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tags/tag2.xml" ContentType="application/vnd.openxmlformats-officedocument.presentationml.tags+xml"/>
  <Override PartName="/ppt/notesSlides/notesSlide3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1.xml" ContentType="application/vnd.openxmlformats-officedocument.presentationml.notesSl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60"/>
  </p:notesMasterIdLst>
  <p:handoutMasterIdLst>
    <p:handoutMasterId r:id="rId61"/>
  </p:handoutMasterIdLst>
  <p:sldIdLst>
    <p:sldId id="1480" r:id="rId2"/>
    <p:sldId id="1338" r:id="rId3"/>
    <p:sldId id="1339" r:id="rId4"/>
    <p:sldId id="1475" r:id="rId5"/>
    <p:sldId id="1364" r:id="rId6"/>
    <p:sldId id="261" r:id="rId7"/>
    <p:sldId id="262" r:id="rId8"/>
    <p:sldId id="263" r:id="rId9"/>
    <p:sldId id="1361" r:id="rId10"/>
    <p:sldId id="1466" r:id="rId11"/>
    <p:sldId id="1467" r:id="rId12"/>
    <p:sldId id="1468" r:id="rId13"/>
    <p:sldId id="1469" r:id="rId14"/>
    <p:sldId id="1470" r:id="rId15"/>
    <p:sldId id="1471" r:id="rId16"/>
    <p:sldId id="1472" r:id="rId17"/>
    <p:sldId id="1473" r:id="rId18"/>
    <p:sldId id="390" r:id="rId19"/>
    <p:sldId id="1450" r:id="rId20"/>
    <p:sldId id="1451" r:id="rId21"/>
    <p:sldId id="1301" r:id="rId22"/>
    <p:sldId id="264" r:id="rId23"/>
    <p:sldId id="1464" r:id="rId24"/>
    <p:sldId id="1465" r:id="rId25"/>
    <p:sldId id="287" r:id="rId26"/>
    <p:sldId id="285" r:id="rId27"/>
    <p:sldId id="1454" r:id="rId28"/>
    <p:sldId id="429" r:id="rId29"/>
    <p:sldId id="428" r:id="rId30"/>
    <p:sldId id="1455" r:id="rId31"/>
    <p:sldId id="1456" r:id="rId32"/>
    <p:sldId id="1474" r:id="rId33"/>
    <p:sldId id="1302" r:id="rId34"/>
    <p:sldId id="1365" r:id="rId35"/>
    <p:sldId id="1367" r:id="rId36"/>
    <p:sldId id="277" r:id="rId37"/>
    <p:sldId id="278" r:id="rId38"/>
    <p:sldId id="1476" r:id="rId39"/>
    <p:sldId id="1477" r:id="rId40"/>
    <p:sldId id="1478" r:id="rId41"/>
    <p:sldId id="1458" r:id="rId42"/>
    <p:sldId id="1457" r:id="rId43"/>
    <p:sldId id="1303" r:id="rId44"/>
    <p:sldId id="282" r:id="rId45"/>
    <p:sldId id="284" r:id="rId46"/>
    <p:sldId id="1459" r:id="rId47"/>
    <p:sldId id="1304" r:id="rId48"/>
    <p:sldId id="324" r:id="rId49"/>
    <p:sldId id="326" r:id="rId50"/>
    <p:sldId id="325" r:id="rId51"/>
    <p:sldId id="327" r:id="rId52"/>
    <p:sldId id="280" r:id="rId53"/>
    <p:sldId id="1526" r:id="rId54"/>
    <p:sldId id="1305" r:id="rId55"/>
    <p:sldId id="1463" r:id="rId56"/>
    <p:sldId id="1460" r:id="rId57"/>
    <p:sldId id="1461" r:id="rId58"/>
    <p:sldId id="1462" r:id="rId59"/>
  </p:sldIdLst>
  <p:sldSz cx="12192000" cy="685800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orient="horz" pos="5" userDrawn="1">
          <p15:clr>
            <a:srgbClr val="A4A3A4"/>
          </p15:clr>
        </p15:guide>
        <p15:guide id="5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tilisateur de Microsoft Office" initials="Office" lastIdx="106" clrIdx="0"/>
  <p:cmAuthor id="1" name="Yannick Darrats" initials="YD" lastIdx="1" clrIdx="1"/>
  <p:cmAuthor id="2" name="charles dufrene" initials="cd" lastIdx="1" clrIdx="2"/>
  <p:cmAuthor id="3" name="francois.raffi@wanadoo.fr" initials="f" lastIdx="2" clrIdx="3">
    <p:extLst>
      <p:ext uri="{19B8F6BF-5375-455C-9EA6-DF929625EA0E}">
        <p15:presenceInfo xmlns:p15="http://schemas.microsoft.com/office/powerpoint/2012/main" userId="fef510a6f748a89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99FF33"/>
    <a:srgbClr val="00CC00"/>
    <a:srgbClr val="FF7C80"/>
    <a:srgbClr val="9966FF"/>
    <a:srgbClr val="CCECFF"/>
    <a:srgbClr val="FF33CC"/>
    <a:srgbClr val="FF6600"/>
    <a:srgbClr val="00B0F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0157" autoAdjust="0"/>
    <p:restoredTop sz="81425" autoAdjust="0"/>
  </p:normalViewPr>
  <p:slideViewPr>
    <p:cSldViewPr snapToGrid="0" snapToObjects="1">
      <p:cViewPr varScale="1">
        <p:scale>
          <a:sx n="82" d="100"/>
          <a:sy n="82" d="100"/>
        </p:scale>
        <p:origin x="1104" y="84"/>
      </p:cViewPr>
      <p:guideLst>
        <p:guide orient="horz" pos="5"/>
        <p:guide pos="76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>
        <p:scale>
          <a:sx n="60" d="100"/>
          <a:sy n="60" d="100"/>
        </p:scale>
        <p:origin x="3187" y="42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76</c:v>
                </c:pt>
                <c:pt idx="1">
                  <c:v>73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06-4938-A9E2-D5DD6947063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FF33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52</c:v>
                </c:pt>
                <c:pt idx="1">
                  <c:v>60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06-4938-A9E2-D5DD694706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1"/>
        <c:overlap val="-27"/>
        <c:axId val="494193800"/>
        <c:axId val="494194456"/>
      </c:barChart>
      <c:catAx>
        <c:axId val="494193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4194456"/>
        <c:crosses val="autoZero"/>
        <c:auto val="1"/>
        <c:lblAlgn val="ctr"/>
        <c:lblOffset val="100"/>
        <c:noMultiLvlLbl val="0"/>
      </c:catAx>
      <c:valAx>
        <c:axId val="49419445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419380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DA-164C-B237-F6BEFE5EA37C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EDA-164C-B237-F6BEFE5EA37C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EDA-164C-B237-F6BEFE5EA37C}"/>
              </c:ext>
            </c:extLst>
          </c:dPt>
          <c:dPt>
            <c:idx val="3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EDA-164C-B237-F6BEFE5EA37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EDA-164C-B237-F6BEFE5EA37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EDA-164C-B237-F6BEFE5EA37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EDA-164C-B237-F6BEFE5EA37C}"/>
              </c:ext>
            </c:extLst>
          </c:dPt>
          <c:dPt>
            <c:idx val="7"/>
            <c:invertIfNegative val="0"/>
            <c:bubble3D val="0"/>
            <c:spPr>
              <a:solidFill>
                <a:srgbClr val="FF993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EDA-164C-B237-F6BEFE5EA37C}"/>
              </c:ext>
            </c:extLst>
          </c:dPt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EDA-164C-B237-F6BEFE5EA37C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EDA-164C-B237-F6BEFE5EA3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F593E23-D537-4EC1-91F5-A2DB621DCA1A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EDA-164C-B237-F6BEFE5EA37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D714894D-56D6-4584-AC1B-C0C021293393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EDA-164C-B237-F6BEFE5EA37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422F7C8-EC8E-4C53-80C0-1EF88117892D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EDA-164C-B237-F6BEFE5EA3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B332A12-63F1-4D58-A853-410266AC7AFB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EDA-164C-B237-F6BEFE5EA37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FA9E60C1-12A0-43A1-A015-005BEBD9A75C}" type="VALUE">
                      <a:rPr lang="en-US" smtClean="0"/>
                      <a:pPr/>
                      <a:t>[VALEUR]</a:t>
                    </a:fld>
                    <a:endParaRPr lang="fr-FR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DEDA-164C-B237-F6BEFE5EA3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Feuil1!$A$2:$A$11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Feuil1!$B$2:$B$11</c:f>
              <c:numCache>
                <c:formatCode>General</c:formatCode>
                <c:ptCount val="10"/>
                <c:pt idx="0">
                  <c:v>67</c:v>
                </c:pt>
                <c:pt idx="1">
                  <c:v>71</c:v>
                </c:pt>
                <c:pt idx="2">
                  <c:v>65</c:v>
                </c:pt>
                <c:pt idx="3">
                  <c:v>41</c:v>
                </c:pt>
                <c:pt idx="4">
                  <c:v>63</c:v>
                </c:pt>
                <c:pt idx="5">
                  <c:v>50</c:v>
                </c:pt>
                <c:pt idx="6">
                  <c:v>71</c:v>
                </c:pt>
                <c:pt idx="7">
                  <c:v>60</c:v>
                </c:pt>
                <c:pt idx="8">
                  <c:v>71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EDA-164C-B237-F6BEFE5EA3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766399663"/>
        <c:axId val="1766395919"/>
      </c:barChart>
      <c:catAx>
        <c:axId val="17663996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66395919"/>
        <c:crosses val="autoZero"/>
        <c:auto val="1"/>
        <c:lblAlgn val="ctr"/>
        <c:lblOffset val="100"/>
        <c:noMultiLvlLbl val="0"/>
      </c:catAx>
      <c:valAx>
        <c:axId val="1766395919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66399663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419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ISL 60 mg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Any AE</c:v>
                </c:pt>
                <c:pt idx="1">
                  <c:v>Drug-related AE</c:v>
                </c:pt>
                <c:pt idx="2">
                  <c:v>Grade 3-5 AE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59.8</c:v>
                </c:pt>
                <c:pt idx="1">
                  <c:v>9.3000000000000007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B-4F0D-B3A2-2285F01B3CF7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ISL 120 mg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Any AE</c:v>
                </c:pt>
                <c:pt idx="1">
                  <c:v>Drug-related AE</c:v>
                </c:pt>
                <c:pt idx="2">
                  <c:v>Grade 3-5 AE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  <c:pt idx="0">
                  <c:v>59.8</c:v>
                </c:pt>
                <c:pt idx="1">
                  <c:v>15.5</c:v>
                </c:pt>
                <c:pt idx="2">
                  <c:v>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2B-4F0D-B3A2-2285F01B3CF7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Placebo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Feuil1!$A$2:$A$4</c:f>
              <c:strCache>
                <c:ptCount val="3"/>
                <c:pt idx="0">
                  <c:v>Any AE</c:v>
                </c:pt>
                <c:pt idx="1">
                  <c:v>Drug-related AE</c:v>
                </c:pt>
                <c:pt idx="2">
                  <c:v>Grade 3-5 AE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  <c:pt idx="0">
                  <c:v>66.7</c:v>
                </c:pt>
                <c:pt idx="1">
                  <c:v>25</c:v>
                </c:pt>
                <c:pt idx="2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2B-4F0D-B3A2-2285F01B3C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3959296"/>
        <c:axId val="1333956384"/>
      </c:barChart>
      <c:catAx>
        <c:axId val="133395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333956384"/>
        <c:crosses val="autoZero"/>
        <c:auto val="1"/>
        <c:lblAlgn val="ctr"/>
        <c:lblOffset val="100"/>
        <c:noMultiLvlLbl val="0"/>
      </c:catAx>
      <c:valAx>
        <c:axId val="13339563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33395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8027013913417788"/>
          <c:y val="2.1191595661862562E-2"/>
          <c:w val="0.51090189364368366"/>
          <c:h val="8.4499962519458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Week 48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B-4F8E-9ED7-2CB3730E5C20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Week 96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Feuil1!$C$2</c:f>
              <c:numCache>
                <c:formatCode>General</c:formatCode>
                <c:ptCount val="1"/>
                <c:pt idx="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0B-4F8E-9ED7-2CB3730E5C20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Week 144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Feuil1!$D$2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0B-4F8E-9ED7-2CB3730E5C20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Week 192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Feuil1!$A$2</c:f>
              <c:numCache>
                <c:formatCode>General</c:formatCode>
                <c:ptCount val="1"/>
              </c:numCache>
            </c:numRef>
          </c:cat>
          <c:val>
            <c:numRef>
              <c:f>Feuil1!$E$2</c:f>
              <c:numCache>
                <c:formatCode>General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0B-4F8E-9ED7-2CB3730E5C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8938104"/>
        <c:axId val="708927280"/>
      </c:barChart>
      <c:catAx>
        <c:axId val="708938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08927280"/>
        <c:crosses val="autoZero"/>
        <c:auto val="1"/>
        <c:lblAlgn val="ctr"/>
        <c:lblOffset val="100"/>
        <c:noMultiLvlLbl val="0"/>
      </c:catAx>
      <c:valAx>
        <c:axId val="7089272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08938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061833123004729"/>
          <c:y val="0.37032475770087075"/>
          <c:w val="0.19354926295770716"/>
          <c:h val="0.321927421415228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84.9</c:v>
                </c:pt>
                <c:pt idx="1">
                  <c:v>4.5</c:v>
                </c:pt>
                <c:pt idx="2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B-478A-8487-963A0834FD4B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80.3</c:v>
                </c:pt>
                <c:pt idx="1">
                  <c:v>8.6</c:v>
                </c:pt>
                <c:pt idx="2">
                  <c:v>11.2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5B-478A-8487-963A0834F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94935784"/>
        <c:axId val="494933488"/>
      </c:barChart>
      <c:catAx>
        <c:axId val="494935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4933488"/>
        <c:crosses val="autoZero"/>
        <c:auto val="1"/>
        <c:lblAlgn val="ctr"/>
        <c:lblOffset val="100"/>
        <c:noMultiLvlLbl val="0"/>
      </c:catAx>
      <c:valAx>
        <c:axId val="49493348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49493578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Feuil1!$A$2:$A$6</c:f>
              <c:numCache>
                <c:formatCode>General</c:formatCode>
                <c:ptCount val="5"/>
              </c:numCache>
            </c:numRef>
          </c:cat>
          <c:val>
            <c:numRef>
              <c:f>Feuil1!$B$2:$B$6</c:f>
              <c:numCache>
                <c:formatCode>General</c:formatCode>
                <c:ptCount val="5"/>
                <c:pt idx="0">
                  <c:v>-1.2</c:v>
                </c:pt>
                <c:pt idx="1">
                  <c:v>-0.7</c:v>
                </c:pt>
                <c:pt idx="2">
                  <c:v>2.2000000000000002</c:v>
                </c:pt>
                <c:pt idx="3">
                  <c:v>-0.7</c:v>
                </c:pt>
                <c:pt idx="4">
                  <c:v>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89-4C98-A091-1DDF14876D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09834912"/>
        <c:axId val="709830320"/>
      </c:barChart>
      <c:catAx>
        <c:axId val="70983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09830320"/>
        <c:crosses val="autoZero"/>
        <c:auto val="1"/>
        <c:lblAlgn val="ctr"/>
        <c:lblOffset val="100"/>
        <c:noMultiLvlLbl val="0"/>
      </c:catAx>
      <c:valAx>
        <c:axId val="709830320"/>
        <c:scaling>
          <c:orientation val="minMax"/>
          <c:max val="30"/>
          <c:min val="-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70983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95.2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E5B-8F40-BACD-15DEA691AD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B5F-4E41-8D5D-9011590908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1.2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FE5B-8F40-BACD-15DEA691A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3.6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FE5B-8F40-BACD-15DEA691AD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5F-4E41-8D5D-901159090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95.2</c:v>
                </c:pt>
                <c:pt idx="1">
                  <c:v>0</c:v>
                </c:pt>
                <c:pt idx="2">
                  <c:v>1.2</c:v>
                </c:pt>
                <c:pt idx="3">
                  <c:v>3.6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5F-4E41-8D5D-90115909080F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00CC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87.5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E5B-8F40-BACD-15DEA691AD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5F-4E41-8D5D-90115909080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5B5F-4E41-8D5D-90115909080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B5F-4E41-8D5D-90115909080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2.5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E5B-8F40-BACD-15DEA691A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Feuil1!$A$2:$A$6</c:f>
              <c:strCache>
                <c:ptCount val="4"/>
                <c:pt idx="0">
                  <c:v> </c:v>
                </c:pt>
                <c:pt idx="1">
                  <c:v> </c:v>
                </c:pt>
                <c:pt idx="2">
                  <c:v> </c:v>
                </c:pt>
                <c:pt idx="3">
                  <c:v> </c:v>
                </c:pt>
              </c:strCache>
            </c:strRef>
          </c:cat>
          <c:val>
            <c:numRef>
              <c:f>Feuil1!$C$2:$C$6</c:f>
              <c:numCache>
                <c:formatCode>General</c:formatCode>
                <c:ptCount val="5"/>
                <c:pt idx="0">
                  <c:v>87.5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5F-4E41-8D5D-901159090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84842831"/>
        <c:axId val="1884857391"/>
      </c:barChart>
      <c:catAx>
        <c:axId val="1884842831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0206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884857391"/>
        <c:crosses val="autoZero"/>
        <c:auto val="1"/>
        <c:lblAlgn val="ctr"/>
        <c:lblOffset val="100"/>
        <c:noMultiLvlLbl val="0"/>
      </c:catAx>
      <c:valAx>
        <c:axId val="188485739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rgbClr val="00206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884842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75080832287269E-2"/>
          <c:y val="0.1005109415563402"/>
          <c:w val="0.83458385636578036"/>
          <c:h val="0.614070578971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CAB + RPV LA W96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7777784517676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FD-4E81-84D4-D9E1C544D6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Virologic nonresponse 
(≥ 50 c/mL)</c:v>
                </c:pt>
                <c:pt idx="1">
                  <c:v>Virologic 
success
(&lt; 50 c/mL)</c:v>
                </c:pt>
                <c:pt idx="2">
                  <c:v>No 
virologic 
data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3.2</c:v>
                </c:pt>
                <c:pt idx="1">
                  <c:v>86.6</c:v>
                </c:pt>
                <c:pt idx="2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FD-4E81-84D4-D9E1C544D6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7714688"/>
        <c:axId val="397715080"/>
      </c:barChart>
      <c:catAx>
        <c:axId val="397714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397715080"/>
        <c:crosses val="autoZero"/>
        <c:auto val="1"/>
        <c:lblAlgn val="ctr"/>
        <c:lblOffset val="100"/>
        <c:noMultiLvlLbl val="0"/>
      </c:catAx>
      <c:valAx>
        <c:axId val="39771508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397714688"/>
        <c:crosses val="autoZero"/>
        <c:crossBetween val="between"/>
        <c:majorUnit val="20"/>
      </c:valAx>
      <c:spPr>
        <a:noFill/>
        <a:ln w="25319">
          <a:noFill/>
        </a:ln>
      </c:spPr>
    </c:plotArea>
    <c:legend>
      <c:legendPos val="r"/>
      <c:layout>
        <c:manualLayout>
          <c:xMode val="edge"/>
          <c:yMode val="edge"/>
          <c:x val="0.61484433757846024"/>
          <c:y val="0.12261780374660879"/>
          <c:w val="0.37671731927921381"/>
          <c:h val="0.20266556267120397"/>
        </c:manualLayout>
      </c:layout>
      <c:overlay val="0"/>
      <c:txPr>
        <a:bodyPr/>
        <a:lstStyle/>
        <a:p>
          <a:pPr>
            <a:defRPr b="1"/>
          </a:pPr>
          <a:endParaRPr lang="es-419"/>
        </a:p>
      </c:txPr>
    </c:legend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000">
          <a:latin typeface="+mn-lt"/>
          <a:cs typeface="Arial"/>
        </a:defRPr>
      </a:pPr>
      <a:endParaRPr lang="es-419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875080832287269E-2"/>
          <c:y val="0.1005109415563402"/>
          <c:w val="0.83458385636578036"/>
          <c:h val="0.61407057897121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CAB + RPV LA W124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77777845176768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6A-4CC5-BCD5-1A6CB9D454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419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Feuil1!$A$2:$A$4</c:f>
              <c:strCache>
                <c:ptCount val="3"/>
                <c:pt idx="0">
                  <c:v>Virologic
nonresponse
(≥ 50 c/mL)</c:v>
                </c:pt>
                <c:pt idx="1">
                  <c:v>Virologic
success 
(&lt; 50 c/mL)</c:v>
                </c:pt>
                <c:pt idx="2">
                  <c:v>No
virologic
data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4.9000000000000004</c:v>
                </c:pt>
                <c:pt idx="1">
                  <c:v>80.2</c:v>
                </c:pt>
                <c:pt idx="2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A-4CC5-BCD5-1A6CB9D454C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7716256"/>
        <c:axId val="397713120"/>
      </c:barChart>
      <c:catAx>
        <c:axId val="397716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397713120"/>
        <c:crosses val="autoZero"/>
        <c:auto val="1"/>
        <c:lblAlgn val="ctr"/>
        <c:lblOffset val="100"/>
        <c:noMultiLvlLbl val="0"/>
      </c:catAx>
      <c:valAx>
        <c:axId val="39771312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>
            <a:solidFill>
              <a:schemeClr val="tx1">
                <a:lumMod val="50000"/>
                <a:lumOff val="50000"/>
              </a:schemeClr>
            </a:solidFill>
            <a:prstDash val="solid"/>
          </a:ln>
        </c:spPr>
        <c:crossAx val="397716256"/>
        <c:crosses val="autoZero"/>
        <c:crossBetween val="between"/>
        <c:majorUnit val="20"/>
      </c:valAx>
      <c:spPr>
        <a:noFill/>
        <a:ln w="25319">
          <a:noFill/>
        </a:ln>
      </c:spPr>
    </c:plotArea>
    <c:legend>
      <c:legendPos val="r"/>
      <c:layout>
        <c:manualLayout>
          <c:xMode val="edge"/>
          <c:yMode val="edge"/>
          <c:x val="0.58998867655487675"/>
          <c:y val="0.12261780374660879"/>
          <c:w val="0.40157298030279731"/>
          <c:h val="0.20266556267120397"/>
        </c:manualLayout>
      </c:layout>
      <c:overlay val="0"/>
      <c:txPr>
        <a:bodyPr/>
        <a:lstStyle/>
        <a:p>
          <a:pPr>
            <a:defRPr b="1"/>
          </a:pPr>
          <a:endParaRPr lang="es-419"/>
        </a:p>
      </c:txPr>
    </c:legend>
    <c:plotVisOnly val="1"/>
    <c:dispBlanksAs val="gap"/>
    <c:showDLblsOverMax val="0"/>
  </c:chart>
  <c:spPr>
    <a:noFill/>
    <a:ln w="3165">
      <a:noFill/>
      <a:prstDash val="solid"/>
    </a:ln>
  </c:spPr>
  <c:txPr>
    <a:bodyPr/>
    <a:lstStyle/>
    <a:p>
      <a:pPr>
        <a:defRPr sz="1000">
          <a:latin typeface="+mn-lt"/>
          <a:cs typeface="Arial"/>
        </a:defRPr>
      </a:pPr>
      <a:endParaRPr lang="es-419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093333718373"/>
          <c:y val="0.18168500227624745"/>
          <c:w val="0.80132646311797229"/>
          <c:h val="0.504505436803152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FE6731"/>
            </a:solidFill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1-E172-42C2-8355-90DE169C7685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2-E172-42C2-8355-90DE169C768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67</c:v>
                </c:pt>
                <c:pt idx="1">
                  <c:v>86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72-42C2-8355-90DE169C76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81677000"/>
        <c:axId val="481678568"/>
      </c:barChart>
      <c:catAx>
        <c:axId val="481677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481678568"/>
        <c:crosses val="autoZero"/>
        <c:auto val="1"/>
        <c:lblAlgn val="ctr"/>
        <c:lblOffset val="100"/>
        <c:noMultiLvlLbl val="0"/>
      </c:catAx>
      <c:valAx>
        <c:axId val="48167856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c:spPr>
        <c:crossAx val="481677000"/>
        <c:crosses val="autoZero"/>
        <c:crossBetween val="between"/>
        <c:majorUnit val="20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/>
      </a:pPr>
      <a:endParaRPr lang="es-419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093333718373"/>
          <c:y val="6.2698412698412698E-2"/>
          <c:w val="0.80132646311797229"/>
          <c:h val="0.623492063492063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92D05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Feuil1!$B$2:$B$4</c:f>
              <c:numCache>
                <c:formatCode>General</c:formatCode>
                <c:ptCount val="3"/>
                <c:pt idx="0">
                  <c:v>81</c:v>
                </c:pt>
                <c:pt idx="1">
                  <c:v>19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8C-4B59-92EB-956EFE26FEFD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rgbClr val="7030A0"/>
            </a:solidFill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Feuil1!$A$2:$A$4</c:f>
              <c:numCache>
                <c:formatCode>General</c:formatCode>
                <c:ptCount val="3"/>
              </c:numCache>
            </c:numRef>
          </c:cat>
          <c:val>
            <c:numRef>
              <c:f>Feuil1!$C$2:$C$4</c:f>
              <c:numCache>
                <c:formatCode>General</c:formatCode>
                <c:ptCount val="3"/>
                <c:pt idx="0">
                  <c:v>89</c:v>
                </c:pt>
                <c:pt idx="1">
                  <c:v>11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B8C-4B59-92EB-956EFE26FE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5170864"/>
        <c:axId val="195171256"/>
      </c:barChart>
      <c:catAx>
        <c:axId val="195170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c:spPr>
        <c:crossAx val="195171256"/>
        <c:crosses val="autoZero"/>
        <c:auto val="1"/>
        <c:lblAlgn val="ctr"/>
        <c:lblOffset val="100"/>
        <c:noMultiLvlLbl val="0"/>
      </c:catAx>
      <c:valAx>
        <c:axId val="195171256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c:spPr>
        <c:crossAx val="195170864"/>
        <c:crosses val="autoZero"/>
        <c:crossBetween val="between"/>
        <c:majorUnit val="20"/>
      </c:valAx>
      <c:spPr>
        <a:noFill/>
        <a:ln w="25402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400"/>
      </a:pPr>
      <a:endParaRPr lang="es-419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BEFD30-6946-4B64-A5A2-58CBA10FD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86EF43-E83C-4229-8FDC-208165C364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39A40-AF74-4D98-A97B-1E70E2C7CEE8}" type="datetimeFigureOut">
              <a:rPr lang="es-419" smtClean="0"/>
              <a:t>28/2/2025</a:t>
            </a:fld>
            <a:endParaRPr lang="es-419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8D4929-FDE9-46D5-860F-3330EABF9D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4CCC77D-D1FA-4E21-AAE6-1F6D86A474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A7A55-EC93-4429-9C6C-64A14DF3C3B3}" type="slidenum">
              <a:rPr lang="es-419" smtClean="0"/>
              <a:t>‹N°›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77340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271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5B6C37-41C5-44C7-A3F0-00320F2EAE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7734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43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998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03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231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249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90377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9792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8D311-A15E-D747-87D9-326963096DF2}" type="slidenum">
              <a:rPr lang="en-US"/>
              <a:pPr/>
              <a:t>18</a:t>
            </a:fld>
            <a:endParaRPr lang="en-US"/>
          </a:p>
        </p:txBody>
      </p:sp>
      <p:sp>
        <p:nvSpPr>
          <p:cNvPr id="6" name="Espace réservé de l'image des diapositives 5">
            <a:extLst>
              <a:ext uri="{FF2B5EF4-FFF2-40B4-BE49-F238E27FC236}">
                <a16:creationId xmlns:a16="http://schemas.microsoft.com/office/drawing/2014/main" id="{72B9179D-E00D-4A66-86C9-9074973932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Espace réservé des notes 6">
            <a:extLst>
              <a:ext uri="{FF2B5EF4-FFF2-40B4-BE49-F238E27FC236}">
                <a16:creationId xmlns:a16="http://schemas.microsoft.com/office/drawing/2014/main" id="{AAA38F4A-DFCC-4CDA-970A-942004C21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017749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121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730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2715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621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8349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3679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5599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9585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596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99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87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D162EA-AA83-4269-86D4-3C209B7D3C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950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0088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58568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dirty="0">
              <a:cs typeface="Arial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8830690-7614-4A12-9B7C-A9C865F31A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24472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'image des diapositives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Espace réservé des commentaires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CC822AE-B316-480F-AF1F-B31CEA6683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6880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72796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862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79861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573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9325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364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12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329106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6395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AC23FB5-596E-49C4-96F3-401546D99C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0CA5D4F3-50EB-4DA0-A293-0879F7B35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AB4B5647-AE35-4C01-9A10-253929E98A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67635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17616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35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63164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822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76337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074609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90A27D-7449-D94F-98A1-EFDA98003643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6486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60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0A818C-57B3-4482-A1BD-8E34B895B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66673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40195C-D5F9-48C9-A260-93D560D6F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417C894-3661-43E9-BEC5-439629842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id="{A4242268-BAE8-47B6-8A72-DF3CDD5580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55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37433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3513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26959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8987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6235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638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8120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44CF58-4944-4923-AFA8-08DE71993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2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1041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398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D7AFFE3-20B5-4A86-A1FF-D260A623B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55272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7742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6543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3362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485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2543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83753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464368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127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905900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19200" y="2865442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48000" y="4456651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3415298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728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39805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602899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43245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1280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10972800" cy="45720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690122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944146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96060884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74566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29877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-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360C558D-B934-1E48-A274-ADC7814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752" y="472904"/>
            <a:ext cx="10515600" cy="396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8BD1B54-3DC7-BE44-80C9-09715E6823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72633" y="1080000"/>
            <a:ext cx="10800000" cy="486000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24041EA-67A6-3F41-A747-E6FD48DEB81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2633" y="92075"/>
            <a:ext cx="10515600" cy="381000"/>
          </a:xfrm>
        </p:spPr>
        <p:txBody>
          <a:bodyPr/>
          <a:lstStyle>
            <a:lvl1pPr>
              <a:buNone/>
              <a:defRPr sz="25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/>
              <a:t>Cliquez ici pour ajouter un titre</a:t>
            </a:r>
          </a:p>
        </p:txBody>
      </p:sp>
      <p:sp>
        <p:nvSpPr>
          <p:cNvPr id="6" name="Espace réservé du texte 6">
            <a:extLst>
              <a:ext uri="{FF2B5EF4-FFF2-40B4-BE49-F238E27FC236}">
                <a16:creationId xmlns:a16="http://schemas.microsoft.com/office/drawing/2014/main" id="{E3FB0B25-D500-EE43-8874-105A9804D6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72634" y="6059489"/>
            <a:ext cx="10799233" cy="433387"/>
          </a:xfrm>
        </p:spPr>
        <p:txBody>
          <a:bodyPr/>
          <a:lstStyle>
            <a:lvl1pPr>
              <a:buFont typeface="Police système Courant"/>
              <a:buChar char="→"/>
              <a:defRPr sz="24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992760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83243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00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0844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96943" y="96819"/>
            <a:ext cx="8485457" cy="1581373"/>
          </a:xfrm>
        </p:spPr>
        <p:txBody>
          <a:bodyPr/>
          <a:lstStyle>
            <a:lvl1pPr algn="l">
              <a:lnSpc>
                <a:spcPts val="3000"/>
              </a:lnSpc>
              <a:defRPr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609600" y="1741708"/>
            <a:ext cx="10972800" cy="4572000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44862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683A308-5D3A-4CA6-AC20-9C72DA27D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36387" y="6519599"/>
            <a:ext cx="455611" cy="33652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24AC3FD-09E3-4FF5-A0F9-A72F20D7F301}" type="slidenum">
              <a:rPr lang="en-GB" smtClean="0">
                <a:solidFill>
                  <a:srgbClr val="FFFFFF"/>
                </a:solidFill>
              </a:rPr>
              <a:pPr/>
              <a:t>‹N°›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9A2E9C-1C03-427F-9B0F-714F67A738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11199" y="152400"/>
            <a:ext cx="1114425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8ACD967-ED9E-450B-92D9-A1E0D5E0BA7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1962" y="5943600"/>
            <a:ext cx="11143488" cy="304769"/>
          </a:xfrm>
        </p:spPr>
        <p:txBody>
          <a:bodyPr bIns="36000" anchor="b"/>
          <a:lstStyle>
            <a:lvl1pPr marL="0" indent="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800" kern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lang="en-US" sz="900" kern="0" baseline="0" dirty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6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790700"/>
            <a:ext cx="10972800" cy="4335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72643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7" r:id="rId3"/>
    <p:sldLayoutId id="2147483710" r:id="rId4"/>
    <p:sldLayoutId id="2147483711" r:id="rId5"/>
    <p:sldLayoutId id="2147483712" r:id="rId6"/>
    <p:sldLayoutId id="2147483713" r:id="rId7"/>
    <p:sldLayoutId id="2147483728" r:id="rId8"/>
    <p:sldLayoutId id="2147483731" r:id="rId9"/>
    <p:sldLayoutId id="2147483732" r:id="rId10"/>
    <p:sldLayoutId id="2147483733" r:id="rId11"/>
    <p:sldLayoutId id="2147483736" r:id="rId12"/>
    <p:sldLayoutId id="2147483738" r:id="rId13"/>
    <p:sldLayoutId id="2147483741" r:id="rId14"/>
    <p:sldLayoutId id="2147483742" r:id="rId15"/>
    <p:sldLayoutId id="2147483746" r:id="rId16"/>
    <p:sldLayoutId id="2147483749" r:id="rId17"/>
    <p:sldLayoutId id="2147483752" r:id="rId18"/>
    <p:sldLayoutId id="2147483753" r:id="rId19"/>
    <p:sldLayoutId id="2147483775" r:id="rId20"/>
    <p:sldLayoutId id="2147483757" r:id="rId21"/>
    <p:sldLayoutId id="2147483761" r:id="rId22"/>
    <p:sldLayoutId id="2147483764" r:id="rId23"/>
    <p:sldLayoutId id="2147483765" r:id="rId24"/>
    <p:sldLayoutId id="2147483766" r:id="rId25"/>
    <p:sldLayoutId id="2147483769" r:id="rId26"/>
    <p:sldLayoutId id="2147483771" r:id="rId27"/>
    <p:sldLayoutId id="2147483773" r:id="rId28"/>
    <p:sldLayoutId id="2147483774" r:id="rId29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FF66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3C549F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tif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D979B62A-0DBD-4B35-BA82-E20CAF20B3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70666" y="2247218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1E3C91"/>
                </a:solidFill>
              </a:rPr>
              <a:t>11</a:t>
            </a:r>
            <a:r>
              <a:rPr lang="en-US" baseline="30000" dirty="0">
                <a:solidFill>
                  <a:srgbClr val="1E3C91"/>
                </a:solidFill>
              </a:rPr>
              <a:t>th</a:t>
            </a:r>
            <a:r>
              <a:rPr lang="en-US" dirty="0">
                <a:solidFill>
                  <a:srgbClr val="1E3C91"/>
                </a:solidFill>
              </a:rPr>
              <a:t> IAS, Conference on HIV Science</a:t>
            </a:r>
            <a:endParaRPr lang="fr-FR" dirty="0">
              <a:solidFill>
                <a:srgbClr val="1E3C91"/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859700EE-9D57-4BA6-B4A4-0FC26F3806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56466" y="4166130"/>
            <a:ext cx="6400800" cy="2099202"/>
          </a:xfrm>
        </p:spPr>
        <p:txBody>
          <a:bodyPr>
            <a:normAutofit fontScale="77500" lnSpcReduction="20000"/>
          </a:bodyPr>
          <a:lstStyle/>
          <a:p>
            <a:r>
              <a:rPr lang="es-ES" sz="3200" b="1" dirty="0">
                <a:solidFill>
                  <a:srgbClr val="FF6600"/>
                </a:solidFill>
              </a:rPr>
              <a:t>VIRTUAL| 18-21 JULY 2021</a:t>
            </a:r>
            <a:endParaRPr lang="en-US" sz="3200" b="1" dirty="0">
              <a:solidFill>
                <a:srgbClr val="FF6600"/>
              </a:solidFill>
            </a:endParaRPr>
          </a:p>
          <a:p>
            <a:endParaRPr lang="fr-FR" sz="2900" b="1" dirty="0">
              <a:solidFill>
                <a:schemeClr val="tx1"/>
              </a:solidFill>
            </a:endParaRPr>
          </a:p>
          <a:p>
            <a:r>
              <a:rPr lang="fr-FR" sz="2900" b="1" dirty="0" err="1">
                <a:solidFill>
                  <a:schemeClr val="tx1"/>
                </a:solidFill>
              </a:rPr>
              <a:t>Faculty</a:t>
            </a:r>
            <a:endParaRPr lang="fr-FR" sz="2900" b="1" dirty="0">
              <a:solidFill>
                <a:schemeClr val="tx1"/>
              </a:solidFill>
            </a:endParaRP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Pedro </a:t>
            </a:r>
            <a:r>
              <a:rPr lang="fr-FR" sz="2500" dirty="0" err="1">
                <a:solidFill>
                  <a:schemeClr val="tx1"/>
                </a:solidFill>
              </a:rPr>
              <a:t>Cahn</a:t>
            </a:r>
            <a:r>
              <a:rPr lang="fr-FR" sz="2500" dirty="0">
                <a:solidFill>
                  <a:schemeClr val="tx1"/>
                </a:solidFill>
              </a:rPr>
              <a:t>, Buenos-Aires, Argentina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Anton </a:t>
            </a:r>
            <a:r>
              <a:rPr lang="fr-FR" sz="2500" dirty="0" err="1">
                <a:solidFill>
                  <a:schemeClr val="tx1"/>
                </a:solidFill>
              </a:rPr>
              <a:t>Pozniak</a:t>
            </a:r>
            <a:r>
              <a:rPr lang="fr-FR" sz="2500" dirty="0">
                <a:solidFill>
                  <a:schemeClr val="tx1"/>
                </a:solidFill>
              </a:rPr>
              <a:t>, London, UK</a:t>
            </a:r>
          </a:p>
          <a:p>
            <a:pPr marL="0" lvl="1"/>
            <a:r>
              <a:rPr lang="fr-FR" sz="2500" dirty="0">
                <a:solidFill>
                  <a:schemeClr val="tx1"/>
                </a:solidFill>
              </a:rPr>
              <a:t>François </a:t>
            </a:r>
            <a:r>
              <a:rPr lang="fr-FR" sz="2500" dirty="0" err="1">
                <a:solidFill>
                  <a:schemeClr val="tx1"/>
                </a:solidFill>
              </a:rPr>
              <a:t>Raffi</a:t>
            </a:r>
            <a:r>
              <a:rPr lang="fr-FR" sz="2500" dirty="0">
                <a:solidFill>
                  <a:schemeClr val="tx1"/>
                </a:solidFill>
              </a:rPr>
              <a:t>, Nantes, France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75E55A-B6CC-47F3-B8BD-5399144ECA61}"/>
              </a:ext>
            </a:extLst>
          </p:cNvPr>
          <p:cNvSpPr/>
          <p:nvPr/>
        </p:nvSpPr>
        <p:spPr>
          <a:xfrm>
            <a:off x="9080298" y="10471"/>
            <a:ext cx="3092233" cy="1779268"/>
          </a:xfrm>
          <a:prstGeom prst="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VIDEO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Please leave this box empty to display the video during the webinar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379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itre 111">
            <a:extLst>
              <a:ext uri="{FF2B5EF4-FFF2-40B4-BE49-F238E27FC236}">
                <a16:creationId xmlns:a16="http://schemas.microsoft.com/office/drawing/2014/main" id="{E24B7E3F-8292-4BF1-8667-5ACBFF07B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5" y="10471"/>
            <a:ext cx="10432774" cy="1481068"/>
          </a:xfrm>
        </p:spPr>
        <p:txBody>
          <a:bodyPr>
            <a:normAutofit/>
          </a:bodyPr>
          <a:lstStyle/>
          <a:p>
            <a:r>
              <a:rPr lang="en-US" sz="3200" dirty="0"/>
              <a:t>BIC/FTC/TAF as first line ART: results at 4 years </a:t>
            </a:r>
            <a:r>
              <a:rPr lang="en-US" sz="3200" i="1" dirty="0"/>
              <a:t>(2)</a:t>
            </a:r>
          </a:p>
        </p:txBody>
      </p:sp>
      <p:sp>
        <p:nvSpPr>
          <p:cNvPr id="143" name="Text Box 3">
            <a:extLst>
              <a:ext uri="{FF2B5EF4-FFF2-40B4-BE49-F238E27FC236}">
                <a16:creationId xmlns:a16="http://schemas.microsoft.com/office/drawing/2014/main" id="{4DA12DA0-4098-0242-B29F-112EEBD3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Arribas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J. IAS 2021, </a:t>
            </a: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PEB151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5867E9B3-62A8-4714-9F3D-9637345F87EE}"/>
              </a:ext>
            </a:extLst>
          </p:cNvPr>
          <p:cNvSpPr txBox="1"/>
          <p:nvPr/>
        </p:nvSpPr>
        <p:spPr>
          <a:xfrm>
            <a:off x="1831819" y="1627755"/>
            <a:ext cx="2645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HIV-1 RNA &lt; 50 copies/ml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4B99DB9-5EA6-4368-B0B8-AD035469743F}"/>
              </a:ext>
            </a:extLst>
          </p:cNvPr>
          <p:cNvGrpSpPr/>
          <p:nvPr/>
        </p:nvGrpSpPr>
        <p:grpSpPr>
          <a:xfrm>
            <a:off x="178602" y="2094795"/>
            <a:ext cx="5422888" cy="4447697"/>
            <a:chOff x="178602" y="2094795"/>
            <a:chExt cx="5422888" cy="4447697"/>
          </a:xfrm>
        </p:grpSpPr>
        <p:grpSp>
          <p:nvGrpSpPr>
            <p:cNvPr id="129" name="Groupe 128">
              <a:extLst>
                <a:ext uri="{FF2B5EF4-FFF2-40B4-BE49-F238E27FC236}">
                  <a16:creationId xmlns:a16="http://schemas.microsoft.com/office/drawing/2014/main" id="{5EC4F4F8-5FF9-4F89-BEE8-834340A09269}"/>
                </a:ext>
              </a:extLst>
            </p:cNvPr>
            <p:cNvGrpSpPr/>
            <p:nvPr/>
          </p:nvGrpSpPr>
          <p:grpSpPr>
            <a:xfrm>
              <a:off x="582613" y="2376488"/>
              <a:ext cx="4854575" cy="3513137"/>
              <a:chOff x="582613" y="2376488"/>
              <a:chExt cx="4854575" cy="3513137"/>
            </a:xfrm>
          </p:grpSpPr>
          <p:sp>
            <p:nvSpPr>
              <p:cNvPr id="5" name="Freeform 5">
                <a:extLst>
                  <a:ext uri="{FF2B5EF4-FFF2-40B4-BE49-F238E27FC236}">
                    <a16:creationId xmlns:a16="http://schemas.microsoft.com/office/drawing/2014/main" id="{FA8281CE-3F95-4AA2-9F0F-0151DDBA08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75" y="2376488"/>
                <a:ext cx="4729163" cy="3424237"/>
              </a:xfrm>
              <a:custGeom>
                <a:avLst/>
                <a:gdLst>
                  <a:gd name="T0" fmla="*/ 0 w 2979"/>
                  <a:gd name="T1" fmla="*/ 0 h 2157"/>
                  <a:gd name="T2" fmla="*/ 0 w 2979"/>
                  <a:gd name="T3" fmla="*/ 2157 h 2157"/>
                  <a:gd name="T4" fmla="*/ 2979 w 2979"/>
                  <a:gd name="T5" fmla="*/ 2157 h 2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79" h="2157">
                    <a:moveTo>
                      <a:pt x="0" y="0"/>
                    </a:moveTo>
                    <a:lnTo>
                      <a:pt x="0" y="2157"/>
                    </a:lnTo>
                    <a:lnTo>
                      <a:pt x="2979" y="2157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Line 6">
                <a:extLst>
                  <a:ext uri="{FF2B5EF4-FFF2-40B4-BE49-F238E27FC236}">
                    <a16:creationId xmlns:a16="http://schemas.microsoft.com/office/drawing/2014/main" id="{D5BA89BC-618C-4EA2-9D80-8B34E0E20DD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3094038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Line 7">
                <a:extLst>
                  <a:ext uri="{FF2B5EF4-FFF2-40B4-BE49-F238E27FC236}">
                    <a16:creationId xmlns:a16="http://schemas.microsoft.com/office/drawing/2014/main" id="{4944600A-16E2-4523-BC63-2454A02AFB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3770313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Line 8">
                <a:extLst>
                  <a:ext uri="{FF2B5EF4-FFF2-40B4-BE49-F238E27FC236}">
                    <a16:creationId xmlns:a16="http://schemas.microsoft.com/office/drawing/2014/main" id="{F39DEB8B-3BCC-43D2-A1A3-B40E23207F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4446588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Line 9">
                <a:extLst>
                  <a:ext uri="{FF2B5EF4-FFF2-40B4-BE49-F238E27FC236}">
                    <a16:creationId xmlns:a16="http://schemas.microsoft.com/office/drawing/2014/main" id="{A25815AB-027F-42ED-99BA-1060F96F76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5122863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Line 10">
                <a:extLst>
                  <a:ext uri="{FF2B5EF4-FFF2-40B4-BE49-F238E27FC236}">
                    <a16:creationId xmlns:a16="http://schemas.microsoft.com/office/drawing/2014/main" id="{913953B6-2E52-4B24-A1AB-5B62B42CB4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5800725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Line 11">
                <a:extLst>
                  <a:ext uri="{FF2B5EF4-FFF2-40B4-BE49-F238E27FC236}">
                    <a16:creationId xmlns:a16="http://schemas.microsoft.com/office/drawing/2014/main" id="{CCABD1CA-B4A1-4986-8931-9A1446B931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82613" y="2417763"/>
                <a:ext cx="8096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Line 12">
                <a:extLst>
                  <a:ext uri="{FF2B5EF4-FFF2-40B4-BE49-F238E27FC236}">
                    <a16:creationId xmlns:a16="http://schemas.microsoft.com/office/drawing/2014/main" id="{0E1F3C28-72F1-4F40-BD1B-E5AFDD939B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425700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13">
                <a:extLst>
                  <a:ext uri="{FF2B5EF4-FFF2-40B4-BE49-F238E27FC236}">
                    <a16:creationId xmlns:a16="http://schemas.microsoft.com/office/drawing/2014/main" id="{AEB8BE99-6235-44E2-A517-9C20317214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38325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Line 14">
                <a:extLst>
                  <a:ext uri="{FF2B5EF4-FFF2-40B4-BE49-F238E27FC236}">
                    <a16:creationId xmlns:a16="http://schemas.microsoft.com/office/drawing/2014/main" id="{55E0519E-7BFF-4FFC-B451-8A291064C8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52538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15">
                <a:extLst>
                  <a:ext uri="{FF2B5EF4-FFF2-40B4-BE49-F238E27FC236}">
                    <a16:creationId xmlns:a16="http://schemas.microsoft.com/office/drawing/2014/main" id="{FF789189-FCBC-498B-8122-E2FF691C18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63575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Line 16">
                <a:extLst>
                  <a:ext uri="{FF2B5EF4-FFF2-40B4-BE49-F238E27FC236}">
                    <a16:creationId xmlns:a16="http://schemas.microsoft.com/office/drawing/2014/main" id="{0F0C7044-02D3-4EBC-8761-20D555D0A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67338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17">
                <a:extLst>
                  <a:ext uri="{FF2B5EF4-FFF2-40B4-BE49-F238E27FC236}">
                    <a16:creationId xmlns:a16="http://schemas.microsoft.com/office/drawing/2014/main" id="{67119025-4D0E-4421-A74D-5EE7CAB2E1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76788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18">
                <a:extLst>
                  <a:ext uri="{FF2B5EF4-FFF2-40B4-BE49-F238E27FC236}">
                    <a16:creationId xmlns:a16="http://schemas.microsoft.com/office/drawing/2014/main" id="{721A709B-DA37-4865-9074-B31A71E169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89413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19">
                <a:extLst>
                  <a:ext uri="{FF2B5EF4-FFF2-40B4-BE49-F238E27FC236}">
                    <a16:creationId xmlns:a16="http://schemas.microsoft.com/office/drawing/2014/main" id="{3952C91A-281E-4158-A35E-9B55C56E02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00450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20">
                <a:extLst>
                  <a:ext uri="{FF2B5EF4-FFF2-40B4-BE49-F238E27FC236}">
                    <a16:creationId xmlns:a16="http://schemas.microsoft.com/office/drawing/2014/main" id="{BAA69DC2-37E1-4892-8680-5A71E7081F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14663" y="5800725"/>
                <a:ext cx="0" cy="889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8552D057-DBFF-4DCF-B42A-B52CF26B5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75" y="2638425"/>
                <a:ext cx="4719638" cy="3162300"/>
              </a:xfrm>
              <a:custGeom>
                <a:avLst/>
                <a:gdLst>
                  <a:gd name="T0" fmla="*/ 2973 w 2973"/>
                  <a:gd name="T1" fmla="*/ 396 h 1992"/>
                  <a:gd name="T2" fmla="*/ 2598 w 2973"/>
                  <a:gd name="T3" fmla="*/ 309 h 1992"/>
                  <a:gd name="T4" fmla="*/ 2402 w 2973"/>
                  <a:gd name="T5" fmla="*/ 242 h 1992"/>
                  <a:gd name="T6" fmla="*/ 2217 w 2973"/>
                  <a:gd name="T7" fmla="*/ 216 h 1992"/>
                  <a:gd name="T8" fmla="*/ 2042 w 2973"/>
                  <a:gd name="T9" fmla="*/ 206 h 1992"/>
                  <a:gd name="T10" fmla="*/ 1857 w 2973"/>
                  <a:gd name="T11" fmla="*/ 190 h 1992"/>
                  <a:gd name="T12" fmla="*/ 1481 w 2973"/>
                  <a:gd name="T13" fmla="*/ 139 h 1992"/>
                  <a:gd name="T14" fmla="*/ 1301 w 2973"/>
                  <a:gd name="T15" fmla="*/ 123 h 1992"/>
                  <a:gd name="T16" fmla="*/ 1110 w 2973"/>
                  <a:gd name="T17" fmla="*/ 113 h 1992"/>
                  <a:gd name="T18" fmla="*/ 920 w 2973"/>
                  <a:gd name="T19" fmla="*/ 92 h 1992"/>
                  <a:gd name="T20" fmla="*/ 745 w 2973"/>
                  <a:gd name="T21" fmla="*/ 31 h 1992"/>
                  <a:gd name="T22" fmla="*/ 551 w 2973"/>
                  <a:gd name="T23" fmla="*/ 20 h 1992"/>
                  <a:gd name="T24" fmla="*/ 355 w 2973"/>
                  <a:gd name="T25" fmla="*/ 0 h 1992"/>
                  <a:gd name="T26" fmla="*/ 191 w 2973"/>
                  <a:gd name="T27" fmla="*/ 5 h 1992"/>
                  <a:gd name="T28" fmla="*/ 119 w 2973"/>
                  <a:gd name="T29" fmla="*/ 98 h 1992"/>
                  <a:gd name="T30" fmla="*/ 57 w 2973"/>
                  <a:gd name="T31" fmla="*/ 391 h 1992"/>
                  <a:gd name="T32" fmla="*/ 0 w 2973"/>
                  <a:gd name="T33" fmla="*/ 1992 h 19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73" h="1992">
                    <a:moveTo>
                      <a:pt x="2973" y="396"/>
                    </a:moveTo>
                    <a:lnTo>
                      <a:pt x="2598" y="309"/>
                    </a:lnTo>
                    <a:lnTo>
                      <a:pt x="2402" y="242"/>
                    </a:lnTo>
                    <a:lnTo>
                      <a:pt x="2217" y="216"/>
                    </a:lnTo>
                    <a:lnTo>
                      <a:pt x="2042" y="206"/>
                    </a:lnTo>
                    <a:lnTo>
                      <a:pt x="1857" y="190"/>
                    </a:lnTo>
                    <a:lnTo>
                      <a:pt x="1481" y="139"/>
                    </a:lnTo>
                    <a:lnTo>
                      <a:pt x="1301" y="123"/>
                    </a:lnTo>
                    <a:lnTo>
                      <a:pt x="1110" y="113"/>
                    </a:lnTo>
                    <a:lnTo>
                      <a:pt x="920" y="92"/>
                    </a:lnTo>
                    <a:lnTo>
                      <a:pt x="745" y="31"/>
                    </a:lnTo>
                    <a:lnTo>
                      <a:pt x="551" y="20"/>
                    </a:lnTo>
                    <a:lnTo>
                      <a:pt x="355" y="0"/>
                    </a:lnTo>
                    <a:lnTo>
                      <a:pt x="191" y="5"/>
                    </a:lnTo>
                    <a:lnTo>
                      <a:pt x="119" y="98"/>
                    </a:lnTo>
                    <a:lnTo>
                      <a:pt x="57" y="391"/>
                    </a:lnTo>
                    <a:lnTo>
                      <a:pt x="0" y="1992"/>
                    </a:lnTo>
                  </a:path>
                </a:pathLst>
              </a:custGeom>
              <a:noFill/>
              <a:ln w="23813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Freeform 22">
                <a:extLst>
                  <a:ext uri="{FF2B5EF4-FFF2-40B4-BE49-F238E27FC236}">
                    <a16:creationId xmlns:a16="http://schemas.microsoft.com/office/drawing/2014/main" id="{1AF465C1-52C6-452F-9D3E-0CA6C24B8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575" y="2428875"/>
                <a:ext cx="4708525" cy="3371850"/>
              </a:xfrm>
              <a:custGeom>
                <a:avLst/>
                <a:gdLst>
                  <a:gd name="T0" fmla="*/ 2966 w 2966"/>
                  <a:gd name="T1" fmla="*/ 13 h 2124"/>
                  <a:gd name="T2" fmla="*/ 2780 w 2966"/>
                  <a:gd name="T3" fmla="*/ 0 h 2124"/>
                  <a:gd name="T4" fmla="*/ 2595 w 2966"/>
                  <a:gd name="T5" fmla="*/ 18 h 2124"/>
                  <a:gd name="T6" fmla="*/ 2410 w 2966"/>
                  <a:gd name="T7" fmla="*/ 8 h 2124"/>
                  <a:gd name="T8" fmla="*/ 2037 w 2966"/>
                  <a:gd name="T9" fmla="*/ 3 h 2124"/>
                  <a:gd name="T10" fmla="*/ 1671 w 2966"/>
                  <a:gd name="T11" fmla="*/ 16 h 2124"/>
                  <a:gd name="T12" fmla="*/ 1484 w 2966"/>
                  <a:gd name="T13" fmla="*/ 3 h 2124"/>
                  <a:gd name="T14" fmla="*/ 1114 w 2966"/>
                  <a:gd name="T15" fmla="*/ 8 h 2124"/>
                  <a:gd name="T16" fmla="*/ 926 w 2966"/>
                  <a:gd name="T17" fmla="*/ 26 h 2124"/>
                  <a:gd name="T18" fmla="*/ 744 w 2966"/>
                  <a:gd name="T19" fmla="*/ 13 h 2124"/>
                  <a:gd name="T20" fmla="*/ 556 w 2966"/>
                  <a:gd name="T21" fmla="*/ 21 h 2124"/>
                  <a:gd name="T22" fmla="*/ 373 w 2966"/>
                  <a:gd name="T23" fmla="*/ 42 h 2124"/>
                  <a:gd name="T24" fmla="*/ 185 w 2966"/>
                  <a:gd name="T25" fmla="*/ 83 h 2124"/>
                  <a:gd name="T26" fmla="*/ 119 w 2966"/>
                  <a:gd name="T27" fmla="*/ 194 h 2124"/>
                  <a:gd name="T28" fmla="*/ 67 w 2966"/>
                  <a:gd name="T29" fmla="*/ 497 h 2124"/>
                  <a:gd name="T30" fmla="*/ 0 w 2966"/>
                  <a:gd name="T31" fmla="*/ 2124 h 2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966" h="2124">
                    <a:moveTo>
                      <a:pt x="2966" y="13"/>
                    </a:moveTo>
                    <a:lnTo>
                      <a:pt x="2780" y="0"/>
                    </a:lnTo>
                    <a:lnTo>
                      <a:pt x="2595" y="18"/>
                    </a:lnTo>
                    <a:lnTo>
                      <a:pt x="2410" y="8"/>
                    </a:lnTo>
                    <a:lnTo>
                      <a:pt x="2037" y="3"/>
                    </a:lnTo>
                    <a:lnTo>
                      <a:pt x="1671" y="16"/>
                    </a:lnTo>
                    <a:lnTo>
                      <a:pt x="1484" y="3"/>
                    </a:lnTo>
                    <a:lnTo>
                      <a:pt x="1114" y="8"/>
                    </a:lnTo>
                    <a:lnTo>
                      <a:pt x="926" y="26"/>
                    </a:lnTo>
                    <a:lnTo>
                      <a:pt x="744" y="13"/>
                    </a:lnTo>
                    <a:lnTo>
                      <a:pt x="556" y="21"/>
                    </a:lnTo>
                    <a:lnTo>
                      <a:pt x="373" y="42"/>
                    </a:lnTo>
                    <a:lnTo>
                      <a:pt x="185" y="83"/>
                    </a:lnTo>
                    <a:lnTo>
                      <a:pt x="119" y="194"/>
                    </a:lnTo>
                    <a:lnTo>
                      <a:pt x="67" y="497"/>
                    </a:lnTo>
                    <a:lnTo>
                      <a:pt x="0" y="2124"/>
                    </a:lnTo>
                  </a:path>
                </a:pathLst>
              </a:custGeom>
              <a:noFill/>
              <a:ln w="23813" cap="rnd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Freeform 23">
                <a:extLst>
                  <a:ext uri="{FF2B5EF4-FFF2-40B4-BE49-F238E27FC236}">
                    <a16:creationId xmlns:a16="http://schemas.microsoft.com/office/drawing/2014/main" id="{133E5606-28C2-4AFD-9D44-622C36718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088" y="320675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Freeform 24">
                <a:extLst>
                  <a:ext uri="{FF2B5EF4-FFF2-40B4-BE49-F238E27FC236}">
                    <a16:creationId xmlns:a16="http://schemas.microsoft.com/office/drawing/2014/main" id="{57D827F0-BB13-4197-9F81-128AAB6832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88" y="574675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4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4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Freeform 25">
                <a:extLst>
                  <a:ext uri="{FF2B5EF4-FFF2-40B4-BE49-F238E27FC236}">
                    <a16:creationId xmlns:a16="http://schemas.microsoft.com/office/drawing/2014/main" id="{DAE78DFF-AAA5-4FEE-8C69-DE9EC4D59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13" y="2740025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26">
                <a:extLst>
                  <a:ext uri="{FF2B5EF4-FFF2-40B4-BE49-F238E27FC236}">
                    <a16:creationId xmlns:a16="http://schemas.microsoft.com/office/drawing/2014/main" id="{8ACE2933-2DA0-4F73-8341-0C47154E0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813" y="25923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Freeform 27">
                <a:extLst>
                  <a:ext uri="{FF2B5EF4-FFF2-40B4-BE49-F238E27FC236}">
                    <a16:creationId xmlns:a16="http://schemas.microsoft.com/office/drawing/2014/main" id="{FC042C66-ED63-4D1F-92A8-8484A05CA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563" y="258445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Freeform 28">
                <a:extLst>
                  <a:ext uri="{FF2B5EF4-FFF2-40B4-BE49-F238E27FC236}">
                    <a16:creationId xmlns:a16="http://schemas.microsoft.com/office/drawing/2014/main" id="{7D79CA2A-A08B-4338-B81B-9C8AB4901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313" y="26177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6F8BB495-21EA-4CE3-B477-B9868997C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3875" y="2633663"/>
                <a:ext cx="104775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Freeform 30">
                <a:extLst>
                  <a:ext uri="{FF2B5EF4-FFF2-40B4-BE49-F238E27FC236}">
                    <a16:creationId xmlns:a16="http://schemas.microsoft.com/office/drawing/2014/main" id="{8D6D78DB-347E-4A74-AF55-E5CBA677A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88" y="2732088"/>
                <a:ext cx="104775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31">
                <a:extLst>
                  <a:ext uri="{FF2B5EF4-FFF2-40B4-BE49-F238E27FC236}">
                    <a16:creationId xmlns:a16="http://schemas.microsoft.com/office/drawing/2014/main" id="{E3ED1904-8FC5-450F-A0A6-124F456CF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3313" y="2765425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Freeform 32">
                <a:extLst>
                  <a:ext uri="{FF2B5EF4-FFF2-40B4-BE49-F238E27FC236}">
                    <a16:creationId xmlns:a16="http://schemas.microsoft.com/office/drawing/2014/main" id="{6B4971F6-F4B3-457C-BBFD-210DAC2BD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4938" y="278130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Freeform 33">
                <a:extLst>
                  <a:ext uri="{FF2B5EF4-FFF2-40B4-BE49-F238E27FC236}">
                    <a16:creationId xmlns:a16="http://schemas.microsoft.com/office/drawing/2014/main" id="{A2C02125-ACE9-4224-9002-D74479A06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2275" y="2805113"/>
                <a:ext cx="104775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Freeform 34">
                <a:extLst>
                  <a:ext uri="{FF2B5EF4-FFF2-40B4-BE49-F238E27FC236}">
                    <a16:creationId xmlns:a16="http://schemas.microsoft.com/office/drawing/2014/main" id="{5DAC844A-B656-4CC9-B9C3-BB9A4771B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9138" y="28463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Freeform 35">
                <a:extLst>
                  <a:ext uri="{FF2B5EF4-FFF2-40B4-BE49-F238E27FC236}">
                    <a16:creationId xmlns:a16="http://schemas.microsoft.com/office/drawing/2014/main" id="{61A987F4-0C2C-40D9-B570-5A9E2A7BE7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7588" y="2887663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5 w 52"/>
                  <a:gd name="T11" fmla="*/ 45 h 52"/>
                  <a:gd name="T12" fmla="*/ 52 w 52"/>
                  <a:gd name="T13" fmla="*/ 26 h 52"/>
                  <a:gd name="T14" fmla="*/ 45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Freeform 36">
                <a:extLst>
                  <a:ext uri="{FF2B5EF4-FFF2-40B4-BE49-F238E27FC236}">
                    <a16:creationId xmlns:a16="http://schemas.microsoft.com/office/drawing/2014/main" id="{51BD1FA4-0491-448D-831E-19FE03C7F1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863" y="2911475"/>
                <a:ext cx="104775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Freeform 37">
                <a:extLst>
                  <a:ext uri="{FF2B5EF4-FFF2-40B4-BE49-F238E27FC236}">
                    <a16:creationId xmlns:a16="http://schemas.microsoft.com/office/drawing/2014/main" id="{0C5A8119-9391-4F99-95AC-B52CC5C4EA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088" y="292893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Freeform 38">
                <a:extLst>
                  <a:ext uri="{FF2B5EF4-FFF2-40B4-BE49-F238E27FC236}">
                    <a16:creationId xmlns:a16="http://schemas.microsoft.com/office/drawing/2014/main" id="{4CE54512-EDA1-435B-BF11-23CA7CA383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4363" y="2968625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Freeform 39">
                <a:extLst>
                  <a:ext uri="{FF2B5EF4-FFF2-40B4-BE49-F238E27FC236}">
                    <a16:creationId xmlns:a16="http://schemas.microsoft.com/office/drawing/2014/main" id="{ECAEBC1C-39CE-4A00-91A8-A94A1A293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3925" y="30749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Freeform 40">
                <a:extLst>
                  <a:ext uri="{FF2B5EF4-FFF2-40B4-BE49-F238E27FC236}">
                    <a16:creationId xmlns:a16="http://schemas.microsoft.com/office/drawing/2014/main" id="{964D2883-2197-418A-8164-56C8707FC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2375" y="314483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Freeform 41">
                <a:extLst>
                  <a:ext uri="{FF2B5EF4-FFF2-40B4-BE49-F238E27FC236}">
                    <a16:creationId xmlns:a16="http://schemas.microsoft.com/office/drawing/2014/main" id="{1C43752E-7E1C-4B37-BE8D-19EF97CC5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0825" y="3214688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7 w 52"/>
                  <a:gd name="T3" fmla="*/ 8 h 52"/>
                  <a:gd name="T4" fmla="*/ 0 w 52"/>
                  <a:gd name="T5" fmla="*/ 26 h 52"/>
                  <a:gd name="T6" fmla="*/ 7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Freeform 42">
                <a:extLst>
                  <a:ext uri="{FF2B5EF4-FFF2-40B4-BE49-F238E27FC236}">
                    <a16:creationId xmlns:a16="http://schemas.microsoft.com/office/drawing/2014/main" id="{0E38B474-0815-48AE-ACCB-28416BF367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888" y="2392363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43">
                <a:extLst>
                  <a:ext uri="{FF2B5EF4-FFF2-40B4-BE49-F238E27FC236}">
                    <a16:creationId xmlns:a16="http://schemas.microsoft.com/office/drawing/2014/main" id="{660481BA-DF39-4F27-9431-D54B5D176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4438" y="2376488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Freeform 44">
                <a:extLst>
                  <a:ext uri="{FF2B5EF4-FFF2-40B4-BE49-F238E27FC236}">
                    <a16:creationId xmlns:a16="http://schemas.microsoft.com/office/drawing/2014/main" id="{E29A6A4C-357F-4674-B1B7-698330AA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0750" y="2405063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Freeform 45">
                <a:extLst>
                  <a:ext uri="{FF2B5EF4-FFF2-40B4-BE49-F238E27FC236}">
                    <a16:creationId xmlns:a16="http://schemas.microsoft.com/office/drawing/2014/main" id="{B30C2267-470D-46E7-BFBB-FCBCBBCD06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35475" y="2389188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46">
                <a:extLst>
                  <a:ext uri="{FF2B5EF4-FFF2-40B4-BE49-F238E27FC236}">
                    <a16:creationId xmlns:a16="http://schemas.microsoft.com/office/drawing/2014/main" id="{43A2690D-5C7A-4062-A0C8-76BA256F0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0200" y="2384425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Freeform 47">
                <a:extLst>
                  <a:ext uri="{FF2B5EF4-FFF2-40B4-BE49-F238E27FC236}">
                    <a16:creationId xmlns:a16="http://schemas.microsoft.com/office/drawing/2014/main" id="{35F6D8F1-13B1-42DD-83E7-5F059DD906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338" y="2381250"/>
                <a:ext cx="106363" cy="104775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48">
                <a:extLst>
                  <a:ext uri="{FF2B5EF4-FFF2-40B4-BE49-F238E27FC236}">
                    <a16:creationId xmlns:a16="http://schemas.microsoft.com/office/drawing/2014/main" id="{431DF1F4-630B-41A6-9B1F-C787373ED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413" y="2390775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49">
                <a:extLst>
                  <a:ext uri="{FF2B5EF4-FFF2-40B4-BE49-F238E27FC236}">
                    <a16:creationId xmlns:a16="http://schemas.microsoft.com/office/drawing/2014/main" id="{732CEE21-B149-4C07-83A6-7A863401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3900" y="2400300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50">
                <a:extLst>
                  <a:ext uri="{FF2B5EF4-FFF2-40B4-BE49-F238E27FC236}">
                    <a16:creationId xmlns:a16="http://schemas.microsoft.com/office/drawing/2014/main" id="{27262E91-97A7-494F-B2B3-12A8F20D6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5450" y="2381250"/>
                <a:ext cx="106363" cy="104775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51">
                <a:extLst>
                  <a:ext uri="{FF2B5EF4-FFF2-40B4-BE49-F238E27FC236}">
                    <a16:creationId xmlns:a16="http://schemas.microsoft.com/office/drawing/2014/main" id="{F9D995B9-6FBA-4F3E-81FF-5D378902EC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1763" y="2384425"/>
                <a:ext cx="106363" cy="106362"/>
              </a:xfrm>
              <a:custGeom>
                <a:avLst/>
                <a:gdLst>
                  <a:gd name="T0" fmla="*/ 45 w 52"/>
                  <a:gd name="T1" fmla="*/ 45 h 52"/>
                  <a:gd name="T2" fmla="*/ 52 w 52"/>
                  <a:gd name="T3" fmla="*/ 26 h 52"/>
                  <a:gd name="T4" fmla="*/ 45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5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5" y="45"/>
                    </a:moveTo>
                    <a:cubicBezTo>
                      <a:pt x="50" y="40"/>
                      <a:pt x="52" y="33"/>
                      <a:pt x="52" y="26"/>
                    </a:cubicBezTo>
                    <a:cubicBezTo>
                      <a:pt x="52" y="19"/>
                      <a:pt x="50" y="13"/>
                      <a:pt x="45" y="8"/>
                    </a:cubicBezTo>
                    <a:cubicBezTo>
                      <a:pt x="40" y="3"/>
                      <a:pt x="34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4" y="52"/>
                      <a:pt x="40" y="50"/>
                      <a:pt x="45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52">
                <a:extLst>
                  <a:ext uri="{FF2B5EF4-FFF2-40B4-BE49-F238E27FC236}">
                    <a16:creationId xmlns:a16="http://schemas.microsoft.com/office/drawing/2014/main" id="{57A167D3-1F05-469F-8F0C-AA059AC1C5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9663" y="2389188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53">
                <a:extLst>
                  <a:ext uri="{FF2B5EF4-FFF2-40B4-BE49-F238E27FC236}">
                    <a16:creationId xmlns:a16="http://schemas.microsoft.com/office/drawing/2014/main" id="{E988D089-FFF1-4882-8020-2C4FCA27C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1213" y="2417763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9" name="Freeform 54">
                <a:extLst>
                  <a:ext uri="{FF2B5EF4-FFF2-40B4-BE49-F238E27FC236}">
                    <a16:creationId xmlns:a16="http://schemas.microsoft.com/office/drawing/2014/main" id="{5739C717-29BA-4CCF-BAEC-D4080050D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700" y="2397125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8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8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0" name="Freeform 55">
                <a:extLst>
                  <a:ext uri="{FF2B5EF4-FFF2-40B4-BE49-F238E27FC236}">
                    <a16:creationId xmlns:a16="http://schemas.microsoft.com/office/drawing/2014/main" id="{E75BC656-CF41-4181-BA04-EB2863F77A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2250" y="2409825"/>
                <a:ext cx="106363" cy="104775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1" name="Freeform 56">
                <a:extLst>
                  <a:ext uri="{FF2B5EF4-FFF2-40B4-BE49-F238E27FC236}">
                    <a16:creationId xmlns:a16="http://schemas.microsoft.com/office/drawing/2014/main" id="{35131427-3126-40A9-A073-BA98F26F3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325" y="2441575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2" name="Freeform 57">
                <a:extLst>
                  <a:ext uri="{FF2B5EF4-FFF2-40B4-BE49-F238E27FC236}">
                    <a16:creationId xmlns:a16="http://schemas.microsoft.com/office/drawing/2014/main" id="{9D4249A2-CA25-4D51-9A2F-47155A652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4875" y="2506663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3" name="Freeform 58">
                <a:extLst>
                  <a:ext uri="{FF2B5EF4-FFF2-40B4-BE49-F238E27FC236}">
                    <a16:creationId xmlns:a16="http://schemas.microsoft.com/office/drawing/2014/main" id="{78AEDCF1-8718-491B-B9E5-897579BDF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513" y="2682875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7 w 52"/>
                  <a:gd name="T9" fmla="*/ 8 h 52"/>
                  <a:gd name="T10" fmla="*/ 0 w 52"/>
                  <a:gd name="T11" fmla="*/ 26 h 52"/>
                  <a:gd name="T12" fmla="*/ 7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2" y="3"/>
                      <a:pt x="7" y="8"/>
                    </a:cubicBezTo>
                    <a:cubicBezTo>
                      <a:pt x="2" y="13"/>
                      <a:pt x="0" y="19"/>
                      <a:pt x="0" y="26"/>
                    </a:cubicBezTo>
                    <a:cubicBezTo>
                      <a:pt x="0" y="33"/>
                      <a:pt x="2" y="40"/>
                      <a:pt x="7" y="45"/>
                    </a:cubicBezTo>
                    <a:cubicBezTo>
                      <a:pt x="12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4" name="Freeform 59">
                <a:extLst>
                  <a:ext uri="{FF2B5EF4-FFF2-40B4-BE49-F238E27FC236}">
                    <a16:creationId xmlns:a16="http://schemas.microsoft.com/office/drawing/2014/main" id="{AB9E9E64-5933-432C-BB24-6132E1113B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550" y="3165475"/>
                <a:ext cx="104775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3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3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5" name="Freeform 60">
                <a:extLst>
                  <a:ext uri="{FF2B5EF4-FFF2-40B4-BE49-F238E27FC236}">
                    <a16:creationId xmlns:a16="http://schemas.microsoft.com/office/drawing/2014/main" id="{4D160F8B-6FFC-4B06-A971-1712812BE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1188" y="5746750"/>
                <a:ext cx="106363" cy="106362"/>
              </a:xfrm>
              <a:custGeom>
                <a:avLst/>
                <a:gdLst>
                  <a:gd name="T0" fmla="*/ 44 w 52"/>
                  <a:gd name="T1" fmla="*/ 45 h 52"/>
                  <a:gd name="T2" fmla="*/ 52 w 52"/>
                  <a:gd name="T3" fmla="*/ 26 h 52"/>
                  <a:gd name="T4" fmla="*/ 44 w 52"/>
                  <a:gd name="T5" fmla="*/ 8 h 52"/>
                  <a:gd name="T6" fmla="*/ 26 w 52"/>
                  <a:gd name="T7" fmla="*/ 0 h 52"/>
                  <a:gd name="T8" fmla="*/ 8 w 52"/>
                  <a:gd name="T9" fmla="*/ 8 h 52"/>
                  <a:gd name="T10" fmla="*/ 0 w 52"/>
                  <a:gd name="T11" fmla="*/ 26 h 52"/>
                  <a:gd name="T12" fmla="*/ 8 w 52"/>
                  <a:gd name="T13" fmla="*/ 45 h 52"/>
                  <a:gd name="T14" fmla="*/ 26 w 52"/>
                  <a:gd name="T15" fmla="*/ 52 h 52"/>
                  <a:gd name="T16" fmla="*/ 44 w 52"/>
                  <a:gd name="T17" fmla="*/ 4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5"/>
                    </a:moveTo>
                    <a:cubicBezTo>
                      <a:pt x="49" y="40"/>
                      <a:pt x="52" y="34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4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6" name="Freeform 61">
                <a:extLst>
                  <a:ext uri="{FF2B5EF4-FFF2-40B4-BE49-F238E27FC236}">
                    <a16:creationId xmlns:a16="http://schemas.microsoft.com/office/drawing/2014/main" id="{7C1BD8A0-C31F-4079-BD7C-D46126610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963" y="5461000"/>
                <a:ext cx="106363" cy="106362"/>
              </a:xfrm>
              <a:custGeom>
                <a:avLst/>
                <a:gdLst>
                  <a:gd name="T0" fmla="*/ 26 w 52"/>
                  <a:gd name="T1" fmla="*/ 0 h 52"/>
                  <a:gd name="T2" fmla="*/ 8 w 52"/>
                  <a:gd name="T3" fmla="*/ 8 h 52"/>
                  <a:gd name="T4" fmla="*/ 0 w 52"/>
                  <a:gd name="T5" fmla="*/ 26 h 52"/>
                  <a:gd name="T6" fmla="*/ 8 w 52"/>
                  <a:gd name="T7" fmla="*/ 45 h 52"/>
                  <a:gd name="T8" fmla="*/ 26 w 52"/>
                  <a:gd name="T9" fmla="*/ 52 h 52"/>
                  <a:gd name="T10" fmla="*/ 44 w 52"/>
                  <a:gd name="T11" fmla="*/ 45 h 52"/>
                  <a:gd name="T12" fmla="*/ 52 w 52"/>
                  <a:gd name="T13" fmla="*/ 26 h 52"/>
                  <a:gd name="T14" fmla="*/ 44 w 52"/>
                  <a:gd name="T15" fmla="*/ 8 h 52"/>
                  <a:gd name="T16" fmla="*/ 26 w 52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26" y="0"/>
                    </a:moveTo>
                    <a:cubicBezTo>
                      <a:pt x="19" y="0"/>
                      <a:pt x="13" y="3"/>
                      <a:pt x="8" y="8"/>
                    </a:cubicBezTo>
                    <a:cubicBezTo>
                      <a:pt x="3" y="13"/>
                      <a:pt x="0" y="19"/>
                      <a:pt x="0" y="26"/>
                    </a:cubicBezTo>
                    <a:cubicBezTo>
                      <a:pt x="0" y="34"/>
                      <a:pt x="3" y="40"/>
                      <a:pt x="8" y="45"/>
                    </a:cubicBezTo>
                    <a:cubicBezTo>
                      <a:pt x="13" y="50"/>
                      <a:pt x="19" y="52"/>
                      <a:pt x="26" y="52"/>
                    </a:cubicBezTo>
                    <a:cubicBezTo>
                      <a:pt x="33" y="52"/>
                      <a:pt x="39" y="50"/>
                      <a:pt x="44" y="45"/>
                    </a:cubicBezTo>
                    <a:cubicBezTo>
                      <a:pt x="49" y="40"/>
                      <a:pt x="52" y="34"/>
                      <a:pt x="52" y="26"/>
                    </a:cubicBezTo>
                    <a:cubicBezTo>
                      <a:pt x="52" y="19"/>
                      <a:pt x="49" y="13"/>
                      <a:pt x="44" y="8"/>
                    </a:cubicBezTo>
                    <a:cubicBezTo>
                      <a:pt x="39" y="3"/>
                      <a:pt x="33" y="0"/>
                      <a:pt x="26" y="0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7" name="Freeform 62">
                <a:extLst>
                  <a:ext uri="{FF2B5EF4-FFF2-40B4-BE49-F238E27FC236}">
                    <a16:creationId xmlns:a16="http://schemas.microsoft.com/office/drawing/2014/main" id="{99A5C567-9194-4CAE-AFB3-B858043D5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8963" y="5111750"/>
                <a:ext cx="106363" cy="106362"/>
              </a:xfrm>
              <a:custGeom>
                <a:avLst/>
                <a:gdLst>
                  <a:gd name="T0" fmla="*/ 44 w 52"/>
                  <a:gd name="T1" fmla="*/ 44 h 52"/>
                  <a:gd name="T2" fmla="*/ 52 w 52"/>
                  <a:gd name="T3" fmla="*/ 26 h 52"/>
                  <a:gd name="T4" fmla="*/ 44 w 52"/>
                  <a:gd name="T5" fmla="*/ 7 h 52"/>
                  <a:gd name="T6" fmla="*/ 26 w 52"/>
                  <a:gd name="T7" fmla="*/ 0 h 52"/>
                  <a:gd name="T8" fmla="*/ 8 w 52"/>
                  <a:gd name="T9" fmla="*/ 7 h 52"/>
                  <a:gd name="T10" fmla="*/ 0 w 52"/>
                  <a:gd name="T11" fmla="*/ 26 h 52"/>
                  <a:gd name="T12" fmla="*/ 8 w 52"/>
                  <a:gd name="T13" fmla="*/ 44 h 52"/>
                  <a:gd name="T14" fmla="*/ 26 w 52"/>
                  <a:gd name="T15" fmla="*/ 52 h 52"/>
                  <a:gd name="T16" fmla="*/ 44 w 52"/>
                  <a:gd name="T17" fmla="*/ 4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44" y="44"/>
                    </a:moveTo>
                    <a:cubicBezTo>
                      <a:pt x="49" y="39"/>
                      <a:pt x="52" y="33"/>
                      <a:pt x="52" y="26"/>
                    </a:cubicBezTo>
                    <a:cubicBezTo>
                      <a:pt x="52" y="18"/>
                      <a:pt x="49" y="12"/>
                      <a:pt x="44" y="7"/>
                    </a:cubicBezTo>
                    <a:cubicBezTo>
                      <a:pt x="39" y="2"/>
                      <a:pt x="33" y="0"/>
                      <a:pt x="26" y="0"/>
                    </a:cubicBezTo>
                    <a:cubicBezTo>
                      <a:pt x="19" y="0"/>
                      <a:pt x="13" y="2"/>
                      <a:pt x="8" y="7"/>
                    </a:cubicBezTo>
                    <a:cubicBezTo>
                      <a:pt x="3" y="12"/>
                      <a:pt x="0" y="18"/>
                      <a:pt x="0" y="26"/>
                    </a:cubicBezTo>
                    <a:cubicBezTo>
                      <a:pt x="0" y="33"/>
                      <a:pt x="3" y="39"/>
                      <a:pt x="8" y="44"/>
                    </a:cubicBezTo>
                    <a:cubicBezTo>
                      <a:pt x="13" y="49"/>
                      <a:pt x="19" y="52"/>
                      <a:pt x="26" y="52"/>
                    </a:cubicBezTo>
                    <a:cubicBezTo>
                      <a:pt x="33" y="52"/>
                      <a:pt x="39" y="49"/>
                      <a:pt x="44" y="4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77879D39-C693-4451-A3FD-A541833843E1}"/>
                </a:ext>
              </a:extLst>
            </p:cNvPr>
            <p:cNvSpPr txBox="1"/>
            <p:nvPr/>
          </p:nvSpPr>
          <p:spPr>
            <a:xfrm>
              <a:off x="531941" y="584791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23BDE107-67B3-47A9-8197-F8DC464FADDF}"/>
                </a:ext>
              </a:extLst>
            </p:cNvPr>
            <p:cNvSpPr txBox="1"/>
            <p:nvPr/>
          </p:nvSpPr>
          <p:spPr>
            <a:xfrm>
              <a:off x="1074024" y="584791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DF330D68-F704-48B9-B5CA-046BED52E293}"/>
                </a:ext>
              </a:extLst>
            </p:cNvPr>
            <p:cNvSpPr txBox="1"/>
            <p:nvPr/>
          </p:nvSpPr>
          <p:spPr>
            <a:xfrm>
              <a:off x="1661791" y="584791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F28EE8BD-63B7-4D68-A16A-FCA6CA62AAA7}"/>
                </a:ext>
              </a:extLst>
            </p:cNvPr>
            <p:cNvSpPr txBox="1"/>
            <p:nvPr/>
          </p:nvSpPr>
          <p:spPr>
            <a:xfrm>
              <a:off x="2249558" y="584791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72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2469EEA4-C5EF-4702-91F6-E23FC02328B3}"/>
                </a:ext>
              </a:extLst>
            </p:cNvPr>
            <p:cNvSpPr txBox="1"/>
            <p:nvPr/>
          </p:nvSpPr>
          <p:spPr>
            <a:xfrm>
              <a:off x="2837325" y="5847913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96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E512248E-ECA8-41CE-84A8-95D20102D108}"/>
                </a:ext>
              </a:extLst>
            </p:cNvPr>
            <p:cNvSpPr txBox="1"/>
            <p:nvPr/>
          </p:nvSpPr>
          <p:spPr>
            <a:xfrm>
              <a:off x="3379407" y="584791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120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C5C73853-2A3B-42A4-B948-09A70C892A1F}"/>
                </a:ext>
              </a:extLst>
            </p:cNvPr>
            <p:cNvSpPr txBox="1"/>
            <p:nvPr/>
          </p:nvSpPr>
          <p:spPr>
            <a:xfrm>
              <a:off x="3967174" y="584791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144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6509B096-397B-4C0C-8043-07C0CC252B26}"/>
                </a:ext>
              </a:extLst>
            </p:cNvPr>
            <p:cNvSpPr txBox="1"/>
            <p:nvPr/>
          </p:nvSpPr>
          <p:spPr>
            <a:xfrm>
              <a:off x="4554942" y="584791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168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22186C82-FB08-4987-ABAB-52BC3E83E7E7}"/>
                </a:ext>
              </a:extLst>
            </p:cNvPr>
            <p:cNvSpPr txBox="1"/>
            <p:nvPr/>
          </p:nvSpPr>
          <p:spPr>
            <a:xfrm>
              <a:off x="5142710" y="5847913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192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4836BF24-A96E-4DDE-94F2-135ACE44C04F}"/>
                </a:ext>
              </a:extLst>
            </p:cNvPr>
            <p:cNvSpPr txBox="1"/>
            <p:nvPr/>
          </p:nvSpPr>
          <p:spPr>
            <a:xfrm>
              <a:off x="361344" y="5655054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5E4B8677-35B4-4971-A6B6-7A6781BD7114}"/>
                </a:ext>
              </a:extLst>
            </p:cNvPr>
            <p:cNvSpPr txBox="1"/>
            <p:nvPr/>
          </p:nvSpPr>
          <p:spPr>
            <a:xfrm>
              <a:off x="269974" y="497615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2AFF7FAA-1D40-4800-8B5A-A4141919032A}"/>
                </a:ext>
              </a:extLst>
            </p:cNvPr>
            <p:cNvSpPr txBox="1"/>
            <p:nvPr/>
          </p:nvSpPr>
          <p:spPr>
            <a:xfrm>
              <a:off x="269974" y="429725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297C6BB9-3C8A-412D-8662-C0FD84E8A58C}"/>
                </a:ext>
              </a:extLst>
            </p:cNvPr>
            <p:cNvSpPr txBox="1"/>
            <p:nvPr/>
          </p:nvSpPr>
          <p:spPr>
            <a:xfrm>
              <a:off x="269974" y="361834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C1B97034-CE58-4686-8216-75C66FAABF84}"/>
                </a:ext>
              </a:extLst>
            </p:cNvPr>
            <p:cNvSpPr txBox="1"/>
            <p:nvPr/>
          </p:nvSpPr>
          <p:spPr>
            <a:xfrm>
              <a:off x="269974" y="2939448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80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5421B46A-C637-4B35-B060-721AB17EF498}"/>
                </a:ext>
              </a:extLst>
            </p:cNvPr>
            <p:cNvSpPr txBox="1"/>
            <p:nvPr/>
          </p:nvSpPr>
          <p:spPr>
            <a:xfrm>
              <a:off x="178602" y="226054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B7D009FB-A288-4370-AC62-5637F3D4D3C0}"/>
                </a:ext>
              </a:extLst>
            </p:cNvPr>
            <p:cNvSpPr txBox="1"/>
            <p:nvPr/>
          </p:nvSpPr>
          <p:spPr>
            <a:xfrm>
              <a:off x="2695021" y="6203938"/>
              <a:ext cx="66627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Week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5287250A-DA6A-408A-A15C-D0A6F5455A58}"/>
                </a:ext>
              </a:extLst>
            </p:cNvPr>
            <p:cNvSpPr txBox="1"/>
            <p:nvPr/>
          </p:nvSpPr>
          <p:spPr>
            <a:xfrm>
              <a:off x="4522163" y="5009659"/>
              <a:ext cx="65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 = E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8CE5DB0B-5061-4418-80AC-54995E7BB1E5}"/>
                </a:ext>
              </a:extLst>
            </p:cNvPr>
            <p:cNvSpPr txBox="1"/>
            <p:nvPr/>
          </p:nvSpPr>
          <p:spPr>
            <a:xfrm>
              <a:off x="4522163" y="5359309"/>
              <a:ext cx="6543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 = F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B43F5AFF-A0E5-4A18-94AA-9AED795DA9BB}"/>
                </a:ext>
              </a:extLst>
            </p:cNvPr>
            <p:cNvSpPr txBox="1"/>
            <p:nvPr/>
          </p:nvSpPr>
          <p:spPr>
            <a:xfrm>
              <a:off x="1061200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98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153591CF-F6A4-4AAA-BB18-D977DC12F917}"/>
                </a:ext>
              </a:extLst>
            </p:cNvPr>
            <p:cNvSpPr txBox="1"/>
            <p:nvPr/>
          </p:nvSpPr>
          <p:spPr>
            <a:xfrm>
              <a:off x="1648967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CD6FFB30-AD0F-4E3A-A9D6-7812A7D63948}"/>
                </a:ext>
              </a:extLst>
            </p:cNvPr>
            <p:cNvSpPr txBox="1"/>
            <p:nvPr/>
          </p:nvSpPr>
          <p:spPr>
            <a:xfrm>
              <a:off x="2236734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1BE9CDED-7AFF-4281-89F8-A33B91351753}"/>
                </a:ext>
              </a:extLst>
            </p:cNvPr>
            <p:cNvSpPr txBox="1"/>
            <p:nvPr/>
          </p:nvSpPr>
          <p:spPr>
            <a:xfrm>
              <a:off x="2772403" y="2094795"/>
              <a:ext cx="4972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8B9F76B0-F351-40AC-A329-0C9CBA224616}"/>
                </a:ext>
              </a:extLst>
            </p:cNvPr>
            <p:cNvSpPr txBox="1"/>
            <p:nvPr/>
          </p:nvSpPr>
          <p:spPr>
            <a:xfrm>
              <a:off x="3412269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80414691-4CCF-4984-81A6-A8116A63DFED}"/>
                </a:ext>
              </a:extLst>
            </p:cNvPr>
            <p:cNvSpPr txBox="1"/>
            <p:nvPr/>
          </p:nvSpPr>
          <p:spPr>
            <a:xfrm>
              <a:off x="4000036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FFF9BAB7-479B-4AE6-B281-0D73036F97AB}"/>
                </a:ext>
              </a:extLst>
            </p:cNvPr>
            <p:cNvSpPr txBox="1"/>
            <p:nvPr/>
          </p:nvSpPr>
          <p:spPr>
            <a:xfrm>
              <a:off x="4587804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B8AF6E96-7A34-402C-B57F-94D0AF3FDB0F}"/>
                </a:ext>
              </a:extLst>
            </p:cNvPr>
            <p:cNvSpPr txBox="1"/>
            <p:nvPr/>
          </p:nvSpPr>
          <p:spPr>
            <a:xfrm>
              <a:off x="5175572" y="209479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99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61ED9AD8-1CD0-4087-BF59-989F98100402}"/>
                </a:ext>
              </a:extLst>
            </p:cNvPr>
            <p:cNvSpPr txBox="1"/>
            <p:nvPr/>
          </p:nvSpPr>
          <p:spPr>
            <a:xfrm>
              <a:off x="1061200" y="278202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15075164-069A-431D-9DDD-95E72487DE48}"/>
                </a:ext>
              </a:extLst>
            </p:cNvPr>
            <p:cNvSpPr txBox="1"/>
            <p:nvPr/>
          </p:nvSpPr>
          <p:spPr>
            <a:xfrm>
              <a:off x="1648967" y="284218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92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2890D823-7D61-4F57-B772-4E463DAAE995}"/>
                </a:ext>
              </a:extLst>
            </p:cNvPr>
            <p:cNvSpPr txBox="1"/>
            <p:nvPr/>
          </p:nvSpPr>
          <p:spPr>
            <a:xfrm>
              <a:off x="2236734" y="2962502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88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3D1AEBA9-D621-4890-983B-8B5F8537E6C7}"/>
                </a:ext>
              </a:extLst>
            </p:cNvPr>
            <p:cNvSpPr txBox="1"/>
            <p:nvPr/>
          </p:nvSpPr>
          <p:spPr>
            <a:xfrm>
              <a:off x="2824501" y="3034692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87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85CCAEFA-4AFA-4067-B688-85D0D521600D}"/>
                </a:ext>
              </a:extLst>
            </p:cNvPr>
            <p:cNvSpPr txBox="1"/>
            <p:nvPr/>
          </p:nvSpPr>
          <p:spPr>
            <a:xfrm>
              <a:off x="3412269" y="308281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85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703F1718-B424-4434-8035-85AE0C4DCDCE}"/>
                </a:ext>
              </a:extLst>
            </p:cNvPr>
            <p:cNvSpPr txBox="1"/>
            <p:nvPr/>
          </p:nvSpPr>
          <p:spPr>
            <a:xfrm>
              <a:off x="4000036" y="3094850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83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7C1549AE-6F62-4171-8DA5-516B0B76034D}"/>
                </a:ext>
              </a:extLst>
            </p:cNvPr>
            <p:cNvSpPr txBox="1"/>
            <p:nvPr/>
          </p:nvSpPr>
          <p:spPr>
            <a:xfrm>
              <a:off x="4587804" y="3287355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79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1571CD06-CD7B-40A0-A15A-C7B53A5F0C3E}"/>
                </a:ext>
              </a:extLst>
            </p:cNvPr>
            <p:cNvSpPr txBox="1"/>
            <p:nvPr/>
          </p:nvSpPr>
          <p:spPr>
            <a:xfrm>
              <a:off x="5175572" y="3359546"/>
              <a:ext cx="3930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75</a:t>
              </a:r>
            </a:p>
          </p:txBody>
        </p:sp>
      </p:grpSp>
      <p:sp>
        <p:nvSpPr>
          <p:cNvPr id="139" name="ZoneTexte 138">
            <a:extLst>
              <a:ext uri="{FF2B5EF4-FFF2-40B4-BE49-F238E27FC236}">
                <a16:creationId xmlns:a16="http://schemas.microsoft.com/office/drawing/2014/main" id="{5E73FA9E-C272-47E7-8696-F398CF18F0D0}"/>
              </a:ext>
            </a:extLst>
          </p:cNvPr>
          <p:cNvSpPr txBox="1"/>
          <p:nvPr/>
        </p:nvSpPr>
        <p:spPr>
          <a:xfrm>
            <a:off x="8035170" y="2547937"/>
            <a:ext cx="2030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Virologic resistance</a:t>
            </a:r>
          </a:p>
        </p:txBody>
      </p:sp>
      <p:graphicFrame>
        <p:nvGraphicFramePr>
          <p:cNvPr id="140" name="Group 174">
            <a:extLst>
              <a:ext uri="{FF2B5EF4-FFF2-40B4-BE49-F238E27FC236}">
                <a16:creationId xmlns:a16="http://schemas.microsoft.com/office/drawing/2014/main" id="{906C7074-F1ED-4187-BE0A-732D99AA7A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357696"/>
              </p:ext>
            </p:extLst>
          </p:nvPr>
        </p:nvGraphicFramePr>
        <p:xfrm>
          <a:off x="5842940" y="3084417"/>
          <a:ext cx="6115185" cy="179791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227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297">
                  <a:extLst>
                    <a:ext uri="{9D8B030D-6E8A-4147-A177-3AD203B41FA5}">
                      <a16:colId xmlns:a16="http://schemas.microsoft.com/office/drawing/2014/main" val="3310599275"/>
                    </a:ext>
                  </a:extLst>
                </a:gridCol>
                <a:gridCol w="995297">
                  <a:extLst>
                    <a:ext uri="{9D8B030D-6E8A-4147-A177-3AD203B41FA5}">
                      <a16:colId xmlns:a16="http://schemas.microsoft.com/office/drawing/2014/main" val="41291698"/>
                    </a:ext>
                  </a:extLst>
                </a:gridCol>
                <a:gridCol w="995297">
                  <a:extLst>
                    <a:ext uri="{9D8B030D-6E8A-4147-A177-3AD203B41FA5}">
                      <a16:colId xmlns:a16="http://schemas.microsoft.com/office/drawing/2014/main" val="162147536"/>
                    </a:ext>
                  </a:extLst>
                </a:gridCol>
              </a:tblGrid>
              <a:tr h="335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Participants, n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All B/F/TAF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00312"/>
                  </a:ext>
                </a:extLst>
              </a:tr>
              <a:tr h="33507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Week 48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Week 96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Week 144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Week 192</a:t>
                      </a:r>
                      <a:endParaRPr kumimoji="0" lang="fr-FR" sz="14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0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Met criteria for resistance testing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045">
                <a:tc>
                  <a:txBody>
                    <a:bodyPr/>
                    <a:lstStyle/>
                    <a:p>
                      <a:pPr marL="84138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NRTI resistance detected</a:t>
                      </a:r>
                      <a:endParaRPr kumimoji="0" lang="en-US" sz="14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1045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4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INSTI resistance detected</a:t>
                      </a:r>
                      <a:endParaRPr kumimoji="0" lang="en-US" sz="14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4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fr-FR" sz="14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921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11">
            <a:extLst>
              <a:ext uri="{FF2B5EF4-FFF2-40B4-BE49-F238E27FC236}">
                <a16:creationId xmlns:a16="http://schemas.microsoft.com/office/drawing/2014/main" id="{C9BE77BE-3EE3-F043-B91D-46D73E31F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10471"/>
            <a:ext cx="10098335" cy="1481068"/>
          </a:xfrm>
        </p:spPr>
        <p:txBody>
          <a:bodyPr>
            <a:normAutofit/>
          </a:bodyPr>
          <a:lstStyle/>
          <a:p>
            <a:r>
              <a:rPr lang="en-US" sz="3200" dirty="0"/>
              <a:t>BIC/FTC/TAF as first line ART: results at 4 years </a:t>
            </a:r>
            <a:r>
              <a:rPr lang="en-US" sz="3200" i="1" dirty="0"/>
              <a:t>(3)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93ACE11E-8990-B440-A28C-2297348A4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Acosta RK. IAS 2021, </a:t>
            </a: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PEB150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B4B3022-C1BA-4E77-9F71-D17FE1F31217}"/>
              </a:ext>
            </a:extLst>
          </p:cNvPr>
          <p:cNvSpPr txBox="1"/>
          <p:nvPr/>
        </p:nvSpPr>
        <p:spPr>
          <a:xfrm>
            <a:off x="465305" y="1491539"/>
            <a:ext cx="5547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Achieved of TND at week 144: pooled treatment groups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E9279568-FDEC-4699-A15D-A7CF6CB41A64}"/>
              </a:ext>
            </a:extLst>
          </p:cNvPr>
          <p:cNvGrpSpPr/>
          <p:nvPr/>
        </p:nvGrpSpPr>
        <p:grpSpPr>
          <a:xfrm>
            <a:off x="37279" y="2028114"/>
            <a:ext cx="5737879" cy="4258127"/>
            <a:chOff x="37279" y="2028114"/>
            <a:chExt cx="5737879" cy="4258127"/>
          </a:xfrm>
        </p:grpSpPr>
        <p:graphicFrame>
          <p:nvGraphicFramePr>
            <p:cNvPr id="8" name="Graphique 7">
              <a:extLst>
                <a:ext uri="{FF2B5EF4-FFF2-40B4-BE49-F238E27FC236}">
                  <a16:creationId xmlns:a16="http://schemas.microsoft.com/office/drawing/2014/main" id="{C9858D82-2A71-43EF-BD81-9F2358A0526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7046808"/>
                </p:ext>
              </p:extLst>
            </p:nvPr>
          </p:nvGraphicFramePr>
          <p:xfrm>
            <a:off x="203200" y="2028114"/>
            <a:ext cx="5571958" cy="38138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88DD160-035C-45E9-9D48-B6187438321E}"/>
                </a:ext>
              </a:extLst>
            </p:cNvPr>
            <p:cNvSpPr txBox="1"/>
            <p:nvPr/>
          </p:nvSpPr>
          <p:spPr>
            <a:xfrm rot="16200000">
              <a:off x="-1231081" y="3761290"/>
              <a:ext cx="28444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Participants with HIV-1 RNA TND, %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4315F40-C526-4C7C-AC1F-B4D8EF14074D}"/>
                </a:ext>
              </a:extLst>
            </p:cNvPr>
            <p:cNvSpPr txBox="1"/>
            <p:nvPr/>
          </p:nvSpPr>
          <p:spPr>
            <a:xfrm>
              <a:off x="803671" y="5688110"/>
              <a:ext cx="8034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</a:t>
              </a: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100 000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F50B151-019B-45A5-A385-C3A82FCCB766}"/>
                </a:ext>
              </a:extLst>
            </p:cNvPr>
            <p:cNvSpPr txBox="1"/>
            <p:nvPr/>
          </p:nvSpPr>
          <p:spPr>
            <a:xfrm>
              <a:off x="1493190" y="5688110"/>
              <a:ext cx="8034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 100 000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BEAA8E9-F964-4746-A935-D6D076DDFD3A}"/>
                </a:ext>
              </a:extLst>
            </p:cNvPr>
            <p:cNvSpPr txBox="1"/>
            <p:nvPr/>
          </p:nvSpPr>
          <p:spPr>
            <a:xfrm>
              <a:off x="675374" y="6009242"/>
              <a:ext cx="17169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 viral load, c/ml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0519028-28D2-478D-8D96-BA3F19CCADA3}"/>
                </a:ext>
              </a:extLst>
            </p:cNvPr>
            <p:cNvSpPr txBox="1"/>
            <p:nvPr/>
          </p:nvSpPr>
          <p:spPr>
            <a:xfrm>
              <a:off x="2572398" y="5688110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200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ED4A55F3-A17E-47B7-9B10-6CFDB5724630}"/>
                </a:ext>
              </a:extLst>
            </p:cNvPr>
            <p:cNvSpPr txBox="1"/>
            <p:nvPr/>
          </p:nvSpPr>
          <p:spPr>
            <a:xfrm>
              <a:off x="3261917" y="5688110"/>
              <a:ext cx="5325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200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677F9F6-5DBD-44A6-894C-A48EAFDCBAAD}"/>
                </a:ext>
              </a:extLst>
            </p:cNvPr>
            <p:cNvSpPr txBox="1"/>
            <p:nvPr/>
          </p:nvSpPr>
          <p:spPr>
            <a:xfrm>
              <a:off x="2379895" y="6009242"/>
              <a:ext cx="15985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 CD4, cells/µl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E8AEBCB-0947-4920-A90C-DF460FF4F997}"/>
                </a:ext>
              </a:extLst>
            </p:cNvPr>
            <p:cNvSpPr txBox="1"/>
            <p:nvPr/>
          </p:nvSpPr>
          <p:spPr>
            <a:xfrm>
              <a:off x="4244944" y="5688110"/>
              <a:ext cx="453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95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8F23B41-72B5-442D-8C4A-C616093F93A5}"/>
                </a:ext>
              </a:extLst>
            </p:cNvPr>
            <p:cNvSpPr txBox="1"/>
            <p:nvPr/>
          </p:nvSpPr>
          <p:spPr>
            <a:xfrm>
              <a:off x="4934463" y="5688110"/>
              <a:ext cx="4539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95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05C38761-D24F-49F2-8462-ACEAB06757AD}"/>
                </a:ext>
              </a:extLst>
            </p:cNvPr>
            <p:cNvSpPr txBox="1"/>
            <p:nvPr/>
          </p:nvSpPr>
          <p:spPr>
            <a:xfrm>
              <a:off x="4292964" y="6009242"/>
              <a:ext cx="10629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Adherence, %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2E815ECA-A825-4657-B966-C7E94A4B976A}"/>
                </a:ext>
              </a:extLst>
            </p:cNvPr>
            <p:cNvSpPr txBox="1"/>
            <p:nvPr/>
          </p:nvSpPr>
          <p:spPr>
            <a:xfrm>
              <a:off x="1125703" y="2374308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 &lt; 0,001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284D0B9-65B5-4084-9FDD-1678E55453CE}"/>
                </a:ext>
              </a:extLst>
            </p:cNvPr>
            <p:cNvSpPr txBox="1"/>
            <p:nvPr/>
          </p:nvSpPr>
          <p:spPr>
            <a:xfrm>
              <a:off x="2758977" y="2374308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0,004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6CEEB950-C715-4649-95D7-75EBC3300EE0}"/>
                </a:ext>
              </a:extLst>
            </p:cNvPr>
            <p:cNvSpPr txBox="1"/>
            <p:nvPr/>
          </p:nvSpPr>
          <p:spPr>
            <a:xfrm>
              <a:off x="4392249" y="2374308"/>
              <a:ext cx="76815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0,050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902B6FE-E910-45C8-88EE-579541AF1DD3}"/>
                </a:ext>
              </a:extLst>
            </p:cNvPr>
            <p:cNvSpPr txBox="1"/>
            <p:nvPr/>
          </p:nvSpPr>
          <p:spPr>
            <a:xfrm>
              <a:off x="1007261" y="5182709"/>
              <a:ext cx="420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683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898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0CA4ACB-5CAF-4E1F-86CC-8092DF38A11C}"/>
                </a:ext>
              </a:extLst>
            </p:cNvPr>
            <p:cNvSpPr txBox="1"/>
            <p:nvPr/>
          </p:nvSpPr>
          <p:spPr>
            <a:xfrm>
              <a:off x="1648652" y="5182709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94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181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D19FC605-DD7F-41F1-A4AE-81838A418F73}"/>
                </a:ext>
              </a:extLst>
            </p:cNvPr>
            <p:cNvSpPr txBox="1"/>
            <p:nvPr/>
          </p:nvSpPr>
          <p:spPr>
            <a:xfrm>
              <a:off x="2640535" y="5182709"/>
              <a:ext cx="420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704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958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EF437882-4C54-4EFB-BA7E-B1E3DC691F18}"/>
                </a:ext>
              </a:extLst>
            </p:cNvPr>
            <p:cNvSpPr txBox="1"/>
            <p:nvPr/>
          </p:nvSpPr>
          <p:spPr>
            <a:xfrm>
              <a:off x="3281926" y="5182709"/>
              <a:ext cx="4203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73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366F2AC7-6FA8-4208-8346-ADF30E8911B0}"/>
                </a:ext>
              </a:extLst>
            </p:cNvPr>
            <p:cNvSpPr txBox="1"/>
            <p:nvPr/>
          </p:nvSpPr>
          <p:spPr>
            <a:xfrm>
              <a:off x="4285839" y="5182709"/>
              <a:ext cx="420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570</a:t>
              </a:r>
              <a:b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773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46ABE89D-0A19-4BBA-BA1C-65C7A6B5ACB3}"/>
                </a:ext>
              </a:extLst>
            </p:cNvPr>
            <p:cNvSpPr txBox="1"/>
            <p:nvPr/>
          </p:nvSpPr>
          <p:spPr>
            <a:xfrm>
              <a:off x="4915198" y="5182709"/>
              <a:ext cx="4203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sng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207</a:t>
              </a:r>
              <a:b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306</a:t>
              </a:r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7C77AFCA-F002-4698-AE8C-C3D841FA112D}"/>
              </a:ext>
            </a:extLst>
          </p:cNvPr>
          <p:cNvSpPr txBox="1"/>
          <p:nvPr/>
        </p:nvSpPr>
        <p:spPr>
          <a:xfrm>
            <a:off x="6735259" y="2328142"/>
            <a:ext cx="4959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Multivariate logistic regression analysis for factors</a:t>
            </a:r>
            <a:b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associate with consistent TND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C6527287-39B7-48AB-8960-05083946BE61}"/>
              </a:ext>
            </a:extLst>
          </p:cNvPr>
          <p:cNvGrpSpPr/>
          <p:nvPr/>
        </p:nvGrpSpPr>
        <p:grpSpPr>
          <a:xfrm>
            <a:off x="5515416" y="3303767"/>
            <a:ext cx="6531993" cy="2791560"/>
            <a:chOff x="5515416" y="3303767"/>
            <a:chExt cx="6531993" cy="2791560"/>
          </a:xfrm>
        </p:grpSpPr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4D8858F-8C77-4FDB-8940-F55715CAA302}"/>
                </a:ext>
              </a:extLst>
            </p:cNvPr>
            <p:cNvSpPr txBox="1"/>
            <p:nvPr/>
          </p:nvSpPr>
          <p:spPr>
            <a:xfrm>
              <a:off x="7693000" y="5818328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6C57FE0A-89A6-4C21-8931-92D2D5CBCEDE}"/>
                </a:ext>
              </a:extLst>
            </p:cNvPr>
            <p:cNvSpPr txBox="1"/>
            <p:nvPr/>
          </p:nvSpPr>
          <p:spPr>
            <a:xfrm>
              <a:off x="8597149" y="5818328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38DD4897-62BC-4750-96B5-265DA9ED183C}"/>
                </a:ext>
              </a:extLst>
            </p:cNvPr>
            <p:cNvSpPr txBox="1"/>
            <p:nvPr/>
          </p:nvSpPr>
          <p:spPr>
            <a:xfrm>
              <a:off x="9501298" y="5818328"/>
              <a:ext cx="2632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2FBEB953-8C46-4578-A6E0-A1A065770FF1}"/>
                </a:ext>
              </a:extLst>
            </p:cNvPr>
            <p:cNvSpPr txBox="1"/>
            <p:nvPr/>
          </p:nvSpPr>
          <p:spPr>
            <a:xfrm>
              <a:off x="10366175" y="5818328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3DD110CF-BEF5-4688-8F19-6052307F290E}"/>
                </a:ext>
              </a:extLst>
            </p:cNvPr>
            <p:cNvGrpSpPr/>
            <p:nvPr/>
          </p:nvGrpSpPr>
          <p:grpSpPr>
            <a:xfrm>
              <a:off x="5515416" y="3303767"/>
              <a:ext cx="6531993" cy="2533470"/>
              <a:chOff x="5515416" y="3303767"/>
              <a:chExt cx="6531993" cy="2533470"/>
            </a:xfrm>
          </p:grpSpPr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B4B5DA2E-1738-48A2-9C0F-51A5757F0863}"/>
                  </a:ext>
                </a:extLst>
              </p:cNvPr>
              <p:cNvGrpSpPr/>
              <p:nvPr/>
            </p:nvGrpSpPr>
            <p:grpSpPr>
              <a:xfrm>
                <a:off x="7821613" y="3649663"/>
                <a:ext cx="2716213" cy="2187574"/>
                <a:chOff x="7821613" y="3649663"/>
                <a:chExt cx="2716213" cy="2187574"/>
              </a:xfrm>
            </p:grpSpPr>
            <p:sp>
              <p:nvSpPr>
                <p:cNvPr id="33" name="Line 5">
                  <a:extLst>
                    <a:ext uri="{FF2B5EF4-FFF2-40B4-BE49-F238E27FC236}">
                      <a16:creationId xmlns:a16="http://schemas.microsoft.com/office/drawing/2014/main" id="{14EA988D-6B1B-47C4-B4D2-0D45EC76A1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26376" y="3649663"/>
                  <a:ext cx="0" cy="2109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Line 6">
                  <a:extLst>
                    <a:ext uri="{FF2B5EF4-FFF2-40B4-BE49-F238E27FC236}">
                      <a16:creationId xmlns:a16="http://schemas.microsoft.com/office/drawing/2014/main" id="{43B9EE15-0FC4-4A66-BD4D-36161773C03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26376" y="5759450"/>
                  <a:ext cx="2711450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Line 7">
                  <a:extLst>
                    <a:ext uri="{FF2B5EF4-FFF2-40B4-BE49-F238E27FC236}">
                      <a16:creationId xmlns:a16="http://schemas.microsoft.com/office/drawing/2014/main" id="{2270D6F1-7FDA-412D-B3E7-A25A749AED6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821613" y="5759450"/>
                  <a:ext cx="4763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6" name="Line 8">
                  <a:extLst>
                    <a:ext uri="{FF2B5EF4-FFF2-40B4-BE49-F238E27FC236}">
                      <a16:creationId xmlns:a16="http://schemas.microsoft.com/office/drawing/2014/main" id="{478D81D2-038A-41BB-AC41-2EB3141E00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31476" y="5759450"/>
                  <a:ext cx="0" cy="77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Line 9">
                  <a:extLst>
                    <a:ext uri="{FF2B5EF4-FFF2-40B4-BE49-F238E27FC236}">
                      <a16:creationId xmlns:a16="http://schemas.microsoft.com/office/drawing/2014/main" id="{E8BF9A0B-EA05-457B-B308-E368117CC6D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826376" y="5759450"/>
                  <a:ext cx="0" cy="77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Line 10">
                  <a:extLst>
                    <a:ext uri="{FF2B5EF4-FFF2-40B4-BE49-F238E27FC236}">
                      <a16:creationId xmlns:a16="http://schemas.microsoft.com/office/drawing/2014/main" id="{B46D8306-77B0-40CC-80AE-66B1BB01EB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728076" y="5759450"/>
                  <a:ext cx="0" cy="77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Line 11">
                  <a:extLst>
                    <a:ext uri="{FF2B5EF4-FFF2-40B4-BE49-F238E27FC236}">
                      <a16:creationId xmlns:a16="http://schemas.microsoft.com/office/drawing/2014/main" id="{1DA0D265-242C-44FF-BBB0-E3C4D82BED2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631363" y="5759450"/>
                  <a:ext cx="0" cy="77787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0" name="Line 12">
                  <a:extLst>
                    <a:ext uri="{FF2B5EF4-FFF2-40B4-BE49-F238E27FC236}">
                      <a16:creationId xmlns:a16="http://schemas.microsoft.com/office/drawing/2014/main" id="{B222AD18-25C1-410F-879B-C1A3F942A1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75613" y="4710113"/>
                  <a:ext cx="174625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1" name="Line 13">
                  <a:extLst>
                    <a:ext uri="{FF2B5EF4-FFF2-40B4-BE49-F238E27FC236}">
                      <a16:creationId xmlns:a16="http://schemas.microsoft.com/office/drawing/2014/main" id="{366D2BAD-8210-4190-98A8-3D455B216F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70851" y="5551488"/>
                  <a:ext cx="152400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2" name="Line 14">
                  <a:extLst>
                    <a:ext uri="{FF2B5EF4-FFF2-40B4-BE49-F238E27FC236}">
                      <a16:creationId xmlns:a16="http://schemas.microsoft.com/office/drawing/2014/main" id="{C87497E8-0C9B-4710-B16B-3F1F4E3F48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051801" y="5121275"/>
                  <a:ext cx="530225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Line 15">
                  <a:extLst>
                    <a:ext uri="{FF2B5EF4-FFF2-40B4-BE49-F238E27FC236}">
                      <a16:creationId xmlns:a16="http://schemas.microsoft.com/office/drawing/2014/main" id="{ED7DC91D-039D-4CAB-A574-BDFA13C67A7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639176" y="3870325"/>
                  <a:ext cx="1600200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4" name="Line 16">
                  <a:extLst>
                    <a:ext uri="{FF2B5EF4-FFF2-40B4-BE49-F238E27FC236}">
                      <a16:creationId xmlns:a16="http://schemas.microsoft.com/office/drawing/2014/main" id="{99BC20FF-1B5C-4F9A-97CD-EB7812E14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143876" y="4291013"/>
                  <a:ext cx="774700" cy="0"/>
                </a:xfrm>
                <a:prstGeom prst="line">
                  <a:avLst/>
                </a:prstGeom>
                <a:noFill/>
                <a:ln w="25400" cap="rnd">
                  <a:solidFill>
                    <a:srgbClr val="0099FF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5" name="Freeform 17">
                  <a:extLst>
                    <a:ext uri="{FF2B5EF4-FFF2-40B4-BE49-F238E27FC236}">
                      <a16:creationId xmlns:a16="http://schemas.microsoft.com/office/drawing/2014/main" id="{583B2CF8-342F-48DA-87A8-FCE31AB22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177338" y="3824288"/>
                  <a:ext cx="92075" cy="92075"/>
                </a:xfrm>
                <a:custGeom>
                  <a:avLst/>
                  <a:gdLst>
                    <a:gd name="T0" fmla="*/ 0 w 44"/>
                    <a:gd name="T1" fmla="*/ 22 h 44"/>
                    <a:gd name="T2" fmla="*/ 7 w 44"/>
                    <a:gd name="T3" fmla="*/ 38 h 44"/>
                    <a:gd name="T4" fmla="*/ 22 w 44"/>
                    <a:gd name="T5" fmla="*/ 44 h 44"/>
                    <a:gd name="T6" fmla="*/ 38 w 44"/>
                    <a:gd name="T7" fmla="*/ 38 h 44"/>
                    <a:gd name="T8" fmla="*/ 44 w 44"/>
                    <a:gd name="T9" fmla="*/ 22 h 44"/>
                    <a:gd name="T10" fmla="*/ 38 w 44"/>
                    <a:gd name="T11" fmla="*/ 7 h 44"/>
                    <a:gd name="T12" fmla="*/ 22 w 44"/>
                    <a:gd name="T13" fmla="*/ 0 h 44"/>
                    <a:gd name="T14" fmla="*/ 7 w 44"/>
                    <a:gd name="T15" fmla="*/ 7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9"/>
                        <a:pt x="3" y="34"/>
                        <a:pt x="7" y="38"/>
                      </a:cubicBezTo>
                      <a:cubicBezTo>
                        <a:pt x="11" y="42"/>
                        <a:pt x="16" y="44"/>
                        <a:pt x="22" y="44"/>
                      </a:cubicBezTo>
                      <a:cubicBezTo>
                        <a:pt x="28" y="44"/>
                        <a:pt x="34" y="42"/>
                        <a:pt x="38" y="38"/>
                      </a:cubicBezTo>
                      <a:cubicBezTo>
                        <a:pt x="42" y="34"/>
                        <a:pt x="44" y="29"/>
                        <a:pt x="44" y="22"/>
                      </a:cubicBezTo>
                      <a:cubicBezTo>
                        <a:pt x="44" y="16"/>
                        <a:pt x="42" y="11"/>
                        <a:pt x="38" y="7"/>
                      </a:cubicBezTo>
                      <a:cubicBezTo>
                        <a:pt x="34" y="3"/>
                        <a:pt x="28" y="0"/>
                        <a:pt x="22" y="0"/>
                      </a:cubicBezTo>
                      <a:cubicBezTo>
                        <a:pt x="16" y="0"/>
                        <a:pt x="11" y="3"/>
                        <a:pt x="7" y="7"/>
                      </a:cubicBezTo>
                      <a:cubicBezTo>
                        <a:pt x="3" y="11"/>
                        <a:pt x="0" y="16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6" name="Freeform 18">
                  <a:extLst>
                    <a:ext uri="{FF2B5EF4-FFF2-40B4-BE49-F238E27FC236}">
                      <a16:creationId xmlns:a16="http://schemas.microsoft.com/office/drawing/2014/main" id="{DFAC18B3-8756-4A0F-B13A-30510941E5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70888" y="4244975"/>
                  <a:ext cx="92075" cy="92075"/>
                </a:xfrm>
                <a:custGeom>
                  <a:avLst/>
                  <a:gdLst>
                    <a:gd name="T0" fmla="*/ 0 w 44"/>
                    <a:gd name="T1" fmla="*/ 22 h 44"/>
                    <a:gd name="T2" fmla="*/ 6 w 44"/>
                    <a:gd name="T3" fmla="*/ 37 h 44"/>
                    <a:gd name="T4" fmla="*/ 22 w 44"/>
                    <a:gd name="T5" fmla="*/ 44 h 44"/>
                    <a:gd name="T6" fmla="*/ 38 w 44"/>
                    <a:gd name="T7" fmla="*/ 37 h 44"/>
                    <a:gd name="T8" fmla="*/ 44 w 44"/>
                    <a:gd name="T9" fmla="*/ 22 h 44"/>
                    <a:gd name="T10" fmla="*/ 38 w 44"/>
                    <a:gd name="T11" fmla="*/ 6 h 44"/>
                    <a:gd name="T12" fmla="*/ 22 w 44"/>
                    <a:gd name="T13" fmla="*/ 0 h 44"/>
                    <a:gd name="T14" fmla="*/ 6 w 44"/>
                    <a:gd name="T15" fmla="*/ 6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8"/>
                        <a:pt x="2" y="33"/>
                        <a:pt x="6" y="37"/>
                      </a:cubicBezTo>
                      <a:cubicBezTo>
                        <a:pt x="11" y="41"/>
                        <a:pt x="16" y="44"/>
                        <a:pt x="22" y="44"/>
                      </a:cubicBezTo>
                      <a:cubicBezTo>
                        <a:pt x="28" y="44"/>
                        <a:pt x="33" y="41"/>
                        <a:pt x="38" y="37"/>
                      </a:cubicBezTo>
                      <a:cubicBezTo>
                        <a:pt x="42" y="33"/>
                        <a:pt x="44" y="28"/>
                        <a:pt x="44" y="22"/>
                      </a:cubicBezTo>
                      <a:cubicBezTo>
                        <a:pt x="44" y="15"/>
                        <a:pt x="42" y="10"/>
                        <a:pt x="38" y="6"/>
                      </a:cubicBezTo>
                      <a:cubicBezTo>
                        <a:pt x="33" y="2"/>
                        <a:pt x="28" y="0"/>
                        <a:pt x="22" y="0"/>
                      </a:cubicBezTo>
                      <a:cubicBezTo>
                        <a:pt x="16" y="0"/>
                        <a:pt x="11" y="2"/>
                        <a:pt x="6" y="6"/>
                      </a:cubicBezTo>
                      <a:cubicBezTo>
                        <a:pt x="2" y="10"/>
                        <a:pt x="0" y="15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Freeform 19">
                  <a:extLst>
                    <a:ext uri="{FF2B5EF4-FFF2-40B4-BE49-F238E27FC236}">
                      <a16:creationId xmlns:a16="http://schemas.microsoft.com/office/drawing/2014/main" id="{F871C8E4-EDCD-4D86-A712-1506C034232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7838" y="4664075"/>
                  <a:ext cx="92075" cy="93662"/>
                </a:xfrm>
                <a:custGeom>
                  <a:avLst/>
                  <a:gdLst>
                    <a:gd name="T0" fmla="*/ 0 w 44"/>
                    <a:gd name="T1" fmla="*/ 22 h 44"/>
                    <a:gd name="T2" fmla="*/ 7 w 44"/>
                    <a:gd name="T3" fmla="*/ 38 h 44"/>
                    <a:gd name="T4" fmla="*/ 22 w 44"/>
                    <a:gd name="T5" fmla="*/ 44 h 44"/>
                    <a:gd name="T6" fmla="*/ 38 w 44"/>
                    <a:gd name="T7" fmla="*/ 38 h 44"/>
                    <a:gd name="T8" fmla="*/ 44 w 44"/>
                    <a:gd name="T9" fmla="*/ 22 h 44"/>
                    <a:gd name="T10" fmla="*/ 38 w 44"/>
                    <a:gd name="T11" fmla="*/ 6 h 44"/>
                    <a:gd name="T12" fmla="*/ 22 w 44"/>
                    <a:gd name="T13" fmla="*/ 0 h 44"/>
                    <a:gd name="T14" fmla="*/ 7 w 44"/>
                    <a:gd name="T15" fmla="*/ 6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8"/>
                        <a:pt x="2" y="33"/>
                        <a:pt x="7" y="38"/>
                      </a:cubicBezTo>
                      <a:cubicBezTo>
                        <a:pt x="11" y="42"/>
                        <a:pt x="16" y="44"/>
                        <a:pt x="22" y="44"/>
                      </a:cubicBezTo>
                      <a:cubicBezTo>
                        <a:pt x="28" y="44"/>
                        <a:pt x="34" y="42"/>
                        <a:pt x="38" y="38"/>
                      </a:cubicBezTo>
                      <a:cubicBezTo>
                        <a:pt x="42" y="33"/>
                        <a:pt x="44" y="28"/>
                        <a:pt x="44" y="22"/>
                      </a:cubicBezTo>
                      <a:cubicBezTo>
                        <a:pt x="44" y="16"/>
                        <a:pt x="42" y="11"/>
                        <a:pt x="38" y="6"/>
                      </a:cubicBezTo>
                      <a:cubicBezTo>
                        <a:pt x="34" y="2"/>
                        <a:pt x="28" y="0"/>
                        <a:pt x="22" y="0"/>
                      </a:cubicBezTo>
                      <a:cubicBezTo>
                        <a:pt x="16" y="0"/>
                        <a:pt x="11" y="2"/>
                        <a:pt x="7" y="6"/>
                      </a:cubicBezTo>
                      <a:cubicBezTo>
                        <a:pt x="2" y="11"/>
                        <a:pt x="0" y="16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reeform 20">
                  <a:extLst>
                    <a:ext uri="{FF2B5EF4-FFF2-40B4-BE49-F238E27FC236}">
                      <a16:creationId xmlns:a16="http://schemas.microsoft.com/office/drawing/2014/main" id="{09BC0EFC-5616-4007-A121-1F0A0796F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213726" y="5075238"/>
                  <a:ext cx="92075" cy="92075"/>
                </a:xfrm>
                <a:custGeom>
                  <a:avLst/>
                  <a:gdLst>
                    <a:gd name="T0" fmla="*/ 0 w 44"/>
                    <a:gd name="T1" fmla="*/ 22 h 44"/>
                    <a:gd name="T2" fmla="*/ 6 w 44"/>
                    <a:gd name="T3" fmla="*/ 37 h 44"/>
                    <a:gd name="T4" fmla="*/ 22 w 44"/>
                    <a:gd name="T5" fmla="*/ 44 h 44"/>
                    <a:gd name="T6" fmla="*/ 38 w 44"/>
                    <a:gd name="T7" fmla="*/ 37 h 44"/>
                    <a:gd name="T8" fmla="*/ 44 w 44"/>
                    <a:gd name="T9" fmla="*/ 22 h 44"/>
                    <a:gd name="T10" fmla="*/ 38 w 44"/>
                    <a:gd name="T11" fmla="*/ 6 h 44"/>
                    <a:gd name="T12" fmla="*/ 22 w 44"/>
                    <a:gd name="T13" fmla="*/ 0 h 44"/>
                    <a:gd name="T14" fmla="*/ 6 w 44"/>
                    <a:gd name="T15" fmla="*/ 6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8"/>
                        <a:pt x="2" y="33"/>
                        <a:pt x="6" y="37"/>
                      </a:cubicBezTo>
                      <a:cubicBezTo>
                        <a:pt x="11" y="42"/>
                        <a:pt x="16" y="44"/>
                        <a:pt x="22" y="44"/>
                      </a:cubicBezTo>
                      <a:cubicBezTo>
                        <a:pt x="28" y="44"/>
                        <a:pt x="33" y="42"/>
                        <a:pt x="38" y="37"/>
                      </a:cubicBezTo>
                      <a:cubicBezTo>
                        <a:pt x="42" y="33"/>
                        <a:pt x="44" y="28"/>
                        <a:pt x="44" y="22"/>
                      </a:cubicBezTo>
                      <a:cubicBezTo>
                        <a:pt x="44" y="16"/>
                        <a:pt x="42" y="10"/>
                        <a:pt x="38" y="6"/>
                      </a:cubicBezTo>
                      <a:cubicBezTo>
                        <a:pt x="33" y="2"/>
                        <a:pt x="28" y="0"/>
                        <a:pt x="22" y="0"/>
                      </a:cubicBezTo>
                      <a:cubicBezTo>
                        <a:pt x="16" y="0"/>
                        <a:pt x="11" y="2"/>
                        <a:pt x="6" y="6"/>
                      </a:cubicBezTo>
                      <a:cubicBezTo>
                        <a:pt x="2" y="10"/>
                        <a:pt x="0" y="16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Freeform 21">
                  <a:extLst>
                    <a:ext uri="{FF2B5EF4-FFF2-40B4-BE49-F238E27FC236}">
                      <a16:creationId xmlns:a16="http://schemas.microsoft.com/office/drawing/2014/main" id="{AFA856F9-D707-4558-8CEE-F27A4FA922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099426" y="5505450"/>
                  <a:ext cx="92075" cy="92075"/>
                </a:xfrm>
                <a:custGeom>
                  <a:avLst/>
                  <a:gdLst>
                    <a:gd name="T0" fmla="*/ 0 w 44"/>
                    <a:gd name="T1" fmla="*/ 22 h 44"/>
                    <a:gd name="T2" fmla="*/ 7 w 44"/>
                    <a:gd name="T3" fmla="*/ 37 h 44"/>
                    <a:gd name="T4" fmla="*/ 22 w 44"/>
                    <a:gd name="T5" fmla="*/ 44 h 44"/>
                    <a:gd name="T6" fmla="*/ 38 w 44"/>
                    <a:gd name="T7" fmla="*/ 37 h 44"/>
                    <a:gd name="T8" fmla="*/ 44 w 44"/>
                    <a:gd name="T9" fmla="*/ 22 h 44"/>
                    <a:gd name="T10" fmla="*/ 38 w 44"/>
                    <a:gd name="T11" fmla="*/ 6 h 44"/>
                    <a:gd name="T12" fmla="*/ 22 w 44"/>
                    <a:gd name="T13" fmla="*/ 0 h 44"/>
                    <a:gd name="T14" fmla="*/ 7 w 44"/>
                    <a:gd name="T15" fmla="*/ 6 h 44"/>
                    <a:gd name="T16" fmla="*/ 0 w 44"/>
                    <a:gd name="T17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4" h="44">
                      <a:moveTo>
                        <a:pt x="0" y="22"/>
                      </a:moveTo>
                      <a:cubicBezTo>
                        <a:pt x="0" y="28"/>
                        <a:pt x="3" y="33"/>
                        <a:pt x="7" y="37"/>
                      </a:cubicBezTo>
                      <a:cubicBezTo>
                        <a:pt x="11" y="41"/>
                        <a:pt x="16" y="44"/>
                        <a:pt x="22" y="44"/>
                      </a:cubicBezTo>
                      <a:cubicBezTo>
                        <a:pt x="29" y="44"/>
                        <a:pt x="34" y="41"/>
                        <a:pt x="38" y="37"/>
                      </a:cubicBezTo>
                      <a:cubicBezTo>
                        <a:pt x="42" y="33"/>
                        <a:pt x="44" y="28"/>
                        <a:pt x="44" y="22"/>
                      </a:cubicBezTo>
                      <a:cubicBezTo>
                        <a:pt x="44" y="15"/>
                        <a:pt x="42" y="10"/>
                        <a:pt x="38" y="6"/>
                      </a:cubicBezTo>
                      <a:cubicBezTo>
                        <a:pt x="34" y="2"/>
                        <a:pt x="29" y="0"/>
                        <a:pt x="22" y="0"/>
                      </a:cubicBezTo>
                      <a:cubicBezTo>
                        <a:pt x="16" y="0"/>
                        <a:pt x="11" y="2"/>
                        <a:pt x="7" y="6"/>
                      </a:cubicBezTo>
                      <a:cubicBezTo>
                        <a:pt x="3" y="10"/>
                        <a:pt x="0" y="15"/>
                        <a:pt x="0" y="22"/>
                      </a:cubicBezTo>
                      <a:close/>
                    </a:path>
                  </a:pathLst>
                </a:custGeom>
                <a:solidFill>
                  <a:srgbClr val="009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AA5EB4DD-D836-43C7-A3A7-47DBD2B97C1B}"/>
                  </a:ext>
                </a:extLst>
              </p:cNvPr>
              <p:cNvSpPr txBox="1"/>
              <p:nvPr/>
            </p:nvSpPr>
            <p:spPr>
              <a:xfrm>
                <a:off x="5515416" y="3725254"/>
                <a:ext cx="231351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Baseline viral load &lt; 100 000 c/mL</a:t>
                </a: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A317FEEF-6CE1-481D-9CEB-E9F19C8A9A8F}"/>
                  </a:ext>
                </a:extLst>
              </p:cNvPr>
              <p:cNvSpPr txBox="1"/>
              <p:nvPr/>
            </p:nvSpPr>
            <p:spPr>
              <a:xfrm>
                <a:off x="5866537" y="4149515"/>
                <a:ext cx="19335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Baseline CD4 </a:t>
                </a:r>
                <a:r>
                  <a:rPr kumimoji="0" lang="en-US" sz="1200" b="0" i="0" u="sng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&gt;</a:t>
                </a: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200 cells/µL</a:t>
                </a:r>
              </a:p>
            </p:txBody>
          </p:sp>
          <p:sp>
            <p:nvSpPr>
              <p:cNvPr id="57" name="ZoneTexte 56">
                <a:extLst>
                  <a:ext uri="{FF2B5EF4-FFF2-40B4-BE49-F238E27FC236}">
                    <a16:creationId xmlns:a16="http://schemas.microsoft.com/office/drawing/2014/main" id="{F4B22FDF-41BA-4B14-A0EE-8B86F0535E43}"/>
                  </a:ext>
                </a:extLst>
              </p:cNvPr>
              <p:cNvSpPr txBox="1"/>
              <p:nvPr/>
            </p:nvSpPr>
            <p:spPr>
              <a:xfrm>
                <a:off x="6487348" y="4558514"/>
                <a:ext cx="131273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Adherence </a:t>
                </a:r>
                <a:r>
                  <a:rPr kumimoji="0" lang="en-US" sz="1200" b="0" i="0" u="sng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&gt;</a:t>
                </a: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95 %</a:t>
                </a:r>
              </a:p>
            </p:txBody>
          </p:sp>
          <p:sp>
            <p:nvSpPr>
              <p:cNvPr id="58" name="ZoneTexte 57">
                <a:extLst>
                  <a:ext uri="{FF2B5EF4-FFF2-40B4-BE49-F238E27FC236}">
                    <a16:creationId xmlns:a16="http://schemas.microsoft.com/office/drawing/2014/main" id="{DDCB622B-C10B-400B-BF1B-0F82EC28E50E}"/>
                  </a:ext>
                </a:extLst>
              </p:cNvPr>
              <p:cNvSpPr txBox="1"/>
              <p:nvPr/>
            </p:nvSpPr>
            <p:spPr>
              <a:xfrm>
                <a:off x="6459585" y="4979921"/>
                <a:ext cx="13404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Asymptomatic HIV</a:t>
                </a:r>
              </a:p>
            </p:txBody>
          </p:sp>
          <p:sp>
            <p:nvSpPr>
              <p:cNvPr id="59" name="ZoneTexte 58">
                <a:extLst>
                  <a:ext uri="{FF2B5EF4-FFF2-40B4-BE49-F238E27FC236}">
                    <a16:creationId xmlns:a16="http://schemas.microsoft.com/office/drawing/2014/main" id="{BF37D4C9-E6F7-4116-804D-40FD0C953AEF}"/>
                  </a:ext>
                </a:extLst>
              </p:cNvPr>
              <p:cNvSpPr txBox="1"/>
              <p:nvPr/>
            </p:nvSpPr>
            <p:spPr>
              <a:xfrm>
                <a:off x="5737463" y="5401488"/>
                <a:ext cx="206261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No secondary INSTI resistance</a:t>
                </a:r>
              </a:p>
            </p:txBody>
          </p:sp>
          <p:sp>
            <p:nvSpPr>
              <p:cNvPr id="61" name="ZoneTexte 60">
                <a:extLst>
                  <a:ext uri="{FF2B5EF4-FFF2-40B4-BE49-F238E27FC236}">
                    <a16:creationId xmlns:a16="http://schemas.microsoft.com/office/drawing/2014/main" id="{2EFADDF0-71B8-4EB7-96B4-EA4502180A4F}"/>
                  </a:ext>
                </a:extLst>
              </p:cNvPr>
              <p:cNvSpPr txBox="1"/>
              <p:nvPr/>
            </p:nvSpPr>
            <p:spPr>
              <a:xfrm>
                <a:off x="10358087" y="3725254"/>
                <a:ext cx="10246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6,2 (3,6-10,7)</a:t>
                </a:r>
              </a:p>
            </p:txBody>
          </p:sp>
          <p:sp>
            <p:nvSpPr>
              <p:cNvPr id="62" name="ZoneTexte 61">
                <a:extLst>
                  <a:ext uri="{FF2B5EF4-FFF2-40B4-BE49-F238E27FC236}">
                    <a16:creationId xmlns:a16="http://schemas.microsoft.com/office/drawing/2014/main" id="{CD9E0EBC-0F2B-4070-B29A-59C49A314595}"/>
                  </a:ext>
                </a:extLst>
              </p:cNvPr>
              <p:cNvSpPr txBox="1"/>
              <p:nvPr/>
            </p:nvSpPr>
            <p:spPr>
              <a:xfrm>
                <a:off x="10397359" y="4149515"/>
                <a:ext cx="9460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2,6 (1,4-4,9)</a:t>
                </a:r>
              </a:p>
            </p:txBody>
          </p:sp>
          <p:sp>
            <p:nvSpPr>
              <p:cNvPr id="63" name="ZoneTexte 62">
                <a:extLst>
                  <a:ext uri="{FF2B5EF4-FFF2-40B4-BE49-F238E27FC236}">
                    <a16:creationId xmlns:a16="http://schemas.microsoft.com/office/drawing/2014/main" id="{7C6CD43B-0E7B-4F97-A3DA-6B37D2AAC067}"/>
                  </a:ext>
                </a:extLst>
              </p:cNvPr>
              <p:cNvSpPr txBox="1"/>
              <p:nvPr/>
            </p:nvSpPr>
            <p:spPr>
              <a:xfrm>
                <a:off x="10397359" y="4558514"/>
                <a:ext cx="9460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1,4 (1,1-1,9)</a:t>
                </a:r>
              </a:p>
            </p:txBody>
          </p:sp>
          <p:sp>
            <p:nvSpPr>
              <p:cNvPr id="64" name="ZoneTexte 63">
                <a:extLst>
                  <a:ext uri="{FF2B5EF4-FFF2-40B4-BE49-F238E27FC236}">
                    <a16:creationId xmlns:a16="http://schemas.microsoft.com/office/drawing/2014/main" id="{440C984C-2D6D-4CB0-93A0-E2A27802C97E}"/>
                  </a:ext>
                </a:extLst>
              </p:cNvPr>
              <p:cNvSpPr txBox="1"/>
              <p:nvPr/>
            </p:nvSpPr>
            <p:spPr>
              <a:xfrm>
                <a:off x="10397359" y="4979921"/>
                <a:ext cx="9460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1,9 (1,0-3,4)</a:t>
                </a:r>
              </a:p>
            </p:txBody>
          </p:sp>
          <p:sp>
            <p:nvSpPr>
              <p:cNvPr id="65" name="ZoneTexte 64">
                <a:extLst>
                  <a:ext uri="{FF2B5EF4-FFF2-40B4-BE49-F238E27FC236}">
                    <a16:creationId xmlns:a16="http://schemas.microsoft.com/office/drawing/2014/main" id="{3537A436-6552-4EFD-9EF5-CBD3B3A29EEB}"/>
                  </a:ext>
                </a:extLst>
              </p:cNvPr>
              <p:cNvSpPr txBox="1"/>
              <p:nvPr/>
            </p:nvSpPr>
            <p:spPr>
              <a:xfrm>
                <a:off x="10397360" y="5401488"/>
                <a:ext cx="94609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1,4 (1,1-1,8)</a:t>
                </a:r>
              </a:p>
            </p:txBody>
          </p:sp>
          <p:sp>
            <p:nvSpPr>
              <p:cNvPr id="66" name="ZoneTexte 65">
                <a:extLst>
                  <a:ext uri="{FF2B5EF4-FFF2-40B4-BE49-F238E27FC236}">
                    <a16:creationId xmlns:a16="http://schemas.microsoft.com/office/drawing/2014/main" id="{D5C425BF-8311-4173-A5A8-C5570FBED462}"/>
                  </a:ext>
                </a:extLst>
              </p:cNvPr>
              <p:cNvSpPr txBox="1"/>
              <p:nvPr/>
            </p:nvSpPr>
            <p:spPr>
              <a:xfrm>
                <a:off x="11394184" y="3725254"/>
                <a:ext cx="6495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&lt; 0,001</a:t>
                </a:r>
              </a:p>
            </p:txBody>
          </p:sp>
          <p:sp>
            <p:nvSpPr>
              <p:cNvPr id="67" name="ZoneTexte 66">
                <a:extLst>
                  <a:ext uri="{FF2B5EF4-FFF2-40B4-BE49-F238E27FC236}">
                    <a16:creationId xmlns:a16="http://schemas.microsoft.com/office/drawing/2014/main" id="{5DA38F5E-1843-4441-BFD0-468840C4F939}"/>
                  </a:ext>
                </a:extLst>
              </p:cNvPr>
              <p:cNvSpPr txBox="1"/>
              <p:nvPr/>
            </p:nvSpPr>
            <p:spPr>
              <a:xfrm>
                <a:off x="11450289" y="4149515"/>
                <a:ext cx="537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0,003</a:t>
                </a:r>
              </a:p>
            </p:txBody>
          </p:sp>
          <p:sp>
            <p:nvSpPr>
              <p:cNvPr id="68" name="ZoneTexte 67">
                <a:extLst>
                  <a:ext uri="{FF2B5EF4-FFF2-40B4-BE49-F238E27FC236}">
                    <a16:creationId xmlns:a16="http://schemas.microsoft.com/office/drawing/2014/main" id="{855ED16F-4C84-45CB-9666-3C4F0B2A4B36}"/>
                  </a:ext>
                </a:extLst>
              </p:cNvPr>
              <p:cNvSpPr txBox="1"/>
              <p:nvPr/>
            </p:nvSpPr>
            <p:spPr>
              <a:xfrm>
                <a:off x="11450289" y="4558514"/>
                <a:ext cx="537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0,017</a:t>
                </a:r>
              </a:p>
            </p:txBody>
          </p:sp>
          <p:sp>
            <p:nvSpPr>
              <p:cNvPr id="69" name="ZoneTexte 68">
                <a:extLst>
                  <a:ext uri="{FF2B5EF4-FFF2-40B4-BE49-F238E27FC236}">
                    <a16:creationId xmlns:a16="http://schemas.microsoft.com/office/drawing/2014/main" id="{5EA187C5-C338-4373-901C-928F65388639}"/>
                  </a:ext>
                </a:extLst>
              </p:cNvPr>
              <p:cNvSpPr txBox="1"/>
              <p:nvPr/>
            </p:nvSpPr>
            <p:spPr>
              <a:xfrm>
                <a:off x="11450289" y="4979921"/>
                <a:ext cx="537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0,044</a:t>
                </a:r>
              </a:p>
            </p:txBody>
          </p:sp>
          <p:sp>
            <p:nvSpPr>
              <p:cNvPr id="70" name="ZoneTexte 69">
                <a:extLst>
                  <a:ext uri="{FF2B5EF4-FFF2-40B4-BE49-F238E27FC236}">
                    <a16:creationId xmlns:a16="http://schemas.microsoft.com/office/drawing/2014/main" id="{F65C3E45-224E-4D0A-878F-EC10997E37BD}"/>
                  </a:ext>
                </a:extLst>
              </p:cNvPr>
              <p:cNvSpPr txBox="1"/>
              <p:nvPr/>
            </p:nvSpPr>
            <p:spPr>
              <a:xfrm>
                <a:off x="11450290" y="5401488"/>
                <a:ext cx="53732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0,006</a:t>
                </a:r>
              </a:p>
            </p:txBody>
          </p:sp>
          <p:sp>
            <p:nvSpPr>
              <p:cNvPr id="71" name="ZoneTexte 70">
                <a:extLst>
                  <a:ext uri="{FF2B5EF4-FFF2-40B4-BE49-F238E27FC236}">
                    <a16:creationId xmlns:a16="http://schemas.microsoft.com/office/drawing/2014/main" id="{787B9F32-2B00-4AF9-8C60-47383E231ADE}"/>
                  </a:ext>
                </a:extLst>
              </p:cNvPr>
              <p:cNvSpPr txBox="1"/>
              <p:nvPr/>
            </p:nvSpPr>
            <p:spPr>
              <a:xfrm>
                <a:off x="8697073" y="3303767"/>
                <a:ext cx="14109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Odds ratio (95% CI)</a:t>
                </a:r>
              </a:p>
            </p:txBody>
          </p:sp>
          <p:sp>
            <p:nvSpPr>
              <p:cNvPr id="72" name="ZoneTexte 71">
                <a:extLst>
                  <a:ext uri="{FF2B5EF4-FFF2-40B4-BE49-F238E27FC236}">
                    <a16:creationId xmlns:a16="http://schemas.microsoft.com/office/drawing/2014/main" id="{9C0F7776-6327-4628-8785-29270FAAABBD}"/>
                  </a:ext>
                </a:extLst>
              </p:cNvPr>
              <p:cNvSpPr txBox="1"/>
              <p:nvPr/>
            </p:nvSpPr>
            <p:spPr>
              <a:xfrm>
                <a:off x="11390498" y="3303767"/>
                <a:ext cx="6569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P-value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2000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11">
            <a:extLst>
              <a:ext uri="{FF2B5EF4-FFF2-40B4-BE49-F238E27FC236}">
                <a16:creationId xmlns:a16="http://schemas.microsoft.com/office/drawing/2014/main" id="{F98C516A-AFB9-A045-A1C6-FBEBF2553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5337" y="10471"/>
            <a:ext cx="9627704" cy="1481068"/>
          </a:xfrm>
        </p:spPr>
        <p:txBody>
          <a:bodyPr>
            <a:normAutofit/>
          </a:bodyPr>
          <a:lstStyle/>
          <a:p>
            <a:r>
              <a:rPr lang="en-US" sz="3200" dirty="0"/>
              <a:t>BIC/FTC/TAF as first line ART: results at 4 years </a:t>
            </a:r>
            <a:r>
              <a:rPr lang="en-US" sz="3200" i="1" dirty="0"/>
              <a:t>(4)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1F64CBF3-F48F-F84F-B554-26FB46DCC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Arribas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J. IAS 2021, </a:t>
            </a:r>
            <a:r>
              <a:rPr kumimoji="0" lang="pl-PL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Abs</a:t>
            </a:r>
            <a:r>
              <a:rPr kumimoji="0" lang="pl-PL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PEB151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637E6C4-0EB2-4D8A-B4AF-D4F845F0DB37}"/>
              </a:ext>
            </a:extLst>
          </p:cNvPr>
          <p:cNvSpPr txBox="1"/>
          <p:nvPr/>
        </p:nvSpPr>
        <p:spPr>
          <a:xfrm>
            <a:off x="256034" y="1491539"/>
            <a:ext cx="596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Adverse events leading to discontinuation through week 192</a:t>
            </a:r>
          </a:p>
        </p:txBody>
      </p:sp>
      <p:graphicFrame>
        <p:nvGraphicFramePr>
          <p:cNvPr id="9" name="Group 174">
            <a:extLst>
              <a:ext uri="{FF2B5EF4-FFF2-40B4-BE49-F238E27FC236}">
                <a16:creationId xmlns:a16="http://schemas.microsoft.com/office/drawing/2014/main" id="{0141AE31-7D70-402B-97EA-9E97DC9A7F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760117"/>
              </p:ext>
            </p:extLst>
          </p:nvPr>
        </p:nvGraphicFramePr>
        <p:xfrm>
          <a:off x="326842" y="2123971"/>
          <a:ext cx="5766100" cy="4450080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4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97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B/F/TAF (N = 634)</a:t>
                      </a: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AEs leading to D/C not related, </a:t>
                      </a:r>
                      <a:b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 = 3 (&lt; 1%)</a:t>
                      </a: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Cardiac arrest (week 4, day 28)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Paranoia (week 42, day 299)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Intervention discitis (week 195, day 1366)</a:t>
                      </a: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2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AEs leading to D/C study drug related, </a:t>
                      </a:r>
                      <a:br>
                        <a:rPr kumimoji="0" lang="en-US" sz="12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200" b="1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 = 4 (1%)</a:t>
                      </a:r>
                      <a:endParaRPr kumimoji="0" lang="en-US" sz="1200" b="1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Chest pain (week 0, day 1)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3982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Abdominal distension (week 0, day 1)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50268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Sleep disorder, dyspepsia, and tension headache (week 2, day 15), depressed mood and insomnia (week 9, day 63)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72358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Depression (week 48, day 337)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6153107"/>
                  </a:ext>
                </a:extLst>
              </a:tr>
              <a:tr h="0"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Deaths</a:t>
                      </a:r>
                      <a:b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en-US" sz="12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 = 6 (1%)</a:t>
                      </a:r>
                      <a:endParaRPr kumimoji="0" lang="en-US" sz="12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Cardiac arrest (week 4, day 28)</a:t>
                      </a:r>
                      <a:endParaRPr kumimoji="0" lang="en-US" sz="1200" b="0" i="0" u="none" strike="noStrike" kern="1200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30335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Poorly differentiated gastric adenocarcinoma (week 53, day 376)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56540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Hypertensive heart disease (week 58, day 412)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430299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Self-inflicted wrist wound (week 93, day 656)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7002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Combined toxicity of chloroethane and methamphetamine (week 110, day 771)</a:t>
                      </a:r>
                      <a:endParaRPr kumimoji="0" lang="en-US" sz="12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24782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Sudden cardiac arrest (week 151, day 1060)</a:t>
                      </a:r>
                      <a:endParaRPr kumimoji="0" lang="en-US" sz="12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461448"/>
                  </a:ext>
                </a:extLst>
              </a:tr>
            </a:tbl>
          </a:graphicData>
        </a:graphic>
      </p:graphicFrame>
      <p:sp>
        <p:nvSpPr>
          <p:cNvPr id="10" name="ZoneTexte 9">
            <a:extLst>
              <a:ext uri="{FF2B5EF4-FFF2-40B4-BE49-F238E27FC236}">
                <a16:creationId xmlns:a16="http://schemas.microsoft.com/office/drawing/2014/main" id="{7AEB86CA-6C9F-46C2-B4FC-17A9851C61C8}"/>
              </a:ext>
            </a:extLst>
          </p:cNvPr>
          <p:cNvSpPr txBox="1"/>
          <p:nvPr/>
        </p:nvSpPr>
        <p:spPr>
          <a:xfrm>
            <a:off x="8394896" y="2264056"/>
            <a:ext cx="1600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Weight change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6839B1B4-25E3-49FC-93C5-94463952A87E}"/>
              </a:ext>
            </a:extLst>
          </p:cNvPr>
          <p:cNvGrpSpPr/>
          <p:nvPr/>
        </p:nvGrpSpPr>
        <p:grpSpPr>
          <a:xfrm>
            <a:off x="6405772" y="2679987"/>
            <a:ext cx="5668603" cy="3616604"/>
            <a:chOff x="6405772" y="2679987"/>
            <a:chExt cx="5668603" cy="3616604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1CA4551B-97A7-41E0-B3CC-08E6B1C6209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253397588"/>
                </p:ext>
              </p:extLst>
            </p:nvPr>
          </p:nvGraphicFramePr>
          <p:xfrm>
            <a:off x="6918158" y="2679987"/>
            <a:ext cx="5156217" cy="361660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7B29C9C-E1B7-4C0A-9C43-0F49A3044555}"/>
                </a:ext>
              </a:extLst>
            </p:cNvPr>
            <p:cNvSpPr txBox="1"/>
            <p:nvPr/>
          </p:nvSpPr>
          <p:spPr>
            <a:xfrm rot="16200000">
              <a:off x="5410019" y="4424753"/>
              <a:ext cx="22992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Median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fr-FR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weight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change, kg/y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9060D20-8578-4499-BB6C-02C65D94051D}"/>
                </a:ext>
              </a:extLst>
            </p:cNvPr>
            <p:cNvSpPr txBox="1"/>
            <p:nvPr/>
          </p:nvSpPr>
          <p:spPr>
            <a:xfrm>
              <a:off x="8793992" y="5041232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+3,0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75B0E2E-2F06-4CEC-8D6F-5721F5BA96A6}"/>
                </a:ext>
              </a:extLst>
            </p:cNvPr>
            <p:cNvSpPr txBox="1"/>
            <p:nvPr/>
          </p:nvSpPr>
          <p:spPr>
            <a:xfrm>
              <a:off x="8793991" y="4155205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+0,5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86F3C82-6C42-43AC-8E37-CCA04D786DBD}"/>
                </a:ext>
              </a:extLst>
            </p:cNvPr>
            <p:cNvSpPr txBox="1"/>
            <p:nvPr/>
          </p:nvSpPr>
          <p:spPr>
            <a:xfrm>
              <a:off x="8793991" y="3818307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+0,7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8DC165C-6EA3-4D1F-BE55-444ACB636BCD}"/>
                </a:ext>
              </a:extLst>
            </p:cNvPr>
            <p:cNvSpPr txBox="1"/>
            <p:nvPr/>
          </p:nvSpPr>
          <p:spPr>
            <a:xfrm>
              <a:off x="8793991" y="3461007"/>
              <a:ext cx="5485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+0,7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6165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0022670C-5F59-487B-86CD-80AB19414774}"/>
              </a:ext>
            </a:extLst>
          </p:cNvPr>
          <p:cNvSpPr/>
          <p:nvPr/>
        </p:nvSpPr>
        <p:spPr>
          <a:xfrm>
            <a:off x="7539367" y="3740980"/>
            <a:ext cx="4249626" cy="788858"/>
          </a:xfrm>
          <a:prstGeom prst="round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BD7C2174-6FDF-2B48-AA27-4CE017BC2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97776358-8A98-4D7B-B946-8AADC31B0D1E}"/>
              </a:ext>
            </a:extLst>
          </p:cNvPr>
          <p:cNvGrpSpPr/>
          <p:nvPr/>
        </p:nvGrpSpPr>
        <p:grpSpPr>
          <a:xfrm>
            <a:off x="238904" y="2185640"/>
            <a:ext cx="11710111" cy="3584444"/>
            <a:chOff x="238904" y="2185640"/>
            <a:chExt cx="11710111" cy="3584444"/>
          </a:xfrm>
        </p:grpSpPr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3D00C286-9664-4FF4-9F89-8A726CB18343}"/>
                </a:ext>
              </a:extLst>
            </p:cNvPr>
            <p:cNvSpPr/>
            <p:nvPr/>
          </p:nvSpPr>
          <p:spPr>
            <a:xfrm>
              <a:off x="238904" y="2185640"/>
              <a:ext cx="3055435" cy="32227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solidFill>
                    <a:schemeClr val="tx1"/>
                  </a:solidFill>
                </a:rPr>
                <a:t>Key inclusion criteria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At least 18 years of age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HIV-1 RNA </a:t>
              </a:r>
              <a:r>
                <a:rPr lang="en-US" sz="1400" u="sng">
                  <a:solidFill>
                    <a:schemeClr val="tx1"/>
                  </a:solidFill>
                </a:rPr>
                <a:t>&gt;</a:t>
              </a:r>
              <a:r>
                <a:rPr lang="en-US" sz="1400">
                  <a:solidFill>
                    <a:schemeClr val="tx1"/>
                  </a:solidFill>
                </a:rPr>
                <a:t> 1000 copies/mL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No prior antiretroviral treatment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No documented or known resistance to any of the study drugs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Creatinine clearance </a:t>
              </a:r>
              <a:r>
                <a:rPr lang="en-US" sz="1400" u="sng">
                  <a:solidFill>
                    <a:schemeClr val="tx1"/>
                  </a:solidFill>
                </a:rPr>
                <a:t>&gt;</a:t>
              </a:r>
              <a:r>
                <a:rPr lang="en-US" sz="1400">
                  <a:solidFill>
                    <a:schemeClr val="tx1"/>
                  </a:solidFill>
                </a:rPr>
                <a:t> 50 mL/min</a:t>
              </a:r>
            </a:p>
          </p:txBody>
        </p:sp>
        <p:sp>
          <p:nvSpPr>
            <p:cNvPr id="6" name="Flèche : pentagone 5">
              <a:extLst>
                <a:ext uri="{FF2B5EF4-FFF2-40B4-BE49-F238E27FC236}">
                  <a16:creationId xmlns:a16="http://schemas.microsoft.com/office/drawing/2014/main" id="{5D73F601-6B3E-4B5F-BD17-7CF54DEF494C}"/>
                </a:ext>
              </a:extLst>
            </p:cNvPr>
            <p:cNvSpPr/>
            <p:nvPr/>
          </p:nvSpPr>
          <p:spPr>
            <a:xfrm>
              <a:off x="3490332" y="2653990"/>
              <a:ext cx="3847170" cy="858644"/>
            </a:xfrm>
            <a:prstGeom prst="homePlat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/>
                <a:t>Group 1: DOR/3TC/TDF QD + PBO</a:t>
              </a:r>
            </a:p>
          </p:txBody>
        </p:sp>
        <p:sp>
          <p:nvSpPr>
            <p:cNvPr id="7" name="Flèche : pentagone 6">
              <a:extLst>
                <a:ext uri="{FF2B5EF4-FFF2-40B4-BE49-F238E27FC236}">
                  <a16:creationId xmlns:a16="http://schemas.microsoft.com/office/drawing/2014/main" id="{0ED34D12-BB42-416D-8759-4D08D74B47F1}"/>
                </a:ext>
              </a:extLst>
            </p:cNvPr>
            <p:cNvSpPr/>
            <p:nvPr/>
          </p:nvSpPr>
          <p:spPr>
            <a:xfrm>
              <a:off x="3490332" y="3713356"/>
              <a:ext cx="3847170" cy="858644"/>
            </a:xfrm>
            <a:prstGeom prst="homePlat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800" b="1" dirty="0">
                  <a:solidFill>
                    <a:schemeClr val="tx1"/>
                  </a:solidFill>
                </a:rPr>
                <a:t>Group 2: EFV/FTC/TDF QD + PBO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831D607B-A62E-44A1-84B4-F537830C662B}"/>
                </a:ext>
              </a:extLst>
            </p:cNvPr>
            <p:cNvSpPr/>
            <p:nvPr/>
          </p:nvSpPr>
          <p:spPr>
            <a:xfrm>
              <a:off x="7527073" y="2704243"/>
              <a:ext cx="4249626" cy="788858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BDD7578C-2C82-4527-A6DC-32896B5D1059}"/>
                </a:ext>
              </a:extLst>
            </p:cNvPr>
            <p:cNvGrpSpPr/>
            <p:nvPr/>
          </p:nvGrpSpPr>
          <p:grpSpPr>
            <a:xfrm>
              <a:off x="3501483" y="5374889"/>
              <a:ext cx="8051180" cy="139585"/>
              <a:chOff x="3501483" y="5374889"/>
              <a:chExt cx="8051180" cy="139585"/>
            </a:xfrm>
          </p:grpSpPr>
          <p:cxnSp>
            <p:nvCxnSpPr>
              <p:cNvPr id="10" name="Connecteur droit 9">
                <a:extLst>
                  <a:ext uri="{FF2B5EF4-FFF2-40B4-BE49-F238E27FC236}">
                    <a16:creationId xmlns:a16="http://schemas.microsoft.com/office/drawing/2014/main" id="{013AA08C-83FE-426A-9D23-34F43761B6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01483" y="5374889"/>
                <a:ext cx="805118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31370EC5-832B-4613-9FD0-0A0C6C78180D}"/>
                  </a:ext>
                </a:extLst>
              </p:cNvPr>
              <p:cNvCxnSpPr/>
              <p:nvPr/>
            </p:nvCxnSpPr>
            <p:spPr>
              <a:xfrm>
                <a:off x="3513516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5CFA4D56-3E2A-47C6-81C3-8EBDE9DB0C0F}"/>
                  </a:ext>
                </a:extLst>
              </p:cNvPr>
              <p:cNvCxnSpPr/>
              <p:nvPr/>
            </p:nvCxnSpPr>
            <p:spPr>
              <a:xfrm>
                <a:off x="4496095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33907F0F-6787-4822-8CCA-698A0320D30D}"/>
                  </a:ext>
                </a:extLst>
              </p:cNvPr>
              <p:cNvCxnSpPr/>
              <p:nvPr/>
            </p:nvCxnSpPr>
            <p:spPr>
              <a:xfrm>
                <a:off x="5466642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18F0823A-11A8-447E-90F8-5565F5E001C8}"/>
                  </a:ext>
                </a:extLst>
              </p:cNvPr>
              <p:cNvCxnSpPr/>
              <p:nvPr/>
            </p:nvCxnSpPr>
            <p:spPr>
              <a:xfrm>
                <a:off x="7385403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7CC96C7F-8892-4E0A-BAB1-B33F6D83E498}"/>
                  </a:ext>
                </a:extLst>
              </p:cNvPr>
              <p:cNvCxnSpPr/>
              <p:nvPr/>
            </p:nvCxnSpPr>
            <p:spPr>
              <a:xfrm>
                <a:off x="9442802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54836689-2C94-4041-B343-2370C2F4AD92}"/>
                  </a:ext>
                </a:extLst>
              </p:cNvPr>
              <p:cNvCxnSpPr/>
              <p:nvPr/>
            </p:nvCxnSpPr>
            <p:spPr>
              <a:xfrm>
                <a:off x="11542654" y="5374889"/>
                <a:ext cx="0" cy="13958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4914422A-7103-4A66-8FA6-C2A287EE1881}"/>
                </a:ext>
              </a:extLst>
            </p:cNvPr>
            <p:cNvSpPr txBox="1"/>
            <p:nvPr/>
          </p:nvSpPr>
          <p:spPr>
            <a:xfrm>
              <a:off x="3247098" y="5493085"/>
              <a:ext cx="5328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Day 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5EC4A26D-9772-4F9C-B7E4-B80B20D5118B}"/>
                </a:ext>
              </a:extLst>
            </p:cNvPr>
            <p:cNvSpPr txBox="1"/>
            <p:nvPr/>
          </p:nvSpPr>
          <p:spPr>
            <a:xfrm>
              <a:off x="4141530" y="5493085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24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4142FF8-1F94-4FBE-86C3-27801384567F}"/>
                </a:ext>
              </a:extLst>
            </p:cNvPr>
            <p:cNvSpPr txBox="1"/>
            <p:nvPr/>
          </p:nvSpPr>
          <p:spPr>
            <a:xfrm>
              <a:off x="5103701" y="5493085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48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AECB7A0-5512-48A4-B0E5-BDF9B4E40809}"/>
                </a:ext>
              </a:extLst>
            </p:cNvPr>
            <p:cNvSpPr txBox="1"/>
            <p:nvPr/>
          </p:nvSpPr>
          <p:spPr>
            <a:xfrm>
              <a:off x="7027100" y="5493085"/>
              <a:ext cx="7320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96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E0EFBA7B-8531-410C-9ACA-928B8CBCA791}"/>
                </a:ext>
              </a:extLst>
            </p:cNvPr>
            <p:cNvSpPr txBox="1"/>
            <p:nvPr/>
          </p:nvSpPr>
          <p:spPr>
            <a:xfrm>
              <a:off x="9044914" y="5493085"/>
              <a:ext cx="810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144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F97DEC9C-9D57-4DBC-ACDD-8C594420CAE0}"/>
                </a:ext>
              </a:extLst>
            </p:cNvPr>
            <p:cNvSpPr txBox="1"/>
            <p:nvPr/>
          </p:nvSpPr>
          <p:spPr>
            <a:xfrm>
              <a:off x="11138408" y="5493085"/>
              <a:ext cx="81060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Week 192</a:t>
              </a:r>
            </a:p>
          </p:txBody>
        </p:sp>
        <p:sp>
          <p:nvSpPr>
            <p:cNvPr id="29" name="Triangle isocèle 28">
              <a:extLst>
                <a:ext uri="{FF2B5EF4-FFF2-40B4-BE49-F238E27FC236}">
                  <a16:creationId xmlns:a16="http://schemas.microsoft.com/office/drawing/2014/main" id="{1EDC1248-F633-4DB5-A142-E50E66BAB233}"/>
                </a:ext>
              </a:extLst>
            </p:cNvPr>
            <p:cNvSpPr/>
            <p:nvPr/>
          </p:nvSpPr>
          <p:spPr>
            <a:xfrm rot="10800000">
              <a:off x="5352069" y="5039855"/>
              <a:ext cx="227531" cy="276999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46399BD3-A350-4AE8-B7B3-0E803196A8CD}"/>
                </a:ext>
              </a:extLst>
            </p:cNvPr>
            <p:cNvSpPr txBox="1"/>
            <p:nvPr/>
          </p:nvSpPr>
          <p:spPr>
            <a:xfrm>
              <a:off x="4876416" y="4733839"/>
              <a:ext cx="11955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/>
                <a:t>Primary analysis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47CDB8A4-406A-40C1-AC0D-6701EB818F76}"/>
                </a:ext>
              </a:extLst>
            </p:cNvPr>
            <p:cNvSpPr txBox="1"/>
            <p:nvPr/>
          </p:nvSpPr>
          <p:spPr>
            <a:xfrm>
              <a:off x="7891398" y="2913436"/>
              <a:ext cx="325602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Group 1: continue DOR/3TC/TDF QD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9DF9921D-1EAA-413D-924C-2E13C6584DFB}"/>
                </a:ext>
              </a:extLst>
            </p:cNvPr>
            <p:cNvSpPr txBox="1"/>
            <p:nvPr/>
          </p:nvSpPr>
          <p:spPr>
            <a:xfrm>
              <a:off x="7990721" y="3935931"/>
              <a:ext cx="30573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Group 2: switch DOR/3TC/TDF QD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A989907F-6DCB-4854-8932-F0CBCE914145}"/>
                </a:ext>
              </a:extLst>
            </p:cNvPr>
            <p:cNvSpPr txBox="1"/>
            <p:nvPr/>
          </p:nvSpPr>
          <p:spPr>
            <a:xfrm>
              <a:off x="4017531" y="2338431"/>
              <a:ext cx="29132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Double-blind randomized base study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9ECED04-B915-4200-BA57-505E8EBE0A5C}"/>
                </a:ext>
              </a:extLst>
            </p:cNvPr>
            <p:cNvSpPr txBox="1"/>
            <p:nvPr/>
          </p:nvSpPr>
          <p:spPr>
            <a:xfrm>
              <a:off x="8395159" y="2338431"/>
              <a:ext cx="22215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Open-label study extension</a:t>
              </a:r>
            </a:p>
          </p:txBody>
        </p:sp>
      </p:grpSp>
      <p:sp>
        <p:nvSpPr>
          <p:cNvPr id="36" name="Titre 1">
            <a:extLst>
              <a:ext uri="{FF2B5EF4-FFF2-40B4-BE49-F238E27FC236}">
                <a16:creationId xmlns:a16="http://schemas.microsoft.com/office/drawing/2014/main" id="{99EB769E-EE6B-4907-8B8B-4A2372A31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6247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5A3541F-B6B9-480B-B39A-4A942D4349C3}"/>
              </a:ext>
            </a:extLst>
          </p:cNvPr>
          <p:cNvSpPr txBox="1"/>
          <p:nvPr/>
        </p:nvSpPr>
        <p:spPr>
          <a:xfrm>
            <a:off x="448963" y="2355510"/>
            <a:ext cx="1026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rgbClr val="0070C0"/>
                </a:solidFill>
              </a:rPr>
              <a:t>Virologic outcomes at week 192 (FDA snapshot approach) : participants who entered extension</a:t>
            </a:r>
          </a:p>
        </p:txBody>
      </p:sp>
      <p:graphicFrame>
        <p:nvGraphicFramePr>
          <p:cNvPr id="7" name="Group 174">
            <a:extLst>
              <a:ext uri="{FF2B5EF4-FFF2-40B4-BE49-F238E27FC236}">
                <a16:creationId xmlns:a16="http://schemas.microsoft.com/office/drawing/2014/main" id="{0182EA5A-CAD9-456D-B5E4-B678E6E15C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37347"/>
              </p:ext>
            </p:extLst>
          </p:nvPr>
        </p:nvGraphicFramePr>
        <p:xfrm>
          <a:off x="5224317" y="3543659"/>
          <a:ext cx="6425035" cy="1584960"/>
        </p:xfrm>
        <a:graphic>
          <a:graphicData uri="http://schemas.openxmlformats.org/drawingml/2006/table">
            <a:tbl>
              <a:tblPr/>
              <a:tblGrid>
                <a:gridCol w="3068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8406">
                  <a:extLst>
                    <a:ext uri="{9D8B030D-6E8A-4147-A177-3AD203B41FA5}">
                      <a16:colId xmlns:a16="http://schemas.microsoft.com/office/drawing/2014/main" val="336995076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Reasons for no virologic data in window,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Continued DOR/3TC/TDF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Switched to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DOR/3TC/TDF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Discontinued due to AE or death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(0,3)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4 (1,5)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Discontinued for other reasons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24 (8,2)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20 (7,4)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On study, missing data in window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6 (2,1)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6 (2,2)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CC19213-4E7A-4801-8492-B00FAE0F3368}"/>
              </a:ext>
            </a:extLst>
          </p:cNvPr>
          <p:cNvSpPr/>
          <p:nvPr/>
        </p:nvSpPr>
        <p:spPr>
          <a:xfrm>
            <a:off x="1780674" y="3134938"/>
            <a:ext cx="180473" cy="180473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A75593-65FA-4910-B7C3-56F1CBCFB25B}"/>
              </a:ext>
            </a:extLst>
          </p:cNvPr>
          <p:cNvSpPr/>
          <p:nvPr/>
        </p:nvSpPr>
        <p:spPr>
          <a:xfrm>
            <a:off x="4235120" y="3124999"/>
            <a:ext cx="180473" cy="180473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553C40F-CF53-4380-9848-7EB4DEFC00B9}"/>
              </a:ext>
            </a:extLst>
          </p:cNvPr>
          <p:cNvSpPr txBox="1"/>
          <p:nvPr/>
        </p:nvSpPr>
        <p:spPr>
          <a:xfrm>
            <a:off x="1955715" y="3086660"/>
            <a:ext cx="204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err="1"/>
              <a:t>Continued</a:t>
            </a:r>
            <a:r>
              <a:rPr lang="fr-FR" sz="1400" b="1" dirty="0"/>
              <a:t> DOR/3TC/TDF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865F639-CA49-4786-A0F4-ACB1F7E6A5C4}"/>
              </a:ext>
            </a:extLst>
          </p:cNvPr>
          <p:cNvSpPr txBox="1"/>
          <p:nvPr/>
        </p:nvSpPr>
        <p:spPr>
          <a:xfrm>
            <a:off x="4410154" y="3086660"/>
            <a:ext cx="2255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Switched to DOR/3TC/TDF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ACCBA62-2D70-42B7-8D3E-AF8854274AF3}"/>
              </a:ext>
            </a:extLst>
          </p:cNvPr>
          <p:cNvGrpSpPr/>
          <p:nvPr/>
        </p:nvGrpSpPr>
        <p:grpSpPr>
          <a:xfrm>
            <a:off x="1291130" y="3838076"/>
            <a:ext cx="9669638" cy="2480970"/>
            <a:chOff x="1291130" y="3838076"/>
            <a:chExt cx="9669638" cy="2480970"/>
          </a:xfrm>
        </p:grpSpPr>
        <p:graphicFrame>
          <p:nvGraphicFramePr>
            <p:cNvPr id="9" name="Graphique 8">
              <a:extLst>
                <a:ext uri="{FF2B5EF4-FFF2-40B4-BE49-F238E27FC236}">
                  <a16:creationId xmlns:a16="http://schemas.microsoft.com/office/drawing/2014/main" id="{06585712-D3C1-4B4F-84B7-C7924DE024E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60199219"/>
                </p:ext>
              </p:extLst>
            </p:nvPr>
          </p:nvGraphicFramePr>
          <p:xfrm>
            <a:off x="1291130" y="3838076"/>
            <a:ext cx="9669638" cy="23336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F34EA378-8832-4289-AEFE-64CB5C5F37F9}"/>
                </a:ext>
              </a:extLst>
            </p:cNvPr>
            <p:cNvSpPr txBox="1"/>
            <p:nvPr/>
          </p:nvSpPr>
          <p:spPr>
            <a:xfrm>
              <a:off x="1925295" y="5980492"/>
              <a:ext cx="273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HIV-1 RNA &lt; 50 copies/ml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8B392CF-9366-4BEB-813A-779724250361}"/>
                </a:ext>
              </a:extLst>
            </p:cNvPr>
            <p:cNvSpPr txBox="1"/>
            <p:nvPr/>
          </p:nvSpPr>
          <p:spPr>
            <a:xfrm>
              <a:off x="4967542" y="5980492"/>
              <a:ext cx="273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HIV-1 RNA </a:t>
              </a:r>
              <a:r>
                <a:rPr lang="en-US" sz="1600" b="1" u="sng" dirty="0"/>
                <a:t>&gt;</a:t>
              </a:r>
              <a:r>
                <a:rPr lang="en-US" sz="1600" b="1" dirty="0"/>
                <a:t> 50 copies/ml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A3DD80B-3356-4530-A543-1950D67A824E}"/>
                </a:ext>
              </a:extLst>
            </p:cNvPr>
            <p:cNvSpPr txBox="1"/>
            <p:nvPr/>
          </p:nvSpPr>
          <p:spPr>
            <a:xfrm>
              <a:off x="7987198" y="5980492"/>
              <a:ext cx="2730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No virologic data in window</a:t>
              </a:r>
            </a:p>
          </p:txBody>
        </p:sp>
      </p:grpSp>
      <p:sp>
        <p:nvSpPr>
          <p:cNvPr id="17" name="Text Box 3">
            <a:extLst>
              <a:ext uri="{FF2B5EF4-FFF2-40B4-BE49-F238E27FC236}">
                <a16:creationId xmlns:a16="http://schemas.microsoft.com/office/drawing/2014/main" id="{C1FAB372-CC9A-4D89-9800-CBDC23883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B32AC26D-BCA9-408B-9F90-5EE61F13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(2)</a:t>
            </a:r>
          </a:p>
        </p:txBody>
      </p:sp>
    </p:spTree>
    <p:extLst>
      <p:ext uri="{BB962C8B-B14F-4D97-AF65-F5344CB8AC3E}">
        <p14:creationId xmlns:p14="http://schemas.microsoft.com/office/powerpoint/2010/main" val="371473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A448E3C5-AC90-4E3A-80EF-4F7B67D0FE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36884" y="6152087"/>
            <a:ext cx="10972800" cy="392031"/>
          </a:xfrm>
        </p:spPr>
        <p:txBody>
          <a:bodyPr>
            <a:normAutofit fontScale="92500"/>
          </a:bodyPr>
          <a:lstStyle/>
          <a:p>
            <a:r>
              <a:rPr lang="en-US" sz="1800"/>
              <a:t>Protocol-defined virologic failure and development of resistance were uncommon during the open-label extension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D3DF4D3-C9AC-4DCE-B25F-3D459EC8D045}"/>
              </a:ext>
            </a:extLst>
          </p:cNvPr>
          <p:cNvSpPr txBox="1"/>
          <p:nvPr/>
        </p:nvSpPr>
        <p:spPr>
          <a:xfrm>
            <a:off x="4514347" y="1759634"/>
            <a:ext cx="2799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Resistance summary</a:t>
            </a:r>
          </a:p>
        </p:txBody>
      </p:sp>
      <p:graphicFrame>
        <p:nvGraphicFramePr>
          <p:cNvPr id="7" name="Group 174">
            <a:extLst>
              <a:ext uri="{FF2B5EF4-FFF2-40B4-BE49-F238E27FC236}">
                <a16:creationId xmlns:a16="http://schemas.microsoft.com/office/drawing/2014/main" id="{3E39FEE5-FC8D-4E1A-A152-6C56719723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385429"/>
              </p:ext>
            </p:extLst>
          </p:nvPr>
        </p:nvGraphicFramePr>
        <p:xfrm>
          <a:off x="336884" y="2247774"/>
          <a:ext cx="11381874" cy="3810000"/>
        </p:xfrm>
        <a:graphic>
          <a:graphicData uri="http://schemas.openxmlformats.org/drawingml/2006/table">
            <a:tbl>
              <a:tblPr/>
              <a:tblGrid>
                <a:gridCol w="357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29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2945">
                  <a:extLst>
                    <a:ext uri="{9D8B030D-6E8A-4147-A177-3AD203B41FA5}">
                      <a16:colId xmlns:a16="http://schemas.microsoft.com/office/drawing/2014/main" val="3369950762"/>
                    </a:ext>
                  </a:extLst>
                </a:gridCol>
                <a:gridCol w="1952945">
                  <a:extLst>
                    <a:ext uri="{9D8B030D-6E8A-4147-A177-3AD203B41FA5}">
                      <a16:colId xmlns:a16="http://schemas.microsoft.com/office/drawing/2014/main" val="3254715496"/>
                    </a:ext>
                  </a:extLst>
                </a:gridCol>
                <a:gridCol w="1952945">
                  <a:extLst>
                    <a:ext uri="{9D8B030D-6E8A-4147-A177-3AD203B41FA5}">
                      <a16:colId xmlns:a16="http://schemas.microsoft.com/office/drawing/2014/main" val="2969462391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Participants with virologic failure 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(PDVF)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Participants discontinued early 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without PDVF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8317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Reasons</a:t>
                      </a: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 for no </a:t>
                      </a:r>
                      <a:r>
                        <a:rPr kumimoji="0" 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virologic</a:t>
                      </a: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 data in </a:t>
                      </a:r>
                      <a:r>
                        <a:rPr kumimoji="0" lang="fr-FR" sz="1600" b="1" i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window</a:t>
                      </a:r>
                      <a:r>
                        <a:rPr kumimoji="0" lang="fr-FR" sz="1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Continued 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291)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Switched to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269)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Continued 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291)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Switched to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 = 269)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Number (%) of participants in analysis population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7 (2,4)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13 (4,8)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50 (17,2)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50 (18,6)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With resistance testing performed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No genotypic resistance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Genotypic resistance to DOR only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(V106A, F227F/L)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(V106V/A, F227F/C/L/R)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17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Genotypic resistance to DOR + 3TC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(V106A, Y318Y/F, M184I)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3958"/>
                  </a:ext>
                </a:extLst>
              </a:tr>
            </a:tbl>
          </a:graphicData>
        </a:graphic>
      </p:graphicFrame>
      <p:sp>
        <p:nvSpPr>
          <p:cNvPr id="8" name="Text Box 3">
            <a:extLst>
              <a:ext uri="{FF2B5EF4-FFF2-40B4-BE49-F238E27FC236}">
                <a16:creationId xmlns:a16="http://schemas.microsoft.com/office/drawing/2014/main" id="{1B87F2AA-7A10-4E71-8F06-766AFEA18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8EBE4B2-53CE-4134-8856-1886ED177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(3)</a:t>
            </a:r>
          </a:p>
        </p:txBody>
      </p:sp>
    </p:spTree>
    <p:extLst>
      <p:ext uri="{BB962C8B-B14F-4D97-AF65-F5344CB8AC3E}">
        <p14:creationId xmlns:p14="http://schemas.microsoft.com/office/powerpoint/2010/main" val="395424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BB56B08-5FC8-42E5-A168-6A8EAB5C931B}"/>
              </a:ext>
            </a:extLst>
          </p:cNvPr>
          <p:cNvSpPr txBox="1"/>
          <p:nvPr/>
        </p:nvSpPr>
        <p:spPr>
          <a:xfrm>
            <a:off x="4476776" y="1530140"/>
            <a:ext cx="287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Drug-related adverse events</a:t>
            </a:r>
          </a:p>
        </p:txBody>
      </p:sp>
      <p:graphicFrame>
        <p:nvGraphicFramePr>
          <p:cNvPr id="8" name="Group 174">
            <a:extLst>
              <a:ext uri="{FF2B5EF4-FFF2-40B4-BE49-F238E27FC236}">
                <a16:creationId xmlns:a16="http://schemas.microsoft.com/office/drawing/2014/main" id="{D66AE090-B69C-4AD7-9B1F-586EECFDDF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7480326"/>
              </p:ext>
            </p:extLst>
          </p:nvPr>
        </p:nvGraphicFramePr>
        <p:xfrm>
          <a:off x="224965" y="1903637"/>
          <a:ext cx="11379202" cy="1920240"/>
        </p:xfrm>
        <a:graphic>
          <a:graphicData uri="http://schemas.openxmlformats.org/drawingml/2006/table">
            <a:tbl>
              <a:tblPr/>
              <a:tblGrid>
                <a:gridCol w="3937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0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0400">
                  <a:extLst>
                    <a:ext uri="{9D8B030D-6E8A-4147-A177-3AD203B41FA5}">
                      <a16:colId xmlns:a16="http://schemas.microsoft.com/office/drawing/2014/main" val="2723301384"/>
                    </a:ext>
                  </a:extLst>
                </a:gridCol>
                <a:gridCol w="1860400">
                  <a:extLst>
                    <a:ext uri="{9D8B030D-6E8A-4147-A177-3AD203B41FA5}">
                      <a16:colId xmlns:a16="http://schemas.microsoft.com/office/drawing/2014/main" val="3369950762"/>
                    </a:ext>
                  </a:extLst>
                </a:gridCol>
                <a:gridCol w="1860400">
                  <a:extLst>
                    <a:ext uri="{9D8B030D-6E8A-4147-A177-3AD203B41FA5}">
                      <a16:colId xmlns:a16="http://schemas.microsoft.com/office/drawing/2014/main" val="735722201"/>
                    </a:ext>
                  </a:extLst>
                </a:gridCol>
              </a:tblGrid>
              <a:tr h="1804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en-US" sz="1600" b="1" i="0" u="none" strike="noStrike" cap="none" normalizeH="0" baseline="0" noProof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Continued 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291)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Switched to DOR/3TC/TDF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269)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Number (%) of participants with 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Drug-related 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Serious drug-related 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33178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2900" marR="0" lvl="1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Discontinued due to drug-related AE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683958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4F6AE76-0B66-45F0-BD92-CC424F16C62E}"/>
              </a:ext>
            </a:extLst>
          </p:cNvPr>
          <p:cNvSpPr txBox="1"/>
          <p:nvPr/>
        </p:nvSpPr>
        <p:spPr>
          <a:xfrm>
            <a:off x="4623254" y="4088803"/>
            <a:ext cx="3154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Change in fasting lipids (mg/dl)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A65BD61-2466-4EC6-9422-B15DA62E55DD}"/>
              </a:ext>
            </a:extLst>
          </p:cNvPr>
          <p:cNvGrpSpPr/>
          <p:nvPr/>
        </p:nvGrpSpPr>
        <p:grpSpPr>
          <a:xfrm>
            <a:off x="1258117" y="4174242"/>
            <a:ext cx="10818180" cy="2275067"/>
            <a:chOff x="1566230" y="4193972"/>
            <a:chExt cx="10818180" cy="2275067"/>
          </a:xfrm>
        </p:grpSpPr>
        <p:graphicFrame>
          <p:nvGraphicFramePr>
            <p:cNvPr id="11" name="Graphique 10">
              <a:extLst>
                <a:ext uri="{FF2B5EF4-FFF2-40B4-BE49-F238E27FC236}">
                  <a16:creationId xmlns:a16="http://schemas.microsoft.com/office/drawing/2014/main" id="{81E060E4-0FAD-401C-8758-07282324D8C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97968981"/>
                </p:ext>
              </p:extLst>
            </p:nvPr>
          </p:nvGraphicFramePr>
          <p:xfrm>
            <a:off x="2032000" y="4201539"/>
            <a:ext cx="8128000" cy="2267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B67E790-6E9A-439D-9E80-FD9294100411}"/>
                </a:ext>
              </a:extLst>
            </p:cNvPr>
            <p:cNvSpPr/>
            <p:nvPr/>
          </p:nvSpPr>
          <p:spPr>
            <a:xfrm>
              <a:off x="9940391" y="4325617"/>
              <a:ext cx="180473" cy="18047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0CCC369-B6EE-47CB-ACCE-E6DDC2D383E0}"/>
                </a:ext>
              </a:extLst>
            </p:cNvPr>
            <p:cNvSpPr txBox="1"/>
            <p:nvPr/>
          </p:nvSpPr>
          <p:spPr>
            <a:xfrm>
              <a:off x="10129073" y="4263691"/>
              <a:ext cx="22553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/>
                <a:t>Day 1 to week 192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1351100-49BE-47D4-853D-1C3D65F15522}"/>
                </a:ext>
              </a:extLst>
            </p:cNvPr>
            <p:cNvSpPr txBox="1"/>
            <p:nvPr/>
          </p:nvSpPr>
          <p:spPr>
            <a:xfrm rot="16200000">
              <a:off x="592450" y="5167752"/>
              <a:ext cx="22553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Mean change (mg/dL)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B753D423-1AFC-4633-8DEA-6776CC766CBF}"/>
                </a:ext>
              </a:extLst>
            </p:cNvPr>
            <p:cNvSpPr txBox="1"/>
            <p:nvPr/>
          </p:nvSpPr>
          <p:spPr>
            <a:xfrm>
              <a:off x="5072876" y="4551732"/>
              <a:ext cx="22553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Continued DOR/3TC/TDF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76319545-C375-4B74-8643-263A5472C987}"/>
                </a:ext>
              </a:extLst>
            </p:cNvPr>
            <p:cNvSpPr txBox="1"/>
            <p:nvPr/>
          </p:nvSpPr>
          <p:spPr>
            <a:xfrm>
              <a:off x="2615462" y="5890976"/>
              <a:ext cx="1383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LDL-C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EA690350-0368-428F-AE75-D43D8A257186}"/>
                </a:ext>
              </a:extLst>
            </p:cNvPr>
            <p:cNvSpPr txBox="1"/>
            <p:nvPr/>
          </p:nvSpPr>
          <p:spPr>
            <a:xfrm>
              <a:off x="4144606" y="5890976"/>
              <a:ext cx="1383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Non-HDL-C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5C75749F-7F85-4F82-92FD-DA2C45728DDC}"/>
                </a:ext>
              </a:extLst>
            </p:cNvPr>
            <p:cNvSpPr txBox="1"/>
            <p:nvPr/>
          </p:nvSpPr>
          <p:spPr>
            <a:xfrm>
              <a:off x="5614789" y="5890976"/>
              <a:ext cx="1383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Total cholesterol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8295C66E-079B-4C6F-8DA4-E7DBED316AB5}"/>
                </a:ext>
              </a:extLst>
            </p:cNvPr>
            <p:cNvSpPr txBox="1"/>
            <p:nvPr/>
          </p:nvSpPr>
          <p:spPr>
            <a:xfrm>
              <a:off x="7133279" y="5890976"/>
              <a:ext cx="1383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Triglycerides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BE750295-B908-4623-ACF5-3C113D001882}"/>
                </a:ext>
              </a:extLst>
            </p:cNvPr>
            <p:cNvSpPr txBox="1"/>
            <p:nvPr/>
          </p:nvSpPr>
          <p:spPr>
            <a:xfrm>
              <a:off x="8562333" y="5890976"/>
              <a:ext cx="13833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HDL-C</a:t>
              </a:r>
            </a:p>
          </p:txBody>
        </p:sp>
      </p:grpSp>
      <p:sp>
        <p:nvSpPr>
          <p:cNvPr id="21" name="Text Box 3">
            <a:extLst>
              <a:ext uri="{FF2B5EF4-FFF2-40B4-BE49-F238E27FC236}">
                <a16:creationId xmlns:a16="http://schemas.microsoft.com/office/drawing/2014/main" id="{73F000B9-6E58-49BA-A890-8F5B4E752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91767A2D-F661-4F85-9734-BE9BDB989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25653413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05B2655D-39C3-454A-ADC9-57001C4E4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332" y="10471"/>
            <a:ext cx="11158330" cy="1481068"/>
          </a:xfrm>
        </p:spPr>
        <p:txBody>
          <a:bodyPr/>
          <a:lstStyle/>
          <a:p>
            <a:r>
              <a:rPr lang="en-US" dirty="0"/>
              <a:t>DRIVE AHEAD: DOR/3TC/TDF in 1</a:t>
            </a:r>
            <a:r>
              <a:rPr lang="en-US" baseline="30000" dirty="0"/>
              <a:t>st</a:t>
            </a:r>
            <a:r>
              <a:rPr lang="en-US" dirty="0"/>
              <a:t> line ART, W192 results </a:t>
            </a:r>
            <a:r>
              <a:rPr lang="en-US" i="1" dirty="0"/>
              <a:t>(5)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384C21D-84B1-42FB-94AF-781614C0C39E}"/>
              </a:ext>
            </a:extLst>
          </p:cNvPr>
          <p:cNvSpPr txBox="1"/>
          <p:nvPr/>
        </p:nvSpPr>
        <p:spPr>
          <a:xfrm>
            <a:off x="2846601" y="1420956"/>
            <a:ext cx="5588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Change in weight, day 1 through week 192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246819B-37DF-4FA4-A7E9-1E3A5C32FF4C}"/>
              </a:ext>
            </a:extLst>
          </p:cNvPr>
          <p:cNvGrpSpPr/>
          <p:nvPr/>
        </p:nvGrpSpPr>
        <p:grpSpPr>
          <a:xfrm>
            <a:off x="518651" y="1976863"/>
            <a:ext cx="9829215" cy="4520048"/>
            <a:chOff x="518651" y="1976863"/>
            <a:chExt cx="9829215" cy="4520048"/>
          </a:xfrm>
        </p:grpSpPr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D3E32F45-E2D5-47B7-92BC-789FA2C3B912}"/>
                </a:ext>
              </a:extLst>
            </p:cNvPr>
            <p:cNvGrpSpPr/>
            <p:nvPr/>
          </p:nvGrpSpPr>
          <p:grpSpPr>
            <a:xfrm>
              <a:off x="1409699" y="2208028"/>
              <a:ext cx="8794751" cy="3509222"/>
              <a:chOff x="1009651" y="1928813"/>
              <a:chExt cx="9652000" cy="3851275"/>
            </a:xfrm>
          </p:grpSpPr>
          <p:sp>
            <p:nvSpPr>
              <p:cNvPr id="9" name="Line 5">
                <a:extLst>
                  <a:ext uri="{FF2B5EF4-FFF2-40B4-BE49-F238E27FC236}">
                    <a16:creationId xmlns:a16="http://schemas.microsoft.com/office/drawing/2014/main" id="{34729090-8B2D-4AB4-BEA1-8EEDF6520C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35063" y="1928813"/>
                <a:ext cx="0" cy="3851275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Line 6">
                <a:extLst>
                  <a:ext uri="{FF2B5EF4-FFF2-40B4-BE49-F238E27FC236}">
                    <a16:creationId xmlns:a16="http://schemas.microsoft.com/office/drawing/2014/main" id="{8EDB8352-634D-451E-BADF-96F211FFE2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1946275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Line 7">
                <a:extLst>
                  <a:ext uri="{FF2B5EF4-FFF2-40B4-BE49-F238E27FC236}">
                    <a16:creationId xmlns:a16="http://schemas.microsoft.com/office/drawing/2014/main" id="{D0D6F3D1-E4BF-43A6-9CED-B5219EADD3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3206750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Line 8">
                <a:extLst>
                  <a:ext uri="{FF2B5EF4-FFF2-40B4-BE49-F238E27FC236}">
                    <a16:creationId xmlns:a16="http://schemas.microsoft.com/office/drawing/2014/main" id="{120810E0-D758-46A0-A11B-0521728696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3836988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Line 9">
                <a:extLst>
                  <a:ext uri="{FF2B5EF4-FFF2-40B4-BE49-F238E27FC236}">
                    <a16:creationId xmlns:a16="http://schemas.microsoft.com/office/drawing/2014/main" id="{16A8F9CA-A9B2-476E-BCCA-6349DE699F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4467225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Line 10">
                <a:extLst>
                  <a:ext uri="{FF2B5EF4-FFF2-40B4-BE49-F238E27FC236}">
                    <a16:creationId xmlns:a16="http://schemas.microsoft.com/office/drawing/2014/main" id="{69F6F63E-E6D7-4420-9A60-BE75B98989D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5097463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Line 11">
                <a:extLst>
                  <a:ext uri="{FF2B5EF4-FFF2-40B4-BE49-F238E27FC236}">
                    <a16:creationId xmlns:a16="http://schemas.microsoft.com/office/drawing/2014/main" id="{F90C53C0-CC86-4B35-8804-2B2AD10667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5727700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Line 12">
                <a:extLst>
                  <a:ext uri="{FF2B5EF4-FFF2-40B4-BE49-F238E27FC236}">
                    <a16:creationId xmlns:a16="http://schemas.microsoft.com/office/drawing/2014/main" id="{3FF400AB-0DEF-4380-B7D6-30C364E281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09651" y="2576513"/>
                <a:ext cx="125413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Line 13">
                <a:extLst>
                  <a:ext uri="{FF2B5EF4-FFF2-40B4-BE49-F238E27FC236}">
                    <a16:creationId xmlns:a16="http://schemas.microsoft.com/office/drawing/2014/main" id="{A54498AE-E82A-4736-83F0-6542278305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5063" y="4471988"/>
                <a:ext cx="9526588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A1581052-5219-4C66-9FA3-AF114EFC77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8038" y="3546475"/>
                <a:ext cx="4694238" cy="627063"/>
              </a:xfrm>
              <a:custGeom>
                <a:avLst/>
                <a:gdLst>
                  <a:gd name="T0" fmla="*/ 2957 w 2957"/>
                  <a:gd name="T1" fmla="*/ 0 h 395"/>
                  <a:gd name="T2" fmla="*/ 1600 w 2957"/>
                  <a:gd name="T3" fmla="*/ 114 h 395"/>
                  <a:gd name="T4" fmla="*/ 0 w 2957"/>
                  <a:gd name="T5" fmla="*/ 395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57" h="395">
                    <a:moveTo>
                      <a:pt x="2957" y="0"/>
                    </a:moveTo>
                    <a:lnTo>
                      <a:pt x="1600" y="114"/>
                    </a:lnTo>
                    <a:lnTo>
                      <a:pt x="0" y="395"/>
                    </a:lnTo>
                  </a:path>
                </a:pathLst>
              </a:custGeom>
              <a:noFill/>
              <a:ln w="46038" cap="rnd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Line 15">
                <a:extLst>
                  <a:ext uri="{FF2B5EF4-FFF2-40B4-BE49-F238E27FC236}">
                    <a16:creationId xmlns:a16="http://schemas.microsoft.com/office/drawing/2014/main" id="{8B298188-6F61-4C48-AB46-F733FD3CBB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39151" y="2184400"/>
                <a:ext cx="0" cy="2600325"/>
              </a:xfrm>
              <a:prstGeom prst="line">
                <a:avLst/>
              </a:prstGeom>
              <a:noFill/>
              <a:ln w="30163" cap="rnd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Line 16">
                <a:extLst>
                  <a:ext uri="{FF2B5EF4-FFF2-40B4-BE49-F238E27FC236}">
                    <a16:creationId xmlns:a16="http://schemas.microsoft.com/office/drawing/2014/main" id="{7FC1BB1C-0C8C-4F16-8B61-CD99DCAD76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82276" y="2279650"/>
                <a:ext cx="0" cy="2346325"/>
              </a:xfrm>
              <a:prstGeom prst="line">
                <a:avLst/>
              </a:prstGeom>
              <a:noFill/>
              <a:ln w="30163" cap="rnd">
                <a:solidFill>
                  <a:srgbClr val="92D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17">
                <a:extLst>
                  <a:ext uri="{FF2B5EF4-FFF2-40B4-BE49-F238E27FC236}">
                    <a16:creationId xmlns:a16="http://schemas.microsoft.com/office/drawing/2014/main" id="{EBCD913B-BF31-43B1-99CD-B58414BE03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67713" y="3652838"/>
                <a:ext cx="150813" cy="150813"/>
              </a:xfrm>
              <a:custGeom>
                <a:avLst/>
                <a:gdLst>
                  <a:gd name="T0" fmla="*/ 40 w 40"/>
                  <a:gd name="T1" fmla="*/ 20 h 40"/>
                  <a:gd name="T2" fmla="*/ 34 w 40"/>
                  <a:gd name="T3" fmla="*/ 5 h 40"/>
                  <a:gd name="T4" fmla="*/ 20 w 40"/>
                  <a:gd name="T5" fmla="*/ 0 h 40"/>
                  <a:gd name="T6" fmla="*/ 6 w 40"/>
                  <a:gd name="T7" fmla="*/ 5 h 40"/>
                  <a:gd name="T8" fmla="*/ 0 w 40"/>
                  <a:gd name="T9" fmla="*/ 20 h 40"/>
                  <a:gd name="T10" fmla="*/ 6 w 40"/>
                  <a:gd name="T11" fmla="*/ 34 h 40"/>
                  <a:gd name="T12" fmla="*/ 20 w 40"/>
                  <a:gd name="T13" fmla="*/ 40 h 40"/>
                  <a:gd name="T14" fmla="*/ 34 w 40"/>
                  <a:gd name="T15" fmla="*/ 34 h 40"/>
                  <a:gd name="T16" fmla="*/ 40 w 40"/>
                  <a:gd name="T17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40" y="20"/>
                    </a:moveTo>
                    <a:cubicBezTo>
                      <a:pt x="40" y="14"/>
                      <a:pt x="38" y="9"/>
                      <a:pt x="34" y="5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4" y="34"/>
                    </a:cubicBezTo>
                    <a:cubicBezTo>
                      <a:pt x="38" y="30"/>
                      <a:pt x="40" y="25"/>
                      <a:pt x="40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18">
                <a:extLst>
                  <a:ext uri="{FF2B5EF4-FFF2-40B4-BE49-F238E27FC236}">
                    <a16:creationId xmlns:a16="http://schemas.microsoft.com/office/drawing/2014/main" id="{1E9A6373-A825-4DB3-A5C9-177FCAB073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7663" y="3471863"/>
                <a:ext cx="150813" cy="150813"/>
              </a:xfrm>
              <a:custGeom>
                <a:avLst/>
                <a:gdLst>
                  <a:gd name="T0" fmla="*/ 40 w 40"/>
                  <a:gd name="T1" fmla="*/ 20 h 40"/>
                  <a:gd name="T2" fmla="*/ 35 w 40"/>
                  <a:gd name="T3" fmla="*/ 6 h 40"/>
                  <a:gd name="T4" fmla="*/ 20 w 40"/>
                  <a:gd name="T5" fmla="*/ 0 h 40"/>
                  <a:gd name="T6" fmla="*/ 6 w 40"/>
                  <a:gd name="T7" fmla="*/ 6 h 40"/>
                  <a:gd name="T8" fmla="*/ 0 w 40"/>
                  <a:gd name="T9" fmla="*/ 20 h 40"/>
                  <a:gd name="T10" fmla="*/ 6 w 40"/>
                  <a:gd name="T11" fmla="*/ 34 h 40"/>
                  <a:gd name="T12" fmla="*/ 20 w 40"/>
                  <a:gd name="T13" fmla="*/ 40 h 40"/>
                  <a:gd name="T14" fmla="*/ 35 w 40"/>
                  <a:gd name="T15" fmla="*/ 34 h 40"/>
                  <a:gd name="T16" fmla="*/ 40 w 40"/>
                  <a:gd name="T17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40" y="20"/>
                    </a:moveTo>
                    <a:cubicBezTo>
                      <a:pt x="40" y="14"/>
                      <a:pt x="38" y="10"/>
                      <a:pt x="35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6"/>
                      <a:pt x="2" y="30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5" y="34"/>
                    </a:cubicBezTo>
                    <a:cubicBezTo>
                      <a:pt x="38" y="30"/>
                      <a:pt x="40" y="26"/>
                      <a:pt x="40" y="20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19">
                <a:extLst>
                  <a:ext uri="{FF2B5EF4-FFF2-40B4-BE49-F238E27FC236}">
                    <a16:creationId xmlns:a16="http://schemas.microsoft.com/office/drawing/2014/main" id="{A7342F2F-FB4A-4BD4-A778-C8BFD2183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063" y="4168775"/>
                <a:ext cx="4757738" cy="369888"/>
              </a:xfrm>
              <a:custGeom>
                <a:avLst/>
                <a:gdLst>
                  <a:gd name="T0" fmla="*/ 2997 w 2997"/>
                  <a:gd name="T1" fmla="*/ 0 h 233"/>
                  <a:gd name="T2" fmla="*/ 1521 w 2997"/>
                  <a:gd name="T3" fmla="*/ 138 h 233"/>
                  <a:gd name="T4" fmla="*/ 773 w 2997"/>
                  <a:gd name="T5" fmla="*/ 233 h 233"/>
                  <a:gd name="T6" fmla="*/ 0 w 2997"/>
                  <a:gd name="T7" fmla="*/ 188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97" h="233">
                    <a:moveTo>
                      <a:pt x="2997" y="0"/>
                    </a:moveTo>
                    <a:lnTo>
                      <a:pt x="1521" y="138"/>
                    </a:lnTo>
                    <a:lnTo>
                      <a:pt x="773" y="233"/>
                    </a:lnTo>
                    <a:lnTo>
                      <a:pt x="0" y="188"/>
                    </a:lnTo>
                  </a:path>
                </a:pathLst>
              </a:custGeom>
              <a:noFill/>
              <a:ln w="46038" cap="rnd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21">
                <a:extLst>
                  <a:ext uri="{FF2B5EF4-FFF2-40B4-BE49-F238E27FC236}">
                    <a16:creationId xmlns:a16="http://schemas.microsoft.com/office/drawing/2014/main" id="{AEC1041E-0C16-4F40-B2AE-E6C17B2176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70138" y="3921125"/>
                <a:ext cx="0" cy="1384300"/>
              </a:xfrm>
              <a:prstGeom prst="line">
                <a:avLst/>
              </a:prstGeom>
              <a:noFill/>
              <a:ln w="30163" cap="rnd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22">
                <a:extLst>
                  <a:ext uri="{FF2B5EF4-FFF2-40B4-BE49-F238E27FC236}">
                    <a16:creationId xmlns:a16="http://schemas.microsoft.com/office/drawing/2014/main" id="{945BEF9D-73BB-4D58-A57C-3A209C1015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541713" y="3532188"/>
                <a:ext cx="0" cy="1663700"/>
              </a:xfrm>
              <a:prstGeom prst="line">
                <a:avLst/>
              </a:prstGeom>
              <a:noFill/>
              <a:ln w="30163" cap="rnd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23">
                <a:extLst>
                  <a:ext uri="{FF2B5EF4-FFF2-40B4-BE49-F238E27FC236}">
                    <a16:creationId xmlns:a16="http://schemas.microsoft.com/office/drawing/2014/main" id="{A3B9FC94-65BF-4E10-8CB1-B2A81DD9F4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88038" y="3078163"/>
                <a:ext cx="0" cy="2019300"/>
              </a:xfrm>
              <a:prstGeom prst="line">
                <a:avLst/>
              </a:prstGeom>
              <a:noFill/>
              <a:ln w="30163" cap="rnd">
                <a:solidFill>
                  <a:srgbClr val="BFBFB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24">
                <a:extLst>
                  <a:ext uri="{FF2B5EF4-FFF2-40B4-BE49-F238E27FC236}">
                    <a16:creationId xmlns:a16="http://schemas.microsoft.com/office/drawing/2014/main" id="{D541ED70-41D6-4618-943F-4E3B530BE0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6601" y="4094163"/>
                <a:ext cx="150813" cy="150813"/>
              </a:xfrm>
              <a:custGeom>
                <a:avLst/>
                <a:gdLst>
                  <a:gd name="T0" fmla="*/ 35 w 40"/>
                  <a:gd name="T1" fmla="*/ 34 h 40"/>
                  <a:gd name="T2" fmla="*/ 40 w 40"/>
                  <a:gd name="T3" fmla="*/ 20 h 40"/>
                  <a:gd name="T4" fmla="*/ 35 w 40"/>
                  <a:gd name="T5" fmla="*/ 6 h 40"/>
                  <a:gd name="T6" fmla="*/ 20 w 40"/>
                  <a:gd name="T7" fmla="*/ 0 h 40"/>
                  <a:gd name="T8" fmla="*/ 6 w 40"/>
                  <a:gd name="T9" fmla="*/ 6 h 40"/>
                  <a:gd name="T10" fmla="*/ 0 w 40"/>
                  <a:gd name="T11" fmla="*/ 20 h 40"/>
                  <a:gd name="T12" fmla="*/ 6 w 40"/>
                  <a:gd name="T13" fmla="*/ 34 h 40"/>
                  <a:gd name="T14" fmla="*/ 20 w 40"/>
                  <a:gd name="T15" fmla="*/ 40 h 40"/>
                  <a:gd name="T16" fmla="*/ 35 w 40"/>
                  <a:gd name="T17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5" y="34"/>
                    </a:move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5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5" y="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25">
                <a:extLst>
                  <a:ext uri="{FF2B5EF4-FFF2-40B4-BE49-F238E27FC236}">
                    <a16:creationId xmlns:a16="http://schemas.microsoft.com/office/drawing/2014/main" id="{F111E8F2-D215-4960-B626-0C1333908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3451" y="4313238"/>
                <a:ext cx="150813" cy="150813"/>
              </a:xfrm>
              <a:custGeom>
                <a:avLst/>
                <a:gdLst>
                  <a:gd name="T0" fmla="*/ 34 w 40"/>
                  <a:gd name="T1" fmla="*/ 34 h 40"/>
                  <a:gd name="T2" fmla="*/ 40 w 40"/>
                  <a:gd name="T3" fmla="*/ 20 h 40"/>
                  <a:gd name="T4" fmla="*/ 34 w 40"/>
                  <a:gd name="T5" fmla="*/ 5 h 40"/>
                  <a:gd name="T6" fmla="*/ 20 w 40"/>
                  <a:gd name="T7" fmla="*/ 0 h 40"/>
                  <a:gd name="T8" fmla="*/ 6 w 40"/>
                  <a:gd name="T9" fmla="*/ 5 h 40"/>
                  <a:gd name="T10" fmla="*/ 0 w 40"/>
                  <a:gd name="T11" fmla="*/ 20 h 40"/>
                  <a:gd name="T12" fmla="*/ 6 w 40"/>
                  <a:gd name="T13" fmla="*/ 34 h 40"/>
                  <a:gd name="T14" fmla="*/ 20 w 40"/>
                  <a:gd name="T15" fmla="*/ 40 h 40"/>
                  <a:gd name="T16" fmla="*/ 34 w 40"/>
                  <a:gd name="T17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2"/>
                      <a:pt x="26" y="0"/>
                      <a:pt x="20" y="0"/>
                    </a:cubicBezTo>
                    <a:cubicBezTo>
                      <a:pt x="14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10" y="38"/>
                      <a:pt x="14" y="40"/>
                      <a:pt x="20" y="40"/>
                    </a:cubicBezTo>
                    <a:cubicBezTo>
                      <a:pt x="26" y="40"/>
                      <a:pt x="30" y="38"/>
                      <a:pt x="34" y="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EA0CBA70-9BB9-4198-A8C0-FBE8B7BD4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87588" y="4464050"/>
                <a:ext cx="150813" cy="150813"/>
              </a:xfrm>
              <a:custGeom>
                <a:avLst/>
                <a:gdLst>
                  <a:gd name="T0" fmla="*/ 34 w 40"/>
                  <a:gd name="T1" fmla="*/ 34 h 40"/>
                  <a:gd name="T2" fmla="*/ 40 w 40"/>
                  <a:gd name="T3" fmla="*/ 20 h 40"/>
                  <a:gd name="T4" fmla="*/ 34 w 40"/>
                  <a:gd name="T5" fmla="*/ 6 h 40"/>
                  <a:gd name="T6" fmla="*/ 20 w 40"/>
                  <a:gd name="T7" fmla="*/ 0 h 40"/>
                  <a:gd name="T8" fmla="*/ 6 w 40"/>
                  <a:gd name="T9" fmla="*/ 6 h 40"/>
                  <a:gd name="T10" fmla="*/ 0 w 40"/>
                  <a:gd name="T11" fmla="*/ 20 h 40"/>
                  <a:gd name="T12" fmla="*/ 6 w 40"/>
                  <a:gd name="T13" fmla="*/ 34 h 40"/>
                  <a:gd name="T14" fmla="*/ 20 w 40"/>
                  <a:gd name="T15" fmla="*/ 40 h 40"/>
                  <a:gd name="T16" fmla="*/ 34 w 40"/>
                  <a:gd name="T17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4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4" y="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FF846530-FC58-40F4-863B-A18EB9166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8863" y="4395788"/>
                <a:ext cx="150813" cy="150813"/>
              </a:xfrm>
              <a:custGeom>
                <a:avLst/>
                <a:gdLst>
                  <a:gd name="T0" fmla="*/ 34 w 40"/>
                  <a:gd name="T1" fmla="*/ 34 h 40"/>
                  <a:gd name="T2" fmla="*/ 40 w 40"/>
                  <a:gd name="T3" fmla="*/ 20 h 40"/>
                  <a:gd name="T4" fmla="*/ 34 w 40"/>
                  <a:gd name="T5" fmla="*/ 6 h 40"/>
                  <a:gd name="T6" fmla="*/ 20 w 40"/>
                  <a:gd name="T7" fmla="*/ 0 h 40"/>
                  <a:gd name="T8" fmla="*/ 6 w 40"/>
                  <a:gd name="T9" fmla="*/ 6 h 40"/>
                  <a:gd name="T10" fmla="*/ 0 w 40"/>
                  <a:gd name="T11" fmla="*/ 20 h 40"/>
                  <a:gd name="T12" fmla="*/ 6 w 40"/>
                  <a:gd name="T13" fmla="*/ 34 h 40"/>
                  <a:gd name="T14" fmla="*/ 20 w 40"/>
                  <a:gd name="T15" fmla="*/ 40 h 40"/>
                  <a:gd name="T16" fmla="*/ 34 w 40"/>
                  <a:gd name="T17" fmla="*/ 34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34" y="34"/>
                    </a:move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ubicBezTo>
                      <a:pt x="26" y="40"/>
                      <a:pt x="31" y="38"/>
                      <a:pt x="34" y="34"/>
                    </a:cubicBez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BDA98F43-A1E1-4841-AC8A-ABB0470F9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82001" y="2787650"/>
                <a:ext cx="0" cy="2120900"/>
              </a:xfrm>
              <a:custGeom>
                <a:avLst/>
                <a:gdLst>
                  <a:gd name="T0" fmla="*/ 1336 h 1336"/>
                  <a:gd name="T1" fmla="*/ 685 h 1336"/>
                  <a:gd name="T2" fmla="*/ 0 h 133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336">
                    <a:moveTo>
                      <a:pt x="0" y="1336"/>
                    </a:moveTo>
                    <a:lnTo>
                      <a:pt x="0" y="685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29">
                <a:extLst>
                  <a:ext uri="{FF2B5EF4-FFF2-40B4-BE49-F238E27FC236}">
                    <a16:creationId xmlns:a16="http://schemas.microsoft.com/office/drawing/2014/main" id="{954ECE7F-1A7C-44C5-A5B0-2CB4DEBBA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826" y="3060700"/>
                <a:ext cx="0" cy="1809750"/>
              </a:xfrm>
              <a:custGeom>
                <a:avLst/>
                <a:gdLst>
                  <a:gd name="T0" fmla="*/ 1140 h 1140"/>
                  <a:gd name="T1" fmla="*/ 653 h 1140"/>
                  <a:gd name="T2" fmla="*/ 0 h 1140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40">
                    <a:moveTo>
                      <a:pt x="0" y="1140"/>
                    </a:moveTo>
                    <a:lnTo>
                      <a:pt x="0" y="653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30">
                <a:extLst>
                  <a:ext uri="{FF2B5EF4-FFF2-40B4-BE49-F238E27FC236}">
                    <a16:creationId xmlns:a16="http://schemas.microsoft.com/office/drawing/2014/main" id="{D5A4CAB9-0A68-4171-8C02-476A487F9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4563" y="3384550"/>
                <a:ext cx="0" cy="1493838"/>
              </a:xfrm>
              <a:custGeom>
                <a:avLst/>
                <a:gdLst>
                  <a:gd name="T0" fmla="*/ 941 h 941"/>
                  <a:gd name="T1" fmla="*/ 554 h 941"/>
                  <a:gd name="T2" fmla="*/ 0 h 94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941">
                    <a:moveTo>
                      <a:pt x="0" y="941"/>
                    </a:moveTo>
                    <a:lnTo>
                      <a:pt x="0" y="554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31">
                <a:extLst>
                  <a:ext uri="{FF2B5EF4-FFF2-40B4-BE49-F238E27FC236}">
                    <a16:creationId xmlns:a16="http://schemas.microsoft.com/office/drawing/2014/main" id="{F7CE2557-3154-4C59-B7C2-D1449B605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9813" y="3690938"/>
                <a:ext cx="0" cy="1214438"/>
              </a:xfrm>
              <a:custGeom>
                <a:avLst/>
                <a:gdLst>
                  <a:gd name="T0" fmla="*/ 765 h 765"/>
                  <a:gd name="T1" fmla="*/ 435 h 765"/>
                  <a:gd name="T2" fmla="*/ 0 h 76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765">
                    <a:moveTo>
                      <a:pt x="0" y="765"/>
                    </a:moveTo>
                    <a:lnTo>
                      <a:pt x="0" y="435"/>
                    </a:lnTo>
                    <a:lnTo>
                      <a:pt x="0" y="0"/>
                    </a:lnTo>
                  </a:path>
                </a:pathLst>
              </a:cu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32">
                <a:extLst>
                  <a:ext uri="{FF2B5EF4-FFF2-40B4-BE49-F238E27FC236}">
                    <a16:creationId xmlns:a16="http://schemas.microsoft.com/office/drawing/2014/main" id="{A35FB619-8992-4315-9153-35E723B48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37826" y="2690813"/>
                <a:ext cx="0" cy="2308225"/>
              </a:xfrm>
              <a:prstGeom prst="line">
                <a:avLst/>
              </a:prstGeom>
              <a:noFill/>
              <a:ln w="30163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439D3ECB-7369-4D69-87DD-0E9CF7C60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5063" y="3841750"/>
                <a:ext cx="9394825" cy="630238"/>
              </a:xfrm>
              <a:custGeom>
                <a:avLst/>
                <a:gdLst>
                  <a:gd name="T0" fmla="*/ 5918 w 5918"/>
                  <a:gd name="T1" fmla="*/ 0 h 397"/>
                  <a:gd name="T2" fmla="*/ 4565 w 5918"/>
                  <a:gd name="T3" fmla="*/ 21 h 397"/>
                  <a:gd name="T4" fmla="*/ 2963 w 5918"/>
                  <a:gd name="T5" fmla="*/ 161 h 397"/>
                  <a:gd name="T6" fmla="*/ 1480 w 5918"/>
                  <a:gd name="T7" fmla="*/ 266 h 397"/>
                  <a:gd name="T8" fmla="*/ 1480 w 5918"/>
                  <a:gd name="T9" fmla="*/ 266 h 397"/>
                  <a:gd name="T10" fmla="*/ 740 w 5918"/>
                  <a:gd name="T11" fmla="*/ 340 h 397"/>
                  <a:gd name="T12" fmla="*/ 0 w 5918"/>
                  <a:gd name="T13" fmla="*/ 39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18" h="397">
                    <a:moveTo>
                      <a:pt x="5918" y="0"/>
                    </a:moveTo>
                    <a:lnTo>
                      <a:pt x="4565" y="21"/>
                    </a:lnTo>
                    <a:lnTo>
                      <a:pt x="2963" y="161"/>
                    </a:lnTo>
                    <a:lnTo>
                      <a:pt x="1480" y="266"/>
                    </a:lnTo>
                    <a:lnTo>
                      <a:pt x="1480" y="266"/>
                    </a:lnTo>
                    <a:lnTo>
                      <a:pt x="740" y="340"/>
                    </a:lnTo>
                    <a:lnTo>
                      <a:pt x="0" y="397"/>
                    </a:lnTo>
                  </a:path>
                </a:pathLst>
              </a:custGeom>
              <a:noFill/>
              <a:ln w="46038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2AF670E1-3471-4BC0-9E71-162F0F9A4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33613" y="4305300"/>
                <a:ext cx="150813" cy="150813"/>
              </a:xfrm>
              <a:custGeom>
                <a:avLst/>
                <a:gdLst>
                  <a:gd name="T0" fmla="*/ 20 w 40"/>
                  <a:gd name="T1" fmla="*/ 40 h 40"/>
                  <a:gd name="T2" fmla="*/ 34 w 40"/>
                  <a:gd name="T3" fmla="*/ 34 h 40"/>
                  <a:gd name="T4" fmla="*/ 40 w 40"/>
                  <a:gd name="T5" fmla="*/ 20 h 40"/>
                  <a:gd name="T6" fmla="*/ 34 w 40"/>
                  <a:gd name="T7" fmla="*/ 6 h 40"/>
                  <a:gd name="T8" fmla="*/ 20 w 40"/>
                  <a:gd name="T9" fmla="*/ 0 h 40"/>
                  <a:gd name="T10" fmla="*/ 6 w 40"/>
                  <a:gd name="T11" fmla="*/ 6 h 40"/>
                  <a:gd name="T12" fmla="*/ 0 w 40"/>
                  <a:gd name="T13" fmla="*/ 20 h 40"/>
                  <a:gd name="T14" fmla="*/ 6 w 40"/>
                  <a:gd name="T15" fmla="*/ 34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6" y="40"/>
                      <a:pt x="31" y="38"/>
                      <a:pt x="34" y="34"/>
                    </a:cubicBezTo>
                    <a:cubicBezTo>
                      <a:pt x="38" y="30"/>
                      <a:pt x="40" y="26"/>
                      <a:pt x="40" y="20"/>
                    </a:cubicBezTo>
                    <a:cubicBezTo>
                      <a:pt x="40" y="14"/>
                      <a:pt x="38" y="10"/>
                      <a:pt x="34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20"/>
                    </a:cubicBezTo>
                    <a:cubicBezTo>
                      <a:pt x="0" y="26"/>
                      <a:pt x="2" y="30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35">
                <a:extLst>
                  <a:ext uri="{FF2B5EF4-FFF2-40B4-BE49-F238E27FC236}">
                    <a16:creationId xmlns:a16="http://schemas.microsoft.com/office/drawing/2014/main" id="{C89D3900-BA7A-446E-9242-04E8F651B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9951" y="4187825"/>
                <a:ext cx="150813" cy="150813"/>
              </a:xfrm>
              <a:custGeom>
                <a:avLst/>
                <a:gdLst>
                  <a:gd name="T0" fmla="*/ 20 w 40"/>
                  <a:gd name="T1" fmla="*/ 40 h 40"/>
                  <a:gd name="T2" fmla="*/ 34 w 40"/>
                  <a:gd name="T3" fmla="*/ 34 h 40"/>
                  <a:gd name="T4" fmla="*/ 40 w 40"/>
                  <a:gd name="T5" fmla="*/ 20 h 40"/>
                  <a:gd name="T6" fmla="*/ 34 w 40"/>
                  <a:gd name="T7" fmla="*/ 6 h 40"/>
                  <a:gd name="T8" fmla="*/ 20 w 40"/>
                  <a:gd name="T9" fmla="*/ 0 h 40"/>
                  <a:gd name="T10" fmla="*/ 6 w 40"/>
                  <a:gd name="T11" fmla="*/ 6 h 40"/>
                  <a:gd name="T12" fmla="*/ 0 w 40"/>
                  <a:gd name="T13" fmla="*/ 20 h 40"/>
                  <a:gd name="T14" fmla="*/ 6 w 40"/>
                  <a:gd name="T15" fmla="*/ 34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6" y="40"/>
                      <a:pt x="30" y="38"/>
                      <a:pt x="34" y="34"/>
                    </a:cubicBez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4" y="6"/>
                    </a:cubicBezTo>
                    <a:cubicBezTo>
                      <a:pt x="30" y="2"/>
                      <a:pt x="26" y="0"/>
                      <a:pt x="20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4"/>
                    </a:cubicBezTo>
                    <a:cubicBezTo>
                      <a:pt x="10" y="38"/>
                      <a:pt x="14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36">
                <a:extLst>
                  <a:ext uri="{FF2B5EF4-FFF2-40B4-BE49-F238E27FC236}">
                    <a16:creationId xmlns:a16="http://schemas.microsoft.com/office/drawing/2014/main" id="{73F62DA4-35BC-47F9-B060-D32FA89195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4213" y="4022725"/>
                <a:ext cx="150813" cy="150813"/>
              </a:xfrm>
              <a:custGeom>
                <a:avLst/>
                <a:gdLst>
                  <a:gd name="T0" fmla="*/ 20 w 40"/>
                  <a:gd name="T1" fmla="*/ 40 h 40"/>
                  <a:gd name="T2" fmla="*/ 35 w 40"/>
                  <a:gd name="T3" fmla="*/ 35 h 40"/>
                  <a:gd name="T4" fmla="*/ 40 w 40"/>
                  <a:gd name="T5" fmla="*/ 20 h 40"/>
                  <a:gd name="T6" fmla="*/ 35 w 40"/>
                  <a:gd name="T7" fmla="*/ 6 h 40"/>
                  <a:gd name="T8" fmla="*/ 20 w 40"/>
                  <a:gd name="T9" fmla="*/ 0 h 40"/>
                  <a:gd name="T10" fmla="*/ 6 w 40"/>
                  <a:gd name="T11" fmla="*/ 6 h 40"/>
                  <a:gd name="T12" fmla="*/ 0 w 40"/>
                  <a:gd name="T13" fmla="*/ 20 h 40"/>
                  <a:gd name="T14" fmla="*/ 6 w 40"/>
                  <a:gd name="T15" fmla="*/ 35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6" y="40"/>
                      <a:pt x="31" y="38"/>
                      <a:pt x="35" y="35"/>
                    </a:cubicBez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5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5"/>
                    </a:cubicBezTo>
                    <a:cubicBezTo>
                      <a:pt x="10" y="38"/>
                      <a:pt x="15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37">
                <a:extLst>
                  <a:ext uri="{FF2B5EF4-FFF2-40B4-BE49-F238E27FC236}">
                    <a16:creationId xmlns:a16="http://schemas.microsoft.com/office/drawing/2014/main" id="{A41A644C-8FA1-487E-93FD-04CC6E6EC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7388" y="3798888"/>
                <a:ext cx="150813" cy="152400"/>
              </a:xfrm>
              <a:custGeom>
                <a:avLst/>
                <a:gdLst>
                  <a:gd name="T0" fmla="*/ 20 w 40"/>
                  <a:gd name="T1" fmla="*/ 40 h 40"/>
                  <a:gd name="T2" fmla="*/ 34 w 40"/>
                  <a:gd name="T3" fmla="*/ 34 h 40"/>
                  <a:gd name="T4" fmla="*/ 40 w 40"/>
                  <a:gd name="T5" fmla="*/ 20 h 40"/>
                  <a:gd name="T6" fmla="*/ 34 w 40"/>
                  <a:gd name="T7" fmla="*/ 6 h 40"/>
                  <a:gd name="T8" fmla="*/ 20 w 40"/>
                  <a:gd name="T9" fmla="*/ 0 h 40"/>
                  <a:gd name="T10" fmla="*/ 5 w 40"/>
                  <a:gd name="T11" fmla="*/ 6 h 40"/>
                  <a:gd name="T12" fmla="*/ 0 w 40"/>
                  <a:gd name="T13" fmla="*/ 20 h 40"/>
                  <a:gd name="T14" fmla="*/ 5 w 40"/>
                  <a:gd name="T15" fmla="*/ 34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5" y="40"/>
                      <a:pt x="30" y="38"/>
                      <a:pt x="34" y="34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6"/>
                    </a:cubicBezTo>
                    <a:cubicBezTo>
                      <a:pt x="30" y="2"/>
                      <a:pt x="25" y="0"/>
                      <a:pt x="20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5" y="34"/>
                    </a:cubicBezTo>
                    <a:cubicBezTo>
                      <a:pt x="9" y="38"/>
                      <a:pt x="14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38">
                <a:extLst>
                  <a:ext uri="{FF2B5EF4-FFF2-40B4-BE49-F238E27FC236}">
                    <a16:creationId xmlns:a16="http://schemas.microsoft.com/office/drawing/2014/main" id="{1F4B6548-4340-4130-986B-0D5517BE2D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3688" y="3765550"/>
                <a:ext cx="150813" cy="150813"/>
              </a:xfrm>
              <a:custGeom>
                <a:avLst/>
                <a:gdLst>
                  <a:gd name="T0" fmla="*/ 20 w 40"/>
                  <a:gd name="T1" fmla="*/ 40 h 40"/>
                  <a:gd name="T2" fmla="*/ 35 w 40"/>
                  <a:gd name="T3" fmla="*/ 34 h 40"/>
                  <a:gd name="T4" fmla="*/ 40 w 40"/>
                  <a:gd name="T5" fmla="*/ 20 h 40"/>
                  <a:gd name="T6" fmla="*/ 35 w 40"/>
                  <a:gd name="T7" fmla="*/ 6 h 40"/>
                  <a:gd name="T8" fmla="*/ 20 w 40"/>
                  <a:gd name="T9" fmla="*/ 0 h 40"/>
                  <a:gd name="T10" fmla="*/ 6 w 40"/>
                  <a:gd name="T11" fmla="*/ 6 h 40"/>
                  <a:gd name="T12" fmla="*/ 0 w 40"/>
                  <a:gd name="T13" fmla="*/ 20 h 40"/>
                  <a:gd name="T14" fmla="*/ 6 w 40"/>
                  <a:gd name="T15" fmla="*/ 34 h 40"/>
                  <a:gd name="T16" fmla="*/ 20 w 40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26" y="40"/>
                      <a:pt x="31" y="38"/>
                      <a:pt x="35" y="34"/>
                    </a:cubicBezTo>
                    <a:cubicBezTo>
                      <a:pt x="38" y="31"/>
                      <a:pt x="40" y="26"/>
                      <a:pt x="40" y="20"/>
                    </a:cubicBezTo>
                    <a:cubicBezTo>
                      <a:pt x="40" y="15"/>
                      <a:pt x="38" y="10"/>
                      <a:pt x="35" y="6"/>
                    </a:cubicBezTo>
                    <a:cubicBezTo>
                      <a:pt x="31" y="2"/>
                      <a:pt x="26" y="0"/>
                      <a:pt x="20" y="0"/>
                    </a:cubicBezTo>
                    <a:cubicBezTo>
                      <a:pt x="15" y="0"/>
                      <a:pt x="10" y="2"/>
                      <a:pt x="6" y="6"/>
                    </a:cubicBezTo>
                    <a:cubicBezTo>
                      <a:pt x="2" y="10"/>
                      <a:pt x="0" y="15"/>
                      <a:pt x="0" y="20"/>
                    </a:cubicBezTo>
                    <a:cubicBezTo>
                      <a:pt x="0" y="26"/>
                      <a:pt x="2" y="31"/>
                      <a:pt x="6" y="34"/>
                    </a:cubicBezTo>
                    <a:cubicBezTo>
                      <a:pt x="10" y="38"/>
                      <a:pt x="15" y="40"/>
                      <a:pt x="20" y="4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A583BF78-D404-48ED-B998-F7C16258815A}"/>
                </a:ext>
              </a:extLst>
            </p:cNvPr>
            <p:cNvSpPr txBox="1"/>
            <p:nvPr/>
          </p:nvSpPr>
          <p:spPr>
            <a:xfrm>
              <a:off x="967656" y="5512145"/>
              <a:ext cx="466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-4,0</a:t>
              </a: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64377782-0473-49EE-A972-1DD98DBE579E}"/>
                </a:ext>
              </a:extLst>
            </p:cNvPr>
            <p:cNvSpPr txBox="1"/>
            <p:nvPr/>
          </p:nvSpPr>
          <p:spPr>
            <a:xfrm>
              <a:off x="967656" y="4939812"/>
              <a:ext cx="4667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-2,0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BDF8DAC7-7416-453A-91ED-9C2B838F31F0}"/>
                </a:ext>
              </a:extLst>
            </p:cNvPr>
            <p:cNvSpPr txBox="1"/>
            <p:nvPr/>
          </p:nvSpPr>
          <p:spPr>
            <a:xfrm>
              <a:off x="1158414" y="4367481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</a:t>
              </a:r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EC9C730B-3902-4AAE-BF6F-2BAEE9EC7A4F}"/>
                </a:ext>
              </a:extLst>
            </p:cNvPr>
            <p:cNvSpPr txBox="1"/>
            <p:nvPr/>
          </p:nvSpPr>
          <p:spPr>
            <a:xfrm>
              <a:off x="1022159" y="379515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2,0</a:t>
              </a: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7A0884B6-56BE-48D6-A663-90AE442ABDE7}"/>
                </a:ext>
              </a:extLst>
            </p:cNvPr>
            <p:cNvSpPr txBox="1"/>
            <p:nvPr/>
          </p:nvSpPr>
          <p:spPr>
            <a:xfrm>
              <a:off x="1022159" y="3222819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4,0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1DF860A4-536B-4BDD-9087-ED1DF0640B2A}"/>
                </a:ext>
              </a:extLst>
            </p:cNvPr>
            <p:cNvSpPr txBox="1"/>
            <p:nvPr/>
          </p:nvSpPr>
          <p:spPr>
            <a:xfrm>
              <a:off x="1022159" y="265048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6,0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C52C3C98-3A6D-4021-B944-1B5C3D039367}"/>
                </a:ext>
              </a:extLst>
            </p:cNvPr>
            <p:cNvSpPr txBox="1"/>
            <p:nvPr/>
          </p:nvSpPr>
          <p:spPr>
            <a:xfrm>
              <a:off x="1022159" y="2078157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8,0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CC3D9BA-017A-4E20-B719-6FD5718B253F}"/>
                </a:ext>
              </a:extLst>
            </p:cNvPr>
            <p:cNvSpPr txBox="1"/>
            <p:nvPr/>
          </p:nvSpPr>
          <p:spPr>
            <a:xfrm>
              <a:off x="1845726" y="1976863"/>
              <a:ext cx="259699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DOR/3TC/TDF Day 1 – W192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A78889DC-F8BB-492A-A192-5A6D46F9E8ED}"/>
                </a:ext>
              </a:extLst>
            </p:cNvPr>
            <p:cNvSpPr txBox="1"/>
            <p:nvPr/>
          </p:nvSpPr>
          <p:spPr>
            <a:xfrm>
              <a:off x="1845726" y="2359554"/>
              <a:ext cx="240463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EFV/FTC/TDF Day 1 – W96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A525FB21-D38D-43F4-A51E-4FECB61B6E8E}"/>
                </a:ext>
              </a:extLst>
            </p:cNvPr>
            <p:cNvSpPr txBox="1"/>
            <p:nvPr/>
          </p:nvSpPr>
          <p:spPr>
            <a:xfrm>
              <a:off x="1845726" y="2755051"/>
              <a:ext cx="25157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/>
                <a:t>DOR/3TC/TDF W96 – W192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635DE4B0-EA02-406E-8929-5DD3E70D9BE2}"/>
                </a:ext>
              </a:extLst>
            </p:cNvPr>
            <p:cNvSpPr txBox="1"/>
            <p:nvPr/>
          </p:nvSpPr>
          <p:spPr>
            <a:xfrm>
              <a:off x="2087427" y="413959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0,3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D43EE46-7045-4826-A464-C495DD3535E3}"/>
                </a:ext>
              </a:extLst>
            </p:cNvPr>
            <p:cNvSpPr txBox="1"/>
            <p:nvPr/>
          </p:nvSpPr>
          <p:spPr>
            <a:xfrm>
              <a:off x="3165156" y="394903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0,7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40FC5ECE-D9EF-4267-99FF-D58502FF4168}"/>
                </a:ext>
              </a:extLst>
            </p:cNvPr>
            <p:cNvSpPr txBox="1"/>
            <p:nvPr/>
          </p:nvSpPr>
          <p:spPr>
            <a:xfrm>
              <a:off x="3615496" y="463109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0,3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A82F4DB2-B754-43EE-9046-5364017DDE0F}"/>
                </a:ext>
              </a:extLst>
            </p:cNvPr>
            <p:cNvSpPr txBox="1"/>
            <p:nvPr/>
          </p:nvSpPr>
          <p:spPr>
            <a:xfrm>
              <a:off x="5349940" y="385126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1,2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A2C24E8E-42E7-42CD-BCC3-24663E5E992F}"/>
                </a:ext>
              </a:extLst>
            </p:cNvPr>
            <p:cNvSpPr txBox="1"/>
            <p:nvPr/>
          </p:nvSpPr>
          <p:spPr>
            <a:xfrm>
              <a:off x="5811580" y="428810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1,0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B6183DE2-8282-4B98-920B-9604B32844E0}"/>
                </a:ext>
              </a:extLst>
            </p:cNvPr>
            <p:cNvSpPr txBox="1"/>
            <p:nvPr/>
          </p:nvSpPr>
          <p:spPr>
            <a:xfrm>
              <a:off x="8114365" y="342864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2,4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2C194B1A-2294-4348-A62D-08A1EFDAFA04}"/>
                </a:ext>
              </a:extLst>
            </p:cNvPr>
            <p:cNvSpPr txBox="1"/>
            <p:nvPr/>
          </p:nvSpPr>
          <p:spPr>
            <a:xfrm>
              <a:off x="7609050" y="4043841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1,9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3802616C-BBEA-471D-831E-26AC672A412A}"/>
                </a:ext>
              </a:extLst>
            </p:cNvPr>
            <p:cNvSpPr txBox="1"/>
            <p:nvPr/>
          </p:nvSpPr>
          <p:spPr>
            <a:xfrm>
              <a:off x="9600777" y="333526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3,0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093E2167-39A1-4B71-A51A-1542FAD12B44}"/>
                </a:ext>
              </a:extLst>
            </p:cNvPr>
            <p:cNvSpPr txBox="1"/>
            <p:nvPr/>
          </p:nvSpPr>
          <p:spPr>
            <a:xfrm>
              <a:off x="9600777" y="4072902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2,0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A739FD23-D878-4F67-BCA5-A9147F4CB1E7}"/>
                </a:ext>
              </a:extLst>
            </p:cNvPr>
            <p:cNvSpPr txBox="1"/>
            <p:nvPr/>
          </p:nvSpPr>
          <p:spPr>
            <a:xfrm>
              <a:off x="2633146" y="4631091"/>
              <a:ext cx="4667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-0,2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E5804C0E-7170-41ED-8E42-C34EF515B0A8}"/>
                </a:ext>
              </a:extLst>
            </p:cNvPr>
            <p:cNvSpPr txBox="1"/>
            <p:nvPr/>
          </p:nvSpPr>
          <p:spPr>
            <a:xfrm rot="16200000">
              <a:off x="-331742" y="3693753"/>
              <a:ext cx="20085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err="1"/>
                <a:t>Median</a:t>
              </a:r>
              <a:r>
                <a:rPr lang="fr-FR" sz="1400" b="1" dirty="0"/>
                <a:t> change (IQR), kg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552E120E-DC0F-4403-830D-945DF18D74ED}"/>
                </a:ext>
              </a:extLst>
            </p:cNvPr>
            <p:cNvSpPr txBox="1"/>
            <p:nvPr/>
          </p:nvSpPr>
          <p:spPr>
            <a:xfrm>
              <a:off x="1302610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0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364</a:t>
              </a:r>
            </a:p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364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5BD8E473-2CA9-4537-AED4-2F7F54BF5281}"/>
                </a:ext>
              </a:extLst>
            </p:cNvPr>
            <p:cNvSpPr txBox="1"/>
            <p:nvPr/>
          </p:nvSpPr>
          <p:spPr>
            <a:xfrm>
              <a:off x="2352493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24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346</a:t>
              </a:r>
            </a:p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327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21F8A399-9C5A-4182-88EB-4637C665CD38}"/>
                </a:ext>
              </a:extLst>
            </p:cNvPr>
            <p:cNvSpPr txBox="1"/>
            <p:nvPr/>
          </p:nvSpPr>
          <p:spPr>
            <a:xfrm>
              <a:off x="3367425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48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323</a:t>
              </a:r>
            </a:p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308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44282854-C3A1-4F74-84CB-4B164DC299E8}"/>
                </a:ext>
              </a:extLst>
            </p:cNvPr>
            <p:cNvSpPr txBox="1"/>
            <p:nvPr/>
          </p:nvSpPr>
          <p:spPr>
            <a:xfrm>
              <a:off x="5532842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96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299</a:t>
              </a:r>
            </a:p>
            <a:p>
              <a:pPr algn="ctr"/>
              <a:r>
                <a:rPr lang="fr-FR" sz="1400" b="1" dirty="0">
                  <a:solidFill>
                    <a:schemeClr val="bg1">
                      <a:lumMod val="50000"/>
                    </a:schemeClr>
                  </a:solidFill>
                </a:rPr>
                <a:t>277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7B3E1F30-2F5C-43F6-8865-CCEDE2C40C52}"/>
                </a:ext>
              </a:extLst>
            </p:cNvPr>
            <p:cNvSpPr txBox="1"/>
            <p:nvPr/>
          </p:nvSpPr>
          <p:spPr>
            <a:xfrm>
              <a:off x="7829292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148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271</a:t>
              </a:r>
            </a:p>
            <a:p>
              <a:pPr algn="ctr"/>
              <a:r>
                <a:rPr lang="fr-FR" sz="1400" b="1" dirty="0">
                  <a:solidFill>
                    <a:srgbClr val="92D050"/>
                  </a:solidFill>
                </a:rPr>
                <a:t>247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8C112DD8-3FB4-4659-A897-FA3337A36417}"/>
                </a:ext>
              </a:extLst>
            </p:cNvPr>
            <p:cNvSpPr txBox="1"/>
            <p:nvPr/>
          </p:nvSpPr>
          <p:spPr>
            <a:xfrm>
              <a:off x="9889087" y="5758247"/>
              <a:ext cx="45877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/>
                <a:t>192</a:t>
              </a:r>
            </a:p>
            <a:p>
              <a:pPr algn="ctr"/>
              <a:r>
                <a:rPr lang="fr-FR" sz="1400" b="1" dirty="0">
                  <a:solidFill>
                    <a:srgbClr val="00B050"/>
                  </a:solidFill>
                </a:rPr>
                <a:t>256</a:t>
              </a:r>
            </a:p>
            <a:p>
              <a:pPr algn="ctr"/>
              <a:r>
                <a:rPr lang="fr-FR" sz="1400" b="1" dirty="0">
                  <a:solidFill>
                    <a:srgbClr val="92D050"/>
                  </a:solidFill>
                </a:rPr>
                <a:t>231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4EF99936-5259-4846-A17C-5AEE0F0E9471}"/>
                </a:ext>
              </a:extLst>
            </p:cNvPr>
            <p:cNvSpPr txBox="1"/>
            <p:nvPr/>
          </p:nvSpPr>
          <p:spPr>
            <a:xfrm>
              <a:off x="720604" y="5758247"/>
              <a:ext cx="607860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Week</a:t>
              </a:r>
            </a:p>
            <a:p>
              <a:pPr algn="ctr"/>
              <a:r>
                <a:rPr lang="fr-FR" sz="1400" dirty="0"/>
                <a:t>N</a:t>
              </a:r>
            </a:p>
            <a:p>
              <a:pPr algn="ctr"/>
              <a:r>
                <a:rPr lang="fr-FR" sz="1400" dirty="0"/>
                <a:t>N</a:t>
              </a:r>
            </a:p>
          </p:txBody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B699CFB0-17A9-4F17-B691-39D6B10CE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60" y="2855191"/>
              <a:ext cx="137418" cy="137418"/>
            </a:xfrm>
            <a:custGeom>
              <a:avLst/>
              <a:gdLst>
                <a:gd name="T0" fmla="*/ 40 w 40"/>
                <a:gd name="T1" fmla="*/ 20 h 40"/>
                <a:gd name="T2" fmla="*/ 34 w 40"/>
                <a:gd name="T3" fmla="*/ 5 h 40"/>
                <a:gd name="T4" fmla="*/ 20 w 40"/>
                <a:gd name="T5" fmla="*/ 0 h 40"/>
                <a:gd name="T6" fmla="*/ 5 w 40"/>
                <a:gd name="T7" fmla="*/ 5 h 40"/>
                <a:gd name="T8" fmla="*/ 0 w 40"/>
                <a:gd name="T9" fmla="*/ 20 h 40"/>
                <a:gd name="T10" fmla="*/ 5 w 40"/>
                <a:gd name="T11" fmla="*/ 34 h 40"/>
                <a:gd name="T12" fmla="*/ 20 w 40"/>
                <a:gd name="T13" fmla="*/ 40 h 40"/>
                <a:gd name="T14" fmla="*/ 34 w 40"/>
                <a:gd name="T15" fmla="*/ 34 h 40"/>
                <a:gd name="T16" fmla="*/ 40 w 40"/>
                <a:gd name="T17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40" y="20"/>
                  </a:moveTo>
                  <a:cubicBezTo>
                    <a:pt x="40" y="14"/>
                    <a:pt x="38" y="9"/>
                    <a:pt x="34" y="5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5" y="5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5" y="34"/>
                  </a:cubicBezTo>
                  <a:cubicBezTo>
                    <a:pt x="9" y="38"/>
                    <a:pt x="14" y="40"/>
                    <a:pt x="20" y="40"/>
                  </a:cubicBezTo>
                  <a:cubicBezTo>
                    <a:pt x="25" y="40"/>
                    <a:pt x="30" y="38"/>
                    <a:pt x="34" y="34"/>
                  </a:cubicBezTo>
                  <a:cubicBezTo>
                    <a:pt x="38" y="30"/>
                    <a:pt x="40" y="25"/>
                    <a:pt x="40" y="2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B431E109-3C67-49F3-A8E8-4ED5C3F7B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60" y="2470420"/>
              <a:ext cx="137418" cy="137418"/>
            </a:xfrm>
            <a:custGeom>
              <a:avLst/>
              <a:gdLst>
                <a:gd name="T0" fmla="*/ 34 w 40"/>
                <a:gd name="T1" fmla="*/ 34 h 40"/>
                <a:gd name="T2" fmla="*/ 40 w 40"/>
                <a:gd name="T3" fmla="*/ 20 h 40"/>
                <a:gd name="T4" fmla="*/ 34 w 40"/>
                <a:gd name="T5" fmla="*/ 6 h 40"/>
                <a:gd name="T6" fmla="*/ 20 w 40"/>
                <a:gd name="T7" fmla="*/ 0 h 40"/>
                <a:gd name="T8" fmla="*/ 5 w 40"/>
                <a:gd name="T9" fmla="*/ 6 h 40"/>
                <a:gd name="T10" fmla="*/ 0 w 40"/>
                <a:gd name="T11" fmla="*/ 20 h 40"/>
                <a:gd name="T12" fmla="*/ 5 w 40"/>
                <a:gd name="T13" fmla="*/ 34 h 40"/>
                <a:gd name="T14" fmla="*/ 20 w 40"/>
                <a:gd name="T15" fmla="*/ 40 h 40"/>
                <a:gd name="T16" fmla="*/ 34 w 40"/>
                <a:gd name="T1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34" y="34"/>
                  </a:moveTo>
                  <a:cubicBezTo>
                    <a:pt x="38" y="30"/>
                    <a:pt x="40" y="25"/>
                    <a:pt x="40" y="20"/>
                  </a:cubicBezTo>
                  <a:cubicBezTo>
                    <a:pt x="40" y="14"/>
                    <a:pt x="38" y="9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9"/>
                    <a:pt x="0" y="14"/>
                    <a:pt x="0" y="20"/>
                  </a:cubicBezTo>
                  <a:cubicBezTo>
                    <a:pt x="0" y="25"/>
                    <a:pt x="2" y="30"/>
                    <a:pt x="5" y="34"/>
                  </a:cubicBezTo>
                  <a:cubicBezTo>
                    <a:pt x="9" y="38"/>
                    <a:pt x="14" y="40"/>
                    <a:pt x="20" y="40"/>
                  </a:cubicBezTo>
                  <a:cubicBezTo>
                    <a:pt x="25" y="40"/>
                    <a:pt x="30" y="38"/>
                    <a:pt x="34" y="3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41">
              <a:extLst>
                <a:ext uri="{FF2B5EF4-FFF2-40B4-BE49-F238E27FC236}">
                  <a16:creationId xmlns:a16="http://schemas.microsoft.com/office/drawing/2014/main" id="{683303B1-6F91-4DED-97B9-44F34DCD6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660" y="2085650"/>
              <a:ext cx="137418" cy="137418"/>
            </a:xfrm>
            <a:custGeom>
              <a:avLst/>
              <a:gdLst>
                <a:gd name="T0" fmla="*/ 20 w 40"/>
                <a:gd name="T1" fmla="*/ 40 h 40"/>
                <a:gd name="T2" fmla="*/ 34 w 40"/>
                <a:gd name="T3" fmla="*/ 34 h 40"/>
                <a:gd name="T4" fmla="*/ 40 w 40"/>
                <a:gd name="T5" fmla="*/ 20 h 40"/>
                <a:gd name="T6" fmla="*/ 34 w 40"/>
                <a:gd name="T7" fmla="*/ 6 h 40"/>
                <a:gd name="T8" fmla="*/ 20 w 40"/>
                <a:gd name="T9" fmla="*/ 0 h 40"/>
                <a:gd name="T10" fmla="*/ 5 w 40"/>
                <a:gd name="T11" fmla="*/ 6 h 40"/>
                <a:gd name="T12" fmla="*/ 0 w 40"/>
                <a:gd name="T13" fmla="*/ 20 h 40"/>
                <a:gd name="T14" fmla="*/ 5 w 40"/>
                <a:gd name="T15" fmla="*/ 34 h 40"/>
                <a:gd name="T16" fmla="*/ 20 w 40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0">
                  <a:moveTo>
                    <a:pt x="20" y="40"/>
                  </a:moveTo>
                  <a:cubicBezTo>
                    <a:pt x="25" y="40"/>
                    <a:pt x="30" y="38"/>
                    <a:pt x="34" y="34"/>
                  </a:cubicBezTo>
                  <a:cubicBezTo>
                    <a:pt x="38" y="30"/>
                    <a:pt x="40" y="26"/>
                    <a:pt x="40" y="20"/>
                  </a:cubicBezTo>
                  <a:cubicBezTo>
                    <a:pt x="40" y="14"/>
                    <a:pt x="38" y="10"/>
                    <a:pt x="34" y="6"/>
                  </a:cubicBezTo>
                  <a:cubicBezTo>
                    <a:pt x="30" y="2"/>
                    <a:pt x="25" y="0"/>
                    <a:pt x="20" y="0"/>
                  </a:cubicBezTo>
                  <a:cubicBezTo>
                    <a:pt x="14" y="0"/>
                    <a:pt x="9" y="2"/>
                    <a:pt x="5" y="6"/>
                  </a:cubicBezTo>
                  <a:cubicBezTo>
                    <a:pt x="2" y="10"/>
                    <a:pt x="0" y="14"/>
                    <a:pt x="0" y="20"/>
                  </a:cubicBezTo>
                  <a:cubicBezTo>
                    <a:pt x="0" y="26"/>
                    <a:pt x="2" y="30"/>
                    <a:pt x="5" y="34"/>
                  </a:cubicBezTo>
                  <a:cubicBezTo>
                    <a:pt x="9" y="38"/>
                    <a:pt x="14" y="40"/>
                    <a:pt x="20" y="4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75" name="Text Box 3">
            <a:extLst>
              <a:ext uri="{FF2B5EF4-FFF2-40B4-BE49-F238E27FC236}">
                <a16:creationId xmlns:a16="http://schemas.microsoft.com/office/drawing/2014/main" id="{1BD78975-67BC-42A9-B0EA-6DEE1F20B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9603" y="644044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Orkin C, IAS 2021, Abs. PEB147</a:t>
            </a:r>
          </a:p>
        </p:txBody>
      </p:sp>
    </p:spTree>
    <p:extLst>
      <p:ext uri="{BB962C8B-B14F-4D97-AF65-F5344CB8AC3E}">
        <p14:creationId xmlns:p14="http://schemas.microsoft.com/office/powerpoint/2010/main" val="2064738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322C8DD-8605-40C6-AA6A-678856EAD4CA}"/>
              </a:ext>
            </a:extLst>
          </p:cNvPr>
          <p:cNvSpPr/>
          <p:nvPr/>
        </p:nvSpPr>
        <p:spPr>
          <a:xfrm>
            <a:off x="515001" y="1847798"/>
            <a:ext cx="11427762" cy="4924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marR="0" lvl="1" indent="-34290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Phase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IIIb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, multicentre, open-label, single-arm study in the United States</a:t>
            </a:r>
            <a:endParaRPr kumimoji="0" lang="en-GB" sz="2000" i="0" u="none" strike="noStrike" kern="1200" cap="none" spc="0" normalizeH="0" baseline="30000" noProof="0" dirty="0">
              <a:ln>
                <a:noFill/>
              </a:ln>
              <a:effectLst/>
              <a:uLnTx/>
              <a:uFillTx/>
              <a:latin typeface="+mj-lt"/>
              <a:cs typeface="Arial" panose="020B0604020202020204" pitchFamily="34" charset="0"/>
            </a:endParaRP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b="1" kern="0" dirty="0">
                <a:latin typeface="+mj-lt"/>
                <a:ea typeface="ＭＳ Ｐゴシック"/>
                <a:cs typeface="Arial" panose="020B0604020202020204" pitchFamily="34" charset="0"/>
              </a:rPr>
              <a:t>131 Treatment-naïve adults aged ≥18 years </a:t>
            </a:r>
          </a:p>
          <a:p>
            <a:pPr marL="800100" lvl="1" indent="-342900" defTabSz="859932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diagnosed with HIV within 14 days of study entry for whom laboratory results were not available at baseline, willing to initiate ART immediately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GB" altLang="ja-JP" sz="2000" kern="0" dirty="0">
              <a:latin typeface="+mj-lt"/>
              <a:ea typeface="ＭＳ Ｐゴシック"/>
              <a:cs typeface="Arial" panose="020B0604020202020204" pitchFamily="34" charset="0"/>
            </a:endParaRP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b="1" u="sng" kern="0" dirty="0">
                <a:latin typeface="+mj-lt"/>
                <a:ea typeface="ＭＳ Ｐゴシック"/>
                <a:cs typeface="Arial" panose="020B0604020202020204" pitchFamily="34" charset="0"/>
              </a:rPr>
              <a:t>Exclusion criteria</a:t>
            </a:r>
            <a:r>
              <a:rPr lang="en-GB" altLang="ja-JP" sz="2000" b="1" kern="0" dirty="0">
                <a:latin typeface="+mj-lt"/>
                <a:ea typeface="ＭＳ Ｐゴシック"/>
                <a:cs typeface="Arial" panose="020B0604020202020204" pitchFamily="34" charset="0"/>
              </a:rPr>
              <a:t>:</a:t>
            </a: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 HIV-1 drug resistance genotype test, Results known prior to Day 1, Known/suspected HBV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Treatment adjusted if BL resistance, HBV co-infection, </a:t>
            </a:r>
            <a:r>
              <a:rPr lang="en-GB" altLang="ja-JP" sz="2000" kern="0" dirty="0" err="1">
                <a:latin typeface="+mj-lt"/>
                <a:ea typeface="ＭＳ Ｐゴシック"/>
                <a:cs typeface="Arial" panose="020B0604020202020204" pitchFamily="34" charset="0"/>
              </a:rPr>
              <a:t>CrCL</a:t>
            </a: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 &lt; 30 mL/min, or as required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endParaRPr lang="en-GB" altLang="ja-JP" sz="2000" kern="0" dirty="0">
              <a:latin typeface="+mj-lt"/>
              <a:ea typeface="ＭＳ Ｐゴシック"/>
              <a:cs typeface="Arial" panose="020B0604020202020204" pitchFamily="34" charset="0"/>
            </a:endParaRP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b="1" kern="0" dirty="0">
                <a:latin typeface="+mj-lt"/>
                <a:ea typeface="ＭＳ Ｐゴシック"/>
                <a:cs typeface="Arial" panose="020B0604020202020204" pitchFamily="34" charset="0"/>
              </a:rPr>
              <a:t>Population:</a:t>
            </a:r>
          </a:p>
          <a:p>
            <a:pPr marL="800100" lvl="1" indent="-342900" defTabSz="859932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Median age 31 one, female 15%</a:t>
            </a:r>
          </a:p>
          <a:p>
            <a:pPr marL="800100" lvl="1" indent="-342900" defTabSz="859932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Time to enrolment since diagnosis, median (range): 5 days (0-15)</a:t>
            </a:r>
          </a:p>
          <a:p>
            <a:pPr marL="1257300" lvl="2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Enrolled on day of diagnosis: 26%</a:t>
            </a:r>
          </a:p>
          <a:p>
            <a:pPr marL="800100" lvl="1" indent="-342900" defTabSz="859932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Median HIV RNA : 63,000 c/mL (&gt; 100,000 c/mL: 40 % ; &gt; 500,000 c/mL 15 %)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   HBV co-infection, N = 7 (5%)</a:t>
            </a:r>
          </a:p>
          <a:p>
            <a:pPr marL="342900" lvl="0" indent="-342900" defTabSz="859932"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M184V mutation, N = 1 (0.8%)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F089C1B-AEFB-4413-A5E0-7414EDC0817D}"/>
              </a:ext>
            </a:extLst>
          </p:cNvPr>
          <p:cNvSpPr/>
          <p:nvPr/>
        </p:nvSpPr>
        <p:spPr>
          <a:xfrm>
            <a:off x="9274791" y="6445837"/>
            <a:ext cx="2917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Paige Rolle C, IAS 2021, Abs. PEB1820</a:t>
            </a:r>
          </a:p>
        </p:txBody>
      </p:sp>
      <p:sp>
        <p:nvSpPr>
          <p:cNvPr id="7" name="Titre 7">
            <a:extLst>
              <a:ext uri="{FF2B5EF4-FFF2-40B4-BE49-F238E27FC236}">
                <a16:creationId xmlns:a16="http://schemas.microsoft.com/office/drawing/2014/main" id="{C312FE20-DC06-41B8-8E32-655DEE83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19" y="10471"/>
            <a:ext cx="11075990" cy="1481068"/>
          </a:xfrm>
        </p:spPr>
        <p:txBody>
          <a:bodyPr>
            <a:noAutofit/>
          </a:bodyPr>
          <a:lstStyle/>
          <a:p>
            <a:r>
              <a:rPr lang="en-GB" sz="3200" dirty="0"/>
              <a:t>The STAT Study: DTG/3TC as </a:t>
            </a:r>
            <a:r>
              <a:rPr lang="en-GB" sz="3200" dirty="0" err="1"/>
              <a:t>aFiRST-LiNE</a:t>
            </a:r>
            <a:r>
              <a:rPr lang="en-GB" sz="3200" dirty="0"/>
              <a:t> </a:t>
            </a:r>
            <a:r>
              <a:rPr lang="en-GB" sz="3200" dirty="0" err="1"/>
              <a:t>REGiMEN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in a TEST-AND-TREAT Setting for newly diagnosed </a:t>
            </a:r>
            <a:r>
              <a:rPr lang="en-GB" sz="3200" dirty="0" err="1"/>
              <a:t>PLWHiV</a:t>
            </a:r>
            <a:r>
              <a:rPr lang="en-GB" sz="3200" dirty="0"/>
              <a:t> </a:t>
            </a:r>
            <a:r>
              <a:rPr lang="en-GB" sz="3200" i="1" dirty="0"/>
              <a:t>(1)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1783730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>
            <a:extLst>
              <a:ext uri="{FF2B5EF4-FFF2-40B4-BE49-F238E27FC236}">
                <a16:creationId xmlns:a16="http://schemas.microsoft.com/office/drawing/2014/main" id="{5936C261-41C9-C542-9FAC-A43A9FDA8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577" y="1640689"/>
            <a:ext cx="10030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Virologic outcomes at W48</a:t>
            </a:r>
            <a:endParaRPr lang="fr-FR" sz="2400" b="1" dirty="0">
              <a:solidFill>
                <a:srgbClr val="0070C0"/>
              </a:solidFill>
              <a:latin typeface="+mj-lt"/>
              <a:ea typeface="ＭＳ Ｐゴシック" pitchFamily="34" charset="-128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786C9B-FF44-2C4C-A146-399F65550B12}"/>
              </a:ext>
            </a:extLst>
          </p:cNvPr>
          <p:cNvSpPr txBox="1"/>
          <p:nvPr/>
        </p:nvSpPr>
        <p:spPr>
          <a:xfrm>
            <a:off x="960748" y="5503932"/>
            <a:ext cx="65578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* HIV RNA ≥ 50 c/mL, N = 19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data in window and HIV RNA ≥ 50 c/mL, N = 3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discontinued for other reason and HIV RNA ≥ 50 c/mL, N = 6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rial" panose="020B0604020202020204" pitchFamily="34" charset="0"/>
              </a:rPr>
              <a:t>change in ART, N = 10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582E57A-83A2-437B-A3A1-3C61FAF607B1}"/>
              </a:ext>
            </a:extLst>
          </p:cNvPr>
          <p:cNvGrpSpPr/>
          <p:nvPr/>
        </p:nvGrpSpPr>
        <p:grpSpPr>
          <a:xfrm>
            <a:off x="1092267" y="2373313"/>
            <a:ext cx="10176284" cy="2781458"/>
            <a:chOff x="1092267" y="2373313"/>
            <a:chExt cx="10176284" cy="278145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45BB554-E05E-4CDF-9FD7-F7C6BCB70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9563" y="4443413"/>
              <a:ext cx="731838" cy="412750"/>
            </a:xfrm>
            <a:custGeom>
              <a:avLst/>
              <a:gdLst>
                <a:gd name="T0" fmla="*/ 461 w 461"/>
                <a:gd name="T1" fmla="*/ 45 h 260"/>
                <a:gd name="T2" fmla="*/ 461 w 461"/>
                <a:gd name="T3" fmla="*/ 0 h 260"/>
                <a:gd name="T4" fmla="*/ 0 w 461"/>
                <a:gd name="T5" fmla="*/ 0 h 260"/>
                <a:gd name="T6" fmla="*/ 0 w 461"/>
                <a:gd name="T7" fmla="*/ 218 h 260"/>
                <a:gd name="T8" fmla="*/ 0 w 461"/>
                <a:gd name="T9" fmla="*/ 260 h 260"/>
                <a:gd name="T10" fmla="*/ 461 w 461"/>
                <a:gd name="T11" fmla="*/ 260 h 260"/>
                <a:gd name="T12" fmla="*/ 461 w 461"/>
                <a:gd name="T13" fmla="*/ 4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1" h="260">
                  <a:moveTo>
                    <a:pt x="461" y="45"/>
                  </a:moveTo>
                  <a:lnTo>
                    <a:pt x="461" y="0"/>
                  </a:lnTo>
                  <a:lnTo>
                    <a:pt x="0" y="0"/>
                  </a:lnTo>
                  <a:lnTo>
                    <a:pt x="0" y="218"/>
                  </a:lnTo>
                  <a:lnTo>
                    <a:pt x="0" y="260"/>
                  </a:lnTo>
                  <a:lnTo>
                    <a:pt x="461" y="260"/>
                  </a:lnTo>
                  <a:lnTo>
                    <a:pt x="461" y="4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24/131</a:t>
              </a: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E7129B9C-BD36-49A3-903A-03255AC64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6138" y="4789488"/>
              <a:ext cx="733425" cy="666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99C8F28D-649C-4835-A0B7-3EBADA3ED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1400" y="4514850"/>
              <a:ext cx="733425" cy="341313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19/131</a:t>
              </a:r>
            </a:p>
          </p:txBody>
        </p:sp>
        <p:sp>
          <p:nvSpPr>
            <p:cNvPr id="15" name="Rectangle 8">
              <a:extLst>
                <a:ext uri="{FF2B5EF4-FFF2-40B4-BE49-F238E27FC236}">
                  <a16:creationId xmlns:a16="http://schemas.microsoft.com/office/drawing/2014/main" id="{C91F237B-4D14-4C5B-8A9E-D1DB80A945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2713" y="4789488"/>
              <a:ext cx="733425" cy="6667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6C1A9AD-B0F1-49EC-A40F-E74EE803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4369" y="2986088"/>
              <a:ext cx="823209" cy="1870075"/>
            </a:xfrm>
            <a:custGeom>
              <a:avLst/>
              <a:gdLst>
                <a:gd name="T0" fmla="*/ 462 w 462"/>
                <a:gd name="T1" fmla="*/ 85 h 1178"/>
                <a:gd name="T2" fmla="*/ 462 w 462"/>
                <a:gd name="T3" fmla="*/ 0 h 1178"/>
                <a:gd name="T4" fmla="*/ 0 w 462"/>
                <a:gd name="T5" fmla="*/ 0 h 1178"/>
                <a:gd name="T6" fmla="*/ 0 w 462"/>
                <a:gd name="T7" fmla="*/ 1178 h 1178"/>
                <a:gd name="T8" fmla="*/ 462 w 462"/>
                <a:gd name="T9" fmla="*/ 1178 h 1178"/>
                <a:gd name="T10" fmla="*/ 462 w 462"/>
                <a:gd name="T11" fmla="*/ 85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2" h="1178">
                  <a:moveTo>
                    <a:pt x="462" y="85"/>
                  </a:moveTo>
                  <a:lnTo>
                    <a:pt x="462" y="0"/>
                  </a:lnTo>
                  <a:lnTo>
                    <a:pt x="0" y="0"/>
                  </a:lnTo>
                  <a:lnTo>
                    <a:pt x="0" y="1178"/>
                  </a:lnTo>
                  <a:lnTo>
                    <a:pt x="462" y="1178"/>
                  </a:lnTo>
                  <a:lnTo>
                    <a:pt x="462" y="85"/>
                  </a:lnTo>
                  <a:close/>
                </a:path>
              </a:pathLst>
            </a:cu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107/131</a:t>
              </a:r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66B90C04-32A3-4A15-A712-9F5302645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775" y="2636838"/>
              <a:ext cx="821428" cy="2219325"/>
            </a:xfrm>
            <a:custGeom>
              <a:avLst/>
              <a:gdLst>
                <a:gd name="T0" fmla="*/ 461 w 461"/>
                <a:gd name="T1" fmla="*/ 220 h 1398"/>
                <a:gd name="T2" fmla="*/ 461 w 461"/>
                <a:gd name="T3" fmla="*/ 0 h 1398"/>
                <a:gd name="T4" fmla="*/ 0 w 461"/>
                <a:gd name="T5" fmla="*/ 0 h 1398"/>
                <a:gd name="T6" fmla="*/ 0 w 461"/>
                <a:gd name="T7" fmla="*/ 1398 h 1398"/>
                <a:gd name="T8" fmla="*/ 461 w 461"/>
                <a:gd name="T9" fmla="*/ 1398 h 1398"/>
                <a:gd name="T10" fmla="*/ 461 w 461"/>
                <a:gd name="T11" fmla="*/ 22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1" h="1398">
                  <a:moveTo>
                    <a:pt x="461" y="220"/>
                  </a:moveTo>
                  <a:lnTo>
                    <a:pt x="461" y="0"/>
                  </a:lnTo>
                  <a:lnTo>
                    <a:pt x="0" y="0"/>
                  </a:lnTo>
                  <a:lnTo>
                    <a:pt x="0" y="1398"/>
                  </a:lnTo>
                  <a:lnTo>
                    <a:pt x="461" y="1398"/>
                  </a:lnTo>
                  <a:lnTo>
                    <a:pt x="461" y="22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100/103</a:t>
              </a:r>
            </a:p>
          </p:txBody>
        </p:sp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C6AB57B0-9217-485E-9641-C800A5AC4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7306" y="3121025"/>
              <a:ext cx="823209" cy="173513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100/131</a:t>
              </a:r>
            </a:p>
          </p:txBody>
        </p:sp>
        <p:sp>
          <p:nvSpPr>
            <p:cNvPr id="19" name="Rectangle 12">
              <a:extLst>
                <a:ext uri="{FF2B5EF4-FFF2-40B4-BE49-F238E27FC236}">
                  <a16:creationId xmlns:a16="http://schemas.microsoft.com/office/drawing/2014/main" id="{C89BE38F-B967-4DC2-A0D3-EEF10FE55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594" y="2636838"/>
              <a:ext cx="823209" cy="221932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FR" sz="14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107/110</a:t>
              </a:r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DD78B167-B5BC-4AB9-BFBB-A1CB6F163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478" y="2729124"/>
              <a:ext cx="166688" cy="1666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21" name="Rectangle 14">
              <a:extLst>
                <a:ext uri="{FF2B5EF4-FFF2-40B4-BE49-F238E27FC236}">
                  <a16:creationId xmlns:a16="http://schemas.microsoft.com/office/drawing/2014/main" id="{33084524-76C1-452F-AD92-47A118936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478" y="2399030"/>
              <a:ext cx="166688" cy="1666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22" name="Rectangle 15">
              <a:extLst>
                <a:ext uri="{FF2B5EF4-FFF2-40B4-BE49-F238E27FC236}">
                  <a16:creationId xmlns:a16="http://schemas.microsoft.com/office/drawing/2014/main" id="{C1DBD5E0-0078-4833-AA15-9B93D0424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478" y="3059218"/>
              <a:ext cx="166688" cy="166688"/>
            </a:xfrm>
            <a:prstGeom prst="rect">
              <a:avLst/>
            </a:prstGeom>
            <a:solidFill>
              <a:srgbClr val="00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sp>
          <p:nvSpPr>
            <p:cNvPr id="23" name="Rectangle 16">
              <a:extLst>
                <a:ext uri="{FF2B5EF4-FFF2-40B4-BE49-F238E27FC236}">
                  <a16:creationId xmlns:a16="http://schemas.microsoft.com/office/drawing/2014/main" id="{25AA2AA7-F1A4-4A3B-8617-F3925151F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478" y="3389313"/>
              <a:ext cx="166688" cy="166688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>
                <a:latin typeface="+mj-lt"/>
              </a:endParaRPr>
            </a:p>
          </p:txBody>
        </p: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CC433AB1-DFF1-44DC-88DD-5AFA43D245E5}"/>
                </a:ext>
              </a:extLst>
            </p:cNvPr>
            <p:cNvGrpSpPr/>
            <p:nvPr/>
          </p:nvGrpSpPr>
          <p:grpSpPr>
            <a:xfrm>
              <a:off x="1824038" y="2571750"/>
              <a:ext cx="8013700" cy="2284413"/>
              <a:chOff x="1824038" y="2571750"/>
              <a:chExt cx="8013700" cy="2284413"/>
            </a:xfrm>
          </p:grpSpPr>
          <p:sp>
            <p:nvSpPr>
              <p:cNvPr id="24" name="Line 17">
                <a:extLst>
                  <a:ext uri="{FF2B5EF4-FFF2-40B4-BE49-F238E27FC236}">
                    <a16:creationId xmlns:a16="http://schemas.microsoft.com/office/drawing/2014/main" id="{29E2F403-E4B9-4BE0-A19D-AC8B757F75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34861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5" name="Freeform 18">
                <a:extLst>
                  <a:ext uri="{FF2B5EF4-FFF2-40B4-BE49-F238E27FC236}">
                    <a16:creationId xmlns:a16="http://schemas.microsoft.com/office/drawing/2014/main" id="{F12EFA51-67CB-4AEC-B643-54F7F7E32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4838" y="2571750"/>
                <a:ext cx="0" cy="2284413"/>
              </a:xfrm>
              <a:custGeom>
                <a:avLst/>
                <a:gdLst>
                  <a:gd name="T0" fmla="*/ 1439 h 1439"/>
                  <a:gd name="T1" fmla="*/ 1151 h 1439"/>
                  <a:gd name="T2" fmla="*/ 864 h 1439"/>
                  <a:gd name="T3" fmla="*/ 576 h 1439"/>
                  <a:gd name="T4" fmla="*/ 288 h 1439"/>
                  <a:gd name="T5" fmla="*/ 0 h 143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439">
                    <a:moveTo>
                      <a:pt x="0" y="1439"/>
                    </a:moveTo>
                    <a:lnTo>
                      <a:pt x="0" y="1151"/>
                    </a:lnTo>
                    <a:lnTo>
                      <a:pt x="0" y="864"/>
                    </a:lnTo>
                    <a:lnTo>
                      <a:pt x="0" y="576"/>
                    </a:lnTo>
                    <a:lnTo>
                      <a:pt x="0" y="28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6" name="Line 19">
                <a:extLst>
                  <a:ext uri="{FF2B5EF4-FFF2-40B4-BE49-F238E27FC236}">
                    <a16:creationId xmlns:a16="http://schemas.microsoft.com/office/drawing/2014/main" id="{6E873020-292C-4B35-9CCA-007F39B069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30289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7" name="Line 20">
                <a:extLst>
                  <a:ext uri="{FF2B5EF4-FFF2-40B4-BE49-F238E27FC236}">
                    <a16:creationId xmlns:a16="http://schemas.microsoft.com/office/drawing/2014/main" id="{569706B3-9AB3-4358-9D2B-9765741BA2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439896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8" name="Line 21">
                <a:extLst>
                  <a:ext uri="{FF2B5EF4-FFF2-40B4-BE49-F238E27FC236}">
                    <a16:creationId xmlns:a16="http://schemas.microsoft.com/office/drawing/2014/main" id="{352E0993-6696-4AD5-B1E6-F9D87B7C8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39433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29" name="Line 22">
                <a:extLst>
                  <a:ext uri="{FF2B5EF4-FFF2-40B4-BE49-F238E27FC236}">
                    <a16:creationId xmlns:a16="http://schemas.microsoft.com/office/drawing/2014/main" id="{22A782FA-31B9-47EA-B1D4-521AACC780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4856163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30" name="Line 23">
                <a:extLst>
                  <a:ext uri="{FF2B5EF4-FFF2-40B4-BE49-F238E27FC236}">
                    <a16:creationId xmlns:a16="http://schemas.microsoft.com/office/drawing/2014/main" id="{930DF9DD-DF7C-4AC7-9C78-6DED14273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74838" y="4856163"/>
                <a:ext cx="79629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  <p:sp>
            <p:nvSpPr>
              <p:cNvPr id="31" name="Line 24">
                <a:extLst>
                  <a:ext uri="{FF2B5EF4-FFF2-40B4-BE49-F238E27FC236}">
                    <a16:creationId xmlns:a16="http://schemas.microsoft.com/office/drawing/2014/main" id="{F1223816-2517-4999-BB3A-37B9E0D916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824038" y="2571750"/>
                <a:ext cx="5080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sz="2000">
                  <a:latin typeface="+mj-lt"/>
                </a:endParaRPr>
              </a:p>
            </p:txBody>
          </p:sp>
        </p:grp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CD413E86-0CDB-44AF-BFF9-A121A1F29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904" y="2471420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100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3" name="Rectangle 26">
              <a:extLst>
                <a:ext uri="{FF2B5EF4-FFF2-40B4-BE49-F238E27FC236}">
                  <a16:creationId xmlns:a16="http://schemas.microsoft.com/office/drawing/2014/main" id="{899CAFAD-F2ED-437A-8CA3-154816EF1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863" y="292862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80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F24C21DB-B849-4EFF-BEFC-766E096F8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863" y="338582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60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E8C49127-BE1C-46FE-AB70-DD3F93914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863" y="384302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40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0ED95BF3-7859-4E0B-B59C-006BD65FF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9863" y="430022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20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7" name="Rectangle 30">
              <a:extLst>
                <a:ext uri="{FF2B5EF4-FFF2-40B4-BE49-F238E27FC236}">
                  <a16:creationId xmlns:a16="http://schemas.microsoft.com/office/drawing/2014/main" id="{9210BBA2-06FC-44B5-AD3A-C4E5E36D0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1234" y="4755833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8" name="Rectangle 31">
              <a:extLst>
                <a:ext uri="{FF2B5EF4-FFF2-40B4-BE49-F238E27FC236}">
                  <a16:creationId xmlns:a16="http://schemas.microsoft.com/office/drawing/2014/main" id="{C4DA516E-0FD2-4C61-9C2E-5BF35CD0BD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8216" y="237331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97</a:t>
              </a:r>
              <a:endParaRPr kumimoji="0" lang="fr-FR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9" name="Rectangle 32">
              <a:extLst>
                <a:ext uri="{FF2B5EF4-FFF2-40B4-BE49-F238E27FC236}">
                  <a16:creationId xmlns:a16="http://schemas.microsoft.com/office/drawing/2014/main" id="{11A2631A-588C-418D-8AAB-16C15FB1ED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1641" y="237331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97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0" name="Rectangle 33">
              <a:extLst>
                <a:ext uri="{FF2B5EF4-FFF2-40B4-BE49-F238E27FC236}">
                  <a16:creationId xmlns:a16="http://schemas.microsoft.com/office/drawing/2014/main" id="{A49EEFDB-859E-4546-B693-FC80CFA16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479" y="2722563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82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1" name="Rectangle 34">
              <a:extLst>
                <a:ext uri="{FF2B5EF4-FFF2-40B4-BE49-F238E27FC236}">
                  <a16:creationId xmlns:a16="http://schemas.microsoft.com/office/drawing/2014/main" id="{79B5E78E-48CE-496F-925C-91580AE2E4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904" y="2857500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76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2" name="Rectangle 35">
              <a:extLst>
                <a:ext uri="{FF2B5EF4-FFF2-40B4-BE49-F238E27FC236}">
                  <a16:creationId xmlns:a16="http://schemas.microsoft.com/office/drawing/2014/main" id="{D81EA800-4E6B-4310-8A4E-D9C4CB918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86841" y="4179888"/>
              <a:ext cx="208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18</a:t>
              </a:r>
              <a:endParaRPr kumimoji="0" lang="fr-FR" altLang="fr-FR" b="1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3" name="Rectangle 36">
              <a:extLst>
                <a:ext uri="{FF2B5EF4-FFF2-40B4-BE49-F238E27FC236}">
                  <a16:creationId xmlns:a16="http://schemas.microsoft.com/office/drawing/2014/main" id="{62E169C8-58FF-4045-83B9-20624253A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68969" y="4251325"/>
              <a:ext cx="31098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15*</a:t>
              </a:r>
              <a:endParaRPr kumimoji="0" lang="fr-FR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4" name="Rectangle 37">
              <a:extLst>
                <a:ext uri="{FF2B5EF4-FFF2-40B4-BE49-F238E27FC236}">
                  <a16:creationId xmlns:a16="http://schemas.microsoft.com/office/drawing/2014/main" id="{798066F6-9DED-4E86-BB5B-EC38B6982F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1199" y="4321493"/>
              <a:ext cx="4344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</a:t>
              </a:r>
              <a:b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</a:b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+mn-cs"/>
                </a:rPr>
                <a:t>3/103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5" name="Rectangle 38">
              <a:extLst>
                <a:ext uri="{FF2B5EF4-FFF2-40B4-BE49-F238E27FC236}">
                  <a16:creationId xmlns:a16="http://schemas.microsoft.com/office/drawing/2014/main" id="{EACD1438-97BB-4480-8508-D435A81E61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07774" y="4321493"/>
              <a:ext cx="4344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3</a:t>
              </a:r>
              <a:b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3/110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6" name="Rectangle 39">
              <a:extLst>
                <a:ext uri="{FF2B5EF4-FFF2-40B4-BE49-F238E27FC236}">
                  <a16:creationId xmlns:a16="http://schemas.microsoft.com/office/drawing/2014/main" id="{D57B6148-AB64-4131-9DA0-49D644469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0077" y="4908550"/>
              <a:ext cx="17360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>
                  <a:ln>
                    <a:noFill/>
                  </a:ln>
                  <a:effectLst/>
                  <a:latin typeface="+mj-lt"/>
                </a:rPr>
                <a:t>HIV-1 RNA &lt; 50 c/ml</a:t>
              </a:r>
              <a:endParaRPr kumimoji="0" lang="fr-FR" altLang="fr-FR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7" name="Rectangle 40">
              <a:extLst>
                <a:ext uri="{FF2B5EF4-FFF2-40B4-BE49-F238E27FC236}">
                  <a16:creationId xmlns:a16="http://schemas.microsoft.com/office/drawing/2014/main" id="{639ED2BC-D210-40BF-9E38-1D87795D7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63440" y="4908550"/>
              <a:ext cx="17360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 ≥ 50 c/ml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8" name="Rectangle 41">
              <a:extLst>
                <a:ext uri="{FF2B5EF4-FFF2-40B4-BE49-F238E27FC236}">
                  <a16:creationId xmlns:a16="http://schemas.microsoft.com/office/drawing/2014/main" id="{2CDBA6BF-D0F7-4248-97AD-D0F1027439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373313"/>
              <a:ext cx="34420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Observed (N = 110, on any ART regimen)</a:t>
              </a:r>
              <a:endParaRPr kumimoji="0" lang="en-US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" name="Rectangle 42">
              <a:extLst>
                <a:ext uri="{FF2B5EF4-FFF2-40B4-BE49-F238E27FC236}">
                  <a16:creationId xmlns:a16="http://schemas.microsoft.com/office/drawing/2014/main" id="{FEC8A18F-E715-4894-9266-26C6B0253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2702878"/>
              <a:ext cx="275421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Observed (N = 103, on DTG/3TC)</a:t>
              </a:r>
              <a:endParaRPr kumimoji="0" lang="en-US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0" name="Rectangle 43">
              <a:extLst>
                <a:ext uri="{FF2B5EF4-FFF2-40B4-BE49-F238E27FC236}">
                  <a16:creationId xmlns:a16="http://schemas.microsoft.com/office/drawing/2014/main" id="{B81DAA4D-1008-4709-BB92-76AEB65D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3032443"/>
              <a:ext cx="44724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ITT-E missing = failure (N = 131, on any ART regimen)</a:t>
              </a:r>
              <a:endParaRPr kumimoji="0" lang="en-US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1" name="Rectangle 44">
              <a:extLst>
                <a:ext uri="{FF2B5EF4-FFF2-40B4-BE49-F238E27FC236}">
                  <a16:creationId xmlns:a16="http://schemas.microsoft.com/office/drawing/2014/main" id="{A84BEB1F-29E4-4A3B-ABAD-1F122A181C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888" y="3362008"/>
              <a:ext cx="518366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FDA Snapshot missing/switch = failure (N = 131, on DTG/3TC)</a:t>
              </a:r>
              <a:endParaRPr kumimoji="0" lang="en-US" altLang="fr-FR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3" name="Rectangle 39">
              <a:extLst>
                <a:ext uri="{FF2B5EF4-FFF2-40B4-BE49-F238E27FC236}">
                  <a16:creationId xmlns:a16="http://schemas.microsoft.com/office/drawing/2014/main" id="{55D0AD00-80BE-4EF7-8B42-272D020CE6B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6776" y="3414775"/>
              <a:ext cx="125720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Participants, %</a:t>
              </a:r>
              <a:endParaRPr kumimoji="0" lang="fr-FR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C93DF1DB-7412-41DA-9A4E-755366865474}"/>
              </a:ext>
            </a:extLst>
          </p:cNvPr>
          <p:cNvSpPr/>
          <p:nvPr/>
        </p:nvSpPr>
        <p:spPr>
          <a:xfrm>
            <a:off x="9366162" y="6445837"/>
            <a:ext cx="2825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Paige Rolle C, IAS 2021, Abs. PEB182</a:t>
            </a:r>
          </a:p>
        </p:txBody>
      </p:sp>
      <p:sp>
        <p:nvSpPr>
          <p:cNvPr id="56" name="Titre 7">
            <a:extLst>
              <a:ext uri="{FF2B5EF4-FFF2-40B4-BE49-F238E27FC236}">
                <a16:creationId xmlns:a16="http://schemas.microsoft.com/office/drawing/2014/main" id="{02CBD359-1EEF-49C2-B4DA-F0AB8F0D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19" y="10471"/>
            <a:ext cx="11075990" cy="1481068"/>
          </a:xfrm>
        </p:spPr>
        <p:txBody>
          <a:bodyPr>
            <a:noAutofit/>
          </a:bodyPr>
          <a:lstStyle/>
          <a:p>
            <a:r>
              <a:rPr lang="en-GB" sz="3200" dirty="0"/>
              <a:t>The STAT Study: DTG/3TC as </a:t>
            </a:r>
            <a:r>
              <a:rPr lang="en-GB" sz="3200" dirty="0" err="1"/>
              <a:t>aFiRST-LiNE</a:t>
            </a:r>
            <a:r>
              <a:rPr lang="en-GB" sz="3200" dirty="0"/>
              <a:t> </a:t>
            </a:r>
            <a:r>
              <a:rPr lang="en-GB" sz="3200" dirty="0" err="1"/>
              <a:t>REGiMEN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in a TEST-AND-TREAT Setting for newly diagnosed </a:t>
            </a:r>
            <a:r>
              <a:rPr lang="en-GB" sz="3200" dirty="0" err="1"/>
              <a:t>PLWHiV</a:t>
            </a:r>
            <a:r>
              <a:rPr lang="en-GB" sz="3200" dirty="0"/>
              <a:t> </a:t>
            </a:r>
            <a:r>
              <a:rPr lang="en-GB" sz="3200" i="1" dirty="0"/>
              <a:t>(2)</a:t>
            </a:r>
            <a:endParaRPr lang="fr-FR" sz="3200" i="1" dirty="0"/>
          </a:p>
        </p:txBody>
      </p:sp>
    </p:spTree>
    <p:extLst>
      <p:ext uri="{BB962C8B-B14F-4D97-AF65-F5344CB8AC3E}">
        <p14:creationId xmlns:p14="http://schemas.microsoft.com/office/powerpoint/2010/main" val="240194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2495774"/>
            <a:ext cx="10972800" cy="3695476"/>
          </a:xfrm>
        </p:spPr>
        <p:txBody>
          <a:bodyPr>
            <a:normAutofit/>
          </a:bodyPr>
          <a:lstStyle/>
          <a:p>
            <a:r>
              <a:rPr lang="en-US" sz="2800" dirty="0"/>
              <a:t>This presentation is made in complete editorial freedom </a:t>
            </a:r>
          </a:p>
          <a:p>
            <a:endParaRPr lang="en-US" sz="2800" dirty="0"/>
          </a:p>
          <a:p>
            <a:r>
              <a:rPr lang="en-US" sz="2800" dirty="0"/>
              <a:t>Thanks to </a:t>
            </a:r>
            <a:r>
              <a:rPr lang="en-US" sz="2800" dirty="0" err="1"/>
              <a:t>ViiV</a:t>
            </a:r>
            <a:r>
              <a:rPr lang="en-US" sz="2800" dirty="0"/>
              <a:t> Healthcare for their institutional support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80559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7">
            <a:extLst>
              <a:ext uri="{FF2B5EF4-FFF2-40B4-BE49-F238E27FC236}">
                <a16:creationId xmlns:a16="http://schemas.microsoft.com/office/drawing/2014/main" id="{F8344B1C-BEFC-474A-8436-45C188149C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873141"/>
              </p:ext>
            </p:extLst>
          </p:nvPr>
        </p:nvGraphicFramePr>
        <p:xfrm>
          <a:off x="2198091" y="2068906"/>
          <a:ext cx="9006841" cy="422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5553">
                  <a:extLst>
                    <a:ext uri="{9D8B030D-6E8A-4147-A177-3AD203B41FA5}">
                      <a16:colId xmlns:a16="http://schemas.microsoft.com/office/drawing/2014/main" val="129518717"/>
                    </a:ext>
                  </a:extLst>
                </a:gridCol>
                <a:gridCol w="1182688">
                  <a:extLst>
                    <a:ext uri="{9D8B030D-6E8A-4147-A177-3AD203B41FA5}">
                      <a16:colId xmlns:a16="http://schemas.microsoft.com/office/drawing/2014/main" val="2272769652"/>
                    </a:ext>
                  </a:extLst>
                </a:gridCol>
                <a:gridCol w="2419096">
                  <a:extLst>
                    <a:ext uri="{9D8B030D-6E8A-4147-A177-3AD203B41FA5}">
                      <a16:colId xmlns:a16="http://schemas.microsoft.com/office/drawing/2014/main" val="4246735485"/>
                    </a:ext>
                  </a:extLst>
                </a:gridCol>
                <a:gridCol w="2889504">
                  <a:extLst>
                    <a:ext uri="{9D8B030D-6E8A-4147-A177-3AD203B41FA5}">
                      <a16:colId xmlns:a16="http://schemas.microsoft.com/office/drawing/2014/main" val="103354155"/>
                    </a:ext>
                  </a:extLst>
                </a:gridCol>
              </a:tblGrid>
              <a:tr h="165250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Reason for switch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Visit window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Modified ART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Plasma HIV-1 RNA at Week 48, c/mL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7991502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DTG/3TC + 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200904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265938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 + TAF/FTC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300946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 or DTG + TDF/FTC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310600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Decision by participant or proxy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1666323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HBV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DTG/3TC + 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70653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BL M184V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DTG/RPV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036675"/>
                  </a:ext>
                </a:extLst>
              </a:tr>
              <a:tr h="271121">
                <a:tc>
                  <a:txBody>
                    <a:bodyPr/>
                    <a:lstStyle/>
                    <a:p>
                      <a:r>
                        <a:rPr lang="en-US" sz="1400" noProof="0"/>
                        <a:t>AE (rash)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Week12;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Week12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DRV/COBI/FTC/TAF;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0349670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Decision by participant or proxy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24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BIC/FTC/TAF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23037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Pregnancy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24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DTG/ABC/3TC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327; &lt; 40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733787"/>
                  </a:ext>
                </a:extLst>
              </a:tr>
              <a:tr h="155131">
                <a:tc gridSpan="4">
                  <a:txBody>
                    <a:bodyPr/>
                    <a:lstStyle/>
                    <a:p>
                      <a:r>
                        <a:rPr lang="en-US" sz="1400" b="1" noProof="0"/>
                        <a:t>Participants who switched after Week 48 HIV-A RNA assessment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/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/>
                </a:tc>
                <a:extLst>
                  <a:ext uri="{0D108BD9-81ED-4DB2-BD59-A6C34878D82A}">
                    <a16:rowId xmlns:a16="http://schemas.microsoft.com/office/drawing/2014/main" val="1600865564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Lack of efficacy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Week 48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 + 3TC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223; 182; 831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875479"/>
                  </a:ext>
                </a:extLst>
              </a:tr>
              <a:tr h="155131">
                <a:tc>
                  <a:txBody>
                    <a:bodyPr/>
                    <a:lstStyle/>
                    <a:p>
                      <a:r>
                        <a:rPr lang="en-US" sz="1400" noProof="0"/>
                        <a:t>Non-adherence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Post Week 48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Off treatment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NA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44616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813A8615-1A6E-44A7-8B24-7BD3F1F04538}"/>
              </a:ext>
            </a:extLst>
          </p:cNvPr>
          <p:cNvSpPr/>
          <p:nvPr/>
        </p:nvSpPr>
        <p:spPr>
          <a:xfrm>
            <a:off x="2208045" y="2368986"/>
            <a:ext cx="2509545" cy="1151208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D29D45-538D-43E8-B16C-DE72F485EF35}"/>
              </a:ext>
            </a:extLst>
          </p:cNvPr>
          <p:cNvSpPr/>
          <p:nvPr/>
        </p:nvSpPr>
        <p:spPr>
          <a:xfrm>
            <a:off x="2208045" y="3794324"/>
            <a:ext cx="2509545" cy="27554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CEE41B-854C-43A9-BD5D-E83690858B44}"/>
              </a:ext>
            </a:extLst>
          </p:cNvPr>
          <p:cNvSpPr/>
          <p:nvPr/>
        </p:nvSpPr>
        <p:spPr>
          <a:xfrm>
            <a:off x="2208045" y="4115516"/>
            <a:ext cx="2509545" cy="224863"/>
          </a:xfrm>
          <a:prstGeom prst="rect">
            <a:avLst/>
          </a:prstGeom>
          <a:noFill/>
          <a:ln w="57150">
            <a:solidFill>
              <a:srgbClr val="FF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F49AE18-00FB-4F28-BAB8-38D8540C829B}"/>
              </a:ext>
            </a:extLst>
          </p:cNvPr>
          <p:cNvSpPr/>
          <p:nvPr/>
        </p:nvSpPr>
        <p:spPr>
          <a:xfrm>
            <a:off x="2208045" y="4386026"/>
            <a:ext cx="2509545" cy="500687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5936C261-41C9-C542-9FAC-A43A9FDA8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91" y="1607241"/>
            <a:ext cx="7077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Participants who switched from DTG/3TC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8B8C375-3B01-FC4A-AE16-0485F25DA000}"/>
              </a:ext>
            </a:extLst>
          </p:cNvPr>
          <p:cNvSpPr txBox="1"/>
          <p:nvPr/>
        </p:nvSpPr>
        <p:spPr>
          <a:xfrm>
            <a:off x="9842500" y="408253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*</a:t>
            </a:r>
          </a:p>
        </p:txBody>
      </p:sp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846A9D55-F998-3644-AC86-AD4635B3D3F1}"/>
              </a:ext>
            </a:extLst>
          </p:cNvPr>
          <p:cNvSpPr/>
          <p:nvPr/>
        </p:nvSpPr>
        <p:spPr>
          <a:xfrm>
            <a:off x="1778000" y="2451100"/>
            <a:ext cx="352491" cy="2971800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BA761B49-9844-3842-A52A-59C60698C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18" y="3706167"/>
            <a:ext cx="154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10 by W48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AD99DDF-9615-43D4-BFEE-6309EEB95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19" y="10471"/>
            <a:ext cx="11075990" cy="1481068"/>
          </a:xfrm>
        </p:spPr>
        <p:txBody>
          <a:bodyPr>
            <a:noAutofit/>
          </a:bodyPr>
          <a:lstStyle/>
          <a:p>
            <a:r>
              <a:rPr lang="en-GB" sz="3200" dirty="0"/>
              <a:t>The STAT Study: DTG/3TC as </a:t>
            </a:r>
            <a:r>
              <a:rPr lang="en-GB" sz="3200" dirty="0" err="1"/>
              <a:t>aFiRST-LiNE</a:t>
            </a:r>
            <a:r>
              <a:rPr lang="en-GB" sz="3200" dirty="0"/>
              <a:t> </a:t>
            </a:r>
            <a:r>
              <a:rPr lang="en-GB" sz="3200" dirty="0" err="1"/>
              <a:t>REGiMEN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in a TEST-AND-TREAT Setting for newly diagnosed </a:t>
            </a:r>
            <a:r>
              <a:rPr lang="en-GB" sz="3200" dirty="0" err="1"/>
              <a:t>PLWHiV</a:t>
            </a:r>
            <a:r>
              <a:rPr lang="en-GB" sz="3200" dirty="0"/>
              <a:t> </a:t>
            </a:r>
            <a:r>
              <a:rPr lang="en-GB" sz="3200" i="1" dirty="0"/>
              <a:t>(3)</a:t>
            </a:r>
            <a:endParaRPr lang="fr-FR" sz="3200" i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9B61124-15E9-4243-8873-2A1194DEC4CD}"/>
              </a:ext>
            </a:extLst>
          </p:cNvPr>
          <p:cNvSpPr/>
          <p:nvPr/>
        </p:nvSpPr>
        <p:spPr>
          <a:xfrm>
            <a:off x="9366162" y="6445837"/>
            <a:ext cx="28258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Paige Rolle C, IAS 2021, Abs. PEB182</a:t>
            </a:r>
          </a:p>
        </p:txBody>
      </p:sp>
    </p:spTree>
    <p:extLst>
      <p:ext uri="{BB962C8B-B14F-4D97-AF65-F5344CB8AC3E}">
        <p14:creationId xmlns:p14="http://schemas.microsoft.com/office/powerpoint/2010/main" val="23670151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AB4C1B27-6323-424D-B424-0C1ACD746FB6}"/>
              </a:ext>
            </a:extLst>
          </p:cNvPr>
          <p:cNvGrpSpPr/>
          <p:nvPr/>
        </p:nvGrpSpPr>
        <p:grpSpPr>
          <a:xfrm>
            <a:off x="3081472" y="806921"/>
            <a:ext cx="6029055" cy="5319987"/>
            <a:chOff x="1986791" y="875962"/>
            <a:chExt cx="6029055" cy="531998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5622395">
              <a:off x="3830333" y="3510373"/>
              <a:ext cx="3007203" cy="236395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9130046">
              <a:off x="2066341" y="3037431"/>
              <a:ext cx="3161733" cy="249574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4469750">
              <a:off x="2298007" y="1130340"/>
              <a:ext cx="2944749" cy="243599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9201002">
              <a:off x="4017556" y="1095514"/>
              <a:ext cx="3205308" cy="239904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333935" y="1332217"/>
              <a:ext cx="1311320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DTG/3TC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48W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SALSA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1685263">
              <a:off x="4559128" y="2662146"/>
              <a:ext cx="3456718" cy="219266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910982" y="1420229"/>
              <a:ext cx="1311321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DTG/3TC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3y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TANGO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1986791" y="4097279"/>
              <a:ext cx="23886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2060"/>
                  </a:solidFill>
                </a:rPr>
                <a:t>CAB LA + RPV LA</a:t>
              </a:r>
            </a:p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2060"/>
                  </a:solidFill>
                </a:rPr>
                <a:t>W124</a:t>
              </a:r>
            </a:p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FF6600"/>
                  </a:solidFill>
                </a:rPr>
                <a:t>FLAIR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1" name="Ellipse 10"/>
            <p:cNvSpPr/>
            <p:nvPr/>
          </p:nvSpPr>
          <p:spPr>
            <a:xfrm>
              <a:off x="3907861" y="2351385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271033" y="2869651"/>
              <a:ext cx="1326774" cy="815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Switch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studies 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5976794" y="3444339"/>
              <a:ext cx="1433598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DTG/RPV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K103N+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WISARD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578535" y="4565507"/>
              <a:ext cx="1581973" cy="1528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Kinetics of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M184V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in DNA</a:t>
              </a:r>
            </a:p>
            <a:p>
              <a:pPr algn="ctr">
                <a:lnSpc>
                  <a:spcPts val="2800"/>
                </a:lnSpc>
              </a:pP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86956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B49A-1FB4-2541-B746-68F678F4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52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TANGO: switch to DTG/3TC, W144 results </a:t>
            </a:r>
            <a:r>
              <a:rPr lang="en-US" sz="3200" i="1" dirty="0"/>
              <a:t>(1)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9CE17780-52B4-8145-AD62-3E17185CDA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161" y="6441668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Van </a:t>
            </a:r>
            <a:r>
              <a:rPr lang="en-GB" sz="1400" i="1" dirty="0" err="1">
                <a:solidFill>
                  <a:srgbClr val="0070C0"/>
                </a:solidFill>
              </a:rPr>
              <a:t>Wyk</a:t>
            </a:r>
            <a:r>
              <a:rPr lang="en-GB" sz="1400" i="1" dirty="0">
                <a:solidFill>
                  <a:srgbClr val="0070C0"/>
                </a:solidFill>
              </a:rPr>
              <a:t> J, IAS 2021, Abs. PEB164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BF66763-084B-499D-B4A2-3BD50B5A4085}"/>
              </a:ext>
            </a:extLst>
          </p:cNvPr>
          <p:cNvGrpSpPr/>
          <p:nvPr/>
        </p:nvGrpSpPr>
        <p:grpSpPr>
          <a:xfrm>
            <a:off x="7037473" y="4297363"/>
            <a:ext cx="3782421" cy="2159675"/>
            <a:chOff x="7037473" y="4297363"/>
            <a:chExt cx="3782421" cy="2159675"/>
          </a:xfrm>
        </p:grpSpPr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2170238E-B7AB-4219-971B-A5B43F02EB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6226" y="5105401"/>
              <a:ext cx="0" cy="668338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118" name="Groupe 117">
              <a:extLst>
                <a:ext uri="{FF2B5EF4-FFF2-40B4-BE49-F238E27FC236}">
                  <a16:creationId xmlns:a16="http://schemas.microsoft.com/office/drawing/2014/main" id="{1EB9D8D3-6574-4AFE-A04C-879B4044EB1F}"/>
                </a:ext>
              </a:extLst>
            </p:cNvPr>
            <p:cNvGrpSpPr/>
            <p:nvPr/>
          </p:nvGrpSpPr>
          <p:grpSpPr>
            <a:xfrm>
              <a:off x="7127876" y="4938713"/>
              <a:ext cx="3586162" cy="871538"/>
              <a:chOff x="7127876" y="4938713"/>
              <a:chExt cx="3586162" cy="871538"/>
            </a:xfrm>
          </p:grpSpPr>
          <p:sp>
            <p:nvSpPr>
              <p:cNvPr id="17" name="Line 14">
                <a:extLst>
                  <a:ext uri="{FF2B5EF4-FFF2-40B4-BE49-F238E27FC236}">
                    <a16:creationId xmlns:a16="http://schemas.microsoft.com/office/drawing/2014/main" id="{63DF4FAC-CCA3-4812-9C0D-A05E5C989E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1403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18" name="Line 15">
                <a:extLst>
                  <a:ext uri="{FF2B5EF4-FFF2-40B4-BE49-F238E27FC236}">
                    <a16:creationId xmlns:a16="http://schemas.microsoft.com/office/drawing/2014/main" id="{A7A2C35C-83E7-4E92-A440-FCA1B4B1BF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58451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5163D2A8-75F3-4314-9396-83A05E133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0163" y="5773738"/>
                <a:ext cx="1793875" cy="0"/>
              </a:xfrm>
              <a:custGeom>
                <a:avLst/>
                <a:gdLst>
                  <a:gd name="T0" fmla="*/ 0 w 1130"/>
                  <a:gd name="T1" fmla="*/ 162 w 1130"/>
                  <a:gd name="T2" fmla="*/ 323 w 1130"/>
                  <a:gd name="T3" fmla="*/ 484 w 1130"/>
                  <a:gd name="T4" fmla="*/ 646 w 1130"/>
                  <a:gd name="T5" fmla="*/ 807 w 1130"/>
                  <a:gd name="T6" fmla="*/ 969 w 1130"/>
                  <a:gd name="T7" fmla="*/ 1130 w 11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130">
                    <a:moveTo>
                      <a:pt x="0" y="0"/>
                    </a:moveTo>
                    <a:lnTo>
                      <a:pt x="162" y="0"/>
                    </a:lnTo>
                    <a:lnTo>
                      <a:pt x="323" y="0"/>
                    </a:lnTo>
                    <a:lnTo>
                      <a:pt x="484" y="0"/>
                    </a:lnTo>
                    <a:lnTo>
                      <a:pt x="646" y="0"/>
                    </a:lnTo>
                    <a:lnTo>
                      <a:pt x="807" y="0"/>
                    </a:lnTo>
                    <a:lnTo>
                      <a:pt x="969" y="0"/>
                    </a:lnTo>
                    <a:lnTo>
                      <a:pt x="113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4" name="Line 21">
                <a:extLst>
                  <a:ext uri="{FF2B5EF4-FFF2-40B4-BE49-F238E27FC236}">
                    <a16:creationId xmlns:a16="http://schemas.microsoft.com/office/drawing/2014/main" id="{B6D5B450-8741-45D5-B9F4-DED11C18A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127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9" name="Line 26">
                <a:extLst>
                  <a:ext uri="{FF2B5EF4-FFF2-40B4-BE49-F238E27FC236}">
                    <a16:creationId xmlns:a16="http://schemas.microsoft.com/office/drawing/2014/main" id="{01C4B71E-9713-4223-A1E8-EAC9589952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787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0" name="Line 27">
                <a:extLst>
                  <a:ext uri="{FF2B5EF4-FFF2-40B4-BE49-F238E27FC236}">
                    <a16:creationId xmlns:a16="http://schemas.microsoft.com/office/drawing/2014/main" id="{0898151A-4742-4480-BEF9-9DBAC4F30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346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1" name="Line 28">
                <a:extLst>
                  <a:ext uri="{FF2B5EF4-FFF2-40B4-BE49-F238E27FC236}">
                    <a16:creationId xmlns:a16="http://schemas.microsoft.com/office/drawing/2014/main" id="{17E2ADF6-304C-4D2C-A280-34EDB6E41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9051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2" name="Freeform 29">
                <a:extLst>
                  <a:ext uri="{FF2B5EF4-FFF2-40B4-BE49-F238E27FC236}">
                    <a16:creationId xmlns:a16="http://schemas.microsoft.com/office/drawing/2014/main" id="{70F604C9-7324-45CA-B84C-A68F00A36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5773738"/>
                <a:ext cx="1536700" cy="0"/>
              </a:xfrm>
              <a:custGeom>
                <a:avLst/>
                <a:gdLst>
                  <a:gd name="T0" fmla="*/ 0 w 968"/>
                  <a:gd name="T1" fmla="*/ 161 w 968"/>
                  <a:gd name="T2" fmla="*/ 322 w 968"/>
                  <a:gd name="T3" fmla="*/ 484 w 968"/>
                  <a:gd name="T4" fmla="*/ 645 w 968"/>
                  <a:gd name="T5" fmla="*/ 807 w 968"/>
                  <a:gd name="T6" fmla="*/ 968 w 96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968">
                    <a:moveTo>
                      <a:pt x="0" y="0"/>
                    </a:moveTo>
                    <a:lnTo>
                      <a:pt x="161" y="0"/>
                    </a:lnTo>
                    <a:lnTo>
                      <a:pt x="322" y="0"/>
                    </a:lnTo>
                    <a:lnTo>
                      <a:pt x="484" y="0"/>
                    </a:lnTo>
                    <a:lnTo>
                      <a:pt x="645" y="0"/>
                    </a:lnTo>
                    <a:lnTo>
                      <a:pt x="807" y="0"/>
                    </a:lnTo>
                    <a:lnTo>
                      <a:pt x="968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3" name="Freeform 30">
                <a:extLst>
                  <a:ext uri="{FF2B5EF4-FFF2-40B4-BE49-F238E27FC236}">
                    <a16:creationId xmlns:a16="http://schemas.microsoft.com/office/drawing/2014/main" id="{EFF101BF-C259-4072-B041-4F351D9E3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4576" y="5773738"/>
                <a:ext cx="255588" cy="36513"/>
              </a:xfrm>
              <a:custGeom>
                <a:avLst/>
                <a:gdLst>
                  <a:gd name="T0" fmla="*/ 161 w 161"/>
                  <a:gd name="T1" fmla="*/ 0 h 23"/>
                  <a:gd name="T2" fmla="*/ 0 w 161"/>
                  <a:gd name="T3" fmla="*/ 0 h 23"/>
                  <a:gd name="T4" fmla="*/ 0 w 161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23">
                    <a:moveTo>
                      <a:pt x="161" y="0"/>
                    </a:move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4" name="Line 31">
                <a:extLst>
                  <a:ext uri="{FF2B5EF4-FFF2-40B4-BE49-F238E27FC236}">
                    <a16:creationId xmlns:a16="http://schemas.microsoft.com/office/drawing/2014/main" id="{E42283D3-BEF1-41F2-91C7-43106A7D1F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898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5" name="Line 32">
                <a:extLst>
                  <a:ext uri="{FF2B5EF4-FFF2-40B4-BE49-F238E27FC236}">
                    <a16:creationId xmlns:a16="http://schemas.microsoft.com/office/drawing/2014/main" id="{808E06C2-F27D-4768-AC31-9CD34054F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622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6" name="Line 33">
                <a:extLst>
                  <a:ext uri="{FF2B5EF4-FFF2-40B4-BE49-F238E27FC236}">
                    <a16:creationId xmlns:a16="http://schemas.microsoft.com/office/drawing/2014/main" id="{C182D71A-4DF7-4F71-BDD2-1F2B63F94FD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5181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7" name="Line 34">
                <a:extLst>
                  <a:ext uri="{FF2B5EF4-FFF2-40B4-BE49-F238E27FC236}">
                    <a16:creationId xmlns:a16="http://schemas.microsoft.com/office/drawing/2014/main" id="{BCC98ECE-28E8-4E42-9977-D7E58D7756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851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8" name="Line 35">
                <a:extLst>
                  <a:ext uri="{FF2B5EF4-FFF2-40B4-BE49-F238E27FC236}">
                    <a16:creationId xmlns:a16="http://schemas.microsoft.com/office/drawing/2014/main" id="{1CD79FAD-A377-40B9-9D49-B8866740AD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4568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9" name="Line 36">
                <a:extLst>
                  <a:ext uri="{FF2B5EF4-FFF2-40B4-BE49-F238E27FC236}">
                    <a16:creationId xmlns:a16="http://schemas.microsoft.com/office/drawing/2014/main" id="{35E3F976-CDE7-4EF8-80A0-FFD35411E7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292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0" name="Line 37">
                <a:extLst>
                  <a:ext uri="{FF2B5EF4-FFF2-40B4-BE49-F238E27FC236}">
                    <a16:creationId xmlns:a16="http://schemas.microsoft.com/office/drawing/2014/main" id="{7A0A20DB-2AA3-420F-9E4B-B855E2193B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733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1" name="Line 38">
                <a:extLst>
                  <a:ext uri="{FF2B5EF4-FFF2-40B4-BE49-F238E27FC236}">
                    <a16:creationId xmlns:a16="http://schemas.microsoft.com/office/drawing/2014/main" id="{70EE8B11-3A5B-4A2B-9E82-2670C21467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016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3" name="Line 40">
                <a:extLst>
                  <a:ext uri="{FF2B5EF4-FFF2-40B4-BE49-F238E27FC236}">
                    <a16:creationId xmlns:a16="http://schemas.microsoft.com/office/drawing/2014/main" id="{56D6001E-88AB-409F-8DE8-3C23E43356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0163" y="4938713"/>
                <a:ext cx="0" cy="83502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8A06B8E3-00A2-4CC8-8CCC-72C5210A02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50235" y="5842001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05D46BBC-E0DD-49F4-AFA9-0268AF82D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7460" y="5842001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F95A05F7-7221-43E8-9BF5-38E3289F74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3047" y="5842001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77BB7AF1-8299-4549-9D76-CE1AA9518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8635" y="5842001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030469B4-53D2-47BF-A68A-BA38C364B1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5856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2BFEC4B9-6823-45BB-8D66-132D82DF0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1444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4C6D689F-D984-4F23-8C59-478C895B7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8619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A43D529C-2FF8-49AE-B4C8-C71554224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54206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D092AD69-5E8E-43BE-9F68-7A52F20766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5268" y="5842001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70F19D05-AE80-403A-AFF1-FB84E1A33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0138" y="6026151"/>
              <a:ext cx="286104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Difference in proportion of participants</a:t>
              </a:r>
              <a:b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with HIV-1 RNA &lt; 50 c/mL, %</a:t>
              </a:r>
              <a:r>
                <a:rPr kumimoji="0" lang="en-US" altLang="fr-FR" sz="1400" b="0" i="0" u="none" strike="noStrike" cap="none" normalizeH="0" baseline="30000" dirty="0">
                  <a:ln>
                    <a:noFill/>
                  </a:ln>
                  <a:effectLst/>
                  <a:latin typeface="+mj-lt"/>
                </a:rPr>
                <a:t>b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D007E348-CAAB-4F89-B102-B6A232B90C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3060" y="5842001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51223EFC-5C5A-43CD-B9D7-C917B656F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0285" y="5842001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2222A763-1AAE-4F80-8831-B392AC8F9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37473" y="5842001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5D31BBD1-D14A-4923-B4BF-336ECD2A82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9681" y="5842001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D836449C-33FC-4F8C-BDDD-9753D43C8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2506" y="5842001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AA4CCBDC-FA16-4A0F-B2F8-68E9E28FD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1381" y="5842001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4" name="Rectangle 91">
              <a:extLst>
                <a:ext uri="{FF2B5EF4-FFF2-40B4-BE49-F238E27FC236}">
                  <a16:creationId xmlns:a16="http://schemas.microsoft.com/office/drawing/2014/main" id="{BC7D7117-27D9-48E6-B8CA-D46DA1E15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2019" y="4297363"/>
              <a:ext cx="347787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Key secondary endpoint : </a:t>
              </a:r>
              <a:r>
                <a:rPr kumimoji="0" lang="en-US" altLang="fr-FR" sz="140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DTG/3TC non-inferior</a:t>
              </a:r>
              <a:br>
                <a:rPr kumimoji="0" lang="en-US" altLang="fr-FR" sz="140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40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to TAF-based regimen (&lt; 50 c/mL) at Week 144</a:t>
              </a:r>
              <a:endParaRPr kumimoji="0" lang="en-US" altLang="fr-FR" sz="200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0" name="Line 97">
              <a:extLst>
                <a:ext uri="{FF2B5EF4-FFF2-40B4-BE49-F238E27FC236}">
                  <a16:creationId xmlns:a16="http://schemas.microsoft.com/office/drawing/2014/main" id="{6EAF8ECB-11D8-4C55-99EE-14C51F9B6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39363" y="5443538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1" name="Line 98">
              <a:extLst>
                <a:ext uri="{FF2B5EF4-FFF2-40B4-BE49-F238E27FC236}">
                  <a16:creationId xmlns:a16="http://schemas.microsoft.com/office/drawing/2014/main" id="{648A4C71-A6EC-4070-82E6-2A5FC6D0EE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5701" y="5443538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2" name="Line 99">
              <a:extLst>
                <a:ext uri="{FF2B5EF4-FFF2-40B4-BE49-F238E27FC236}">
                  <a16:creationId xmlns:a16="http://schemas.microsoft.com/office/drawing/2014/main" id="{5DEE4CA4-2EA9-4650-8E0F-1ECDF8621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775701" y="5400676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3" name="Line 100">
              <a:extLst>
                <a:ext uri="{FF2B5EF4-FFF2-40B4-BE49-F238E27FC236}">
                  <a16:creationId xmlns:a16="http://schemas.microsoft.com/office/drawing/2014/main" id="{F1CC8633-A639-4776-8C86-35A4CFE06A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75701" y="5443538"/>
              <a:ext cx="1363663" cy="0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4" name="Line 101">
              <a:extLst>
                <a:ext uri="{FF2B5EF4-FFF2-40B4-BE49-F238E27FC236}">
                  <a16:creationId xmlns:a16="http://schemas.microsoft.com/office/drawing/2014/main" id="{76124723-B5FF-4C94-A342-2010410947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139363" y="5400676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5" name="Rectangle 102">
              <a:extLst>
                <a:ext uri="{FF2B5EF4-FFF2-40B4-BE49-F238E27FC236}">
                  <a16:creationId xmlns:a16="http://schemas.microsoft.com/office/drawing/2014/main" id="{30D49236-3C3A-4E9B-8283-883B202576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4517" y="5359401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-1.1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8" name="Rectangle 105">
              <a:extLst>
                <a:ext uri="{FF2B5EF4-FFF2-40B4-BE49-F238E27FC236}">
                  <a16:creationId xmlns:a16="http://schemas.microsoft.com/office/drawing/2014/main" id="{12708AA3-1CF4-40DC-ADE6-E04C8BDBB5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34613" y="5359401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9.5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EBE25E8F-A8C7-4AAD-B992-BF9B874F7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876" y="5400676"/>
              <a:ext cx="85725" cy="85725"/>
            </a:xfrm>
            <a:custGeom>
              <a:avLst/>
              <a:gdLst>
                <a:gd name="T0" fmla="*/ 46 w 54"/>
                <a:gd name="T1" fmla="*/ 46 h 54"/>
                <a:gd name="T2" fmla="*/ 48 w 54"/>
                <a:gd name="T3" fmla="*/ 43 h 54"/>
                <a:gd name="T4" fmla="*/ 49 w 54"/>
                <a:gd name="T5" fmla="*/ 41 h 54"/>
                <a:gd name="T6" fmla="*/ 50 w 54"/>
                <a:gd name="T7" fmla="*/ 40 h 54"/>
                <a:gd name="T8" fmla="*/ 50 w 54"/>
                <a:gd name="T9" fmla="*/ 39 h 54"/>
                <a:gd name="T10" fmla="*/ 52 w 54"/>
                <a:gd name="T11" fmla="*/ 37 h 54"/>
                <a:gd name="T12" fmla="*/ 53 w 54"/>
                <a:gd name="T13" fmla="*/ 34 h 54"/>
                <a:gd name="T14" fmla="*/ 53 w 54"/>
                <a:gd name="T15" fmla="*/ 33 h 54"/>
                <a:gd name="T16" fmla="*/ 53 w 54"/>
                <a:gd name="T17" fmla="*/ 33 h 54"/>
                <a:gd name="T18" fmla="*/ 53 w 54"/>
                <a:gd name="T19" fmla="*/ 32 h 54"/>
                <a:gd name="T20" fmla="*/ 54 w 54"/>
                <a:gd name="T21" fmla="*/ 26 h 54"/>
                <a:gd name="T22" fmla="*/ 53 w 54"/>
                <a:gd name="T23" fmla="*/ 21 h 54"/>
                <a:gd name="T24" fmla="*/ 52 w 54"/>
                <a:gd name="T25" fmla="*/ 16 h 54"/>
                <a:gd name="T26" fmla="*/ 49 w 54"/>
                <a:gd name="T27" fmla="*/ 11 h 54"/>
                <a:gd name="T28" fmla="*/ 46 w 54"/>
                <a:gd name="T29" fmla="*/ 7 h 54"/>
                <a:gd name="T30" fmla="*/ 42 w 54"/>
                <a:gd name="T31" fmla="*/ 4 h 54"/>
                <a:gd name="T32" fmla="*/ 37 w 54"/>
                <a:gd name="T33" fmla="*/ 1 h 54"/>
                <a:gd name="T34" fmla="*/ 35 w 54"/>
                <a:gd name="T35" fmla="*/ 0 h 54"/>
                <a:gd name="T36" fmla="*/ 32 w 54"/>
                <a:gd name="T37" fmla="*/ 0 h 54"/>
                <a:gd name="T38" fmla="*/ 27 w 54"/>
                <a:gd name="T39" fmla="*/ 0 h 54"/>
                <a:gd name="T40" fmla="*/ 21 w 54"/>
                <a:gd name="T41" fmla="*/ 0 h 54"/>
                <a:gd name="T42" fmla="*/ 17 w 54"/>
                <a:gd name="T43" fmla="*/ 1 h 54"/>
                <a:gd name="T44" fmla="*/ 12 w 54"/>
                <a:gd name="T45" fmla="*/ 4 h 54"/>
                <a:gd name="T46" fmla="*/ 8 w 54"/>
                <a:gd name="T47" fmla="*/ 7 h 54"/>
                <a:gd name="T48" fmla="*/ 4 w 54"/>
                <a:gd name="T49" fmla="*/ 11 h 54"/>
                <a:gd name="T50" fmla="*/ 2 w 54"/>
                <a:gd name="T51" fmla="*/ 16 h 54"/>
                <a:gd name="T52" fmla="*/ 0 w 54"/>
                <a:gd name="T53" fmla="*/ 21 h 54"/>
                <a:gd name="T54" fmla="*/ 0 w 54"/>
                <a:gd name="T55" fmla="*/ 26 h 54"/>
                <a:gd name="T56" fmla="*/ 0 w 54"/>
                <a:gd name="T57" fmla="*/ 32 h 54"/>
                <a:gd name="T58" fmla="*/ 1 w 54"/>
                <a:gd name="T59" fmla="*/ 34 h 54"/>
                <a:gd name="T60" fmla="*/ 2 w 54"/>
                <a:gd name="T61" fmla="*/ 37 h 54"/>
                <a:gd name="T62" fmla="*/ 4 w 54"/>
                <a:gd name="T63" fmla="*/ 41 h 54"/>
                <a:gd name="T64" fmla="*/ 6 w 54"/>
                <a:gd name="T65" fmla="*/ 43 h 54"/>
                <a:gd name="T66" fmla="*/ 8 w 54"/>
                <a:gd name="T67" fmla="*/ 46 h 54"/>
                <a:gd name="T68" fmla="*/ 12 w 54"/>
                <a:gd name="T69" fmla="*/ 49 h 54"/>
                <a:gd name="T70" fmla="*/ 17 w 54"/>
                <a:gd name="T71" fmla="*/ 51 h 54"/>
                <a:gd name="T72" fmla="*/ 21 w 54"/>
                <a:gd name="T73" fmla="*/ 53 h 54"/>
                <a:gd name="T74" fmla="*/ 27 w 54"/>
                <a:gd name="T75" fmla="*/ 54 h 54"/>
                <a:gd name="T76" fmla="*/ 32 w 54"/>
                <a:gd name="T77" fmla="*/ 53 h 54"/>
                <a:gd name="T78" fmla="*/ 33 w 54"/>
                <a:gd name="T79" fmla="*/ 53 h 54"/>
                <a:gd name="T80" fmla="*/ 34 w 54"/>
                <a:gd name="T81" fmla="*/ 52 h 54"/>
                <a:gd name="T82" fmla="*/ 35 w 54"/>
                <a:gd name="T83" fmla="*/ 52 h 54"/>
                <a:gd name="T84" fmla="*/ 37 w 54"/>
                <a:gd name="T85" fmla="*/ 51 h 54"/>
                <a:gd name="T86" fmla="*/ 39 w 54"/>
                <a:gd name="T87" fmla="*/ 50 h 54"/>
                <a:gd name="T88" fmla="*/ 40 w 54"/>
                <a:gd name="T89" fmla="*/ 49 h 54"/>
                <a:gd name="T90" fmla="*/ 42 w 54"/>
                <a:gd name="T91" fmla="*/ 49 h 54"/>
                <a:gd name="T92" fmla="*/ 46 w 54"/>
                <a:gd name="T9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lnTo>
                    <a:pt x="48" y="43"/>
                  </a:lnTo>
                  <a:lnTo>
                    <a:pt x="49" y="41"/>
                  </a:lnTo>
                  <a:lnTo>
                    <a:pt x="50" y="40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3" y="34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6"/>
                  </a:lnTo>
                  <a:lnTo>
                    <a:pt x="53" y="21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6" y="7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7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8" y="46"/>
                  </a:lnTo>
                  <a:lnTo>
                    <a:pt x="12" y="49"/>
                  </a:lnTo>
                  <a:lnTo>
                    <a:pt x="17" y="51"/>
                  </a:lnTo>
                  <a:lnTo>
                    <a:pt x="21" y="53"/>
                  </a:lnTo>
                  <a:lnTo>
                    <a:pt x="27" y="54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7" y="51"/>
                  </a:lnTo>
                  <a:lnTo>
                    <a:pt x="39" y="50"/>
                  </a:lnTo>
                  <a:lnTo>
                    <a:pt x="40" y="49"/>
                  </a:lnTo>
                  <a:lnTo>
                    <a:pt x="42" y="49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1" name="Rectangle 108">
              <a:extLst>
                <a:ext uri="{FF2B5EF4-FFF2-40B4-BE49-F238E27FC236}">
                  <a16:creationId xmlns:a16="http://schemas.microsoft.com/office/drawing/2014/main" id="{3C7EE759-F14D-4E4E-862E-191830A181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44989" y="5208588"/>
              <a:ext cx="22762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4.2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0" name="Flèche : droite 119">
              <a:extLst>
                <a:ext uri="{FF2B5EF4-FFF2-40B4-BE49-F238E27FC236}">
                  <a16:creationId xmlns:a16="http://schemas.microsoft.com/office/drawing/2014/main" id="{70E90830-40E6-48A6-A9EB-5B06FA32FD80}"/>
                </a:ext>
              </a:extLst>
            </p:cNvPr>
            <p:cNvSpPr/>
            <p:nvPr/>
          </p:nvSpPr>
          <p:spPr>
            <a:xfrm>
              <a:off x="8923846" y="4847607"/>
              <a:ext cx="1764391" cy="384177"/>
            </a:xfrm>
            <a:prstGeom prst="rightArrow">
              <a:avLst/>
            </a:prstGeom>
            <a:solidFill>
              <a:srgbClr val="00C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DTG/3TC</a:t>
              </a:r>
            </a:p>
          </p:txBody>
        </p:sp>
        <p:sp>
          <p:nvSpPr>
            <p:cNvPr id="123" name="Flèche : gauche 122">
              <a:extLst>
                <a:ext uri="{FF2B5EF4-FFF2-40B4-BE49-F238E27FC236}">
                  <a16:creationId xmlns:a16="http://schemas.microsoft.com/office/drawing/2014/main" id="{63BBC87E-6468-42F2-8C2F-15B70866844D}"/>
                </a:ext>
              </a:extLst>
            </p:cNvPr>
            <p:cNvSpPr/>
            <p:nvPr/>
          </p:nvSpPr>
          <p:spPr>
            <a:xfrm>
              <a:off x="7154456" y="4847607"/>
              <a:ext cx="1764000" cy="385200"/>
            </a:xfrm>
            <a:prstGeom prst="lef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TAF-based regimen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CD6121D2-399B-4472-BD05-51A1D126C923}"/>
              </a:ext>
            </a:extLst>
          </p:cNvPr>
          <p:cNvGrpSpPr/>
          <p:nvPr/>
        </p:nvGrpSpPr>
        <p:grpSpPr>
          <a:xfrm>
            <a:off x="7175122" y="1970088"/>
            <a:ext cx="3668789" cy="2161262"/>
            <a:chOff x="7175122" y="1970088"/>
            <a:chExt cx="3668789" cy="2161262"/>
          </a:xfrm>
        </p:grpSpPr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A855D16C-6F72-45D2-A40D-80BE0DA51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3938" y="2778126"/>
              <a:ext cx="0" cy="6699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119" name="Groupe 118">
              <a:extLst>
                <a:ext uri="{FF2B5EF4-FFF2-40B4-BE49-F238E27FC236}">
                  <a16:creationId xmlns:a16="http://schemas.microsoft.com/office/drawing/2014/main" id="{9A4E3E8A-FB74-4F89-BCFA-A55FC14E1461}"/>
                </a:ext>
              </a:extLst>
            </p:cNvPr>
            <p:cNvGrpSpPr/>
            <p:nvPr/>
          </p:nvGrpSpPr>
          <p:grpSpPr>
            <a:xfrm>
              <a:off x="7231063" y="2613026"/>
              <a:ext cx="3578226" cy="871538"/>
              <a:chOff x="7231063" y="2613026"/>
              <a:chExt cx="3578226" cy="871538"/>
            </a:xfrm>
          </p:grpSpPr>
          <p:sp>
            <p:nvSpPr>
              <p:cNvPr id="16" name="Line 13">
                <a:extLst>
                  <a:ext uri="{FF2B5EF4-FFF2-40B4-BE49-F238E27FC236}">
                    <a16:creationId xmlns:a16="http://schemas.microsoft.com/office/drawing/2014/main" id="{80FC201C-3261-467A-BFE0-24E87446F0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928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84F76C8A-5ECC-4824-B1F8-BBF3029E5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6" y="2613026"/>
                <a:ext cx="1789113" cy="835025"/>
              </a:xfrm>
              <a:custGeom>
                <a:avLst/>
                <a:gdLst>
                  <a:gd name="T0" fmla="*/ 1127 w 1127"/>
                  <a:gd name="T1" fmla="*/ 526 h 526"/>
                  <a:gd name="T2" fmla="*/ 845 w 1127"/>
                  <a:gd name="T3" fmla="*/ 526 h 526"/>
                  <a:gd name="T4" fmla="*/ 563 w 1127"/>
                  <a:gd name="T5" fmla="*/ 526 h 526"/>
                  <a:gd name="T6" fmla="*/ 282 w 1127"/>
                  <a:gd name="T7" fmla="*/ 526 h 526"/>
                  <a:gd name="T8" fmla="*/ 0 w 1127"/>
                  <a:gd name="T9" fmla="*/ 526 h 526"/>
                  <a:gd name="T10" fmla="*/ 0 w 1127"/>
                  <a:gd name="T1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7" h="526">
                    <a:moveTo>
                      <a:pt x="1127" y="526"/>
                    </a:moveTo>
                    <a:lnTo>
                      <a:pt x="845" y="526"/>
                    </a:lnTo>
                    <a:lnTo>
                      <a:pt x="563" y="526"/>
                    </a:lnTo>
                    <a:lnTo>
                      <a:pt x="282" y="526"/>
                    </a:lnTo>
                    <a:lnTo>
                      <a:pt x="0" y="52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1" name="Line 18">
                <a:extLst>
                  <a:ext uri="{FF2B5EF4-FFF2-40B4-BE49-F238E27FC236}">
                    <a16:creationId xmlns:a16="http://schemas.microsoft.com/office/drawing/2014/main" id="{AAE0993C-5D23-4EBB-8976-0220EFD63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613D6415-2EA4-447F-AE31-A17C1EF5C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48051"/>
                <a:ext cx="1341438" cy="0"/>
              </a:xfrm>
              <a:custGeom>
                <a:avLst/>
                <a:gdLst>
                  <a:gd name="T0" fmla="*/ 845 w 845"/>
                  <a:gd name="T1" fmla="*/ 563 w 845"/>
                  <a:gd name="T2" fmla="*/ 282 w 845"/>
                  <a:gd name="T3" fmla="*/ 0 w 8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45">
                    <a:moveTo>
                      <a:pt x="845" y="0"/>
                    </a:moveTo>
                    <a:lnTo>
                      <a:pt x="563" y="0"/>
                    </a:lnTo>
                    <a:lnTo>
                      <a:pt x="28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8E86904E-C398-49F2-A283-E9A852A81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501" y="3448051"/>
                <a:ext cx="447675" cy="36513"/>
              </a:xfrm>
              <a:custGeom>
                <a:avLst/>
                <a:gdLst>
                  <a:gd name="T0" fmla="*/ 282 w 282"/>
                  <a:gd name="T1" fmla="*/ 23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23">
                    <a:moveTo>
                      <a:pt x="282" y="23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5" name="Line 22">
                <a:extLst>
                  <a:ext uri="{FF2B5EF4-FFF2-40B4-BE49-F238E27FC236}">
                    <a16:creationId xmlns:a16="http://schemas.microsoft.com/office/drawing/2014/main" id="{7D13D3F6-DD12-47EF-B1EB-60F4A8F21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67851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6" name="Line 23">
                <a:extLst>
                  <a:ext uri="{FF2B5EF4-FFF2-40B4-BE49-F238E27FC236}">
                    <a16:creationId xmlns:a16="http://schemas.microsoft.com/office/drawing/2014/main" id="{9732A1D5-E087-47D8-9EF7-20E47F4DB9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1393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7" name="Line 24">
                <a:extLst>
                  <a:ext uri="{FF2B5EF4-FFF2-40B4-BE49-F238E27FC236}">
                    <a16:creationId xmlns:a16="http://schemas.microsoft.com/office/drawing/2014/main" id="{47801FCA-6C4A-4F7B-8CD6-7ED47285AA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8" name="Line 25">
                <a:extLst>
                  <a:ext uri="{FF2B5EF4-FFF2-40B4-BE49-F238E27FC236}">
                    <a16:creationId xmlns:a16="http://schemas.microsoft.com/office/drawing/2014/main" id="{7886AA5F-8233-4679-BA89-7DF340D6D2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2" name="Line 39">
                <a:extLst>
                  <a:ext uri="{FF2B5EF4-FFF2-40B4-BE49-F238E27FC236}">
                    <a16:creationId xmlns:a16="http://schemas.microsoft.com/office/drawing/2014/main" id="{82F439D9-D0FE-41AA-AF72-FC0F47737D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1613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219D4AAF-6008-4FCC-889B-C89B40CB8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5122" y="35163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8" name="Rectangle 65">
              <a:extLst>
                <a:ext uri="{FF2B5EF4-FFF2-40B4-BE49-F238E27FC236}">
                  <a16:creationId xmlns:a16="http://schemas.microsoft.com/office/drawing/2014/main" id="{90C6D2A7-8A26-4C2F-97BD-0BDC672379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2797" y="35163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0C08F86E-E131-43A9-845C-65FAEDC89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70472" y="35163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0" name="Rectangle 67">
              <a:extLst>
                <a:ext uri="{FF2B5EF4-FFF2-40B4-BE49-F238E27FC236}">
                  <a16:creationId xmlns:a16="http://schemas.microsoft.com/office/drawing/2014/main" id="{62F25BDB-4C7B-4C8C-8B98-4215B2B67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18147" y="35163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EB3978B5-EFBA-439C-9CEC-BA0DC14CF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85869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2" name="Rectangle 69">
              <a:extLst>
                <a:ext uri="{FF2B5EF4-FFF2-40B4-BE49-F238E27FC236}">
                  <a16:creationId xmlns:a16="http://schemas.microsoft.com/office/drawing/2014/main" id="{AF8CB722-AFAC-4BEE-8932-B73A822D0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1956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6ECCE810-6C86-428A-A1D2-E70EC7F24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631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4" name="Rectangle 71">
              <a:extLst>
                <a:ext uri="{FF2B5EF4-FFF2-40B4-BE49-F238E27FC236}">
                  <a16:creationId xmlns:a16="http://schemas.microsoft.com/office/drawing/2014/main" id="{374A3A29-F38D-417C-9B4F-EB4847ABF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27306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232385A7-67FC-414C-85DD-DBE201BD6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4981" y="3516313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897AC17A-7965-4343-8E63-D353267AF3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0138" y="3700463"/>
              <a:ext cx="286104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Difference in proportion of participants</a:t>
              </a:r>
              <a:b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with HIV-1 RNA ≥ 50 c/mL, %</a:t>
              </a:r>
              <a:r>
                <a:rPr kumimoji="0" lang="en-US" altLang="fr-FR" sz="1400" b="0" i="0" u="none" strike="noStrike" cap="none" normalizeH="0" baseline="30000" dirty="0">
                  <a:ln>
                    <a:noFill/>
                  </a:ln>
                  <a:effectLst/>
                  <a:latin typeface="+mj-lt"/>
                </a:rPr>
                <a:t>b</a:t>
              </a:r>
              <a:endParaRPr kumimoji="0" lang="en-US" altLang="fr-FR" sz="2000" b="0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381362D3-10EB-4AAD-934D-33990B955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7350" y="1970088"/>
              <a:ext cx="3407215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Primary endpoint </a:t>
              </a:r>
              <a:r>
                <a:rPr kumimoji="0" lang="en-US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: </a:t>
              </a:r>
              <a:r>
                <a:rPr kumimoji="0" lang="en-US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DTG/3TC non-inferior</a:t>
              </a:r>
              <a:br>
                <a:rPr kumimoji="0" lang="en-US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</a:br>
              <a:r>
                <a:rPr kumimoji="0" lang="en-US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</a:rPr>
                <a:t>to TAF-based regimen (≥ 50 c/mL) at Week 144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5" name="Line 92">
              <a:extLst>
                <a:ext uri="{FF2B5EF4-FFF2-40B4-BE49-F238E27FC236}">
                  <a16:creationId xmlns:a16="http://schemas.microsoft.com/office/drawing/2014/main" id="{167B9221-1400-4CF9-BF28-7F2FF21D93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7726" y="3116263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6" name="Line 93">
              <a:extLst>
                <a:ext uri="{FF2B5EF4-FFF2-40B4-BE49-F238E27FC236}">
                  <a16:creationId xmlns:a16="http://schemas.microsoft.com/office/drawing/2014/main" id="{4DE29A19-8582-452B-80EF-598A84B41A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1451" y="3116263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7" name="Line 94">
              <a:extLst>
                <a:ext uri="{FF2B5EF4-FFF2-40B4-BE49-F238E27FC236}">
                  <a16:creationId xmlns:a16="http://schemas.microsoft.com/office/drawing/2014/main" id="{C2EAB6DA-0A24-4BFC-836B-CED9210805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061451" y="3074988"/>
              <a:ext cx="0" cy="41275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8" name="Line 95">
              <a:extLst>
                <a:ext uri="{FF2B5EF4-FFF2-40B4-BE49-F238E27FC236}">
                  <a16:creationId xmlns:a16="http://schemas.microsoft.com/office/drawing/2014/main" id="{36601147-26C7-499F-B87F-9866193EE9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467726" y="3116263"/>
              <a:ext cx="593725" cy="0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9" name="Line 96">
              <a:extLst>
                <a:ext uri="{FF2B5EF4-FFF2-40B4-BE49-F238E27FC236}">
                  <a16:creationId xmlns:a16="http://schemas.microsoft.com/office/drawing/2014/main" id="{8753B41B-0401-462F-BAE3-F759046ABE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67726" y="3074988"/>
              <a:ext cx="0" cy="41275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6" name="Rectangle 103">
              <a:extLst>
                <a:ext uri="{FF2B5EF4-FFF2-40B4-BE49-F238E27FC236}">
                  <a16:creationId xmlns:a16="http://schemas.microsoft.com/office/drawing/2014/main" id="{61542547-9DF3-4444-A6C1-94171239AF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8129" y="3033713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-2.4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7" name="Rectangle 104">
              <a:extLst>
                <a:ext uri="{FF2B5EF4-FFF2-40B4-BE49-F238E27FC236}">
                  <a16:creationId xmlns:a16="http://schemas.microsoft.com/office/drawing/2014/main" id="{A4980417-F99C-490D-8071-792770E1BD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6701" y="3033713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0.2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050F58F7-CF13-4735-ABC6-5B5E02F38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21726" y="3073401"/>
              <a:ext cx="85725" cy="85725"/>
            </a:xfrm>
            <a:custGeom>
              <a:avLst/>
              <a:gdLst>
                <a:gd name="T0" fmla="*/ 46 w 54"/>
                <a:gd name="T1" fmla="*/ 46 h 54"/>
                <a:gd name="T2" fmla="*/ 48 w 54"/>
                <a:gd name="T3" fmla="*/ 44 h 54"/>
                <a:gd name="T4" fmla="*/ 49 w 54"/>
                <a:gd name="T5" fmla="*/ 42 h 54"/>
                <a:gd name="T6" fmla="*/ 50 w 54"/>
                <a:gd name="T7" fmla="*/ 41 h 54"/>
                <a:gd name="T8" fmla="*/ 50 w 54"/>
                <a:gd name="T9" fmla="*/ 40 h 54"/>
                <a:gd name="T10" fmla="*/ 52 w 54"/>
                <a:gd name="T11" fmla="*/ 37 h 54"/>
                <a:gd name="T12" fmla="*/ 53 w 54"/>
                <a:gd name="T13" fmla="*/ 35 h 54"/>
                <a:gd name="T14" fmla="*/ 53 w 54"/>
                <a:gd name="T15" fmla="*/ 34 h 54"/>
                <a:gd name="T16" fmla="*/ 53 w 54"/>
                <a:gd name="T17" fmla="*/ 34 h 54"/>
                <a:gd name="T18" fmla="*/ 53 w 54"/>
                <a:gd name="T19" fmla="*/ 32 h 54"/>
                <a:gd name="T20" fmla="*/ 54 w 54"/>
                <a:gd name="T21" fmla="*/ 27 h 54"/>
                <a:gd name="T22" fmla="*/ 53 w 54"/>
                <a:gd name="T23" fmla="*/ 22 h 54"/>
                <a:gd name="T24" fmla="*/ 52 w 54"/>
                <a:gd name="T25" fmla="*/ 17 h 54"/>
                <a:gd name="T26" fmla="*/ 49 w 54"/>
                <a:gd name="T27" fmla="*/ 12 h 54"/>
                <a:gd name="T28" fmla="*/ 46 w 54"/>
                <a:gd name="T29" fmla="*/ 8 h 54"/>
                <a:gd name="T30" fmla="*/ 42 w 54"/>
                <a:gd name="T31" fmla="*/ 5 h 54"/>
                <a:gd name="T32" fmla="*/ 37 w 54"/>
                <a:gd name="T33" fmla="*/ 2 h 54"/>
                <a:gd name="T34" fmla="*/ 35 w 54"/>
                <a:gd name="T35" fmla="*/ 1 h 54"/>
                <a:gd name="T36" fmla="*/ 32 w 54"/>
                <a:gd name="T37" fmla="*/ 1 h 54"/>
                <a:gd name="T38" fmla="*/ 27 w 54"/>
                <a:gd name="T39" fmla="*/ 0 h 54"/>
                <a:gd name="T40" fmla="*/ 21 w 54"/>
                <a:gd name="T41" fmla="*/ 1 h 54"/>
                <a:gd name="T42" fmla="*/ 17 w 54"/>
                <a:gd name="T43" fmla="*/ 2 h 54"/>
                <a:gd name="T44" fmla="*/ 12 w 54"/>
                <a:gd name="T45" fmla="*/ 5 h 54"/>
                <a:gd name="T46" fmla="*/ 8 w 54"/>
                <a:gd name="T47" fmla="*/ 8 h 54"/>
                <a:gd name="T48" fmla="*/ 4 w 54"/>
                <a:gd name="T49" fmla="*/ 12 h 54"/>
                <a:gd name="T50" fmla="*/ 2 w 54"/>
                <a:gd name="T51" fmla="*/ 17 h 54"/>
                <a:gd name="T52" fmla="*/ 0 w 54"/>
                <a:gd name="T53" fmla="*/ 22 h 54"/>
                <a:gd name="T54" fmla="*/ 0 w 54"/>
                <a:gd name="T55" fmla="*/ 27 h 54"/>
                <a:gd name="T56" fmla="*/ 0 w 54"/>
                <a:gd name="T57" fmla="*/ 32 h 54"/>
                <a:gd name="T58" fmla="*/ 1 w 54"/>
                <a:gd name="T59" fmla="*/ 35 h 54"/>
                <a:gd name="T60" fmla="*/ 2 w 54"/>
                <a:gd name="T61" fmla="*/ 37 h 54"/>
                <a:gd name="T62" fmla="*/ 4 w 54"/>
                <a:gd name="T63" fmla="*/ 42 h 54"/>
                <a:gd name="T64" fmla="*/ 6 w 54"/>
                <a:gd name="T65" fmla="*/ 44 h 54"/>
                <a:gd name="T66" fmla="*/ 8 w 54"/>
                <a:gd name="T67" fmla="*/ 46 h 54"/>
                <a:gd name="T68" fmla="*/ 12 w 54"/>
                <a:gd name="T69" fmla="*/ 50 h 54"/>
                <a:gd name="T70" fmla="*/ 17 w 54"/>
                <a:gd name="T71" fmla="*/ 52 h 54"/>
                <a:gd name="T72" fmla="*/ 21 w 54"/>
                <a:gd name="T73" fmla="*/ 54 h 54"/>
                <a:gd name="T74" fmla="*/ 27 w 54"/>
                <a:gd name="T75" fmla="*/ 54 h 54"/>
                <a:gd name="T76" fmla="*/ 32 w 54"/>
                <a:gd name="T77" fmla="*/ 54 h 54"/>
                <a:gd name="T78" fmla="*/ 33 w 54"/>
                <a:gd name="T79" fmla="*/ 53 h 54"/>
                <a:gd name="T80" fmla="*/ 34 w 54"/>
                <a:gd name="T81" fmla="*/ 53 h 54"/>
                <a:gd name="T82" fmla="*/ 35 w 54"/>
                <a:gd name="T83" fmla="*/ 53 h 54"/>
                <a:gd name="T84" fmla="*/ 37 w 54"/>
                <a:gd name="T85" fmla="*/ 52 h 54"/>
                <a:gd name="T86" fmla="*/ 39 w 54"/>
                <a:gd name="T87" fmla="*/ 51 h 54"/>
                <a:gd name="T88" fmla="*/ 40 w 54"/>
                <a:gd name="T89" fmla="*/ 50 h 54"/>
                <a:gd name="T90" fmla="*/ 42 w 54"/>
                <a:gd name="T91" fmla="*/ 50 h 54"/>
                <a:gd name="T92" fmla="*/ 46 w 54"/>
                <a:gd name="T9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lnTo>
                    <a:pt x="48" y="44"/>
                  </a:lnTo>
                  <a:lnTo>
                    <a:pt x="49" y="42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52" y="37"/>
                  </a:lnTo>
                  <a:lnTo>
                    <a:pt x="53" y="35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2"/>
                  </a:lnTo>
                  <a:lnTo>
                    <a:pt x="52" y="17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2" y="5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7" y="54"/>
                  </a:lnTo>
                  <a:lnTo>
                    <a:pt x="32" y="54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5" y="53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2" name="Rectangle 109">
              <a:extLst>
                <a:ext uri="{FF2B5EF4-FFF2-40B4-BE49-F238E27FC236}">
                  <a16:creationId xmlns:a16="http://schemas.microsoft.com/office/drawing/2014/main" id="{A3ED5940-C67F-4109-B88C-E755FD6B7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7968" y="2882901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-1.1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2" name="Flèche : droite 121">
              <a:extLst>
                <a:ext uri="{FF2B5EF4-FFF2-40B4-BE49-F238E27FC236}">
                  <a16:creationId xmlns:a16="http://schemas.microsoft.com/office/drawing/2014/main" id="{E5E2FA3C-099E-46FB-B2C4-40827F165846}"/>
                </a:ext>
              </a:extLst>
            </p:cNvPr>
            <p:cNvSpPr/>
            <p:nvPr/>
          </p:nvSpPr>
          <p:spPr>
            <a:xfrm>
              <a:off x="9024621" y="2518411"/>
              <a:ext cx="1764391" cy="384177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TAF-based regimen</a:t>
              </a:r>
            </a:p>
          </p:txBody>
        </p:sp>
        <p:sp>
          <p:nvSpPr>
            <p:cNvPr id="124" name="Flèche : gauche 123">
              <a:extLst>
                <a:ext uri="{FF2B5EF4-FFF2-40B4-BE49-F238E27FC236}">
                  <a16:creationId xmlns:a16="http://schemas.microsoft.com/office/drawing/2014/main" id="{28EEB69A-DA60-4E70-BEE7-CF478D149CE7}"/>
                </a:ext>
              </a:extLst>
            </p:cNvPr>
            <p:cNvSpPr/>
            <p:nvPr/>
          </p:nvSpPr>
          <p:spPr>
            <a:xfrm>
              <a:off x="7254588" y="2518411"/>
              <a:ext cx="1764000" cy="385200"/>
            </a:xfrm>
            <a:prstGeom prst="leftArrow">
              <a:avLst/>
            </a:prstGeom>
            <a:solidFill>
              <a:srgbClr val="00C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DTG/3TC</a:t>
              </a:r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AD95E397-56C7-4B48-A4A7-ACCD2A515BC9}"/>
              </a:ext>
            </a:extLst>
          </p:cNvPr>
          <p:cNvGrpSpPr/>
          <p:nvPr/>
        </p:nvGrpSpPr>
        <p:grpSpPr>
          <a:xfrm>
            <a:off x="989139" y="2124099"/>
            <a:ext cx="5495457" cy="3473745"/>
            <a:chOff x="989139" y="2124099"/>
            <a:chExt cx="5495457" cy="3473745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677E875-F48C-4939-A0FA-98190C853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0676" y="4597401"/>
              <a:ext cx="530225" cy="430213"/>
            </a:xfrm>
            <a:custGeom>
              <a:avLst/>
              <a:gdLst>
                <a:gd name="T0" fmla="*/ 0 w 334"/>
                <a:gd name="T1" fmla="*/ 0 h 271"/>
                <a:gd name="T2" fmla="*/ 0 w 334"/>
                <a:gd name="T3" fmla="*/ 52 h 271"/>
                <a:gd name="T4" fmla="*/ 0 w 334"/>
                <a:gd name="T5" fmla="*/ 271 h 271"/>
                <a:gd name="T6" fmla="*/ 334 w 334"/>
                <a:gd name="T7" fmla="*/ 271 h 271"/>
                <a:gd name="T8" fmla="*/ 334 w 334"/>
                <a:gd name="T9" fmla="*/ 0 h 271"/>
                <a:gd name="T10" fmla="*/ 0 w 334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4" h="271">
                  <a:moveTo>
                    <a:pt x="0" y="0"/>
                  </a:moveTo>
                  <a:lnTo>
                    <a:pt x="0" y="52"/>
                  </a:lnTo>
                  <a:lnTo>
                    <a:pt x="0" y="271"/>
                  </a:lnTo>
                  <a:lnTo>
                    <a:pt x="334" y="271"/>
                  </a:lnTo>
                  <a:lnTo>
                    <a:pt x="3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68150247-FD75-42FC-A5C5-92708F354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038" y="4679951"/>
              <a:ext cx="528638" cy="34766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69C818F-D855-4697-909C-2D2BC48CA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951" y="2854326"/>
              <a:ext cx="528638" cy="2173288"/>
            </a:xfrm>
            <a:custGeom>
              <a:avLst/>
              <a:gdLst>
                <a:gd name="T0" fmla="*/ 333 w 333"/>
                <a:gd name="T1" fmla="*/ 61 h 1369"/>
                <a:gd name="T2" fmla="*/ 333 w 333"/>
                <a:gd name="T3" fmla="*/ 0 h 1369"/>
                <a:gd name="T4" fmla="*/ 0 w 333"/>
                <a:gd name="T5" fmla="*/ 0 h 1369"/>
                <a:gd name="T6" fmla="*/ 0 w 333"/>
                <a:gd name="T7" fmla="*/ 1369 h 1369"/>
                <a:gd name="T8" fmla="*/ 333 w 333"/>
                <a:gd name="T9" fmla="*/ 1369 h 1369"/>
                <a:gd name="T10" fmla="*/ 333 w 333"/>
                <a:gd name="T11" fmla="*/ 61 h 1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1369">
                  <a:moveTo>
                    <a:pt x="333" y="61"/>
                  </a:moveTo>
                  <a:lnTo>
                    <a:pt x="333" y="0"/>
                  </a:lnTo>
                  <a:lnTo>
                    <a:pt x="0" y="0"/>
                  </a:lnTo>
                  <a:lnTo>
                    <a:pt x="0" y="1369"/>
                  </a:lnTo>
                  <a:lnTo>
                    <a:pt x="333" y="1369"/>
                  </a:lnTo>
                  <a:lnTo>
                    <a:pt x="333" y="61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981A706C-EF0A-418B-BD8F-11EE3BD98A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951163"/>
              <a:ext cx="530225" cy="207645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3A62912A-0485-45DE-AE5A-EB40CAA3F1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6276" y="5008563"/>
              <a:ext cx="530225" cy="1905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1CC03890-B001-4D19-B8AD-C75195C9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6501" y="4999038"/>
              <a:ext cx="528638" cy="28575"/>
            </a:xfrm>
            <a:custGeom>
              <a:avLst/>
              <a:gdLst>
                <a:gd name="T0" fmla="*/ 0 w 333"/>
                <a:gd name="T1" fmla="*/ 6 h 18"/>
                <a:gd name="T2" fmla="*/ 0 w 333"/>
                <a:gd name="T3" fmla="*/ 18 h 18"/>
                <a:gd name="T4" fmla="*/ 333 w 333"/>
                <a:gd name="T5" fmla="*/ 18 h 18"/>
                <a:gd name="T6" fmla="*/ 333 w 333"/>
                <a:gd name="T7" fmla="*/ 0 h 18"/>
                <a:gd name="T8" fmla="*/ 0 w 333"/>
                <a:gd name="T9" fmla="*/ 0 h 18"/>
                <a:gd name="T10" fmla="*/ 0 w 333"/>
                <a:gd name="T11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3" h="18">
                  <a:moveTo>
                    <a:pt x="0" y="6"/>
                  </a:moveTo>
                  <a:lnTo>
                    <a:pt x="0" y="18"/>
                  </a:lnTo>
                  <a:lnTo>
                    <a:pt x="333" y="18"/>
                  </a:lnTo>
                  <a:lnTo>
                    <a:pt x="333" y="0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113" name="Groupe 112">
              <a:extLst>
                <a:ext uri="{FF2B5EF4-FFF2-40B4-BE49-F238E27FC236}">
                  <a16:creationId xmlns:a16="http://schemas.microsoft.com/office/drawing/2014/main" id="{43621189-0C4F-478B-818C-AC901C301D4C}"/>
                </a:ext>
              </a:extLst>
            </p:cNvPr>
            <p:cNvGrpSpPr/>
            <p:nvPr/>
          </p:nvGrpSpPr>
          <p:grpSpPr>
            <a:xfrm>
              <a:off x="1690688" y="2501901"/>
              <a:ext cx="4440238" cy="2525713"/>
              <a:chOff x="1690688" y="2501901"/>
              <a:chExt cx="4440238" cy="2525713"/>
            </a:xfrm>
          </p:grpSpPr>
          <p:sp>
            <p:nvSpPr>
              <p:cNvPr id="44" name="Line 41">
                <a:extLst>
                  <a:ext uri="{FF2B5EF4-FFF2-40B4-BE49-F238E27FC236}">
                    <a16:creationId xmlns:a16="http://schemas.microsoft.com/office/drawing/2014/main" id="{93FF4A70-2EA6-42EE-A818-76614C91F8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4016376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5" name="Line 42">
                <a:extLst>
                  <a:ext uri="{FF2B5EF4-FFF2-40B4-BE49-F238E27FC236}">
                    <a16:creationId xmlns:a16="http://schemas.microsoft.com/office/drawing/2014/main" id="{0A3D97D7-21E2-4248-BE3D-93C9D32836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351155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6" name="Line 43">
                <a:extLst>
                  <a:ext uri="{FF2B5EF4-FFF2-40B4-BE49-F238E27FC236}">
                    <a16:creationId xmlns:a16="http://schemas.microsoft.com/office/drawing/2014/main" id="{63F883E7-3703-4D47-99CE-D2F41004C8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3006726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7" name="Line 44">
                <a:extLst>
                  <a:ext uri="{FF2B5EF4-FFF2-40B4-BE49-F238E27FC236}">
                    <a16:creationId xmlns:a16="http://schemas.microsoft.com/office/drawing/2014/main" id="{51AF3316-F37B-4C4D-83DB-F6AAD3DB3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250190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8" name="Line 45">
                <a:extLst>
                  <a:ext uri="{FF2B5EF4-FFF2-40B4-BE49-F238E27FC236}">
                    <a16:creationId xmlns:a16="http://schemas.microsoft.com/office/drawing/2014/main" id="{33C744CB-172D-46B9-ABAE-255EA22511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4521201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9" name="Line 46">
                <a:extLst>
                  <a:ext uri="{FF2B5EF4-FFF2-40B4-BE49-F238E27FC236}">
                    <a16:creationId xmlns:a16="http://schemas.microsoft.com/office/drawing/2014/main" id="{887A8DCD-C5C7-4A5C-A9A8-8307036D8C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690688" y="5027613"/>
                <a:ext cx="523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50" name="Line 47">
                <a:extLst>
                  <a:ext uri="{FF2B5EF4-FFF2-40B4-BE49-F238E27FC236}">
                    <a16:creationId xmlns:a16="http://schemas.microsoft.com/office/drawing/2014/main" id="{6BA111B7-4078-4B88-A45C-171CF5CD0C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43076" y="5027613"/>
                <a:ext cx="43878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16F6FCBD-B0FC-4B08-A20F-64FCF82E1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3076" y="2501901"/>
                <a:ext cx="0" cy="2525713"/>
              </a:xfrm>
              <a:custGeom>
                <a:avLst/>
                <a:gdLst>
                  <a:gd name="T0" fmla="*/ 1591 h 1591"/>
                  <a:gd name="T1" fmla="*/ 1272 h 1591"/>
                  <a:gd name="T2" fmla="*/ 954 h 1591"/>
                  <a:gd name="T3" fmla="*/ 636 h 1591"/>
                  <a:gd name="T4" fmla="*/ 318 h 1591"/>
                  <a:gd name="T5" fmla="*/ 0 h 159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591">
                    <a:moveTo>
                      <a:pt x="0" y="1591"/>
                    </a:moveTo>
                    <a:lnTo>
                      <a:pt x="0" y="1272"/>
                    </a:lnTo>
                    <a:lnTo>
                      <a:pt x="0" y="954"/>
                    </a:lnTo>
                    <a:lnTo>
                      <a:pt x="0" y="636"/>
                    </a:lnTo>
                    <a:lnTo>
                      <a:pt x="0" y="3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52" name="Rectangle 49">
              <a:extLst>
                <a:ext uri="{FF2B5EF4-FFF2-40B4-BE49-F238E27FC236}">
                  <a16:creationId xmlns:a16="http://schemas.microsoft.com/office/drawing/2014/main" id="{200AAF94-D715-43EF-AC53-95EFC2F46B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395" y="2407286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3" name="Rectangle 50">
              <a:extLst>
                <a:ext uri="{FF2B5EF4-FFF2-40B4-BE49-F238E27FC236}">
                  <a16:creationId xmlns:a16="http://schemas.microsoft.com/office/drawing/2014/main" id="{5837ABEE-CB1C-41FD-9F5B-1598880E3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291211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4" name="Rectangle 51">
              <a:extLst>
                <a:ext uri="{FF2B5EF4-FFF2-40B4-BE49-F238E27FC236}">
                  <a16:creationId xmlns:a16="http://schemas.microsoft.com/office/drawing/2014/main" id="{89FEAC6B-E31D-48CF-8D75-3B7DF6061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3416936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5" name="Rectangle 52">
              <a:extLst>
                <a:ext uri="{FF2B5EF4-FFF2-40B4-BE49-F238E27FC236}">
                  <a16:creationId xmlns:a16="http://schemas.microsoft.com/office/drawing/2014/main" id="{998425F1-CF77-4134-A969-CFB96B958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3921761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6" name="Rectangle 53">
              <a:extLst>
                <a:ext uri="{FF2B5EF4-FFF2-40B4-BE49-F238E27FC236}">
                  <a16:creationId xmlns:a16="http://schemas.microsoft.com/office/drawing/2014/main" id="{4DCF5661-4FD8-48D6-AF5E-7C1EEC3D5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137" y="4932998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7" name="Rectangle 54">
              <a:extLst>
                <a:ext uri="{FF2B5EF4-FFF2-40B4-BE49-F238E27FC236}">
                  <a16:creationId xmlns:a16="http://schemas.microsoft.com/office/drawing/2014/main" id="{305C049A-B4EE-4ECF-B2C6-2BD37F032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442817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8" name="Rectangle 55">
              <a:extLst>
                <a:ext uri="{FF2B5EF4-FFF2-40B4-BE49-F238E27FC236}">
                  <a16:creationId xmlns:a16="http://schemas.microsoft.com/office/drawing/2014/main" id="{7F79277A-AF10-4FA2-B15F-5A4CD1991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4573" y="4425951"/>
              <a:ext cx="363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13.8</a:t>
              </a:r>
            </a:p>
          </p:txBody>
        </p:sp>
        <p:sp>
          <p:nvSpPr>
            <p:cNvPr id="59" name="Rectangle 56">
              <a:extLst>
                <a:ext uri="{FF2B5EF4-FFF2-40B4-BE49-F238E27FC236}">
                  <a16:creationId xmlns:a16="http://schemas.microsoft.com/office/drawing/2014/main" id="{CA7233B3-29CB-400C-BBBD-30D4B3355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4798" y="4343401"/>
              <a:ext cx="363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16,9</a:t>
              </a:r>
            </a:p>
          </p:txBody>
        </p:sp>
        <p:sp>
          <p:nvSpPr>
            <p:cNvPr id="60" name="Rectangle 57">
              <a:extLst>
                <a:ext uri="{FF2B5EF4-FFF2-40B4-BE49-F238E27FC236}">
                  <a16:creationId xmlns:a16="http://schemas.microsoft.com/office/drawing/2014/main" id="{105A6DA0-8A3D-4653-BEEA-93B5D75BA0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0915" y="4756151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0,3</a:t>
              </a:r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0D27C8BB-1D50-4778-8F28-9F4F95B8E6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1140" y="4745038"/>
              <a:ext cx="25968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1,3</a:t>
              </a:r>
            </a:p>
          </p:txBody>
        </p:sp>
        <p:sp>
          <p:nvSpPr>
            <p:cNvPr id="62" name="Rectangle 59">
              <a:extLst>
                <a:ext uri="{FF2B5EF4-FFF2-40B4-BE49-F238E27FC236}">
                  <a16:creationId xmlns:a16="http://schemas.microsoft.com/office/drawing/2014/main" id="{BC94337F-61AE-4E2B-83DE-56CE3C1B7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2486" y="2600326"/>
              <a:ext cx="363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85,9</a:t>
              </a:r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91D5BAB4-1EA6-477F-A0A6-768183094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711" y="2697163"/>
              <a:ext cx="36388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81,7</a:t>
              </a:r>
            </a:p>
          </p:txBody>
        </p:sp>
        <p:sp>
          <p:nvSpPr>
            <p:cNvPr id="64" name="Rectangle 61">
              <a:extLst>
                <a:ext uri="{FF2B5EF4-FFF2-40B4-BE49-F238E27FC236}">
                  <a16:creationId xmlns:a16="http://schemas.microsoft.com/office/drawing/2014/main" id="{D41A6CBC-2BB6-4FDF-9FD6-22BE642B3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159" y="5105401"/>
              <a:ext cx="899285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≥ 50 c/</a:t>
              </a:r>
              <a:r>
                <a:rPr kumimoji="0" lang="en-US" altLang="fr-FR" sz="1600" b="1" i="0" u="none" strike="noStrike" cap="none" normalizeH="0" baseline="0" dirty="0" err="1">
                  <a:ln>
                    <a:noFill/>
                  </a:ln>
                  <a:effectLst/>
                  <a:latin typeface="+mj-lt"/>
                </a:rPr>
                <a:t>mL</a:t>
              </a:r>
              <a:r>
                <a:rPr kumimoji="0" lang="en-US" altLang="fr-FR" sz="1600" b="1" i="0" u="none" strike="noStrike" cap="none" normalizeH="0" baseline="30000" dirty="0" err="1">
                  <a:ln>
                    <a:noFill/>
                  </a:ln>
                  <a:effectLst/>
                  <a:latin typeface="+mj-lt"/>
                </a:rPr>
                <a:t>a</a:t>
              </a:r>
              <a:endParaRPr kumimoji="0" lang="en-US" altLang="fr-FR" sz="1600" b="0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5" name="Rectangle 62">
              <a:extLst>
                <a:ext uri="{FF2B5EF4-FFF2-40B4-BE49-F238E27FC236}">
                  <a16:creationId xmlns:a16="http://schemas.microsoft.com/office/drawing/2014/main" id="{21D5EEE8-D3D7-4311-AEFD-87D1E83AE7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0238" y="5102226"/>
              <a:ext cx="894477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&lt; 50 c/mL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6" name="Rectangle 63">
              <a:extLst>
                <a:ext uri="{FF2B5EF4-FFF2-40B4-BE49-F238E27FC236}">
                  <a16:creationId xmlns:a16="http://schemas.microsoft.com/office/drawing/2014/main" id="{EBC9B8FA-606B-45CA-8E2E-E0FC6E399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336" y="5102226"/>
              <a:ext cx="101540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No virologic</a:t>
              </a:r>
              <a:br>
                <a:rPr lang="en-US" altLang="fr-FR" sz="1600" b="1" dirty="0"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data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4" name="Rectangle 11">
              <a:extLst>
                <a:ext uri="{FF2B5EF4-FFF2-40B4-BE49-F238E27FC236}">
                  <a16:creationId xmlns:a16="http://schemas.microsoft.com/office/drawing/2014/main" id="{C13255AC-C145-4520-B244-11BC010A2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7756" y="2136598"/>
              <a:ext cx="180000" cy="18000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115" name="Rectangle 14">
              <a:extLst>
                <a:ext uri="{FF2B5EF4-FFF2-40B4-BE49-F238E27FC236}">
                  <a16:creationId xmlns:a16="http://schemas.microsoft.com/office/drawing/2014/main" id="{D144B01A-5AAF-4910-8003-7BED881ED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771" y="2136598"/>
              <a:ext cx="180000" cy="1800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116" name="Rectangle 29">
              <a:extLst>
                <a:ext uri="{FF2B5EF4-FFF2-40B4-BE49-F238E27FC236}">
                  <a16:creationId xmlns:a16="http://schemas.microsoft.com/office/drawing/2014/main" id="{EEF55360-9A97-45BD-97E4-795709611C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644" y="2124099"/>
              <a:ext cx="1569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DTG/3TC (N = 369)</a:t>
              </a:r>
            </a:p>
          </p:txBody>
        </p:sp>
        <p:sp>
          <p:nvSpPr>
            <p:cNvPr id="117" name="Rectangle 29">
              <a:extLst>
                <a:ext uri="{FF2B5EF4-FFF2-40B4-BE49-F238E27FC236}">
                  <a16:creationId xmlns:a16="http://schemas.microsoft.com/office/drawing/2014/main" id="{3A85B27F-8AD3-4B7F-B612-5117B1AF8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5659" y="2124099"/>
              <a:ext cx="2438937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TAF-based regimen (N = 372)</a:t>
              </a:r>
            </a:p>
          </p:txBody>
        </p:sp>
        <p:sp>
          <p:nvSpPr>
            <p:cNvPr id="126" name="Rectangle 62">
              <a:extLst>
                <a:ext uri="{FF2B5EF4-FFF2-40B4-BE49-F238E27FC236}">
                  <a16:creationId xmlns:a16="http://schemas.microsoft.com/office/drawing/2014/main" id="{3B91719B-0440-47E5-BEAB-19D37BFBC86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17446" y="3664856"/>
              <a:ext cx="24593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Proportion of participants, 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sp>
        <p:nvSpPr>
          <p:cNvPr id="127" name="Rectangle 54">
            <a:extLst>
              <a:ext uri="{FF2B5EF4-FFF2-40B4-BE49-F238E27FC236}">
                <a16:creationId xmlns:a16="http://schemas.microsoft.com/office/drawing/2014/main" id="{F77E9B71-1542-483A-B448-DAD4D04C50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5465" y="5698692"/>
            <a:ext cx="4849084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 Primary endpoint (Snapshot virologic non-response, ITT-E)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b Based on Cochran-Mantel-Haenszel stratified analysis (DTG/3TC – TAF-based regimen) </a:t>
            </a:r>
            <a:b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</a:br>
            <a: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adjusting for baseline third agent class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fr-FR" sz="12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394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D43873F-8F82-3044-96A5-359E998CB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64573"/>
            <a:ext cx="10972800" cy="105225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Median change in weight</a:t>
            </a:r>
          </a:p>
          <a:p>
            <a:pPr lvl="1"/>
            <a:r>
              <a:rPr lang="en-US" sz="2000" dirty="0"/>
              <a:t>DTG/3TC = + 2.2 kg</a:t>
            </a:r>
          </a:p>
          <a:p>
            <a:pPr lvl="1"/>
            <a:r>
              <a:rPr lang="en-US" sz="2000" dirty="0"/>
              <a:t>TAF-based regimen : + 1.3 kg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50327922-B0F5-0949-8E3D-AAD5A7406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1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TANGO: switch to DTG/3TC, W144 </a:t>
            </a:r>
            <a:r>
              <a:rPr lang="fr-FR" sz="3200" dirty="0" err="1"/>
              <a:t>results</a:t>
            </a:r>
            <a:r>
              <a:rPr lang="fr-FR" sz="3200" dirty="0"/>
              <a:t> </a:t>
            </a:r>
            <a:r>
              <a:rPr lang="fr-FR" sz="3200" i="1" dirty="0"/>
              <a:t>(3)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661D2A1-92CD-4320-BC9C-E604BA85C103}"/>
              </a:ext>
            </a:extLst>
          </p:cNvPr>
          <p:cNvSpPr txBox="1"/>
          <p:nvPr/>
        </p:nvSpPr>
        <p:spPr>
          <a:xfrm>
            <a:off x="3096073" y="2316826"/>
            <a:ext cx="5660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Change in Fasting Lipids From Baseline to Week 144</a:t>
            </a:r>
            <a:endParaRPr lang="fr-FR" sz="20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D1583F23-6CF9-4727-9DF5-8D91407B1E84}"/>
              </a:ext>
            </a:extLst>
          </p:cNvPr>
          <p:cNvGrpSpPr/>
          <p:nvPr/>
        </p:nvGrpSpPr>
        <p:grpSpPr>
          <a:xfrm>
            <a:off x="787235" y="2761171"/>
            <a:ext cx="10287451" cy="3431633"/>
            <a:chOff x="787235" y="2761171"/>
            <a:chExt cx="10287451" cy="3431633"/>
          </a:xfrm>
        </p:grpSpPr>
        <p:sp>
          <p:nvSpPr>
            <p:cNvPr id="96" name="Rectangle 17">
              <a:extLst>
                <a:ext uri="{FF2B5EF4-FFF2-40B4-BE49-F238E27FC236}">
                  <a16:creationId xmlns:a16="http://schemas.microsoft.com/office/drawing/2014/main" id="{E242AC74-51A4-44C6-9B6D-B20D978FC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7104" y="3924299"/>
              <a:ext cx="628224" cy="258701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Rectangle 17">
              <a:extLst>
                <a:ext uri="{FF2B5EF4-FFF2-40B4-BE49-F238E27FC236}">
                  <a16:creationId xmlns:a16="http://schemas.microsoft.com/office/drawing/2014/main" id="{F69456DC-16BA-47E2-82A6-B331A53A4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03535" y="3871913"/>
              <a:ext cx="628224" cy="31108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Rectangle 17">
              <a:extLst>
                <a:ext uri="{FF2B5EF4-FFF2-40B4-BE49-F238E27FC236}">
                  <a16:creationId xmlns:a16="http://schemas.microsoft.com/office/drawing/2014/main" id="{839146E6-EAD1-422C-BF13-6CEE029B3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4830" y="4043363"/>
              <a:ext cx="628224" cy="13963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Rectangle 17">
              <a:extLst>
                <a:ext uri="{FF2B5EF4-FFF2-40B4-BE49-F238E27FC236}">
                  <a16:creationId xmlns:a16="http://schemas.microsoft.com/office/drawing/2014/main" id="{0D128137-5082-4CE7-A9CD-47810E07D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2780" y="4161525"/>
              <a:ext cx="628224" cy="2580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Line 6">
              <a:extLst>
                <a:ext uri="{FF2B5EF4-FFF2-40B4-BE49-F238E27FC236}">
                  <a16:creationId xmlns:a16="http://schemas.microsoft.com/office/drawing/2014/main" id="{BBCCD704-2839-4D22-B0AB-9A6B1B60E5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06308" y="3491954"/>
              <a:ext cx="0" cy="206759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7">
              <a:extLst>
                <a:ext uri="{FF2B5EF4-FFF2-40B4-BE49-F238E27FC236}">
                  <a16:creationId xmlns:a16="http://schemas.microsoft.com/office/drawing/2014/main" id="{07B8A3C3-419E-448B-AFCA-68407722E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4188544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Line 8">
              <a:extLst>
                <a:ext uri="{FF2B5EF4-FFF2-40B4-BE49-F238E27FC236}">
                  <a16:creationId xmlns:a16="http://schemas.microsoft.com/office/drawing/2014/main" id="{4A8ADA63-121C-4655-BE6C-97F32372B0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3854107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Line 9">
              <a:extLst>
                <a:ext uri="{FF2B5EF4-FFF2-40B4-BE49-F238E27FC236}">
                  <a16:creationId xmlns:a16="http://schemas.microsoft.com/office/drawing/2014/main" id="{DA6CF986-7640-4136-A064-E62DB89CC8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487959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D4F2128E-1465-4A55-8EAA-07FF93476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4534067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11">
              <a:extLst>
                <a:ext uri="{FF2B5EF4-FFF2-40B4-BE49-F238E27FC236}">
                  <a16:creationId xmlns:a16="http://schemas.microsoft.com/office/drawing/2014/main" id="{1961D677-20D0-4BFC-AB23-1D5A0A0A81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555955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Line 12">
              <a:extLst>
                <a:ext uri="{FF2B5EF4-FFF2-40B4-BE49-F238E27FC236}">
                  <a16:creationId xmlns:a16="http://schemas.microsoft.com/office/drawing/2014/main" id="{08CFF137-5FAD-4BBF-86FB-B118F491B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521957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Line 14">
              <a:extLst>
                <a:ext uri="{FF2B5EF4-FFF2-40B4-BE49-F238E27FC236}">
                  <a16:creationId xmlns:a16="http://schemas.microsoft.com/office/drawing/2014/main" id="{1D0712AA-0624-4F6B-BADE-C56BDB7675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7943" y="3503040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C1A2B3C7-9765-4FFE-9D71-58D98348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2568" y="2847301"/>
              <a:ext cx="168143" cy="16629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61A284F3-D38C-4B21-BA14-57BA412C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199" y="2847301"/>
              <a:ext cx="166295" cy="16629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E1531CA2-25C8-406D-AC3C-AB06694E6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0929" y="3905843"/>
              <a:ext cx="628224" cy="27715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CD2AEDD9-E765-4B03-A8C9-0CA74CC6F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1913" y="4160828"/>
              <a:ext cx="630073" cy="2217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EE78691A-CD14-4946-BDFE-9AE3A71975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3689" y="4194087"/>
              <a:ext cx="628224" cy="6282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DB0EEAEF-50D6-4D61-AB40-47231BF3D1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057" y="4194087"/>
              <a:ext cx="628224" cy="66148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5865CECC-0C59-4F7F-809D-053B53EE6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64121" y="4194087"/>
              <a:ext cx="630073" cy="201402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B0B951BB-AF48-4AE9-85FB-503973697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7489" y="4194087"/>
              <a:ext cx="628224" cy="166295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3F74DEE8-EF29-4C06-8E15-6D3510D55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94552" y="4194087"/>
              <a:ext cx="630073" cy="22727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5528F3D7-8556-4883-B4B8-786BDF236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4765" y="3569558"/>
              <a:ext cx="718763" cy="103472"/>
            </a:xfrm>
            <a:custGeom>
              <a:avLst/>
              <a:gdLst>
                <a:gd name="T0" fmla="*/ 1167 w 1167"/>
                <a:gd name="T1" fmla="*/ 167 h 167"/>
                <a:gd name="T2" fmla="*/ 1167 w 1167"/>
                <a:gd name="T3" fmla="*/ 0 h 167"/>
                <a:gd name="T4" fmla="*/ 0 w 1167"/>
                <a:gd name="T5" fmla="*/ 0 h 167"/>
                <a:gd name="T6" fmla="*/ 0 w 1167"/>
                <a:gd name="T7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7" h="167">
                  <a:moveTo>
                    <a:pt x="1167" y="167"/>
                  </a:moveTo>
                  <a:lnTo>
                    <a:pt x="1167" y="0"/>
                  </a:lnTo>
                  <a:lnTo>
                    <a:pt x="0" y="0"/>
                  </a:lnTo>
                  <a:lnTo>
                    <a:pt x="0" y="167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Line 25">
              <a:extLst>
                <a:ext uri="{FF2B5EF4-FFF2-40B4-BE49-F238E27FC236}">
                  <a16:creationId xmlns:a16="http://schemas.microsoft.com/office/drawing/2014/main" id="{EDA688E6-7105-4CA3-9663-BC3D80A16D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97219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Line 26">
              <a:extLst>
                <a:ext uri="{FF2B5EF4-FFF2-40B4-BE49-F238E27FC236}">
                  <a16:creationId xmlns:a16="http://schemas.microsoft.com/office/drawing/2014/main" id="{38039078-0CF9-4D34-A635-E72F6946B3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00914" y="3689660"/>
              <a:ext cx="0" cy="3750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72CA6B5A-EB5F-496D-8BA7-F0374AA6D4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11678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Line 28">
              <a:extLst>
                <a:ext uri="{FF2B5EF4-FFF2-40B4-BE49-F238E27FC236}">
                  <a16:creationId xmlns:a16="http://schemas.microsoft.com/office/drawing/2014/main" id="{933316B2-2090-40B2-B9DE-332C05A981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92915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Line 29">
              <a:extLst>
                <a:ext uri="{FF2B5EF4-FFF2-40B4-BE49-F238E27FC236}">
                  <a16:creationId xmlns:a16="http://schemas.microsoft.com/office/drawing/2014/main" id="{B175CB28-7007-4C8C-8128-CC73F00F7F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92915" y="3331203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30">
              <a:extLst>
                <a:ext uri="{FF2B5EF4-FFF2-40B4-BE49-F238E27FC236}">
                  <a16:creationId xmlns:a16="http://schemas.microsoft.com/office/drawing/2014/main" id="{4A74FD9A-8FB0-4D56-8D88-1024DA45F7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07474" y="4504503"/>
              <a:ext cx="0" cy="6910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31">
              <a:extLst>
                <a:ext uri="{FF2B5EF4-FFF2-40B4-BE49-F238E27FC236}">
                  <a16:creationId xmlns:a16="http://schemas.microsoft.com/office/drawing/2014/main" id="{18BD61F4-02C6-4B41-B37E-BC5152EE3C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74178" y="4003772"/>
              <a:ext cx="0" cy="3307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32">
              <a:extLst>
                <a:ext uri="{FF2B5EF4-FFF2-40B4-BE49-F238E27FC236}">
                  <a16:creationId xmlns:a16="http://schemas.microsoft.com/office/drawing/2014/main" id="{9EC119AE-FE38-457F-A553-92BDC64B8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847801" y="4066595"/>
              <a:ext cx="0" cy="3676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33">
              <a:extLst>
                <a:ext uri="{FF2B5EF4-FFF2-40B4-BE49-F238E27FC236}">
                  <a16:creationId xmlns:a16="http://schemas.microsoft.com/office/drawing/2014/main" id="{A39C0AAD-66CF-4B11-A81C-82D0B93B7F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35698" y="3667488"/>
              <a:ext cx="0" cy="7243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34">
              <a:extLst>
                <a:ext uri="{FF2B5EF4-FFF2-40B4-BE49-F238E27FC236}">
                  <a16:creationId xmlns:a16="http://schemas.microsoft.com/office/drawing/2014/main" id="{F26D5663-9240-4277-BFC5-B5A2ADF9B2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2434" y="3388482"/>
              <a:ext cx="0" cy="103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Line 35">
              <a:extLst>
                <a:ext uri="{FF2B5EF4-FFF2-40B4-BE49-F238E27FC236}">
                  <a16:creationId xmlns:a16="http://schemas.microsoft.com/office/drawing/2014/main" id="{C4543FCA-2FF2-48DD-9816-54D0E1A97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43672" y="3388482"/>
              <a:ext cx="0" cy="10347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Line 36">
              <a:extLst>
                <a:ext uri="{FF2B5EF4-FFF2-40B4-BE49-F238E27FC236}">
                  <a16:creationId xmlns:a16="http://schemas.microsoft.com/office/drawing/2014/main" id="{150DF5C5-B61F-4F00-9DFC-9014235928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67978" y="3759874"/>
              <a:ext cx="0" cy="33074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Line 37">
              <a:extLst>
                <a:ext uri="{FF2B5EF4-FFF2-40B4-BE49-F238E27FC236}">
                  <a16:creationId xmlns:a16="http://schemas.microsoft.com/office/drawing/2014/main" id="{3CC8DD9A-0420-43CA-A948-E984A97D44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43672" y="3388482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Line 38">
              <a:extLst>
                <a:ext uri="{FF2B5EF4-FFF2-40B4-BE49-F238E27FC236}">
                  <a16:creationId xmlns:a16="http://schemas.microsoft.com/office/drawing/2014/main" id="{A0669E43-3496-4A36-B50D-AD0EA93B7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78456" y="3331203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Line 39">
              <a:extLst>
                <a:ext uri="{FF2B5EF4-FFF2-40B4-BE49-F238E27FC236}">
                  <a16:creationId xmlns:a16="http://schemas.microsoft.com/office/drawing/2014/main" id="{8BA80141-935F-4839-8425-7AAFB215A1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4431" y="3379244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Line 40">
              <a:extLst>
                <a:ext uri="{FF2B5EF4-FFF2-40B4-BE49-F238E27FC236}">
                  <a16:creationId xmlns:a16="http://schemas.microsoft.com/office/drawing/2014/main" id="{EC8768AD-D9CA-4A8B-B24F-6BF846E6DA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3193" y="3379244"/>
              <a:ext cx="0" cy="1016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Line 41">
              <a:extLst>
                <a:ext uri="{FF2B5EF4-FFF2-40B4-BE49-F238E27FC236}">
                  <a16:creationId xmlns:a16="http://schemas.microsoft.com/office/drawing/2014/main" id="{E5F3684B-357A-4DF9-AD0C-F5708BDF87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5041" y="3770960"/>
              <a:ext cx="0" cy="2605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Line 42">
              <a:extLst>
                <a:ext uri="{FF2B5EF4-FFF2-40B4-BE49-F238E27FC236}">
                  <a16:creationId xmlns:a16="http://schemas.microsoft.com/office/drawing/2014/main" id="{BACDA88F-871F-4AEC-9A2C-30CC99DD98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4431" y="3379244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Line 43">
              <a:extLst>
                <a:ext uri="{FF2B5EF4-FFF2-40B4-BE49-F238E27FC236}">
                  <a16:creationId xmlns:a16="http://schemas.microsoft.com/office/drawing/2014/main" id="{73C47CAC-8E2B-4B52-98F9-A48FFC999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74537" y="4212564"/>
              <a:ext cx="0" cy="36954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Line 44">
              <a:extLst>
                <a:ext uri="{FF2B5EF4-FFF2-40B4-BE49-F238E27FC236}">
                  <a16:creationId xmlns:a16="http://schemas.microsoft.com/office/drawing/2014/main" id="{4AFD4BE9-29A0-43BF-A4D2-AD4C5D68D9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1601" y="4197782"/>
              <a:ext cx="0" cy="3141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Line 45">
              <a:extLst>
                <a:ext uri="{FF2B5EF4-FFF2-40B4-BE49-F238E27FC236}">
                  <a16:creationId xmlns:a16="http://schemas.microsoft.com/office/drawing/2014/main" id="{9EF22883-7B5D-4A4E-B7B8-D4B04ED99A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04969" y="4295712"/>
              <a:ext cx="0" cy="24574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Line 46">
              <a:extLst>
                <a:ext uri="{FF2B5EF4-FFF2-40B4-BE49-F238E27FC236}">
                  <a16:creationId xmlns:a16="http://schemas.microsoft.com/office/drawing/2014/main" id="{DADDF3F2-7708-489A-B6CA-B7BEFCABC6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78456" y="3331203"/>
              <a:ext cx="71876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Line 13">
              <a:extLst>
                <a:ext uri="{FF2B5EF4-FFF2-40B4-BE49-F238E27FC236}">
                  <a16:creationId xmlns:a16="http://schemas.microsoft.com/office/drawing/2014/main" id="{07CCDC3D-90D7-483B-9132-2CFCD08923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06308" y="4188544"/>
              <a:ext cx="916837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01F8CF86-CB69-4B05-98D6-97B7135F1625}"/>
                </a:ext>
              </a:extLst>
            </p:cNvPr>
            <p:cNvSpPr txBox="1"/>
            <p:nvPr/>
          </p:nvSpPr>
          <p:spPr>
            <a:xfrm>
              <a:off x="1470535" y="335971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10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4DA145E1-FD95-4F56-A857-21B4075D0C18}"/>
                </a:ext>
              </a:extLst>
            </p:cNvPr>
            <p:cNvSpPr txBox="1"/>
            <p:nvPr/>
          </p:nvSpPr>
          <p:spPr>
            <a:xfrm>
              <a:off x="1561906" y="3696358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5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4FBB62D3-FDC5-470A-BCC9-1BD45850B68A}"/>
                </a:ext>
              </a:extLst>
            </p:cNvPr>
            <p:cNvSpPr txBox="1"/>
            <p:nvPr/>
          </p:nvSpPr>
          <p:spPr>
            <a:xfrm>
              <a:off x="1561906" y="4039130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BC5B6891-E09C-4A73-A500-1B4818663433}"/>
                </a:ext>
              </a:extLst>
            </p:cNvPr>
            <p:cNvSpPr txBox="1"/>
            <p:nvPr/>
          </p:nvSpPr>
          <p:spPr>
            <a:xfrm>
              <a:off x="1507403" y="4372954"/>
              <a:ext cx="33054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-5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7B437DB4-D45A-4539-BE46-0B329B7B4F3B}"/>
                </a:ext>
              </a:extLst>
            </p:cNvPr>
            <p:cNvSpPr txBox="1"/>
            <p:nvPr/>
          </p:nvSpPr>
          <p:spPr>
            <a:xfrm>
              <a:off x="1416032" y="4725702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-10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B554071B-3A91-4D9C-BFBA-14735240A40D}"/>
                </a:ext>
              </a:extLst>
            </p:cNvPr>
            <p:cNvSpPr txBox="1"/>
            <p:nvPr/>
          </p:nvSpPr>
          <p:spPr>
            <a:xfrm>
              <a:off x="1416032" y="5068894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-15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4B1A5C16-2014-46E1-AA94-A5EB7B564FE9}"/>
                </a:ext>
              </a:extLst>
            </p:cNvPr>
            <p:cNvSpPr txBox="1"/>
            <p:nvPr/>
          </p:nvSpPr>
          <p:spPr>
            <a:xfrm>
              <a:off x="1416032" y="5411894"/>
              <a:ext cx="4219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-20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D9B97F52-DD75-4D78-8448-3D960B053038}"/>
                </a:ext>
              </a:extLst>
            </p:cNvPr>
            <p:cNvSpPr txBox="1"/>
            <p:nvPr/>
          </p:nvSpPr>
          <p:spPr>
            <a:xfrm rot="16200000">
              <a:off x="139910" y="4307267"/>
              <a:ext cx="18178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Adjusted change from</a:t>
              </a:r>
              <a:br>
                <a:rPr lang="en-US" sz="1400" b="1" dirty="0"/>
              </a:br>
              <a:r>
                <a:rPr lang="en-US" sz="1400" b="1" dirty="0"/>
                <a:t>baseline (95% CI), %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FDF669B2-4D36-47BA-964A-0EF07FEA2A89}"/>
                </a:ext>
              </a:extLst>
            </p:cNvPr>
            <p:cNvSpPr txBox="1"/>
            <p:nvPr/>
          </p:nvSpPr>
          <p:spPr>
            <a:xfrm>
              <a:off x="2274316" y="3139186"/>
              <a:ext cx="99899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-7.2 (-9.6, -4.8)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A8431228-8170-418E-A3E7-BF389BF8A606}"/>
                </a:ext>
              </a:extLst>
            </p:cNvPr>
            <p:cNvSpPr txBox="1"/>
            <p:nvPr/>
          </p:nvSpPr>
          <p:spPr>
            <a:xfrm>
              <a:off x="4103557" y="3168767"/>
              <a:ext cx="99899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-6.1 (-9.1, -2.9)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6614DE93-30B8-4C34-B2BC-D193DE78E9BA}"/>
                </a:ext>
              </a:extLst>
            </p:cNvPr>
            <p:cNvSpPr txBox="1"/>
            <p:nvPr/>
          </p:nvSpPr>
          <p:spPr>
            <a:xfrm>
              <a:off x="5880213" y="3105921"/>
              <a:ext cx="1067921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-7.2 (-10.8, -3.6)</a:t>
              </a:r>
            </a:p>
          </p:txBody>
        </p:sp>
        <p:sp>
          <p:nvSpPr>
            <p:cNvPr id="66" name="ZoneTexte 65">
              <a:extLst>
                <a:ext uri="{FF2B5EF4-FFF2-40B4-BE49-F238E27FC236}">
                  <a16:creationId xmlns:a16="http://schemas.microsoft.com/office/drawing/2014/main" id="{45B54C95-6A36-4367-B05D-D7F7B1D9FFE7}"/>
                </a:ext>
              </a:extLst>
            </p:cNvPr>
            <p:cNvSpPr txBox="1"/>
            <p:nvPr/>
          </p:nvSpPr>
          <p:spPr>
            <a:xfrm>
              <a:off x="9572142" y="3342970"/>
              <a:ext cx="95731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-1.2 (-4.7, 2.4)</a:t>
              </a:r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17CAC288-7AEB-452C-9383-A18384CCB4D0}"/>
                </a:ext>
              </a:extLst>
            </p:cNvPr>
            <p:cNvSpPr txBox="1"/>
            <p:nvPr/>
          </p:nvSpPr>
          <p:spPr>
            <a:xfrm>
              <a:off x="7666896" y="3090889"/>
              <a:ext cx="113685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dirty="0"/>
                <a:t>-11.7 (-18.1, -4.7)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27CF3316-224E-4E2C-BD70-2D9776797052}"/>
                </a:ext>
              </a:extLst>
            </p:cNvPr>
            <p:cNvSpPr txBox="1"/>
            <p:nvPr/>
          </p:nvSpPr>
          <p:spPr>
            <a:xfrm>
              <a:off x="7722872" y="5118006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-9.7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91BAEAE6-4255-4D95-A8DC-E412B73891BA}"/>
                </a:ext>
              </a:extLst>
            </p:cNvPr>
            <p:cNvSpPr txBox="1"/>
            <p:nvPr/>
          </p:nvSpPr>
          <p:spPr>
            <a:xfrm>
              <a:off x="8394040" y="3360977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2.2</a:t>
              </a:r>
            </a:p>
          </p:txBody>
        </p:sp>
        <p:sp>
          <p:nvSpPr>
            <p:cNvPr id="70" name="ZoneTexte 69">
              <a:extLst>
                <a:ext uri="{FF2B5EF4-FFF2-40B4-BE49-F238E27FC236}">
                  <a16:creationId xmlns:a16="http://schemas.microsoft.com/office/drawing/2014/main" id="{7A364A3E-43C0-4F4C-980C-2C4E425720F4}"/>
                </a:ext>
              </a:extLst>
            </p:cNvPr>
            <p:cNvSpPr txBox="1"/>
            <p:nvPr/>
          </p:nvSpPr>
          <p:spPr>
            <a:xfrm>
              <a:off x="5899461" y="4560914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-3.0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998175D5-FE1D-491F-B0E9-8593972F8DB4}"/>
                </a:ext>
              </a:extLst>
            </p:cNvPr>
            <p:cNvSpPr txBox="1"/>
            <p:nvPr/>
          </p:nvSpPr>
          <p:spPr>
            <a:xfrm>
              <a:off x="6565166" y="3367182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4.6</a:t>
              </a:r>
            </a:p>
          </p:txBody>
        </p:sp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3845C8FF-2C88-4DCE-B33C-3F6A371A466D}"/>
                </a:ext>
              </a:extLst>
            </p:cNvPr>
            <p:cNvSpPr txBox="1"/>
            <p:nvPr/>
          </p:nvSpPr>
          <p:spPr>
            <a:xfrm>
              <a:off x="4065601" y="4484791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-2.4</a:t>
              </a: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9CD5D8EE-FAE1-46C9-86BD-C2B792A58309}"/>
                </a:ext>
              </a:extLst>
            </p:cNvPr>
            <p:cNvSpPr txBox="1"/>
            <p:nvPr/>
          </p:nvSpPr>
          <p:spPr>
            <a:xfrm>
              <a:off x="4722625" y="3421522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3.9</a:t>
              </a: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A2DBF6A0-CA7C-47F5-AABE-EB249755402B}"/>
                </a:ext>
              </a:extLst>
            </p:cNvPr>
            <p:cNvSpPr txBox="1"/>
            <p:nvPr/>
          </p:nvSpPr>
          <p:spPr>
            <a:xfrm>
              <a:off x="2222564" y="4541459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-3.3</a:t>
              </a: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E630A89A-A09A-4A61-A1E1-36AA32673F89}"/>
                </a:ext>
              </a:extLst>
            </p:cNvPr>
            <p:cNvSpPr txBox="1"/>
            <p:nvPr/>
          </p:nvSpPr>
          <p:spPr>
            <a:xfrm>
              <a:off x="2899244" y="3448744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4.2</a:t>
              </a: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025699BD-D360-4AC1-A354-2CC6AB25B14F}"/>
                </a:ext>
              </a:extLst>
            </p:cNvPr>
            <p:cNvSpPr txBox="1"/>
            <p:nvPr/>
          </p:nvSpPr>
          <p:spPr>
            <a:xfrm>
              <a:off x="1837943" y="5409525"/>
              <a:ext cx="3609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BL</a:t>
              </a: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3EF8D333-AFE6-4220-96B1-6D0574CEC145}"/>
                </a:ext>
              </a:extLst>
            </p:cNvPr>
            <p:cNvSpPr txBox="1"/>
            <p:nvPr/>
          </p:nvSpPr>
          <p:spPr>
            <a:xfrm>
              <a:off x="2297220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5.0</a:t>
              </a: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46381619-6349-4F3A-8C89-73728C7C80FF}"/>
                </a:ext>
              </a:extLst>
            </p:cNvPr>
            <p:cNvSpPr txBox="1"/>
            <p:nvPr/>
          </p:nvSpPr>
          <p:spPr>
            <a:xfrm>
              <a:off x="2927292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4.9</a:t>
              </a: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E687F954-C580-417D-995B-73783A9112F1}"/>
                </a:ext>
              </a:extLst>
            </p:cNvPr>
            <p:cNvSpPr txBox="1"/>
            <p:nvPr/>
          </p:nvSpPr>
          <p:spPr>
            <a:xfrm>
              <a:off x="4164120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1.3</a:t>
              </a: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B546305E-2C5F-4CC3-A62C-70EAD30CDD56}"/>
                </a:ext>
              </a:extLst>
            </p:cNvPr>
            <p:cNvSpPr txBox="1"/>
            <p:nvPr/>
          </p:nvSpPr>
          <p:spPr>
            <a:xfrm>
              <a:off x="4794192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1.3</a:t>
              </a: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E59EC12C-8C3B-4C0D-BA27-FB669FC5A330}"/>
                </a:ext>
              </a:extLst>
            </p:cNvPr>
            <p:cNvSpPr txBox="1"/>
            <p:nvPr/>
          </p:nvSpPr>
          <p:spPr>
            <a:xfrm>
              <a:off x="6029348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2.9</a:t>
              </a: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2656537F-2FAE-4F47-9ABD-7A1650C96F4C}"/>
                </a:ext>
              </a:extLst>
            </p:cNvPr>
            <p:cNvSpPr txBox="1"/>
            <p:nvPr/>
          </p:nvSpPr>
          <p:spPr>
            <a:xfrm>
              <a:off x="6659420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2.8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95E98FC2-CB7B-453B-BC24-194E448F5437}"/>
                </a:ext>
              </a:extLst>
            </p:cNvPr>
            <p:cNvSpPr txBox="1"/>
            <p:nvPr/>
          </p:nvSpPr>
          <p:spPr>
            <a:xfrm>
              <a:off x="7840699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1.3</a:t>
              </a:r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D06C4B27-0747-4CA6-AA0E-509EE8021BE6}"/>
                </a:ext>
              </a:extLst>
            </p:cNvPr>
            <p:cNvSpPr txBox="1"/>
            <p:nvPr/>
          </p:nvSpPr>
          <p:spPr>
            <a:xfrm>
              <a:off x="8470771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1.2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B8850E1F-A6C6-43FA-BABE-34693C85A9DE}"/>
                </a:ext>
              </a:extLst>
            </p:cNvPr>
            <p:cNvSpPr txBox="1"/>
            <p:nvPr/>
          </p:nvSpPr>
          <p:spPr>
            <a:xfrm>
              <a:off x="9636357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3.7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BD6101D0-DA37-4A9D-8A3B-1F4D66AAE0C3}"/>
                </a:ext>
              </a:extLst>
            </p:cNvPr>
            <p:cNvSpPr txBox="1"/>
            <p:nvPr/>
          </p:nvSpPr>
          <p:spPr>
            <a:xfrm>
              <a:off x="10266429" y="540952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C00000"/>
                  </a:solidFill>
                </a:rPr>
                <a:t>3.6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2877D562-238F-4715-AEAA-5AE55583623B}"/>
                </a:ext>
              </a:extLst>
            </p:cNvPr>
            <p:cNvSpPr txBox="1"/>
            <p:nvPr/>
          </p:nvSpPr>
          <p:spPr>
            <a:xfrm>
              <a:off x="9563059" y="4360127"/>
              <a:ext cx="550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B0F0"/>
                  </a:solidFill>
                </a:rPr>
                <a:t>-0.9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4BDE46B7-6A4C-4957-8C83-2B86ED680B0B}"/>
                </a:ext>
              </a:extLst>
            </p:cNvPr>
            <p:cNvSpPr txBox="1"/>
            <p:nvPr/>
          </p:nvSpPr>
          <p:spPr>
            <a:xfrm>
              <a:off x="10227877" y="3639326"/>
              <a:ext cx="4796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C00000"/>
                  </a:solidFill>
                </a:rPr>
                <a:t>0.3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9C8711D1-E10C-45F9-9C79-15C09A4A957A}"/>
                </a:ext>
              </a:extLst>
            </p:cNvPr>
            <p:cNvSpPr txBox="1"/>
            <p:nvPr/>
          </p:nvSpPr>
          <p:spPr>
            <a:xfrm>
              <a:off x="2067303" y="5669584"/>
              <a:ext cx="14130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Total cholesterol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E95A5019-5277-427E-8C3F-25790AE534D9}"/>
                </a:ext>
              </a:extLst>
            </p:cNvPr>
            <p:cNvSpPr txBox="1"/>
            <p:nvPr/>
          </p:nvSpPr>
          <p:spPr>
            <a:xfrm>
              <a:off x="3979053" y="5669584"/>
              <a:ext cx="1353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HDL cholesterol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1" name="ZoneTexte 90">
              <a:extLst>
                <a:ext uri="{FF2B5EF4-FFF2-40B4-BE49-F238E27FC236}">
                  <a16:creationId xmlns:a16="http://schemas.microsoft.com/office/drawing/2014/main" id="{144104C1-378A-48CF-BD3E-1602A451A139}"/>
                </a:ext>
              </a:extLst>
            </p:cNvPr>
            <p:cNvSpPr txBox="1"/>
            <p:nvPr/>
          </p:nvSpPr>
          <p:spPr>
            <a:xfrm>
              <a:off x="5810623" y="5669584"/>
              <a:ext cx="13320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LDL cholesterol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DEA1A202-EEC4-43D0-B5E4-C7245B109627}"/>
                </a:ext>
              </a:extLst>
            </p:cNvPr>
            <p:cNvSpPr txBox="1"/>
            <p:nvPr/>
          </p:nvSpPr>
          <p:spPr>
            <a:xfrm>
              <a:off x="7766634" y="5669584"/>
              <a:ext cx="1117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Triglycerides</a:t>
              </a:r>
            </a:p>
            <a:p>
              <a:pPr algn="ctr"/>
              <a:r>
                <a:rPr lang="en-US" sz="1400" b="1" dirty="0"/>
                <a:t>(mmol/L)</a:t>
              </a: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F7288B56-B815-4913-A85E-502A69D7FCDC}"/>
                </a:ext>
              </a:extLst>
            </p:cNvPr>
            <p:cNvSpPr txBox="1"/>
            <p:nvPr/>
          </p:nvSpPr>
          <p:spPr>
            <a:xfrm>
              <a:off x="9224289" y="5669584"/>
              <a:ext cx="174361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Total cholesterol/</a:t>
              </a:r>
            </a:p>
            <a:p>
              <a:pPr algn="ctr"/>
              <a:r>
                <a:rPr lang="en-US" sz="1400" b="1" dirty="0"/>
                <a:t>HDL cholesterol ratio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9B9A5A4A-1D84-4099-BD52-C37EBAACD947}"/>
                </a:ext>
              </a:extLst>
            </p:cNvPr>
            <p:cNvSpPr txBox="1"/>
            <p:nvPr/>
          </p:nvSpPr>
          <p:spPr>
            <a:xfrm>
              <a:off x="3935835" y="2761171"/>
              <a:ext cx="18291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DTG/3TC (N = 243)</a:t>
              </a:r>
              <a:r>
                <a:rPr lang="en-US" b="1" baseline="30000" dirty="0"/>
                <a:t>a</a:t>
              </a:r>
              <a:endParaRPr lang="en-US" sz="1600" b="1" baseline="30000" dirty="0"/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id="{2B53072B-73BD-4642-AAAD-E3EA4DCB2FAD}"/>
                </a:ext>
              </a:extLst>
            </p:cNvPr>
            <p:cNvSpPr txBox="1"/>
            <p:nvPr/>
          </p:nvSpPr>
          <p:spPr>
            <a:xfrm>
              <a:off x="6565166" y="2761171"/>
              <a:ext cx="26989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TAF-based regimen (N = 230)</a:t>
              </a:r>
              <a:r>
                <a:rPr lang="en-US" b="1" baseline="30000" dirty="0"/>
                <a:t>a</a:t>
              </a:r>
              <a:endParaRPr lang="en-US" sz="1600" b="1" baseline="30000" dirty="0"/>
            </a:p>
          </p:txBody>
        </p:sp>
      </p:grpSp>
      <p:sp>
        <p:nvSpPr>
          <p:cNvPr id="100" name="Text Box 3">
            <a:extLst>
              <a:ext uri="{FF2B5EF4-FFF2-40B4-BE49-F238E27FC236}">
                <a16:creationId xmlns:a16="http://schemas.microsoft.com/office/drawing/2014/main" id="{65B0C998-9B31-4884-87D4-BE685BC299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161" y="6441668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Van </a:t>
            </a:r>
            <a:r>
              <a:rPr lang="en-GB" sz="1400" i="1" dirty="0" err="1">
                <a:solidFill>
                  <a:srgbClr val="0070C0"/>
                </a:solidFill>
              </a:rPr>
              <a:t>Wyk</a:t>
            </a:r>
            <a:r>
              <a:rPr lang="en-GB" sz="1400" i="1" dirty="0">
                <a:solidFill>
                  <a:srgbClr val="0070C0"/>
                </a:solidFill>
              </a:rPr>
              <a:t> J, IAS 2021, Abs. PEB164</a:t>
            </a:r>
          </a:p>
        </p:txBody>
      </p:sp>
    </p:spTree>
    <p:extLst>
      <p:ext uri="{BB962C8B-B14F-4D97-AF65-F5344CB8AC3E}">
        <p14:creationId xmlns:p14="http://schemas.microsoft.com/office/powerpoint/2010/main" val="1194115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F4FB47D5-1DB1-E04E-A0E3-01C3DDAB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r>
              <a:rPr lang="fr-FR" sz="3200" dirty="0"/>
              <a:t>TANGO: switch to DTG/3TC, W144 </a:t>
            </a:r>
            <a:r>
              <a:rPr lang="fr-FR" sz="3200" dirty="0" err="1"/>
              <a:t>results</a:t>
            </a:r>
            <a:r>
              <a:rPr lang="fr-FR" sz="3200" dirty="0"/>
              <a:t> </a:t>
            </a:r>
            <a:r>
              <a:rPr lang="fr-FR" sz="3200" i="1" dirty="0"/>
              <a:t>(4)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B934944-56EF-46EB-B296-BDDEA9B65D9E}"/>
              </a:ext>
            </a:extLst>
          </p:cNvPr>
          <p:cNvSpPr txBox="1"/>
          <p:nvPr/>
        </p:nvSpPr>
        <p:spPr>
          <a:xfrm>
            <a:off x="2145099" y="1684054"/>
            <a:ext cx="710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70C0"/>
                </a:solidFill>
                <a:latin typeface="+mj-lt"/>
              </a:rPr>
              <a:t>Change From Baseline in HOMA-IR (Safety Population)</a:t>
            </a:r>
            <a:endParaRPr lang="fr-FR" sz="24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0E7AEFA-65DC-4924-B390-DD492741DB3E}"/>
              </a:ext>
            </a:extLst>
          </p:cNvPr>
          <p:cNvGrpSpPr/>
          <p:nvPr/>
        </p:nvGrpSpPr>
        <p:grpSpPr>
          <a:xfrm>
            <a:off x="597829" y="2424489"/>
            <a:ext cx="9542180" cy="3881807"/>
            <a:chOff x="794871" y="2343558"/>
            <a:chExt cx="9542180" cy="3881807"/>
          </a:xfrm>
        </p:grpSpPr>
        <p:sp>
          <p:nvSpPr>
            <p:cNvPr id="8" name="Line 6">
              <a:extLst>
                <a:ext uri="{FF2B5EF4-FFF2-40B4-BE49-F238E27FC236}">
                  <a16:creationId xmlns:a16="http://schemas.microsoft.com/office/drawing/2014/main" id="{A83CA789-3DEE-49EE-BFAB-72DAF8660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98332" y="2767013"/>
              <a:ext cx="0" cy="271138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14">
              <a:extLst>
                <a:ext uri="{FF2B5EF4-FFF2-40B4-BE49-F238E27FC236}">
                  <a16:creationId xmlns:a16="http://schemas.microsoft.com/office/drawing/2014/main" id="{D273D9CB-FFF9-444F-B4A5-E26FAB07C3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343465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Line 13">
              <a:extLst>
                <a:ext uri="{FF2B5EF4-FFF2-40B4-BE49-F238E27FC236}">
                  <a16:creationId xmlns:a16="http://schemas.microsoft.com/office/drawing/2014/main" id="{3E5C9990-19C3-4BF8-B4E4-7754187EA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8332" y="4086754"/>
              <a:ext cx="8234388" cy="0"/>
            </a:xfrm>
            <a:prstGeom prst="line">
              <a:avLst/>
            </a:prstGeom>
            <a:noFill/>
            <a:ln w="28575">
              <a:solidFill>
                <a:schemeClr val="bg1">
                  <a:lumMod val="6500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7824EA8-F5D0-49D7-8AFB-6E7450469FB0}"/>
                </a:ext>
              </a:extLst>
            </p:cNvPr>
            <p:cNvSpPr txBox="1"/>
            <p:nvPr/>
          </p:nvSpPr>
          <p:spPr>
            <a:xfrm>
              <a:off x="1572023" y="329132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1.10</a:t>
              </a:r>
            </a:p>
          </p:txBody>
        </p:sp>
        <p:sp>
          <p:nvSpPr>
            <p:cNvPr id="12" name="Line 13">
              <a:extLst>
                <a:ext uri="{FF2B5EF4-FFF2-40B4-BE49-F238E27FC236}">
                  <a16:creationId xmlns:a16="http://schemas.microsoft.com/office/drawing/2014/main" id="{1A3BBB05-7A86-4D23-BCF5-46C6A0F984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9967" y="5404103"/>
              <a:ext cx="8234388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Line 14">
              <a:extLst>
                <a:ext uri="{FF2B5EF4-FFF2-40B4-BE49-F238E27FC236}">
                  <a16:creationId xmlns:a16="http://schemas.microsoft.com/office/drawing/2014/main" id="{B0912E80-12E1-4386-9126-14FFE19D6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2772931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07AD570-1CC9-4187-BCE5-B2ABDD8D5178}"/>
                </a:ext>
              </a:extLst>
            </p:cNvPr>
            <p:cNvSpPr txBox="1"/>
            <p:nvPr/>
          </p:nvSpPr>
          <p:spPr>
            <a:xfrm>
              <a:off x="1572023" y="2629602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1.20</a:t>
              </a:r>
            </a:p>
          </p:txBody>
        </p:sp>
        <p:sp>
          <p:nvSpPr>
            <p:cNvPr id="15" name="Line 14">
              <a:extLst>
                <a:ext uri="{FF2B5EF4-FFF2-40B4-BE49-F238E27FC236}">
                  <a16:creationId xmlns:a16="http://schemas.microsoft.com/office/drawing/2014/main" id="{BFAD915F-429C-49A0-AFBF-B62BC123F4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3105756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2913BD4-66FF-4093-BA8E-A65D2A5E0A0F}"/>
                </a:ext>
              </a:extLst>
            </p:cNvPr>
            <p:cNvSpPr txBox="1"/>
            <p:nvPr/>
          </p:nvSpPr>
          <p:spPr>
            <a:xfrm>
              <a:off x="1572023" y="296242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1.15</a:t>
              </a:r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3BC9712-9C03-4E35-BE31-091920294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3752986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C3080A9C-B189-4707-AF47-A2F4A3270CA4}"/>
                </a:ext>
              </a:extLst>
            </p:cNvPr>
            <p:cNvSpPr txBox="1"/>
            <p:nvPr/>
          </p:nvSpPr>
          <p:spPr>
            <a:xfrm>
              <a:off x="1572023" y="360965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1.05</a:t>
              </a:r>
            </a:p>
          </p:txBody>
        </p:sp>
        <p:sp>
          <p:nvSpPr>
            <p:cNvPr id="19" name="Line 14">
              <a:extLst>
                <a:ext uri="{FF2B5EF4-FFF2-40B4-BE49-F238E27FC236}">
                  <a16:creationId xmlns:a16="http://schemas.microsoft.com/office/drawing/2014/main" id="{8115DCE3-32B7-4FA6-9C80-356F9CC746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4081992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63E20AB8-BB87-4CDB-9379-64DFD8D6A8D5}"/>
                </a:ext>
              </a:extLst>
            </p:cNvPr>
            <p:cNvSpPr txBox="1"/>
            <p:nvPr/>
          </p:nvSpPr>
          <p:spPr>
            <a:xfrm>
              <a:off x="1572023" y="3938663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1.00</a:t>
              </a:r>
            </a:p>
          </p:txBody>
        </p:sp>
        <p:sp>
          <p:nvSpPr>
            <p:cNvPr id="21" name="Line 14">
              <a:extLst>
                <a:ext uri="{FF2B5EF4-FFF2-40B4-BE49-F238E27FC236}">
                  <a16:creationId xmlns:a16="http://schemas.microsoft.com/office/drawing/2014/main" id="{99F6214A-E8AF-4E8F-9FD0-7A1A1806F8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4420483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0D06B7C0-73A5-4184-8A23-8BA1D465DC42}"/>
                </a:ext>
              </a:extLst>
            </p:cNvPr>
            <p:cNvSpPr txBox="1"/>
            <p:nvPr/>
          </p:nvSpPr>
          <p:spPr>
            <a:xfrm>
              <a:off x="1572023" y="4277154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0.95</a:t>
              </a:r>
            </a:p>
          </p:txBody>
        </p:sp>
        <p:sp>
          <p:nvSpPr>
            <p:cNvPr id="23" name="Line 14">
              <a:extLst>
                <a:ext uri="{FF2B5EF4-FFF2-40B4-BE49-F238E27FC236}">
                  <a16:creationId xmlns:a16="http://schemas.microsoft.com/office/drawing/2014/main" id="{746217CE-FEB4-480F-9E87-51291E471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4754370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D890063F-9AEB-4A3A-A0F5-4541545E9141}"/>
                </a:ext>
              </a:extLst>
            </p:cNvPr>
            <p:cNvSpPr txBox="1"/>
            <p:nvPr/>
          </p:nvSpPr>
          <p:spPr>
            <a:xfrm>
              <a:off x="1572023" y="4611041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0.90</a:t>
              </a:r>
            </a:p>
          </p:txBody>
        </p:sp>
        <p:sp>
          <p:nvSpPr>
            <p:cNvPr id="25" name="Line 14">
              <a:extLst>
                <a:ext uri="{FF2B5EF4-FFF2-40B4-BE49-F238E27FC236}">
                  <a16:creationId xmlns:a16="http://schemas.microsoft.com/office/drawing/2014/main" id="{AA44BDDB-7A22-4FE9-9B83-8513B87CC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29967" y="5083887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D14BC396-D2A0-4C7B-96AE-F0B514061744}"/>
                </a:ext>
              </a:extLst>
            </p:cNvPr>
            <p:cNvSpPr txBox="1"/>
            <p:nvPr/>
          </p:nvSpPr>
          <p:spPr>
            <a:xfrm>
              <a:off x="1572023" y="4940558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0.85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CAAAE827-7897-467F-863B-F0C50FBD44A7}"/>
                </a:ext>
              </a:extLst>
            </p:cNvPr>
            <p:cNvSpPr txBox="1"/>
            <p:nvPr/>
          </p:nvSpPr>
          <p:spPr>
            <a:xfrm>
              <a:off x="1572023" y="5250179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dirty="0"/>
                <a:t>0.80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25A53B15-D8D9-4582-924D-0A8A90EED2BC}"/>
                </a:ext>
              </a:extLst>
            </p:cNvPr>
            <p:cNvSpPr txBox="1"/>
            <p:nvPr/>
          </p:nvSpPr>
          <p:spPr>
            <a:xfrm>
              <a:off x="1960314" y="5466767"/>
              <a:ext cx="27603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0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D11763F7-5909-4EDB-BAA9-4383BC130D6B}"/>
                </a:ext>
              </a:extLst>
            </p:cNvPr>
            <p:cNvSpPr txBox="1"/>
            <p:nvPr/>
          </p:nvSpPr>
          <p:spPr>
            <a:xfrm>
              <a:off x="3250068" y="54667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24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9855C743-EA0B-4895-AA52-78118A5AD5CC}"/>
                </a:ext>
              </a:extLst>
            </p:cNvPr>
            <p:cNvSpPr txBox="1"/>
            <p:nvPr/>
          </p:nvSpPr>
          <p:spPr>
            <a:xfrm>
              <a:off x="4588332" y="54667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48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8C7228E6-51BD-4C0D-A43E-F4E637CF0CDC}"/>
                </a:ext>
              </a:extLst>
            </p:cNvPr>
            <p:cNvSpPr txBox="1"/>
            <p:nvPr/>
          </p:nvSpPr>
          <p:spPr>
            <a:xfrm>
              <a:off x="5927728" y="54667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72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86587064-D2DA-492A-9CE1-68A616D1FF8B}"/>
                </a:ext>
              </a:extLst>
            </p:cNvPr>
            <p:cNvSpPr txBox="1"/>
            <p:nvPr/>
          </p:nvSpPr>
          <p:spPr>
            <a:xfrm>
              <a:off x="7262825" y="5466767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96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916BC10C-060A-4CEF-9D74-AB845896163E}"/>
                </a:ext>
              </a:extLst>
            </p:cNvPr>
            <p:cNvSpPr txBox="1"/>
            <p:nvPr/>
          </p:nvSpPr>
          <p:spPr>
            <a:xfrm>
              <a:off x="8552236" y="546676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120</a:t>
              </a: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9C65CE76-0173-438D-80CE-B7104FD94AD5}"/>
                </a:ext>
              </a:extLst>
            </p:cNvPr>
            <p:cNvSpPr txBox="1"/>
            <p:nvPr/>
          </p:nvSpPr>
          <p:spPr>
            <a:xfrm>
              <a:off x="9878271" y="5466767"/>
              <a:ext cx="4587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144</a:t>
              </a:r>
            </a:p>
          </p:txBody>
        </p:sp>
        <p:sp>
          <p:nvSpPr>
            <p:cNvPr id="35" name="Line 14">
              <a:extLst>
                <a:ext uri="{FF2B5EF4-FFF2-40B4-BE49-F238E27FC236}">
                  <a16:creationId xmlns:a16="http://schemas.microsoft.com/office/drawing/2014/main" id="{6C327FCC-F637-4B53-B03A-B80D1228C79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411102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Line 14">
              <a:extLst>
                <a:ext uri="{FF2B5EF4-FFF2-40B4-BE49-F238E27FC236}">
                  <a16:creationId xmlns:a16="http://schemas.microsoft.com/office/drawing/2014/main" id="{74089048-2FCB-4CC4-A0BA-4071C8E2DEF9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737853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Line 14">
              <a:extLst>
                <a:ext uri="{FF2B5EF4-FFF2-40B4-BE49-F238E27FC236}">
                  <a16:creationId xmlns:a16="http://schemas.microsoft.com/office/drawing/2014/main" id="{07C417C6-4B7D-4EE2-9CBF-BC6F78C1216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077260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Line 14">
              <a:extLst>
                <a:ext uri="{FF2B5EF4-FFF2-40B4-BE49-F238E27FC236}">
                  <a16:creationId xmlns:a16="http://schemas.microsoft.com/office/drawing/2014/main" id="{D6AD519B-8457-48AC-9541-D19304F150E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412346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Line 14">
              <a:extLst>
                <a:ext uri="{FF2B5EF4-FFF2-40B4-BE49-F238E27FC236}">
                  <a16:creationId xmlns:a16="http://schemas.microsoft.com/office/drawing/2014/main" id="{7A7711BF-5241-4A57-8AB1-30274741111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8747443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Line 14">
              <a:extLst>
                <a:ext uri="{FF2B5EF4-FFF2-40B4-BE49-F238E27FC236}">
                  <a16:creationId xmlns:a16="http://schemas.microsoft.com/office/drawing/2014/main" id="{95E9FFCC-EC80-4FF5-8F81-8F1DA4C01B3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082579" y="5444218"/>
              <a:ext cx="6836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35258089-A9BD-4922-8D5F-C90EE863CF75}"/>
                </a:ext>
              </a:extLst>
            </p:cNvPr>
            <p:cNvSpPr txBox="1"/>
            <p:nvPr/>
          </p:nvSpPr>
          <p:spPr>
            <a:xfrm>
              <a:off x="5425553" y="5917588"/>
              <a:ext cx="14432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Study visit, week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AB225933-88BC-49CE-970E-FF47299ECFB3}"/>
                </a:ext>
              </a:extLst>
            </p:cNvPr>
            <p:cNvSpPr txBox="1"/>
            <p:nvPr/>
          </p:nvSpPr>
          <p:spPr>
            <a:xfrm rot="16200000">
              <a:off x="162775" y="3748411"/>
              <a:ext cx="200285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Estimated adjusted ratio</a:t>
              </a:r>
              <a:br>
                <a:rPr lang="en-US" sz="1400" b="1" dirty="0"/>
              </a:br>
              <a:r>
                <a:rPr lang="en-US" sz="1400" b="1" dirty="0"/>
                <a:t>of visit over baseline</a:t>
              </a:r>
              <a:br>
                <a:rPr lang="en-US" sz="1400" b="1" dirty="0"/>
              </a:br>
              <a:r>
                <a:rPr lang="en-US" sz="1400" b="1" dirty="0"/>
                <a:t>(95% CI)</a:t>
              </a:r>
            </a:p>
          </p:txBody>
        </p:sp>
        <p:sp>
          <p:nvSpPr>
            <p:cNvPr id="43" name="Rectangle 15">
              <a:extLst>
                <a:ext uri="{FF2B5EF4-FFF2-40B4-BE49-F238E27FC236}">
                  <a16:creationId xmlns:a16="http://schemas.microsoft.com/office/drawing/2014/main" id="{A5AEECBA-BC8D-48B8-95B1-22EEEBE0C3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1201" y="2450365"/>
              <a:ext cx="126328" cy="12494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Rectangle 16">
              <a:extLst>
                <a:ext uri="{FF2B5EF4-FFF2-40B4-BE49-F238E27FC236}">
                  <a16:creationId xmlns:a16="http://schemas.microsoft.com/office/drawing/2014/main" id="{E29A8075-3000-4B73-B19B-2574AD7734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940126" y="2450365"/>
              <a:ext cx="124940" cy="124940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FEDE7E8-0619-43C8-9BC1-08B53E085C2B}"/>
                </a:ext>
              </a:extLst>
            </p:cNvPr>
            <p:cNvSpPr txBox="1"/>
            <p:nvPr/>
          </p:nvSpPr>
          <p:spPr>
            <a:xfrm>
              <a:off x="7143093" y="2343558"/>
              <a:ext cx="17538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DTG/3TC (N = 369)</a:t>
              </a:r>
              <a:endParaRPr lang="en-US" sz="1600" b="1" baseline="30000" dirty="0"/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FD7C9E64-9B9E-4BD6-9282-B0D692AF532B}"/>
                </a:ext>
              </a:extLst>
            </p:cNvPr>
            <p:cNvSpPr txBox="1"/>
            <p:nvPr/>
          </p:nvSpPr>
          <p:spPr>
            <a:xfrm>
              <a:off x="3246900" y="2343558"/>
              <a:ext cx="26236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TAF-based regimen (N = 371)</a:t>
              </a:r>
              <a:endParaRPr lang="en-US" sz="1600" b="1" baseline="30000" dirty="0"/>
            </a:p>
          </p:txBody>
        </p:sp>
        <p:sp>
          <p:nvSpPr>
            <p:cNvPr id="52" name="Rectangle 16">
              <a:extLst>
                <a:ext uri="{FF2B5EF4-FFF2-40B4-BE49-F238E27FC236}">
                  <a16:creationId xmlns:a16="http://schemas.microsoft.com/office/drawing/2014/main" id="{0DDA7A90-3C50-4D7C-92AF-800CC7DCFA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3395361" y="3876643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" name="Rectangle 16">
              <a:extLst>
                <a:ext uri="{FF2B5EF4-FFF2-40B4-BE49-F238E27FC236}">
                  <a16:creationId xmlns:a16="http://schemas.microsoft.com/office/drawing/2014/main" id="{00956F22-6039-45B5-A02B-67F37A258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4732036" y="4641817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Rectangle 16">
              <a:extLst>
                <a:ext uri="{FF2B5EF4-FFF2-40B4-BE49-F238E27FC236}">
                  <a16:creationId xmlns:a16="http://schemas.microsoft.com/office/drawing/2014/main" id="{072BE3F5-3FF8-4AD3-8889-DE9EA28A0A0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7392686" y="4009992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" name="Rectangle 16">
              <a:extLst>
                <a:ext uri="{FF2B5EF4-FFF2-40B4-BE49-F238E27FC236}">
                  <a16:creationId xmlns:a16="http://schemas.microsoft.com/office/drawing/2014/main" id="{426E5B61-7686-4C7C-B46F-DD2FF66E5E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10072387" y="3292442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" name="Rectangle 16">
              <a:extLst>
                <a:ext uri="{FF2B5EF4-FFF2-40B4-BE49-F238E27FC236}">
                  <a16:creationId xmlns:a16="http://schemas.microsoft.com/office/drawing/2014/main" id="{2702BC54-41EA-4FF1-A6D4-4AE097B79CB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10097291" y="3373123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" name="Rectangle 16">
              <a:extLst>
                <a:ext uri="{FF2B5EF4-FFF2-40B4-BE49-F238E27FC236}">
                  <a16:creationId xmlns:a16="http://schemas.microsoft.com/office/drawing/2014/main" id="{59CBF18F-6D33-4BA7-AD6B-52990A4206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433270" y="4213805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" name="Rectangle 16">
              <a:extLst>
                <a:ext uri="{FF2B5EF4-FFF2-40B4-BE49-F238E27FC236}">
                  <a16:creationId xmlns:a16="http://schemas.microsoft.com/office/drawing/2014/main" id="{C50B5CD3-CD57-4B47-BA44-A53E1B9B86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4766859" y="3700555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Rectangle 16">
              <a:extLst>
                <a:ext uri="{FF2B5EF4-FFF2-40B4-BE49-F238E27FC236}">
                  <a16:creationId xmlns:a16="http://schemas.microsoft.com/office/drawing/2014/main" id="{28133B25-EF0E-43E8-8F5A-4E2E04DFB2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429408" y="3399372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0" name="Rectangle 16">
              <a:extLst>
                <a:ext uri="{FF2B5EF4-FFF2-40B4-BE49-F238E27FC236}">
                  <a16:creationId xmlns:a16="http://schemas.microsoft.com/office/drawing/2014/main" id="{156595A6-286A-4E98-81CD-899B64EDD5E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2098987" y="4022302"/>
              <a:ext cx="93870" cy="93869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Rectangle 16">
              <a:extLst>
                <a:ext uri="{FF2B5EF4-FFF2-40B4-BE49-F238E27FC236}">
                  <a16:creationId xmlns:a16="http://schemas.microsoft.com/office/drawing/2014/main" id="{5B1A356D-3CF8-4608-B1FC-0225EBE2054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2099962" y="4041743"/>
              <a:ext cx="93870" cy="93869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261D108D-80FF-43AF-B9A3-EEEBAB392F69}"/>
                </a:ext>
              </a:extLst>
            </p:cNvPr>
            <p:cNvCxnSpPr>
              <a:cxnSpLocks/>
            </p:cNvCxnSpPr>
            <p:nvPr/>
          </p:nvCxnSpPr>
          <p:spPr>
            <a:xfrm>
              <a:off x="3466781" y="3058075"/>
              <a:ext cx="0" cy="832315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D991FBAC-EDAC-4C49-B6DC-B90CC79625D1}"/>
                </a:ext>
              </a:extLst>
            </p:cNvPr>
            <p:cNvCxnSpPr>
              <a:cxnSpLocks/>
            </p:cNvCxnSpPr>
            <p:nvPr/>
          </p:nvCxnSpPr>
          <p:spPr>
            <a:xfrm>
              <a:off x="4803456" y="3359700"/>
              <a:ext cx="0" cy="85035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 droit 63">
              <a:extLst>
                <a:ext uri="{FF2B5EF4-FFF2-40B4-BE49-F238E27FC236}">
                  <a16:creationId xmlns:a16="http://schemas.microsoft.com/office/drawing/2014/main" id="{87951FDF-DB29-4BF9-B52F-2881CAA9377F}"/>
                </a:ext>
              </a:extLst>
            </p:cNvPr>
            <p:cNvCxnSpPr>
              <a:cxnSpLocks/>
            </p:cNvCxnSpPr>
            <p:nvPr/>
          </p:nvCxnSpPr>
          <p:spPr>
            <a:xfrm>
              <a:off x="7473631" y="3819525"/>
              <a:ext cx="0" cy="90805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cteur droit 65">
              <a:extLst>
                <a:ext uri="{FF2B5EF4-FFF2-40B4-BE49-F238E27FC236}">
                  <a16:creationId xmlns:a16="http://schemas.microsoft.com/office/drawing/2014/main" id="{77ADE22C-0CC1-4B4A-A6A4-B18E8DCB0FE2}"/>
                </a:ext>
              </a:extLst>
            </p:cNvPr>
            <p:cNvCxnSpPr>
              <a:cxnSpLocks/>
            </p:cNvCxnSpPr>
            <p:nvPr/>
          </p:nvCxnSpPr>
          <p:spPr>
            <a:xfrm>
              <a:off x="10143806" y="2961725"/>
              <a:ext cx="0" cy="908050"/>
            </a:xfrm>
            <a:prstGeom prst="line">
              <a:avLst/>
            </a:prstGeom>
            <a:ln w="12700"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A6D360D4-1EF2-4CF5-BE01-52232CE9E915}"/>
                </a:ext>
              </a:extLst>
            </p:cNvPr>
            <p:cNvCxnSpPr>
              <a:cxnSpLocks/>
            </p:cNvCxnSpPr>
            <p:nvPr/>
          </p:nvCxnSpPr>
          <p:spPr>
            <a:xfrm>
              <a:off x="10116762" y="2855495"/>
              <a:ext cx="0" cy="935455"/>
            </a:xfrm>
            <a:prstGeom prst="line">
              <a:avLst/>
            </a:prstGeom>
            <a:ln w="12700"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D8E776B2-9E76-49A7-9A24-955B53C890FC}"/>
                </a:ext>
              </a:extLst>
            </p:cNvPr>
            <p:cNvCxnSpPr>
              <a:cxnSpLocks/>
            </p:cNvCxnSpPr>
            <p:nvPr/>
          </p:nvCxnSpPr>
          <p:spPr>
            <a:xfrm>
              <a:off x="7440975" y="3555715"/>
              <a:ext cx="0" cy="968660"/>
            </a:xfrm>
            <a:prstGeom prst="line">
              <a:avLst/>
            </a:prstGeom>
            <a:ln w="12700"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BC04F8DB-EBAE-4D41-8097-B00A754D8E81}"/>
                </a:ext>
              </a:extLst>
            </p:cNvPr>
            <p:cNvCxnSpPr>
              <a:cxnSpLocks/>
            </p:cNvCxnSpPr>
            <p:nvPr/>
          </p:nvCxnSpPr>
          <p:spPr>
            <a:xfrm>
              <a:off x="4771622" y="4307681"/>
              <a:ext cx="0" cy="765265"/>
            </a:xfrm>
            <a:prstGeom prst="line">
              <a:avLst/>
            </a:prstGeom>
            <a:ln w="12700"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3E3E535D-B1E6-4D36-9F14-46D6199C060A}"/>
                </a:ext>
              </a:extLst>
            </p:cNvPr>
            <p:cNvCxnSpPr>
              <a:cxnSpLocks/>
            </p:cNvCxnSpPr>
            <p:nvPr/>
          </p:nvCxnSpPr>
          <p:spPr>
            <a:xfrm>
              <a:off x="3437738" y="3536975"/>
              <a:ext cx="0" cy="765265"/>
            </a:xfrm>
            <a:prstGeom prst="line">
              <a:avLst/>
            </a:prstGeom>
            <a:ln w="12700"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F66005E1-3EE6-4744-98D1-C7E0DCDED73C}"/>
                </a:ext>
              </a:extLst>
            </p:cNvPr>
            <p:cNvSpPr txBox="1"/>
            <p:nvPr/>
          </p:nvSpPr>
          <p:spPr>
            <a:xfrm>
              <a:off x="9151589" y="2738447"/>
              <a:ext cx="9284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CCFF"/>
                  </a:solidFill>
                </a:rPr>
                <a:t>↑ 11.2%</a:t>
              </a:r>
            </a:p>
            <a:p>
              <a:pPr algn="ctr"/>
              <a:r>
                <a:rPr lang="en-US" sz="1600" b="1" dirty="0">
                  <a:solidFill>
                    <a:srgbClr val="C00000"/>
                  </a:solidFill>
                </a:rPr>
                <a:t>↑ 11.0%</a:t>
              </a:r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489D64CC-043A-4B92-BC9F-817CAFA01D49}"/>
                </a:ext>
              </a:extLst>
            </p:cNvPr>
            <p:cNvSpPr/>
            <p:nvPr/>
          </p:nvSpPr>
          <p:spPr>
            <a:xfrm>
              <a:off x="2146300" y="3333750"/>
              <a:ext cx="7969250" cy="1365250"/>
            </a:xfrm>
            <a:custGeom>
              <a:avLst/>
              <a:gdLst>
                <a:gd name="connsiteX0" fmla="*/ 0 w 7969250"/>
                <a:gd name="connsiteY0" fmla="*/ 762000 h 1365250"/>
                <a:gd name="connsiteX1" fmla="*/ 1295400 w 7969250"/>
                <a:gd name="connsiteY1" fmla="*/ 596900 h 1365250"/>
                <a:gd name="connsiteX2" fmla="*/ 2622550 w 7969250"/>
                <a:gd name="connsiteY2" fmla="*/ 1365250 h 1365250"/>
                <a:gd name="connsiteX3" fmla="*/ 5289550 w 7969250"/>
                <a:gd name="connsiteY3" fmla="*/ 717550 h 1365250"/>
                <a:gd name="connsiteX4" fmla="*/ 7969250 w 7969250"/>
                <a:gd name="connsiteY4" fmla="*/ 0 h 136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69250" h="1365250">
                  <a:moveTo>
                    <a:pt x="0" y="762000"/>
                  </a:moveTo>
                  <a:lnTo>
                    <a:pt x="1295400" y="596900"/>
                  </a:lnTo>
                  <a:lnTo>
                    <a:pt x="2622550" y="1365250"/>
                  </a:lnTo>
                  <a:lnTo>
                    <a:pt x="5289550" y="717550"/>
                  </a:lnTo>
                  <a:lnTo>
                    <a:pt x="7969250" y="0"/>
                  </a:lnTo>
                </a:path>
              </a:pathLst>
            </a:custGeom>
            <a:noFill/>
            <a:ln w="28575">
              <a:solidFill>
                <a:srgbClr val="00CC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Forme libre : forme 75">
              <a:extLst>
                <a:ext uri="{FF2B5EF4-FFF2-40B4-BE49-F238E27FC236}">
                  <a16:creationId xmlns:a16="http://schemas.microsoft.com/office/drawing/2014/main" id="{C5707D1E-091E-455D-8C18-B810A0CA2029}"/>
                </a:ext>
              </a:extLst>
            </p:cNvPr>
            <p:cNvSpPr/>
            <p:nvPr/>
          </p:nvSpPr>
          <p:spPr>
            <a:xfrm>
              <a:off x="2159000" y="3429004"/>
              <a:ext cx="7981950" cy="850900"/>
            </a:xfrm>
            <a:custGeom>
              <a:avLst/>
              <a:gdLst>
                <a:gd name="connsiteX0" fmla="*/ 0 w 7969250"/>
                <a:gd name="connsiteY0" fmla="*/ 762000 h 1365250"/>
                <a:gd name="connsiteX1" fmla="*/ 1295400 w 7969250"/>
                <a:gd name="connsiteY1" fmla="*/ 596900 h 1365250"/>
                <a:gd name="connsiteX2" fmla="*/ 2622550 w 7969250"/>
                <a:gd name="connsiteY2" fmla="*/ 1365250 h 1365250"/>
                <a:gd name="connsiteX3" fmla="*/ 5289550 w 7969250"/>
                <a:gd name="connsiteY3" fmla="*/ 717550 h 1365250"/>
                <a:gd name="connsiteX4" fmla="*/ 7969250 w 7969250"/>
                <a:gd name="connsiteY4" fmla="*/ 0 h 1365250"/>
                <a:gd name="connsiteX0" fmla="*/ 0 w 7956550"/>
                <a:gd name="connsiteY0" fmla="*/ 1225550 h 1365250"/>
                <a:gd name="connsiteX1" fmla="*/ 1282700 w 7956550"/>
                <a:gd name="connsiteY1" fmla="*/ 596900 h 1365250"/>
                <a:gd name="connsiteX2" fmla="*/ 2609850 w 7956550"/>
                <a:gd name="connsiteY2" fmla="*/ 1365250 h 1365250"/>
                <a:gd name="connsiteX3" fmla="*/ 5276850 w 7956550"/>
                <a:gd name="connsiteY3" fmla="*/ 717550 h 1365250"/>
                <a:gd name="connsiteX4" fmla="*/ 7956550 w 7956550"/>
                <a:gd name="connsiteY4" fmla="*/ 0 h 1365250"/>
                <a:gd name="connsiteX0" fmla="*/ 0 w 7956550"/>
                <a:gd name="connsiteY0" fmla="*/ 1225550 h 1365250"/>
                <a:gd name="connsiteX1" fmla="*/ 1308100 w 7956550"/>
                <a:gd name="connsiteY1" fmla="*/ 603250 h 1365250"/>
                <a:gd name="connsiteX2" fmla="*/ 2609850 w 7956550"/>
                <a:gd name="connsiteY2" fmla="*/ 1365250 h 1365250"/>
                <a:gd name="connsiteX3" fmla="*/ 5276850 w 7956550"/>
                <a:gd name="connsiteY3" fmla="*/ 717550 h 1365250"/>
                <a:gd name="connsiteX4" fmla="*/ 7956550 w 7956550"/>
                <a:gd name="connsiteY4" fmla="*/ 0 h 1365250"/>
                <a:gd name="connsiteX0" fmla="*/ 0 w 7956550"/>
                <a:gd name="connsiteY0" fmla="*/ 1225550 h 1225550"/>
                <a:gd name="connsiteX1" fmla="*/ 1308100 w 7956550"/>
                <a:gd name="connsiteY1" fmla="*/ 603250 h 1225550"/>
                <a:gd name="connsiteX2" fmla="*/ 2692400 w 7956550"/>
                <a:gd name="connsiteY2" fmla="*/ 914400 h 1225550"/>
                <a:gd name="connsiteX3" fmla="*/ 5276850 w 7956550"/>
                <a:gd name="connsiteY3" fmla="*/ 717550 h 1225550"/>
                <a:gd name="connsiteX4" fmla="*/ 7956550 w 7956550"/>
                <a:gd name="connsiteY4" fmla="*/ 0 h 1225550"/>
                <a:gd name="connsiteX0" fmla="*/ 0 w 7956550"/>
                <a:gd name="connsiteY0" fmla="*/ 1225550 h 1403350"/>
                <a:gd name="connsiteX1" fmla="*/ 1308100 w 7956550"/>
                <a:gd name="connsiteY1" fmla="*/ 603250 h 1403350"/>
                <a:gd name="connsiteX2" fmla="*/ 2692400 w 7956550"/>
                <a:gd name="connsiteY2" fmla="*/ 914400 h 1403350"/>
                <a:gd name="connsiteX3" fmla="*/ 5321300 w 7956550"/>
                <a:gd name="connsiteY3" fmla="*/ 1403350 h 1403350"/>
                <a:gd name="connsiteX4" fmla="*/ 7956550 w 7956550"/>
                <a:gd name="connsiteY4" fmla="*/ 0 h 1403350"/>
                <a:gd name="connsiteX0" fmla="*/ 0 w 7981950"/>
                <a:gd name="connsiteY0" fmla="*/ 673100 h 850900"/>
                <a:gd name="connsiteX1" fmla="*/ 1308100 w 7981950"/>
                <a:gd name="connsiteY1" fmla="*/ 50800 h 850900"/>
                <a:gd name="connsiteX2" fmla="*/ 2692400 w 7981950"/>
                <a:gd name="connsiteY2" fmla="*/ 361950 h 850900"/>
                <a:gd name="connsiteX3" fmla="*/ 5321300 w 7981950"/>
                <a:gd name="connsiteY3" fmla="*/ 850900 h 850900"/>
                <a:gd name="connsiteX4" fmla="*/ 7981950 w 7981950"/>
                <a:gd name="connsiteY4" fmla="*/ 0 h 850900"/>
                <a:gd name="connsiteX0" fmla="*/ 0 w 7981950"/>
                <a:gd name="connsiteY0" fmla="*/ 673100 h 850900"/>
                <a:gd name="connsiteX1" fmla="*/ 1308100 w 7981950"/>
                <a:gd name="connsiteY1" fmla="*/ 50800 h 850900"/>
                <a:gd name="connsiteX2" fmla="*/ 2641600 w 7981950"/>
                <a:gd name="connsiteY2" fmla="*/ 355600 h 850900"/>
                <a:gd name="connsiteX3" fmla="*/ 5321300 w 7981950"/>
                <a:gd name="connsiteY3" fmla="*/ 850900 h 850900"/>
                <a:gd name="connsiteX4" fmla="*/ 7981950 w 7981950"/>
                <a:gd name="connsiteY4" fmla="*/ 0 h 85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1950" h="850900">
                  <a:moveTo>
                    <a:pt x="0" y="673100"/>
                  </a:moveTo>
                  <a:lnTo>
                    <a:pt x="1308100" y="50800"/>
                  </a:lnTo>
                  <a:lnTo>
                    <a:pt x="2641600" y="355600"/>
                  </a:lnTo>
                  <a:lnTo>
                    <a:pt x="5321300" y="850900"/>
                  </a:lnTo>
                  <a:lnTo>
                    <a:pt x="7981950" y="0"/>
                  </a:lnTo>
                </a:path>
              </a:pathLst>
            </a:custGeom>
            <a:noFill/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8" name="Connecteur droit 77">
              <a:extLst>
                <a:ext uri="{FF2B5EF4-FFF2-40B4-BE49-F238E27FC236}">
                  <a16:creationId xmlns:a16="http://schemas.microsoft.com/office/drawing/2014/main" id="{BF51533F-3C6A-4F0C-A238-2674FF161ED7}"/>
                </a:ext>
              </a:extLst>
            </p:cNvPr>
            <p:cNvCxnSpPr/>
            <p:nvPr/>
          </p:nvCxnSpPr>
          <p:spPr>
            <a:xfrm>
              <a:off x="2889504" y="2512835"/>
              <a:ext cx="369708" cy="0"/>
            </a:xfrm>
            <a:prstGeom prst="line">
              <a:avLst/>
            </a:prstGeom>
            <a:ln>
              <a:solidFill>
                <a:srgbClr val="C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>
              <a:extLst>
                <a:ext uri="{FF2B5EF4-FFF2-40B4-BE49-F238E27FC236}">
                  <a16:creationId xmlns:a16="http://schemas.microsoft.com/office/drawing/2014/main" id="{3FA3A3AA-6C60-4A55-91DA-69D5CF56ED04}"/>
                </a:ext>
              </a:extLst>
            </p:cNvPr>
            <p:cNvCxnSpPr/>
            <p:nvPr/>
          </p:nvCxnSpPr>
          <p:spPr>
            <a:xfrm>
              <a:off x="6804522" y="2512835"/>
              <a:ext cx="369708" cy="0"/>
            </a:xfrm>
            <a:prstGeom prst="line">
              <a:avLst/>
            </a:prstGeom>
            <a:ln>
              <a:solidFill>
                <a:srgbClr val="00CC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Text Box 3">
            <a:extLst>
              <a:ext uri="{FF2B5EF4-FFF2-40B4-BE49-F238E27FC236}">
                <a16:creationId xmlns:a16="http://schemas.microsoft.com/office/drawing/2014/main" id="{2C40F850-B1F6-436A-8A1E-E0227C5C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6161" y="6441668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Van </a:t>
            </a:r>
            <a:r>
              <a:rPr lang="en-GB" sz="1400" i="1" dirty="0" err="1">
                <a:solidFill>
                  <a:srgbClr val="0070C0"/>
                </a:solidFill>
              </a:rPr>
              <a:t>Wyk</a:t>
            </a:r>
            <a:r>
              <a:rPr lang="en-GB" sz="1400" i="1" dirty="0">
                <a:solidFill>
                  <a:srgbClr val="0070C0"/>
                </a:solidFill>
              </a:rPr>
              <a:t> J, IAS 2021, Abs. PEB164</a:t>
            </a:r>
          </a:p>
        </p:txBody>
      </p:sp>
    </p:spTree>
    <p:extLst>
      <p:ext uri="{BB962C8B-B14F-4D97-AF65-F5344CB8AC3E}">
        <p14:creationId xmlns:p14="http://schemas.microsoft.com/office/powerpoint/2010/main" val="6671892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5CCD4E27-5F2F-E84B-8DD3-953E51444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5353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Llibre</a:t>
            </a:r>
            <a:r>
              <a:rPr lang="en-GB" sz="1400" i="1" dirty="0">
                <a:solidFill>
                  <a:srgbClr val="0070C0"/>
                </a:solidFill>
              </a:rPr>
              <a:t> J, IAS 2021, OALB0303 </a:t>
            </a:r>
          </a:p>
        </p:txBody>
      </p:sp>
      <p:graphicFrame>
        <p:nvGraphicFramePr>
          <p:cNvPr id="18" name="Group 30">
            <a:extLst>
              <a:ext uri="{FF2B5EF4-FFF2-40B4-BE49-F238E27FC236}">
                <a16:creationId xmlns:a16="http://schemas.microsoft.com/office/drawing/2014/main" id="{03AEBD98-A330-4A2F-895F-0FB1003C05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023035"/>
              </p:ext>
            </p:extLst>
          </p:nvPr>
        </p:nvGraphicFramePr>
        <p:xfrm>
          <a:off x="5656145" y="2341220"/>
          <a:ext cx="5607405" cy="525463"/>
        </p:xfrm>
        <a:graphic>
          <a:graphicData uri="http://schemas.openxmlformats.org/drawingml/2006/table">
            <a:tbl>
              <a:tblPr/>
              <a:tblGrid>
                <a:gridCol w="560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DTG/3TC (N = 246)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Group 39">
            <a:extLst>
              <a:ext uri="{FF2B5EF4-FFF2-40B4-BE49-F238E27FC236}">
                <a16:creationId xmlns:a16="http://schemas.microsoft.com/office/drawing/2014/main" id="{C39A7324-E4FD-47D1-B21C-3875292385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709977"/>
              </p:ext>
            </p:extLst>
          </p:nvPr>
        </p:nvGraphicFramePr>
        <p:xfrm>
          <a:off x="5679389" y="3205511"/>
          <a:ext cx="5607405" cy="525463"/>
        </p:xfrm>
        <a:graphic>
          <a:graphicData uri="http://schemas.openxmlformats.org/drawingml/2006/table">
            <a:tbl>
              <a:tblPr/>
              <a:tblGrid>
                <a:gridCol w="5607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5463">
                <a:tc>
                  <a:txBody>
                    <a:bodyPr/>
                    <a:lstStyle>
                      <a:lvl1pPr marL="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3429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6858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0287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3716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17145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0574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24003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2743200" algn="l" defTabSz="3429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fr-FR" sz="18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CAR (N = 247)</a:t>
                      </a:r>
                    </a:p>
                  </a:txBody>
                  <a:tcPr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AutoShape 162">
            <a:extLst>
              <a:ext uri="{FF2B5EF4-FFF2-40B4-BE49-F238E27FC236}">
                <a16:creationId xmlns:a16="http://schemas.microsoft.com/office/drawing/2014/main" id="{3D20118A-E758-4B97-9995-FD5C086D3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862" y="2550673"/>
            <a:ext cx="3338267" cy="1018699"/>
          </a:xfrm>
          <a:prstGeom prst="roundRect">
            <a:avLst>
              <a:gd name="adj" fmla="val 11242"/>
            </a:avLst>
          </a:prstGeom>
          <a:solidFill>
            <a:srgbClr val="CCEC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rIns="36000" anchor="ctr">
            <a:spAutoFit/>
          </a:bodyPr>
          <a:lstStyle/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fr-FR" sz="1400" b="1" kern="0">
                <a:solidFill>
                  <a:schemeClr val="tx1"/>
                </a:solidFill>
                <a:latin typeface="+mj-lt"/>
              </a:rPr>
              <a:t>Adults, virologically suppressed </a:t>
            </a:r>
            <a:br>
              <a:rPr lang="en-US" altLang="fr-FR" sz="1400" b="1" kern="0">
                <a:solidFill>
                  <a:schemeClr val="tx1"/>
                </a:solidFill>
                <a:latin typeface="+mj-lt"/>
              </a:rPr>
            </a:br>
            <a:r>
              <a:rPr lang="en-US" altLang="fr-FR" sz="1400" b="1" kern="0">
                <a:solidFill>
                  <a:schemeClr val="tx1"/>
                </a:solidFill>
                <a:latin typeface="+mj-lt"/>
              </a:rPr>
              <a:t>(HIV-1 RNA &lt; 50 c/ml) for &gt; 6 months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r-FR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≥ 3 months uninterrupted CAR </a:t>
            </a:r>
            <a:br>
              <a:rPr kumimoji="0" lang="en-US" altLang="fr-FR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r>
              <a:rPr kumimoji="0" lang="en-US" altLang="fr-FR" sz="14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(2 NRTIs + </a:t>
            </a:r>
            <a:r>
              <a:rPr lang="en-US" altLang="fr-FR" sz="1400" b="1" kern="0">
                <a:solidFill>
                  <a:schemeClr val="tx1"/>
                </a:solidFill>
                <a:latin typeface="+mj-lt"/>
              </a:rPr>
              <a:t>INSTI, NNRTI, or PI)</a:t>
            </a:r>
            <a:endParaRPr kumimoji="0" lang="en-US" altLang="fr-FR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22" name="AutoShape 60">
            <a:extLst>
              <a:ext uri="{FF2B5EF4-FFF2-40B4-BE49-F238E27FC236}">
                <a16:creationId xmlns:a16="http://schemas.microsoft.com/office/drawing/2014/main" id="{FF420C7C-54E6-4D49-97D5-7A2F28F5194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5680280" y="2597100"/>
            <a:ext cx="1587" cy="863999"/>
          </a:xfrm>
          <a:prstGeom prst="bentConnector3">
            <a:avLst>
              <a:gd name="adj1" fmla="val -33067108"/>
            </a:avLst>
          </a:prstGeom>
          <a:noFill/>
          <a:ln w="38100">
            <a:solidFill>
              <a:srgbClr val="0070C0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23" name="Line 63">
            <a:extLst>
              <a:ext uri="{FF2B5EF4-FFF2-40B4-BE49-F238E27FC236}">
                <a16:creationId xmlns:a16="http://schemas.microsoft.com/office/drawing/2014/main" id="{7F9F1D8E-4549-4DFC-8D7F-032AD40A66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5130" y="3065660"/>
            <a:ext cx="906194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3DB55F3-3FEE-45BB-A3E6-B9E1EBC845F7}"/>
              </a:ext>
            </a:extLst>
          </p:cNvPr>
          <p:cNvSpPr txBox="1"/>
          <p:nvPr/>
        </p:nvSpPr>
        <p:spPr>
          <a:xfrm>
            <a:off x="2862857" y="1128656"/>
            <a:ext cx="610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Randomized, open-label, active-controlled, multicenter,</a:t>
            </a:r>
            <a:b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</a:br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parallel-group, non-inferiority study</a:t>
            </a:r>
            <a:endParaRPr lang="fr-FR" sz="20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CAC600E-B5E5-445C-8A2C-0AAC58A1DF01}"/>
              </a:ext>
            </a:extLst>
          </p:cNvPr>
          <p:cNvSpPr/>
          <p:nvPr/>
        </p:nvSpPr>
        <p:spPr>
          <a:xfrm>
            <a:off x="4414415" y="2756210"/>
            <a:ext cx="607624" cy="60762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/>
              <a:t>R</a:t>
            </a:r>
            <a:r>
              <a:rPr lang="en-US" b="1" baseline="30000"/>
              <a:t>a</a:t>
            </a:r>
            <a:br>
              <a:rPr lang="en-US" sz="1400" b="1"/>
            </a:br>
            <a:r>
              <a:rPr lang="en-US" sz="1400" b="1"/>
              <a:t>1:1</a:t>
            </a:r>
            <a:endParaRPr lang="en-US" sz="1400" b="1" dirty="0"/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0168C281-3FCC-414B-96A0-D83E867DCDAD}"/>
              </a:ext>
            </a:extLst>
          </p:cNvPr>
          <p:cNvSpPr txBox="1"/>
          <p:nvPr/>
        </p:nvSpPr>
        <p:spPr>
          <a:xfrm>
            <a:off x="1948714" y="1915639"/>
            <a:ext cx="11144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800" b="1" kern="0">
                <a:latin typeface="+mj-lt"/>
              </a:rPr>
              <a:t>Screening</a:t>
            </a:r>
            <a:endParaRPr lang="en-US" dirty="0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3B2F7ED-B81E-485B-BBE1-77FFABE66546}"/>
              </a:ext>
            </a:extLst>
          </p:cNvPr>
          <p:cNvSpPr txBox="1"/>
          <p:nvPr/>
        </p:nvSpPr>
        <p:spPr>
          <a:xfrm>
            <a:off x="6699550" y="1915639"/>
            <a:ext cx="22509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800" b="1" kern="0">
                <a:latin typeface="+mj-lt"/>
              </a:rPr>
              <a:t>Randomization phase</a:t>
            </a:r>
            <a:endParaRPr lang="en-US" dirty="0"/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FEB8849-2812-4363-80A5-5AFEEE69BB80}"/>
              </a:ext>
            </a:extLst>
          </p:cNvPr>
          <p:cNvCxnSpPr>
            <a:cxnSpLocks/>
          </p:cNvCxnSpPr>
          <p:nvPr/>
        </p:nvCxnSpPr>
        <p:spPr>
          <a:xfrm>
            <a:off x="926862" y="4053840"/>
            <a:ext cx="1035993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0C978F4C-D662-4B5B-B29D-CD33A9D93786}"/>
              </a:ext>
            </a:extLst>
          </p:cNvPr>
          <p:cNvCxnSpPr>
            <a:cxnSpLocks/>
          </p:cNvCxnSpPr>
          <p:nvPr/>
        </p:nvCxnSpPr>
        <p:spPr>
          <a:xfrm>
            <a:off x="5679389" y="4053840"/>
            <a:ext cx="0" cy="1612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BCE6941B-1569-41F0-BC5A-95FC6C6F6A74}"/>
              </a:ext>
            </a:extLst>
          </p:cNvPr>
          <p:cNvCxnSpPr>
            <a:cxnSpLocks/>
          </p:cNvCxnSpPr>
          <p:nvPr/>
        </p:nvCxnSpPr>
        <p:spPr>
          <a:xfrm>
            <a:off x="11286794" y="4053840"/>
            <a:ext cx="0" cy="1612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>
            <a:extLst>
              <a:ext uri="{FF2B5EF4-FFF2-40B4-BE49-F238E27FC236}">
                <a16:creationId xmlns:a16="http://schemas.microsoft.com/office/drawing/2014/main" id="{311ADF43-C26B-4579-8D67-5BDFCF68DE8B}"/>
              </a:ext>
            </a:extLst>
          </p:cNvPr>
          <p:cNvCxnSpPr>
            <a:cxnSpLocks/>
          </p:cNvCxnSpPr>
          <p:nvPr/>
        </p:nvCxnSpPr>
        <p:spPr>
          <a:xfrm>
            <a:off x="10794034" y="4053840"/>
            <a:ext cx="0" cy="1612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>
            <a:extLst>
              <a:ext uri="{FF2B5EF4-FFF2-40B4-BE49-F238E27FC236}">
                <a16:creationId xmlns:a16="http://schemas.microsoft.com/office/drawing/2014/main" id="{5AD30E4E-E788-4510-8B94-DEE7808559DF}"/>
              </a:ext>
            </a:extLst>
          </p:cNvPr>
          <p:cNvCxnSpPr>
            <a:cxnSpLocks/>
          </p:cNvCxnSpPr>
          <p:nvPr/>
        </p:nvCxnSpPr>
        <p:spPr>
          <a:xfrm>
            <a:off x="8483091" y="4053840"/>
            <a:ext cx="0" cy="16126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8497C4FA-7295-4370-BE4B-CEB84AAB61CF}"/>
              </a:ext>
            </a:extLst>
          </p:cNvPr>
          <p:cNvSpPr txBox="1"/>
          <p:nvPr/>
        </p:nvSpPr>
        <p:spPr>
          <a:xfrm>
            <a:off x="10983666" y="4159370"/>
            <a:ext cx="606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kern="0">
                <a:latin typeface="+mj-lt"/>
              </a:rPr>
              <a:t>Week</a:t>
            </a:r>
            <a:br>
              <a:rPr lang="en-US" altLang="fr-FR" sz="1400" kern="0">
                <a:latin typeface="+mj-lt"/>
              </a:rPr>
            </a:br>
            <a:r>
              <a:rPr lang="en-US" altLang="fr-FR" sz="1400" kern="0">
                <a:latin typeface="+mj-lt"/>
              </a:rPr>
              <a:t>52</a:t>
            </a:r>
            <a:endParaRPr lang="en-US" sz="1400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6D27167C-A790-4E67-A697-E4589FD10084}"/>
              </a:ext>
            </a:extLst>
          </p:cNvPr>
          <p:cNvSpPr txBox="1"/>
          <p:nvPr/>
        </p:nvSpPr>
        <p:spPr>
          <a:xfrm>
            <a:off x="10490906" y="4159370"/>
            <a:ext cx="606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kern="0">
                <a:latin typeface="+mj-lt"/>
              </a:rPr>
              <a:t>Week</a:t>
            </a:r>
            <a:br>
              <a:rPr lang="en-US" altLang="fr-FR" sz="1400" kern="0">
                <a:latin typeface="+mj-lt"/>
              </a:rPr>
            </a:br>
            <a:r>
              <a:rPr lang="en-US" altLang="fr-FR" sz="1400" kern="0">
                <a:latin typeface="+mj-lt"/>
              </a:rPr>
              <a:t>48</a:t>
            </a:r>
            <a:endParaRPr lang="en-US" sz="1400" dirty="0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A8C0AE1F-F1B7-4552-A195-324D629702D3}"/>
              </a:ext>
            </a:extLst>
          </p:cNvPr>
          <p:cNvSpPr txBox="1"/>
          <p:nvPr/>
        </p:nvSpPr>
        <p:spPr>
          <a:xfrm>
            <a:off x="8179963" y="4159370"/>
            <a:ext cx="60625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kern="0">
                <a:latin typeface="+mj-lt"/>
              </a:rPr>
              <a:t>Week</a:t>
            </a:r>
            <a:br>
              <a:rPr lang="en-US" altLang="fr-FR" sz="1400" kern="0">
                <a:latin typeface="+mj-lt"/>
              </a:rPr>
            </a:br>
            <a:r>
              <a:rPr lang="en-US" altLang="fr-FR" sz="1400" kern="0">
                <a:latin typeface="+mj-lt"/>
              </a:rPr>
              <a:t>24</a:t>
            </a:r>
            <a:endParaRPr lang="en-US" sz="1400" dirty="0"/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306630F6-6CF1-4181-ABF7-A24189C607A3}"/>
              </a:ext>
            </a:extLst>
          </p:cNvPr>
          <p:cNvSpPr txBox="1"/>
          <p:nvPr/>
        </p:nvSpPr>
        <p:spPr>
          <a:xfrm>
            <a:off x="5450072" y="4159370"/>
            <a:ext cx="4635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kern="0">
                <a:latin typeface="+mj-lt"/>
              </a:rPr>
              <a:t>Day</a:t>
            </a:r>
            <a:br>
              <a:rPr lang="en-US" altLang="fr-FR" sz="1400" kern="0">
                <a:latin typeface="+mj-lt"/>
              </a:rPr>
            </a:br>
            <a:r>
              <a:rPr lang="en-US" altLang="fr-FR" sz="1400" kern="0">
                <a:latin typeface="+mj-lt"/>
              </a:rPr>
              <a:t>1</a:t>
            </a:r>
            <a:endParaRPr lang="en-US" sz="1400" dirty="0"/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AC7E692-D300-4A0D-9ABA-04B3B249B6B9}"/>
              </a:ext>
            </a:extLst>
          </p:cNvPr>
          <p:cNvSpPr txBox="1"/>
          <p:nvPr/>
        </p:nvSpPr>
        <p:spPr>
          <a:xfrm>
            <a:off x="609600" y="4253138"/>
            <a:ext cx="356620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fr-FR" sz="1400" b="1" kern="0">
                <a:latin typeface="+mj-lt"/>
              </a:rPr>
              <a:t>Eligibility criteria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0">
                <a:latin typeface="+mj-lt"/>
              </a:rPr>
              <a:t>≥ 2 documented HIV-1 RNA measurements &lt; 50 c/mL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Prior ART could be 2 NRTIs + INSTI, NNRTI, or bPI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No HBV infection or need for HCV 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/>
              <a:t>No prior VF and no documented NRTI or INSTI resistance</a:t>
            </a:r>
            <a:endParaRPr lang="en-US" sz="1400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5BE75693-04A0-4C1E-96BE-E1E56934FB75}"/>
              </a:ext>
            </a:extLst>
          </p:cNvPr>
          <p:cNvSpPr txBox="1"/>
          <p:nvPr/>
        </p:nvSpPr>
        <p:spPr>
          <a:xfrm>
            <a:off x="4622199" y="4682590"/>
            <a:ext cx="3042821" cy="1415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altLang="fr-FR" sz="1400" b="1" kern="0">
                <a:latin typeface="+mj-lt"/>
              </a:rPr>
              <a:t>Countries</a:t>
            </a:r>
          </a:p>
          <a:p>
            <a:r>
              <a:rPr lang="en-US" sz="1200" kern="0">
                <a:latin typeface="+mj-lt"/>
              </a:rPr>
              <a:t>Argentina	France		Spain</a:t>
            </a:r>
          </a:p>
          <a:p>
            <a:r>
              <a:rPr lang="en-US" sz="1200" kern="0">
                <a:latin typeface="+mj-lt"/>
              </a:rPr>
              <a:t>Belgium	Germany	Sweden</a:t>
            </a:r>
          </a:p>
          <a:p>
            <a:r>
              <a:rPr lang="en-US" sz="1200" kern="0">
                <a:latin typeface="+mj-lt"/>
              </a:rPr>
              <a:t>Brazil		Italy		Taiwan</a:t>
            </a:r>
          </a:p>
          <a:p>
            <a:r>
              <a:rPr lang="en-US" sz="1200" kern="0">
                <a:latin typeface="+mj-lt"/>
              </a:rPr>
              <a:t>Canada	Mexico		United Kingdom</a:t>
            </a:r>
          </a:p>
          <a:p>
            <a:r>
              <a:rPr lang="en-US" sz="1200" kern="0">
                <a:latin typeface="+mj-lt"/>
              </a:rPr>
              <a:t>China		Russia		United States</a:t>
            </a:r>
          </a:p>
          <a:p>
            <a:r>
              <a:rPr lang="en-US" sz="1200" kern="0">
                <a:latin typeface="+mj-lt"/>
              </a:rPr>
              <a:t>Denmark	South Africa	</a:t>
            </a:r>
            <a:endParaRPr lang="en-US" sz="1400" dirty="0"/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0669D0D0-1AD8-4982-BD4C-DB82C6B9D5AF}"/>
              </a:ext>
            </a:extLst>
          </p:cNvPr>
          <p:cNvSpPr txBox="1">
            <a:spLocks/>
          </p:cNvSpPr>
          <p:nvPr/>
        </p:nvSpPr>
        <p:spPr>
          <a:xfrm>
            <a:off x="1851990" y="10471"/>
            <a:ext cx="8470698" cy="1481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SALSA: Switch to DTG/3TC </a:t>
            </a:r>
            <a:r>
              <a:rPr lang="en-US" sz="3200" i="1" dirty="0"/>
              <a:t>(1)</a:t>
            </a:r>
            <a:endParaRPr lang="fr-FR" sz="3200" i="1" dirty="0"/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F3007754-59AF-4E2F-868F-82E8464DEF8E}"/>
              </a:ext>
            </a:extLst>
          </p:cNvPr>
          <p:cNvSpPr txBox="1"/>
          <p:nvPr/>
        </p:nvSpPr>
        <p:spPr>
          <a:xfrm>
            <a:off x="9080298" y="4872977"/>
            <a:ext cx="2818400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fr-FR" sz="1400" b="1" kern="0">
                <a:solidFill>
                  <a:srgbClr val="C00000"/>
                </a:solidFill>
                <a:latin typeface="+mj-lt"/>
              </a:rPr>
              <a:t>Primary endpoint : </a:t>
            </a:r>
            <a:r>
              <a:rPr lang="en-US" sz="1400" kern="0">
                <a:solidFill>
                  <a:srgbClr val="C00000"/>
                </a:solidFill>
                <a:latin typeface="+mj-lt"/>
              </a:rPr>
              <a:t>Participants</a:t>
            </a:r>
            <a:br>
              <a:rPr lang="en-US" sz="1400" kern="0">
                <a:solidFill>
                  <a:srgbClr val="C00000"/>
                </a:solidFill>
                <a:latin typeface="+mj-lt"/>
              </a:rPr>
            </a:br>
            <a:r>
              <a:rPr lang="en-US" sz="1400" kern="0">
                <a:solidFill>
                  <a:srgbClr val="C00000"/>
                </a:solidFill>
                <a:latin typeface="+mj-lt"/>
              </a:rPr>
              <a:t>with plasma HIV-1 RNA ≥ 50 c/mL at</a:t>
            </a:r>
            <a:br>
              <a:rPr lang="en-US" sz="1400" kern="0">
                <a:solidFill>
                  <a:srgbClr val="C00000"/>
                </a:solidFill>
                <a:latin typeface="+mj-lt"/>
              </a:rPr>
            </a:br>
            <a:r>
              <a:rPr lang="en-US" sz="1400" kern="0">
                <a:solidFill>
                  <a:srgbClr val="C00000"/>
                </a:solidFill>
                <a:latin typeface="+mj-lt"/>
              </a:rPr>
              <a:t>Week 48 per FDA Snapshot (ITT-E)</a:t>
            </a:r>
            <a:r>
              <a:rPr lang="en-US" sz="1400" kern="0" baseline="30000">
                <a:solidFill>
                  <a:srgbClr val="C00000"/>
                </a:solidFill>
                <a:latin typeface="+mj-lt"/>
              </a:rPr>
              <a:t>b</a:t>
            </a:r>
            <a:endParaRPr lang="en-US" sz="1400" baseline="30000" dirty="0">
              <a:solidFill>
                <a:srgbClr val="C00000"/>
              </a:solidFill>
            </a:endParaRPr>
          </a:p>
        </p:txBody>
      </p:sp>
      <p:cxnSp>
        <p:nvCxnSpPr>
          <p:cNvPr id="55" name="Connecteur droit avec flèche 54">
            <a:extLst>
              <a:ext uri="{FF2B5EF4-FFF2-40B4-BE49-F238E27FC236}">
                <a16:creationId xmlns:a16="http://schemas.microsoft.com/office/drawing/2014/main" id="{61640A9C-FF47-4B44-8D0C-B8CDD5E42FFB}"/>
              </a:ext>
            </a:extLst>
          </p:cNvPr>
          <p:cNvCxnSpPr/>
          <p:nvPr/>
        </p:nvCxnSpPr>
        <p:spPr>
          <a:xfrm flipV="1">
            <a:off x="10808970" y="4643500"/>
            <a:ext cx="0" cy="2507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ZoneTexte 56">
            <a:extLst>
              <a:ext uri="{FF2B5EF4-FFF2-40B4-BE49-F238E27FC236}">
                <a16:creationId xmlns:a16="http://schemas.microsoft.com/office/drawing/2014/main" id="{0D136BF9-CB6B-43F7-91EE-F1E7D88E0F85}"/>
              </a:ext>
            </a:extLst>
          </p:cNvPr>
          <p:cNvSpPr txBox="1"/>
          <p:nvPr/>
        </p:nvSpPr>
        <p:spPr>
          <a:xfrm>
            <a:off x="609600" y="6418675"/>
            <a:ext cx="572118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200"/>
              <a:t>a Stratified by baseline third agent class (PI, INSTI, or NNRTI); b 5% non-inferiority margin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761732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174C68E8-05CF-CB44-9781-8E9E7426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89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SALSA: Switch to DTG/3TC </a:t>
            </a:r>
            <a:r>
              <a:rPr lang="fr-FR" sz="3200" i="1" dirty="0"/>
              <a:t>(2)</a:t>
            </a:r>
          </a:p>
        </p:txBody>
      </p:sp>
      <p:sp>
        <p:nvSpPr>
          <p:cNvPr id="97" name="Rectangle 90">
            <a:extLst>
              <a:ext uri="{FF2B5EF4-FFF2-40B4-BE49-F238E27FC236}">
                <a16:creationId xmlns:a16="http://schemas.microsoft.com/office/drawing/2014/main" id="{267BF1E7-B89D-46E5-B2A0-22A720493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186" y="2039295"/>
            <a:ext cx="17643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HIV-1 RNA ≥50 c/mL</a:t>
            </a:r>
            <a:r>
              <a:rPr kumimoji="0" lang="en-US" alt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: </a:t>
            </a:r>
            <a:r>
              <a:rPr kumimoji="0" lang="en-US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DTG/3TC is non-inferior to CAR at Week 48 based on a 5% non-inferiority margin</a:t>
            </a: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98" name="Rectangle 91">
            <a:extLst>
              <a:ext uri="{FF2B5EF4-FFF2-40B4-BE49-F238E27FC236}">
                <a16:creationId xmlns:a16="http://schemas.microsoft.com/office/drawing/2014/main" id="{B33C4D2D-E21B-4F6E-9B40-B440EDD72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178" y="3909370"/>
            <a:ext cx="176439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400" b="1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HIV-1 RNA &lt;50 c/mL</a:t>
            </a:r>
            <a:r>
              <a:rPr kumimoji="0" lang="en-US" alt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: </a:t>
            </a:r>
            <a:r>
              <a:rPr kumimoji="0" lang="en-US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DTG/3TC is non-inferior</a:t>
            </a:r>
            <a:r>
              <a:rPr lang="en-US" altLang="fr-FR" sz="1400" dirty="0">
                <a:latin typeface="+mj-lt"/>
              </a:rPr>
              <a:t> </a:t>
            </a:r>
            <a:r>
              <a:rPr kumimoji="0" lang="en-US" altLang="fr-FR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to CAR at Week 48 based on a -12% non-inferiority margin</a:t>
            </a:r>
            <a:endParaRPr kumimoji="0" lang="en-US" altLang="fr-FR" sz="20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5CD24AA-36FA-4BEB-8980-EA4CB5DCC8B6}"/>
              </a:ext>
            </a:extLst>
          </p:cNvPr>
          <p:cNvGrpSpPr/>
          <p:nvPr/>
        </p:nvGrpSpPr>
        <p:grpSpPr>
          <a:xfrm>
            <a:off x="6250140" y="3911291"/>
            <a:ext cx="5174558" cy="1393988"/>
            <a:chOff x="6250140" y="3911291"/>
            <a:chExt cx="5174558" cy="1393988"/>
          </a:xfrm>
        </p:grpSpPr>
        <p:sp>
          <p:nvSpPr>
            <p:cNvPr id="15" name="Line 11">
              <a:extLst>
                <a:ext uri="{FF2B5EF4-FFF2-40B4-BE49-F238E27FC236}">
                  <a16:creationId xmlns:a16="http://schemas.microsoft.com/office/drawing/2014/main" id="{D4C1DFC1-CB26-4BD7-A09B-EDB0F51CE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53049" y="4169085"/>
              <a:ext cx="0" cy="668338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E366C158-092F-426E-9E70-5B26DB6259AD}"/>
                </a:ext>
              </a:extLst>
            </p:cNvPr>
            <p:cNvGrpSpPr/>
            <p:nvPr/>
          </p:nvGrpSpPr>
          <p:grpSpPr>
            <a:xfrm>
              <a:off x="6398668" y="4002397"/>
              <a:ext cx="3586162" cy="871538"/>
              <a:chOff x="7127876" y="4938713"/>
              <a:chExt cx="3586162" cy="871538"/>
            </a:xfrm>
          </p:grpSpPr>
          <p:sp>
            <p:nvSpPr>
              <p:cNvPr id="29" name="Line 14">
                <a:extLst>
                  <a:ext uri="{FF2B5EF4-FFF2-40B4-BE49-F238E27FC236}">
                    <a16:creationId xmlns:a16="http://schemas.microsoft.com/office/drawing/2014/main" id="{10B478B5-4526-4A85-83CD-9C3B7B6871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71403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0" name="Line 15">
                <a:extLst>
                  <a:ext uri="{FF2B5EF4-FFF2-40B4-BE49-F238E27FC236}">
                    <a16:creationId xmlns:a16="http://schemas.microsoft.com/office/drawing/2014/main" id="{7D421933-EC76-4269-A1DA-C24E142935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58451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0B6C6016-3EAA-45C9-B5D7-1925E62170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20163" y="5773738"/>
                <a:ext cx="1793875" cy="0"/>
              </a:xfrm>
              <a:custGeom>
                <a:avLst/>
                <a:gdLst>
                  <a:gd name="T0" fmla="*/ 0 w 1130"/>
                  <a:gd name="T1" fmla="*/ 162 w 1130"/>
                  <a:gd name="T2" fmla="*/ 323 w 1130"/>
                  <a:gd name="T3" fmla="*/ 484 w 1130"/>
                  <a:gd name="T4" fmla="*/ 646 w 1130"/>
                  <a:gd name="T5" fmla="*/ 807 w 1130"/>
                  <a:gd name="T6" fmla="*/ 969 w 1130"/>
                  <a:gd name="T7" fmla="*/ 1130 w 11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</a:cxnLst>
                <a:rect l="0" t="0" r="r" b="b"/>
                <a:pathLst>
                  <a:path w="1130">
                    <a:moveTo>
                      <a:pt x="0" y="0"/>
                    </a:moveTo>
                    <a:lnTo>
                      <a:pt x="162" y="0"/>
                    </a:lnTo>
                    <a:lnTo>
                      <a:pt x="323" y="0"/>
                    </a:lnTo>
                    <a:lnTo>
                      <a:pt x="484" y="0"/>
                    </a:lnTo>
                    <a:lnTo>
                      <a:pt x="646" y="0"/>
                    </a:lnTo>
                    <a:lnTo>
                      <a:pt x="807" y="0"/>
                    </a:lnTo>
                    <a:lnTo>
                      <a:pt x="969" y="0"/>
                    </a:lnTo>
                    <a:lnTo>
                      <a:pt x="113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2" name="Line 21">
                <a:extLst>
                  <a:ext uri="{FF2B5EF4-FFF2-40B4-BE49-F238E27FC236}">
                    <a16:creationId xmlns:a16="http://schemas.microsoft.com/office/drawing/2014/main" id="{266CB921-A1FC-46FA-8494-CD6802A84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0127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3" name="Line 26">
                <a:extLst>
                  <a:ext uri="{FF2B5EF4-FFF2-40B4-BE49-F238E27FC236}">
                    <a16:creationId xmlns:a16="http://schemas.microsoft.com/office/drawing/2014/main" id="{F3D2173C-9CED-4FEC-BCE2-A69C4CFEEB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2787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4" name="Line 27">
                <a:extLst>
                  <a:ext uri="{FF2B5EF4-FFF2-40B4-BE49-F238E27FC236}">
                    <a16:creationId xmlns:a16="http://schemas.microsoft.com/office/drawing/2014/main" id="{F4670594-2FA1-4729-8200-F5E9FF46FC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8346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5" name="Line 28">
                <a:extLst>
                  <a:ext uri="{FF2B5EF4-FFF2-40B4-BE49-F238E27FC236}">
                    <a16:creationId xmlns:a16="http://schemas.microsoft.com/office/drawing/2014/main" id="{E77BC546-F6E4-4DC6-900F-4DCC17F12F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39051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6" name="Freeform 29">
                <a:extLst>
                  <a:ext uri="{FF2B5EF4-FFF2-40B4-BE49-F238E27FC236}">
                    <a16:creationId xmlns:a16="http://schemas.microsoft.com/office/drawing/2014/main" id="{77343FDC-E43B-4643-8297-F694547A67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7876" y="5773738"/>
                <a:ext cx="1536700" cy="0"/>
              </a:xfrm>
              <a:custGeom>
                <a:avLst/>
                <a:gdLst>
                  <a:gd name="T0" fmla="*/ 0 w 968"/>
                  <a:gd name="T1" fmla="*/ 161 w 968"/>
                  <a:gd name="T2" fmla="*/ 322 w 968"/>
                  <a:gd name="T3" fmla="*/ 484 w 968"/>
                  <a:gd name="T4" fmla="*/ 645 w 968"/>
                  <a:gd name="T5" fmla="*/ 807 w 968"/>
                  <a:gd name="T6" fmla="*/ 968 w 96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</a:cxnLst>
                <a:rect l="0" t="0" r="r" b="b"/>
                <a:pathLst>
                  <a:path w="968">
                    <a:moveTo>
                      <a:pt x="0" y="0"/>
                    </a:moveTo>
                    <a:lnTo>
                      <a:pt x="161" y="0"/>
                    </a:lnTo>
                    <a:lnTo>
                      <a:pt x="322" y="0"/>
                    </a:lnTo>
                    <a:lnTo>
                      <a:pt x="484" y="0"/>
                    </a:lnTo>
                    <a:lnTo>
                      <a:pt x="645" y="0"/>
                    </a:lnTo>
                    <a:lnTo>
                      <a:pt x="807" y="0"/>
                    </a:lnTo>
                    <a:lnTo>
                      <a:pt x="968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7" name="Freeform 30">
                <a:extLst>
                  <a:ext uri="{FF2B5EF4-FFF2-40B4-BE49-F238E27FC236}">
                    <a16:creationId xmlns:a16="http://schemas.microsoft.com/office/drawing/2014/main" id="{99B2A0A9-BE89-4379-8F24-003A3976AF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64576" y="5773738"/>
                <a:ext cx="255588" cy="36513"/>
              </a:xfrm>
              <a:custGeom>
                <a:avLst/>
                <a:gdLst>
                  <a:gd name="T0" fmla="*/ 161 w 161"/>
                  <a:gd name="T1" fmla="*/ 0 h 23"/>
                  <a:gd name="T2" fmla="*/ 0 w 161"/>
                  <a:gd name="T3" fmla="*/ 0 h 23"/>
                  <a:gd name="T4" fmla="*/ 0 w 161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1" h="23">
                    <a:moveTo>
                      <a:pt x="161" y="0"/>
                    </a:move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8" name="Line 31">
                <a:extLst>
                  <a:ext uri="{FF2B5EF4-FFF2-40B4-BE49-F238E27FC236}">
                    <a16:creationId xmlns:a16="http://schemas.microsoft.com/office/drawing/2014/main" id="{AA9B4899-5860-41B5-94E6-D2466AEDC5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40898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39" name="Line 32">
                <a:extLst>
                  <a:ext uri="{FF2B5EF4-FFF2-40B4-BE49-F238E27FC236}">
                    <a16:creationId xmlns:a16="http://schemas.microsoft.com/office/drawing/2014/main" id="{8FE0BF15-DD35-4075-9798-3B7878BDC1F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89622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0" name="Line 33">
                <a:extLst>
                  <a:ext uri="{FF2B5EF4-FFF2-40B4-BE49-F238E27FC236}">
                    <a16:creationId xmlns:a16="http://schemas.microsoft.com/office/drawing/2014/main" id="{F7E7B7F2-6CB6-42EE-B6B6-CA276C97CE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5181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1" name="Line 34">
                <a:extLst>
                  <a:ext uri="{FF2B5EF4-FFF2-40B4-BE49-F238E27FC236}">
                    <a16:creationId xmlns:a16="http://schemas.microsoft.com/office/drawing/2014/main" id="{E42D45B8-49EB-4153-A1CE-4A0D3E56B4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68851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2" name="Line 35">
                <a:extLst>
                  <a:ext uri="{FF2B5EF4-FFF2-40B4-BE49-F238E27FC236}">
                    <a16:creationId xmlns:a16="http://schemas.microsoft.com/office/drawing/2014/main" id="{0C36085A-808E-416C-90AA-1E2133A026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94568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3" name="Line 36">
                <a:extLst>
                  <a:ext uri="{FF2B5EF4-FFF2-40B4-BE49-F238E27FC236}">
                    <a16:creationId xmlns:a16="http://schemas.microsoft.com/office/drawing/2014/main" id="{BE61E9B4-FFC3-47F6-B5BB-A38C3FF9CE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2926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4" name="Line 37">
                <a:extLst>
                  <a:ext uri="{FF2B5EF4-FFF2-40B4-BE49-F238E27FC236}">
                    <a16:creationId xmlns:a16="http://schemas.microsoft.com/office/drawing/2014/main" id="{1E5F9C61-22F9-455E-848F-485112C180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77338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5" name="Line 38">
                <a:extLst>
                  <a:ext uri="{FF2B5EF4-FFF2-40B4-BE49-F238E27FC236}">
                    <a16:creationId xmlns:a16="http://schemas.microsoft.com/office/drawing/2014/main" id="{E7BEC8C5-E0BB-462E-B54C-7E0061CF29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0163" y="5773738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46" name="Line 40">
                <a:extLst>
                  <a:ext uri="{FF2B5EF4-FFF2-40B4-BE49-F238E27FC236}">
                    <a16:creationId xmlns:a16="http://schemas.microsoft.com/office/drawing/2014/main" id="{5B709BB4-35D5-429C-8BA4-F0B8F9486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920163" y="4938713"/>
                <a:ext cx="0" cy="835025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81" name="Rectangle 74">
              <a:extLst>
                <a:ext uri="{FF2B5EF4-FFF2-40B4-BE49-F238E27FC236}">
                  <a16:creationId xmlns:a16="http://schemas.microsoft.com/office/drawing/2014/main" id="{46540D7E-9C25-4CEE-B907-A0EE96DAF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027" y="4905685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2" name="Rectangle 75">
              <a:extLst>
                <a:ext uri="{FF2B5EF4-FFF2-40B4-BE49-F238E27FC236}">
                  <a16:creationId xmlns:a16="http://schemas.microsoft.com/office/drawing/2014/main" id="{9D684CDD-41A5-4DAE-A7C0-AE3564963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68252" y="4905685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3" name="Rectangle 76">
              <a:extLst>
                <a:ext uri="{FF2B5EF4-FFF2-40B4-BE49-F238E27FC236}">
                  <a16:creationId xmlns:a16="http://schemas.microsoft.com/office/drawing/2014/main" id="{68E14CE8-4620-48D4-BD64-F68BDB3FE4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23839" y="4905685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F15A05FD-C097-49A8-B4D6-2ACBC68F5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9427" y="4905685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FA9AD898-0595-41B2-8C0D-C206226D2D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6648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AD95B91D-6251-48C1-8F7D-557A30CE5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12236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D9AB270A-AEB5-4387-A094-38CA4F9B8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9411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71348256-E1A1-47F0-B310-B3B1CC0EBE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998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AF273DA3-2B24-43CB-A5F1-F66696BDD3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6060" y="4905685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508ADA92-B1BE-4584-8D8D-5F96BB51C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140" y="5089835"/>
              <a:ext cx="51745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Difference in proportion of participants with HIV-1 RNA &lt; 50 c/mL, %</a:t>
              </a:r>
              <a:r>
                <a:rPr kumimoji="0" lang="en-US" altLang="fr-FR" sz="1400" b="1" i="0" u="none" strike="noStrike" cap="none" normalizeH="0" baseline="30000" dirty="0">
                  <a:ln>
                    <a:noFill/>
                  </a:ln>
                  <a:effectLst/>
                  <a:latin typeface="+mj-lt"/>
                </a:rPr>
                <a:t>b</a:t>
              </a:r>
              <a:endParaRPr kumimoji="0" lang="en-US" altLang="fr-FR" sz="20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F5E19265-8005-487B-90FA-CAD34759B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3852" y="4905685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2" name="Rectangle 85">
              <a:extLst>
                <a:ext uri="{FF2B5EF4-FFF2-40B4-BE49-F238E27FC236}">
                  <a16:creationId xmlns:a16="http://schemas.microsoft.com/office/drawing/2014/main" id="{0449B5F3-1B3C-43B6-A268-1A754B8D2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1077" y="4905685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2EBC376F-165F-40A4-A03E-19F94E338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8265" y="4905685"/>
              <a:ext cx="179536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-14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4" name="Rectangle 87">
              <a:extLst>
                <a:ext uri="{FF2B5EF4-FFF2-40B4-BE49-F238E27FC236}">
                  <a16:creationId xmlns:a16="http://schemas.microsoft.com/office/drawing/2014/main" id="{552C8103-2291-43E8-8320-22D03819E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60473" y="4905685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098C54B1-C655-49AE-AE61-29570E6E4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03298" y="4905685"/>
              <a:ext cx="13785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F45D37DE-C193-4C26-9432-6C3CAF3D35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82173" y="4905685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04" name="Line 97">
              <a:extLst>
                <a:ext uri="{FF2B5EF4-FFF2-40B4-BE49-F238E27FC236}">
                  <a16:creationId xmlns:a16="http://schemas.microsoft.com/office/drawing/2014/main" id="{C7D607E4-08BF-4EA3-8BBF-6B86C6F4B3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45335" y="4507222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5" name="Line 98">
              <a:extLst>
                <a:ext uri="{FF2B5EF4-FFF2-40B4-BE49-F238E27FC236}">
                  <a16:creationId xmlns:a16="http://schemas.microsoft.com/office/drawing/2014/main" id="{AA340D91-5F45-4C34-BC81-8C326EA71C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1703" y="4507222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6" name="Line 99">
              <a:extLst>
                <a:ext uri="{FF2B5EF4-FFF2-40B4-BE49-F238E27FC236}">
                  <a16:creationId xmlns:a16="http://schemas.microsoft.com/office/drawing/2014/main" id="{B6B6E9F9-3B6E-40B7-8E9B-304C93B253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821703" y="4464360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7" name="Line 100">
              <a:extLst>
                <a:ext uri="{FF2B5EF4-FFF2-40B4-BE49-F238E27FC236}">
                  <a16:creationId xmlns:a16="http://schemas.microsoft.com/office/drawing/2014/main" id="{13DA6AC3-62E8-4667-A70E-E564C8F8DC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21703" y="4507222"/>
              <a:ext cx="1123633" cy="0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8" name="Line 101">
              <a:extLst>
                <a:ext uri="{FF2B5EF4-FFF2-40B4-BE49-F238E27FC236}">
                  <a16:creationId xmlns:a16="http://schemas.microsoft.com/office/drawing/2014/main" id="{A9319A61-9AF8-4A60-BF79-3085EFF88F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945335" y="4464360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9" name="Rectangle 102">
              <a:extLst>
                <a:ext uri="{FF2B5EF4-FFF2-40B4-BE49-F238E27FC236}">
                  <a16:creationId xmlns:a16="http://schemas.microsoft.com/office/drawing/2014/main" id="{74627E38-280D-43DD-BC46-DC0FB1402F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80519" y="4423085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-2.8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2" name="Rectangle 105">
              <a:extLst>
                <a:ext uri="{FF2B5EF4-FFF2-40B4-BE49-F238E27FC236}">
                  <a16:creationId xmlns:a16="http://schemas.microsoft.com/office/drawing/2014/main" id="{7FBE2CBF-FCA0-425D-A047-B639D069D5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0585" y="4423085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5.9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4" name="Freeform 107">
              <a:extLst>
                <a:ext uri="{FF2B5EF4-FFF2-40B4-BE49-F238E27FC236}">
                  <a16:creationId xmlns:a16="http://schemas.microsoft.com/office/drawing/2014/main" id="{5D6D4AB9-EB8E-4768-A289-A9CAE9F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768" y="4464360"/>
              <a:ext cx="85725" cy="85725"/>
            </a:xfrm>
            <a:custGeom>
              <a:avLst/>
              <a:gdLst>
                <a:gd name="T0" fmla="*/ 46 w 54"/>
                <a:gd name="T1" fmla="*/ 46 h 54"/>
                <a:gd name="T2" fmla="*/ 48 w 54"/>
                <a:gd name="T3" fmla="*/ 43 h 54"/>
                <a:gd name="T4" fmla="*/ 49 w 54"/>
                <a:gd name="T5" fmla="*/ 41 h 54"/>
                <a:gd name="T6" fmla="*/ 50 w 54"/>
                <a:gd name="T7" fmla="*/ 40 h 54"/>
                <a:gd name="T8" fmla="*/ 50 w 54"/>
                <a:gd name="T9" fmla="*/ 39 h 54"/>
                <a:gd name="T10" fmla="*/ 52 w 54"/>
                <a:gd name="T11" fmla="*/ 37 h 54"/>
                <a:gd name="T12" fmla="*/ 53 w 54"/>
                <a:gd name="T13" fmla="*/ 34 h 54"/>
                <a:gd name="T14" fmla="*/ 53 w 54"/>
                <a:gd name="T15" fmla="*/ 33 h 54"/>
                <a:gd name="T16" fmla="*/ 53 w 54"/>
                <a:gd name="T17" fmla="*/ 33 h 54"/>
                <a:gd name="T18" fmla="*/ 53 w 54"/>
                <a:gd name="T19" fmla="*/ 32 h 54"/>
                <a:gd name="T20" fmla="*/ 54 w 54"/>
                <a:gd name="T21" fmla="*/ 26 h 54"/>
                <a:gd name="T22" fmla="*/ 53 w 54"/>
                <a:gd name="T23" fmla="*/ 21 h 54"/>
                <a:gd name="T24" fmla="*/ 52 w 54"/>
                <a:gd name="T25" fmla="*/ 16 h 54"/>
                <a:gd name="T26" fmla="*/ 49 w 54"/>
                <a:gd name="T27" fmla="*/ 11 h 54"/>
                <a:gd name="T28" fmla="*/ 46 w 54"/>
                <a:gd name="T29" fmla="*/ 7 h 54"/>
                <a:gd name="T30" fmla="*/ 42 w 54"/>
                <a:gd name="T31" fmla="*/ 4 h 54"/>
                <a:gd name="T32" fmla="*/ 37 w 54"/>
                <a:gd name="T33" fmla="*/ 1 h 54"/>
                <a:gd name="T34" fmla="*/ 35 w 54"/>
                <a:gd name="T35" fmla="*/ 0 h 54"/>
                <a:gd name="T36" fmla="*/ 32 w 54"/>
                <a:gd name="T37" fmla="*/ 0 h 54"/>
                <a:gd name="T38" fmla="*/ 27 w 54"/>
                <a:gd name="T39" fmla="*/ 0 h 54"/>
                <a:gd name="T40" fmla="*/ 21 w 54"/>
                <a:gd name="T41" fmla="*/ 0 h 54"/>
                <a:gd name="T42" fmla="*/ 17 w 54"/>
                <a:gd name="T43" fmla="*/ 1 h 54"/>
                <a:gd name="T44" fmla="*/ 12 w 54"/>
                <a:gd name="T45" fmla="*/ 4 h 54"/>
                <a:gd name="T46" fmla="*/ 8 w 54"/>
                <a:gd name="T47" fmla="*/ 7 h 54"/>
                <a:gd name="T48" fmla="*/ 4 w 54"/>
                <a:gd name="T49" fmla="*/ 11 h 54"/>
                <a:gd name="T50" fmla="*/ 2 w 54"/>
                <a:gd name="T51" fmla="*/ 16 h 54"/>
                <a:gd name="T52" fmla="*/ 0 w 54"/>
                <a:gd name="T53" fmla="*/ 21 h 54"/>
                <a:gd name="T54" fmla="*/ 0 w 54"/>
                <a:gd name="T55" fmla="*/ 26 h 54"/>
                <a:gd name="T56" fmla="*/ 0 w 54"/>
                <a:gd name="T57" fmla="*/ 32 h 54"/>
                <a:gd name="T58" fmla="*/ 1 w 54"/>
                <a:gd name="T59" fmla="*/ 34 h 54"/>
                <a:gd name="T60" fmla="*/ 2 w 54"/>
                <a:gd name="T61" fmla="*/ 37 h 54"/>
                <a:gd name="T62" fmla="*/ 4 w 54"/>
                <a:gd name="T63" fmla="*/ 41 h 54"/>
                <a:gd name="T64" fmla="*/ 6 w 54"/>
                <a:gd name="T65" fmla="*/ 43 h 54"/>
                <a:gd name="T66" fmla="*/ 8 w 54"/>
                <a:gd name="T67" fmla="*/ 46 h 54"/>
                <a:gd name="T68" fmla="*/ 12 w 54"/>
                <a:gd name="T69" fmla="*/ 49 h 54"/>
                <a:gd name="T70" fmla="*/ 17 w 54"/>
                <a:gd name="T71" fmla="*/ 51 h 54"/>
                <a:gd name="T72" fmla="*/ 21 w 54"/>
                <a:gd name="T73" fmla="*/ 53 h 54"/>
                <a:gd name="T74" fmla="*/ 27 w 54"/>
                <a:gd name="T75" fmla="*/ 54 h 54"/>
                <a:gd name="T76" fmla="*/ 32 w 54"/>
                <a:gd name="T77" fmla="*/ 53 h 54"/>
                <a:gd name="T78" fmla="*/ 33 w 54"/>
                <a:gd name="T79" fmla="*/ 53 h 54"/>
                <a:gd name="T80" fmla="*/ 34 w 54"/>
                <a:gd name="T81" fmla="*/ 52 h 54"/>
                <a:gd name="T82" fmla="*/ 35 w 54"/>
                <a:gd name="T83" fmla="*/ 52 h 54"/>
                <a:gd name="T84" fmla="*/ 37 w 54"/>
                <a:gd name="T85" fmla="*/ 51 h 54"/>
                <a:gd name="T86" fmla="*/ 39 w 54"/>
                <a:gd name="T87" fmla="*/ 50 h 54"/>
                <a:gd name="T88" fmla="*/ 40 w 54"/>
                <a:gd name="T89" fmla="*/ 49 h 54"/>
                <a:gd name="T90" fmla="*/ 42 w 54"/>
                <a:gd name="T91" fmla="*/ 49 h 54"/>
                <a:gd name="T92" fmla="*/ 46 w 54"/>
                <a:gd name="T9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lnTo>
                    <a:pt x="48" y="43"/>
                  </a:lnTo>
                  <a:lnTo>
                    <a:pt x="49" y="41"/>
                  </a:lnTo>
                  <a:lnTo>
                    <a:pt x="50" y="40"/>
                  </a:lnTo>
                  <a:lnTo>
                    <a:pt x="50" y="39"/>
                  </a:lnTo>
                  <a:lnTo>
                    <a:pt x="52" y="37"/>
                  </a:lnTo>
                  <a:lnTo>
                    <a:pt x="53" y="34"/>
                  </a:lnTo>
                  <a:lnTo>
                    <a:pt x="53" y="33"/>
                  </a:lnTo>
                  <a:lnTo>
                    <a:pt x="53" y="33"/>
                  </a:lnTo>
                  <a:lnTo>
                    <a:pt x="53" y="32"/>
                  </a:lnTo>
                  <a:lnTo>
                    <a:pt x="54" y="26"/>
                  </a:lnTo>
                  <a:lnTo>
                    <a:pt x="53" y="21"/>
                  </a:lnTo>
                  <a:lnTo>
                    <a:pt x="52" y="16"/>
                  </a:lnTo>
                  <a:lnTo>
                    <a:pt x="49" y="11"/>
                  </a:lnTo>
                  <a:lnTo>
                    <a:pt x="46" y="7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1" y="0"/>
                  </a:lnTo>
                  <a:lnTo>
                    <a:pt x="17" y="1"/>
                  </a:lnTo>
                  <a:lnTo>
                    <a:pt x="12" y="4"/>
                  </a:lnTo>
                  <a:lnTo>
                    <a:pt x="8" y="7"/>
                  </a:lnTo>
                  <a:lnTo>
                    <a:pt x="4" y="11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1" y="34"/>
                  </a:lnTo>
                  <a:lnTo>
                    <a:pt x="2" y="37"/>
                  </a:lnTo>
                  <a:lnTo>
                    <a:pt x="4" y="41"/>
                  </a:lnTo>
                  <a:lnTo>
                    <a:pt x="6" y="43"/>
                  </a:lnTo>
                  <a:lnTo>
                    <a:pt x="8" y="46"/>
                  </a:lnTo>
                  <a:lnTo>
                    <a:pt x="12" y="49"/>
                  </a:lnTo>
                  <a:lnTo>
                    <a:pt x="17" y="51"/>
                  </a:lnTo>
                  <a:lnTo>
                    <a:pt x="21" y="53"/>
                  </a:lnTo>
                  <a:lnTo>
                    <a:pt x="27" y="54"/>
                  </a:lnTo>
                  <a:lnTo>
                    <a:pt x="32" y="53"/>
                  </a:lnTo>
                  <a:lnTo>
                    <a:pt x="33" y="53"/>
                  </a:lnTo>
                  <a:lnTo>
                    <a:pt x="34" y="52"/>
                  </a:lnTo>
                  <a:lnTo>
                    <a:pt x="35" y="52"/>
                  </a:lnTo>
                  <a:lnTo>
                    <a:pt x="37" y="51"/>
                  </a:lnTo>
                  <a:lnTo>
                    <a:pt x="39" y="50"/>
                  </a:lnTo>
                  <a:lnTo>
                    <a:pt x="40" y="49"/>
                  </a:lnTo>
                  <a:lnTo>
                    <a:pt x="42" y="49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5" name="Rectangle 108">
              <a:extLst>
                <a:ext uri="{FF2B5EF4-FFF2-40B4-BE49-F238E27FC236}">
                  <a16:creationId xmlns:a16="http://schemas.microsoft.com/office/drawing/2014/main" id="{5A30D3BC-5B99-475A-8D58-434DCF352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72882" y="4272272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1.6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1" name="Flèche : droite 120">
              <a:extLst>
                <a:ext uri="{FF2B5EF4-FFF2-40B4-BE49-F238E27FC236}">
                  <a16:creationId xmlns:a16="http://schemas.microsoft.com/office/drawing/2014/main" id="{1C4C198A-C8E8-4B1C-A119-9681BC371196}"/>
                </a:ext>
              </a:extLst>
            </p:cNvPr>
            <p:cNvSpPr/>
            <p:nvPr/>
          </p:nvSpPr>
          <p:spPr>
            <a:xfrm>
              <a:off x="8194638" y="3911291"/>
              <a:ext cx="1764391" cy="384177"/>
            </a:xfrm>
            <a:prstGeom prst="rightArrow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DTG/3TC</a:t>
              </a:r>
            </a:p>
          </p:txBody>
        </p:sp>
        <p:sp>
          <p:nvSpPr>
            <p:cNvPr id="123" name="Flèche : gauche 122">
              <a:extLst>
                <a:ext uri="{FF2B5EF4-FFF2-40B4-BE49-F238E27FC236}">
                  <a16:creationId xmlns:a16="http://schemas.microsoft.com/office/drawing/2014/main" id="{2040914E-A86E-4E57-97B7-81689E2F96A9}"/>
                </a:ext>
              </a:extLst>
            </p:cNvPr>
            <p:cNvSpPr/>
            <p:nvPr/>
          </p:nvSpPr>
          <p:spPr>
            <a:xfrm>
              <a:off x="6425248" y="3911291"/>
              <a:ext cx="1764000" cy="385200"/>
            </a:xfrm>
            <a:prstGeom prst="leftArrow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CAR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376DDBB-D93D-442A-98A0-3D4A80834336}"/>
              </a:ext>
            </a:extLst>
          </p:cNvPr>
          <p:cNvGrpSpPr/>
          <p:nvPr/>
        </p:nvGrpSpPr>
        <p:grpSpPr>
          <a:xfrm>
            <a:off x="6250140" y="2039295"/>
            <a:ext cx="5174558" cy="1397496"/>
            <a:chOff x="6250140" y="2039295"/>
            <a:chExt cx="5174558" cy="1397496"/>
          </a:xfrm>
        </p:grpSpPr>
        <p:sp>
          <p:nvSpPr>
            <p:cNvPr id="16" name="Line 12">
              <a:extLst>
                <a:ext uri="{FF2B5EF4-FFF2-40B4-BE49-F238E27FC236}">
                  <a16:creationId xmlns:a16="http://schemas.microsoft.com/office/drawing/2014/main" id="{9EFBAFE9-9704-48D8-98BA-F76EF86457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05710" y="2299010"/>
              <a:ext cx="0" cy="669925"/>
            </a:xfrm>
            <a:prstGeom prst="line">
              <a:avLst/>
            </a:prstGeom>
            <a:noFill/>
            <a:ln w="12700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grpSp>
          <p:nvGrpSpPr>
            <p:cNvPr id="17" name="Groupe 16">
              <a:extLst>
                <a:ext uri="{FF2B5EF4-FFF2-40B4-BE49-F238E27FC236}">
                  <a16:creationId xmlns:a16="http://schemas.microsoft.com/office/drawing/2014/main" id="{3433686C-0DE2-4751-831C-3F18E52C7D8C}"/>
                </a:ext>
              </a:extLst>
            </p:cNvPr>
            <p:cNvGrpSpPr/>
            <p:nvPr/>
          </p:nvGrpSpPr>
          <p:grpSpPr>
            <a:xfrm>
              <a:off x="6501855" y="2133910"/>
              <a:ext cx="3578226" cy="871538"/>
              <a:chOff x="7231063" y="2613026"/>
              <a:chExt cx="3578226" cy="871538"/>
            </a:xfrm>
          </p:grpSpPr>
          <p:sp>
            <p:nvSpPr>
              <p:cNvPr id="18" name="Line 13">
                <a:extLst>
                  <a:ext uri="{FF2B5EF4-FFF2-40B4-BE49-F238E27FC236}">
                    <a16:creationId xmlns:a16="http://schemas.microsoft.com/office/drawing/2014/main" id="{687C9409-0BF8-4187-A785-89A4354302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80928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19" name="Freeform 16">
                <a:extLst>
                  <a:ext uri="{FF2B5EF4-FFF2-40B4-BE49-F238E27FC236}">
                    <a16:creationId xmlns:a16="http://schemas.microsoft.com/office/drawing/2014/main" id="{B4281D36-03C2-4D17-B012-CCDFE1A49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0176" y="2613026"/>
                <a:ext cx="1789113" cy="835025"/>
              </a:xfrm>
              <a:custGeom>
                <a:avLst/>
                <a:gdLst>
                  <a:gd name="T0" fmla="*/ 1127 w 1127"/>
                  <a:gd name="T1" fmla="*/ 526 h 526"/>
                  <a:gd name="T2" fmla="*/ 845 w 1127"/>
                  <a:gd name="T3" fmla="*/ 526 h 526"/>
                  <a:gd name="T4" fmla="*/ 563 w 1127"/>
                  <a:gd name="T5" fmla="*/ 526 h 526"/>
                  <a:gd name="T6" fmla="*/ 282 w 1127"/>
                  <a:gd name="T7" fmla="*/ 526 h 526"/>
                  <a:gd name="T8" fmla="*/ 0 w 1127"/>
                  <a:gd name="T9" fmla="*/ 526 h 526"/>
                  <a:gd name="T10" fmla="*/ 0 w 1127"/>
                  <a:gd name="T11" fmla="*/ 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27" h="526">
                    <a:moveTo>
                      <a:pt x="1127" y="526"/>
                    </a:moveTo>
                    <a:lnTo>
                      <a:pt x="845" y="526"/>
                    </a:lnTo>
                    <a:lnTo>
                      <a:pt x="563" y="526"/>
                    </a:lnTo>
                    <a:lnTo>
                      <a:pt x="282" y="526"/>
                    </a:lnTo>
                    <a:lnTo>
                      <a:pt x="0" y="526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0" name="Line 18">
                <a:extLst>
                  <a:ext uri="{FF2B5EF4-FFF2-40B4-BE49-F238E27FC236}">
                    <a16:creationId xmlns:a16="http://schemas.microsoft.com/office/drawing/2014/main" id="{908A0D21-8B0E-4B61-A761-A59983FE0F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24826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1" name="Freeform 19">
                <a:extLst>
                  <a:ext uri="{FF2B5EF4-FFF2-40B4-BE49-F238E27FC236}">
                    <a16:creationId xmlns:a16="http://schemas.microsoft.com/office/drawing/2014/main" id="{8FB5AD03-C61E-4BC9-901A-5CA9E1C7E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1063" y="3448051"/>
                <a:ext cx="1341438" cy="0"/>
              </a:xfrm>
              <a:custGeom>
                <a:avLst/>
                <a:gdLst>
                  <a:gd name="T0" fmla="*/ 845 w 845"/>
                  <a:gd name="T1" fmla="*/ 563 w 845"/>
                  <a:gd name="T2" fmla="*/ 282 w 845"/>
                  <a:gd name="T3" fmla="*/ 0 w 84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845">
                    <a:moveTo>
                      <a:pt x="845" y="0"/>
                    </a:moveTo>
                    <a:lnTo>
                      <a:pt x="563" y="0"/>
                    </a:lnTo>
                    <a:lnTo>
                      <a:pt x="28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2" name="Freeform 20">
                <a:extLst>
                  <a:ext uri="{FF2B5EF4-FFF2-40B4-BE49-F238E27FC236}">
                    <a16:creationId xmlns:a16="http://schemas.microsoft.com/office/drawing/2014/main" id="{FFA74FBE-2B68-4929-8BD6-7CF4373067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72501" y="3448051"/>
                <a:ext cx="447675" cy="36513"/>
              </a:xfrm>
              <a:custGeom>
                <a:avLst/>
                <a:gdLst>
                  <a:gd name="T0" fmla="*/ 282 w 282"/>
                  <a:gd name="T1" fmla="*/ 23 h 23"/>
                  <a:gd name="T2" fmla="*/ 282 w 282"/>
                  <a:gd name="T3" fmla="*/ 0 h 23"/>
                  <a:gd name="T4" fmla="*/ 0 w 282"/>
                  <a:gd name="T5" fmla="*/ 0 h 23"/>
                  <a:gd name="T6" fmla="*/ 0 w 282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2" h="23">
                    <a:moveTo>
                      <a:pt x="282" y="23"/>
                    </a:moveTo>
                    <a:lnTo>
                      <a:pt x="282" y="0"/>
                    </a:lnTo>
                    <a:lnTo>
                      <a:pt x="0" y="0"/>
                    </a:lnTo>
                    <a:lnTo>
                      <a:pt x="0" y="23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3" name="Line 22">
                <a:extLst>
                  <a:ext uri="{FF2B5EF4-FFF2-40B4-BE49-F238E27FC236}">
                    <a16:creationId xmlns:a16="http://schemas.microsoft.com/office/drawing/2014/main" id="{46BFEB50-BB3E-4E3D-8778-F9868DB50E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67851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4" name="Line 23">
                <a:extLst>
                  <a:ext uri="{FF2B5EF4-FFF2-40B4-BE49-F238E27FC236}">
                    <a16:creationId xmlns:a16="http://schemas.microsoft.com/office/drawing/2014/main" id="{FA1E11EA-76F7-4FF1-9E3B-41F37FCF27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1393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5" name="Line 24">
                <a:extLst>
                  <a:ext uri="{FF2B5EF4-FFF2-40B4-BE49-F238E27FC236}">
                    <a16:creationId xmlns:a16="http://schemas.microsoft.com/office/drawing/2014/main" id="{D15BB9F8-B207-44F4-BFD3-A1452A44F9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31063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6" name="Line 25">
                <a:extLst>
                  <a:ext uri="{FF2B5EF4-FFF2-40B4-BE49-F238E27FC236}">
                    <a16:creationId xmlns:a16="http://schemas.microsoft.com/office/drawing/2014/main" id="{3F74CACD-BBA4-4E96-A354-DA8209B1E2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78738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  <p:sp>
            <p:nvSpPr>
              <p:cNvPr id="27" name="Line 39">
                <a:extLst>
                  <a:ext uri="{FF2B5EF4-FFF2-40B4-BE49-F238E27FC236}">
                    <a16:creationId xmlns:a16="http://schemas.microsoft.com/office/drawing/2014/main" id="{AD5BC119-4BA6-46DD-91FA-D5B62960B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61613" y="3448051"/>
                <a:ext cx="0" cy="365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000" dirty="0">
                  <a:latin typeface="+mj-lt"/>
                </a:endParaRPr>
              </a:p>
            </p:txBody>
          </p:sp>
        </p:grpSp>
        <p:sp>
          <p:nvSpPr>
            <p:cNvPr id="71" name="Rectangle 64">
              <a:extLst>
                <a:ext uri="{FF2B5EF4-FFF2-40B4-BE49-F238E27FC236}">
                  <a16:creationId xmlns:a16="http://schemas.microsoft.com/office/drawing/2014/main" id="{D0494664-154C-432B-90CB-08835E013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5914" y="303719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2" name="Rectangle 65">
              <a:extLst>
                <a:ext uri="{FF2B5EF4-FFF2-40B4-BE49-F238E27FC236}">
                  <a16:creationId xmlns:a16="http://schemas.microsoft.com/office/drawing/2014/main" id="{FC68F739-C9BD-4E14-A8CA-5279F28B2E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3589" y="303719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3" name="Rectangle 66">
              <a:extLst>
                <a:ext uri="{FF2B5EF4-FFF2-40B4-BE49-F238E27FC236}">
                  <a16:creationId xmlns:a16="http://schemas.microsoft.com/office/drawing/2014/main" id="{62D562C9-C75B-429E-B35D-0DFFCFB009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1264" y="303719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4" name="Rectangle 67">
              <a:extLst>
                <a:ext uri="{FF2B5EF4-FFF2-40B4-BE49-F238E27FC236}">
                  <a16:creationId xmlns:a16="http://schemas.microsoft.com/office/drawing/2014/main" id="{9BE47B59-DA36-481E-B2CE-D9846F705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8939" y="303719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5" name="Rectangle 68">
              <a:extLst>
                <a:ext uri="{FF2B5EF4-FFF2-40B4-BE49-F238E27FC236}">
                  <a16:creationId xmlns:a16="http://schemas.microsoft.com/office/drawing/2014/main" id="{ABC78523-D08E-4FB4-86C1-2E7F00721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56661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6" name="Rectangle 69">
              <a:extLst>
                <a:ext uri="{FF2B5EF4-FFF2-40B4-BE49-F238E27FC236}">
                  <a16:creationId xmlns:a16="http://schemas.microsoft.com/office/drawing/2014/main" id="{9DD8DC63-94FE-4A1A-B451-43EA16512C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2748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7" name="Rectangle 70">
              <a:extLst>
                <a:ext uri="{FF2B5EF4-FFF2-40B4-BE49-F238E27FC236}">
                  <a16:creationId xmlns:a16="http://schemas.microsoft.com/office/drawing/2014/main" id="{4B39F51C-D698-4FB4-A416-D30F1363F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0423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8" name="Rectangle 71">
              <a:extLst>
                <a:ext uri="{FF2B5EF4-FFF2-40B4-BE49-F238E27FC236}">
                  <a16:creationId xmlns:a16="http://schemas.microsoft.com/office/drawing/2014/main" id="{43AB9E3C-B995-4D73-9E89-4F636588D3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8098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9" name="Rectangle 72">
              <a:extLst>
                <a:ext uri="{FF2B5EF4-FFF2-40B4-BE49-F238E27FC236}">
                  <a16:creationId xmlns:a16="http://schemas.microsoft.com/office/drawing/2014/main" id="{A85009B9-5D18-474E-8F09-4DB9AD5167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45773" y="3037197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05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</a:t>
              </a:r>
              <a:endParaRPr kumimoji="0" lang="en-US" altLang="fr-FR" sz="14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0" name="Rectangle 73">
              <a:extLst>
                <a:ext uri="{FF2B5EF4-FFF2-40B4-BE49-F238E27FC236}">
                  <a16:creationId xmlns:a16="http://schemas.microsoft.com/office/drawing/2014/main" id="{53434FD3-85D4-4BED-BCE3-80A10CCBE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140" y="3221347"/>
              <a:ext cx="517455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Difference in proportion of participants with HIV-1 RNA ≥ 50 c/mL, %</a:t>
              </a:r>
              <a:r>
                <a:rPr kumimoji="0" lang="en-US" altLang="fr-FR" sz="1400" b="1" i="0" u="none" strike="noStrike" cap="none" normalizeH="0" baseline="30000" dirty="0">
                  <a:ln>
                    <a:noFill/>
                  </a:ln>
                  <a:effectLst/>
                  <a:latin typeface="+mj-lt"/>
                </a:rPr>
                <a:t>b</a:t>
              </a:r>
              <a:endParaRPr kumimoji="0" lang="en-US" altLang="fr-FR" sz="2000" b="1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99" name="Line 92">
              <a:extLst>
                <a:ext uri="{FF2B5EF4-FFF2-40B4-BE49-F238E27FC236}">
                  <a16:creationId xmlns:a16="http://schemas.microsoft.com/office/drawing/2014/main" id="{BC86373E-CF05-41BE-93B3-DC39385C6D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38518" y="2637147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0" name="Line 93">
              <a:extLst>
                <a:ext uri="{FF2B5EF4-FFF2-40B4-BE49-F238E27FC236}">
                  <a16:creationId xmlns:a16="http://schemas.microsoft.com/office/drawing/2014/main" id="{82D2B45C-F6FA-415F-B9B2-382C4B6FEA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3213" y="2637147"/>
              <a:ext cx="0" cy="42863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1" name="Line 94">
              <a:extLst>
                <a:ext uri="{FF2B5EF4-FFF2-40B4-BE49-F238E27FC236}">
                  <a16:creationId xmlns:a16="http://schemas.microsoft.com/office/drawing/2014/main" id="{C5B65219-BF68-42FA-962D-5E4D2E754E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473213" y="2595872"/>
              <a:ext cx="0" cy="41275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2" name="Line 95">
              <a:extLst>
                <a:ext uri="{FF2B5EF4-FFF2-40B4-BE49-F238E27FC236}">
                  <a16:creationId xmlns:a16="http://schemas.microsoft.com/office/drawing/2014/main" id="{A1CA91AB-3AF5-40C3-8242-36C8556C8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738517" y="2637147"/>
              <a:ext cx="734695" cy="0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03" name="Line 96">
              <a:extLst>
                <a:ext uri="{FF2B5EF4-FFF2-40B4-BE49-F238E27FC236}">
                  <a16:creationId xmlns:a16="http://schemas.microsoft.com/office/drawing/2014/main" id="{D2AEFF39-020E-41FD-B56A-8CB7A82019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738518" y="2595872"/>
              <a:ext cx="0" cy="41275"/>
            </a:xfrm>
            <a:prstGeom prst="line">
              <a:avLst/>
            </a:prstGeom>
            <a:noFill/>
            <a:ln w="19050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0" name="Rectangle 103">
              <a:extLst>
                <a:ext uri="{FF2B5EF4-FFF2-40B4-BE49-F238E27FC236}">
                  <a16:creationId xmlns:a16="http://schemas.microsoft.com/office/drawing/2014/main" id="{94BFB652-B37F-4328-93BB-BE6CE81B2E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8921" y="2554597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-2.4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1" name="Rectangle 104">
              <a:extLst>
                <a:ext uri="{FF2B5EF4-FFF2-40B4-BE49-F238E27FC236}">
                  <a16:creationId xmlns:a16="http://schemas.microsoft.com/office/drawing/2014/main" id="{4FE401F3-DFA4-47B6-9139-4FA2D50C8D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8463" y="2554597"/>
              <a:ext cx="227626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0.8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3" name="Freeform 106">
              <a:extLst>
                <a:ext uri="{FF2B5EF4-FFF2-40B4-BE49-F238E27FC236}">
                  <a16:creationId xmlns:a16="http://schemas.microsoft.com/office/drawing/2014/main" id="{03DA32DB-0078-4CE3-862D-556C8F16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3478" y="2594285"/>
              <a:ext cx="85725" cy="85725"/>
            </a:xfrm>
            <a:custGeom>
              <a:avLst/>
              <a:gdLst>
                <a:gd name="T0" fmla="*/ 46 w 54"/>
                <a:gd name="T1" fmla="*/ 46 h 54"/>
                <a:gd name="T2" fmla="*/ 48 w 54"/>
                <a:gd name="T3" fmla="*/ 44 h 54"/>
                <a:gd name="T4" fmla="*/ 49 w 54"/>
                <a:gd name="T5" fmla="*/ 42 h 54"/>
                <a:gd name="T6" fmla="*/ 50 w 54"/>
                <a:gd name="T7" fmla="*/ 41 h 54"/>
                <a:gd name="T8" fmla="*/ 50 w 54"/>
                <a:gd name="T9" fmla="*/ 40 h 54"/>
                <a:gd name="T10" fmla="*/ 52 w 54"/>
                <a:gd name="T11" fmla="*/ 37 h 54"/>
                <a:gd name="T12" fmla="*/ 53 w 54"/>
                <a:gd name="T13" fmla="*/ 35 h 54"/>
                <a:gd name="T14" fmla="*/ 53 w 54"/>
                <a:gd name="T15" fmla="*/ 34 h 54"/>
                <a:gd name="T16" fmla="*/ 53 w 54"/>
                <a:gd name="T17" fmla="*/ 34 h 54"/>
                <a:gd name="T18" fmla="*/ 53 w 54"/>
                <a:gd name="T19" fmla="*/ 32 h 54"/>
                <a:gd name="T20" fmla="*/ 54 w 54"/>
                <a:gd name="T21" fmla="*/ 27 h 54"/>
                <a:gd name="T22" fmla="*/ 53 w 54"/>
                <a:gd name="T23" fmla="*/ 22 h 54"/>
                <a:gd name="T24" fmla="*/ 52 w 54"/>
                <a:gd name="T25" fmla="*/ 17 h 54"/>
                <a:gd name="T26" fmla="*/ 49 w 54"/>
                <a:gd name="T27" fmla="*/ 12 h 54"/>
                <a:gd name="T28" fmla="*/ 46 w 54"/>
                <a:gd name="T29" fmla="*/ 8 h 54"/>
                <a:gd name="T30" fmla="*/ 42 w 54"/>
                <a:gd name="T31" fmla="*/ 5 h 54"/>
                <a:gd name="T32" fmla="*/ 37 w 54"/>
                <a:gd name="T33" fmla="*/ 2 h 54"/>
                <a:gd name="T34" fmla="*/ 35 w 54"/>
                <a:gd name="T35" fmla="*/ 1 h 54"/>
                <a:gd name="T36" fmla="*/ 32 w 54"/>
                <a:gd name="T37" fmla="*/ 1 h 54"/>
                <a:gd name="T38" fmla="*/ 27 w 54"/>
                <a:gd name="T39" fmla="*/ 0 h 54"/>
                <a:gd name="T40" fmla="*/ 21 w 54"/>
                <a:gd name="T41" fmla="*/ 1 h 54"/>
                <a:gd name="T42" fmla="*/ 17 w 54"/>
                <a:gd name="T43" fmla="*/ 2 h 54"/>
                <a:gd name="T44" fmla="*/ 12 w 54"/>
                <a:gd name="T45" fmla="*/ 5 h 54"/>
                <a:gd name="T46" fmla="*/ 8 w 54"/>
                <a:gd name="T47" fmla="*/ 8 h 54"/>
                <a:gd name="T48" fmla="*/ 4 w 54"/>
                <a:gd name="T49" fmla="*/ 12 h 54"/>
                <a:gd name="T50" fmla="*/ 2 w 54"/>
                <a:gd name="T51" fmla="*/ 17 h 54"/>
                <a:gd name="T52" fmla="*/ 0 w 54"/>
                <a:gd name="T53" fmla="*/ 22 h 54"/>
                <a:gd name="T54" fmla="*/ 0 w 54"/>
                <a:gd name="T55" fmla="*/ 27 h 54"/>
                <a:gd name="T56" fmla="*/ 0 w 54"/>
                <a:gd name="T57" fmla="*/ 32 h 54"/>
                <a:gd name="T58" fmla="*/ 1 w 54"/>
                <a:gd name="T59" fmla="*/ 35 h 54"/>
                <a:gd name="T60" fmla="*/ 2 w 54"/>
                <a:gd name="T61" fmla="*/ 37 h 54"/>
                <a:gd name="T62" fmla="*/ 4 w 54"/>
                <a:gd name="T63" fmla="*/ 42 h 54"/>
                <a:gd name="T64" fmla="*/ 6 w 54"/>
                <a:gd name="T65" fmla="*/ 44 h 54"/>
                <a:gd name="T66" fmla="*/ 8 w 54"/>
                <a:gd name="T67" fmla="*/ 46 h 54"/>
                <a:gd name="T68" fmla="*/ 12 w 54"/>
                <a:gd name="T69" fmla="*/ 50 h 54"/>
                <a:gd name="T70" fmla="*/ 17 w 54"/>
                <a:gd name="T71" fmla="*/ 52 h 54"/>
                <a:gd name="T72" fmla="*/ 21 w 54"/>
                <a:gd name="T73" fmla="*/ 54 h 54"/>
                <a:gd name="T74" fmla="*/ 27 w 54"/>
                <a:gd name="T75" fmla="*/ 54 h 54"/>
                <a:gd name="T76" fmla="*/ 32 w 54"/>
                <a:gd name="T77" fmla="*/ 54 h 54"/>
                <a:gd name="T78" fmla="*/ 33 w 54"/>
                <a:gd name="T79" fmla="*/ 53 h 54"/>
                <a:gd name="T80" fmla="*/ 34 w 54"/>
                <a:gd name="T81" fmla="*/ 53 h 54"/>
                <a:gd name="T82" fmla="*/ 35 w 54"/>
                <a:gd name="T83" fmla="*/ 53 h 54"/>
                <a:gd name="T84" fmla="*/ 37 w 54"/>
                <a:gd name="T85" fmla="*/ 52 h 54"/>
                <a:gd name="T86" fmla="*/ 39 w 54"/>
                <a:gd name="T87" fmla="*/ 51 h 54"/>
                <a:gd name="T88" fmla="*/ 40 w 54"/>
                <a:gd name="T89" fmla="*/ 50 h 54"/>
                <a:gd name="T90" fmla="*/ 42 w 54"/>
                <a:gd name="T91" fmla="*/ 50 h 54"/>
                <a:gd name="T92" fmla="*/ 46 w 54"/>
                <a:gd name="T93" fmla="*/ 46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4" h="54">
                  <a:moveTo>
                    <a:pt x="46" y="46"/>
                  </a:moveTo>
                  <a:lnTo>
                    <a:pt x="48" y="44"/>
                  </a:lnTo>
                  <a:lnTo>
                    <a:pt x="49" y="42"/>
                  </a:lnTo>
                  <a:lnTo>
                    <a:pt x="50" y="41"/>
                  </a:lnTo>
                  <a:lnTo>
                    <a:pt x="50" y="40"/>
                  </a:lnTo>
                  <a:lnTo>
                    <a:pt x="52" y="37"/>
                  </a:lnTo>
                  <a:lnTo>
                    <a:pt x="53" y="35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3" y="32"/>
                  </a:lnTo>
                  <a:lnTo>
                    <a:pt x="54" y="27"/>
                  </a:lnTo>
                  <a:lnTo>
                    <a:pt x="53" y="22"/>
                  </a:lnTo>
                  <a:lnTo>
                    <a:pt x="52" y="17"/>
                  </a:lnTo>
                  <a:lnTo>
                    <a:pt x="49" y="12"/>
                  </a:lnTo>
                  <a:lnTo>
                    <a:pt x="46" y="8"/>
                  </a:lnTo>
                  <a:lnTo>
                    <a:pt x="42" y="5"/>
                  </a:lnTo>
                  <a:lnTo>
                    <a:pt x="37" y="2"/>
                  </a:lnTo>
                  <a:lnTo>
                    <a:pt x="35" y="1"/>
                  </a:lnTo>
                  <a:lnTo>
                    <a:pt x="32" y="1"/>
                  </a:lnTo>
                  <a:lnTo>
                    <a:pt x="27" y="0"/>
                  </a:lnTo>
                  <a:lnTo>
                    <a:pt x="21" y="1"/>
                  </a:lnTo>
                  <a:lnTo>
                    <a:pt x="17" y="2"/>
                  </a:lnTo>
                  <a:lnTo>
                    <a:pt x="12" y="5"/>
                  </a:lnTo>
                  <a:lnTo>
                    <a:pt x="8" y="8"/>
                  </a:lnTo>
                  <a:lnTo>
                    <a:pt x="4" y="12"/>
                  </a:lnTo>
                  <a:lnTo>
                    <a:pt x="2" y="17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1" y="35"/>
                  </a:lnTo>
                  <a:lnTo>
                    <a:pt x="2" y="37"/>
                  </a:lnTo>
                  <a:lnTo>
                    <a:pt x="4" y="42"/>
                  </a:lnTo>
                  <a:lnTo>
                    <a:pt x="6" y="44"/>
                  </a:lnTo>
                  <a:lnTo>
                    <a:pt x="8" y="46"/>
                  </a:lnTo>
                  <a:lnTo>
                    <a:pt x="12" y="50"/>
                  </a:lnTo>
                  <a:lnTo>
                    <a:pt x="17" y="52"/>
                  </a:lnTo>
                  <a:lnTo>
                    <a:pt x="21" y="54"/>
                  </a:lnTo>
                  <a:lnTo>
                    <a:pt x="27" y="54"/>
                  </a:lnTo>
                  <a:lnTo>
                    <a:pt x="32" y="54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5" y="53"/>
                  </a:lnTo>
                  <a:lnTo>
                    <a:pt x="37" y="52"/>
                  </a:lnTo>
                  <a:lnTo>
                    <a:pt x="39" y="51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6" y="46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 dirty="0">
                <a:latin typeface="+mj-lt"/>
              </a:endParaRPr>
            </a:p>
          </p:txBody>
        </p:sp>
        <p:sp>
          <p:nvSpPr>
            <p:cNvPr id="116" name="Rectangle 109">
              <a:extLst>
                <a:ext uri="{FF2B5EF4-FFF2-40B4-BE49-F238E27FC236}">
                  <a16:creationId xmlns:a16="http://schemas.microsoft.com/office/drawing/2014/main" id="{9642B973-A756-450C-BDA0-EE7CF34066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59721" y="2403785"/>
              <a:ext cx="28212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-0,8</a:t>
              </a:r>
              <a:endParaRPr kumimoji="0" lang="en-US" altLang="fr-FR" sz="20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2" name="Flèche : droite 121">
              <a:extLst>
                <a:ext uri="{FF2B5EF4-FFF2-40B4-BE49-F238E27FC236}">
                  <a16:creationId xmlns:a16="http://schemas.microsoft.com/office/drawing/2014/main" id="{96AAB926-A2DE-4F62-A726-853B17696591}"/>
                </a:ext>
              </a:extLst>
            </p:cNvPr>
            <p:cNvSpPr/>
            <p:nvPr/>
          </p:nvSpPr>
          <p:spPr>
            <a:xfrm>
              <a:off x="8295413" y="2039295"/>
              <a:ext cx="1764391" cy="384177"/>
            </a:xfrm>
            <a:prstGeom prst="rightArrow">
              <a:avLst/>
            </a:prstGeom>
            <a:solidFill>
              <a:srgbClr val="7030A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CAR</a:t>
              </a:r>
            </a:p>
          </p:txBody>
        </p:sp>
        <p:sp>
          <p:nvSpPr>
            <p:cNvPr id="124" name="Flèche : gauche 123">
              <a:extLst>
                <a:ext uri="{FF2B5EF4-FFF2-40B4-BE49-F238E27FC236}">
                  <a16:creationId xmlns:a16="http://schemas.microsoft.com/office/drawing/2014/main" id="{74114E80-D0F0-493B-B220-60D53A69FA67}"/>
                </a:ext>
              </a:extLst>
            </p:cNvPr>
            <p:cNvSpPr/>
            <p:nvPr/>
          </p:nvSpPr>
          <p:spPr>
            <a:xfrm>
              <a:off x="6525380" y="2039295"/>
              <a:ext cx="1764000" cy="385200"/>
            </a:xfrm>
            <a:prstGeom prst="leftArrow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+mj-lt"/>
                </a:rPr>
                <a:t>DTG/3TC</a:t>
              </a:r>
            </a:p>
          </p:txBody>
        </p:sp>
      </p:grpSp>
      <p:sp>
        <p:nvSpPr>
          <p:cNvPr id="126" name="Rectangle 54">
            <a:extLst>
              <a:ext uri="{FF2B5EF4-FFF2-40B4-BE49-F238E27FC236}">
                <a16:creationId xmlns:a16="http://schemas.microsoft.com/office/drawing/2014/main" id="{29269EA9-7068-4225-BFAE-E9C146289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484" y="6396167"/>
            <a:ext cx="944970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No confirmed virologic withdrawal in either arm</a:t>
            </a:r>
            <a:endParaRPr kumimoji="0" lang="fr-FR" altLang="fr-FR" sz="105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a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Primary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endpoint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(Snapshot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virologic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non-response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, ITT-E). b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Based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on Cochran-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Mantel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-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Haenszel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stratified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analysis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(DTG/3TC – CAR)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adjusting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for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baseline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</a:t>
            </a:r>
            <a:r>
              <a:rPr kumimoji="0" lang="fr-FR" altLang="fr-FR" sz="1050" b="0" i="0" u="none" strike="noStrike" cap="none" normalizeH="0" baseline="0" dirty="0" err="1">
                <a:ln>
                  <a:noFill/>
                </a:ln>
                <a:effectLst/>
                <a:latin typeface="+mj-lt"/>
              </a:rPr>
              <a:t>third</a:t>
            </a:r>
            <a:r>
              <a:rPr kumimoji="0" lang="fr-FR" altLang="fr-FR" sz="1050" b="0" i="0" u="none" strike="noStrike" cap="none" normalizeH="0" baseline="0" dirty="0">
                <a:ln>
                  <a:noFill/>
                </a:ln>
                <a:effectLst/>
                <a:latin typeface="+mj-lt"/>
              </a:rPr>
              <a:t> agent class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BA59AF4C-4FB1-4CDE-9EC2-0AF0845F0EB8}"/>
              </a:ext>
            </a:extLst>
          </p:cNvPr>
          <p:cNvSpPr txBox="1"/>
          <p:nvPr/>
        </p:nvSpPr>
        <p:spPr>
          <a:xfrm>
            <a:off x="3657597" y="1079622"/>
            <a:ext cx="4712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0" u="none" strike="noStrike" baseline="0" dirty="0">
                <a:solidFill>
                  <a:srgbClr val="0070C0"/>
                </a:solidFill>
                <a:latin typeface="+mj-lt"/>
              </a:rPr>
              <a:t>DTG/3TC is non-inferior to CAR at Week 48</a:t>
            </a:r>
            <a:endParaRPr lang="fr-FR" sz="2000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2B00E04-8B3C-4E9B-B627-F04730DF8D4C}"/>
              </a:ext>
            </a:extLst>
          </p:cNvPr>
          <p:cNvGrpSpPr/>
          <p:nvPr/>
        </p:nvGrpSpPr>
        <p:grpSpPr>
          <a:xfrm>
            <a:off x="989139" y="1545988"/>
            <a:ext cx="5135436" cy="3989314"/>
            <a:chOff x="989139" y="1545988"/>
            <a:chExt cx="5135436" cy="3989314"/>
          </a:xfrm>
        </p:grpSpPr>
        <p:sp>
          <p:nvSpPr>
            <p:cNvPr id="56" name="Rectangle 49">
              <a:extLst>
                <a:ext uri="{FF2B5EF4-FFF2-40B4-BE49-F238E27FC236}">
                  <a16:creationId xmlns:a16="http://schemas.microsoft.com/office/drawing/2014/main" id="{11B900F4-6867-4442-BB9C-E038CD593F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395" y="1852302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7" name="Rectangle 50">
              <a:extLst>
                <a:ext uri="{FF2B5EF4-FFF2-40B4-BE49-F238E27FC236}">
                  <a16:creationId xmlns:a16="http://schemas.microsoft.com/office/drawing/2014/main" id="{021D7AAA-A830-4CCB-9F0F-1BE11F95A3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235712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80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8" name="Rectangle 51">
              <a:extLst>
                <a:ext uri="{FF2B5EF4-FFF2-40B4-BE49-F238E27FC236}">
                  <a16:creationId xmlns:a16="http://schemas.microsoft.com/office/drawing/2014/main" id="{09134C64-39C6-419F-8A23-C5FAFD509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286195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60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59" name="Rectangle 52">
              <a:extLst>
                <a:ext uri="{FF2B5EF4-FFF2-40B4-BE49-F238E27FC236}">
                  <a16:creationId xmlns:a16="http://schemas.microsoft.com/office/drawing/2014/main" id="{BE9A0F85-E918-4526-8E1F-BA609DB878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336677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0" name="Rectangle 53">
              <a:extLst>
                <a:ext uri="{FF2B5EF4-FFF2-40B4-BE49-F238E27FC236}">
                  <a16:creationId xmlns:a16="http://schemas.microsoft.com/office/drawing/2014/main" id="{03F08F1A-2414-4FEB-8749-389670B0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137" y="4378014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1" name="Rectangle 54">
              <a:extLst>
                <a:ext uri="{FF2B5EF4-FFF2-40B4-BE49-F238E27FC236}">
                  <a16:creationId xmlns:a16="http://schemas.microsoft.com/office/drawing/2014/main" id="{766EAE51-8F9D-4966-95C7-599BBFD61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354" y="387318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20</a:t>
              </a:r>
              <a:endParaRPr kumimoji="0" lang="en-US" altLang="fr-FR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8" name="Rectangle 61">
              <a:extLst>
                <a:ext uri="{FF2B5EF4-FFF2-40B4-BE49-F238E27FC236}">
                  <a16:creationId xmlns:a16="http://schemas.microsoft.com/office/drawing/2014/main" id="{C8BBF03C-3CB2-42FD-BFAA-B533B068C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4162" y="4550417"/>
              <a:ext cx="899284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≥ 50 c/</a:t>
              </a:r>
              <a:r>
                <a:rPr kumimoji="0" lang="en-US" altLang="fr-FR" sz="1600" b="1" i="0" u="none" strike="noStrike" cap="none" normalizeH="0" baseline="0" dirty="0" err="1">
                  <a:ln>
                    <a:noFill/>
                  </a:ln>
                  <a:effectLst/>
                  <a:latin typeface="+mj-lt"/>
                </a:rPr>
                <a:t>mL</a:t>
              </a:r>
              <a:r>
                <a:rPr kumimoji="0" lang="en-US" altLang="fr-FR" sz="1600" b="1" i="0" u="none" strike="noStrike" cap="none" normalizeH="0" baseline="30000" dirty="0" err="1">
                  <a:ln>
                    <a:noFill/>
                  </a:ln>
                  <a:effectLst/>
                  <a:latin typeface="+mj-lt"/>
                </a:rPr>
                <a:t>a</a:t>
              </a:r>
              <a:endParaRPr kumimoji="0" lang="en-US" altLang="fr-FR" sz="1600" b="1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Primary</a:t>
              </a:r>
              <a:br>
                <a:rPr lang="en-US" altLang="fr-FR" sz="1600" b="1" dirty="0"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endpoint</a:t>
              </a:r>
              <a:endParaRPr kumimoji="0" lang="en-US" altLang="fr-FR" sz="1600" b="0" i="0" u="none" strike="noStrike" cap="none" normalizeH="0" baseline="3000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9" name="Rectangle 62">
              <a:extLst>
                <a:ext uri="{FF2B5EF4-FFF2-40B4-BE49-F238E27FC236}">
                  <a16:creationId xmlns:a16="http://schemas.microsoft.com/office/drawing/2014/main" id="{FEC407BD-85AB-425B-8246-281BE4CA74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3208" y="4547242"/>
              <a:ext cx="1228541" cy="984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HIV-1 RNA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&lt; 50 c/mL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Key secondary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endpoint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70" name="Rectangle 63">
              <a:extLst>
                <a:ext uri="{FF2B5EF4-FFF2-40B4-BE49-F238E27FC236}">
                  <a16:creationId xmlns:a16="http://schemas.microsoft.com/office/drawing/2014/main" id="{6D431CD8-73E2-4EBD-BA6C-3794E29E1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2336" y="4547242"/>
              <a:ext cx="101540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No virologic</a:t>
              </a:r>
              <a:br>
                <a:rPr lang="en-US" altLang="fr-FR" sz="1600" b="1" dirty="0"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data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17" name="Rectangle 11">
              <a:extLst>
                <a:ext uri="{FF2B5EF4-FFF2-40B4-BE49-F238E27FC236}">
                  <a16:creationId xmlns:a16="http://schemas.microsoft.com/office/drawing/2014/main" id="{BD7AF6BC-1ED4-42CD-81C0-167A0930C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6446" y="1558487"/>
              <a:ext cx="180000" cy="180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118" name="Rectangle 14">
              <a:extLst>
                <a:ext uri="{FF2B5EF4-FFF2-40B4-BE49-F238E27FC236}">
                  <a16:creationId xmlns:a16="http://schemas.microsoft.com/office/drawing/2014/main" id="{6F13CACB-D3EB-41BB-96E8-F6FF35FED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6461" y="1558487"/>
              <a:ext cx="180000" cy="180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19" name="Rectangle 29">
              <a:extLst>
                <a:ext uri="{FF2B5EF4-FFF2-40B4-BE49-F238E27FC236}">
                  <a16:creationId xmlns:a16="http://schemas.microsoft.com/office/drawing/2014/main" id="{B4955F2F-B66E-44E0-B01F-41D9E1A47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4334" y="1545988"/>
              <a:ext cx="156914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DTG/3TC (N = 246)</a:t>
              </a:r>
            </a:p>
          </p:txBody>
        </p:sp>
        <p:sp>
          <p:nvSpPr>
            <p:cNvPr id="120" name="Rectangle 29">
              <a:extLst>
                <a:ext uri="{FF2B5EF4-FFF2-40B4-BE49-F238E27FC236}">
                  <a16:creationId xmlns:a16="http://schemas.microsoft.com/office/drawing/2014/main" id="{B9EFC48E-23C5-46F9-B3F9-C65D79D96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4349" y="1545988"/>
              <a:ext cx="11669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CAR (N = 247)</a:t>
              </a:r>
            </a:p>
          </p:txBody>
        </p:sp>
        <p:sp>
          <p:nvSpPr>
            <p:cNvPr id="125" name="Rectangle 62">
              <a:extLst>
                <a:ext uri="{FF2B5EF4-FFF2-40B4-BE49-F238E27FC236}">
                  <a16:creationId xmlns:a16="http://schemas.microsoft.com/office/drawing/2014/main" id="{BCD43194-D208-448A-9A41-997C9D45F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17446" y="3109872"/>
              <a:ext cx="24593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Proportion of participants, %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128" name="Rectangle 29">
              <a:extLst>
                <a:ext uri="{FF2B5EF4-FFF2-40B4-BE49-F238E27FC236}">
                  <a16:creationId xmlns:a16="http://schemas.microsoft.com/office/drawing/2014/main" id="{DA180B4B-277D-46B9-9810-034D69FE4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6873" y="1545988"/>
              <a:ext cx="4163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ITT-E</a:t>
              </a:r>
            </a:p>
          </p:txBody>
        </p:sp>
        <p:sp>
          <p:nvSpPr>
            <p:cNvPr id="179" name="Freeform 5">
              <a:extLst>
                <a:ext uri="{FF2B5EF4-FFF2-40B4-BE49-F238E27FC236}">
                  <a16:creationId xmlns:a16="http://schemas.microsoft.com/office/drawing/2014/main" id="{27C21E6E-8EA4-4D7A-9DD8-F77250C87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7500" y="4307528"/>
              <a:ext cx="527050" cy="168275"/>
            </a:xfrm>
            <a:custGeom>
              <a:avLst/>
              <a:gdLst>
                <a:gd name="T0" fmla="*/ 0 w 332"/>
                <a:gd name="T1" fmla="*/ 0 h 106"/>
                <a:gd name="T2" fmla="*/ 0 w 332"/>
                <a:gd name="T3" fmla="*/ 16 h 106"/>
                <a:gd name="T4" fmla="*/ 0 w 332"/>
                <a:gd name="T5" fmla="*/ 106 h 106"/>
                <a:gd name="T6" fmla="*/ 332 w 332"/>
                <a:gd name="T7" fmla="*/ 106 h 106"/>
                <a:gd name="T8" fmla="*/ 332 w 332"/>
                <a:gd name="T9" fmla="*/ 0 h 106"/>
                <a:gd name="T10" fmla="*/ 0 w 332"/>
                <a:gd name="T1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106">
                  <a:moveTo>
                    <a:pt x="0" y="0"/>
                  </a:moveTo>
                  <a:lnTo>
                    <a:pt x="0" y="16"/>
                  </a:lnTo>
                  <a:lnTo>
                    <a:pt x="0" y="106"/>
                  </a:lnTo>
                  <a:lnTo>
                    <a:pt x="332" y="106"/>
                  </a:lnTo>
                  <a:lnTo>
                    <a:pt x="3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0" name="Rectangle 6">
              <a:extLst>
                <a:ext uri="{FF2B5EF4-FFF2-40B4-BE49-F238E27FC236}">
                  <a16:creationId xmlns:a16="http://schemas.microsoft.com/office/drawing/2014/main" id="{640F8E23-27A4-43F2-ACBA-034751436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8863" y="4332928"/>
              <a:ext cx="528638" cy="1428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7">
              <a:extLst>
                <a:ext uri="{FF2B5EF4-FFF2-40B4-BE49-F238E27FC236}">
                  <a16:creationId xmlns:a16="http://schemas.microsoft.com/office/drawing/2014/main" id="{B66B4D70-8CC9-40EA-8702-C89A26F18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538" y="2086616"/>
              <a:ext cx="527050" cy="2389187"/>
            </a:xfrm>
            <a:custGeom>
              <a:avLst/>
              <a:gdLst>
                <a:gd name="T0" fmla="*/ 332 w 332"/>
                <a:gd name="T1" fmla="*/ 20 h 1505"/>
                <a:gd name="T2" fmla="*/ 332 w 332"/>
                <a:gd name="T3" fmla="*/ 0 h 1505"/>
                <a:gd name="T4" fmla="*/ 0 w 332"/>
                <a:gd name="T5" fmla="*/ 0 h 1505"/>
                <a:gd name="T6" fmla="*/ 0 w 332"/>
                <a:gd name="T7" fmla="*/ 1505 h 1505"/>
                <a:gd name="T8" fmla="*/ 332 w 332"/>
                <a:gd name="T9" fmla="*/ 1505 h 1505"/>
                <a:gd name="T10" fmla="*/ 332 w 332"/>
                <a:gd name="T11" fmla="*/ 20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1505">
                  <a:moveTo>
                    <a:pt x="332" y="20"/>
                  </a:moveTo>
                  <a:lnTo>
                    <a:pt x="332" y="0"/>
                  </a:lnTo>
                  <a:lnTo>
                    <a:pt x="0" y="0"/>
                  </a:lnTo>
                  <a:lnTo>
                    <a:pt x="0" y="1505"/>
                  </a:lnTo>
                  <a:lnTo>
                    <a:pt x="332" y="1505"/>
                  </a:lnTo>
                  <a:lnTo>
                    <a:pt x="332" y="2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Rectangle 8">
              <a:extLst>
                <a:ext uri="{FF2B5EF4-FFF2-40B4-BE49-F238E27FC236}">
                  <a16:creationId xmlns:a16="http://schemas.microsoft.com/office/drawing/2014/main" id="{FA60DDCB-75A4-44DD-9E2A-367770B45C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588" y="2118366"/>
              <a:ext cx="528638" cy="2357437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83" name="Rectangle 9">
              <a:extLst>
                <a:ext uri="{FF2B5EF4-FFF2-40B4-BE49-F238E27FC236}">
                  <a16:creationId xmlns:a16="http://schemas.microsoft.com/office/drawing/2014/main" id="{404362CE-E7E5-45B9-B98C-B5EF6412F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25" y="4456753"/>
              <a:ext cx="528638" cy="1905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10">
              <a:extLst>
                <a:ext uri="{FF2B5EF4-FFF2-40B4-BE49-F238E27FC236}">
                  <a16:creationId xmlns:a16="http://schemas.microsoft.com/office/drawing/2014/main" id="{708CFD67-2B26-4008-B903-FDF4770EB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263" y="4434528"/>
              <a:ext cx="527050" cy="41275"/>
            </a:xfrm>
            <a:custGeom>
              <a:avLst/>
              <a:gdLst>
                <a:gd name="T0" fmla="*/ 0 w 332"/>
                <a:gd name="T1" fmla="*/ 14 h 26"/>
                <a:gd name="T2" fmla="*/ 0 w 332"/>
                <a:gd name="T3" fmla="*/ 26 h 26"/>
                <a:gd name="T4" fmla="*/ 332 w 332"/>
                <a:gd name="T5" fmla="*/ 26 h 26"/>
                <a:gd name="T6" fmla="*/ 332 w 332"/>
                <a:gd name="T7" fmla="*/ 0 h 26"/>
                <a:gd name="T8" fmla="*/ 0 w 332"/>
                <a:gd name="T9" fmla="*/ 0 h 26"/>
                <a:gd name="T10" fmla="*/ 0 w 332"/>
                <a:gd name="T1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2" h="26">
                  <a:moveTo>
                    <a:pt x="0" y="14"/>
                  </a:moveTo>
                  <a:lnTo>
                    <a:pt x="0" y="26"/>
                  </a:lnTo>
                  <a:lnTo>
                    <a:pt x="332" y="26"/>
                  </a:lnTo>
                  <a:lnTo>
                    <a:pt x="332" y="0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Line 11">
              <a:extLst>
                <a:ext uri="{FF2B5EF4-FFF2-40B4-BE49-F238E27FC236}">
                  <a16:creationId xmlns:a16="http://schemas.microsoft.com/office/drawing/2014/main" id="{36B96599-5843-4CDA-B8BD-9E8E5E3D46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1945328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Line 12">
              <a:extLst>
                <a:ext uri="{FF2B5EF4-FFF2-40B4-BE49-F238E27FC236}">
                  <a16:creationId xmlns:a16="http://schemas.microsoft.com/office/drawing/2014/main" id="{F8BA2A70-CFB5-4427-8B57-3F1EAF09C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2450153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Line 13">
              <a:extLst>
                <a:ext uri="{FF2B5EF4-FFF2-40B4-BE49-F238E27FC236}">
                  <a16:creationId xmlns:a16="http://schemas.microsoft.com/office/drawing/2014/main" id="{6F48C5B4-32A8-48D9-BFF4-904DCEC4DB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2956566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Line 14">
              <a:extLst>
                <a:ext uri="{FF2B5EF4-FFF2-40B4-BE49-F238E27FC236}">
                  <a16:creationId xmlns:a16="http://schemas.microsoft.com/office/drawing/2014/main" id="{3EB24211-FBC3-4A78-BFB2-CB152A2A8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3462978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Line 15">
              <a:extLst>
                <a:ext uri="{FF2B5EF4-FFF2-40B4-BE49-F238E27FC236}">
                  <a16:creationId xmlns:a16="http://schemas.microsoft.com/office/drawing/2014/main" id="{47F2578F-EB9A-4AE4-90DE-5898BC9E4E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4475803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Line 16">
              <a:extLst>
                <a:ext uri="{FF2B5EF4-FFF2-40B4-BE49-F238E27FC236}">
                  <a16:creationId xmlns:a16="http://schemas.microsoft.com/office/drawing/2014/main" id="{50FF05A4-FBFA-48FA-8B8D-1A9072A570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98625" y="3969391"/>
              <a:ext cx="5080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Line 17">
              <a:extLst>
                <a:ext uri="{FF2B5EF4-FFF2-40B4-BE49-F238E27FC236}">
                  <a16:creationId xmlns:a16="http://schemas.microsoft.com/office/drawing/2014/main" id="{35101BF6-BB01-4109-91E4-5B2E90A865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9425" y="4475803"/>
              <a:ext cx="4375150" cy="0"/>
            </a:xfrm>
            <a:prstGeom prst="line">
              <a:avLst/>
            </a:pr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18">
              <a:extLst>
                <a:ext uri="{FF2B5EF4-FFF2-40B4-BE49-F238E27FC236}">
                  <a16:creationId xmlns:a16="http://schemas.microsoft.com/office/drawing/2014/main" id="{A51AE5BA-AE44-4166-9122-3BEB7902E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9425" y="1945328"/>
              <a:ext cx="0" cy="2530475"/>
            </a:xfrm>
            <a:custGeom>
              <a:avLst/>
              <a:gdLst>
                <a:gd name="T0" fmla="*/ 1594 h 1594"/>
                <a:gd name="T1" fmla="*/ 1275 h 1594"/>
                <a:gd name="T2" fmla="*/ 956 h 1594"/>
                <a:gd name="T3" fmla="*/ 637 h 1594"/>
                <a:gd name="T4" fmla="*/ 318 h 1594"/>
                <a:gd name="T5" fmla="*/ 0 h 15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594">
                  <a:moveTo>
                    <a:pt x="0" y="1594"/>
                  </a:moveTo>
                  <a:lnTo>
                    <a:pt x="0" y="1275"/>
                  </a:lnTo>
                  <a:lnTo>
                    <a:pt x="0" y="956"/>
                  </a:lnTo>
                  <a:lnTo>
                    <a:pt x="0" y="637"/>
                  </a:lnTo>
                  <a:lnTo>
                    <a:pt x="0" y="318"/>
                  </a:lnTo>
                  <a:lnTo>
                    <a:pt x="0" y="0"/>
                  </a:lnTo>
                </a:path>
              </a:pathLst>
            </a:custGeom>
            <a:noFill/>
            <a:ln w="14288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Rectangle 25">
              <a:extLst>
                <a:ext uri="{FF2B5EF4-FFF2-40B4-BE49-F238E27FC236}">
                  <a16:creationId xmlns:a16="http://schemas.microsoft.com/office/drawing/2014/main" id="{07227D1D-4B11-4E95-B8D0-8DB344037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4080516"/>
              <a:ext cx="1000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5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4" name="Rectangle 26">
              <a:extLst>
                <a:ext uri="{FF2B5EF4-FFF2-40B4-BE49-F238E27FC236}">
                  <a16:creationId xmlns:a16="http://schemas.microsoft.com/office/drawing/2014/main" id="{3B838796-CB90-4F40-BEE1-4A9EB3836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16575" y="4053528"/>
              <a:ext cx="1000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6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5" name="Rectangle 27">
              <a:extLst>
                <a:ext uri="{FF2B5EF4-FFF2-40B4-BE49-F238E27FC236}">
                  <a16:creationId xmlns:a16="http://schemas.microsoft.com/office/drawing/2014/main" id="{BF0EE538-49BF-4529-A6DE-0997CAE4A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4713" y="4204341"/>
              <a:ext cx="25400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&lt; 1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6" name="Rectangle 28">
              <a:extLst>
                <a:ext uri="{FF2B5EF4-FFF2-40B4-BE49-F238E27FC236}">
                  <a16:creationId xmlns:a16="http://schemas.microsoft.com/office/drawing/2014/main" id="{5CF77B5E-E71F-49F6-99F8-4725D9DFD1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4193228"/>
              <a:ext cx="100013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1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7" name="Rectangle 29">
              <a:extLst>
                <a:ext uri="{FF2B5EF4-FFF2-40B4-BE49-F238E27FC236}">
                  <a16:creationId xmlns:a16="http://schemas.microsoft.com/office/drawing/2014/main" id="{EA1C5895-9BF0-4A34-84EE-B234F8A58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2988" y="1832616"/>
              <a:ext cx="1984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94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8" name="Rectangle 30">
              <a:extLst>
                <a:ext uri="{FF2B5EF4-FFF2-40B4-BE49-F238E27FC236}">
                  <a16:creationId xmlns:a16="http://schemas.microsoft.com/office/drawing/2014/main" id="{5F06851F-B682-467C-8424-E8BEE9EED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0038" y="1864366"/>
              <a:ext cx="198438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400" b="0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93</a:t>
              </a:r>
              <a:endParaRPr kumimoji="0" lang="en-US" altLang="fr-FR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00" name="Espace réservé du contenu 4">
            <a:extLst>
              <a:ext uri="{FF2B5EF4-FFF2-40B4-BE49-F238E27FC236}">
                <a16:creationId xmlns:a16="http://schemas.microsoft.com/office/drawing/2014/main" id="{33844207-16F7-4A0F-85A0-E23A9F830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534" y="5618115"/>
            <a:ext cx="10972800" cy="1052253"/>
          </a:xfrm>
        </p:spPr>
        <p:txBody>
          <a:bodyPr>
            <a:normAutofit/>
          </a:bodyPr>
          <a:lstStyle/>
          <a:p>
            <a:r>
              <a:rPr lang="en-US" sz="2000" dirty="0"/>
              <a:t>In the per-protocol population, 1/222 (0.5 %) in the DTG/3TC group and 3/234 (1.3%) in the CAR group had HIV-1 RNA &gt; 50 c/mL at Week 48 (adjusted difference, -0.8%; 95% CI, -2.5% to 0.9 %)</a:t>
            </a:r>
            <a:endParaRPr lang="en-US" sz="1800" dirty="0"/>
          </a:p>
        </p:txBody>
      </p:sp>
      <p:sp>
        <p:nvSpPr>
          <p:cNvPr id="129" name="Text Box 3">
            <a:extLst>
              <a:ext uri="{FF2B5EF4-FFF2-40B4-BE49-F238E27FC236}">
                <a16:creationId xmlns:a16="http://schemas.microsoft.com/office/drawing/2014/main" id="{FB78FE9D-AD1D-43FE-AA80-CFD97285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5353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Llibre</a:t>
            </a:r>
            <a:r>
              <a:rPr lang="en-GB" sz="1400" i="1" dirty="0">
                <a:solidFill>
                  <a:srgbClr val="0070C0"/>
                </a:solidFill>
              </a:rPr>
              <a:t> J, IAS 2021, OALB0303 </a:t>
            </a:r>
          </a:p>
        </p:txBody>
      </p:sp>
    </p:spTree>
    <p:extLst>
      <p:ext uri="{BB962C8B-B14F-4D97-AF65-F5344CB8AC3E}">
        <p14:creationId xmlns:p14="http://schemas.microsoft.com/office/powerpoint/2010/main" val="1671396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F9CF2254-B3F6-084D-87D2-59EC6DE3B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30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SALSA: Switch to DTG/3TC </a:t>
            </a:r>
            <a:r>
              <a:rPr lang="fr-FR" sz="3200" i="1" dirty="0"/>
              <a:t>(3)</a:t>
            </a:r>
          </a:p>
        </p:txBody>
      </p:sp>
      <p:graphicFrame>
        <p:nvGraphicFramePr>
          <p:cNvPr id="9" name="Group 174">
            <a:extLst>
              <a:ext uri="{FF2B5EF4-FFF2-40B4-BE49-F238E27FC236}">
                <a16:creationId xmlns:a16="http://schemas.microsoft.com/office/drawing/2014/main" id="{D77D81B2-077D-4B55-ABD4-3F7B757DFC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500856"/>
              </p:ext>
            </p:extLst>
          </p:nvPr>
        </p:nvGraphicFramePr>
        <p:xfrm>
          <a:off x="157800" y="1853518"/>
          <a:ext cx="4245460" cy="4467153"/>
        </p:xfrm>
        <a:graphic>
          <a:graphicData uri="http://schemas.openxmlformats.org/drawingml/2006/table">
            <a:tbl>
              <a:tblPr/>
              <a:tblGrid>
                <a:gridCol w="2342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13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9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DTG/3TC</a:t>
                      </a:r>
                      <a:b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246)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CAR</a:t>
                      </a:r>
                      <a:b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247)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Aes leading to withdrawal from the study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 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Psychiatric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 (1)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752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Insomnia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Alcohol abuse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Anxiety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Suicidal ideation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 (&lt; 1)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  <a:b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Gastroinstestinal disorders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98282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Colitis ulcerative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6825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General disorders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5860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Death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55540"/>
                  </a:ext>
                </a:extLst>
              </a:tr>
              <a:tr h="4599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Injury, poisoning, and procedural complication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36432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Post-procedural complication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411288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Investigations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6024617"/>
                  </a:ext>
                </a:extLst>
              </a:tr>
              <a:tr h="283044">
                <a:tc>
                  <a:txBody>
                    <a:bodyPr/>
                    <a:lstStyle/>
                    <a:p>
                      <a:pPr marL="93663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Weight increased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793391"/>
                  </a:ext>
                </a:extLst>
              </a:tr>
            </a:tbl>
          </a:graphicData>
        </a:graphic>
      </p:graphicFrame>
      <p:sp>
        <p:nvSpPr>
          <p:cNvPr id="10" name="Espace réservé du contenu 4">
            <a:extLst>
              <a:ext uri="{FF2B5EF4-FFF2-40B4-BE49-F238E27FC236}">
                <a16:creationId xmlns:a16="http://schemas.microsoft.com/office/drawing/2014/main" id="{082F62E6-0A57-4A68-BCB0-644E9A884F43}"/>
              </a:ext>
            </a:extLst>
          </p:cNvPr>
          <p:cNvSpPr txBox="1">
            <a:spLocks/>
          </p:cNvSpPr>
          <p:nvPr/>
        </p:nvSpPr>
        <p:spPr bwMode="auto">
          <a:xfrm>
            <a:off x="5929948" y="1808954"/>
            <a:ext cx="5598304" cy="69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Change in inflammatory biomarkers at week 48: </a:t>
            </a:r>
            <a:b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safety population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597C4BE-21B0-4DA4-A178-251001B7D76B}"/>
              </a:ext>
            </a:extLst>
          </p:cNvPr>
          <p:cNvGrpSpPr/>
          <p:nvPr/>
        </p:nvGrpSpPr>
        <p:grpSpPr>
          <a:xfrm>
            <a:off x="4471353" y="2457122"/>
            <a:ext cx="7710408" cy="4174276"/>
            <a:chOff x="4471353" y="2457122"/>
            <a:chExt cx="7710408" cy="4174276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F6D8B09D-DBE8-4E66-A4E1-F36553604A05}"/>
                </a:ext>
              </a:extLst>
            </p:cNvPr>
            <p:cNvGrpSpPr/>
            <p:nvPr/>
          </p:nvGrpSpPr>
          <p:grpSpPr>
            <a:xfrm>
              <a:off x="5176838" y="2734646"/>
              <a:ext cx="2946400" cy="1181301"/>
              <a:chOff x="5462588" y="2325688"/>
              <a:chExt cx="2946400" cy="1027113"/>
            </a:xfrm>
          </p:grpSpPr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651DC1FF-022A-48D3-B15C-F031A21EA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2325688"/>
                <a:ext cx="2874963" cy="981075"/>
              </a:xfrm>
              <a:custGeom>
                <a:avLst/>
                <a:gdLst>
                  <a:gd name="T0" fmla="*/ 1811 w 1811"/>
                  <a:gd name="T1" fmla="*/ 618 h 618"/>
                  <a:gd name="T2" fmla="*/ 0 w 1811"/>
                  <a:gd name="T3" fmla="*/ 618 h 618"/>
                  <a:gd name="T4" fmla="*/ 0 w 1811"/>
                  <a:gd name="T5" fmla="*/ 0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11" h="618">
                    <a:moveTo>
                      <a:pt x="1811" y="618"/>
                    </a:moveTo>
                    <a:lnTo>
                      <a:pt x="0" y="618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Line 27">
                <a:extLst>
                  <a:ext uri="{FF2B5EF4-FFF2-40B4-BE49-F238E27FC236}">
                    <a16:creationId xmlns:a16="http://schemas.microsoft.com/office/drawing/2014/main" id="{464818D1-237A-49FF-B96D-894080502E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35267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Line 28">
                <a:extLst>
                  <a:ext uri="{FF2B5EF4-FFF2-40B4-BE49-F238E27FC236}">
                    <a16:creationId xmlns:a16="http://schemas.microsoft.com/office/drawing/2014/main" id="{6640F3FD-1C4E-4BBC-8427-283952DAEE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59080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Line 29">
                <a:extLst>
                  <a:ext uri="{FF2B5EF4-FFF2-40B4-BE49-F238E27FC236}">
                    <a16:creationId xmlns:a16="http://schemas.microsoft.com/office/drawing/2014/main" id="{AB6B34F7-8A79-4678-833A-3B5D328A91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471738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Line 30">
                <a:extLst>
                  <a:ext uri="{FF2B5EF4-FFF2-40B4-BE49-F238E27FC236}">
                    <a16:creationId xmlns:a16="http://schemas.microsoft.com/office/drawing/2014/main" id="{2CDA6FFA-C173-4FAF-91E8-8B32BE1E16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709863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Line 31">
                <a:extLst>
                  <a:ext uri="{FF2B5EF4-FFF2-40B4-BE49-F238E27FC236}">
                    <a16:creationId xmlns:a16="http://schemas.microsoft.com/office/drawing/2014/main" id="{DC47A045-0DD3-4ECB-AFD0-9F9D9ECA82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947988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Line 32">
                <a:extLst>
                  <a:ext uri="{FF2B5EF4-FFF2-40B4-BE49-F238E27FC236}">
                    <a16:creationId xmlns:a16="http://schemas.microsoft.com/office/drawing/2014/main" id="{396CF73C-E6BF-41E1-BA4C-43A1083B35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282892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Line 33">
                <a:extLst>
                  <a:ext uri="{FF2B5EF4-FFF2-40B4-BE49-F238E27FC236}">
                    <a16:creationId xmlns:a16="http://schemas.microsoft.com/office/drawing/2014/main" id="{DE6264F1-A13E-40C5-826E-0EC0E31F6F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3306763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0" name="Line 34">
                <a:extLst>
                  <a:ext uri="{FF2B5EF4-FFF2-40B4-BE49-F238E27FC236}">
                    <a16:creationId xmlns:a16="http://schemas.microsoft.com/office/drawing/2014/main" id="{D48759CA-2819-46EF-BC22-E51F989EBE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3186113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Line 35">
                <a:extLst>
                  <a:ext uri="{FF2B5EF4-FFF2-40B4-BE49-F238E27FC236}">
                    <a16:creationId xmlns:a16="http://schemas.microsoft.com/office/drawing/2014/main" id="{E73139A3-6700-461F-83E1-485C5A20A7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306705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Line 49">
                <a:extLst>
                  <a:ext uri="{FF2B5EF4-FFF2-40B4-BE49-F238E27FC236}">
                    <a16:creationId xmlns:a16="http://schemas.microsoft.com/office/drawing/2014/main" id="{BD001272-1E8E-47F9-8212-D368955479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70875" y="33067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Line 50">
                <a:extLst>
                  <a:ext uri="{FF2B5EF4-FFF2-40B4-BE49-F238E27FC236}">
                    <a16:creationId xmlns:a16="http://schemas.microsoft.com/office/drawing/2014/main" id="{B98EF95D-8CCF-446C-ACC1-46315096C2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889750" y="33067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Line 53">
                <a:extLst>
                  <a:ext uri="{FF2B5EF4-FFF2-40B4-BE49-F238E27FC236}">
                    <a16:creationId xmlns:a16="http://schemas.microsoft.com/office/drawing/2014/main" id="{256DA87E-C1BE-4A41-A05A-1187D97DAC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0213" y="33067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Line 57">
                <a:extLst>
                  <a:ext uri="{FF2B5EF4-FFF2-40B4-BE49-F238E27FC236}">
                    <a16:creationId xmlns:a16="http://schemas.microsoft.com/office/drawing/2014/main" id="{25F798B5-B04B-4466-9E96-93693643329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10213" y="2709863"/>
                <a:ext cx="2898775" cy="158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" name="Freeform 63">
                <a:extLst>
                  <a:ext uri="{FF2B5EF4-FFF2-40B4-BE49-F238E27FC236}">
                    <a16:creationId xmlns:a16="http://schemas.microsoft.com/office/drawing/2014/main" id="{E7558A03-84BE-4FFA-8899-3CE602627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708275"/>
                <a:ext cx="2794000" cy="115888"/>
              </a:xfrm>
              <a:custGeom>
                <a:avLst/>
                <a:gdLst>
                  <a:gd name="T0" fmla="*/ 1760 w 1760"/>
                  <a:gd name="T1" fmla="*/ 73 h 73"/>
                  <a:gd name="T2" fmla="*/ 886 w 1760"/>
                  <a:gd name="T3" fmla="*/ 37 h 73"/>
                  <a:gd name="T4" fmla="*/ 0 w 1760"/>
                  <a:gd name="T5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60" h="73">
                    <a:moveTo>
                      <a:pt x="1760" y="73"/>
                    </a:moveTo>
                    <a:lnTo>
                      <a:pt x="886" y="37"/>
                    </a:lnTo>
                    <a:lnTo>
                      <a:pt x="0" y="0"/>
                    </a:lnTo>
                  </a:path>
                </a:pathLst>
              </a:custGeom>
              <a:noFill/>
              <a:ln w="2222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Line 66">
                <a:extLst>
                  <a:ext uri="{FF2B5EF4-FFF2-40B4-BE49-F238E27FC236}">
                    <a16:creationId xmlns:a16="http://schemas.microsoft.com/office/drawing/2014/main" id="{5C1158F8-6B32-4EB0-BF5D-69206CF462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32788" y="2692400"/>
                <a:ext cx="0" cy="252413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Line 67">
                <a:extLst>
                  <a:ext uri="{FF2B5EF4-FFF2-40B4-BE49-F238E27FC236}">
                    <a16:creationId xmlns:a16="http://schemas.microsoft.com/office/drawing/2014/main" id="{5222ECF9-3001-4010-A330-412C58EFE5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45313" y="2635250"/>
                <a:ext cx="0" cy="247650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98412DA1-331D-484C-9E31-9B9CC4335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2659063"/>
                <a:ext cx="2738438" cy="36513"/>
              </a:xfrm>
              <a:custGeom>
                <a:avLst/>
                <a:gdLst>
                  <a:gd name="T0" fmla="*/ 1725 w 1725"/>
                  <a:gd name="T1" fmla="*/ 0 h 23"/>
                  <a:gd name="T2" fmla="*/ 853 w 1725"/>
                  <a:gd name="T3" fmla="*/ 19 h 23"/>
                  <a:gd name="T4" fmla="*/ 0 w 1725"/>
                  <a:gd name="T5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5" h="23">
                    <a:moveTo>
                      <a:pt x="1725" y="0"/>
                    </a:moveTo>
                    <a:lnTo>
                      <a:pt x="853" y="19"/>
                    </a:lnTo>
                    <a:lnTo>
                      <a:pt x="0" y="23"/>
                    </a:lnTo>
                  </a:path>
                </a:pathLst>
              </a:custGeom>
              <a:noFill/>
              <a:ln w="22225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78">
                <a:extLst>
                  <a:ext uri="{FF2B5EF4-FFF2-40B4-BE49-F238E27FC236}">
                    <a16:creationId xmlns:a16="http://schemas.microsoft.com/office/drawing/2014/main" id="{053C90C0-D96D-49AE-B1FF-B7F119AA413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01038" y="2489200"/>
                <a:ext cx="0" cy="347663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79">
                <a:extLst>
                  <a:ext uri="{FF2B5EF4-FFF2-40B4-BE49-F238E27FC236}">
                    <a16:creationId xmlns:a16="http://schemas.microsoft.com/office/drawing/2014/main" id="{A4D6557A-A5E5-4D4F-B417-F4335A684A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19913" y="2551113"/>
                <a:ext cx="0" cy="288925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2" name="Freeform 85">
                <a:extLst>
                  <a:ext uri="{FF2B5EF4-FFF2-40B4-BE49-F238E27FC236}">
                    <a16:creationId xmlns:a16="http://schemas.microsoft.com/office/drawing/2014/main" id="{3788A7B5-12CC-41BC-A03D-BDE829D22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200" y="2668588"/>
                <a:ext cx="50800" cy="52388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3" name="Freeform 86">
                <a:extLst>
                  <a:ext uri="{FF2B5EF4-FFF2-40B4-BE49-F238E27FC236}">
                    <a16:creationId xmlns:a16="http://schemas.microsoft.com/office/drawing/2014/main" id="{CC1C7F24-0C50-454F-B355-665CFEA7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97688" y="2662238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5 h 28"/>
                  <a:gd name="T6" fmla="*/ 14 w 28"/>
                  <a:gd name="T7" fmla="*/ 0 h 28"/>
                  <a:gd name="T8" fmla="*/ 4 w 28"/>
                  <a:gd name="T9" fmla="*/ 5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6" y="22"/>
                      <a:pt x="28" y="18"/>
                      <a:pt x="28" y="14"/>
                    </a:cubicBezTo>
                    <a:cubicBezTo>
                      <a:pt x="28" y="11"/>
                      <a:pt x="26" y="7"/>
                      <a:pt x="24" y="5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5"/>
                    </a:cubicBezTo>
                    <a:cubicBezTo>
                      <a:pt x="1" y="7"/>
                      <a:pt x="0" y="11"/>
                      <a:pt x="0" y="14"/>
                    </a:cubicBezTo>
                    <a:cubicBezTo>
                      <a:pt x="0" y="18"/>
                      <a:pt x="1" y="22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Freeform 87">
                <a:extLst>
                  <a:ext uri="{FF2B5EF4-FFF2-40B4-BE49-F238E27FC236}">
                    <a16:creationId xmlns:a16="http://schemas.microsoft.com/office/drawing/2014/main" id="{BEC3C799-3397-49CA-A27F-E4E110D2AA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75638" y="263207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Freeform 97">
                <a:extLst>
                  <a:ext uri="{FF2B5EF4-FFF2-40B4-BE49-F238E27FC236}">
                    <a16:creationId xmlns:a16="http://schemas.microsoft.com/office/drawing/2014/main" id="{019C7629-3FAB-4597-A89F-8F474E528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3388" y="2681288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3 w 28"/>
                  <a:gd name="T3" fmla="*/ 24 h 28"/>
                  <a:gd name="T4" fmla="*/ 28 w 28"/>
                  <a:gd name="T5" fmla="*/ 14 h 28"/>
                  <a:gd name="T6" fmla="*/ 23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7" y="28"/>
                      <a:pt x="21" y="27"/>
                      <a:pt x="23" y="24"/>
                    </a:cubicBez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3" y="4"/>
                    </a:cubicBezTo>
                    <a:cubicBezTo>
                      <a:pt x="21" y="1"/>
                      <a:pt x="17" y="0"/>
                      <a:pt x="14" y="0"/>
                    </a:cubicBezTo>
                    <a:cubicBezTo>
                      <a:pt x="10" y="0"/>
                      <a:pt x="6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6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6" name="Freeform 98">
                <a:extLst>
                  <a:ext uri="{FF2B5EF4-FFF2-40B4-BE49-F238E27FC236}">
                    <a16:creationId xmlns:a16="http://schemas.microsoft.com/office/drawing/2014/main" id="{EAAE446C-17BD-4FA0-9C06-D305831B25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2741613"/>
                <a:ext cx="50800" cy="52388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7" name="Freeform 99">
                <a:extLst>
                  <a:ext uri="{FF2B5EF4-FFF2-40B4-BE49-F238E27FC236}">
                    <a16:creationId xmlns:a16="http://schemas.microsoft.com/office/drawing/2014/main" id="{1268F2D5-CA4D-4C34-AD9F-5B1858F6E7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07388" y="2797175"/>
                <a:ext cx="50800" cy="52388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6"/>
                      <a:pt x="24" y="24"/>
                    </a:cubicBez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6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e 37">
              <a:extLst>
                <a:ext uri="{FF2B5EF4-FFF2-40B4-BE49-F238E27FC236}">
                  <a16:creationId xmlns:a16="http://schemas.microsoft.com/office/drawing/2014/main" id="{30118B18-A508-40DC-80FE-8EAAE6E8A6D3}"/>
                </a:ext>
              </a:extLst>
            </p:cNvPr>
            <p:cNvGrpSpPr/>
            <p:nvPr/>
          </p:nvGrpSpPr>
          <p:grpSpPr>
            <a:xfrm>
              <a:off x="8973535" y="2734212"/>
              <a:ext cx="2944082" cy="1184624"/>
              <a:chOff x="9085263" y="2287588"/>
              <a:chExt cx="2892425" cy="989012"/>
            </a:xfrm>
          </p:grpSpPr>
          <p:sp>
            <p:nvSpPr>
              <p:cNvPr id="39" name="Freeform 8">
                <a:extLst>
                  <a:ext uri="{FF2B5EF4-FFF2-40B4-BE49-F238E27FC236}">
                    <a16:creationId xmlns:a16="http://schemas.microsoft.com/office/drawing/2014/main" id="{FA1D328E-4131-45AC-9641-CF251FA5B9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31300" y="2287588"/>
                <a:ext cx="2822575" cy="944563"/>
              </a:xfrm>
              <a:custGeom>
                <a:avLst/>
                <a:gdLst>
                  <a:gd name="T0" fmla="*/ 1778 w 1778"/>
                  <a:gd name="T1" fmla="*/ 595 h 595"/>
                  <a:gd name="T2" fmla="*/ 0 w 1778"/>
                  <a:gd name="T3" fmla="*/ 595 h 595"/>
                  <a:gd name="T4" fmla="*/ 0 w 1778"/>
                  <a:gd name="T5" fmla="*/ 0 h 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8" h="595">
                    <a:moveTo>
                      <a:pt x="1778" y="595"/>
                    </a:moveTo>
                    <a:lnTo>
                      <a:pt x="0" y="595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0" name="Line 9">
                <a:extLst>
                  <a:ext uri="{FF2B5EF4-FFF2-40B4-BE49-F238E27FC236}">
                    <a16:creationId xmlns:a16="http://schemas.microsoft.com/office/drawing/2014/main" id="{6B2F9CE2-649A-4A99-8FCF-A32AE395E8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4288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1" name="Line 10">
                <a:extLst>
                  <a:ext uri="{FF2B5EF4-FFF2-40B4-BE49-F238E27FC236}">
                    <a16:creationId xmlns:a16="http://schemas.microsoft.com/office/drawing/2014/main" id="{EE795D93-C619-431D-BAE5-1C97F5F9E8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5431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11">
                <a:extLst>
                  <a:ext uri="{FF2B5EF4-FFF2-40B4-BE49-F238E27FC236}">
                    <a16:creationId xmlns:a16="http://schemas.microsoft.com/office/drawing/2014/main" id="{1441406B-4373-4756-95BC-AB8FBACF52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3145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12">
                <a:extLst>
                  <a:ext uri="{FF2B5EF4-FFF2-40B4-BE49-F238E27FC236}">
                    <a16:creationId xmlns:a16="http://schemas.microsoft.com/office/drawing/2014/main" id="{786E3594-181A-4C70-A398-4A4C09AAED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7717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4" name="Line 13">
                <a:extLst>
                  <a:ext uri="{FF2B5EF4-FFF2-40B4-BE49-F238E27FC236}">
                    <a16:creationId xmlns:a16="http://schemas.microsoft.com/office/drawing/2014/main" id="{01680DCE-FCEE-4ABF-A563-D317B6E3D4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8860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Line 14">
                <a:extLst>
                  <a:ext uri="{FF2B5EF4-FFF2-40B4-BE49-F238E27FC236}">
                    <a16:creationId xmlns:a16="http://schemas.microsoft.com/office/drawing/2014/main" id="{692EECAC-7DFB-4363-A3CA-7F5A3939E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2655888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" name="Line 15">
                <a:extLst>
                  <a:ext uri="{FF2B5EF4-FFF2-40B4-BE49-F238E27FC236}">
                    <a16:creationId xmlns:a16="http://schemas.microsoft.com/office/drawing/2014/main" id="{75896856-F8E7-412A-B2AE-75BC44607C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30003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7" name="Line 16">
                <a:extLst>
                  <a:ext uri="{FF2B5EF4-FFF2-40B4-BE49-F238E27FC236}">
                    <a16:creationId xmlns:a16="http://schemas.microsoft.com/office/drawing/2014/main" id="{80A3C5FB-BC82-4433-A96B-4A55E9E5CD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311467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8" name="Line 17">
                <a:extLst>
                  <a:ext uri="{FF2B5EF4-FFF2-40B4-BE49-F238E27FC236}">
                    <a16:creationId xmlns:a16="http://schemas.microsoft.com/office/drawing/2014/main" id="{CD82A0ED-09A8-4533-BEC1-86A932A681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85263" y="3232150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" name="Line 45">
                <a:extLst>
                  <a:ext uri="{FF2B5EF4-FFF2-40B4-BE49-F238E27FC236}">
                    <a16:creationId xmlns:a16="http://schemas.microsoft.com/office/drawing/2014/main" id="{3102640B-A4DC-43D1-AD5E-2D42CE5A61B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5438" y="3232150"/>
                <a:ext cx="0" cy="444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" name="Line 46">
                <a:extLst>
                  <a:ext uri="{FF2B5EF4-FFF2-40B4-BE49-F238E27FC236}">
                    <a16:creationId xmlns:a16="http://schemas.microsoft.com/office/drawing/2014/main" id="{1876A28A-AEE8-4B50-A395-F24142449B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31300" y="3232150"/>
                <a:ext cx="0" cy="444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Line 55">
                <a:extLst>
                  <a:ext uri="{FF2B5EF4-FFF2-40B4-BE49-F238E27FC236}">
                    <a16:creationId xmlns:a16="http://schemas.microsoft.com/office/drawing/2014/main" id="{DBC625D9-6776-4133-89CF-C4AB037D5E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41163" y="3232150"/>
                <a:ext cx="0" cy="4445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Line 59">
                <a:extLst>
                  <a:ext uri="{FF2B5EF4-FFF2-40B4-BE49-F238E27FC236}">
                    <a16:creationId xmlns:a16="http://schemas.microsoft.com/office/drawing/2014/main" id="{EEA0F522-02DB-4A06-AE0C-D5E7AA68EF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31300" y="2655888"/>
                <a:ext cx="2846388" cy="158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Freeform 64">
                <a:extLst>
                  <a:ext uri="{FF2B5EF4-FFF2-40B4-BE49-F238E27FC236}">
                    <a16:creationId xmlns:a16="http://schemas.microsoft.com/office/drawing/2014/main" id="{1F923BEE-27DD-46CA-8D40-F422020146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3525" y="2628900"/>
                <a:ext cx="2740025" cy="31750"/>
              </a:xfrm>
              <a:custGeom>
                <a:avLst/>
                <a:gdLst>
                  <a:gd name="T0" fmla="*/ 1726 w 1726"/>
                  <a:gd name="T1" fmla="*/ 20 h 20"/>
                  <a:gd name="T2" fmla="*/ 876 w 1726"/>
                  <a:gd name="T3" fmla="*/ 0 h 20"/>
                  <a:gd name="T4" fmla="*/ 0 w 1726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6" h="20">
                    <a:moveTo>
                      <a:pt x="1726" y="20"/>
                    </a:moveTo>
                    <a:lnTo>
                      <a:pt x="876" y="0"/>
                    </a:lnTo>
                    <a:lnTo>
                      <a:pt x="0" y="20"/>
                    </a:lnTo>
                  </a:path>
                </a:pathLst>
              </a:custGeom>
              <a:noFill/>
              <a:ln w="2222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Line 70">
                <a:extLst>
                  <a:ext uri="{FF2B5EF4-FFF2-40B4-BE49-F238E27FC236}">
                    <a16:creationId xmlns:a16="http://schemas.microsoft.com/office/drawing/2014/main" id="{5D8051BC-81AB-45EB-8BF1-7232D9E797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93550" y="2557463"/>
                <a:ext cx="0" cy="18732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Line 72">
                <a:extLst>
                  <a:ext uri="{FF2B5EF4-FFF2-40B4-BE49-F238E27FC236}">
                    <a16:creationId xmlns:a16="http://schemas.microsoft.com/office/drawing/2014/main" id="{01435832-17A7-45BE-BB9E-381D5520A1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44175" y="2525713"/>
                <a:ext cx="0" cy="20002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76">
                <a:extLst>
                  <a:ext uri="{FF2B5EF4-FFF2-40B4-BE49-F238E27FC236}">
                    <a16:creationId xmlns:a16="http://schemas.microsoft.com/office/drawing/2014/main" id="{DEF7F760-217D-4C82-802D-517340014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3688" y="2590800"/>
                <a:ext cx="2654300" cy="61913"/>
              </a:xfrm>
              <a:custGeom>
                <a:avLst/>
                <a:gdLst>
                  <a:gd name="T0" fmla="*/ 1672 w 1672"/>
                  <a:gd name="T1" fmla="*/ 15 h 39"/>
                  <a:gd name="T2" fmla="*/ 820 w 1672"/>
                  <a:gd name="T3" fmla="*/ 0 h 39"/>
                  <a:gd name="T4" fmla="*/ 0 w 1672"/>
                  <a:gd name="T5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2" h="39">
                    <a:moveTo>
                      <a:pt x="1672" y="15"/>
                    </a:moveTo>
                    <a:lnTo>
                      <a:pt x="820" y="0"/>
                    </a:lnTo>
                    <a:lnTo>
                      <a:pt x="0" y="39"/>
                    </a:lnTo>
                  </a:path>
                </a:pathLst>
              </a:custGeom>
              <a:noFill/>
              <a:ln w="22225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Line 82">
                <a:extLst>
                  <a:ext uri="{FF2B5EF4-FFF2-40B4-BE49-F238E27FC236}">
                    <a16:creationId xmlns:a16="http://schemas.microsoft.com/office/drawing/2014/main" id="{89C7355B-45AF-4952-852A-537E75664B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44338" y="2520950"/>
                <a:ext cx="0" cy="200025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8" name="Line 84">
                <a:extLst>
                  <a:ext uri="{FF2B5EF4-FFF2-40B4-BE49-F238E27FC236}">
                    <a16:creationId xmlns:a16="http://schemas.microsoft.com/office/drawing/2014/main" id="{4971E1D6-F420-4F9D-A603-BC7A463B1D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485438" y="2495550"/>
                <a:ext cx="0" cy="192088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Freeform 88">
                <a:extLst>
                  <a:ext uri="{FF2B5EF4-FFF2-40B4-BE49-F238E27FC236}">
                    <a16:creationId xmlns:a16="http://schemas.microsoft.com/office/drawing/2014/main" id="{57D215C3-6F4D-4943-8723-B15DCDED9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8288" y="262572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5 h 28"/>
                  <a:gd name="T6" fmla="*/ 14 w 28"/>
                  <a:gd name="T7" fmla="*/ 0 h 28"/>
                  <a:gd name="T8" fmla="*/ 4 w 28"/>
                  <a:gd name="T9" fmla="*/ 5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2" y="2"/>
                      <a:pt x="18" y="0"/>
                      <a:pt x="14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0" y="18"/>
                      <a:pt x="2" y="22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ubicBezTo>
                      <a:pt x="18" y="28"/>
                      <a:pt x="22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89">
                <a:extLst>
                  <a:ext uri="{FF2B5EF4-FFF2-40B4-BE49-F238E27FC236}">
                    <a16:creationId xmlns:a16="http://schemas.microsoft.com/office/drawing/2014/main" id="{36851735-67C7-461B-B2C3-60AA047243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0038" y="2563813"/>
                <a:ext cx="49213" cy="53975"/>
              </a:xfrm>
              <a:custGeom>
                <a:avLst/>
                <a:gdLst>
                  <a:gd name="T0" fmla="*/ 23 w 27"/>
                  <a:gd name="T1" fmla="*/ 24 h 28"/>
                  <a:gd name="T2" fmla="*/ 27 w 27"/>
                  <a:gd name="T3" fmla="*/ 14 h 28"/>
                  <a:gd name="T4" fmla="*/ 23 w 27"/>
                  <a:gd name="T5" fmla="*/ 4 h 28"/>
                  <a:gd name="T6" fmla="*/ 14 w 27"/>
                  <a:gd name="T7" fmla="*/ 0 h 28"/>
                  <a:gd name="T8" fmla="*/ 4 w 27"/>
                  <a:gd name="T9" fmla="*/ 4 h 28"/>
                  <a:gd name="T10" fmla="*/ 0 w 27"/>
                  <a:gd name="T11" fmla="*/ 14 h 28"/>
                  <a:gd name="T12" fmla="*/ 4 w 27"/>
                  <a:gd name="T13" fmla="*/ 24 h 28"/>
                  <a:gd name="T14" fmla="*/ 14 w 27"/>
                  <a:gd name="T15" fmla="*/ 28 h 28"/>
                  <a:gd name="T16" fmla="*/ 23 w 27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28">
                    <a:moveTo>
                      <a:pt x="23" y="24"/>
                    </a:moveTo>
                    <a:cubicBezTo>
                      <a:pt x="26" y="21"/>
                      <a:pt x="27" y="18"/>
                      <a:pt x="27" y="14"/>
                    </a:cubicBezTo>
                    <a:cubicBezTo>
                      <a:pt x="27" y="10"/>
                      <a:pt x="26" y="7"/>
                      <a:pt x="23" y="4"/>
                    </a:cubicBezTo>
                    <a:cubicBezTo>
                      <a:pt x="21" y="1"/>
                      <a:pt x="17" y="0"/>
                      <a:pt x="14" y="0"/>
                    </a:cubicBezTo>
                    <a:cubicBezTo>
                      <a:pt x="10" y="0"/>
                      <a:pt x="6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6" y="26"/>
                      <a:pt x="10" y="28"/>
                      <a:pt x="14" y="28"/>
                    </a:cubicBezTo>
                    <a:cubicBezTo>
                      <a:pt x="17" y="28"/>
                      <a:pt x="21" y="26"/>
                      <a:pt x="23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90">
                <a:extLst>
                  <a:ext uri="{FF2B5EF4-FFF2-40B4-BE49-F238E27FC236}">
                    <a16:creationId xmlns:a16="http://schemas.microsoft.com/office/drawing/2014/main" id="{EBD7425B-6E5F-4BCE-BE11-94E6FD280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20525" y="2587625"/>
                <a:ext cx="49213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ubicBezTo>
                      <a:pt x="18" y="28"/>
                      <a:pt x="22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00">
                <a:extLst>
                  <a:ext uri="{FF2B5EF4-FFF2-40B4-BE49-F238E27FC236}">
                    <a16:creationId xmlns:a16="http://schemas.microsoft.com/office/drawing/2014/main" id="{6A82A3B4-E67A-4A0D-80B8-DAD9A16BE9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8125" y="2633663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5 h 28"/>
                  <a:gd name="T8" fmla="*/ 14 w 28"/>
                  <a:gd name="T9" fmla="*/ 0 h 28"/>
                  <a:gd name="T10" fmla="*/ 4 w 28"/>
                  <a:gd name="T11" fmla="*/ 5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5"/>
                    </a:cubicBezTo>
                    <a:cubicBezTo>
                      <a:pt x="1" y="7"/>
                      <a:pt x="0" y="11"/>
                      <a:pt x="0" y="14"/>
                    </a:cubicBezTo>
                    <a:cubicBezTo>
                      <a:pt x="0" y="18"/>
                      <a:pt x="1" y="22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101">
                <a:extLst>
                  <a:ext uri="{FF2B5EF4-FFF2-40B4-BE49-F238E27FC236}">
                    <a16:creationId xmlns:a16="http://schemas.microsoft.com/office/drawing/2014/main" id="{EDA365C9-1724-4EA3-BA02-8E7A04EA4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8775" y="2603500"/>
                <a:ext cx="50800" cy="52388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Freeform 102">
                <a:extLst>
                  <a:ext uri="{FF2B5EF4-FFF2-40B4-BE49-F238E27FC236}">
                    <a16:creationId xmlns:a16="http://schemas.microsoft.com/office/drawing/2014/main" id="{1DE27A26-DEC3-4109-A4E6-DDAA672D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8150" y="2633663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5 h 28"/>
                  <a:gd name="T8" fmla="*/ 14 w 28"/>
                  <a:gd name="T9" fmla="*/ 0 h 28"/>
                  <a:gd name="T10" fmla="*/ 4 w 28"/>
                  <a:gd name="T11" fmla="*/ 5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2" y="27"/>
                      <a:pt x="24" y="24"/>
                    </a:cubicBez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2" y="2"/>
                      <a:pt x="18" y="0"/>
                      <a:pt x="14" y="0"/>
                    </a:cubicBezTo>
                    <a:cubicBezTo>
                      <a:pt x="11" y="0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0" y="18"/>
                      <a:pt x="2" y="22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5" name="Groupe 64">
              <a:extLst>
                <a:ext uri="{FF2B5EF4-FFF2-40B4-BE49-F238E27FC236}">
                  <a16:creationId xmlns:a16="http://schemas.microsoft.com/office/drawing/2014/main" id="{2C2C2C75-792D-4BD7-B433-23BED8E3A7C7}"/>
                </a:ext>
              </a:extLst>
            </p:cNvPr>
            <p:cNvGrpSpPr/>
            <p:nvPr/>
          </p:nvGrpSpPr>
          <p:grpSpPr>
            <a:xfrm>
              <a:off x="8973535" y="4667588"/>
              <a:ext cx="2920659" cy="1173998"/>
              <a:chOff x="9113838" y="3756025"/>
              <a:chExt cx="2857500" cy="1160463"/>
            </a:xfrm>
          </p:grpSpPr>
          <p:sp>
            <p:nvSpPr>
              <p:cNvPr id="66" name="Freeform 5">
                <a:extLst>
                  <a:ext uri="{FF2B5EF4-FFF2-40B4-BE49-F238E27FC236}">
                    <a16:creationId xmlns:a16="http://schemas.microsoft.com/office/drawing/2014/main" id="{31B34318-5E6B-4E0C-865E-027EEB816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59875" y="3756025"/>
                <a:ext cx="2811463" cy="1109663"/>
              </a:xfrm>
              <a:custGeom>
                <a:avLst/>
                <a:gdLst>
                  <a:gd name="T0" fmla="*/ 1771 w 1771"/>
                  <a:gd name="T1" fmla="*/ 699 h 699"/>
                  <a:gd name="T2" fmla="*/ 0 w 1771"/>
                  <a:gd name="T3" fmla="*/ 699 h 699"/>
                  <a:gd name="T4" fmla="*/ 0 w 1771"/>
                  <a:gd name="T5" fmla="*/ 0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71" h="699">
                    <a:moveTo>
                      <a:pt x="1771" y="699"/>
                    </a:moveTo>
                    <a:lnTo>
                      <a:pt x="0" y="699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Line 18">
                <a:extLst>
                  <a:ext uri="{FF2B5EF4-FFF2-40B4-BE49-F238E27FC236}">
                    <a16:creationId xmlns:a16="http://schemas.microsoft.com/office/drawing/2014/main" id="{3031F9A0-45D9-4CA5-924B-8AFB2E9616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056063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Line 19">
                <a:extLst>
                  <a:ext uri="{FF2B5EF4-FFF2-40B4-BE49-F238E27FC236}">
                    <a16:creationId xmlns:a16="http://schemas.microsoft.com/office/drawing/2014/main" id="{DB08CCFB-845E-42FE-AECD-50DBF6B9FB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3786188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Line 20">
                <a:extLst>
                  <a:ext uri="{FF2B5EF4-FFF2-40B4-BE49-F238E27FC236}">
                    <a16:creationId xmlns:a16="http://schemas.microsoft.com/office/drawing/2014/main" id="{33AE32FB-67D4-4B43-B9E7-A8178A9B9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3921125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Line 21">
                <a:extLst>
                  <a:ext uri="{FF2B5EF4-FFF2-40B4-BE49-F238E27FC236}">
                    <a16:creationId xmlns:a16="http://schemas.microsoft.com/office/drawing/2014/main" id="{AF1A812F-DA3E-47A8-AAB2-CE7FFB4CD7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457700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Line 22">
                <a:extLst>
                  <a:ext uri="{FF2B5EF4-FFF2-40B4-BE49-F238E27FC236}">
                    <a16:creationId xmlns:a16="http://schemas.microsoft.com/office/drawing/2014/main" id="{814B6402-A4F3-4B79-ACC6-83F31CBB7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189413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Line 23">
                <a:extLst>
                  <a:ext uri="{FF2B5EF4-FFF2-40B4-BE49-F238E27FC236}">
                    <a16:creationId xmlns:a16="http://schemas.microsoft.com/office/drawing/2014/main" id="{557C0A39-98B9-4CE6-B649-8226E13C5F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324350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Line 24">
                <a:extLst>
                  <a:ext uri="{FF2B5EF4-FFF2-40B4-BE49-F238E27FC236}">
                    <a16:creationId xmlns:a16="http://schemas.microsoft.com/office/drawing/2014/main" id="{595C3638-C916-4C15-BACC-6910765721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865688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Line 25">
                <a:extLst>
                  <a:ext uri="{FF2B5EF4-FFF2-40B4-BE49-F238E27FC236}">
                    <a16:creationId xmlns:a16="http://schemas.microsoft.com/office/drawing/2014/main" id="{C53A02D6-D74D-4B09-BEB2-EBC9E3E877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729163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Line 26">
                <a:extLst>
                  <a:ext uri="{FF2B5EF4-FFF2-40B4-BE49-F238E27FC236}">
                    <a16:creationId xmlns:a16="http://schemas.microsoft.com/office/drawing/2014/main" id="{80F9F6C2-99D5-4EEC-91BC-C9C39B6239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13838" y="4592638"/>
                <a:ext cx="460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Line 47">
                <a:extLst>
                  <a:ext uri="{FF2B5EF4-FFF2-40B4-BE49-F238E27FC236}">
                    <a16:creationId xmlns:a16="http://schemas.microsoft.com/office/drawing/2014/main" id="{C6669C4D-0773-4F28-B8CA-9DC33F9DD5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159875" y="4865688"/>
                <a:ext cx="0" cy="508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7" name="Line 48">
                <a:extLst>
                  <a:ext uri="{FF2B5EF4-FFF2-40B4-BE49-F238E27FC236}">
                    <a16:creationId xmlns:a16="http://schemas.microsoft.com/office/drawing/2014/main" id="{9F40F656-97CD-4499-BA81-591ADBD6A2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07663" y="4865688"/>
                <a:ext cx="0" cy="508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8" name="Line 56">
                <a:extLst>
                  <a:ext uri="{FF2B5EF4-FFF2-40B4-BE49-F238E27FC236}">
                    <a16:creationId xmlns:a16="http://schemas.microsoft.com/office/drawing/2014/main" id="{8A17A9DE-40B1-492A-B2CF-EFA28ADB13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860213" y="4865688"/>
                <a:ext cx="0" cy="5080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9" name="Line 58">
                <a:extLst>
                  <a:ext uri="{FF2B5EF4-FFF2-40B4-BE49-F238E27FC236}">
                    <a16:creationId xmlns:a16="http://schemas.microsoft.com/office/drawing/2014/main" id="{12B39BB5-11D7-4ED5-9A38-F0C53C9B8C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9159875" y="4189413"/>
                <a:ext cx="2781300" cy="17463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0" name="Freeform 61">
                <a:extLst>
                  <a:ext uri="{FF2B5EF4-FFF2-40B4-BE49-F238E27FC236}">
                    <a16:creationId xmlns:a16="http://schemas.microsoft.com/office/drawing/2014/main" id="{1F5F19A6-450C-45DD-B6EF-CB171ED9DE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6863" y="4130675"/>
                <a:ext cx="2732088" cy="65088"/>
              </a:xfrm>
              <a:custGeom>
                <a:avLst/>
                <a:gdLst>
                  <a:gd name="T0" fmla="*/ 1721 w 1721"/>
                  <a:gd name="T1" fmla="*/ 0 h 41"/>
                  <a:gd name="T2" fmla="*/ 867 w 1721"/>
                  <a:gd name="T3" fmla="*/ 35 h 41"/>
                  <a:gd name="T4" fmla="*/ 0 w 1721"/>
                  <a:gd name="T5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21" h="41">
                    <a:moveTo>
                      <a:pt x="1721" y="0"/>
                    </a:moveTo>
                    <a:lnTo>
                      <a:pt x="867" y="35"/>
                    </a:lnTo>
                    <a:lnTo>
                      <a:pt x="0" y="41"/>
                    </a:lnTo>
                  </a:path>
                </a:pathLst>
              </a:custGeom>
              <a:noFill/>
              <a:ln w="2222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1" name="Line 65">
                <a:extLst>
                  <a:ext uri="{FF2B5EF4-FFF2-40B4-BE49-F238E27FC236}">
                    <a16:creationId xmlns:a16="http://schemas.microsoft.com/office/drawing/2014/main" id="{76D7BE78-6595-41B3-A7B0-01A3DF8945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566400" y="4149725"/>
                <a:ext cx="0" cy="7302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2" name="Line 71">
                <a:extLst>
                  <a:ext uri="{FF2B5EF4-FFF2-40B4-BE49-F238E27FC236}">
                    <a16:creationId xmlns:a16="http://schemas.microsoft.com/office/drawing/2014/main" id="{C48468DA-F73B-4FC1-800D-44DFECEA9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918950" y="4094163"/>
                <a:ext cx="0" cy="7937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E14D5339-2A69-4F88-8EB0-6205C3E7CE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09088" y="4151313"/>
                <a:ext cx="2651125" cy="80963"/>
              </a:xfrm>
              <a:custGeom>
                <a:avLst/>
                <a:gdLst>
                  <a:gd name="T0" fmla="*/ 1670 w 1670"/>
                  <a:gd name="T1" fmla="*/ 0 h 51"/>
                  <a:gd name="T2" fmla="*/ 816 w 1670"/>
                  <a:gd name="T3" fmla="*/ 51 h 51"/>
                  <a:gd name="T4" fmla="*/ 0 w 1670"/>
                  <a:gd name="T5" fmla="*/ 2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70" h="51">
                    <a:moveTo>
                      <a:pt x="1670" y="0"/>
                    </a:moveTo>
                    <a:lnTo>
                      <a:pt x="816" y="51"/>
                    </a:lnTo>
                    <a:lnTo>
                      <a:pt x="0" y="24"/>
                    </a:lnTo>
                  </a:path>
                </a:pathLst>
              </a:custGeom>
              <a:noFill/>
              <a:ln w="22225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Line 77">
                <a:extLst>
                  <a:ext uri="{FF2B5EF4-FFF2-40B4-BE49-F238E27FC236}">
                    <a16:creationId xmlns:a16="http://schemas.microsoft.com/office/drawing/2014/main" id="{94F1B38A-7AD3-4FE1-B9E4-F6A7BFD0A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507663" y="4195763"/>
                <a:ext cx="0" cy="76200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Line 83">
                <a:extLst>
                  <a:ext uri="{FF2B5EF4-FFF2-40B4-BE49-F238E27FC236}">
                    <a16:creationId xmlns:a16="http://schemas.microsoft.com/office/drawing/2014/main" id="{49D588E3-6A4D-46AC-A2B1-E04120112E7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863388" y="4108450"/>
                <a:ext cx="0" cy="79375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Freeform 91">
                <a:extLst>
                  <a:ext uri="{FF2B5EF4-FFF2-40B4-BE49-F238E27FC236}">
                    <a16:creationId xmlns:a16="http://schemas.microsoft.com/office/drawing/2014/main" id="{CF132E47-B448-44A6-8F8E-307DFA4F7A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34813" y="412432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ubicBezTo>
                      <a:pt x="18" y="28"/>
                      <a:pt x="22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Freeform 92">
                <a:extLst>
                  <a:ext uri="{FF2B5EF4-FFF2-40B4-BE49-F238E27FC236}">
                    <a16:creationId xmlns:a16="http://schemas.microsoft.com/office/drawing/2014/main" id="{3CE16CD3-ADBC-412C-B04D-B836625CE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82263" y="4205288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8" name="Freeform 93">
                <a:extLst>
                  <a:ext uri="{FF2B5EF4-FFF2-40B4-BE49-F238E27FC236}">
                    <a16:creationId xmlns:a16="http://schemas.microsoft.com/office/drawing/2014/main" id="{54C4BAE0-8AE2-487B-A8B8-6284652CC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3688" y="416242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5 h 28"/>
                  <a:gd name="T6" fmla="*/ 14 w 28"/>
                  <a:gd name="T7" fmla="*/ 0 h 28"/>
                  <a:gd name="T8" fmla="*/ 4 w 28"/>
                  <a:gd name="T9" fmla="*/ 5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5"/>
                    </a:cubicBezTo>
                    <a:cubicBezTo>
                      <a:pt x="2" y="7"/>
                      <a:pt x="0" y="11"/>
                      <a:pt x="0" y="14"/>
                    </a:cubicBezTo>
                    <a:cubicBezTo>
                      <a:pt x="0" y="18"/>
                      <a:pt x="2" y="22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9" name="Freeform 103">
                <a:extLst>
                  <a:ext uri="{FF2B5EF4-FFF2-40B4-BE49-F238E27FC236}">
                    <a16:creationId xmlns:a16="http://schemas.microsoft.com/office/drawing/2014/main" id="{01D4D166-CE62-442F-9613-2B1D1A10E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3550" y="4103688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0" name="Freeform 104">
                <a:extLst>
                  <a:ext uri="{FF2B5EF4-FFF2-40B4-BE49-F238E27FC236}">
                    <a16:creationId xmlns:a16="http://schemas.microsoft.com/office/drawing/2014/main" id="{04603AC9-19FD-41EF-8DCB-6C6B170A7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7825" y="4159250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6"/>
                      <a:pt x="24" y="24"/>
                    </a:cubicBez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6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1" name="Freeform 105">
                <a:extLst>
                  <a:ext uri="{FF2B5EF4-FFF2-40B4-BE49-F238E27FC236}">
                    <a16:creationId xmlns:a16="http://schemas.microsoft.com/office/drawing/2014/main" id="{832964A9-6C05-45A3-9851-57142363D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463" y="4168775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6" y="21"/>
                      <a:pt x="28" y="18"/>
                      <a:pt x="28" y="14"/>
                    </a:cubicBezTo>
                    <a:cubicBezTo>
                      <a:pt x="28" y="10"/>
                      <a:pt x="26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136BE765-D503-41CF-908B-DB388A8356F5}"/>
                </a:ext>
              </a:extLst>
            </p:cNvPr>
            <p:cNvGrpSpPr/>
            <p:nvPr/>
          </p:nvGrpSpPr>
          <p:grpSpPr>
            <a:xfrm>
              <a:off x="5177600" y="4667588"/>
              <a:ext cx="2919412" cy="1173997"/>
              <a:chOff x="5462588" y="3867150"/>
              <a:chExt cx="2978150" cy="1060451"/>
            </a:xfrm>
          </p:grpSpPr>
          <p:sp>
            <p:nvSpPr>
              <p:cNvPr id="93" name="Freeform 7">
                <a:extLst>
                  <a:ext uri="{FF2B5EF4-FFF2-40B4-BE49-F238E27FC236}">
                    <a16:creationId xmlns:a16="http://schemas.microsoft.com/office/drawing/2014/main" id="{AFBDC049-A04C-4464-8C0B-F9D5166AF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213" y="3867150"/>
                <a:ext cx="2930525" cy="1014413"/>
              </a:xfrm>
              <a:custGeom>
                <a:avLst/>
                <a:gdLst>
                  <a:gd name="T0" fmla="*/ 1846 w 1846"/>
                  <a:gd name="T1" fmla="*/ 639 h 639"/>
                  <a:gd name="T2" fmla="*/ 0 w 1846"/>
                  <a:gd name="T3" fmla="*/ 639 h 639"/>
                  <a:gd name="T4" fmla="*/ 0 w 1846"/>
                  <a:gd name="T5" fmla="*/ 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46" h="639">
                    <a:moveTo>
                      <a:pt x="1846" y="639"/>
                    </a:moveTo>
                    <a:lnTo>
                      <a:pt x="0" y="639"/>
                    </a:lnTo>
                    <a:lnTo>
                      <a:pt x="0" y="0"/>
                    </a:lnTo>
                  </a:path>
                </a:pathLst>
              </a:cu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4" name="Line 36">
                <a:extLst>
                  <a:ext uri="{FF2B5EF4-FFF2-40B4-BE49-F238E27FC236}">
                    <a16:creationId xmlns:a16="http://schemas.microsoft.com/office/drawing/2014/main" id="{ABE7325D-E101-4AA4-B90F-A3C5A872F2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01955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5" name="Line 37">
                <a:extLst>
                  <a:ext uri="{FF2B5EF4-FFF2-40B4-BE49-F238E27FC236}">
                    <a16:creationId xmlns:a16="http://schemas.microsoft.com/office/drawing/2014/main" id="{1139E566-D92F-4AB9-AF58-076BADDC3F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389572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6" name="Line 38">
                <a:extLst>
                  <a:ext uri="{FF2B5EF4-FFF2-40B4-BE49-F238E27FC236}">
                    <a16:creationId xmlns:a16="http://schemas.microsoft.com/office/drawing/2014/main" id="{D7E3AF89-B2A9-407E-8290-D9EE44CC2F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38785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Line 39">
                <a:extLst>
                  <a:ext uri="{FF2B5EF4-FFF2-40B4-BE49-F238E27FC236}">
                    <a16:creationId xmlns:a16="http://schemas.microsoft.com/office/drawing/2014/main" id="{46935AB0-4373-4CA8-BF79-9AF03C558E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26402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Line 40">
                <a:extLst>
                  <a:ext uri="{FF2B5EF4-FFF2-40B4-BE49-F238E27FC236}">
                    <a16:creationId xmlns:a16="http://schemas.microsoft.com/office/drawing/2014/main" id="{2E8BF56F-E100-4F91-90D1-A0EB4BC491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141788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9" name="Line 41">
                <a:extLst>
                  <a:ext uri="{FF2B5EF4-FFF2-40B4-BE49-F238E27FC236}">
                    <a16:creationId xmlns:a16="http://schemas.microsoft.com/office/drawing/2014/main" id="{911675AA-F4B1-47D9-B749-2B80AF2A4E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632325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0" name="Line 42">
                <a:extLst>
                  <a:ext uri="{FF2B5EF4-FFF2-40B4-BE49-F238E27FC236}">
                    <a16:creationId xmlns:a16="http://schemas.microsoft.com/office/drawing/2014/main" id="{7962C574-587C-49F0-ABDB-5688A27EFE4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756150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1" name="Line 43">
                <a:extLst>
                  <a:ext uri="{FF2B5EF4-FFF2-40B4-BE49-F238E27FC236}">
                    <a16:creationId xmlns:a16="http://schemas.microsoft.com/office/drawing/2014/main" id="{5D2F30C5-946D-49E0-ABDC-8D633A8EAE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881563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2" name="Line 44">
                <a:extLst>
                  <a:ext uri="{FF2B5EF4-FFF2-40B4-BE49-F238E27FC236}">
                    <a16:creationId xmlns:a16="http://schemas.microsoft.com/office/drawing/2014/main" id="{62A55D7C-D9BF-48FB-A6EA-EA5A36F885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2588" y="4510088"/>
                <a:ext cx="47625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3" name="Line 51">
                <a:extLst>
                  <a:ext uri="{FF2B5EF4-FFF2-40B4-BE49-F238E27FC236}">
                    <a16:creationId xmlns:a16="http://schemas.microsoft.com/office/drawing/2014/main" id="{1606D87C-AD49-4E41-976F-5A37070FC19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15150" y="48815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4" name="Line 52">
                <a:extLst>
                  <a:ext uri="{FF2B5EF4-FFF2-40B4-BE49-F238E27FC236}">
                    <a16:creationId xmlns:a16="http://schemas.microsoft.com/office/drawing/2014/main" id="{7B4ACA54-8420-41B8-BB84-69BBE745C1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21675" y="48815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5" name="Line 54">
                <a:extLst>
                  <a:ext uri="{FF2B5EF4-FFF2-40B4-BE49-F238E27FC236}">
                    <a16:creationId xmlns:a16="http://schemas.microsoft.com/office/drawing/2014/main" id="{0B371C8B-3D6E-4C86-8D62-80637C33A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510213" y="4881563"/>
                <a:ext cx="0" cy="460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6" name="Line 60">
                <a:extLst>
                  <a:ext uri="{FF2B5EF4-FFF2-40B4-BE49-F238E27FC236}">
                    <a16:creationId xmlns:a16="http://schemas.microsoft.com/office/drawing/2014/main" id="{E9149C04-6126-494D-B9C1-BA52889B20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510213" y="4264025"/>
                <a:ext cx="2897188" cy="158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7" name="Freeform 62">
                <a:extLst>
                  <a:ext uri="{FF2B5EF4-FFF2-40B4-BE49-F238E27FC236}">
                    <a16:creationId xmlns:a16="http://schemas.microsoft.com/office/drawing/2014/main" id="{07DA6892-9E97-4344-9C56-C3394F87E0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0375" y="4237038"/>
                <a:ext cx="2840038" cy="233363"/>
              </a:xfrm>
              <a:custGeom>
                <a:avLst/>
                <a:gdLst>
                  <a:gd name="T0" fmla="*/ 1789 w 1789"/>
                  <a:gd name="T1" fmla="*/ 147 h 147"/>
                  <a:gd name="T2" fmla="*/ 903 w 1789"/>
                  <a:gd name="T3" fmla="*/ 0 h 147"/>
                  <a:gd name="T4" fmla="*/ 0 w 1789"/>
                  <a:gd name="T5" fmla="*/ 15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89" h="147">
                    <a:moveTo>
                      <a:pt x="1789" y="147"/>
                    </a:moveTo>
                    <a:lnTo>
                      <a:pt x="903" y="0"/>
                    </a:lnTo>
                    <a:lnTo>
                      <a:pt x="0" y="15"/>
                    </a:lnTo>
                  </a:path>
                </a:pathLst>
              </a:custGeom>
              <a:noFill/>
              <a:ln w="22225" cap="rnd">
                <a:solidFill>
                  <a:srgbClr val="00B0F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Line 68">
                <a:extLst>
                  <a:ext uri="{FF2B5EF4-FFF2-40B4-BE49-F238E27FC236}">
                    <a16:creationId xmlns:a16="http://schemas.microsoft.com/office/drawing/2014/main" id="{ECF6B8A7-CD24-4F51-AC1E-D74E01C2D0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73888" y="4194175"/>
                <a:ext cx="0" cy="85725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Line 69">
                <a:extLst>
                  <a:ext uri="{FF2B5EF4-FFF2-40B4-BE49-F238E27FC236}">
                    <a16:creationId xmlns:a16="http://schemas.microsoft.com/office/drawing/2014/main" id="{81C1BE98-1AD6-4C9F-946F-06ADA9F561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382000" y="4419600"/>
                <a:ext cx="0" cy="96838"/>
              </a:xfrm>
              <a:prstGeom prst="line">
                <a:avLst/>
              </a:prstGeom>
              <a:noFill/>
              <a:ln w="14288" cap="rnd">
                <a:solidFill>
                  <a:srgbClr val="0099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0" name="Freeform 74">
                <a:extLst>
                  <a:ext uri="{FF2B5EF4-FFF2-40B4-BE49-F238E27FC236}">
                    <a16:creationId xmlns:a16="http://schemas.microsoft.com/office/drawing/2014/main" id="{78DE75B8-9F7E-443E-8062-8D3B1AA6BB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0" y="4084638"/>
                <a:ext cx="2784475" cy="261938"/>
              </a:xfrm>
              <a:custGeom>
                <a:avLst/>
                <a:gdLst>
                  <a:gd name="T0" fmla="*/ 1754 w 1754"/>
                  <a:gd name="T1" fmla="*/ 165 h 165"/>
                  <a:gd name="T2" fmla="*/ 872 w 1754"/>
                  <a:gd name="T3" fmla="*/ 0 h 165"/>
                  <a:gd name="T4" fmla="*/ 0 w 1754"/>
                  <a:gd name="T5" fmla="*/ 11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54" h="165">
                    <a:moveTo>
                      <a:pt x="1754" y="165"/>
                    </a:moveTo>
                    <a:lnTo>
                      <a:pt x="872" y="0"/>
                    </a:lnTo>
                    <a:lnTo>
                      <a:pt x="0" y="111"/>
                    </a:lnTo>
                  </a:path>
                </a:pathLst>
              </a:custGeom>
              <a:noFill/>
              <a:ln w="22225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1" name="Line 80">
                <a:extLst>
                  <a:ext uri="{FF2B5EF4-FFF2-40B4-BE49-F238E27FC236}">
                    <a16:creationId xmlns:a16="http://schemas.microsoft.com/office/drawing/2014/main" id="{8D1D5B0A-92A0-417F-AC02-54EC829F82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45313" y="4043363"/>
                <a:ext cx="0" cy="92075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2" name="Line 81">
                <a:extLst>
                  <a:ext uri="{FF2B5EF4-FFF2-40B4-BE49-F238E27FC236}">
                    <a16:creationId xmlns:a16="http://schemas.microsoft.com/office/drawing/2014/main" id="{67AB4B86-C4BF-4775-B32D-4551CD07CB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347075" y="4292600"/>
                <a:ext cx="0" cy="115888"/>
              </a:xfrm>
              <a:prstGeom prst="line">
                <a:avLst/>
              </a:prstGeom>
              <a:noFill/>
              <a:ln w="14288" cap="rnd">
                <a:solidFill>
                  <a:srgbClr val="703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3" name="Freeform 94">
                <a:extLst>
                  <a:ext uri="{FF2B5EF4-FFF2-40B4-BE49-F238E27FC236}">
                    <a16:creationId xmlns:a16="http://schemas.microsoft.com/office/drawing/2014/main" id="{42EB0A0E-74C0-4F7B-906E-95A26C151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21675" y="4319588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6"/>
                      <a:pt x="10" y="28"/>
                      <a:pt x="14" y="28"/>
                    </a:cubicBezTo>
                    <a:cubicBezTo>
                      <a:pt x="18" y="28"/>
                      <a:pt x="21" y="26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4" name="Freeform 95">
                <a:extLst>
                  <a:ext uri="{FF2B5EF4-FFF2-40B4-BE49-F238E27FC236}">
                    <a16:creationId xmlns:a16="http://schemas.microsoft.com/office/drawing/2014/main" id="{229B0923-7029-4D1F-9C75-0D7502BCC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19913" y="4060825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5 h 28"/>
                  <a:gd name="T6" fmla="*/ 14 w 28"/>
                  <a:gd name="T7" fmla="*/ 0 h 28"/>
                  <a:gd name="T8" fmla="*/ 4 w 28"/>
                  <a:gd name="T9" fmla="*/ 5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2"/>
                      <a:pt x="28" y="18"/>
                      <a:pt x="28" y="14"/>
                    </a:cubicBezTo>
                    <a:cubicBezTo>
                      <a:pt x="28" y="11"/>
                      <a:pt x="27" y="7"/>
                      <a:pt x="24" y="5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5"/>
                    </a:cubicBezTo>
                    <a:cubicBezTo>
                      <a:pt x="1" y="7"/>
                      <a:pt x="0" y="11"/>
                      <a:pt x="0" y="14"/>
                    </a:cubicBezTo>
                    <a:cubicBezTo>
                      <a:pt x="0" y="18"/>
                      <a:pt x="1" y="22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5" name="Freeform 96">
                <a:extLst>
                  <a:ext uri="{FF2B5EF4-FFF2-40B4-BE49-F238E27FC236}">
                    <a16:creationId xmlns:a16="http://schemas.microsoft.com/office/drawing/2014/main" id="{B9053209-F643-4DEA-B006-5F54172CD0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200" y="4233863"/>
                <a:ext cx="50800" cy="53975"/>
              </a:xfrm>
              <a:custGeom>
                <a:avLst/>
                <a:gdLst>
                  <a:gd name="T0" fmla="*/ 24 w 28"/>
                  <a:gd name="T1" fmla="*/ 24 h 28"/>
                  <a:gd name="T2" fmla="*/ 28 w 28"/>
                  <a:gd name="T3" fmla="*/ 14 h 28"/>
                  <a:gd name="T4" fmla="*/ 24 w 28"/>
                  <a:gd name="T5" fmla="*/ 4 h 28"/>
                  <a:gd name="T6" fmla="*/ 14 w 28"/>
                  <a:gd name="T7" fmla="*/ 0 h 28"/>
                  <a:gd name="T8" fmla="*/ 4 w 28"/>
                  <a:gd name="T9" fmla="*/ 4 h 28"/>
                  <a:gd name="T10" fmla="*/ 0 w 28"/>
                  <a:gd name="T11" fmla="*/ 14 h 28"/>
                  <a:gd name="T12" fmla="*/ 4 w 28"/>
                  <a:gd name="T13" fmla="*/ 24 h 28"/>
                  <a:gd name="T14" fmla="*/ 14 w 28"/>
                  <a:gd name="T15" fmla="*/ 28 h 28"/>
                  <a:gd name="T16" fmla="*/ 24 w 28"/>
                  <a:gd name="T17" fmla="*/ 2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24" y="24"/>
                    </a:move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1"/>
                      <a:pt x="18" y="0"/>
                      <a:pt x="14" y="0"/>
                    </a:cubicBezTo>
                    <a:cubicBezTo>
                      <a:pt x="10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ubicBezTo>
                      <a:pt x="18" y="28"/>
                      <a:pt x="21" y="27"/>
                      <a:pt x="24" y="24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6" name="Freeform 106">
                <a:extLst>
                  <a:ext uri="{FF2B5EF4-FFF2-40B4-BE49-F238E27FC236}">
                    <a16:creationId xmlns:a16="http://schemas.microsoft.com/office/drawing/2014/main" id="{85630D13-474E-4391-92D9-DB13933B85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55013" y="4443413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3 w 28"/>
                  <a:gd name="T3" fmla="*/ 24 h 28"/>
                  <a:gd name="T4" fmla="*/ 28 w 28"/>
                  <a:gd name="T5" fmla="*/ 14 h 28"/>
                  <a:gd name="T6" fmla="*/ 23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7" y="28"/>
                      <a:pt x="21" y="26"/>
                      <a:pt x="23" y="24"/>
                    </a:cubicBezTo>
                    <a:cubicBezTo>
                      <a:pt x="26" y="21"/>
                      <a:pt x="28" y="17"/>
                      <a:pt x="28" y="14"/>
                    </a:cubicBezTo>
                    <a:cubicBezTo>
                      <a:pt x="28" y="10"/>
                      <a:pt x="26" y="6"/>
                      <a:pt x="23" y="4"/>
                    </a:cubicBezTo>
                    <a:cubicBezTo>
                      <a:pt x="21" y="1"/>
                      <a:pt x="17" y="0"/>
                      <a:pt x="14" y="0"/>
                    </a:cubicBezTo>
                    <a:cubicBezTo>
                      <a:pt x="10" y="0"/>
                      <a:pt x="6" y="1"/>
                      <a:pt x="4" y="4"/>
                    </a:cubicBezTo>
                    <a:cubicBezTo>
                      <a:pt x="1" y="6"/>
                      <a:pt x="0" y="10"/>
                      <a:pt x="0" y="14"/>
                    </a:cubicBezTo>
                    <a:cubicBezTo>
                      <a:pt x="0" y="17"/>
                      <a:pt x="1" y="21"/>
                      <a:pt x="4" y="24"/>
                    </a:cubicBezTo>
                    <a:cubicBezTo>
                      <a:pt x="6" y="26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7" name="Freeform 107">
                <a:extLst>
                  <a:ext uri="{FF2B5EF4-FFF2-40B4-BE49-F238E27FC236}">
                    <a16:creationId xmlns:a16="http://schemas.microsoft.com/office/drawing/2014/main" id="{343333D9-7A71-4544-A8C8-0C82138398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8488" y="4210050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2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2" y="1"/>
                      <a:pt x="18" y="0"/>
                      <a:pt x="14" y="0"/>
                    </a:cubicBezTo>
                    <a:cubicBezTo>
                      <a:pt x="11" y="0"/>
                      <a:pt x="7" y="1"/>
                      <a:pt x="4" y="4"/>
                    </a:cubicBezTo>
                    <a:cubicBezTo>
                      <a:pt x="2" y="7"/>
                      <a:pt x="0" y="10"/>
                      <a:pt x="0" y="14"/>
                    </a:cubicBezTo>
                    <a:cubicBezTo>
                      <a:pt x="0" y="18"/>
                      <a:pt x="2" y="21"/>
                      <a:pt x="4" y="24"/>
                    </a:cubicBezTo>
                    <a:cubicBezTo>
                      <a:pt x="7" y="27"/>
                      <a:pt x="11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8" name="Freeform 108">
                <a:extLst>
                  <a:ext uri="{FF2B5EF4-FFF2-40B4-BE49-F238E27FC236}">
                    <a16:creationId xmlns:a16="http://schemas.microsoft.com/office/drawing/2014/main" id="{E9BD7408-8E59-4818-9152-627592F34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975" y="4233863"/>
                <a:ext cx="50800" cy="53975"/>
              </a:xfrm>
              <a:custGeom>
                <a:avLst/>
                <a:gdLst>
                  <a:gd name="T0" fmla="*/ 14 w 28"/>
                  <a:gd name="T1" fmla="*/ 28 h 28"/>
                  <a:gd name="T2" fmla="*/ 24 w 28"/>
                  <a:gd name="T3" fmla="*/ 24 h 28"/>
                  <a:gd name="T4" fmla="*/ 28 w 28"/>
                  <a:gd name="T5" fmla="*/ 14 h 28"/>
                  <a:gd name="T6" fmla="*/ 24 w 28"/>
                  <a:gd name="T7" fmla="*/ 4 h 28"/>
                  <a:gd name="T8" fmla="*/ 14 w 28"/>
                  <a:gd name="T9" fmla="*/ 0 h 28"/>
                  <a:gd name="T10" fmla="*/ 4 w 28"/>
                  <a:gd name="T11" fmla="*/ 4 h 28"/>
                  <a:gd name="T12" fmla="*/ 0 w 28"/>
                  <a:gd name="T13" fmla="*/ 14 h 28"/>
                  <a:gd name="T14" fmla="*/ 4 w 28"/>
                  <a:gd name="T15" fmla="*/ 24 h 28"/>
                  <a:gd name="T16" fmla="*/ 14 w 28"/>
                  <a:gd name="T1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18" y="28"/>
                      <a:pt x="21" y="27"/>
                      <a:pt x="24" y="24"/>
                    </a:cubicBezTo>
                    <a:cubicBezTo>
                      <a:pt x="27" y="21"/>
                      <a:pt x="28" y="18"/>
                      <a:pt x="28" y="14"/>
                    </a:cubicBezTo>
                    <a:cubicBezTo>
                      <a:pt x="28" y="10"/>
                      <a:pt x="27" y="7"/>
                      <a:pt x="24" y="4"/>
                    </a:cubicBezTo>
                    <a:cubicBezTo>
                      <a:pt x="21" y="2"/>
                      <a:pt x="18" y="0"/>
                      <a:pt x="14" y="0"/>
                    </a:cubicBezTo>
                    <a:cubicBezTo>
                      <a:pt x="10" y="0"/>
                      <a:pt x="7" y="2"/>
                      <a:pt x="4" y="4"/>
                    </a:cubicBezTo>
                    <a:cubicBezTo>
                      <a:pt x="1" y="7"/>
                      <a:pt x="0" y="10"/>
                      <a:pt x="0" y="14"/>
                    </a:cubicBezTo>
                    <a:cubicBezTo>
                      <a:pt x="0" y="18"/>
                      <a:pt x="1" y="21"/>
                      <a:pt x="4" y="24"/>
                    </a:cubicBezTo>
                    <a:cubicBezTo>
                      <a:pt x="7" y="27"/>
                      <a:pt x="10" y="28"/>
                      <a:pt x="14" y="28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D403BFA7-C587-44D4-AEE5-20FBA2A9C18A}"/>
                </a:ext>
              </a:extLst>
            </p:cNvPr>
            <p:cNvSpPr txBox="1"/>
            <p:nvPr/>
          </p:nvSpPr>
          <p:spPr>
            <a:xfrm>
              <a:off x="5094231" y="38734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20" name="ZoneTexte 119">
              <a:extLst>
                <a:ext uri="{FF2B5EF4-FFF2-40B4-BE49-F238E27FC236}">
                  <a16:creationId xmlns:a16="http://schemas.microsoft.com/office/drawing/2014/main" id="{5B61A0F6-8A77-4514-908C-F0FECDC8EF79}"/>
                </a:ext>
              </a:extLst>
            </p:cNvPr>
            <p:cNvSpPr txBox="1"/>
            <p:nvPr/>
          </p:nvSpPr>
          <p:spPr>
            <a:xfrm>
              <a:off x="6432323" y="38734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5BC65CE1-E40A-447A-B333-9E1D0EA6674E}"/>
                </a:ext>
              </a:extLst>
            </p:cNvPr>
            <p:cNvSpPr txBox="1"/>
            <p:nvPr/>
          </p:nvSpPr>
          <p:spPr>
            <a:xfrm>
              <a:off x="7815783" y="38734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22" name="ZoneTexte 121">
              <a:extLst>
                <a:ext uri="{FF2B5EF4-FFF2-40B4-BE49-F238E27FC236}">
                  <a16:creationId xmlns:a16="http://schemas.microsoft.com/office/drawing/2014/main" id="{E1D10EA1-C181-4E78-8BC6-F93F2B904B55}"/>
                </a:ext>
              </a:extLst>
            </p:cNvPr>
            <p:cNvSpPr txBox="1"/>
            <p:nvPr/>
          </p:nvSpPr>
          <p:spPr>
            <a:xfrm>
              <a:off x="4843106" y="373879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C4FA6EC0-A6FA-4004-9888-03E4C4171FD6}"/>
                </a:ext>
              </a:extLst>
            </p:cNvPr>
            <p:cNvSpPr txBox="1"/>
            <p:nvPr/>
          </p:nvSpPr>
          <p:spPr>
            <a:xfrm>
              <a:off x="4843106" y="360154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0,6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1C2ACB04-0169-41D3-BB5A-C31B82F7FC60}"/>
                </a:ext>
              </a:extLst>
            </p:cNvPr>
            <p:cNvSpPr txBox="1"/>
            <p:nvPr/>
          </p:nvSpPr>
          <p:spPr>
            <a:xfrm>
              <a:off x="4843106" y="346428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0,7</a:t>
              </a:r>
            </a:p>
          </p:txBody>
        </p:sp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66471979-9776-4A6F-81DC-F07ECCAA9514}"/>
                </a:ext>
              </a:extLst>
            </p:cNvPr>
            <p:cNvSpPr txBox="1"/>
            <p:nvPr/>
          </p:nvSpPr>
          <p:spPr>
            <a:xfrm>
              <a:off x="4843106" y="332702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</a:t>
              </a: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4D4E2D44-A502-4788-9D85-EBBC2694AE4A}"/>
                </a:ext>
              </a:extLst>
            </p:cNvPr>
            <p:cNvSpPr txBox="1"/>
            <p:nvPr/>
          </p:nvSpPr>
          <p:spPr>
            <a:xfrm>
              <a:off x="4843106" y="318977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</a:t>
              </a:r>
            </a:p>
          </p:txBody>
        </p: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54226474-3751-4826-A5A4-013AA1615C9A}"/>
                </a:ext>
              </a:extLst>
            </p:cNvPr>
            <p:cNvSpPr txBox="1"/>
            <p:nvPr/>
          </p:nvSpPr>
          <p:spPr>
            <a:xfrm>
              <a:off x="4843106" y="305251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</a:t>
              </a: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77125F2A-FD65-4F7D-B9B2-4F6BD51CC277}"/>
                </a:ext>
              </a:extLst>
            </p:cNvPr>
            <p:cNvSpPr txBox="1"/>
            <p:nvPr/>
          </p:nvSpPr>
          <p:spPr>
            <a:xfrm>
              <a:off x="4843106" y="291526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FEBD3545-6138-4D5F-9930-C7AD4BC2251F}"/>
                </a:ext>
              </a:extLst>
            </p:cNvPr>
            <p:cNvSpPr txBox="1"/>
            <p:nvPr/>
          </p:nvSpPr>
          <p:spPr>
            <a:xfrm>
              <a:off x="4843106" y="277800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1,2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40C0EC9B-61AD-4290-AA4D-F7DBF7B130D5}"/>
                </a:ext>
              </a:extLst>
            </p:cNvPr>
            <p:cNvSpPr txBox="1"/>
            <p:nvPr/>
          </p:nvSpPr>
          <p:spPr>
            <a:xfrm>
              <a:off x="4843106" y="264074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1,3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D68E90A8-CC53-431C-90D7-E8C8C18516F2}"/>
                </a:ext>
              </a:extLst>
            </p:cNvPr>
            <p:cNvSpPr txBox="1"/>
            <p:nvPr/>
          </p:nvSpPr>
          <p:spPr>
            <a:xfrm>
              <a:off x="5595723" y="2457122"/>
              <a:ext cx="22116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Serum C-reactive protein (mg/l)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8B3A1365-8A50-4576-A6E8-E278A1B36C0C}"/>
                </a:ext>
              </a:extLst>
            </p:cNvPr>
            <p:cNvSpPr txBox="1"/>
            <p:nvPr/>
          </p:nvSpPr>
          <p:spPr>
            <a:xfrm>
              <a:off x="7609001" y="2727811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0,125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4C516AEF-42EC-4E04-8359-3C717B0B31B1}"/>
                </a:ext>
              </a:extLst>
            </p:cNvPr>
            <p:cNvSpPr txBox="1"/>
            <p:nvPr/>
          </p:nvSpPr>
          <p:spPr>
            <a:xfrm>
              <a:off x="6338547" y="3422593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0,950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1,010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A1A8BD47-5B6F-416F-A897-8798F6C60DDC}"/>
                </a:ext>
              </a:extLst>
            </p:cNvPr>
            <p:cNvSpPr txBox="1"/>
            <p:nvPr/>
          </p:nvSpPr>
          <p:spPr>
            <a:xfrm>
              <a:off x="7722556" y="3422593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0,904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1,036</a:t>
              </a:r>
            </a:p>
          </p:txBody>
        </p:sp>
        <p:sp>
          <p:nvSpPr>
            <p:cNvPr id="135" name="ZoneTexte 134">
              <a:extLst>
                <a:ext uri="{FF2B5EF4-FFF2-40B4-BE49-F238E27FC236}">
                  <a16:creationId xmlns:a16="http://schemas.microsoft.com/office/drawing/2014/main" id="{EEA7CCC0-1600-46A5-8DA4-86353DE52588}"/>
                </a:ext>
              </a:extLst>
            </p:cNvPr>
            <p:cNvSpPr txBox="1"/>
            <p:nvPr/>
          </p:nvSpPr>
          <p:spPr>
            <a:xfrm>
              <a:off x="5971267" y="4003178"/>
              <a:ext cx="1263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 visit, week</a:t>
              </a: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F5244DC8-6918-46E1-AD81-4E67703285B5}"/>
                </a:ext>
              </a:extLst>
            </p:cNvPr>
            <p:cNvSpPr txBox="1"/>
            <p:nvPr/>
          </p:nvSpPr>
          <p:spPr>
            <a:xfrm rot="16200000">
              <a:off x="4099232" y="3023972"/>
              <a:ext cx="1205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 to baseline</a:t>
              </a:r>
              <a:b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ratio (IC 95 %)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263DB529-AC46-4F16-8E0B-4CE34AAC0895}"/>
                </a:ext>
              </a:extLst>
            </p:cNvPr>
            <p:cNvSpPr txBox="1"/>
            <p:nvPr/>
          </p:nvSpPr>
          <p:spPr>
            <a:xfrm>
              <a:off x="5094231" y="58171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id="{EAE44C2C-9CFF-4B7F-9683-DB0BC224EF8A}"/>
                </a:ext>
              </a:extLst>
            </p:cNvPr>
            <p:cNvSpPr txBox="1"/>
            <p:nvPr/>
          </p:nvSpPr>
          <p:spPr>
            <a:xfrm>
              <a:off x="6432323" y="58171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39" name="ZoneTexte 138">
              <a:extLst>
                <a:ext uri="{FF2B5EF4-FFF2-40B4-BE49-F238E27FC236}">
                  <a16:creationId xmlns:a16="http://schemas.microsoft.com/office/drawing/2014/main" id="{343E8799-4606-4C59-98EA-18A229583ABF}"/>
                </a:ext>
              </a:extLst>
            </p:cNvPr>
            <p:cNvSpPr txBox="1"/>
            <p:nvPr/>
          </p:nvSpPr>
          <p:spPr>
            <a:xfrm>
              <a:off x="7815783" y="58171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40" name="ZoneTexte 139">
              <a:extLst>
                <a:ext uri="{FF2B5EF4-FFF2-40B4-BE49-F238E27FC236}">
                  <a16:creationId xmlns:a16="http://schemas.microsoft.com/office/drawing/2014/main" id="{BC07F318-E8D9-4597-8D2D-D79471FFE4EC}"/>
                </a:ext>
              </a:extLst>
            </p:cNvPr>
            <p:cNvSpPr txBox="1"/>
            <p:nvPr/>
          </p:nvSpPr>
          <p:spPr>
            <a:xfrm>
              <a:off x="4843106" y="568242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141" name="ZoneTexte 140">
              <a:extLst>
                <a:ext uri="{FF2B5EF4-FFF2-40B4-BE49-F238E27FC236}">
                  <a16:creationId xmlns:a16="http://schemas.microsoft.com/office/drawing/2014/main" id="{7332CCA9-9420-4DD9-A538-9CF8E36CC98C}"/>
                </a:ext>
              </a:extLst>
            </p:cNvPr>
            <p:cNvSpPr txBox="1"/>
            <p:nvPr/>
          </p:nvSpPr>
          <p:spPr>
            <a:xfrm>
              <a:off x="4843106" y="554517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0,6</a:t>
              </a:r>
            </a:p>
          </p:txBody>
        </p:sp>
        <p:sp>
          <p:nvSpPr>
            <p:cNvPr id="142" name="ZoneTexte 141">
              <a:extLst>
                <a:ext uri="{FF2B5EF4-FFF2-40B4-BE49-F238E27FC236}">
                  <a16:creationId xmlns:a16="http://schemas.microsoft.com/office/drawing/2014/main" id="{7588F80A-7222-4855-BC82-C000F217DB1D}"/>
                </a:ext>
              </a:extLst>
            </p:cNvPr>
            <p:cNvSpPr txBox="1"/>
            <p:nvPr/>
          </p:nvSpPr>
          <p:spPr>
            <a:xfrm>
              <a:off x="4843106" y="540791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0,7</a:t>
              </a:r>
            </a:p>
          </p:txBody>
        </p:sp>
        <p:sp>
          <p:nvSpPr>
            <p:cNvPr id="143" name="ZoneTexte 142">
              <a:extLst>
                <a:ext uri="{FF2B5EF4-FFF2-40B4-BE49-F238E27FC236}">
                  <a16:creationId xmlns:a16="http://schemas.microsoft.com/office/drawing/2014/main" id="{C61220A9-45DE-4EF2-9AD7-F3EDE5B34255}"/>
                </a:ext>
              </a:extLst>
            </p:cNvPr>
            <p:cNvSpPr txBox="1"/>
            <p:nvPr/>
          </p:nvSpPr>
          <p:spPr>
            <a:xfrm>
              <a:off x="4843106" y="527065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</a:t>
              </a:r>
            </a:p>
          </p:txBody>
        </p:sp>
        <p:sp>
          <p:nvSpPr>
            <p:cNvPr id="144" name="ZoneTexte 143">
              <a:extLst>
                <a:ext uri="{FF2B5EF4-FFF2-40B4-BE49-F238E27FC236}">
                  <a16:creationId xmlns:a16="http://schemas.microsoft.com/office/drawing/2014/main" id="{AF639A75-DE26-4E5D-ADE7-CF0D574F3E75}"/>
                </a:ext>
              </a:extLst>
            </p:cNvPr>
            <p:cNvSpPr txBox="1"/>
            <p:nvPr/>
          </p:nvSpPr>
          <p:spPr>
            <a:xfrm>
              <a:off x="4843106" y="513340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</a:t>
              </a:r>
            </a:p>
          </p:txBody>
        </p:sp>
        <p:sp>
          <p:nvSpPr>
            <p:cNvPr id="145" name="ZoneTexte 144">
              <a:extLst>
                <a:ext uri="{FF2B5EF4-FFF2-40B4-BE49-F238E27FC236}">
                  <a16:creationId xmlns:a16="http://schemas.microsoft.com/office/drawing/2014/main" id="{C174974E-2AC9-414F-A6B7-6CC0FF279A16}"/>
                </a:ext>
              </a:extLst>
            </p:cNvPr>
            <p:cNvSpPr txBox="1"/>
            <p:nvPr/>
          </p:nvSpPr>
          <p:spPr>
            <a:xfrm>
              <a:off x="4843106" y="499614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</a:t>
              </a:r>
            </a:p>
          </p:txBody>
        </p:sp>
        <p:sp>
          <p:nvSpPr>
            <p:cNvPr id="146" name="ZoneTexte 145">
              <a:extLst>
                <a:ext uri="{FF2B5EF4-FFF2-40B4-BE49-F238E27FC236}">
                  <a16:creationId xmlns:a16="http://schemas.microsoft.com/office/drawing/2014/main" id="{27D0353D-F916-41C4-A467-68328DD48355}"/>
                </a:ext>
              </a:extLst>
            </p:cNvPr>
            <p:cNvSpPr txBox="1"/>
            <p:nvPr/>
          </p:nvSpPr>
          <p:spPr>
            <a:xfrm>
              <a:off x="4843106" y="485889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147" name="ZoneTexte 146">
              <a:extLst>
                <a:ext uri="{FF2B5EF4-FFF2-40B4-BE49-F238E27FC236}">
                  <a16:creationId xmlns:a16="http://schemas.microsoft.com/office/drawing/2014/main" id="{766698D8-AB06-46C2-8FF9-B01A7C6A4E27}"/>
                </a:ext>
              </a:extLst>
            </p:cNvPr>
            <p:cNvSpPr txBox="1"/>
            <p:nvPr/>
          </p:nvSpPr>
          <p:spPr>
            <a:xfrm>
              <a:off x="4843106" y="472163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1,2</a:t>
              </a:r>
            </a:p>
          </p:txBody>
        </p:sp>
        <p:sp>
          <p:nvSpPr>
            <p:cNvPr id="148" name="ZoneTexte 147">
              <a:extLst>
                <a:ext uri="{FF2B5EF4-FFF2-40B4-BE49-F238E27FC236}">
                  <a16:creationId xmlns:a16="http://schemas.microsoft.com/office/drawing/2014/main" id="{890BD68B-5671-4069-A6C6-0EF823604F9D}"/>
                </a:ext>
              </a:extLst>
            </p:cNvPr>
            <p:cNvSpPr txBox="1"/>
            <p:nvPr/>
          </p:nvSpPr>
          <p:spPr>
            <a:xfrm>
              <a:off x="4843106" y="458437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1,3</a:t>
              </a:r>
            </a:p>
          </p:txBody>
        </p:sp>
        <p:sp>
          <p:nvSpPr>
            <p:cNvPr id="149" name="ZoneTexte 148">
              <a:extLst>
                <a:ext uri="{FF2B5EF4-FFF2-40B4-BE49-F238E27FC236}">
                  <a16:creationId xmlns:a16="http://schemas.microsoft.com/office/drawing/2014/main" id="{C53FA3BB-E772-4557-95A7-ED693E4FECBF}"/>
                </a:ext>
              </a:extLst>
            </p:cNvPr>
            <p:cNvSpPr txBox="1"/>
            <p:nvPr/>
          </p:nvSpPr>
          <p:spPr>
            <a:xfrm>
              <a:off x="5768623" y="4400751"/>
              <a:ext cx="186589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Serum soluble CD14 (ng/l)</a:t>
              </a:r>
            </a:p>
          </p:txBody>
        </p:sp>
        <p:sp>
          <p:nvSpPr>
            <p:cNvPr id="150" name="ZoneTexte 149">
              <a:extLst>
                <a:ext uri="{FF2B5EF4-FFF2-40B4-BE49-F238E27FC236}">
                  <a16:creationId xmlns:a16="http://schemas.microsoft.com/office/drawing/2014/main" id="{4C3122CD-1ADE-4CB8-B241-9E02BA0956FF}"/>
                </a:ext>
              </a:extLst>
            </p:cNvPr>
            <p:cNvSpPr txBox="1"/>
            <p:nvPr/>
          </p:nvSpPr>
          <p:spPr>
            <a:xfrm>
              <a:off x="7609000" y="4671440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0,002</a:t>
              </a:r>
            </a:p>
          </p:txBody>
        </p:sp>
        <p:sp>
          <p:nvSpPr>
            <p:cNvPr id="151" name="ZoneTexte 150">
              <a:extLst>
                <a:ext uri="{FF2B5EF4-FFF2-40B4-BE49-F238E27FC236}">
                  <a16:creationId xmlns:a16="http://schemas.microsoft.com/office/drawing/2014/main" id="{64E9AE58-6730-4971-8519-6997655FC28A}"/>
                </a:ext>
              </a:extLst>
            </p:cNvPr>
            <p:cNvSpPr txBox="1"/>
            <p:nvPr/>
          </p:nvSpPr>
          <p:spPr>
            <a:xfrm>
              <a:off x="6338547" y="5366222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1,025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1,142</a:t>
              </a:r>
            </a:p>
          </p:txBody>
        </p:sp>
        <p:sp>
          <p:nvSpPr>
            <p:cNvPr id="152" name="ZoneTexte 151">
              <a:extLst>
                <a:ext uri="{FF2B5EF4-FFF2-40B4-BE49-F238E27FC236}">
                  <a16:creationId xmlns:a16="http://schemas.microsoft.com/office/drawing/2014/main" id="{4010921D-3468-4414-A8EF-180E7E1DB9D8}"/>
                </a:ext>
              </a:extLst>
            </p:cNvPr>
            <p:cNvSpPr txBox="1"/>
            <p:nvPr/>
          </p:nvSpPr>
          <p:spPr>
            <a:xfrm>
              <a:off x="7722556" y="5366222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0,836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0,935</a:t>
              </a:r>
            </a:p>
          </p:txBody>
        </p:sp>
        <p:sp>
          <p:nvSpPr>
            <p:cNvPr id="153" name="ZoneTexte 152">
              <a:extLst>
                <a:ext uri="{FF2B5EF4-FFF2-40B4-BE49-F238E27FC236}">
                  <a16:creationId xmlns:a16="http://schemas.microsoft.com/office/drawing/2014/main" id="{0F8C4F05-2BC2-48DB-A4A8-8E3FA533C855}"/>
                </a:ext>
              </a:extLst>
            </p:cNvPr>
            <p:cNvSpPr txBox="1"/>
            <p:nvPr/>
          </p:nvSpPr>
          <p:spPr>
            <a:xfrm>
              <a:off x="5971267" y="5946807"/>
              <a:ext cx="1263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 visit, week</a:t>
              </a:r>
            </a:p>
          </p:txBody>
        </p:sp>
        <p:sp>
          <p:nvSpPr>
            <p:cNvPr id="154" name="ZoneTexte 153">
              <a:extLst>
                <a:ext uri="{FF2B5EF4-FFF2-40B4-BE49-F238E27FC236}">
                  <a16:creationId xmlns:a16="http://schemas.microsoft.com/office/drawing/2014/main" id="{A654C0A9-6A44-4047-8834-BB307AE2C8A3}"/>
                </a:ext>
              </a:extLst>
            </p:cNvPr>
            <p:cNvSpPr txBox="1"/>
            <p:nvPr/>
          </p:nvSpPr>
          <p:spPr>
            <a:xfrm rot="16200000">
              <a:off x="4099232" y="4967601"/>
              <a:ext cx="1205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 to baseline</a:t>
              </a:r>
              <a:b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ratio (IC 95 %)</a:t>
              </a:r>
            </a:p>
          </p:txBody>
        </p:sp>
        <p:sp>
          <p:nvSpPr>
            <p:cNvPr id="155" name="ZoneTexte 154">
              <a:extLst>
                <a:ext uri="{FF2B5EF4-FFF2-40B4-BE49-F238E27FC236}">
                  <a16:creationId xmlns:a16="http://schemas.microsoft.com/office/drawing/2014/main" id="{9E754547-BFF8-44E3-95E2-1D5B6EFADE0D}"/>
                </a:ext>
              </a:extLst>
            </p:cNvPr>
            <p:cNvSpPr txBox="1"/>
            <p:nvPr/>
          </p:nvSpPr>
          <p:spPr>
            <a:xfrm>
              <a:off x="8902039" y="3873491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56" name="ZoneTexte 155">
              <a:extLst>
                <a:ext uri="{FF2B5EF4-FFF2-40B4-BE49-F238E27FC236}">
                  <a16:creationId xmlns:a16="http://schemas.microsoft.com/office/drawing/2014/main" id="{4AE2D8F5-2867-49EF-A9E3-593BDE6CBB42}"/>
                </a:ext>
              </a:extLst>
            </p:cNvPr>
            <p:cNvSpPr txBox="1"/>
            <p:nvPr/>
          </p:nvSpPr>
          <p:spPr>
            <a:xfrm>
              <a:off x="10240131" y="38734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57" name="ZoneTexte 156">
              <a:extLst>
                <a:ext uri="{FF2B5EF4-FFF2-40B4-BE49-F238E27FC236}">
                  <a16:creationId xmlns:a16="http://schemas.microsoft.com/office/drawing/2014/main" id="{AC67677F-D86A-456E-B36C-654CEE388F6F}"/>
                </a:ext>
              </a:extLst>
            </p:cNvPr>
            <p:cNvSpPr txBox="1"/>
            <p:nvPr/>
          </p:nvSpPr>
          <p:spPr>
            <a:xfrm>
              <a:off x="11623591" y="3873491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58" name="ZoneTexte 157">
              <a:extLst>
                <a:ext uri="{FF2B5EF4-FFF2-40B4-BE49-F238E27FC236}">
                  <a16:creationId xmlns:a16="http://schemas.microsoft.com/office/drawing/2014/main" id="{63D03D95-75A7-487F-B0A9-7F77B6D3C6C8}"/>
                </a:ext>
              </a:extLst>
            </p:cNvPr>
            <p:cNvSpPr txBox="1"/>
            <p:nvPr/>
          </p:nvSpPr>
          <p:spPr>
            <a:xfrm>
              <a:off x="8650914" y="373879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159" name="ZoneTexte 158">
              <a:extLst>
                <a:ext uri="{FF2B5EF4-FFF2-40B4-BE49-F238E27FC236}">
                  <a16:creationId xmlns:a16="http://schemas.microsoft.com/office/drawing/2014/main" id="{8E86B64C-DF9E-4063-97C3-8FCF4CE986DC}"/>
                </a:ext>
              </a:extLst>
            </p:cNvPr>
            <p:cNvSpPr txBox="1"/>
            <p:nvPr/>
          </p:nvSpPr>
          <p:spPr>
            <a:xfrm>
              <a:off x="8650914" y="360154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0,6</a:t>
              </a:r>
            </a:p>
          </p:txBody>
        </p:sp>
        <p:sp>
          <p:nvSpPr>
            <p:cNvPr id="160" name="ZoneTexte 159">
              <a:extLst>
                <a:ext uri="{FF2B5EF4-FFF2-40B4-BE49-F238E27FC236}">
                  <a16:creationId xmlns:a16="http://schemas.microsoft.com/office/drawing/2014/main" id="{7D41DA9E-7406-451D-8394-B260990CB7A0}"/>
                </a:ext>
              </a:extLst>
            </p:cNvPr>
            <p:cNvSpPr txBox="1"/>
            <p:nvPr/>
          </p:nvSpPr>
          <p:spPr>
            <a:xfrm>
              <a:off x="8650914" y="346428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0,7</a:t>
              </a:r>
            </a:p>
          </p:txBody>
        </p:sp>
        <p:sp>
          <p:nvSpPr>
            <p:cNvPr id="161" name="ZoneTexte 160">
              <a:extLst>
                <a:ext uri="{FF2B5EF4-FFF2-40B4-BE49-F238E27FC236}">
                  <a16:creationId xmlns:a16="http://schemas.microsoft.com/office/drawing/2014/main" id="{9CC57FDF-93F4-48A9-957C-358F80C89B69}"/>
                </a:ext>
              </a:extLst>
            </p:cNvPr>
            <p:cNvSpPr txBox="1"/>
            <p:nvPr/>
          </p:nvSpPr>
          <p:spPr>
            <a:xfrm>
              <a:off x="8650914" y="332702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</a:t>
              </a:r>
            </a:p>
          </p:txBody>
        </p:sp>
        <p:sp>
          <p:nvSpPr>
            <p:cNvPr id="162" name="ZoneTexte 161">
              <a:extLst>
                <a:ext uri="{FF2B5EF4-FFF2-40B4-BE49-F238E27FC236}">
                  <a16:creationId xmlns:a16="http://schemas.microsoft.com/office/drawing/2014/main" id="{AF8690B2-23EB-4CCF-9EB8-00C3304E6307}"/>
                </a:ext>
              </a:extLst>
            </p:cNvPr>
            <p:cNvSpPr txBox="1"/>
            <p:nvPr/>
          </p:nvSpPr>
          <p:spPr>
            <a:xfrm>
              <a:off x="8650914" y="3189773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</a:t>
              </a:r>
            </a:p>
          </p:txBody>
        </p:sp>
        <p:sp>
          <p:nvSpPr>
            <p:cNvPr id="163" name="ZoneTexte 162">
              <a:extLst>
                <a:ext uri="{FF2B5EF4-FFF2-40B4-BE49-F238E27FC236}">
                  <a16:creationId xmlns:a16="http://schemas.microsoft.com/office/drawing/2014/main" id="{A652B97E-A9F6-4CE6-B0FA-505C1362DC46}"/>
                </a:ext>
              </a:extLst>
            </p:cNvPr>
            <p:cNvSpPr txBox="1"/>
            <p:nvPr/>
          </p:nvSpPr>
          <p:spPr>
            <a:xfrm>
              <a:off x="8650914" y="305251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</a:t>
              </a:r>
            </a:p>
          </p:txBody>
        </p:sp>
        <p:sp>
          <p:nvSpPr>
            <p:cNvPr id="164" name="ZoneTexte 163">
              <a:extLst>
                <a:ext uri="{FF2B5EF4-FFF2-40B4-BE49-F238E27FC236}">
                  <a16:creationId xmlns:a16="http://schemas.microsoft.com/office/drawing/2014/main" id="{6C818EA8-158C-4313-998D-71BC8D68239B}"/>
                </a:ext>
              </a:extLst>
            </p:cNvPr>
            <p:cNvSpPr txBox="1"/>
            <p:nvPr/>
          </p:nvSpPr>
          <p:spPr>
            <a:xfrm>
              <a:off x="8650914" y="2915261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165" name="ZoneTexte 164">
              <a:extLst>
                <a:ext uri="{FF2B5EF4-FFF2-40B4-BE49-F238E27FC236}">
                  <a16:creationId xmlns:a16="http://schemas.microsoft.com/office/drawing/2014/main" id="{2F9547E5-BF72-4B8F-AF5E-6420793465B1}"/>
                </a:ext>
              </a:extLst>
            </p:cNvPr>
            <p:cNvSpPr txBox="1"/>
            <p:nvPr/>
          </p:nvSpPr>
          <p:spPr>
            <a:xfrm>
              <a:off x="8650914" y="2778005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1,2</a:t>
              </a:r>
            </a:p>
          </p:txBody>
        </p:sp>
        <p:sp>
          <p:nvSpPr>
            <p:cNvPr id="166" name="ZoneTexte 165">
              <a:extLst>
                <a:ext uri="{FF2B5EF4-FFF2-40B4-BE49-F238E27FC236}">
                  <a16:creationId xmlns:a16="http://schemas.microsoft.com/office/drawing/2014/main" id="{42FCBF1D-6671-4831-8132-421B19F675C1}"/>
                </a:ext>
              </a:extLst>
            </p:cNvPr>
            <p:cNvSpPr txBox="1"/>
            <p:nvPr/>
          </p:nvSpPr>
          <p:spPr>
            <a:xfrm>
              <a:off x="8650914" y="2640749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1,3</a:t>
              </a:r>
            </a:p>
          </p:txBody>
        </p:sp>
        <p:sp>
          <p:nvSpPr>
            <p:cNvPr id="167" name="ZoneTexte 166">
              <a:extLst>
                <a:ext uri="{FF2B5EF4-FFF2-40B4-BE49-F238E27FC236}">
                  <a16:creationId xmlns:a16="http://schemas.microsoft.com/office/drawing/2014/main" id="{6E032F41-CDCE-4B70-99E0-88BD971B187F}"/>
                </a:ext>
              </a:extLst>
            </p:cNvPr>
            <p:cNvSpPr txBox="1"/>
            <p:nvPr/>
          </p:nvSpPr>
          <p:spPr>
            <a:xfrm>
              <a:off x="9583678" y="2457122"/>
              <a:ext cx="18514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Serum interleukin-6 (ng/l)</a:t>
              </a:r>
            </a:p>
          </p:txBody>
        </p:sp>
        <p:sp>
          <p:nvSpPr>
            <p:cNvPr id="168" name="ZoneTexte 167">
              <a:extLst>
                <a:ext uri="{FF2B5EF4-FFF2-40B4-BE49-F238E27FC236}">
                  <a16:creationId xmlns:a16="http://schemas.microsoft.com/office/drawing/2014/main" id="{92E2834F-75DE-45C6-8919-9DEE815A5D4B}"/>
                </a:ext>
              </a:extLst>
            </p:cNvPr>
            <p:cNvSpPr txBox="1"/>
            <p:nvPr/>
          </p:nvSpPr>
          <p:spPr>
            <a:xfrm>
              <a:off x="11416808" y="2727811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0,526</a:t>
              </a:r>
            </a:p>
          </p:txBody>
        </p:sp>
        <p:sp>
          <p:nvSpPr>
            <p:cNvPr id="169" name="ZoneTexte 168">
              <a:extLst>
                <a:ext uri="{FF2B5EF4-FFF2-40B4-BE49-F238E27FC236}">
                  <a16:creationId xmlns:a16="http://schemas.microsoft.com/office/drawing/2014/main" id="{D1F032DF-E264-477B-8B6D-1009B4654DCC}"/>
                </a:ext>
              </a:extLst>
            </p:cNvPr>
            <p:cNvSpPr txBox="1"/>
            <p:nvPr/>
          </p:nvSpPr>
          <p:spPr>
            <a:xfrm>
              <a:off x="10146355" y="3422593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1,024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1,061</a:t>
              </a:r>
            </a:p>
          </p:txBody>
        </p:sp>
        <p:sp>
          <p:nvSpPr>
            <p:cNvPr id="170" name="ZoneTexte 169">
              <a:extLst>
                <a:ext uri="{FF2B5EF4-FFF2-40B4-BE49-F238E27FC236}">
                  <a16:creationId xmlns:a16="http://schemas.microsoft.com/office/drawing/2014/main" id="{746C119E-96F9-4C69-B44B-6783DBCF85F0}"/>
                </a:ext>
              </a:extLst>
            </p:cNvPr>
            <p:cNvSpPr txBox="1"/>
            <p:nvPr/>
          </p:nvSpPr>
          <p:spPr>
            <a:xfrm>
              <a:off x="11530364" y="3422593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1,001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1,038</a:t>
              </a:r>
            </a:p>
          </p:txBody>
        </p:sp>
        <p:sp>
          <p:nvSpPr>
            <p:cNvPr id="171" name="ZoneTexte 170">
              <a:extLst>
                <a:ext uri="{FF2B5EF4-FFF2-40B4-BE49-F238E27FC236}">
                  <a16:creationId xmlns:a16="http://schemas.microsoft.com/office/drawing/2014/main" id="{6EDD6B6A-DA3F-44E7-A4E7-10A84AEA69EC}"/>
                </a:ext>
              </a:extLst>
            </p:cNvPr>
            <p:cNvSpPr txBox="1"/>
            <p:nvPr/>
          </p:nvSpPr>
          <p:spPr>
            <a:xfrm>
              <a:off x="9779075" y="4003178"/>
              <a:ext cx="1263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 visit, week</a:t>
              </a:r>
            </a:p>
          </p:txBody>
        </p:sp>
        <p:sp>
          <p:nvSpPr>
            <p:cNvPr id="172" name="ZoneTexte 171">
              <a:extLst>
                <a:ext uri="{FF2B5EF4-FFF2-40B4-BE49-F238E27FC236}">
                  <a16:creationId xmlns:a16="http://schemas.microsoft.com/office/drawing/2014/main" id="{D35FC193-40F6-422B-9356-E902E9835E19}"/>
                </a:ext>
              </a:extLst>
            </p:cNvPr>
            <p:cNvSpPr txBox="1"/>
            <p:nvPr/>
          </p:nvSpPr>
          <p:spPr>
            <a:xfrm rot="16200000">
              <a:off x="7926090" y="3023972"/>
              <a:ext cx="1205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 to baseline</a:t>
              </a:r>
              <a:b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ratio (IC 95 %)</a:t>
              </a:r>
            </a:p>
          </p:txBody>
        </p:sp>
        <p:sp>
          <p:nvSpPr>
            <p:cNvPr id="173" name="ZoneTexte 172">
              <a:extLst>
                <a:ext uri="{FF2B5EF4-FFF2-40B4-BE49-F238E27FC236}">
                  <a16:creationId xmlns:a16="http://schemas.microsoft.com/office/drawing/2014/main" id="{E2100DC0-9457-45B9-B88D-5AEE7A5317B1}"/>
                </a:ext>
              </a:extLst>
            </p:cNvPr>
            <p:cNvSpPr txBox="1"/>
            <p:nvPr/>
          </p:nvSpPr>
          <p:spPr>
            <a:xfrm>
              <a:off x="8902039" y="5817120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174" name="ZoneTexte 173">
              <a:extLst>
                <a:ext uri="{FF2B5EF4-FFF2-40B4-BE49-F238E27FC236}">
                  <a16:creationId xmlns:a16="http://schemas.microsoft.com/office/drawing/2014/main" id="{A69D423B-1CAB-4DDC-B9F3-54F86DD8042C}"/>
                </a:ext>
              </a:extLst>
            </p:cNvPr>
            <p:cNvSpPr txBox="1"/>
            <p:nvPr/>
          </p:nvSpPr>
          <p:spPr>
            <a:xfrm>
              <a:off x="10240131" y="58171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75" name="ZoneTexte 174">
              <a:extLst>
                <a:ext uri="{FF2B5EF4-FFF2-40B4-BE49-F238E27FC236}">
                  <a16:creationId xmlns:a16="http://schemas.microsoft.com/office/drawing/2014/main" id="{10247B45-1E11-4881-ADA8-7AE960CE5C65}"/>
                </a:ext>
              </a:extLst>
            </p:cNvPr>
            <p:cNvSpPr txBox="1"/>
            <p:nvPr/>
          </p:nvSpPr>
          <p:spPr>
            <a:xfrm>
              <a:off x="11623591" y="581712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48</a:t>
              </a:r>
            </a:p>
          </p:txBody>
        </p:sp>
        <p:sp>
          <p:nvSpPr>
            <p:cNvPr id="176" name="ZoneTexte 175">
              <a:extLst>
                <a:ext uri="{FF2B5EF4-FFF2-40B4-BE49-F238E27FC236}">
                  <a16:creationId xmlns:a16="http://schemas.microsoft.com/office/drawing/2014/main" id="{61D4D5EF-CF2D-44C9-88D9-82A798A21533}"/>
                </a:ext>
              </a:extLst>
            </p:cNvPr>
            <p:cNvSpPr txBox="1"/>
            <p:nvPr/>
          </p:nvSpPr>
          <p:spPr>
            <a:xfrm>
              <a:off x="8650914" y="568242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0,5</a:t>
              </a:r>
            </a:p>
          </p:txBody>
        </p:sp>
        <p:sp>
          <p:nvSpPr>
            <p:cNvPr id="177" name="ZoneTexte 176">
              <a:extLst>
                <a:ext uri="{FF2B5EF4-FFF2-40B4-BE49-F238E27FC236}">
                  <a16:creationId xmlns:a16="http://schemas.microsoft.com/office/drawing/2014/main" id="{3600409C-0829-4B82-9594-CA84B4A5E9E1}"/>
                </a:ext>
              </a:extLst>
            </p:cNvPr>
            <p:cNvSpPr txBox="1"/>
            <p:nvPr/>
          </p:nvSpPr>
          <p:spPr>
            <a:xfrm>
              <a:off x="8650914" y="554517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0,6</a:t>
              </a:r>
            </a:p>
          </p:txBody>
        </p:sp>
        <p:sp>
          <p:nvSpPr>
            <p:cNvPr id="178" name="ZoneTexte 177">
              <a:extLst>
                <a:ext uri="{FF2B5EF4-FFF2-40B4-BE49-F238E27FC236}">
                  <a16:creationId xmlns:a16="http://schemas.microsoft.com/office/drawing/2014/main" id="{69A98CAC-3CA0-43F2-A5A0-0386CC90A7E5}"/>
                </a:ext>
              </a:extLst>
            </p:cNvPr>
            <p:cNvSpPr txBox="1"/>
            <p:nvPr/>
          </p:nvSpPr>
          <p:spPr>
            <a:xfrm>
              <a:off x="8650914" y="540791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0,7</a:t>
              </a:r>
            </a:p>
          </p:txBody>
        </p:sp>
        <p:sp>
          <p:nvSpPr>
            <p:cNvPr id="179" name="ZoneTexte 178">
              <a:extLst>
                <a:ext uri="{FF2B5EF4-FFF2-40B4-BE49-F238E27FC236}">
                  <a16:creationId xmlns:a16="http://schemas.microsoft.com/office/drawing/2014/main" id="{F7C0F68B-908B-4C8C-9E39-B58FDCBE1B27}"/>
                </a:ext>
              </a:extLst>
            </p:cNvPr>
            <p:cNvSpPr txBox="1"/>
            <p:nvPr/>
          </p:nvSpPr>
          <p:spPr>
            <a:xfrm>
              <a:off x="8650914" y="527065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0,8</a:t>
              </a:r>
            </a:p>
          </p:txBody>
        </p:sp>
        <p:sp>
          <p:nvSpPr>
            <p:cNvPr id="180" name="ZoneTexte 179">
              <a:extLst>
                <a:ext uri="{FF2B5EF4-FFF2-40B4-BE49-F238E27FC236}">
                  <a16:creationId xmlns:a16="http://schemas.microsoft.com/office/drawing/2014/main" id="{AA0A106B-6400-4AB1-BFE6-4AF8F4497874}"/>
                </a:ext>
              </a:extLst>
            </p:cNvPr>
            <p:cNvSpPr txBox="1"/>
            <p:nvPr/>
          </p:nvSpPr>
          <p:spPr>
            <a:xfrm>
              <a:off x="8650914" y="5133402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</a:t>
              </a:r>
            </a:p>
          </p:txBody>
        </p:sp>
        <p:sp>
          <p:nvSpPr>
            <p:cNvPr id="181" name="ZoneTexte 180">
              <a:extLst>
                <a:ext uri="{FF2B5EF4-FFF2-40B4-BE49-F238E27FC236}">
                  <a16:creationId xmlns:a16="http://schemas.microsoft.com/office/drawing/2014/main" id="{B4A2F667-C211-4E04-8374-89EF2ADBBD6F}"/>
                </a:ext>
              </a:extLst>
            </p:cNvPr>
            <p:cNvSpPr txBox="1"/>
            <p:nvPr/>
          </p:nvSpPr>
          <p:spPr>
            <a:xfrm>
              <a:off x="8650914" y="4996146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</a:t>
              </a:r>
            </a:p>
          </p:txBody>
        </p:sp>
        <p:sp>
          <p:nvSpPr>
            <p:cNvPr id="182" name="ZoneTexte 181">
              <a:extLst>
                <a:ext uri="{FF2B5EF4-FFF2-40B4-BE49-F238E27FC236}">
                  <a16:creationId xmlns:a16="http://schemas.microsoft.com/office/drawing/2014/main" id="{961E8DF9-5AF4-456C-BADE-9ADBBC0A371C}"/>
                </a:ext>
              </a:extLst>
            </p:cNvPr>
            <p:cNvSpPr txBox="1"/>
            <p:nvPr/>
          </p:nvSpPr>
          <p:spPr>
            <a:xfrm>
              <a:off x="8650914" y="4858890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1,1</a:t>
              </a:r>
            </a:p>
          </p:txBody>
        </p:sp>
        <p:sp>
          <p:nvSpPr>
            <p:cNvPr id="183" name="ZoneTexte 182">
              <a:extLst>
                <a:ext uri="{FF2B5EF4-FFF2-40B4-BE49-F238E27FC236}">
                  <a16:creationId xmlns:a16="http://schemas.microsoft.com/office/drawing/2014/main" id="{9FF20AE8-567E-43A8-A4DB-AB88AEFB2280}"/>
                </a:ext>
              </a:extLst>
            </p:cNvPr>
            <p:cNvSpPr txBox="1"/>
            <p:nvPr/>
          </p:nvSpPr>
          <p:spPr>
            <a:xfrm>
              <a:off x="8650914" y="4721634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1,2</a:t>
              </a:r>
            </a:p>
          </p:txBody>
        </p:sp>
        <p:sp>
          <p:nvSpPr>
            <p:cNvPr id="184" name="ZoneTexte 183">
              <a:extLst>
                <a:ext uri="{FF2B5EF4-FFF2-40B4-BE49-F238E27FC236}">
                  <a16:creationId xmlns:a16="http://schemas.microsoft.com/office/drawing/2014/main" id="{8CC82AF0-0108-4F78-B88B-12BBF006E74A}"/>
                </a:ext>
              </a:extLst>
            </p:cNvPr>
            <p:cNvSpPr txBox="1"/>
            <p:nvPr/>
          </p:nvSpPr>
          <p:spPr>
            <a:xfrm>
              <a:off x="8650914" y="4584378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1,3</a:t>
              </a:r>
            </a:p>
          </p:txBody>
        </p:sp>
        <p:sp>
          <p:nvSpPr>
            <p:cNvPr id="185" name="ZoneTexte 184">
              <a:extLst>
                <a:ext uri="{FF2B5EF4-FFF2-40B4-BE49-F238E27FC236}">
                  <a16:creationId xmlns:a16="http://schemas.microsoft.com/office/drawing/2014/main" id="{07EBCE9A-5495-40AF-9B45-B91B327FAA7B}"/>
                </a:ext>
              </a:extLst>
            </p:cNvPr>
            <p:cNvSpPr txBox="1"/>
            <p:nvPr/>
          </p:nvSpPr>
          <p:spPr>
            <a:xfrm>
              <a:off x="9535555" y="4400751"/>
              <a:ext cx="1947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Serum soluble CD163 (µg/l)</a:t>
              </a:r>
            </a:p>
          </p:txBody>
        </p:sp>
        <p:sp>
          <p:nvSpPr>
            <p:cNvPr id="186" name="ZoneTexte 185">
              <a:extLst>
                <a:ext uri="{FF2B5EF4-FFF2-40B4-BE49-F238E27FC236}">
                  <a16:creationId xmlns:a16="http://schemas.microsoft.com/office/drawing/2014/main" id="{EE9D86A6-AA67-466F-8200-AF76BCEF0D90}"/>
                </a:ext>
              </a:extLst>
            </p:cNvPr>
            <p:cNvSpPr txBox="1"/>
            <p:nvPr/>
          </p:nvSpPr>
          <p:spPr>
            <a:xfrm>
              <a:off x="11416808" y="4671440"/>
              <a:ext cx="7649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p = 0,509</a:t>
              </a:r>
            </a:p>
          </p:txBody>
        </p:sp>
        <p:sp>
          <p:nvSpPr>
            <p:cNvPr id="187" name="ZoneTexte 186">
              <a:extLst>
                <a:ext uri="{FF2B5EF4-FFF2-40B4-BE49-F238E27FC236}">
                  <a16:creationId xmlns:a16="http://schemas.microsoft.com/office/drawing/2014/main" id="{2E79608C-81D9-4575-949F-AB65AFF75797}"/>
                </a:ext>
              </a:extLst>
            </p:cNvPr>
            <p:cNvSpPr txBox="1"/>
            <p:nvPr/>
          </p:nvSpPr>
          <p:spPr>
            <a:xfrm>
              <a:off x="10146355" y="5366222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1,003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0,970</a:t>
              </a:r>
            </a:p>
          </p:txBody>
        </p:sp>
        <p:sp>
          <p:nvSpPr>
            <p:cNvPr id="188" name="ZoneTexte 187">
              <a:extLst>
                <a:ext uri="{FF2B5EF4-FFF2-40B4-BE49-F238E27FC236}">
                  <a16:creationId xmlns:a16="http://schemas.microsoft.com/office/drawing/2014/main" id="{00396AC2-FF12-48AC-A52C-3EFC1DDF421E}"/>
                </a:ext>
              </a:extLst>
            </p:cNvPr>
            <p:cNvSpPr txBox="1"/>
            <p:nvPr/>
          </p:nvSpPr>
          <p:spPr>
            <a:xfrm>
              <a:off x="11530364" y="5366222"/>
              <a:ext cx="5373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1,045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1,030</a:t>
              </a:r>
            </a:p>
          </p:txBody>
        </p:sp>
        <p:sp>
          <p:nvSpPr>
            <p:cNvPr id="189" name="ZoneTexte 188">
              <a:extLst>
                <a:ext uri="{FF2B5EF4-FFF2-40B4-BE49-F238E27FC236}">
                  <a16:creationId xmlns:a16="http://schemas.microsoft.com/office/drawing/2014/main" id="{E6EECC50-DEBE-463B-808B-1CA5BBE7AFC3}"/>
                </a:ext>
              </a:extLst>
            </p:cNvPr>
            <p:cNvSpPr txBox="1"/>
            <p:nvPr/>
          </p:nvSpPr>
          <p:spPr>
            <a:xfrm>
              <a:off x="9779075" y="5946807"/>
              <a:ext cx="1263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Study visit, week</a:t>
              </a:r>
            </a:p>
          </p:txBody>
        </p:sp>
        <p:sp>
          <p:nvSpPr>
            <p:cNvPr id="190" name="ZoneTexte 189">
              <a:extLst>
                <a:ext uri="{FF2B5EF4-FFF2-40B4-BE49-F238E27FC236}">
                  <a16:creationId xmlns:a16="http://schemas.microsoft.com/office/drawing/2014/main" id="{C2B5063D-A564-4ED5-84F0-13395B933E6E}"/>
                </a:ext>
              </a:extLst>
            </p:cNvPr>
            <p:cNvSpPr txBox="1"/>
            <p:nvPr/>
          </p:nvSpPr>
          <p:spPr>
            <a:xfrm rot="16200000">
              <a:off x="7926090" y="4967601"/>
              <a:ext cx="120590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Visit</a:t>
              </a: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 to </a:t>
              </a:r>
              <a:r>
                <a:rPr kumimoji="0" lang="fr-FR" sz="12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baseline</a:t>
              </a:r>
              <a:b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ratio (IC 95 %)</a:t>
              </a:r>
            </a:p>
          </p:txBody>
        </p:sp>
        <p:sp>
          <p:nvSpPr>
            <p:cNvPr id="191" name="ZoneTexte 190">
              <a:extLst>
                <a:ext uri="{FF2B5EF4-FFF2-40B4-BE49-F238E27FC236}">
                  <a16:creationId xmlns:a16="http://schemas.microsoft.com/office/drawing/2014/main" id="{0904D1C7-7F0C-4A7F-BEBC-CE8BEA41B1AC}"/>
                </a:ext>
              </a:extLst>
            </p:cNvPr>
            <p:cNvSpPr txBox="1"/>
            <p:nvPr/>
          </p:nvSpPr>
          <p:spPr>
            <a:xfrm>
              <a:off x="7855222" y="6065245"/>
              <a:ext cx="15549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DTG/3TC (N = 246)</a:t>
              </a:r>
            </a:p>
          </p:txBody>
        </p: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F5FAFD60-4E79-4B36-8268-2ACBF115B65C}"/>
                </a:ext>
              </a:extLst>
            </p:cNvPr>
            <p:cNvSpPr txBox="1"/>
            <p:nvPr/>
          </p:nvSpPr>
          <p:spPr>
            <a:xfrm>
              <a:off x="7855222" y="6323621"/>
              <a:ext cx="12041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+mn-cs"/>
                </a:rPr>
                <a:t>CAR (N = 247)</a:t>
              </a:r>
            </a:p>
          </p:txBody>
        </p:sp>
        <p:sp>
          <p:nvSpPr>
            <p:cNvPr id="193" name="Line 19">
              <a:extLst>
                <a:ext uri="{FF2B5EF4-FFF2-40B4-BE49-F238E27FC236}">
                  <a16:creationId xmlns:a16="http://schemas.microsoft.com/office/drawing/2014/main" id="{298CD89E-FEE5-4170-863B-085F5C74CA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69996" y="6467311"/>
              <a:ext cx="173037" cy="0"/>
            </a:xfrm>
            <a:prstGeom prst="line">
              <a:avLst/>
            </a:prstGeom>
            <a:noFill/>
            <a:ln w="28575" cap="rnd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Line 20">
              <a:extLst>
                <a:ext uri="{FF2B5EF4-FFF2-40B4-BE49-F238E27FC236}">
                  <a16:creationId xmlns:a16="http://schemas.microsoft.com/office/drawing/2014/main" id="{8C491F04-09F3-4DE9-8A12-50B514343D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671583" y="6223250"/>
              <a:ext cx="173037" cy="0"/>
            </a:xfrm>
            <a:prstGeom prst="line">
              <a:avLst/>
            </a:prstGeom>
            <a:noFill/>
            <a:ln w="28575" cap="rnd">
              <a:solidFill>
                <a:srgbClr val="703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5" name="Espace réservé du contenu 4">
            <a:extLst>
              <a:ext uri="{FF2B5EF4-FFF2-40B4-BE49-F238E27FC236}">
                <a16:creationId xmlns:a16="http://schemas.microsoft.com/office/drawing/2014/main" id="{5B823767-D836-40D2-8F65-57FBD717E8B0}"/>
              </a:ext>
            </a:extLst>
          </p:cNvPr>
          <p:cNvSpPr txBox="1">
            <a:spLocks/>
          </p:cNvSpPr>
          <p:nvPr/>
        </p:nvSpPr>
        <p:spPr bwMode="auto">
          <a:xfrm>
            <a:off x="256008" y="1140267"/>
            <a:ext cx="5598304" cy="69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Adverse events leading to withdrawal through week 48 :</a:t>
            </a:r>
            <a:br>
              <a:rPr kumimoji="0" lang="en-US" sz="1800" b="1" i="0" u="none" strike="noStrike" kern="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1" i="0" u="none" strike="noStrike" kern="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safety population</a:t>
            </a:r>
          </a:p>
        </p:txBody>
      </p:sp>
      <p:sp>
        <p:nvSpPr>
          <p:cNvPr id="196" name="Text Box 3">
            <a:extLst>
              <a:ext uri="{FF2B5EF4-FFF2-40B4-BE49-F238E27FC236}">
                <a16:creationId xmlns:a16="http://schemas.microsoft.com/office/drawing/2014/main" id="{0054E88A-02A5-42D4-B4FC-5A870B7A9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53537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Llibre</a:t>
            </a:r>
            <a:r>
              <a:rPr lang="en-GB" sz="1400" i="1" dirty="0">
                <a:solidFill>
                  <a:srgbClr val="0070C0"/>
                </a:solidFill>
              </a:rPr>
              <a:t> J, IAS 2021, OALB0303 </a:t>
            </a:r>
          </a:p>
        </p:txBody>
      </p:sp>
    </p:spTree>
    <p:extLst>
      <p:ext uri="{BB962C8B-B14F-4D97-AF65-F5344CB8AC3E}">
        <p14:creationId xmlns:p14="http://schemas.microsoft.com/office/powerpoint/2010/main" val="2602479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B6428F4B-9212-6E4D-96C2-CDDDFEFA0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705540"/>
              </p:ext>
            </p:extLst>
          </p:nvPr>
        </p:nvGraphicFramePr>
        <p:xfrm>
          <a:off x="6202705" y="2883378"/>
          <a:ext cx="5588194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1770">
                  <a:extLst>
                    <a:ext uri="{9D8B030D-6E8A-4147-A177-3AD203B41FA5}">
                      <a16:colId xmlns:a16="http://schemas.microsoft.com/office/drawing/2014/main" val="2888518506"/>
                    </a:ext>
                  </a:extLst>
                </a:gridCol>
                <a:gridCol w="1278004">
                  <a:extLst>
                    <a:ext uri="{9D8B030D-6E8A-4147-A177-3AD203B41FA5}">
                      <a16:colId xmlns:a16="http://schemas.microsoft.com/office/drawing/2014/main" val="1103594025"/>
                    </a:ext>
                  </a:extLst>
                </a:gridCol>
                <a:gridCol w="1328420">
                  <a:extLst>
                    <a:ext uri="{9D8B030D-6E8A-4147-A177-3AD203B41FA5}">
                      <a16:colId xmlns:a16="http://schemas.microsoft.com/office/drawing/2014/main" val="2598936671"/>
                    </a:ext>
                  </a:extLst>
                </a:gridCol>
              </a:tblGrid>
              <a:tr h="517560">
                <a:tc>
                  <a:txBody>
                    <a:bodyPr/>
                    <a:lstStyle/>
                    <a:p>
                      <a:endParaRPr lang="en-US" sz="1600" noProof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DTG/RPV</a:t>
                      </a:r>
                    </a:p>
                    <a:p>
                      <a:pPr algn="ctr"/>
                      <a:r>
                        <a:rPr lang="en-US" sz="1600" noProof="0"/>
                        <a:t>N = 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Continuation</a:t>
                      </a:r>
                      <a:br>
                        <a:rPr lang="en-US" sz="1600" noProof="0"/>
                      </a:br>
                      <a:r>
                        <a:rPr lang="en-US" sz="1600" noProof="0"/>
                        <a:t>cART</a:t>
                      </a:r>
                    </a:p>
                    <a:p>
                      <a:pPr algn="ctr"/>
                      <a:r>
                        <a:rPr lang="en-US" sz="1600" noProof="0"/>
                        <a:t>N =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6953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age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9242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Male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81.9 %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77.5 %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3188"/>
                  </a:ext>
                </a:extLst>
              </a:tr>
              <a:tr h="310461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duration HIV infection, 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22.5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05198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duration ARV, years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15.7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17.8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76628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Median CD4/mm</a:t>
                      </a:r>
                      <a:r>
                        <a:rPr lang="en-US" sz="1600" b="1" baseline="30000" noProof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644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/>
                        <a:t>610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847552"/>
                  </a:ext>
                </a:extLst>
              </a:tr>
              <a:tr h="210858">
                <a:tc>
                  <a:txBody>
                    <a:bodyPr/>
                    <a:lstStyle/>
                    <a:p>
                      <a:r>
                        <a:rPr lang="en-US" sz="1600" b="1" noProof="0"/>
                        <a:t>ARV at screening, %</a:t>
                      </a:r>
                    </a:p>
                    <a:p>
                      <a:r>
                        <a:rPr lang="en-US" sz="1600" noProof="0"/>
                        <a:t>   TDF/FTC / TAF/FTC / ABC/3TC</a:t>
                      </a:r>
                    </a:p>
                    <a:p>
                      <a:r>
                        <a:rPr lang="en-US" sz="1600" noProof="0"/>
                        <a:t>   DRV / ATV</a:t>
                      </a:r>
                    </a:p>
                    <a:p>
                      <a:r>
                        <a:rPr lang="en-US" sz="1600" noProof="0"/>
                        <a:t>   DTG / BIC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/>
                    </a:p>
                    <a:p>
                      <a:pPr algn="ctr"/>
                      <a:r>
                        <a:rPr lang="en-US" sz="1600" noProof="0"/>
                        <a:t>29 / 22 / 19</a:t>
                      </a:r>
                    </a:p>
                    <a:p>
                      <a:pPr algn="ctr"/>
                      <a:r>
                        <a:rPr lang="en-US" sz="1600" noProof="0"/>
                        <a:t>51 / 10</a:t>
                      </a:r>
                    </a:p>
                    <a:p>
                      <a:pPr algn="ctr"/>
                      <a:r>
                        <a:rPr lang="en-US" sz="1600" noProof="0"/>
                        <a:t>17 / 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  <a:p>
                      <a:pPr algn="ctr"/>
                      <a:r>
                        <a:rPr lang="en-US" sz="1600" noProof="0" dirty="0"/>
                        <a:t>18 / 33 / 20</a:t>
                      </a:r>
                    </a:p>
                    <a:p>
                      <a:pPr algn="ctr"/>
                      <a:r>
                        <a:rPr lang="en-US" sz="1600" noProof="0" dirty="0"/>
                        <a:t>50 / 15</a:t>
                      </a:r>
                      <a:br>
                        <a:rPr lang="en-US" sz="1600" noProof="0" dirty="0"/>
                      </a:br>
                      <a:r>
                        <a:rPr lang="en-US" sz="1600" noProof="0" dirty="0"/>
                        <a:t>15 / 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064461"/>
                  </a:ext>
                </a:extLst>
              </a:tr>
            </a:tbl>
          </a:graphicData>
        </a:graphic>
      </p:graphicFrame>
      <p:sp>
        <p:nvSpPr>
          <p:cNvPr id="6" name="Text Box 3">
            <a:extLst>
              <a:ext uri="{FF2B5EF4-FFF2-40B4-BE49-F238E27FC236}">
                <a16:creationId xmlns:a16="http://schemas.microsoft.com/office/drawing/2014/main" id="{F34C4057-9E73-5643-B6E5-449DDA4C7E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562" y="6447156"/>
            <a:ext cx="2582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Moyle</a:t>
            </a:r>
            <a:r>
              <a:rPr lang="fr-FR" sz="1400" i="1" dirty="0">
                <a:solidFill>
                  <a:srgbClr val="0070C0"/>
                </a:solidFill>
              </a:rPr>
              <a:t> G, IAS 2021, Abs. PEBLB12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84D848FD-5119-534A-B0DF-339733BDD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341438"/>
            <a:ext cx="11594003" cy="1458912"/>
          </a:xfrm>
        </p:spPr>
        <p:txBody>
          <a:bodyPr>
            <a:normAutofit/>
          </a:bodyPr>
          <a:lstStyle/>
          <a:p>
            <a:r>
              <a:rPr lang="en-US" sz="2000"/>
              <a:t>Background: RPV susceptibility maintained in presence of K103N mutation </a:t>
            </a:r>
          </a:p>
          <a:p>
            <a:r>
              <a:rPr lang="en-US" sz="2000"/>
              <a:t>Randomised, open-label trial 2:1, immediate vs deferred (W48) to DTG/RPV qd</a:t>
            </a:r>
          </a:p>
          <a:p>
            <a:r>
              <a:rPr lang="en-US" sz="2000"/>
              <a:t>Population: adults on triple cART, HIV RNA &lt; 50 c/mL, history of virologic failure on NNRTI with evidence of K103N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D2B3BA7-0E26-384A-A56D-54E6AA5D6119}"/>
              </a:ext>
            </a:extLst>
          </p:cNvPr>
          <p:cNvSpPr txBox="1"/>
          <p:nvPr/>
        </p:nvSpPr>
        <p:spPr>
          <a:xfrm>
            <a:off x="7561553" y="2471223"/>
            <a:ext cx="2659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Baseline characteristics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EDFBEF4-A434-41D4-B200-084AF710A504}"/>
              </a:ext>
            </a:extLst>
          </p:cNvPr>
          <p:cNvGrpSpPr/>
          <p:nvPr/>
        </p:nvGrpSpPr>
        <p:grpSpPr>
          <a:xfrm>
            <a:off x="657177" y="3217768"/>
            <a:ext cx="5368730" cy="2187153"/>
            <a:chOff x="657177" y="3217768"/>
            <a:chExt cx="5368730" cy="2187153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D49D4247-D2A7-F44A-96BC-9976532B5296}"/>
                </a:ext>
              </a:extLst>
            </p:cNvPr>
            <p:cNvSpPr txBox="1"/>
            <p:nvPr/>
          </p:nvSpPr>
          <p:spPr>
            <a:xfrm rot="16200000">
              <a:off x="321318" y="3692019"/>
              <a:ext cx="1786462" cy="837959"/>
            </a:xfrm>
            <a:prstGeom prst="roundRect">
              <a:avLst>
                <a:gd name="adj" fmla="val 0"/>
              </a:avLst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36000" rIns="36000" rtlCol="0" anchor="ctr">
              <a:noAutofit/>
            </a:bodyPr>
            <a:lstStyle/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Screening</a:t>
              </a:r>
            </a:p>
            <a:p>
              <a:pPr algn="ctr"/>
              <a:r>
                <a:rPr lang="fr-FR" sz="1600" b="1" dirty="0">
                  <a:solidFill>
                    <a:schemeClr val="tx1"/>
                  </a:solidFill>
                </a:rPr>
                <a:t>Randomisation</a:t>
              </a:r>
              <a:endParaRPr lang="fr-FR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Flèche : pentagone 6">
              <a:extLst>
                <a:ext uri="{FF2B5EF4-FFF2-40B4-BE49-F238E27FC236}">
                  <a16:creationId xmlns:a16="http://schemas.microsoft.com/office/drawing/2014/main" id="{A90DD005-A718-1B47-BAE2-91C0E2A8CF55}"/>
                </a:ext>
              </a:extLst>
            </p:cNvPr>
            <p:cNvSpPr/>
            <p:nvPr/>
          </p:nvSpPr>
          <p:spPr bwMode="auto">
            <a:xfrm>
              <a:off x="1669715" y="3386477"/>
              <a:ext cx="4118310" cy="642598"/>
            </a:xfrm>
            <a:prstGeom prst="homePlate">
              <a:avLst>
                <a:gd name="adj" fmla="val 699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DTG/RPV FDC, N = 100</a:t>
              </a:r>
            </a:p>
          </p:txBody>
        </p:sp>
        <p:sp>
          <p:nvSpPr>
            <p:cNvPr id="12" name="Flèche : pentagone 7">
              <a:extLst>
                <a:ext uri="{FF2B5EF4-FFF2-40B4-BE49-F238E27FC236}">
                  <a16:creationId xmlns:a16="http://schemas.microsoft.com/office/drawing/2014/main" id="{B412483B-827A-0E46-9954-BF6275870F20}"/>
                </a:ext>
              </a:extLst>
            </p:cNvPr>
            <p:cNvSpPr/>
            <p:nvPr/>
          </p:nvSpPr>
          <p:spPr bwMode="auto">
            <a:xfrm>
              <a:off x="3740149" y="4186577"/>
              <a:ext cx="2047875" cy="642598"/>
            </a:xfrm>
            <a:prstGeom prst="homePlate">
              <a:avLst>
                <a:gd name="adj" fmla="val 699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DTG/RPV FDC</a:t>
              </a:r>
            </a:p>
          </p:txBody>
        </p:sp>
        <p:sp>
          <p:nvSpPr>
            <p:cNvPr id="14" name="Flèche : pentagone 9">
              <a:extLst>
                <a:ext uri="{FF2B5EF4-FFF2-40B4-BE49-F238E27FC236}">
                  <a16:creationId xmlns:a16="http://schemas.microsoft.com/office/drawing/2014/main" id="{F819D04E-B80F-6541-9364-3ACE93CD2B6B}"/>
                </a:ext>
              </a:extLst>
            </p:cNvPr>
            <p:cNvSpPr/>
            <p:nvPr/>
          </p:nvSpPr>
          <p:spPr bwMode="auto">
            <a:xfrm>
              <a:off x="1664600" y="4186577"/>
              <a:ext cx="2047875" cy="642598"/>
            </a:xfrm>
            <a:prstGeom prst="homePlate">
              <a:avLst>
                <a:gd name="adj" fmla="val 69937"/>
              </a:avLst>
            </a:prstGeom>
            <a:solidFill>
              <a:srgbClr val="00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>
                  <a:solidFill>
                    <a:schemeClr val="bg1"/>
                  </a:solidFill>
                </a:rPr>
                <a:t>Continuation </a:t>
              </a:r>
              <a:r>
                <a:rPr lang="fr-FR" sz="1600" b="1" dirty="0" err="1">
                  <a:solidFill>
                    <a:schemeClr val="bg1"/>
                  </a:solidFill>
                </a:rPr>
                <a:t>cART</a:t>
              </a: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</a:rPr>
                <a:t>, N = 50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6247421-0AA5-2A42-9947-A8A91018006D}"/>
                </a:ext>
              </a:extLst>
            </p:cNvPr>
            <p:cNvSpPr txBox="1"/>
            <p:nvPr/>
          </p:nvSpPr>
          <p:spPr>
            <a:xfrm>
              <a:off x="1461400" y="5035589"/>
              <a:ext cx="378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J0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CBA4643-8F41-334F-B429-D5238D591473}"/>
                </a:ext>
              </a:extLst>
            </p:cNvPr>
            <p:cNvSpPr txBox="1"/>
            <p:nvPr/>
          </p:nvSpPr>
          <p:spPr>
            <a:xfrm>
              <a:off x="3424070" y="5035589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S48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B85836C-1024-B94D-8B42-F8A72B2DD23A}"/>
                </a:ext>
              </a:extLst>
            </p:cNvPr>
            <p:cNvSpPr txBox="1"/>
            <p:nvPr/>
          </p:nvSpPr>
          <p:spPr>
            <a:xfrm>
              <a:off x="5498198" y="5035589"/>
              <a:ext cx="5277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/>
                <a:t>S96</a:t>
              </a:r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D9041694-4A77-834E-A503-5C34143B47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767267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F3596265-DEB8-2843-AF9E-E287A0BEE2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674484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0101827C-67BF-2A4E-95B7-B4CC313B4F3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609581" y="5064675"/>
              <a:ext cx="105647" cy="0"/>
            </a:xfrm>
            <a:prstGeom prst="line">
              <a:avLst/>
            </a:prstGeom>
            <a:noFill/>
            <a:ln w="19050">
              <a:solidFill>
                <a:srgbClr val="00206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ACE4A529-28F1-3942-AA68-628B17E98B5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57177" y="5004231"/>
              <a:ext cx="5311823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3" name="Titre 1">
            <a:extLst>
              <a:ext uri="{FF2B5EF4-FFF2-40B4-BE49-F238E27FC236}">
                <a16:creationId xmlns:a16="http://schemas.microsoft.com/office/drawing/2014/main" id="{4D32C5AB-6839-47FD-A0DF-21EB26DE7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WISARD (NEAT-ID 33): switch to DTG/RPV in patients </a:t>
            </a:r>
            <a:br>
              <a:rPr lang="en-US" sz="2800" dirty="0"/>
            </a:br>
            <a:r>
              <a:rPr lang="en-US" sz="2800" dirty="0"/>
              <a:t>with HIV RNA &lt; 50 c/mL and history of K103N </a:t>
            </a:r>
            <a:r>
              <a:rPr lang="en-US" sz="2800" i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592812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684DBE5C-5B70-8245-8887-608042366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098" y="1239165"/>
            <a:ext cx="546241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HIV RNA &lt; 50 c/mL at W24 </a:t>
            </a:r>
          </a:p>
          <a:p>
            <a:pPr algn="ctr"/>
            <a:r>
              <a:rPr lang="en-US" sz="2200"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(ITT missing = failure)</a:t>
            </a:r>
          </a:p>
        </p:txBody>
      </p:sp>
      <p:graphicFrame>
        <p:nvGraphicFramePr>
          <p:cNvPr id="7" name="Tableau 4">
            <a:extLst>
              <a:ext uri="{FF2B5EF4-FFF2-40B4-BE49-F238E27FC236}">
                <a16:creationId xmlns:a16="http://schemas.microsoft.com/office/drawing/2014/main" id="{D19F8BDA-148A-A541-B536-CB00065024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528026"/>
              </p:ext>
            </p:extLst>
          </p:nvPr>
        </p:nvGraphicFramePr>
        <p:xfrm>
          <a:off x="6132605" y="2296744"/>
          <a:ext cx="5890325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3667">
                  <a:extLst>
                    <a:ext uri="{9D8B030D-6E8A-4147-A177-3AD203B41FA5}">
                      <a16:colId xmlns:a16="http://schemas.microsoft.com/office/drawing/2014/main" val="2888518506"/>
                    </a:ext>
                  </a:extLst>
                </a:gridCol>
                <a:gridCol w="903224">
                  <a:extLst>
                    <a:ext uri="{9D8B030D-6E8A-4147-A177-3AD203B41FA5}">
                      <a16:colId xmlns:a16="http://schemas.microsoft.com/office/drawing/2014/main" val="1103594025"/>
                    </a:ext>
                  </a:extLst>
                </a:gridCol>
                <a:gridCol w="1184466">
                  <a:extLst>
                    <a:ext uri="{9D8B030D-6E8A-4147-A177-3AD203B41FA5}">
                      <a16:colId xmlns:a16="http://schemas.microsoft.com/office/drawing/2014/main" val="2598936671"/>
                    </a:ext>
                  </a:extLst>
                </a:gridCol>
                <a:gridCol w="628968">
                  <a:extLst>
                    <a:ext uri="{9D8B030D-6E8A-4147-A177-3AD203B41FA5}">
                      <a16:colId xmlns:a16="http://schemas.microsoft.com/office/drawing/2014/main" val="1857626325"/>
                    </a:ext>
                  </a:extLst>
                </a:gridCol>
              </a:tblGrid>
              <a:tr h="669377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DTG/RPV</a:t>
                      </a:r>
                    </a:p>
                    <a:p>
                      <a:pPr algn="ctr"/>
                      <a:r>
                        <a:rPr lang="en-US" sz="1400" noProof="0"/>
                        <a:t>N = 83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Continuation</a:t>
                      </a:r>
                    </a:p>
                    <a:p>
                      <a:pPr algn="ctr"/>
                      <a:r>
                        <a:rPr lang="en-US" sz="1400" noProof="0"/>
                        <a:t> cART</a:t>
                      </a:r>
                    </a:p>
                    <a:p>
                      <a:pPr algn="ctr"/>
                      <a:r>
                        <a:rPr lang="en-US" sz="1400" noProof="0"/>
                        <a:t>N = 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6953"/>
                  </a:ext>
                </a:extLst>
              </a:tr>
              <a:tr h="800729">
                <a:tc>
                  <a:txBody>
                    <a:bodyPr/>
                    <a:lstStyle/>
                    <a:p>
                      <a:r>
                        <a:rPr lang="en-US" sz="1400" b="1" noProof="0"/>
                        <a:t>All</a:t>
                      </a:r>
                    </a:p>
                    <a:p>
                      <a:r>
                        <a:rPr lang="en-US" sz="1400" noProof="0"/>
                        <a:t>   Grade 1</a:t>
                      </a:r>
                    </a:p>
                    <a:p>
                      <a:r>
                        <a:rPr lang="en-US" sz="1400" noProof="0"/>
                        <a:t>   Grade 2</a:t>
                      </a:r>
                    </a:p>
                    <a:p>
                      <a:r>
                        <a:rPr lang="en-US" sz="1400" noProof="0"/>
                        <a:t>   Grade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66.3 %</a:t>
                      </a:r>
                    </a:p>
                    <a:p>
                      <a:pPr algn="ctr"/>
                      <a:r>
                        <a:rPr lang="en-US" sz="1400" noProof="0"/>
                        <a:t>50.6 %</a:t>
                      </a:r>
                    </a:p>
                    <a:p>
                      <a:pPr algn="ctr"/>
                      <a:r>
                        <a:rPr lang="en-US" sz="1400" noProof="0"/>
                        <a:t>27.7 %</a:t>
                      </a:r>
                    </a:p>
                    <a:p>
                      <a:pPr algn="ctr"/>
                      <a:r>
                        <a:rPr lang="en-US" sz="1400" noProof="0"/>
                        <a:t>1.2 %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66.3 %</a:t>
                      </a:r>
                    </a:p>
                    <a:p>
                      <a:pPr algn="ctr"/>
                      <a:r>
                        <a:rPr lang="en-US" sz="1400" noProof="0"/>
                        <a:t>42.5 %</a:t>
                      </a:r>
                    </a:p>
                    <a:p>
                      <a:pPr algn="ctr"/>
                      <a:r>
                        <a:rPr lang="en-US" sz="1400" noProof="0"/>
                        <a:t>12. 5 %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0.063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0.36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0.039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79242"/>
                  </a:ext>
                </a:extLst>
              </a:tr>
              <a:tr h="981538">
                <a:tc>
                  <a:txBody>
                    <a:bodyPr/>
                    <a:lstStyle/>
                    <a:p>
                      <a:r>
                        <a:rPr lang="en-US" sz="1400" b="1" noProof="0"/>
                        <a:t>AE related to treatment</a:t>
                      </a:r>
                    </a:p>
                    <a:p>
                      <a:r>
                        <a:rPr lang="en-US" sz="1400" noProof="0"/>
                        <a:t>   Psychiatric. n</a:t>
                      </a:r>
                    </a:p>
                    <a:p>
                      <a:r>
                        <a:rPr lang="en-US" sz="1400" noProof="0"/>
                        <a:t>   Gastro-intestinal, n</a:t>
                      </a:r>
                    </a:p>
                    <a:p>
                      <a:r>
                        <a:rPr lang="en-US" sz="1400" noProof="0"/>
                        <a:t>   Neurological n</a:t>
                      </a:r>
                    </a:p>
                    <a:p>
                      <a:r>
                        <a:rPr lang="en-US" sz="1400" noProof="0"/>
                        <a:t>   Other, 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15.7 %</a:t>
                      </a:r>
                    </a:p>
                    <a:p>
                      <a:pPr algn="ctr"/>
                      <a:r>
                        <a:rPr lang="en-US" sz="1400" noProof="0"/>
                        <a:t>5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8</a:t>
                      </a:r>
                      <a:br>
                        <a:rPr lang="en-US" sz="1400" noProof="0"/>
                      </a:br>
                      <a:r>
                        <a:rPr lang="en-US" sz="1400" noProof="0"/>
                        <a:t>4</a:t>
                      </a:r>
                    </a:p>
                    <a:p>
                      <a:pPr algn="ctr"/>
                      <a:r>
                        <a:rPr lang="en-US" sz="1400" noProof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2.5 %</a:t>
                      </a:r>
                    </a:p>
                    <a:p>
                      <a:pPr algn="ctr"/>
                      <a:r>
                        <a:rPr lang="en-US" sz="1400" noProof="0"/>
                        <a:t>1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0.025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63188"/>
                  </a:ext>
                </a:extLst>
              </a:tr>
              <a:tr h="258300">
                <a:tc>
                  <a:txBody>
                    <a:bodyPr/>
                    <a:lstStyle/>
                    <a:p>
                      <a:r>
                        <a:rPr lang="en-US" sz="1400" b="1" noProof="0"/>
                        <a:t>AE leading to treatment discontinuation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505198"/>
                  </a:ext>
                </a:extLst>
              </a:tr>
              <a:tr h="258300">
                <a:tc>
                  <a:txBody>
                    <a:bodyPr/>
                    <a:lstStyle/>
                    <a:p>
                      <a:r>
                        <a:rPr lang="en-US" sz="1400" b="1" noProof="0"/>
                        <a:t>Severe AE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07662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CFA3024A-699D-114E-8DAA-CB23BD507443}"/>
              </a:ext>
            </a:extLst>
          </p:cNvPr>
          <p:cNvSpPr txBox="1"/>
          <p:nvPr/>
        </p:nvSpPr>
        <p:spPr>
          <a:xfrm>
            <a:off x="8067838" y="1824884"/>
            <a:ext cx="19689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Adverse events</a:t>
            </a:r>
            <a:endParaRPr lang="en-US" sz="2000" b="1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2D2A18-D9BE-814E-82AF-1A1A2A14A23C}"/>
              </a:ext>
            </a:extLst>
          </p:cNvPr>
          <p:cNvSpPr txBox="1"/>
          <p:nvPr/>
        </p:nvSpPr>
        <p:spPr>
          <a:xfrm>
            <a:off x="6357089" y="5790333"/>
            <a:ext cx="4471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 laboratory grade3-4 events</a:t>
            </a:r>
          </a:p>
          <a:p>
            <a:r>
              <a:rPr lang="en-US" sz="1600" dirty="0"/>
              <a:t>Weight gain :+ 1 kg DTG/RPV vs 0 kg </a:t>
            </a:r>
            <a:r>
              <a:rPr lang="en-US" sz="1600" dirty="0" err="1"/>
              <a:t>cART</a:t>
            </a:r>
            <a:r>
              <a:rPr lang="en-US" sz="1600" dirty="0"/>
              <a:t> (p = 0.11)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9535596-0210-4D0C-A506-AA396DEA8C2B}"/>
              </a:ext>
            </a:extLst>
          </p:cNvPr>
          <p:cNvGrpSpPr/>
          <p:nvPr/>
        </p:nvGrpSpPr>
        <p:grpSpPr>
          <a:xfrm>
            <a:off x="242259" y="2041022"/>
            <a:ext cx="5710346" cy="4303437"/>
            <a:chOff x="242259" y="2041022"/>
            <a:chExt cx="5710346" cy="4303437"/>
          </a:xfrm>
        </p:grpSpPr>
        <p:graphicFrame>
          <p:nvGraphicFramePr>
            <p:cNvPr id="10" name="Graphique 9">
              <a:extLst>
                <a:ext uri="{FF2B5EF4-FFF2-40B4-BE49-F238E27FC236}">
                  <a16:creationId xmlns:a16="http://schemas.microsoft.com/office/drawing/2014/main" id="{BB3E4218-F698-4D40-BA44-B9ABE24404A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1945782"/>
                </p:ext>
              </p:extLst>
            </p:nvPr>
          </p:nvGraphicFramePr>
          <p:xfrm>
            <a:off x="517006" y="2310958"/>
            <a:ext cx="5435599" cy="332384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6EDA3C9-3C45-614E-9FE3-793D054B448F}"/>
                </a:ext>
              </a:extLst>
            </p:cNvPr>
            <p:cNvSpPr txBox="1"/>
            <p:nvPr/>
          </p:nvSpPr>
          <p:spPr>
            <a:xfrm>
              <a:off x="1111334" y="5348931"/>
              <a:ext cx="66717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Success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D66068BF-CC5E-374E-B2F8-45DC1EB249D8}"/>
                </a:ext>
              </a:extLst>
            </p:cNvPr>
            <p:cNvSpPr txBox="1"/>
            <p:nvPr/>
          </p:nvSpPr>
          <p:spPr>
            <a:xfrm>
              <a:off x="2278079" y="5348931"/>
              <a:ext cx="3529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AE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090C5EB-127D-BA45-9952-E08A4C2247E0}"/>
                </a:ext>
              </a:extLst>
            </p:cNvPr>
            <p:cNvSpPr txBox="1"/>
            <p:nvPr/>
          </p:nvSpPr>
          <p:spPr>
            <a:xfrm>
              <a:off x="3135714" y="5348931"/>
              <a:ext cx="44582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Lost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439E058-7EEF-944A-A6BB-C26062B3F059}"/>
                </a:ext>
              </a:extLst>
            </p:cNvPr>
            <p:cNvSpPr txBox="1"/>
            <p:nvPr/>
          </p:nvSpPr>
          <p:spPr>
            <a:xfrm>
              <a:off x="4080471" y="5348931"/>
              <a:ext cx="55656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Other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54326D1B-3722-8D40-B6BA-8612FD1C9EFF}"/>
                </a:ext>
              </a:extLst>
            </p:cNvPr>
            <p:cNvSpPr txBox="1"/>
            <p:nvPr/>
          </p:nvSpPr>
          <p:spPr>
            <a:xfrm>
              <a:off x="4740007" y="5348931"/>
              <a:ext cx="119487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Virologic failure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A4A50D43-EABD-0F4D-B8CC-AF93F39A9C51}"/>
                </a:ext>
              </a:extLst>
            </p:cNvPr>
            <p:cNvSpPr txBox="1"/>
            <p:nvPr/>
          </p:nvSpPr>
          <p:spPr>
            <a:xfrm>
              <a:off x="2764284" y="5663375"/>
              <a:ext cx="1245854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i="1" dirty="0"/>
                <a:t>No virological data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25A7A54-8E6C-2A45-B076-02C7A7F81371}"/>
                </a:ext>
              </a:extLst>
            </p:cNvPr>
            <p:cNvSpPr txBox="1"/>
            <p:nvPr/>
          </p:nvSpPr>
          <p:spPr>
            <a:xfrm>
              <a:off x="242259" y="6067460"/>
              <a:ext cx="7106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 at risk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A81BB0B9-6A45-1B4D-9587-E2A3C38F134E}"/>
                </a:ext>
              </a:extLst>
            </p:cNvPr>
            <p:cNvSpPr txBox="1"/>
            <p:nvPr/>
          </p:nvSpPr>
          <p:spPr>
            <a:xfrm>
              <a:off x="1141460" y="606746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83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A857BFFD-93DC-B145-8793-CCE85BD2E451}"/>
                </a:ext>
              </a:extLst>
            </p:cNvPr>
            <p:cNvSpPr txBox="1"/>
            <p:nvPr/>
          </p:nvSpPr>
          <p:spPr>
            <a:xfrm>
              <a:off x="1363494" y="6067460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40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145341F-6783-F446-8D0A-E95884ABB98F}"/>
                </a:ext>
              </a:extLst>
            </p:cNvPr>
            <p:cNvSpPr txBox="1"/>
            <p:nvPr/>
          </p:nvSpPr>
          <p:spPr>
            <a:xfrm>
              <a:off x="3868037" y="2674136"/>
              <a:ext cx="871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DTG/RPV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7064C4FB-F61B-8345-A027-507A1FA51452}"/>
                </a:ext>
              </a:extLst>
            </p:cNvPr>
            <p:cNvSpPr txBox="1"/>
            <p:nvPr/>
          </p:nvSpPr>
          <p:spPr>
            <a:xfrm>
              <a:off x="3868037" y="2962815"/>
              <a:ext cx="14924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Continuation ART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DC96B97-0D77-0845-8D79-4F9CE08ED6D3}"/>
                </a:ext>
              </a:extLst>
            </p:cNvPr>
            <p:cNvSpPr txBox="1"/>
            <p:nvPr/>
          </p:nvSpPr>
          <p:spPr>
            <a:xfrm>
              <a:off x="700078" y="5520731"/>
              <a:ext cx="14754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err="1"/>
                <a:t>Différence</a:t>
              </a:r>
              <a:r>
                <a:rPr lang="en-US" sz="1200" b="1" dirty="0"/>
                <a:t> (IC 95 % )</a:t>
              </a:r>
            </a:p>
            <a:p>
              <a:pPr algn="ctr"/>
              <a:r>
                <a:rPr lang="en-US" sz="1200" b="1" dirty="0"/>
                <a:t>7,7 % (-3,5 ; 18,9)</a:t>
              </a:r>
            </a:p>
          </p:txBody>
        </p: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15004413-45E6-5242-9281-D73E1C49F5B6}"/>
                </a:ext>
              </a:extLst>
            </p:cNvPr>
            <p:cNvCxnSpPr/>
            <p:nvPr/>
          </p:nvCxnSpPr>
          <p:spPr bwMode="auto">
            <a:xfrm>
              <a:off x="2299145" y="5644645"/>
              <a:ext cx="2303457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8083B1F-D1DE-3543-9B64-785D9CBC662E}"/>
                </a:ext>
              </a:extLst>
            </p:cNvPr>
            <p:cNvSpPr/>
            <p:nvPr/>
          </p:nvSpPr>
          <p:spPr bwMode="auto">
            <a:xfrm>
              <a:off x="3737732" y="2752453"/>
              <a:ext cx="180000" cy="180000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560D60-7C1E-8A46-A80B-FBF0EF95E1A3}"/>
                </a:ext>
              </a:extLst>
            </p:cNvPr>
            <p:cNvSpPr/>
            <p:nvPr/>
          </p:nvSpPr>
          <p:spPr bwMode="auto">
            <a:xfrm>
              <a:off x="3737732" y="3041132"/>
              <a:ext cx="180000" cy="180000"/>
            </a:xfrm>
            <a:prstGeom prst="rect">
              <a:avLst/>
            </a:prstGeom>
            <a:solidFill>
              <a:srgbClr val="00CC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1B2AD078-B68E-E240-A7AB-34DEAA829669}"/>
                </a:ext>
              </a:extLst>
            </p:cNvPr>
            <p:cNvSpPr txBox="1"/>
            <p:nvPr/>
          </p:nvSpPr>
          <p:spPr>
            <a:xfrm>
              <a:off x="735806" y="2041022"/>
              <a:ext cx="312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%</a:t>
              </a:r>
            </a:p>
          </p:txBody>
        </p:sp>
      </p:grpSp>
      <p:sp>
        <p:nvSpPr>
          <p:cNvPr id="32" name="Titre 1">
            <a:extLst>
              <a:ext uri="{FF2B5EF4-FFF2-40B4-BE49-F238E27FC236}">
                <a16:creationId xmlns:a16="http://schemas.microsoft.com/office/drawing/2014/main" id="{0A72A420-9B5A-43EE-ADA0-18B30A417C1D}"/>
              </a:ext>
            </a:extLst>
          </p:cNvPr>
          <p:cNvSpPr txBox="1">
            <a:spLocks/>
          </p:cNvSpPr>
          <p:nvPr/>
        </p:nvSpPr>
        <p:spPr>
          <a:xfrm>
            <a:off x="1871872" y="10471"/>
            <a:ext cx="8470698" cy="148106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WISARD: switch to DTG/RPV in patients </a:t>
            </a:r>
            <a:br>
              <a:rPr lang="en-US" sz="2800" dirty="0"/>
            </a:br>
            <a:r>
              <a:rPr lang="en-US" sz="2800" dirty="0"/>
              <a:t>with HIV RNA &lt; 50 c/mL and history of K103N </a:t>
            </a:r>
            <a:r>
              <a:rPr lang="en-US" sz="2800" i="1" dirty="0"/>
              <a:t>(2)</a:t>
            </a:r>
          </a:p>
        </p:txBody>
      </p:sp>
      <p:sp>
        <p:nvSpPr>
          <p:cNvPr id="29" name="Text Box 3">
            <a:extLst>
              <a:ext uri="{FF2B5EF4-FFF2-40B4-BE49-F238E27FC236}">
                <a16:creationId xmlns:a16="http://schemas.microsoft.com/office/drawing/2014/main" id="{C86711D4-F932-4EA5-862C-9B0D023DD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9562" y="6447156"/>
            <a:ext cx="2582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FR" sz="1400" i="1" dirty="0" err="1">
                <a:solidFill>
                  <a:srgbClr val="0070C0"/>
                </a:solidFill>
              </a:rPr>
              <a:t>Moyle</a:t>
            </a:r>
            <a:r>
              <a:rPr lang="fr-FR" sz="1400" i="1" dirty="0">
                <a:solidFill>
                  <a:srgbClr val="0070C0"/>
                </a:solidFill>
              </a:rPr>
              <a:t> G, IAS 2021, Abs. PEBLB12</a:t>
            </a:r>
          </a:p>
        </p:txBody>
      </p:sp>
    </p:spTree>
    <p:extLst>
      <p:ext uri="{BB962C8B-B14F-4D97-AF65-F5344CB8AC3E}">
        <p14:creationId xmlns:p14="http://schemas.microsoft.com/office/powerpoint/2010/main" val="305122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7519B8-7374-4F47-9021-631E91844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Disclosure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E03D508-37FF-754B-951B-226E43153FF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979422"/>
            <a:ext cx="10972800" cy="4684667"/>
          </a:xfrm>
        </p:spPr>
        <p:txBody>
          <a:bodyPr>
            <a:normAutofit/>
          </a:bodyPr>
          <a:lstStyle/>
          <a:p>
            <a:r>
              <a:rPr lang="fr-FR" sz="2000" b="1" dirty="0"/>
              <a:t>Pedro Cahn</a:t>
            </a:r>
            <a:r>
              <a:rPr lang="fr-FR" sz="2000" dirty="0"/>
              <a:t> has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support and/or </a:t>
            </a:r>
            <a:r>
              <a:rPr lang="fr-FR" sz="2000" dirty="0" err="1"/>
              <a:t>honoraria</a:t>
            </a:r>
            <a:r>
              <a:rPr lang="fr-FR" sz="2000" dirty="0"/>
              <a:t> for consulting and/or </a:t>
            </a:r>
            <a:r>
              <a:rPr lang="fr-FR" sz="2000" dirty="0" err="1"/>
              <a:t>advisory</a:t>
            </a:r>
            <a:r>
              <a:rPr lang="fr-FR" sz="2000" dirty="0"/>
              <a:t> </a:t>
            </a:r>
            <a:r>
              <a:rPr lang="fr-FR" sz="2000" dirty="0" err="1"/>
              <a:t>boards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, Merck &amp; Co., Inc. ; </a:t>
            </a:r>
            <a:r>
              <a:rPr lang="fr-FR" sz="2000" dirty="0" err="1"/>
              <a:t>ViiV</a:t>
            </a:r>
            <a:r>
              <a:rPr lang="fr-FR" sz="2000" dirty="0"/>
              <a:t> Healthcare, Janssen</a:t>
            </a:r>
            <a:br>
              <a:rPr lang="fr-FR" sz="2000" dirty="0"/>
            </a:br>
            <a:endParaRPr lang="fr-FR" sz="2000" dirty="0"/>
          </a:p>
          <a:p>
            <a:r>
              <a:rPr lang="fr-FR" sz="2000" b="1" dirty="0"/>
              <a:t>Anton </a:t>
            </a:r>
            <a:r>
              <a:rPr lang="fr-FR" sz="2000" b="1" dirty="0" err="1"/>
              <a:t>Pozniak</a:t>
            </a:r>
            <a:r>
              <a:rPr lang="fr-FR" sz="2000" dirty="0"/>
              <a:t> has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support and/or </a:t>
            </a:r>
            <a:r>
              <a:rPr lang="fr-FR" sz="2000" dirty="0" err="1"/>
              <a:t>honoraria</a:t>
            </a:r>
            <a:r>
              <a:rPr lang="fr-FR" sz="2000" dirty="0"/>
              <a:t> for consulting and/or </a:t>
            </a:r>
            <a:r>
              <a:rPr lang="fr-FR" sz="2000" dirty="0" err="1"/>
              <a:t>advisory</a:t>
            </a:r>
            <a:r>
              <a:rPr lang="fr-FR" sz="2000" dirty="0"/>
              <a:t> </a:t>
            </a:r>
            <a:r>
              <a:rPr lang="fr-FR" sz="2000" dirty="0" err="1"/>
              <a:t>boards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 ; </a:t>
            </a:r>
            <a:r>
              <a:rPr lang="fr-FR" sz="2000" dirty="0" err="1"/>
              <a:t>Gilead</a:t>
            </a:r>
            <a:r>
              <a:rPr lang="fr-FR" sz="2000" dirty="0"/>
              <a:t> Sciences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Affairs</a:t>
            </a:r>
            <a:r>
              <a:rPr lang="fr-FR" sz="2000" dirty="0"/>
              <a:t> ; Merck &amp; Co., Inc. ; </a:t>
            </a:r>
            <a:r>
              <a:rPr lang="fr-FR" sz="2000" dirty="0" err="1"/>
              <a:t>ViiV</a:t>
            </a:r>
            <a:r>
              <a:rPr lang="fr-FR" sz="2000" dirty="0"/>
              <a:t> Healthcare, Janssen, </a:t>
            </a:r>
            <a:r>
              <a:rPr lang="fr-FR" sz="2000" dirty="0" err="1"/>
              <a:t>Theratechnologies</a:t>
            </a:r>
            <a:br>
              <a:rPr lang="fr-FR" sz="2000" dirty="0"/>
            </a:br>
            <a:endParaRPr lang="fr-FR" sz="2000" dirty="0"/>
          </a:p>
          <a:p>
            <a:r>
              <a:rPr lang="fr-FR" sz="2000" b="1" dirty="0"/>
              <a:t>François </a:t>
            </a:r>
            <a:r>
              <a:rPr lang="fr-FR" sz="2000" b="1" dirty="0" err="1"/>
              <a:t>Raffi</a:t>
            </a:r>
            <a:r>
              <a:rPr lang="fr-FR" sz="2000" dirty="0"/>
              <a:t> has </a:t>
            </a:r>
            <a:r>
              <a:rPr lang="fr-FR" sz="2000" dirty="0" err="1"/>
              <a:t>received</a:t>
            </a:r>
            <a:r>
              <a:rPr lang="fr-FR" sz="2000" dirty="0"/>
              <a:t> </a:t>
            </a:r>
            <a:r>
              <a:rPr lang="fr-FR" sz="2000" dirty="0" err="1"/>
              <a:t>research</a:t>
            </a:r>
            <a:r>
              <a:rPr lang="fr-FR" sz="2000" dirty="0"/>
              <a:t> support and/or </a:t>
            </a:r>
            <a:r>
              <a:rPr lang="fr-FR" sz="2000" dirty="0" err="1"/>
              <a:t>honoraria</a:t>
            </a:r>
            <a:r>
              <a:rPr lang="fr-FR" sz="2000" dirty="0"/>
              <a:t> for consulting and/or </a:t>
            </a:r>
            <a:r>
              <a:rPr lang="fr-FR" sz="2000" dirty="0" err="1"/>
              <a:t>advisory</a:t>
            </a:r>
            <a:r>
              <a:rPr lang="fr-FR" sz="2000" dirty="0"/>
              <a:t> </a:t>
            </a:r>
            <a:r>
              <a:rPr lang="fr-FR" sz="2000" dirty="0" err="1"/>
              <a:t>boards</a:t>
            </a:r>
            <a:r>
              <a:rPr lang="fr-FR" sz="2000" dirty="0"/>
              <a:t> </a:t>
            </a:r>
            <a:r>
              <a:rPr lang="fr-FR" sz="2000" dirty="0" err="1"/>
              <a:t>from</a:t>
            </a:r>
            <a:r>
              <a:rPr lang="fr-FR" sz="2000" dirty="0"/>
              <a:t> ; </a:t>
            </a:r>
            <a:r>
              <a:rPr lang="fr-FR" sz="2000" dirty="0" err="1"/>
              <a:t>Gilead</a:t>
            </a:r>
            <a:r>
              <a:rPr lang="fr-FR" sz="2000" dirty="0"/>
              <a:t> Sciences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Affairs</a:t>
            </a:r>
            <a:r>
              <a:rPr lang="fr-FR" sz="2000" dirty="0"/>
              <a:t> ; Merck &amp; Co., Inc. ; </a:t>
            </a:r>
            <a:r>
              <a:rPr lang="fr-FR" sz="2000" dirty="0" err="1"/>
              <a:t>ViiV</a:t>
            </a:r>
            <a:r>
              <a:rPr lang="fr-FR" sz="2000" dirty="0"/>
              <a:t> Healthcare, Janssen, </a:t>
            </a:r>
            <a:r>
              <a:rPr lang="fr-FR" sz="2000" dirty="0" err="1"/>
              <a:t>Theratechnologies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86469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4AFC443-D73E-2743-B31A-096536CA9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2111" y="10471"/>
            <a:ext cx="8470698" cy="1481068"/>
          </a:xfrm>
        </p:spPr>
        <p:txBody>
          <a:bodyPr/>
          <a:lstStyle/>
          <a:p>
            <a:r>
              <a:rPr lang="en-US" dirty="0"/>
              <a:t>Kinetics of M184V in DNA of virologically suppressed HIV infected patients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55FFEA3-9625-2648-8CE2-2C2BFB98DC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2161308"/>
            <a:ext cx="5895108" cy="4029941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Multivariable analysis: persistence of the M184V mutation associated with</a:t>
            </a:r>
          </a:p>
          <a:p>
            <a:pPr lvl="1"/>
            <a:r>
              <a:rPr lang="en-US"/>
              <a:t>Duration of viral replication on 3TC/FTC: OR 1.03 (1.02-1.05) for 1  month longer</a:t>
            </a:r>
          </a:p>
          <a:p>
            <a:pPr lvl="1"/>
            <a:r>
              <a:rPr lang="en-US"/>
              <a:t>Level of viral replication on 3TC/FTC: OR 3.17 </a:t>
            </a:r>
            <a:br>
              <a:rPr lang="en-US"/>
            </a:br>
            <a:r>
              <a:rPr lang="en-US"/>
              <a:t>(1.61-7.02) for 1 log higher</a:t>
            </a:r>
          </a:p>
          <a:p>
            <a:pPr lvl="1"/>
            <a:endParaRPr lang="en-US"/>
          </a:p>
          <a:p>
            <a:r>
              <a:rPr lang="en-US"/>
              <a:t>Conclusion</a:t>
            </a:r>
          </a:p>
          <a:p>
            <a:pPr lvl="1"/>
            <a:r>
              <a:rPr lang="en-US"/>
              <a:t>Progressive clearance of M184 R viruses over time</a:t>
            </a:r>
          </a:p>
          <a:p>
            <a:pPr lvl="1"/>
            <a:r>
              <a:rPr lang="en-US"/>
              <a:t>In the setting of resistance, sustained seeding of HIV reservoir with R viruses leads to longer persistence of R proviruses over time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2AC3D0C-5889-D045-82EA-31A09263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954" y="6455173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Palich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R, IAS 2021, Abs. PEB173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5E5FC66-1AC0-4FA1-8AEA-4F02433CE510}"/>
              </a:ext>
            </a:extLst>
          </p:cNvPr>
          <p:cNvGrpSpPr/>
          <p:nvPr/>
        </p:nvGrpSpPr>
        <p:grpSpPr>
          <a:xfrm>
            <a:off x="117764" y="1471467"/>
            <a:ext cx="6449668" cy="4423058"/>
            <a:chOff x="117764" y="1471467"/>
            <a:chExt cx="6449668" cy="4423058"/>
          </a:xfrm>
        </p:grpSpPr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C65F29C0-35BF-4A99-816C-D1076B8BA346}"/>
                </a:ext>
              </a:extLst>
            </p:cNvPr>
            <p:cNvSpPr/>
            <p:nvPr/>
          </p:nvSpPr>
          <p:spPr>
            <a:xfrm>
              <a:off x="526472" y="1471467"/>
              <a:ext cx="4991099" cy="1178213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infected patients with past M184V (HIV-RNA genotype) Plasma HIV-RNA &lt; 50 copies/ml for at least 5 years</a:t>
              </a:r>
              <a:b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Available frozen blood sample</a:t>
              </a:r>
              <a:b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110)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1327F7A5-8960-42AF-AAF3-27505710508F}"/>
                </a:ext>
              </a:extLst>
            </p:cNvPr>
            <p:cNvSpPr/>
            <p:nvPr/>
          </p:nvSpPr>
          <p:spPr>
            <a:xfrm>
              <a:off x="1199412" y="3234314"/>
              <a:ext cx="1128151" cy="389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79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F004277-8D5C-4A19-95C6-CEB5511CD369}"/>
                </a:ext>
              </a:extLst>
            </p:cNvPr>
            <p:cNvSpPr/>
            <p:nvPr/>
          </p:nvSpPr>
          <p:spPr>
            <a:xfrm>
              <a:off x="117764" y="3981592"/>
              <a:ext cx="1128151" cy="552592"/>
            </a:xfrm>
            <a:prstGeom prst="roundRect">
              <a:avLst/>
            </a:prstGeom>
            <a:solidFill>
              <a:srgbClr val="FF66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M184V+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42)</a:t>
              </a:r>
            </a:p>
          </p:txBody>
        </p:sp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8F1AE5A2-38B5-4C86-A8D9-5C3ADA73EB12}"/>
                </a:ext>
              </a:extLst>
            </p:cNvPr>
            <p:cNvSpPr/>
            <p:nvPr/>
          </p:nvSpPr>
          <p:spPr>
            <a:xfrm>
              <a:off x="2206095" y="3981592"/>
              <a:ext cx="1128151" cy="55259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M184V-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37)</a:t>
              </a:r>
            </a:p>
          </p:txBody>
        </p:sp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4324E979-61A6-443A-A770-746B15EF326B}"/>
                </a:ext>
              </a:extLst>
            </p:cNvPr>
            <p:cNvSpPr/>
            <p:nvPr/>
          </p:nvSpPr>
          <p:spPr>
            <a:xfrm>
              <a:off x="3633771" y="4063202"/>
              <a:ext cx="1824541" cy="389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Sanger sequencing</a:t>
              </a:r>
            </a:p>
          </p:txBody>
        </p:sp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CC4CC97C-69F9-4547-8ED6-79E4FEDC508F}"/>
                </a:ext>
              </a:extLst>
            </p:cNvPr>
            <p:cNvSpPr/>
            <p:nvPr/>
          </p:nvSpPr>
          <p:spPr>
            <a:xfrm>
              <a:off x="1199413" y="5341933"/>
              <a:ext cx="1202124" cy="552592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M184V </a:t>
              </a:r>
              <a:r>
                <a:rPr kumimoji="0" lang="fr-FR" sz="1400" b="1" i="0" u="sng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&gt;</a:t>
              </a: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1 %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11)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EC22820D-2775-4E1E-8CDF-A2A8A43F4B06}"/>
                </a:ext>
              </a:extLst>
            </p:cNvPr>
            <p:cNvSpPr/>
            <p:nvPr/>
          </p:nvSpPr>
          <p:spPr>
            <a:xfrm>
              <a:off x="3287744" y="5341933"/>
              <a:ext cx="1202124" cy="552592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M184V &lt; 1 %</a:t>
              </a:r>
              <a:b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(N = 26)</a:t>
              </a:r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C629763D-7D0C-446C-9040-B1B7968F6C11}"/>
                </a:ext>
              </a:extLst>
            </p:cNvPr>
            <p:cNvCxnSpPr>
              <a:cxnSpLocks/>
              <a:endCxn id="9" idx="0"/>
            </p:cNvCxnSpPr>
            <p:nvPr/>
          </p:nvCxnSpPr>
          <p:spPr>
            <a:xfrm flipH="1">
              <a:off x="1763488" y="2649680"/>
              <a:ext cx="13357" cy="584634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 : en angle 17">
              <a:extLst>
                <a:ext uri="{FF2B5EF4-FFF2-40B4-BE49-F238E27FC236}">
                  <a16:creationId xmlns:a16="http://schemas.microsoft.com/office/drawing/2014/main" id="{CA8E8944-071B-4F83-9B92-C9D052A136F3}"/>
                </a:ext>
              </a:extLst>
            </p:cNvPr>
            <p:cNvCxnSpPr>
              <a:cxnSpLocks/>
              <a:stCxn id="9" idx="2"/>
              <a:endCxn id="10" idx="0"/>
            </p:cNvCxnSpPr>
            <p:nvPr/>
          </p:nvCxnSpPr>
          <p:spPr>
            <a:xfrm rot="5400000">
              <a:off x="1043711" y="3261814"/>
              <a:ext cx="357907" cy="1081648"/>
            </a:xfrm>
            <a:prstGeom prst="bentConnector3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 : en angle 19">
              <a:extLst>
                <a:ext uri="{FF2B5EF4-FFF2-40B4-BE49-F238E27FC236}">
                  <a16:creationId xmlns:a16="http://schemas.microsoft.com/office/drawing/2014/main" id="{B93CE500-18E4-489A-8822-E45016A4FC48}"/>
                </a:ext>
              </a:extLst>
            </p:cNvPr>
            <p:cNvCxnSpPr>
              <a:cxnSpLocks/>
              <a:stCxn id="9" idx="2"/>
              <a:endCxn id="11" idx="0"/>
            </p:cNvCxnSpPr>
            <p:nvPr/>
          </p:nvCxnSpPr>
          <p:spPr>
            <a:xfrm rot="16200000" flipH="1">
              <a:off x="2087876" y="3299296"/>
              <a:ext cx="357907" cy="1006683"/>
            </a:xfrm>
            <a:prstGeom prst="bentConnector3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 : en angle 21">
              <a:extLst>
                <a:ext uri="{FF2B5EF4-FFF2-40B4-BE49-F238E27FC236}">
                  <a16:creationId xmlns:a16="http://schemas.microsoft.com/office/drawing/2014/main" id="{8D59975C-AFBE-4072-94F8-4D40680411CC}"/>
                </a:ext>
              </a:extLst>
            </p:cNvPr>
            <p:cNvCxnSpPr>
              <a:cxnSpLocks/>
              <a:stCxn id="11" idx="2"/>
              <a:endCxn id="13" idx="0"/>
            </p:cNvCxnSpPr>
            <p:nvPr/>
          </p:nvCxnSpPr>
          <p:spPr>
            <a:xfrm rot="5400000">
              <a:off x="1881449" y="4453210"/>
              <a:ext cx="807749" cy="969696"/>
            </a:xfrm>
            <a:prstGeom prst="bentConnector3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 : en angle 23">
              <a:extLst>
                <a:ext uri="{FF2B5EF4-FFF2-40B4-BE49-F238E27FC236}">
                  <a16:creationId xmlns:a16="http://schemas.microsoft.com/office/drawing/2014/main" id="{BA25C266-A3E7-46C5-A8A6-94CA569B858E}"/>
                </a:ext>
              </a:extLst>
            </p:cNvPr>
            <p:cNvCxnSpPr>
              <a:cxnSpLocks/>
              <a:stCxn id="11" idx="2"/>
              <a:endCxn id="14" idx="0"/>
            </p:cNvCxnSpPr>
            <p:nvPr/>
          </p:nvCxnSpPr>
          <p:spPr>
            <a:xfrm rot="16200000" flipH="1">
              <a:off x="2925614" y="4378740"/>
              <a:ext cx="807749" cy="1118635"/>
            </a:xfrm>
            <a:prstGeom prst="bentConnector3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43181F91-AA56-436F-AB71-CEB388BBFFF4}"/>
                </a:ext>
              </a:extLst>
            </p:cNvPr>
            <p:cNvSpPr/>
            <p:nvPr/>
          </p:nvSpPr>
          <p:spPr>
            <a:xfrm>
              <a:off x="4668801" y="5341933"/>
              <a:ext cx="1898631" cy="3893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Ultradeep sequencing</a:t>
              </a:r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BA4BB9-160E-4A30-813E-6425BFD0CDB5}"/>
                </a:ext>
              </a:extLst>
            </p:cNvPr>
            <p:cNvCxnSpPr/>
            <p:nvPr/>
          </p:nvCxnSpPr>
          <p:spPr>
            <a:xfrm>
              <a:off x="1776845" y="3013364"/>
              <a:ext cx="1510899" cy="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5F0AE4EF-D0FA-444F-9324-35DA4618417C}"/>
                </a:ext>
              </a:extLst>
            </p:cNvPr>
            <p:cNvCxnSpPr/>
            <p:nvPr/>
          </p:nvCxnSpPr>
          <p:spPr>
            <a:xfrm flipV="1">
              <a:off x="3292682" y="2902889"/>
              <a:ext cx="0" cy="220950"/>
            </a:xfrm>
            <a:prstGeom prst="line">
              <a:avLst/>
            </a:prstGeom>
            <a:ln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AAC7D6FB-CDFF-4396-85E0-44E0A60AD9CC}"/>
                </a:ext>
              </a:extLst>
            </p:cNvPr>
            <p:cNvSpPr/>
            <p:nvPr/>
          </p:nvSpPr>
          <p:spPr>
            <a:xfrm>
              <a:off x="3299511" y="2844943"/>
              <a:ext cx="2809843" cy="38937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Not amplifiable reverse transcriptase gene from HIV-DNA (Sanger), N = 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586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ZoneTexte 69"/>
          <p:cNvSpPr txBox="1">
            <a:spLocks noChangeArrowheads="1"/>
          </p:cNvSpPr>
          <p:nvPr/>
        </p:nvSpPr>
        <p:spPr bwMode="auto">
          <a:xfrm>
            <a:off x="10476412" y="6286311"/>
            <a:ext cx="1846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1" u="none" strike="noStrike" kern="1200" cap="none" spc="0" normalizeH="0" baseline="0" noProof="0" dirty="0">
              <a:ln>
                <a:noFill/>
              </a:ln>
              <a:solidFill>
                <a:srgbClr val="CC3300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00C9E73-9E2F-9B47-9F53-13F2770085FF}"/>
              </a:ext>
            </a:extLst>
          </p:cNvPr>
          <p:cNvSpPr/>
          <p:nvPr/>
        </p:nvSpPr>
        <p:spPr>
          <a:xfrm>
            <a:off x="930826" y="1847330"/>
            <a:ext cx="93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78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Phase III, Randomised, Multicentre, Parallel-Group, Noninferiority, Open-Label Study</a:t>
            </a:r>
            <a:endParaRPr kumimoji="0" lang="en-GB" b="1" i="0" u="none" strike="noStrike" kern="1200" cap="none" spc="0" normalizeH="0" baseline="30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79C33B4-8F77-44EB-A654-2F2A4A26EEED}"/>
              </a:ext>
            </a:extLst>
          </p:cNvPr>
          <p:cNvGrpSpPr/>
          <p:nvPr/>
        </p:nvGrpSpPr>
        <p:grpSpPr>
          <a:xfrm>
            <a:off x="236189" y="2585515"/>
            <a:ext cx="11449907" cy="3622462"/>
            <a:chOff x="136798" y="2194611"/>
            <a:chExt cx="11449907" cy="3622462"/>
          </a:xfrm>
        </p:grpSpPr>
        <p:sp>
          <p:nvSpPr>
            <p:cNvPr id="59" name="Rectangle 12">
              <a:extLst>
                <a:ext uri="{FF2B5EF4-FFF2-40B4-BE49-F238E27FC236}">
                  <a16:creationId xmlns:a16="http://schemas.microsoft.com/office/drawing/2014/main" id="{1783475A-3574-994D-8D16-C519990AF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90" y="4882301"/>
              <a:ext cx="415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Day 1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Rectangle 24">
              <a:extLst>
                <a:ext uri="{FF2B5EF4-FFF2-40B4-BE49-F238E27FC236}">
                  <a16:creationId xmlns:a16="http://schemas.microsoft.com/office/drawing/2014/main" id="{72E87BFC-4602-584A-8622-247CFB46C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2884" y="4892212"/>
              <a:ext cx="4195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48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2" name="Rectangle 32">
              <a:extLst>
                <a:ext uri="{FF2B5EF4-FFF2-40B4-BE49-F238E27FC236}">
                  <a16:creationId xmlns:a16="http://schemas.microsoft.com/office/drawing/2014/main" id="{69651337-209D-E947-93E4-6783BE774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0220" y="4878277"/>
              <a:ext cx="42777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4</a:t>
              </a:r>
              <a:endParaRPr kumimoji="0" lang="en-GB" altLang="en-US" sz="1400" b="0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id="{C7E37DAD-C7AA-6F49-AB29-02FBAF1CF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3935" y="4874138"/>
              <a:ext cx="41951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96 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Rectangle 50">
              <a:extLst>
                <a:ext uri="{FF2B5EF4-FFF2-40B4-BE49-F238E27FC236}">
                  <a16:creationId xmlns:a16="http://schemas.microsoft.com/office/drawing/2014/main" id="{11CEE146-1E5A-9044-A032-2C2E45335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4126" y="2403359"/>
              <a:ext cx="1282824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Induction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Rectangle 51">
              <a:extLst>
                <a:ext uri="{FF2B5EF4-FFF2-40B4-BE49-F238E27FC236}">
                  <a16:creationId xmlns:a16="http://schemas.microsoft.com/office/drawing/2014/main" id="{E5905624-B4E7-FD42-A244-D35387BF3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093" y="2443185"/>
              <a:ext cx="146290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Maintenance 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Rectangle 52">
              <a:extLst>
                <a:ext uri="{FF2B5EF4-FFF2-40B4-BE49-F238E27FC236}">
                  <a16:creationId xmlns:a16="http://schemas.microsoft.com/office/drawing/2014/main" id="{B879D76B-7A4E-3047-B4B6-F6D4AD9A3B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4360" y="2194611"/>
              <a:ext cx="138655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</a:t>
              </a: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GB" alt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7" name="Rectangle 65">
              <a:extLst>
                <a:ext uri="{FF2B5EF4-FFF2-40B4-BE49-F238E27FC236}">
                  <a16:creationId xmlns:a16="http://schemas.microsoft.com/office/drawing/2014/main" id="{9A3828D9-7D41-804A-8C5A-E8A4E4C854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0148" y="2999901"/>
              <a:ext cx="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Flowchart: Off-page Connector 3">
              <a:extLst>
                <a:ext uri="{FF2B5EF4-FFF2-40B4-BE49-F238E27FC236}">
                  <a16:creationId xmlns:a16="http://schemas.microsoft.com/office/drawing/2014/main" id="{6B9A24F4-54C8-0B48-8A29-9CC886490B4D}"/>
                </a:ext>
              </a:extLst>
            </p:cNvPr>
            <p:cNvSpPr/>
            <p:nvPr/>
          </p:nvSpPr>
          <p:spPr>
            <a:xfrm>
              <a:off x="7728663" y="3895951"/>
              <a:ext cx="3821597" cy="695318"/>
            </a:xfrm>
            <a:prstGeom prst="homePlate">
              <a:avLst>
                <a:gd name="adj" fmla="val 23723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Q4W N = 243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lowchart: Off-page Connector 3">
              <a:extLst>
                <a:ext uri="{FF2B5EF4-FFF2-40B4-BE49-F238E27FC236}">
                  <a16:creationId xmlns:a16="http://schemas.microsoft.com/office/drawing/2014/main" id="{BC77B6CF-C6AE-104E-8ED3-BFC21D2170F3}"/>
                </a:ext>
              </a:extLst>
            </p:cNvPr>
            <p:cNvSpPr/>
            <p:nvPr/>
          </p:nvSpPr>
          <p:spPr>
            <a:xfrm>
              <a:off x="3322414" y="2874305"/>
              <a:ext cx="4370259" cy="667069"/>
            </a:xfrm>
            <a:prstGeom prst="homePlate">
              <a:avLst>
                <a:gd name="adj" fmla="val 22314"/>
              </a:avLst>
            </a:prstGeom>
            <a:solidFill>
              <a:schemeClr val="accent6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daily 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283</a:t>
              </a:r>
            </a:p>
          </p:txBody>
        </p:sp>
        <p:sp>
          <p:nvSpPr>
            <p:cNvPr id="70" name="Arrow: Pentagon 49">
              <a:extLst>
                <a:ext uri="{FF2B5EF4-FFF2-40B4-BE49-F238E27FC236}">
                  <a16:creationId xmlns:a16="http://schemas.microsoft.com/office/drawing/2014/main" id="{2458736D-E6F2-B64B-9EF8-A25A336FB3C3}"/>
                </a:ext>
              </a:extLst>
            </p:cNvPr>
            <p:cNvSpPr/>
            <p:nvPr/>
          </p:nvSpPr>
          <p:spPr>
            <a:xfrm>
              <a:off x="1956131" y="2959674"/>
              <a:ext cx="1366282" cy="1622635"/>
            </a:xfrm>
            <a:prstGeom prst="homePlate">
              <a:avLst>
                <a:gd name="adj" fmla="val 24587"/>
              </a:avLst>
            </a:prstGeom>
            <a:solidFill>
              <a:srgbClr val="CCECFF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629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DTG/ABC/3TC</a:t>
              </a:r>
            </a:p>
            <a:p>
              <a:pPr marL="0" marR="0" lvl="0" indent="0" algn="l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single-tablet regimen for 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 weeks</a:t>
              </a:r>
              <a:endParaRPr kumimoji="0" lang="en-GB" altLang="en-US" sz="12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20D0207-3C27-3C4D-AB3D-2489A4D4A9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3442" y="5386186"/>
              <a:ext cx="167660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Randomisation (1:1) 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Flowchart: Off-page Connector 3">
              <a:extLst>
                <a:ext uri="{FF2B5EF4-FFF2-40B4-BE49-F238E27FC236}">
                  <a16:creationId xmlns:a16="http://schemas.microsoft.com/office/drawing/2014/main" id="{B7908F91-6290-074A-A379-53417C099DD1}"/>
                </a:ext>
              </a:extLst>
            </p:cNvPr>
            <p:cNvSpPr/>
            <p:nvPr/>
          </p:nvSpPr>
          <p:spPr>
            <a:xfrm rot="16200000">
              <a:off x="3377582" y="3837929"/>
              <a:ext cx="735812" cy="86046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B0F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283 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TextBox 52">
              <a:extLst>
                <a:ext uri="{FF2B5EF4-FFF2-40B4-BE49-F238E27FC236}">
                  <a16:creationId xmlns:a16="http://schemas.microsoft.com/office/drawing/2014/main" id="{39D09ADF-BC0B-6746-A890-957F5CCA6ECC}"/>
                </a:ext>
              </a:extLst>
            </p:cNvPr>
            <p:cNvSpPr txBox="1"/>
            <p:nvPr/>
          </p:nvSpPr>
          <p:spPr>
            <a:xfrm>
              <a:off x="4711850" y="5386186"/>
              <a:ext cx="1849243" cy="21544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Primary Endpoint*</a:t>
              </a:r>
            </a:p>
          </p:txBody>
        </p:sp>
        <p:sp>
          <p:nvSpPr>
            <p:cNvPr id="74" name="Rectangle 50">
              <a:extLst>
                <a:ext uri="{FF2B5EF4-FFF2-40B4-BE49-F238E27FC236}">
                  <a16:creationId xmlns:a16="http://schemas.microsoft.com/office/drawing/2014/main" id="{DD325A7A-63EC-1B4D-AEB8-C8B81EACA2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52" y="2400438"/>
              <a:ext cx="126408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Screening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Phase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" name="Rectangle : coins arrondis 74">
              <a:extLst>
                <a:ext uri="{FF2B5EF4-FFF2-40B4-BE49-F238E27FC236}">
                  <a16:creationId xmlns:a16="http://schemas.microsoft.com/office/drawing/2014/main" id="{25DB8E37-176E-EC4B-8C92-8FFD4731638C}"/>
                </a:ext>
              </a:extLst>
            </p:cNvPr>
            <p:cNvSpPr/>
            <p:nvPr/>
          </p:nvSpPr>
          <p:spPr>
            <a:xfrm>
              <a:off x="136798" y="2929857"/>
              <a:ext cx="1779748" cy="1652651"/>
            </a:xfrm>
            <a:prstGeom prst="roundRect">
              <a:avLst/>
            </a:prstGeom>
            <a:solidFill>
              <a:srgbClr val="CCECFF"/>
            </a:solidFill>
            <a:ln w="127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809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ART naive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HIV-1 RNA ≥1000 c/mL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Any CD4 count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HBsAg-negative</a:t>
              </a:r>
            </a:p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NNRTI RAMs excluded 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Rectangle 12">
              <a:extLst>
                <a:ext uri="{FF2B5EF4-FFF2-40B4-BE49-F238E27FC236}">
                  <a16:creationId xmlns:a16="http://schemas.microsoft.com/office/drawing/2014/main" id="{31E4694F-D947-3344-9E9A-5E015DCA2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3062" y="4868700"/>
              <a:ext cx="18114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−4</a:t>
              </a:r>
            </a:p>
          </p:txBody>
        </p:sp>
        <p:sp>
          <p:nvSpPr>
            <p:cNvPr id="77" name="Rectangle 12">
              <a:extLst>
                <a:ext uri="{FF2B5EF4-FFF2-40B4-BE49-F238E27FC236}">
                  <a16:creationId xmlns:a16="http://schemas.microsoft.com/office/drawing/2014/main" id="{BB61B5BE-E278-314A-9A8A-EFCF96D215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2493" y="5386186"/>
              <a:ext cx="1419299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Confirm HIV-1 RNA</a:t>
              </a:r>
              <a:b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</a:b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&lt;50 c/mL</a:t>
              </a:r>
            </a:p>
          </p:txBody>
        </p:sp>
        <p:sp>
          <p:nvSpPr>
            <p:cNvPr id="78" name="Rectangle 12">
              <a:extLst>
                <a:ext uri="{FF2B5EF4-FFF2-40B4-BE49-F238E27FC236}">
                  <a16:creationId xmlns:a16="http://schemas.microsoft.com/office/drawing/2014/main" id="{0A968FBA-D608-FA49-B4C3-AD5D368C8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4292" y="4875025"/>
              <a:ext cx="27251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−20</a:t>
              </a:r>
            </a:p>
          </p:txBody>
        </p:sp>
        <p:sp>
          <p:nvSpPr>
            <p:cNvPr id="79" name="Flowchart: Off-page Connector 3">
              <a:extLst>
                <a:ext uri="{FF2B5EF4-FFF2-40B4-BE49-F238E27FC236}">
                  <a16:creationId xmlns:a16="http://schemas.microsoft.com/office/drawing/2014/main" id="{B176880B-1E54-6243-989E-7386A93041D9}"/>
                </a:ext>
              </a:extLst>
            </p:cNvPr>
            <p:cNvSpPr/>
            <p:nvPr/>
          </p:nvSpPr>
          <p:spPr>
            <a:xfrm>
              <a:off x="4188108" y="3894985"/>
              <a:ext cx="3496156" cy="742012"/>
            </a:xfrm>
            <a:prstGeom prst="homePlate">
              <a:avLst>
                <a:gd name="adj" fmla="val 22314"/>
              </a:avLst>
            </a:prstGeom>
            <a:solidFill>
              <a:srgbClr val="00A779"/>
            </a:solidFill>
            <a:ln w="12700">
              <a:solidFill>
                <a:srgbClr val="00A77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rIns="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 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IM Q4W 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N = 278</a:t>
              </a:r>
            </a:p>
          </p:txBody>
        </p:sp>
        <p:sp>
          <p:nvSpPr>
            <p:cNvPr id="80" name="TextBox 60">
              <a:extLst>
                <a:ext uri="{FF2B5EF4-FFF2-40B4-BE49-F238E27FC236}">
                  <a16:creationId xmlns:a16="http://schemas.microsoft.com/office/drawing/2014/main" id="{E869BABB-AA7B-1849-A811-04D0098149ED}"/>
                </a:ext>
              </a:extLst>
            </p:cNvPr>
            <p:cNvSpPr txBox="1"/>
            <p:nvPr/>
          </p:nvSpPr>
          <p:spPr>
            <a:xfrm>
              <a:off x="746258" y="4855292"/>
              <a:ext cx="888064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Study Week</a:t>
              </a:r>
            </a:p>
          </p:txBody>
        </p:sp>
        <p:cxnSp>
          <p:nvCxnSpPr>
            <p:cNvPr id="81" name="Straight Arrow Connector 68">
              <a:extLst>
                <a:ext uri="{FF2B5EF4-FFF2-40B4-BE49-F238E27FC236}">
                  <a16:creationId xmlns:a16="http://schemas.microsoft.com/office/drawing/2014/main" id="{88DAE504-C89E-7B4C-924D-D135A0C1F752}"/>
                </a:ext>
              </a:extLst>
            </p:cNvPr>
            <p:cNvCxnSpPr>
              <a:cxnSpLocks/>
            </p:cNvCxnSpPr>
            <p:nvPr/>
          </p:nvCxnSpPr>
          <p:spPr>
            <a:xfrm>
              <a:off x="1916546" y="4715010"/>
              <a:ext cx="959442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70">
              <a:extLst>
                <a:ext uri="{FF2B5EF4-FFF2-40B4-BE49-F238E27FC236}">
                  <a16:creationId xmlns:a16="http://schemas.microsoft.com/office/drawing/2014/main" id="{B7455196-C84E-9041-BDF0-0769AEEA8D6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866767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71">
              <a:extLst>
                <a:ext uri="{FF2B5EF4-FFF2-40B4-BE49-F238E27FC236}">
                  <a16:creationId xmlns:a16="http://schemas.microsoft.com/office/drawing/2014/main" id="{3C260A4B-35E4-8048-B418-E0468DDAC97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59208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72">
              <a:extLst>
                <a:ext uri="{FF2B5EF4-FFF2-40B4-BE49-F238E27FC236}">
                  <a16:creationId xmlns:a16="http://schemas.microsoft.com/office/drawing/2014/main" id="{0F0D1B66-BC1F-DC45-BA63-9EC0A409E38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588218" y="477513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73">
              <a:extLst>
                <a:ext uri="{FF2B5EF4-FFF2-40B4-BE49-F238E27FC236}">
                  <a16:creationId xmlns:a16="http://schemas.microsoft.com/office/drawing/2014/main" id="{59B886DE-566B-0E49-B465-0367470AE70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678884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74">
              <a:extLst>
                <a:ext uri="{FF2B5EF4-FFF2-40B4-BE49-F238E27FC236}">
                  <a16:creationId xmlns:a16="http://schemas.microsoft.com/office/drawing/2014/main" id="{87EBECFB-4E89-C848-BC02-4E1E6654162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247626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Arrow Connector 75">
              <a:extLst>
                <a:ext uri="{FF2B5EF4-FFF2-40B4-BE49-F238E27FC236}">
                  <a16:creationId xmlns:a16="http://schemas.microsoft.com/office/drawing/2014/main" id="{65AEA551-0B5E-7048-8C02-D2E22C2D7C9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146073" y="4764789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Arrow Connector 76">
              <a:extLst>
                <a:ext uri="{FF2B5EF4-FFF2-40B4-BE49-F238E27FC236}">
                  <a16:creationId xmlns:a16="http://schemas.microsoft.com/office/drawing/2014/main" id="{6B7085AD-B5D3-D742-88A1-E6ACA702B45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0761544" y="4764550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Arrow Connector 85">
              <a:extLst>
                <a:ext uri="{FF2B5EF4-FFF2-40B4-BE49-F238E27FC236}">
                  <a16:creationId xmlns:a16="http://schemas.microsoft.com/office/drawing/2014/main" id="{93B10740-044B-4542-A892-5083EB0C9CE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930292" y="4764550"/>
              <a:ext cx="99558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62">
              <a:extLst>
                <a:ext uri="{FF2B5EF4-FFF2-40B4-BE49-F238E27FC236}">
                  <a16:creationId xmlns:a16="http://schemas.microsoft.com/office/drawing/2014/main" id="{0FAA938C-FCC3-B94E-85C5-91F497B940C8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7384439" y="4764789"/>
              <a:ext cx="99557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63">
              <a:extLst>
                <a:ext uri="{FF2B5EF4-FFF2-40B4-BE49-F238E27FC236}">
                  <a16:creationId xmlns:a16="http://schemas.microsoft.com/office/drawing/2014/main" id="{83DBBEFE-F252-CF40-A05F-0D5487743E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15257" y="5138069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65">
              <a:extLst>
                <a:ext uri="{FF2B5EF4-FFF2-40B4-BE49-F238E27FC236}">
                  <a16:creationId xmlns:a16="http://schemas.microsoft.com/office/drawing/2014/main" id="{BCEF94C1-FAB2-A84F-8BCC-76F25452E5D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14074" y="5138069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66">
              <a:extLst>
                <a:ext uri="{FF2B5EF4-FFF2-40B4-BE49-F238E27FC236}">
                  <a16:creationId xmlns:a16="http://schemas.microsoft.com/office/drawing/2014/main" id="{4784A157-7929-5C4B-B718-EF0C909748D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37997" y="5138069"/>
              <a:ext cx="0" cy="21014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5" name="Flowchart: Off-page Connector 3">
              <a:extLst>
                <a:ext uri="{FF2B5EF4-FFF2-40B4-BE49-F238E27FC236}">
                  <a16:creationId xmlns:a16="http://schemas.microsoft.com/office/drawing/2014/main" id="{C1E4DB1B-C841-4E49-8912-B16F535BFD34}"/>
                </a:ext>
              </a:extLst>
            </p:cNvPr>
            <p:cNvSpPr/>
            <p:nvPr/>
          </p:nvSpPr>
          <p:spPr>
            <a:xfrm>
              <a:off x="8980071" y="2843718"/>
              <a:ext cx="2606634" cy="383075"/>
            </a:xfrm>
            <a:prstGeom prst="homePlate">
              <a:avLst>
                <a:gd name="adj" fmla="val 23723"/>
              </a:avLst>
            </a:prstGeom>
            <a:solidFill>
              <a:srgbClr val="0070C0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IM Q4W N = 119</a:t>
              </a:r>
              <a:r>
                <a:rPr kumimoji="0" lang="en-GB" alt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‡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Flowchart: Off-page Connector 3">
              <a:extLst>
                <a:ext uri="{FF2B5EF4-FFF2-40B4-BE49-F238E27FC236}">
                  <a16:creationId xmlns:a16="http://schemas.microsoft.com/office/drawing/2014/main" id="{6378A57B-3F0D-2540-A462-A6505D5E2496}"/>
                </a:ext>
              </a:extLst>
            </p:cNvPr>
            <p:cNvSpPr/>
            <p:nvPr/>
          </p:nvSpPr>
          <p:spPr>
            <a:xfrm>
              <a:off x="7765107" y="3430715"/>
              <a:ext cx="3821597" cy="338554"/>
            </a:xfrm>
            <a:prstGeom prst="homePlate">
              <a:avLst>
                <a:gd name="adj" fmla="val 23723"/>
              </a:avLst>
            </a:prstGeom>
            <a:solidFill>
              <a:srgbClr val="0070C0"/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Ins="90000" bIns="468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CAB (400 mg) + RPV (600 mg) LA 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 Q4W </a:t>
              </a:r>
              <a:r>
                <a:rPr lang="en-GB" altLang="en-US" sz="1200" b="1" dirty="0">
                  <a:solidFill>
                    <a:srgbClr val="FFFFFF"/>
                  </a:solidFill>
                  <a:latin typeface="Calibri"/>
                </a:rPr>
                <a:t>N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= 111</a:t>
              </a:r>
              <a:r>
                <a:rPr kumimoji="0" lang="en-GB" alt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§</a:t>
              </a:r>
            </a:p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Flowchart: Off-page Connector 3">
              <a:extLst>
                <a:ext uri="{FF2B5EF4-FFF2-40B4-BE49-F238E27FC236}">
                  <a16:creationId xmlns:a16="http://schemas.microsoft.com/office/drawing/2014/main" id="{E16F3FA8-9C0A-8249-A210-A7B3A19E5D78}"/>
                </a:ext>
              </a:extLst>
            </p:cNvPr>
            <p:cNvSpPr/>
            <p:nvPr/>
          </p:nvSpPr>
          <p:spPr>
            <a:xfrm rot="16200000">
              <a:off x="8164477" y="2464608"/>
              <a:ext cx="374401" cy="1142659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10000 w 10000"/>
                <a:gd name="connsiteY2" fmla="*/ 8000 h 10000"/>
                <a:gd name="connsiteX3" fmla="*/ 5000 w 10000"/>
                <a:gd name="connsiteY3" fmla="*/ 10000 h 10000"/>
                <a:gd name="connsiteX4" fmla="*/ 0 w 10000"/>
                <a:gd name="connsiteY4" fmla="*/ 8000 h 10000"/>
                <a:gd name="connsiteX5" fmla="*/ 0 w 10000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0 w 10051"/>
                <a:gd name="connsiteY4" fmla="*/ 8000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2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0000"/>
                <a:gd name="connsiteX1" fmla="*/ 10000 w 10051"/>
                <a:gd name="connsiteY1" fmla="*/ 0 h 10000"/>
                <a:gd name="connsiteX2" fmla="*/ 10051 w 10051"/>
                <a:gd name="connsiteY2" fmla="*/ 9660 h 10000"/>
                <a:gd name="connsiteX3" fmla="*/ 5000 w 10051"/>
                <a:gd name="connsiteY3" fmla="*/ 10000 h 10000"/>
                <a:gd name="connsiteX4" fmla="*/ 51 w 10051"/>
                <a:gd name="connsiteY4" fmla="*/ 9306 h 10000"/>
                <a:gd name="connsiteX5" fmla="*/ 0 w 10051"/>
                <a:gd name="connsiteY5" fmla="*/ 0 h 10000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306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795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51 w 10051"/>
                <a:gd name="connsiteY4" fmla="*/ 9839 h 12132"/>
                <a:gd name="connsiteX5" fmla="*/ 0 w 10051"/>
                <a:gd name="connsiteY5" fmla="*/ 0 h 12132"/>
                <a:gd name="connsiteX0" fmla="*/ 0 w 10051"/>
                <a:gd name="connsiteY0" fmla="*/ 0 h 12132"/>
                <a:gd name="connsiteX1" fmla="*/ 10000 w 10051"/>
                <a:gd name="connsiteY1" fmla="*/ 0 h 12132"/>
                <a:gd name="connsiteX2" fmla="*/ 10051 w 10051"/>
                <a:gd name="connsiteY2" fmla="*/ 9660 h 12132"/>
                <a:gd name="connsiteX3" fmla="*/ 5000 w 10051"/>
                <a:gd name="connsiteY3" fmla="*/ 12132 h 12132"/>
                <a:gd name="connsiteX4" fmla="*/ 121 w 10051"/>
                <a:gd name="connsiteY4" fmla="*/ 9617 h 12132"/>
                <a:gd name="connsiteX5" fmla="*/ 0 w 10051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61 h 12132"/>
                <a:gd name="connsiteX5" fmla="*/ 23 w 10074"/>
                <a:gd name="connsiteY5" fmla="*/ 0 h 12132"/>
                <a:gd name="connsiteX0" fmla="*/ 23 w 10074"/>
                <a:gd name="connsiteY0" fmla="*/ 0 h 12132"/>
                <a:gd name="connsiteX1" fmla="*/ 10023 w 10074"/>
                <a:gd name="connsiteY1" fmla="*/ 0 h 12132"/>
                <a:gd name="connsiteX2" fmla="*/ 10074 w 10074"/>
                <a:gd name="connsiteY2" fmla="*/ 9660 h 12132"/>
                <a:gd name="connsiteX3" fmla="*/ 5023 w 10074"/>
                <a:gd name="connsiteY3" fmla="*/ 12132 h 12132"/>
                <a:gd name="connsiteX4" fmla="*/ 3 w 10074"/>
                <a:gd name="connsiteY4" fmla="*/ 9628 h 12132"/>
                <a:gd name="connsiteX5" fmla="*/ 23 w 10074"/>
                <a:gd name="connsiteY5" fmla="*/ 0 h 12132"/>
                <a:gd name="connsiteX0" fmla="*/ 74 w 10125"/>
                <a:gd name="connsiteY0" fmla="*/ 0 h 12132"/>
                <a:gd name="connsiteX1" fmla="*/ 10074 w 10125"/>
                <a:gd name="connsiteY1" fmla="*/ 0 h 12132"/>
                <a:gd name="connsiteX2" fmla="*/ 10125 w 10125"/>
                <a:gd name="connsiteY2" fmla="*/ 9660 h 12132"/>
                <a:gd name="connsiteX3" fmla="*/ 5074 w 10125"/>
                <a:gd name="connsiteY3" fmla="*/ 12132 h 12132"/>
                <a:gd name="connsiteX4" fmla="*/ 1 w 10125"/>
                <a:gd name="connsiteY4" fmla="*/ 9595 h 12132"/>
                <a:gd name="connsiteX5" fmla="*/ 74 w 10125"/>
                <a:gd name="connsiteY5" fmla="*/ 0 h 12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125" h="12132">
                  <a:moveTo>
                    <a:pt x="74" y="0"/>
                  </a:moveTo>
                  <a:lnTo>
                    <a:pt x="10074" y="0"/>
                  </a:lnTo>
                  <a:cubicBezTo>
                    <a:pt x="10091" y="3087"/>
                    <a:pt x="10108" y="6573"/>
                    <a:pt x="10125" y="9660"/>
                  </a:cubicBezTo>
                  <a:lnTo>
                    <a:pt x="5074" y="12132"/>
                  </a:lnTo>
                  <a:lnTo>
                    <a:pt x="1" y="9595"/>
                  </a:lnTo>
                  <a:cubicBezTo>
                    <a:pt x="-16" y="6315"/>
                    <a:pt x="91" y="3280"/>
                    <a:pt x="74" y="0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lIns="45720" tIns="46800" rIns="90000" bIns="46800" rtlCol="0" anchor="ctr"/>
            <a:lstStyle/>
            <a:p>
              <a:pPr marL="0" marR="0" lvl="0" indent="0" algn="l" defTabSz="4572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-2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Oral CAB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+RPV</a:t>
              </a:r>
              <a:b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N = 121</a:t>
              </a:r>
              <a:r>
                <a:rPr kumimoji="0" lang="en-GB" altLang="en-US" sz="12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†</a:t>
              </a: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endParaRPr kumimoji="0" lang="en-GB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Rectangle 52">
              <a:extLst>
                <a:ext uri="{FF2B5EF4-FFF2-40B4-BE49-F238E27FC236}">
                  <a16:creationId xmlns:a16="http://schemas.microsoft.com/office/drawing/2014/main" id="{5B1695AC-3E8B-714B-8F1F-E1286877E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60571" y="2388545"/>
              <a:ext cx="103066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Extension Swich</a:t>
              </a:r>
              <a:endParaRPr kumimoji="0" lang="en-GB" altLang="en-US" sz="1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Rectangle 15">
              <a:extLst>
                <a:ext uri="{FF2B5EF4-FFF2-40B4-BE49-F238E27FC236}">
                  <a16:creationId xmlns:a16="http://schemas.microsoft.com/office/drawing/2014/main" id="{AD6A66F7-5DA0-4E42-A6FC-7E4813626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0271" y="4872208"/>
              <a:ext cx="46776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en-US" sz="14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124</a:t>
              </a:r>
              <a:endParaRPr kumimoji="0" lang="en-GB" altLang="en-US" sz="14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814D646-2029-8442-9C8F-2B6B39BA631E}"/>
                </a:ext>
              </a:extLst>
            </p:cNvPr>
            <p:cNvSpPr/>
            <p:nvPr/>
          </p:nvSpPr>
          <p:spPr>
            <a:xfrm>
              <a:off x="10615902" y="4852059"/>
              <a:ext cx="421568" cy="21861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105857D8-B7D6-9140-9960-F8EF3940F9A5}"/>
                </a:ext>
              </a:extLst>
            </p:cNvPr>
            <p:cNvSpPr/>
            <p:nvPr/>
          </p:nvSpPr>
          <p:spPr>
            <a:xfrm>
              <a:off x="7296806" y="4846047"/>
              <a:ext cx="259688" cy="22047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0042506-EB53-0F45-9CB3-A5C11F4C54DE}"/>
                </a:ext>
              </a:extLst>
            </p:cNvPr>
            <p:cNvSpPr/>
            <p:nvPr/>
          </p:nvSpPr>
          <p:spPr>
            <a:xfrm>
              <a:off x="3275320" y="3835348"/>
              <a:ext cx="8235646" cy="83060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Ins="90000" bIns="108000" rtlCol="0" anchor="ctr"/>
            <a:lstStyle/>
            <a:p>
              <a:pPr marL="0" marR="0" lvl="0" indent="0" algn="ctr" defTabSz="457200" rtl="0" eaLnBrk="0" fontAlgn="base" latinLnBrk="0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71D4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TextBox 3">
              <a:extLst>
                <a:ext uri="{FF2B5EF4-FFF2-40B4-BE49-F238E27FC236}">
                  <a16:creationId xmlns:a16="http://schemas.microsoft.com/office/drawing/2014/main" id="{A1B97C00-0DE8-1142-A277-3E139BB2D28E}"/>
                </a:ext>
              </a:extLst>
            </p:cNvPr>
            <p:cNvSpPr txBox="1"/>
            <p:nvPr/>
          </p:nvSpPr>
          <p:spPr bwMode="auto">
            <a:xfrm>
              <a:off x="9188298" y="2596522"/>
              <a:ext cx="5017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OLI arm</a:t>
              </a:r>
            </a:p>
          </p:txBody>
        </p:sp>
        <p:sp>
          <p:nvSpPr>
            <p:cNvPr id="108" name="TextBox 61">
              <a:extLst>
                <a:ext uri="{FF2B5EF4-FFF2-40B4-BE49-F238E27FC236}">
                  <a16:creationId xmlns:a16="http://schemas.microsoft.com/office/drawing/2014/main" id="{C6F72C45-9DDF-BB40-A94F-8944F733EE5D}"/>
                </a:ext>
              </a:extLst>
            </p:cNvPr>
            <p:cNvSpPr txBox="1"/>
            <p:nvPr/>
          </p:nvSpPr>
          <p:spPr bwMode="auto">
            <a:xfrm>
              <a:off x="9188298" y="3235474"/>
              <a:ext cx="50654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>
                  <a:ln>
                    <a:noFill/>
                  </a:ln>
                  <a:solidFill>
                    <a:srgbClr val="071D49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DTI arm</a:t>
              </a:r>
            </a:p>
          </p:txBody>
        </p:sp>
      </p:grpSp>
      <p:sp>
        <p:nvSpPr>
          <p:cNvPr id="109" name="Text Box 3">
            <a:extLst>
              <a:ext uri="{FF2B5EF4-FFF2-40B4-BE49-F238E27FC236}">
                <a16:creationId xmlns:a16="http://schemas.microsoft.com/office/drawing/2014/main" id="{E92DA07B-4EAC-4745-A7ED-C6596BCC5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42979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 C, IAS 2021, Abs. OAB0302</a:t>
            </a:r>
          </a:p>
        </p:txBody>
      </p:sp>
      <p:sp>
        <p:nvSpPr>
          <p:cNvPr id="53" name="Titre 3">
            <a:extLst>
              <a:ext uri="{FF2B5EF4-FFF2-40B4-BE49-F238E27FC236}">
                <a16:creationId xmlns:a16="http://schemas.microsoft.com/office/drawing/2014/main" id="{99B7A4E8-3C26-4BBB-BDDD-01819B8FC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0" y="10471"/>
            <a:ext cx="8470698" cy="148106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FLAIR Study: LA cabotegravir + </a:t>
            </a:r>
            <a:r>
              <a:rPr lang="en-US" sz="3200" dirty="0" err="1"/>
              <a:t>rilpivirine</a:t>
            </a:r>
            <a:br>
              <a:rPr lang="en-US" sz="3200" dirty="0"/>
            </a:br>
            <a:r>
              <a:rPr lang="en-US" sz="3200" dirty="0"/>
              <a:t>for maintenance – W124 results </a:t>
            </a:r>
            <a:r>
              <a:rPr lang="en-US" sz="3200" i="1" dirty="0"/>
              <a:t>(1)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7264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oneTexte 21">
            <a:extLst>
              <a:ext uri="{FF2B5EF4-FFF2-40B4-BE49-F238E27FC236}">
                <a16:creationId xmlns:a16="http://schemas.microsoft.com/office/drawing/2014/main" id="{AC13B52C-F1AE-D14D-821A-DB3582809A3C}"/>
              </a:ext>
            </a:extLst>
          </p:cNvPr>
          <p:cNvSpPr txBox="1"/>
          <p:nvPr/>
        </p:nvSpPr>
        <p:spPr>
          <a:xfrm>
            <a:off x="8768212" y="1876931"/>
            <a:ext cx="2368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Virologic failure between </a:t>
            </a:r>
            <a:br>
              <a:rPr lang="en-US" sz="1600" b="1" dirty="0">
                <a:solidFill>
                  <a:srgbClr val="0070C0"/>
                </a:solidFill>
              </a:rPr>
            </a:br>
            <a:r>
              <a:rPr lang="en-US" sz="1600" b="1" dirty="0">
                <a:solidFill>
                  <a:srgbClr val="0070C0"/>
                </a:solidFill>
              </a:rPr>
              <a:t>W96 and W124, N = 1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18CA6EC2-4C82-7A47-9025-055DC93B8EB0}"/>
              </a:ext>
            </a:extLst>
          </p:cNvPr>
          <p:cNvSpPr txBox="1"/>
          <p:nvPr/>
        </p:nvSpPr>
        <p:spPr>
          <a:xfrm>
            <a:off x="381468" y="5023806"/>
            <a:ext cx="56179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AE leading to discontinuation through W14, N = 15 (5.3%),</a:t>
            </a:r>
          </a:p>
          <a:p>
            <a:r>
              <a:rPr lang="en-US" dirty="0"/>
              <a:t>Including 7 (2.5%) withdrawal due to ISR-related reasons</a:t>
            </a:r>
          </a:p>
          <a:p>
            <a:endParaRPr lang="en-US" dirty="0"/>
          </a:p>
          <a:p>
            <a:r>
              <a:rPr lang="en-US" dirty="0"/>
              <a:t>ISR &lt; 20% (90% grade 1) at W124</a:t>
            </a:r>
          </a:p>
        </p:txBody>
      </p:sp>
      <p:sp>
        <p:nvSpPr>
          <p:cNvPr id="86" name="Rectangle 2">
            <a:extLst>
              <a:ext uri="{FF2B5EF4-FFF2-40B4-BE49-F238E27FC236}">
                <a16:creationId xmlns:a16="http://schemas.microsoft.com/office/drawing/2014/main" id="{E6C362A7-6F20-834B-B825-EFD80028F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r>
              <a:rPr lang="en-GB" sz="3200" dirty="0"/>
              <a:t>FLAIR Study: LA cabotegravir + </a:t>
            </a:r>
            <a:r>
              <a:rPr lang="en-GB" sz="3200" dirty="0" err="1"/>
              <a:t>rilpivirine</a:t>
            </a:r>
            <a:r>
              <a:rPr lang="en-GB" sz="3200" dirty="0"/>
              <a:t> </a:t>
            </a:r>
            <a:br>
              <a:rPr lang="en-GB" sz="3200" dirty="0"/>
            </a:br>
            <a:r>
              <a:rPr lang="en-GB" sz="3200" dirty="0"/>
              <a:t>for maintenance – W124 results </a:t>
            </a:r>
            <a:r>
              <a:rPr lang="en-GB" sz="3200" i="1" dirty="0"/>
              <a:t>(2)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20B48817-CEFE-45B3-A8BB-1FDAD6ED895A}"/>
              </a:ext>
            </a:extLst>
          </p:cNvPr>
          <p:cNvGrpSpPr/>
          <p:nvPr/>
        </p:nvGrpSpPr>
        <p:grpSpPr>
          <a:xfrm>
            <a:off x="55737" y="2057289"/>
            <a:ext cx="3822871" cy="2430854"/>
            <a:chOff x="55737" y="2057289"/>
            <a:chExt cx="3822871" cy="2430854"/>
          </a:xfrm>
        </p:grpSpPr>
        <p:graphicFrame>
          <p:nvGraphicFramePr>
            <p:cNvPr id="9" name="Espace réservé du contenu 6">
              <a:extLst>
                <a:ext uri="{FF2B5EF4-FFF2-40B4-BE49-F238E27FC236}">
                  <a16:creationId xmlns:a16="http://schemas.microsoft.com/office/drawing/2014/main" id="{EBB03606-D169-480F-9804-905C410455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9952006"/>
                </p:ext>
              </p:extLst>
            </p:nvPr>
          </p:nvGraphicFramePr>
          <p:xfrm>
            <a:off x="301958" y="2263231"/>
            <a:ext cx="3576650" cy="2224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E30391A-7AF7-4B86-B618-C165E233AFF3}"/>
                </a:ext>
              </a:extLst>
            </p:cNvPr>
            <p:cNvSpPr txBox="1"/>
            <p:nvPr/>
          </p:nvSpPr>
          <p:spPr>
            <a:xfrm rot="16200000">
              <a:off x="-899382" y="3012408"/>
              <a:ext cx="215646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84" charset="0"/>
                  <a:ea typeface="ＭＳ Ｐゴシック" pitchFamily="-84" charset="-128"/>
                </a:rPr>
                <a:t>Proportion of participants (%)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192BC921-701E-41CA-BE94-D621A58D2379}"/>
              </a:ext>
            </a:extLst>
          </p:cNvPr>
          <p:cNvSpPr txBox="1"/>
          <p:nvPr/>
        </p:nvSpPr>
        <p:spPr>
          <a:xfrm>
            <a:off x="479416" y="1903400"/>
            <a:ext cx="3453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 pitchFamily="-84" charset="-128"/>
              </a:rPr>
              <a:t>Virologic outcomes at week 96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968E95F0-26E8-4F02-953C-860E7098F28F}"/>
              </a:ext>
            </a:extLst>
          </p:cNvPr>
          <p:cNvGrpSpPr/>
          <p:nvPr/>
        </p:nvGrpSpPr>
        <p:grpSpPr>
          <a:xfrm>
            <a:off x="3882982" y="2081694"/>
            <a:ext cx="3822871" cy="2430854"/>
            <a:chOff x="3882982" y="2081694"/>
            <a:chExt cx="3822871" cy="2430854"/>
          </a:xfrm>
        </p:grpSpPr>
        <p:graphicFrame>
          <p:nvGraphicFramePr>
            <p:cNvPr id="12" name="Espace réservé du contenu 6">
              <a:extLst>
                <a:ext uri="{FF2B5EF4-FFF2-40B4-BE49-F238E27FC236}">
                  <a16:creationId xmlns:a16="http://schemas.microsoft.com/office/drawing/2014/main" id="{6671E30F-7705-4686-92A0-2D62BE30BDA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410487"/>
                </p:ext>
              </p:extLst>
            </p:nvPr>
          </p:nvGraphicFramePr>
          <p:xfrm>
            <a:off x="4129203" y="2287636"/>
            <a:ext cx="3576650" cy="22249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2132F965-2CE4-4EFC-8F94-A1373AF2AE89}"/>
                </a:ext>
              </a:extLst>
            </p:cNvPr>
            <p:cNvSpPr txBox="1"/>
            <p:nvPr/>
          </p:nvSpPr>
          <p:spPr>
            <a:xfrm rot="16200000">
              <a:off x="2927863" y="3036813"/>
              <a:ext cx="215646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itchFamily="-84" charset="0"/>
                  <a:ea typeface="ＭＳ Ｐゴシック" pitchFamily="-84" charset="-128"/>
                </a:rPr>
                <a:t>Proportion of participants (%)</a:t>
              </a:r>
            </a:p>
          </p:txBody>
        </p: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1CFFA0A7-2153-4592-9F2E-B57DECD0E54B}"/>
              </a:ext>
            </a:extLst>
          </p:cNvPr>
          <p:cNvSpPr txBox="1"/>
          <p:nvPr/>
        </p:nvSpPr>
        <p:spPr>
          <a:xfrm>
            <a:off x="4306661" y="1927805"/>
            <a:ext cx="3453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ＭＳ Ｐゴシック" pitchFamily="-84" charset="-128"/>
              </a:rPr>
              <a:t>Virologic outcomes at week 124</a:t>
            </a:r>
          </a:p>
        </p:txBody>
      </p:sp>
      <p:graphicFrame>
        <p:nvGraphicFramePr>
          <p:cNvPr id="15" name="Group 174">
            <a:extLst>
              <a:ext uri="{FF2B5EF4-FFF2-40B4-BE49-F238E27FC236}">
                <a16:creationId xmlns:a16="http://schemas.microsoft.com/office/drawing/2014/main" id="{158C5516-7063-4FF0-AE0C-39FB783F5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9074376"/>
              </p:ext>
            </p:extLst>
          </p:nvPr>
        </p:nvGraphicFramePr>
        <p:xfrm>
          <a:off x="7726360" y="2477206"/>
          <a:ext cx="4404260" cy="3992880"/>
        </p:xfrm>
        <a:graphic>
          <a:graphicData uri="http://schemas.openxmlformats.org/drawingml/2006/table">
            <a:tbl>
              <a:tblPr/>
              <a:tblGrid>
                <a:gridCol w="22021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1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CVF participants characteristics (Week 108)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fr-FR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ＭＳ Ｐゴシック" pitchFamily="-109" charset="-128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Sex at birth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Male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Body mass index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24,7 kg/m²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HIV-1 subtype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Baseline RAMs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None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40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Viral load at SVF/CVF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887/1112 c/ml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519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Treatment-emergent NNRTI RAMs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V106V/A, V108V/I, E138G,</a:t>
                      </a:r>
                      <a:b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and M230L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8571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Treatment-emergent INSTI RAMs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N155H and R2263K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385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Week 8 CAB/RPV troughs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1,05 µg/ml/24,6 ,g/ml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741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Week 108 CAB/RPB troughs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1,73 µg/ml/79,5 ng/ml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05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Resuppression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&lt; 50 copies/ml at LTFU</a:t>
                      </a:r>
                      <a:b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4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Month 3 on EFV/TDF/FTC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88010"/>
                  </a:ext>
                </a:extLst>
              </a:tr>
            </a:tbl>
          </a:graphicData>
        </a:graphic>
      </p:graphicFrame>
      <p:sp>
        <p:nvSpPr>
          <p:cNvPr id="16" name="Text Box 3">
            <a:extLst>
              <a:ext uri="{FF2B5EF4-FFF2-40B4-BE49-F238E27FC236}">
                <a16:creationId xmlns:a16="http://schemas.microsoft.com/office/drawing/2014/main" id="{D7662E57-8028-429E-BE4A-EFE36B5E3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6442979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Orkin C, IAS 2021, Abs. OAB0302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3385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CB3A8658-D90D-4D07-89A3-D4449D9EB934}"/>
              </a:ext>
            </a:extLst>
          </p:cNvPr>
          <p:cNvGrpSpPr/>
          <p:nvPr/>
        </p:nvGrpSpPr>
        <p:grpSpPr>
          <a:xfrm>
            <a:off x="3383213" y="676744"/>
            <a:ext cx="5877360" cy="5279774"/>
            <a:chOff x="2212717" y="538478"/>
            <a:chExt cx="5877360" cy="5279774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4585277">
              <a:off x="4476424" y="3601991"/>
              <a:ext cx="2252752" cy="217977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9130046">
              <a:off x="2328786" y="2991340"/>
              <a:ext cx="3161733" cy="236381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3821582">
              <a:off x="2196323" y="1055746"/>
              <a:ext cx="2944749" cy="243596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8253988">
              <a:off x="4013673" y="943952"/>
              <a:ext cx="3205308" cy="239436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109891" y="799500"/>
              <a:ext cx="1556837" cy="15286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LEN</a:t>
              </a:r>
              <a:br>
                <a:rPr lang="en-US" sz="2400" b="1" dirty="0">
                  <a:solidFill>
                    <a:srgbClr val="002060"/>
                  </a:solidFill>
                </a:rPr>
              </a:br>
              <a:r>
                <a:rPr lang="en-US" sz="2400" b="1" dirty="0" err="1">
                  <a:solidFill>
                    <a:srgbClr val="002060"/>
                  </a:solidFill>
                </a:rPr>
                <a:t>sc</a:t>
              </a:r>
              <a:r>
                <a:rPr lang="en-US" sz="2400" b="1" dirty="0">
                  <a:solidFill>
                    <a:srgbClr val="002060"/>
                  </a:solidFill>
                </a:rPr>
                <a:t>/oral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Naïve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CALIBRATE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50064">
              <a:off x="4633359" y="2446214"/>
              <a:ext cx="3456718" cy="195518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823482" y="1347893"/>
              <a:ext cx="125066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ISL/DOR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Qd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safety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212717" y="3831979"/>
              <a:ext cx="2388620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2060"/>
                  </a:solidFill>
                </a:rPr>
                <a:t>FOS</a:t>
              </a:r>
            </a:p>
            <a:p>
              <a:pPr algn="ctr">
                <a:lnSpc>
                  <a:spcPts val="2800"/>
                </a:lnSpc>
              </a:pPr>
              <a:r>
                <a:rPr lang="fr-FR" sz="2400" b="1" dirty="0">
                  <a:solidFill>
                    <a:srgbClr val="002060"/>
                  </a:solidFill>
                </a:rPr>
                <a:t>Impact of OBT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BRIGHTE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3997313" y="2297031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244205" y="3083966"/>
              <a:ext cx="1577997" cy="45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New ARV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321893" y="2965322"/>
              <a:ext cx="1293944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LEN </a:t>
              </a:r>
              <a:r>
                <a:rPr lang="en-US" sz="2400" b="1" dirty="0" err="1">
                  <a:solidFill>
                    <a:srgbClr val="002060"/>
                  </a:solidFill>
                </a:rPr>
                <a:t>sc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Salvage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CAPELLA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0217" y="4306170"/>
              <a:ext cx="1305165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FOS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Safety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BRIGHTE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6360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C4BE8E-6A5A-1949-9EA2-B1099680D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34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ISL + DOR W96 safety </a:t>
            </a:r>
            <a:r>
              <a:rPr lang="en-US" sz="3200" i="1" dirty="0"/>
              <a:t>(1)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B4A797D-128C-4D04-94D5-D15C46BBC5D8}"/>
              </a:ext>
            </a:extLst>
          </p:cNvPr>
          <p:cNvGrpSpPr/>
          <p:nvPr/>
        </p:nvGrpSpPr>
        <p:grpSpPr>
          <a:xfrm>
            <a:off x="262417" y="2195735"/>
            <a:ext cx="11888236" cy="3433627"/>
            <a:chOff x="262417" y="2195735"/>
            <a:chExt cx="11888236" cy="3433627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0EFC189-642C-4095-8E2E-A59807285454}"/>
                </a:ext>
              </a:extLst>
            </p:cNvPr>
            <p:cNvGrpSpPr/>
            <p:nvPr/>
          </p:nvGrpSpPr>
          <p:grpSpPr>
            <a:xfrm>
              <a:off x="262417" y="2195735"/>
              <a:ext cx="11888236" cy="3375966"/>
              <a:chOff x="297487" y="2790095"/>
              <a:chExt cx="11888236" cy="3375966"/>
            </a:xfrm>
          </p:grpSpPr>
          <p:sp>
            <p:nvSpPr>
              <p:cNvPr id="6" name="ZoneTexte 5">
                <a:extLst>
                  <a:ext uri="{FF2B5EF4-FFF2-40B4-BE49-F238E27FC236}">
                    <a16:creationId xmlns:a16="http://schemas.microsoft.com/office/drawing/2014/main" id="{0A87A0B5-4EE7-45E2-BD01-C69671220605}"/>
                  </a:ext>
                </a:extLst>
              </p:cNvPr>
              <p:cNvSpPr txBox="1"/>
              <p:nvPr/>
            </p:nvSpPr>
            <p:spPr>
              <a:xfrm>
                <a:off x="297487" y="3217376"/>
                <a:ext cx="2746040" cy="2589431"/>
              </a:xfrm>
              <a:prstGeom prst="roundRect">
                <a:avLst>
                  <a:gd name="adj" fmla="val 7673"/>
                </a:avLst>
              </a:prstGeom>
              <a:solidFill>
                <a:srgbClr val="CCEC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200" b="1">
                    <a:solidFill>
                      <a:schemeClr val="tx1"/>
                    </a:solidFill>
                    <a:latin typeface="+mj-lt"/>
                  </a:rPr>
                  <a:t>Key inclusion criteria: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Treatmen-naïve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HIV-1 RNA ≥ 1 000 copies/mL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CD4+ T-cell count &gt; 200 cells/mL</a:t>
                </a:r>
                <a:endParaRPr lang="en-US" sz="1200" baseline="30000">
                  <a:solidFill>
                    <a:schemeClr val="tx1"/>
                  </a:solidFill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No ARV drug resistance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No HCV co-infection or active HBV co-infection</a:t>
                </a:r>
              </a:p>
              <a:p>
                <a:endParaRPr lang="en-US" sz="1200">
                  <a:solidFill>
                    <a:schemeClr val="tx1"/>
                  </a:solidFill>
                  <a:latin typeface="+mj-lt"/>
                </a:endParaRPr>
              </a:p>
              <a:p>
                <a:pPr algn="ctr"/>
                <a:r>
                  <a:rPr lang="en-US" sz="1200">
                    <a:solidFill>
                      <a:schemeClr val="tx1"/>
                    </a:solidFill>
                    <a:latin typeface="+mj-lt"/>
                  </a:rPr>
                  <a:t>Stratification by screening HIV-1 RNA level (≤ 100,000 or &gt; 100,000 copies/mL)</a:t>
                </a:r>
              </a:p>
              <a:p>
                <a:pPr algn="ctr"/>
                <a:r>
                  <a:rPr lang="en-US" sz="1200" b="1">
                    <a:solidFill>
                      <a:schemeClr val="tx1"/>
                    </a:solidFill>
                    <a:latin typeface="+mj-lt"/>
                  </a:rPr>
                  <a:t>N = ~30 per arm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20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7" name="Flèche : pentagone 6">
                <a:extLst>
                  <a:ext uri="{FF2B5EF4-FFF2-40B4-BE49-F238E27FC236}">
                    <a16:creationId xmlns:a16="http://schemas.microsoft.com/office/drawing/2014/main" id="{72442640-97A0-44B9-8686-B444F45CDD00}"/>
                  </a:ext>
                </a:extLst>
              </p:cNvPr>
              <p:cNvSpPr/>
              <p:nvPr/>
            </p:nvSpPr>
            <p:spPr bwMode="auto">
              <a:xfrm>
                <a:off x="8729329" y="3292924"/>
                <a:ext cx="1632891" cy="1668103"/>
              </a:xfrm>
              <a:prstGeom prst="homePlate">
                <a:avLst>
                  <a:gd name="adj" fmla="val 17088"/>
                </a:avLst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0,75 mg QD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+ DOR 100 mg qd</a:t>
                </a:r>
              </a:p>
            </p:txBody>
          </p:sp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FE10F63C-4C55-4EFB-9BDD-7596243F6B33}"/>
                  </a:ext>
                </a:extLst>
              </p:cNvPr>
              <p:cNvSpPr txBox="1"/>
              <p:nvPr/>
            </p:nvSpPr>
            <p:spPr>
              <a:xfrm>
                <a:off x="8878682" y="2790095"/>
                <a:ext cx="116506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latin typeface="+mj-lt"/>
                  </a:rPr>
                  <a:t>Part 3:</a:t>
                </a:r>
                <a:br>
                  <a:rPr lang="en-US" sz="1400" b="1">
                    <a:latin typeface="+mj-lt"/>
                  </a:rPr>
                </a:br>
                <a:r>
                  <a:rPr lang="en-US" sz="1400" b="1">
                    <a:latin typeface="+mj-lt"/>
                  </a:rPr>
                  <a:t>Maintenance</a:t>
                </a:r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9C7CEB9E-6EDF-485B-B480-4B727290EE28}"/>
                  </a:ext>
                </a:extLst>
              </p:cNvPr>
              <p:cNvSpPr txBox="1"/>
              <p:nvPr/>
            </p:nvSpPr>
            <p:spPr>
              <a:xfrm>
                <a:off x="6455190" y="2790095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latin typeface="+mj-lt"/>
                  </a:rPr>
                  <a:t>Part 2:</a:t>
                </a:r>
                <a:br>
                  <a:rPr lang="en-US" sz="1400" b="1">
                    <a:latin typeface="+mj-lt"/>
                  </a:rPr>
                </a:br>
                <a:r>
                  <a:rPr lang="en-US" sz="1400" b="1">
                    <a:latin typeface="+mj-lt"/>
                  </a:rPr>
                  <a:t>2-drug Dose Ranging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C27118A8-79E8-47EC-BFAD-6508714A5017}"/>
                  </a:ext>
                </a:extLst>
              </p:cNvPr>
              <p:cNvSpPr txBox="1"/>
              <p:nvPr/>
            </p:nvSpPr>
            <p:spPr>
              <a:xfrm>
                <a:off x="3661978" y="2790095"/>
                <a:ext cx="172034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latin typeface="+mj-lt"/>
                  </a:rPr>
                  <a:t>Part 1:</a:t>
                </a:r>
                <a:br>
                  <a:rPr lang="en-US" sz="1400" b="1">
                    <a:latin typeface="+mj-lt"/>
                  </a:rPr>
                </a:br>
                <a:r>
                  <a:rPr lang="en-US" sz="1400" b="1">
                    <a:latin typeface="+mj-lt"/>
                  </a:rPr>
                  <a:t>3-drug Dose Ranging</a:t>
                </a:r>
              </a:p>
            </p:txBody>
          </p:sp>
          <p:sp>
            <p:nvSpPr>
              <p:cNvPr id="11" name="Flèche : pentagone 10">
                <a:extLst>
                  <a:ext uri="{FF2B5EF4-FFF2-40B4-BE49-F238E27FC236}">
                    <a16:creationId xmlns:a16="http://schemas.microsoft.com/office/drawing/2014/main" id="{1FA3872B-E268-4303-9A32-230F12E3F990}"/>
                  </a:ext>
                </a:extLst>
              </p:cNvPr>
              <p:cNvSpPr/>
              <p:nvPr/>
            </p:nvSpPr>
            <p:spPr bwMode="auto">
              <a:xfrm>
                <a:off x="6114568" y="3857050"/>
                <a:ext cx="2438120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0,75 mg QD + DOR QD</a:t>
                </a:r>
              </a:p>
            </p:txBody>
          </p:sp>
          <p:sp>
            <p:nvSpPr>
              <p:cNvPr id="12" name="Flèche : pentagone 11">
                <a:extLst>
                  <a:ext uri="{FF2B5EF4-FFF2-40B4-BE49-F238E27FC236}">
                    <a16:creationId xmlns:a16="http://schemas.microsoft.com/office/drawing/2014/main" id="{10BC941F-965B-417E-8CD0-D3E25E2D6223}"/>
                  </a:ext>
                </a:extLst>
              </p:cNvPr>
              <p:cNvSpPr/>
              <p:nvPr/>
            </p:nvSpPr>
            <p:spPr bwMode="auto">
              <a:xfrm>
                <a:off x="6114568" y="4460462"/>
                <a:ext cx="2438120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2,25 mg QD + DOR QD</a:t>
                </a:r>
              </a:p>
            </p:txBody>
          </p:sp>
          <p:sp>
            <p:nvSpPr>
              <p:cNvPr id="13" name="Flèche : pentagone 12">
                <a:extLst>
                  <a:ext uri="{FF2B5EF4-FFF2-40B4-BE49-F238E27FC236}">
                    <a16:creationId xmlns:a16="http://schemas.microsoft.com/office/drawing/2014/main" id="{E6EBA98D-73AC-42F8-A933-3083D457B10F}"/>
                  </a:ext>
                </a:extLst>
              </p:cNvPr>
              <p:cNvSpPr/>
              <p:nvPr/>
            </p:nvSpPr>
            <p:spPr bwMode="auto">
              <a:xfrm>
                <a:off x="6114568" y="3261727"/>
                <a:ext cx="2438120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66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0,25 mg QD + DOR qd</a:t>
                </a:r>
              </a:p>
            </p:txBody>
          </p:sp>
          <p:sp>
            <p:nvSpPr>
              <p:cNvPr id="14" name="Flèche : pentagone 13">
                <a:extLst>
                  <a:ext uri="{FF2B5EF4-FFF2-40B4-BE49-F238E27FC236}">
                    <a16:creationId xmlns:a16="http://schemas.microsoft.com/office/drawing/2014/main" id="{44B91FBA-C6DF-4952-8FB8-9DC69083B271}"/>
                  </a:ext>
                </a:extLst>
              </p:cNvPr>
              <p:cNvSpPr/>
              <p:nvPr/>
            </p:nvSpPr>
            <p:spPr bwMode="auto">
              <a:xfrm>
                <a:off x="6114568" y="5036576"/>
                <a:ext cx="4247652" cy="497994"/>
              </a:xfrm>
              <a:prstGeom prst="homePlate">
                <a:avLst>
                  <a:gd name="adj" fmla="val 49019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  DOR/3TC/TDF</a:t>
                </a:r>
              </a:p>
            </p:txBody>
          </p:sp>
          <p:sp>
            <p:nvSpPr>
              <p:cNvPr id="15" name="Flèche : pentagone 14">
                <a:extLst>
                  <a:ext uri="{FF2B5EF4-FFF2-40B4-BE49-F238E27FC236}">
                    <a16:creationId xmlns:a16="http://schemas.microsoft.com/office/drawing/2014/main" id="{142F349C-5218-47FF-BB46-4150909E1D5F}"/>
                  </a:ext>
                </a:extLst>
              </p:cNvPr>
              <p:cNvSpPr/>
              <p:nvPr/>
            </p:nvSpPr>
            <p:spPr bwMode="auto">
              <a:xfrm>
                <a:off x="3182383" y="3857050"/>
                <a:ext cx="2862069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ISL 0,75 mg QD + DOR QD + 3TC QD</a:t>
                </a:r>
                <a:br>
                  <a:rPr lang="en-US" sz="1200" b="1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(+ DOR/3TC/TDF PBO)</a:t>
                </a:r>
              </a:p>
            </p:txBody>
          </p:sp>
          <p:sp>
            <p:nvSpPr>
              <p:cNvPr id="16" name="Flèche : pentagone 15">
                <a:extLst>
                  <a:ext uri="{FF2B5EF4-FFF2-40B4-BE49-F238E27FC236}">
                    <a16:creationId xmlns:a16="http://schemas.microsoft.com/office/drawing/2014/main" id="{8DBBF95B-CEED-44FF-81D7-4AB4F21A92A8}"/>
                  </a:ext>
                </a:extLst>
              </p:cNvPr>
              <p:cNvSpPr/>
              <p:nvPr/>
            </p:nvSpPr>
            <p:spPr bwMode="auto">
              <a:xfrm>
                <a:off x="3182383" y="4460462"/>
                <a:ext cx="2862069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206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ISL 2,25 mg QD + DOR QD + 3TC QD</a:t>
                </a:r>
                <a:br>
                  <a:rPr lang="en-US" sz="1200" b="1">
                    <a:solidFill>
                      <a:schemeClr val="bg1"/>
                    </a:solidFill>
                    <a:latin typeface="+mj-lt"/>
                  </a:rPr>
                </a:br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(+ DOR/3TC/TDF PBO)</a:t>
                </a:r>
              </a:p>
            </p:txBody>
          </p:sp>
          <p:sp>
            <p:nvSpPr>
              <p:cNvPr id="17" name="Flèche : pentagone 16">
                <a:extLst>
                  <a:ext uri="{FF2B5EF4-FFF2-40B4-BE49-F238E27FC236}">
                    <a16:creationId xmlns:a16="http://schemas.microsoft.com/office/drawing/2014/main" id="{391E5574-0FD3-4D0E-B491-47A7414A78B4}"/>
                  </a:ext>
                </a:extLst>
              </p:cNvPr>
              <p:cNvSpPr/>
              <p:nvPr/>
            </p:nvSpPr>
            <p:spPr bwMode="auto">
              <a:xfrm>
                <a:off x="3182383" y="3261727"/>
                <a:ext cx="2862069" cy="497994"/>
              </a:xfrm>
              <a:prstGeom prst="homePlate">
                <a:avLst>
                  <a:gd name="adj" fmla="val 69937"/>
                </a:avLst>
              </a:prstGeom>
              <a:solidFill>
                <a:srgbClr val="0066CC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ISL 0,25 mg QD + DOR QD + 3TC QD</a:t>
                </a:r>
                <a:b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</a:b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(+ DOR/3TC/TDF PBO)</a:t>
                </a:r>
              </a:p>
            </p:txBody>
          </p:sp>
          <p:sp>
            <p:nvSpPr>
              <p:cNvPr id="18" name="Flèche : pentagone 17">
                <a:extLst>
                  <a:ext uri="{FF2B5EF4-FFF2-40B4-BE49-F238E27FC236}">
                    <a16:creationId xmlns:a16="http://schemas.microsoft.com/office/drawing/2014/main" id="{9F4BA8CB-B52B-4CE3-AFE4-7B5D8443DFCE}"/>
                  </a:ext>
                </a:extLst>
              </p:cNvPr>
              <p:cNvSpPr/>
              <p:nvPr/>
            </p:nvSpPr>
            <p:spPr bwMode="auto">
              <a:xfrm>
                <a:off x="3182383" y="5036576"/>
                <a:ext cx="2862069" cy="497994"/>
              </a:xfrm>
              <a:prstGeom prst="homePlate">
                <a:avLst>
                  <a:gd name="adj" fmla="val 69937"/>
                </a:avLst>
              </a:prstGeom>
              <a:solidFill>
                <a:srgbClr val="FF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DOR/3TC/TDF</a:t>
                </a:r>
              </a:p>
              <a:p>
                <a:r>
                  <a:rPr lang="en-US" sz="1200" b="1">
                    <a:solidFill>
                      <a:schemeClr val="bg1"/>
                    </a:solidFill>
                    <a:latin typeface="+mj-lt"/>
                  </a:rPr>
                  <a:t>(+ ISL + DOR + 3TC QD PBO)</a:t>
                </a:r>
              </a:p>
            </p:txBody>
          </p: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B86EB0EF-4BB7-426B-953F-C7F5D71D00A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831436" y="5662114"/>
                <a:ext cx="2143447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052ADDA6-9ED6-46FB-9F28-2872C35B40F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9684862" y="5593866"/>
                <a:ext cx="114300" cy="1450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2" name="Connecteur droit 21">
                <a:extLst>
                  <a:ext uri="{FF2B5EF4-FFF2-40B4-BE49-F238E27FC236}">
                    <a16:creationId xmlns:a16="http://schemas.microsoft.com/office/drawing/2014/main" id="{F54C0609-4117-40DB-B1BC-A9D3AF2FD87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9749364" y="5593866"/>
                <a:ext cx="114300" cy="1450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413C4C3C-BA2A-406F-9FB0-9D7E3DF75902}"/>
                  </a:ext>
                </a:extLst>
              </p:cNvPr>
              <p:cNvSpPr txBox="1"/>
              <p:nvPr/>
            </p:nvSpPr>
            <p:spPr>
              <a:xfrm>
                <a:off x="2924726" y="5704396"/>
                <a:ext cx="539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0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87BA7C11-8D65-412E-A93C-067701533503}"/>
                  </a:ext>
                </a:extLst>
              </p:cNvPr>
              <p:cNvSpPr txBox="1"/>
              <p:nvPr/>
            </p:nvSpPr>
            <p:spPr>
              <a:xfrm>
                <a:off x="5776160" y="5704396"/>
                <a:ext cx="539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24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D04FEC4B-0A8A-4F62-A1F0-2DA9EB46EF72}"/>
                  </a:ext>
                </a:extLst>
              </p:cNvPr>
              <p:cNvSpPr txBox="1"/>
              <p:nvPr/>
            </p:nvSpPr>
            <p:spPr>
              <a:xfrm>
                <a:off x="8417520" y="5704396"/>
                <a:ext cx="54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60-84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8B4D5CE8-ED5D-41D3-8EC2-A5F5B7A8C38E}"/>
                  </a:ext>
                </a:extLst>
              </p:cNvPr>
              <p:cNvSpPr txBox="1"/>
              <p:nvPr/>
            </p:nvSpPr>
            <p:spPr>
              <a:xfrm>
                <a:off x="11646023" y="5704396"/>
                <a:ext cx="539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192</a:t>
                </a:r>
              </a:p>
            </p:txBody>
          </p:sp>
          <p:sp>
            <p:nvSpPr>
              <p:cNvPr id="28" name="Flèche : pentagone 27">
                <a:extLst>
                  <a:ext uri="{FF2B5EF4-FFF2-40B4-BE49-F238E27FC236}">
                    <a16:creationId xmlns:a16="http://schemas.microsoft.com/office/drawing/2014/main" id="{0B2AE5E8-6CD0-4BFC-AAD0-41E0AD5AC7DE}"/>
                  </a:ext>
                </a:extLst>
              </p:cNvPr>
              <p:cNvSpPr/>
              <p:nvPr/>
            </p:nvSpPr>
            <p:spPr bwMode="auto">
              <a:xfrm>
                <a:off x="10428444" y="3292924"/>
                <a:ext cx="1536209" cy="2241644"/>
              </a:xfrm>
              <a:prstGeom prst="homePlate">
                <a:avLst>
                  <a:gd name="adj" fmla="val 0"/>
                </a:avLst>
              </a:prstGeom>
              <a:solidFill>
                <a:srgbClr val="00B0F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200" b="1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DOR/ISL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FE72AE5A-ACFF-43BA-84D7-891465543A75}"/>
                  </a:ext>
                </a:extLst>
              </p:cNvPr>
              <p:cNvSpPr txBox="1"/>
              <p:nvPr/>
            </p:nvSpPr>
            <p:spPr>
              <a:xfrm>
                <a:off x="10685030" y="2790095"/>
                <a:ext cx="10230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>
                    <a:latin typeface="+mj-lt"/>
                  </a:rPr>
                  <a:t>Part 4: </a:t>
                </a:r>
                <a:br>
                  <a:rPr lang="en-US" sz="1400" b="1">
                    <a:latin typeface="+mj-lt"/>
                  </a:rPr>
                </a:br>
                <a:r>
                  <a:rPr lang="en-US" sz="1400" b="1">
                    <a:latin typeface="+mj-lt"/>
                  </a:rPr>
                  <a:t>Open Label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CEA08F75-C204-4B35-B95F-C07AEDB2BD09}"/>
                  </a:ext>
                </a:extLst>
              </p:cNvPr>
              <p:cNvSpPr txBox="1"/>
              <p:nvPr/>
            </p:nvSpPr>
            <p:spPr>
              <a:xfrm>
                <a:off x="6852518" y="5704396"/>
                <a:ext cx="5396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48</a:t>
                </a:r>
              </a:p>
            </p:txBody>
          </p: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6118C721-A4A3-4075-BC97-45B8263237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518405" y="5593866"/>
                <a:ext cx="114300" cy="1450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5CE461ED-DE0A-4E16-89BF-1EE7F630335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V="1">
                <a:off x="6582907" y="5593866"/>
                <a:ext cx="114300" cy="14505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3BCFBDCB-B28B-400B-B6FA-56802887B369}"/>
                  </a:ext>
                </a:extLst>
              </p:cNvPr>
              <p:cNvSpPr txBox="1"/>
              <p:nvPr/>
            </p:nvSpPr>
            <p:spPr>
              <a:xfrm>
                <a:off x="10120287" y="5704396"/>
                <a:ext cx="5397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144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1036083F-1F49-4495-8A5E-9D0E9FF7B43F}"/>
                  </a:ext>
                </a:extLst>
              </p:cNvPr>
              <p:cNvSpPr txBox="1"/>
              <p:nvPr/>
            </p:nvSpPr>
            <p:spPr>
              <a:xfrm>
                <a:off x="9042210" y="5704396"/>
                <a:ext cx="5453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>
                    <a:latin typeface="+mj-lt"/>
                  </a:rPr>
                  <a:t>Week</a:t>
                </a:r>
                <a:br>
                  <a:rPr lang="en-US" sz="1200">
                    <a:latin typeface="+mj-lt"/>
                  </a:rPr>
                </a:br>
                <a:r>
                  <a:rPr lang="en-US" sz="1200">
                    <a:latin typeface="+mj-lt"/>
                  </a:rPr>
                  <a:t>96</a:t>
                </a:r>
              </a:p>
            </p:txBody>
          </p:sp>
        </p:grp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D743094B-DCFD-4235-A41F-282D55D95A1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08152" y="5067754"/>
              <a:ext cx="310614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80615392-AA07-4AC5-A884-735BFEDC092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147313" y="5067754"/>
              <a:ext cx="340052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B49D084-64A4-4D26-A3CE-AE1DBB501086}"/>
                </a:ext>
              </a:extLst>
            </p:cNvPr>
            <p:cNvSpPr/>
            <p:nvPr/>
          </p:nvSpPr>
          <p:spPr>
            <a:xfrm>
              <a:off x="8976052" y="5007126"/>
              <a:ext cx="622236" cy="622236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7" name="Text Box 3">
            <a:extLst>
              <a:ext uri="{FF2B5EF4-FFF2-40B4-BE49-F238E27FC236}">
                <a16:creationId xmlns:a16="http://schemas.microsoft.com/office/drawing/2014/main" id="{5485F2DA-CCBB-446F-89FF-0632AB2CC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36" y="6480307"/>
            <a:ext cx="29922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Mc </a:t>
            </a:r>
            <a:r>
              <a:rPr lang="fr-FR" sz="1200" i="1" dirty="0" err="1">
                <a:solidFill>
                  <a:srgbClr val="0070C0"/>
                </a:solidFill>
              </a:rPr>
              <a:t>Comskey</a:t>
            </a:r>
            <a:r>
              <a:rPr lang="fr-FR" sz="1200" i="1" dirty="0">
                <a:solidFill>
                  <a:srgbClr val="0070C0"/>
                </a:solidFill>
              </a:rPr>
              <a:t> G, IAS 2021, Abs. PEB149</a:t>
            </a:r>
          </a:p>
        </p:txBody>
      </p:sp>
    </p:spTree>
    <p:extLst>
      <p:ext uri="{BB962C8B-B14F-4D97-AF65-F5344CB8AC3E}">
        <p14:creationId xmlns:p14="http://schemas.microsoft.com/office/powerpoint/2010/main" val="22843375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97FB690-A971-D846-AD2F-E09C149C2D1E}"/>
              </a:ext>
            </a:extLst>
          </p:cNvPr>
          <p:cNvSpPr txBox="1"/>
          <p:nvPr/>
        </p:nvSpPr>
        <p:spPr>
          <a:xfrm>
            <a:off x="2192245" y="1964790"/>
            <a:ext cx="2014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Change in weight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11013C-8BC9-0749-B39A-D414ACA2CAD0}"/>
              </a:ext>
            </a:extLst>
          </p:cNvPr>
          <p:cNvSpPr txBox="1"/>
          <p:nvPr/>
        </p:nvSpPr>
        <p:spPr>
          <a:xfrm>
            <a:off x="8349343" y="1995568"/>
            <a:ext cx="181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Change in BMD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00B569AA-221A-BF4F-8D46-FF80E976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36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ISL + DOR W96 safety </a:t>
            </a:r>
            <a:r>
              <a:rPr lang="en-US" sz="3200" i="1" dirty="0"/>
              <a:t>(2)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1DCE094-13BB-4BD2-B1CD-159D214A9BA9}"/>
              </a:ext>
            </a:extLst>
          </p:cNvPr>
          <p:cNvGrpSpPr/>
          <p:nvPr/>
        </p:nvGrpSpPr>
        <p:grpSpPr>
          <a:xfrm>
            <a:off x="5947735" y="2669760"/>
            <a:ext cx="5890709" cy="3724655"/>
            <a:chOff x="5947735" y="2669760"/>
            <a:chExt cx="5890709" cy="3724655"/>
          </a:xfrm>
        </p:grpSpPr>
        <p:sp>
          <p:nvSpPr>
            <p:cNvPr id="487" name="Rectangle 486">
              <a:extLst>
                <a:ext uri="{FF2B5EF4-FFF2-40B4-BE49-F238E27FC236}">
                  <a16:creationId xmlns:a16="http://schemas.microsoft.com/office/drawing/2014/main" id="{D863B040-E398-4334-89E4-87B87726D5E0}"/>
                </a:ext>
              </a:extLst>
            </p:cNvPr>
            <p:cNvSpPr/>
            <p:nvPr/>
          </p:nvSpPr>
          <p:spPr bwMode="auto">
            <a:xfrm>
              <a:off x="6958545" y="3964048"/>
              <a:ext cx="356028" cy="199672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88" name="Rectangle 487">
              <a:extLst>
                <a:ext uri="{FF2B5EF4-FFF2-40B4-BE49-F238E27FC236}">
                  <a16:creationId xmlns:a16="http://schemas.microsoft.com/office/drawing/2014/main" id="{4422F717-6A2A-4420-8303-79AB9F4CF58A}"/>
                </a:ext>
              </a:extLst>
            </p:cNvPr>
            <p:cNvSpPr/>
            <p:nvPr/>
          </p:nvSpPr>
          <p:spPr bwMode="auto">
            <a:xfrm>
              <a:off x="7396419" y="3964048"/>
              <a:ext cx="356028" cy="199672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89" name="Rectangle 488">
              <a:extLst>
                <a:ext uri="{FF2B5EF4-FFF2-40B4-BE49-F238E27FC236}">
                  <a16:creationId xmlns:a16="http://schemas.microsoft.com/office/drawing/2014/main" id="{902A664D-4DBC-48DE-B471-CE82CD14DEFB}"/>
                </a:ext>
              </a:extLst>
            </p:cNvPr>
            <p:cNvSpPr/>
            <p:nvPr/>
          </p:nvSpPr>
          <p:spPr bwMode="auto">
            <a:xfrm>
              <a:off x="7830106" y="3964047"/>
              <a:ext cx="356028" cy="489653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0" name="Rectangle 489">
              <a:extLst>
                <a:ext uri="{FF2B5EF4-FFF2-40B4-BE49-F238E27FC236}">
                  <a16:creationId xmlns:a16="http://schemas.microsoft.com/office/drawing/2014/main" id="{9E4618BD-4944-4551-8E3F-64D271303B4A}"/>
                </a:ext>
              </a:extLst>
            </p:cNvPr>
            <p:cNvSpPr/>
            <p:nvPr/>
          </p:nvSpPr>
          <p:spPr bwMode="auto">
            <a:xfrm>
              <a:off x="8270216" y="3964048"/>
              <a:ext cx="356028" cy="301558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1" name="Rectangle 490">
              <a:extLst>
                <a:ext uri="{FF2B5EF4-FFF2-40B4-BE49-F238E27FC236}">
                  <a16:creationId xmlns:a16="http://schemas.microsoft.com/office/drawing/2014/main" id="{08C57625-084C-407B-B8E1-14CDF525FD4B}"/>
                </a:ext>
              </a:extLst>
            </p:cNvPr>
            <p:cNvSpPr/>
            <p:nvPr/>
          </p:nvSpPr>
          <p:spPr bwMode="auto">
            <a:xfrm>
              <a:off x="8705626" y="3964048"/>
              <a:ext cx="356028" cy="959891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B66DE147-A427-48DA-A5FA-759EA172F38A}"/>
                </a:ext>
              </a:extLst>
            </p:cNvPr>
            <p:cNvSpPr/>
            <p:nvPr/>
          </p:nvSpPr>
          <p:spPr bwMode="auto">
            <a:xfrm>
              <a:off x="9508395" y="3938817"/>
              <a:ext cx="356028" cy="25739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3" name="Rectangle 492">
              <a:extLst>
                <a:ext uri="{FF2B5EF4-FFF2-40B4-BE49-F238E27FC236}">
                  <a16:creationId xmlns:a16="http://schemas.microsoft.com/office/drawing/2014/main" id="{4EB99E2E-D916-4D65-A35F-6DD673BAF108}"/>
                </a:ext>
              </a:extLst>
            </p:cNvPr>
            <p:cNvSpPr/>
            <p:nvPr/>
          </p:nvSpPr>
          <p:spPr bwMode="auto">
            <a:xfrm>
              <a:off x="9947168" y="3964048"/>
              <a:ext cx="356028" cy="87337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4" name="Rectangle 493">
              <a:extLst>
                <a:ext uri="{FF2B5EF4-FFF2-40B4-BE49-F238E27FC236}">
                  <a16:creationId xmlns:a16="http://schemas.microsoft.com/office/drawing/2014/main" id="{7D6B42FC-3B3E-4196-9206-10AB5EE3440E}"/>
                </a:ext>
              </a:extLst>
            </p:cNvPr>
            <p:cNvSpPr/>
            <p:nvPr/>
          </p:nvSpPr>
          <p:spPr bwMode="auto">
            <a:xfrm>
              <a:off x="10385940" y="3964047"/>
              <a:ext cx="356028" cy="217959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5" name="Rectangle 494">
              <a:extLst>
                <a:ext uri="{FF2B5EF4-FFF2-40B4-BE49-F238E27FC236}">
                  <a16:creationId xmlns:a16="http://schemas.microsoft.com/office/drawing/2014/main" id="{3E6A81F1-A4A9-48B2-A147-1B9EDA8A9CD6}"/>
                </a:ext>
              </a:extLst>
            </p:cNvPr>
            <p:cNvSpPr/>
            <p:nvPr/>
          </p:nvSpPr>
          <p:spPr bwMode="auto">
            <a:xfrm>
              <a:off x="10823942" y="3964048"/>
              <a:ext cx="356028" cy="142200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6" name="Rectangle 495">
              <a:extLst>
                <a:ext uri="{FF2B5EF4-FFF2-40B4-BE49-F238E27FC236}">
                  <a16:creationId xmlns:a16="http://schemas.microsoft.com/office/drawing/2014/main" id="{C5D925DD-FDED-492D-91D4-6DB7B57D179E}"/>
                </a:ext>
              </a:extLst>
            </p:cNvPr>
            <p:cNvSpPr/>
            <p:nvPr/>
          </p:nvSpPr>
          <p:spPr bwMode="auto">
            <a:xfrm>
              <a:off x="11265444" y="3964047"/>
              <a:ext cx="356028" cy="392993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97" name="Line 8">
              <a:extLst>
                <a:ext uri="{FF2B5EF4-FFF2-40B4-BE49-F238E27FC236}">
                  <a16:creationId xmlns:a16="http://schemas.microsoft.com/office/drawing/2014/main" id="{A36B5724-F6E4-4BE8-B751-68E4966745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3106722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498" name="Rectangle 497">
              <a:extLst>
                <a:ext uri="{FF2B5EF4-FFF2-40B4-BE49-F238E27FC236}">
                  <a16:creationId xmlns:a16="http://schemas.microsoft.com/office/drawing/2014/main" id="{84E33A20-4262-4D7C-8A8E-9BF267D9E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05" y="3025930"/>
              <a:ext cx="689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3</a:t>
              </a:r>
            </a:p>
          </p:txBody>
        </p:sp>
        <p:sp>
          <p:nvSpPr>
            <p:cNvPr id="499" name="Line 8">
              <a:extLst>
                <a:ext uri="{FF2B5EF4-FFF2-40B4-BE49-F238E27FC236}">
                  <a16:creationId xmlns:a16="http://schemas.microsoft.com/office/drawing/2014/main" id="{9EC3A74C-7058-4F5D-8265-F0302BAF1B9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450030" y="4395341"/>
              <a:ext cx="2579724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 sz="1100">
                <a:latin typeface="+mj-lt"/>
              </a:endParaRPr>
            </a:p>
          </p:txBody>
        </p:sp>
        <p:sp>
          <p:nvSpPr>
            <p:cNvPr id="500" name="Line 8">
              <a:extLst>
                <a:ext uri="{FF2B5EF4-FFF2-40B4-BE49-F238E27FC236}">
                  <a16:creationId xmlns:a16="http://schemas.microsoft.com/office/drawing/2014/main" id="{3163914A-449E-4561-8607-21CE9E0BB9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3389287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1" name="Rectangle 500">
              <a:extLst>
                <a:ext uri="{FF2B5EF4-FFF2-40B4-BE49-F238E27FC236}">
                  <a16:creationId xmlns:a16="http://schemas.microsoft.com/office/drawing/2014/main" id="{72DCD2D8-6DFE-467E-A886-B39356334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05" y="3315462"/>
              <a:ext cx="689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2</a:t>
              </a:r>
            </a:p>
          </p:txBody>
        </p:sp>
        <p:sp>
          <p:nvSpPr>
            <p:cNvPr id="502" name="Line 8">
              <a:extLst>
                <a:ext uri="{FF2B5EF4-FFF2-40B4-BE49-F238E27FC236}">
                  <a16:creationId xmlns:a16="http://schemas.microsoft.com/office/drawing/2014/main" id="{44E6EE41-A801-4A9A-81F2-E1FA39BFD2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3677076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3" name="Rectangle 502">
              <a:extLst>
                <a:ext uri="{FF2B5EF4-FFF2-40B4-BE49-F238E27FC236}">
                  <a16:creationId xmlns:a16="http://schemas.microsoft.com/office/drawing/2014/main" id="{1E4B43EB-DC2B-48A1-AF09-06299F122F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05" y="3589318"/>
              <a:ext cx="689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1</a:t>
              </a:r>
            </a:p>
          </p:txBody>
        </p:sp>
        <p:sp>
          <p:nvSpPr>
            <p:cNvPr id="504" name="Line 8">
              <a:extLst>
                <a:ext uri="{FF2B5EF4-FFF2-40B4-BE49-F238E27FC236}">
                  <a16:creationId xmlns:a16="http://schemas.microsoft.com/office/drawing/2014/main" id="{A822710E-EA93-4409-81C5-752992DEF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3" y="3961783"/>
              <a:ext cx="5177841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5" name="Rectangle 504">
              <a:extLst>
                <a:ext uri="{FF2B5EF4-FFF2-40B4-BE49-F238E27FC236}">
                  <a16:creationId xmlns:a16="http://schemas.microsoft.com/office/drawing/2014/main" id="{3268C9BC-A418-433E-B5CD-99453A9EFE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05" y="3877508"/>
              <a:ext cx="689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506" name="Line 8">
              <a:extLst>
                <a:ext uri="{FF2B5EF4-FFF2-40B4-BE49-F238E27FC236}">
                  <a16:creationId xmlns:a16="http://schemas.microsoft.com/office/drawing/2014/main" id="{E16D6D61-A458-4361-A180-B0AB4B1867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4244839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7" name="Rectangle 506">
              <a:extLst>
                <a:ext uri="{FF2B5EF4-FFF2-40B4-BE49-F238E27FC236}">
                  <a16:creationId xmlns:a16="http://schemas.microsoft.com/office/drawing/2014/main" id="{EEA43369-88C8-41D2-B693-3E5749615E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4164048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-1</a:t>
              </a:r>
            </a:p>
          </p:txBody>
        </p:sp>
        <p:sp>
          <p:nvSpPr>
            <p:cNvPr id="508" name="Line 8">
              <a:extLst>
                <a:ext uri="{FF2B5EF4-FFF2-40B4-BE49-F238E27FC236}">
                  <a16:creationId xmlns:a16="http://schemas.microsoft.com/office/drawing/2014/main" id="{F083343D-9B8B-4246-98D0-1DAABE9BBE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4534126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09" name="Rectangle 508">
              <a:extLst>
                <a:ext uri="{FF2B5EF4-FFF2-40B4-BE49-F238E27FC236}">
                  <a16:creationId xmlns:a16="http://schemas.microsoft.com/office/drawing/2014/main" id="{3417AE18-5C44-43F0-9453-71A306E5CF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445333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-2</a:t>
              </a:r>
            </a:p>
          </p:txBody>
        </p:sp>
        <p:sp>
          <p:nvSpPr>
            <p:cNvPr id="510" name="Line 8">
              <a:extLst>
                <a:ext uri="{FF2B5EF4-FFF2-40B4-BE49-F238E27FC236}">
                  <a16:creationId xmlns:a16="http://schemas.microsoft.com/office/drawing/2014/main" id="{49C4072E-6E55-419E-B35C-FB83A9AFB2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4814769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11" name="Rectangle 510">
              <a:extLst>
                <a:ext uri="{FF2B5EF4-FFF2-40B4-BE49-F238E27FC236}">
                  <a16:creationId xmlns:a16="http://schemas.microsoft.com/office/drawing/2014/main" id="{8B04DB37-315F-403A-9BD7-6ECA0A4FC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4733977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-3</a:t>
              </a:r>
            </a:p>
          </p:txBody>
        </p:sp>
        <p:sp>
          <p:nvSpPr>
            <p:cNvPr id="512" name="Line 8">
              <a:extLst>
                <a:ext uri="{FF2B5EF4-FFF2-40B4-BE49-F238E27FC236}">
                  <a16:creationId xmlns:a16="http://schemas.microsoft.com/office/drawing/2014/main" id="{B3F5112F-4B54-4D87-A720-590BC56939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5103804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13" name="Rectangle 512">
              <a:extLst>
                <a:ext uri="{FF2B5EF4-FFF2-40B4-BE49-F238E27FC236}">
                  <a16:creationId xmlns:a16="http://schemas.microsoft.com/office/drawing/2014/main" id="{DC17129C-B770-4760-A485-781D41EF3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502301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-4</a:t>
              </a:r>
            </a:p>
          </p:txBody>
        </p:sp>
        <p:sp>
          <p:nvSpPr>
            <p:cNvPr id="514" name="Line 8">
              <a:extLst>
                <a:ext uri="{FF2B5EF4-FFF2-40B4-BE49-F238E27FC236}">
                  <a16:creationId xmlns:a16="http://schemas.microsoft.com/office/drawing/2014/main" id="{AC4A3033-9613-462E-B2F3-8CCEE2709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5394188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15" name="Rectangle 514">
              <a:extLst>
                <a:ext uri="{FF2B5EF4-FFF2-40B4-BE49-F238E27FC236}">
                  <a16:creationId xmlns:a16="http://schemas.microsoft.com/office/drawing/2014/main" id="{49D6B0B5-5EBC-4561-B33A-8195376AF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5313396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-5</a:t>
              </a:r>
            </a:p>
          </p:txBody>
        </p:sp>
        <p:sp>
          <p:nvSpPr>
            <p:cNvPr id="516" name="Line 8">
              <a:extLst>
                <a:ext uri="{FF2B5EF4-FFF2-40B4-BE49-F238E27FC236}">
                  <a16:creationId xmlns:a16="http://schemas.microsoft.com/office/drawing/2014/main" id="{E6EDC770-5AD9-4BE6-863A-60F572738E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60604" y="5678485"/>
              <a:ext cx="7196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pPr algn="r"/>
              <a:endParaRPr lang="fr-FR" sz="1050">
                <a:latin typeface="+mj-lt"/>
              </a:endParaRPr>
            </a:p>
          </p:txBody>
        </p:sp>
        <p:sp>
          <p:nvSpPr>
            <p:cNvPr id="517" name="Rectangle 516">
              <a:extLst>
                <a:ext uri="{FF2B5EF4-FFF2-40B4-BE49-F238E27FC236}">
                  <a16:creationId xmlns:a16="http://schemas.microsoft.com/office/drawing/2014/main" id="{04116EB6-DCA6-4EEF-BDB6-AB7C7BC54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8026" y="5597693"/>
              <a:ext cx="11060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-6</a:t>
              </a:r>
            </a:p>
          </p:txBody>
        </p:sp>
        <p:sp>
          <p:nvSpPr>
            <p:cNvPr id="518" name="Rectangle 517">
              <a:extLst>
                <a:ext uri="{FF2B5EF4-FFF2-40B4-BE49-F238E27FC236}">
                  <a16:creationId xmlns:a16="http://schemas.microsoft.com/office/drawing/2014/main" id="{1498D75D-C948-4B7E-8A12-E2EAAD59F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0291" y="4602737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-0,71</a:t>
              </a:r>
            </a:p>
          </p:txBody>
        </p:sp>
        <p:sp>
          <p:nvSpPr>
            <p:cNvPr id="519" name="Rectangle 518">
              <a:extLst>
                <a:ext uri="{FF2B5EF4-FFF2-40B4-BE49-F238E27FC236}">
                  <a16:creationId xmlns:a16="http://schemas.microsoft.com/office/drawing/2014/main" id="{2FC6DD11-1481-4413-8F3E-214FCB1AC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30399" y="4645342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-0,72</a:t>
              </a:r>
            </a:p>
          </p:txBody>
        </p:sp>
        <p:sp>
          <p:nvSpPr>
            <p:cNvPr id="520" name="Rectangle 519">
              <a:extLst>
                <a:ext uri="{FF2B5EF4-FFF2-40B4-BE49-F238E27FC236}">
                  <a16:creationId xmlns:a16="http://schemas.microsoft.com/office/drawing/2014/main" id="{876142F2-F476-4E8E-AD1B-D101AB2888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0508" y="4850089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-1,74</a:t>
              </a:r>
            </a:p>
          </p:txBody>
        </p:sp>
        <p:sp>
          <p:nvSpPr>
            <p:cNvPr id="521" name="Rectangle 520">
              <a:extLst>
                <a:ext uri="{FF2B5EF4-FFF2-40B4-BE49-F238E27FC236}">
                  <a16:creationId xmlns:a16="http://schemas.microsoft.com/office/drawing/2014/main" id="{FB62ED08-21C0-4798-A312-E1EA63126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0616" y="4514102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-1,07</a:t>
              </a:r>
            </a:p>
          </p:txBody>
        </p:sp>
        <p:sp>
          <p:nvSpPr>
            <p:cNvPr id="522" name="Rectangle 521">
              <a:extLst>
                <a:ext uri="{FF2B5EF4-FFF2-40B4-BE49-F238E27FC236}">
                  <a16:creationId xmlns:a16="http://schemas.microsoft.com/office/drawing/2014/main" id="{4A46DFB0-2AF2-4B9C-91EB-481A734FB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50724" y="5452984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-3,38</a:t>
              </a:r>
            </a:p>
          </p:txBody>
        </p:sp>
        <p:sp>
          <p:nvSpPr>
            <p:cNvPr id="523" name="Line 8">
              <a:extLst>
                <a:ext uri="{FF2B5EF4-FFF2-40B4-BE49-F238E27FC236}">
                  <a16:creationId xmlns:a16="http://schemas.microsoft.com/office/drawing/2014/main" id="{4D34A94B-68F2-4A87-B650-7F6AA0E598B4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7992350" y="4395341"/>
              <a:ext cx="2579724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 sz="1100">
                <a:latin typeface="+mj-lt"/>
              </a:endParaRPr>
            </a:p>
          </p:txBody>
        </p:sp>
        <p:grpSp>
          <p:nvGrpSpPr>
            <p:cNvPr id="524" name="Groupe 523">
              <a:extLst>
                <a:ext uri="{FF2B5EF4-FFF2-40B4-BE49-F238E27FC236}">
                  <a16:creationId xmlns:a16="http://schemas.microsoft.com/office/drawing/2014/main" id="{9BC3C795-12F1-425A-B14F-B343F7C7999E}"/>
                </a:ext>
              </a:extLst>
            </p:cNvPr>
            <p:cNvGrpSpPr/>
            <p:nvPr/>
          </p:nvGrpSpPr>
          <p:grpSpPr>
            <a:xfrm>
              <a:off x="7076021" y="3779257"/>
              <a:ext cx="110671" cy="795486"/>
              <a:chOff x="2084388" y="2281238"/>
              <a:chExt cx="127000" cy="720725"/>
            </a:xfrm>
          </p:grpSpPr>
          <p:sp>
            <p:nvSpPr>
              <p:cNvPr id="525" name="Line 113">
                <a:extLst>
                  <a:ext uri="{FF2B5EF4-FFF2-40B4-BE49-F238E27FC236}">
                    <a16:creationId xmlns:a16="http://schemas.microsoft.com/office/drawing/2014/main" id="{8379D8E6-B384-487E-84DA-129B2041A0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26" name="Line 120">
                <a:extLst>
                  <a:ext uri="{FF2B5EF4-FFF2-40B4-BE49-F238E27FC236}">
                    <a16:creationId xmlns:a16="http://schemas.microsoft.com/office/drawing/2014/main" id="{99D4D670-92D0-420B-AFF9-B5B0C6431F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27" name="Line 113">
                <a:extLst>
                  <a:ext uri="{FF2B5EF4-FFF2-40B4-BE49-F238E27FC236}">
                    <a16:creationId xmlns:a16="http://schemas.microsoft.com/office/drawing/2014/main" id="{27A22544-F9CF-486D-8CBB-2B9DBAC77C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28" name="Groupe 527">
              <a:extLst>
                <a:ext uri="{FF2B5EF4-FFF2-40B4-BE49-F238E27FC236}">
                  <a16:creationId xmlns:a16="http://schemas.microsoft.com/office/drawing/2014/main" id="{BE5FD999-C918-4837-A135-05FFABA8D8DD}"/>
                </a:ext>
              </a:extLst>
            </p:cNvPr>
            <p:cNvGrpSpPr/>
            <p:nvPr/>
          </p:nvGrpSpPr>
          <p:grpSpPr>
            <a:xfrm>
              <a:off x="7514910" y="4031356"/>
              <a:ext cx="110671" cy="564286"/>
              <a:chOff x="2084388" y="2281238"/>
              <a:chExt cx="127000" cy="720725"/>
            </a:xfrm>
          </p:grpSpPr>
          <p:sp>
            <p:nvSpPr>
              <p:cNvPr id="529" name="Line 113">
                <a:extLst>
                  <a:ext uri="{FF2B5EF4-FFF2-40B4-BE49-F238E27FC236}">
                    <a16:creationId xmlns:a16="http://schemas.microsoft.com/office/drawing/2014/main" id="{3E12C6BC-FC0E-4BA7-AE25-0AF67A26D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0" name="Line 120">
                <a:extLst>
                  <a:ext uri="{FF2B5EF4-FFF2-40B4-BE49-F238E27FC236}">
                    <a16:creationId xmlns:a16="http://schemas.microsoft.com/office/drawing/2014/main" id="{E6D4ACAB-4F02-486F-ABEB-A22110A046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1" name="Line 113">
                <a:extLst>
                  <a:ext uri="{FF2B5EF4-FFF2-40B4-BE49-F238E27FC236}">
                    <a16:creationId xmlns:a16="http://schemas.microsoft.com/office/drawing/2014/main" id="{64EA25FE-B8EB-432C-983F-2042412597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32" name="Groupe 531">
              <a:extLst>
                <a:ext uri="{FF2B5EF4-FFF2-40B4-BE49-F238E27FC236}">
                  <a16:creationId xmlns:a16="http://schemas.microsoft.com/office/drawing/2014/main" id="{C82BC72E-219F-4508-AF8D-D95904691875}"/>
                </a:ext>
              </a:extLst>
            </p:cNvPr>
            <p:cNvGrpSpPr/>
            <p:nvPr/>
          </p:nvGrpSpPr>
          <p:grpSpPr>
            <a:xfrm>
              <a:off x="7953800" y="4154575"/>
              <a:ext cx="110671" cy="660512"/>
              <a:chOff x="2084388" y="2281238"/>
              <a:chExt cx="127000" cy="720725"/>
            </a:xfrm>
          </p:grpSpPr>
          <p:sp>
            <p:nvSpPr>
              <p:cNvPr id="533" name="Line 113">
                <a:extLst>
                  <a:ext uri="{FF2B5EF4-FFF2-40B4-BE49-F238E27FC236}">
                    <a16:creationId xmlns:a16="http://schemas.microsoft.com/office/drawing/2014/main" id="{A2A2D954-3FEB-4E63-A2D9-E74121D13B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4" name="Line 120">
                <a:extLst>
                  <a:ext uri="{FF2B5EF4-FFF2-40B4-BE49-F238E27FC236}">
                    <a16:creationId xmlns:a16="http://schemas.microsoft.com/office/drawing/2014/main" id="{DBB34279-DF0B-4C92-BDB2-1BE5A100D6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5" name="Line 113">
                <a:extLst>
                  <a:ext uri="{FF2B5EF4-FFF2-40B4-BE49-F238E27FC236}">
                    <a16:creationId xmlns:a16="http://schemas.microsoft.com/office/drawing/2014/main" id="{24003D17-7335-4881-8A16-797E22000B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36" name="Groupe 535">
              <a:extLst>
                <a:ext uri="{FF2B5EF4-FFF2-40B4-BE49-F238E27FC236}">
                  <a16:creationId xmlns:a16="http://schemas.microsoft.com/office/drawing/2014/main" id="{25776B6F-BC5C-4A95-A184-0EF301591208}"/>
                </a:ext>
              </a:extLst>
            </p:cNvPr>
            <p:cNvGrpSpPr/>
            <p:nvPr/>
          </p:nvGrpSpPr>
          <p:grpSpPr>
            <a:xfrm>
              <a:off x="8389206" y="4051383"/>
              <a:ext cx="110671" cy="446728"/>
              <a:chOff x="2084388" y="2281238"/>
              <a:chExt cx="127000" cy="720725"/>
            </a:xfrm>
          </p:grpSpPr>
          <p:sp>
            <p:nvSpPr>
              <p:cNvPr id="537" name="Line 113">
                <a:extLst>
                  <a:ext uri="{FF2B5EF4-FFF2-40B4-BE49-F238E27FC236}">
                    <a16:creationId xmlns:a16="http://schemas.microsoft.com/office/drawing/2014/main" id="{FAE15AA5-0801-4C6F-B539-F9E72532D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8" name="Line 120">
                <a:extLst>
                  <a:ext uri="{FF2B5EF4-FFF2-40B4-BE49-F238E27FC236}">
                    <a16:creationId xmlns:a16="http://schemas.microsoft.com/office/drawing/2014/main" id="{F9F12614-8006-43F5-8641-BB2874763F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39" name="Line 113">
                <a:extLst>
                  <a:ext uri="{FF2B5EF4-FFF2-40B4-BE49-F238E27FC236}">
                    <a16:creationId xmlns:a16="http://schemas.microsoft.com/office/drawing/2014/main" id="{54EE63A5-75C0-40D0-A1B7-4913E0CF60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40" name="Groupe 539">
              <a:extLst>
                <a:ext uri="{FF2B5EF4-FFF2-40B4-BE49-F238E27FC236}">
                  <a16:creationId xmlns:a16="http://schemas.microsoft.com/office/drawing/2014/main" id="{D5D4B7F5-3351-4C39-9FBA-A48732133F57}"/>
                </a:ext>
              </a:extLst>
            </p:cNvPr>
            <p:cNvGrpSpPr/>
            <p:nvPr/>
          </p:nvGrpSpPr>
          <p:grpSpPr>
            <a:xfrm>
              <a:off x="8824612" y="4595643"/>
              <a:ext cx="110671" cy="829013"/>
              <a:chOff x="2084388" y="2281238"/>
              <a:chExt cx="127000" cy="720725"/>
            </a:xfrm>
          </p:grpSpPr>
          <p:sp>
            <p:nvSpPr>
              <p:cNvPr id="541" name="Line 113">
                <a:extLst>
                  <a:ext uri="{FF2B5EF4-FFF2-40B4-BE49-F238E27FC236}">
                    <a16:creationId xmlns:a16="http://schemas.microsoft.com/office/drawing/2014/main" id="{5EAFD493-36E3-4C97-83F9-B862139BF4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42" name="Line 120">
                <a:extLst>
                  <a:ext uri="{FF2B5EF4-FFF2-40B4-BE49-F238E27FC236}">
                    <a16:creationId xmlns:a16="http://schemas.microsoft.com/office/drawing/2014/main" id="{E227EC3F-30AD-47CF-A6C3-0AC35A65D6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43" name="Line 113">
                <a:extLst>
                  <a:ext uri="{FF2B5EF4-FFF2-40B4-BE49-F238E27FC236}">
                    <a16:creationId xmlns:a16="http://schemas.microsoft.com/office/drawing/2014/main" id="{88C0D2A3-2D01-4813-9253-9E8A92EF59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grpSp>
          <p:nvGrpSpPr>
            <p:cNvPr id="544" name="Groupe 543">
              <a:extLst>
                <a:ext uri="{FF2B5EF4-FFF2-40B4-BE49-F238E27FC236}">
                  <a16:creationId xmlns:a16="http://schemas.microsoft.com/office/drawing/2014/main" id="{BDC7AF4C-7950-40C9-9F66-B68C59AFF7B8}"/>
                </a:ext>
              </a:extLst>
            </p:cNvPr>
            <p:cNvGrpSpPr/>
            <p:nvPr/>
          </p:nvGrpSpPr>
          <p:grpSpPr>
            <a:xfrm>
              <a:off x="9632565" y="3354896"/>
              <a:ext cx="110671" cy="1090966"/>
              <a:chOff x="2084388" y="2281238"/>
              <a:chExt cx="127000" cy="720725"/>
            </a:xfrm>
          </p:grpSpPr>
          <p:sp>
            <p:nvSpPr>
              <p:cNvPr id="545" name="Line 113">
                <a:extLst>
                  <a:ext uri="{FF2B5EF4-FFF2-40B4-BE49-F238E27FC236}">
                    <a16:creationId xmlns:a16="http://schemas.microsoft.com/office/drawing/2014/main" id="{D3721EFA-F5AA-4F79-B8B9-19DC6F3EF7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46" name="Line 120">
                <a:extLst>
                  <a:ext uri="{FF2B5EF4-FFF2-40B4-BE49-F238E27FC236}">
                    <a16:creationId xmlns:a16="http://schemas.microsoft.com/office/drawing/2014/main" id="{7389F9E4-1365-4D84-9B4C-1ACABA294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47" name="Line 113">
                <a:extLst>
                  <a:ext uri="{FF2B5EF4-FFF2-40B4-BE49-F238E27FC236}">
                    <a16:creationId xmlns:a16="http://schemas.microsoft.com/office/drawing/2014/main" id="{4B1D5844-B286-4A30-9AAD-707D500A8E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48" name="Rectangle 547">
              <a:extLst>
                <a:ext uri="{FF2B5EF4-FFF2-40B4-BE49-F238E27FC236}">
                  <a16:creationId xmlns:a16="http://schemas.microsoft.com/office/drawing/2014/main" id="{2C85D1F3-805D-4CB0-9F5F-5F9FDAE59E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6680" y="4473581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0,07</a:t>
              </a:r>
            </a:p>
          </p:txBody>
        </p:sp>
        <p:grpSp>
          <p:nvGrpSpPr>
            <p:cNvPr id="549" name="Groupe 548">
              <a:extLst>
                <a:ext uri="{FF2B5EF4-FFF2-40B4-BE49-F238E27FC236}">
                  <a16:creationId xmlns:a16="http://schemas.microsoft.com/office/drawing/2014/main" id="{1FF9622D-41F6-4831-B1F3-DE51FE6FF656}"/>
                </a:ext>
              </a:extLst>
            </p:cNvPr>
            <p:cNvGrpSpPr/>
            <p:nvPr/>
          </p:nvGrpSpPr>
          <p:grpSpPr>
            <a:xfrm>
              <a:off x="10067971" y="3428044"/>
              <a:ext cx="110671" cy="1031752"/>
              <a:chOff x="2084388" y="2281238"/>
              <a:chExt cx="127000" cy="720725"/>
            </a:xfrm>
          </p:grpSpPr>
          <p:sp>
            <p:nvSpPr>
              <p:cNvPr id="550" name="Line 113">
                <a:extLst>
                  <a:ext uri="{FF2B5EF4-FFF2-40B4-BE49-F238E27FC236}">
                    <a16:creationId xmlns:a16="http://schemas.microsoft.com/office/drawing/2014/main" id="{E10DCF2D-F04E-4A37-91C4-DD25DC4FA5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51" name="Line 120">
                <a:extLst>
                  <a:ext uri="{FF2B5EF4-FFF2-40B4-BE49-F238E27FC236}">
                    <a16:creationId xmlns:a16="http://schemas.microsoft.com/office/drawing/2014/main" id="{7F8AF050-99DA-4BAD-B57E-337118FD16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52" name="Line 113">
                <a:extLst>
                  <a:ext uri="{FF2B5EF4-FFF2-40B4-BE49-F238E27FC236}">
                    <a16:creationId xmlns:a16="http://schemas.microsoft.com/office/drawing/2014/main" id="{7D9D4793-1EE2-4FED-9F1A-223AD1052E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53" name="Rectangle 552">
              <a:extLst>
                <a:ext uri="{FF2B5EF4-FFF2-40B4-BE49-F238E27FC236}">
                  <a16:creationId xmlns:a16="http://schemas.microsoft.com/office/drawing/2014/main" id="{01119447-AAC8-4A52-942C-DB631667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8791" y="4504415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-0,32</a:t>
              </a:r>
            </a:p>
          </p:txBody>
        </p:sp>
        <p:grpSp>
          <p:nvGrpSpPr>
            <p:cNvPr id="554" name="Groupe 553">
              <a:extLst>
                <a:ext uri="{FF2B5EF4-FFF2-40B4-BE49-F238E27FC236}">
                  <a16:creationId xmlns:a16="http://schemas.microsoft.com/office/drawing/2014/main" id="{C03F205D-4867-4C75-AB80-EBE15266F2AB}"/>
                </a:ext>
              </a:extLst>
            </p:cNvPr>
            <p:cNvGrpSpPr/>
            <p:nvPr/>
          </p:nvGrpSpPr>
          <p:grpSpPr>
            <a:xfrm>
              <a:off x="10503377" y="3281283"/>
              <a:ext cx="110671" cy="1262111"/>
              <a:chOff x="2084388" y="2281238"/>
              <a:chExt cx="127000" cy="720725"/>
            </a:xfrm>
          </p:grpSpPr>
          <p:sp>
            <p:nvSpPr>
              <p:cNvPr id="555" name="Line 113">
                <a:extLst>
                  <a:ext uri="{FF2B5EF4-FFF2-40B4-BE49-F238E27FC236}">
                    <a16:creationId xmlns:a16="http://schemas.microsoft.com/office/drawing/2014/main" id="{09440C9B-33BD-482F-A2D9-09E3C2610A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56" name="Line 120">
                <a:extLst>
                  <a:ext uri="{FF2B5EF4-FFF2-40B4-BE49-F238E27FC236}">
                    <a16:creationId xmlns:a16="http://schemas.microsoft.com/office/drawing/2014/main" id="{5D82894A-A0B9-4844-B3CF-6827576CEE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57" name="Line 113">
                <a:extLst>
                  <a:ext uri="{FF2B5EF4-FFF2-40B4-BE49-F238E27FC236}">
                    <a16:creationId xmlns:a16="http://schemas.microsoft.com/office/drawing/2014/main" id="{11BF2254-87AC-4F59-B17B-CFE8522093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58" name="Rectangle 557">
              <a:extLst>
                <a:ext uri="{FF2B5EF4-FFF2-40B4-BE49-F238E27FC236}">
                  <a16:creationId xmlns:a16="http://schemas.microsoft.com/office/drawing/2014/main" id="{C906F4DD-5BC6-4D08-9C46-6FDBC7F450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6654" y="4588062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-0,77</a:t>
              </a:r>
            </a:p>
          </p:txBody>
        </p:sp>
        <p:grpSp>
          <p:nvGrpSpPr>
            <p:cNvPr id="559" name="Groupe 558">
              <a:extLst>
                <a:ext uri="{FF2B5EF4-FFF2-40B4-BE49-F238E27FC236}">
                  <a16:creationId xmlns:a16="http://schemas.microsoft.com/office/drawing/2014/main" id="{E513E5B1-1EA9-4E6D-88F0-08EC60FE0272}"/>
                </a:ext>
              </a:extLst>
            </p:cNvPr>
            <p:cNvGrpSpPr/>
            <p:nvPr/>
          </p:nvGrpSpPr>
          <p:grpSpPr>
            <a:xfrm>
              <a:off x="10945750" y="3691842"/>
              <a:ext cx="110671" cy="632108"/>
              <a:chOff x="2084388" y="2281238"/>
              <a:chExt cx="127000" cy="720725"/>
            </a:xfrm>
          </p:grpSpPr>
          <p:sp>
            <p:nvSpPr>
              <p:cNvPr id="560" name="Line 113">
                <a:extLst>
                  <a:ext uri="{FF2B5EF4-FFF2-40B4-BE49-F238E27FC236}">
                    <a16:creationId xmlns:a16="http://schemas.microsoft.com/office/drawing/2014/main" id="{6DC58F2A-AD87-4E02-978E-134E9BE000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61" name="Line 120">
                <a:extLst>
                  <a:ext uri="{FF2B5EF4-FFF2-40B4-BE49-F238E27FC236}">
                    <a16:creationId xmlns:a16="http://schemas.microsoft.com/office/drawing/2014/main" id="{2233EDCA-CACE-4D87-93AF-114B72A183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62" name="Line 113">
                <a:extLst>
                  <a:ext uri="{FF2B5EF4-FFF2-40B4-BE49-F238E27FC236}">
                    <a16:creationId xmlns:a16="http://schemas.microsoft.com/office/drawing/2014/main" id="{A2D1226F-01C2-4BA3-9F82-8553DE742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63" name="Rectangle 562">
              <a:extLst>
                <a:ext uri="{FF2B5EF4-FFF2-40B4-BE49-F238E27FC236}">
                  <a16:creationId xmlns:a16="http://schemas.microsoft.com/office/drawing/2014/main" id="{AA731EDB-9956-4C28-874B-C3F9BE326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59027" y="4343770"/>
              <a:ext cx="28212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-0,51</a:t>
              </a:r>
            </a:p>
          </p:txBody>
        </p:sp>
        <p:grpSp>
          <p:nvGrpSpPr>
            <p:cNvPr id="564" name="Groupe 563">
              <a:extLst>
                <a:ext uri="{FF2B5EF4-FFF2-40B4-BE49-F238E27FC236}">
                  <a16:creationId xmlns:a16="http://schemas.microsoft.com/office/drawing/2014/main" id="{95098DF0-A8BD-4CE6-8A4A-C2A721099106}"/>
                </a:ext>
              </a:extLst>
            </p:cNvPr>
            <p:cNvGrpSpPr/>
            <p:nvPr/>
          </p:nvGrpSpPr>
          <p:grpSpPr>
            <a:xfrm>
              <a:off x="11381156" y="3983970"/>
              <a:ext cx="110671" cy="789319"/>
              <a:chOff x="2084388" y="2281238"/>
              <a:chExt cx="127000" cy="720725"/>
            </a:xfrm>
          </p:grpSpPr>
          <p:sp>
            <p:nvSpPr>
              <p:cNvPr id="565" name="Line 113">
                <a:extLst>
                  <a:ext uri="{FF2B5EF4-FFF2-40B4-BE49-F238E27FC236}">
                    <a16:creationId xmlns:a16="http://schemas.microsoft.com/office/drawing/2014/main" id="{8120CD45-73B5-4B96-AA4D-BE3BBC8857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66" name="Line 120">
                <a:extLst>
                  <a:ext uri="{FF2B5EF4-FFF2-40B4-BE49-F238E27FC236}">
                    <a16:creationId xmlns:a16="http://schemas.microsoft.com/office/drawing/2014/main" id="{00C7D912-41DE-4D36-A798-0E37521CC8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  <p:sp>
            <p:nvSpPr>
              <p:cNvPr id="567" name="Line 113">
                <a:extLst>
                  <a:ext uri="{FF2B5EF4-FFF2-40B4-BE49-F238E27FC236}">
                    <a16:creationId xmlns:a16="http://schemas.microsoft.com/office/drawing/2014/main" id="{9538F2AE-A41F-4A3F-AE11-07C3F8006EA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fr-FR">
                  <a:latin typeface="+mj-lt"/>
                </a:endParaRPr>
              </a:p>
            </p:txBody>
          </p:sp>
        </p:grpSp>
        <p:sp>
          <p:nvSpPr>
            <p:cNvPr id="568" name="Rectangle 567">
              <a:extLst>
                <a:ext uri="{FF2B5EF4-FFF2-40B4-BE49-F238E27FC236}">
                  <a16:creationId xmlns:a16="http://schemas.microsoft.com/office/drawing/2014/main" id="{27359E6C-1E2A-4032-B722-B0A4FF3206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29601" y="4798749"/>
              <a:ext cx="213199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050" dirty="0">
                  <a:solidFill>
                    <a:schemeClr val="tx1"/>
                  </a:solidFill>
                  <a:latin typeface="+mj-lt"/>
                </a:rPr>
                <a:t>-1,4</a:t>
              </a:r>
            </a:p>
          </p:txBody>
        </p:sp>
        <p:sp>
          <p:nvSpPr>
            <p:cNvPr id="569" name="Rectangle 568">
              <a:extLst>
                <a:ext uri="{FF2B5EF4-FFF2-40B4-BE49-F238E27FC236}">
                  <a16:creationId xmlns:a16="http://schemas.microsoft.com/office/drawing/2014/main" id="{A0C3099B-720B-4348-B120-C1CC607104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4263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24)</a:t>
              </a:r>
            </a:p>
          </p:txBody>
        </p:sp>
        <p:sp>
          <p:nvSpPr>
            <p:cNvPr id="570" name="Rectangle 569">
              <a:extLst>
                <a:ext uri="{FF2B5EF4-FFF2-40B4-BE49-F238E27FC236}">
                  <a16:creationId xmlns:a16="http://schemas.microsoft.com/office/drawing/2014/main" id="{E9F06033-A08B-4303-AAA8-BEEF926444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14369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22)</a:t>
              </a:r>
            </a:p>
          </p:txBody>
        </p:sp>
        <p:sp>
          <p:nvSpPr>
            <p:cNvPr id="571" name="Rectangle 570">
              <a:extLst>
                <a:ext uri="{FF2B5EF4-FFF2-40B4-BE49-F238E27FC236}">
                  <a16:creationId xmlns:a16="http://schemas.microsoft.com/office/drawing/2014/main" id="{CBD1F74A-70BE-4D9C-A4A3-5DAAF58F7E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4477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20)</a:t>
              </a:r>
            </a:p>
          </p:txBody>
        </p:sp>
        <p:sp>
          <p:nvSpPr>
            <p:cNvPr id="572" name="Rectangle 571">
              <a:extLst>
                <a:ext uri="{FF2B5EF4-FFF2-40B4-BE49-F238E27FC236}">
                  <a16:creationId xmlns:a16="http://schemas.microsoft.com/office/drawing/2014/main" id="{F8A2DCE1-A855-42D3-816E-84F9B9D29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94587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66)</a:t>
              </a:r>
            </a:p>
          </p:txBody>
        </p:sp>
        <p:sp>
          <p:nvSpPr>
            <p:cNvPr id="573" name="Rectangle 572">
              <a:extLst>
                <a:ext uri="{FF2B5EF4-FFF2-40B4-BE49-F238E27FC236}">
                  <a16:creationId xmlns:a16="http://schemas.microsoft.com/office/drawing/2014/main" id="{0E160EF7-D598-44DD-8D41-029D36090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34694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22)</a:t>
              </a:r>
            </a:p>
          </p:txBody>
        </p:sp>
        <p:sp>
          <p:nvSpPr>
            <p:cNvPr id="574" name="Rectangle 573">
              <a:extLst>
                <a:ext uri="{FF2B5EF4-FFF2-40B4-BE49-F238E27FC236}">
                  <a16:creationId xmlns:a16="http://schemas.microsoft.com/office/drawing/2014/main" id="{A82D7D11-6397-4645-8B61-6B6C5F1FF0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29810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24)</a:t>
              </a:r>
            </a:p>
          </p:txBody>
        </p:sp>
        <p:sp>
          <p:nvSpPr>
            <p:cNvPr id="575" name="Rectangle 574">
              <a:extLst>
                <a:ext uri="{FF2B5EF4-FFF2-40B4-BE49-F238E27FC236}">
                  <a16:creationId xmlns:a16="http://schemas.microsoft.com/office/drawing/2014/main" id="{32A4B925-62D1-4C24-AB4A-6E2969D641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42761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23)</a:t>
              </a:r>
            </a:p>
          </p:txBody>
        </p:sp>
        <p:sp>
          <p:nvSpPr>
            <p:cNvPr id="576" name="Rectangle 575">
              <a:extLst>
                <a:ext uri="{FF2B5EF4-FFF2-40B4-BE49-F238E27FC236}">
                  <a16:creationId xmlns:a16="http://schemas.microsoft.com/office/drawing/2014/main" id="{E5ED8337-FE14-45A9-B7D4-5878DCA17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00623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20)</a:t>
              </a:r>
            </a:p>
          </p:txBody>
        </p:sp>
        <p:sp>
          <p:nvSpPr>
            <p:cNvPr id="577" name="Rectangle 576">
              <a:extLst>
                <a:ext uri="{FF2B5EF4-FFF2-40B4-BE49-F238E27FC236}">
                  <a16:creationId xmlns:a16="http://schemas.microsoft.com/office/drawing/2014/main" id="{DA7C1BAC-AD2A-43F1-8FDA-3B884FA93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2996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67)</a:t>
              </a:r>
            </a:p>
          </p:txBody>
        </p:sp>
        <p:sp>
          <p:nvSpPr>
            <p:cNvPr id="578" name="Rectangle 577">
              <a:extLst>
                <a:ext uri="{FF2B5EF4-FFF2-40B4-BE49-F238E27FC236}">
                  <a16:creationId xmlns:a16="http://schemas.microsoft.com/office/drawing/2014/main" id="{A945C665-28BA-41E7-8D90-01E1C48B0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79106" y="3098013"/>
              <a:ext cx="314189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800" dirty="0">
                  <a:solidFill>
                    <a:schemeClr val="tx1"/>
                  </a:solidFill>
                  <a:latin typeface="+mj-lt"/>
                </a:rPr>
                <a:t>(n = 22)</a:t>
              </a:r>
            </a:p>
          </p:txBody>
        </p:sp>
        <p:sp>
          <p:nvSpPr>
            <p:cNvPr id="579" name="Rectangle 578">
              <a:extLst>
                <a:ext uri="{FF2B5EF4-FFF2-40B4-BE49-F238E27FC236}">
                  <a16:creationId xmlns:a16="http://schemas.microsoft.com/office/drawing/2014/main" id="{1490D961-EB81-40DE-8EDF-C87B6BED7A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78153" y="2669760"/>
              <a:ext cx="666849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Hip BMD</a:t>
              </a:r>
            </a:p>
          </p:txBody>
        </p:sp>
        <p:sp>
          <p:nvSpPr>
            <p:cNvPr id="580" name="Rectangle 579">
              <a:extLst>
                <a:ext uri="{FF2B5EF4-FFF2-40B4-BE49-F238E27FC236}">
                  <a16:creationId xmlns:a16="http://schemas.microsoft.com/office/drawing/2014/main" id="{3262657C-FEE8-404C-B409-212D3921C4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9521" y="2669760"/>
              <a:ext cx="823945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Spine BMD</a:t>
              </a:r>
            </a:p>
          </p:txBody>
        </p:sp>
        <p:sp>
          <p:nvSpPr>
            <p:cNvPr id="583" name="Rectangle 582">
              <a:extLst>
                <a:ext uri="{FF2B5EF4-FFF2-40B4-BE49-F238E27FC236}">
                  <a16:creationId xmlns:a16="http://schemas.microsoft.com/office/drawing/2014/main" id="{58AC0A39-77AB-4645-9B9D-EE6A2058A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27930" y="6178971"/>
              <a:ext cx="10443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DOR/3TC/TDF</a:t>
              </a:r>
            </a:p>
          </p:txBody>
        </p:sp>
        <p:sp>
          <p:nvSpPr>
            <p:cNvPr id="584" name="Rectangle 583">
              <a:extLst>
                <a:ext uri="{FF2B5EF4-FFF2-40B4-BE49-F238E27FC236}">
                  <a16:creationId xmlns:a16="http://schemas.microsoft.com/office/drawing/2014/main" id="{081BEAB8-3203-47ED-A530-FCB0D0512453}"/>
                </a:ext>
              </a:extLst>
            </p:cNvPr>
            <p:cNvSpPr/>
            <p:nvPr/>
          </p:nvSpPr>
          <p:spPr bwMode="auto">
            <a:xfrm>
              <a:off x="9554696" y="6221720"/>
              <a:ext cx="129947" cy="129946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85" name="Rectangle 584">
              <a:extLst>
                <a:ext uri="{FF2B5EF4-FFF2-40B4-BE49-F238E27FC236}">
                  <a16:creationId xmlns:a16="http://schemas.microsoft.com/office/drawing/2014/main" id="{734B9353-8E4D-4D56-A2F4-727E70F586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2289" y="5858513"/>
              <a:ext cx="8415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ISL 0.25 mg</a:t>
              </a:r>
            </a:p>
          </p:txBody>
        </p:sp>
        <p:sp>
          <p:nvSpPr>
            <p:cNvPr id="586" name="Rectangle 585">
              <a:extLst>
                <a:ext uri="{FF2B5EF4-FFF2-40B4-BE49-F238E27FC236}">
                  <a16:creationId xmlns:a16="http://schemas.microsoft.com/office/drawing/2014/main" id="{248DF164-3DBF-4935-990F-C96716321F95}"/>
                </a:ext>
              </a:extLst>
            </p:cNvPr>
            <p:cNvSpPr/>
            <p:nvPr/>
          </p:nvSpPr>
          <p:spPr bwMode="auto">
            <a:xfrm>
              <a:off x="7819057" y="5901261"/>
              <a:ext cx="129946" cy="129946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87" name="Rectangle 586">
              <a:extLst>
                <a:ext uri="{FF2B5EF4-FFF2-40B4-BE49-F238E27FC236}">
                  <a16:creationId xmlns:a16="http://schemas.microsoft.com/office/drawing/2014/main" id="{447BCA8A-BF97-45AA-95BE-902F3814BE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5030" y="5858513"/>
              <a:ext cx="8415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ISL 0.75 mg</a:t>
              </a:r>
            </a:p>
          </p:txBody>
        </p:sp>
        <p:sp>
          <p:nvSpPr>
            <p:cNvPr id="588" name="Rectangle 587">
              <a:extLst>
                <a:ext uri="{FF2B5EF4-FFF2-40B4-BE49-F238E27FC236}">
                  <a16:creationId xmlns:a16="http://schemas.microsoft.com/office/drawing/2014/main" id="{5931999C-83C3-4306-9F74-7CC2A009A2D2}"/>
                </a:ext>
              </a:extLst>
            </p:cNvPr>
            <p:cNvSpPr/>
            <p:nvPr/>
          </p:nvSpPr>
          <p:spPr bwMode="auto">
            <a:xfrm>
              <a:off x="8961796" y="5901261"/>
              <a:ext cx="129947" cy="129946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89" name="Rectangle 588">
              <a:extLst>
                <a:ext uri="{FF2B5EF4-FFF2-40B4-BE49-F238E27FC236}">
                  <a16:creationId xmlns:a16="http://schemas.microsoft.com/office/drawing/2014/main" id="{AD5971C4-AEEE-4D5A-BDE6-7342BB56F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68876" y="5858513"/>
              <a:ext cx="84157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ISL 2.25 mg</a:t>
              </a:r>
            </a:p>
          </p:txBody>
        </p:sp>
        <p:sp>
          <p:nvSpPr>
            <p:cNvPr id="590" name="Rectangle 589">
              <a:extLst>
                <a:ext uri="{FF2B5EF4-FFF2-40B4-BE49-F238E27FC236}">
                  <a16:creationId xmlns:a16="http://schemas.microsoft.com/office/drawing/2014/main" id="{6107CDAE-844E-4DCD-A267-23235A9F44EF}"/>
                </a:ext>
              </a:extLst>
            </p:cNvPr>
            <p:cNvSpPr/>
            <p:nvPr/>
          </p:nvSpPr>
          <p:spPr bwMode="auto">
            <a:xfrm>
              <a:off x="10095644" y="5901261"/>
              <a:ext cx="129947" cy="129946"/>
            </a:xfrm>
            <a:prstGeom prst="rect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91" name="Rectangle 590">
              <a:extLst>
                <a:ext uri="{FF2B5EF4-FFF2-40B4-BE49-F238E27FC236}">
                  <a16:creationId xmlns:a16="http://schemas.microsoft.com/office/drawing/2014/main" id="{0929214D-12FA-4918-9A48-DF7A74FBC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3852" y="6178971"/>
              <a:ext cx="151483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Combined ISL + DOR</a:t>
              </a:r>
            </a:p>
          </p:txBody>
        </p:sp>
        <p:sp>
          <p:nvSpPr>
            <p:cNvPr id="592" name="Rectangle 591">
              <a:extLst>
                <a:ext uri="{FF2B5EF4-FFF2-40B4-BE49-F238E27FC236}">
                  <a16:creationId xmlns:a16="http://schemas.microsoft.com/office/drawing/2014/main" id="{C43A26BE-D7B5-4A59-8FCA-A2C1D67F4D19}"/>
                </a:ext>
              </a:extLst>
            </p:cNvPr>
            <p:cNvSpPr/>
            <p:nvPr/>
          </p:nvSpPr>
          <p:spPr bwMode="auto">
            <a:xfrm>
              <a:off x="7791450" y="6221720"/>
              <a:ext cx="129947" cy="129946"/>
            </a:xfrm>
            <a:prstGeom prst="rect">
              <a:avLst/>
            </a:prstGeom>
            <a:solidFill>
              <a:srgbClr val="00B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594" name="Rectangle 593">
              <a:extLst>
                <a:ext uri="{FF2B5EF4-FFF2-40B4-BE49-F238E27FC236}">
                  <a16:creationId xmlns:a16="http://schemas.microsoft.com/office/drawing/2014/main" id="{91AD249D-FC9F-419D-A3D4-A6E7889A2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287811" y="4238575"/>
              <a:ext cx="1750736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b="1" dirty="0" err="1">
                  <a:solidFill>
                    <a:schemeClr val="tx1"/>
                  </a:solidFill>
                  <a:latin typeface="+mj-lt"/>
                </a:rPr>
                <a:t>Median</a:t>
              </a: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 percent change</a:t>
              </a:r>
              <a:br>
                <a:rPr lang="fr-FR" altLang="fr-FR" sz="1400" b="1" dirty="0">
                  <a:solidFill>
                    <a:schemeClr val="tx1"/>
                  </a:solidFill>
                  <a:latin typeface="+mj-lt"/>
                </a:rPr>
              </a:b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in BMD (95% CI)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884AE4D5-61B3-400D-917C-DAC49A8E9638}"/>
              </a:ext>
            </a:extLst>
          </p:cNvPr>
          <p:cNvGrpSpPr/>
          <p:nvPr/>
        </p:nvGrpSpPr>
        <p:grpSpPr>
          <a:xfrm>
            <a:off x="218906" y="2293788"/>
            <a:ext cx="5252255" cy="3366093"/>
            <a:chOff x="218906" y="2293788"/>
            <a:chExt cx="5252255" cy="336609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9403778-6C8F-4330-94E2-5C82ADCE0B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059" y="4772158"/>
              <a:ext cx="1044388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DOR/3TC/TDF</a:t>
              </a:r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581AE08E-C903-445C-B848-A0DB62C65028}"/>
                </a:ext>
              </a:extLst>
            </p:cNvPr>
            <p:cNvSpPr/>
            <p:nvPr/>
          </p:nvSpPr>
          <p:spPr bwMode="auto">
            <a:xfrm>
              <a:off x="4274454" y="4829627"/>
              <a:ext cx="108000" cy="108000"/>
            </a:xfrm>
            <a:prstGeom prst="ellipse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899ECE1-802F-4DE2-97B9-A6BFC27380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0101" y="4772158"/>
              <a:ext cx="8399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ISL 0,25 mg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1BAF1BB-8113-44A5-92E0-89B882B075E9}"/>
                </a:ext>
              </a:extLst>
            </p:cNvPr>
            <p:cNvSpPr/>
            <p:nvPr/>
          </p:nvSpPr>
          <p:spPr bwMode="auto">
            <a:xfrm>
              <a:off x="1082497" y="4829627"/>
              <a:ext cx="108000" cy="108000"/>
            </a:xfrm>
            <a:prstGeom prst="ellipse">
              <a:avLst/>
            </a:prstGeom>
            <a:solidFill>
              <a:srgbClr val="0066C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80C96B4-258D-48FC-BF2A-F7C7B99C5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3285" y="4772158"/>
              <a:ext cx="8399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ISL 0,75 mg</a:t>
              </a:r>
            </a:p>
          </p:txBody>
        </p: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8B13B461-4FD7-471C-8B7D-69EBFE3079A8}"/>
                </a:ext>
              </a:extLst>
            </p:cNvPr>
            <p:cNvSpPr/>
            <p:nvPr/>
          </p:nvSpPr>
          <p:spPr bwMode="auto">
            <a:xfrm>
              <a:off x="2155681" y="4829627"/>
              <a:ext cx="108000" cy="108000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1E7AF56-C1FE-4F93-9333-7DAB187F5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8814" y="4772158"/>
              <a:ext cx="839974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buClrTx/>
                <a:buFontTx/>
                <a:buNone/>
              </a:pPr>
              <a:r>
                <a:rPr lang="fr-FR" altLang="fr-FR" sz="1400" b="1" dirty="0">
                  <a:solidFill>
                    <a:schemeClr val="tx1"/>
                  </a:solidFill>
                  <a:latin typeface="+mj-lt"/>
                </a:rPr>
                <a:t>ISL 2,25 mg</a:t>
              </a:r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86315BC7-2900-4B78-A921-EA48A771A91D}"/>
                </a:ext>
              </a:extLst>
            </p:cNvPr>
            <p:cNvSpPr/>
            <p:nvPr/>
          </p:nvSpPr>
          <p:spPr bwMode="auto">
            <a:xfrm>
              <a:off x="3211210" y="4829627"/>
              <a:ext cx="108000" cy="108000"/>
            </a:xfrm>
            <a:prstGeom prst="ellipse">
              <a:avLst/>
            </a:prstGeom>
            <a:solidFill>
              <a:srgbClr val="00206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79F22CBC-E349-443D-A2C8-7AEEBC3939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5148456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6154FF-B4ED-4175-9D89-541F691D60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71" y="5040735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-30</a:t>
              </a:r>
            </a:p>
          </p:txBody>
        </p:sp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16FA0F58-D35A-4B70-9E28-204026007C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4707120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1674EDFC-6ED4-49FD-BC9E-739BE8C52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71" y="4599398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-20</a:t>
              </a:r>
            </a:p>
          </p:txBody>
        </p:sp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326EB161-5EFC-4E65-83E6-EFF0312A4F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4265784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3" name="Rectangle 18">
              <a:extLst>
                <a:ext uri="{FF2B5EF4-FFF2-40B4-BE49-F238E27FC236}">
                  <a16:creationId xmlns:a16="http://schemas.microsoft.com/office/drawing/2014/main" id="{CBBFCE91-8E1B-4D07-B5BA-716613D317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71" y="4158062"/>
              <a:ext cx="23724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-10</a:t>
              </a:r>
            </a:p>
          </p:txBody>
        </p:sp>
        <p:sp>
          <p:nvSpPr>
            <p:cNvPr id="24" name="Line 8">
              <a:extLst>
                <a:ext uri="{FF2B5EF4-FFF2-40B4-BE49-F238E27FC236}">
                  <a16:creationId xmlns:a16="http://schemas.microsoft.com/office/drawing/2014/main" id="{A12206EC-8417-44B3-83CC-CBC29AD821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3823971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5" name="Rectangle 18">
              <a:extLst>
                <a:ext uri="{FF2B5EF4-FFF2-40B4-BE49-F238E27FC236}">
                  <a16:creationId xmlns:a16="http://schemas.microsoft.com/office/drawing/2014/main" id="{5A9872CA-B07E-402C-80ED-D4A8C44747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343" y="3709119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0</a:t>
              </a:r>
            </a:p>
          </p:txBody>
        </p:sp>
        <p:sp>
          <p:nvSpPr>
            <p:cNvPr id="26" name="Line 8">
              <a:extLst>
                <a:ext uri="{FF2B5EF4-FFF2-40B4-BE49-F238E27FC236}">
                  <a16:creationId xmlns:a16="http://schemas.microsoft.com/office/drawing/2014/main" id="{D24719CF-F783-4D67-A1BE-D6469C57E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3385774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7" name="Rectangle 18">
              <a:extLst>
                <a:ext uri="{FF2B5EF4-FFF2-40B4-BE49-F238E27FC236}">
                  <a16:creationId xmlns:a16="http://schemas.microsoft.com/office/drawing/2014/main" id="{7EF56C66-B4A9-43FB-B52F-400B461C4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73" y="327805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10</a:t>
              </a:r>
            </a:p>
          </p:txBody>
        </p:sp>
        <p:sp>
          <p:nvSpPr>
            <p:cNvPr id="28" name="Line 8">
              <a:extLst>
                <a:ext uri="{FF2B5EF4-FFF2-40B4-BE49-F238E27FC236}">
                  <a16:creationId xmlns:a16="http://schemas.microsoft.com/office/drawing/2014/main" id="{693DECEB-1BAF-4AD5-A9D5-5D4E2E33E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3738" y="2938099"/>
              <a:ext cx="55075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68536A-9FE8-4A44-8FBD-66A0F2028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73" y="283037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20</a:t>
              </a:r>
            </a:p>
          </p:txBody>
        </p:sp>
        <p:sp>
          <p:nvSpPr>
            <p:cNvPr id="30" name="Line 8">
              <a:extLst>
                <a:ext uri="{FF2B5EF4-FFF2-40B4-BE49-F238E27FC236}">
                  <a16:creationId xmlns:a16="http://schemas.microsoft.com/office/drawing/2014/main" id="{0ACEB0DC-E658-42E2-A5A6-7418696D1EF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013414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1" name="Line 8">
              <a:extLst>
                <a:ext uri="{FF2B5EF4-FFF2-40B4-BE49-F238E27FC236}">
                  <a16:creationId xmlns:a16="http://schemas.microsoft.com/office/drawing/2014/main" id="{E0807262-766C-44C5-A5AB-6FE4B83DB8C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381919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F6A1D5A8-916A-411A-8FBF-F45F955EB4D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23372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3" name="Line 8">
              <a:extLst>
                <a:ext uri="{FF2B5EF4-FFF2-40B4-BE49-F238E27FC236}">
                  <a16:creationId xmlns:a16="http://schemas.microsoft.com/office/drawing/2014/main" id="{29E610A0-BC1F-4457-979C-9F327B92C57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1922660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4" name="Line 8">
              <a:extLst>
                <a:ext uri="{FF2B5EF4-FFF2-40B4-BE49-F238E27FC236}">
                  <a16:creationId xmlns:a16="http://schemas.microsoft.com/office/drawing/2014/main" id="{B69647BA-C8D5-4134-B99E-5985961DA88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22879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5" name="Line 8">
              <a:extLst>
                <a:ext uri="{FF2B5EF4-FFF2-40B4-BE49-F238E27FC236}">
                  <a16:creationId xmlns:a16="http://schemas.microsoft.com/office/drawing/2014/main" id="{C8ADC590-A6CF-4853-8D7E-7A9186E252A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3022166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6" name="Line 8">
              <a:extLst>
                <a:ext uri="{FF2B5EF4-FFF2-40B4-BE49-F238E27FC236}">
                  <a16:creationId xmlns:a16="http://schemas.microsoft.com/office/drawing/2014/main" id="{9CFCD780-FC4C-4FC0-BC4A-339B74DC871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18852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4EA8D6DD-D058-4942-8D31-832B5CED20B2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4118139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8" name="Line 8">
              <a:extLst>
                <a:ext uri="{FF2B5EF4-FFF2-40B4-BE49-F238E27FC236}">
                  <a16:creationId xmlns:a16="http://schemas.microsoft.com/office/drawing/2014/main" id="{FC719C32-43B6-4881-AD0E-F490FF2AE05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5211051" y="5384210"/>
              <a:ext cx="87158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14498CB5-AA7E-4433-A0FE-9469448A97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50829" y="3823971"/>
              <a:ext cx="4614323" cy="0"/>
            </a:xfrm>
            <a:prstGeom prst="line">
              <a:avLst/>
            </a:prstGeom>
            <a:noFill/>
            <a:ln w="127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/>
            <a:lstStyle/>
            <a:p>
              <a:endParaRPr lang="fr-FR">
                <a:latin typeface="+mj-lt"/>
              </a:endParaRPr>
            </a:p>
          </p:txBody>
        </p:sp>
        <p:sp>
          <p:nvSpPr>
            <p:cNvPr id="40" name="Forme libre : forme 39">
              <a:extLst>
                <a:ext uri="{FF2B5EF4-FFF2-40B4-BE49-F238E27FC236}">
                  <a16:creationId xmlns:a16="http://schemas.microsoft.com/office/drawing/2014/main" id="{B2F0963E-BDC4-4DFA-8A8A-B0C91B45B4A9}"/>
                </a:ext>
              </a:extLst>
            </p:cNvPr>
            <p:cNvSpPr/>
            <p:nvPr/>
          </p:nvSpPr>
          <p:spPr bwMode="auto">
            <a:xfrm>
              <a:off x="836811" y="2609777"/>
              <a:ext cx="4634350" cy="2725673"/>
            </a:xfrm>
            <a:custGeom>
              <a:avLst/>
              <a:gdLst>
                <a:gd name="connsiteX0" fmla="*/ 0 w 7346950"/>
                <a:gd name="connsiteY0" fmla="*/ 0 h 2730500"/>
                <a:gd name="connsiteX1" fmla="*/ 0 w 7346950"/>
                <a:gd name="connsiteY1" fmla="*/ 2730500 h 2730500"/>
                <a:gd name="connsiteX2" fmla="*/ 7346950 w 7346950"/>
                <a:gd name="connsiteY2" fmla="*/ 2730500 h 2730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346950" h="2730500">
                  <a:moveTo>
                    <a:pt x="0" y="0"/>
                  </a:moveTo>
                  <a:lnTo>
                    <a:pt x="0" y="2730500"/>
                  </a:lnTo>
                  <a:lnTo>
                    <a:pt x="7346950" y="2730500"/>
                  </a:lnTo>
                </a:path>
              </a:pathLst>
            </a:cu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0" i="0" u="none" strike="noStrike" cap="none" normalizeH="0" baseline="0">
                <a:ln>
                  <a:noFill/>
                </a:ln>
                <a:effectLst/>
                <a:latin typeface="Arial" charset="0"/>
              </a:endParaRPr>
            </a:p>
          </p:txBody>
        </p:sp>
        <p:grpSp>
          <p:nvGrpSpPr>
            <p:cNvPr id="41" name="Groupe 40">
              <a:extLst>
                <a:ext uri="{FF2B5EF4-FFF2-40B4-BE49-F238E27FC236}">
                  <a16:creationId xmlns:a16="http://schemas.microsoft.com/office/drawing/2014/main" id="{127D0208-E051-45B2-BE46-8AB131F91514}"/>
                </a:ext>
              </a:extLst>
            </p:cNvPr>
            <p:cNvGrpSpPr/>
            <p:nvPr/>
          </p:nvGrpSpPr>
          <p:grpSpPr>
            <a:xfrm>
              <a:off x="973238" y="3396476"/>
              <a:ext cx="41984" cy="741556"/>
              <a:chOff x="13450095" y="2111375"/>
              <a:chExt cx="98425" cy="1098551"/>
            </a:xfrm>
            <a:solidFill>
              <a:srgbClr val="0070C0"/>
            </a:solidFill>
          </p:grpSpPr>
          <p:sp>
            <p:nvSpPr>
              <p:cNvPr id="468" name="Freeform 8">
                <a:extLst>
                  <a:ext uri="{FF2B5EF4-FFF2-40B4-BE49-F238E27FC236}">
                    <a16:creationId xmlns:a16="http://schemas.microsoft.com/office/drawing/2014/main" id="{C0558E7E-4557-4EAE-B46D-C4639327C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2352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" name="Freeform 9">
                <a:extLst>
                  <a:ext uri="{FF2B5EF4-FFF2-40B4-BE49-F238E27FC236}">
                    <a16:creationId xmlns:a16="http://schemas.microsoft.com/office/drawing/2014/main" id="{0F747795-5FFB-487C-9BB9-8CA301E0F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095" y="2111375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" name="Freeform 10">
                <a:extLst>
                  <a:ext uri="{FF2B5EF4-FFF2-40B4-BE49-F238E27FC236}">
                    <a16:creationId xmlns:a16="http://schemas.microsoft.com/office/drawing/2014/main" id="{8173E8F6-1761-4DCB-A02C-94522FF529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3320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" name="Freeform 11">
                <a:extLst>
                  <a:ext uri="{FF2B5EF4-FFF2-40B4-BE49-F238E27FC236}">
                    <a16:creationId xmlns:a16="http://schemas.microsoft.com/office/drawing/2014/main" id="{0742AF46-FEA4-46B5-AE99-11DBA64B1B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381250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" name="Freeform 12">
                <a:extLst>
                  <a:ext uri="{FF2B5EF4-FFF2-40B4-BE49-F238E27FC236}">
                    <a16:creationId xmlns:a16="http://schemas.microsoft.com/office/drawing/2014/main" id="{ED68DEF9-1BBF-4B47-BB1A-B97BD19CD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4114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" name="Freeform 13">
                <a:extLst>
                  <a:ext uri="{FF2B5EF4-FFF2-40B4-BE49-F238E27FC236}">
                    <a16:creationId xmlns:a16="http://schemas.microsoft.com/office/drawing/2014/main" id="{29DB5518-389F-4DA1-A80B-32AC76A7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4939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" name="Freeform 14">
                <a:extLst>
                  <a:ext uri="{FF2B5EF4-FFF2-40B4-BE49-F238E27FC236}">
                    <a16:creationId xmlns:a16="http://schemas.microsoft.com/office/drawing/2014/main" id="{567F7122-A74E-42F7-8881-0353CE260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543175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" name="Freeform 15">
                <a:extLst>
                  <a:ext uri="{FF2B5EF4-FFF2-40B4-BE49-F238E27FC236}">
                    <a16:creationId xmlns:a16="http://schemas.microsoft.com/office/drawing/2014/main" id="{DD330C0B-8FE0-49DB-A9E2-CAB57A8AC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57968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" name="Freeform 16">
                <a:extLst>
                  <a:ext uri="{FF2B5EF4-FFF2-40B4-BE49-F238E27FC236}">
                    <a16:creationId xmlns:a16="http://schemas.microsoft.com/office/drawing/2014/main" id="{F33FE231-147B-492D-BBEE-5FDD29EB9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619375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" name="Freeform 17">
                <a:extLst>
                  <a:ext uri="{FF2B5EF4-FFF2-40B4-BE49-F238E27FC236}">
                    <a16:creationId xmlns:a16="http://schemas.microsoft.com/office/drawing/2014/main" id="{5FC313DC-A902-4513-A5EA-D92BBBD37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6574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" name="Freeform 18">
                <a:extLst>
                  <a:ext uri="{FF2B5EF4-FFF2-40B4-BE49-F238E27FC236}">
                    <a16:creationId xmlns:a16="http://schemas.microsoft.com/office/drawing/2014/main" id="{453735EC-A8F1-47D3-96FB-7B5730209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6860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" name="Freeform 19">
                <a:extLst>
                  <a:ext uri="{FF2B5EF4-FFF2-40B4-BE49-F238E27FC236}">
                    <a16:creationId xmlns:a16="http://schemas.microsoft.com/office/drawing/2014/main" id="{89291702-EC8C-45A3-ACE4-A443AFF41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73208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" name="Freeform 20">
                <a:extLst>
                  <a:ext uri="{FF2B5EF4-FFF2-40B4-BE49-F238E27FC236}">
                    <a16:creationId xmlns:a16="http://schemas.microsoft.com/office/drawing/2014/main" id="{600D46C3-5BE7-46DC-8F21-75A06859D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79558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" name="Freeform 21">
                <a:extLst>
                  <a:ext uri="{FF2B5EF4-FFF2-40B4-BE49-F238E27FC236}">
                    <a16:creationId xmlns:a16="http://schemas.microsoft.com/office/drawing/2014/main" id="{09DC13AB-EB49-4532-A5AC-361DB4955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8622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" name="Freeform 22">
                <a:extLst>
                  <a:ext uri="{FF2B5EF4-FFF2-40B4-BE49-F238E27FC236}">
                    <a16:creationId xmlns:a16="http://schemas.microsoft.com/office/drawing/2014/main" id="{C2F1ECB8-C505-4E7A-AEF0-FEC120CB6B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2890838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" name="Freeform 23">
                <a:extLst>
                  <a:ext uri="{FF2B5EF4-FFF2-40B4-BE49-F238E27FC236}">
                    <a16:creationId xmlns:a16="http://schemas.microsoft.com/office/drawing/2014/main" id="{B2C04B63-7E67-4C55-8D75-0B7895A43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3005138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" name="Freeform 24">
                <a:extLst>
                  <a:ext uri="{FF2B5EF4-FFF2-40B4-BE49-F238E27FC236}">
                    <a16:creationId xmlns:a16="http://schemas.microsoft.com/office/drawing/2014/main" id="{83C583DA-D089-4108-A83A-FD393A1D4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50888" y="3113088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0BEF5D74-9276-4B78-9204-E24B07B348F2}"/>
                </a:ext>
              </a:extLst>
            </p:cNvPr>
            <p:cNvGrpSpPr/>
            <p:nvPr/>
          </p:nvGrpSpPr>
          <p:grpSpPr>
            <a:xfrm>
              <a:off x="1022331" y="3477918"/>
              <a:ext cx="41306" cy="496156"/>
              <a:chOff x="13565188" y="2232025"/>
              <a:chExt cx="96838" cy="735013"/>
            </a:xfrm>
            <a:solidFill>
              <a:srgbClr val="00B0F0"/>
            </a:solidFill>
          </p:grpSpPr>
          <p:sp>
            <p:nvSpPr>
              <p:cNvPr id="452" name="Freeform 25">
                <a:extLst>
                  <a:ext uri="{FF2B5EF4-FFF2-40B4-BE49-F238E27FC236}">
                    <a16:creationId xmlns:a16="http://schemas.microsoft.com/office/drawing/2014/main" id="{133CF590-9746-481C-8FFF-BFFAE73EC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23202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3" name="Freeform 26">
                <a:extLst>
                  <a:ext uri="{FF2B5EF4-FFF2-40B4-BE49-F238E27FC236}">
                    <a16:creationId xmlns:a16="http://schemas.microsoft.com/office/drawing/2014/main" id="{E24A0D57-7DB5-4695-BFDE-67765554D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2494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4" name="Freeform 27">
                <a:extLst>
                  <a:ext uri="{FF2B5EF4-FFF2-40B4-BE49-F238E27FC236}">
                    <a16:creationId xmlns:a16="http://schemas.microsoft.com/office/drawing/2014/main" id="{7535079A-77B8-4FEA-A455-AE975ABF1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33362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5" name="Freeform 28">
                <a:extLst>
                  <a:ext uri="{FF2B5EF4-FFF2-40B4-BE49-F238E27FC236}">
                    <a16:creationId xmlns:a16="http://schemas.microsoft.com/office/drawing/2014/main" id="{A660A61C-A5E5-4DAD-B2CF-FD5C8F76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35426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6" name="Freeform 29">
                <a:extLst>
                  <a:ext uri="{FF2B5EF4-FFF2-40B4-BE49-F238E27FC236}">
                    <a16:creationId xmlns:a16="http://schemas.microsoft.com/office/drawing/2014/main" id="{A3417701-1076-4A51-B629-A096D9D870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390775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7" name="Freeform 30">
                <a:extLst>
                  <a:ext uri="{FF2B5EF4-FFF2-40B4-BE49-F238E27FC236}">
                    <a16:creationId xmlns:a16="http://schemas.microsoft.com/office/drawing/2014/main" id="{6657C936-F2C9-487F-9194-4889D6FF7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4812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8" name="Freeform 31">
                <a:extLst>
                  <a:ext uri="{FF2B5EF4-FFF2-40B4-BE49-F238E27FC236}">
                    <a16:creationId xmlns:a16="http://schemas.microsoft.com/office/drawing/2014/main" id="{6520A638-5E87-4D3C-B9FD-A800BF6B2E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5130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9" name="Freeform 32">
                <a:extLst>
                  <a:ext uri="{FF2B5EF4-FFF2-40B4-BE49-F238E27FC236}">
                    <a16:creationId xmlns:a16="http://schemas.microsoft.com/office/drawing/2014/main" id="{AB3A13F3-EF08-4C77-8F28-50DE05C763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5447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" name="Freeform 33">
                <a:extLst>
                  <a:ext uri="{FF2B5EF4-FFF2-40B4-BE49-F238E27FC236}">
                    <a16:creationId xmlns:a16="http://schemas.microsoft.com/office/drawing/2014/main" id="{C137D9BB-E8CF-4B37-8567-6208DF023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5796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1" name="Freeform 34">
                <a:extLst>
                  <a:ext uri="{FF2B5EF4-FFF2-40B4-BE49-F238E27FC236}">
                    <a16:creationId xmlns:a16="http://schemas.microsoft.com/office/drawing/2014/main" id="{9B7A2341-A131-4D9B-836C-8BF67E2A5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6082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2" name="Freeform 35">
                <a:extLst>
                  <a:ext uri="{FF2B5EF4-FFF2-40B4-BE49-F238E27FC236}">
                    <a16:creationId xmlns:a16="http://schemas.microsoft.com/office/drawing/2014/main" id="{5391589F-0192-4BAA-A92D-AAD8423F03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644775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3" name="Freeform 36">
                <a:extLst>
                  <a:ext uri="{FF2B5EF4-FFF2-40B4-BE49-F238E27FC236}">
                    <a16:creationId xmlns:a16="http://schemas.microsoft.com/office/drawing/2014/main" id="{E4BC374E-3CB7-4741-A86F-0F9A5C7BA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708275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4" name="Freeform 37">
                <a:extLst>
                  <a:ext uri="{FF2B5EF4-FFF2-40B4-BE49-F238E27FC236}">
                    <a16:creationId xmlns:a16="http://schemas.microsoft.com/office/drawing/2014/main" id="{518A77CF-82C5-468C-845D-FCADF94D7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806700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5" name="Freeform 38">
                <a:extLst>
                  <a:ext uri="{FF2B5EF4-FFF2-40B4-BE49-F238E27FC236}">
                    <a16:creationId xmlns:a16="http://schemas.microsoft.com/office/drawing/2014/main" id="{22ED617E-57C4-4B68-8242-9AF160CA5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8368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" name="Freeform 39">
                <a:extLst>
                  <a:ext uri="{FF2B5EF4-FFF2-40B4-BE49-F238E27FC236}">
                    <a16:creationId xmlns:a16="http://schemas.microsoft.com/office/drawing/2014/main" id="{74176C63-92B3-4151-8108-3DB30A09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86861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" name="Freeform 40">
                <a:extLst>
                  <a:ext uri="{FF2B5EF4-FFF2-40B4-BE49-F238E27FC236}">
                    <a16:creationId xmlns:a16="http://schemas.microsoft.com/office/drawing/2014/main" id="{2E49F922-CC68-4194-B795-41ECC7D6CC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65188" y="24003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8CB273DF-4885-4067-8485-E6AAC7753365}"/>
                </a:ext>
              </a:extLst>
            </p:cNvPr>
            <p:cNvGrpSpPr/>
            <p:nvPr/>
          </p:nvGrpSpPr>
          <p:grpSpPr>
            <a:xfrm>
              <a:off x="1067700" y="3399691"/>
              <a:ext cx="41306" cy="691189"/>
              <a:chOff x="13671551" y="2116138"/>
              <a:chExt cx="96838" cy="1023937"/>
            </a:xfrm>
            <a:solidFill>
              <a:srgbClr val="002060"/>
            </a:solidFill>
          </p:grpSpPr>
          <p:sp>
            <p:nvSpPr>
              <p:cNvPr id="436" name="Freeform 41">
                <a:extLst>
                  <a:ext uri="{FF2B5EF4-FFF2-40B4-BE49-F238E27FC236}">
                    <a16:creationId xmlns:a16="http://schemas.microsoft.com/office/drawing/2014/main" id="{9B34129C-EF2F-4AE7-9547-3FEE7E95A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1161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7" name="Freeform 42">
                <a:extLst>
                  <a:ext uri="{FF2B5EF4-FFF2-40B4-BE49-F238E27FC236}">
                    <a16:creationId xmlns:a16="http://schemas.microsoft.com/office/drawing/2014/main" id="{B0699A79-5166-4D4A-A87A-66153233AC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203450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8" name="Freeform 43">
                <a:extLst>
                  <a:ext uri="{FF2B5EF4-FFF2-40B4-BE49-F238E27FC236}">
                    <a16:creationId xmlns:a16="http://schemas.microsoft.com/office/drawing/2014/main" id="{CAFDAA22-9730-426E-8541-02A4ACDAF5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3891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9" name="Freeform 44">
                <a:extLst>
                  <a:ext uri="{FF2B5EF4-FFF2-40B4-BE49-F238E27FC236}">
                    <a16:creationId xmlns:a16="http://schemas.microsoft.com/office/drawing/2014/main" id="{B966B989-13DA-4C8E-874B-234945856A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455863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0" name="Freeform 45">
                <a:extLst>
                  <a:ext uri="{FF2B5EF4-FFF2-40B4-BE49-F238E27FC236}">
                    <a16:creationId xmlns:a16="http://schemas.microsoft.com/office/drawing/2014/main" id="{55FD7959-1C15-4ECF-9286-9CB2DE3A6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49713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1" name="Freeform 46">
                <a:extLst>
                  <a:ext uri="{FF2B5EF4-FFF2-40B4-BE49-F238E27FC236}">
                    <a16:creationId xmlns:a16="http://schemas.microsoft.com/office/drawing/2014/main" id="{0670F52A-71B9-4DBA-BA75-B93B45C16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533650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2" name="Freeform 47">
                <a:extLst>
                  <a:ext uri="{FF2B5EF4-FFF2-40B4-BE49-F238E27FC236}">
                    <a16:creationId xmlns:a16="http://schemas.microsoft.com/office/drawing/2014/main" id="{65CCA23C-B86E-4805-8578-36EA43188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5685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3" name="Freeform 48">
                <a:extLst>
                  <a:ext uri="{FF2B5EF4-FFF2-40B4-BE49-F238E27FC236}">
                    <a16:creationId xmlns:a16="http://schemas.microsoft.com/office/drawing/2014/main" id="{744D4D2F-5D80-429A-B748-CCC0FC759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6082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4" name="Freeform 49">
                <a:extLst>
                  <a:ext uri="{FF2B5EF4-FFF2-40B4-BE49-F238E27FC236}">
                    <a16:creationId xmlns:a16="http://schemas.microsoft.com/office/drawing/2014/main" id="{49BFF444-E937-4893-B3CF-6737893906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67811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5" name="Freeform 50">
                <a:extLst>
                  <a:ext uri="{FF2B5EF4-FFF2-40B4-BE49-F238E27FC236}">
                    <a16:creationId xmlns:a16="http://schemas.microsoft.com/office/drawing/2014/main" id="{0951EDAC-089A-4A30-8F43-081785FB1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7130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6" name="Freeform 51">
                <a:extLst>
                  <a:ext uri="{FF2B5EF4-FFF2-40B4-BE49-F238E27FC236}">
                    <a16:creationId xmlns:a16="http://schemas.microsoft.com/office/drawing/2014/main" id="{12486BCA-E47F-4833-A7A7-D5DE32B63E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7511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7" name="Freeform 52">
                <a:extLst>
                  <a:ext uri="{FF2B5EF4-FFF2-40B4-BE49-F238E27FC236}">
                    <a16:creationId xmlns:a16="http://schemas.microsoft.com/office/drawing/2014/main" id="{98BFC7BF-949C-4CB9-A6A8-3C1F94CBB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7749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8" name="Freeform 53">
                <a:extLst>
                  <a:ext uri="{FF2B5EF4-FFF2-40B4-BE49-F238E27FC236}">
                    <a16:creationId xmlns:a16="http://schemas.microsoft.com/office/drawing/2014/main" id="{C0D1408E-CFAB-4FB1-8239-848287E97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800350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9" name="Freeform 54">
                <a:extLst>
                  <a:ext uri="{FF2B5EF4-FFF2-40B4-BE49-F238E27FC236}">
                    <a16:creationId xmlns:a16="http://schemas.microsoft.com/office/drawing/2014/main" id="{96554B11-D34B-4C30-91CB-E6CF2209F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8829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0" name="Freeform 55">
                <a:extLst>
                  <a:ext uri="{FF2B5EF4-FFF2-40B4-BE49-F238E27FC236}">
                    <a16:creationId xmlns:a16="http://schemas.microsoft.com/office/drawing/2014/main" id="{14ADCDCB-682F-49FF-B399-7E12A4962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29591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1" name="Freeform 56">
                <a:extLst>
                  <a:ext uri="{FF2B5EF4-FFF2-40B4-BE49-F238E27FC236}">
                    <a16:creationId xmlns:a16="http://schemas.microsoft.com/office/drawing/2014/main" id="{F566AB69-DC1C-420C-9D9C-0EF3E457FC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1551" y="3041650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4" name="Groupe 43">
              <a:extLst>
                <a:ext uri="{FF2B5EF4-FFF2-40B4-BE49-F238E27FC236}">
                  <a16:creationId xmlns:a16="http://schemas.microsoft.com/office/drawing/2014/main" id="{0B2ECC30-66B3-454A-BA6E-090CFD0AB9C4}"/>
                </a:ext>
              </a:extLst>
            </p:cNvPr>
            <p:cNvGrpSpPr/>
            <p:nvPr/>
          </p:nvGrpSpPr>
          <p:grpSpPr>
            <a:xfrm>
              <a:off x="1121873" y="3320392"/>
              <a:ext cx="41306" cy="660113"/>
              <a:chOff x="13798551" y="1998663"/>
              <a:chExt cx="96838" cy="977900"/>
            </a:xfrm>
            <a:solidFill>
              <a:srgbClr val="FF6600"/>
            </a:solidFill>
          </p:grpSpPr>
          <p:sp>
            <p:nvSpPr>
              <p:cNvPr id="424" name="Freeform 57">
                <a:extLst>
                  <a:ext uri="{FF2B5EF4-FFF2-40B4-BE49-F238E27FC236}">
                    <a16:creationId xmlns:a16="http://schemas.microsoft.com/office/drawing/2014/main" id="{7D8D2D7A-86A7-4748-911F-2E074F60A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19986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5" name="Freeform 58">
                <a:extLst>
                  <a:ext uri="{FF2B5EF4-FFF2-40B4-BE49-F238E27FC236}">
                    <a16:creationId xmlns:a16="http://schemas.microsoft.com/office/drawing/2014/main" id="{FAF52BAE-C6A6-4C6C-86D4-782CD730D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35743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6" name="Freeform 59">
                <a:extLst>
                  <a:ext uri="{FF2B5EF4-FFF2-40B4-BE49-F238E27FC236}">
                    <a16:creationId xmlns:a16="http://schemas.microsoft.com/office/drawing/2014/main" id="{D1E10DD1-DDA5-4FBC-9293-462DA29A1A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436813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7" name="Freeform 60">
                <a:extLst>
                  <a:ext uri="{FF2B5EF4-FFF2-40B4-BE49-F238E27FC236}">
                    <a16:creationId xmlns:a16="http://schemas.microsoft.com/office/drawing/2014/main" id="{7B43484E-D393-4B52-A173-936DDF36C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47332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8" name="Freeform 61">
                <a:extLst>
                  <a:ext uri="{FF2B5EF4-FFF2-40B4-BE49-F238E27FC236}">
                    <a16:creationId xmlns:a16="http://schemas.microsoft.com/office/drawing/2014/main" id="{3F7803AD-3026-4836-8481-1130C6889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5082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9" name="Freeform 62">
                <a:extLst>
                  <a:ext uri="{FF2B5EF4-FFF2-40B4-BE49-F238E27FC236}">
                    <a16:creationId xmlns:a16="http://schemas.microsoft.com/office/drawing/2014/main" id="{C6554F33-88DA-494B-8E74-DA0455B08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584450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0" name="Freeform 63">
                <a:extLst>
                  <a:ext uri="{FF2B5EF4-FFF2-40B4-BE49-F238E27FC236}">
                    <a16:creationId xmlns:a16="http://schemas.microsoft.com/office/drawing/2014/main" id="{6DBBB755-81ED-4FD6-AA78-A1F6719D8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6177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1" name="Freeform 64">
                <a:extLst>
                  <a:ext uri="{FF2B5EF4-FFF2-40B4-BE49-F238E27FC236}">
                    <a16:creationId xmlns:a16="http://schemas.microsoft.com/office/drawing/2014/main" id="{66AAA1C4-2B05-442C-ADA2-5B78EF6067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69398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2" name="Freeform 65">
                <a:extLst>
                  <a:ext uri="{FF2B5EF4-FFF2-40B4-BE49-F238E27FC236}">
                    <a16:creationId xmlns:a16="http://schemas.microsoft.com/office/drawing/2014/main" id="{8A3828C7-E7BC-4BAC-A043-9C14DB012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7384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3" name="Freeform 66">
                <a:extLst>
                  <a:ext uri="{FF2B5EF4-FFF2-40B4-BE49-F238E27FC236}">
                    <a16:creationId xmlns:a16="http://schemas.microsoft.com/office/drawing/2014/main" id="{D5F363E1-3F77-4BCC-8D79-DA2EE1396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773363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4" name="Freeform 67">
                <a:extLst>
                  <a:ext uri="{FF2B5EF4-FFF2-40B4-BE49-F238E27FC236}">
                    <a16:creationId xmlns:a16="http://schemas.microsoft.com/office/drawing/2014/main" id="{EA89EC48-20B9-46E0-9B2E-7001608498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8114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5" name="Freeform 68">
                <a:extLst>
                  <a:ext uri="{FF2B5EF4-FFF2-40B4-BE49-F238E27FC236}">
                    <a16:creationId xmlns:a16="http://schemas.microsoft.com/office/drawing/2014/main" id="{1CFD4765-8B4F-4462-BBC9-BDD794A29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8551" y="28781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5" name="Groupe 44">
              <a:extLst>
                <a:ext uri="{FF2B5EF4-FFF2-40B4-BE49-F238E27FC236}">
                  <a16:creationId xmlns:a16="http://schemas.microsoft.com/office/drawing/2014/main" id="{FAFCC9F0-4E3F-41B1-A810-9F48A26085E0}"/>
                </a:ext>
              </a:extLst>
            </p:cNvPr>
            <p:cNvGrpSpPr/>
            <p:nvPr/>
          </p:nvGrpSpPr>
          <p:grpSpPr>
            <a:xfrm>
              <a:off x="1343979" y="3216445"/>
              <a:ext cx="41984" cy="944090"/>
              <a:chOff x="14319251" y="1844675"/>
              <a:chExt cx="98425" cy="1398588"/>
            </a:xfrm>
            <a:solidFill>
              <a:srgbClr val="0070C0"/>
            </a:solidFill>
          </p:grpSpPr>
          <p:sp>
            <p:nvSpPr>
              <p:cNvPr id="407" name="Freeform 69">
                <a:extLst>
                  <a:ext uri="{FF2B5EF4-FFF2-40B4-BE49-F238E27FC236}">
                    <a16:creationId xmlns:a16="http://schemas.microsoft.com/office/drawing/2014/main" id="{6BB1A864-A348-410B-B9D0-92DFF4FEE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1943100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8" name="Freeform 70">
                <a:extLst>
                  <a:ext uri="{FF2B5EF4-FFF2-40B4-BE49-F238E27FC236}">
                    <a16:creationId xmlns:a16="http://schemas.microsoft.com/office/drawing/2014/main" id="{9B40C6F5-BE85-4210-B283-3534C3A22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18446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9" name="Freeform 71">
                <a:extLst>
                  <a:ext uri="{FF2B5EF4-FFF2-40B4-BE49-F238E27FC236}">
                    <a16:creationId xmlns:a16="http://schemas.microsoft.com/office/drawing/2014/main" id="{5B581168-524C-4720-9572-9329C3B89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00660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0" name="Freeform 72">
                <a:extLst>
                  <a:ext uri="{FF2B5EF4-FFF2-40B4-BE49-F238E27FC236}">
                    <a16:creationId xmlns:a16="http://schemas.microsoft.com/office/drawing/2014/main" id="{64E97CA8-6D4F-4D52-8651-DF4B8616EC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0224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1" name="Freeform 73">
                <a:extLst>
                  <a:ext uri="{FF2B5EF4-FFF2-40B4-BE49-F238E27FC236}">
                    <a16:creationId xmlns:a16="http://schemas.microsoft.com/office/drawing/2014/main" id="{47372B78-5F5B-4781-AC60-CE8DCFB360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0907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2" name="Freeform 74">
                <a:extLst>
                  <a:ext uri="{FF2B5EF4-FFF2-40B4-BE49-F238E27FC236}">
                    <a16:creationId xmlns:a16="http://schemas.microsoft.com/office/drawing/2014/main" id="{72D8430E-AA1D-4109-BDE5-7C6211DD9A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30981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3" name="Freeform 75">
                <a:extLst>
                  <a:ext uri="{FF2B5EF4-FFF2-40B4-BE49-F238E27FC236}">
                    <a16:creationId xmlns:a16="http://schemas.microsoft.com/office/drawing/2014/main" id="{868C2A9F-9990-4C55-B0E0-D5A01F398E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387600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4" name="Freeform 76">
                <a:extLst>
                  <a:ext uri="{FF2B5EF4-FFF2-40B4-BE49-F238E27FC236}">
                    <a16:creationId xmlns:a16="http://schemas.microsoft.com/office/drawing/2014/main" id="{D9FA801B-2C7B-4917-8C42-26A1D6CEE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435225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5" name="Freeform 77">
                <a:extLst>
                  <a:ext uri="{FF2B5EF4-FFF2-40B4-BE49-F238E27FC236}">
                    <a16:creationId xmlns:a16="http://schemas.microsoft.com/office/drawing/2014/main" id="{EF8EDE87-1956-44DF-AAAA-6C7A4730E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4685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6" name="Freeform 78">
                <a:extLst>
                  <a:ext uri="{FF2B5EF4-FFF2-40B4-BE49-F238E27FC236}">
                    <a16:creationId xmlns:a16="http://schemas.microsoft.com/office/drawing/2014/main" id="{37EA3185-2BA6-4322-9AFF-93B58A7F7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49872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7" name="Freeform 79">
                <a:extLst>
                  <a:ext uri="{FF2B5EF4-FFF2-40B4-BE49-F238E27FC236}">
                    <a16:creationId xmlns:a16="http://schemas.microsoft.com/office/drawing/2014/main" id="{2358B76A-38CF-482F-B757-768A6BBFA5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530475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8" name="Freeform 80">
                <a:extLst>
                  <a:ext uri="{FF2B5EF4-FFF2-40B4-BE49-F238E27FC236}">
                    <a16:creationId xmlns:a16="http://schemas.microsoft.com/office/drawing/2014/main" id="{05487DE4-A5D0-4BBF-AE41-E8735A772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6050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9" name="Freeform 81">
                <a:extLst>
                  <a:ext uri="{FF2B5EF4-FFF2-40B4-BE49-F238E27FC236}">
                    <a16:creationId xmlns:a16="http://schemas.microsoft.com/office/drawing/2014/main" id="{1EEF8B5D-62DE-4D35-96E9-7723935D12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68605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0" name="Freeform 82">
                <a:extLst>
                  <a:ext uri="{FF2B5EF4-FFF2-40B4-BE49-F238E27FC236}">
                    <a16:creationId xmlns:a16="http://schemas.microsoft.com/office/drawing/2014/main" id="{E8EE4F7D-6523-441A-87EB-EAFE40AC9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76225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1" name="Freeform 83">
                <a:extLst>
                  <a:ext uri="{FF2B5EF4-FFF2-40B4-BE49-F238E27FC236}">
                    <a16:creationId xmlns:a16="http://schemas.microsoft.com/office/drawing/2014/main" id="{F91F8AAD-1C73-4DD8-9949-D49695B1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85908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2" name="Freeform 84">
                <a:extLst>
                  <a:ext uri="{FF2B5EF4-FFF2-40B4-BE49-F238E27FC236}">
                    <a16:creationId xmlns:a16="http://schemas.microsoft.com/office/drawing/2014/main" id="{86F76DCB-9BAC-4445-87AD-27DBA5BB0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288448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3" name="Freeform 85">
                <a:extLst>
                  <a:ext uri="{FF2B5EF4-FFF2-40B4-BE49-F238E27FC236}">
                    <a16:creationId xmlns:a16="http://schemas.microsoft.com/office/drawing/2014/main" id="{47D06326-8CD6-451F-B231-D634CBA49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19251" y="314642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6" name="Groupe 45">
              <a:extLst>
                <a:ext uri="{FF2B5EF4-FFF2-40B4-BE49-F238E27FC236}">
                  <a16:creationId xmlns:a16="http://schemas.microsoft.com/office/drawing/2014/main" id="{2A65D677-B0D7-4B2E-A33C-0E03B390D539}"/>
                </a:ext>
              </a:extLst>
            </p:cNvPr>
            <p:cNvGrpSpPr/>
            <p:nvPr/>
          </p:nvGrpSpPr>
          <p:grpSpPr>
            <a:xfrm>
              <a:off x="1387318" y="3345038"/>
              <a:ext cx="41306" cy="816569"/>
              <a:chOff x="14420851" y="2035175"/>
              <a:chExt cx="96838" cy="1209676"/>
            </a:xfrm>
            <a:solidFill>
              <a:srgbClr val="00B0F0"/>
            </a:solidFill>
          </p:grpSpPr>
          <p:sp>
            <p:nvSpPr>
              <p:cNvPr id="391" name="Freeform 86">
                <a:extLst>
                  <a:ext uri="{FF2B5EF4-FFF2-40B4-BE49-F238E27FC236}">
                    <a16:creationId xmlns:a16="http://schemas.microsoft.com/office/drawing/2014/main" id="{B0CD14CD-A0C9-4FEA-8FD8-1993148AF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31480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" name="Freeform 87">
                <a:extLst>
                  <a:ext uri="{FF2B5EF4-FFF2-40B4-BE49-F238E27FC236}">
                    <a16:creationId xmlns:a16="http://schemas.microsoft.com/office/drawing/2014/main" id="{35CF0658-DFA5-4F01-9138-FEC9CE057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9924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3" name="Freeform 88">
                <a:extLst>
                  <a:ext uri="{FF2B5EF4-FFF2-40B4-BE49-F238E27FC236}">
                    <a16:creationId xmlns:a16="http://schemas.microsoft.com/office/drawing/2014/main" id="{1922B111-CA89-432A-B53F-5906CFA0C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965450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" name="Freeform 89">
                <a:extLst>
                  <a:ext uri="{FF2B5EF4-FFF2-40B4-BE49-F238E27FC236}">
                    <a16:creationId xmlns:a16="http://schemas.microsoft.com/office/drawing/2014/main" id="{6F7ECBF7-F69D-432E-AB6B-169C41301C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8638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" name="Freeform 90">
                <a:extLst>
                  <a:ext uri="{FF2B5EF4-FFF2-40B4-BE49-F238E27FC236}">
                    <a16:creationId xmlns:a16="http://schemas.microsoft.com/office/drawing/2014/main" id="{6013FC62-7E6C-4A28-A7AD-A946484FB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813050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" name="Freeform 91">
                <a:extLst>
                  <a:ext uri="{FF2B5EF4-FFF2-40B4-BE49-F238E27FC236}">
                    <a16:creationId xmlns:a16="http://schemas.microsoft.com/office/drawing/2014/main" id="{89579BC4-C6B3-4C20-A307-DCAA04EE2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76066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7" name="Freeform 92">
                <a:extLst>
                  <a:ext uri="{FF2B5EF4-FFF2-40B4-BE49-F238E27FC236}">
                    <a16:creationId xmlns:a16="http://schemas.microsoft.com/office/drawing/2014/main" id="{A395FC0C-6B33-41FD-82C3-C91D65497E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671763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8" name="Freeform 93">
                <a:extLst>
                  <a:ext uri="{FF2B5EF4-FFF2-40B4-BE49-F238E27FC236}">
                    <a16:creationId xmlns:a16="http://schemas.microsoft.com/office/drawing/2014/main" id="{B91C7F7C-A4F7-4BDF-8807-866FE093F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6273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" name="Freeform 94">
                <a:extLst>
                  <a:ext uri="{FF2B5EF4-FFF2-40B4-BE49-F238E27FC236}">
                    <a16:creationId xmlns:a16="http://schemas.microsoft.com/office/drawing/2014/main" id="{F19A559E-B081-4C0D-AD9A-6CC39C617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5606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0" name="Freeform 95">
                <a:extLst>
                  <a:ext uri="{FF2B5EF4-FFF2-40B4-BE49-F238E27FC236}">
                    <a16:creationId xmlns:a16="http://schemas.microsoft.com/office/drawing/2014/main" id="{398906C2-DB3B-465D-85E0-86A85754B2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50666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1" name="Freeform 96">
                <a:extLst>
                  <a:ext uri="{FF2B5EF4-FFF2-40B4-BE49-F238E27FC236}">
                    <a16:creationId xmlns:a16="http://schemas.microsoft.com/office/drawing/2014/main" id="{9CECD64C-522D-4332-BCA2-233349374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43046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2" name="Freeform 97">
                <a:extLst>
                  <a:ext uri="{FF2B5EF4-FFF2-40B4-BE49-F238E27FC236}">
                    <a16:creationId xmlns:a16="http://schemas.microsoft.com/office/drawing/2014/main" id="{66DF81B1-5881-4966-A448-5C870D21C4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362200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3" name="Freeform 98">
                <a:extLst>
                  <a:ext uri="{FF2B5EF4-FFF2-40B4-BE49-F238E27FC236}">
                    <a16:creationId xmlns:a16="http://schemas.microsoft.com/office/drawing/2014/main" id="{8FE03B88-473A-4534-8473-2DF1F5B78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2907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4" name="Freeform 99">
                <a:extLst>
                  <a:ext uri="{FF2B5EF4-FFF2-40B4-BE49-F238E27FC236}">
                    <a16:creationId xmlns:a16="http://schemas.microsoft.com/office/drawing/2014/main" id="{E122FCA1-2F65-4927-AAC4-4D45AD4290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21456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5" name="Freeform 100">
                <a:extLst>
                  <a:ext uri="{FF2B5EF4-FFF2-40B4-BE49-F238E27FC236}">
                    <a16:creationId xmlns:a16="http://schemas.microsoft.com/office/drawing/2014/main" id="{33715F13-3B5C-4726-B6B5-4CC8F693C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139950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6" name="Freeform 101">
                <a:extLst>
                  <a:ext uri="{FF2B5EF4-FFF2-40B4-BE49-F238E27FC236}">
                    <a16:creationId xmlns:a16="http://schemas.microsoft.com/office/drawing/2014/main" id="{215A820B-A5B9-400B-9D12-3F3E86735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20851" y="2035175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7" name="Groupe 46">
              <a:extLst>
                <a:ext uri="{FF2B5EF4-FFF2-40B4-BE49-F238E27FC236}">
                  <a16:creationId xmlns:a16="http://schemas.microsoft.com/office/drawing/2014/main" id="{E743BA0A-15AF-4FA3-A78E-C5C33231EBC6}"/>
                </a:ext>
              </a:extLst>
            </p:cNvPr>
            <p:cNvGrpSpPr/>
            <p:nvPr/>
          </p:nvGrpSpPr>
          <p:grpSpPr>
            <a:xfrm>
              <a:off x="1428624" y="3399691"/>
              <a:ext cx="41984" cy="734054"/>
              <a:chOff x="14517688" y="2116138"/>
              <a:chExt cx="98425" cy="1087437"/>
            </a:xfrm>
            <a:solidFill>
              <a:srgbClr val="002060"/>
            </a:solidFill>
          </p:grpSpPr>
          <p:sp>
            <p:nvSpPr>
              <p:cNvPr id="375" name="Freeform 102">
                <a:extLst>
                  <a:ext uri="{FF2B5EF4-FFF2-40B4-BE49-F238E27FC236}">
                    <a16:creationId xmlns:a16="http://schemas.microsoft.com/office/drawing/2014/main" id="{2084D9AE-C168-4328-A84A-0E75AC166F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11613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5 h 245"/>
                  <a:gd name="T56" fmla="*/ 210 w 246"/>
                  <a:gd name="T57" fmla="*/ 205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5"/>
                    </a:lnTo>
                    <a:lnTo>
                      <a:pt x="210" y="205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6" name="Freeform 103">
                <a:extLst>
                  <a:ext uri="{FF2B5EF4-FFF2-40B4-BE49-F238E27FC236}">
                    <a16:creationId xmlns:a16="http://schemas.microsoft.com/office/drawing/2014/main" id="{47B7D85B-E478-4713-8E2A-DD0E3AD2B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2637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7" name="Freeform 104">
                <a:extLst>
                  <a:ext uri="{FF2B5EF4-FFF2-40B4-BE49-F238E27FC236}">
                    <a16:creationId xmlns:a16="http://schemas.microsoft.com/office/drawing/2014/main" id="{1A8AD025-1092-41C2-ACD1-37C8A51510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3574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8" name="Freeform 105">
                <a:extLst>
                  <a:ext uri="{FF2B5EF4-FFF2-40B4-BE49-F238E27FC236}">
                    <a16:creationId xmlns:a16="http://schemas.microsoft.com/office/drawing/2014/main" id="{9AAE1ABA-2BB8-41A8-938C-E7FB7E0A1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381250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106">
                <a:extLst>
                  <a:ext uri="{FF2B5EF4-FFF2-40B4-BE49-F238E27FC236}">
                    <a16:creationId xmlns:a16="http://schemas.microsoft.com/office/drawing/2014/main" id="{132CD62D-34FB-4D0F-B21C-BFF45AFD9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46380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Freeform 107">
                <a:extLst>
                  <a:ext uri="{FF2B5EF4-FFF2-40B4-BE49-F238E27FC236}">
                    <a16:creationId xmlns:a16="http://schemas.microsoft.com/office/drawing/2014/main" id="{FAB5C8C5-0FD9-49CE-A1DF-0C5BFF447A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5257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Freeform 108">
                <a:extLst>
                  <a:ext uri="{FF2B5EF4-FFF2-40B4-BE49-F238E27FC236}">
                    <a16:creationId xmlns:a16="http://schemas.microsoft.com/office/drawing/2014/main" id="{5973D444-1347-4EF6-A667-33477FC797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6082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" name="Freeform 109">
                <a:extLst>
                  <a:ext uri="{FF2B5EF4-FFF2-40B4-BE49-F238E27FC236}">
                    <a16:creationId xmlns:a16="http://schemas.microsoft.com/office/drawing/2014/main" id="{F2A0AFB0-05A6-4B15-B2D7-1706F1CFD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65588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5 h 245"/>
                  <a:gd name="T56" fmla="*/ 210 w 246"/>
                  <a:gd name="T57" fmla="*/ 205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5"/>
                    </a:lnTo>
                    <a:lnTo>
                      <a:pt x="210" y="205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Freeform 110">
                <a:extLst>
                  <a:ext uri="{FF2B5EF4-FFF2-40B4-BE49-F238E27FC236}">
                    <a16:creationId xmlns:a16="http://schemas.microsoft.com/office/drawing/2014/main" id="{E61F9348-DB7B-4F28-BB6B-619081680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674938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" name="Freeform 111">
                <a:extLst>
                  <a:ext uri="{FF2B5EF4-FFF2-40B4-BE49-F238E27FC236}">
                    <a16:creationId xmlns:a16="http://schemas.microsoft.com/office/drawing/2014/main" id="{A115D8D3-2266-4F1F-A32F-DDB2ED258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72097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" name="Freeform 112">
                <a:extLst>
                  <a:ext uri="{FF2B5EF4-FFF2-40B4-BE49-F238E27FC236}">
                    <a16:creationId xmlns:a16="http://schemas.microsoft.com/office/drawing/2014/main" id="{A8649B3E-71AA-43F5-8129-5910FFFC2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8082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6" name="Freeform 113">
                <a:extLst>
                  <a:ext uri="{FF2B5EF4-FFF2-40B4-BE49-F238E27FC236}">
                    <a16:creationId xmlns:a16="http://schemas.microsoft.com/office/drawing/2014/main" id="{7270B892-CE2F-4159-A60B-117CD47AA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825750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Freeform 114">
                <a:extLst>
                  <a:ext uri="{FF2B5EF4-FFF2-40B4-BE49-F238E27FC236}">
                    <a16:creationId xmlns:a16="http://schemas.microsoft.com/office/drawing/2014/main" id="{9B6C4D71-9B1F-4C58-BF85-3CD202979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9035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" name="Freeform 115">
                <a:extLst>
                  <a:ext uri="{FF2B5EF4-FFF2-40B4-BE49-F238E27FC236}">
                    <a16:creationId xmlns:a16="http://schemas.microsoft.com/office/drawing/2014/main" id="{081746B8-6B76-406E-8927-9969F6102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29956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" name="Freeform 116">
                <a:extLst>
                  <a:ext uri="{FF2B5EF4-FFF2-40B4-BE49-F238E27FC236}">
                    <a16:creationId xmlns:a16="http://schemas.microsoft.com/office/drawing/2014/main" id="{12071B56-C007-4447-AB1E-E0AF6E9ADE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3028950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" name="Freeform 117">
                <a:extLst>
                  <a:ext uri="{FF2B5EF4-FFF2-40B4-BE49-F238E27FC236}">
                    <a16:creationId xmlns:a16="http://schemas.microsoft.com/office/drawing/2014/main" id="{9E9A22B7-D8A1-422D-99C8-59CD3EF2F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17688" y="3105150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8" name="Groupe 47">
              <a:extLst>
                <a:ext uri="{FF2B5EF4-FFF2-40B4-BE49-F238E27FC236}">
                  <a16:creationId xmlns:a16="http://schemas.microsoft.com/office/drawing/2014/main" id="{B2BFC86F-2CF6-4689-A5C0-8C964B826747}"/>
                </a:ext>
              </a:extLst>
            </p:cNvPr>
            <p:cNvGrpSpPr/>
            <p:nvPr/>
          </p:nvGrpSpPr>
          <p:grpSpPr>
            <a:xfrm>
              <a:off x="1478733" y="3154292"/>
              <a:ext cx="41984" cy="980524"/>
              <a:chOff x="14635163" y="1752600"/>
              <a:chExt cx="98425" cy="1452563"/>
            </a:xfrm>
            <a:solidFill>
              <a:srgbClr val="FF6600"/>
            </a:solidFill>
          </p:grpSpPr>
          <p:sp>
            <p:nvSpPr>
              <p:cNvPr id="360" name="Freeform 118">
                <a:extLst>
                  <a:ext uri="{FF2B5EF4-FFF2-40B4-BE49-F238E27FC236}">
                    <a16:creationId xmlns:a16="http://schemas.microsoft.com/office/drawing/2014/main" id="{C20B4D74-2906-4781-A44B-2AC7984E0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1752600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1" name="Freeform 119">
                <a:extLst>
                  <a:ext uri="{FF2B5EF4-FFF2-40B4-BE49-F238E27FC236}">
                    <a16:creationId xmlns:a16="http://schemas.microsoft.com/office/drawing/2014/main" id="{D4AACB7B-729C-4077-BD1F-54CC8801DF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197100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2" name="Freeform 120">
                <a:extLst>
                  <a:ext uri="{FF2B5EF4-FFF2-40B4-BE49-F238E27FC236}">
                    <a16:creationId xmlns:a16="http://schemas.microsoft.com/office/drawing/2014/main" id="{7B4223E8-B044-46FB-A26E-24F68FD17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243138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3" name="Freeform 121">
                <a:extLst>
                  <a:ext uri="{FF2B5EF4-FFF2-40B4-BE49-F238E27FC236}">
                    <a16:creationId xmlns:a16="http://schemas.microsoft.com/office/drawing/2014/main" id="{3846A129-51D2-4F0A-AE16-F51A6C11C0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2907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4" name="Freeform 122">
                <a:extLst>
                  <a:ext uri="{FF2B5EF4-FFF2-40B4-BE49-F238E27FC236}">
                    <a16:creationId xmlns:a16="http://schemas.microsoft.com/office/drawing/2014/main" id="{272B0095-0C4C-454A-823E-1055F068CD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435225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5" name="Freeform 123">
                <a:extLst>
                  <a:ext uri="{FF2B5EF4-FFF2-40B4-BE49-F238E27FC236}">
                    <a16:creationId xmlns:a16="http://schemas.microsoft.com/office/drawing/2014/main" id="{043C4AF7-A2D8-4283-BE7A-43159ACCD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482850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6" name="Freeform 124">
                <a:extLst>
                  <a:ext uri="{FF2B5EF4-FFF2-40B4-BE49-F238E27FC236}">
                    <a16:creationId xmlns:a16="http://schemas.microsoft.com/office/drawing/2014/main" id="{59B26A15-EDC8-4C44-8144-022ED5B37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574925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7" name="Freeform 125">
                <a:extLst>
                  <a:ext uri="{FF2B5EF4-FFF2-40B4-BE49-F238E27FC236}">
                    <a16:creationId xmlns:a16="http://schemas.microsoft.com/office/drawing/2014/main" id="{8875762D-AB33-492A-BE7B-785E375C19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5939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Freeform 126">
                <a:extLst>
                  <a:ext uri="{FF2B5EF4-FFF2-40B4-BE49-F238E27FC236}">
                    <a16:creationId xmlns:a16="http://schemas.microsoft.com/office/drawing/2014/main" id="{6EF761B7-F40E-4987-B8BD-31C61D213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6749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Freeform 127">
                <a:extLst>
                  <a:ext uri="{FF2B5EF4-FFF2-40B4-BE49-F238E27FC236}">
                    <a16:creationId xmlns:a16="http://schemas.microsoft.com/office/drawing/2014/main" id="{B8384569-D4A3-4EF7-904B-08200F0E0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7606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0" name="Freeform 128">
                <a:extLst>
                  <a:ext uri="{FF2B5EF4-FFF2-40B4-BE49-F238E27FC236}">
                    <a16:creationId xmlns:a16="http://schemas.microsoft.com/office/drawing/2014/main" id="{F801DF0E-E1A1-40F3-A00F-2A56E5CE10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7860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1" name="Freeform 129">
                <a:extLst>
                  <a:ext uri="{FF2B5EF4-FFF2-40B4-BE49-F238E27FC236}">
                    <a16:creationId xmlns:a16="http://schemas.microsoft.com/office/drawing/2014/main" id="{5D3182EB-8BDF-45B5-9607-B5AE6567C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84638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Freeform 130">
                <a:extLst>
                  <a:ext uri="{FF2B5EF4-FFF2-40B4-BE49-F238E27FC236}">
                    <a16:creationId xmlns:a16="http://schemas.microsoft.com/office/drawing/2014/main" id="{D8D3A053-1908-4E49-962B-C28A02A2FB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2901950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Freeform 131">
                <a:extLst>
                  <a:ext uri="{FF2B5EF4-FFF2-40B4-BE49-F238E27FC236}">
                    <a16:creationId xmlns:a16="http://schemas.microsoft.com/office/drawing/2014/main" id="{8C33C28C-E35D-4E89-B01C-15CA0D1F6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303847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Freeform 132">
                <a:extLst>
                  <a:ext uri="{FF2B5EF4-FFF2-40B4-BE49-F238E27FC236}">
                    <a16:creationId xmlns:a16="http://schemas.microsoft.com/office/drawing/2014/main" id="{5FC343F8-CC7E-4F72-9274-59D7E64BD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35163" y="3108325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9" name="Groupe 48">
              <a:extLst>
                <a:ext uri="{FF2B5EF4-FFF2-40B4-BE49-F238E27FC236}">
                  <a16:creationId xmlns:a16="http://schemas.microsoft.com/office/drawing/2014/main" id="{1F21CD1A-56EE-436B-8F76-FB47EBB51E01}"/>
                </a:ext>
              </a:extLst>
            </p:cNvPr>
            <p:cNvGrpSpPr/>
            <p:nvPr/>
          </p:nvGrpSpPr>
          <p:grpSpPr>
            <a:xfrm>
              <a:off x="1891120" y="2960331"/>
              <a:ext cx="41306" cy="1416670"/>
              <a:chOff x="15601951" y="1465263"/>
              <a:chExt cx="96838" cy="2098675"/>
            </a:xfrm>
            <a:solidFill>
              <a:srgbClr val="0070C0"/>
            </a:solidFill>
          </p:grpSpPr>
          <p:sp>
            <p:nvSpPr>
              <p:cNvPr id="342" name="Freeform 133">
                <a:extLst>
                  <a:ext uri="{FF2B5EF4-FFF2-40B4-BE49-F238E27FC236}">
                    <a16:creationId xmlns:a16="http://schemas.microsoft.com/office/drawing/2014/main" id="{1B6880FF-6C39-444B-A82F-CAD9B1251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4652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134">
                <a:extLst>
                  <a:ext uri="{FF2B5EF4-FFF2-40B4-BE49-F238E27FC236}">
                    <a16:creationId xmlns:a16="http://schemas.microsoft.com/office/drawing/2014/main" id="{6C0F6797-B11D-4B36-B093-EF174943D9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700213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Freeform 135">
                <a:extLst>
                  <a:ext uri="{FF2B5EF4-FFF2-40B4-BE49-F238E27FC236}">
                    <a16:creationId xmlns:a16="http://schemas.microsoft.com/office/drawing/2014/main" id="{E4189C69-51CF-4B1A-84EC-EF4ED23E93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804988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Freeform 136">
                <a:extLst>
                  <a:ext uri="{FF2B5EF4-FFF2-40B4-BE49-F238E27FC236}">
                    <a16:creationId xmlns:a16="http://schemas.microsoft.com/office/drawing/2014/main" id="{7C745D01-98C0-42E1-B414-5862E7AE0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90658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Freeform 137">
                <a:extLst>
                  <a:ext uri="{FF2B5EF4-FFF2-40B4-BE49-F238E27FC236}">
                    <a16:creationId xmlns:a16="http://schemas.microsoft.com/office/drawing/2014/main" id="{D14EA336-8406-4BDD-B930-77B70C2C5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19827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Freeform 138">
                <a:extLst>
                  <a:ext uri="{FF2B5EF4-FFF2-40B4-BE49-F238E27FC236}">
                    <a16:creationId xmlns:a16="http://schemas.microsoft.com/office/drawing/2014/main" id="{0D75EFFB-853F-42EF-B139-708C81D35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0843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Freeform 139">
                <a:extLst>
                  <a:ext uri="{FF2B5EF4-FFF2-40B4-BE49-F238E27FC236}">
                    <a16:creationId xmlns:a16="http://schemas.microsoft.com/office/drawing/2014/main" id="{8EA333A3-BCF7-4514-BBDB-255027B8E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139950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Freeform 140">
                <a:extLst>
                  <a:ext uri="{FF2B5EF4-FFF2-40B4-BE49-F238E27FC236}">
                    <a16:creationId xmlns:a16="http://schemas.microsoft.com/office/drawing/2014/main" id="{FAEF7CF3-6408-47E0-AA98-4CEF8C9A8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2177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Freeform 141">
                <a:extLst>
                  <a:ext uri="{FF2B5EF4-FFF2-40B4-BE49-F238E27FC236}">
                    <a16:creationId xmlns:a16="http://schemas.microsoft.com/office/drawing/2014/main" id="{597AEE7D-E0A7-40DE-9E55-7A64419DCD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3193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Freeform 142">
                <a:extLst>
                  <a:ext uri="{FF2B5EF4-FFF2-40B4-BE49-F238E27FC236}">
                    <a16:creationId xmlns:a16="http://schemas.microsoft.com/office/drawing/2014/main" id="{3FC17F59-4E13-434E-ACF7-7B5651E39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41458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Freeform 143">
                <a:extLst>
                  <a:ext uri="{FF2B5EF4-FFF2-40B4-BE49-F238E27FC236}">
                    <a16:creationId xmlns:a16="http://schemas.microsoft.com/office/drawing/2014/main" id="{CBD42908-A312-4C1A-88AA-3CD7912ED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4415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Freeform 144">
                <a:extLst>
                  <a:ext uri="{FF2B5EF4-FFF2-40B4-BE49-F238E27FC236}">
                    <a16:creationId xmlns:a16="http://schemas.microsoft.com/office/drawing/2014/main" id="{EDBB75C8-40A8-43DF-A997-EA3B11865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52888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Freeform 145">
                <a:extLst>
                  <a:ext uri="{FF2B5EF4-FFF2-40B4-BE49-F238E27FC236}">
                    <a16:creationId xmlns:a16="http://schemas.microsoft.com/office/drawing/2014/main" id="{EF67A49B-CEE6-4F29-BC34-AF8E0737BF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562225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Freeform 146">
                <a:extLst>
                  <a:ext uri="{FF2B5EF4-FFF2-40B4-BE49-F238E27FC236}">
                    <a16:creationId xmlns:a16="http://schemas.microsoft.com/office/drawing/2014/main" id="{9E897908-FD46-414E-9718-C7FD2BB91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6368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" name="Freeform 147">
                <a:extLst>
                  <a:ext uri="{FF2B5EF4-FFF2-40B4-BE49-F238E27FC236}">
                    <a16:creationId xmlns:a16="http://schemas.microsoft.com/office/drawing/2014/main" id="{0D0B5335-E018-4F25-A126-B47D9A82FC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70192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7" name="Freeform 148">
                <a:extLst>
                  <a:ext uri="{FF2B5EF4-FFF2-40B4-BE49-F238E27FC236}">
                    <a16:creationId xmlns:a16="http://schemas.microsoft.com/office/drawing/2014/main" id="{AD6A1271-6565-48BC-9D70-C2F92B1D1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7844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" name="Freeform 149">
                <a:extLst>
                  <a:ext uri="{FF2B5EF4-FFF2-40B4-BE49-F238E27FC236}">
                    <a16:creationId xmlns:a16="http://schemas.microsoft.com/office/drawing/2014/main" id="{9C8C9CD7-767C-48BD-95FB-E9D6C29E6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287020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" name="Freeform 150">
                <a:extLst>
                  <a:ext uri="{FF2B5EF4-FFF2-40B4-BE49-F238E27FC236}">
                    <a16:creationId xmlns:a16="http://schemas.microsoft.com/office/drawing/2014/main" id="{3E05F171-3AD1-4406-950D-B70F77473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1951" y="3467100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A951B015-F73C-4397-B6E9-E00200904950}"/>
                </a:ext>
              </a:extLst>
            </p:cNvPr>
            <p:cNvGrpSpPr/>
            <p:nvPr/>
          </p:nvGrpSpPr>
          <p:grpSpPr>
            <a:xfrm>
              <a:off x="1932427" y="3035343"/>
              <a:ext cx="41984" cy="1149840"/>
              <a:chOff x="15698788" y="1576388"/>
              <a:chExt cx="98425" cy="1703388"/>
            </a:xfrm>
            <a:solidFill>
              <a:srgbClr val="00B0F0"/>
            </a:solidFill>
          </p:grpSpPr>
          <p:sp>
            <p:nvSpPr>
              <p:cNvPr id="322" name="Freeform 151">
                <a:extLst>
                  <a:ext uri="{FF2B5EF4-FFF2-40B4-BE49-F238E27FC236}">
                    <a16:creationId xmlns:a16="http://schemas.microsoft.com/office/drawing/2014/main" id="{D02F5F46-6E66-47DB-8776-CBF33AC56F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3182938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152">
                <a:extLst>
                  <a:ext uri="{FF2B5EF4-FFF2-40B4-BE49-F238E27FC236}">
                    <a16:creationId xmlns:a16="http://schemas.microsoft.com/office/drawing/2014/main" id="{96AE32B3-9302-49E0-B98C-EDE9890671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31353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153">
                <a:extLst>
                  <a:ext uri="{FF2B5EF4-FFF2-40B4-BE49-F238E27FC236}">
                    <a16:creationId xmlns:a16="http://schemas.microsoft.com/office/drawing/2014/main" id="{72836121-891B-4A13-A793-65C39ED61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96068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" name="Freeform 154">
                <a:extLst>
                  <a:ext uri="{FF2B5EF4-FFF2-40B4-BE49-F238E27FC236}">
                    <a16:creationId xmlns:a16="http://schemas.microsoft.com/office/drawing/2014/main" id="{875D763B-0419-4BCA-BEE2-89ADE3E73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8733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6" name="Freeform 155">
                <a:extLst>
                  <a:ext uri="{FF2B5EF4-FFF2-40B4-BE49-F238E27FC236}">
                    <a16:creationId xmlns:a16="http://schemas.microsoft.com/office/drawing/2014/main" id="{06854D72-AF3E-4029-BE3C-F5B1909D2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8273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7" name="Freeform 156">
                <a:extLst>
                  <a:ext uri="{FF2B5EF4-FFF2-40B4-BE49-F238E27FC236}">
                    <a16:creationId xmlns:a16="http://schemas.microsoft.com/office/drawing/2014/main" id="{0A250D74-BE6E-409B-B2D9-C5B4644A3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720975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8" name="Freeform 157">
                <a:extLst>
                  <a:ext uri="{FF2B5EF4-FFF2-40B4-BE49-F238E27FC236}">
                    <a16:creationId xmlns:a16="http://schemas.microsoft.com/office/drawing/2014/main" id="{513772C6-D5C6-43B2-BDEB-4920308E8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6876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" name="Freeform 158">
                <a:extLst>
                  <a:ext uri="{FF2B5EF4-FFF2-40B4-BE49-F238E27FC236}">
                    <a16:creationId xmlns:a16="http://schemas.microsoft.com/office/drawing/2014/main" id="{D843B241-32CD-429B-B8B2-F52376D8A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598738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" name="Freeform 159">
                <a:extLst>
                  <a:ext uri="{FF2B5EF4-FFF2-40B4-BE49-F238E27FC236}">
                    <a16:creationId xmlns:a16="http://schemas.microsoft.com/office/drawing/2014/main" id="{564EFA42-8301-4F1D-BB4A-A40FA876D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5574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6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6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" name="Freeform 160">
                <a:extLst>
                  <a:ext uri="{FF2B5EF4-FFF2-40B4-BE49-F238E27FC236}">
                    <a16:creationId xmlns:a16="http://schemas.microsoft.com/office/drawing/2014/main" id="{F27EE1BC-724C-4229-A0C4-691B2BDED2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476500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" name="Freeform 161">
                <a:extLst>
                  <a:ext uri="{FF2B5EF4-FFF2-40B4-BE49-F238E27FC236}">
                    <a16:creationId xmlns:a16="http://schemas.microsoft.com/office/drawing/2014/main" id="{D3F0DDA9-69DA-4389-86FD-D0DA1942D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4082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" name="Freeform 162">
                <a:extLst>
                  <a:ext uri="{FF2B5EF4-FFF2-40B4-BE49-F238E27FC236}">
                    <a16:creationId xmlns:a16="http://schemas.microsoft.com/office/drawing/2014/main" id="{211E6A54-27A0-4227-A2D1-CAB051002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359025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Freeform 163">
                <a:extLst>
                  <a:ext uri="{FF2B5EF4-FFF2-40B4-BE49-F238E27FC236}">
                    <a16:creationId xmlns:a16="http://schemas.microsoft.com/office/drawing/2014/main" id="{87CEC882-4887-4617-AD53-44E3B4442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34156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Freeform 164">
                <a:extLst>
                  <a:ext uri="{FF2B5EF4-FFF2-40B4-BE49-F238E27FC236}">
                    <a16:creationId xmlns:a16="http://schemas.microsoft.com/office/drawing/2014/main" id="{CC2F22D6-00BE-4D6F-93D0-C03906F737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257425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Freeform 165">
                <a:extLst>
                  <a:ext uri="{FF2B5EF4-FFF2-40B4-BE49-F238E27FC236}">
                    <a16:creationId xmlns:a16="http://schemas.microsoft.com/office/drawing/2014/main" id="{3EC4F451-739D-4F5E-B83E-A70A15788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20980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Freeform 166">
                <a:extLst>
                  <a:ext uri="{FF2B5EF4-FFF2-40B4-BE49-F238E27FC236}">
                    <a16:creationId xmlns:a16="http://schemas.microsoft.com/office/drawing/2014/main" id="{221718FC-3093-444B-AFE5-1FE0B57EF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120900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Freeform 167">
                <a:extLst>
                  <a:ext uri="{FF2B5EF4-FFF2-40B4-BE49-F238E27FC236}">
                    <a16:creationId xmlns:a16="http://schemas.microsoft.com/office/drawing/2014/main" id="{8AEF0149-9DE3-4A06-BB2A-7841C763B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20050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168">
                <a:extLst>
                  <a:ext uri="{FF2B5EF4-FFF2-40B4-BE49-F238E27FC236}">
                    <a16:creationId xmlns:a16="http://schemas.microsoft.com/office/drawing/2014/main" id="{05D76029-A4DD-4B2D-83C7-A642AE35A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1933575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169">
                <a:extLst>
                  <a:ext uri="{FF2B5EF4-FFF2-40B4-BE49-F238E27FC236}">
                    <a16:creationId xmlns:a16="http://schemas.microsoft.com/office/drawing/2014/main" id="{31EBC662-E05D-463D-91D9-486873975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1839913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170">
                <a:extLst>
                  <a:ext uri="{FF2B5EF4-FFF2-40B4-BE49-F238E27FC236}">
                    <a16:creationId xmlns:a16="http://schemas.microsoft.com/office/drawing/2014/main" id="{03E58D4E-D25A-4910-8553-AF5E4B0320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98788" y="1576388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EB07C963-94FF-42EE-9CEC-63869032BA19}"/>
                </a:ext>
              </a:extLst>
            </p:cNvPr>
            <p:cNvGrpSpPr/>
            <p:nvPr/>
          </p:nvGrpSpPr>
          <p:grpSpPr>
            <a:xfrm>
              <a:off x="1983890" y="3345038"/>
              <a:ext cx="41306" cy="907656"/>
              <a:chOff x="15819438" y="2035175"/>
              <a:chExt cx="96838" cy="1344613"/>
            </a:xfrm>
            <a:solidFill>
              <a:srgbClr val="002060"/>
            </a:solidFill>
          </p:grpSpPr>
          <p:sp>
            <p:nvSpPr>
              <p:cNvPr id="303" name="Freeform 171">
                <a:extLst>
                  <a:ext uri="{FF2B5EF4-FFF2-40B4-BE49-F238E27FC236}">
                    <a16:creationId xmlns:a16="http://schemas.microsoft.com/office/drawing/2014/main" id="{E6C5BB70-8626-4E81-B2EE-3AC47A824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035175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2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Freeform 172">
                <a:extLst>
                  <a:ext uri="{FF2B5EF4-FFF2-40B4-BE49-F238E27FC236}">
                    <a16:creationId xmlns:a16="http://schemas.microsoft.com/office/drawing/2014/main" id="{84AD2F3C-F6E6-4017-896E-80B41A07C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0843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173">
                <a:extLst>
                  <a:ext uri="{FF2B5EF4-FFF2-40B4-BE49-F238E27FC236}">
                    <a16:creationId xmlns:a16="http://schemas.microsoft.com/office/drawing/2014/main" id="{F7B76024-6CF4-4F25-AFE7-1910A51830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132013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Freeform 174">
                <a:extLst>
                  <a:ext uri="{FF2B5EF4-FFF2-40B4-BE49-F238E27FC236}">
                    <a16:creationId xmlns:a16="http://schemas.microsoft.com/office/drawing/2014/main" id="{704864C6-06C1-4BD7-8383-090EF33318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190750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175">
                <a:extLst>
                  <a:ext uri="{FF2B5EF4-FFF2-40B4-BE49-F238E27FC236}">
                    <a16:creationId xmlns:a16="http://schemas.microsoft.com/office/drawing/2014/main" id="{F0BE4701-182B-4ECF-A94A-805E3DC861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26853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Freeform 176">
                <a:extLst>
                  <a:ext uri="{FF2B5EF4-FFF2-40B4-BE49-F238E27FC236}">
                    <a16:creationId xmlns:a16="http://schemas.microsoft.com/office/drawing/2014/main" id="{29C844A1-D233-4757-8768-6EC5A6093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2971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Freeform 177">
                <a:extLst>
                  <a:ext uri="{FF2B5EF4-FFF2-40B4-BE49-F238E27FC236}">
                    <a16:creationId xmlns:a16="http://schemas.microsoft.com/office/drawing/2014/main" id="{CAEF7842-6CF3-4522-9F97-E283661399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37331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" name="Freeform 178">
                <a:extLst>
                  <a:ext uri="{FF2B5EF4-FFF2-40B4-BE49-F238E27FC236}">
                    <a16:creationId xmlns:a16="http://schemas.microsoft.com/office/drawing/2014/main" id="{5E97859E-14B0-4A32-8CCD-F2B30743B1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4066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1" name="Freeform 179">
                <a:extLst>
                  <a:ext uri="{FF2B5EF4-FFF2-40B4-BE49-F238E27FC236}">
                    <a16:creationId xmlns:a16="http://schemas.microsoft.com/office/drawing/2014/main" id="{F5C8BF2F-E04E-44BF-81A0-8DC6413C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4447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" name="Freeform 180">
                <a:extLst>
                  <a:ext uri="{FF2B5EF4-FFF2-40B4-BE49-F238E27FC236}">
                    <a16:creationId xmlns:a16="http://schemas.microsoft.com/office/drawing/2014/main" id="{FE9DA7B8-8F51-4DA2-8382-5FCC6BF48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498725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3" name="Freeform 181">
                <a:extLst>
                  <a:ext uri="{FF2B5EF4-FFF2-40B4-BE49-F238E27FC236}">
                    <a16:creationId xmlns:a16="http://schemas.microsoft.com/office/drawing/2014/main" id="{DE171A51-C23F-4A3C-8CE5-84D6ADE10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630488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2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182">
                <a:extLst>
                  <a:ext uri="{FF2B5EF4-FFF2-40B4-BE49-F238E27FC236}">
                    <a16:creationId xmlns:a16="http://schemas.microsoft.com/office/drawing/2014/main" id="{FE0184F6-DEFD-4C68-BF8A-1F32BF3E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663825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" name="Freeform 183">
                <a:extLst>
                  <a:ext uri="{FF2B5EF4-FFF2-40B4-BE49-F238E27FC236}">
                    <a16:creationId xmlns:a16="http://schemas.microsoft.com/office/drawing/2014/main" id="{E86A20B8-FF87-4CA2-95BE-F932DE400A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6908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184">
                <a:extLst>
                  <a:ext uri="{FF2B5EF4-FFF2-40B4-BE49-F238E27FC236}">
                    <a16:creationId xmlns:a16="http://schemas.microsoft.com/office/drawing/2014/main" id="{B5464369-72FB-44E0-B214-502C48FDE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7749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185">
                <a:extLst>
                  <a:ext uri="{FF2B5EF4-FFF2-40B4-BE49-F238E27FC236}">
                    <a16:creationId xmlns:a16="http://schemas.microsoft.com/office/drawing/2014/main" id="{79F26C58-1F5E-43D4-8EFA-1B668B4262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841625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186">
                <a:extLst>
                  <a:ext uri="{FF2B5EF4-FFF2-40B4-BE49-F238E27FC236}">
                    <a16:creationId xmlns:a16="http://schemas.microsoft.com/office/drawing/2014/main" id="{FBDB9BD2-5386-4486-AFC0-567266063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2967038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2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187">
                <a:extLst>
                  <a:ext uri="{FF2B5EF4-FFF2-40B4-BE49-F238E27FC236}">
                    <a16:creationId xmlns:a16="http://schemas.microsoft.com/office/drawing/2014/main" id="{F01B8FCC-3423-40FD-A51A-44F00E17FC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3025775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188">
                <a:extLst>
                  <a:ext uri="{FF2B5EF4-FFF2-40B4-BE49-F238E27FC236}">
                    <a16:creationId xmlns:a16="http://schemas.microsoft.com/office/drawing/2014/main" id="{845F6010-A671-40D0-9950-9F1650A535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30559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189">
                <a:extLst>
                  <a:ext uri="{FF2B5EF4-FFF2-40B4-BE49-F238E27FC236}">
                    <a16:creationId xmlns:a16="http://schemas.microsoft.com/office/drawing/2014/main" id="{E988328B-1BD3-462B-9014-1A5084524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19438" y="3282950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2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2" name="Groupe 51">
              <a:extLst>
                <a:ext uri="{FF2B5EF4-FFF2-40B4-BE49-F238E27FC236}">
                  <a16:creationId xmlns:a16="http://schemas.microsoft.com/office/drawing/2014/main" id="{4B898A7F-0A34-4AE2-B7D4-606B400234F5}"/>
                </a:ext>
              </a:extLst>
            </p:cNvPr>
            <p:cNvGrpSpPr/>
            <p:nvPr/>
          </p:nvGrpSpPr>
          <p:grpSpPr>
            <a:xfrm>
              <a:off x="2027906" y="3297889"/>
              <a:ext cx="41984" cy="877650"/>
              <a:chOff x="15922626" y="1965326"/>
              <a:chExt cx="98425" cy="1300162"/>
            </a:xfrm>
            <a:solidFill>
              <a:srgbClr val="FF6600"/>
            </a:solidFill>
          </p:grpSpPr>
          <p:sp>
            <p:nvSpPr>
              <p:cNvPr id="287" name="Freeform 190">
                <a:extLst>
                  <a:ext uri="{FF2B5EF4-FFF2-40B4-BE49-F238E27FC236}">
                    <a16:creationId xmlns:a16="http://schemas.microsoft.com/office/drawing/2014/main" id="{4C8CD975-E3BE-4A3E-91FD-508CF7B94A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316706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Freeform 191">
                <a:extLst>
                  <a:ext uri="{FF2B5EF4-FFF2-40B4-BE49-F238E27FC236}">
                    <a16:creationId xmlns:a16="http://schemas.microsoft.com/office/drawing/2014/main" id="{017B4A5B-14AB-4942-8BC7-0543A014B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307816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6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Freeform 192">
                <a:extLst>
                  <a:ext uri="{FF2B5EF4-FFF2-40B4-BE49-F238E27FC236}">
                    <a16:creationId xmlns:a16="http://schemas.microsoft.com/office/drawing/2014/main" id="{C41B0B7E-848D-41C1-A6E4-54A23CFDC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960688"/>
                <a:ext cx="98425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2 w 246"/>
                  <a:gd name="T7" fmla="*/ 96 h 245"/>
                  <a:gd name="T8" fmla="*/ 0 w 246"/>
                  <a:gd name="T9" fmla="*/ 122 h 245"/>
                  <a:gd name="T10" fmla="*/ 2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6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1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7 w 246"/>
                  <a:gd name="T45" fmla="*/ 210 h 245"/>
                  <a:gd name="T46" fmla="*/ 207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1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6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2"/>
                    </a:lnTo>
                    <a:lnTo>
                      <a:pt x="2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Freeform 193">
                <a:extLst>
                  <a:ext uri="{FF2B5EF4-FFF2-40B4-BE49-F238E27FC236}">
                    <a16:creationId xmlns:a16="http://schemas.microsoft.com/office/drawing/2014/main" id="{C9AF5871-C271-4EE5-AC0F-EEDD0DC8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863850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Freeform 194">
                <a:extLst>
                  <a:ext uri="{FF2B5EF4-FFF2-40B4-BE49-F238E27FC236}">
                    <a16:creationId xmlns:a16="http://schemas.microsoft.com/office/drawing/2014/main" id="{2970D7C4-7073-41F7-AB7F-A47EEB5F9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811463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Freeform 195">
                <a:extLst>
                  <a:ext uri="{FF2B5EF4-FFF2-40B4-BE49-F238E27FC236}">
                    <a16:creationId xmlns:a16="http://schemas.microsoft.com/office/drawing/2014/main" id="{F5C033FF-2420-46F6-AB33-44287714C8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762250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Freeform 196">
                <a:extLst>
                  <a:ext uri="{FF2B5EF4-FFF2-40B4-BE49-F238E27FC236}">
                    <a16:creationId xmlns:a16="http://schemas.microsoft.com/office/drawing/2014/main" id="{95FFAC8D-6C05-4246-AAFA-18427C8969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687638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Freeform 197">
                <a:extLst>
                  <a:ext uri="{FF2B5EF4-FFF2-40B4-BE49-F238E27FC236}">
                    <a16:creationId xmlns:a16="http://schemas.microsoft.com/office/drawing/2014/main" id="{AAB3301F-916C-4CA1-A94E-C4C0C1E3D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640013"/>
                <a:ext cx="98425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2 w 246"/>
                  <a:gd name="T7" fmla="*/ 96 h 245"/>
                  <a:gd name="T8" fmla="*/ 0 w 246"/>
                  <a:gd name="T9" fmla="*/ 122 h 245"/>
                  <a:gd name="T10" fmla="*/ 2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6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1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7 w 246"/>
                  <a:gd name="T45" fmla="*/ 210 h 245"/>
                  <a:gd name="T46" fmla="*/ 207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1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6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2"/>
                    </a:lnTo>
                    <a:lnTo>
                      <a:pt x="2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Freeform 198">
                <a:extLst>
                  <a:ext uri="{FF2B5EF4-FFF2-40B4-BE49-F238E27FC236}">
                    <a16:creationId xmlns:a16="http://schemas.microsoft.com/office/drawing/2014/main" id="{A74DA088-DAB4-4036-8338-DF7DBF78BF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597150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6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Freeform 199">
                <a:extLst>
                  <a:ext uri="{FF2B5EF4-FFF2-40B4-BE49-F238E27FC236}">
                    <a16:creationId xmlns:a16="http://schemas.microsoft.com/office/drawing/2014/main" id="{5A0465C7-047D-44A2-A8A7-C04493CB2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51936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Freeform 200">
                <a:extLst>
                  <a:ext uri="{FF2B5EF4-FFF2-40B4-BE49-F238E27FC236}">
                    <a16:creationId xmlns:a16="http://schemas.microsoft.com/office/drawing/2014/main" id="{B64F31BF-9D68-4CC7-BB14-08DAD5719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441575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Freeform 201">
                <a:extLst>
                  <a:ext uri="{FF2B5EF4-FFF2-40B4-BE49-F238E27FC236}">
                    <a16:creationId xmlns:a16="http://schemas.microsoft.com/office/drawing/2014/main" id="{F1D07EC0-2AC6-4B4E-9AF4-D070B6546A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382838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Freeform 202">
                <a:extLst>
                  <a:ext uri="{FF2B5EF4-FFF2-40B4-BE49-F238E27FC236}">
                    <a16:creationId xmlns:a16="http://schemas.microsoft.com/office/drawing/2014/main" id="{B249B75E-81B2-405D-812C-F321CD610B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333625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Freeform 203">
                <a:extLst>
                  <a:ext uri="{FF2B5EF4-FFF2-40B4-BE49-F238E27FC236}">
                    <a16:creationId xmlns:a16="http://schemas.microsoft.com/office/drawing/2014/main" id="{671A7D73-E623-4FFE-88F3-2183CE1C93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247900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Freeform 204">
                <a:extLst>
                  <a:ext uri="{FF2B5EF4-FFF2-40B4-BE49-F238E27FC236}">
                    <a16:creationId xmlns:a16="http://schemas.microsoft.com/office/drawing/2014/main" id="{F3811E90-9FA2-462B-A496-FDA1093F94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2185988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Freeform 206">
                <a:extLst>
                  <a:ext uri="{FF2B5EF4-FFF2-40B4-BE49-F238E27FC236}">
                    <a16:creationId xmlns:a16="http://schemas.microsoft.com/office/drawing/2014/main" id="{BAD8C044-6633-4536-9F11-9489B9B56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22626" y="1965326"/>
                <a:ext cx="98425" cy="96838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53" name="Groupe 52">
              <a:extLst>
                <a:ext uri="{FF2B5EF4-FFF2-40B4-BE49-F238E27FC236}">
                  <a16:creationId xmlns:a16="http://schemas.microsoft.com/office/drawing/2014/main" id="{6CA77ABD-51E1-4EA5-9760-E47F65182B18}"/>
                </a:ext>
              </a:extLst>
            </p:cNvPr>
            <p:cNvGrpSpPr/>
            <p:nvPr/>
          </p:nvGrpSpPr>
          <p:grpSpPr>
            <a:xfrm>
              <a:off x="2982016" y="2665637"/>
              <a:ext cx="41984" cy="1495970"/>
              <a:chOff x="18159414" y="1028701"/>
              <a:chExt cx="98425" cy="2216150"/>
            </a:xfrm>
            <a:solidFill>
              <a:srgbClr val="0070C0"/>
            </a:solidFill>
          </p:grpSpPr>
          <p:sp>
            <p:nvSpPr>
              <p:cNvPr id="269" name="Freeform 207">
                <a:extLst>
                  <a:ext uri="{FF2B5EF4-FFF2-40B4-BE49-F238E27FC236}">
                    <a16:creationId xmlns:a16="http://schemas.microsoft.com/office/drawing/2014/main" id="{FE0872AC-FB23-4AF1-933E-C85237D0FE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3146426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Freeform 208">
                <a:extLst>
                  <a:ext uri="{FF2B5EF4-FFF2-40B4-BE49-F238E27FC236}">
                    <a16:creationId xmlns:a16="http://schemas.microsoft.com/office/drawing/2014/main" id="{1D7E4734-CCE6-47CE-B70A-ABEE51654C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8686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Freeform 209">
                <a:extLst>
                  <a:ext uri="{FF2B5EF4-FFF2-40B4-BE49-F238E27FC236}">
                    <a16:creationId xmlns:a16="http://schemas.microsoft.com/office/drawing/2014/main" id="{A0113D2B-6113-4F03-AA2F-70F30BC034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67493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Freeform 210">
                <a:extLst>
                  <a:ext uri="{FF2B5EF4-FFF2-40B4-BE49-F238E27FC236}">
                    <a16:creationId xmlns:a16="http://schemas.microsoft.com/office/drawing/2014/main" id="{17666585-9008-4268-A978-572A507E8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7686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3" name="Freeform 211">
                <a:extLst>
                  <a:ext uri="{FF2B5EF4-FFF2-40B4-BE49-F238E27FC236}">
                    <a16:creationId xmlns:a16="http://schemas.microsoft.com/office/drawing/2014/main" id="{6E72048D-04DB-40C9-8990-96A5499A3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7924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Freeform 212">
                <a:extLst>
                  <a:ext uri="{FF2B5EF4-FFF2-40B4-BE49-F238E27FC236}">
                    <a16:creationId xmlns:a16="http://schemas.microsoft.com/office/drawing/2014/main" id="{BEB9ACFC-7D2E-41DB-8A27-BC4854519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693988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Freeform 213">
                <a:extLst>
                  <a:ext uri="{FF2B5EF4-FFF2-40B4-BE49-F238E27FC236}">
                    <a16:creationId xmlns:a16="http://schemas.microsoft.com/office/drawing/2014/main" id="{72DC31F3-F6F5-49D7-84DD-0FC395EF48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58127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Freeform 214">
                <a:extLst>
                  <a:ext uri="{FF2B5EF4-FFF2-40B4-BE49-F238E27FC236}">
                    <a16:creationId xmlns:a16="http://schemas.microsoft.com/office/drawing/2014/main" id="{C4D7D061-B884-4A2E-B02A-FF09C752B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54793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Freeform 215">
                <a:extLst>
                  <a:ext uri="{FF2B5EF4-FFF2-40B4-BE49-F238E27FC236}">
                    <a16:creationId xmlns:a16="http://schemas.microsoft.com/office/drawing/2014/main" id="{476C54B5-2C12-4899-8BCC-CBF6FEDB4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4717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Freeform 216">
                <a:extLst>
                  <a:ext uri="{FF2B5EF4-FFF2-40B4-BE49-F238E27FC236}">
                    <a16:creationId xmlns:a16="http://schemas.microsoft.com/office/drawing/2014/main" id="{F0DDB416-A96F-43A1-AE3B-05630E9B8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4050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Freeform 217">
                <a:extLst>
                  <a:ext uri="{FF2B5EF4-FFF2-40B4-BE49-F238E27FC236}">
                    <a16:creationId xmlns:a16="http://schemas.microsoft.com/office/drawing/2014/main" id="{393FBB66-0D6D-4D2F-B2F8-93837A3A2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35426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Freeform 218">
                <a:extLst>
                  <a:ext uri="{FF2B5EF4-FFF2-40B4-BE49-F238E27FC236}">
                    <a16:creationId xmlns:a16="http://schemas.microsoft.com/office/drawing/2014/main" id="{1D68F31D-5EB9-4772-9A1E-CBA23B36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32568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Freeform 219">
                <a:extLst>
                  <a:ext uri="{FF2B5EF4-FFF2-40B4-BE49-F238E27FC236}">
                    <a16:creationId xmlns:a16="http://schemas.microsoft.com/office/drawing/2014/main" id="{7A0F1599-19C2-4992-82C7-0601AE279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20345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Freeform 220">
                <a:extLst>
                  <a:ext uri="{FF2B5EF4-FFF2-40B4-BE49-F238E27FC236}">
                    <a16:creationId xmlns:a16="http://schemas.microsoft.com/office/drawing/2014/main" id="{29C6D7D0-4382-4CF6-9C14-E7D486D4DC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21193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Freeform 221">
                <a:extLst>
                  <a:ext uri="{FF2B5EF4-FFF2-40B4-BE49-F238E27FC236}">
                    <a16:creationId xmlns:a16="http://schemas.microsoft.com/office/drawing/2014/main" id="{C863AEBF-48A8-490A-A2B0-00445D858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189071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Freeform 222">
                <a:extLst>
                  <a:ext uri="{FF2B5EF4-FFF2-40B4-BE49-F238E27FC236}">
                    <a16:creationId xmlns:a16="http://schemas.microsoft.com/office/drawing/2014/main" id="{E5377E71-21AA-4BB7-87CC-BF16B470B1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180657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Freeform 223">
                <a:extLst>
                  <a:ext uri="{FF2B5EF4-FFF2-40B4-BE49-F238E27FC236}">
                    <a16:creationId xmlns:a16="http://schemas.microsoft.com/office/drawing/2014/main" id="{32FCFA00-39B9-4222-B60D-9E0BBEDE3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16271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Freeform 224">
                <a:extLst>
                  <a:ext uri="{FF2B5EF4-FFF2-40B4-BE49-F238E27FC236}">
                    <a16:creationId xmlns:a16="http://schemas.microsoft.com/office/drawing/2014/main" id="{DA70B7BF-F035-4258-89EF-B75396778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59414" y="10287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86" name="Groupe 485">
              <a:extLst>
                <a:ext uri="{FF2B5EF4-FFF2-40B4-BE49-F238E27FC236}">
                  <a16:creationId xmlns:a16="http://schemas.microsoft.com/office/drawing/2014/main" id="{72AE77C5-7A98-4BFD-82A5-B4E264F28A72}"/>
                </a:ext>
              </a:extLst>
            </p:cNvPr>
            <p:cNvGrpSpPr/>
            <p:nvPr/>
          </p:nvGrpSpPr>
          <p:grpSpPr>
            <a:xfrm>
              <a:off x="3032802" y="2830665"/>
              <a:ext cx="41306" cy="1495970"/>
              <a:chOff x="3032802" y="2830665"/>
              <a:chExt cx="41306" cy="1495970"/>
            </a:xfrm>
            <a:solidFill>
              <a:srgbClr val="00B0F0"/>
            </a:solidFill>
          </p:grpSpPr>
          <p:sp>
            <p:nvSpPr>
              <p:cNvPr id="54" name="Freeform 225">
                <a:extLst>
                  <a:ext uri="{FF2B5EF4-FFF2-40B4-BE49-F238E27FC236}">
                    <a16:creationId xmlns:a16="http://schemas.microsoft.com/office/drawing/2014/main" id="{97517D2E-137C-4217-84D6-BC492BC02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2914251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6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2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6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Freeform 226">
                <a:extLst>
                  <a:ext uri="{FF2B5EF4-FFF2-40B4-BE49-F238E27FC236}">
                    <a16:creationId xmlns:a16="http://schemas.microsoft.com/office/drawing/2014/main" id="{B6345EC7-AF88-454C-8B01-77F1698EA2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2830665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Freeform 227">
                <a:extLst>
                  <a:ext uri="{FF2B5EF4-FFF2-40B4-BE49-F238E27FC236}">
                    <a16:creationId xmlns:a16="http://schemas.microsoft.com/office/drawing/2014/main" id="{C6565E03-A498-4142-B706-AA75A130A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2992479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228">
                <a:extLst>
                  <a:ext uri="{FF2B5EF4-FFF2-40B4-BE49-F238E27FC236}">
                    <a16:creationId xmlns:a16="http://schemas.microsoft.com/office/drawing/2014/main" id="{9B6DFFB8-2DFA-4523-BE46-29D5F508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213231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229">
                <a:extLst>
                  <a:ext uri="{FF2B5EF4-FFF2-40B4-BE49-F238E27FC236}">
                    <a16:creationId xmlns:a16="http://schemas.microsoft.com/office/drawing/2014/main" id="{477BBB81-86EF-4D32-9F86-FB8A270F2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265740"/>
                <a:ext cx="41306" cy="6536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230">
                <a:extLst>
                  <a:ext uri="{FF2B5EF4-FFF2-40B4-BE49-F238E27FC236}">
                    <a16:creationId xmlns:a16="http://schemas.microsoft.com/office/drawing/2014/main" id="{3EC2DD8B-D98D-4896-B01F-0101617FC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320392"/>
                <a:ext cx="41306" cy="6536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231">
                <a:extLst>
                  <a:ext uri="{FF2B5EF4-FFF2-40B4-BE49-F238E27FC236}">
                    <a16:creationId xmlns:a16="http://schemas.microsoft.com/office/drawing/2014/main" id="{40DC54D4-8031-4059-B664-84B49C77D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353612"/>
                <a:ext cx="41306" cy="66440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232">
                <a:extLst>
                  <a:ext uri="{FF2B5EF4-FFF2-40B4-BE49-F238E27FC236}">
                    <a16:creationId xmlns:a16="http://schemas.microsoft.com/office/drawing/2014/main" id="{9E3E9892-98A4-4495-9641-0EA25F0A2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466131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233">
                <a:extLst>
                  <a:ext uri="{FF2B5EF4-FFF2-40B4-BE49-F238E27FC236}">
                    <a16:creationId xmlns:a16="http://schemas.microsoft.com/office/drawing/2014/main" id="{0F3162E5-1DD7-4061-BB2E-950801C5E1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518640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234">
                <a:extLst>
                  <a:ext uri="{FF2B5EF4-FFF2-40B4-BE49-F238E27FC236}">
                    <a16:creationId xmlns:a16="http://schemas.microsoft.com/office/drawing/2014/main" id="{53AD3AB6-145F-47BD-B333-5CD373E5C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570078"/>
                <a:ext cx="41306" cy="66440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235">
                <a:extLst>
                  <a:ext uri="{FF2B5EF4-FFF2-40B4-BE49-F238E27FC236}">
                    <a16:creationId xmlns:a16="http://schemas.microsoft.com/office/drawing/2014/main" id="{26F1AC28-1E10-4065-B34D-E8678D87E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615085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236">
                <a:extLst>
                  <a:ext uri="{FF2B5EF4-FFF2-40B4-BE49-F238E27FC236}">
                    <a16:creationId xmlns:a16="http://schemas.microsoft.com/office/drawing/2014/main" id="{9FE783EC-207A-45FB-862B-57C95EB51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665451"/>
                <a:ext cx="41306" cy="66440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237">
                <a:extLst>
                  <a:ext uri="{FF2B5EF4-FFF2-40B4-BE49-F238E27FC236}">
                    <a16:creationId xmlns:a16="http://schemas.microsoft.com/office/drawing/2014/main" id="{0454216E-1440-4A1A-929E-A578AB137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697599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238">
                <a:extLst>
                  <a:ext uri="{FF2B5EF4-FFF2-40B4-BE49-F238E27FC236}">
                    <a16:creationId xmlns:a16="http://schemas.microsoft.com/office/drawing/2014/main" id="{839310DE-9886-4AFE-A5A8-91F914B762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712601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239">
                <a:extLst>
                  <a:ext uri="{FF2B5EF4-FFF2-40B4-BE49-F238E27FC236}">
                    <a16:creationId xmlns:a16="http://schemas.microsoft.com/office/drawing/2014/main" id="{8F8F5B89-A57E-4D7B-B682-F2C632AAB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774755"/>
                <a:ext cx="41306" cy="66440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240">
                <a:extLst>
                  <a:ext uri="{FF2B5EF4-FFF2-40B4-BE49-F238E27FC236}">
                    <a16:creationId xmlns:a16="http://schemas.microsoft.com/office/drawing/2014/main" id="{06224B65-6C80-4BD3-80F8-D555CE8E4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795116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241">
                <a:extLst>
                  <a:ext uri="{FF2B5EF4-FFF2-40B4-BE49-F238E27FC236}">
                    <a16:creationId xmlns:a16="http://schemas.microsoft.com/office/drawing/2014/main" id="{70BCDC65-D6DC-4AFC-A5FD-660171175B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844410"/>
                <a:ext cx="41306" cy="66440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242">
                <a:extLst>
                  <a:ext uri="{FF2B5EF4-FFF2-40B4-BE49-F238E27FC236}">
                    <a16:creationId xmlns:a16="http://schemas.microsoft.com/office/drawing/2014/main" id="{B80F0B70-06DC-4009-B9C1-AB8E8F9194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3887275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" name="Freeform 243">
                <a:extLst>
                  <a:ext uri="{FF2B5EF4-FFF2-40B4-BE49-F238E27FC236}">
                    <a16:creationId xmlns:a16="http://schemas.microsoft.com/office/drawing/2014/main" id="{DD747597-FFF0-4D09-873E-EFDEE3F66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4004080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" name="Freeform 244">
                <a:extLst>
                  <a:ext uri="{FF2B5EF4-FFF2-40B4-BE49-F238E27FC236}">
                    <a16:creationId xmlns:a16="http://schemas.microsoft.com/office/drawing/2014/main" id="{8B256972-0453-4905-B850-41A14796A7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4057660"/>
                <a:ext cx="41306" cy="6536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" name="Freeform 245">
                <a:extLst>
                  <a:ext uri="{FF2B5EF4-FFF2-40B4-BE49-F238E27FC236}">
                    <a16:creationId xmlns:a16="http://schemas.microsoft.com/office/drawing/2014/main" id="{649F2B56-6276-47D5-81C5-C48B4D055F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2802" y="4260195"/>
                <a:ext cx="41306" cy="66440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3D491B3D-2791-4F27-B646-A513B4B7D217}"/>
                </a:ext>
              </a:extLst>
            </p:cNvPr>
            <p:cNvGrpSpPr/>
            <p:nvPr/>
          </p:nvGrpSpPr>
          <p:grpSpPr>
            <a:xfrm>
              <a:off x="3077495" y="3221803"/>
              <a:ext cx="41306" cy="1093044"/>
              <a:chOff x="18383251" y="1852613"/>
              <a:chExt cx="96838" cy="1619251"/>
            </a:xfrm>
            <a:solidFill>
              <a:srgbClr val="002060"/>
            </a:solidFill>
          </p:grpSpPr>
          <p:sp>
            <p:nvSpPr>
              <p:cNvPr id="249" name="Freeform 246">
                <a:extLst>
                  <a:ext uri="{FF2B5EF4-FFF2-40B4-BE49-F238E27FC236}">
                    <a16:creationId xmlns:a16="http://schemas.microsoft.com/office/drawing/2014/main" id="{F1D88C65-0D77-43CF-B161-DF671B3CA0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185261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Freeform 247">
                <a:extLst>
                  <a:ext uri="{FF2B5EF4-FFF2-40B4-BE49-F238E27FC236}">
                    <a16:creationId xmlns:a16="http://schemas.microsoft.com/office/drawing/2014/main" id="{35B0AD01-06A3-4694-B7D0-6CA3390089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1952626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Freeform 248">
                <a:extLst>
                  <a:ext uri="{FF2B5EF4-FFF2-40B4-BE49-F238E27FC236}">
                    <a16:creationId xmlns:a16="http://schemas.microsoft.com/office/drawing/2014/main" id="{5D63F6A1-9393-498A-9EF2-DB58B939FD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116138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5 h 245"/>
                  <a:gd name="T56" fmla="*/ 210 w 246"/>
                  <a:gd name="T57" fmla="*/ 205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5"/>
                    </a:lnTo>
                    <a:lnTo>
                      <a:pt x="210" y="205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2" name="Freeform 249">
                <a:extLst>
                  <a:ext uri="{FF2B5EF4-FFF2-40B4-BE49-F238E27FC236}">
                    <a16:creationId xmlns:a16="http://schemas.microsoft.com/office/drawing/2014/main" id="{AB0AD7DE-4922-49E4-908F-8FAE1B782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1828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Freeform 250">
                <a:extLst>
                  <a:ext uri="{FF2B5EF4-FFF2-40B4-BE49-F238E27FC236}">
                    <a16:creationId xmlns:a16="http://schemas.microsoft.com/office/drawing/2014/main" id="{53D5596F-7F76-488B-A49D-2877904CB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2653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4" name="Freeform 251">
                <a:extLst>
                  <a:ext uri="{FF2B5EF4-FFF2-40B4-BE49-F238E27FC236}">
                    <a16:creationId xmlns:a16="http://schemas.microsoft.com/office/drawing/2014/main" id="{12DB677D-E56B-45E7-8288-DA1CC6C09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292351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Freeform 252">
                <a:extLst>
                  <a:ext uri="{FF2B5EF4-FFF2-40B4-BE49-F238E27FC236}">
                    <a16:creationId xmlns:a16="http://schemas.microsoft.com/office/drawing/2014/main" id="{85200335-C117-41CE-BF76-35ADCF1C5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387601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Freeform 253">
                <a:extLst>
                  <a:ext uri="{FF2B5EF4-FFF2-40B4-BE49-F238E27FC236}">
                    <a16:creationId xmlns:a16="http://schemas.microsoft.com/office/drawing/2014/main" id="{3F92EF7E-FE27-49B1-B5EE-79590F1BB9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470151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Freeform 254">
                <a:extLst>
                  <a:ext uri="{FF2B5EF4-FFF2-40B4-BE49-F238E27FC236}">
                    <a16:creationId xmlns:a16="http://schemas.microsoft.com/office/drawing/2014/main" id="{972C2F58-A650-4796-B410-55FF861B68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5669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Freeform 255">
                <a:extLst>
                  <a:ext uri="{FF2B5EF4-FFF2-40B4-BE49-F238E27FC236}">
                    <a16:creationId xmlns:a16="http://schemas.microsoft.com/office/drawing/2014/main" id="{F30494FC-EAB0-4FB2-93ED-B0FAB6012D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58603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Freeform 256">
                <a:extLst>
                  <a:ext uri="{FF2B5EF4-FFF2-40B4-BE49-F238E27FC236}">
                    <a16:creationId xmlns:a16="http://schemas.microsoft.com/office/drawing/2014/main" id="{BBEC7ABD-D284-4ECE-8656-DE152C43A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6273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Freeform 257">
                <a:extLst>
                  <a:ext uri="{FF2B5EF4-FFF2-40B4-BE49-F238E27FC236}">
                    <a16:creationId xmlns:a16="http://schemas.microsoft.com/office/drawing/2014/main" id="{CDD5B90F-CE21-4385-A672-4680B3F6C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66858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39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39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Freeform 258">
                <a:extLst>
                  <a:ext uri="{FF2B5EF4-FFF2-40B4-BE49-F238E27FC236}">
                    <a16:creationId xmlns:a16="http://schemas.microsoft.com/office/drawing/2014/main" id="{E4FCC96B-C032-4E47-8280-137ED6B9CB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741613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Freeform 259">
                <a:extLst>
                  <a:ext uri="{FF2B5EF4-FFF2-40B4-BE49-F238E27FC236}">
                    <a16:creationId xmlns:a16="http://schemas.microsoft.com/office/drawing/2014/main" id="{E5BF4203-2E15-4E64-9EF0-692C91AED7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879726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Freeform 260">
                <a:extLst>
                  <a:ext uri="{FF2B5EF4-FFF2-40B4-BE49-F238E27FC236}">
                    <a16:creationId xmlns:a16="http://schemas.microsoft.com/office/drawing/2014/main" id="{E16DB0C3-2D4C-4277-B42F-9B4A00C11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994026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Freeform 261">
                <a:extLst>
                  <a:ext uri="{FF2B5EF4-FFF2-40B4-BE49-F238E27FC236}">
                    <a16:creationId xmlns:a16="http://schemas.microsoft.com/office/drawing/2014/main" id="{BD444E74-C5A7-4321-BDA1-BA35D6BD9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2970213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Freeform 262">
                <a:extLst>
                  <a:ext uri="{FF2B5EF4-FFF2-40B4-BE49-F238E27FC236}">
                    <a16:creationId xmlns:a16="http://schemas.microsoft.com/office/drawing/2014/main" id="{03CBD8D3-B440-4FED-A830-40D8F7AD0D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3033713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Freeform 263">
                <a:extLst>
                  <a:ext uri="{FF2B5EF4-FFF2-40B4-BE49-F238E27FC236}">
                    <a16:creationId xmlns:a16="http://schemas.microsoft.com/office/drawing/2014/main" id="{D1405E5C-C2D4-46A7-8336-FDA7E15600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3157538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69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69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6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Freeform 264">
                <a:extLst>
                  <a:ext uri="{FF2B5EF4-FFF2-40B4-BE49-F238E27FC236}">
                    <a16:creationId xmlns:a16="http://schemas.microsoft.com/office/drawing/2014/main" id="{C8E5CABE-989A-49E3-9F60-EFE5B70643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3260726"/>
                <a:ext cx="96838" cy="98425"/>
              </a:xfrm>
              <a:custGeom>
                <a:avLst/>
                <a:gdLst>
                  <a:gd name="T0" fmla="*/ 35 w 245"/>
                  <a:gd name="T1" fmla="*/ 35 h 245"/>
                  <a:gd name="T2" fmla="*/ 19 w 245"/>
                  <a:gd name="T3" fmla="*/ 53 h 245"/>
                  <a:gd name="T4" fmla="*/ 7 w 245"/>
                  <a:gd name="T5" fmla="*/ 75 h 245"/>
                  <a:gd name="T6" fmla="*/ 1 w 245"/>
                  <a:gd name="T7" fmla="*/ 96 h 245"/>
                  <a:gd name="T8" fmla="*/ 0 w 245"/>
                  <a:gd name="T9" fmla="*/ 122 h 245"/>
                  <a:gd name="T10" fmla="*/ 1 w 245"/>
                  <a:gd name="T11" fmla="*/ 146 h 245"/>
                  <a:gd name="T12" fmla="*/ 7 w 245"/>
                  <a:gd name="T13" fmla="*/ 169 h 245"/>
                  <a:gd name="T14" fmla="*/ 19 w 245"/>
                  <a:gd name="T15" fmla="*/ 190 h 245"/>
                  <a:gd name="T16" fmla="*/ 26 w 245"/>
                  <a:gd name="T17" fmla="*/ 199 h 245"/>
                  <a:gd name="T18" fmla="*/ 35 w 245"/>
                  <a:gd name="T19" fmla="*/ 209 h 245"/>
                  <a:gd name="T20" fmla="*/ 53 w 245"/>
                  <a:gd name="T21" fmla="*/ 225 h 245"/>
                  <a:gd name="T22" fmla="*/ 75 w 245"/>
                  <a:gd name="T23" fmla="*/ 236 h 245"/>
                  <a:gd name="T24" fmla="*/ 96 w 245"/>
                  <a:gd name="T25" fmla="*/ 243 h 245"/>
                  <a:gd name="T26" fmla="*/ 122 w 245"/>
                  <a:gd name="T27" fmla="*/ 245 h 245"/>
                  <a:gd name="T28" fmla="*/ 134 w 245"/>
                  <a:gd name="T29" fmla="*/ 244 h 245"/>
                  <a:gd name="T30" fmla="*/ 136 w 245"/>
                  <a:gd name="T31" fmla="*/ 243 h 245"/>
                  <a:gd name="T32" fmla="*/ 140 w 245"/>
                  <a:gd name="T33" fmla="*/ 243 h 245"/>
                  <a:gd name="T34" fmla="*/ 146 w 245"/>
                  <a:gd name="T35" fmla="*/ 243 h 245"/>
                  <a:gd name="T36" fmla="*/ 169 w 245"/>
                  <a:gd name="T37" fmla="*/ 236 h 245"/>
                  <a:gd name="T38" fmla="*/ 190 w 245"/>
                  <a:gd name="T39" fmla="*/ 225 h 245"/>
                  <a:gd name="T40" fmla="*/ 199 w 245"/>
                  <a:gd name="T41" fmla="*/ 217 h 245"/>
                  <a:gd name="T42" fmla="*/ 203 w 245"/>
                  <a:gd name="T43" fmla="*/ 212 h 245"/>
                  <a:gd name="T44" fmla="*/ 206 w 245"/>
                  <a:gd name="T45" fmla="*/ 210 h 245"/>
                  <a:gd name="T46" fmla="*/ 206 w 245"/>
                  <a:gd name="T47" fmla="*/ 209 h 245"/>
                  <a:gd name="T48" fmla="*/ 207 w 245"/>
                  <a:gd name="T49" fmla="*/ 209 h 245"/>
                  <a:gd name="T50" fmla="*/ 209 w 245"/>
                  <a:gd name="T51" fmla="*/ 209 h 245"/>
                  <a:gd name="T52" fmla="*/ 209 w 245"/>
                  <a:gd name="T53" fmla="*/ 207 h 245"/>
                  <a:gd name="T54" fmla="*/ 209 w 245"/>
                  <a:gd name="T55" fmla="*/ 206 h 245"/>
                  <a:gd name="T56" fmla="*/ 210 w 245"/>
                  <a:gd name="T57" fmla="*/ 206 h 245"/>
                  <a:gd name="T58" fmla="*/ 212 w 245"/>
                  <a:gd name="T59" fmla="*/ 203 h 245"/>
                  <a:gd name="T60" fmla="*/ 217 w 245"/>
                  <a:gd name="T61" fmla="*/ 199 h 245"/>
                  <a:gd name="T62" fmla="*/ 225 w 245"/>
                  <a:gd name="T63" fmla="*/ 190 h 245"/>
                  <a:gd name="T64" fmla="*/ 236 w 245"/>
                  <a:gd name="T65" fmla="*/ 169 h 245"/>
                  <a:gd name="T66" fmla="*/ 243 w 245"/>
                  <a:gd name="T67" fmla="*/ 146 h 245"/>
                  <a:gd name="T68" fmla="*/ 243 w 245"/>
                  <a:gd name="T69" fmla="*/ 140 h 245"/>
                  <a:gd name="T70" fmla="*/ 243 w 245"/>
                  <a:gd name="T71" fmla="*/ 136 h 245"/>
                  <a:gd name="T72" fmla="*/ 244 w 245"/>
                  <a:gd name="T73" fmla="*/ 134 h 245"/>
                  <a:gd name="T74" fmla="*/ 245 w 245"/>
                  <a:gd name="T75" fmla="*/ 122 h 245"/>
                  <a:gd name="T76" fmla="*/ 243 w 245"/>
                  <a:gd name="T77" fmla="*/ 96 h 245"/>
                  <a:gd name="T78" fmla="*/ 236 w 245"/>
                  <a:gd name="T79" fmla="*/ 75 h 245"/>
                  <a:gd name="T80" fmla="*/ 225 w 245"/>
                  <a:gd name="T81" fmla="*/ 53 h 245"/>
                  <a:gd name="T82" fmla="*/ 209 w 245"/>
                  <a:gd name="T83" fmla="*/ 35 h 245"/>
                  <a:gd name="T84" fmla="*/ 199 w 245"/>
                  <a:gd name="T85" fmla="*/ 26 h 245"/>
                  <a:gd name="T86" fmla="*/ 190 w 245"/>
                  <a:gd name="T87" fmla="*/ 19 h 245"/>
                  <a:gd name="T88" fmla="*/ 169 w 245"/>
                  <a:gd name="T89" fmla="*/ 8 h 245"/>
                  <a:gd name="T90" fmla="*/ 146 w 245"/>
                  <a:gd name="T91" fmla="*/ 1 h 245"/>
                  <a:gd name="T92" fmla="*/ 122 w 245"/>
                  <a:gd name="T93" fmla="*/ 0 h 245"/>
                  <a:gd name="T94" fmla="*/ 96 w 245"/>
                  <a:gd name="T95" fmla="*/ 1 h 245"/>
                  <a:gd name="T96" fmla="*/ 75 w 245"/>
                  <a:gd name="T97" fmla="*/ 8 h 245"/>
                  <a:gd name="T98" fmla="*/ 53 w 245"/>
                  <a:gd name="T99" fmla="*/ 19 h 245"/>
                  <a:gd name="T100" fmla="*/ 35 w 245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2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Freeform 265">
                <a:extLst>
                  <a:ext uri="{FF2B5EF4-FFF2-40B4-BE49-F238E27FC236}">
                    <a16:creationId xmlns:a16="http://schemas.microsoft.com/office/drawing/2014/main" id="{140CDBEC-44C6-466A-BA13-B3EC6E93F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83251" y="3375026"/>
                <a:ext cx="96838" cy="96838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7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3879B20E-D62A-4EF1-B68C-9FC7D8EBA767}"/>
                </a:ext>
              </a:extLst>
            </p:cNvPr>
            <p:cNvGrpSpPr/>
            <p:nvPr/>
          </p:nvGrpSpPr>
          <p:grpSpPr>
            <a:xfrm>
              <a:off x="3126588" y="2960331"/>
              <a:ext cx="41984" cy="1102688"/>
              <a:chOff x="18498345" y="1465263"/>
              <a:chExt cx="98425" cy="1633538"/>
            </a:xfrm>
            <a:solidFill>
              <a:srgbClr val="FF6600"/>
            </a:solidFill>
          </p:grpSpPr>
          <p:sp>
            <p:nvSpPr>
              <p:cNvPr id="233" name="Freeform 266">
                <a:extLst>
                  <a:ext uri="{FF2B5EF4-FFF2-40B4-BE49-F238E27FC236}">
                    <a16:creationId xmlns:a16="http://schemas.microsoft.com/office/drawing/2014/main" id="{03F04CC9-8E70-460D-916C-AC0642B630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146526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267">
                <a:extLst>
                  <a:ext uri="{FF2B5EF4-FFF2-40B4-BE49-F238E27FC236}">
                    <a16:creationId xmlns:a16="http://schemas.microsoft.com/office/drawing/2014/main" id="{D58FE4BF-171F-41AE-BD88-5F36B8B9B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1995488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268">
                <a:extLst>
                  <a:ext uri="{FF2B5EF4-FFF2-40B4-BE49-F238E27FC236}">
                    <a16:creationId xmlns:a16="http://schemas.microsoft.com/office/drawing/2014/main" id="{696FD35B-5C52-46F3-9883-C437291E23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051051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269">
                <a:extLst>
                  <a:ext uri="{FF2B5EF4-FFF2-40B4-BE49-F238E27FC236}">
                    <a16:creationId xmlns:a16="http://schemas.microsoft.com/office/drawing/2014/main" id="{A7809D35-7440-41BC-A3FD-61972625C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181226"/>
                <a:ext cx="98425" cy="96838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270">
                <a:extLst>
                  <a:ext uri="{FF2B5EF4-FFF2-40B4-BE49-F238E27FC236}">
                    <a16:creationId xmlns:a16="http://schemas.microsoft.com/office/drawing/2014/main" id="{5DB69455-C2EB-47FC-9F61-587477B76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286001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6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Freeform 271">
                <a:extLst>
                  <a:ext uri="{FF2B5EF4-FFF2-40B4-BE49-F238E27FC236}">
                    <a16:creationId xmlns:a16="http://schemas.microsoft.com/office/drawing/2014/main" id="{0D09F72B-1AA7-43A4-8E0C-800881E53E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335213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Freeform 272">
                <a:extLst>
                  <a:ext uri="{FF2B5EF4-FFF2-40B4-BE49-F238E27FC236}">
                    <a16:creationId xmlns:a16="http://schemas.microsoft.com/office/drawing/2014/main" id="{34BCB3D4-35A8-473B-B57D-7E50C23D0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41776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273">
                <a:extLst>
                  <a:ext uri="{FF2B5EF4-FFF2-40B4-BE49-F238E27FC236}">
                    <a16:creationId xmlns:a16="http://schemas.microsoft.com/office/drawing/2014/main" id="{D3E7E94D-E90D-455D-ACF2-087C21AB8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45268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274">
                <a:extLst>
                  <a:ext uri="{FF2B5EF4-FFF2-40B4-BE49-F238E27FC236}">
                    <a16:creationId xmlns:a16="http://schemas.microsoft.com/office/drawing/2014/main" id="{0CB95518-9B69-4AA6-9C15-40783CB17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508251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275">
                <a:extLst>
                  <a:ext uri="{FF2B5EF4-FFF2-40B4-BE49-F238E27FC236}">
                    <a16:creationId xmlns:a16="http://schemas.microsoft.com/office/drawing/2014/main" id="{0D15B0D9-EFCE-4824-817F-00B65D5F08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5749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Freeform 276">
                <a:extLst>
                  <a:ext uri="{FF2B5EF4-FFF2-40B4-BE49-F238E27FC236}">
                    <a16:creationId xmlns:a16="http://schemas.microsoft.com/office/drawing/2014/main" id="{ACBCF044-0BC3-469D-8AE9-8F289175A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64318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277">
                <a:extLst>
                  <a:ext uri="{FF2B5EF4-FFF2-40B4-BE49-F238E27FC236}">
                    <a16:creationId xmlns:a16="http://schemas.microsoft.com/office/drawing/2014/main" id="{EFCEC8D1-D24A-4C51-8C5D-3D31E86B7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6924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278">
                <a:extLst>
                  <a:ext uri="{FF2B5EF4-FFF2-40B4-BE49-F238E27FC236}">
                    <a16:creationId xmlns:a16="http://schemas.microsoft.com/office/drawing/2014/main" id="{54598DCC-5B8D-44C0-BF66-FFF185B90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7447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Freeform 279">
                <a:extLst>
                  <a:ext uri="{FF2B5EF4-FFF2-40B4-BE49-F238E27FC236}">
                    <a16:creationId xmlns:a16="http://schemas.microsoft.com/office/drawing/2014/main" id="{9E22C1A2-1285-453F-8E26-E7E65972F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8670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Freeform 280">
                <a:extLst>
                  <a:ext uri="{FF2B5EF4-FFF2-40B4-BE49-F238E27FC236}">
                    <a16:creationId xmlns:a16="http://schemas.microsoft.com/office/drawing/2014/main" id="{7E5D0982-5A7D-4781-AC97-491FF9324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2906713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Freeform 281">
                <a:extLst>
                  <a:ext uri="{FF2B5EF4-FFF2-40B4-BE49-F238E27FC236}">
                    <a16:creationId xmlns:a16="http://schemas.microsoft.com/office/drawing/2014/main" id="{26ADF706-62CB-467C-9C40-22A381AFD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498345" y="3000376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7" name="Groupe 76">
              <a:extLst>
                <a:ext uri="{FF2B5EF4-FFF2-40B4-BE49-F238E27FC236}">
                  <a16:creationId xmlns:a16="http://schemas.microsoft.com/office/drawing/2014/main" id="{936E2A4D-9F55-4AF2-A6A8-D2D221901019}"/>
                </a:ext>
              </a:extLst>
            </p:cNvPr>
            <p:cNvGrpSpPr/>
            <p:nvPr/>
          </p:nvGrpSpPr>
          <p:grpSpPr>
            <a:xfrm>
              <a:off x="4079683" y="2765297"/>
              <a:ext cx="41984" cy="1370592"/>
              <a:chOff x="20732752" y="1176338"/>
              <a:chExt cx="98425" cy="2030413"/>
            </a:xfrm>
            <a:solidFill>
              <a:srgbClr val="0070C0"/>
            </a:solidFill>
          </p:grpSpPr>
          <p:sp>
            <p:nvSpPr>
              <p:cNvPr id="217" name="Freeform 282">
                <a:extLst>
                  <a:ext uri="{FF2B5EF4-FFF2-40B4-BE49-F238E27FC236}">
                    <a16:creationId xmlns:a16="http://schemas.microsoft.com/office/drawing/2014/main" id="{EDF6CCF8-D814-49AB-B5FC-43219A9271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1176338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283">
                <a:extLst>
                  <a:ext uri="{FF2B5EF4-FFF2-40B4-BE49-F238E27FC236}">
                    <a16:creationId xmlns:a16="http://schemas.microsoft.com/office/drawing/2014/main" id="{F5136AA9-3981-4361-AE99-6F4FCB5BF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1657351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284">
                <a:extLst>
                  <a:ext uri="{FF2B5EF4-FFF2-40B4-BE49-F238E27FC236}">
                    <a16:creationId xmlns:a16="http://schemas.microsoft.com/office/drawing/2014/main" id="{41341AC2-EE72-425F-AFFE-CE3C82204F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1943101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285">
                <a:extLst>
                  <a:ext uri="{FF2B5EF4-FFF2-40B4-BE49-F238E27FC236}">
                    <a16:creationId xmlns:a16="http://schemas.microsoft.com/office/drawing/2014/main" id="{1D4E2403-8C1C-4B94-A65E-EF3435DCB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009776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286">
                <a:extLst>
                  <a:ext uri="{FF2B5EF4-FFF2-40B4-BE49-F238E27FC236}">
                    <a16:creationId xmlns:a16="http://schemas.microsoft.com/office/drawing/2014/main" id="{CDD637F4-A68F-49B1-B2BE-BE60CEF143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090738"/>
                <a:ext cx="96838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287">
                <a:extLst>
                  <a:ext uri="{FF2B5EF4-FFF2-40B4-BE49-F238E27FC236}">
                    <a16:creationId xmlns:a16="http://schemas.microsoft.com/office/drawing/2014/main" id="{D171F197-B3F1-4F63-8571-3B440A4F6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139951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3" name="Freeform 288">
                <a:extLst>
                  <a:ext uri="{FF2B5EF4-FFF2-40B4-BE49-F238E27FC236}">
                    <a16:creationId xmlns:a16="http://schemas.microsoft.com/office/drawing/2014/main" id="{8959AFB0-857F-4330-8FF0-0D634D27F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208213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Freeform 289">
                <a:extLst>
                  <a:ext uri="{FF2B5EF4-FFF2-40B4-BE49-F238E27FC236}">
                    <a16:creationId xmlns:a16="http://schemas.microsoft.com/office/drawing/2014/main" id="{BD291EDC-F361-48E6-A272-E1D49C867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257426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Freeform 290">
                <a:extLst>
                  <a:ext uri="{FF2B5EF4-FFF2-40B4-BE49-F238E27FC236}">
                    <a16:creationId xmlns:a16="http://schemas.microsoft.com/office/drawing/2014/main" id="{2813C22B-C475-4834-AD68-54CA7B62D5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379663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291">
                <a:extLst>
                  <a:ext uri="{FF2B5EF4-FFF2-40B4-BE49-F238E27FC236}">
                    <a16:creationId xmlns:a16="http://schemas.microsoft.com/office/drawing/2014/main" id="{D36C9431-0B4C-4B02-8BC6-EF9364E50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3545" y="2487613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292">
                <a:extLst>
                  <a:ext uri="{FF2B5EF4-FFF2-40B4-BE49-F238E27FC236}">
                    <a16:creationId xmlns:a16="http://schemas.microsoft.com/office/drawing/2014/main" id="{A4793602-E812-4BDE-ADD6-398C68B85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428876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1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1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293">
                <a:extLst>
                  <a:ext uri="{FF2B5EF4-FFF2-40B4-BE49-F238E27FC236}">
                    <a16:creationId xmlns:a16="http://schemas.microsoft.com/office/drawing/2014/main" id="{43745A8F-EBAF-419D-83D2-FD86C15EC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627313"/>
                <a:ext cx="98425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1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0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1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294">
                <a:extLst>
                  <a:ext uri="{FF2B5EF4-FFF2-40B4-BE49-F238E27FC236}">
                    <a16:creationId xmlns:a16="http://schemas.microsoft.com/office/drawing/2014/main" id="{6D01D8EF-7825-46E0-B510-DC84FCDAC3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6765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295">
                <a:extLst>
                  <a:ext uri="{FF2B5EF4-FFF2-40B4-BE49-F238E27FC236}">
                    <a16:creationId xmlns:a16="http://schemas.microsoft.com/office/drawing/2014/main" id="{F797E3A3-6420-4F97-9B23-7C5A3B34C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75431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296">
                <a:extLst>
                  <a:ext uri="{FF2B5EF4-FFF2-40B4-BE49-F238E27FC236}">
                    <a16:creationId xmlns:a16="http://schemas.microsoft.com/office/drawing/2014/main" id="{155C47AE-270C-4BE3-8EBB-FDBD8379A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2998788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297">
                <a:extLst>
                  <a:ext uri="{FF2B5EF4-FFF2-40B4-BE49-F238E27FC236}">
                    <a16:creationId xmlns:a16="http://schemas.microsoft.com/office/drawing/2014/main" id="{D6D31A4D-1E06-47AC-9779-8E57998EF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32752" y="31099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8" name="Groupe 77">
              <a:extLst>
                <a:ext uri="{FF2B5EF4-FFF2-40B4-BE49-F238E27FC236}">
                  <a16:creationId xmlns:a16="http://schemas.microsoft.com/office/drawing/2014/main" id="{E2658053-3737-4BDE-ADAF-94D4E5BC8538}"/>
                </a:ext>
              </a:extLst>
            </p:cNvPr>
            <p:cNvGrpSpPr/>
            <p:nvPr/>
          </p:nvGrpSpPr>
          <p:grpSpPr>
            <a:xfrm>
              <a:off x="4131147" y="2836024"/>
              <a:ext cx="41984" cy="1457392"/>
              <a:chOff x="20853402" y="1281113"/>
              <a:chExt cx="98425" cy="2159001"/>
            </a:xfrm>
            <a:solidFill>
              <a:srgbClr val="00B0F0"/>
            </a:solidFill>
          </p:grpSpPr>
          <p:sp>
            <p:nvSpPr>
              <p:cNvPr id="198" name="Freeform 298">
                <a:extLst>
                  <a:ext uri="{FF2B5EF4-FFF2-40B4-BE49-F238E27FC236}">
                    <a16:creationId xmlns:a16="http://schemas.microsoft.com/office/drawing/2014/main" id="{05844F9A-594D-4864-BDA8-64D04E82E7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1281113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Freeform 299">
                <a:extLst>
                  <a:ext uri="{FF2B5EF4-FFF2-40B4-BE49-F238E27FC236}">
                    <a16:creationId xmlns:a16="http://schemas.microsoft.com/office/drawing/2014/main" id="{28419E3B-DC14-4A69-A929-E5C8F03D5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330326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Freeform 300">
                <a:extLst>
                  <a:ext uri="{FF2B5EF4-FFF2-40B4-BE49-F238E27FC236}">
                    <a16:creationId xmlns:a16="http://schemas.microsoft.com/office/drawing/2014/main" id="{BC0FBC53-E4ED-4779-B432-6C8F6AEBB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5494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Freeform 301">
                <a:extLst>
                  <a:ext uri="{FF2B5EF4-FFF2-40B4-BE49-F238E27FC236}">
                    <a16:creationId xmlns:a16="http://schemas.microsoft.com/office/drawing/2014/main" id="{C5654688-4C1E-4751-8115-4B81930E97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7272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Freeform 302">
                <a:extLst>
                  <a:ext uri="{FF2B5EF4-FFF2-40B4-BE49-F238E27FC236}">
                    <a16:creationId xmlns:a16="http://schemas.microsoft.com/office/drawing/2014/main" id="{33838CA4-BEBA-4F5F-A860-8A03B9C46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8208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Freeform 303">
                <a:extLst>
                  <a:ext uri="{FF2B5EF4-FFF2-40B4-BE49-F238E27FC236}">
                    <a16:creationId xmlns:a16="http://schemas.microsoft.com/office/drawing/2014/main" id="{4B34E669-B225-4B83-B45B-4AC98D7E78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19764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Freeform 304">
                <a:extLst>
                  <a:ext uri="{FF2B5EF4-FFF2-40B4-BE49-F238E27FC236}">
                    <a16:creationId xmlns:a16="http://schemas.microsoft.com/office/drawing/2014/main" id="{AA2E0E75-5F05-4198-8B96-78B5B799F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14153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Freeform 305">
                <a:extLst>
                  <a:ext uri="{FF2B5EF4-FFF2-40B4-BE49-F238E27FC236}">
                    <a16:creationId xmlns:a16="http://schemas.microsoft.com/office/drawing/2014/main" id="{4B68A503-5134-4C4E-AF5D-02038880F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236788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Freeform 306">
                <a:extLst>
                  <a:ext uri="{FF2B5EF4-FFF2-40B4-BE49-F238E27FC236}">
                    <a16:creationId xmlns:a16="http://schemas.microsoft.com/office/drawing/2014/main" id="{254183A5-4A97-4B2C-A881-8A8F83B35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3320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Freeform 307">
                <a:extLst>
                  <a:ext uri="{FF2B5EF4-FFF2-40B4-BE49-F238E27FC236}">
                    <a16:creationId xmlns:a16="http://schemas.microsoft.com/office/drawing/2014/main" id="{7C1757F8-2341-4D04-ACE6-BF857C75F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38125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Freeform 308">
                <a:extLst>
                  <a:ext uri="{FF2B5EF4-FFF2-40B4-BE49-F238E27FC236}">
                    <a16:creationId xmlns:a16="http://schemas.microsoft.com/office/drawing/2014/main" id="{668246DA-6483-4C0E-9773-F21D8255F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430463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309">
                <a:extLst>
                  <a:ext uri="{FF2B5EF4-FFF2-40B4-BE49-F238E27FC236}">
                    <a16:creationId xmlns:a16="http://schemas.microsoft.com/office/drawing/2014/main" id="{DC736FD1-7212-4C37-9F5A-045ED20D8B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500313"/>
                <a:ext cx="96838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Freeform 310">
                <a:extLst>
                  <a:ext uri="{FF2B5EF4-FFF2-40B4-BE49-F238E27FC236}">
                    <a16:creationId xmlns:a16="http://schemas.microsoft.com/office/drawing/2014/main" id="{89F16EE7-F5E3-4421-91A5-C032CE5665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570163"/>
                <a:ext cx="96838" cy="98425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Freeform 311">
                <a:extLst>
                  <a:ext uri="{FF2B5EF4-FFF2-40B4-BE49-F238E27FC236}">
                    <a16:creationId xmlns:a16="http://schemas.microsoft.com/office/drawing/2014/main" id="{584767A6-D65D-4548-BFC3-D2A8D33D78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619376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Freeform 312">
                <a:extLst>
                  <a:ext uri="{FF2B5EF4-FFF2-40B4-BE49-F238E27FC236}">
                    <a16:creationId xmlns:a16="http://schemas.microsoft.com/office/drawing/2014/main" id="{09EF65CA-3FC8-4D10-B0B7-FECCF2329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4195" y="2786063"/>
                <a:ext cx="96838" cy="98425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313">
                <a:extLst>
                  <a:ext uri="{FF2B5EF4-FFF2-40B4-BE49-F238E27FC236}">
                    <a16:creationId xmlns:a16="http://schemas.microsoft.com/office/drawing/2014/main" id="{8E82A64B-2653-4C60-A4BE-77EA9A384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2847976"/>
                <a:ext cx="98425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1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10 h 246"/>
                  <a:gd name="T48" fmla="*/ 208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1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1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10"/>
                    </a:lnTo>
                    <a:lnTo>
                      <a:pt x="208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1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314">
                <a:extLst>
                  <a:ext uri="{FF2B5EF4-FFF2-40B4-BE49-F238E27FC236}">
                    <a16:creationId xmlns:a16="http://schemas.microsoft.com/office/drawing/2014/main" id="{6876C549-34BF-41D5-A953-431610732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3116263"/>
                <a:ext cx="98425" cy="96838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2 w 246"/>
                  <a:gd name="T7" fmla="*/ 97 h 246"/>
                  <a:gd name="T8" fmla="*/ 0 w 246"/>
                  <a:gd name="T9" fmla="*/ 123 h 246"/>
                  <a:gd name="T10" fmla="*/ 2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7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6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1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1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7 w 246"/>
                  <a:gd name="T45" fmla="*/ 211 h 246"/>
                  <a:gd name="T46" fmla="*/ 207 w 246"/>
                  <a:gd name="T47" fmla="*/ 209 h 246"/>
                  <a:gd name="T48" fmla="*/ 208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1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6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2" y="97"/>
                    </a:lnTo>
                    <a:lnTo>
                      <a:pt x="0" y="123"/>
                    </a:lnTo>
                    <a:lnTo>
                      <a:pt x="2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1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7" y="211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315">
                <a:extLst>
                  <a:ext uri="{FF2B5EF4-FFF2-40B4-BE49-F238E27FC236}">
                    <a16:creationId xmlns:a16="http://schemas.microsoft.com/office/drawing/2014/main" id="{EF5BFBCF-9937-421B-80C9-33FA12026F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3225801"/>
                <a:ext cx="98425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2 w 246"/>
                  <a:gd name="T7" fmla="*/ 96 h 245"/>
                  <a:gd name="T8" fmla="*/ 0 w 246"/>
                  <a:gd name="T9" fmla="*/ 123 h 245"/>
                  <a:gd name="T10" fmla="*/ 2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6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1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1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7 w 246"/>
                  <a:gd name="T45" fmla="*/ 210 h 245"/>
                  <a:gd name="T46" fmla="*/ 207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1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6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1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316">
                <a:extLst>
                  <a:ext uri="{FF2B5EF4-FFF2-40B4-BE49-F238E27FC236}">
                    <a16:creationId xmlns:a16="http://schemas.microsoft.com/office/drawing/2014/main" id="{4111CD9E-C38E-4CCF-BE52-39E2B4DDE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53402" y="3343276"/>
                <a:ext cx="98425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2 w 246"/>
                  <a:gd name="T7" fmla="*/ 96 h 245"/>
                  <a:gd name="T8" fmla="*/ 0 w 246"/>
                  <a:gd name="T9" fmla="*/ 123 h 245"/>
                  <a:gd name="T10" fmla="*/ 2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7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6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1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1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7 w 246"/>
                  <a:gd name="T45" fmla="*/ 210 h 245"/>
                  <a:gd name="T46" fmla="*/ 207 w 246"/>
                  <a:gd name="T47" fmla="*/ 209 h 245"/>
                  <a:gd name="T48" fmla="*/ 208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1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6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2" y="96"/>
                    </a:lnTo>
                    <a:lnTo>
                      <a:pt x="0" y="123"/>
                    </a:lnTo>
                    <a:lnTo>
                      <a:pt x="2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7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6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1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1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7" y="210"/>
                    </a:lnTo>
                    <a:lnTo>
                      <a:pt x="207" y="209"/>
                    </a:lnTo>
                    <a:lnTo>
                      <a:pt x="208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1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6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79" name="Groupe 78">
              <a:extLst>
                <a:ext uri="{FF2B5EF4-FFF2-40B4-BE49-F238E27FC236}">
                  <a16:creationId xmlns:a16="http://schemas.microsoft.com/office/drawing/2014/main" id="{A8F0CC35-CB5C-40AB-B9AD-D31F58BB88BB}"/>
                </a:ext>
              </a:extLst>
            </p:cNvPr>
            <p:cNvGrpSpPr/>
            <p:nvPr/>
          </p:nvGrpSpPr>
          <p:grpSpPr>
            <a:xfrm>
              <a:off x="4177194" y="3145719"/>
              <a:ext cx="41984" cy="1130550"/>
              <a:chOff x="20961352" y="1739901"/>
              <a:chExt cx="98425" cy="1674812"/>
            </a:xfrm>
            <a:solidFill>
              <a:srgbClr val="002060"/>
            </a:solidFill>
          </p:grpSpPr>
          <p:sp>
            <p:nvSpPr>
              <p:cNvPr id="181" name="Freeform 317">
                <a:extLst>
                  <a:ext uri="{FF2B5EF4-FFF2-40B4-BE49-F238E27FC236}">
                    <a16:creationId xmlns:a16="http://schemas.microsoft.com/office/drawing/2014/main" id="{92E2F0EE-BC39-4A2F-BEED-B1756E3E3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352" y="3316288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2" name="Freeform 318">
                <a:extLst>
                  <a:ext uri="{FF2B5EF4-FFF2-40B4-BE49-F238E27FC236}">
                    <a16:creationId xmlns:a16="http://schemas.microsoft.com/office/drawing/2014/main" id="{B6C3AEE2-9D84-40A4-A1E6-1ADE21C9B4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352" y="30940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3" name="Freeform 319">
                <a:extLst>
                  <a:ext uri="{FF2B5EF4-FFF2-40B4-BE49-F238E27FC236}">
                    <a16:creationId xmlns:a16="http://schemas.microsoft.com/office/drawing/2014/main" id="{15DA2586-7D5F-42B7-B41F-96F78BC07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1352" y="302101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320">
                <a:extLst>
                  <a:ext uri="{FF2B5EF4-FFF2-40B4-BE49-F238E27FC236}">
                    <a16:creationId xmlns:a16="http://schemas.microsoft.com/office/drawing/2014/main" id="{9AE21AE8-0517-4E6F-B874-3C0B7534A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971801"/>
                <a:ext cx="96838" cy="98425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6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321">
                <a:extLst>
                  <a:ext uri="{FF2B5EF4-FFF2-40B4-BE49-F238E27FC236}">
                    <a16:creationId xmlns:a16="http://schemas.microsoft.com/office/drawing/2014/main" id="{47E37685-4ADF-4ACF-A65C-EFC23F73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898776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69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4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69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6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322">
                <a:extLst>
                  <a:ext uri="{FF2B5EF4-FFF2-40B4-BE49-F238E27FC236}">
                    <a16:creationId xmlns:a16="http://schemas.microsoft.com/office/drawing/2014/main" id="{8ECEA23D-FFE9-4F28-878E-204E31ED91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843213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Freeform 323">
                <a:extLst>
                  <a:ext uri="{FF2B5EF4-FFF2-40B4-BE49-F238E27FC236}">
                    <a16:creationId xmlns:a16="http://schemas.microsoft.com/office/drawing/2014/main" id="{70BF04B0-F942-4269-B336-8C73DB94C2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787651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Freeform 324">
                <a:extLst>
                  <a:ext uri="{FF2B5EF4-FFF2-40B4-BE49-F238E27FC236}">
                    <a16:creationId xmlns:a16="http://schemas.microsoft.com/office/drawing/2014/main" id="{4CB25968-9356-4203-B9C8-430507708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719388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Freeform 325">
                <a:extLst>
                  <a:ext uri="{FF2B5EF4-FFF2-40B4-BE49-F238E27FC236}">
                    <a16:creationId xmlns:a16="http://schemas.microsoft.com/office/drawing/2014/main" id="{AC816A5E-EAD6-4834-AEC7-1991180805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479676"/>
                <a:ext cx="96838" cy="96838"/>
              </a:xfrm>
              <a:custGeom>
                <a:avLst/>
                <a:gdLst>
                  <a:gd name="T0" fmla="*/ 35 w 245"/>
                  <a:gd name="T1" fmla="*/ 35 h 245"/>
                  <a:gd name="T2" fmla="*/ 19 w 245"/>
                  <a:gd name="T3" fmla="*/ 53 h 245"/>
                  <a:gd name="T4" fmla="*/ 7 w 245"/>
                  <a:gd name="T5" fmla="*/ 75 h 245"/>
                  <a:gd name="T6" fmla="*/ 1 w 245"/>
                  <a:gd name="T7" fmla="*/ 96 h 245"/>
                  <a:gd name="T8" fmla="*/ 0 w 245"/>
                  <a:gd name="T9" fmla="*/ 122 h 245"/>
                  <a:gd name="T10" fmla="*/ 1 w 245"/>
                  <a:gd name="T11" fmla="*/ 146 h 245"/>
                  <a:gd name="T12" fmla="*/ 7 w 245"/>
                  <a:gd name="T13" fmla="*/ 169 h 245"/>
                  <a:gd name="T14" fmla="*/ 19 w 245"/>
                  <a:gd name="T15" fmla="*/ 190 h 245"/>
                  <a:gd name="T16" fmla="*/ 26 w 245"/>
                  <a:gd name="T17" fmla="*/ 199 h 245"/>
                  <a:gd name="T18" fmla="*/ 35 w 245"/>
                  <a:gd name="T19" fmla="*/ 209 h 245"/>
                  <a:gd name="T20" fmla="*/ 53 w 245"/>
                  <a:gd name="T21" fmla="*/ 225 h 245"/>
                  <a:gd name="T22" fmla="*/ 75 w 245"/>
                  <a:gd name="T23" fmla="*/ 236 h 245"/>
                  <a:gd name="T24" fmla="*/ 96 w 245"/>
                  <a:gd name="T25" fmla="*/ 243 h 245"/>
                  <a:gd name="T26" fmla="*/ 122 w 245"/>
                  <a:gd name="T27" fmla="*/ 245 h 245"/>
                  <a:gd name="T28" fmla="*/ 134 w 245"/>
                  <a:gd name="T29" fmla="*/ 244 h 245"/>
                  <a:gd name="T30" fmla="*/ 136 w 245"/>
                  <a:gd name="T31" fmla="*/ 243 h 245"/>
                  <a:gd name="T32" fmla="*/ 140 w 245"/>
                  <a:gd name="T33" fmla="*/ 243 h 245"/>
                  <a:gd name="T34" fmla="*/ 146 w 245"/>
                  <a:gd name="T35" fmla="*/ 243 h 245"/>
                  <a:gd name="T36" fmla="*/ 169 w 245"/>
                  <a:gd name="T37" fmla="*/ 236 h 245"/>
                  <a:gd name="T38" fmla="*/ 190 w 245"/>
                  <a:gd name="T39" fmla="*/ 225 h 245"/>
                  <a:gd name="T40" fmla="*/ 199 w 245"/>
                  <a:gd name="T41" fmla="*/ 217 h 245"/>
                  <a:gd name="T42" fmla="*/ 203 w 245"/>
                  <a:gd name="T43" fmla="*/ 212 h 245"/>
                  <a:gd name="T44" fmla="*/ 206 w 245"/>
                  <a:gd name="T45" fmla="*/ 210 h 245"/>
                  <a:gd name="T46" fmla="*/ 206 w 245"/>
                  <a:gd name="T47" fmla="*/ 209 h 245"/>
                  <a:gd name="T48" fmla="*/ 207 w 245"/>
                  <a:gd name="T49" fmla="*/ 209 h 245"/>
                  <a:gd name="T50" fmla="*/ 209 w 245"/>
                  <a:gd name="T51" fmla="*/ 209 h 245"/>
                  <a:gd name="T52" fmla="*/ 209 w 245"/>
                  <a:gd name="T53" fmla="*/ 207 h 245"/>
                  <a:gd name="T54" fmla="*/ 209 w 245"/>
                  <a:gd name="T55" fmla="*/ 206 h 245"/>
                  <a:gd name="T56" fmla="*/ 210 w 245"/>
                  <a:gd name="T57" fmla="*/ 206 h 245"/>
                  <a:gd name="T58" fmla="*/ 212 w 245"/>
                  <a:gd name="T59" fmla="*/ 203 h 245"/>
                  <a:gd name="T60" fmla="*/ 217 w 245"/>
                  <a:gd name="T61" fmla="*/ 199 h 245"/>
                  <a:gd name="T62" fmla="*/ 225 w 245"/>
                  <a:gd name="T63" fmla="*/ 190 h 245"/>
                  <a:gd name="T64" fmla="*/ 236 w 245"/>
                  <a:gd name="T65" fmla="*/ 169 h 245"/>
                  <a:gd name="T66" fmla="*/ 243 w 245"/>
                  <a:gd name="T67" fmla="*/ 146 h 245"/>
                  <a:gd name="T68" fmla="*/ 243 w 245"/>
                  <a:gd name="T69" fmla="*/ 140 h 245"/>
                  <a:gd name="T70" fmla="*/ 243 w 245"/>
                  <a:gd name="T71" fmla="*/ 136 h 245"/>
                  <a:gd name="T72" fmla="*/ 244 w 245"/>
                  <a:gd name="T73" fmla="*/ 134 h 245"/>
                  <a:gd name="T74" fmla="*/ 245 w 245"/>
                  <a:gd name="T75" fmla="*/ 122 h 245"/>
                  <a:gd name="T76" fmla="*/ 243 w 245"/>
                  <a:gd name="T77" fmla="*/ 96 h 245"/>
                  <a:gd name="T78" fmla="*/ 236 w 245"/>
                  <a:gd name="T79" fmla="*/ 75 h 245"/>
                  <a:gd name="T80" fmla="*/ 225 w 245"/>
                  <a:gd name="T81" fmla="*/ 53 h 245"/>
                  <a:gd name="T82" fmla="*/ 209 w 245"/>
                  <a:gd name="T83" fmla="*/ 35 h 245"/>
                  <a:gd name="T84" fmla="*/ 199 w 245"/>
                  <a:gd name="T85" fmla="*/ 26 h 245"/>
                  <a:gd name="T86" fmla="*/ 190 w 245"/>
                  <a:gd name="T87" fmla="*/ 19 h 245"/>
                  <a:gd name="T88" fmla="*/ 169 w 245"/>
                  <a:gd name="T89" fmla="*/ 7 h 245"/>
                  <a:gd name="T90" fmla="*/ 146 w 245"/>
                  <a:gd name="T91" fmla="*/ 1 h 245"/>
                  <a:gd name="T92" fmla="*/ 122 w 245"/>
                  <a:gd name="T93" fmla="*/ 0 h 245"/>
                  <a:gd name="T94" fmla="*/ 96 w 245"/>
                  <a:gd name="T95" fmla="*/ 1 h 245"/>
                  <a:gd name="T96" fmla="*/ 75 w 245"/>
                  <a:gd name="T97" fmla="*/ 7 h 245"/>
                  <a:gd name="T98" fmla="*/ 53 w 245"/>
                  <a:gd name="T99" fmla="*/ 19 h 245"/>
                  <a:gd name="T100" fmla="*/ 35 w 245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2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Freeform 326">
                <a:extLst>
                  <a:ext uri="{FF2B5EF4-FFF2-40B4-BE49-F238E27FC236}">
                    <a16:creationId xmlns:a16="http://schemas.microsoft.com/office/drawing/2014/main" id="{580F9AFA-129A-4D21-AFB8-7721EFE4FD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439988"/>
                <a:ext cx="96838" cy="96838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200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200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7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2 h 246"/>
                  <a:gd name="T92" fmla="*/ 122 w 245"/>
                  <a:gd name="T93" fmla="*/ 0 h 246"/>
                  <a:gd name="T94" fmla="*/ 96 w 245"/>
                  <a:gd name="T95" fmla="*/ 2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2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Freeform 327">
                <a:extLst>
                  <a:ext uri="{FF2B5EF4-FFF2-40B4-BE49-F238E27FC236}">
                    <a16:creationId xmlns:a16="http://schemas.microsoft.com/office/drawing/2014/main" id="{49BF6802-354F-43D3-A4D3-2B30610B3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373313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Freeform 328">
                <a:extLst>
                  <a:ext uri="{FF2B5EF4-FFF2-40B4-BE49-F238E27FC236}">
                    <a16:creationId xmlns:a16="http://schemas.microsoft.com/office/drawing/2014/main" id="{719E2E7A-1226-4AC5-AAC5-B44344768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212976"/>
                <a:ext cx="96838" cy="98425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7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Freeform 329">
                <a:extLst>
                  <a:ext uri="{FF2B5EF4-FFF2-40B4-BE49-F238E27FC236}">
                    <a16:creationId xmlns:a16="http://schemas.microsoft.com/office/drawing/2014/main" id="{BA879B1D-AE2D-4607-938F-E3971A5BA1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152651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69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69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6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4" name="Freeform 330">
                <a:extLst>
                  <a:ext uri="{FF2B5EF4-FFF2-40B4-BE49-F238E27FC236}">
                    <a16:creationId xmlns:a16="http://schemas.microsoft.com/office/drawing/2014/main" id="{69902C09-C690-4B0F-82AC-50037D4CC5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2085976"/>
                <a:ext cx="96838" cy="98425"/>
              </a:xfrm>
              <a:custGeom>
                <a:avLst/>
                <a:gdLst>
                  <a:gd name="T0" fmla="*/ 35 w 245"/>
                  <a:gd name="T1" fmla="*/ 35 h 245"/>
                  <a:gd name="T2" fmla="*/ 19 w 245"/>
                  <a:gd name="T3" fmla="*/ 53 h 245"/>
                  <a:gd name="T4" fmla="*/ 7 w 245"/>
                  <a:gd name="T5" fmla="*/ 75 h 245"/>
                  <a:gd name="T6" fmla="*/ 1 w 245"/>
                  <a:gd name="T7" fmla="*/ 96 h 245"/>
                  <a:gd name="T8" fmla="*/ 0 w 245"/>
                  <a:gd name="T9" fmla="*/ 122 h 245"/>
                  <a:gd name="T10" fmla="*/ 1 w 245"/>
                  <a:gd name="T11" fmla="*/ 146 h 245"/>
                  <a:gd name="T12" fmla="*/ 7 w 245"/>
                  <a:gd name="T13" fmla="*/ 169 h 245"/>
                  <a:gd name="T14" fmla="*/ 19 w 245"/>
                  <a:gd name="T15" fmla="*/ 190 h 245"/>
                  <a:gd name="T16" fmla="*/ 26 w 245"/>
                  <a:gd name="T17" fmla="*/ 199 h 245"/>
                  <a:gd name="T18" fmla="*/ 35 w 245"/>
                  <a:gd name="T19" fmla="*/ 209 h 245"/>
                  <a:gd name="T20" fmla="*/ 53 w 245"/>
                  <a:gd name="T21" fmla="*/ 225 h 245"/>
                  <a:gd name="T22" fmla="*/ 75 w 245"/>
                  <a:gd name="T23" fmla="*/ 236 h 245"/>
                  <a:gd name="T24" fmla="*/ 96 w 245"/>
                  <a:gd name="T25" fmla="*/ 243 h 245"/>
                  <a:gd name="T26" fmla="*/ 122 w 245"/>
                  <a:gd name="T27" fmla="*/ 245 h 245"/>
                  <a:gd name="T28" fmla="*/ 134 w 245"/>
                  <a:gd name="T29" fmla="*/ 244 h 245"/>
                  <a:gd name="T30" fmla="*/ 136 w 245"/>
                  <a:gd name="T31" fmla="*/ 243 h 245"/>
                  <a:gd name="T32" fmla="*/ 140 w 245"/>
                  <a:gd name="T33" fmla="*/ 243 h 245"/>
                  <a:gd name="T34" fmla="*/ 146 w 245"/>
                  <a:gd name="T35" fmla="*/ 243 h 245"/>
                  <a:gd name="T36" fmla="*/ 169 w 245"/>
                  <a:gd name="T37" fmla="*/ 236 h 245"/>
                  <a:gd name="T38" fmla="*/ 190 w 245"/>
                  <a:gd name="T39" fmla="*/ 225 h 245"/>
                  <a:gd name="T40" fmla="*/ 199 w 245"/>
                  <a:gd name="T41" fmla="*/ 217 h 245"/>
                  <a:gd name="T42" fmla="*/ 203 w 245"/>
                  <a:gd name="T43" fmla="*/ 212 h 245"/>
                  <a:gd name="T44" fmla="*/ 206 w 245"/>
                  <a:gd name="T45" fmla="*/ 210 h 245"/>
                  <a:gd name="T46" fmla="*/ 206 w 245"/>
                  <a:gd name="T47" fmla="*/ 209 h 245"/>
                  <a:gd name="T48" fmla="*/ 207 w 245"/>
                  <a:gd name="T49" fmla="*/ 209 h 245"/>
                  <a:gd name="T50" fmla="*/ 209 w 245"/>
                  <a:gd name="T51" fmla="*/ 209 h 245"/>
                  <a:gd name="T52" fmla="*/ 209 w 245"/>
                  <a:gd name="T53" fmla="*/ 207 h 245"/>
                  <a:gd name="T54" fmla="*/ 209 w 245"/>
                  <a:gd name="T55" fmla="*/ 206 h 245"/>
                  <a:gd name="T56" fmla="*/ 210 w 245"/>
                  <a:gd name="T57" fmla="*/ 206 h 245"/>
                  <a:gd name="T58" fmla="*/ 212 w 245"/>
                  <a:gd name="T59" fmla="*/ 203 h 245"/>
                  <a:gd name="T60" fmla="*/ 217 w 245"/>
                  <a:gd name="T61" fmla="*/ 199 h 245"/>
                  <a:gd name="T62" fmla="*/ 225 w 245"/>
                  <a:gd name="T63" fmla="*/ 190 h 245"/>
                  <a:gd name="T64" fmla="*/ 236 w 245"/>
                  <a:gd name="T65" fmla="*/ 169 h 245"/>
                  <a:gd name="T66" fmla="*/ 243 w 245"/>
                  <a:gd name="T67" fmla="*/ 146 h 245"/>
                  <a:gd name="T68" fmla="*/ 243 w 245"/>
                  <a:gd name="T69" fmla="*/ 140 h 245"/>
                  <a:gd name="T70" fmla="*/ 243 w 245"/>
                  <a:gd name="T71" fmla="*/ 136 h 245"/>
                  <a:gd name="T72" fmla="*/ 244 w 245"/>
                  <a:gd name="T73" fmla="*/ 134 h 245"/>
                  <a:gd name="T74" fmla="*/ 245 w 245"/>
                  <a:gd name="T75" fmla="*/ 122 h 245"/>
                  <a:gd name="T76" fmla="*/ 243 w 245"/>
                  <a:gd name="T77" fmla="*/ 96 h 245"/>
                  <a:gd name="T78" fmla="*/ 236 w 245"/>
                  <a:gd name="T79" fmla="*/ 75 h 245"/>
                  <a:gd name="T80" fmla="*/ 225 w 245"/>
                  <a:gd name="T81" fmla="*/ 53 h 245"/>
                  <a:gd name="T82" fmla="*/ 209 w 245"/>
                  <a:gd name="T83" fmla="*/ 35 h 245"/>
                  <a:gd name="T84" fmla="*/ 199 w 245"/>
                  <a:gd name="T85" fmla="*/ 26 h 245"/>
                  <a:gd name="T86" fmla="*/ 190 w 245"/>
                  <a:gd name="T87" fmla="*/ 19 h 245"/>
                  <a:gd name="T88" fmla="*/ 169 w 245"/>
                  <a:gd name="T89" fmla="*/ 7 h 245"/>
                  <a:gd name="T90" fmla="*/ 146 w 245"/>
                  <a:gd name="T91" fmla="*/ 1 h 245"/>
                  <a:gd name="T92" fmla="*/ 122 w 245"/>
                  <a:gd name="T93" fmla="*/ 0 h 245"/>
                  <a:gd name="T94" fmla="*/ 96 w 245"/>
                  <a:gd name="T95" fmla="*/ 1 h 245"/>
                  <a:gd name="T96" fmla="*/ 75 w 245"/>
                  <a:gd name="T97" fmla="*/ 7 h 245"/>
                  <a:gd name="T98" fmla="*/ 53 w 245"/>
                  <a:gd name="T99" fmla="*/ 19 h 245"/>
                  <a:gd name="T100" fmla="*/ 35 w 245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2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Freeform 331">
                <a:extLst>
                  <a:ext uri="{FF2B5EF4-FFF2-40B4-BE49-F238E27FC236}">
                    <a16:creationId xmlns:a16="http://schemas.microsoft.com/office/drawing/2014/main" id="{BBCDE1A0-424B-4EA2-8B75-B298DED48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1993901"/>
                <a:ext cx="96838" cy="98425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4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4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6" name="Freeform 332">
                <a:extLst>
                  <a:ext uri="{FF2B5EF4-FFF2-40B4-BE49-F238E27FC236}">
                    <a16:creationId xmlns:a16="http://schemas.microsoft.com/office/drawing/2014/main" id="{3DF6C816-8F5B-4112-8E18-B6392268E0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1924051"/>
                <a:ext cx="96838" cy="96838"/>
              </a:xfrm>
              <a:custGeom>
                <a:avLst/>
                <a:gdLst>
                  <a:gd name="T0" fmla="*/ 35 w 245"/>
                  <a:gd name="T1" fmla="*/ 35 h 246"/>
                  <a:gd name="T2" fmla="*/ 19 w 245"/>
                  <a:gd name="T3" fmla="*/ 53 h 246"/>
                  <a:gd name="T4" fmla="*/ 7 w 245"/>
                  <a:gd name="T5" fmla="*/ 75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69 h 246"/>
                  <a:gd name="T14" fmla="*/ 19 w 245"/>
                  <a:gd name="T15" fmla="*/ 190 h 246"/>
                  <a:gd name="T16" fmla="*/ 26 w 245"/>
                  <a:gd name="T17" fmla="*/ 199 h 246"/>
                  <a:gd name="T18" fmla="*/ 35 w 245"/>
                  <a:gd name="T19" fmla="*/ 209 h 246"/>
                  <a:gd name="T20" fmla="*/ 53 w 245"/>
                  <a:gd name="T21" fmla="*/ 225 h 246"/>
                  <a:gd name="T22" fmla="*/ 75 w 245"/>
                  <a:gd name="T23" fmla="*/ 237 h 246"/>
                  <a:gd name="T24" fmla="*/ 96 w 245"/>
                  <a:gd name="T25" fmla="*/ 243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3 h 246"/>
                  <a:gd name="T32" fmla="*/ 140 w 245"/>
                  <a:gd name="T33" fmla="*/ 243 h 246"/>
                  <a:gd name="T34" fmla="*/ 146 w 245"/>
                  <a:gd name="T35" fmla="*/ 243 h 246"/>
                  <a:gd name="T36" fmla="*/ 169 w 245"/>
                  <a:gd name="T37" fmla="*/ 237 h 246"/>
                  <a:gd name="T38" fmla="*/ 190 w 245"/>
                  <a:gd name="T39" fmla="*/ 225 h 246"/>
                  <a:gd name="T40" fmla="*/ 199 w 245"/>
                  <a:gd name="T41" fmla="*/ 217 h 246"/>
                  <a:gd name="T42" fmla="*/ 203 w 245"/>
                  <a:gd name="T43" fmla="*/ 213 h 246"/>
                  <a:gd name="T44" fmla="*/ 206 w 245"/>
                  <a:gd name="T45" fmla="*/ 210 h 246"/>
                  <a:gd name="T46" fmla="*/ 206 w 245"/>
                  <a:gd name="T47" fmla="*/ 209 h 246"/>
                  <a:gd name="T48" fmla="*/ 207 w 245"/>
                  <a:gd name="T49" fmla="*/ 209 h 246"/>
                  <a:gd name="T50" fmla="*/ 209 w 245"/>
                  <a:gd name="T51" fmla="*/ 209 h 246"/>
                  <a:gd name="T52" fmla="*/ 209 w 245"/>
                  <a:gd name="T53" fmla="*/ 207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199 h 246"/>
                  <a:gd name="T62" fmla="*/ 225 w 245"/>
                  <a:gd name="T63" fmla="*/ 190 h 246"/>
                  <a:gd name="T64" fmla="*/ 236 w 245"/>
                  <a:gd name="T65" fmla="*/ 169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6 h 246"/>
                  <a:gd name="T72" fmla="*/ 244 w 245"/>
                  <a:gd name="T73" fmla="*/ 134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5 h 246"/>
                  <a:gd name="T80" fmla="*/ 225 w 245"/>
                  <a:gd name="T81" fmla="*/ 53 h 246"/>
                  <a:gd name="T82" fmla="*/ 209 w 245"/>
                  <a:gd name="T83" fmla="*/ 35 h 246"/>
                  <a:gd name="T84" fmla="*/ 199 w 245"/>
                  <a:gd name="T85" fmla="*/ 26 h 246"/>
                  <a:gd name="T86" fmla="*/ 190 w 245"/>
                  <a:gd name="T87" fmla="*/ 19 h 246"/>
                  <a:gd name="T88" fmla="*/ 169 w 245"/>
                  <a:gd name="T89" fmla="*/ 8 h 246"/>
                  <a:gd name="T90" fmla="*/ 146 w 245"/>
                  <a:gd name="T91" fmla="*/ 1 h 246"/>
                  <a:gd name="T92" fmla="*/ 122 w 245"/>
                  <a:gd name="T93" fmla="*/ 0 h 246"/>
                  <a:gd name="T94" fmla="*/ 96 w 245"/>
                  <a:gd name="T95" fmla="*/ 1 h 246"/>
                  <a:gd name="T96" fmla="*/ 75 w 245"/>
                  <a:gd name="T97" fmla="*/ 8 h 246"/>
                  <a:gd name="T98" fmla="*/ 53 w 245"/>
                  <a:gd name="T99" fmla="*/ 19 h 246"/>
                  <a:gd name="T100" fmla="*/ 35 w 245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7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2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Freeform 333">
                <a:extLst>
                  <a:ext uri="{FF2B5EF4-FFF2-40B4-BE49-F238E27FC236}">
                    <a16:creationId xmlns:a16="http://schemas.microsoft.com/office/drawing/2014/main" id="{83B2BD3D-EE17-45C1-A7BA-61523F771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62145" y="1739901"/>
                <a:ext cx="96838" cy="96838"/>
              </a:xfrm>
              <a:custGeom>
                <a:avLst/>
                <a:gdLst>
                  <a:gd name="T0" fmla="*/ 35 w 245"/>
                  <a:gd name="T1" fmla="*/ 36 h 246"/>
                  <a:gd name="T2" fmla="*/ 19 w 245"/>
                  <a:gd name="T3" fmla="*/ 54 h 246"/>
                  <a:gd name="T4" fmla="*/ 7 w 245"/>
                  <a:gd name="T5" fmla="*/ 76 h 246"/>
                  <a:gd name="T6" fmla="*/ 1 w 245"/>
                  <a:gd name="T7" fmla="*/ 97 h 246"/>
                  <a:gd name="T8" fmla="*/ 0 w 245"/>
                  <a:gd name="T9" fmla="*/ 123 h 246"/>
                  <a:gd name="T10" fmla="*/ 1 w 245"/>
                  <a:gd name="T11" fmla="*/ 147 h 246"/>
                  <a:gd name="T12" fmla="*/ 7 w 245"/>
                  <a:gd name="T13" fmla="*/ 170 h 246"/>
                  <a:gd name="T14" fmla="*/ 19 w 245"/>
                  <a:gd name="T15" fmla="*/ 191 h 246"/>
                  <a:gd name="T16" fmla="*/ 26 w 245"/>
                  <a:gd name="T17" fmla="*/ 200 h 246"/>
                  <a:gd name="T18" fmla="*/ 35 w 245"/>
                  <a:gd name="T19" fmla="*/ 210 h 246"/>
                  <a:gd name="T20" fmla="*/ 53 w 245"/>
                  <a:gd name="T21" fmla="*/ 226 h 246"/>
                  <a:gd name="T22" fmla="*/ 75 w 245"/>
                  <a:gd name="T23" fmla="*/ 237 h 246"/>
                  <a:gd name="T24" fmla="*/ 96 w 245"/>
                  <a:gd name="T25" fmla="*/ 244 h 246"/>
                  <a:gd name="T26" fmla="*/ 122 w 245"/>
                  <a:gd name="T27" fmla="*/ 246 h 246"/>
                  <a:gd name="T28" fmla="*/ 134 w 245"/>
                  <a:gd name="T29" fmla="*/ 245 h 246"/>
                  <a:gd name="T30" fmla="*/ 136 w 245"/>
                  <a:gd name="T31" fmla="*/ 244 h 246"/>
                  <a:gd name="T32" fmla="*/ 140 w 245"/>
                  <a:gd name="T33" fmla="*/ 244 h 246"/>
                  <a:gd name="T34" fmla="*/ 146 w 245"/>
                  <a:gd name="T35" fmla="*/ 244 h 246"/>
                  <a:gd name="T36" fmla="*/ 169 w 245"/>
                  <a:gd name="T37" fmla="*/ 237 h 246"/>
                  <a:gd name="T38" fmla="*/ 190 w 245"/>
                  <a:gd name="T39" fmla="*/ 226 h 246"/>
                  <a:gd name="T40" fmla="*/ 199 w 245"/>
                  <a:gd name="T41" fmla="*/ 218 h 246"/>
                  <a:gd name="T42" fmla="*/ 203 w 245"/>
                  <a:gd name="T43" fmla="*/ 213 h 246"/>
                  <a:gd name="T44" fmla="*/ 206 w 245"/>
                  <a:gd name="T45" fmla="*/ 211 h 246"/>
                  <a:gd name="T46" fmla="*/ 206 w 245"/>
                  <a:gd name="T47" fmla="*/ 210 h 246"/>
                  <a:gd name="T48" fmla="*/ 207 w 245"/>
                  <a:gd name="T49" fmla="*/ 210 h 246"/>
                  <a:gd name="T50" fmla="*/ 209 w 245"/>
                  <a:gd name="T51" fmla="*/ 210 h 246"/>
                  <a:gd name="T52" fmla="*/ 209 w 245"/>
                  <a:gd name="T53" fmla="*/ 208 h 246"/>
                  <a:gd name="T54" fmla="*/ 209 w 245"/>
                  <a:gd name="T55" fmla="*/ 206 h 246"/>
                  <a:gd name="T56" fmla="*/ 210 w 245"/>
                  <a:gd name="T57" fmla="*/ 206 h 246"/>
                  <a:gd name="T58" fmla="*/ 212 w 245"/>
                  <a:gd name="T59" fmla="*/ 204 h 246"/>
                  <a:gd name="T60" fmla="*/ 217 w 245"/>
                  <a:gd name="T61" fmla="*/ 200 h 246"/>
                  <a:gd name="T62" fmla="*/ 225 w 245"/>
                  <a:gd name="T63" fmla="*/ 191 h 246"/>
                  <a:gd name="T64" fmla="*/ 236 w 245"/>
                  <a:gd name="T65" fmla="*/ 170 h 246"/>
                  <a:gd name="T66" fmla="*/ 243 w 245"/>
                  <a:gd name="T67" fmla="*/ 147 h 246"/>
                  <a:gd name="T68" fmla="*/ 243 w 245"/>
                  <a:gd name="T69" fmla="*/ 140 h 246"/>
                  <a:gd name="T70" fmla="*/ 243 w 245"/>
                  <a:gd name="T71" fmla="*/ 137 h 246"/>
                  <a:gd name="T72" fmla="*/ 244 w 245"/>
                  <a:gd name="T73" fmla="*/ 135 h 246"/>
                  <a:gd name="T74" fmla="*/ 245 w 245"/>
                  <a:gd name="T75" fmla="*/ 123 h 246"/>
                  <a:gd name="T76" fmla="*/ 243 w 245"/>
                  <a:gd name="T77" fmla="*/ 97 h 246"/>
                  <a:gd name="T78" fmla="*/ 236 w 245"/>
                  <a:gd name="T79" fmla="*/ 76 h 246"/>
                  <a:gd name="T80" fmla="*/ 225 w 245"/>
                  <a:gd name="T81" fmla="*/ 54 h 246"/>
                  <a:gd name="T82" fmla="*/ 209 w 245"/>
                  <a:gd name="T83" fmla="*/ 36 h 246"/>
                  <a:gd name="T84" fmla="*/ 199 w 245"/>
                  <a:gd name="T85" fmla="*/ 27 h 246"/>
                  <a:gd name="T86" fmla="*/ 190 w 245"/>
                  <a:gd name="T87" fmla="*/ 20 h 246"/>
                  <a:gd name="T88" fmla="*/ 169 w 245"/>
                  <a:gd name="T89" fmla="*/ 8 h 246"/>
                  <a:gd name="T90" fmla="*/ 146 w 245"/>
                  <a:gd name="T91" fmla="*/ 2 h 246"/>
                  <a:gd name="T92" fmla="*/ 122 w 245"/>
                  <a:gd name="T93" fmla="*/ 0 h 246"/>
                  <a:gd name="T94" fmla="*/ 96 w 245"/>
                  <a:gd name="T95" fmla="*/ 2 h 246"/>
                  <a:gd name="T96" fmla="*/ 75 w 245"/>
                  <a:gd name="T97" fmla="*/ 8 h 246"/>
                  <a:gd name="T98" fmla="*/ 53 w 245"/>
                  <a:gd name="T99" fmla="*/ 20 h 246"/>
                  <a:gd name="T100" fmla="*/ 35 w 245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5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7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7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2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2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5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2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0" name="Groupe 79">
              <a:extLst>
                <a:ext uri="{FF2B5EF4-FFF2-40B4-BE49-F238E27FC236}">
                  <a16:creationId xmlns:a16="http://schemas.microsoft.com/office/drawing/2014/main" id="{C9D84EA2-9BC4-48D1-80CC-799D275B2D14}"/>
                </a:ext>
              </a:extLst>
            </p:cNvPr>
            <p:cNvGrpSpPr/>
            <p:nvPr/>
          </p:nvGrpSpPr>
          <p:grpSpPr>
            <a:xfrm>
              <a:off x="4226964" y="2982835"/>
              <a:ext cx="41984" cy="1117691"/>
              <a:chOff x="21078033" y="1498601"/>
              <a:chExt cx="98425" cy="1655763"/>
            </a:xfrm>
            <a:solidFill>
              <a:srgbClr val="FF6600"/>
            </a:solidFill>
          </p:grpSpPr>
          <p:sp>
            <p:nvSpPr>
              <p:cNvPr id="164" name="Freeform 334">
                <a:extLst>
                  <a:ext uri="{FF2B5EF4-FFF2-40B4-BE49-F238E27FC236}">
                    <a16:creationId xmlns:a16="http://schemas.microsoft.com/office/drawing/2014/main" id="{37B5073F-1532-43F8-8184-C933CB1625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14986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5" name="Freeform 335">
                <a:extLst>
                  <a:ext uri="{FF2B5EF4-FFF2-40B4-BE49-F238E27FC236}">
                    <a16:creationId xmlns:a16="http://schemas.microsoft.com/office/drawing/2014/main" id="{AA109A1E-F045-4564-942D-1A52ED04F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18542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6" name="Freeform 336">
                <a:extLst>
                  <a:ext uri="{FF2B5EF4-FFF2-40B4-BE49-F238E27FC236}">
                    <a16:creationId xmlns:a16="http://schemas.microsoft.com/office/drawing/2014/main" id="{3B3884F0-E8FD-4139-BB93-7BF47681C0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095501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7" name="Freeform 337">
                <a:extLst>
                  <a:ext uri="{FF2B5EF4-FFF2-40B4-BE49-F238E27FC236}">
                    <a16:creationId xmlns:a16="http://schemas.microsoft.com/office/drawing/2014/main" id="{DEC68E8D-743F-406A-860F-0CA6707EDF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119313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8" name="Freeform 338">
                <a:extLst>
                  <a:ext uri="{FF2B5EF4-FFF2-40B4-BE49-F238E27FC236}">
                    <a16:creationId xmlns:a16="http://schemas.microsoft.com/office/drawing/2014/main" id="{0DE34F54-9032-439A-AFD5-80F96D672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184401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9" name="Freeform 339">
                <a:extLst>
                  <a:ext uri="{FF2B5EF4-FFF2-40B4-BE49-F238E27FC236}">
                    <a16:creationId xmlns:a16="http://schemas.microsoft.com/office/drawing/2014/main" id="{3499C50D-C85C-4A8D-A0CC-3C6DD79DA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2098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0" name="Freeform 340">
                <a:extLst>
                  <a:ext uri="{FF2B5EF4-FFF2-40B4-BE49-F238E27FC236}">
                    <a16:creationId xmlns:a16="http://schemas.microsoft.com/office/drawing/2014/main" id="{75A8300D-E5D9-41D9-BE88-F6F3A0771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2653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1" name="Freeform 341">
                <a:extLst>
                  <a:ext uri="{FF2B5EF4-FFF2-40B4-BE49-F238E27FC236}">
                    <a16:creationId xmlns:a16="http://schemas.microsoft.com/office/drawing/2014/main" id="{3C8D6E76-DDAC-4F2E-87A1-9BAC9D7612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3749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2" name="Freeform 342">
                <a:extLst>
                  <a:ext uri="{FF2B5EF4-FFF2-40B4-BE49-F238E27FC236}">
                    <a16:creationId xmlns:a16="http://schemas.microsoft.com/office/drawing/2014/main" id="{FE3A8AA3-6323-4F4E-936A-B4637A27ED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4050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3" name="Freeform 343">
                <a:extLst>
                  <a:ext uri="{FF2B5EF4-FFF2-40B4-BE49-F238E27FC236}">
                    <a16:creationId xmlns:a16="http://schemas.microsoft.com/office/drawing/2014/main" id="{336AD518-53E7-4F50-8CF3-19A4B9FF0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55905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4" name="Freeform 344">
                <a:extLst>
                  <a:ext uri="{FF2B5EF4-FFF2-40B4-BE49-F238E27FC236}">
                    <a16:creationId xmlns:a16="http://schemas.microsoft.com/office/drawing/2014/main" id="{B5F0A7D6-6C4A-4F9C-8DF9-A1ED238023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625726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5" name="Freeform 345">
                <a:extLst>
                  <a:ext uri="{FF2B5EF4-FFF2-40B4-BE49-F238E27FC236}">
                    <a16:creationId xmlns:a16="http://schemas.microsoft.com/office/drawing/2014/main" id="{41ED1221-0C02-402C-B043-2A151EE590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67335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6" name="Freeform 346">
                <a:extLst>
                  <a:ext uri="{FF2B5EF4-FFF2-40B4-BE49-F238E27FC236}">
                    <a16:creationId xmlns:a16="http://schemas.microsoft.com/office/drawing/2014/main" id="{6BDFAF44-B8F8-402C-9BBA-7AEA83C94C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7225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7" name="Freeform 347">
                <a:extLst>
                  <a:ext uri="{FF2B5EF4-FFF2-40B4-BE49-F238E27FC236}">
                    <a16:creationId xmlns:a16="http://schemas.microsoft.com/office/drawing/2014/main" id="{E1F1844D-BD04-4EAB-BF66-1983437394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7654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8" name="Freeform 348">
                <a:extLst>
                  <a:ext uri="{FF2B5EF4-FFF2-40B4-BE49-F238E27FC236}">
                    <a16:creationId xmlns:a16="http://schemas.microsoft.com/office/drawing/2014/main" id="{F281CA9C-B120-4524-A7ED-CDB2A2277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29003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9" name="Freeform 349">
                <a:extLst>
                  <a:ext uri="{FF2B5EF4-FFF2-40B4-BE49-F238E27FC236}">
                    <a16:creationId xmlns:a16="http://schemas.microsoft.com/office/drawing/2014/main" id="{DA27B6A5-3D96-4917-8700-DC3FA7FBFA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303688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0" name="Freeform 350">
                <a:extLst>
                  <a:ext uri="{FF2B5EF4-FFF2-40B4-BE49-F238E27FC236}">
                    <a16:creationId xmlns:a16="http://schemas.microsoft.com/office/drawing/2014/main" id="{19E92761-1B41-4900-A72B-DE64347C5B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78033" y="3057526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1" name="Groupe 80">
              <a:extLst>
                <a:ext uri="{FF2B5EF4-FFF2-40B4-BE49-F238E27FC236}">
                  <a16:creationId xmlns:a16="http://schemas.microsoft.com/office/drawing/2014/main" id="{9277B8AA-EB50-4698-A2F6-35F6120C39CE}"/>
                </a:ext>
              </a:extLst>
            </p:cNvPr>
            <p:cNvGrpSpPr/>
            <p:nvPr/>
          </p:nvGrpSpPr>
          <p:grpSpPr>
            <a:xfrm>
              <a:off x="5175319" y="3093210"/>
              <a:ext cx="41984" cy="1015888"/>
              <a:chOff x="23301326" y="1662113"/>
              <a:chExt cx="98426" cy="1504950"/>
            </a:xfrm>
            <a:solidFill>
              <a:srgbClr val="0070C0"/>
            </a:solidFill>
          </p:grpSpPr>
          <p:sp>
            <p:nvSpPr>
              <p:cNvPr id="148" name="Freeform 351">
                <a:extLst>
                  <a:ext uri="{FF2B5EF4-FFF2-40B4-BE49-F238E27FC236}">
                    <a16:creationId xmlns:a16="http://schemas.microsoft.com/office/drawing/2014/main" id="{6AE7A652-31B4-44B2-95B3-FE7F2643ED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1662113"/>
                <a:ext cx="96838" cy="96838"/>
              </a:xfrm>
              <a:custGeom>
                <a:avLst/>
                <a:gdLst>
                  <a:gd name="T0" fmla="*/ 36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6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200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200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6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9" name="Freeform 352">
                <a:extLst>
                  <a:ext uri="{FF2B5EF4-FFF2-40B4-BE49-F238E27FC236}">
                    <a16:creationId xmlns:a16="http://schemas.microsoft.com/office/drawing/2014/main" id="{E252F177-CC31-42D1-B369-5307BFFB9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1792288"/>
                <a:ext cx="96838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0" name="Freeform 353">
                <a:extLst>
                  <a:ext uri="{FF2B5EF4-FFF2-40B4-BE49-F238E27FC236}">
                    <a16:creationId xmlns:a16="http://schemas.microsoft.com/office/drawing/2014/main" id="{3E30401D-032D-4B4A-8D28-9D5FBE243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1931988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1" name="Freeform 354">
                <a:extLst>
                  <a:ext uri="{FF2B5EF4-FFF2-40B4-BE49-F238E27FC236}">
                    <a16:creationId xmlns:a16="http://schemas.microsoft.com/office/drawing/2014/main" id="{7FECB1CC-60AA-42D9-A2A9-F6392F210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008188"/>
                <a:ext cx="96838" cy="96838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2" name="Freeform 355">
                <a:extLst>
                  <a:ext uri="{FF2B5EF4-FFF2-40B4-BE49-F238E27FC236}">
                    <a16:creationId xmlns:a16="http://schemas.microsoft.com/office/drawing/2014/main" id="{8C24FA85-B712-4836-BDBC-3302B6AA6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132013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3" name="Freeform 356">
                <a:extLst>
                  <a:ext uri="{FF2B5EF4-FFF2-40B4-BE49-F238E27FC236}">
                    <a16:creationId xmlns:a16="http://schemas.microsoft.com/office/drawing/2014/main" id="{C87F6331-7145-46A4-A673-D655B4115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185988"/>
                <a:ext cx="96838" cy="98425"/>
              </a:xfrm>
              <a:custGeom>
                <a:avLst/>
                <a:gdLst>
                  <a:gd name="T0" fmla="*/ 36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6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200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200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6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6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200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200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6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4" name="Freeform 357">
                <a:extLst>
                  <a:ext uri="{FF2B5EF4-FFF2-40B4-BE49-F238E27FC236}">
                    <a16:creationId xmlns:a16="http://schemas.microsoft.com/office/drawing/2014/main" id="{1A193697-95BB-4B57-BF78-FDFD71949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252663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5" name="Freeform 358">
                <a:extLst>
                  <a:ext uri="{FF2B5EF4-FFF2-40B4-BE49-F238E27FC236}">
                    <a16:creationId xmlns:a16="http://schemas.microsoft.com/office/drawing/2014/main" id="{3FEE55A7-3272-4F1D-B975-0F4D3C7F55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335213"/>
                <a:ext cx="96838" cy="96838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6" name="Freeform 359">
                <a:extLst>
                  <a:ext uri="{FF2B5EF4-FFF2-40B4-BE49-F238E27FC236}">
                    <a16:creationId xmlns:a16="http://schemas.microsoft.com/office/drawing/2014/main" id="{2632D112-4B6A-4FE8-96D1-8DE43BEDB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384426"/>
                <a:ext cx="96838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7" name="Freeform 360">
                <a:extLst>
                  <a:ext uri="{FF2B5EF4-FFF2-40B4-BE49-F238E27FC236}">
                    <a16:creationId xmlns:a16="http://schemas.microsoft.com/office/drawing/2014/main" id="{97737684-6D95-4237-A4FE-C56C6461CA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2914" y="2514601"/>
                <a:ext cx="96838" cy="98425"/>
              </a:xfrm>
              <a:custGeom>
                <a:avLst/>
                <a:gdLst>
                  <a:gd name="T0" fmla="*/ 36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200 h 246"/>
                  <a:gd name="T18" fmla="*/ 36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200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200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6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6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200"/>
                    </a:lnTo>
                    <a:lnTo>
                      <a:pt x="36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200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200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6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8" name="Freeform 361">
                <a:extLst>
                  <a:ext uri="{FF2B5EF4-FFF2-40B4-BE49-F238E27FC236}">
                    <a16:creationId xmlns:a16="http://schemas.microsoft.com/office/drawing/2014/main" id="{475A03F7-18A5-43DD-90F5-0879AF295B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571751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9" name="Freeform 362">
                <a:extLst>
                  <a:ext uri="{FF2B5EF4-FFF2-40B4-BE49-F238E27FC236}">
                    <a16:creationId xmlns:a16="http://schemas.microsoft.com/office/drawing/2014/main" id="{A6EF654C-CC92-4E78-B5B3-F187BB4A4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64636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0" name="Freeform 363">
                <a:extLst>
                  <a:ext uri="{FF2B5EF4-FFF2-40B4-BE49-F238E27FC236}">
                    <a16:creationId xmlns:a16="http://schemas.microsoft.com/office/drawing/2014/main" id="{1A6C9161-62DF-49AA-ADF9-971C3B978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727326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1" name="Freeform 364">
                <a:extLst>
                  <a:ext uri="{FF2B5EF4-FFF2-40B4-BE49-F238E27FC236}">
                    <a16:creationId xmlns:a16="http://schemas.microsoft.com/office/drawing/2014/main" id="{52F4C38A-8C38-45C4-9CFE-6A2554F63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662238"/>
                <a:ext cx="96838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2" name="Freeform 365">
                <a:extLst>
                  <a:ext uri="{FF2B5EF4-FFF2-40B4-BE49-F238E27FC236}">
                    <a16:creationId xmlns:a16="http://schemas.microsoft.com/office/drawing/2014/main" id="{06C29BBD-355C-4219-AC2F-A0FF2BCD54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2911476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3" name="Freeform 366">
                <a:extLst>
                  <a:ext uri="{FF2B5EF4-FFF2-40B4-BE49-F238E27FC236}">
                    <a16:creationId xmlns:a16="http://schemas.microsoft.com/office/drawing/2014/main" id="{1E383A62-47BF-4BED-ACAE-FAAA29D98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01326" y="3068638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2" name="Groupe 81">
              <a:extLst>
                <a:ext uri="{FF2B5EF4-FFF2-40B4-BE49-F238E27FC236}">
                  <a16:creationId xmlns:a16="http://schemas.microsoft.com/office/drawing/2014/main" id="{30261DF3-4975-48FD-8B61-08C83E993E52}"/>
                </a:ext>
              </a:extLst>
            </p:cNvPr>
            <p:cNvGrpSpPr/>
            <p:nvPr/>
          </p:nvGrpSpPr>
          <p:grpSpPr>
            <a:xfrm>
              <a:off x="5225428" y="2818878"/>
              <a:ext cx="41984" cy="1369520"/>
              <a:chOff x="23418802" y="1255713"/>
              <a:chExt cx="98425" cy="2028825"/>
            </a:xfrm>
            <a:solidFill>
              <a:srgbClr val="00B0F0"/>
            </a:solidFill>
          </p:grpSpPr>
          <p:sp>
            <p:nvSpPr>
              <p:cNvPr id="128" name="Freeform 367">
                <a:extLst>
                  <a:ext uri="{FF2B5EF4-FFF2-40B4-BE49-F238E27FC236}">
                    <a16:creationId xmlns:a16="http://schemas.microsoft.com/office/drawing/2014/main" id="{DC88530A-F1AF-4E94-BDA3-7EADF5332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318611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368">
                <a:extLst>
                  <a:ext uri="{FF2B5EF4-FFF2-40B4-BE49-F238E27FC236}">
                    <a16:creationId xmlns:a16="http://schemas.microsoft.com/office/drawing/2014/main" id="{299E08C5-DDC6-49C0-B813-7672F5358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30813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369">
                <a:extLst>
                  <a:ext uri="{FF2B5EF4-FFF2-40B4-BE49-F238E27FC236}">
                    <a16:creationId xmlns:a16="http://schemas.microsoft.com/office/drawing/2014/main" id="{E71CB29C-0271-4CAD-BF6B-E23A82C5B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9638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6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2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6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370">
                <a:extLst>
                  <a:ext uri="{FF2B5EF4-FFF2-40B4-BE49-F238E27FC236}">
                    <a16:creationId xmlns:a16="http://schemas.microsoft.com/office/drawing/2014/main" id="{D4B8D235-4521-47E0-ABB8-A508B590D8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879726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371">
                <a:extLst>
                  <a:ext uri="{FF2B5EF4-FFF2-40B4-BE49-F238E27FC236}">
                    <a16:creationId xmlns:a16="http://schemas.microsoft.com/office/drawing/2014/main" id="{B155B8FB-9781-43CA-8425-34BEEF5D65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803526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372">
                <a:extLst>
                  <a:ext uri="{FF2B5EF4-FFF2-40B4-BE49-F238E27FC236}">
                    <a16:creationId xmlns:a16="http://schemas.microsoft.com/office/drawing/2014/main" id="{15A06C6E-04B9-4EE4-B9BF-F144A89BF0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6876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373">
                <a:extLst>
                  <a:ext uri="{FF2B5EF4-FFF2-40B4-BE49-F238E27FC236}">
                    <a16:creationId xmlns:a16="http://schemas.microsoft.com/office/drawing/2014/main" id="{F2963593-AA5F-41BF-97E0-F94AE217D5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582863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374">
                <a:extLst>
                  <a:ext uri="{FF2B5EF4-FFF2-40B4-BE49-F238E27FC236}">
                    <a16:creationId xmlns:a16="http://schemas.microsoft.com/office/drawing/2014/main" id="{9668FF82-ACA4-4FC5-8672-33885DB8E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2482851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6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6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375">
                <a:extLst>
                  <a:ext uri="{FF2B5EF4-FFF2-40B4-BE49-F238E27FC236}">
                    <a16:creationId xmlns:a16="http://schemas.microsoft.com/office/drawing/2014/main" id="{CB305991-4744-4468-84F9-81A771480F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433638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Freeform 376">
                <a:extLst>
                  <a:ext uri="{FF2B5EF4-FFF2-40B4-BE49-F238E27FC236}">
                    <a16:creationId xmlns:a16="http://schemas.microsoft.com/office/drawing/2014/main" id="{3B838958-093F-464D-A68B-486BF6FFDC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360613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Freeform 377">
                <a:extLst>
                  <a:ext uri="{FF2B5EF4-FFF2-40B4-BE49-F238E27FC236}">
                    <a16:creationId xmlns:a16="http://schemas.microsoft.com/office/drawing/2014/main" id="{D31F3C03-BC17-4450-AD0A-92E4C1FB4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262188"/>
                <a:ext cx="96838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Freeform 378">
                <a:extLst>
                  <a:ext uri="{FF2B5EF4-FFF2-40B4-BE49-F238E27FC236}">
                    <a16:creationId xmlns:a16="http://schemas.microsoft.com/office/drawing/2014/main" id="{3828B9F2-8688-46F5-8103-44C25ECFD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208213"/>
                <a:ext cx="96838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7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7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Freeform 379">
                <a:extLst>
                  <a:ext uri="{FF2B5EF4-FFF2-40B4-BE49-F238E27FC236}">
                    <a16:creationId xmlns:a16="http://schemas.microsoft.com/office/drawing/2014/main" id="{F69E1FAC-9868-4045-AC07-2D737CA097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2039938"/>
                <a:ext cx="96838" cy="98425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7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7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1" name="Freeform 380">
                <a:extLst>
                  <a:ext uri="{FF2B5EF4-FFF2-40B4-BE49-F238E27FC236}">
                    <a16:creationId xmlns:a16="http://schemas.microsoft.com/office/drawing/2014/main" id="{AC623E7D-40A1-44D8-BF8D-0AE73276D1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99231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7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7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7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7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2" name="Freeform 381">
                <a:extLst>
                  <a:ext uri="{FF2B5EF4-FFF2-40B4-BE49-F238E27FC236}">
                    <a16:creationId xmlns:a16="http://schemas.microsoft.com/office/drawing/2014/main" id="{F2D2C046-99A3-4A29-A2F8-98F97D902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939926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6 w 246"/>
                  <a:gd name="T35" fmla="*/ 243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3" name="Freeform 382">
                <a:extLst>
                  <a:ext uri="{FF2B5EF4-FFF2-40B4-BE49-F238E27FC236}">
                    <a16:creationId xmlns:a16="http://schemas.microsoft.com/office/drawing/2014/main" id="{9E88A622-D48D-475C-A1E1-30AE4CB27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747838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4" name="Freeform 383">
                <a:extLst>
                  <a:ext uri="{FF2B5EF4-FFF2-40B4-BE49-F238E27FC236}">
                    <a16:creationId xmlns:a16="http://schemas.microsoft.com/office/drawing/2014/main" id="{FC974E50-85C4-4B3F-8608-7BB19C5C66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6510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5" name="Freeform 384">
                <a:extLst>
                  <a:ext uri="{FF2B5EF4-FFF2-40B4-BE49-F238E27FC236}">
                    <a16:creationId xmlns:a16="http://schemas.microsoft.com/office/drawing/2014/main" id="{415BAF4E-31B2-4AD9-8069-395AB0621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4351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6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6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6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6" name="Freeform 385">
                <a:extLst>
                  <a:ext uri="{FF2B5EF4-FFF2-40B4-BE49-F238E27FC236}">
                    <a16:creationId xmlns:a16="http://schemas.microsoft.com/office/drawing/2014/main" id="{4E04C715-F78C-454C-92E8-3038F9BCFD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8802" y="1304926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6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6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6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6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7" name="Freeform 386">
                <a:extLst>
                  <a:ext uri="{FF2B5EF4-FFF2-40B4-BE49-F238E27FC236}">
                    <a16:creationId xmlns:a16="http://schemas.microsoft.com/office/drawing/2014/main" id="{069FEB25-7A9D-4C38-B500-1E4B0A619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19595" y="1255713"/>
                <a:ext cx="96838" cy="98425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3" name="Groupe 82">
              <a:extLst>
                <a:ext uri="{FF2B5EF4-FFF2-40B4-BE49-F238E27FC236}">
                  <a16:creationId xmlns:a16="http://schemas.microsoft.com/office/drawing/2014/main" id="{B095D0F5-C0B8-4B48-8339-611AD978C4B0}"/>
                </a:ext>
              </a:extLst>
            </p:cNvPr>
            <p:cNvGrpSpPr/>
            <p:nvPr/>
          </p:nvGrpSpPr>
          <p:grpSpPr>
            <a:xfrm>
              <a:off x="5271474" y="2997837"/>
              <a:ext cx="41984" cy="1149839"/>
              <a:chOff x="23526751" y="1520826"/>
              <a:chExt cx="98425" cy="1703387"/>
            </a:xfrm>
            <a:solidFill>
              <a:srgbClr val="002060"/>
            </a:solidFill>
          </p:grpSpPr>
          <p:sp>
            <p:nvSpPr>
              <p:cNvPr id="109" name="Freeform 388">
                <a:extLst>
                  <a:ext uri="{FF2B5EF4-FFF2-40B4-BE49-F238E27FC236}">
                    <a16:creationId xmlns:a16="http://schemas.microsoft.com/office/drawing/2014/main" id="{2D0EF2A5-1EA5-4AFB-BFEE-6C16D79BA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1520826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0" name="Freeform 389">
                <a:extLst>
                  <a:ext uri="{FF2B5EF4-FFF2-40B4-BE49-F238E27FC236}">
                    <a16:creationId xmlns:a16="http://schemas.microsoft.com/office/drawing/2014/main" id="{F8E4A1D1-5B44-4626-8308-62ADEBA440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1622426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1" name="Freeform 390">
                <a:extLst>
                  <a:ext uri="{FF2B5EF4-FFF2-40B4-BE49-F238E27FC236}">
                    <a16:creationId xmlns:a16="http://schemas.microsoft.com/office/drawing/2014/main" id="{4C2FBCEC-7496-406E-A9FC-37CD1390F8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1689101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2" name="Freeform 391">
                <a:extLst>
                  <a:ext uri="{FF2B5EF4-FFF2-40B4-BE49-F238E27FC236}">
                    <a16:creationId xmlns:a16="http://schemas.microsoft.com/office/drawing/2014/main" id="{CF64C9A8-9088-407F-B698-8406789BE5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1739901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3" name="Freeform 392">
                <a:extLst>
                  <a:ext uri="{FF2B5EF4-FFF2-40B4-BE49-F238E27FC236}">
                    <a16:creationId xmlns:a16="http://schemas.microsoft.com/office/drawing/2014/main" id="{DCB63522-AC61-4064-A7FF-8D3FDA35AA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052638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4" name="Freeform 393">
                <a:extLst>
                  <a:ext uri="{FF2B5EF4-FFF2-40B4-BE49-F238E27FC236}">
                    <a16:creationId xmlns:a16="http://schemas.microsoft.com/office/drawing/2014/main" id="{B69D10B7-67B6-4E19-ADFC-9742AB2ECB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21138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5" name="Freeform 394">
                <a:extLst>
                  <a:ext uri="{FF2B5EF4-FFF2-40B4-BE49-F238E27FC236}">
                    <a16:creationId xmlns:a16="http://schemas.microsoft.com/office/drawing/2014/main" id="{127977AE-7B45-4022-B611-DB2F1992C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246313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6" name="Freeform 395">
                <a:extLst>
                  <a:ext uri="{FF2B5EF4-FFF2-40B4-BE49-F238E27FC236}">
                    <a16:creationId xmlns:a16="http://schemas.microsoft.com/office/drawing/2014/main" id="{D8E6AE74-C121-446F-B4D0-F40021C86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30981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7" name="Freeform 396">
                <a:extLst>
                  <a:ext uri="{FF2B5EF4-FFF2-40B4-BE49-F238E27FC236}">
                    <a16:creationId xmlns:a16="http://schemas.microsoft.com/office/drawing/2014/main" id="{ADEDA6AB-DBF6-439C-A32E-9A7EB849BF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498726"/>
                <a:ext cx="98425" cy="96838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8" name="Freeform 397">
                <a:extLst>
                  <a:ext uri="{FF2B5EF4-FFF2-40B4-BE49-F238E27FC236}">
                    <a16:creationId xmlns:a16="http://schemas.microsoft.com/office/drawing/2014/main" id="{78511A7D-8208-45D1-8F7B-7D5CEFCC2D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53841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9" name="Freeform 398">
                <a:extLst>
                  <a:ext uri="{FF2B5EF4-FFF2-40B4-BE49-F238E27FC236}">
                    <a16:creationId xmlns:a16="http://schemas.microsoft.com/office/drawing/2014/main" id="{78C7592A-408B-4C78-9111-1508BB4A24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576513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0" name="Freeform 399">
                <a:extLst>
                  <a:ext uri="{FF2B5EF4-FFF2-40B4-BE49-F238E27FC236}">
                    <a16:creationId xmlns:a16="http://schemas.microsoft.com/office/drawing/2014/main" id="{EF03A1DF-40C6-4883-A69C-3CE26E4A01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627313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3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1" name="Freeform 400">
                <a:extLst>
                  <a:ext uri="{FF2B5EF4-FFF2-40B4-BE49-F238E27FC236}">
                    <a16:creationId xmlns:a16="http://schemas.microsoft.com/office/drawing/2014/main" id="{7B5F4985-D386-41BE-B9DB-094692C4B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692401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2" name="Freeform 401">
                <a:extLst>
                  <a:ext uri="{FF2B5EF4-FFF2-40B4-BE49-F238E27FC236}">
                    <a16:creationId xmlns:a16="http://schemas.microsoft.com/office/drawing/2014/main" id="{307236AE-99B0-4701-BAC0-E96AB1D04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862263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4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3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6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3" name="Freeform 402">
                <a:extLst>
                  <a:ext uri="{FF2B5EF4-FFF2-40B4-BE49-F238E27FC236}">
                    <a16:creationId xmlns:a16="http://schemas.microsoft.com/office/drawing/2014/main" id="{15737121-5A85-49D6-8459-FE3398D70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894013"/>
                <a:ext cx="98425" cy="98425"/>
              </a:xfrm>
              <a:custGeom>
                <a:avLst/>
                <a:gdLst>
                  <a:gd name="T0" fmla="*/ 35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8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4" name="Freeform 403">
                <a:extLst>
                  <a:ext uri="{FF2B5EF4-FFF2-40B4-BE49-F238E27FC236}">
                    <a16:creationId xmlns:a16="http://schemas.microsoft.com/office/drawing/2014/main" id="{C9D55257-1CDA-48BB-A64A-E041155021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2981326"/>
                <a:ext cx="98425" cy="96838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69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69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404">
                <a:extLst>
                  <a:ext uri="{FF2B5EF4-FFF2-40B4-BE49-F238E27FC236}">
                    <a16:creationId xmlns:a16="http://schemas.microsoft.com/office/drawing/2014/main" id="{26C5856B-BEBF-4B0F-A6F9-8AE6B25714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3048001"/>
                <a:ext cx="98425" cy="98425"/>
              </a:xfrm>
              <a:custGeom>
                <a:avLst/>
                <a:gdLst>
                  <a:gd name="T0" fmla="*/ 35 w 246"/>
                  <a:gd name="T1" fmla="*/ 36 h 246"/>
                  <a:gd name="T2" fmla="*/ 20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4 w 246"/>
                  <a:gd name="T21" fmla="*/ 226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10 w 246"/>
                  <a:gd name="T51" fmla="*/ 210 h 246"/>
                  <a:gd name="T52" fmla="*/ 210 w 246"/>
                  <a:gd name="T53" fmla="*/ 208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200 h 246"/>
                  <a:gd name="T62" fmla="*/ 226 w 246"/>
                  <a:gd name="T63" fmla="*/ 191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5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6 h 246"/>
                  <a:gd name="T80" fmla="*/ 226 w 246"/>
                  <a:gd name="T81" fmla="*/ 54 h 246"/>
                  <a:gd name="T82" fmla="*/ 210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70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7 w 246"/>
                  <a:gd name="T95" fmla="*/ 2 h 246"/>
                  <a:gd name="T96" fmla="*/ 75 w 246"/>
                  <a:gd name="T97" fmla="*/ 8 h 246"/>
                  <a:gd name="T98" fmla="*/ 54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20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4" y="226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10" y="210"/>
                    </a:lnTo>
                    <a:lnTo>
                      <a:pt x="210" y="208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200"/>
                    </a:lnTo>
                    <a:lnTo>
                      <a:pt x="226" y="191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5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6"/>
                    </a:lnTo>
                    <a:lnTo>
                      <a:pt x="226" y="54"/>
                    </a:lnTo>
                    <a:lnTo>
                      <a:pt x="210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70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7" y="2"/>
                    </a:lnTo>
                    <a:lnTo>
                      <a:pt x="75" y="8"/>
                    </a:lnTo>
                    <a:lnTo>
                      <a:pt x="54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405">
                <a:extLst>
                  <a:ext uri="{FF2B5EF4-FFF2-40B4-BE49-F238E27FC236}">
                    <a16:creationId xmlns:a16="http://schemas.microsoft.com/office/drawing/2014/main" id="{3BAC22F7-40D3-4AF6-9296-AEF6F8AFC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3068638"/>
                <a:ext cx="98425" cy="98425"/>
              </a:xfrm>
              <a:custGeom>
                <a:avLst/>
                <a:gdLst>
                  <a:gd name="T0" fmla="*/ 35 w 246"/>
                  <a:gd name="T1" fmla="*/ 35 h 246"/>
                  <a:gd name="T2" fmla="*/ 20 w 246"/>
                  <a:gd name="T3" fmla="*/ 53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20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4 w 246"/>
                  <a:gd name="T21" fmla="*/ 225 h 246"/>
                  <a:gd name="T22" fmla="*/ 75 w 246"/>
                  <a:gd name="T23" fmla="*/ 237 h 246"/>
                  <a:gd name="T24" fmla="*/ 97 w 246"/>
                  <a:gd name="T25" fmla="*/ 244 h 246"/>
                  <a:gd name="T26" fmla="*/ 123 w 246"/>
                  <a:gd name="T27" fmla="*/ 246 h 246"/>
                  <a:gd name="T28" fmla="*/ 135 w 246"/>
                  <a:gd name="T29" fmla="*/ 245 h 246"/>
                  <a:gd name="T30" fmla="*/ 137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70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10 w 246"/>
                  <a:gd name="T51" fmla="*/ 209 h 246"/>
                  <a:gd name="T52" fmla="*/ 210 w 246"/>
                  <a:gd name="T53" fmla="*/ 207 h 246"/>
                  <a:gd name="T54" fmla="*/ 210 w 246"/>
                  <a:gd name="T55" fmla="*/ 206 h 246"/>
                  <a:gd name="T56" fmla="*/ 211 w 246"/>
                  <a:gd name="T57" fmla="*/ 206 h 246"/>
                  <a:gd name="T58" fmla="*/ 213 w 246"/>
                  <a:gd name="T59" fmla="*/ 204 h 246"/>
                  <a:gd name="T60" fmla="*/ 218 w 246"/>
                  <a:gd name="T61" fmla="*/ 199 h 246"/>
                  <a:gd name="T62" fmla="*/ 226 w 246"/>
                  <a:gd name="T63" fmla="*/ 190 h 246"/>
                  <a:gd name="T64" fmla="*/ 237 w 246"/>
                  <a:gd name="T65" fmla="*/ 170 h 246"/>
                  <a:gd name="T66" fmla="*/ 244 w 246"/>
                  <a:gd name="T67" fmla="*/ 147 h 246"/>
                  <a:gd name="T68" fmla="*/ 244 w 246"/>
                  <a:gd name="T69" fmla="*/ 140 h 246"/>
                  <a:gd name="T70" fmla="*/ 244 w 246"/>
                  <a:gd name="T71" fmla="*/ 137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4 w 246"/>
                  <a:gd name="T77" fmla="*/ 97 h 246"/>
                  <a:gd name="T78" fmla="*/ 237 w 246"/>
                  <a:gd name="T79" fmla="*/ 75 h 246"/>
                  <a:gd name="T80" fmla="*/ 226 w 246"/>
                  <a:gd name="T81" fmla="*/ 53 h 246"/>
                  <a:gd name="T82" fmla="*/ 210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70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4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7"/>
                    </a:lnTo>
                    <a:lnTo>
                      <a:pt x="97" y="244"/>
                    </a:lnTo>
                    <a:lnTo>
                      <a:pt x="123" y="246"/>
                    </a:lnTo>
                    <a:lnTo>
                      <a:pt x="135" y="245"/>
                    </a:lnTo>
                    <a:lnTo>
                      <a:pt x="137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70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4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70"/>
                    </a:lnTo>
                    <a:lnTo>
                      <a:pt x="244" y="147"/>
                    </a:lnTo>
                    <a:lnTo>
                      <a:pt x="244" y="140"/>
                    </a:lnTo>
                    <a:lnTo>
                      <a:pt x="244" y="137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4" y="97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407">
                <a:extLst>
                  <a:ext uri="{FF2B5EF4-FFF2-40B4-BE49-F238E27FC236}">
                    <a16:creationId xmlns:a16="http://schemas.microsoft.com/office/drawing/2014/main" id="{11FB386C-22E1-4F81-BDB1-8B29F6530C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6751" y="3127375"/>
                <a:ext cx="98425" cy="96838"/>
              </a:xfrm>
              <a:custGeom>
                <a:avLst/>
                <a:gdLst>
                  <a:gd name="T0" fmla="*/ 35 w 246"/>
                  <a:gd name="T1" fmla="*/ 35 h 245"/>
                  <a:gd name="T2" fmla="*/ 20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20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4 w 246"/>
                  <a:gd name="T21" fmla="*/ 225 h 245"/>
                  <a:gd name="T22" fmla="*/ 75 w 246"/>
                  <a:gd name="T23" fmla="*/ 236 h 245"/>
                  <a:gd name="T24" fmla="*/ 97 w 246"/>
                  <a:gd name="T25" fmla="*/ 243 h 245"/>
                  <a:gd name="T26" fmla="*/ 123 w 246"/>
                  <a:gd name="T27" fmla="*/ 245 h 245"/>
                  <a:gd name="T28" fmla="*/ 135 w 246"/>
                  <a:gd name="T29" fmla="*/ 244 h 245"/>
                  <a:gd name="T30" fmla="*/ 137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70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4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10 w 246"/>
                  <a:gd name="T51" fmla="*/ 209 h 245"/>
                  <a:gd name="T52" fmla="*/ 210 w 246"/>
                  <a:gd name="T53" fmla="*/ 207 h 245"/>
                  <a:gd name="T54" fmla="*/ 210 w 246"/>
                  <a:gd name="T55" fmla="*/ 206 h 245"/>
                  <a:gd name="T56" fmla="*/ 211 w 246"/>
                  <a:gd name="T57" fmla="*/ 206 h 245"/>
                  <a:gd name="T58" fmla="*/ 213 w 246"/>
                  <a:gd name="T59" fmla="*/ 203 h 245"/>
                  <a:gd name="T60" fmla="*/ 218 w 246"/>
                  <a:gd name="T61" fmla="*/ 199 h 245"/>
                  <a:gd name="T62" fmla="*/ 226 w 246"/>
                  <a:gd name="T63" fmla="*/ 190 h 245"/>
                  <a:gd name="T64" fmla="*/ 237 w 246"/>
                  <a:gd name="T65" fmla="*/ 169 h 245"/>
                  <a:gd name="T66" fmla="*/ 244 w 246"/>
                  <a:gd name="T67" fmla="*/ 146 h 245"/>
                  <a:gd name="T68" fmla="*/ 244 w 246"/>
                  <a:gd name="T69" fmla="*/ 140 h 245"/>
                  <a:gd name="T70" fmla="*/ 244 w 246"/>
                  <a:gd name="T71" fmla="*/ 136 h 245"/>
                  <a:gd name="T72" fmla="*/ 245 w 246"/>
                  <a:gd name="T73" fmla="*/ 134 h 245"/>
                  <a:gd name="T74" fmla="*/ 246 w 246"/>
                  <a:gd name="T75" fmla="*/ 122 h 245"/>
                  <a:gd name="T76" fmla="*/ 244 w 246"/>
                  <a:gd name="T77" fmla="*/ 96 h 245"/>
                  <a:gd name="T78" fmla="*/ 237 w 246"/>
                  <a:gd name="T79" fmla="*/ 75 h 245"/>
                  <a:gd name="T80" fmla="*/ 226 w 246"/>
                  <a:gd name="T81" fmla="*/ 53 h 245"/>
                  <a:gd name="T82" fmla="*/ 210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70 w 246"/>
                  <a:gd name="T89" fmla="*/ 7 h 245"/>
                  <a:gd name="T90" fmla="*/ 147 w 246"/>
                  <a:gd name="T91" fmla="*/ 1 h 245"/>
                  <a:gd name="T92" fmla="*/ 123 w 246"/>
                  <a:gd name="T93" fmla="*/ 0 h 245"/>
                  <a:gd name="T94" fmla="*/ 97 w 246"/>
                  <a:gd name="T95" fmla="*/ 1 h 245"/>
                  <a:gd name="T96" fmla="*/ 75 w 246"/>
                  <a:gd name="T97" fmla="*/ 7 h 245"/>
                  <a:gd name="T98" fmla="*/ 54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20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20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4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5"/>
                    </a:lnTo>
                    <a:lnTo>
                      <a:pt x="135" y="244"/>
                    </a:lnTo>
                    <a:lnTo>
                      <a:pt x="137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70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10" y="209"/>
                    </a:lnTo>
                    <a:lnTo>
                      <a:pt x="210" y="207"/>
                    </a:lnTo>
                    <a:lnTo>
                      <a:pt x="210" y="206"/>
                    </a:lnTo>
                    <a:lnTo>
                      <a:pt x="211" y="206"/>
                    </a:lnTo>
                    <a:lnTo>
                      <a:pt x="213" y="203"/>
                    </a:lnTo>
                    <a:lnTo>
                      <a:pt x="218" y="199"/>
                    </a:lnTo>
                    <a:lnTo>
                      <a:pt x="226" y="190"/>
                    </a:lnTo>
                    <a:lnTo>
                      <a:pt x="237" y="169"/>
                    </a:lnTo>
                    <a:lnTo>
                      <a:pt x="244" y="146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5" y="134"/>
                    </a:lnTo>
                    <a:lnTo>
                      <a:pt x="246" y="122"/>
                    </a:lnTo>
                    <a:lnTo>
                      <a:pt x="244" y="96"/>
                    </a:lnTo>
                    <a:lnTo>
                      <a:pt x="237" y="75"/>
                    </a:lnTo>
                    <a:lnTo>
                      <a:pt x="226" y="53"/>
                    </a:lnTo>
                    <a:lnTo>
                      <a:pt x="210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70" y="7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7"/>
                    </a:lnTo>
                    <a:lnTo>
                      <a:pt x="54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69D49008-0AC4-48BA-8B50-32741DA0FC2D}"/>
                </a:ext>
              </a:extLst>
            </p:cNvPr>
            <p:cNvGrpSpPr/>
            <p:nvPr/>
          </p:nvGrpSpPr>
          <p:grpSpPr>
            <a:xfrm>
              <a:off x="5321584" y="2293788"/>
              <a:ext cx="41984" cy="1781019"/>
              <a:chOff x="10983322" y="1785301"/>
              <a:chExt cx="66558" cy="1784173"/>
            </a:xfrm>
            <a:solidFill>
              <a:srgbClr val="FF6600"/>
            </a:solidFill>
          </p:grpSpPr>
          <p:sp>
            <p:nvSpPr>
              <p:cNvPr id="91" name="Freeform 387">
                <a:extLst>
                  <a:ext uri="{FF2B5EF4-FFF2-40B4-BE49-F238E27FC236}">
                    <a16:creationId xmlns:a16="http://schemas.microsoft.com/office/drawing/2014/main" id="{6F1FEEC4-DE20-4FE7-8A9D-5C2F39685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1785301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3 h 246"/>
                  <a:gd name="T4" fmla="*/ 8 w 246"/>
                  <a:gd name="T5" fmla="*/ 75 h 246"/>
                  <a:gd name="T6" fmla="*/ 1 w 246"/>
                  <a:gd name="T7" fmla="*/ 96 h 246"/>
                  <a:gd name="T8" fmla="*/ 0 w 246"/>
                  <a:gd name="T9" fmla="*/ 123 h 246"/>
                  <a:gd name="T10" fmla="*/ 1 w 246"/>
                  <a:gd name="T11" fmla="*/ 146 h 246"/>
                  <a:gd name="T12" fmla="*/ 8 w 246"/>
                  <a:gd name="T13" fmla="*/ 169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6 h 246"/>
                  <a:gd name="T24" fmla="*/ 97 w 246"/>
                  <a:gd name="T25" fmla="*/ 243 h 246"/>
                  <a:gd name="T26" fmla="*/ 123 w 246"/>
                  <a:gd name="T27" fmla="*/ 246 h 246"/>
                  <a:gd name="T28" fmla="*/ 134 w 246"/>
                  <a:gd name="T29" fmla="*/ 244 h 246"/>
                  <a:gd name="T30" fmla="*/ 136 w 246"/>
                  <a:gd name="T31" fmla="*/ 243 h 246"/>
                  <a:gd name="T32" fmla="*/ 140 w 246"/>
                  <a:gd name="T33" fmla="*/ 243 h 246"/>
                  <a:gd name="T34" fmla="*/ 147 w 246"/>
                  <a:gd name="T35" fmla="*/ 243 h 246"/>
                  <a:gd name="T36" fmla="*/ 169 w 246"/>
                  <a:gd name="T37" fmla="*/ 236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4 w 246"/>
                  <a:gd name="T43" fmla="*/ 213 h 246"/>
                  <a:gd name="T44" fmla="*/ 206 w 246"/>
                  <a:gd name="T45" fmla="*/ 210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3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7 w 246"/>
                  <a:gd name="T65" fmla="*/ 169 h 246"/>
                  <a:gd name="T66" fmla="*/ 243 w 246"/>
                  <a:gd name="T67" fmla="*/ 146 h 246"/>
                  <a:gd name="T68" fmla="*/ 243 w 246"/>
                  <a:gd name="T69" fmla="*/ 140 h 246"/>
                  <a:gd name="T70" fmla="*/ 243 w 246"/>
                  <a:gd name="T71" fmla="*/ 136 h 246"/>
                  <a:gd name="T72" fmla="*/ 245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6 h 246"/>
                  <a:gd name="T78" fmla="*/ 237 w 246"/>
                  <a:gd name="T79" fmla="*/ 75 h 246"/>
                  <a:gd name="T80" fmla="*/ 225 w 246"/>
                  <a:gd name="T81" fmla="*/ 53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7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7" y="243"/>
                    </a:lnTo>
                    <a:lnTo>
                      <a:pt x="123" y="246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4" y="213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7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5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7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7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Freeform 408">
                <a:extLst>
                  <a:ext uri="{FF2B5EF4-FFF2-40B4-BE49-F238E27FC236}">
                    <a16:creationId xmlns:a16="http://schemas.microsoft.com/office/drawing/2014/main" id="{1629B825-0DE8-4C68-9054-7BF12CA7FD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502916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Freeform 409">
                <a:extLst>
                  <a:ext uri="{FF2B5EF4-FFF2-40B4-BE49-F238E27FC236}">
                    <a16:creationId xmlns:a16="http://schemas.microsoft.com/office/drawing/2014/main" id="{5F863EE2-312A-4F61-B840-CA09807290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444946"/>
                <a:ext cx="66558" cy="6655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4" name="Freeform 410">
                <a:extLst>
                  <a:ext uri="{FF2B5EF4-FFF2-40B4-BE49-F238E27FC236}">
                    <a16:creationId xmlns:a16="http://schemas.microsoft.com/office/drawing/2014/main" id="{054D91B7-A3AE-47AE-ABAA-E06C325DB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362286"/>
                <a:ext cx="66558" cy="65484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5" name="Freeform 411">
                <a:extLst>
                  <a:ext uri="{FF2B5EF4-FFF2-40B4-BE49-F238E27FC236}">
                    <a16:creationId xmlns:a16="http://schemas.microsoft.com/office/drawing/2014/main" id="{12724474-5CBE-495A-96A2-6F69A1EE78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306463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412">
                <a:extLst>
                  <a:ext uri="{FF2B5EF4-FFF2-40B4-BE49-F238E27FC236}">
                    <a16:creationId xmlns:a16="http://schemas.microsoft.com/office/drawing/2014/main" id="{4C1BEEE6-BF22-4F9B-AB1E-DFF02736F0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281773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7" name="Freeform 413">
                <a:extLst>
                  <a:ext uri="{FF2B5EF4-FFF2-40B4-BE49-F238E27FC236}">
                    <a16:creationId xmlns:a16="http://schemas.microsoft.com/office/drawing/2014/main" id="{3522FEDA-9576-4212-9B99-D9652FBF0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221656"/>
                <a:ext cx="66558" cy="66558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8" name="Freeform 414">
                <a:extLst>
                  <a:ext uri="{FF2B5EF4-FFF2-40B4-BE49-F238E27FC236}">
                    <a16:creationId xmlns:a16="http://schemas.microsoft.com/office/drawing/2014/main" id="{0E864680-5420-45E0-8AE4-AB316AA62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195892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9" name="Freeform 415">
                <a:extLst>
                  <a:ext uri="{FF2B5EF4-FFF2-40B4-BE49-F238E27FC236}">
                    <a16:creationId xmlns:a16="http://schemas.microsoft.com/office/drawing/2014/main" id="{4B35B88D-C072-416B-9C9F-5294D3CA94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129335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0" name="Freeform 416">
                <a:extLst>
                  <a:ext uri="{FF2B5EF4-FFF2-40B4-BE49-F238E27FC236}">
                    <a16:creationId xmlns:a16="http://schemas.microsoft.com/office/drawing/2014/main" id="{E6559E80-1C82-4148-99B2-9757BC1E20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096055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09 h 246"/>
                  <a:gd name="T20" fmla="*/ 53 w 246"/>
                  <a:gd name="T21" fmla="*/ 225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5 h 246"/>
                  <a:gd name="T40" fmla="*/ 199 w 246"/>
                  <a:gd name="T41" fmla="*/ 217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09 h 246"/>
                  <a:gd name="T48" fmla="*/ 207 w 246"/>
                  <a:gd name="T49" fmla="*/ 209 h 246"/>
                  <a:gd name="T50" fmla="*/ 209 w 246"/>
                  <a:gd name="T51" fmla="*/ 209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19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19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1" name="Freeform 417">
                <a:extLst>
                  <a:ext uri="{FF2B5EF4-FFF2-40B4-BE49-F238E27FC236}">
                    <a16:creationId xmlns:a16="http://schemas.microsoft.com/office/drawing/2014/main" id="{4C29BF75-6882-4395-B7EF-4FE39ED9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062777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2" name="Freeform 418">
                <a:extLst>
                  <a:ext uri="{FF2B5EF4-FFF2-40B4-BE49-F238E27FC236}">
                    <a16:creationId xmlns:a16="http://schemas.microsoft.com/office/drawing/2014/main" id="{BAEB4AAF-1EE7-4281-A4FF-775F941C0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3012322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6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1 h 246"/>
                  <a:gd name="T16" fmla="*/ 26 w 246"/>
                  <a:gd name="T17" fmla="*/ 200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8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200 h 246"/>
                  <a:gd name="T62" fmla="*/ 225 w 246"/>
                  <a:gd name="T63" fmla="*/ 191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6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7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2 h 246"/>
                  <a:gd name="T92" fmla="*/ 123 w 246"/>
                  <a:gd name="T93" fmla="*/ 0 h 246"/>
                  <a:gd name="T94" fmla="*/ 96 w 246"/>
                  <a:gd name="T95" fmla="*/ 2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6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1"/>
                    </a:lnTo>
                    <a:lnTo>
                      <a:pt x="26" y="200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8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200"/>
                    </a:lnTo>
                    <a:lnTo>
                      <a:pt x="225" y="191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6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7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2"/>
                    </a:lnTo>
                    <a:lnTo>
                      <a:pt x="123" y="0"/>
                    </a:lnTo>
                    <a:lnTo>
                      <a:pt x="96" y="2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Freeform 419">
                <a:extLst>
                  <a:ext uri="{FF2B5EF4-FFF2-40B4-BE49-F238E27FC236}">
                    <a16:creationId xmlns:a16="http://schemas.microsoft.com/office/drawing/2014/main" id="{70B785B3-0A1E-4961-BE7D-EE3BC2D48B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941470"/>
                <a:ext cx="66558" cy="65484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Freeform 420">
                <a:extLst>
                  <a:ext uri="{FF2B5EF4-FFF2-40B4-BE49-F238E27FC236}">
                    <a16:creationId xmlns:a16="http://schemas.microsoft.com/office/drawing/2014/main" id="{4A7741DF-2D2D-4554-92BB-586597C35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893163"/>
                <a:ext cx="66558" cy="66558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3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3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3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5" name="Freeform 421">
                <a:extLst>
                  <a:ext uri="{FF2B5EF4-FFF2-40B4-BE49-F238E27FC236}">
                    <a16:creationId xmlns:a16="http://schemas.microsoft.com/office/drawing/2014/main" id="{2AEC2E88-7763-4F6F-AD14-89A9B6AEFF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769709"/>
                <a:ext cx="66558" cy="65484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6" name="Freeform 422">
                <a:extLst>
                  <a:ext uri="{FF2B5EF4-FFF2-40B4-BE49-F238E27FC236}">
                    <a16:creationId xmlns:a16="http://schemas.microsoft.com/office/drawing/2014/main" id="{CA856722-5770-43EA-804F-F47AD1375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670946"/>
                <a:ext cx="66558" cy="66558"/>
              </a:xfrm>
              <a:custGeom>
                <a:avLst/>
                <a:gdLst>
                  <a:gd name="T0" fmla="*/ 35 w 246"/>
                  <a:gd name="T1" fmla="*/ 36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5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6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6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5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6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7" name="Freeform 423">
                <a:extLst>
                  <a:ext uri="{FF2B5EF4-FFF2-40B4-BE49-F238E27FC236}">
                    <a16:creationId xmlns:a16="http://schemas.microsoft.com/office/drawing/2014/main" id="{C7D48A43-791A-48F1-9FAA-ACDC80B79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561448"/>
                <a:ext cx="66558" cy="65484"/>
              </a:xfrm>
              <a:custGeom>
                <a:avLst/>
                <a:gdLst>
                  <a:gd name="T0" fmla="*/ 35 w 246"/>
                  <a:gd name="T1" fmla="*/ 35 h 245"/>
                  <a:gd name="T2" fmla="*/ 19 w 246"/>
                  <a:gd name="T3" fmla="*/ 53 h 245"/>
                  <a:gd name="T4" fmla="*/ 8 w 246"/>
                  <a:gd name="T5" fmla="*/ 75 h 245"/>
                  <a:gd name="T6" fmla="*/ 1 w 246"/>
                  <a:gd name="T7" fmla="*/ 96 h 245"/>
                  <a:gd name="T8" fmla="*/ 0 w 246"/>
                  <a:gd name="T9" fmla="*/ 122 h 245"/>
                  <a:gd name="T10" fmla="*/ 1 w 246"/>
                  <a:gd name="T11" fmla="*/ 146 h 245"/>
                  <a:gd name="T12" fmla="*/ 8 w 246"/>
                  <a:gd name="T13" fmla="*/ 169 h 245"/>
                  <a:gd name="T14" fmla="*/ 19 w 246"/>
                  <a:gd name="T15" fmla="*/ 190 h 245"/>
                  <a:gd name="T16" fmla="*/ 26 w 246"/>
                  <a:gd name="T17" fmla="*/ 199 h 245"/>
                  <a:gd name="T18" fmla="*/ 35 w 246"/>
                  <a:gd name="T19" fmla="*/ 209 h 245"/>
                  <a:gd name="T20" fmla="*/ 53 w 246"/>
                  <a:gd name="T21" fmla="*/ 225 h 245"/>
                  <a:gd name="T22" fmla="*/ 75 w 246"/>
                  <a:gd name="T23" fmla="*/ 236 h 245"/>
                  <a:gd name="T24" fmla="*/ 96 w 246"/>
                  <a:gd name="T25" fmla="*/ 243 h 245"/>
                  <a:gd name="T26" fmla="*/ 123 w 246"/>
                  <a:gd name="T27" fmla="*/ 245 h 245"/>
                  <a:gd name="T28" fmla="*/ 134 w 246"/>
                  <a:gd name="T29" fmla="*/ 244 h 245"/>
                  <a:gd name="T30" fmla="*/ 136 w 246"/>
                  <a:gd name="T31" fmla="*/ 243 h 245"/>
                  <a:gd name="T32" fmla="*/ 140 w 246"/>
                  <a:gd name="T33" fmla="*/ 243 h 245"/>
                  <a:gd name="T34" fmla="*/ 147 w 246"/>
                  <a:gd name="T35" fmla="*/ 243 h 245"/>
                  <a:gd name="T36" fmla="*/ 169 w 246"/>
                  <a:gd name="T37" fmla="*/ 236 h 245"/>
                  <a:gd name="T38" fmla="*/ 190 w 246"/>
                  <a:gd name="T39" fmla="*/ 225 h 245"/>
                  <a:gd name="T40" fmla="*/ 199 w 246"/>
                  <a:gd name="T41" fmla="*/ 217 h 245"/>
                  <a:gd name="T42" fmla="*/ 203 w 246"/>
                  <a:gd name="T43" fmla="*/ 212 h 245"/>
                  <a:gd name="T44" fmla="*/ 206 w 246"/>
                  <a:gd name="T45" fmla="*/ 210 h 245"/>
                  <a:gd name="T46" fmla="*/ 206 w 246"/>
                  <a:gd name="T47" fmla="*/ 209 h 245"/>
                  <a:gd name="T48" fmla="*/ 207 w 246"/>
                  <a:gd name="T49" fmla="*/ 209 h 245"/>
                  <a:gd name="T50" fmla="*/ 209 w 246"/>
                  <a:gd name="T51" fmla="*/ 209 h 245"/>
                  <a:gd name="T52" fmla="*/ 209 w 246"/>
                  <a:gd name="T53" fmla="*/ 207 h 245"/>
                  <a:gd name="T54" fmla="*/ 209 w 246"/>
                  <a:gd name="T55" fmla="*/ 206 h 245"/>
                  <a:gd name="T56" fmla="*/ 210 w 246"/>
                  <a:gd name="T57" fmla="*/ 206 h 245"/>
                  <a:gd name="T58" fmla="*/ 213 w 246"/>
                  <a:gd name="T59" fmla="*/ 203 h 245"/>
                  <a:gd name="T60" fmla="*/ 217 w 246"/>
                  <a:gd name="T61" fmla="*/ 199 h 245"/>
                  <a:gd name="T62" fmla="*/ 225 w 246"/>
                  <a:gd name="T63" fmla="*/ 190 h 245"/>
                  <a:gd name="T64" fmla="*/ 236 w 246"/>
                  <a:gd name="T65" fmla="*/ 169 h 245"/>
                  <a:gd name="T66" fmla="*/ 243 w 246"/>
                  <a:gd name="T67" fmla="*/ 146 h 245"/>
                  <a:gd name="T68" fmla="*/ 243 w 246"/>
                  <a:gd name="T69" fmla="*/ 140 h 245"/>
                  <a:gd name="T70" fmla="*/ 243 w 246"/>
                  <a:gd name="T71" fmla="*/ 136 h 245"/>
                  <a:gd name="T72" fmla="*/ 244 w 246"/>
                  <a:gd name="T73" fmla="*/ 134 h 245"/>
                  <a:gd name="T74" fmla="*/ 246 w 246"/>
                  <a:gd name="T75" fmla="*/ 122 h 245"/>
                  <a:gd name="T76" fmla="*/ 243 w 246"/>
                  <a:gd name="T77" fmla="*/ 96 h 245"/>
                  <a:gd name="T78" fmla="*/ 236 w 246"/>
                  <a:gd name="T79" fmla="*/ 75 h 245"/>
                  <a:gd name="T80" fmla="*/ 225 w 246"/>
                  <a:gd name="T81" fmla="*/ 53 h 245"/>
                  <a:gd name="T82" fmla="*/ 209 w 246"/>
                  <a:gd name="T83" fmla="*/ 35 h 245"/>
                  <a:gd name="T84" fmla="*/ 199 w 246"/>
                  <a:gd name="T85" fmla="*/ 26 h 245"/>
                  <a:gd name="T86" fmla="*/ 190 w 246"/>
                  <a:gd name="T87" fmla="*/ 19 h 245"/>
                  <a:gd name="T88" fmla="*/ 169 w 246"/>
                  <a:gd name="T89" fmla="*/ 8 h 245"/>
                  <a:gd name="T90" fmla="*/ 147 w 246"/>
                  <a:gd name="T91" fmla="*/ 1 h 245"/>
                  <a:gd name="T92" fmla="*/ 123 w 246"/>
                  <a:gd name="T93" fmla="*/ 0 h 245"/>
                  <a:gd name="T94" fmla="*/ 96 w 246"/>
                  <a:gd name="T95" fmla="*/ 1 h 245"/>
                  <a:gd name="T96" fmla="*/ 75 w 246"/>
                  <a:gd name="T97" fmla="*/ 8 h 245"/>
                  <a:gd name="T98" fmla="*/ 53 w 246"/>
                  <a:gd name="T99" fmla="*/ 19 h 245"/>
                  <a:gd name="T100" fmla="*/ 35 w 246"/>
                  <a:gd name="T101" fmla="*/ 35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5">
                    <a:moveTo>
                      <a:pt x="35" y="35"/>
                    </a:moveTo>
                    <a:lnTo>
                      <a:pt x="19" y="53"/>
                    </a:lnTo>
                    <a:lnTo>
                      <a:pt x="8" y="75"/>
                    </a:lnTo>
                    <a:lnTo>
                      <a:pt x="1" y="96"/>
                    </a:lnTo>
                    <a:lnTo>
                      <a:pt x="0" y="122"/>
                    </a:lnTo>
                    <a:lnTo>
                      <a:pt x="1" y="146"/>
                    </a:lnTo>
                    <a:lnTo>
                      <a:pt x="8" y="169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09"/>
                    </a:lnTo>
                    <a:lnTo>
                      <a:pt x="53" y="225"/>
                    </a:lnTo>
                    <a:lnTo>
                      <a:pt x="75" y="236"/>
                    </a:lnTo>
                    <a:lnTo>
                      <a:pt x="96" y="243"/>
                    </a:lnTo>
                    <a:lnTo>
                      <a:pt x="123" y="245"/>
                    </a:lnTo>
                    <a:lnTo>
                      <a:pt x="134" y="244"/>
                    </a:lnTo>
                    <a:lnTo>
                      <a:pt x="136" y="243"/>
                    </a:lnTo>
                    <a:lnTo>
                      <a:pt x="140" y="243"/>
                    </a:lnTo>
                    <a:lnTo>
                      <a:pt x="147" y="243"/>
                    </a:lnTo>
                    <a:lnTo>
                      <a:pt x="169" y="236"/>
                    </a:lnTo>
                    <a:lnTo>
                      <a:pt x="190" y="225"/>
                    </a:lnTo>
                    <a:lnTo>
                      <a:pt x="199" y="217"/>
                    </a:lnTo>
                    <a:lnTo>
                      <a:pt x="203" y="212"/>
                    </a:lnTo>
                    <a:lnTo>
                      <a:pt x="206" y="210"/>
                    </a:lnTo>
                    <a:lnTo>
                      <a:pt x="206" y="209"/>
                    </a:lnTo>
                    <a:lnTo>
                      <a:pt x="207" y="209"/>
                    </a:lnTo>
                    <a:lnTo>
                      <a:pt x="209" y="209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3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69"/>
                    </a:lnTo>
                    <a:lnTo>
                      <a:pt x="243" y="146"/>
                    </a:lnTo>
                    <a:lnTo>
                      <a:pt x="243" y="140"/>
                    </a:lnTo>
                    <a:lnTo>
                      <a:pt x="243" y="136"/>
                    </a:lnTo>
                    <a:lnTo>
                      <a:pt x="244" y="134"/>
                    </a:lnTo>
                    <a:lnTo>
                      <a:pt x="246" y="122"/>
                    </a:lnTo>
                    <a:lnTo>
                      <a:pt x="243" y="96"/>
                    </a:lnTo>
                    <a:lnTo>
                      <a:pt x="236" y="75"/>
                    </a:lnTo>
                    <a:lnTo>
                      <a:pt x="225" y="53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19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19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8" name="Freeform 424">
                <a:extLst>
                  <a:ext uri="{FF2B5EF4-FFF2-40B4-BE49-F238E27FC236}">
                    <a16:creationId xmlns:a16="http://schemas.microsoft.com/office/drawing/2014/main" id="{E6A84005-B0A6-4DF6-9101-6AA1ED5BF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3322" y="2430480"/>
                <a:ext cx="66558" cy="65484"/>
              </a:xfrm>
              <a:custGeom>
                <a:avLst/>
                <a:gdLst>
                  <a:gd name="T0" fmla="*/ 35 w 246"/>
                  <a:gd name="T1" fmla="*/ 35 h 246"/>
                  <a:gd name="T2" fmla="*/ 19 w 246"/>
                  <a:gd name="T3" fmla="*/ 54 h 246"/>
                  <a:gd name="T4" fmla="*/ 8 w 246"/>
                  <a:gd name="T5" fmla="*/ 75 h 246"/>
                  <a:gd name="T6" fmla="*/ 1 w 246"/>
                  <a:gd name="T7" fmla="*/ 97 h 246"/>
                  <a:gd name="T8" fmla="*/ 0 w 246"/>
                  <a:gd name="T9" fmla="*/ 123 h 246"/>
                  <a:gd name="T10" fmla="*/ 1 w 246"/>
                  <a:gd name="T11" fmla="*/ 147 h 246"/>
                  <a:gd name="T12" fmla="*/ 8 w 246"/>
                  <a:gd name="T13" fmla="*/ 170 h 246"/>
                  <a:gd name="T14" fmla="*/ 19 w 246"/>
                  <a:gd name="T15" fmla="*/ 190 h 246"/>
                  <a:gd name="T16" fmla="*/ 26 w 246"/>
                  <a:gd name="T17" fmla="*/ 199 h 246"/>
                  <a:gd name="T18" fmla="*/ 35 w 246"/>
                  <a:gd name="T19" fmla="*/ 210 h 246"/>
                  <a:gd name="T20" fmla="*/ 53 w 246"/>
                  <a:gd name="T21" fmla="*/ 226 h 246"/>
                  <a:gd name="T22" fmla="*/ 75 w 246"/>
                  <a:gd name="T23" fmla="*/ 237 h 246"/>
                  <a:gd name="T24" fmla="*/ 96 w 246"/>
                  <a:gd name="T25" fmla="*/ 244 h 246"/>
                  <a:gd name="T26" fmla="*/ 123 w 246"/>
                  <a:gd name="T27" fmla="*/ 246 h 246"/>
                  <a:gd name="T28" fmla="*/ 134 w 246"/>
                  <a:gd name="T29" fmla="*/ 245 h 246"/>
                  <a:gd name="T30" fmla="*/ 136 w 246"/>
                  <a:gd name="T31" fmla="*/ 244 h 246"/>
                  <a:gd name="T32" fmla="*/ 140 w 246"/>
                  <a:gd name="T33" fmla="*/ 244 h 246"/>
                  <a:gd name="T34" fmla="*/ 147 w 246"/>
                  <a:gd name="T35" fmla="*/ 244 h 246"/>
                  <a:gd name="T36" fmla="*/ 169 w 246"/>
                  <a:gd name="T37" fmla="*/ 237 h 246"/>
                  <a:gd name="T38" fmla="*/ 190 w 246"/>
                  <a:gd name="T39" fmla="*/ 226 h 246"/>
                  <a:gd name="T40" fmla="*/ 199 w 246"/>
                  <a:gd name="T41" fmla="*/ 218 h 246"/>
                  <a:gd name="T42" fmla="*/ 203 w 246"/>
                  <a:gd name="T43" fmla="*/ 213 h 246"/>
                  <a:gd name="T44" fmla="*/ 206 w 246"/>
                  <a:gd name="T45" fmla="*/ 211 h 246"/>
                  <a:gd name="T46" fmla="*/ 206 w 246"/>
                  <a:gd name="T47" fmla="*/ 210 h 246"/>
                  <a:gd name="T48" fmla="*/ 207 w 246"/>
                  <a:gd name="T49" fmla="*/ 210 h 246"/>
                  <a:gd name="T50" fmla="*/ 209 w 246"/>
                  <a:gd name="T51" fmla="*/ 210 h 246"/>
                  <a:gd name="T52" fmla="*/ 209 w 246"/>
                  <a:gd name="T53" fmla="*/ 207 h 246"/>
                  <a:gd name="T54" fmla="*/ 209 w 246"/>
                  <a:gd name="T55" fmla="*/ 206 h 246"/>
                  <a:gd name="T56" fmla="*/ 210 w 246"/>
                  <a:gd name="T57" fmla="*/ 206 h 246"/>
                  <a:gd name="T58" fmla="*/ 213 w 246"/>
                  <a:gd name="T59" fmla="*/ 204 h 246"/>
                  <a:gd name="T60" fmla="*/ 217 w 246"/>
                  <a:gd name="T61" fmla="*/ 199 h 246"/>
                  <a:gd name="T62" fmla="*/ 225 w 246"/>
                  <a:gd name="T63" fmla="*/ 190 h 246"/>
                  <a:gd name="T64" fmla="*/ 236 w 246"/>
                  <a:gd name="T65" fmla="*/ 170 h 246"/>
                  <a:gd name="T66" fmla="*/ 243 w 246"/>
                  <a:gd name="T67" fmla="*/ 147 h 246"/>
                  <a:gd name="T68" fmla="*/ 243 w 246"/>
                  <a:gd name="T69" fmla="*/ 140 h 246"/>
                  <a:gd name="T70" fmla="*/ 243 w 246"/>
                  <a:gd name="T71" fmla="*/ 137 h 246"/>
                  <a:gd name="T72" fmla="*/ 244 w 246"/>
                  <a:gd name="T73" fmla="*/ 134 h 246"/>
                  <a:gd name="T74" fmla="*/ 246 w 246"/>
                  <a:gd name="T75" fmla="*/ 123 h 246"/>
                  <a:gd name="T76" fmla="*/ 243 w 246"/>
                  <a:gd name="T77" fmla="*/ 97 h 246"/>
                  <a:gd name="T78" fmla="*/ 236 w 246"/>
                  <a:gd name="T79" fmla="*/ 75 h 246"/>
                  <a:gd name="T80" fmla="*/ 225 w 246"/>
                  <a:gd name="T81" fmla="*/ 54 h 246"/>
                  <a:gd name="T82" fmla="*/ 209 w 246"/>
                  <a:gd name="T83" fmla="*/ 35 h 246"/>
                  <a:gd name="T84" fmla="*/ 199 w 246"/>
                  <a:gd name="T85" fmla="*/ 26 h 246"/>
                  <a:gd name="T86" fmla="*/ 190 w 246"/>
                  <a:gd name="T87" fmla="*/ 20 h 246"/>
                  <a:gd name="T88" fmla="*/ 169 w 246"/>
                  <a:gd name="T89" fmla="*/ 8 h 246"/>
                  <a:gd name="T90" fmla="*/ 147 w 246"/>
                  <a:gd name="T91" fmla="*/ 1 h 246"/>
                  <a:gd name="T92" fmla="*/ 123 w 246"/>
                  <a:gd name="T93" fmla="*/ 0 h 246"/>
                  <a:gd name="T94" fmla="*/ 96 w 246"/>
                  <a:gd name="T95" fmla="*/ 1 h 246"/>
                  <a:gd name="T96" fmla="*/ 75 w 246"/>
                  <a:gd name="T97" fmla="*/ 8 h 246"/>
                  <a:gd name="T98" fmla="*/ 53 w 246"/>
                  <a:gd name="T99" fmla="*/ 20 h 246"/>
                  <a:gd name="T100" fmla="*/ 35 w 246"/>
                  <a:gd name="T101" fmla="*/ 3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46" h="246">
                    <a:moveTo>
                      <a:pt x="35" y="35"/>
                    </a:moveTo>
                    <a:lnTo>
                      <a:pt x="19" y="54"/>
                    </a:lnTo>
                    <a:lnTo>
                      <a:pt x="8" y="75"/>
                    </a:lnTo>
                    <a:lnTo>
                      <a:pt x="1" y="97"/>
                    </a:lnTo>
                    <a:lnTo>
                      <a:pt x="0" y="123"/>
                    </a:lnTo>
                    <a:lnTo>
                      <a:pt x="1" y="147"/>
                    </a:lnTo>
                    <a:lnTo>
                      <a:pt x="8" y="170"/>
                    </a:lnTo>
                    <a:lnTo>
                      <a:pt x="19" y="190"/>
                    </a:lnTo>
                    <a:lnTo>
                      <a:pt x="26" y="199"/>
                    </a:lnTo>
                    <a:lnTo>
                      <a:pt x="35" y="210"/>
                    </a:lnTo>
                    <a:lnTo>
                      <a:pt x="53" y="226"/>
                    </a:lnTo>
                    <a:lnTo>
                      <a:pt x="75" y="237"/>
                    </a:lnTo>
                    <a:lnTo>
                      <a:pt x="96" y="244"/>
                    </a:lnTo>
                    <a:lnTo>
                      <a:pt x="123" y="246"/>
                    </a:lnTo>
                    <a:lnTo>
                      <a:pt x="134" y="245"/>
                    </a:lnTo>
                    <a:lnTo>
                      <a:pt x="136" y="244"/>
                    </a:lnTo>
                    <a:lnTo>
                      <a:pt x="140" y="244"/>
                    </a:lnTo>
                    <a:lnTo>
                      <a:pt x="147" y="244"/>
                    </a:lnTo>
                    <a:lnTo>
                      <a:pt x="169" y="237"/>
                    </a:lnTo>
                    <a:lnTo>
                      <a:pt x="190" y="226"/>
                    </a:lnTo>
                    <a:lnTo>
                      <a:pt x="199" y="218"/>
                    </a:lnTo>
                    <a:lnTo>
                      <a:pt x="203" y="213"/>
                    </a:lnTo>
                    <a:lnTo>
                      <a:pt x="206" y="211"/>
                    </a:lnTo>
                    <a:lnTo>
                      <a:pt x="206" y="210"/>
                    </a:lnTo>
                    <a:lnTo>
                      <a:pt x="207" y="210"/>
                    </a:lnTo>
                    <a:lnTo>
                      <a:pt x="209" y="210"/>
                    </a:lnTo>
                    <a:lnTo>
                      <a:pt x="209" y="207"/>
                    </a:lnTo>
                    <a:lnTo>
                      <a:pt x="209" y="206"/>
                    </a:lnTo>
                    <a:lnTo>
                      <a:pt x="210" y="206"/>
                    </a:lnTo>
                    <a:lnTo>
                      <a:pt x="213" y="204"/>
                    </a:lnTo>
                    <a:lnTo>
                      <a:pt x="217" y="199"/>
                    </a:lnTo>
                    <a:lnTo>
                      <a:pt x="225" y="190"/>
                    </a:lnTo>
                    <a:lnTo>
                      <a:pt x="236" y="170"/>
                    </a:lnTo>
                    <a:lnTo>
                      <a:pt x="243" y="147"/>
                    </a:lnTo>
                    <a:lnTo>
                      <a:pt x="243" y="140"/>
                    </a:lnTo>
                    <a:lnTo>
                      <a:pt x="243" y="137"/>
                    </a:lnTo>
                    <a:lnTo>
                      <a:pt x="244" y="134"/>
                    </a:lnTo>
                    <a:lnTo>
                      <a:pt x="246" y="123"/>
                    </a:lnTo>
                    <a:lnTo>
                      <a:pt x="243" y="97"/>
                    </a:lnTo>
                    <a:lnTo>
                      <a:pt x="236" y="75"/>
                    </a:lnTo>
                    <a:lnTo>
                      <a:pt x="225" y="54"/>
                    </a:lnTo>
                    <a:lnTo>
                      <a:pt x="209" y="35"/>
                    </a:lnTo>
                    <a:lnTo>
                      <a:pt x="199" y="26"/>
                    </a:lnTo>
                    <a:lnTo>
                      <a:pt x="190" y="20"/>
                    </a:lnTo>
                    <a:lnTo>
                      <a:pt x="169" y="8"/>
                    </a:lnTo>
                    <a:lnTo>
                      <a:pt x="147" y="1"/>
                    </a:lnTo>
                    <a:lnTo>
                      <a:pt x="123" y="0"/>
                    </a:lnTo>
                    <a:lnTo>
                      <a:pt x="96" y="1"/>
                    </a:lnTo>
                    <a:lnTo>
                      <a:pt x="75" y="8"/>
                    </a:lnTo>
                    <a:lnTo>
                      <a:pt x="53" y="20"/>
                    </a:lnTo>
                    <a:lnTo>
                      <a:pt x="35" y="3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129A281-86CE-44F1-874D-1C7B1E5DE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127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12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FFB0E2-9500-4DA7-909A-835F7B29C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4868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24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E18EB543-6BCE-4D7B-AE79-E0C4CC594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375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48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C27C634-3FDC-4A0D-BCF2-E3E7D579E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0348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72</a:t>
              </a:r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24F42975-2441-4246-9826-EAF2562018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63259" y="54444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96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795B9D2-A442-4CFF-9420-ACC7B303AC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019" y="544443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fr-FR" altLang="fr-FR" sz="1400" dirty="0">
                  <a:solidFill>
                    <a:schemeClr val="tx1"/>
                  </a:solidFill>
                  <a:latin typeface="+mj-lt"/>
                </a:rPr>
                <a:t>4</a:t>
              </a:r>
            </a:p>
          </p:txBody>
        </p:sp>
        <p:sp>
          <p:nvSpPr>
            <p:cNvPr id="595" name="Rectangle 594">
              <a:extLst>
                <a:ext uri="{FF2B5EF4-FFF2-40B4-BE49-F238E27FC236}">
                  <a16:creationId xmlns:a16="http://schemas.microsoft.com/office/drawing/2014/main" id="{CEBDBC25-3957-43B0-B8CA-308FE2DDD6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060579" y="3980050"/>
              <a:ext cx="27744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algn="l" eaLnBrk="0" hangingPunct="0">
                <a:buClr>
                  <a:srgbClr val="CC0000"/>
                </a:buClr>
                <a:buChar char="•"/>
                <a:defRPr sz="2000">
                  <a:solidFill>
                    <a:srgbClr val="333399"/>
                  </a:solidFill>
                  <a:latin typeface="Calibri" pitchFamily="34" charset="0"/>
                </a:defRPr>
              </a:lvl1pPr>
              <a:lvl2pPr marL="742950" indent="-285750" algn="l" eaLnBrk="0" hangingPunct="0">
                <a:buClr>
                  <a:srgbClr val="CC0000"/>
                </a:buClr>
                <a:buChar char="–"/>
                <a:defRPr>
                  <a:solidFill>
                    <a:srgbClr val="333399"/>
                  </a:solidFill>
                  <a:latin typeface="Calibri" pitchFamily="34" charset="0"/>
                </a:defRPr>
              </a:lvl2pPr>
              <a:lvl3pPr marL="1143000" indent="-228600" algn="l" eaLnBrk="0" hangingPunct="0">
                <a:buClr>
                  <a:srgbClr val="CC0000"/>
                </a:buClr>
                <a:buChar char="•"/>
                <a:defRPr sz="1600">
                  <a:solidFill>
                    <a:srgbClr val="333399"/>
                  </a:solidFill>
                  <a:latin typeface="Calibri" pitchFamily="34" charset="0"/>
                </a:defRPr>
              </a:lvl3pPr>
              <a:lvl4pPr marL="1600200" indent="-228600" algn="l" eaLnBrk="0" hangingPunct="0">
                <a:buClr>
                  <a:srgbClr val="CC0000"/>
                </a:buClr>
                <a:buChar char="–"/>
                <a:defRPr sz="1400">
                  <a:solidFill>
                    <a:srgbClr val="333399"/>
                  </a:solidFill>
                  <a:latin typeface="Calibri" pitchFamily="34" charset="0"/>
                </a:defRPr>
              </a:lvl4pPr>
              <a:lvl5pPr marL="2057400" indent="-228600" algn="l" eaLnBrk="0" hangingPunct="0"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CC0000"/>
                </a:buClr>
                <a:buChar char="»"/>
                <a:defRPr sz="1400">
                  <a:solidFill>
                    <a:srgbClr val="333399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buClrTx/>
                <a:buFontTx/>
                <a:buNone/>
              </a:pPr>
              <a:r>
                <a:rPr lang="en-US" altLang="fr-FR" sz="1400" b="1" dirty="0">
                  <a:solidFill>
                    <a:schemeClr val="tx1"/>
                  </a:solidFill>
                  <a:latin typeface="+mj-lt"/>
                </a:rPr>
                <a:t>Weight percent change from baseline</a:t>
              </a:r>
            </a:p>
          </p:txBody>
        </p:sp>
      </p:grpSp>
      <p:sp>
        <p:nvSpPr>
          <p:cNvPr id="593" name="Text Box 3">
            <a:extLst>
              <a:ext uri="{FF2B5EF4-FFF2-40B4-BE49-F238E27FC236}">
                <a16:creationId xmlns:a16="http://schemas.microsoft.com/office/drawing/2014/main" id="{64367026-8141-4569-AEDF-C506273BB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3036" y="6480307"/>
            <a:ext cx="299222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rgbClr val="00006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 eaLnBrk="0" hangingPunct="0"/>
            <a:r>
              <a:rPr lang="fr-FR" sz="1200" i="1" dirty="0">
                <a:solidFill>
                  <a:srgbClr val="0070C0"/>
                </a:solidFill>
              </a:rPr>
              <a:t>Mc </a:t>
            </a:r>
            <a:r>
              <a:rPr lang="fr-FR" sz="1200" i="1" dirty="0" err="1">
                <a:solidFill>
                  <a:srgbClr val="0070C0"/>
                </a:solidFill>
              </a:rPr>
              <a:t>Comskey</a:t>
            </a:r>
            <a:r>
              <a:rPr lang="fr-FR" sz="1200" i="1" dirty="0">
                <a:solidFill>
                  <a:srgbClr val="0070C0"/>
                </a:solidFill>
              </a:rPr>
              <a:t> G, IAS 2021, Abs. PEB149</a:t>
            </a:r>
          </a:p>
        </p:txBody>
      </p:sp>
    </p:spTree>
    <p:extLst>
      <p:ext uri="{BB962C8B-B14F-4D97-AF65-F5344CB8AC3E}">
        <p14:creationId xmlns:p14="http://schemas.microsoft.com/office/powerpoint/2010/main" val="40792607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B49A-1FB4-2541-B746-68F678F4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67" y="10471"/>
            <a:ext cx="8470698" cy="1481068"/>
          </a:xfrm>
        </p:spPr>
        <p:txBody>
          <a:bodyPr>
            <a:normAutofit/>
          </a:bodyPr>
          <a:lstStyle/>
          <a:p>
            <a:r>
              <a:rPr lang="fr-FR" sz="3200" dirty="0"/>
              <a:t>CALIBRATE: LEN SC or oral in Naïves </a:t>
            </a:r>
            <a:r>
              <a:rPr lang="fr-FR" sz="3200" i="1" dirty="0"/>
              <a:t>(1)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7E527B5-3DA6-A040-BA6F-AD78ABFD0B0B}"/>
              </a:ext>
            </a:extLst>
          </p:cNvPr>
          <p:cNvSpPr txBox="1"/>
          <p:nvPr/>
        </p:nvSpPr>
        <p:spPr>
          <a:xfrm>
            <a:off x="9522636" y="6442362"/>
            <a:ext cx="2673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Gupta S, IAS 2021, Abs. OALB0302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CDEEF885-7C26-44C2-AEF8-CEFB574B8485}"/>
              </a:ext>
            </a:extLst>
          </p:cNvPr>
          <p:cNvGrpSpPr/>
          <p:nvPr/>
        </p:nvGrpSpPr>
        <p:grpSpPr>
          <a:xfrm>
            <a:off x="279350" y="1021008"/>
            <a:ext cx="7775744" cy="2808559"/>
            <a:chOff x="279350" y="1021008"/>
            <a:chExt cx="7775744" cy="280855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3A9017-2BFB-4102-B6D1-CD35EDED1025}"/>
                </a:ext>
              </a:extLst>
            </p:cNvPr>
            <p:cNvSpPr/>
            <p:nvPr/>
          </p:nvSpPr>
          <p:spPr>
            <a:xfrm>
              <a:off x="279350" y="1850291"/>
              <a:ext cx="1662507" cy="1775157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tx1"/>
                  </a:solidFill>
                </a:rPr>
                <a:t>Treatment naïve </a:t>
              </a:r>
              <a:br>
                <a:rPr lang="en-US" sz="1400" b="1">
                  <a:solidFill>
                    <a:schemeClr val="tx1"/>
                  </a:solidFill>
                </a:rPr>
              </a:br>
              <a:r>
                <a:rPr lang="en-US" sz="1400" b="1">
                  <a:solidFill>
                    <a:schemeClr val="tx1"/>
                  </a:solidFill>
                </a:rPr>
                <a:t>(N = 182)</a:t>
              </a:r>
            </a:p>
            <a:p>
              <a:pPr algn="ctr"/>
              <a:endParaRPr lang="en-US" sz="1200">
                <a:solidFill>
                  <a:schemeClr val="tx1"/>
                </a:solidFill>
              </a:endParaRPr>
            </a:p>
            <a:p>
              <a:r>
                <a:rPr lang="en-US" sz="1200" b="1">
                  <a:solidFill>
                    <a:schemeClr val="tx1"/>
                  </a:solidFill>
                </a:rPr>
                <a:t>Key eligibility criteria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ARV naïve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HIV-1 RNA ≥ 200 copies/mL</a:t>
              </a:r>
            </a:p>
            <a:p>
              <a:pPr marL="179388" indent="-179388">
                <a:buFont typeface="Arial" panose="020B0604020202020204" pitchFamily="34" charset="0"/>
                <a:buChar char="•"/>
              </a:pPr>
              <a:r>
                <a:rPr lang="en-US" sz="1200">
                  <a:solidFill>
                    <a:schemeClr val="tx1"/>
                  </a:solidFill>
                </a:rPr>
                <a:t>CD4+ cell count ≥200 cells/µL</a:t>
              </a:r>
            </a:p>
          </p:txBody>
        </p:sp>
        <p:grpSp>
          <p:nvGrpSpPr>
            <p:cNvPr id="55" name="Groupe 54">
              <a:extLst>
                <a:ext uri="{FF2B5EF4-FFF2-40B4-BE49-F238E27FC236}">
                  <a16:creationId xmlns:a16="http://schemas.microsoft.com/office/drawing/2014/main" id="{525F30D7-ECFE-468C-9723-F1B42E9796DB}"/>
                </a:ext>
              </a:extLst>
            </p:cNvPr>
            <p:cNvGrpSpPr/>
            <p:nvPr/>
          </p:nvGrpSpPr>
          <p:grpSpPr>
            <a:xfrm>
              <a:off x="2930296" y="1021008"/>
              <a:ext cx="5124798" cy="2808559"/>
              <a:chOff x="2595016" y="1285706"/>
              <a:chExt cx="5124798" cy="2808559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A34B7DB-DB8B-469E-9CC8-2BF07845E9B2}"/>
                  </a:ext>
                </a:extLst>
              </p:cNvPr>
              <p:cNvSpPr/>
              <p:nvPr/>
            </p:nvSpPr>
            <p:spPr>
              <a:xfrm>
                <a:off x="2595016" y="1910870"/>
                <a:ext cx="1641926" cy="516364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Treatment group 1</a:t>
                </a:r>
                <a:br>
                  <a:rPr lang="fr-FR" sz="1400" b="1" dirty="0"/>
                </a:br>
                <a:r>
                  <a:rPr lang="fr-FR" sz="1400" b="1" dirty="0"/>
                  <a:t>N = 52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383B273-6E67-4698-B7E2-455F5C991340}"/>
                  </a:ext>
                </a:extLst>
              </p:cNvPr>
              <p:cNvSpPr/>
              <p:nvPr/>
            </p:nvSpPr>
            <p:spPr>
              <a:xfrm>
                <a:off x="2595016" y="2466547"/>
                <a:ext cx="1641926" cy="516364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Treatment group 2</a:t>
                </a:r>
                <a:br>
                  <a:rPr lang="fr-FR" sz="1400" b="1" dirty="0"/>
                </a:br>
                <a:r>
                  <a:rPr lang="fr-FR" sz="1400" b="1" dirty="0"/>
                  <a:t>N = 53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FF5834-98EB-47E2-AB5B-40D1518CCD4F}"/>
                  </a:ext>
                </a:extLst>
              </p:cNvPr>
              <p:cNvSpPr/>
              <p:nvPr/>
            </p:nvSpPr>
            <p:spPr>
              <a:xfrm>
                <a:off x="2595016" y="3022224"/>
                <a:ext cx="1641926" cy="516364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Treatment group 3</a:t>
                </a:r>
                <a:br>
                  <a:rPr lang="fr-FR" sz="1400" b="1" dirty="0"/>
                </a:br>
                <a:r>
                  <a:rPr lang="fr-FR" sz="1400" b="1" dirty="0"/>
                  <a:t>N = 52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26937A38-3D27-42AB-96F7-0C8C6F4DED43}"/>
                  </a:ext>
                </a:extLst>
              </p:cNvPr>
              <p:cNvSpPr/>
              <p:nvPr/>
            </p:nvSpPr>
            <p:spPr>
              <a:xfrm>
                <a:off x="2595016" y="3577901"/>
                <a:ext cx="1641926" cy="51636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400" b="1" dirty="0"/>
                  <a:t>Treatment group 4</a:t>
                </a:r>
                <a:br>
                  <a:rPr lang="fr-FR" sz="1400" b="1" dirty="0"/>
                </a:br>
                <a:r>
                  <a:rPr lang="fr-FR" sz="1400" b="1" dirty="0"/>
                  <a:t>N = 25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0E522B6-2BA8-4BED-86CD-9E4F372AFA30}"/>
                  </a:ext>
                </a:extLst>
              </p:cNvPr>
              <p:cNvSpPr/>
              <p:nvPr/>
            </p:nvSpPr>
            <p:spPr>
              <a:xfrm>
                <a:off x="4260269" y="2466547"/>
                <a:ext cx="3284035" cy="25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LEN SC Q6M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7C6202B4-BFAF-4AE4-B485-240305C6188F}"/>
                  </a:ext>
                </a:extLst>
              </p:cNvPr>
              <p:cNvSpPr/>
              <p:nvPr/>
            </p:nvSpPr>
            <p:spPr>
              <a:xfrm>
                <a:off x="4260270" y="3022224"/>
                <a:ext cx="3284036" cy="25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LEN oral QD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287FA84-6E22-49A4-91B2-BCCF6E787595}"/>
                  </a:ext>
                </a:extLst>
              </p:cNvPr>
              <p:cNvSpPr/>
              <p:nvPr/>
            </p:nvSpPr>
            <p:spPr>
              <a:xfrm>
                <a:off x="4260270" y="3286588"/>
                <a:ext cx="1641926" cy="252000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F/TAF oral QD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66BBC7-FAA9-461B-B844-4B245137B94B}"/>
                  </a:ext>
                </a:extLst>
              </p:cNvPr>
              <p:cNvSpPr/>
              <p:nvPr/>
            </p:nvSpPr>
            <p:spPr>
              <a:xfrm>
                <a:off x="4260270" y="3577901"/>
                <a:ext cx="3284034" cy="516364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B/F/TAF oral QD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61CE5B-33AA-4A5A-A08B-5604613DAE4F}"/>
                  </a:ext>
                </a:extLst>
              </p:cNvPr>
              <p:cNvSpPr/>
              <p:nvPr/>
            </p:nvSpPr>
            <p:spPr>
              <a:xfrm>
                <a:off x="4260270" y="2730911"/>
                <a:ext cx="1642110" cy="252000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F/TAF oral QD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C100098-DAD7-43D5-BC63-99409EFD7EDA}"/>
                  </a:ext>
                </a:extLst>
              </p:cNvPr>
              <p:cNvSpPr/>
              <p:nvPr/>
            </p:nvSpPr>
            <p:spPr>
              <a:xfrm>
                <a:off x="4260270" y="2175234"/>
                <a:ext cx="1641926" cy="252000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F/TAF oral QD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C082216C-3C1B-4BBA-9433-E55C03DD67C9}"/>
                  </a:ext>
                </a:extLst>
              </p:cNvPr>
              <p:cNvSpPr/>
              <p:nvPr/>
            </p:nvSpPr>
            <p:spPr>
              <a:xfrm>
                <a:off x="4260269" y="1910870"/>
                <a:ext cx="3284035" cy="25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LEN SC Q6M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C43D4CA-66B9-4ECF-9D5F-F13FB265DE74}"/>
                  </a:ext>
                </a:extLst>
              </p:cNvPr>
              <p:cNvSpPr/>
              <p:nvPr/>
            </p:nvSpPr>
            <p:spPr>
              <a:xfrm>
                <a:off x="5902380" y="3286743"/>
                <a:ext cx="1641926" cy="252000"/>
              </a:xfrm>
              <a:prstGeom prst="rect">
                <a:avLst/>
              </a:prstGeom>
              <a:solidFill>
                <a:srgbClr val="FF996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F/TAF oral QD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6940E29-5883-4804-84D5-B1C377407710}"/>
                  </a:ext>
                </a:extLst>
              </p:cNvPr>
              <p:cNvSpPr/>
              <p:nvPr/>
            </p:nvSpPr>
            <p:spPr>
              <a:xfrm>
                <a:off x="5902380" y="2175389"/>
                <a:ext cx="1641926" cy="252000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TAF oral QD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F28C79AA-0422-469A-ACF6-57F73392C032}"/>
                  </a:ext>
                </a:extLst>
              </p:cNvPr>
              <p:cNvSpPr/>
              <p:nvPr/>
            </p:nvSpPr>
            <p:spPr>
              <a:xfrm>
                <a:off x="5902380" y="2730911"/>
                <a:ext cx="1642110" cy="252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fr-FR" sz="1400" b="1" dirty="0"/>
                  <a:t>BIC oral QD</a:t>
                </a:r>
                <a:endParaRPr lang="fr-FR" sz="1400" b="1" baseline="30000" dirty="0"/>
              </a:p>
            </p:txBody>
          </p:sp>
          <p:cxnSp>
            <p:nvCxnSpPr>
              <p:cNvPr id="31" name="Connecteur droit 30">
                <a:extLst>
                  <a:ext uri="{FF2B5EF4-FFF2-40B4-BE49-F238E27FC236}">
                    <a16:creationId xmlns:a16="http://schemas.microsoft.com/office/drawing/2014/main" id="{D88529A0-D8D7-4A9A-8EEB-0E3DCC043A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60269" y="1811318"/>
                <a:ext cx="3062859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B2142FAB-4A2D-40AB-8221-7C5A09FC02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0269" y="1711767"/>
                <a:ext cx="0" cy="99551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5C0AAE3D-7B96-45EB-A4A7-04530236F01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44304" y="1711767"/>
                <a:ext cx="0" cy="99551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80EBF7EC-0DB5-4817-86A2-BEAEDB9CDD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87104" y="1711767"/>
                <a:ext cx="0" cy="99551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3E2D2757-2DBC-4749-B513-7C939338222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97663" y="1775291"/>
                <a:ext cx="50931" cy="72053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>
                <a:extLst>
                  <a:ext uri="{FF2B5EF4-FFF2-40B4-BE49-F238E27FC236}">
                    <a16:creationId xmlns:a16="http://schemas.microsoft.com/office/drawing/2014/main" id="{F77656EB-4078-4700-9033-3516AEED80B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44198" y="1774808"/>
                <a:ext cx="50931" cy="72053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>
                <a:extLst>
                  <a:ext uri="{FF2B5EF4-FFF2-40B4-BE49-F238E27FC236}">
                    <a16:creationId xmlns:a16="http://schemas.microsoft.com/office/drawing/2014/main" id="{874B3E66-25F5-4CE1-B261-DC31C30CC5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69663" y="1811318"/>
                <a:ext cx="174641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44">
                <a:extLst>
                  <a:ext uri="{FF2B5EF4-FFF2-40B4-BE49-F238E27FC236}">
                    <a16:creationId xmlns:a16="http://schemas.microsoft.com/office/drawing/2014/main" id="{50F5B9F3-7928-4CE4-BDA8-8A66F26B14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02196" y="1711767"/>
                <a:ext cx="0" cy="99551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52752FE3-D512-488C-821A-B89994E455A1}"/>
                  </a:ext>
                </a:extLst>
              </p:cNvPr>
              <p:cNvSpPr txBox="1"/>
              <p:nvPr/>
            </p:nvSpPr>
            <p:spPr>
              <a:xfrm>
                <a:off x="4094197" y="1489003"/>
                <a:ext cx="332143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BL</a:t>
                </a:r>
                <a:endParaRPr lang="fr-FR" dirty="0"/>
              </a:p>
            </p:txBody>
          </p:sp>
          <p:sp>
            <p:nvSpPr>
              <p:cNvPr id="50" name="ZoneTexte 49">
                <a:extLst>
                  <a:ext uri="{FF2B5EF4-FFF2-40B4-BE49-F238E27FC236}">
                    <a16:creationId xmlns:a16="http://schemas.microsoft.com/office/drawing/2014/main" id="{7B1B359F-7BB7-4356-B5B8-17DE68AC94AC}"/>
                  </a:ext>
                </a:extLst>
              </p:cNvPr>
              <p:cNvSpPr txBox="1"/>
              <p:nvPr/>
            </p:nvSpPr>
            <p:spPr>
              <a:xfrm>
                <a:off x="5536167" y="1489003"/>
                <a:ext cx="73206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Week 28</a:t>
                </a:r>
                <a:endParaRPr lang="fr-FR" dirty="0"/>
              </a:p>
            </p:txBody>
          </p:sp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549A6139-DD10-4D14-9F8D-89EE46A9BEB6}"/>
                  </a:ext>
                </a:extLst>
              </p:cNvPr>
              <p:cNvSpPr txBox="1"/>
              <p:nvPr/>
            </p:nvSpPr>
            <p:spPr>
              <a:xfrm>
                <a:off x="6916224" y="1489003"/>
                <a:ext cx="34176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54</a:t>
                </a:r>
                <a:endParaRPr lang="fr-FR" dirty="0"/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06708242-F96C-47F3-B400-FB8A76582F19}"/>
                  </a:ext>
                </a:extLst>
              </p:cNvPr>
              <p:cNvSpPr txBox="1"/>
              <p:nvPr/>
            </p:nvSpPr>
            <p:spPr>
              <a:xfrm>
                <a:off x="7378054" y="1489003"/>
                <a:ext cx="341760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80</a:t>
                </a:r>
                <a:endParaRPr lang="fr-FR" dirty="0"/>
              </a:p>
            </p:txBody>
          </p:sp>
          <p:sp>
            <p:nvSpPr>
              <p:cNvPr id="53" name="ZoneTexte 52">
                <a:extLst>
                  <a:ext uri="{FF2B5EF4-FFF2-40B4-BE49-F238E27FC236}">
                    <a16:creationId xmlns:a16="http://schemas.microsoft.com/office/drawing/2014/main" id="{CBF2F6D5-CE34-4880-B235-DA45196B85E4}"/>
                  </a:ext>
                </a:extLst>
              </p:cNvPr>
              <p:cNvSpPr txBox="1"/>
              <p:nvPr/>
            </p:nvSpPr>
            <p:spPr>
              <a:xfrm>
                <a:off x="4449650" y="1285706"/>
                <a:ext cx="790602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Induction</a:t>
                </a:r>
                <a:endParaRPr lang="fr-FR" b="1" i="1" dirty="0"/>
              </a:p>
            </p:txBody>
          </p:sp>
          <p:sp>
            <p:nvSpPr>
              <p:cNvPr id="54" name="ZoneTexte 53">
                <a:extLst>
                  <a:ext uri="{FF2B5EF4-FFF2-40B4-BE49-F238E27FC236}">
                    <a16:creationId xmlns:a16="http://schemas.microsoft.com/office/drawing/2014/main" id="{F8712722-0170-413A-87D9-4CD7A898805E}"/>
                  </a:ext>
                </a:extLst>
              </p:cNvPr>
              <p:cNvSpPr txBox="1"/>
              <p:nvPr/>
            </p:nvSpPr>
            <p:spPr>
              <a:xfrm>
                <a:off x="6166172" y="1285706"/>
                <a:ext cx="1030347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kumimoji="0" lang="fr-FR" sz="1200" b="1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Maintenance</a:t>
                </a:r>
                <a:endParaRPr lang="fr-FR" b="1" i="1" dirty="0"/>
              </a:p>
            </p:txBody>
          </p:sp>
        </p:grpSp>
        <p:cxnSp>
          <p:nvCxnSpPr>
            <p:cNvPr id="57" name="Connecteur : en angle 56">
              <a:extLst>
                <a:ext uri="{FF2B5EF4-FFF2-40B4-BE49-F238E27FC236}">
                  <a16:creationId xmlns:a16="http://schemas.microsoft.com/office/drawing/2014/main" id="{38D28298-20FE-48F0-8561-EA620D46055B}"/>
                </a:ext>
              </a:extLst>
            </p:cNvPr>
            <p:cNvCxnSpPr>
              <a:stCxn id="4" idx="3"/>
              <a:endCxn id="6" idx="1"/>
            </p:cNvCxnSpPr>
            <p:nvPr/>
          </p:nvCxnSpPr>
          <p:spPr>
            <a:xfrm flipV="1">
              <a:off x="1941857" y="1904354"/>
              <a:ext cx="988439" cy="833516"/>
            </a:xfrm>
            <a:prstGeom prst="bentConnector3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 : en angle 57">
              <a:extLst>
                <a:ext uri="{FF2B5EF4-FFF2-40B4-BE49-F238E27FC236}">
                  <a16:creationId xmlns:a16="http://schemas.microsoft.com/office/drawing/2014/main" id="{463C61F1-CDA5-49E9-8C60-3DD0D22DD3FC}"/>
                </a:ext>
              </a:extLst>
            </p:cNvPr>
            <p:cNvCxnSpPr>
              <a:cxnSpLocks/>
              <a:stCxn id="4" idx="3"/>
              <a:endCxn id="13" idx="1"/>
            </p:cNvCxnSpPr>
            <p:nvPr/>
          </p:nvCxnSpPr>
          <p:spPr>
            <a:xfrm>
              <a:off x="1941857" y="2737870"/>
              <a:ext cx="988439" cy="833515"/>
            </a:xfrm>
            <a:prstGeom prst="bentConnector3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 : en angle 60">
              <a:extLst>
                <a:ext uri="{FF2B5EF4-FFF2-40B4-BE49-F238E27FC236}">
                  <a16:creationId xmlns:a16="http://schemas.microsoft.com/office/drawing/2014/main" id="{87A21E6F-984B-4EA7-8F2C-14F34410EB17}"/>
                </a:ext>
              </a:extLst>
            </p:cNvPr>
            <p:cNvCxnSpPr>
              <a:cxnSpLocks/>
              <a:stCxn id="4" idx="3"/>
              <a:endCxn id="12" idx="1"/>
            </p:cNvCxnSpPr>
            <p:nvPr/>
          </p:nvCxnSpPr>
          <p:spPr>
            <a:xfrm>
              <a:off x="1941857" y="2737870"/>
              <a:ext cx="988439" cy="277838"/>
            </a:xfrm>
            <a:prstGeom prst="bentConnector3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cteur : en angle 63">
              <a:extLst>
                <a:ext uri="{FF2B5EF4-FFF2-40B4-BE49-F238E27FC236}">
                  <a16:creationId xmlns:a16="http://schemas.microsoft.com/office/drawing/2014/main" id="{AA20FAE2-3CA2-464C-9A01-7E4CECFC9BCA}"/>
                </a:ext>
              </a:extLst>
            </p:cNvPr>
            <p:cNvCxnSpPr>
              <a:cxnSpLocks/>
              <a:stCxn id="4" idx="3"/>
              <a:endCxn id="11" idx="1"/>
            </p:cNvCxnSpPr>
            <p:nvPr/>
          </p:nvCxnSpPr>
          <p:spPr>
            <a:xfrm flipV="1">
              <a:off x="1941857" y="2460031"/>
              <a:ext cx="988439" cy="277839"/>
            </a:xfrm>
            <a:prstGeom prst="bentConnector3">
              <a:avLst/>
            </a:prstGeom>
            <a:ln w="1270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F9D2CA54-5720-49A9-960C-27E7021A17F9}"/>
                </a:ext>
              </a:extLst>
            </p:cNvPr>
            <p:cNvSpPr/>
            <p:nvPr/>
          </p:nvSpPr>
          <p:spPr>
            <a:xfrm>
              <a:off x="2265196" y="2561399"/>
              <a:ext cx="341760" cy="3417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/>
                <a:t>R</a:t>
              </a:r>
            </a:p>
          </p:txBody>
        </p:sp>
        <p:sp>
          <p:nvSpPr>
            <p:cNvPr id="68" name="ZoneTexte 67">
              <a:extLst>
                <a:ext uri="{FF2B5EF4-FFF2-40B4-BE49-F238E27FC236}">
                  <a16:creationId xmlns:a16="http://schemas.microsoft.com/office/drawing/2014/main" id="{A51E4A46-8DA1-4369-8D8D-CC5FE552133A}"/>
                </a:ext>
              </a:extLst>
            </p:cNvPr>
            <p:cNvSpPr txBox="1"/>
            <p:nvPr/>
          </p:nvSpPr>
          <p:spPr>
            <a:xfrm>
              <a:off x="1911573" y="2825751"/>
              <a:ext cx="52450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Open</a:t>
              </a:r>
              <a:b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label</a:t>
              </a:r>
              <a:endParaRPr lang="fr-FR" dirty="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12C6480-D934-49BD-95F1-1660FBFCDFF2}"/>
                </a:ext>
              </a:extLst>
            </p:cNvPr>
            <p:cNvSpPr/>
            <p:nvPr/>
          </p:nvSpPr>
          <p:spPr>
            <a:xfrm>
              <a:off x="4562062" y="1646172"/>
              <a:ext cx="1665438" cy="2171896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A1C8975-3AD8-4EFC-8F10-38C6B01A50F0}"/>
              </a:ext>
            </a:extLst>
          </p:cNvPr>
          <p:cNvGrpSpPr/>
          <p:nvPr/>
        </p:nvGrpSpPr>
        <p:grpSpPr>
          <a:xfrm>
            <a:off x="7812982" y="3373440"/>
            <a:ext cx="4159128" cy="2868459"/>
            <a:chOff x="7812982" y="3373440"/>
            <a:chExt cx="4159128" cy="2868459"/>
          </a:xfrm>
        </p:grpSpPr>
        <p:sp>
          <p:nvSpPr>
            <p:cNvPr id="74" name="Line 5">
              <a:extLst>
                <a:ext uri="{FF2B5EF4-FFF2-40B4-BE49-F238E27FC236}">
                  <a16:creationId xmlns:a16="http://schemas.microsoft.com/office/drawing/2014/main" id="{1A6F9DE7-277A-4C21-94B0-4341CE63B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34617" y="4173128"/>
              <a:ext cx="0" cy="8397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Line 7">
              <a:extLst>
                <a:ext uri="{FF2B5EF4-FFF2-40B4-BE49-F238E27FC236}">
                  <a16:creationId xmlns:a16="http://schemas.microsoft.com/office/drawing/2014/main" id="{2405FB29-3CCD-4116-AC45-535CF8B3F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584085" y="5439953"/>
              <a:ext cx="31934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Line 8">
              <a:extLst>
                <a:ext uri="{FF2B5EF4-FFF2-40B4-BE49-F238E27FC236}">
                  <a16:creationId xmlns:a16="http://schemas.microsoft.com/office/drawing/2014/main" id="{B82D4194-61FB-4977-8E43-241837D69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32365" y="3694497"/>
              <a:ext cx="0" cy="20407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122" name="Groupe 121">
              <a:extLst>
                <a:ext uri="{FF2B5EF4-FFF2-40B4-BE49-F238E27FC236}">
                  <a16:creationId xmlns:a16="http://schemas.microsoft.com/office/drawing/2014/main" id="{7C9E5C45-B6D0-4AE2-B7E6-751DED1E7653}"/>
                </a:ext>
              </a:extLst>
            </p:cNvPr>
            <p:cNvGrpSpPr/>
            <p:nvPr/>
          </p:nvGrpSpPr>
          <p:grpSpPr>
            <a:xfrm>
              <a:off x="8548508" y="3676241"/>
              <a:ext cx="3229036" cy="2109787"/>
              <a:chOff x="8715552" y="2651304"/>
              <a:chExt cx="3229036" cy="2109787"/>
            </a:xfrm>
          </p:grpSpPr>
          <p:sp>
            <p:nvSpPr>
              <p:cNvPr id="79" name="Line 10">
                <a:extLst>
                  <a:ext uri="{FF2B5EF4-FFF2-40B4-BE49-F238E27FC236}">
                    <a16:creationId xmlns:a16="http://schemas.microsoft.com/office/drawing/2014/main" id="{064D9AC3-E75F-42B8-AD2C-B75E1D92AE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2651304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0" name="Line 11">
                <a:extLst>
                  <a:ext uri="{FF2B5EF4-FFF2-40B4-BE49-F238E27FC236}">
                    <a16:creationId xmlns:a16="http://schemas.microsoft.com/office/drawing/2014/main" id="{32BDEF53-9EB1-4881-B0CE-EB04DEB45E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3060879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1" name="Line 12">
                <a:extLst>
                  <a:ext uri="{FF2B5EF4-FFF2-40B4-BE49-F238E27FC236}">
                    <a16:creationId xmlns:a16="http://schemas.microsoft.com/office/drawing/2014/main" id="{080EBAEA-D1F7-4CC4-AFA1-3BA921077AB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3472041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2" name="Line 13">
                <a:extLst>
                  <a:ext uri="{FF2B5EF4-FFF2-40B4-BE49-F238E27FC236}">
                    <a16:creationId xmlns:a16="http://schemas.microsoft.com/office/drawing/2014/main" id="{5B26F5AF-CB00-4669-B7FC-F7D5CB4B9E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3881616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3" name="Line 14">
                <a:extLst>
                  <a:ext uri="{FF2B5EF4-FFF2-40B4-BE49-F238E27FC236}">
                    <a16:creationId xmlns:a16="http://schemas.microsoft.com/office/drawing/2014/main" id="{646315EA-5CB4-4F4C-8FCC-01D248FB5A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715552" y="4292779"/>
                <a:ext cx="3557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4" name="Line 15">
                <a:extLst>
                  <a:ext uri="{FF2B5EF4-FFF2-40B4-BE49-F238E27FC236}">
                    <a16:creationId xmlns:a16="http://schemas.microsoft.com/office/drawing/2014/main" id="{AD939D9C-88EB-4030-A968-EB260971BD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687005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5" name="Line 16">
                <a:extLst>
                  <a:ext uri="{FF2B5EF4-FFF2-40B4-BE49-F238E27FC236}">
                    <a16:creationId xmlns:a16="http://schemas.microsoft.com/office/drawing/2014/main" id="{8887E728-6A1F-4485-97D3-DB35184125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843632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6" name="Freeform 17">
                <a:extLst>
                  <a:ext uri="{FF2B5EF4-FFF2-40B4-BE49-F238E27FC236}">
                    <a16:creationId xmlns:a16="http://schemas.microsoft.com/office/drawing/2014/main" id="{C13B5A05-91B7-40A3-AA37-F6D72AFAA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751130" y="2651304"/>
                <a:ext cx="3193458" cy="2058988"/>
              </a:xfrm>
              <a:custGeom>
                <a:avLst/>
                <a:gdLst>
                  <a:gd name="T0" fmla="*/ 2244 w 2244"/>
                  <a:gd name="T1" fmla="*/ 1297 h 1297"/>
                  <a:gd name="T2" fmla="*/ 2063 w 2244"/>
                  <a:gd name="T3" fmla="*/ 1297 h 1297"/>
                  <a:gd name="T4" fmla="*/ 1813 w 2244"/>
                  <a:gd name="T5" fmla="*/ 1297 h 1297"/>
                  <a:gd name="T6" fmla="*/ 1563 w 2244"/>
                  <a:gd name="T7" fmla="*/ 1297 h 1297"/>
                  <a:gd name="T8" fmla="*/ 1313 w 2244"/>
                  <a:gd name="T9" fmla="*/ 1297 h 1297"/>
                  <a:gd name="T10" fmla="*/ 1064 w 2244"/>
                  <a:gd name="T11" fmla="*/ 1297 h 1297"/>
                  <a:gd name="T12" fmla="*/ 814 w 2244"/>
                  <a:gd name="T13" fmla="*/ 1297 h 1297"/>
                  <a:gd name="T14" fmla="*/ 564 w 2244"/>
                  <a:gd name="T15" fmla="*/ 1297 h 1297"/>
                  <a:gd name="T16" fmla="*/ 315 w 2244"/>
                  <a:gd name="T17" fmla="*/ 1297 h 1297"/>
                  <a:gd name="T18" fmla="*/ 65 w 2244"/>
                  <a:gd name="T19" fmla="*/ 1297 h 1297"/>
                  <a:gd name="T20" fmla="*/ 0 w 2244"/>
                  <a:gd name="T21" fmla="*/ 1297 h 1297"/>
                  <a:gd name="T22" fmla="*/ 0 w 2244"/>
                  <a:gd name="T23" fmla="*/ 1111 h 1297"/>
                  <a:gd name="T24" fmla="*/ 0 w 2244"/>
                  <a:gd name="T25" fmla="*/ 1034 h 1297"/>
                  <a:gd name="T26" fmla="*/ 0 w 2244"/>
                  <a:gd name="T27" fmla="*/ 775 h 1297"/>
                  <a:gd name="T28" fmla="*/ 0 w 2244"/>
                  <a:gd name="T29" fmla="*/ 517 h 1297"/>
                  <a:gd name="T30" fmla="*/ 0 w 2244"/>
                  <a:gd name="T31" fmla="*/ 258 h 1297"/>
                  <a:gd name="T32" fmla="*/ 0 w 2244"/>
                  <a:gd name="T33" fmla="*/ 0 h 1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244" h="1297">
                    <a:moveTo>
                      <a:pt x="2244" y="1297"/>
                    </a:moveTo>
                    <a:lnTo>
                      <a:pt x="2063" y="1297"/>
                    </a:lnTo>
                    <a:lnTo>
                      <a:pt x="1813" y="1297"/>
                    </a:lnTo>
                    <a:lnTo>
                      <a:pt x="1563" y="1297"/>
                    </a:lnTo>
                    <a:lnTo>
                      <a:pt x="1313" y="1297"/>
                    </a:lnTo>
                    <a:lnTo>
                      <a:pt x="1064" y="1297"/>
                    </a:lnTo>
                    <a:lnTo>
                      <a:pt x="814" y="1297"/>
                    </a:lnTo>
                    <a:lnTo>
                      <a:pt x="564" y="1297"/>
                    </a:lnTo>
                    <a:lnTo>
                      <a:pt x="315" y="1297"/>
                    </a:lnTo>
                    <a:lnTo>
                      <a:pt x="65" y="1297"/>
                    </a:lnTo>
                    <a:lnTo>
                      <a:pt x="0" y="1297"/>
                    </a:lnTo>
                    <a:lnTo>
                      <a:pt x="0" y="1111"/>
                    </a:lnTo>
                    <a:lnTo>
                      <a:pt x="0" y="1034"/>
                    </a:lnTo>
                    <a:lnTo>
                      <a:pt x="0" y="775"/>
                    </a:lnTo>
                    <a:lnTo>
                      <a:pt x="0" y="517"/>
                    </a:lnTo>
                    <a:lnTo>
                      <a:pt x="0" y="25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7" name="Line 18">
                <a:extLst>
                  <a:ext uri="{FF2B5EF4-FFF2-40B4-BE49-F238E27FC236}">
                    <a16:creationId xmlns:a16="http://schemas.microsoft.com/office/drawing/2014/main" id="{EBC358B2-F9E0-46B1-BAA8-3D13D766E7E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75450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8" name="Line 19">
                <a:extLst>
                  <a:ext uri="{FF2B5EF4-FFF2-40B4-BE49-F238E27FC236}">
                    <a16:creationId xmlns:a16="http://schemas.microsoft.com/office/drawing/2014/main" id="{E108FC22-6A5F-48C5-8412-09FD7BFA5C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909541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Line 20">
                <a:extLst>
                  <a:ext uri="{FF2B5EF4-FFF2-40B4-BE49-F238E27FC236}">
                    <a16:creationId xmlns:a16="http://schemas.microsoft.com/office/drawing/2014/main" id="{EBD2A974-19D9-41AF-ADD9-AA26876480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553764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0" name="Line 21">
                <a:extLst>
                  <a:ext uri="{FF2B5EF4-FFF2-40B4-BE49-F238E27FC236}">
                    <a16:creationId xmlns:a16="http://schemas.microsoft.com/office/drawing/2014/main" id="{12522BED-6F52-45FF-8CF7-1A9F8668D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619672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1" name="Line 22">
                <a:extLst>
                  <a:ext uri="{FF2B5EF4-FFF2-40B4-BE49-F238E27FC236}">
                    <a16:creationId xmlns:a16="http://schemas.microsoft.com/office/drawing/2014/main" id="{5BB2C0B7-E17D-4F4B-8A85-A098580E85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265318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2" name="Line 23">
                <a:extLst>
                  <a:ext uri="{FF2B5EF4-FFF2-40B4-BE49-F238E27FC236}">
                    <a16:creationId xmlns:a16="http://schemas.microsoft.com/office/drawing/2014/main" id="{B5988F62-A59D-48A0-AB95-7CA5AF3EFA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199409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3" name="Line 24">
                <a:extLst>
                  <a:ext uri="{FF2B5EF4-FFF2-40B4-BE49-F238E27FC236}">
                    <a16:creationId xmlns:a16="http://schemas.microsoft.com/office/drawing/2014/main" id="{5A37136B-0E02-4AE9-A7F2-E123FFE90A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1331227" y="4710291"/>
                <a:ext cx="0" cy="5080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94" name="Rectangle 25">
              <a:extLst>
                <a:ext uri="{FF2B5EF4-FFF2-40B4-BE49-F238E27FC236}">
                  <a16:creationId xmlns:a16="http://schemas.microsoft.com/office/drawing/2014/main" id="{062009A9-F94A-4758-A9D6-E8C3090E4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4883" y="5814603"/>
              <a:ext cx="10419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-4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5" name="Rectangle 26">
              <a:extLst>
                <a:ext uri="{FF2B5EF4-FFF2-40B4-BE49-F238E27FC236}">
                  <a16:creationId xmlns:a16="http://schemas.microsoft.com/office/drawing/2014/main" id="{7241B6A9-C4CB-4FC2-B4A7-AC7C2BFAE4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98471" y="581460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6" name="Rectangle 27">
              <a:extLst>
                <a:ext uri="{FF2B5EF4-FFF2-40B4-BE49-F238E27FC236}">
                  <a16:creationId xmlns:a16="http://schemas.microsoft.com/office/drawing/2014/main" id="{FF3C9CFB-A7F9-4E7D-9A45-3298DF34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54249" y="581460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7" name="Rectangle 28">
              <a:extLst>
                <a:ext uri="{FF2B5EF4-FFF2-40B4-BE49-F238E27FC236}">
                  <a16:creationId xmlns:a16="http://schemas.microsoft.com/office/drawing/2014/main" id="{D2A65C2A-01F2-4F27-AFAF-537C28663F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08603" y="5814603"/>
              <a:ext cx="65724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8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8" name="Rectangle 29">
              <a:extLst>
                <a:ext uri="{FF2B5EF4-FFF2-40B4-BE49-F238E27FC236}">
                  <a16:creationId xmlns:a16="http://schemas.microsoft.com/office/drawing/2014/main" id="{9DF5AB65-F129-474B-87F0-6C87E640A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32231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12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99" name="Rectangle 30">
              <a:extLst>
                <a:ext uri="{FF2B5EF4-FFF2-40B4-BE49-F238E27FC236}">
                  <a16:creationId xmlns:a16="http://schemas.microsoft.com/office/drawing/2014/main" id="{C4276969-E1C4-44E1-A40E-26FE66C56F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88009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16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0" name="Rectangle 31">
              <a:extLst>
                <a:ext uri="{FF2B5EF4-FFF2-40B4-BE49-F238E27FC236}">
                  <a16:creationId xmlns:a16="http://schemas.microsoft.com/office/drawing/2014/main" id="{B05CCE0D-604E-46F8-9223-688903FFD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42363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20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1" name="Rectangle 32">
              <a:extLst>
                <a:ext uri="{FF2B5EF4-FFF2-40B4-BE49-F238E27FC236}">
                  <a16:creationId xmlns:a16="http://schemas.microsoft.com/office/drawing/2014/main" id="{3DD5B6D2-499D-416D-8F4B-59198B0B1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98140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24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2" name="Rectangle 33">
              <a:extLst>
                <a:ext uri="{FF2B5EF4-FFF2-40B4-BE49-F238E27FC236}">
                  <a16:creationId xmlns:a16="http://schemas.microsoft.com/office/drawing/2014/main" id="{21DB9CF8-8CC1-4162-A411-F17063182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53918" y="5814603"/>
              <a:ext cx="13144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28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3" name="Rectangle 34">
              <a:extLst>
                <a:ext uri="{FF2B5EF4-FFF2-40B4-BE49-F238E27FC236}">
                  <a16:creationId xmlns:a16="http://schemas.microsoft.com/office/drawing/2014/main" id="{47BEAC10-B2E3-4C6C-B2DB-FA8641F56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98308" y="3613693"/>
              <a:ext cx="5177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1 000 000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4" name="Rectangle 35">
              <a:extLst>
                <a:ext uri="{FF2B5EF4-FFF2-40B4-BE49-F238E27FC236}">
                  <a16:creationId xmlns:a16="http://schemas.microsoft.com/office/drawing/2014/main" id="{6D68A25B-0032-43D7-9E7F-28989F7647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94308" y="4023268"/>
              <a:ext cx="423193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100 000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5" name="Rectangle 36">
              <a:extLst>
                <a:ext uri="{FF2B5EF4-FFF2-40B4-BE49-F238E27FC236}">
                  <a16:creationId xmlns:a16="http://schemas.microsoft.com/office/drawing/2014/main" id="{155B1890-53B8-4ED3-A580-671BB65CC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0031" y="4434431"/>
              <a:ext cx="3574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10 000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6" name="Rectangle 37">
              <a:extLst>
                <a:ext uri="{FF2B5EF4-FFF2-40B4-BE49-F238E27FC236}">
                  <a16:creationId xmlns:a16="http://schemas.microsoft.com/office/drawing/2014/main" id="{95C1142D-CA95-4AC2-84E0-63EEE3917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5753" y="4844006"/>
              <a:ext cx="291748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1 000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7" name="Rectangle 38">
              <a:extLst>
                <a:ext uri="{FF2B5EF4-FFF2-40B4-BE49-F238E27FC236}">
                  <a16:creationId xmlns:a16="http://schemas.microsoft.com/office/drawing/2014/main" id="{BCB22838-735F-4787-A5C0-079F11EE3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0331" y="5255168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100</a:t>
              </a:r>
              <a:endParaRPr kumimoji="0" lang="fr-FR" altLang="fr-F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08" name="Freeform 39">
              <a:extLst>
                <a:ext uri="{FF2B5EF4-FFF2-40B4-BE49-F238E27FC236}">
                  <a16:creationId xmlns:a16="http://schemas.microsoft.com/office/drawing/2014/main" id="{257D6A8F-9146-4002-B725-E05ADB9E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086" y="3996916"/>
              <a:ext cx="3129418" cy="1528763"/>
            </a:xfrm>
            <a:custGeom>
              <a:avLst/>
              <a:gdLst>
                <a:gd name="T0" fmla="*/ 0 w 2199"/>
                <a:gd name="T1" fmla="*/ 43 h 963"/>
                <a:gd name="T2" fmla="*/ 315 w 2199"/>
                <a:gd name="T3" fmla="*/ 0 h 963"/>
                <a:gd name="T4" fmla="*/ 331 w 2199"/>
                <a:gd name="T5" fmla="*/ 53 h 963"/>
                <a:gd name="T6" fmla="*/ 385 w 2199"/>
                <a:gd name="T7" fmla="*/ 432 h 963"/>
                <a:gd name="T8" fmla="*/ 446 w 2199"/>
                <a:gd name="T9" fmla="*/ 386 h 963"/>
                <a:gd name="T10" fmla="*/ 571 w 2199"/>
                <a:gd name="T11" fmla="*/ 284 h 963"/>
                <a:gd name="T12" fmla="*/ 945 w 2199"/>
                <a:gd name="T13" fmla="*/ 60 h 963"/>
                <a:gd name="T14" fmla="*/ 1123 w 2199"/>
                <a:gd name="T15" fmla="*/ 278 h 963"/>
                <a:gd name="T16" fmla="*/ 1317 w 2199"/>
                <a:gd name="T17" fmla="*/ 334 h 963"/>
                <a:gd name="T18" fmla="*/ 1436 w 2199"/>
                <a:gd name="T19" fmla="*/ 330 h 963"/>
                <a:gd name="T20" fmla="*/ 1501 w 2199"/>
                <a:gd name="T21" fmla="*/ 229 h 963"/>
                <a:gd name="T22" fmla="*/ 1690 w 2199"/>
                <a:gd name="T23" fmla="*/ 447 h 963"/>
                <a:gd name="T24" fmla="*/ 1956 w 2199"/>
                <a:gd name="T25" fmla="*/ 850 h 963"/>
                <a:gd name="T26" fmla="*/ 2199 w 2199"/>
                <a:gd name="T27" fmla="*/ 963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9" h="963">
                  <a:moveTo>
                    <a:pt x="0" y="43"/>
                  </a:moveTo>
                  <a:lnTo>
                    <a:pt x="315" y="0"/>
                  </a:lnTo>
                  <a:lnTo>
                    <a:pt x="331" y="53"/>
                  </a:lnTo>
                  <a:lnTo>
                    <a:pt x="385" y="432"/>
                  </a:lnTo>
                  <a:lnTo>
                    <a:pt x="446" y="386"/>
                  </a:lnTo>
                  <a:lnTo>
                    <a:pt x="571" y="284"/>
                  </a:lnTo>
                  <a:lnTo>
                    <a:pt x="945" y="60"/>
                  </a:lnTo>
                  <a:lnTo>
                    <a:pt x="1123" y="278"/>
                  </a:lnTo>
                  <a:lnTo>
                    <a:pt x="1317" y="334"/>
                  </a:lnTo>
                  <a:lnTo>
                    <a:pt x="1436" y="330"/>
                  </a:lnTo>
                  <a:lnTo>
                    <a:pt x="1501" y="229"/>
                  </a:lnTo>
                  <a:lnTo>
                    <a:pt x="1690" y="447"/>
                  </a:lnTo>
                  <a:lnTo>
                    <a:pt x="1956" y="850"/>
                  </a:lnTo>
                  <a:lnTo>
                    <a:pt x="2199" y="963"/>
                  </a:lnTo>
                </a:path>
              </a:pathLst>
            </a:custGeom>
            <a:noFill/>
            <a:ln w="17463">
              <a:solidFill>
                <a:srgbClr val="CC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40">
              <a:extLst>
                <a:ext uri="{FF2B5EF4-FFF2-40B4-BE49-F238E27FC236}">
                  <a16:creationId xmlns:a16="http://schemas.microsoft.com/office/drawing/2014/main" id="{121F2453-1336-4CFE-8B6C-76BBFA9E2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92157" y="5501866"/>
              <a:ext cx="44116" cy="49213"/>
            </a:xfrm>
            <a:custGeom>
              <a:avLst/>
              <a:gdLst>
                <a:gd name="T0" fmla="*/ 16 w 31"/>
                <a:gd name="T1" fmla="*/ 0 h 31"/>
                <a:gd name="T2" fmla="*/ 12 w 31"/>
                <a:gd name="T3" fmla="*/ 0 h 31"/>
                <a:gd name="T4" fmla="*/ 10 w 31"/>
                <a:gd name="T5" fmla="*/ 1 h 31"/>
                <a:gd name="T6" fmla="*/ 7 w 31"/>
                <a:gd name="T7" fmla="*/ 3 h 31"/>
                <a:gd name="T8" fmla="*/ 5 w 31"/>
                <a:gd name="T9" fmla="*/ 5 h 31"/>
                <a:gd name="T10" fmla="*/ 3 w 31"/>
                <a:gd name="T11" fmla="*/ 7 h 31"/>
                <a:gd name="T12" fmla="*/ 1 w 31"/>
                <a:gd name="T13" fmla="*/ 9 h 31"/>
                <a:gd name="T14" fmla="*/ 0 w 31"/>
                <a:gd name="T15" fmla="*/ 12 h 31"/>
                <a:gd name="T16" fmla="*/ 0 w 31"/>
                <a:gd name="T17" fmla="*/ 15 h 31"/>
                <a:gd name="T18" fmla="*/ 0 w 31"/>
                <a:gd name="T19" fmla="*/ 18 h 31"/>
                <a:gd name="T20" fmla="*/ 1 w 31"/>
                <a:gd name="T21" fmla="*/ 21 h 31"/>
                <a:gd name="T22" fmla="*/ 3 w 31"/>
                <a:gd name="T23" fmla="*/ 24 h 31"/>
                <a:gd name="T24" fmla="*/ 5 w 31"/>
                <a:gd name="T25" fmla="*/ 26 h 31"/>
                <a:gd name="T26" fmla="*/ 7 w 31"/>
                <a:gd name="T27" fmla="*/ 28 h 31"/>
                <a:gd name="T28" fmla="*/ 10 w 31"/>
                <a:gd name="T29" fmla="*/ 30 h 31"/>
                <a:gd name="T30" fmla="*/ 12 w 31"/>
                <a:gd name="T31" fmla="*/ 30 h 31"/>
                <a:gd name="T32" fmla="*/ 16 w 31"/>
                <a:gd name="T33" fmla="*/ 31 h 31"/>
                <a:gd name="T34" fmla="*/ 16 w 31"/>
                <a:gd name="T35" fmla="*/ 30 h 31"/>
                <a:gd name="T36" fmla="*/ 17 w 31"/>
                <a:gd name="T37" fmla="*/ 30 h 31"/>
                <a:gd name="T38" fmla="*/ 19 w 31"/>
                <a:gd name="T39" fmla="*/ 30 h 31"/>
                <a:gd name="T40" fmla="*/ 21 w 31"/>
                <a:gd name="T41" fmla="*/ 30 h 31"/>
                <a:gd name="T42" fmla="*/ 24 w 31"/>
                <a:gd name="T43" fmla="*/ 28 h 31"/>
                <a:gd name="T44" fmla="*/ 25 w 31"/>
                <a:gd name="T45" fmla="*/ 27 h 31"/>
                <a:gd name="T46" fmla="*/ 26 w 31"/>
                <a:gd name="T47" fmla="*/ 26 h 31"/>
                <a:gd name="T48" fmla="*/ 28 w 31"/>
                <a:gd name="T49" fmla="*/ 24 h 31"/>
                <a:gd name="T50" fmla="*/ 30 w 31"/>
                <a:gd name="T51" fmla="*/ 21 h 31"/>
                <a:gd name="T52" fmla="*/ 30 w 31"/>
                <a:gd name="T53" fmla="*/ 18 h 31"/>
                <a:gd name="T54" fmla="*/ 31 w 31"/>
                <a:gd name="T55" fmla="*/ 17 h 31"/>
                <a:gd name="T56" fmla="*/ 31 w 31"/>
                <a:gd name="T57" fmla="*/ 16 h 31"/>
                <a:gd name="T58" fmla="*/ 31 w 31"/>
                <a:gd name="T59" fmla="*/ 15 h 31"/>
                <a:gd name="T60" fmla="*/ 30 w 31"/>
                <a:gd name="T61" fmla="*/ 12 h 31"/>
                <a:gd name="T62" fmla="*/ 30 w 31"/>
                <a:gd name="T63" fmla="*/ 9 h 31"/>
                <a:gd name="T64" fmla="*/ 28 w 31"/>
                <a:gd name="T65" fmla="*/ 7 h 31"/>
                <a:gd name="T66" fmla="*/ 26 w 31"/>
                <a:gd name="T67" fmla="*/ 5 h 31"/>
                <a:gd name="T68" fmla="*/ 24 w 31"/>
                <a:gd name="T69" fmla="*/ 3 h 31"/>
                <a:gd name="T70" fmla="*/ 21 w 31"/>
                <a:gd name="T71" fmla="*/ 1 h 31"/>
                <a:gd name="T72" fmla="*/ 19 w 31"/>
                <a:gd name="T73" fmla="*/ 0 h 31"/>
                <a:gd name="T74" fmla="*/ 16 w 31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0" y="21"/>
                  </a:lnTo>
                  <a:lnTo>
                    <a:pt x="30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41">
              <a:extLst>
                <a:ext uri="{FF2B5EF4-FFF2-40B4-BE49-F238E27FC236}">
                  <a16:creationId xmlns:a16="http://schemas.microsoft.com/office/drawing/2014/main" id="{B1EEA02A-D2F4-47A6-BDD9-CF0E9816FA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4918" y="5322478"/>
              <a:ext cx="44116" cy="47625"/>
            </a:xfrm>
            <a:custGeom>
              <a:avLst/>
              <a:gdLst>
                <a:gd name="T0" fmla="*/ 16 w 31"/>
                <a:gd name="T1" fmla="*/ 0 h 30"/>
                <a:gd name="T2" fmla="*/ 12 w 31"/>
                <a:gd name="T3" fmla="*/ 0 h 30"/>
                <a:gd name="T4" fmla="*/ 10 w 31"/>
                <a:gd name="T5" fmla="*/ 1 h 30"/>
                <a:gd name="T6" fmla="*/ 7 w 31"/>
                <a:gd name="T7" fmla="*/ 2 h 30"/>
                <a:gd name="T8" fmla="*/ 5 w 31"/>
                <a:gd name="T9" fmla="*/ 4 h 30"/>
                <a:gd name="T10" fmla="*/ 3 w 31"/>
                <a:gd name="T11" fmla="*/ 6 h 30"/>
                <a:gd name="T12" fmla="*/ 2 w 31"/>
                <a:gd name="T13" fmla="*/ 9 h 30"/>
                <a:gd name="T14" fmla="*/ 1 w 31"/>
                <a:gd name="T15" fmla="*/ 11 h 30"/>
                <a:gd name="T16" fmla="*/ 0 w 31"/>
                <a:gd name="T17" fmla="*/ 15 h 30"/>
                <a:gd name="T18" fmla="*/ 1 w 31"/>
                <a:gd name="T19" fmla="*/ 18 h 30"/>
                <a:gd name="T20" fmla="*/ 2 w 31"/>
                <a:gd name="T21" fmla="*/ 21 h 30"/>
                <a:gd name="T22" fmla="*/ 3 w 31"/>
                <a:gd name="T23" fmla="*/ 23 h 30"/>
                <a:gd name="T24" fmla="*/ 5 w 31"/>
                <a:gd name="T25" fmla="*/ 26 h 30"/>
                <a:gd name="T26" fmla="*/ 7 w 31"/>
                <a:gd name="T27" fmla="*/ 28 h 30"/>
                <a:gd name="T28" fmla="*/ 10 w 31"/>
                <a:gd name="T29" fmla="*/ 29 h 30"/>
                <a:gd name="T30" fmla="*/ 12 w 31"/>
                <a:gd name="T31" fmla="*/ 30 h 30"/>
                <a:gd name="T32" fmla="*/ 16 w 31"/>
                <a:gd name="T33" fmla="*/ 30 h 30"/>
                <a:gd name="T34" fmla="*/ 16 w 31"/>
                <a:gd name="T35" fmla="*/ 30 h 30"/>
                <a:gd name="T36" fmla="*/ 17 w 31"/>
                <a:gd name="T37" fmla="*/ 30 h 30"/>
                <a:gd name="T38" fmla="*/ 19 w 31"/>
                <a:gd name="T39" fmla="*/ 30 h 30"/>
                <a:gd name="T40" fmla="*/ 22 w 31"/>
                <a:gd name="T41" fmla="*/ 29 h 30"/>
                <a:gd name="T42" fmla="*/ 24 w 31"/>
                <a:gd name="T43" fmla="*/ 28 h 30"/>
                <a:gd name="T44" fmla="*/ 25 w 31"/>
                <a:gd name="T45" fmla="*/ 27 h 30"/>
                <a:gd name="T46" fmla="*/ 26 w 31"/>
                <a:gd name="T47" fmla="*/ 26 h 30"/>
                <a:gd name="T48" fmla="*/ 28 w 31"/>
                <a:gd name="T49" fmla="*/ 23 h 30"/>
                <a:gd name="T50" fmla="*/ 30 w 31"/>
                <a:gd name="T51" fmla="*/ 21 h 30"/>
                <a:gd name="T52" fmla="*/ 31 w 31"/>
                <a:gd name="T53" fmla="*/ 18 h 30"/>
                <a:gd name="T54" fmla="*/ 31 w 31"/>
                <a:gd name="T55" fmla="*/ 16 h 30"/>
                <a:gd name="T56" fmla="*/ 31 w 31"/>
                <a:gd name="T57" fmla="*/ 15 h 30"/>
                <a:gd name="T58" fmla="*/ 31 w 31"/>
                <a:gd name="T59" fmla="*/ 15 h 30"/>
                <a:gd name="T60" fmla="*/ 31 w 31"/>
                <a:gd name="T61" fmla="*/ 11 h 30"/>
                <a:gd name="T62" fmla="*/ 30 w 31"/>
                <a:gd name="T63" fmla="*/ 9 h 30"/>
                <a:gd name="T64" fmla="*/ 28 w 31"/>
                <a:gd name="T65" fmla="*/ 6 h 30"/>
                <a:gd name="T66" fmla="*/ 26 w 31"/>
                <a:gd name="T67" fmla="*/ 4 h 30"/>
                <a:gd name="T68" fmla="*/ 24 w 31"/>
                <a:gd name="T69" fmla="*/ 2 h 30"/>
                <a:gd name="T70" fmla="*/ 22 w 31"/>
                <a:gd name="T71" fmla="*/ 1 h 30"/>
                <a:gd name="T72" fmla="*/ 19 w 31"/>
                <a:gd name="T73" fmla="*/ 0 h 30"/>
                <a:gd name="T74" fmla="*/ 16 w 3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2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30" y="21"/>
                  </a:lnTo>
                  <a:lnTo>
                    <a:pt x="31" y="18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5"/>
                  </a:lnTo>
                  <a:lnTo>
                    <a:pt x="31" y="11"/>
                  </a:lnTo>
                  <a:lnTo>
                    <a:pt x="30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42">
              <a:extLst>
                <a:ext uri="{FF2B5EF4-FFF2-40B4-BE49-F238E27FC236}">
                  <a16:creationId xmlns:a16="http://schemas.microsoft.com/office/drawing/2014/main" id="{FB4BB6FE-5D29-43CC-976B-1A1D617BF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6371" y="4682716"/>
              <a:ext cx="44116" cy="47625"/>
            </a:xfrm>
            <a:custGeom>
              <a:avLst/>
              <a:gdLst>
                <a:gd name="T0" fmla="*/ 16 w 31"/>
                <a:gd name="T1" fmla="*/ 0 h 30"/>
                <a:gd name="T2" fmla="*/ 12 w 31"/>
                <a:gd name="T3" fmla="*/ 0 h 30"/>
                <a:gd name="T4" fmla="*/ 10 w 31"/>
                <a:gd name="T5" fmla="*/ 1 h 30"/>
                <a:gd name="T6" fmla="*/ 7 w 31"/>
                <a:gd name="T7" fmla="*/ 2 h 30"/>
                <a:gd name="T8" fmla="*/ 5 w 31"/>
                <a:gd name="T9" fmla="*/ 4 h 30"/>
                <a:gd name="T10" fmla="*/ 3 w 31"/>
                <a:gd name="T11" fmla="*/ 7 h 30"/>
                <a:gd name="T12" fmla="*/ 1 w 31"/>
                <a:gd name="T13" fmla="*/ 9 h 30"/>
                <a:gd name="T14" fmla="*/ 0 w 31"/>
                <a:gd name="T15" fmla="*/ 12 h 30"/>
                <a:gd name="T16" fmla="*/ 0 w 31"/>
                <a:gd name="T17" fmla="*/ 15 h 30"/>
                <a:gd name="T18" fmla="*/ 0 w 31"/>
                <a:gd name="T19" fmla="*/ 18 h 30"/>
                <a:gd name="T20" fmla="*/ 1 w 31"/>
                <a:gd name="T21" fmla="*/ 21 h 30"/>
                <a:gd name="T22" fmla="*/ 3 w 31"/>
                <a:gd name="T23" fmla="*/ 24 h 30"/>
                <a:gd name="T24" fmla="*/ 5 w 31"/>
                <a:gd name="T25" fmla="*/ 26 h 30"/>
                <a:gd name="T26" fmla="*/ 7 w 31"/>
                <a:gd name="T27" fmla="*/ 28 h 30"/>
                <a:gd name="T28" fmla="*/ 10 w 31"/>
                <a:gd name="T29" fmla="*/ 29 h 30"/>
                <a:gd name="T30" fmla="*/ 12 w 31"/>
                <a:gd name="T31" fmla="*/ 30 h 30"/>
                <a:gd name="T32" fmla="*/ 16 w 31"/>
                <a:gd name="T33" fmla="*/ 30 h 30"/>
                <a:gd name="T34" fmla="*/ 16 w 31"/>
                <a:gd name="T35" fmla="*/ 30 h 30"/>
                <a:gd name="T36" fmla="*/ 17 w 31"/>
                <a:gd name="T37" fmla="*/ 30 h 30"/>
                <a:gd name="T38" fmla="*/ 19 w 31"/>
                <a:gd name="T39" fmla="*/ 30 h 30"/>
                <a:gd name="T40" fmla="*/ 21 w 31"/>
                <a:gd name="T41" fmla="*/ 29 h 30"/>
                <a:gd name="T42" fmla="*/ 24 w 31"/>
                <a:gd name="T43" fmla="*/ 28 h 30"/>
                <a:gd name="T44" fmla="*/ 25 w 31"/>
                <a:gd name="T45" fmla="*/ 27 h 30"/>
                <a:gd name="T46" fmla="*/ 26 w 31"/>
                <a:gd name="T47" fmla="*/ 26 h 30"/>
                <a:gd name="T48" fmla="*/ 28 w 31"/>
                <a:gd name="T49" fmla="*/ 24 h 30"/>
                <a:gd name="T50" fmla="*/ 30 w 31"/>
                <a:gd name="T51" fmla="*/ 21 h 30"/>
                <a:gd name="T52" fmla="*/ 31 w 31"/>
                <a:gd name="T53" fmla="*/ 18 h 30"/>
                <a:gd name="T54" fmla="*/ 31 w 31"/>
                <a:gd name="T55" fmla="*/ 17 h 30"/>
                <a:gd name="T56" fmla="*/ 31 w 31"/>
                <a:gd name="T57" fmla="*/ 16 h 30"/>
                <a:gd name="T58" fmla="*/ 31 w 31"/>
                <a:gd name="T59" fmla="*/ 15 h 30"/>
                <a:gd name="T60" fmla="*/ 31 w 31"/>
                <a:gd name="T61" fmla="*/ 12 h 30"/>
                <a:gd name="T62" fmla="*/ 30 w 31"/>
                <a:gd name="T63" fmla="*/ 9 h 30"/>
                <a:gd name="T64" fmla="*/ 28 w 31"/>
                <a:gd name="T65" fmla="*/ 7 h 30"/>
                <a:gd name="T66" fmla="*/ 26 w 31"/>
                <a:gd name="T67" fmla="*/ 4 h 30"/>
                <a:gd name="T68" fmla="*/ 24 w 31"/>
                <a:gd name="T69" fmla="*/ 2 h 30"/>
                <a:gd name="T70" fmla="*/ 21 w 31"/>
                <a:gd name="T71" fmla="*/ 1 h 30"/>
                <a:gd name="T72" fmla="*/ 19 w 31"/>
                <a:gd name="T73" fmla="*/ 0 h 30"/>
                <a:gd name="T74" fmla="*/ 16 w 3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1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29"/>
                  </a:lnTo>
                  <a:lnTo>
                    <a:pt x="12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0" y="21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43">
              <a:extLst>
                <a:ext uri="{FF2B5EF4-FFF2-40B4-BE49-F238E27FC236}">
                  <a16:creationId xmlns:a16="http://schemas.microsoft.com/office/drawing/2014/main" id="{5C747BC5-498E-429B-8410-1A61B4D2D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8826" y="4335053"/>
              <a:ext cx="42693" cy="49213"/>
            </a:xfrm>
            <a:custGeom>
              <a:avLst/>
              <a:gdLst>
                <a:gd name="T0" fmla="*/ 15 w 30"/>
                <a:gd name="T1" fmla="*/ 0 h 31"/>
                <a:gd name="T2" fmla="*/ 12 w 30"/>
                <a:gd name="T3" fmla="*/ 1 h 31"/>
                <a:gd name="T4" fmla="*/ 9 w 30"/>
                <a:gd name="T5" fmla="*/ 2 h 31"/>
                <a:gd name="T6" fmla="*/ 7 w 30"/>
                <a:gd name="T7" fmla="*/ 3 h 31"/>
                <a:gd name="T8" fmla="*/ 4 w 30"/>
                <a:gd name="T9" fmla="*/ 5 h 31"/>
                <a:gd name="T10" fmla="*/ 2 w 30"/>
                <a:gd name="T11" fmla="*/ 7 h 31"/>
                <a:gd name="T12" fmla="*/ 1 w 30"/>
                <a:gd name="T13" fmla="*/ 10 h 31"/>
                <a:gd name="T14" fmla="*/ 0 w 30"/>
                <a:gd name="T15" fmla="*/ 12 h 31"/>
                <a:gd name="T16" fmla="*/ 0 w 30"/>
                <a:gd name="T17" fmla="*/ 16 h 31"/>
                <a:gd name="T18" fmla="*/ 0 w 30"/>
                <a:gd name="T19" fmla="*/ 19 h 31"/>
                <a:gd name="T20" fmla="*/ 1 w 30"/>
                <a:gd name="T21" fmla="*/ 21 h 31"/>
                <a:gd name="T22" fmla="*/ 2 w 30"/>
                <a:gd name="T23" fmla="*/ 24 h 31"/>
                <a:gd name="T24" fmla="*/ 4 w 30"/>
                <a:gd name="T25" fmla="*/ 27 h 31"/>
                <a:gd name="T26" fmla="*/ 7 w 30"/>
                <a:gd name="T27" fmla="*/ 28 h 31"/>
                <a:gd name="T28" fmla="*/ 9 w 30"/>
                <a:gd name="T29" fmla="*/ 30 h 31"/>
                <a:gd name="T30" fmla="*/ 12 w 30"/>
                <a:gd name="T31" fmla="*/ 31 h 31"/>
                <a:gd name="T32" fmla="*/ 15 w 30"/>
                <a:gd name="T33" fmla="*/ 31 h 31"/>
                <a:gd name="T34" fmla="*/ 16 w 30"/>
                <a:gd name="T35" fmla="*/ 31 h 31"/>
                <a:gd name="T36" fmla="*/ 17 w 30"/>
                <a:gd name="T37" fmla="*/ 31 h 31"/>
                <a:gd name="T38" fmla="*/ 18 w 30"/>
                <a:gd name="T39" fmla="*/ 31 h 31"/>
                <a:gd name="T40" fmla="*/ 21 w 30"/>
                <a:gd name="T41" fmla="*/ 30 h 31"/>
                <a:gd name="T42" fmla="*/ 24 w 30"/>
                <a:gd name="T43" fmla="*/ 28 h 31"/>
                <a:gd name="T44" fmla="*/ 25 w 30"/>
                <a:gd name="T45" fmla="*/ 27 h 31"/>
                <a:gd name="T46" fmla="*/ 26 w 30"/>
                <a:gd name="T47" fmla="*/ 27 h 31"/>
                <a:gd name="T48" fmla="*/ 28 w 30"/>
                <a:gd name="T49" fmla="*/ 24 h 31"/>
                <a:gd name="T50" fmla="*/ 29 w 30"/>
                <a:gd name="T51" fmla="*/ 21 h 31"/>
                <a:gd name="T52" fmla="*/ 30 w 30"/>
                <a:gd name="T53" fmla="*/ 19 h 31"/>
                <a:gd name="T54" fmla="*/ 30 w 30"/>
                <a:gd name="T55" fmla="*/ 17 h 31"/>
                <a:gd name="T56" fmla="*/ 30 w 30"/>
                <a:gd name="T57" fmla="*/ 16 h 31"/>
                <a:gd name="T58" fmla="*/ 30 w 30"/>
                <a:gd name="T59" fmla="*/ 16 h 31"/>
                <a:gd name="T60" fmla="*/ 30 w 30"/>
                <a:gd name="T61" fmla="*/ 12 h 31"/>
                <a:gd name="T62" fmla="*/ 29 w 30"/>
                <a:gd name="T63" fmla="*/ 10 h 31"/>
                <a:gd name="T64" fmla="*/ 28 w 30"/>
                <a:gd name="T65" fmla="*/ 7 h 31"/>
                <a:gd name="T66" fmla="*/ 26 w 30"/>
                <a:gd name="T67" fmla="*/ 5 h 31"/>
                <a:gd name="T68" fmla="*/ 24 w 30"/>
                <a:gd name="T69" fmla="*/ 3 h 31"/>
                <a:gd name="T70" fmla="*/ 21 w 30"/>
                <a:gd name="T71" fmla="*/ 2 h 31"/>
                <a:gd name="T72" fmla="*/ 18 w 30"/>
                <a:gd name="T73" fmla="*/ 1 h 31"/>
                <a:gd name="T74" fmla="*/ 15 w 30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7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44">
              <a:extLst>
                <a:ext uri="{FF2B5EF4-FFF2-40B4-BE49-F238E27FC236}">
                  <a16:creationId xmlns:a16="http://schemas.microsoft.com/office/drawing/2014/main" id="{2FEE32CD-F975-4263-A0E3-CB53D819B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06324" y="4495391"/>
              <a:ext cx="42693" cy="49213"/>
            </a:xfrm>
            <a:custGeom>
              <a:avLst/>
              <a:gdLst>
                <a:gd name="T0" fmla="*/ 15 w 30"/>
                <a:gd name="T1" fmla="*/ 0 h 31"/>
                <a:gd name="T2" fmla="*/ 12 w 30"/>
                <a:gd name="T3" fmla="*/ 0 h 31"/>
                <a:gd name="T4" fmla="*/ 9 w 30"/>
                <a:gd name="T5" fmla="*/ 1 h 31"/>
                <a:gd name="T6" fmla="*/ 6 w 30"/>
                <a:gd name="T7" fmla="*/ 3 h 31"/>
                <a:gd name="T8" fmla="*/ 4 w 30"/>
                <a:gd name="T9" fmla="*/ 5 h 31"/>
                <a:gd name="T10" fmla="*/ 2 w 30"/>
                <a:gd name="T11" fmla="*/ 7 h 31"/>
                <a:gd name="T12" fmla="*/ 1 w 30"/>
                <a:gd name="T13" fmla="*/ 10 h 31"/>
                <a:gd name="T14" fmla="*/ 0 w 30"/>
                <a:gd name="T15" fmla="*/ 12 h 31"/>
                <a:gd name="T16" fmla="*/ 0 w 30"/>
                <a:gd name="T17" fmla="*/ 16 h 31"/>
                <a:gd name="T18" fmla="*/ 0 w 30"/>
                <a:gd name="T19" fmla="*/ 19 h 31"/>
                <a:gd name="T20" fmla="*/ 1 w 30"/>
                <a:gd name="T21" fmla="*/ 21 h 31"/>
                <a:gd name="T22" fmla="*/ 2 w 30"/>
                <a:gd name="T23" fmla="*/ 24 h 31"/>
                <a:gd name="T24" fmla="*/ 4 w 30"/>
                <a:gd name="T25" fmla="*/ 26 h 31"/>
                <a:gd name="T26" fmla="*/ 6 w 30"/>
                <a:gd name="T27" fmla="*/ 28 h 31"/>
                <a:gd name="T28" fmla="*/ 9 w 30"/>
                <a:gd name="T29" fmla="*/ 30 h 31"/>
                <a:gd name="T30" fmla="*/ 12 w 30"/>
                <a:gd name="T31" fmla="*/ 30 h 31"/>
                <a:gd name="T32" fmla="*/ 15 w 30"/>
                <a:gd name="T33" fmla="*/ 31 h 31"/>
                <a:gd name="T34" fmla="*/ 16 w 30"/>
                <a:gd name="T35" fmla="*/ 31 h 31"/>
                <a:gd name="T36" fmla="*/ 16 w 30"/>
                <a:gd name="T37" fmla="*/ 31 h 31"/>
                <a:gd name="T38" fmla="*/ 18 w 30"/>
                <a:gd name="T39" fmla="*/ 30 h 31"/>
                <a:gd name="T40" fmla="*/ 21 w 30"/>
                <a:gd name="T41" fmla="*/ 30 h 31"/>
                <a:gd name="T42" fmla="*/ 23 w 30"/>
                <a:gd name="T43" fmla="*/ 28 h 31"/>
                <a:gd name="T44" fmla="*/ 24 w 30"/>
                <a:gd name="T45" fmla="*/ 27 h 31"/>
                <a:gd name="T46" fmla="*/ 26 w 30"/>
                <a:gd name="T47" fmla="*/ 26 h 31"/>
                <a:gd name="T48" fmla="*/ 28 w 30"/>
                <a:gd name="T49" fmla="*/ 24 h 31"/>
                <a:gd name="T50" fmla="*/ 29 w 30"/>
                <a:gd name="T51" fmla="*/ 21 h 31"/>
                <a:gd name="T52" fmla="*/ 30 w 30"/>
                <a:gd name="T53" fmla="*/ 19 h 31"/>
                <a:gd name="T54" fmla="*/ 30 w 30"/>
                <a:gd name="T55" fmla="*/ 17 h 31"/>
                <a:gd name="T56" fmla="*/ 30 w 30"/>
                <a:gd name="T57" fmla="*/ 16 h 31"/>
                <a:gd name="T58" fmla="*/ 30 w 30"/>
                <a:gd name="T59" fmla="*/ 16 h 31"/>
                <a:gd name="T60" fmla="*/ 30 w 30"/>
                <a:gd name="T61" fmla="*/ 12 h 31"/>
                <a:gd name="T62" fmla="*/ 29 w 30"/>
                <a:gd name="T63" fmla="*/ 10 h 31"/>
                <a:gd name="T64" fmla="*/ 28 w 30"/>
                <a:gd name="T65" fmla="*/ 7 h 31"/>
                <a:gd name="T66" fmla="*/ 26 w 30"/>
                <a:gd name="T67" fmla="*/ 5 h 31"/>
                <a:gd name="T68" fmla="*/ 23 w 30"/>
                <a:gd name="T69" fmla="*/ 3 h 31"/>
                <a:gd name="T70" fmla="*/ 21 w 30"/>
                <a:gd name="T71" fmla="*/ 1 h 31"/>
                <a:gd name="T72" fmla="*/ 18 w 30"/>
                <a:gd name="T73" fmla="*/ 0 h 31"/>
                <a:gd name="T74" fmla="*/ 15 w 30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1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30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2"/>
                  </a:lnTo>
                  <a:lnTo>
                    <a:pt x="29" y="10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3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45">
              <a:extLst>
                <a:ext uri="{FF2B5EF4-FFF2-40B4-BE49-F238E27FC236}">
                  <a16:creationId xmlns:a16="http://schemas.microsoft.com/office/drawing/2014/main" id="{1C1D9065-40FA-4942-9935-4EA32DDA27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6974" y="4503328"/>
              <a:ext cx="42693" cy="476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9 h 30"/>
                <a:gd name="T14" fmla="*/ 0 w 30"/>
                <a:gd name="T15" fmla="*/ 11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3 h 30"/>
                <a:gd name="T24" fmla="*/ 4 w 30"/>
                <a:gd name="T25" fmla="*/ 26 h 30"/>
                <a:gd name="T26" fmla="*/ 6 w 30"/>
                <a:gd name="T27" fmla="*/ 27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6 w 30"/>
                <a:gd name="T35" fmla="*/ 30 h 30"/>
                <a:gd name="T36" fmla="*/ 16 w 30"/>
                <a:gd name="T37" fmla="*/ 30 h 30"/>
                <a:gd name="T38" fmla="*/ 18 w 30"/>
                <a:gd name="T39" fmla="*/ 30 h 30"/>
                <a:gd name="T40" fmla="*/ 21 w 30"/>
                <a:gd name="T41" fmla="*/ 29 h 30"/>
                <a:gd name="T42" fmla="*/ 23 w 30"/>
                <a:gd name="T43" fmla="*/ 27 h 30"/>
                <a:gd name="T44" fmla="*/ 24 w 30"/>
                <a:gd name="T45" fmla="*/ 27 h 30"/>
                <a:gd name="T46" fmla="*/ 26 w 30"/>
                <a:gd name="T47" fmla="*/ 26 h 30"/>
                <a:gd name="T48" fmla="*/ 27 w 30"/>
                <a:gd name="T49" fmla="*/ 23 h 30"/>
                <a:gd name="T50" fmla="*/ 29 w 30"/>
                <a:gd name="T51" fmla="*/ 21 h 30"/>
                <a:gd name="T52" fmla="*/ 30 w 30"/>
                <a:gd name="T53" fmla="*/ 18 h 30"/>
                <a:gd name="T54" fmla="*/ 30 w 30"/>
                <a:gd name="T55" fmla="*/ 16 h 30"/>
                <a:gd name="T56" fmla="*/ 30 w 30"/>
                <a:gd name="T57" fmla="*/ 15 h 30"/>
                <a:gd name="T58" fmla="*/ 30 w 30"/>
                <a:gd name="T59" fmla="*/ 15 h 30"/>
                <a:gd name="T60" fmla="*/ 30 w 30"/>
                <a:gd name="T61" fmla="*/ 11 h 30"/>
                <a:gd name="T62" fmla="*/ 29 w 30"/>
                <a:gd name="T63" fmla="*/ 9 h 30"/>
                <a:gd name="T64" fmla="*/ 27 w 30"/>
                <a:gd name="T65" fmla="*/ 6 h 30"/>
                <a:gd name="T66" fmla="*/ 26 w 30"/>
                <a:gd name="T67" fmla="*/ 4 h 30"/>
                <a:gd name="T68" fmla="*/ 23 w 30"/>
                <a:gd name="T69" fmla="*/ 2 h 30"/>
                <a:gd name="T70" fmla="*/ 21 w 30"/>
                <a:gd name="T71" fmla="*/ 1 h 30"/>
                <a:gd name="T72" fmla="*/ 18 w 30"/>
                <a:gd name="T73" fmla="*/ 0 h 30"/>
                <a:gd name="T74" fmla="*/ 15 w 30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7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3" y="27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7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1"/>
                  </a:lnTo>
                  <a:lnTo>
                    <a:pt x="29" y="9"/>
                  </a:lnTo>
                  <a:lnTo>
                    <a:pt x="27" y="6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46">
              <a:extLst>
                <a:ext uri="{FF2B5EF4-FFF2-40B4-BE49-F238E27FC236}">
                  <a16:creationId xmlns:a16="http://schemas.microsoft.com/office/drawing/2014/main" id="{CBCFEB49-50A6-479B-801D-6400A7288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59468" y="4414428"/>
              <a:ext cx="44116" cy="49213"/>
            </a:xfrm>
            <a:custGeom>
              <a:avLst/>
              <a:gdLst>
                <a:gd name="T0" fmla="*/ 16 w 31"/>
                <a:gd name="T1" fmla="*/ 0 h 31"/>
                <a:gd name="T2" fmla="*/ 12 w 31"/>
                <a:gd name="T3" fmla="*/ 0 h 31"/>
                <a:gd name="T4" fmla="*/ 10 w 31"/>
                <a:gd name="T5" fmla="*/ 1 h 31"/>
                <a:gd name="T6" fmla="*/ 7 w 31"/>
                <a:gd name="T7" fmla="*/ 3 h 31"/>
                <a:gd name="T8" fmla="*/ 5 w 31"/>
                <a:gd name="T9" fmla="*/ 5 h 31"/>
                <a:gd name="T10" fmla="*/ 3 w 31"/>
                <a:gd name="T11" fmla="*/ 7 h 31"/>
                <a:gd name="T12" fmla="*/ 1 w 31"/>
                <a:gd name="T13" fmla="*/ 9 h 31"/>
                <a:gd name="T14" fmla="*/ 0 w 31"/>
                <a:gd name="T15" fmla="*/ 12 h 31"/>
                <a:gd name="T16" fmla="*/ 0 w 31"/>
                <a:gd name="T17" fmla="*/ 15 h 31"/>
                <a:gd name="T18" fmla="*/ 0 w 31"/>
                <a:gd name="T19" fmla="*/ 18 h 31"/>
                <a:gd name="T20" fmla="*/ 1 w 31"/>
                <a:gd name="T21" fmla="*/ 21 h 31"/>
                <a:gd name="T22" fmla="*/ 3 w 31"/>
                <a:gd name="T23" fmla="*/ 24 h 31"/>
                <a:gd name="T24" fmla="*/ 5 w 31"/>
                <a:gd name="T25" fmla="*/ 26 h 31"/>
                <a:gd name="T26" fmla="*/ 7 w 31"/>
                <a:gd name="T27" fmla="*/ 28 h 31"/>
                <a:gd name="T28" fmla="*/ 10 w 31"/>
                <a:gd name="T29" fmla="*/ 30 h 31"/>
                <a:gd name="T30" fmla="*/ 12 w 31"/>
                <a:gd name="T31" fmla="*/ 30 h 31"/>
                <a:gd name="T32" fmla="*/ 16 w 31"/>
                <a:gd name="T33" fmla="*/ 31 h 31"/>
                <a:gd name="T34" fmla="*/ 16 w 31"/>
                <a:gd name="T35" fmla="*/ 30 h 31"/>
                <a:gd name="T36" fmla="*/ 17 w 31"/>
                <a:gd name="T37" fmla="*/ 30 h 31"/>
                <a:gd name="T38" fmla="*/ 19 w 31"/>
                <a:gd name="T39" fmla="*/ 30 h 31"/>
                <a:gd name="T40" fmla="*/ 21 w 31"/>
                <a:gd name="T41" fmla="*/ 30 h 31"/>
                <a:gd name="T42" fmla="*/ 24 w 31"/>
                <a:gd name="T43" fmla="*/ 28 h 31"/>
                <a:gd name="T44" fmla="*/ 25 w 31"/>
                <a:gd name="T45" fmla="*/ 27 h 31"/>
                <a:gd name="T46" fmla="*/ 26 w 31"/>
                <a:gd name="T47" fmla="*/ 26 h 31"/>
                <a:gd name="T48" fmla="*/ 28 w 31"/>
                <a:gd name="T49" fmla="*/ 24 h 31"/>
                <a:gd name="T50" fmla="*/ 30 w 31"/>
                <a:gd name="T51" fmla="*/ 21 h 31"/>
                <a:gd name="T52" fmla="*/ 31 w 31"/>
                <a:gd name="T53" fmla="*/ 18 h 31"/>
                <a:gd name="T54" fmla="*/ 31 w 31"/>
                <a:gd name="T55" fmla="*/ 17 h 31"/>
                <a:gd name="T56" fmla="*/ 31 w 31"/>
                <a:gd name="T57" fmla="*/ 16 h 31"/>
                <a:gd name="T58" fmla="*/ 31 w 31"/>
                <a:gd name="T59" fmla="*/ 15 h 31"/>
                <a:gd name="T60" fmla="*/ 31 w 31"/>
                <a:gd name="T61" fmla="*/ 12 h 31"/>
                <a:gd name="T62" fmla="*/ 30 w 31"/>
                <a:gd name="T63" fmla="*/ 9 h 31"/>
                <a:gd name="T64" fmla="*/ 28 w 31"/>
                <a:gd name="T65" fmla="*/ 7 h 31"/>
                <a:gd name="T66" fmla="*/ 26 w 31"/>
                <a:gd name="T67" fmla="*/ 5 h 31"/>
                <a:gd name="T68" fmla="*/ 24 w 31"/>
                <a:gd name="T69" fmla="*/ 3 h 31"/>
                <a:gd name="T70" fmla="*/ 21 w 31"/>
                <a:gd name="T71" fmla="*/ 1 h 31"/>
                <a:gd name="T72" fmla="*/ 19 w 31"/>
                <a:gd name="T73" fmla="*/ 0 h 31"/>
                <a:gd name="T74" fmla="*/ 16 w 31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16" y="0"/>
                  </a:move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6" y="31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30" y="21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47">
              <a:extLst>
                <a:ext uri="{FF2B5EF4-FFF2-40B4-BE49-F238E27FC236}">
                  <a16:creationId xmlns:a16="http://schemas.microsoft.com/office/drawing/2014/main" id="{61E971BC-E6D6-4C99-9E41-7BC1EF72A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7578" y="4068353"/>
              <a:ext cx="42693" cy="476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7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9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3 h 30"/>
                <a:gd name="T24" fmla="*/ 4 w 30"/>
                <a:gd name="T25" fmla="*/ 26 h 30"/>
                <a:gd name="T26" fmla="*/ 7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6 w 30"/>
                <a:gd name="T35" fmla="*/ 30 h 30"/>
                <a:gd name="T36" fmla="*/ 17 w 30"/>
                <a:gd name="T37" fmla="*/ 30 h 30"/>
                <a:gd name="T38" fmla="*/ 18 w 30"/>
                <a:gd name="T39" fmla="*/ 30 h 30"/>
                <a:gd name="T40" fmla="*/ 21 w 30"/>
                <a:gd name="T41" fmla="*/ 29 h 30"/>
                <a:gd name="T42" fmla="*/ 24 w 30"/>
                <a:gd name="T43" fmla="*/ 28 h 30"/>
                <a:gd name="T44" fmla="*/ 25 w 30"/>
                <a:gd name="T45" fmla="*/ 27 h 30"/>
                <a:gd name="T46" fmla="*/ 26 w 30"/>
                <a:gd name="T47" fmla="*/ 26 h 30"/>
                <a:gd name="T48" fmla="*/ 28 w 30"/>
                <a:gd name="T49" fmla="*/ 23 h 30"/>
                <a:gd name="T50" fmla="*/ 29 w 30"/>
                <a:gd name="T51" fmla="*/ 21 h 30"/>
                <a:gd name="T52" fmla="*/ 30 w 30"/>
                <a:gd name="T53" fmla="*/ 18 h 30"/>
                <a:gd name="T54" fmla="*/ 30 w 30"/>
                <a:gd name="T55" fmla="*/ 16 h 30"/>
                <a:gd name="T56" fmla="*/ 30 w 30"/>
                <a:gd name="T57" fmla="*/ 15 h 30"/>
                <a:gd name="T58" fmla="*/ 30 w 30"/>
                <a:gd name="T59" fmla="*/ 15 h 30"/>
                <a:gd name="T60" fmla="*/ 30 w 30"/>
                <a:gd name="T61" fmla="*/ 12 h 30"/>
                <a:gd name="T62" fmla="*/ 29 w 30"/>
                <a:gd name="T63" fmla="*/ 9 h 30"/>
                <a:gd name="T64" fmla="*/ 28 w 30"/>
                <a:gd name="T65" fmla="*/ 6 h 30"/>
                <a:gd name="T66" fmla="*/ 26 w 30"/>
                <a:gd name="T67" fmla="*/ 4 h 30"/>
                <a:gd name="T68" fmla="*/ 24 w 30"/>
                <a:gd name="T69" fmla="*/ 2 h 30"/>
                <a:gd name="T70" fmla="*/ 21 w 30"/>
                <a:gd name="T71" fmla="*/ 1 h 30"/>
                <a:gd name="T72" fmla="*/ 18 w 30"/>
                <a:gd name="T73" fmla="*/ 0 h 30"/>
                <a:gd name="T74" fmla="*/ 15 w 30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48">
              <a:extLst>
                <a:ext uri="{FF2B5EF4-FFF2-40B4-BE49-F238E27FC236}">
                  <a16:creationId xmlns:a16="http://schemas.microsoft.com/office/drawing/2014/main" id="{66C873D5-F2EE-4B77-A252-E7B52AC48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1019" y="3973103"/>
              <a:ext cx="42693" cy="476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7 h 30"/>
                <a:gd name="T12" fmla="*/ 1 w 30"/>
                <a:gd name="T13" fmla="*/ 9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4 h 30"/>
                <a:gd name="T24" fmla="*/ 4 w 30"/>
                <a:gd name="T25" fmla="*/ 26 h 30"/>
                <a:gd name="T26" fmla="*/ 6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6 w 30"/>
                <a:gd name="T35" fmla="*/ 30 h 30"/>
                <a:gd name="T36" fmla="*/ 16 w 30"/>
                <a:gd name="T37" fmla="*/ 30 h 30"/>
                <a:gd name="T38" fmla="*/ 18 w 30"/>
                <a:gd name="T39" fmla="*/ 30 h 30"/>
                <a:gd name="T40" fmla="*/ 21 w 30"/>
                <a:gd name="T41" fmla="*/ 29 h 30"/>
                <a:gd name="T42" fmla="*/ 23 w 30"/>
                <a:gd name="T43" fmla="*/ 28 h 30"/>
                <a:gd name="T44" fmla="*/ 24 w 30"/>
                <a:gd name="T45" fmla="*/ 27 h 30"/>
                <a:gd name="T46" fmla="*/ 26 w 30"/>
                <a:gd name="T47" fmla="*/ 26 h 30"/>
                <a:gd name="T48" fmla="*/ 27 w 30"/>
                <a:gd name="T49" fmla="*/ 24 h 30"/>
                <a:gd name="T50" fmla="*/ 29 w 30"/>
                <a:gd name="T51" fmla="*/ 21 h 30"/>
                <a:gd name="T52" fmla="*/ 30 w 30"/>
                <a:gd name="T53" fmla="*/ 18 h 30"/>
                <a:gd name="T54" fmla="*/ 30 w 30"/>
                <a:gd name="T55" fmla="*/ 17 h 30"/>
                <a:gd name="T56" fmla="*/ 30 w 30"/>
                <a:gd name="T57" fmla="*/ 16 h 30"/>
                <a:gd name="T58" fmla="*/ 30 w 30"/>
                <a:gd name="T59" fmla="*/ 15 h 30"/>
                <a:gd name="T60" fmla="*/ 30 w 30"/>
                <a:gd name="T61" fmla="*/ 12 h 30"/>
                <a:gd name="T62" fmla="*/ 29 w 30"/>
                <a:gd name="T63" fmla="*/ 9 h 30"/>
                <a:gd name="T64" fmla="*/ 27 w 30"/>
                <a:gd name="T65" fmla="*/ 7 h 30"/>
                <a:gd name="T66" fmla="*/ 26 w 30"/>
                <a:gd name="T67" fmla="*/ 4 h 30"/>
                <a:gd name="T68" fmla="*/ 23 w 30"/>
                <a:gd name="T69" fmla="*/ 2 h 30"/>
                <a:gd name="T70" fmla="*/ 21 w 30"/>
                <a:gd name="T71" fmla="*/ 1 h 30"/>
                <a:gd name="T72" fmla="*/ 18 w 30"/>
                <a:gd name="T73" fmla="*/ 0 h 30"/>
                <a:gd name="T74" fmla="*/ 15 w 30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7" y="7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49">
              <a:extLst>
                <a:ext uri="{FF2B5EF4-FFF2-40B4-BE49-F238E27FC236}">
                  <a16:creationId xmlns:a16="http://schemas.microsoft.com/office/drawing/2014/main" id="{6CE0F87E-E8D0-4CDD-A705-4FB8A1726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3788" y="4057241"/>
              <a:ext cx="44116" cy="47625"/>
            </a:xfrm>
            <a:custGeom>
              <a:avLst/>
              <a:gdLst>
                <a:gd name="T0" fmla="*/ 15 w 31"/>
                <a:gd name="T1" fmla="*/ 0 h 30"/>
                <a:gd name="T2" fmla="*/ 12 w 31"/>
                <a:gd name="T3" fmla="*/ 0 h 30"/>
                <a:gd name="T4" fmla="*/ 9 w 31"/>
                <a:gd name="T5" fmla="*/ 1 h 30"/>
                <a:gd name="T6" fmla="*/ 7 w 31"/>
                <a:gd name="T7" fmla="*/ 2 h 30"/>
                <a:gd name="T8" fmla="*/ 5 w 31"/>
                <a:gd name="T9" fmla="*/ 4 h 30"/>
                <a:gd name="T10" fmla="*/ 3 w 31"/>
                <a:gd name="T11" fmla="*/ 6 h 30"/>
                <a:gd name="T12" fmla="*/ 1 w 31"/>
                <a:gd name="T13" fmla="*/ 9 h 30"/>
                <a:gd name="T14" fmla="*/ 0 w 31"/>
                <a:gd name="T15" fmla="*/ 12 h 30"/>
                <a:gd name="T16" fmla="*/ 0 w 31"/>
                <a:gd name="T17" fmla="*/ 15 h 30"/>
                <a:gd name="T18" fmla="*/ 0 w 31"/>
                <a:gd name="T19" fmla="*/ 18 h 30"/>
                <a:gd name="T20" fmla="*/ 1 w 31"/>
                <a:gd name="T21" fmla="*/ 21 h 30"/>
                <a:gd name="T22" fmla="*/ 3 w 31"/>
                <a:gd name="T23" fmla="*/ 23 h 30"/>
                <a:gd name="T24" fmla="*/ 5 w 31"/>
                <a:gd name="T25" fmla="*/ 26 h 30"/>
                <a:gd name="T26" fmla="*/ 7 w 31"/>
                <a:gd name="T27" fmla="*/ 28 h 30"/>
                <a:gd name="T28" fmla="*/ 9 w 31"/>
                <a:gd name="T29" fmla="*/ 29 h 30"/>
                <a:gd name="T30" fmla="*/ 12 w 31"/>
                <a:gd name="T31" fmla="*/ 30 h 30"/>
                <a:gd name="T32" fmla="*/ 15 w 31"/>
                <a:gd name="T33" fmla="*/ 30 h 30"/>
                <a:gd name="T34" fmla="*/ 16 w 31"/>
                <a:gd name="T35" fmla="*/ 30 h 30"/>
                <a:gd name="T36" fmla="*/ 17 w 31"/>
                <a:gd name="T37" fmla="*/ 30 h 30"/>
                <a:gd name="T38" fmla="*/ 18 w 31"/>
                <a:gd name="T39" fmla="*/ 30 h 30"/>
                <a:gd name="T40" fmla="*/ 21 w 31"/>
                <a:gd name="T41" fmla="*/ 29 h 30"/>
                <a:gd name="T42" fmla="*/ 24 w 31"/>
                <a:gd name="T43" fmla="*/ 28 h 30"/>
                <a:gd name="T44" fmla="*/ 25 w 31"/>
                <a:gd name="T45" fmla="*/ 27 h 30"/>
                <a:gd name="T46" fmla="*/ 26 w 31"/>
                <a:gd name="T47" fmla="*/ 26 h 30"/>
                <a:gd name="T48" fmla="*/ 28 w 31"/>
                <a:gd name="T49" fmla="*/ 23 h 30"/>
                <a:gd name="T50" fmla="*/ 29 w 31"/>
                <a:gd name="T51" fmla="*/ 21 h 30"/>
                <a:gd name="T52" fmla="*/ 30 w 31"/>
                <a:gd name="T53" fmla="*/ 18 h 30"/>
                <a:gd name="T54" fmla="*/ 30 w 31"/>
                <a:gd name="T55" fmla="*/ 16 h 30"/>
                <a:gd name="T56" fmla="*/ 30 w 31"/>
                <a:gd name="T57" fmla="*/ 16 h 30"/>
                <a:gd name="T58" fmla="*/ 31 w 31"/>
                <a:gd name="T59" fmla="*/ 15 h 30"/>
                <a:gd name="T60" fmla="*/ 30 w 31"/>
                <a:gd name="T61" fmla="*/ 12 h 30"/>
                <a:gd name="T62" fmla="*/ 29 w 31"/>
                <a:gd name="T63" fmla="*/ 9 h 30"/>
                <a:gd name="T64" fmla="*/ 28 w 31"/>
                <a:gd name="T65" fmla="*/ 6 h 30"/>
                <a:gd name="T66" fmla="*/ 26 w 31"/>
                <a:gd name="T67" fmla="*/ 4 h 30"/>
                <a:gd name="T68" fmla="*/ 24 w 31"/>
                <a:gd name="T69" fmla="*/ 2 h 30"/>
                <a:gd name="T70" fmla="*/ 21 w 31"/>
                <a:gd name="T71" fmla="*/ 1 h 30"/>
                <a:gd name="T72" fmla="*/ 18 w 31"/>
                <a:gd name="T73" fmla="*/ 0 h 30"/>
                <a:gd name="T74" fmla="*/ 15 w 3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50">
              <a:extLst>
                <a:ext uri="{FF2B5EF4-FFF2-40B4-BE49-F238E27FC236}">
                  <a16:creationId xmlns:a16="http://schemas.microsoft.com/office/drawing/2014/main" id="{F08DEDC1-BC76-4D1E-A2C2-55B2C7B54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5335" y="4423953"/>
              <a:ext cx="42693" cy="47625"/>
            </a:xfrm>
            <a:custGeom>
              <a:avLst/>
              <a:gdLst>
                <a:gd name="T0" fmla="*/ 15 w 30"/>
                <a:gd name="T1" fmla="*/ 0 h 30"/>
                <a:gd name="T2" fmla="*/ 12 w 30"/>
                <a:gd name="T3" fmla="*/ 0 h 30"/>
                <a:gd name="T4" fmla="*/ 9 w 30"/>
                <a:gd name="T5" fmla="*/ 1 h 30"/>
                <a:gd name="T6" fmla="*/ 6 w 30"/>
                <a:gd name="T7" fmla="*/ 2 h 30"/>
                <a:gd name="T8" fmla="*/ 4 w 30"/>
                <a:gd name="T9" fmla="*/ 4 h 30"/>
                <a:gd name="T10" fmla="*/ 2 w 30"/>
                <a:gd name="T11" fmla="*/ 6 h 30"/>
                <a:gd name="T12" fmla="*/ 1 w 30"/>
                <a:gd name="T13" fmla="*/ 9 h 30"/>
                <a:gd name="T14" fmla="*/ 0 w 30"/>
                <a:gd name="T15" fmla="*/ 12 h 30"/>
                <a:gd name="T16" fmla="*/ 0 w 30"/>
                <a:gd name="T17" fmla="*/ 15 h 30"/>
                <a:gd name="T18" fmla="*/ 0 w 30"/>
                <a:gd name="T19" fmla="*/ 18 h 30"/>
                <a:gd name="T20" fmla="*/ 1 w 30"/>
                <a:gd name="T21" fmla="*/ 21 h 30"/>
                <a:gd name="T22" fmla="*/ 2 w 30"/>
                <a:gd name="T23" fmla="*/ 23 h 30"/>
                <a:gd name="T24" fmla="*/ 4 w 30"/>
                <a:gd name="T25" fmla="*/ 26 h 30"/>
                <a:gd name="T26" fmla="*/ 6 w 30"/>
                <a:gd name="T27" fmla="*/ 28 h 30"/>
                <a:gd name="T28" fmla="*/ 9 w 30"/>
                <a:gd name="T29" fmla="*/ 29 h 30"/>
                <a:gd name="T30" fmla="*/ 12 w 30"/>
                <a:gd name="T31" fmla="*/ 30 h 30"/>
                <a:gd name="T32" fmla="*/ 15 w 30"/>
                <a:gd name="T33" fmla="*/ 30 h 30"/>
                <a:gd name="T34" fmla="*/ 16 w 30"/>
                <a:gd name="T35" fmla="*/ 30 h 30"/>
                <a:gd name="T36" fmla="*/ 17 w 30"/>
                <a:gd name="T37" fmla="*/ 30 h 30"/>
                <a:gd name="T38" fmla="*/ 18 w 30"/>
                <a:gd name="T39" fmla="*/ 30 h 30"/>
                <a:gd name="T40" fmla="*/ 21 w 30"/>
                <a:gd name="T41" fmla="*/ 29 h 30"/>
                <a:gd name="T42" fmla="*/ 23 w 30"/>
                <a:gd name="T43" fmla="*/ 28 h 30"/>
                <a:gd name="T44" fmla="*/ 25 w 30"/>
                <a:gd name="T45" fmla="*/ 27 h 30"/>
                <a:gd name="T46" fmla="*/ 26 w 30"/>
                <a:gd name="T47" fmla="*/ 26 h 30"/>
                <a:gd name="T48" fmla="*/ 28 w 30"/>
                <a:gd name="T49" fmla="*/ 23 h 30"/>
                <a:gd name="T50" fmla="*/ 29 w 30"/>
                <a:gd name="T51" fmla="*/ 21 h 30"/>
                <a:gd name="T52" fmla="*/ 30 w 30"/>
                <a:gd name="T53" fmla="*/ 18 h 30"/>
                <a:gd name="T54" fmla="*/ 30 w 30"/>
                <a:gd name="T55" fmla="*/ 16 h 30"/>
                <a:gd name="T56" fmla="*/ 30 w 30"/>
                <a:gd name="T57" fmla="*/ 16 h 30"/>
                <a:gd name="T58" fmla="*/ 30 w 30"/>
                <a:gd name="T59" fmla="*/ 15 h 30"/>
                <a:gd name="T60" fmla="*/ 30 w 30"/>
                <a:gd name="T61" fmla="*/ 12 h 30"/>
                <a:gd name="T62" fmla="*/ 29 w 30"/>
                <a:gd name="T63" fmla="*/ 9 h 30"/>
                <a:gd name="T64" fmla="*/ 28 w 30"/>
                <a:gd name="T65" fmla="*/ 6 h 30"/>
                <a:gd name="T66" fmla="*/ 26 w 30"/>
                <a:gd name="T67" fmla="*/ 4 h 30"/>
                <a:gd name="T68" fmla="*/ 23 w 30"/>
                <a:gd name="T69" fmla="*/ 2 h 30"/>
                <a:gd name="T70" fmla="*/ 21 w 30"/>
                <a:gd name="T71" fmla="*/ 1 h 30"/>
                <a:gd name="T72" fmla="*/ 18 w 30"/>
                <a:gd name="T73" fmla="*/ 0 h 30"/>
                <a:gd name="T74" fmla="*/ 15 w 30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3"/>
                  </a:lnTo>
                  <a:lnTo>
                    <a:pt x="4" y="26"/>
                  </a:lnTo>
                  <a:lnTo>
                    <a:pt x="6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51">
              <a:extLst>
                <a:ext uri="{FF2B5EF4-FFF2-40B4-BE49-F238E27FC236}">
                  <a16:creationId xmlns:a16="http://schemas.microsoft.com/office/drawing/2014/main" id="{2491BA46-0BE7-4658-B135-3763D4639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7446" y="4585878"/>
              <a:ext cx="44116" cy="49213"/>
            </a:xfrm>
            <a:custGeom>
              <a:avLst/>
              <a:gdLst>
                <a:gd name="T0" fmla="*/ 15 w 31"/>
                <a:gd name="T1" fmla="*/ 0 h 31"/>
                <a:gd name="T2" fmla="*/ 12 w 31"/>
                <a:gd name="T3" fmla="*/ 0 h 31"/>
                <a:gd name="T4" fmla="*/ 9 w 31"/>
                <a:gd name="T5" fmla="*/ 1 h 31"/>
                <a:gd name="T6" fmla="*/ 7 w 31"/>
                <a:gd name="T7" fmla="*/ 2 h 31"/>
                <a:gd name="T8" fmla="*/ 5 w 31"/>
                <a:gd name="T9" fmla="*/ 5 h 31"/>
                <a:gd name="T10" fmla="*/ 3 w 31"/>
                <a:gd name="T11" fmla="*/ 7 h 31"/>
                <a:gd name="T12" fmla="*/ 1 w 31"/>
                <a:gd name="T13" fmla="*/ 9 h 31"/>
                <a:gd name="T14" fmla="*/ 0 w 31"/>
                <a:gd name="T15" fmla="*/ 12 h 31"/>
                <a:gd name="T16" fmla="*/ 0 w 31"/>
                <a:gd name="T17" fmla="*/ 15 h 31"/>
                <a:gd name="T18" fmla="*/ 0 w 31"/>
                <a:gd name="T19" fmla="*/ 18 h 31"/>
                <a:gd name="T20" fmla="*/ 1 w 31"/>
                <a:gd name="T21" fmla="*/ 21 h 31"/>
                <a:gd name="T22" fmla="*/ 3 w 31"/>
                <a:gd name="T23" fmla="*/ 24 h 31"/>
                <a:gd name="T24" fmla="*/ 5 w 31"/>
                <a:gd name="T25" fmla="*/ 26 h 31"/>
                <a:gd name="T26" fmla="*/ 7 w 31"/>
                <a:gd name="T27" fmla="*/ 28 h 31"/>
                <a:gd name="T28" fmla="*/ 9 w 31"/>
                <a:gd name="T29" fmla="*/ 29 h 31"/>
                <a:gd name="T30" fmla="*/ 12 w 31"/>
                <a:gd name="T31" fmla="*/ 30 h 31"/>
                <a:gd name="T32" fmla="*/ 15 w 31"/>
                <a:gd name="T33" fmla="*/ 31 h 31"/>
                <a:gd name="T34" fmla="*/ 16 w 31"/>
                <a:gd name="T35" fmla="*/ 30 h 31"/>
                <a:gd name="T36" fmla="*/ 17 w 31"/>
                <a:gd name="T37" fmla="*/ 30 h 31"/>
                <a:gd name="T38" fmla="*/ 18 w 31"/>
                <a:gd name="T39" fmla="*/ 30 h 31"/>
                <a:gd name="T40" fmla="*/ 21 w 31"/>
                <a:gd name="T41" fmla="*/ 29 h 31"/>
                <a:gd name="T42" fmla="*/ 24 w 31"/>
                <a:gd name="T43" fmla="*/ 28 h 31"/>
                <a:gd name="T44" fmla="*/ 25 w 31"/>
                <a:gd name="T45" fmla="*/ 27 h 31"/>
                <a:gd name="T46" fmla="*/ 26 w 31"/>
                <a:gd name="T47" fmla="*/ 26 h 31"/>
                <a:gd name="T48" fmla="*/ 28 w 31"/>
                <a:gd name="T49" fmla="*/ 24 h 31"/>
                <a:gd name="T50" fmla="*/ 29 w 31"/>
                <a:gd name="T51" fmla="*/ 21 h 31"/>
                <a:gd name="T52" fmla="*/ 30 w 31"/>
                <a:gd name="T53" fmla="*/ 18 h 31"/>
                <a:gd name="T54" fmla="*/ 30 w 31"/>
                <a:gd name="T55" fmla="*/ 17 h 31"/>
                <a:gd name="T56" fmla="*/ 30 w 31"/>
                <a:gd name="T57" fmla="*/ 16 h 31"/>
                <a:gd name="T58" fmla="*/ 31 w 31"/>
                <a:gd name="T59" fmla="*/ 15 h 31"/>
                <a:gd name="T60" fmla="*/ 30 w 31"/>
                <a:gd name="T61" fmla="*/ 12 h 31"/>
                <a:gd name="T62" fmla="*/ 29 w 31"/>
                <a:gd name="T63" fmla="*/ 9 h 31"/>
                <a:gd name="T64" fmla="*/ 28 w 31"/>
                <a:gd name="T65" fmla="*/ 7 h 31"/>
                <a:gd name="T66" fmla="*/ 26 w 31"/>
                <a:gd name="T67" fmla="*/ 5 h 31"/>
                <a:gd name="T68" fmla="*/ 24 w 31"/>
                <a:gd name="T69" fmla="*/ 2 h 31"/>
                <a:gd name="T70" fmla="*/ 21 w 31"/>
                <a:gd name="T71" fmla="*/ 1 h 31"/>
                <a:gd name="T72" fmla="*/ 18 w 31"/>
                <a:gd name="T73" fmla="*/ 0 h 31"/>
                <a:gd name="T74" fmla="*/ 15 w 31"/>
                <a:gd name="T7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1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4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7"/>
                  </a:lnTo>
                  <a:lnTo>
                    <a:pt x="26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52">
              <a:extLst>
                <a:ext uri="{FF2B5EF4-FFF2-40B4-BE49-F238E27FC236}">
                  <a16:creationId xmlns:a16="http://schemas.microsoft.com/office/drawing/2014/main" id="{CFB6EEF1-6EF9-4B96-ACE6-96ED4F2A28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0636" y="4658903"/>
              <a:ext cx="44116" cy="47625"/>
            </a:xfrm>
            <a:custGeom>
              <a:avLst/>
              <a:gdLst>
                <a:gd name="T0" fmla="*/ 15 w 31"/>
                <a:gd name="T1" fmla="*/ 0 h 30"/>
                <a:gd name="T2" fmla="*/ 12 w 31"/>
                <a:gd name="T3" fmla="*/ 0 h 30"/>
                <a:gd name="T4" fmla="*/ 9 w 31"/>
                <a:gd name="T5" fmla="*/ 1 h 30"/>
                <a:gd name="T6" fmla="*/ 7 w 31"/>
                <a:gd name="T7" fmla="*/ 2 h 30"/>
                <a:gd name="T8" fmla="*/ 5 w 31"/>
                <a:gd name="T9" fmla="*/ 4 h 30"/>
                <a:gd name="T10" fmla="*/ 3 w 31"/>
                <a:gd name="T11" fmla="*/ 6 h 30"/>
                <a:gd name="T12" fmla="*/ 1 w 31"/>
                <a:gd name="T13" fmla="*/ 9 h 30"/>
                <a:gd name="T14" fmla="*/ 0 w 31"/>
                <a:gd name="T15" fmla="*/ 12 h 30"/>
                <a:gd name="T16" fmla="*/ 0 w 31"/>
                <a:gd name="T17" fmla="*/ 15 h 30"/>
                <a:gd name="T18" fmla="*/ 0 w 31"/>
                <a:gd name="T19" fmla="*/ 18 h 30"/>
                <a:gd name="T20" fmla="*/ 1 w 31"/>
                <a:gd name="T21" fmla="*/ 21 h 30"/>
                <a:gd name="T22" fmla="*/ 3 w 31"/>
                <a:gd name="T23" fmla="*/ 23 h 30"/>
                <a:gd name="T24" fmla="*/ 5 w 31"/>
                <a:gd name="T25" fmla="*/ 26 h 30"/>
                <a:gd name="T26" fmla="*/ 7 w 31"/>
                <a:gd name="T27" fmla="*/ 28 h 30"/>
                <a:gd name="T28" fmla="*/ 9 w 31"/>
                <a:gd name="T29" fmla="*/ 29 h 30"/>
                <a:gd name="T30" fmla="*/ 12 w 31"/>
                <a:gd name="T31" fmla="*/ 30 h 30"/>
                <a:gd name="T32" fmla="*/ 15 w 31"/>
                <a:gd name="T33" fmla="*/ 30 h 30"/>
                <a:gd name="T34" fmla="*/ 16 w 31"/>
                <a:gd name="T35" fmla="*/ 30 h 30"/>
                <a:gd name="T36" fmla="*/ 17 w 31"/>
                <a:gd name="T37" fmla="*/ 30 h 30"/>
                <a:gd name="T38" fmla="*/ 18 w 31"/>
                <a:gd name="T39" fmla="*/ 30 h 30"/>
                <a:gd name="T40" fmla="*/ 21 w 31"/>
                <a:gd name="T41" fmla="*/ 29 h 30"/>
                <a:gd name="T42" fmla="*/ 24 w 31"/>
                <a:gd name="T43" fmla="*/ 28 h 30"/>
                <a:gd name="T44" fmla="*/ 25 w 31"/>
                <a:gd name="T45" fmla="*/ 27 h 30"/>
                <a:gd name="T46" fmla="*/ 26 w 31"/>
                <a:gd name="T47" fmla="*/ 26 h 30"/>
                <a:gd name="T48" fmla="*/ 28 w 31"/>
                <a:gd name="T49" fmla="*/ 23 h 30"/>
                <a:gd name="T50" fmla="*/ 29 w 31"/>
                <a:gd name="T51" fmla="*/ 21 h 30"/>
                <a:gd name="T52" fmla="*/ 30 w 31"/>
                <a:gd name="T53" fmla="*/ 18 h 30"/>
                <a:gd name="T54" fmla="*/ 31 w 31"/>
                <a:gd name="T55" fmla="*/ 16 h 30"/>
                <a:gd name="T56" fmla="*/ 31 w 31"/>
                <a:gd name="T57" fmla="*/ 16 h 30"/>
                <a:gd name="T58" fmla="*/ 31 w 31"/>
                <a:gd name="T59" fmla="*/ 15 h 30"/>
                <a:gd name="T60" fmla="*/ 30 w 31"/>
                <a:gd name="T61" fmla="*/ 12 h 30"/>
                <a:gd name="T62" fmla="*/ 29 w 31"/>
                <a:gd name="T63" fmla="*/ 9 h 30"/>
                <a:gd name="T64" fmla="*/ 28 w 31"/>
                <a:gd name="T65" fmla="*/ 6 h 30"/>
                <a:gd name="T66" fmla="*/ 26 w 31"/>
                <a:gd name="T67" fmla="*/ 4 h 30"/>
                <a:gd name="T68" fmla="*/ 24 w 31"/>
                <a:gd name="T69" fmla="*/ 2 h 30"/>
                <a:gd name="T70" fmla="*/ 21 w 31"/>
                <a:gd name="T71" fmla="*/ 1 h 30"/>
                <a:gd name="T72" fmla="*/ 18 w 31"/>
                <a:gd name="T73" fmla="*/ 0 h 30"/>
                <a:gd name="T74" fmla="*/ 15 w 31"/>
                <a:gd name="T7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0">
                  <a:moveTo>
                    <a:pt x="15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3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29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6" y="30"/>
                  </a:lnTo>
                  <a:lnTo>
                    <a:pt x="17" y="30"/>
                  </a:lnTo>
                  <a:lnTo>
                    <a:pt x="18" y="30"/>
                  </a:lnTo>
                  <a:lnTo>
                    <a:pt x="21" y="29"/>
                  </a:lnTo>
                  <a:lnTo>
                    <a:pt x="24" y="28"/>
                  </a:lnTo>
                  <a:lnTo>
                    <a:pt x="25" y="27"/>
                  </a:lnTo>
                  <a:lnTo>
                    <a:pt x="26" y="26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8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9" y="9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CC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FEB8E08-F6F2-4374-A464-190641E97902}"/>
                </a:ext>
              </a:extLst>
            </p:cNvPr>
            <p:cNvSpPr/>
            <p:nvPr/>
          </p:nvSpPr>
          <p:spPr>
            <a:xfrm>
              <a:off x="9526483" y="3373441"/>
              <a:ext cx="1477669" cy="252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1" dirty="0"/>
                <a:t>SC LEN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6051CA4-2899-4C48-B061-B667A80417A7}"/>
                </a:ext>
              </a:extLst>
            </p:cNvPr>
            <p:cNvSpPr/>
            <p:nvPr/>
          </p:nvSpPr>
          <p:spPr>
            <a:xfrm>
              <a:off x="9028137" y="3373441"/>
              <a:ext cx="498346" cy="25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1" dirty="0"/>
                <a:t>Oral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E60E5EB-019D-457A-8E72-B8301C9CE26D}"/>
                </a:ext>
              </a:extLst>
            </p:cNvPr>
            <p:cNvSpPr/>
            <p:nvPr/>
          </p:nvSpPr>
          <p:spPr>
            <a:xfrm>
              <a:off x="9028137" y="3628838"/>
              <a:ext cx="1976018" cy="252000"/>
            </a:xfrm>
            <a:prstGeom prst="rect">
              <a:avLst/>
            </a:prstGeom>
            <a:solidFill>
              <a:srgbClr val="FF99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1400" b="1" dirty="0"/>
                <a:t>F/TAF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318FA294-AC27-4433-B4FC-C2F3FCE234EE}"/>
                </a:ext>
              </a:extLst>
            </p:cNvPr>
            <p:cNvSpPr/>
            <p:nvPr/>
          </p:nvSpPr>
          <p:spPr>
            <a:xfrm>
              <a:off x="11004155" y="3373440"/>
              <a:ext cx="967955" cy="50739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b="1" dirty="0"/>
                <a:t>AZT+3TC,</a:t>
              </a:r>
              <a:br>
                <a:rPr lang="fr-FR" sz="1400" b="1" dirty="0"/>
              </a:br>
              <a:r>
                <a:rPr lang="fr-FR" sz="1400" b="1" dirty="0"/>
                <a:t>TDF, DTG</a:t>
              </a:r>
            </a:p>
          </p:txBody>
        </p:sp>
        <p:sp>
          <p:nvSpPr>
            <p:cNvPr id="127" name="Rectangle 29">
              <a:extLst>
                <a:ext uri="{FF2B5EF4-FFF2-40B4-BE49-F238E27FC236}">
                  <a16:creationId xmlns:a16="http://schemas.microsoft.com/office/drawing/2014/main" id="{7357B31F-67BE-44CB-9617-FCD5307974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79631" y="6057233"/>
              <a:ext cx="42120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Weeks</a:t>
              </a:r>
              <a:endParaRPr kumimoji="0" lang="fr-FR" alt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  <p:sp>
          <p:nvSpPr>
            <p:cNvPr id="128" name="Rectangle 29">
              <a:extLst>
                <a:ext uri="{FF2B5EF4-FFF2-40B4-BE49-F238E27FC236}">
                  <a16:creationId xmlns:a16="http://schemas.microsoft.com/office/drawing/2014/main" id="{0BF2C9CE-D58A-46B3-9F39-2308C3EB100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7220415" y="4565669"/>
              <a:ext cx="136979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HIV-1 RNA copies/</a:t>
              </a: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+mj-lt"/>
                </a:rPr>
                <a:t>mL</a:t>
              </a:r>
              <a:endParaRPr kumimoji="0" lang="fr-FR" altLang="fr-FR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endParaRP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50B6159E-8B95-4501-8736-97D216CE0A00}"/>
              </a:ext>
            </a:extLst>
          </p:cNvPr>
          <p:cNvGrpSpPr/>
          <p:nvPr/>
        </p:nvGrpSpPr>
        <p:grpSpPr>
          <a:xfrm>
            <a:off x="461715" y="3934534"/>
            <a:ext cx="7897540" cy="2524026"/>
            <a:chOff x="461715" y="3934534"/>
            <a:chExt cx="7897540" cy="2524026"/>
          </a:xfrm>
        </p:grpSpPr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D5F13498-8A84-4539-A7FD-11DC3F510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385" y="5909384"/>
              <a:ext cx="491566" cy="115888"/>
            </a:xfrm>
            <a:custGeom>
              <a:avLst/>
              <a:gdLst>
                <a:gd name="T0" fmla="*/ 259 w 259"/>
                <a:gd name="T1" fmla="*/ 30 h 73"/>
                <a:gd name="T2" fmla="*/ 259 w 259"/>
                <a:gd name="T3" fmla="*/ 0 h 73"/>
                <a:gd name="T4" fmla="*/ 0 w 259"/>
                <a:gd name="T5" fmla="*/ 0 h 73"/>
                <a:gd name="T6" fmla="*/ 0 w 259"/>
                <a:gd name="T7" fmla="*/ 73 h 73"/>
                <a:gd name="T8" fmla="*/ 259 w 259"/>
                <a:gd name="T9" fmla="*/ 73 h 73"/>
                <a:gd name="T10" fmla="*/ 259 w 259"/>
                <a:gd name="T11" fmla="*/ 3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73">
                  <a:moveTo>
                    <a:pt x="259" y="30"/>
                  </a:moveTo>
                  <a:lnTo>
                    <a:pt x="259" y="0"/>
                  </a:lnTo>
                  <a:lnTo>
                    <a:pt x="0" y="0"/>
                  </a:lnTo>
                  <a:lnTo>
                    <a:pt x="0" y="73"/>
                  </a:lnTo>
                  <a:lnTo>
                    <a:pt x="259" y="73"/>
                  </a:lnTo>
                  <a:lnTo>
                    <a:pt x="259" y="30"/>
                  </a:lnTo>
                  <a:close/>
                </a:path>
              </a:pathLst>
            </a:custGeom>
            <a:solidFill>
              <a:srgbClr val="C157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Rectangle 57">
              <a:extLst>
                <a:ext uri="{FF2B5EF4-FFF2-40B4-BE49-F238E27FC236}">
                  <a16:creationId xmlns:a16="http://schemas.microsoft.com/office/drawing/2014/main" id="{09679587-5AB4-4529-9757-70062ACFC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950" y="5957009"/>
              <a:ext cx="491566" cy="682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58">
              <a:extLst>
                <a:ext uri="{FF2B5EF4-FFF2-40B4-BE49-F238E27FC236}">
                  <a16:creationId xmlns:a16="http://schemas.microsoft.com/office/drawing/2014/main" id="{44F256F3-4CB4-427C-AB12-718FECDA9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515" y="5909384"/>
              <a:ext cx="491566" cy="115888"/>
            </a:xfrm>
            <a:custGeom>
              <a:avLst/>
              <a:gdLst>
                <a:gd name="T0" fmla="*/ 259 w 259"/>
                <a:gd name="T1" fmla="*/ 0 h 73"/>
                <a:gd name="T2" fmla="*/ 0 w 259"/>
                <a:gd name="T3" fmla="*/ 0 h 73"/>
                <a:gd name="T4" fmla="*/ 0 w 259"/>
                <a:gd name="T5" fmla="*/ 30 h 73"/>
                <a:gd name="T6" fmla="*/ 0 w 259"/>
                <a:gd name="T7" fmla="*/ 73 h 73"/>
                <a:gd name="T8" fmla="*/ 259 w 259"/>
                <a:gd name="T9" fmla="*/ 73 h 73"/>
                <a:gd name="T10" fmla="*/ 259 w 259"/>
                <a:gd name="T1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73">
                  <a:moveTo>
                    <a:pt x="259" y="0"/>
                  </a:moveTo>
                  <a:lnTo>
                    <a:pt x="0" y="0"/>
                  </a:lnTo>
                  <a:lnTo>
                    <a:pt x="0" y="30"/>
                  </a:lnTo>
                  <a:lnTo>
                    <a:pt x="0" y="73"/>
                  </a:lnTo>
                  <a:lnTo>
                    <a:pt x="259" y="73"/>
                  </a:lnTo>
                  <a:lnTo>
                    <a:pt x="259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59">
              <a:extLst>
                <a:ext uri="{FF2B5EF4-FFF2-40B4-BE49-F238E27FC236}">
                  <a16:creationId xmlns:a16="http://schemas.microsoft.com/office/drawing/2014/main" id="{2987F403-7205-4BC6-BB7B-FEC91DC745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2979" y="4147259"/>
              <a:ext cx="489667" cy="1878013"/>
            </a:xfrm>
            <a:custGeom>
              <a:avLst/>
              <a:gdLst>
                <a:gd name="T0" fmla="*/ 258 w 258"/>
                <a:gd name="T1" fmla="*/ 0 h 1183"/>
                <a:gd name="T2" fmla="*/ 0 w 258"/>
                <a:gd name="T3" fmla="*/ 0 h 1183"/>
                <a:gd name="T4" fmla="*/ 0 w 258"/>
                <a:gd name="T5" fmla="*/ 63 h 1183"/>
                <a:gd name="T6" fmla="*/ 0 w 258"/>
                <a:gd name="T7" fmla="*/ 1183 h 1183"/>
                <a:gd name="T8" fmla="*/ 258 w 258"/>
                <a:gd name="T9" fmla="*/ 1183 h 1183"/>
                <a:gd name="T10" fmla="*/ 258 w 258"/>
                <a:gd name="T11" fmla="*/ 0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" h="1183">
                  <a:moveTo>
                    <a:pt x="258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0" y="1183"/>
                  </a:lnTo>
                  <a:lnTo>
                    <a:pt x="258" y="1183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60">
              <a:extLst>
                <a:ext uri="{FF2B5EF4-FFF2-40B4-BE49-F238E27FC236}">
                  <a16:creationId xmlns:a16="http://schemas.microsoft.com/office/drawing/2014/main" id="{1E26A58A-34F0-4C00-8B71-B8D6FFD59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8283" y="4247272"/>
              <a:ext cx="491566" cy="1778000"/>
            </a:xfrm>
            <a:custGeom>
              <a:avLst/>
              <a:gdLst>
                <a:gd name="T0" fmla="*/ 259 w 259"/>
                <a:gd name="T1" fmla="*/ 28 h 1120"/>
                <a:gd name="T2" fmla="*/ 259 w 259"/>
                <a:gd name="T3" fmla="*/ 0 h 1120"/>
                <a:gd name="T4" fmla="*/ 0 w 259"/>
                <a:gd name="T5" fmla="*/ 0 h 1120"/>
                <a:gd name="T6" fmla="*/ 0 w 259"/>
                <a:gd name="T7" fmla="*/ 1120 h 1120"/>
                <a:gd name="T8" fmla="*/ 259 w 259"/>
                <a:gd name="T9" fmla="*/ 1120 h 1120"/>
                <a:gd name="T10" fmla="*/ 259 w 259"/>
                <a:gd name="T11" fmla="*/ 28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120">
                  <a:moveTo>
                    <a:pt x="259" y="28"/>
                  </a:moveTo>
                  <a:lnTo>
                    <a:pt x="259" y="0"/>
                  </a:lnTo>
                  <a:lnTo>
                    <a:pt x="0" y="0"/>
                  </a:lnTo>
                  <a:lnTo>
                    <a:pt x="0" y="1120"/>
                  </a:lnTo>
                  <a:lnTo>
                    <a:pt x="259" y="1120"/>
                  </a:lnTo>
                  <a:lnTo>
                    <a:pt x="259" y="28"/>
                  </a:lnTo>
                  <a:close/>
                </a:path>
              </a:pathLst>
            </a:custGeom>
            <a:solidFill>
              <a:srgbClr val="C157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61">
              <a:extLst>
                <a:ext uri="{FF2B5EF4-FFF2-40B4-BE49-F238E27FC236}">
                  <a16:creationId xmlns:a16="http://schemas.microsoft.com/office/drawing/2014/main" id="{E583841F-0442-4247-B17B-97AA0983A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1413" y="4247272"/>
              <a:ext cx="491566" cy="1778000"/>
            </a:xfrm>
            <a:custGeom>
              <a:avLst/>
              <a:gdLst>
                <a:gd name="T0" fmla="*/ 0 w 259"/>
                <a:gd name="T1" fmla="*/ 0 h 1120"/>
                <a:gd name="T2" fmla="*/ 0 w 259"/>
                <a:gd name="T3" fmla="*/ 28 h 1120"/>
                <a:gd name="T4" fmla="*/ 0 w 259"/>
                <a:gd name="T5" fmla="*/ 1120 h 1120"/>
                <a:gd name="T6" fmla="*/ 259 w 259"/>
                <a:gd name="T7" fmla="*/ 1120 h 1120"/>
                <a:gd name="T8" fmla="*/ 259 w 259"/>
                <a:gd name="T9" fmla="*/ 0 h 1120"/>
                <a:gd name="T10" fmla="*/ 0 w 259"/>
                <a:gd name="T11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120">
                  <a:moveTo>
                    <a:pt x="0" y="0"/>
                  </a:moveTo>
                  <a:lnTo>
                    <a:pt x="0" y="28"/>
                  </a:lnTo>
                  <a:lnTo>
                    <a:pt x="0" y="1120"/>
                  </a:lnTo>
                  <a:lnTo>
                    <a:pt x="259" y="1120"/>
                  </a:lnTo>
                  <a:lnTo>
                    <a:pt x="2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Rectangle 62">
              <a:extLst>
                <a:ext uri="{FF2B5EF4-FFF2-40B4-BE49-F238E27FC236}">
                  <a16:creationId xmlns:a16="http://schemas.microsoft.com/office/drawing/2014/main" id="{6A15766D-3397-429D-B56F-7572591B4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848" y="4291722"/>
              <a:ext cx="491566" cy="173355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Rectangle 63">
              <a:extLst>
                <a:ext uri="{FF2B5EF4-FFF2-40B4-BE49-F238E27FC236}">
                  <a16:creationId xmlns:a16="http://schemas.microsoft.com/office/drawing/2014/main" id="{05EBB707-59D6-4404-AD38-09F638EA5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348" y="5957009"/>
              <a:ext cx="491566" cy="6826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Line 64">
              <a:extLst>
                <a:ext uri="{FF2B5EF4-FFF2-40B4-BE49-F238E27FC236}">
                  <a16:creationId xmlns:a16="http://schemas.microsoft.com/office/drawing/2014/main" id="{A78FE188-D863-413C-B72A-9DC93B7710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4523497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65">
              <a:extLst>
                <a:ext uri="{FF2B5EF4-FFF2-40B4-BE49-F238E27FC236}">
                  <a16:creationId xmlns:a16="http://schemas.microsoft.com/office/drawing/2014/main" id="{F1D9A116-EBC5-43FA-8F50-EA429D101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0388" y="4147259"/>
              <a:ext cx="0" cy="1878013"/>
            </a:xfrm>
            <a:custGeom>
              <a:avLst/>
              <a:gdLst>
                <a:gd name="T0" fmla="*/ 1183 h 1183"/>
                <a:gd name="T1" fmla="*/ 946 h 1183"/>
                <a:gd name="T2" fmla="*/ 710 h 1183"/>
                <a:gd name="T3" fmla="*/ 473 h 1183"/>
                <a:gd name="T4" fmla="*/ 237 h 1183"/>
                <a:gd name="T5" fmla="*/ 0 h 118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183">
                  <a:moveTo>
                    <a:pt x="0" y="1183"/>
                  </a:moveTo>
                  <a:lnTo>
                    <a:pt x="0" y="946"/>
                  </a:lnTo>
                  <a:lnTo>
                    <a:pt x="0" y="710"/>
                  </a:lnTo>
                  <a:lnTo>
                    <a:pt x="0" y="473"/>
                  </a:lnTo>
                  <a:lnTo>
                    <a:pt x="0" y="237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Line 66">
              <a:extLst>
                <a:ext uri="{FF2B5EF4-FFF2-40B4-BE49-F238E27FC236}">
                  <a16:creationId xmlns:a16="http://schemas.microsoft.com/office/drawing/2014/main" id="{E07C3158-180C-4D01-A74E-8A9ABA51E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5274384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Line 67">
              <a:extLst>
                <a:ext uri="{FF2B5EF4-FFF2-40B4-BE49-F238E27FC236}">
                  <a16:creationId xmlns:a16="http://schemas.microsoft.com/office/drawing/2014/main" id="{64727A4D-C5EC-493C-8967-389BD7837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4898147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Line 68">
              <a:extLst>
                <a:ext uri="{FF2B5EF4-FFF2-40B4-BE49-F238E27FC236}">
                  <a16:creationId xmlns:a16="http://schemas.microsoft.com/office/drawing/2014/main" id="{3BE820A3-A228-43DE-AA64-49E24186B0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6025272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Line 69">
              <a:extLst>
                <a:ext uri="{FF2B5EF4-FFF2-40B4-BE49-F238E27FC236}">
                  <a16:creationId xmlns:a16="http://schemas.microsoft.com/office/drawing/2014/main" id="{7C87B1A9-0D37-4C12-970D-2116D198FD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5649034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Line 70">
              <a:extLst>
                <a:ext uri="{FF2B5EF4-FFF2-40B4-BE49-F238E27FC236}">
                  <a16:creationId xmlns:a16="http://schemas.microsoft.com/office/drawing/2014/main" id="{9D33B4BD-434B-4F60-BE0F-598886EA13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0388" y="6025272"/>
              <a:ext cx="719886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Line 71">
              <a:extLst>
                <a:ext uri="{FF2B5EF4-FFF2-40B4-BE49-F238E27FC236}">
                  <a16:creationId xmlns:a16="http://schemas.microsoft.com/office/drawing/2014/main" id="{BBE15B66-0E7F-4208-81DB-D9410CD5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88266" y="4147259"/>
              <a:ext cx="7212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Rectangle 72">
              <a:extLst>
                <a:ext uri="{FF2B5EF4-FFF2-40B4-BE49-F238E27FC236}">
                  <a16:creationId xmlns:a16="http://schemas.microsoft.com/office/drawing/2014/main" id="{CE7B9811-7A26-4312-A8F8-9E43921BEB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539" y="4057089"/>
              <a:ext cx="254877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73">
              <a:extLst>
                <a:ext uri="{FF2B5EF4-FFF2-40B4-BE49-F238E27FC236}">
                  <a16:creationId xmlns:a16="http://schemas.microsoft.com/office/drawing/2014/main" id="{D8129EA8-A179-4768-9135-A48A976CC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96" y="4431739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80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74">
              <a:extLst>
                <a:ext uri="{FF2B5EF4-FFF2-40B4-BE49-F238E27FC236}">
                  <a16:creationId xmlns:a16="http://schemas.microsoft.com/office/drawing/2014/main" id="{60361351-E7C4-4B10-BEC9-EC22F559C8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96" y="480797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75">
              <a:extLst>
                <a:ext uri="{FF2B5EF4-FFF2-40B4-BE49-F238E27FC236}">
                  <a16:creationId xmlns:a16="http://schemas.microsoft.com/office/drawing/2014/main" id="{D2EAFAA5-1A0C-4692-8C78-52E36A4D74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96" y="5182627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76">
              <a:extLst>
                <a:ext uri="{FF2B5EF4-FFF2-40B4-BE49-F238E27FC236}">
                  <a16:creationId xmlns:a16="http://schemas.microsoft.com/office/drawing/2014/main" id="{97C95CAE-4251-4360-A410-792E3B5AF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6396" y="5558864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77">
              <a:extLst>
                <a:ext uri="{FF2B5EF4-FFF2-40B4-BE49-F238E27FC236}">
                  <a16:creationId xmlns:a16="http://schemas.microsoft.com/office/drawing/2014/main" id="{C4D93637-CDCB-4C6D-A1FA-E1F04B3005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355" y="5935102"/>
              <a:ext cx="8495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78">
              <a:extLst>
                <a:ext uri="{FF2B5EF4-FFF2-40B4-BE49-F238E27FC236}">
                  <a16:creationId xmlns:a16="http://schemas.microsoft.com/office/drawing/2014/main" id="{82997809-C34A-45D6-A322-FFA279A2E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5471" y="4036134"/>
              <a:ext cx="2031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94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79">
              <a:extLst>
                <a:ext uri="{FF2B5EF4-FFF2-40B4-BE49-F238E27FC236}">
                  <a16:creationId xmlns:a16="http://schemas.microsoft.com/office/drawing/2014/main" id="{4258C6D8-B0AF-4B06-AFA8-9C7D9AB27C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5138" y="4080584"/>
              <a:ext cx="2031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92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80">
              <a:extLst>
                <a:ext uri="{FF2B5EF4-FFF2-40B4-BE49-F238E27FC236}">
                  <a16:creationId xmlns:a16="http://schemas.microsoft.com/office/drawing/2014/main" id="{29ECEC8E-3D69-4ECB-B0B3-260028035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6702" y="4036134"/>
              <a:ext cx="203145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81">
              <a:extLst>
                <a:ext uri="{FF2B5EF4-FFF2-40B4-BE49-F238E27FC236}">
                  <a16:creationId xmlns:a16="http://schemas.microsoft.com/office/drawing/2014/main" id="{9853F3D9-C44C-4F6E-9059-13A70DB4B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7481" y="3934534"/>
              <a:ext cx="30471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82">
              <a:extLst>
                <a:ext uri="{FF2B5EF4-FFF2-40B4-BE49-F238E27FC236}">
                  <a16:creationId xmlns:a16="http://schemas.microsoft.com/office/drawing/2014/main" id="{C73BA961-BE12-47C2-8DA3-AD787FC7ED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0656" y="6304672"/>
              <a:ext cx="379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49/52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83">
              <a:extLst>
                <a:ext uri="{FF2B5EF4-FFF2-40B4-BE49-F238E27FC236}">
                  <a16:creationId xmlns:a16="http://schemas.microsoft.com/office/drawing/2014/main" id="{B2B2D9F3-462F-4A88-813A-2091BD7DBD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2222" y="6304672"/>
              <a:ext cx="379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49/53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84">
              <a:extLst>
                <a:ext uri="{FF2B5EF4-FFF2-40B4-BE49-F238E27FC236}">
                  <a16:creationId xmlns:a16="http://schemas.microsoft.com/office/drawing/2014/main" id="{CF7A8647-C4A4-42B9-AA7B-8D83AE05E0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787" y="6304672"/>
              <a:ext cx="379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49/52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85">
              <a:extLst>
                <a:ext uri="{FF2B5EF4-FFF2-40B4-BE49-F238E27FC236}">
                  <a16:creationId xmlns:a16="http://schemas.microsoft.com/office/drawing/2014/main" id="{5FE116A1-5BBF-4A9A-B3B7-DF01AFE2F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352" y="6304672"/>
              <a:ext cx="37946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25/25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86">
              <a:extLst>
                <a:ext uri="{FF2B5EF4-FFF2-40B4-BE49-F238E27FC236}">
                  <a16:creationId xmlns:a16="http://schemas.microsoft.com/office/drawing/2014/main" id="{1514CEB1-7E2A-4817-BA77-234A99978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5086" y="6303084"/>
              <a:ext cx="18398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n=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87">
              <a:extLst>
                <a:ext uri="{FF2B5EF4-FFF2-40B4-BE49-F238E27FC236}">
                  <a16:creationId xmlns:a16="http://schemas.microsoft.com/office/drawing/2014/main" id="{83CD4069-0E75-42FA-A303-AEF57867F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344" y="6080834"/>
              <a:ext cx="22770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HIV-1 RNA &lt; 50 copies/</a:t>
              </a: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mL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Rectangle 88">
              <a:extLst>
                <a:ext uri="{FF2B5EF4-FFF2-40B4-BE49-F238E27FC236}">
                  <a16:creationId xmlns:a16="http://schemas.microsoft.com/office/drawing/2014/main" id="{8C5A1581-6EA1-422A-8373-2810B1E32D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4808" y="581413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5" name="Rectangle 89">
              <a:extLst>
                <a:ext uri="{FF2B5EF4-FFF2-40B4-BE49-F238E27FC236}">
                  <a16:creationId xmlns:a16="http://schemas.microsoft.com/office/drawing/2014/main" id="{589213A7-2B47-4129-9AE5-40B9EB4C56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373" y="574428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90">
              <a:extLst>
                <a:ext uri="{FF2B5EF4-FFF2-40B4-BE49-F238E27FC236}">
                  <a16:creationId xmlns:a16="http://schemas.microsoft.com/office/drawing/2014/main" id="{A7D4BDA2-0489-4194-BE57-ABD5A58AF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6041" y="581413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Rectangle 91">
              <a:extLst>
                <a:ext uri="{FF2B5EF4-FFF2-40B4-BE49-F238E27FC236}">
                  <a16:creationId xmlns:a16="http://schemas.microsoft.com/office/drawing/2014/main" id="{CCC12B70-BE46-480C-B11C-0BBFDC5443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7605" y="581413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8" name="Rectangle 92">
              <a:extLst>
                <a:ext uri="{FF2B5EF4-FFF2-40B4-BE49-F238E27FC236}">
                  <a16:creationId xmlns:a16="http://schemas.microsoft.com/office/drawing/2014/main" id="{6E23AD3E-913D-4C09-8F8C-7E01ADDEC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320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93">
              <a:extLst>
                <a:ext uri="{FF2B5EF4-FFF2-40B4-BE49-F238E27FC236}">
                  <a16:creationId xmlns:a16="http://schemas.microsoft.com/office/drawing/2014/main" id="{CC23669A-C3F2-43E2-8CB2-973021750B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3885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2/53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Rectangle 94">
              <a:extLst>
                <a:ext uri="{FF2B5EF4-FFF2-40B4-BE49-F238E27FC236}">
                  <a16:creationId xmlns:a16="http://schemas.microsoft.com/office/drawing/2014/main" id="{744C5F04-2901-4F8A-97D5-5FBE7325B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552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1" name="Rectangle 95">
              <a:extLst>
                <a:ext uri="{FF2B5EF4-FFF2-40B4-BE49-F238E27FC236}">
                  <a16:creationId xmlns:a16="http://schemas.microsoft.com/office/drawing/2014/main" id="{8B19BC0A-0C14-44CA-91C1-48BD04E8ED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5118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0/25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2" name="Rectangle 96">
              <a:extLst>
                <a:ext uri="{FF2B5EF4-FFF2-40B4-BE49-F238E27FC236}">
                  <a16:creationId xmlns:a16="http://schemas.microsoft.com/office/drawing/2014/main" id="{9554D940-7A5E-4FA6-AF5D-E7868AC677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2688" y="6303084"/>
              <a:ext cx="18398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n=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3" name="Rectangle 97">
              <a:extLst>
                <a:ext uri="{FF2B5EF4-FFF2-40B4-BE49-F238E27FC236}">
                  <a16:creationId xmlns:a16="http://schemas.microsoft.com/office/drawing/2014/main" id="{6EE1BD0F-D12D-4A68-A4E5-5747C3102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84845" y="6080834"/>
              <a:ext cx="2277072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HIV-1 RNA ≥ 50 copies/</a:t>
              </a:r>
              <a:r>
                <a:rPr kumimoji="0" lang="fr-FR" altLang="fr-FR" sz="1200" b="1" i="0" u="none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mL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4" name="Rectangle 98">
              <a:extLst>
                <a:ext uri="{FF2B5EF4-FFF2-40B4-BE49-F238E27FC236}">
                  <a16:creationId xmlns:a16="http://schemas.microsoft.com/office/drawing/2014/main" id="{E7D55D9E-3C02-4F49-8B1B-89580FA6FC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2410" y="5698247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5" name="Rectangle 99">
              <a:extLst>
                <a:ext uri="{FF2B5EF4-FFF2-40B4-BE49-F238E27FC236}">
                  <a16:creationId xmlns:a16="http://schemas.microsoft.com/office/drawing/2014/main" id="{D489632E-B6D0-43F7-99BA-CD65C3AB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3975" y="574428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6" name="Rectangle 100">
              <a:extLst>
                <a:ext uri="{FF2B5EF4-FFF2-40B4-BE49-F238E27FC236}">
                  <a16:creationId xmlns:a16="http://schemas.microsoft.com/office/drawing/2014/main" id="{D11E1FF4-40BA-4D46-B86F-F1CE951A46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5540" y="5698247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7" name="Rectangle 101">
              <a:extLst>
                <a:ext uri="{FF2B5EF4-FFF2-40B4-BE49-F238E27FC236}">
                  <a16:creationId xmlns:a16="http://schemas.microsoft.com/office/drawing/2014/main" id="{8C0BD050-3FE8-4D85-B796-DF5392297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7106" y="5814134"/>
              <a:ext cx="10157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8" name="Rectangle 102">
              <a:extLst>
                <a:ext uri="{FF2B5EF4-FFF2-40B4-BE49-F238E27FC236}">
                  <a16:creationId xmlns:a16="http://schemas.microsoft.com/office/drawing/2014/main" id="{9000535F-9F62-4A64-8147-E648150876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9922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9" name="Rectangle 103">
              <a:extLst>
                <a:ext uri="{FF2B5EF4-FFF2-40B4-BE49-F238E27FC236}">
                  <a16:creationId xmlns:a16="http://schemas.microsoft.com/office/drawing/2014/main" id="{98DFC59D-A2D1-4B94-A68D-6521D5185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487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2/53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0" name="Rectangle 104">
              <a:extLst>
                <a:ext uri="{FF2B5EF4-FFF2-40B4-BE49-F238E27FC236}">
                  <a16:creationId xmlns:a16="http://schemas.microsoft.com/office/drawing/2014/main" id="{79AC706A-EE59-4062-A4B8-463A6C625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053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3/52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1" name="Rectangle 105">
              <a:extLst>
                <a:ext uri="{FF2B5EF4-FFF2-40B4-BE49-F238E27FC236}">
                  <a16:creationId xmlns:a16="http://schemas.microsoft.com/office/drawing/2014/main" id="{2CC88EE1-3B8C-4E60-959A-F4E79159F1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4617" y="6304672"/>
              <a:ext cx="29513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0/25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Rectangle 106">
              <a:extLst>
                <a:ext uri="{FF2B5EF4-FFF2-40B4-BE49-F238E27FC236}">
                  <a16:creationId xmlns:a16="http://schemas.microsoft.com/office/drawing/2014/main" id="{95655E73-E5E8-4B96-8020-67AE38B31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92187" y="6303084"/>
              <a:ext cx="183981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n=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Rectangle 107">
              <a:extLst>
                <a:ext uri="{FF2B5EF4-FFF2-40B4-BE49-F238E27FC236}">
                  <a16:creationId xmlns:a16="http://schemas.microsoft.com/office/drawing/2014/main" id="{E975C9FB-69AD-444A-98A8-68FE057F1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96338" y="6080834"/>
              <a:ext cx="1627389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 HIV-1 RNA data</a:t>
              </a:r>
              <a:endParaRPr kumimoji="0" lang="fr-FR" altLang="fr-F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5" name="Rectangle 87">
              <a:extLst>
                <a:ext uri="{FF2B5EF4-FFF2-40B4-BE49-F238E27FC236}">
                  <a16:creationId xmlns:a16="http://schemas.microsoft.com/office/drawing/2014/main" id="{FF0A5D1F-80D8-42A7-8C05-7438C9D66B5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2615" y="4890839"/>
              <a:ext cx="110286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Participants, %</a:t>
              </a:r>
              <a:endPara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id="{B1652492-44E3-4798-9790-1E66F513466D}"/>
              </a:ext>
            </a:extLst>
          </p:cNvPr>
          <p:cNvSpPr txBox="1"/>
          <p:nvPr/>
        </p:nvSpPr>
        <p:spPr>
          <a:xfrm>
            <a:off x="8986983" y="5172405"/>
            <a:ext cx="2627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Emergent CA-R: Q67H+K70R</a:t>
            </a:r>
          </a:p>
          <a:p>
            <a:r>
              <a:rPr lang="fr-FR" sz="1400" dirty="0"/>
              <a:t>Emergent RT-mutation: M184M/I</a:t>
            </a:r>
          </a:p>
        </p:txBody>
      </p:sp>
    </p:spTree>
    <p:extLst>
      <p:ext uri="{BB962C8B-B14F-4D97-AF65-F5344CB8AC3E}">
        <p14:creationId xmlns:p14="http://schemas.microsoft.com/office/powerpoint/2010/main" val="18861358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47F8EDC8-BC7F-3E46-BD03-E9C0519B5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9" y="10471"/>
            <a:ext cx="8470698" cy="1481068"/>
          </a:xfrm>
        </p:spPr>
        <p:txBody>
          <a:bodyPr>
            <a:normAutofit/>
          </a:bodyPr>
          <a:lstStyle/>
          <a:p>
            <a:r>
              <a:rPr lang="fr-FR" sz="3200" dirty="0"/>
              <a:t>CALIBRATE: LEN SC or oral in Naïves </a:t>
            </a:r>
            <a:r>
              <a:rPr lang="fr-FR" sz="3200" i="1" dirty="0"/>
              <a:t>(2)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BA37A0-604A-4AD7-8ACE-2DA46CD68906}"/>
              </a:ext>
            </a:extLst>
          </p:cNvPr>
          <p:cNvSpPr/>
          <p:nvPr/>
        </p:nvSpPr>
        <p:spPr>
          <a:xfrm>
            <a:off x="911130" y="1162493"/>
            <a:ext cx="7510975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Gastrointestinal AEs: SC LEN (TG 1+2) vs oral LEN (TG 3)</a:t>
            </a:r>
          </a:p>
          <a:p>
            <a:pPr marL="742950" lvl="2" indent="-285750" defTabSz="685800" eaLnBrk="0" hangingPunct="0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kern="0" dirty="0">
                <a:latin typeface="+mj-lt"/>
                <a:ea typeface="ＭＳ Ｐゴシック"/>
                <a:cs typeface="Arial" panose="020B0604020202020204" pitchFamily="34" charset="0"/>
              </a:rPr>
              <a:t>Nausea: 12% vs 8%</a:t>
            </a:r>
          </a:p>
          <a:p>
            <a:pPr marL="742950" lvl="2" indent="-285750" defTabSz="685800" eaLnBrk="0" hangingPunct="0">
              <a:buClr>
                <a:schemeClr val="tx2"/>
              </a:buClr>
              <a:buFont typeface="Calibri" panose="020F0502020204030204" pitchFamily="34" charset="0"/>
              <a:buChar char="‒"/>
              <a:defRPr/>
            </a:pPr>
            <a:r>
              <a:rPr lang="en-GB" altLang="ja-JP" kern="0" dirty="0" err="1">
                <a:latin typeface="+mj-lt"/>
                <a:ea typeface="ＭＳ Ｐゴシック"/>
                <a:cs typeface="Arial" panose="020B0604020202020204" pitchFamily="34" charset="0"/>
              </a:rPr>
              <a:t>Diarrhea</a:t>
            </a:r>
            <a:r>
              <a:rPr lang="en-GB" altLang="ja-JP" kern="0" dirty="0">
                <a:latin typeface="+mj-lt"/>
                <a:ea typeface="ＭＳ Ｐゴシック"/>
                <a:cs typeface="Arial" panose="020B0604020202020204" pitchFamily="34" charset="0"/>
              </a:rPr>
              <a:t>: 6% vs 8%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DD52994-7A68-40CC-A70A-27B9B02361C7}"/>
              </a:ext>
            </a:extLst>
          </p:cNvPr>
          <p:cNvSpPr txBox="1"/>
          <p:nvPr/>
        </p:nvSpPr>
        <p:spPr>
          <a:xfrm>
            <a:off x="2119024" y="2393176"/>
            <a:ext cx="44478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cs typeface="Arial" panose="020B0604020202020204" pitchFamily="34" charset="0"/>
              </a:rPr>
              <a:t>Injection site reactions: incidence</a:t>
            </a:r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69595B-7DBC-43F7-BFCE-64254B11FB53}"/>
              </a:ext>
            </a:extLst>
          </p:cNvPr>
          <p:cNvSpPr/>
          <p:nvPr/>
        </p:nvSpPr>
        <p:spPr>
          <a:xfrm>
            <a:off x="7250169" y="2617648"/>
            <a:ext cx="4666845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cs typeface="Arial" panose="020B0604020202020204" pitchFamily="34" charset="0"/>
              </a:rPr>
              <a:t>No ISRs reported in 61% (63/103)</a:t>
            </a:r>
          </a:p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ja-JP" sz="2000" dirty="0">
                <a:latin typeface="+mj-lt"/>
                <a:ea typeface="ＭＳ Ｐゴシック"/>
                <a:cs typeface="Arial" panose="020B0604020202020204" pitchFamily="34" charset="0"/>
              </a:rPr>
              <a:t>83% (33/40) of ISRs were Grade 1 and resolved within days</a:t>
            </a:r>
          </a:p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1 Grade 2 ISR (nodule), no Grade 4 ISRs</a:t>
            </a:r>
          </a:p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All nodules but 1 were Grade 1</a:t>
            </a:r>
          </a:p>
          <a:p>
            <a:pPr marL="285750" marR="0" lvl="1" indent="-285750" algn="l" defTabSz="6858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ja-JP" sz="2000" kern="0" dirty="0">
                <a:latin typeface="+mj-lt"/>
                <a:ea typeface="ＭＳ Ｐゴシック"/>
                <a:cs typeface="Arial" panose="020B0604020202020204" pitchFamily="34" charset="0"/>
              </a:rPr>
              <a:t>Only 2 participants discontinued due to AEs (both due to Grade 1 injection site induration)</a:t>
            </a:r>
          </a:p>
        </p:txBody>
      </p:sp>
      <p:graphicFrame>
        <p:nvGraphicFramePr>
          <p:cNvPr id="12" name="Tableau 12">
            <a:extLst>
              <a:ext uri="{FF2B5EF4-FFF2-40B4-BE49-F238E27FC236}">
                <a16:creationId xmlns:a16="http://schemas.microsoft.com/office/drawing/2014/main" id="{A48184B8-836D-4CCC-91F4-B4F08A4B9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32730"/>
              </p:ext>
            </p:extLst>
          </p:nvPr>
        </p:nvGraphicFramePr>
        <p:xfrm>
          <a:off x="2044699" y="2904808"/>
          <a:ext cx="4470401" cy="19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8030">
                  <a:extLst>
                    <a:ext uri="{9D8B030D-6E8A-4147-A177-3AD203B41FA5}">
                      <a16:colId xmlns:a16="http://schemas.microsoft.com/office/drawing/2014/main" val="3731506051"/>
                    </a:ext>
                  </a:extLst>
                </a:gridCol>
                <a:gridCol w="927418">
                  <a:extLst>
                    <a:ext uri="{9D8B030D-6E8A-4147-A177-3AD203B41FA5}">
                      <a16:colId xmlns:a16="http://schemas.microsoft.com/office/drawing/2014/main" val="3400270666"/>
                    </a:ext>
                  </a:extLst>
                </a:gridCol>
                <a:gridCol w="1205230">
                  <a:extLst>
                    <a:ext uri="{9D8B030D-6E8A-4147-A177-3AD203B41FA5}">
                      <a16:colId xmlns:a16="http://schemas.microsoft.com/office/drawing/2014/main" val="2133569842"/>
                    </a:ext>
                  </a:extLst>
                </a:gridCol>
                <a:gridCol w="1339723">
                  <a:extLst>
                    <a:ext uri="{9D8B030D-6E8A-4147-A177-3AD203B41FA5}">
                      <a16:colId xmlns:a16="http://schemas.microsoft.com/office/drawing/2014/main" val="7806058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≥ 10%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Incidence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Cumulative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incidence (%)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Median</a:t>
                      </a:r>
                      <a:br>
                        <a:rPr lang="fr-FR" sz="1400" dirty="0">
                          <a:solidFill>
                            <a:schemeClr val="tx1"/>
                          </a:solidFill>
                        </a:rPr>
                      </a:b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duration (</a:t>
                      </a:r>
                      <a:r>
                        <a:rPr lang="fr-FR" sz="1400" dirty="0" err="1">
                          <a:solidFill>
                            <a:schemeClr val="tx1"/>
                          </a:solidFill>
                        </a:rPr>
                        <a:t>days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42193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Swelling</a:t>
                      </a:r>
                      <a:endParaRPr lang="fr-FR" sz="1400" b="1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94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10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22945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 err="1"/>
                        <a:t>Erythema</a:t>
                      </a:r>
                      <a:endParaRPr lang="fr-FR" sz="1400" b="1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2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17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5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94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/>
                        <a:t>Pain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6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16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743474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/>
                        <a:t>Nodule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F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189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5034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400" b="1" dirty="0"/>
                        <a:t>Induration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578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11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143</a:t>
                      </a:r>
                    </a:p>
                  </a:txBody>
                  <a:tcPr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711253"/>
                  </a:ext>
                </a:extLst>
              </a:tr>
            </a:tbl>
          </a:graphicData>
        </a:graphic>
      </p:graphicFrame>
      <p:grpSp>
        <p:nvGrpSpPr>
          <p:cNvPr id="2" name="Groupe 1">
            <a:extLst>
              <a:ext uri="{FF2B5EF4-FFF2-40B4-BE49-F238E27FC236}">
                <a16:creationId xmlns:a16="http://schemas.microsoft.com/office/drawing/2014/main" id="{9CA2FD76-5A76-4509-B49C-817C6A441A11}"/>
              </a:ext>
            </a:extLst>
          </p:cNvPr>
          <p:cNvGrpSpPr/>
          <p:nvPr/>
        </p:nvGrpSpPr>
        <p:grpSpPr>
          <a:xfrm>
            <a:off x="674632" y="1935163"/>
            <a:ext cx="6250043" cy="4600138"/>
            <a:chOff x="674632" y="1935163"/>
            <a:chExt cx="6250043" cy="4600138"/>
          </a:xfrm>
        </p:grpSpPr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00AFD834-5851-400D-8C50-62C45AD3AF2B}"/>
                </a:ext>
              </a:extLst>
            </p:cNvPr>
            <p:cNvGrpSpPr/>
            <p:nvPr/>
          </p:nvGrpSpPr>
          <p:grpSpPr>
            <a:xfrm>
              <a:off x="1560513" y="5210175"/>
              <a:ext cx="5345113" cy="490538"/>
              <a:chOff x="1560513" y="5210175"/>
              <a:chExt cx="5345113" cy="490538"/>
            </a:xfrm>
          </p:grpSpPr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33C64C7A-7FAD-41AC-9A61-8D3F1B8ED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4338" y="5548313"/>
                <a:ext cx="69850" cy="152400"/>
              </a:xfrm>
              <a:prstGeom prst="rect">
                <a:avLst/>
              </a:prstGeom>
              <a:solidFill>
                <a:srgbClr val="F5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96078373-0C28-43F9-B7B4-05EC8CDD1A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4188" y="5514975"/>
                <a:ext cx="71438" cy="185738"/>
              </a:xfrm>
              <a:custGeom>
                <a:avLst/>
                <a:gdLst>
                  <a:gd name="T0" fmla="*/ 45 w 45"/>
                  <a:gd name="T1" fmla="*/ 0 h 117"/>
                  <a:gd name="T2" fmla="*/ 0 w 45"/>
                  <a:gd name="T3" fmla="*/ 0 h 117"/>
                  <a:gd name="T4" fmla="*/ 0 w 45"/>
                  <a:gd name="T5" fmla="*/ 21 h 117"/>
                  <a:gd name="T6" fmla="*/ 0 w 45"/>
                  <a:gd name="T7" fmla="*/ 117 h 117"/>
                  <a:gd name="T8" fmla="*/ 45 w 45"/>
                  <a:gd name="T9" fmla="*/ 117 h 117"/>
                  <a:gd name="T10" fmla="*/ 45 w 45"/>
                  <a:gd name="T1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17">
                    <a:moveTo>
                      <a:pt x="45" y="0"/>
                    </a:moveTo>
                    <a:lnTo>
                      <a:pt x="0" y="0"/>
                    </a:lnTo>
                    <a:lnTo>
                      <a:pt x="0" y="21"/>
                    </a:lnTo>
                    <a:lnTo>
                      <a:pt x="0" y="117"/>
                    </a:lnTo>
                    <a:lnTo>
                      <a:pt x="45" y="117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15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CA579CF6-88B4-4C8A-A5FC-AC5E8984C4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23050" y="5505450"/>
                <a:ext cx="69850" cy="195263"/>
              </a:xfrm>
              <a:custGeom>
                <a:avLst/>
                <a:gdLst>
                  <a:gd name="T0" fmla="*/ 44 w 44"/>
                  <a:gd name="T1" fmla="*/ 0 h 123"/>
                  <a:gd name="T2" fmla="*/ 0 w 44"/>
                  <a:gd name="T3" fmla="*/ 0 h 123"/>
                  <a:gd name="T4" fmla="*/ 0 w 44"/>
                  <a:gd name="T5" fmla="*/ 123 h 123"/>
                  <a:gd name="T6" fmla="*/ 44 w 44"/>
                  <a:gd name="T7" fmla="*/ 123 h 123"/>
                  <a:gd name="T8" fmla="*/ 44 w 44"/>
                  <a:gd name="T9" fmla="*/ 23 h 123"/>
                  <a:gd name="T10" fmla="*/ 44 w 44"/>
                  <a:gd name="T11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23">
                    <a:moveTo>
                      <a:pt x="44" y="0"/>
                    </a:moveTo>
                    <a:lnTo>
                      <a:pt x="0" y="0"/>
                    </a:lnTo>
                    <a:lnTo>
                      <a:pt x="0" y="123"/>
                    </a:lnTo>
                    <a:lnTo>
                      <a:pt x="44" y="123"/>
                    </a:lnTo>
                    <a:lnTo>
                      <a:pt x="44" y="2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EC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4DB37C11-DDF4-4406-8A04-DE704BD671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2900" y="5541963"/>
                <a:ext cx="71438" cy="158750"/>
              </a:xfrm>
              <a:custGeom>
                <a:avLst/>
                <a:gdLst>
                  <a:gd name="T0" fmla="*/ 45 w 45"/>
                  <a:gd name="T1" fmla="*/ 4 h 100"/>
                  <a:gd name="T2" fmla="*/ 45 w 45"/>
                  <a:gd name="T3" fmla="*/ 0 h 100"/>
                  <a:gd name="T4" fmla="*/ 0 w 45"/>
                  <a:gd name="T5" fmla="*/ 0 h 100"/>
                  <a:gd name="T6" fmla="*/ 0 w 45"/>
                  <a:gd name="T7" fmla="*/ 100 h 100"/>
                  <a:gd name="T8" fmla="*/ 45 w 45"/>
                  <a:gd name="T9" fmla="*/ 100 h 100"/>
                  <a:gd name="T10" fmla="*/ 45 w 45"/>
                  <a:gd name="T11" fmla="*/ 4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00">
                    <a:moveTo>
                      <a:pt x="45" y="4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100"/>
                    </a:lnTo>
                    <a:lnTo>
                      <a:pt x="45" y="100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FC7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Rectangle 9">
                <a:extLst>
                  <a:ext uri="{FF2B5EF4-FFF2-40B4-BE49-F238E27FC236}">
                    <a16:creationId xmlns:a16="http://schemas.microsoft.com/office/drawing/2014/main" id="{AAAF1DB6-4942-468B-AAD7-483ACB67C8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1613" y="5505450"/>
                <a:ext cx="71438" cy="195263"/>
              </a:xfrm>
              <a:prstGeom prst="rect">
                <a:avLst/>
              </a:prstGeom>
              <a:solidFill>
                <a:srgbClr val="409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Rectangle 10">
                <a:extLst>
                  <a:ext uri="{FF2B5EF4-FFF2-40B4-BE49-F238E27FC236}">
                    <a16:creationId xmlns:a16="http://schemas.microsoft.com/office/drawing/2014/main" id="{5A85CED4-EB22-4342-A44A-0A839373D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9025" y="5622925"/>
                <a:ext cx="69850" cy="77788"/>
              </a:xfrm>
              <a:prstGeom prst="rect">
                <a:avLst/>
              </a:prstGeom>
              <a:solidFill>
                <a:srgbClr val="409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4C56F1AA-4DF6-43B5-854A-04DD15AAD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8875" y="5613400"/>
                <a:ext cx="69850" cy="87313"/>
              </a:xfrm>
              <a:custGeom>
                <a:avLst/>
                <a:gdLst>
                  <a:gd name="T0" fmla="*/ 0 w 44"/>
                  <a:gd name="T1" fmla="*/ 0 h 55"/>
                  <a:gd name="T2" fmla="*/ 0 w 44"/>
                  <a:gd name="T3" fmla="*/ 6 h 55"/>
                  <a:gd name="T4" fmla="*/ 0 w 44"/>
                  <a:gd name="T5" fmla="*/ 55 h 55"/>
                  <a:gd name="T6" fmla="*/ 44 w 44"/>
                  <a:gd name="T7" fmla="*/ 55 h 55"/>
                  <a:gd name="T8" fmla="*/ 44 w 44"/>
                  <a:gd name="T9" fmla="*/ 0 h 55"/>
                  <a:gd name="T10" fmla="*/ 0 w 44"/>
                  <a:gd name="T1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55">
                    <a:moveTo>
                      <a:pt x="0" y="0"/>
                    </a:moveTo>
                    <a:lnTo>
                      <a:pt x="0" y="6"/>
                    </a:lnTo>
                    <a:lnTo>
                      <a:pt x="0" y="55"/>
                    </a:lnTo>
                    <a:lnTo>
                      <a:pt x="44" y="55"/>
                    </a:lnTo>
                    <a:lnTo>
                      <a:pt x="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EC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Rectangle 12">
                <a:extLst>
                  <a:ext uri="{FF2B5EF4-FFF2-40B4-BE49-F238E27FC236}">
                    <a16:creationId xmlns:a16="http://schemas.microsoft.com/office/drawing/2014/main" id="{CC8A5B65-2428-45A5-8A03-A1C697EEF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163" y="5659438"/>
                <a:ext cx="69850" cy="41275"/>
              </a:xfrm>
              <a:prstGeom prst="rect">
                <a:avLst/>
              </a:prstGeom>
              <a:solidFill>
                <a:srgbClr val="F5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Rectangle 13">
                <a:extLst>
                  <a:ext uri="{FF2B5EF4-FFF2-40B4-BE49-F238E27FC236}">
                    <a16:creationId xmlns:a16="http://schemas.microsoft.com/office/drawing/2014/main" id="{106591A8-5A32-419F-91AB-AF071DD04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0013" y="5659438"/>
                <a:ext cx="71438" cy="41275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Rectangle 19">
                <a:extLst>
                  <a:ext uri="{FF2B5EF4-FFF2-40B4-BE49-F238E27FC236}">
                    <a16:creationId xmlns:a16="http://schemas.microsoft.com/office/drawing/2014/main" id="{48811D85-2CE0-465A-BE6E-3D1E44452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0513" y="5210175"/>
                <a:ext cx="71438" cy="490538"/>
              </a:xfrm>
              <a:prstGeom prst="rect">
                <a:avLst/>
              </a:prstGeom>
              <a:solidFill>
                <a:srgbClr val="409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Rectangle 20">
                <a:extLst>
                  <a:ext uri="{FF2B5EF4-FFF2-40B4-BE49-F238E27FC236}">
                    <a16:creationId xmlns:a16="http://schemas.microsoft.com/office/drawing/2014/main" id="{58BC2CDF-F8C5-421F-B901-552F6453B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088" y="5410200"/>
                <a:ext cx="71438" cy="290513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C55A9EC8-0759-4720-8410-59C74225DE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1800" y="5238750"/>
                <a:ext cx="71438" cy="461963"/>
              </a:xfrm>
              <a:custGeom>
                <a:avLst/>
                <a:gdLst>
                  <a:gd name="T0" fmla="*/ 45 w 45"/>
                  <a:gd name="T1" fmla="*/ 70 h 291"/>
                  <a:gd name="T2" fmla="*/ 45 w 45"/>
                  <a:gd name="T3" fmla="*/ 0 h 291"/>
                  <a:gd name="T4" fmla="*/ 0 w 45"/>
                  <a:gd name="T5" fmla="*/ 0 h 291"/>
                  <a:gd name="T6" fmla="*/ 0 w 45"/>
                  <a:gd name="T7" fmla="*/ 291 h 291"/>
                  <a:gd name="T8" fmla="*/ 45 w 45"/>
                  <a:gd name="T9" fmla="*/ 291 h 291"/>
                  <a:gd name="T10" fmla="*/ 45 w 45"/>
                  <a:gd name="T11" fmla="*/ 7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91">
                    <a:moveTo>
                      <a:pt x="45" y="70"/>
                    </a:moveTo>
                    <a:lnTo>
                      <a:pt x="45" y="0"/>
                    </a:lnTo>
                    <a:lnTo>
                      <a:pt x="0" y="0"/>
                    </a:lnTo>
                    <a:lnTo>
                      <a:pt x="0" y="291"/>
                    </a:lnTo>
                    <a:lnTo>
                      <a:pt x="45" y="291"/>
                    </a:lnTo>
                    <a:lnTo>
                      <a:pt x="45" y="70"/>
                    </a:lnTo>
                    <a:close/>
                  </a:path>
                </a:pathLst>
              </a:custGeom>
              <a:solidFill>
                <a:srgbClr val="FFC7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4097CD77-9291-47B0-A801-087B3F5C9C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3238" y="5349875"/>
                <a:ext cx="69850" cy="350838"/>
              </a:xfrm>
              <a:custGeom>
                <a:avLst/>
                <a:gdLst>
                  <a:gd name="T0" fmla="*/ 44 w 44"/>
                  <a:gd name="T1" fmla="*/ 0 h 221"/>
                  <a:gd name="T2" fmla="*/ 0 w 44"/>
                  <a:gd name="T3" fmla="*/ 0 h 221"/>
                  <a:gd name="T4" fmla="*/ 0 w 44"/>
                  <a:gd name="T5" fmla="*/ 221 h 221"/>
                  <a:gd name="T6" fmla="*/ 44 w 44"/>
                  <a:gd name="T7" fmla="*/ 221 h 221"/>
                  <a:gd name="T8" fmla="*/ 44 w 44"/>
                  <a:gd name="T9" fmla="*/ 38 h 221"/>
                  <a:gd name="T10" fmla="*/ 44 w 44"/>
                  <a:gd name="T1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21">
                    <a:moveTo>
                      <a:pt x="44" y="0"/>
                    </a:moveTo>
                    <a:lnTo>
                      <a:pt x="0" y="0"/>
                    </a:lnTo>
                    <a:lnTo>
                      <a:pt x="0" y="221"/>
                    </a:lnTo>
                    <a:lnTo>
                      <a:pt x="44" y="221"/>
                    </a:lnTo>
                    <a:lnTo>
                      <a:pt x="44" y="3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57F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AADA605-5CF3-4179-AB81-CBFEF0336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950" y="5210175"/>
                <a:ext cx="69850" cy="490538"/>
              </a:xfrm>
              <a:custGeom>
                <a:avLst/>
                <a:gdLst>
                  <a:gd name="T0" fmla="*/ 44 w 44"/>
                  <a:gd name="T1" fmla="*/ 0 h 309"/>
                  <a:gd name="T2" fmla="*/ 0 w 44"/>
                  <a:gd name="T3" fmla="*/ 0 h 309"/>
                  <a:gd name="T4" fmla="*/ 0 w 44"/>
                  <a:gd name="T5" fmla="*/ 309 h 309"/>
                  <a:gd name="T6" fmla="*/ 44 w 44"/>
                  <a:gd name="T7" fmla="*/ 309 h 309"/>
                  <a:gd name="T8" fmla="*/ 44 w 44"/>
                  <a:gd name="T9" fmla="*/ 18 h 309"/>
                  <a:gd name="T10" fmla="*/ 44 w 44"/>
                  <a:gd name="T1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309">
                    <a:moveTo>
                      <a:pt x="44" y="0"/>
                    </a:moveTo>
                    <a:lnTo>
                      <a:pt x="0" y="0"/>
                    </a:lnTo>
                    <a:lnTo>
                      <a:pt x="0" y="309"/>
                    </a:lnTo>
                    <a:lnTo>
                      <a:pt x="44" y="309"/>
                    </a:lnTo>
                    <a:lnTo>
                      <a:pt x="44" y="18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7EC2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Rectangle 24">
                <a:extLst>
                  <a:ext uri="{FF2B5EF4-FFF2-40B4-BE49-F238E27FC236}">
                    <a16:creationId xmlns:a16="http://schemas.microsoft.com/office/drawing/2014/main" id="{4C8F538B-2C67-47A4-89D3-F07DFD42E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79788" y="5664200"/>
                <a:ext cx="69850" cy="36513"/>
              </a:xfrm>
              <a:prstGeom prst="rect">
                <a:avLst/>
              </a:prstGeom>
              <a:solidFill>
                <a:srgbClr val="C157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93" name="Groupe 92">
              <a:extLst>
                <a:ext uri="{FF2B5EF4-FFF2-40B4-BE49-F238E27FC236}">
                  <a16:creationId xmlns:a16="http://schemas.microsoft.com/office/drawing/2014/main" id="{D2E09FD0-7D3A-4FC2-8E10-44569A995152}"/>
                </a:ext>
              </a:extLst>
            </p:cNvPr>
            <p:cNvGrpSpPr/>
            <p:nvPr/>
          </p:nvGrpSpPr>
          <p:grpSpPr>
            <a:xfrm>
              <a:off x="1066800" y="2025650"/>
              <a:ext cx="5857875" cy="3749676"/>
              <a:chOff x="1066800" y="2025650"/>
              <a:chExt cx="5857875" cy="3749676"/>
            </a:xfrm>
          </p:grpSpPr>
          <p:sp>
            <p:nvSpPr>
              <p:cNvPr id="36" name="Line 25">
                <a:extLst>
                  <a:ext uri="{FF2B5EF4-FFF2-40B4-BE49-F238E27FC236}">
                    <a16:creationId xmlns:a16="http://schemas.microsoft.com/office/drawing/2014/main" id="{C3BEEA36-EB75-4F1F-97B5-C283589EF4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000625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6">
                <a:extLst>
                  <a:ext uri="{FF2B5EF4-FFF2-40B4-BE49-F238E27FC236}">
                    <a16:creationId xmlns:a16="http://schemas.microsoft.com/office/drawing/2014/main" id="{DEFE5CAE-4D61-4B69-B47F-04130DDCE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5700713"/>
                <a:ext cx="5762625" cy="0"/>
              </a:xfrm>
              <a:custGeom>
                <a:avLst/>
                <a:gdLst>
                  <a:gd name="T0" fmla="*/ 3630 w 3630"/>
                  <a:gd name="T1" fmla="*/ 3628 w 3630"/>
                  <a:gd name="T2" fmla="*/ 3386 w 3630"/>
                  <a:gd name="T3" fmla="*/ 3144 w 3630"/>
                  <a:gd name="T4" fmla="*/ 2902 w 3630"/>
                  <a:gd name="T5" fmla="*/ 2660 w 3630"/>
                  <a:gd name="T6" fmla="*/ 2418 w 3630"/>
                  <a:gd name="T7" fmla="*/ 2176 w 3630"/>
                  <a:gd name="T8" fmla="*/ 1935 w 3630"/>
                  <a:gd name="T9" fmla="*/ 1693 w 3630"/>
                  <a:gd name="T10" fmla="*/ 1451 w 3630"/>
                  <a:gd name="T11" fmla="*/ 1209 w 3630"/>
                  <a:gd name="T12" fmla="*/ 967 w 3630"/>
                  <a:gd name="T13" fmla="*/ 725 w 3630"/>
                  <a:gd name="T14" fmla="*/ 484 w 3630"/>
                  <a:gd name="T15" fmla="*/ 242 w 3630"/>
                  <a:gd name="T16" fmla="*/ 0 w 363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  <a:cxn ang="0">
                    <a:pos x="T13" y="0"/>
                  </a:cxn>
                  <a:cxn ang="0">
                    <a:pos x="T14" y="0"/>
                  </a:cxn>
                  <a:cxn ang="0">
                    <a:pos x="T15" y="0"/>
                  </a:cxn>
                  <a:cxn ang="0">
                    <a:pos x="T16" y="0"/>
                  </a:cxn>
                </a:cxnLst>
                <a:rect l="0" t="0" r="r" b="b"/>
                <a:pathLst>
                  <a:path w="3630">
                    <a:moveTo>
                      <a:pt x="3630" y="0"/>
                    </a:moveTo>
                    <a:lnTo>
                      <a:pt x="3628" y="0"/>
                    </a:lnTo>
                    <a:lnTo>
                      <a:pt x="3386" y="0"/>
                    </a:lnTo>
                    <a:lnTo>
                      <a:pt x="3144" y="0"/>
                    </a:lnTo>
                    <a:lnTo>
                      <a:pt x="2902" y="0"/>
                    </a:lnTo>
                    <a:lnTo>
                      <a:pt x="2660" y="0"/>
                    </a:lnTo>
                    <a:lnTo>
                      <a:pt x="2418" y="0"/>
                    </a:lnTo>
                    <a:lnTo>
                      <a:pt x="2176" y="0"/>
                    </a:lnTo>
                    <a:lnTo>
                      <a:pt x="1935" y="0"/>
                    </a:lnTo>
                    <a:lnTo>
                      <a:pt x="1693" y="0"/>
                    </a:lnTo>
                    <a:lnTo>
                      <a:pt x="1451" y="0"/>
                    </a:lnTo>
                    <a:lnTo>
                      <a:pt x="1209" y="0"/>
                    </a:lnTo>
                    <a:lnTo>
                      <a:pt x="967" y="0"/>
                    </a:lnTo>
                    <a:lnTo>
                      <a:pt x="725" y="0"/>
                    </a:lnTo>
                    <a:lnTo>
                      <a:pt x="484" y="0"/>
                    </a:lnTo>
                    <a:lnTo>
                      <a:pt x="24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27">
                <a:extLst>
                  <a:ext uri="{FF2B5EF4-FFF2-40B4-BE49-F238E27FC236}">
                    <a16:creationId xmlns:a16="http://schemas.microsoft.com/office/drawing/2014/main" id="{233485B8-58DA-4C03-9039-EF7D615DA7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38480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28">
                <a:extLst>
                  <a:ext uri="{FF2B5EF4-FFF2-40B4-BE49-F238E27FC236}">
                    <a16:creationId xmlns:a16="http://schemas.microsoft.com/office/drawing/2014/main" id="{063DBC92-7C41-4278-8708-1C085F5A7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768975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29">
                <a:extLst>
                  <a:ext uri="{FF2B5EF4-FFF2-40B4-BE49-F238E27FC236}">
                    <a16:creationId xmlns:a16="http://schemas.microsoft.com/office/drawing/2014/main" id="{CB6B9A77-D93E-42D8-AA44-7EBB5B66D8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15315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30">
                <a:extLst>
                  <a:ext uri="{FF2B5EF4-FFF2-40B4-BE49-F238E27FC236}">
                    <a16:creationId xmlns:a16="http://schemas.microsoft.com/office/drawing/2014/main" id="{7A27A449-8331-4A54-9DCE-040C997CAA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2150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31">
                <a:extLst>
                  <a:ext uri="{FF2B5EF4-FFF2-40B4-BE49-F238E27FC236}">
                    <a16:creationId xmlns:a16="http://schemas.microsoft.com/office/drawing/2014/main" id="{EEA84EFC-089A-44F6-96D2-943D0E0485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537325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32">
                <a:extLst>
                  <a:ext uri="{FF2B5EF4-FFF2-40B4-BE49-F238E27FC236}">
                    <a16:creationId xmlns:a16="http://schemas.microsoft.com/office/drawing/2014/main" id="{57B00A9B-C5AA-4700-9511-F7EF1890B53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2025650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33">
                <a:extLst>
                  <a:ext uri="{FF2B5EF4-FFF2-40B4-BE49-F238E27FC236}">
                    <a16:creationId xmlns:a16="http://schemas.microsoft.com/office/drawing/2014/main" id="{742D5955-1E98-413D-9C7E-FFC6813FC9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2760663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34">
                <a:extLst>
                  <a:ext uri="{FF2B5EF4-FFF2-40B4-BE49-F238E27FC236}">
                    <a16:creationId xmlns:a16="http://schemas.microsoft.com/office/drawing/2014/main" id="{4EDF2754-BD22-4F71-8309-B93708DCBE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3495675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Freeform 35">
                <a:extLst>
                  <a:ext uri="{FF2B5EF4-FFF2-40B4-BE49-F238E27FC236}">
                    <a16:creationId xmlns:a16="http://schemas.microsoft.com/office/drawing/2014/main" id="{72915DED-708A-447D-BBDA-B71BE0C3BD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2050" y="2025650"/>
                <a:ext cx="0" cy="3675063"/>
              </a:xfrm>
              <a:custGeom>
                <a:avLst/>
                <a:gdLst>
                  <a:gd name="T0" fmla="*/ 2315 h 2315"/>
                  <a:gd name="T1" fmla="*/ 1852 h 2315"/>
                  <a:gd name="T2" fmla="*/ 1389 h 2315"/>
                  <a:gd name="T3" fmla="*/ 926 h 2315"/>
                  <a:gd name="T4" fmla="*/ 463 h 2315"/>
                  <a:gd name="T5" fmla="*/ 0 h 231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315">
                    <a:moveTo>
                      <a:pt x="0" y="2315"/>
                    </a:moveTo>
                    <a:lnTo>
                      <a:pt x="0" y="1852"/>
                    </a:lnTo>
                    <a:lnTo>
                      <a:pt x="0" y="1389"/>
                    </a:lnTo>
                    <a:lnTo>
                      <a:pt x="0" y="926"/>
                    </a:lnTo>
                    <a:lnTo>
                      <a:pt x="0" y="46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6">
                <a:extLst>
                  <a:ext uri="{FF2B5EF4-FFF2-40B4-BE49-F238E27FC236}">
                    <a16:creationId xmlns:a16="http://schemas.microsoft.com/office/drawing/2014/main" id="{049DCF94-A8FD-4049-82A1-EA4210B164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4230688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37">
                <a:extLst>
                  <a:ext uri="{FF2B5EF4-FFF2-40B4-BE49-F238E27FC236}">
                    <a16:creationId xmlns:a16="http://schemas.microsoft.com/office/drawing/2014/main" id="{5F2FF51F-9D82-4471-A6A8-7166DC4A4C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4965700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38">
                <a:extLst>
                  <a:ext uri="{FF2B5EF4-FFF2-40B4-BE49-F238E27FC236}">
                    <a16:creationId xmlns:a16="http://schemas.microsoft.com/office/drawing/2014/main" id="{FC958FEB-9FDA-462C-9778-D80E40DAC2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6800" y="5700713"/>
                <a:ext cx="95250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39">
                <a:extLst>
                  <a:ext uri="{FF2B5EF4-FFF2-40B4-BE49-F238E27FC236}">
                    <a16:creationId xmlns:a16="http://schemas.microsoft.com/office/drawing/2014/main" id="{EB76B9C1-C790-4F6E-BE91-DAAD9794A6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6205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40">
                <a:extLst>
                  <a:ext uri="{FF2B5EF4-FFF2-40B4-BE49-F238E27FC236}">
                    <a16:creationId xmlns:a16="http://schemas.microsoft.com/office/drawing/2014/main" id="{6834108B-130D-40AC-8D19-61416742AC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6225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41">
                <a:extLst>
                  <a:ext uri="{FF2B5EF4-FFF2-40B4-BE49-F238E27FC236}">
                    <a16:creationId xmlns:a16="http://schemas.microsoft.com/office/drawing/2014/main" id="{B3A17D63-5215-486F-A5AA-6194BE00F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3040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42">
                <a:extLst>
                  <a:ext uri="{FF2B5EF4-FFF2-40B4-BE49-F238E27FC236}">
                    <a16:creationId xmlns:a16="http://schemas.microsoft.com/office/drawing/2014/main" id="{3EC382E2-9822-423F-BC90-0838E761C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12988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43">
                <a:extLst>
                  <a:ext uri="{FF2B5EF4-FFF2-40B4-BE49-F238E27FC236}">
                    <a16:creationId xmlns:a16="http://schemas.microsoft.com/office/drawing/2014/main" id="{88FC8FE1-3ED5-4770-9313-2207C7FC46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697163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44">
                <a:extLst>
                  <a:ext uri="{FF2B5EF4-FFF2-40B4-BE49-F238E27FC236}">
                    <a16:creationId xmlns:a16="http://schemas.microsoft.com/office/drawing/2014/main" id="{5D1845FE-86BE-4AEF-AC00-68915E292E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81338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45">
                <a:extLst>
                  <a:ext uri="{FF2B5EF4-FFF2-40B4-BE49-F238E27FC236}">
                    <a16:creationId xmlns:a16="http://schemas.microsoft.com/office/drawing/2014/main" id="{78D4C0D1-9C8D-46DA-B071-03CF014877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465513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Line 46">
                <a:extLst>
                  <a:ext uri="{FF2B5EF4-FFF2-40B4-BE49-F238E27FC236}">
                    <a16:creationId xmlns:a16="http://schemas.microsoft.com/office/drawing/2014/main" id="{50883445-92E6-4D11-9264-6C64DF0D1C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849688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Line 47">
                <a:extLst>
                  <a:ext uri="{FF2B5EF4-FFF2-40B4-BE49-F238E27FC236}">
                    <a16:creationId xmlns:a16="http://schemas.microsoft.com/office/drawing/2014/main" id="{69154060-E755-4759-80A6-5C145408B4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33863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Line 48">
                <a:extLst>
                  <a:ext uri="{FF2B5EF4-FFF2-40B4-BE49-F238E27FC236}">
                    <a16:creationId xmlns:a16="http://schemas.microsoft.com/office/drawing/2014/main" id="{5604CA37-7360-4B2C-956D-55B327AAF9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616450" y="5700713"/>
                <a:ext cx="0" cy="74613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60" name="Rectangle 49">
              <a:extLst>
                <a:ext uri="{FF2B5EF4-FFF2-40B4-BE49-F238E27FC236}">
                  <a16:creationId xmlns:a16="http://schemas.microsoft.com/office/drawing/2014/main" id="{494D419B-61AC-4155-8751-003ACD9666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4632" y="1935163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1" name="Rectangle 50">
              <a:extLst>
                <a:ext uri="{FF2B5EF4-FFF2-40B4-BE49-F238E27FC236}">
                  <a16:creationId xmlns:a16="http://schemas.microsoft.com/office/drawing/2014/main" id="{A9E79159-4BC3-447B-8DF7-CF8F3B30C8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92" y="267017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80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Rectangle 51">
              <a:extLst>
                <a:ext uri="{FF2B5EF4-FFF2-40B4-BE49-F238E27FC236}">
                  <a16:creationId xmlns:a16="http://schemas.microsoft.com/office/drawing/2014/main" id="{162B9FB6-E6B5-4CCD-A738-A89AC9C72D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92" y="340677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60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52">
              <a:extLst>
                <a:ext uri="{FF2B5EF4-FFF2-40B4-BE49-F238E27FC236}">
                  <a16:creationId xmlns:a16="http://schemas.microsoft.com/office/drawing/2014/main" id="{7BD8B8BC-7A77-4B01-AA23-851E9BDCC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92" y="41402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Rectangle 53">
              <a:extLst>
                <a:ext uri="{FF2B5EF4-FFF2-40B4-BE49-F238E27FC236}">
                  <a16:creationId xmlns:a16="http://schemas.microsoft.com/office/drawing/2014/main" id="{CEAD3091-E524-431A-ABB5-FD1643FBB7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592" y="4876800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4">
              <a:extLst>
                <a:ext uri="{FF2B5EF4-FFF2-40B4-BE49-F238E27FC236}">
                  <a16:creationId xmlns:a16="http://schemas.microsoft.com/office/drawing/2014/main" id="{5876C260-D176-4F6E-A738-13CF97CFD3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550" y="5611813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Rectangle 55">
              <a:extLst>
                <a:ext uri="{FF2B5EF4-FFF2-40B4-BE49-F238E27FC236}">
                  <a16:creationId xmlns:a16="http://schemas.microsoft.com/office/drawing/2014/main" id="{BE73CE33-81A9-4EE5-AB96-AF2683D92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100" y="583882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7" name="Rectangle 56">
              <a:extLst>
                <a:ext uri="{FF2B5EF4-FFF2-40B4-BE49-F238E27FC236}">
                  <a16:creationId xmlns:a16="http://schemas.microsoft.com/office/drawing/2014/main" id="{EF106291-E468-4DF7-89B1-E871B59093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688" y="583882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Rectangle 57">
              <a:extLst>
                <a:ext uri="{FF2B5EF4-FFF2-40B4-BE49-F238E27FC236}">
                  <a16:creationId xmlns:a16="http://schemas.microsoft.com/office/drawing/2014/main" id="{0B61F90B-D2FE-4098-8680-6F35361332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3275" y="583882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9" name="Rectangle 58">
              <a:extLst>
                <a:ext uri="{FF2B5EF4-FFF2-40B4-BE49-F238E27FC236}">
                  <a16:creationId xmlns:a16="http://schemas.microsoft.com/office/drawing/2014/main" id="{D7D639E8-9365-4257-B1D6-C1721698EB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5863" y="5838825"/>
              <a:ext cx="8496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8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59">
              <a:extLst>
                <a:ext uri="{FF2B5EF4-FFF2-40B4-BE49-F238E27FC236}">
                  <a16:creationId xmlns:a16="http://schemas.microsoft.com/office/drawing/2014/main" id="{F1DD278F-D38C-4DDA-B15A-0D2A03EE15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4000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0">
              <a:extLst>
                <a:ext uri="{FF2B5EF4-FFF2-40B4-BE49-F238E27FC236}">
                  <a16:creationId xmlns:a16="http://schemas.microsoft.com/office/drawing/2014/main" id="{971A03B0-DABC-4104-B1D4-C7B14D40EE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588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Rectangle 61">
              <a:extLst>
                <a:ext uri="{FF2B5EF4-FFF2-40B4-BE49-F238E27FC236}">
                  <a16:creationId xmlns:a16="http://schemas.microsoft.com/office/drawing/2014/main" id="{1F230A22-37F0-4FB1-A878-9D60062A93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75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" name="Rectangle 62">
              <a:extLst>
                <a:ext uri="{FF2B5EF4-FFF2-40B4-BE49-F238E27FC236}">
                  <a16:creationId xmlns:a16="http://schemas.microsoft.com/office/drawing/2014/main" id="{2D01EACB-0A4C-43CE-8B3C-291BE5BB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1763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Rectangle 63">
              <a:extLst>
                <a:ext uri="{FF2B5EF4-FFF2-40B4-BE49-F238E27FC236}">
                  <a16:creationId xmlns:a16="http://schemas.microsoft.com/office/drawing/2014/main" id="{7CF6A1E3-44E1-401F-91A3-F9CE5AFDB2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4350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18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710D225D-596B-431F-90AC-E654D04B7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06938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65">
              <a:extLst>
                <a:ext uri="{FF2B5EF4-FFF2-40B4-BE49-F238E27FC236}">
                  <a16:creationId xmlns:a16="http://schemas.microsoft.com/office/drawing/2014/main" id="{C720E8AE-1E6B-48EE-BD03-5AE8BAC72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9525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66">
              <a:extLst>
                <a:ext uri="{FF2B5EF4-FFF2-40B4-BE49-F238E27FC236}">
                  <a16:creationId xmlns:a16="http://schemas.microsoft.com/office/drawing/2014/main" id="{D53B5D64-E6E8-4762-B3DD-EF243A7522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2113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24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67">
              <a:extLst>
                <a:ext uri="{FF2B5EF4-FFF2-40B4-BE49-F238E27FC236}">
                  <a16:creationId xmlns:a16="http://schemas.microsoft.com/office/drawing/2014/main" id="{89313697-6C9B-432D-9541-36C5194CF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7288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28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Rectangle 68">
              <a:extLst>
                <a:ext uri="{FF2B5EF4-FFF2-40B4-BE49-F238E27FC236}">
                  <a16:creationId xmlns:a16="http://schemas.microsoft.com/office/drawing/2014/main" id="{92313917-DF49-462E-B4BC-422F188C8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9875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30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9">
              <a:extLst>
                <a:ext uri="{FF2B5EF4-FFF2-40B4-BE49-F238E27FC236}">
                  <a16:creationId xmlns:a16="http://schemas.microsoft.com/office/drawing/2014/main" id="{5E72D407-CF9E-435E-9F2A-52D63B24A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4700" y="5838825"/>
              <a:ext cx="16991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26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Rectangle 70">
              <a:extLst>
                <a:ext uri="{FF2B5EF4-FFF2-40B4-BE49-F238E27FC236}">
                  <a16:creationId xmlns:a16="http://schemas.microsoft.com/office/drawing/2014/main" id="{B651F36F-3C1D-48F3-B19B-CD50EB1E89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200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105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1">
              <a:extLst>
                <a:ext uri="{FF2B5EF4-FFF2-40B4-BE49-F238E27FC236}">
                  <a16:creationId xmlns:a16="http://schemas.microsoft.com/office/drawing/2014/main" id="{0D11B724-6D66-4B70-B0AF-960F3BCB6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84375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105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72">
              <a:extLst>
                <a:ext uri="{FF2B5EF4-FFF2-40B4-BE49-F238E27FC236}">
                  <a16:creationId xmlns:a16="http://schemas.microsoft.com/office/drawing/2014/main" id="{D6A89CC0-C8ED-427B-9F8B-CF24DB729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550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105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73">
              <a:extLst>
                <a:ext uri="{FF2B5EF4-FFF2-40B4-BE49-F238E27FC236}">
                  <a16:creationId xmlns:a16="http://schemas.microsoft.com/office/drawing/2014/main" id="{3F3FD733-A9AD-4B2F-B5BB-9F3A4F1FC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4725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74">
              <a:extLst>
                <a:ext uri="{FF2B5EF4-FFF2-40B4-BE49-F238E27FC236}">
                  <a16:creationId xmlns:a16="http://schemas.microsoft.com/office/drawing/2014/main" id="{569F2283-CC44-4084-A58C-7E1E2E0B8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9900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75">
              <a:extLst>
                <a:ext uri="{FF2B5EF4-FFF2-40B4-BE49-F238E27FC236}">
                  <a16:creationId xmlns:a16="http://schemas.microsoft.com/office/drawing/2014/main" id="{B5EA2EE2-CE49-458B-9768-5A4DD62A2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5075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102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6">
              <a:extLst>
                <a:ext uri="{FF2B5EF4-FFF2-40B4-BE49-F238E27FC236}">
                  <a16:creationId xmlns:a16="http://schemas.microsoft.com/office/drawing/2014/main" id="{6B4AD418-8495-45AB-8A86-7D58D237C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5425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101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77">
              <a:extLst>
                <a:ext uri="{FF2B5EF4-FFF2-40B4-BE49-F238E27FC236}">
                  <a16:creationId xmlns:a16="http://schemas.microsoft.com/office/drawing/2014/main" id="{00A18E1F-15F5-491C-B235-112C61793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0250" y="6350635"/>
              <a:ext cx="25487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101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78">
              <a:extLst>
                <a:ext uri="{FF2B5EF4-FFF2-40B4-BE49-F238E27FC236}">
                  <a16:creationId xmlns:a16="http://schemas.microsoft.com/office/drawing/2014/main" id="{A7760D45-FE3E-4D88-8A72-A2AC5A7DB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668" y="6073458"/>
              <a:ext cx="46480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effectLst/>
                  <a:latin typeface="Arial" panose="020B0604020202020204" pitchFamily="34" charset="0"/>
                </a:rPr>
                <a:t>Week</a:t>
              </a:r>
              <a:endParaRPr kumimoji="0" lang="fr-FR" altLang="fr-FR" sz="16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79">
              <a:extLst>
                <a:ext uri="{FF2B5EF4-FFF2-40B4-BE49-F238E27FC236}">
                  <a16:creationId xmlns:a16="http://schemas.microsoft.com/office/drawing/2014/main" id="{545A2410-626E-4870-AE06-924CD06E00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63" y="6350635"/>
              <a:ext cx="227626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200" b="1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rPr>
                <a:t>n =</a:t>
              </a:r>
              <a:endParaRPr kumimoji="0" lang="fr-FR" altLang="fr-FR" sz="1600" b="0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91" name="ZoneTexte 90">
            <a:extLst>
              <a:ext uri="{FF2B5EF4-FFF2-40B4-BE49-F238E27FC236}">
                <a16:creationId xmlns:a16="http://schemas.microsoft.com/office/drawing/2014/main" id="{564A80AF-8FDD-4FB8-A350-BF112E35104B}"/>
              </a:ext>
            </a:extLst>
          </p:cNvPr>
          <p:cNvSpPr txBox="1"/>
          <p:nvPr/>
        </p:nvSpPr>
        <p:spPr>
          <a:xfrm>
            <a:off x="9522636" y="6442362"/>
            <a:ext cx="26731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400" i="1" dirty="0">
                <a:solidFill>
                  <a:srgbClr val="0070C0"/>
                </a:solidFill>
              </a:rPr>
              <a:t>Gupta S, IAS 2021, Abs. OALB0302</a:t>
            </a:r>
          </a:p>
        </p:txBody>
      </p:sp>
    </p:spTree>
    <p:extLst>
      <p:ext uri="{BB962C8B-B14F-4D97-AF65-F5344CB8AC3E}">
        <p14:creationId xmlns:p14="http://schemas.microsoft.com/office/powerpoint/2010/main" val="2200333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2051" y="10471"/>
            <a:ext cx="8470698" cy="1481068"/>
          </a:xfrm>
        </p:spPr>
        <p:txBody>
          <a:bodyPr/>
          <a:lstStyle/>
          <a:p>
            <a:r>
              <a:rPr lang="en-US" dirty="0"/>
              <a:t>CAPELLA Study: LEN as salvage therapy </a:t>
            </a:r>
            <a:br>
              <a:rPr lang="en-US" dirty="0"/>
            </a:br>
            <a:r>
              <a:rPr lang="en-US" dirty="0"/>
              <a:t>in multiple experienced patients</a:t>
            </a:r>
            <a:endParaRPr lang="en-US" i="1" dirty="0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Molina JM, IAS 2021, OALX01LB02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236DBABF-CFDD-4987-992F-B46309841213}"/>
              </a:ext>
            </a:extLst>
          </p:cNvPr>
          <p:cNvGrpSpPr/>
          <p:nvPr/>
        </p:nvGrpSpPr>
        <p:grpSpPr>
          <a:xfrm>
            <a:off x="247651" y="1936003"/>
            <a:ext cx="11652249" cy="4356100"/>
            <a:chOff x="247651" y="1936003"/>
            <a:chExt cx="11652249" cy="4356100"/>
          </a:xfrm>
        </p:grpSpPr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F16FD9D0-314E-4F00-8BDE-806464ED5EDF}"/>
                </a:ext>
              </a:extLst>
            </p:cNvPr>
            <p:cNvSpPr/>
            <p:nvPr/>
          </p:nvSpPr>
          <p:spPr bwMode="auto">
            <a:xfrm>
              <a:off x="6191212" y="1991920"/>
              <a:ext cx="2309903" cy="3047422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226D6C3C-140A-489D-A159-8CC512149C41}"/>
                </a:ext>
              </a:extLst>
            </p:cNvPr>
            <p:cNvSpPr/>
            <p:nvPr/>
          </p:nvSpPr>
          <p:spPr bwMode="auto">
            <a:xfrm>
              <a:off x="8574448" y="1991920"/>
              <a:ext cx="3273379" cy="3047422"/>
            </a:xfrm>
            <a:prstGeom prst="roundRect">
              <a:avLst>
                <a:gd name="adj" fmla="val 7542"/>
              </a:avLst>
            </a:prstGeom>
            <a:solidFill>
              <a:srgbClr val="D8E7F7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9C3AC8DF-D13F-4167-8AC0-B2FA4A2F64EC}"/>
                </a:ext>
              </a:extLst>
            </p:cNvPr>
            <p:cNvSpPr/>
            <p:nvPr/>
          </p:nvSpPr>
          <p:spPr bwMode="auto">
            <a:xfrm>
              <a:off x="1536700" y="4103390"/>
              <a:ext cx="3502530" cy="1207334"/>
            </a:xfrm>
            <a:prstGeom prst="roundRect">
              <a:avLst/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Screening Period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Pre-randomization repeat HIV-1 RNA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Decline of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</a:t>
              </a:r>
              <a:r>
                <a:rPr kumimoji="0" lang="en-US" sz="1400" i="0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0.5 log</a:t>
              </a:r>
              <a:r>
                <a:rPr kumimoji="0" lang="en-US" sz="1400" i="0" u="none" strike="noStrike" cap="none" normalizeH="0" baseline="-2500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10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 copies/mL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(vs screening) or</a:t>
              </a:r>
            </a:p>
            <a:p>
              <a:pPr marR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&lt;400 copies/mL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345CB2CB-2929-4B6A-AB9B-27EF3A0C26A0}"/>
                </a:ext>
              </a:extLst>
            </p:cNvPr>
            <p:cNvSpPr txBox="1"/>
            <p:nvPr/>
          </p:nvSpPr>
          <p:spPr>
            <a:xfrm>
              <a:off x="3896103" y="3826391"/>
              <a:ext cx="38985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NO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F19BC30-D7DE-4B10-B059-6A4AAD01DBF3}"/>
                </a:ext>
              </a:extLst>
            </p:cNvPr>
            <p:cNvSpPr txBox="1"/>
            <p:nvPr/>
          </p:nvSpPr>
          <p:spPr>
            <a:xfrm>
              <a:off x="3896103" y="5320488"/>
              <a:ext cx="4108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/>
                <a:t>YES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5291C5D-A48E-45AE-85DE-BD6EE07C3BCF}"/>
                </a:ext>
              </a:extLst>
            </p:cNvPr>
            <p:cNvSpPr txBox="1"/>
            <p:nvPr/>
          </p:nvSpPr>
          <p:spPr>
            <a:xfrm>
              <a:off x="4532450" y="3448671"/>
              <a:ext cx="16375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Randomized cohort</a:t>
              </a:r>
            </a:p>
            <a:p>
              <a:r>
                <a:rPr lang="en-US" sz="1400">
                  <a:solidFill>
                    <a:srgbClr val="0070C0"/>
                  </a:solidFill>
                </a:rPr>
                <a:t>(double blind)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434CF17-9A1A-4BAC-B67B-867E5660E30D}"/>
                </a:ext>
              </a:extLst>
            </p:cNvPr>
            <p:cNvSpPr txBox="1"/>
            <p:nvPr/>
          </p:nvSpPr>
          <p:spPr>
            <a:xfrm>
              <a:off x="4532450" y="5359254"/>
              <a:ext cx="194777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solidFill>
                    <a:srgbClr val="0070C0"/>
                  </a:solidFill>
                </a:rPr>
                <a:t>Non randomized cohort</a:t>
              </a:r>
            </a:p>
            <a:p>
              <a:r>
                <a:rPr lang="en-US" sz="1400">
                  <a:solidFill>
                    <a:srgbClr val="0070C0"/>
                  </a:solidFill>
                </a:rPr>
                <a:t>(open label)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42FDDE-A62C-4CA0-B885-75747D1B0BC1}"/>
                </a:ext>
              </a:extLst>
            </p:cNvPr>
            <p:cNvSpPr/>
            <p:nvPr/>
          </p:nvSpPr>
          <p:spPr bwMode="auto">
            <a:xfrm>
              <a:off x="8699930" y="5439385"/>
              <a:ext cx="2991686" cy="426359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SC LEN Q6M </a:t>
              </a:r>
              <a:r>
                <a:rPr lang="en-US" sz="1400">
                  <a:solidFill>
                    <a:schemeClr val="bg1"/>
                  </a:solidFill>
                </a:rPr>
                <a:t>for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52 </a:t>
              </a:r>
              <a:r>
                <a:rPr lang="en-US" sz="1400">
                  <a:solidFill>
                    <a:schemeClr val="bg1"/>
                  </a:solidFill>
                </a:rPr>
                <a:t>weeks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4FE6AFD-DC51-498F-913F-5B4CE9BAAC19}"/>
                </a:ext>
              </a:extLst>
            </p:cNvPr>
            <p:cNvSpPr/>
            <p:nvPr/>
          </p:nvSpPr>
          <p:spPr bwMode="auto">
            <a:xfrm>
              <a:off x="8699930" y="5865744"/>
              <a:ext cx="2991686" cy="426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4BAD95B-207D-4CA1-97AE-1693EFCCB246}"/>
                </a:ext>
              </a:extLst>
            </p:cNvPr>
            <p:cNvSpPr/>
            <p:nvPr/>
          </p:nvSpPr>
          <p:spPr bwMode="auto">
            <a:xfrm>
              <a:off x="7114147" y="5439385"/>
              <a:ext cx="1215496" cy="426359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Oral LEN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74F81-E3D4-4C74-8248-1A3462D0E1DF}"/>
                </a:ext>
              </a:extLst>
            </p:cNvPr>
            <p:cNvSpPr/>
            <p:nvPr/>
          </p:nvSpPr>
          <p:spPr bwMode="auto">
            <a:xfrm>
              <a:off x="7114146" y="5865744"/>
              <a:ext cx="1215496" cy="4263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C3C39D5F-319C-4D86-A53B-F03B6A2EB037}"/>
                </a:ext>
              </a:extLst>
            </p:cNvPr>
            <p:cNvSpPr txBox="1"/>
            <p:nvPr/>
          </p:nvSpPr>
          <p:spPr>
            <a:xfrm>
              <a:off x="6505674" y="5652563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36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B61E7D0-0478-46DC-8433-754DEB626F30}"/>
                </a:ext>
              </a:extLst>
            </p:cNvPr>
            <p:cNvSpPr/>
            <p:nvPr/>
          </p:nvSpPr>
          <p:spPr bwMode="auto">
            <a:xfrm>
              <a:off x="8699930" y="2739796"/>
              <a:ext cx="2991686" cy="426359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SC LEN Q6M </a:t>
              </a:r>
              <a:r>
                <a:rPr lang="en-US" sz="1400">
                  <a:solidFill>
                    <a:schemeClr val="bg1"/>
                  </a:solidFill>
                </a:rPr>
                <a:t>for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52 </a:t>
              </a:r>
              <a:r>
                <a:rPr lang="en-US" sz="1400">
                  <a:solidFill>
                    <a:schemeClr val="bg1"/>
                  </a:solidFill>
                </a:rPr>
                <a:t>weeks</a:t>
              </a: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8F2AC21-88C4-4E52-8342-6741782A8B78}"/>
                </a:ext>
              </a:extLst>
            </p:cNvPr>
            <p:cNvSpPr/>
            <p:nvPr/>
          </p:nvSpPr>
          <p:spPr bwMode="auto">
            <a:xfrm>
              <a:off x="8699930" y="3166155"/>
              <a:ext cx="2991686" cy="49704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AFDDD5-CFA9-4B12-94D5-B40719641120}"/>
                </a:ext>
              </a:extLst>
            </p:cNvPr>
            <p:cNvSpPr/>
            <p:nvPr/>
          </p:nvSpPr>
          <p:spPr bwMode="auto">
            <a:xfrm>
              <a:off x="7114147" y="2739796"/>
              <a:ext cx="1304089" cy="426359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Oral LEN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C15421A-4167-4FBC-97F4-46F55D940D2F}"/>
                </a:ext>
              </a:extLst>
            </p:cNvPr>
            <p:cNvSpPr/>
            <p:nvPr/>
          </p:nvSpPr>
          <p:spPr bwMode="auto">
            <a:xfrm>
              <a:off x="7120900" y="3166155"/>
              <a:ext cx="1297335" cy="49704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400" b="0" i="0" u="none" strike="noStrike" cap="none" normalizeH="0" baseline="0">
                  <a:ln>
                    <a:noFill/>
                  </a:ln>
                  <a:effectLst/>
                </a:rPr>
                <a:t>Failing regimen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BA7AB26-8EA9-41D6-B186-4C9DE6355D4F}"/>
                </a:ext>
              </a:extLst>
            </p:cNvPr>
            <p:cNvSpPr/>
            <p:nvPr/>
          </p:nvSpPr>
          <p:spPr bwMode="auto">
            <a:xfrm>
              <a:off x="9513969" y="4029360"/>
              <a:ext cx="2177647" cy="426359"/>
            </a:xfrm>
            <a:prstGeom prst="rect">
              <a:avLst/>
            </a:prstGeom>
            <a:solidFill>
              <a:srgbClr val="0667A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SC LEN 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Q6M</a:t>
              </a: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 </a:t>
              </a:r>
              <a:r>
                <a:rPr lang="en-US" sz="1400">
                  <a:solidFill>
                    <a:schemeClr val="bg1"/>
                  </a:solidFill>
                </a:rPr>
                <a:t>for 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52 </a:t>
              </a:r>
              <a:r>
                <a:rPr lang="en-US" sz="1400">
                  <a:solidFill>
                    <a:schemeClr val="bg1"/>
                  </a:solidFill>
                </a:rPr>
                <a:t>week</a:t>
              </a:r>
              <a:r>
                <a:rPr kumimoji="0" lang="en-US" sz="1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rPr>
                <a:t>s</a:t>
              </a: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9A76ABC-1455-45CF-8B36-25725BD4DB80}"/>
                </a:ext>
              </a:extLst>
            </p:cNvPr>
            <p:cNvSpPr/>
            <p:nvPr/>
          </p:nvSpPr>
          <p:spPr bwMode="auto">
            <a:xfrm>
              <a:off x="8699930" y="4455717"/>
              <a:ext cx="2991686" cy="4457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400" b="0" i="0" u="none" strike="noStrike" cap="none" normalizeH="0" baseline="0" dirty="0">
                  <a:ln>
                    <a:noFill/>
                  </a:ln>
                  <a:effectLst/>
                </a:rPr>
                <a:t>OBR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8C42304-1533-475D-AB65-A25033F8A955}"/>
                </a:ext>
              </a:extLst>
            </p:cNvPr>
            <p:cNvSpPr/>
            <p:nvPr/>
          </p:nvSpPr>
          <p:spPr bwMode="auto">
            <a:xfrm>
              <a:off x="7114147" y="4029360"/>
              <a:ext cx="1304088" cy="42635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Placebo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E2DDB75-2948-4D0E-AA26-DAB26CFB87D5}"/>
                </a:ext>
              </a:extLst>
            </p:cNvPr>
            <p:cNvSpPr/>
            <p:nvPr/>
          </p:nvSpPr>
          <p:spPr bwMode="auto">
            <a:xfrm>
              <a:off x="7114146" y="4455717"/>
              <a:ext cx="1304087" cy="44573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kumimoji="0" lang="en-US" sz="1400" b="0" i="0" u="none" strike="noStrike" cap="none" normalizeH="0" baseline="0">
                  <a:ln>
                    <a:noFill/>
                  </a:ln>
                  <a:effectLst/>
                </a:rPr>
                <a:t>Failing regimen</a:t>
              </a:r>
            </a:p>
          </p:txBody>
        </p:sp>
        <p:cxnSp>
          <p:nvCxnSpPr>
            <p:cNvPr id="26" name="Connecteur : en angle 25">
              <a:extLst>
                <a:ext uri="{FF2B5EF4-FFF2-40B4-BE49-F238E27FC236}">
                  <a16:creationId xmlns:a16="http://schemas.microsoft.com/office/drawing/2014/main" id="{2B1B59B5-ECB9-449E-9319-A0831026B4F3}"/>
                </a:ext>
              </a:extLst>
            </p:cNvPr>
            <p:cNvCxnSpPr>
              <a:stCxn id="11" idx="3"/>
            </p:cNvCxnSpPr>
            <p:nvPr/>
          </p:nvCxnSpPr>
          <p:spPr bwMode="auto">
            <a:xfrm flipV="1">
              <a:off x="6170015" y="3166162"/>
              <a:ext cx="877554" cy="544118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7" name="Connecteur : en angle 26">
              <a:extLst>
                <a:ext uri="{FF2B5EF4-FFF2-40B4-BE49-F238E27FC236}">
                  <a16:creationId xmlns:a16="http://schemas.microsoft.com/office/drawing/2014/main" id="{9D7F42E0-B489-4555-B875-0174A1D63D14}"/>
                </a:ext>
              </a:extLst>
            </p:cNvPr>
            <p:cNvCxnSpPr>
              <a:stCxn id="11" idx="3"/>
            </p:cNvCxnSpPr>
            <p:nvPr/>
          </p:nvCxnSpPr>
          <p:spPr bwMode="auto">
            <a:xfrm>
              <a:off x="6170015" y="3710281"/>
              <a:ext cx="877554" cy="745437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0F5399DC-DCFC-4BAA-A108-2BDA879928E5}"/>
                </a:ext>
              </a:extLst>
            </p:cNvPr>
            <p:cNvCxnSpPr/>
            <p:nvPr/>
          </p:nvCxnSpPr>
          <p:spPr bwMode="auto">
            <a:xfrm>
              <a:off x="8202894" y="3166155"/>
              <a:ext cx="49703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D4C44BA0-8BCA-4894-87DF-07BD1522A63E}"/>
                </a:ext>
              </a:extLst>
            </p:cNvPr>
            <p:cNvCxnSpPr/>
            <p:nvPr/>
          </p:nvCxnSpPr>
          <p:spPr bwMode="auto">
            <a:xfrm>
              <a:off x="8202894" y="4455719"/>
              <a:ext cx="497036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Connecteur droit avec flèche 29">
              <a:extLst>
                <a:ext uri="{FF2B5EF4-FFF2-40B4-BE49-F238E27FC236}">
                  <a16:creationId xmlns:a16="http://schemas.microsoft.com/office/drawing/2014/main" id="{60A148C4-0C09-4D00-8214-56275727E024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202895" y="5865744"/>
              <a:ext cx="497035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58E53062-1DCD-4677-A106-22BACCB3A6F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58483" y="3159158"/>
              <a:ext cx="24141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2" name="Connecteur droit avec flèche 31">
              <a:extLst>
                <a:ext uri="{FF2B5EF4-FFF2-40B4-BE49-F238E27FC236}">
                  <a16:creationId xmlns:a16="http://schemas.microsoft.com/office/drawing/2014/main" id="{924F0E3F-16A4-4D77-B79B-2F0AFBE290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58483" y="4441730"/>
              <a:ext cx="24141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85EFD5D6-C411-4DD2-A1C1-04412C8EC27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1658483" y="5848261"/>
              <a:ext cx="24141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0760F7B-3AAC-49DA-B96A-ED6235ECBB7E}"/>
                </a:ext>
              </a:extLst>
            </p:cNvPr>
            <p:cNvSpPr txBox="1"/>
            <p:nvPr/>
          </p:nvSpPr>
          <p:spPr>
            <a:xfrm>
              <a:off x="6581568" y="4483106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12</a:t>
              </a: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0860B36D-EF56-41F5-B4DA-125A09BE7575}"/>
                </a:ext>
              </a:extLst>
            </p:cNvPr>
            <p:cNvSpPr txBox="1"/>
            <p:nvPr/>
          </p:nvSpPr>
          <p:spPr>
            <a:xfrm>
              <a:off x="6581568" y="2881582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24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668F31AD-0512-47E6-B309-43C082CDB1EB}"/>
                </a:ext>
              </a:extLst>
            </p:cNvPr>
            <p:cNvSpPr txBox="1"/>
            <p:nvPr/>
          </p:nvSpPr>
          <p:spPr>
            <a:xfrm>
              <a:off x="9611124" y="1936003"/>
              <a:ext cx="116506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Maintenance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2D756870-4ECD-4E6D-89F4-B6A83C9FBFA0}"/>
                </a:ext>
              </a:extLst>
            </p:cNvPr>
            <p:cNvSpPr txBox="1"/>
            <p:nvPr/>
          </p:nvSpPr>
          <p:spPr>
            <a:xfrm>
              <a:off x="6363247" y="1936003"/>
              <a:ext cx="201837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/>
                <a:t>Functional monotherapy</a:t>
              </a:r>
              <a:br>
                <a:rPr lang="en-US" sz="1400" b="1" dirty="0"/>
              </a:br>
              <a:r>
                <a:rPr lang="en-US" sz="1400" b="1" dirty="0"/>
                <a:t>(14 days)</a:t>
              </a:r>
            </a:p>
          </p:txBody>
        </p:sp>
        <p:cxnSp>
          <p:nvCxnSpPr>
            <p:cNvPr id="38" name="Connecteur : en angle 37">
              <a:extLst>
                <a:ext uri="{FF2B5EF4-FFF2-40B4-BE49-F238E27FC236}">
                  <a16:creationId xmlns:a16="http://schemas.microsoft.com/office/drawing/2014/main" id="{07999F43-815E-45F5-94AC-3452B8ED7E33}"/>
                </a:ext>
              </a:extLst>
            </p:cNvPr>
            <p:cNvCxnSpPr>
              <a:cxnSpLocks/>
              <a:stCxn id="8" idx="0"/>
              <a:endCxn id="11" idx="1"/>
            </p:cNvCxnSpPr>
            <p:nvPr/>
          </p:nvCxnSpPr>
          <p:spPr bwMode="auto">
            <a:xfrm rot="5400000" flipH="1" flipV="1">
              <a:off x="3713653" y="3284594"/>
              <a:ext cx="393109" cy="124448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Connecteur : en angle 38">
              <a:extLst>
                <a:ext uri="{FF2B5EF4-FFF2-40B4-BE49-F238E27FC236}">
                  <a16:creationId xmlns:a16="http://schemas.microsoft.com/office/drawing/2014/main" id="{5E2B7BDF-E978-48B4-A7B0-84D6DB49EFC6}"/>
                </a:ext>
              </a:extLst>
            </p:cNvPr>
            <p:cNvCxnSpPr>
              <a:cxnSpLocks/>
              <a:stCxn id="8" idx="2"/>
              <a:endCxn id="12" idx="1"/>
            </p:cNvCxnSpPr>
            <p:nvPr/>
          </p:nvCxnSpPr>
          <p:spPr bwMode="auto">
            <a:xfrm rot="16200000" flipH="1">
              <a:off x="3755138" y="4843551"/>
              <a:ext cx="310140" cy="1244485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5B3F52F-F247-4B9A-8DF1-7F791553CA10}"/>
                </a:ext>
              </a:extLst>
            </p:cNvPr>
            <p:cNvSpPr/>
            <p:nvPr/>
          </p:nvSpPr>
          <p:spPr bwMode="auto">
            <a:xfrm>
              <a:off x="8699930" y="4029360"/>
              <a:ext cx="814039" cy="426359"/>
            </a:xfrm>
            <a:prstGeom prst="rect">
              <a:avLst/>
            </a:prstGeom>
            <a:solidFill>
              <a:srgbClr val="02A2DE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400" dirty="0">
                  <a:solidFill>
                    <a:schemeClr val="bg1"/>
                  </a:solidFill>
                </a:rPr>
                <a:t>Oral LEN</a:t>
              </a:r>
              <a:endParaRPr kumimoji="0" 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41" name="Rectangle : coins arrondis 3">
              <a:extLst>
                <a:ext uri="{FF2B5EF4-FFF2-40B4-BE49-F238E27FC236}">
                  <a16:creationId xmlns:a16="http://schemas.microsoft.com/office/drawing/2014/main" id="{26E295EB-DC12-4BC6-B0D9-D7302EC56BE4}"/>
                </a:ext>
              </a:extLst>
            </p:cNvPr>
            <p:cNvSpPr/>
            <p:nvPr/>
          </p:nvSpPr>
          <p:spPr bwMode="auto">
            <a:xfrm>
              <a:off x="247651" y="1991921"/>
              <a:ext cx="2673351" cy="1607782"/>
            </a:xfrm>
            <a:prstGeom prst="roundRect">
              <a:avLst/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Key eligibility criteria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HIV-1 RNA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 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400 copies/mL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Resistance to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&gt;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agents from </a:t>
              </a:r>
              <a:b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</a:b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3 of 4 main ARV classes</a:t>
              </a:r>
            </a:p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• </a:t>
              </a:r>
              <a:r>
                <a:rPr kumimoji="0" lang="en-US" sz="1400" i="0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&lt;</a:t>
              </a:r>
              <a:r>
                <a:rPr kumimoji="0" lang="en-US" sz="14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2 fully active agents</a:t>
              </a:r>
              <a:endParaRPr kumimoji="0" lang="fr-FR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525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dirty="0"/>
              <a:t>CAPELLA Study: baseline characteristics</a:t>
            </a:r>
            <a:endParaRPr lang="en-US" i="1" dirty="0"/>
          </a:p>
        </p:txBody>
      </p:sp>
      <p:graphicFrame>
        <p:nvGraphicFramePr>
          <p:cNvPr id="2" name="Tableau 4">
            <a:extLst>
              <a:ext uri="{FF2B5EF4-FFF2-40B4-BE49-F238E27FC236}">
                <a16:creationId xmlns:a16="http://schemas.microsoft.com/office/drawing/2014/main" id="{838971ED-E2C0-4D06-8B73-7DB4C7A460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362841"/>
              </p:ext>
            </p:extLst>
          </p:nvPr>
        </p:nvGraphicFramePr>
        <p:xfrm>
          <a:off x="1110372" y="2485391"/>
          <a:ext cx="8256832" cy="3963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4872">
                  <a:extLst>
                    <a:ext uri="{9D8B030D-6E8A-4147-A177-3AD203B41FA5}">
                      <a16:colId xmlns:a16="http://schemas.microsoft.com/office/drawing/2014/main" val="1937326808"/>
                    </a:ext>
                  </a:extLst>
                </a:gridCol>
                <a:gridCol w="1430539">
                  <a:extLst>
                    <a:ext uri="{9D8B030D-6E8A-4147-A177-3AD203B41FA5}">
                      <a16:colId xmlns:a16="http://schemas.microsoft.com/office/drawing/2014/main" val="1656527634"/>
                    </a:ext>
                  </a:extLst>
                </a:gridCol>
                <a:gridCol w="1404530">
                  <a:extLst>
                    <a:ext uri="{9D8B030D-6E8A-4147-A177-3AD203B41FA5}">
                      <a16:colId xmlns:a16="http://schemas.microsoft.com/office/drawing/2014/main" val="37887661"/>
                    </a:ext>
                  </a:extLst>
                </a:gridCol>
                <a:gridCol w="1476891">
                  <a:extLst>
                    <a:ext uri="{9D8B030D-6E8A-4147-A177-3AD203B41FA5}">
                      <a16:colId xmlns:a16="http://schemas.microsoft.com/office/drawing/2014/main" val="1941908403"/>
                    </a:ext>
                  </a:extLst>
                </a:gridCol>
              </a:tblGrid>
              <a:tr h="464728"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LEN</a:t>
                      </a:r>
                    </a:p>
                    <a:p>
                      <a:pPr algn="ctr"/>
                      <a:r>
                        <a:rPr lang="fr-FR" sz="1600" dirty="0"/>
                        <a:t>N = 24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A4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Placebo</a:t>
                      </a:r>
                    </a:p>
                    <a:p>
                      <a:pPr algn="ctr"/>
                      <a:r>
                        <a:rPr lang="fr-FR" sz="1600" dirty="0"/>
                        <a:t>N = 12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7F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LEN</a:t>
                      </a:r>
                    </a:p>
                    <a:p>
                      <a:pPr algn="ctr"/>
                      <a:r>
                        <a:rPr lang="fr-FR" sz="1600" dirty="0"/>
                        <a:t>N = 24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A4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1669148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noProof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Age, median (range), years</a:t>
                      </a:r>
                      <a:endParaRPr lang="en-US" sz="1500" noProof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 (24 - 71)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54 (27 - 59)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(23 - 78)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55479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Sex, % female at birth</a:t>
                      </a:r>
                      <a:endParaRPr lang="en-US" sz="1500" noProof="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29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25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17176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HIV-1 RNA,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median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(range), log</a:t>
                      </a:r>
                      <a:r>
                        <a:rPr lang="fr-FR" sz="1500" b="0" i="0" u="none" strike="noStrike" kern="1200" baseline="-25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copies/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4.2 (2.3 - 5.4)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4.9 (4.3 - 5.3)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 (1 .3 - 5.7)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852393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&gt; 75 000 copies/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mL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17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50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28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014588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CD4 count, median (range), cells/</a:t>
                      </a:r>
                      <a:r>
                        <a:rPr lang="en-US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μL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172 (16 - 827)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 (6- 237)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195 (3 - 1296)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496956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sng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200 </a:t>
                      </a:r>
                      <a:r>
                        <a:rPr lang="fr-FR" sz="15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cells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l-G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L, %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67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53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1487312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Number of prior ARV agents, median (range)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(2 - 24)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(3 - 22)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 (3 - 25)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280483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en-US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Years since HIV diagnosis, median (range)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(13 - 39)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26 (14 - 35)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23(9-44)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545597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Prior ARV class </a:t>
                      </a:r>
                      <a:r>
                        <a:rPr lang="en-US" sz="1500" b="0" i="0" u="none" strike="noStrike" kern="1200" baseline="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exposure</a:t>
                      </a:r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%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289822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NRTI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96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97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024444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NNRTI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83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0173570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88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75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94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449852"/>
                  </a:ext>
                </a:extLst>
              </a:tr>
              <a:tr h="247641">
                <a:tc>
                  <a:txBody>
                    <a:bodyPr/>
                    <a:lstStyle/>
                    <a:p>
                      <a:r>
                        <a:rPr lang="fr-FR" sz="15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INSTI</a:t>
                      </a:r>
                      <a:endParaRPr lang="fr-FR" sz="1500" dirty="0"/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100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92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500" dirty="0"/>
                        <a:t>83</a:t>
                      </a:r>
                    </a:p>
                  </a:txBody>
                  <a:tcPr marT="18000" marB="18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267054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1C2B6883-89FB-4495-A7E5-A532F37A6D8A}"/>
              </a:ext>
            </a:extLst>
          </p:cNvPr>
          <p:cNvSpPr txBox="1"/>
          <p:nvPr/>
        </p:nvSpPr>
        <p:spPr>
          <a:xfrm>
            <a:off x="5749174" y="2118587"/>
            <a:ext cx="1298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Randomized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AF4129F-D9C0-4E0F-AEC2-600478E972BB}"/>
              </a:ext>
            </a:extLst>
          </p:cNvPr>
          <p:cNvSpPr txBox="1"/>
          <p:nvPr/>
        </p:nvSpPr>
        <p:spPr>
          <a:xfrm>
            <a:off x="7333234" y="2180143"/>
            <a:ext cx="2548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</a:rPr>
              <a:t>Non randomized 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ADFE1154-9742-A24A-BECA-382B5B7DD1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Molina JM, IAS 2021, OALX01LB02</a:t>
            </a:r>
          </a:p>
        </p:txBody>
      </p:sp>
    </p:spTree>
    <p:extLst>
      <p:ext uri="{BB962C8B-B14F-4D97-AF65-F5344CB8AC3E}">
        <p14:creationId xmlns:p14="http://schemas.microsoft.com/office/powerpoint/2010/main" val="227368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21C71B49-9A2C-4620-86C5-E100DA0A8852}"/>
              </a:ext>
            </a:extLst>
          </p:cNvPr>
          <p:cNvGrpSpPr/>
          <p:nvPr/>
        </p:nvGrpSpPr>
        <p:grpSpPr>
          <a:xfrm>
            <a:off x="2801955" y="342380"/>
            <a:ext cx="6331056" cy="5958518"/>
            <a:chOff x="2036642" y="267554"/>
            <a:chExt cx="6331056" cy="5958518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5566771">
              <a:off x="3459006" y="3107461"/>
              <a:ext cx="3076547" cy="3160675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 rot="12170162">
              <a:off x="2036642" y="1956034"/>
              <a:ext cx="2944749" cy="2470856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760881">
              <a:off x="3464042" y="412968"/>
              <a:ext cx="3205308" cy="2914479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42464" y="770359"/>
              <a:ext cx="1803348" cy="153033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BIC/FTC/TAF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4y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1489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1490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11946">
              <a:off x="4910980" y="2123836"/>
              <a:ext cx="3456718" cy="261032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2402363" y="2558021"/>
              <a:ext cx="1470019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 + 3TC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3y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GEMINI</a:t>
              </a:r>
            </a:p>
          </p:txBody>
        </p:sp>
        <p:sp>
          <p:nvSpPr>
            <p:cNvPr id="11" name="Ellipse 10"/>
            <p:cNvSpPr/>
            <p:nvPr/>
          </p:nvSpPr>
          <p:spPr>
            <a:xfrm>
              <a:off x="4117581" y="2325730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467575" y="2843996"/>
              <a:ext cx="1353127" cy="815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ARV 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in naïve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184408" y="3074700"/>
              <a:ext cx="1978106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DOR/3TC/TDF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4y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DRIVE-AHEAD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873094" y="4665238"/>
              <a:ext cx="224837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TEST and START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DTG/3TC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STAT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5667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61393" y="10471"/>
            <a:ext cx="8850138" cy="1481068"/>
          </a:xfrm>
        </p:spPr>
        <p:txBody>
          <a:bodyPr>
            <a:normAutofit/>
          </a:bodyPr>
          <a:lstStyle/>
          <a:p>
            <a:r>
              <a:rPr lang="fr-FR" dirty="0"/>
              <a:t>CAPELLA Study: </a:t>
            </a:r>
            <a:r>
              <a:rPr lang="en-US" dirty="0"/>
              <a:t>W26 results, randomized cohort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20C40F0-61A4-4E3D-8C20-44F78EB8979F}"/>
              </a:ext>
            </a:extLst>
          </p:cNvPr>
          <p:cNvSpPr txBox="1"/>
          <p:nvPr/>
        </p:nvSpPr>
        <p:spPr>
          <a:xfrm>
            <a:off x="985568" y="1080237"/>
            <a:ext cx="3025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dirty="0"/>
              <a:t>Virologic outcome at W26 (%)</a:t>
            </a:r>
          </a:p>
          <a:p>
            <a:r>
              <a:rPr lang="en-US" dirty="0"/>
              <a:t>Randomized cohort (N = 36)</a:t>
            </a:r>
            <a:endParaRPr lang="fr-FR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6452E543-A53C-1D42-AEF9-DE60488B4844}"/>
              </a:ext>
            </a:extLst>
          </p:cNvPr>
          <p:cNvSpPr txBox="1"/>
          <p:nvPr/>
        </p:nvSpPr>
        <p:spPr>
          <a:xfrm>
            <a:off x="478077" y="4100896"/>
            <a:ext cx="43125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dirty="0"/>
              <a:t>HIV-RNA &lt; 50 c/mL by active agents in OBR</a:t>
            </a:r>
            <a:endParaRPr lang="fr-FR" dirty="0"/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id="{1B6C0F47-E9F1-FC46-84A0-B1C6F10CC19C}"/>
              </a:ext>
            </a:extLst>
          </p:cNvPr>
          <p:cNvSpPr txBox="1"/>
          <p:nvPr/>
        </p:nvSpPr>
        <p:spPr>
          <a:xfrm>
            <a:off x="7557137" y="1797787"/>
            <a:ext cx="2528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b="1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defRPr>
            </a:lvl1pPr>
          </a:lstStyle>
          <a:p>
            <a:r>
              <a:rPr lang="en-US" dirty="0"/>
              <a:t>Emergent LEN resistance</a:t>
            </a:r>
            <a:endParaRPr lang="fr-FR" dirty="0"/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3EA64829-2D3E-4545-AB5C-FFD358851AF7}"/>
              </a:ext>
            </a:extLst>
          </p:cNvPr>
          <p:cNvSpPr txBox="1"/>
          <p:nvPr/>
        </p:nvSpPr>
        <p:spPr>
          <a:xfrm>
            <a:off x="5438975" y="4348941"/>
            <a:ext cx="676432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All 4 participants with emergent LEN resistance remained on LEN</a:t>
            </a:r>
          </a:p>
          <a:p>
            <a:pPr marL="742950" lvl="1" indent="-285750">
              <a:lnSpc>
                <a:spcPts val="2000"/>
              </a:lnSpc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>
                <a:cs typeface="Arial" panose="020B0604020202020204" pitchFamily="34" charset="0"/>
              </a:rPr>
              <a:t>3 resuppressed at a later visit (2 without + 1 with OBR change)</a:t>
            </a:r>
          </a:p>
          <a:p>
            <a:pPr marL="742950" lvl="1" indent="-285750">
              <a:lnSpc>
                <a:spcPts val="2000"/>
              </a:lnSpc>
              <a:buClr>
                <a:schemeClr val="tx2"/>
              </a:buClr>
              <a:buFont typeface="Calibri" panose="020F0502020204030204" pitchFamily="34" charset="0"/>
              <a:buChar char="‒"/>
            </a:pPr>
            <a:r>
              <a:rPr lang="en-US" dirty="0">
                <a:cs typeface="Arial" panose="020B0604020202020204" pitchFamily="34" charset="0"/>
              </a:rPr>
              <a:t>1 with no active agent in OBR never </a:t>
            </a:r>
            <a:r>
              <a:rPr lang="en-US" dirty="0" err="1">
                <a:cs typeface="Arial" panose="020B0604020202020204" pitchFamily="34" charset="0"/>
              </a:rPr>
              <a:t>supressed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No SAE related to study drug, No AE leading to study drug discontinuation</a:t>
            </a:r>
            <a:br>
              <a:rPr lang="en-US" dirty="0">
                <a:cs typeface="Arial" panose="020B0604020202020204" pitchFamily="34" charset="0"/>
              </a:rPr>
            </a:br>
            <a:endParaRPr lang="en-US" dirty="0"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>
                <a:cs typeface="Arial" panose="020B0604020202020204" pitchFamily="34" charset="0"/>
              </a:rPr>
              <a:t>ISR in 56% (grade 1 : 70%), 18% of nodules (all grade 1)</a:t>
            </a:r>
          </a:p>
        </p:txBody>
      </p:sp>
      <p:sp>
        <p:nvSpPr>
          <p:cNvPr id="87" name="Text Box 3">
            <a:extLst>
              <a:ext uri="{FF2B5EF4-FFF2-40B4-BE49-F238E27FC236}">
                <a16:creationId xmlns:a16="http://schemas.microsoft.com/office/drawing/2014/main" id="{874240A0-C28B-A04C-A624-2B45D2BD0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Molina JM, IAS 2021, OALX01LB02</a:t>
            </a:r>
          </a:p>
        </p:txBody>
      </p:sp>
      <p:graphicFrame>
        <p:nvGraphicFramePr>
          <p:cNvPr id="21" name="Espace réservé du contenu 6">
            <a:extLst>
              <a:ext uri="{FF2B5EF4-FFF2-40B4-BE49-F238E27FC236}">
                <a16:creationId xmlns:a16="http://schemas.microsoft.com/office/drawing/2014/main" id="{D7168BCE-0BA5-4DBC-A854-CB68638F9106}"/>
              </a:ext>
            </a:extLst>
          </p:cNvPr>
          <p:cNvGraphicFramePr>
            <a:graphicFrameLocks/>
          </p:cNvGraphicFramePr>
          <p:nvPr/>
        </p:nvGraphicFramePr>
        <p:xfrm>
          <a:off x="165061" y="4207884"/>
          <a:ext cx="5361916" cy="2649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ZoneTexte 21">
            <a:extLst>
              <a:ext uri="{FF2B5EF4-FFF2-40B4-BE49-F238E27FC236}">
                <a16:creationId xmlns:a16="http://schemas.microsoft.com/office/drawing/2014/main" id="{7A5651B3-B589-41EA-9164-75E2B84D72DC}"/>
              </a:ext>
            </a:extLst>
          </p:cNvPr>
          <p:cNvSpPr txBox="1"/>
          <p:nvPr/>
        </p:nvSpPr>
        <p:spPr>
          <a:xfrm>
            <a:off x="1343097" y="60579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2A4EA7B8-5A9D-41F0-9A0B-BA7AB91A9535}"/>
              </a:ext>
            </a:extLst>
          </p:cNvPr>
          <p:cNvSpPr txBox="1"/>
          <p:nvPr/>
        </p:nvSpPr>
        <p:spPr>
          <a:xfrm>
            <a:off x="1265915" y="6328313"/>
            <a:ext cx="2914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/>
              <a:t>Number of fully active agents in OBR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3127086-0AC0-47F8-8AAD-8BFA389F29F2}"/>
              </a:ext>
            </a:extLst>
          </p:cNvPr>
          <p:cNvSpPr txBox="1"/>
          <p:nvPr/>
        </p:nvSpPr>
        <p:spPr>
          <a:xfrm>
            <a:off x="2753972" y="607271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1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7071CDE8-E8F5-403A-9133-A9CA9DA6C753}"/>
              </a:ext>
            </a:extLst>
          </p:cNvPr>
          <p:cNvSpPr txBox="1"/>
          <p:nvPr/>
        </p:nvSpPr>
        <p:spPr>
          <a:xfrm>
            <a:off x="4106929" y="6072718"/>
            <a:ext cx="4058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/>
              <a:t>≥ 2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119292F-4C63-4F49-B50C-63A1FDA42A40}"/>
              </a:ext>
            </a:extLst>
          </p:cNvPr>
          <p:cNvGrpSpPr/>
          <p:nvPr/>
        </p:nvGrpSpPr>
        <p:grpSpPr>
          <a:xfrm>
            <a:off x="222175" y="1797787"/>
            <a:ext cx="5361916" cy="2303109"/>
            <a:chOff x="222175" y="1882630"/>
            <a:chExt cx="5361916" cy="2303109"/>
          </a:xfrm>
        </p:grpSpPr>
        <p:graphicFrame>
          <p:nvGraphicFramePr>
            <p:cNvPr id="12" name="Espace réservé du contenu 6">
              <a:extLst>
                <a:ext uri="{FF2B5EF4-FFF2-40B4-BE49-F238E27FC236}">
                  <a16:creationId xmlns:a16="http://schemas.microsoft.com/office/drawing/2014/main" id="{379F9E12-780E-47B9-8930-A4FB308BFBC1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222175" y="1882630"/>
            <a:ext cx="5361916" cy="230310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2B95631-4712-4F8B-B2D9-28358D537634}"/>
                </a:ext>
              </a:extLst>
            </p:cNvPr>
            <p:cNvSpPr txBox="1"/>
            <p:nvPr/>
          </p:nvSpPr>
          <p:spPr>
            <a:xfrm>
              <a:off x="789443" y="3753740"/>
              <a:ext cx="1492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HIV-1 RNA (c/mL)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40DC7A1C-FF58-4494-ADD2-E3BA96DAAC85}"/>
                </a:ext>
              </a:extLst>
            </p:cNvPr>
            <p:cNvSpPr txBox="1"/>
            <p:nvPr/>
          </p:nvSpPr>
          <p:spPr>
            <a:xfrm>
              <a:off x="1093774" y="3504614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&lt; 50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9148AEB1-430C-4E96-A605-063DFBD66C42}"/>
                </a:ext>
              </a:extLst>
            </p:cNvPr>
            <p:cNvSpPr txBox="1"/>
            <p:nvPr/>
          </p:nvSpPr>
          <p:spPr>
            <a:xfrm>
              <a:off x="1435143" y="3504614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&lt; 200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06DB715-C1BF-4AE0-938A-E42D41B6CF97}"/>
                </a:ext>
              </a:extLst>
            </p:cNvPr>
            <p:cNvSpPr txBox="1"/>
            <p:nvPr/>
          </p:nvSpPr>
          <p:spPr>
            <a:xfrm>
              <a:off x="2219174" y="3753740"/>
              <a:ext cx="14927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HIV-1 RNA (c/mL)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7AE4A728-7D1A-4677-A40C-02F8E398CE5B}"/>
                </a:ext>
              </a:extLst>
            </p:cNvPr>
            <p:cNvSpPr txBox="1"/>
            <p:nvPr/>
          </p:nvSpPr>
          <p:spPr>
            <a:xfrm>
              <a:off x="2504649" y="3504614"/>
              <a:ext cx="4972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≥ 50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DEA19C6D-26A3-4D24-9B0E-A03E22B2D0F9}"/>
                </a:ext>
              </a:extLst>
            </p:cNvPr>
            <p:cNvSpPr txBox="1"/>
            <p:nvPr/>
          </p:nvSpPr>
          <p:spPr>
            <a:xfrm>
              <a:off x="2846019" y="3504614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≥ 200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D99A030-46F7-4F17-8735-33EFC1783236}"/>
                </a:ext>
              </a:extLst>
            </p:cNvPr>
            <p:cNvSpPr txBox="1"/>
            <p:nvPr/>
          </p:nvSpPr>
          <p:spPr>
            <a:xfrm>
              <a:off x="3691138" y="3521223"/>
              <a:ext cx="14454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/>
                <a:t>No virologic data</a:t>
              </a:r>
            </a:p>
            <a:p>
              <a:pPr algn="ctr"/>
              <a:endParaRPr lang="en-US" sz="1400" b="1"/>
            </a:p>
          </p:txBody>
        </p:sp>
        <p:sp>
          <p:nvSpPr>
            <p:cNvPr id="2" name="ZoneTexte 1">
              <a:extLst>
                <a:ext uri="{FF2B5EF4-FFF2-40B4-BE49-F238E27FC236}">
                  <a16:creationId xmlns:a16="http://schemas.microsoft.com/office/drawing/2014/main" id="{105D2326-FA53-4D8F-9EBB-1D130EB917D7}"/>
                </a:ext>
              </a:extLst>
            </p:cNvPr>
            <p:cNvSpPr txBox="1"/>
            <p:nvPr/>
          </p:nvSpPr>
          <p:spPr>
            <a:xfrm>
              <a:off x="859060" y="3245531"/>
              <a:ext cx="55062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/>
                <a:t>N =</a:t>
              </a: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8EB821EE-749B-401A-B87B-957FD87AF426}"/>
                </a:ext>
              </a:extLst>
            </p:cNvPr>
            <p:cNvSpPr txBox="1"/>
            <p:nvPr/>
          </p:nvSpPr>
          <p:spPr>
            <a:xfrm>
              <a:off x="1219210" y="3245531"/>
              <a:ext cx="340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29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89F2965B-B3E5-4E17-8555-584695E45446}"/>
                </a:ext>
              </a:extLst>
            </p:cNvPr>
            <p:cNvSpPr txBox="1"/>
            <p:nvPr/>
          </p:nvSpPr>
          <p:spPr>
            <a:xfrm>
              <a:off x="1681345" y="3245531"/>
              <a:ext cx="340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32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E9579630-2C66-4ABB-9049-D029AFD1A72D}"/>
                </a:ext>
              </a:extLst>
            </p:cNvPr>
            <p:cNvSpPr txBox="1"/>
            <p:nvPr/>
          </p:nvSpPr>
          <p:spPr>
            <a:xfrm>
              <a:off x="2634341" y="3245531"/>
              <a:ext cx="340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06C5F6AF-EDA1-43B4-BB39-BA389C93DBEA}"/>
                </a:ext>
              </a:extLst>
            </p:cNvPr>
            <p:cNvSpPr txBox="1"/>
            <p:nvPr/>
          </p:nvSpPr>
          <p:spPr>
            <a:xfrm>
              <a:off x="3030717" y="3245531"/>
              <a:ext cx="3406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11</a:t>
              </a:r>
            </a:p>
          </p:txBody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3B1149FE-B18B-426C-A889-3A9B56C4659F}"/>
              </a:ext>
            </a:extLst>
          </p:cNvPr>
          <p:cNvSpPr txBox="1"/>
          <p:nvPr/>
        </p:nvSpPr>
        <p:spPr>
          <a:xfrm>
            <a:off x="911662" y="5804951"/>
            <a:ext cx="550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N =</a:t>
            </a:r>
            <a:endParaRPr lang="es-419" sz="1200" dirty="0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58D8D1F-7B63-4FDB-9CC7-87973BFD1322}"/>
              </a:ext>
            </a:extLst>
          </p:cNvPr>
          <p:cNvSpPr txBox="1"/>
          <p:nvPr/>
        </p:nvSpPr>
        <p:spPr>
          <a:xfrm>
            <a:off x="1343097" y="5804951"/>
            <a:ext cx="467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4/6</a:t>
            </a:r>
            <a:endParaRPr lang="es-419" sz="1200" dirty="0">
              <a:solidFill>
                <a:schemeClr val="bg1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6137C73B-B59A-4250-B745-A404AA456468}"/>
              </a:ext>
            </a:extLst>
          </p:cNvPr>
          <p:cNvSpPr txBox="1"/>
          <p:nvPr/>
        </p:nvSpPr>
        <p:spPr>
          <a:xfrm>
            <a:off x="2686881" y="5804951"/>
            <a:ext cx="682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12/14</a:t>
            </a:r>
            <a:endParaRPr lang="es-419" sz="12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15BE682-2542-40E8-B409-7485547A7343}"/>
              </a:ext>
            </a:extLst>
          </p:cNvPr>
          <p:cNvSpPr txBox="1"/>
          <p:nvPr/>
        </p:nvSpPr>
        <p:spPr>
          <a:xfrm>
            <a:off x="4106929" y="5804951"/>
            <a:ext cx="6827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13/16</a:t>
            </a:r>
            <a:endParaRPr lang="es-419" sz="1200" dirty="0">
              <a:solidFill>
                <a:schemeClr val="bg1"/>
              </a:solidFill>
            </a:endParaRP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66AFEE08-3083-4C93-8CD1-AC57780460FC}"/>
              </a:ext>
            </a:extLst>
          </p:cNvPr>
          <p:cNvGraphicFramePr>
            <a:graphicFrameLocks noGrp="1"/>
          </p:cNvGraphicFramePr>
          <p:nvPr/>
        </p:nvGraphicFramePr>
        <p:xfrm>
          <a:off x="6212239" y="2171294"/>
          <a:ext cx="5152784" cy="2080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6898">
                  <a:extLst>
                    <a:ext uri="{9D8B030D-6E8A-4147-A177-3AD203B41FA5}">
                      <a16:colId xmlns:a16="http://schemas.microsoft.com/office/drawing/2014/main" val="3602058017"/>
                    </a:ext>
                  </a:extLst>
                </a:gridCol>
                <a:gridCol w="1245886">
                  <a:extLst>
                    <a:ext uri="{9D8B030D-6E8A-4147-A177-3AD203B41FA5}">
                      <a16:colId xmlns:a16="http://schemas.microsoft.com/office/drawing/2014/main" val="1210678913"/>
                    </a:ext>
                  </a:extLst>
                </a:gridCol>
              </a:tblGrid>
              <a:tr h="151842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Participants meeting criteria for resistance testing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11 (31)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95358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No emergent LEN resistance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7 (19)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7480339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Emergent LEN resistance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 (11)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251723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pPr marL="361950" indent="0"/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M66I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144249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pPr marL="361950" indent="0"/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Q67H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545254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pPr marL="361950" indent="0"/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K70N/R/S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300451"/>
                  </a:ext>
                </a:extLst>
              </a:tr>
              <a:tr h="151842">
                <a:tc>
                  <a:txBody>
                    <a:bodyPr/>
                    <a:lstStyle/>
                    <a:p>
                      <a:pPr marL="361950" indent="0"/>
                      <a:r>
                        <a:rPr lang="en-US" b="1" noProof="0" dirty="0">
                          <a:solidFill>
                            <a:schemeClr val="tx1"/>
                          </a:solidFill>
                        </a:rPr>
                        <a:t>N74D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noProof="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668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6904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>
            <a:extLst>
              <a:ext uri="{FF2B5EF4-FFF2-40B4-BE49-F238E27FC236}">
                <a16:creationId xmlns:a16="http://schemas.microsoft.com/office/drawing/2014/main" id="{8CC278B3-9FA1-444B-9992-274433A46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502" y="6087147"/>
            <a:ext cx="111944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Conclusion: inclusion of DTG in OBT (particularly fully active DTG) had the greatest impact on virologic response</a:t>
            </a:r>
          </a:p>
        </p:txBody>
      </p:sp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679172" y="10471"/>
            <a:ext cx="10790583" cy="1481068"/>
          </a:xfrm>
        </p:spPr>
        <p:txBody>
          <a:bodyPr>
            <a:normAutofit/>
          </a:bodyPr>
          <a:lstStyle/>
          <a:p>
            <a:r>
              <a:rPr lang="fr-FR" sz="3200" dirty="0"/>
              <a:t>BRIGHTE: clinical impact of </a:t>
            </a:r>
            <a:r>
              <a:rPr lang="fr-FR" sz="3200" dirty="0" err="1"/>
              <a:t>ARVs</a:t>
            </a:r>
            <a:r>
              <a:rPr lang="fr-FR" sz="3200" dirty="0"/>
              <a:t> in OBT with </a:t>
            </a:r>
            <a:r>
              <a:rPr lang="fr-FR" sz="3200" dirty="0" err="1"/>
              <a:t>fostemsavir</a:t>
            </a:r>
            <a:endParaRPr lang="fr-FR" sz="3200" dirty="0"/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90CB5209-0AED-4825-A722-C40F361A3142}"/>
              </a:ext>
            </a:extLst>
          </p:cNvPr>
          <p:cNvSpPr>
            <a:spLocks noGrp="1" noChangeArrowheads="1"/>
          </p:cNvSpPr>
          <p:nvPr>
            <p:ph sz="quarter" idx="13"/>
          </p:nvPr>
        </p:nvSpPr>
        <p:spPr>
          <a:xfrm>
            <a:off x="609600" y="1286738"/>
            <a:ext cx="8485352" cy="4572000"/>
          </a:xfrm>
        </p:spPr>
        <p:txBody>
          <a:bodyPr>
            <a:normAutofit/>
          </a:bodyPr>
          <a:lstStyle/>
          <a:p>
            <a:r>
              <a:rPr lang="en-US" sz="2000" dirty="0"/>
              <a:t>Phase 3 study, Fostemsavir vs placebo, in combination with OBT in </a:t>
            </a:r>
            <a:r>
              <a:rPr lang="en-US" sz="2000" dirty="0" err="1"/>
              <a:t>heavilily</a:t>
            </a:r>
            <a:r>
              <a:rPr lang="en-US" sz="2000" dirty="0"/>
              <a:t> pretreated HIV+ presenting with virologic failure and multi-resistance </a:t>
            </a:r>
          </a:p>
          <a:p>
            <a:r>
              <a:rPr lang="en-US" sz="2000" dirty="0"/>
              <a:t>Post-hoc analysis: association between ARVs of OBT and virological response at W96</a:t>
            </a:r>
          </a:p>
          <a:p>
            <a:pPr lvl="1"/>
            <a:endParaRPr lang="en-US" sz="2000" dirty="0"/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1094676" y="2488363"/>
            <a:ext cx="981657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HIV RNA &lt; 40 c/mL at W96 according to susceptibility of ARVs in OBT</a:t>
            </a:r>
          </a:p>
        </p:txBody>
      </p:sp>
      <p:sp>
        <p:nvSpPr>
          <p:cNvPr id="46" name="Text Box 3">
            <a:extLst>
              <a:ext uri="{FF2B5EF4-FFF2-40B4-BE49-F238E27FC236}">
                <a16:creationId xmlns:a16="http://schemas.microsoft.com/office/drawing/2014/main" id="{956D10FD-7A82-4A06-876A-A52989E90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51463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Ackerman P, IAS 2021, Abs. PEB155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3A2A0EA6-DB92-E142-9A97-02F16ADD8F55}"/>
              </a:ext>
            </a:extLst>
          </p:cNvPr>
          <p:cNvSpPr txBox="1"/>
          <p:nvPr/>
        </p:nvSpPr>
        <p:spPr>
          <a:xfrm>
            <a:off x="5395151" y="2854183"/>
            <a:ext cx="179555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 = susceptibe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 = resistance,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 = partial resistance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2B0EE25A-2CD4-2A48-8217-F39B745364FA}"/>
              </a:ext>
            </a:extLst>
          </p:cNvPr>
          <p:cNvGrpSpPr/>
          <p:nvPr/>
        </p:nvGrpSpPr>
        <p:grpSpPr>
          <a:xfrm>
            <a:off x="2192867" y="3163787"/>
            <a:ext cx="7471403" cy="3021828"/>
            <a:chOff x="12830172" y="931514"/>
            <a:chExt cx="6317185" cy="3454379"/>
          </a:xfrm>
        </p:grpSpPr>
        <p:graphicFrame>
          <p:nvGraphicFramePr>
            <p:cNvPr id="74" name="Graphique 73">
              <a:extLst>
                <a:ext uri="{FF2B5EF4-FFF2-40B4-BE49-F238E27FC236}">
                  <a16:creationId xmlns:a16="http://schemas.microsoft.com/office/drawing/2014/main" id="{60412424-C482-F349-BECE-AE208A7237A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64656846"/>
                </p:ext>
              </p:extLst>
            </p:nvPr>
          </p:nvGraphicFramePr>
          <p:xfrm>
            <a:off x="12830172" y="931514"/>
            <a:ext cx="6317185" cy="33381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6" name="Rectangle 77">
              <a:extLst>
                <a:ext uri="{FF2B5EF4-FFF2-40B4-BE49-F238E27FC236}">
                  <a16:creationId xmlns:a16="http://schemas.microsoft.com/office/drawing/2014/main" id="{2E792881-4972-2A49-AF64-79F12A06F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80001" y="3963694"/>
              <a:ext cx="224990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DTG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77" name="Rectangle 78">
              <a:extLst>
                <a:ext uri="{FF2B5EF4-FFF2-40B4-BE49-F238E27FC236}">
                  <a16:creationId xmlns:a16="http://schemas.microsoft.com/office/drawing/2014/main" id="{089C607C-1966-B54E-B0EB-E1A9474800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2613" y="3963694"/>
              <a:ext cx="395766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DTG qd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78" name="Rectangle 80">
              <a:extLst>
                <a:ext uri="{FF2B5EF4-FFF2-40B4-BE49-F238E27FC236}">
                  <a16:creationId xmlns:a16="http://schemas.microsoft.com/office/drawing/2014/main" id="{B20A6E49-31E9-654E-9039-A99238786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56914" y="3963694"/>
              <a:ext cx="201950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ETR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1CE20D-B655-B341-9649-9275ACEF9B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46540" y="3963694"/>
              <a:ext cx="428295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DTG bid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80" name="Rectangle 78">
              <a:extLst>
                <a:ext uri="{FF2B5EF4-FFF2-40B4-BE49-F238E27FC236}">
                  <a16:creationId xmlns:a16="http://schemas.microsoft.com/office/drawing/2014/main" id="{5898AF07-693C-6A44-9B98-FB90E7E68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9341" y="3963694"/>
              <a:ext cx="271073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DTG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R/PR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E9D6CE9-9565-9C49-9191-430A952874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746234" y="3963694"/>
              <a:ext cx="231551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DRV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32686ED-A313-7141-BDA5-DF1E97F559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37899" y="3963694"/>
              <a:ext cx="402326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DRV qd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83" name="Rectangle 78">
              <a:extLst>
                <a:ext uri="{FF2B5EF4-FFF2-40B4-BE49-F238E27FC236}">
                  <a16:creationId xmlns:a16="http://schemas.microsoft.com/office/drawing/2014/main" id="{E6884B8D-2304-884E-B7DB-C18D8DA91C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31826" y="3963694"/>
              <a:ext cx="434854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DRV bid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S</a:t>
              </a:r>
            </a:p>
          </p:txBody>
        </p:sp>
        <p:sp>
          <p:nvSpPr>
            <p:cNvPr id="84" name="Rectangle 78">
              <a:extLst>
                <a:ext uri="{FF2B5EF4-FFF2-40B4-BE49-F238E27FC236}">
                  <a16:creationId xmlns:a16="http://schemas.microsoft.com/office/drawing/2014/main" id="{DB2CE68D-1C7A-2749-A857-515498B93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67432" y="3963694"/>
              <a:ext cx="271073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DRV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R/PR</a:t>
              </a:r>
            </a:p>
          </p:txBody>
        </p:sp>
        <p:sp>
          <p:nvSpPr>
            <p:cNvPr id="85" name="Rectangle 80">
              <a:extLst>
                <a:ext uri="{FF2B5EF4-FFF2-40B4-BE49-F238E27FC236}">
                  <a16:creationId xmlns:a16="http://schemas.microsoft.com/office/drawing/2014/main" id="{38BF8FDC-56C0-4C40-980C-38F2D65BF3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602714" y="3963694"/>
              <a:ext cx="271073" cy="42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ETR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itchFamily="34" charset="-128"/>
                  <a:cs typeface="+mn-cs"/>
                </a:rPr>
                <a:t>R/PR</a:t>
              </a:r>
            </a:p>
          </p:txBody>
        </p:sp>
      </p:grpSp>
      <p:sp>
        <p:nvSpPr>
          <p:cNvPr id="86" name="Line 82">
            <a:extLst>
              <a:ext uri="{FF2B5EF4-FFF2-40B4-BE49-F238E27FC236}">
                <a16:creationId xmlns:a16="http://schemas.microsoft.com/office/drawing/2014/main" id="{9B974DDD-614E-6840-81F2-9D01C73BE628}"/>
              </a:ext>
            </a:extLst>
          </p:cNvPr>
          <p:cNvSpPr>
            <a:spLocks noChangeShapeType="1"/>
          </p:cNvSpPr>
          <p:nvPr/>
        </p:nvSpPr>
        <p:spPr bwMode="auto">
          <a:xfrm>
            <a:off x="8845442" y="3316247"/>
            <a:ext cx="0" cy="2324859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0B330409-A6CC-5041-9D82-6D4FC26EA54B}"/>
              </a:ext>
            </a:extLst>
          </p:cNvPr>
          <p:cNvSpPr txBox="1"/>
          <p:nvPr/>
        </p:nvSpPr>
        <p:spPr>
          <a:xfrm>
            <a:off x="2460710" y="3035191"/>
            <a:ext cx="344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6835180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>
            <a:extLst>
              <a:ext uri="{FF2B5EF4-FFF2-40B4-BE49-F238E27FC236}">
                <a16:creationId xmlns:a16="http://schemas.microsoft.com/office/drawing/2014/main" id="{1A306880-9B13-1D40-B8B2-5C122AF10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8" y="10471"/>
            <a:ext cx="8470698" cy="14810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/>
              <a:t>BRIGHTE: fostemsavir + OBT, safety at W96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9D1E208-D456-8342-BD80-7779D29002D1}"/>
              </a:ext>
            </a:extLst>
          </p:cNvPr>
          <p:cNvSpPr txBox="1"/>
          <p:nvPr/>
        </p:nvSpPr>
        <p:spPr>
          <a:xfrm>
            <a:off x="7793519" y="2041749"/>
            <a:ext cx="217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AE of special interest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F18890-1895-2048-BBA8-234048F45CE0}"/>
              </a:ext>
            </a:extLst>
          </p:cNvPr>
          <p:cNvSpPr txBox="1"/>
          <p:nvPr/>
        </p:nvSpPr>
        <p:spPr>
          <a:xfrm>
            <a:off x="5686526" y="5678108"/>
            <a:ext cx="4592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e: increase of QTc &gt; 60 ms, no CV complication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B022C7C-47FC-364A-B72F-26962CA67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3713" y="6441524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Shepherd B, IAS 2021, Abs. PEB153</a:t>
            </a:r>
          </a:p>
        </p:txBody>
      </p:sp>
      <p:graphicFrame>
        <p:nvGraphicFramePr>
          <p:cNvPr id="10" name="Group 174">
            <a:extLst>
              <a:ext uri="{FF2B5EF4-FFF2-40B4-BE49-F238E27FC236}">
                <a16:creationId xmlns:a16="http://schemas.microsoft.com/office/drawing/2014/main" id="{0449B7FF-BBBC-46C3-B7CD-DD912AFED0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727429"/>
              </p:ext>
            </p:extLst>
          </p:nvPr>
        </p:nvGraphicFramePr>
        <p:xfrm>
          <a:off x="270814" y="1888510"/>
          <a:ext cx="4804619" cy="3735625"/>
        </p:xfrm>
        <a:graphic>
          <a:graphicData uri="http://schemas.openxmlformats.org/drawingml/2006/table">
            <a:tbl>
              <a:tblPr/>
              <a:tblGrid>
                <a:gridCol w="3417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5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Participants with grade 3 or 4 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increase, n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Total</a:t>
                      </a:r>
                      <a:b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</a:b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(n = 370)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ALT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15 (4)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12 (3)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Direct bilirubin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38 (10)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Total Bilirubin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14 (4)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9828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Creatinine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85 (23)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6825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Creatinine kinase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9 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5860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Total cholesterol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11 (4)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655540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Triglycerides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20 (7)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1336432"/>
                  </a:ext>
                </a:extLst>
              </a:tr>
            </a:tbl>
          </a:graphicData>
        </a:graphic>
      </p:graphicFrame>
      <p:graphicFrame>
        <p:nvGraphicFramePr>
          <p:cNvPr id="11" name="Group 174">
            <a:extLst>
              <a:ext uri="{FF2B5EF4-FFF2-40B4-BE49-F238E27FC236}">
                <a16:creationId xmlns:a16="http://schemas.microsoft.com/office/drawing/2014/main" id="{59853A7B-BF21-4337-A6E9-5B781BF513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7698732"/>
              </p:ext>
            </p:extLst>
          </p:nvPr>
        </p:nvGraphicFramePr>
        <p:xfrm>
          <a:off x="5686527" y="2504736"/>
          <a:ext cx="6073958" cy="2962737"/>
        </p:xfrm>
        <a:graphic>
          <a:graphicData uri="http://schemas.openxmlformats.org/drawingml/2006/table">
            <a:tbl>
              <a:tblPr/>
              <a:tblGrid>
                <a:gridCol w="32006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33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0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AESI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Number of participants (%)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IRIS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8 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Rash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24 (6)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Musculoskeletal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56 (15)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336964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Renal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23 (6)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98282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-249237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Electrocardiogram QT prolonged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7 (2)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6825"/>
                  </a:ext>
                </a:extLst>
              </a:tr>
              <a:tr h="3864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Tablet in stool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pitchFamily="-109" charset="-128"/>
                          <a:cs typeface="Arial" panose="020B0604020202020204" pitchFamily="34" charset="0"/>
                        </a:rPr>
                        <a:t>3 (&lt; 1)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35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49700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0C3BFB83-5B97-4C46-8484-4F59AD2D96BF}"/>
              </a:ext>
            </a:extLst>
          </p:cNvPr>
          <p:cNvGrpSpPr/>
          <p:nvPr/>
        </p:nvGrpSpPr>
        <p:grpSpPr>
          <a:xfrm>
            <a:off x="3175044" y="443022"/>
            <a:ext cx="5551319" cy="5468507"/>
            <a:chOff x="2204215" y="595098"/>
            <a:chExt cx="5551319" cy="546850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9644979">
              <a:off x="2204215" y="3159375"/>
              <a:ext cx="3007203" cy="290423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7555548">
              <a:off x="3405586" y="705627"/>
              <a:ext cx="3205308" cy="298425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305984" y="1571498"/>
              <a:ext cx="1637756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 vs SOC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ODYSSEY</a:t>
              </a: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941004">
              <a:off x="5265194" y="2985994"/>
              <a:ext cx="2490340" cy="252932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997313" y="2641109"/>
              <a:ext cx="2021856" cy="203905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156908" y="3159375"/>
              <a:ext cx="1733936" cy="815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Children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Pregnancy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6070444" y="3879765"/>
              <a:ext cx="1480022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DTG + IP/r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SMILE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444753" y="4285004"/>
              <a:ext cx="1768112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Neural tube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defects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FF6600"/>
                  </a:solidFill>
                </a:rPr>
                <a:t>TSEPAMO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667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>
            <a:extLst>
              <a:ext uri="{FF2B5EF4-FFF2-40B4-BE49-F238E27FC236}">
                <a16:creationId xmlns:a16="http://schemas.microsoft.com/office/drawing/2014/main" id="{7E2C2E8F-E348-D84B-B1F5-2A1EBB7FF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0" y="10471"/>
            <a:ext cx="8470698" cy="1481068"/>
          </a:xfrm>
        </p:spPr>
        <p:txBody>
          <a:bodyPr>
            <a:normAutofit/>
          </a:bodyPr>
          <a:lstStyle/>
          <a:p>
            <a:r>
              <a:rPr lang="fr-FR" sz="3200" dirty="0"/>
              <a:t>ODYSSEY: DTG vs SOC in </a:t>
            </a:r>
            <a:r>
              <a:rPr lang="fr-FR" sz="3200" dirty="0" err="1"/>
              <a:t>children</a:t>
            </a:r>
            <a:r>
              <a:rPr lang="fr-FR" sz="3200" dirty="0"/>
              <a:t> 3-14 kg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637BB5CE-5D71-804A-B4D3-5CE903E2DA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436901"/>
            <a:ext cx="5246829" cy="941070"/>
          </a:xfrm>
        </p:spPr>
        <p:txBody>
          <a:bodyPr/>
          <a:lstStyle/>
          <a:p>
            <a:r>
              <a:rPr lang="en-US"/>
              <a:t>Main trial (707 children, all ≥ 14 kg)</a:t>
            </a:r>
          </a:p>
          <a:p>
            <a:pPr marL="0" indent="0" algn="ctr">
              <a:buNone/>
            </a:pPr>
            <a:r>
              <a:rPr lang="en-US" sz="1800" i="1"/>
              <a:t>(Turkova A. CROI 2021, Abs. 174)</a:t>
            </a:r>
          </a:p>
        </p:txBody>
      </p:sp>
      <p:sp>
        <p:nvSpPr>
          <p:cNvPr id="13" name="Espace réservé du contenu 11">
            <a:extLst>
              <a:ext uri="{FF2B5EF4-FFF2-40B4-BE49-F238E27FC236}">
                <a16:creationId xmlns:a16="http://schemas.microsoft.com/office/drawing/2014/main" id="{29EB2C5D-8F93-014D-94F3-84FDF4018329}"/>
              </a:ext>
            </a:extLst>
          </p:cNvPr>
          <p:cNvSpPr txBox="1">
            <a:spLocks/>
          </p:cNvSpPr>
          <p:nvPr/>
        </p:nvSpPr>
        <p:spPr>
          <a:xfrm>
            <a:off x="6408037" y="1995368"/>
            <a:ext cx="5429861" cy="143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>
                <a:cs typeface="Arial" panose="020B0604020202020204" pitchFamily="34" charset="0"/>
              </a:rPr>
              <a:t>Additional cohort, 85 children 3-14 kg, median age 1.4 years, 34% WHO stage 3/4</a:t>
            </a:r>
          </a:p>
          <a:p>
            <a:r>
              <a:rPr lang="en-US" sz="2000">
                <a:cs typeface="Arial" panose="020B0604020202020204" pitchFamily="34" charset="0"/>
              </a:rPr>
              <a:t>72 first-line ART, 13 second-line ART</a:t>
            </a:r>
          </a:p>
        </p:txBody>
      </p:sp>
      <p:graphicFrame>
        <p:nvGraphicFramePr>
          <p:cNvPr id="14" name="Tableau 14">
            <a:extLst>
              <a:ext uri="{FF2B5EF4-FFF2-40B4-BE49-F238E27FC236}">
                <a16:creationId xmlns:a16="http://schemas.microsoft.com/office/drawing/2014/main" id="{CB7E7439-22FA-1340-ABDD-94544AAACA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962721"/>
              </p:ext>
            </p:extLst>
          </p:nvPr>
        </p:nvGraphicFramePr>
        <p:xfrm>
          <a:off x="6769611" y="3351542"/>
          <a:ext cx="4981385" cy="2811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2492283029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36441663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3227172774"/>
                    </a:ext>
                  </a:extLst>
                </a:gridCol>
                <a:gridCol w="1133285">
                  <a:extLst>
                    <a:ext uri="{9D8B030D-6E8A-4147-A177-3AD203B41FA5}">
                      <a16:colId xmlns:a16="http://schemas.microsoft.com/office/drawing/2014/main" val="41938980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DTG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SOC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402758"/>
                  </a:ext>
                </a:extLst>
              </a:tr>
              <a:tr h="147993">
                <a:tc>
                  <a:txBody>
                    <a:bodyPr/>
                    <a:lstStyle/>
                    <a:p>
                      <a:r>
                        <a:rPr lang="en-US" b="1" noProof="0"/>
                        <a:t>Confirmed HIV RNA ≥ 400 c/mL after W36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19%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37%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099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noProof="0"/>
                        <a:t>HIV RNA &lt; 50 c/mL at W96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76.5%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50%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 = 0.024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6208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/>
                        <a:t>HIV RNA &lt; 400 c/mL at W96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91.4%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70.6%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P = 0.027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907241"/>
                  </a:ext>
                </a:extLst>
              </a:tr>
              <a:tr h="208535">
                <a:tc>
                  <a:txBody>
                    <a:bodyPr/>
                    <a:lstStyle/>
                    <a:p>
                      <a:r>
                        <a:rPr lang="en-US" b="1" noProof="0"/>
                        <a:t>Treatment failure by W96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29%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/>
                        <a:t>48%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noProof="0"/>
                        <a:t>Diff : -11%</a:t>
                      </a:r>
                      <a:br>
                        <a:rPr lang="en-US" noProof="0"/>
                      </a:br>
                      <a:r>
                        <a:rPr lang="en-US" noProof="0"/>
                        <a:t>(-19 to – 2) ; </a:t>
                      </a:r>
                      <a:br>
                        <a:rPr lang="en-US" noProof="0"/>
                      </a:br>
                      <a:r>
                        <a:rPr lang="en-US" noProof="0"/>
                        <a:t>DTG superior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181734"/>
                  </a:ext>
                </a:extLst>
              </a:tr>
              <a:tr h="208535">
                <a:tc>
                  <a:txBody>
                    <a:bodyPr/>
                    <a:lstStyle/>
                    <a:p>
                      <a:r>
                        <a:rPr lang="en-US" b="1" noProof="0"/>
                        <a:t>Safety</a:t>
                      </a:r>
                    </a:p>
                    <a:p>
                      <a:r>
                        <a:rPr lang="en-US" noProof="0"/>
                        <a:t>   SAE</a:t>
                      </a:r>
                    </a:p>
                    <a:p>
                      <a:r>
                        <a:rPr lang="en-US" noProof="0"/>
                        <a:t>   ART modifying AE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  <a:p>
                      <a:pPr algn="ctr"/>
                      <a:r>
                        <a:rPr lang="en-US" noProof="0"/>
                        <a:t>N = 11</a:t>
                      </a:r>
                    </a:p>
                    <a:p>
                      <a:pPr algn="ctr"/>
                      <a:r>
                        <a:rPr lang="en-US" noProof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/>
                    </a:p>
                    <a:p>
                      <a:pPr algn="ctr"/>
                      <a:r>
                        <a:rPr lang="en-US" noProof="0"/>
                        <a:t>N = 11</a:t>
                      </a:r>
                    </a:p>
                    <a:p>
                      <a:pPr algn="ctr"/>
                      <a:r>
                        <a:rPr lang="en-US" noProof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638265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588EFC7-20CF-9949-946D-4E95B3AA3AA0}"/>
              </a:ext>
            </a:extLst>
          </p:cNvPr>
          <p:cNvSpPr/>
          <p:nvPr/>
        </p:nvSpPr>
        <p:spPr>
          <a:xfrm>
            <a:off x="9363916" y="6438807"/>
            <a:ext cx="2876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>
                <a:solidFill>
                  <a:srgbClr val="0070C0"/>
                </a:solidFill>
                <a:cs typeface="Arial" panose="020B0604020202020204" pitchFamily="34" charset="0"/>
              </a:rPr>
              <a:t>Lugemwa</a:t>
            </a:r>
            <a:r>
              <a:rPr lang="fr-FR" sz="1400" i="1" dirty="0">
                <a:solidFill>
                  <a:srgbClr val="0070C0"/>
                </a:solidFill>
                <a:cs typeface="Arial" panose="020B0604020202020204" pitchFamily="34" charset="0"/>
              </a:rPr>
              <a:t> A, IAS 2021, Abs. PEBLB18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C7463A8-26EC-43EC-A37E-8CA366BB783E}"/>
              </a:ext>
            </a:extLst>
          </p:cNvPr>
          <p:cNvGrpSpPr/>
          <p:nvPr/>
        </p:nvGrpSpPr>
        <p:grpSpPr>
          <a:xfrm>
            <a:off x="106640" y="2371512"/>
            <a:ext cx="6033546" cy="4219581"/>
            <a:chOff x="106640" y="2371512"/>
            <a:chExt cx="6033546" cy="4219581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BE88F1C-2E57-E740-AF56-C6757D978107}"/>
                </a:ext>
              </a:extLst>
            </p:cNvPr>
            <p:cNvSpPr txBox="1"/>
            <p:nvPr/>
          </p:nvSpPr>
          <p:spPr>
            <a:xfrm>
              <a:off x="914865" y="5745358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10%</a:t>
              </a: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C11CD8F-265F-D145-BB6E-C731CE33CE7A}"/>
                </a:ext>
              </a:extLst>
            </p:cNvPr>
            <p:cNvSpPr txBox="1"/>
            <p:nvPr/>
          </p:nvSpPr>
          <p:spPr>
            <a:xfrm>
              <a:off x="2371901" y="5749974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23%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CF655879-AB04-2A4A-B0FE-9B98A612BB7F}"/>
                </a:ext>
              </a:extLst>
            </p:cNvPr>
            <p:cNvSpPr txBox="1"/>
            <p:nvPr/>
          </p:nvSpPr>
          <p:spPr>
            <a:xfrm>
              <a:off x="3809155" y="5749974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17%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80786FC8-50C4-2A43-8430-E35FE7C9663E}"/>
                </a:ext>
              </a:extLst>
            </p:cNvPr>
            <p:cNvSpPr txBox="1"/>
            <p:nvPr/>
          </p:nvSpPr>
          <p:spPr>
            <a:xfrm>
              <a:off x="5291591" y="5749974"/>
              <a:ext cx="58381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21%</a:t>
              </a:r>
            </a:p>
          </p:txBody>
        </p:sp>
        <p:sp>
          <p:nvSpPr>
            <p:cNvPr id="8" name="Parenthèse ouvrante 7">
              <a:extLst>
                <a:ext uri="{FF2B5EF4-FFF2-40B4-BE49-F238E27FC236}">
                  <a16:creationId xmlns:a16="http://schemas.microsoft.com/office/drawing/2014/main" id="{3A6A208B-9298-1A4A-A865-AF94485158FE}"/>
                </a:ext>
              </a:extLst>
            </p:cNvPr>
            <p:cNvSpPr/>
            <p:nvPr/>
          </p:nvSpPr>
          <p:spPr>
            <a:xfrm rot="16200000">
              <a:off x="1836989" y="5396253"/>
              <a:ext cx="149877" cy="1495425"/>
            </a:xfrm>
            <a:prstGeom prst="leftBracket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894E4D2-C17B-1A4C-8FDD-AC1CE7AC9268}"/>
                </a:ext>
              </a:extLst>
            </p:cNvPr>
            <p:cNvSpPr txBox="1"/>
            <p:nvPr/>
          </p:nvSpPr>
          <p:spPr>
            <a:xfrm>
              <a:off x="1414100" y="6221761"/>
              <a:ext cx="1053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p = 0.003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5FA8BEAB-6BC3-3A48-89F3-9F35CB632F96}"/>
                </a:ext>
              </a:extLst>
            </p:cNvPr>
            <p:cNvSpPr txBox="1"/>
            <p:nvPr/>
          </p:nvSpPr>
          <p:spPr>
            <a:xfrm>
              <a:off x="106640" y="5749974"/>
              <a:ext cx="82824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C00000"/>
                  </a:solidFill>
                </a:rPr>
                <a:t>Failure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FF856BA-C2E7-2647-A2BB-63EA15BD36F9}"/>
                </a:ext>
              </a:extLst>
            </p:cNvPr>
            <p:cNvSpPr txBox="1"/>
            <p:nvPr/>
          </p:nvSpPr>
          <p:spPr>
            <a:xfrm>
              <a:off x="2261648" y="5499622"/>
              <a:ext cx="8082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92% EFV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9DA3044-C9CA-7340-87D5-38AD9A8A23DD}"/>
                </a:ext>
              </a:extLst>
            </p:cNvPr>
            <p:cNvSpPr txBox="1"/>
            <p:nvPr/>
          </p:nvSpPr>
          <p:spPr>
            <a:xfrm>
              <a:off x="5221173" y="5515726"/>
              <a:ext cx="7681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/>
                <a:t>98% bPI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F612D92-DBBE-430F-919F-00B97CAE9502}"/>
                </a:ext>
              </a:extLst>
            </p:cNvPr>
            <p:cNvSpPr/>
            <p:nvPr/>
          </p:nvSpPr>
          <p:spPr>
            <a:xfrm>
              <a:off x="682204" y="4396210"/>
              <a:ext cx="1229723" cy="4653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DTG</a:t>
              </a:r>
              <a:br>
                <a:rPr lang="en-US" sz="1600"/>
              </a:br>
              <a:r>
                <a:rPr lang="en-US" sz="1400"/>
                <a:t>N = 154</a:t>
              </a:r>
              <a:endParaRPr lang="en-US" sz="16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70E069-C1CB-474B-B59E-785F1E6F28DF}"/>
                </a:ext>
              </a:extLst>
            </p:cNvPr>
            <p:cNvSpPr/>
            <p:nvPr/>
          </p:nvSpPr>
          <p:spPr>
            <a:xfrm>
              <a:off x="2091624" y="4396210"/>
              <a:ext cx="1229723" cy="4653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SOC</a:t>
              </a:r>
              <a:br>
                <a:rPr lang="en-US" sz="1600"/>
              </a:br>
              <a:r>
                <a:rPr lang="en-US" sz="1400"/>
                <a:t>N = 157</a:t>
              </a:r>
              <a:endParaRPr lang="en-US" sz="16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838E99-A4C9-4DD3-B2A2-762743FA2236}"/>
                </a:ext>
              </a:extLst>
            </p:cNvPr>
            <p:cNvSpPr/>
            <p:nvPr/>
          </p:nvSpPr>
          <p:spPr>
            <a:xfrm>
              <a:off x="3501044" y="4396210"/>
              <a:ext cx="1229723" cy="4653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DTG</a:t>
              </a:r>
              <a:br>
                <a:rPr lang="en-US" sz="1600"/>
              </a:br>
              <a:r>
                <a:rPr lang="en-US" sz="1400"/>
                <a:t>N = 196</a:t>
              </a:r>
              <a:endParaRPr lang="en-US" sz="16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5747F0-057C-46A7-BCAA-31A448776618}"/>
                </a:ext>
              </a:extLst>
            </p:cNvPr>
            <p:cNvSpPr/>
            <p:nvPr/>
          </p:nvSpPr>
          <p:spPr>
            <a:xfrm>
              <a:off x="4910463" y="4396210"/>
              <a:ext cx="1229723" cy="4653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SOC</a:t>
              </a:r>
              <a:br>
                <a:rPr lang="en-US" sz="1600"/>
              </a:br>
              <a:r>
                <a:rPr lang="en-US" sz="1400"/>
                <a:t>N = 200</a:t>
              </a:r>
              <a:endParaRPr lang="en-US" sz="16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255E7ED-8EEF-421D-B19C-87D6133B5A0A}"/>
                </a:ext>
              </a:extLst>
            </p:cNvPr>
            <p:cNvSpPr/>
            <p:nvPr/>
          </p:nvSpPr>
          <p:spPr>
            <a:xfrm>
              <a:off x="1414100" y="2371512"/>
              <a:ext cx="3819723" cy="4653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&lt; 18 years old, starting 1</a:t>
              </a:r>
              <a:r>
                <a:rPr lang="en-US" sz="1600" b="1" baseline="30000">
                  <a:solidFill>
                    <a:srgbClr val="002060"/>
                  </a:solidFill>
                </a:rPr>
                <a:t>st</a:t>
              </a:r>
              <a:r>
                <a:rPr lang="en-US" sz="1600" b="1">
                  <a:solidFill>
                    <a:srgbClr val="002060"/>
                  </a:solidFill>
                </a:rPr>
                <a:t> line </a:t>
              </a:r>
              <a:br>
                <a:rPr lang="en-US" sz="1600" b="1">
                  <a:solidFill>
                    <a:srgbClr val="002060"/>
                  </a:solidFill>
                </a:rPr>
              </a:br>
              <a:r>
                <a:rPr lang="en-US" sz="1600" b="1">
                  <a:solidFill>
                    <a:srgbClr val="002060"/>
                  </a:solidFill>
                </a:rPr>
                <a:t>or switching to 2</a:t>
              </a:r>
              <a:r>
                <a:rPr lang="en-US" sz="1600" b="1" baseline="30000">
                  <a:solidFill>
                    <a:srgbClr val="002060"/>
                  </a:solidFill>
                </a:rPr>
                <a:t>nd</a:t>
              </a:r>
              <a:r>
                <a:rPr lang="en-US" sz="1600" b="1">
                  <a:solidFill>
                    <a:srgbClr val="002060"/>
                  </a:solidFill>
                </a:rPr>
                <a:t> line (N = 707)</a:t>
              </a:r>
              <a:endParaRPr lang="en-US" sz="1600">
                <a:solidFill>
                  <a:srgbClr val="002060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43F0E3EB-25BE-4D01-B813-5E446614FDE2}"/>
                </a:ext>
              </a:extLst>
            </p:cNvPr>
            <p:cNvSpPr/>
            <p:nvPr/>
          </p:nvSpPr>
          <p:spPr>
            <a:xfrm>
              <a:off x="792051" y="3207702"/>
              <a:ext cx="2419448" cy="46535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ODYSSEY A: </a:t>
              </a:r>
              <a:br>
                <a:rPr lang="en-US" sz="1600" b="1"/>
              </a:br>
              <a:r>
                <a:rPr lang="en-US" sz="1600" b="1"/>
                <a:t>1</a:t>
              </a:r>
              <a:r>
                <a:rPr lang="en-US" sz="1600" b="1" baseline="30000"/>
                <a:t>st</a:t>
              </a:r>
              <a:r>
                <a:rPr lang="en-US" sz="1600" b="1"/>
                <a:t>-Line ART (N = 311)</a:t>
              </a:r>
              <a:endParaRPr lang="en-US" sz="16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785608-35AA-4A3F-B95F-405C037B3EE9}"/>
                </a:ext>
              </a:extLst>
            </p:cNvPr>
            <p:cNvSpPr/>
            <p:nvPr/>
          </p:nvSpPr>
          <p:spPr>
            <a:xfrm>
              <a:off x="3610891" y="3207702"/>
              <a:ext cx="2419448" cy="4653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ODYSSEY B: </a:t>
              </a:r>
              <a:br>
                <a:rPr lang="en-US" sz="1600" b="1"/>
              </a:br>
              <a:r>
                <a:rPr lang="en-US" sz="1600" b="1"/>
                <a:t>2</a:t>
              </a:r>
              <a:r>
                <a:rPr lang="en-US" sz="1600" b="1" baseline="30000"/>
                <a:t>nd</a:t>
              </a:r>
              <a:r>
                <a:rPr lang="en-US" sz="1600" b="1"/>
                <a:t>-Line ART (N = 396)</a:t>
              </a:r>
              <a:endParaRPr lang="en-US" sz="1600"/>
            </a:p>
          </p:txBody>
        </p:sp>
        <p:cxnSp>
          <p:nvCxnSpPr>
            <p:cNvPr id="27" name="Connecteur : en angle 26">
              <a:extLst>
                <a:ext uri="{FF2B5EF4-FFF2-40B4-BE49-F238E27FC236}">
                  <a16:creationId xmlns:a16="http://schemas.microsoft.com/office/drawing/2014/main" id="{469140F6-2736-42A7-A20B-CC36A4F5DD4E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 rot="5400000">
              <a:off x="2477449" y="2361189"/>
              <a:ext cx="370840" cy="1322187"/>
            </a:xfrm>
            <a:prstGeom prst="bentConnector3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 : en angle 27">
              <a:extLst>
                <a:ext uri="{FF2B5EF4-FFF2-40B4-BE49-F238E27FC236}">
                  <a16:creationId xmlns:a16="http://schemas.microsoft.com/office/drawing/2014/main" id="{21DC749A-B707-49DD-AFEA-501D3D97BC38}"/>
                </a:ext>
              </a:extLst>
            </p:cNvPr>
            <p:cNvCxnSpPr>
              <a:cxnSpLocks/>
              <a:stCxn id="23" idx="2"/>
              <a:endCxn id="25" idx="0"/>
            </p:cNvCxnSpPr>
            <p:nvPr/>
          </p:nvCxnSpPr>
          <p:spPr>
            <a:xfrm rot="16200000" flipH="1">
              <a:off x="3886868" y="2273955"/>
              <a:ext cx="370840" cy="1496653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 : en angle 30">
              <a:extLst>
                <a:ext uri="{FF2B5EF4-FFF2-40B4-BE49-F238E27FC236}">
                  <a16:creationId xmlns:a16="http://schemas.microsoft.com/office/drawing/2014/main" id="{CEBC1FA3-F8F0-4AFA-94C6-C72D93D12E43}"/>
                </a:ext>
              </a:extLst>
            </p:cNvPr>
            <p:cNvCxnSpPr>
              <a:cxnSpLocks/>
              <a:stCxn id="24" idx="2"/>
              <a:endCxn id="2" idx="0"/>
            </p:cNvCxnSpPr>
            <p:nvPr/>
          </p:nvCxnSpPr>
          <p:spPr>
            <a:xfrm rot="5400000">
              <a:off x="1287842" y="3682277"/>
              <a:ext cx="723158" cy="7047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 : en angle 31">
              <a:extLst>
                <a:ext uri="{FF2B5EF4-FFF2-40B4-BE49-F238E27FC236}">
                  <a16:creationId xmlns:a16="http://schemas.microsoft.com/office/drawing/2014/main" id="{8E03158E-F349-4C7E-8C84-4755FFF342B8}"/>
                </a:ext>
              </a:extLst>
            </p:cNvPr>
            <p:cNvCxnSpPr>
              <a:cxnSpLocks/>
              <a:stCxn id="24" idx="2"/>
              <a:endCxn id="20" idx="0"/>
            </p:cNvCxnSpPr>
            <p:nvPr/>
          </p:nvCxnSpPr>
          <p:spPr>
            <a:xfrm rot="16200000" flipH="1">
              <a:off x="1992551" y="3682275"/>
              <a:ext cx="723158" cy="704711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 : en angle 36">
              <a:extLst>
                <a:ext uri="{FF2B5EF4-FFF2-40B4-BE49-F238E27FC236}">
                  <a16:creationId xmlns:a16="http://schemas.microsoft.com/office/drawing/2014/main" id="{4C331E61-0DCA-480A-A262-F5739D362EF9}"/>
                </a:ext>
              </a:extLst>
            </p:cNvPr>
            <p:cNvCxnSpPr>
              <a:cxnSpLocks/>
              <a:stCxn id="25" idx="2"/>
              <a:endCxn id="21" idx="0"/>
            </p:cNvCxnSpPr>
            <p:nvPr/>
          </p:nvCxnSpPr>
          <p:spPr>
            <a:xfrm rot="5400000">
              <a:off x="4106682" y="3682277"/>
              <a:ext cx="723158" cy="704709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 : en angle 37">
              <a:extLst>
                <a:ext uri="{FF2B5EF4-FFF2-40B4-BE49-F238E27FC236}">
                  <a16:creationId xmlns:a16="http://schemas.microsoft.com/office/drawing/2014/main" id="{AE147C90-A98F-4C86-8626-ABB113071F70}"/>
                </a:ext>
              </a:extLst>
            </p:cNvPr>
            <p:cNvCxnSpPr>
              <a:cxnSpLocks/>
              <a:stCxn id="25" idx="2"/>
              <a:endCxn id="22" idx="0"/>
            </p:cNvCxnSpPr>
            <p:nvPr/>
          </p:nvCxnSpPr>
          <p:spPr>
            <a:xfrm rot="16200000" flipH="1">
              <a:off x="4811391" y="3682276"/>
              <a:ext cx="723158" cy="70471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FCF926B4-8ACA-419F-950C-B160229D319A}"/>
                </a:ext>
              </a:extLst>
            </p:cNvPr>
            <p:cNvSpPr/>
            <p:nvPr/>
          </p:nvSpPr>
          <p:spPr>
            <a:xfrm>
              <a:off x="4612337" y="3802062"/>
              <a:ext cx="416560" cy="416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/>
                <a:t>R</a:t>
              </a:r>
              <a:br>
                <a:rPr lang="en-US" sz="1400" b="1"/>
              </a:br>
              <a:r>
                <a:rPr lang="en-US" sz="1100" b="1"/>
                <a:t>1:1</a:t>
              </a:r>
              <a:endParaRPr lang="en-US" sz="1400" b="1"/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EEA05B41-89F6-41D9-9392-BAB560B55E96}"/>
                </a:ext>
              </a:extLst>
            </p:cNvPr>
            <p:cNvSpPr/>
            <p:nvPr/>
          </p:nvSpPr>
          <p:spPr>
            <a:xfrm>
              <a:off x="1792122" y="3802062"/>
              <a:ext cx="416560" cy="41656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/>
              <a:r>
                <a:rPr lang="en-US" sz="1400" b="1"/>
                <a:t>R</a:t>
              </a:r>
              <a:br>
                <a:rPr lang="en-US" sz="1400" b="1"/>
              </a:br>
              <a:r>
                <a:rPr lang="en-US" sz="1100" b="1"/>
                <a:t>1:1</a:t>
              </a:r>
              <a:endParaRPr lang="en-US" sz="1400" b="1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5F9C219-BA29-438C-A417-5C0DB762651B}"/>
                </a:ext>
              </a:extLst>
            </p:cNvPr>
            <p:cNvSpPr/>
            <p:nvPr/>
          </p:nvSpPr>
          <p:spPr>
            <a:xfrm>
              <a:off x="701040" y="5014238"/>
              <a:ext cx="5439146" cy="4653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>
                  <a:solidFill>
                    <a:srgbClr val="002060"/>
                  </a:solidFill>
                </a:rPr>
                <a:t>Follow-up: </a:t>
              </a:r>
              <a:r>
                <a:rPr lang="en-US" sz="1600">
                  <a:solidFill>
                    <a:srgbClr val="002060"/>
                  </a:solidFill>
                </a:rPr>
                <a:t>until last patient reaches 96 weeks</a:t>
              </a:r>
              <a:br>
                <a:rPr lang="en-US" sz="1600">
                  <a:solidFill>
                    <a:srgbClr val="002060"/>
                  </a:solidFill>
                </a:rPr>
              </a:br>
              <a:r>
                <a:rPr lang="en-US" sz="1600" b="1">
                  <a:solidFill>
                    <a:srgbClr val="002060"/>
                  </a:solidFill>
                </a:rPr>
                <a:t>Primary endpoint: </a:t>
              </a:r>
              <a:r>
                <a:rPr lang="en-US" sz="1600">
                  <a:solidFill>
                    <a:srgbClr val="002060"/>
                  </a:solidFill>
                </a:rPr>
                <a:t>virological or clinical failure</a:t>
              </a:r>
            </a:p>
          </p:txBody>
        </p:sp>
        <p:cxnSp>
          <p:nvCxnSpPr>
            <p:cNvPr id="49" name="Connecteur : en angle 48">
              <a:extLst>
                <a:ext uri="{FF2B5EF4-FFF2-40B4-BE49-F238E27FC236}">
                  <a16:creationId xmlns:a16="http://schemas.microsoft.com/office/drawing/2014/main" id="{87412081-B56A-42FB-971D-F09CEAF67546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4115906" y="4861560"/>
              <a:ext cx="0" cy="1524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 : en angle 48">
              <a:extLst>
                <a:ext uri="{FF2B5EF4-FFF2-40B4-BE49-F238E27FC236}">
                  <a16:creationId xmlns:a16="http://schemas.microsoft.com/office/drawing/2014/main" id="{7DD20B56-B05E-4376-8F6C-05505308D9F5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>
              <a:off x="5525325" y="4861560"/>
              <a:ext cx="0" cy="1526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cteur : en angle 48">
              <a:extLst>
                <a:ext uri="{FF2B5EF4-FFF2-40B4-BE49-F238E27FC236}">
                  <a16:creationId xmlns:a16="http://schemas.microsoft.com/office/drawing/2014/main" id="{7D5B7C40-3702-470C-96FD-F036C828DF84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>
              <a:off x="2706486" y="4861560"/>
              <a:ext cx="0" cy="15267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 : en angle 48">
              <a:extLst>
                <a:ext uri="{FF2B5EF4-FFF2-40B4-BE49-F238E27FC236}">
                  <a16:creationId xmlns:a16="http://schemas.microsoft.com/office/drawing/2014/main" id="{73E20A6D-6FAB-4EF0-985C-605CD050873E}"/>
                </a:ext>
              </a:extLst>
            </p:cNvPr>
            <p:cNvCxnSpPr>
              <a:cxnSpLocks/>
              <a:stCxn id="2" idx="2"/>
            </p:cNvCxnSpPr>
            <p:nvPr/>
          </p:nvCxnSpPr>
          <p:spPr>
            <a:xfrm>
              <a:off x="1297066" y="4861560"/>
              <a:ext cx="0" cy="177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48458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3">
            <a:extLst>
              <a:ext uri="{FF2B5EF4-FFF2-40B4-BE49-F238E27FC236}">
                <a16:creationId xmlns:a16="http://schemas.microsoft.com/office/drawing/2014/main" id="{709204BD-A297-4F88-8D94-35620BF6C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6" y="1288915"/>
            <a:ext cx="6465957" cy="450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eaLnBrk="1" hangingPunct="1"/>
            <a:r>
              <a:rPr lang="en-US" sz="1800" kern="0">
                <a:solidFill>
                  <a:schemeClr val="tx1"/>
                </a:solidFill>
              </a:rPr>
              <a:t>Randomised open-label study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E856CF-D15E-124D-8653-B8021C8B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0471"/>
            <a:ext cx="10065026" cy="1316432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SMILE Penta 17: INI + DRV/r in children and adolescents</a:t>
            </a:r>
          </a:p>
        </p:txBody>
      </p:sp>
      <p:graphicFrame>
        <p:nvGraphicFramePr>
          <p:cNvPr id="16" name="Tableau 16">
            <a:extLst>
              <a:ext uri="{FF2B5EF4-FFF2-40B4-BE49-F238E27FC236}">
                <a16:creationId xmlns:a16="http://schemas.microsoft.com/office/drawing/2014/main" id="{AF86AF9E-4A2B-FB4F-85BC-7D00DB390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746116"/>
              </p:ext>
            </p:extLst>
          </p:nvPr>
        </p:nvGraphicFramePr>
        <p:xfrm>
          <a:off x="5727700" y="1924747"/>
          <a:ext cx="6280658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617">
                  <a:extLst>
                    <a:ext uri="{9D8B030D-6E8A-4147-A177-3AD203B41FA5}">
                      <a16:colId xmlns:a16="http://schemas.microsoft.com/office/drawing/2014/main" val="4151811514"/>
                    </a:ext>
                  </a:extLst>
                </a:gridCol>
                <a:gridCol w="1245298">
                  <a:extLst>
                    <a:ext uri="{9D8B030D-6E8A-4147-A177-3AD203B41FA5}">
                      <a16:colId xmlns:a16="http://schemas.microsoft.com/office/drawing/2014/main" val="692811893"/>
                    </a:ext>
                  </a:extLst>
                </a:gridCol>
                <a:gridCol w="1245298">
                  <a:extLst>
                    <a:ext uri="{9D8B030D-6E8A-4147-A177-3AD203B41FA5}">
                      <a16:colId xmlns:a16="http://schemas.microsoft.com/office/drawing/2014/main" val="2681276507"/>
                    </a:ext>
                  </a:extLst>
                </a:gridCol>
                <a:gridCol w="1397445">
                  <a:extLst>
                    <a:ext uri="{9D8B030D-6E8A-4147-A177-3AD203B41FA5}">
                      <a16:colId xmlns:a16="http://schemas.microsoft.com/office/drawing/2014/main" val="67571288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j-lt"/>
                          <a:cs typeface="Arial" panose="020B0604020202020204" pitchFamily="34" charset="0"/>
                        </a:rPr>
                        <a:t>INSTI + DRV/r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Triple ART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190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Primary endpoint : 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confirmed </a:t>
                      </a:r>
                      <a:b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HIV RNA ≥ 50 c/mL at W48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5.0 %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7.6 %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Adjusted diff : </a:t>
                      </a:r>
                      <a:br>
                        <a:rPr lang="en-US" sz="12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2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- 2.5% (- 7.7 to 2.6)</a:t>
                      </a:r>
                      <a:br>
                        <a:rPr lang="en-US" sz="12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en-US" sz="12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p=0.033</a:t>
                      </a:r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58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Genotype at failure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R emergence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6/8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 INSTI or PI-R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5/12</a:t>
                      </a:r>
                    </a:p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 INSTI or PI-R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490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Safety</a:t>
                      </a:r>
                    </a:p>
                    <a:p>
                      <a:pPr lvl="1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Serious AE</a:t>
                      </a:r>
                    </a:p>
                    <a:p>
                      <a:pPr lvl="1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Grade 3-4 AE</a:t>
                      </a:r>
                    </a:p>
                    <a:p>
                      <a:pPr lvl="1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ART modifying AE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4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13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4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19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 = 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noProof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733649"/>
                  </a:ext>
                </a:extLst>
              </a:tr>
            </a:tbl>
          </a:graphicData>
        </a:graphic>
      </p:graphicFrame>
      <p:sp>
        <p:nvSpPr>
          <p:cNvPr id="19" name="Text Box 3">
            <a:extLst>
              <a:ext uri="{FF2B5EF4-FFF2-40B4-BE49-F238E27FC236}">
                <a16:creationId xmlns:a16="http://schemas.microsoft.com/office/drawing/2014/main" id="{EC49BB9B-61B4-D440-A566-47DC863929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5353" y="6450287"/>
            <a:ext cx="3476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 err="1">
                <a:solidFill>
                  <a:srgbClr val="0070C0"/>
                </a:solidFill>
              </a:rPr>
              <a:t>Compagnucci</a:t>
            </a:r>
            <a:r>
              <a:rPr lang="en-GB" sz="1400" i="1" dirty="0">
                <a:solidFill>
                  <a:srgbClr val="0070C0"/>
                </a:solidFill>
              </a:rPr>
              <a:t> A,  IAS 2021, Abs. PEB201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9A4DDB8-8A09-4295-B4A3-16B2D81FE075}"/>
              </a:ext>
            </a:extLst>
          </p:cNvPr>
          <p:cNvGrpSpPr/>
          <p:nvPr/>
        </p:nvGrpSpPr>
        <p:grpSpPr>
          <a:xfrm>
            <a:off x="5478067" y="4476196"/>
            <a:ext cx="6002733" cy="2206649"/>
            <a:chOff x="5478067" y="4476196"/>
            <a:chExt cx="6002733" cy="2206649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BD659E9A-9F87-470D-85E0-13EC3F25E2AA}"/>
                </a:ext>
              </a:extLst>
            </p:cNvPr>
            <p:cNvGrpSpPr/>
            <p:nvPr/>
          </p:nvGrpSpPr>
          <p:grpSpPr>
            <a:xfrm>
              <a:off x="5862405" y="4476196"/>
              <a:ext cx="5618395" cy="1795646"/>
              <a:chOff x="7265083" y="2113384"/>
              <a:chExt cx="4834925" cy="1563708"/>
            </a:xfrm>
          </p:grpSpPr>
          <p:sp>
            <p:nvSpPr>
              <p:cNvPr id="108" name="ZoneTexte 107">
                <a:extLst>
                  <a:ext uri="{FF2B5EF4-FFF2-40B4-BE49-F238E27FC236}">
                    <a16:creationId xmlns:a16="http://schemas.microsoft.com/office/drawing/2014/main" id="{602C3BF7-4161-4423-890B-B21B4E673253}"/>
                  </a:ext>
                </a:extLst>
              </p:cNvPr>
              <p:cNvSpPr txBox="1"/>
              <p:nvPr/>
            </p:nvSpPr>
            <p:spPr>
              <a:xfrm>
                <a:off x="10674618" y="2330098"/>
                <a:ext cx="142539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b="1" dirty="0"/>
                  <a:t>1,97 kg</a:t>
                </a:r>
                <a:br>
                  <a:rPr lang="fr-FR" sz="1200" dirty="0"/>
                </a:br>
                <a:r>
                  <a:rPr lang="fr-FR" sz="1200" dirty="0"/>
                  <a:t>IC 95 % : 1,1 - 2,9</a:t>
                </a:r>
                <a:br>
                  <a:rPr lang="fr-FR" sz="1200" dirty="0"/>
                </a:br>
                <a:r>
                  <a:rPr lang="fr-FR" sz="1200" dirty="0"/>
                  <a:t>p &lt; 0,001</a:t>
                </a:r>
              </a:p>
            </p:txBody>
          </p:sp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F7A436A9-E63B-4668-A255-DD58FC7DFF7F}"/>
                  </a:ext>
                </a:extLst>
              </p:cNvPr>
              <p:cNvGrpSpPr/>
              <p:nvPr/>
            </p:nvGrpSpPr>
            <p:grpSpPr>
              <a:xfrm>
                <a:off x="7609642" y="2196762"/>
                <a:ext cx="3130550" cy="1412875"/>
                <a:chOff x="7080251" y="2305050"/>
                <a:chExt cx="3130550" cy="1412875"/>
              </a:xfrm>
            </p:grpSpPr>
            <p:sp>
              <p:nvSpPr>
                <p:cNvPr id="66" name="Freeform 5">
                  <a:extLst>
                    <a:ext uri="{FF2B5EF4-FFF2-40B4-BE49-F238E27FC236}">
                      <a16:creationId xmlns:a16="http://schemas.microsoft.com/office/drawing/2014/main" id="{C373CCD1-D108-4716-8E03-D088236BE9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32638" y="2305050"/>
                  <a:ext cx="3078163" cy="1363662"/>
                </a:xfrm>
                <a:custGeom>
                  <a:avLst/>
                  <a:gdLst>
                    <a:gd name="T0" fmla="*/ 1939 w 1939"/>
                    <a:gd name="T1" fmla="*/ 859 h 859"/>
                    <a:gd name="T2" fmla="*/ 0 w 1939"/>
                    <a:gd name="T3" fmla="*/ 859 h 859"/>
                    <a:gd name="T4" fmla="*/ 0 w 1939"/>
                    <a:gd name="T5" fmla="*/ 0 h 8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39" h="859">
                      <a:moveTo>
                        <a:pt x="1939" y="859"/>
                      </a:moveTo>
                      <a:lnTo>
                        <a:pt x="0" y="8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7" name="Line 10">
                  <a:extLst>
                    <a:ext uri="{FF2B5EF4-FFF2-40B4-BE49-F238E27FC236}">
                      <a16:creationId xmlns:a16="http://schemas.microsoft.com/office/drawing/2014/main" id="{778B5203-2ED7-4AA7-8061-6A1A83771C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1" y="2344738"/>
                  <a:ext cx="523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8" name="Line 11">
                  <a:extLst>
                    <a:ext uri="{FF2B5EF4-FFF2-40B4-BE49-F238E27FC236}">
                      <a16:creationId xmlns:a16="http://schemas.microsoft.com/office/drawing/2014/main" id="{D94F7ADD-7084-4163-BC89-715769BBAFD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1" y="2773363"/>
                  <a:ext cx="523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69" name="Line 12">
                  <a:extLst>
                    <a:ext uri="{FF2B5EF4-FFF2-40B4-BE49-F238E27FC236}">
                      <a16:creationId xmlns:a16="http://schemas.microsoft.com/office/drawing/2014/main" id="{AEE17308-A998-4F80-ACCD-2F2D4B4791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1" y="3203575"/>
                  <a:ext cx="523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0" name="Line 13">
                  <a:extLst>
                    <a:ext uri="{FF2B5EF4-FFF2-40B4-BE49-F238E27FC236}">
                      <a16:creationId xmlns:a16="http://schemas.microsoft.com/office/drawing/2014/main" id="{D2D207E1-307C-4723-91FB-A83FCEB117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080251" y="3630613"/>
                  <a:ext cx="52388" cy="0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1" name="Line 21">
                  <a:extLst>
                    <a:ext uri="{FF2B5EF4-FFF2-40B4-BE49-F238E27FC236}">
                      <a16:creationId xmlns:a16="http://schemas.microsoft.com/office/drawing/2014/main" id="{1C5ACFB0-C0ED-47AA-B0C5-E6C61D6C594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9432926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2" name="Line 22">
                  <a:extLst>
                    <a:ext uri="{FF2B5EF4-FFF2-40B4-BE49-F238E27FC236}">
                      <a16:creationId xmlns:a16="http://schemas.microsoft.com/office/drawing/2014/main" id="{A6D03345-9E99-41C3-97F2-95C8223A190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9526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3" name="Line 23">
                  <a:extLst>
                    <a:ext uri="{FF2B5EF4-FFF2-40B4-BE49-F238E27FC236}">
                      <a16:creationId xmlns:a16="http://schemas.microsoft.com/office/drawing/2014/main" id="{BD57C9CE-D6FA-4312-870C-E2E55B79AC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91376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4" name="Line 24">
                  <a:extLst>
                    <a:ext uri="{FF2B5EF4-FFF2-40B4-BE49-F238E27FC236}">
                      <a16:creationId xmlns:a16="http://schemas.microsoft.com/office/drawing/2014/main" id="{4DDA8ECC-0058-4E43-9558-04E73E2F81C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8685213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5" name="Line 25">
                  <a:extLst>
                    <a:ext uri="{FF2B5EF4-FFF2-40B4-BE49-F238E27FC236}">
                      <a16:creationId xmlns:a16="http://schemas.microsoft.com/office/drawing/2014/main" id="{3D8077F6-DB59-4B28-9F33-6DCFAB1455C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442201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6" name="Line 26">
                  <a:extLst>
                    <a:ext uri="{FF2B5EF4-FFF2-40B4-BE49-F238E27FC236}">
                      <a16:creationId xmlns:a16="http://schemas.microsoft.com/office/drawing/2014/main" id="{1919AD42-379D-47E3-A41C-AC32021141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942263" y="3668713"/>
                  <a:ext cx="0" cy="49212"/>
                </a:xfrm>
                <a:prstGeom prst="line">
                  <a:avLst/>
                </a:prstGeom>
                <a:noFill/>
                <a:ln w="9525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7" name="Freeform 30">
                  <a:extLst>
                    <a:ext uri="{FF2B5EF4-FFF2-40B4-BE49-F238E27FC236}">
                      <a16:creationId xmlns:a16="http://schemas.microsoft.com/office/drawing/2014/main" id="{AF77503A-F2FC-43EC-BC54-64CE4F7243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263" y="3148013"/>
                  <a:ext cx="0" cy="133350"/>
                </a:xfrm>
                <a:custGeom>
                  <a:avLst/>
                  <a:gdLst>
                    <a:gd name="T0" fmla="*/ 84 h 84"/>
                    <a:gd name="T1" fmla="*/ 38 h 84"/>
                    <a:gd name="T2" fmla="*/ 0 h 8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84">
                      <a:moveTo>
                        <a:pt x="0" y="84"/>
                      </a:moveTo>
                      <a:lnTo>
                        <a:pt x="0" y="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8" name="Freeform 32">
                  <a:extLst>
                    <a:ext uri="{FF2B5EF4-FFF2-40B4-BE49-F238E27FC236}">
                      <a16:creationId xmlns:a16="http://schemas.microsoft.com/office/drawing/2014/main" id="{FCF69F1B-BA83-46EF-BB32-4478E585CF3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3626" y="2881313"/>
                  <a:ext cx="0" cy="184150"/>
                </a:xfrm>
                <a:custGeom>
                  <a:avLst/>
                  <a:gdLst>
                    <a:gd name="T0" fmla="*/ 116 h 116"/>
                    <a:gd name="T1" fmla="*/ 59 h 116"/>
                    <a:gd name="T2" fmla="*/ 0 h 11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16">
                      <a:moveTo>
                        <a:pt x="0" y="116"/>
                      </a:moveTo>
                      <a:lnTo>
                        <a:pt x="0" y="5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79" name="Line 34">
                  <a:extLst>
                    <a:ext uri="{FF2B5EF4-FFF2-40B4-BE49-F238E27FC236}">
                      <a16:creationId xmlns:a16="http://schemas.microsoft.com/office/drawing/2014/main" id="{5DE8974F-DD57-4C74-A1C7-413B450927A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71113" y="2405063"/>
                  <a:ext cx="0" cy="266700"/>
                </a:xfrm>
                <a:prstGeom prst="line">
                  <a:avLst/>
                </a:pr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0" name="Freeform 35">
                  <a:extLst>
                    <a:ext uri="{FF2B5EF4-FFF2-40B4-BE49-F238E27FC236}">
                      <a16:creationId xmlns:a16="http://schemas.microsoft.com/office/drawing/2014/main" id="{8DE00298-B24C-4316-90C0-9AE47B565B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8163" y="2654300"/>
                  <a:ext cx="0" cy="227012"/>
                </a:xfrm>
                <a:custGeom>
                  <a:avLst/>
                  <a:gdLst>
                    <a:gd name="T0" fmla="*/ 143 h 143"/>
                    <a:gd name="T1" fmla="*/ 75 h 143"/>
                    <a:gd name="T2" fmla="*/ 0 h 14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43">
                      <a:moveTo>
                        <a:pt x="0" y="143"/>
                      </a:moveTo>
                      <a:lnTo>
                        <a:pt x="0" y="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1" name="Freeform 36">
                  <a:extLst>
                    <a:ext uri="{FF2B5EF4-FFF2-40B4-BE49-F238E27FC236}">
                      <a16:creationId xmlns:a16="http://schemas.microsoft.com/office/drawing/2014/main" id="{D1A65C6E-26F4-443D-9C33-7EB6ACE263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2201" y="3429000"/>
                  <a:ext cx="0" cy="88900"/>
                </a:xfrm>
                <a:custGeom>
                  <a:avLst/>
                  <a:gdLst>
                    <a:gd name="T0" fmla="*/ 56 h 56"/>
                    <a:gd name="T1" fmla="*/ 29 h 56"/>
                    <a:gd name="T2" fmla="*/ 0 h 5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6">
                      <a:moveTo>
                        <a:pt x="0" y="56"/>
                      </a:moveTo>
                      <a:lnTo>
                        <a:pt x="0" y="2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2" name="Freeform 39">
                  <a:extLst>
                    <a:ext uri="{FF2B5EF4-FFF2-40B4-BE49-F238E27FC236}">
                      <a16:creationId xmlns:a16="http://schemas.microsoft.com/office/drawing/2014/main" id="{1315FCA3-DAA9-4FC0-9EB7-D5700541A6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88201" y="2538413"/>
                  <a:ext cx="2979738" cy="1087437"/>
                </a:xfrm>
                <a:custGeom>
                  <a:avLst/>
                  <a:gdLst>
                    <a:gd name="T0" fmla="*/ 1877 w 1877"/>
                    <a:gd name="T1" fmla="*/ 0 h 685"/>
                    <a:gd name="T2" fmla="*/ 1411 w 1877"/>
                    <a:gd name="T3" fmla="*/ 148 h 685"/>
                    <a:gd name="T4" fmla="*/ 1410 w 1877"/>
                    <a:gd name="T5" fmla="*/ 150 h 685"/>
                    <a:gd name="T6" fmla="*/ 943 w 1877"/>
                    <a:gd name="T7" fmla="*/ 275 h 685"/>
                    <a:gd name="T8" fmla="*/ 942 w 1877"/>
                    <a:gd name="T9" fmla="*/ 275 h 685"/>
                    <a:gd name="T10" fmla="*/ 475 w 1877"/>
                    <a:gd name="T11" fmla="*/ 422 h 685"/>
                    <a:gd name="T12" fmla="*/ 472 w 1877"/>
                    <a:gd name="T13" fmla="*/ 422 h 685"/>
                    <a:gd name="T14" fmla="*/ 160 w 1877"/>
                    <a:gd name="T15" fmla="*/ 590 h 685"/>
                    <a:gd name="T16" fmla="*/ 160 w 1877"/>
                    <a:gd name="T17" fmla="*/ 591 h 685"/>
                    <a:gd name="T18" fmla="*/ 0 w 1877"/>
                    <a:gd name="T19" fmla="*/ 685 h 6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877" h="685">
                      <a:moveTo>
                        <a:pt x="1877" y="0"/>
                      </a:moveTo>
                      <a:lnTo>
                        <a:pt x="1411" y="148"/>
                      </a:lnTo>
                      <a:lnTo>
                        <a:pt x="1410" y="150"/>
                      </a:lnTo>
                      <a:lnTo>
                        <a:pt x="943" y="275"/>
                      </a:lnTo>
                      <a:lnTo>
                        <a:pt x="942" y="275"/>
                      </a:lnTo>
                      <a:lnTo>
                        <a:pt x="475" y="422"/>
                      </a:lnTo>
                      <a:lnTo>
                        <a:pt x="472" y="422"/>
                      </a:lnTo>
                      <a:lnTo>
                        <a:pt x="160" y="590"/>
                      </a:lnTo>
                      <a:lnTo>
                        <a:pt x="160" y="591"/>
                      </a:lnTo>
                      <a:lnTo>
                        <a:pt x="0" y="685"/>
                      </a:lnTo>
                    </a:path>
                  </a:pathLst>
                </a:custGeom>
                <a:noFill/>
                <a:ln w="17463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3" name="Freeform 40">
                  <a:extLst>
                    <a:ext uri="{FF2B5EF4-FFF2-40B4-BE49-F238E27FC236}">
                      <a16:creationId xmlns:a16="http://schemas.microsoft.com/office/drawing/2014/main" id="{79E93BAC-0CC7-4F98-B1FB-633B7C3973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19976" y="3454400"/>
                  <a:ext cx="44450" cy="44450"/>
                </a:xfrm>
                <a:custGeom>
                  <a:avLst/>
                  <a:gdLst>
                    <a:gd name="T0" fmla="*/ 3 w 20"/>
                    <a:gd name="T1" fmla="*/ 17 h 20"/>
                    <a:gd name="T2" fmla="*/ 10 w 20"/>
                    <a:gd name="T3" fmla="*/ 20 h 20"/>
                    <a:gd name="T4" fmla="*/ 17 w 20"/>
                    <a:gd name="T5" fmla="*/ 17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7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2"/>
                        <a:pt x="20" y="10"/>
                      </a:cubicBezTo>
                      <a:cubicBezTo>
                        <a:pt x="20" y="7"/>
                        <a:pt x="19" y="4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2"/>
                        <a:pt x="1" y="15"/>
                        <a:pt x="3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4" name="Freeform 41">
                  <a:extLst>
                    <a:ext uri="{FF2B5EF4-FFF2-40B4-BE49-F238E27FC236}">
                      <a16:creationId xmlns:a16="http://schemas.microsoft.com/office/drawing/2014/main" id="{F38B4AFC-8CD0-4E67-A762-8B47A74D64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0038" y="3186113"/>
                  <a:ext cx="44450" cy="44450"/>
                </a:xfrm>
                <a:custGeom>
                  <a:avLst/>
                  <a:gdLst>
                    <a:gd name="T0" fmla="*/ 3 w 20"/>
                    <a:gd name="T1" fmla="*/ 17 h 20"/>
                    <a:gd name="T2" fmla="*/ 10 w 20"/>
                    <a:gd name="T3" fmla="*/ 20 h 20"/>
                    <a:gd name="T4" fmla="*/ 17 w 20"/>
                    <a:gd name="T5" fmla="*/ 17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7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2"/>
                        <a:pt x="20" y="10"/>
                      </a:cubicBezTo>
                      <a:cubicBezTo>
                        <a:pt x="20" y="7"/>
                        <a:pt x="19" y="4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4"/>
                        <a:pt x="0" y="7"/>
                        <a:pt x="0" y="10"/>
                      </a:cubicBezTo>
                      <a:cubicBezTo>
                        <a:pt x="0" y="12"/>
                        <a:pt x="1" y="15"/>
                        <a:pt x="3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5" name="Freeform 42">
                  <a:extLst>
                    <a:ext uri="{FF2B5EF4-FFF2-40B4-BE49-F238E27FC236}">
                      <a16:creationId xmlns:a16="http://schemas.microsoft.com/office/drawing/2014/main" id="{08A6022A-65FE-4ED6-A675-E039693A8C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1401" y="2952750"/>
                  <a:ext cx="44450" cy="44450"/>
                </a:xfrm>
                <a:custGeom>
                  <a:avLst/>
                  <a:gdLst>
                    <a:gd name="T0" fmla="*/ 3 w 20"/>
                    <a:gd name="T1" fmla="*/ 17 h 20"/>
                    <a:gd name="T2" fmla="*/ 10 w 20"/>
                    <a:gd name="T3" fmla="*/ 20 h 20"/>
                    <a:gd name="T4" fmla="*/ 17 w 20"/>
                    <a:gd name="T5" fmla="*/ 17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7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ubicBezTo>
                        <a:pt x="0" y="13"/>
                        <a:pt x="1" y="15"/>
                        <a:pt x="3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6" name="Freeform 43">
                  <a:extLst>
                    <a:ext uri="{FF2B5EF4-FFF2-40B4-BE49-F238E27FC236}">
                      <a16:creationId xmlns:a16="http://schemas.microsoft.com/office/drawing/2014/main" id="{4DDF276A-F932-4E63-AA54-2DAB730B4C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5938" y="2751138"/>
                  <a:ext cx="44450" cy="44450"/>
                </a:xfrm>
                <a:custGeom>
                  <a:avLst/>
                  <a:gdLst>
                    <a:gd name="T0" fmla="*/ 3 w 20"/>
                    <a:gd name="T1" fmla="*/ 18 h 20"/>
                    <a:gd name="T2" fmla="*/ 10 w 20"/>
                    <a:gd name="T3" fmla="*/ 20 h 20"/>
                    <a:gd name="T4" fmla="*/ 17 w 20"/>
                    <a:gd name="T5" fmla="*/ 18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8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8"/>
                      </a:cubicBezTo>
                      <a:cubicBezTo>
                        <a:pt x="19" y="16"/>
                        <a:pt x="20" y="13"/>
                        <a:pt x="20" y="10"/>
                      </a:cubicBezTo>
                      <a:cubicBezTo>
                        <a:pt x="20" y="8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8"/>
                        <a:pt x="0" y="10"/>
                      </a:cubicBezTo>
                      <a:cubicBezTo>
                        <a:pt x="0" y="13"/>
                        <a:pt x="1" y="16"/>
                        <a:pt x="3" y="18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7" name="Freeform 44">
                  <a:extLst>
                    <a:ext uri="{FF2B5EF4-FFF2-40B4-BE49-F238E27FC236}">
                      <a16:creationId xmlns:a16="http://schemas.microsoft.com/office/drawing/2014/main" id="{5F90BC81-2BBF-486F-AA52-55ED062AB7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8888" y="2516188"/>
                  <a:ext cx="44450" cy="44450"/>
                </a:xfrm>
                <a:custGeom>
                  <a:avLst/>
                  <a:gdLst>
                    <a:gd name="T0" fmla="*/ 3 w 20"/>
                    <a:gd name="T1" fmla="*/ 17 h 20"/>
                    <a:gd name="T2" fmla="*/ 10 w 20"/>
                    <a:gd name="T3" fmla="*/ 20 h 20"/>
                    <a:gd name="T4" fmla="*/ 17 w 20"/>
                    <a:gd name="T5" fmla="*/ 17 h 20"/>
                    <a:gd name="T6" fmla="*/ 20 w 20"/>
                    <a:gd name="T7" fmla="*/ 10 h 20"/>
                    <a:gd name="T8" fmla="*/ 17 w 20"/>
                    <a:gd name="T9" fmla="*/ 3 h 20"/>
                    <a:gd name="T10" fmla="*/ 10 w 20"/>
                    <a:gd name="T11" fmla="*/ 0 h 20"/>
                    <a:gd name="T12" fmla="*/ 3 w 20"/>
                    <a:gd name="T13" fmla="*/ 3 h 20"/>
                    <a:gd name="T14" fmla="*/ 0 w 20"/>
                    <a:gd name="T15" fmla="*/ 10 h 20"/>
                    <a:gd name="T16" fmla="*/ 3 w 20"/>
                    <a:gd name="T17" fmla="*/ 17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3" y="17"/>
                      </a:move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ubicBezTo>
                        <a:pt x="0" y="13"/>
                        <a:pt x="1" y="15"/>
                        <a:pt x="3" y="17"/>
                      </a:cubicBezTo>
                      <a:close/>
                    </a:path>
                  </a:pathLst>
                </a:custGeom>
                <a:solidFill>
                  <a:srgbClr val="00B05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8" name="Freeform 54">
                  <a:extLst>
                    <a:ext uri="{FF2B5EF4-FFF2-40B4-BE49-F238E27FC236}">
                      <a16:creationId xmlns:a16="http://schemas.microsoft.com/office/drawing/2014/main" id="{CF1C934A-6A06-488B-A46D-2F84EF77F2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45376" y="3490913"/>
                  <a:ext cx="0" cy="90487"/>
                </a:xfrm>
                <a:custGeom>
                  <a:avLst/>
                  <a:gdLst>
                    <a:gd name="T0" fmla="*/ 0 h 57"/>
                    <a:gd name="T1" fmla="*/ 29 h 57"/>
                    <a:gd name="T2" fmla="*/ 57 h 57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7">
                      <a:moveTo>
                        <a:pt x="0" y="0"/>
                      </a:moveTo>
                      <a:lnTo>
                        <a:pt x="0" y="29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89" name="Line 57">
                  <a:extLst>
                    <a:ext uri="{FF2B5EF4-FFF2-40B4-BE49-F238E27FC236}">
                      <a16:creationId xmlns:a16="http://schemas.microsoft.com/office/drawing/2014/main" id="{FB092F91-A5F0-4273-B0F6-D5DC525E75D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169526" y="2833688"/>
                  <a:ext cx="0" cy="265112"/>
                </a:xfrm>
                <a:prstGeom prst="line">
                  <a:avLst/>
                </a:pr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0" name="Freeform 58">
                  <a:extLst>
                    <a:ext uri="{FF2B5EF4-FFF2-40B4-BE49-F238E27FC236}">
                      <a16:creationId xmlns:a16="http://schemas.microsoft.com/office/drawing/2014/main" id="{29D096FB-22B6-4CB8-A31E-BBA3A858DF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28163" y="3000375"/>
                  <a:ext cx="0" cy="231775"/>
                </a:xfrm>
                <a:custGeom>
                  <a:avLst/>
                  <a:gdLst>
                    <a:gd name="T0" fmla="*/ 146 h 146"/>
                    <a:gd name="T1" fmla="*/ 73 h 146"/>
                    <a:gd name="T2" fmla="*/ 0 h 14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46">
                      <a:moveTo>
                        <a:pt x="0" y="146"/>
                      </a:moveTo>
                      <a:lnTo>
                        <a:pt x="0" y="73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1" name="Freeform 59">
                  <a:extLst>
                    <a:ext uri="{FF2B5EF4-FFF2-40B4-BE49-F238E27FC236}">
                      <a16:creationId xmlns:a16="http://schemas.microsoft.com/office/drawing/2014/main" id="{E51E4E75-8EBA-4882-A9B7-C1A14BA51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42263" y="3379788"/>
                  <a:ext cx="0" cy="119062"/>
                </a:xfrm>
                <a:custGeom>
                  <a:avLst/>
                  <a:gdLst>
                    <a:gd name="T0" fmla="*/ 75 h 75"/>
                    <a:gd name="T1" fmla="*/ 38 h 75"/>
                    <a:gd name="T2" fmla="*/ 0 h 7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75">
                      <a:moveTo>
                        <a:pt x="0" y="75"/>
                      </a:moveTo>
                      <a:lnTo>
                        <a:pt x="0" y="3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2" name="Freeform 60">
                  <a:extLst>
                    <a:ext uri="{FF2B5EF4-FFF2-40B4-BE49-F238E27FC236}">
                      <a16:creationId xmlns:a16="http://schemas.microsoft.com/office/drawing/2014/main" id="{EFD6DF4E-E605-4E35-8608-6AB441C2A9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83626" y="3149600"/>
                  <a:ext cx="0" cy="182562"/>
                </a:xfrm>
                <a:custGeom>
                  <a:avLst/>
                  <a:gdLst>
                    <a:gd name="T0" fmla="*/ 115 h 115"/>
                    <a:gd name="T1" fmla="*/ 61 h 115"/>
                    <a:gd name="T2" fmla="*/ 0 h 11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15">
                      <a:moveTo>
                        <a:pt x="0" y="115"/>
                      </a:moveTo>
                      <a:lnTo>
                        <a:pt x="0" y="61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3" name="Freeform 63">
                  <a:extLst>
                    <a:ext uri="{FF2B5EF4-FFF2-40B4-BE49-F238E27FC236}">
                      <a16:creationId xmlns:a16="http://schemas.microsoft.com/office/drawing/2014/main" id="{663D666A-97A8-4813-8F89-0A8DD988DA8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94551" y="2960688"/>
                  <a:ext cx="2973388" cy="673100"/>
                </a:xfrm>
                <a:custGeom>
                  <a:avLst/>
                  <a:gdLst>
                    <a:gd name="T0" fmla="*/ 1873 w 1873"/>
                    <a:gd name="T1" fmla="*/ 0 h 424"/>
                    <a:gd name="T2" fmla="*/ 1407 w 1873"/>
                    <a:gd name="T3" fmla="*/ 98 h 424"/>
                    <a:gd name="T4" fmla="*/ 938 w 1873"/>
                    <a:gd name="T5" fmla="*/ 180 h 424"/>
                    <a:gd name="T6" fmla="*/ 471 w 1873"/>
                    <a:gd name="T7" fmla="*/ 302 h 424"/>
                    <a:gd name="T8" fmla="*/ 158 w 1873"/>
                    <a:gd name="T9" fmla="*/ 363 h 424"/>
                    <a:gd name="T10" fmla="*/ 156 w 1873"/>
                    <a:gd name="T11" fmla="*/ 363 h 424"/>
                    <a:gd name="T12" fmla="*/ 0 w 1873"/>
                    <a:gd name="T13" fmla="*/ 424 h 4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873" h="424">
                      <a:moveTo>
                        <a:pt x="1873" y="0"/>
                      </a:moveTo>
                      <a:lnTo>
                        <a:pt x="1407" y="98"/>
                      </a:lnTo>
                      <a:lnTo>
                        <a:pt x="938" y="180"/>
                      </a:lnTo>
                      <a:lnTo>
                        <a:pt x="471" y="302"/>
                      </a:lnTo>
                      <a:lnTo>
                        <a:pt x="158" y="363"/>
                      </a:lnTo>
                      <a:lnTo>
                        <a:pt x="156" y="363"/>
                      </a:lnTo>
                      <a:lnTo>
                        <a:pt x="0" y="424"/>
                      </a:lnTo>
                    </a:path>
                  </a:pathLst>
                </a:custGeom>
                <a:noFill/>
                <a:ln w="17463" cap="rnd">
                  <a:solidFill>
                    <a:srgbClr val="FF66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4" name="Freeform 64">
                  <a:extLst>
                    <a:ext uri="{FF2B5EF4-FFF2-40B4-BE49-F238E27FC236}">
                      <a16:creationId xmlns:a16="http://schemas.microsoft.com/office/drawing/2014/main" id="{D1281ED7-DC81-4C18-A48C-D81FEE84C70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172326" y="3611563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5" name="Freeform 65">
                  <a:extLst>
                    <a:ext uri="{FF2B5EF4-FFF2-40B4-BE49-F238E27FC236}">
                      <a16:creationId xmlns:a16="http://schemas.microsoft.com/office/drawing/2014/main" id="{7ABACEF4-3D5C-4B2E-9B9B-57F6B9E536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23151" y="3514725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6" name="Freeform 66">
                  <a:extLst>
                    <a:ext uri="{FF2B5EF4-FFF2-40B4-BE49-F238E27FC236}">
                      <a16:creationId xmlns:a16="http://schemas.microsoft.com/office/drawing/2014/main" id="{DC9F88F1-EAA4-4E19-9DF1-50BDE69E545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920038" y="3417888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7" y="20"/>
                        <a:pt x="10" y="20"/>
                      </a:cubicBezTo>
                      <a:cubicBezTo>
                        <a:pt x="13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3" y="0"/>
                        <a:pt x="10" y="0"/>
                      </a:cubicBezTo>
                      <a:cubicBezTo>
                        <a:pt x="7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7" name="Freeform 67">
                  <a:extLst>
                    <a:ext uri="{FF2B5EF4-FFF2-40B4-BE49-F238E27FC236}">
                      <a16:creationId xmlns:a16="http://schemas.microsoft.com/office/drawing/2014/main" id="{F3D7BAB8-84DE-4F98-9BD4-16F17079E4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61401" y="3224213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2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2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2" y="17"/>
                      </a:cubicBezTo>
                      <a:cubicBezTo>
                        <a:pt x="4" y="19"/>
                        <a:pt x="7" y="20"/>
                        <a:pt x="10" y="20"/>
                      </a:cubicBezTo>
                      <a:cubicBezTo>
                        <a:pt x="12" y="20"/>
                        <a:pt x="15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5" y="1"/>
                        <a:pt x="12" y="0"/>
                        <a:pt x="10" y="0"/>
                      </a:cubicBezTo>
                      <a:cubicBezTo>
                        <a:pt x="7" y="0"/>
                        <a:pt x="4" y="1"/>
                        <a:pt x="2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8" name="Freeform 68">
                  <a:extLst>
                    <a:ext uri="{FF2B5EF4-FFF2-40B4-BE49-F238E27FC236}">
                      <a16:creationId xmlns:a16="http://schemas.microsoft.com/office/drawing/2014/main" id="{F36EE2F8-9166-4F06-B559-0354B2FA8C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405938" y="3094038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8" y="20"/>
                        <a:pt x="10" y="20"/>
                      </a:cubicBezTo>
                      <a:cubicBezTo>
                        <a:pt x="13" y="20"/>
                        <a:pt x="16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6" y="1"/>
                        <a:pt x="13" y="0"/>
                        <a:pt x="10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99" name="Freeform 69">
                  <a:extLst>
                    <a:ext uri="{FF2B5EF4-FFF2-40B4-BE49-F238E27FC236}">
                      <a16:creationId xmlns:a16="http://schemas.microsoft.com/office/drawing/2014/main" id="{1EA59F67-8917-43ED-A361-2A886A172B6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0145713" y="2938463"/>
                  <a:ext cx="44450" cy="44450"/>
                </a:xfrm>
                <a:custGeom>
                  <a:avLst/>
                  <a:gdLst>
                    <a:gd name="T0" fmla="*/ 0 w 20"/>
                    <a:gd name="T1" fmla="*/ 10 h 20"/>
                    <a:gd name="T2" fmla="*/ 3 w 20"/>
                    <a:gd name="T3" fmla="*/ 17 h 20"/>
                    <a:gd name="T4" fmla="*/ 10 w 20"/>
                    <a:gd name="T5" fmla="*/ 20 h 20"/>
                    <a:gd name="T6" fmla="*/ 17 w 20"/>
                    <a:gd name="T7" fmla="*/ 17 h 20"/>
                    <a:gd name="T8" fmla="*/ 20 w 20"/>
                    <a:gd name="T9" fmla="*/ 10 h 20"/>
                    <a:gd name="T10" fmla="*/ 17 w 20"/>
                    <a:gd name="T11" fmla="*/ 3 h 20"/>
                    <a:gd name="T12" fmla="*/ 10 w 20"/>
                    <a:gd name="T13" fmla="*/ 0 h 20"/>
                    <a:gd name="T14" fmla="*/ 3 w 20"/>
                    <a:gd name="T15" fmla="*/ 3 h 20"/>
                    <a:gd name="T16" fmla="*/ 0 w 20"/>
                    <a:gd name="T17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0" h="20">
                      <a:moveTo>
                        <a:pt x="0" y="10"/>
                      </a:moveTo>
                      <a:cubicBezTo>
                        <a:pt x="0" y="13"/>
                        <a:pt x="1" y="15"/>
                        <a:pt x="3" y="17"/>
                      </a:cubicBezTo>
                      <a:cubicBezTo>
                        <a:pt x="5" y="19"/>
                        <a:pt x="8" y="20"/>
                        <a:pt x="10" y="20"/>
                      </a:cubicBezTo>
                      <a:cubicBezTo>
                        <a:pt x="13" y="20"/>
                        <a:pt x="16" y="19"/>
                        <a:pt x="17" y="17"/>
                      </a:cubicBezTo>
                      <a:cubicBezTo>
                        <a:pt x="19" y="15"/>
                        <a:pt x="20" y="13"/>
                        <a:pt x="20" y="10"/>
                      </a:cubicBezTo>
                      <a:cubicBezTo>
                        <a:pt x="20" y="7"/>
                        <a:pt x="19" y="5"/>
                        <a:pt x="17" y="3"/>
                      </a:cubicBezTo>
                      <a:cubicBezTo>
                        <a:pt x="16" y="1"/>
                        <a:pt x="13" y="0"/>
                        <a:pt x="10" y="0"/>
                      </a:cubicBezTo>
                      <a:cubicBezTo>
                        <a:pt x="8" y="0"/>
                        <a:pt x="5" y="1"/>
                        <a:pt x="3" y="3"/>
                      </a:cubicBezTo>
                      <a:cubicBezTo>
                        <a:pt x="1" y="5"/>
                        <a:pt x="0" y="7"/>
                        <a:pt x="0" y="10"/>
                      </a:cubicBezTo>
                      <a:close/>
                    </a:path>
                  </a:pathLst>
                </a:custGeom>
                <a:solidFill>
                  <a:srgbClr val="FF66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6FE46C82-845C-4DC4-A8E9-DC673718C879}"/>
                  </a:ext>
                </a:extLst>
              </p:cNvPr>
              <p:cNvSpPr txBox="1"/>
              <p:nvPr/>
            </p:nvSpPr>
            <p:spPr>
              <a:xfrm>
                <a:off x="10298605" y="3057187"/>
                <a:ext cx="150278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INSTI + DRV/r arm</a:t>
                </a:r>
              </a:p>
            </p:txBody>
          </p:sp>
          <p:sp>
            <p:nvSpPr>
              <p:cNvPr id="101" name="ZoneTexte 100">
                <a:extLst>
                  <a:ext uri="{FF2B5EF4-FFF2-40B4-BE49-F238E27FC236}">
                    <a16:creationId xmlns:a16="http://schemas.microsoft.com/office/drawing/2014/main" id="{D29FDB8D-8E5E-4F59-AB48-D8A08A67DB3C}"/>
                  </a:ext>
                </a:extLst>
              </p:cNvPr>
              <p:cNvSpPr txBox="1"/>
              <p:nvPr/>
            </p:nvSpPr>
            <p:spPr>
              <a:xfrm>
                <a:off x="10298605" y="3229838"/>
                <a:ext cx="84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SOC arm</a:t>
                </a:r>
              </a:p>
            </p:txBody>
          </p:sp>
          <p:sp>
            <p:nvSpPr>
              <p:cNvPr id="102" name="Line 19">
                <a:extLst>
                  <a:ext uri="{FF2B5EF4-FFF2-40B4-BE49-F238E27FC236}">
                    <a16:creationId xmlns:a16="http://schemas.microsoft.com/office/drawing/2014/main" id="{3AA117B0-159F-4658-99D1-8240037CCD8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13379" y="3386614"/>
                <a:ext cx="173037" cy="0"/>
              </a:xfrm>
              <a:prstGeom prst="line">
                <a:avLst/>
              </a:prstGeom>
              <a:noFill/>
              <a:ln w="28575" cap="rnd">
                <a:solidFill>
                  <a:srgbClr val="FF66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3" name="Line 20">
                <a:extLst>
                  <a:ext uri="{FF2B5EF4-FFF2-40B4-BE49-F238E27FC236}">
                    <a16:creationId xmlns:a16="http://schemas.microsoft.com/office/drawing/2014/main" id="{C0C6D873-CD78-4C37-8A80-49C5A70FA6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114967" y="3208815"/>
                <a:ext cx="173037" cy="0"/>
              </a:xfrm>
              <a:prstGeom prst="line">
                <a:avLst/>
              </a:prstGeom>
              <a:noFill/>
              <a:ln w="28575" cap="rnd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4" name="ZoneTexte 103">
                <a:extLst>
                  <a:ext uri="{FF2B5EF4-FFF2-40B4-BE49-F238E27FC236}">
                    <a16:creationId xmlns:a16="http://schemas.microsoft.com/office/drawing/2014/main" id="{F42E58E5-6AE2-48C1-80E7-AC593BA6A94D}"/>
                  </a:ext>
                </a:extLst>
              </p:cNvPr>
              <p:cNvSpPr txBox="1"/>
              <p:nvPr/>
            </p:nvSpPr>
            <p:spPr>
              <a:xfrm>
                <a:off x="7393323" y="3400093"/>
                <a:ext cx="26962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0</a:t>
                </a:r>
              </a:p>
            </p:txBody>
          </p:sp>
          <p:sp>
            <p:nvSpPr>
              <p:cNvPr id="105" name="ZoneTexte 104">
                <a:extLst>
                  <a:ext uri="{FF2B5EF4-FFF2-40B4-BE49-F238E27FC236}">
                    <a16:creationId xmlns:a16="http://schemas.microsoft.com/office/drawing/2014/main" id="{762A5C71-CBDF-4EE3-A942-9066098F68D6}"/>
                  </a:ext>
                </a:extLst>
              </p:cNvPr>
              <p:cNvSpPr txBox="1"/>
              <p:nvPr/>
            </p:nvSpPr>
            <p:spPr>
              <a:xfrm>
                <a:off x="7265083" y="2971190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2,0</a:t>
                </a:r>
              </a:p>
            </p:txBody>
          </p:sp>
          <p:sp>
            <p:nvSpPr>
              <p:cNvPr id="106" name="ZoneTexte 105">
                <a:extLst>
                  <a:ext uri="{FF2B5EF4-FFF2-40B4-BE49-F238E27FC236}">
                    <a16:creationId xmlns:a16="http://schemas.microsoft.com/office/drawing/2014/main" id="{C9F36A4F-75FD-48C2-BA8B-C47999D72032}"/>
                  </a:ext>
                </a:extLst>
              </p:cNvPr>
              <p:cNvSpPr txBox="1"/>
              <p:nvPr/>
            </p:nvSpPr>
            <p:spPr>
              <a:xfrm>
                <a:off x="7265083" y="2542287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4,0</a:t>
                </a:r>
              </a:p>
            </p:txBody>
          </p:sp>
          <p:sp>
            <p:nvSpPr>
              <p:cNvPr id="107" name="ZoneTexte 106">
                <a:extLst>
                  <a:ext uri="{FF2B5EF4-FFF2-40B4-BE49-F238E27FC236}">
                    <a16:creationId xmlns:a16="http://schemas.microsoft.com/office/drawing/2014/main" id="{ED28268C-69CE-42A5-B78F-584D386DB1E7}"/>
                  </a:ext>
                </a:extLst>
              </p:cNvPr>
              <p:cNvSpPr txBox="1"/>
              <p:nvPr/>
            </p:nvSpPr>
            <p:spPr>
              <a:xfrm>
                <a:off x="7265083" y="2113384"/>
                <a:ext cx="39786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fr-FR" sz="1200" dirty="0"/>
                  <a:t>6,0</a:t>
                </a:r>
              </a:p>
            </p:txBody>
          </p:sp>
        </p:grp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D08139B-9801-B341-84FB-265AFB7A647C}"/>
                </a:ext>
              </a:extLst>
            </p:cNvPr>
            <p:cNvSpPr txBox="1"/>
            <p:nvPr/>
          </p:nvSpPr>
          <p:spPr>
            <a:xfrm>
              <a:off x="7112000" y="4476196"/>
              <a:ext cx="21650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solidFill>
                    <a:srgbClr val="0066CC"/>
                  </a:solidFill>
                </a:rPr>
                <a:t>Mean change in weight</a:t>
              </a:r>
            </a:p>
          </p:txBody>
        </p:sp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C0E509F-FC47-4491-B4B0-EFCC43AFCCA1}"/>
                </a:ext>
              </a:extLst>
            </p:cNvPr>
            <p:cNvGrpSpPr/>
            <p:nvPr/>
          </p:nvGrpSpPr>
          <p:grpSpPr>
            <a:xfrm>
              <a:off x="5478067" y="4679414"/>
              <a:ext cx="4565877" cy="2003431"/>
              <a:chOff x="5614916" y="4679414"/>
              <a:chExt cx="3888125" cy="2003431"/>
            </a:xfrm>
          </p:grpSpPr>
          <p:sp>
            <p:nvSpPr>
              <p:cNvPr id="109" name="ZoneTexte 108">
                <a:extLst>
                  <a:ext uri="{FF2B5EF4-FFF2-40B4-BE49-F238E27FC236}">
                    <a16:creationId xmlns:a16="http://schemas.microsoft.com/office/drawing/2014/main" id="{0F39EA79-41ED-4854-AFA9-878B348F17E2}"/>
                  </a:ext>
                </a:extLst>
              </p:cNvPr>
              <p:cNvSpPr txBox="1"/>
              <p:nvPr/>
            </p:nvSpPr>
            <p:spPr>
              <a:xfrm>
                <a:off x="6280925" y="6206906"/>
                <a:ext cx="2241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0</a:t>
                </a:r>
              </a:p>
            </p:txBody>
          </p:sp>
          <p:sp>
            <p:nvSpPr>
              <p:cNvPr id="110" name="ZoneTexte 109">
                <a:extLst>
                  <a:ext uri="{FF2B5EF4-FFF2-40B4-BE49-F238E27FC236}">
                    <a16:creationId xmlns:a16="http://schemas.microsoft.com/office/drawing/2014/main" id="{880258B7-FE94-4337-9EEE-FB32DF9C0B2B}"/>
                  </a:ext>
                </a:extLst>
              </p:cNvPr>
              <p:cNvSpPr txBox="1"/>
              <p:nvPr/>
            </p:nvSpPr>
            <p:spPr>
              <a:xfrm>
                <a:off x="6533086" y="6206906"/>
                <a:ext cx="2241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</a:t>
                </a:r>
              </a:p>
            </p:txBody>
          </p:sp>
          <p:sp>
            <p:nvSpPr>
              <p:cNvPr id="111" name="ZoneTexte 110">
                <a:extLst>
                  <a:ext uri="{FF2B5EF4-FFF2-40B4-BE49-F238E27FC236}">
                    <a16:creationId xmlns:a16="http://schemas.microsoft.com/office/drawing/2014/main" id="{77F51521-11D3-40D9-A50C-FCE99B68BCDA}"/>
                  </a:ext>
                </a:extLst>
              </p:cNvPr>
              <p:cNvSpPr txBox="1"/>
              <p:nvPr/>
            </p:nvSpPr>
            <p:spPr>
              <a:xfrm>
                <a:off x="6991767" y="6206906"/>
                <a:ext cx="291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12</a:t>
                </a:r>
              </a:p>
            </p:txBody>
          </p:sp>
          <p:sp>
            <p:nvSpPr>
              <p:cNvPr id="112" name="ZoneTexte 111">
                <a:extLst>
                  <a:ext uri="{FF2B5EF4-FFF2-40B4-BE49-F238E27FC236}">
                    <a16:creationId xmlns:a16="http://schemas.microsoft.com/office/drawing/2014/main" id="{A5CB7FA7-DB62-463A-BFF5-7F3A3049F5A6}"/>
                  </a:ext>
                </a:extLst>
              </p:cNvPr>
              <p:cNvSpPr txBox="1"/>
              <p:nvPr/>
            </p:nvSpPr>
            <p:spPr>
              <a:xfrm>
                <a:off x="7737892" y="6206906"/>
                <a:ext cx="291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24</a:t>
                </a:r>
              </a:p>
            </p:txBody>
          </p:sp>
          <p:sp>
            <p:nvSpPr>
              <p:cNvPr id="113" name="ZoneTexte 112">
                <a:extLst>
                  <a:ext uri="{FF2B5EF4-FFF2-40B4-BE49-F238E27FC236}">
                    <a16:creationId xmlns:a16="http://schemas.microsoft.com/office/drawing/2014/main" id="{7E9326DC-5071-4797-A9EA-9A540F9A5572}"/>
                  </a:ext>
                </a:extLst>
              </p:cNvPr>
              <p:cNvSpPr txBox="1"/>
              <p:nvPr/>
            </p:nvSpPr>
            <p:spPr>
              <a:xfrm>
                <a:off x="8482430" y="6206906"/>
                <a:ext cx="291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36</a:t>
                </a:r>
              </a:p>
            </p:txBody>
          </p:sp>
          <p:sp>
            <p:nvSpPr>
              <p:cNvPr id="114" name="ZoneTexte 113">
                <a:extLst>
                  <a:ext uri="{FF2B5EF4-FFF2-40B4-BE49-F238E27FC236}">
                    <a16:creationId xmlns:a16="http://schemas.microsoft.com/office/drawing/2014/main" id="{7BDF30B7-4D3A-4368-9F35-F53CD1141AC4}"/>
                  </a:ext>
                </a:extLst>
              </p:cNvPr>
              <p:cNvSpPr txBox="1"/>
              <p:nvPr/>
            </p:nvSpPr>
            <p:spPr>
              <a:xfrm>
                <a:off x="9212011" y="6206906"/>
                <a:ext cx="29103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/>
                  <a:t>48</a:t>
                </a:r>
              </a:p>
            </p:txBody>
          </p:sp>
          <p:sp>
            <p:nvSpPr>
              <p:cNvPr id="115" name="ZoneTexte 114">
                <a:extLst>
                  <a:ext uri="{FF2B5EF4-FFF2-40B4-BE49-F238E27FC236}">
                    <a16:creationId xmlns:a16="http://schemas.microsoft.com/office/drawing/2014/main" id="{B7BEDADD-FA39-4FC7-BFC3-1EB80DEDE4B1}"/>
                  </a:ext>
                </a:extLst>
              </p:cNvPr>
              <p:cNvSpPr txBox="1"/>
              <p:nvPr/>
            </p:nvSpPr>
            <p:spPr>
              <a:xfrm rot="16200000">
                <a:off x="5105906" y="5188424"/>
                <a:ext cx="1411156" cy="393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Mean</a:t>
                </a:r>
                <a:br>
                  <a:rPr lang="en-US" sz="1200" b="1"/>
                </a:br>
                <a:r>
                  <a:rPr lang="en-US" sz="1200" b="1"/>
                  <a:t>(pointwise IC 95 %)</a:t>
                </a:r>
              </a:p>
            </p:txBody>
          </p:sp>
          <p:sp>
            <p:nvSpPr>
              <p:cNvPr id="116" name="ZoneTexte 115">
                <a:extLst>
                  <a:ext uri="{FF2B5EF4-FFF2-40B4-BE49-F238E27FC236}">
                    <a16:creationId xmlns:a16="http://schemas.microsoft.com/office/drawing/2014/main" id="{B1819BBF-EBBE-4280-9F67-3FA962104134}"/>
                  </a:ext>
                </a:extLst>
              </p:cNvPr>
              <p:cNvSpPr txBox="1"/>
              <p:nvPr/>
            </p:nvSpPr>
            <p:spPr>
              <a:xfrm>
                <a:off x="7114692" y="6405846"/>
                <a:ext cx="163369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/>
                  <a:t>Weeks from randomisation</a:t>
                </a: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00203584-EF2D-470F-9462-5B2153950BBD}"/>
              </a:ext>
            </a:extLst>
          </p:cNvPr>
          <p:cNvGrpSpPr/>
          <p:nvPr/>
        </p:nvGrpSpPr>
        <p:grpSpPr>
          <a:xfrm>
            <a:off x="146772" y="1864023"/>
            <a:ext cx="5473723" cy="4616081"/>
            <a:chOff x="146772" y="1864023"/>
            <a:chExt cx="5473723" cy="4616081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8701CDF-737A-BA4F-8DA3-F63AE2901A1D}"/>
                </a:ext>
              </a:extLst>
            </p:cNvPr>
            <p:cNvSpPr txBox="1"/>
            <p:nvPr/>
          </p:nvSpPr>
          <p:spPr>
            <a:xfrm>
              <a:off x="599109" y="4364466"/>
              <a:ext cx="2125070" cy="923330"/>
            </a:xfrm>
            <a:prstGeom prst="rect">
              <a:avLst/>
            </a:prstGeom>
            <a:solidFill>
              <a:srgbClr val="00B05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fr-FR" b="1" dirty="0">
                  <a:solidFill>
                    <a:schemeClr val="bg1"/>
                  </a:solidFill>
                </a:rPr>
                <a:t>INSTI + DRV/r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N = 158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</a:rPr>
                <a:t>(DTG = 153, EVG = 5)</a:t>
              </a:r>
              <a:endParaRPr lang="fr-FR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7DFA907-36F2-E845-8A49-649DBDF5BDA9}"/>
                </a:ext>
              </a:extLst>
            </p:cNvPr>
            <p:cNvSpPr txBox="1"/>
            <p:nvPr/>
          </p:nvSpPr>
          <p:spPr>
            <a:xfrm>
              <a:off x="3066708" y="4364466"/>
              <a:ext cx="2002279" cy="89793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noAutofit/>
            </a:bodyPr>
            <a:lstStyle/>
            <a:p>
              <a:pPr algn="ctr"/>
              <a:r>
                <a:rPr lang="fr-FR" b="1" dirty="0"/>
                <a:t>Standard triple ART</a:t>
              </a:r>
            </a:p>
            <a:p>
              <a:pPr algn="ctr"/>
              <a:r>
                <a:rPr lang="fr-FR" sz="1600" b="1" dirty="0"/>
                <a:t>N = 156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A813C4AC-9820-9A4F-BA90-873FA1C463EB}"/>
                </a:ext>
              </a:extLst>
            </p:cNvPr>
            <p:cNvSpPr txBox="1"/>
            <p:nvPr/>
          </p:nvSpPr>
          <p:spPr>
            <a:xfrm>
              <a:off x="1092331" y="5372108"/>
              <a:ext cx="367453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/>
                <a:t>Female: </a:t>
              </a:r>
              <a:r>
                <a:rPr lang="en-US" sz="1600"/>
                <a:t>61%, </a:t>
              </a:r>
              <a:r>
                <a:rPr lang="en-US" sz="1600" b="1"/>
                <a:t>Median age:</a:t>
              </a:r>
              <a:r>
                <a:rPr lang="en-US" sz="1600"/>
                <a:t> 14.7 years</a:t>
              </a:r>
            </a:p>
            <a:p>
              <a:r>
                <a:rPr lang="en-US" sz="1600" b="1"/>
                <a:t>Median CD4: </a:t>
              </a:r>
              <a:r>
                <a:rPr lang="en-US" sz="1600"/>
                <a:t>782/mm</a:t>
              </a:r>
              <a:r>
                <a:rPr lang="en-US" sz="1600" baseline="30000"/>
                <a:t>3</a:t>
              </a:r>
              <a:br>
                <a:rPr lang="en-US" sz="1600"/>
              </a:br>
              <a:r>
                <a:rPr lang="en-US" sz="1600" b="1"/>
                <a:t>3rd agent at screening: </a:t>
              </a:r>
              <a:r>
                <a:rPr lang="en-US" sz="1600"/>
                <a:t>NNRI 59%, PI 41%</a:t>
              </a:r>
            </a:p>
            <a:p>
              <a:r>
                <a:rPr lang="en-US" sz="1600" b="1"/>
                <a:t>Median duration of ARV: </a:t>
              </a:r>
              <a:r>
                <a:rPr lang="en-US" sz="1600"/>
                <a:t>11 years </a:t>
              </a:r>
            </a:p>
          </p:txBody>
        </p:sp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F75B9B77-9120-4AFC-9AEC-FC498A791420}"/>
                </a:ext>
              </a:extLst>
            </p:cNvPr>
            <p:cNvSpPr/>
            <p:nvPr/>
          </p:nvSpPr>
          <p:spPr>
            <a:xfrm>
              <a:off x="170391" y="1864023"/>
              <a:ext cx="5450104" cy="1090135"/>
            </a:xfrm>
            <a:prstGeom prst="roundRect">
              <a:avLst>
                <a:gd name="adj" fmla="val 7995"/>
              </a:avLst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>
                  <a:solidFill>
                    <a:schemeClr val="tx1"/>
                  </a:solidFill>
                </a:rPr>
                <a:t>300 eligible children aged 6-18* years old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On a 3 drug PI/r, or NNRTI containing regimen for at least 24 weeks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VL &lt; 50 c/mL for at least 12 months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400">
                  <a:solidFill>
                    <a:schemeClr val="tx1"/>
                  </a:solidFill>
                </a:rPr>
                <a:t>No evidence of resistance to DRV or integrase inhibitors</a:t>
              </a: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E7BB0A51-ADFB-4025-BD56-2E17B5A8D794}"/>
                </a:ext>
              </a:extLst>
            </p:cNvPr>
            <p:cNvSpPr/>
            <p:nvPr/>
          </p:nvSpPr>
          <p:spPr>
            <a:xfrm>
              <a:off x="2557524" y="3147427"/>
              <a:ext cx="675838" cy="67583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2000" b="1" dirty="0">
                  <a:solidFill>
                    <a:schemeClr val="bg1"/>
                  </a:solidFill>
                </a:rPr>
                <a:t>R</a:t>
              </a:r>
              <a:br>
                <a:rPr lang="fr-FR" sz="1600" b="1" dirty="0">
                  <a:solidFill>
                    <a:schemeClr val="bg1"/>
                  </a:solidFill>
                </a:rPr>
              </a:br>
              <a:r>
                <a:rPr lang="fr-FR" sz="1600" b="1" dirty="0">
                  <a:solidFill>
                    <a:schemeClr val="bg1"/>
                  </a:solidFill>
                </a:rPr>
                <a:t>1:1</a:t>
              </a:r>
            </a:p>
          </p:txBody>
        </p:sp>
        <p:cxnSp>
          <p:nvCxnSpPr>
            <p:cNvPr id="119" name="Connecteur : en angle 118">
              <a:extLst>
                <a:ext uri="{FF2B5EF4-FFF2-40B4-BE49-F238E27FC236}">
                  <a16:creationId xmlns:a16="http://schemas.microsoft.com/office/drawing/2014/main" id="{B0A61055-5762-4EC0-93B9-BB5B9F80F34A}"/>
                </a:ext>
              </a:extLst>
            </p:cNvPr>
            <p:cNvCxnSpPr>
              <a:cxnSpLocks/>
              <a:stCxn id="12" idx="4"/>
              <a:endCxn id="7" idx="0"/>
            </p:cNvCxnSpPr>
            <p:nvPr/>
          </p:nvCxnSpPr>
          <p:spPr>
            <a:xfrm rot="16200000" flipH="1">
              <a:off x="3211045" y="3507662"/>
              <a:ext cx="541201" cy="1172405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cteur : en angle 119">
              <a:extLst>
                <a:ext uri="{FF2B5EF4-FFF2-40B4-BE49-F238E27FC236}">
                  <a16:creationId xmlns:a16="http://schemas.microsoft.com/office/drawing/2014/main" id="{5EB0C4F9-2489-4F07-B4EF-40994F46FF31}"/>
                </a:ext>
              </a:extLst>
            </p:cNvPr>
            <p:cNvCxnSpPr>
              <a:cxnSpLocks/>
              <a:stCxn id="12" idx="4"/>
              <a:endCxn id="6" idx="0"/>
            </p:cNvCxnSpPr>
            <p:nvPr/>
          </p:nvCxnSpPr>
          <p:spPr>
            <a:xfrm rot="5400000">
              <a:off x="2007944" y="3476966"/>
              <a:ext cx="541201" cy="1233799"/>
            </a:xfrm>
            <a:prstGeom prst="bentConnector3">
              <a:avLst>
                <a:gd name="adj1" fmla="val 50000"/>
              </a:avLst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cteur droit 123">
              <a:extLst>
                <a:ext uri="{FF2B5EF4-FFF2-40B4-BE49-F238E27FC236}">
                  <a16:creationId xmlns:a16="http://schemas.microsoft.com/office/drawing/2014/main" id="{F6465291-9933-4360-8C13-3714E472B6FF}"/>
                </a:ext>
              </a:extLst>
            </p:cNvPr>
            <p:cNvCxnSpPr>
              <a:stCxn id="10" idx="2"/>
              <a:endCxn id="12" idx="0"/>
            </p:cNvCxnSpPr>
            <p:nvPr/>
          </p:nvCxnSpPr>
          <p:spPr>
            <a:xfrm>
              <a:off x="2895443" y="2954158"/>
              <a:ext cx="0" cy="193269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ZoneTexte 126">
              <a:extLst>
                <a:ext uri="{FF2B5EF4-FFF2-40B4-BE49-F238E27FC236}">
                  <a16:creationId xmlns:a16="http://schemas.microsoft.com/office/drawing/2014/main" id="{0B993E91-B14D-46F5-A389-5BFFC44A28C9}"/>
                </a:ext>
              </a:extLst>
            </p:cNvPr>
            <p:cNvSpPr txBox="1"/>
            <p:nvPr/>
          </p:nvSpPr>
          <p:spPr>
            <a:xfrm>
              <a:off x="146772" y="2979317"/>
              <a:ext cx="260725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/>
                <a:t>* Children &gt; 12 years old enrolled first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26154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920711"/>
              </p:ext>
            </p:extLst>
          </p:nvPr>
        </p:nvGraphicFramePr>
        <p:xfrm>
          <a:off x="673295" y="2382403"/>
          <a:ext cx="11400113" cy="398300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4235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56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33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8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Exposed pregnancies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NTD, n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Prévalence (IC 95 %)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5,860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0.15 % (0.08 – 0.29)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EFV during conception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13,217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0.06 % (0.03 - 0.12)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started during pregnancy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5,535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0.05 % (0.02 - 0.16)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HIV negative women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144 967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0.07 % (0.05 – 0.008)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552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Previous results: prevalence reported in 2018, 2019 and 2020</a:t>
                      </a:r>
                      <a:endParaRPr kumimoji="0" lang="en-US" sz="1800" b="1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 2016-2018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0.94 % (0.37 – 2.4)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  2016-1019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1 683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0.30 % (0.13 – 0.69)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5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DTG during conception 2016-2020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3 591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 </a:t>
                      </a:r>
                      <a:endParaRPr kumimoji="0" lang="en-US" sz="18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0.19 % (0.09 à 0.40)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5777733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9384E248-C19C-4907-9A03-253420707779}"/>
              </a:ext>
            </a:extLst>
          </p:cNvPr>
          <p:cNvSpPr txBox="1"/>
          <p:nvPr/>
        </p:nvSpPr>
        <p:spPr>
          <a:xfrm>
            <a:off x="1254776" y="1904742"/>
            <a:ext cx="10237149" cy="378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Prevalence of neural tube defect (Botswana 2014-2021)</a:t>
            </a:r>
          </a:p>
        </p:txBody>
      </p:sp>
      <p:sp>
        <p:nvSpPr>
          <p:cNvPr id="6" name="Rectangle 5"/>
          <p:cNvSpPr/>
          <p:nvPr/>
        </p:nvSpPr>
        <p:spPr>
          <a:xfrm>
            <a:off x="9719601" y="6449154"/>
            <a:ext cx="24535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Zash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R, IAS 2021, Abs. PEBLB14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F241DF8D-8951-F146-9FC2-BC16317DE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66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Neural Tube defects with antiviral exposure : 2021 update of the </a:t>
            </a:r>
            <a:r>
              <a:rPr lang="en-US" sz="3200" dirty="0" err="1"/>
              <a:t>Tsepamo</a:t>
            </a:r>
            <a:r>
              <a:rPr lang="en-US" sz="3200" dirty="0"/>
              <a:t> Study, Botswana</a:t>
            </a:r>
          </a:p>
        </p:txBody>
      </p:sp>
    </p:spTree>
    <p:extLst>
      <p:ext uri="{BB962C8B-B14F-4D97-AF65-F5344CB8AC3E}">
        <p14:creationId xmlns:p14="http://schemas.microsoft.com/office/powerpoint/2010/main" val="38595290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CAE27A1-DA29-4C9D-B47E-E0EEFF1DDE4D}"/>
              </a:ext>
            </a:extLst>
          </p:cNvPr>
          <p:cNvGrpSpPr/>
          <p:nvPr/>
        </p:nvGrpSpPr>
        <p:grpSpPr>
          <a:xfrm>
            <a:off x="1997584" y="847152"/>
            <a:ext cx="6738761" cy="4984662"/>
            <a:chOff x="1221355" y="902847"/>
            <a:chExt cx="6738761" cy="4984662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58AB3B-679A-4695-817B-9077DF7F4341}"/>
                </a:ext>
              </a:extLst>
            </p:cNvPr>
            <p:cNvSpPr>
              <a:spLocks/>
            </p:cNvSpPr>
            <p:nvPr/>
          </p:nvSpPr>
          <p:spPr bwMode="auto">
            <a:xfrm rot="10289622">
              <a:off x="1221355" y="3146781"/>
              <a:ext cx="3993003" cy="2360337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25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 rot="16575792">
              <a:off x="3145830" y="1058089"/>
              <a:ext cx="3205308" cy="2894824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225264" y="1618607"/>
              <a:ext cx="1046441" cy="11695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PrEP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Failure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Africa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1685263">
              <a:off x="4503398" y="3132199"/>
              <a:ext cx="3456718" cy="2755310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1" name="Ellipse 10"/>
            <p:cNvSpPr/>
            <p:nvPr/>
          </p:nvSpPr>
          <p:spPr>
            <a:xfrm>
              <a:off x="3987506" y="2711213"/>
              <a:ext cx="1902142" cy="191852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chemeClr val="bg1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4017658" y="3339483"/>
              <a:ext cx="1813702" cy="8154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Prevention</a:t>
              </a:r>
            </a:p>
            <a:p>
              <a:pPr algn="ctr">
                <a:lnSpc>
                  <a:spcPts val="2800"/>
                </a:lnSpc>
              </a:pPr>
              <a:r>
                <a:rPr lang="en-US" sz="2800" b="1" dirty="0">
                  <a:solidFill>
                    <a:schemeClr val="bg1"/>
                  </a:solidFill>
                </a:rPr>
                <a:t>Cure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A9C96C-C8A5-41F5-A475-3397B9580B98}"/>
                </a:ext>
              </a:extLst>
            </p:cNvPr>
            <p:cNvSpPr/>
            <p:nvPr/>
          </p:nvSpPr>
          <p:spPr>
            <a:xfrm>
              <a:off x="1358979" y="3954617"/>
              <a:ext cx="2754280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Dual IL-10 and PD-1 </a:t>
              </a:r>
            </a:p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blockade for cure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3D4424B-B863-B44F-9029-6840051E8A46}"/>
                </a:ext>
              </a:extLst>
            </p:cNvPr>
            <p:cNvSpPr/>
            <p:nvPr/>
          </p:nvSpPr>
          <p:spPr>
            <a:xfrm>
              <a:off x="5751749" y="4384906"/>
              <a:ext cx="1652696" cy="81047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800"/>
                </a:lnSpc>
              </a:pPr>
              <a:r>
                <a:rPr lang="en-US" sz="2400" b="1" dirty="0">
                  <a:solidFill>
                    <a:srgbClr val="002060"/>
                  </a:solidFill>
                </a:rPr>
                <a:t>Oral ISL </a:t>
              </a:r>
              <a:r>
                <a:rPr lang="en-US" sz="2400" b="1" dirty="0" err="1">
                  <a:solidFill>
                    <a:srgbClr val="002060"/>
                  </a:solidFill>
                </a:rPr>
                <a:t>qM</a:t>
              </a:r>
              <a:endParaRPr lang="en-US" sz="2400" b="1" dirty="0">
                <a:solidFill>
                  <a:srgbClr val="002060"/>
                </a:solidFill>
              </a:endParaRPr>
            </a:p>
            <a:p>
              <a:pPr algn="ctr">
                <a:lnSpc>
                  <a:spcPts val="2800"/>
                </a:lnSpc>
              </a:pPr>
              <a:r>
                <a:rPr lang="en-US" sz="2400" b="1" dirty="0" err="1">
                  <a:solidFill>
                    <a:srgbClr val="002060"/>
                  </a:solidFill>
                </a:rPr>
                <a:t>PrEP</a:t>
              </a:r>
              <a:endParaRPr lang="en-US" sz="2400" b="1" dirty="0">
                <a:solidFill>
                  <a:srgbClr val="FF66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0052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6734E5-AED1-D14C-B2C3-43B82C89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1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dirty="0"/>
              <a:t>TDF-based </a:t>
            </a:r>
            <a:r>
              <a:rPr lang="en-US" dirty="0" err="1"/>
              <a:t>PrEP</a:t>
            </a:r>
            <a:r>
              <a:rPr lang="en-US" dirty="0"/>
              <a:t> in </a:t>
            </a:r>
            <a:r>
              <a:rPr lang="en-US" dirty="0" err="1"/>
              <a:t>subsaharan</a:t>
            </a:r>
            <a:r>
              <a:rPr lang="en-US" dirty="0"/>
              <a:t> Africa: High rate of resistance in individuals diagnosed with HIV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93F96-4AF1-2D41-B27D-4AF2B8E9F93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838706"/>
            <a:ext cx="10838688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Observational study, </a:t>
            </a:r>
            <a:r>
              <a:rPr lang="en-US" dirty="0" err="1"/>
              <a:t>sub-saharan</a:t>
            </a:r>
            <a:r>
              <a:rPr lang="en-US" dirty="0"/>
              <a:t> Africa (Kenya, Zimbabwe, Eswatini, South Africa)</a:t>
            </a:r>
          </a:p>
          <a:p>
            <a:r>
              <a:rPr lang="en-US" dirty="0"/>
              <a:t>Dec 2017- June 2021: &gt; 104 000 persons on </a:t>
            </a:r>
            <a:r>
              <a:rPr lang="en-US" dirty="0" err="1"/>
              <a:t>PrEP</a:t>
            </a:r>
            <a:r>
              <a:rPr lang="en-US" dirty="0"/>
              <a:t>, 229 reported seroconversions</a:t>
            </a:r>
          </a:p>
          <a:p>
            <a:pPr lvl="1"/>
            <a:r>
              <a:rPr lang="en-US" dirty="0"/>
              <a:t>58% on </a:t>
            </a:r>
            <a:r>
              <a:rPr lang="en-US" dirty="0" err="1"/>
              <a:t>PrEP</a:t>
            </a:r>
            <a:r>
              <a:rPr lang="en-US" dirty="0"/>
              <a:t> for ≥ 3 months, 31% for &lt; 3 months</a:t>
            </a:r>
          </a:p>
          <a:p>
            <a:pPr lvl="1"/>
            <a:r>
              <a:rPr lang="en-US" dirty="0"/>
              <a:t>Female 75%, 16-24 years 52%</a:t>
            </a:r>
          </a:p>
          <a:p>
            <a:pPr lvl="1"/>
            <a:r>
              <a:rPr lang="en-US" dirty="0"/>
              <a:t>208/229 with sample available for genotype : 118 successful resistance result</a:t>
            </a:r>
          </a:p>
          <a:p>
            <a:pPr lvl="2"/>
            <a:r>
              <a:rPr lang="en-US" dirty="0"/>
              <a:t>Resistance in 45 %: TDF or 3TC/FTC mutations (K65R, K70E, M184V/I) in 23%, other mutations in 22%</a:t>
            </a:r>
          </a:p>
          <a:p>
            <a:pPr lvl="1"/>
            <a:r>
              <a:rPr lang="en-US" dirty="0"/>
              <a:t>In individuals with </a:t>
            </a:r>
            <a:r>
              <a:rPr lang="en-US" dirty="0" err="1"/>
              <a:t>PreP</a:t>
            </a:r>
            <a:r>
              <a:rPr lang="en-US" dirty="0"/>
              <a:t>-related resistance: high adherence to </a:t>
            </a:r>
            <a:r>
              <a:rPr lang="en-US" dirty="0" err="1"/>
              <a:t>PrEP</a:t>
            </a:r>
            <a:r>
              <a:rPr lang="en-US" dirty="0"/>
              <a:t> in 78%</a:t>
            </a:r>
          </a:p>
          <a:p>
            <a:pPr lvl="1"/>
            <a:r>
              <a:rPr lang="en-US" dirty="0"/>
              <a:t>In individuals with no resistance mutations at </a:t>
            </a:r>
            <a:r>
              <a:rPr lang="en-US" dirty="0" err="1"/>
              <a:t>serocnversion</a:t>
            </a:r>
            <a:r>
              <a:rPr lang="en-US" dirty="0"/>
              <a:t> : low adherence to </a:t>
            </a:r>
            <a:r>
              <a:rPr lang="en-US" dirty="0" err="1"/>
              <a:t>PrEP</a:t>
            </a:r>
            <a:r>
              <a:rPr lang="en-US" dirty="0"/>
              <a:t> in 82%</a:t>
            </a:r>
          </a:p>
          <a:p>
            <a:pPr lvl="1"/>
            <a:endParaRPr lang="en-US" dirty="0"/>
          </a:p>
          <a:p>
            <a:r>
              <a:rPr lang="en-US" dirty="0"/>
              <a:t>Conclusion</a:t>
            </a:r>
          </a:p>
          <a:p>
            <a:pPr lvl="1"/>
            <a:r>
              <a:rPr lang="en-US" dirty="0"/>
              <a:t>Low rate of acute infection in </a:t>
            </a:r>
            <a:r>
              <a:rPr lang="en-US" dirty="0" err="1"/>
              <a:t>PrEP</a:t>
            </a:r>
            <a:r>
              <a:rPr lang="en-US" dirty="0"/>
              <a:t> users</a:t>
            </a:r>
          </a:p>
          <a:p>
            <a:pPr lvl="1"/>
            <a:r>
              <a:rPr lang="en-US" dirty="0"/>
              <a:t>High rate of </a:t>
            </a:r>
            <a:r>
              <a:rPr lang="en-US" dirty="0" err="1"/>
              <a:t>PrEP</a:t>
            </a:r>
            <a:r>
              <a:rPr lang="en-US" dirty="0"/>
              <a:t> resistance in </a:t>
            </a:r>
            <a:r>
              <a:rPr lang="en-US" dirty="0" err="1"/>
              <a:t>seroconverters</a:t>
            </a:r>
            <a:endParaRPr lang="en-US" dirty="0"/>
          </a:p>
          <a:p>
            <a:pPr lvl="1"/>
            <a:r>
              <a:rPr lang="en-US" dirty="0"/>
              <a:t>Concerns in the context of </a:t>
            </a:r>
            <a:r>
              <a:rPr lang="en-US" dirty="0" err="1"/>
              <a:t>PrEP</a:t>
            </a:r>
            <a:r>
              <a:rPr lang="en-US" dirty="0"/>
              <a:t> roll-out</a:t>
            </a:r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4173ABC-70CA-1C4F-942E-34D3FEC506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4469" y="6450988"/>
            <a:ext cx="419753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Parikh UM, IAS 2021, OALC01LB02</a:t>
            </a:r>
          </a:p>
        </p:txBody>
      </p:sp>
    </p:spTree>
    <p:extLst>
      <p:ext uri="{BB962C8B-B14F-4D97-AF65-F5344CB8AC3E}">
        <p14:creationId xmlns:p14="http://schemas.microsoft.com/office/powerpoint/2010/main" val="41083277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6AB68652-BBAD-E64F-8967-CE786CAD5F53}"/>
              </a:ext>
            </a:extLst>
          </p:cNvPr>
          <p:cNvGrpSpPr/>
          <p:nvPr/>
        </p:nvGrpSpPr>
        <p:grpSpPr>
          <a:xfrm>
            <a:off x="2333541" y="2101770"/>
            <a:ext cx="6591518" cy="3848269"/>
            <a:chOff x="987820" y="2117874"/>
            <a:chExt cx="5289124" cy="3208209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89F050E3-CB2A-0548-89BC-CE2B33E3E607}"/>
                </a:ext>
              </a:extLst>
            </p:cNvPr>
            <p:cNvSpPr txBox="1"/>
            <p:nvPr/>
          </p:nvSpPr>
          <p:spPr>
            <a:xfrm>
              <a:off x="3332570" y="4987529"/>
              <a:ext cx="13130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/>
                <a:t>Time (weeks)</a:t>
              </a:r>
            </a:p>
          </p:txBody>
        </p: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F8429D22-A28C-114B-AF2D-13D787337EEA}"/>
                </a:ext>
              </a:extLst>
            </p:cNvPr>
            <p:cNvGrpSpPr/>
            <p:nvPr/>
          </p:nvGrpSpPr>
          <p:grpSpPr>
            <a:xfrm>
              <a:off x="1379605" y="2212346"/>
              <a:ext cx="4897339" cy="2508250"/>
              <a:chOff x="3465513" y="2076450"/>
              <a:chExt cx="5284788" cy="2706688"/>
            </a:xfrm>
          </p:grpSpPr>
          <p:sp>
            <p:nvSpPr>
              <p:cNvPr id="21" name="Freeform 5">
                <a:extLst>
                  <a:ext uri="{FF2B5EF4-FFF2-40B4-BE49-F238E27FC236}">
                    <a16:creationId xmlns:a16="http://schemas.microsoft.com/office/drawing/2014/main" id="{AC854714-83C7-614F-9034-F58A3D6D5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2188" y="2076450"/>
                <a:ext cx="5218113" cy="2635250"/>
              </a:xfrm>
              <a:custGeom>
                <a:avLst/>
                <a:gdLst>
                  <a:gd name="T0" fmla="*/ 3287 w 3287"/>
                  <a:gd name="T1" fmla="*/ 1660 h 1660"/>
                  <a:gd name="T2" fmla="*/ 0 w 3287"/>
                  <a:gd name="T3" fmla="*/ 1660 h 1660"/>
                  <a:gd name="T4" fmla="*/ 0 w 3287"/>
                  <a:gd name="T5" fmla="*/ 0 h 1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87" h="1660">
                    <a:moveTo>
                      <a:pt x="3287" y="1660"/>
                    </a:moveTo>
                    <a:lnTo>
                      <a:pt x="0" y="1660"/>
                    </a:lnTo>
                    <a:lnTo>
                      <a:pt x="0" y="0"/>
                    </a:lnTo>
                  </a:path>
                </a:pathLst>
              </a:cu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Line 6">
                <a:extLst>
                  <a:ext uri="{FF2B5EF4-FFF2-40B4-BE49-F238E27FC236}">
                    <a16:creationId xmlns:a16="http://schemas.microsoft.com/office/drawing/2014/main" id="{D4D7A27D-ECC9-C84C-940F-81B27B0556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548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Line 7">
                <a:extLst>
                  <a:ext uri="{FF2B5EF4-FFF2-40B4-BE49-F238E27FC236}">
                    <a16:creationId xmlns:a16="http://schemas.microsoft.com/office/drawing/2014/main" id="{71003640-6990-7140-BF8B-CFA5E5402F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603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Line 8">
                <a:extLst>
                  <a:ext uri="{FF2B5EF4-FFF2-40B4-BE49-F238E27FC236}">
                    <a16:creationId xmlns:a16="http://schemas.microsoft.com/office/drawing/2014/main" id="{6F36544C-EBB5-9340-86BB-8629292E02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3748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9">
                <a:extLst>
                  <a:ext uri="{FF2B5EF4-FFF2-40B4-BE49-F238E27FC236}">
                    <a16:creationId xmlns:a16="http://schemas.microsoft.com/office/drawing/2014/main" id="{C2E0938A-D310-4B44-9D0E-2B8B356232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59626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Line 10">
                <a:extLst>
                  <a:ext uri="{FF2B5EF4-FFF2-40B4-BE49-F238E27FC236}">
                    <a16:creationId xmlns:a16="http://schemas.microsoft.com/office/drawing/2014/main" id="{7F56658C-462A-954F-88CC-0BF3C01326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1763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Line 11">
                <a:extLst>
                  <a:ext uri="{FF2B5EF4-FFF2-40B4-BE49-F238E27FC236}">
                    <a16:creationId xmlns:a16="http://schemas.microsoft.com/office/drawing/2014/main" id="{546518DF-0139-3043-94B5-314F5943FC7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8176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12">
                <a:extLst>
                  <a:ext uri="{FF2B5EF4-FFF2-40B4-BE49-F238E27FC236}">
                    <a16:creationId xmlns:a16="http://schemas.microsoft.com/office/drawing/2014/main" id="{654F4470-E8D3-234C-B0C8-9A18AB9A6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71901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Line 13">
                <a:extLst>
                  <a:ext uri="{FF2B5EF4-FFF2-40B4-BE49-F238E27FC236}">
                    <a16:creationId xmlns:a16="http://schemas.microsoft.com/office/drawing/2014/main" id="{D5278737-B131-464F-8E94-5946802DA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516938" y="4711700"/>
                <a:ext cx="0" cy="71438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Line 14">
                <a:extLst>
                  <a:ext uri="{FF2B5EF4-FFF2-40B4-BE49-F238E27FC236}">
                    <a16:creationId xmlns:a16="http://schemas.microsoft.com/office/drawing/2014/main" id="{40CD25D0-204E-6E4A-B24D-E2003A899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2743200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15">
                <a:extLst>
                  <a:ext uri="{FF2B5EF4-FFF2-40B4-BE49-F238E27FC236}">
                    <a16:creationId xmlns:a16="http://schemas.microsoft.com/office/drawing/2014/main" id="{B4EAC199-35E6-A746-A6BB-D64947DCE72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3357563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16">
                <a:extLst>
                  <a:ext uri="{FF2B5EF4-FFF2-40B4-BE49-F238E27FC236}">
                    <a16:creationId xmlns:a16="http://schemas.microsoft.com/office/drawing/2014/main" id="{ABA75039-884D-4F4B-ADE0-50EE955462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3970338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17">
                <a:extLst>
                  <a:ext uri="{FF2B5EF4-FFF2-40B4-BE49-F238E27FC236}">
                    <a16:creationId xmlns:a16="http://schemas.microsoft.com/office/drawing/2014/main" id="{E3059256-8EAA-134C-81FF-CBCB5D5B11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4584700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18">
                <a:extLst>
                  <a:ext uri="{FF2B5EF4-FFF2-40B4-BE49-F238E27FC236}">
                    <a16:creationId xmlns:a16="http://schemas.microsoft.com/office/drawing/2014/main" id="{2498ED8E-45CF-A84B-9114-BA2501F66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5513" y="2130425"/>
                <a:ext cx="66675" cy="0"/>
              </a:xfrm>
              <a:prstGeom prst="line">
                <a:avLst/>
              </a:prstGeom>
              <a:noFill/>
              <a:ln w="63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Line 19">
                <a:extLst>
                  <a:ext uri="{FF2B5EF4-FFF2-40B4-BE49-F238E27FC236}">
                    <a16:creationId xmlns:a16="http://schemas.microsoft.com/office/drawing/2014/main" id="{FB727E32-179C-3F4F-8972-1B5AAC7D80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32188" y="4159250"/>
                <a:ext cx="5205413" cy="0"/>
              </a:xfrm>
              <a:prstGeom prst="line">
                <a:avLst/>
              </a:prstGeom>
              <a:noFill/>
              <a:ln w="6350" cap="rnd">
                <a:solidFill>
                  <a:srgbClr val="990000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Freeform 20">
                <a:extLst>
                  <a:ext uri="{FF2B5EF4-FFF2-40B4-BE49-F238E27FC236}">
                    <a16:creationId xmlns:a16="http://schemas.microsoft.com/office/drawing/2014/main" id="{D55E2812-DC36-444A-87D3-D286C74DCF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60788" y="2441575"/>
                <a:ext cx="685800" cy="1563688"/>
              </a:xfrm>
              <a:custGeom>
                <a:avLst/>
                <a:gdLst>
                  <a:gd name="T0" fmla="*/ 5 w 457"/>
                  <a:gd name="T1" fmla="*/ 0 h 1042"/>
                  <a:gd name="T2" fmla="*/ 23 w 457"/>
                  <a:gd name="T3" fmla="*/ 170 h 1042"/>
                  <a:gd name="T4" fmla="*/ 249 w 457"/>
                  <a:gd name="T5" fmla="*/ 704 h 1042"/>
                  <a:gd name="T6" fmla="*/ 416 w 457"/>
                  <a:gd name="T7" fmla="*/ 988 h 1042"/>
                  <a:gd name="T8" fmla="*/ 457 w 457"/>
                  <a:gd name="T9" fmla="*/ 1042 h 1042"/>
                  <a:gd name="T10" fmla="*/ 457 w 457"/>
                  <a:gd name="T11" fmla="*/ 518 h 1042"/>
                  <a:gd name="T12" fmla="*/ 5 w 457"/>
                  <a:gd name="T13" fmla="*/ 0 h 10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7" h="1042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5" y="528"/>
                      <a:pt x="249" y="704"/>
                    </a:cubicBezTo>
                    <a:cubicBezTo>
                      <a:pt x="297" y="806"/>
                      <a:pt x="353" y="901"/>
                      <a:pt x="416" y="988"/>
                    </a:cubicBezTo>
                    <a:cubicBezTo>
                      <a:pt x="429" y="1006"/>
                      <a:pt x="443" y="1024"/>
                      <a:pt x="457" y="1042"/>
                    </a:cubicBezTo>
                    <a:cubicBezTo>
                      <a:pt x="457" y="518"/>
                      <a:pt x="457" y="518"/>
                      <a:pt x="457" y="518"/>
                    </a:cubicBezTo>
                    <a:cubicBezTo>
                      <a:pt x="331" y="386"/>
                      <a:pt x="181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Freeform 21">
                <a:extLst>
                  <a:ext uri="{FF2B5EF4-FFF2-40B4-BE49-F238E27FC236}">
                    <a16:creationId xmlns:a16="http://schemas.microsoft.com/office/drawing/2014/main" id="{364EE401-19A6-044B-8E6A-D4C712E7B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07076" y="2432050"/>
                <a:ext cx="684213" cy="1401763"/>
              </a:xfrm>
              <a:custGeom>
                <a:avLst/>
                <a:gdLst>
                  <a:gd name="T0" fmla="*/ 456 w 456"/>
                  <a:gd name="T1" fmla="*/ 934 h 934"/>
                  <a:gd name="T2" fmla="*/ 456 w 456"/>
                  <a:gd name="T3" fmla="*/ 469 h 934"/>
                  <a:gd name="T4" fmla="*/ 4 w 456"/>
                  <a:gd name="T5" fmla="*/ 0 h 934"/>
                  <a:gd name="T6" fmla="*/ 22 w 456"/>
                  <a:gd name="T7" fmla="*/ 170 h 934"/>
                  <a:gd name="T8" fmla="*/ 248 w 456"/>
                  <a:gd name="T9" fmla="*/ 704 h 934"/>
                  <a:gd name="T10" fmla="*/ 456 w 456"/>
                  <a:gd name="T11" fmla="*/ 934 h 9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6" h="934">
                    <a:moveTo>
                      <a:pt x="456" y="934"/>
                    </a:moveTo>
                    <a:cubicBezTo>
                      <a:pt x="456" y="469"/>
                      <a:pt x="456" y="469"/>
                      <a:pt x="456" y="469"/>
                    </a:cubicBezTo>
                    <a:cubicBezTo>
                      <a:pt x="331" y="370"/>
                      <a:pt x="180" y="213"/>
                      <a:pt x="4" y="0"/>
                    </a:cubicBezTo>
                    <a:cubicBezTo>
                      <a:pt x="0" y="54"/>
                      <a:pt x="6" y="111"/>
                      <a:pt x="22" y="170"/>
                    </a:cubicBezTo>
                    <a:cubicBezTo>
                      <a:pt x="89" y="351"/>
                      <a:pt x="164" y="528"/>
                      <a:pt x="248" y="704"/>
                    </a:cubicBezTo>
                    <a:cubicBezTo>
                      <a:pt x="279" y="769"/>
                      <a:pt x="348" y="845"/>
                      <a:pt x="456" y="934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Freeform 22">
                <a:extLst>
                  <a:ext uri="{FF2B5EF4-FFF2-40B4-BE49-F238E27FC236}">
                    <a16:creationId xmlns:a16="http://schemas.microsoft.com/office/drawing/2014/main" id="{03BD3144-493D-B944-BBC6-7F290520B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62801" y="2432050"/>
                <a:ext cx="1354138" cy="1539875"/>
              </a:xfrm>
              <a:custGeom>
                <a:avLst/>
                <a:gdLst>
                  <a:gd name="T0" fmla="*/ 902 w 902"/>
                  <a:gd name="T1" fmla="*/ 1026 h 1026"/>
                  <a:gd name="T2" fmla="*/ 902 w 902"/>
                  <a:gd name="T3" fmla="*/ 618 h 1026"/>
                  <a:gd name="T4" fmla="*/ 463 w 902"/>
                  <a:gd name="T5" fmla="*/ 464 h 1026"/>
                  <a:gd name="T6" fmla="*/ 5 w 902"/>
                  <a:gd name="T7" fmla="*/ 0 h 1026"/>
                  <a:gd name="T8" fmla="*/ 23 w 902"/>
                  <a:gd name="T9" fmla="*/ 170 h 1026"/>
                  <a:gd name="T10" fmla="*/ 244 w 902"/>
                  <a:gd name="T11" fmla="*/ 694 h 1026"/>
                  <a:gd name="T12" fmla="*/ 359 w 902"/>
                  <a:gd name="T13" fmla="*/ 848 h 1026"/>
                  <a:gd name="T14" fmla="*/ 621 w 902"/>
                  <a:gd name="T15" fmla="*/ 976 h 1026"/>
                  <a:gd name="T16" fmla="*/ 902 w 902"/>
                  <a:gd name="T17" fmla="*/ 1026 h 1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2" h="1026">
                    <a:moveTo>
                      <a:pt x="902" y="1026"/>
                    </a:moveTo>
                    <a:cubicBezTo>
                      <a:pt x="902" y="618"/>
                      <a:pt x="902" y="618"/>
                      <a:pt x="902" y="618"/>
                    </a:cubicBezTo>
                    <a:cubicBezTo>
                      <a:pt x="736" y="600"/>
                      <a:pt x="589" y="548"/>
                      <a:pt x="463" y="464"/>
                    </a:cubicBezTo>
                    <a:cubicBezTo>
                      <a:pt x="333" y="368"/>
                      <a:pt x="180" y="213"/>
                      <a:pt x="5" y="0"/>
                    </a:cubicBezTo>
                    <a:cubicBezTo>
                      <a:pt x="0" y="54"/>
                      <a:pt x="6" y="111"/>
                      <a:pt x="23" y="170"/>
                    </a:cubicBezTo>
                    <a:cubicBezTo>
                      <a:pt x="88" y="347"/>
                      <a:pt x="162" y="522"/>
                      <a:pt x="244" y="694"/>
                    </a:cubicBezTo>
                    <a:cubicBezTo>
                      <a:pt x="275" y="748"/>
                      <a:pt x="313" y="799"/>
                      <a:pt x="359" y="848"/>
                    </a:cubicBezTo>
                    <a:cubicBezTo>
                      <a:pt x="429" y="916"/>
                      <a:pt x="516" y="958"/>
                      <a:pt x="621" y="976"/>
                    </a:cubicBezTo>
                    <a:cubicBezTo>
                      <a:pt x="902" y="1026"/>
                      <a:pt x="902" y="1026"/>
                      <a:pt x="902" y="1026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Freeform 23">
                <a:extLst>
                  <a:ext uri="{FF2B5EF4-FFF2-40B4-BE49-F238E27FC236}">
                    <a16:creationId xmlns:a16="http://schemas.microsoft.com/office/drawing/2014/main" id="{AE01095C-1E1F-F448-A45E-146222D9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1351" y="2435225"/>
                <a:ext cx="685800" cy="1477963"/>
              </a:xfrm>
              <a:custGeom>
                <a:avLst/>
                <a:gdLst>
                  <a:gd name="T0" fmla="*/ 249 w 457"/>
                  <a:gd name="T1" fmla="*/ 704 h 984"/>
                  <a:gd name="T2" fmla="*/ 456 w 457"/>
                  <a:gd name="T3" fmla="*/ 984 h 984"/>
                  <a:gd name="T4" fmla="*/ 457 w 457"/>
                  <a:gd name="T5" fmla="*/ 518 h 984"/>
                  <a:gd name="T6" fmla="*/ 5 w 457"/>
                  <a:gd name="T7" fmla="*/ 0 h 984"/>
                  <a:gd name="T8" fmla="*/ 23 w 457"/>
                  <a:gd name="T9" fmla="*/ 170 h 984"/>
                  <a:gd name="T10" fmla="*/ 249 w 457"/>
                  <a:gd name="T11" fmla="*/ 704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984">
                    <a:moveTo>
                      <a:pt x="249" y="704"/>
                    </a:moveTo>
                    <a:cubicBezTo>
                      <a:pt x="290" y="790"/>
                      <a:pt x="359" y="883"/>
                      <a:pt x="456" y="984"/>
                    </a:cubicBezTo>
                    <a:cubicBezTo>
                      <a:pt x="457" y="518"/>
                      <a:pt x="457" y="518"/>
                      <a:pt x="457" y="518"/>
                    </a:cubicBezTo>
                    <a:cubicBezTo>
                      <a:pt x="331" y="386"/>
                      <a:pt x="180" y="213"/>
                      <a:pt x="5" y="0"/>
                    </a:cubicBez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5" y="528"/>
                      <a:pt x="249" y="704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Freeform 24">
                <a:extLst>
                  <a:ext uri="{FF2B5EF4-FFF2-40B4-BE49-F238E27FC236}">
                    <a16:creationId xmlns:a16="http://schemas.microsoft.com/office/drawing/2014/main" id="{F0E8D292-42C5-814C-AF2E-930374D2E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4938" y="2435225"/>
                <a:ext cx="685800" cy="1381125"/>
              </a:xfrm>
              <a:custGeom>
                <a:avLst/>
                <a:gdLst>
                  <a:gd name="T0" fmla="*/ 5 w 457"/>
                  <a:gd name="T1" fmla="*/ 0 h 920"/>
                  <a:gd name="T2" fmla="*/ 23 w 457"/>
                  <a:gd name="T3" fmla="*/ 170 h 920"/>
                  <a:gd name="T4" fmla="*/ 249 w 457"/>
                  <a:gd name="T5" fmla="*/ 704 h 920"/>
                  <a:gd name="T6" fmla="*/ 457 w 457"/>
                  <a:gd name="T7" fmla="*/ 920 h 920"/>
                  <a:gd name="T8" fmla="*/ 455 w 457"/>
                  <a:gd name="T9" fmla="*/ 456 h 920"/>
                  <a:gd name="T10" fmla="*/ 5 w 457"/>
                  <a:gd name="T11" fmla="*/ 0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920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90" y="351"/>
                      <a:pt x="165" y="528"/>
                      <a:pt x="249" y="704"/>
                    </a:cubicBezTo>
                    <a:cubicBezTo>
                      <a:pt x="278" y="764"/>
                      <a:pt x="347" y="836"/>
                      <a:pt x="457" y="920"/>
                    </a:cubicBezTo>
                    <a:cubicBezTo>
                      <a:pt x="455" y="456"/>
                      <a:pt x="455" y="456"/>
                      <a:pt x="455" y="456"/>
                    </a:cubicBezTo>
                    <a:cubicBezTo>
                      <a:pt x="331" y="365"/>
                      <a:pt x="181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Freeform 25">
                <a:extLst>
                  <a:ext uri="{FF2B5EF4-FFF2-40B4-BE49-F238E27FC236}">
                    <a16:creationId xmlns:a16="http://schemas.microsoft.com/office/drawing/2014/main" id="{8F765426-359D-3D44-B72B-13DD0E5A1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9213" y="2425700"/>
                <a:ext cx="679450" cy="1438275"/>
              </a:xfrm>
              <a:custGeom>
                <a:avLst/>
                <a:gdLst>
                  <a:gd name="T0" fmla="*/ 5 w 453"/>
                  <a:gd name="T1" fmla="*/ 0 h 958"/>
                  <a:gd name="T2" fmla="*/ 23 w 453"/>
                  <a:gd name="T3" fmla="*/ 170 h 958"/>
                  <a:gd name="T4" fmla="*/ 248 w 453"/>
                  <a:gd name="T5" fmla="*/ 704 h 958"/>
                  <a:gd name="T6" fmla="*/ 452 w 453"/>
                  <a:gd name="T7" fmla="*/ 958 h 958"/>
                  <a:gd name="T8" fmla="*/ 453 w 453"/>
                  <a:gd name="T9" fmla="*/ 958 h 958"/>
                  <a:gd name="T10" fmla="*/ 453 w 453"/>
                  <a:gd name="T11" fmla="*/ 495 h 958"/>
                  <a:gd name="T12" fmla="*/ 5 w 453"/>
                  <a:gd name="T13" fmla="*/ 0 h 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3" h="958">
                    <a:moveTo>
                      <a:pt x="5" y="0"/>
                    </a:moveTo>
                    <a:cubicBezTo>
                      <a:pt x="0" y="54"/>
                      <a:pt x="6" y="111"/>
                      <a:pt x="23" y="170"/>
                    </a:cubicBezTo>
                    <a:cubicBezTo>
                      <a:pt x="89" y="351"/>
                      <a:pt x="164" y="528"/>
                      <a:pt x="248" y="704"/>
                    </a:cubicBezTo>
                    <a:cubicBezTo>
                      <a:pt x="284" y="778"/>
                      <a:pt x="352" y="863"/>
                      <a:pt x="452" y="958"/>
                    </a:cubicBezTo>
                    <a:cubicBezTo>
                      <a:pt x="453" y="958"/>
                      <a:pt x="453" y="958"/>
                      <a:pt x="453" y="958"/>
                    </a:cubicBezTo>
                    <a:cubicBezTo>
                      <a:pt x="453" y="495"/>
                      <a:pt x="453" y="495"/>
                      <a:pt x="453" y="495"/>
                    </a:cubicBezTo>
                    <a:cubicBezTo>
                      <a:pt x="330" y="378"/>
                      <a:pt x="180" y="213"/>
                      <a:pt x="5" y="0"/>
                    </a:cubicBezTo>
                    <a:close/>
                  </a:path>
                </a:pathLst>
              </a:custGeom>
              <a:solidFill>
                <a:srgbClr val="C4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Freeform 26">
                <a:extLst>
                  <a:ext uri="{FF2B5EF4-FFF2-40B4-BE49-F238E27FC236}">
                    <a16:creationId xmlns:a16="http://schemas.microsoft.com/office/drawing/2014/main" id="{E3F357BD-EC88-4F4F-ABD2-7B42600BE7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1901" y="2549525"/>
                <a:ext cx="4745038" cy="2162175"/>
              </a:xfrm>
              <a:custGeom>
                <a:avLst/>
                <a:gdLst>
                  <a:gd name="T0" fmla="*/ 3162 w 3162"/>
                  <a:gd name="T1" fmla="*/ 752 h 1440"/>
                  <a:gd name="T2" fmla="*/ 2654 w 3162"/>
                  <a:gd name="T3" fmla="*/ 566 h 1440"/>
                  <a:gd name="T4" fmla="*/ 2475 w 3162"/>
                  <a:gd name="T5" fmla="*/ 345 h 1440"/>
                  <a:gd name="T6" fmla="*/ 2360 w 3162"/>
                  <a:gd name="T7" fmla="*/ 164 h 1440"/>
                  <a:gd name="T8" fmla="*/ 2281 w 3162"/>
                  <a:gd name="T9" fmla="*/ 36 h 1440"/>
                  <a:gd name="T10" fmla="*/ 2267 w 3162"/>
                  <a:gd name="T11" fmla="*/ 4 h 1440"/>
                  <a:gd name="T12" fmla="*/ 2259 w 3162"/>
                  <a:gd name="T13" fmla="*/ 616 h 1440"/>
                  <a:gd name="T14" fmla="*/ 1979 w 3162"/>
                  <a:gd name="T15" fmla="*/ 280 h 1440"/>
                  <a:gd name="T16" fmla="*/ 1863 w 3162"/>
                  <a:gd name="T17" fmla="*/ 86 h 1440"/>
                  <a:gd name="T18" fmla="*/ 1815 w 3162"/>
                  <a:gd name="T19" fmla="*/ 0 h 1440"/>
                  <a:gd name="T20" fmla="*/ 1803 w 3162"/>
                  <a:gd name="T21" fmla="*/ 636 h 1440"/>
                  <a:gd name="T22" fmla="*/ 1539 w 3162"/>
                  <a:gd name="T23" fmla="*/ 300 h 1440"/>
                  <a:gd name="T24" fmla="*/ 1355 w 3162"/>
                  <a:gd name="T25" fmla="*/ 0 h 1440"/>
                  <a:gd name="T26" fmla="*/ 1347 w 3162"/>
                  <a:gd name="T27" fmla="*/ 648 h 1440"/>
                  <a:gd name="T28" fmla="*/ 1090 w 3162"/>
                  <a:gd name="T29" fmla="*/ 313 h 1440"/>
                  <a:gd name="T30" fmla="*/ 908 w 3162"/>
                  <a:gd name="T31" fmla="*/ 4 h 1440"/>
                  <a:gd name="T32" fmla="*/ 900 w 3162"/>
                  <a:gd name="T33" fmla="*/ 672 h 1440"/>
                  <a:gd name="T34" fmla="*/ 621 w 3162"/>
                  <a:gd name="T35" fmla="*/ 283 h 1440"/>
                  <a:gd name="T36" fmla="*/ 456 w 3162"/>
                  <a:gd name="T37" fmla="*/ 4 h 1440"/>
                  <a:gd name="T38" fmla="*/ 448 w 3162"/>
                  <a:gd name="T39" fmla="*/ 720 h 1440"/>
                  <a:gd name="T40" fmla="*/ 181 w 3162"/>
                  <a:gd name="T41" fmla="*/ 313 h 1440"/>
                  <a:gd name="T42" fmla="*/ 10 w 3162"/>
                  <a:gd name="T43" fmla="*/ 10 h 1440"/>
                  <a:gd name="T44" fmla="*/ 0 w 3162"/>
                  <a:gd name="T45" fmla="*/ 144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62" h="1440">
                    <a:moveTo>
                      <a:pt x="3162" y="752"/>
                    </a:moveTo>
                    <a:cubicBezTo>
                      <a:pt x="2902" y="714"/>
                      <a:pt x="2732" y="652"/>
                      <a:pt x="2654" y="566"/>
                    </a:cubicBezTo>
                    <a:cubicBezTo>
                      <a:pt x="2576" y="480"/>
                      <a:pt x="2516" y="406"/>
                      <a:pt x="2475" y="345"/>
                    </a:cubicBezTo>
                    <a:cubicBezTo>
                      <a:pt x="2434" y="285"/>
                      <a:pt x="2395" y="224"/>
                      <a:pt x="2360" y="164"/>
                    </a:cubicBezTo>
                    <a:cubicBezTo>
                      <a:pt x="2325" y="104"/>
                      <a:pt x="2298" y="62"/>
                      <a:pt x="2281" y="36"/>
                    </a:cubicBezTo>
                    <a:cubicBezTo>
                      <a:pt x="2267" y="4"/>
                      <a:pt x="2267" y="4"/>
                      <a:pt x="2267" y="4"/>
                    </a:cubicBezTo>
                    <a:cubicBezTo>
                      <a:pt x="2259" y="616"/>
                      <a:pt x="2259" y="616"/>
                      <a:pt x="2259" y="616"/>
                    </a:cubicBezTo>
                    <a:cubicBezTo>
                      <a:pt x="2194" y="585"/>
                      <a:pt x="2101" y="472"/>
                      <a:pt x="1979" y="280"/>
                    </a:cubicBezTo>
                    <a:cubicBezTo>
                      <a:pt x="1940" y="220"/>
                      <a:pt x="1902" y="155"/>
                      <a:pt x="1863" y="86"/>
                    </a:cubicBezTo>
                    <a:cubicBezTo>
                      <a:pt x="1815" y="0"/>
                      <a:pt x="1815" y="0"/>
                      <a:pt x="1815" y="0"/>
                    </a:cubicBezTo>
                    <a:cubicBezTo>
                      <a:pt x="1803" y="636"/>
                      <a:pt x="1803" y="636"/>
                      <a:pt x="1803" y="636"/>
                    </a:cubicBezTo>
                    <a:cubicBezTo>
                      <a:pt x="1758" y="616"/>
                      <a:pt x="1670" y="504"/>
                      <a:pt x="1539" y="300"/>
                    </a:cubicBezTo>
                    <a:cubicBezTo>
                      <a:pt x="1473" y="198"/>
                      <a:pt x="1412" y="98"/>
                      <a:pt x="1355" y="0"/>
                    </a:cubicBezTo>
                    <a:cubicBezTo>
                      <a:pt x="1347" y="648"/>
                      <a:pt x="1347" y="648"/>
                      <a:pt x="1347" y="648"/>
                    </a:cubicBezTo>
                    <a:cubicBezTo>
                      <a:pt x="1306" y="633"/>
                      <a:pt x="1220" y="521"/>
                      <a:pt x="1090" y="313"/>
                    </a:cubicBezTo>
                    <a:cubicBezTo>
                      <a:pt x="1025" y="209"/>
                      <a:pt x="964" y="106"/>
                      <a:pt x="908" y="4"/>
                    </a:cubicBezTo>
                    <a:cubicBezTo>
                      <a:pt x="900" y="672"/>
                      <a:pt x="900" y="672"/>
                      <a:pt x="900" y="672"/>
                    </a:cubicBezTo>
                    <a:cubicBezTo>
                      <a:pt x="836" y="611"/>
                      <a:pt x="743" y="481"/>
                      <a:pt x="621" y="283"/>
                    </a:cubicBezTo>
                    <a:cubicBezTo>
                      <a:pt x="559" y="184"/>
                      <a:pt x="504" y="91"/>
                      <a:pt x="456" y="4"/>
                    </a:cubicBezTo>
                    <a:cubicBezTo>
                      <a:pt x="448" y="720"/>
                      <a:pt x="448" y="720"/>
                      <a:pt x="448" y="720"/>
                    </a:cubicBezTo>
                    <a:cubicBezTo>
                      <a:pt x="398" y="657"/>
                      <a:pt x="309" y="521"/>
                      <a:pt x="181" y="313"/>
                    </a:cubicBezTo>
                    <a:cubicBezTo>
                      <a:pt x="117" y="209"/>
                      <a:pt x="60" y="108"/>
                      <a:pt x="10" y="10"/>
                    </a:cubicBezTo>
                    <a:cubicBezTo>
                      <a:pt x="0" y="1440"/>
                      <a:pt x="0" y="1440"/>
                      <a:pt x="0" y="1440"/>
                    </a:cubicBezTo>
                  </a:path>
                </a:pathLst>
              </a:custGeom>
              <a:noFill/>
              <a:ln w="17463" cap="rnd">
                <a:solidFill>
                  <a:srgbClr val="00CC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Line 27">
                <a:extLst>
                  <a:ext uri="{FF2B5EF4-FFF2-40B4-BE49-F238E27FC236}">
                    <a16:creationId xmlns:a16="http://schemas.microsoft.com/office/drawing/2014/main" id="{0F4F3425-8556-B246-A1FE-CB0B15157D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73976" y="3170238"/>
                <a:ext cx="0" cy="6985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8">
                <a:extLst>
                  <a:ext uri="{FF2B5EF4-FFF2-40B4-BE49-F238E27FC236}">
                    <a16:creationId xmlns:a16="http://schemas.microsoft.com/office/drawing/2014/main" id="{C3B3C0E1-A878-324A-A2AF-FBD787DD81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504113" y="2867025"/>
                <a:ext cx="0" cy="3762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29">
                <a:extLst>
                  <a:ext uri="{FF2B5EF4-FFF2-40B4-BE49-F238E27FC236}">
                    <a16:creationId xmlns:a16="http://schemas.microsoft.com/office/drawing/2014/main" id="{1DCEB108-8E57-7449-B552-4681608F33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486526" y="3227388"/>
                <a:ext cx="0" cy="21748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30">
                <a:extLst>
                  <a:ext uri="{FF2B5EF4-FFF2-40B4-BE49-F238E27FC236}">
                    <a16:creationId xmlns:a16="http://schemas.microsoft.com/office/drawing/2014/main" id="{5E6F3A59-18B0-8946-83D3-616A40587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335838" y="2678113"/>
                <a:ext cx="0" cy="2190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31">
                <a:extLst>
                  <a:ext uri="{FF2B5EF4-FFF2-40B4-BE49-F238E27FC236}">
                    <a16:creationId xmlns:a16="http://schemas.microsoft.com/office/drawing/2014/main" id="{4AA98B18-F906-FC4F-A272-E5896EFC6B9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180388" y="3606800"/>
                <a:ext cx="0" cy="1555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32">
                <a:extLst>
                  <a:ext uri="{FF2B5EF4-FFF2-40B4-BE49-F238E27FC236}">
                    <a16:creationId xmlns:a16="http://schemas.microsoft.com/office/drawing/2014/main" id="{B01C7BC1-14BF-234D-80EA-73053F46510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010526" y="3414713"/>
                <a:ext cx="0" cy="2794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33">
                <a:extLst>
                  <a:ext uri="{FF2B5EF4-FFF2-40B4-BE49-F238E27FC236}">
                    <a16:creationId xmlns:a16="http://schemas.microsoft.com/office/drawing/2014/main" id="{4B096473-DB92-D748-9C7A-B718B8057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161213" y="3360738"/>
                <a:ext cx="0" cy="1730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34">
                <a:extLst>
                  <a:ext uri="{FF2B5EF4-FFF2-40B4-BE49-F238E27FC236}">
                    <a16:creationId xmlns:a16="http://schemas.microsoft.com/office/drawing/2014/main" id="{33CD68BF-4B45-1248-A701-69FF35C9EF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807076" y="3240088"/>
                <a:ext cx="0" cy="18573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35">
                <a:extLst>
                  <a:ext uri="{FF2B5EF4-FFF2-40B4-BE49-F238E27FC236}">
                    <a16:creationId xmlns:a16="http://schemas.microsoft.com/office/drawing/2014/main" id="{62586E5D-8BA2-4043-92CC-E75EEA639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26038" y="3222625"/>
                <a:ext cx="0" cy="242888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36">
                <a:extLst>
                  <a:ext uri="{FF2B5EF4-FFF2-40B4-BE49-F238E27FC236}">
                    <a16:creationId xmlns:a16="http://schemas.microsoft.com/office/drawing/2014/main" id="{9B94A81D-FC86-6C46-A323-D753FC7C62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43351" y="2678113"/>
                <a:ext cx="0" cy="195263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" name="Line 37">
                <a:extLst>
                  <a:ext uri="{FF2B5EF4-FFF2-40B4-BE49-F238E27FC236}">
                    <a16:creationId xmlns:a16="http://schemas.microsoft.com/office/drawing/2014/main" id="{4AE84C3F-9B1B-5940-810F-1B8406A6EC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98888" y="2509838"/>
                <a:ext cx="0" cy="1651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" name="Line 38">
                <a:extLst>
                  <a:ext uri="{FF2B5EF4-FFF2-40B4-BE49-F238E27FC236}">
                    <a16:creationId xmlns:a16="http://schemas.microsoft.com/office/drawing/2014/main" id="{D23FB1B2-7F96-D246-A1AD-73AEB16356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49763" y="3224213"/>
                <a:ext cx="0" cy="228600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" name="Line 39">
                <a:extLst>
                  <a:ext uri="{FF2B5EF4-FFF2-40B4-BE49-F238E27FC236}">
                    <a16:creationId xmlns:a16="http://schemas.microsoft.com/office/drawing/2014/main" id="{9D55DB4D-649E-A540-A746-8C1B82E56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281488" y="3078163"/>
                <a:ext cx="0" cy="188913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" name="Line 40">
                <a:extLst>
                  <a:ext uri="{FF2B5EF4-FFF2-40B4-BE49-F238E27FC236}">
                    <a16:creationId xmlns:a16="http://schemas.microsoft.com/office/drawing/2014/main" id="{D529AC72-D4E6-9E45-8A5D-EEFF06E57A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16388" y="2863850"/>
                <a:ext cx="0" cy="231775"/>
              </a:xfrm>
              <a:prstGeom prst="line">
                <a:avLst/>
              </a:prstGeom>
              <a:noFill/>
              <a:ln w="17463" cap="rnd">
                <a:solidFill>
                  <a:srgbClr val="0066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" name="Freeform 41">
                <a:extLst>
                  <a:ext uri="{FF2B5EF4-FFF2-40B4-BE49-F238E27FC236}">
                    <a16:creationId xmlns:a16="http://schemas.microsoft.com/office/drawing/2014/main" id="{275C28D7-014A-D547-90D3-EE7164D45E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27416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" name="Freeform 42">
                <a:extLst>
                  <a:ext uri="{FF2B5EF4-FFF2-40B4-BE49-F238E27FC236}">
                    <a16:creationId xmlns:a16="http://schemas.microsoft.com/office/drawing/2014/main" id="{90E52514-73C0-B745-8928-1A5AC89D84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75538" y="29702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5"/>
                      <a:pt x="1" y="29"/>
                      <a:pt x="5" y="33"/>
                    </a:cubicBezTo>
                    <a:cubicBezTo>
                      <a:pt x="9" y="37"/>
                      <a:pt x="13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" name="Freeform 43">
                <a:extLst>
                  <a:ext uri="{FF2B5EF4-FFF2-40B4-BE49-F238E27FC236}">
                    <a16:creationId xmlns:a16="http://schemas.microsoft.com/office/drawing/2014/main" id="{490A4265-A37F-F74A-84A1-7020470D1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5401" y="3176588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" name="Freeform 44">
                <a:extLst>
                  <a:ext uri="{FF2B5EF4-FFF2-40B4-BE49-F238E27FC236}">
                    <a16:creationId xmlns:a16="http://schemas.microsoft.com/office/drawing/2014/main" id="{99A1D22D-F610-ED47-9C5F-0ECC2E5DA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16851" y="33686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" name="Freeform 45">
                <a:extLst>
                  <a:ext uri="{FF2B5EF4-FFF2-40B4-BE49-F238E27FC236}">
                    <a16:creationId xmlns:a16="http://schemas.microsoft.com/office/drawing/2014/main" id="{34EBF43D-ABD3-DC4E-BB8B-74E4A2A6B5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1951" y="34956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" name="Freeform 46">
                <a:extLst>
                  <a:ext uri="{FF2B5EF4-FFF2-40B4-BE49-F238E27FC236}">
                    <a16:creationId xmlns:a16="http://schemas.microsoft.com/office/drawing/2014/main" id="{3F63CAD5-AF22-BC49-A72B-5598FA2F9D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3401" y="3641725"/>
                <a:ext cx="55563" cy="57150"/>
              </a:xfrm>
              <a:custGeom>
                <a:avLst/>
                <a:gdLst>
                  <a:gd name="T0" fmla="*/ 32 w 37"/>
                  <a:gd name="T1" fmla="*/ 33 h 38"/>
                  <a:gd name="T2" fmla="*/ 37 w 37"/>
                  <a:gd name="T3" fmla="*/ 19 h 38"/>
                  <a:gd name="T4" fmla="*/ 32 w 37"/>
                  <a:gd name="T5" fmla="*/ 6 h 38"/>
                  <a:gd name="T6" fmla="*/ 18 w 37"/>
                  <a:gd name="T7" fmla="*/ 0 h 38"/>
                  <a:gd name="T8" fmla="*/ 5 w 37"/>
                  <a:gd name="T9" fmla="*/ 6 h 38"/>
                  <a:gd name="T10" fmla="*/ 0 w 37"/>
                  <a:gd name="T11" fmla="*/ 19 h 38"/>
                  <a:gd name="T12" fmla="*/ 5 w 37"/>
                  <a:gd name="T13" fmla="*/ 33 h 38"/>
                  <a:gd name="T14" fmla="*/ 18 w 37"/>
                  <a:gd name="T15" fmla="*/ 38 h 38"/>
                  <a:gd name="T16" fmla="*/ 32 w 37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32" y="33"/>
                    </a:moveTo>
                    <a:cubicBezTo>
                      <a:pt x="36" y="29"/>
                      <a:pt x="37" y="24"/>
                      <a:pt x="37" y="19"/>
                    </a:cubicBezTo>
                    <a:cubicBezTo>
                      <a:pt x="37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8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8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" name="Freeform 47">
                <a:extLst>
                  <a:ext uri="{FF2B5EF4-FFF2-40B4-BE49-F238E27FC236}">
                    <a16:creationId xmlns:a16="http://schemas.microsoft.com/office/drawing/2014/main" id="{A66ADE79-A26F-A744-8694-DC1C7D6670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32638" y="3417888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5" y="33"/>
                    </a:cubicBezTo>
                    <a:cubicBezTo>
                      <a:pt x="9" y="36"/>
                      <a:pt x="14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" name="Freeform 48">
                <a:extLst>
                  <a:ext uri="{FF2B5EF4-FFF2-40B4-BE49-F238E27FC236}">
                    <a16:creationId xmlns:a16="http://schemas.microsoft.com/office/drawing/2014/main" id="{3B7E1F74-E2F5-4444-940C-6EDC4B9AD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6" y="328295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3" y="6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4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" name="Freeform 49">
                <a:extLst>
                  <a:ext uri="{FF2B5EF4-FFF2-40B4-BE49-F238E27FC236}">
                    <a16:creationId xmlns:a16="http://schemas.microsoft.com/office/drawing/2014/main" id="{49009D9B-5A86-1547-B0F4-37DB8B638E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1" y="328930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3" y="6"/>
                    </a:cubicBezTo>
                    <a:cubicBezTo>
                      <a:pt x="29" y="2"/>
                      <a:pt x="24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4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" name="Freeform 50">
                <a:extLst>
                  <a:ext uri="{FF2B5EF4-FFF2-40B4-BE49-F238E27FC236}">
                    <a16:creationId xmlns:a16="http://schemas.microsoft.com/office/drawing/2014/main" id="{3F4B7C3F-A31F-ED46-BF27-370527F67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7463" y="3295650"/>
                <a:ext cx="57150" cy="57150"/>
              </a:xfrm>
              <a:custGeom>
                <a:avLst/>
                <a:gdLst>
                  <a:gd name="T0" fmla="*/ 33 w 38"/>
                  <a:gd name="T1" fmla="*/ 33 h 38"/>
                  <a:gd name="T2" fmla="*/ 38 w 38"/>
                  <a:gd name="T3" fmla="*/ 19 h 38"/>
                  <a:gd name="T4" fmla="*/ 33 w 38"/>
                  <a:gd name="T5" fmla="*/ 6 h 38"/>
                  <a:gd name="T6" fmla="*/ 19 w 38"/>
                  <a:gd name="T7" fmla="*/ 0 h 38"/>
                  <a:gd name="T8" fmla="*/ 6 w 38"/>
                  <a:gd name="T9" fmla="*/ 6 h 38"/>
                  <a:gd name="T10" fmla="*/ 0 w 38"/>
                  <a:gd name="T11" fmla="*/ 19 h 38"/>
                  <a:gd name="T12" fmla="*/ 6 w 38"/>
                  <a:gd name="T13" fmla="*/ 33 h 38"/>
                  <a:gd name="T14" fmla="*/ 19 w 38"/>
                  <a:gd name="T15" fmla="*/ 38 h 38"/>
                  <a:gd name="T16" fmla="*/ 33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3" y="33"/>
                    </a:moveTo>
                    <a:cubicBezTo>
                      <a:pt x="37" y="29"/>
                      <a:pt x="38" y="24"/>
                      <a:pt x="38" y="19"/>
                    </a:cubicBezTo>
                    <a:cubicBezTo>
                      <a:pt x="38" y="14"/>
                      <a:pt x="37" y="10"/>
                      <a:pt x="33" y="6"/>
                    </a:cubicBezTo>
                    <a:cubicBezTo>
                      <a:pt x="29" y="2"/>
                      <a:pt x="25" y="0"/>
                      <a:pt x="19" y="0"/>
                    </a:cubicBezTo>
                    <a:cubicBezTo>
                      <a:pt x="14" y="0"/>
                      <a:pt x="10" y="2"/>
                      <a:pt x="6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6" y="33"/>
                    </a:cubicBezTo>
                    <a:cubicBezTo>
                      <a:pt x="10" y="36"/>
                      <a:pt x="14" y="38"/>
                      <a:pt x="19" y="38"/>
                    </a:cubicBezTo>
                    <a:cubicBezTo>
                      <a:pt x="25" y="38"/>
                      <a:pt x="29" y="36"/>
                      <a:pt x="33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" name="Freeform 51">
                <a:extLst>
                  <a:ext uri="{FF2B5EF4-FFF2-40B4-BE49-F238E27FC236}">
                    <a16:creationId xmlns:a16="http://schemas.microsoft.com/office/drawing/2014/main" id="{6181E8BC-9484-CE4A-9BED-A918E480B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1188" y="3292475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3" y="0"/>
                      <a:pt x="9" y="2"/>
                      <a:pt x="5" y="6"/>
                    </a:cubicBezTo>
                    <a:cubicBezTo>
                      <a:pt x="1" y="10"/>
                      <a:pt x="0" y="14"/>
                      <a:pt x="0" y="19"/>
                    </a:cubicBezTo>
                    <a:cubicBezTo>
                      <a:pt x="0" y="24"/>
                      <a:pt x="1" y="29"/>
                      <a:pt x="5" y="33"/>
                    </a:cubicBezTo>
                    <a:cubicBezTo>
                      <a:pt x="9" y="36"/>
                      <a:pt x="13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" name="Freeform 52">
                <a:extLst>
                  <a:ext uri="{FF2B5EF4-FFF2-40B4-BE49-F238E27FC236}">
                    <a16:creationId xmlns:a16="http://schemas.microsoft.com/office/drawing/2014/main" id="{8406BE8F-31FE-D84B-82EB-6945197C00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913" y="3130550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4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4"/>
                      <a:pt x="2" y="29"/>
                      <a:pt x="5" y="33"/>
                    </a:cubicBezTo>
                    <a:cubicBezTo>
                      <a:pt x="9" y="36"/>
                      <a:pt x="14" y="38"/>
                      <a:pt x="19" y="38"/>
                    </a:cubicBezTo>
                    <a:cubicBezTo>
                      <a:pt x="24" y="38"/>
                      <a:pt x="28" y="36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" name="Freeform 53">
                <a:extLst>
                  <a:ext uri="{FF2B5EF4-FFF2-40B4-BE49-F238E27FC236}">
                    <a16:creationId xmlns:a16="http://schemas.microsoft.com/office/drawing/2014/main" id="{5F5EEEE2-6EC3-5F42-8BD1-D86F048E2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87813" y="29321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" name="Freeform 54">
                <a:extLst>
                  <a:ext uri="{FF2B5EF4-FFF2-40B4-BE49-F238E27FC236}">
                    <a16:creationId xmlns:a16="http://schemas.microsoft.com/office/drawing/2014/main" id="{4C2692C9-80BE-2C40-906E-801BD3D186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4776" y="2730500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" name="Freeform 55">
                <a:extLst>
                  <a:ext uri="{FF2B5EF4-FFF2-40B4-BE49-F238E27FC236}">
                    <a16:creationId xmlns:a16="http://schemas.microsoft.com/office/drawing/2014/main" id="{48449FB1-67B4-A645-89EB-E845C8AC4D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0313" y="2551113"/>
                <a:ext cx="57150" cy="57150"/>
              </a:xfrm>
              <a:custGeom>
                <a:avLst/>
                <a:gdLst>
                  <a:gd name="T0" fmla="*/ 32 w 38"/>
                  <a:gd name="T1" fmla="*/ 33 h 38"/>
                  <a:gd name="T2" fmla="*/ 38 w 38"/>
                  <a:gd name="T3" fmla="*/ 19 h 38"/>
                  <a:gd name="T4" fmla="*/ 32 w 38"/>
                  <a:gd name="T5" fmla="*/ 6 h 38"/>
                  <a:gd name="T6" fmla="*/ 19 w 38"/>
                  <a:gd name="T7" fmla="*/ 0 h 38"/>
                  <a:gd name="T8" fmla="*/ 5 w 38"/>
                  <a:gd name="T9" fmla="*/ 6 h 38"/>
                  <a:gd name="T10" fmla="*/ 0 w 38"/>
                  <a:gd name="T11" fmla="*/ 19 h 38"/>
                  <a:gd name="T12" fmla="*/ 5 w 38"/>
                  <a:gd name="T13" fmla="*/ 33 h 38"/>
                  <a:gd name="T14" fmla="*/ 19 w 38"/>
                  <a:gd name="T15" fmla="*/ 38 h 38"/>
                  <a:gd name="T16" fmla="*/ 32 w 38"/>
                  <a:gd name="T17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38">
                    <a:moveTo>
                      <a:pt x="32" y="33"/>
                    </a:moveTo>
                    <a:cubicBezTo>
                      <a:pt x="36" y="29"/>
                      <a:pt x="38" y="25"/>
                      <a:pt x="38" y="19"/>
                    </a:cubicBezTo>
                    <a:cubicBezTo>
                      <a:pt x="38" y="14"/>
                      <a:pt x="36" y="10"/>
                      <a:pt x="32" y="6"/>
                    </a:cubicBezTo>
                    <a:cubicBezTo>
                      <a:pt x="28" y="2"/>
                      <a:pt x="24" y="0"/>
                      <a:pt x="19" y="0"/>
                    </a:cubicBezTo>
                    <a:cubicBezTo>
                      <a:pt x="14" y="0"/>
                      <a:pt x="9" y="2"/>
                      <a:pt x="5" y="6"/>
                    </a:cubicBezTo>
                    <a:cubicBezTo>
                      <a:pt x="2" y="10"/>
                      <a:pt x="0" y="14"/>
                      <a:pt x="0" y="19"/>
                    </a:cubicBezTo>
                    <a:cubicBezTo>
                      <a:pt x="0" y="25"/>
                      <a:pt x="2" y="29"/>
                      <a:pt x="5" y="33"/>
                    </a:cubicBezTo>
                    <a:cubicBezTo>
                      <a:pt x="9" y="37"/>
                      <a:pt x="14" y="38"/>
                      <a:pt x="19" y="38"/>
                    </a:cubicBezTo>
                    <a:cubicBezTo>
                      <a:pt x="24" y="38"/>
                      <a:pt x="28" y="37"/>
                      <a:pt x="32" y="33"/>
                    </a:cubicBezTo>
                    <a:close/>
                  </a:path>
                </a:pathLst>
              </a:cu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5B87BD7A-E6E4-5B41-8C88-6A209C245A2F}"/>
                </a:ext>
              </a:extLst>
            </p:cNvPr>
            <p:cNvSpPr txBox="1"/>
            <p:nvPr/>
          </p:nvSpPr>
          <p:spPr>
            <a:xfrm>
              <a:off x="1541507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0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76046D65-DDA5-8D42-8361-AC8596B0A11F}"/>
                </a:ext>
              </a:extLst>
            </p:cNvPr>
            <p:cNvSpPr txBox="1"/>
            <p:nvPr/>
          </p:nvSpPr>
          <p:spPr>
            <a:xfrm>
              <a:off x="2168365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4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A0DA4E1-1532-DC49-9AEC-0883CF90F26D}"/>
                </a:ext>
              </a:extLst>
            </p:cNvPr>
            <p:cNvSpPr txBox="1"/>
            <p:nvPr/>
          </p:nvSpPr>
          <p:spPr>
            <a:xfrm>
              <a:off x="2795223" y="4699542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8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7BA9C20-5814-EC43-8218-4D46AB56D0E1}"/>
                </a:ext>
              </a:extLst>
            </p:cNvPr>
            <p:cNvSpPr txBox="1"/>
            <p:nvPr/>
          </p:nvSpPr>
          <p:spPr>
            <a:xfrm>
              <a:off x="3379602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12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EF53F13-B412-4742-828D-6746A266D757}"/>
                </a:ext>
              </a:extLst>
            </p:cNvPr>
            <p:cNvSpPr txBox="1"/>
            <p:nvPr/>
          </p:nvSpPr>
          <p:spPr>
            <a:xfrm>
              <a:off x="4006460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16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D3056BD-B2F3-BE41-8AE3-65B52EB49EC6}"/>
                </a:ext>
              </a:extLst>
            </p:cNvPr>
            <p:cNvSpPr txBox="1"/>
            <p:nvPr/>
          </p:nvSpPr>
          <p:spPr>
            <a:xfrm>
              <a:off x="4633318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20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5BF9F88F-53B3-AD42-80EA-213F23F6D506}"/>
                </a:ext>
              </a:extLst>
            </p:cNvPr>
            <p:cNvSpPr txBox="1"/>
            <p:nvPr/>
          </p:nvSpPr>
          <p:spPr>
            <a:xfrm>
              <a:off x="5260176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24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CF8F14C5-F2BA-1F43-A05F-B21569E8A33D}"/>
                </a:ext>
              </a:extLst>
            </p:cNvPr>
            <p:cNvSpPr txBox="1"/>
            <p:nvPr/>
          </p:nvSpPr>
          <p:spPr>
            <a:xfrm>
              <a:off x="5887032" y="4699542"/>
              <a:ext cx="3545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200" dirty="0"/>
                <a:t>28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71252338-26C3-7F4D-873C-55351ADE9870}"/>
                </a:ext>
              </a:extLst>
            </p:cNvPr>
            <p:cNvSpPr txBox="1"/>
            <p:nvPr/>
          </p:nvSpPr>
          <p:spPr>
            <a:xfrm>
              <a:off x="987820" y="4408839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-2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D661CBD-B9D6-8C45-BDD1-A263DA966889}"/>
                </a:ext>
              </a:extLst>
            </p:cNvPr>
            <p:cNvSpPr txBox="1"/>
            <p:nvPr/>
          </p:nvSpPr>
          <p:spPr>
            <a:xfrm>
              <a:off x="987820" y="3836097"/>
              <a:ext cx="4459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-1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29E3E58-07B2-9D46-BA2D-0D240E797C36}"/>
                </a:ext>
              </a:extLst>
            </p:cNvPr>
            <p:cNvSpPr txBox="1"/>
            <p:nvPr/>
          </p:nvSpPr>
          <p:spPr>
            <a:xfrm>
              <a:off x="1021484" y="3263356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0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B0EE460-BE9C-C848-B88A-1699ACF97E43}"/>
                </a:ext>
              </a:extLst>
            </p:cNvPr>
            <p:cNvSpPr txBox="1"/>
            <p:nvPr/>
          </p:nvSpPr>
          <p:spPr>
            <a:xfrm>
              <a:off x="1021484" y="2690615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F4A108F9-A183-B84B-A2D2-8A4DBD7C64D7}"/>
                </a:ext>
              </a:extLst>
            </p:cNvPr>
            <p:cNvSpPr txBox="1"/>
            <p:nvPr/>
          </p:nvSpPr>
          <p:spPr>
            <a:xfrm>
              <a:off x="1021484" y="2117874"/>
              <a:ext cx="4122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/>
                <a:t>10</a:t>
              </a:r>
              <a:r>
                <a:rPr lang="fr-FR" sz="1200" baseline="30000" dirty="0"/>
                <a:t>2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BD55F71-614F-534A-B7B5-63460735DB25}"/>
                </a:ext>
              </a:extLst>
            </p:cNvPr>
            <p:cNvSpPr txBox="1"/>
            <p:nvPr/>
          </p:nvSpPr>
          <p:spPr>
            <a:xfrm>
              <a:off x="3048560" y="4188879"/>
              <a:ext cx="32283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C00000"/>
                  </a:solidFill>
                </a:rPr>
                <a:t>PK threshold: 0.05 </a:t>
              </a:r>
              <a:r>
                <a:rPr lang="en-US" sz="1400" b="1" dirty="0" err="1">
                  <a:solidFill>
                    <a:srgbClr val="C00000"/>
                  </a:solidFill>
                </a:rPr>
                <a:t>pmol</a:t>
              </a:r>
              <a:r>
                <a:rPr lang="en-US" sz="1400" b="1" dirty="0">
                  <a:solidFill>
                    <a:srgbClr val="C00000"/>
                  </a:solidFill>
                </a:rPr>
                <a:t> I 106 PBMC cells</a:t>
              </a:r>
              <a:endParaRPr lang="fr-FR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72" name="ZoneTexte 71">
            <a:extLst>
              <a:ext uri="{FF2B5EF4-FFF2-40B4-BE49-F238E27FC236}">
                <a16:creationId xmlns:a16="http://schemas.microsoft.com/office/drawing/2014/main" id="{0E71ED57-98F8-A949-A85F-85D33821288A}"/>
              </a:ext>
            </a:extLst>
          </p:cNvPr>
          <p:cNvSpPr txBox="1"/>
          <p:nvPr/>
        </p:nvSpPr>
        <p:spPr>
          <a:xfrm>
            <a:off x="3375825" y="1778067"/>
            <a:ext cx="6116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ISL-TP concentration (</a:t>
            </a:r>
            <a:r>
              <a:rPr lang="en-US" sz="2000" b="1" dirty="0" err="1">
                <a:solidFill>
                  <a:srgbClr val="0070C0"/>
                </a:solidFill>
              </a:rPr>
              <a:t>pmol</a:t>
            </a:r>
            <a:r>
              <a:rPr lang="en-US" sz="2000" b="1" dirty="0">
                <a:solidFill>
                  <a:srgbClr val="0070C0"/>
                </a:solidFill>
              </a:rPr>
              <a:t>/10</a:t>
            </a:r>
            <a:r>
              <a:rPr lang="en-US" sz="2000" b="1" baseline="30000" dirty="0">
                <a:solidFill>
                  <a:srgbClr val="0070C0"/>
                </a:solidFill>
              </a:rPr>
              <a:t>6</a:t>
            </a:r>
            <a:r>
              <a:rPr lang="en-US" sz="2000" b="1" dirty="0">
                <a:solidFill>
                  <a:srgbClr val="0070C0"/>
                </a:solidFill>
              </a:rPr>
              <a:t> PBMC)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D30C0E8-FA88-D344-8DCF-FE366E73C294}"/>
              </a:ext>
            </a:extLst>
          </p:cNvPr>
          <p:cNvSpPr/>
          <p:nvPr/>
        </p:nvSpPr>
        <p:spPr>
          <a:xfrm>
            <a:off x="479791" y="5872888"/>
            <a:ext cx="9311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 dirty="0"/>
              <a:t>Monthly oral dose of ISL 60 mg is expected to maintain systemic ISL-TP concentrations above the PK threshold (target concentration obtained after 1</a:t>
            </a:r>
            <a:r>
              <a:rPr lang="en-US" baseline="30000" dirty="0"/>
              <a:t>st</a:t>
            </a:r>
            <a:r>
              <a:rPr lang="en-US" dirty="0"/>
              <a:t> dose and maintained)</a:t>
            </a:r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id="{BAEFB171-C861-164B-95C2-B3DB4C4F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871" y="10471"/>
            <a:ext cx="8470698" cy="1481068"/>
          </a:xfrm>
        </p:spPr>
        <p:txBody>
          <a:bodyPr/>
          <a:lstStyle/>
          <a:p>
            <a:r>
              <a:rPr lang="en-US" dirty="0"/>
              <a:t>Oral ISL one monthly for </a:t>
            </a:r>
            <a:r>
              <a:rPr lang="en-US" dirty="0" err="1"/>
              <a:t>PrEP</a:t>
            </a:r>
            <a:r>
              <a:rPr lang="en-US" dirty="0"/>
              <a:t>: rationale </a:t>
            </a:r>
            <a:r>
              <a:rPr lang="en-US" i="1" dirty="0"/>
              <a:t>(1)</a:t>
            </a:r>
          </a:p>
        </p:txBody>
      </p:sp>
      <p:sp>
        <p:nvSpPr>
          <p:cNvPr id="75" name="Text Box 3">
            <a:extLst>
              <a:ext uri="{FF2B5EF4-FFF2-40B4-BE49-F238E27FC236}">
                <a16:creationId xmlns:a16="http://schemas.microsoft.com/office/drawing/2014/main" id="{30062E3C-A2FF-C34E-AFFD-7FC5FC68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Patel M, CROI 2021, Abs. 087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A36AD0F8-4C1C-3B4F-A7C2-F2429965DE04}"/>
              </a:ext>
            </a:extLst>
          </p:cNvPr>
          <p:cNvSpPr txBox="1"/>
          <p:nvPr/>
        </p:nvSpPr>
        <p:spPr>
          <a:xfrm>
            <a:off x="919510" y="1441169"/>
            <a:ext cx="473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PK/PD analysis and Population PK simulations</a:t>
            </a:r>
          </a:p>
        </p:txBody>
      </p:sp>
    </p:spTree>
    <p:extLst>
      <p:ext uri="{BB962C8B-B14F-4D97-AF65-F5344CB8AC3E}">
        <p14:creationId xmlns:p14="http://schemas.microsoft.com/office/powerpoint/2010/main" val="1232241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939A93B3-562B-49EA-BCC4-7C8EF92F1F7E}"/>
              </a:ext>
            </a:extLst>
          </p:cNvPr>
          <p:cNvGrpSpPr/>
          <p:nvPr/>
        </p:nvGrpSpPr>
        <p:grpSpPr>
          <a:xfrm>
            <a:off x="869578" y="2378199"/>
            <a:ext cx="10098447" cy="3352557"/>
            <a:chOff x="869578" y="2378199"/>
            <a:chExt cx="10098447" cy="3352557"/>
          </a:xfrm>
        </p:grpSpPr>
        <p:grpSp>
          <p:nvGrpSpPr>
            <p:cNvPr id="5284" name="Groupe 5283">
              <a:extLst>
                <a:ext uri="{FF2B5EF4-FFF2-40B4-BE49-F238E27FC236}">
                  <a16:creationId xmlns:a16="http://schemas.microsoft.com/office/drawing/2014/main" id="{D337143F-3C23-4CE4-966E-96071BB01D64}"/>
                </a:ext>
              </a:extLst>
            </p:cNvPr>
            <p:cNvGrpSpPr/>
            <p:nvPr/>
          </p:nvGrpSpPr>
          <p:grpSpPr>
            <a:xfrm>
              <a:off x="1180205" y="2573462"/>
              <a:ext cx="9686925" cy="2603500"/>
              <a:chOff x="1468438" y="2825751"/>
              <a:chExt cx="9686925" cy="2603500"/>
            </a:xfrm>
          </p:grpSpPr>
          <p:sp>
            <p:nvSpPr>
              <p:cNvPr id="23" name="Line 5">
                <a:extLst>
                  <a:ext uri="{FF2B5EF4-FFF2-40B4-BE49-F238E27FC236}">
                    <a16:creationId xmlns:a16="http://schemas.microsoft.com/office/drawing/2014/main" id="{6EB2F382-386C-4BA5-BD23-010B4CDCC0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3451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Line 6">
                <a:extLst>
                  <a:ext uri="{FF2B5EF4-FFF2-40B4-BE49-F238E27FC236}">
                    <a16:creationId xmlns:a16="http://schemas.microsoft.com/office/drawing/2014/main" id="{43E766D6-B43C-4518-9BAE-F403750752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64552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7B0BB8E1-625F-431B-879D-EFACC8009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5357813"/>
                <a:ext cx="8556625" cy="0"/>
              </a:xfrm>
              <a:custGeom>
                <a:avLst/>
                <a:gdLst>
                  <a:gd name="T0" fmla="*/ 5390 w 5390"/>
                  <a:gd name="T1" fmla="*/ 5300 w 5390"/>
                  <a:gd name="T2" fmla="*/ 4803 w 5390"/>
                  <a:gd name="T3" fmla="*/ 4306 w 5390"/>
                  <a:gd name="T4" fmla="*/ 3809 w 5390"/>
                  <a:gd name="T5" fmla="*/ 3313 w 5390"/>
                  <a:gd name="T6" fmla="*/ 2816 w 5390"/>
                  <a:gd name="T7" fmla="*/ 2319 w 5390"/>
                  <a:gd name="T8" fmla="*/ 1822 w 5390"/>
                  <a:gd name="T9" fmla="*/ 1325 w 5390"/>
                  <a:gd name="T10" fmla="*/ 829 w 5390"/>
                  <a:gd name="T11" fmla="*/ 332 w 5390"/>
                  <a:gd name="T12" fmla="*/ 0 w 539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  <a:cxn ang="0">
                    <a:pos x="T12" y="0"/>
                  </a:cxn>
                </a:cxnLst>
                <a:rect l="0" t="0" r="r" b="b"/>
                <a:pathLst>
                  <a:path w="5390">
                    <a:moveTo>
                      <a:pt x="5390" y="0"/>
                    </a:moveTo>
                    <a:lnTo>
                      <a:pt x="5300" y="0"/>
                    </a:lnTo>
                    <a:lnTo>
                      <a:pt x="4803" y="0"/>
                    </a:lnTo>
                    <a:lnTo>
                      <a:pt x="4306" y="0"/>
                    </a:lnTo>
                    <a:lnTo>
                      <a:pt x="3809" y="0"/>
                    </a:lnTo>
                    <a:lnTo>
                      <a:pt x="3313" y="0"/>
                    </a:lnTo>
                    <a:lnTo>
                      <a:pt x="2816" y="0"/>
                    </a:lnTo>
                    <a:lnTo>
                      <a:pt x="2319" y="0"/>
                    </a:lnTo>
                    <a:lnTo>
                      <a:pt x="1822" y="0"/>
                    </a:lnTo>
                    <a:lnTo>
                      <a:pt x="1325" y="0"/>
                    </a:lnTo>
                    <a:lnTo>
                      <a:pt x="829" y="0"/>
                    </a:lnTo>
                    <a:lnTo>
                      <a:pt x="332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id="{F70C2A03-1942-41BA-8579-83E1C547BE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5812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Line 9">
                <a:extLst>
                  <a:ext uri="{FF2B5EF4-FFF2-40B4-BE49-F238E27FC236}">
                    <a16:creationId xmlns:a16="http://schemas.microsoft.com/office/drawing/2014/main" id="{5A473D61-E07F-48F1-BBE3-3417BB9E4A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06913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Line 10">
                <a:extLst>
                  <a:ext uri="{FF2B5EF4-FFF2-40B4-BE49-F238E27FC236}">
                    <a16:creationId xmlns:a16="http://schemas.microsoft.com/office/drawing/2014/main" id="{8E3DE1D8-38EC-4613-AB86-4618A3F7DB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101248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Line 11">
                <a:extLst>
                  <a:ext uri="{FF2B5EF4-FFF2-40B4-BE49-F238E27FC236}">
                    <a16:creationId xmlns:a16="http://schemas.microsoft.com/office/drawing/2014/main" id="{D112D894-E782-4F8E-88D8-51A8E30C19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223500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" name="Line 12">
                <a:extLst>
                  <a:ext uri="{FF2B5EF4-FFF2-40B4-BE49-F238E27FC236}">
                    <a16:creationId xmlns:a16="http://schemas.microsoft.com/office/drawing/2014/main" id="{F43A700B-676A-4A14-8378-5E34D16E2C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3330576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" name="Freeform 13">
                <a:extLst>
                  <a:ext uri="{FF2B5EF4-FFF2-40B4-BE49-F238E27FC236}">
                    <a16:creationId xmlns:a16="http://schemas.microsoft.com/office/drawing/2014/main" id="{95C4FF36-5BE0-4922-B1D0-B6A3076333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813" y="2825751"/>
                <a:ext cx="0" cy="2532063"/>
              </a:xfrm>
              <a:custGeom>
                <a:avLst/>
                <a:gdLst>
                  <a:gd name="T0" fmla="*/ 1595 h 1595"/>
                  <a:gd name="T1" fmla="*/ 1276 h 1595"/>
                  <a:gd name="T2" fmla="*/ 957 h 1595"/>
                  <a:gd name="T3" fmla="*/ 638 h 1595"/>
                  <a:gd name="T4" fmla="*/ 318 h 1595"/>
                  <a:gd name="T5" fmla="*/ 0 h 1595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595">
                    <a:moveTo>
                      <a:pt x="0" y="1595"/>
                    </a:moveTo>
                    <a:lnTo>
                      <a:pt x="0" y="1276"/>
                    </a:lnTo>
                    <a:lnTo>
                      <a:pt x="0" y="957"/>
                    </a:lnTo>
                    <a:lnTo>
                      <a:pt x="0" y="638"/>
                    </a:lnTo>
                    <a:lnTo>
                      <a:pt x="0" y="31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" name="Line 14">
                <a:extLst>
                  <a:ext uri="{FF2B5EF4-FFF2-40B4-BE49-F238E27FC236}">
                    <a16:creationId xmlns:a16="http://schemas.microsoft.com/office/drawing/2014/main" id="{952B0741-DA9F-4768-B73D-3DF50FD710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2825751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" name="Line 15">
                <a:extLst>
                  <a:ext uri="{FF2B5EF4-FFF2-40B4-BE49-F238E27FC236}">
                    <a16:creationId xmlns:a16="http://schemas.microsoft.com/office/drawing/2014/main" id="{DDFAF97D-3581-4EE6-BC9E-77D1626670A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4344988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" name="Line 16">
                <a:extLst>
                  <a:ext uri="{FF2B5EF4-FFF2-40B4-BE49-F238E27FC236}">
                    <a16:creationId xmlns:a16="http://schemas.microsoft.com/office/drawing/2014/main" id="{30D01F0C-D4FD-4724-AD26-4586A1CD3B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3838576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" name="Line 17">
                <a:extLst>
                  <a:ext uri="{FF2B5EF4-FFF2-40B4-BE49-F238E27FC236}">
                    <a16:creationId xmlns:a16="http://schemas.microsoft.com/office/drawing/2014/main" id="{066AE95C-2CB9-43D4-90D0-2A60FEC377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1477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" name="Line 18">
                <a:extLst>
                  <a:ext uri="{FF2B5EF4-FFF2-40B4-BE49-F238E27FC236}">
                    <a16:creationId xmlns:a16="http://schemas.microsoft.com/office/drawing/2014/main" id="{F14B91DD-5C30-432D-AA2B-88E474738F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9873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" name="Line 19">
                <a:extLst>
                  <a:ext uri="{FF2B5EF4-FFF2-40B4-BE49-F238E27FC236}">
                    <a16:creationId xmlns:a16="http://schemas.microsoft.com/office/drawing/2014/main" id="{B5C2B4DE-A1B4-460C-8866-24808282B13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25788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" name="Line 20">
                <a:extLst>
                  <a:ext uri="{FF2B5EF4-FFF2-40B4-BE49-F238E27FC236}">
                    <a16:creationId xmlns:a16="http://schemas.microsoft.com/office/drawing/2014/main" id="{451AC227-30C7-427D-A4C6-516E85A64C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07327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" name="Freeform 21">
                <a:extLst>
                  <a:ext uri="{FF2B5EF4-FFF2-40B4-BE49-F238E27FC236}">
                    <a16:creationId xmlns:a16="http://schemas.microsoft.com/office/drawing/2014/main" id="{797C248E-F911-48B8-ACBF-309EAFFD04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47813" y="5357813"/>
                <a:ext cx="787400" cy="0"/>
              </a:xfrm>
              <a:custGeom>
                <a:avLst/>
                <a:gdLst>
                  <a:gd name="T0" fmla="*/ 496 w 496"/>
                  <a:gd name="T1" fmla="*/ 331 w 496"/>
                  <a:gd name="T2" fmla="*/ 165 w 496"/>
                  <a:gd name="T3" fmla="*/ 0 w 49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496">
                    <a:moveTo>
                      <a:pt x="496" y="0"/>
                    </a:moveTo>
                    <a:lnTo>
                      <a:pt x="331" y="0"/>
                    </a:lnTo>
                    <a:lnTo>
                      <a:pt x="165" y="0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" name="Line 22">
                <a:extLst>
                  <a:ext uri="{FF2B5EF4-FFF2-40B4-BE49-F238E27FC236}">
                    <a16:creationId xmlns:a16="http://schemas.microsoft.com/office/drawing/2014/main" id="{DD80CCCF-576E-4A55-B7F9-1024A80F5F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33521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" name="Line 23">
                <a:extLst>
                  <a:ext uri="{FF2B5EF4-FFF2-40B4-BE49-F238E27FC236}">
                    <a16:creationId xmlns:a16="http://schemas.microsoft.com/office/drawing/2014/main" id="{F376426A-06ED-41A2-BEFB-B3072D3AB3B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809750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" name="Line 24">
                <a:extLst>
                  <a:ext uri="{FF2B5EF4-FFF2-40B4-BE49-F238E27FC236}">
                    <a16:creationId xmlns:a16="http://schemas.microsoft.com/office/drawing/2014/main" id="{18A4CF86-6050-4489-B455-4FE8224C40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4781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" name="Line 25">
                <a:extLst>
                  <a:ext uri="{FF2B5EF4-FFF2-40B4-BE49-F238E27FC236}">
                    <a16:creationId xmlns:a16="http://schemas.microsoft.com/office/drawing/2014/main" id="{1B411586-04E6-464E-8371-E94F88B09E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5357813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" name="Line 26">
                <a:extLst>
                  <a:ext uri="{FF2B5EF4-FFF2-40B4-BE49-F238E27FC236}">
                    <a16:creationId xmlns:a16="http://schemas.microsoft.com/office/drawing/2014/main" id="{BB81CD7C-4A7F-4E88-96FB-5F52BFC6DB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468438" y="4851401"/>
                <a:ext cx="7937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" name="Line 27">
                <a:extLst>
                  <a:ext uri="{FF2B5EF4-FFF2-40B4-BE49-F238E27FC236}">
                    <a16:creationId xmlns:a16="http://schemas.microsoft.com/office/drawing/2014/main" id="{A6127FF7-DA9F-4C96-9127-C8CD7B244B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335213" y="5357813"/>
                <a:ext cx="263525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" name="Line 28">
                <a:extLst>
                  <a:ext uri="{FF2B5EF4-FFF2-40B4-BE49-F238E27FC236}">
                    <a16:creationId xmlns:a16="http://schemas.microsoft.com/office/drawing/2014/main" id="{EDA9446B-A5C2-4A16-9F39-F9C79F91DB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280150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" name="Line 29">
                <a:extLst>
                  <a:ext uri="{FF2B5EF4-FFF2-40B4-BE49-F238E27FC236}">
                    <a16:creationId xmlns:a16="http://schemas.microsoft.com/office/drawing/2014/main" id="{039B24D0-D133-44ED-BB3D-115AC40F46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491163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" name="Line 30">
                <a:extLst>
                  <a:ext uri="{FF2B5EF4-FFF2-40B4-BE49-F238E27FC236}">
                    <a16:creationId xmlns:a16="http://schemas.microsoft.com/office/drawing/2014/main" id="{F552258D-FB80-4612-BC25-96139EDDF4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02175" y="5357813"/>
                <a:ext cx="0" cy="71438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53" name="Rectangle 31">
              <a:extLst>
                <a:ext uri="{FF2B5EF4-FFF2-40B4-BE49-F238E27FC236}">
                  <a16:creationId xmlns:a16="http://schemas.microsoft.com/office/drawing/2014/main" id="{58707330-F7C4-42DD-9295-5DD07F845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9578" y="2452645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100</a:t>
              </a:r>
            </a:p>
          </p:txBody>
        </p:sp>
        <p:sp>
          <p:nvSpPr>
            <p:cNvPr id="54" name="Rectangle 32">
              <a:extLst>
                <a:ext uri="{FF2B5EF4-FFF2-40B4-BE49-F238E27FC236}">
                  <a16:creationId xmlns:a16="http://schemas.microsoft.com/office/drawing/2014/main" id="{BC7BCDDC-42EA-4C98-9B3C-6749A5DDFE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2959058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80</a:t>
              </a:r>
            </a:p>
          </p:txBody>
        </p:sp>
        <p:sp>
          <p:nvSpPr>
            <p:cNvPr id="55" name="Rectangle 33">
              <a:extLst>
                <a:ext uri="{FF2B5EF4-FFF2-40B4-BE49-F238E27FC236}">
                  <a16:creationId xmlns:a16="http://schemas.microsoft.com/office/drawing/2014/main" id="{84755EE1-DC76-41D5-9CA8-C6A036D309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3465470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60</a:t>
              </a:r>
            </a:p>
          </p:txBody>
        </p:sp>
        <p:sp>
          <p:nvSpPr>
            <p:cNvPr id="56" name="Rectangle 34">
              <a:extLst>
                <a:ext uri="{FF2B5EF4-FFF2-40B4-BE49-F238E27FC236}">
                  <a16:creationId xmlns:a16="http://schemas.microsoft.com/office/drawing/2014/main" id="{9B7346FD-C277-41A8-9592-19D4B28C1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3971883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40</a:t>
              </a:r>
            </a:p>
          </p:txBody>
        </p:sp>
        <p:sp>
          <p:nvSpPr>
            <p:cNvPr id="57" name="Rectangle 35">
              <a:extLst>
                <a:ext uri="{FF2B5EF4-FFF2-40B4-BE49-F238E27FC236}">
                  <a16:creationId xmlns:a16="http://schemas.microsoft.com/office/drawing/2014/main" id="{EB71544C-BCF6-4241-9780-FD995B7F62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9363" y="4478295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20</a:t>
              </a:r>
            </a:p>
          </p:txBody>
        </p:sp>
        <p:sp>
          <p:nvSpPr>
            <p:cNvPr id="58" name="Rectangle 36">
              <a:extLst>
                <a:ext uri="{FF2B5EF4-FFF2-40B4-BE49-F238E27FC236}">
                  <a16:creationId xmlns:a16="http://schemas.microsoft.com/office/drawing/2014/main" id="{70F9735B-DD97-450C-B342-CE4D0B0D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0734" y="4984708"/>
              <a:ext cx="9137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</a:t>
              </a:r>
            </a:p>
          </p:txBody>
        </p:sp>
        <p:sp>
          <p:nvSpPr>
            <p:cNvPr id="59" name="Rectangle 37">
              <a:extLst>
                <a:ext uri="{FF2B5EF4-FFF2-40B4-BE49-F238E27FC236}">
                  <a16:creationId xmlns:a16="http://schemas.microsoft.com/office/drawing/2014/main" id="{376A144B-F9D3-41B4-9E05-6BD78D5FA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6053" y="524998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0</a:t>
              </a:r>
            </a:p>
          </p:txBody>
        </p:sp>
        <p:sp>
          <p:nvSpPr>
            <p:cNvPr id="60" name="Rectangle 38">
              <a:extLst>
                <a:ext uri="{FF2B5EF4-FFF2-40B4-BE49-F238E27FC236}">
                  <a16:creationId xmlns:a16="http://schemas.microsoft.com/office/drawing/2014/main" id="{2ADC0B58-A75A-4899-A221-D40B7E6F4B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8563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12</a:t>
              </a:r>
            </a:p>
          </p:txBody>
        </p:sp>
        <p:sp>
          <p:nvSpPr>
            <p:cNvPr id="61" name="Rectangle 39">
              <a:extLst>
                <a:ext uri="{FF2B5EF4-FFF2-40B4-BE49-F238E27FC236}">
                  <a16:creationId xmlns:a16="http://schemas.microsoft.com/office/drawing/2014/main" id="{60AB02D9-A01D-440A-A469-95F146673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755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24</a:t>
              </a:r>
            </a:p>
          </p:txBody>
        </p:sp>
        <p:sp>
          <p:nvSpPr>
            <p:cNvPr id="62" name="Rectangle 40">
              <a:extLst>
                <a:ext uri="{FF2B5EF4-FFF2-40B4-BE49-F238E27FC236}">
                  <a16:creationId xmlns:a16="http://schemas.microsoft.com/office/drawing/2014/main" id="{3CE714C2-1FA8-47CF-A673-A8B037261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538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36</a:t>
              </a:r>
            </a:p>
          </p:txBody>
        </p:sp>
        <p:sp>
          <p:nvSpPr>
            <p:cNvPr id="63" name="Rectangle 41">
              <a:extLst>
                <a:ext uri="{FF2B5EF4-FFF2-40B4-BE49-F238E27FC236}">
                  <a16:creationId xmlns:a16="http://schemas.microsoft.com/office/drawing/2014/main" id="{52DF0367-B54C-4E2A-8FB7-9D269F9E4C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5525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48</a:t>
              </a:r>
            </a:p>
          </p:txBody>
        </p:sp>
        <p:sp>
          <p:nvSpPr>
            <p:cNvPr id="5120" name="Rectangle 42">
              <a:extLst>
                <a:ext uri="{FF2B5EF4-FFF2-40B4-BE49-F238E27FC236}">
                  <a16:creationId xmlns:a16="http://schemas.microsoft.com/office/drawing/2014/main" id="{AE077D43-5ACA-4933-B633-1572ABAB7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4513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60</a:t>
              </a:r>
            </a:p>
          </p:txBody>
        </p:sp>
        <p:sp>
          <p:nvSpPr>
            <p:cNvPr id="5121" name="Rectangle 43">
              <a:extLst>
                <a:ext uri="{FF2B5EF4-FFF2-40B4-BE49-F238E27FC236}">
                  <a16:creationId xmlns:a16="http://schemas.microsoft.com/office/drawing/2014/main" id="{B1A513AC-ED09-4E08-8D9C-1AB8EF603D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50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72</a:t>
              </a:r>
            </a:p>
          </p:txBody>
        </p:sp>
        <p:sp>
          <p:nvSpPr>
            <p:cNvPr id="5123" name="Rectangle 44">
              <a:extLst>
                <a:ext uri="{FF2B5EF4-FFF2-40B4-BE49-F238E27FC236}">
                  <a16:creationId xmlns:a16="http://schemas.microsoft.com/office/drawing/2014/main" id="{7721C849-19B6-429E-80AD-7DADB6CCA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090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84</a:t>
              </a:r>
            </a:p>
          </p:txBody>
        </p:sp>
        <p:sp>
          <p:nvSpPr>
            <p:cNvPr id="5124" name="Rectangle 45">
              <a:extLst>
                <a:ext uri="{FF2B5EF4-FFF2-40B4-BE49-F238E27FC236}">
                  <a16:creationId xmlns:a16="http://schemas.microsoft.com/office/drawing/2014/main" id="{403E02E0-8BA7-4285-BB42-0BCFD9010E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79888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96</a:t>
              </a:r>
            </a:p>
          </p:txBody>
        </p:sp>
        <p:sp>
          <p:nvSpPr>
            <p:cNvPr id="5125" name="Rectangle 46">
              <a:extLst>
                <a:ext uri="{FF2B5EF4-FFF2-40B4-BE49-F238E27FC236}">
                  <a16:creationId xmlns:a16="http://schemas.microsoft.com/office/drawing/2014/main" id="{81305950-7241-4DDC-9653-EF581DFFB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2393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108</a:t>
              </a:r>
            </a:p>
          </p:txBody>
        </p:sp>
        <p:sp>
          <p:nvSpPr>
            <p:cNvPr id="5126" name="Rectangle 47">
              <a:extLst>
                <a:ext uri="{FF2B5EF4-FFF2-40B4-BE49-F238E27FC236}">
                  <a16:creationId xmlns:a16="http://schemas.microsoft.com/office/drawing/2014/main" id="{1BBD354F-F00D-4A23-AB0F-665703FD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11381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120</a:t>
              </a:r>
            </a:p>
          </p:txBody>
        </p:sp>
        <p:sp>
          <p:nvSpPr>
            <p:cNvPr id="5127" name="Rectangle 48">
              <a:extLst>
                <a:ext uri="{FF2B5EF4-FFF2-40B4-BE49-F238E27FC236}">
                  <a16:creationId xmlns:a16="http://schemas.microsoft.com/office/drawing/2014/main" id="{CB1B37C2-B299-42D6-997B-80D9881873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00368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132</a:t>
              </a:r>
            </a:p>
          </p:txBody>
        </p:sp>
        <p:sp>
          <p:nvSpPr>
            <p:cNvPr id="5128" name="Rectangle 49">
              <a:extLst>
                <a:ext uri="{FF2B5EF4-FFF2-40B4-BE49-F238E27FC236}">
                  <a16:creationId xmlns:a16="http://schemas.microsoft.com/office/drawing/2014/main" id="{CB1686E2-5F3A-4148-904E-206198AB2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89356" y="5249987"/>
              <a:ext cx="27411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144</a:t>
              </a:r>
            </a:p>
          </p:txBody>
        </p:sp>
        <p:sp>
          <p:nvSpPr>
            <p:cNvPr id="5129" name="Rectangle 50">
              <a:extLst>
                <a:ext uri="{FF2B5EF4-FFF2-40B4-BE49-F238E27FC236}">
                  <a16:creationId xmlns:a16="http://schemas.microsoft.com/office/drawing/2014/main" id="{582E5E60-8CBC-4654-B564-736B7AD9F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9928" y="524998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8</a:t>
              </a:r>
            </a:p>
          </p:txBody>
        </p:sp>
        <p:sp>
          <p:nvSpPr>
            <p:cNvPr id="5130" name="Rectangle 51">
              <a:extLst>
                <a:ext uri="{FF2B5EF4-FFF2-40B4-BE49-F238E27FC236}">
                  <a16:creationId xmlns:a16="http://schemas.microsoft.com/office/drawing/2014/main" id="{E1E478FC-C253-4A07-864F-FB26ACAAC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7991" y="5249987"/>
              <a:ext cx="913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4</a:t>
              </a:r>
            </a:p>
          </p:txBody>
        </p:sp>
        <p:sp>
          <p:nvSpPr>
            <p:cNvPr id="5131" name="Rectangle 52">
              <a:extLst>
                <a:ext uri="{FF2B5EF4-FFF2-40B4-BE49-F238E27FC236}">
                  <a16:creationId xmlns:a16="http://schemas.microsoft.com/office/drawing/2014/main" id="{301777D6-900E-4E81-B9AF-03B8F4E1D5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0500" y="52499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0" i="0" u="none" strike="noStrike" cap="none" normalizeH="0" baseline="0">
                  <a:ln>
                    <a:noFill/>
                  </a:ln>
                  <a:effectLst/>
                  <a:latin typeface="+mn-lt"/>
                </a:rPr>
                <a:t>16</a:t>
              </a:r>
            </a:p>
          </p:txBody>
        </p:sp>
        <p:sp>
          <p:nvSpPr>
            <p:cNvPr id="5132" name="Rectangle 53">
              <a:extLst>
                <a:ext uri="{FF2B5EF4-FFF2-40B4-BE49-F238E27FC236}">
                  <a16:creationId xmlns:a16="http://schemas.microsoft.com/office/drawing/2014/main" id="{F8C7FA29-06DA-45CC-A0BD-325FEFBC27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46321" y="5484535"/>
              <a:ext cx="88325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effectLst/>
                  <a:latin typeface="+mn-lt"/>
                </a:rPr>
                <a:t>Study</a:t>
              </a:r>
              <a:r>
                <a:rPr kumimoji="0" lang="fr-FR" altLang="fr-FR" sz="16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 </a:t>
              </a:r>
              <a:r>
                <a:rPr kumimoji="0" lang="fr-FR" altLang="fr-FR" sz="1600" b="1" i="0" u="none" strike="noStrike" cap="none" normalizeH="0" baseline="0" dirty="0" err="1">
                  <a:ln>
                    <a:noFill/>
                  </a:ln>
                  <a:effectLst/>
                  <a:latin typeface="+mn-lt"/>
                </a:rPr>
                <a:t>visit</a:t>
              </a:r>
              <a:endParaRPr kumimoji="0" lang="fr-FR" altLang="fr-FR" sz="1200" b="0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5133" name="Freeform 54">
              <a:extLst>
                <a:ext uri="{FF2B5EF4-FFF2-40B4-BE49-F238E27FC236}">
                  <a16:creationId xmlns:a16="http://schemas.microsoft.com/office/drawing/2014/main" id="{1E58C941-1916-4FA0-8AFE-09D716A2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9580" y="2754437"/>
              <a:ext cx="9409113" cy="2351088"/>
            </a:xfrm>
            <a:custGeom>
              <a:avLst/>
              <a:gdLst>
                <a:gd name="T0" fmla="*/ 0 w 5927"/>
                <a:gd name="T1" fmla="*/ 1481 h 1481"/>
                <a:gd name="T2" fmla="*/ 152 w 5927"/>
                <a:gd name="T3" fmla="*/ 333 h 1481"/>
                <a:gd name="T4" fmla="*/ 317 w 5927"/>
                <a:gd name="T5" fmla="*/ 96 h 1481"/>
                <a:gd name="T6" fmla="*/ 479 w 5927"/>
                <a:gd name="T7" fmla="*/ 72 h 1481"/>
                <a:gd name="T8" fmla="*/ 645 w 5927"/>
                <a:gd name="T9" fmla="*/ 74 h 1481"/>
                <a:gd name="T10" fmla="*/ 980 w 5927"/>
                <a:gd name="T11" fmla="*/ 0 h 1481"/>
                <a:gd name="T12" fmla="*/ 1477 w 5927"/>
                <a:gd name="T13" fmla="*/ 41 h 1481"/>
                <a:gd name="T14" fmla="*/ 1972 w 5927"/>
                <a:gd name="T15" fmla="*/ 25 h 1481"/>
                <a:gd name="T16" fmla="*/ 2471 w 5927"/>
                <a:gd name="T17" fmla="*/ 62 h 1481"/>
                <a:gd name="T18" fmla="*/ 2967 w 5927"/>
                <a:gd name="T19" fmla="*/ 92 h 1481"/>
                <a:gd name="T20" fmla="*/ 3938 w 5927"/>
                <a:gd name="T21" fmla="*/ 113 h 1481"/>
                <a:gd name="T22" fmla="*/ 4441 w 5927"/>
                <a:gd name="T23" fmla="*/ 145 h 1481"/>
                <a:gd name="T24" fmla="*/ 4936 w 5927"/>
                <a:gd name="T25" fmla="*/ 152 h 1481"/>
                <a:gd name="T26" fmla="*/ 5433 w 5927"/>
                <a:gd name="T27" fmla="*/ 186 h 1481"/>
                <a:gd name="T28" fmla="*/ 5927 w 5927"/>
                <a:gd name="T29" fmla="*/ 184 h 1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27" h="1481">
                  <a:moveTo>
                    <a:pt x="0" y="1481"/>
                  </a:moveTo>
                  <a:lnTo>
                    <a:pt x="152" y="333"/>
                  </a:lnTo>
                  <a:lnTo>
                    <a:pt x="317" y="96"/>
                  </a:lnTo>
                  <a:lnTo>
                    <a:pt x="479" y="72"/>
                  </a:lnTo>
                  <a:lnTo>
                    <a:pt x="645" y="74"/>
                  </a:lnTo>
                  <a:lnTo>
                    <a:pt x="980" y="0"/>
                  </a:lnTo>
                  <a:lnTo>
                    <a:pt x="1477" y="41"/>
                  </a:lnTo>
                  <a:lnTo>
                    <a:pt x="1972" y="25"/>
                  </a:lnTo>
                  <a:lnTo>
                    <a:pt x="2471" y="62"/>
                  </a:lnTo>
                  <a:lnTo>
                    <a:pt x="2967" y="92"/>
                  </a:lnTo>
                  <a:lnTo>
                    <a:pt x="3938" y="113"/>
                  </a:lnTo>
                  <a:lnTo>
                    <a:pt x="4441" y="145"/>
                  </a:lnTo>
                  <a:lnTo>
                    <a:pt x="4936" y="152"/>
                  </a:lnTo>
                  <a:lnTo>
                    <a:pt x="5433" y="186"/>
                  </a:lnTo>
                  <a:lnTo>
                    <a:pt x="5927" y="184"/>
                  </a:lnTo>
                </a:path>
              </a:pathLst>
            </a:custGeom>
            <a:noFill/>
            <a:ln w="19050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4" name="Line 55">
              <a:extLst>
                <a:ext uri="{FF2B5EF4-FFF2-40B4-BE49-F238E27FC236}">
                  <a16:creationId xmlns:a16="http://schemas.microsoft.com/office/drawing/2014/main" id="{E53E7884-1117-4C28-A6C4-4A4B37110A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7955" y="29719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5" name="Line 56">
              <a:extLst>
                <a:ext uri="{FF2B5EF4-FFF2-40B4-BE49-F238E27FC236}">
                  <a16:creationId xmlns:a16="http://schemas.microsoft.com/office/drawing/2014/main" id="{22F1DBD7-1DEC-44A4-A0AE-E0F180453B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84467" y="31274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6" name="Line 57">
              <a:extLst>
                <a:ext uri="{FF2B5EF4-FFF2-40B4-BE49-F238E27FC236}">
                  <a16:creationId xmlns:a16="http://schemas.microsoft.com/office/drawing/2014/main" id="{FC05CE13-7E81-4241-84B6-383AEB914FC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47955" y="31274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7" name="Line 58">
              <a:extLst>
                <a:ext uri="{FF2B5EF4-FFF2-40B4-BE49-F238E27FC236}">
                  <a16:creationId xmlns:a16="http://schemas.microsoft.com/office/drawing/2014/main" id="{1C95D79B-2541-485B-89EC-A13AFB3DD5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884467" y="2971924"/>
              <a:ext cx="0" cy="155575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8" name="Line 59">
              <a:extLst>
                <a:ext uri="{FF2B5EF4-FFF2-40B4-BE49-F238E27FC236}">
                  <a16:creationId xmlns:a16="http://schemas.microsoft.com/office/drawing/2014/main" id="{1C48EE39-5557-4779-861F-34B2AE1EB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884467" y="29719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39" name="Line 60">
              <a:extLst>
                <a:ext uri="{FF2B5EF4-FFF2-40B4-BE49-F238E27FC236}">
                  <a16:creationId xmlns:a16="http://schemas.microsoft.com/office/drawing/2014/main" id="{65D66D7C-CA7F-4ECC-91A0-3421F76EBB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692" y="31243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0" name="Line 61">
              <a:extLst>
                <a:ext uri="{FF2B5EF4-FFF2-40B4-BE49-F238E27FC236}">
                  <a16:creationId xmlns:a16="http://schemas.microsoft.com/office/drawing/2014/main" id="{D689FB08-1B17-4504-BCD0-32AD77FAFC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668692" y="2968749"/>
              <a:ext cx="0" cy="155575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1" name="Line 62">
              <a:extLst>
                <a:ext uri="{FF2B5EF4-FFF2-40B4-BE49-F238E27FC236}">
                  <a16:creationId xmlns:a16="http://schemas.microsoft.com/office/drawing/2014/main" id="{DD2BF96B-F6E7-4134-BE1C-CB1F080E12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68692" y="29687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2" name="Line 63">
              <a:extLst>
                <a:ext uri="{FF2B5EF4-FFF2-40B4-BE49-F238E27FC236}">
                  <a16:creationId xmlns:a16="http://schemas.microsoft.com/office/drawing/2014/main" id="{82F38986-2FE3-483A-AB05-1CE12996B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2180" y="29687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3" name="Line 64">
              <a:extLst>
                <a:ext uri="{FF2B5EF4-FFF2-40B4-BE49-F238E27FC236}">
                  <a16:creationId xmlns:a16="http://schemas.microsoft.com/office/drawing/2014/main" id="{EE2FE97D-929A-4FA4-901B-091EE8D882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632180" y="31243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4" name="Line 65">
              <a:extLst>
                <a:ext uri="{FF2B5EF4-FFF2-40B4-BE49-F238E27FC236}">
                  <a16:creationId xmlns:a16="http://schemas.microsoft.com/office/drawing/2014/main" id="{F52F03CE-27AD-413F-859C-1DABCBEF9F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58967" y="30624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5" name="Line 66">
              <a:extLst>
                <a:ext uri="{FF2B5EF4-FFF2-40B4-BE49-F238E27FC236}">
                  <a16:creationId xmlns:a16="http://schemas.microsoft.com/office/drawing/2014/main" id="{168D296D-D78A-4AA6-9609-F34A9E57A5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5480" y="30624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6" name="Line 67">
              <a:extLst>
                <a:ext uri="{FF2B5EF4-FFF2-40B4-BE49-F238E27FC236}">
                  <a16:creationId xmlns:a16="http://schemas.microsoft.com/office/drawing/2014/main" id="{71639EAF-5744-4814-B3BD-70708EE957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58967" y="29179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7" name="Line 68">
              <a:extLst>
                <a:ext uri="{FF2B5EF4-FFF2-40B4-BE49-F238E27FC236}">
                  <a16:creationId xmlns:a16="http://schemas.microsoft.com/office/drawing/2014/main" id="{22CEC96A-65DF-4D26-A381-35A024CC59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095480" y="291794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8" name="Line 69">
              <a:extLst>
                <a:ext uri="{FF2B5EF4-FFF2-40B4-BE49-F238E27FC236}">
                  <a16:creationId xmlns:a16="http://schemas.microsoft.com/office/drawing/2014/main" id="{226DD3F9-9DB9-458B-B8E7-7BE962C26E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095480" y="2917949"/>
              <a:ext cx="0" cy="14446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49" name="Line 70">
              <a:extLst>
                <a:ext uri="{FF2B5EF4-FFF2-40B4-BE49-F238E27FC236}">
                  <a16:creationId xmlns:a16="http://schemas.microsoft.com/office/drawing/2014/main" id="{30CD35D0-5351-4A76-95E5-A71B65386B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9667" y="305606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0" name="Line 71">
              <a:extLst>
                <a:ext uri="{FF2B5EF4-FFF2-40B4-BE49-F238E27FC236}">
                  <a16:creationId xmlns:a16="http://schemas.microsoft.com/office/drawing/2014/main" id="{C5CC4F94-8328-4A30-8C96-6AA3738DE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73155" y="29115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1" name="Line 72">
              <a:extLst>
                <a:ext uri="{FF2B5EF4-FFF2-40B4-BE49-F238E27FC236}">
                  <a16:creationId xmlns:a16="http://schemas.microsoft.com/office/drawing/2014/main" id="{FA6B2907-B86A-4CEE-BC7B-22DAE97593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09667" y="2911599"/>
              <a:ext cx="0" cy="14446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2" name="Line 73">
              <a:extLst>
                <a:ext uri="{FF2B5EF4-FFF2-40B4-BE49-F238E27FC236}">
                  <a16:creationId xmlns:a16="http://schemas.microsoft.com/office/drawing/2014/main" id="{DE015E24-E749-4D4B-9106-AD1D6D785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73155" y="305606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3" name="Line 74">
              <a:extLst>
                <a:ext uri="{FF2B5EF4-FFF2-40B4-BE49-F238E27FC236}">
                  <a16:creationId xmlns:a16="http://schemas.microsoft.com/office/drawing/2014/main" id="{39A1279E-9B8C-469F-AE5D-743B0A2B66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9667" y="29115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4" name="Line 75">
              <a:extLst>
                <a:ext uri="{FF2B5EF4-FFF2-40B4-BE49-F238E27FC236}">
                  <a16:creationId xmlns:a16="http://schemas.microsoft.com/office/drawing/2014/main" id="{ED7E6943-D38F-402D-A322-4BEADEDD03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4642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5" name="Line 76">
              <a:extLst>
                <a:ext uri="{FF2B5EF4-FFF2-40B4-BE49-F238E27FC236}">
                  <a16:creationId xmlns:a16="http://schemas.microsoft.com/office/drawing/2014/main" id="{ECF12736-92B4-4CC1-9AA5-EFEE463E6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474642" y="28623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6" name="Line 77">
              <a:extLst>
                <a:ext uri="{FF2B5EF4-FFF2-40B4-BE49-F238E27FC236}">
                  <a16:creationId xmlns:a16="http://schemas.microsoft.com/office/drawing/2014/main" id="{AD626D71-FA6F-45D1-856B-3CD974357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1155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7" name="Line 78">
              <a:extLst>
                <a:ext uri="{FF2B5EF4-FFF2-40B4-BE49-F238E27FC236}">
                  <a16:creationId xmlns:a16="http://schemas.microsoft.com/office/drawing/2014/main" id="{8184526E-0A3C-4072-BB2E-BF09734087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11155" y="28623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8" name="Line 79">
              <a:extLst>
                <a:ext uri="{FF2B5EF4-FFF2-40B4-BE49-F238E27FC236}">
                  <a16:creationId xmlns:a16="http://schemas.microsoft.com/office/drawing/2014/main" id="{45EAEA49-B1DD-48F8-B34E-1A77612930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11155" y="2862387"/>
              <a:ext cx="0" cy="13335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59" name="Line 80">
              <a:extLst>
                <a:ext uri="{FF2B5EF4-FFF2-40B4-BE49-F238E27FC236}">
                  <a16:creationId xmlns:a16="http://schemas.microsoft.com/office/drawing/2014/main" id="{A45881F8-177A-4B73-B303-8FC1C06B57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3755" y="29846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0" name="Line 81">
              <a:extLst>
                <a:ext uri="{FF2B5EF4-FFF2-40B4-BE49-F238E27FC236}">
                  <a16:creationId xmlns:a16="http://schemas.microsoft.com/office/drawing/2014/main" id="{C7C68020-B356-4CC3-BB8C-E40B925BC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60267" y="2851274"/>
              <a:ext cx="0" cy="13335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1" name="Line 82">
              <a:extLst>
                <a:ext uri="{FF2B5EF4-FFF2-40B4-BE49-F238E27FC236}">
                  <a16:creationId xmlns:a16="http://schemas.microsoft.com/office/drawing/2014/main" id="{F4A6C4DA-74FD-408B-9AE1-BB754B73C0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60267" y="29846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2" name="Line 83">
              <a:extLst>
                <a:ext uri="{FF2B5EF4-FFF2-40B4-BE49-F238E27FC236}">
                  <a16:creationId xmlns:a16="http://schemas.microsoft.com/office/drawing/2014/main" id="{98239E3B-17C7-445D-B6D7-95BE30FF7F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60267" y="285127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3" name="Line 84">
              <a:extLst>
                <a:ext uri="{FF2B5EF4-FFF2-40B4-BE49-F238E27FC236}">
                  <a16:creationId xmlns:a16="http://schemas.microsoft.com/office/drawing/2014/main" id="{043DF6D4-2A57-45A0-8182-80907B6637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23755" y="285127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4" name="Line 85">
              <a:extLst>
                <a:ext uri="{FF2B5EF4-FFF2-40B4-BE49-F238E27FC236}">
                  <a16:creationId xmlns:a16="http://schemas.microsoft.com/office/drawing/2014/main" id="{2D4B859E-C6CD-4A67-925C-62F114429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4767" y="2967162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5" name="Line 86">
              <a:extLst>
                <a:ext uri="{FF2B5EF4-FFF2-40B4-BE49-F238E27FC236}">
                  <a16:creationId xmlns:a16="http://schemas.microsoft.com/office/drawing/2014/main" id="{59B34741-7793-41F6-B401-3CCA4B8816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34767" y="2833812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6" name="Line 87">
              <a:extLst>
                <a:ext uri="{FF2B5EF4-FFF2-40B4-BE49-F238E27FC236}">
                  <a16:creationId xmlns:a16="http://schemas.microsoft.com/office/drawing/2014/main" id="{B2898DC6-C183-41D0-9B6A-A5C3BD6D30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9692" y="296716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7" name="Line 88">
              <a:extLst>
                <a:ext uri="{FF2B5EF4-FFF2-40B4-BE49-F238E27FC236}">
                  <a16:creationId xmlns:a16="http://schemas.microsoft.com/office/drawing/2014/main" id="{C7421212-61BD-4A77-94CF-120970A6B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69692" y="28338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8" name="Line 89">
              <a:extLst>
                <a:ext uri="{FF2B5EF4-FFF2-40B4-BE49-F238E27FC236}">
                  <a16:creationId xmlns:a16="http://schemas.microsoft.com/office/drawing/2014/main" id="{E7EE1C29-C3E0-4B9D-AD6B-C7D5681A2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69692" y="2833812"/>
              <a:ext cx="0" cy="13335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69" name="Line 90">
              <a:extLst>
                <a:ext uri="{FF2B5EF4-FFF2-40B4-BE49-F238E27FC236}">
                  <a16:creationId xmlns:a16="http://schemas.microsoft.com/office/drawing/2014/main" id="{F15F1741-D6DF-47D1-9302-69C4DF51C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2292" y="29084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0" name="Line 91">
              <a:extLst>
                <a:ext uri="{FF2B5EF4-FFF2-40B4-BE49-F238E27FC236}">
                  <a16:creationId xmlns:a16="http://schemas.microsoft.com/office/drawing/2014/main" id="{00795CE0-8BA1-4A7D-B2E3-FC1AEFDFC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45780" y="290842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1" name="Line 92">
              <a:extLst>
                <a:ext uri="{FF2B5EF4-FFF2-40B4-BE49-F238E27FC236}">
                  <a16:creationId xmlns:a16="http://schemas.microsoft.com/office/drawing/2014/main" id="{C5F1B09A-BDB6-4C85-A9C2-5D2FB901CE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182292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2" name="Line 93">
              <a:extLst>
                <a:ext uri="{FF2B5EF4-FFF2-40B4-BE49-F238E27FC236}">
                  <a16:creationId xmlns:a16="http://schemas.microsoft.com/office/drawing/2014/main" id="{90A868BE-2448-4DEB-804B-543892C4A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45780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3" name="Line 94">
              <a:extLst>
                <a:ext uri="{FF2B5EF4-FFF2-40B4-BE49-F238E27FC236}">
                  <a16:creationId xmlns:a16="http://schemas.microsoft.com/office/drawing/2014/main" id="{39BE5041-07E3-412C-B3FF-52C46A9A62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82292" y="2786187"/>
              <a:ext cx="0" cy="12223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4" name="Line 95">
              <a:extLst>
                <a:ext uri="{FF2B5EF4-FFF2-40B4-BE49-F238E27FC236}">
                  <a16:creationId xmlns:a16="http://schemas.microsoft.com/office/drawing/2014/main" id="{3BBAE902-136E-4FEF-AD9B-AFA89726DA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55205" y="284968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5" name="Line 96">
              <a:extLst>
                <a:ext uri="{FF2B5EF4-FFF2-40B4-BE49-F238E27FC236}">
                  <a16:creationId xmlns:a16="http://schemas.microsoft.com/office/drawing/2014/main" id="{864AD77C-EFC2-4847-9DE3-9E53BD6671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90130" y="2733799"/>
              <a:ext cx="0" cy="11588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6" name="Line 97">
              <a:extLst>
                <a:ext uri="{FF2B5EF4-FFF2-40B4-BE49-F238E27FC236}">
                  <a16:creationId xmlns:a16="http://schemas.microsoft.com/office/drawing/2014/main" id="{4CE9EAF2-EE19-4000-9308-8A55239005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0130" y="28496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7" name="Line 98">
              <a:extLst>
                <a:ext uri="{FF2B5EF4-FFF2-40B4-BE49-F238E27FC236}">
                  <a16:creationId xmlns:a16="http://schemas.microsoft.com/office/drawing/2014/main" id="{237E4001-F041-4AF4-8430-D0DC489ED3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390130" y="27337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8" name="Line 99">
              <a:extLst>
                <a:ext uri="{FF2B5EF4-FFF2-40B4-BE49-F238E27FC236}">
                  <a16:creationId xmlns:a16="http://schemas.microsoft.com/office/drawing/2014/main" id="{1237F529-9CD2-44E7-9677-A18B4395FC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55205" y="27337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79" name="Line 100">
              <a:extLst>
                <a:ext uri="{FF2B5EF4-FFF2-40B4-BE49-F238E27FC236}">
                  <a16:creationId xmlns:a16="http://schemas.microsoft.com/office/drawing/2014/main" id="{54A8D252-5578-4DA0-915F-D12CF91F5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4317" y="2876674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0" name="Line 101">
              <a:extLst>
                <a:ext uri="{FF2B5EF4-FFF2-40B4-BE49-F238E27FC236}">
                  <a16:creationId xmlns:a16="http://schemas.microsoft.com/office/drawing/2014/main" id="{22FA3003-2459-4794-8171-FC3F31C51D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69392" y="276078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1" name="Line 102">
              <a:extLst>
                <a:ext uri="{FF2B5EF4-FFF2-40B4-BE49-F238E27FC236}">
                  <a16:creationId xmlns:a16="http://schemas.microsoft.com/office/drawing/2014/main" id="{C53B14B6-DDD8-413C-A4D0-58A515A04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04317" y="2760787"/>
              <a:ext cx="0" cy="11588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2" name="Line 103">
              <a:extLst>
                <a:ext uri="{FF2B5EF4-FFF2-40B4-BE49-F238E27FC236}">
                  <a16:creationId xmlns:a16="http://schemas.microsoft.com/office/drawing/2014/main" id="{E28C2CD6-5B55-4605-B96E-E2B9CAF1EB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9392" y="2876674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3" name="Line 104">
              <a:extLst>
                <a:ext uri="{FF2B5EF4-FFF2-40B4-BE49-F238E27FC236}">
                  <a16:creationId xmlns:a16="http://schemas.microsoft.com/office/drawing/2014/main" id="{2F062DED-A3DB-470D-B13D-F58090F71A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4317" y="276078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4" name="Line 105">
              <a:extLst>
                <a:ext uri="{FF2B5EF4-FFF2-40B4-BE49-F238E27FC236}">
                  <a16:creationId xmlns:a16="http://schemas.microsoft.com/office/drawing/2014/main" id="{F3456E10-4FFF-441C-AE7D-1495A0873A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330" y="27972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5" name="Line 106">
              <a:extLst>
                <a:ext uri="{FF2B5EF4-FFF2-40B4-BE49-F238E27FC236}">
                  <a16:creationId xmlns:a16="http://schemas.microsoft.com/office/drawing/2014/main" id="{BC8DDC3F-D5C4-4773-A73A-6B5EA4BF09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15330" y="26956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6" name="Line 107">
              <a:extLst>
                <a:ext uri="{FF2B5EF4-FFF2-40B4-BE49-F238E27FC236}">
                  <a16:creationId xmlns:a16="http://schemas.microsoft.com/office/drawing/2014/main" id="{5D1D03E9-2861-4A66-A5D0-025FA6E63A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0405" y="27972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7" name="Line 108">
              <a:extLst>
                <a:ext uri="{FF2B5EF4-FFF2-40B4-BE49-F238E27FC236}">
                  <a16:creationId xmlns:a16="http://schemas.microsoft.com/office/drawing/2014/main" id="{498F8CD0-EAB4-4AE0-B22B-A6C386534E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0405" y="26956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8" name="Line 109">
              <a:extLst>
                <a:ext uri="{FF2B5EF4-FFF2-40B4-BE49-F238E27FC236}">
                  <a16:creationId xmlns:a16="http://schemas.microsoft.com/office/drawing/2014/main" id="{6D3672CD-F34C-425E-AD57-548E9295B2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5330" y="2695699"/>
              <a:ext cx="0" cy="10160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89" name="Line 110">
              <a:extLst>
                <a:ext uri="{FF2B5EF4-FFF2-40B4-BE49-F238E27FC236}">
                  <a16:creationId xmlns:a16="http://schemas.microsoft.com/office/drawing/2014/main" id="{9C683973-0CE4-47AE-858B-87A4371426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8592" y="292429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0" name="Line 111">
              <a:extLst>
                <a:ext uri="{FF2B5EF4-FFF2-40B4-BE49-F238E27FC236}">
                  <a16:creationId xmlns:a16="http://schemas.microsoft.com/office/drawing/2014/main" id="{00181D67-2A15-4F73-822C-FDCE130807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3517" y="2924299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1" name="Line 112">
              <a:extLst>
                <a:ext uri="{FF2B5EF4-FFF2-40B4-BE49-F238E27FC236}">
                  <a16:creationId xmlns:a16="http://schemas.microsoft.com/office/drawing/2014/main" id="{2BA781E4-E632-4BF0-85B7-19BF240AE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3517" y="2821112"/>
              <a:ext cx="0" cy="103188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2" name="Line 113">
              <a:extLst>
                <a:ext uri="{FF2B5EF4-FFF2-40B4-BE49-F238E27FC236}">
                  <a16:creationId xmlns:a16="http://schemas.microsoft.com/office/drawing/2014/main" id="{B4EE15DE-444C-467D-8234-78D7E76695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3517" y="2821112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3" name="Line 114">
              <a:extLst>
                <a:ext uri="{FF2B5EF4-FFF2-40B4-BE49-F238E27FC236}">
                  <a16:creationId xmlns:a16="http://schemas.microsoft.com/office/drawing/2014/main" id="{168B8111-8BED-47F4-BFCD-3BA314E809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48592" y="2821112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4" name="Line 115">
              <a:extLst>
                <a:ext uri="{FF2B5EF4-FFF2-40B4-BE49-F238E27FC236}">
                  <a16:creationId xmlns:a16="http://schemas.microsoft.com/office/drawing/2014/main" id="{271C0536-924A-4FE1-977A-A6D51F300C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992" y="2817937"/>
              <a:ext cx="0" cy="10160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5" name="Line 116">
              <a:extLst>
                <a:ext uri="{FF2B5EF4-FFF2-40B4-BE49-F238E27FC236}">
                  <a16:creationId xmlns:a16="http://schemas.microsoft.com/office/drawing/2014/main" id="{37D3A7A3-34CF-4E8A-BF73-1EE4CAB446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067" y="291953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6" name="Line 117">
              <a:extLst>
                <a:ext uri="{FF2B5EF4-FFF2-40B4-BE49-F238E27FC236}">
                  <a16:creationId xmlns:a16="http://schemas.microsoft.com/office/drawing/2014/main" id="{B3A3EF0F-7547-4A61-96D0-E8A518939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9992" y="28179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7" name="Line 118">
              <a:extLst>
                <a:ext uri="{FF2B5EF4-FFF2-40B4-BE49-F238E27FC236}">
                  <a16:creationId xmlns:a16="http://schemas.microsoft.com/office/drawing/2014/main" id="{AFBD313D-1883-4748-BC5F-54981D92E3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85067" y="281793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8" name="Line 119">
              <a:extLst>
                <a:ext uri="{FF2B5EF4-FFF2-40B4-BE49-F238E27FC236}">
                  <a16:creationId xmlns:a16="http://schemas.microsoft.com/office/drawing/2014/main" id="{313BAB75-015E-4C25-8823-CB54C3AB54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19992" y="29195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99" name="Line 120">
              <a:extLst>
                <a:ext uri="{FF2B5EF4-FFF2-40B4-BE49-F238E27FC236}">
                  <a16:creationId xmlns:a16="http://schemas.microsoft.com/office/drawing/2014/main" id="{1978F5A0-B041-4F55-B393-1B55740AD2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6305" y="29576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0" name="Line 121">
              <a:extLst>
                <a:ext uri="{FF2B5EF4-FFF2-40B4-BE49-F238E27FC236}">
                  <a16:creationId xmlns:a16="http://schemas.microsoft.com/office/drawing/2014/main" id="{C6C19E33-7830-4430-AE7C-65D712351A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62817" y="29576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1" name="Line 122">
              <a:extLst>
                <a:ext uri="{FF2B5EF4-FFF2-40B4-BE49-F238E27FC236}">
                  <a16:creationId xmlns:a16="http://schemas.microsoft.com/office/drawing/2014/main" id="{D9BBFFC6-D174-4831-BB33-4A9BA9A411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62817" y="2856037"/>
              <a:ext cx="0" cy="10160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2" name="Line 123">
              <a:extLst>
                <a:ext uri="{FF2B5EF4-FFF2-40B4-BE49-F238E27FC236}">
                  <a16:creationId xmlns:a16="http://schemas.microsoft.com/office/drawing/2014/main" id="{000C60B8-A90C-492D-BC28-3CACA2ECF0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2817" y="28560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3" name="Line 124">
              <a:extLst>
                <a:ext uri="{FF2B5EF4-FFF2-40B4-BE49-F238E27FC236}">
                  <a16:creationId xmlns:a16="http://schemas.microsoft.com/office/drawing/2014/main" id="{802B0173-AD5E-492B-8EAD-1E7B454753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6305" y="2856037"/>
              <a:ext cx="36513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4" name="Line 125">
              <a:extLst>
                <a:ext uri="{FF2B5EF4-FFF2-40B4-BE49-F238E27FC236}">
                  <a16:creationId xmlns:a16="http://schemas.microsoft.com/office/drawing/2014/main" id="{18EB68BE-3313-4B87-B933-6B997A8CB6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5955" y="3198937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5" name="Line 126">
              <a:extLst>
                <a:ext uri="{FF2B5EF4-FFF2-40B4-BE49-F238E27FC236}">
                  <a16:creationId xmlns:a16="http://schemas.microsoft.com/office/drawing/2014/main" id="{80F89ED6-8ED4-41DE-818B-5C3454CE8F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0880" y="3198937"/>
              <a:ext cx="38100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6" name="Line 127">
              <a:extLst>
                <a:ext uri="{FF2B5EF4-FFF2-40B4-BE49-F238E27FC236}">
                  <a16:creationId xmlns:a16="http://schemas.microsoft.com/office/drawing/2014/main" id="{F40D1891-1D43-449B-9F21-99B8E3D7E3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65955" y="3362449"/>
              <a:ext cx="34925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7" name="Line 128">
              <a:extLst>
                <a:ext uri="{FF2B5EF4-FFF2-40B4-BE49-F238E27FC236}">
                  <a16:creationId xmlns:a16="http://schemas.microsoft.com/office/drawing/2014/main" id="{8DA76FB8-F4E5-469F-86E8-A2C1AF9CE7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0880" y="3362449"/>
              <a:ext cx="38100" cy="0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8" name="Line 129">
              <a:extLst>
                <a:ext uri="{FF2B5EF4-FFF2-40B4-BE49-F238E27FC236}">
                  <a16:creationId xmlns:a16="http://schemas.microsoft.com/office/drawing/2014/main" id="{5BD7A892-15DD-4E55-8589-DC919611DD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00880" y="3198937"/>
              <a:ext cx="0" cy="163513"/>
            </a:xfrm>
            <a:prstGeom prst="line">
              <a:avLst/>
            </a:prstGeom>
            <a:noFill/>
            <a:ln w="14288">
              <a:solidFill>
                <a:srgbClr val="0066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09" name="Line 130">
              <a:extLst>
                <a:ext uri="{FF2B5EF4-FFF2-40B4-BE49-F238E27FC236}">
                  <a16:creationId xmlns:a16="http://schemas.microsoft.com/office/drawing/2014/main" id="{393AF164-934C-402D-83AC-62B829E19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3017" y="2819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0" name="Line 131">
              <a:extLst>
                <a:ext uri="{FF2B5EF4-FFF2-40B4-BE49-F238E27FC236}">
                  <a16:creationId xmlns:a16="http://schemas.microsoft.com/office/drawing/2014/main" id="{A546CEE9-FA5F-4398-A71F-8FA86332EB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6505" y="2921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1" name="Line 132">
              <a:extLst>
                <a:ext uri="{FF2B5EF4-FFF2-40B4-BE49-F238E27FC236}">
                  <a16:creationId xmlns:a16="http://schemas.microsoft.com/office/drawing/2014/main" id="{1FAE0C2E-B89E-4984-82E3-55A6E1C9D5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93017" y="2819524"/>
              <a:ext cx="0" cy="10160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2" name="Line 133">
              <a:extLst>
                <a:ext uri="{FF2B5EF4-FFF2-40B4-BE49-F238E27FC236}">
                  <a16:creationId xmlns:a16="http://schemas.microsoft.com/office/drawing/2014/main" id="{B76A9A3E-C4CD-4AF7-A0D9-49E2604315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93017" y="2921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3" name="Line 134">
              <a:extLst>
                <a:ext uri="{FF2B5EF4-FFF2-40B4-BE49-F238E27FC236}">
                  <a16:creationId xmlns:a16="http://schemas.microsoft.com/office/drawing/2014/main" id="{FCBD656A-6F8E-462E-8ACE-742B57E74F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56505" y="2819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4" name="Line 135">
              <a:extLst>
                <a:ext uri="{FF2B5EF4-FFF2-40B4-BE49-F238E27FC236}">
                  <a16:creationId xmlns:a16="http://schemas.microsoft.com/office/drawing/2014/main" id="{C6C57889-FA95-4D31-89CD-F92FEBCF7B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4955" y="2787774"/>
              <a:ext cx="0" cy="103188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5" name="Line 136">
              <a:extLst>
                <a:ext uri="{FF2B5EF4-FFF2-40B4-BE49-F238E27FC236}">
                  <a16:creationId xmlns:a16="http://schemas.microsoft.com/office/drawing/2014/main" id="{30819F02-012D-4ABE-B50B-10AFB7AE05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442" y="28909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6" name="Line 137">
              <a:extLst>
                <a:ext uri="{FF2B5EF4-FFF2-40B4-BE49-F238E27FC236}">
                  <a16:creationId xmlns:a16="http://schemas.microsoft.com/office/drawing/2014/main" id="{BDBCB602-2F5A-4AC0-B747-671E1CABE9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955" y="278777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7" name="Line 138">
              <a:extLst>
                <a:ext uri="{FF2B5EF4-FFF2-40B4-BE49-F238E27FC236}">
                  <a16:creationId xmlns:a16="http://schemas.microsoft.com/office/drawing/2014/main" id="{7B064304-B510-4CF4-8073-A9F00C5AD1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18442" y="27877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8" name="Line 139">
              <a:extLst>
                <a:ext uri="{FF2B5EF4-FFF2-40B4-BE49-F238E27FC236}">
                  <a16:creationId xmlns:a16="http://schemas.microsoft.com/office/drawing/2014/main" id="{BE7BA6A9-EE62-420A-83B1-25D07C65A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4955" y="289096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19" name="Line 140">
              <a:extLst>
                <a:ext uri="{FF2B5EF4-FFF2-40B4-BE49-F238E27FC236}">
                  <a16:creationId xmlns:a16="http://schemas.microsoft.com/office/drawing/2014/main" id="{E94B062A-C6E6-4ACB-A16F-3832E4BB4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8192" y="2692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0" name="Line 141">
              <a:extLst>
                <a:ext uri="{FF2B5EF4-FFF2-40B4-BE49-F238E27FC236}">
                  <a16:creationId xmlns:a16="http://schemas.microsoft.com/office/drawing/2014/main" id="{351100C5-78C6-4F8B-A1B8-5ABD36F326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1680" y="26925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1" name="Line 142">
              <a:extLst>
                <a:ext uri="{FF2B5EF4-FFF2-40B4-BE49-F238E27FC236}">
                  <a16:creationId xmlns:a16="http://schemas.microsoft.com/office/drawing/2014/main" id="{088B8AF8-559D-4332-B7B5-6370B08506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8192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2" name="Line 143">
              <a:extLst>
                <a:ext uri="{FF2B5EF4-FFF2-40B4-BE49-F238E27FC236}">
                  <a16:creationId xmlns:a16="http://schemas.microsoft.com/office/drawing/2014/main" id="{D1ED9ABF-964F-4DBF-A983-10055B22A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21680" y="27861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3" name="Line 144">
              <a:extLst>
                <a:ext uri="{FF2B5EF4-FFF2-40B4-BE49-F238E27FC236}">
                  <a16:creationId xmlns:a16="http://schemas.microsoft.com/office/drawing/2014/main" id="{993DFB05-6254-42F9-8026-1DF4FD9170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58192" y="2692524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4" name="Line 145">
              <a:extLst>
                <a:ext uri="{FF2B5EF4-FFF2-40B4-BE49-F238E27FC236}">
                  <a16:creationId xmlns:a16="http://schemas.microsoft.com/office/drawing/2014/main" id="{C21A0856-1860-477D-B294-9416E02EBC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480" y="273856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5" name="Line 146">
              <a:extLst>
                <a:ext uri="{FF2B5EF4-FFF2-40B4-BE49-F238E27FC236}">
                  <a16:creationId xmlns:a16="http://schemas.microsoft.com/office/drawing/2014/main" id="{B96A1063-6F49-47E7-BB12-83255CE5CA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9405" y="2832224"/>
              <a:ext cx="38100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6" name="Line 147">
              <a:extLst>
                <a:ext uri="{FF2B5EF4-FFF2-40B4-BE49-F238E27FC236}">
                  <a16:creationId xmlns:a16="http://schemas.microsoft.com/office/drawing/2014/main" id="{051F1FCA-E04F-4111-BCF1-F086F2048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69405" y="2738562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7" name="Line 148">
              <a:extLst>
                <a:ext uri="{FF2B5EF4-FFF2-40B4-BE49-F238E27FC236}">
                  <a16:creationId xmlns:a16="http://schemas.microsoft.com/office/drawing/2014/main" id="{F521EA96-14A3-41FC-9ACF-338ADA9B7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9405" y="2738562"/>
              <a:ext cx="38100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8" name="Line 149">
              <a:extLst>
                <a:ext uri="{FF2B5EF4-FFF2-40B4-BE49-F238E27FC236}">
                  <a16:creationId xmlns:a16="http://schemas.microsoft.com/office/drawing/2014/main" id="{E1272A77-D58A-445E-97DA-61EED5D753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480" y="283222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29" name="Line 150">
              <a:extLst>
                <a:ext uri="{FF2B5EF4-FFF2-40B4-BE49-F238E27FC236}">
                  <a16:creationId xmlns:a16="http://schemas.microsoft.com/office/drawing/2014/main" id="{EBD00533-1956-461E-8AD2-3752F8C641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55217" y="2794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0" name="Line 151">
              <a:extLst>
                <a:ext uri="{FF2B5EF4-FFF2-40B4-BE49-F238E27FC236}">
                  <a16:creationId xmlns:a16="http://schemas.microsoft.com/office/drawing/2014/main" id="{15E12D15-C52F-4BAD-8399-636DA4DFE8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8705" y="27004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1" name="Line 152">
              <a:extLst>
                <a:ext uri="{FF2B5EF4-FFF2-40B4-BE49-F238E27FC236}">
                  <a16:creationId xmlns:a16="http://schemas.microsoft.com/office/drawing/2014/main" id="{92DE574F-5DFB-4D73-A6AA-082D7C2693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5217" y="2700462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2" name="Line 153">
              <a:extLst>
                <a:ext uri="{FF2B5EF4-FFF2-40B4-BE49-F238E27FC236}">
                  <a16:creationId xmlns:a16="http://schemas.microsoft.com/office/drawing/2014/main" id="{2B73F906-A90D-4011-9472-0CB218C7E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418705" y="27941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3" name="Line 154">
              <a:extLst>
                <a:ext uri="{FF2B5EF4-FFF2-40B4-BE49-F238E27FC236}">
                  <a16:creationId xmlns:a16="http://schemas.microsoft.com/office/drawing/2014/main" id="{A940C646-6823-44EC-9430-E20D1B892E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55217" y="27004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4" name="Line 155">
              <a:extLst>
                <a:ext uri="{FF2B5EF4-FFF2-40B4-BE49-F238E27FC236}">
                  <a16:creationId xmlns:a16="http://schemas.microsoft.com/office/drawing/2014/main" id="{045AD5CF-D596-4B50-8E0F-1C1E5D9C4C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14042" y="27623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5" name="Line 156">
              <a:extLst>
                <a:ext uri="{FF2B5EF4-FFF2-40B4-BE49-F238E27FC236}">
                  <a16:creationId xmlns:a16="http://schemas.microsoft.com/office/drawing/2014/main" id="{66810250-BF24-44AF-9DA7-8C9E065852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50555" y="28576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6" name="Line 157">
              <a:extLst>
                <a:ext uri="{FF2B5EF4-FFF2-40B4-BE49-F238E27FC236}">
                  <a16:creationId xmlns:a16="http://schemas.microsoft.com/office/drawing/2014/main" id="{914641E9-8320-4AE2-A731-2DCBF9544A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0555" y="2762374"/>
              <a:ext cx="0" cy="9525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7" name="Line 158">
              <a:extLst>
                <a:ext uri="{FF2B5EF4-FFF2-40B4-BE49-F238E27FC236}">
                  <a16:creationId xmlns:a16="http://schemas.microsoft.com/office/drawing/2014/main" id="{B834BDDD-A72C-44EF-AEB0-0BC5D43E05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50555" y="27623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8" name="Line 159">
              <a:extLst>
                <a:ext uri="{FF2B5EF4-FFF2-40B4-BE49-F238E27FC236}">
                  <a16:creationId xmlns:a16="http://schemas.microsoft.com/office/drawing/2014/main" id="{6131354A-6EC1-417A-BE0B-E1B645224B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214042" y="28576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39" name="Line 160">
              <a:extLst>
                <a:ext uri="{FF2B5EF4-FFF2-40B4-BE49-F238E27FC236}">
                  <a16:creationId xmlns:a16="http://schemas.microsoft.com/office/drawing/2014/main" id="{BDB7D125-D72D-47E6-B00B-0C96E4D340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34780" y="28814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0" name="Line 161">
              <a:extLst>
                <a:ext uri="{FF2B5EF4-FFF2-40B4-BE49-F238E27FC236}">
                  <a16:creationId xmlns:a16="http://schemas.microsoft.com/office/drawing/2014/main" id="{F465E0FC-17CB-4CF9-8E8A-8C453F49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999855" y="278777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1" name="Line 162">
              <a:extLst>
                <a:ext uri="{FF2B5EF4-FFF2-40B4-BE49-F238E27FC236}">
                  <a16:creationId xmlns:a16="http://schemas.microsoft.com/office/drawing/2014/main" id="{1F5344F0-20B9-4504-A38C-DB99FA37C2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4780" y="2787774"/>
              <a:ext cx="0" cy="9366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2" name="Line 163">
              <a:extLst>
                <a:ext uri="{FF2B5EF4-FFF2-40B4-BE49-F238E27FC236}">
                  <a16:creationId xmlns:a16="http://schemas.microsoft.com/office/drawing/2014/main" id="{D1E86158-4D6B-462B-9F6E-DE90291C45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99855" y="28814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3" name="Line 164">
              <a:extLst>
                <a:ext uri="{FF2B5EF4-FFF2-40B4-BE49-F238E27FC236}">
                  <a16:creationId xmlns:a16="http://schemas.microsoft.com/office/drawing/2014/main" id="{6B60E2A4-2103-4D61-B44C-4492B8694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34780" y="27877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4" name="Line 165">
              <a:extLst>
                <a:ext uri="{FF2B5EF4-FFF2-40B4-BE49-F238E27FC236}">
                  <a16:creationId xmlns:a16="http://schemas.microsoft.com/office/drawing/2014/main" id="{F69FADB2-8298-44E7-8BF6-AFF042ADE6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8530" y="28242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5" name="Line 166">
              <a:extLst>
                <a:ext uri="{FF2B5EF4-FFF2-40B4-BE49-F238E27FC236}">
                  <a16:creationId xmlns:a16="http://schemas.microsoft.com/office/drawing/2014/main" id="{32E1D829-4AE0-4C6D-A8EA-DC749B8DD9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92017" y="28242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6" name="Line 167">
              <a:extLst>
                <a:ext uri="{FF2B5EF4-FFF2-40B4-BE49-F238E27FC236}">
                  <a16:creationId xmlns:a16="http://schemas.microsoft.com/office/drawing/2014/main" id="{900AE23A-2C8E-4A16-8533-AFB30CF8E7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8530" y="29481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7" name="Line 168">
              <a:extLst>
                <a:ext uri="{FF2B5EF4-FFF2-40B4-BE49-F238E27FC236}">
                  <a16:creationId xmlns:a16="http://schemas.microsoft.com/office/drawing/2014/main" id="{ED6C1DA4-0EE6-4788-8DFB-FD20E2CD9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92017" y="29481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8" name="Line 169">
              <a:extLst>
                <a:ext uri="{FF2B5EF4-FFF2-40B4-BE49-F238E27FC236}">
                  <a16:creationId xmlns:a16="http://schemas.microsoft.com/office/drawing/2014/main" id="{42F3D78C-F232-4FE5-AC22-331D0AFA5C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28530" y="2824287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49" name="Line 170">
              <a:extLst>
                <a:ext uri="{FF2B5EF4-FFF2-40B4-BE49-F238E27FC236}">
                  <a16:creationId xmlns:a16="http://schemas.microsoft.com/office/drawing/2014/main" id="{4BEAC5FA-F3B1-4682-BBDC-1DEE147A7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46080" y="2779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0" name="Line 171">
              <a:extLst>
                <a:ext uri="{FF2B5EF4-FFF2-40B4-BE49-F238E27FC236}">
                  <a16:creationId xmlns:a16="http://schemas.microsoft.com/office/drawing/2014/main" id="{B3290F04-9E4B-49A5-B4A1-E639F7A1B0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82592" y="29036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1" name="Line 172">
              <a:extLst>
                <a:ext uri="{FF2B5EF4-FFF2-40B4-BE49-F238E27FC236}">
                  <a16:creationId xmlns:a16="http://schemas.microsoft.com/office/drawing/2014/main" id="{CE6B67D0-0282-4B3E-BA80-31BDBF0ECE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82592" y="2779837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2" name="Line 173">
              <a:extLst>
                <a:ext uri="{FF2B5EF4-FFF2-40B4-BE49-F238E27FC236}">
                  <a16:creationId xmlns:a16="http://schemas.microsoft.com/office/drawing/2014/main" id="{00D1FEF2-CAB4-4934-B5C9-E9A6596A6D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82592" y="2779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3" name="Line 174">
              <a:extLst>
                <a:ext uri="{FF2B5EF4-FFF2-40B4-BE49-F238E27FC236}">
                  <a16:creationId xmlns:a16="http://schemas.microsoft.com/office/drawing/2014/main" id="{95254B00-6D28-4A20-BFB4-D419F11CBC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46080" y="290366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4" name="Line 175">
              <a:extLst>
                <a:ext uri="{FF2B5EF4-FFF2-40B4-BE49-F238E27FC236}">
                  <a16:creationId xmlns:a16="http://schemas.microsoft.com/office/drawing/2014/main" id="{6855937C-3693-4EE5-A84D-73EF0F33E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74755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5" name="Line 176">
              <a:extLst>
                <a:ext uri="{FF2B5EF4-FFF2-40B4-BE49-F238E27FC236}">
                  <a16:creationId xmlns:a16="http://schemas.microsoft.com/office/drawing/2014/main" id="{4584C2E7-3934-4D40-A60C-412DCB69E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39830" y="287191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6" name="Line 177">
              <a:extLst>
                <a:ext uri="{FF2B5EF4-FFF2-40B4-BE49-F238E27FC236}">
                  <a16:creationId xmlns:a16="http://schemas.microsoft.com/office/drawing/2014/main" id="{0EB68DEB-711D-462C-9C56-6F37D518A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4755" y="2871912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7" name="Line 178">
              <a:extLst>
                <a:ext uri="{FF2B5EF4-FFF2-40B4-BE49-F238E27FC236}">
                  <a16:creationId xmlns:a16="http://schemas.microsoft.com/office/drawing/2014/main" id="{6F65E152-554D-4E54-B346-2E539FAC7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39830" y="29957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8" name="Line 179">
              <a:extLst>
                <a:ext uri="{FF2B5EF4-FFF2-40B4-BE49-F238E27FC236}">
                  <a16:creationId xmlns:a16="http://schemas.microsoft.com/office/drawing/2014/main" id="{ACC80716-4204-44C4-8223-A2FD9F8DB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74755" y="28719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59" name="Line 180">
              <a:extLst>
                <a:ext uri="{FF2B5EF4-FFF2-40B4-BE49-F238E27FC236}">
                  <a16:creationId xmlns:a16="http://schemas.microsoft.com/office/drawing/2014/main" id="{13AB3814-FA4A-4270-979B-99D537A109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7230" y="287191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0" name="Line 181">
              <a:extLst>
                <a:ext uri="{FF2B5EF4-FFF2-40B4-BE49-F238E27FC236}">
                  <a16:creationId xmlns:a16="http://schemas.microsoft.com/office/drawing/2014/main" id="{D9A0EB71-699C-42A2-87DA-C98E07BF3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62155" y="29957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1" name="Line 182">
              <a:extLst>
                <a:ext uri="{FF2B5EF4-FFF2-40B4-BE49-F238E27FC236}">
                  <a16:creationId xmlns:a16="http://schemas.microsoft.com/office/drawing/2014/main" id="{3EBC98F2-298E-4F2F-8842-60E1D9BECD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162155" y="2871912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2" name="Line 183">
              <a:extLst>
                <a:ext uri="{FF2B5EF4-FFF2-40B4-BE49-F238E27FC236}">
                  <a16:creationId xmlns:a16="http://schemas.microsoft.com/office/drawing/2014/main" id="{F275CB0D-6F43-4664-B653-3FCD348E01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62155" y="28719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3" name="Line 184">
              <a:extLst>
                <a:ext uri="{FF2B5EF4-FFF2-40B4-BE49-F238E27FC236}">
                  <a16:creationId xmlns:a16="http://schemas.microsoft.com/office/drawing/2014/main" id="{7213F0D5-E524-4A3A-B854-4D248C987D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27230" y="29957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4" name="Line 185">
              <a:extLst>
                <a:ext uri="{FF2B5EF4-FFF2-40B4-BE49-F238E27FC236}">
                  <a16:creationId xmlns:a16="http://schemas.microsoft.com/office/drawing/2014/main" id="{8A46BEA2-855A-4DC7-BCAE-C6AE2EC24D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51142" y="30655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5" name="Line 186">
              <a:extLst>
                <a:ext uri="{FF2B5EF4-FFF2-40B4-BE49-F238E27FC236}">
                  <a16:creationId xmlns:a16="http://schemas.microsoft.com/office/drawing/2014/main" id="{B778156D-FCD5-4634-B3BB-65F7BE219C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16217" y="2940174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6" name="Line 187">
              <a:extLst>
                <a:ext uri="{FF2B5EF4-FFF2-40B4-BE49-F238E27FC236}">
                  <a16:creationId xmlns:a16="http://schemas.microsoft.com/office/drawing/2014/main" id="{4C4348E4-4A0A-4F7E-955C-D36A9C35E9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1142" y="2940174"/>
              <a:ext cx="0" cy="12541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7" name="Line 188">
              <a:extLst>
                <a:ext uri="{FF2B5EF4-FFF2-40B4-BE49-F238E27FC236}">
                  <a16:creationId xmlns:a16="http://schemas.microsoft.com/office/drawing/2014/main" id="{0FED3187-7C2D-4963-ABA3-BC3E2548C1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916217" y="306558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8" name="Line 189">
              <a:extLst>
                <a:ext uri="{FF2B5EF4-FFF2-40B4-BE49-F238E27FC236}">
                  <a16:creationId xmlns:a16="http://schemas.microsoft.com/office/drawing/2014/main" id="{C64EDAFA-9B4C-4474-A3C8-2F31E6F554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51142" y="294017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69" name="Line 190">
              <a:extLst>
                <a:ext uri="{FF2B5EF4-FFF2-40B4-BE49-F238E27FC236}">
                  <a16:creationId xmlns:a16="http://schemas.microsoft.com/office/drawing/2014/main" id="{132413E9-993E-4A87-B933-0AF37E5799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02030" y="292588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0" name="Line 191">
              <a:extLst>
                <a:ext uri="{FF2B5EF4-FFF2-40B4-BE49-F238E27FC236}">
                  <a16:creationId xmlns:a16="http://schemas.microsoft.com/office/drawing/2014/main" id="{AAE5C566-6452-4474-9945-DCAF2EA8BA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36955" y="3049712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1" name="Line 192">
              <a:extLst>
                <a:ext uri="{FF2B5EF4-FFF2-40B4-BE49-F238E27FC236}">
                  <a16:creationId xmlns:a16="http://schemas.microsoft.com/office/drawing/2014/main" id="{DA641D04-E797-438D-8B2A-E5F14FF7E9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736955" y="2925887"/>
              <a:ext cx="0" cy="123825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2" name="Line 193">
              <a:extLst>
                <a:ext uri="{FF2B5EF4-FFF2-40B4-BE49-F238E27FC236}">
                  <a16:creationId xmlns:a16="http://schemas.microsoft.com/office/drawing/2014/main" id="{642369BB-5764-46D4-8AC6-EDD1ED116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736955" y="29258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3" name="Line 194">
              <a:extLst>
                <a:ext uri="{FF2B5EF4-FFF2-40B4-BE49-F238E27FC236}">
                  <a16:creationId xmlns:a16="http://schemas.microsoft.com/office/drawing/2014/main" id="{7995D08C-4615-48B4-BC9A-B11F1D2612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702030" y="3049712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4" name="Line 195">
              <a:extLst>
                <a:ext uri="{FF2B5EF4-FFF2-40B4-BE49-F238E27FC236}">
                  <a16:creationId xmlns:a16="http://schemas.microsoft.com/office/drawing/2014/main" id="{D48659DA-C94F-4673-9CC4-0E73482B22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9805" y="304018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5" name="Line 196">
              <a:extLst>
                <a:ext uri="{FF2B5EF4-FFF2-40B4-BE49-F238E27FC236}">
                  <a16:creationId xmlns:a16="http://schemas.microsoft.com/office/drawing/2014/main" id="{E753C8E0-6A54-4727-A508-B8357AC8D0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24730" y="2906837"/>
              <a:ext cx="0" cy="13335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6" name="Line 197">
              <a:extLst>
                <a:ext uri="{FF2B5EF4-FFF2-40B4-BE49-F238E27FC236}">
                  <a16:creationId xmlns:a16="http://schemas.microsoft.com/office/drawing/2014/main" id="{459B153A-0EB5-43C6-BDEF-3C3437543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730" y="2906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7" name="Line 198">
              <a:extLst>
                <a:ext uri="{FF2B5EF4-FFF2-40B4-BE49-F238E27FC236}">
                  <a16:creationId xmlns:a16="http://schemas.microsoft.com/office/drawing/2014/main" id="{344688C7-B502-470D-8F4C-9D55ECE937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4730" y="304018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8" name="Line 199">
              <a:extLst>
                <a:ext uri="{FF2B5EF4-FFF2-40B4-BE49-F238E27FC236}">
                  <a16:creationId xmlns:a16="http://schemas.microsoft.com/office/drawing/2014/main" id="{73B368BA-031B-4DFC-B530-81D0B5B990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9805" y="2906837"/>
              <a:ext cx="34925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79" name="Line 200">
              <a:extLst>
                <a:ext uri="{FF2B5EF4-FFF2-40B4-BE49-F238E27FC236}">
                  <a16:creationId xmlns:a16="http://schemas.microsoft.com/office/drawing/2014/main" id="{EDA0DEBC-A732-4B43-80A6-D282F3EC55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1205" y="32513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0" name="Line 201">
              <a:extLst>
                <a:ext uri="{FF2B5EF4-FFF2-40B4-BE49-F238E27FC236}">
                  <a16:creationId xmlns:a16="http://schemas.microsoft.com/office/drawing/2014/main" id="{0924A425-C494-437E-AF3C-BEF7D6F2F3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692" y="3414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1" name="Line 202">
              <a:extLst>
                <a:ext uri="{FF2B5EF4-FFF2-40B4-BE49-F238E27FC236}">
                  <a16:creationId xmlns:a16="http://schemas.microsoft.com/office/drawing/2014/main" id="{33F56A34-D674-4E0D-ACF3-F601727602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61205" y="3414837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2" name="Line 203">
              <a:extLst>
                <a:ext uri="{FF2B5EF4-FFF2-40B4-BE49-F238E27FC236}">
                  <a16:creationId xmlns:a16="http://schemas.microsoft.com/office/drawing/2014/main" id="{4F4C49B1-9A85-4B2C-8D4A-BC2D6AFB43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1205" y="3251324"/>
              <a:ext cx="0" cy="163513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83" name="Line 204">
              <a:extLst>
                <a:ext uri="{FF2B5EF4-FFF2-40B4-BE49-F238E27FC236}">
                  <a16:creationId xmlns:a16="http://schemas.microsoft.com/office/drawing/2014/main" id="{B6C710DB-3256-4A51-B30A-C9A8EDD39F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24692" y="3251324"/>
              <a:ext cx="36513" cy="0"/>
            </a:xfrm>
            <a:prstGeom prst="line">
              <a:avLst/>
            </a:prstGeom>
            <a:noFill/>
            <a:ln w="14288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" name="Freeform 206">
              <a:extLst>
                <a:ext uri="{FF2B5EF4-FFF2-40B4-BE49-F238E27FC236}">
                  <a16:creationId xmlns:a16="http://schemas.microsoft.com/office/drawing/2014/main" id="{82183489-13B9-4DA2-A6C8-9F24F182C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5617" y="2735387"/>
              <a:ext cx="9431338" cy="2370138"/>
            </a:xfrm>
            <a:custGeom>
              <a:avLst/>
              <a:gdLst>
                <a:gd name="T0" fmla="*/ 0 w 5941"/>
                <a:gd name="T1" fmla="*/ 1493 h 1493"/>
                <a:gd name="T2" fmla="*/ 161 w 5941"/>
                <a:gd name="T3" fmla="*/ 372 h 1493"/>
                <a:gd name="T4" fmla="*/ 327 w 5941"/>
                <a:gd name="T5" fmla="*/ 151 h 1493"/>
                <a:gd name="T6" fmla="*/ 478 w 5941"/>
                <a:gd name="T7" fmla="*/ 77 h 1493"/>
                <a:gd name="T8" fmla="*/ 661 w 5941"/>
                <a:gd name="T9" fmla="*/ 66 h 1493"/>
                <a:gd name="T10" fmla="*/ 978 w 5941"/>
                <a:gd name="T11" fmla="*/ 0 h 1493"/>
                <a:gd name="T12" fmla="*/ 1489 w 5941"/>
                <a:gd name="T13" fmla="*/ 31 h 1493"/>
                <a:gd name="T14" fmla="*/ 1984 w 5941"/>
                <a:gd name="T15" fmla="*/ 8 h 1493"/>
                <a:gd name="T16" fmla="*/ 2485 w 5941"/>
                <a:gd name="T17" fmla="*/ 47 h 1493"/>
                <a:gd name="T18" fmla="*/ 2979 w 5941"/>
                <a:gd name="T19" fmla="*/ 63 h 1493"/>
                <a:gd name="T20" fmla="*/ 3479 w 5941"/>
                <a:gd name="T21" fmla="*/ 94 h 1493"/>
                <a:gd name="T22" fmla="*/ 3954 w 5941"/>
                <a:gd name="T23" fmla="*/ 67 h 1493"/>
                <a:gd name="T24" fmla="*/ 4432 w 5941"/>
                <a:gd name="T25" fmla="*/ 125 h 1493"/>
                <a:gd name="T26" fmla="*/ 4949 w 5941"/>
                <a:gd name="T27" fmla="*/ 125 h 1493"/>
                <a:gd name="T28" fmla="*/ 5446 w 5941"/>
                <a:gd name="T29" fmla="*/ 169 h 1493"/>
                <a:gd name="T30" fmla="*/ 5941 w 5941"/>
                <a:gd name="T31" fmla="*/ 159 h 1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41" h="1493">
                  <a:moveTo>
                    <a:pt x="0" y="1493"/>
                  </a:moveTo>
                  <a:lnTo>
                    <a:pt x="161" y="372"/>
                  </a:lnTo>
                  <a:lnTo>
                    <a:pt x="327" y="151"/>
                  </a:lnTo>
                  <a:lnTo>
                    <a:pt x="478" y="77"/>
                  </a:lnTo>
                  <a:lnTo>
                    <a:pt x="661" y="66"/>
                  </a:lnTo>
                  <a:lnTo>
                    <a:pt x="978" y="0"/>
                  </a:lnTo>
                  <a:lnTo>
                    <a:pt x="1489" y="31"/>
                  </a:lnTo>
                  <a:lnTo>
                    <a:pt x="1984" y="8"/>
                  </a:lnTo>
                  <a:lnTo>
                    <a:pt x="2485" y="47"/>
                  </a:lnTo>
                  <a:lnTo>
                    <a:pt x="2979" y="63"/>
                  </a:lnTo>
                  <a:lnTo>
                    <a:pt x="3479" y="94"/>
                  </a:lnTo>
                  <a:lnTo>
                    <a:pt x="3954" y="67"/>
                  </a:lnTo>
                  <a:lnTo>
                    <a:pt x="4432" y="125"/>
                  </a:lnTo>
                  <a:lnTo>
                    <a:pt x="4949" y="125"/>
                  </a:lnTo>
                  <a:lnTo>
                    <a:pt x="5446" y="169"/>
                  </a:lnTo>
                  <a:lnTo>
                    <a:pt x="5941" y="159"/>
                  </a:lnTo>
                </a:path>
              </a:pathLst>
            </a:custGeom>
            <a:noFill/>
            <a:ln w="19050">
              <a:solidFill>
                <a:srgbClr val="FF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" name="Rectangle 207">
              <a:extLst>
                <a:ext uri="{FF2B5EF4-FFF2-40B4-BE49-F238E27FC236}">
                  <a16:creationId xmlns:a16="http://schemas.microsoft.com/office/drawing/2014/main" id="{C36FE811-DFF8-47E3-B781-D92CD431DD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3833" y="3352924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70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8" name="Rectangle 208">
              <a:extLst>
                <a:ext uri="{FF2B5EF4-FFF2-40B4-BE49-F238E27FC236}">
                  <a16:creationId xmlns:a16="http://schemas.microsoft.com/office/drawing/2014/main" id="{3F9CD53A-C79F-4419-A833-689F1ED32E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1308" y="3067174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84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209">
              <a:extLst>
                <a:ext uri="{FF2B5EF4-FFF2-40B4-BE49-F238E27FC236}">
                  <a16:creationId xmlns:a16="http://schemas.microsoft.com/office/drawing/2014/main" id="{E52F95CF-DA1D-40F9-9601-5C91C5EBF6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183" y="239724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" name="Rectangle 210">
              <a:extLst>
                <a:ext uri="{FF2B5EF4-FFF2-40B4-BE49-F238E27FC236}">
                  <a16:creationId xmlns:a16="http://schemas.microsoft.com/office/drawing/2014/main" id="{B22BE05A-2D6E-4629-ACC7-D6A3C796C0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0521" y="237819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93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1" name="Rectangle 211">
              <a:extLst>
                <a:ext uri="{FF2B5EF4-FFF2-40B4-BE49-F238E27FC236}">
                  <a16:creationId xmlns:a16="http://schemas.microsoft.com/office/drawing/2014/main" id="{53AC76F8-55BC-453B-B1D4-E3763007A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70383" y="24940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89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2" name="Rectangle 212">
              <a:extLst>
                <a:ext uri="{FF2B5EF4-FFF2-40B4-BE49-F238E27FC236}">
                  <a16:creationId xmlns:a16="http://schemas.microsoft.com/office/drawing/2014/main" id="{5CF0929F-2B5C-473A-88FB-81765E55AB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8858" y="2502024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90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3" name="Rectangle 213">
              <a:extLst>
                <a:ext uri="{FF2B5EF4-FFF2-40B4-BE49-F238E27FC236}">
                  <a16:creationId xmlns:a16="http://schemas.microsoft.com/office/drawing/2014/main" id="{F168B74C-766D-44D1-A96C-E3CC9CD20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4283" y="25766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86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4" name="Rectangle 214">
              <a:extLst>
                <a:ext uri="{FF2B5EF4-FFF2-40B4-BE49-F238E27FC236}">
                  <a16:creationId xmlns:a16="http://schemas.microsoft.com/office/drawing/2014/main" id="{E537CE68-2C02-44E6-9CB3-7BCD9491E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85283" y="26718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FF6600"/>
                  </a:solidFill>
                  <a:effectLst/>
                  <a:latin typeface="+mn-lt"/>
                </a:rPr>
                <a:t>84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" name="Rectangle 215">
              <a:extLst>
                <a:ext uri="{FF2B5EF4-FFF2-40B4-BE49-F238E27FC236}">
                  <a16:creationId xmlns:a16="http://schemas.microsoft.com/office/drawing/2014/main" id="{530CC575-BE16-45B8-9409-26AE6C623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48758" y="309416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82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6" name="Rectangle 216">
              <a:extLst>
                <a:ext uri="{FF2B5EF4-FFF2-40B4-BE49-F238E27FC236}">
                  <a16:creationId xmlns:a16="http://schemas.microsoft.com/office/drawing/2014/main" id="{AC1BD7FD-EF6A-443F-A463-177795294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4433" y="309416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84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7" name="Rectangle 217">
              <a:extLst>
                <a:ext uri="{FF2B5EF4-FFF2-40B4-BE49-F238E27FC236}">
                  <a16:creationId xmlns:a16="http://schemas.microsoft.com/office/drawing/2014/main" id="{8FA618C8-2C58-4278-97D9-C5C4616E4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92808" y="303224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86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8" name="Rectangle 218">
              <a:extLst>
                <a:ext uri="{FF2B5EF4-FFF2-40B4-BE49-F238E27FC236}">
                  <a16:creationId xmlns:a16="http://schemas.microsoft.com/office/drawing/2014/main" id="{0DBAC564-14EC-48BF-A32C-782C4F46A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7533" y="299573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9" name="Rectangle 219">
              <a:extLst>
                <a:ext uri="{FF2B5EF4-FFF2-40B4-BE49-F238E27FC236}">
                  <a16:creationId xmlns:a16="http://schemas.microsoft.com/office/drawing/2014/main" id="{596C1671-0E36-4346-A72D-0731AA4F5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1621" y="285921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91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0" name="Rectangle 220">
              <a:extLst>
                <a:ext uri="{FF2B5EF4-FFF2-40B4-BE49-F238E27FC236}">
                  <a16:creationId xmlns:a16="http://schemas.microsoft.com/office/drawing/2014/main" id="{77B95849-F926-4004-AA7C-793814EA55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3008" y="2859212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93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1" name="Rectangle 221">
              <a:extLst>
                <a:ext uri="{FF2B5EF4-FFF2-40B4-BE49-F238E27FC236}">
                  <a16:creationId xmlns:a16="http://schemas.microsoft.com/office/drawing/2014/main" id="{2054A9E6-FBB7-4AAC-95BD-712BAB968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0126" y="2542487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87</a:t>
              </a:r>
              <a:endParaRPr kumimoji="0" lang="fr-FR" altLang="fr-FR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2" name="Rectangle 222">
              <a:extLst>
                <a:ext uri="{FF2B5EF4-FFF2-40B4-BE49-F238E27FC236}">
                  <a16:creationId xmlns:a16="http://schemas.microsoft.com/office/drawing/2014/main" id="{96C2471E-2D2A-4777-99E5-DD29AF99C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0556" y="2898899"/>
              <a:ext cx="18274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altLang="fr-FR" sz="1400" b="1" i="0" u="none" strike="noStrike" cap="none" normalizeH="0" baseline="0" dirty="0">
                  <a:ln>
                    <a:noFill/>
                  </a:ln>
                  <a:solidFill>
                    <a:srgbClr val="0066CC"/>
                  </a:solidFill>
                  <a:effectLst/>
                  <a:latin typeface="+mn-lt"/>
                </a:rPr>
                <a:t>72</a:t>
              </a:r>
              <a:endPara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1992" y="10471"/>
            <a:ext cx="8470698" cy="14810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200" dirty="0"/>
              <a:t>GEMINI-1 et 2 Studies: DTG + 3TC 2DR</a:t>
            </a:r>
            <a:br>
              <a:rPr lang="en-US" sz="3200" dirty="0"/>
            </a:br>
            <a:r>
              <a:rPr lang="en-US" sz="3200" dirty="0"/>
              <a:t>versus DTG + TDF/FTC as first line ART 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17217A94-FC92-1549-9A4E-8FFD876B48C2}"/>
              </a:ext>
            </a:extLst>
          </p:cNvPr>
          <p:cNvSpPr txBox="1">
            <a:spLocks/>
          </p:cNvSpPr>
          <p:nvPr/>
        </p:nvSpPr>
        <p:spPr>
          <a:xfrm>
            <a:off x="578475" y="1686522"/>
            <a:ext cx="11144251" cy="732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342900" rtl="0" eaLnBrk="1" latinLnBrk="0" hangingPunct="1">
              <a:spcBef>
                <a:spcPct val="0"/>
              </a:spcBef>
              <a:buNone/>
              <a:defRPr sz="3300" b="1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rgbClr val="0070C0"/>
                </a:solidFill>
              </a:rPr>
              <a:t>% of Participants With HIV-1 RNA &lt;50 c/mL in the Pooled ITT-E Population </a:t>
            </a:r>
            <a:endParaRPr lang="en-US" altLang="en-US" sz="2000" dirty="0">
              <a:solidFill>
                <a:srgbClr val="0070C0"/>
              </a:solidFill>
            </a:endParaRP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A45DC221-07E6-A041-B77E-A2327F0F0CA6}"/>
              </a:ext>
            </a:extLst>
          </p:cNvPr>
          <p:cNvSpPr txBox="1">
            <a:spLocks/>
          </p:cNvSpPr>
          <p:nvPr/>
        </p:nvSpPr>
        <p:spPr bwMode="auto">
          <a:xfrm>
            <a:off x="6985289" y="6533189"/>
            <a:ext cx="520382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defRPr sz="20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76213" indent="-1762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sz="17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8325" indent="-173038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76313" indent="-188913" algn="l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US" sz="1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29753" indent="-152396" algn="l" defTabSz="1231869" rtl="0" eaLnBrk="0" fontAlgn="base" hangingPunct="0"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Char char="•"/>
              <a:defRPr lang="en-GB" sz="1467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891095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None/>
              <a:defRPr sz="1333">
                <a:solidFill>
                  <a:schemeClr val="bg2"/>
                </a:solidFill>
                <a:latin typeface="+mn-lt"/>
                <a:cs typeface="+mn-cs"/>
              </a:defRPr>
            </a:lvl6pPr>
            <a:lvl7pPr marL="1930352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7pPr>
            <a:lvl8pPr marL="2539937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8pPr>
            <a:lvl9pPr marL="3149521" indent="-25187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B61229"/>
              </a:buClr>
              <a:buSzPct val="115000"/>
              <a:buFont typeface="Arial" charset="0"/>
              <a:buChar char="•"/>
              <a:defRPr sz="1333">
                <a:solidFill>
                  <a:schemeClr val="bg2"/>
                </a:solidFill>
                <a:latin typeface="+mn-lt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>
                <a:srgbClr val="E31836"/>
              </a:buClr>
              <a:buSzPct val="115000"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Cahn et al. HIV Glasgow 2020; Virtual. Poster P018.</a:t>
            </a:r>
          </a:p>
        </p:txBody>
      </p:sp>
      <p:sp>
        <p:nvSpPr>
          <p:cNvPr id="230" name="Espace réservé du contenu 2">
            <a:extLst>
              <a:ext uri="{FF2B5EF4-FFF2-40B4-BE49-F238E27FC236}">
                <a16:creationId xmlns:a16="http://schemas.microsoft.com/office/drawing/2014/main" id="{7FBA72A4-6BC3-4C73-946E-10B24FCC0C6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8475" y="5870241"/>
            <a:ext cx="10972800" cy="921756"/>
          </a:xfrm>
        </p:spPr>
        <p:txBody>
          <a:bodyPr>
            <a:normAutofit/>
          </a:bodyPr>
          <a:lstStyle/>
          <a:p>
            <a:r>
              <a:rPr lang="fr-FR" dirty="0">
                <a:cs typeface="Arial" panose="020B0604020202020204" pitchFamily="34" charset="0"/>
              </a:rPr>
              <a:t>DTG + 3TC </a:t>
            </a:r>
            <a:r>
              <a:rPr lang="fr-FR" dirty="0" err="1">
                <a:cs typeface="Arial" panose="020B0604020202020204" pitchFamily="34" charset="0"/>
              </a:rPr>
              <a:t>was</a:t>
            </a:r>
            <a:r>
              <a:rPr lang="fr-FR" dirty="0">
                <a:cs typeface="Arial" panose="020B0604020202020204" pitchFamily="34" charset="0"/>
              </a:rPr>
              <a:t> non </a:t>
            </a:r>
            <a:r>
              <a:rPr lang="fr-FR" dirty="0" err="1">
                <a:cs typeface="Arial" panose="020B0604020202020204" pitchFamily="34" charset="0"/>
              </a:rPr>
              <a:t>inferior</a:t>
            </a:r>
            <a:r>
              <a:rPr lang="fr-FR" dirty="0">
                <a:cs typeface="Arial" panose="020B0604020202020204" pitchFamily="34" charset="0"/>
              </a:rPr>
              <a:t> to DTG + TDF/FTC in Snapshot HIV-1 RNA &lt; 50 c/</a:t>
            </a:r>
            <a:r>
              <a:rPr lang="fr-FR" dirty="0" err="1">
                <a:cs typeface="Arial" panose="020B0604020202020204" pitchFamily="34" charset="0"/>
              </a:rPr>
              <a:t>mL</a:t>
            </a:r>
            <a:r>
              <a:rPr lang="fr-FR" dirty="0">
                <a:cs typeface="Arial" panose="020B0604020202020204" pitchFamily="34" charset="0"/>
              </a:rPr>
              <a:t> for GEMINI-1, GEMINI-2, and the </a:t>
            </a:r>
            <a:r>
              <a:rPr lang="fr-FR" dirty="0" err="1">
                <a:cs typeface="Arial" panose="020B0604020202020204" pitchFamily="34" charset="0"/>
              </a:rPr>
              <a:t>pooled</a:t>
            </a:r>
            <a:r>
              <a:rPr lang="fr-FR" dirty="0">
                <a:cs typeface="Arial" panose="020B0604020202020204" pitchFamily="34" charset="0"/>
              </a:rPr>
              <a:t> population at </a:t>
            </a:r>
            <a:r>
              <a:rPr lang="fr-FR" dirty="0" err="1">
                <a:cs typeface="Arial" panose="020B0604020202020204" pitchFamily="34" charset="0"/>
              </a:rPr>
              <a:t>week</a:t>
            </a:r>
            <a:r>
              <a:rPr lang="fr-FR" dirty="0">
                <a:cs typeface="Arial" panose="020B0604020202020204" pitchFamily="34" charset="0"/>
              </a:rPr>
              <a:t> 144</a:t>
            </a:r>
          </a:p>
        </p:txBody>
      </p:sp>
    </p:spTree>
    <p:extLst>
      <p:ext uri="{BB962C8B-B14F-4D97-AF65-F5344CB8AC3E}">
        <p14:creationId xmlns:p14="http://schemas.microsoft.com/office/powerpoint/2010/main" val="45419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D5EC71-BD33-D446-B644-C0DA98738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1990" y="10471"/>
            <a:ext cx="8470698" cy="1481068"/>
          </a:xfrm>
        </p:spPr>
        <p:txBody>
          <a:bodyPr/>
          <a:lstStyle/>
          <a:p>
            <a:r>
              <a:rPr lang="en-US" dirty="0"/>
              <a:t>Oral ISL one monthly for </a:t>
            </a:r>
            <a:r>
              <a:rPr lang="en-US" dirty="0" err="1"/>
              <a:t>PrEP</a:t>
            </a:r>
            <a:r>
              <a:rPr lang="en-US" dirty="0"/>
              <a:t>: phase 2a </a:t>
            </a:r>
            <a:r>
              <a:rPr lang="en-US" i="1" dirty="0"/>
              <a:t>(2)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3847A685-11A6-374A-AC70-A97450D562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83" y="6454212"/>
            <a:ext cx="3523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Hillier S, IAS 2021, Abs. OALC01LB03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9D0D5AC-D1A9-4A1C-8783-C9A355FA32D0}"/>
              </a:ext>
            </a:extLst>
          </p:cNvPr>
          <p:cNvSpPr txBox="1"/>
          <p:nvPr/>
        </p:nvSpPr>
        <p:spPr>
          <a:xfrm>
            <a:off x="4135772" y="1359017"/>
            <a:ext cx="3238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Study Design – P016</a:t>
            </a:r>
            <a:endParaRPr lang="es-419" sz="2400" b="1" dirty="0">
              <a:solidFill>
                <a:srgbClr val="0070C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04561AB-1DFA-47BB-970E-3EC0985A253C}"/>
              </a:ext>
            </a:extLst>
          </p:cNvPr>
          <p:cNvSpPr txBox="1"/>
          <p:nvPr/>
        </p:nvSpPr>
        <p:spPr>
          <a:xfrm>
            <a:off x="320365" y="1798301"/>
            <a:ext cx="1077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US"/>
              <a:t>Phase 2a, double-blind, randomized, parallel assignment, placebo-controlled multicenter study in adults at low risk for HIV-1 acquisition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8BE9D78D-D01E-4D80-9E5F-AA2A0A307A2A}"/>
              </a:ext>
            </a:extLst>
          </p:cNvPr>
          <p:cNvGrpSpPr/>
          <p:nvPr/>
        </p:nvGrpSpPr>
        <p:grpSpPr>
          <a:xfrm>
            <a:off x="1091247" y="2608361"/>
            <a:ext cx="10219917" cy="3890012"/>
            <a:chOff x="1091247" y="2608361"/>
            <a:chExt cx="10219917" cy="3890012"/>
          </a:xfrm>
        </p:grpSpPr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7A581854-2D9B-41C6-A0C9-8636894592DA}"/>
                </a:ext>
              </a:extLst>
            </p:cNvPr>
            <p:cNvCxnSpPr/>
            <p:nvPr/>
          </p:nvCxnSpPr>
          <p:spPr>
            <a:xfrm>
              <a:off x="7766308" y="2891698"/>
              <a:ext cx="10229" cy="2529510"/>
            </a:xfrm>
            <a:prstGeom prst="line">
              <a:avLst/>
            </a:prstGeom>
            <a:ln>
              <a:solidFill>
                <a:srgbClr val="0070C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8EC016F-A96D-BD43-9C67-7ADFB5BD644B}"/>
                </a:ext>
              </a:extLst>
            </p:cNvPr>
            <p:cNvSpPr txBox="1"/>
            <p:nvPr/>
          </p:nvSpPr>
          <p:spPr>
            <a:xfrm>
              <a:off x="5350422" y="6190596"/>
              <a:ext cx="28146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/>
                <a:t>No confirmed HIV infection by W24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1FF9AD6A-3CB4-4E8A-A052-5C716334E731}"/>
                </a:ext>
              </a:extLst>
            </p:cNvPr>
            <p:cNvSpPr txBox="1"/>
            <p:nvPr/>
          </p:nvSpPr>
          <p:spPr>
            <a:xfrm>
              <a:off x="1091247" y="3332187"/>
              <a:ext cx="2733121" cy="1323439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i="0" u="none" strike="noStrike" baseline="0"/>
                <a:t>Key inclusión criteria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Aged 18-65 years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HIV seronegative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Low risk for HIV acquisition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N = 242</a:t>
              </a:r>
              <a:endParaRPr lang="en-US" sz="1600"/>
            </a:p>
          </p:txBody>
        </p:sp>
        <p:grpSp>
          <p:nvGrpSpPr>
            <p:cNvPr id="18" name="Groupe 17">
              <a:extLst>
                <a:ext uri="{FF2B5EF4-FFF2-40B4-BE49-F238E27FC236}">
                  <a16:creationId xmlns:a16="http://schemas.microsoft.com/office/drawing/2014/main" id="{D3007455-3C0E-4049-810B-2F764D4527C3}"/>
                </a:ext>
              </a:extLst>
            </p:cNvPr>
            <p:cNvGrpSpPr/>
            <p:nvPr/>
          </p:nvGrpSpPr>
          <p:grpSpPr>
            <a:xfrm>
              <a:off x="4285091" y="2644582"/>
              <a:ext cx="2309903" cy="2830662"/>
              <a:chOff x="3535537" y="3528517"/>
              <a:chExt cx="2309903" cy="2830662"/>
            </a:xfrm>
          </p:grpSpPr>
          <p:sp>
            <p:nvSpPr>
              <p:cNvPr id="9" name="Rectangle : coins arrondis 8">
                <a:extLst>
                  <a:ext uri="{FF2B5EF4-FFF2-40B4-BE49-F238E27FC236}">
                    <a16:creationId xmlns:a16="http://schemas.microsoft.com/office/drawing/2014/main" id="{67AC6627-0841-4196-9A45-D45E98B2F51B}"/>
                  </a:ext>
                </a:extLst>
              </p:cNvPr>
              <p:cNvSpPr/>
              <p:nvPr/>
            </p:nvSpPr>
            <p:spPr bwMode="auto">
              <a:xfrm>
                <a:off x="3535537" y="3528517"/>
                <a:ext cx="2309903" cy="2830662"/>
              </a:xfrm>
              <a:prstGeom prst="roundRect">
                <a:avLst>
                  <a:gd name="adj" fmla="val 7542"/>
                </a:avLst>
              </a:prstGeom>
              <a:solidFill>
                <a:srgbClr val="CCEC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8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</a:endParaRPr>
              </a:p>
            </p:txBody>
          </p:sp>
          <p:grpSp>
            <p:nvGrpSpPr>
              <p:cNvPr id="17" name="Groupe 16">
                <a:extLst>
                  <a:ext uri="{FF2B5EF4-FFF2-40B4-BE49-F238E27FC236}">
                    <a16:creationId xmlns:a16="http://schemas.microsoft.com/office/drawing/2014/main" id="{A43C7390-2AF7-4DC6-B86C-56ABBC5F6DAD}"/>
                  </a:ext>
                </a:extLst>
              </p:cNvPr>
              <p:cNvGrpSpPr/>
              <p:nvPr/>
            </p:nvGrpSpPr>
            <p:grpSpPr>
              <a:xfrm>
                <a:off x="3540860" y="3677973"/>
                <a:ext cx="2294693" cy="2496976"/>
                <a:chOff x="3540860" y="3677973"/>
                <a:chExt cx="2294693" cy="2496976"/>
              </a:xfrm>
            </p:grpSpPr>
            <p:sp>
              <p:nvSpPr>
                <p:cNvPr id="10" name="Flèche : pentagone 9">
                  <a:extLst>
                    <a:ext uri="{FF2B5EF4-FFF2-40B4-BE49-F238E27FC236}">
                      <a16:creationId xmlns:a16="http://schemas.microsoft.com/office/drawing/2014/main" id="{3D474514-B85A-4CF3-AA77-F5D78261CBF0}"/>
                    </a:ext>
                  </a:extLst>
                </p:cNvPr>
                <p:cNvSpPr/>
                <p:nvPr/>
              </p:nvSpPr>
              <p:spPr bwMode="auto">
                <a:xfrm>
                  <a:off x="3540860" y="3997701"/>
                  <a:ext cx="2294693" cy="426359"/>
                </a:xfrm>
                <a:prstGeom prst="homePlate">
                  <a:avLst/>
                </a:prstGeom>
                <a:solidFill>
                  <a:schemeClr val="accent6">
                    <a:lumMod val="7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b="1" dirty="0" err="1">
                      <a:solidFill>
                        <a:schemeClr val="bg1"/>
                      </a:solidFill>
                    </a:rPr>
                    <a:t>Islatravir</a:t>
                  </a:r>
                  <a:r>
                    <a:rPr lang="fr-FR" sz="1400" b="1" dirty="0">
                      <a:solidFill>
                        <a:schemeClr val="bg1"/>
                      </a:solidFill>
                    </a:rPr>
                    <a:t> (60 mg) QM</a:t>
                  </a:r>
                  <a:endParaRPr kumimoji="0" lang="fr-FR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11" name="ZoneTexte 10">
                  <a:extLst>
                    <a:ext uri="{FF2B5EF4-FFF2-40B4-BE49-F238E27FC236}">
                      <a16:creationId xmlns:a16="http://schemas.microsoft.com/office/drawing/2014/main" id="{1EA13398-FC1A-46C2-8901-984052174CF7}"/>
                    </a:ext>
                  </a:extLst>
                </p:cNvPr>
                <p:cNvSpPr txBox="1"/>
                <p:nvPr/>
              </p:nvSpPr>
              <p:spPr>
                <a:xfrm>
                  <a:off x="3921159" y="3677973"/>
                  <a:ext cx="15188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Group 1 (N = 97)</a:t>
                  </a:r>
                </a:p>
              </p:txBody>
            </p:sp>
            <p:sp>
              <p:nvSpPr>
                <p:cNvPr id="12" name="Flèche : pentagone 11">
                  <a:extLst>
                    <a:ext uri="{FF2B5EF4-FFF2-40B4-BE49-F238E27FC236}">
                      <a16:creationId xmlns:a16="http://schemas.microsoft.com/office/drawing/2014/main" id="{FB1A197B-8685-4846-8E5F-5ECC0E8B391D}"/>
                    </a:ext>
                  </a:extLst>
                </p:cNvPr>
                <p:cNvSpPr/>
                <p:nvPr/>
              </p:nvSpPr>
              <p:spPr bwMode="auto">
                <a:xfrm>
                  <a:off x="3540860" y="4811497"/>
                  <a:ext cx="2294693" cy="426359"/>
                </a:xfrm>
                <a:prstGeom prst="homePlate">
                  <a:avLst/>
                </a:prstGeom>
                <a:solidFill>
                  <a:srgbClr val="339933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b="1" dirty="0" err="1">
                      <a:solidFill>
                        <a:schemeClr val="bg1"/>
                      </a:solidFill>
                    </a:rPr>
                    <a:t>Islatravir</a:t>
                  </a:r>
                  <a:r>
                    <a:rPr lang="fr-FR" sz="1400" b="1" dirty="0">
                      <a:solidFill>
                        <a:schemeClr val="bg1"/>
                      </a:solidFill>
                    </a:rPr>
                    <a:t> (120 mg) QM</a:t>
                  </a:r>
                  <a:endParaRPr kumimoji="0" lang="fr-FR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13" name="ZoneTexte 12">
                  <a:extLst>
                    <a:ext uri="{FF2B5EF4-FFF2-40B4-BE49-F238E27FC236}">
                      <a16:creationId xmlns:a16="http://schemas.microsoft.com/office/drawing/2014/main" id="{FB686488-9D03-4B56-BE7F-81500A0C74A5}"/>
                    </a:ext>
                  </a:extLst>
                </p:cNvPr>
                <p:cNvSpPr txBox="1"/>
                <p:nvPr/>
              </p:nvSpPr>
              <p:spPr>
                <a:xfrm>
                  <a:off x="3855946" y="4538151"/>
                  <a:ext cx="15188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Group 2 (N = 97)</a:t>
                  </a:r>
                </a:p>
              </p:txBody>
            </p:sp>
            <p:sp>
              <p:nvSpPr>
                <p:cNvPr id="14" name="Flèche : pentagone 13">
                  <a:extLst>
                    <a:ext uri="{FF2B5EF4-FFF2-40B4-BE49-F238E27FC236}">
                      <a16:creationId xmlns:a16="http://schemas.microsoft.com/office/drawing/2014/main" id="{7A73A931-A755-46C1-88A5-E3C538E95834}"/>
                    </a:ext>
                  </a:extLst>
                </p:cNvPr>
                <p:cNvSpPr/>
                <p:nvPr/>
              </p:nvSpPr>
              <p:spPr bwMode="auto">
                <a:xfrm>
                  <a:off x="3540860" y="5748590"/>
                  <a:ext cx="2294693" cy="426359"/>
                </a:xfrm>
                <a:prstGeom prst="homePlate">
                  <a:avLst/>
                </a:prstGeom>
                <a:solidFill>
                  <a:schemeClr val="bg1">
                    <a:lumMod val="5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sz="1400" b="1" dirty="0">
                      <a:solidFill>
                        <a:schemeClr val="bg1"/>
                      </a:solidFill>
                    </a:rPr>
                    <a:t>Placebo QM</a:t>
                  </a:r>
                  <a:endParaRPr kumimoji="0" lang="fr-FR" sz="14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</a:endParaRPr>
                </a:p>
              </p:txBody>
            </p:sp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A9F476F7-D021-418D-ACE8-E0FA22662079}"/>
                    </a:ext>
                  </a:extLst>
                </p:cNvPr>
                <p:cNvSpPr txBox="1"/>
                <p:nvPr/>
              </p:nvSpPr>
              <p:spPr>
                <a:xfrm>
                  <a:off x="3855946" y="5475244"/>
                  <a:ext cx="151888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/>
                    <a:t>Group 3 (N = 48)</a:t>
                  </a:r>
                </a:p>
              </p:txBody>
            </p:sp>
          </p:grpSp>
        </p:grp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A16C56A-CD8A-435D-8695-566511749992}"/>
                </a:ext>
              </a:extLst>
            </p:cNvPr>
            <p:cNvSpPr txBox="1"/>
            <p:nvPr/>
          </p:nvSpPr>
          <p:spPr>
            <a:xfrm>
              <a:off x="9347998" y="2608361"/>
              <a:ext cx="1963166" cy="2062103"/>
            </a:xfrm>
            <a:prstGeom prst="rect">
              <a:avLst/>
            </a:prstGeom>
            <a:solidFill>
              <a:srgbClr val="CCECFF"/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i="0" u="none" strike="noStrike" baseline="0"/>
                <a:t>Outcome measures</a:t>
              </a:r>
            </a:p>
            <a:p>
              <a:pPr algn="l"/>
              <a:r>
                <a:rPr lang="en-US" sz="1600"/>
                <a:t>Primary</a:t>
              </a:r>
              <a:endParaRPr lang="en-US" sz="1600" i="0" u="none" strike="noStrike" baseline="0"/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Safety/tolerability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PK (ISL/ISL-TP)</a:t>
              </a:r>
            </a:p>
            <a:p>
              <a:pPr algn="l">
                <a:buClr>
                  <a:schemeClr val="tx2"/>
                </a:buClr>
              </a:pPr>
              <a:r>
                <a:rPr lang="en-US" sz="1600"/>
                <a:t>Exploratory</a:t>
              </a:r>
              <a:endParaRPr lang="en-US" sz="1600" i="0" u="none" strike="noStrike" baseline="0"/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PBMC PK</a:t>
              </a:r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/>
                <a:t>Tissue PK</a:t>
              </a:r>
              <a:endParaRPr lang="en-US" sz="1600" i="0" u="none" strike="noStrike" baseline="0"/>
            </a:p>
            <a:p>
              <a:pPr marL="285750" indent="-285750" algn="l"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en-US" sz="1600" i="0" u="none" strike="noStrike" baseline="0"/>
                <a:t>Hormonal DDIs</a:t>
              </a:r>
              <a:endParaRPr lang="en-US" sz="1600"/>
            </a:p>
          </p:txBody>
        </p: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C4D43359-48B1-4FBC-909C-DC9AD4545FDA}"/>
                </a:ext>
              </a:extLst>
            </p:cNvPr>
            <p:cNvCxnSpPr>
              <a:cxnSpLocks/>
            </p:cNvCxnSpPr>
            <p:nvPr/>
          </p:nvCxnSpPr>
          <p:spPr>
            <a:xfrm>
              <a:off x="2986284" y="5633048"/>
              <a:ext cx="6109897" cy="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1FE5608D-6FF9-4335-844B-09E5B428F277}"/>
                </a:ext>
              </a:extLst>
            </p:cNvPr>
            <p:cNvCxnSpPr>
              <a:cxnSpLocks/>
            </p:cNvCxnSpPr>
            <p:nvPr/>
          </p:nvCxnSpPr>
          <p:spPr>
            <a:xfrm>
              <a:off x="6594994" y="3332187"/>
              <a:ext cx="2329703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82FF123E-FB95-4361-9908-64068BF25192}"/>
                </a:ext>
              </a:extLst>
            </p:cNvPr>
            <p:cNvCxnSpPr>
              <a:cxnSpLocks/>
            </p:cNvCxnSpPr>
            <p:nvPr/>
          </p:nvCxnSpPr>
          <p:spPr>
            <a:xfrm>
              <a:off x="6613485" y="4140741"/>
              <a:ext cx="2329703" cy="0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002D705C-15C4-4703-B595-5BAAA9318E7E}"/>
                </a:ext>
              </a:extLst>
            </p:cNvPr>
            <p:cNvCxnSpPr>
              <a:cxnSpLocks/>
              <a:endCxn id="31" idx="3"/>
            </p:cNvCxnSpPr>
            <p:nvPr/>
          </p:nvCxnSpPr>
          <p:spPr>
            <a:xfrm flipV="1">
              <a:off x="6568580" y="5075864"/>
              <a:ext cx="1326233" cy="1486"/>
            </a:xfrm>
            <a:prstGeom prst="line">
              <a:avLst/>
            </a:prstGeom>
            <a:ln w="28575">
              <a:solidFill>
                <a:srgbClr val="0070C0"/>
              </a:solidFill>
              <a:prstDash val="sysDash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Losange 28">
              <a:extLst>
                <a:ext uri="{FF2B5EF4-FFF2-40B4-BE49-F238E27FC236}">
                  <a16:creationId xmlns:a16="http://schemas.microsoft.com/office/drawing/2014/main" id="{F7C4EFF9-6DA6-443F-8C64-CA64ABAC7307}"/>
                </a:ext>
              </a:extLst>
            </p:cNvPr>
            <p:cNvSpPr/>
            <p:nvPr/>
          </p:nvSpPr>
          <p:spPr>
            <a:xfrm>
              <a:off x="7643367" y="3204134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0" name="Losange 29">
              <a:extLst>
                <a:ext uri="{FF2B5EF4-FFF2-40B4-BE49-F238E27FC236}">
                  <a16:creationId xmlns:a16="http://schemas.microsoft.com/office/drawing/2014/main" id="{A4CA9BE0-5607-4091-8E19-D50012EEB547}"/>
                </a:ext>
              </a:extLst>
            </p:cNvPr>
            <p:cNvSpPr/>
            <p:nvPr/>
          </p:nvSpPr>
          <p:spPr>
            <a:xfrm>
              <a:off x="7651630" y="4015072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1" name="Losange 30">
              <a:extLst>
                <a:ext uri="{FF2B5EF4-FFF2-40B4-BE49-F238E27FC236}">
                  <a16:creationId xmlns:a16="http://schemas.microsoft.com/office/drawing/2014/main" id="{AF66FF50-1BE8-4137-91BD-A9CDE45E3AF2}"/>
                </a:ext>
              </a:extLst>
            </p:cNvPr>
            <p:cNvSpPr/>
            <p:nvPr/>
          </p:nvSpPr>
          <p:spPr>
            <a:xfrm>
              <a:off x="7661858" y="4960717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1AF8BB6B-C9F1-4AF0-9873-3F3DE9A140F2}"/>
                </a:ext>
              </a:extLst>
            </p:cNvPr>
            <p:cNvCxnSpPr>
              <a:cxnSpLocks/>
            </p:cNvCxnSpPr>
            <p:nvPr/>
          </p:nvCxnSpPr>
          <p:spPr>
            <a:xfrm>
              <a:off x="2986284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F467A22C-F50C-4EEE-B9D0-3197E269C030}"/>
                </a:ext>
              </a:extLst>
            </p:cNvPr>
            <p:cNvCxnSpPr>
              <a:cxnSpLocks/>
            </p:cNvCxnSpPr>
            <p:nvPr/>
          </p:nvCxnSpPr>
          <p:spPr>
            <a:xfrm>
              <a:off x="4536164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F3D29F7A-02E4-45CA-87E3-AEE9C1D02F1A}"/>
                </a:ext>
              </a:extLst>
            </p:cNvPr>
            <p:cNvCxnSpPr>
              <a:cxnSpLocks/>
            </p:cNvCxnSpPr>
            <p:nvPr/>
          </p:nvCxnSpPr>
          <p:spPr>
            <a:xfrm>
              <a:off x="6594994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7E20AD65-2F58-49B1-ABB6-6DBAB83E2891}"/>
                </a:ext>
              </a:extLst>
            </p:cNvPr>
            <p:cNvCxnSpPr>
              <a:cxnSpLocks/>
            </p:cNvCxnSpPr>
            <p:nvPr/>
          </p:nvCxnSpPr>
          <p:spPr>
            <a:xfrm>
              <a:off x="7776537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23F9E73A-1B90-4F19-9363-34244299077F}"/>
                </a:ext>
              </a:extLst>
            </p:cNvPr>
            <p:cNvCxnSpPr>
              <a:cxnSpLocks/>
            </p:cNvCxnSpPr>
            <p:nvPr/>
          </p:nvCxnSpPr>
          <p:spPr>
            <a:xfrm>
              <a:off x="9082520" y="5633048"/>
              <a:ext cx="0" cy="324000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41" name="Losange 40">
              <a:extLst>
                <a:ext uri="{FF2B5EF4-FFF2-40B4-BE49-F238E27FC236}">
                  <a16:creationId xmlns:a16="http://schemas.microsoft.com/office/drawing/2014/main" id="{172E73D5-1726-4DCD-B2E7-1A9D17D162B3}"/>
                </a:ext>
              </a:extLst>
            </p:cNvPr>
            <p:cNvSpPr/>
            <p:nvPr/>
          </p:nvSpPr>
          <p:spPr>
            <a:xfrm>
              <a:off x="8863226" y="3209029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42" name="Losange 41">
              <a:extLst>
                <a:ext uri="{FF2B5EF4-FFF2-40B4-BE49-F238E27FC236}">
                  <a16:creationId xmlns:a16="http://schemas.microsoft.com/office/drawing/2014/main" id="{A1066DB7-6A6E-4367-AC37-917B03691CD3}"/>
                </a:ext>
              </a:extLst>
            </p:cNvPr>
            <p:cNvSpPr/>
            <p:nvPr/>
          </p:nvSpPr>
          <p:spPr>
            <a:xfrm>
              <a:off x="8871489" y="4019967"/>
              <a:ext cx="232955" cy="230293"/>
            </a:xfrm>
            <a:prstGeom prst="diamon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1B1E078F-A875-470F-BB7E-C63D1DAEFF78}"/>
                </a:ext>
              </a:extLst>
            </p:cNvPr>
            <p:cNvSpPr txBox="1"/>
            <p:nvPr/>
          </p:nvSpPr>
          <p:spPr>
            <a:xfrm>
              <a:off x="2938825" y="5621158"/>
              <a:ext cx="16768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45 day screening period 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0CB6D2A-0483-467A-ABE5-9A7654813E37}"/>
                </a:ext>
              </a:extLst>
            </p:cNvPr>
            <p:cNvSpPr txBox="1"/>
            <p:nvPr/>
          </p:nvSpPr>
          <p:spPr>
            <a:xfrm>
              <a:off x="2477335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Screen</a:t>
              </a:r>
              <a:endParaRPr lang="es-419" sz="1400" b="1" dirty="0"/>
            </a:p>
          </p:txBody>
        </p: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9973CAF5-E50C-45DA-916D-2E70D000E2DD}"/>
                </a:ext>
              </a:extLst>
            </p:cNvPr>
            <p:cNvSpPr txBox="1"/>
            <p:nvPr/>
          </p:nvSpPr>
          <p:spPr>
            <a:xfrm>
              <a:off x="4045175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Day 1</a:t>
              </a:r>
              <a:endParaRPr lang="es-419" sz="1400" b="1" dirty="0"/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0BABD791-9798-4F84-80F1-717B046BEDF7}"/>
                </a:ext>
              </a:extLst>
            </p:cNvPr>
            <p:cNvSpPr txBox="1"/>
            <p:nvPr/>
          </p:nvSpPr>
          <p:spPr>
            <a:xfrm>
              <a:off x="4599328" y="5621158"/>
              <a:ext cx="16768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24 week blinded therapy period with mothly doses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7AFFD7D2-6D55-452A-A62A-F00E2E49FB57}"/>
                </a:ext>
              </a:extLst>
            </p:cNvPr>
            <p:cNvSpPr txBox="1"/>
            <p:nvPr/>
          </p:nvSpPr>
          <p:spPr>
            <a:xfrm>
              <a:off x="6339355" y="5621158"/>
              <a:ext cx="16768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12 week blinded </a:t>
              </a:r>
              <a:br>
                <a:rPr lang="en-US" sz="1100"/>
              </a:br>
              <a:r>
                <a:rPr lang="en-US" sz="1100"/>
                <a:t>follow-up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:a16="http://schemas.microsoft.com/office/drawing/2014/main" id="{1B982E8F-4475-4F99-BB78-9832EDFA1B8B}"/>
                </a:ext>
              </a:extLst>
            </p:cNvPr>
            <p:cNvSpPr txBox="1"/>
            <p:nvPr/>
          </p:nvSpPr>
          <p:spPr>
            <a:xfrm>
              <a:off x="7551144" y="5621158"/>
              <a:ext cx="167686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/>
                <a:t>32 week unblinded follow-up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D680F887-4DE7-47E3-9EFF-0F7CA13D00F3}"/>
                </a:ext>
              </a:extLst>
            </p:cNvPr>
            <p:cNvSpPr txBox="1"/>
            <p:nvPr/>
          </p:nvSpPr>
          <p:spPr>
            <a:xfrm>
              <a:off x="6144109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>
                  <a:solidFill>
                    <a:srgbClr val="C00000"/>
                  </a:solidFill>
                </a:rPr>
                <a:t>Week 24</a:t>
              </a:r>
              <a:endParaRPr lang="es-419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16B39887-140B-4AE3-BFE8-6092EAFCE7BF}"/>
                </a:ext>
              </a:extLst>
            </p:cNvPr>
            <p:cNvSpPr txBox="1"/>
            <p:nvPr/>
          </p:nvSpPr>
          <p:spPr>
            <a:xfrm>
              <a:off x="7374264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Week 36</a:t>
              </a:r>
              <a:endParaRPr lang="es-419" sz="1400" b="1" dirty="0"/>
            </a:p>
          </p:txBody>
        </p: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8F982A70-FC1B-4928-998F-104A57EF473B}"/>
                </a:ext>
              </a:extLst>
            </p:cNvPr>
            <p:cNvSpPr txBox="1"/>
            <p:nvPr/>
          </p:nvSpPr>
          <p:spPr>
            <a:xfrm>
              <a:off x="8590660" y="5929470"/>
              <a:ext cx="9017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Week 68</a:t>
              </a:r>
              <a:endParaRPr lang="es-419" sz="1400" b="1" dirty="0"/>
            </a:p>
          </p:txBody>
        </p:sp>
        <p:sp>
          <p:nvSpPr>
            <p:cNvPr id="50" name="ZoneTexte 49">
              <a:extLst>
                <a:ext uri="{FF2B5EF4-FFF2-40B4-BE49-F238E27FC236}">
                  <a16:creationId xmlns:a16="http://schemas.microsoft.com/office/drawing/2014/main" id="{6C66AB07-4483-4B8A-BE2A-A2EB5BB91FA4}"/>
                </a:ext>
              </a:extLst>
            </p:cNvPr>
            <p:cNvSpPr txBox="1"/>
            <p:nvPr/>
          </p:nvSpPr>
          <p:spPr>
            <a:xfrm>
              <a:off x="7671134" y="2735805"/>
              <a:ext cx="16768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/>
                <a:t>Unblinding period for extended follow-up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59997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6014074-A0FB-F24E-ABB0-E94025A2F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7291"/>
              </p:ext>
            </p:extLst>
          </p:nvPr>
        </p:nvGraphicFramePr>
        <p:xfrm>
          <a:off x="602770" y="4847868"/>
          <a:ext cx="4229284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927">
                  <a:extLst>
                    <a:ext uri="{9D8B030D-6E8A-4147-A177-3AD203B41FA5}">
                      <a16:colId xmlns:a16="http://schemas.microsoft.com/office/drawing/2014/main" val="2549465967"/>
                    </a:ext>
                  </a:extLst>
                </a:gridCol>
                <a:gridCol w="1043188">
                  <a:extLst>
                    <a:ext uri="{9D8B030D-6E8A-4147-A177-3AD203B41FA5}">
                      <a16:colId xmlns:a16="http://schemas.microsoft.com/office/drawing/2014/main" val="1154299789"/>
                    </a:ext>
                  </a:extLst>
                </a:gridCol>
                <a:gridCol w="888643">
                  <a:extLst>
                    <a:ext uri="{9D8B030D-6E8A-4147-A177-3AD203B41FA5}">
                      <a16:colId xmlns:a16="http://schemas.microsoft.com/office/drawing/2014/main" val="557663417"/>
                    </a:ext>
                  </a:extLst>
                </a:gridCol>
                <a:gridCol w="901526">
                  <a:extLst>
                    <a:ext uri="{9D8B030D-6E8A-4147-A177-3AD203B41FA5}">
                      <a16:colId xmlns:a16="http://schemas.microsoft.com/office/drawing/2014/main" val="3017293578"/>
                    </a:ext>
                  </a:extLst>
                </a:gridCol>
              </a:tblGrid>
              <a:tr h="267743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Drug-related AE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ISL 60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= 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ISL 120</a:t>
                      </a:r>
                    </a:p>
                    <a:p>
                      <a:pPr algn="ctr"/>
                      <a:r>
                        <a:rPr lang="en-US" sz="1400" noProof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= 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algn="ctr"/>
                      <a:r>
                        <a:rPr lang="en-US" sz="1400" noProof="0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N = 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4644535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Headache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606413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Diarrhea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73587"/>
                  </a:ext>
                </a:extLst>
              </a:tr>
              <a:tr h="197427"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Nausea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94254"/>
                  </a:ext>
                </a:extLst>
              </a:tr>
            </a:tbl>
          </a:graphicData>
        </a:graphic>
      </p:graphicFrame>
      <p:sp>
        <p:nvSpPr>
          <p:cNvPr id="9" name="Titre 1">
            <a:extLst>
              <a:ext uri="{FF2B5EF4-FFF2-40B4-BE49-F238E27FC236}">
                <a16:creationId xmlns:a16="http://schemas.microsoft.com/office/drawing/2014/main" id="{3FEC779C-E057-F045-A1EA-729E51A58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1568" y="19115"/>
            <a:ext cx="8470698" cy="1481068"/>
          </a:xfrm>
        </p:spPr>
        <p:txBody>
          <a:bodyPr/>
          <a:lstStyle/>
          <a:p>
            <a:r>
              <a:rPr lang="en-US" dirty="0"/>
              <a:t>Oral ISL one monthly for </a:t>
            </a:r>
            <a:r>
              <a:rPr lang="en-US" dirty="0" err="1"/>
              <a:t>PrEP</a:t>
            </a:r>
            <a:r>
              <a:rPr lang="en-US" dirty="0"/>
              <a:t>: phase 2a </a:t>
            </a:r>
            <a:r>
              <a:rPr lang="en-US" i="1" dirty="0"/>
              <a:t>(3)</a:t>
            </a:r>
          </a:p>
        </p:txBody>
      </p:sp>
      <p:sp>
        <p:nvSpPr>
          <p:cNvPr id="10" name="Text Box 3">
            <a:extLst>
              <a:ext uri="{FF2B5EF4-FFF2-40B4-BE49-F238E27FC236}">
                <a16:creationId xmlns:a16="http://schemas.microsoft.com/office/drawing/2014/main" id="{ACCABD03-1701-C94D-B8CC-58A94EF06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7483" y="6454212"/>
            <a:ext cx="3523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Hillier S, IAS 2021, Abs. OALC01LB03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07CBCC5-74FC-4010-BAB1-C2196C03DFDE}"/>
              </a:ext>
            </a:extLst>
          </p:cNvPr>
          <p:cNvSpPr txBox="1"/>
          <p:nvPr/>
        </p:nvSpPr>
        <p:spPr>
          <a:xfrm>
            <a:off x="740350" y="1267793"/>
            <a:ext cx="3758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% of participants with adverse events</a:t>
            </a:r>
            <a:endParaRPr lang="es-419" b="1" dirty="0">
              <a:solidFill>
                <a:srgbClr val="0070C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11A5B7E-6577-45A8-88F5-182D71AA8938}"/>
              </a:ext>
            </a:extLst>
          </p:cNvPr>
          <p:cNvSpPr txBox="1"/>
          <p:nvPr/>
        </p:nvSpPr>
        <p:spPr>
          <a:xfrm>
            <a:off x="6096000" y="1932300"/>
            <a:ext cx="575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070C0"/>
                </a:solidFill>
              </a:rPr>
              <a:t>ISL-TP Trough concentrations in PBMCs (pmol/10</a:t>
            </a:r>
            <a:r>
              <a:rPr lang="en-US" b="1" baseline="30000">
                <a:solidFill>
                  <a:srgbClr val="0070C0"/>
                </a:solidFill>
              </a:rPr>
              <a:t>6</a:t>
            </a:r>
            <a:r>
              <a:rPr lang="en-US" b="1">
                <a:solidFill>
                  <a:srgbClr val="0070C0"/>
                </a:solidFill>
              </a:rPr>
              <a:t> PBMCs)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8DE346E7-9A80-4052-B6BF-D09170208733}"/>
              </a:ext>
            </a:extLst>
          </p:cNvPr>
          <p:cNvGrpSpPr/>
          <p:nvPr/>
        </p:nvGrpSpPr>
        <p:grpSpPr>
          <a:xfrm>
            <a:off x="238876" y="1932300"/>
            <a:ext cx="5539810" cy="3081599"/>
            <a:chOff x="238876" y="1932300"/>
            <a:chExt cx="5539810" cy="3081599"/>
          </a:xfrm>
        </p:grpSpPr>
        <p:graphicFrame>
          <p:nvGraphicFramePr>
            <p:cNvPr id="14" name="Graphique 13">
              <a:extLst>
                <a:ext uri="{FF2B5EF4-FFF2-40B4-BE49-F238E27FC236}">
                  <a16:creationId xmlns:a16="http://schemas.microsoft.com/office/drawing/2014/main" id="{F61D08AC-7302-41BB-9619-7FEA5B5E3B3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03579469"/>
                </p:ext>
              </p:extLst>
            </p:nvPr>
          </p:nvGraphicFramePr>
          <p:xfrm>
            <a:off x="238876" y="1932300"/>
            <a:ext cx="5333844" cy="30815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E000B26C-AAE5-45B8-B488-0360AEDAACD9}"/>
                </a:ext>
              </a:extLst>
            </p:cNvPr>
            <p:cNvGrpSpPr/>
            <p:nvPr/>
          </p:nvGrpSpPr>
          <p:grpSpPr>
            <a:xfrm>
              <a:off x="840181" y="2206276"/>
              <a:ext cx="4938505" cy="2032877"/>
              <a:chOff x="840181" y="2206276"/>
              <a:chExt cx="4938505" cy="2032877"/>
            </a:xfrm>
          </p:grpSpPr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81709F72-40AC-CC41-8FAD-2F52F7A01292}"/>
                  </a:ext>
                </a:extLst>
              </p:cNvPr>
              <p:cNvSpPr txBox="1"/>
              <p:nvPr/>
            </p:nvSpPr>
            <p:spPr>
              <a:xfrm>
                <a:off x="2619423" y="2604847"/>
                <a:ext cx="3159263" cy="7386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 discontinuations for AE (no unblinding)</a:t>
                </a:r>
              </a:p>
              <a:p>
                <a:r>
                  <a:rPr lang="en-US" sz="1400" dirty="0"/>
                  <a:t>No drug-related SAE</a:t>
                </a:r>
              </a:p>
              <a:p>
                <a:r>
                  <a:rPr lang="en-US" sz="1400" dirty="0"/>
                  <a:t>No laboratory toxicity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799F6511-7378-4F9D-8C52-15DCC82BA30E}"/>
                  </a:ext>
                </a:extLst>
              </p:cNvPr>
              <p:cNvSpPr txBox="1"/>
              <p:nvPr/>
            </p:nvSpPr>
            <p:spPr>
              <a:xfrm>
                <a:off x="840181" y="2421010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59.8</a:t>
                </a:r>
              </a:p>
            </p:txBody>
          </p: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B70E5871-F4E7-4AF1-902B-C792A160D22D}"/>
                  </a:ext>
                </a:extLst>
              </p:cNvPr>
              <p:cNvSpPr txBox="1"/>
              <p:nvPr/>
            </p:nvSpPr>
            <p:spPr>
              <a:xfrm>
                <a:off x="1195223" y="2421010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59.8</a:t>
                </a:r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ECA6F42F-0520-4385-A0E3-FC3AE3867A8B}"/>
                  </a:ext>
                </a:extLst>
              </p:cNvPr>
              <p:cNvSpPr txBox="1"/>
              <p:nvPr/>
            </p:nvSpPr>
            <p:spPr>
              <a:xfrm>
                <a:off x="1552281" y="2206276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66.7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4E5B1CA8-36C5-46E3-806C-52F6CA9DD17D}"/>
                  </a:ext>
                </a:extLst>
              </p:cNvPr>
              <p:cNvSpPr txBox="1"/>
              <p:nvPr/>
            </p:nvSpPr>
            <p:spPr>
              <a:xfrm>
                <a:off x="2470242" y="3764463"/>
                <a:ext cx="383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/>
                  <a:t>9.3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C59AB3B2-FC32-44D3-A04C-80CF7E26B203}"/>
                  </a:ext>
                </a:extLst>
              </p:cNvPr>
              <p:cNvSpPr txBox="1"/>
              <p:nvPr/>
            </p:nvSpPr>
            <p:spPr>
              <a:xfrm>
                <a:off x="2813560" y="3566898"/>
                <a:ext cx="46198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15.5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906C4588-F162-433D-A697-B5C330EB2233}"/>
                  </a:ext>
                </a:extLst>
              </p:cNvPr>
              <p:cNvSpPr txBox="1"/>
              <p:nvPr/>
            </p:nvSpPr>
            <p:spPr>
              <a:xfrm>
                <a:off x="3213731" y="331950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25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27A74F59-F23E-425F-98CE-B1150D2FAEB1}"/>
                  </a:ext>
                </a:extLst>
              </p:cNvPr>
              <p:cNvSpPr txBox="1"/>
              <p:nvPr/>
            </p:nvSpPr>
            <p:spPr>
              <a:xfrm>
                <a:off x="4086776" y="3928148"/>
                <a:ext cx="383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3.1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08624A82-A3A0-42A4-AD12-B7F0B53E6F27}"/>
                  </a:ext>
                </a:extLst>
              </p:cNvPr>
              <p:cNvSpPr txBox="1"/>
              <p:nvPr/>
            </p:nvSpPr>
            <p:spPr>
              <a:xfrm>
                <a:off x="4438793" y="3922985"/>
                <a:ext cx="383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3.1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099674FD-80FD-4DEE-BCBC-6D609883636A}"/>
                  </a:ext>
                </a:extLst>
              </p:cNvPr>
              <p:cNvSpPr txBox="1"/>
              <p:nvPr/>
            </p:nvSpPr>
            <p:spPr>
              <a:xfrm>
                <a:off x="4778295" y="3962154"/>
                <a:ext cx="3834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2.1</a:t>
                </a: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F50E4CB6-9D1B-4964-B2C4-A29E98D43603}"/>
              </a:ext>
            </a:extLst>
          </p:cNvPr>
          <p:cNvGrpSpPr/>
          <p:nvPr/>
        </p:nvGrpSpPr>
        <p:grpSpPr>
          <a:xfrm>
            <a:off x="6275055" y="2317519"/>
            <a:ext cx="5212403" cy="4264240"/>
            <a:chOff x="6275055" y="2317519"/>
            <a:chExt cx="5212403" cy="426424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9F8960E-80F8-4049-A874-17CEEC3586DF}"/>
                </a:ext>
              </a:extLst>
            </p:cNvPr>
            <p:cNvSpPr/>
            <p:nvPr/>
          </p:nvSpPr>
          <p:spPr>
            <a:xfrm>
              <a:off x="6761527" y="2398291"/>
              <a:ext cx="4235250" cy="1832814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36BB795-9570-4DB4-B902-29499D427376}"/>
                </a:ext>
              </a:extLst>
            </p:cNvPr>
            <p:cNvSpPr/>
            <p:nvPr/>
          </p:nvSpPr>
          <p:spPr>
            <a:xfrm>
              <a:off x="7050505" y="2935705"/>
              <a:ext cx="986590" cy="1283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3D2E9C-A996-4F8E-B401-FD553DE03D52}"/>
                </a:ext>
              </a:extLst>
            </p:cNvPr>
            <p:cNvSpPr/>
            <p:nvPr/>
          </p:nvSpPr>
          <p:spPr>
            <a:xfrm>
              <a:off x="8361315" y="3039978"/>
              <a:ext cx="986590" cy="4812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EF9524F-C3D9-48A2-B018-28C9EBFBBE41}"/>
                </a:ext>
              </a:extLst>
            </p:cNvPr>
            <p:cNvSpPr/>
            <p:nvPr/>
          </p:nvSpPr>
          <p:spPr>
            <a:xfrm>
              <a:off x="9677400" y="3429000"/>
              <a:ext cx="986590" cy="1283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A28BF0E0-5F0F-4921-8734-B6DBBDDCA3DD}"/>
                </a:ext>
              </a:extLst>
            </p:cNvPr>
            <p:cNvCxnSpPr/>
            <p:nvPr/>
          </p:nvCxnSpPr>
          <p:spPr>
            <a:xfrm>
              <a:off x="6761527" y="3745832"/>
              <a:ext cx="4191220" cy="0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7873C6C3-9C4D-4D5B-ABD9-CAB8D38B05AB}"/>
                </a:ext>
              </a:extLst>
            </p:cNvPr>
            <p:cNvCxnSpPr/>
            <p:nvPr/>
          </p:nvCxnSpPr>
          <p:spPr>
            <a:xfrm>
              <a:off x="6677306" y="2469141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5A557F04-E067-431D-97AA-4ED521FF7C82}"/>
                </a:ext>
              </a:extLst>
            </p:cNvPr>
            <p:cNvCxnSpPr/>
            <p:nvPr/>
          </p:nvCxnSpPr>
          <p:spPr>
            <a:xfrm>
              <a:off x="6689331" y="3026608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ADF6C40E-5010-4374-AC17-B4B14DBDAAED}"/>
                </a:ext>
              </a:extLst>
            </p:cNvPr>
            <p:cNvCxnSpPr/>
            <p:nvPr/>
          </p:nvCxnSpPr>
          <p:spPr>
            <a:xfrm>
              <a:off x="6677302" y="3580069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6C26CE8-4B93-46BD-9805-52326A720E2F}"/>
                </a:ext>
              </a:extLst>
            </p:cNvPr>
            <p:cNvCxnSpPr/>
            <p:nvPr/>
          </p:nvCxnSpPr>
          <p:spPr>
            <a:xfrm>
              <a:off x="6677304" y="4129503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5A634F6-22B4-4E5B-82B2-0472BFA6B519}"/>
                </a:ext>
              </a:extLst>
            </p:cNvPr>
            <p:cNvCxnSpPr>
              <a:cxnSpLocks/>
            </p:cNvCxnSpPr>
            <p:nvPr/>
          </p:nvCxnSpPr>
          <p:spPr>
            <a:xfrm>
              <a:off x="7050505" y="3025265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0DE3FAD5-4FE5-4363-8E1D-7438860725DF}"/>
                </a:ext>
              </a:extLst>
            </p:cNvPr>
            <p:cNvCxnSpPr>
              <a:cxnSpLocks/>
            </p:cNvCxnSpPr>
            <p:nvPr/>
          </p:nvCxnSpPr>
          <p:spPr>
            <a:xfrm>
              <a:off x="8353293" y="3049327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3CFAB675-78DF-46D5-B42F-9A06E18F1DB3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3509212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848ACB28-DB41-4C11-90AE-AA3E1D7CABF1}"/>
                </a:ext>
              </a:extLst>
            </p:cNvPr>
            <p:cNvCxnSpPr>
              <a:cxnSpLocks/>
            </p:cNvCxnSpPr>
            <p:nvPr/>
          </p:nvCxnSpPr>
          <p:spPr>
            <a:xfrm>
              <a:off x="7547811" y="2832760"/>
              <a:ext cx="0" cy="31589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552938C9-FFA3-4398-A47F-F6F8BEC42E3D}"/>
                </a:ext>
              </a:extLst>
            </p:cNvPr>
            <p:cNvCxnSpPr>
              <a:cxnSpLocks/>
            </p:cNvCxnSpPr>
            <p:nvPr/>
          </p:nvCxnSpPr>
          <p:spPr>
            <a:xfrm>
              <a:off x="8862632" y="3009612"/>
              <a:ext cx="0" cy="131019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 droit 48">
              <a:extLst>
                <a:ext uri="{FF2B5EF4-FFF2-40B4-BE49-F238E27FC236}">
                  <a16:creationId xmlns:a16="http://schemas.microsoft.com/office/drawing/2014/main" id="{F409255B-3E41-414E-8981-6C6455DAE204}"/>
                </a:ext>
              </a:extLst>
            </p:cNvPr>
            <p:cNvCxnSpPr>
              <a:cxnSpLocks/>
            </p:cNvCxnSpPr>
            <p:nvPr/>
          </p:nvCxnSpPr>
          <p:spPr>
            <a:xfrm>
              <a:off x="10178717" y="3369272"/>
              <a:ext cx="0" cy="21079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AB0A9906-C8E8-4F25-B076-6534A4198128}"/>
                </a:ext>
              </a:extLst>
            </p:cNvPr>
            <p:cNvSpPr txBox="1"/>
            <p:nvPr/>
          </p:nvSpPr>
          <p:spPr>
            <a:xfrm>
              <a:off x="7215463" y="391159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18</a:t>
              </a:r>
              <a:endParaRPr lang="es-419" sz="1200" dirty="0"/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AB1A985D-03E6-4B28-BA09-772E94A6660A}"/>
                </a:ext>
              </a:extLst>
            </p:cNvPr>
            <p:cNvSpPr txBox="1"/>
            <p:nvPr/>
          </p:nvSpPr>
          <p:spPr>
            <a:xfrm>
              <a:off x="8564439" y="3911595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9</a:t>
              </a:r>
              <a:endParaRPr lang="es-419" sz="1200" dirty="0"/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3460C460-A7C1-4F71-8918-CF3303872DD4}"/>
                </a:ext>
              </a:extLst>
            </p:cNvPr>
            <p:cNvSpPr txBox="1"/>
            <p:nvPr/>
          </p:nvSpPr>
          <p:spPr>
            <a:xfrm>
              <a:off x="9915657" y="3911595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7</a:t>
              </a:r>
              <a:endParaRPr lang="es-419" sz="1200" dirty="0"/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37CC817B-3778-4517-88F2-E03EC084A265}"/>
                </a:ext>
              </a:extLst>
            </p:cNvPr>
            <p:cNvSpPr txBox="1"/>
            <p:nvPr/>
          </p:nvSpPr>
          <p:spPr>
            <a:xfrm>
              <a:off x="7275426" y="3451160"/>
              <a:ext cx="2452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</a:rPr>
                <a:t>PK threshold: 0,05 pmol/10</a:t>
              </a:r>
              <a:r>
                <a:rPr lang="en-US" sz="1200" baseline="30000">
                  <a:solidFill>
                    <a:srgbClr val="C00000"/>
                  </a:solidFill>
                </a:rPr>
                <a:t>6</a:t>
              </a:r>
              <a:r>
                <a:rPr lang="en-US" sz="1200">
                  <a:solidFill>
                    <a:srgbClr val="C00000"/>
                  </a:solidFill>
                </a:rPr>
                <a:t> PBMCs</a:t>
              </a:r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2AA8309F-2F7D-405A-ABBA-578DF6080468}"/>
                </a:ext>
              </a:extLst>
            </p:cNvPr>
            <p:cNvSpPr txBox="1"/>
            <p:nvPr/>
          </p:nvSpPr>
          <p:spPr>
            <a:xfrm>
              <a:off x="6329557" y="2317519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1</a:t>
              </a:r>
              <a:endParaRPr lang="es-419" sz="1400" baseline="30000" dirty="0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763EF667-6C64-42A4-8774-AACB7D35C2F7}"/>
                </a:ext>
              </a:extLst>
            </p:cNvPr>
            <p:cNvSpPr txBox="1"/>
            <p:nvPr/>
          </p:nvSpPr>
          <p:spPr>
            <a:xfrm>
              <a:off x="6329557" y="2864686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0</a:t>
              </a:r>
              <a:endParaRPr lang="es-419" sz="1400" baseline="30000" dirty="0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9A0D7DBC-2D96-4E60-81C1-483DCEC3541B}"/>
                </a:ext>
              </a:extLst>
            </p:cNvPr>
            <p:cNvSpPr txBox="1"/>
            <p:nvPr/>
          </p:nvSpPr>
          <p:spPr>
            <a:xfrm>
              <a:off x="6275055" y="343805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-1</a:t>
              </a:r>
              <a:endParaRPr lang="es-419" sz="1400" baseline="30000" dirty="0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1B35A3F4-8C3F-45A3-B161-E270D1F7FBFA}"/>
                </a:ext>
              </a:extLst>
            </p:cNvPr>
            <p:cNvSpPr txBox="1"/>
            <p:nvPr/>
          </p:nvSpPr>
          <p:spPr>
            <a:xfrm>
              <a:off x="6292687" y="3982474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-2</a:t>
              </a:r>
              <a:endParaRPr lang="es-419" sz="1400" baseline="30000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ADB4EFD3-6836-4880-B414-D452D58EE92D}"/>
                </a:ext>
              </a:extLst>
            </p:cNvPr>
            <p:cNvSpPr txBox="1"/>
            <p:nvPr/>
          </p:nvSpPr>
          <p:spPr>
            <a:xfrm>
              <a:off x="11056571" y="2398291"/>
              <a:ext cx="430887" cy="1832814"/>
            </a:xfrm>
            <a:prstGeom prst="rect">
              <a:avLst/>
            </a:prstGeom>
            <a:solidFill>
              <a:srgbClr val="E46C0A"/>
            </a:solidFill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A: ISL 60 mg</a:t>
              </a:r>
              <a:endParaRPr lang="es-419" sz="1600" dirty="0">
                <a:solidFill>
                  <a:schemeClr val="bg1"/>
                </a:solidFill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E0EB379-6B91-4393-AFC3-D2BE38E56122}"/>
                </a:ext>
              </a:extLst>
            </p:cNvPr>
            <p:cNvSpPr/>
            <p:nvPr/>
          </p:nvSpPr>
          <p:spPr>
            <a:xfrm>
              <a:off x="6767238" y="4259748"/>
              <a:ext cx="4235250" cy="1832814"/>
            </a:xfrm>
            <a:prstGeom prst="rect">
              <a:avLst/>
            </a:prstGeom>
            <a:noFill/>
            <a:ln w="95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A917A0C-EF01-46BE-A92E-486A15661752}"/>
                </a:ext>
              </a:extLst>
            </p:cNvPr>
            <p:cNvSpPr/>
            <p:nvPr/>
          </p:nvSpPr>
          <p:spPr>
            <a:xfrm>
              <a:off x="7050505" y="4713880"/>
              <a:ext cx="986590" cy="12833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87F4C76-170A-4034-873F-BD01815385B3}"/>
                </a:ext>
              </a:extLst>
            </p:cNvPr>
            <p:cNvSpPr/>
            <p:nvPr/>
          </p:nvSpPr>
          <p:spPr>
            <a:xfrm>
              <a:off x="8367026" y="4715514"/>
              <a:ext cx="986590" cy="192070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79FD2A23-FED0-4E71-819A-76FF42790AF4}"/>
                </a:ext>
              </a:extLst>
            </p:cNvPr>
            <p:cNvSpPr/>
            <p:nvPr/>
          </p:nvSpPr>
          <p:spPr>
            <a:xfrm>
              <a:off x="9685422" y="5117302"/>
              <a:ext cx="986590" cy="210797"/>
            </a:xfrm>
            <a:prstGeom prst="rect">
              <a:avLst/>
            </a:prstGeom>
            <a:solidFill>
              <a:srgbClr val="CCECFF"/>
            </a:solidFill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57A46F86-71D1-4695-95AD-1B30B8239CF5}"/>
                </a:ext>
              </a:extLst>
            </p:cNvPr>
            <p:cNvCxnSpPr/>
            <p:nvPr/>
          </p:nvCxnSpPr>
          <p:spPr>
            <a:xfrm>
              <a:off x="6767238" y="5607289"/>
              <a:ext cx="4191220" cy="0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9FB380B5-3314-45F7-ADFF-CE173F61222E}"/>
                </a:ext>
              </a:extLst>
            </p:cNvPr>
            <p:cNvCxnSpPr/>
            <p:nvPr/>
          </p:nvCxnSpPr>
          <p:spPr>
            <a:xfrm>
              <a:off x="6683017" y="4330598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39393355-0EB6-4B95-9B90-242E42F0EB3E}"/>
                </a:ext>
              </a:extLst>
            </p:cNvPr>
            <p:cNvCxnSpPr/>
            <p:nvPr/>
          </p:nvCxnSpPr>
          <p:spPr>
            <a:xfrm>
              <a:off x="6695042" y="4888065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Connecteur droit 69">
              <a:extLst>
                <a:ext uri="{FF2B5EF4-FFF2-40B4-BE49-F238E27FC236}">
                  <a16:creationId xmlns:a16="http://schemas.microsoft.com/office/drawing/2014/main" id="{CEC54BC0-CBF8-45D2-992F-3E59A2669B4B}"/>
                </a:ext>
              </a:extLst>
            </p:cNvPr>
            <p:cNvCxnSpPr/>
            <p:nvPr/>
          </p:nvCxnSpPr>
          <p:spPr>
            <a:xfrm>
              <a:off x="6683013" y="5441526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5776C2F6-D661-4144-9A4A-F330CB7E9ECB}"/>
                </a:ext>
              </a:extLst>
            </p:cNvPr>
            <p:cNvCxnSpPr/>
            <p:nvPr/>
          </p:nvCxnSpPr>
          <p:spPr>
            <a:xfrm>
              <a:off x="6683015" y="5990960"/>
              <a:ext cx="8422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Connecteur droit 71">
              <a:extLst>
                <a:ext uri="{FF2B5EF4-FFF2-40B4-BE49-F238E27FC236}">
                  <a16:creationId xmlns:a16="http://schemas.microsoft.com/office/drawing/2014/main" id="{DF26A21E-85EF-43F8-81BB-D37B101A40C9}"/>
                </a:ext>
              </a:extLst>
            </p:cNvPr>
            <p:cNvCxnSpPr>
              <a:cxnSpLocks/>
            </p:cNvCxnSpPr>
            <p:nvPr/>
          </p:nvCxnSpPr>
          <p:spPr>
            <a:xfrm>
              <a:off x="7054516" y="4777865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Connecteur droit 72">
              <a:extLst>
                <a:ext uri="{FF2B5EF4-FFF2-40B4-BE49-F238E27FC236}">
                  <a16:creationId xmlns:a16="http://schemas.microsoft.com/office/drawing/2014/main" id="{127BB66A-EA97-450E-BC8D-BCAB29A9EDD3}"/>
                </a:ext>
              </a:extLst>
            </p:cNvPr>
            <p:cNvCxnSpPr>
              <a:cxnSpLocks/>
            </p:cNvCxnSpPr>
            <p:nvPr/>
          </p:nvCxnSpPr>
          <p:spPr>
            <a:xfrm>
              <a:off x="8367026" y="4761048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Connecteur droit 73">
              <a:extLst>
                <a:ext uri="{FF2B5EF4-FFF2-40B4-BE49-F238E27FC236}">
                  <a16:creationId xmlns:a16="http://schemas.microsoft.com/office/drawing/2014/main" id="{18C991F5-69C2-4D68-9A7D-80722B8733F5}"/>
                </a:ext>
              </a:extLst>
            </p:cNvPr>
            <p:cNvCxnSpPr>
              <a:cxnSpLocks/>
            </p:cNvCxnSpPr>
            <p:nvPr/>
          </p:nvCxnSpPr>
          <p:spPr>
            <a:xfrm>
              <a:off x="9677400" y="5231682"/>
              <a:ext cx="98659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FAB102E8-1638-4CC6-A367-8AC155A6569C}"/>
                </a:ext>
              </a:extLst>
            </p:cNvPr>
            <p:cNvCxnSpPr>
              <a:cxnSpLocks/>
            </p:cNvCxnSpPr>
            <p:nvPr/>
          </p:nvCxnSpPr>
          <p:spPr>
            <a:xfrm>
              <a:off x="7542099" y="4586150"/>
              <a:ext cx="1701" cy="33995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E18B9C4C-8415-4146-9C2A-1171F6BFD9CD}"/>
                </a:ext>
              </a:extLst>
            </p:cNvPr>
            <p:cNvCxnSpPr>
              <a:cxnSpLocks/>
            </p:cNvCxnSpPr>
            <p:nvPr/>
          </p:nvCxnSpPr>
          <p:spPr>
            <a:xfrm>
              <a:off x="8862632" y="4644571"/>
              <a:ext cx="0" cy="5003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6DC4E37-9341-43D0-8D13-4B9D76393E8A}"/>
                </a:ext>
              </a:extLst>
            </p:cNvPr>
            <p:cNvCxnSpPr>
              <a:cxnSpLocks/>
            </p:cNvCxnSpPr>
            <p:nvPr/>
          </p:nvCxnSpPr>
          <p:spPr>
            <a:xfrm>
              <a:off x="10178717" y="5101820"/>
              <a:ext cx="0" cy="33970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63676A18-1BBD-4DFC-B1BA-A282821C7129}"/>
                </a:ext>
              </a:extLst>
            </p:cNvPr>
            <p:cNvSpPr txBox="1"/>
            <p:nvPr/>
          </p:nvSpPr>
          <p:spPr>
            <a:xfrm>
              <a:off x="7244137" y="5775575"/>
              <a:ext cx="5886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15</a:t>
              </a:r>
              <a:endParaRPr lang="es-419" sz="1200" dirty="0"/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B4CC1722-1FF4-471C-AA4C-2A4445D904E5}"/>
                </a:ext>
              </a:extLst>
            </p:cNvPr>
            <p:cNvSpPr txBox="1"/>
            <p:nvPr/>
          </p:nvSpPr>
          <p:spPr>
            <a:xfrm>
              <a:off x="8570150" y="5775575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8</a:t>
              </a:r>
              <a:endParaRPr lang="es-419" sz="1200" dirty="0"/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FDB38BEE-59EF-49EC-8847-304FAEE96084}"/>
                </a:ext>
              </a:extLst>
            </p:cNvPr>
            <p:cNvSpPr txBox="1"/>
            <p:nvPr/>
          </p:nvSpPr>
          <p:spPr>
            <a:xfrm>
              <a:off x="9921368" y="5775575"/>
              <a:ext cx="5100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/>
                <a:t>N = 8</a:t>
              </a:r>
              <a:endParaRPr lang="es-419" sz="1200" dirty="0"/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5BF528FF-5242-443A-976B-EE64D8309DAE}"/>
                </a:ext>
              </a:extLst>
            </p:cNvPr>
            <p:cNvSpPr txBox="1"/>
            <p:nvPr/>
          </p:nvSpPr>
          <p:spPr>
            <a:xfrm>
              <a:off x="7258941" y="5287149"/>
              <a:ext cx="2452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>
                  <a:solidFill>
                    <a:srgbClr val="C00000"/>
                  </a:solidFill>
                </a:rPr>
                <a:t>PK threshold: 0,05 pmol/10</a:t>
              </a:r>
              <a:r>
                <a:rPr lang="en-US" sz="1200" baseline="30000">
                  <a:solidFill>
                    <a:srgbClr val="C00000"/>
                  </a:solidFill>
                </a:rPr>
                <a:t>6</a:t>
              </a:r>
              <a:r>
                <a:rPr lang="en-US" sz="1200">
                  <a:solidFill>
                    <a:srgbClr val="C00000"/>
                  </a:solidFill>
                </a:rPr>
                <a:t> PBMCs</a:t>
              </a: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FB5B3E0B-7A82-4A95-AF15-051939744683}"/>
                </a:ext>
              </a:extLst>
            </p:cNvPr>
            <p:cNvSpPr/>
            <p:nvPr/>
          </p:nvSpPr>
          <p:spPr>
            <a:xfrm>
              <a:off x="8844320" y="2736159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9C9DA850-5246-40D2-B75B-C71F564A5B98}"/>
                </a:ext>
              </a:extLst>
            </p:cNvPr>
            <p:cNvSpPr/>
            <p:nvPr/>
          </p:nvSpPr>
          <p:spPr>
            <a:xfrm>
              <a:off x="7524951" y="4473334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  <p:sp>
          <p:nvSpPr>
            <p:cNvPr id="84" name="ZoneTexte 83">
              <a:extLst>
                <a:ext uri="{FF2B5EF4-FFF2-40B4-BE49-F238E27FC236}">
                  <a16:creationId xmlns:a16="http://schemas.microsoft.com/office/drawing/2014/main" id="{CF380C77-8C54-4A1E-A1B6-24735C9DC521}"/>
                </a:ext>
              </a:extLst>
            </p:cNvPr>
            <p:cNvSpPr txBox="1"/>
            <p:nvPr/>
          </p:nvSpPr>
          <p:spPr>
            <a:xfrm>
              <a:off x="6329557" y="4192411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1</a:t>
              </a:r>
              <a:endParaRPr lang="es-419" sz="1400" baseline="30000" dirty="0"/>
            </a:p>
          </p:txBody>
        </p:sp>
        <p:sp>
          <p:nvSpPr>
            <p:cNvPr id="85" name="ZoneTexte 84">
              <a:extLst>
                <a:ext uri="{FF2B5EF4-FFF2-40B4-BE49-F238E27FC236}">
                  <a16:creationId xmlns:a16="http://schemas.microsoft.com/office/drawing/2014/main" id="{A441E74D-49E0-43BD-8F6F-D762F75939B8}"/>
                </a:ext>
              </a:extLst>
            </p:cNvPr>
            <p:cNvSpPr txBox="1"/>
            <p:nvPr/>
          </p:nvSpPr>
          <p:spPr>
            <a:xfrm>
              <a:off x="6329557" y="4739578"/>
              <a:ext cx="4283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0</a:t>
              </a:r>
              <a:endParaRPr lang="es-419" sz="1400" baseline="30000" dirty="0"/>
            </a:p>
          </p:txBody>
        </p: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FD474CAB-55D3-41A9-98D9-C57BE03DE336}"/>
                </a:ext>
              </a:extLst>
            </p:cNvPr>
            <p:cNvSpPr txBox="1"/>
            <p:nvPr/>
          </p:nvSpPr>
          <p:spPr>
            <a:xfrm>
              <a:off x="6275055" y="5312947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-1</a:t>
              </a:r>
              <a:endParaRPr lang="es-419" sz="1400" baseline="30000" dirty="0"/>
            </a:p>
          </p:txBody>
        </p:sp>
        <p:sp>
          <p:nvSpPr>
            <p:cNvPr id="87" name="ZoneTexte 86">
              <a:extLst>
                <a:ext uri="{FF2B5EF4-FFF2-40B4-BE49-F238E27FC236}">
                  <a16:creationId xmlns:a16="http://schemas.microsoft.com/office/drawing/2014/main" id="{91614B0B-FE74-4D11-A5D2-3F482730F05C}"/>
                </a:ext>
              </a:extLst>
            </p:cNvPr>
            <p:cNvSpPr txBox="1"/>
            <p:nvPr/>
          </p:nvSpPr>
          <p:spPr>
            <a:xfrm>
              <a:off x="6292687" y="5857366"/>
              <a:ext cx="4651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400" dirty="0"/>
                <a:t>10</a:t>
              </a:r>
              <a:r>
                <a:rPr lang="fr-FR" sz="1400" baseline="30000" dirty="0"/>
                <a:t>-2</a:t>
              </a:r>
              <a:endParaRPr lang="es-419" sz="1400" baseline="30000" dirty="0"/>
            </a:p>
          </p:txBody>
        </p: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CBF06D5D-1B28-4741-BD3C-409D8EB72E1C}"/>
                </a:ext>
              </a:extLst>
            </p:cNvPr>
            <p:cNvSpPr txBox="1"/>
            <p:nvPr/>
          </p:nvSpPr>
          <p:spPr>
            <a:xfrm>
              <a:off x="7048939" y="6120094"/>
              <a:ext cx="10755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4 weeks after </a:t>
              </a:r>
              <a:br>
                <a:rPr lang="en-US" sz="1200" b="1" dirty="0"/>
              </a:br>
              <a:r>
                <a:rPr lang="en-US" sz="1200" b="1" dirty="0"/>
                <a:t>first dose</a:t>
              </a:r>
            </a:p>
          </p:txBody>
        </p:sp>
        <p:sp>
          <p:nvSpPr>
            <p:cNvPr id="89" name="ZoneTexte 88">
              <a:extLst>
                <a:ext uri="{FF2B5EF4-FFF2-40B4-BE49-F238E27FC236}">
                  <a16:creationId xmlns:a16="http://schemas.microsoft.com/office/drawing/2014/main" id="{4312818B-FF16-499A-A016-5C3B6619AED1}"/>
                </a:ext>
              </a:extLst>
            </p:cNvPr>
            <p:cNvSpPr txBox="1"/>
            <p:nvPr/>
          </p:nvSpPr>
          <p:spPr>
            <a:xfrm>
              <a:off x="8377941" y="6101911"/>
              <a:ext cx="1096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4 weeks after </a:t>
              </a:r>
              <a:br>
                <a:rPr lang="en-US" sz="1200" b="1"/>
              </a:br>
              <a:r>
                <a:rPr lang="en-US" sz="1200" b="1"/>
                <a:t>last (6th) dose</a:t>
              </a:r>
            </a:p>
          </p:txBody>
        </p: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9C224E26-3103-44FE-9013-50161987F20A}"/>
                </a:ext>
              </a:extLst>
            </p:cNvPr>
            <p:cNvSpPr txBox="1"/>
            <p:nvPr/>
          </p:nvSpPr>
          <p:spPr>
            <a:xfrm>
              <a:off x="9636105" y="6094413"/>
              <a:ext cx="10966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/>
                <a:t>8 weeks after </a:t>
              </a:r>
              <a:br>
                <a:rPr lang="en-US" sz="1200" b="1"/>
              </a:br>
              <a:r>
                <a:rPr lang="en-US" sz="1200" b="1"/>
                <a:t>last (6th) dose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2BBD7A15-5B72-4021-A57A-676570C20C61}"/>
                </a:ext>
              </a:extLst>
            </p:cNvPr>
            <p:cNvSpPr txBox="1"/>
            <p:nvPr/>
          </p:nvSpPr>
          <p:spPr>
            <a:xfrm>
              <a:off x="11056571" y="4256969"/>
              <a:ext cx="430887" cy="1832814"/>
            </a:xfrm>
            <a:prstGeom prst="rect">
              <a:avLst/>
            </a:prstGeom>
            <a:solidFill>
              <a:srgbClr val="339933"/>
            </a:solidFill>
          </p:spPr>
          <p:txBody>
            <a:bodyPr vert="vert" wrap="square" rtlCol="0">
              <a:spAutoFit/>
            </a:bodyPr>
            <a:lstStyle/>
            <a:p>
              <a:pPr algn="ctr"/>
              <a:r>
                <a:rPr lang="fr-FR" sz="1600" dirty="0">
                  <a:solidFill>
                    <a:schemeClr val="bg1"/>
                  </a:solidFill>
                </a:rPr>
                <a:t>B: ISL 120 mg</a:t>
              </a:r>
              <a:endParaRPr lang="es-419" sz="1600" dirty="0">
                <a:solidFill>
                  <a:schemeClr val="bg1"/>
                </a:solidFill>
              </a:endParaRPr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CF0DE062-9891-4A49-91F2-44A2149B3099}"/>
                </a:ext>
              </a:extLst>
            </p:cNvPr>
            <p:cNvSpPr/>
            <p:nvPr/>
          </p:nvSpPr>
          <p:spPr>
            <a:xfrm>
              <a:off x="7526349" y="4994850"/>
              <a:ext cx="45719" cy="457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419"/>
            </a:p>
          </p:txBody>
        </p:sp>
      </p:grpSp>
    </p:spTree>
    <p:extLst>
      <p:ext uri="{BB962C8B-B14F-4D97-AF65-F5344CB8AC3E}">
        <p14:creationId xmlns:p14="http://schemas.microsoft.com/office/powerpoint/2010/main" val="40475858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8F0D39-066D-144A-9A88-E4F0DA2E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1582400" cy="1481068"/>
          </a:xfrm>
        </p:spPr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r>
              <a:rPr lang="fr-FR" dirty="0"/>
              <a:t>Dual IL-10 and PD-1 </a:t>
            </a:r>
            <a:r>
              <a:rPr lang="fr-FR" dirty="0" err="1"/>
              <a:t>blockade</a:t>
            </a:r>
            <a:r>
              <a:rPr lang="fr-FR" dirty="0"/>
              <a:t> in SIVmac239 </a:t>
            </a:r>
            <a:r>
              <a:rPr lang="fr-FR" dirty="0" err="1"/>
              <a:t>infected</a:t>
            </a:r>
            <a:r>
              <a:rPr lang="fr-FR" dirty="0"/>
              <a:t> macaques </a:t>
            </a:r>
            <a:r>
              <a:rPr lang="fr-FR" dirty="0" err="1"/>
              <a:t>promotes</a:t>
            </a:r>
            <a:r>
              <a:rPr lang="fr-FR" dirty="0"/>
              <a:t> </a:t>
            </a:r>
            <a:r>
              <a:rPr lang="fr-FR" dirty="0" err="1"/>
              <a:t>sustained</a:t>
            </a:r>
            <a:r>
              <a:rPr lang="fr-FR" dirty="0"/>
              <a:t> </a:t>
            </a:r>
            <a:r>
              <a:rPr lang="fr-FR" dirty="0" err="1"/>
              <a:t>virologic</a:t>
            </a:r>
            <a:r>
              <a:rPr lang="fr-FR" dirty="0"/>
              <a:t> control in absence of ART</a:t>
            </a:r>
            <a:br>
              <a:rPr lang="fr-FR" dirty="0"/>
            </a:b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8147F64-D910-7448-AA70-C2FB5BFB6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411958"/>
            <a:ext cx="9131300" cy="3683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1F10026-1E6D-2F4F-823B-061BF5A3CA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286" y="6202161"/>
            <a:ext cx="7543800" cy="2032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8B8949F-99E4-E84A-AEC2-B29B4F3121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753960"/>
            <a:ext cx="3200400" cy="7112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A3D279F-1AF0-1549-A12E-EF2665E45A18}"/>
              </a:ext>
            </a:extLst>
          </p:cNvPr>
          <p:cNvSpPr txBox="1"/>
          <p:nvPr/>
        </p:nvSpPr>
        <p:spPr>
          <a:xfrm>
            <a:off x="8676861" y="6480519"/>
            <a:ext cx="351513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fr-FR"/>
            </a:defPPr>
            <a:lvl1pPr algn="r" eaLnBrk="0" hangingPunct="0">
              <a:defRPr sz="1400" i="1">
                <a:solidFill>
                  <a:srgbClr val="0070C0"/>
                </a:solidFill>
              </a:defRPr>
            </a:lvl1pPr>
          </a:lstStyle>
          <a:p>
            <a:r>
              <a:rPr lang="fr-FR" dirty="0" err="1"/>
              <a:t>Strongin</a:t>
            </a:r>
            <a:r>
              <a:rPr lang="fr-FR" dirty="0"/>
              <a:t> Z, IAS 2021, Abs. OALA01LB02</a:t>
            </a:r>
          </a:p>
        </p:txBody>
      </p:sp>
    </p:spTree>
    <p:extLst>
      <p:ext uri="{BB962C8B-B14F-4D97-AF65-F5344CB8AC3E}">
        <p14:creationId xmlns:p14="http://schemas.microsoft.com/office/powerpoint/2010/main" val="12989594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14D3102B-8DAC-454D-A507-4D98BA35D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471"/>
            <a:ext cx="10942638" cy="1481068"/>
          </a:xfrm>
        </p:spPr>
        <p:txBody>
          <a:bodyPr>
            <a:normAutofit fontScale="90000"/>
          </a:bodyPr>
          <a:lstStyle/>
          <a:p>
            <a:br>
              <a:rPr lang="fr-FR" dirty="0"/>
            </a:br>
            <a:r>
              <a:rPr lang="fr-FR" dirty="0"/>
              <a:t>Dual IL-10 and PD-1 </a:t>
            </a:r>
            <a:r>
              <a:rPr lang="fr-FR" dirty="0" err="1"/>
              <a:t>blockade</a:t>
            </a:r>
            <a:r>
              <a:rPr lang="fr-FR" dirty="0"/>
              <a:t> in SIVmac239 </a:t>
            </a:r>
            <a:r>
              <a:rPr lang="fr-FR" dirty="0" err="1"/>
              <a:t>infected</a:t>
            </a:r>
            <a:r>
              <a:rPr lang="fr-FR" dirty="0"/>
              <a:t> macaques </a:t>
            </a:r>
            <a:r>
              <a:rPr lang="fr-FR" dirty="0" err="1"/>
              <a:t>promotes</a:t>
            </a:r>
            <a:r>
              <a:rPr lang="fr-FR" dirty="0"/>
              <a:t> </a:t>
            </a:r>
            <a:r>
              <a:rPr lang="fr-FR" dirty="0" err="1"/>
              <a:t>sustained</a:t>
            </a:r>
            <a:r>
              <a:rPr lang="fr-FR" dirty="0"/>
              <a:t> </a:t>
            </a:r>
            <a:r>
              <a:rPr lang="fr-FR" dirty="0" err="1"/>
              <a:t>virologic</a:t>
            </a:r>
            <a:r>
              <a:rPr lang="fr-FR" dirty="0"/>
              <a:t> control in absence of ART</a:t>
            </a:r>
            <a:br>
              <a:rPr lang="fr-FR" dirty="0"/>
            </a:b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C89FB4-B515-FE40-92EC-03C1CF92B52D}"/>
              </a:ext>
            </a:extLst>
          </p:cNvPr>
          <p:cNvSpPr txBox="1"/>
          <p:nvPr/>
        </p:nvSpPr>
        <p:spPr>
          <a:xfrm>
            <a:off x="9217177" y="6480518"/>
            <a:ext cx="3019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Strongin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Z, IAS 2021, Abs. OALA01LB02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B69A33C-A40A-4656-9F2E-155DCA8C6C94}"/>
              </a:ext>
            </a:extLst>
          </p:cNvPr>
          <p:cNvSpPr txBox="1"/>
          <p:nvPr/>
        </p:nvSpPr>
        <p:spPr>
          <a:xfrm>
            <a:off x="2621811" y="1571336"/>
            <a:ext cx="7572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Viral control in treated animals is maintained for up to 6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months post-ATI in a large fraction of dual treated animals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87E117FE-712D-44AB-B8C0-B014766AF62B}"/>
              </a:ext>
            </a:extLst>
          </p:cNvPr>
          <p:cNvGrpSpPr/>
          <p:nvPr/>
        </p:nvGrpSpPr>
        <p:grpSpPr>
          <a:xfrm>
            <a:off x="268478" y="2663150"/>
            <a:ext cx="11462569" cy="3900110"/>
            <a:chOff x="268478" y="2663150"/>
            <a:chExt cx="11462569" cy="3900110"/>
          </a:xfrm>
        </p:grpSpPr>
        <p:sp>
          <p:nvSpPr>
            <p:cNvPr id="445" name="Freeform 7">
              <a:extLst>
                <a:ext uri="{FF2B5EF4-FFF2-40B4-BE49-F238E27FC236}">
                  <a16:creationId xmlns:a16="http://schemas.microsoft.com/office/drawing/2014/main" id="{219B9D37-5D6A-405D-8251-B49846D8D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6163" y="3516313"/>
              <a:ext cx="1739900" cy="628650"/>
            </a:xfrm>
            <a:custGeom>
              <a:avLst/>
              <a:gdLst>
                <a:gd name="T0" fmla="*/ 1096 w 1096"/>
                <a:gd name="T1" fmla="*/ 394 h 396"/>
                <a:gd name="T2" fmla="*/ 726 w 1096"/>
                <a:gd name="T3" fmla="*/ 394 h 396"/>
                <a:gd name="T4" fmla="*/ 640 w 1096"/>
                <a:gd name="T5" fmla="*/ 373 h 396"/>
                <a:gd name="T6" fmla="*/ 596 w 1096"/>
                <a:gd name="T7" fmla="*/ 234 h 396"/>
                <a:gd name="T8" fmla="*/ 546 w 1096"/>
                <a:gd name="T9" fmla="*/ 0 h 396"/>
                <a:gd name="T10" fmla="*/ 498 w 1096"/>
                <a:gd name="T11" fmla="*/ 184 h 396"/>
                <a:gd name="T12" fmla="*/ 454 w 1096"/>
                <a:gd name="T13" fmla="*/ 167 h 396"/>
                <a:gd name="T14" fmla="*/ 408 w 1096"/>
                <a:gd name="T15" fmla="*/ 328 h 396"/>
                <a:gd name="T16" fmla="*/ 369 w 1096"/>
                <a:gd name="T17" fmla="*/ 328 h 396"/>
                <a:gd name="T18" fmla="*/ 317 w 1096"/>
                <a:gd name="T19" fmla="*/ 353 h 396"/>
                <a:gd name="T20" fmla="*/ 273 w 1096"/>
                <a:gd name="T21" fmla="*/ 197 h 396"/>
                <a:gd name="T22" fmla="*/ 181 w 1096"/>
                <a:gd name="T23" fmla="*/ 197 h 396"/>
                <a:gd name="T24" fmla="*/ 135 w 1096"/>
                <a:gd name="T25" fmla="*/ 21 h 396"/>
                <a:gd name="T26" fmla="*/ 91 w 1096"/>
                <a:gd name="T27" fmla="*/ 14 h 396"/>
                <a:gd name="T28" fmla="*/ 47 w 1096"/>
                <a:gd name="T29" fmla="*/ 374 h 396"/>
                <a:gd name="T30" fmla="*/ 0 w 1096"/>
                <a:gd name="T31" fmla="*/ 396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96" h="396">
                  <a:moveTo>
                    <a:pt x="1096" y="394"/>
                  </a:moveTo>
                  <a:lnTo>
                    <a:pt x="726" y="394"/>
                  </a:lnTo>
                  <a:lnTo>
                    <a:pt x="640" y="373"/>
                  </a:lnTo>
                  <a:lnTo>
                    <a:pt x="596" y="234"/>
                  </a:lnTo>
                  <a:lnTo>
                    <a:pt x="546" y="0"/>
                  </a:lnTo>
                  <a:lnTo>
                    <a:pt x="498" y="184"/>
                  </a:lnTo>
                  <a:lnTo>
                    <a:pt x="454" y="167"/>
                  </a:lnTo>
                  <a:lnTo>
                    <a:pt x="408" y="328"/>
                  </a:lnTo>
                  <a:lnTo>
                    <a:pt x="369" y="328"/>
                  </a:lnTo>
                  <a:lnTo>
                    <a:pt x="317" y="353"/>
                  </a:lnTo>
                  <a:lnTo>
                    <a:pt x="273" y="197"/>
                  </a:lnTo>
                  <a:lnTo>
                    <a:pt x="181" y="197"/>
                  </a:lnTo>
                  <a:lnTo>
                    <a:pt x="135" y="21"/>
                  </a:lnTo>
                  <a:lnTo>
                    <a:pt x="91" y="14"/>
                  </a:lnTo>
                  <a:lnTo>
                    <a:pt x="47" y="374"/>
                  </a:lnTo>
                  <a:lnTo>
                    <a:pt x="0" y="396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6" name="Freeform 8">
              <a:extLst>
                <a:ext uri="{FF2B5EF4-FFF2-40B4-BE49-F238E27FC236}">
                  <a16:creationId xmlns:a16="http://schemas.microsoft.com/office/drawing/2014/main" id="{1E95C632-C2E5-4857-AF3C-AFAE0D6B7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1" y="3614738"/>
              <a:ext cx="1744663" cy="538163"/>
            </a:xfrm>
            <a:custGeom>
              <a:avLst/>
              <a:gdLst>
                <a:gd name="T0" fmla="*/ 1099 w 1099"/>
                <a:gd name="T1" fmla="*/ 178 h 339"/>
                <a:gd name="T2" fmla="*/ 1004 w 1099"/>
                <a:gd name="T3" fmla="*/ 337 h 339"/>
                <a:gd name="T4" fmla="*/ 919 w 1099"/>
                <a:gd name="T5" fmla="*/ 313 h 339"/>
                <a:gd name="T6" fmla="*/ 824 w 1099"/>
                <a:gd name="T7" fmla="*/ 339 h 339"/>
                <a:gd name="T8" fmla="*/ 735 w 1099"/>
                <a:gd name="T9" fmla="*/ 314 h 339"/>
                <a:gd name="T10" fmla="*/ 643 w 1099"/>
                <a:gd name="T11" fmla="*/ 336 h 339"/>
                <a:gd name="T12" fmla="*/ 599 w 1099"/>
                <a:gd name="T13" fmla="*/ 336 h 339"/>
                <a:gd name="T14" fmla="*/ 552 w 1099"/>
                <a:gd name="T15" fmla="*/ 293 h 339"/>
                <a:gd name="T16" fmla="*/ 506 w 1099"/>
                <a:gd name="T17" fmla="*/ 293 h 339"/>
                <a:gd name="T18" fmla="*/ 415 w 1099"/>
                <a:gd name="T19" fmla="*/ 337 h 339"/>
                <a:gd name="T20" fmla="*/ 373 w 1099"/>
                <a:gd name="T21" fmla="*/ 313 h 339"/>
                <a:gd name="T22" fmla="*/ 328 w 1099"/>
                <a:gd name="T23" fmla="*/ 330 h 339"/>
                <a:gd name="T24" fmla="*/ 235 w 1099"/>
                <a:gd name="T25" fmla="*/ 330 h 339"/>
                <a:gd name="T26" fmla="*/ 187 w 1099"/>
                <a:gd name="T27" fmla="*/ 146 h 339"/>
                <a:gd name="T28" fmla="*/ 139 w 1099"/>
                <a:gd name="T29" fmla="*/ 0 h 339"/>
                <a:gd name="T30" fmla="*/ 95 w 1099"/>
                <a:gd name="T31" fmla="*/ 98 h 339"/>
                <a:gd name="T32" fmla="*/ 49 w 1099"/>
                <a:gd name="T33" fmla="*/ 332 h 339"/>
                <a:gd name="T34" fmla="*/ 0 w 1099"/>
                <a:gd name="T35" fmla="*/ 33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99" h="339">
                  <a:moveTo>
                    <a:pt x="1099" y="178"/>
                  </a:moveTo>
                  <a:lnTo>
                    <a:pt x="1004" y="337"/>
                  </a:lnTo>
                  <a:lnTo>
                    <a:pt x="919" y="313"/>
                  </a:lnTo>
                  <a:lnTo>
                    <a:pt x="824" y="339"/>
                  </a:lnTo>
                  <a:lnTo>
                    <a:pt x="735" y="314"/>
                  </a:lnTo>
                  <a:lnTo>
                    <a:pt x="643" y="336"/>
                  </a:lnTo>
                  <a:lnTo>
                    <a:pt x="599" y="336"/>
                  </a:lnTo>
                  <a:lnTo>
                    <a:pt x="552" y="293"/>
                  </a:lnTo>
                  <a:lnTo>
                    <a:pt x="506" y="293"/>
                  </a:lnTo>
                  <a:lnTo>
                    <a:pt x="415" y="337"/>
                  </a:lnTo>
                  <a:lnTo>
                    <a:pt x="373" y="313"/>
                  </a:lnTo>
                  <a:lnTo>
                    <a:pt x="328" y="330"/>
                  </a:lnTo>
                  <a:lnTo>
                    <a:pt x="235" y="330"/>
                  </a:lnTo>
                  <a:lnTo>
                    <a:pt x="187" y="146"/>
                  </a:lnTo>
                  <a:lnTo>
                    <a:pt x="139" y="0"/>
                  </a:lnTo>
                  <a:lnTo>
                    <a:pt x="95" y="98"/>
                  </a:lnTo>
                  <a:lnTo>
                    <a:pt x="49" y="332"/>
                  </a:lnTo>
                  <a:lnTo>
                    <a:pt x="0" y="332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7" name="Freeform 9">
              <a:extLst>
                <a:ext uri="{FF2B5EF4-FFF2-40B4-BE49-F238E27FC236}">
                  <a16:creationId xmlns:a16="http://schemas.microsoft.com/office/drawing/2014/main" id="{D3CF87CA-690A-4228-9EE5-427AA2394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7951" y="5445126"/>
              <a:ext cx="1660525" cy="620713"/>
            </a:xfrm>
            <a:custGeom>
              <a:avLst/>
              <a:gdLst>
                <a:gd name="T0" fmla="*/ 1046 w 1046"/>
                <a:gd name="T1" fmla="*/ 231 h 391"/>
                <a:gd name="T2" fmla="*/ 957 w 1046"/>
                <a:gd name="T3" fmla="*/ 216 h 391"/>
                <a:gd name="T4" fmla="*/ 873 w 1046"/>
                <a:gd name="T5" fmla="*/ 255 h 391"/>
                <a:gd name="T6" fmla="*/ 771 w 1046"/>
                <a:gd name="T7" fmla="*/ 325 h 391"/>
                <a:gd name="T8" fmla="*/ 685 w 1046"/>
                <a:gd name="T9" fmla="*/ 241 h 391"/>
                <a:gd name="T10" fmla="*/ 593 w 1046"/>
                <a:gd name="T11" fmla="*/ 132 h 391"/>
                <a:gd name="T12" fmla="*/ 546 w 1046"/>
                <a:gd name="T13" fmla="*/ 135 h 391"/>
                <a:gd name="T14" fmla="*/ 503 w 1046"/>
                <a:gd name="T15" fmla="*/ 156 h 391"/>
                <a:gd name="T16" fmla="*/ 456 w 1046"/>
                <a:gd name="T17" fmla="*/ 194 h 391"/>
                <a:gd name="T18" fmla="*/ 407 w 1046"/>
                <a:gd name="T19" fmla="*/ 175 h 391"/>
                <a:gd name="T20" fmla="*/ 361 w 1046"/>
                <a:gd name="T21" fmla="*/ 239 h 391"/>
                <a:gd name="T22" fmla="*/ 319 w 1046"/>
                <a:gd name="T23" fmla="*/ 230 h 391"/>
                <a:gd name="T24" fmla="*/ 272 w 1046"/>
                <a:gd name="T25" fmla="*/ 327 h 391"/>
                <a:gd name="T26" fmla="*/ 226 w 1046"/>
                <a:gd name="T27" fmla="*/ 222 h 391"/>
                <a:gd name="T28" fmla="*/ 183 w 1046"/>
                <a:gd name="T29" fmla="*/ 207 h 391"/>
                <a:gd name="T30" fmla="*/ 135 w 1046"/>
                <a:gd name="T31" fmla="*/ 229 h 391"/>
                <a:gd name="T32" fmla="*/ 90 w 1046"/>
                <a:gd name="T33" fmla="*/ 66 h 391"/>
                <a:gd name="T34" fmla="*/ 46 w 1046"/>
                <a:gd name="T35" fmla="*/ 0 h 391"/>
                <a:gd name="T36" fmla="*/ 0 w 1046"/>
                <a:gd name="T37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46" h="391">
                  <a:moveTo>
                    <a:pt x="1046" y="231"/>
                  </a:moveTo>
                  <a:lnTo>
                    <a:pt x="957" y="216"/>
                  </a:lnTo>
                  <a:lnTo>
                    <a:pt x="873" y="255"/>
                  </a:lnTo>
                  <a:lnTo>
                    <a:pt x="771" y="325"/>
                  </a:lnTo>
                  <a:lnTo>
                    <a:pt x="685" y="241"/>
                  </a:lnTo>
                  <a:lnTo>
                    <a:pt x="593" y="132"/>
                  </a:lnTo>
                  <a:lnTo>
                    <a:pt x="546" y="135"/>
                  </a:lnTo>
                  <a:lnTo>
                    <a:pt x="503" y="156"/>
                  </a:lnTo>
                  <a:lnTo>
                    <a:pt x="456" y="194"/>
                  </a:lnTo>
                  <a:lnTo>
                    <a:pt x="407" y="175"/>
                  </a:lnTo>
                  <a:lnTo>
                    <a:pt x="361" y="239"/>
                  </a:lnTo>
                  <a:lnTo>
                    <a:pt x="319" y="230"/>
                  </a:lnTo>
                  <a:lnTo>
                    <a:pt x="272" y="327"/>
                  </a:lnTo>
                  <a:lnTo>
                    <a:pt x="226" y="222"/>
                  </a:lnTo>
                  <a:lnTo>
                    <a:pt x="183" y="207"/>
                  </a:lnTo>
                  <a:lnTo>
                    <a:pt x="135" y="229"/>
                  </a:lnTo>
                  <a:lnTo>
                    <a:pt x="90" y="66"/>
                  </a:lnTo>
                  <a:lnTo>
                    <a:pt x="46" y="0"/>
                  </a:lnTo>
                  <a:lnTo>
                    <a:pt x="0" y="391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Line 10">
              <a:extLst>
                <a:ext uri="{FF2B5EF4-FFF2-40B4-BE49-F238E27FC236}">
                  <a16:creationId xmlns:a16="http://schemas.microsoft.com/office/drawing/2014/main" id="{76125E66-898C-4C87-9157-DD3805486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59688" y="6065838"/>
              <a:ext cx="68263" cy="0"/>
            </a:xfrm>
            <a:prstGeom prst="line">
              <a:avLst/>
            </a:pr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1">
              <a:extLst>
                <a:ext uri="{FF2B5EF4-FFF2-40B4-BE49-F238E27FC236}">
                  <a16:creationId xmlns:a16="http://schemas.microsoft.com/office/drawing/2014/main" id="{205C8044-A27E-434E-9A48-92A4E805A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659688" y="3624263"/>
              <a:ext cx="1744663" cy="523875"/>
            </a:xfrm>
            <a:custGeom>
              <a:avLst/>
              <a:gdLst>
                <a:gd name="T0" fmla="*/ 0 w 1099"/>
                <a:gd name="T1" fmla="*/ 330 h 330"/>
                <a:gd name="T2" fmla="*/ 43 w 1099"/>
                <a:gd name="T3" fmla="*/ 330 h 330"/>
                <a:gd name="T4" fmla="*/ 95 w 1099"/>
                <a:gd name="T5" fmla="*/ 0 h 330"/>
                <a:gd name="T6" fmla="*/ 138 w 1099"/>
                <a:gd name="T7" fmla="*/ 268 h 330"/>
                <a:gd name="T8" fmla="*/ 185 w 1099"/>
                <a:gd name="T9" fmla="*/ 327 h 330"/>
                <a:gd name="T10" fmla="*/ 728 w 1099"/>
                <a:gd name="T11" fmla="*/ 327 h 330"/>
                <a:gd name="T12" fmla="*/ 823 w 1099"/>
                <a:gd name="T13" fmla="*/ 100 h 330"/>
                <a:gd name="T14" fmla="*/ 916 w 1099"/>
                <a:gd name="T15" fmla="*/ 307 h 330"/>
                <a:gd name="T16" fmla="*/ 1004 w 1099"/>
                <a:gd name="T17" fmla="*/ 327 h 330"/>
                <a:gd name="T18" fmla="*/ 1099 w 1099"/>
                <a:gd name="T19" fmla="*/ 28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9" h="330">
                  <a:moveTo>
                    <a:pt x="0" y="330"/>
                  </a:moveTo>
                  <a:lnTo>
                    <a:pt x="43" y="330"/>
                  </a:lnTo>
                  <a:lnTo>
                    <a:pt x="95" y="0"/>
                  </a:lnTo>
                  <a:lnTo>
                    <a:pt x="138" y="268"/>
                  </a:lnTo>
                  <a:lnTo>
                    <a:pt x="185" y="327"/>
                  </a:lnTo>
                  <a:lnTo>
                    <a:pt x="728" y="327"/>
                  </a:lnTo>
                  <a:lnTo>
                    <a:pt x="823" y="100"/>
                  </a:lnTo>
                  <a:lnTo>
                    <a:pt x="916" y="307"/>
                  </a:lnTo>
                  <a:lnTo>
                    <a:pt x="1004" y="327"/>
                  </a:lnTo>
                  <a:lnTo>
                    <a:pt x="1099" y="285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Freeform 12">
              <a:extLst>
                <a:ext uri="{FF2B5EF4-FFF2-40B4-BE49-F238E27FC236}">
                  <a16:creationId xmlns:a16="http://schemas.microsoft.com/office/drawing/2014/main" id="{697E3898-12C9-443A-A8A4-364C4B702B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326" y="3667126"/>
              <a:ext cx="1739900" cy="479425"/>
            </a:xfrm>
            <a:custGeom>
              <a:avLst/>
              <a:gdLst>
                <a:gd name="T0" fmla="*/ 1096 w 1096"/>
                <a:gd name="T1" fmla="*/ 108 h 302"/>
                <a:gd name="T2" fmla="*/ 1003 w 1096"/>
                <a:gd name="T3" fmla="*/ 259 h 302"/>
                <a:gd name="T4" fmla="*/ 912 w 1096"/>
                <a:gd name="T5" fmla="*/ 196 h 302"/>
                <a:gd name="T6" fmla="*/ 818 w 1096"/>
                <a:gd name="T7" fmla="*/ 300 h 302"/>
                <a:gd name="T8" fmla="*/ 728 w 1096"/>
                <a:gd name="T9" fmla="*/ 279 h 302"/>
                <a:gd name="T10" fmla="*/ 643 w 1096"/>
                <a:gd name="T11" fmla="*/ 235 h 302"/>
                <a:gd name="T12" fmla="*/ 594 w 1096"/>
                <a:gd name="T13" fmla="*/ 302 h 302"/>
                <a:gd name="T14" fmla="*/ 550 w 1096"/>
                <a:gd name="T15" fmla="*/ 282 h 302"/>
                <a:gd name="T16" fmla="*/ 505 w 1096"/>
                <a:gd name="T17" fmla="*/ 109 h 302"/>
                <a:gd name="T18" fmla="*/ 452 w 1096"/>
                <a:gd name="T19" fmla="*/ 109 h 302"/>
                <a:gd name="T20" fmla="*/ 410 w 1096"/>
                <a:gd name="T21" fmla="*/ 182 h 302"/>
                <a:gd name="T22" fmla="*/ 369 w 1096"/>
                <a:gd name="T23" fmla="*/ 237 h 302"/>
                <a:gd name="T24" fmla="*/ 321 w 1096"/>
                <a:gd name="T25" fmla="*/ 159 h 302"/>
                <a:gd name="T26" fmla="*/ 273 w 1096"/>
                <a:gd name="T27" fmla="*/ 108 h 302"/>
                <a:gd name="T28" fmla="*/ 228 w 1096"/>
                <a:gd name="T29" fmla="*/ 235 h 302"/>
                <a:gd name="T30" fmla="*/ 184 w 1096"/>
                <a:gd name="T31" fmla="*/ 136 h 302"/>
                <a:gd name="T32" fmla="*/ 135 w 1096"/>
                <a:gd name="T33" fmla="*/ 0 h 302"/>
                <a:gd name="T34" fmla="*/ 91 w 1096"/>
                <a:gd name="T35" fmla="*/ 15 h 302"/>
                <a:gd name="T36" fmla="*/ 49 w 1096"/>
                <a:gd name="T37" fmla="*/ 300 h 302"/>
                <a:gd name="T38" fmla="*/ 0 w 1096"/>
                <a:gd name="T39" fmla="*/ 30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96" h="302">
                  <a:moveTo>
                    <a:pt x="1096" y="108"/>
                  </a:moveTo>
                  <a:lnTo>
                    <a:pt x="1003" y="259"/>
                  </a:lnTo>
                  <a:lnTo>
                    <a:pt x="912" y="196"/>
                  </a:lnTo>
                  <a:lnTo>
                    <a:pt x="818" y="300"/>
                  </a:lnTo>
                  <a:lnTo>
                    <a:pt x="728" y="279"/>
                  </a:lnTo>
                  <a:lnTo>
                    <a:pt x="643" y="235"/>
                  </a:lnTo>
                  <a:lnTo>
                    <a:pt x="594" y="302"/>
                  </a:lnTo>
                  <a:lnTo>
                    <a:pt x="550" y="282"/>
                  </a:lnTo>
                  <a:lnTo>
                    <a:pt x="505" y="109"/>
                  </a:lnTo>
                  <a:lnTo>
                    <a:pt x="452" y="109"/>
                  </a:lnTo>
                  <a:lnTo>
                    <a:pt x="410" y="182"/>
                  </a:lnTo>
                  <a:lnTo>
                    <a:pt x="369" y="237"/>
                  </a:lnTo>
                  <a:lnTo>
                    <a:pt x="321" y="159"/>
                  </a:lnTo>
                  <a:lnTo>
                    <a:pt x="273" y="108"/>
                  </a:lnTo>
                  <a:lnTo>
                    <a:pt x="228" y="235"/>
                  </a:lnTo>
                  <a:lnTo>
                    <a:pt x="184" y="136"/>
                  </a:lnTo>
                  <a:lnTo>
                    <a:pt x="135" y="0"/>
                  </a:lnTo>
                  <a:lnTo>
                    <a:pt x="91" y="15"/>
                  </a:lnTo>
                  <a:lnTo>
                    <a:pt x="49" y="300"/>
                  </a:lnTo>
                  <a:lnTo>
                    <a:pt x="0" y="300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">
              <a:extLst>
                <a:ext uri="{FF2B5EF4-FFF2-40B4-BE49-F238E27FC236}">
                  <a16:creationId xmlns:a16="http://schemas.microsoft.com/office/drawing/2014/main" id="{D1E0FF5D-9FA3-4D40-9E78-1E6210110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263" y="3525838"/>
              <a:ext cx="1739900" cy="617538"/>
            </a:xfrm>
            <a:custGeom>
              <a:avLst/>
              <a:gdLst>
                <a:gd name="T0" fmla="*/ 1096 w 1096"/>
                <a:gd name="T1" fmla="*/ 389 h 389"/>
                <a:gd name="T2" fmla="*/ 1008 w 1096"/>
                <a:gd name="T3" fmla="*/ 370 h 389"/>
                <a:gd name="T4" fmla="*/ 890 w 1096"/>
                <a:gd name="T5" fmla="*/ 370 h 389"/>
                <a:gd name="T6" fmla="*/ 824 w 1096"/>
                <a:gd name="T7" fmla="*/ 386 h 389"/>
                <a:gd name="T8" fmla="*/ 186 w 1096"/>
                <a:gd name="T9" fmla="*/ 386 h 389"/>
                <a:gd name="T10" fmla="*/ 138 w 1096"/>
                <a:gd name="T11" fmla="*/ 107 h 389"/>
                <a:gd name="T12" fmla="*/ 94 w 1096"/>
                <a:gd name="T13" fmla="*/ 1 h 389"/>
                <a:gd name="T14" fmla="*/ 94 w 1096"/>
                <a:gd name="T15" fmla="*/ 0 h 389"/>
                <a:gd name="T16" fmla="*/ 46 w 1096"/>
                <a:gd name="T17" fmla="*/ 389 h 389"/>
                <a:gd name="T18" fmla="*/ 0 w 1096"/>
                <a:gd name="T19" fmla="*/ 389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96" h="389">
                  <a:moveTo>
                    <a:pt x="1096" y="389"/>
                  </a:moveTo>
                  <a:lnTo>
                    <a:pt x="1008" y="370"/>
                  </a:lnTo>
                  <a:lnTo>
                    <a:pt x="890" y="370"/>
                  </a:lnTo>
                  <a:lnTo>
                    <a:pt x="824" y="386"/>
                  </a:lnTo>
                  <a:lnTo>
                    <a:pt x="186" y="386"/>
                  </a:lnTo>
                  <a:lnTo>
                    <a:pt x="138" y="107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46" y="389"/>
                  </a:lnTo>
                  <a:lnTo>
                    <a:pt x="0" y="389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Freeform 14">
              <a:extLst>
                <a:ext uri="{FF2B5EF4-FFF2-40B4-BE49-F238E27FC236}">
                  <a16:creationId xmlns:a16="http://schemas.microsoft.com/office/drawing/2014/main" id="{48A5C558-3708-4C79-A7D5-DF31A6BD6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913" y="5418138"/>
              <a:ext cx="1736725" cy="642938"/>
            </a:xfrm>
            <a:custGeom>
              <a:avLst/>
              <a:gdLst>
                <a:gd name="T0" fmla="*/ 0 w 1094"/>
                <a:gd name="T1" fmla="*/ 405 h 405"/>
                <a:gd name="T2" fmla="*/ 90 w 1094"/>
                <a:gd name="T3" fmla="*/ 405 h 405"/>
                <a:gd name="T4" fmla="*/ 136 w 1094"/>
                <a:gd name="T5" fmla="*/ 128 h 405"/>
                <a:gd name="T6" fmla="*/ 180 w 1094"/>
                <a:gd name="T7" fmla="*/ 112 h 405"/>
                <a:gd name="T8" fmla="*/ 227 w 1094"/>
                <a:gd name="T9" fmla="*/ 346 h 405"/>
                <a:gd name="T10" fmla="*/ 273 w 1094"/>
                <a:gd name="T11" fmla="*/ 183 h 405"/>
                <a:gd name="T12" fmla="*/ 316 w 1094"/>
                <a:gd name="T13" fmla="*/ 158 h 405"/>
                <a:gd name="T14" fmla="*/ 364 w 1094"/>
                <a:gd name="T15" fmla="*/ 117 h 405"/>
                <a:gd name="T16" fmla="*/ 410 w 1094"/>
                <a:gd name="T17" fmla="*/ 100 h 405"/>
                <a:gd name="T18" fmla="*/ 452 w 1094"/>
                <a:gd name="T19" fmla="*/ 147 h 405"/>
                <a:gd name="T20" fmla="*/ 500 w 1094"/>
                <a:gd name="T21" fmla="*/ 191 h 405"/>
                <a:gd name="T22" fmla="*/ 549 w 1094"/>
                <a:gd name="T23" fmla="*/ 213 h 405"/>
                <a:gd name="T24" fmla="*/ 594 w 1094"/>
                <a:gd name="T25" fmla="*/ 255 h 405"/>
                <a:gd name="T26" fmla="*/ 637 w 1094"/>
                <a:gd name="T27" fmla="*/ 404 h 405"/>
                <a:gd name="T28" fmla="*/ 730 w 1094"/>
                <a:gd name="T29" fmla="*/ 262 h 405"/>
                <a:gd name="T30" fmla="*/ 818 w 1094"/>
                <a:gd name="T31" fmla="*/ 147 h 405"/>
                <a:gd name="T32" fmla="*/ 915 w 1094"/>
                <a:gd name="T33" fmla="*/ 401 h 405"/>
                <a:gd name="T34" fmla="*/ 1003 w 1094"/>
                <a:gd name="T35" fmla="*/ 0 h 405"/>
                <a:gd name="T36" fmla="*/ 1094 w 1094"/>
                <a:gd name="T37" fmla="*/ 174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94" h="405">
                  <a:moveTo>
                    <a:pt x="0" y="405"/>
                  </a:moveTo>
                  <a:lnTo>
                    <a:pt x="90" y="405"/>
                  </a:lnTo>
                  <a:lnTo>
                    <a:pt x="136" y="128"/>
                  </a:lnTo>
                  <a:lnTo>
                    <a:pt x="180" y="112"/>
                  </a:lnTo>
                  <a:lnTo>
                    <a:pt x="227" y="346"/>
                  </a:lnTo>
                  <a:lnTo>
                    <a:pt x="273" y="183"/>
                  </a:lnTo>
                  <a:lnTo>
                    <a:pt x="316" y="158"/>
                  </a:lnTo>
                  <a:lnTo>
                    <a:pt x="364" y="117"/>
                  </a:lnTo>
                  <a:lnTo>
                    <a:pt x="410" y="100"/>
                  </a:lnTo>
                  <a:lnTo>
                    <a:pt x="452" y="147"/>
                  </a:lnTo>
                  <a:lnTo>
                    <a:pt x="500" y="191"/>
                  </a:lnTo>
                  <a:lnTo>
                    <a:pt x="549" y="213"/>
                  </a:lnTo>
                  <a:lnTo>
                    <a:pt x="594" y="255"/>
                  </a:lnTo>
                  <a:lnTo>
                    <a:pt x="637" y="404"/>
                  </a:lnTo>
                  <a:lnTo>
                    <a:pt x="730" y="262"/>
                  </a:lnTo>
                  <a:lnTo>
                    <a:pt x="818" y="147"/>
                  </a:lnTo>
                  <a:lnTo>
                    <a:pt x="915" y="401"/>
                  </a:lnTo>
                  <a:lnTo>
                    <a:pt x="1003" y="0"/>
                  </a:lnTo>
                  <a:lnTo>
                    <a:pt x="1094" y="174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Freeform 15">
              <a:extLst>
                <a:ext uri="{FF2B5EF4-FFF2-40B4-BE49-F238E27FC236}">
                  <a16:creationId xmlns:a16="http://schemas.microsoft.com/office/drawing/2014/main" id="{421741E9-3E75-449A-BF6C-EAD54629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88" y="5414963"/>
              <a:ext cx="1600200" cy="382588"/>
            </a:xfrm>
            <a:custGeom>
              <a:avLst/>
              <a:gdLst>
                <a:gd name="T0" fmla="*/ 1008 w 1008"/>
                <a:gd name="T1" fmla="*/ 96 h 241"/>
                <a:gd name="T2" fmla="*/ 912 w 1008"/>
                <a:gd name="T3" fmla="*/ 162 h 241"/>
                <a:gd name="T4" fmla="*/ 823 w 1008"/>
                <a:gd name="T5" fmla="*/ 214 h 241"/>
                <a:gd name="T6" fmla="*/ 733 w 1008"/>
                <a:gd name="T7" fmla="*/ 241 h 241"/>
                <a:gd name="T8" fmla="*/ 547 w 1008"/>
                <a:gd name="T9" fmla="*/ 207 h 241"/>
                <a:gd name="T10" fmla="*/ 505 w 1008"/>
                <a:gd name="T11" fmla="*/ 162 h 241"/>
                <a:gd name="T12" fmla="*/ 458 w 1008"/>
                <a:gd name="T13" fmla="*/ 130 h 241"/>
                <a:gd name="T14" fmla="*/ 410 w 1008"/>
                <a:gd name="T15" fmla="*/ 88 h 241"/>
                <a:gd name="T16" fmla="*/ 362 w 1008"/>
                <a:gd name="T17" fmla="*/ 146 h 241"/>
                <a:gd name="T18" fmla="*/ 323 w 1008"/>
                <a:gd name="T19" fmla="*/ 146 h 241"/>
                <a:gd name="T20" fmla="*/ 273 w 1008"/>
                <a:gd name="T21" fmla="*/ 127 h 241"/>
                <a:gd name="T22" fmla="*/ 226 w 1008"/>
                <a:gd name="T23" fmla="*/ 74 h 241"/>
                <a:gd name="T24" fmla="*/ 183 w 1008"/>
                <a:gd name="T25" fmla="*/ 34 h 241"/>
                <a:gd name="T26" fmla="*/ 137 w 1008"/>
                <a:gd name="T27" fmla="*/ 0 h 241"/>
                <a:gd name="T28" fmla="*/ 89 w 1008"/>
                <a:gd name="T29" fmla="*/ 208 h 241"/>
                <a:gd name="T30" fmla="*/ 46 w 1008"/>
                <a:gd name="T31" fmla="*/ 174 h 241"/>
                <a:gd name="T32" fmla="*/ 0 w 1008"/>
                <a:gd name="T33" fmla="*/ 1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8" h="241">
                  <a:moveTo>
                    <a:pt x="1008" y="96"/>
                  </a:moveTo>
                  <a:lnTo>
                    <a:pt x="912" y="162"/>
                  </a:lnTo>
                  <a:lnTo>
                    <a:pt x="823" y="214"/>
                  </a:lnTo>
                  <a:lnTo>
                    <a:pt x="733" y="241"/>
                  </a:lnTo>
                  <a:lnTo>
                    <a:pt x="547" y="207"/>
                  </a:lnTo>
                  <a:lnTo>
                    <a:pt x="505" y="162"/>
                  </a:lnTo>
                  <a:lnTo>
                    <a:pt x="458" y="130"/>
                  </a:lnTo>
                  <a:lnTo>
                    <a:pt x="410" y="88"/>
                  </a:lnTo>
                  <a:lnTo>
                    <a:pt x="362" y="146"/>
                  </a:lnTo>
                  <a:lnTo>
                    <a:pt x="323" y="146"/>
                  </a:lnTo>
                  <a:lnTo>
                    <a:pt x="273" y="127"/>
                  </a:lnTo>
                  <a:lnTo>
                    <a:pt x="226" y="74"/>
                  </a:lnTo>
                  <a:lnTo>
                    <a:pt x="183" y="34"/>
                  </a:lnTo>
                  <a:lnTo>
                    <a:pt x="137" y="0"/>
                  </a:lnTo>
                  <a:lnTo>
                    <a:pt x="89" y="208"/>
                  </a:lnTo>
                  <a:lnTo>
                    <a:pt x="46" y="174"/>
                  </a:lnTo>
                  <a:lnTo>
                    <a:pt x="0" y="19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Freeform 16">
              <a:extLst>
                <a:ext uri="{FF2B5EF4-FFF2-40B4-BE49-F238E27FC236}">
                  <a16:creationId xmlns:a16="http://schemas.microsoft.com/office/drawing/2014/main" id="{85423F7B-7067-4D2E-B621-DB215279C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5276" y="5322888"/>
              <a:ext cx="1449388" cy="744538"/>
            </a:xfrm>
            <a:custGeom>
              <a:avLst/>
              <a:gdLst>
                <a:gd name="T0" fmla="*/ 913 w 913"/>
                <a:gd name="T1" fmla="*/ 209 h 469"/>
                <a:gd name="T2" fmla="*/ 821 w 913"/>
                <a:gd name="T3" fmla="*/ 469 h 469"/>
                <a:gd name="T4" fmla="*/ 734 w 913"/>
                <a:gd name="T5" fmla="*/ 427 h 469"/>
                <a:gd name="T6" fmla="*/ 642 w 913"/>
                <a:gd name="T7" fmla="*/ 271 h 469"/>
                <a:gd name="T8" fmla="*/ 601 w 913"/>
                <a:gd name="T9" fmla="*/ 297 h 469"/>
                <a:gd name="T10" fmla="*/ 550 w 913"/>
                <a:gd name="T11" fmla="*/ 407 h 469"/>
                <a:gd name="T12" fmla="*/ 506 w 913"/>
                <a:gd name="T13" fmla="*/ 429 h 469"/>
                <a:gd name="T14" fmla="*/ 459 w 913"/>
                <a:gd name="T15" fmla="*/ 469 h 469"/>
                <a:gd name="T16" fmla="*/ 414 w 913"/>
                <a:gd name="T17" fmla="*/ 351 h 469"/>
                <a:gd name="T18" fmla="*/ 369 w 913"/>
                <a:gd name="T19" fmla="*/ 407 h 469"/>
                <a:gd name="T20" fmla="*/ 323 w 913"/>
                <a:gd name="T21" fmla="*/ 277 h 469"/>
                <a:gd name="T22" fmla="*/ 282 w 913"/>
                <a:gd name="T23" fmla="*/ 245 h 469"/>
                <a:gd name="T24" fmla="*/ 232 w 913"/>
                <a:gd name="T25" fmla="*/ 318 h 469"/>
                <a:gd name="T26" fmla="*/ 187 w 913"/>
                <a:gd name="T27" fmla="*/ 280 h 469"/>
                <a:gd name="T28" fmla="*/ 142 w 913"/>
                <a:gd name="T29" fmla="*/ 0 h 469"/>
                <a:gd name="T30" fmla="*/ 94 w 913"/>
                <a:gd name="T31" fmla="*/ 55 h 469"/>
                <a:gd name="T32" fmla="*/ 51 w 913"/>
                <a:gd name="T33" fmla="*/ 445 h 469"/>
                <a:gd name="T34" fmla="*/ 0 w 913"/>
                <a:gd name="T35" fmla="*/ 469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3" h="469">
                  <a:moveTo>
                    <a:pt x="913" y="209"/>
                  </a:moveTo>
                  <a:lnTo>
                    <a:pt x="821" y="469"/>
                  </a:lnTo>
                  <a:lnTo>
                    <a:pt x="734" y="427"/>
                  </a:lnTo>
                  <a:lnTo>
                    <a:pt x="642" y="271"/>
                  </a:lnTo>
                  <a:lnTo>
                    <a:pt x="601" y="297"/>
                  </a:lnTo>
                  <a:lnTo>
                    <a:pt x="550" y="407"/>
                  </a:lnTo>
                  <a:lnTo>
                    <a:pt x="506" y="429"/>
                  </a:lnTo>
                  <a:lnTo>
                    <a:pt x="459" y="469"/>
                  </a:lnTo>
                  <a:lnTo>
                    <a:pt x="414" y="351"/>
                  </a:lnTo>
                  <a:lnTo>
                    <a:pt x="369" y="407"/>
                  </a:lnTo>
                  <a:lnTo>
                    <a:pt x="323" y="277"/>
                  </a:lnTo>
                  <a:lnTo>
                    <a:pt x="282" y="245"/>
                  </a:lnTo>
                  <a:lnTo>
                    <a:pt x="232" y="318"/>
                  </a:lnTo>
                  <a:lnTo>
                    <a:pt x="187" y="280"/>
                  </a:lnTo>
                  <a:lnTo>
                    <a:pt x="142" y="0"/>
                  </a:lnTo>
                  <a:lnTo>
                    <a:pt x="94" y="55"/>
                  </a:lnTo>
                  <a:lnTo>
                    <a:pt x="51" y="445"/>
                  </a:lnTo>
                  <a:lnTo>
                    <a:pt x="0" y="469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Freeform 17">
              <a:extLst>
                <a:ext uri="{FF2B5EF4-FFF2-40B4-BE49-F238E27FC236}">
                  <a16:creationId xmlns:a16="http://schemas.microsoft.com/office/drawing/2014/main" id="{CED9D9BD-5648-484E-B7D3-116C5892F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226" y="5170488"/>
              <a:ext cx="1744663" cy="855663"/>
            </a:xfrm>
            <a:custGeom>
              <a:avLst/>
              <a:gdLst>
                <a:gd name="T0" fmla="*/ 1099 w 1099"/>
                <a:gd name="T1" fmla="*/ 6 h 539"/>
                <a:gd name="T2" fmla="*/ 1007 w 1099"/>
                <a:gd name="T3" fmla="*/ 0 h 539"/>
                <a:gd name="T4" fmla="*/ 914 w 1099"/>
                <a:gd name="T5" fmla="*/ 0 h 539"/>
                <a:gd name="T6" fmla="*/ 823 w 1099"/>
                <a:gd name="T7" fmla="*/ 34 h 539"/>
                <a:gd name="T8" fmla="*/ 730 w 1099"/>
                <a:gd name="T9" fmla="*/ 0 h 539"/>
                <a:gd name="T10" fmla="*/ 639 w 1099"/>
                <a:gd name="T11" fmla="*/ 30 h 539"/>
                <a:gd name="T12" fmla="*/ 548 w 1099"/>
                <a:gd name="T13" fmla="*/ 126 h 539"/>
                <a:gd name="T14" fmla="*/ 502 w 1099"/>
                <a:gd name="T15" fmla="*/ 79 h 539"/>
                <a:gd name="T16" fmla="*/ 422 w 1099"/>
                <a:gd name="T17" fmla="*/ 79 h 539"/>
                <a:gd name="T18" fmla="*/ 366 w 1099"/>
                <a:gd name="T19" fmla="*/ 93 h 539"/>
                <a:gd name="T20" fmla="*/ 276 w 1099"/>
                <a:gd name="T21" fmla="*/ 64 h 539"/>
                <a:gd name="T22" fmla="*/ 229 w 1099"/>
                <a:gd name="T23" fmla="*/ 37 h 539"/>
                <a:gd name="T24" fmla="*/ 186 w 1099"/>
                <a:gd name="T25" fmla="*/ 5 h 539"/>
                <a:gd name="T26" fmla="*/ 138 w 1099"/>
                <a:gd name="T27" fmla="*/ 40 h 539"/>
                <a:gd name="T28" fmla="*/ 94 w 1099"/>
                <a:gd name="T29" fmla="*/ 22 h 539"/>
                <a:gd name="T30" fmla="*/ 47 w 1099"/>
                <a:gd name="T31" fmla="*/ 368 h 539"/>
                <a:gd name="T32" fmla="*/ 0 w 1099"/>
                <a:gd name="T33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99" h="539">
                  <a:moveTo>
                    <a:pt x="1099" y="6"/>
                  </a:moveTo>
                  <a:lnTo>
                    <a:pt x="1007" y="0"/>
                  </a:lnTo>
                  <a:lnTo>
                    <a:pt x="914" y="0"/>
                  </a:lnTo>
                  <a:lnTo>
                    <a:pt x="823" y="34"/>
                  </a:lnTo>
                  <a:lnTo>
                    <a:pt x="730" y="0"/>
                  </a:lnTo>
                  <a:lnTo>
                    <a:pt x="639" y="30"/>
                  </a:lnTo>
                  <a:lnTo>
                    <a:pt x="548" y="126"/>
                  </a:lnTo>
                  <a:lnTo>
                    <a:pt x="502" y="79"/>
                  </a:lnTo>
                  <a:lnTo>
                    <a:pt x="422" y="79"/>
                  </a:lnTo>
                  <a:lnTo>
                    <a:pt x="366" y="93"/>
                  </a:lnTo>
                  <a:lnTo>
                    <a:pt x="276" y="64"/>
                  </a:lnTo>
                  <a:lnTo>
                    <a:pt x="229" y="37"/>
                  </a:lnTo>
                  <a:lnTo>
                    <a:pt x="186" y="5"/>
                  </a:lnTo>
                  <a:lnTo>
                    <a:pt x="138" y="40"/>
                  </a:lnTo>
                  <a:lnTo>
                    <a:pt x="94" y="22"/>
                  </a:lnTo>
                  <a:lnTo>
                    <a:pt x="47" y="368"/>
                  </a:lnTo>
                  <a:lnTo>
                    <a:pt x="0" y="539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6" name="Freeform 18">
              <a:extLst>
                <a:ext uri="{FF2B5EF4-FFF2-40B4-BE49-F238E27FC236}">
                  <a16:creationId xmlns:a16="http://schemas.microsoft.com/office/drawing/2014/main" id="{CFD9572A-D49C-49FF-B482-8D014D40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851" y="5445126"/>
              <a:ext cx="147638" cy="617538"/>
            </a:xfrm>
            <a:custGeom>
              <a:avLst/>
              <a:gdLst>
                <a:gd name="T0" fmla="*/ 0 w 93"/>
                <a:gd name="T1" fmla="*/ 389 h 389"/>
                <a:gd name="T2" fmla="*/ 51 w 93"/>
                <a:gd name="T3" fmla="*/ 283 h 389"/>
                <a:gd name="T4" fmla="*/ 93 w 93"/>
                <a:gd name="T5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389">
                  <a:moveTo>
                    <a:pt x="0" y="389"/>
                  </a:moveTo>
                  <a:lnTo>
                    <a:pt x="51" y="283"/>
                  </a:lnTo>
                  <a:lnTo>
                    <a:pt x="93" y="0"/>
                  </a:lnTo>
                </a:path>
              </a:pathLst>
            </a:custGeom>
            <a:noFill/>
            <a:ln w="14288">
              <a:solidFill>
                <a:srgbClr val="0099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2" name="Freeform 204">
              <a:extLst>
                <a:ext uri="{FF2B5EF4-FFF2-40B4-BE49-F238E27FC236}">
                  <a16:creationId xmlns:a16="http://schemas.microsoft.com/office/drawing/2014/main" id="{089D750C-2E75-4D6E-AE6A-7793786FF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351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6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6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Freeform 206">
              <a:extLst>
                <a:ext uri="{FF2B5EF4-FFF2-40B4-BE49-F238E27FC236}">
                  <a16:creationId xmlns:a16="http://schemas.microsoft.com/office/drawing/2014/main" id="{41ABC39D-A2E2-4FBD-B856-985A90FA9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5063" y="40878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Freeform 207">
              <a:extLst>
                <a:ext uri="{FF2B5EF4-FFF2-40B4-BE49-F238E27FC236}">
                  <a16:creationId xmlns:a16="http://schemas.microsoft.com/office/drawing/2014/main" id="{149610B7-0B3A-4EB3-A350-31DFA0390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9488" y="40878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Freeform 208">
              <a:extLst>
                <a:ext uri="{FF2B5EF4-FFF2-40B4-BE49-F238E27FC236}">
                  <a16:creationId xmlns:a16="http://schemas.microsoft.com/office/drawing/2014/main" id="{7492913A-285E-4E6C-BD98-8CA3B4183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1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Freeform 209">
              <a:extLst>
                <a:ext uri="{FF2B5EF4-FFF2-40B4-BE49-F238E27FC236}">
                  <a16:creationId xmlns:a16="http://schemas.microsoft.com/office/drawing/2014/main" id="{07162411-9A6B-4317-ADEB-123FBFD0E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913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Freeform 210">
              <a:extLst>
                <a:ext uri="{FF2B5EF4-FFF2-40B4-BE49-F238E27FC236}">
                  <a16:creationId xmlns:a16="http://schemas.microsoft.com/office/drawing/2014/main" id="{0CF5CE5D-6325-4B53-9E85-D73B53EE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2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2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Freeform 211">
              <a:extLst>
                <a:ext uri="{FF2B5EF4-FFF2-40B4-BE49-F238E27FC236}">
                  <a16:creationId xmlns:a16="http://schemas.microsoft.com/office/drawing/2014/main" id="{AD91682D-BC1C-4F80-955B-DAF6A8683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188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Freeform 212">
              <a:extLst>
                <a:ext uri="{FF2B5EF4-FFF2-40B4-BE49-F238E27FC236}">
                  <a16:creationId xmlns:a16="http://schemas.microsoft.com/office/drawing/2014/main" id="{11C2FE8C-1335-42AE-B7C9-F83359842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2 w 32"/>
                <a:gd name="T33" fmla="*/ 1 h 32"/>
                <a:gd name="T34" fmla="*/ 9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9 w 32"/>
                <a:gd name="T59" fmla="*/ 31 h 32"/>
                <a:gd name="T60" fmla="*/ 12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Freeform 213">
              <a:extLst>
                <a:ext uri="{FF2B5EF4-FFF2-40B4-BE49-F238E27FC236}">
                  <a16:creationId xmlns:a16="http://schemas.microsoft.com/office/drawing/2014/main" id="{C78451C0-FDE7-45B2-A666-DC805A95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6551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Freeform 214">
              <a:extLst>
                <a:ext uri="{FF2B5EF4-FFF2-40B4-BE49-F238E27FC236}">
                  <a16:creationId xmlns:a16="http://schemas.microsoft.com/office/drawing/2014/main" id="{19743557-0BC2-46D8-BCAB-36B3EF9AD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526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2 w 32"/>
                <a:gd name="T33" fmla="*/ 1 h 32"/>
                <a:gd name="T34" fmla="*/ 9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9 w 32"/>
                <a:gd name="T59" fmla="*/ 31 h 32"/>
                <a:gd name="T60" fmla="*/ 12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Freeform 215">
              <a:extLst>
                <a:ext uri="{FF2B5EF4-FFF2-40B4-BE49-F238E27FC236}">
                  <a16:creationId xmlns:a16="http://schemas.microsoft.com/office/drawing/2014/main" id="{7E6075A3-0066-45A0-8CEB-023DBBB4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0501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Freeform 216">
              <a:extLst>
                <a:ext uri="{FF2B5EF4-FFF2-40B4-BE49-F238E27FC236}">
                  <a16:creationId xmlns:a16="http://schemas.microsoft.com/office/drawing/2014/main" id="{A8F30179-8F82-4DE5-B30F-49E5FC8B2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651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Freeform 217">
              <a:extLst>
                <a:ext uri="{FF2B5EF4-FFF2-40B4-BE49-F238E27FC236}">
                  <a16:creationId xmlns:a16="http://schemas.microsoft.com/office/drawing/2014/main" id="{52CAA02C-C731-4567-BB06-803767BAB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4451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Freeform 218">
              <a:extLst>
                <a:ext uri="{FF2B5EF4-FFF2-40B4-BE49-F238E27FC236}">
                  <a16:creationId xmlns:a16="http://schemas.microsoft.com/office/drawing/2014/main" id="{FB09A11E-181A-4C26-AEAE-EF63EEB84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7776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Freeform 219">
              <a:extLst>
                <a:ext uri="{FF2B5EF4-FFF2-40B4-BE49-F238E27FC236}">
                  <a16:creationId xmlns:a16="http://schemas.microsoft.com/office/drawing/2014/main" id="{D4152920-ADF4-4263-AF28-F358ED200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338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Freeform 220">
              <a:extLst>
                <a:ext uri="{FF2B5EF4-FFF2-40B4-BE49-F238E27FC236}">
                  <a16:creationId xmlns:a16="http://schemas.microsoft.com/office/drawing/2014/main" id="{589C8CFD-126F-466E-BD97-FC7B2A7B3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138" y="41132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Freeform 221">
              <a:extLst>
                <a:ext uri="{FF2B5EF4-FFF2-40B4-BE49-F238E27FC236}">
                  <a16:creationId xmlns:a16="http://schemas.microsoft.com/office/drawing/2014/main" id="{C2D124DC-AB2D-4BCB-B5FD-900C741D5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411797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5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5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Freeform 222">
              <a:extLst>
                <a:ext uri="{FF2B5EF4-FFF2-40B4-BE49-F238E27FC236}">
                  <a16:creationId xmlns:a16="http://schemas.microsoft.com/office/drawing/2014/main" id="{C7F0DBC3-0A7F-45FD-ADFB-5C651A5BC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63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Freeform 223">
              <a:extLst>
                <a:ext uri="{FF2B5EF4-FFF2-40B4-BE49-F238E27FC236}">
                  <a16:creationId xmlns:a16="http://schemas.microsoft.com/office/drawing/2014/main" id="{771C1CF4-1304-41C3-9050-CB4998B1F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3938" y="3671888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Freeform 224">
              <a:extLst>
                <a:ext uri="{FF2B5EF4-FFF2-40B4-BE49-F238E27FC236}">
                  <a16:creationId xmlns:a16="http://schemas.microsoft.com/office/drawing/2014/main" id="{AA132D2D-F0B2-4076-A399-DDD5D10DD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8" y="35004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Freeform 225">
              <a:extLst>
                <a:ext uri="{FF2B5EF4-FFF2-40B4-BE49-F238E27FC236}">
                  <a16:creationId xmlns:a16="http://schemas.microsoft.com/office/drawing/2014/main" id="{AB968F55-510F-4403-8CE0-40DD226DB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2926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Freeform 226">
              <a:extLst>
                <a:ext uri="{FF2B5EF4-FFF2-40B4-BE49-F238E27FC236}">
                  <a16:creationId xmlns:a16="http://schemas.microsoft.com/office/drawing/2014/main" id="{18679CBF-845C-4012-8044-78C40B310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301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Freeform 227">
              <a:extLst>
                <a:ext uri="{FF2B5EF4-FFF2-40B4-BE49-F238E27FC236}">
                  <a16:creationId xmlns:a16="http://schemas.microsoft.com/office/drawing/2014/main" id="{EEAB82CB-6F8B-46FE-92A2-948B5171E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6" y="36655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6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Freeform 228">
              <a:extLst>
                <a:ext uri="{FF2B5EF4-FFF2-40B4-BE49-F238E27FC236}">
                  <a16:creationId xmlns:a16="http://schemas.microsoft.com/office/drawing/2014/main" id="{43DD1FA0-6BC4-4ECE-BA16-78874EEBC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238" y="36417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Freeform 229">
              <a:extLst>
                <a:ext uri="{FF2B5EF4-FFF2-40B4-BE49-F238E27FC236}">
                  <a16:creationId xmlns:a16="http://schemas.microsoft.com/office/drawing/2014/main" id="{0C7AC993-2126-4571-80BE-58160775E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5026" y="385762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Freeform 230">
              <a:extLst>
                <a:ext uri="{FF2B5EF4-FFF2-40B4-BE49-F238E27FC236}">
                  <a16:creationId xmlns:a16="http://schemas.microsoft.com/office/drawing/2014/main" id="{16540E28-3FA7-4F8F-B2BF-37A483146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463" y="40163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Freeform 231">
              <a:extLst>
                <a:ext uri="{FF2B5EF4-FFF2-40B4-BE49-F238E27FC236}">
                  <a16:creationId xmlns:a16="http://schemas.microsoft.com/office/drawing/2014/main" id="{663AC70B-5189-48F7-B52F-9A8490F108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313" y="38131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Freeform 232">
              <a:extLst>
                <a:ext uri="{FF2B5EF4-FFF2-40B4-BE49-F238E27FC236}">
                  <a16:creationId xmlns:a16="http://schemas.microsoft.com/office/drawing/2014/main" id="{1459A0A5-CB1F-4058-9284-689C04725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38941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Freeform 233">
              <a:extLst>
                <a:ext uri="{FF2B5EF4-FFF2-40B4-BE49-F238E27FC236}">
                  <a16:creationId xmlns:a16="http://schemas.microsoft.com/office/drawing/2014/main" id="{674FD8A0-C78F-4645-B5E2-E4B0B9FC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8713" y="401796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Freeform 234">
              <a:extLst>
                <a:ext uri="{FF2B5EF4-FFF2-40B4-BE49-F238E27FC236}">
                  <a16:creationId xmlns:a16="http://schemas.microsoft.com/office/drawing/2014/main" id="{638DF5FA-F5F9-4299-959C-C73215F16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1" y="393065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9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9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2" name="Freeform 235">
              <a:extLst>
                <a:ext uri="{FF2B5EF4-FFF2-40B4-BE49-F238E27FC236}">
                  <a16:creationId xmlns:a16="http://schemas.microsoft.com/office/drawing/2014/main" id="{A45F3692-A601-4D97-B74E-49BC3D800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476" y="381476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3" name="Freeform 236">
              <a:extLst>
                <a:ext uri="{FF2B5EF4-FFF2-40B4-BE49-F238E27FC236}">
                  <a16:creationId xmlns:a16="http://schemas.microsoft.com/office/drawing/2014/main" id="{E2ABCCCA-6FF9-49C2-8925-12932041A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613" y="381476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Freeform 237">
              <a:extLst>
                <a:ext uri="{FF2B5EF4-FFF2-40B4-BE49-F238E27FC236}">
                  <a16:creationId xmlns:a16="http://schemas.microsoft.com/office/drawing/2014/main" id="{4125154D-0174-46DE-8EEC-ED9A8DA63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408940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5" name="Freeform 238">
              <a:extLst>
                <a:ext uri="{FF2B5EF4-FFF2-40B4-BE49-F238E27FC236}">
                  <a16:creationId xmlns:a16="http://schemas.microsoft.com/office/drawing/2014/main" id="{54CBBEC7-A3B7-426D-AA57-92CE2BF57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901" y="412115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Freeform 239">
              <a:extLst>
                <a:ext uri="{FF2B5EF4-FFF2-40B4-BE49-F238E27FC236}">
                  <a16:creationId xmlns:a16="http://schemas.microsoft.com/office/drawing/2014/main" id="{33159549-8520-4513-AEA6-5DC2C3903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76" y="40163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Freeform 240">
              <a:extLst>
                <a:ext uri="{FF2B5EF4-FFF2-40B4-BE49-F238E27FC236}">
                  <a16:creationId xmlns:a16="http://schemas.microsoft.com/office/drawing/2014/main" id="{26B10D06-0A97-46C9-8257-4885FDBC7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0213" y="40846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8" name="Freeform 241">
              <a:extLst>
                <a:ext uri="{FF2B5EF4-FFF2-40B4-BE49-F238E27FC236}">
                  <a16:creationId xmlns:a16="http://schemas.microsoft.com/office/drawing/2014/main" id="{D18C46B5-27B4-492D-AD73-705513899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501" y="4119563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9" name="Freeform 242">
              <a:extLst>
                <a:ext uri="{FF2B5EF4-FFF2-40B4-BE49-F238E27FC236}">
                  <a16:creationId xmlns:a16="http://schemas.microsoft.com/office/drawing/2014/main" id="{04D25223-E9DC-4AD6-860C-80AAEA7E6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188" y="405288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0" name="Freeform 243">
              <a:extLst>
                <a:ext uri="{FF2B5EF4-FFF2-40B4-BE49-F238E27FC236}">
                  <a16:creationId xmlns:a16="http://schemas.microsoft.com/office/drawing/2014/main" id="{2D101EBD-EEDE-4299-BF4A-7ADECB6C9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0726" y="395287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1" name="Freeform 244">
              <a:extLst>
                <a:ext uri="{FF2B5EF4-FFF2-40B4-BE49-F238E27FC236}">
                  <a16:creationId xmlns:a16="http://schemas.microsoft.com/office/drawing/2014/main" id="{D5B59A2D-568F-4A07-B9AE-B8B319886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2826" y="38131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2" name="Freeform 245">
              <a:extLst>
                <a:ext uri="{FF2B5EF4-FFF2-40B4-BE49-F238E27FC236}">
                  <a16:creationId xmlns:a16="http://schemas.microsoft.com/office/drawing/2014/main" id="{EFBF6015-441E-4A7A-83B6-C1514E086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3051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3" name="Freeform 246">
              <a:extLst>
                <a:ext uri="{FF2B5EF4-FFF2-40B4-BE49-F238E27FC236}">
                  <a16:creationId xmlns:a16="http://schemas.microsoft.com/office/drawing/2014/main" id="{FF792DFC-4F97-4125-BBC2-92D0E966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Freeform 247">
              <a:extLst>
                <a:ext uri="{FF2B5EF4-FFF2-40B4-BE49-F238E27FC236}">
                  <a16:creationId xmlns:a16="http://schemas.microsoft.com/office/drawing/2014/main" id="{2010685D-65F0-4BAB-B5A1-D48C48804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451" y="37449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5" name="Freeform 248">
              <a:extLst>
                <a:ext uri="{FF2B5EF4-FFF2-40B4-BE49-F238E27FC236}">
                  <a16:creationId xmlns:a16="http://schemas.microsoft.com/office/drawing/2014/main" id="{21B95489-A144-4DA2-BFD1-2CA4FA1F9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1501" y="38211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Freeform 249">
              <a:extLst>
                <a:ext uri="{FF2B5EF4-FFF2-40B4-BE49-F238E27FC236}">
                  <a16:creationId xmlns:a16="http://schemas.microsoft.com/office/drawing/2014/main" id="{17B5E56A-087A-4821-A56B-70B7835E1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359092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8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7" name="Freeform 250">
              <a:extLst>
                <a:ext uri="{FF2B5EF4-FFF2-40B4-BE49-F238E27FC236}">
                  <a16:creationId xmlns:a16="http://schemas.microsoft.com/office/drawing/2014/main" id="{6861C2E4-E215-42CF-8955-4FDE77CCB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6776" y="40862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8" name="Freeform 251">
              <a:extLst>
                <a:ext uri="{FF2B5EF4-FFF2-40B4-BE49-F238E27FC236}">
                  <a16:creationId xmlns:a16="http://schemas.microsoft.com/office/drawing/2014/main" id="{09242D9C-730E-4080-909B-54C1D58C9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3751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Freeform 252">
              <a:extLst>
                <a:ext uri="{FF2B5EF4-FFF2-40B4-BE49-F238E27FC236}">
                  <a16:creationId xmlns:a16="http://schemas.microsoft.com/office/drawing/2014/main" id="{B4A44FF0-B360-4992-893D-3BFEB7D20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9138" y="41132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Freeform 253">
              <a:extLst>
                <a:ext uri="{FF2B5EF4-FFF2-40B4-BE49-F238E27FC236}">
                  <a16:creationId xmlns:a16="http://schemas.microsoft.com/office/drawing/2014/main" id="{647D6422-2E32-4D8E-A90A-1294601A3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6113" y="41132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Freeform 254">
              <a:extLst>
                <a:ext uri="{FF2B5EF4-FFF2-40B4-BE49-F238E27FC236}">
                  <a16:creationId xmlns:a16="http://schemas.microsoft.com/office/drawing/2014/main" id="{FB6AAD90-E777-408F-B58B-62E2A7C71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1863" y="412432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Freeform 255">
              <a:extLst>
                <a:ext uri="{FF2B5EF4-FFF2-40B4-BE49-F238E27FC236}">
                  <a16:creationId xmlns:a16="http://schemas.microsoft.com/office/drawing/2014/main" id="{AFF243D1-E980-4F1E-92CB-B09B31DD5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3301" y="40894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Freeform 256">
              <a:extLst>
                <a:ext uri="{FF2B5EF4-FFF2-40B4-BE49-F238E27FC236}">
                  <a16:creationId xmlns:a16="http://schemas.microsoft.com/office/drawing/2014/main" id="{3F02F6B9-EA89-4E8B-9AEB-A9B62BDCFB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6326" y="405447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0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Freeform 257">
              <a:extLst>
                <a:ext uri="{FF2B5EF4-FFF2-40B4-BE49-F238E27FC236}">
                  <a16:creationId xmlns:a16="http://schemas.microsoft.com/office/drawing/2014/main" id="{7A9264AC-E98F-4EBD-BB7F-20EB15C2E4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763" y="4054476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5" name="Freeform 258">
              <a:extLst>
                <a:ext uri="{FF2B5EF4-FFF2-40B4-BE49-F238E27FC236}">
                  <a16:creationId xmlns:a16="http://schemas.microsoft.com/office/drawing/2014/main" id="{BDEA9E6B-8FFA-417C-956E-6ABE4331E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4124326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6" name="Freeform 259">
              <a:extLst>
                <a:ext uri="{FF2B5EF4-FFF2-40B4-BE49-F238E27FC236}">
                  <a16:creationId xmlns:a16="http://schemas.microsoft.com/office/drawing/2014/main" id="{A5E8D649-5957-4E05-8C02-13A2597A3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3813" y="4124326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7" name="Freeform 260">
              <a:extLst>
                <a:ext uri="{FF2B5EF4-FFF2-40B4-BE49-F238E27FC236}">
                  <a16:creationId xmlns:a16="http://schemas.microsoft.com/office/drawing/2014/main" id="{CCE3490A-64E0-4D32-8EDD-9F33EB35A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9863" y="40878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8" name="Freeform 261">
              <a:extLst>
                <a:ext uri="{FF2B5EF4-FFF2-40B4-BE49-F238E27FC236}">
                  <a16:creationId xmlns:a16="http://schemas.microsoft.com/office/drawing/2014/main" id="{098E6430-B4E4-40A4-B864-5F02B004A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151" y="4127501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2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8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8 w 32"/>
                <a:gd name="T37" fmla="*/ 2 h 32"/>
                <a:gd name="T38" fmla="*/ 5 w 32"/>
                <a:gd name="T39" fmla="*/ 4 h 32"/>
                <a:gd name="T40" fmla="*/ 3 w 32"/>
                <a:gd name="T41" fmla="*/ 7 h 32"/>
                <a:gd name="T42" fmla="*/ 1 w 32"/>
                <a:gd name="T43" fmla="*/ 9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9" name="Freeform 262">
              <a:extLst>
                <a:ext uri="{FF2B5EF4-FFF2-40B4-BE49-F238E27FC236}">
                  <a16:creationId xmlns:a16="http://schemas.microsoft.com/office/drawing/2014/main" id="{2EB63E1B-DFC9-4164-9836-55E4B67C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1963" y="40862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0" name="Freeform 263">
              <a:extLst>
                <a:ext uri="{FF2B5EF4-FFF2-40B4-BE49-F238E27FC236}">
                  <a16:creationId xmlns:a16="http://schemas.microsoft.com/office/drawing/2014/main" id="{A8BB3C84-6614-48ED-9420-87A8658942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8488" y="41243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1" name="Freeform 264">
              <a:extLst>
                <a:ext uri="{FF2B5EF4-FFF2-40B4-BE49-F238E27FC236}">
                  <a16:creationId xmlns:a16="http://schemas.microsoft.com/office/drawing/2014/main" id="{5125DF8A-3CC4-492E-9BFC-392CB8508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6126" y="3873501"/>
              <a:ext cx="50800" cy="49213"/>
            </a:xfrm>
            <a:custGeom>
              <a:avLst/>
              <a:gdLst>
                <a:gd name="T0" fmla="*/ 28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8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8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2" name="Freeform 265">
              <a:extLst>
                <a:ext uri="{FF2B5EF4-FFF2-40B4-BE49-F238E27FC236}">
                  <a16:creationId xmlns:a16="http://schemas.microsoft.com/office/drawing/2014/main" id="{92DF1C10-6DC2-49F8-83E5-20F044CBD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412432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3" name="Freeform 266">
              <a:extLst>
                <a:ext uri="{FF2B5EF4-FFF2-40B4-BE49-F238E27FC236}">
                  <a16:creationId xmlns:a16="http://schemas.microsoft.com/office/drawing/2014/main" id="{5E95FF66-8134-498B-B390-96E02246D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4124326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4" name="Freeform 267">
              <a:extLst>
                <a:ext uri="{FF2B5EF4-FFF2-40B4-BE49-F238E27FC236}">
                  <a16:creationId xmlns:a16="http://schemas.microsoft.com/office/drawing/2014/main" id="{6F786900-120E-4415-9425-821EE26D0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53363" y="402431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5" name="Freeform 268">
              <a:extLst>
                <a:ext uri="{FF2B5EF4-FFF2-40B4-BE49-F238E27FC236}">
                  <a16:creationId xmlns:a16="http://schemas.microsoft.com/office/drawing/2014/main" id="{003750AF-0DA5-4EA2-AC43-F6448EB30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6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6" name="Freeform 269">
              <a:extLst>
                <a:ext uri="{FF2B5EF4-FFF2-40B4-BE49-F238E27FC236}">
                  <a16:creationId xmlns:a16="http://schemas.microsoft.com/office/drawing/2014/main" id="{6E6D1ED8-DC08-4ACA-8C81-DC4351EEB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1476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7" name="Freeform 270">
              <a:extLst>
                <a:ext uri="{FF2B5EF4-FFF2-40B4-BE49-F238E27FC236}">
                  <a16:creationId xmlns:a16="http://schemas.microsoft.com/office/drawing/2014/main" id="{3FD799AE-FF36-4F32-B71A-1639651A9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676" y="4117976"/>
              <a:ext cx="50800" cy="49213"/>
            </a:xfrm>
            <a:custGeom>
              <a:avLst/>
              <a:gdLst>
                <a:gd name="T0" fmla="*/ 28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2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2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8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8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8" name="Freeform 271">
              <a:extLst>
                <a:ext uri="{FF2B5EF4-FFF2-40B4-BE49-F238E27FC236}">
                  <a16:creationId xmlns:a16="http://schemas.microsoft.com/office/drawing/2014/main" id="{203DA870-5D42-48D9-A5BE-B42173ACF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5938" y="4117976"/>
              <a:ext cx="50800" cy="49213"/>
            </a:xfrm>
            <a:custGeom>
              <a:avLst/>
              <a:gdLst>
                <a:gd name="T0" fmla="*/ 28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8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8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9" name="Freeform 272">
              <a:extLst>
                <a:ext uri="{FF2B5EF4-FFF2-40B4-BE49-F238E27FC236}">
                  <a16:creationId xmlns:a16="http://schemas.microsoft.com/office/drawing/2014/main" id="{57A1FEA9-2405-410B-BC67-3A0DC893E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0551" y="411638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0" name="Freeform 273">
              <a:extLst>
                <a:ext uri="{FF2B5EF4-FFF2-40B4-BE49-F238E27FC236}">
                  <a16:creationId xmlns:a16="http://schemas.microsoft.com/office/drawing/2014/main" id="{11D27099-9ADA-476C-8BEF-08BBAF476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4051" y="411638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1" name="Freeform 274">
              <a:extLst>
                <a:ext uri="{FF2B5EF4-FFF2-40B4-BE49-F238E27FC236}">
                  <a16:creationId xmlns:a16="http://schemas.microsoft.com/office/drawing/2014/main" id="{CB9D1E88-21D3-4B62-BC6D-60B1C5B1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1838" y="411638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2" name="Freeform 275">
              <a:extLst>
                <a:ext uri="{FF2B5EF4-FFF2-40B4-BE49-F238E27FC236}">
                  <a16:creationId xmlns:a16="http://schemas.microsoft.com/office/drawing/2014/main" id="{D4C8EF98-F781-4AA0-B1D3-B5278486C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8513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3" name="Freeform 276">
              <a:extLst>
                <a:ext uri="{FF2B5EF4-FFF2-40B4-BE49-F238E27FC236}">
                  <a16:creationId xmlns:a16="http://schemas.microsoft.com/office/drawing/2014/main" id="{972BD0A9-EFEC-4BCA-A63C-8F34CB9F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497888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4" name="Freeform 277">
              <a:extLst>
                <a:ext uri="{FF2B5EF4-FFF2-40B4-BE49-F238E27FC236}">
                  <a16:creationId xmlns:a16="http://schemas.microsoft.com/office/drawing/2014/main" id="{4A5BE4B7-F885-42C4-8DF0-17ACB3C2F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1388" y="41163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5" name="Freeform 278">
              <a:extLst>
                <a:ext uri="{FF2B5EF4-FFF2-40B4-BE49-F238E27FC236}">
                  <a16:creationId xmlns:a16="http://schemas.microsoft.com/office/drawing/2014/main" id="{CB291BAA-6389-44B1-818D-FD85C7A9B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39176" y="411638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6" name="Freeform 279">
              <a:extLst>
                <a:ext uri="{FF2B5EF4-FFF2-40B4-BE49-F238E27FC236}">
                  <a16:creationId xmlns:a16="http://schemas.microsoft.com/office/drawing/2014/main" id="{85A1D189-0D86-435D-AF01-6C54836B735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576" y="411797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7" name="Freeform 280">
              <a:extLst>
                <a:ext uri="{FF2B5EF4-FFF2-40B4-BE49-F238E27FC236}">
                  <a16:creationId xmlns:a16="http://schemas.microsoft.com/office/drawing/2014/main" id="{BF589C6E-69FF-4E0A-A150-F0D1D425E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6688" y="3598863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8" name="Freeform 281">
              <a:extLst>
                <a:ext uri="{FF2B5EF4-FFF2-40B4-BE49-F238E27FC236}">
                  <a16:creationId xmlns:a16="http://schemas.microsoft.com/office/drawing/2014/main" id="{A0BCB3EC-BA17-48A8-91F4-E1D7FFD81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801" y="3759201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8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9" name="Freeform 282">
              <a:extLst>
                <a:ext uri="{FF2B5EF4-FFF2-40B4-BE49-F238E27FC236}">
                  <a16:creationId xmlns:a16="http://schemas.microsoft.com/office/drawing/2014/main" id="{DE50E3B8-DAAF-42E3-B486-6736E2E0D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38" y="40862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9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9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0" name="Freeform 283">
              <a:extLst>
                <a:ext uri="{FF2B5EF4-FFF2-40B4-BE49-F238E27FC236}">
                  <a16:creationId xmlns:a16="http://schemas.microsoft.com/office/drawing/2014/main" id="{F84E4A16-67BD-47E6-A9C7-C5F42CF68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8138" y="411797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1" name="Freeform 284">
              <a:extLst>
                <a:ext uri="{FF2B5EF4-FFF2-40B4-BE49-F238E27FC236}">
                  <a16:creationId xmlns:a16="http://schemas.microsoft.com/office/drawing/2014/main" id="{308EB8CD-49D4-4531-9275-655A8CC21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8951" y="4051301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2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8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8 w 32"/>
                <a:gd name="T37" fmla="*/ 2 h 32"/>
                <a:gd name="T38" fmla="*/ 5 w 32"/>
                <a:gd name="T39" fmla="*/ 4 h 32"/>
                <a:gd name="T40" fmla="*/ 3 w 32"/>
                <a:gd name="T41" fmla="*/ 7 h 32"/>
                <a:gd name="T42" fmla="*/ 2 w 32"/>
                <a:gd name="T43" fmla="*/ 9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2" name="Freeform 285">
              <a:extLst>
                <a:ext uri="{FF2B5EF4-FFF2-40B4-BE49-F238E27FC236}">
                  <a16:creationId xmlns:a16="http://schemas.microsoft.com/office/drawing/2014/main" id="{35BB71FA-23EB-416B-8D9E-B55FBC7CE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001" y="4052888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3" name="Freeform 286">
              <a:extLst>
                <a:ext uri="{FF2B5EF4-FFF2-40B4-BE49-F238E27FC236}">
                  <a16:creationId xmlns:a16="http://schemas.microsoft.com/office/drawing/2014/main" id="{59ED0643-9D7C-4847-AD1F-9D4479CDE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2901" y="40116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4" name="Freeform 287">
              <a:extLst>
                <a:ext uri="{FF2B5EF4-FFF2-40B4-BE49-F238E27FC236}">
                  <a16:creationId xmlns:a16="http://schemas.microsoft.com/office/drawing/2014/main" id="{27796663-FB8D-404D-82CF-1C75B93F1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8463" y="401161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5" name="Freeform 288">
              <a:extLst>
                <a:ext uri="{FF2B5EF4-FFF2-40B4-BE49-F238E27FC236}">
                  <a16:creationId xmlns:a16="http://schemas.microsoft.com/office/drawing/2014/main" id="{DB20EE10-C6FC-4B63-88C6-0919DAF32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4151" y="3803651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6" name="Freeform 289">
              <a:extLst>
                <a:ext uri="{FF2B5EF4-FFF2-40B4-BE49-F238E27FC236}">
                  <a16:creationId xmlns:a16="http://schemas.microsoft.com/office/drawing/2014/main" id="{BAA7506E-FE15-4F59-9067-6FCBA21A5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101" y="3803651"/>
              <a:ext cx="50800" cy="49213"/>
            </a:xfrm>
            <a:custGeom>
              <a:avLst/>
              <a:gdLst>
                <a:gd name="T0" fmla="*/ 28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8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Freeform 290">
              <a:extLst>
                <a:ext uri="{FF2B5EF4-FFF2-40B4-BE49-F238E27FC236}">
                  <a16:creationId xmlns:a16="http://schemas.microsoft.com/office/drawing/2014/main" id="{E47CE4EE-73AF-4495-9BF3-9C3C93CFE4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26" y="3803651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Freeform 291">
              <a:extLst>
                <a:ext uri="{FF2B5EF4-FFF2-40B4-BE49-F238E27FC236}">
                  <a16:creationId xmlns:a16="http://schemas.microsoft.com/office/drawing/2014/main" id="{CB1F41D0-06B0-4E85-8406-FB6AF7FA51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5076" y="35258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Freeform 292">
              <a:extLst>
                <a:ext uri="{FF2B5EF4-FFF2-40B4-BE49-F238E27FC236}">
                  <a16:creationId xmlns:a16="http://schemas.microsoft.com/office/drawing/2014/main" id="{BA9566A7-4E2D-4897-B5BD-7F6249C12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5226" y="35131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Freeform 293">
              <a:extLst>
                <a:ext uri="{FF2B5EF4-FFF2-40B4-BE49-F238E27FC236}">
                  <a16:creationId xmlns:a16="http://schemas.microsoft.com/office/drawing/2014/main" id="{00482565-6B26-446D-8C2C-053FC1F2F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86963" y="40846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Freeform 294">
              <a:extLst>
                <a:ext uri="{FF2B5EF4-FFF2-40B4-BE49-F238E27FC236}">
                  <a16:creationId xmlns:a16="http://schemas.microsoft.com/office/drawing/2014/main" id="{61FD418F-C53B-4FF9-AF44-CF3CAB3D9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0763" y="4121151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Freeform 295">
              <a:extLst>
                <a:ext uri="{FF2B5EF4-FFF2-40B4-BE49-F238E27FC236}">
                  <a16:creationId xmlns:a16="http://schemas.microsoft.com/office/drawing/2014/main" id="{A532D7B3-AB07-47E1-8063-FD932AFF4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1488" y="375602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Freeform 296">
              <a:extLst>
                <a:ext uri="{FF2B5EF4-FFF2-40B4-BE49-F238E27FC236}">
                  <a16:creationId xmlns:a16="http://schemas.microsoft.com/office/drawing/2014/main" id="{60A04FAC-0446-48FC-BBF7-F95703CCE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6913" y="38623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7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4 h 32"/>
                <a:gd name="T40" fmla="*/ 3 w 32"/>
                <a:gd name="T41" fmla="*/ 7 h 32"/>
                <a:gd name="T42" fmla="*/ 1 w 32"/>
                <a:gd name="T43" fmla="*/ 9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Freeform 297">
              <a:extLst>
                <a:ext uri="{FF2B5EF4-FFF2-40B4-BE49-F238E27FC236}">
                  <a16:creationId xmlns:a16="http://schemas.microsoft.com/office/drawing/2014/main" id="{45CAFF08-0E8C-40D8-BA22-2854438B0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7538" y="34909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Freeform 298">
              <a:extLst>
                <a:ext uri="{FF2B5EF4-FFF2-40B4-BE49-F238E27FC236}">
                  <a16:creationId xmlns:a16="http://schemas.microsoft.com/office/drawing/2014/main" id="{608A24A7-665B-4511-AE73-E218A0BAE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6763" y="4084638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Freeform 299">
              <a:extLst>
                <a:ext uri="{FF2B5EF4-FFF2-40B4-BE49-F238E27FC236}">
                  <a16:creationId xmlns:a16="http://schemas.microsoft.com/office/drawing/2014/main" id="{061C69FF-106E-43B6-ABE9-B1C9497D84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4876" y="411638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8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8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8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8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Freeform 300">
              <a:extLst>
                <a:ext uri="{FF2B5EF4-FFF2-40B4-BE49-F238E27FC236}">
                  <a16:creationId xmlns:a16="http://schemas.microsoft.com/office/drawing/2014/main" id="{B1031DFC-1C85-4B58-A2B8-BF056BB2A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338" y="411638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8" name="Freeform 301">
              <a:extLst>
                <a:ext uri="{FF2B5EF4-FFF2-40B4-BE49-F238E27FC236}">
                  <a16:creationId xmlns:a16="http://schemas.microsoft.com/office/drawing/2014/main" id="{428F4398-5EEF-41A1-87A5-59F82B5D9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5388" y="411638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9" name="Freeform 302">
              <a:extLst>
                <a:ext uri="{FF2B5EF4-FFF2-40B4-BE49-F238E27FC236}">
                  <a16:creationId xmlns:a16="http://schemas.microsoft.com/office/drawing/2014/main" id="{53542036-7397-4618-AEAA-A84FDEAC3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3026" y="411638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0" name="Freeform 303">
              <a:extLst>
                <a:ext uri="{FF2B5EF4-FFF2-40B4-BE49-F238E27FC236}">
                  <a16:creationId xmlns:a16="http://schemas.microsoft.com/office/drawing/2014/main" id="{324A662B-72B3-4AD3-8313-1ADBE7874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50663" y="41163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0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1" name="Freeform 515">
              <a:extLst>
                <a:ext uri="{FF2B5EF4-FFF2-40B4-BE49-F238E27FC236}">
                  <a16:creationId xmlns:a16="http://schemas.microsoft.com/office/drawing/2014/main" id="{553C545F-7E60-4CEB-9976-6C26F9248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863" y="60356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2" name="Freeform 516">
              <a:extLst>
                <a:ext uri="{FF2B5EF4-FFF2-40B4-BE49-F238E27FC236}">
                  <a16:creationId xmlns:a16="http://schemas.microsoft.com/office/drawing/2014/main" id="{4DA1829B-EB87-4D45-9E18-2ED7BDB634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413" y="58705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3" name="Freeform 517">
              <a:extLst>
                <a:ext uri="{FF2B5EF4-FFF2-40B4-BE49-F238E27FC236}">
                  <a16:creationId xmlns:a16="http://schemas.microsoft.com/office/drawing/2014/main" id="{FF494D5E-182B-414E-AD5D-F0C03D6A7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7076" y="603091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Freeform 518">
              <a:extLst>
                <a:ext uri="{FF2B5EF4-FFF2-40B4-BE49-F238E27FC236}">
                  <a16:creationId xmlns:a16="http://schemas.microsoft.com/office/drawing/2014/main" id="{E01C19FD-67B6-4E28-BC3C-E067F70AB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238" y="566896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2 w 31"/>
                <a:gd name="T27" fmla="*/ 1 h 32"/>
                <a:gd name="T28" fmla="*/ 19 w 31"/>
                <a:gd name="T29" fmla="*/ 0 h 32"/>
                <a:gd name="T30" fmla="*/ 16 w 31"/>
                <a:gd name="T31" fmla="*/ 0 h 32"/>
                <a:gd name="T32" fmla="*/ 13 w 31"/>
                <a:gd name="T33" fmla="*/ 0 h 32"/>
                <a:gd name="T34" fmla="*/ 10 w 31"/>
                <a:gd name="T35" fmla="*/ 1 h 32"/>
                <a:gd name="T36" fmla="*/ 7 w 31"/>
                <a:gd name="T37" fmla="*/ 2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3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9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Freeform 519">
              <a:extLst>
                <a:ext uri="{FF2B5EF4-FFF2-40B4-BE49-F238E27FC236}">
                  <a16:creationId xmlns:a16="http://schemas.microsoft.com/office/drawing/2014/main" id="{18D268F9-AE15-4C87-96E8-A94B5F1D0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34288" y="60404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Freeform 520">
              <a:extLst>
                <a:ext uri="{FF2B5EF4-FFF2-40B4-BE49-F238E27FC236}">
                  <a16:creationId xmlns:a16="http://schemas.microsoft.com/office/drawing/2014/main" id="{960767B4-DE33-4736-93DB-6B5E2FE8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2551" y="60404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Freeform 521">
              <a:extLst>
                <a:ext uri="{FF2B5EF4-FFF2-40B4-BE49-F238E27FC236}">
                  <a16:creationId xmlns:a16="http://schemas.microsoft.com/office/drawing/2014/main" id="{9CA8CD9C-A95F-4D7D-8866-3B16D4CC6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75576" y="541972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Freeform 522">
              <a:extLst>
                <a:ext uri="{FF2B5EF4-FFF2-40B4-BE49-F238E27FC236}">
                  <a16:creationId xmlns:a16="http://schemas.microsoft.com/office/drawing/2014/main" id="{BD8653D6-CE86-4AB9-B4C9-3D6A1D203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26" y="600075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9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9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Freeform 548">
              <a:extLst>
                <a:ext uri="{FF2B5EF4-FFF2-40B4-BE49-F238E27FC236}">
                  <a16:creationId xmlns:a16="http://schemas.microsoft.com/office/drawing/2014/main" id="{D0814ACF-6DE9-4773-8E7B-CF154182A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7113" y="566578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Freeform 549">
              <a:extLst>
                <a:ext uri="{FF2B5EF4-FFF2-40B4-BE49-F238E27FC236}">
                  <a16:creationId xmlns:a16="http://schemas.microsoft.com/office/drawing/2014/main" id="{099CA30E-E60C-447A-AD37-664116049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376" y="5721351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Freeform 550">
              <a:extLst>
                <a:ext uri="{FF2B5EF4-FFF2-40B4-BE49-F238E27FC236}">
                  <a16:creationId xmlns:a16="http://schemas.microsoft.com/office/drawing/2014/main" id="{208F01E7-6CE9-4D11-AFED-4B46CD607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1576" y="538956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2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5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Freeform 551">
              <a:extLst>
                <a:ext uri="{FF2B5EF4-FFF2-40B4-BE49-F238E27FC236}">
                  <a16:creationId xmlns:a16="http://schemas.microsoft.com/office/drawing/2014/main" id="{1BE1981B-83A1-4AA5-8B65-05772288A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088" y="541972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2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2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Freeform 552">
              <a:extLst>
                <a:ext uri="{FF2B5EF4-FFF2-40B4-BE49-F238E27FC236}">
                  <a16:creationId xmlns:a16="http://schemas.microsoft.com/office/drawing/2014/main" id="{9C88D23A-95F7-496E-A5FD-6B9E6C196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601" y="54435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Freeform 553">
              <a:extLst>
                <a:ext uri="{FF2B5EF4-FFF2-40B4-BE49-F238E27FC236}">
                  <a16:creationId xmlns:a16="http://schemas.microsoft.com/office/drawing/2014/main" id="{525DFAF3-0CC6-4DC5-94D4-F0C25754C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863" y="55070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9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Freeform 554">
              <a:extLst>
                <a:ext uri="{FF2B5EF4-FFF2-40B4-BE49-F238E27FC236}">
                  <a16:creationId xmlns:a16="http://schemas.microsoft.com/office/drawing/2014/main" id="{1D9AA673-7DDA-4A01-88F8-E57443B88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9063" y="559117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Freeform 555">
              <a:extLst>
                <a:ext uri="{FF2B5EF4-FFF2-40B4-BE49-F238E27FC236}">
                  <a16:creationId xmlns:a16="http://schemas.microsoft.com/office/drawing/2014/main" id="{FE5320B3-456D-4581-8679-17EE462645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6851" y="562133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5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2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5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2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Freeform 556">
              <a:extLst>
                <a:ext uri="{FF2B5EF4-FFF2-40B4-BE49-F238E27FC236}">
                  <a16:creationId xmlns:a16="http://schemas.microsoft.com/office/drawing/2014/main" id="{844A3910-A936-4457-AEDC-5828DEFC9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351" y="56213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6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6 w 31"/>
                <a:gd name="T57" fmla="*/ 29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6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Freeform 557">
              <a:extLst>
                <a:ext uri="{FF2B5EF4-FFF2-40B4-BE49-F238E27FC236}">
                  <a16:creationId xmlns:a16="http://schemas.microsoft.com/office/drawing/2014/main" id="{A9A22D6D-ADE5-442B-99AF-6C178E42D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4963" y="552926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5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2 w 32"/>
                <a:gd name="T33" fmla="*/ 0 h 31"/>
                <a:gd name="T34" fmla="*/ 9 w 32"/>
                <a:gd name="T35" fmla="*/ 1 h 31"/>
                <a:gd name="T36" fmla="*/ 7 w 32"/>
                <a:gd name="T37" fmla="*/ 2 h 31"/>
                <a:gd name="T38" fmla="*/ 5 w 32"/>
                <a:gd name="T39" fmla="*/ 5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9 w 32"/>
                <a:gd name="T59" fmla="*/ 30 h 31"/>
                <a:gd name="T60" fmla="*/ 12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Freeform 558">
              <a:extLst>
                <a:ext uri="{FF2B5EF4-FFF2-40B4-BE49-F238E27FC236}">
                  <a16:creationId xmlns:a16="http://schemas.microsoft.com/office/drawing/2014/main" id="{087B7754-54AF-4700-8C78-C591ADB7F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1163" y="55943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1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2 w 32"/>
                <a:gd name="T33" fmla="*/ 1 h 32"/>
                <a:gd name="T34" fmla="*/ 9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9 w 32"/>
                <a:gd name="T59" fmla="*/ 31 h 32"/>
                <a:gd name="T60" fmla="*/ 12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Freeform 559">
              <a:extLst>
                <a:ext uri="{FF2B5EF4-FFF2-40B4-BE49-F238E27FC236}">
                  <a16:creationId xmlns:a16="http://schemas.microsoft.com/office/drawing/2014/main" id="{B5DE564D-CA21-4189-832D-780B9728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5776" y="564673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Freeform 560">
              <a:extLst>
                <a:ext uri="{FF2B5EF4-FFF2-40B4-BE49-F238E27FC236}">
                  <a16:creationId xmlns:a16="http://schemas.microsoft.com/office/drawing/2014/main" id="{4BD8124F-ADB5-4CC3-B766-A4D41DDB2D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5626" y="57229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6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6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6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Freeform 561">
              <a:extLst>
                <a:ext uri="{FF2B5EF4-FFF2-40B4-BE49-F238E27FC236}">
                  <a16:creationId xmlns:a16="http://schemas.microsoft.com/office/drawing/2014/main" id="{16E1BDB2-2BBD-4E78-BEE7-8EF5566F3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088" y="5745163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Freeform 562">
              <a:extLst>
                <a:ext uri="{FF2B5EF4-FFF2-40B4-BE49-F238E27FC236}">
                  <a16:creationId xmlns:a16="http://schemas.microsoft.com/office/drawing/2014/main" id="{4AE124CF-7DA2-4D79-913E-D61B8DC1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726" y="57721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2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2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Freeform 563">
              <a:extLst>
                <a:ext uri="{FF2B5EF4-FFF2-40B4-BE49-F238E27FC236}">
                  <a16:creationId xmlns:a16="http://schemas.microsoft.com/office/drawing/2014/main" id="{64F37A5C-6081-4B94-810A-BBD3B7F42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188" y="572928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Freeform 564">
              <a:extLst>
                <a:ext uri="{FF2B5EF4-FFF2-40B4-BE49-F238E27FC236}">
                  <a16:creationId xmlns:a16="http://schemas.microsoft.com/office/drawing/2014/main" id="{25D1F549-71FD-4AC4-8E0A-0BD53FC80B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888" y="5646738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Freeform 565">
              <a:extLst>
                <a:ext uri="{FF2B5EF4-FFF2-40B4-BE49-F238E27FC236}">
                  <a16:creationId xmlns:a16="http://schemas.microsoft.com/office/drawing/2014/main" id="{A2EA5401-A92F-4D92-915D-095862F20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288" y="5541963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5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5 w 31"/>
                <a:gd name="T39" fmla="*/ 5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Freeform 566">
              <a:extLst>
                <a:ext uri="{FF2B5EF4-FFF2-40B4-BE49-F238E27FC236}">
                  <a16:creationId xmlns:a16="http://schemas.microsoft.com/office/drawing/2014/main" id="{00C04E03-9996-42FC-B908-9487768AB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6776" y="53927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Freeform 567">
              <a:extLst>
                <a:ext uri="{FF2B5EF4-FFF2-40B4-BE49-F238E27FC236}">
                  <a16:creationId xmlns:a16="http://schemas.microsoft.com/office/drawing/2014/main" id="{F99A387B-58F4-45F0-BBE7-500E4192A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8" y="56261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Freeform 568">
              <a:extLst>
                <a:ext uri="{FF2B5EF4-FFF2-40B4-BE49-F238E27FC236}">
                  <a16:creationId xmlns:a16="http://schemas.microsoft.com/office/drawing/2014/main" id="{FA4C5B8A-6151-47CF-95EA-B7E4A94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3388" y="580866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Freeform 569">
              <a:extLst>
                <a:ext uri="{FF2B5EF4-FFF2-40B4-BE49-F238E27FC236}">
                  <a16:creationId xmlns:a16="http://schemas.microsoft.com/office/drawing/2014/main" id="{0C82264D-2D90-45BE-8044-52DAF0AC3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88" y="57975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Freeform 570">
              <a:extLst>
                <a:ext uri="{FF2B5EF4-FFF2-40B4-BE49-F238E27FC236}">
                  <a16:creationId xmlns:a16="http://schemas.microsoft.com/office/drawing/2014/main" id="{C193ED19-618F-49D1-9556-35238EDF4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6051" y="5732463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Freeform 571">
              <a:extLst>
                <a:ext uri="{FF2B5EF4-FFF2-40B4-BE49-F238E27FC236}">
                  <a16:creationId xmlns:a16="http://schemas.microsoft.com/office/drawing/2014/main" id="{1260C300-2F6D-4D0A-939C-3A864EC81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56959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Freeform 572">
              <a:extLst>
                <a:ext uri="{FF2B5EF4-FFF2-40B4-BE49-F238E27FC236}">
                  <a16:creationId xmlns:a16="http://schemas.microsoft.com/office/drawing/2014/main" id="{9C59F9E4-B746-4DEC-B380-968825546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2063" y="56261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Freeform 573">
              <a:extLst>
                <a:ext uri="{FF2B5EF4-FFF2-40B4-BE49-F238E27FC236}">
                  <a16:creationId xmlns:a16="http://schemas.microsoft.com/office/drawing/2014/main" id="{F08DE126-BF56-43F9-9DFE-A522A3BAB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388" y="5553076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Freeform 574">
              <a:extLst>
                <a:ext uri="{FF2B5EF4-FFF2-40B4-BE49-F238E27FC236}">
                  <a16:creationId xmlns:a16="http://schemas.microsoft.com/office/drawing/2014/main" id="{59D3ABBE-7563-4DE1-BC88-5EDC34251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2363" y="557847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6 w 31"/>
                <a:gd name="T31" fmla="*/ 0 h 32"/>
                <a:gd name="T32" fmla="*/ 12 w 31"/>
                <a:gd name="T33" fmla="*/ 0 h 32"/>
                <a:gd name="T34" fmla="*/ 10 w 31"/>
                <a:gd name="T35" fmla="*/ 1 h 32"/>
                <a:gd name="T36" fmla="*/ 7 w 31"/>
                <a:gd name="T37" fmla="*/ 2 h 32"/>
                <a:gd name="T38" fmla="*/ 5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Freeform 575">
              <a:extLst>
                <a:ext uri="{FF2B5EF4-FFF2-40B4-BE49-F238E27FC236}">
                  <a16:creationId xmlns:a16="http://schemas.microsoft.com/office/drawing/2014/main" id="{FC2C9620-AC62-4676-B39D-39B3373C8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6163" y="564356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Freeform 576">
              <a:extLst>
                <a:ext uri="{FF2B5EF4-FFF2-40B4-BE49-F238E27FC236}">
                  <a16:creationId xmlns:a16="http://schemas.microsoft.com/office/drawing/2014/main" id="{842C1CC6-4C27-4CE0-AEFD-37FC826DB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901" y="56832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Freeform 577">
              <a:extLst>
                <a:ext uri="{FF2B5EF4-FFF2-40B4-BE49-F238E27FC236}">
                  <a16:creationId xmlns:a16="http://schemas.microsoft.com/office/drawing/2014/main" id="{A2CA5173-1B5E-4565-8FB9-50C2E10BD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751" y="60340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0 w 32"/>
                <a:gd name="T19" fmla="*/ 9 h 32"/>
                <a:gd name="T20" fmla="*/ 29 w 32"/>
                <a:gd name="T21" fmla="*/ 7 h 32"/>
                <a:gd name="T22" fmla="*/ 27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4 h 32"/>
                <a:gd name="T40" fmla="*/ 2 w 32"/>
                <a:gd name="T41" fmla="*/ 7 h 32"/>
                <a:gd name="T42" fmla="*/ 1 w 32"/>
                <a:gd name="T43" fmla="*/ 9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Freeform 578">
              <a:extLst>
                <a:ext uri="{FF2B5EF4-FFF2-40B4-BE49-F238E27FC236}">
                  <a16:creationId xmlns:a16="http://schemas.microsoft.com/office/drawing/2014/main" id="{3822AFDC-58D4-47E0-BAE5-650C1B672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876" y="59420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Freeform 579">
              <a:extLst>
                <a:ext uri="{FF2B5EF4-FFF2-40B4-BE49-F238E27FC236}">
                  <a16:creationId xmlns:a16="http://schemas.microsoft.com/office/drawing/2014/main" id="{3DCAD940-F1A4-4BD1-81E5-E4560248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976" y="603567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Freeform 580">
              <a:extLst>
                <a:ext uri="{FF2B5EF4-FFF2-40B4-BE49-F238E27FC236}">
                  <a16:creationId xmlns:a16="http://schemas.microsoft.com/office/drawing/2014/main" id="{FF3ECADE-4C5A-4509-B376-43C2232E9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951" y="603567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Freeform 581">
              <a:extLst>
                <a:ext uri="{FF2B5EF4-FFF2-40B4-BE49-F238E27FC236}">
                  <a16:creationId xmlns:a16="http://schemas.microsoft.com/office/drawing/2014/main" id="{882AB8D8-50B2-4443-8528-9FDF1D5D31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513" y="6035676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Freeform 582">
              <a:extLst>
                <a:ext uri="{FF2B5EF4-FFF2-40B4-BE49-F238E27FC236}">
                  <a16:creationId xmlns:a16="http://schemas.microsoft.com/office/drawing/2014/main" id="{C7E92CFC-3712-4DBC-8138-77091E1AF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0263" y="55705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Freeform 583">
              <a:extLst>
                <a:ext uri="{FF2B5EF4-FFF2-40B4-BE49-F238E27FC236}">
                  <a16:creationId xmlns:a16="http://schemas.microsoft.com/office/drawing/2014/main" id="{5F6826F2-F8E0-4703-95CC-7CD206DA9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0413" y="559752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6 h 31"/>
                <a:gd name="T56" fmla="*/ 7 w 31"/>
                <a:gd name="T57" fmla="*/ 28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Freeform 584">
              <a:extLst>
                <a:ext uri="{FF2B5EF4-FFF2-40B4-BE49-F238E27FC236}">
                  <a16:creationId xmlns:a16="http://schemas.microsoft.com/office/drawing/2014/main" id="{F9F00932-E20E-41AE-9966-DF691628F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876" y="604202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Freeform 585">
              <a:extLst>
                <a:ext uri="{FF2B5EF4-FFF2-40B4-BE49-F238E27FC236}">
                  <a16:creationId xmlns:a16="http://schemas.microsoft.com/office/drawing/2014/main" id="{DC649F3F-F24B-4DEF-96DC-8E04C5621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600551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Freeform 586">
              <a:extLst>
                <a:ext uri="{FF2B5EF4-FFF2-40B4-BE49-F238E27FC236}">
                  <a16:creationId xmlns:a16="http://schemas.microsoft.com/office/drawing/2014/main" id="{43F45265-DE70-410A-A1E9-B50440223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738" y="57419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Freeform 587">
              <a:extLst>
                <a:ext uri="{FF2B5EF4-FFF2-40B4-BE49-F238E27FC236}">
                  <a16:creationId xmlns:a16="http://schemas.microsoft.com/office/drawing/2014/main" id="{F483A109-782A-49F1-BC77-BD4D0BB36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8176" y="5803901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Freeform 588">
              <a:extLst>
                <a:ext uri="{FF2B5EF4-FFF2-40B4-BE49-F238E27FC236}">
                  <a16:creationId xmlns:a16="http://schemas.microsoft.com/office/drawing/2014/main" id="{39E1D4CA-F666-4FEC-8458-6F6CA943C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551" y="568801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Freeform 589">
              <a:extLst>
                <a:ext uri="{FF2B5EF4-FFF2-40B4-BE49-F238E27FC236}">
                  <a16:creationId xmlns:a16="http://schemas.microsoft.com/office/drawing/2014/main" id="{BE476718-DB2A-47E5-8846-F52434966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638" y="573722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Freeform 590">
              <a:extLst>
                <a:ext uri="{FF2B5EF4-FFF2-40B4-BE49-F238E27FC236}">
                  <a16:creationId xmlns:a16="http://schemas.microsoft.com/office/drawing/2014/main" id="{A4352109-EF89-46CF-B5C0-A67ED3BEB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5663" y="5943601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Freeform 591">
              <a:extLst>
                <a:ext uri="{FF2B5EF4-FFF2-40B4-BE49-F238E27FC236}">
                  <a16:creationId xmlns:a16="http://schemas.microsoft.com/office/drawing/2014/main" id="{493E3772-12D2-4E62-8D27-EC787BC1A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8688" y="5854701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1 w 31"/>
                <a:gd name="T27" fmla="*/ 1 h 32"/>
                <a:gd name="T28" fmla="*/ 18 w 31"/>
                <a:gd name="T29" fmla="*/ 1 h 32"/>
                <a:gd name="T30" fmla="*/ 15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1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1" y="1"/>
                  </a:lnTo>
                  <a:lnTo>
                    <a:pt x="18" y="1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1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Freeform 592">
              <a:extLst>
                <a:ext uri="{FF2B5EF4-FFF2-40B4-BE49-F238E27FC236}">
                  <a16:creationId xmlns:a16="http://schemas.microsoft.com/office/drawing/2014/main" id="{C8EC7B65-8CC5-4F6A-B44A-153DACB6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538" y="604361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Freeform 593">
              <a:extLst>
                <a:ext uri="{FF2B5EF4-FFF2-40B4-BE49-F238E27FC236}">
                  <a16:creationId xmlns:a16="http://schemas.microsoft.com/office/drawing/2014/main" id="{DC23D8CB-3745-4FD7-98D9-E6AD6436B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3151" y="5978526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10 w 31"/>
                <a:gd name="T35" fmla="*/ 1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Freeform 594">
              <a:extLst>
                <a:ext uri="{FF2B5EF4-FFF2-40B4-BE49-F238E27FC236}">
                  <a16:creationId xmlns:a16="http://schemas.microsoft.com/office/drawing/2014/main" id="{AF9894BE-B73C-41F3-9E1D-C2D4F8AE6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3001" y="5943601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Freeform 595">
              <a:extLst>
                <a:ext uri="{FF2B5EF4-FFF2-40B4-BE49-F238E27FC236}">
                  <a16:creationId xmlns:a16="http://schemas.microsoft.com/office/drawing/2014/main" id="{7875BE8D-9E3F-4C36-86A2-8C1DF068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5101" y="597693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9 h 32"/>
                <a:gd name="T20" fmla="*/ 29 w 32"/>
                <a:gd name="T21" fmla="*/ 7 h 32"/>
                <a:gd name="T22" fmla="*/ 27 w 32"/>
                <a:gd name="T23" fmla="*/ 4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4 h 32"/>
                <a:gd name="T40" fmla="*/ 3 w 32"/>
                <a:gd name="T41" fmla="*/ 7 h 32"/>
                <a:gd name="T42" fmla="*/ 1 w 32"/>
                <a:gd name="T43" fmla="*/ 9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Freeform 596">
              <a:extLst>
                <a:ext uri="{FF2B5EF4-FFF2-40B4-BE49-F238E27FC236}">
                  <a16:creationId xmlns:a16="http://schemas.microsoft.com/office/drawing/2014/main" id="{DB0D9E38-CA72-4C4A-8823-EE239712F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801" y="6042026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Freeform 597">
              <a:extLst>
                <a:ext uri="{FF2B5EF4-FFF2-40B4-BE49-F238E27FC236}">
                  <a16:creationId xmlns:a16="http://schemas.microsoft.com/office/drawing/2014/main" id="{71B22563-2835-44F6-A722-DD7C0A022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963" y="5768976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Freeform 598">
              <a:extLst>
                <a:ext uri="{FF2B5EF4-FFF2-40B4-BE49-F238E27FC236}">
                  <a16:creationId xmlns:a16="http://schemas.microsoft.com/office/drawing/2014/main" id="{9C7D2D96-2D0C-40B5-8E9C-3C8CA5976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113" y="5299076"/>
              <a:ext cx="50800" cy="49213"/>
            </a:xfrm>
            <a:custGeom>
              <a:avLst/>
              <a:gdLst>
                <a:gd name="T0" fmla="*/ 28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2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2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8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8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2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2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Freeform 599">
              <a:extLst>
                <a:ext uri="{FF2B5EF4-FFF2-40B4-BE49-F238E27FC236}">
                  <a16:creationId xmlns:a16="http://schemas.microsoft.com/office/drawing/2014/main" id="{01F7A82A-8684-4F7E-93EF-C2C4B5CFD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5301" y="5299076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Freeform 600">
              <a:extLst>
                <a:ext uri="{FF2B5EF4-FFF2-40B4-BE49-F238E27FC236}">
                  <a16:creationId xmlns:a16="http://schemas.microsoft.com/office/drawing/2014/main" id="{3A877B7C-D163-46A0-8126-C93432BD4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9101" y="53848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Freeform 601">
              <a:extLst>
                <a:ext uri="{FF2B5EF4-FFF2-40B4-BE49-F238E27FC236}">
                  <a16:creationId xmlns:a16="http://schemas.microsoft.com/office/drawing/2014/main" id="{8AC6D95A-E31F-4B63-890F-95E151F11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9051" y="572770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Freeform 602">
              <a:extLst>
                <a:ext uri="{FF2B5EF4-FFF2-40B4-BE49-F238E27FC236}">
                  <a16:creationId xmlns:a16="http://schemas.microsoft.com/office/drawing/2014/main" id="{E8CF3DE5-CFC7-4B5B-91E3-3283A2F0A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263" y="563086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Freeform 603">
              <a:extLst>
                <a:ext uri="{FF2B5EF4-FFF2-40B4-BE49-F238E27FC236}">
                  <a16:creationId xmlns:a16="http://schemas.microsoft.com/office/drawing/2014/main" id="{4141F565-658F-474B-B196-1FAD3BFC62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5426" y="5526088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Freeform 604">
              <a:extLst>
                <a:ext uri="{FF2B5EF4-FFF2-40B4-BE49-F238E27FC236}">
                  <a16:creationId xmlns:a16="http://schemas.microsoft.com/office/drawing/2014/main" id="{D26FDDB2-9CE7-418B-8C5D-B81AA4EB5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6863" y="5783263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9 w 31"/>
                <a:gd name="T29" fmla="*/ 0 h 32"/>
                <a:gd name="T30" fmla="*/ 16 w 31"/>
                <a:gd name="T31" fmla="*/ 0 h 32"/>
                <a:gd name="T32" fmla="*/ 13 w 31"/>
                <a:gd name="T33" fmla="*/ 0 h 32"/>
                <a:gd name="T34" fmla="*/ 10 w 31"/>
                <a:gd name="T35" fmla="*/ 1 h 32"/>
                <a:gd name="T36" fmla="*/ 7 w 31"/>
                <a:gd name="T37" fmla="*/ 2 h 32"/>
                <a:gd name="T38" fmla="*/ 5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0 h 32"/>
                <a:gd name="T60" fmla="*/ 13 w 31"/>
                <a:gd name="T61" fmla="*/ 31 h 32"/>
                <a:gd name="T62" fmla="*/ 16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9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Freeform 605">
              <a:extLst>
                <a:ext uri="{FF2B5EF4-FFF2-40B4-BE49-F238E27FC236}">
                  <a16:creationId xmlns:a16="http://schemas.microsoft.com/office/drawing/2014/main" id="{1C7634C1-734E-403E-8EA6-A4BEA8BD3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3063" y="5748338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Freeform 606">
              <a:extLst>
                <a:ext uri="{FF2B5EF4-FFF2-40B4-BE49-F238E27FC236}">
                  <a16:creationId xmlns:a16="http://schemas.microsoft.com/office/drawing/2014/main" id="{5C85E551-AB98-4080-A5AB-707AE2F11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1326" y="5772151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608">
              <a:extLst>
                <a:ext uri="{FF2B5EF4-FFF2-40B4-BE49-F238E27FC236}">
                  <a16:creationId xmlns:a16="http://schemas.microsoft.com/office/drawing/2014/main" id="{67FFBA38-FCB7-4CE4-BC14-FB18FAA0C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350" y="59388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1 h 32"/>
                <a:gd name="T8" fmla="*/ 31 w 31"/>
                <a:gd name="T9" fmla="*/ 19 h 32"/>
                <a:gd name="T10" fmla="*/ 31 w 31"/>
                <a:gd name="T11" fmla="*/ 18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2 h 32"/>
                <a:gd name="T28" fmla="*/ 19 w 31"/>
                <a:gd name="T29" fmla="*/ 1 h 32"/>
                <a:gd name="T30" fmla="*/ 16 w 31"/>
                <a:gd name="T31" fmla="*/ 0 h 32"/>
                <a:gd name="T32" fmla="*/ 13 w 31"/>
                <a:gd name="T33" fmla="*/ 1 h 32"/>
                <a:gd name="T34" fmla="*/ 10 w 31"/>
                <a:gd name="T35" fmla="*/ 2 h 32"/>
                <a:gd name="T36" fmla="*/ 7 w 31"/>
                <a:gd name="T37" fmla="*/ 3 h 32"/>
                <a:gd name="T38" fmla="*/ 5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5 w 31"/>
                <a:gd name="T55" fmla="*/ 27 h 32"/>
                <a:gd name="T56" fmla="*/ 7 w 31"/>
                <a:gd name="T57" fmla="*/ 29 h 32"/>
                <a:gd name="T58" fmla="*/ 10 w 31"/>
                <a:gd name="T59" fmla="*/ 31 h 32"/>
                <a:gd name="T60" fmla="*/ 13 w 31"/>
                <a:gd name="T61" fmla="*/ 32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9 w 31"/>
                <a:gd name="T69" fmla="*/ 32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1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609">
              <a:extLst>
                <a:ext uri="{FF2B5EF4-FFF2-40B4-BE49-F238E27FC236}">
                  <a16:creationId xmlns:a16="http://schemas.microsoft.com/office/drawing/2014/main" id="{2846BEDA-329F-42B1-ABC8-CC6A055DE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8963" y="578485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610">
              <a:extLst>
                <a:ext uri="{FF2B5EF4-FFF2-40B4-BE49-F238E27FC236}">
                  <a16:creationId xmlns:a16="http://schemas.microsoft.com/office/drawing/2014/main" id="{A7D0A2AD-1710-46D9-80DC-37EC3CB29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638" y="57991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9 h 32"/>
                <a:gd name="T20" fmla="*/ 29 w 31"/>
                <a:gd name="T21" fmla="*/ 7 h 32"/>
                <a:gd name="T22" fmla="*/ 27 w 31"/>
                <a:gd name="T23" fmla="*/ 4 h 32"/>
                <a:gd name="T24" fmla="*/ 24 w 31"/>
                <a:gd name="T25" fmla="*/ 2 h 32"/>
                <a:gd name="T26" fmla="*/ 22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4 h 32"/>
                <a:gd name="T40" fmla="*/ 2 w 31"/>
                <a:gd name="T41" fmla="*/ 7 h 32"/>
                <a:gd name="T42" fmla="*/ 1 w 31"/>
                <a:gd name="T43" fmla="*/ 9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2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611">
              <a:extLst>
                <a:ext uri="{FF2B5EF4-FFF2-40B4-BE49-F238E27FC236}">
                  <a16:creationId xmlns:a16="http://schemas.microsoft.com/office/drawing/2014/main" id="{3E625C54-15D9-4D38-B7AC-AB71ED997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5699125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8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612">
              <a:extLst>
                <a:ext uri="{FF2B5EF4-FFF2-40B4-BE49-F238E27FC236}">
                  <a16:creationId xmlns:a16="http://schemas.microsoft.com/office/drawing/2014/main" id="{B9C30A87-EDC0-47C2-8C79-7B53A21F1F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6450" y="572770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Freeform 613">
              <a:extLst>
                <a:ext uri="{FF2B5EF4-FFF2-40B4-BE49-F238E27FC236}">
                  <a16:creationId xmlns:a16="http://schemas.microsoft.com/office/drawing/2014/main" id="{4A383E53-2071-4E61-825A-38F3BF5C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063" y="5667375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614">
              <a:extLst>
                <a:ext uri="{FF2B5EF4-FFF2-40B4-BE49-F238E27FC236}">
                  <a16:creationId xmlns:a16="http://schemas.microsoft.com/office/drawing/2014/main" id="{4629D658-CFBD-48A4-AE09-DC4B00733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9325" y="5634038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615">
              <a:extLst>
                <a:ext uri="{FF2B5EF4-FFF2-40B4-BE49-F238E27FC236}">
                  <a16:creationId xmlns:a16="http://schemas.microsoft.com/office/drawing/2014/main" id="{8F5E59BA-1337-4629-A01A-0A68B606A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3938" y="5630863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8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8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6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8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8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6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616">
              <a:extLst>
                <a:ext uri="{FF2B5EF4-FFF2-40B4-BE49-F238E27FC236}">
                  <a16:creationId xmlns:a16="http://schemas.microsoft.com/office/drawing/2014/main" id="{75CB2528-DC21-4935-845C-ACF2CBBF7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575" y="5803900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1 w 31"/>
                <a:gd name="T27" fmla="*/ 1 h 31"/>
                <a:gd name="T28" fmla="*/ 18 w 31"/>
                <a:gd name="T29" fmla="*/ 0 h 31"/>
                <a:gd name="T30" fmla="*/ 15 w 31"/>
                <a:gd name="T31" fmla="*/ 0 h 31"/>
                <a:gd name="T32" fmla="*/ 12 w 31"/>
                <a:gd name="T33" fmla="*/ 0 h 31"/>
                <a:gd name="T34" fmla="*/ 9 w 31"/>
                <a:gd name="T35" fmla="*/ 1 h 31"/>
                <a:gd name="T36" fmla="*/ 7 w 31"/>
                <a:gd name="T37" fmla="*/ 2 h 31"/>
                <a:gd name="T38" fmla="*/ 4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4 w 31"/>
                <a:gd name="T55" fmla="*/ 27 h 31"/>
                <a:gd name="T56" fmla="*/ 7 w 31"/>
                <a:gd name="T57" fmla="*/ 28 h 31"/>
                <a:gd name="T58" fmla="*/ 9 w 31"/>
                <a:gd name="T59" fmla="*/ 30 h 31"/>
                <a:gd name="T60" fmla="*/ 12 w 31"/>
                <a:gd name="T61" fmla="*/ 31 h 31"/>
                <a:gd name="T62" fmla="*/ 15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8 w 31"/>
                <a:gd name="T69" fmla="*/ 31 h 31"/>
                <a:gd name="T70" fmla="*/ 21 w 31"/>
                <a:gd name="T71" fmla="*/ 30 h 31"/>
                <a:gd name="T72" fmla="*/ 24 w 31"/>
                <a:gd name="T73" fmla="*/ 28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8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617">
              <a:extLst>
                <a:ext uri="{FF2B5EF4-FFF2-40B4-BE49-F238E27FC236}">
                  <a16:creationId xmlns:a16="http://schemas.microsoft.com/office/drawing/2014/main" id="{A51E9CEF-ECD7-44EE-80DA-2FBE4C255F4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593566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618">
              <a:extLst>
                <a:ext uri="{FF2B5EF4-FFF2-40B4-BE49-F238E27FC236}">
                  <a16:creationId xmlns:a16="http://schemas.microsoft.com/office/drawing/2014/main" id="{DE13BDCE-8447-4979-BCBE-E6A9F89B6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8438" y="5826125"/>
              <a:ext cx="49213" cy="49213"/>
            </a:xfrm>
            <a:custGeom>
              <a:avLst/>
              <a:gdLst>
                <a:gd name="T0" fmla="*/ 27 w 31"/>
                <a:gd name="T1" fmla="*/ 26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8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5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6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2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6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5 h 31"/>
                <a:gd name="T48" fmla="*/ 0 w 31"/>
                <a:gd name="T49" fmla="*/ 18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6 h 31"/>
                <a:gd name="T56" fmla="*/ 7 w 31"/>
                <a:gd name="T57" fmla="*/ 28 h 31"/>
                <a:gd name="T58" fmla="*/ 10 w 31"/>
                <a:gd name="T59" fmla="*/ 30 h 31"/>
                <a:gd name="T60" fmla="*/ 12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8 h 31"/>
                <a:gd name="T74" fmla="*/ 27 w 31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2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619">
              <a:extLst>
                <a:ext uri="{FF2B5EF4-FFF2-40B4-BE49-F238E27FC236}">
                  <a16:creationId xmlns:a16="http://schemas.microsoft.com/office/drawing/2014/main" id="{6C624649-48C7-40A7-ABF7-78AD295AA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1788" y="5762625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4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6 h 32"/>
                <a:gd name="T14" fmla="*/ 32 w 32"/>
                <a:gd name="T15" fmla="*/ 16 h 32"/>
                <a:gd name="T16" fmla="*/ 32 w 32"/>
                <a:gd name="T17" fmla="*/ 12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8 w 32"/>
                <a:gd name="T37" fmla="*/ 2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2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4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1 h 32"/>
                <a:gd name="T66" fmla="*/ 18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4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620">
              <a:extLst>
                <a:ext uri="{FF2B5EF4-FFF2-40B4-BE49-F238E27FC236}">
                  <a16:creationId xmlns:a16="http://schemas.microsoft.com/office/drawing/2014/main" id="{90038D1F-7D1F-4848-BCC1-B50B07791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3075" y="5786438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5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7 h 32"/>
                <a:gd name="T14" fmla="*/ 31 w 31"/>
                <a:gd name="T15" fmla="*/ 16 h 32"/>
                <a:gd name="T16" fmla="*/ 31 w 31"/>
                <a:gd name="T17" fmla="*/ 13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3 h 32"/>
                <a:gd name="T26" fmla="*/ 22 w 31"/>
                <a:gd name="T27" fmla="*/ 1 h 32"/>
                <a:gd name="T28" fmla="*/ 18 w 31"/>
                <a:gd name="T29" fmla="*/ 1 h 32"/>
                <a:gd name="T30" fmla="*/ 16 w 31"/>
                <a:gd name="T31" fmla="*/ 0 h 32"/>
                <a:gd name="T32" fmla="*/ 12 w 31"/>
                <a:gd name="T33" fmla="*/ 1 h 32"/>
                <a:gd name="T34" fmla="*/ 9 w 31"/>
                <a:gd name="T35" fmla="*/ 1 h 32"/>
                <a:gd name="T36" fmla="*/ 7 w 31"/>
                <a:gd name="T37" fmla="*/ 3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3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5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1 h 32"/>
                <a:gd name="T60" fmla="*/ 12 w 31"/>
                <a:gd name="T61" fmla="*/ 31 h 32"/>
                <a:gd name="T62" fmla="*/ 16 w 31"/>
                <a:gd name="T63" fmla="*/ 32 h 32"/>
                <a:gd name="T64" fmla="*/ 16 w 31"/>
                <a:gd name="T65" fmla="*/ 32 h 32"/>
                <a:gd name="T66" fmla="*/ 17 w 31"/>
                <a:gd name="T67" fmla="*/ 32 h 32"/>
                <a:gd name="T68" fmla="*/ 18 w 31"/>
                <a:gd name="T69" fmla="*/ 31 h 32"/>
                <a:gd name="T70" fmla="*/ 22 w 31"/>
                <a:gd name="T71" fmla="*/ 31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8" y="1"/>
                  </a:lnTo>
                  <a:lnTo>
                    <a:pt x="16" y="0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3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1"/>
                  </a:lnTo>
                  <a:lnTo>
                    <a:pt x="12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621">
              <a:extLst>
                <a:ext uri="{FF2B5EF4-FFF2-40B4-BE49-F238E27FC236}">
                  <a16:creationId xmlns:a16="http://schemas.microsoft.com/office/drawing/2014/main" id="{EA11B73D-C82A-4AE5-B3F2-FA0086349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77438" y="57292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622">
              <a:extLst>
                <a:ext uri="{FF2B5EF4-FFF2-40B4-BE49-F238E27FC236}">
                  <a16:creationId xmlns:a16="http://schemas.microsoft.com/office/drawing/2014/main" id="{AAD8533E-BDAB-4483-B42A-029267F76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9388" y="5246688"/>
              <a:ext cx="50800" cy="49213"/>
            </a:xfrm>
            <a:custGeom>
              <a:avLst/>
              <a:gdLst>
                <a:gd name="T0" fmla="*/ 28 w 32"/>
                <a:gd name="T1" fmla="*/ 27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2 w 32"/>
                <a:gd name="T9" fmla="*/ 19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6 h 31"/>
                <a:gd name="T16" fmla="*/ 32 w 32"/>
                <a:gd name="T17" fmla="*/ 12 h 31"/>
                <a:gd name="T18" fmla="*/ 31 w 32"/>
                <a:gd name="T19" fmla="*/ 9 h 31"/>
                <a:gd name="T20" fmla="*/ 29 w 32"/>
                <a:gd name="T21" fmla="*/ 7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7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6 h 31"/>
                <a:gd name="T48" fmla="*/ 1 w 32"/>
                <a:gd name="T49" fmla="*/ 19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7 h 31"/>
                <a:gd name="T56" fmla="*/ 8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9 h 31"/>
                <a:gd name="T74" fmla="*/ 28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7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2"/>
                  </a:lnTo>
                  <a:lnTo>
                    <a:pt x="31" y="9"/>
                  </a:lnTo>
                  <a:lnTo>
                    <a:pt x="29" y="7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7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Freeform 623">
              <a:extLst>
                <a:ext uri="{FF2B5EF4-FFF2-40B4-BE49-F238E27FC236}">
                  <a16:creationId xmlns:a16="http://schemas.microsoft.com/office/drawing/2014/main" id="{4D5D271D-D2E0-4E51-B9CC-D588770C8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6363" y="5205413"/>
              <a:ext cx="50800" cy="49213"/>
            </a:xfrm>
            <a:custGeom>
              <a:avLst/>
              <a:gdLst>
                <a:gd name="T0" fmla="*/ 27 w 32"/>
                <a:gd name="T1" fmla="*/ 26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6 h 31"/>
                <a:gd name="T22" fmla="*/ 27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6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6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7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6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6"/>
                  </a:lnTo>
                  <a:lnTo>
                    <a:pt x="27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6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6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7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 624">
              <a:extLst>
                <a:ext uri="{FF2B5EF4-FFF2-40B4-BE49-F238E27FC236}">
                  <a16:creationId xmlns:a16="http://schemas.microsoft.com/office/drawing/2014/main" id="{F233217C-4CA1-41D1-8DC2-A1E657EC2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8100" y="5153025"/>
              <a:ext cx="49213" cy="49213"/>
            </a:xfrm>
            <a:custGeom>
              <a:avLst/>
              <a:gdLst>
                <a:gd name="T0" fmla="*/ 27 w 31"/>
                <a:gd name="T1" fmla="*/ 27 h 31"/>
                <a:gd name="T2" fmla="*/ 29 w 31"/>
                <a:gd name="T3" fmla="*/ 24 h 31"/>
                <a:gd name="T4" fmla="*/ 30 w 31"/>
                <a:gd name="T5" fmla="*/ 21 h 31"/>
                <a:gd name="T6" fmla="*/ 30 w 31"/>
                <a:gd name="T7" fmla="*/ 20 h 31"/>
                <a:gd name="T8" fmla="*/ 31 w 31"/>
                <a:gd name="T9" fmla="*/ 19 h 31"/>
                <a:gd name="T10" fmla="*/ 31 w 31"/>
                <a:gd name="T11" fmla="*/ 17 h 31"/>
                <a:gd name="T12" fmla="*/ 31 w 31"/>
                <a:gd name="T13" fmla="*/ 16 h 31"/>
                <a:gd name="T14" fmla="*/ 31 w 31"/>
                <a:gd name="T15" fmla="*/ 16 h 31"/>
                <a:gd name="T16" fmla="*/ 31 w 31"/>
                <a:gd name="T17" fmla="*/ 12 h 31"/>
                <a:gd name="T18" fmla="*/ 30 w 31"/>
                <a:gd name="T19" fmla="*/ 9 h 31"/>
                <a:gd name="T20" fmla="*/ 29 w 31"/>
                <a:gd name="T21" fmla="*/ 7 h 31"/>
                <a:gd name="T22" fmla="*/ 27 w 31"/>
                <a:gd name="T23" fmla="*/ 4 h 31"/>
                <a:gd name="T24" fmla="*/ 24 w 31"/>
                <a:gd name="T25" fmla="*/ 2 h 31"/>
                <a:gd name="T26" fmla="*/ 22 w 31"/>
                <a:gd name="T27" fmla="*/ 1 h 31"/>
                <a:gd name="T28" fmla="*/ 19 w 31"/>
                <a:gd name="T29" fmla="*/ 0 h 31"/>
                <a:gd name="T30" fmla="*/ 16 w 31"/>
                <a:gd name="T31" fmla="*/ 0 h 31"/>
                <a:gd name="T32" fmla="*/ 13 w 31"/>
                <a:gd name="T33" fmla="*/ 0 h 31"/>
                <a:gd name="T34" fmla="*/ 10 w 31"/>
                <a:gd name="T35" fmla="*/ 1 h 31"/>
                <a:gd name="T36" fmla="*/ 7 w 31"/>
                <a:gd name="T37" fmla="*/ 2 h 31"/>
                <a:gd name="T38" fmla="*/ 5 w 31"/>
                <a:gd name="T39" fmla="*/ 4 h 31"/>
                <a:gd name="T40" fmla="*/ 2 w 31"/>
                <a:gd name="T41" fmla="*/ 7 h 31"/>
                <a:gd name="T42" fmla="*/ 1 w 31"/>
                <a:gd name="T43" fmla="*/ 9 h 31"/>
                <a:gd name="T44" fmla="*/ 0 w 31"/>
                <a:gd name="T45" fmla="*/ 12 h 31"/>
                <a:gd name="T46" fmla="*/ 0 w 31"/>
                <a:gd name="T47" fmla="*/ 16 h 31"/>
                <a:gd name="T48" fmla="*/ 0 w 31"/>
                <a:gd name="T49" fmla="*/ 19 h 31"/>
                <a:gd name="T50" fmla="*/ 1 w 31"/>
                <a:gd name="T51" fmla="*/ 21 h 31"/>
                <a:gd name="T52" fmla="*/ 2 w 31"/>
                <a:gd name="T53" fmla="*/ 24 h 31"/>
                <a:gd name="T54" fmla="*/ 5 w 31"/>
                <a:gd name="T55" fmla="*/ 27 h 31"/>
                <a:gd name="T56" fmla="*/ 7 w 31"/>
                <a:gd name="T57" fmla="*/ 29 h 31"/>
                <a:gd name="T58" fmla="*/ 10 w 31"/>
                <a:gd name="T59" fmla="*/ 30 h 31"/>
                <a:gd name="T60" fmla="*/ 13 w 31"/>
                <a:gd name="T61" fmla="*/ 31 h 31"/>
                <a:gd name="T62" fmla="*/ 16 w 31"/>
                <a:gd name="T63" fmla="*/ 31 h 31"/>
                <a:gd name="T64" fmla="*/ 16 w 31"/>
                <a:gd name="T65" fmla="*/ 31 h 31"/>
                <a:gd name="T66" fmla="*/ 17 w 31"/>
                <a:gd name="T67" fmla="*/ 31 h 31"/>
                <a:gd name="T68" fmla="*/ 19 w 31"/>
                <a:gd name="T69" fmla="*/ 31 h 31"/>
                <a:gd name="T70" fmla="*/ 22 w 31"/>
                <a:gd name="T71" fmla="*/ 30 h 31"/>
                <a:gd name="T72" fmla="*/ 24 w 31"/>
                <a:gd name="T73" fmla="*/ 29 h 31"/>
                <a:gd name="T74" fmla="*/ 27 w 31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625">
              <a:extLst>
                <a:ext uri="{FF2B5EF4-FFF2-40B4-BE49-F238E27FC236}">
                  <a16:creationId xmlns:a16="http://schemas.microsoft.com/office/drawing/2014/main" id="{DCE7C0B7-B3AD-4649-AC95-D4FE06474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1900" y="5210175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0 w 32"/>
                <a:gd name="T7" fmla="*/ 20 h 31"/>
                <a:gd name="T8" fmla="*/ 31 w 32"/>
                <a:gd name="T9" fmla="*/ 18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5 h 31"/>
                <a:gd name="T48" fmla="*/ 0 w 32"/>
                <a:gd name="T49" fmla="*/ 18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8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0" y="20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8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626">
              <a:extLst>
                <a:ext uri="{FF2B5EF4-FFF2-40B4-BE49-F238E27FC236}">
                  <a16:creationId xmlns:a16="http://schemas.microsoft.com/office/drawing/2014/main" id="{B3EB9469-EFC0-47CE-80BF-F433101EF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2050" y="51800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0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Freeform 627">
              <a:extLst>
                <a:ext uri="{FF2B5EF4-FFF2-40B4-BE49-F238E27FC236}">
                  <a16:creationId xmlns:a16="http://schemas.microsoft.com/office/drawing/2014/main" id="{3717160D-B14C-4968-9376-9609D84AC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3850" y="5292725"/>
              <a:ext cx="49213" cy="50800"/>
            </a:xfrm>
            <a:custGeom>
              <a:avLst/>
              <a:gdLst>
                <a:gd name="T0" fmla="*/ 27 w 31"/>
                <a:gd name="T1" fmla="*/ 27 h 32"/>
                <a:gd name="T2" fmla="*/ 29 w 31"/>
                <a:gd name="T3" fmla="*/ 24 h 32"/>
                <a:gd name="T4" fmla="*/ 30 w 31"/>
                <a:gd name="T5" fmla="*/ 22 h 32"/>
                <a:gd name="T6" fmla="*/ 30 w 31"/>
                <a:gd name="T7" fmla="*/ 20 h 32"/>
                <a:gd name="T8" fmla="*/ 31 w 31"/>
                <a:gd name="T9" fmla="*/ 19 h 32"/>
                <a:gd name="T10" fmla="*/ 31 w 31"/>
                <a:gd name="T11" fmla="*/ 17 h 32"/>
                <a:gd name="T12" fmla="*/ 31 w 31"/>
                <a:gd name="T13" fmla="*/ 16 h 32"/>
                <a:gd name="T14" fmla="*/ 31 w 31"/>
                <a:gd name="T15" fmla="*/ 16 h 32"/>
                <a:gd name="T16" fmla="*/ 31 w 31"/>
                <a:gd name="T17" fmla="*/ 12 h 32"/>
                <a:gd name="T18" fmla="*/ 30 w 31"/>
                <a:gd name="T19" fmla="*/ 10 h 32"/>
                <a:gd name="T20" fmla="*/ 29 w 31"/>
                <a:gd name="T21" fmla="*/ 7 h 32"/>
                <a:gd name="T22" fmla="*/ 27 w 31"/>
                <a:gd name="T23" fmla="*/ 5 h 32"/>
                <a:gd name="T24" fmla="*/ 24 w 31"/>
                <a:gd name="T25" fmla="*/ 2 h 32"/>
                <a:gd name="T26" fmla="*/ 21 w 31"/>
                <a:gd name="T27" fmla="*/ 1 h 32"/>
                <a:gd name="T28" fmla="*/ 18 w 31"/>
                <a:gd name="T29" fmla="*/ 0 h 32"/>
                <a:gd name="T30" fmla="*/ 15 w 31"/>
                <a:gd name="T31" fmla="*/ 0 h 32"/>
                <a:gd name="T32" fmla="*/ 12 w 31"/>
                <a:gd name="T33" fmla="*/ 0 h 32"/>
                <a:gd name="T34" fmla="*/ 9 w 31"/>
                <a:gd name="T35" fmla="*/ 1 h 32"/>
                <a:gd name="T36" fmla="*/ 7 w 31"/>
                <a:gd name="T37" fmla="*/ 2 h 32"/>
                <a:gd name="T38" fmla="*/ 4 w 31"/>
                <a:gd name="T39" fmla="*/ 5 h 32"/>
                <a:gd name="T40" fmla="*/ 2 w 31"/>
                <a:gd name="T41" fmla="*/ 7 h 32"/>
                <a:gd name="T42" fmla="*/ 1 w 31"/>
                <a:gd name="T43" fmla="*/ 10 h 32"/>
                <a:gd name="T44" fmla="*/ 0 w 31"/>
                <a:gd name="T45" fmla="*/ 12 h 32"/>
                <a:gd name="T46" fmla="*/ 0 w 31"/>
                <a:gd name="T47" fmla="*/ 16 h 32"/>
                <a:gd name="T48" fmla="*/ 0 w 31"/>
                <a:gd name="T49" fmla="*/ 19 h 32"/>
                <a:gd name="T50" fmla="*/ 1 w 31"/>
                <a:gd name="T51" fmla="*/ 22 h 32"/>
                <a:gd name="T52" fmla="*/ 2 w 31"/>
                <a:gd name="T53" fmla="*/ 24 h 32"/>
                <a:gd name="T54" fmla="*/ 4 w 31"/>
                <a:gd name="T55" fmla="*/ 27 h 32"/>
                <a:gd name="T56" fmla="*/ 7 w 31"/>
                <a:gd name="T57" fmla="*/ 29 h 32"/>
                <a:gd name="T58" fmla="*/ 9 w 31"/>
                <a:gd name="T59" fmla="*/ 30 h 32"/>
                <a:gd name="T60" fmla="*/ 12 w 31"/>
                <a:gd name="T61" fmla="*/ 31 h 32"/>
                <a:gd name="T62" fmla="*/ 15 w 31"/>
                <a:gd name="T63" fmla="*/ 32 h 32"/>
                <a:gd name="T64" fmla="*/ 16 w 31"/>
                <a:gd name="T65" fmla="*/ 31 h 32"/>
                <a:gd name="T66" fmla="*/ 17 w 31"/>
                <a:gd name="T67" fmla="*/ 31 h 32"/>
                <a:gd name="T68" fmla="*/ 18 w 31"/>
                <a:gd name="T69" fmla="*/ 31 h 32"/>
                <a:gd name="T70" fmla="*/ 21 w 31"/>
                <a:gd name="T71" fmla="*/ 30 h 32"/>
                <a:gd name="T72" fmla="*/ 24 w 31"/>
                <a:gd name="T73" fmla="*/ 29 h 32"/>
                <a:gd name="T74" fmla="*/ 27 w 31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2"/>
                  </a:lnTo>
                  <a:lnTo>
                    <a:pt x="21" y="1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4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4" y="27"/>
                  </a:lnTo>
                  <a:lnTo>
                    <a:pt x="7" y="29"/>
                  </a:lnTo>
                  <a:lnTo>
                    <a:pt x="9" y="30"/>
                  </a:lnTo>
                  <a:lnTo>
                    <a:pt x="12" y="31"/>
                  </a:lnTo>
                  <a:lnTo>
                    <a:pt x="15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21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Freeform 628">
              <a:extLst>
                <a:ext uri="{FF2B5EF4-FFF2-40B4-BE49-F238E27FC236}">
                  <a16:creationId xmlns:a16="http://schemas.microsoft.com/office/drawing/2014/main" id="{CAFDD9B0-3DC3-46C4-ABE0-199E5AAFE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5288" y="527685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4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7 h 32"/>
                <a:gd name="T12" fmla="*/ 31 w 32"/>
                <a:gd name="T13" fmla="*/ 16 h 32"/>
                <a:gd name="T14" fmla="*/ 32 w 32"/>
                <a:gd name="T15" fmla="*/ 16 h 32"/>
                <a:gd name="T16" fmla="*/ 31 w 32"/>
                <a:gd name="T17" fmla="*/ 12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2 h 32"/>
                <a:gd name="T26" fmla="*/ 22 w 32"/>
                <a:gd name="T27" fmla="*/ 1 h 32"/>
                <a:gd name="T28" fmla="*/ 19 w 32"/>
                <a:gd name="T29" fmla="*/ 0 h 32"/>
                <a:gd name="T30" fmla="*/ 16 w 32"/>
                <a:gd name="T31" fmla="*/ 0 h 32"/>
                <a:gd name="T32" fmla="*/ 13 w 32"/>
                <a:gd name="T33" fmla="*/ 0 h 32"/>
                <a:gd name="T34" fmla="*/ 10 w 32"/>
                <a:gd name="T35" fmla="*/ 1 h 32"/>
                <a:gd name="T36" fmla="*/ 7 w 32"/>
                <a:gd name="T37" fmla="*/ 2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2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4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0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1 h 32"/>
                <a:gd name="T66" fmla="*/ 17 w 32"/>
                <a:gd name="T67" fmla="*/ 31 h 32"/>
                <a:gd name="T68" fmla="*/ 19 w 32"/>
                <a:gd name="T69" fmla="*/ 31 h 32"/>
                <a:gd name="T70" fmla="*/ 22 w 32"/>
                <a:gd name="T71" fmla="*/ 30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4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Freeform 629">
              <a:extLst>
                <a:ext uri="{FF2B5EF4-FFF2-40B4-BE49-F238E27FC236}">
                  <a16:creationId xmlns:a16="http://schemas.microsoft.com/office/drawing/2014/main" id="{94EE8A7A-95C5-4A51-8C47-BA69510DB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36250" y="527050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Freeform 630">
              <a:extLst>
                <a:ext uri="{FF2B5EF4-FFF2-40B4-BE49-F238E27FC236}">
                  <a16:creationId xmlns:a16="http://schemas.microsoft.com/office/drawing/2014/main" id="{DA225F2A-C4E9-4A76-9989-FC250093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9750" y="5270500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2 w 32"/>
                <a:gd name="T11" fmla="*/ 18 h 32"/>
                <a:gd name="T12" fmla="*/ 32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1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1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Freeform 631">
              <a:extLst>
                <a:ext uri="{FF2B5EF4-FFF2-40B4-BE49-F238E27FC236}">
                  <a16:creationId xmlns:a16="http://schemas.microsoft.com/office/drawing/2014/main" id="{FFC652F8-F849-4C5A-8E1C-D42965993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775" y="5346700"/>
              <a:ext cx="50800" cy="49213"/>
            </a:xfrm>
            <a:custGeom>
              <a:avLst/>
              <a:gdLst>
                <a:gd name="T0" fmla="*/ 28 w 32"/>
                <a:gd name="T1" fmla="*/ 26 h 31"/>
                <a:gd name="T2" fmla="*/ 29 w 32"/>
                <a:gd name="T3" fmla="*/ 24 h 31"/>
                <a:gd name="T4" fmla="*/ 31 w 32"/>
                <a:gd name="T5" fmla="*/ 21 h 31"/>
                <a:gd name="T6" fmla="*/ 31 w 32"/>
                <a:gd name="T7" fmla="*/ 20 h 31"/>
                <a:gd name="T8" fmla="*/ 31 w 32"/>
                <a:gd name="T9" fmla="*/ 18 h 31"/>
                <a:gd name="T10" fmla="*/ 32 w 32"/>
                <a:gd name="T11" fmla="*/ 17 h 31"/>
                <a:gd name="T12" fmla="*/ 32 w 32"/>
                <a:gd name="T13" fmla="*/ 16 h 31"/>
                <a:gd name="T14" fmla="*/ 32 w 32"/>
                <a:gd name="T15" fmla="*/ 15 h 31"/>
                <a:gd name="T16" fmla="*/ 31 w 32"/>
                <a:gd name="T17" fmla="*/ 12 h 31"/>
                <a:gd name="T18" fmla="*/ 31 w 32"/>
                <a:gd name="T19" fmla="*/ 9 h 31"/>
                <a:gd name="T20" fmla="*/ 29 w 32"/>
                <a:gd name="T21" fmla="*/ 6 h 31"/>
                <a:gd name="T22" fmla="*/ 28 w 32"/>
                <a:gd name="T23" fmla="*/ 4 h 31"/>
                <a:gd name="T24" fmla="*/ 25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8 w 32"/>
                <a:gd name="T37" fmla="*/ 2 h 31"/>
                <a:gd name="T38" fmla="*/ 5 w 32"/>
                <a:gd name="T39" fmla="*/ 4 h 31"/>
                <a:gd name="T40" fmla="*/ 3 w 32"/>
                <a:gd name="T41" fmla="*/ 6 h 31"/>
                <a:gd name="T42" fmla="*/ 1 w 32"/>
                <a:gd name="T43" fmla="*/ 9 h 31"/>
                <a:gd name="T44" fmla="*/ 1 w 32"/>
                <a:gd name="T45" fmla="*/ 12 h 31"/>
                <a:gd name="T46" fmla="*/ 0 w 32"/>
                <a:gd name="T47" fmla="*/ 15 h 31"/>
                <a:gd name="T48" fmla="*/ 1 w 32"/>
                <a:gd name="T49" fmla="*/ 18 h 31"/>
                <a:gd name="T50" fmla="*/ 1 w 32"/>
                <a:gd name="T51" fmla="*/ 21 h 31"/>
                <a:gd name="T52" fmla="*/ 3 w 32"/>
                <a:gd name="T53" fmla="*/ 24 h 31"/>
                <a:gd name="T54" fmla="*/ 5 w 32"/>
                <a:gd name="T55" fmla="*/ 26 h 31"/>
                <a:gd name="T56" fmla="*/ 8 w 32"/>
                <a:gd name="T57" fmla="*/ 28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7 w 32"/>
                <a:gd name="T65" fmla="*/ 31 h 31"/>
                <a:gd name="T66" fmla="*/ 18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5 w 32"/>
                <a:gd name="T73" fmla="*/ 28 h 31"/>
                <a:gd name="T74" fmla="*/ 28 w 32"/>
                <a:gd name="T7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8" y="26"/>
                  </a:moveTo>
                  <a:lnTo>
                    <a:pt x="29" y="24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31" y="18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1" y="12"/>
                  </a:lnTo>
                  <a:lnTo>
                    <a:pt x="31" y="9"/>
                  </a:lnTo>
                  <a:lnTo>
                    <a:pt x="29" y="6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8" y="2"/>
                  </a:lnTo>
                  <a:lnTo>
                    <a:pt x="5" y="4"/>
                  </a:lnTo>
                  <a:lnTo>
                    <a:pt x="3" y="6"/>
                  </a:lnTo>
                  <a:lnTo>
                    <a:pt x="1" y="9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1" y="18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5" y="26"/>
                  </a:lnTo>
                  <a:lnTo>
                    <a:pt x="8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8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5" y="28"/>
                  </a:lnTo>
                  <a:lnTo>
                    <a:pt x="28" y="26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Freeform 632">
              <a:extLst>
                <a:ext uri="{FF2B5EF4-FFF2-40B4-BE49-F238E27FC236}">
                  <a16:creationId xmlns:a16="http://schemas.microsoft.com/office/drawing/2014/main" id="{965B1354-1C96-46E8-BAB8-2CEEEAEEA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4213" y="5268913"/>
              <a:ext cx="50800" cy="50800"/>
            </a:xfrm>
            <a:custGeom>
              <a:avLst/>
              <a:gdLst>
                <a:gd name="T0" fmla="*/ 28 w 32"/>
                <a:gd name="T1" fmla="*/ 27 h 32"/>
                <a:gd name="T2" fmla="*/ 29 w 32"/>
                <a:gd name="T3" fmla="*/ 25 h 32"/>
                <a:gd name="T4" fmla="*/ 31 w 32"/>
                <a:gd name="T5" fmla="*/ 22 h 32"/>
                <a:gd name="T6" fmla="*/ 31 w 32"/>
                <a:gd name="T7" fmla="*/ 20 h 32"/>
                <a:gd name="T8" fmla="*/ 32 w 32"/>
                <a:gd name="T9" fmla="*/ 19 h 32"/>
                <a:gd name="T10" fmla="*/ 32 w 32"/>
                <a:gd name="T11" fmla="*/ 17 h 32"/>
                <a:gd name="T12" fmla="*/ 32 w 32"/>
                <a:gd name="T13" fmla="*/ 17 h 32"/>
                <a:gd name="T14" fmla="*/ 32 w 32"/>
                <a:gd name="T15" fmla="*/ 16 h 32"/>
                <a:gd name="T16" fmla="*/ 32 w 32"/>
                <a:gd name="T17" fmla="*/ 13 h 32"/>
                <a:gd name="T18" fmla="*/ 31 w 32"/>
                <a:gd name="T19" fmla="*/ 10 h 32"/>
                <a:gd name="T20" fmla="*/ 29 w 32"/>
                <a:gd name="T21" fmla="*/ 7 h 32"/>
                <a:gd name="T22" fmla="*/ 28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8 w 32"/>
                <a:gd name="T37" fmla="*/ 3 h 32"/>
                <a:gd name="T38" fmla="*/ 5 w 32"/>
                <a:gd name="T39" fmla="*/ 5 h 32"/>
                <a:gd name="T40" fmla="*/ 3 w 32"/>
                <a:gd name="T41" fmla="*/ 7 h 32"/>
                <a:gd name="T42" fmla="*/ 2 w 32"/>
                <a:gd name="T43" fmla="*/ 10 h 32"/>
                <a:gd name="T44" fmla="*/ 1 w 32"/>
                <a:gd name="T45" fmla="*/ 13 h 32"/>
                <a:gd name="T46" fmla="*/ 0 w 32"/>
                <a:gd name="T47" fmla="*/ 16 h 32"/>
                <a:gd name="T48" fmla="*/ 1 w 32"/>
                <a:gd name="T49" fmla="*/ 19 h 32"/>
                <a:gd name="T50" fmla="*/ 2 w 32"/>
                <a:gd name="T51" fmla="*/ 22 h 32"/>
                <a:gd name="T52" fmla="*/ 3 w 32"/>
                <a:gd name="T53" fmla="*/ 25 h 32"/>
                <a:gd name="T54" fmla="*/ 5 w 32"/>
                <a:gd name="T55" fmla="*/ 27 h 32"/>
                <a:gd name="T56" fmla="*/ 8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7 w 32"/>
                <a:gd name="T65" fmla="*/ 32 h 32"/>
                <a:gd name="T66" fmla="*/ 18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8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8" y="27"/>
                  </a:moveTo>
                  <a:lnTo>
                    <a:pt x="29" y="25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2" y="19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6"/>
                  </a:lnTo>
                  <a:lnTo>
                    <a:pt x="32" y="13"/>
                  </a:lnTo>
                  <a:lnTo>
                    <a:pt x="31" y="10"/>
                  </a:lnTo>
                  <a:lnTo>
                    <a:pt x="29" y="7"/>
                  </a:lnTo>
                  <a:lnTo>
                    <a:pt x="28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3"/>
                  </a:lnTo>
                  <a:lnTo>
                    <a:pt x="0" y="16"/>
                  </a:lnTo>
                  <a:lnTo>
                    <a:pt x="1" y="19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5" y="27"/>
                  </a:lnTo>
                  <a:lnTo>
                    <a:pt x="8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8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8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633">
              <a:extLst>
                <a:ext uri="{FF2B5EF4-FFF2-40B4-BE49-F238E27FC236}">
                  <a16:creationId xmlns:a16="http://schemas.microsoft.com/office/drawing/2014/main" id="{21EE6833-B9FC-40E8-9012-0CD136715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51927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634">
              <a:extLst>
                <a:ext uri="{FF2B5EF4-FFF2-40B4-BE49-F238E27FC236}">
                  <a16:creationId xmlns:a16="http://schemas.microsoft.com/office/drawing/2014/main" id="{F8B70163-A88C-45A9-81FA-C0BEE81221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61700" y="51450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0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4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4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4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Freeform 635">
              <a:extLst>
                <a:ext uri="{FF2B5EF4-FFF2-40B4-BE49-F238E27FC236}">
                  <a16:creationId xmlns:a16="http://schemas.microsoft.com/office/drawing/2014/main" id="{8BC5E7C6-0B76-4B61-968C-5EF8445D1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9338" y="5199063"/>
              <a:ext cx="50800" cy="49213"/>
            </a:xfrm>
            <a:custGeom>
              <a:avLst/>
              <a:gdLst>
                <a:gd name="T0" fmla="*/ 27 w 32"/>
                <a:gd name="T1" fmla="*/ 27 h 31"/>
                <a:gd name="T2" fmla="*/ 29 w 32"/>
                <a:gd name="T3" fmla="*/ 24 h 31"/>
                <a:gd name="T4" fmla="*/ 30 w 32"/>
                <a:gd name="T5" fmla="*/ 21 h 31"/>
                <a:gd name="T6" fmla="*/ 31 w 32"/>
                <a:gd name="T7" fmla="*/ 20 h 31"/>
                <a:gd name="T8" fmla="*/ 31 w 32"/>
                <a:gd name="T9" fmla="*/ 19 h 31"/>
                <a:gd name="T10" fmla="*/ 31 w 32"/>
                <a:gd name="T11" fmla="*/ 17 h 31"/>
                <a:gd name="T12" fmla="*/ 31 w 32"/>
                <a:gd name="T13" fmla="*/ 16 h 31"/>
                <a:gd name="T14" fmla="*/ 32 w 32"/>
                <a:gd name="T15" fmla="*/ 16 h 31"/>
                <a:gd name="T16" fmla="*/ 31 w 32"/>
                <a:gd name="T17" fmla="*/ 12 h 31"/>
                <a:gd name="T18" fmla="*/ 30 w 32"/>
                <a:gd name="T19" fmla="*/ 9 h 31"/>
                <a:gd name="T20" fmla="*/ 29 w 32"/>
                <a:gd name="T21" fmla="*/ 7 h 31"/>
                <a:gd name="T22" fmla="*/ 27 w 32"/>
                <a:gd name="T23" fmla="*/ 4 h 31"/>
                <a:gd name="T24" fmla="*/ 24 w 32"/>
                <a:gd name="T25" fmla="*/ 2 h 31"/>
                <a:gd name="T26" fmla="*/ 22 w 32"/>
                <a:gd name="T27" fmla="*/ 1 h 31"/>
                <a:gd name="T28" fmla="*/ 19 w 32"/>
                <a:gd name="T29" fmla="*/ 0 h 31"/>
                <a:gd name="T30" fmla="*/ 16 w 32"/>
                <a:gd name="T31" fmla="*/ 0 h 31"/>
                <a:gd name="T32" fmla="*/ 13 w 32"/>
                <a:gd name="T33" fmla="*/ 0 h 31"/>
                <a:gd name="T34" fmla="*/ 10 w 32"/>
                <a:gd name="T35" fmla="*/ 1 h 31"/>
                <a:gd name="T36" fmla="*/ 7 w 32"/>
                <a:gd name="T37" fmla="*/ 2 h 31"/>
                <a:gd name="T38" fmla="*/ 5 w 32"/>
                <a:gd name="T39" fmla="*/ 4 h 31"/>
                <a:gd name="T40" fmla="*/ 2 w 32"/>
                <a:gd name="T41" fmla="*/ 7 h 31"/>
                <a:gd name="T42" fmla="*/ 1 w 32"/>
                <a:gd name="T43" fmla="*/ 9 h 31"/>
                <a:gd name="T44" fmla="*/ 0 w 32"/>
                <a:gd name="T45" fmla="*/ 12 h 31"/>
                <a:gd name="T46" fmla="*/ 0 w 32"/>
                <a:gd name="T47" fmla="*/ 16 h 31"/>
                <a:gd name="T48" fmla="*/ 0 w 32"/>
                <a:gd name="T49" fmla="*/ 19 h 31"/>
                <a:gd name="T50" fmla="*/ 1 w 32"/>
                <a:gd name="T51" fmla="*/ 21 h 31"/>
                <a:gd name="T52" fmla="*/ 2 w 32"/>
                <a:gd name="T53" fmla="*/ 24 h 31"/>
                <a:gd name="T54" fmla="*/ 5 w 32"/>
                <a:gd name="T55" fmla="*/ 27 h 31"/>
                <a:gd name="T56" fmla="*/ 7 w 32"/>
                <a:gd name="T57" fmla="*/ 29 h 31"/>
                <a:gd name="T58" fmla="*/ 10 w 32"/>
                <a:gd name="T59" fmla="*/ 30 h 31"/>
                <a:gd name="T60" fmla="*/ 13 w 32"/>
                <a:gd name="T61" fmla="*/ 31 h 31"/>
                <a:gd name="T62" fmla="*/ 16 w 32"/>
                <a:gd name="T63" fmla="*/ 31 h 31"/>
                <a:gd name="T64" fmla="*/ 16 w 32"/>
                <a:gd name="T65" fmla="*/ 31 h 31"/>
                <a:gd name="T66" fmla="*/ 17 w 32"/>
                <a:gd name="T67" fmla="*/ 31 h 31"/>
                <a:gd name="T68" fmla="*/ 19 w 32"/>
                <a:gd name="T69" fmla="*/ 31 h 31"/>
                <a:gd name="T70" fmla="*/ 22 w 32"/>
                <a:gd name="T71" fmla="*/ 30 h 31"/>
                <a:gd name="T72" fmla="*/ 24 w 32"/>
                <a:gd name="T73" fmla="*/ 29 h 31"/>
                <a:gd name="T74" fmla="*/ 27 w 32"/>
                <a:gd name="T75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1">
                  <a:moveTo>
                    <a:pt x="27" y="27"/>
                  </a:moveTo>
                  <a:lnTo>
                    <a:pt x="29" y="24"/>
                  </a:lnTo>
                  <a:lnTo>
                    <a:pt x="30" y="21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1" y="12"/>
                  </a:lnTo>
                  <a:lnTo>
                    <a:pt x="30" y="9"/>
                  </a:lnTo>
                  <a:lnTo>
                    <a:pt x="29" y="7"/>
                  </a:lnTo>
                  <a:lnTo>
                    <a:pt x="27" y="4"/>
                  </a:lnTo>
                  <a:lnTo>
                    <a:pt x="24" y="2"/>
                  </a:lnTo>
                  <a:lnTo>
                    <a:pt x="22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0"/>
                  </a:lnTo>
                  <a:lnTo>
                    <a:pt x="10" y="1"/>
                  </a:lnTo>
                  <a:lnTo>
                    <a:pt x="7" y="2"/>
                  </a:lnTo>
                  <a:lnTo>
                    <a:pt x="5" y="4"/>
                  </a:lnTo>
                  <a:lnTo>
                    <a:pt x="2" y="7"/>
                  </a:lnTo>
                  <a:lnTo>
                    <a:pt x="1" y="9"/>
                  </a:lnTo>
                  <a:lnTo>
                    <a:pt x="0" y="12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6" y="31"/>
                  </a:lnTo>
                  <a:lnTo>
                    <a:pt x="16" y="31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2" y="30"/>
                  </a:lnTo>
                  <a:lnTo>
                    <a:pt x="24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eform 636">
              <a:extLst>
                <a:ext uri="{FF2B5EF4-FFF2-40B4-BE49-F238E27FC236}">
                  <a16:creationId xmlns:a16="http://schemas.microsoft.com/office/drawing/2014/main" id="{18A6B8F6-4DFE-444F-8977-3A22EDF24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53800" y="51450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637">
              <a:extLst>
                <a:ext uri="{FF2B5EF4-FFF2-40B4-BE49-F238E27FC236}">
                  <a16:creationId xmlns:a16="http://schemas.microsoft.com/office/drawing/2014/main" id="{0B05D4A3-4F09-4095-ABEA-D6FB8A3D9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01438" y="5145088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1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1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1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1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1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1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1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Freeform 638">
              <a:extLst>
                <a:ext uri="{FF2B5EF4-FFF2-40B4-BE49-F238E27FC236}">
                  <a16:creationId xmlns:a16="http://schemas.microsoft.com/office/drawing/2014/main" id="{CECB5B0F-F3D7-4B41-AC25-13995A1F8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47488" y="5154613"/>
              <a:ext cx="50800" cy="50800"/>
            </a:xfrm>
            <a:custGeom>
              <a:avLst/>
              <a:gdLst>
                <a:gd name="T0" fmla="*/ 27 w 32"/>
                <a:gd name="T1" fmla="*/ 27 h 32"/>
                <a:gd name="T2" fmla="*/ 29 w 32"/>
                <a:gd name="T3" fmla="*/ 25 h 32"/>
                <a:gd name="T4" fmla="*/ 30 w 32"/>
                <a:gd name="T5" fmla="*/ 22 h 32"/>
                <a:gd name="T6" fmla="*/ 31 w 32"/>
                <a:gd name="T7" fmla="*/ 20 h 32"/>
                <a:gd name="T8" fmla="*/ 31 w 32"/>
                <a:gd name="T9" fmla="*/ 19 h 32"/>
                <a:gd name="T10" fmla="*/ 31 w 32"/>
                <a:gd name="T11" fmla="*/ 18 h 32"/>
                <a:gd name="T12" fmla="*/ 31 w 32"/>
                <a:gd name="T13" fmla="*/ 17 h 32"/>
                <a:gd name="T14" fmla="*/ 32 w 32"/>
                <a:gd name="T15" fmla="*/ 16 h 32"/>
                <a:gd name="T16" fmla="*/ 31 w 32"/>
                <a:gd name="T17" fmla="*/ 13 h 32"/>
                <a:gd name="T18" fmla="*/ 30 w 32"/>
                <a:gd name="T19" fmla="*/ 10 h 32"/>
                <a:gd name="T20" fmla="*/ 29 w 32"/>
                <a:gd name="T21" fmla="*/ 7 h 32"/>
                <a:gd name="T22" fmla="*/ 27 w 32"/>
                <a:gd name="T23" fmla="*/ 5 h 32"/>
                <a:gd name="T24" fmla="*/ 25 w 32"/>
                <a:gd name="T25" fmla="*/ 3 h 32"/>
                <a:gd name="T26" fmla="*/ 22 w 32"/>
                <a:gd name="T27" fmla="*/ 2 h 32"/>
                <a:gd name="T28" fmla="*/ 19 w 32"/>
                <a:gd name="T29" fmla="*/ 1 h 32"/>
                <a:gd name="T30" fmla="*/ 16 w 32"/>
                <a:gd name="T31" fmla="*/ 0 h 32"/>
                <a:gd name="T32" fmla="*/ 13 w 32"/>
                <a:gd name="T33" fmla="*/ 1 h 32"/>
                <a:gd name="T34" fmla="*/ 10 w 32"/>
                <a:gd name="T35" fmla="*/ 2 h 32"/>
                <a:gd name="T36" fmla="*/ 7 w 32"/>
                <a:gd name="T37" fmla="*/ 3 h 32"/>
                <a:gd name="T38" fmla="*/ 5 w 32"/>
                <a:gd name="T39" fmla="*/ 5 h 32"/>
                <a:gd name="T40" fmla="*/ 2 w 32"/>
                <a:gd name="T41" fmla="*/ 7 h 32"/>
                <a:gd name="T42" fmla="*/ 1 w 32"/>
                <a:gd name="T43" fmla="*/ 10 h 32"/>
                <a:gd name="T44" fmla="*/ 0 w 32"/>
                <a:gd name="T45" fmla="*/ 13 h 32"/>
                <a:gd name="T46" fmla="*/ 0 w 32"/>
                <a:gd name="T47" fmla="*/ 16 h 32"/>
                <a:gd name="T48" fmla="*/ 0 w 32"/>
                <a:gd name="T49" fmla="*/ 19 h 32"/>
                <a:gd name="T50" fmla="*/ 1 w 32"/>
                <a:gd name="T51" fmla="*/ 22 h 32"/>
                <a:gd name="T52" fmla="*/ 2 w 32"/>
                <a:gd name="T53" fmla="*/ 25 h 32"/>
                <a:gd name="T54" fmla="*/ 5 w 32"/>
                <a:gd name="T55" fmla="*/ 27 h 32"/>
                <a:gd name="T56" fmla="*/ 7 w 32"/>
                <a:gd name="T57" fmla="*/ 29 h 32"/>
                <a:gd name="T58" fmla="*/ 10 w 32"/>
                <a:gd name="T59" fmla="*/ 31 h 32"/>
                <a:gd name="T60" fmla="*/ 13 w 32"/>
                <a:gd name="T61" fmla="*/ 32 h 32"/>
                <a:gd name="T62" fmla="*/ 16 w 32"/>
                <a:gd name="T63" fmla="*/ 32 h 32"/>
                <a:gd name="T64" fmla="*/ 16 w 32"/>
                <a:gd name="T65" fmla="*/ 32 h 32"/>
                <a:gd name="T66" fmla="*/ 17 w 32"/>
                <a:gd name="T67" fmla="*/ 32 h 32"/>
                <a:gd name="T68" fmla="*/ 19 w 32"/>
                <a:gd name="T69" fmla="*/ 32 h 32"/>
                <a:gd name="T70" fmla="*/ 22 w 32"/>
                <a:gd name="T71" fmla="*/ 31 h 32"/>
                <a:gd name="T72" fmla="*/ 25 w 32"/>
                <a:gd name="T73" fmla="*/ 29 h 32"/>
                <a:gd name="T74" fmla="*/ 27 w 32"/>
                <a:gd name="T75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2" h="32">
                  <a:moveTo>
                    <a:pt x="27" y="27"/>
                  </a:moveTo>
                  <a:lnTo>
                    <a:pt x="29" y="25"/>
                  </a:lnTo>
                  <a:lnTo>
                    <a:pt x="30" y="22"/>
                  </a:lnTo>
                  <a:lnTo>
                    <a:pt x="31" y="20"/>
                  </a:lnTo>
                  <a:lnTo>
                    <a:pt x="31" y="19"/>
                  </a:lnTo>
                  <a:lnTo>
                    <a:pt x="31" y="18"/>
                  </a:lnTo>
                  <a:lnTo>
                    <a:pt x="31" y="17"/>
                  </a:lnTo>
                  <a:lnTo>
                    <a:pt x="32" y="16"/>
                  </a:lnTo>
                  <a:lnTo>
                    <a:pt x="31" y="13"/>
                  </a:lnTo>
                  <a:lnTo>
                    <a:pt x="30" y="10"/>
                  </a:lnTo>
                  <a:lnTo>
                    <a:pt x="29" y="7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2" y="2"/>
                  </a:lnTo>
                  <a:lnTo>
                    <a:pt x="19" y="1"/>
                  </a:lnTo>
                  <a:lnTo>
                    <a:pt x="16" y="0"/>
                  </a:lnTo>
                  <a:lnTo>
                    <a:pt x="13" y="1"/>
                  </a:lnTo>
                  <a:lnTo>
                    <a:pt x="10" y="2"/>
                  </a:lnTo>
                  <a:lnTo>
                    <a:pt x="7" y="3"/>
                  </a:lnTo>
                  <a:lnTo>
                    <a:pt x="5" y="5"/>
                  </a:lnTo>
                  <a:lnTo>
                    <a:pt x="2" y="7"/>
                  </a:lnTo>
                  <a:lnTo>
                    <a:pt x="1" y="10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5" y="27"/>
                  </a:lnTo>
                  <a:lnTo>
                    <a:pt x="7" y="29"/>
                  </a:lnTo>
                  <a:lnTo>
                    <a:pt x="10" y="31"/>
                  </a:lnTo>
                  <a:lnTo>
                    <a:pt x="13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17" y="32"/>
                  </a:lnTo>
                  <a:lnTo>
                    <a:pt x="19" y="32"/>
                  </a:lnTo>
                  <a:lnTo>
                    <a:pt x="22" y="31"/>
                  </a:lnTo>
                  <a:lnTo>
                    <a:pt x="25" y="29"/>
                  </a:lnTo>
                  <a:lnTo>
                    <a:pt x="27" y="27"/>
                  </a:lnTo>
                  <a:close/>
                </a:path>
              </a:pathLst>
            </a:custGeom>
            <a:solidFill>
              <a:srgbClr val="00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264" name="Groupe 1263">
              <a:extLst>
                <a:ext uri="{FF2B5EF4-FFF2-40B4-BE49-F238E27FC236}">
                  <a16:creationId xmlns:a16="http://schemas.microsoft.com/office/drawing/2014/main" id="{1C29C6ED-A863-437D-B812-AC5654CD979E}"/>
                </a:ext>
              </a:extLst>
            </p:cNvPr>
            <p:cNvGrpSpPr/>
            <p:nvPr/>
          </p:nvGrpSpPr>
          <p:grpSpPr>
            <a:xfrm>
              <a:off x="509442" y="2663150"/>
              <a:ext cx="11218285" cy="1832849"/>
              <a:chOff x="509442" y="2663150"/>
              <a:chExt cx="11218285" cy="1832849"/>
            </a:xfrm>
          </p:grpSpPr>
          <p:grpSp>
            <p:nvGrpSpPr>
              <p:cNvPr id="1265" name="Groupe 1264">
                <a:extLst>
                  <a:ext uri="{FF2B5EF4-FFF2-40B4-BE49-F238E27FC236}">
                    <a16:creationId xmlns:a16="http://schemas.microsoft.com/office/drawing/2014/main" id="{FFB0BAFD-8117-428B-B22C-FDD6BE6D52AB}"/>
                  </a:ext>
                </a:extLst>
              </p:cNvPr>
              <p:cNvGrpSpPr/>
              <p:nvPr/>
            </p:nvGrpSpPr>
            <p:grpSpPr>
              <a:xfrm>
                <a:off x="509442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442" name="Line 304">
                  <a:extLst>
                    <a:ext uri="{FF2B5EF4-FFF2-40B4-BE49-F238E27FC236}">
                      <a16:creationId xmlns:a16="http://schemas.microsoft.com/office/drawing/2014/main" id="{4205A0FC-835F-401F-8573-B950ED38B6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3" name="Line 305">
                  <a:extLst>
                    <a:ext uri="{FF2B5EF4-FFF2-40B4-BE49-F238E27FC236}">
                      <a16:creationId xmlns:a16="http://schemas.microsoft.com/office/drawing/2014/main" id="{87C174C8-67D6-430A-BB26-F0DA8C69E5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4" name="Line 306">
                  <a:extLst>
                    <a:ext uri="{FF2B5EF4-FFF2-40B4-BE49-F238E27FC236}">
                      <a16:creationId xmlns:a16="http://schemas.microsoft.com/office/drawing/2014/main" id="{03AAC29C-FDC2-4C08-8A1D-0DE297E1B64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5" name="Line 307">
                  <a:extLst>
                    <a:ext uri="{FF2B5EF4-FFF2-40B4-BE49-F238E27FC236}">
                      <a16:creationId xmlns:a16="http://schemas.microsoft.com/office/drawing/2014/main" id="{B8D66279-A89A-4E9E-B7C6-F941EAE59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6" name="Line 308">
                  <a:extLst>
                    <a:ext uri="{FF2B5EF4-FFF2-40B4-BE49-F238E27FC236}">
                      <a16:creationId xmlns:a16="http://schemas.microsoft.com/office/drawing/2014/main" id="{05D6B9D9-F90B-43BD-B15E-36F14124E0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47" name="Groupe 1446">
                  <a:extLst>
                    <a:ext uri="{FF2B5EF4-FFF2-40B4-BE49-F238E27FC236}">
                      <a16:creationId xmlns:a16="http://schemas.microsoft.com/office/drawing/2014/main" id="{8EB8723B-133E-455D-9287-DBA0B3111F8A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469" name="Line 19">
                    <a:extLst>
                      <a:ext uri="{FF2B5EF4-FFF2-40B4-BE49-F238E27FC236}">
                        <a16:creationId xmlns:a16="http://schemas.microsoft.com/office/drawing/2014/main" id="{ED081E26-E178-4795-9A71-B2553F6A2E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0" name="Line 20">
                    <a:extLst>
                      <a:ext uri="{FF2B5EF4-FFF2-40B4-BE49-F238E27FC236}">
                        <a16:creationId xmlns:a16="http://schemas.microsoft.com/office/drawing/2014/main" id="{14A0C88E-6D7B-4B6F-9B9A-0478114B74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1" name="Freeform 21">
                    <a:extLst>
                      <a:ext uri="{FF2B5EF4-FFF2-40B4-BE49-F238E27FC236}">
                        <a16:creationId xmlns:a16="http://schemas.microsoft.com/office/drawing/2014/main" id="{A91A6505-B817-4889-9759-003CFBA0722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2" name="Line 22">
                    <a:extLst>
                      <a:ext uri="{FF2B5EF4-FFF2-40B4-BE49-F238E27FC236}">
                        <a16:creationId xmlns:a16="http://schemas.microsoft.com/office/drawing/2014/main" id="{8CE7DC1A-1D25-4C2D-85A9-40B41FD83B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3" name="Line 23">
                    <a:extLst>
                      <a:ext uri="{FF2B5EF4-FFF2-40B4-BE49-F238E27FC236}">
                        <a16:creationId xmlns:a16="http://schemas.microsoft.com/office/drawing/2014/main" id="{1D4850EF-8D8D-4794-8344-73E462A8767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4" name="Line 24">
                    <a:extLst>
                      <a:ext uri="{FF2B5EF4-FFF2-40B4-BE49-F238E27FC236}">
                        <a16:creationId xmlns:a16="http://schemas.microsoft.com/office/drawing/2014/main" id="{4956B743-C5C4-4338-8E4D-A467642D9D7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5" name="Line 25">
                    <a:extLst>
                      <a:ext uri="{FF2B5EF4-FFF2-40B4-BE49-F238E27FC236}">
                        <a16:creationId xmlns:a16="http://schemas.microsoft.com/office/drawing/2014/main" id="{4ED7091F-DCC9-4F9A-9D1E-33FC41B03F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6" name="Line 26">
                    <a:extLst>
                      <a:ext uri="{FF2B5EF4-FFF2-40B4-BE49-F238E27FC236}">
                        <a16:creationId xmlns:a16="http://schemas.microsoft.com/office/drawing/2014/main" id="{AD11796D-A1BC-49FB-BC57-A787F1CB384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7" name="Line 27">
                    <a:extLst>
                      <a:ext uri="{FF2B5EF4-FFF2-40B4-BE49-F238E27FC236}">
                        <a16:creationId xmlns:a16="http://schemas.microsoft.com/office/drawing/2014/main" id="{191B511A-ACF3-4E8B-B5CA-E13BBC70F38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8" name="Line 28">
                    <a:extLst>
                      <a:ext uri="{FF2B5EF4-FFF2-40B4-BE49-F238E27FC236}">
                        <a16:creationId xmlns:a16="http://schemas.microsoft.com/office/drawing/2014/main" id="{B4213200-4586-4F2C-8934-CA7BFD7FD5E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79" name="Line 29">
                    <a:extLst>
                      <a:ext uri="{FF2B5EF4-FFF2-40B4-BE49-F238E27FC236}">
                        <a16:creationId xmlns:a16="http://schemas.microsoft.com/office/drawing/2014/main" id="{E0BD9EE8-D345-446F-B273-85B972984AB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0" name="Line 30">
                    <a:extLst>
                      <a:ext uri="{FF2B5EF4-FFF2-40B4-BE49-F238E27FC236}">
                        <a16:creationId xmlns:a16="http://schemas.microsoft.com/office/drawing/2014/main" id="{639F7212-D6B3-4114-8537-DA58BFF499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1" name="Line 31">
                    <a:extLst>
                      <a:ext uri="{FF2B5EF4-FFF2-40B4-BE49-F238E27FC236}">
                        <a16:creationId xmlns:a16="http://schemas.microsoft.com/office/drawing/2014/main" id="{EDAC481F-4E29-4E46-9FA4-29C3A092B6F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2" name="Line 32">
                    <a:extLst>
                      <a:ext uri="{FF2B5EF4-FFF2-40B4-BE49-F238E27FC236}">
                        <a16:creationId xmlns:a16="http://schemas.microsoft.com/office/drawing/2014/main" id="{BA56EA4D-238F-4E21-A647-771CFC5FC8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3" name="Line 33">
                    <a:extLst>
                      <a:ext uri="{FF2B5EF4-FFF2-40B4-BE49-F238E27FC236}">
                        <a16:creationId xmlns:a16="http://schemas.microsoft.com/office/drawing/2014/main" id="{FADCFF36-B69E-40EF-A907-D2562658194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84" name="Line 34">
                    <a:extLst>
                      <a:ext uri="{FF2B5EF4-FFF2-40B4-BE49-F238E27FC236}">
                        <a16:creationId xmlns:a16="http://schemas.microsoft.com/office/drawing/2014/main" id="{39E23035-4939-4124-AA18-ECB065ABDA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48" name="Line 35">
                  <a:extLst>
                    <a:ext uri="{FF2B5EF4-FFF2-40B4-BE49-F238E27FC236}">
                      <a16:creationId xmlns:a16="http://schemas.microsoft.com/office/drawing/2014/main" id="{3FD9A6C5-07CD-42BB-BE50-21421AE67D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9" name="Line 36">
                  <a:extLst>
                    <a:ext uri="{FF2B5EF4-FFF2-40B4-BE49-F238E27FC236}">
                      <a16:creationId xmlns:a16="http://schemas.microsoft.com/office/drawing/2014/main" id="{69DED4F4-BE7A-402B-B774-90640F61BB2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0" name="Rectangle 37">
                  <a:extLst>
                    <a:ext uri="{FF2B5EF4-FFF2-40B4-BE49-F238E27FC236}">
                      <a16:creationId xmlns:a16="http://schemas.microsoft.com/office/drawing/2014/main" id="{F288D152-3001-4D9F-BBAD-95199C6DA2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1" name="Rectangle 38">
                  <a:extLst>
                    <a:ext uri="{FF2B5EF4-FFF2-40B4-BE49-F238E27FC236}">
                      <a16:creationId xmlns:a16="http://schemas.microsoft.com/office/drawing/2014/main" id="{6A900D18-AF00-4AA3-96F7-6BB1AF307A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2" name="Rectangle 39">
                  <a:extLst>
                    <a:ext uri="{FF2B5EF4-FFF2-40B4-BE49-F238E27FC236}">
                      <a16:creationId xmlns:a16="http://schemas.microsoft.com/office/drawing/2014/main" id="{22F82F34-B19B-4C0A-8D8E-0D458754A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Rectangle 40">
                  <a:extLst>
                    <a:ext uri="{FF2B5EF4-FFF2-40B4-BE49-F238E27FC236}">
                      <a16:creationId xmlns:a16="http://schemas.microsoft.com/office/drawing/2014/main" id="{04375CFE-9DE7-42E2-A209-BFC5928D8F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Rectangle 41">
                  <a:extLst>
                    <a:ext uri="{FF2B5EF4-FFF2-40B4-BE49-F238E27FC236}">
                      <a16:creationId xmlns:a16="http://schemas.microsoft.com/office/drawing/2014/main" id="{28203E9E-188E-4FEE-B7CB-A638735193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Rectangle 42">
                  <a:extLst>
                    <a:ext uri="{FF2B5EF4-FFF2-40B4-BE49-F238E27FC236}">
                      <a16:creationId xmlns:a16="http://schemas.microsoft.com/office/drawing/2014/main" id="{255E2D59-E199-4D9C-9445-B9B0D0C10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Rectangle 43">
                  <a:extLst>
                    <a:ext uri="{FF2B5EF4-FFF2-40B4-BE49-F238E27FC236}">
                      <a16:creationId xmlns:a16="http://schemas.microsoft.com/office/drawing/2014/main" id="{4D41FD15-0649-4CA9-805C-78F10FCE72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7" name="Rectangle 44">
                  <a:extLst>
                    <a:ext uri="{FF2B5EF4-FFF2-40B4-BE49-F238E27FC236}">
                      <a16:creationId xmlns:a16="http://schemas.microsoft.com/office/drawing/2014/main" id="{AF4DE22D-BCF7-4E7D-A3CB-2B60B7EF6C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8" name="Rectangle 45">
                  <a:extLst>
                    <a:ext uri="{FF2B5EF4-FFF2-40B4-BE49-F238E27FC236}">
                      <a16:creationId xmlns:a16="http://schemas.microsoft.com/office/drawing/2014/main" id="{855F4D42-5432-484B-B60A-A8144A6F9C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9" name="Rectangle 46">
                  <a:extLst>
                    <a:ext uri="{FF2B5EF4-FFF2-40B4-BE49-F238E27FC236}">
                      <a16:creationId xmlns:a16="http://schemas.microsoft.com/office/drawing/2014/main" id="{D9593B84-3E74-490C-B24E-F2C97203BB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0" name="Rectangle 47">
                  <a:extLst>
                    <a:ext uri="{FF2B5EF4-FFF2-40B4-BE49-F238E27FC236}">
                      <a16:creationId xmlns:a16="http://schemas.microsoft.com/office/drawing/2014/main" id="{909F08C5-437E-46C2-827F-C903259505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1" name="Rectangle 48">
                  <a:extLst>
                    <a:ext uri="{FF2B5EF4-FFF2-40B4-BE49-F238E27FC236}">
                      <a16:creationId xmlns:a16="http://schemas.microsoft.com/office/drawing/2014/main" id="{B61701CB-6A53-4497-A388-962F8D85F4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2" name="Rectangle 49">
                  <a:extLst>
                    <a:ext uri="{FF2B5EF4-FFF2-40B4-BE49-F238E27FC236}">
                      <a16:creationId xmlns:a16="http://schemas.microsoft.com/office/drawing/2014/main" id="{5E47F557-FCCB-480D-B661-CB372D8BB1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3" name="Rectangle 50">
                  <a:extLst>
                    <a:ext uri="{FF2B5EF4-FFF2-40B4-BE49-F238E27FC236}">
                      <a16:creationId xmlns:a16="http://schemas.microsoft.com/office/drawing/2014/main" id="{64676832-1FF4-4990-88EB-C72FBF427E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4" name="Rectangle 51">
                  <a:extLst>
                    <a:ext uri="{FF2B5EF4-FFF2-40B4-BE49-F238E27FC236}">
                      <a16:creationId xmlns:a16="http://schemas.microsoft.com/office/drawing/2014/main" id="{C1DD9CC3-9768-48B7-819C-71F6DFB54E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5" name="Rectangle 52">
                  <a:extLst>
                    <a:ext uri="{FF2B5EF4-FFF2-40B4-BE49-F238E27FC236}">
                      <a16:creationId xmlns:a16="http://schemas.microsoft.com/office/drawing/2014/main" id="{F1312E1B-782C-4573-9035-0BF7E1FBE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6" name="Rectangle 53">
                  <a:extLst>
                    <a:ext uri="{FF2B5EF4-FFF2-40B4-BE49-F238E27FC236}">
                      <a16:creationId xmlns:a16="http://schemas.microsoft.com/office/drawing/2014/main" id="{6EA6B855-AF4C-4F88-81B8-48A80A30B5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7" name="Rectangle 54">
                  <a:extLst>
                    <a:ext uri="{FF2B5EF4-FFF2-40B4-BE49-F238E27FC236}">
                      <a16:creationId xmlns:a16="http://schemas.microsoft.com/office/drawing/2014/main" id="{65A822D1-47E7-4275-BE95-CB72A82E45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68" name="Rectangle 55">
                  <a:extLst>
                    <a:ext uri="{FF2B5EF4-FFF2-40B4-BE49-F238E27FC236}">
                      <a16:creationId xmlns:a16="http://schemas.microsoft.com/office/drawing/2014/main" id="{00A0A397-2220-4E28-B2CC-39FD34DA95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RM1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6" name="Groupe 1265">
                <a:extLst>
                  <a:ext uri="{FF2B5EF4-FFF2-40B4-BE49-F238E27FC236}">
                    <a16:creationId xmlns:a16="http://schemas.microsoft.com/office/drawing/2014/main" id="{0F232B3F-F6A2-40ED-B611-4022CF867C5C}"/>
                  </a:ext>
                </a:extLst>
              </p:cNvPr>
              <p:cNvGrpSpPr/>
              <p:nvPr/>
            </p:nvGrpSpPr>
            <p:grpSpPr>
              <a:xfrm>
                <a:off x="2783573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399" name="Line 304">
                  <a:extLst>
                    <a:ext uri="{FF2B5EF4-FFF2-40B4-BE49-F238E27FC236}">
                      <a16:creationId xmlns:a16="http://schemas.microsoft.com/office/drawing/2014/main" id="{53135B11-7CDD-40A0-A879-C763842A2A0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0" name="Line 305">
                  <a:extLst>
                    <a:ext uri="{FF2B5EF4-FFF2-40B4-BE49-F238E27FC236}">
                      <a16:creationId xmlns:a16="http://schemas.microsoft.com/office/drawing/2014/main" id="{09A965CE-B870-4A20-BBD3-76F3C67F3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1" name="Line 306">
                  <a:extLst>
                    <a:ext uri="{FF2B5EF4-FFF2-40B4-BE49-F238E27FC236}">
                      <a16:creationId xmlns:a16="http://schemas.microsoft.com/office/drawing/2014/main" id="{B400591D-4EB1-4461-8F50-28E4B98823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2" name="Line 307">
                  <a:extLst>
                    <a:ext uri="{FF2B5EF4-FFF2-40B4-BE49-F238E27FC236}">
                      <a16:creationId xmlns:a16="http://schemas.microsoft.com/office/drawing/2014/main" id="{EC1AC9C4-7BD0-47B6-9F0E-8ADE35A134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3" name="Line 308">
                  <a:extLst>
                    <a:ext uri="{FF2B5EF4-FFF2-40B4-BE49-F238E27FC236}">
                      <a16:creationId xmlns:a16="http://schemas.microsoft.com/office/drawing/2014/main" id="{A874CE21-A2BC-4A67-940B-B749343E45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404" name="Groupe 1403">
                  <a:extLst>
                    <a:ext uri="{FF2B5EF4-FFF2-40B4-BE49-F238E27FC236}">
                      <a16:creationId xmlns:a16="http://schemas.microsoft.com/office/drawing/2014/main" id="{D2AE95CA-7871-4510-A88C-4312B963A7F5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426" name="Line 19">
                    <a:extLst>
                      <a:ext uri="{FF2B5EF4-FFF2-40B4-BE49-F238E27FC236}">
                        <a16:creationId xmlns:a16="http://schemas.microsoft.com/office/drawing/2014/main" id="{EC958BC4-CA26-4F45-A5A7-F2E9B0AFBD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7" name="Line 20">
                    <a:extLst>
                      <a:ext uri="{FF2B5EF4-FFF2-40B4-BE49-F238E27FC236}">
                        <a16:creationId xmlns:a16="http://schemas.microsoft.com/office/drawing/2014/main" id="{C50F54ED-2B4E-4D3E-A200-B531D5A5F7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8" name="Freeform 21">
                    <a:extLst>
                      <a:ext uri="{FF2B5EF4-FFF2-40B4-BE49-F238E27FC236}">
                        <a16:creationId xmlns:a16="http://schemas.microsoft.com/office/drawing/2014/main" id="{F51EBDD8-6B75-4E18-BA6B-BEF3BE1463D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29" name="Line 22">
                    <a:extLst>
                      <a:ext uri="{FF2B5EF4-FFF2-40B4-BE49-F238E27FC236}">
                        <a16:creationId xmlns:a16="http://schemas.microsoft.com/office/drawing/2014/main" id="{8DCD3188-F0D5-42C5-B792-7C3B48D70DA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0" name="Line 23">
                    <a:extLst>
                      <a:ext uri="{FF2B5EF4-FFF2-40B4-BE49-F238E27FC236}">
                        <a16:creationId xmlns:a16="http://schemas.microsoft.com/office/drawing/2014/main" id="{DC947658-666F-48E8-8701-1E3E6F7D649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1" name="Line 24">
                    <a:extLst>
                      <a:ext uri="{FF2B5EF4-FFF2-40B4-BE49-F238E27FC236}">
                        <a16:creationId xmlns:a16="http://schemas.microsoft.com/office/drawing/2014/main" id="{157AA883-51E2-4D16-A8D8-4E499224820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2" name="Line 25">
                    <a:extLst>
                      <a:ext uri="{FF2B5EF4-FFF2-40B4-BE49-F238E27FC236}">
                        <a16:creationId xmlns:a16="http://schemas.microsoft.com/office/drawing/2014/main" id="{6E77DBDA-16BE-4CF2-9790-F857EEC180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3" name="Line 26">
                    <a:extLst>
                      <a:ext uri="{FF2B5EF4-FFF2-40B4-BE49-F238E27FC236}">
                        <a16:creationId xmlns:a16="http://schemas.microsoft.com/office/drawing/2014/main" id="{B779526E-E16E-49D7-B7D2-424803D538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4" name="Line 27">
                    <a:extLst>
                      <a:ext uri="{FF2B5EF4-FFF2-40B4-BE49-F238E27FC236}">
                        <a16:creationId xmlns:a16="http://schemas.microsoft.com/office/drawing/2014/main" id="{76475348-555C-4086-898D-60E9189091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5" name="Line 28">
                    <a:extLst>
                      <a:ext uri="{FF2B5EF4-FFF2-40B4-BE49-F238E27FC236}">
                        <a16:creationId xmlns:a16="http://schemas.microsoft.com/office/drawing/2014/main" id="{FC64C221-F8C5-491F-AA51-5B21F1D784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6" name="Line 29">
                    <a:extLst>
                      <a:ext uri="{FF2B5EF4-FFF2-40B4-BE49-F238E27FC236}">
                        <a16:creationId xmlns:a16="http://schemas.microsoft.com/office/drawing/2014/main" id="{D807A48B-E885-4D65-BDFD-E9C48C908A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7" name="Line 30">
                    <a:extLst>
                      <a:ext uri="{FF2B5EF4-FFF2-40B4-BE49-F238E27FC236}">
                        <a16:creationId xmlns:a16="http://schemas.microsoft.com/office/drawing/2014/main" id="{2756F417-3638-4D57-8A15-9275E9AAB8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8" name="Line 31">
                    <a:extLst>
                      <a:ext uri="{FF2B5EF4-FFF2-40B4-BE49-F238E27FC236}">
                        <a16:creationId xmlns:a16="http://schemas.microsoft.com/office/drawing/2014/main" id="{8E59D15C-D1F5-4730-A125-100015A8919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9" name="Line 32">
                    <a:extLst>
                      <a:ext uri="{FF2B5EF4-FFF2-40B4-BE49-F238E27FC236}">
                        <a16:creationId xmlns:a16="http://schemas.microsoft.com/office/drawing/2014/main" id="{3F8C40B0-3197-4309-A42A-7AA14AC3C3A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0" name="Line 33">
                    <a:extLst>
                      <a:ext uri="{FF2B5EF4-FFF2-40B4-BE49-F238E27FC236}">
                        <a16:creationId xmlns:a16="http://schemas.microsoft.com/office/drawing/2014/main" id="{A9B50BC2-BB6D-403D-AAE7-8158B1ED86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41" name="Line 34">
                    <a:extLst>
                      <a:ext uri="{FF2B5EF4-FFF2-40B4-BE49-F238E27FC236}">
                        <a16:creationId xmlns:a16="http://schemas.microsoft.com/office/drawing/2014/main" id="{28F4BDD1-062D-47B2-8955-D8DDDC0AB8C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405" name="Line 35">
                  <a:extLst>
                    <a:ext uri="{FF2B5EF4-FFF2-40B4-BE49-F238E27FC236}">
                      <a16:creationId xmlns:a16="http://schemas.microsoft.com/office/drawing/2014/main" id="{C6CB0227-8D3D-4454-A485-D5BA34A726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6" name="Line 36">
                  <a:extLst>
                    <a:ext uri="{FF2B5EF4-FFF2-40B4-BE49-F238E27FC236}">
                      <a16:creationId xmlns:a16="http://schemas.microsoft.com/office/drawing/2014/main" id="{11977710-3B4A-43F7-90A7-C4BBA37990A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07" name="Rectangle 37">
                  <a:extLst>
                    <a:ext uri="{FF2B5EF4-FFF2-40B4-BE49-F238E27FC236}">
                      <a16:creationId xmlns:a16="http://schemas.microsoft.com/office/drawing/2014/main" id="{F0C370CC-E0AD-4C53-908A-20F3BA9437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8" name="Rectangle 38">
                  <a:extLst>
                    <a:ext uri="{FF2B5EF4-FFF2-40B4-BE49-F238E27FC236}">
                      <a16:creationId xmlns:a16="http://schemas.microsoft.com/office/drawing/2014/main" id="{7CB87A91-777C-4133-B6B0-F747F2D3E9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09" name="Rectangle 39">
                  <a:extLst>
                    <a:ext uri="{FF2B5EF4-FFF2-40B4-BE49-F238E27FC236}">
                      <a16:creationId xmlns:a16="http://schemas.microsoft.com/office/drawing/2014/main" id="{194BD2AE-A580-421A-8EC8-8E5E93555F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0" name="Rectangle 40">
                  <a:extLst>
                    <a:ext uri="{FF2B5EF4-FFF2-40B4-BE49-F238E27FC236}">
                      <a16:creationId xmlns:a16="http://schemas.microsoft.com/office/drawing/2014/main" id="{54AEFA15-0EA9-4173-A825-2649C8DF89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1" name="Rectangle 41">
                  <a:extLst>
                    <a:ext uri="{FF2B5EF4-FFF2-40B4-BE49-F238E27FC236}">
                      <a16:creationId xmlns:a16="http://schemas.microsoft.com/office/drawing/2014/main" id="{D9F4D385-E597-448A-BA90-5EE195846D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2" name="Rectangle 42">
                  <a:extLst>
                    <a:ext uri="{FF2B5EF4-FFF2-40B4-BE49-F238E27FC236}">
                      <a16:creationId xmlns:a16="http://schemas.microsoft.com/office/drawing/2014/main" id="{CF1C82F8-2C64-4DC9-922E-D0ED79EC44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3" name="Rectangle 43">
                  <a:extLst>
                    <a:ext uri="{FF2B5EF4-FFF2-40B4-BE49-F238E27FC236}">
                      <a16:creationId xmlns:a16="http://schemas.microsoft.com/office/drawing/2014/main" id="{870A8465-BE3D-4A4B-B515-14E57D46B2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4" name="Rectangle 44">
                  <a:extLst>
                    <a:ext uri="{FF2B5EF4-FFF2-40B4-BE49-F238E27FC236}">
                      <a16:creationId xmlns:a16="http://schemas.microsoft.com/office/drawing/2014/main" id="{24DBA20F-8A4D-488A-AA28-88D6676D62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5" name="Rectangle 45">
                  <a:extLst>
                    <a:ext uri="{FF2B5EF4-FFF2-40B4-BE49-F238E27FC236}">
                      <a16:creationId xmlns:a16="http://schemas.microsoft.com/office/drawing/2014/main" id="{C5C2CD25-CA61-4515-9AC8-738126190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6" name="Rectangle 46">
                  <a:extLst>
                    <a:ext uri="{FF2B5EF4-FFF2-40B4-BE49-F238E27FC236}">
                      <a16:creationId xmlns:a16="http://schemas.microsoft.com/office/drawing/2014/main" id="{AFEFD2B9-EE96-480B-B1C4-F12853F03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7" name="Rectangle 47">
                  <a:extLst>
                    <a:ext uri="{FF2B5EF4-FFF2-40B4-BE49-F238E27FC236}">
                      <a16:creationId xmlns:a16="http://schemas.microsoft.com/office/drawing/2014/main" id="{2EDD50C1-B8AB-4A6F-82AB-7122238D8A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8" name="Rectangle 48">
                  <a:extLst>
                    <a:ext uri="{FF2B5EF4-FFF2-40B4-BE49-F238E27FC236}">
                      <a16:creationId xmlns:a16="http://schemas.microsoft.com/office/drawing/2014/main" id="{45A818AF-37BB-450C-96EA-E9ADE82142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19" name="Rectangle 49">
                  <a:extLst>
                    <a:ext uri="{FF2B5EF4-FFF2-40B4-BE49-F238E27FC236}">
                      <a16:creationId xmlns:a16="http://schemas.microsoft.com/office/drawing/2014/main" id="{9292ABC0-378D-4992-B973-165713225E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0" name="Rectangle 50">
                  <a:extLst>
                    <a:ext uri="{FF2B5EF4-FFF2-40B4-BE49-F238E27FC236}">
                      <a16:creationId xmlns:a16="http://schemas.microsoft.com/office/drawing/2014/main" id="{CDC188B9-D12C-46D8-BEBE-159CD54C02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1" name="Rectangle 51">
                  <a:extLst>
                    <a:ext uri="{FF2B5EF4-FFF2-40B4-BE49-F238E27FC236}">
                      <a16:creationId xmlns:a16="http://schemas.microsoft.com/office/drawing/2014/main" id="{EC103A1B-A982-4626-BC1C-33AEFD11B2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2" name="Rectangle 52">
                  <a:extLst>
                    <a:ext uri="{FF2B5EF4-FFF2-40B4-BE49-F238E27FC236}">
                      <a16:creationId xmlns:a16="http://schemas.microsoft.com/office/drawing/2014/main" id="{B6E8BBE8-17B9-440E-AE50-FC12312F39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3" name="Rectangle 53">
                  <a:extLst>
                    <a:ext uri="{FF2B5EF4-FFF2-40B4-BE49-F238E27FC236}">
                      <a16:creationId xmlns:a16="http://schemas.microsoft.com/office/drawing/2014/main" id="{C893FD89-5BB5-44D8-9BF3-48A97FDED7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4" name="Rectangle 54">
                  <a:extLst>
                    <a:ext uri="{FF2B5EF4-FFF2-40B4-BE49-F238E27FC236}">
                      <a16:creationId xmlns:a16="http://schemas.microsoft.com/office/drawing/2014/main" id="{49D006B1-4786-4ED6-94D4-2E7967935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25" name="Rectangle 55">
                  <a:extLst>
                    <a:ext uri="{FF2B5EF4-FFF2-40B4-BE49-F238E27FC236}">
                      <a16:creationId xmlns:a16="http://schemas.microsoft.com/office/drawing/2014/main" id="{DEB29C03-2C2E-4B63-8B22-7470D81384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RM2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7" name="Groupe 1266">
                <a:extLst>
                  <a:ext uri="{FF2B5EF4-FFF2-40B4-BE49-F238E27FC236}">
                    <a16:creationId xmlns:a16="http://schemas.microsoft.com/office/drawing/2014/main" id="{280EE4E8-7BD2-4C3F-B9DB-CBA87791CF57}"/>
                  </a:ext>
                </a:extLst>
              </p:cNvPr>
              <p:cNvGrpSpPr/>
              <p:nvPr/>
            </p:nvGrpSpPr>
            <p:grpSpPr>
              <a:xfrm>
                <a:off x="5057704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356" name="Line 304">
                  <a:extLst>
                    <a:ext uri="{FF2B5EF4-FFF2-40B4-BE49-F238E27FC236}">
                      <a16:creationId xmlns:a16="http://schemas.microsoft.com/office/drawing/2014/main" id="{CA567626-25BF-47DD-A8FB-54256E25C17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7" name="Line 305">
                  <a:extLst>
                    <a:ext uri="{FF2B5EF4-FFF2-40B4-BE49-F238E27FC236}">
                      <a16:creationId xmlns:a16="http://schemas.microsoft.com/office/drawing/2014/main" id="{3F4FC494-2FBC-4D6C-8F94-09096CCFCE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8" name="Line 306">
                  <a:extLst>
                    <a:ext uri="{FF2B5EF4-FFF2-40B4-BE49-F238E27FC236}">
                      <a16:creationId xmlns:a16="http://schemas.microsoft.com/office/drawing/2014/main" id="{36EC8486-5D5D-413A-8F98-59B49E1190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59" name="Line 307">
                  <a:extLst>
                    <a:ext uri="{FF2B5EF4-FFF2-40B4-BE49-F238E27FC236}">
                      <a16:creationId xmlns:a16="http://schemas.microsoft.com/office/drawing/2014/main" id="{95489BB0-916F-4B2E-8DF5-DC57F2DBC3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0" name="Line 308">
                  <a:extLst>
                    <a:ext uri="{FF2B5EF4-FFF2-40B4-BE49-F238E27FC236}">
                      <a16:creationId xmlns:a16="http://schemas.microsoft.com/office/drawing/2014/main" id="{202B3BA2-DC57-44E3-B373-34D8B14EF4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61" name="Groupe 1360">
                  <a:extLst>
                    <a:ext uri="{FF2B5EF4-FFF2-40B4-BE49-F238E27FC236}">
                      <a16:creationId xmlns:a16="http://schemas.microsoft.com/office/drawing/2014/main" id="{86553250-5F42-4E70-92BC-A2F79A270E0E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383" name="Line 19">
                    <a:extLst>
                      <a:ext uri="{FF2B5EF4-FFF2-40B4-BE49-F238E27FC236}">
                        <a16:creationId xmlns:a16="http://schemas.microsoft.com/office/drawing/2014/main" id="{889A8320-13E3-475F-ABA4-549F832369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4" name="Line 20">
                    <a:extLst>
                      <a:ext uri="{FF2B5EF4-FFF2-40B4-BE49-F238E27FC236}">
                        <a16:creationId xmlns:a16="http://schemas.microsoft.com/office/drawing/2014/main" id="{A8B7B959-A046-45FE-941E-1190CD0D80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5" name="Freeform 21">
                    <a:extLst>
                      <a:ext uri="{FF2B5EF4-FFF2-40B4-BE49-F238E27FC236}">
                        <a16:creationId xmlns:a16="http://schemas.microsoft.com/office/drawing/2014/main" id="{4882685A-6D1D-4FC7-AAD3-C4F8E9F1939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6" name="Line 22">
                    <a:extLst>
                      <a:ext uri="{FF2B5EF4-FFF2-40B4-BE49-F238E27FC236}">
                        <a16:creationId xmlns:a16="http://schemas.microsoft.com/office/drawing/2014/main" id="{750E1CAF-8C2B-4458-810A-7B57AA61567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7" name="Line 23">
                    <a:extLst>
                      <a:ext uri="{FF2B5EF4-FFF2-40B4-BE49-F238E27FC236}">
                        <a16:creationId xmlns:a16="http://schemas.microsoft.com/office/drawing/2014/main" id="{D03CB106-B96C-4978-B839-DF143CDBFCA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8" name="Line 24">
                    <a:extLst>
                      <a:ext uri="{FF2B5EF4-FFF2-40B4-BE49-F238E27FC236}">
                        <a16:creationId xmlns:a16="http://schemas.microsoft.com/office/drawing/2014/main" id="{FCDA8466-A629-4582-ADB2-2EBFCDC77AE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89" name="Line 25">
                    <a:extLst>
                      <a:ext uri="{FF2B5EF4-FFF2-40B4-BE49-F238E27FC236}">
                        <a16:creationId xmlns:a16="http://schemas.microsoft.com/office/drawing/2014/main" id="{EAE140E3-7739-4B1D-B08A-E68FD72DA5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0" name="Line 26">
                    <a:extLst>
                      <a:ext uri="{FF2B5EF4-FFF2-40B4-BE49-F238E27FC236}">
                        <a16:creationId xmlns:a16="http://schemas.microsoft.com/office/drawing/2014/main" id="{15B49B60-0C17-44A8-BBBF-5BDD086F16E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1" name="Line 27">
                    <a:extLst>
                      <a:ext uri="{FF2B5EF4-FFF2-40B4-BE49-F238E27FC236}">
                        <a16:creationId xmlns:a16="http://schemas.microsoft.com/office/drawing/2014/main" id="{56061762-C69F-4660-9E25-E40A8C19FF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2" name="Line 28">
                    <a:extLst>
                      <a:ext uri="{FF2B5EF4-FFF2-40B4-BE49-F238E27FC236}">
                        <a16:creationId xmlns:a16="http://schemas.microsoft.com/office/drawing/2014/main" id="{E52400A7-97D2-4988-940E-47B5ECAB0F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3" name="Line 29">
                    <a:extLst>
                      <a:ext uri="{FF2B5EF4-FFF2-40B4-BE49-F238E27FC236}">
                        <a16:creationId xmlns:a16="http://schemas.microsoft.com/office/drawing/2014/main" id="{632AC898-96BF-4CD3-8785-95142DDE50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4" name="Line 30">
                    <a:extLst>
                      <a:ext uri="{FF2B5EF4-FFF2-40B4-BE49-F238E27FC236}">
                        <a16:creationId xmlns:a16="http://schemas.microsoft.com/office/drawing/2014/main" id="{059BC6ED-F030-41EA-92AF-2B1497CC4D0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5" name="Line 31">
                    <a:extLst>
                      <a:ext uri="{FF2B5EF4-FFF2-40B4-BE49-F238E27FC236}">
                        <a16:creationId xmlns:a16="http://schemas.microsoft.com/office/drawing/2014/main" id="{1E2DB46D-F643-4B62-83DC-01FA48E125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6" name="Line 32">
                    <a:extLst>
                      <a:ext uri="{FF2B5EF4-FFF2-40B4-BE49-F238E27FC236}">
                        <a16:creationId xmlns:a16="http://schemas.microsoft.com/office/drawing/2014/main" id="{F24023CD-7E34-4DF2-B5EB-33F123FC60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7" name="Line 33">
                    <a:extLst>
                      <a:ext uri="{FF2B5EF4-FFF2-40B4-BE49-F238E27FC236}">
                        <a16:creationId xmlns:a16="http://schemas.microsoft.com/office/drawing/2014/main" id="{08D805E7-2C34-4FD3-9847-4FBCF57863D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98" name="Line 34">
                    <a:extLst>
                      <a:ext uri="{FF2B5EF4-FFF2-40B4-BE49-F238E27FC236}">
                        <a16:creationId xmlns:a16="http://schemas.microsoft.com/office/drawing/2014/main" id="{E8D89F4D-B1B7-4D68-AFBF-8586BAC175F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62" name="Line 35">
                  <a:extLst>
                    <a:ext uri="{FF2B5EF4-FFF2-40B4-BE49-F238E27FC236}">
                      <a16:creationId xmlns:a16="http://schemas.microsoft.com/office/drawing/2014/main" id="{2CF3D1FF-C17E-4F50-9275-905A8AB91B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3" name="Line 36">
                  <a:extLst>
                    <a:ext uri="{FF2B5EF4-FFF2-40B4-BE49-F238E27FC236}">
                      <a16:creationId xmlns:a16="http://schemas.microsoft.com/office/drawing/2014/main" id="{D8B9A612-F687-45BC-9DDE-5B70F839CE7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64" name="Rectangle 37">
                  <a:extLst>
                    <a:ext uri="{FF2B5EF4-FFF2-40B4-BE49-F238E27FC236}">
                      <a16:creationId xmlns:a16="http://schemas.microsoft.com/office/drawing/2014/main" id="{B726727D-89AB-4B6A-A177-7BAFB13FA2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5" name="Rectangle 38">
                  <a:extLst>
                    <a:ext uri="{FF2B5EF4-FFF2-40B4-BE49-F238E27FC236}">
                      <a16:creationId xmlns:a16="http://schemas.microsoft.com/office/drawing/2014/main" id="{5C5D9371-379E-41DF-B204-43E90BDF7E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6" name="Rectangle 39">
                  <a:extLst>
                    <a:ext uri="{FF2B5EF4-FFF2-40B4-BE49-F238E27FC236}">
                      <a16:creationId xmlns:a16="http://schemas.microsoft.com/office/drawing/2014/main" id="{8F27C685-9B70-4442-83C1-1B70BE5585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7" name="Rectangle 40">
                  <a:extLst>
                    <a:ext uri="{FF2B5EF4-FFF2-40B4-BE49-F238E27FC236}">
                      <a16:creationId xmlns:a16="http://schemas.microsoft.com/office/drawing/2014/main" id="{22C93A20-7D6D-48FF-A292-803C685B30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8" name="Rectangle 41">
                  <a:extLst>
                    <a:ext uri="{FF2B5EF4-FFF2-40B4-BE49-F238E27FC236}">
                      <a16:creationId xmlns:a16="http://schemas.microsoft.com/office/drawing/2014/main" id="{36C61846-B1B4-4A70-8395-8FE4DBB33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69" name="Rectangle 42">
                  <a:extLst>
                    <a:ext uri="{FF2B5EF4-FFF2-40B4-BE49-F238E27FC236}">
                      <a16:creationId xmlns:a16="http://schemas.microsoft.com/office/drawing/2014/main" id="{5983A403-65E4-4773-801C-003DAC9C0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0" name="Rectangle 43">
                  <a:extLst>
                    <a:ext uri="{FF2B5EF4-FFF2-40B4-BE49-F238E27FC236}">
                      <a16:creationId xmlns:a16="http://schemas.microsoft.com/office/drawing/2014/main" id="{501CEC95-B89F-4F11-B49E-C0065EAD19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1" name="Rectangle 44">
                  <a:extLst>
                    <a:ext uri="{FF2B5EF4-FFF2-40B4-BE49-F238E27FC236}">
                      <a16:creationId xmlns:a16="http://schemas.microsoft.com/office/drawing/2014/main" id="{0EA93772-CF0D-49A2-9D90-8429E72CCE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2" name="Rectangle 45">
                  <a:extLst>
                    <a:ext uri="{FF2B5EF4-FFF2-40B4-BE49-F238E27FC236}">
                      <a16:creationId xmlns:a16="http://schemas.microsoft.com/office/drawing/2014/main" id="{BC9C0522-9386-4EAE-B97D-8C7485F8CA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3" name="Rectangle 46">
                  <a:extLst>
                    <a:ext uri="{FF2B5EF4-FFF2-40B4-BE49-F238E27FC236}">
                      <a16:creationId xmlns:a16="http://schemas.microsoft.com/office/drawing/2014/main" id="{49D06598-3245-4CEE-8010-1B5E062929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4" name="Rectangle 47">
                  <a:extLst>
                    <a:ext uri="{FF2B5EF4-FFF2-40B4-BE49-F238E27FC236}">
                      <a16:creationId xmlns:a16="http://schemas.microsoft.com/office/drawing/2014/main" id="{2015573C-74C2-4B0B-95FD-3331C50AF2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5" name="Rectangle 48">
                  <a:extLst>
                    <a:ext uri="{FF2B5EF4-FFF2-40B4-BE49-F238E27FC236}">
                      <a16:creationId xmlns:a16="http://schemas.microsoft.com/office/drawing/2014/main" id="{C2A1CAF9-1F0E-4D7C-8AEB-FE292C2A6C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6" name="Rectangle 49">
                  <a:extLst>
                    <a:ext uri="{FF2B5EF4-FFF2-40B4-BE49-F238E27FC236}">
                      <a16:creationId xmlns:a16="http://schemas.microsoft.com/office/drawing/2014/main" id="{94D38DC3-DB45-4437-9DA6-BE09B8B2E4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7" name="Rectangle 50">
                  <a:extLst>
                    <a:ext uri="{FF2B5EF4-FFF2-40B4-BE49-F238E27FC236}">
                      <a16:creationId xmlns:a16="http://schemas.microsoft.com/office/drawing/2014/main" id="{E7AF9E0C-CF97-4CCF-BB51-9EF67FC7B2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8" name="Rectangle 51">
                  <a:extLst>
                    <a:ext uri="{FF2B5EF4-FFF2-40B4-BE49-F238E27FC236}">
                      <a16:creationId xmlns:a16="http://schemas.microsoft.com/office/drawing/2014/main" id="{08EB2B6C-AE28-46BC-ACE7-A0B6DEF8C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79" name="Rectangle 52">
                  <a:extLst>
                    <a:ext uri="{FF2B5EF4-FFF2-40B4-BE49-F238E27FC236}">
                      <a16:creationId xmlns:a16="http://schemas.microsoft.com/office/drawing/2014/main" id="{2928EA71-770C-4951-9050-28A19C39F8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0" name="Rectangle 53">
                  <a:extLst>
                    <a:ext uri="{FF2B5EF4-FFF2-40B4-BE49-F238E27FC236}">
                      <a16:creationId xmlns:a16="http://schemas.microsoft.com/office/drawing/2014/main" id="{E7A268EF-2E76-4246-AA9E-204D36A1F0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1" name="Rectangle 54">
                  <a:extLst>
                    <a:ext uri="{FF2B5EF4-FFF2-40B4-BE49-F238E27FC236}">
                      <a16:creationId xmlns:a16="http://schemas.microsoft.com/office/drawing/2014/main" id="{E4F58E8D-6250-42B1-B4E0-B35214557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82" name="Rectangle 55">
                  <a:extLst>
                    <a:ext uri="{FF2B5EF4-FFF2-40B4-BE49-F238E27FC236}">
                      <a16:creationId xmlns:a16="http://schemas.microsoft.com/office/drawing/2014/main" id="{CE0F1C4E-6194-43B0-8970-333B7BC063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RM3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8" name="Groupe 1267">
                <a:extLst>
                  <a:ext uri="{FF2B5EF4-FFF2-40B4-BE49-F238E27FC236}">
                    <a16:creationId xmlns:a16="http://schemas.microsoft.com/office/drawing/2014/main" id="{0E8EAFAB-CB4F-4094-B0A4-FBD9CEA26DA3}"/>
                  </a:ext>
                </a:extLst>
              </p:cNvPr>
              <p:cNvGrpSpPr/>
              <p:nvPr/>
            </p:nvGrpSpPr>
            <p:grpSpPr>
              <a:xfrm>
                <a:off x="7331835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313" name="Line 304">
                  <a:extLst>
                    <a:ext uri="{FF2B5EF4-FFF2-40B4-BE49-F238E27FC236}">
                      <a16:creationId xmlns:a16="http://schemas.microsoft.com/office/drawing/2014/main" id="{2D8EE168-D424-4EE1-AFC4-B67EB6D5E52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4" name="Line 305">
                  <a:extLst>
                    <a:ext uri="{FF2B5EF4-FFF2-40B4-BE49-F238E27FC236}">
                      <a16:creationId xmlns:a16="http://schemas.microsoft.com/office/drawing/2014/main" id="{56C21675-5312-4A1C-B161-8F88AAEBCD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5" name="Line 306">
                  <a:extLst>
                    <a:ext uri="{FF2B5EF4-FFF2-40B4-BE49-F238E27FC236}">
                      <a16:creationId xmlns:a16="http://schemas.microsoft.com/office/drawing/2014/main" id="{5716F6C8-4926-408E-8FA5-62089EAA38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6" name="Line 307">
                  <a:extLst>
                    <a:ext uri="{FF2B5EF4-FFF2-40B4-BE49-F238E27FC236}">
                      <a16:creationId xmlns:a16="http://schemas.microsoft.com/office/drawing/2014/main" id="{87E5386F-4258-41EF-8EAE-6BBCACF687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17" name="Line 308">
                  <a:extLst>
                    <a:ext uri="{FF2B5EF4-FFF2-40B4-BE49-F238E27FC236}">
                      <a16:creationId xmlns:a16="http://schemas.microsoft.com/office/drawing/2014/main" id="{A0877FF7-9F6D-41FB-B6D8-3C1BD42A989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318" name="Groupe 1317">
                  <a:extLst>
                    <a:ext uri="{FF2B5EF4-FFF2-40B4-BE49-F238E27FC236}">
                      <a16:creationId xmlns:a16="http://schemas.microsoft.com/office/drawing/2014/main" id="{17C2F591-A507-48A4-A1F3-CE121EFEC50E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340" name="Line 19">
                    <a:extLst>
                      <a:ext uri="{FF2B5EF4-FFF2-40B4-BE49-F238E27FC236}">
                        <a16:creationId xmlns:a16="http://schemas.microsoft.com/office/drawing/2014/main" id="{934E5E6F-D3CA-4AC1-A732-997BDCCE97F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1" name="Line 20">
                    <a:extLst>
                      <a:ext uri="{FF2B5EF4-FFF2-40B4-BE49-F238E27FC236}">
                        <a16:creationId xmlns:a16="http://schemas.microsoft.com/office/drawing/2014/main" id="{50825D16-9A7F-4F9F-918E-DFA99E34FB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2" name="Freeform 21">
                    <a:extLst>
                      <a:ext uri="{FF2B5EF4-FFF2-40B4-BE49-F238E27FC236}">
                        <a16:creationId xmlns:a16="http://schemas.microsoft.com/office/drawing/2014/main" id="{55C7296D-184C-4587-B997-64475090B3D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3" name="Line 22">
                    <a:extLst>
                      <a:ext uri="{FF2B5EF4-FFF2-40B4-BE49-F238E27FC236}">
                        <a16:creationId xmlns:a16="http://schemas.microsoft.com/office/drawing/2014/main" id="{26BA7F3A-D250-482A-B539-9F4CDEC8AC4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4" name="Line 23">
                    <a:extLst>
                      <a:ext uri="{FF2B5EF4-FFF2-40B4-BE49-F238E27FC236}">
                        <a16:creationId xmlns:a16="http://schemas.microsoft.com/office/drawing/2014/main" id="{C531D340-B0AF-4ABE-B378-5A0AD5EA609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5" name="Line 24">
                    <a:extLst>
                      <a:ext uri="{FF2B5EF4-FFF2-40B4-BE49-F238E27FC236}">
                        <a16:creationId xmlns:a16="http://schemas.microsoft.com/office/drawing/2014/main" id="{C9C5D6E3-C5D7-4076-94B1-9BAD0138BA0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6" name="Line 25">
                    <a:extLst>
                      <a:ext uri="{FF2B5EF4-FFF2-40B4-BE49-F238E27FC236}">
                        <a16:creationId xmlns:a16="http://schemas.microsoft.com/office/drawing/2014/main" id="{DF40BDD0-ACB0-4957-9935-49EAF825AA5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7" name="Line 26">
                    <a:extLst>
                      <a:ext uri="{FF2B5EF4-FFF2-40B4-BE49-F238E27FC236}">
                        <a16:creationId xmlns:a16="http://schemas.microsoft.com/office/drawing/2014/main" id="{C6943CB3-0E07-4402-A5A5-08D1B62CBD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8" name="Line 27">
                    <a:extLst>
                      <a:ext uri="{FF2B5EF4-FFF2-40B4-BE49-F238E27FC236}">
                        <a16:creationId xmlns:a16="http://schemas.microsoft.com/office/drawing/2014/main" id="{A72E24FD-D5A3-404E-BDE5-01EB3A3E486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49" name="Line 28">
                    <a:extLst>
                      <a:ext uri="{FF2B5EF4-FFF2-40B4-BE49-F238E27FC236}">
                        <a16:creationId xmlns:a16="http://schemas.microsoft.com/office/drawing/2014/main" id="{E2A7E266-67CD-46A2-AA2A-8B0BF4182C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0" name="Line 29">
                    <a:extLst>
                      <a:ext uri="{FF2B5EF4-FFF2-40B4-BE49-F238E27FC236}">
                        <a16:creationId xmlns:a16="http://schemas.microsoft.com/office/drawing/2014/main" id="{257B5F56-1700-42AB-BD28-DA63BA0EFA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1" name="Line 30">
                    <a:extLst>
                      <a:ext uri="{FF2B5EF4-FFF2-40B4-BE49-F238E27FC236}">
                        <a16:creationId xmlns:a16="http://schemas.microsoft.com/office/drawing/2014/main" id="{AC947DC4-C95E-46A4-9679-5EA3D8C53C2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2" name="Line 31">
                    <a:extLst>
                      <a:ext uri="{FF2B5EF4-FFF2-40B4-BE49-F238E27FC236}">
                        <a16:creationId xmlns:a16="http://schemas.microsoft.com/office/drawing/2014/main" id="{6FA386DF-5D8D-440B-8AE5-7C6E033FD3F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3" name="Line 32">
                    <a:extLst>
                      <a:ext uri="{FF2B5EF4-FFF2-40B4-BE49-F238E27FC236}">
                        <a16:creationId xmlns:a16="http://schemas.microsoft.com/office/drawing/2014/main" id="{12F2A5FD-95FA-4E25-8F45-67DC22B48E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4" name="Line 33">
                    <a:extLst>
                      <a:ext uri="{FF2B5EF4-FFF2-40B4-BE49-F238E27FC236}">
                        <a16:creationId xmlns:a16="http://schemas.microsoft.com/office/drawing/2014/main" id="{557EA731-B9DB-4D50-89B3-7C524604215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55" name="Line 34">
                    <a:extLst>
                      <a:ext uri="{FF2B5EF4-FFF2-40B4-BE49-F238E27FC236}">
                        <a16:creationId xmlns:a16="http://schemas.microsoft.com/office/drawing/2014/main" id="{5A954E96-FAF2-4933-8119-AADE72B0BE9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319" name="Line 35">
                  <a:extLst>
                    <a:ext uri="{FF2B5EF4-FFF2-40B4-BE49-F238E27FC236}">
                      <a16:creationId xmlns:a16="http://schemas.microsoft.com/office/drawing/2014/main" id="{3072639A-ADC1-4701-B187-5BEAABA9EC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0" name="Line 36">
                  <a:extLst>
                    <a:ext uri="{FF2B5EF4-FFF2-40B4-BE49-F238E27FC236}">
                      <a16:creationId xmlns:a16="http://schemas.microsoft.com/office/drawing/2014/main" id="{3EA6ABDB-0F21-450A-B22E-7058D7D8FA7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21" name="Rectangle 37">
                  <a:extLst>
                    <a:ext uri="{FF2B5EF4-FFF2-40B4-BE49-F238E27FC236}">
                      <a16:creationId xmlns:a16="http://schemas.microsoft.com/office/drawing/2014/main" id="{FB91DBA6-BBE9-4AF7-BCD6-4355087051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2" name="Rectangle 38">
                  <a:extLst>
                    <a:ext uri="{FF2B5EF4-FFF2-40B4-BE49-F238E27FC236}">
                      <a16:creationId xmlns:a16="http://schemas.microsoft.com/office/drawing/2014/main" id="{6DB27D64-CE9D-43E5-8F9A-EB2694BE7D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3" name="Rectangle 39">
                  <a:extLst>
                    <a:ext uri="{FF2B5EF4-FFF2-40B4-BE49-F238E27FC236}">
                      <a16:creationId xmlns:a16="http://schemas.microsoft.com/office/drawing/2014/main" id="{55D52C85-D08F-4963-A24A-F53232C4D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4" name="Rectangle 40">
                  <a:extLst>
                    <a:ext uri="{FF2B5EF4-FFF2-40B4-BE49-F238E27FC236}">
                      <a16:creationId xmlns:a16="http://schemas.microsoft.com/office/drawing/2014/main" id="{26DE6341-C619-464D-A9BC-C1A8AD52D7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5" name="Rectangle 41">
                  <a:extLst>
                    <a:ext uri="{FF2B5EF4-FFF2-40B4-BE49-F238E27FC236}">
                      <a16:creationId xmlns:a16="http://schemas.microsoft.com/office/drawing/2014/main" id="{A20D5AEE-BA0E-4BCA-B950-B34088F62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6" name="Rectangle 42">
                  <a:extLst>
                    <a:ext uri="{FF2B5EF4-FFF2-40B4-BE49-F238E27FC236}">
                      <a16:creationId xmlns:a16="http://schemas.microsoft.com/office/drawing/2014/main" id="{247AEB7E-2671-46F3-848C-6FF2F927AF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7" name="Rectangle 43">
                  <a:extLst>
                    <a:ext uri="{FF2B5EF4-FFF2-40B4-BE49-F238E27FC236}">
                      <a16:creationId xmlns:a16="http://schemas.microsoft.com/office/drawing/2014/main" id="{11431862-7770-4801-A58B-9085BD1FE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8" name="Rectangle 44">
                  <a:extLst>
                    <a:ext uri="{FF2B5EF4-FFF2-40B4-BE49-F238E27FC236}">
                      <a16:creationId xmlns:a16="http://schemas.microsoft.com/office/drawing/2014/main" id="{E4BCFE23-ED30-4043-8697-1A4AD87741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29" name="Rectangle 45">
                  <a:extLst>
                    <a:ext uri="{FF2B5EF4-FFF2-40B4-BE49-F238E27FC236}">
                      <a16:creationId xmlns:a16="http://schemas.microsoft.com/office/drawing/2014/main" id="{72B4702F-F073-4C40-8486-20C87F6B06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0" name="Rectangle 46">
                  <a:extLst>
                    <a:ext uri="{FF2B5EF4-FFF2-40B4-BE49-F238E27FC236}">
                      <a16:creationId xmlns:a16="http://schemas.microsoft.com/office/drawing/2014/main" id="{0617ABDF-F7CF-462C-82F8-44ADFF07EA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1" name="Rectangle 47">
                  <a:extLst>
                    <a:ext uri="{FF2B5EF4-FFF2-40B4-BE49-F238E27FC236}">
                      <a16:creationId xmlns:a16="http://schemas.microsoft.com/office/drawing/2014/main" id="{E95FED4C-8537-477C-A2D2-7389CFFF3F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2" name="Rectangle 48">
                  <a:extLst>
                    <a:ext uri="{FF2B5EF4-FFF2-40B4-BE49-F238E27FC236}">
                      <a16:creationId xmlns:a16="http://schemas.microsoft.com/office/drawing/2014/main" id="{DF5C1E36-D4D4-45C7-9989-C480BB007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3" name="Rectangle 49">
                  <a:extLst>
                    <a:ext uri="{FF2B5EF4-FFF2-40B4-BE49-F238E27FC236}">
                      <a16:creationId xmlns:a16="http://schemas.microsoft.com/office/drawing/2014/main" id="{99C93F36-0E8E-45CA-8845-CFFD52D468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4" name="Rectangle 50">
                  <a:extLst>
                    <a:ext uri="{FF2B5EF4-FFF2-40B4-BE49-F238E27FC236}">
                      <a16:creationId xmlns:a16="http://schemas.microsoft.com/office/drawing/2014/main" id="{46F33139-90FA-4A52-A0D2-12AF4C1346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5" name="Rectangle 51">
                  <a:extLst>
                    <a:ext uri="{FF2B5EF4-FFF2-40B4-BE49-F238E27FC236}">
                      <a16:creationId xmlns:a16="http://schemas.microsoft.com/office/drawing/2014/main" id="{A8293C06-4117-4E8A-B247-E877A67CE3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6" name="Rectangle 52">
                  <a:extLst>
                    <a:ext uri="{FF2B5EF4-FFF2-40B4-BE49-F238E27FC236}">
                      <a16:creationId xmlns:a16="http://schemas.microsoft.com/office/drawing/2014/main" id="{92FD1EA8-3E1E-4F69-9F72-272A5AEC69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Rectangle 53">
                  <a:extLst>
                    <a:ext uri="{FF2B5EF4-FFF2-40B4-BE49-F238E27FC236}">
                      <a16:creationId xmlns:a16="http://schemas.microsoft.com/office/drawing/2014/main" id="{63BDDF9C-6DFD-45C0-941E-CA8C1D50AA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Rectangle 54">
                  <a:extLst>
                    <a:ext uri="{FF2B5EF4-FFF2-40B4-BE49-F238E27FC236}">
                      <a16:creationId xmlns:a16="http://schemas.microsoft.com/office/drawing/2014/main" id="{BD2B0F62-BA97-41E7-A48E-656B2B307F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Rectangle 55">
                  <a:extLst>
                    <a:ext uri="{FF2B5EF4-FFF2-40B4-BE49-F238E27FC236}">
                      <a16:creationId xmlns:a16="http://schemas.microsoft.com/office/drawing/2014/main" id="{7CA7CAFB-7F62-41EC-9B5D-5D1F2651F1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RM4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69" name="Groupe 1268">
                <a:extLst>
                  <a:ext uri="{FF2B5EF4-FFF2-40B4-BE49-F238E27FC236}">
                    <a16:creationId xmlns:a16="http://schemas.microsoft.com/office/drawing/2014/main" id="{D7EDD870-469C-4529-9AC3-0593012C4117}"/>
                  </a:ext>
                </a:extLst>
              </p:cNvPr>
              <p:cNvGrpSpPr/>
              <p:nvPr/>
            </p:nvGrpSpPr>
            <p:grpSpPr>
              <a:xfrm>
                <a:off x="9605964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270" name="Line 304">
                  <a:extLst>
                    <a:ext uri="{FF2B5EF4-FFF2-40B4-BE49-F238E27FC236}">
                      <a16:creationId xmlns:a16="http://schemas.microsoft.com/office/drawing/2014/main" id="{7A78312D-B75F-48C4-AC02-322C857051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1" name="Line 305">
                  <a:extLst>
                    <a:ext uri="{FF2B5EF4-FFF2-40B4-BE49-F238E27FC236}">
                      <a16:creationId xmlns:a16="http://schemas.microsoft.com/office/drawing/2014/main" id="{D34A313F-611A-4610-936D-D99613004A5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2" name="Line 306">
                  <a:extLst>
                    <a:ext uri="{FF2B5EF4-FFF2-40B4-BE49-F238E27FC236}">
                      <a16:creationId xmlns:a16="http://schemas.microsoft.com/office/drawing/2014/main" id="{9F3D401D-83DB-40E0-8FCC-A863E7177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3" name="Line 307">
                  <a:extLst>
                    <a:ext uri="{FF2B5EF4-FFF2-40B4-BE49-F238E27FC236}">
                      <a16:creationId xmlns:a16="http://schemas.microsoft.com/office/drawing/2014/main" id="{D9057A5A-052A-439F-8061-28D323629D6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4" name="Line 308">
                  <a:extLst>
                    <a:ext uri="{FF2B5EF4-FFF2-40B4-BE49-F238E27FC236}">
                      <a16:creationId xmlns:a16="http://schemas.microsoft.com/office/drawing/2014/main" id="{7C7E76C0-8034-4C1A-B6A2-DC48AD299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75" name="Groupe 1274">
                  <a:extLst>
                    <a:ext uri="{FF2B5EF4-FFF2-40B4-BE49-F238E27FC236}">
                      <a16:creationId xmlns:a16="http://schemas.microsoft.com/office/drawing/2014/main" id="{1681EB23-0709-4E93-9403-0EB79AF37A94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297" name="Line 19">
                    <a:extLst>
                      <a:ext uri="{FF2B5EF4-FFF2-40B4-BE49-F238E27FC236}">
                        <a16:creationId xmlns:a16="http://schemas.microsoft.com/office/drawing/2014/main" id="{EA00C8F4-361A-4F79-92DC-E7B25D156EC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8" name="Line 20">
                    <a:extLst>
                      <a:ext uri="{FF2B5EF4-FFF2-40B4-BE49-F238E27FC236}">
                        <a16:creationId xmlns:a16="http://schemas.microsoft.com/office/drawing/2014/main" id="{0969841E-3E54-45C7-8E06-2657EB9074C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99" name="Freeform 21">
                    <a:extLst>
                      <a:ext uri="{FF2B5EF4-FFF2-40B4-BE49-F238E27FC236}">
                        <a16:creationId xmlns:a16="http://schemas.microsoft.com/office/drawing/2014/main" id="{40F39C52-9E45-4AE6-B8DE-DBA2698713F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0" name="Line 22">
                    <a:extLst>
                      <a:ext uri="{FF2B5EF4-FFF2-40B4-BE49-F238E27FC236}">
                        <a16:creationId xmlns:a16="http://schemas.microsoft.com/office/drawing/2014/main" id="{E663D3E6-3F66-4797-A725-34CAC694DC9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1" name="Line 23">
                    <a:extLst>
                      <a:ext uri="{FF2B5EF4-FFF2-40B4-BE49-F238E27FC236}">
                        <a16:creationId xmlns:a16="http://schemas.microsoft.com/office/drawing/2014/main" id="{9C90A74F-81D2-45B5-8B73-2749467F726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2" name="Line 24">
                    <a:extLst>
                      <a:ext uri="{FF2B5EF4-FFF2-40B4-BE49-F238E27FC236}">
                        <a16:creationId xmlns:a16="http://schemas.microsoft.com/office/drawing/2014/main" id="{C1ED010B-695D-4C58-890F-18145AD1B01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3" name="Line 25">
                    <a:extLst>
                      <a:ext uri="{FF2B5EF4-FFF2-40B4-BE49-F238E27FC236}">
                        <a16:creationId xmlns:a16="http://schemas.microsoft.com/office/drawing/2014/main" id="{91401392-BEE6-4554-8B4D-33D12D7878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4" name="Line 26">
                    <a:extLst>
                      <a:ext uri="{FF2B5EF4-FFF2-40B4-BE49-F238E27FC236}">
                        <a16:creationId xmlns:a16="http://schemas.microsoft.com/office/drawing/2014/main" id="{F313227F-42EA-4604-85C1-67C331A119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5" name="Line 27">
                    <a:extLst>
                      <a:ext uri="{FF2B5EF4-FFF2-40B4-BE49-F238E27FC236}">
                        <a16:creationId xmlns:a16="http://schemas.microsoft.com/office/drawing/2014/main" id="{8D6F9769-1575-4006-A669-ADA5A727ADE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6" name="Line 28">
                    <a:extLst>
                      <a:ext uri="{FF2B5EF4-FFF2-40B4-BE49-F238E27FC236}">
                        <a16:creationId xmlns:a16="http://schemas.microsoft.com/office/drawing/2014/main" id="{B1D88FFC-F013-4CAA-BD2C-E794419C4AF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7" name="Line 29">
                    <a:extLst>
                      <a:ext uri="{FF2B5EF4-FFF2-40B4-BE49-F238E27FC236}">
                        <a16:creationId xmlns:a16="http://schemas.microsoft.com/office/drawing/2014/main" id="{D3EC9690-E310-4DBB-94EE-50221307D91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8" name="Line 30">
                    <a:extLst>
                      <a:ext uri="{FF2B5EF4-FFF2-40B4-BE49-F238E27FC236}">
                        <a16:creationId xmlns:a16="http://schemas.microsoft.com/office/drawing/2014/main" id="{F700CF71-1ECC-4FE0-A94C-9C261291DDF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09" name="Line 31">
                    <a:extLst>
                      <a:ext uri="{FF2B5EF4-FFF2-40B4-BE49-F238E27FC236}">
                        <a16:creationId xmlns:a16="http://schemas.microsoft.com/office/drawing/2014/main" id="{7361909D-3E39-4B25-B38A-B7E1568E0AB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0" name="Line 32">
                    <a:extLst>
                      <a:ext uri="{FF2B5EF4-FFF2-40B4-BE49-F238E27FC236}">
                        <a16:creationId xmlns:a16="http://schemas.microsoft.com/office/drawing/2014/main" id="{2E631FFB-FF51-4A53-835B-0BE2B234B8F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1" name="Line 33">
                    <a:extLst>
                      <a:ext uri="{FF2B5EF4-FFF2-40B4-BE49-F238E27FC236}">
                        <a16:creationId xmlns:a16="http://schemas.microsoft.com/office/drawing/2014/main" id="{E92BA656-467D-4D60-AD62-AFC70F6EB60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312" name="Line 34">
                    <a:extLst>
                      <a:ext uri="{FF2B5EF4-FFF2-40B4-BE49-F238E27FC236}">
                        <a16:creationId xmlns:a16="http://schemas.microsoft.com/office/drawing/2014/main" id="{2ADD4725-6159-4A9D-B759-8C309B3F65E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276" name="Line 35">
                  <a:extLst>
                    <a:ext uri="{FF2B5EF4-FFF2-40B4-BE49-F238E27FC236}">
                      <a16:creationId xmlns:a16="http://schemas.microsoft.com/office/drawing/2014/main" id="{441E6291-22A5-4528-86E4-01B1C75D63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7" name="Line 36">
                  <a:extLst>
                    <a:ext uri="{FF2B5EF4-FFF2-40B4-BE49-F238E27FC236}">
                      <a16:creationId xmlns:a16="http://schemas.microsoft.com/office/drawing/2014/main" id="{722AB053-1B67-4AB3-B0AC-515AB8ADA84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78" name="Rectangle 37">
                  <a:extLst>
                    <a:ext uri="{FF2B5EF4-FFF2-40B4-BE49-F238E27FC236}">
                      <a16:creationId xmlns:a16="http://schemas.microsoft.com/office/drawing/2014/main" id="{7F1F1161-B8F4-4B9D-8A63-9EF9531F5C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79" name="Rectangle 38">
                  <a:extLst>
                    <a:ext uri="{FF2B5EF4-FFF2-40B4-BE49-F238E27FC236}">
                      <a16:creationId xmlns:a16="http://schemas.microsoft.com/office/drawing/2014/main" id="{A97BC2E1-67AC-45EC-8644-BD0755E600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0" name="Rectangle 39">
                  <a:extLst>
                    <a:ext uri="{FF2B5EF4-FFF2-40B4-BE49-F238E27FC236}">
                      <a16:creationId xmlns:a16="http://schemas.microsoft.com/office/drawing/2014/main" id="{66F2A087-5813-442E-ADA7-2F80C8C12A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1" name="Rectangle 40">
                  <a:extLst>
                    <a:ext uri="{FF2B5EF4-FFF2-40B4-BE49-F238E27FC236}">
                      <a16:creationId xmlns:a16="http://schemas.microsoft.com/office/drawing/2014/main" id="{5711110B-128E-4482-BC85-0C7654F9DA9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2" name="Rectangle 41">
                  <a:extLst>
                    <a:ext uri="{FF2B5EF4-FFF2-40B4-BE49-F238E27FC236}">
                      <a16:creationId xmlns:a16="http://schemas.microsoft.com/office/drawing/2014/main" id="{5226F4FD-347F-40AC-8800-F499E4260E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3" name="Rectangle 42">
                  <a:extLst>
                    <a:ext uri="{FF2B5EF4-FFF2-40B4-BE49-F238E27FC236}">
                      <a16:creationId xmlns:a16="http://schemas.microsoft.com/office/drawing/2014/main" id="{1FDC0E59-FE63-4394-A1FE-78D9AE215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4" name="Rectangle 43">
                  <a:extLst>
                    <a:ext uri="{FF2B5EF4-FFF2-40B4-BE49-F238E27FC236}">
                      <a16:creationId xmlns:a16="http://schemas.microsoft.com/office/drawing/2014/main" id="{9ECACC80-7E5F-4CB9-83D3-0E43121A52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5" name="Rectangle 44">
                  <a:extLst>
                    <a:ext uri="{FF2B5EF4-FFF2-40B4-BE49-F238E27FC236}">
                      <a16:creationId xmlns:a16="http://schemas.microsoft.com/office/drawing/2014/main" id="{E3FFE939-0A51-47CF-824E-4B044AEDB4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6" name="Rectangle 45">
                  <a:extLst>
                    <a:ext uri="{FF2B5EF4-FFF2-40B4-BE49-F238E27FC236}">
                      <a16:creationId xmlns:a16="http://schemas.microsoft.com/office/drawing/2014/main" id="{CDA9B6E8-2DAC-47F7-965B-5B3EF563A9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7" name="Rectangle 46">
                  <a:extLst>
                    <a:ext uri="{FF2B5EF4-FFF2-40B4-BE49-F238E27FC236}">
                      <a16:creationId xmlns:a16="http://schemas.microsoft.com/office/drawing/2014/main" id="{3143F77E-25BB-4A00-88E5-EC3F30D17A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8" name="Rectangle 47">
                  <a:extLst>
                    <a:ext uri="{FF2B5EF4-FFF2-40B4-BE49-F238E27FC236}">
                      <a16:creationId xmlns:a16="http://schemas.microsoft.com/office/drawing/2014/main" id="{0ACE4018-F240-438F-A2A4-20F007D2F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89" name="Rectangle 48">
                  <a:extLst>
                    <a:ext uri="{FF2B5EF4-FFF2-40B4-BE49-F238E27FC236}">
                      <a16:creationId xmlns:a16="http://schemas.microsoft.com/office/drawing/2014/main" id="{0D6E4CBB-F709-4CBE-82E7-1EBAC82D2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0" name="Rectangle 49">
                  <a:extLst>
                    <a:ext uri="{FF2B5EF4-FFF2-40B4-BE49-F238E27FC236}">
                      <a16:creationId xmlns:a16="http://schemas.microsoft.com/office/drawing/2014/main" id="{43B17B06-057F-4FE9-9C7E-E9E5238A31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1" name="Rectangle 50">
                  <a:extLst>
                    <a:ext uri="{FF2B5EF4-FFF2-40B4-BE49-F238E27FC236}">
                      <a16:creationId xmlns:a16="http://schemas.microsoft.com/office/drawing/2014/main" id="{EDF9B8F6-3207-47BC-ADF7-0B9B253D8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2" name="Rectangle 51">
                  <a:extLst>
                    <a:ext uri="{FF2B5EF4-FFF2-40B4-BE49-F238E27FC236}">
                      <a16:creationId xmlns:a16="http://schemas.microsoft.com/office/drawing/2014/main" id="{42AFF24C-9EF1-4277-B74A-0032F9F1A9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3" name="Rectangle 52">
                  <a:extLst>
                    <a:ext uri="{FF2B5EF4-FFF2-40B4-BE49-F238E27FC236}">
                      <a16:creationId xmlns:a16="http://schemas.microsoft.com/office/drawing/2014/main" id="{C20A3734-02E8-4DFF-8798-F3E0F08E2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4" name="Rectangle 53">
                  <a:extLst>
                    <a:ext uri="{FF2B5EF4-FFF2-40B4-BE49-F238E27FC236}">
                      <a16:creationId xmlns:a16="http://schemas.microsoft.com/office/drawing/2014/main" id="{18BF1625-BDA0-469C-906D-1DBB828314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5" name="Rectangle 54">
                  <a:extLst>
                    <a:ext uri="{FF2B5EF4-FFF2-40B4-BE49-F238E27FC236}">
                      <a16:creationId xmlns:a16="http://schemas.microsoft.com/office/drawing/2014/main" id="{0918B7C6-CC03-4BEE-9CAD-E723765AC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296" name="Rectangle 55">
                  <a:extLst>
                    <a:ext uri="{FF2B5EF4-FFF2-40B4-BE49-F238E27FC236}">
                      <a16:creationId xmlns:a16="http://schemas.microsoft.com/office/drawing/2014/main" id="{428143D5-E044-40E8-BF08-7E30E12320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RM5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06" name="Groupe 1705">
              <a:extLst>
                <a:ext uri="{FF2B5EF4-FFF2-40B4-BE49-F238E27FC236}">
                  <a16:creationId xmlns:a16="http://schemas.microsoft.com/office/drawing/2014/main" id="{5F2C24FD-5638-48EF-BB95-A0CF4A337ED3}"/>
                </a:ext>
              </a:extLst>
            </p:cNvPr>
            <p:cNvGrpSpPr/>
            <p:nvPr/>
          </p:nvGrpSpPr>
          <p:grpSpPr>
            <a:xfrm>
              <a:off x="512762" y="4578011"/>
              <a:ext cx="11218285" cy="1832849"/>
              <a:chOff x="509442" y="2663150"/>
              <a:chExt cx="11218285" cy="1832849"/>
            </a:xfrm>
          </p:grpSpPr>
          <p:grpSp>
            <p:nvGrpSpPr>
              <p:cNvPr id="1707" name="Groupe 1706">
                <a:extLst>
                  <a:ext uri="{FF2B5EF4-FFF2-40B4-BE49-F238E27FC236}">
                    <a16:creationId xmlns:a16="http://schemas.microsoft.com/office/drawing/2014/main" id="{54F29C2F-7C07-4BA1-B250-4F9A82E2BE15}"/>
                  </a:ext>
                </a:extLst>
              </p:cNvPr>
              <p:cNvGrpSpPr/>
              <p:nvPr/>
            </p:nvGrpSpPr>
            <p:grpSpPr>
              <a:xfrm>
                <a:off x="509442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884" name="Line 304">
                  <a:extLst>
                    <a:ext uri="{FF2B5EF4-FFF2-40B4-BE49-F238E27FC236}">
                      <a16:creationId xmlns:a16="http://schemas.microsoft.com/office/drawing/2014/main" id="{D26D5D9F-B0E3-445C-B1ED-8D1CFA1F4A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5" name="Line 305">
                  <a:extLst>
                    <a:ext uri="{FF2B5EF4-FFF2-40B4-BE49-F238E27FC236}">
                      <a16:creationId xmlns:a16="http://schemas.microsoft.com/office/drawing/2014/main" id="{40DC73E7-E80B-4B50-9B5F-49964489E7B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6" name="Line 306">
                  <a:extLst>
                    <a:ext uri="{FF2B5EF4-FFF2-40B4-BE49-F238E27FC236}">
                      <a16:creationId xmlns:a16="http://schemas.microsoft.com/office/drawing/2014/main" id="{5FB3524B-1C02-4136-B399-0D0C840A42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7" name="Line 307">
                  <a:extLst>
                    <a:ext uri="{FF2B5EF4-FFF2-40B4-BE49-F238E27FC236}">
                      <a16:creationId xmlns:a16="http://schemas.microsoft.com/office/drawing/2014/main" id="{3ADAC4C2-6376-4FD8-B950-7710163C20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88" name="Line 308">
                  <a:extLst>
                    <a:ext uri="{FF2B5EF4-FFF2-40B4-BE49-F238E27FC236}">
                      <a16:creationId xmlns:a16="http://schemas.microsoft.com/office/drawing/2014/main" id="{ECA61A96-E2EE-4E91-9C20-DDA129D1667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89" name="Groupe 1888">
                  <a:extLst>
                    <a:ext uri="{FF2B5EF4-FFF2-40B4-BE49-F238E27FC236}">
                      <a16:creationId xmlns:a16="http://schemas.microsoft.com/office/drawing/2014/main" id="{191B2AAA-8FE5-4265-9D12-A4B8634F8D35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911" name="Line 19">
                    <a:extLst>
                      <a:ext uri="{FF2B5EF4-FFF2-40B4-BE49-F238E27FC236}">
                        <a16:creationId xmlns:a16="http://schemas.microsoft.com/office/drawing/2014/main" id="{D68A0CB0-2D93-4CAF-B375-3056524B83D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2" name="Line 20">
                    <a:extLst>
                      <a:ext uri="{FF2B5EF4-FFF2-40B4-BE49-F238E27FC236}">
                        <a16:creationId xmlns:a16="http://schemas.microsoft.com/office/drawing/2014/main" id="{60262CEB-2583-45B4-B99F-57BE7B13F55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3" name="Freeform 21">
                    <a:extLst>
                      <a:ext uri="{FF2B5EF4-FFF2-40B4-BE49-F238E27FC236}">
                        <a16:creationId xmlns:a16="http://schemas.microsoft.com/office/drawing/2014/main" id="{00BEE10A-AB2D-4445-80FD-C65174D2EB6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4" name="Line 22">
                    <a:extLst>
                      <a:ext uri="{FF2B5EF4-FFF2-40B4-BE49-F238E27FC236}">
                        <a16:creationId xmlns:a16="http://schemas.microsoft.com/office/drawing/2014/main" id="{C6181514-9C10-4C70-9F19-D879EE2D583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5" name="Line 23">
                    <a:extLst>
                      <a:ext uri="{FF2B5EF4-FFF2-40B4-BE49-F238E27FC236}">
                        <a16:creationId xmlns:a16="http://schemas.microsoft.com/office/drawing/2014/main" id="{073A7EA3-0E47-4C12-B5F2-5E20DA68DA7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6" name="Line 24">
                    <a:extLst>
                      <a:ext uri="{FF2B5EF4-FFF2-40B4-BE49-F238E27FC236}">
                        <a16:creationId xmlns:a16="http://schemas.microsoft.com/office/drawing/2014/main" id="{6EF3ED13-9DFC-46EC-8D4D-6274B90B6D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7" name="Line 25">
                    <a:extLst>
                      <a:ext uri="{FF2B5EF4-FFF2-40B4-BE49-F238E27FC236}">
                        <a16:creationId xmlns:a16="http://schemas.microsoft.com/office/drawing/2014/main" id="{CC9F6B71-83B9-48A8-B854-6C923394F4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8" name="Line 26">
                    <a:extLst>
                      <a:ext uri="{FF2B5EF4-FFF2-40B4-BE49-F238E27FC236}">
                        <a16:creationId xmlns:a16="http://schemas.microsoft.com/office/drawing/2014/main" id="{3B1923F5-3EB8-4AF7-820A-40FE8712061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19" name="Line 27">
                    <a:extLst>
                      <a:ext uri="{FF2B5EF4-FFF2-40B4-BE49-F238E27FC236}">
                        <a16:creationId xmlns:a16="http://schemas.microsoft.com/office/drawing/2014/main" id="{676C19EA-AD0F-4B90-95B1-5306DA56A6B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0" name="Line 28">
                    <a:extLst>
                      <a:ext uri="{FF2B5EF4-FFF2-40B4-BE49-F238E27FC236}">
                        <a16:creationId xmlns:a16="http://schemas.microsoft.com/office/drawing/2014/main" id="{0ADD8DFF-AC3F-4545-969C-11273C3CC50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1" name="Line 29">
                    <a:extLst>
                      <a:ext uri="{FF2B5EF4-FFF2-40B4-BE49-F238E27FC236}">
                        <a16:creationId xmlns:a16="http://schemas.microsoft.com/office/drawing/2014/main" id="{D5B4B1DB-F90B-4749-A285-76FD4792169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2" name="Line 30">
                    <a:extLst>
                      <a:ext uri="{FF2B5EF4-FFF2-40B4-BE49-F238E27FC236}">
                        <a16:creationId xmlns:a16="http://schemas.microsoft.com/office/drawing/2014/main" id="{A352F427-8DD2-4E57-BDCB-BAA418D4A23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3" name="Line 31">
                    <a:extLst>
                      <a:ext uri="{FF2B5EF4-FFF2-40B4-BE49-F238E27FC236}">
                        <a16:creationId xmlns:a16="http://schemas.microsoft.com/office/drawing/2014/main" id="{AD5C6273-02D0-4382-B842-9F852CCABC4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4" name="Line 32">
                    <a:extLst>
                      <a:ext uri="{FF2B5EF4-FFF2-40B4-BE49-F238E27FC236}">
                        <a16:creationId xmlns:a16="http://schemas.microsoft.com/office/drawing/2014/main" id="{46A5333E-8306-47A9-8318-F3D7F847DCD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5" name="Line 33">
                    <a:extLst>
                      <a:ext uri="{FF2B5EF4-FFF2-40B4-BE49-F238E27FC236}">
                        <a16:creationId xmlns:a16="http://schemas.microsoft.com/office/drawing/2014/main" id="{528AEB0C-41A6-4ADF-A940-715B32DC187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26" name="Line 34">
                    <a:extLst>
                      <a:ext uri="{FF2B5EF4-FFF2-40B4-BE49-F238E27FC236}">
                        <a16:creationId xmlns:a16="http://schemas.microsoft.com/office/drawing/2014/main" id="{AEAF5474-3D59-4D0E-B225-8D9690C4BD3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90" name="Line 35">
                  <a:extLst>
                    <a:ext uri="{FF2B5EF4-FFF2-40B4-BE49-F238E27FC236}">
                      <a16:creationId xmlns:a16="http://schemas.microsoft.com/office/drawing/2014/main" id="{1F1AD075-DDC0-4691-A816-5953B99A5B8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91" name="Line 36">
                  <a:extLst>
                    <a:ext uri="{FF2B5EF4-FFF2-40B4-BE49-F238E27FC236}">
                      <a16:creationId xmlns:a16="http://schemas.microsoft.com/office/drawing/2014/main" id="{7517857F-EFB8-4401-B3C7-8DB3E60B01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92" name="Rectangle 37">
                  <a:extLst>
                    <a:ext uri="{FF2B5EF4-FFF2-40B4-BE49-F238E27FC236}">
                      <a16:creationId xmlns:a16="http://schemas.microsoft.com/office/drawing/2014/main" id="{F36EC12C-6568-476D-BD39-9E212C66F9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3" name="Rectangle 38">
                  <a:extLst>
                    <a:ext uri="{FF2B5EF4-FFF2-40B4-BE49-F238E27FC236}">
                      <a16:creationId xmlns:a16="http://schemas.microsoft.com/office/drawing/2014/main" id="{E4DAC6BE-C9E7-4437-A51F-1C9C8AF8BF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4" name="Rectangle 39">
                  <a:extLst>
                    <a:ext uri="{FF2B5EF4-FFF2-40B4-BE49-F238E27FC236}">
                      <a16:creationId xmlns:a16="http://schemas.microsoft.com/office/drawing/2014/main" id="{B6C4E468-8303-4ACC-833C-D9C66DF0B59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5" name="Rectangle 40">
                  <a:extLst>
                    <a:ext uri="{FF2B5EF4-FFF2-40B4-BE49-F238E27FC236}">
                      <a16:creationId xmlns:a16="http://schemas.microsoft.com/office/drawing/2014/main" id="{529DCCF9-D84C-45F7-82EA-8E1C809282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6" name="Rectangle 41">
                  <a:extLst>
                    <a:ext uri="{FF2B5EF4-FFF2-40B4-BE49-F238E27FC236}">
                      <a16:creationId xmlns:a16="http://schemas.microsoft.com/office/drawing/2014/main" id="{A7091258-E602-422F-8A62-370B49CA0F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7" name="Rectangle 42">
                  <a:extLst>
                    <a:ext uri="{FF2B5EF4-FFF2-40B4-BE49-F238E27FC236}">
                      <a16:creationId xmlns:a16="http://schemas.microsoft.com/office/drawing/2014/main" id="{6DCA2429-9EF1-4D4C-B924-A94B99F3D7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8" name="Rectangle 43">
                  <a:extLst>
                    <a:ext uri="{FF2B5EF4-FFF2-40B4-BE49-F238E27FC236}">
                      <a16:creationId xmlns:a16="http://schemas.microsoft.com/office/drawing/2014/main" id="{71B8C039-8AD4-407A-95D3-EBD1688D2B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99" name="Rectangle 44">
                  <a:extLst>
                    <a:ext uri="{FF2B5EF4-FFF2-40B4-BE49-F238E27FC236}">
                      <a16:creationId xmlns:a16="http://schemas.microsoft.com/office/drawing/2014/main" id="{ED84402F-46CF-4127-ABFE-17444BDA71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0" name="Rectangle 45">
                  <a:extLst>
                    <a:ext uri="{FF2B5EF4-FFF2-40B4-BE49-F238E27FC236}">
                      <a16:creationId xmlns:a16="http://schemas.microsoft.com/office/drawing/2014/main" id="{4C1712C0-EBAF-4DFB-AADF-92C96A3075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1" name="Rectangle 46">
                  <a:extLst>
                    <a:ext uri="{FF2B5EF4-FFF2-40B4-BE49-F238E27FC236}">
                      <a16:creationId xmlns:a16="http://schemas.microsoft.com/office/drawing/2014/main" id="{3F373150-AE7C-4928-8E9F-8D279AF441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2" name="Rectangle 47">
                  <a:extLst>
                    <a:ext uri="{FF2B5EF4-FFF2-40B4-BE49-F238E27FC236}">
                      <a16:creationId xmlns:a16="http://schemas.microsoft.com/office/drawing/2014/main" id="{16A2E685-A5A3-4B02-B1C7-D6D3E1B5CD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3" name="Rectangle 48">
                  <a:extLst>
                    <a:ext uri="{FF2B5EF4-FFF2-40B4-BE49-F238E27FC236}">
                      <a16:creationId xmlns:a16="http://schemas.microsoft.com/office/drawing/2014/main" id="{ABB1E051-DBAD-4E7F-AAA0-DFBA2805F8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4" name="Rectangle 49">
                  <a:extLst>
                    <a:ext uri="{FF2B5EF4-FFF2-40B4-BE49-F238E27FC236}">
                      <a16:creationId xmlns:a16="http://schemas.microsoft.com/office/drawing/2014/main" id="{DB504951-6659-4999-804B-3D5EE4182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5" name="Rectangle 50">
                  <a:extLst>
                    <a:ext uri="{FF2B5EF4-FFF2-40B4-BE49-F238E27FC236}">
                      <a16:creationId xmlns:a16="http://schemas.microsoft.com/office/drawing/2014/main" id="{8A63070E-D21A-49D8-AA88-73AD3A2CC1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6" name="Rectangle 51">
                  <a:extLst>
                    <a:ext uri="{FF2B5EF4-FFF2-40B4-BE49-F238E27FC236}">
                      <a16:creationId xmlns:a16="http://schemas.microsoft.com/office/drawing/2014/main" id="{4E614485-16A7-4B8A-9EF4-6E2DBCBE20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7" name="Rectangle 52">
                  <a:extLst>
                    <a:ext uri="{FF2B5EF4-FFF2-40B4-BE49-F238E27FC236}">
                      <a16:creationId xmlns:a16="http://schemas.microsoft.com/office/drawing/2014/main" id="{36AC38D8-71B8-49BD-B9D1-90E2E3CC7A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8" name="Rectangle 53">
                  <a:extLst>
                    <a:ext uri="{FF2B5EF4-FFF2-40B4-BE49-F238E27FC236}">
                      <a16:creationId xmlns:a16="http://schemas.microsoft.com/office/drawing/2014/main" id="{71F65F80-DC09-4D82-9444-D1EEAFF82B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09" name="Rectangle 54">
                  <a:extLst>
                    <a:ext uri="{FF2B5EF4-FFF2-40B4-BE49-F238E27FC236}">
                      <a16:creationId xmlns:a16="http://schemas.microsoft.com/office/drawing/2014/main" id="{6BDD8696-0529-4905-9EAB-1F58434AC6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910" name="Rectangle 55">
                  <a:extLst>
                    <a:ext uri="{FF2B5EF4-FFF2-40B4-BE49-F238E27FC236}">
                      <a16:creationId xmlns:a16="http://schemas.microsoft.com/office/drawing/2014/main" id="{B5BE6A51-F7CF-4BEB-90A0-96A057DF2A2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RM6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08" name="Groupe 1707">
                <a:extLst>
                  <a:ext uri="{FF2B5EF4-FFF2-40B4-BE49-F238E27FC236}">
                    <a16:creationId xmlns:a16="http://schemas.microsoft.com/office/drawing/2014/main" id="{409A822A-80EB-456B-BB20-55DAF340A0F7}"/>
                  </a:ext>
                </a:extLst>
              </p:cNvPr>
              <p:cNvGrpSpPr/>
              <p:nvPr/>
            </p:nvGrpSpPr>
            <p:grpSpPr>
              <a:xfrm>
                <a:off x="2783573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841" name="Line 304">
                  <a:extLst>
                    <a:ext uri="{FF2B5EF4-FFF2-40B4-BE49-F238E27FC236}">
                      <a16:creationId xmlns:a16="http://schemas.microsoft.com/office/drawing/2014/main" id="{98C6F945-EADF-48B9-95E3-AA8CD2ECCD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2" name="Line 305">
                  <a:extLst>
                    <a:ext uri="{FF2B5EF4-FFF2-40B4-BE49-F238E27FC236}">
                      <a16:creationId xmlns:a16="http://schemas.microsoft.com/office/drawing/2014/main" id="{531594E1-D69D-4224-A073-503E7E5E591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3" name="Line 306">
                  <a:extLst>
                    <a:ext uri="{FF2B5EF4-FFF2-40B4-BE49-F238E27FC236}">
                      <a16:creationId xmlns:a16="http://schemas.microsoft.com/office/drawing/2014/main" id="{43B52B52-9B23-4D5F-8EBB-B6196AEB34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4" name="Line 307">
                  <a:extLst>
                    <a:ext uri="{FF2B5EF4-FFF2-40B4-BE49-F238E27FC236}">
                      <a16:creationId xmlns:a16="http://schemas.microsoft.com/office/drawing/2014/main" id="{B3E7D42F-DBF5-4254-86C8-0EE9B275809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5" name="Line 308">
                  <a:extLst>
                    <a:ext uri="{FF2B5EF4-FFF2-40B4-BE49-F238E27FC236}">
                      <a16:creationId xmlns:a16="http://schemas.microsoft.com/office/drawing/2014/main" id="{EA963CC1-CCA4-44A8-986F-C917ABDBDE7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46" name="Groupe 1845">
                  <a:extLst>
                    <a:ext uri="{FF2B5EF4-FFF2-40B4-BE49-F238E27FC236}">
                      <a16:creationId xmlns:a16="http://schemas.microsoft.com/office/drawing/2014/main" id="{F9B5298E-8FBD-49B2-9FDE-FCDDB444BB70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868" name="Line 19">
                    <a:extLst>
                      <a:ext uri="{FF2B5EF4-FFF2-40B4-BE49-F238E27FC236}">
                        <a16:creationId xmlns:a16="http://schemas.microsoft.com/office/drawing/2014/main" id="{6B760095-8D88-4EED-9626-A494F6ED1CE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69" name="Line 20">
                    <a:extLst>
                      <a:ext uri="{FF2B5EF4-FFF2-40B4-BE49-F238E27FC236}">
                        <a16:creationId xmlns:a16="http://schemas.microsoft.com/office/drawing/2014/main" id="{E08524F1-9892-4257-871C-ADD62BF86A9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0" name="Freeform 21">
                    <a:extLst>
                      <a:ext uri="{FF2B5EF4-FFF2-40B4-BE49-F238E27FC236}">
                        <a16:creationId xmlns:a16="http://schemas.microsoft.com/office/drawing/2014/main" id="{76D9F73A-F177-4F73-8F49-4351EFE145F6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1" name="Line 22">
                    <a:extLst>
                      <a:ext uri="{FF2B5EF4-FFF2-40B4-BE49-F238E27FC236}">
                        <a16:creationId xmlns:a16="http://schemas.microsoft.com/office/drawing/2014/main" id="{BD25EE72-0009-4F3B-AE8A-39FBA57BB93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2" name="Line 23">
                    <a:extLst>
                      <a:ext uri="{FF2B5EF4-FFF2-40B4-BE49-F238E27FC236}">
                        <a16:creationId xmlns:a16="http://schemas.microsoft.com/office/drawing/2014/main" id="{B917FC2E-759B-440F-B92E-EDED26C123D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3" name="Line 24">
                    <a:extLst>
                      <a:ext uri="{FF2B5EF4-FFF2-40B4-BE49-F238E27FC236}">
                        <a16:creationId xmlns:a16="http://schemas.microsoft.com/office/drawing/2014/main" id="{6AF7E9DE-26F0-4E2A-8B75-2BE627CCECF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4" name="Line 25">
                    <a:extLst>
                      <a:ext uri="{FF2B5EF4-FFF2-40B4-BE49-F238E27FC236}">
                        <a16:creationId xmlns:a16="http://schemas.microsoft.com/office/drawing/2014/main" id="{DF73C919-CFA2-4922-9259-0B6848F1908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5" name="Line 26">
                    <a:extLst>
                      <a:ext uri="{FF2B5EF4-FFF2-40B4-BE49-F238E27FC236}">
                        <a16:creationId xmlns:a16="http://schemas.microsoft.com/office/drawing/2014/main" id="{05DE16BE-7061-4009-9934-3CD4787F650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6" name="Line 27">
                    <a:extLst>
                      <a:ext uri="{FF2B5EF4-FFF2-40B4-BE49-F238E27FC236}">
                        <a16:creationId xmlns:a16="http://schemas.microsoft.com/office/drawing/2014/main" id="{9934FD82-CB4C-4D50-A5EA-2167A500398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7" name="Line 28">
                    <a:extLst>
                      <a:ext uri="{FF2B5EF4-FFF2-40B4-BE49-F238E27FC236}">
                        <a16:creationId xmlns:a16="http://schemas.microsoft.com/office/drawing/2014/main" id="{67B048F4-C9DD-4FE3-B95C-27811DE17A2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8" name="Line 29">
                    <a:extLst>
                      <a:ext uri="{FF2B5EF4-FFF2-40B4-BE49-F238E27FC236}">
                        <a16:creationId xmlns:a16="http://schemas.microsoft.com/office/drawing/2014/main" id="{8FC808D7-64C4-4BAC-9A0B-4A39FD28276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79" name="Line 30">
                    <a:extLst>
                      <a:ext uri="{FF2B5EF4-FFF2-40B4-BE49-F238E27FC236}">
                        <a16:creationId xmlns:a16="http://schemas.microsoft.com/office/drawing/2014/main" id="{963D1946-CE3A-4293-BFEC-D57D37A0875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0" name="Line 31">
                    <a:extLst>
                      <a:ext uri="{FF2B5EF4-FFF2-40B4-BE49-F238E27FC236}">
                        <a16:creationId xmlns:a16="http://schemas.microsoft.com/office/drawing/2014/main" id="{685FEBA3-086C-4743-A2D7-C8AB057BE6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1" name="Line 32">
                    <a:extLst>
                      <a:ext uri="{FF2B5EF4-FFF2-40B4-BE49-F238E27FC236}">
                        <a16:creationId xmlns:a16="http://schemas.microsoft.com/office/drawing/2014/main" id="{94316433-D284-4424-825A-82CDB153A5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2" name="Line 33">
                    <a:extLst>
                      <a:ext uri="{FF2B5EF4-FFF2-40B4-BE49-F238E27FC236}">
                        <a16:creationId xmlns:a16="http://schemas.microsoft.com/office/drawing/2014/main" id="{27BCF232-4870-41C0-B75B-68137E4ECED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83" name="Line 34">
                    <a:extLst>
                      <a:ext uri="{FF2B5EF4-FFF2-40B4-BE49-F238E27FC236}">
                        <a16:creationId xmlns:a16="http://schemas.microsoft.com/office/drawing/2014/main" id="{2C770A90-F6A3-46D8-9C1D-8E21790FA0E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47" name="Line 35">
                  <a:extLst>
                    <a:ext uri="{FF2B5EF4-FFF2-40B4-BE49-F238E27FC236}">
                      <a16:creationId xmlns:a16="http://schemas.microsoft.com/office/drawing/2014/main" id="{0B00C251-DF68-4038-8F80-68A5FDE6068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8" name="Line 36">
                  <a:extLst>
                    <a:ext uri="{FF2B5EF4-FFF2-40B4-BE49-F238E27FC236}">
                      <a16:creationId xmlns:a16="http://schemas.microsoft.com/office/drawing/2014/main" id="{B35F88A3-22FD-4CCC-9825-1D34C1473C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49" name="Rectangle 37">
                  <a:extLst>
                    <a:ext uri="{FF2B5EF4-FFF2-40B4-BE49-F238E27FC236}">
                      <a16:creationId xmlns:a16="http://schemas.microsoft.com/office/drawing/2014/main" id="{7EFD3B20-8A08-447E-BF6A-8A6977CE40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0" name="Rectangle 38">
                  <a:extLst>
                    <a:ext uri="{FF2B5EF4-FFF2-40B4-BE49-F238E27FC236}">
                      <a16:creationId xmlns:a16="http://schemas.microsoft.com/office/drawing/2014/main" id="{E5E3C145-E83B-464D-8C88-3ABD61BA5B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1" name="Rectangle 39">
                  <a:extLst>
                    <a:ext uri="{FF2B5EF4-FFF2-40B4-BE49-F238E27FC236}">
                      <a16:creationId xmlns:a16="http://schemas.microsoft.com/office/drawing/2014/main" id="{D3D77524-F82D-4DD6-ADE3-301C1040A9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2" name="Rectangle 40">
                  <a:extLst>
                    <a:ext uri="{FF2B5EF4-FFF2-40B4-BE49-F238E27FC236}">
                      <a16:creationId xmlns:a16="http://schemas.microsoft.com/office/drawing/2014/main" id="{549AEECE-15B8-4254-8BBF-159108E89B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3" name="Rectangle 41">
                  <a:extLst>
                    <a:ext uri="{FF2B5EF4-FFF2-40B4-BE49-F238E27FC236}">
                      <a16:creationId xmlns:a16="http://schemas.microsoft.com/office/drawing/2014/main" id="{D2C6B5E1-3712-48C2-B43D-76C5FF196F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4" name="Rectangle 42">
                  <a:extLst>
                    <a:ext uri="{FF2B5EF4-FFF2-40B4-BE49-F238E27FC236}">
                      <a16:creationId xmlns:a16="http://schemas.microsoft.com/office/drawing/2014/main" id="{E30C9190-353E-4EB5-A52E-C98291E178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5" name="Rectangle 43">
                  <a:extLst>
                    <a:ext uri="{FF2B5EF4-FFF2-40B4-BE49-F238E27FC236}">
                      <a16:creationId xmlns:a16="http://schemas.microsoft.com/office/drawing/2014/main" id="{4C932170-FBE3-4063-9C0A-5D79520C1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6" name="Rectangle 44">
                  <a:extLst>
                    <a:ext uri="{FF2B5EF4-FFF2-40B4-BE49-F238E27FC236}">
                      <a16:creationId xmlns:a16="http://schemas.microsoft.com/office/drawing/2014/main" id="{4CD24992-BFA4-4906-B00E-0A01524CE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7" name="Rectangle 45">
                  <a:extLst>
                    <a:ext uri="{FF2B5EF4-FFF2-40B4-BE49-F238E27FC236}">
                      <a16:creationId xmlns:a16="http://schemas.microsoft.com/office/drawing/2014/main" id="{197D2852-2256-46E2-BE75-D3FDE7E28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8" name="Rectangle 46">
                  <a:extLst>
                    <a:ext uri="{FF2B5EF4-FFF2-40B4-BE49-F238E27FC236}">
                      <a16:creationId xmlns:a16="http://schemas.microsoft.com/office/drawing/2014/main" id="{B668759B-F675-4ADB-98CF-D3B42246BF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59" name="Rectangle 47">
                  <a:extLst>
                    <a:ext uri="{FF2B5EF4-FFF2-40B4-BE49-F238E27FC236}">
                      <a16:creationId xmlns:a16="http://schemas.microsoft.com/office/drawing/2014/main" id="{D358D65E-B45F-47B0-A289-AC5D2FAE95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0" name="Rectangle 48">
                  <a:extLst>
                    <a:ext uri="{FF2B5EF4-FFF2-40B4-BE49-F238E27FC236}">
                      <a16:creationId xmlns:a16="http://schemas.microsoft.com/office/drawing/2014/main" id="{FDF4C761-9FC7-4ABD-B771-2511968379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1" name="Rectangle 49">
                  <a:extLst>
                    <a:ext uri="{FF2B5EF4-FFF2-40B4-BE49-F238E27FC236}">
                      <a16:creationId xmlns:a16="http://schemas.microsoft.com/office/drawing/2014/main" id="{A2817435-4496-47F7-9B5B-CE2CBE8753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2" name="Rectangle 50">
                  <a:extLst>
                    <a:ext uri="{FF2B5EF4-FFF2-40B4-BE49-F238E27FC236}">
                      <a16:creationId xmlns:a16="http://schemas.microsoft.com/office/drawing/2014/main" id="{2523B24F-09D7-408E-B972-B57D270DC8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3" name="Rectangle 51">
                  <a:extLst>
                    <a:ext uri="{FF2B5EF4-FFF2-40B4-BE49-F238E27FC236}">
                      <a16:creationId xmlns:a16="http://schemas.microsoft.com/office/drawing/2014/main" id="{C179FA68-3A5E-4D30-AB82-B7B437FAFD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4" name="Rectangle 52">
                  <a:extLst>
                    <a:ext uri="{FF2B5EF4-FFF2-40B4-BE49-F238E27FC236}">
                      <a16:creationId xmlns:a16="http://schemas.microsoft.com/office/drawing/2014/main" id="{CC44AD5B-117A-4C5C-A790-07449A30E1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5" name="Rectangle 53">
                  <a:extLst>
                    <a:ext uri="{FF2B5EF4-FFF2-40B4-BE49-F238E27FC236}">
                      <a16:creationId xmlns:a16="http://schemas.microsoft.com/office/drawing/2014/main" id="{739CFD0C-98A9-4B89-8CE2-D952583CF6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6" name="Rectangle 54">
                  <a:extLst>
                    <a:ext uri="{FF2B5EF4-FFF2-40B4-BE49-F238E27FC236}">
                      <a16:creationId xmlns:a16="http://schemas.microsoft.com/office/drawing/2014/main" id="{4E33CBD8-0F56-402D-A27E-1E325AB67F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67" name="Rectangle 55">
                  <a:extLst>
                    <a:ext uri="{FF2B5EF4-FFF2-40B4-BE49-F238E27FC236}">
                      <a16:creationId xmlns:a16="http://schemas.microsoft.com/office/drawing/2014/main" id="{6A0FA23E-2788-4E6B-91D4-66DA8D2451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RM7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09" name="Groupe 1708">
                <a:extLst>
                  <a:ext uri="{FF2B5EF4-FFF2-40B4-BE49-F238E27FC236}">
                    <a16:creationId xmlns:a16="http://schemas.microsoft.com/office/drawing/2014/main" id="{5DA1A748-8416-4C4D-A7B4-7167DD7EA162}"/>
                  </a:ext>
                </a:extLst>
              </p:cNvPr>
              <p:cNvGrpSpPr/>
              <p:nvPr/>
            </p:nvGrpSpPr>
            <p:grpSpPr>
              <a:xfrm>
                <a:off x="5057704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798" name="Line 304">
                  <a:extLst>
                    <a:ext uri="{FF2B5EF4-FFF2-40B4-BE49-F238E27FC236}">
                      <a16:creationId xmlns:a16="http://schemas.microsoft.com/office/drawing/2014/main" id="{D231B5DD-2AC8-4DE3-93B6-267CC898EF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99" name="Line 305">
                  <a:extLst>
                    <a:ext uri="{FF2B5EF4-FFF2-40B4-BE49-F238E27FC236}">
                      <a16:creationId xmlns:a16="http://schemas.microsoft.com/office/drawing/2014/main" id="{F73B3628-FAD7-4FBA-A7E4-6F134BFE01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0" name="Line 306">
                  <a:extLst>
                    <a:ext uri="{FF2B5EF4-FFF2-40B4-BE49-F238E27FC236}">
                      <a16:creationId xmlns:a16="http://schemas.microsoft.com/office/drawing/2014/main" id="{7E5E2D30-C122-4D13-A38A-80954638F0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1" name="Line 307">
                  <a:extLst>
                    <a:ext uri="{FF2B5EF4-FFF2-40B4-BE49-F238E27FC236}">
                      <a16:creationId xmlns:a16="http://schemas.microsoft.com/office/drawing/2014/main" id="{892CE397-91A2-4EA0-AB35-5C2F02B6CB2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2" name="Line 308">
                  <a:extLst>
                    <a:ext uri="{FF2B5EF4-FFF2-40B4-BE49-F238E27FC236}">
                      <a16:creationId xmlns:a16="http://schemas.microsoft.com/office/drawing/2014/main" id="{FB682969-DAB7-47CA-AAC7-696C45E7D15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803" name="Groupe 1802">
                  <a:extLst>
                    <a:ext uri="{FF2B5EF4-FFF2-40B4-BE49-F238E27FC236}">
                      <a16:creationId xmlns:a16="http://schemas.microsoft.com/office/drawing/2014/main" id="{5DBB9293-76F1-4A43-AC44-1F7591AB8D35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825" name="Line 19">
                    <a:extLst>
                      <a:ext uri="{FF2B5EF4-FFF2-40B4-BE49-F238E27FC236}">
                        <a16:creationId xmlns:a16="http://schemas.microsoft.com/office/drawing/2014/main" id="{86C5BFEE-9808-4B2A-A6B2-87AB0846506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6" name="Line 20">
                    <a:extLst>
                      <a:ext uri="{FF2B5EF4-FFF2-40B4-BE49-F238E27FC236}">
                        <a16:creationId xmlns:a16="http://schemas.microsoft.com/office/drawing/2014/main" id="{DD6B4CDA-F867-460E-90F4-0E20CEBCAE6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7" name="Freeform 21">
                    <a:extLst>
                      <a:ext uri="{FF2B5EF4-FFF2-40B4-BE49-F238E27FC236}">
                        <a16:creationId xmlns:a16="http://schemas.microsoft.com/office/drawing/2014/main" id="{86D2EC9F-FDFD-4CBA-9D9D-3E168B27828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8" name="Line 22">
                    <a:extLst>
                      <a:ext uri="{FF2B5EF4-FFF2-40B4-BE49-F238E27FC236}">
                        <a16:creationId xmlns:a16="http://schemas.microsoft.com/office/drawing/2014/main" id="{C3C9663E-DA77-4671-B181-9023391ED48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9" name="Line 23">
                    <a:extLst>
                      <a:ext uri="{FF2B5EF4-FFF2-40B4-BE49-F238E27FC236}">
                        <a16:creationId xmlns:a16="http://schemas.microsoft.com/office/drawing/2014/main" id="{FCC92EA2-F66E-4F39-95CA-F68EFD69B3D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0" name="Line 24">
                    <a:extLst>
                      <a:ext uri="{FF2B5EF4-FFF2-40B4-BE49-F238E27FC236}">
                        <a16:creationId xmlns:a16="http://schemas.microsoft.com/office/drawing/2014/main" id="{9ACA06D9-CE9A-4E93-A15A-34A6D269500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1" name="Line 25">
                    <a:extLst>
                      <a:ext uri="{FF2B5EF4-FFF2-40B4-BE49-F238E27FC236}">
                        <a16:creationId xmlns:a16="http://schemas.microsoft.com/office/drawing/2014/main" id="{8F2D2086-76D7-4E95-9785-9A1847F01CD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2" name="Line 26">
                    <a:extLst>
                      <a:ext uri="{FF2B5EF4-FFF2-40B4-BE49-F238E27FC236}">
                        <a16:creationId xmlns:a16="http://schemas.microsoft.com/office/drawing/2014/main" id="{6909E34C-445E-47D4-BB0B-72FD58A307B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3" name="Line 27">
                    <a:extLst>
                      <a:ext uri="{FF2B5EF4-FFF2-40B4-BE49-F238E27FC236}">
                        <a16:creationId xmlns:a16="http://schemas.microsoft.com/office/drawing/2014/main" id="{9DD2D859-8317-4A4D-AFCD-02186B3C6B3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4" name="Line 28">
                    <a:extLst>
                      <a:ext uri="{FF2B5EF4-FFF2-40B4-BE49-F238E27FC236}">
                        <a16:creationId xmlns:a16="http://schemas.microsoft.com/office/drawing/2014/main" id="{A546A153-6AA6-41D1-A666-E4A798ED3F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5" name="Line 29">
                    <a:extLst>
                      <a:ext uri="{FF2B5EF4-FFF2-40B4-BE49-F238E27FC236}">
                        <a16:creationId xmlns:a16="http://schemas.microsoft.com/office/drawing/2014/main" id="{FDBE79E2-713F-4C70-AA5B-4D8AC5DFFE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6" name="Line 30">
                    <a:extLst>
                      <a:ext uri="{FF2B5EF4-FFF2-40B4-BE49-F238E27FC236}">
                        <a16:creationId xmlns:a16="http://schemas.microsoft.com/office/drawing/2014/main" id="{3C82BDA8-89FB-46D4-87CA-94CC6F54BB2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7" name="Line 31">
                    <a:extLst>
                      <a:ext uri="{FF2B5EF4-FFF2-40B4-BE49-F238E27FC236}">
                        <a16:creationId xmlns:a16="http://schemas.microsoft.com/office/drawing/2014/main" id="{1BE3D3EC-A134-451F-94E4-82A7BD03FCA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8" name="Line 32">
                    <a:extLst>
                      <a:ext uri="{FF2B5EF4-FFF2-40B4-BE49-F238E27FC236}">
                        <a16:creationId xmlns:a16="http://schemas.microsoft.com/office/drawing/2014/main" id="{E4C80D64-8AEC-46A7-AF82-AB869B8525E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39" name="Line 33">
                    <a:extLst>
                      <a:ext uri="{FF2B5EF4-FFF2-40B4-BE49-F238E27FC236}">
                        <a16:creationId xmlns:a16="http://schemas.microsoft.com/office/drawing/2014/main" id="{BCB63510-5B4C-42A2-8266-D1B75EE6DC7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40" name="Line 34">
                    <a:extLst>
                      <a:ext uri="{FF2B5EF4-FFF2-40B4-BE49-F238E27FC236}">
                        <a16:creationId xmlns:a16="http://schemas.microsoft.com/office/drawing/2014/main" id="{36F07ACC-51A8-4D53-8116-E88977A8909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804" name="Line 35">
                  <a:extLst>
                    <a:ext uri="{FF2B5EF4-FFF2-40B4-BE49-F238E27FC236}">
                      <a16:creationId xmlns:a16="http://schemas.microsoft.com/office/drawing/2014/main" id="{0CC0E9BA-7057-428A-8AF1-A655E01B668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5" name="Line 36">
                  <a:extLst>
                    <a:ext uri="{FF2B5EF4-FFF2-40B4-BE49-F238E27FC236}">
                      <a16:creationId xmlns:a16="http://schemas.microsoft.com/office/drawing/2014/main" id="{DAA9CD6B-EF3C-42A6-826F-AD5CF86EBD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806" name="Rectangle 37">
                  <a:extLst>
                    <a:ext uri="{FF2B5EF4-FFF2-40B4-BE49-F238E27FC236}">
                      <a16:creationId xmlns:a16="http://schemas.microsoft.com/office/drawing/2014/main" id="{785488B8-7B6F-4244-93D2-06CF4FBF35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7" name="Rectangle 38">
                  <a:extLst>
                    <a:ext uri="{FF2B5EF4-FFF2-40B4-BE49-F238E27FC236}">
                      <a16:creationId xmlns:a16="http://schemas.microsoft.com/office/drawing/2014/main" id="{63A6236F-6512-4ED2-B5D9-6F3E2D351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8" name="Rectangle 39">
                  <a:extLst>
                    <a:ext uri="{FF2B5EF4-FFF2-40B4-BE49-F238E27FC236}">
                      <a16:creationId xmlns:a16="http://schemas.microsoft.com/office/drawing/2014/main" id="{B51C0A00-C0B3-4C75-B1D6-DC6CA7B101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09" name="Rectangle 40">
                  <a:extLst>
                    <a:ext uri="{FF2B5EF4-FFF2-40B4-BE49-F238E27FC236}">
                      <a16:creationId xmlns:a16="http://schemas.microsoft.com/office/drawing/2014/main" id="{3AC708E3-C940-48E7-B9DA-040362E413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0" name="Rectangle 41">
                  <a:extLst>
                    <a:ext uri="{FF2B5EF4-FFF2-40B4-BE49-F238E27FC236}">
                      <a16:creationId xmlns:a16="http://schemas.microsoft.com/office/drawing/2014/main" id="{F3E24DAC-05D5-4286-8DF6-F6688ABDCE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1" name="Rectangle 42">
                  <a:extLst>
                    <a:ext uri="{FF2B5EF4-FFF2-40B4-BE49-F238E27FC236}">
                      <a16:creationId xmlns:a16="http://schemas.microsoft.com/office/drawing/2014/main" id="{0CF65B66-51B6-44E1-9124-72E0A65A19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2" name="Rectangle 43">
                  <a:extLst>
                    <a:ext uri="{FF2B5EF4-FFF2-40B4-BE49-F238E27FC236}">
                      <a16:creationId xmlns:a16="http://schemas.microsoft.com/office/drawing/2014/main" id="{578CE8C3-C799-4040-92F4-B051A7FA60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3" name="Rectangle 44">
                  <a:extLst>
                    <a:ext uri="{FF2B5EF4-FFF2-40B4-BE49-F238E27FC236}">
                      <a16:creationId xmlns:a16="http://schemas.microsoft.com/office/drawing/2014/main" id="{86DABD85-9A0C-41BA-A7C1-692DA64D91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4" name="Rectangle 45">
                  <a:extLst>
                    <a:ext uri="{FF2B5EF4-FFF2-40B4-BE49-F238E27FC236}">
                      <a16:creationId xmlns:a16="http://schemas.microsoft.com/office/drawing/2014/main" id="{FCED96F8-604D-4546-8791-8EE4E6AE9D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5" name="Rectangle 46">
                  <a:extLst>
                    <a:ext uri="{FF2B5EF4-FFF2-40B4-BE49-F238E27FC236}">
                      <a16:creationId xmlns:a16="http://schemas.microsoft.com/office/drawing/2014/main" id="{F2159654-1A90-4A8F-AA03-6F9F30CE78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6" name="Rectangle 47">
                  <a:extLst>
                    <a:ext uri="{FF2B5EF4-FFF2-40B4-BE49-F238E27FC236}">
                      <a16:creationId xmlns:a16="http://schemas.microsoft.com/office/drawing/2014/main" id="{00B00161-6556-4F06-9556-E1F884057E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7" name="Rectangle 48">
                  <a:extLst>
                    <a:ext uri="{FF2B5EF4-FFF2-40B4-BE49-F238E27FC236}">
                      <a16:creationId xmlns:a16="http://schemas.microsoft.com/office/drawing/2014/main" id="{BBB0E2F3-37DC-434A-8963-A3D3E941AE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8" name="Rectangle 49">
                  <a:extLst>
                    <a:ext uri="{FF2B5EF4-FFF2-40B4-BE49-F238E27FC236}">
                      <a16:creationId xmlns:a16="http://schemas.microsoft.com/office/drawing/2014/main" id="{C904ACB7-A47C-44F1-91D2-8E37F2FEB8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19" name="Rectangle 50">
                  <a:extLst>
                    <a:ext uri="{FF2B5EF4-FFF2-40B4-BE49-F238E27FC236}">
                      <a16:creationId xmlns:a16="http://schemas.microsoft.com/office/drawing/2014/main" id="{410B3368-8D98-4591-86AD-A6E5B72B12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0" name="Rectangle 51">
                  <a:extLst>
                    <a:ext uri="{FF2B5EF4-FFF2-40B4-BE49-F238E27FC236}">
                      <a16:creationId xmlns:a16="http://schemas.microsoft.com/office/drawing/2014/main" id="{C0E06370-C4AF-4308-B197-CB41E68724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1" name="Rectangle 52">
                  <a:extLst>
                    <a:ext uri="{FF2B5EF4-FFF2-40B4-BE49-F238E27FC236}">
                      <a16:creationId xmlns:a16="http://schemas.microsoft.com/office/drawing/2014/main" id="{2573A17D-B517-4349-A4EE-4065D6E5BE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2" name="Rectangle 53">
                  <a:extLst>
                    <a:ext uri="{FF2B5EF4-FFF2-40B4-BE49-F238E27FC236}">
                      <a16:creationId xmlns:a16="http://schemas.microsoft.com/office/drawing/2014/main" id="{FC672EEC-90DB-435A-824E-1B737C1438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3" name="Rectangle 54">
                  <a:extLst>
                    <a:ext uri="{FF2B5EF4-FFF2-40B4-BE49-F238E27FC236}">
                      <a16:creationId xmlns:a16="http://schemas.microsoft.com/office/drawing/2014/main" id="{9D183524-F3CB-4AF9-B7E7-7B35BFBF04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824" name="Rectangle 55">
                  <a:extLst>
                    <a:ext uri="{FF2B5EF4-FFF2-40B4-BE49-F238E27FC236}">
                      <a16:creationId xmlns:a16="http://schemas.microsoft.com/office/drawing/2014/main" id="{68CAD735-3464-4D11-A48F-BCEADC5614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RM8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0" name="Groupe 1709">
                <a:extLst>
                  <a:ext uri="{FF2B5EF4-FFF2-40B4-BE49-F238E27FC236}">
                    <a16:creationId xmlns:a16="http://schemas.microsoft.com/office/drawing/2014/main" id="{2A6B4FAD-F8E4-4921-9520-99D3D89332C6}"/>
                  </a:ext>
                </a:extLst>
              </p:cNvPr>
              <p:cNvGrpSpPr/>
              <p:nvPr/>
            </p:nvGrpSpPr>
            <p:grpSpPr>
              <a:xfrm>
                <a:off x="7331835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755" name="Line 304">
                  <a:extLst>
                    <a:ext uri="{FF2B5EF4-FFF2-40B4-BE49-F238E27FC236}">
                      <a16:creationId xmlns:a16="http://schemas.microsoft.com/office/drawing/2014/main" id="{D786596F-5C75-41ED-A8BD-406E987FC2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6" name="Line 305">
                  <a:extLst>
                    <a:ext uri="{FF2B5EF4-FFF2-40B4-BE49-F238E27FC236}">
                      <a16:creationId xmlns:a16="http://schemas.microsoft.com/office/drawing/2014/main" id="{62CE445E-F103-455F-9445-728AD2D92C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7" name="Line 306">
                  <a:extLst>
                    <a:ext uri="{FF2B5EF4-FFF2-40B4-BE49-F238E27FC236}">
                      <a16:creationId xmlns:a16="http://schemas.microsoft.com/office/drawing/2014/main" id="{11A87627-5EFF-4A6E-B995-63EC683BF2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8" name="Line 307">
                  <a:extLst>
                    <a:ext uri="{FF2B5EF4-FFF2-40B4-BE49-F238E27FC236}">
                      <a16:creationId xmlns:a16="http://schemas.microsoft.com/office/drawing/2014/main" id="{88A563F7-7C66-450F-AAAC-493D4E0FBA7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59" name="Line 308">
                  <a:extLst>
                    <a:ext uri="{FF2B5EF4-FFF2-40B4-BE49-F238E27FC236}">
                      <a16:creationId xmlns:a16="http://schemas.microsoft.com/office/drawing/2014/main" id="{B9B83B7A-F738-4B42-9B42-403A715579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60" name="Groupe 1759">
                  <a:extLst>
                    <a:ext uri="{FF2B5EF4-FFF2-40B4-BE49-F238E27FC236}">
                      <a16:creationId xmlns:a16="http://schemas.microsoft.com/office/drawing/2014/main" id="{2389EE7B-FFBE-4A1D-A9C5-A47709F25D7D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782" name="Line 19">
                    <a:extLst>
                      <a:ext uri="{FF2B5EF4-FFF2-40B4-BE49-F238E27FC236}">
                        <a16:creationId xmlns:a16="http://schemas.microsoft.com/office/drawing/2014/main" id="{78CE4DD8-5678-4EDD-AD4C-2F22051BAE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3" name="Line 20">
                    <a:extLst>
                      <a:ext uri="{FF2B5EF4-FFF2-40B4-BE49-F238E27FC236}">
                        <a16:creationId xmlns:a16="http://schemas.microsoft.com/office/drawing/2014/main" id="{F7EAD123-4857-42DE-824A-51D1476BDEB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4" name="Freeform 21">
                    <a:extLst>
                      <a:ext uri="{FF2B5EF4-FFF2-40B4-BE49-F238E27FC236}">
                        <a16:creationId xmlns:a16="http://schemas.microsoft.com/office/drawing/2014/main" id="{A0DA9018-DD50-484E-9A8B-780220F36C0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5" name="Line 22">
                    <a:extLst>
                      <a:ext uri="{FF2B5EF4-FFF2-40B4-BE49-F238E27FC236}">
                        <a16:creationId xmlns:a16="http://schemas.microsoft.com/office/drawing/2014/main" id="{2AC0471D-C9A3-4174-A083-12E635D7A08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6" name="Line 23">
                    <a:extLst>
                      <a:ext uri="{FF2B5EF4-FFF2-40B4-BE49-F238E27FC236}">
                        <a16:creationId xmlns:a16="http://schemas.microsoft.com/office/drawing/2014/main" id="{2E539839-A7E8-4C30-A574-1F39641D383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7" name="Line 24">
                    <a:extLst>
                      <a:ext uri="{FF2B5EF4-FFF2-40B4-BE49-F238E27FC236}">
                        <a16:creationId xmlns:a16="http://schemas.microsoft.com/office/drawing/2014/main" id="{50BA945C-A97C-45CF-8D5D-8A7CA56CF1A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8" name="Line 25">
                    <a:extLst>
                      <a:ext uri="{FF2B5EF4-FFF2-40B4-BE49-F238E27FC236}">
                        <a16:creationId xmlns:a16="http://schemas.microsoft.com/office/drawing/2014/main" id="{64405204-AA1B-4016-AA9C-61801CB4802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9" name="Line 26">
                    <a:extLst>
                      <a:ext uri="{FF2B5EF4-FFF2-40B4-BE49-F238E27FC236}">
                        <a16:creationId xmlns:a16="http://schemas.microsoft.com/office/drawing/2014/main" id="{04EEB0AF-D7C7-434E-B931-492EA5D05AF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0" name="Line 27">
                    <a:extLst>
                      <a:ext uri="{FF2B5EF4-FFF2-40B4-BE49-F238E27FC236}">
                        <a16:creationId xmlns:a16="http://schemas.microsoft.com/office/drawing/2014/main" id="{20485740-2DE4-4606-8C72-21FA51D22CD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1" name="Line 28">
                    <a:extLst>
                      <a:ext uri="{FF2B5EF4-FFF2-40B4-BE49-F238E27FC236}">
                        <a16:creationId xmlns:a16="http://schemas.microsoft.com/office/drawing/2014/main" id="{1AA1AF67-F7C8-4B49-8EA6-335417F94579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2" name="Line 29">
                    <a:extLst>
                      <a:ext uri="{FF2B5EF4-FFF2-40B4-BE49-F238E27FC236}">
                        <a16:creationId xmlns:a16="http://schemas.microsoft.com/office/drawing/2014/main" id="{A2614170-497A-4F6A-8457-3C41AE938C0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3" name="Line 30">
                    <a:extLst>
                      <a:ext uri="{FF2B5EF4-FFF2-40B4-BE49-F238E27FC236}">
                        <a16:creationId xmlns:a16="http://schemas.microsoft.com/office/drawing/2014/main" id="{44B63E90-4640-49D0-BBF0-1405DA45F5A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4" name="Line 31">
                    <a:extLst>
                      <a:ext uri="{FF2B5EF4-FFF2-40B4-BE49-F238E27FC236}">
                        <a16:creationId xmlns:a16="http://schemas.microsoft.com/office/drawing/2014/main" id="{D1B9C934-4812-4901-A77B-DE067717473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5" name="Line 32">
                    <a:extLst>
                      <a:ext uri="{FF2B5EF4-FFF2-40B4-BE49-F238E27FC236}">
                        <a16:creationId xmlns:a16="http://schemas.microsoft.com/office/drawing/2014/main" id="{8241C09C-CF1C-40A4-B5FA-48BCACE5AE2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6" name="Line 33">
                    <a:extLst>
                      <a:ext uri="{FF2B5EF4-FFF2-40B4-BE49-F238E27FC236}">
                        <a16:creationId xmlns:a16="http://schemas.microsoft.com/office/drawing/2014/main" id="{71676725-A204-4135-98A8-BB066BBE59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7" name="Line 34">
                    <a:extLst>
                      <a:ext uri="{FF2B5EF4-FFF2-40B4-BE49-F238E27FC236}">
                        <a16:creationId xmlns:a16="http://schemas.microsoft.com/office/drawing/2014/main" id="{FE746736-B4C1-4B6C-BE05-6408FB7DCC8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61" name="Line 35">
                  <a:extLst>
                    <a:ext uri="{FF2B5EF4-FFF2-40B4-BE49-F238E27FC236}">
                      <a16:creationId xmlns:a16="http://schemas.microsoft.com/office/drawing/2014/main" id="{4F073A16-5A3D-44E2-A2EF-FED3050CA5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2" name="Line 36">
                  <a:extLst>
                    <a:ext uri="{FF2B5EF4-FFF2-40B4-BE49-F238E27FC236}">
                      <a16:creationId xmlns:a16="http://schemas.microsoft.com/office/drawing/2014/main" id="{BB8CF47E-7A03-4922-862D-778FDD71172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63" name="Rectangle 37">
                  <a:extLst>
                    <a:ext uri="{FF2B5EF4-FFF2-40B4-BE49-F238E27FC236}">
                      <a16:creationId xmlns:a16="http://schemas.microsoft.com/office/drawing/2014/main" id="{CFBE792B-E591-4EF4-8866-403C2007B3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4" name="Rectangle 38">
                  <a:extLst>
                    <a:ext uri="{FF2B5EF4-FFF2-40B4-BE49-F238E27FC236}">
                      <a16:creationId xmlns:a16="http://schemas.microsoft.com/office/drawing/2014/main" id="{27431BBA-344A-4B63-8185-F143D23770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5" name="Rectangle 39">
                  <a:extLst>
                    <a:ext uri="{FF2B5EF4-FFF2-40B4-BE49-F238E27FC236}">
                      <a16:creationId xmlns:a16="http://schemas.microsoft.com/office/drawing/2014/main" id="{17A5F28D-E470-4FF5-9DBD-157E94E124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6" name="Rectangle 40">
                  <a:extLst>
                    <a:ext uri="{FF2B5EF4-FFF2-40B4-BE49-F238E27FC236}">
                      <a16:creationId xmlns:a16="http://schemas.microsoft.com/office/drawing/2014/main" id="{1BE4E653-2A5B-4D4D-9E48-A6C879FD2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7" name="Rectangle 41">
                  <a:extLst>
                    <a:ext uri="{FF2B5EF4-FFF2-40B4-BE49-F238E27FC236}">
                      <a16:creationId xmlns:a16="http://schemas.microsoft.com/office/drawing/2014/main" id="{967C86CD-9957-4198-B899-69D2FE859F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8" name="Rectangle 42">
                  <a:extLst>
                    <a:ext uri="{FF2B5EF4-FFF2-40B4-BE49-F238E27FC236}">
                      <a16:creationId xmlns:a16="http://schemas.microsoft.com/office/drawing/2014/main" id="{348C312A-745D-447C-A8E5-B0902E0E65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69" name="Rectangle 43">
                  <a:extLst>
                    <a:ext uri="{FF2B5EF4-FFF2-40B4-BE49-F238E27FC236}">
                      <a16:creationId xmlns:a16="http://schemas.microsoft.com/office/drawing/2014/main" id="{53600352-B120-4076-999E-DD5475C412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0" name="Rectangle 44">
                  <a:extLst>
                    <a:ext uri="{FF2B5EF4-FFF2-40B4-BE49-F238E27FC236}">
                      <a16:creationId xmlns:a16="http://schemas.microsoft.com/office/drawing/2014/main" id="{C4AD7D68-79BE-47B7-B84E-DBE9F5EE07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1" name="Rectangle 45">
                  <a:extLst>
                    <a:ext uri="{FF2B5EF4-FFF2-40B4-BE49-F238E27FC236}">
                      <a16:creationId xmlns:a16="http://schemas.microsoft.com/office/drawing/2014/main" id="{83EED3FC-C63A-4311-844F-20A2FB77892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2" name="Rectangle 46">
                  <a:extLst>
                    <a:ext uri="{FF2B5EF4-FFF2-40B4-BE49-F238E27FC236}">
                      <a16:creationId xmlns:a16="http://schemas.microsoft.com/office/drawing/2014/main" id="{3402B300-F2D0-4C48-B63D-1F0E432B57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3" name="Rectangle 47">
                  <a:extLst>
                    <a:ext uri="{FF2B5EF4-FFF2-40B4-BE49-F238E27FC236}">
                      <a16:creationId xmlns:a16="http://schemas.microsoft.com/office/drawing/2014/main" id="{026553AD-6311-47E4-8A77-173606EFB9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4" name="Rectangle 48">
                  <a:extLst>
                    <a:ext uri="{FF2B5EF4-FFF2-40B4-BE49-F238E27FC236}">
                      <a16:creationId xmlns:a16="http://schemas.microsoft.com/office/drawing/2014/main" id="{527D1752-7BEE-4DA7-A958-E39F995041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5" name="Rectangle 49">
                  <a:extLst>
                    <a:ext uri="{FF2B5EF4-FFF2-40B4-BE49-F238E27FC236}">
                      <a16:creationId xmlns:a16="http://schemas.microsoft.com/office/drawing/2014/main" id="{47DC4DF9-B677-425D-A15E-3C74231A2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6" name="Rectangle 50">
                  <a:extLst>
                    <a:ext uri="{FF2B5EF4-FFF2-40B4-BE49-F238E27FC236}">
                      <a16:creationId xmlns:a16="http://schemas.microsoft.com/office/drawing/2014/main" id="{4C0DEC7B-36BD-4B3A-8A43-B88B1A0D6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7" name="Rectangle 51">
                  <a:extLst>
                    <a:ext uri="{FF2B5EF4-FFF2-40B4-BE49-F238E27FC236}">
                      <a16:creationId xmlns:a16="http://schemas.microsoft.com/office/drawing/2014/main" id="{9734318D-0279-46B0-AFB2-2FB70E376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8" name="Rectangle 52">
                  <a:extLst>
                    <a:ext uri="{FF2B5EF4-FFF2-40B4-BE49-F238E27FC236}">
                      <a16:creationId xmlns:a16="http://schemas.microsoft.com/office/drawing/2014/main" id="{BD2BCF2E-1EAF-48A1-9A3B-C516B6F5A1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79" name="Rectangle 53">
                  <a:extLst>
                    <a:ext uri="{FF2B5EF4-FFF2-40B4-BE49-F238E27FC236}">
                      <a16:creationId xmlns:a16="http://schemas.microsoft.com/office/drawing/2014/main" id="{35838FCC-889E-4049-8CB7-CD81E4A854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0" name="Rectangle 54">
                  <a:extLst>
                    <a:ext uri="{FF2B5EF4-FFF2-40B4-BE49-F238E27FC236}">
                      <a16:creationId xmlns:a16="http://schemas.microsoft.com/office/drawing/2014/main" id="{40258227-12C2-4C51-A787-5A71A78D43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81" name="Rectangle 55">
                  <a:extLst>
                    <a:ext uri="{FF2B5EF4-FFF2-40B4-BE49-F238E27FC236}">
                      <a16:creationId xmlns:a16="http://schemas.microsoft.com/office/drawing/2014/main" id="{560B7591-089B-4040-82D0-0AD53F1A7C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270908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RM9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1" name="Groupe 1710">
                <a:extLst>
                  <a:ext uri="{FF2B5EF4-FFF2-40B4-BE49-F238E27FC236}">
                    <a16:creationId xmlns:a16="http://schemas.microsoft.com/office/drawing/2014/main" id="{CD52E94E-CA11-4EF5-A1B3-E4792450FEBA}"/>
                  </a:ext>
                </a:extLst>
              </p:cNvPr>
              <p:cNvGrpSpPr/>
              <p:nvPr/>
            </p:nvGrpSpPr>
            <p:grpSpPr>
              <a:xfrm>
                <a:off x="9605964" y="2663150"/>
                <a:ext cx="2121763" cy="1832849"/>
                <a:chOff x="509442" y="2662238"/>
                <a:chExt cx="2121763" cy="1832849"/>
              </a:xfrm>
            </p:grpSpPr>
            <p:sp>
              <p:nvSpPr>
                <p:cNvPr id="1712" name="Line 304">
                  <a:extLst>
                    <a:ext uri="{FF2B5EF4-FFF2-40B4-BE49-F238E27FC236}">
                      <a16:creationId xmlns:a16="http://schemas.microsoft.com/office/drawing/2014/main" id="{A6ECFB3B-D798-49B5-A348-9CEE1B3D840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979488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3" name="Line 305">
                  <a:extLst>
                    <a:ext uri="{FF2B5EF4-FFF2-40B4-BE49-F238E27FC236}">
                      <a16:creationId xmlns:a16="http://schemas.microsoft.com/office/drawing/2014/main" id="{382917DA-FDCD-402E-8FB3-A05E3A26DD1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0363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4" name="Line 306">
                  <a:extLst>
                    <a:ext uri="{FF2B5EF4-FFF2-40B4-BE49-F238E27FC236}">
                      <a16:creationId xmlns:a16="http://schemas.microsoft.com/office/drawing/2014/main" id="{0A2DDD22-0C83-4FA3-B451-42E57A7489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128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5" name="Line 307">
                  <a:extLst>
                    <a:ext uri="{FF2B5EF4-FFF2-40B4-BE49-F238E27FC236}">
                      <a16:creationId xmlns:a16="http://schemas.microsoft.com/office/drawing/2014/main" id="{38F1FEB4-5A19-4177-968C-7219361134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196976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6" name="Line 308">
                  <a:extLst>
                    <a:ext uri="{FF2B5EF4-FFF2-40B4-BE49-F238E27FC236}">
                      <a16:creationId xmlns:a16="http://schemas.microsoft.com/office/drawing/2014/main" id="{C8E22F51-7F6D-4408-B51F-4ECDF1383C5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851" y="3100388"/>
                  <a:ext cx="0" cy="1074738"/>
                </a:xfrm>
                <a:prstGeom prst="line">
                  <a:avLst/>
                </a:prstGeom>
                <a:noFill/>
                <a:ln w="9525">
                  <a:solidFill>
                    <a:srgbClr val="333333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717" name="Groupe 1716">
                  <a:extLst>
                    <a:ext uri="{FF2B5EF4-FFF2-40B4-BE49-F238E27FC236}">
                      <a16:creationId xmlns:a16="http://schemas.microsoft.com/office/drawing/2014/main" id="{81164704-6510-4472-A75D-EEBF41A5A22B}"/>
                    </a:ext>
                  </a:extLst>
                </p:cNvPr>
                <p:cNvGrpSpPr/>
                <p:nvPr/>
              </p:nvGrpSpPr>
              <p:grpSpPr>
                <a:xfrm>
                  <a:off x="709613" y="3070226"/>
                  <a:ext cx="1860551" cy="1152525"/>
                  <a:chOff x="709613" y="3070226"/>
                  <a:chExt cx="1860551" cy="1152525"/>
                </a:xfrm>
              </p:grpSpPr>
              <p:sp>
                <p:nvSpPr>
                  <p:cNvPr id="1739" name="Line 19">
                    <a:extLst>
                      <a:ext uri="{FF2B5EF4-FFF2-40B4-BE49-F238E27FC236}">
                        <a16:creationId xmlns:a16="http://schemas.microsoft.com/office/drawing/2014/main" id="{57D626C7-D6FD-4ED6-AD9B-48B7CCD3454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57016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0" name="Line 20">
                    <a:extLst>
                      <a:ext uri="{FF2B5EF4-FFF2-40B4-BE49-F238E27FC236}">
                        <a16:creationId xmlns:a16="http://schemas.microsoft.com/office/drawing/2014/main" id="{E065DC48-E69C-4935-90A0-AC68F21318C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28123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1" name="Freeform 21">
                    <a:extLst>
                      <a:ext uri="{FF2B5EF4-FFF2-40B4-BE49-F238E27FC236}">
                        <a16:creationId xmlns:a16="http://schemas.microsoft.com/office/drawing/2014/main" id="{31D1080D-7A67-4E3F-A3E5-A65483AEF11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65176" y="3070226"/>
                    <a:ext cx="1804988" cy="1103313"/>
                  </a:xfrm>
                  <a:custGeom>
                    <a:avLst/>
                    <a:gdLst>
                      <a:gd name="T0" fmla="*/ 1137 w 1137"/>
                      <a:gd name="T1" fmla="*/ 695 h 695"/>
                      <a:gd name="T2" fmla="*/ 955 w 1137"/>
                      <a:gd name="T3" fmla="*/ 695 h 695"/>
                      <a:gd name="T4" fmla="*/ 773 w 1137"/>
                      <a:gd name="T5" fmla="*/ 695 h 695"/>
                      <a:gd name="T6" fmla="*/ 591 w 1137"/>
                      <a:gd name="T7" fmla="*/ 695 h 695"/>
                      <a:gd name="T8" fmla="*/ 408 w 1137"/>
                      <a:gd name="T9" fmla="*/ 695 h 695"/>
                      <a:gd name="T10" fmla="*/ 226 w 1137"/>
                      <a:gd name="T11" fmla="*/ 695 h 695"/>
                      <a:gd name="T12" fmla="*/ 44 w 1137"/>
                      <a:gd name="T13" fmla="*/ 695 h 695"/>
                      <a:gd name="T14" fmla="*/ 0 w 1137"/>
                      <a:gd name="T15" fmla="*/ 695 h 695"/>
                      <a:gd name="T16" fmla="*/ 0 w 1137"/>
                      <a:gd name="T17" fmla="*/ 596 h 695"/>
                      <a:gd name="T18" fmla="*/ 0 w 1137"/>
                      <a:gd name="T19" fmla="*/ 497 h 695"/>
                      <a:gd name="T20" fmla="*/ 0 w 1137"/>
                      <a:gd name="T21" fmla="*/ 397 h 695"/>
                      <a:gd name="T22" fmla="*/ 0 w 1137"/>
                      <a:gd name="T23" fmla="*/ 298 h 695"/>
                      <a:gd name="T24" fmla="*/ 0 w 1137"/>
                      <a:gd name="T25" fmla="*/ 198 h 695"/>
                      <a:gd name="T26" fmla="*/ 0 w 1137"/>
                      <a:gd name="T27" fmla="*/ 99 h 695"/>
                      <a:gd name="T28" fmla="*/ 0 w 1137"/>
                      <a:gd name="T29" fmla="*/ 0 h 6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137" h="695">
                        <a:moveTo>
                          <a:pt x="1137" y="695"/>
                        </a:moveTo>
                        <a:lnTo>
                          <a:pt x="955" y="695"/>
                        </a:lnTo>
                        <a:lnTo>
                          <a:pt x="773" y="695"/>
                        </a:lnTo>
                        <a:lnTo>
                          <a:pt x="591" y="695"/>
                        </a:lnTo>
                        <a:lnTo>
                          <a:pt x="408" y="695"/>
                        </a:lnTo>
                        <a:lnTo>
                          <a:pt x="226" y="695"/>
                        </a:lnTo>
                        <a:lnTo>
                          <a:pt x="44" y="695"/>
                        </a:lnTo>
                        <a:lnTo>
                          <a:pt x="0" y="695"/>
                        </a:lnTo>
                        <a:lnTo>
                          <a:pt x="0" y="596"/>
                        </a:lnTo>
                        <a:lnTo>
                          <a:pt x="0" y="497"/>
                        </a:lnTo>
                        <a:lnTo>
                          <a:pt x="0" y="397"/>
                        </a:lnTo>
                        <a:lnTo>
                          <a:pt x="0" y="298"/>
                        </a:lnTo>
                        <a:lnTo>
                          <a:pt x="0" y="198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2" name="Line 22">
                    <a:extLst>
                      <a:ext uri="{FF2B5EF4-FFF2-40B4-BE49-F238E27FC236}">
                        <a16:creationId xmlns:a16="http://schemas.microsoft.com/office/drawing/2014/main" id="{E6E2D55C-6E9E-460F-9DBC-4E4655A10128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992313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3" name="Line 23">
                    <a:extLst>
                      <a:ext uri="{FF2B5EF4-FFF2-40B4-BE49-F238E27FC236}">
                        <a16:creationId xmlns:a16="http://schemas.microsoft.com/office/drawing/2014/main" id="{111DE9AB-85C9-4466-85FA-BFA6C6CB34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22738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4" name="Line 24">
                    <a:extLst>
                      <a:ext uri="{FF2B5EF4-FFF2-40B4-BE49-F238E27FC236}">
                        <a16:creationId xmlns:a16="http://schemas.microsoft.com/office/drawing/2014/main" id="{87662787-3E3A-478E-80EA-2381D2BDAF2B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07022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5" name="Line 25">
                    <a:extLst>
                      <a:ext uri="{FF2B5EF4-FFF2-40B4-BE49-F238E27FC236}">
                        <a16:creationId xmlns:a16="http://schemas.microsoft.com/office/drawing/2014/main" id="{CAF1C23C-65F8-4369-A20A-B27FD681975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38455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6" name="Line 26">
                    <a:extLst>
                      <a:ext uri="{FF2B5EF4-FFF2-40B4-BE49-F238E27FC236}">
                        <a16:creationId xmlns:a16="http://schemas.microsoft.com/office/drawing/2014/main" id="{BD3ADB04-E97A-4271-AA24-7A52928105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543301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7" name="Line 27">
                    <a:extLst>
                      <a:ext uri="{FF2B5EF4-FFF2-40B4-BE49-F238E27FC236}">
                        <a16:creationId xmlns:a16="http://schemas.microsoft.com/office/drawing/2014/main" id="{25615E35-2DD1-4D77-B798-24CE3D0460CE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70046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8" name="Line 28">
                    <a:extLst>
                      <a:ext uri="{FF2B5EF4-FFF2-40B4-BE49-F238E27FC236}">
                        <a16:creationId xmlns:a16="http://schemas.microsoft.com/office/drawing/2014/main" id="{BB574C10-0FE6-429E-8F2C-756343C46A4A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3859213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49" name="Line 29">
                    <a:extLst>
                      <a:ext uri="{FF2B5EF4-FFF2-40B4-BE49-F238E27FC236}">
                        <a16:creationId xmlns:a16="http://schemas.microsoft.com/office/drawing/2014/main" id="{EBE5B05F-A2DF-41F4-A16A-AA62D1816DC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016376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0" name="Line 30">
                    <a:extLst>
                      <a:ext uri="{FF2B5EF4-FFF2-40B4-BE49-F238E27FC236}">
                        <a16:creationId xmlns:a16="http://schemas.microsoft.com/office/drawing/2014/main" id="{7C725BC6-D606-4093-B509-13491B48E37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703388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1" name="Line 31">
                    <a:extLst>
                      <a:ext uri="{FF2B5EF4-FFF2-40B4-BE49-F238E27FC236}">
                        <a16:creationId xmlns:a16="http://schemas.microsoft.com/office/drawing/2014/main" id="{008CB6CD-6368-4E66-AC25-D4F92A9D0A6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41287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2" name="Line 32">
                    <a:extLst>
                      <a:ext uri="{FF2B5EF4-FFF2-40B4-BE49-F238E27FC236}">
                        <a16:creationId xmlns:a16="http://schemas.microsoft.com/office/drawing/2014/main" id="{FF23535F-9D13-4841-B286-6BA09CFFFC0C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709613" y="4173538"/>
                    <a:ext cx="55563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3" name="Line 33">
                    <a:extLst>
                      <a:ext uri="{FF2B5EF4-FFF2-40B4-BE49-F238E27FC236}">
                        <a16:creationId xmlns:a16="http://schemas.microsoft.com/office/drawing/2014/main" id="{4B7262F6-EC52-4C53-8773-EFB42CB1A4F4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123951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54" name="Line 34">
                    <a:extLst>
                      <a:ext uri="{FF2B5EF4-FFF2-40B4-BE49-F238E27FC236}">
                        <a16:creationId xmlns:a16="http://schemas.microsoft.com/office/drawing/2014/main" id="{43C542A4-C213-49C5-83CF-643F9262DD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835026" y="4173538"/>
                    <a:ext cx="0" cy="49213"/>
                  </a:xfrm>
                  <a:prstGeom prst="line">
                    <a:avLst/>
                  </a:prstGeom>
                  <a:noFill/>
                  <a:ln w="9525">
                    <a:solidFill>
                      <a:srgbClr val="333333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fr-FR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18" name="Line 35">
                  <a:extLst>
                    <a:ext uri="{FF2B5EF4-FFF2-40B4-BE49-F238E27FC236}">
                      <a16:creationId xmlns:a16="http://schemas.microsoft.com/office/drawing/2014/main" id="{00EC6610-DE47-444F-AD3C-843FD68CF61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2879726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0099CC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19" name="Line 36">
                  <a:extLst>
                    <a:ext uri="{FF2B5EF4-FFF2-40B4-BE49-F238E27FC236}">
                      <a16:creationId xmlns:a16="http://schemas.microsoft.com/office/drawing/2014/main" id="{FFE3C1AF-1AD8-4DBE-ACBB-8127B3EE50A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3588" y="3035301"/>
                  <a:ext cx="1085850" cy="0"/>
                </a:xfrm>
                <a:prstGeom prst="line">
                  <a:avLst/>
                </a:prstGeom>
                <a:noFill/>
                <a:ln w="30163">
                  <a:solidFill>
                    <a:srgbClr val="CC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720" name="Rectangle 37">
                  <a:extLst>
                    <a:ext uri="{FF2B5EF4-FFF2-40B4-BE49-F238E27FC236}">
                      <a16:creationId xmlns:a16="http://schemas.microsoft.com/office/drawing/2014/main" id="{093C61C7-1EE4-459E-979E-A1CA794774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871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1" name="Rectangle 38">
                  <a:extLst>
                    <a:ext uri="{FF2B5EF4-FFF2-40B4-BE49-F238E27FC236}">
                      <a16:creationId xmlns:a16="http://schemas.microsoft.com/office/drawing/2014/main" id="{BA1DE3CD-29CF-4978-B722-2E971C0C39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97636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2" name="Rectangle 39">
                  <a:extLst>
                    <a:ext uri="{FF2B5EF4-FFF2-40B4-BE49-F238E27FC236}">
                      <a16:creationId xmlns:a16="http://schemas.microsoft.com/office/drawing/2014/main" id="{134944E2-646C-4E5F-ACAE-6B4872444B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86561" y="4248151"/>
                  <a:ext cx="5770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3" name="Rectangle 40">
                  <a:extLst>
                    <a:ext uri="{FF2B5EF4-FFF2-40B4-BE49-F238E27FC236}">
                      <a16:creationId xmlns:a16="http://schemas.microsoft.com/office/drawing/2014/main" id="{9E9E2FBB-103F-4D62-B43B-9E3CE5551E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4742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12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4" name="Rectangle 41">
                  <a:extLst>
                    <a:ext uri="{FF2B5EF4-FFF2-40B4-BE49-F238E27FC236}">
                      <a16:creationId xmlns:a16="http://schemas.microsoft.com/office/drawing/2014/main" id="{726C732E-2056-4A83-939A-3D3F11E22D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936351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16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5" name="Rectangle 42">
                  <a:extLst>
                    <a:ext uri="{FF2B5EF4-FFF2-40B4-BE49-F238E27FC236}">
                      <a16:creationId xmlns:a16="http://schemas.microsoft.com/office/drawing/2014/main" id="{523984C3-3BFE-4CEF-9063-25F69AD3A6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225276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20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6" name="Rectangle 43">
                  <a:extLst>
                    <a:ext uri="{FF2B5EF4-FFF2-40B4-BE49-F238E27FC236}">
                      <a16:creationId xmlns:a16="http://schemas.microsoft.com/office/drawing/2014/main" id="{3AAAF306-6D8F-4D6A-8FC0-8A01748B9F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15789" y="4248151"/>
                  <a:ext cx="115416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24</a:t>
                  </a:r>
                  <a:endParaRPr kumimoji="0" lang="fr-FR" altLang="fr-F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7" name="Rectangle 44">
                  <a:extLst>
                    <a:ext uri="{FF2B5EF4-FFF2-40B4-BE49-F238E27FC236}">
                      <a16:creationId xmlns:a16="http://schemas.microsoft.com/office/drawing/2014/main" id="{F08B33BF-F39B-4093-9D65-B10382B2DB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0722" y="4371976"/>
                  <a:ext cx="771045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1" i="0" u="none" strike="noStrike" kern="1200" cap="none" spc="0" normalizeH="0" baseline="0" noProof="0" dirty="0" err="1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Weeks</a:t>
                  </a:r>
                  <a:r>
                    <a:rPr kumimoji="0" lang="fr-FR" altLang="fr-FR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 post-ATI</a:t>
                  </a:r>
                  <a:endParaRPr kumimoji="0" lang="fr-FR" altLang="fr-FR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8" name="Rectangle 45">
                  <a:extLst>
                    <a:ext uri="{FF2B5EF4-FFF2-40B4-BE49-F238E27FC236}">
                      <a16:creationId xmlns:a16="http://schemas.microsoft.com/office/drawing/2014/main" id="{81D95816-973D-4739-A111-13C8E9C302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0051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8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29" name="Rectangle 46">
                  <a:extLst>
                    <a:ext uri="{FF2B5EF4-FFF2-40B4-BE49-F238E27FC236}">
                      <a16:creationId xmlns:a16="http://schemas.microsoft.com/office/drawing/2014/main" id="{B6F1189D-DAA7-4B5E-8ED1-44BACF0EBC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16388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7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0" name="Rectangle 47">
                  <a:extLst>
                    <a:ext uri="{FF2B5EF4-FFF2-40B4-BE49-F238E27FC236}">
                      <a16:creationId xmlns:a16="http://schemas.microsoft.com/office/drawing/2014/main" id="{7AA8D00F-3F34-416C-BB65-4446BFAD85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32105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6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1" name="Rectangle 48">
                  <a:extLst>
                    <a:ext uri="{FF2B5EF4-FFF2-40B4-BE49-F238E27FC236}">
                      <a16:creationId xmlns:a16="http://schemas.microsoft.com/office/drawing/2014/main" id="{D89DC514-4E2E-48C3-A3C1-D7E363E4F1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479801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5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2" name="Rectangle 49">
                  <a:extLst>
                    <a:ext uri="{FF2B5EF4-FFF2-40B4-BE49-F238E27FC236}">
                      <a16:creationId xmlns:a16="http://schemas.microsoft.com/office/drawing/2014/main" id="{716E10F1-7146-4F97-A805-9B9DC95CB6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636963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4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3" name="Rectangle 50">
                  <a:extLst>
                    <a:ext uri="{FF2B5EF4-FFF2-40B4-BE49-F238E27FC236}">
                      <a16:creationId xmlns:a16="http://schemas.microsoft.com/office/drawing/2014/main" id="{17260E58-3236-42B9-ADA2-2840C874C6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79412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3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4" name="Rectangle 51">
                  <a:extLst>
                    <a:ext uri="{FF2B5EF4-FFF2-40B4-BE49-F238E27FC236}">
                      <a16:creationId xmlns:a16="http://schemas.microsoft.com/office/drawing/2014/main" id="{8285E6E8-BD2C-474F-91D1-6C60B33876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3952876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2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5" name="Rectangle 52">
                  <a:extLst>
                    <a:ext uri="{FF2B5EF4-FFF2-40B4-BE49-F238E27FC236}">
                      <a16:creationId xmlns:a16="http://schemas.microsoft.com/office/drawing/2014/main" id="{FFCD47E2-5EE1-480B-8B8C-ACD3767885D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9442" y="4110038"/>
                  <a:ext cx="153888" cy="1231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10</a:t>
                  </a:r>
                  <a:r>
                    <a:rPr kumimoji="0" lang="fr-FR" altLang="fr-FR" sz="800" b="0" i="0" u="none" strike="noStrike" kern="120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1</a:t>
                  </a:r>
                  <a:endParaRPr kumimoji="0" lang="fr-FR" altLang="fr-FR" sz="16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6" name="Rectangle 53">
                  <a:extLst>
                    <a:ext uri="{FF2B5EF4-FFF2-40B4-BE49-F238E27FC236}">
                      <a16:creationId xmlns:a16="http://schemas.microsoft.com/office/drawing/2014/main" id="{1FC8BBA0-0188-4808-AC43-71FBFD055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2208" y="2905016"/>
                  <a:ext cx="259686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CC3333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aIL-10</a:t>
                  </a:r>
                  <a:endParaRPr kumimoji="0" lang="fr-FR" altLang="fr-F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7" name="Rectangle 54">
                  <a:extLst>
                    <a:ext uri="{FF2B5EF4-FFF2-40B4-BE49-F238E27FC236}">
                      <a16:creationId xmlns:a16="http://schemas.microsoft.com/office/drawing/2014/main" id="{3E968A81-4815-4B8E-B572-C97446FA58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35383" y="2751028"/>
                  <a:ext cx="253274" cy="1077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7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99CC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aPD-1</a:t>
                  </a:r>
                  <a:endParaRPr kumimoji="0" lang="fr-FR" altLang="fr-FR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738" name="Rectangle 55">
                  <a:extLst>
                    <a:ext uri="{FF2B5EF4-FFF2-40B4-BE49-F238E27FC236}">
                      <a16:creationId xmlns:a16="http://schemas.microsoft.com/office/drawing/2014/main" id="{23D29B4E-06E1-490C-80DC-CE9AEF4538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52576" y="2662238"/>
                  <a:ext cx="341440" cy="153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altLang="fr-FR" sz="1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rPr>
                    <a:t>RM10</a:t>
                  </a:r>
                  <a:endParaRPr kumimoji="0" lang="fr-FR" altLang="fr-F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927" name="Rectangle 44">
              <a:extLst>
                <a:ext uri="{FF2B5EF4-FFF2-40B4-BE49-F238E27FC236}">
                  <a16:creationId xmlns:a16="http://schemas.microsoft.com/office/drawing/2014/main" id="{BEF8F64A-19DD-49CA-98AF-1F5CDDAF5F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442" y="6440149"/>
              <a:ext cx="771045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Weeks</a:t>
              </a:r>
              <a:r>
                <a:rPr kumimoji="0" lang="fr-FR" altLang="fr-FR" sz="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post-ATI</a:t>
              </a:r>
              <a:endParaRPr kumimoji="0" lang="fr-FR" alt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29" name="Rectangle 44">
              <a:extLst>
                <a:ext uri="{FF2B5EF4-FFF2-40B4-BE49-F238E27FC236}">
                  <a16:creationId xmlns:a16="http://schemas.microsoft.com/office/drawing/2014/main" id="{96425159-53F7-4AD8-BC6B-773511B2CC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02882" y="5412294"/>
              <a:ext cx="13032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SIV copies/ml plasma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30" name="Rectangle 44">
              <a:extLst>
                <a:ext uri="{FF2B5EF4-FFF2-40B4-BE49-F238E27FC236}">
                  <a16:creationId xmlns:a16="http://schemas.microsoft.com/office/drawing/2014/main" id="{C2C61CE9-E221-4CCA-8DCF-80F263DB8F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306199" y="3497433"/>
              <a:ext cx="1303242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SIV copies/ml plasma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23883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65DC95E8-62A9-4228-9EF6-8F584180C7AE}"/>
              </a:ext>
            </a:extLst>
          </p:cNvPr>
          <p:cNvGrpSpPr/>
          <p:nvPr/>
        </p:nvGrpSpPr>
        <p:grpSpPr>
          <a:xfrm>
            <a:off x="3179344" y="779201"/>
            <a:ext cx="6320347" cy="5299597"/>
            <a:chOff x="2016465" y="864932"/>
            <a:chExt cx="6320347" cy="5299597"/>
          </a:xfrm>
        </p:grpSpPr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3B18667D-AB7E-4695-B3C4-7E6877348ECA}"/>
                </a:ext>
              </a:extLst>
            </p:cNvPr>
            <p:cNvSpPr>
              <a:spLocks/>
            </p:cNvSpPr>
            <p:nvPr/>
          </p:nvSpPr>
          <p:spPr bwMode="auto">
            <a:xfrm rot="7312907">
              <a:off x="2680787" y="3489059"/>
              <a:ext cx="3007203" cy="2343738"/>
            </a:xfrm>
            <a:custGeom>
              <a:avLst/>
              <a:gdLst>
                <a:gd name="T0" fmla="*/ 939 w 939"/>
                <a:gd name="T1" fmla="*/ 370 h 681"/>
                <a:gd name="T2" fmla="*/ 918 w 939"/>
                <a:gd name="T3" fmla="*/ 496 h 681"/>
                <a:gd name="T4" fmla="*/ 715 w 939"/>
                <a:gd name="T5" fmla="*/ 666 h 681"/>
                <a:gd name="T6" fmla="*/ 104 w 939"/>
                <a:gd name="T7" fmla="*/ 487 h 681"/>
                <a:gd name="T8" fmla="*/ 90 w 939"/>
                <a:gd name="T9" fmla="*/ 283 h 681"/>
                <a:gd name="T10" fmla="*/ 552 w 939"/>
                <a:gd name="T11" fmla="*/ 19 h 681"/>
                <a:gd name="T12" fmla="*/ 738 w 939"/>
                <a:gd name="T13" fmla="*/ 16 h 681"/>
                <a:gd name="T14" fmla="*/ 862 w 939"/>
                <a:gd name="T15" fmla="*/ 114 h 681"/>
                <a:gd name="T16" fmla="*/ 939 w 939"/>
                <a:gd name="T17" fmla="*/ 37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9" h="681">
                  <a:moveTo>
                    <a:pt x="939" y="370"/>
                  </a:moveTo>
                  <a:cubicBezTo>
                    <a:pt x="939" y="433"/>
                    <a:pt x="928" y="455"/>
                    <a:pt x="918" y="496"/>
                  </a:cubicBezTo>
                  <a:cubicBezTo>
                    <a:pt x="888" y="609"/>
                    <a:pt x="831" y="658"/>
                    <a:pt x="715" y="666"/>
                  </a:cubicBezTo>
                  <a:cubicBezTo>
                    <a:pt x="490" y="681"/>
                    <a:pt x="284" y="617"/>
                    <a:pt x="104" y="487"/>
                  </a:cubicBezTo>
                  <a:cubicBezTo>
                    <a:pt x="0" y="411"/>
                    <a:pt x="10" y="364"/>
                    <a:pt x="90" y="283"/>
                  </a:cubicBezTo>
                  <a:cubicBezTo>
                    <a:pt x="219" y="152"/>
                    <a:pt x="375" y="64"/>
                    <a:pt x="552" y="19"/>
                  </a:cubicBezTo>
                  <a:cubicBezTo>
                    <a:pt x="611" y="4"/>
                    <a:pt x="680" y="0"/>
                    <a:pt x="738" y="16"/>
                  </a:cubicBezTo>
                  <a:cubicBezTo>
                    <a:pt x="786" y="29"/>
                    <a:pt x="839" y="71"/>
                    <a:pt x="862" y="114"/>
                  </a:cubicBezTo>
                  <a:cubicBezTo>
                    <a:pt x="902" y="191"/>
                    <a:pt x="939" y="294"/>
                    <a:pt x="939" y="370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lumMod val="20000"/>
                    <a:lumOff val="80000"/>
                  </a:schemeClr>
                </a:gs>
                <a:gs pos="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459454FA-BB74-43DD-997B-6D192FBD51C6}"/>
                </a:ext>
              </a:extLst>
            </p:cNvPr>
            <p:cNvGrpSpPr/>
            <p:nvPr/>
          </p:nvGrpSpPr>
          <p:grpSpPr>
            <a:xfrm>
              <a:off x="2016465" y="864932"/>
              <a:ext cx="6320347" cy="4251930"/>
              <a:chOff x="1879693" y="942874"/>
              <a:chExt cx="6320347" cy="4251930"/>
            </a:xfrm>
          </p:grpSpPr>
          <p:sp>
            <p:nvSpPr>
              <p:cNvPr id="6" name="Freeform 5"/>
              <p:cNvSpPr>
                <a:spLocks/>
              </p:cNvSpPr>
              <p:nvPr/>
            </p:nvSpPr>
            <p:spPr bwMode="auto">
              <a:xfrm rot="13774227">
                <a:off x="1869863" y="1124808"/>
                <a:ext cx="2944749" cy="2580882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25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auto">
              <a:xfrm rot="19201002">
                <a:off x="4108764" y="1097682"/>
                <a:ext cx="3205308" cy="2306656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5176639" y="1904816"/>
                <a:ext cx="1303306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US study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3B18667D-AB7E-4695-B3C4-7E6877348EC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85263">
                <a:off x="4743322" y="3105998"/>
                <a:ext cx="3456718" cy="2088806"/>
              </a:xfrm>
              <a:custGeom>
                <a:avLst/>
                <a:gdLst>
                  <a:gd name="T0" fmla="*/ 939 w 939"/>
                  <a:gd name="T1" fmla="*/ 370 h 681"/>
                  <a:gd name="T2" fmla="*/ 918 w 939"/>
                  <a:gd name="T3" fmla="*/ 496 h 681"/>
                  <a:gd name="T4" fmla="*/ 715 w 939"/>
                  <a:gd name="T5" fmla="*/ 666 h 681"/>
                  <a:gd name="T6" fmla="*/ 104 w 939"/>
                  <a:gd name="T7" fmla="*/ 487 h 681"/>
                  <a:gd name="T8" fmla="*/ 90 w 939"/>
                  <a:gd name="T9" fmla="*/ 283 h 681"/>
                  <a:gd name="T10" fmla="*/ 552 w 939"/>
                  <a:gd name="T11" fmla="*/ 19 h 681"/>
                  <a:gd name="T12" fmla="*/ 738 w 939"/>
                  <a:gd name="T13" fmla="*/ 16 h 681"/>
                  <a:gd name="T14" fmla="*/ 862 w 939"/>
                  <a:gd name="T15" fmla="*/ 114 h 681"/>
                  <a:gd name="T16" fmla="*/ 939 w 939"/>
                  <a:gd name="T17" fmla="*/ 37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681">
                    <a:moveTo>
                      <a:pt x="939" y="370"/>
                    </a:moveTo>
                    <a:cubicBezTo>
                      <a:pt x="939" y="433"/>
                      <a:pt x="928" y="455"/>
                      <a:pt x="918" y="496"/>
                    </a:cubicBezTo>
                    <a:cubicBezTo>
                      <a:pt x="888" y="609"/>
                      <a:pt x="831" y="658"/>
                      <a:pt x="715" y="666"/>
                    </a:cubicBezTo>
                    <a:cubicBezTo>
                      <a:pt x="490" y="681"/>
                      <a:pt x="284" y="617"/>
                      <a:pt x="104" y="487"/>
                    </a:cubicBezTo>
                    <a:cubicBezTo>
                      <a:pt x="0" y="411"/>
                      <a:pt x="10" y="364"/>
                      <a:pt x="90" y="283"/>
                    </a:cubicBezTo>
                    <a:cubicBezTo>
                      <a:pt x="219" y="152"/>
                      <a:pt x="375" y="64"/>
                      <a:pt x="552" y="19"/>
                    </a:cubicBezTo>
                    <a:cubicBezTo>
                      <a:pt x="611" y="4"/>
                      <a:pt x="680" y="0"/>
                      <a:pt x="738" y="16"/>
                    </a:cubicBezTo>
                    <a:cubicBezTo>
                      <a:pt x="786" y="29"/>
                      <a:pt x="839" y="71"/>
                      <a:pt x="862" y="114"/>
                    </a:cubicBezTo>
                    <a:cubicBezTo>
                      <a:pt x="902" y="191"/>
                      <a:pt x="939" y="294"/>
                      <a:pt x="939" y="370"/>
                    </a:cubicBezTo>
                    <a:close/>
                  </a:path>
                </a:pathLst>
              </a:custGeom>
              <a:gradFill>
                <a:gsLst>
                  <a:gs pos="100000">
                    <a:schemeClr val="tx2">
                      <a:lumMod val="20000"/>
                      <a:lumOff val="80000"/>
                    </a:schemeClr>
                  </a:gs>
                  <a:gs pos="0">
                    <a:schemeClr val="accent1">
                      <a:tint val="50000"/>
                      <a:shade val="100000"/>
                      <a:satMod val="350000"/>
                    </a:schemeClr>
                  </a:gs>
                </a:gsLst>
                <a:lin ang="16200000" scaled="0"/>
              </a:gra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3854852" y="2472631"/>
                <a:ext cx="2021856" cy="203905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4072124" y="2990897"/>
                <a:ext cx="1618585" cy="8154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</a:rPr>
                  <a:t>COVID-19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800" b="1" dirty="0">
                    <a:solidFill>
                      <a:schemeClr val="bg1"/>
                    </a:solidFill>
                  </a:rPr>
                  <a:t>In HIV+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A9C96C-C8A5-41F5-A475-3397B9580B98}"/>
                  </a:ext>
                </a:extLst>
              </p:cNvPr>
              <p:cNvSpPr/>
              <p:nvPr/>
            </p:nvSpPr>
            <p:spPr>
              <a:xfrm>
                <a:off x="2932100" y="4743272"/>
                <a:ext cx="1949316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Spanish study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95590" y="3921488"/>
                <a:ext cx="1638334" cy="4514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WHO study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81E46DD-B757-C742-BBA8-690989DA7646}"/>
                  </a:ext>
                </a:extLst>
              </p:cNvPr>
              <p:cNvSpPr/>
              <p:nvPr/>
            </p:nvSpPr>
            <p:spPr>
              <a:xfrm>
                <a:off x="1879693" y="2043611"/>
                <a:ext cx="2603340" cy="8104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Immune responses</a:t>
                </a:r>
              </a:p>
              <a:p>
                <a:pPr algn="ctr">
                  <a:lnSpc>
                    <a:spcPts val="2800"/>
                  </a:lnSpc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Post-covid-19</a:t>
                </a:r>
                <a:endParaRPr lang="en-US" sz="2400" b="1" dirty="0">
                  <a:solidFill>
                    <a:srgbClr val="FF66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03379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8745" y="10471"/>
            <a:ext cx="10671313" cy="1481068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FR" sz="3200" dirty="0"/>
              <a:t>SARS-CoV-2 </a:t>
            </a:r>
            <a:r>
              <a:rPr lang="fr-FR" sz="3200" dirty="0" err="1"/>
              <a:t>specfic</a:t>
            </a:r>
            <a:r>
              <a:rPr lang="fr-FR" sz="3200" dirty="0"/>
              <a:t> immune </a:t>
            </a:r>
            <a:r>
              <a:rPr lang="fr-FR" sz="3200" dirty="0" err="1"/>
              <a:t>responses</a:t>
            </a:r>
            <a:r>
              <a:rPr lang="fr-FR" sz="3200" dirty="0"/>
              <a:t> post-Covid-19 in HIV+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4162F1B-9192-0E43-949C-EA961FB27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977" y="1367482"/>
            <a:ext cx="8470698" cy="992175"/>
          </a:xfrm>
        </p:spPr>
        <p:txBody>
          <a:bodyPr>
            <a:normAutofit/>
          </a:bodyPr>
          <a:lstStyle/>
          <a:p>
            <a:r>
              <a:rPr lang="en-US" sz="2000">
                <a:cs typeface="Arial" panose="020B0604020202020204" pitchFamily="34" charset="0"/>
              </a:rPr>
              <a:t>Comparison of specific immune responses post-Covid-19 in HIV+ vs immunocompetent according to clinical severity (severe or mild)</a:t>
            </a: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6A37D211-3428-496B-BAA1-FCD68AC20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675" y="6453901"/>
            <a:ext cx="3362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Donadeu</a:t>
            </a:r>
            <a:r>
              <a:rPr kumimoji="0" lang="en-GB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L, IAS 2021, Abs. OAB0101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45328" y="2233947"/>
            <a:ext cx="4780722" cy="3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SARS-CoV-2 S Ab (UA/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mL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) at M6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05156" y="5894051"/>
            <a:ext cx="5990844" cy="783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09575" marR="0" lvl="0" indent="-269875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73BE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% of response similar between HIV+ and non-HIV</a:t>
            </a:r>
          </a:p>
          <a:p>
            <a:pPr marL="409575" marR="0" lvl="0" indent="-269875" algn="l" defTabSz="4572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4D73BE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IgG anti-S in24/25 (96%) of severe forms vs 17/24 (71%) of mild forms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9B25FDD-3EEF-4C30-82D5-1DF6EF39F980}"/>
              </a:ext>
            </a:extLst>
          </p:cNvPr>
          <p:cNvGrpSpPr/>
          <p:nvPr/>
        </p:nvGrpSpPr>
        <p:grpSpPr>
          <a:xfrm>
            <a:off x="182946" y="2552314"/>
            <a:ext cx="5220921" cy="3293485"/>
            <a:chOff x="182946" y="2552314"/>
            <a:chExt cx="5220921" cy="329348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82556AE-176D-42EA-9292-D0AE321FF78E}"/>
                </a:ext>
              </a:extLst>
            </p:cNvPr>
            <p:cNvSpPr/>
            <p:nvPr/>
          </p:nvSpPr>
          <p:spPr bwMode="auto">
            <a:xfrm>
              <a:off x="1080832" y="3064784"/>
              <a:ext cx="733700" cy="1818284"/>
            </a:xfrm>
            <a:prstGeom prst="rect">
              <a:avLst/>
            </a:prstGeom>
            <a:solidFill>
              <a:srgbClr val="00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6304066A-89C9-4866-B29E-BCF5F2F35B53}"/>
                </a:ext>
              </a:extLst>
            </p:cNvPr>
            <p:cNvSpPr/>
            <p:nvPr/>
          </p:nvSpPr>
          <p:spPr bwMode="auto">
            <a:xfrm>
              <a:off x="2174389" y="4179549"/>
              <a:ext cx="733700" cy="703520"/>
            </a:xfrm>
            <a:prstGeom prst="rect">
              <a:avLst/>
            </a:prstGeom>
            <a:solidFill>
              <a:srgbClr val="00CC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2150CCB1-4179-47B9-9338-C20AD2807D53}"/>
                </a:ext>
              </a:extLst>
            </p:cNvPr>
            <p:cNvSpPr/>
            <p:nvPr/>
          </p:nvSpPr>
          <p:spPr bwMode="auto">
            <a:xfrm>
              <a:off x="3261171" y="2897183"/>
              <a:ext cx="733700" cy="1985886"/>
            </a:xfrm>
            <a:prstGeom prst="rect">
              <a:avLst/>
            </a:prstGeom>
            <a:solidFill>
              <a:srgbClr val="99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F1348C3C-A645-4601-89F3-DFF3E8ABDB97}"/>
                </a:ext>
              </a:extLst>
            </p:cNvPr>
            <p:cNvSpPr/>
            <p:nvPr/>
          </p:nvSpPr>
          <p:spPr bwMode="auto">
            <a:xfrm>
              <a:off x="4359784" y="3918326"/>
              <a:ext cx="733700" cy="964743"/>
            </a:xfrm>
            <a:prstGeom prst="rect">
              <a:avLst/>
            </a:prstGeom>
            <a:solidFill>
              <a:srgbClr val="99FF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Line 23">
              <a:extLst>
                <a:ext uri="{FF2B5EF4-FFF2-40B4-BE49-F238E27FC236}">
                  <a16:creationId xmlns:a16="http://schemas.microsoft.com/office/drawing/2014/main" id="{FDCB5E14-EDCD-4B98-9C24-1F5CDEB9C4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24035" y="4892413"/>
              <a:ext cx="0" cy="64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CC938BB-8418-4DC7-BE77-AC01B7F7B3FC}"/>
                </a:ext>
              </a:extLst>
            </p:cNvPr>
            <p:cNvSpPr txBox="1"/>
            <p:nvPr/>
          </p:nvSpPr>
          <p:spPr>
            <a:xfrm>
              <a:off x="4322811" y="4902894"/>
              <a:ext cx="817852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MILD = 19</a:t>
              </a:r>
            </a:p>
          </p:txBody>
        </p:sp>
        <p:sp>
          <p:nvSpPr>
            <p:cNvPr id="11" name="Line 24">
              <a:extLst>
                <a:ext uri="{FF2B5EF4-FFF2-40B4-BE49-F238E27FC236}">
                  <a16:creationId xmlns:a16="http://schemas.microsoft.com/office/drawing/2014/main" id="{05CEE292-5503-4539-B5A9-7A0491F62E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127" y="2724967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13218B12-1319-4569-8B56-C5E6FA749DF5}"/>
                </a:ext>
              </a:extLst>
            </p:cNvPr>
            <p:cNvSpPr txBox="1"/>
            <p:nvPr/>
          </p:nvSpPr>
          <p:spPr>
            <a:xfrm>
              <a:off x="400646" y="2552314"/>
              <a:ext cx="4988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1000</a:t>
              </a:r>
            </a:p>
          </p:txBody>
        </p:sp>
        <p:sp>
          <p:nvSpPr>
            <p:cNvPr id="13" name="Line 24">
              <a:extLst>
                <a:ext uri="{FF2B5EF4-FFF2-40B4-BE49-F238E27FC236}">
                  <a16:creationId xmlns:a16="http://schemas.microsoft.com/office/drawing/2014/main" id="{2E3BF1D3-A285-44D6-A7B7-3B59882EC7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127" y="3429324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BE6F2BDE-D47A-4D82-A463-E9436A855486}"/>
                </a:ext>
              </a:extLst>
            </p:cNvPr>
            <p:cNvSpPr txBox="1"/>
            <p:nvPr/>
          </p:nvSpPr>
          <p:spPr>
            <a:xfrm>
              <a:off x="479193" y="3256672"/>
              <a:ext cx="420308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0787F1E4-906B-41B3-AB95-60CC9A6304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127" y="4157581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81BEB1E4-3BD6-49BD-AE4A-00729F844700}"/>
                </a:ext>
              </a:extLst>
            </p:cNvPr>
            <p:cNvSpPr txBox="1"/>
            <p:nvPr/>
          </p:nvSpPr>
          <p:spPr>
            <a:xfrm>
              <a:off x="557741" y="3984929"/>
              <a:ext cx="341760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7" name="Line 24">
              <a:extLst>
                <a:ext uri="{FF2B5EF4-FFF2-40B4-BE49-F238E27FC236}">
                  <a16:creationId xmlns:a16="http://schemas.microsoft.com/office/drawing/2014/main" id="{D17BAB0E-A2C7-4236-A88A-F2C7703970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9127" y="4885838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A0ACCC1-79A7-424D-853F-FEC5DD7CA2BB}"/>
                </a:ext>
              </a:extLst>
            </p:cNvPr>
            <p:cNvSpPr txBox="1"/>
            <p:nvPr/>
          </p:nvSpPr>
          <p:spPr>
            <a:xfrm>
              <a:off x="636288" y="4713186"/>
              <a:ext cx="26321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5B98A89D-F373-464F-9F30-290144F0ADFA}"/>
                </a:ext>
              </a:extLst>
            </p:cNvPr>
            <p:cNvSpPr txBox="1"/>
            <p:nvPr/>
          </p:nvSpPr>
          <p:spPr>
            <a:xfrm rot="16200000">
              <a:off x="19568" y="3643076"/>
              <a:ext cx="6037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UA/ml</a:t>
              </a:r>
            </a:p>
          </p:txBody>
        </p:sp>
        <p:sp>
          <p:nvSpPr>
            <p:cNvPr id="20" name="Line 23">
              <a:extLst>
                <a:ext uri="{FF2B5EF4-FFF2-40B4-BE49-F238E27FC236}">
                  <a16:creationId xmlns:a16="http://schemas.microsoft.com/office/drawing/2014/main" id="{3C0B8823-AC28-4A63-880F-5035A6FE28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24432" y="4892413"/>
              <a:ext cx="0" cy="64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9B8DF374-79D4-4BF3-8836-E73411F1430F}"/>
                </a:ext>
              </a:extLst>
            </p:cNvPr>
            <p:cNvSpPr txBox="1"/>
            <p:nvPr/>
          </p:nvSpPr>
          <p:spPr>
            <a:xfrm>
              <a:off x="3154278" y="4902894"/>
              <a:ext cx="955711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SEVERE = 19</a:t>
              </a:r>
            </a:p>
          </p:txBody>
        </p:sp>
        <p:sp>
          <p:nvSpPr>
            <p:cNvPr id="22" name="Line 23">
              <a:extLst>
                <a:ext uri="{FF2B5EF4-FFF2-40B4-BE49-F238E27FC236}">
                  <a16:creationId xmlns:a16="http://schemas.microsoft.com/office/drawing/2014/main" id="{518BF141-75EB-4CF1-9CE0-A78BCE8AF8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4827" y="4892413"/>
              <a:ext cx="0" cy="64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B4486753-3E57-4AF8-9866-76989F68C4CC}"/>
                </a:ext>
              </a:extLst>
            </p:cNvPr>
            <p:cNvSpPr txBox="1"/>
            <p:nvPr/>
          </p:nvSpPr>
          <p:spPr>
            <a:xfrm>
              <a:off x="2162877" y="4902894"/>
              <a:ext cx="739305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MILD = 5</a:t>
              </a:r>
            </a:p>
          </p:txBody>
        </p:sp>
        <p:sp>
          <p:nvSpPr>
            <p:cNvPr id="24" name="Line 23">
              <a:extLst>
                <a:ext uri="{FF2B5EF4-FFF2-40B4-BE49-F238E27FC236}">
                  <a16:creationId xmlns:a16="http://schemas.microsoft.com/office/drawing/2014/main" id="{17F0C1E9-C035-4610-B73C-B2DAD22ACB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25224" y="4892413"/>
              <a:ext cx="0" cy="640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092D1BD9-7D2D-4DA1-BA2C-F6150995A317}"/>
                </a:ext>
              </a:extLst>
            </p:cNvPr>
            <p:cNvSpPr txBox="1"/>
            <p:nvPr/>
          </p:nvSpPr>
          <p:spPr>
            <a:xfrm>
              <a:off x="994344" y="4902894"/>
              <a:ext cx="877163" cy="2770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SEVERE = 6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7B5A7FE4-EA38-4367-8DCA-B226ECFFE3C6}"/>
                </a:ext>
              </a:extLst>
            </p:cNvPr>
            <p:cNvSpPr txBox="1"/>
            <p:nvPr/>
          </p:nvSpPr>
          <p:spPr>
            <a:xfrm>
              <a:off x="1743270" y="5322580"/>
              <a:ext cx="655949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11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D39F4CC6-B413-49BE-A422-9B0C4A341C2E}"/>
                </a:ext>
              </a:extLst>
            </p:cNvPr>
            <p:cNvSpPr txBox="1"/>
            <p:nvPr/>
          </p:nvSpPr>
          <p:spPr>
            <a:xfrm>
              <a:off x="3422878" y="5322580"/>
              <a:ext cx="1621405" cy="523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Immunocompetent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39</a:t>
              </a:r>
            </a:p>
          </p:txBody>
        </p:sp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C7234290-9C15-4E3E-85FF-8C5BD21243E5}"/>
                </a:ext>
              </a:extLst>
            </p:cNvPr>
            <p:cNvSpPr/>
            <p:nvPr/>
          </p:nvSpPr>
          <p:spPr bwMode="auto">
            <a:xfrm>
              <a:off x="895369" y="2694339"/>
              <a:ext cx="4368800" cy="2192687"/>
            </a:xfrm>
            <a:custGeom>
              <a:avLst/>
              <a:gdLst>
                <a:gd name="connsiteX0" fmla="*/ 0 w 4368800"/>
                <a:gd name="connsiteY0" fmla="*/ 0 h 1758950"/>
                <a:gd name="connsiteX1" fmla="*/ 0 w 4368800"/>
                <a:gd name="connsiteY1" fmla="*/ 1758950 h 1758950"/>
                <a:gd name="connsiteX2" fmla="*/ 4368800 w 4368800"/>
                <a:gd name="connsiteY2" fmla="*/ 1758950 h 175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68800" h="1758950">
                  <a:moveTo>
                    <a:pt x="0" y="0"/>
                  </a:moveTo>
                  <a:lnTo>
                    <a:pt x="0" y="1758950"/>
                  </a:lnTo>
                  <a:lnTo>
                    <a:pt x="4368800" y="175895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D241E2EB-2657-4E67-A5B7-16B07F23DA3F}"/>
                </a:ext>
              </a:extLst>
            </p:cNvPr>
            <p:cNvGrpSpPr/>
            <p:nvPr/>
          </p:nvGrpSpPr>
          <p:grpSpPr>
            <a:xfrm>
              <a:off x="1274449" y="2794763"/>
              <a:ext cx="338469" cy="794066"/>
              <a:chOff x="2084388" y="2281238"/>
              <a:chExt cx="127000" cy="720725"/>
            </a:xfrm>
          </p:grpSpPr>
          <p:sp>
            <p:nvSpPr>
              <p:cNvPr id="29" name="Line 113">
                <a:extLst>
                  <a:ext uri="{FF2B5EF4-FFF2-40B4-BE49-F238E27FC236}">
                    <a16:creationId xmlns:a16="http://schemas.microsoft.com/office/drawing/2014/main" id="{BCA9D923-2AA1-464D-9750-F9393F92AB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" name="Line 120">
                <a:extLst>
                  <a:ext uri="{FF2B5EF4-FFF2-40B4-BE49-F238E27FC236}">
                    <a16:creationId xmlns:a16="http://schemas.microsoft.com/office/drawing/2014/main" id="{599845DD-5826-4208-8A90-8E04D21FDC4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Line 113">
                <a:extLst>
                  <a:ext uri="{FF2B5EF4-FFF2-40B4-BE49-F238E27FC236}">
                    <a16:creationId xmlns:a16="http://schemas.microsoft.com/office/drawing/2014/main" id="{7E32244F-76F0-4904-8A5A-18E0D0D785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80A835ED-B272-47BB-A730-DF30D123548D}"/>
                </a:ext>
              </a:extLst>
            </p:cNvPr>
            <p:cNvGrpSpPr/>
            <p:nvPr/>
          </p:nvGrpSpPr>
          <p:grpSpPr>
            <a:xfrm>
              <a:off x="2379349" y="3325124"/>
              <a:ext cx="338469" cy="1158194"/>
              <a:chOff x="2084388" y="2281238"/>
              <a:chExt cx="127000" cy="720725"/>
            </a:xfrm>
          </p:grpSpPr>
          <p:sp>
            <p:nvSpPr>
              <p:cNvPr id="33" name="Line 113">
                <a:extLst>
                  <a:ext uri="{FF2B5EF4-FFF2-40B4-BE49-F238E27FC236}">
                    <a16:creationId xmlns:a16="http://schemas.microsoft.com/office/drawing/2014/main" id="{AF3A6B8F-606B-4B71-B97C-9575A59085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4" name="Line 120">
                <a:extLst>
                  <a:ext uri="{FF2B5EF4-FFF2-40B4-BE49-F238E27FC236}">
                    <a16:creationId xmlns:a16="http://schemas.microsoft.com/office/drawing/2014/main" id="{70DF01EB-C565-447B-9227-1DADE20F31E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5" name="Line 113">
                <a:extLst>
                  <a:ext uri="{FF2B5EF4-FFF2-40B4-BE49-F238E27FC236}">
                    <a16:creationId xmlns:a16="http://schemas.microsoft.com/office/drawing/2014/main" id="{7D695E03-8064-454B-AAAF-05F7B6FF2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FD899B26-F0CE-4211-BB78-4777D52B368D}"/>
                </a:ext>
              </a:extLst>
            </p:cNvPr>
            <p:cNvGrpSpPr/>
            <p:nvPr/>
          </p:nvGrpSpPr>
          <p:grpSpPr>
            <a:xfrm>
              <a:off x="3465199" y="2791310"/>
              <a:ext cx="338469" cy="387876"/>
              <a:chOff x="2084388" y="2281238"/>
              <a:chExt cx="127000" cy="720725"/>
            </a:xfrm>
          </p:grpSpPr>
          <p:sp>
            <p:nvSpPr>
              <p:cNvPr id="37" name="Line 113">
                <a:extLst>
                  <a:ext uri="{FF2B5EF4-FFF2-40B4-BE49-F238E27FC236}">
                    <a16:creationId xmlns:a16="http://schemas.microsoft.com/office/drawing/2014/main" id="{C7C25E83-63BA-4CFB-8654-65F0D7390D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8" name="Line 120">
                <a:extLst>
                  <a:ext uri="{FF2B5EF4-FFF2-40B4-BE49-F238E27FC236}">
                    <a16:creationId xmlns:a16="http://schemas.microsoft.com/office/drawing/2014/main" id="{1EB959AE-2D94-4F58-974F-91CAB57C13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9" name="Line 113">
                <a:extLst>
                  <a:ext uri="{FF2B5EF4-FFF2-40B4-BE49-F238E27FC236}">
                    <a16:creationId xmlns:a16="http://schemas.microsoft.com/office/drawing/2014/main" id="{E6B208DC-5BBE-4D50-8BA7-615CFE0ACC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A5E7956F-6775-482C-A8C2-CEB233B7F7A4}"/>
                </a:ext>
              </a:extLst>
            </p:cNvPr>
            <p:cNvGrpSpPr/>
            <p:nvPr/>
          </p:nvGrpSpPr>
          <p:grpSpPr>
            <a:xfrm>
              <a:off x="4557399" y="3680851"/>
              <a:ext cx="338469" cy="343349"/>
              <a:chOff x="2084388" y="2281238"/>
              <a:chExt cx="127000" cy="720725"/>
            </a:xfrm>
          </p:grpSpPr>
          <p:sp>
            <p:nvSpPr>
              <p:cNvPr id="41" name="Line 113">
                <a:extLst>
                  <a:ext uri="{FF2B5EF4-FFF2-40B4-BE49-F238E27FC236}">
                    <a16:creationId xmlns:a16="http://schemas.microsoft.com/office/drawing/2014/main" id="{CA626F0B-7D5A-4116-849A-574EBBCA7B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2281238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2" name="Line 120">
                <a:extLst>
                  <a:ext uri="{FF2B5EF4-FFF2-40B4-BE49-F238E27FC236}">
                    <a16:creationId xmlns:a16="http://schemas.microsoft.com/office/drawing/2014/main" id="{06F250FE-BC3E-45A9-B7A4-FDCFA78250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7888" y="2282022"/>
                <a:ext cx="0" cy="7191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3" name="Line 113">
                <a:extLst>
                  <a:ext uri="{FF2B5EF4-FFF2-40B4-BE49-F238E27FC236}">
                    <a16:creationId xmlns:a16="http://schemas.microsoft.com/office/drawing/2014/main" id="{D8FA7CFE-C929-4B8C-9AB5-F5156D4FE2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084388" y="3001963"/>
                <a:ext cx="1270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" name="Parenthèse fermante 46">
              <a:extLst>
                <a:ext uri="{FF2B5EF4-FFF2-40B4-BE49-F238E27FC236}">
                  <a16:creationId xmlns:a16="http://schemas.microsoft.com/office/drawing/2014/main" id="{4456EFD3-D65D-46CD-890E-1A304B2B5F54}"/>
                </a:ext>
              </a:extLst>
            </p:cNvPr>
            <p:cNvSpPr/>
            <p:nvPr/>
          </p:nvSpPr>
          <p:spPr bwMode="auto">
            <a:xfrm rot="5400000">
              <a:off x="1959260" y="4159299"/>
              <a:ext cx="114554" cy="2177263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1" name="Parenthèse fermante 50">
              <a:extLst>
                <a:ext uri="{FF2B5EF4-FFF2-40B4-BE49-F238E27FC236}">
                  <a16:creationId xmlns:a16="http://schemas.microsoft.com/office/drawing/2014/main" id="{B1310E04-8AFF-40D6-94FC-D5841E352D82}"/>
                </a:ext>
              </a:extLst>
            </p:cNvPr>
            <p:cNvSpPr/>
            <p:nvPr/>
          </p:nvSpPr>
          <p:spPr bwMode="auto">
            <a:xfrm rot="5400000">
              <a:off x="4216910" y="4130568"/>
              <a:ext cx="125120" cy="2248794"/>
            </a:xfrm>
            <a:prstGeom prst="rightBracke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B1B75204-DAF7-487E-BC65-E37912DF2943}"/>
                </a:ext>
              </a:extLst>
            </p:cNvPr>
            <p:cNvSpPr/>
            <p:nvPr/>
          </p:nvSpPr>
          <p:spPr bwMode="auto">
            <a:xfrm>
              <a:off x="4687801" y="452685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41050BCE-CEFE-4F6D-8CE1-8DAC714910EC}"/>
                </a:ext>
              </a:extLst>
            </p:cNvPr>
            <p:cNvSpPr/>
            <p:nvPr/>
          </p:nvSpPr>
          <p:spPr bwMode="auto">
            <a:xfrm>
              <a:off x="3593220" y="464460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8" name="Ellipse 57">
              <a:extLst>
                <a:ext uri="{FF2B5EF4-FFF2-40B4-BE49-F238E27FC236}">
                  <a16:creationId xmlns:a16="http://schemas.microsoft.com/office/drawing/2014/main" id="{AF234589-B832-4365-A863-1749B99FD4EC}"/>
                </a:ext>
              </a:extLst>
            </p:cNvPr>
            <p:cNvSpPr/>
            <p:nvPr/>
          </p:nvSpPr>
          <p:spPr bwMode="auto">
            <a:xfrm>
              <a:off x="4687801" y="417064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430D36E8-779A-4096-B13E-CB0AABDE43FA}"/>
                </a:ext>
              </a:extLst>
            </p:cNvPr>
            <p:cNvSpPr/>
            <p:nvPr/>
          </p:nvSpPr>
          <p:spPr bwMode="auto">
            <a:xfrm>
              <a:off x="4592551" y="410830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D73524AE-0432-438E-8A86-139CD2D8EF8B}"/>
                </a:ext>
              </a:extLst>
            </p:cNvPr>
            <p:cNvSpPr/>
            <p:nvPr/>
          </p:nvSpPr>
          <p:spPr bwMode="auto">
            <a:xfrm>
              <a:off x="4640176" y="397769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0AED188F-D18B-4356-A062-1B2A2187FA47}"/>
                </a:ext>
              </a:extLst>
            </p:cNvPr>
            <p:cNvSpPr/>
            <p:nvPr/>
          </p:nvSpPr>
          <p:spPr bwMode="auto">
            <a:xfrm>
              <a:off x="4740188" y="395988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0A731DC2-A45D-4E17-9F62-4C317545DCA0}"/>
                </a:ext>
              </a:extLst>
            </p:cNvPr>
            <p:cNvSpPr/>
            <p:nvPr/>
          </p:nvSpPr>
          <p:spPr bwMode="auto">
            <a:xfrm>
              <a:off x="4787813" y="408752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0BB482C3-0F11-4607-8E19-686E7E7A5FAA}"/>
                </a:ext>
              </a:extLst>
            </p:cNvPr>
            <p:cNvSpPr/>
            <p:nvPr/>
          </p:nvSpPr>
          <p:spPr bwMode="auto">
            <a:xfrm>
              <a:off x="4835438" y="392129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8761A853-6EA7-440B-AF95-E38A3065C1A6}"/>
                </a:ext>
              </a:extLst>
            </p:cNvPr>
            <p:cNvSpPr/>
            <p:nvPr/>
          </p:nvSpPr>
          <p:spPr bwMode="auto">
            <a:xfrm>
              <a:off x="4942594" y="388270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197703B7-1D4F-48CE-AA66-1FB044D0332F}"/>
                </a:ext>
              </a:extLst>
            </p:cNvPr>
            <p:cNvSpPr/>
            <p:nvPr/>
          </p:nvSpPr>
          <p:spPr bwMode="auto">
            <a:xfrm>
              <a:off x="4544925" y="393910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FCA84D95-6567-4DBA-BC0E-AB13B45410FE}"/>
                </a:ext>
              </a:extLst>
            </p:cNvPr>
            <p:cNvSpPr/>
            <p:nvPr/>
          </p:nvSpPr>
          <p:spPr bwMode="auto">
            <a:xfrm>
              <a:off x="4447294" y="3906451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7" name="Ellipse 66">
              <a:extLst>
                <a:ext uri="{FF2B5EF4-FFF2-40B4-BE49-F238E27FC236}">
                  <a16:creationId xmlns:a16="http://schemas.microsoft.com/office/drawing/2014/main" id="{EC9FCDC8-39A6-4B56-96DD-8CAF297E596C}"/>
                </a:ext>
              </a:extLst>
            </p:cNvPr>
            <p:cNvSpPr/>
            <p:nvPr/>
          </p:nvSpPr>
          <p:spPr bwMode="auto">
            <a:xfrm>
              <a:off x="4497301" y="363335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8" name="Ellipse 67">
              <a:extLst>
                <a:ext uri="{FF2B5EF4-FFF2-40B4-BE49-F238E27FC236}">
                  <a16:creationId xmlns:a16="http://schemas.microsoft.com/office/drawing/2014/main" id="{EF5F1B74-3BD3-4A8F-BB03-B3CBC3786AC3}"/>
                </a:ext>
              </a:extLst>
            </p:cNvPr>
            <p:cNvSpPr/>
            <p:nvPr/>
          </p:nvSpPr>
          <p:spPr bwMode="auto">
            <a:xfrm>
              <a:off x="4592551" y="368975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3CC9A80D-A5DC-4EA0-8BBD-0433DB231951}"/>
                </a:ext>
              </a:extLst>
            </p:cNvPr>
            <p:cNvSpPr/>
            <p:nvPr/>
          </p:nvSpPr>
          <p:spPr bwMode="auto">
            <a:xfrm>
              <a:off x="4637795" y="376693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4F8868FF-D83C-45CD-A6DC-FCF166D858AB}"/>
                </a:ext>
              </a:extLst>
            </p:cNvPr>
            <p:cNvSpPr/>
            <p:nvPr/>
          </p:nvSpPr>
          <p:spPr bwMode="auto">
            <a:xfrm>
              <a:off x="4737807" y="380552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1" name="Ellipse 70">
              <a:extLst>
                <a:ext uri="{FF2B5EF4-FFF2-40B4-BE49-F238E27FC236}">
                  <a16:creationId xmlns:a16="http://schemas.microsoft.com/office/drawing/2014/main" id="{CE20A96E-7EA2-49BC-8064-0777496959FD}"/>
                </a:ext>
              </a:extLst>
            </p:cNvPr>
            <p:cNvSpPr/>
            <p:nvPr/>
          </p:nvSpPr>
          <p:spPr bwMode="auto">
            <a:xfrm>
              <a:off x="4735508" y="36867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7862D76C-B24E-44FE-AC01-6CFB2EFBB863}"/>
                </a:ext>
              </a:extLst>
            </p:cNvPr>
            <p:cNvSpPr/>
            <p:nvPr/>
          </p:nvSpPr>
          <p:spPr bwMode="auto">
            <a:xfrm>
              <a:off x="4840283" y="364225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3" name="Ellipse 72">
              <a:extLst>
                <a:ext uri="{FF2B5EF4-FFF2-40B4-BE49-F238E27FC236}">
                  <a16:creationId xmlns:a16="http://schemas.microsoft.com/office/drawing/2014/main" id="{5A6A1D37-4C45-461B-A1AB-9F5472BF20EE}"/>
                </a:ext>
              </a:extLst>
            </p:cNvPr>
            <p:cNvSpPr/>
            <p:nvPr/>
          </p:nvSpPr>
          <p:spPr bwMode="auto">
            <a:xfrm>
              <a:off x="3597270" y="346712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8170E88-369E-4B4F-8E5B-C168CE16157F}"/>
                </a:ext>
              </a:extLst>
            </p:cNvPr>
            <p:cNvSpPr/>
            <p:nvPr/>
          </p:nvSpPr>
          <p:spPr bwMode="auto">
            <a:xfrm>
              <a:off x="4637877" y="327120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5" name="Ellipse 74">
              <a:extLst>
                <a:ext uri="{FF2B5EF4-FFF2-40B4-BE49-F238E27FC236}">
                  <a16:creationId xmlns:a16="http://schemas.microsoft.com/office/drawing/2014/main" id="{45DD54F2-9D7E-4C56-840B-C58A943A1ACF}"/>
                </a:ext>
              </a:extLst>
            </p:cNvPr>
            <p:cNvSpPr/>
            <p:nvPr/>
          </p:nvSpPr>
          <p:spPr bwMode="auto">
            <a:xfrm>
              <a:off x="4742652" y="333947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6" name="Ellipse 75">
              <a:extLst>
                <a:ext uri="{FF2B5EF4-FFF2-40B4-BE49-F238E27FC236}">
                  <a16:creationId xmlns:a16="http://schemas.microsoft.com/office/drawing/2014/main" id="{4524DF1D-9172-4C66-9ECF-0B454B2D3EE9}"/>
                </a:ext>
              </a:extLst>
            </p:cNvPr>
            <p:cNvSpPr/>
            <p:nvPr/>
          </p:nvSpPr>
          <p:spPr bwMode="auto">
            <a:xfrm>
              <a:off x="4690264" y="318215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7" name="Ellipse 76">
              <a:extLst>
                <a:ext uri="{FF2B5EF4-FFF2-40B4-BE49-F238E27FC236}">
                  <a16:creationId xmlns:a16="http://schemas.microsoft.com/office/drawing/2014/main" id="{7A8D729E-2C6C-47A5-9C7C-15460569ACD1}"/>
                </a:ext>
              </a:extLst>
            </p:cNvPr>
            <p:cNvSpPr/>
            <p:nvPr/>
          </p:nvSpPr>
          <p:spPr bwMode="auto">
            <a:xfrm>
              <a:off x="3911595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8" name="Ellipse 77">
              <a:extLst>
                <a:ext uri="{FF2B5EF4-FFF2-40B4-BE49-F238E27FC236}">
                  <a16:creationId xmlns:a16="http://schemas.microsoft.com/office/drawing/2014/main" id="{918922D7-954B-49CD-BD2C-30BA3295CC41}"/>
                </a:ext>
              </a:extLst>
            </p:cNvPr>
            <p:cNvSpPr/>
            <p:nvPr/>
          </p:nvSpPr>
          <p:spPr bwMode="auto">
            <a:xfrm>
              <a:off x="3821107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9" name="Ellipse 78">
              <a:extLst>
                <a:ext uri="{FF2B5EF4-FFF2-40B4-BE49-F238E27FC236}">
                  <a16:creationId xmlns:a16="http://schemas.microsoft.com/office/drawing/2014/main" id="{6493AA04-405B-4A62-9436-E92EF44DA8BF}"/>
                </a:ext>
              </a:extLst>
            </p:cNvPr>
            <p:cNvSpPr/>
            <p:nvPr/>
          </p:nvSpPr>
          <p:spPr bwMode="auto">
            <a:xfrm>
              <a:off x="3454395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0" name="Ellipse 79">
              <a:extLst>
                <a:ext uri="{FF2B5EF4-FFF2-40B4-BE49-F238E27FC236}">
                  <a16:creationId xmlns:a16="http://schemas.microsoft.com/office/drawing/2014/main" id="{A4CD7F53-31CE-41BA-AEB3-98812358DFEA}"/>
                </a:ext>
              </a:extLst>
            </p:cNvPr>
            <p:cNvSpPr/>
            <p:nvPr/>
          </p:nvSpPr>
          <p:spPr bwMode="auto">
            <a:xfrm>
              <a:off x="3363908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E4613D9D-7338-490B-85F8-48B715637E74}"/>
                </a:ext>
              </a:extLst>
            </p:cNvPr>
            <p:cNvSpPr/>
            <p:nvPr/>
          </p:nvSpPr>
          <p:spPr bwMode="auto">
            <a:xfrm>
              <a:off x="3273420" y="2736886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0FB90CC9-4658-4887-9BEC-8B508B91178A}"/>
                </a:ext>
              </a:extLst>
            </p:cNvPr>
            <p:cNvSpPr/>
            <p:nvPr/>
          </p:nvSpPr>
          <p:spPr bwMode="auto">
            <a:xfrm>
              <a:off x="3440108" y="285859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8E5FDFEB-1D7A-43CF-97FF-E7A66F8EBC46}"/>
                </a:ext>
              </a:extLst>
            </p:cNvPr>
            <p:cNvSpPr/>
            <p:nvPr/>
          </p:nvSpPr>
          <p:spPr bwMode="auto">
            <a:xfrm>
              <a:off x="3540120" y="2932803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4" name="Ellipse 83">
              <a:extLst>
                <a:ext uri="{FF2B5EF4-FFF2-40B4-BE49-F238E27FC236}">
                  <a16:creationId xmlns:a16="http://schemas.microsoft.com/office/drawing/2014/main" id="{C898A7D6-1EA3-41BB-9500-AFD28D8BB00A}"/>
                </a:ext>
              </a:extLst>
            </p:cNvPr>
            <p:cNvSpPr/>
            <p:nvPr/>
          </p:nvSpPr>
          <p:spPr bwMode="auto">
            <a:xfrm>
              <a:off x="3482970" y="306935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5" name="Ellipse 84">
              <a:extLst>
                <a:ext uri="{FF2B5EF4-FFF2-40B4-BE49-F238E27FC236}">
                  <a16:creationId xmlns:a16="http://schemas.microsoft.com/office/drawing/2014/main" id="{B6B5D9FD-0430-42D9-983B-2F7A8884664F}"/>
                </a:ext>
              </a:extLst>
            </p:cNvPr>
            <p:cNvSpPr/>
            <p:nvPr/>
          </p:nvSpPr>
          <p:spPr bwMode="auto">
            <a:xfrm>
              <a:off x="3540120" y="3256364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A64FDFC0-E921-41A7-B2E8-2DE3361BA5F1}"/>
                </a:ext>
              </a:extLst>
            </p:cNvPr>
            <p:cNvSpPr/>
            <p:nvPr/>
          </p:nvSpPr>
          <p:spPr bwMode="auto">
            <a:xfrm>
              <a:off x="3647276" y="3196995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B1BCC6AE-E6FD-4966-BBA0-5A09789F8DDC}"/>
                </a:ext>
              </a:extLst>
            </p:cNvPr>
            <p:cNvSpPr/>
            <p:nvPr/>
          </p:nvSpPr>
          <p:spPr bwMode="auto">
            <a:xfrm>
              <a:off x="3590126" y="313168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C500F9B5-68EB-44D6-97FD-8BF677439C54}"/>
                </a:ext>
              </a:extLst>
            </p:cNvPr>
            <p:cNvSpPr/>
            <p:nvPr/>
          </p:nvSpPr>
          <p:spPr bwMode="auto">
            <a:xfrm>
              <a:off x="3687758" y="305450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870DEFF9-1518-482E-ADE9-F693477019E8}"/>
                </a:ext>
              </a:extLst>
            </p:cNvPr>
            <p:cNvSpPr/>
            <p:nvPr/>
          </p:nvSpPr>
          <p:spPr bwMode="auto">
            <a:xfrm>
              <a:off x="3540120" y="2808129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D8C7761B-E157-4B3F-9914-2E47F967EDAA}"/>
                </a:ext>
              </a:extLst>
            </p:cNvPr>
            <p:cNvSpPr/>
            <p:nvPr/>
          </p:nvSpPr>
          <p:spPr bwMode="auto">
            <a:xfrm>
              <a:off x="3632988" y="2805160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368E6852-6E75-4D86-9181-A23ACF20D6F7}"/>
                </a:ext>
              </a:extLst>
            </p:cNvPr>
            <p:cNvSpPr/>
            <p:nvPr/>
          </p:nvSpPr>
          <p:spPr bwMode="auto">
            <a:xfrm>
              <a:off x="3640132" y="2858592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E3A1EB25-152F-44F9-9E8D-ABE898E79D0C}"/>
                </a:ext>
              </a:extLst>
            </p:cNvPr>
            <p:cNvSpPr/>
            <p:nvPr/>
          </p:nvSpPr>
          <p:spPr bwMode="auto">
            <a:xfrm>
              <a:off x="3725857" y="2790318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3" name="Ellipse 92">
              <a:extLst>
                <a:ext uri="{FF2B5EF4-FFF2-40B4-BE49-F238E27FC236}">
                  <a16:creationId xmlns:a16="http://schemas.microsoft.com/office/drawing/2014/main" id="{F35969B9-93EE-4C26-BDB4-75E5C3D7F919}"/>
                </a:ext>
              </a:extLst>
            </p:cNvPr>
            <p:cNvSpPr/>
            <p:nvPr/>
          </p:nvSpPr>
          <p:spPr bwMode="auto">
            <a:xfrm>
              <a:off x="3733001" y="2828907"/>
              <a:ext cx="75596" cy="94237"/>
            </a:xfrm>
            <a:prstGeom prst="ellipse">
              <a:avLst/>
            </a:prstGeom>
            <a:solidFill>
              <a:schemeClr val="accent5">
                <a:lumMod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4" name="Ellipse 93">
              <a:extLst>
                <a:ext uri="{FF2B5EF4-FFF2-40B4-BE49-F238E27FC236}">
                  <a16:creationId xmlns:a16="http://schemas.microsoft.com/office/drawing/2014/main" id="{802A9D32-2CC7-4F57-A611-957C90067054}"/>
                </a:ext>
              </a:extLst>
            </p:cNvPr>
            <p:cNvSpPr/>
            <p:nvPr/>
          </p:nvSpPr>
          <p:spPr bwMode="auto">
            <a:xfrm>
              <a:off x="2500226" y="4600078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5" name="Ellipse 94">
              <a:extLst>
                <a:ext uri="{FF2B5EF4-FFF2-40B4-BE49-F238E27FC236}">
                  <a16:creationId xmlns:a16="http://schemas.microsoft.com/office/drawing/2014/main" id="{3948930E-A0F3-45D1-B3BC-63AC3E5CEB47}"/>
                </a:ext>
              </a:extLst>
            </p:cNvPr>
            <p:cNvSpPr/>
            <p:nvPr/>
          </p:nvSpPr>
          <p:spPr bwMode="auto">
            <a:xfrm>
              <a:off x="2500226" y="4306202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3666B8A0-CC87-414D-BA80-331C47606C77}"/>
                </a:ext>
              </a:extLst>
            </p:cNvPr>
            <p:cNvSpPr/>
            <p:nvPr/>
          </p:nvSpPr>
          <p:spPr bwMode="auto">
            <a:xfrm>
              <a:off x="2500226" y="4134033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7" name="Ellipse 96">
              <a:extLst>
                <a:ext uri="{FF2B5EF4-FFF2-40B4-BE49-F238E27FC236}">
                  <a16:creationId xmlns:a16="http://schemas.microsoft.com/office/drawing/2014/main" id="{BDECEEB2-3EA3-4D5E-AEB2-73AF7C982BF7}"/>
                </a:ext>
              </a:extLst>
            </p:cNvPr>
            <p:cNvSpPr/>
            <p:nvPr/>
          </p:nvSpPr>
          <p:spPr bwMode="auto">
            <a:xfrm>
              <a:off x="2445457" y="3228658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8" name="Ellipse 97">
              <a:extLst>
                <a:ext uri="{FF2B5EF4-FFF2-40B4-BE49-F238E27FC236}">
                  <a16:creationId xmlns:a16="http://schemas.microsoft.com/office/drawing/2014/main" id="{65E5DB2F-D8E1-4015-90FF-B5678D9BD354}"/>
                </a:ext>
              </a:extLst>
            </p:cNvPr>
            <p:cNvSpPr/>
            <p:nvPr/>
          </p:nvSpPr>
          <p:spPr bwMode="auto">
            <a:xfrm>
              <a:off x="2554994" y="3344428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9" name="Ellipse 98">
              <a:extLst>
                <a:ext uri="{FF2B5EF4-FFF2-40B4-BE49-F238E27FC236}">
                  <a16:creationId xmlns:a16="http://schemas.microsoft.com/office/drawing/2014/main" id="{C532C0CF-6A25-4E78-AE18-5F437DD117A3}"/>
                </a:ext>
              </a:extLst>
            </p:cNvPr>
            <p:cNvSpPr/>
            <p:nvPr/>
          </p:nvSpPr>
          <p:spPr bwMode="auto">
            <a:xfrm>
              <a:off x="1409613" y="3537376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0A5BBA55-AA09-4411-B3B0-1C96CFB0A3FF}"/>
                </a:ext>
              </a:extLst>
            </p:cNvPr>
            <p:cNvSpPr/>
            <p:nvPr/>
          </p:nvSpPr>
          <p:spPr bwMode="auto">
            <a:xfrm>
              <a:off x="1409613" y="3406765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1" name="Ellipse 100">
              <a:extLst>
                <a:ext uri="{FF2B5EF4-FFF2-40B4-BE49-F238E27FC236}">
                  <a16:creationId xmlns:a16="http://schemas.microsoft.com/office/drawing/2014/main" id="{1C47E1DC-F355-4553-AEAF-DF84A7C6C549}"/>
                </a:ext>
              </a:extLst>
            </p:cNvPr>
            <p:cNvSpPr/>
            <p:nvPr/>
          </p:nvSpPr>
          <p:spPr bwMode="auto">
            <a:xfrm>
              <a:off x="1409613" y="3121794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2" name="Ellipse 101">
              <a:extLst>
                <a:ext uri="{FF2B5EF4-FFF2-40B4-BE49-F238E27FC236}">
                  <a16:creationId xmlns:a16="http://schemas.microsoft.com/office/drawing/2014/main" id="{C7F7F4BC-A541-4F98-9EA1-F81E5DB4D8AE}"/>
                </a:ext>
              </a:extLst>
            </p:cNvPr>
            <p:cNvSpPr/>
            <p:nvPr/>
          </p:nvSpPr>
          <p:spPr bwMode="auto">
            <a:xfrm>
              <a:off x="1409613" y="2943688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3" name="Ellipse 102">
              <a:extLst>
                <a:ext uri="{FF2B5EF4-FFF2-40B4-BE49-F238E27FC236}">
                  <a16:creationId xmlns:a16="http://schemas.microsoft.com/office/drawing/2014/main" id="{B5C782D7-8077-4FFC-98B0-7BFF688570E1}"/>
                </a:ext>
              </a:extLst>
            </p:cNvPr>
            <p:cNvSpPr/>
            <p:nvPr/>
          </p:nvSpPr>
          <p:spPr bwMode="auto">
            <a:xfrm>
              <a:off x="1359607" y="2783392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4" name="Ellipse 103">
              <a:extLst>
                <a:ext uri="{FF2B5EF4-FFF2-40B4-BE49-F238E27FC236}">
                  <a16:creationId xmlns:a16="http://schemas.microsoft.com/office/drawing/2014/main" id="{F6E70070-5BFA-4088-BB07-1D04251EAD27}"/>
                </a:ext>
              </a:extLst>
            </p:cNvPr>
            <p:cNvSpPr/>
            <p:nvPr/>
          </p:nvSpPr>
          <p:spPr bwMode="auto">
            <a:xfrm>
              <a:off x="1457238" y="2738865"/>
              <a:ext cx="75596" cy="94237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grpSp>
        <p:nvGrpSpPr>
          <p:cNvPr id="111" name="Groupe 110">
            <a:extLst>
              <a:ext uri="{FF2B5EF4-FFF2-40B4-BE49-F238E27FC236}">
                <a16:creationId xmlns:a16="http://schemas.microsoft.com/office/drawing/2014/main" id="{478524B7-DD59-B345-ACA6-11B4BCEB7D41}"/>
              </a:ext>
            </a:extLst>
          </p:cNvPr>
          <p:cNvGrpSpPr/>
          <p:nvPr/>
        </p:nvGrpSpPr>
        <p:grpSpPr>
          <a:xfrm>
            <a:off x="6378938" y="2706108"/>
            <a:ext cx="4576728" cy="3648020"/>
            <a:chOff x="328386" y="2245574"/>
            <a:chExt cx="5532745" cy="4717336"/>
          </a:xfrm>
        </p:grpSpPr>
        <p:sp>
          <p:nvSpPr>
            <p:cNvPr id="112" name="Line 23">
              <a:extLst>
                <a:ext uri="{FF2B5EF4-FFF2-40B4-BE49-F238E27FC236}">
                  <a16:creationId xmlns:a16="http://schemas.microsoft.com/office/drawing/2014/main" id="{35959322-7143-6447-B8FC-EE524AF70C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8751" y="2245574"/>
              <a:ext cx="0" cy="403630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3" name="Line 24">
              <a:extLst>
                <a:ext uri="{FF2B5EF4-FFF2-40B4-BE49-F238E27FC236}">
                  <a16:creationId xmlns:a16="http://schemas.microsoft.com/office/drawing/2014/main" id="{0AE73A28-E4BF-E845-A6D4-D126303D3C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12245" y="4702306"/>
              <a:ext cx="376457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4" name="Line 23">
              <a:extLst>
                <a:ext uri="{FF2B5EF4-FFF2-40B4-BE49-F238E27FC236}">
                  <a16:creationId xmlns:a16="http://schemas.microsoft.com/office/drawing/2014/main" id="{1D23CDCE-AE10-154B-BE0B-1144D68F37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96405" y="6297171"/>
              <a:ext cx="0" cy="51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5" name="Line 24">
              <a:extLst>
                <a:ext uri="{FF2B5EF4-FFF2-40B4-BE49-F238E27FC236}">
                  <a16:creationId xmlns:a16="http://schemas.microsoft.com/office/drawing/2014/main" id="{C6EFD10A-55F2-8F43-B7ED-29D70E8983F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6098626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7D664EF1-4F74-764E-A3CD-2C686DF70F47}"/>
                </a:ext>
              </a:extLst>
            </p:cNvPr>
            <p:cNvSpPr txBox="1"/>
            <p:nvPr/>
          </p:nvSpPr>
          <p:spPr>
            <a:xfrm>
              <a:off x="1262692" y="6305579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0,00</a:t>
              </a:r>
            </a:p>
          </p:txBody>
        </p:sp>
        <p:sp>
          <p:nvSpPr>
            <p:cNvPr id="117" name="ZoneTexte 116">
              <a:extLst>
                <a:ext uri="{FF2B5EF4-FFF2-40B4-BE49-F238E27FC236}">
                  <a16:creationId xmlns:a16="http://schemas.microsoft.com/office/drawing/2014/main" id="{BF0C3866-8075-D541-A995-E391F5D3337B}"/>
                </a:ext>
              </a:extLst>
            </p:cNvPr>
            <p:cNvSpPr txBox="1"/>
            <p:nvPr/>
          </p:nvSpPr>
          <p:spPr>
            <a:xfrm>
              <a:off x="823057" y="5963099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0,00</a:t>
              </a:r>
            </a:p>
          </p:txBody>
        </p:sp>
        <p:sp>
          <p:nvSpPr>
            <p:cNvPr id="118" name="Line 23">
              <a:extLst>
                <a:ext uri="{FF2B5EF4-FFF2-40B4-BE49-F238E27FC236}">
                  <a16:creationId xmlns:a16="http://schemas.microsoft.com/office/drawing/2014/main" id="{FEAB7617-2055-3049-8EEF-BAD4657B14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48751" y="6297171"/>
              <a:ext cx="0" cy="51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ZoneTexte 118">
              <a:extLst>
                <a:ext uri="{FF2B5EF4-FFF2-40B4-BE49-F238E27FC236}">
                  <a16:creationId xmlns:a16="http://schemas.microsoft.com/office/drawing/2014/main" id="{D28A9AD7-C5EF-FA4A-92DD-E8257377F4CD}"/>
                </a:ext>
              </a:extLst>
            </p:cNvPr>
            <p:cNvSpPr txBox="1"/>
            <p:nvPr/>
          </p:nvSpPr>
          <p:spPr>
            <a:xfrm>
              <a:off x="1717419" y="6305579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1,00</a:t>
              </a:r>
            </a:p>
          </p:txBody>
        </p:sp>
        <p:sp>
          <p:nvSpPr>
            <p:cNvPr id="120" name="Line 23">
              <a:extLst>
                <a:ext uri="{FF2B5EF4-FFF2-40B4-BE49-F238E27FC236}">
                  <a16:creationId xmlns:a16="http://schemas.microsoft.com/office/drawing/2014/main" id="{F4E8D4AD-1480-8146-A8E1-63BF029A9D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35363" y="6297171"/>
              <a:ext cx="0" cy="51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ZoneTexte 120">
              <a:extLst>
                <a:ext uri="{FF2B5EF4-FFF2-40B4-BE49-F238E27FC236}">
                  <a16:creationId xmlns:a16="http://schemas.microsoft.com/office/drawing/2014/main" id="{ACD3CC3C-3BFC-DD4E-8EC0-76E9E985BA03}"/>
                </a:ext>
              </a:extLst>
            </p:cNvPr>
            <p:cNvSpPr txBox="1"/>
            <p:nvPr/>
          </p:nvSpPr>
          <p:spPr>
            <a:xfrm>
              <a:off x="2759171" y="630557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10,00</a:t>
              </a:r>
            </a:p>
          </p:txBody>
        </p:sp>
        <p:sp>
          <p:nvSpPr>
            <p:cNvPr id="122" name="Line 23">
              <a:extLst>
                <a:ext uri="{FF2B5EF4-FFF2-40B4-BE49-F238E27FC236}">
                  <a16:creationId xmlns:a16="http://schemas.microsoft.com/office/drawing/2014/main" id="{2EBCD235-AD36-764A-B155-0E866BDA2B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57316" y="6297171"/>
              <a:ext cx="0" cy="5138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6E04B0FA-12F5-DE43-9891-CD6C93A955E2}"/>
                </a:ext>
              </a:extLst>
            </p:cNvPr>
            <p:cNvSpPr txBox="1"/>
            <p:nvPr/>
          </p:nvSpPr>
          <p:spPr>
            <a:xfrm>
              <a:off x="4138644" y="6305579"/>
              <a:ext cx="65274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100,00</a:t>
              </a:r>
            </a:p>
          </p:txBody>
        </p:sp>
        <p:sp>
          <p:nvSpPr>
            <p:cNvPr id="124" name="ZoneTexte 123">
              <a:extLst>
                <a:ext uri="{FF2B5EF4-FFF2-40B4-BE49-F238E27FC236}">
                  <a16:creationId xmlns:a16="http://schemas.microsoft.com/office/drawing/2014/main" id="{6843A3AB-618A-9D4C-8B9A-55DBC6B7B59D}"/>
                </a:ext>
              </a:extLst>
            </p:cNvPr>
            <p:cNvSpPr txBox="1"/>
            <p:nvPr/>
          </p:nvSpPr>
          <p:spPr>
            <a:xfrm>
              <a:off x="1149355" y="6560288"/>
              <a:ext cx="3881981" cy="4026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SARS-CoV-2-specific memory B </a:t>
              </a:r>
              <a:r>
                <a:rPr kumimoji="0" 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cells</a:t>
              </a:r>
              <a:endPara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Line 24">
              <a:extLst>
                <a:ext uri="{FF2B5EF4-FFF2-40B4-BE49-F238E27FC236}">
                  <a16:creationId xmlns:a16="http://schemas.microsoft.com/office/drawing/2014/main" id="{5FF5C7B7-8848-1140-BB9A-CEEF4272C3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5729904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ZoneTexte 125">
              <a:extLst>
                <a:ext uri="{FF2B5EF4-FFF2-40B4-BE49-F238E27FC236}">
                  <a16:creationId xmlns:a16="http://schemas.microsoft.com/office/drawing/2014/main" id="{FDD39B14-0773-4D40-9250-A505A1E63ACB}"/>
                </a:ext>
              </a:extLst>
            </p:cNvPr>
            <p:cNvSpPr txBox="1"/>
            <p:nvPr/>
          </p:nvSpPr>
          <p:spPr>
            <a:xfrm>
              <a:off x="823057" y="5594377"/>
              <a:ext cx="4828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1,00</a:t>
              </a:r>
            </a:p>
          </p:txBody>
        </p:sp>
        <p:sp>
          <p:nvSpPr>
            <p:cNvPr id="127" name="Line 24">
              <a:extLst>
                <a:ext uri="{FF2B5EF4-FFF2-40B4-BE49-F238E27FC236}">
                  <a16:creationId xmlns:a16="http://schemas.microsoft.com/office/drawing/2014/main" id="{098EFA62-881F-634B-87CC-34017678CA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4840606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id="{935FD6A4-EB9E-3D41-BFA5-81FE5A03C4FE}"/>
                </a:ext>
              </a:extLst>
            </p:cNvPr>
            <p:cNvSpPr txBox="1"/>
            <p:nvPr/>
          </p:nvSpPr>
          <p:spPr>
            <a:xfrm>
              <a:off x="738098" y="4705079"/>
              <a:ext cx="567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10,00</a:t>
              </a:r>
            </a:p>
          </p:txBody>
        </p:sp>
        <p:sp>
          <p:nvSpPr>
            <p:cNvPr id="129" name="Line 24">
              <a:extLst>
                <a:ext uri="{FF2B5EF4-FFF2-40B4-BE49-F238E27FC236}">
                  <a16:creationId xmlns:a16="http://schemas.microsoft.com/office/drawing/2014/main" id="{A194FB72-6EF1-2A4B-99AA-458B6A069D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3655298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id="{FB4238CF-0021-3E46-B515-C53540A1B566}"/>
                </a:ext>
              </a:extLst>
            </p:cNvPr>
            <p:cNvSpPr txBox="1"/>
            <p:nvPr/>
          </p:nvSpPr>
          <p:spPr>
            <a:xfrm>
              <a:off x="653139" y="3519771"/>
              <a:ext cx="65274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100,00</a:t>
              </a:r>
            </a:p>
          </p:txBody>
        </p:sp>
        <p:sp>
          <p:nvSpPr>
            <p:cNvPr id="131" name="Line 24">
              <a:extLst>
                <a:ext uri="{FF2B5EF4-FFF2-40B4-BE49-F238E27FC236}">
                  <a16:creationId xmlns:a16="http://schemas.microsoft.com/office/drawing/2014/main" id="{D8E04E74-7AC8-CA4E-9D4B-D9D76D0CA7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5508" y="2450269"/>
              <a:ext cx="6037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id="{66A92175-47EA-A442-B06E-60F207FDCFE4}"/>
                </a:ext>
              </a:extLst>
            </p:cNvPr>
            <p:cNvSpPr txBox="1"/>
            <p:nvPr/>
          </p:nvSpPr>
          <p:spPr>
            <a:xfrm>
              <a:off x="5170268" y="2635030"/>
              <a:ext cx="690863" cy="8784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IC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HIV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id="{81F31EA1-B6E7-9143-931E-A599EA789A69}"/>
                </a:ext>
              </a:extLst>
            </p:cNvPr>
            <p:cNvSpPr txBox="1"/>
            <p:nvPr/>
          </p:nvSpPr>
          <p:spPr>
            <a:xfrm>
              <a:off x="466405" y="2311769"/>
              <a:ext cx="839477" cy="3581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1000,00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id="{E715C541-0748-AE4E-A4E9-D78CA2AB14F4}"/>
                </a:ext>
              </a:extLst>
            </p:cNvPr>
            <p:cNvSpPr txBox="1"/>
            <p:nvPr/>
          </p:nvSpPr>
          <p:spPr>
            <a:xfrm rot="16200000">
              <a:off x="-1084001" y="4181210"/>
              <a:ext cx="3233258" cy="4084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SARS-CoV-2 Spike-</a:t>
              </a:r>
              <a:r>
                <a:rPr kumimoji="0" lang="fr-FR" sz="1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specific</a:t>
              </a:r>
              <a:r>
                <a:rPr kumimoji="0" lang="fr-FR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-IgG</a:t>
              </a:r>
            </a:p>
          </p:txBody>
        </p:sp>
        <p:sp>
          <p:nvSpPr>
            <p:cNvPr id="135" name="Ellipse 134">
              <a:extLst>
                <a:ext uri="{FF2B5EF4-FFF2-40B4-BE49-F238E27FC236}">
                  <a16:creationId xmlns:a16="http://schemas.microsoft.com/office/drawing/2014/main" id="{045F6035-A553-BD40-B18E-77D7091E45B0}"/>
                </a:ext>
              </a:extLst>
            </p:cNvPr>
            <p:cNvSpPr/>
            <p:nvPr/>
          </p:nvSpPr>
          <p:spPr bwMode="auto">
            <a:xfrm>
              <a:off x="3626393" y="544401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6" name="Ellipse 135">
              <a:extLst>
                <a:ext uri="{FF2B5EF4-FFF2-40B4-BE49-F238E27FC236}">
                  <a16:creationId xmlns:a16="http://schemas.microsoft.com/office/drawing/2014/main" id="{6FBD6235-F23F-D245-BDA7-DF3831ECCCCF}"/>
                </a:ext>
              </a:extLst>
            </p:cNvPr>
            <p:cNvSpPr/>
            <p:nvPr/>
          </p:nvSpPr>
          <p:spPr bwMode="auto">
            <a:xfrm>
              <a:off x="1461043" y="50820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7" name="Ellipse 136">
              <a:extLst>
                <a:ext uri="{FF2B5EF4-FFF2-40B4-BE49-F238E27FC236}">
                  <a16:creationId xmlns:a16="http://schemas.microsoft.com/office/drawing/2014/main" id="{C91C9A84-3947-AE4D-A5CA-F4096BBE5C48}"/>
                </a:ext>
              </a:extLst>
            </p:cNvPr>
            <p:cNvSpPr/>
            <p:nvPr/>
          </p:nvSpPr>
          <p:spPr bwMode="auto">
            <a:xfrm>
              <a:off x="1908718" y="35453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8" name="Ellipse 137">
              <a:extLst>
                <a:ext uri="{FF2B5EF4-FFF2-40B4-BE49-F238E27FC236}">
                  <a16:creationId xmlns:a16="http://schemas.microsoft.com/office/drawing/2014/main" id="{FE2C2C39-630B-8844-ACB8-7E5348CBF3D9}"/>
                </a:ext>
              </a:extLst>
            </p:cNvPr>
            <p:cNvSpPr/>
            <p:nvPr/>
          </p:nvSpPr>
          <p:spPr bwMode="auto">
            <a:xfrm>
              <a:off x="2553243" y="31643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39" name="Ellipse 138">
              <a:extLst>
                <a:ext uri="{FF2B5EF4-FFF2-40B4-BE49-F238E27FC236}">
                  <a16:creationId xmlns:a16="http://schemas.microsoft.com/office/drawing/2014/main" id="{B5CDB70B-73E2-894F-9FAF-513E3C5A0D86}"/>
                </a:ext>
              </a:extLst>
            </p:cNvPr>
            <p:cNvSpPr/>
            <p:nvPr/>
          </p:nvSpPr>
          <p:spPr bwMode="auto">
            <a:xfrm>
              <a:off x="3886743" y="28849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0" name="Ellipse 139">
              <a:extLst>
                <a:ext uri="{FF2B5EF4-FFF2-40B4-BE49-F238E27FC236}">
                  <a16:creationId xmlns:a16="http://schemas.microsoft.com/office/drawing/2014/main" id="{163E78EB-6E4C-ED4F-B362-74AB105538D0}"/>
                </a:ext>
              </a:extLst>
            </p:cNvPr>
            <p:cNvSpPr/>
            <p:nvPr/>
          </p:nvSpPr>
          <p:spPr bwMode="auto">
            <a:xfrm>
              <a:off x="4216943" y="25293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5C8FF9F1-9B2A-2948-A107-7D7B2544E794}"/>
                </a:ext>
              </a:extLst>
            </p:cNvPr>
            <p:cNvSpPr/>
            <p:nvPr/>
          </p:nvSpPr>
          <p:spPr bwMode="auto">
            <a:xfrm>
              <a:off x="4705893" y="33675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2" name="Ellipse 141">
              <a:extLst>
                <a:ext uri="{FF2B5EF4-FFF2-40B4-BE49-F238E27FC236}">
                  <a16:creationId xmlns:a16="http://schemas.microsoft.com/office/drawing/2014/main" id="{3F948738-49D8-A44E-BA5A-2E55AE72CB78}"/>
                </a:ext>
              </a:extLst>
            </p:cNvPr>
            <p:cNvSpPr/>
            <p:nvPr/>
          </p:nvSpPr>
          <p:spPr bwMode="auto">
            <a:xfrm>
              <a:off x="4007393" y="387556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3" name="Ellipse 142">
              <a:extLst>
                <a:ext uri="{FF2B5EF4-FFF2-40B4-BE49-F238E27FC236}">
                  <a16:creationId xmlns:a16="http://schemas.microsoft.com/office/drawing/2014/main" id="{DE00CBA2-45FD-894E-9D97-1C6D9D3BE1A9}"/>
                </a:ext>
              </a:extLst>
            </p:cNvPr>
            <p:cNvSpPr/>
            <p:nvPr/>
          </p:nvSpPr>
          <p:spPr bwMode="auto">
            <a:xfrm>
              <a:off x="5255433" y="3060076"/>
              <a:ext cx="88749" cy="88750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4" name="Ellipse 143">
              <a:extLst>
                <a:ext uri="{FF2B5EF4-FFF2-40B4-BE49-F238E27FC236}">
                  <a16:creationId xmlns:a16="http://schemas.microsoft.com/office/drawing/2014/main" id="{90251C79-8EFB-FA48-9A73-2CB58936E887}"/>
                </a:ext>
              </a:extLst>
            </p:cNvPr>
            <p:cNvSpPr/>
            <p:nvPr/>
          </p:nvSpPr>
          <p:spPr bwMode="auto">
            <a:xfrm>
              <a:off x="5255433" y="3295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5" name="Ellipse 144">
              <a:extLst>
                <a:ext uri="{FF2B5EF4-FFF2-40B4-BE49-F238E27FC236}">
                  <a16:creationId xmlns:a16="http://schemas.microsoft.com/office/drawing/2014/main" id="{2D54D019-E822-7041-8264-16F4AEE5AC8C}"/>
                </a:ext>
              </a:extLst>
            </p:cNvPr>
            <p:cNvSpPr/>
            <p:nvPr/>
          </p:nvSpPr>
          <p:spPr bwMode="auto">
            <a:xfrm>
              <a:off x="4408343" y="2533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6" name="Ellipse 145">
              <a:extLst>
                <a:ext uri="{FF2B5EF4-FFF2-40B4-BE49-F238E27FC236}">
                  <a16:creationId xmlns:a16="http://schemas.microsoft.com/office/drawing/2014/main" id="{7DBB2011-F5AF-5444-9ACD-A2B3F3BC1CD4}"/>
                </a:ext>
              </a:extLst>
            </p:cNvPr>
            <p:cNvSpPr/>
            <p:nvPr/>
          </p:nvSpPr>
          <p:spPr bwMode="auto">
            <a:xfrm>
              <a:off x="4122593" y="2660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7" name="Ellipse 146">
              <a:extLst>
                <a:ext uri="{FF2B5EF4-FFF2-40B4-BE49-F238E27FC236}">
                  <a16:creationId xmlns:a16="http://schemas.microsoft.com/office/drawing/2014/main" id="{84F06246-6FE2-9544-A40E-6A6CEE6E7366}"/>
                </a:ext>
              </a:extLst>
            </p:cNvPr>
            <p:cNvSpPr/>
            <p:nvPr/>
          </p:nvSpPr>
          <p:spPr bwMode="auto">
            <a:xfrm>
              <a:off x="3519343" y="2647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8" name="Ellipse 147">
              <a:extLst>
                <a:ext uri="{FF2B5EF4-FFF2-40B4-BE49-F238E27FC236}">
                  <a16:creationId xmlns:a16="http://schemas.microsoft.com/office/drawing/2014/main" id="{8C792553-8D65-BE40-BD6D-6AB0087F918D}"/>
                </a:ext>
              </a:extLst>
            </p:cNvPr>
            <p:cNvSpPr/>
            <p:nvPr/>
          </p:nvSpPr>
          <p:spPr bwMode="auto">
            <a:xfrm>
              <a:off x="3449493" y="27304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49" name="Ellipse 148">
              <a:extLst>
                <a:ext uri="{FF2B5EF4-FFF2-40B4-BE49-F238E27FC236}">
                  <a16:creationId xmlns:a16="http://schemas.microsoft.com/office/drawing/2014/main" id="{3E022291-36FC-E547-8001-450F911AA35D}"/>
                </a:ext>
              </a:extLst>
            </p:cNvPr>
            <p:cNvSpPr/>
            <p:nvPr/>
          </p:nvSpPr>
          <p:spPr bwMode="auto">
            <a:xfrm>
              <a:off x="3125643" y="25272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0" name="Ellipse 149">
              <a:extLst>
                <a:ext uri="{FF2B5EF4-FFF2-40B4-BE49-F238E27FC236}">
                  <a16:creationId xmlns:a16="http://schemas.microsoft.com/office/drawing/2014/main" id="{BD37B5D5-A25D-CA43-8B16-2B6E7F3C947D}"/>
                </a:ext>
              </a:extLst>
            </p:cNvPr>
            <p:cNvSpPr/>
            <p:nvPr/>
          </p:nvSpPr>
          <p:spPr bwMode="auto">
            <a:xfrm>
              <a:off x="1461943" y="2533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1" name="Ellipse 150">
              <a:extLst>
                <a:ext uri="{FF2B5EF4-FFF2-40B4-BE49-F238E27FC236}">
                  <a16:creationId xmlns:a16="http://schemas.microsoft.com/office/drawing/2014/main" id="{B6C1498F-0109-1C4B-AE5B-4A206ED74158}"/>
                </a:ext>
              </a:extLst>
            </p:cNvPr>
            <p:cNvSpPr/>
            <p:nvPr/>
          </p:nvSpPr>
          <p:spPr bwMode="auto">
            <a:xfrm>
              <a:off x="1461943" y="26860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2" name="Ellipse 151">
              <a:extLst>
                <a:ext uri="{FF2B5EF4-FFF2-40B4-BE49-F238E27FC236}">
                  <a16:creationId xmlns:a16="http://schemas.microsoft.com/office/drawing/2014/main" id="{84A61CA8-C937-1F4C-9159-600CF10ECE52}"/>
                </a:ext>
              </a:extLst>
            </p:cNvPr>
            <p:cNvSpPr/>
            <p:nvPr/>
          </p:nvSpPr>
          <p:spPr bwMode="auto">
            <a:xfrm>
              <a:off x="1461943" y="41084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3" name="Ellipse 152">
              <a:extLst>
                <a:ext uri="{FF2B5EF4-FFF2-40B4-BE49-F238E27FC236}">
                  <a16:creationId xmlns:a16="http://schemas.microsoft.com/office/drawing/2014/main" id="{D8AAC599-4CC9-4F45-9E16-FAA45B36AFC9}"/>
                </a:ext>
              </a:extLst>
            </p:cNvPr>
            <p:cNvSpPr/>
            <p:nvPr/>
          </p:nvSpPr>
          <p:spPr bwMode="auto">
            <a:xfrm>
              <a:off x="1461943" y="43116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4" name="Ellipse 153">
              <a:extLst>
                <a:ext uri="{FF2B5EF4-FFF2-40B4-BE49-F238E27FC236}">
                  <a16:creationId xmlns:a16="http://schemas.microsoft.com/office/drawing/2014/main" id="{36FED31B-331E-B941-BB32-367F0BDB8E22}"/>
                </a:ext>
              </a:extLst>
            </p:cNvPr>
            <p:cNvSpPr/>
            <p:nvPr/>
          </p:nvSpPr>
          <p:spPr bwMode="auto">
            <a:xfrm>
              <a:off x="1461943" y="53530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5" name="Ellipse 154">
              <a:extLst>
                <a:ext uri="{FF2B5EF4-FFF2-40B4-BE49-F238E27FC236}">
                  <a16:creationId xmlns:a16="http://schemas.microsoft.com/office/drawing/2014/main" id="{02DD69F5-CC6C-B047-AA18-F534AAC967A4}"/>
                </a:ext>
              </a:extLst>
            </p:cNvPr>
            <p:cNvSpPr/>
            <p:nvPr/>
          </p:nvSpPr>
          <p:spPr bwMode="auto">
            <a:xfrm>
              <a:off x="1461943" y="54927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6" name="Ellipse 155">
              <a:extLst>
                <a:ext uri="{FF2B5EF4-FFF2-40B4-BE49-F238E27FC236}">
                  <a16:creationId xmlns:a16="http://schemas.microsoft.com/office/drawing/2014/main" id="{6FE79662-AE48-3B40-99A0-123B4CE10BD7}"/>
                </a:ext>
              </a:extLst>
            </p:cNvPr>
            <p:cNvSpPr/>
            <p:nvPr/>
          </p:nvSpPr>
          <p:spPr bwMode="auto">
            <a:xfrm>
              <a:off x="1909618" y="3409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7" name="Ellipse 156">
              <a:extLst>
                <a:ext uri="{FF2B5EF4-FFF2-40B4-BE49-F238E27FC236}">
                  <a16:creationId xmlns:a16="http://schemas.microsoft.com/office/drawing/2014/main" id="{99C03377-A1CB-3A43-A3EB-AD57D9A67CCC}"/>
                </a:ext>
              </a:extLst>
            </p:cNvPr>
            <p:cNvSpPr/>
            <p:nvPr/>
          </p:nvSpPr>
          <p:spPr bwMode="auto">
            <a:xfrm>
              <a:off x="1909618" y="45084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8" name="Ellipse 157">
              <a:extLst>
                <a:ext uri="{FF2B5EF4-FFF2-40B4-BE49-F238E27FC236}">
                  <a16:creationId xmlns:a16="http://schemas.microsoft.com/office/drawing/2014/main" id="{23E8D1C5-EFD5-5A48-8446-FD1B005599F9}"/>
                </a:ext>
              </a:extLst>
            </p:cNvPr>
            <p:cNvSpPr/>
            <p:nvPr/>
          </p:nvSpPr>
          <p:spPr bwMode="auto">
            <a:xfrm>
              <a:off x="1909618" y="4552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59" name="Ellipse 158">
              <a:extLst>
                <a:ext uri="{FF2B5EF4-FFF2-40B4-BE49-F238E27FC236}">
                  <a16:creationId xmlns:a16="http://schemas.microsoft.com/office/drawing/2014/main" id="{4190B700-88E7-0346-BDA1-C7824D90F9FA}"/>
                </a:ext>
              </a:extLst>
            </p:cNvPr>
            <p:cNvSpPr/>
            <p:nvPr/>
          </p:nvSpPr>
          <p:spPr bwMode="auto">
            <a:xfrm>
              <a:off x="1909618" y="4876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0" name="Ellipse 159">
              <a:extLst>
                <a:ext uri="{FF2B5EF4-FFF2-40B4-BE49-F238E27FC236}">
                  <a16:creationId xmlns:a16="http://schemas.microsoft.com/office/drawing/2014/main" id="{8E5D7C43-A9CE-3644-BE19-4DC34F70BFA0}"/>
                </a:ext>
              </a:extLst>
            </p:cNvPr>
            <p:cNvSpPr/>
            <p:nvPr/>
          </p:nvSpPr>
          <p:spPr bwMode="auto">
            <a:xfrm>
              <a:off x="2052493" y="31876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1" name="Ellipse 160">
              <a:extLst>
                <a:ext uri="{FF2B5EF4-FFF2-40B4-BE49-F238E27FC236}">
                  <a16:creationId xmlns:a16="http://schemas.microsoft.com/office/drawing/2014/main" id="{421B82D2-DE1A-4341-ADE2-56043A5F2B64}"/>
                </a:ext>
              </a:extLst>
            </p:cNvPr>
            <p:cNvSpPr/>
            <p:nvPr/>
          </p:nvSpPr>
          <p:spPr bwMode="auto">
            <a:xfrm>
              <a:off x="2166793" y="4495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2" name="Ellipse 161">
              <a:extLst>
                <a:ext uri="{FF2B5EF4-FFF2-40B4-BE49-F238E27FC236}">
                  <a16:creationId xmlns:a16="http://schemas.microsoft.com/office/drawing/2014/main" id="{7AA05235-B606-A840-B79D-9BC917075E25}"/>
                </a:ext>
              </a:extLst>
            </p:cNvPr>
            <p:cNvSpPr/>
            <p:nvPr/>
          </p:nvSpPr>
          <p:spPr bwMode="auto">
            <a:xfrm>
              <a:off x="2350943" y="4114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3" name="Ellipse 162">
              <a:extLst>
                <a:ext uri="{FF2B5EF4-FFF2-40B4-BE49-F238E27FC236}">
                  <a16:creationId xmlns:a16="http://schemas.microsoft.com/office/drawing/2014/main" id="{E8DD0785-4DA3-E641-A997-4125B5F21C31}"/>
                </a:ext>
              </a:extLst>
            </p:cNvPr>
            <p:cNvSpPr/>
            <p:nvPr/>
          </p:nvSpPr>
          <p:spPr bwMode="auto">
            <a:xfrm>
              <a:off x="2738293" y="3282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4" name="Ellipse 163">
              <a:extLst>
                <a:ext uri="{FF2B5EF4-FFF2-40B4-BE49-F238E27FC236}">
                  <a16:creationId xmlns:a16="http://schemas.microsoft.com/office/drawing/2014/main" id="{37BB5D00-846E-BD46-B3EF-09161F8D2337}"/>
                </a:ext>
              </a:extLst>
            </p:cNvPr>
            <p:cNvSpPr/>
            <p:nvPr/>
          </p:nvSpPr>
          <p:spPr bwMode="auto">
            <a:xfrm>
              <a:off x="2941493" y="3282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5" name="Ellipse 164">
              <a:extLst>
                <a:ext uri="{FF2B5EF4-FFF2-40B4-BE49-F238E27FC236}">
                  <a16:creationId xmlns:a16="http://schemas.microsoft.com/office/drawing/2014/main" id="{43654980-EC07-9C4F-B52E-0AD856DDA54F}"/>
                </a:ext>
              </a:extLst>
            </p:cNvPr>
            <p:cNvSpPr/>
            <p:nvPr/>
          </p:nvSpPr>
          <p:spPr bwMode="auto">
            <a:xfrm>
              <a:off x="2827193" y="40258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6" name="Ellipse 165">
              <a:extLst>
                <a:ext uri="{FF2B5EF4-FFF2-40B4-BE49-F238E27FC236}">
                  <a16:creationId xmlns:a16="http://schemas.microsoft.com/office/drawing/2014/main" id="{CA46548E-8932-BF43-B7CD-87816B9B20BE}"/>
                </a:ext>
              </a:extLst>
            </p:cNvPr>
            <p:cNvSpPr/>
            <p:nvPr/>
          </p:nvSpPr>
          <p:spPr bwMode="auto">
            <a:xfrm>
              <a:off x="2604943" y="44259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7" name="Ellipse 166">
              <a:extLst>
                <a:ext uri="{FF2B5EF4-FFF2-40B4-BE49-F238E27FC236}">
                  <a16:creationId xmlns:a16="http://schemas.microsoft.com/office/drawing/2014/main" id="{3EB8DC16-34D0-AC44-ABF4-07C54810D469}"/>
                </a:ext>
              </a:extLst>
            </p:cNvPr>
            <p:cNvSpPr/>
            <p:nvPr/>
          </p:nvSpPr>
          <p:spPr bwMode="auto">
            <a:xfrm>
              <a:off x="2490643" y="44767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8" name="Ellipse 167">
              <a:extLst>
                <a:ext uri="{FF2B5EF4-FFF2-40B4-BE49-F238E27FC236}">
                  <a16:creationId xmlns:a16="http://schemas.microsoft.com/office/drawing/2014/main" id="{8EC8AB0D-72A9-E842-BE57-D6D16E24EAA1}"/>
                </a:ext>
              </a:extLst>
            </p:cNvPr>
            <p:cNvSpPr/>
            <p:nvPr/>
          </p:nvSpPr>
          <p:spPr bwMode="auto">
            <a:xfrm>
              <a:off x="2344593" y="4749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69" name="Ellipse 168">
              <a:extLst>
                <a:ext uri="{FF2B5EF4-FFF2-40B4-BE49-F238E27FC236}">
                  <a16:creationId xmlns:a16="http://schemas.microsoft.com/office/drawing/2014/main" id="{ACD428B7-20D6-234E-9C59-43497BB2873E}"/>
                </a:ext>
              </a:extLst>
            </p:cNvPr>
            <p:cNvSpPr/>
            <p:nvPr/>
          </p:nvSpPr>
          <p:spPr bwMode="auto">
            <a:xfrm>
              <a:off x="2490643" y="47878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0" name="Ellipse 169">
              <a:extLst>
                <a:ext uri="{FF2B5EF4-FFF2-40B4-BE49-F238E27FC236}">
                  <a16:creationId xmlns:a16="http://schemas.microsoft.com/office/drawing/2014/main" id="{12FB569F-2312-9B48-866C-7D9D2960572C}"/>
                </a:ext>
              </a:extLst>
            </p:cNvPr>
            <p:cNvSpPr/>
            <p:nvPr/>
          </p:nvSpPr>
          <p:spPr bwMode="auto">
            <a:xfrm>
              <a:off x="3182793" y="42227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1" name="Ellipse 170">
              <a:extLst>
                <a:ext uri="{FF2B5EF4-FFF2-40B4-BE49-F238E27FC236}">
                  <a16:creationId xmlns:a16="http://schemas.microsoft.com/office/drawing/2014/main" id="{9C14046B-F0C0-D04C-99D4-11EF6595533C}"/>
                </a:ext>
              </a:extLst>
            </p:cNvPr>
            <p:cNvSpPr/>
            <p:nvPr/>
          </p:nvSpPr>
          <p:spPr bwMode="auto">
            <a:xfrm>
              <a:off x="3398693" y="30987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2" name="Ellipse 171">
              <a:extLst>
                <a:ext uri="{FF2B5EF4-FFF2-40B4-BE49-F238E27FC236}">
                  <a16:creationId xmlns:a16="http://schemas.microsoft.com/office/drawing/2014/main" id="{7D7F9C6B-9160-334E-87A6-CEDD21B0D1EB}"/>
                </a:ext>
              </a:extLst>
            </p:cNvPr>
            <p:cNvSpPr/>
            <p:nvPr/>
          </p:nvSpPr>
          <p:spPr bwMode="auto">
            <a:xfrm>
              <a:off x="3392343" y="339723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3" name="Ellipse 172">
              <a:extLst>
                <a:ext uri="{FF2B5EF4-FFF2-40B4-BE49-F238E27FC236}">
                  <a16:creationId xmlns:a16="http://schemas.microsoft.com/office/drawing/2014/main" id="{86F2E488-0919-E743-9EA0-CBC4BF19EEC2}"/>
                </a:ext>
              </a:extLst>
            </p:cNvPr>
            <p:cNvSpPr/>
            <p:nvPr/>
          </p:nvSpPr>
          <p:spPr bwMode="auto">
            <a:xfrm>
              <a:off x="3563793" y="35305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4" name="Ellipse 173">
              <a:extLst>
                <a:ext uri="{FF2B5EF4-FFF2-40B4-BE49-F238E27FC236}">
                  <a16:creationId xmlns:a16="http://schemas.microsoft.com/office/drawing/2014/main" id="{A376B102-851B-E745-9C57-DB55D6043EFF}"/>
                </a:ext>
              </a:extLst>
            </p:cNvPr>
            <p:cNvSpPr/>
            <p:nvPr/>
          </p:nvSpPr>
          <p:spPr bwMode="auto">
            <a:xfrm>
              <a:off x="3970193" y="3746485"/>
              <a:ext cx="88749" cy="88749"/>
            </a:xfrm>
            <a:prstGeom prst="ellipse">
              <a:avLst/>
            </a:prstGeom>
            <a:solidFill>
              <a:srgbClr val="00B0F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5" name="Ellipse 174">
              <a:extLst>
                <a:ext uri="{FF2B5EF4-FFF2-40B4-BE49-F238E27FC236}">
                  <a16:creationId xmlns:a16="http://schemas.microsoft.com/office/drawing/2014/main" id="{8976F60D-346C-1B49-B34E-FBCCB59F88D5}"/>
                </a:ext>
              </a:extLst>
            </p:cNvPr>
            <p:cNvSpPr/>
            <p:nvPr/>
          </p:nvSpPr>
          <p:spPr bwMode="auto">
            <a:xfrm>
              <a:off x="3810543" y="4834414"/>
              <a:ext cx="88749" cy="88749"/>
            </a:xfrm>
            <a:prstGeom prst="ellipse">
              <a:avLst/>
            </a:prstGeom>
            <a:solidFill>
              <a:srgbClr val="00CC00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DAB588B-C7EC-AF4A-8FA9-95D79D51069F}"/>
                </a:ext>
              </a:extLst>
            </p:cNvPr>
            <p:cNvSpPr/>
            <p:nvPr/>
          </p:nvSpPr>
          <p:spPr bwMode="auto">
            <a:xfrm>
              <a:off x="1312245" y="2245575"/>
              <a:ext cx="3764579" cy="4048546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77" name="Text Box 2">
            <a:extLst>
              <a:ext uri="{FF2B5EF4-FFF2-40B4-BE49-F238E27FC236}">
                <a16:creationId xmlns:a16="http://schemas.microsoft.com/office/drawing/2014/main" id="{0A3CE1BE-F952-8542-8913-3FF5A8859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33947"/>
            <a:ext cx="5422710" cy="35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Correlation IgG and memory B cells reponses</a:t>
            </a:r>
          </a:p>
        </p:txBody>
      </p:sp>
    </p:spTree>
    <p:extLst>
      <p:ext uri="{BB962C8B-B14F-4D97-AF65-F5344CB8AC3E}">
        <p14:creationId xmlns:p14="http://schemas.microsoft.com/office/powerpoint/2010/main" val="3880649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BA9352A-3825-444B-8935-63C3607D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688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Impact of HIV on Covid-19 outcomes, US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27DA34E-7D92-DE4E-B988-7472947A3B5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" y="1619250"/>
            <a:ext cx="5080000" cy="1481068"/>
          </a:xfrm>
        </p:spPr>
        <p:txBody>
          <a:bodyPr>
            <a:normAutofit/>
          </a:bodyPr>
          <a:lstStyle/>
          <a:p>
            <a:r>
              <a:rPr lang="en-US" sz="2000">
                <a:cs typeface="Arial" panose="020B0604020202020204" pitchFamily="34" charset="0"/>
              </a:rPr>
              <a:t>Large US Registry (March-Dec 2020)</a:t>
            </a:r>
          </a:p>
          <a:p>
            <a:r>
              <a:rPr lang="en-US" sz="2000">
                <a:cs typeface="Arial" panose="020B0604020202020204" pitchFamily="34" charset="0"/>
              </a:rPr>
              <a:t>Outcomes adjusted for demographics and comorbidities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F628BF0-041D-194F-A7F7-F1C6CAC9D709}"/>
              </a:ext>
            </a:extLst>
          </p:cNvPr>
          <p:cNvSpPr txBox="1"/>
          <p:nvPr/>
        </p:nvSpPr>
        <p:spPr>
          <a:xfrm>
            <a:off x="9191953" y="6455589"/>
            <a:ext cx="30127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Durstenfeld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M. IAS 2021, Abs. PEBLB19</a:t>
            </a:r>
          </a:p>
        </p:txBody>
      </p:sp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1223FDE0-D8C7-354F-A9C2-3D45D6DA2BE1}"/>
              </a:ext>
            </a:extLst>
          </p:cNvPr>
          <p:cNvSpPr txBox="1">
            <a:spLocks/>
          </p:cNvSpPr>
          <p:nvPr/>
        </p:nvSpPr>
        <p:spPr>
          <a:xfrm>
            <a:off x="651046" y="5434864"/>
            <a:ext cx="5080000" cy="1139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Clr>
                <a:srgbClr val="3C549F"/>
              </a:buClr>
              <a:buFont typeface="Arial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Limitations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 information on HIV characteristics</a:t>
            </a:r>
          </a:p>
          <a:p>
            <a:pPr marL="557213" marR="0" lvl="1" indent="-214313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3C549F"/>
              </a:buClr>
              <a:buSzTx/>
              <a:buFont typeface="Arial"/>
              <a:buChar char="–"/>
              <a:tabLst/>
              <a:defRPr/>
            </a:pPr>
            <a:r>
              <a: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 post-hospitalization follow-up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F899979-6F63-470B-B3B9-64ED65CB439E}"/>
              </a:ext>
            </a:extLst>
          </p:cNvPr>
          <p:cNvGrpSpPr/>
          <p:nvPr/>
        </p:nvGrpSpPr>
        <p:grpSpPr>
          <a:xfrm>
            <a:off x="768824" y="2933289"/>
            <a:ext cx="3751328" cy="2267361"/>
            <a:chOff x="768824" y="2933289"/>
            <a:chExt cx="3751328" cy="226736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94F0962-4416-45D3-B8C0-2ED763ADA655}"/>
                </a:ext>
              </a:extLst>
            </p:cNvPr>
            <p:cNvSpPr/>
            <p:nvPr/>
          </p:nvSpPr>
          <p:spPr>
            <a:xfrm>
              <a:off x="768824" y="2933289"/>
              <a:ext cx="3751328" cy="1032516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21,528 hospitalizations for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COVID-19 at 107 hospitals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6BC2310-7932-4998-8852-20F76F1EDF3D}"/>
                </a:ext>
              </a:extLst>
            </p:cNvPr>
            <p:cNvSpPr/>
            <p:nvPr/>
          </p:nvSpPr>
          <p:spPr>
            <a:xfrm>
              <a:off x="1032504" y="4293800"/>
              <a:ext cx="1316063" cy="9068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220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39A07F1-49BE-493B-8D7C-E0E451A91BE3}"/>
                </a:ext>
              </a:extLst>
            </p:cNvPr>
            <p:cNvSpPr/>
            <p:nvPr/>
          </p:nvSpPr>
          <p:spPr>
            <a:xfrm>
              <a:off x="2992108" y="4293800"/>
              <a:ext cx="1316063" cy="90685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</a:t>
              </a:r>
              <a:b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21,308</a:t>
              </a: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6" name="Connecteur : en angle 15">
              <a:extLst>
                <a:ext uri="{FF2B5EF4-FFF2-40B4-BE49-F238E27FC236}">
                  <a16:creationId xmlns:a16="http://schemas.microsoft.com/office/drawing/2014/main" id="{D39ADBC7-274B-4001-8628-10D5199AB367}"/>
                </a:ext>
              </a:extLst>
            </p:cNvPr>
            <p:cNvCxnSpPr>
              <a:cxnSpLocks/>
              <a:stCxn id="12" idx="2"/>
              <a:endCxn id="14" idx="0"/>
            </p:cNvCxnSpPr>
            <p:nvPr/>
          </p:nvCxnSpPr>
          <p:spPr>
            <a:xfrm rot="16200000" flipH="1">
              <a:off x="2983317" y="3626976"/>
              <a:ext cx="327995" cy="1005652"/>
            </a:xfrm>
            <a:prstGeom prst="bentConnector3">
              <a:avLst/>
            </a:prstGeom>
            <a:ln w="190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 : en angle 17">
              <a:extLst>
                <a:ext uri="{FF2B5EF4-FFF2-40B4-BE49-F238E27FC236}">
                  <a16:creationId xmlns:a16="http://schemas.microsoft.com/office/drawing/2014/main" id="{D460003B-5CEA-40B9-8B08-249C1D4581DB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>
            <a:xfrm rot="5400000">
              <a:off x="2003515" y="3652826"/>
              <a:ext cx="327995" cy="953952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1" name="Tableau 21">
            <a:extLst>
              <a:ext uri="{FF2B5EF4-FFF2-40B4-BE49-F238E27FC236}">
                <a16:creationId xmlns:a16="http://schemas.microsoft.com/office/drawing/2014/main" id="{4F4FE2D8-4004-443D-8FF7-79F35CAA34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42161"/>
              </p:ext>
            </p:extLst>
          </p:nvPr>
        </p:nvGraphicFramePr>
        <p:xfrm>
          <a:off x="5944813" y="1869156"/>
          <a:ext cx="6018149" cy="2352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002">
                  <a:extLst>
                    <a:ext uri="{9D8B030D-6E8A-4147-A177-3AD203B41FA5}">
                      <a16:colId xmlns:a16="http://schemas.microsoft.com/office/drawing/2014/main" val="4233331928"/>
                    </a:ext>
                  </a:extLst>
                </a:gridCol>
                <a:gridCol w="2700147">
                  <a:extLst>
                    <a:ext uri="{9D8B030D-6E8A-4147-A177-3AD203B41FA5}">
                      <a16:colId xmlns:a16="http://schemas.microsoft.com/office/drawing/2014/main" val="25502052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HIV &amp; In-Hospital Mortality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0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</a:rPr>
                        <a:t>Unadjusted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36 HIV+ (16.4%)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3,290 HIV- (15.4%)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Risk ratio 1.06 (0.79 -1.43, p=0.71)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Risk difference 0.9% (-4.2 to 6.1%)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3759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</a:rPr>
                        <a:t>Model 1: 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Adjusted for Demographics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and 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aOR 1.12</a:t>
                      </a:r>
                    </a:p>
                    <a:p>
                      <a:r>
                        <a:rPr lang="en-US" sz="1400" b="0" i="0" u="none" strike="noStrike" kern="1200" baseline="0" noProof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(0.76 -1.64, p=0.58)</a:t>
                      </a:r>
                      <a:endParaRPr lang="en-US" sz="1400" noProof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8628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noProof="0">
                          <a:solidFill>
                            <a:schemeClr val="tx1"/>
                          </a:solidFill>
                        </a:rPr>
                        <a:t>Model 2: 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Adjusted for Demographics,</a:t>
                      </a:r>
                    </a:p>
                    <a:p>
                      <a:r>
                        <a:rPr lang="en-US" sz="1400" noProof="0">
                          <a:solidFill>
                            <a:schemeClr val="tx1"/>
                          </a:solidFill>
                        </a:rPr>
                        <a:t>Medical History and Hospital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i="0" u="none" strike="noStrike" kern="1200" baseline="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aOR</a:t>
                      </a:r>
                      <a:r>
                        <a:rPr lang="en-US" sz="1400" b="1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1.14</a:t>
                      </a:r>
                    </a:p>
                    <a:p>
                      <a:r>
                        <a:rPr lang="en-US" sz="1400" b="0" i="0" u="none" strike="noStrike" kern="1200" baseline="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(0.78-1.68, p=0.51)</a:t>
                      </a:r>
                      <a:endParaRPr lang="en-US" sz="140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31632"/>
                  </a:ext>
                </a:extLst>
              </a:tr>
            </a:tbl>
          </a:graphicData>
        </a:graphic>
      </p:graphicFrame>
      <p:grpSp>
        <p:nvGrpSpPr>
          <p:cNvPr id="6" name="Groupe 5">
            <a:extLst>
              <a:ext uri="{FF2B5EF4-FFF2-40B4-BE49-F238E27FC236}">
                <a16:creationId xmlns:a16="http://schemas.microsoft.com/office/drawing/2014/main" id="{FC76F594-0ED0-441D-8C69-4BB5FF55702B}"/>
              </a:ext>
            </a:extLst>
          </p:cNvPr>
          <p:cNvGrpSpPr/>
          <p:nvPr/>
        </p:nvGrpSpPr>
        <p:grpSpPr>
          <a:xfrm>
            <a:off x="5360352" y="4390930"/>
            <a:ext cx="3158457" cy="2092765"/>
            <a:chOff x="5360352" y="4390930"/>
            <a:chExt cx="3158457" cy="2092765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E21F4A35-F221-47C4-9C0A-20D8541241D9}"/>
                </a:ext>
              </a:extLst>
            </p:cNvPr>
            <p:cNvGrpSpPr/>
            <p:nvPr/>
          </p:nvGrpSpPr>
          <p:grpSpPr>
            <a:xfrm>
              <a:off x="5360352" y="4391625"/>
              <a:ext cx="1095801" cy="696591"/>
              <a:chOff x="5360352" y="4406139"/>
              <a:chExt cx="1095801" cy="69659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5E85AB6-394F-4FFE-B910-FD55B6928D48}"/>
                  </a:ext>
                </a:extLst>
              </p:cNvPr>
              <p:cNvSpPr/>
              <p:nvPr/>
            </p:nvSpPr>
            <p:spPr>
              <a:xfrm>
                <a:off x="5360352" y="4406139"/>
                <a:ext cx="1095801" cy="604771"/>
              </a:xfrm>
              <a:prstGeom prst="rect">
                <a:avLst/>
              </a:prstGeom>
              <a:solidFill>
                <a:srgbClr val="B1CF95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Severity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5" name="Graphique 24" descr="Dormir">
                <a:extLst>
                  <a:ext uri="{FF2B5EF4-FFF2-40B4-BE49-F238E27FC236}">
                    <a16:creationId xmlns:a16="http://schemas.microsoft.com/office/drawing/2014/main" id="{1336F9CF-B092-49E2-AED5-A74DBB489F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63202" y="4590297"/>
                <a:ext cx="512433" cy="512433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21E93CA-9A19-4228-AFD8-2FDCA40374F8}"/>
                </a:ext>
              </a:extLst>
            </p:cNvPr>
            <p:cNvSpPr/>
            <p:nvPr/>
          </p:nvSpPr>
          <p:spPr>
            <a:xfrm>
              <a:off x="6460955" y="4390930"/>
              <a:ext cx="2057854" cy="2092765"/>
            </a:xfrm>
            <a:prstGeom prst="rect">
              <a:avLst/>
            </a:prstGeom>
            <a:solidFill>
              <a:srgbClr val="3F562A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ICU: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HIV+ 26.8% HIV-30.7%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0.90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(0.65-1.23, p=0.49)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Mech. Ventilation: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HIV+ 21.4% HIV- 19.3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1.00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(0.71-1.40, p=1.00)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2CAC209D-81D2-4872-829F-E25B1E0E81BE}"/>
              </a:ext>
            </a:extLst>
          </p:cNvPr>
          <p:cNvGrpSpPr/>
          <p:nvPr/>
        </p:nvGrpSpPr>
        <p:grpSpPr>
          <a:xfrm>
            <a:off x="8755185" y="4385620"/>
            <a:ext cx="3149262" cy="2093086"/>
            <a:chOff x="8755185" y="4385620"/>
            <a:chExt cx="3149262" cy="2093086"/>
          </a:xfrm>
        </p:grpSpPr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3CBC82DB-5B9D-4EFF-B894-8BBD9B9FB6F4}"/>
                </a:ext>
              </a:extLst>
            </p:cNvPr>
            <p:cNvGrpSpPr/>
            <p:nvPr/>
          </p:nvGrpSpPr>
          <p:grpSpPr>
            <a:xfrm>
              <a:off x="8755185" y="4385620"/>
              <a:ext cx="1095801" cy="606298"/>
              <a:chOff x="9566866" y="4385620"/>
              <a:chExt cx="1095801" cy="60629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0BFF5E3-5D47-4031-A914-156292DF3B31}"/>
                  </a:ext>
                </a:extLst>
              </p:cNvPr>
              <p:cNvSpPr/>
              <p:nvPr/>
            </p:nvSpPr>
            <p:spPr>
              <a:xfrm>
                <a:off x="9566866" y="4385620"/>
                <a:ext cx="1095801" cy="604771"/>
              </a:xfrm>
              <a:prstGeom prst="rect">
                <a:avLst/>
              </a:prstGeom>
              <a:solidFill>
                <a:srgbClr val="C7D5E9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LOS</a:t>
                </a:r>
              </a:p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9" name="Graphique 28" descr="Horloge">
                <a:extLst>
                  <a:ext uri="{FF2B5EF4-FFF2-40B4-BE49-F238E27FC236}">
                    <a16:creationId xmlns:a16="http://schemas.microsoft.com/office/drawing/2014/main" id="{489165CC-7BF1-4F9A-8B84-A205ED530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928231" y="4605893"/>
                <a:ext cx="386025" cy="386025"/>
              </a:xfrm>
              <a:prstGeom prst="rect">
                <a:avLst/>
              </a:prstGeom>
            </p:spPr>
          </p:pic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12432DE-2F5E-4B3C-B3FA-C67688F5A480}"/>
                </a:ext>
              </a:extLst>
            </p:cNvPr>
            <p:cNvSpPr/>
            <p:nvPr/>
          </p:nvSpPr>
          <p:spPr>
            <a:xfrm>
              <a:off x="9846593" y="4385941"/>
              <a:ext cx="2057854" cy="2092765"/>
            </a:xfrm>
            <a:prstGeom prst="rect">
              <a:avLst/>
            </a:prstGeom>
            <a:solidFill>
              <a:srgbClr val="4D73BE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HIV+ 6 days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HIV- 6 days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aOR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1.02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(0.98-1.07, p=1.00)</a:t>
              </a:r>
              <a:endPara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25408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856CF-D15E-124D-8653-B8021C8B4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10471"/>
            <a:ext cx="10816721" cy="1481068"/>
          </a:xfrm>
        </p:spPr>
        <p:txBody>
          <a:bodyPr>
            <a:normAutofit/>
          </a:bodyPr>
          <a:lstStyle/>
          <a:p>
            <a:r>
              <a:rPr lang="en-US" sz="3200" dirty="0"/>
              <a:t>Prognosis in PLWHIV hospitalized for Covid-19, WHO Platform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049A2D6-F49D-994D-97F6-8FFADC532D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30383" y="1502864"/>
            <a:ext cx="8470698" cy="1042063"/>
          </a:xfrm>
        </p:spPr>
        <p:txBody>
          <a:bodyPr>
            <a:normAutofit/>
          </a:bodyPr>
          <a:lstStyle/>
          <a:p>
            <a:r>
              <a:rPr lang="en-US" sz="1800" dirty="0">
                <a:cs typeface="Arial" panose="020B0604020202020204" pitchFamily="34" charset="0"/>
              </a:rPr>
              <a:t>Registries and Sentinel health facilities (Jan 2020 - April 2021), 24 countries</a:t>
            </a:r>
          </a:p>
          <a:p>
            <a:r>
              <a:rPr lang="en-US" sz="1800" dirty="0">
                <a:cs typeface="Arial" panose="020B0604020202020204" pitchFamily="34" charset="0"/>
              </a:rPr>
              <a:t>168 649 hospitalized patients for Covid-19 (15,522 HIV+ = 9.2%)</a:t>
            </a:r>
          </a:p>
          <a:p>
            <a:r>
              <a:rPr lang="en-US" sz="1800" dirty="0">
                <a:cs typeface="Arial" panose="020B0604020202020204" pitchFamily="34" charset="0"/>
              </a:rPr>
              <a:t>Statistical analysis of association of HIV with severity and in-hospital mortality</a:t>
            </a: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841170A7-7998-BC48-9655-8F7516C09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119" y="2689981"/>
            <a:ext cx="49818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HIV infection and risk for severe presentation of Covid-19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4254BCD7-B7A4-A348-9B2F-9760B560D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9357" y="2689981"/>
            <a:ext cx="519542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HIV infection and risk for in-hospital mortality of Covid-19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5D3790-3C80-7643-AB4A-D6E320396E68}"/>
              </a:ext>
            </a:extLst>
          </p:cNvPr>
          <p:cNvSpPr txBox="1"/>
          <p:nvPr/>
        </p:nvSpPr>
        <p:spPr>
          <a:xfrm>
            <a:off x="9200524" y="6475657"/>
            <a:ext cx="2993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Bertagnolio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S.. IAS 2021, Abs. PEBLB20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224B1184-5E55-4173-B1EC-2439F83DA25E}"/>
              </a:ext>
            </a:extLst>
          </p:cNvPr>
          <p:cNvSpPr txBox="1"/>
          <p:nvPr/>
        </p:nvSpPr>
        <p:spPr>
          <a:xfrm>
            <a:off x="130908" y="5855845"/>
            <a:ext cx="55290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Adjusted odds ratio for HIV infection as a significant independent risk factor for severe or critical presentation of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COVID-19, after adjusting for age, sex, burden of underlying conditions (adjusted odds ratio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aOR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Adjusted odds ratio for each risk factor for severe or critical presentation of COVID-19 among PLHIV, after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controlling for the other risk factors in the model.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0B7C0B2-5D36-4FA0-887B-8B1C505CCF27}"/>
              </a:ext>
            </a:extLst>
          </p:cNvPr>
          <p:cNvGrpSpPr/>
          <p:nvPr/>
        </p:nvGrpSpPr>
        <p:grpSpPr>
          <a:xfrm>
            <a:off x="17590" y="3419810"/>
            <a:ext cx="5759647" cy="2337950"/>
            <a:chOff x="17590" y="3419810"/>
            <a:chExt cx="5759647" cy="2337950"/>
          </a:xfrm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E30304D-CAC7-43CA-AA17-AE0F66E33B59}"/>
                </a:ext>
              </a:extLst>
            </p:cNvPr>
            <p:cNvSpPr txBox="1"/>
            <p:nvPr/>
          </p:nvSpPr>
          <p:spPr>
            <a:xfrm>
              <a:off x="17590" y="3648075"/>
              <a:ext cx="26933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Association of HIV status with disease severity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fr-FR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40175005-FDF3-4945-AD61-B93DA7F35CD9}"/>
                </a:ext>
              </a:extLst>
            </p:cNvPr>
            <p:cNvSpPr txBox="1"/>
            <p:nvPr/>
          </p:nvSpPr>
          <p:spPr>
            <a:xfrm>
              <a:off x="2560006" y="3648075"/>
              <a:ext cx="107753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1.13 (1.09, 1.17)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C0E1FC5-7251-4079-8A2D-E1106552320F}"/>
                </a:ext>
              </a:extLst>
            </p:cNvPr>
            <p:cNvSpPr txBox="1"/>
            <p:nvPr/>
          </p:nvSpPr>
          <p:spPr>
            <a:xfrm>
              <a:off x="2669812" y="3419810"/>
              <a:ext cx="857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aOR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(95% CI)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8D55863E-BE68-4BE6-9BEC-345BDF95881C}"/>
                </a:ext>
              </a:extLst>
            </p:cNvPr>
            <p:cNvSpPr txBox="1"/>
            <p:nvPr/>
          </p:nvSpPr>
          <p:spPr>
            <a:xfrm>
              <a:off x="17590" y="4100420"/>
              <a:ext cx="2917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Risk factors for severe/critical illness among PLHIV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fr-FR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1527DFB8-EC34-48EC-AD17-709A812F8FAB}"/>
                </a:ext>
              </a:extLst>
            </p:cNvPr>
            <p:cNvSpPr txBox="1"/>
            <p:nvPr/>
          </p:nvSpPr>
          <p:spPr>
            <a:xfrm>
              <a:off x="2579242" y="4319253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1.62 (1.41, 1.87)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B4EB6DEC-4687-441D-8A96-27053BE2777E}"/>
                </a:ext>
              </a:extLst>
            </p:cNvPr>
            <p:cNvSpPr txBox="1"/>
            <p:nvPr/>
          </p:nvSpPr>
          <p:spPr>
            <a:xfrm>
              <a:off x="407400" y="4319253"/>
              <a:ext cx="6367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 &gt; 65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03B00EEA-A505-4076-BEF1-45AFD11471CD}"/>
                </a:ext>
              </a:extLst>
            </p:cNvPr>
            <p:cNvSpPr txBox="1"/>
            <p:nvPr/>
          </p:nvSpPr>
          <p:spPr>
            <a:xfrm>
              <a:off x="2579242" y="5002580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1.54 (1.41, 1.68)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20F9EAE9-45EE-4100-A3EC-BBF6A0C27961}"/>
                </a:ext>
              </a:extLst>
            </p:cNvPr>
            <p:cNvSpPr txBox="1"/>
            <p:nvPr/>
          </p:nvSpPr>
          <p:spPr>
            <a:xfrm>
              <a:off x="407400" y="5002580"/>
              <a:ext cx="8867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Hypertension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7AA25B4-9400-48E2-B68E-135994261775}"/>
                </a:ext>
              </a:extLst>
            </p:cNvPr>
            <p:cNvSpPr txBox="1"/>
            <p:nvPr/>
          </p:nvSpPr>
          <p:spPr>
            <a:xfrm>
              <a:off x="2579242" y="4551500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1.21 (1.23, 1.31)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E6A5A08D-1B81-4EB0-AA8A-9BBD83C5EF12}"/>
                </a:ext>
              </a:extLst>
            </p:cNvPr>
            <p:cNvSpPr txBox="1"/>
            <p:nvPr/>
          </p:nvSpPr>
          <p:spPr>
            <a:xfrm>
              <a:off x="407400" y="4551500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Male gender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F0D72F14-F568-4069-9C2B-4E525559A3A8}"/>
                </a:ext>
              </a:extLst>
            </p:cNvPr>
            <p:cNvSpPr txBox="1"/>
            <p:nvPr/>
          </p:nvSpPr>
          <p:spPr>
            <a:xfrm>
              <a:off x="2546380" y="4777555"/>
              <a:ext cx="11047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1.10 (1.003, 1.22)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21EEC06-545B-478F-817B-CAB5E56968BF}"/>
                </a:ext>
              </a:extLst>
            </p:cNvPr>
            <p:cNvSpPr txBox="1"/>
            <p:nvPr/>
          </p:nvSpPr>
          <p:spPr>
            <a:xfrm>
              <a:off x="407400" y="4777555"/>
              <a:ext cx="6415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Diabetes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3" name="Straight Arrow Connector 68">
              <a:extLst>
                <a:ext uri="{FF2B5EF4-FFF2-40B4-BE49-F238E27FC236}">
                  <a16:creationId xmlns:a16="http://schemas.microsoft.com/office/drawing/2014/main" id="{FBF90085-4054-42C8-AF9B-96DA1138B40A}"/>
                </a:ext>
              </a:extLst>
            </p:cNvPr>
            <p:cNvCxnSpPr>
              <a:cxnSpLocks/>
            </p:cNvCxnSpPr>
            <p:nvPr/>
          </p:nvCxnSpPr>
          <p:spPr>
            <a:xfrm>
              <a:off x="3575844" y="5515734"/>
              <a:ext cx="2124075" cy="0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75">
              <a:extLst>
                <a:ext uri="{FF2B5EF4-FFF2-40B4-BE49-F238E27FC236}">
                  <a16:creationId xmlns:a16="http://schemas.microsoft.com/office/drawing/2014/main" id="{5EFD787A-7DBE-4DA2-928E-626F8441F078}"/>
                </a:ext>
              </a:extLst>
            </p:cNvPr>
            <p:cNvCxnSpPr>
              <a:cxnSpLocks/>
            </p:cNvCxnSpPr>
            <p:nvPr/>
          </p:nvCxnSpPr>
          <p:spPr>
            <a:xfrm>
              <a:off x="3575683" y="3638550"/>
              <a:ext cx="0" cy="1844675"/>
            </a:xfrm>
            <a:prstGeom prst="straightConnector1">
              <a:avLst/>
            </a:prstGeom>
            <a:ln w="9525" cap="sq">
              <a:solidFill>
                <a:schemeClr val="bg1">
                  <a:lumMod val="65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ACC3CC6E-2C7E-42B6-82A4-15FB1C795BDB}"/>
                </a:ext>
              </a:extLst>
            </p:cNvPr>
            <p:cNvSpPr txBox="1"/>
            <p:nvPr/>
          </p:nvSpPr>
          <p:spPr>
            <a:xfrm>
              <a:off x="350499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28" name="Straight Arrow Connector 75">
              <a:extLst>
                <a:ext uri="{FF2B5EF4-FFF2-40B4-BE49-F238E27FC236}">
                  <a16:creationId xmlns:a16="http://schemas.microsoft.com/office/drawing/2014/main" id="{B472C509-6A6E-4518-A3AB-2E537BF7D9AB}"/>
                </a:ext>
              </a:extLst>
            </p:cNvPr>
            <p:cNvCxnSpPr>
              <a:cxnSpLocks/>
            </p:cNvCxnSpPr>
            <p:nvPr/>
          </p:nvCxnSpPr>
          <p:spPr>
            <a:xfrm>
              <a:off x="3789134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913F0FC-236D-493B-9F04-657EC0BBF81F}"/>
                </a:ext>
              </a:extLst>
            </p:cNvPr>
            <p:cNvSpPr txBox="1"/>
            <p:nvPr/>
          </p:nvSpPr>
          <p:spPr>
            <a:xfrm>
              <a:off x="3718442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</a:t>
              </a:r>
            </a:p>
          </p:txBody>
        </p:sp>
        <p:cxnSp>
          <p:nvCxnSpPr>
            <p:cNvPr id="30" name="Straight Arrow Connector 75">
              <a:extLst>
                <a:ext uri="{FF2B5EF4-FFF2-40B4-BE49-F238E27FC236}">
                  <a16:creationId xmlns:a16="http://schemas.microsoft.com/office/drawing/2014/main" id="{84B25CD5-ED4E-42BF-A178-026D1AEC0654}"/>
                </a:ext>
              </a:extLst>
            </p:cNvPr>
            <p:cNvCxnSpPr>
              <a:cxnSpLocks/>
            </p:cNvCxnSpPr>
            <p:nvPr/>
          </p:nvCxnSpPr>
          <p:spPr>
            <a:xfrm>
              <a:off x="400185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732AC457-8887-4E9A-AFF3-DF12209B4008}"/>
                </a:ext>
              </a:extLst>
            </p:cNvPr>
            <p:cNvSpPr txBox="1"/>
            <p:nvPr/>
          </p:nvSpPr>
          <p:spPr>
            <a:xfrm>
              <a:off x="393116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</a:t>
              </a:r>
            </a:p>
          </p:txBody>
        </p:sp>
        <p:cxnSp>
          <p:nvCxnSpPr>
            <p:cNvPr id="32" name="Straight Arrow Connector 75">
              <a:extLst>
                <a:ext uri="{FF2B5EF4-FFF2-40B4-BE49-F238E27FC236}">
                  <a16:creationId xmlns:a16="http://schemas.microsoft.com/office/drawing/2014/main" id="{2AE8EDD8-BDBB-4D1D-A816-B083C7FAF62C}"/>
                </a:ext>
              </a:extLst>
            </p:cNvPr>
            <p:cNvCxnSpPr>
              <a:cxnSpLocks/>
            </p:cNvCxnSpPr>
            <p:nvPr/>
          </p:nvCxnSpPr>
          <p:spPr>
            <a:xfrm>
              <a:off x="4214584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3FCFD515-437A-4AA9-B1C0-2D49821CB86B}"/>
                </a:ext>
              </a:extLst>
            </p:cNvPr>
            <p:cNvSpPr txBox="1"/>
            <p:nvPr/>
          </p:nvSpPr>
          <p:spPr>
            <a:xfrm>
              <a:off x="4143892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1.3</a:t>
              </a:r>
            </a:p>
          </p:txBody>
        </p:sp>
        <p:cxnSp>
          <p:nvCxnSpPr>
            <p:cNvPr id="34" name="Straight Arrow Connector 75">
              <a:extLst>
                <a:ext uri="{FF2B5EF4-FFF2-40B4-BE49-F238E27FC236}">
                  <a16:creationId xmlns:a16="http://schemas.microsoft.com/office/drawing/2014/main" id="{5C21A33F-39C1-4362-A47D-7FF4C44AF5FE}"/>
                </a:ext>
              </a:extLst>
            </p:cNvPr>
            <p:cNvCxnSpPr>
              <a:cxnSpLocks/>
            </p:cNvCxnSpPr>
            <p:nvPr/>
          </p:nvCxnSpPr>
          <p:spPr>
            <a:xfrm>
              <a:off x="442730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274F825D-F86C-4D88-95BA-54B63FCE1F34}"/>
                </a:ext>
              </a:extLst>
            </p:cNvPr>
            <p:cNvSpPr txBox="1"/>
            <p:nvPr/>
          </p:nvSpPr>
          <p:spPr>
            <a:xfrm>
              <a:off x="3650620" y="5351258"/>
              <a:ext cx="594715" cy="123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Increased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Risk</a:t>
              </a:r>
            </a:p>
          </p:txBody>
        </p:sp>
        <p:cxnSp>
          <p:nvCxnSpPr>
            <p:cNvPr id="36" name="Straight Arrow Connector 75">
              <a:extLst>
                <a:ext uri="{FF2B5EF4-FFF2-40B4-BE49-F238E27FC236}">
                  <a16:creationId xmlns:a16="http://schemas.microsoft.com/office/drawing/2014/main" id="{9FD3DB5D-243A-49A4-BD2F-43F181A59ED8}"/>
                </a:ext>
              </a:extLst>
            </p:cNvPr>
            <p:cNvCxnSpPr>
              <a:cxnSpLocks/>
            </p:cNvCxnSpPr>
            <p:nvPr/>
          </p:nvCxnSpPr>
          <p:spPr>
            <a:xfrm>
              <a:off x="464320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437A973-073D-445F-9628-EDB350F3A6FE}"/>
                </a:ext>
              </a:extLst>
            </p:cNvPr>
            <p:cNvSpPr txBox="1"/>
            <p:nvPr/>
          </p:nvSpPr>
          <p:spPr>
            <a:xfrm>
              <a:off x="457251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</a:t>
              </a:r>
            </a:p>
          </p:txBody>
        </p:sp>
        <p:cxnSp>
          <p:nvCxnSpPr>
            <p:cNvPr id="38" name="Straight Arrow Connector 75">
              <a:extLst>
                <a:ext uri="{FF2B5EF4-FFF2-40B4-BE49-F238E27FC236}">
                  <a16:creationId xmlns:a16="http://schemas.microsoft.com/office/drawing/2014/main" id="{939B6D6F-57ED-4593-98D8-5C2726BE4598}"/>
                </a:ext>
              </a:extLst>
            </p:cNvPr>
            <p:cNvCxnSpPr>
              <a:cxnSpLocks/>
            </p:cNvCxnSpPr>
            <p:nvPr/>
          </p:nvCxnSpPr>
          <p:spPr>
            <a:xfrm>
              <a:off x="4849584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B84A00E8-147E-4584-B483-64471C02C340}"/>
                </a:ext>
              </a:extLst>
            </p:cNvPr>
            <p:cNvSpPr txBox="1"/>
            <p:nvPr/>
          </p:nvSpPr>
          <p:spPr>
            <a:xfrm>
              <a:off x="4778892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1.6</a:t>
              </a:r>
            </a:p>
          </p:txBody>
        </p:sp>
        <p:cxnSp>
          <p:nvCxnSpPr>
            <p:cNvPr id="40" name="Straight Arrow Connector 75">
              <a:extLst>
                <a:ext uri="{FF2B5EF4-FFF2-40B4-BE49-F238E27FC236}">
                  <a16:creationId xmlns:a16="http://schemas.microsoft.com/office/drawing/2014/main" id="{CE12FCD5-DF79-4E6D-891C-BBCFF90D251B}"/>
                </a:ext>
              </a:extLst>
            </p:cNvPr>
            <p:cNvCxnSpPr>
              <a:cxnSpLocks/>
            </p:cNvCxnSpPr>
            <p:nvPr/>
          </p:nvCxnSpPr>
          <p:spPr>
            <a:xfrm>
              <a:off x="5065484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B61B65D6-8CC6-4893-A9AE-7163C23DDFF4}"/>
                </a:ext>
              </a:extLst>
            </p:cNvPr>
            <p:cNvSpPr txBox="1"/>
            <p:nvPr/>
          </p:nvSpPr>
          <p:spPr>
            <a:xfrm>
              <a:off x="4994792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1.7</a:t>
              </a:r>
            </a:p>
          </p:txBody>
        </p:sp>
        <p:cxnSp>
          <p:nvCxnSpPr>
            <p:cNvPr id="42" name="Straight Arrow Connector 75">
              <a:extLst>
                <a:ext uri="{FF2B5EF4-FFF2-40B4-BE49-F238E27FC236}">
                  <a16:creationId xmlns:a16="http://schemas.microsoft.com/office/drawing/2014/main" id="{CFCD4034-068C-4C55-8A9B-E7404C4F7283}"/>
                </a:ext>
              </a:extLst>
            </p:cNvPr>
            <p:cNvCxnSpPr>
              <a:cxnSpLocks/>
            </p:cNvCxnSpPr>
            <p:nvPr/>
          </p:nvCxnSpPr>
          <p:spPr>
            <a:xfrm>
              <a:off x="527820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B1DDEE7F-F15D-4F36-A042-7219AEC5C955}"/>
                </a:ext>
              </a:extLst>
            </p:cNvPr>
            <p:cNvSpPr txBox="1"/>
            <p:nvPr/>
          </p:nvSpPr>
          <p:spPr>
            <a:xfrm>
              <a:off x="520751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1.8</a:t>
              </a:r>
            </a:p>
          </p:txBody>
        </p:sp>
        <p:cxnSp>
          <p:nvCxnSpPr>
            <p:cNvPr id="44" name="Straight Arrow Connector 75">
              <a:extLst>
                <a:ext uri="{FF2B5EF4-FFF2-40B4-BE49-F238E27FC236}">
                  <a16:creationId xmlns:a16="http://schemas.microsoft.com/office/drawing/2014/main" id="{CEAB02E9-E7DA-4AEE-BE0A-3EF70C3DC02E}"/>
                </a:ext>
              </a:extLst>
            </p:cNvPr>
            <p:cNvCxnSpPr>
              <a:cxnSpLocks/>
            </p:cNvCxnSpPr>
            <p:nvPr/>
          </p:nvCxnSpPr>
          <p:spPr>
            <a:xfrm>
              <a:off x="548775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61E87E67-EA7F-4B10-AEE8-DBE620901105}"/>
                </a:ext>
              </a:extLst>
            </p:cNvPr>
            <p:cNvSpPr txBox="1"/>
            <p:nvPr/>
          </p:nvSpPr>
          <p:spPr>
            <a:xfrm>
              <a:off x="541706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46" name="Straight Arrow Connector 75">
              <a:extLst>
                <a:ext uri="{FF2B5EF4-FFF2-40B4-BE49-F238E27FC236}">
                  <a16:creationId xmlns:a16="http://schemas.microsoft.com/office/drawing/2014/main" id="{FBA75D69-9A14-4FFB-B5B5-C0DFC6B4B71B}"/>
                </a:ext>
              </a:extLst>
            </p:cNvPr>
            <p:cNvCxnSpPr>
              <a:cxnSpLocks/>
            </p:cNvCxnSpPr>
            <p:nvPr/>
          </p:nvCxnSpPr>
          <p:spPr>
            <a:xfrm>
              <a:off x="5703659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66AE5595-D8D0-4AD6-A7DA-9C7F195272A7}"/>
                </a:ext>
              </a:extLst>
            </p:cNvPr>
            <p:cNvSpPr txBox="1"/>
            <p:nvPr/>
          </p:nvSpPr>
          <p:spPr>
            <a:xfrm>
              <a:off x="5632967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2.0</a:t>
              </a:r>
            </a:p>
          </p:txBody>
        </p:sp>
        <p:cxnSp>
          <p:nvCxnSpPr>
            <p:cNvPr id="49" name="Straight Arrow Connector 75">
              <a:extLst>
                <a:ext uri="{FF2B5EF4-FFF2-40B4-BE49-F238E27FC236}">
                  <a16:creationId xmlns:a16="http://schemas.microsoft.com/office/drawing/2014/main" id="{89852A5E-7F5A-414F-815D-1B5DE7CCF3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66160" y="5412813"/>
              <a:ext cx="131218" cy="1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68">
              <a:extLst>
                <a:ext uri="{FF2B5EF4-FFF2-40B4-BE49-F238E27FC236}">
                  <a16:creationId xmlns:a16="http://schemas.microsoft.com/office/drawing/2014/main" id="{8AE34B81-4C94-4C82-ADC1-D715655D3C5D}"/>
                </a:ext>
              </a:extLst>
            </p:cNvPr>
            <p:cNvCxnSpPr>
              <a:cxnSpLocks/>
            </p:cNvCxnSpPr>
            <p:nvPr/>
          </p:nvCxnSpPr>
          <p:spPr>
            <a:xfrm>
              <a:off x="4451350" y="5135528"/>
              <a:ext cx="568325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F91D9B5-EAF1-4266-8F92-EF21A8067B64}"/>
                </a:ext>
              </a:extLst>
            </p:cNvPr>
            <p:cNvSpPr/>
            <p:nvPr/>
          </p:nvSpPr>
          <p:spPr>
            <a:xfrm>
              <a:off x="4690840" y="5097240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4" name="Straight Arrow Connector 68">
              <a:extLst>
                <a:ext uri="{FF2B5EF4-FFF2-40B4-BE49-F238E27FC236}">
                  <a16:creationId xmlns:a16="http://schemas.microsoft.com/office/drawing/2014/main" id="{4E89EF06-8600-4723-BD30-88DAC9CF86A1}"/>
                </a:ext>
              </a:extLst>
            </p:cNvPr>
            <p:cNvCxnSpPr>
              <a:cxnSpLocks/>
            </p:cNvCxnSpPr>
            <p:nvPr/>
          </p:nvCxnSpPr>
          <p:spPr>
            <a:xfrm>
              <a:off x="3581400" y="4913278"/>
              <a:ext cx="457200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12D8609-75CA-4D34-AC89-FA2DB913B23C}"/>
                </a:ext>
              </a:extLst>
            </p:cNvPr>
            <p:cNvSpPr/>
            <p:nvPr/>
          </p:nvSpPr>
          <p:spPr>
            <a:xfrm>
              <a:off x="3754215" y="4874990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7" name="Straight Arrow Connector 68">
              <a:extLst>
                <a:ext uri="{FF2B5EF4-FFF2-40B4-BE49-F238E27FC236}">
                  <a16:creationId xmlns:a16="http://schemas.microsoft.com/office/drawing/2014/main" id="{9E143F31-2C9E-4490-AEED-EFC7C8B41390}"/>
                </a:ext>
              </a:extLst>
            </p:cNvPr>
            <p:cNvCxnSpPr>
              <a:cxnSpLocks/>
            </p:cNvCxnSpPr>
            <p:nvPr/>
          </p:nvCxnSpPr>
          <p:spPr>
            <a:xfrm>
              <a:off x="4019550" y="4681503"/>
              <a:ext cx="212725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CC2A00B-3BC6-47BD-A0DF-117E8905F6DE}"/>
                </a:ext>
              </a:extLst>
            </p:cNvPr>
            <p:cNvSpPr/>
            <p:nvPr/>
          </p:nvSpPr>
          <p:spPr>
            <a:xfrm>
              <a:off x="3989165" y="4643215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0" name="Straight Arrow Connector 68">
              <a:extLst>
                <a:ext uri="{FF2B5EF4-FFF2-40B4-BE49-F238E27FC236}">
                  <a16:creationId xmlns:a16="http://schemas.microsoft.com/office/drawing/2014/main" id="{682655B5-419D-416D-855D-8355C57C6D72}"/>
                </a:ext>
              </a:extLst>
            </p:cNvPr>
            <p:cNvCxnSpPr>
              <a:cxnSpLocks/>
            </p:cNvCxnSpPr>
            <p:nvPr/>
          </p:nvCxnSpPr>
          <p:spPr>
            <a:xfrm>
              <a:off x="4454525" y="4459253"/>
              <a:ext cx="971550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9AC7B7F-2AE9-4CBD-A793-43C37E3E1902}"/>
                </a:ext>
              </a:extLst>
            </p:cNvPr>
            <p:cNvSpPr/>
            <p:nvPr/>
          </p:nvSpPr>
          <p:spPr>
            <a:xfrm>
              <a:off x="4862290" y="4420965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6" name="Straight Arrow Connector 68">
              <a:extLst>
                <a:ext uri="{FF2B5EF4-FFF2-40B4-BE49-F238E27FC236}">
                  <a16:creationId xmlns:a16="http://schemas.microsoft.com/office/drawing/2014/main" id="{4C70DAF3-815F-4BB7-A497-9EAAE80B6625}"/>
                </a:ext>
              </a:extLst>
            </p:cNvPr>
            <p:cNvCxnSpPr>
              <a:cxnSpLocks/>
            </p:cNvCxnSpPr>
            <p:nvPr/>
          </p:nvCxnSpPr>
          <p:spPr>
            <a:xfrm>
              <a:off x="3775075" y="3782978"/>
              <a:ext cx="161925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97D3322-6FE1-4AF0-BBFA-93642F399836}"/>
                </a:ext>
              </a:extLst>
            </p:cNvPr>
            <p:cNvSpPr/>
            <p:nvPr/>
          </p:nvSpPr>
          <p:spPr>
            <a:xfrm>
              <a:off x="3814540" y="3744690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9" name="Straight Arrow Connector 75">
              <a:extLst>
                <a:ext uri="{FF2B5EF4-FFF2-40B4-BE49-F238E27FC236}">
                  <a16:creationId xmlns:a16="http://schemas.microsoft.com/office/drawing/2014/main" id="{FE6FC1DF-20BD-495A-900C-C742DA87098C}"/>
                </a:ext>
              </a:extLst>
            </p:cNvPr>
            <p:cNvCxnSpPr>
              <a:cxnSpLocks/>
            </p:cNvCxnSpPr>
            <p:nvPr/>
          </p:nvCxnSpPr>
          <p:spPr>
            <a:xfrm>
              <a:off x="357568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46E6730F-2D82-48CA-A572-B2EB79A6D969}"/>
                </a:ext>
              </a:extLst>
            </p:cNvPr>
            <p:cNvSpPr txBox="1"/>
            <p:nvPr/>
          </p:nvSpPr>
          <p:spPr>
            <a:xfrm>
              <a:off x="4355174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11E9A003-AADF-4782-ACA7-20DF8C557A2E}"/>
              </a:ext>
            </a:extLst>
          </p:cNvPr>
          <p:cNvGrpSpPr/>
          <p:nvPr/>
        </p:nvGrpSpPr>
        <p:grpSpPr>
          <a:xfrm>
            <a:off x="6026844" y="3419810"/>
            <a:ext cx="5971870" cy="2337950"/>
            <a:chOff x="6026844" y="3419810"/>
            <a:chExt cx="5971870" cy="2337950"/>
          </a:xfrm>
        </p:grpSpPr>
        <p:sp>
          <p:nvSpPr>
            <p:cNvPr id="72" name="ZoneTexte 71">
              <a:extLst>
                <a:ext uri="{FF2B5EF4-FFF2-40B4-BE49-F238E27FC236}">
                  <a16:creationId xmlns:a16="http://schemas.microsoft.com/office/drawing/2014/main" id="{BA79F289-68D4-49E5-82EB-48694108A0EE}"/>
                </a:ext>
              </a:extLst>
            </p:cNvPr>
            <p:cNvSpPr txBox="1"/>
            <p:nvPr/>
          </p:nvSpPr>
          <p:spPr>
            <a:xfrm>
              <a:off x="6026844" y="3648075"/>
              <a:ext cx="269336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Association of HIV status with disease severity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fr-FR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ZoneTexte 72">
              <a:extLst>
                <a:ext uri="{FF2B5EF4-FFF2-40B4-BE49-F238E27FC236}">
                  <a16:creationId xmlns:a16="http://schemas.microsoft.com/office/drawing/2014/main" id="{01AC1681-B398-4D79-927A-355FAF475FAA}"/>
                </a:ext>
              </a:extLst>
            </p:cNvPr>
            <p:cNvSpPr txBox="1"/>
            <p:nvPr/>
          </p:nvSpPr>
          <p:spPr>
            <a:xfrm>
              <a:off x="8588495" y="3648075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1.30 (1.24, 1.36)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ZoneTexte 73">
              <a:extLst>
                <a:ext uri="{FF2B5EF4-FFF2-40B4-BE49-F238E27FC236}">
                  <a16:creationId xmlns:a16="http://schemas.microsoft.com/office/drawing/2014/main" id="{CD5B1513-F619-4F33-8424-632AB7567995}"/>
                </a:ext>
              </a:extLst>
            </p:cNvPr>
            <p:cNvSpPr txBox="1"/>
            <p:nvPr/>
          </p:nvSpPr>
          <p:spPr>
            <a:xfrm>
              <a:off x="8679066" y="3419810"/>
              <a:ext cx="857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aHR</a:t>
              </a: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(95% CI)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ZoneTexte 74">
              <a:extLst>
                <a:ext uri="{FF2B5EF4-FFF2-40B4-BE49-F238E27FC236}">
                  <a16:creationId xmlns:a16="http://schemas.microsoft.com/office/drawing/2014/main" id="{3812FDDD-E658-45A9-B3FA-988661164B09}"/>
                </a:ext>
              </a:extLst>
            </p:cNvPr>
            <p:cNvSpPr txBox="1"/>
            <p:nvPr/>
          </p:nvSpPr>
          <p:spPr>
            <a:xfrm>
              <a:off x="6026844" y="4100420"/>
              <a:ext cx="291778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Risk factors for severe/critical illness among PLHIV</a:t>
              </a:r>
              <a:r>
                <a:rPr kumimoji="0" lang="en-US" sz="1000" b="1" i="0" u="none" strike="noStrike" kern="120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fr-FR" sz="1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ZoneTexte 75">
              <a:extLst>
                <a:ext uri="{FF2B5EF4-FFF2-40B4-BE49-F238E27FC236}">
                  <a16:creationId xmlns:a16="http://schemas.microsoft.com/office/drawing/2014/main" id="{34318E02-663E-44B1-BB14-DD7E57C90917}"/>
                </a:ext>
              </a:extLst>
            </p:cNvPr>
            <p:cNvSpPr txBox="1"/>
            <p:nvPr/>
          </p:nvSpPr>
          <p:spPr>
            <a:xfrm>
              <a:off x="8588495" y="4319253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1.82 (1.62, 2.06)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ZoneTexte 76">
              <a:extLst>
                <a:ext uri="{FF2B5EF4-FFF2-40B4-BE49-F238E27FC236}">
                  <a16:creationId xmlns:a16="http://schemas.microsoft.com/office/drawing/2014/main" id="{E2A21699-91E3-43F8-96ED-9DE9C85E64D1}"/>
                </a:ext>
              </a:extLst>
            </p:cNvPr>
            <p:cNvSpPr txBox="1"/>
            <p:nvPr/>
          </p:nvSpPr>
          <p:spPr>
            <a:xfrm>
              <a:off x="6416654" y="4319253"/>
              <a:ext cx="6367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Age &gt; 65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ZoneTexte 77">
              <a:extLst>
                <a:ext uri="{FF2B5EF4-FFF2-40B4-BE49-F238E27FC236}">
                  <a16:creationId xmlns:a16="http://schemas.microsoft.com/office/drawing/2014/main" id="{690261F9-FB19-46B2-873B-20BDA6357F50}"/>
                </a:ext>
              </a:extLst>
            </p:cNvPr>
            <p:cNvSpPr txBox="1"/>
            <p:nvPr/>
          </p:nvSpPr>
          <p:spPr>
            <a:xfrm>
              <a:off x="8602922" y="5002580"/>
              <a:ext cx="101021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1.26 (1.19,1.34)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ZoneTexte 78">
              <a:extLst>
                <a:ext uri="{FF2B5EF4-FFF2-40B4-BE49-F238E27FC236}">
                  <a16:creationId xmlns:a16="http://schemas.microsoft.com/office/drawing/2014/main" id="{1BFB4ABD-73A5-45A0-9A89-59655B3E7BE1}"/>
                </a:ext>
              </a:extLst>
            </p:cNvPr>
            <p:cNvSpPr txBox="1"/>
            <p:nvPr/>
          </p:nvSpPr>
          <p:spPr>
            <a:xfrm>
              <a:off x="6416654" y="5002580"/>
              <a:ext cx="886781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Hypertension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ZoneTexte 79">
              <a:extLst>
                <a:ext uri="{FF2B5EF4-FFF2-40B4-BE49-F238E27FC236}">
                  <a16:creationId xmlns:a16="http://schemas.microsoft.com/office/drawing/2014/main" id="{C8974C8D-14ED-4C4B-9E89-A36E881BE2F8}"/>
                </a:ext>
              </a:extLst>
            </p:cNvPr>
            <p:cNvSpPr txBox="1"/>
            <p:nvPr/>
          </p:nvSpPr>
          <p:spPr>
            <a:xfrm>
              <a:off x="8588495" y="4551500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1.21 (1.15, 1.28)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1ECE291F-58DB-4EFA-AF5C-AF1E05056765}"/>
                </a:ext>
              </a:extLst>
            </p:cNvPr>
            <p:cNvSpPr txBox="1"/>
            <p:nvPr/>
          </p:nvSpPr>
          <p:spPr>
            <a:xfrm>
              <a:off x="6416654" y="4551500"/>
              <a:ext cx="8451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Male gender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id="{ABF1DBA4-D91F-42B3-A4FA-DE1054839553}"/>
                </a:ext>
              </a:extLst>
            </p:cNvPr>
            <p:cNvSpPr txBox="1"/>
            <p:nvPr/>
          </p:nvSpPr>
          <p:spPr>
            <a:xfrm>
              <a:off x="8588495" y="4777555"/>
              <a:ext cx="10390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1.50 (1.39, 1.62)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id="{33C5F836-ACF3-4945-AE20-99B6772735E5}"/>
                </a:ext>
              </a:extLst>
            </p:cNvPr>
            <p:cNvSpPr txBox="1"/>
            <p:nvPr/>
          </p:nvSpPr>
          <p:spPr>
            <a:xfrm>
              <a:off x="6416654" y="4777555"/>
              <a:ext cx="64152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Diabetes</a:t>
              </a:r>
              <a:endParaRPr kumimoji="0" lang="fr-FR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84" name="Straight Arrow Connector 68">
              <a:extLst>
                <a:ext uri="{FF2B5EF4-FFF2-40B4-BE49-F238E27FC236}">
                  <a16:creationId xmlns:a16="http://schemas.microsoft.com/office/drawing/2014/main" id="{036F059E-9BE2-4E6E-AB4D-4212C369F6A2}"/>
                </a:ext>
              </a:extLst>
            </p:cNvPr>
            <p:cNvCxnSpPr>
              <a:cxnSpLocks/>
            </p:cNvCxnSpPr>
            <p:nvPr/>
          </p:nvCxnSpPr>
          <p:spPr>
            <a:xfrm>
              <a:off x="9585098" y="5515734"/>
              <a:ext cx="2343377" cy="0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75">
              <a:extLst>
                <a:ext uri="{FF2B5EF4-FFF2-40B4-BE49-F238E27FC236}">
                  <a16:creationId xmlns:a16="http://schemas.microsoft.com/office/drawing/2014/main" id="{BD61378B-B6CD-48CB-9F68-80AAB7200B76}"/>
                </a:ext>
              </a:extLst>
            </p:cNvPr>
            <p:cNvCxnSpPr>
              <a:cxnSpLocks/>
            </p:cNvCxnSpPr>
            <p:nvPr/>
          </p:nvCxnSpPr>
          <p:spPr>
            <a:xfrm>
              <a:off x="9584937" y="3638550"/>
              <a:ext cx="0" cy="1844675"/>
            </a:xfrm>
            <a:prstGeom prst="straightConnector1">
              <a:avLst/>
            </a:prstGeom>
            <a:ln w="9525" cap="sq">
              <a:solidFill>
                <a:schemeClr val="bg1">
                  <a:lumMod val="65000"/>
                </a:schemeClr>
              </a:solidFill>
              <a:prstDash val="sysDot"/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ZoneTexte 85">
              <a:extLst>
                <a:ext uri="{FF2B5EF4-FFF2-40B4-BE49-F238E27FC236}">
                  <a16:creationId xmlns:a16="http://schemas.microsoft.com/office/drawing/2014/main" id="{A02F5E38-B71C-463B-BCA9-F2B6BDD6EFB5}"/>
                </a:ext>
              </a:extLst>
            </p:cNvPr>
            <p:cNvSpPr txBox="1"/>
            <p:nvPr/>
          </p:nvSpPr>
          <p:spPr>
            <a:xfrm>
              <a:off x="9514245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87" name="Straight Arrow Connector 75">
              <a:extLst>
                <a:ext uri="{FF2B5EF4-FFF2-40B4-BE49-F238E27FC236}">
                  <a16:creationId xmlns:a16="http://schemas.microsoft.com/office/drawing/2014/main" id="{FB279E0B-188E-47B6-84D7-CB2B0317F9F9}"/>
                </a:ext>
              </a:extLst>
            </p:cNvPr>
            <p:cNvCxnSpPr>
              <a:cxnSpLocks/>
            </p:cNvCxnSpPr>
            <p:nvPr/>
          </p:nvCxnSpPr>
          <p:spPr>
            <a:xfrm>
              <a:off x="9798388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ZoneTexte 87">
              <a:extLst>
                <a:ext uri="{FF2B5EF4-FFF2-40B4-BE49-F238E27FC236}">
                  <a16:creationId xmlns:a16="http://schemas.microsoft.com/office/drawing/2014/main" id="{F65E4159-C95C-4979-B617-65E237051AA8}"/>
                </a:ext>
              </a:extLst>
            </p:cNvPr>
            <p:cNvSpPr txBox="1"/>
            <p:nvPr/>
          </p:nvSpPr>
          <p:spPr>
            <a:xfrm>
              <a:off x="9727696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1.1</a:t>
              </a:r>
            </a:p>
          </p:txBody>
        </p:sp>
        <p:cxnSp>
          <p:nvCxnSpPr>
            <p:cNvPr id="89" name="Straight Arrow Connector 75">
              <a:extLst>
                <a:ext uri="{FF2B5EF4-FFF2-40B4-BE49-F238E27FC236}">
                  <a16:creationId xmlns:a16="http://schemas.microsoft.com/office/drawing/2014/main" id="{BD449D61-989C-49BD-95CE-FA7470353D8D}"/>
                </a:ext>
              </a:extLst>
            </p:cNvPr>
            <p:cNvCxnSpPr>
              <a:cxnSpLocks/>
            </p:cNvCxnSpPr>
            <p:nvPr/>
          </p:nvCxnSpPr>
          <p:spPr>
            <a:xfrm>
              <a:off x="1001111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7F4EE121-30E9-49FF-ABD4-B2CCC65867D7}"/>
                </a:ext>
              </a:extLst>
            </p:cNvPr>
            <p:cNvSpPr txBox="1"/>
            <p:nvPr/>
          </p:nvSpPr>
          <p:spPr>
            <a:xfrm>
              <a:off x="994042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1.2</a:t>
              </a:r>
            </a:p>
          </p:txBody>
        </p:sp>
        <p:cxnSp>
          <p:nvCxnSpPr>
            <p:cNvPr id="91" name="Straight Arrow Connector 75">
              <a:extLst>
                <a:ext uri="{FF2B5EF4-FFF2-40B4-BE49-F238E27FC236}">
                  <a16:creationId xmlns:a16="http://schemas.microsoft.com/office/drawing/2014/main" id="{60F195FD-BF63-4A21-A57E-4B36C195F9ED}"/>
                </a:ext>
              </a:extLst>
            </p:cNvPr>
            <p:cNvCxnSpPr>
              <a:cxnSpLocks/>
            </p:cNvCxnSpPr>
            <p:nvPr/>
          </p:nvCxnSpPr>
          <p:spPr>
            <a:xfrm>
              <a:off x="10223838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ZoneTexte 91">
              <a:extLst>
                <a:ext uri="{FF2B5EF4-FFF2-40B4-BE49-F238E27FC236}">
                  <a16:creationId xmlns:a16="http://schemas.microsoft.com/office/drawing/2014/main" id="{5F8E0F54-B677-4D3B-A730-C43B8A7E8914}"/>
                </a:ext>
              </a:extLst>
            </p:cNvPr>
            <p:cNvSpPr txBox="1"/>
            <p:nvPr/>
          </p:nvSpPr>
          <p:spPr>
            <a:xfrm>
              <a:off x="10153146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1.3</a:t>
              </a:r>
            </a:p>
          </p:txBody>
        </p:sp>
        <p:cxnSp>
          <p:nvCxnSpPr>
            <p:cNvPr id="93" name="Straight Arrow Connector 75">
              <a:extLst>
                <a:ext uri="{FF2B5EF4-FFF2-40B4-BE49-F238E27FC236}">
                  <a16:creationId xmlns:a16="http://schemas.microsoft.com/office/drawing/2014/main" id="{8FBCBFCC-580D-45EF-9E3B-CDEDF10C3434}"/>
                </a:ext>
              </a:extLst>
            </p:cNvPr>
            <p:cNvCxnSpPr>
              <a:cxnSpLocks/>
            </p:cNvCxnSpPr>
            <p:nvPr/>
          </p:nvCxnSpPr>
          <p:spPr>
            <a:xfrm>
              <a:off x="1043656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id="{741004C4-5849-4A34-8F38-56BF4AB14294}"/>
                </a:ext>
              </a:extLst>
            </p:cNvPr>
            <p:cNvSpPr txBox="1"/>
            <p:nvPr/>
          </p:nvSpPr>
          <p:spPr>
            <a:xfrm>
              <a:off x="9659874" y="5351258"/>
              <a:ext cx="466474" cy="1231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Higher</a:t>
              </a:r>
              <a:r>
                <a:rPr kumimoji="0" lang="fr-FR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Risk</a:t>
              </a:r>
            </a:p>
          </p:txBody>
        </p:sp>
        <p:cxnSp>
          <p:nvCxnSpPr>
            <p:cNvPr id="95" name="Straight Arrow Connector 75">
              <a:extLst>
                <a:ext uri="{FF2B5EF4-FFF2-40B4-BE49-F238E27FC236}">
                  <a16:creationId xmlns:a16="http://schemas.microsoft.com/office/drawing/2014/main" id="{A3297009-A390-4D04-A0CB-FA75E25DF8BF}"/>
                </a:ext>
              </a:extLst>
            </p:cNvPr>
            <p:cNvCxnSpPr>
              <a:cxnSpLocks/>
            </p:cNvCxnSpPr>
            <p:nvPr/>
          </p:nvCxnSpPr>
          <p:spPr>
            <a:xfrm>
              <a:off x="1065246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id="{8116DEE7-E134-40AC-847B-81CC342D812D}"/>
                </a:ext>
              </a:extLst>
            </p:cNvPr>
            <p:cNvSpPr txBox="1"/>
            <p:nvPr/>
          </p:nvSpPr>
          <p:spPr>
            <a:xfrm>
              <a:off x="1058177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1.5</a:t>
              </a:r>
            </a:p>
          </p:txBody>
        </p:sp>
        <p:cxnSp>
          <p:nvCxnSpPr>
            <p:cNvPr id="97" name="Straight Arrow Connector 75">
              <a:extLst>
                <a:ext uri="{FF2B5EF4-FFF2-40B4-BE49-F238E27FC236}">
                  <a16:creationId xmlns:a16="http://schemas.microsoft.com/office/drawing/2014/main" id="{CE154431-EE36-4A45-B640-C8C5FABAF6F3}"/>
                </a:ext>
              </a:extLst>
            </p:cNvPr>
            <p:cNvCxnSpPr>
              <a:cxnSpLocks/>
            </p:cNvCxnSpPr>
            <p:nvPr/>
          </p:nvCxnSpPr>
          <p:spPr>
            <a:xfrm>
              <a:off x="10858838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9A0DBA05-29CA-4E02-B487-9EF42E93D26B}"/>
                </a:ext>
              </a:extLst>
            </p:cNvPr>
            <p:cNvSpPr txBox="1"/>
            <p:nvPr/>
          </p:nvSpPr>
          <p:spPr>
            <a:xfrm>
              <a:off x="10788146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1.6</a:t>
              </a:r>
            </a:p>
          </p:txBody>
        </p:sp>
        <p:cxnSp>
          <p:nvCxnSpPr>
            <p:cNvPr id="99" name="Straight Arrow Connector 75">
              <a:extLst>
                <a:ext uri="{FF2B5EF4-FFF2-40B4-BE49-F238E27FC236}">
                  <a16:creationId xmlns:a16="http://schemas.microsoft.com/office/drawing/2014/main" id="{FABB4F0A-71B1-4462-AF06-E5BECFD72149}"/>
                </a:ext>
              </a:extLst>
            </p:cNvPr>
            <p:cNvCxnSpPr>
              <a:cxnSpLocks/>
            </p:cNvCxnSpPr>
            <p:nvPr/>
          </p:nvCxnSpPr>
          <p:spPr>
            <a:xfrm>
              <a:off x="11074738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ZoneTexte 99">
              <a:extLst>
                <a:ext uri="{FF2B5EF4-FFF2-40B4-BE49-F238E27FC236}">
                  <a16:creationId xmlns:a16="http://schemas.microsoft.com/office/drawing/2014/main" id="{63C5A1AB-D645-4501-A7AA-9EDB07E7A885}"/>
                </a:ext>
              </a:extLst>
            </p:cNvPr>
            <p:cNvSpPr txBox="1"/>
            <p:nvPr/>
          </p:nvSpPr>
          <p:spPr>
            <a:xfrm>
              <a:off x="11004046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1.7</a:t>
              </a:r>
            </a:p>
          </p:txBody>
        </p:sp>
        <p:cxnSp>
          <p:nvCxnSpPr>
            <p:cNvPr id="101" name="Straight Arrow Connector 75">
              <a:extLst>
                <a:ext uri="{FF2B5EF4-FFF2-40B4-BE49-F238E27FC236}">
                  <a16:creationId xmlns:a16="http://schemas.microsoft.com/office/drawing/2014/main" id="{7715DCFB-D28A-4078-97E7-40FB292B76D9}"/>
                </a:ext>
              </a:extLst>
            </p:cNvPr>
            <p:cNvCxnSpPr>
              <a:cxnSpLocks/>
            </p:cNvCxnSpPr>
            <p:nvPr/>
          </p:nvCxnSpPr>
          <p:spPr>
            <a:xfrm>
              <a:off x="1128746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79B83249-0116-40AD-A5FF-225181286DF7}"/>
                </a:ext>
              </a:extLst>
            </p:cNvPr>
            <p:cNvSpPr txBox="1"/>
            <p:nvPr/>
          </p:nvSpPr>
          <p:spPr>
            <a:xfrm>
              <a:off x="1121677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1.8</a:t>
              </a:r>
            </a:p>
          </p:txBody>
        </p:sp>
        <p:cxnSp>
          <p:nvCxnSpPr>
            <p:cNvPr id="103" name="Straight Arrow Connector 75">
              <a:extLst>
                <a:ext uri="{FF2B5EF4-FFF2-40B4-BE49-F238E27FC236}">
                  <a16:creationId xmlns:a16="http://schemas.microsoft.com/office/drawing/2014/main" id="{63E629B6-2F8E-44CD-B322-24B9AB7236E1}"/>
                </a:ext>
              </a:extLst>
            </p:cNvPr>
            <p:cNvCxnSpPr>
              <a:cxnSpLocks/>
            </p:cNvCxnSpPr>
            <p:nvPr/>
          </p:nvCxnSpPr>
          <p:spPr>
            <a:xfrm>
              <a:off x="1149701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ZoneTexte 103">
              <a:extLst>
                <a:ext uri="{FF2B5EF4-FFF2-40B4-BE49-F238E27FC236}">
                  <a16:creationId xmlns:a16="http://schemas.microsoft.com/office/drawing/2014/main" id="{767E3675-22C7-4277-A56D-A8472120D36E}"/>
                </a:ext>
              </a:extLst>
            </p:cNvPr>
            <p:cNvSpPr txBox="1"/>
            <p:nvPr/>
          </p:nvSpPr>
          <p:spPr>
            <a:xfrm>
              <a:off x="1142632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</a:t>
              </a:r>
            </a:p>
          </p:txBody>
        </p:sp>
        <p:cxnSp>
          <p:nvCxnSpPr>
            <p:cNvPr id="105" name="Straight Arrow Connector 75">
              <a:extLst>
                <a:ext uri="{FF2B5EF4-FFF2-40B4-BE49-F238E27FC236}">
                  <a16:creationId xmlns:a16="http://schemas.microsoft.com/office/drawing/2014/main" id="{7405C478-948F-4FBA-A2EF-8309ACE66127}"/>
                </a:ext>
              </a:extLst>
            </p:cNvPr>
            <p:cNvCxnSpPr>
              <a:cxnSpLocks/>
            </p:cNvCxnSpPr>
            <p:nvPr/>
          </p:nvCxnSpPr>
          <p:spPr>
            <a:xfrm>
              <a:off x="11712913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ZoneTexte 105">
              <a:extLst>
                <a:ext uri="{FF2B5EF4-FFF2-40B4-BE49-F238E27FC236}">
                  <a16:creationId xmlns:a16="http://schemas.microsoft.com/office/drawing/2014/main" id="{2F9B745D-2845-4F2D-B756-17F6A0567567}"/>
                </a:ext>
              </a:extLst>
            </p:cNvPr>
            <p:cNvSpPr txBox="1"/>
            <p:nvPr/>
          </p:nvSpPr>
          <p:spPr>
            <a:xfrm>
              <a:off x="11642221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2.0</a:t>
              </a:r>
            </a:p>
          </p:txBody>
        </p:sp>
        <p:cxnSp>
          <p:nvCxnSpPr>
            <p:cNvPr id="107" name="Straight Arrow Connector 75">
              <a:extLst>
                <a:ext uri="{FF2B5EF4-FFF2-40B4-BE49-F238E27FC236}">
                  <a16:creationId xmlns:a16="http://schemas.microsoft.com/office/drawing/2014/main" id="{81DCB959-A5E4-4BDA-A18B-B081DDA267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67688" y="5412813"/>
              <a:ext cx="131218" cy="1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Arrow Connector 75">
              <a:extLst>
                <a:ext uri="{FF2B5EF4-FFF2-40B4-BE49-F238E27FC236}">
                  <a16:creationId xmlns:a16="http://schemas.microsoft.com/office/drawing/2014/main" id="{6FE522C0-A59B-40FE-B493-993F97D3F255}"/>
                </a:ext>
              </a:extLst>
            </p:cNvPr>
            <p:cNvCxnSpPr>
              <a:cxnSpLocks/>
            </p:cNvCxnSpPr>
            <p:nvPr/>
          </p:nvCxnSpPr>
          <p:spPr>
            <a:xfrm>
              <a:off x="9584937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2FA307D1-3497-4072-BDC9-E603467FD550}"/>
                </a:ext>
              </a:extLst>
            </p:cNvPr>
            <p:cNvSpPr txBox="1"/>
            <p:nvPr/>
          </p:nvSpPr>
          <p:spPr>
            <a:xfrm>
              <a:off x="10364428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1.4</a:t>
              </a:r>
            </a:p>
          </p:txBody>
        </p:sp>
        <p:cxnSp>
          <p:nvCxnSpPr>
            <p:cNvPr id="110" name="Straight Arrow Connector 75">
              <a:extLst>
                <a:ext uri="{FF2B5EF4-FFF2-40B4-BE49-F238E27FC236}">
                  <a16:creationId xmlns:a16="http://schemas.microsoft.com/office/drawing/2014/main" id="{3BCE2365-98A5-47F9-985A-023C02109F73}"/>
                </a:ext>
              </a:extLst>
            </p:cNvPr>
            <p:cNvCxnSpPr>
              <a:cxnSpLocks/>
            </p:cNvCxnSpPr>
            <p:nvPr/>
          </p:nvCxnSpPr>
          <p:spPr>
            <a:xfrm>
              <a:off x="11925136" y="5519703"/>
              <a:ext cx="0" cy="55597"/>
            </a:xfrm>
            <a:prstGeom prst="straightConnector1">
              <a:avLst/>
            </a:prstGeom>
            <a:ln w="9525" cap="sq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1" name="ZoneTexte 110">
              <a:extLst>
                <a:ext uri="{FF2B5EF4-FFF2-40B4-BE49-F238E27FC236}">
                  <a16:creationId xmlns:a16="http://schemas.microsoft.com/office/drawing/2014/main" id="{E0A472D6-F1D9-4009-A5CF-4B4D639CD629}"/>
                </a:ext>
              </a:extLst>
            </p:cNvPr>
            <p:cNvSpPr txBox="1"/>
            <p:nvPr/>
          </p:nvSpPr>
          <p:spPr>
            <a:xfrm>
              <a:off x="11854444" y="5619261"/>
              <a:ext cx="144270" cy="13849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2.1</a:t>
              </a:r>
            </a:p>
          </p:txBody>
        </p:sp>
        <p:cxnSp>
          <p:nvCxnSpPr>
            <p:cNvPr id="113" name="Straight Arrow Connector 68">
              <a:extLst>
                <a:ext uri="{FF2B5EF4-FFF2-40B4-BE49-F238E27FC236}">
                  <a16:creationId xmlns:a16="http://schemas.microsoft.com/office/drawing/2014/main" id="{230651B4-EF47-4C52-B305-1B4D588A2EC3}"/>
                </a:ext>
              </a:extLst>
            </p:cNvPr>
            <p:cNvCxnSpPr>
              <a:cxnSpLocks/>
            </p:cNvCxnSpPr>
            <p:nvPr/>
          </p:nvCxnSpPr>
          <p:spPr>
            <a:xfrm>
              <a:off x="10910888" y="4445883"/>
              <a:ext cx="895350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F42ABC5-892C-4F2A-98B7-F40847AD8A31}"/>
                </a:ext>
              </a:extLst>
            </p:cNvPr>
            <p:cNvSpPr/>
            <p:nvPr/>
          </p:nvSpPr>
          <p:spPr>
            <a:xfrm>
              <a:off x="11294508" y="4407595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5" name="Straight Arrow Connector 68">
              <a:extLst>
                <a:ext uri="{FF2B5EF4-FFF2-40B4-BE49-F238E27FC236}">
                  <a16:creationId xmlns:a16="http://schemas.microsoft.com/office/drawing/2014/main" id="{5AA2A6B9-0D4D-42B0-864D-35F2267D662F}"/>
                </a:ext>
              </a:extLst>
            </p:cNvPr>
            <p:cNvCxnSpPr>
              <a:cxnSpLocks/>
            </p:cNvCxnSpPr>
            <p:nvPr/>
          </p:nvCxnSpPr>
          <p:spPr>
            <a:xfrm>
              <a:off x="10108406" y="3783895"/>
              <a:ext cx="245269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E932A3F-F79D-4462-8079-AC4EA61CF2A9}"/>
                </a:ext>
              </a:extLst>
            </p:cNvPr>
            <p:cNvSpPr/>
            <p:nvPr/>
          </p:nvSpPr>
          <p:spPr>
            <a:xfrm>
              <a:off x="10191990" y="3745607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7" name="Straight Arrow Connector 68">
              <a:extLst>
                <a:ext uri="{FF2B5EF4-FFF2-40B4-BE49-F238E27FC236}">
                  <a16:creationId xmlns:a16="http://schemas.microsoft.com/office/drawing/2014/main" id="{A6A94BEA-1BA5-4026-A079-2B759CB0B716}"/>
                </a:ext>
              </a:extLst>
            </p:cNvPr>
            <p:cNvCxnSpPr>
              <a:cxnSpLocks/>
            </p:cNvCxnSpPr>
            <p:nvPr/>
          </p:nvCxnSpPr>
          <p:spPr>
            <a:xfrm>
              <a:off x="9903619" y="4667339"/>
              <a:ext cx="273844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A6B6FE45-FAC1-4689-ADC1-5DF014BC4D1A}"/>
                </a:ext>
              </a:extLst>
            </p:cNvPr>
            <p:cNvSpPr/>
            <p:nvPr/>
          </p:nvSpPr>
          <p:spPr>
            <a:xfrm>
              <a:off x="10001490" y="4629051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19" name="Straight Arrow Connector 68">
              <a:extLst>
                <a:ext uri="{FF2B5EF4-FFF2-40B4-BE49-F238E27FC236}">
                  <a16:creationId xmlns:a16="http://schemas.microsoft.com/office/drawing/2014/main" id="{EA5C7C11-07C1-4E06-BCDA-3A25F9420FA2}"/>
                </a:ext>
              </a:extLst>
            </p:cNvPr>
            <p:cNvCxnSpPr>
              <a:cxnSpLocks/>
            </p:cNvCxnSpPr>
            <p:nvPr/>
          </p:nvCxnSpPr>
          <p:spPr>
            <a:xfrm>
              <a:off x="10420350" y="4893558"/>
              <a:ext cx="483394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49923CE7-7F14-4BFD-844D-6B40B7904B2C}"/>
                </a:ext>
              </a:extLst>
            </p:cNvPr>
            <p:cNvSpPr/>
            <p:nvPr/>
          </p:nvSpPr>
          <p:spPr>
            <a:xfrm>
              <a:off x="10613471" y="4855270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21" name="Straight Arrow Connector 68">
              <a:extLst>
                <a:ext uri="{FF2B5EF4-FFF2-40B4-BE49-F238E27FC236}">
                  <a16:creationId xmlns:a16="http://schemas.microsoft.com/office/drawing/2014/main" id="{420C474A-62D3-4F90-86EB-7105B653BC79}"/>
                </a:ext>
              </a:extLst>
            </p:cNvPr>
            <p:cNvCxnSpPr>
              <a:cxnSpLocks/>
            </p:cNvCxnSpPr>
            <p:nvPr/>
          </p:nvCxnSpPr>
          <p:spPr>
            <a:xfrm>
              <a:off x="9991725" y="5110251"/>
              <a:ext cx="307181" cy="0"/>
            </a:xfrm>
            <a:prstGeom prst="straightConnector1">
              <a:avLst/>
            </a:prstGeom>
            <a:ln w="9525" cap="sq">
              <a:solidFill>
                <a:schemeClr val="accent1"/>
              </a:solidFill>
              <a:miter lim="800000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ECC0BD08-3123-4E4B-BFE9-209369EBFE0F}"/>
                </a:ext>
              </a:extLst>
            </p:cNvPr>
            <p:cNvSpPr/>
            <p:nvPr/>
          </p:nvSpPr>
          <p:spPr>
            <a:xfrm>
              <a:off x="10106265" y="5071963"/>
              <a:ext cx="73471" cy="73471"/>
            </a:xfrm>
            <a:prstGeom prst="rect">
              <a:avLst/>
            </a:prstGeom>
            <a:solidFill>
              <a:srgbClr val="4D73BE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8538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B49A-1FB4-2541-B746-68F678F4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4" y="10471"/>
            <a:ext cx="12122426" cy="1481068"/>
          </a:xfrm>
        </p:spPr>
        <p:txBody>
          <a:bodyPr>
            <a:normAutofit/>
          </a:bodyPr>
          <a:lstStyle/>
          <a:p>
            <a:pPr algn="ctr"/>
            <a:r>
              <a:rPr lang="fr-FR" sz="3200" dirty="0"/>
              <a:t>Covid-19 </a:t>
            </a:r>
            <a:r>
              <a:rPr lang="fr-FR" sz="3200" dirty="0" err="1"/>
              <a:t>severe</a:t>
            </a:r>
            <a:r>
              <a:rPr lang="fr-FR" sz="3200" dirty="0"/>
              <a:t> </a:t>
            </a:r>
            <a:r>
              <a:rPr lang="fr-FR" sz="3200" dirty="0" err="1"/>
              <a:t>outcomes</a:t>
            </a:r>
            <a:r>
              <a:rPr lang="fr-FR" sz="3200" dirty="0"/>
              <a:t> in HIV– PISCIS </a:t>
            </a:r>
            <a:r>
              <a:rPr lang="fr-FR" sz="3200" dirty="0" err="1"/>
              <a:t>cohort</a:t>
            </a:r>
            <a:r>
              <a:rPr lang="fr-FR" sz="3200" dirty="0"/>
              <a:t> Spain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604F9FF4-4CCF-8C43-926A-6C8625AA1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481" y="1510170"/>
            <a:ext cx="5055037" cy="1396374"/>
          </a:xfrm>
        </p:spPr>
        <p:txBody>
          <a:bodyPr>
            <a:noAutofit/>
          </a:bodyPr>
          <a:lstStyle/>
          <a:p>
            <a:r>
              <a:rPr lang="en-US" sz="1800">
                <a:cs typeface="Arial" panose="020B0604020202020204" pitchFamily="34" charset="0"/>
              </a:rPr>
              <a:t>Cohort of PLWIH, 16 Catalan hospitals</a:t>
            </a:r>
          </a:p>
          <a:p>
            <a:r>
              <a:rPr lang="en-US" sz="1800">
                <a:cs typeface="Arial" panose="020B0604020202020204" pitchFamily="34" charset="0"/>
              </a:rPr>
              <a:t>Inclusion of patients with SARS-CoV-2 PCR+</a:t>
            </a:r>
          </a:p>
          <a:p>
            <a:r>
              <a:rPr lang="en-US" sz="1800">
                <a:cs typeface="Arial" panose="020B0604020202020204" pitchFamily="34" charset="0"/>
              </a:rPr>
              <a:t>Cox regression models: severe outcomes (hospital admission or death) according to HIV characteristics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199AC5-7367-6B41-BD22-80CFB0991290}"/>
              </a:ext>
            </a:extLst>
          </p:cNvPr>
          <p:cNvSpPr txBox="1"/>
          <p:nvPr/>
        </p:nvSpPr>
        <p:spPr>
          <a:xfrm>
            <a:off x="8839785" y="6448934"/>
            <a:ext cx="337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Kwakye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Nomah</a:t>
            </a:r>
            <a:r>
              <a:rPr kumimoji="0" lang="fr-FR" sz="14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D. IAS 2021, Abs. OALB0301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BE21076-F748-4887-884C-A9239873C02E}"/>
              </a:ext>
            </a:extLst>
          </p:cNvPr>
          <p:cNvGrpSpPr/>
          <p:nvPr/>
        </p:nvGrpSpPr>
        <p:grpSpPr>
          <a:xfrm>
            <a:off x="409124" y="3175962"/>
            <a:ext cx="5172344" cy="3184389"/>
            <a:chOff x="409124" y="3175962"/>
            <a:chExt cx="5172344" cy="318438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BE2E590-0107-4DA3-8FD2-48932B73F243}"/>
                </a:ext>
              </a:extLst>
            </p:cNvPr>
            <p:cNvSpPr/>
            <p:nvPr/>
          </p:nvSpPr>
          <p:spPr>
            <a:xfrm>
              <a:off x="2533650" y="3175962"/>
              <a:ext cx="1187450" cy="3852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On follow-up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= 13 142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6330A8C-AD59-4329-B283-3BA3E371C8A0}"/>
                </a:ext>
              </a:extLst>
            </p:cNvPr>
            <p:cNvSpPr/>
            <p:nvPr/>
          </p:nvSpPr>
          <p:spPr>
            <a:xfrm>
              <a:off x="4108818" y="3818614"/>
              <a:ext cx="1295216" cy="38526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12,393 SARS-CoV-2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negative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384CB66-7E29-4B90-980C-E46ECD7B5E0F}"/>
                </a:ext>
              </a:extLst>
            </p:cNvPr>
            <p:cNvSpPr/>
            <p:nvPr/>
          </p:nvSpPr>
          <p:spPr>
            <a:xfrm>
              <a:off x="730618" y="3773201"/>
              <a:ext cx="1295216" cy="38526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749 diagnosed with SARS-CoV-2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810D16-0CD0-40D7-A627-99023A1B9B9D}"/>
                </a:ext>
              </a:extLst>
            </p:cNvPr>
            <p:cNvSpPr/>
            <p:nvPr/>
          </p:nvSpPr>
          <p:spPr>
            <a:xfrm>
              <a:off x="727627" y="4450838"/>
              <a:ext cx="1092200" cy="480353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646 patients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managed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ambulatorily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2D6D74F-3B99-4B76-8CF7-920633351414}"/>
                </a:ext>
              </a:extLst>
            </p:cNvPr>
            <p:cNvSpPr/>
            <p:nvPr/>
          </p:nvSpPr>
          <p:spPr>
            <a:xfrm>
              <a:off x="3562718" y="4405425"/>
              <a:ext cx="1092200" cy="480353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103 patients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hospitalized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3D586F5-0096-438F-8DAB-E0FD1809A6A5}"/>
                </a:ext>
              </a:extLst>
            </p:cNvPr>
            <p:cNvSpPr/>
            <p:nvPr/>
          </p:nvSpPr>
          <p:spPr>
            <a:xfrm>
              <a:off x="4375518" y="5155196"/>
              <a:ext cx="926732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96 non-ICU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admissions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5AE47D8-15C6-4206-B1F2-DAB0A7C0E177}"/>
                </a:ext>
              </a:extLst>
            </p:cNvPr>
            <p:cNvSpPr/>
            <p:nvPr/>
          </p:nvSpPr>
          <p:spPr>
            <a:xfrm>
              <a:off x="2838818" y="5109783"/>
              <a:ext cx="926732" cy="40758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 ICU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admissions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B85DDD-AAA3-4AF6-BE80-4692373F4F19}"/>
                </a:ext>
              </a:extLst>
            </p:cNvPr>
            <p:cNvSpPr/>
            <p:nvPr/>
          </p:nvSpPr>
          <p:spPr>
            <a:xfrm>
              <a:off x="4972236" y="5952771"/>
              <a:ext cx="609232" cy="40758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 died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460EEE-37B8-4478-A5A6-876681A2C87A}"/>
                </a:ext>
              </a:extLst>
            </p:cNvPr>
            <p:cNvSpPr/>
            <p:nvPr/>
          </p:nvSpPr>
          <p:spPr>
            <a:xfrm>
              <a:off x="4108818" y="5952771"/>
              <a:ext cx="774148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84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recovered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A51FB2D-3468-48D8-91A4-6F2290FCD644}"/>
                </a:ext>
              </a:extLst>
            </p:cNvPr>
            <p:cNvSpPr/>
            <p:nvPr/>
          </p:nvSpPr>
          <p:spPr>
            <a:xfrm>
              <a:off x="3378202" y="5952771"/>
              <a:ext cx="609232" cy="407580"/>
            </a:xfrm>
            <a:prstGeom prst="rect">
              <a:avLst/>
            </a:prstGeom>
            <a:solidFill>
              <a:srgbClr val="CCECFF"/>
            </a:solidFill>
            <a:ln w="28575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 died</a:t>
              </a:r>
              <a:endParaRPr kumimoji="0" 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2F38240-C795-4B72-960D-E83261784A3E}"/>
                </a:ext>
              </a:extLst>
            </p:cNvPr>
            <p:cNvSpPr/>
            <p:nvPr/>
          </p:nvSpPr>
          <p:spPr>
            <a:xfrm>
              <a:off x="2514784" y="5952771"/>
              <a:ext cx="774148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</a:t>
              </a:r>
              <a:b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recovered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5904B93-880F-41A3-AFC1-F7BA9F50BFF5}"/>
                </a:ext>
              </a:extLst>
            </p:cNvPr>
            <p:cNvSpPr/>
            <p:nvPr/>
          </p:nvSpPr>
          <p:spPr>
            <a:xfrm>
              <a:off x="1473202" y="5952771"/>
              <a:ext cx="609232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 died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D7AD60E-FFAD-44A3-A522-1D943970A155}"/>
                </a:ext>
              </a:extLst>
            </p:cNvPr>
            <p:cNvSpPr/>
            <p:nvPr/>
          </p:nvSpPr>
          <p:spPr>
            <a:xfrm>
              <a:off x="409124" y="5952771"/>
              <a:ext cx="774148" cy="40758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646</a:t>
              </a:r>
              <a:b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</a:b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recovered</a:t>
              </a:r>
              <a:endPara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6" name="Connecteur : en angle 5">
              <a:extLst>
                <a:ext uri="{FF2B5EF4-FFF2-40B4-BE49-F238E27FC236}">
                  <a16:creationId xmlns:a16="http://schemas.microsoft.com/office/drawing/2014/main" id="{417A772F-8D9A-4207-A4C1-07A4E2AA1379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3813206" y="2855515"/>
              <a:ext cx="257389" cy="1629051"/>
            </a:xfrm>
            <a:prstGeom prst="bentConnector3">
              <a:avLst/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Connecteur : en angle 27">
              <a:extLst>
                <a:ext uri="{FF2B5EF4-FFF2-40B4-BE49-F238E27FC236}">
                  <a16:creationId xmlns:a16="http://schemas.microsoft.com/office/drawing/2014/main" id="{C70129AD-09DB-4D81-BF45-C5BA41AB7DC3}"/>
                </a:ext>
              </a:extLst>
            </p:cNvPr>
            <p:cNvCxnSpPr>
              <a:cxnSpLocks/>
              <a:stCxn id="14" idx="2"/>
              <a:endCxn id="16" idx="0"/>
            </p:cNvCxnSpPr>
            <p:nvPr/>
          </p:nvCxnSpPr>
          <p:spPr>
            <a:xfrm rot="5400000">
              <a:off x="2146813" y="2792639"/>
              <a:ext cx="211976" cy="174914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Connecteur : en angle 30">
              <a:extLst>
                <a:ext uri="{FF2B5EF4-FFF2-40B4-BE49-F238E27FC236}">
                  <a16:creationId xmlns:a16="http://schemas.microsoft.com/office/drawing/2014/main" id="{8E862A36-C136-4446-8E54-4D82C16DEE4D}"/>
                </a:ext>
              </a:extLst>
            </p:cNvPr>
            <p:cNvCxnSpPr>
              <a:cxnSpLocks/>
              <a:stCxn id="17" idx="2"/>
              <a:endCxn id="26" idx="0"/>
            </p:cNvCxnSpPr>
            <p:nvPr/>
          </p:nvCxnSpPr>
          <p:spPr>
            <a:xfrm rot="5400000">
              <a:off x="524173" y="5203217"/>
              <a:ext cx="1021580" cy="47752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Connecteur : en angle 34">
              <a:extLst>
                <a:ext uri="{FF2B5EF4-FFF2-40B4-BE49-F238E27FC236}">
                  <a16:creationId xmlns:a16="http://schemas.microsoft.com/office/drawing/2014/main" id="{D31D8CD8-6DFA-46D2-AC67-A2B6C720F2BB}"/>
                </a:ext>
              </a:extLst>
            </p:cNvPr>
            <p:cNvCxnSpPr>
              <a:cxnSpLocks/>
              <a:stCxn id="17" idx="2"/>
              <a:endCxn id="25" idx="0"/>
            </p:cNvCxnSpPr>
            <p:nvPr/>
          </p:nvCxnSpPr>
          <p:spPr>
            <a:xfrm rot="16200000" flipH="1">
              <a:off x="1014982" y="5189935"/>
              <a:ext cx="1021580" cy="50409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 : en angle 38">
              <a:extLst>
                <a:ext uri="{FF2B5EF4-FFF2-40B4-BE49-F238E27FC236}">
                  <a16:creationId xmlns:a16="http://schemas.microsoft.com/office/drawing/2014/main" id="{300244FD-7F3C-410C-9694-7AC688B03F3E}"/>
                </a:ext>
              </a:extLst>
            </p:cNvPr>
            <p:cNvCxnSpPr>
              <a:cxnSpLocks/>
              <a:stCxn id="20" idx="2"/>
              <a:endCxn id="24" idx="0"/>
            </p:cNvCxnSpPr>
            <p:nvPr/>
          </p:nvCxnSpPr>
          <p:spPr>
            <a:xfrm rot="5400000">
              <a:off x="2884317" y="5534904"/>
              <a:ext cx="435408" cy="40032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 : en angle 39">
              <a:extLst>
                <a:ext uri="{FF2B5EF4-FFF2-40B4-BE49-F238E27FC236}">
                  <a16:creationId xmlns:a16="http://schemas.microsoft.com/office/drawing/2014/main" id="{8BFF9677-947B-4A21-98E0-257AADFD9790}"/>
                </a:ext>
              </a:extLst>
            </p:cNvPr>
            <p:cNvCxnSpPr>
              <a:cxnSpLocks/>
              <a:stCxn id="20" idx="2"/>
              <a:endCxn id="23" idx="0"/>
            </p:cNvCxnSpPr>
            <p:nvPr/>
          </p:nvCxnSpPr>
          <p:spPr>
            <a:xfrm rot="16200000" flipH="1">
              <a:off x="3274797" y="5544750"/>
              <a:ext cx="435408" cy="38063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Connecteur : en angle 45">
              <a:extLst>
                <a:ext uri="{FF2B5EF4-FFF2-40B4-BE49-F238E27FC236}">
                  <a16:creationId xmlns:a16="http://schemas.microsoft.com/office/drawing/2014/main" id="{842F507D-057A-4B83-808F-AF7A39A8B79E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 rot="5400000">
              <a:off x="4451824" y="5565710"/>
              <a:ext cx="389994" cy="384127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 : en angle 46">
              <a:extLst>
                <a:ext uri="{FF2B5EF4-FFF2-40B4-BE49-F238E27FC236}">
                  <a16:creationId xmlns:a16="http://schemas.microsoft.com/office/drawing/2014/main" id="{CA35369B-6664-4971-B403-A51F18ACFE8E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 rot="16200000" flipH="1">
              <a:off x="4862871" y="5538789"/>
              <a:ext cx="389995" cy="43796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 : en angle 47">
              <a:extLst>
                <a:ext uri="{FF2B5EF4-FFF2-40B4-BE49-F238E27FC236}">
                  <a16:creationId xmlns:a16="http://schemas.microsoft.com/office/drawing/2014/main" id="{63000AD5-72ED-460B-A34C-27734E791021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 rot="5400000">
              <a:off x="1179790" y="4252402"/>
              <a:ext cx="292374" cy="104499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Connecteur : en angle 48">
              <a:extLst>
                <a:ext uri="{FF2B5EF4-FFF2-40B4-BE49-F238E27FC236}">
                  <a16:creationId xmlns:a16="http://schemas.microsoft.com/office/drawing/2014/main" id="{732AFBF0-3900-4DAD-8B3F-00913B87A1E6}"/>
                </a:ext>
              </a:extLst>
            </p:cNvPr>
            <p:cNvCxnSpPr>
              <a:cxnSpLocks/>
              <a:stCxn id="16" idx="2"/>
              <a:endCxn id="18" idx="0"/>
            </p:cNvCxnSpPr>
            <p:nvPr/>
          </p:nvCxnSpPr>
          <p:spPr>
            <a:xfrm rot="16200000" flipH="1">
              <a:off x="2620042" y="2916648"/>
              <a:ext cx="246961" cy="2730592"/>
            </a:xfrm>
            <a:prstGeom prst="bentConnector3">
              <a:avLst>
                <a:gd name="adj1" fmla="val 58049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Connecteur : en angle 56">
              <a:extLst>
                <a:ext uri="{FF2B5EF4-FFF2-40B4-BE49-F238E27FC236}">
                  <a16:creationId xmlns:a16="http://schemas.microsoft.com/office/drawing/2014/main" id="{C3696C60-0E37-45BE-BBF0-4D6EA58B2376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 rot="5400000">
              <a:off x="3593499" y="4594463"/>
              <a:ext cx="224005" cy="806634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Connecteur : en angle 57">
              <a:extLst>
                <a:ext uri="{FF2B5EF4-FFF2-40B4-BE49-F238E27FC236}">
                  <a16:creationId xmlns:a16="http://schemas.microsoft.com/office/drawing/2014/main" id="{D3050BCE-2712-4554-9DDE-6B06B9ADBBD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339142" y="4635576"/>
              <a:ext cx="269418" cy="73006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0070C0"/>
              </a:solidFill>
              <a:tailEnd type="triangle"/>
            </a:ln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2" name="Espace réservé du contenu 7">
            <a:extLst>
              <a:ext uri="{FF2B5EF4-FFF2-40B4-BE49-F238E27FC236}">
                <a16:creationId xmlns:a16="http://schemas.microsoft.com/office/drawing/2014/main" id="{3D07F11D-5B35-4233-830E-A18C69AB86E7}"/>
              </a:ext>
            </a:extLst>
          </p:cNvPr>
          <p:cNvSpPr txBox="1">
            <a:spLocks/>
          </p:cNvSpPr>
          <p:nvPr/>
        </p:nvSpPr>
        <p:spPr bwMode="auto">
          <a:xfrm>
            <a:off x="5600518" y="1510170"/>
            <a:ext cx="6478534" cy="1481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400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400">
                <a:solidFill>
                  <a:srgbClr val="000066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•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–"/>
              <a:defRPr sz="2000">
                <a:solidFill>
                  <a:srgbClr val="000066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70C0"/>
              </a:buClr>
              <a:buChar char="»"/>
              <a:defRPr sz="2000">
                <a:solidFill>
                  <a:srgbClr val="000066"/>
                </a:solidFill>
                <a:latin typeface="+mn-lt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Severe outcomes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More frequent if VL detectable (p = 0.029)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More frequent if low CD4 (p = 0.01)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Not different in patients with undetectable VL, if CD4 low or</a:t>
            </a:r>
            <a:b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</a:b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high (p = 0.15)</a:t>
            </a:r>
          </a:p>
          <a:p>
            <a:pPr marL="742950" marR="0" lvl="1" indent="-2857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3C549F"/>
              </a:buClr>
              <a:buSzTx/>
              <a:buFontTx/>
              <a:buChar char="-"/>
              <a:tabLst/>
              <a:defRPr/>
            </a:pPr>
            <a:r>
              <a:rPr kumimoji="0" lang="en-US" sz="1600" b="0" i="0" u="none" strike="noStrike" kern="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Higher according to lower CD4 levels in patients with detectable VL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ABB258E4-2D8C-4775-9E0C-6009B5498FB5}"/>
              </a:ext>
            </a:extLst>
          </p:cNvPr>
          <p:cNvSpPr txBox="1"/>
          <p:nvPr/>
        </p:nvSpPr>
        <p:spPr>
          <a:xfrm>
            <a:off x="6021105" y="3046181"/>
            <a:ext cx="4715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 outcomes from COVID-19, VL detectable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E34BE15-2A25-41B8-91D5-C618D073D6FD}"/>
              </a:ext>
            </a:extLst>
          </p:cNvPr>
          <p:cNvGrpSpPr/>
          <p:nvPr/>
        </p:nvGrpSpPr>
        <p:grpSpPr>
          <a:xfrm>
            <a:off x="6181565" y="3306408"/>
            <a:ext cx="5602540" cy="3101403"/>
            <a:chOff x="6181565" y="3306408"/>
            <a:chExt cx="5602540" cy="3101403"/>
          </a:xfrm>
        </p:grpSpPr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6E6CFDB7-476F-4BC8-B0CD-15635DF6DE8F}"/>
                </a:ext>
              </a:extLst>
            </p:cNvPr>
            <p:cNvSpPr txBox="1"/>
            <p:nvPr/>
          </p:nvSpPr>
          <p:spPr>
            <a:xfrm rot="16200000">
              <a:off x="5533143" y="4436203"/>
              <a:ext cx="163378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Survival probability</a:t>
              </a:r>
            </a:p>
          </p:txBody>
        </p:sp>
        <p:sp>
          <p:nvSpPr>
            <p:cNvPr id="74" name="Line 12">
              <a:extLst>
                <a:ext uri="{FF2B5EF4-FFF2-40B4-BE49-F238E27FC236}">
                  <a16:creationId xmlns:a16="http://schemas.microsoft.com/office/drawing/2014/main" id="{999D1FFF-D68B-48B4-81D0-762F35602A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3074" y="3741589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Rectangle 20">
              <a:extLst>
                <a:ext uri="{FF2B5EF4-FFF2-40B4-BE49-F238E27FC236}">
                  <a16:creationId xmlns:a16="http://schemas.microsoft.com/office/drawing/2014/main" id="{96178F17-03D3-46E7-B611-785D8F67A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323" y="3658781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1.00</a:t>
              </a:r>
            </a:p>
          </p:txBody>
        </p:sp>
        <p:sp>
          <p:nvSpPr>
            <p:cNvPr id="76" name="Line 12">
              <a:extLst>
                <a:ext uri="{FF2B5EF4-FFF2-40B4-BE49-F238E27FC236}">
                  <a16:creationId xmlns:a16="http://schemas.microsoft.com/office/drawing/2014/main" id="{F514BA22-A621-4E32-ABD9-5905D68970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3074" y="4327489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Rectangle 20">
              <a:extLst>
                <a:ext uri="{FF2B5EF4-FFF2-40B4-BE49-F238E27FC236}">
                  <a16:creationId xmlns:a16="http://schemas.microsoft.com/office/drawing/2014/main" id="{2992FA66-1C06-43DE-AA34-0DD2624430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323" y="4244681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0.99</a:t>
              </a:r>
            </a:p>
          </p:txBody>
        </p:sp>
        <p:sp>
          <p:nvSpPr>
            <p:cNvPr id="78" name="Line 12">
              <a:extLst>
                <a:ext uri="{FF2B5EF4-FFF2-40B4-BE49-F238E27FC236}">
                  <a16:creationId xmlns:a16="http://schemas.microsoft.com/office/drawing/2014/main" id="{3E397197-8852-42D2-947B-BB05B38A79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3074" y="4921439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Rectangle 20">
              <a:extLst>
                <a:ext uri="{FF2B5EF4-FFF2-40B4-BE49-F238E27FC236}">
                  <a16:creationId xmlns:a16="http://schemas.microsoft.com/office/drawing/2014/main" id="{63DCED42-3178-472D-AD10-45B9150ED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323" y="4838631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0.98</a:t>
              </a:r>
            </a:p>
          </p:txBody>
        </p:sp>
        <p:sp>
          <p:nvSpPr>
            <p:cNvPr id="80" name="Line 12">
              <a:extLst>
                <a:ext uri="{FF2B5EF4-FFF2-40B4-BE49-F238E27FC236}">
                  <a16:creationId xmlns:a16="http://schemas.microsoft.com/office/drawing/2014/main" id="{CA9B7179-BCB1-43DB-AF24-598B69DFA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23074" y="5514978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Rectangle 20">
              <a:extLst>
                <a:ext uri="{FF2B5EF4-FFF2-40B4-BE49-F238E27FC236}">
                  <a16:creationId xmlns:a16="http://schemas.microsoft.com/office/drawing/2014/main" id="{883C6273-4A59-4CA6-8CD2-89E701F540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66323" y="5432170"/>
              <a:ext cx="24045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0.97</a:t>
              </a:r>
            </a:p>
          </p:txBody>
        </p:sp>
        <p:sp>
          <p:nvSpPr>
            <p:cNvPr id="82" name="Line 12">
              <a:extLst>
                <a:ext uri="{FF2B5EF4-FFF2-40B4-BE49-F238E27FC236}">
                  <a16:creationId xmlns:a16="http://schemas.microsoft.com/office/drawing/2014/main" id="{82D3E954-FED2-48BC-A4F9-380D06E243C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7065001" y="5629022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Rectangle 20">
              <a:extLst>
                <a:ext uri="{FF2B5EF4-FFF2-40B4-BE49-F238E27FC236}">
                  <a16:creationId xmlns:a16="http://schemas.microsoft.com/office/drawing/2014/main" id="{8287E18B-3B1A-4F3B-9FA5-8E40FC3FA0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4203" y="5652689"/>
              <a:ext cx="68930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0</a:t>
              </a:r>
            </a:p>
          </p:txBody>
        </p:sp>
        <p:sp>
          <p:nvSpPr>
            <p:cNvPr id="84" name="Line 12">
              <a:extLst>
                <a:ext uri="{FF2B5EF4-FFF2-40B4-BE49-F238E27FC236}">
                  <a16:creationId xmlns:a16="http://schemas.microsoft.com/office/drawing/2014/main" id="{334EA42E-4721-40D1-8676-BB67080B676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8529209" y="5629022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Rectangle 20">
              <a:extLst>
                <a:ext uri="{FF2B5EF4-FFF2-40B4-BE49-F238E27FC236}">
                  <a16:creationId xmlns:a16="http://schemas.microsoft.com/office/drawing/2014/main" id="{6CC5D25A-E9D5-4E2D-B7C3-491A9CF63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9483" y="5652689"/>
              <a:ext cx="20678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  <p:sp>
          <p:nvSpPr>
            <p:cNvPr id="86" name="Line 12">
              <a:extLst>
                <a:ext uri="{FF2B5EF4-FFF2-40B4-BE49-F238E27FC236}">
                  <a16:creationId xmlns:a16="http://schemas.microsoft.com/office/drawing/2014/main" id="{B99EF729-B5AD-4F0B-A841-3087FE452E2F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9993416" y="5629022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Rectangle 20">
              <a:extLst>
                <a:ext uri="{FF2B5EF4-FFF2-40B4-BE49-F238E27FC236}">
                  <a16:creationId xmlns:a16="http://schemas.microsoft.com/office/drawing/2014/main" id="{9DD651D2-0F62-4BDA-9480-AE6CD3A7F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13690" y="5652689"/>
              <a:ext cx="20678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</a:t>
              </a:r>
            </a:p>
          </p:txBody>
        </p:sp>
        <p:sp>
          <p:nvSpPr>
            <p:cNvPr id="88" name="Line 12">
              <a:extLst>
                <a:ext uri="{FF2B5EF4-FFF2-40B4-BE49-F238E27FC236}">
                  <a16:creationId xmlns:a16="http://schemas.microsoft.com/office/drawing/2014/main" id="{EC4664EF-898F-4506-ACC0-FEB8C127837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11446216" y="5629022"/>
              <a:ext cx="47335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Rectangle 20">
              <a:extLst>
                <a:ext uri="{FF2B5EF4-FFF2-40B4-BE49-F238E27FC236}">
                  <a16:creationId xmlns:a16="http://schemas.microsoft.com/office/drawing/2014/main" id="{A9E2EFEB-6F95-4821-8608-08201E8232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66490" y="5652689"/>
              <a:ext cx="206788" cy="161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5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300</a:t>
              </a:r>
            </a:p>
          </p:txBody>
        </p:sp>
        <p:sp>
          <p:nvSpPr>
            <p:cNvPr id="90" name="Rectangle 20">
              <a:extLst>
                <a:ext uri="{FF2B5EF4-FFF2-40B4-BE49-F238E27FC236}">
                  <a16:creationId xmlns:a16="http://schemas.microsoft.com/office/drawing/2014/main" id="{5CC55BFD-5160-4DC4-B6F0-CACE904F01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8683" y="5724297"/>
              <a:ext cx="926921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4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Time in days</a:t>
              </a:r>
            </a:p>
          </p:txBody>
        </p:sp>
        <p:sp>
          <p:nvSpPr>
            <p:cNvPr id="91" name="Forme libre : forme 90">
              <a:extLst>
                <a:ext uri="{FF2B5EF4-FFF2-40B4-BE49-F238E27FC236}">
                  <a16:creationId xmlns:a16="http://schemas.microsoft.com/office/drawing/2014/main" id="{73DF9E7E-F3AA-4766-8162-38916C7D5180}"/>
                </a:ext>
              </a:extLst>
            </p:cNvPr>
            <p:cNvSpPr/>
            <p:nvPr/>
          </p:nvSpPr>
          <p:spPr>
            <a:xfrm>
              <a:off x="6872288" y="3652838"/>
              <a:ext cx="4814887" cy="1947862"/>
            </a:xfrm>
            <a:custGeom>
              <a:avLst/>
              <a:gdLst>
                <a:gd name="connsiteX0" fmla="*/ 0 w 4814887"/>
                <a:gd name="connsiteY0" fmla="*/ 0 h 1947862"/>
                <a:gd name="connsiteX1" fmla="*/ 0 w 4814887"/>
                <a:gd name="connsiteY1" fmla="*/ 1947862 h 1947862"/>
                <a:gd name="connsiteX2" fmla="*/ 4814887 w 4814887"/>
                <a:gd name="connsiteY2" fmla="*/ 1947862 h 194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14887" h="1947862">
                  <a:moveTo>
                    <a:pt x="0" y="0"/>
                  </a:moveTo>
                  <a:lnTo>
                    <a:pt x="0" y="1947862"/>
                  </a:lnTo>
                  <a:lnTo>
                    <a:pt x="4814887" y="194786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55BF4A34-4016-4A2A-98FC-F7075F37E92F}"/>
                </a:ext>
              </a:extLst>
            </p:cNvPr>
            <p:cNvSpPr/>
            <p:nvPr/>
          </p:nvSpPr>
          <p:spPr>
            <a:xfrm>
              <a:off x="7832725" y="3736975"/>
              <a:ext cx="3860800" cy="1454150"/>
            </a:xfrm>
            <a:custGeom>
              <a:avLst/>
              <a:gdLst>
                <a:gd name="connsiteX0" fmla="*/ 0 w 3860800"/>
                <a:gd name="connsiteY0" fmla="*/ 0 h 1454150"/>
                <a:gd name="connsiteX1" fmla="*/ 0 w 3860800"/>
                <a:gd name="connsiteY1" fmla="*/ 184150 h 1454150"/>
                <a:gd name="connsiteX2" fmla="*/ 76200 w 3860800"/>
                <a:gd name="connsiteY2" fmla="*/ 184150 h 1454150"/>
                <a:gd name="connsiteX3" fmla="*/ 76200 w 3860800"/>
                <a:gd name="connsiteY3" fmla="*/ 365125 h 1454150"/>
                <a:gd name="connsiteX4" fmla="*/ 117475 w 3860800"/>
                <a:gd name="connsiteY4" fmla="*/ 365125 h 1454150"/>
                <a:gd name="connsiteX5" fmla="*/ 117475 w 3860800"/>
                <a:gd name="connsiteY5" fmla="*/ 546100 h 1454150"/>
                <a:gd name="connsiteX6" fmla="*/ 152400 w 3860800"/>
                <a:gd name="connsiteY6" fmla="*/ 546100 h 1454150"/>
                <a:gd name="connsiteX7" fmla="*/ 152400 w 3860800"/>
                <a:gd name="connsiteY7" fmla="*/ 727075 h 1454150"/>
                <a:gd name="connsiteX8" fmla="*/ 558800 w 3860800"/>
                <a:gd name="connsiteY8" fmla="*/ 727075 h 1454150"/>
                <a:gd name="connsiteX9" fmla="*/ 558800 w 3860800"/>
                <a:gd name="connsiteY9" fmla="*/ 911225 h 1454150"/>
                <a:gd name="connsiteX10" fmla="*/ 1292225 w 3860800"/>
                <a:gd name="connsiteY10" fmla="*/ 911225 h 1454150"/>
                <a:gd name="connsiteX11" fmla="*/ 1292225 w 3860800"/>
                <a:gd name="connsiteY11" fmla="*/ 1092200 h 1454150"/>
                <a:gd name="connsiteX12" fmla="*/ 2486025 w 3860800"/>
                <a:gd name="connsiteY12" fmla="*/ 1092200 h 1454150"/>
                <a:gd name="connsiteX13" fmla="*/ 2486025 w 3860800"/>
                <a:gd name="connsiteY13" fmla="*/ 1273175 h 1454150"/>
                <a:gd name="connsiteX14" fmla="*/ 2978150 w 3860800"/>
                <a:gd name="connsiteY14" fmla="*/ 1273175 h 1454150"/>
                <a:gd name="connsiteX15" fmla="*/ 2978150 w 3860800"/>
                <a:gd name="connsiteY15" fmla="*/ 1454150 h 1454150"/>
                <a:gd name="connsiteX16" fmla="*/ 3860800 w 3860800"/>
                <a:gd name="connsiteY16" fmla="*/ 1454150 h 145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60800" h="1454150">
                  <a:moveTo>
                    <a:pt x="0" y="0"/>
                  </a:moveTo>
                  <a:lnTo>
                    <a:pt x="0" y="184150"/>
                  </a:lnTo>
                  <a:lnTo>
                    <a:pt x="76200" y="184150"/>
                  </a:lnTo>
                  <a:lnTo>
                    <a:pt x="76200" y="365125"/>
                  </a:lnTo>
                  <a:lnTo>
                    <a:pt x="117475" y="365125"/>
                  </a:lnTo>
                  <a:lnTo>
                    <a:pt x="117475" y="546100"/>
                  </a:lnTo>
                  <a:lnTo>
                    <a:pt x="152400" y="546100"/>
                  </a:lnTo>
                  <a:lnTo>
                    <a:pt x="152400" y="727075"/>
                  </a:lnTo>
                  <a:lnTo>
                    <a:pt x="558800" y="727075"/>
                  </a:lnTo>
                  <a:lnTo>
                    <a:pt x="558800" y="911225"/>
                  </a:lnTo>
                  <a:lnTo>
                    <a:pt x="1292225" y="911225"/>
                  </a:lnTo>
                  <a:lnTo>
                    <a:pt x="1292225" y="1092200"/>
                  </a:lnTo>
                  <a:lnTo>
                    <a:pt x="2486025" y="1092200"/>
                  </a:lnTo>
                  <a:lnTo>
                    <a:pt x="2486025" y="1273175"/>
                  </a:lnTo>
                  <a:lnTo>
                    <a:pt x="2978150" y="1273175"/>
                  </a:lnTo>
                  <a:lnTo>
                    <a:pt x="2978150" y="1454150"/>
                  </a:lnTo>
                  <a:lnTo>
                    <a:pt x="3860800" y="1454150"/>
                  </a:lnTo>
                </a:path>
              </a:pathLst>
            </a:custGeom>
            <a:noFill/>
            <a:ln w="19050">
              <a:solidFill>
                <a:srgbClr val="00B0F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C3DA7431-4D6B-4244-ACB3-AE4B623908AA}"/>
                </a:ext>
              </a:extLst>
            </p:cNvPr>
            <p:cNvSpPr/>
            <p:nvPr/>
          </p:nvSpPr>
          <p:spPr>
            <a:xfrm>
              <a:off x="7880350" y="3740150"/>
              <a:ext cx="3806825" cy="1320800"/>
            </a:xfrm>
            <a:custGeom>
              <a:avLst/>
              <a:gdLst>
                <a:gd name="connsiteX0" fmla="*/ 0 w 3806825"/>
                <a:gd name="connsiteY0" fmla="*/ 0 h 1320800"/>
                <a:gd name="connsiteX1" fmla="*/ 88900 w 3806825"/>
                <a:gd name="connsiteY1" fmla="*/ 0 h 1320800"/>
                <a:gd name="connsiteX2" fmla="*/ 88900 w 3806825"/>
                <a:gd name="connsiteY2" fmla="*/ 441325 h 1320800"/>
                <a:gd name="connsiteX3" fmla="*/ 155575 w 3806825"/>
                <a:gd name="connsiteY3" fmla="*/ 441325 h 1320800"/>
                <a:gd name="connsiteX4" fmla="*/ 155575 w 3806825"/>
                <a:gd name="connsiteY4" fmla="*/ 876300 h 1320800"/>
                <a:gd name="connsiteX5" fmla="*/ 409575 w 3806825"/>
                <a:gd name="connsiteY5" fmla="*/ 876300 h 1320800"/>
                <a:gd name="connsiteX6" fmla="*/ 409575 w 3806825"/>
                <a:gd name="connsiteY6" fmla="*/ 1320800 h 1320800"/>
                <a:gd name="connsiteX7" fmla="*/ 3806825 w 3806825"/>
                <a:gd name="connsiteY7" fmla="*/ 1320800 h 132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06825" h="1320800">
                  <a:moveTo>
                    <a:pt x="0" y="0"/>
                  </a:moveTo>
                  <a:lnTo>
                    <a:pt x="88900" y="0"/>
                  </a:lnTo>
                  <a:lnTo>
                    <a:pt x="88900" y="441325"/>
                  </a:lnTo>
                  <a:lnTo>
                    <a:pt x="155575" y="441325"/>
                  </a:lnTo>
                  <a:lnTo>
                    <a:pt x="155575" y="876300"/>
                  </a:lnTo>
                  <a:lnTo>
                    <a:pt x="409575" y="876300"/>
                  </a:lnTo>
                  <a:lnTo>
                    <a:pt x="409575" y="1320800"/>
                  </a:lnTo>
                  <a:lnTo>
                    <a:pt x="3806825" y="1320800"/>
                  </a:lnTo>
                </a:path>
              </a:pathLst>
            </a:custGeom>
            <a:noFill/>
            <a:ln w="19050"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E95E64A9-B5CE-4927-82D9-77A8CB66F053}"/>
                </a:ext>
              </a:extLst>
            </p:cNvPr>
            <p:cNvSpPr/>
            <p:nvPr/>
          </p:nvSpPr>
          <p:spPr>
            <a:xfrm>
              <a:off x="7102475" y="3740150"/>
              <a:ext cx="4600575" cy="317500"/>
            </a:xfrm>
            <a:custGeom>
              <a:avLst/>
              <a:gdLst>
                <a:gd name="connsiteX0" fmla="*/ 0 w 4600575"/>
                <a:gd name="connsiteY0" fmla="*/ 0 h 317500"/>
                <a:gd name="connsiteX1" fmla="*/ 784225 w 4600575"/>
                <a:gd name="connsiteY1" fmla="*/ 0 h 317500"/>
                <a:gd name="connsiteX2" fmla="*/ 784225 w 4600575"/>
                <a:gd name="connsiteY2" fmla="*/ 104775 h 317500"/>
                <a:gd name="connsiteX3" fmla="*/ 1438275 w 4600575"/>
                <a:gd name="connsiteY3" fmla="*/ 104775 h 317500"/>
                <a:gd name="connsiteX4" fmla="*/ 1438275 w 4600575"/>
                <a:gd name="connsiteY4" fmla="*/ 209550 h 317500"/>
                <a:gd name="connsiteX5" fmla="*/ 2924175 w 4600575"/>
                <a:gd name="connsiteY5" fmla="*/ 209550 h 317500"/>
                <a:gd name="connsiteX6" fmla="*/ 2924175 w 4600575"/>
                <a:gd name="connsiteY6" fmla="*/ 317500 h 317500"/>
                <a:gd name="connsiteX7" fmla="*/ 4600575 w 4600575"/>
                <a:gd name="connsiteY7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00575" h="317500">
                  <a:moveTo>
                    <a:pt x="0" y="0"/>
                  </a:moveTo>
                  <a:lnTo>
                    <a:pt x="784225" y="0"/>
                  </a:lnTo>
                  <a:lnTo>
                    <a:pt x="784225" y="104775"/>
                  </a:lnTo>
                  <a:lnTo>
                    <a:pt x="1438275" y="104775"/>
                  </a:lnTo>
                  <a:lnTo>
                    <a:pt x="1438275" y="209550"/>
                  </a:lnTo>
                  <a:lnTo>
                    <a:pt x="2924175" y="209550"/>
                  </a:lnTo>
                  <a:lnTo>
                    <a:pt x="2924175" y="317500"/>
                  </a:lnTo>
                  <a:lnTo>
                    <a:pt x="4600575" y="317500"/>
                  </a:lnTo>
                </a:path>
              </a:pathLst>
            </a:custGeom>
            <a:noFill/>
            <a:ln w="190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Rectangle 20">
              <a:extLst>
                <a:ext uri="{FF2B5EF4-FFF2-40B4-BE49-F238E27FC236}">
                  <a16:creationId xmlns:a16="http://schemas.microsoft.com/office/drawing/2014/main" id="{1407B4C0-F2F5-4F50-A423-4236D0EF4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1983" y="4549825"/>
              <a:ext cx="905697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Log-rank P=0,039</a:t>
              </a:r>
            </a:p>
          </p:txBody>
        </p:sp>
        <p:sp>
          <p:nvSpPr>
            <p:cNvPr id="97" name="Rectangle 20">
              <a:extLst>
                <a:ext uri="{FF2B5EF4-FFF2-40B4-BE49-F238E27FC236}">
                  <a16:creationId xmlns:a16="http://schemas.microsoft.com/office/drawing/2014/main" id="{1C9F211D-2D51-4595-80A3-9386DEA31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2105" y="5992313"/>
              <a:ext cx="173124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136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328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561</a:t>
              </a:r>
            </a:p>
          </p:txBody>
        </p:sp>
        <p:sp>
          <p:nvSpPr>
            <p:cNvPr id="98" name="Rectangle 20">
              <a:extLst>
                <a:ext uri="{FF2B5EF4-FFF2-40B4-BE49-F238E27FC236}">
                  <a16:creationId xmlns:a16="http://schemas.microsoft.com/office/drawing/2014/main" id="{054EB9CC-FCBC-4789-853E-57BA65E6D7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6314" y="5992313"/>
              <a:ext cx="173124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131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320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559</a:t>
              </a:r>
            </a:p>
          </p:txBody>
        </p:sp>
        <p:sp>
          <p:nvSpPr>
            <p:cNvPr id="99" name="Rectangle 20">
              <a:extLst>
                <a:ext uri="{FF2B5EF4-FFF2-40B4-BE49-F238E27FC236}">
                  <a16:creationId xmlns:a16="http://schemas.microsoft.com/office/drawing/2014/main" id="{BED67F81-9A0E-4D91-A7FB-D617F738A0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0521" y="5992313"/>
              <a:ext cx="173124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129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317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559</a:t>
              </a:r>
            </a:p>
          </p:txBody>
        </p:sp>
        <p:sp>
          <p:nvSpPr>
            <p:cNvPr id="100" name="Rectangle 20">
              <a:extLst>
                <a:ext uri="{FF2B5EF4-FFF2-40B4-BE49-F238E27FC236}">
                  <a16:creationId xmlns:a16="http://schemas.microsoft.com/office/drawing/2014/main" id="{BDF03547-63CB-4970-9D8E-9ED32FC64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83321" y="5992313"/>
              <a:ext cx="173124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129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315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558</a:t>
              </a:r>
            </a:p>
          </p:txBody>
        </p:sp>
        <p:sp>
          <p:nvSpPr>
            <p:cNvPr id="101" name="Rectangle 20">
              <a:extLst>
                <a:ext uri="{FF2B5EF4-FFF2-40B4-BE49-F238E27FC236}">
                  <a16:creationId xmlns:a16="http://schemas.microsoft.com/office/drawing/2014/main" id="{E2429AC6-9686-4C98-9AD2-D656CD42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78" y="5992313"/>
              <a:ext cx="381579" cy="4154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200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200-500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500</a:t>
              </a:r>
            </a:p>
          </p:txBody>
        </p:sp>
        <p:sp>
          <p:nvSpPr>
            <p:cNvPr id="102" name="Rectangle 20">
              <a:extLst>
                <a:ext uri="{FF2B5EF4-FFF2-40B4-BE49-F238E27FC236}">
                  <a16:creationId xmlns:a16="http://schemas.microsoft.com/office/drawing/2014/main" id="{0745E199-C5BF-43EE-A6CD-E85408041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3205" y="5814272"/>
              <a:ext cx="383118" cy="138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900" b="0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 at risk</a:t>
              </a:r>
            </a:p>
          </p:txBody>
        </p:sp>
        <p:sp>
          <p:nvSpPr>
            <p:cNvPr id="103" name="Rectangle 20">
              <a:extLst>
                <a:ext uri="{FF2B5EF4-FFF2-40B4-BE49-F238E27FC236}">
                  <a16:creationId xmlns:a16="http://schemas.microsoft.com/office/drawing/2014/main" id="{1AA8BF39-46E5-46B8-BB98-8E076FF36E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8875" y="3306408"/>
              <a:ext cx="83523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CD4 T-cell (ml) :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&lt; 200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200-500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000" b="1" i="0" u="none" strike="noStrike" kern="1200" cap="none" spc="0" normalizeH="0" baseline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≥ 500</a:t>
              </a:r>
            </a:p>
            <a:p>
              <a:pPr marL="177800" marR="0" lvl="0" indent="-17780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000" b="1" i="0" u="none" strike="noStrike" kern="12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05" name="Connecteur droit 104">
              <a:extLst>
                <a:ext uri="{FF2B5EF4-FFF2-40B4-BE49-F238E27FC236}">
                  <a16:creationId xmlns:a16="http://schemas.microsoft.com/office/drawing/2014/main" id="{6F2BD878-A858-49A7-91C7-A8E6ED15630A}"/>
                </a:ext>
              </a:extLst>
            </p:cNvPr>
            <p:cNvCxnSpPr/>
            <p:nvPr/>
          </p:nvCxnSpPr>
          <p:spPr>
            <a:xfrm>
              <a:off x="11014597" y="3553912"/>
              <a:ext cx="237603" cy="0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>
              <a:extLst>
                <a:ext uri="{FF2B5EF4-FFF2-40B4-BE49-F238E27FC236}">
                  <a16:creationId xmlns:a16="http://schemas.microsoft.com/office/drawing/2014/main" id="{AAC00F24-A5F2-4B6F-835C-87EDF7DB47B0}"/>
                </a:ext>
              </a:extLst>
            </p:cNvPr>
            <p:cNvCxnSpPr/>
            <p:nvPr/>
          </p:nvCxnSpPr>
          <p:spPr>
            <a:xfrm>
              <a:off x="11014597" y="3691703"/>
              <a:ext cx="237603" cy="0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cteur droit 106">
              <a:extLst>
                <a:ext uri="{FF2B5EF4-FFF2-40B4-BE49-F238E27FC236}">
                  <a16:creationId xmlns:a16="http://schemas.microsoft.com/office/drawing/2014/main" id="{E0D82669-F113-4C24-A379-00983C73C474}"/>
                </a:ext>
              </a:extLst>
            </p:cNvPr>
            <p:cNvCxnSpPr/>
            <p:nvPr/>
          </p:nvCxnSpPr>
          <p:spPr>
            <a:xfrm>
              <a:off x="11014597" y="3820364"/>
              <a:ext cx="237603" cy="0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cteur droit 107">
              <a:extLst>
                <a:ext uri="{FF2B5EF4-FFF2-40B4-BE49-F238E27FC236}">
                  <a16:creationId xmlns:a16="http://schemas.microsoft.com/office/drawing/2014/main" id="{4F77A1EF-5B52-491B-9F8E-6B7D60A9C879}"/>
                </a:ext>
              </a:extLst>
            </p:cNvPr>
            <p:cNvCxnSpPr/>
            <p:nvPr/>
          </p:nvCxnSpPr>
          <p:spPr>
            <a:xfrm>
              <a:off x="6181565" y="6048486"/>
              <a:ext cx="237603" cy="0"/>
            </a:xfrm>
            <a:prstGeom prst="line">
              <a:avLst/>
            </a:prstGeom>
            <a:ln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>
              <a:extLst>
                <a:ext uri="{FF2B5EF4-FFF2-40B4-BE49-F238E27FC236}">
                  <a16:creationId xmlns:a16="http://schemas.microsoft.com/office/drawing/2014/main" id="{0CD6E7DD-DAE7-4FFA-A09E-97EDD9B06BB9}"/>
                </a:ext>
              </a:extLst>
            </p:cNvPr>
            <p:cNvCxnSpPr/>
            <p:nvPr/>
          </p:nvCxnSpPr>
          <p:spPr>
            <a:xfrm>
              <a:off x="6181565" y="6186277"/>
              <a:ext cx="237603" cy="0"/>
            </a:xfrm>
            <a:prstGeom prst="line">
              <a:avLst/>
            </a:prstGeom>
            <a:ln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109">
              <a:extLst>
                <a:ext uri="{FF2B5EF4-FFF2-40B4-BE49-F238E27FC236}">
                  <a16:creationId xmlns:a16="http://schemas.microsoft.com/office/drawing/2014/main" id="{4DD0C899-1A5A-4CED-ABC2-3E2D0751C3C7}"/>
                </a:ext>
              </a:extLst>
            </p:cNvPr>
            <p:cNvCxnSpPr/>
            <p:nvPr/>
          </p:nvCxnSpPr>
          <p:spPr>
            <a:xfrm>
              <a:off x="6181565" y="6314938"/>
              <a:ext cx="237603" cy="0"/>
            </a:xfrm>
            <a:prstGeom prst="line">
              <a:avLst/>
            </a:prstGeom>
            <a:ln>
              <a:solidFill>
                <a:srgbClr val="7030A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93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A6AFF740-1AE3-E242-A6E2-0BFBD4C31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131" y="6454512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Underwood M, IAS 2021, Abs. PEB163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1EEA03EF-A262-A64B-A97B-62BFCE71D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7570" y="1731730"/>
            <a:ext cx="73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Proportions with TND or TD by visit, ITT-E population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78D76C9C-1D21-44E2-9537-1BD6A82EA4E2}"/>
              </a:ext>
            </a:extLst>
          </p:cNvPr>
          <p:cNvGrpSpPr/>
          <p:nvPr/>
        </p:nvGrpSpPr>
        <p:grpSpPr>
          <a:xfrm>
            <a:off x="607933" y="2466690"/>
            <a:ext cx="11101958" cy="4006446"/>
            <a:chOff x="713752" y="2679700"/>
            <a:chExt cx="8051945" cy="2905765"/>
          </a:xfrm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7EBB71FE-ABA8-454B-8D97-6FA2D27AC0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334" y="3411538"/>
              <a:ext cx="187325" cy="3190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B22FA3A2-6FD0-4FD2-B81D-C2D764F41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2334" y="3730625"/>
              <a:ext cx="187325" cy="1270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3" name="Rectangle 7">
              <a:extLst>
                <a:ext uri="{FF2B5EF4-FFF2-40B4-BE49-F238E27FC236}">
                  <a16:creationId xmlns:a16="http://schemas.microsoft.com/office/drawing/2014/main" id="{9419F9E8-7AFD-4D25-909E-E6596DBF7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547" y="3449638"/>
              <a:ext cx="185738" cy="3254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4" name="Rectangle 8">
              <a:extLst>
                <a:ext uri="{FF2B5EF4-FFF2-40B4-BE49-F238E27FC236}">
                  <a16:creationId xmlns:a16="http://schemas.microsoft.com/office/drawing/2014/main" id="{07422586-D392-480D-9DD9-9D7CE75FC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7547" y="3775075"/>
              <a:ext cx="185738" cy="12255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5" name="Rectangle 9">
              <a:extLst>
                <a:ext uri="{FF2B5EF4-FFF2-40B4-BE49-F238E27FC236}">
                  <a16:creationId xmlns:a16="http://schemas.microsoft.com/office/drawing/2014/main" id="{BBDF3C02-BB6B-4647-B3C2-03F41FDA0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034" y="3379788"/>
              <a:ext cx="185738" cy="4222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3FBD18C8-032D-4B6A-BB65-B84AC7C7A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7034" y="3802063"/>
              <a:ext cx="185738" cy="11985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157DDF3A-797E-4065-A59C-6C2C5F37C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1334" y="2716213"/>
              <a:ext cx="133350" cy="1317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432F33C2-8790-4DD1-96F6-DBD89D7CF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547" y="3273425"/>
              <a:ext cx="185738" cy="4079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8A728C96-5C2C-473A-B37C-9DA3E88C0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49547" y="3681413"/>
              <a:ext cx="185738" cy="1319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35497177-1AA2-4126-A28A-D39F59B09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247" y="3305175"/>
              <a:ext cx="185738" cy="4175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1" name="Rectangle 15">
              <a:extLst>
                <a:ext uri="{FF2B5EF4-FFF2-40B4-BE49-F238E27FC236}">
                  <a16:creationId xmlns:a16="http://schemas.microsoft.com/office/drawing/2014/main" id="{37F16B05-FF89-41BF-B8F5-DC2D01513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247" y="3722688"/>
              <a:ext cx="185738" cy="12779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02CFD6F1-302A-4B5F-973E-310E47075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172" y="3365500"/>
              <a:ext cx="187325" cy="35718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88B9CC46-7F9E-4A3E-8535-32FFDF66A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3172" y="3722688"/>
              <a:ext cx="187325" cy="12779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1170281E-9842-4326-82F4-05430540F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872" y="3330575"/>
              <a:ext cx="187325" cy="3349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B9F49C52-8035-42C5-A220-FE7863FA2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872" y="3665538"/>
              <a:ext cx="187325" cy="13350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6" name="Rectangle 20">
              <a:extLst>
                <a:ext uri="{FF2B5EF4-FFF2-40B4-BE49-F238E27FC236}">
                  <a16:creationId xmlns:a16="http://schemas.microsoft.com/office/drawing/2014/main" id="{CBBEE28B-9CA9-4AE6-8D65-DF04CB3179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359" y="3289300"/>
              <a:ext cx="187325" cy="3921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7" name="Rectangle 21">
              <a:extLst>
                <a:ext uri="{FF2B5EF4-FFF2-40B4-BE49-F238E27FC236}">
                  <a16:creationId xmlns:a16="http://schemas.microsoft.com/office/drawing/2014/main" id="{BF3722EE-B748-45B7-9343-6BA1881CF9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7359" y="3681413"/>
              <a:ext cx="187325" cy="1319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8" name="Rectangle 22">
              <a:extLst>
                <a:ext uri="{FF2B5EF4-FFF2-40B4-BE49-F238E27FC236}">
                  <a16:creationId xmlns:a16="http://schemas.microsoft.com/office/drawing/2014/main" id="{D371299F-D447-4822-A90D-8FAAAF500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659" y="3427413"/>
              <a:ext cx="187325" cy="3286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4706CA31-FD28-4332-B790-F096AE3EA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30659" y="3756025"/>
              <a:ext cx="187325" cy="1244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0" name="Rectangle 24">
              <a:extLst>
                <a:ext uri="{FF2B5EF4-FFF2-40B4-BE49-F238E27FC236}">
                  <a16:creationId xmlns:a16="http://schemas.microsoft.com/office/drawing/2014/main" id="{7996D453-E3EB-4FC9-A3F1-A67DF1BBF8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734" y="3368675"/>
              <a:ext cx="185738" cy="3540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4D05DECC-BBEB-415A-90F4-03A149E0FD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734" y="3722688"/>
              <a:ext cx="185738" cy="12779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2" name="Rectangle 26">
              <a:extLst>
                <a:ext uri="{FF2B5EF4-FFF2-40B4-BE49-F238E27FC236}">
                  <a16:creationId xmlns:a16="http://schemas.microsoft.com/office/drawing/2014/main" id="{504F6E8C-7AC8-4F85-93E6-FF178143EA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359" y="3382963"/>
              <a:ext cx="185738" cy="3730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21908D86-A067-4C29-B41A-1ED152ABA0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5359" y="3756025"/>
              <a:ext cx="185738" cy="1244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9397A857-33B6-4FCE-9479-91AAE544AD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059" y="3382963"/>
              <a:ext cx="185738" cy="3730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F2652D41-A489-4619-82D1-18CEB5E21D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40059" y="3756025"/>
              <a:ext cx="185738" cy="1244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6" name="Rectangle 30">
              <a:extLst>
                <a:ext uri="{FF2B5EF4-FFF2-40B4-BE49-F238E27FC236}">
                  <a16:creationId xmlns:a16="http://schemas.microsoft.com/office/drawing/2014/main" id="{E3841590-18ED-4E93-924D-22BDD57F70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847" y="3330575"/>
              <a:ext cx="187325" cy="36512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7" name="Rectangle 31">
              <a:extLst>
                <a:ext uri="{FF2B5EF4-FFF2-40B4-BE49-F238E27FC236}">
                  <a16:creationId xmlns:a16="http://schemas.microsoft.com/office/drawing/2014/main" id="{3FC99F35-BAA2-4986-8DD7-9FFE71C0E1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44847" y="3695700"/>
              <a:ext cx="187325" cy="13049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8" name="Rectangle 32">
              <a:extLst>
                <a:ext uri="{FF2B5EF4-FFF2-40B4-BE49-F238E27FC236}">
                  <a16:creationId xmlns:a16="http://schemas.microsoft.com/office/drawing/2014/main" id="{571B4AFF-FB9C-4656-BD9C-5408519532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8734" y="2716213"/>
              <a:ext cx="133350" cy="1317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39" name="Rectangle 33">
              <a:extLst>
                <a:ext uri="{FF2B5EF4-FFF2-40B4-BE49-F238E27FC236}">
                  <a16:creationId xmlns:a16="http://schemas.microsoft.com/office/drawing/2014/main" id="{9ECF4C37-276A-4E38-B9FB-304D3FEA4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922" y="2716213"/>
              <a:ext cx="131763" cy="13176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0" name="Rectangle 34">
              <a:extLst>
                <a:ext uri="{FF2B5EF4-FFF2-40B4-BE49-F238E27FC236}">
                  <a16:creationId xmlns:a16="http://schemas.microsoft.com/office/drawing/2014/main" id="{F478F654-5D98-4ECD-B615-F961940406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872" y="3251200"/>
              <a:ext cx="185738" cy="43021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1" name="Rectangle 35">
              <a:extLst>
                <a:ext uri="{FF2B5EF4-FFF2-40B4-BE49-F238E27FC236}">
                  <a16:creationId xmlns:a16="http://schemas.microsoft.com/office/drawing/2014/main" id="{3183C35F-11F5-4E4B-992E-5BA2F508A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872" y="3681413"/>
              <a:ext cx="185738" cy="13192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2" name="Rectangle 36">
              <a:extLst>
                <a:ext uri="{FF2B5EF4-FFF2-40B4-BE49-F238E27FC236}">
                  <a16:creationId xmlns:a16="http://schemas.microsoft.com/office/drawing/2014/main" id="{E5BC6369-D197-4065-8D28-759F957B3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572" y="3273425"/>
              <a:ext cx="185738" cy="498475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3" name="Rectangle 37">
              <a:extLst>
                <a:ext uri="{FF2B5EF4-FFF2-40B4-BE49-F238E27FC236}">
                  <a16:creationId xmlns:a16="http://schemas.microsoft.com/office/drawing/2014/main" id="{70FC5ED1-D613-4E3A-AF4A-2066C831F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74572" y="3771900"/>
              <a:ext cx="185738" cy="12287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4768BE1C-4CD7-4F8E-8FCE-42CC91F85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497" y="3297238"/>
              <a:ext cx="187325" cy="43973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444CD311-3FBB-4585-8E70-3BFBE28BBC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3497" y="3736975"/>
              <a:ext cx="187325" cy="12636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F626A95C-39B5-4E65-A6F9-8171456DDF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197" y="3251200"/>
              <a:ext cx="187325" cy="4857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F2441E87-9264-458E-89ED-BCD759918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8197" y="3736975"/>
              <a:ext cx="187325" cy="126365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76E19D69-0561-45ED-B7DE-4355B906B6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684" y="3335338"/>
              <a:ext cx="187325" cy="57308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9B0AEEC8-1F90-4066-A691-9276F66CD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684" y="3908425"/>
              <a:ext cx="187325" cy="10922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0" name="Rectangle 44">
              <a:extLst>
                <a:ext uri="{FF2B5EF4-FFF2-40B4-BE49-F238E27FC236}">
                  <a16:creationId xmlns:a16="http://schemas.microsoft.com/office/drawing/2014/main" id="{91BD75A9-8575-4748-9556-91343FF230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572" y="3335338"/>
              <a:ext cx="185738" cy="3302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1" name="Rectangle 45">
              <a:extLst>
                <a:ext uri="{FF2B5EF4-FFF2-40B4-BE49-F238E27FC236}">
                  <a16:creationId xmlns:a16="http://schemas.microsoft.com/office/drawing/2014/main" id="{52F89F9B-1DD3-4079-BF60-87CBA40E3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2572" y="3665538"/>
              <a:ext cx="185738" cy="13350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2" name="Rectangle 46">
              <a:extLst>
                <a:ext uri="{FF2B5EF4-FFF2-40B4-BE49-F238E27FC236}">
                  <a16:creationId xmlns:a16="http://schemas.microsoft.com/office/drawing/2014/main" id="{6B3A540B-189B-4A04-9991-DFF79E75AD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059" y="3292475"/>
              <a:ext cx="185738" cy="35083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95985468-4BA5-41A4-BFDE-8BCB49016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059" y="3643313"/>
              <a:ext cx="185738" cy="135731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4" name="Rectangle 48">
              <a:extLst>
                <a:ext uri="{FF2B5EF4-FFF2-40B4-BE49-F238E27FC236}">
                  <a16:creationId xmlns:a16="http://schemas.microsoft.com/office/drawing/2014/main" id="{9CA5971A-91BF-42B1-AB19-0B6B88BA4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684" y="3292475"/>
              <a:ext cx="187325" cy="29368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5" name="Rectangle 49">
              <a:extLst>
                <a:ext uri="{FF2B5EF4-FFF2-40B4-BE49-F238E27FC236}">
                  <a16:creationId xmlns:a16="http://schemas.microsoft.com/office/drawing/2014/main" id="{7DD26819-34AA-46C4-B360-CB47838351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5684" y="3586163"/>
              <a:ext cx="187325" cy="14144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6" name="Rectangle 50">
              <a:extLst>
                <a:ext uri="{FF2B5EF4-FFF2-40B4-BE49-F238E27FC236}">
                  <a16:creationId xmlns:a16="http://schemas.microsoft.com/office/drawing/2014/main" id="{8312743E-E519-47FB-8189-5A1DC3D87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384" y="3259138"/>
              <a:ext cx="185738" cy="242888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7" name="Rectangle 51">
              <a:extLst>
                <a:ext uri="{FF2B5EF4-FFF2-40B4-BE49-F238E27FC236}">
                  <a16:creationId xmlns:a16="http://schemas.microsoft.com/office/drawing/2014/main" id="{1BECDD35-BB9F-4324-8A48-41AB006AF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0384" y="3502025"/>
              <a:ext cx="185738" cy="14986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8" name="Rectangle 52">
              <a:extLst>
                <a:ext uri="{FF2B5EF4-FFF2-40B4-BE49-F238E27FC236}">
                  <a16:creationId xmlns:a16="http://schemas.microsoft.com/office/drawing/2014/main" id="{A62BC48C-49DC-49A6-A7A2-8D56DAD5B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172" y="3209925"/>
              <a:ext cx="187325" cy="37623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9" name="Rectangle 53">
              <a:extLst>
                <a:ext uri="{FF2B5EF4-FFF2-40B4-BE49-F238E27FC236}">
                  <a16:creationId xmlns:a16="http://schemas.microsoft.com/office/drawing/2014/main" id="{E6E6F2F7-359E-4472-9888-2F8F9285D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172" y="3586163"/>
              <a:ext cx="187325" cy="1414463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0" name="Rectangle 54">
              <a:extLst>
                <a:ext uri="{FF2B5EF4-FFF2-40B4-BE49-F238E27FC236}">
                  <a16:creationId xmlns:a16="http://schemas.microsoft.com/office/drawing/2014/main" id="{DE148F8A-88CD-47E3-BDB3-C68D9382B4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2722" y="2716213"/>
              <a:ext cx="133350" cy="1317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1" name="Rectangle 55">
              <a:extLst>
                <a:ext uri="{FF2B5EF4-FFF2-40B4-BE49-F238E27FC236}">
                  <a16:creationId xmlns:a16="http://schemas.microsoft.com/office/drawing/2014/main" id="{6A1A4675-3484-4714-AAE2-196FFE96B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822" y="3695700"/>
              <a:ext cx="187325" cy="6461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2" name="Rectangle 56">
              <a:extLst>
                <a:ext uri="{FF2B5EF4-FFF2-40B4-BE49-F238E27FC236}">
                  <a16:creationId xmlns:a16="http://schemas.microsoft.com/office/drawing/2014/main" id="{5D6B1A30-9E54-4232-B8ED-004F9F383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3822" y="4341813"/>
              <a:ext cx="187325" cy="65881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3" name="Rectangle 57">
              <a:extLst>
                <a:ext uri="{FF2B5EF4-FFF2-40B4-BE49-F238E27FC236}">
                  <a16:creationId xmlns:a16="http://schemas.microsoft.com/office/drawing/2014/main" id="{A52FD79C-3965-42ED-908A-50B0CFCE0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197" y="3733800"/>
              <a:ext cx="187325" cy="654050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4" name="Rectangle 58">
              <a:extLst>
                <a:ext uri="{FF2B5EF4-FFF2-40B4-BE49-F238E27FC236}">
                  <a16:creationId xmlns:a16="http://schemas.microsoft.com/office/drawing/2014/main" id="{FD4B8A9E-A8E2-49D3-8608-EB223F549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197" y="4387850"/>
              <a:ext cx="187325" cy="6127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DEDE7728-DE2F-49F7-93A9-AD2DA03119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384" y="3330575"/>
              <a:ext cx="187325" cy="563563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6" name="Rectangle 60">
              <a:extLst>
                <a:ext uri="{FF2B5EF4-FFF2-40B4-BE49-F238E27FC236}">
                  <a16:creationId xmlns:a16="http://schemas.microsoft.com/office/drawing/2014/main" id="{13579D70-028A-46A1-96AF-CA067B30F8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2384" y="3894138"/>
              <a:ext cx="187325" cy="110648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7" name="Rectangle 61">
              <a:extLst>
                <a:ext uri="{FF2B5EF4-FFF2-40B4-BE49-F238E27FC236}">
                  <a16:creationId xmlns:a16="http://schemas.microsoft.com/office/drawing/2014/main" id="{FE0B788E-446D-4690-8569-12835701B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897" y="3330575"/>
              <a:ext cx="185738" cy="52546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8" name="Rectangle 62">
              <a:extLst>
                <a:ext uri="{FF2B5EF4-FFF2-40B4-BE49-F238E27FC236}">
                  <a16:creationId xmlns:a16="http://schemas.microsoft.com/office/drawing/2014/main" id="{B5CE8D86-8214-443A-9B83-D8BD9E7AA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897" y="3856038"/>
              <a:ext cx="185738" cy="114458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69" name="Rectangle 63">
              <a:extLst>
                <a:ext uri="{FF2B5EF4-FFF2-40B4-BE49-F238E27FC236}">
                  <a16:creationId xmlns:a16="http://schemas.microsoft.com/office/drawing/2014/main" id="{CD6BF8DB-72C0-49A4-9077-9FF707148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09" y="3395663"/>
              <a:ext cx="187325" cy="596900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4C33EC32-1BCF-49C8-A00D-E87D9215C9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09" y="3992563"/>
              <a:ext cx="187325" cy="10080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1" name="Rectangle 65">
              <a:extLst>
                <a:ext uri="{FF2B5EF4-FFF2-40B4-BE49-F238E27FC236}">
                  <a16:creationId xmlns:a16="http://schemas.microsoft.com/office/drawing/2014/main" id="{90861278-B34F-4FE4-BC40-CCB6A0F599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084" y="3422650"/>
              <a:ext cx="185738" cy="630238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2" name="Rectangle 66">
              <a:extLst>
                <a:ext uri="{FF2B5EF4-FFF2-40B4-BE49-F238E27FC236}">
                  <a16:creationId xmlns:a16="http://schemas.microsoft.com/office/drawing/2014/main" id="{044B87A3-803D-44CA-B611-E010FC1FEB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87084" y="4052888"/>
              <a:ext cx="185738" cy="9477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3" name="Rectangle 67">
              <a:extLst>
                <a:ext uri="{FF2B5EF4-FFF2-40B4-BE49-F238E27FC236}">
                  <a16:creationId xmlns:a16="http://schemas.microsoft.com/office/drawing/2014/main" id="{4D4545A9-168D-4B9F-8B18-CDE24ACE8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009" y="3330575"/>
              <a:ext cx="187325" cy="506413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74" name="Rectangle 68">
              <a:extLst>
                <a:ext uri="{FF2B5EF4-FFF2-40B4-BE49-F238E27FC236}">
                  <a16:creationId xmlns:a16="http://schemas.microsoft.com/office/drawing/2014/main" id="{D173E7BC-8CA2-4823-B1B5-77F07E34F4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6009" y="3836988"/>
              <a:ext cx="187325" cy="1163638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3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grpSp>
          <p:nvGrpSpPr>
            <p:cNvPr id="75" name="Groupe 74">
              <a:extLst>
                <a:ext uri="{FF2B5EF4-FFF2-40B4-BE49-F238E27FC236}">
                  <a16:creationId xmlns:a16="http://schemas.microsoft.com/office/drawing/2014/main" id="{5012D940-F5BB-4650-A16D-A5B09142A75F}"/>
                </a:ext>
              </a:extLst>
            </p:cNvPr>
            <p:cNvGrpSpPr/>
            <p:nvPr/>
          </p:nvGrpSpPr>
          <p:grpSpPr>
            <a:xfrm>
              <a:off x="1291747" y="3070225"/>
              <a:ext cx="7473950" cy="1930400"/>
              <a:chOff x="1025526" y="3070225"/>
              <a:chExt cx="7473950" cy="1930400"/>
            </a:xfrm>
          </p:grpSpPr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51A86C3-1447-462B-AFCE-E206AD7FB8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8388" y="3070225"/>
                <a:ext cx="0" cy="1930400"/>
              </a:xfrm>
              <a:custGeom>
                <a:avLst/>
                <a:gdLst>
                  <a:gd name="T0" fmla="*/ 1216 h 1216"/>
                  <a:gd name="T1" fmla="*/ 973 h 1216"/>
                  <a:gd name="T2" fmla="*/ 730 h 1216"/>
                  <a:gd name="T3" fmla="*/ 487 h 1216"/>
                  <a:gd name="T4" fmla="*/ 243 h 1216"/>
                  <a:gd name="T5" fmla="*/ 0 h 1216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216">
                    <a:moveTo>
                      <a:pt x="0" y="1216"/>
                    </a:moveTo>
                    <a:lnTo>
                      <a:pt x="0" y="973"/>
                    </a:lnTo>
                    <a:lnTo>
                      <a:pt x="0" y="730"/>
                    </a:lnTo>
                    <a:lnTo>
                      <a:pt x="0" y="487"/>
                    </a:lnTo>
                    <a:lnTo>
                      <a:pt x="0" y="243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7" name="Line 70">
                <a:extLst>
                  <a:ext uri="{FF2B5EF4-FFF2-40B4-BE49-F238E27FC236}">
                    <a16:creationId xmlns:a16="http://schemas.microsoft.com/office/drawing/2014/main" id="{AF521C28-8E48-4DA0-B159-61CE3C0B46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3070225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8" name="Line 71">
                <a:extLst>
                  <a:ext uri="{FF2B5EF4-FFF2-40B4-BE49-F238E27FC236}">
                    <a16:creationId xmlns:a16="http://schemas.microsoft.com/office/drawing/2014/main" id="{7E1A3298-382A-4EB5-9C6D-1DE8ED74F4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4229100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79" name="Line 72">
                <a:extLst>
                  <a:ext uri="{FF2B5EF4-FFF2-40B4-BE49-F238E27FC236}">
                    <a16:creationId xmlns:a16="http://schemas.microsoft.com/office/drawing/2014/main" id="{1CDAA8C0-3645-4EFD-B0A4-6A3CE37DE8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3843338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0" name="Line 73">
                <a:extLst>
                  <a:ext uri="{FF2B5EF4-FFF2-40B4-BE49-F238E27FC236}">
                    <a16:creationId xmlns:a16="http://schemas.microsoft.com/office/drawing/2014/main" id="{645A0328-4F4F-430D-B116-93F6A20A1E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5000625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1" name="Line 74">
                <a:extLst>
                  <a:ext uri="{FF2B5EF4-FFF2-40B4-BE49-F238E27FC236}">
                    <a16:creationId xmlns:a16="http://schemas.microsoft.com/office/drawing/2014/main" id="{0F9D8D24-2453-4078-AFCE-79000AA1CB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4614863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2" name="Line 75">
                <a:extLst>
                  <a:ext uri="{FF2B5EF4-FFF2-40B4-BE49-F238E27FC236}">
                    <a16:creationId xmlns:a16="http://schemas.microsoft.com/office/drawing/2014/main" id="{431482B4-23C6-48C5-8936-4F4F72A667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68388" y="5000625"/>
                <a:ext cx="7431088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  <p:sp>
            <p:nvSpPr>
              <p:cNvPr id="83" name="Line 76">
                <a:extLst>
                  <a:ext uri="{FF2B5EF4-FFF2-40B4-BE49-F238E27FC236}">
                    <a16:creationId xmlns:a16="http://schemas.microsoft.com/office/drawing/2014/main" id="{41464CBE-3D0B-405D-876E-A68DF9D452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025526" y="3455988"/>
                <a:ext cx="42863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32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endParaRPr>
              </a:p>
            </p:txBody>
          </p:sp>
        </p:grpSp>
        <p:sp>
          <p:nvSpPr>
            <p:cNvPr id="84" name="Rectangle 77">
              <a:extLst>
                <a:ext uri="{FF2B5EF4-FFF2-40B4-BE49-F238E27FC236}">
                  <a16:creationId xmlns:a16="http://schemas.microsoft.com/office/drawing/2014/main" id="{9DC4DC74-9EFA-4B7E-BB4B-3828E220A0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325" y="2997518"/>
              <a:ext cx="19880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100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5" name="Rectangle 78">
              <a:extLst>
                <a:ext uri="{FF2B5EF4-FFF2-40B4-BE49-F238E27FC236}">
                  <a16:creationId xmlns:a16="http://schemas.microsoft.com/office/drawing/2014/main" id="{CB0C519F-9B21-4246-B3B2-F994773E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5" y="3383280"/>
              <a:ext cx="161604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80 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6" name="Rectangle 79">
              <a:extLst>
                <a:ext uri="{FF2B5EF4-FFF2-40B4-BE49-F238E27FC236}">
                  <a16:creationId xmlns:a16="http://schemas.microsoft.com/office/drawing/2014/main" id="{E6D10FE0-A969-4B45-AAE0-EC0CABBE82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115" y="3769043"/>
              <a:ext cx="161604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60 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7" name="Rectangle 80">
              <a:extLst>
                <a:ext uri="{FF2B5EF4-FFF2-40B4-BE49-F238E27FC236}">
                  <a16:creationId xmlns:a16="http://schemas.microsoft.com/office/drawing/2014/main" id="{357D362F-4D4C-40D2-A728-4EB60D9996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81" y="4156393"/>
              <a:ext cx="132538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40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8" name="Rectangle 81">
              <a:extLst>
                <a:ext uri="{FF2B5EF4-FFF2-40B4-BE49-F238E27FC236}">
                  <a16:creationId xmlns:a16="http://schemas.microsoft.com/office/drawing/2014/main" id="{3DB6C585-9B82-46E6-A732-3F0E8DEC4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181" y="4542155"/>
              <a:ext cx="132538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20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89" name="Rectangle 82">
              <a:extLst>
                <a:ext uri="{FF2B5EF4-FFF2-40B4-BE49-F238E27FC236}">
                  <a16:creationId xmlns:a16="http://schemas.microsoft.com/office/drawing/2014/main" id="{3D4CBE20-2A37-4ED7-8269-2F658CFE24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970" y="4927918"/>
              <a:ext cx="95335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0 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0" name="Rectangle 83">
              <a:extLst>
                <a:ext uri="{FF2B5EF4-FFF2-40B4-BE49-F238E27FC236}">
                  <a16:creationId xmlns:a16="http://schemas.microsoft.com/office/drawing/2014/main" id="{CE0FEA59-AE25-46EF-8A08-EF2F2EADC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7682" y="5080000"/>
              <a:ext cx="12788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1" name="Rectangle 84">
              <a:extLst>
                <a:ext uri="{FF2B5EF4-FFF2-40B4-BE49-F238E27FC236}">
                  <a16:creationId xmlns:a16="http://schemas.microsoft.com/office/drawing/2014/main" id="{22E894BE-2923-4BBB-AE9E-ABE50299B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5144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S12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2" name="Rectangle 85">
              <a:extLst>
                <a:ext uri="{FF2B5EF4-FFF2-40B4-BE49-F238E27FC236}">
                  <a16:creationId xmlns:a16="http://schemas.microsoft.com/office/drawing/2014/main" id="{2A69FDB2-A896-48E5-8762-D63CD90E9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2981" y="5080000"/>
              <a:ext cx="12788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3" name="Rectangle 86">
              <a:extLst>
                <a:ext uri="{FF2B5EF4-FFF2-40B4-BE49-F238E27FC236}">
                  <a16:creationId xmlns:a16="http://schemas.microsoft.com/office/drawing/2014/main" id="{87FF5EEC-CC10-46BD-A21C-BB19B3D23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7332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S24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4" name="Rectangle 87">
              <a:extLst>
                <a:ext uri="{FF2B5EF4-FFF2-40B4-BE49-F238E27FC236}">
                  <a16:creationId xmlns:a16="http://schemas.microsoft.com/office/drawing/2014/main" id="{58BF296D-C351-4C60-9EE9-F57B1F727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2031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S16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5" name="Rectangle 88">
              <a:extLst>
                <a:ext uri="{FF2B5EF4-FFF2-40B4-BE49-F238E27FC236}">
                  <a16:creationId xmlns:a16="http://schemas.microsoft.com/office/drawing/2014/main" id="{9AB2801D-4A4D-4224-B4AC-E36186EAA6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9519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S48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6" name="Rectangle 89">
              <a:extLst>
                <a:ext uri="{FF2B5EF4-FFF2-40B4-BE49-F238E27FC236}">
                  <a16:creationId xmlns:a16="http://schemas.microsoft.com/office/drawing/2014/main" id="{20DF1B92-B3A4-4E9B-92B2-4EC73305CE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2630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S36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7" name="Rectangle 90">
              <a:extLst>
                <a:ext uri="{FF2B5EF4-FFF2-40B4-BE49-F238E27FC236}">
                  <a16:creationId xmlns:a16="http://schemas.microsoft.com/office/drawing/2014/main" id="{10B78C60-CC7E-4DC1-A3A6-6D6F382F76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0119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S72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8" name="Rectangle 91">
              <a:extLst>
                <a:ext uri="{FF2B5EF4-FFF2-40B4-BE49-F238E27FC236}">
                  <a16:creationId xmlns:a16="http://schemas.microsoft.com/office/drawing/2014/main" id="{544A9291-E2AA-4E6B-B451-FF52C738B0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4820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S60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99" name="Rectangle 92">
              <a:extLst>
                <a:ext uri="{FF2B5EF4-FFF2-40B4-BE49-F238E27FC236}">
                  <a16:creationId xmlns:a16="http://schemas.microsoft.com/office/drawing/2014/main" id="{08FAAE90-6CFF-43DE-8C1D-356361ADE4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2307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S96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0" name="Rectangle 93">
              <a:extLst>
                <a:ext uri="{FF2B5EF4-FFF2-40B4-BE49-F238E27FC236}">
                  <a16:creationId xmlns:a16="http://schemas.microsoft.com/office/drawing/2014/main" id="{5FCFD777-9AF6-4C18-894A-05D349464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47008" y="5080000"/>
              <a:ext cx="19415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S84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1" name="Rectangle 94">
              <a:extLst>
                <a:ext uri="{FF2B5EF4-FFF2-40B4-BE49-F238E27FC236}">
                  <a16:creationId xmlns:a16="http://schemas.microsoft.com/office/drawing/2014/main" id="{77A608B3-64B3-4B06-8A62-0351DFB77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01360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S120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2" name="Rectangle 95">
              <a:extLst>
                <a:ext uri="{FF2B5EF4-FFF2-40B4-BE49-F238E27FC236}">
                  <a16:creationId xmlns:a16="http://schemas.microsoft.com/office/drawing/2014/main" id="{DA35DF0A-F129-49F5-A14B-FC843AECD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6059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S108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3" name="Rectangle 96">
              <a:extLst>
                <a:ext uri="{FF2B5EF4-FFF2-40B4-BE49-F238E27FC236}">
                  <a16:creationId xmlns:a16="http://schemas.microsoft.com/office/drawing/2014/main" id="{FF0F6197-5F62-4DD4-85F0-72A428335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6660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S132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4" name="Rectangle 97">
              <a:extLst>
                <a:ext uri="{FF2B5EF4-FFF2-40B4-BE49-F238E27FC236}">
                  <a16:creationId xmlns:a16="http://schemas.microsoft.com/office/drawing/2014/main" id="{153B2544-71FE-4989-9CDA-34060549F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93548" y="5080000"/>
              <a:ext cx="260427" cy="156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S144</a:t>
              </a:r>
              <a:endParaRPr kumimoji="0" lang="fr-FR" altLang="fr-F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5" name="Rectangle 99">
              <a:extLst>
                <a:ext uri="{FF2B5EF4-FFF2-40B4-BE49-F238E27FC236}">
                  <a16:creationId xmlns:a16="http://schemas.microsoft.com/office/drawing/2014/main" id="{4FD90E07-C7CF-4545-96F6-0656467B81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74334" y="2679700"/>
              <a:ext cx="824154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+ 3TC TD</a:t>
              </a:r>
              <a:endParaRPr kumimoji="0" lang="fr-FR" alt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6" name="Rectangle 100">
              <a:extLst>
                <a:ext uri="{FF2B5EF4-FFF2-40B4-BE49-F238E27FC236}">
                  <a16:creationId xmlns:a16="http://schemas.microsoft.com/office/drawing/2014/main" id="{109AF5AF-9F49-453E-A1F7-789A15E2F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4534" y="2679700"/>
              <a:ext cx="1113133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TDF/FTC TD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7" name="Rectangle 101">
              <a:extLst>
                <a:ext uri="{FF2B5EF4-FFF2-40B4-BE49-F238E27FC236}">
                  <a16:creationId xmlns:a16="http://schemas.microsoft.com/office/drawing/2014/main" id="{5B4F76AA-3748-441C-B927-7E50BF32B7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0347" y="2679700"/>
              <a:ext cx="921813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+ 3TC TND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8" name="Rectangle 102">
              <a:extLst>
                <a:ext uri="{FF2B5EF4-FFF2-40B4-BE49-F238E27FC236}">
                  <a16:creationId xmlns:a16="http://schemas.microsoft.com/office/drawing/2014/main" id="{97C6878D-9A64-4F8E-B233-2FBCF2A318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2947" y="2679700"/>
              <a:ext cx="1210792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DTG + TDF/FTC TND</a:t>
              </a:r>
              <a:endParaRPr kumimoji="0" lang="fr-FR" altLang="fr-F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09" name="Rectangle 90">
              <a:extLst>
                <a:ext uri="{FF2B5EF4-FFF2-40B4-BE49-F238E27FC236}">
                  <a16:creationId xmlns:a16="http://schemas.microsoft.com/office/drawing/2014/main" id="{5046760B-D8C9-451B-9E88-285CD4D439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1076" y="5406888"/>
              <a:ext cx="640601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Study</a:t>
              </a: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 </a:t>
              </a:r>
              <a:r>
                <a:rPr kumimoji="0" lang="fr-FR" altLang="fr-FR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visit</a:t>
              </a:r>
              <a:endParaRPr kumimoji="0" lang="fr-FR" alt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110" name="Rectangle 90">
              <a:extLst>
                <a:ext uri="{FF2B5EF4-FFF2-40B4-BE49-F238E27FC236}">
                  <a16:creationId xmlns:a16="http://schemas.microsoft.com/office/drawing/2014/main" id="{842EEA1C-5731-47E0-ADC8-9ABE27C539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-116145" y="3946135"/>
              <a:ext cx="1838372" cy="178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Arial" charset="0"/>
                </a:rPr>
                <a:t>Proportion of participants (%)</a:t>
              </a:r>
              <a:endParaRPr kumimoji="0" lang="fr-FR" altLang="fr-FR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sp>
        <p:nvSpPr>
          <p:cNvPr id="111" name="Titre 2">
            <a:extLst>
              <a:ext uri="{FF2B5EF4-FFF2-40B4-BE49-F238E27FC236}">
                <a16:creationId xmlns:a16="http://schemas.microsoft.com/office/drawing/2014/main" id="{01760D45-CBDE-4724-8F87-552FC9728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2054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GEMINI: HIV replication at &lt; 50 c/ml </a:t>
            </a:r>
            <a:br>
              <a:rPr lang="en-US" sz="3200" dirty="0"/>
            </a:br>
            <a:r>
              <a:rPr lang="en-US" sz="3200" dirty="0"/>
              <a:t>and blips through 144 weeks </a:t>
            </a:r>
            <a:r>
              <a:rPr lang="en-US" sz="3200" i="1" dirty="0"/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2770879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B03980BE-B26E-614D-A3BD-B201926E3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6641" y="1783399"/>
            <a:ext cx="100308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a-DK" sz="2400" b="1" dirty="0">
                <a:solidFill>
                  <a:srgbClr val="0070C0"/>
                </a:solidFill>
                <a:latin typeface="Calibri" pitchFamily="34" charset="0"/>
                <a:ea typeface="ＭＳ Ｐゴシック" pitchFamily="34" charset="-128"/>
              </a:rPr>
              <a:t>Proportions with TND at W144 by baseline sub-groups</a:t>
            </a:r>
            <a:endParaRPr lang="fr-FR" sz="2400" b="1" dirty="0">
              <a:solidFill>
                <a:srgbClr val="0070C0"/>
              </a:solidFill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352C6678-0D8D-41B1-919A-418EA9358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525" y="4268606"/>
            <a:ext cx="383794" cy="112098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7A74759-2370-4445-A93E-E5F8F7616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8219" y="3998811"/>
            <a:ext cx="383794" cy="1390779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64B2EF6-9CB2-4F08-A6B0-452F8B654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4810" y="3685315"/>
            <a:ext cx="383794" cy="1704275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78A9DC0F-4991-4279-8CCF-3D9923B78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279" y="3147623"/>
            <a:ext cx="383794" cy="2241966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326E01B6-DEBD-43FF-8972-B7488DA41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6995" y="3546617"/>
            <a:ext cx="383794" cy="18429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C6E0634D-46B4-432C-8900-F0A8772B3F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8789" y="3512418"/>
            <a:ext cx="383794" cy="187717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4130F7A-6B7A-435F-9374-E3E4AC121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8503" y="3567516"/>
            <a:ext cx="383794" cy="1822073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53567D49-D2D7-4654-BFA5-47F0AB8164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9073" y="3153323"/>
            <a:ext cx="383794" cy="223626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BB2B7CB6-0092-4D35-A20C-3EAB8B226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464" y="3058324"/>
            <a:ext cx="383794" cy="2331265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D642CAC0-3AB1-4EAC-AB86-9BFBD7467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179" y="3445918"/>
            <a:ext cx="383794" cy="194367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16999A20-332E-4CF6-BF92-6B3465081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1770" y="3092524"/>
            <a:ext cx="385695" cy="2297066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2B50CCE-11C0-4683-A04B-4B1882411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7933" y="3601716"/>
            <a:ext cx="383794" cy="1787874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4" name="Rectangle 17">
            <a:extLst>
              <a:ext uri="{FF2B5EF4-FFF2-40B4-BE49-F238E27FC236}">
                <a16:creationId xmlns:a16="http://schemas.microsoft.com/office/drawing/2014/main" id="{DD8B2635-9F7B-426A-A4ED-8415CD9577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5748" y="3915212"/>
            <a:ext cx="383794" cy="1474378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00B3CBA1-AC4C-4D2B-8EFC-B833C9752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4240" y="3601716"/>
            <a:ext cx="383794" cy="1787874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6" name="Rectangle 19">
            <a:extLst>
              <a:ext uri="{FF2B5EF4-FFF2-40B4-BE49-F238E27FC236}">
                <a16:creationId xmlns:a16="http://schemas.microsoft.com/office/drawing/2014/main" id="{3159F0EE-A62B-4876-B288-79FB775E29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2055" y="3915212"/>
            <a:ext cx="385695" cy="1474378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941C40BE-4B28-4844-BDAC-713437E46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0916" y="3596017"/>
            <a:ext cx="383794" cy="1793573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62221E72-5EEE-43E1-8546-319E08DD5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3100" y="3204622"/>
            <a:ext cx="383794" cy="2184967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3DFBB92F-0215-4FB8-92DF-55632912C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894" y="3170423"/>
            <a:ext cx="383794" cy="2219167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4F0F7BA6-7B7A-4282-8CE5-D177135E7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4609" y="3550417"/>
            <a:ext cx="383794" cy="1839172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31" name="Rectangle 24">
            <a:extLst>
              <a:ext uri="{FF2B5EF4-FFF2-40B4-BE49-F238E27FC236}">
                <a16:creationId xmlns:a16="http://schemas.microsoft.com/office/drawing/2014/main" id="{20EC9687-35F3-471E-99A5-BD27878A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485" y="3523818"/>
            <a:ext cx="385695" cy="1865772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non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0E1267CC-5A89-4EBF-91C6-D954338BE35A}"/>
              </a:ext>
            </a:extLst>
          </p:cNvPr>
          <p:cNvGrpSpPr/>
          <p:nvPr/>
        </p:nvGrpSpPr>
        <p:grpSpPr>
          <a:xfrm>
            <a:off x="1101619" y="2545332"/>
            <a:ext cx="11017938" cy="2844258"/>
            <a:chOff x="2178050" y="1614488"/>
            <a:chExt cx="9205913" cy="2376488"/>
          </a:xfrm>
        </p:grpSpPr>
        <p:sp>
          <p:nvSpPr>
            <p:cNvPr id="49" name="Freeform 25">
              <a:extLst>
                <a:ext uri="{FF2B5EF4-FFF2-40B4-BE49-F238E27FC236}">
                  <a16:creationId xmlns:a16="http://schemas.microsoft.com/office/drawing/2014/main" id="{995C7EB4-BB4C-47C0-9380-B8924AE55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025" y="1614488"/>
              <a:ext cx="0" cy="2376488"/>
            </a:xfrm>
            <a:custGeom>
              <a:avLst/>
              <a:gdLst>
                <a:gd name="T0" fmla="*/ 0 h 1497"/>
                <a:gd name="T1" fmla="*/ 300 h 1497"/>
                <a:gd name="T2" fmla="*/ 599 h 1497"/>
                <a:gd name="T3" fmla="*/ 899 h 1497"/>
                <a:gd name="T4" fmla="*/ 1198 h 1497"/>
                <a:gd name="T5" fmla="*/ 1497 h 149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1497">
                  <a:moveTo>
                    <a:pt x="0" y="0"/>
                  </a:moveTo>
                  <a:lnTo>
                    <a:pt x="0" y="300"/>
                  </a:lnTo>
                  <a:lnTo>
                    <a:pt x="0" y="599"/>
                  </a:lnTo>
                  <a:lnTo>
                    <a:pt x="0" y="899"/>
                  </a:lnTo>
                  <a:lnTo>
                    <a:pt x="0" y="1198"/>
                  </a:lnTo>
                  <a:lnTo>
                    <a:pt x="0" y="1497"/>
                  </a:lnTo>
                </a:path>
              </a:pathLst>
            </a:cu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0" name="Line 26">
              <a:extLst>
                <a:ext uri="{FF2B5EF4-FFF2-40B4-BE49-F238E27FC236}">
                  <a16:creationId xmlns:a16="http://schemas.microsoft.com/office/drawing/2014/main" id="{C3BBB5A9-F5E9-4969-B24F-F7485C66E6D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050" y="2090738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1" name="Line 27">
              <a:extLst>
                <a:ext uri="{FF2B5EF4-FFF2-40B4-BE49-F238E27FC236}">
                  <a16:creationId xmlns:a16="http://schemas.microsoft.com/office/drawing/2014/main" id="{BE2AF975-5900-41EE-BD6C-A5D239FB0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050" y="2565401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2" name="Line 28">
              <a:extLst>
                <a:ext uri="{FF2B5EF4-FFF2-40B4-BE49-F238E27FC236}">
                  <a16:creationId xmlns:a16="http://schemas.microsoft.com/office/drawing/2014/main" id="{A4B5586F-FF0D-4835-B62D-D6F175C47A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050" y="3041651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3" name="Line 29">
              <a:extLst>
                <a:ext uri="{FF2B5EF4-FFF2-40B4-BE49-F238E27FC236}">
                  <a16:creationId xmlns:a16="http://schemas.microsoft.com/office/drawing/2014/main" id="{E289476B-14AB-4904-BFF5-98A21C9E01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050" y="3516313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4" name="Line 30">
              <a:extLst>
                <a:ext uri="{FF2B5EF4-FFF2-40B4-BE49-F238E27FC236}">
                  <a16:creationId xmlns:a16="http://schemas.microsoft.com/office/drawing/2014/main" id="{3EAF6807-1F92-4CB0-A699-F94E13795E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78050" y="3990976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5" name="Line 31">
              <a:extLst>
                <a:ext uri="{FF2B5EF4-FFF2-40B4-BE49-F238E27FC236}">
                  <a16:creationId xmlns:a16="http://schemas.microsoft.com/office/drawing/2014/main" id="{0A6E6AC2-7B6A-4DC6-82F4-75FB1744D0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32025" y="3990976"/>
              <a:ext cx="9151938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  <p:sp>
          <p:nvSpPr>
            <p:cNvPr id="56" name="Line 32">
              <a:extLst>
                <a:ext uri="{FF2B5EF4-FFF2-40B4-BE49-F238E27FC236}">
                  <a16:creationId xmlns:a16="http://schemas.microsoft.com/office/drawing/2014/main" id="{23343FD4-A202-4133-B0D1-DCB58FE117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8050" y="1614488"/>
              <a:ext cx="53975" cy="0"/>
            </a:xfrm>
            <a:prstGeom prst="line">
              <a:avLst/>
            </a:prstGeom>
            <a:noFill/>
            <a:ln w="9525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6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endParaRPr>
            </a:p>
          </p:txBody>
        </p:sp>
      </p:grpSp>
      <p:sp>
        <p:nvSpPr>
          <p:cNvPr id="33" name="Rectangle 33">
            <a:extLst>
              <a:ext uri="{FF2B5EF4-FFF2-40B4-BE49-F238E27FC236}">
                <a16:creationId xmlns:a16="http://schemas.microsoft.com/office/drawing/2014/main" id="{8081B71A-C91F-45FF-B88F-412672DB55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35" y="2440074"/>
            <a:ext cx="3125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100</a:t>
            </a:r>
          </a:p>
        </p:txBody>
      </p:sp>
      <p:sp>
        <p:nvSpPr>
          <p:cNvPr id="34" name="Rectangle 34">
            <a:extLst>
              <a:ext uri="{FF2B5EF4-FFF2-40B4-BE49-F238E27FC236}">
                <a16:creationId xmlns:a16="http://schemas.microsoft.com/office/drawing/2014/main" id="{59CFC50F-FEC3-446B-85B0-2FA5FD465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9" y="3008165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80</a:t>
            </a:r>
          </a:p>
        </p:txBody>
      </p:sp>
      <p:sp>
        <p:nvSpPr>
          <p:cNvPr id="35" name="Rectangle 35">
            <a:extLst>
              <a:ext uri="{FF2B5EF4-FFF2-40B4-BE49-F238E27FC236}">
                <a16:creationId xmlns:a16="http://schemas.microsoft.com/office/drawing/2014/main" id="{0458203D-38F8-41F6-ABE9-2AE535457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9" y="3576257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60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604C2D4F-458D-4278-AD56-E303AE01A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9" y="4146248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40</a:t>
            </a:r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B8B9C58D-56C6-4F14-91AC-6B16F1A6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929" y="4714339"/>
            <a:ext cx="20839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20</a:t>
            </a:r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D33B2A1D-F310-471F-8A48-E097567CC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0540" y="5282431"/>
            <a:ext cx="15068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0 </a:t>
            </a:r>
          </a:p>
        </p:txBody>
      </p:sp>
      <p:sp>
        <p:nvSpPr>
          <p:cNvPr id="39" name="Rectangle 39">
            <a:extLst>
              <a:ext uri="{FF2B5EF4-FFF2-40B4-BE49-F238E27FC236}">
                <a16:creationId xmlns:a16="http://schemas.microsoft.com/office/drawing/2014/main" id="{626C0122-5B84-4A23-89B7-84E8E6F50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434" y="5962069"/>
            <a:ext cx="60753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ITT-E 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Overall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0" name="Rectangle 40">
            <a:extLst>
              <a:ext uri="{FF2B5EF4-FFF2-40B4-BE49-F238E27FC236}">
                <a16:creationId xmlns:a16="http://schemas.microsoft.com/office/drawing/2014/main" id="{1ACFE5FF-FDED-47A1-896B-40D0D85C7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530" y="5962069"/>
            <a:ext cx="57810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overall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1" name="Rectangle 41">
            <a:extLst>
              <a:ext uri="{FF2B5EF4-FFF2-40B4-BE49-F238E27FC236}">
                <a16:creationId xmlns:a16="http://schemas.microsoft.com/office/drawing/2014/main" id="{8A94CFE6-1EC7-4B99-AB61-4E8076B37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403" y="5962069"/>
            <a:ext cx="8207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BL VL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≤ 100 000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2" name="Rectangle 42">
            <a:extLst>
              <a:ext uri="{FF2B5EF4-FFF2-40B4-BE49-F238E27FC236}">
                <a16:creationId xmlns:a16="http://schemas.microsoft.com/office/drawing/2014/main" id="{DA6D87DD-5DAD-4ADF-B5DD-4EEA0ED1B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3036" y="5962069"/>
            <a:ext cx="8720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OBS-BL VL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≤ 100 000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3" name="Rectangle 43">
            <a:extLst>
              <a:ext uri="{FF2B5EF4-FFF2-40B4-BE49-F238E27FC236}">
                <a16:creationId xmlns:a16="http://schemas.microsoft.com/office/drawing/2014/main" id="{227D7F26-EC85-4EC0-A79A-579A154CA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070" y="5962069"/>
            <a:ext cx="82073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BL VL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 100 000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4" name="Rectangle 44">
            <a:extLst>
              <a:ext uri="{FF2B5EF4-FFF2-40B4-BE49-F238E27FC236}">
                <a16:creationId xmlns:a16="http://schemas.microsoft.com/office/drawing/2014/main" id="{E7F66AEC-44BE-40DB-A3E0-C6FCE711FD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1706" y="5962069"/>
            <a:ext cx="87203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OBS-BL VL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 100 000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5" name="Rectangle 45">
            <a:extLst>
              <a:ext uri="{FF2B5EF4-FFF2-40B4-BE49-F238E27FC236}">
                <a16:creationId xmlns:a16="http://schemas.microsoft.com/office/drawing/2014/main" id="{73BA2F08-F343-40E7-A5A7-F85E068C64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2255" y="5962069"/>
            <a:ext cx="5915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BL CD4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≤ 200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6" name="Rectangle 46">
            <a:extLst>
              <a:ext uri="{FF2B5EF4-FFF2-40B4-BE49-F238E27FC236}">
                <a16:creationId xmlns:a16="http://schemas.microsoft.com/office/drawing/2014/main" id="{B696EFA3-CE61-4EFC-97B6-779F9C694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2695" y="5962069"/>
            <a:ext cx="85119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OBS-BL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CD4 ≤ 200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7" name="Rectangle 47">
            <a:extLst>
              <a:ext uri="{FF2B5EF4-FFF2-40B4-BE49-F238E27FC236}">
                <a16:creationId xmlns:a16="http://schemas.microsoft.com/office/drawing/2014/main" id="{A31B3CCE-8CBA-4D1D-A561-18EEFCC84E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60924" y="5962069"/>
            <a:ext cx="59150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BL CD4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 200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48" name="Rectangle 48">
            <a:extLst>
              <a:ext uri="{FF2B5EF4-FFF2-40B4-BE49-F238E27FC236}">
                <a16:creationId xmlns:a16="http://schemas.microsoft.com/office/drawing/2014/main" id="{FA2B1E03-6B73-401A-989E-7DA741B6B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73619" y="5962069"/>
            <a:ext cx="10066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OBS-BL CD4</a:t>
            </a:r>
            <a:b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</a:b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&gt; 200</a:t>
            </a:r>
            <a:endParaRPr kumimoji="0" lang="fr-FR" altLang="fr-FR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8" name="Rectangle 11">
            <a:extLst>
              <a:ext uri="{FF2B5EF4-FFF2-40B4-BE49-F238E27FC236}">
                <a16:creationId xmlns:a16="http://schemas.microsoft.com/office/drawing/2014/main" id="{EEB3EFFA-E70E-4CBC-8185-852C754BB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9858" y="2305437"/>
            <a:ext cx="183862" cy="181674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59" name="Rectangle 32">
            <a:extLst>
              <a:ext uri="{FF2B5EF4-FFF2-40B4-BE49-F238E27FC236}">
                <a16:creationId xmlns:a16="http://schemas.microsoft.com/office/drawing/2014/main" id="{0D841071-3EA5-47D2-9972-96A2954FF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3387" y="2305437"/>
            <a:ext cx="183862" cy="181674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j-lt"/>
              <a:ea typeface="+mn-ea"/>
              <a:cs typeface="Arial" charset="0"/>
            </a:endParaRPr>
          </a:p>
        </p:txBody>
      </p:sp>
      <p:sp>
        <p:nvSpPr>
          <p:cNvPr id="60" name="Rectangle 101">
            <a:extLst>
              <a:ext uri="{FF2B5EF4-FFF2-40B4-BE49-F238E27FC236}">
                <a16:creationId xmlns:a16="http://schemas.microsoft.com/office/drawing/2014/main" id="{B0F7B4F5-BA71-4B39-8055-FFCDD3DF00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370" y="2255093"/>
            <a:ext cx="85158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DTG + 3TC</a:t>
            </a:r>
          </a:p>
        </p:txBody>
      </p:sp>
      <p:sp>
        <p:nvSpPr>
          <p:cNvPr id="61" name="Rectangle 102">
            <a:extLst>
              <a:ext uri="{FF2B5EF4-FFF2-40B4-BE49-F238E27FC236}">
                <a16:creationId xmlns:a16="http://schemas.microsoft.com/office/drawing/2014/main" id="{6D4D642A-E15E-4EC5-83CF-D5E4CBEA9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7841" y="2255093"/>
            <a:ext cx="12574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" charset="0"/>
              </a:rPr>
              <a:t>DTG + TDF/FTC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BAF617B-E4A0-4AE4-9536-41F906B8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1807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GEMINI: HIV replication at &lt; 50 c/ml </a:t>
            </a:r>
            <a:br>
              <a:rPr lang="en-US" sz="3200" dirty="0"/>
            </a:br>
            <a:r>
              <a:rPr lang="en-US" sz="3200" dirty="0"/>
              <a:t>and blips through 144 weeks </a:t>
            </a:r>
            <a:r>
              <a:rPr lang="en-US" sz="3200" i="1" dirty="0"/>
              <a:t>(2)</a:t>
            </a:r>
          </a:p>
        </p:txBody>
      </p:sp>
      <p:sp>
        <p:nvSpPr>
          <p:cNvPr id="62" name="Text Box 3">
            <a:extLst>
              <a:ext uri="{FF2B5EF4-FFF2-40B4-BE49-F238E27FC236}">
                <a16:creationId xmlns:a16="http://schemas.microsoft.com/office/drawing/2014/main" id="{EDC7A01C-6875-48E8-9AFC-E58A1E00D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131" y="6454512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Underwood M, IAS 2021, Abs. PEB163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7DFA3A9-AB79-4519-B515-4CC926B7701F}"/>
              </a:ext>
            </a:extLst>
          </p:cNvPr>
          <p:cNvSpPr txBox="1"/>
          <p:nvPr/>
        </p:nvSpPr>
        <p:spPr>
          <a:xfrm>
            <a:off x="1053763" y="542772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3B841E1-78A0-4B94-8FD1-5F65704EA0E5}"/>
              </a:ext>
            </a:extLst>
          </p:cNvPr>
          <p:cNvSpPr txBox="1"/>
          <p:nvPr/>
        </p:nvSpPr>
        <p:spPr>
          <a:xfrm>
            <a:off x="1268885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fr-FR"/>
            </a:defPPr>
            <a:lvl1pPr algn="ctr">
              <a:defRPr sz="1400"/>
            </a:lvl1pPr>
          </a:lstStyle>
          <a:p>
            <a:r>
              <a:rPr lang="fr-FR" dirty="0"/>
              <a:t>716</a:t>
            </a: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6FB51E1B-0A17-4E75-8B80-85FD407AE665}"/>
              </a:ext>
            </a:extLst>
          </p:cNvPr>
          <p:cNvSpPr txBox="1"/>
          <p:nvPr/>
        </p:nvSpPr>
        <p:spPr>
          <a:xfrm>
            <a:off x="1755574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717</a:t>
            </a: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3320674E-1FD5-4824-A3D6-C0C67D7C4DE1}"/>
              </a:ext>
            </a:extLst>
          </p:cNvPr>
          <p:cNvSpPr txBox="1"/>
          <p:nvPr/>
        </p:nvSpPr>
        <p:spPr>
          <a:xfrm>
            <a:off x="2356654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584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258A39C4-A4DA-43C6-85E1-DED5CC362097}"/>
              </a:ext>
            </a:extLst>
          </p:cNvPr>
          <p:cNvSpPr txBox="1"/>
          <p:nvPr/>
        </p:nvSpPr>
        <p:spPr>
          <a:xfrm>
            <a:off x="2807858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599</a:t>
            </a: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3B9C535-42E3-4717-BD30-EC1F0150D281}"/>
              </a:ext>
            </a:extLst>
          </p:cNvPr>
          <p:cNvSpPr txBox="1"/>
          <p:nvPr/>
        </p:nvSpPr>
        <p:spPr>
          <a:xfrm>
            <a:off x="3387168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576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00C9167F-56EA-41A1-BE4C-17E269FB82C8}"/>
              </a:ext>
            </a:extLst>
          </p:cNvPr>
          <p:cNvSpPr txBox="1"/>
          <p:nvPr/>
        </p:nvSpPr>
        <p:spPr>
          <a:xfrm>
            <a:off x="3807180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564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3787A756-D1CF-4A2F-A8EE-31623026A553}"/>
              </a:ext>
            </a:extLst>
          </p:cNvPr>
          <p:cNvSpPr txBox="1"/>
          <p:nvPr/>
        </p:nvSpPr>
        <p:spPr>
          <a:xfrm>
            <a:off x="4386169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469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DF2DAA35-5484-4671-B05D-79FABEADBB90}"/>
              </a:ext>
            </a:extLst>
          </p:cNvPr>
          <p:cNvSpPr txBox="1"/>
          <p:nvPr/>
        </p:nvSpPr>
        <p:spPr>
          <a:xfrm>
            <a:off x="4800822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471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93CB5CE9-A8AB-48C1-833D-F7DACABA590D}"/>
              </a:ext>
            </a:extLst>
          </p:cNvPr>
          <p:cNvSpPr txBox="1"/>
          <p:nvPr/>
        </p:nvSpPr>
        <p:spPr>
          <a:xfrm>
            <a:off x="5418659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140</a:t>
            </a:r>
          </a:p>
        </p:txBody>
      </p:sp>
      <p:sp>
        <p:nvSpPr>
          <p:cNvPr id="71" name="ZoneTexte 70">
            <a:extLst>
              <a:ext uri="{FF2B5EF4-FFF2-40B4-BE49-F238E27FC236}">
                <a16:creationId xmlns:a16="http://schemas.microsoft.com/office/drawing/2014/main" id="{9D2AC1CF-9EC8-47B2-B43F-CAD400C2AFF7}"/>
              </a:ext>
            </a:extLst>
          </p:cNvPr>
          <p:cNvSpPr txBox="1"/>
          <p:nvPr/>
        </p:nvSpPr>
        <p:spPr>
          <a:xfrm>
            <a:off x="5829028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153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24EA8631-116F-4799-9E4B-075FEFD731AF}"/>
              </a:ext>
            </a:extLst>
          </p:cNvPr>
          <p:cNvSpPr txBox="1"/>
          <p:nvPr/>
        </p:nvSpPr>
        <p:spPr>
          <a:xfrm>
            <a:off x="6413497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115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88A56E97-CBAD-4CC1-B36E-223A9481E767}"/>
              </a:ext>
            </a:extLst>
          </p:cNvPr>
          <p:cNvSpPr txBox="1"/>
          <p:nvPr/>
        </p:nvSpPr>
        <p:spPr>
          <a:xfrm>
            <a:off x="6897723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128</a:t>
            </a:r>
          </a:p>
        </p:txBody>
      </p:sp>
      <p:sp>
        <p:nvSpPr>
          <p:cNvPr id="74" name="ZoneTexte 73">
            <a:extLst>
              <a:ext uri="{FF2B5EF4-FFF2-40B4-BE49-F238E27FC236}">
                <a16:creationId xmlns:a16="http://schemas.microsoft.com/office/drawing/2014/main" id="{4A7B9B5D-7680-475A-AAB9-B97A395CD43E}"/>
              </a:ext>
            </a:extLst>
          </p:cNvPr>
          <p:cNvSpPr txBox="1"/>
          <p:nvPr/>
        </p:nvSpPr>
        <p:spPr>
          <a:xfrm>
            <a:off x="7512718" y="54634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63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98D25AD3-E7B7-47EE-A93C-587662C35AD1}"/>
              </a:ext>
            </a:extLst>
          </p:cNvPr>
          <p:cNvSpPr txBox="1"/>
          <p:nvPr/>
        </p:nvSpPr>
        <p:spPr>
          <a:xfrm>
            <a:off x="7936412" y="54634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55</a:t>
            </a: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0AF4EF15-A736-47F7-BB64-547875E27B43}"/>
              </a:ext>
            </a:extLst>
          </p:cNvPr>
          <p:cNvSpPr txBox="1"/>
          <p:nvPr/>
        </p:nvSpPr>
        <p:spPr>
          <a:xfrm>
            <a:off x="8495510" y="54634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42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F39B3E06-26CC-413F-9D94-35CB419A59BE}"/>
              </a:ext>
            </a:extLst>
          </p:cNvPr>
          <p:cNvSpPr txBox="1"/>
          <p:nvPr/>
        </p:nvSpPr>
        <p:spPr>
          <a:xfrm>
            <a:off x="8971048" y="54634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42</a:t>
            </a: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C0F1DD66-F726-40AD-93A4-F6F728D555AB}"/>
              </a:ext>
            </a:extLst>
          </p:cNvPr>
          <p:cNvSpPr txBox="1"/>
          <p:nvPr/>
        </p:nvSpPr>
        <p:spPr>
          <a:xfrm>
            <a:off x="9472009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653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B47816FD-BDA6-4D5C-9349-37CFCEEBB858}"/>
              </a:ext>
            </a:extLst>
          </p:cNvPr>
          <p:cNvSpPr txBox="1"/>
          <p:nvPr/>
        </p:nvSpPr>
        <p:spPr>
          <a:xfrm>
            <a:off x="9893803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662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C6E40727-0AE2-48B8-B58C-3DB6518F5793}"/>
              </a:ext>
            </a:extLst>
          </p:cNvPr>
          <p:cNvSpPr txBox="1"/>
          <p:nvPr/>
        </p:nvSpPr>
        <p:spPr>
          <a:xfrm>
            <a:off x="10505531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542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71A05454-9666-4A0C-AF0A-855FB2EB5E12}"/>
              </a:ext>
            </a:extLst>
          </p:cNvPr>
          <p:cNvSpPr txBox="1"/>
          <p:nvPr/>
        </p:nvSpPr>
        <p:spPr>
          <a:xfrm>
            <a:off x="10923115" y="5463401"/>
            <a:ext cx="45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557</a:t>
            </a:r>
          </a:p>
        </p:txBody>
      </p:sp>
    </p:spTree>
    <p:extLst>
      <p:ext uri="{BB962C8B-B14F-4D97-AF65-F5344CB8AC3E}">
        <p14:creationId xmlns:p14="http://schemas.microsoft.com/office/powerpoint/2010/main" val="207470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EB49A-1FB4-2541-B746-68F678F45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927" y="10471"/>
            <a:ext cx="8470698" cy="1481068"/>
          </a:xfrm>
        </p:spPr>
        <p:txBody>
          <a:bodyPr>
            <a:normAutofit/>
          </a:bodyPr>
          <a:lstStyle/>
          <a:p>
            <a:r>
              <a:rPr lang="en-US" sz="3200" dirty="0"/>
              <a:t>GEMINI: HIV replication at &lt; 50 c/ml</a:t>
            </a:r>
            <a:br>
              <a:rPr lang="en-US" sz="3200" dirty="0"/>
            </a:br>
            <a:r>
              <a:rPr lang="en-US" sz="3200" dirty="0"/>
              <a:t>and blips through 144 weeks </a:t>
            </a:r>
            <a:r>
              <a:rPr lang="en-US" sz="3200" i="1" dirty="0"/>
              <a:t>(3)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DDE8AB1E-932F-3E4A-A5AA-85E6EC5E7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045" y="1920785"/>
            <a:ext cx="11090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rPr>
              <a:t>Proportions with ≥ 1 blip through W144, by sub-groups, ITT-E population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00A78992-4E3C-418C-A60C-EA03B7228C57}"/>
              </a:ext>
            </a:extLst>
          </p:cNvPr>
          <p:cNvGrpSpPr/>
          <p:nvPr/>
        </p:nvGrpSpPr>
        <p:grpSpPr>
          <a:xfrm>
            <a:off x="1657719" y="2580641"/>
            <a:ext cx="7417449" cy="3845561"/>
            <a:chOff x="2348124" y="2580641"/>
            <a:chExt cx="7417449" cy="3845561"/>
          </a:xfrm>
        </p:grpSpPr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F9FE4EB2-2C47-48A0-825F-B4AE9AB11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4861" y="4649817"/>
              <a:ext cx="425450" cy="115252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662</a:t>
              </a:r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600EB52E-93B8-4972-8335-AC652D578E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9774" y="3449667"/>
              <a:ext cx="425450" cy="23526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153</a:t>
              </a:r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FA8463AA-D222-48F9-86DC-A0C5A05C3E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3111" y="3881467"/>
              <a:ext cx="425450" cy="1920875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55</a:t>
              </a:r>
            </a:p>
          </p:txBody>
        </p:sp>
        <p:sp>
          <p:nvSpPr>
            <p:cNvPr id="13" name="Rectangle 8">
              <a:extLst>
                <a:ext uri="{FF2B5EF4-FFF2-40B4-BE49-F238E27FC236}">
                  <a16:creationId xmlns:a16="http://schemas.microsoft.com/office/drawing/2014/main" id="{BE84FD22-0C86-499A-9A4A-D751BA863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7499" y="4622829"/>
              <a:ext cx="423862" cy="117951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63</a:t>
              </a:r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7BA42592-6E82-4B92-88C0-451D256A1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249" y="4908579"/>
              <a:ext cx="425450" cy="8937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653</a:t>
              </a:r>
            </a:p>
          </p:txBody>
        </p:sp>
        <p:sp>
          <p:nvSpPr>
            <p:cNvPr id="15" name="Rectangle 10">
              <a:extLst>
                <a:ext uri="{FF2B5EF4-FFF2-40B4-BE49-F238E27FC236}">
                  <a16:creationId xmlns:a16="http://schemas.microsoft.com/office/drawing/2014/main" id="{64914EF6-2C60-40BE-9305-AD5C0DA1E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161" y="4121179"/>
              <a:ext cx="425450" cy="168116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140</a:t>
              </a:r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0B8B1EC4-332E-4D2D-95A8-EA06C9D5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9074" y="4876829"/>
              <a:ext cx="425450" cy="925513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716</a:t>
              </a:r>
            </a:p>
          </p:txBody>
        </p:sp>
        <p:sp>
          <p:nvSpPr>
            <p:cNvPr id="17" name="Rectangle 12">
              <a:extLst>
                <a:ext uri="{FF2B5EF4-FFF2-40B4-BE49-F238E27FC236}">
                  <a16:creationId xmlns:a16="http://schemas.microsoft.com/office/drawing/2014/main" id="{2EBB9635-3D32-4D45-88D3-289C1457C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38024" y="4900642"/>
              <a:ext cx="425450" cy="9017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564</a:t>
              </a:r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C0C758AB-4A47-4B36-8DA6-ECE5BF8F7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2411" y="5062567"/>
              <a:ext cx="423862" cy="739775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576</a:t>
              </a:r>
            </a:p>
          </p:txBody>
        </p:sp>
        <p:sp>
          <p:nvSpPr>
            <p:cNvPr id="19" name="Rectangle 14">
              <a:extLst>
                <a:ext uri="{FF2B5EF4-FFF2-40B4-BE49-F238E27FC236}">
                  <a16:creationId xmlns:a16="http://schemas.microsoft.com/office/drawing/2014/main" id="{C8113D3E-EBC7-42CF-99C1-FFA5F8AE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274" y="4587904"/>
              <a:ext cx="423862" cy="121443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en-US" sz="1600" b="1" dirty="0">
                  <a:solidFill>
                    <a:schemeClr val="bg1"/>
                  </a:solidFill>
                  <a:latin typeface="+mj-lt"/>
                </a:rPr>
                <a:t>717</a:t>
              </a:r>
            </a:p>
          </p:txBody>
        </p:sp>
        <p:grpSp>
          <p:nvGrpSpPr>
            <p:cNvPr id="39" name="Groupe 38">
              <a:extLst>
                <a:ext uri="{FF2B5EF4-FFF2-40B4-BE49-F238E27FC236}">
                  <a16:creationId xmlns:a16="http://schemas.microsoft.com/office/drawing/2014/main" id="{4FD388C4-8C9F-4E2F-9C17-D44F1317818A}"/>
                </a:ext>
              </a:extLst>
            </p:cNvPr>
            <p:cNvGrpSpPr/>
            <p:nvPr/>
          </p:nvGrpSpPr>
          <p:grpSpPr>
            <a:xfrm>
              <a:off x="3193324" y="2703196"/>
              <a:ext cx="6572249" cy="3101975"/>
              <a:chOff x="3519488" y="2824163"/>
              <a:chExt cx="6572249" cy="3101975"/>
            </a:xfrm>
          </p:grpSpPr>
          <p:sp>
            <p:nvSpPr>
              <p:cNvPr id="20" name="Line 15">
                <a:extLst>
                  <a:ext uri="{FF2B5EF4-FFF2-40B4-BE49-F238E27FC236}">
                    <a16:creationId xmlns:a16="http://schemas.microsoft.com/office/drawing/2014/main" id="{42E914B9-45AD-4B5E-BE0C-F1E860A0C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4064001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:a16="http://schemas.microsoft.com/office/drawing/2014/main" id="{23EB46E3-DA5E-4EC4-98D9-99EDE3F8B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00450" y="2824163"/>
                <a:ext cx="0" cy="3101975"/>
              </a:xfrm>
              <a:custGeom>
                <a:avLst/>
                <a:gdLst>
                  <a:gd name="T0" fmla="*/ 1954 h 1954"/>
                  <a:gd name="T1" fmla="*/ 1564 h 1954"/>
                  <a:gd name="T2" fmla="*/ 1173 h 1954"/>
                  <a:gd name="T3" fmla="*/ 781 h 1954"/>
                  <a:gd name="T4" fmla="*/ 391 h 1954"/>
                  <a:gd name="T5" fmla="*/ 0 h 195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954">
                    <a:moveTo>
                      <a:pt x="0" y="1954"/>
                    </a:moveTo>
                    <a:lnTo>
                      <a:pt x="0" y="1564"/>
                    </a:lnTo>
                    <a:lnTo>
                      <a:pt x="0" y="1173"/>
                    </a:lnTo>
                    <a:lnTo>
                      <a:pt x="0" y="781"/>
                    </a:lnTo>
                    <a:lnTo>
                      <a:pt x="0" y="391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2" name="Line 17">
                <a:extLst>
                  <a:ext uri="{FF2B5EF4-FFF2-40B4-BE49-F238E27FC236}">
                    <a16:creationId xmlns:a16="http://schemas.microsoft.com/office/drawing/2014/main" id="{D9AE5814-A84A-4EA9-976C-B06816B628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3444876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3" name="Line 18">
                <a:extLst>
                  <a:ext uri="{FF2B5EF4-FFF2-40B4-BE49-F238E27FC236}">
                    <a16:creationId xmlns:a16="http://schemas.microsoft.com/office/drawing/2014/main" id="{8B5CDC44-1F24-4B95-A196-CAD98D779D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4686301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4" name="Line 19">
                <a:extLst>
                  <a:ext uri="{FF2B5EF4-FFF2-40B4-BE49-F238E27FC236}">
                    <a16:creationId xmlns:a16="http://schemas.microsoft.com/office/drawing/2014/main" id="{A7B133B0-AF3B-40E5-94A6-C40BDE026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5307013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5" name="Line 20">
                <a:extLst>
                  <a:ext uri="{FF2B5EF4-FFF2-40B4-BE49-F238E27FC236}">
                    <a16:creationId xmlns:a16="http://schemas.microsoft.com/office/drawing/2014/main" id="{A337E476-1ED7-4AB1-90AE-BDF52CE885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5926138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6" name="Line 21">
                <a:extLst>
                  <a:ext uri="{FF2B5EF4-FFF2-40B4-BE49-F238E27FC236}">
                    <a16:creationId xmlns:a16="http://schemas.microsoft.com/office/drawing/2014/main" id="{DD5F77AE-FDE8-4DAE-84E9-9D644C8A69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600450" y="5926138"/>
                <a:ext cx="6491287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  <p:sp>
            <p:nvSpPr>
              <p:cNvPr id="27" name="Line 22">
                <a:extLst>
                  <a:ext uri="{FF2B5EF4-FFF2-40B4-BE49-F238E27FC236}">
                    <a16:creationId xmlns:a16="http://schemas.microsoft.com/office/drawing/2014/main" id="{FC169223-61CB-40DC-A0DA-F7533577EE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519488" y="2824163"/>
                <a:ext cx="80962" cy="0"/>
              </a:xfrm>
              <a:prstGeom prst="line">
                <a:avLst/>
              </a:prstGeom>
              <a:noFill/>
              <a:ln w="9525">
                <a:solidFill>
                  <a:srgbClr val="33333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 dirty="0">
                  <a:latin typeface="+mj-lt"/>
                </a:endParaRPr>
              </a:p>
            </p:txBody>
          </p:sp>
        </p:grp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722E33C4-5D56-474A-8676-7C93EDCE2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2580641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50 %</a:t>
              </a:r>
            </a:p>
          </p:txBody>
        </p:sp>
        <p:sp>
          <p:nvSpPr>
            <p:cNvPr id="29" name="Rectangle 24">
              <a:extLst>
                <a:ext uri="{FF2B5EF4-FFF2-40B4-BE49-F238E27FC236}">
                  <a16:creationId xmlns:a16="http://schemas.microsoft.com/office/drawing/2014/main" id="{DF95533F-BD1D-4333-9049-650039D02D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3202941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40 %</a:t>
              </a:r>
            </a:p>
          </p:txBody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5B5E58BC-7B46-4156-BB8A-DC037FB7C0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3822066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30 %</a:t>
              </a:r>
            </a:p>
          </p:txBody>
        </p:sp>
        <p:sp>
          <p:nvSpPr>
            <p:cNvPr id="31" name="Rectangle 26">
              <a:extLst>
                <a:ext uri="{FF2B5EF4-FFF2-40B4-BE49-F238E27FC236}">
                  <a16:creationId xmlns:a16="http://schemas.microsoft.com/office/drawing/2014/main" id="{EB996FD9-CF5A-4474-96FF-50CB869A7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4442779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20 %</a:t>
              </a:r>
            </a:p>
          </p:txBody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F1DB3583-82C4-4D59-B463-D0DD8BA393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2870" y="5063491"/>
              <a:ext cx="40235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10 %</a:t>
              </a:r>
            </a:p>
          </p:txBody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247189E-3BAB-4C41-B6E5-90460D04BE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065" y="5684204"/>
              <a:ext cx="298159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0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0 %</a:t>
              </a:r>
            </a:p>
          </p:txBody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526D8D6B-6136-4AA2-AC28-4B6E9F21AD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248" y="5933759"/>
              <a:ext cx="60753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Overall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5" name="Rectangle 30">
              <a:extLst>
                <a:ext uri="{FF2B5EF4-FFF2-40B4-BE49-F238E27FC236}">
                  <a16:creationId xmlns:a16="http://schemas.microsoft.com/office/drawing/2014/main" id="{21A4D013-5D31-46B6-8158-CB914B7B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1778" y="5933759"/>
              <a:ext cx="82073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</a:t>
              </a:r>
              <a:r>
                <a:rPr lang="en-US" altLang="fr-FR" sz="1600" b="1" dirty="0">
                  <a:latin typeface="+mj-lt"/>
                </a:rPr>
                <a:t> </a:t>
              </a: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VL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≤ 100 000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6" name="Rectangle 31">
              <a:extLst>
                <a:ext uri="{FF2B5EF4-FFF2-40B4-BE49-F238E27FC236}">
                  <a16:creationId xmlns:a16="http://schemas.microsoft.com/office/drawing/2014/main" id="{18586B1F-54DD-4242-8BC6-EF6014B0B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5118" y="5933759"/>
              <a:ext cx="820738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 VL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&gt; 100 000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7" name="Rectangle 32">
              <a:extLst>
                <a:ext uri="{FF2B5EF4-FFF2-40B4-BE49-F238E27FC236}">
                  <a16:creationId xmlns:a16="http://schemas.microsoft.com/office/drawing/2014/main" id="{A155FC3C-C85F-4309-A195-2E0050C2DC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1482" y="5933759"/>
              <a:ext cx="5915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</a:t>
              </a:r>
              <a:r>
                <a:rPr lang="en-US" altLang="fr-FR" sz="1600" b="1" dirty="0">
                  <a:latin typeface="+mj-lt"/>
                </a:rPr>
                <a:t> </a:t>
              </a: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CD4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≤ 200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38" name="Rectangle 33">
              <a:extLst>
                <a:ext uri="{FF2B5EF4-FFF2-40B4-BE49-F238E27FC236}">
                  <a16:creationId xmlns:a16="http://schemas.microsoft.com/office/drawing/2014/main" id="{8D3FF934-4459-40CD-BB3A-7F0019DB3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232" y="5933759"/>
              <a:ext cx="591509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BL</a:t>
              </a:r>
              <a:r>
                <a:rPr lang="en-US" altLang="fr-FR" sz="1600" b="1" dirty="0">
                  <a:latin typeface="+mj-lt"/>
                </a:rPr>
                <a:t> </a:t>
              </a: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CD4</a:t>
              </a:r>
              <a:b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</a:b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&gt; 200</a:t>
              </a:r>
              <a:endParaRPr kumimoji="0" lang="en-US" altLang="fr-FR" sz="1600" b="0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CEC8C8F7-A7DB-4B8E-A968-EB6345CCC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941" y="2891389"/>
              <a:ext cx="252000" cy="252000"/>
            </a:xfrm>
            <a:prstGeom prst="rect">
              <a:avLst/>
            </a:prstGeom>
            <a:solidFill>
              <a:srgbClr val="00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41" name="Rectangle 14">
              <a:extLst>
                <a:ext uri="{FF2B5EF4-FFF2-40B4-BE49-F238E27FC236}">
                  <a16:creationId xmlns:a16="http://schemas.microsoft.com/office/drawing/2014/main" id="{623129FF-AE17-43A1-A601-2816849D06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7539" y="2891389"/>
              <a:ext cx="252000" cy="2520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vert270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US" sz="1600" b="1" dirty="0">
                <a:latin typeface="+mj-lt"/>
              </a:endParaRPr>
            </a:p>
          </p:txBody>
        </p:sp>
        <p:sp>
          <p:nvSpPr>
            <p:cNvPr id="42" name="Rectangle 29">
              <a:extLst>
                <a:ext uri="{FF2B5EF4-FFF2-40B4-BE49-F238E27FC236}">
                  <a16:creationId xmlns:a16="http://schemas.microsoft.com/office/drawing/2014/main" id="{7B3BB8EE-CDA1-477C-80F0-4D17B5AB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9381" y="2878890"/>
              <a:ext cx="162102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 + 3TC « blips »</a:t>
              </a:r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07EA41AD-A62D-47DE-9C45-F33E996F1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2979" y="2878890"/>
              <a:ext cx="201946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fr-FR" sz="1600" b="1" i="0" u="none" strike="noStrike" cap="none" normalizeH="0" baseline="0" dirty="0">
                  <a:ln>
                    <a:noFill/>
                  </a:ln>
                  <a:effectLst/>
                  <a:latin typeface="+mj-lt"/>
                </a:rPr>
                <a:t>DTG + TDF/FTC « blips »</a:t>
              </a:r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4989A9A0-EF52-4093-84D0-F513069E2C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241539" y="4082477"/>
              <a:ext cx="2459391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fr-FR" sz="1600" b="1" dirty="0">
                  <a:latin typeface="+mj-lt"/>
                </a:rPr>
                <a:t>Proportion of participants, %</a:t>
              </a:r>
              <a:endParaRPr kumimoji="0" lang="en-US" altLang="fr-FR" sz="1600" b="1" i="0" u="none" strike="noStrike" cap="none" normalizeH="0" baseline="0" dirty="0">
                <a:ln>
                  <a:noFill/>
                </a:ln>
                <a:effectLst/>
                <a:latin typeface="+mj-lt"/>
              </a:endParaRPr>
            </a:p>
          </p:txBody>
        </p:sp>
      </p:grpSp>
      <p:sp>
        <p:nvSpPr>
          <p:cNvPr id="45" name="Text Box 3">
            <a:extLst>
              <a:ext uri="{FF2B5EF4-FFF2-40B4-BE49-F238E27FC236}">
                <a16:creationId xmlns:a16="http://schemas.microsoft.com/office/drawing/2014/main" id="{9F57AE82-C335-43F4-A4B5-B9AFB3CD88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9131" y="6454512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n-GB" sz="1400" i="1" dirty="0">
                <a:solidFill>
                  <a:srgbClr val="0070C0"/>
                </a:solidFill>
              </a:rPr>
              <a:t>Underwood M, IAS 2021, Abs. PEB163</a:t>
            </a:r>
          </a:p>
        </p:txBody>
      </p:sp>
    </p:spTree>
    <p:extLst>
      <p:ext uri="{BB962C8B-B14F-4D97-AF65-F5344CB8AC3E}">
        <p14:creationId xmlns:p14="http://schemas.microsoft.com/office/powerpoint/2010/main" val="380804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9355" y="10471"/>
            <a:ext cx="10790583" cy="1481068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BIC/FTC/TAF as first line ART: results at 4 years </a:t>
            </a:r>
            <a:r>
              <a:rPr lang="en-US" sz="3200" i="1" dirty="0"/>
              <a:t>(1)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1" y="1376531"/>
            <a:ext cx="11343217" cy="641905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cs typeface="Arial" panose="020B0604020202020204" pitchFamily="34" charset="0"/>
              </a:rPr>
              <a:t>2 </a:t>
            </a:r>
            <a:r>
              <a:rPr lang="en-US" dirty="0" err="1">
                <a:latin typeface="+mj-lt"/>
                <a:cs typeface="Arial" panose="020B0604020202020204" pitchFamily="34" charset="0"/>
              </a:rPr>
              <a:t>randomised</a:t>
            </a:r>
            <a:r>
              <a:rPr lang="en-US" dirty="0">
                <a:latin typeface="+mj-lt"/>
                <a:cs typeface="Arial" panose="020B0604020202020204" pitchFamily="34" charset="0"/>
              </a:rPr>
              <a:t> multicentric, double-blinded trials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C975E817-BD39-45EE-876D-3D35623670D9}"/>
              </a:ext>
            </a:extLst>
          </p:cNvPr>
          <p:cNvGrpSpPr/>
          <p:nvPr/>
        </p:nvGrpSpPr>
        <p:grpSpPr>
          <a:xfrm>
            <a:off x="589189" y="1834133"/>
            <a:ext cx="9736163" cy="4567705"/>
            <a:chOff x="589189" y="1834133"/>
            <a:chExt cx="9736163" cy="4567705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EAC63D5A-AD60-4715-86F0-9F84901E0F61}"/>
                </a:ext>
              </a:extLst>
            </p:cNvPr>
            <p:cNvSpPr txBox="1"/>
            <p:nvPr/>
          </p:nvSpPr>
          <p:spPr>
            <a:xfrm>
              <a:off x="4952763" y="2080001"/>
              <a:ext cx="47160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W0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6EE9EEF4-AACB-41D5-A7DF-532AE4C32A0F}"/>
                </a:ext>
              </a:extLst>
            </p:cNvPr>
            <p:cNvSpPr txBox="1"/>
            <p:nvPr/>
          </p:nvSpPr>
          <p:spPr>
            <a:xfrm>
              <a:off x="5895076" y="2080001"/>
              <a:ext cx="5758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W48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0297475-FFF8-4157-BFBA-3427CF9989D5}"/>
                </a:ext>
              </a:extLst>
            </p:cNvPr>
            <p:cNvSpPr txBox="1"/>
            <p:nvPr/>
          </p:nvSpPr>
          <p:spPr>
            <a:xfrm>
              <a:off x="6817096" y="2080001"/>
              <a:ext cx="5758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W96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E367C60D-0E1C-4918-B34D-5BC4CF775479}"/>
                </a:ext>
              </a:extLst>
            </p:cNvPr>
            <p:cNvSpPr txBox="1"/>
            <p:nvPr/>
          </p:nvSpPr>
          <p:spPr>
            <a:xfrm>
              <a:off x="7744168" y="2080001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W144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5B1F978-B7F3-41BC-BD4C-C018CE79DC0A}"/>
                </a:ext>
              </a:extLst>
            </p:cNvPr>
            <p:cNvSpPr txBox="1"/>
            <p:nvPr/>
          </p:nvSpPr>
          <p:spPr>
            <a:xfrm>
              <a:off x="8702686" y="2080001"/>
              <a:ext cx="68320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W192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E5196918-316C-49F0-B563-E5DEDABFE6EF}"/>
                </a:ext>
              </a:extLst>
            </p:cNvPr>
            <p:cNvSpPr txBox="1"/>
            <p:nvPr/>
          </p:nvSpPr>
          <p:spPr>
            <a:xfrm>
              <a:off x="9645358" y="2080001"/>
              <a:ext cx="6799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dirty="0">
                  <a:latin typeface="+mj-lt"/>
                  <a:cs typeface="Arial" panose="020B0604020202020204" pitchFamily="34" charset="0"/>
                </a:rPr>
                <a:t>W240</a:t>
              </a:r>
            </a:p>
          </p:txBody>
        </p: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268563A8-9790-44B4-AB43-132E2339A17D}"/>
                </a:ext>
              </a:extLst>
            </p:cNvPr>
            <p:cNvCxnSpPr/>
            <p:nvPr/>
          </p:nvCxnSpPr>
          <p:spPr bwMode="auto">
            <a:xfrm>
              <a:off x="5194620" y="2447058"/>
              <a:ext cx="48387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9D69FC5F-ACB5-4066-B357-04F90FDC693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0004268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4E33A6A6-3DB7-4E29-B2AF-F66CB174C62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039862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47874F36-7680-4433-89CF-EF328FE9E9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081408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112B183B-0975-4600-8CD3-4899C5197F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117002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4019E18C-6A00-435A-96BA-D63A566237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171645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830407AC-DB4F-4C80-8D02-58D0216D2AC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207239" y="2384431"/>
              <a:ext cx="0" cy="6262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CFEA043E-E2CB-44FF-955E-ECAE03F73864}"/>
                </a:ext>
              </a:extLst>
            </p:cNvPr>
            <p:cNvSpPr/>
            <p:nvPr/>
          </p:nvSpPr>
          <p:spPr bwMode="auto">
            <a:xfrm>
              <a:off x="5207239" y="2542135"/>
              <a:ext cx="2874169" cy="381000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BIC/FTC/TAF qd</a:t>
              </a:r>
            </a:p>
          </p:txBody>
        </p:sp>
        <p:sp>
          <p:nvSpPr>
            <p:cNvPr id="25" name="Rectangle : coins arrondis 24">
              <a:extLst>
                <a:ext uri="{FF2B5EF4-FFF2-40B4-BE49-F238E27FC236}">
                  <a16:creationId xmlns:a16="http://schemas.microsoft.com/office/drawing/2014/main" id="{AA8FC6E0-B55A-4D68-812A-3765C1AB974B}"/>
                </a:ext>
              </a:extLst>
            </p:cNvPr>
            <p:cNvSpPr/>
            <p:nvPr/>
          </p:nvSpPr>
          <p:spPr bwMode="auto">
            <a:xfrm>
              <a:off x="5207239" y="292711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DTG/ABC/3TC placebo qd</a:t>
              </a:r>
            </a:p>
          </p:txBody>
        </p:sp>
        <p:sp>
          <p:nvSpPr>
            <p:cNvPr id="26" name="Rectangle : coins arrondis 25">
              <a:extLst>
                <a:ext uri="{FF2B5EF4-FFF2-40B4-BE49-F238E27FC236}">
                  <a16:creationId xmlns:a16="http://schemas.microsoft.com/office/drawing/2014/main" id="{5FF193F6-24A5-4371-9BD4-68BE8A7D3E47}"/>
                </a:ext>
              </a:extLst>
            </p:cNvPr>
            <p:cNvSpPr/>
            <p:nvPr/>
          </p:nvSpPr>
          <p:spPr bwMode="auto">
            <a:xfrm>
              <a:off x="5207239" y="3464328"/>
              <a:ext cx="2874169" cy="381000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DTG/ABC/3TC qd</a:t>
              </a:r>
              <a:endParaRPr kumimoji="0" lang="fr-FR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7" name="Rectangle : coins arrondis 26">
              <a:extLst>
                <a:ext uri="{FF2B5EF4-FFF2-40B4-BE49-F238E27FC236}">
                  <a16:creationId xmlns:a16="http://schemas.microsoft.com/office/drawing/2014/main" id="{7D82B50D-68C3-40FC-B565-7DB6CD033416}"/>
                </a:ext>
              </a:extLst>
            </p:cNvPr>
            <p:cNvSpPr/>
            <p:nvPr/>
          </p:nvSpPr>
          <p:spPr bwMode="auto">
            <a:xfrm>
              <a:off x="5207239" y="384532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BIC/FTC/TAF placebo qd</a:t>
              </a:r>
            </a:p>
          </p:txBody>
        </p:sp>
        <p:sp>
          <p:nvSpPr>
            <p:cNvPr id="28" name="Rectangle : coins arrondis 27">
              <a:extLst>
                <a:ext uri="{FF2B5EF4-FFF2-40B4-BE49-F238E27FC236}">
                  <a16:creationId xmlns:a16="http://schemas.microsoft.com/office/drawing/2014/main" id="{5EA5A3E1-43FA-4F3A-9980-17B2D9367B99}"/>
                </a:ext>
              </a:extLst>
            </p:cNvPr>
            <p:cNvSpPr/>
            <p:nvPr/>
          </p:nvSpPr>
          <p:spPr bwMode="auto">
            <a:xfrm>
              <a:off x="5207239" y="4717645"/>
              <a:ext cx="2874169" cy="381000"/>
            </a:xfrm>
            <a:prstGeom prst="round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BIC/FTC/TAF </a:t>
              </a:r>
              <a:r>
                <a:rPr lang="fr-FR" sz="1600" b="1" dirty="0" err="1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qd</a:t>
              </a:r>
              <a:endParaRPr lang="fr-FR" sz="1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29" name="Rectangle : coins arrondis 28">
              <a:extLst>
                <a:ext uri="{FF2B5EF4-FFF2-40B4-BE49-F238E27FC236}">
                  <a16:creationId xmlns:a16="http://schemas.microsoft.com/office/drawing/2014/main" id="{1D4295A5-6D4D-4E39-9351-E59B31653D28}"/>
                </a:ext>
              </a:extLst>
            </p:cNvPr>
            <p:cNvSpPr/>
            <p:nvPr/>
          </p:nvSpPr>
          <p:spPr bwMode="auto">
            <a:xfrm>
              <a:off x="5207239" y="510008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DTG + F/TAF placebo qd</a:t>
              </a:r>
            </a:p>
          </p:txBody>
        </p:sp>
        <p:sp>
          <p:nvSpPr>
            <p:cNvPr id="30" name="Rectangle : coins arrondis 29">
              <a:extLst>
                <a:ext uri="{FF2B5EF4-FFF2-40B4-BE49-F238E27FC236}">
                  <a16:creationId xmlns:a16="http://schemas.microsoft.com/office/drawing/2014/main" id="{17678B43-11DC-4BC3-98EB-3F0A50C10A39}"/>
                </a:ext>
              </a:extLst>
            </p:cNvPr>
            <p:cNvSpPr/>
            <p:nvPr/>
          </p:nvSpPr>
          <p:spPr bwMode="auto">
            <a:xfrm>
              <a:off x="5207239" y="5639838"/>
              <a:ext cx="2874169" cy="381000"/>
            </a:xfrm>
            <a:prstGeom prst="roundRect">
              <a:avLst/>
            </a:prstGeom>
            <a:solidFill>
              <a:srgbClr val="92D05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>
                  <a:latin typeface="+mj-lt"/>
                  <a:cs typeface="Arial" panose="020B0604020202020204" pitchFamily="34" charset="0"/>
                </a:rPr>
                <a:t>DTG + F/TAF qd</a:t>
              </a:r>
              <a:endParaRPr kumimoji="0" lang="fr-FR" sz="1600" b="0" i="0" u="none" strike="noStrike" cap="none" normalizeH="0" baseline="0" dirty="0">
                <a:ln>
                  <a:noFill/>
                </a:ln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1" name="Rectangle : coins arrondis 30">
              <a:extLst>
                <a:ext uri="{FF2B5EF4-FFF2-40B4-BE49-F238E27FC236}">
                  <a16:creationId xmlns:a16="http://schemas.microsoft.com/office/drawing/2014/main" id="{300B7286-70F3-4978-A6CA-FF362B1FEB0E}"/>
                </a:ext>
              </a:extLst>
            </p:cNvPr>
            <p:cNvSpPr/>
            <p:nvPr/>
          </p:nvSpPr>
          <p:spPr bwMode="auto">
            <a:xfrm>
              <a:off x="5207239" y="6020838"/>
              <a:ext cx="2874169" cy="381000"/>
            </a:xfrm>
            <a:prstGeom prst="round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BIC/FTC/TAF placebo qd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4CB4E603-4A8B-4ABE-BEAF-E74FCC9D8EAC}"/>
                </a:ext>
              </a:extLst>
            </p:cNvPr>
            <p:cNvSpPr/>
            <p:nvPr/>
          </p:nvSpPr>
          <p:spPr bwMode="auto">
            <a:xfrm>
              <a:off x="8205709" y="2542135"/>
              <a:ext cx="1798559" cy="1664970"/>
            </a:xfrm>
            <a:prstGeom prst="roundRect">
              <a:avLst>
                <a:gd name="adj" fmla="val 842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anose="020B0604020202020204" pitchFamily="34" charset="0"/>
                </a:rPr>
                <a:t>BIC/FTC/TAF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Open-label</a:t>
              </a:r>
              <a:endParaRPr kumimoji="0" lang="fr-FR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D21A8496-BC0B-47C9-BD1C-B9CDB9691381}"/>
                </a:ext>
              </a:extLst>
            </p:cNvPr>
            <p:cNvSpPr txBox="1"/>
            <p:nvPr/>
          </p:nvSpPr>
          <p:spPr>
            <a:xfrm>
              <a:off x="843773" y="2095585"/>
              <a:ext cx="2718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+mj-lt"/>
                  <a:cs typeface="Arial" panose="020B0604020202020204" pitchFamily="34" charset="0"/>
                </a:rPr>
                <a:t>Treatment-Naïve Adults</a:t>
              </a:r>
            </a:p>
          </p:txBody>
        </p:sp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0862732A-8D11-47E5-9E3E-2E64393F58BE}"/>
                </a:ext>
              </a:extLst>
            </p:cNvPr>
            <p:cNvSpPr/>
            <p:nvPr/>
          </p:nvSpPr>
          <p:spPr bwMode="auto">
            <a:xfrm>
              <a:off x="917490" y="2763288"/>
              <a:ext cx="2705100" cy="1249680"/>
            </a:xfrm>
            <a:prstGeom prst="roundRect">
              <a:avLst/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Study 1489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HLA B*5701 negative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kumimoji="0" lang="en-US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Negative for chronic HBV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eGFRe</a:t>
              </a:r>
              <a:r>
                <a:rPr lang="en-US" sz="1600" baseline="-250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CG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600" u="sng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&gt;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50 mL/min 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36" name="Connecteur : en angle 35">
              <a:extLst>
                <a:ext uri="{FF2B5EF4-FFF2-40B4-BE49-F238E27FC236}">
                  <a16:creationId xmlns:a16="http://schemas.microsoft.com/office/drawing/2014/main" id="{07503818-38C0-4EE5-89B0-3DC0894E286D}"/>
                </a:ext>
              </a:extLst>
            </p:cNvPr>
            <p:cNvCxnSpPr/>
            <p:nvPr/>
          </p:nvCxnSpPr>
          <p:spPr bwMode="auto">
            <a:xfrm flipV="1">
              <a:off x="3639300" y="2942358"/>
              <a:ext cx="648889" cy="44577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Connecteur : en angle 36">
              <a:extLst>
                <a:ext uri="{FF2B5EF4-FFF2-40B4-BE49-F238E27FC236}">
                  <a16:creationId xmlns:a16="http://schemas.microsoft.com/office/drawing/2014/main" id="{F3D3EFEE-02A0-4A05-819E-C82053969C6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39300" y="3388128"/>
              <a:ext cx="648889" cy="45720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43" name="ZoneTexte 42">
              <a:extLst>
                <a:ext uri="{FF2B5EF4-FFF2-40B4-BE49-F238E27FC236}">
                  <a16:creationId xmlns:a16="http://schemas.microsoft.com/office/drawing/2014/main" id="{4BA52CCD-CD0C-43CA-B791-2E9C99B9EE7F}"/>
                </a:ext>
              </a:extLst>
            </p:cNvPr>
            <p:cNvSpPr txBox="1"/>
            <p:nvPr/>
          </p:nvSpPr>
          <p:spPr>
            <a:xfrm>
              <a:off x="4266930" y="2746273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N = 314</a:t>
              </a:r>
            </a:p>
          </p:txBody>
        </p: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137FFBA6-B216-428F-9BC7-E975A55B4F2C}"/>
                </a:ext>
              </a:extLst>
            </p:cNvPr>
            <p:cNvSpPr txBox="1"/>
            <p:nvPr/>
          </p:nvSpPr>
          <p:spPr>
            <a:xfrm>
              <a:off x="4266930" y="3678208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N = 315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03751FDC-62EE-4399-880D-3E59A521DE61}"/>
                </a:ext>
              </a:extLst>
            </p:cNvPr>
            <p:cNvSpPr txBox="1"/>
            <p:nvPr/>
          </p:nvSpPr>
          <p:spPr>
            <a:xfrm>
              <a:off x="4029666" y="3184379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1:1</a:t>
              </a:r>
            </a:p>
          </p:txBody>
        </p: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E1CEB89F-C729-4261-A60B-A6DBD21E9F7C}"/>
                </a:ext>
              </a:extLst>
            </p:cNvPr>
            <p:cNvSpPr txBox="1"/>
            <p:nvPr/>
          </p:nvSpPr>
          <p:spPr>
            <a:xfrm>
              <a:off x="589189" y="4090537"/>
              <a:ext cx="405425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latin typeface="+mj-lt"/>
                  <a:cs typeface="Arial" panose="020B0604020202020204" pitchFamily="34" charset="0"/>
                </a:rPr>
                <a:t>Key inclusion criteria for both: </a:t>
              </a:r>
            </a:p>
            <a:p>
              <a:pPr marL="171450" indent="-1714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latin typeface="+mj-lt"/>
                  <a:cs typeface="Arial" panose="020B0604020202020204" pitchFamily="34" charset="0"/>
                </a:rPr>
                <a:t>No known resistance to FTC, TAF, ABC or 3TC</a:t>
              </a:r>
            </a:p>
            <a:p>
              <a:pPr marL="171450" indent="-171450">
                <a:buClr>
                  <a:srgbClr val="0070C0"/>
                </a:buClr>
                <a:buFont typeface="Arial" panose="020B0604020202020204" pitchFamily="34" charset="0"/>
                <a:buChar char="•"/>
              </a:pPr>
              <a:r>
                <a:rPr lang="en-US" sz="1600">
                  <a:latin typeface="+mj-lt"/>
                  <a:cs typeface="Arial" panose="020B0604020202020204" pitchFamily="34" charset="0"/>
                </a:rPr>
                <a:t>HIV-1 RNA </a:t>
              </a:r>
              <a:r>
                <a:rPr lang="en-US" sz="1600" u="sng">
                  <a:latin typeface="+mj-lt"/>
                  <a:cs typeface="Arial" panose="020B0604020202020204" pitchFamily="34" charset="0"/>
                </a:rPr>
                <a:t>&gt;</a:t>
              </a:r>
              <a:r>
                <a:rPr lang="en-US" sz="1600">
                  <a:latin typeface="+mj-lt"/>
                  <a:cs typeface="Arial" panose="020B0604020202020204" pitchFamily="34" charset="0"/>
                </a:rPr>
                <a:t> 500 c/mL</a:t>
              </a:r>
            </a:p>
          </p:txBody>
        </p:sp>
        <p:sp>
          <p:nvSpPr>
            <p:cNvPr id="48" name="Rectangle : coins arrondis 47">
              <a:extLst>
                <a:ext uri="{FF2B5EF4-FFF2-40B4-BE49-F238E27FC236}">
                  <a16:creationId xmlns:a16="http://schemas.microsoft.com/office/drawing/2014/main" id="{4474C2DB-271A-460E-8EAC-673C16E92E2D}"/>
                </a:ext>
              </a:extLst>
            </p:cNvPr>
            <p:cNvSpPr/>
            <p:nvPr/>
          </p:nvSpPr>
          <p:spPr bwMode="auto">
            <a:xfrm>
              <a:off x="917490" y="4958801"/>
              <a:ext cx="2705100" cy="1249680"/>
            </a:xfrm>
            <a:prstGeom prst="roundRect">
              <a:avLst/>
            </a:prstGeom>
            <a:solidFill>
              <a:srgbClr val="CCEC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Study</a:t>
              </a:r>
              <a:r>
                <a:rPr kumimoji="0" lang="en-US" sz="1600" b="1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 </a:t>
              </a:r>
              <a:r>
                <a:rPr kumimoji="0" lang="en-US" sz="16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  <a:cs typeface="Arial" panose="020B0604020202020204" pitchFamily="34" charset="0"/>
                </a:rPr>
                <a:t>1490</a:t>
              </a: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Chronic HBV or HCV infection allowed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  <a:p>
              <a:pPr marL="342900" marR="0" indent="-34290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</a:pPr>
              <a:r>
                <a:rPr lang="en-US" sz="16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eGFR</a:t>
              </a:r>
              <a:r>
                <a:rPr lang="en-US" sz="1600" baseline="-25000" dirty="0" err="1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CG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</a:t>
              </a:r>
              <a:r>
                <a:rPr lang="en-US" sz="1600" u="sng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&gt;</a:t>
              </a:r>
              <a:r>
                <a:rPr lang="en-US" sz="16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 30 mL/min </a:t>
              </a:r>
              <a:endPara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endParaRPr>
            </a:p>
          </p:txBody>
        </p:sp>
        <p:cxnSp>
          <p:nvCxnSpPr>
            <p:cNvPr id="49" name="Connecteur : en angle 48">
              <a:extLst>
                <a:ext uri="{FF2B5EF4-FFF2-40B4-BE49-F238E27FC236}">
                  <a16:creationId xmlns:a16="http://schemas.microsoft.com/office/drawing/2014/main" id="{B77DD5E1-C0C3-4801-A312-327B2CCF47DD}"/>
                </a:ext>
              </a:extLst>
            </p:cNvPr>
            <p:cNvCxnSpPr/>
            <p:nvPr/>
          </p:nvCxnSpPr>
          <p:spPr bwMode="auto">
            <a:xfrm flipV="1">
              <a:off x="3622590" y="5137871"/>
              <a:ext cx="648889" cy="44577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50" name="Connecteur : en angle 49">
              <a:extLst>
                <a:ext uri="{FF2B5EF4-FFF2-40B4-BE49-F238E27FC236}">
                  <a16:creationId xmlns:a16="http://schemas.microsoft.com/office/drawing/2014/main" id="{3539AD3C-641F-426A-B7BF-774007189F0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3622590" y="5583641"/>
              <a:ext cx="648889" cy="45720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CC8D2AB3-D08D-48E7-9BEC-24AE4081FEEE}"/>
                </a:ext>
              </a:extLst>
            </p:cNvPr>
            <p:cNvSpPr txBox="1"/>
            <p:nvPr/>
          </p:nvSpPr>
          <p:spPr>
            <a:xfrm>
              <a:off x="4266930" y="4891650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N = 320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:a16="http://schemas.microsoft.com/office/drawing/2014/main" id="{C5CD6EBF-D058-42B7-93E4-CADEC0B9ADDF}"/>
                </a:ext>
              </a:extLst>
            </p:cNvPr>
            <p:cNvSpPr txBox="1"/>
            <p:nvPr/>
          </p:nvSpPr>
          <p:spPr>
            <a:xfrm>
              <a:off x="4266930" y="5840297"/>
              <a:ext cx="825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N = 325</a:t>
              </a:r>
            </a:p>
          </p:txBody>
        </p:sp>
        <p:sp>
          <p:nvSpPr>
            <p:cNvPr id="53" name="ZoneTexte 52">
              <a:extLst>
                <a:ext uri="{FF2B5EF4-FFF2-40B4-BE49-F238E27FC236}">
                  <a16:creationId xmlns:a16="http://schemas.microsoft.com/office/drawing/2014/main" id="{8B65CB5D-C8F3-4AE2-BCF4-A67C3C2F8A27}"/>
                </a:ext>
              </a:extLst>
            </p:cNvPr>
            <p:cNvSpPr txBox="1"/>
            <p:nvPr/>
          </p:nvSpPr>
          <p:spPr>
            <a:xfrm>
              <a:off x="4079796" y="5346468"/>
              <a:ext cx="4475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>
                  <a:latin typeface="+mj-lt"/>
                  <a:cs typeface="Arial" panose="020B0604020202020204" pitchFamily="34" charset="0"/>
                </a:rPr>
                <a:t>1:1</a:t>
              </a:r>
            </a:p>
          </p:txBody>
        </p:sp>
        <p:sp>
          <p:nvSpPr>
            <p:cNvPr id="63" name="Rectangle : coins arrondis 62">
              <a:extLst>
                <a:ext uri="{FF2B5EF4-FFF2-40B4-BE49-F238E27FC236}">
                  <a16:creationId xmlns:a16="http://schemas.microsoft.com/office/drawing/2014/main" id="{784A18CE-8A9D-4D0B-BB76-4CD826B7EC8E}"/>
                </a:ext>
              </a:extLst>
            </p:cNvPr>
            <p:cNvSpPr/>
            <p:nvPr/>
          </p:nvSpPr>
          <p:spPr bwMode="auto">
            <a:xfrm>
              <a:off x="8205709" y="4717645"/>
              <a:ext cx="1798559" cy="1664970"/>
            </a:xfrm>
            <a:prstGeom prst="roundRect">
              <a:avLst>
                <a:gd name="adj" fmla="val 8429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6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  <a:cs typeface="Arial" panose="020B0604020202020204" pitchFamily="34" charset="0"/>
                </a:rPr>
                <a:t>BIC/FTC/TAF</a:t>
              </a:r>
            </a:p>
            <a:p>
              <a:pPr algn="ctr"/>
              <a:r>
                <a:rPr lang="fr-FR" sz="1600" b="1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Open-label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394B6633-C0CE-4B0F-9369-83C3D7191A76}"/>
                </a:ext>
              </a:extLst>
            </p:cNvPr>
            <p:cNvSpPr txBox="1"/>
            <p:nvPr/>
          </p:nvSpPr>
          <p:spPr>
            <a:xfrm>
              <a:off x="8513147" y="1834133"/>
              <a:ext cx="106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+mj-lt"/>
                  <a:cs typeface="Arial" panose="020B0604020202020204" pitchFamily="34" charset="0"/>
                </a:rPr>
                <a:t>2° endpoint</a:t>
              </a: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2EB50D80-FEB9-437E-9F8F-EF735385AFCF}"/>
                </a:ext>
              </a:extLst>
            </p:cNvPr>
            <p:cNvSpPr txBox="1"/>
            <p:nvPr/>
          </p:nvSpPr>
          <p:spPr>
            <a:xfrm>
              <a:off x="7602432" y="1834133"/>
              <a:ext cx="106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+mj-lt"/>
                  <a:cs typeface="Arial" panose="020B0604020202020204" pitchFamily="34" charset="0"/>
                </a:rPr>
                <a:t>2° endpoint</a:t>
              </a:r>
            </a:p>
          </p:txBody>
        </p:sp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D4CEC75F-3DFC-4685-95F0-4E6BD880AF31}"/>
                </a:ext>
              </a:extLst>
            </p:cNvPr>
            <p:cNvSpPr txBox="1"/>
            <p:nvPr/>
          </p:nvSpPr>
          <p:spPr>
            <a:xfrm>
              <a:off x="6714013" y="1834133"/>
              <a:ext cx="106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+mj-lt"/>
                  <a:cs typeface="Arial" panose="020B0604020202020204" pitchFamily="34" charset="0"/>
                </a:rPr>
                <a:t>2° endpoint</a:t>
              </a: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3CEAC7B-73D2-4A98-8B98-C0A4ABC59684}"/>
                </a:ext>
              </a:extLst>
            </p:cNvPr>
            <p:cNvSpPr txBox="1"/>
            <p:nvPr/>
          </p:nvSpPr>
          <p:spPr>
            <a:xfrm>
              <a:off x="5750441" y="1834133"/>
              <a:ext cx="1064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latin typeface="+mj-lt"/>
                  <a:cs typeface="Arial" panose="020B0604020202020204" pitchFamily="34" charset="0"/>
                </a:rPr>
                <a:t>1° endpoint</a:t>
              </a:r>
            </a:p>
          </p:txBody>
        </p:sp>
      </p:grpSp>
      <p:sp>
        <p:nvSpPr>
          <p:cNvPr id="46" name="Text Box 3">
            <a:extLst>
              <a:ext uri="{FF2B5EF4-FFF2-40B4-BE49-F238E27FC236}">
                <a16:creationId xmlns:a16="http://schemas.microsoft.com/office/drawing/2014/main" id="{970126DE-F420-43C7-8474-7213B2FB2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835" y="6454212"/>
            <a:ext cx="28082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pl-PL" sz="1400" i="1" dirty="0" err="1">
                <a:solidFill>
                  <a:srgbClr val="0070C0"/>
                </a:solidFill>
              </a:rPr>
              <a:t>Arribas</a:t>
            </a:r>
            <a:r>
              <a:rPr lang="pl-PL" sz="1400" i="1" dirty="0">
                <a:solidFill>
                  <a:srgbClr val="0070C0"/>
                </a:solidFill>
              </a:rPr>
              <a:t> J. IAS 2021, </a:t>
            </a:r>
            <a:r>
              <a:rPr lang="pl-PL" sz="1400" i="1" dirty="0" err="1">
                <a:solidFill>
                  <a:srgbClr val="0070C0"/>
                </a:solidFill>
              </a:rPr>
              <a:t>Abs</a:t>
            </a:r>
            <a:r>
              <a:rPr lang="pl-PL" sz="1400" i="1" dirty="0">
                <a:solidFill>
                  <a:srgbClr val="0070C0"/>
                </a:solidFill>
              </a:rPr>
              <a:t> PEB151</a:t>
            </a:r>
          </a:p>
        </p:txBody>
      </p:sp>
    </p:spTree>
    <p:extLst>
      <p:ext uri="{BB962C8B-B14F-4D97-AF65-F5344CB8AC3E}">
        <p14:creationId xmlns:p14="http://schemas.microsoft.com/office/powerpoint/2010/main" val="8402102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RV-trials - IAS 202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9146</Words>
  <Application>Microsoft Office PowerPoint</Application>
  <PresentationFormat>Grand écran</PresentationFormat>
  <Paragraphs>2385</Paragraphs>
  <Slides>58</Slides>
  <Notes>53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58</vt:i4>
      </vt:variant>
    </vt:vector>
  </HeadingPairs>
  <TitlesOfParts>
    <vt:vector size="64" baseType="lpstr">
      <vt:lpstr>Arial</vt:lpstr>
      <vt:lpstr>Calibri</vt:lpstr>
      <vt:lpstr>Police système Courant</vt:lpstr>
      <vt:lpstr>Trebuchet MS</vt:lpstr>
      <vt:lpstr>Wingdings</vt:lpstr>
      <vt:lpstr>ARV-trials - IAS 2021</vt:lpstr>
      <vt:lpstr>11th IAS, Conference on HIV Science</vt:lpstr>
      <vt:lpstr>Présentation PowerPoint</vt:lpstr>
      <vt:lpstr>Disclosure </vt:lpstr>
      <vt:lpstr>Présentation PowerPoint</vt:lpstr>
      <vt:lpstr>GEMINI-1 et 2 Studies: DTG + 3TC 2DR versus DTG + TDF/FTC as first line ART </vt:lpstr>
      <vt:lpstr>GEMINI: HIV replication at &lt; 50 c/ml  and blips through 144 weeks (1)</vt:lpstr>
      <vt:lpstr>GEMINI: HIV replication at &lt; 50 c/ml  and blips through 144 weeks (2)</vt:lpstr>
      <vt:lpstr>GEMINI: HIV replication at &lt; 50 c/ml and blips through 144 weeks (3)</vt:lpstr>
      <vt:lpstr>BIC/FTC/TAF as first line ART: results at 4 years (1)</vt:lpstr>
      <vt:lpstr>BIC/FTC/TAF as first line ART: results at 4 years (2)</vt:lpstr>
      <vt:lpstr>BIC/FTC/TAF as first line ART: results at 4 years (3)</vt:lpstr>
      <vt:lpstr>BIC/FTC/TAF as first line ART: results at 4 years (4)</vt:lpstr>
      <vt:lpstr>DRIVE AHEAD: DOR/3TC/TDF in 1st line ART, W192 results (1)</vt:lpstr>
      <vt:lpstr>DRIVE AHEAD: DOR/3TC/TDF in 1st line ART, W192 results (2)</vt:lpstr>
      <vt:lpstr>DRIVE AHEAD: DOR/3TC/TDF in 1st line ART, W192 results (3)</vt:lpstr>
      <vt:lpstr>DRIVE AHEAD: DOR/3TC/TDF in 1st line ART, W192 results (4)</vt:lpstr>
      <vt:lpstr>DRIVE AHEAD: DOR/3TC/TDF in 1st line ART, W192 results (5)</vt:lpstr>
      <vt:lpstr>The STAT Study: DTG/3TC as aFiRST-LiNE REGiMEN  in a TEST-AND-TREAT Setting for newly diagnosed PLWHiV (1)</vt:lpstr>
      <vt:lpstr>The STAT Study: DTG/3TC as aFiRST-LiNE REGiMEN  in a TEST-AND-TREAT Setting for newly diagnosed PLWHiV (2)</vt:lpstr>
      <vt:lpstr>The STAT Study: DTG/3TC as aFiRST-LiNE REGiMEN  in a TEST-AND-TREAT Setting for newly diagnosed PLWHiV (3)</vt:lpstr>
      <vt:lpstr>Présentation PowerPoint</vt:lpstr>
      <vt:lpstr>TANGO: switch to DTG/3TC, W144 results (1)</vt:lpstr>
      <vt:lpstr>TANGO: switch to DTG/3TC, W144 results (3)</vt:lpstr>
      <vt:lpstr>TANGO: switch to DTG/3TC, W144 results (4)</vt:lpstr>
      <vt:lpstr>Présentation PowerPoint</vt:lpstr>
      <vt:lpstr>SALSA: Switch to DTG/3TC (2)</vt:lpstr>
      <vt:lpstr>SALSA: Switch to DTG/3TC (3)</vt:lpstr>
      <vt:lpstr>WISARD (NEAT-ID 33): switch to DTG/RPV in patients  with HIV RNA &lt; 50 c/mL and history of K103N (1)</vt:lpstr>
      <vt:lpstr>Présentation PowerPoint</vt:lpstr>
      <vt:lpstr>Kinetics of M184V in DNA of virologically suppressed HIV infected patients</vt:lpstr>
      <vt:lpstr>FLAIR Study: LA cabotegravir + rilpivirine for maintenance – W124 results (1)</vt:lpstr>
      <vt:lpstr>FLAIR Study: LA cabotegravir + rilpivirine  for maintenance – W124 results (2)</vt:lpstr>
      <vt:lpstr>Présentation PowerPoint</vt:lpstr>
      <vt:lpstr>ISL + DOR W96 safety (1)</vt:lpstr>
      <vt:lpstr>ISL + DOR W96 safety (2)</vt:lpstr>
      <vt:lpstr>CALIBRATE: LEN SC or oral in Naïves (1)</vt:lpstr>
      <vt:lpstr>CALIBRATE: LEN SC or oral in Naïves (2)</vt:lpstr>
      <vt:lpstr>CAPELLA Study: LEN as salvage therapy  in multiple experienced patients</vt:lpstr>
      <vt:lpstr>CAPELLA Study: baseline characteristics</vt:lpstr>
      <vt:lpstr>CAPELLA Study: W26 results, randomized cohort</vt:lpstr>
      <vt:lpstr>BRIGHTE: clinical impact of ARVs in OBT with fostemsavir</vt:lpstr>
      <vt:lpstr>BRIGHTE: fostemsavir + OBT, safety at W96</vt:lpstr>
      <vt:lpstr>Présentation PowerPoint</vt:lpstr>
      <vt:lpstr>ODYSSEY: DTG vs SOC in children 3-14 kg</vt:lpstr>
      <vt:lpstr>SMILE Penta 17: INI + DRV/r in children and adolescents</vt:lpstr>
      <vt:lpstr>Neural Tube defects with antiviral exposure : 2021 update of the Tsepamo Study, Botswana</vt:lpstr>
      <vt:lpstr>Présentation PowerPoint</vt:lpstr>
      <vt:lpstr>TDF-based PrEP in subsaharan Africa: High rate of resistance in individuals diagnosed with HIV</vt:lpstr>
      <vt:lpstr>Oral ISL one monthly for PrEP: rationale (1)</vt:lpstr>
      <vt:lpstr>Oral ISL one monthly for PrEP: phase 2a (2)</vt:lpstr>
      <vt:lpstr>Oral ISL one monthly for PrEP: phase 2a (3)</vt:lpstr>
      <vt:lpstr> Dual IL-10 and PD-1 blockade in SIVmac239 infected macaques promotes sustained virologic control in absence of ART </vt:lpstr>
      <vt:lpstr> Dual IL-10 and PD-1 blockade in SIVmac239 infected macaques promotes sustained virologic control in absence of ART </vt:lpstr>
      <vt:lpstr>Présentation PowerPoint</vt:lpstr>
      <vt:lpstr>SARS-CoV-2 specfic immune responses post-Covid-19 in HIV+</vt:lpstr>
      <vt:lpstr>Impact of HIV on Covid-19 outcomes, US</vt:lpstr>
      <vt:lpstr>Prognosis in PLWHIV hospitalized for Covid-19, WHO Platform</vt:lpstr>
      <vt:lpstr>Covid-19 severe outcomes in HIV– PISCIS cohort Spain</vt:lpstr>
    </vt:vector>
  </TitlesOfParts>
  <Company>AEI - www.aei.fr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IAS 2021</dc:title>
  <dc:creator>Pedro Cahn, Anton Pozniak, François Raffi</dc:creator>
  <cp:lastModifiedBy>Ludovic Brunet</cp:lastModifiedBy>
  <cp:revision>932</cp:revision>
  <dcterms:created xsi:type="dcterms:W3CDTF">2018-10-26T15:18:15Z</dcterms:created>
  <dcterms:modified xsi:type="dcterms:W3CDTF">2025-02-28T18:37:58Z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