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741" r:id="rId2"/>
    <p:sldMasterId id="2147483750" r:id="rId3"/>
  </p:sldMasterIdLst>
  <p:notesMasterIdLst>
    <p:notesMasterId r:id="rId75"/>
  </p:notesMasterIdLst>
  <p:sldIdLst>
    <p:sldId id="1334" r:id="rId4"/>
    <p:sldId id="1339" r:id="rId5"/>
    <p:sldId id="2147376189" r:id="rId6"/>
    <p:sldId id="2147376206" r:id="rId7"/>
    <p:sldId id="2147376208" r:id="rId8"/>
    <p:sldId id="2147376201" r:id="rId9"/>
    <p:sldId id="2147376210" r:id="rId10"/>
    <p:sldId id="2147376212" r:id="rId11"/>
    <p:sldId id="276" r:id="rId12"/>
    <p:sldId id="2146847545" r:id="rId13"/>
    <p:sldId id="273" r:id="rId14"/>
    <p:sldId id="689" r:id="rId15"/>
    <p:sldId id="1536" r:id="rId16"/>
    <p:sldId id="2145707537" r:id="rId17"/>
    <p:sldId id="2146847546" r:id="rId18"/>
    <p:sldId id="2147376190" r:id="rId19"/>
    <p:sldId id="288" r:id="rId20"/>
    <p:sldId id="284" r:id="rId21"/>
    <p:sldId id="289" r:id="rId22"/>
    <p:sldId id="2147376213" r:id="rId23"/>
    <p:sldId id="290" r:id="rId24"/>
    <p:sldId id="2147471517" r:id="rId25"/>
    <p:sldId id="2147471555" r:id="rId26"/>
    <p:sldId id="2147471518" r:id="rId27"/>
    <p:sldId id="360" r:id="rId28"/>
    <p:sldId id="2146847543" r:id="rId29"/>
    <p:sldId id="2145706517" r:id="rId30"/>
    <p:sldId id="1993219288" r:id="rId31"/>
    <p:sldId id="2145706488" r:id="rId32"/>
    <p:sldId id="2145706518" r:id="rId33"/>
    <p:sldId id="2147471550" r:id="rId34"/>
    <p:sldId id="2147471551" r:id="rId35"/>
    <p:sldId id="2147471519" r:id="rId36"/>
    <p:sldId id="2147471556" r:id="rId37"/>
    <p:sldId id="2147471520" r:id="rId38"/>
    <p:sldId id="2147471557" r:id="rId39"/>
    <p:sldId id="2147471554" r:id="rId40"/>
    <p:sldId id="2147471516" r:id="rId41"/>
    <p:sldId id="2147471521" r:id="rId42"/>
    <p:sldId id="272" r:id="rId43"/>
    <p:sldId id="2146847661" r:id="rId44"/>
    <p:sldId id="2146847712" r:id="rId45"/>
    <p:sldId id="2147376183" r:id="rId46"/>
    <p:sldId id="2147471522" r:id="rId47"/>
    <p:sldId id="2147471539" r:id="rId48"/>
    <p:sldId id="2147471540" r:id="rId49"/>
    <p:sldId id="2147471542" r:id="rId50"/>
    <p:sldId id="2147471543" r:id="rId51"/>
    <p:sldId id="267" r:id="rId52"/>
    <p:sldId id="268" r:id="rId53"/>
    <p:sldId id="2147471545" r:id="rId54"/>
    <p:sldId id="2147471547" r:id="rId55"/>
    <p:sldId id="573" r:id="rId56"/>
    <p:sldId id="2147471523" r:id="rId57"/>
    <p:sldId id="2146847665" r:id="rId58"/>
    <p:sldId id="2146847664" r:id="rId59"/>
    <p:sldId id="2147471549" r:id="rId60"/>
    <p:sldId id="2147471472" r:id="rId61"/>
    <p:sldId id="2147471536" r:id="rId62"/>
    <p:sldId id="2147471538" r:id="rId63"/>
    <p:sldId id="2147471473" r:id="rId64"/>
    <p:sldId id="2147471560" r:id="rId65"/>
    <p:sldId id="2147471530" r:id="rId66"/>
    <p:sldId id="1376" r:id="rId67"/>
    <p:sldId id="1377" r:id="rId68"/>
    <p:sldId id="1378" r:id="rId69"/>
    <p:sldId id="2147471558" r:id="rId70"/>
    <p:sldId id="2147471514" r:id="rId71"/>
    <p:sldId id="4347" r:id="rId72"/>
    <p:sldId id="2147376209" r:id="rId73"/>
    <p:sldId id="2147471561" r:id="rId74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1334"/>
            <p14:sldId id="1339"/>
            <p14:sldId id="2147376189"/>
            <p14:sldId id="2147376206"/>
            <p14:sldId id="2147376208"/>
            <p14:sldId id="2147376201"/>
            <p14:sldId id="2147376210"/>
            <p14:sldId id="2147376212"/>
            <p14:sldId id="276"/>
            <p14:sldId id="2146847545"/>
            <p14:sldId id="273"/>
            <p14:sldId id="689"/>
            <p14:sldId id="1536"/>
            <p14:sldId id="2145707537"/>
            <p14:sldId id="2146847546"/>
            <p14:sldId id="2147376190"/>
            <p14:sldId id="288"/>
            <p14:sldId id="284"/>
            <p14:sldId id="289"/>
            <p14:sldId id="2147376213"/>
            <p14:sldId id="290"/>
            <p14:sldId id="2147471517"/>
            <p14:sldId id="2147471555"/>
            <p14:sldId id="2147471518"/>
            <p14:sldId id="360"/>
            <p14:sldId id="2146847543"/>
            <p14:sldId id="2145706517"/>
            <p14:sldId id="1993219288"/>
            <p14:sldId id="2145706488"/>
            <p14:sldId id="2145706518"/>
            <p14:sldId id="2147471550"/>
            <p14:sldId id="2147471551"/>
            <p14:sldId id="2147471519"/>
            <p14:sldId id="2147471556"/>
            <p14:sldId id="2147471520"/>
            <p14:sldId id="2147471557"/>
            <p14:sldId id="2147471554"/>
            <p14:sldId id="2147471516"/>
            <p14:sldId id="2147471521"/>
            <p14:sldId id="272"/>
            <p14:sldId id="2146847661"/>
            <p14:sldId id="2146847712"/>
            <p14:sldId id="2147376183"/>
            <p14:sldId id="2147471522"/>
            <p14:sldId id="2147471539"/>
            <p14:sldId id="2147471540"/>
            <p14:sldId id="2147471542"/>
            <p14:sldId id="2147471543"/>
            <p14:sldId id="267"/>
            <p14:sldId id="268"/>
            <p14:sldId id="2147471545"/>
            <p14:sldId id="2147471547"/>
            <p14:sldId id="573"/>
            <p14:sldId id="2147471523"/>
            <p14:sldId id="2146847665"/>
            <p14:sldId id="2146847664"/>
            <p14:sldId id="2147471549"/>
            <p14:sldId id="2147471472"/>
            <p14:sldId id="2147471536"/>
            <p14:sldId id="2147471538"/>
            <p14:sldId id="2147471473"/>
            <p14:sldId id="2147471560"/>
            <p14:sldId id="2147471530"/>
            <p14:sldId id="1376"/>
            <p14:sldId id="1377"/>
            <p14:sldId id="1378"/>
            <p14:sldId id="2147471558"/>
            <p14:sldId id="2147471514"/>
            <p14:sldId id="4347"/>
            <p14:sldId id="2147376209"/>
            <p14:sldId id="2147471561"/>
          </p14:sldIdLst>
        </p14:section>
      </p14:sectionLst>
    </p:ext>
    <p:ext uri="{EFAFB233-063F-42B5-8137-9DF3F51BA10A}">
      <p15:sldGuideLst xmlns:p15="http://schemas.microsoft.com/office/powerpoint/2012/main">
        <p15:guide id="8" userDrawn="1">
          <p15:clr>
            <a:srgbClr val="A4A3A4"/>
          </p15:clr>
        </p15:guide>
        <p15:guide id="9" pos="7680" userDrawn="1">
          <p15:clr>
            <a:srgbClr val="A4A3A4"/>
          </p15:clr>
        </p15:guide>
        <p15:guide id="10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20" clrIdx="0"/>
  <p:cmAuthor id="7" name="WebMD" initials="W" lastIdx="1" clrIdx="7"/>
  <p:cmAuthor id="1" name="Yannick Darrats" initials="YD" lastIdx="1" clrIdx="1"/>
  <p:cmAuthor id="2" name="charles dufrene" initials="cd" lastIdx="1" clrIdx="2"/>
  <p:cmAuthor id="3" name="anton pozniak" initials="ap" lastIdx="6" clrIdx="3"/>
  <p:cmAuthor id="4" name="francois.raffi@wanadoo.fr" initials="f" lastIdx="5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  <p:cmAuthor id="5" name="Microsoft Office User" initials="MOU" lastIdx="3" clrIdx="5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6" name="Shanthi Voorn" initials="SV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9EDF4"/>
    <a:srgbClr val="D0D8E8"/>
    <a:srgbClr val="4F81BD"/>
    <a:srgbClr val="FF6600"/>
    <a:srgbClr val="00B836"/>
    <a:srgbClr val="66CC66"/>
    <a:srgbClr val="000000"/>
    <a:srgbClr val="0070C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5" autoAdjust="0"/>
    <p:restoredTop sz="92543" autoAdjust="0"/>
  </p:normalViewPr>
  <p:slideViewPr>
    <p:cSldViewPr snapToGrid="0" snapToObjects="1">
      <p:cViewPr varScale="1">
        <p:scale>
          <a:sx n="75" d="100"/>
          <a:sy n="75" d="100"/>
        </p:scale>
        <p:origin x="922" y="62"/>
      </p:cViewPr>
      <p:guideLst>
        <p:guide/>
        <p:guide pos="7680"/>
        <p:guide orient="horz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8" d="100"/>
        <a:sy n="98" d="100"/>
      </p:scale>
      <p:origin x="0" y="-419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27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commentAuthors" Target="commentAuthor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\AS\LON\Projects\Clients\VIIV\PUBLICATIONS\1.%20Projects\1.%20FTR\3511547%20FTR%20Week%2048%20ORAL\9.%20Figures\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\AS\LON\Projects\Clients\VIIV\PUBLICATIONS\1.%20Projects\1.%20FTR\3511547%20FTR%20Week%2048%20ORAL\9.%20Figures\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fld id="{3D134D0F-FCAC-4428-AE6F-0CC7DB4258D8}" type="VALUE">
                      <a:rPr lang="en-US" smtClean="0"/>
                      <a:pPr/>
                      <a:t>[VALEUR]</a:t>
                    </a:fld>
                    <a:r>
                      <a:rPr lang="en-US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7A-4132-B678-4C4D5CD2D0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10.199999999999999</c:v>
                </c:pt>
                <c:pt idx="1">
                  <c:v>40.6</c:v>
                </c:pt>
                <c:pt idx="2">
                  <c:v>11.7</c:v>
                </c:pt>
                <c:pt idx="3">
                  <c:v>67.599999999999994</c:v>
                </c:pt>
                <c:pt idx="4">
                  <c:v>75.099999999999994</c:v>
                </c:pt>
                <c:pt idx="5">
                  <c:v>90.7</c:v>
                </c:pt>
                <c:pt idx="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A-4132-B678-4C4D5CD2D0B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29.9</c:v>
                </c:pt>
                <c:pt idx="1">
                  <c:v>32.200000000000003</c:v>
                </c:pt>
                <c:pt idx="2">
                  <c:v>7.6</c:v>
                </c:pt>
                <c:pt idx="3">
                  <c:v>76.099999999999994</c:v>
                </c:pt>
                <c:pt idx="4">
                  <c:v>44.2</c:v>
                </c:pt>
                <c:pt idx="5">
                  <c:v>45.7</c:v>
                </c:pt>
                <c:pt idx="6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A-4132-B678-4C4D5CD2D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13806703"/>
        <c:axId val="1013814191"/>
      </c:barChart>
      <c:catAx>
        <c:axId val="1013806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3814191"/>
        <c:crosses val="autoZero"/>
        <c:auto val="1"/>
        <c:lblAlgn val="ctr"/>
        <c:lblOffset val="100"/>
        <c:noMultiLvlLbl val="0"/>
      </c:catAx>
      <c:valAx>
        <c:axId val="10138141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380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 CR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23.84</c:v>
                </c:pt>
                <c:pt idx="1">
                  <c:v>25.71</c:v>
                </c:pt>
                <c:pt idx="2">
                  <c:v>27.15</c:v>
                </c:pt>
                <c:pt idx="3">
                  <c:v>24.54</c:v>
                </c:pt>
                <c:pt idx="4">
                  <c:v>26.75</c:v>
                </c:pt>
                <c:pt idx="5">
                  <c:v>26.02</c:v>
                </c:pt>
                <c:pt idx="6">
                  <c:v>23.37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B-45F7-84A1-134F82089EA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 CR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Feuil1!$C$2:$C$8</c:f>
              <c:numCache>
                <c:formatCode>General</c:formatCode>
                <c:ptCount val="7"/>
                <c:pt idx="0">
                  <c:v>18.96</c:v>
                </c:pt>
                <c:pt idx="1">
                  <c:v>14.05</c:v>
                </c:pt>
                <c:pt idx="2">
                  <c:v>15.07</c:v>
                </c:pt>
                <c:pt idx="3">
                  <c:v>14.18</c:v>
                </c:pt>
                <c:pt idx="4">
                  <c:v>11.76</c:v>
                </c:pt>
                <c:pt idx="5">
                  <c:v>11.87</c:v>
                </c:pt>
                <c:pt idx="6">
                  <c:v>12.65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B-45F7-84A1-134F82089EA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3 CR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Feuil1!$D$2:$D$8</c:f>
              <c:numCache>
                <c:formatCode>General</c:formatCode>
                <c:ptCount val="7"/>
                <c:pt idx="0">
                  <c:v>6.9</c:v>
                </c:pt>
                <c:pt idx="1">
                  <c:v>6.95</c:v>
                </c:pt>
                <c:pt idx="2">
                  <c:v>6.96</c:v>
                </c:pt>
                <c:pt idx="3">
                  <c:v>5.54</c:v>
                </c:pt>
                <c:pt idx="4">
                  <c:v>5.48</c:v>
                </c:pt>
                <c:pt idx="5">
                  <c:v>4.34</c:v>
                </c:pt>
                <c:pt idx="6">
                  <c:v>5.22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EB-45F7-84A1-134F82089EA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4 CR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Feuil1!$A$2:$A$8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Feuil1!$E$2:$E$8</c:f>
              <c:numCache>
                <c:formatCode>General</c:formatCode>
                <c:ptCount val="7"/>
                <c:pt idx="0">
                  <c:v>2.61</c:v>
                </c:pt>
                <c:pt idx="1">
                  <c:v>1.78</c:v>
                </c:pt>
                <c:pt idx="2">
                  <c:v>1.52</c:v>
                </c:pt>
                <c:pt idx="3">
                  <c:v>1.38</c:v>
                </c:pt>
                <c:pt idx="4">
                  <c:v>2.36</c:v>
                </c:pt>
                <c:pt idx="5">
                  <c:v>1.81</c:v>
                </c:pt>
                <c:pt idx="6">
                  <c:v>1.56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EB-45F7-84A1-134F82089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04816415"/>
        <c:axId val="1404812255"/>
      </c:barChart>
      <c:catAx>
        <c:axId val="140481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4812255"/>
        <c:crosses val="autoZero"/>
        <c:auto val="1"/>
        <c:lblAlgn val="ctr"/>
        <c:lblOffset val="100"/>
        <c:noMultiLvlLbl val="0"/>
      </c:catAx>
      <c:valAx>
        <c:axId val="140481225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04816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12742813949225393"/>
          <c:y val="1.2460416103331581E-2"/>
          <c:w val="0.87257186050774604"/>
          <c:h val="5.353897402307394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234-5744-8572-0729F73A67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87.4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234-5744-8572-0729F73A6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2.7</c:v>
                </c:pt>
                <c:pt idx="1">
                  <c:v>87.4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F-413A-8A1E-5E70EC1F36F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85.9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234-5744-8572-0729F73A6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234-5744-8572-0729F73A6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1</c:v>
                </c:pt>
                <c:pt idx="1">
                  <c:v>85.9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F-413A-8A1E-5E70EC1F36F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234-5744-8572-0729F73A67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88.2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234-5744-8572-0729F73A6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234-5744-8572-0729F73A6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Feuil1!$D$2:$D$4</c:f>
              <c:numCache>
                <c:formatCode>General</c:formatCode>
                <c:ptCount val="3"/>
                <c:pt idx="0">
                  <c:v>2.4</c:v>
                </c:pt>
                <c:pt idx="1">
                  <c:v>88.2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F-413A-8A1E-5E70EC1F36F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pattFill prst="wdDnDiag">
              <a:fgClr>
                <a:srgbClr val="990099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234-5744-8572-0729F73A67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234-5744-8572-0729F73A6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Feuil1!$E$2:$E$4</c:f>
              <c:numCache>
                <c:formatCode>General</c:formatCode>
                <c:ptCount val="3"/>
                <c:pt idx="0">
                  <c:v>1</c:v>
                </c:pt>
                <c:pt idx="1">
                  <c:v>86.9</c:v>
                </c:pt>
                <c:pt idx="2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6F-413A-8A1E-5E70EC1F3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65726672"/>
        <c:axId val="-1965724896"/>
      </c:barChart>
      <c:catAx>
        <c:axId val="-196572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965724896"/>
        <c:crosses val="autoZero"/>
        <c:auto val="1"/>
        <c:lblAlgn val="ctr"/>
        <c:lblOffset val="100"/>
        <c:noMultiLvlLbl val="0"/>
      </c:catAx>
      <c:valAx>
        <c:axId val="-196572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9657266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'Prior ARV'!$B$3</c:f>
              <c:strCache>
                <c:ptCount val="1"/>
                <c:pt idx="0">
                  <c:v>Randomised Cohort 
(N=272)</c:v>
                </c:pt>
              </c:strCache>
            </c:strRef>
          </c:tx>
          <c:spPr>
            <a:solidFill>
              <a:srgbClr val="29BD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 ARV'!$A$4:$A$9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CCR5 Antagonist</c:v>
                </c:pt>
                <c:pt idx="5">
                  <c:v>Fusion Inhibitor</c:v>
                </c:pt>
              </c:strCache>
            </c:strRef>
          </c:cat>
          <c:val>
            <c:numRef>
              <c:f>'Prior ARV'!$B$4:$B$9</c:f>
              <c:numCache>
                <c:formatCode>General</c:formatCode>
                <c:ptCount val="6"/>
                <c:pt idx="0">
                  <c:v>99</c:v>
                </c:pt>
                <c:pt idx="1">
                  <c:v>92</c:v>
                </c:pt>
                <c:pt idx="2">
                  <c:v>94</c:v>
                </c:pt>
                <c:pt idx="3">
                  <c:v>75</c:v>
                </c:pt>
                <c:pt idx="4">
                  <c:v>26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F-E947-8268-DED24AE25608}"/>
            </c:ext>
          </c:extLst>
        </c:ser>
        <c:ser>
          <c:idx val="1"/>
          <c:order val="1"/>
          <c:tx>
            <c:strRef>
              <c:f>'Prior ARV'!$C$3</c:f>
              <c:strCache>
                <c:ptCount val="1"/>
                <c:pt idx="0">
                  <c:v>Non-randomised Cohort
 (N=99)
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 ARV'!$A$4:$A$9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CCR5 Antagonist</c:v>
                </c:pt>
                <c:pt idx="5">
                  <c:v>Fusion Inhibitor</c:v>
                </c:pt>
              </c:strCache>
            </c:strRef>
          </c:cat>
          <c:val>
            <c:numRef>
              <c:f>'Prior ARV'!$C$4:$C$9</c:f>
              <c:numCache>
                <c:formatCode>General</c:formatCode>
                <c:ptCount val="6"/>
                <c:pt idx="0">
                  <c:v>100</c:v>
                </c:pt>
                <c:pt idx="1">
                  <c:v>96</c:v>
                </c:pt>
                <c:pt idx="2">
                  <c:v>99</c:v>
                </c:pt>
                <c:pt idx="3">
                  <c:v>95</c:v>
                </c:pt>
                <c:pt idx="4">
                  <c:v>40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F-E947-8268-DED24AE25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-2048198504"/>
        <c:axId val="1849940136"/>
      </c:barChart>
      <c:catAx>
        <c:axId val="-204819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849940136"/>
        <c:crosses val="autoZero"/>
        <c:auto val="1"/>
        <c:lblAlgn val="ctr"/>
        <c:lblOffset val="100"/>
        <c:noMultiLvlLbl val="0"/>
      </c:catAx>
      <c:valAx>
        <c:axId val="1849940136"/>
        <c:scaling>
          <c:orientation val="minMax"/>
          <c:max val="1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-204819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995679235E-2"/>
          <c:y val="0.82330045119704409"/>
          <c:w val="0.95000007564628408"/>
          <c:h val="0.17669954880295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OBT!$A$31</c:f>
              <c:strCache>
                <c:ptCount val="1"/>
                <c:pt idx="0">
                  <c:v>ARV Agents = 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OBT!$B$31:$C$31</c:f>
              <c:numCache>
                <c:formatCode>General</c:formatCode>
                <c:ptCount val="2"/>
                <c:pt idx="0">
                  <c:v>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C-9844-99D7-174588DC8545}"/>
            </c:ext>
          </c:extLst>
        </c:ser>
        <c:ser>
          <c:idx val="1"/>
          <c:order val="1"/>
          <c:tx>
            <c:strRef>
              <c:f>OBT!$A$32</c:f>
              <c:strCache>
                <c:ptCount val="1"/>
                <c:pt idx="0">
                  <c:v>ARV Agents =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A2A42848-9257-45AF-8E9E-D4D72306958E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1C-9844-99D7-174588DC8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OBT!$B$32:$C$32</c:f>
              <c:numCache>
                <c:formatCode>General</c:formatCode>
                <c:ptCount val="2"/>
                <c:pt idx="0">
                  <c:v>50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1C-9844-99D7-174588DC8545}"/>
            </c:ext>
          </c:extLst>
        </c:ser>
        <c:ser>
          <c:idx val="2"/>
          <c:order val="2"/>
          <c:tx>
            <c:strRef>
              <c:f>OBT!$A$33</c:f>
              <c:strCache>
                <c:ptCount val="1"/>
                <c:pt idx="0">
                  <c:v>ARV Agents =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OBT!$B$33:$C$33</c:f>
              <c:numCache>
                <c:formatCode>General</c:formatCode>
                <c:ptCount val="2"/>
                <c:pt idx="0">
                  <c:v>43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1C-9844-99D7-174588DC8545}"/>
            </c:ext>
          </c:extLst>
        </c:ser>
        <c:ser>
          <c:idx val="3"/>
          <c:order val="3"/>
          <c:tx>
            <c:strRef>
              <c:f>OBT!$A$34</c:f>
              <c:strCache>
                <c:ptCount val="1"/>
                <c:pt idx="0">
                  <c:v>ARV Agents &gt;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OBT!$B$34:$C$34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1C-9844-99D7-174588DC8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935765304"/>
        <c:axId val="-2037067832"/>
      </c:barChart>
      <c:catAx>
        <c:axId val="193576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-2037067832"/>
        <c:crosses val="autoZero"/>
        <c:auto val="1"/>
        <c:lblAlgn val="ctr"/>
        <c:lblOffset val="100"/>
        <c:noMultiLvlLbl val="0"/>
      </c:catAx>
      <c:valAx>
        <c:axId val="-20370678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93576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052724437273975E-2"/>
          <c:y val="5.006630838462163E-2"/>
          <c:w val="0.38653419078608597"/>
          <c:h val="0.2814626257189279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 err="1">
                <a:solidFill>
                  <a:srgbClr val="FF0000"/>
                </a:solidFill>
              </a:rPr>
              <a:t>pVL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CD4</a:t>
            </a:r>
          </a:p>
        </c:rich>
      </c:tx>
      <c:layout>
        <c:manualLayout>
          <c:xMode val="edge"/>
          <c:yMode val="edge"/>
          <c:x val="0.46900954450627941"/>
          <c:y val="0.12959165641235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Feuil1!$A$2:$A$12</c:f>
              <c:numCache>
                <c:formatCode>mmm\-yy</c:formatCode>
                <c:ptCount val="11"/>
                <c:pt idx="0">
                  <c:v>34151</c:v>
                </c:pt>
                <c:pt idx="1">
                  <c:v>34851</c:v>
                </c:pt>
                <c:pt idx="2">
                  <c:v>35217</c:v>
                </c:pt>
                <c:pt idx="3">
                  <c:v>36586</c:v>
                </c:pt>
                <c:pt idx="4">
                  <c:v>36647</c:v>
                </c:pt>
                <c:pt idx="5">
                  <c:v>36800</c:v>
                </c:pt>
                <c:pt idx="6">
                  <c:v>36892</c:v>
                </c:pt>
                <c:pt idx="7">
                  <c:v>37377</c:v>
                </c:pt>
                <c:pt idx="8">
                  <c:v>37803</c:v>
                </c:pt>
                <c:pt idx="9">
                  <c:v>38808</c:v>
                </c:pt>
                <c:pt idx="10">
                  <c:v>38838</c:v>
                </c:pt>
              </c:numCache>
            </c:num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82</c:v>
                </c:pt>
                <c:pt idx="1">
                  <c:v>84</c:v>
                </c:pt>
                <c:pt idx="2">
                  <c:v>42</c:v>
                </c:pt>
                <c:pt idx="3">
                  <c:v>101</c:v>
                </c:pt>
                <c:pt idx="4">
                  <c:v>82</c:v>
                </c:pt>
                <c:pt idx="5">
                  <c:v>242</c:v>
                </c:pt>
                <c:pt idx="6">
                  <c:v>321</c:v>
                </c:pt>
                <c:pt idx="7">
                  <c:v>590</c:v>
                </c:pt>
                <c:pt idx="8">
                  <c:v>480</c:v>
                </c:pt>
                <c:pt idx="9">
                  <c:v>375</c:v>
                </c:pt>
                <c:pt idx="10">
                  <c:v>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41-463C-B097-0568A5A8362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Feuil1!$A$2:$A$12</c:f>
              <c:numCache>
                <c:formatCode>mmm\-yy</c:formatCode>
                <c:ptCount val="11"/>
                <c:pt idx="0">
                  <c:v>34151</c:v>
                </c:pt>
                <c:pt idx="1">
                  <c:v>34851</c:v>
                </c:pt>
                <c:pt idx="2">
                  <c:v>35217</c:v>
                </c:pt>
                <c:pt idx="3">
                  <c:v>36586</c:v>
                </c:pt>
                <c:pt idx="4">
                  <c:v>36647</c:v>
                </c:pt>
                <c:pt idx="5">
                  <c:v>36800</c:v>
                </c:pt>
                <c:pt idx="6">
                  <c:v>36892</c:v>
                </c:pt>
                <c:pt idx="7">
                  <c:v>37377</c:v>
                </c:pt>
                <c:pt idx="8">
                  <c:v>37803</c:v>
                </c:pt>
                <c:pt idx="9">
                  <c:v>38808</c:v>
                </c:pt>
                <c:pt idx="10">
                  <c:v>38838</c:v>
                </c:pt>
              </c:numCache>
            </c:numRef>
          </c:cat>
          <c:val>
            <c:numRef>
              <c:f>Feuil1!$C$2:$C$12</c:f>
              <c:numCache>
                <c:formatCode>General</c:formatCode>
                <c:ptCount val="11"/>
                <c:pt idx="2">
                  <c:v>610</c:v>
                </c:pt>
                <c:pt idx="3">
                  <c:v>530</c:v>
                </c:pt>
                <c:pt idx="4">
                  <c:v>580</c:v>
                </c:pt>
                <c:pt idx="5">
                  <c:v>220</c:v>
                </c:pt>
                <c:pt idx="6">
                  <c:v>380</c:v>
                </c:pt>
                <c:pt idx="7">
                  <c:v>410</c:v>
                </c:pt>
                <c:pt idx="8">
                  <c:v>360</c:v>
                </c:pt>
                <c:pt idx="9">
                  <c:v>320</c:v>
                </c:pt>
                <c:pt idx="1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41-463C-B097-0568A5A83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938312"/>
        <c:axId val="406936744"/>
      </c:lineChart>
      <c:dateAx>
        <c:axId val="4069383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6936744"/>
        <c:crosses val="autoZero"/>
        <c:auto val="1"/>
        <c:lblOffset val="100"/>
        <c:baseTimeUnit val="months"/>
      </c:dateAx>
      <c:valAx>
        <c:axId val="4069367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693831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B5-4281-89B3-C8F79EA56781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B5-4281-89B3-C8F79EA567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Feuil1!$A$2:$A$14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  <c:pt idx="5">
                  <c:v>97</c:v>
                </c:pt>
                <c:pt idx="6">
                  <c:v>99</c:v>
                </c:pt>
                <c:pt idx="7">
                  <c:v>100</c:v>
                </c:pt>
                <c:pt idx="8">
                  <c:v>99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5-4281-89B3-C8F79EA56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50"/>
        <c:axId val="98642911"/>
        <c:axId val="98647487"/>
      </c:barChart>
      <c:catAx>
        <c:axId val="98642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647487"/>
        <c:crosses val="autoZero"/>
        <c:auto val="1"/>
        <c:lblAlgn val="ctr"/>
        <c:lblOffset val="100"/>
        <c:noMultiLvlLbl val="0"/>
      </c:catAx>
      <c:valAx>
        <c:axId val="98647487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64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F-413F-AAA3-09BCA2B47C7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37F-413F-AAA3-09BCA2B47C73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F-413F-AAA3-09BCA2B47C73}"/>
              </c:ext>
            </c:extLst>
          </c:dPt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94.7</c:v>
                </c:pt>
                <c:pt idx="1">
                  <c:v>85.7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F-413F-AAA3-09BCA2B47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458880"/>
        <c:axId val="190460672"/>
      </c:barChart>
      <c:catAx>
        <c:axId val="1904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460672"/>
        <c:crosses val="autoZero"/>
        <c:auto val="1"/>
        <c:lblAlgn val="ctr"/>
        <c:lblOffset val="100"/>
        <c:noMultiLvlLbl val="0"/>
      </c:catAx>
      <c:valAx>
        <c:axId val="19046067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0458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pPr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7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19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3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1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3759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5EE47-2BCA-A642-8566-CCB0E00AD2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59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C33C5D-87D8-4B90-A10F-72DEDD3C2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64628AAC-FD2E-450C-823E-1E12890E1D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223E9B9C-E4E8-43BC-AA27-68D5EB6F5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52476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81DBF-1B73-442C-86EF-ED5E50C7B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3" name="Espace réservé de l'image des diapositives 2">
            <a:extLst>
              <a:ext uri="{FF2B5EF4-FFF2-40B4-BE49-F238E27FC236}">
                <a16:creationId xmlns:a16="http://schemas.microsoft.com/office/drawing/2014/main" id="{0D69EDD3-202E-4C20-A97E-F6FA95ED4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44C27A3A-5178-43CC-9F41-086890C19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41250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399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083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3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751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21A31BE0-DB02-E542-B716-6E6877C2AC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B33582B0-5D03-7342-B5F5-F75FBDC7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 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7615A01C-8B44-DA4A-B192-79B672C20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D73C6D-9235-7444-9A89-249EA0308413}" type="slidenum">
              <a:rPr lang="en-US" altLang="en-US" b="0">
                <a:solidFill>
                  <a:srgbClr val="000000"/>
                </a:solidFill>
              </a:rPr>
              <a:pPr/>
              <a:t>53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6B6322-8097-3F31-B842-E6913A4AC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9653CC5-50A9-0226-B917-F58EDC5AC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5474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323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259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9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811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9527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064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22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99278-4403-43D6-9CED-8AB31178B202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597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99278-4403-43D6-9CED-8AB31178B202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438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Espace réservé de l'image des diapositives 1">
            <a:extLst>
              <a:ext uri="{FF2B5EF4-FFF2-40B4-BE49-F238E27FC236}">
                <a16:creationId xmlns:a16="http://schemas.microsoft.com/office/drawing/2014/main" id="{E0A4BB70-BA9D-7D4F-9004-ABC97E5213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79" name="Espace réservé des commentaires 2">
            <a:extLst>
              <a:ext uri="{FF2B5EF4-FFF2-40B4-BE49-F238E27FC236}">
                <a16:creationId xmlns:a16="http://schemas.microsoft.com/office/drawing/2014/main" id="{8E3ABBC4-5083-8549-8F6D-EB0B4800EA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0580" name="Espace réservé de l'en-tête 4">
            <a:extLst>
              <a:ext uri="{FF2B5EF4-FFF2-40B4-BE49-F238E27FC236}">
                <a16:creationId xmlns:a16="http://schemas.microsoft.com/office/drawing/2014/main" id="{8717CB6C-7DB9-EE43-9968-609E370175D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91" tIns="47746" rIns="95491" bIns="47746"/>
          <a:lstStyle>
            <a:lvl1pPr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300">
                <a:solidFill>
                  <a:srgbClr val="000000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  <a:t>Le Meilleur de … l’IAS 2009</a:t>
            </a:r>
            <a:br>
              <a:rPr lang="fr-FR" altLang="fr-FR" sz="1300">
                <a:solidFill>
                  <a:srgbClr val="000000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</a:br>
            <a:r>
              <a:rPr lang="fr-FR" altLang="fr-FR" sz="1300">
                <a:solidFill>
                  <a:srgbClr val="000000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fr-FR" altLang="fr-FR" sz="800">
                <a:solidFill>
                  <a:srgbClr val="000000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  <a:t>B. Hoen,</a:t>
            </a:r>
            <a:r>
              <a:rPr lang="fr-FR" altLang="fr-FR" sz="1300">
                <a:solidFill>
                  <a:srgbClr val="000000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fr-FR" altLang="fr-FR" sz="800">
                <a:solidFill>
                  <a:srgbClr val="000000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  <a:t>B. Masquelier, G. Peytavin, F. Raffi, J. Reynes</a:t>
            </a:r>
          </a:p>
        </p:txBody>
      </p:sp>
      <p:sp>
        <p:nvSpPr>
          <p:cNvPr id="280581" name="Rectangle 7">
            <a:extLst>
              <a:ext uri="{FF2B5EF4-FFF2-40B4-BE49-F238E27FC236}">
                <a16:creationId xmlns:a16="http://schemas.microsoft.com/office/drawing/2014/main" id="{F64C8A53-B08D-F742-A42E-EFC33FCA04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14738" y="8423275"/>
            <a:ext cx="296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76" tIns="42487" rIns="84976" bIns="42487" anchor="b"/>
          <a:lstStyle>
            <a:lvl1pPr defTabSz="849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8493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B75B98C-0997-D64F-B372-D6B687DEFB52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/>
              <a:t>12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11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48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85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94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49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A327F4-2797-46E1-A44F-7C69A942833A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id="{832F787C-5051-4150-A33E-054098E5F1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8EF3F186-FFE3-40E3-8FFE-BE1B108301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37A2AFDE-EBFE-4BA7-A085-47B0A52586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5994400"/>
            <a:ext cx="3686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A878E1-594C-4A54-BA43-EFC86D70F0B8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8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3A72E3-C1BB-41C0-975D-BD50CDE81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"/>
          <a:stretch>
            <a:fillRect/>
          </a:stretch>
        </p:blipFill>
        <p:spPr bwMode="auto">
          <a:xfrm>
            <a:off x="8412163" y="5357813"/>
            <a:ext cx="37766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5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8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5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3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747257F-EDEA-4B19-A521-737D316575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"/>
          <a:stretch>
            <a:fillRect/>
          </a:stretch>
        </p:blipFill>
        <p:spPr bwMode="auto">
          <a:xfrm>
            <a:off x="8531225" y="3414242"/>
            <a:ext cx="3657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3B952E1-F648-442B-B7FD-EE18F8DA46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5994400"/>
            <a:ext cx="3686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7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5AE0D20-52C4-48A2-89D4-172F2B1999E4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id="{BF36614D-B8F2-481E-A87C-8DAC5BE930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37FFD4-1B69-49FD-AB11-399DEBA13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3358209"/>
            <a:ext cx="3827419" cy="1247410"/>
          </a:xfrm>
          <a:prstGeom prst="rect">
            <a:avLst/>
          </a:prstGeom>
        </p:spPr>
      </p:pic>
      <p:pic>
        <p:nvPicPr>
          <p:cNvPr id="22" name="Picture 3" descr="CCO_HIV_RGB.jpg">
            <a:extLst>
              <a:ext uri="{FF2B5EF4-FFF2-40B4-BE49-F238E27FC236}">
                <a16:creationId xmlns:a16="http://schemas.microsoft.com/office/drawing/2014/main" id="{43B64CC0-EEA1-49B6-8FEE-32711ACF53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8148638" y="5891213"/>
            <a:ext cx="36718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515A54-8674-49F7-B1B4-23E0F7F8AB6D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5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5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D0001-9342-455E-88A6-08ABADA3E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5345430"/>
            <a:ext cx="3827419" cy="12474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06745F-7DB6-4D4F-AFDB-384384B4DF79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12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75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0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31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481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358DEB-BBFD-49BD-91E5-BCABE57F0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81" y="3358209"/>
            <a:ext cx="3827419" cy="124741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F15D22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3" descr="CCO_HIV_RGB.jpg">
            <a:extLst>
              <a:ext uri="{FF2B5EF4-FFF2-40B4-BE49-F238E27FC236}">
                <a16:creationId xmlns:a16="http://schemas.microsoft.com/office/drawing/2014/main" id="{D119244E-D5F0-4D18-8BCF-9ED4E819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8148638" y="5891213"/>
            <a:ext cx="36718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2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14528" y="6161088"/>
            <a:ext cx="11362944" cy="69691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4048"/>
            <a:ext cx="11362944" cy="868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13808" y="1609344"/>
            <a:ext cx="11364384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buClr>
                <a:srgbClr val="067A80"/>
              </a:buCl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3872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03891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5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2575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B0F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87499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004233"/>
            <a:ext cx="10972800" cy="476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8" r:id="rId4"/>
    <p:sldLayoutId id="2147483759" r:id="rId5"/>
    <p:sldLayoutId id="2147483760" r:id="rId6"/>
    <p:sldLayoutId id="2147483761" r:id="rId7"/>
    <p:sldLayoutId id="2147483764" r:id="rId8"/>
    <p:sldLayoutId id="2147483765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341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7AD84-F415-4694-A480-6DD523A1776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5835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3004" y="19168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Simplifying ART in virologically suppressed HTE patients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3" y="3386856"/>
            <a:ext cx="6512639" cy="2646196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>
                <a:solidFill>
                  <a:srgbClr val="FF6600"/>
                </a:solidFill>
              </a:rPr>
              <a:t>13 </a:t>
            </a:r>
            <a:r>
              <a:rPr lang="fr-FR" sz="2800" dirty="0" err="1">
                <a:solidFill>
                  <a:srgbClr val="FF6600"/>
                </a:solidFill>
              </a:rPr>
              <a:t>December</a:t>
            </a:r>
            <a:r>
              <a:rPr lang="fr-FR" sz="2800" dirty="0">
                <a:solidFill>
                  <a:srgbClr val="FF6600"/>
                </a:solidFill>
              </a:rPr>
              <a:t> 2022</a:t>
            </a:r>
            <a:endParaRPr lang="en-US" sz="2800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Cahn,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Raffi,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399683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50993B5-3C15-4326-A05B-7BBE9F82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Heavily treated therapy-experienced persons with HIV with limited antiretroviral treatment options : substantial decline in past 15 years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066982-EB7C-8B46-9E6D-003D39D4941E}"/>
              </a:ext>
            </a:extLst>
          </p:cNvPr>
          <p:cNvSpPr txBox="1"/>
          <p:nvPr/>
        </p:nvSpPr>
        <p:spPr>
          <a:xfrm>
            <a:off x="6582772" y="2253401"/>
            <a:ext cx="5308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Annual prevalence of limited treatment options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(HTE PWH, 2000-2017)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1857DC45-593A-4893-AB9B-0163B088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990" y="6444771"/>
            <a:ext cx="2610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Bajema</a:t>
            </a:r>
            <a:r>
              <a:rPr lang="en-GB" sz="1400" i="1" dirty="0">
                <a:solidFill>
                  <a:srgbClr val="0070C0"/>
                </a:solidFill>
              </a:rPr>
              <a:t> KL. AIDS 2020; 34:2051-9</a:t>
            </a:r>
          </a:p>
        </p:txBody>
      </p: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BDC84505-5179-4F9B-B3C3-6396A182663C}"/>
              </a:ext>
            </a:extLst>
          </p:cNvPr>
          <p:cNvSpPr txBox="1">
            <a:spLocks/>
          </p:cNvSpPr>
          <p:nvPr/>
        </p:nvSpPr>
        <p:spPr>
          <a:xfrm>
            <a:off x="573156" y="1644535"/>
            <a:ext cx="5634766" cy="48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2000" dirty="0"/>
              <a:t>CNICS cohort, US (7 clinics)</a:t>
            </a:r>
          </a:p>
          <a:p>
            <a:pPr>
              <a:buClr>
                <a:srgbClr val="0070C0"/>
              </a:buClr>
            </a:pPr>
            <a:r>
              <a:rPr lang="en-US" sz="2000" dirty="0"/>
              <a:t>27,133 ART-experienced PWH, 2000-2017</a:t>
            </a:r>
          </a:p>
          <a:p>
            <a:pPr>
              <a:buClr>
                <a:srgbClr val="0070C0"/>
              </a:buClr>
            </a:pPr>
            <a:r>
              <a:rPr lang="en-US" sz="2000" dirty="0"/>
              <a:t>Cumulative genotype</a:t>
            </a:r>
          </a:p>
          <a:p>
            <a:pPr>
              <a:buClr>
                <a:srgbClr val="0070C0"/>
              </a:buClr>
            </a:pPr>
            <a:r>
              <a:rPr lang="en-US" sz="2000" dirty="0"/>
              <a:t>Heavily treatment experienced patients with limited therapeutic options (≤2 available classes </a:t>
            </a:r>
            <a:br>
              <a:rPr lang="en-US" sz="2000" dirty="0"/>
            </a:br>
            <a:r>
              <a:rPr lang="en-US" sz="2000" dirty="0"/>
              <a:t>with ≤2 active ARV/class)</a:t>
            </a:r>
          </a:p>
          <a:p>
            <a:pPr>
              <a:buClr>
                <a:srgbClr val="0070C0"/>
              </a:buClr>
            </a:pPr>
            <a:endParaRPr lang="en-US" sz="2000" dirty="0"/>
          </a:p>
          <a:p>
            <a:pPr>
              <a:buClr>
                <a:srgbClr val="0070C0"/>
              </a:buClr>
            </a:pPr>
            <a:r>
              <a:rPr lang="en-US" sz="2000" dirty="0"/>
              <a:t>Multivariate Cox model: risk of limited therapeutic options by 3-year study entry period</a:t>
            </a:r>
            <a:endParaRPr lang="en-US" sz="1600" dirty="0"/>
          </a:p>
          <a:p>
            <a:pPr lvl="1">
              <a:buClr>
                <a:srgbClr val="0070C0"/>
              </a:buClr>
            </a:pPr>
            <a:r>
              <a:rPr lang="en-US" sz="1600" dirty="0"/>
              <a:t>Age (per 10 years older)</a:t>
            </a:r>
          </a:p>
          <a:p>
            <a:pPr lvl="1">
              <a:buClr>
                <a:srgbClr val="0070C0"/>
              </a:buClr>
            </a:pPr>
            <a:r>
              <a:rPr lang="en-US" sz="1600" dirty="0"/>
              <a:t>Male sex</a:t>
            </a:r>
          </a:p>
          <a:p>
            <a:pPr lvl="1">
              <a:buClr>
                <a:srgbClr val="0070C0"/>
              </a:buClr>
            </a:pPr>
            <a:r>
              <a:rPr lang="en-US" sz="1600" dirty="0"/>
              <a:t>Lower nadir CD4 and zenith </a:t>
            </a:r>
            <a:r>
              <a:rPr lang="en-US" sz="1600" dirty="0" err="1"/>
              <a:t>pVL</a:t>
            </a:r>
            <a:endParaRPr lang="en-US" sz="1600" dirty="0"/>
          </a:p>
          <a:p>
            <a:pPr lvl="1">
              <a:buClr>
                <a:srgbClr val="0070C0"/>
              </a:buClr>
            </a:pPr>
            <a:r>
              <a:rPr lang="en-US" sz="1600" dirty="0"/>
              <a:t>ART experienced</a:t>
            </a:r>
          </a:p>
          <a:p>
            <a:pPr lvl="1">
              <a:buClr>
                <a:srgbClr val="0070C0"/>
              </a:buClr>
            </a:pPr>
            <a:r>
              <a:rPr lang="en-US" sz="1600" dirty="0"/>
              <a:t>History of mono- or dual-NRTI treatment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1988805-F023-4C93-A1C5-3E763E024BCD}"/>
              </a:ext>
            </a:extLst>
          </p:cNvPr>
          <p:cNvSpPr txBox="1"/>
          <p:nvPr/>
        </p:nvSpPr>
        <p:spPr>
          <a:xfrm>
            <a:off x="10325690" y="4916962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0.8%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C0119DF-826C-4526-9DD6-6F6129012EB3}"/>
              </a:ext>
            </a:extLst>
          </p:cNvPr>
          <p:cNvSpPr txBox="1"/>
          <p:nvPr/>
        </p:nvSpPr>
        <p:spPr>
          <a:xfrm>
            <a:off x="8558549" y="4336809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1.8%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31971D3-0BB0-46D8-8EB6-01BACB97EC1E}"/>
              </a:ext>
            </a:extLst>
          </p:cNvPr>
          <p:cNvSpPr txBox="1"/>
          <p:nvPr/>
        </p:nvSpPr>
        <p:spPr>
          <a:xfrm>
            <a:off x="7293414" y="3988820"/>
            <a:ext cx="10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5.2 to 7.5%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D1E04FF-08E0-46D6-A6AC-6E88C0A559E9}"/>
              </a:ext>
            </a:extLst>
          </p:cNvPr>
          <p:cNvCxnSpPr>
            <a:cxnSpLocks/>
          </p:cNvCxnSpPr>
          <p:nvPr/>
        </p:nvCxnSpPr>
        <p:spPr>
          <a:xfrm>
            <a:off x="6977575" y="4305784"/>
            <a:ext cx="168445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5">
            <a:extLst>
              <a:ext uri="{FF2B5EF4-FFF2-40B4-BE49-F238E27FC236}">
                <a16:creationId xmlns:a16="http://schemas.microsoft.com/office/drawing/2014/main" id="{9B243AB2-0A36-429D-AE8A-5F4D8751CFC9}"/>
              </a:ext>
            </a:extLst>
          </p:cNvPr>
          <p:cNvSpPr txBox="1"/>
          <p:nvPr/>
        </p:nvSpPr>
        <p:spPr>
          <a:xfrm>
            <a:off x="8448794" y="3533126"/>
            <a:ext cx="116730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INI/RAL 2007</a:t>
            </a:r>
          </a:p>
        </p:txBody>
      </p:sp>
      <p:sp>
        <p:nvSpPr>
          <p:cNvPr id="24" name="CuadroTexto 8">
            <a:extLst>
              <a:ext uri="{FF2B5EF4-FFF2-40B4-BE49-F238E27FC236}">
                <a16:creationId xmlns:a16="http://schemas.microsoft.com/office/drawing/2014/main" id="{545E57FD-1DC1-421E-AAD7-4F4FF7FD591B}"/>
              </a:ext>
            </a:extLst>
          </p:cNvPr>
          <p:cNvSpPr txBox="1"/>
          <p:nvPr/>
        </p:nvSpPr>
        <p:spPr>
          <a:xfrm>
            <a:off x="8284397" y="3241987"/>
            <a:ext cx="114262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DRV/r 2006</a:t>
            </a:r>
          </a:p>
        </p:txBody>
      </p:sp>
      <p:sp>
        <p:nvSpPr>
          <p:cNvPr id="25" name="CuadroTexto 9">
            <a:extLst>
              <a:ext uri="{FF2B5EF4-FFF2-40B4-BE49-F238E27FC236}">
                <a16:creationId xmlns:a16="http://schemas.microsoft.com/office/drawing/2014/main" id="{233292B8-00C6-4C79-9F28-A16B120645DD}"/>
              </a:ext>
            </a:extLst>
          </p:cNvPr>
          <p:cNvSpPr txBox="1"/>
          <p:nvPr/>
        </p:nvSpPr>
        <p:spPr>
          <a:xfrm>
            <a:off x="8774463" y="3848189"/>
            <a:ext cx="86754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ETR 2008</a:t>
            </a: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43204420-4C67-4206-9262-9144306D5A90}"/>
              </a:ext>
            </a:extLst>
          </p:cNvPr>
          <p:cNvSpPr/>
          <p:nvPr/>
        </p:nvSpPr>
        <p:spPr>
          <a:xfrm>
            <a:off x="6998872" y="2924175"/>
            <a:ext cx="4421601" cy="2781465"/>
          </a:xfrm>
          <a:custGeom>
            <a:avLst/>
            <a:gdLst>
              <a:gd name="connsiteX0" fmla="*/ 0 w 2725947"/>
              <a:gd name="connsiteY0" fmla="*/ 0 h 1966822"/>
              <a:gd name="connsiteX1" fmla="*/ 0 w 2725947"/>
              <a:gd name="connsiteY1" fmla="*/ 1966822 h 1966822"/>
              <a:gd name="connsiteX2" fmla="*/ 2725947 w 2725947"/>
              <a:gd name="connsiteY2" fmla="*/ 1966822 h 196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5947" h="1966822">
                <a:moveTo>
                  <a:pt x="0" y="0"/>
                </a:moveTo>
                <a:lnTo>
                  <a:pt x="0" y="1966822"/>
                </a:lnTo>
                <a:lnTo>
                  <a:pt x="2725947" y="1966822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595B4DAE-34B3-4634-8D04-119BD692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1722" y="5705640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28" name="Rectangle 42">
            <a:extLst>
              <a:ext uri="{FF2B5EF4-FFF2-40B4-BE49-F238E27FC236}">
                <a16:creationId xmlns:a16="http://schemas.microsoft.com/office/drawing/2014/main" id="{71EC6529-2966-488A-AD27-B1E2C2476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827" y="5560043"/>
            <a:ext cx="151251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0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62F698D8-CAA7-4348-9B09-E3D3389CC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1722" y="5153021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30" name="Rectangle 44">
            <a:extLst>
              <a:ext uri="{FF2B5EF4-FFF2-40B4-BE49-F238E27FC236}">
                <a16:creationId xmlns:a16="http://schemas.microsoft.com/office/drawing/2014/main" id="{5C543C6C-8E89-48A1-866E-CFB73C19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827" y="5020303"/>
            <a:ext cx="151251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4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121EAD30-FA7C-4FC7-84DF-1FD9B94A5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1722" y="4586290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32" name="Rectangle 46">
            <a:extLst>
              <a:ext uri="{FF2B5EF4-FFF2-40B4-BE49-F238E27FC236}">
                <a16:creationId xmlns:a16="http://schemas.microsoft.com/office/drawing/2014/main" id="{62D1B7A6-792D-4B6C-9F9F-4AACF1D8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827" y="4453572"/>
            <a:ext cx="151251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8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33" name="Line 17">
            <a:extLst>
              <a:ext uri="{FF2B5EF4-FFF2-40B4-BE49-F238E27FC236}">
                <a16:creationId xmlns:a16="http://schemas.microsoft.com/office/drawing/2014/main" id="{C9348545-5FCB-4880-B949-2C45BF0ED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1722" y="4038804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id="{A130FA17-676C-4BEB-A01C-FCB40FA8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81" y="3906086"/>
            <a:ext cx="22979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12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35" name="Line 19">
            <a:extLst>
              <a:ext uri="{FF2B5EF4-FFF2-40B4-BE49-F238E27FC236}">
                <a16:creationId xmlns:a16="http://schemas.microsoft.com/office/drawing/2014/main" id="{B834A86D-81BF-4348-A523-809EE60A34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5326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36" name="Rectangle 49">
            <a:extLst>
              <a:ext uri="{FF2B5EF4-FFF2-40B4-BE49-F238E27FC236}">
                <a16:creationId xmlns:a16="http://schemas.microsoft.com/office/drawing/2014/main" id="{8CF6881F-95AD-4DB8-AD11-271197A3A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391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2000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D98C74E1-9AA0-41AC-A30B-B02CA4D5E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3824" y="5428038"/>
            <a:ext cx="472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38" name="Line 15">
            <a:extLst>
              <a:ext uri="{FF2B5EF4-FFF2-40B4-BE49-F238E27FC236}">
                <a16:creationId xmlns:a16="http://schemas.microsoft.com/office/drawing/2014/main" id="{732DEDBF-C381-456C-B7C2-620762B83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3824" y="4873216"/>
            <a:ext cx="472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78A45FE4-B018-4E88-8FC1-1B8CC7AF4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3824" y="4311441"/>
            <a:ext cx="472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D83A6EF9-F230-4C93-B774-E1DFA7C944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151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id="{DF2C1538-4873-4120-83C3-3EEA0BBB4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216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2002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42" name="Line 19">
            <a:extLst>
              <a:ext uri="{FF2B5EF4-FFF2-40B4-BE49-F238E27FC236}">
                <a16:creationId xmlns:a16="http://schemas.microsoft.com/office/drawing/2014/main" id="{182A5283-ED7B-47B8-BF1B-EA4339B30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8991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43" name="Rectangle 49">
            <a:extLst>
              <a:ext uri="{FF2B5EF4-FFF2-40B4-BE49-F238E27FC236}">
                <a16:creationId xmlns:a16="http://schemas.microsoft.com/office/drawing/2014/main" id="{D68EBFF7-ED52-467B-A1AC-74AC6C0EF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056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2004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44" name="Line 19">
            <a:extLst>
              <a:ext uri="{FF2B5EF4-FFF2-40B4-BE49-F238E27FC236}">
                <a16:creationId xmlns:a16="http://schemas.microsoft.com/office/drawing/2014/main" id="{7A91A09F-F722-4245-8135-7B2E91088B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635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784D3BD9-A3B0-46F5-AB46-A56239F7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00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2006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46" name="Line 19">
            <a:extLst>
              <a:ext uri="{FF2B5EF4-FFF2-40B4-BE49-F238E27FC236}">
                <a16:creationId xmlns:a16="http://schemas.microsoft.com/office/drawing/2014/main" id="{19066E4D-5FCD-46CC-8BDB-7F942C9D18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99460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47" name="Rectangle 49">
            <a:extLst>
              <a:ext uri="{FF2B5EF4-FFF2-40B4-BE49-F238E27FC236}">
                <a16:creationId xmlns:a16="http://schemas.microsoft.com/office/drawing/2014/main" id="{2DEFBE1A-C2B7-4FAA-A3B6-74E479AEB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525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2008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27688666-0440-4C0C-9074-ED632B784E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98300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9F3458C8-9162-4FDD-ADDE-D09B7676A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8365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2010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50" name="Line 19">
            <a:extLst>
              <a:ext uri="{FF2B5EF4-FFF2-40B4-BE49-F238E27FC236}">
                <a16:creationId xmlns:a16="http://schemas.microsoft.com/office/drawing/2014/main" id="{8FF70D64-83E5-473E-BB24-833BD39DB8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71663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729D0CBA-2C67-494E-9886-CEA875DCA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1728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2012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52" name="Line 19">
            <a:extLst>
              <a:ext uri="{FF2B5EF4-FFF2-40B4-BE49-F238E27FC236}">
                <a16:creationId xmlns:a16="http://schemas.microsoft.com/office/drawing/2014/main" id="{390BBC9C-68A4-4F35-8E86-727A96999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76488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A69CA87A-614B-4DBA-A695-780EC4DB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553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2014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54" name="Line 19">
            <a:extLst>
              <a:ext uri="{FF2B5EF4-FFF2-40B4-BE49-F238E27FC236}">
                <a16:creationId xmlns:a16="http://schemas.microsoft.com/office/drawing/2014/main" id="{56AB8807-9F22-477B-96D5-D7FCD0A31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75328" y="570564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>
              <a:latin typeface="Calibri" panose="020F0502020204030204" pitchFamily="34" charset="0"/>
            </a:endParaRPr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E0703C8E-B478-4817-9151-560D91917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393" y="5786421"/>
            <a:ext cx="38689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200" dirty="0">
                <a:latin typeface="Calibri" panose="020F0502020204030204" pitchFamily="34" charset="0"/>
              </a:rPr>
              <a:t>2016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56" name="Rectangle 49">
            <a:extLst>
              <a:ext uri="{FF2B5EF4-FFF2-40B4-BE49-F238E27FC236}">
                <a16:creationId xmlns:a16="http://schemas.microsoft.com/office/drawing/2014/main" id="{8CCED570-84B1-40E5-8AA4-F553231D9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551" y="6028999"/>
            <a:ext cx="393368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400" b="1" dirty="0" err="1">
                <a:latin typeface="Calibri" panose="020F0502020204030204" pitchFamily="34" charset="0"/>
              </a:rPr>
              <a:t>Year</a:t>
            </a:r>
            <a:endParaRPr lang="fr-FR" altLang="fr-FR" sz="1600" b="1" dirty="0">
              <a:latin typeface="Calibri" panose="020F0502020204030204" pitchFamily="34" charset="0"/>
            </a:endParaRPr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85453E03-E158-4435-BDA0-D42FF31787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01551" y="4268232"/>
            <a:ext cx="623816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fr-FR" altLang="fr-FR" sz="1400" b="1" dirty="0">
                <a:latin typeface="Calibri" panose="020F0502020204030204" pitchFamily="34" charset="0"/>
              </a:rPr>
              <a:t>LTO (%)</a:t>
            </a:r>
            <a:endParaRPr lang="fr-FR" altLang="fr-FR" sz="1600" b="1" dirty="0">
              <a:latin typeface="Calibri" panose="020F0502020204030204" pitchFamily="34" charset="0"/>
            </a:endParaRPr>
          </a:p>
        </p:txBody>
      </p:sp>
      <p:sp>
        <p:nvSpPr>
          <p:cNvPr id="58" name="Line 17">
            <a:extLst>
              <a:ext uri="{FF2B5EF4-FFF2-40B4-BE49-F238E27FC236}">
                <a16:creationId xmlns:a16="http://schemas.microsoft.com/office/drawing/2014/main" id="{4C822D50-3D75-4392-AE64-B4C5EAF42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1722" y="3761016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BD1F3202-9AFF-465C-B4DC-C68850BB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81" y="3628298"/>
            <a:ext cx="22979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14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60" name="Line 17">
            <a:extLst>
              <a:ext uri="{FF2B5EF4-FFF2-40B4-BE49-F238E27FC236}">
                <a16:creationId xmlns:a16="http://schemas.microsoft.com/office/drawing/2014/main" id="{73C21D99-0060-4E26-A5F4-B601BCCC2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1722" y="3489315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61" name="Rectangle 48">
            <a:extLst>
              <a:ext uri="{FF2B5EF4-FFF2-40B4-BE49-F238E27FC236}">
                <a16:creationId xmlns:a16="http://schemas.microsoft.com/office/drawing/2014/main" id="{83473CBC-B9C2-49AF-B67F-74FBED5A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81" y="3356597"/>
            <a:ext cx="22979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16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62" name="Line 17">
            <a:extLst>
              <a:ext uri="{FF2B5EF4-FFF2-40B4-BE49-F238E27FC236}">
                <a16:creationId xmlns:a16="http://schemas.microsoft.com/office/drawing/2014/main" id="{B4B4BB34-7A97-4495-90B4-27819B9F9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1722" y="320026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63" name="Rectangle 48">
            <a:extLst>
              <a:ext uri="{FF2B5EF4-FFF2-40B4-BE49-F238E27FC236}">
                <a16:creationId xmlns:a16="http://schemas.microsoft.com/office/drawing/2014/main" id="{6CFF4AFC-9563-46D5-B7B4-7F8AF2017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81" y="3067545"/>
            <a:ext cx="22979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18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64" name="Line 17">
            <a:extLst>
              <a:ext uri="{FF2B5EF4-FFF2-40B4-BE49-F238E27FC236}">
                <a16:creationId xmlns:a16="http://schemas.microsoft.com/office/drawing/2014/main" id="{0E46754A-2ACC-45C7-9527-7464F7C69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1722" y="2933284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/>
            <a:endParaRPr lang="fr-FR" sz="1400">
              <a:latin typeface="Calibri" panose="020F0502020204030204" pitchFamily="34" charset="0"/>
            </a:endParaRPr>
          </a:p>
        </p:txBody>
      </p:sp>
      <p:sp>
        <p:nvSpPr>
          <p:cNvPr id="65" name="Rectangle 48">
            <a:extLst>
              <a:ext uri="{FF2B5EF4-FFF2-40B4-BE49-F238E27FC236}">
                <a16:creationId xmlns:a16="http://schemas.microsoft.com/office/drawing/2014/main" id="{D009A359-5C4E-4F9D-B4AB-9F2247388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81" y="2806916"/>
            <a:ext cx="22979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20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66" name="Rectangle 46">
            <a:extLst>
              <a:ext uri="{FF2B5EF4-FFF2-40B4-BE49-F238E27FC236}">
                <a16:creationId xmlns:a16="http://schemas.microsoft.com/office/drawing/2014/main" id="{50CC2C64-5127-4F32-B07E-22C973D0A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81" y="4177352"/>
            <a:ext cx="22979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10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67" name="Rectangle 44">
            <a:extLst>
              <a:ext uri="{FF2B5EF4-FFF2-40B4-BE49-F238E27FC236}">
                <a16:creationId xmlns:a16="http://schemas.microsoft.com/office/drawing/2014/main" id="{88C2AD5D-33EA-4CCF-BCB1-EDAAD53E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827" y="4743509"/>
            <a:ext cx="151251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6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68" name="Rectangle 44">
            <a:extLst>
              <a:ext uri="{FF2B5EF4-FFF2-40B4-BE49-F238E27FC236}">
                <a16:creationId xmlns:a16="http://schemas.microsoft.com/office/drawing/2014/main" id="{321656AB-FBA6-4CD4-B115-E734D0B4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827" y="5300107"/>
            <a:ext cx="151251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r"/>
            <a:r>
              <a:rPr lang="fr-FR" altLang="fr-FR" sz="1200" dirty="0">
                <a:latin typeface="Calibri" panose="020F0502020204030204" pitchFamily="34" charset="0"/>
              </a:rPr>
              <a:t>2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B57E228-8453-408D-8F3A-AE01DE852CDB}"/>
              </a:ext>
            </a:extLst>
          </p:cNvPr>
          <p:cNvSpPr txBox="1"/>
          <p:nvPr/>
        </p:nvSpPr>
        <p:spPr>
          <a:xfrm>
            <a:off x="7788821" y="4289461"/>
            <a:ext cx="61427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fr-FR" sz="1000" dirty="0"/>
              <a:t>514 LTO</a:t>
            </a:r>
            <a:br>
              <a:rPr lang="fr-FR" sz="1000" dirty="0"/>
            </a:br>
            <a:r>
              <a:rPr lang="fr-FR" sz="1000" dirty="0"/>
              <a:t>of 6,857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9A4876B-BD82-45AC-8AFC-9E05A0B969BC}"/>
              </a:ext>
            </a:extLst>
          </p:cNvPr>
          <p:cNvSpPr txBox="1"/>
          <p:nvPr/>
        </p:nvSpPr>
        <p:spPr>
          <a:xfrm>
            <a:off x="8543515" y="4550827"/>
            <a:ext cx="61427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fr-FR" sz="1000" dirty="0"/>
              <a:t>151 LTO</a:t>
            </a:r>
            <a:br>
              <a:rPr lang="fr-FR" sz="1000" dirty="0"/>
            </a:br>
            <a:r>
              <a:rPr lang="fr-FR" sz="1000" dirty="0"/>
              <a:t>of 8,348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6404DC3-122B-41B7-B130-6AD9F77A251A}"/>
              </a:ext>
            </a:extLst>
          </p:cNvPr>
          <p:cNvSpPr txBox="1"/>
          <p:nvPr/>
        </p:nvSpPr>
        <p:spPr>
          <a:xfrm>
            <a:off x="10236491" y="5117558"/>
            <a:ext cx="679994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fr-FR" sz="1000" dirty="0"/>
              <a:t>107 LTO</a:t>
            </a:r>
            <a:br>
              <a:rPr lang="fr-FR" sz="1000" dirty="0"/>
            </a:br>
            <a:r>
              <a:rPr lang="fr-FR" sz="1000" dirty="0"/>
              <a:t>of 13,350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198273AF-67A2-4C60-A1CD-C6AA7C86482C}"/>
              </a:ext>
            </a:extLst>
          </p:cNvPr>
          <p:cNvSpPr/>
          <p:nvPr/>
        </p:nvSpPr>
        <p:spPr>
          <a:xfrm>
            <a:off x="7084961" y="4949434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41F32DF5-5119-4C7A-9EBD-DC3253AF55DC}"/>
              </a:ext>
            </a:extLst>
          </p:cNvPr>
          <p:cNvSpPr/>
          <p:nvPr/>
        </p:nvSpPr>
        <p:spPr>
          <a:xfrm>
            <a:off x="7332612" y="4920859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8633979D-1787-43F8-9237-CE5FEE07E571}"/>
              </a:ext>
            </a:extLst>
          </p:cNvPr>
          <p:cNvSpPr/>
          <p:nvPr/>
        </p:nvSpPr>
        <p:spPr>
          <a:xfrm>
            <a:off x="7582644" y="4699402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AD2A8B7A-9CF1-49FF-AC9C-AB30120F14B5}"/>
              </a:ext>
            </a:extLst>
          </p:cNvPr>
          <p:cNvSpPr/>
          <p:nvPr/>
        </p:nvSpPr>
        <p:spPr>
          <a:xfrm>
            <a:off x="7830294" y="4718452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D1F7AF37-3A53-4B5C-9B21-42D5271A0A38}"/>
              </a:ext>
            </a:extLst>
          </p:cNvPr>
          <p:cNvSpPr/>
          <p:nvPr/>
        </p:nvSpPr>
        <p:spPr>
          <a:xfrm>
            <a:off x="8073182" y="4644633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245A27E8-6117-45CD-B675-1CD2987942E2}"/>
              </a:ext>
            </a:extLst>
          </p:cNvPr>
          <p:cNvSpPr/>
          <p:nvPr/>
        </p:nvSpPr>
        <p:spPr>
          <a:xfrm>
            <a:off x="8316070" y="4692259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C5A17838-B4A8-449D-A573-A32F960C98C1}"/>
              </a:ext>
            </a:extLst>
          </p:cNvPr>
          <p:cNvSpPr/>
          <p:nvPr/>
        </p:nvSpPr>
        <p:spPr>
          <a:xfrm>
            <a:off x="8563720" y="4827990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C665130C-6BC7-4BD8-AF74-57ECFD581DBD}"/>
              </a:ext>
            </a:extLst>
          </p:cNvPr>
          <p:cNvSpPr/>
          <p:nvPr/>
        </p:nvSpPr>
        <p:spPr>
          <a:xfrm>
            <a:off x="8808988" y="5423303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D838685-A30F-46DD-8543-E80A8DA6C844}"/>
              </a:ext>
            </a:extLst>
          </p:cNvPr>
          <p:cNvSpPr/>
          <p:nvPr/>
        </p:nvSpPr>
        <p:spPr>
          <a:xfrm>
            <a:off x="9061400" y="5482834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426C98A6-DBCE-4AE3-A741-8314D8E898A8}"/>
              </a:ext>
            </a:extLst>
          </p:cNvPr>
          <p:cNvSpPr/>
          <p:nvPr/>
        </p:nvSpPr>
        <p:spPr>
          <a:xfrm>
            <a:off x="9309050" y="5511409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B31FF949-2C4E-426D-B8E3-698F8D554883}"/>
              </a:ext>
            </a:extLst>
          </p:cNvPr>
          <p:cNvSpPr/>
          <p:nvPr/>
        </p:nvSpPr>
        <p:spPr>
          <a:xfrm>
            <a:off x="9547175" y="5520934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F0923E42-4FD0-4343-95F3-10B204861828}"/>
              </a:ext>
            </a:extLst>
          </p:cNvPr>
          <p:cNvSpPr/>
          <p:nvPr/>
        </p:nvSpPr>
        <p:spPr>
          <a:xfrm>
            <a:off x="9794825" y="5520934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B1BE9545-6559-461D-8645-3F6D53298EC4}"/>
              </a:ext>
            </a:extLst>
          </p:cNvPr>
          <p:cNvSpPr/>
          <p:nvPr/>
        </p:nvSpPr>
        <p:spPr>
          <a:xfrm>
            <a:off x="10042475" y="5535221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ACF04276-1A23-4E30-8467-591002CE7EE9}"/>
              </a:ext>
            </a:extLst>
          </p:cNvPr>
          <p:cNvSpPr/>
          <p:nvPr/>
        </p:nvSpPr>
        <p:spPr>
          <a:xfrm>
            <a:off x="10287743" y="5561415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510B013B-AD18-4310-85D9-67F5E809D035}"/>
              </a:ext>
            </a:extLst>
          </p:cNvPr>
          <p:cNvSpPr/>
          <p:nvPr/>
        </p:nvSpPr>
        <p:spPr>
          <a:xfrm>
            <a:off x="10535393" y="5580465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32CEFB52-E0E0-4A99-853C-83A3E0FE41BB}"/>
              </a:ext>
            </a:extLst>
          </p:cNvPr>
          <p:cNvSpPr/>
          <p:nvPr/>
        </p:nvSpPr>
        <p:spPr>
          <a:xfrm>
            <a:off x="10780662" y="5580465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54CFC5E8-0DE4-44C7-8E70-A905F5A6511B}"/>
              </a:ext>
            </a:extLst>
          </p:cNvPr>
          <p:cNvSpPr/>
          <p:nvPr/>
        </p:nvSpPr>
        <p:spPr>
          <a:xfrm>
            <a:off x="11025931" y="5563796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20E9452B-A441-4EDA-A933-A83DE4FDB75D}"/>
              </a:ext>
            </a:extLst>
          </p:cNvPr>
          <p:cNvSpPr/>
          <p:nvPr/>
        </p:nvSpPr>
        <p:spPr>
          <a:xfrm>
            <a:off x="11271200" y="5563796"/>
            <a:ext cx="63872" cy="6387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id="{CD2E781F-8B1B-49B1-8B3D-3F3643D15278}"/>
              </a:ext>
            </a:extLst>
          </p:cNvPr>
          <p:cNvSpPr/>
          <p:nvPr/>
        </p:nvSpPr>
        <p:spPr>
          <a:xfrm>
            <a:off x="7112794" y="4676775"/>
            <a:ext cx="4193381" cy="931069"/>
          </a:xfrm>
          <a:custGeom>
            <a:avLst/>
            <a:gdLst>
              <a:gd name="connsiteX0" fmla="*/ 0 w 4193381"/>
              <a:gd name="connsiteY0" fmla="*/ 307181 h 931069"/>
              <a:gd name="connsiteX1" fmla="*/ 252412 w 4193381"/>
              <a:gd name="connsiteY1" fmla="*/ 278606 h 931069"/>
              <a:gd name="connsiteX2" fmla="*/ 502444 w 4193381"/>
              <a:gd name="connsiteY2" fmla="*/ 52388 h 931069"/>
              <a:gd name="connsiteX3" fmla="*/ 750094 w 4193381"/>
              <a:gd name="connsiteY3" fmla="*/ 71438 h 931069"/>
              <a:gd name="connsiteX4" fmla="*/ 988219 w 4193381"/>
              <a:gd name="connsiteY4" fmla="*/ 0 h 931069"/>
              <a:gd name="connsiteX5" fmla="*/ 1238250 w 4193381"/>
              <a:gd name="connsiteY5" fmla="*/ 42863 h 931069"/>
              <a:gd name="connsiteX6" fmla="*/ 1490662 w 4193381"/>
              <a:gd name="connsiteY6" fmla="*/ 183356 h 931069"/>
              <a:gd name="connsiteX7" fmla="*/ 1733550 w 4193381"/>
              <a:gd name="connsiteY7" fmla="*/ 776288 h 931069"/>
              <a:gd name="connsiteX8" fmla="*/ 1990725 w 4193381"/>
              <a:gd name="connsiteY8" fmla="*/ 838200 h 931069"/>
              <a:gd name="connsiteX9" fmla="*/ 2233612 w 4193381"/>
              <a:gd name="connsiteY9" fmla="*/ 864394 h 931069"/>
              <a:gd name="connsiteX10" fmla="*/ 2466975 w 4193381"/>
              <a:gd name="connsiteY10" fmla="*/ 878681 h 931069"/>
              <a:gd name="connsiteX11" fmla="*/ 2714625 w 4193381"/>
              <a:gd name="connsiteY11" fmla="*/ 878681 h 931069"/>
              <a:gd name="connsiteX12" fmla="*/ 2962275 w 4193381"/>
              <a:gd name="connsiteY12" fmla="*/ 892969 h 931069"/>
              <a:gd name="connsiteX13" fmla="*/ 3207544 w 4193381"/>
              <a:gd name="connsiteY13" fmla="*/ 916781 h 931069"/>
              <a:gd name="connsiteX14" fmla="*/ 3452812 w 4193381"/>
              <a:gd name="connsiteY14" fmla="*/ 931069 h 931069"/>
              <a:gd name="connsiteX15" fmla="*/ 3702844 w 4193381"/>
              <a:gd name="connsiteY15" fmla="*/ 931069 h 931069"/>
              <a:gd name="connsiteX16" fmla="*/ 3952875 w 4193381"/>
              <a:gd name="connsiteY16" fmla="*/ 916781 h 931069"/>
              <a:gd name="connsiteX17" fmla="*/ 4193381 w 4193381"/>
              <a:gd name="connsiteY17" fmla="*/ 916781 h 9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93381" h="931069">
                <a:moveTo>
                  <a:pt x="0" y="307181"/>
                </a:moveTo>
                <a:lnTo>
                  <a:pt x="252412" y="278606"/>
                </a:lnTo>
                <a:lnTo>
                  <a:pt x="502444" y="52388"/>
                </a:lnTo>
                <a:lnTo>
                  <a:pt x="750094" y="71438"/>
                </a:lnTo>
                <a:lnTo>
                  <a:pt x="988219" y="0"/>
                </a:lnTo>
                <a:lnTo>
                  <a:pt x="1238250" y="42863"/>
                </a:lnTo>
                <a:lnTo>
                  <a:pt x="1490662" y="183356"/>
                </a:lnTo>
                <a:lnTo>
                  <a:pt x="1733550" y="776288"/>
                </a:lnTo>
                <a:lnTo>
                  <a:pt x="1990725" y="838200"/>
                </a:lnTo>
                <a:lnTo>
                  <a:pt x="2233612" y="864394"/>
                </a:lnTo>
                <a:lnTo>
                  <a:pt x="2466975" y="878681"/>
                </a:lnTo>
                <a:lnTo>
                  <a:pt x="2714625" y="878681"/>
                </a:lnTo>
                <a:lnTo>
                  <a:pt x="2962275" y="892969"/>
                </a:lnTo>
                <a:lnTo>
                  <a:pt x="3207544" y="916781"/>
                </a:lnTo>
                <a:lnTo>
                  <a:pt x="3452812" y="931069"/>
                </a:lnTo>
                <a:lnTo>
                  <a:pt x="3702844" y="931069"/>
                </a:lnTo>
                <a:lnTo>
                  <a:pt x="3952875" y="916781"/>
                </a:lnTo>
                <a:lnTo>
                  <a:pt x="4193381" y="916781"/>
                </a:lnTo>
              </a:path>
            </a:pathLst>
          </a:custGeom>
          <a:noFill/>
          <a:ln w="1905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FDC9CF95-8E8D-497C-9F1B-D78FC99283B6}"/>
              </a:ext>
            </a:extLst>
          </p:cNvPr>
          <p:cNvCxnSpPr>
            <a:cxnSpLocks/>
          </p:cNvCxnSpPr>
          <p:nvPr/>
        </p:nvCxnSpPr>
        <p:spPr>
          <a:xfrm flipV="1">
            <a:off x="8845888" y="4874796"/>
            <a:ext cx="1" cy="534620"/>
          </a:xfrm>
          <a:prstGeom prst="line">
            <a:avLst/>
          </a:prstGeom>
          <a:ln w="952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B57AA23F-1410-4855-BB7D-0E7021A80018}"/>
              </a:ext>
            </a:extLst>
          </p:cNvPr>
          <p:cNvCxnSpPr>
            <a:cxnSpLocks/>
          </p:cNvCxnSpPr>
          <p:nvPr/>
        </p:nvCxnSpPr>
        <p:spPr>
          <a:xfrm flipV="1">
            <a:off x="10566671" y="5426869"/>
            <a:ext cx="0" cy="148412"/>
          </a:xfrm>
          <a:prstGeom prst="line">
            <a:avLst/>
          </a:prstGeom>
          <a:ln w="952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99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FC625-43D5-3F4A-E08C-EC3AC729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4" y="269554"/>
            <a:ext cx="8899844" cy="1143000"/>
          </a:xfrm>
        </p:spPr>
        <p:txBody>
          <a:bodyPr>
            <a:noAutofit/>
          </a:bodyPr>
          <a:lstStyle/>
          <a:p>
            <a:r>
              <a:rPr lang="en-US" sz="3000" dirty="0"/>
              <a:t>Heavily treated therapy-experienced persons with HIV with limited antiretroviral treatment options : </a:t>
            </a:r>
            <a:r>
              <a:rPr lang="fr-FR" sz="3000" dirty="0" err="1"/>
              <a:t>improvement</a:t>
            </a:r>
            <a:r>
              <a:rPr lang="fr-FR" sz="3000" dirty="0"/>
              <a:t> in proportion </a:t>
            </a:r>
            <a:r>
              <a:rPr lang="fr-FR" sz="3000" dirty="0" err="1"/>
              <a:t>with</a:t>
            </a:r>
            <a:r>
              <a:rPr lang="fr-FR" sz="3000" dirty="0"/>
              <a:t> </a:t>
            </a:r>
            <a:r>
              <a:rPr lang="fr-FR" sz="3000" dirty="0" err="1"/>
              <a:t>virologic</a:t>
            </a:r>
            <a:r>
              <a:rPr lang="fr-FR" sz="3000" dirty="0"/>
              <a:t> suppression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61FEA4A-3E32-2B4A-7207-5F83AF699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4233"/>
            <a:ext cx="5486400" cy="476901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4000"/>
            </a:pPr>
            <a:r>
              <a:rPr lang="en-GB" sz="1800" dirty="0"/>
              <a:t>Median follow-up: 4 years</a:t>
            </a:r>
          </a:p>
          <a:p>
            <a:pPr>
              <a:buClr>
                <a:schemeClr val="accent1"/>
              </a:buClr>
              <a:buSzPct val="104000"/>
            </a:pPr>
            <a:r>
              <a:rPr lang="en-GB" sz="1800" dirty="0"/>
              <a:t>At the end of follow-up, PWH with LTO had received twice the number of antiretroviral drugs as PWH who never had LTO (median 11 [IQR 9–13] versus 5 [3–7])</a:t>
            </a:r>
          </a:p>
          <a:p>
            <a:pPr>
              <a:buClr>
                <a:schemeClr val="accent1"/>
              </a:buClr>
              <a:buSzPct val="104000"/>
            </a:pPr>
            <a:endParaRPr lang="en-GB" sz="1800" dirty="0"/>
          </a:p>
          <a:p>
            <a:pPr>
              <a:buClr>
                <a:schemeClr val="accent1"/>
              </a:buClr>
              <a:buSzPct val="104000"/>
            </a:pPr>
            <a:r>
              <a:rPr lang="en-GB" sz="1800" dirty="0"/>
              <a:t>By 2009, PWH were 80% less likely to have LTO than in previous periods</a:t>
            </a:r>
          </a:p>
          <a:p>
            <a:pPr>
              <a:buClr>
                <a:schemeClr val="accent1"/>
              </a:buClr>
              <a:buSzPct val="104000"/>
            </a:pPr>
            <a:endParaRPr lang="en-GB" sz="1800" dirty="0"/>
          </a:p>
          <a:p>
            <a:pPr>
              <a:buClr>
                <a:schemeClr val="accent1"/>
              </a:buClr>
              <a:buSzPct val="104000"/>
            </a:pPr>
            <a:r>
              <a:rPr lang="en-GB" sz="1800" dirty="0"/>
              <a:t>The proportion of PWH in the cohort who ever had LTO and subsequently achieved viral suppression increased dramatically to greater than 80%, which was equivalent to persons who never had LTO. </a:t>
            </a:r>
          </a:p>
          <a:p>
            <a:pPr lvl="1">
              <a:buClr>
                <a:schemeClr val="accent1"/>
              </a:buClr>
              <a:buSzPct val="104000"/>
            </a:pPr>
            <a:r>
              <a:rPr lang="en-GB" sz="1600" dirty="0"/>
              <a:t>due to availability of the INSTI class and NNRTIs and protease inhibitors active against resistant HIV variants</a:t>
            </a:r>
          </a:p>
          <a:p>
            <a:pPr>
              <a:buClr>
                <a:schemeClr val="accent1"/>
              </a:buClr>
              <a:buSzPct val="104000"/>
            </a:pPr>
            <a:endParaRPr lang="en-GB" sz="2000" dirty="0"/>
          </a:p>
          <a:p>
            <a:pPr>
              <a:buClr>
                <a:schemeClr val="accent1"/>
              </a:buClr>
              <a:buSzPct val="104000"/>
            </a:pPr>
            <a:endParaRPr lang="en-GB" sz="2000" dirty="0"/>
          </a:p>
          <a:p>
            <a:pPr>
              <a:buClr>
                <a:schemeClr val="accent1"/>
              </a:buClr>
              <a:buSzPct val="104000"/>
            </a:pPr>
            <a:endParaRPr lang="en-GB" sz="2000" dirty="0"/>
          </a:p>
          <a:p>
            <a:pPr>
              <a:buClr>
                <a:schemeClr val="accent1"/>
              </a:buClr>
              <a:buSzPct val="104000"/>
            </a:pPr>
            <a:endParaRPr lang="en-GB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95F22D-B105-3D44-B5C3-E6E0CF82FE37}"/>
              </a:ext>
            </a:extLst>
          </p:cNvPr>
          <p:cNvSpPr txBox="1"/>
          <p:nvPr/>
        </p:nvSpPr>
        <p:spPr>
          <a:xfrm>
            <a:off x="6493499" y="1874876"/>
            <a:ext cx="531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Percentage of undetectable HIV VL tests by year among ARV-experienced PLHIV by LTO status (2000–2017)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F0F1E69-2B83-FB0F-B4BE-58113FC90A16}"/>
              </a:ext>
            </a:extLst>
          </p:cNvPr>
          <p:cNvSpPr>
            <a:spLocks/>
          </p:cNvSpPr>
          <p:nvPr/>
        </p:nvSpPr>
        <p:spPr bwMode="auto">
          <a:xfrm>
            <a:off x="6985145" y="2579366"/>
            <a:ext cx="5021263" cy="2916238"/>
          </a:xfrm>
          <a:custGeom>
            <a:avLst/>
            <a:gdLst>
              <a:gd name="T0" fmla="*/ 0 w 9490"/>
              <a:gd name="T1" fmla="*/ 0 h 5510"/>
              <a:gd name="T2" fmla="*/ 0 w 9490"/>
              <a:gd name="T3" fmla="*/ 5510 h 5510"/>
              <a:gd name="T4" fmla="*/ 9490 w 9490"/>
              <a:gd name="T5" fmla="*/ 5510 h 5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90" h="5510">
                <a:moveTo>
                  <a:pt x="0" y="0"/>
                </a:moveTo>
                <a:lnTo>
                  <a:pt x="0" y="5510"/>
                </a:lnTo>
                <a:lnTo>
                  <a:pt x="9490" y="551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6BE64386-2535-F38E-ACB3-0F4DF6950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7220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7E77C4BF-CF02-A10C-8700-C97FA2CD5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8708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AF8447E5-570A-6B56-8E2C-ADB48B76B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145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F596DA4-8982-FBEB-44EF-3C983844F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6783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BFBE196B-DC01-BFE2-69F9-994712CBF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3220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D35F6BEE-6ED1-C03C-2325-C796C29A5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2795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3">
            <a:extLst>
              <a:ext uri="{FF2B5EF4-FFF2-40B4-BE49-F238E27FC236}">
                <a16:creationId xmlns:a16="http://schemas.microsoft.com/office/drawing/2014/main" id="{86376EE6-D4A6-13BC-5FBD-5C2349DCE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9233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2427D9C6-986C-7D38-EAAC-6A2722817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3658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C81702EA-648F-C920-4AD2-A2BC6822F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3320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CAE7BD98-BD66-F73C-440A-518CCD254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96883" y="5495604"/>
            <a:ext cx="0" cy="50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17">
            <a:extLst>
              <a:ext uri="{FF2B5EF4-FFF2-40B4-BE49-F238E27FC236}">
                <a16:creationId xmlns:a16="http://schemas.microsoft.com/office/drawing/2014/main" id="{FA636935-E377-30C5-A46C-3AE21C3C0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2603179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0D8F90AA-C7C7-FE43-D502-A6ECF874B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3179441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19">
            <a:extLst>
              <a:ext uri="{FF2B5EF4-FFF2-40B4-BE49-F238E27FC236}">
                <a16:creationId xmlns:a16="http://schemas.microsoft.com/office/drawing/2014/main" id="{FDE7D8C2-C630-9A00-4212-AEA09AE2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2874641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0">
            <a:extLst>
              <a:ext uri="{FF2B5EF4-FFF2-40B4-BE49-F238E27FC236}">
                <a16:creationId xmlns:a16="http://schemas.microsoft.com/office/drawing/2014/main" id="{C0D521E0-5782-94C5-B554-9649B1C86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3457254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44B534AE-468E-5E1C-9FE4-966D5AF00B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3762054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Line 22">
            <a:extLst>
              <a:ext uri="{FF2B5EF4-FFF2-40B4-BE49-F238E27FC236}">
                <a16:creationId xmlns:a16="http://schemas.microsoft.com/office/drawing/2014/main" id="{FA0F4541-ED70-950B-224B-1EA95E905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4033516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23">
            <a:extLst>
              <a:ext uri="{FF2B5EF4-FFF2-40B4-BE49-F238E27FC236}">
                <a16:creationId xmlns:a16="http://schemas.microsoft.com/office/drawing/2014/main" id="{71A6940E-272F-0D5A-C2B4-618F5DDD4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4336729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Line 24">
            <a:extLst>
              <a:ext uri="{FF2B5EF4-FFF2-40B4-BE49-F238E27FC236}">
                <a16:creationId xmlns:a16="http://schemas.microsoft.com/office/drawing/2014/main" id="{C86C7165-2610-2F0A-101B-A5AFD05EF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4616129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5">
            <a:extLst>
              <a:ext uri="{FF2B5EF4-FFF2-40B4-BE49-F238E27FC236}">
                <a16:creationId xmlns:a16="http://schemas.microsoft.com/office/drawing/2014/main" id="{EC373623-5778-EBA7-6739-27731880D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4919341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6">
            <a:extLst>
              <a:ext uri="{FF2B5EF4-FFF2-40B4-BE49-F238E27FC236}">
                <a16:creationId xmlns:a16="http://schemas.microsoft.com/office/drawing/2014/main" id="{FDE2D31F-0BDB-D79F-DFE9-A605EACF8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5190804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Line 27">
            <a:extLst>
              <a:ext uri="{FF2B5EF4-FFF2-40B4-BE49-F238E27FC236}">
                <a16:creationId xmlns:a16="http://schemas.microsoft.com/office/drawing/2014/main" id="{26905926-9AD6-7167-143C-E36235863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6408" y="5495604"/>
            <a:ext cx="587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Line 28">
            <a:extLst>
              <a:ext uri="{FF2B5EF4-FFF2-40B4-BE49-F238E27FC236}">
                <a16:creationId xmlns:a16="http://schemas.microsoft.com/office/drawing/2014/main" id="{A2E05D35-04E9-468B-F071-33C75F575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09345" y="4618983"/>
            <a:ext cx="214313" cy="0"/>
          </a:xfrm>
          <a:prstGeom prst="line">
            <a:avLst/>
          </a:prstGeom>
          <a:noFill/>
          <a:ln w="31750">
            <a:solidFill>
              <a:srgbClr val="00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0035D849-9D63-E168-13FC-6F54A27BEAE8}"/>
              </a:ext>
            </a:extLst>
          </p:cNvPr>
          <p:cNvSpPr>
            <a:spLocks/>
          </p:cNvSpPr>
          <p:nvPr/>
        </p:nvSpPr>
        <p:spPr bwMode="auto">
          <a:xfrm>
            <a:off x="7116908" y="2952429"/>
            <a:ext cx="4716463" cy="962025"/>
          </a:xfrm>
          <a:custGeom>
            <a:avLst/>
            <a:gdLst>
              <a:gd name="T0" fmla="*/ 8915 w 8915"/>
              <a:gd name="T1" fmla="*/ 0 h 1819"/>
              <a:gd name="T2" fmla="*/ 8450 w 8915"/>
              <a:gd name="T3" fmla="*/ 112 h 1819"/>
              <a:gd name="T4" fmla="*/ 7894 w 8915"/>
              <a:gd name="T5" fmla="*/ 112 h 1819"/>
              <a:gd name="T6" fmla="*/ 5816 w 8915"/>
              <a:gd name="T7" fmla="*/ 311 h 1819"/>
              <a:gd name="T8" fmla="*/ 5320 w 8915"/>
              <a:gd name="T9" fmla="*/ 444 h 1819"/>
              <a:gd name="T10" fmla="*/ 4749 w 8915"/>
              <a:gd name="T11" fmla="*/ 575 h 1819"/>
              <a:gd name="T12" fmla="*/ 3185 w 8915"/>
              <a:gd name="T13" fmla="*/ 1148 h 1819"/>
              <a:gd name="T14" fmla="*/ 2620 w 8915"/>
              <a:gd name="T15" fmla="*/ 1175 h 1819"/>
              <a:gd name="T16" fmla="*/ 1601 w 8915"/>
              <a:gd name="T17" fmla="*/ 1714 h 1819"/>
              <a:gd name="T18" fmla="*/ 1128 w 8915"/>
              <a:gd name="T19" fmla="*/ 1777 h 1819"/>
              <a:gd name="T20" fmla="*/ 469 w 8915"/>
              <a:gd name="T21" fmla="*/ 1819 h 1819"/>
              <a:gd name="T22" fmla="*/ 0 w 8915"/>
              <a:gd name="T23" fmla="*/ 1755 h 1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15" h="1819">
                <a:moveTo>
                  <a:pt x="8915" y="0"/>
                </a:moveTo>
                <a:lnTo>
                  <a:pt x="8450" y="112"/>
                </a:lnTo>
                <a:lnTo>
                  <a:pt x="7894" y="112"/>
                </a:lnTo>
                <a:lnTo>
                  <a:pt x="5816" y="311"/>
                </a:lnTo>
                <a:lnTo>
                  <a:pt x="5320" y="444"/>
                </a:lnTo>
                <a:lnTo>
                  <a:pt x="4749" y="575"/>
                </a:lnTo>
                <a:lnTo>
                  <a:pt x="3185" y="1148"/>
                </a:lnTo>
                <a:lnTo>
                  <a:pt x="2620" y="1175"/>
                </a:lnTo>
                <a:lnTo>
                  <a:pt x="1601" y="1714"/>
                </a:lnTo>
                <a:lnTo>
                  <a:pt x="1128" y="1777"/>
                </a:lnTo>
                <a:lnTo>
                  <a:pt x="469" y="1819"/>
                </a:lnTo>
                <a:lnTo>
                  <a:pt x="0" y="1755"/>
                </a:lnTo>
              </a:path>
            </a:pathLst>
          </a:custGeom>
          <a:noFill/>
          <a:ln w="31750">
            <a:solidFill>
              <a:srgbClr val="00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Line 30">
            <a:extLst>
              <a:ext uri="{FF2B5EF4-FFF2-40B4-BE49-F238E27FC236}">
                <a16:creationId xmlns:a16="http://schemas.microsoft.com/office/drawing/2014/main" id="{71F9000B-CF57-6D29-0F5D-D6FF1FE6E4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09345" y="4845951"/>
            <a:ext cx="212725" cy="0"/>
          </a:xfrm>
          <a:prstGeom prst="line">
            <a:avLst/>
          </a:prstGeom>
          <a:noFill/>
          <a:ln w="317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E68175CB-E2CB-1DF4-30C6-CE0F42666FB5}"/>
              </a:ext>
            </a:extLst>
          </p:cNvPr>
          <p:cNvSpPr>
            <a:spLocks/>
          </p:cNvSpPr>
          <p:nvPr/>
        </p:nvSpPr>
        <p:spPr bwMode="auto">
          <a:xfrm>
            <a:off x="7113733" y="2965129"/>
            <a:ext cx="4714875" cy="1981200"/>
          </a:xfrm>
          <a:custGeom>
            <a:avLst/>
            <a:gdLst>
              <a:gd name="T0" fmla="*/ 8911 w 8911"/>
              <a:gd name="T1" fmla="*/ 0 h 3744"/>
              <a:gd name="T2" fmla="*/ 8423 w 8911"/>
              <a:gd name="T3" fmla="*/ 0 h 3744"/>
              <a:gd name="T4" fmla="*/ 7996 w 8911"/>
              <a:gd name="T5" fmla="*/ 112 h 3744"/>
              <a:gd name="T6" fmla="*/ 7379 w 8911"/>
              <a:gd name="T7" fmla="*/ 112 h 3744"/>
              <a:gd name="T8" fmla="*/ 6838 w 8911"/>
              <a:gd name="T9" fmla="*/ 394 h 3744"/>
              <a:gd name="T10" fmla="*/ 6306 w 8911"/>
              <a:gd name="T11" fmla="*/ 272 h 3744"/>
              <a:gd name="T12" fmla="*/ 5829 w 8911"/>
              <a:gd name="T13" fmla="*/ 384 h 3744"/>
              <a:gd name="T14" fmla="*/ 5273 w 8911"/>
              <a:gd name="T15" fmla="*/ 661 h 3744"/>
              <a:gd name="T16" fmla="*/ 4736 w 8911"/>
              <a:gd name="T17" fmla="*/ 625 h 3744"/>
              <a:gd name="T18" fmla="*/ 3717 w 8911"/>
              <a:gd name="T19" fmla="*/ 1719 h 3744"/>
              <a:gd name="T20" fmla="*/ 3168 w 8911"/>
              <a:gd name="T21" fmla="*/ 2356 h 3744"/>
              <a:gd name="T22" fmla="*/ 2556 w 8911"/>
              <a:gd name="T23" fmla="*/ 2631 h 3744"/>
              <a:gd name="T24" fmla="*/ 2134 w 8911"/>
              <a:gd name="T25" fmla="*/ 2907 h 3744"/>
              <a:gd name="T26" fmla="*/ 1728 w 8911"/>
              <a:gd name="T27" fmla="*/ 2907 h 3744"/>
              <a:gd name="T28" fmla="*/ 1055 w 8911"/>
              <a:gd name="T29" fmla="*/ 2962 h 3744"/>
              <a:gd name="T30" fmla="*/ 607 w 8911"/>
              <a:gd name="T31" fmla="*/ 3253 h 3744"/>
              <a:gd name="T32" fmla="*/ 0 w 8911"/>
              <a:gd name="T33" fmla="*/ 3744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11" h="3744">
                <a:moveTo>
                  <a:pt x="8911" y="0"/>
                </a:moveTo>
                <a:lnTo>
                  <a:pt x="8423" y="0"/>
                </a:lnTo>
                <a:lnTo>
                  <a:pt x="7996" y="112"/>
                </a:lnTo>
                <a:lnTo>
                  <a:pt x="7379" y="112"/>
                </a:lnTo>
                <a:lnTo>
                  <a:pt x="6838" y="394"/>
                </a:lnTo>
                <a:lnTo>
                  <a:pt x="6306" y="272"/>
                </a:lnTo>
                <a:lnTo>
                  <a:pt x="5829" y="384"/>
                </a:lnTo>
                <a:lnTo>
                  <a:pt x="5273" y="661"/>
                </a:lnTo>
                <a:lnTo>
                  <a:pt x="4736" y="625"/>
                </a:lnTo>
                <a:lnTo>
                  <a:pt x="3717" y="1719"/>
                </a:lnTo>
                <a:lnTo>
                  <a:pt x="3168" y="2356"/>
                </a:lnTo>
                <a:lnTo>
                  <a:pt x="2556" y="2631"/>
                </a:lnTo>
                <a:lnTo>
                  <a:pt x="2134" y="2907"/>
                </a:lnTo>
                <a:lnTo>
                  <a:pt x="1728" y="2907"/>
                </a:lnTo>
                <a:lnTo>
                  <a:pt x="1055" y="2962"/>
                </a:lnTo>
                <a:lnTo>
                  <a:pt x="607" y="3253"/>
                </a:lnTo>
                <a:lnTo>
                  <a:pt x="0" y="3744"/>
                </a:lnTo>
              </a:path>
            </a:pathLst>
          </a:custGeom>
          <a:noFill/>
          <a:ln w="31750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324BE76F-D6B1-288A-1BF5-2C8791F7C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334" y="5377283"/>
            <a:ext cx="16407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AC2719BA-059A-91B2-AC18-71CB5B66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787" y="4767489"/>
            <a:ext cx="255446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482B34CC-BD54-C603-7EF8-9056B8E7D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788" y="4195989"/>
            <a:ext cx="25544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5724EB8C-CF2C-CE12-F8EC-F903CD28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788" y="3632274"/>
            <a:ext cx="25544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60</a:t>
            </a: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741E78E7-2DE5-B312-8809-629CF9270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788" y="3049117"/>
            <a:ext cx="25544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F2C6C10D-0A89-6B28-759C-745B2C9C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9591" y="2455541"/>
            <a:ext cx="346817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id="{D9F93C82-B4AB-A52F-137C-9403BEE66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71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2000</a:t>
            </a:r>
          </a:p>
        </p:txBody>
      </p:sp>
      <p:sp>
        <p:nvSpPr>
          <p:cNvPr id="56" name="Rectangle 38">
            <a:extLst>
              <a:ext uri="{FF2B5EF4-FFF2-40B4-BE49-F238E27FC236}">
                <a16:creationId xmlns:a16="http://schemas.microsoft.com/office/drawing/2014/main" id="{C60FF0D6-2D2C-05A2-0409-23E9B9D1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7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2002</a:t>
            </a:r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04E57AB3-8AD8-53D9-9C97-17462D517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902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2004</a:t>
            </a:r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DD2B87FC-65C6-AF45-39B1-C6793308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938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2006</a:t>
            </a:r>
          </a:p>
        </p:txBody>
      </p:sp>
      <p:sp>
        <p:nvSpPr>
          <p:cNvPr id="59" name="Rectangle 38">
            <a:extLst>
              <a:ext uri="{FF2B5EF4-FFF2-40B4-BE49-F238E27FC236}">
                <a16:creationId xmlns:a16="http://schemas.microsoft.com/office/drawing/2014/main" id="{7C0F09F2-4C21-CBB5-0BE5-3F33C6802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9658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2008</a:t>
            </a:r>
          </a:p>
        </p:txBody>
      </p:sp>
      <p:sp>
        <p:nvSpPr>
          <p:cNvPr id="60" name="Rectangle 38">
            <a:extLst>
              <a:ext uri="{FF2B5EF4-FFF2-40B4-BE49-F238E27FC236}">
                <a16:creationId xmlns:a16="http://schemas.microsoft.com/office/drawing/2014/main" id="{29D9C59E-0DEE-7AD2-39BB-5573A46C1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694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61" name="Rectangle 38">
            <a:extLst>
              <a:ext uri="{FF2B5EF4-FFF2-40B4-BE49-F238E27FC236}">
                <a16:creationId xmlns:a16="http://schemas.microsoft.com/office/drawing/2014/main" id="{13BE6827-80FF-14B6-FBFF-A0D0D52E2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3989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2012</a:t>
            </a:r>
          </a:p>
        </p:txBody>
      </p:sp>
      <p:sp>
        <p:nvSpPr>
          <p:cNvPr id="62" name="Rectangle 38">
            <a:extLst>
              <a:ext uri="{FF2B5EF4-FFF2-40B4-BE49-F238E27FC236}">
                <a16:creationId xmlns:a16="http://schemas.microsoft.com/office/drawing/2014/main" id="{979F502C-D01C-76EB-CF3C-DB0FC13B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8025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2014</a:t>
            </a: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2B2F81FB-D8AE-F57F-4938-EF27B5956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8745" y="5552391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2054" name="CuadroTexto 6">
            <a:extLst>
              <a:ext uri="{FF2B5EF4-FFF2-40B4-BE49-F238E27FC236}">
                <a16:creationId xmlns:a16="http://schemas.microsoft.com/office/drawing/2014/main" id="{C20EBAD2-460B-5F9A-6547-E01D95F1BD1B}"/>
              </a:ext>
            </a:extLst>
          </p:cNvPr>
          <p:cNvSpPr txBox="1"/>
          <p:nvPr/>
        </p:nvSpPr>
        <p:spPr>
          <a:xfrm>
            <a:off x="6965651" y="3570068"/>
            <a:ext cx="530915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 b="1" dirty="0">
                <a:solidFill>
                  <a:srgbClr val="006699"/>
                </a:solidFill>
              </a:rPr>
              <a:t>~55%</a:t>
            </a:r>
          </a:p>
        </p:txBody>
      </p:sp>
      <p:sp>
        <p:nvSpPr>
          <p:cNvPr id="2055" name="CuadroTexto 7">
            <a:extLst>
              <a:ext uri="{FF2B5EF4-FFF2-40B4-BE49-F238E27FC236}">
                <a16:creationId xmlns:a16="http://schemas.microsoft.com/office/drawing/2014/main" id="{383DD283-9E84-5D34-8D72-4CE460E83C26}"/>
              </a:ext>
            </a:extLst>
          </p:cNvPr>
          <p:cNvSpPr txBox="1"/>
          <p:nvPr/>
        </p:nvSpPr>
        <p:spPr>
          <a:xfrm>
            <a:off x="6965651" y="5004131"/>
            <a:ext cx="530915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 b="1" dirty="0">
                <a:solidFill>
                  <a:srgbClr val="C00000"/>
                </a:solidFill>
              </a:rPr>
              <a:t>~20%</a:t>
            </a:r>
          </a:p>
        </p:txBody>
      </p:sp>
      <p:sp>
        <p:nvSpPr>
          <p:cNvPr id="2056" name="CuadroTexto 8">
            <a:extLst>
              <a:ext uri="{FF2B5EF4-FFF2-40B4-BE49-F238E27FC236}">
                <a16:creationId xmlns:a16="http://schemas.microsoft.com/office/drawing/2014/main" id="{3CC38FD3-3BE1-8AEF-FE12-F915D1961175}"/>
              </a:ext>
            </a:extLst>
          </p:cNvPr>
          <p:cNvSpPr txBox="1"/>
          <p:nvPr/>
        </p:nvSpPr>
        <p:spPr>
          <a:xfrm>
            <a:off x="9541032" y="2897854"/>
            <a:ext cx="530915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 b="1" dirty="0">
                <a:solidFill>
                  <a:srgbClr val="006699"/>
                </a:solidFill>
              </a:rPr>
              <a:t>~80%</a:t>
            </a:r>
          </a:p>
        </p:txBody>
      </p:sp>
      <p:sp>
        <p:nvSpPr>
          <p:cNvPr id="2057" name="CuadroTexto 10">
            <a:extLst>
              <a:ext uri="{FF2B5EF4-FFF2-40B4-BE49-F238E27FC236}">
                <a16:creationId xmlns:a16="http://schemas.microsoft.com/office/drawing/2014/main" id="{AE6B95EB-A1BA-C8D3-8B55-F5251C784381}"/>
              </a:ext>
            </a:extLst>
          </p:cNvPr>
          <p:cNvSpPr txBox="1"/>
          <p:nvPr/>
        </p:nvSpPr>
        <p:spPr>
          <a:xfrm>
            <a:off x="11295043" y="2603179"/>
            <a:ext cx="530915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 b="1" dirty="0">
                <a:solidFill>
                  <a:srgbClr val="006699"/>
                </a:solidFill>
              </a:rPr>
              <a:t>~86%</a:t>
            </a:r>
          </a:p>
        </p:txBody>
      </p:sp>
      <p:sp>
        <p:nvSpPr>
          <p:cNvPr id="2058" name="CuadroTexto 8">
            <a:extLst>
              <a:ext uri="{FF2B5EF4-FFF2-40B4-BE49-F238E27FC236}">
                <a16:creationId xmlns:a16="http://schemas.microsoft.com/office/drawing/2014/main" id="{60F084F0-81E8-A505-347F-802FC5118FF3}"/>
              </a:ext>
            </a:extLst>
          </p:cNvPr>
          <p:cNvSpPr txBox="1"/>
          <p:nvPr/>
        </p:nvSpPr>
        <p:spPr>
          <a:xfrm>
            <a:off x="10322070" y="4477693"/>
            <a:ext cx="837089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 dirty="0"/>
              <a:t>Never LTO</a:t>
            </a:r>
          </a:p>
        </p:txBody>
      </p:sp>
      <p:sp>
        <p:nvSpPr>
          <p:cNvPr id="2059" name="CuadroTexto 8">
            <a:extLst>
              <a:ext uri="{FF2B5EF4-FFF2-40B4-BE49-F238E27FC236}">
                <a16:creationId xmlns:a16="http://schemas.microsoft.com/office/drawing/2014/main" id="{D9D8519B-8F59-17DA-C0E9-4D7611410C5D}"/>
              </a:ext>
            </a:extLst>
          </p:cNvPr>
          <p:cNvSpPr txBox="1"/>
          <p:nvPr/>
        </p:nvSpPr>
        <p:spPr>
          <a:xfrm>
            <a:off x="10322070" y="4697851"/>
            <a:ext cx="42672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99" dirty="0"/>
              <a:t>LTO</a:t>
            </a:r>
          </a:p>
        </p:txBody>
      </p:sp>
      <p:sp>
        <p:nvSpPr>
          <p:cNvPr id="2060" name="Rectangle 69">
            <a:extLst>
              <a:ext uri="{FF2B5EF4-FFF2-40B4-BE49-F238E27FC236}">
                <a16:creationId xmlns:a16="http://schemas.microsoft.com/office/drawing/2014/main" id="{BAB5AC09-CCF4-ED6F-945E-898424AB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9658" y="5853958"/>
            <a:ext cx="393368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Year</a:t>
            </a:r>
            <a:endParaRPr lang="fr-FR" altLang="fr-FR" sz="1400" b="1" dirty="0">
              <a:solidFill>
                <a:srgbClr val="000000"/>
              </a:solidFill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4FE04F5-3D57-2069-BA2C-D7E4E7BA2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990" y="6444771"/>
            <a:ext cx="2610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Bajema</a:t>
            </a:r>
            <a:r>
              <a:rPr lang="en-GB" sz="1400" i="1" dirty="0">
                <a:solidFill>
                  <a:srgbClr val="0070C0"/>
                </a:solidFill>
              </a:rPr>
              <a:t> KL. AIDS 2020; 34:2051-9</a:t>
            </a:r>
          </a:p>
        </p:txBody>
      </p:sp>
    </p:spTree>
    <p:extLst>
      <p:ext uri="{BB962C8B-B14F-4D97-AF65-F5344CB8AC3E}">
        <p14:creationId xmlns:p14="http://schemas.microsoft.com/office/powerpoint/2010/main" val="8514170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BA05E01-4B62-C043-B14D-92CA950101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6270" y="93776"/>
            <a:ext cx="7885112" cy="936625"/>
          </a:xfrm>
        </p:spPr>
        <p:txBody>
          <a:bodyPr>
            <a:normAutofit fontScale="90000"/>
          </a:bodyPr>
          <a:lstStyle/>
          <a:p>
            <a:r>
              <a:rPr lang="fr-FR" altLang="fr-FR" sz="2600" dirty="0"/>
              <a:t>TRIO (ANRS 139) : </a:t>
            </a:r>
            <a:r>
              <a:rPr lang="fr-FR" altLang="fr-FR" sz="2600" dirty="0" err="1"/>
              <a:t>raltegravir</a:t>
            </a:r>
            <a:r>
              <a:rPr lang="fr-FR" altLang="fr-FR" sz="2600" dirty="0"/>
              <a:t> + </a:t>
            </a:r>
            <a:r>
              <a:rPr lang="fr-FR" altLang="fr-FR" sz="2600" dirty="0" err="1"/>
              <a:t>etravirine</a:t>
            </a:r>
            <a:r>
              <a:rPr lang="fr-FR" altLang="fr-FR" sz="2600" dirty="0"/>
              <a:t> + </a:t>
            </a:r>
            <a:r>
              <a:rPr lang="fr-FR" altLang="fr-FR" sz="2600" dirty="0" err="1"/>
              <a:t>darunavir</a:t>
            </a:r>
            <a:r>
              <a:rPr lang="fr-FR" altLang="fr-FR" sz="2600" dirty="0"/>
              <a:t>/r </a:t>
            </a:r>
            <a:br>
              <a:rPr lang="fr-FR" altLang="fr-FR" sz="2600" dirty="0"/>
            </a:br>
            <a:r>
              <a:rPr lang="fr-FR" altLang="fr-FR" sz="2600" dirty="0"/>
              <a:t>in </a:t>
            </a:r>
            <a:r>
              <a:rPr lang="fr-FR" altLang="fr-FR" sz="2600" dirty="0" err="1"/>
              <a:t>treatment-experienced</a:t>
            </a:r>
            <a:r>
              <a:rPr lang="fr-FR" altLang="fr-FR" sz="2600" dirty="0"/>
              <a:t> patients </a:t>
            </a:r>
            <a:r>
              <a:rPr lang="fr-FR" altLang="fr-FR" sz="2600" dirty="0" err="1"/>
              <a:t>with</a:t>
            </a:r>
            <a:r>
              <a:rPr lang="fr-FR" altLang="fr-FR" sz="2600" dirty="0"/>
              <a:t> </a:t>
            </a:r>
            <a:r>
              <a:rPr lang="fr-FR" altLang="fr-FR" sz="2600" dirty="0" err="1"/>
              <a:t>multidrug-resistant</a:t>
            </a:r>
            <a:r>
              <a:rPr lang="fr-FR" altLang="fr-FR" sz="2600" dirty="0"/>
              <a:t> HIV</a:t>
            </a:r>
          </a:p>
        </p:txBody>
      </p:sp>
      <p:sp>
        <p:nvSpPr>
          <p:cNvPr id="279555" name="Espace réservé du contenu 14">
            <a:extLst>
              <a:ext uri="{FF2B5EF4-FFF2-40B4-BE49-F238E27FC236}">
                <a16:creationId xmlns:a16="http://schemas.microsoft.com/office/drawing/2014/main" id="{32D684F6-65AD-0440-8732-AFA47C666B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6154" y="1074001"/>
            <a:ext cx="8507413" cy="1471209"/>
          </a:xfrm>
        </p:spPr>
        <p:txBody>
          <a:bodyPr>
            <a:normAutofit lnSpcReduction="10000"/>
          </a:bodyPr>
          <a:lstStyle/>
          <a:p>
            <a:r>
              <a:rPr lang="fr-FR" altLang="fr-FR" sz="2000" dirty="0">
                <a:ea typeface="ＭＳ Ｐゴシック" panose="020B0600070205080204" pitchFamily="34" charset="-128"/>
              </a:rPr>
              <a:t>Single arm, pilot </a:t>
            </a:r>
            <a:r>
              <a:rPr lang="fr-FR" altLang="fr-FR" sz="2000" dirty="0" err="1">
                <a:ea typeface="ＭＳ Ｐゴシック" panose="020B0600070205080204" pitchFamily="34" charset="-128"/>
              </a:rPr>
              <a:t>study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r>
              <a:rPr lang="fr-FR" altLang="fr-FR" sz="2000" dirty="0">
                <a:ea typeface="ＭＳ Ｐゴシック" panose="020B0600070205080204" pitchFamily="34" charset="-128"/>
              </a:rPr>
              <a:t>103 patients, </a:t>
            </a:r>
            <a:r>
              <a:rPr lang="fr-FR" altLang="fr-FR" sz="2000" dirty="0" err="1">
                <a:ea typeface="ＭＳ Ｐゴシック" panose="020B0600070205080204" pitchFamily="34" charset="-128"/>
              </a:rPr>
              <a:t>median</a:t>
            </a:r>
            <a:r>
              <a:rPr lang="fr-FR" altLang="fr-FR" sz="2000" dirty="0">
                <a:ea typeface="ＭＳ Ｐゴシック" panose="020B0600070205080204" pitchFamily="34" charset="-128"/>
              </a:rPr>
              <a:t> CD4: 255/mm</a:t>
            </a:r>
            <a:r>
              <a:rPr lang="fr-FR" altLang="fr-FR" sz="2000" baseline="30000" dirty="0">
                <a:ea typeface="ＭＳ Ｐゴシック" panose="020B0600070205080204" pitchFamily="34" charset="-128"/>
              </a:rPr>
              <a:t>3</a:t>
            </a:r>
            <a:r>
              <a:rPr lang="fr-FR" altLang="fr-FR" sz="2000" dirty="0">
                <a:ea typeface="ＭＳ Ｐゴシック" panose="020B0600070205080204" pitchFamily="34" charset="-128"/>
              </a:rPr>
              <a:t>, </a:t>
            </a:r>
            <a:r>
              <a:rPr lang="fr-FR" altLang="fr-FR" sz="2000" dirty="0" err="1">
                <a:ea typeface="ＭＳ Ｐゴシック" panose="020B0600070205080204" pitchFamily="34" charset="-128"/>
              </a:rPr>
              <a:t>median</a:t>
            </a:r>
            <a:r>
              <a:rPr lang="fr-FR" altLang="fr-FR" sz="2000" dirty="0">
                <a:ea typeface="ＭＳ Ｐゴシック" panose="020B0600070205080204" pitchFamily="34" charset="-128"/>
              </a:rPr>
              <a:t> HIV-1 RNA: 4 log</a:t>
            </a:r>
            <a:r>
              <a:rPr lang="fr-FR" altLang="fr-FR" sz="2000" baseline="-25000" dirty="0">
                <a:ea typeface="ＭＳ Ｐゴシック" panose="020B0600070205080204" pitchFamily="34" charset="-128"/>
              </a:rPr>
              <a:t>10</a:t>
            </a:r>
            <a:r>
              <a:rPr lang="fr-FR" altLang="fr-FR" sz="2000" dirty="0">
                <a:ea typeface="ＭＳ Ｐゴシック" panose="020B0600070205080204" pitchFamily="34" charset="-128"/>
              </a:rPr>
              <a:t> c/ml</a:t>
            </a:r>
          </a:p>
          <a:p>
            <a:r>
              <a:rPr lang="fr-FR" altLang="fr-FR" sz="2000" dirty="0">
                <a:ea typeface="ＭＳ Ｐゴシック" panose="020B0600070205080204" pitchFamily="34" charset="-128"/>
              </a:rPr>
              <a:t>14% of patients </a:t>
            </a:r>
            <a:r>
              <a:rPr lang="fr-FR" altLang="fr-FR" sz="2000" dirty="0" err="1">
                <a:ea typeface="ＭＳ Ｐゴシック" panose="020B0600070205080204" pitchFamily="34" charset="-128"/>
              </a:rPr>
              <a:t>only</a:t>
            </a:r>
            <a:r>
              <a:rPr lang="fr-FR" altLang="fr-FR" sz="2000" dirty="0">
                <a:ea typeface="ＭＳ Ｐゴシック" panose="020B0600070205080204" pitchFamily="34" charset="-128"/>
              </a:rPr>
              <a:t> on RAL + ETR + DRV/r </a:t>
            </a:r>
          </a:p>
          <a:p>
            <a:r>
              <a:rPr lang="fr-FR" altLang="fr-FR" sz="2000" dirty="0">
                <a:ea typeface="ＭＳ Ｐゴシック" panose="020B0600070205080204" pitchFamily="34" charset="-128"/>
              </a:rPr>
              <a:t>83% of  patients </a:t>
            </a:r>
            <a:r>
              <a:rPr lang="fr-FR" altLang="fr-FR" sz="2000" dirty="0" err="1">
                <a:ea typeface="ＭＳ Ｐゴシック" panose="020B0600070205080204" pitchFamily="34" charset="-128"/>
              </a:rPr>
              <a:t>with</a:t>
            </a:r>
            <a:r>
              <a:rPr lang="fr-FR" altLang="fr-FR" sz="2000" dirty="0">
                <a:ea typeface="ＭＳ Ｐゴシック" panose="020B0600070205080204" pitchFamily="34" charset="-128"/>
              </a:rPr>
              <a:t> continuation of NRTI, 12% </a:t>
            </a:r>
            <a:r>
              <a:rPr lang="fr-FR" altLang="fr-FR" sz="2000" dirty="0" err="1">
                <a:ea typeface="ＭＳ Ｐゴシック" panose="020B0600070205080204" pitchFamily="34" charset="-128"/>
              </a:rPr>
              <a:t>with</a:t>
            </a:r>
            <a:r>
              <a:rPr lang="fr-FR" altLang="fr-FR" sz="2000" dirty="0">
                <a:ea typeface="ＭＳ Ｐゴシック" panose="020B0600070205080204" pitchFamily="34" charset="-128"/>
              </a:rPr>
              <a:t> ENF</a:t>
            </a:r>
          </a:p>
        </p:txBody>
      </p:sp>
      <p:sp>
        <p:nvSpPr>
          <p:cNvPr id="279556" name="Text Box 3">
            <a:extLst>
              <a:ext uri="{FF2B5EF4-FFF2-40B4-BE49-F238E27FC236}">
                <a16:creationId xmlns:a16="http://schemas.microsoft.com/office/drawing/2014/main" id="{055EFF02-DB1D-CF47-A65A-6ECB2CD06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4" y="6516689"/>
            <a:ext cx="280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/>
            <a:r>
              <a:rPr lang="fr-FR" altLang="fr-FR" sz="1200" i="1">
                <a:solidFill>
                  <a:srgbClr val="FFFFFF"/>
                </a:solidFill>
                <a:ea typeface="ＭＳ Ｐゴシック" panose="020B0600070205080204" pitchFamily="34" charset="-128"/>
              </a:rPr>
              <a:t>Fagard C, IAS 2009, Abs. TUPDB204</a:t>
            </a:r>
          </a:p>
        </p:txBody>
      </p:sp>
      <p:sp>
        <p:nvSpPr>
          <p:cNvPr id="279623" name="Rectangle 9">
            <a:extLst>
              <a:ext uri="{FF2B5EF4-FFF2-40B4-BE49-F238E27FC236}">
                <a16:creationId xmlns:a16="http://schemas.microsoft.com/office/drawing/2014/main" id="{B2727898-1AC8-6949-B4CF-508B49D2C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841" y="3436940"/>
            <a:ext cx="9850" cy="22036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24" name="Rectangle 10">
            <a:extLst>
              <a:ext uri="{FF2B5EF4-FFF2-40B4-BE49-F238E27FC236}">
                <a16:creationId xmlns:a16="http://schemas.microsoft.com/office/drawing/2014/main" id="{E96CE11B-C7A6-F14B-A4B0-4CE8D435C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5619744"/>
            <a:ext cx="19700" cy="54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25" name="Rectangle 11">
            <a:extLst>
              <a:ext uri="{FF2B5EF4-FFF2-40B4-BE49-F238E27FC236}">
                <a16:creationId xmlns:a16="http://schemas.microsoft.com/office/drawing/2014/main" id="{D88500A3-348F-AA4F-BAEC-BD296AA9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5405958"/>
            <a:ext cx="19700" cy="21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26" name="Rectangle 12">
            <a:extLst>
              <a:ext uri="{FF2B5EF4-FFF2-40B4-BE49-F238E27FC236}">
                <a16:creationId xmlns:a16="http://schemas.microsoft.com/office/drawing/2014/main" id="{2EF231CF-8AB6-2B47-800D-DA0A7319B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5187788"/>
            <a:ext cx="19700" cy="3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27" name="Rectangle 13">
            <a:extLst>
              <a:ext uri="{FF2B5EF4-FFF2-40B4-BE49-F238E27FC236}">
                <a16:creationId xmlns:a16="http://schemas.microsoft.com/office/drawing/2014/main" id="{84ED5EE3-9A0A-C744-8AFF-2F2753B7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4970713"/>
            <a:ext cx="19700" cy="54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28" name="Rectangle 14">
            <a:extLst>
              <a:ext uri="{FF2B5EF4-FFF2-40B4-BE49-F238E27FC236}">
                <a16:creationId xmlns:a16="http://schemas.microsoft.com/office/drawing/2014/main" id="{3224BDF5-C486-7349-A979-B29FA8E49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4753639"/>
            <a:ext cx="19700" cy="54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29" name="Rectangle 15">
            <a:extLst>
              <a:ext uri="{FF2B5EF4-FFF2-40B4-BE49-F238E27FC236}">
                <a16:creationId xmlns:a16="http://schemas.microsoft.com/office/drawing/2014/main" id="{6B896574-80F8-4843-80D1-05F262AD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4538757"/>
            <a:ext cx="19700" cy="3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0" name="Rectangle 16">
            <a:extLst>
              <a:ext uri="{FF2B5EF4-FFF2-40B4-BE49-F238E27FC236}">
                <a16:creationId xmlns:a16="http://schemas.microsoft.com/office/drawing/2014/main" id="{8703AAD7-8A71-934C-96B8-4235B2F6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4321683"/>
            <a:ext cx="19700" cy="3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1" name="Rectangle 17">
            <a:extLst>
              <a:ext uri="{FF2B5EF4-FFF2-40B4-BE49-F238E27FC236}">
                <a16:creationId xmlns:a16="http://schemas.microsoft.com/office/drawing/2014/main" id="{A4086C33-303F-F141-B558-D9CB07FAD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4104608"/>
            <a:ext cx="19700" cy="54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2" name="Rectangle 18">
            <a:extLst>
              <a:ext uri="{FF2B5EF4-FFF2-40B4-BE49-F238E27FC236}">
                <a16:creationId xmlns:a16="http://schemas.microsoft.com/office/drawing/2014/main" id="{5403683E-F757-D14C-B97B-73D650F0B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3887534"/>
            <a:ext cx="19700" cy="54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3" name="Rectangle 19">
            <a:extLst>
              <a:ext uri="{FF2B5EF4-FFF2-40B4-BE49-F238E27FC236}">
                <a16:creationId xmlns:a16="http://schemas.microsoft.com/office/drawing/2014/main" id="{1707AC8D-ABFC-BD46-9D44-72713B7FC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3672652"/>
            <a:ext cx="19700" cy="3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4" name="Rectangle 20">
            <a:extLst>
              <a:ext uri="{FF2B5EF4-FFF2-40B4-BE49-F238E27FC236}">
                <a16:creationId xmlns:a16="http://schemas.microsoft.com/office/drawing/2014/main" id="{FD1B0348-3F95-A142-A412-274801C5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3455578"/>
            <a:ext cx="19700" cy="54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5" name="Rectangle 21">
            <a:extLst>
              <a:ext uri="{FF2B5EF4-FFF2-40B4-BE49-F238E27FC236}">
                <a16:creationId xmlns:a16="http://schemas.microsoft.com/office/drawing/2014/main" id="{1150F3F2-46E7-FC45-A2A6-89E1BD21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691" y="5643863"/>
            <a:ext cx="4718122" cy="438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 dirty="0">
              <a:solidFill>
                <a:srgbClr val="FFFFFF"/>
              </a:solidFill>
              <a:highlight>
                <a:srgbClr val="000080"/>
              </a:highlight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6" name="Rectangle 22">
            <a:extLst>
              <a:ext uri="{FF2B5EF4-FFF2-40B4-BE49-F238E27FC236}">
                <a16:creationId xmlns:a16="http://schemas.microsoft.com/office/drawing/2014/main" id="{66C0B4C7-755D-724E-A0D1-421C1234D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170" y="5643863"/>
            <a:ext cx="9850" cy="21927"/>
          </a:xfrm>
          <a:prstGeom prst="rect">
            <a:avLst/>
          </a:prstGeom>
          <a:solidFill>
            <a:srgbClr val="00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7" name="Rectangle 23">
            <a:extLst>
              <a:ext uri="{FF2B5EF4-FFF2-40B4-BE49-F238E27FC236}">
                <a16:creationId xmlns:a16="http://schemas.microsoft.com/office/drawing/2014/main" id="{3E909E6E-E97B-9A4F-B6C2-74D307CC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576" y="5643863"/>
            <a:ext cx="5629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8" name="Rectangle 24">
            <a:extLst>
              <a:ext uri="{FF2B5EF4-FFF2-40B4-BE49-F238E27FC236}">
                <a16:creationId xmlns:a16="http://schemas.microsoft.com/office/drawing/2014/main" id="{DAA8CBDC-2DAC-FE4E-BF28-A79BDA4DA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60" y="5643863"/>
            <a:ext cx="5629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39" name="Rectangle 25">
            <a:extLst>
              <a:ext uri="{FF2B5EF4-FFF2-40B4-BE49-F238E27FC236}">
                <a16:creationId xmlns:a16="http://schemas.microsoft.com/office/drawing/2014/main" id="{6443C8EE-76AA-644F-BA95-7011932C4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945" y="5643863"/>
            <a:ext cx="5629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0" name="Rectangle 26">
            <a:extLst>
              <a:ext uri="{FF2B5EF4-FFF2-40B4-BE49-F238E27FC236}">
                <a16:creationId xmlns:a16="http://schemas.microsoft.com/office/drawing/2014/main" id="{5A5DC849-06E2-CC4A-BFCD-9C832B47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129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1" name="Rectangle 27">
            <a:extLst>
              <a:ext uri="{FF2B5EF4-FFF2-40B4-BE49-F238E27FC236}">
                <a16:creationId xmlns:a16="http://schemas.microsoft.com/office/drawing/2014/main" id="{F47086ED-92AC-314D-B228-80BE7AE75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14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2" name="Rectangle 28">
            <a:extLst>
              <a:ext uri="{FF2B5EF4-FFF2-40B4-BE49-F238E27FC236}">
                <a16:creationId xmlns:a16="http://schemas.microsoft.com/office/drawing/2014/main" id="{22FDE751-5047-664A-81FF-0F8640EC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499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3" name="Rectangle 29">
            <a:extLst>
              <a:ext uri="{FF2B5EF4-FFF2-40B4-BE49-F238E27FC236}">
                <a16:creationId xmlns:a16="http://schemas.microsoft.com/office/drawing/2014/main" id="{E009293E-FF70-A740-8474-5C86141E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9683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4" name="Rectangle 30">
            <a:extLst>
              <a:ext uri="{FF2B5EF4-FFF2-40B4-BE49-F238E27FC236}">
                <a16:creationId xmlns:a16="http://schemas.microsoft.com/office/drawing/2014/main" id="{D78E38B2-D955-F04E-B2EB-EBBB9CF5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089" y="5643863"/>
            <a:ext cx="5629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5" name="Rectangle 31">
            <a:extLst>
              <a:ext uri="{FF2B5EF4-FFF2-40B4-BE49-F238E27FC236}">
                <a16:creationId xmlns:a16="http://schemas.microsoft.com/office/drawing/2014/main" id="{49E7BEB3-48E8-B042-91CA-2738EA24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274" y="5643863"/>
            <a:ext cx="5629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6" name="Rectangle 32">
            <a:extLst>
              <a:ext uri="{FF2B5EF4-FFF2-40B4-BE49-F238E27FC236}">
                <a16:creationId xmlns:a16="http://schemas.microsoft.com/office/drawing/2014/main" id="{62B77450-4299-5B4B-B98A-69A79426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458" y="5643863"/>
            <a:ext cx="4221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7" name="Rectangle 33">
            <a:extLst>
              <a:ext uri="{FF2B5EF4-FFF2-40B4-BE49-F238E27FC236}">
                <a16:creationId xmlns:a16="http://schemas.microsoft.com/office/drawing/2014/main" id="{4233B786-860F-1043-BF0C-62EE9269C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643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8" name="Rectangle 34">
            <a:extLst>
              <a:ext uri="{FF2B5EF4-FFF2-40B4-BE49-F238E27FC236}">
                <a16:creationId xmlns:a16="http://schemas.microsoft.com/office/drawing/2014/main" id="{DBCEEBE9-FCA6-364A-B339-613EBB480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827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49" name="Rectangle 35">
            <a:extLst>
              <a:ext uri="{FF2B5EF4-FFF2-40B4-BE49-F238E27FC236}">
                <a16:creationId xmlns:a16="http://schemas.microsoft.com/office/drawing/2014/main" id="{846FA425-23A4-B84A-A867-69C629BF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012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0" name="Rectangle 36">
            <a:extLst>
              <a:ext uri="{FF2B5EF4-FFF2-40B4-BE49-F238E27FC236}">
                <a16:creationId xmlns:a16="http://schemas.microsoft.com/office/drawing/2014/main" id="{FD1BD0F4-28FA-5249-ACF3-23001B403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789" y="5643863"/>
            <a:ext cx="11257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1" name="Rectangle 37">
            <a:extLst>
              <a:ext uri="{FF2B5EF4-FFF2-40B4-BE49-F238E27FC236}">
                <a16:creationId xmlns:a16="http://schemas.microsoft.com/office/drawing/2014/main" id="{8E565A32-244A-6B4B-AE76-FAC63F9B6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602" y="5643863"/>
            <a:ext cx="5629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2" name="Rectangle 38">
            <a:extLst>
              <a:ext uri="{FF2B5EF4-FFF2-40B4-BE49-F238E27FC236}">
                <a16:creationId xmlns:a16="http://schemas.microsoft.com/office/drawing/2014/main" id="{535EACB2-F3BC-D647-B8E9-01DCD8FD7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787" y="5643863"/>
            <a:ext cx="4221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3" name="Rectangle 39">
            <a:extLst>
              <a:ext uri="{FF2B5EF4-FFF2-40B4-BE49-F238E27FC236}">
                <a16:creationId xmlns:a16="http://schemas.microsoft.com/office/drawing/2014/main" id="{3B431867-D6AB-2F4B-81C0-FC683CEC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971" y="5643863"/>
            <a:ext cx="4221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4" name="Rectangle 40">
            <a:extLst>
              <a:ext uri="{FF2B5EF4-FFF2-40B4-BE49-F238E27FC236}">
                <a16:creationId xmlns:a16="http://schemas.microsoft.com/office/drawing/2014/main" id="{2BD9CDD3-E700-8846-980B-0803B3770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156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5" name="Rectangle 41">
            <a:extLst>
              <a:ext uri="{FF2B5EF4-FFF2-40B4-BE49-F238E27FC236}">
                <a16:creationId xmlns:a16="http://schemas.microsoft.com/office/drawing/2014/main" id="{F3893D78-9E92-8549-8737-C9B5A4ED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933" y="5643863"/>
            <a:ext cx="11257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6" name="Rectangle 42">
            <a:extLst>
              <a:ext uri="{FF2B5EF4-FFF2-40B4-BE49-F238E27FC236}">
                <a16:creationId xmlns:a16="http://schemas.microsoft.com/office/drawing/2014/main" id="{1BD978E4-C759-0345-92D9-5DE2BB775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118" y="5643863"/>
            <a:ext cx="11257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7" name="Rectangle 43">
            <a:extLst>
              <a:ext uri="{FF2B5EF4-FFF2-40B4-BE49-F238E27FC236}">
                <a16:creationId xmlns:a16="http://schemas.microsoft.com/office/drawing/2014/main" id="{9995EC31-7C01-7C4C-AB9C-CA0FF63F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5302" y="5643863"/>
            <a:ext cx="9850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8" name="Rectangle 44">
            <a:extLst>
              <a:ext uri="{FF2B5EF4-FFF2-40B4-BE49-F238E27FC236}">
                <a16:creationId xmlns:a16="http://schemas.microsoft.com/office/drawing/2014/main" id="{4B997D6A-82F0-2D45-A332-B833AAFB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115" y="5643863"/>
            <a:ext cx="4221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59" name="Rectangle 45">
            <a:extLst>
              <a:ext uri="{FF2B5EF4-FFF2-40B4-BE49-F238E27FC236}">
                <a16:creationId xmlns:a16="http://schemas.microsoft.com/office/drawing/2014/main" id="{EF848FA6-67DE-C740-B80F-B463E09F1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300" y="5643863"/>
            <a:ext cx="4221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9660" name="Rectangle 46">
            <a:extLst>
              <a:ext uri="{FF2B5EF4-FFF2-40B4-BE49-F238E27FC236}">
                <a16:creationId xmlns:a16="http://schemas.microsoft.com/office/drawing/2014/main" id="{0D185FF5-E0B3-FB49-96CC-FF3F0735A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485" y="5643863"/>
            <a:ext cx="4221" cy="219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fr-FR" altLang="fr-FR">
              <a:solidFill>
                <a:srgbClr val="FFFF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grpSp>
        <p:nvGrpSpPr>
          <p:cNvPr id="279562" name="Group 47">
            <a:extLst>
              <a:ext uri="{FF2B5EF4-FFF2-40B4-BE49-F238E27FC236}">
                <a16:creationId xmlns:a16="http://schemas.microsoft.com/office/drawing/2014/main" id="{18AF9515-6603-E749-8AC7-AA43AB974757}"/>
              </a:ext>
            </a:extLst>
          </p:cNvPr>
          <p:cNvGrpSpPr>
            <a:grpSpLocks/>
          </p:cNvGrpSpPr>
          <p:nvPr/>
        </p:nvGrpSpPr>
        <p:grpSpPr bwMode="auto">
          <a:xfrm>
            <a:off x="3538538" y="3562352"/>
            <a:ext cx="4756150" cy="2101850"/>
            <a:chOff x="796" y="2028"/>
            <a:chExt cx="3379" cy="1916"/>
          </a:xfrm>
        </p:grpSpPr>
        <p:sp>
          <p:nvSpPr>
            <p:cNvPr id="279580" name="Rectangle 48">
              <a:extLst>
                <a:ext uri="{FF2B5EF4-FFF2-40B4-BE49-F238E27FC236}">
                  <a16:creationId xmlns:a16="http://schemas.microsoft.com/office/drawing/2014/main" id="{D492D9E2-199E-1F46-AF14-61CD778C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3868"/>
              <a:ext cx="7" cy="7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1" name="Rectangle 49">
              <a:extLst>
                <a:ext uri="{FF2B5EF4-FFF2-40B4-BE49-F238E27FC236}">
                  <a16:creationId xmlns:a16="http://schemas.microsoft.com/office/drawing/2014/main" id="{DBE2DA10-7416-2147-93C8-40C9DA5AC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865"/>
              <a:ext cx="58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2" name="Rectangle 50">
              <a:extLst>
                <a:ext uri="{FF2B5EF4-FFF2-40B4-BE49-F238E27FC236}">
                  <a16:creationId xmlns:a16="http://schemas.microsoft.com/office/drawing/2014/main" id="{29B61E44-C331-EE48-B2EC-BBA09132E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3941"/>
              <a:ext cx="58" cy="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3" name="Rectangle 51">
              <a:extLst>
                <a:ext uri="{FF2B5EF4-FFF2-40B4-BE49-F238E27FC236}">
                  <a16:creationId xmlns:a16="http://schemas.microsoft.com/office/drawing/2014/main" id="{3DC65F3B-EAC3-704E-BF01-33FDEDCD2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3053"/>
              <a:ext cx="4" cy="36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4" name="Rectangle 52">
              <a:extLst>
                <a:ext uri="{FF2B5EF4-FFF2-40B4-BE49-F238E27FC236}">
                  <a16:creationId xmlns:a16="http://schemas.microsoft.com/office/drawing/2014/main" id="{FA221B1F-7C90-9B45-887E-2EA5EC2AE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3050"/>
              <a:ext cx="54" cy="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5" name="Rectangle 53">
              <a:extLst>
                <a:ext uri="{FF2B5EF4-FFF2-40B4-BE49-F238E27FC236}">
                  <a16:creationId xmlns:a16="http://schemas.microsoft.com/office/drawing/2014/main" id="{9CB847F4-89F2-FF44-A6C3-BB319813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3415"/>
              <a:ext cx="54" cy="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6" name="Freeform 54">
              <a:extLst>
                <a:ext uri="{FF2B5EF4-FFF2-40B4-BE49-F238E27FC236}">
                  <a16:creationId xmlns:a16="http://schemas.microsoft.com/office/drawing/2014/main" id="{C838F55F-B55E-634A-BD25-A7914C795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" y="3234"/>
              <a:ext cx="145" cy="674"/>
            </a:xfrm>
            <a:custGeom>
              <a:avLst/>
              <a:gdLst>
                <a:gd name="T0" fmla="*/ 0 w 145"/>
                <a:gd name="T1" fmla="*/ 154 h 861"/>
                <a:gd name="T2" fmla="*/ 3 w 145"/>
                <a:gd name="T3" fmla="*/ 155 h 861"/>
                <a:gd name="T4" fmla="*/ 3 w 145"/>
                <a:gd name="T5" fmla="*/ 155 h 861"/>
                <a:gd name="T6" fmla="*/ 7 w 145"/>
                <a:gd name="T7" fmla="*/ 155 h 861"/>
                <a:gd name="T8" fmla="*/ 145 w 145"/>
                <a:gd name="T9" fmla="*/ 2 h 861"/>
                <a:gd name="T10" fmla="*/ 145 w 145"/>
                <a:gd name="T11" fmla="*/ 0 h 861"/>
                <a:gd name="T12" fmla="*/ 141 w 145"/>
                <a:gd name="T13" fmla="*/ 0 h 861"/>
                <a:gd name="T14" fmla="*/ 141 w 145"/>
                <a:gd name="T15" fmla="*/ 0 h 861"/>
                <a:gd name="T16" fmla="*/ 138 w 145"/>
                <a:gd name="T17" fmla="*/ 2 h 861"/>
                <a:gd name="T18" fmla="*/ 0 w 145"/>
                <a:gd name="T19" fmla="*/ 154 h 8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5"/>
                <a:gd name="T31" fmla="*/ 0 h 861"/>
                <a:gd name="T32" fmla="*/ 145 w 145"/>
                <a:gd name="T33" fmla="*/ 861 h 8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5" h="861">
                  <a:moveTo>
                    <a:pt x="0" y="857"/>
                  </a:moveTo>
                  <a:lnTo>
                    <a:pt x="3" y="861"/>
                  </a:lnTo>
                  <a:lnTo>
                    <a:pt x="7" y="861"/>
                  </a:lnTo>
                  <a:lnTo>
                    <a:pt x="145" y="7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8" y="4"/>
                  </a:lnTo>
                  <a:lnTo>
                    <a:pt x="0" y="857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7" name="Rectangle 55">
              <a:extLst>
                <a:ext uri="{FF2B5EF4-FFF2-40B4-BE49-F238E27FC236}">
                  <a16:creationId xmlns:a16="http://schemas.microsoft.com/office/drawing/2014/main" id="{97A192BA-BD93-8748-A971-40965FD1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2642"/>
              <a:ext cx="4" cy="37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8" name="Rectangle 56">
              <a:extLst>
                <a:ext uri="{FF2B5EF4-FFF2-40B4-BE49-F238E27FC236}">
                  <a16:creationId xmlns:a16="http://schemas.microsoft.com/office/drawing/2014/main" id="{F7EDFB2C-69ED-A240-AAE6-A5461671F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2639"/>
              <a:ext cx="54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89" name="Rectangle 57">
              <a:extLst>
                <a:ext uri="{FF2B5EF4-FFF2-40B4-BE49-F238E27FC236}">
                  <a16:creationId xmlns:a16="http://schemas.microsoft.com/office/drawing/2014/main" id="{96174CEA-4F75-CC48-80DC-76B024CEF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3018"/>
              <a:ext cx="54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0" name="Freeform 58">
              <a:extLst>
                <a:ext uri="{FF2B5EF4-FFF2-40B4-BE49-F238E27FC236}">
                  <a16:creationId xmlns:a16="http://schemas.microsoft.com/office/drawing/2014/main" id="{8E30D3C5-7324-8A4A-8BFB-C5D5CB137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" y="2829"/>
              <a:ext cx="142" cy="408"/>
            </a:xfrm>
            <a:custGeom>
              <a:avLst/>
              <a:gdLst>
                <a:gd name="T0" fmla="*/ 0 w 142"/>
                <a:gd name="T1" fmla="*/ 93 h 521"/>
                <a:gd name="T2" fmla="*/ 0 w 142"/>
                <a:gd name="T3" fmla="*/ 95 h 521"/>
                <a:gd name="T4" fmla="*/ 0 w 142"/>
                <a:gd name="T5" fmla="*/ 95 h 521"/>
                <a:gd name="T6" fmla="*/ 4 w 142"/>
                <a:gd name="T7" fmla="*/ 95 h 521"/>
                <a:gd name="T8" fmla="*/ 142 w 142"/>
                <a:gd name="T9" fmla="*/ 2 h 521"/>
                <a:gd name="T10" fmla="*/ 142 w 142"/>
                <a:gd name="T11" fmla="*/ 2 h 521"/>
                <a:gd name="T12" fmla="*/ 142 w 142"/>
                <a:gd name="T13" fmla="*/ 0 h 521"/>
                <a:gd name="T14" fmla="*/ 138 w 142"/>
                <a:gd name="T15" fmla="*/ 0 h 521"/>
                <a:gd name="T16" fmla="*/ 138 w 142"/>
                <a:gd name="T17" fmla="*/ 2 h 521"/>
                <a:gd name="T18" fmla="*/ 0 w 142"/>
                <a:gd name="T19" fmla="*/ 93 h 5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2"/>
                <a:gd name="T31" fmla="*/ 0 h 521"/>
                <a:gd name="T32" fmla="*/ 142 w 142"/>
                <a:gd name="T33" fmla="*/ 521 h 5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2" h="521">
                  <a:moveTo>
                    <a:pt x="0" y="517"/>
                  </a:moveTo>
                  <a:lnTo>
                    <a:pt x="0" y="521"/>
                  </a:lnTo>
                  <a:lnTo>
                    <a:pt x="4" y="521"/>
                  </a:lnTo>
                  <a:lnTo>
                    <a:pt x="142" y="7"/>
                  </a:lnTo>
                  <a:lnTo>
                    <a:pt x="142" y="4"/>
                  </a:lnTo>
                  <a:lnTo>
                    <a:pt x="142" y="0"/>
                  </a:lnTo>
                  <a:lnTo>
                    <a:pt x="138" y="0"/>
                  </a:lnTo>
                  <a:lnTo>
                    <a:pt x="138" y="4"/>
                  </a:lnTo>
                  <a:lnTo>
                    <a:pt x="0" y="517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1" name="Rectangle 59">
              <a:extLst>
                <a:ext uri="{FF2B5EF4-FFF2-40B4-BE49-F238E27FC236}">
                  <a16:creationId xmlns:a16="http://schemas.microsoft.com/office/drawing/2014/main" id="{AA9BC7B2-765A-124A-A345-635444D43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2387"/>
              <a:ext cx="7" cy="35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2" name="Rectangle 60">
              <a:extLst>
                <a:ext uri="{FF2B5EF4-FFF2-40B4-BE49-F238E27FC236}">
                  <a16:creationId xmlns:a16="http://schemas.microsoft.com/office/drawing/2014/main" id="{89777AFD-75DC-664D-B6BE-FF4E20996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" y="2384"/>
              <a:ext cx="59" cy="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3" name="Rectangle 61">
              <a:extLst>
                <a:ext uri="{FF2B5EF4-FFF2-40B4-BE49-F238E27FC236}">
                  <a16:creationId xmlns:a16="http://schemas.microsoft.com/office/drawing/2014/main" id="{BEE5C302-69B2-FE41-8DB5-31228BFA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" y="2738"/>
              <a:ext cx="59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4" name="Freeform 62">
              <a:extLst>
                <a:ext uri="{FF2B5EF4-FFF2-40B4-BE49-F238E27FC236}">
                  <a16:creationId xmlns:a16="http://schemas.microsoft.com/office/drawing/2014/main" id="{EE4A0FA7-E8BA-924E-B4BC-71EFEC5FA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2563"/>
              <a:ext cx="283" cy="271"/>
            </a:xfrm>
            <a:custGeom>
              <a:avLst/>
              <a:gdLst>
                <a:gd name="T0" fmla="*/ 0 w 283"/>
                <a:gd name="T1" fmla="*/ 61 h 347"/>
                <a:gd name="T2" fmla="*/ 0 w 283"/>
                <a:gd name="T3" fmla="*/ 61 h 347"/>
                <a:gd name="T4" fmla="*/ 0 w 283"/>
                <a:gd name="T5" fmla="*/ 62 h 347"/>
                <a:gd name="T6" fmla="*/ 4 w 283"/>
                <a:gd name="T7" fmla="*/ 62 h 347"/>
                <a:gd name="T8" fmla="*/ 280 w 283"/>
                <a:gd name="T9" fmla="*/ 2 h 347"/>
                <a:gd name="T10" fmla="*/ 283 w 283"/>
                <a:gd name="T11" fmla="*/ 0 h 347"/>
                <a:gd name="T12" fmla="*/ 280 w 283"/>
                <a:gd name="T13" fmla="*/ 0 h 347"/>
                <a:gd name="T14" fmla="*/ 280 w 283"/>
                <a:gd name="T15" fmla="*/ 0 h 347"/>
                <a:gd name="T16" fmla="*/ 276 w 283"/>
                <a:gd name="T17" fmla="*/ 2 h 347"/>
                <a:gd name="T18" fmla="*/ 0 w 283"/>
                <a:gd name="T19" fmla="*/ 61 h 3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347"/>
                <a:gd name="T32" fmla="*/ 283 w 283"/>
                <a:gd name="T33" fmla="*/ 347 h 3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347">
                  <a:moveTo>
                    <a:pt x="0" y="344"/>
                  </a:moveTo>
                  <a:lnTo>
                    <a:pt x="0" y="344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280" y="7"/>
                  </a:lnTo>
                  <a:lnTo>
                    <a:pt x="283" y="0"/>
                  </a:lnTo>
                  <a:lnTo>
                    <a:pt x="280" y="0"/>
                  </a:lnTo>
                  <a:lnTo>
                    <a:pt x="276" y="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5" name="Rectangle 63">
              <a:extLst>
                <a:ext uri="{FF2B5EF4-FFF2-40B4-BE49-F238E27FC236}">
                  <a16:creationId xmlns:a16="http://schemas.microsoft.com/office/drawing/2014/main" id="{1E84635F-821F-DC43-88E6-AAD30C15B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2058"/>
              <a:ext cx="7" cy="24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6" name="Rectangle 64">
              <a:extLst>
                <a:ext uri="{FF2B5EF4-FFF2-40B4-BE49-F238E27FC236}">
                  <a16:creationId xmlns:a16="http://schemas.microsoft.com/office/drawing/2014/main" id="{4E8C94E0-2E35-6A4A-8DC9-F6F9D7C0A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2056"/>
              <a:ext cx="58" cy="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7" name="Rectangle 65">
              <a:extLst>
                <a:ext uri="{FF2B5EF4-FFF2-40B4-BE49-F238E27FC236}">
                  <a16:creationId xmlns:a16="http://schemas.microsoft.com/office/drawing/2014/main" id="{C44C1742-35F2-2840-9448-8EDAF0D00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2299"/>
              <a:ext cx="58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8" name="Freeform 66">
              <a:extLst>
                <a:ext uri="{FF2B5EF4-FFF2-40B4-BE49-F238E27FC236}">
                  <a16:creationId xmlns:a16="http://schemas.microsoft.com/office/drawing/2014/main" id="{BEAFB4F5-DF12-E549-844B-22732CC0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177"/>
              <a:ext cx="283" cy="389"/>
            </a:xfrm>
            <a:custGeom>
              <a:avLst/>
              <a:gdLst>
                <a:gd name="T0" fmla="*/ 0 w 283"/>
                <a:gd name="T1" fmla="*/ 90 h 496"/>
                <a:gd name="T2" fmla="*/ 0 w 283"/>
                <a:gd name="T3" fmla="*/ 90 h 496"/>
                <a:gd name="T4" fmla="*/ 0 w 283"/>
                <a:gd name="T5" fmla="*/ 90 h 496"/>
                <a:gd name="T6" fmla="*/ 4 w 283"/>
                <a:gd name="T7" fmla="*/ 90 h 496"/>
                <a:gd name="T8" fmla="*/ 279 w 283"/>
                <a:gd name="T9" fmla="*/ 2 h 496"/>
                <a:gd name="T10" fmla="*/ 283 w 283"/>
                <a:gd name="T11" fmla="*/ 2 h 496"/>
                <a:gd name="T12" fmla="*/ 279 w 283"/>
                <a:gd name="T13" fmla="*/ 0 h 496"/>
                <a:gd name="T14" fmla="*/ 279 w 283"/>
                <a:gd name="T15" fmla="*/ 0 h 496"/>
                <a:gd name="T16" fmla="*/ 276 w 283"/>
                <a:gd name="T17" fmla="*/ 2 h 496"/>
                <a:gd name="T18" fmla="*/ 0 w 283"/>
                <a:gd name="T19" fmla="*/ 90 h 4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496"/>
                <a:gd name="T32" fmla="*/ 283 w 283"/>
                <a:gd name="T33" fmla="*/ 496 h 4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496">
                  <a:moveTo>
                    <a:pt x="0" y="492"/>
                  </a:moveTo>
                  <a:lnTo>
                    <a:pt x="0" y="496"/>
                  </a:lnTo>
                  <a:lnTo>
                    <a:pt x="4" y="496"/>
                  </a:lnTo>
                  <a:lnTo>
                    <a:pt x="279" y="7"/>
                  </a:lnTo>
                  <a:lnTo>
                    <a:pt x="283" y="4"/>
                  </a:lnTo>
                  <a:lnTo>
                    <a:pt x="279" y="0"/>
                  </a:lnTo>
                  <a:lnTo>
                    <a:pt x="276" y="4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599" name="Rectangle 67">
              <a:extLst>
                <a:ext uri="{FF2B5EF4-FFF2-40B4-BE49-F238E27FC236}">
                  <a16:creationId xmlns:a16="http://schemas.microsoft.com/office/drawing/2014/main" id="{07420234-1F94-FF40-A05D-E9FAC9164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231"/>
              <a:ext cx="4" cy="321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0" name="Rectangle 68">
              <a:extLst>
                <a:ext uri="{FF2B5EF4-FFF2-40B4-BE49-F238E27FC236}">
                  <a16:creationId xmlns:a16="http://schemas.microsoft.com/office/drawing/2014/main" id="{25DE3FB4-011D-9A47-B966-60F5A6EC2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2231"/>
              <a:ext cx="54" cy="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1" name="Rectangle 69">
              <a:extLst>
                <a:ext uri="{FF2B5EF4-FFF2-40B4-BE49-F238E27FC236}">
                  <a16:creationId xmlns:a16="http://schemas.microsoft.com/office/drawing/2014/main" id="{1108CBED-90AD-A44D-A928-7C6FB7A8B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2548"/>
              <a:ext cx="54" cy="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2" name="Freeform 70">
              <a:extLst>
                <a:ext uri="{FF2B5EF4-FFF2-40B4-BE49-F238E27FC236}">
                  <a16:creationId xmlns:a16="http://schemas.microsoft.com/office/drawing/2014/main" id="{35129D86-35BA-FD43-96E8-80399F00E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177"/>
              <a:ext cx="283" cy="216"/>
            </a:xfrm>
            <a:custGeom>
              <a:avLst/>
              <a:gdLst>
                <a:gd name="T0" fmla="*/ 7 w 283"/>
                <a:gd name="T1" fmla="*/ 0 h 275"/>
                <a:gd name="T2" fmla="*/ 3 w 283"/>
                <a:gd name="T3" fmla="*/ 0 h 275"/>
                <a:gd name="T4" fmla="*/ 0 w 283"/>
                <a:gd name="T5" fmla="*/ 0 h 275"/>
                <a:gd name="T6" fmla="*/ 0 w 283"/>
                <a:gd name="T7" fmla="*/ 2 h 275"/>
                <a:gd name="T8" fmla="*/ 275 w 283"/>
                <a:gd name="T9" fmla="*/ 50 h 275"/>
                <a:gd name="T10" fmla="*/ 279 w 283"/>
                <a:gd name="T11" fmla="*/ 50 h 275"/>
                <a:gd name="T12" fmla="*/ 283 w 283"/>
                <a:gd name="T13" fmla="*/ 50 h 275"/>
                <a:gd name="T14" fmla="*/ 283 w 283"/>
                <a:gd name="T15" fmla="*/ 50 h 275"/>
                <a:gd name="T16" fmla="*/ 283 w 283"/>
                <a:gd name="T17" fmla="*/ 50 h 275"/>
                <a:gd name="T18" fmla="*/ 7 w 283"/>
                <a:gd name="T19" fmla="*/ 0 h 2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275"/>
                <a:gd name="T32" fmla="*/ 283 w 283"/>
                <a:gd name="T33" fmla="*/ 275 h 2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275">
                  <a:moveTo>
                    <a:pt x="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75" y="275"/>
                  </a:lnTo>
                  <a:lnTo>
                    <a:pt x="279" y="275"/>
                  </a:lnTo>
                  <a:lnTo>
                    <a:pt x="283" y="275"/>
                  </a:lnTo>
                  <a:lnTo>
                    <a:pt x="283" y="27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3" name="Rectangle 71">
              <a:extLst>
                <a:ext uri="{FF2B5EF4-FFF2-40B4-BE49-F238E27FC236}">
                  <a16:creationId xmlns:a16="http://schemas.microsoft.com/office/drawing/2014/main" id="{80CDE55B-D045-2642-92E1-42E0E7D2D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118"/>
              <a:ext cx="3" cy="27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4" name="Rectangle 72">
              <a:extLst>
                <a:ext uri="{FF2B5EF4-FFF2-40B4-BE49-F238E27FC236}">
                  <a16:creationId xmlns:a16="http://schemas.microsoft.com/office/drawing/2014/main" id="{8B4CAFA5-863D-F948-B2EC-05FC4CD1D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115"/>
              <a:ext cx="55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5" name="Rectangle 73">
              <a:extLst>
                <a:ext uri="{FF2B5EF4-FFF2-40B4-BE49-F238E27FC236}">
                  <a16:creationId xmlns:a16="http://schemas.microsoft.com/office/drawing/2014/main" id="{10EF3AF3-1D3F-3A41-9D89-FC35F243D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393"/>
              <a:ext cx="55" cy="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6" name="Freeform 74">
              <a:extLst>
                <a:ext uri="{FF2B5EF4-FFF2-40B4-BE49-F238E27FC236}">
                  <a16:creationId xmlns:a16="http://schemas.microsoft.com/office/drawing/2014/main" id="{4BC5FAB4-EF57-DC48-A31D-C64778ED5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254"/>
              <a:ext cx="279" cy="139"/>
            </a:xfrm>
            <a:custGeom>
              <a:avLst/>
              <a:gdLst>
                <a:gd name="T0" fmla="*/ 0 w 279"/>
                <a:gd name="T1" fmla="*/ 32 h 177"/>
                <a:gd name="T2" fmla="*/ 0 w 279"/>
                <a:gd name="T3" fmla="*/ 32 h 177"/>
                <a:gd name="T4" fmla="*/ 0 w 279"/>
                <a:gd name="T5" fmla="*/ 33 h 177"/>
                <a:gd name="T6" fmla="*/ 0 w 279"/>
                <a:gd name="T7" fmla="*/ 33 h 177"/>
                <a:gd name="T8" fmla="*/ 276 w 279"/>
                <a:gd name="T9" fmla="*/ 2 h 177"/>
                <a:gd name="T10" fmla="*/ 279 w 279"/>
                <a:gd name="T11" fmla="*/ 2 h 177"/>
                <a:gd name="T12" fmla="*/ 279 w 279"/>
                <a:gd name="T13" fmla="*/ 2 h 177"/>
                <a:gd name="T14" fmla="*/ 279 w 279"/>
                <a:gd name="T15" fmla="*/ 0 h 177"/>
                <a:gd name="T16" fmla="*/ 276 w 279"/>
                <a:gd name="T17" fmla="*/ 2 h 177"/>
                <a:gd name="T18" fmla="*/ 0 w 279"/>
                <a:gd name="T19" fmla="*/ 32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9"/>
                <a:gd name="T31" fmla="*/ 0 h 177"/>
                <a:gd name="T32" fmla="*/ 279 w 279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9" h="177">
                  <a:moveTo>
                    <a:pt x="0" y="173"/>
                  </a:moveTo>
                  <a:lnTo>
                    <a:pt x="0" y="173"/>
                  </a:lnTo>
                  <a:lnTo>
                    <a:pt x="0" y="177"/>
                  </a:lnTo>
                  <a:lnTo>
                    <a:pt x="276" y="7"/>
                  </a:lnTo>
                  <a:lnTo>
                    <a:pt x="279" y="3"/>
                  </a:lnTo>
                  <a:lnTo>
                    <a:pt x="279" y="0"/>
                  </a:lnTo>
                  <a:lnTo>
                    <a:pt x="276" y="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7" name="Rectangle 75">
              <a:extLst>
                <a:ext uri="{FF2B5EF4-FFF2-40B4-BE49-F238E27FC236}">
                  <a16:creationId xmlns:a16="http://schemas.microsoft.com/office/drawing/2014/main" id="{966F8C9C-D475-854E-88B8-4C48F73D3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2030"/>
              <a:ext cx="7" cy="22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8" name="Rectangle 76">
              <a:extLst>
                <a:ext uri="{FF2B5EF4-FFF2-40B4-BE49-F238E27FC236}">
                  <a16:creationId xmlns:a16="http://schemas.microsoft.com/office/drawing/2014/main" id="{B77EAF3A-4EA0-9641-B8B0-1D84155D0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028"/>
              <a:ext cx="58" cy="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09" name="Rectangle 77">
              <a:extLst>
                <a:ext uri="{FF2B5EF4-FFF2-40B4-BE49-F238E27FC236}">
                  <a16:creationId xmlns:a16="http://schemas.microsoft.com/office/drawing/2014/main" id="{724C52D7-43B5-C940-9469-D19092835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2251"/>
              <a:ext cx="58" cy="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0" name="Freeform 78">
              <a:extLst>
                <a:ext uri="{FF2B5EF4-FFF2-40B4-BE49-F238E27FC236}">
                  <a16:creationId xmlns:a16="http://schemas.microsoft.com/office/drawing/2014/main" id="{8752D19A-0F7C-A740-B589-A78806494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141"/>
              <a:ext cx="283" cy="119"/>
            </a:xfrm>
            <a:custGeom>
              <a:avLst/>
              <a:gdLst>
                <a:gd name="T0" fmla="*/ 0 w 283"/>
                <a:gd name="T1" fmla="*/ 27 h 152"/>
                <a:gd name="T2" fmla="*/ 0 w 283"/>
                <a:gd name="T3" fmla="*/ 27 h 152"/>
                <a:gd name="T4" fmla="*/ 0 w 283"/>
                <a:gd name="T5" fmla="*/ 27 h 152"/>
                <a:gd name="T6" fmla="*/ 0 w 283"/>
                <a:gd name="T7" fmla="*/ 27 h 152"/>
                <a:gd name="T8" fmla="*/ 276 w 283"/>
                <a:gd name="T9" fmla="*/ 2 h 152"/>
                <a:gd name="T10" fmla="*/ 283 w 283"/>
                <a:gd name="T11" fmla="*/ 2 h 152"/>
                <a:gd name="T12" fmla="*/ 283 w 283"/>
                <a:gd name="T13" fmla="*/ 0 h 152"/>
                <a:gd name="T14" fmla="*/ 279 w 283"/>
                <a:gd name="T15" fmla="*/ 0 h 152"/>
                <a:gd name="T16" fmla="*/ 276 w 283"/>
                <a:gd name="T17" fmla="*/ 0 h 152"/>
                <a:gd name="T18" fmla="*/ 0 w 283"/>
                <a:gd name="T19" fmla="*/ 27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52"/>
                <a:gd name="T32" fmla="*/ 283 w 283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52">
                  <a:moveTo>
                    <a:pt x="0" y="145"/>
                  </a:moveTo>
                  <a:lnTo>
                    <a:pt x="0" y="148"/>
                  </a:lnTo>
                  <a:lnTo>
                    <a:pt x="0" y="152"/>
                  </a:lnTo>
                  <a:lnTo>
                    <a:pt x="276" y="7"/>
                  </a:lnTo>
                  <a:lnTo>
                    <a:pt x="283" y="4"/>
                  </a:lnTo>
                  <a:lnTo>
                    <a:pt x="283" y="0"/>
                  </a:lnTo>
                  <a:lnTo>
                    <a:pt x="279" y="0"/>
                  </a:lnTo>
                  <a:lnTo>
                    <a:pt x="276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1" name="Rectangle 79">
              <a:extLst>
                <a:ext uri="{FF2B5EF4-FFF2-40B4-BE49-F238E27FC236}">
                  <a16:creationId xmlns:a16="http://schemas.microsoft.com/office/drawing/2014/main" id="{02969B7F-91A7-3646-96C5-C521A1D3A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2135"/>
              <a:ext cx="3" cy="28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2" name="Rectangle 80">
              <a:extLst>
                <a:ext uri="{FF2B5EF4-FFF2-40B4-BE49-F238E27FC236}">
                  <a16:creationId xmlns:a16="http://schemas.microsoft.com/office/drawing/2014/main" id="{F4DF8355-7795-5A42-9DD4-0ADDE3625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" y="2132"/>
              <a:ext cx="55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3" name="Rectangle 81">
              <a:extLst>
                <a:ext uri="{FF2B5EF4-FFF2-40B4-BE49-F238E27FC236}">
                  <a16:creationId xmlns:a16="http://schemas.microsoft.com/office/drawing/2014/main" id="{4A4F70DA-92ED-3943-B3E5-877E16565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" y="2415"/>
              <a:ext cx="55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4" name="Freeform 82">
              <a:extLst>
                <a:ext uri="{FF2B5EF4-FFF2-40B4-BE49-F238E27FC236}">
                  <a16:creationId xmlns:a16="http://schemas.microsoft.com/office/drawing/2014/main" id="{329DCA6D-9BF2-1B41-904B-9A649C556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141"/>
              <a:ext cx="558" cy="138"/>
            </a:xfrm>
            <a:custGeom>
              <a:avLst/>
              <a:gdLst>
                <a:gd name="T0" fmla="*/ 3 w 558"/>
                <a:gd name="T1" fmla="*/ 0 h 177"/>
                <a:gd name="T2" fmla="*/ 3 w 558"/>
                <a:gd name="T3" fmla="*/ 0 h 177"/>
                <a:gd name="T4" fmla="*/ 0 w 558"/>
                <a:gd name="T5" fmla="*/ 0 h 177"/>
                <a:gd name="T6" fmla="*/ 0 w 558"/>
                <a:gd name="T7" fmla="*/ 2 h 177"/>
                <a:gd name="T8" fmla="*/ 551 w 558"/>
                <a:gd name="T9" fmla="*/ 31 h 177"/>
                <a:gd name="T10" fmla="*/ 558 w 558"/>
                <a:gd name="T11" fmla="*/ 31 h 177"/>
                <a:gd name="T12" fmla="*/ 558 w 558"/>
                <a:gd name="T13" fmla="*/ 31 h 177"/>
                <a:gd name="T14" fmla="*/ 558 w 558"/>
                <a:gd name="T15" fmla="*/ 30 h 177"/>
                <a:gd name="T16" fmla="*/ 555 w 558"/>
                <a:gd name="T17" fmla="*/ 31 h 177"/>
                <a:gd name="T18" fmla="*/ 3 w 558"/>
                <a:gd name="T19" fmla="*/ 0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8"/>
                <a:gd name="T31" fmla="*/ 0 h 177"/>
                <a:gd name="T32" fmla="*/ 558 w 558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8" h="177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551" y="177"/>
                  </a:lnTo>
                  <a:lnTo>
                    <a:pt x="558" y="177"/>
                  </a:lnTo>
                  <a:lnTo>
                    <a:pt x="558" y="174"/>
                  </a:lnTo>
                  <a:lnTo>
                    <a:pt x="558" y="170"/>
                  </a:lnTo>
                  <a:lnTo>
                    <a:pt x="555" y="17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5" name="Rectangle 83">
              <a:extLst>
                <a:ext uri="{FF2B5EF4-FFF2-40B4-BE49-F238E27FC236}">
                  <a16:creationId xmlns:a16="http://schemas.microsoft.com/office/drawing/2014/main" id="{E611F448-C3AC-2149-B33D-9DF4C3CB1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166"/>
              <a:ext cx="8" cy="297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6" name="Rectangle 84">
              <a:extLst>
                <a:ext uri="{FF2B5EF4-FFF2-40B4-BE49-F238E27FC236}">
                  <a16:creationId xmlns:a16="http://schemas.microsoft.com/office/drawing/2014/main" id="{4ED527AD-682F-E641-86F5-763D32B98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163"/>
              <a:ext cx="58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7" name="Rectangle 85">
              <a:extLst>
                <a:ext uri="{FF2B5EF4-FFF2-40B4-BE49-F238E27FC236}">
                  <a16:creationId xmlns:a16="http://schemas.microsoft.com/office/drawing/2014/main" id="{BD57ACA4-BF7B-1E4B-830F-999083166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2461"/>
              <a:ext cx="58" cy="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8" name="Freeform 86">
              <a:extLst>
                <a:ext uri="{FF2B5EF4-FFF2-40B4-BE49-F238E27FC236}">
                  <a16:creationId xmlns:a16="http://schemas.microsoft.com/office/drawing/2014/main" id="{DE4658C7-6A0D-6446-93A4-9421C32EE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274"/>
              <a:ext cx="559" cy="42"/>
            </a:xfrm>
            <a:custGeom>
              <a:avLst/>
              <a:gdLst>
                <a:gd name="T0" fmla="*/ 3 w 559"/>
                <a:gd name="T1" fmla="*/ 0 h 54"/>
                <a:gd name="T2" fmla="*/ 0 w 559"/>
                <a:gd name="T3" fmla="*/ 0 h 54"/>
                <a:gd name="T4" fmla="*/ 0 w 559"/>
                <a:gd name="T5" fmla="*/ 2 h 54"/>
                <a:gd name="T6" fmla="*/ 0 w 559"/>
                <a:gd name="T7" fmla="*/ 2 h 54"/>
                <a:gd name="T8" fmla="*/ 551 w 559"/>
                <a:gd name="T9" fmla="*/ 9 h 54"/>
                <a:gd name="T10" fmla="*/ 559 w 559"/>
                <a:gd name="T11" fmla="*/ 9 h 54"/>
                <a:gd name="T12" fmla="*/ 559 w 559"/>
                <a:gd name="T13" fmla="*/ 9 h 54"/>
                <a:gd name="T14" fmla="*/ 559 w 559"/>
                <a:gd name="T15" fmla="*/ 9 h 54"/>
                <a:gd name="T16" fmla="*/ 555 w 559"/>
                <a:gd name="T17" fmla="*/ 9 h 54"/>
                <a:gd name="T18" fmla="*/ 3 w 559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9"/>
                <a:gd name="T31" fmla="*/ 0 h 54"/>
                <a:gd name="T32" fmla="*/ 559 w 559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9" h="54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51" y="54"/>
                  </a:lnTo>
                  <a:lnTo>
                    <a:pt x="559" y="54"/>
                  </a:lnTo>
                  <a:lnTo>
                    <a:pt x="559" y="51"/>
                  </a:lnTo>
                  <a:lnTo>
                    <a:pt x="555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19" name="Rectangle 87">
              <a:extLst>
                <a:ext uri="{FF2B5EF4-FFF2-40B4-BE49-F238E27FC236}">
                  <a16:creationId xmlns:a16="http://schemas.microsoft.com/office/drawing/2014/main" id="{9848397A-1652-7C43-A8BA-514FA3F5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2118"/>
              <a:ext cx="3" cy="27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20" name="Rectangle 88">
              <a:extLst>
                <a:ext uri="{FF2B5EF4-FFF2-40B4-BE49-F238E27FC236}">
                  <a16:creationId xmlns:a16="http://schemas.microsoft.com/office/drawing/2014/main" id="{0F8B7E57-83CB-B64A-90D7-A1038B3E3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115"/>
              <a:ext cx="55" cy="6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21" name="Rectangle 89">
              <a:extLst>
                <a:ext uri="{FF2B5EF4-FFF2-40B4-BE49-F238E27FC236}">
                  <a16:creationId xmlns:a16="http://schemas.microsoft.com/office/drawing/2014/main" id="{920E81B8-6782-CE43-A21C-A611E29FC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393"/>
              <a:ext cx="55" cy="5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279622" name="Freeform 90">
              <a:extLst>
                <a:ext uri="{FF2B5EF4-FFF2-40B4-BE49-F238E27FC236}">
                  <a16:creationId xmlns:a16="http://schemas.microsoft.com/office/drawing/2014/main" id="{7FC1244A-6AD3-CC40-A252-CC5651809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254"/>
              <a:ext cx="559" cy="62"/>
            </a:xfrm>
            <a:custGeom>
              <a:avLst/>
              <a:gdLst>
                <a:gd name="T0" fmla="*/ 4 w 559"/>
                <a:gd name="T1" fmla="*/ 14 h 79"/>
                <a:gd name="T2" fmla="*/ 0 w 559"/>
                <a:gd name="T3" fmla="*/ 14 h 79"/>
                <a:gd name="T4" fmla="*/ 0 w 559"/>
                <a:gd name="T5" fmla="*/ 14 h 79"/>
                <a:gd name="T6" fmla="*/ 4 w 559"/>
                <a:gd name="T7" fmla="*/ 15 h 79"/>
                <a:gd name="T8" fmla="*/ 556 w 559"/>
                <a:gd name="T9" fmla="*/ 2 h 79"/>
                <a:gd name="T10" fmla="*/ 559 w 559"/>
                <a:gd name="T11" fmla="*/ 2 h 79"/>
                <a:gd name="T12" fmla="*/ 559 w 559"/>
                <a:gd name="T13" fmla="*/ 2 h 79"/>
                <a:gd name="T14" fmla="*/ 559 w 559"/>
                <a:gd name="T15" fmla="*/ 0 h 79"/>
                <a:gd name="T16" fmla="*/ 556 w 559"/>
                <a:gd name="T17" fmla="*/ 2 h 79"/>
                <a:gd name="T18" fmla="*/ 4 w 559"/>
                <a:gd name="T19" fmla="*/ 14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9"/>
                <a:gd name="T31" fmla="*/ 0 h 79"/>
                <a:gd name="T32" fmla="*/ 559 w 559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9" h="79">
                  <a:moveTo>
                    <a:pt x="4" y="76"/>
                  </a:moveTo>
                  <a:lnTo>
                    <a:pt x="0" y="76"/>
                  </a:lnTo>
                  <a:lnTo>
                    <a:pt x="4" y="79"/>
                  </a:lnTo>
                  <a:lnTo>
                    <a:pt x="556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59" y="0"/>
                  </a:lnTo>
                  <a:lnTo>
                    <a:pt x="556" y="3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fr-FR" altLang="fr-FR">
                <a:solidFill>
                  <a:srgbClr val="FFFFFF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79563" name="Rectangle 91">
            <a:extLst>
              <a:ext uri="{FF2B5EF4-FFF2-40B4-BE49-F238E27FC236}">
                <a16:creationId xmlns:a16="http://schemas.microsoft.com/office/drawing/2014/main" id="{BD2A7B61-6773-6B44-A2F8-6E3B2FA3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102" y="3940177"/>
            <a:ext cx="587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800" b="1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86%</a:t>
            </a:r>
          </a:p>
        </p:txBody>
      </p:sp>
      <p:sp>
        <p:nvSpPr>
          <p:cNvPr id="279564" name="Rectangle 92">
            <a:extLst>
              <a:ext uri="{FF2B5EF4-FFF2-40B4-BE49-F238E27FC236}">
                <a16:creationId xmlns:a16="http://schemas.microsoft.com/office/drawing/2014/main" id="{CC2C032F-A825-B343-9977-1A70E70D9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380" y="3808415"/>
            <a:ext cx="583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800" dirty="0">
                <a:solidFill>
                  <a:srgbClr val="C00000"/>
                </a:solidFill>
                <a:latin typeface="+mn-lt"/>
                <a:ea typeface="ＭＳ Ｐゴシック" panose="020B0600070205080204" pitchFamily="34" charset="-128"/>
              </a:rPr>
              <a:t>90%</a:t>
            </a:r>
          </a:p>
        </p:txBody>
      </p:sp>
      <p:sp>
        <p:nvSpPr>
          <p:cNvPr id="279565" name="Rectangle 93">
            <a:extLst>
              <a:ext uri="{FF2B5EF4-FFF2-40B4-BE49-F238E27FC236}">
                <a16:creationId xmlns:a16="http://schemas.microsoft.com/office/drawing/2014/main" id="{3A00D2E4-F236-A943-A965-36E0BB195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69277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279566" name="Rectangle 94">
            <a:extLst>
              <a:ext uri="{FF2B5EF4-FFF2-40B4-BE49-F238E27FC236}">
                <a16:creationId xmlns:a16="http://schemas.microsoft.com/office/drawing/2014/main" id="{E17BD2F4-79E0-EE47-B24E-80DC6E89E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569277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8</a:t>
            </a:r>
          </a:p>
        </p:txBody>
      </p:sp>
      <p:sp>
        <p:nvSpPr>
          <p:cNvPr id="279567" name="Rectangle 95">
            <a:extLst>
              <a:ext uri="{FF2B5EF4-FFF2-40B4-BE49-F238E27FC236}">
                <a16:creationId xmlns:a16="http://schemas.microsoft.com/office/drawing/2014/main" id="{2CC609A8-E807-1E4B-8597-1CD81AF8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6" y="569277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16</a:t>
            </a:r>
          </a:p>
        </p:txBody>
      </p:sp>
      <p:sp>
        <p:nvSpPr>
          <p:cNvPr id="279568" name="Rectangle 96">
            <a:extLst>
              <a:ext uri="{FF2B5EF4-FFF2-40B4-BE49-F238E27FC236}">
                <a16:creationId xmlns:a16="http://schemas.microsoft.com/office/drawing/2014/main" id="{04578E81-A791-9740-9F61-BCFBC930F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1" y="569277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24</a:t>
            </a:r>
          </a:p>
        </p:txBody>
      </p:sp>
      <p:sp>
        <p:nvSpPr>
          <p:cNvPr id="279569" name="Rectangle 97">
            <a:extLst>
              <a:ext uri="{FF2B5EF4-FFF2-40B4-BE49-F238E27FC236}">
                <a16:creationId xmlns:a16="http://schemas.microsoft.com/office/drawing/2014/main" id="{87705877-3DD4-0E4C-8F0B-B0EB4D251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6" y="569277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32</a:t>
            </a:r>
          </a:p>
        </p:txBody>
      </p:sp>
      <p:sp>
        <p:nvSpPr>
          <p:cNvPr id="279570" name="Rectangle 98">
            <a:extLst>
              <a:ext uri="{FF2B5EF4-FFF2-40B4-BE49-F238E27FC236}">
                <a16:creationId xmlns:a16="http://schemas.microsoft.com/office/drawing/2014/main" id="{C237E1AD-F5C5-E947-955C-EDC30BF6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569277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40</a:t>
            </a:r>
          </a:p>
        </p:txBody>
      </p:sp>
      <p:sp>
        <p:nvSpPr>
          <p:cNvPr id="279571" name="Rectangle 99">
            <a:extLst>
              <a:ext uri="{FF2B5EF4-FFF2-40B4-BE49-F238E27FC236}">
                <a16:creationId xmlns:a16="http://schemas.microsoft.com/office/drawing/2014/main" id="{F4BFD7E3-BB1E-924A-AB0A-AA106718F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996" y="5694365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48</a:t>
            </a:r>
          </a:p>
        </p:txBody>
      </p:sp>
      <p:sp>
        <p:nvSpPr>
          <p:cNvPr id="279572" name="Rectangle 100">
            <a:extLst>
              <a:ext uri="{FF2B5EF4-FFF2-40B4-BE49-F238E27FC236}">
                <a16:creationId xmlns:a16="http://schemas.microsoft.com/office/drawing/2014/main" id="{A7BB6322-CC4B-E243-A952-895BE093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6" y="5514977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279573" name="Rectangle 101">
            <a:extLst>
              <a:ext uri="{FF2B5EF4-FFF2-40B4-BE49-F238E27FC236}">
                <a16:creationId xmlns:a16="http://schemas.microsoft.com/office/drawing/2014/main" id="{F673F1F2-13B7-6E4E-8452-3E96C8AA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1" y="505619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20</a:t>
            </a:r>
          </a:p>
        </p:txBody>
      </p:sp>
      <p:sp>
        <p:nvSpPr>
          <p:cNvPr id="279574" name="Rectangle 102">
            <a:extLst>
              <a:ext uri="{FF2B5EF4-FFF2-40B4-BE49-F238E27FC236}">
                <a16:creationId xmlns:a16="http://schemas.microsoft.com/office/drawing/2014/main" id="{6A478969-EA76-EF4C-8C8D-DCCC1CDE3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1" y="463391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40</a:t>
            </a:r>
          </a:p>
        </p:txBody>
      </p:sp>
      <p:sp>
        <p:nvSpPr>
          <p:cNvPr id="279575" name="Rectangle 103">
            <a:extLst>
              <a:ext uri="{FF2B5EF4-FFF2-40B4-BE49-F238E27FC236}">
                <a16:creationId xmlns:a16="http://schemas.microsoft.com/office/drawing/2014/main" id="{689C924E-D182-7649-AF9C-DAC456258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1" y="420211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60</a:t>
            </a:r>
          </a:p>
        </p:txBody>
      </p:sp>
      <p:sp>
        <p:nvSpPr>
          <p:cNvPr id="279576" name="Rectangle 104">
            <a:extLst>
              <a:ext uri="{FF2B5EF4-FFF2-40B4-BE49-F238E27FC236}">
                <a16:creationId xmlns:a16="http://schemas.microsoft.com/office/drawing/2014/main" id="{6CDE39DF-E42A-514E-9B10-D4EEBF14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1" y="3752852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80</a:t>
            </a:r>
          </a:p>
        </p:txBody>
      </p:sp>
      <p:sp>
        <p:nvSpPr>
          <p:cNvPr id="279577" name="Rectangle 105">
            <a:extLst>
              <a:ext uri="{FF2B5EF4-FFF2-40B4-BE49-F238E27FC236}">
                <a16:creationId xmlns:a16="http://schemas.microsoft.com/office/drawing/2014/main" id="{35538B05-C6CF-B943-9590-134A884B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84" y="3319465"/>
            <a:ext cx="4587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1" hangingPunct="1"/>
            <a:r>
              <a:rPr lang="fr-FR" altLang="fr-FR" sz="1400">
                <a:latin typeface="+mn-lt"/>
                <a:ea typeface="ＭＳ Ｐゴシック" panose="020B0600070205080204" pitchFamily="34" charset="-128"/>
              </a:rPr>
              <a:t>100</a:t>
            </a:r>
          </a:p>
        </p:txBody>
      </p:sp>
      <p:sp>
        <p:nvSpPr>
          <p:cNvPr id="279578" name="Text Box 106">
            <a:extLst>
              <a:ext uri="{FF2B5EF4-FFF2-40B4-BE49-F238E27FC236}">
                <a16:creationId xmlns:a16="http://schemas.microsoft.com/office/drawing/2014/main" id="{19AFF7AE-5596-8B49-ACE4-216BB67A3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3076577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fr-FR" altLang="fr-FR" sz="1600">
                <a:latin typeface="+mn-lt"/>
                <a:ea typeface="ＭＳ Ｐゴシック" panose="020B0600070205080204" pitchFamily="34" charset="-128"/>
              </a:rPr>
              <a:t>%</a:t>
            </a:r>
          </a:p>
        </p:txBody>
      </p:sp>
      <p:sp>
        <p:nvSpPr>
          <p:cNvPr id="279579" name="Text Box 107">
            <a:extLst>
              <a:ext uri="{FF2B5EF4-FFF2-40B4-BE49-F238E27FC236}">
                <a16:creationId xmlns:a16="http://schemas.microsoft.com/office/drawing/2014/main" id="{1935F99A-4178-864C-AA90-5F7C87B6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282" y="6002142"/>
            <a:ext cx="7462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fr-FR" altLang="fr-FR" sz="1600" b="1" dirty="0" err="1">
                <a:latin typeface="+mn-lt"/>
                <a:ea typeface="ＭＳ Ｐゴシック" panose="020B0600070205080204" pitchFamily="34" charset="-128"/>
              </a:rPr>
              <a:t>Weeks</a:t>
            </a:r>
            <a:endParaRPr lang="fr-FR" altLang="fr-FR" sz="16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A8E4DC28-BB8D-1941-B85E-EA4A859D117A}"/>
              </a:ext>
            </a:extLst>
          </p:cNvPr>
          <p:cNvSpPr txBox="1"/>
          <p:nvPr/>
        </p:nvSpPr>
        <p:spPr>
          <a:xfrm>
            <a:off x="3070108" y="2723010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b="1" dirty="0">
                <a:solidFill>
                  <a:srgbClr val="0070C0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HIV-1 RNA &lt; 50 c/ml (ITT, M = F)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442365-81AF-9745-A07A-ED3EBDE399F4}"/>
              </a:ext>
            </a:extLst>
          </p:cNvPr>
          <p:cNvSpPr txBox="1"/>
          <p:nvPr/>
        </p:nvSpPr>
        <p:spPr>
          <a:xfrm>
            <a:off x="9919557" y="384708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Arial" panose="020B0604020202020204" pitchFamily="34" charset="0"/>
              </a:rPr>
              <a:t>88%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BC8B52-3D09-0944-971F-A15A2B15ADDA}"/>
              </a:ext>
            </a:extLst>
          </p:cNvPr>
          <p:cNvSpPr txBox="1"/>
          <p:nvPr/>
        </p:nvSpPr>
        <p:spPr>
          <a:xfrm>
            <a:off x="10020590" y="569277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cs typeface="Arial" panose="020B0604020202020204" pitchFamily="34" charset="0"/>
              </a:rPr>
              <a:t>W96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732A6C3-0E6D-71EA-1C9B-96B423EF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635" y="6444771"/>
            <a:ext cx="6109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Yazdanpanah</a:t>
            </a:r>
            <a:r>
              <a:rPr lang="en-GB" sz="1400" i="1" dirty="0">
                <a:solidFill>
                  <a:srgbClr val="0070C0"/>
                </a:solidFill>
              </a:rPr>
              <a:t> Y. Clin Infect Dis 2009; 49:1441-9, </a:t>
            </a:r>
            <a:r>
              <a:rPr lang="en-GB" sz="1400" i="1" dirty="0" err="1">
                <a:solidFill>
                  <a:srgbClr val="0070C0"/>
                </a:solidFill>
              </a:rPr>
              <a:t>Fagard</a:t>
            </a:r>
            <a:r>
              <a:rPr lang="en-GB" sz="1400" i="1" dirty="0">
                <a:solidFill>
                  <a:srgbClr val="0070C0"/>
                </a:solidFill>
              </a:rPr>
              <a:t> C. JAIDS 2012; 59: 489-93 </a:t>
            </a:r>
          </a:p>
        </p:txBody>
      </p:sp>
    </p:spTree>
    <p:extLst>
      <p:ext uri="{BB962C8B-B14F-4D97-AF65-F5344CB8AC3E}">
        <p14:creationId xmlns:p14="http://schemas.microsoft.com/office/powerpoint/2010/main" val="23826315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A5CBAE4-5564-0849-8BB9-FD999B9BD4BF}"/>
              </a:ext>
            </a:extLst>
          </p:cNvPr>
          <p:cNvSpPr txBox="1">
            <a:spLocks noChangeArrowheads="1"/>
          </p:cNvSpPr>
          <p:nvPr/>
        </p:nvSpPr>
        <p:spPr>
          <a:xfrm>
            <a:off x="615950" y="295583"/>
            <a:ext cx="8610600" cy="78332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333399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100" dirty="0">
                <a:solidFill>
                  <a:srgbClr val="0070C0"/>
                </a:solidFill>
              </a:rPr>
              <a:t>HIV </a:t>
            </a:r>
            <a:r>
              <a:rPr lang="en-US" sz="3100" dirty="0" err="1">
                <a:solidFill>
                  <a:srgbClr val="0070C0"/>
                </a:solidFill>
              </a:rPr>
              <a:t>multiresistance</a:t>
            </a:r>
            <a:r>
              <a:rPr lang="en-US" sz="3100" dirty="0">
                <a:solidFill>
                  <a:srgbClr val="0070C0"/>
                </a:solidFill>
              </a:rPr>
              <a:t> in Europe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35FBCDF-78C1-BE4C-9632-9CA0DF45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4771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Rossetti B, EACS 2021, Abs. BPD1/1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D8D1557-7C4A-1741-93DF-3AB65DFD1A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250" y="935734"/>
            <a:ext cx="8488795" cy="1400034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Drug class resistance = ≥1 drug in the class is intermediate/highly resistant (</a:t>
            </a:r>
            <a:r>
              <a:rPr lang="en-US" sz="1800" dirty="0" err="1"/>
              <a:t>Standford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EuResist</a:t>
            </a:r>
            <a:r>
              <a:rPr lang="en-US" sz="1800" dirty="0"/>
              <a:t> database (Belgium, Germany, Italy, Luxembourg, Portugal, Spain, Sweden)</a:t>
            </a:r>
          </a:p>
          <a:p>
            <a:r>
              <a:rPr lang="en-US" sz="1800" dirty="0"/>
              <a:t>Period 1996-2019: analysis of 39,956 PLWH: 2,768 (6.9%) developed 3-classes resistant</a:t>
            </a:r>
          </a:p>
          <a:p>
            <a:r>
              <a:rPr lang="en-US" sz="1800" dirty="0"/>
              <a:t>Period 2008-2019: analysis of 16,019 PLWH: 291 (1.8%) developed 4-classes resistant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E6BA5B-D639-7042-AA67-03A3F35D36B4}"/>
              </a:ext>
            </a:extLst>
          </p:cNvPr>
          <p:cNvSpPr txBox="1"/>
          <p:nvPr/>
        </p:nvSpPr>
        <p:spPr>
          <a:xfrm>
            <a:off x="603250" y="6120544"/>
            <a:ext cx="985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Limit: no distinction between limited resistance within a drug class and complete class resistance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39883F-4BCE-4E8F-BEF6-1843B71D344F}"/>
              </a:ext>
            </a:extLst>
          </p:cNvPr>
          <p:cNvSpPr txBox="1"/>
          <p:nvPr/>
        </p:nvSpPr>
        <p:spPr>
          <a:xfrm>
            <a:off x="1998004" y="2204872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Incidence (%)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9883275A-9C55-FD45-850D-D458213B2274}"/>
              </a:ext>
            </a:extLst>
          </p:cNvPr>
          <p:cNvSpPr txBox="1"/>
          <p:nvPr/>
        </p:nvSpPr>
        <p:spPr>
          <a:xfrm>
            <a:off x="8703187" y="2204872"/>
            <a:ext cx="1755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Prevalence (%)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8F645EC-D54D-4EE4-AFB0-8E082FAFD009}"/>
              </a:ext>
            </a:extLst>
          </p:cNvPr>
          <p:cNvGrpSpPr/>
          <p:nvPr/>
        </p:nvGrpSpPr>
        <p:grpSpPr>
          <a:xfrm>
            <a:off x="5999454" y="2664521"/>
            <a:ext cx="5811013" cy="3435154"/>
            <a:chOff x="5999454" y="2796822"/>
            <a:chExt cx="5811013" cy="3435154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E512CBE6-80A3-47DA-AD1F-2DB0655E6960}"/>
                </a:ext>
              </a:extLst>
            </p:cNvPr>
            <p:cNvCxnSpPr/>
            <p:nvPr/>
          </p:nvCxnSpPr>
          <p:spPr>
            <a:xfrm>
              <a:off x="5999454" y="4629255"/>
              <a:ext cx="127000" cy="0"/>
            </a:xfrm>
            <a:prstGeom prst="line">
              <a:avLst/>
            </a:prstGeom>
            <a:ln w="28575">
              <a:solidFill>
                <a:srgbClr val="CF3EC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2D99D58-7BA2-4179-870A-EFAF0B62BD3D}"/>
                </a:ext>
              </a:extLst>
            </p:cNvPr>
            <p:cNvCxnSpPr/>
            <p:nvPr/>
          </p:nvCxnSpPr>
          <p:spPr>
            <a:xfrm>
              <a:off x="5999454" y="4286355"/>
              <a:ext cx="127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453A90EB-D605-4ECB-A0B6-94BD2647F38C}"/>
                </a:ext>
              </a:extLst>
            </p:cNvPr>
            <p:cNvCxnSpPr/>
            <p:nvPr/>
          </p:nvCxnSpPr>
          <p:spPr>
            <a:xfrm>
              <a:off x="5999454" y="3959330"/>
              <a:ext cx="127000" cy="0"/>
            </a:xfrm>
            <a:prstGeom prst="line">
              <a:avLst/>
            </a:prstGeom>
            <a:ln w="28575">
              <a:solidFill>
                <a:srgbClr val="00FF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A70AA9F2-46FC-4AC6-B9C3-ACE6AF2973F8}"/>
                </a:ext>
              </a:extLst>
            </p:cNvPr>
            <p:cNvCxnSpPr/>
            <p:nvPr/>
          </p:nvCxnSpPr>
          <p:spPr>
            <a:xfrm>
              <a:off x="5999454" y="3625955"/>
              <a:ext cx="127000" cy="0"/>
            </a:xfrm>
            <a:prstGeom prst="line">
              <a:avLst/>
            </a:prstGeom>
            <a:ln w="28575">
              <a:solidFill>
                <a:srgbClr val="00B83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09E20772-5388-4EC4-9589-749B6DE676DD}"/>
                </a:ext>
              </a:extLst>
            </p:cNvPr>
            <p:cNvCxnSpPr>
              <a:cxnSpLocks/>
            </p:cNvCxnSpPr>
            <p:nvPr/>
          </p:nvCxnSpPr>
          <p:spPr>
            <a:xfrm>
              <a:off x="5999454" y="3283055"/>
              <a:ext cx="127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7CA73F9-F3C5-44CB-884A-70F0DD1099B2}"/>
                </a:ext>
              </a:extLst>
            </p:cNvPr>
            <p:cNvCxnSpPr>
              <a:cxnSpLocks/>
            </p:cNvCxnSpPr>
            <p:nvPr/>
          </p:nvCxnSpPr>
          <p:spPr>
            <a:xfrm>
              <a:off x="5999454" y="2950711"/>
              <a:ext cx="127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714B361-E573-4375-AA3F-D716A15498BE}"/>
                </a:ext>
              </a:extLst>
            </p:cNvPr>
            <p:cNvSpPr txBox="1"/>
            <p:nvPr/>
          </p:nvSpPr>
          <p:spPr>
            <a:xfrm>
              <a:off x="6126454" y="2796822"/>
              <a:ext cx="4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3CR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C1704A7-8300-4CED-85B5-B50D11527C6F}"/>
                </a:ext>
              </a:extLst>
            </p:cNvPr>
            <p:cNvSpPr txBox="1"/>
            <p:nvPr/>
          </p:nvSpPr>
          <p:spPr>
            <a:xfrm>
              <a:off x="6126454" y="3129978"/>
              <a:ext cx="4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4CR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6368A50-8DEF-4B23-A9CB-EEF0D9CA2ADC}"/>
                </a:ext>
              </a:extLst>
            </p:cNvPr>
            <p:cNvSpPr txBox="1"/>
            <p:nvPr/>
          </p:nvSpPr>
          <p:spPr>
            <a:xfrm>
              <a:off x="6126454" y="3453309"/>
              <a:ext cx="570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INSTI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5D3B60E-415D-4033-B6D1-AE5D57FFADF2}"/>
                </a:ext>
              </a:extLst>
            </p:cNvPr>
            <p:cNvSpPr txBox="1"/>
            <p:nvPr/>
          </p:nvSpPr>
          <p:spPr>
            <a:xfrm>
              <a:off x="6126454" y="3805441"/>
              <a:ext cx="657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NNRTI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C1F214D-FCC9-4B5F-AA37-60F6D34D7699}"/>
                </a:ext>
              </a:extLst>
            </p:cNvPr>
            <p:cNvSpPr txBox="1"/>
            <p:nvPr/>
          </p:nvSpPr>
          <p:spPr>
            <a:xfrm>
              <a:off x="6126454" y="4113218"/>
              <a:ext cx="538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NRTI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60A8248-6A57-4E09-A266-81B22CBBECA6}"/>
                </a:ext>
              </a:extLst>
            </p:cNvPr>
            <p:cNvSpPr txBox="1"/>
            <p:nvPr/>
          </p:nvSpPr>
          <p:spPr>
            <a:xfrm>
              <a:off x="6126454" y="4475366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PI</a:t>
              </a:r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F07AB6DA-666C-824F-8075-A7219BEF40F8}"/>
                </a:ext>
              </a:extLst>
            </p:cNvPr>
            <p:cNvGrpSpPr/>
            <p:nvPr/>
          </p:nvGrpSpPr>
          <p:grpSpPr>
            <a:xfrm>
              <a:off x="7552250" y="2854978"/>
              <a:ext cx="3438524" cy="2665442"/>
              <a:chOff x="7923213" y="2271713"/>
              <a:chExt cx="3438524" cy="2936875"/>
            </a:xfrm>
          </p:grpSpPr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47930AB5-2097-9C46-B795-310A64C6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2750" y="2271713"/>
                <a:ext cx="3328987" cy="2838450"/>
              </a:xfrm>
              <a:custGeom>
                <a:avLst/>
                <a:gdLst>
                  <a:gd name="T0" fmla="*/ 2097 w 2097"/>
                  <a:gd name="T1" fmla="*/ 1788 h 1788"/>
                  <a:gd name="T2" fmla="*/ 0 w 2097"/>
                  <a:gd name="T3" fmla="*/ 1788 h 1788"/>
                  <a:gd name="T4" fmla="*/ 0 w 2097"/>
                  <a:gd name="T5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97" h="1788">
                    <a:moveTo>
                      <a:pt x="2097" y="1788"/>
                    </a:moveTo>
                    <a:lnTo>
                      <a:pt x="0" y="178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7">
                <a:extLst>
                  <a:ext uri="{FF2B5EF4-FFF2-40B4-BE49-F238E27FC236}">
                    <a16:creationId xmlns:a16="http://schemas.microsoft.com/office/drawing/2014/main" id="{62B4752C-B44B-2B4D-A989-8C3CF322D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3" y="2444750"/>
                <a:ext cx="1016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8">
                <a:extLst>
                  <a:ext uri="{FF2B5EF4-FFF2-40B4-BE49-F238E27FC236}">
                    <a16:creationId xmlns:a16="http://schemas.microsoft.com/office/drawing/2014/main" id="{154D3F04-4468-BB4A-BD17-2EDF752A9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3" y="3059113"/>
                <a:ext cx="1016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9">
                <a:extLst>
                  <a:ext uri="{FF2B5EF4-FFF2-40B4-BE49-F238E27FC236}">
                    <a16:creationId xmlns:a16="http://schemas.microsoft.com/office/drawing/2014/main" id="{0BF7A1F6-3A17-E844-815A-0A0E8D898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3" y="3675063"/>
                <a:ext cx="1016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10">
                <a:extLst>
                  <a:ext uri="{FF2B5EF4-FFF2-40B4-BE49-F238E27FC236}">
                    <a16:creationId xmlns:a16="http://schemas.microsoft.com/office/drawing/2014/main" id="{A5C561CF-2BCB-734E-8E14-50C1A001C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3" y="4291013"/>
                <a:ext cx="1016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11">
                <a:extLst>
                  <a:ext uri="{FF2B5EF4-FFF2-40B4-BE49-F238E27FC236}">
                    <a16:creationId xmlns:a16="http://schemas.microsoft.com/office/drawing/2014/main" id="{89FF76BD-AAFC-D341-A37B-404DBBD71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3213" y="4908550"/>
                <a:ext cx="1016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16">
                <a:extLst>
                  <a:ext uri="{FF2B5EF4-FFF2-40B4-BE49-F238E27FC236}">
                    <a16:creationId xmlns:a16="http://schemas.microsoft.com/office/drawing/2014/main" id="{5A45D05C-0FFA-F44C-85A2-8D2FA26CD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9213" y="5110163"/>
                <a:ext cx="0" cy="984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17">
                <a:extLst>
                  <a:ext uri="{FF2B5EF4-FFF2-40B4-BE49-F238E27FC236}">
                    <a16:creationId xmlns:a16="http://schemas.microsoft.com/office/drawing/2014/main" id="{4E953227-7AF1-B04C-B1C9-48645CD59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31563" y="5110163"/>
                <a:ext cx="0" cy="984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20">
                <a:extLst>
                  <a:ext uri="{FF2B5EF4-FFF2-40B4-BE49-F238E27FC236}">
                    <a16:creationId xmlns:a16="http://schemas.microsoft.com/office/drawing/2014/main" id="{4084DB2F-1C50-534A-99A3-399862691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4513" y="5110163"/>
                <a:ext cx="0" cy="984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23">
                <a:extLst>
                  <a:ext uri="{FF2B5EF4-FFF2-40B4-BE49-F238E27FC236}">
                    <a16:creationId xmlns:a16="http://schemas.microsoft.com/office/drawing/2014/main" id="{055C29CD-DBBE-3D49-A734-59D18EB2E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86863" y="5110163"/>
                <a:ext cx="0" cy="984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DD116D24-5925-B84D-945F-FA5D1CA9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413" y="4868863"/>
                <a:ext cx="2894012" cy="50800"/>
              </a:xfrm>
              <a:custGeom>
                <a:avLst/>
                <a:gdLst>
                  <a:gd name="T0" fmla="*/ 1823 w 1823"/>
                  <a:gd name="T1" fmla="*/ 3 h 32"/>
                  <a:gd name="T2" fmla="*/ 1691 w 1823"/>
                  <a:gd name="T3" fmla="*/ 0 h 32"/>
                  <a:gd name="T4" fmla="*/ 1622 w 1823"/>
                  <a:gd name="T5" fmla="*/ 8 h 32"/>
                  <a:gd name="T6" fmla="*/ 1440 w 1823"/>
                  <a:gd name="T7" fmla="*/ 8 h 32"/>
                  <a:gd name="T8" fmla="*/ 1230 w 1823"/>
                  <a:gd name="T9" fmla="*/ 21 h 32"/>
                  <a:gd name="T10" fmla="*/ 1172 w 1823"/>
                  <a:gd name="T11" fmla="*/ 21 h 32"/>
                  <a:gd name="T12" fmla="*/ 1119 w 1823"/>
                  <a:gd name="T13" fmla="*/ 27 h 32"/>
                  <a:gd name="T14" fmla="*/ 1043 w 1823"/>
                  <a:gd name="T15" fmla="*/ 32 h 32"/>
                  <a:gd name="T16" fmla="*/ 0 w 1823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3" h="32">
                    <a:moveTo>
                      <a:pt x="1823" y="3"/>
                    </a:moveTo>
                    <a:lnTo>
                      <a:pt x="1691" y="0"/>
                    </a:lnTo>
                    <a:lnTo>
                      <a:pt x="1622" y="8"/>
                    </a:lnTo>
                    <a:lnTo>
                      <a:pt x="1440" y="8"/>
                    </a:lnTo>
                    <a:lnTo>
                      <a:pt x="1230" y="21"/>
                    </a:lnTo>
                    <a:lnTo>
                      <a:pt x="1172" y="21"/>
                    </a:lnTo>
                    <a:lnTo>
                      <a:pt x="1119" y="27"/>
                    </a:lnTo>
                    <a:lnTo>
                      <a:pt x="1043" y="32"/>
                    </a:lnTo>
                    <a:lnTo>
                      <a:pt x="0" y="32"/>
                    </a:lnTo>
                  </a:path>
                </a:pathLst>
              </a:custGeom>
              <a:noFill/>
              <a:ln w="20638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33">
                <a:extLst>
                  <a:ext uri="{FF2B5EF4-FFF2-40B4-BE49-F238E27FC236}">
                    <a16:creationId xmlns:a16="http://schemas.microsoft.com/office/drawing/2014/main" id="{EA5C32FA-27A0-F845-BCF2-A582CD436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413" y="4322763"/>
                <a:ext cx="2894012" cy="596900"/>
              </a:xfrm>
              <a:custGeom>
                <a:avLst/>
                <a:gdLst>
                  <a:gd name="T0" fmla="*/ 1823 w 1823"/>
                  <a:gd name="T1" fmla="*/ 127 h 376"/>
                  <a:gd name="T2" fmla="*/ 1759 w 1823"/>
                  <a:gd name="T3" fmla="*/ 115 h 376"/>
                  <a:gd name="T4" fmla="*/ 1566 w 1823"/>
                  <a:gd name="T5" fmla="*/ 106 h 376"/>
                  <a:gd name="T6" fmla="*/ 1492 w 1823"/>
                  <a:gd name="T7" fmla="*/ 98 h 376"/>
                  <a:gd name="T8" fmla="*/ 1109 w 1823"/>
                  <a:gd name="T9" fmla="*/ 25 h 376"/>
                  <a:gd name="T10" fmla="*/ 1034 w 1823"/>
                  <a:gd name="T11" fmla="*/ 5 h 376"/>
                  <a:gd name="T12" fmla="*/ 982 w 1823"/>
                  <a:gd name="T13" fmla="*/ 7 h 376"/>
                  <a:gd name="T14" fmla="*/ 904 w 1823"/>
                  <a:gd name="T15" fmla="*/ 0 h 376"/>
                  <a:gd name="T16" fmla="*/ 843 w 1823"/>
                  <a:gd name="T17" fmla="*/ 49 h 376"/>
                  <a:gd name="T18" fmla="*/ 769 w 1823"/>
                  <a:gd name="T19" fmla="*/ 120 h 376"/>
                  <a:gd name="T20" fmla="*/ 720 w 1823"/>
                  <a:gd name="T21" fmla="*/ 184 h 376"/>
                  <a:gd name="T22" fmla="*/ 643 w 1823"/>
                  <a:gd name="T23" fmla="*/ 217 h 376"/>
                  <a:gd name="T24" fmla="*/ 588 w 1823"/>
                  <a:gd name="T25" fmla="*/ 272 h 376"/>
                  <a:gd name="T26" fmla="*/ 524 w 1823"/>
                  <a:gd name="T27" fmla="*/ 328 h 376"/>
                  <a:gd name="T28" fmla="*/ 452 w 1823"/>
                  <a:gd name="T29" fmla="*/ 376 h 376"/>
                  <a:gd name="T30" fmla="*/ 0 w 1823"/>
                  <a:gd name="T31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3" h="376">
                    <a:moveTo>
                      <a:pt x="1823" y="127"/>
                    </a:moveTo>
                    <a:lnTo>
                      <a:pt x="1759" y="115"/>
                    </a:lnTo>
                    <a:lnTo>
                      <a:pt x="1566" y="106"/>
                    </a:lnTo>
                    <a:lnTo>
                      <a:pt x="1492" y="98"/>
                    </a:lnTo>
                    <a:lnTo>
                      <a:pt x="1109" y="25"/>
                    </a:lnTo>
                    <a:lnTo>
                      <a:pt x="1034" y="5"/>
                    </a:lnTo>
                    <a:lnTo>
                      <a:pt x="982" y="7"/>
                    </a:lnTo>
                    <a:lnTo>
                      <a:pt x="904" y="0"/>
                    </a:lnTo>
                    <a:lnTo>
                      <a:pt x="843" y="49"/>
                    </a:lnTo>
                    <a:lnTo>
                      <a:pt x="769" y="120"/>
                    </a:lnTo>
                    <a:lnTo>
                      <a:pt x="720" y="184"/>
                    </a:lnTo>
                    <a:lnTo>
                      <a:pt x="643" y="217"/>
                    </a:lnTo>
                    <a:lnTo>
                      <a:pt x="588" y="272"/>
                    </a:lnTo>
                    <a:lnTo>
                      <a:pt x="524" y="328"/>
                    </a:lnTo>
                    <a:lnTo>
                      <a:pt x="452" y="376"/>
                    </a:lnTo>
                    <a:lnTo>
                      <a:pt x="0" y="376"/>
                    </a:lnTo>
                  </a:path>
                </a:pathLst>
              </a:custGeom>
              <a:noFill/>
              <a:ln w="2063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id="{F3B47386-C700-9243-80DB-D3B45FF8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125" y="4711700"/>
                <a:ext cx="2898775" cy="209550"/>
              </a:xfrm>
              <a:custGeom>
                <a:avLst/>
                <a:gdLst>
                  <a:gd name="T0" fmla="*/ 1826 w 1826"/>
                  <a:gd name="T1" fmla="*/ 0 h 132"/>
                  <a:gd name="T2" fmla="*/ 1769 w 1826"/>
                  <a:gd name="T3" fmla="*/ 2 h 132"/>
                  <a:gd name="T4" fmla="*/ 1705 w 1826"/>
                  <a:gd name="T5" fmla="*/ 8 h 132"/>
                  <a:gd name="T6" fmla="*/ 1573 w 1826"/>
                  <a:gd name="T7" fmla="*/ 39 h 132"/>
                  <a:gd name="T8" fmla="*/ 1445 w 1826"/>
                  <a:gd name="T9" fmla="*/ 66 h 132"/>
                  <a:gd name="T10" fmla="*/ 1308 w 1826"/>
                  <a:gd name="T11" fmla="*/ 83 h 132"/>
                  <a:gd name="T12" fmla="*/ 1110 w 1826"/>
                  <a:gd name="T13" fmla="*/ 127 h 132"/>
                  <a:gd name="T14" fmla="*/ 1052 w 1826"/>
                  <a:gd name="T15" fmla="*/ 131 h 132"/>
                  <a:gd name="T16" fmla="*/ 0 w 1826"/>
                  <a:gd name="T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6" h="132">
                    <a:moveTo>
                      <a:pt x="1826" y="0"/>
                    </a:moveTo>
                    <a:lnTo>
                      <a:pt x="1769" y="2"/>
                    </a:lnTo>
                    <a:lnTo>
                      <a:pt x="1705" y="8"/>
                    </a:lnTo>
                    <a:lnTo>
                      <a:pt x="1573" y="39"/>
                    </a:lnTo>
                    <a:lnTo>
                      <a:pt x="1445" y="66"/>
                    </a:lnTo>
                    <a:lnTo>
                      <a:pt x="1308" y="83"/>
                    </a:lnTo>
                    <a:lnTo>
                      <a:pt x="1110" y="127"/>
                    </a:lnTo>
                    <a:lnTo>
                      <a:pt x="1052" y="131"/>
                    </a:lnTo>
                    <a:lnTo>
                      <a:pt x="0" y="132"/>
                    </a:lnTo>
                  </a:path>
                </a:pathLst>
              </a:custGeom>
              <a:noFill/>
              <a:ln w="20638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37">
                <a:extLst>
                  <a:ext uri="{FF2B5EF4-FFF2-40B4-BE49-F238E27FC236}">
                    <a16:creationId xmlns:a16="http://schemas.microsoft.com/office/drawing/2014/main" id="{11FC2FDE-E6F2-9541-A743-68FD1AB3E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063" y="3211513"/>
                <a:ext cx="2908300" cy="1714500"/>
              </a:xfrm>
              <a:custGeom>
                <a:avLst/>
                <a:gdLst>
                  <a:gd name="T0" fmla="*/ 1832 w 1832"/>
                  <a:gd name="T1" fmla="*/ 242 h 1080"/>
                  <a:gd name="T2" fmla="*/ 1764 w 1832"/>
                  <a:gd name="T3" fmla="*/ 225 h 1080"/>
                  <a:gd name="T4" fmla="*/ 1567 w 1832"/>
                  <a:gd name="T5" fmla="*/ 181 h 1080"/>
                  <a:gd name="T6" fmla="*/ 1502 w 1832"/>
                  <a:gd name="T7" fmla="*/ 170 h 1080"/>
                  <a:gd name="T8" fmla="*/ 1372 w 1832"/>
                  <a:gd name="T9" fmla="*/ 134 h 1080"/>
                  <a:gd name="T10" fmla="*/ 1305 w 1832"/>
                  <a:gd name="T11" fmla="*/ 97 h 1080"/>
                  <a:gd name="T12" fmla="*/ 1176 w 1832"/>
                  <a:gd name="T13" fmla="*/ 61 h 1080"/>
                  <a:gd name="T14" fmla="*/ 1115 w 1832"/>
                  <a:gd name="T15" fmla="*/ 39 h 1080"/>
                  <a:gd name="T16" fmla="*/ 980 w 1832"/>
                  <a:gd name="T17" fmla="*/ 0 h 1080"/>
                  <a:gd name="T18" fmla="*/ 911 w 1832"/>
                  <a:gd name="T19" fmla="*/ 21 h 1080"/>
                  <a:gd name="T20" fmla="*/ 845 w 1832"/>
                  <a:gd name="T21" fmla="*/ 163 h 1080"/>
                  <a:gd name="T22" fmla="*/ 721 w 1832"/>
                  <a:gd name="T23" fmla="*/ 589 h 1080"/>
                  <a:gd name="T24" fmla="*/ 652 w 1832"/>
                  <a:gd name="T25" fmla="*/ 705 h 1080"/>
                  <a:gd name="T26" fmla="*/ 594 w 1832"/>
                  <a:gd name="T27" fmla="*/ 867 h 1080"/>
                  <a:gd name="T28" fmla="*/ 520 w 1832"/>
                  <a:gd name="T29" fmla="*/ 989 h 1080"/>
                  <a:gd name="T30" fmla="*/ 454 w 1832"/>
                  <a:gd name="T31" fmla="*/ 1054 h 1080"/>
                  <a:gd name="T32" fmla="*/ 395 w 1832"/>
                  <a:gd name="T33" fmla="*/ 1080 h 1080"/>
                  <a:gd name="T34" fmla="*/ 0 w 1832"/>
                  <a:gd name="T35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32" h="1080">
                    <a:moveTo>
                      <a:pt x="1832" y="242"/>
                    </a:moveTo>
                    <a:lnTo>
                      <a:pt x="1764" y="225"/>
                    </a:lnTo>
                    <a:lnTo>
                      <a:pt x="1567" y="181"/>
                    </a:lnTo>
                    <a:lnTo>
                      <a:pt x="1502" y="170"/>
                    </a:lnTo>
                    <a:lnTo>
                      <a:pt x="1372" y="134"/>
                    </a:lnTo>
                    <a:lnTo>
                      <a:pt x="1305" y="97"/>
                    </a:lnTo>
                    <a:lnTo>
                      <a:pt x="1176" y="61"/>
                    </a:lnTo>
                    <a:lnTo>
                      <a:pt x="1115" y="39"/>
                    </a:lnTo>
                    <a:lnTo>
                      <a:pt x="980" y="0"/>
                    </a:lnTo>
                    <a:lnTo>
                      <a:pt x="911" y="21"/>
                    </a:lnTo>
                    <a:lnTo>
                      <a:pt x="845" y="163"/>
                    </a:lnTo>
                    <a:lnTo>
                      <a:pt x="721" y="589"/>
                    </a:lnTo>
                    <a:lnTo>
                      <a:pt x="652" y="705"/>
                    </a:lnTo>
                    <a:lnTo>
                      <a:pt x="594" y="867"/>
                    </a:lnTo>
                    <a:lnTo>
                      <a:pt x="520" y="989"/>
                    </a:lnTo>
                    <a:lnTo>
                      <a:pt x="454" y="1054"/>
                    </a:lnTo>
                    <a:lnTo>
                      <a:pt x="395" y="1080"/>
                    </a:lnTo>
                    <a:lnTo>
                      <a:pt x="0" y="1080"/>
                    </a:lnTo>
                  </a:path>
                </a:pathLst>
              </a:custGeom>
              <a:noFill/>
              <a:ln w="20638" cap="rnd">
                <a:solidFill>
                  <a:srgbClr val="00FF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39">
                <a:extLst>
                  <a:ext uri="{FF2B5EF4-FFF2-40B4-BE49-F238E27FC236}">
                    <a16:creationId xmlns:a16="http://schemas.microsoft.com/office/drawing/2014/main" id="{8F25E840-927F-714B-89F2-770D0536B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1350" y="2463800"/>
                <a:ext cx="2882900" cy="2452688"/>
              </a:xfrm>
              <a:custGeom>
                <a:avLst/>
                <a:gdLst>
                  <a:gd name="T0" fmla="*/ 1816 w 1816"/>
                  <a:gd name="T1" fmla="*/ 498 h 1545"/>
                  <a:gd name="T2" fmla="*/ 1750 w 1816"/>
                  <a:gd name="T3" fmla="*/ 471 h 1545"/>
                  <a:gd name="T4" fmla="*/ 1620 w 1816"/>
                  <a:gd name="T5" fmla="*/ 424 h 1545"/>
                  <a:gd name="T6" fmla="*/ 1561 w 1816"/>
                  <a:gd name="T7" fmla="*/ 393 h 1545"/>
                  <a:gd name="T8" fmla="*/ 1489 w 1816"/>
                  <a:gd name="T9" fmla="*/ 367 h 1545"/>
                  <a:gd name="T10" fmla="*/ 1426 w 1816"/>
                  <a:gd name="T11" fmla="*/ 338 h 1545"/>
                  <a:gd name="T12" fmla="*/ 1354 w 1816"/>
                  <a:gd name="T13" fmla="*/ 295 h 1545"/>
                  <a:gd name="T14" fmla="*/ 1296 w 1816"/>
                  <a:gd name="T15" fmla="*/ 245 h 1545"/>
                  <a:gd name="T16" fmla="*/ 1165 w 1816"/>
                  <a:gd name="T17" fmla="*/ 157 h 1545"/>
                  <a:gd name="T18" fmla="*/ 1101 w 1816"/>
                  <a:gd name="T19" fmla="*/ 102 h 1545"/>
                  <a:gd name="T20" fmla="*/ 965 w 1816"/>
                  <a:gd name="T21" fmla="*/ 0 h 1545"/>
                  <a:gd name="T22" fmla="*/ 905 w 1816"/>
                  <a:gd name="T23" fmla="*/ 3 h 1545"/>
                  <a:gd name="T24" fmla="*/ 839 w 1816"/>
                  <a:gd name="T25" fmla="*/ 173 h 1545"/>
                  <a:gd name="T26" fmla="*/ 770 w 1816"/>
                  <a:gd name="T27" fmla="*/ 433 h 1545"/>
                  <a:gd name="T28" fmla="*/ 706 w 1816"/>
                  <a:gd name="T29" fmla="*/ 732 h 1545"/>
                  <a:gd name="T30" fmla="*/ 649 w 1816"/>
                  <a:gd name="T31" fmla="*/ 915 h 1545"/>
                  <a:gd name="T32" fmla="*/ 572 w 1816"/>
                  <a:gd name="T33" fmla="*/ 1137 h 1545"/>
                  <a:gd name="T34" fmla="*/ 514 w 1816"/>
                  <a:gd name="T35" fmla="*/ 1270 h 1545"/>
                  <a:gd name="T36" fmla="*/ 452 w 1816"/>
                  <a:gd name="T37" fmla="*/ 1391 h 1545"/>
                  <a:gd name="T38" fmla="*/ 253 w 1816"/>
                  <a:gd name="T39" fmla="*/ 1540 h 1545"/>
                  <a:gd name="T40" fmla="*/ 0 w 1816"/>
                  <a:gd name="T41" fmla="*/ 1545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16" h="1545">
                    <a:moveTo>
                      <a:pt x="1816" y="498"/>
                    </a:moveTo>
                    <a:lnTo>
                      <a:pt x="1750" y="471"/>
                    </a:lnTo>
                    <a:lnTo>
                      <a:pt x="1620" y="424"/>
                    </a:lnTo>
                    <a:lnTo>
                      <a:pt x="1561" y="393"/>
                    </a:lnTo>
                    <a:lnTo>
                      <a:pt x="1489" y="367"/>
                    </a:lnTo>
                    <a:lnTo>
                      <a:pt x="1426" y="338"/>
                    </a:lnTo>
                    <a:lnTo>
                      <a:pt x="1354" y="295"/>
                    </a:lnTo>
                    <a:lnTo>
                      <a:pt x="1296" y="245"/>
                    </a:lnTo>
                    <a:lnTo>
                      <a:pt x="1165" y="157"/>
                    </a:lnTo>
                    <a:lnTo>
                      <a:pt x="1101" y="102"/>
                    </a:lnTo>
                    <a:lnTo>
                      <a:pt x="965" y="0"/>
                    </a:lnTo>
                    <a:lnTo>
                      <a:pt x="905" y="3"/>
                    </a:lnTo>
                    <a:lnTo>
                      <a:pt x="839" y="173"/>
                    </a:lnTo>
                    <a:lnTo>
                      <a:pt x="770" y="433"/>
                    </a:lnTo>
                    <a:lnTo>
                      <a:pt x="706" y="732"/>
                    </a:lnTo>
                    <a:lnTo>
                      <a:pt x="649" y="915"/>
                    </a:lnTo>
                    <a:lnTo>
                      <a:pt x="572" y="1137"/>
                    </a:lnTo>
                    <a:lnTo>
                      <a:pt x="514" y="1270"/>
                    </a:lnTo>
                    <a:lnTo>
                      <a:pt x="452" y="1391"/>
                    </a:lnTo>
                    <a:lnTo>
                      <a:pt x="253" y="1540"/>
                    </a:lnTo>
                    <a:lnTo>
                      <a:pt x="0" y="1545"/>
                    </a:lnTo>
                  </a:path>
                </a:pathLst>
              </a:custGeom>
              <a:noFill/>
              <a:ln w="2063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41">
                <a:extLst>
                  <a:ext uri="{FF2B5EF4-FFF2-40B4-BE49-F238E27FC236}">
                    <a16:creationId xmlns:a16="http://schemas.microsoft.com/office/drawing/2014/main" id="{12307D06-7C1B-1549-854C-6BE0FB1C7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3413" y="3975100"/>
                <a:ext cx="2903537" cy="949325"/>
              </a:xfrm>
              <a:custGeom>
                <a:avLst/>
                <a:gdLst>
                  <a:gd name="T0" fmla="*/ 1829 w 1829"/>
                  <a:gd name="T1" fmla="*/ 233 h 598"/>
                  <a:gd name="T2" fmla="*/ 1559 w 1829"/>
                  <a:gd name="T3" fmla="*/ 188 h 598"/>
                  <a:gd name="T4" fmla="*/ 1429 w 1829"/>
                  <a:gd name="T5" fmla="*/ 160 h 598"/>
                  <a:gd name="T6" fmla="*/ 1365 w 1829"/>
                  <a:gd name="T7" fmla="*/ 136 h 598"/>
                  <a:gd name="T8" fmla="*/ 1304 w 1829"/>
                  <a:gd name="T9" fmla="*/ 106 h 598"/>
                  <a:gd name="T10" fmla="*/ 1175 w 1829"/>
                  <a:gd name="T11" fmla="*/ 69 h 598"/>
                  <a:gd name="T12" fmla="*/ 1103 w 1829"/>
                  <a:gd name="T13" fmla="*/ 37 h 598"/>
                  <a:gd name="T14" fmla="*/ 979 w 1829"/>
                  <a:gd name="T15" fmla="*/ 3 h 598"/>
                  <a:gd name="T16" fmla="*/ 912 w 1829"/>
                  <a:gd name="T17" fmla="*/ 0 h 598"/>
                  <a:gd name="T18" fmla="*/ 847 w 1829"/>
                  <a:gd name="T19" fmla="*/ 43 h 598"/>
                  <a:gd name="T20" fmla="*/ 783 w 1829"/>
                  <a:gd name="T21" fmla="*/ 141 h 598"/>
                  <a:gd name="T22" fmla="*/ 720 w 1829"/>
                  <a:gd name="T23" fmla="*/ 243 h 598"/>
                  <a:gd name="T24" fmla="*/ 651 w 1829"/>
                  <a:gd name="T25" fmla="*/ 321 h 598"/>
                  <a:gd name="T26" fmla="*/ 593 w 1829"/>
                  <a:gd name="T27" fmla="*/ 405 h 598"/>
                  <a:gd name="T28" fmla="*/ 521 w 1829"/>
                  <a:gd name="T29" fmla="*/ 486 h 598"/>
                  <a:gd name="T30" fmla="*/ 455 w 1829"/>
                  <a:gd name="T31" fmla="*/ 551 h 598"/>
                  <a:gd name="T32" fmla="*/ 389 w 1829"/>
                  <a:gd name="T33" fmla="*/ 590 h 598"/>
                  <a:gd name="T34" fmla="*/ 327 w 1829"/>
                  <a:gd name="T35" fmla="*/ 590 h 598"/>
                  <a:gd name="T36" fmla="*/ 267 w 1829"/>
                  <a:gd name="T37" fmla="*/ 598 h 598"/>
                  <a:gd name="T38" fmla="*/ 0 w 1829"/>
                  <a:gd name="T39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29" h="598">
                    <a:moveTo>
                      <a:pt x="1829" y="233"/>
                    </a:moveTo>
                    <a:lnTo>
                      <a:pt x="1559" y="188"/>
                    </a:lnTo>
                    <a:lnTo>
                      <a:pt x="1429" y="160"/>
                    </a:lnTo>
                    <a:lnTo>
                      <a:pt x="1365" y="136"/>
                    </a:lnTo>
                    <a:lnTo>
                      <a:pt x="1304" y="106"/>
                    </a:lnTo>
                    <a:lnTo>
                      <a:pt x="1175" y="69"/>
                    </a:lnTo>
                    <a:lnTo>
                      <a:pt x="1103" y="37"/>
                    </a:lnTo>
                    <a:lnTo>
                      <a:pt x="979" y="3"/>
                    </a:lnTo>
                    <a:lnTo>
                      <a:pt x="912" y="0"/>
                    </a:lnTo>
                    <a:lnTo>
                      <a:pt x="847" y="43"/>
                    </a:lnTo>
                    <a:lnTo>
                      <a:pt x="783" y="141"/>
                    </a:lnTo>
                    <a:lnTo>
                      <a:pt x="720" y="243"/>
                    </a:lnTo>
                    <a:lnTo>
                      <a:pt x="651" y="321"/>
                    </a:lnTo>
                    <a:lnTo>
                      <a:pt x="593" y="405"/>
                    </a:lnTo>
                    <a:lnTo>
                      <a:pt x="521" y="486"/>
                    </a:lnTo>
                    <a:lnTo>
                      <a:pt x="455" y="551"/>
                    </a:lnTo>
                    <a:lnTo>
                      <a:pt x="389" y="590"/>
                    </a:lnTo>
                    <a:lnTo>
                      <a:pt x="327" y="590"/>
                    </a:lnTo>
                    <a:lnTo>
                      <a:pt x="267" y="598"/>
                    </a:lnTo>
                    <a:lnTo>
                      <a:pt x="0" y="598"/>
                    </a:lnTo>
                  </a:path>
                </a:pathLst>
              </a:custGeom>
              <a:noFill/>
              <a:ln w="20638" cap="rnd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9" name="Line 43">
              <a:extLst>
                <a:ext uri="{FF2B5EF4-FFF2-40B4-BE49-F238E27FC236}">
                  <a16:creationId xmlns:a16="http://schemas.microsoft.com/office/drawing/2014/main" id="{DBD7CD75-B360-754D-9D68-2182C8AE8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74702" y="4716465"/>
              <a:ext cx="0" cy="1190582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390F3272-3A63-3D46-AACF-FCF6B3272E1B}"/>
                </a:ext>
              </a:extLst>
            </p:cNvPr>
            <p:cNvSpPr txBox="1"/>
            <p:nvPr/>
          </p:nvSpPr>
          <p:spPr>
            <a:xfrm>
              <a:off x="8402382" y="5891457"/>
              <a:ext cx="2238524" cy="34051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3CR </a:t>
              </a:r>
              <a:r>
                <a:rPr lang="fr-FR" sz="1400" b="1" dirty="0" err="1">
                  <a:solidFill>
                    <a:srgbClr val="FF0000"/>
                  </a:solidFill>
                </a:rPr>
                <a:t>topping</a:t>
              </a:r>
              <a:r>
                <a:rPr lang="fr-FR" sz="1400" b="1" dirty="0">
                  <a:solidFill>
                    <a:srgbClr val="FF0000"/>
                  </a:solidFill>
                </a:rPr>
                <a:t> at 10% in 2005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75929AA-4534-E946-A58F-C546E0236DF2}"/>
                </a:ext>
              </a:extLst>
            </p:cNvPr>
            <p:cNvSpPr txBox="1"/>
            <p:nvPr/>
          </p:nvSpPr>
          <p:spPr>
            <a:xfrm>
              <a:off x="10746201" y="5112322"/>
              <a:ext cx="1064266" cy="34051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C000"/>
                  </a:solidFill>
                </a:rPr>
                <a:t>4CR &lt; &lt; 1 %</a:t>
              </a:r>
              <a:endParaRPr lang="fr-FR" sz="1400" dirty="0">
                <a:solidFill>
                  <a:srgbClr val="FFC000"/>
                </a:solidFill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7B895318-2BD2-3B4B-8F4B-98061CC73F70}"/>
                </a:ext>
              </a:extLst>
            </p:cNvPr>
            <p:cNvSpPr txBox="1"/>
            <p:nvPr/>
          </p:nvSpPr>
          <p:spPr>
            <a:xfrm>
              <a:off x="7536143" y="5550098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1990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B3CA8E7-CA38-EF4A-A62A-EF858D1DB561}"/>
                </a:ext>
              </a:extLst>
            </p:cNvPr>
            <p:cNvSpPr txBox="1"/>
            <p:nvPr/>
          </p:nvSpPr>
          <p:spPr>
            <a:xfrm>
              <a:off x="8558611" y="5550098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2000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B3BFAF05-7002-5C41-B402-09A3F4AA6BB0}"/>
                </a:ext>
              </a:extLst>
            </p:cNvPr>
            <p:cNvSpPr txBox="1"/>
            <p:nvPr/>
          </p:nvSpPr>
          <p:spPr>
            <a:xfrm>
              <a:off x="9581079" y="5550098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2010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61A6056B-3188-564D-92BC-CA4CC3A1980B}"/>
                </a:ext>
              </a:extLst>
            </p:cNvPr>
            <p:cNvSpPr txBox="1"/>
            <p:nvPr/>
          </p:nvSpPr>
          <p:spPr>
            <a:xfrm>
              <a:off x="10603546" y="5550098"/>
              <a:ext cx="524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2020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4A3E6F0-64EC-BB45-BE69-A1692ECEEAAB}"/>
                </a:ext>
              </a:extLst>
            </p:cNvPr>
            <p:cNvSpPr txBox="1"/>
            <p:nvPr/>
          </p:nvSpPr>
          <p:spPr>
            <a:xfrm>
              <a:off x="7318503" y="509029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  <a:endParaRPr lang="fr-FR" sz="1200" baseline="30000" dirty="0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5B70A6A0-F17E-274D-8281-E9630C90C58D}"/>
                </a:ext>
              </a:extLst>
            </p:cNvPr>
            <p:cNvSpPr txBox="1"/>
            <p:nvPr/>
          </p:nvSpPr>
          <p:spPr>
            <a:xfrm>
              <a:off x="7233544" y="455007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endParaRPr lang="fr-FR" sz="1200" baseline="30000" dirty="0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29EFEA59-2860-9A4B-B3F1-377ECF5D5038}"/>
                </a:ext>
              </a:extLst>
            </p:cNvPr>
            <p:cNvSpPr txBox="1"/>
            <p:nvPr/>
          </p:nvSpPr>
          <p:spPr>
            <a:xfrm>
              <a:off x="7233544" y="398444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  <a:endParaRPr lang="fr-FR" sz="1200" baseline="30000" dirty="0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D4D482F-0F80-E34F-8B51-86AAB33B6B72}"/>
                </a:ext>
              </a:extLst>
            </p:cNvPr>
            <p:cNvSpPr txBox="1"/>
            <p:nvPr/>
          </p:nvSpPr>
          <p:spPr>
            <a:xfrm>
              <a:off x="7233544" y="2878583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  <a:endParaRPr lang="fr-FR" sz="1200" baseline="30000" dirty="0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B68690F6-AA5E-D541-8ED6-97627F11F02E}"/>
                </a:ext>
              </a:extLst>
            </p:cNvPr>
            <p:cNvSpPr txBox="1"/>
            <p:nvPr/>
          </p:nvSpPr>
          <p:spPr>
            <a:xfrm>
              <a:off x="7233544" y="344421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30</a:t>
              </a:r>
              <a:endParaRPr lang="fr-FR" sz="1200" baseline="30000" dirty="0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C134F7BA-074F-D14E-86E3-12B67251206A}"/>
                </a:ext>
              </a:extLst>
            </p:cNvPr>
            <p:cNvSpPr txBox="1"/>
            <p:nvPr/>
          </p:nvSpPr>
          <p:spPr>
            <a:xfrm>
              <a:off x="10753940" y="4888278"/>
              <a:ext cx="754451" cy="34051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9900"/>
                  </a:solidFill>
                </a:rPr>
                <a:t>INSTI-R</a:t>
              </a:r>
              <a:endParaRPr lang="fr-FR" sz="140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DD060F6B-D01D-4EE8-8976-1EB956170EFE}"/>
              </a:ext>
            </a:extLst>
          </p:cNvPr>
          <p:cNvGrpSpPr/>
          <p:nvPr/>
        </p:nvGrpSpPr>
        <p:grpSpPr>
          <a:xfrm>
            <a:off x="753774" y="2639731"/>
            <a:ext cx="4844693" cy="3314791"/>
            <a:chOff x="753774" y="2772032"/>
            <a:chExt cx="4844693" cy="331479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6570F44-5DA6-694B-9C9E-69145AD099DB}"/>
                </a:ext>
              </a:extLst>
            </p:cNvPr>
            <p:cNvSpPr txBox="1"/>
            <p:nvPr/>
          </p:nvSpPr>
          <p:spPr>
            <a:xfrm>
              <a:off x="4644360" y="4980997"/>
              <a:ext cx="954107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3CR &lt; 1%</a:t>
              </a:r>
            </a:p>
            <a:p>
              <a:r>
                <a:rPr lang="fr-FR" sz="1400" b="1" dirty="0">
                  <a:solidFill>
                    <a:srgbClr val="FFC000"/>
                  </a:solidFill>
                </a:rPr>
                <a:t>4CR &lt;&lt; 1%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9DEE37A7-0856-6C42-8750-1E7FD46803F2}"/>
                </a:ext>
              </a:extLst>
            </p:cNvPr>
            <p:cNvCxnSpPr>
              <a:stCxn id="9" idx="1"/>
            </p:cNvCxnSpPr>
            <p:nvPr/>
          </p:nvCxnSpPr>
          <p:spPr>
            <a:xfrm flipH="1">
              <a:off x="4416136" y="5242607"/>
              <a:ext cx="2282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73C777A-DFEC-4F78-9BA2-D63DEB66E05E}"/>
                </a:ext>
              </a:extLst>
            </p:cNvPr>
            <p:cNvSpPr txBox="1"/>
            <p:nvPr/>
          </p:nvSpPr>
          <p:spPr>
            <a:xfrm>
              <a:off x="832322" y="5104107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0 -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CF0422C-4BE9-43C5-979A-669971837AA5}"/>
                </a:ext>
              </a:extLst>
            </p:cNvPr>
            <p:cNvSpPr txBox="1"/>
            <p:nvPr/>
          </p:nvSpPr>
          <p:spPr>
            <a:xfrm>
              <a:off x="965166" y="5325499"/>
              <a:ext cx="498856" cy="40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600" dirty="0"/>
                <a:t>I</a:t>
              </a:r>
            </a:p>
            <a:p>
              <a:pPr algn="r">
                <a:lnSpc>
                  <a:spcPts val="1200"/>
                </a:lnSpc>
              </a:pPr>
              <a:r>
                <a:rPr lang="fr-FR" sz="1200" dirty="0"/>
                <a:t>1990</a:t>
              </a: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51F72DD-44D9-424C-A254-B29C816F3F1C}"/>
                </a:ext>
              </a:extLst>
            </p:cNvPr>
            <p:cNvSpPr/>
            <p:nvPr/>
          </p:nvSpPr>
          <p:spPr>
            <a:xfrm>
              <a:off x="1075384" y="2772032"/>
              <a:ext cx="4056789" cy="2662880"/>
            </a:xfrm>
            <a:custGeom>
              <a:avLst/>
              <a:gdLst>
                <a:gd name="connsiteX0" fmla="*/ 0 w 4222750"/>
                <a:gd name="connsiteY0" fmla="*/ 0 h 2578100"/>
                <a:gd name="connsiteX1" fmla="*/ 0 w 4222750"/>
                <a:gd name="connsiteY1" fmla="*/ 2578100 h 2578100"/>
                <a:gd name="connsiteX2" fmla="*/ 4222750 w 4222750"/>
                <a:gd name="connsiteY2" fmla="*/ 2578100 h 25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2750" h="2578100">
                  <a:moveTo>
                    <a:pt x="0" y="0"/>
                  </a:moveTo>
                  <a:lnTo>
                    <a:pt x="0" y="2578100"/>
                  </a:lnTo>
                  <a:lnTo>
                    <a:pt x="4222750" y="25781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4CF0DB5-57FA-4C59-A1DC-ADBA6B81D6F6}"/>
                </a:ext>
              </a:extLst>
            </p:cNvPr>
            <p:cNvSpPr txBox="1"/>
            <p:nvPr/>
          </p:nvSpPr>
          <p:spPr>
            <a:xfrm>
              <a:off x="2063716" y="5325499"/>
              <a:ext cx="498856" cy="40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600" dirty="0"/>
                <a:t>I</a:t>
              </a:r>
            </a:p>
            <a:p>
              <a:pPr algn="r">
                <a:lnSpc>
                  <a:spcPts val="1200"/>
                </a:lnSpc>
              </a:pPr>
              <a:r>
                <a:rPr lang="fr-FR" sz="1200" dirty="0"/>
                <a:t>2000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60454D-EDB3-4702-BD5F-0C0DF94F5AC9}"/>
                </a:ext>
              </a:extLst>
            </p:cNvPr>
            <p:cNvSpPr txBox="1"/>
            <p:nvPr/>
          </p:nvSpPr>
          <p:spPr>
            <a:xfrm>
              <a:off x="3165441" y="5325499"/>
              <a:ext cx="498856" cy="40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600" dirty="0"/>
                <a:t>I</a:t>
              </a:r>
            </a:p>
            <a:p>
              <a:pPr algn="r">
                <a:lnSpc>
                  <a:spcPts val="1200"/>
                </a:lnSpc>
              </a:pPr>
              <a:r>
                <a:rPr lang="fr-FR" sz="1200" dirty="0"/>
                <a:t>2010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6293D5A-793C-4737-9330-95E18899797D}"/>
                </a:ext>
              </a:extLst>
            </p:cNvPr>
            <p:cNvSpPr txBox="1"/>
            <p:nvPr/>
          </p:nvSpPr>
          <p:spPr>
            <a:xfrm>
              <a:off x="4270341" y="5325499"/>
              <a:ext cx="498856" cy="402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600" dirty="0"/>
                <a:t>I</a:t>
              </a:r>
            </a:p>
            <a:p>
              <a:pPr algn="r">
                <a:lnSpc>
                  <a:spcPts val="1200"/>
                </a:lnSpc>
              </a:pPr>
              <a:r>
                <a:rPr lang="fr-FR" sz="1200" dirty="0"/>
                <a:t>2020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60D994F-1A76-4F8F-8661-D46446275128}"/>
                </a:ext>
              </a:extLst>
            </p:cNvPr>
            <p:cNvSpPr txBox="1"/>
            <p:nvPr/>
          </p:nvSpPr>
          <p:spPr>
            <a:xfrm>
              <a:off x="832322" y="4323057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5 -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9148958-D91D-43D2-B84E-F053E35CAA26}"/>
                </a:ext>
              </a:extLst>
            </p:cNvPr>
            <p:cNvSpPr txBox="1"/>
            <p:nvPr/>
          </p:nvSpPr>
          <p:spPr>
            <a:xfrm>
              <a:off x="753774" y="3551532"/>
              <a:ext cx="423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10 -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FA46A11-B7E7-4D96-856C-9EB1567A249F}"/>
                </a:ext>
              </a:extLst>
            </p:cNvPr>
            <p:cNvSpPr txBox="1"/>
            <p:nvPr/>
          </p:nvSpPr>
          <p:spPr>
            <a:xfrm>
              <a:off x="753774" y="2772032"/>
              <a:ext cx="423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15 -</a:t>
              </a: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A42AA051-883E-4D1D-9A73-6BEB535CC644}"/>
                </a:ext>
              </a:extLst>
            </p:cNvPr>
            <p:cNvSpPr/>
            <p:nvPr/>
          </p:nvSpPr>
          <p:spPr>
            <a:xfrm>
              <a:off x="1320800" y="2930525"/>
              <a:ext cx="3111500" cy="2317750"/>
            </a:xfrm>
            <a:custGeom>
              <a:avLst/>
              <a:gdLst>
                <a:gd name="connsiteX0" fmla="*/ 0 w 3111500"/>
                <a:gd name="connsiteY0" fmla="*/ 2317750 h 2317750"/>
                <a:gd name="connsiteX1" fmla="*/ 457200 w 3111500"/>
                <a:gd name="connsiteY1" fmla="*/ 2305050 h 2317750"/>
                <a:gd name="connsiteX2" fmla="*/ 558800 w 3111500"/>
                <a:gd name="connsiteY2" fmla="*/ 2120900 h 2317750"/>
                <a:gd name="connsiteX3" fmla="*/ 669925 w 3111500"/>
                <a:gd name="connsiteY3" fmla="*/ 2098675 h 2317750"/>
                <a:gd name="connsiteX4" fmla="*/ 781050 w 3111500"/>
                <a:gd name="connsiteY4" fmla="*/ 2076450 h 2317750"/>
                <a:gd name="connsiteX5" fmla="*/ 866775 w 3111500"/>
                <a:gd name="connsiteY5" fmla="*/ 1743075 h 2317750"/>
                <a:gd name="connsiteX6" fmla="*/ 987425 w 3111500"/>
                <a:gd name="connsiteY6" fmla="*/ 1597025 h 2317750"/>
                <a:gd name="connsiteX7" fmla="*/ 1098550 w 3111500"/>
                <a:gd name="connsiteY7" fmla="*/ 1054100 h 2317750"/>
                <a:gd name="connsiteX8" fmla="*/ 1225550 w 3111500"/>
                <a:gd name="connsiteY8" fmla="*/ 1060450 h 2317750"/>
                <a:gd name="connsiteX9" fmla="*/ 1317625 w 3111500"/>
                <a:gd name="connsiteY9" fmla="*/ 222250 h 2317750"/>
                <a:gd name="connsiteX10" fmla="*/ 1447800 w 3111500"/>
                <a:gd name="connsiteY10" fmla="*/ 0 h 2317750"/>
                <a:gd name="connsiteX11" fmla="*/ 1555750 w 3111500"/>
                <a:gd name="connsiteY11" fmla="*/ 349250 h 2317750"/>
                <a:gd name="connsiteX12" fmla="*/ 1651000 w 3111500"/>
                <a:gd name="connsiteY12" fmla="*/ 1330325 h 2317750"/>
                <a:gd name="connsiteX13" fmla="*/ 1765300 w 3111500"/>
                <a:gd name="connsiteY13" fmla="*/ 1463675 h 2317750"/>
                <a:gd name="connsiteX14" fmla="*/ 1889125 w 3111500"/>
                <a:gd name="connsiteY14" fmla="*/ 1676400 h 2317750"/>
                <a:gd name="connsiteX15" fmla="*/ 2003425 w 3111500"/>
                <a:gd name="connsiteY15" fmla="*/ 1879600 h 2317750"/>
                <a:gd name="connsiteX16" fmla="*/ 2108200 w 3111500"/>
                <a:gd name="connsiteY16" fmla="*/ 1978025 h 2317750"/>
                <a:gd name="connsiteX17" fmla="*/ 2216150 w 3111500"/>
                <a:gd name="connsiteY17" fmla="*/ 2044700 h 2317750"/>
                <a:gd name="connsiteX18" fmla="*/ 2447925 w 3111500"/>
                <a:gd name="connsiteY18" fmla="*/ 2162175 h 2317750"/>
                <a:gd name="connsiteX19" fmla="*/ 2536825 w 3111500"/>
                <a:gd name="connsiteY19" fmla="*/ 2171700 h 2317750"/>
                <a:gd name="connsiteX20" fmla="*/ 2654300 w 3111500"/>
                <a:gd name="connsiteY20" fmla="*/ 2203450 h 2317750"/>
                <a:gd name="connsiteX21" fmla="*/ 2778125 w 3111500"/>
                <a:gd name="connsiteY21" fmla="*/ 2190750 h 2317750"/>
                <a:gd name="connsiteX22" fmla="*/ 2867025 w 3111500"/>
                <a:gd name="connsiteY22" fmla="*/ 2190750 h 2317750"/>
                <a:gd name="connsiteX23" fmla="*/ 3111500 w 3111500"/>
                <a:gd name="connsiteY23" fmla="*/ 2260600 h 231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1500" h="2317750">
                  <a:moveTo>
                    <a:pt x="0" y="2317750"/>
                  </a:moveTo>
                  <a:lnTo>
                    <a:pt x="457200" y="2305050"/>
                  </a:lnTo>
                  <a:lnTo>
                    <a:pt x="558800" y="2120900"/>
                  </a:lnTo>
                  <a:lnTo>
                    <a:pt x="669925" y="2098675"/>
                  </a:lnTo>
                  <a:lnTo>
                    <a:pt x="781050" y="2076450"/>
                  </a:lnTo>
                  <a:lnTo>
                    <a:pt x="866775" y="1743075"/>
                  </a:lnTo>
                  <a:lnTo>
                    <a:pt x="987425" y="1597025"/>
                  </a:lnTo>
                  <a:lnTo>
                    <a:pt x="1098550" y="1054100"/>
                  </a:lnTo>
                  <a:lnTo>
                    <a:pt x="1225550" y="1060450"/>
                  </a:lnTo>
                  <a:lnTo>
                    <a:pt x="1317625" y="222250"/>
                  </a:lnTo>
                  <a:lnTo>
                    <a:pt x="1447800" y="0"/>
                  </a:lnTo>
                  <a:lnTo>
                    <a:pt x="1555750" y="349250"/>
                  </a:lnTo>
                  <a:lnTo>
                    <a:pt x="1651000" y="1330325"/>
                  </a:lnTo>
                  <a:lnTo>
                    <a:pt x="1765300" y="1463675"/>
                  </a:lnTo>
                  <a:lnTo>
                    <a:pt x="1889125" y="1676400"/>
                  </a:lnTo>
                  <a:lnTo>
                    <a:pt x="2003425" y="1879600"/>
                  </a:lnTo>
                  <a:lnTo>
                    <a:pt x="2108200" y="1978025"/>
                  </a:lnTo>
                  <a:lnTo>
                    <a:pt x="2216150" y="2044700"/>
                  </a:lnTo>
                  <a:lnTo>
                    <a:pt x="2447925" y="2162175"/>
                  </a:lnTo>
                  <a:lnTo>
                    <a:pt x="2536825" y="2171700"/>
                  </a:lnTo>
                  <a:lnTo>
                    <a:pt x="2654300" y="2203450"/>
                  </a:lnTo>
                  <a:lnTo>
                    <a:pt x="2778125" y="2190750"/>
                  </a:lnTo>
                  <a:lnTo>
                    <a:pt x="2867025" y="2190750"/>
                  </a:lnTo>
                  <a:lnTo>
                    <a:pt x="3111500" y="2260600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DDE2C881-4ACA-4A59-93DA-D2D13C4E2904}"/>
                </a:ext>
              </a:extLst>
            </p:cNvPr>
            <p:cNvSpPr/>
            <p:nvPr/>
          </p:nvSpPr>
          <p:spPr>
            <a:xfrm>
              <a:off x="1320511" y="4581525"/>
              <a:ext cx="3095625" cy="666750"/>
            </a:xfrm>
            <a:custGeom>
              <a:avLst/>
              <a:gdLst>
                <a:gd name="connsiteX0" fmla="*/ 0 w 3095625"/>
                <a:gd name="connsiteY0" fmla="*/ 666750 h 666750"/>
                <a:gd name="connsiteX1" fmla="*/ 473075 w 3095625"/>
                <a:gd name="connsiteY1" fmla="*/ 666750 h 666750"/>
                <a:gd name="connsiteX2" fmla="*/ 571500 w 3095625"/>
                <a:gd name="connsiteY2" fmla="*/ 641350 h 666750"/>
                <a:gd name="connsiteX3" fmla="*/ 695325 w 3095625"/>
                <a:gd name="connsiteY3" fmla="*/ 619125 h 666750"/>
                <a:gd name="connsiteX4" fmla="*/ 790575 w 3095625"/>
                <a:gd name="connsiteY4" fmla="*/ 536575 h 666750"/>
                <a:gd name="connsiteX5" fmla="*/ 885825 w 3095625"/>
                <a:gd name="connsiteY5" fmla="*/ 349250 h 666750"/>
                <a:gd name="connsiteX6" fmla="*/ 996950 w 3095625"/>
                <a:gd name="connsiteY6" fmla="*/ 311150 h 666750"/>
                <a:gd name="connsiteX7" fmla="*/ 1098550 w 3095625"/>
                <a:gd name="connsiteY7" fmla="*/ 174625 h 666750"/>
                <a:gd name="connsiteX8" fmla="*/ 1222375 w 3095625"/>
                <a:gd name="connsiteY8" fmla="*/ 206375 h 666750"/>
                <a:gd name="connsiteX9" fmla="*/ 1308100 w 3095625"/>
                <a:gd name="connsiteY9" fmla="*/ 53975 h 666750"/>
                <a:gd name="connsiteX10" fmla="*/ 1431925 w 3095625"/>
                <a:gd name="connsiteY10" fmla="*/ 0 h 666750"/>
                <a:gd name="connsiteX11" fmla="*/ 1555750 w 3095625"/>
                <a:gd name="connsiteY11" fmla="*/ 171450 h 666750"/>
                <a:gd name="connsiteX12" fmla="*/ 1663700 w 3095625"/>
                <a:gd name="connsiteY12" fmla="*/ 415925 h 666750"/>
                <a:gd name="connsiteX13" fmla="*/ 1758950 w 3095625"/>
                <a:gd name="connsiteY13" fmla="*/ 387350 h 666750"/>
                <a:gd name="connsiteX14" fmla="*/ 1889125 w 3095625"/>
                <a:gd name="connsiteY14" fmla="*/ 488950 h 666750"/>
                <a:gd name="connsiteX15" fmla="*/ 2000250 w 3095625"/>
                <a:gd name="connsiteY15" fmla="*/ 574675 h 666750"/>
                <a:gd name="connsiteX16" fmla="*/ 2092325 w 3095625"/>
                <a:gd name="connsiteY16" fmla="*/ 577850 h 666750"/>
                <a:gd name="connsiteX17" fmla="*/ 2228850 w 3095625"/>
                <a:gd name="connsiteY17" fmla="*/ 600075 h 666750"/>
                <a:gd name="connsiteX18" fmla="*/ 2336800 w 3095625"/>
                <a:gd name="connsiteY18" fmla="*/ 609600 h 666750"/>
                <a:gd name="connsiteX19" fmla="*/ 2428875 w 3095625"/>
                <a:gd name="connsiteY19" fmla="*/ 641350 h 666750"/>
                <a:gd name="connsiteX20" fmla="*/ 3095625 w 3095625"/>
                <a:gd name="connsiteY20" fmla="*/ 638175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95625" h="666750">
                  <a:moveTo>
                    <a:pt x="0" y="666750"/>
                  </a:moveTo>
                  <a:lnTo>
                    <a:pt x="473075" y="666750"/>
                  </a:lnTo>
                  <a:lnTo>
                    <a:pt x="571500" y="641350"/>
                  </a:lnTo>
                  <a:lnTo>
                    <a:pt x="695325" y="619125"/>
                  </a:lnTo>
                  <a:lnTo>
                    <a:pt x="790575" y="536575"/>
                  </a:lnTo>
                  <a:lnTo>
                    <a:pt x="885825" y="349250"/>
                  </a:lnTo>
                  <a:lnTo>
                    <a:pt x="996950" y="311150"/>
                  </a:lnTo>
                  <a:lnTo>
                    <a:pt x="1098550" y="174625"/>
                  </a:lnTo>
                  <a:lnTo>
                    <a:pt x="1222375" y="206375"/>
                  </a:lnTo>
                  <a:lnTo>
                    <a:pt x="1308100" y="53975"/>
                  </a:lnTo>
                  <a:lnTo>
                    <a:pt x="1431925" y="0"/>
                  </a:lnTo>
                  <a:lnTo>
                    <a:pt x="1555750" y="171450"/>
                  </a:lnTo>
                  <a:lnTo>
                    <a:pt x="1663700" y="415925"/>
                  </a:lnTo>
                  <a:lnTo>
                    <a:pt x="1758950" y="387350"/>
                  </a:lnTo>
                  <a:lnTo>
                    <a:pt x="1889125" y="488950"/>
                  </a:lnTo>
                  <a:lnTo>
                    <a:pt x="2000250" y="574675"/>
                  </a:lnTo>
                  <a:lnTo>
                    <a:pt x="2092325" y="577850"/>
                  </a:lnTo>
                  <a:lnTo>
                    <a:pt x="2228850" y="600075"/>
                  </a:lnTo>
                  <a:lnTo>
                    <a:pt x="2336800" y="609600"/>
                  </a:lnTo>
                  <a:lnTo>
                    <a:pt x="2428875" y="641350"/>
                  </a:lnTo>
                  <a:lnTo>
                    <a:pt x="3095625" y="638175"/>
                  </a:lnTo>
                </a:path>
              </a:pathLst>
            </a:custGeom>
            <a:ln w="28575">
              <a:solidFill>
                <a:srgbClr val="CF3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ADF196D0-82D9-4EFF-95C2-5020E69550F5}"/>
                </a:ext>
              </a:extLst>
            </p:cNvPr>
            <p:cNvSpPr/>
            <p:nvPr/>
          </p:nvSpPr>
          <p:spPr>
            <a:xfrm>
              <a:off x="1320800" y="3787256"/>
              <a:ext cx="3098800" cy="1476375"/>
            </a:xfrm>
            <a:custGeom>
              <a:avLst/>
              <a:gdLst>
                <a:gd name="connsiteX0" fmla="*/ 0 w 3098800"/>
                <a:gd name="connsiteY0" fmla="*/ 1470025 h 1476375"/>
                <a:gd name="connsiteX1" fmla="*/ 466725 w 3098800"/>
                <a:gd name="connsiteY1" fmla="*/ 1476375 h 1476375"/>
                <a:gd name="connsiteX2" fmla="*/ 558800 w 3098800"/>
                <a:gd name="connsiteY2" fmla="*/ 1447800 h 1476375"/>
                <a:gd name="connsiteX3" fmla="*/ 688975 w 3098800"/>
                <a:gd name="connsiteY3" fmla="*/ 1419225 h 1476375"/>
                <a:gd name="connsiteX4" fmla="*/ 796925 w 3098800"/>
                <a:gd name="connsiteY4" fmla="*/ 1330325 h 1476375"/>
                <a:gd name="connsiteX5" fmla="*/ 895350 w 3098800"/>
                <a:gd name="connsiteY5" fmla="*/ 1152525 h 1476375"/>
                <a:gd name="connsiteX6" fmla="*/ 1000125 w 3098800"/>
                <a:gd name="connsiteY6" fmla="*/ 946150 h 1476375"/>
                <a:gd name="connsiteX7" fmla="*/ 1095375 w 3098800"/>
                <a:gd name="connsiteY7" fmla="*/ 631825 h 1476375"/>
                <a:gd name="connsiteX8" fmla="*/ 1216025 w 3098800"/>
                <a:gd name="connsiteY8" fmla="*/ 742950 h 1476375"/>
                <a:gd name="connsiteX9" fmla="*/ 1323975 w 3098800"/>
                <a:gd name="connsiteY9" fmla="*/ 187325 h 1476375"/>
                <a:gd name="connsiteX10" fmla="*/ 1431925 w 3098800"/>
                <a:gd name="connsiteY10" fmla="*/ 0 h 1476375"/>
                <a:gd name="connsiteX11" fmla="*/ 1552575 w 3098800"/>
                <a:gd name="connsiteY11" fmla="*/ 190500 h 1476375"/>
                <a:gd name="connsiteX12" fmla="*/ 1647825 w 3098800"/>
                <a:gd name="connsiteY12" fmla="*/ 841375 h 1476375"/>
                <a:gd name="connsiteX13" fmla="*/ 1765300 w 3098800"/>
                <a:gd name="connsiteY13" fmla="*/ 879475 h 1476375"/>
                <a:gd name="connsiteX14" fmla="*/ 1866900 w 3098800"/>
                <a:gd name="connsiteY14" fmla="*/ 965200 h 1476375"/>
                <a:gd name="connsiteX15" fmla="*/ 1971675 w 3098800"/>
                <a:gd name="connsiteY15" fmla="*/ 1139825 h 1476375"/>
                <a:gd name="connsiteX16" fmla="*/ 2098675 w 3098800"/>
                <a:gd name="connsiteY16" fmla="*/ 1181100 h 1476375"/>
                <a:gd name="connsiteX17" fmla="*/ 2212975 w 3098800"/>
                <a:gd name="connsiteY17" fmla="*/ 1254125 h 1476375"/>
                <a:gd name="connsiteX18" fmla="*/ 2413000 w 3098800"/>
                <a:gd name="connsiteY18" fmla="*/ 1308100 h 1476375"/>
                <a:gd name="connsiteX19" fmla="*/ 2562225 w 3098800"/>
                <a:gd name="connsiteY19" fmla="*/ 1336675 h 1476375"/>
                <a:gd name="connsiteX20" fmla="*/ 2654300 w 3098800"/>
                <a:gd name="connsiteY20" fmla="*/ 1362075 h 1476375"/>
                <a:gd name="connsiteX21" fmla="*/ 2803525 w 3098800"/>
                <a:gd name="connsiteY21" fmla="*/ 1355725 h 1476375"/>
                <a:gd name="connsiteX22" fmla="*/ 2882900 w 3098800"/>
                <a:gd name="connsiteY22" fmla="*/ 1352550 h 1476375"/>
                <a:gd name="connsiteX23" fmla="*/ 3098800 w 3098800"/>
                <a:gd name="connsiteY23" fmla="*/ 1419225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98800" h="1476375">
                  <a:moveTo>
                    <a:pt x="0" y="1470025"/>
                  </a:moveTo>
                  <a:lnTo>
                    <a:pt x="466725" y="1476375"/>
                  </a:lnTo>
                  <a:lnTo>
                    <a:pt x="558800" y="1447800"/>
                  </a:lnTo>
                  <a:lnTo>
                    <a:pt x="688975" y="1419225"/>
                  </a:lnTo>
                  <a:lnTo>
                    <a:pt x="796925" y="1330325"/>
                  </a:lnTo>
                  <a:lnTo>
                    <a:pt x="895350" y="1152525"/>
                  </a:lnTo>
                  <a:lnTo>
                    <a:pt x="1000125" y="946150"/>
                  </a:lnTo>
                  <a:lnTo>
                    <a:pt x="1095375" y="631825"/>
                  </a:lnTo>
                  <a:lnTo>
                    <a:pt x="1216025" y="742950"/>
                  </a:lnTo>
                  <a:lnTo>
                    <a:pt x="1323975" y="187325"/>
                  </a:lnTo>
                  <a:lnTo>
                    <a:pt x="1431925" y="0"/>
                  </a:lnTo>
                  <a:lnTo>
                    <a:pt x="1552575" y="190500"/>
                  </a:lnTo>
                  <a:lnTo>
                    <a:pt x="1647825" y="841375"/>
                  </a:lnTo>
                  <a:lnTo>
                    <a:pt x="1765300" y="879475"/>
                  </a:lnTo>
                  <a:lnTo>
                    <a:pt x="1866900" y="965200"/>
                  </a:lnTo>
                  <a:lnTo>
                    <a:pt x="1971675" y="1139825"/>
                  </a:lnTo>
                  <a:lnTo>
                    <a:pt x="2098675" y="1181100"/>
                  </a:lnTo>
                  <a:lnTo>
                    <a:pt x="2212975" y="1254125"/>
                  </a:lnTo>
                  <a:lnTo>
                    <a:pt x="2413000" y="1308100"/>
                  </a:lnTo>
                  <a:lnTo>
                    <a:pt x="2562225" y="1336675"/>
                  </a:lnTo>
                  <a:lnTo>
                    <a:pt x="2654300" y="1362075"/>
                  </a:lnTo>
                  <a:lnTo>
                    <a:pt x="2803525" y="1355725"/>
                  </a:lnTo>
                  <a:lnTo>
                    <a:pt x="2882900" y="1352550"/>
                  </a:lnTo>
                  <a:lnTo>
                    <a:pt x="3098800" y="1419225"/>
                  </a:lnTo>
                </a:path>
              </a:pathLst>
            </a:custGeom>
            <a:ln w="28575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E35F85A-F88B-4B7F-AAFE-FF34F1956832}"/>
                </a:ext>
              </a:extLst>
            </p:cNvPr>
            <p:cNvSpPr/>
            <p:nvPr/>
          </p:nvSpPr>
          <p:spPr>
            <a:xfrm>
              <a:off x="1323975" y="4819131"/>
              <a:ext cx="3095625" cy="444500"/>
            </a:xfrm>
            <a:custGeom>
              <a:avLst/>
              <a:gdLst>
                <a:gd name="connsiteX0" fmla="*/ 0 w 3095625"/>
                <a:gd name="connsiteY0" fmla="*/ 444500 h 444500"/>
                <a:gd name="connsiteX1" fmla="*/ 723900 w 3095625"/>
                <a:gd name="connsiteY1" fmla="*/ 434975 h 444500"/>
                <a:gd name="connsiteX2" fmla="*/ 984250 w 3095625"/>
                <a:gd name="connsiteY2" fmla="*/ 158750 h 444500"/>
                <a:gd name="connsiteX3" fmla="*/ 1101725 w 3095625"/>
                <a:gd name="connsiteY3" fmla="*/ 158750 h 444500"/>
                <a:gd name="connsiteX4" fmla="*/ 1209675 w 3095625"/>
                <a:gd name="connsiteY4" fmla="*/ 196850 h 444500"/>
                <a:gd name="connsiteX5" fmla="*/ 1317625 w 3095625"/>
                <a:gd name="connsiteY5" fmla="*/ 60325 h 444500"/>
                <a:gd name="connsiteX6" fmla="*/ 1444625 w 3095625"/>
                <a:gd name="connsiteY6" fmla="*/ 0 h 444500"/>
                <a:gd name="connsiteX7" fmla="*/ 1555750 w 3095625"/>
                <a:gd name="connsiteY7" fmla="*/ 104775 h 444500"/>
                <a:gd name="connsiteX8" fmla="*/ 1654175 w 3095625"/>
                <a:gd name="connsiteY8" fmla="*/ 279400 h 444500"/>
                <a:gd name="connsiteX9" fmla="*/ 1768475 w 3095625"/>
                <a:gd name="connsiteY9" fmla="*/ 250825 h 444500"/>
                <a:gd name="connsiteX10" fmla="*/ 1879600 w 3095625"/>
                <a:gd name="connsiteY10" fmla="*/ 336550 h 444500"/>
                <a:gd name="connsiteX11" fmla="*/ 2000250 w 3095625"/>
                <a:gd name="connsiteY11" fmla="*/ 352425 h 444500"/>
                <a:gd name="connsiteX12" fmla="*/ 2365375 w 3095625"/>
                <a:gd name="connsiteY12" fmla="*/ 381000 h 444500"/>
                <a:gd name="connsiteX13" fmla="*/ 2555875 w 3095625"/>
                <a:gd name="connsiteY13" fmla="*/ 361950 h 444500"/>
                <a:gd name="connsiteX14" fmla="*/ 2889250 w 3095625"/>
                <a:gd name="connsiteY14" fmla="*/ 339725 h 444500"/>
                <a:gd name="connsiteX15" fmla="*/ 3095625 w 3095625"/>
                <a:gd name="connsiteY15" fmla="*/ 384175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95625" h="444500">
                  <a:moveTo>
                    <a:pt x="0" y="444500"/>
                  </a:moveTo>
                  <a:lnTo>
                    <a:pt x="723900" y="434975"/>
                  </a:lnTo>
                  <a:lnTo>
                    <a:pt x="984250" y="158750"/>
                  </a:lnTo>
                  <a:lnTo>
                    <a:pt x="1101725" y="158750"/>
                  </a:lnTo>
                  <a:lnTo>
                    <a:pt x="1209675" y="196850"/>
                  </a:lnTo>
                  <a:lnTo>
                    <a:pt x="1317625" y="60325"/>
                  </a:lnTo>
                  <a:lnTo>
                    <a:pt x="1444625" y="0"/>
                  </a:lnTo>
                  <a:lnTo>
                    <a:pt x="1555750" y="104775"/>
                  </a:lnTo>
                  <a:lnTo>
                    <a:pt x="1654175" y="279400"/>
                  </a:lnTo>
                  <a:lnTo>
                    <a:pt x="1768475" y="250825"/>
                  </a:lnTo>
                  <a:lnTo>
                    <a:pt x="1879600" y="336550"/>
                  </a:lnTo>
                  <a:lnTo>
                    <a:pt x="2000250" y="352425"/>
                  </a:lnTo>
                  <a:lnTo>
                    <a:pt x="2365375" y="381000"/>
                  </a:lnTo>
                  <a:lnTo>
                    <a:pt x="2555875" y="361950"/>
                  </a:lnTo>
                  <a:lnTo>
                    <a:pt x="2889250" y="339725"/>
                  </a:lnTo>
                  <a:lnTo>
                    <a:pt x="3095625" y="38417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2A60C16-9E58-4123-9372-459B3B2CBE65}"/>
                </a:ext>
              </a:extLst>
            </p:cNvPr>
            <p:cNvSpPr/>
            <p:nvPr/>
          </p:nvSpPr>
          <p:spPr>
            <a:xfrm>
              <a:off x="1330325" y="5162550"/>
              <a:ext cx="3082925" cy="107950"/>
            </a:xfrm>
            <a:custGeom>
              <a:avLst/>
              <a:gdLst>
                <a:gd name="connsiteX0" fmla="*/ 0 w 3082925"/>
                <a:gd name="connsiteY0" fmla="*/ 107950 h 107950"/>
                <a:gd name="connsiteX1" fmla="*/ 784225 w 3082925"/>
                <a:gd name="connsiteY1" fmla="*/ 85725 h 107950"/>
                <a:gd name="connsiteX2" fmla="*/ 1644650 w 3082925"/>
                <a:gd name="connsiteY2" fmla="*/ 98425 h 107950"/>
                <a:gd name="connsiteX3" fmla="*/ 1873250 w 3082925"/>
                <a:gd name="connsiteY3" fmla="*/ 63500 h 107950"/>
                <a:gd name="connsiteX4" fmla="*/ 2139950 w 3082925"/>
                <a:gd name="connsiteY4" fmla="*/ 76200 h 107950"/>
                <a:gd name="connsiteX5" fmla="*/ 2343150 w 3082925"/>
                <a:gd name="connsiteY5" fmla="*/ 76200 h 107950"/>
                <a:gd name="connsiteX6" fmla="*/ 2447925 w 3082925"/>
                <a:gd name="connsiteY6" fmla="*/ 31750 h 107950"/>
                <a:gd name="connsiteX7" fmla="*/ 2628900 w 3082925"/>
                <a:gd name="connsiteY7" fmla="*/ 12700 h 107950"/>
                <a:gd name="connsiteX8" fmla="*/ 2870200 w 3082925"/>
                <a:gd name="connsiteY8" fmla="*/ 0 h 107950"/>
                <a:gd name="connsiteX9" fmla="*/ 3082925 w 3082925"/>
                <a:gd name="connsiteY9" fmla="*/ 41275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2925" h="107950">
                  <a:moveTo>
                    <a:pt x="0" y="107950"/>
                  </a:moveTo>
                  <a:lnTo>
                    <a:pt x="784225" y="85725"/>
                  </a:lnTo>
                  <a:lnTo>
                    <a:pt x="1644650" y="98425"/>
                  </a:lnTo>
                  <a:lnTo>
                    <a:pt x="1873250" y="63500"/>
                  </a:lnTo>
                  <a:lnTo>
                    <a:pt x="2139950" y="76200"/>
                  </a:lnTo>
                  <a:lnTo>
                    <a:pt x="2343150" y="76200"/>
                  </a:lnTo>
                  <a:lnTo>
                    <a:pt x="2447925" y="31750"/>
                  </a:lnTo>
                  <a:lnTo>
                    <a:pt x="2628900" y="12700"/>
                  </a:lnTo>
                  <a:lnTo>
                    <a:pt x="2870200" y="0"/>
                  </a:lnTo>
                  <a:lnTo>
                    <a:pt x="3082925" y="41275"/>
                  </a:lnTo>
                </a:path>
              </a:pathLst>
            </a:custGeom>
            <a:ln w="28575">
              <a:solidFill>
                <a:srgbClr val="00B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2CCC330-FD57-BD49-B4DB-09231CE2C8BD}"/>
                </a:ext>
              </a:extLst>
            </p:cNvPr>
            <p:cNvSpPr txBox="1"/>
            <p:nvPr/>
          </p:nvSpPr>
          <p:spPr>
            <a:xfrm>
              <a:off x="1479872" y="5746304"/>
              <a:ext cx="2287079" cy="34051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3CR </a:t>
              </a:r>
              <a:r>
                <a:rPr lang="fr-FR" sz="1400" b="1" dirty="0" err="1">
                  <a:solidFill>
                    <a:srgbClr val="FF0000"/>
                  </a:solidFill>
                </a:rPr>
                <a:t>topping</a:t>
              </a:r>
              <a:r>
                <a:rPr lang="fr-FR" sz="1400" b="1" dirty="0">
                  <a:solidFill>
                    <a:srgbClr val="FF0000"/>
                  </a:solidFill>
                </a:rPr>
                <a:t> at 2.7% in 2005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Line 43">
              <a:extLst>
                <a:ext uri="{FF2B5EF4-FFF2-40B4-BE49-F238E27FC236}">
                  <a16:creationId xmlns:a16="http://schemas.microsoft.com/office/drawing/2014/main" id="{8416B623-BD3A-214E-BBB3-E21685020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752" y="4868795"/>
              <a:ext cx="0" cy="877508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6975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A5CBAE4-5564-0849-8BB9-FD999B9BD4BF}"/>
              </a:ext>
            </a:extLst>
          </p:cNvPr>
          <p:cNvSpPr txBox="1">
            <a:spLocks noChangeArrowheads="1"/>
          </p:cNvSpPr>
          <p:nvPr/>
        </p:nvSpPr>
        <p:spPr>
          <a:xfrm>
            <a:off x="615950" y="295583"/>
            <a:ext cx="8610600" cy="1607358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333399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100" dirty="0">
                <a:solidFill>
                  <a:srgbClr val="0070C0"/>
                </a:solidFill>
              </a:rPr>
              <a:t>HIV </a:t>
            </a:r>
            <a:r>
              <a:rPr lang="en-US" sz="3100" dirty="0" err="1">
                <a:solidFill>
                  <a:srgbClr val="0070C0"/>
                </a:solidFill>
              </a:rPr>
              <a:t>multiresistance</a:t>
            </a:r>
            <a:r>
              <a:rPr lang="en-US" sz="3100" dirty="0">
                <a:solidFill>
                  <a:srgbClr val="0070C0"/>
                </a:solidFill>
              </a:rPr>
              <a:t> in Europe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90E7A9A-4E78-6242-B4AE-FB2E197A3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49072"/>
              </p:ext>
            </p:extLst>
          </p:nvPr>
        </p:nvGraphicFramePr>
        <p:xfrm>
          <a:off x="1799135" y="2115847"/>
          <a:ext cx="8408397" cy="374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813">
                  <a:extLst>
                    <a:ext uri="{9D8B030D-6E8A-4147-A177-3AD203B41FA5}">
                      <a16:colId xmlns:a16="http://schemas.microsoft.com/office/drawing/2014/main" val="1728879334"/>
                    </a:ext>
                  </a:extLst>
                </a:gridCol>
                <a:gridCol w="3135053">
                  <a:extLst>
                    <a:ext uri="{9D8B030D-6E8A-4147-A177-3AD203B41FA5}">
                      <a16:colId xmlns:a16="http://schemas.microsoft.com/office/drawing/2014/main" val="74224150"/>
                    </a:ext>
                  </a:extLst>
                </a:gridCol>
                <a:gridCol w="1228531">
                  <a:extLst>
                    <a:ext uri="{9D8B030D-6E8A-4147-A177-3AD203B41FA5}">
                      <a16:colId xmlns:a16="http://schemas.microsoft.com/office/drawing/2014/main" val="2439472605"/>
                    </a:ext>
                  </a:extLst>
                </a:gridCol>
              </a:tblGrid>
              <a:tr h="533715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Adjusted OR (95% CI)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p</a:t>
                      </a:r>
                    </a:p>
                  </a:txBody>
                  <a:tcPr marL="109090" marR="109090" marT="54545" marB="54545" anchor="ctr"/>
                </a:tc>
                <a:extLst>
                  <a:ext uri="{0D108BD9-81ED-4DB2-BD59-A6C34878D82A}">
                    <a16:rowId xmlns:a16="http://schemas.microsoft.com/office/drawing/2014/main" val="840261092"/>
                  </a:ext>
                </a:extLst>
              </a:tr>
              <a:tr h="458330">
                <a:tc>
                  <a:txBody>
                    <a:bodyPr/>
                    <a:lstStyle/>
                    <a:p>
                      <a:r>
                        <a:rPr lang="en-US" sz="1600" noProof="0"/>
                        <a:t>Subtype B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2.18 (1.06 – 4.74)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0.041</a:t>
                      </a:r>
                    </a:p>
                  </a:txBody>
                  <a:tcPr marL="109090" marR="109090" marT="54545" marB="54545" anchor="ctr"/>
                </a:tc>
                <a:extLst>
                  <a:ext uri="{0D108BD9-81ED-4DB2-BD59-A6C34878D82A}">
                    <a16:rowId xmlns:a16="http://schemas.microsoft.com/office/drawing/2014/main" val="4094392397"/>
                  </a:ext>
                </a:extLst>
              </a:tr>
              <a:tr h="458330">
                <a:tc>
                  <a:txBody>
                    <a:bodyPr/>
                    <a:lstStyle/>
                    <a:p>
                      <a:r>
                        <a:rPr lang="en-US" sz="1600" noProof="0"/>
                        <a:t>Zenith HIV-1 RNA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1.12 (1.03 – 1.23)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0.012</a:t>
                      </a:r>
                    </a:p>
                  </a:txBody>
                  <a:tcPr marL="109090" marR="109090" marT="54545" marB="54545" anchor="ctr"/>
                </a:tc>
                <a:extLst>
                  <a:ext uri="{0D108BD9-81ED-4DB2-BD59-A6C34878D82A}">
                    <a16:rowId xmlns:a16="http://schemas.microsoft.com/office/drawing/2014/main" val="1430507281"/>
                  </a:ext>
                </a:extLst>
              </a:tr>
              <a:tr h="458330">
                <a:tc>
                  <a:txBody>
                    <a:bodyPr/>
                    <a:lstStyle/>
                    <a:p>
                      <a:r>
                        <a:rPr lang="en-US" sz="1600" noProof="0"/>
                        <a:t>Nadir CD4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1.00 (1.00 – 1.00)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0.03</a:t>
                      </a:r>
                    </a:p>
                  </a:txBody>
                  <a:tcPr marL="109090" marR="109090" marT="54545" marB="54545" anchor="ctr"/>
                </a:tc>
                <a:extLst>
                  <a:ext uri="{0D108BD9-81ED-4DB2-BD59-A6C34878D82A}">
                    <a16:rowId xmlns:a16="http://schemas.microsoft.com/office/drawing/2014/main" val="1244480534"/>
                  </a:ext>
                </a:extLst>
              </a:tr>
              <a:tr h="458330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Number of virologic failures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1.23 (1.11 – 1.36)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&lt; 0.001</a:t>
                      </a:r>
                    </a:p>
                  </a:txBody>
                  <a:tcPr marL="109090" marR="109090" marT="54545" marB="54545" anchor="ctr"/>
                </a:tc>
                <a:extLst>
                  <a:ext uri="{0D108BD9-81ED-4DB2-BD59-A6C34878D82A}">
                    <a16:rowId xmlns:a16="http://schemas.microsoft.com/office/drawing/2014/main" val="3615617043"/>
                  </a:ext>
                </a:extLst>
              </a:tr>
              <a:tr h="458330">
                <a:tc>
                  <a:txBody>
                    <a:bodyPr/>
                    <a:lstStyle/>
                    <a:p>
                      <a:r>
                        <a:rPr lang="en-US" sz="1600" noProof="0"/>
                        <a:t>N of ARV lines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1.01 (1.01 – 1.01)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/>
                        <a:t>&lt; 0.001</a:t>
                      </a:r>
                    </a:p>
                  </a:txBody>
                  <a:tcPr marL="109090" marR="109090" marT="54545" marB="54545" anchor="ctr"/>
                </a:tc>
                <a:extLst>
                  <a:ext uri="{0D108BD9-81ED-4DB2-BD59-A6C34878D82A}">
                    <a16:rowId xmlns:a16="http://schemas.microsoft.com/office/drawing/2014/main" val="4134393030"/>
                  </a:ext>
                </a:extLst>
              </a:tr>
              <a:tr h="458330">
                <a:tc>
                  <a:txBody>
                    <a:bodyPr/>
                    <a:lstStyle/>
                    <a:p>
                      <a:r>
                        <a:rPr lang="en-US" sz="1600" noProof="0"/>
                        <a:t>Years since first ART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1.06 (1.00 – 1.13)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0.042</a:t>
                      </a:r>
                    </a:p>
                  </a:txBody>
                  <a:tcPr marL="109090" marR="109090" marT="54545" marB="54545" anchor="ctr"/>
                </a:tc>
                <a:extLst>
                  <a:ext uri="{0D108BD9-81ED-4DB2-BD59-A6C34878D82A}">
                    <a16:rowId xmlns:a16="http://schemas.microsoft.com/office/drawing/2014/main" val="803120242"/>
                  </a:ext>
                </a:extLst>
              </a:tr>
              <a:tr h="458330">
                <a:tc>
                  <a:txBody>
                    <a:bodyPr/>
                    <a:lstStyle/>
                    <a:p>
                      <a:r>
                        <a:rPr lang="en-US" sz="1600" noProof="0"/>
                        <a:t>Years since HIV diagnosis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1.05 (1.02 – 1.09)</a:t>
                      </a:r>
                    </a:p>
                  </a:txBody>
                  <a:tcPr marL="109090" marR="109090" marT="54545" marB="545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0.005</a:t>
                      </a:r>
                    </a:p>
                  </a:txBody>
                  <a:tcPr marL="109090" marR="109090" marT="54545" marB="54545" anchor="ctr"/>
                </a:tc>
                <a:extLst>
                  <a:ext uri="{0D108BD9-81ED-4DB2-BD59-A6C34878D82A}">
                    <a16:rowId xmlns:a16="http://schemas.microsoft.com/office/drawing/2014/main" val="266931681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B9EF804-E05E-8341-A5E8-2960D95EE782}"/>
              </a:ext>
            </a:extLst>
          </p:cNvPr>
          <p:cNvSpPr txBox="1"/>
          <p:nvPr/>
        </p:nvSpPr>
        <p:spPr>
          <a:xfrm>
            <a:off x="2965450" y="1473969"/>
            <a:ext cx="60757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Factors associated with 4CR (multivariate analysis)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3B9408A-120C-4A6C-97C8-1B4B131C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4771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Rossetti B, EACS 2021, Abs. BPD1/1</a:t>
            </a:r>
          </a:p>
        </p:txBody>
      </p:sp>
    </p:spTree>
    <p:extLst>
      <p:ext uri="{BB962C8B-B14F-4D97-AF65-F5344CB8AC3E}">
        <p14:creationId xmlns:p14="http://schemas.microsoft.com/office/powerpoint/2010/main" val="194331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B1344-9506-BA40-A181-84D00CE0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Four-class HIV drug resistance </a:t>
            </a:r>
            <a:br>
              <a:rPr lang="en-US" dirty="0"/>
            </a:br>
            <a:r>
              <a:rPr lang="en-US" dirty="0"/>
              <a:t>in treatment-experienced patients-US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3FD1B04E-D96F-734B-A04E-C5981C03AF36}"/>
              </a:ext>
            </a:extLst>
          </p:cNvPr>
          <p:cNvSpPr txBox="1">
            <a:spLocks/>
          </p:cNvSpPr>
          <p:nvPr/>
        </p:nvSpPr>
        <p:spPr>
          <a:xfrm>
            <a:off x="609600" y="1664993"/>
            <a:ext cx="4693920" cy="491913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2000" dirty="0"/>
              <a:t>Monogram database 2014-2020</a:t>
            </a:r>
          </a:p>
          <a:p>
            <a:pPr>
              <a:buClr>
                <a:srgbClr val="0070C0"/>
              </a:buClr>
            </a:pPr>
            <a:endParaRPr lang="en-US" sz="2000" dirty="0"/>
          </a:p>
          <a:p>
            <a:pPr>
              <a:buClr>
                <a:srgbClr val="0070C0"/>
              </a:buClr>
            </a:pPr>
            <a:r>
              <a:rPr lang="en-US" sz="2000" dirty="0"/>
              <a:t>13,651 genotypes</a:t>
            </a:r>
          </a:p>
          <a:p>
            <a:pPr lvl="1">
              <a:buClr>
                <a:srgbClr val="0070C0"/>
              </a:buClr>
            </a:pPr>
            <a:r>
              <a:rPr lang="en-US" sz="1800" dirty="0"/>
              <a:t>Cumulative genotype (il ≥1 during study period)</a:t>
            </a:r>
          </a:p>
          <a:p>
            <a:pPr lvl="1">
              <a:buClr>
                <a:srgbClr val="0070C0"/>
              </a:buClr>
            </a:pPr>
            <a:r>
              <a:rPr lang="en-US" sz="1800" dirty="0"/>
              <a:t>4 classes resistance (NRTI, NNRTI, PI, INSTI) </a:t>
            </a:r>
          </a:p>
          <a:p>
            <a:pPr lvl="2">
              <a:buClr>
                <a:srgbClr val="0070C0"/>
              </a:buClr>
            </a:pPr>
            <a:r>
              <a:rPr lang="en-US" sz="1600" dirty="0"/>
              <a:t>1.55% in 2020 (vs 2.61% in 2014)</a:t>
            </a:r>
          </a:p>
          <a:p>
            <a:pPr lvl="2">
              <a:buClr>
                <a:srgbClr val="0070C0"/>
              </a:buClr>
            </a:pPr>
            <a:r>
              <a:rPr lang="en-US" sz="1600" dirty="0"/>
              <a:t>4.6% in 2020 in patients with ≥ 2 genotypes</a:t>
            </a:r>
          </a:p>
          <a:p>
            <a:pPr lvl="1">
              <a:buClr>
                <a:srgbClr val="0070C0"/>
              </a:buClr>
            </a:pPr>
            <a:r>
              <a:rPr lang="en-US" sz="1800" dirty="0"/>
              <a:t>Recent trends</a:t>
            </a:r>
          </a:p>
          <a:p>
            <a:pPr lvl="2">
              <a:buClr>
                <a:srgbClr val="0070C0"/>
              </a:buClr>
            </a:pPr>
            <a:r>
              <a:rPr lang="en-US" sz="1600" dirty="0"/>
              <a:t>Patients with 4CR significantly older</a:t>
            </a:r>
          </a:p>
          <a:p>
            <a:pPr lvl="2">
              <a:buClr>
                <a:srgbClr val="0070C0"/>
              </a:buClr>
            </a:pPr>
            <a:r>
              <a:rPr lang="en-US" sz="1600" dirty="0"/>
              <a:t>Increase in INSTI and decline in PI resistance (reflect changes in treatment practices)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68476-FC25-374B-A75C-2092C714A0CB}"/>
              </a:ext>
            </a:extLst>
          </p:cNvPr>
          <p:cNvSpPr/>
          <p:nvPr/>
        </p:nvSpPr>
        <p:spPr>
          <a:xfrm>
            <a:off x="6752940" y="2110424"/>
            <a:ext cx="4392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Incidence of 1 to 4-class drug resistance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F3FBBEF-F0CD-4F54-854E-D368EC3B4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9371" y="6444771"/>
            <a:ext cx="28126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>
                <a:solidFill>
                  <a:srgbClr val="0070C0"/>
                </a:solidFill>
              </a:rPr>
              <a:t>Curanovic</a:t>
            </a:r>
            <a:r>
              <a:rPr lang="en-US" sz="1400" i="1" dirty="0">
                <a:solidFill>
                  <a:srgbClr val="0070C0"/>
                </a:solidFill>
              </a:rPr>
              <a:t> D. </a:t>
            </a:r>
            <a:r>
              <a:rPr lang="en-US" sz="1400" i="1" dirty="0" err="1">
                <a:solidFill>
                  <a:srgbClr val="0070C0"/>
                </a:solidFill>
              </a:rPr>
              <a:t>IDWeek</a:t>
            </a:r>
            <a:r>
              <a:rPr lang="en-US" sz="1400" i="1" dirty="0">
                <a:solidFill>
                  <a:srgbClr val="0070C0"/>
                </a:solidFill>
              </a:rPr>
              <a:t> 2021, Abs. 117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5A7626C-5BAE-4BD7-8BBB-B99629D9688B}"/>
              </a:ext>
            </a:extLst>
          </p:cNvPr>
          <p:cNvGrpSpPr/>
          <p:nvPr/>
        </p:nvGrpSpPr>
        <p:grpSpPr>
          <a:xfrm>
            <a:off x="5621920" y="2327380"/>
            <a:ext cx="6311777" cy="4490434"/>
            <a:chOff x="5621920" y="2325868"/>
            <a:chExt cx="6311777" cy="4490434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F0055BE9-13FB-4E3A-8400-41BAC2F829B0}"/>
                </a:ext>
              </a:extLst>
            </p:cNvPr>
            <p:cNvGraphicFramePr/>
            <p:nvPr/>
          </p:nvGraphicFramePr>
          <p:xfrm>
            <a:off x="5621920" y="2581825"/>
            <a:ext cx="6311777" cy="42344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F3D5B57-5930-45F8-8994-9905ECCA01D7}"/>
                </a:ext>
              </a:extLst>
            </p:cNvPr>
            <p:cNvSpPr txBox="1"/>
            <p:nvPr/>
          </p:nvSpPr>
          <p:spPr>
            <a:xfrm flipH="1">
              <a:off x="5621920" y="2325868"/>
              <a:ext cx="248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%</a:t>
              </a:r>
              <a:endParaRPr lang="es-419" b="1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DA808D6B-EE5B-FD43-9AB4-113C3544763C}"/>
              </a:ext>
            </a:extLst>
          </p:cNvPr>
          <p:cNvSpPr txBox="1"/>
          <p:nvPr/>
        </p:nvSpPr>
        <p:spPr>
          <a:xfrm>
            <a:off x="6233652" y="292541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2.61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172CF99-B739-C54E-BF0E-B074FFD3BD68}"/>
              </a:ext>
            </a:extLst>
          </p:cNvPr>
          <p:cNvSpPr txBox="1"/>
          <p:nvPr/>
        </p:nvSpPr>
        <p:spPr>
          <a:xfrm>
            <a:off x="11131605" y="339918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1.56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6656EB-F6E9-3646-9356-DF4C9A891713}"/>
              </a:ext>
            </a:extLst>
          </p:cNvPr>
          <p:cNvSpPr txBox="1"/>
          <p:nvPr/>
        </p:nvSpPr>
        <p:spPr>
          <a:xfrm>
            <a:off x="6192556" y="336025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6.90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C28A46-78D1-0B47-9FDB-5266A9941286}"/>
              </a:ext>
            </a:extLst>
          </p:cNvPr>
          <p:cNvSpPr txBox="1"/>
          <p:nvPr/>
        </p:nvSpPr>
        <p:spPr>
          <a:xfrm>
            <a:off x="6148929" y="413867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18.96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2B10FE-C94D-054F-920D-3C18AF8030E2}"/>
              </a:ext>
            </a:extLst>
          </p:cNvPr>
          <p:cNvSpPr txBox="1"/>
          <p:nvPr/>
        </p:nvSpPr>
        <p:spPr>
          <a:xfrm>
            <a:off x="11124957" y="379005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5.22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9CC0FB-39A2-9E47-8165-0EF534372E3C}"/>
              </a:ext>
            </a:extLst>
          </p:cNvPr>
          <p:cNvSpPr txBox="1"/>
          <p:nvPr/>
        </p:nvSpPr>
        <p:spPr>
          <a:xfrm>
            <a:off x="11081330" y="423970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12.65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28BDC3-386C-D14D-91EE-8AF66BCA547A}"/>
              </a:ext>
            </a:extLst>
          </p:cNvPr>
          <p:cNvSpPr txBox="1"/>
          <p:nvPr/>
        </p:nvSpPr>
        <p:spPr>
          <a:xfrm>
            <a:off x="11688351" y="4077122"/>
            <a:ext cx="50366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19.4</a:t>
            </a:r>
          </a:p>
        </p:txBody>
      </p:sp>
      <p:sp>
        <p:nvSpPr>
          <p:cNvPr id="17" name="Parenthèse fermante 16">
            <a:extLst>
              <a:ext uri="{FF2B5EF4-FFF2-40B4-BE49-F238E27FC236}">
                <a16:creationId xmlns:a16="http://schemas.microsoft.com/office/drawing/2014/main" id="{A68AC031-A279-774A-9F5D-C25C27F604C0}"/>
              </a:ext>
            </a:extLst>
          </p:cNvPr>
          <p:cNvSpPr/>
          <p:nvPr/>
        </p:nvSpPr>
        <p:spPr>
          <a:xfrm>
            <a:off x="11688351" y="3706958"/>
            <a:ext cx="45719" cy="1070525"/>
          </a:xfrm>
          <a:prstGeom prst="rightBracket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B07713-3797-BA44-AA56-7C524768553D}"/>
              </a:ext>
            </a:extLst>
          </p:cNvPr>
          <p:cNvSpPr txBox="1"/>
          <p:nvPr/>
        </p:nvSpPr>
        <p:spPr>
          <a:xfrm>
            <a:off x="6621139" y="3814993"/>
            <a:ext cx="50366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28.5</a:t>
            </a:r>
          </a:p>
        </p:txBody>
      </p:sp>
      <p:sp>
        <p:nvSpPr>
          <p:cNvPr id="19" name="Parenthèse fermante 18">
            <a:extLst>
              <a:ext uri="{FF2B5EF4-FFF2-40B4-BE49-F238E27FC236}">
                <a16:creationId xmlns:a16="http://schemas.microsoft.com/office/drawing/2014/main" id="{A4CA34BA-EBA4-6842-AAB5-C61AA81E7BCC}"/>
              </a:ext>
            </a:extLst>
          </p:cNvPr>
          <p:cNvSpPr/>
          <p:nvPr/>
        </p:nvSpPr>
        <p:spPr>
          <a:xfrm>
            <a:off x="6754703" y="3219138"/>
            <a:ext cx="45719" cy="1558345"/>
          </a:xfrm>
          <a:prstGeom prst="rightBracket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0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CLINICAL VIGNETTES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4988EB-DC3E-9E47-919A-097ACDB7E0D2}"/>
              </a:ext>
            </a:extLst>
          </p:cNvPr>
          <p:cNvSpPr txBox="1"/>
          <p:nvPr/>
        </p:nvSpPr>
        <p:spPr>
          <a:xfrm>
            <a:off x="11582400" y="1422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121726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7FF2E7A-2484-5583-FC17-643DFFCC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401819"/>
            <a:ext cx="10972800" cy="5243745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fr-FR" sz="2000" dirty="0"/>
              <a:t>Male, 1967, MSM</a:t>
            </a:r>
          </a:p>
          <a:p>
            <a:pPr>
              <a:spcBef>
                <a:spcPts val="200"/>
              </a:spcBef>
            </a:pPr>
            <a:r>
              <a:rPr lang="fr-FR" sz="2000" dirty="0"/>
              <a:t>HIV+ May 1994</a:t>
            </a:r>
          </a:p>
          <a:p>
            <a:pPr lvl="1">
              <a:spcBef>
                <a:spcPts val="200"/>
              </a:spcBef>
            </a:pPr>
            <a:r>
              <a:rPr lang="fr-FR" sz="1600" dirty="0" err="1"/>
              <a:t>Zoster</a:t>
            </a:r>
            <a:endParaRPr lang="fr-FR" sz="1600" dirty="0"/>
          </a:p>
          <a:p>
            <a:pPr lvl="1">
              <a:spcBef>
                <a:spcPts val="200"/>
              </a:spcBef>
            </a:pPr>
            <a:r>
              <a:rPr lang="fr-FR" sz="1600" dirty="0"/>
              <a:t>Oral </a:t>
            </a:r>
            <a:r>
              <a:rPr lang="fr-FR" sz="1600" dirty="0" err="1"/>
              <a:t>leukoplakia</a:t>
            </a:r>
            <a:endParaRPr lang="fr-FR" sz="1600" dirty="0"/>
          </a:p>
          <a:p>
            <a:pPr lvl="1">
              <a:spcBef>
                <a:spcPts val="200"/>
              </a:spcBef>
            </a:pPr>
            <a:r>
              <a:rPr lang="fr-FR" sz="1600" dirty="0" err="1"/>
              <a:t>Oesophageal</a:t>
            </a:r>
            <a:r>
              <a:rPr lang="fr-FR" sz="1600" dirty="0"/>
              <a:t> </a:t>
            </a:r>
            <a:r>
              <a:rPr lang="fr-FR" sz="1600" dirty="0" err="1"/>
              <a:t>candidiasis</a:t>
            </a:r>
            <a:endParaRPr lang="fr-FR" sz="1600" dirty="0"/>
          </a:p>
          <a:p>
            <a:pPr lvl="1">
              <a:spcBef>
                <a:spcPts val="200"/>
              </a:spcBef>
            </a:pPr>
            <a:r>
              <a:rPr lang="fr-FR" sz="1600" dirty="0"/>
              <a:t>No HBV or HCV </a:t>
            </a:r>
            <a:r>
              <a:rPr lang="fr-FR" sz="1600" dirty="0" err="1"/>
              <a:t>co-infection</a:t>
            </a:r>
            <a:endParaRPr lang="fr-FR" sz="1600" dirty="0"/>
          </a:p>
          <a:p>
            <a:pPr>
              <a:spcBef>
                <a:spcPts val="200"/>
              </a:spcBef>
            </a:pPr>
            <a:r>
              <a:rPr lang="fr-FR" sz="2000" dirty="0"/>
              <a:t>ART</a:t>
            </a:r>
          </a:p>
          <a:p>
            <a:pPr lvl="1">
              <a:spcBef>
                <a:spcPts val="200"/>
              </a:spcBef>
            </a:pPr>
            <a:r>
              <a:rPr lang="fr-FR" sz="1600" dirty="0"/>
              <a:t>Sept 1995 - 0ct 1996: ZDV + </a:t>
            </a:r>
            <a:r>
              <a:rPr lang="fr-FR" sz="1600" dirty="0" err="1"/>
              <a:t>ddI</a:t>
            </a:r>
            <a:r>
              <a:rPr lang="fr-FR" sz="1600" dirty="0"/>
              <a:t> / ZDV + </a:t>
            </a:r>
            <a:r>
              <a:rPr lang="fr-FR" sz="1600" dirty="0" err="1"/>
              <a:t>ddc</a:t>
            </a:r>
            <a:r>
              <a:rPr lang="fr-FR" sz="1600" dirty="0"/>
              <a:t> / ZDV + 3TC</a:t>
            </a:r>
          </a:p>
          <a:p>
            <a:pPr lvl="1">
              <a:spcBef>
                <a:spcPts val="200"/>
              </a:spcBef>
            </a:pPr>
            <a:r>
              <a:rPr lang="fr-FR" sz="1600" dirty="0" err="1"/>
              <a:t>Oct</a:t>
            </a:r>
            <a:r>
              <a:rPr lang="fr-FR" sz="1600" dirty="0"/>
              <a:t> 1996 - </a:t>
            </a:r>
            <a:r>
              <a:rPr lang="fr-FR" sz="1600" dirty="0" err="1"/>
              <a:t>Oct</a:t>
            </a:r>
            <a:r>
              <a:rPr lang="fr-FR" sz="1600" dirty="0"/>
              <a:t> 1998: ZDV + 3TC + SQV / d4T + 3TC + RTV</a:t>
            </a:r>
          </a:p>
          <a:p>
            <a:pPr lvl="1">
              <a:spcBef>
                <a:spcPts val="200"/>
              </a:spcBef>
            </a:pPr>
            <a:r>
              <a:rPr lang="fr-FR" sz="1600" dirty="0" err="1"/>
              <a:t>Oct</a:t>
            </a:r>
            <a:r>
              <a:rPr lang="fr-FR" sz="1600" dirty="0"/>
              <a:t> 1998 </a:t>
            </a:r>
            <a:r>
              <a:rPr lang="mr-IN" sz="1600" dirty="0"/>
              <a:t>–</a:t>
            </a:r>
            <a:r>
              <a:rPr lang="fr-FR" sz="1600" dirty="0"/>
              <a:t> June 1999: </a:t>
            </a:r>
            <a:r>
              <a:rPr lang="fr-FR" sz="1600" dirty="0" err="1"/>
              <a:t>ddI</a:t>
            </a:r>
            <a:r>
              <a:rPr lang="fr-FR" sz="1600" dirty="0"/>
              <a:t> + EFV + SQV + NFV</a:t>
            </a:r>
          </a:p>
          <a:p>
            <a:pPr lvl="1">
              <a:spcBef>
                <a:spcPts val="200"/>
              </a:spcBef>
            </a:pPr>
            <a:r>
              <a:rPr lang="fr-FR" sz="1600" dirty="0" err="1"/>
              <a:t>June</a:t>
            </a:r>
            <a:r>
              <a:rPr lang="fr-FR" sz="1600" dirty="0"/>
              <a:t> 1999 </a:t>
            </a:r>
            <a:r>
              <a:rPr lang="mr-IN" sz="1600" dirty="0"/>
              <a:t>–</a:t>
            </a:r>
            <a:r>
              <a:rPr lang="fr-FR" sz="1600" dirty="0"/>
              <a:t> June 2003: d4T + ABC + </a:t>
            </a:r>
            <a:r>
              <a:rPr lang="fr-FR" sz="1600" dirty="0" err="1"/>
              <a:t>ddI</a:t>
            </a:r>
            <a:r>
              <a:rPr lang="fr-FR" sz="1600" dirty="0"/>
              <a:t> + </a:t>
            </a:r>
            <a:r>
              <a:rPr lang="fr-FR" sz="1600" dirty="0" err="1"/>
              <a:t>fAPV</a:t>
            </a:r>
            <a:r>
              <a:rPr lang="fr-FR" sz="1600" dirty="0"/>
              <a:t>/r</a:t>
            </a:r>
          </a:p>
          <a:p>
            <a:pPr lvl="1">
              <a:spcBef>
                <a:spcPts val="200"/>
              </a:spcBef>
            </a:pPr>
            <a:r>
              <a:rPr lang="fr-FR" sz="1600" dirty="0" err="1"/>
              <a:t>June</a:t>
            </a:r>
            <a:r>
              <a:rPr lang="fr-FR" sz="1600" dirty="0"/>
              <a:t> 2003 </a:t>
            </a:r>
            <a:r>
              <a:rPr lang="mr-IN" sz="1600" dirty="0"/>
              <a:t>–</a:t>
            </a:r>
            <a:r>
              <a:rPr lang="fr-FR" sz="1600" dirty="0"/>
              <a:t> May 2004: ZDV/3TC + </a:t>
            </a:r>
            <a:r>
              <a:rPr lang="fr-FR" sz="1600" dirty="0" err="1"/>
              <a:t>ddI</a:t>
            </a:r>
            <a:r>
              <a:rPr lang="fr-FR" sz="1600" dirty="0"/>
              <a:t> + </a:t>
            </a:r>
            <a:r>
              <a:rPr lang="fr-FR" sz="1600" dirty="0" err="1"/>
              <a:t>fAPV</a:t>
            </a:r>
            <a:r>
              <a:rPr lang="fr-FR" sz="1600" dirty="0"/>
              <a:t>/r + TPV</a:t>
            </a:r>
          </a:p>
          <a:p>
            <a:pPr lvl="1">
              <a:spcBef>
                <a:spcPts val="200"/>
              </a:spcBef>
            </a:pPr>
            <a:r>
              <a:rPr lang="fr-FR" sz="1600" dirty="0"/>
              <a:t>May 2004 </a:t>
            </a:r>
            <a:r>
              <a:rPr lang="mr-IN" sz="1600" dirty="0"/>
              <a:t>–</a:t>
            </a:r>
            <a:r>
              <a:rPr lang="fr-FR" sz="1600" dirty="0"/>
              <a:t> </a:t>
            </a:r>
            <a:r>
              <a:rPr lang="fr-FR" sz="1600" dirty="0" err="1"/>
              <a:t>Oct</a:t>
            </a:r>
            <a:r>
              <a:rPr lang="fr-FR" sz="1600" dirty="0"/>
              <a:t> 2004: ZDV/3TC + </a:t>
            </a:r>
            <a:r>
              <a:rPr lang="fr-FR" sz="1600" dirty="0" err="1"/>
              <a:t>ddI</a:t>
            </a:r>
            <a:r>
              <a:rPr lang="fr-FR" sz="1600" dirty="0"/>
              <a:t> + TDF + TPV/r</a:t>
            </a:r>
          </a:p>
          <a:p>
            <a:pPr lvl="1">
              <a:spcBef>
                <a:spcPts val="200"/>
              </a:spcBef>
            </a:pPr>
            <a:r>
              <a:rPr lang="fr-FR" sz="1600" dirty="0" err="1"/>
              <a:t>Oct</a:t>
            </a:r>
            <a:r>
              <a:rPr lang="fr-FR" sz="1600" dirty="0"/>
              <a:t> 2004 </a:t>
            </a:r>
            <a:r>
              <a:rPr lang="mr-IN" sz="1600" dirty="0"/>
              <a:t>–</a:t>
            </a:r>
            <a:r>
              <a:rPr lang="fr-FR" sz="1600" dirty="0"/>
              <a:t> May 2005: ZD/3TC + TPV/r</a:t>
            </a:r>
          </a:p>
          <a:p>
            <a:pPr lvl="1">
              <a:spcBef>
                <a:spcPts val="200"/>
              </a:spcBef>
            </a:pPr>
            <a:r>
              <a:rPr lang="fr-FR" sz="1600" dirty="0"/>
              <a:t>May 2005 </a:t>
            </a:r>
            <a:r>
              <a:rPr lang="mr-IN" sz="1600" dirty="0"/>
              <a:t>–</a:t>
            </a:r>
            <a:r>
              <a:rPr lang="fr-FR" sz="1600" dirty="0"/>
              <a:t> July 2008: TDF + ABC + 3TC + DRV/r + ENF [ POWER]</a:t>
            </a:r>
          </a:p>
          <a:p>
            <a:pPr lvl="1">
              <a:spcBef>
                <a:spcPts val="200"/>
              </a:spcBef>
            </a:pPr>
            <a:r>
              <a:rPr lang="fr-FR" sz="1600" dirty="0"/>
              <a:t>July 2008 </a:t>
            </a:r>
            <a:r>
              <a:rPr lang="mr-IN" sz="1600" dirty="0"/>
              <a:t>–</a:t>
            </a:r>
            <a:r>
              <a:rPr lang="fr-FR" sz="1600" dirty="0"/>
              <a:t> June 2011: TDF + ABC + 3TC + DRV/r + RAL</a:t>
            </a:r>
          </a:p>
          <a:p>
            <a:pPr lvl="1">
              <a:spcBef>
                <a:spcPts val="200"/>
              </a:spcBef>
            </a:pPr>
            <a:r>
              <a:rPr lang="fr-FR" sz="1600" dirty="0" err="1"/>
              <a:t>June</a:t>
            </a:r>
            <a:r>
              <a:rPr lang="fr-FR" sz="1600" dirty="0"/>
              <a:t> 2011 </a:t>
            </a:r>
            <a:r>
              <a:rPr lang="mr-IN" sz="1600" dirty="0"/>
              <a:t>–</a:t>
            </a:r>
            <a:r>
              <a:rPr lang="fr-FR" sz="1600" dirty="0"/>
              <a:t> April 2016: ETR + DRV/r + RAL</a:t>
            </a:r>
          </a:p>
          <a:p>
            <a:pPr lvl="1">
              <a:spcBef>
                <a:spcPts val="200"/>
              </a:spcBef>
            </a:pPr>
            <a:r>
              <a:rPr lang="fr-FR" sz="1600" dirty="0"/>
              <a:t>April 2016: DRV/r </a:t>
            </a:r>
            <a:r>
              <a:rPr lang="fr-FR" sz="1600" dirty="0" err="1"/>
              <a:t>bid</a:t>
            </a:r>
            <a:r>
              <a:rPr lang="fr-FR" sz="1600" dirty="0"/>
              <a:t> + RAL bib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505154" y="2869235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HIV RNA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505154" y="5225387"/>
            <a:ext cx="9573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&lt;50 c/</a:t>
            </a:r>
            <a:r>
              <a:rPr lang="fr-FR" sz="1600" dirty="0" err="1"/>
              <a:t>mL</a:t>
            </a: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&lt;50 c/</a:t>
            </a:r>
            <a:r>
              <a:rPr lang="fr-FR" sz="1600" dirty="0" err="1"/>
              <a:t>mL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9505154" y="4751660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71,935</a:t>
            </a:r>
          </a:p>
        </p:txBody>
      </p:sp>
    </p:spTree>
    <p:extLst>
      <p:ext uri="{BB962C8B-B14F-4D97-AF65-F5344CB8AC3E}">
        <p14:creationId xmlns:p14="http://schemas.microsoft.com/office/powerpoint/2010/main" val="271996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5892"/>
          <a:stretch/>
        </p:blipFill>
        <p:spPr>
          <a:xfrm>
            <a:off x="1390650" y="1293944"/>
            <a:ext cx="9464581" cy="530212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B49566F-984A-EF8E-C121-D0502A55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CD4 over time</a:t>
            </a:r>
          </a:p>
        </p:txBody>
      </p:sp>
    </p:spTree>
    <p:extLst>
      <p:ext uri="{BB962C8B-B14F-4D97-AF65-F5344CB8AC3E}">
        <p14:creationId xmlns:p14="http://schemas.microsoft.com/office/powerpoint/2010/main" val="80504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749051"/>
            <a:ext cx="10972800" cy="4769013"/>
          </a:xfrm>
        </p:spPr>
        <p:txBody>
          <a:bodyPr>
            <a:normAutofit lnSpcReduction="10000"/>
          </a:bodyPr>
          <a:lstStyle/>
          <a:p>
            <a:r>
              <a:rPr lang="fr-FR" sz="2000" dirty="0" err="1"/>
              <a:t>Oct</a:t>
            </a:r>
            <a:r>
              <a:rPr lang="fr-FR" sz="2000" dirty="0"/>
              <a:t> 2019: </a:t>
            </a:r>
          </a:p>
          <a:p>
            <a:pPr lvl="1"/>
            <a:r>
              <a:rPr lang="fr-FR" sz="1800" dirty="0"/>
              <a:t>patient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well</a:t>
            </a:r>
            <a:r>
              <a:rPr lang="fr-FR" sz="1800" dirty="0"/>
              <a:t>, </a:t>
            </a:r>
          </a:p>
          <a:p>
            <a:pPr lvl="1"/>
            <a:r>
              <a:rPr lang="fr-FR" sz="1800" dirty="0" err="1"/>
              <a:t>treatment</a:t>
            </a:r>
            <a:r>
              <a:rPr lang="fr-FR" sz="1800" dirty="0"/>
              <a:t> fatigue, </a:t>
            </a:r>
          </a:p>
          <a:p>
            <a:pPr lvl="1"/>
            <a:r>
              <a:rPr lang="fr-FR" sz="1800" dirty="0" err="1"/>
              <a:t>wish</a:t>
            </a:r>
            <a:r>
              <a:rPr lang="fr-FR" sz="1800" dirty="0"/>
              <a:t> for </a:t>
            </a:r>
            <a:r>
              <a:rPr lang="fr-FR" sz="1800" dirty="0" err="1"/>
              <a:t>treatment</a:t>
            </a:r>
            <a:r>
              <a:rPr lang="fr-FR" sz="1800" dirty="0"/>
              <a:t> simplification (at least </a:t>
            </a:r>
            <a:r>
              <a:rPr lang="fr-FR" sz="1800" dirty="0" err="1"/>
              <a:t>qd</a:t>
            </a:r>
            <a:r>
              <a:rPr lang="fr-FR" sz="1800" dirty="0"/>
              <a:t>)</a:t>
            </a:r>
          </a:p>
          <a:p>
            <a:r>
              <a:rPr lang="fr-FR" sz="2000" dirty="0"/>
              <a:t>No major </a:t>
            </a:r>
            <a:r>
              <a:rPr lang="fr-FR" sz="2000" dirty="0" err="1"/>
              <a:t>ddi</a:t>
            </a:r>
            <a:r>
              <a:rPr lang="fr-FR" sz="2000" dirty="0"/>
              <a:t> </a:t>
            </a:r>
          </a:p>
          <a:p>
            <a:r>
              <a:rPr lang="fr-FR" sz="2000" dirty="0" err="1"/>
              <a:t>Hypolipidemic</a:t>
            </a:r>
            <a:r>
              <a:rPr lang="fr-FR" sz="2000" dirty="0"/>
              <a:t> agents for hyper-LDL: rosuvastatine (20 mg/</a:t>
            </a:r>
            <a:r>
              <a:rPr lang="fr-FR" sz="2000" dirty="0" err="1"/>
              <a:t>day</a:t>
            </a:r>
            <a:r>
              <a:rPr lang="fr-FR" sz="2000" dirty="0"/>
              <a:t>): LDL 1.2 g/L (3.1 </a:t>
            </a:r>
            <a:r>
              <a:rPr lang="fr-FR" sz="2000" dirty="0" err="1"/>
              <a:t>mmol</a:t>
            </a:r>
            <a:r>
              <a:rPr lang="fr-FR" sz="2000" dirty="0"/>
              <a:t>/L)</a:t>
            </a:r>
          </a:p>
          <a:p>
            <a:r>
              <a:rPr lang="fr-FR" sz="2000" dirty="0" err="1"/>
              <a:t>Triglycerides</a:t>
            </a:r>
            <a:r>
              <a:rPr lang="fr-FR" sz="2000" dirty="0"/>
              <a:t> 1.9 g/l (</a:t>
            </a:r>
            <a:r>
              <a:rPr lang="fr-FR" sz="2000" dirty="0" err="1"/>
              <a:t>ritonavir</a:t>
            </a:r>
            <a:r>
              <a:rPr lang="fr-FR" sz="2000" dirty="0"/>
              <a:t> 200 mg/</a:t>
            </a:r>
            <a:r>
              <a:rPr lang="fr-FR" sz="2000" dirty="0" err="1"/>
              <a:t>day</a:t>
            </a:r>
            <a:r>
              <a:rPr lang="fr-FR" sz="2000" dirty="0"/>
              <a:t> !)</a:t>
            </a:r>
          </a:p>
          <a:p>
            <a:r>
              <a:rPr lang="fr-FR" sz="2000" dirty="0" err="1"/>
              <a:t>Cardiovascular</a:t>
            </a:r>
            <a:r>
              <a:rPr lang="fr-FR" sz="2000" dirty="0"/>
              <a:t> </a:t>
            </a:r>
            <a:r>
              <a:rPr lang="fr-FR" sz="2000" dirty="0" err="1"/>
              <a:t>evaluation</a:t>
            </a:r>
            <a:r>
              <a:rPr lang="fr-FR" sz="2000" dirty="0"/>
              <a:t>: No </a:t>
            </a:r>
            <a:r>
              <a:rPr lang="fr-FR" sz="2000" dirty="0" err="1"/>
              <a:t>problem</a:t>
            </a:r>
            <a:r>
              <a:rPr lang="fr-FR" sz="2000" dirty="0"/>
              <a:t> </a:t>
            </a:r>
            <a:r>
              <a:rPr lang="fr-FR" sz="2000" dirty="0" err="1"/>
              <a:t>identified</a:t>
            </a:r>
            <a:r>
              <a:rPr lang="fr-FR" sz="2000" dirty="0"/>
              <a:t>. SCORE </a:t>
            </a:r>
            <a:r>
              <a:rPr lang="fr-FR" sz="2000" dirty="0" err="1"/>
              <a:t>risk</a:t>
            </a:r>
            <a:r>
              <a:rPr lang="fr-FR" sz="2000" dirty="0"/>
              <a:t> at </a:t>
            </a:r>
            <a:r>
              <a:rPr lang="fr-FR" sz="2000" dirty="0" err="1"/>
              <a:t>years</a:t>
            </a:r>
            <a:r>
              <a:rPr lang="fr-FR" sz="2000" dirty="0"/>
              <a:t>: 5.9%, CV </a:t>
            </a:r>
            <a:r>
              <a:rPr lang="fr-FR" sz="2000" dirty="0" err="1"/>
              <a:t>morbidity</a:t>
            </a:r>
            <a:r>
              <a:rPr lang="fr-FR" sz="2000" dirty="0"/>
              <a:t>/</a:t>
            </a:r>
            <a:r>
              <a:rPr lang="fr-FR" sz="2000" dirty="0" err="1"/>
              <a:t>mortality</a:t>
            </a:r>
            <a:r>
              <a:rPr lang="fr-FR" sz="2000" dirty="0"/>
              <a:t> at 10 </a:t>
            </a:r>
            <a:r>
              <a:rPr lang="fr-FR" sz="2000" dirty="0" err="1"/>
              <a:t>years</a:t>
            </a:r>
            <a:r>
              <a:rPr lang="fr-FR" sz="2000" dirty="0"/>
              <a:t>: 35%</a:t>
            </a:r>
          </a:p>
          <a:p>
            <a:r>
              <a:rPr lang="fr-FR" sz="2000" dirty="0"/>
              <a:t>Evaluation of </a:t>
            </a:r>
            <a:r>
              <a:rPr lang="fr-FR" sz="2000" dirty="0" err="1"/>
              <a:t>historical</a:t>
            </a:r>
            <a:r>
              <a:rPr lang="fr-FR" sz="2000" dirty="0"/>
              <a:t> cumulative </a:t>
            </a:r>
            <a:r>
              <a:rPr lang="fr-FR" sz="2000" dirty="0" err="1"/>
              <a:t>genotypes</a:t>
            </a:r>
            <a:endParaRPr lang="fr-FR" sz="2000" dirty="0"/>
          </a:p>
          <a:p>
            <a:pPr lvl="1"/>
            <a:r>
              <a:rPr lang="fr-FR" sz="1800" dirty="0"/>
              <a:t>Plasma </a:t>
            </a:r>
            <a:r>
              <a:rPr lang="fr-FR" sz="1800" dirty="0" err="1"/>
              <a:t>genotype</a:t>
            </a:r>
            <a:r>
              <a:rPr lang="fr-FR" sz="1800" dirty="0"/>
              <a:t> Jan 2005</a:t>
            </a:r>
          </a:p>
          <a:p>
            <a:pPr lvl="1"/>
            <a:r>
              <a:rPr lang="fr-FR" sz="1800" dirty="0"/>
              <a:t>DNA </a:t>
            </a:r>
            <a:r>
              <a:rPr lang="fr-FR" sz="1800" dirty="0" err="1"/>
              <a:t>genotype</a:t>
            </a:r>
            <a:r>
              <a:rPr lang="fr-FR" sz="1800" dirty="0"/>
              <a:t> </a:t>
            </a:r>
            <a:r>
              <a:rPr lang="fr-FR" sz="1800" dirty="0" err="1"/>
              <a:t>Oct</a:t>
            </a:r>
            <a:r>
              <a:rPr lang="fr-FR" sz="1800" dirty="0"/>
              <a:t> 2019</a:t>
            </a:r>
          </a:p>
          <a:p>
            <a:r>
              <a:rPr lang="fr-FR" sz="2000" dirty="0" err="1"/>
              <a:t>Undetectable</a:t>
            </a:r>
            <a:r>
              <a:rPr lang="fr-FR" sz="2000" dirty="0"/>
              <a:t> plasma viral </a:t>
            </a:r>
            <a:r>
              <a:rPr lang="fr-FR" sz="2000" dirty="0" err="1"/>
              <a:t>load</a:t>
            </a:r>
            <a:r>
              <a:rPr lang="fr-FR" sz="2000" dirty="0"/>
              <a:t> </a:t>
            </a:r>
            <a:r>
              <a:rPr lang="fr-FR" sz="2000" dirty="0" err="1"/>
              <a:t>since</a:t>
            </a:r>
            <a:r>
              <a:rPr lang="fr-FR" sz="2000" dirty="0"/>
              <a:t> 2006</a:t>
            </a:r>
          </a:p>
          <a:p>
            <a:r>
              <a:rPr lang="fr-FR" sz="2000" dirty="0"/>
              <a:t>CD4 &gt;500/mm</a:t>
            </a:r>
            <a:r>
              <a:rPr lang="fr-FR" sz="2000" baseline="30000" dirty="0"/>
              <a:t>3</a:t>
            </a:r>
            <a:r>
              <a:rPr lang="fr-FR" sz="2000" dirty="0"/>
              <a:t> &gt; 15 </a:t>
            </a:r>
            <a:r>
              <a:rPr lang="fr-FR" sz="2000" dirty="0" err="1"/>
              <a:t>years</a:t>
            </a:r>
            <a:r>
              <a:rPr lang="fr-FR" sz="2000" dirty="0"/>
              <a:t> (nadir : 15)</a:t>
            </a:r>
            <a:endParaRPr lang="fr-FR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9493455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Faculty Disclosures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/>
          </a:bodyPr>
          <a:lstStyle/>
          <a:p>
            <a:r>
              <a:rPr lang="en-US" b="1" dirty="0"/>
              <a:t>Pedro Cahn</a:t>
            </a:r>
            <a:r>
              <a:rPr lang="en-US" dirty="0"/>
              <a:t> has received research support for research grants: </a:t>
            </a:r>
            <a:r>
              <a:rPr lang="en-US" dirty="0" err="1"/>
              <a:t>ViiV</a:t>
            </a:r>
            <a:r>
              <a:rPr lang="en-US" dirty="0"/>
              <a:t> Healthcare, Merck, </a:t>
            </a:r>
            <a:r>
              <a:rPr lang="en-US" dirty="0" err="1"/>
              <a:t>CanSino</a:t>
            </a:r>
            <a:r>
              <a:rPr lang="en-US" dirty="0"/>
              <a:t> and for ad boards: </a:t>
            </a:r>
            <a:r>
              <a:rPr lang="en-US" dirty="0" err="1"/>
              <a:t>ViiV</a:t>
            </a:r>
            <a:r>
              <a:rPr lang="en-US" dirty="0"/>
              <a:t> Healthcare – Merck- Gilead</a:t>
            </a:r>
            <a:br>
              <a:rPr lang="en-US" dirty="0"/>
            </a:br>
            <a:endParaRPr lang="en-US" b="1" dirty="0"/>
          </a:p>
          <a:p>
            <a:r>
              <a:rPr lang="en-US" b="1" dirty="0"/>
              <a:t>Anton </a:t>
            </a:r>
            <a:r>
              <a:rPr lang="en-US" b="1" dirty="0" err="1"/>
              <a:t>Pozniak</a:t>
            </a:r>
            <a:r>
              <a:rPr lang="en-US" dirty="0"/>
              <a:t> has received research support and/or honoraria for consulting and/or advisory boards from </a:t>
            </a:r>
            <a:r>
              <a:rPr lang="en-US" dirty="0" err="1"/>
              <a:t>ViiV</a:t>
            </a:r>
            <a:r>
              <a:rPr lang="en-US" dirty="0"/>
              <a:t> Healthcare, Merck, Gilead, Janssen, </a:t>
            </a:r>
            <a:r>
              <a:rPr lang="en-US" dirty="0" err="1"/>
              <a:t>Theratechnologies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François Raffi</a:t>
            </a:r>
            <a:r>
              <a:rPr lang="en-US" dirty="0"/>
              <a:t> has received research support and/or honoraria for consulting and/or advisory boards from Gilead Sciences, Janssen, MSD, </a:t>
            </a:r>
            <a:r>
              <a:rPr lang="en-US" dirty="0" err="1"/>
              <a:t>Theratechnologies</a:t>
            </a:r>
            <a:r>
              <a:rPr lang="en-US" dirty="0"/>
              <a:t> and </a:t>
            </a:r>
            <a:r>
              <a:rPr lang="en-US" dirty="0" err="1"/>
              <a:t>ViiV</a:t>
            </a:r>
            <a:r>
              <a:rPr lang="en-US" dirty="0"/>
              <a:t> Healthcare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90969-E8A7-7848-86CA-36194B71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6BF6A4F3-EE0E-804D-9E92-B9C600304B12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26945" y="2065726"/>
          <a:ext cx="239485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85">
                  <a:extLst>
                    <a:ext uri="{9D8B030D-6E8A-4147-A177-3AD203B41FA5}">
                      <a16:colId xmlns:a16="http://schemas.microsoft.com/office/drawing/2014/main" val="2145551852"/>
                    </a:ext>
                  </a:extLst>
                </a:gridCol>
                <a:gridCol w="798285">
                  <a:extLst>
                    <a:ext uri="{9D8B030D-6E8A-4147-A177-3AD203B41FA5}">
                      <a16:colId xmlns:a16="http://schemas.microsoft.com/office/drawing/2014/main" val="898906113"/>
                    </a:ext>
                  </a:extLst>
                </a:gridCol>
                <a:gridCol w="798285">
                  <a:extLst>
                    <a:ext uri="{9D8B030D-6E8A-4147-A177-3AD203B41FA5}">
                      <a16:colId xmlns:a16="http://schemas.microsoft.com/office/drawing/2014/main" val="1897304030"/>
                    </a:ext>
                  </a:extLst>
                </a:gridCol>
              </a:tblGrid>
              <a:tr h="229742">
                <a:tc>
                  <a:txBody>
                    <a:bodyPr/>
                    <a:lstStyle/>
                    <a:p>
                      <a:r>
                        <a:rPr lang="en-GB" dirty="0"/>
                        <a:t>NRTI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NNRTI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22147"/>
                  </a:ext>
                </a:extLst>
              </a:tr>
              <a:tr h="1076328">
                <a:tc>
                  <a:txBody>
                    <a:bodyPr/>
                    <a:lstStyle/>
                    <a:p>
                      <a:r>
                        <a:rPr lang="en-GB" dirty="0"/>
                        <a:t>M41L</a:t>
                      </a:r>
                    </a:p>
                    <a:p>
                      <a:r>
                        <a:rPr lang="en-GB" dirty="0"/>
                        <a:t>L74V</a:t>
                      </a:r>
                    </a:p>
                    <a:p>
                      <a:r>
                        <a:rPr lang="en-GB" dirty="0"/>
                        <a:t>V75M</a:t>
                      </a:r>
                    </a:p>
                    <a:p>
                      <a:r>
                        <a:rPr lang="en-GB" dirty="0"/>
                        <a:t>M184V</a:t>
                      </a:r>
                    </a:p>
                    <a:p>
                      <a:r>
                        <a:rPr lang="en-GB" dirty="0"/>
                        <a:t>L210W</a:t>
                      </a:r>
                    </a:p>
                    <a:p>
                      <a:r>
                        <a:rPr lang="en-GB" dirty="0"/>
                        <a:t>T215Y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L100I</a:t>
                      </a:r>
                    </a:p>
                    <a:p>
                      <a:r>
                        <a:rPr lang="en-GB" dirty="0"/>
                        <a:t>K103N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L101</a:t>
                      </a:r>
                      <a:br>
                        <a:rPr lang="en-GB" dirty="0"/>
                      </a:br>
                      <a:r>
                        <a:rPr lang="en-GB" dirty="0"/>
                        <a:t>K20R</a:t>
                      </a:r>
                    </a:p>
                    <a:p>
                      <a:r>
                        <a:rPr lang="en-GB" dirty="0"/>
                        <a:t>L33F</a:t>
                      </a:r>
                    </a:p>
                    <a:p>
                      <a:r>
                        <a:rPr lang="en-GB" dirty="0"/>
                        <a:t>E35D</a:t>
                      </a:r>
                    </a:p>
                    <a:p>
                      <a:r>
                        <a:rPr lang="en-GB" dirty="0"/>
                        <a:t>M36I</a:t>
                      </a:r>
                    </a:p>
                    <a:p>
                      <a:r>
                        <a:rPr lang="en-GB" dirty="0"/>
                        <a:t>I54A</a:t>
                      </a:r>
                      <a:br>
                        <a:rPr lang="en-GB" dirty="0"/>
                      </a:br>
                      <a:r>
                        <a:rPr lang="en-GB" dirty="0"/>
                        <a:t>L63P</a:t>
                      </a:r>
                    </a:p>
                    <a:p>
                      <a:r>
                        <a:rPr lang="en-GB" dirty="0"/>
                        <a:t>T74P</a:t>
                      </a:r>
                      <a:br>
                        <a:rPr lang="en-GB" dirty="0"/>
                      </a:br>
                      <a:r>
                        <a:rPr lang="en-GB" dirty="0"/>
                        <a:t>V77I</a:t>
                      </a:r>
                      <a:br>
                        <a:rPr lang="en-GB" dirty="0"/>
                      </a:br>
                      <a:r>
                        <a:rPr lang="en-GB" dirty="0"/>
                        <a:t>V82A</a:t>
                      </a:r>
                      <a:br>
                        <a:rPr lang="en-GB" dirty="0"/>
                      </a:br>
                      <a:r>
                        <a:rPr lang="en-GB" dirty="0"/>
                        <a:t>L90M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69611"/>
                  </a:ext>
                </a:extLst>
              </a:tr>
              <a:tr h="107632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 to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3TC/FTC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ABC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ZDV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TDF/TAF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 to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EFV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NVP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RPV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DOR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 to ETR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 to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ATV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LPV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DRV QD</a:t>
                      </a:r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 to 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DRV BID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TPV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81682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F1D470C-ECF4-BB4B-824F-D67288349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481355"/>
              </p:ext>
            </p:extLst>
          </p:nvPr>
        </p:nvGraphicFramePr>
        <p:xfrm>
          <a:off x="3209327" y="2237030"/>
          <a:ext cx="8837361" cy="274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10">
                  <a:extLst>
                    <a:ext uri="{9D8B030D-6E8A-4147-A177-3AD203B41FA5}">
                      <a16:colId xmlns:a16="http://schemas.microsoft.com/office/drawing/2014/main" val="2145551852"/>
                    </a:ext>
                  </a:extLst>
                </a:gridCol>
                <a:gridCol w="2194771">
                  <a:extLst>
                    <a:ext uri="{9D8B030D-6E8A-4147-A177-3AD203B41FA5}">
                      <a16:colId xmlns:a16="http://schemas.microsoft.com/office/drawing/2014/main" val="898906113"/>
                    </a:ext>
                  </a:extLst>
                </a:gridCol>
                <a:gridCol w="1781806">
                  <a:extLst>
                    <a:ext uri="{9D8B030D-6E8A-4147-A177-3AD203B41FA5}">
                      <a16:colId xmlns:a16="http://schemas.microsoft.com/office/drawing/2014/main" val="1897304030"/>
                    </a:ext>
                  </a:extLst>
                </a:gridCol>
                <a:gridCol w="2636874">
                  <a:extLst>
                    <a:ext uri="{9D8B030D-6E8A-4147-A177-3AD203B41FA5}">
                      <a16:colId xmlns:a16="http://schemas.microsoft.com/office/drawing/2014/main" val="2302098291"/>
                    </a:ext>
                  </a:extLst>
                </a:gridCol>
              </a:tblGrid>
              <a:tr h="32520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Mutations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Mutations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22147"/>
                  </a:ext>
                </a:extLst>
              </a:tr>
              <a:tr h="282833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3TC/FTC: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M184V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ATV: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L10I, L33F, M46I, D60E, A71V, L90M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69611"/>
                  </a:ext>
                </a:extLst>
              </a:tr>
              <a:tr h="282833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ABC: Resistance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M41L, M184V, L210W, T215Y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DRV QD: Resistance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L33F, I50V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201633"/>
                  </a:ext>
                </a:extLst>
              </a:tr>
              <a:tr h="282833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6600"/>
                          </a:solidFill>
                        </a:rPr>
                        <a:t>TDF/TAF: possible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6600"/>
                          </a:solidFill>
                        </a:rPr>
                        <a:t>M41L, L210W, T215 Y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DRV BID: No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L33F, I50V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15355"/>
                  </a:ext>
                </a:extLst>
              </a:tr>
              <a:tr h="37194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DOR / EFV / ETR / NVP / RPV:</a:t>
                      </a:r>
                    </a:p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No resistance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LPV: Resistance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L10I, K20R, L33F, M46I, I50V, F53L, L63P A71V, V82A, L90M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9645"/>
                  </a:ext>
                </a:extLst>
              </a:tr>
              <a:tr h="282833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TPV: No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M36I, F53L, L89M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96258"/>
                  </a:ext>
                </a:extLst>
              </a:tr>
              <a:tr h="28283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bg1"/>
                          </a:solidFill>
                        </a:rPr>
                        <a:t>IN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bg1"/>
                          </a:solidFill>
                        </a:rPr>
                        <a:t>Mutations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67190"/>
                  </a:ext>
                </a:extLst>
              </a:tr>
              <a:tr h="37194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BIC / CAB / DTG / EVG / RAL:</a:t>
                      </a:r>
                    </a:p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No resistance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58515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8583216-3713-2C40-9C69-9CA17CA52B8F}"/>
              </a:ext>
            </a:extLst>
          </p:cNvPr>
          <p:cNvSpPr txBox="1"/>
          <p:nvPr/>
        </p:nvSpPr>
        <p:spPr>
          <a:xfrm>
            <a:off x="381837" y="1507253"/>
            <a:ext cx="248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Plasma genotype, Jan 2005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</a:rPr>
              <a:t>(Last detectable VL)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7A87EB2-2032-954D-96D8-EA317B757A04}"/>
              </a:ext>
            </a:extLst>
          </p:cNvPr>
          <p:cNvSpPr txBox="1"/>
          <p:nvPr/>
        </p:nvSpPr>
        <p:spPr>
          <a:xfrm>
            <a:off x="5903016" y="1638930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DNA genotype-PBMC, Oct 2019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</a:rPr>
              <a:t>( 14 years of full virologic suppression)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3CA2D76-6A4F-0C44-B4CF-F83DD89B484A}"/>
              </a:ext>
            </a:extLst>
          </p:cNvPr>
          <p:cNvSpPr txBox="1">
            <a:spLocks/>
          </p:cNvSpPr>
          <p:nvPr/>
        </p:nvSpPr>
        <p:spPr>
          <a:xfrm>
            <a:off x="4371182" y="5039974"/>
            <a:ext cx="6164738" cy="1566196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Interpretation :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NRTI: reversion of mutations in reservoir: </a:t>
            </a:r>
          </a:p>
          <a:p>
            <a:pPr lvl="2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Possible activity of TAF/TDF</a:t>
            </a:r>
          </a:p>
          <a:p>
            <a:pPr lvl="2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M184V still present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NNRTI: full reversion of mutations: all drugs ”fully active”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PRO: few change in mutations’ profile and same impact on resistance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IN: no mutation, no resistance (no history of replication/failure on RAL)</a:t>
            </a:r>
          </a:p>
        </p:txBody>
      </p:sp>
    </p:spTree>
    <p:extLst>
      <p:ext uri="{BB962C8B-B14F-4D97-AF65-F5344CB8AC3E}">
        <p14:creationId xmlns:p14="http://schemas.microsoft.com/office/powerpoint/2010/main" val="98904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95686"/>
            <a:ext cx="8490167" cy="1143000"/>
          </a:xfrm>
        </p:spPr>
        <p:txBody>
          <a:bodyPr>
            <a:normAutofit/>
          </a:bodyPr>
          <a:lstStyle/>
          <a:p>
            <a:r>
              <a:rPr lang="fr-FR" sz="3200" dirty="0" err="1"/>
              <a:t>Clinical</a:t>
            </a:r>
            <a:r>
              <a:rPr lang="fr-FR" sz="3200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238686"/>
            <a:ext cx="10972800" cy="476901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 are the options ?</a:t>
            </a:r>
          </a:p>
          <a:p>
            <a:pPr lvl="1"/>
            <a:r>
              <a:rPr lang="fr-FR" sz="2000" dirty="0"/>
              <a:t>No change in the </a:t>
            </a:r>
            <a:r>
              <a:rPr lang="fr-FR" sz="2000" dirty="0" err="1"/>
              <a:t>regimen</a:t>
            </a:r>
            <a:r>
              <a:rPr lang="fr-FR" sz="2000" dirty="0"/>
              <a:t> : DRV/r 600/100 </a:t>
            </a:r>
            <a:r>
              <a:rPr lang="fr-FR" sz="2000" dirty="0" err="1"/>
              <a:t>bid</a:t>
            </a:r>
            <a:r>
              <a:rPr lang="fr-FR" sz="2000" dirty="0"/>
              <a:t> + RAL 400 </a:t>
            </a:r>
            <a:r>
              <a:rPr lang="fr-FR" sz="2000" dirty="0" err="1"/>
              <a:t>bid</a:t>
            </a:r>
            <a:endParaRPr lang="fr-FR" sz="2000" dirty="0"/>
          </a:p>
          <a:p>
            <a:pPr lvl="2"/>
            <a:r>
              <a:rPr lang="fr-FR" sz="1700" dirty="0"/>
              <a:t>Focus on </a:t>
            </a:r>
            <a:r>
              <a:rPr lang="fr-FR" sz="1700" dirty="0" err="1"/>
              <a:t>prevention</a:t>
            </a:r>
            <a:r>
              <a:rPr lang="fr-FR" sz="1700" dirty="0"/>
              <a:t> of </a:t>
            </a:r>
            <a:r>
              <a:rPr lang="fr-FR" sz="1700" dirty="0" err="1"/>
              <a:t>comorbidity</a:t>
            </a:r>
            <a:r>
              <a:rPr lang="fr-FR" sz="1700" dirty="0"/>
              <a:t>(</a:t>
            </a:r>
            <a:r>
              <a:rPr lang="fr-FR" sz="1700" dirty="0" err="1"/>
              <a:t>ies</a:t>
            </a:r>
            <a:r>
              <a:rPr lang="fr-FR" sz="1700" dirty="0"/>
              <a:t>) (CV +++)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DRV/r 1200/100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QD,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higher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genetic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barrier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4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pills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 booster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exposure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less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. TDM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mandatory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If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levels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insufficient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emergence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DTG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BIC/FTC/TAF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R to FTC (but M184V-related fitness), 3 TAMS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conferring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decreased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TAF/TDF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RAL 1200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ETR 400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Cumulative plasma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No R to ETR (but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all mutations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captured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?)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DOR 100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Reversion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NNRTI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how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reliable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negative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value of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POOR),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DOR-R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CAB LA + RPV LA IM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No NNRTI mutations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current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RPV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+ FOS 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full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suspceptibility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expected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safety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ddI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advantages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LEN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sc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q6M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great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option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8377066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95686"/>
            <a:ext cx="8490167" cy="1143000"/>
          </a:xfrm>
        </p:spPr>
        <p:txBody>
          <a:bodyPr>
            <a:normAutofit/>
          </a:bodyPr>
          <a:lstStyle/>
          <a:p>
            <a:r>
              <a:rPr lang="fr-FR" sz="3200" dirty="0" err="1"/>
              <a:t>Clinical</a:t>
            </a:r>
            <a:r>
              <a:rPr lang="fr-FR" sz="3200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238686"/>
            <a:ext cx="10972800" cy="476901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 are the options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No change in the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: DRV/r 600/100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RAL 400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prevention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comorbidity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(CV +++)</a:t>
            </a:r>
          </a:p>
          <a:p>
            <a:pPr lvl="1"/>
            <a:r>
              <a:rPr lang="fr-FR" sz="2000" dirty="0"/>
              <a:t>Change to DRV/r 1200/100 </a:t>
            </a:r>
            <a:r>
              <a:rPr lang="fr-FR" sz="2000" dirty="0" err="1"/>
              <a:t>qd</a:t>
            </a:r>
            <a:r>
              <a:rPr lang="fr-FR" sz="2000" dirty="0"/>
              <a:t> + DTG 50 mg </a:t>
            </a:r>
            <a:r>
              <a:rPr lang="fr-FR" sz="2000" dirty="0" err="1"/>
              <a:t>qd</a:t>
            </a:r>
            <a:endParaRPr lang="fr-FR" sz="2000" dirty="0"/>
          </a:p>
          <a:p>
            <a:pPr lvl="2"/>
            <a:r>
              <a:rPr lang="fr-FR" sz="1700" dirty="0"/>
              <a:t>QD, </a:t>
            </a:r>
            <a:r>
              <a:rPr lang="fr-FR" sz="1700" dirty="0" err="1"/>
              <a:t>higher</a:t>
            </a:r>
            <a:r>
              <a:rPr lang="fr-FR" sz="1700" dirty="0"/>
              <a:t> </a:t>
            </a:r>
            <a:r>
              <a:rPr lang="fr-FR" sz="1700" dirty="0" err="1"/>
              <a:t>genetic</a:t>
            </a:r>
            <a:r>
              <a:rPr lang="fr-FR" sz="1700" dirty="0"/>
              <a:t> </a:t>
            </a:r>
            <a:r>
              <a:rPr lang="fr-FR" sz="1700" dirty="0" err="1"/>
              <a:t>barrier</a:t>
            </a:r>
            <a:r>
              <a:rPr lang="fr-FR" sz="1700" dirty="0"/>
              <a:t>, but </a:t>
            </a:r>
            <a:r>
              <a:rPr lang="fr-FR" sz="1700" dirty="0" err="1"/>
              <a:t>still</a:t>
            </a:r>
            <a:r>
              <a:rPr lang="fr-FR" sz="1700" dirty="0"/>
              <a:t> 4 </a:t>
            </a:r>
            <a:r>
              <a:rPr lang="fr-FR" sz="1700" dirty="0" err="1"/>
              <a:t>pills</a:t>
            </a:r>
            <a:r>
              <a:rPr lang="fr-FR" sz="1700" dirty="0"/>
              <a:t>, </a:t>
            </a:r>
            <a:r>
              <a:rPr lang="fr-FR" sz="1700" dirty="0" err="1"/>
              <a:t>still</a:t>
            </a:r>
            <a:r>
              <a:rPr lang="fr-FR" sz="1700" dirty="0"/>
              <a:t> a booster</a:t>
            </a:r>
          </a:p>
          <a:p>
            <a:pPr lvl="2"/>
            <a:r>
              <a:rPr lang="fr-FR" sz="1700" dirty="0" err="1"/>
              <a:t>Might</a:t>
            </a:r>
            <a:r>
              <a:rPr lang="fr-FR" sz="1700" dirty="0"/>
              <a:t> </a:t>
            </a:r>
            <a:r>
              <a:rPr lang="fr-FR" sz="1700" dirty="0" err="1"/>
              <a:t>be</a:t>
            </a:r>
            <a:r>
              <a:rPr lang="fr-FR" sz="1700" dirty="0"/>
              <a:t> </a:t>
            </a:r>
            <a:r>
              <a:rPr lang="fr-FR" sz="1700" dirty="0" err="1"/>
              <a:t>risky</a:t>
            </a:r>
            <a:r>
              <a:rPr lang="fr-FR" sz="1700" dirty="0"/>
              <a:t> : DRV </a:t>
            </a:r>
            <a:r>
              <a:rPr lang="fr-FR" sz="1700" dirty="0" err="1"/>
              <a:t>exposure</a:t>
            </a:r>
            <a:r>
              <a:rPr lang="fr-FR" sz="1700" dirty="0"/>
              <a:t> </a:t>
            </a:r>
            <a:r>
              <a:rPr lang="fr-FR" sz="1700" dirty="0" err="1"/>
              <a:t>might</a:t>
            </a:r>
            <a:r>
              <a:rPr lang="fr-FR" sz="1700" dirty="0"/>
              <a:t> </a:t>
            </a:r>
            <a:r>
              <a:rPr lang="fr-FR" sz="1700" dirty="0" err="1"/>
              <a:t>be</a:t>
            </a:r>
            <a:r>
              <a:rPr lang="fr-FR" sz="1700" dirty="0"/>
              <a:t> </a:t>
            </a:r>
            <a:r>
              <a:rPr lang="fr-FR" sz="1700" dirty="0" err="1"/>
              <a:t>less</a:t>
            </a:r>
            <a:r>
              <a:rPr lang="fr-FR" sz="1700" dirty="0"/>
              <a:t>. TDM </a:t>
            </a:r>
            <a:r>
              <a:rPr lang="fr-FR" sz="1700" dirty="0" err="1"/>
              <a:t>mandatory</a:t>
            </a:r>
            <a:endParaRPr lang="fr-FR" sz="1700" dirty="0"/>
          </a:p>
          <a:p>
            <a:pPr lvl="2"/>
            <a:r>
              <a:rPr lang="fr-FR" sz="1700" dirty="0"/>
              <a:t>If DRV </a:t>
            </a:r>
            <a:r>
              <a:rPr lang="fr-FR" sz="1700" dirty="0" err="1"/>
              <a:t>levels</a:t>
            </a:r>
            <a:r>
              <a:rPr lang="fr-FR" sz="1700" dirty="0"/>
              <a:t> </a:t>
            </a:r>
            <a:r>
              <a:rPr lang="fr-FR" sz="1700" dirty="0" err="1"/>
              <a:t>insufficient</a:t>
            </a:r>
            <a:r>
              <a:rPr lang="fr-FR" sz="1700" dirty="0"/>
              <a:t>, </a:t>
            </a:r>
            <a:r>
              <a:rPr lang="fr-FR" sz="1700" dirty="0" err="1"/>
              <a:t>risk</a:t>
            </a:r>
            <a:r>
              <a:rPr lang="fr-FR" sz="1700" dirty="0"/>
              <a:t> of </a:t>
            </a:r>
            <a:r>
              <a:rPr lang="fr-FR" sz="1700" dirty="0" err="1"/>
              <a:t>emergence</a:t>
            </a:r>
            <a:r>
              <a:rPr lang="fr-FR" sz="1700" dirty="0"/>
              <a:t> of </a:t>
            </a:r>
            <a:r>
              <a:rPr lang="fr-FR" sz="1700" dirty="0" err="1"/>
              <a:t>resistance</a:t>
            </a:r>
            <a:r>
              <a:rPr lang="fr-FR" sz="1700" dirty="0"/>
              <a:t> to DTG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BIC/FTC/TAF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R to FTC (but M184V-related fitness), 3 TAMS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conferring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decreased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TAF/TDF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RAL 1200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ETR 400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Cumulative plasma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No R to ETR (but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all mutations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captured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?)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DOR 100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Reversion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NNRTI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how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reliable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negative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value of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POOR),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DOR-R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CAB LA + RPV LA IM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No NNRTI mutations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current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RPV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+ FOS 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full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suspceptibility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expected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safety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ddI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advantages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LEN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sc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q6M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great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option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08545137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2BFFFD-6CCF-3C44-94CE-4B159F61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8820"/>
            <a:ext cx="8490167" cy="781150"/>
          </a:xfrm>
        </p:spPr>
        <p:txBody>
          <a:bodyPr/>
          <a:lstStyle/>
          <a:p>
            <a:r>
              <a:rPr lang="en-GB" dirty="0"/>
              <a:t>DRV Pharmacokinetics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42E9B8BF-CAFF-87DD-513E-15478FB9DBFA}"/>
              </a:ext>
            </a:extLst>
          </p:cNvPr>
          <p:cNvGrpSpPr/>
          <p:nvPr/>
        </p:nvGrpSpPr>
        <p:grpSpPr>
          <a:xfrm>
            <a:off x="746578" y="4851567"/>
            <a:ext cx="290882" cy="257369"/>
            <a:chOff x="1812488" y="4747278"/>
            <a:chExt cx="290882" cy="257369"/>
          </a:xfrm>
        </p:grpSpPr>
        <p:sp>
          <p:nvSpPr>
            <p:cNvPr id="71" name="Line 7">
              <a:extLst>
                <a:ext uri="{FF2B5EF4-FFF2-40B4-BE49-F238E27FC236}">
                  <a16:creationId xmlns:a16="http://schemas.microsoft.com/office/drawing/2014/main" id="{FA0C1C0F-E596-E660-6BC6-D1E3581AB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38">
              <a:extLst>
                <a:ext uri="{FF2B5EF4-FFF2-40B4-BE49-F238E27FC236}">
                  <a16:creationId xmlns:a16="http://schemas.microsoft.com/office/drawing/2014/main" id="{5AC41A9D-2B82-9BEC-1072-0729AF114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488" y="4747278"/>
              <a:ext cx="15125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9F0DF4B5-DB0A-3B06-8778-D316BB2BAC45}"/>
              </a:ext>
            </a:extLst>
          </p:cNvPr>
          <p:cNvGrpSpPr/>
          <p:nvPr/>
        </p:nvGrpSpPr>
        <p:grpSpPr>
          <a:xfrm>
            <a:off x="507761" y="4168233"/>
            <a:ext cx="529699" cy="257369"/>
            <a:chOff x="1573671" y="4118434"/>
            <a:chExt cx="529699" cy="257369"/>
          </a:xfrm>
        </p:grpSpPr>
        <p:sp>
          <p:nvSpPr>
            <p:cNvPr id="74" name="Line 9">
              <a:extLst>
                <a:ext uri="{FF2B5EF4-FFF2-40B4-BE49-F238E27FC236}">
                  <a16:creationId xmlns:a16="http://schemas.microsoft.com/office/drawing/2014/main" id="{19D3A554-F422-19DD-E6A8-C658AF336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40">
              <a:extLst>
                <a:ext uri="{FF2B5EF4-FFF2-40B4-BE49-F238E27FC236}">
                  <a16:creationId xmlns:a16="http://schemas.microsoft.com/office/drawing/2014/main" id="{8C74AB4B-DE3E-9523-454D-4DBCE6AF2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71" y="4118434"/>
              <a:ext cx="386892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2000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58D5A4D-0615-18B4-A525-563FE6E28CC3}"/>
              </a:ext>
            </a:extLst>
          </p:cNvPr>
          <p:cNvGrpSpPr/>
          <p:nvPr/>
        </p:nvGrpSpPr>
        <p:grpSpPr>
          <a:xfrm>
            <a:off x="507761" y="3502074"/>
            <a:ext cx="529699" cy="257369"/>
            <a:chOff x="1573671" y="3480259"/>
            <a:chExt cx="529699" cy="257369"/>
          </a:xfrm>
        </p:grpSpPr>
        <p:sp>
          <p:nvSpPr>
            <p:cNvPr id="77" name="Line 11">
              <a:extLst>
                <a:ext uri="{FF2B5EF4-FFF2-40B4-BE49-F238E27FC236}">
                  <a16:creationId xmlns:a16="http://schemas.microsoft.com/office/drawing/2014/main" id="{38A4D6A1-4AF6-41C9-7516-D5681CEB1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42">
              <a:extLst>
                <a:ext uri="{FF2B5EF4-FFF2-40B4-BE49-F238E27FC236}">
                  <a16:creationId xmlns:a16="http://schemas.microsoft.com/office/drawing/2014/main" id="{AB4EFF6B-FEFF-B702-1D00-4405219CB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71" y="3480259"/>
              <a:ext cx="386892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4000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7ED7C475-A3BB-BDBD-C929-178264407DF0}"/>
              </a:ext>
            </a:extLst>
          </p:cNvPr>
          <p:cNvGrpSpPr/>
          <p:nvPr/>
        </p:nvGrpSpPr>
        <p:grpSpPr>
          <a:xfrm>
            <a:off x="507761" y="2853856"/>
            <a:ext cx="529699" cy="257369"/>
            <a:chOff x="1573671" y="2832559"/>
            <a:chExt cx="529699" cy="257369"/>
          </a:xfrm>
        </p:grpSpPr>
        <p:sp>
          <p:nvSpPr>
            <p:cNvPr id="80" name="Line 13">
              <a:extLst>
                <a:ext uri="{FF2B5EF4-FFF2-40B4-BE49-F238E27FC236}">
                  <a16:creationId xmlns:a16="http://schemas.microsoft.com/office/drawing/2014/main" id="{632FAF98-3CC1-78C0-2ED1-3DB0DF76F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44">
              <a:extLst>
                <a:ext uri="{FF2B5EF4-FFF2-40B4-BE49-F238E27FC236}">
                  <a16:creationId xmlns:a16="http://schemas.microsoft.com/office/drawing/2014/main" id="{4DC32FB8-25A0-A58D-3DE6-5B19595F8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71" y="2832559"/>
              <a:ext cx="386892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6000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1DA7BC78-A0CB-2C7F-0166-3CF4ADB2D1CB}"/>
              </a:ext>
            </a:extLst>
          </p:cNvPr>
          <p:cNvGrpSpPr/>
          <p:nvPr/>
        </p:nvGrpSpPr>
        <p:grpSpPr>
          <a:xfrm>
            <a:off x="507761" y="2186187"/>
            <a:ext cx="529699" cy="257369"/>
            <a:chOff x="1573671" y="2194384"/>
            <a:chExt cx="529699" cy="257369"/>
          </a:xfrm>
        </p:grpSpPr>
        <p:sp>
          <p:nvSpPr>
            <p:cNvPr id="83" name="Line 15">
              <a:extLst>
                <a:ext uri="{FF2B5EF4-FFF2-40B4-BE49-F238E27FC236}">
                  <a16:creationId xmlns:a16="http://schemas.microsoft.com/office/drawing/2014/main" id="{0AF80C59-1CE1-CA95-FC0C-23AFF3FDE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46">
              <a:extLst>
                <a:ext uri="{FF2B5EF4-FFF2-40B4-BE49-F238E27FC236}">
                  <a16:creationId xmlns:a16="http://schemas.microsoft.com/office/drawing/2014/main" id="{720928EA-9F7A-FDC2-3350-3D555CDF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71" y="2194384"/>
              <a:ext cx="386892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8000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8A3409D8-7731-54EB-760C-E713577965AC}"/>
              </a:ext>
            </a:extLst>
          </p:cNvPr>
          <p:cNvGrpSpPr/>
          <p:nvPr/>
        </p:nvGrpSpPr>
        <p:grpSpPr>
          <a:xfrm>
            <a:off x="397123" y="1520357"/>
            <a:ext cx="640337" cy="257369"/>
            <a:chOff x="1463033" y="1546878"/>
            <a:chExt cx="640337" cy="257369"/>
          </a:xfrm>
        </p:grpSpPr>
        <p:sp>
          <p:nvSpPr>
            <p:cNvPr id="86" name="Line 17">
              <a:extLst>
                <a:ext uri="{FF2B5EF4-FFF2-40B4-BE49-F238E27FC236}">
                  <a16:creationId xmlns:a16="http://schemas.microsoft.com/office/drawing/2014/main" id="{DA4EAA8A-FDE2-03C6-C78E-4A75F578B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1691026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48">
              <a:extLst>
                <a:ext uri="{FF2B5EF4-FFF2-40B4-BE49-F238E27FC236}">
                  <a16:creationId xmlns:a16="http://schemas.microsoft.com/office/drawing/2014/main" id="{89C310C8-D672-3675-E8AC-BF1A61817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033" y="1546878"/>
              <a:ext cx="50070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10 000</a:t>
              </a:r>
            </a:p>
          </p:txBody>
        </p:sp>
      </p:grpSp>
      <p:sp>
        <p:nvSpPr>
          <p:cNvPr id="91" name="Rectangle 69">
            <a:extLst>
              <a:ext uri="{FF2B5EF4-FFF2-40B4-BE49-F238E27FC236}">
                <a16:creationId xmlns:a16="http://schemas.microsoft.com/office/drawing/2014/main" id="{816EE36C-EEC5-736A-C9AC-7DD8A93C4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360" y="1220987"/>
            <a:ext cx="3016266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DRV </a:t>
            </a:r>
            <a:r>
              <a:rPr lang="fr-FR" altLang="fr-FR" sz="2000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simulated</a:t>
            </a:r>
            <a:r>
              <a:rPr lang="fr-FR" altLang="fr-FR" sz="20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altLang="fr-FR" sz="2000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C</a:t>
            </a:r>
            <a:r>
              <a:rPr lang="fr-FR" altLang="fr-FR" sz="2000" b="1" baseline="-25000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min</a:t>
            </a:r>
            <a:r>
              <a:rPr lang="fr-FR" altLang="fr-FR" sz="20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(</a:t>
            </a:r>
            <a:r>
              <a:rPr lang="fr-FR" altLang="fr-FR" sz="2000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ng</a:t>
            </a:r>
            <a:r>
              <a:rPr lang="fr-FR" altLang="fr-FR" sz="20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/</a:t>
            </a:r>
            <a:r>
              <a:rPr lang="fr-FR" altLang="fr-FR" sz="2000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mL</a:t>
            </a:r>
            <a:r>
              <a:rPr lang="fr-FR" altLang="fr-FR" sz="20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65399DB-8DFC-499C-7493-52613968C0C0}"/>
              </a:ext>
            </a:extLst>
          </p:cNvPr>
          <p:cNvGrpSpPr/>
          <p:nvPr/>
        </p:nvGrpSpPr>
        <p:grpSpPr>
          <a:xfrm>
            <a:off x="2469994" y="5262900"/>
            <a:ext cx="1084198" cy="341892"/>
            <a:chOff x="2149509" y="4885446"/>
            <a:chExt cx="1084198" cy="341892"/>
          </a:xfrm>
        </p:grpSpPr>
        <p:sp>
          <p:nvSpPr>
            <p:cNvPr id="89" name="Line 21">
              <a:extLst>
                <a:ext uri="{FF2B5EF4-FFF2-40B4-BE49-F238E27FC236}">
                  <a16:creationId xmlns:a16="http://schemas.microsoft.com/office/drawing/2014/main" id="{9B30DEC3-A256-FC57-4C0B-590475668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6843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7A32DD70-A881-A990-13D4-41F4FE0B5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9509" y="4969969"/>
              <a:ext cx="10841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600/100 mg </a:t>
              </a:r>
              <a:r>
                <a:rPr kumimoji="0" lang="fr-FR" alt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bid</a:t>
              </a:r>
              <a:endPara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8734D14E-43A7-D664-4D9C-7010B3773FB5}"/>
              </a:ext>
            </a:extLst>
          </p:cNvPr>
          <p:cNvGrpSpPr/>
          <p:nvPr/>
        </p:nvGrpSpPr>
        <p:grpSpPr>
          <a:xfrm>
            <a:off x="2822576" y="1759744"/>
            <a:ext cx="379035" cy="2982276"/>
            <a:chOff x="2084388" y="2281238"/>
            <a:chExt cx="127000" cy="720725"/>
          </a:xfrm>
        </p:grpSpPr>
        <p:sp>
          <p:nvSpPr>
            <p:cNvPr id="110" name="Line 113">
              <a:extLst>
                <a:ext uri="{FF2B5EF4-FFF2-40B4-BE49-F238E27FC236}">
                  <a16:creationId xmlns:a16="http://schemas.microsoft.com/office/drawing/2014/main" id="{C103C2AF-E96F-5954-FAAA-5C1822A02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120">
              <a:extLst>
                <a:ext uri="{FF2B5EF4-FFF2-40B4-BE49-F238E27FC236}">
                  <a16:creationId xmlns:a16="http://schemas.microsoft.com/office/drawing/2014/main" id="{D1D280B1-12A3-B8D0-D26D-59C657A3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13">
              <a:extLst>
                <a:ext uri="{FF2B5EF4-FFF2-40B4-BE49-F238E27FC236}">
                  <a16:creationId xmlns:a16="http://schemas.microsoft.com/office/drawing/2014/main" id="{1F780561-334C-AE75-3648-152C2ED5F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7B16B8C-8AE8-62FD-8D09-712A180F6B6E}"/>
              </a:ext>
            </a:extLst>
          </p:cNvPr>
          <p:cNvSpPr/>
          <p:nvPr/>
        </p:nvSpPr>
        <p:spPr>
          <a:xfrm>
            <a:off x="2664050" y="3524250"/>
            <a:ext cx="696087" cy="85971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A1E17498-521D-2DDF-81AA-82CC35F66D4D}"/>
              </a:ext>
            </a:extLst>
          </p:cNvPr>
          <p:cNvCxnSpPr/>
          <p:nvPr/>
        </p:nvCxnSpPr>
        <p:spPr>
          <a:xfrm>
            <a:off x="2664693" y="4045582"/>
            <a:ext cx="6948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3223D973-7B0D-FC87-693A-63C5165729A7}"/>
              </a:ext>
            </a:extLst>
          </p:cNvPr>
          <p:cNvGrpSpPr/>
          <p:nvPr/>
        </p:nvGrpSpPr>
        <p:grpSpPr>
          <a:xfrm>
            <a:off x="3692400" y="5262900"/>
            <a:ext cx="1124273" cy="341892"/>
            <a:chOff x="2129471" y="4885446"/>
            <a:chExt cx="1124273" cy="341892"/>
          </a:xfrm>
        </p:grpSpPr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3D45D82C-DDEF-FDEB-F72D-CC46EE078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6843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51">
              <a:extLst>
                <a:ext uri="{FF2B5EF4-FFF2-40B4-BE49-F238E27FC236}">
                  <a16:creationId xmlns:a16="http://schemas.microsoft.com/office/drawing/2014/main" id="{0E14CB31-A1BA-AAD2-28C3-F84338CA7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471" y="4969969"/>
              <a:ext cx="112427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1200/100 mg qd</a:t>
              </a: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CF6CDAB1-E66A-D3CC-D6DA-52C8A0D82AFA}"/>
              </a:ext>
            </a:extLst>
          </p:cNvPr>
          <p:cNvGrpSpPr/>
          <p:nvPr/>
        </p:nvGrpSpPr>
        <p:grpSpPr>
          <a:xfrm>
            <a:off x="4065019" y="2705100"/>
            <a:ext cx="379035" cy="2227738"/>
            <a:chOff x="2084388" y="2281238"/>
            <a:chExt cx="127000" cy="720725"/>
          </a:xfrm>
        </p:grpSpPr>
        <p:sp>
          <p:nvSpPr>
            <p:cNvPr id="117" name="Line 113">
              <a:extLst>
                <a:ext uri="{FF2B5EF4-FFF2-40B4-BE49-F238E27FC236}">
                  <a16:creationId xmlns:a16="http://schemas.microsoft.com/office/drawing/2014/main" id="{AFB5D4C8-0E72-921A-4D3B-ADB38819F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Line 120">
              <a:extLst>
                <a:ext uri="{FF2B5EF4-FFF2-40B4-BE49-F238E27FC236}">
                  <a16:creationId xmlns:a16="http://schemas.microsoft.com/office/drawing/2014/main" id="{C52D88BC-EE0E-CC59-3E0D-05CBD7F64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Line 113">
              <a:extLst>
                <a:ext uri="{FF2B5EF4-FFF2-40B4-BE49-F238E27FC236}">
                  <a16:creationId xmlns:a16="http://schemas.microsoft.com/office/drawing/2014/main" id="{7B37CAB7-80CA-443E-43DD-6428D06E7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ACBBA8F-53B9-A193-2739-8706151C7713}"/>
              </a:ext>
            </a:extLst>
          </p:cNvPr>
          <p:cNvSpPr/>
          <p:nvPr/>
        </p:nvSpPr>
        <p:spPr>
          <a:xfrm>
            <a:off x="3906493" y="4132925"/>
            <a:ext cx="696087" cy="608144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E11542AD-DAAF-F86C-D5DA-6FCB3D234D18}"/>
              </a:ext>
            </a:extLst>
          </p:cNvPr>
          <p:cNvCxnSpPr>
            <a:cxnSpLocks/>
          </p:cNvCxnSpPr>
          <p:nvPr/>
        </p:nvCxnSpPr>
        <p:spPr>
          <a:xfrm>
            <a:off x="3907136" y="4491194"/>
            <a:ext cx="6948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18B4E0F0-0FA9-A9B2-3E00-F9FFC7D211B4}"/>
              </a:ext>
            </a:extLst>
          </p:cNvPr>
          <p:cNvGrpSpPr/>
          <p:nvPr/>
        </p:nvGrpSpPr>
        <p:grpSpPr>
          <a:xfrm>
            <a:off x="1286061" y="5262900"/>
            <a:ext cx="1045726" cy="341892"/>
            <a:chOff x="2168745" y="4885446"/>
            <a:chExt cx="1045726" cy="341892"/>
          </a:xfrm>
        </p:grpSpPr>
        <p:sp>
          <p:nvSpPr>
            <p:cNvPr id="95" name="Line 21">
              <a:extLst>
                <a:ext uri="{FF2B5EF4-FFF2-40B4-BE49-F238E27FC236}">
                  <a16:creationId xmlns:a16="http://schemas.microsoft.com/office/drawing/2014/main" id="{C6DA553A-5447-1749-606A-44808B2B4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6843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51">
              <a:extLst>
                <a:ext uri="{FF2B5EF4-FFF2-40B4-BE49-F238E27FC236}">
                  <a16:creationId xmlns:a16="http://schemas.microsoft.com/office/drawing/2014/main" id="{7C7D3EC4-3968-68AE-947C-A32A78404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745" y="4969969"/>
              <a:ext cx="104572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800/100 mg qd</a:t>
              </a:r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11B39A37-F1EE-D6E6-6CD5-25A7DA42D84D}"/>
              </a:ext>
            </a:extLst>
          </p:cNvPr>
          <p:cNvGrpSpPr/>
          <p:nvPr/>
        </p:nvGrpSpPr>
        <p:grpSpPr>
          <a:xfrm>
            <a:off x="1619407" y="3462337"/>
            <a:ext cx="379035" cy="1484789"/>
            <a:chOff x="2084388" y="2281238"/>
            <a:chExt cx="127000" cy="720725"/>
          </a:xfrm>
        </p:grpSpPr>
        <p:sp>
          <p:nvSpPr>
            <p:cNvPr id="123" name="Line 113">
              <a:extLst>
                <a:ext uri="{FF2B5EF4-FFF2-40B4-BE49-F238E27FC236}">
                  <a16:creationId xmlns:a16="http://schemas.microsoft.com/office/drawing/2014/main" id="{7F16D019-FFF0-03C2-20E7-86C2F5128D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120">
              <a:extLst>
                <a:ext uri="{FF2B5EF4-FFF2-40B4-BE49-F238E27FC236}">
                  <a16:creationId xmlns:a16="http://schemas.microsoft.com/office/drawing/2014/main" id="{F7646B57-651B-077F-A72C-62248C8A8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Line 113">
              <a:extLst>
                <a:ext uri="{FF2B5EF4-FFF2-40B4-BE49-F238E27FC236}">
                  <a16:creationId xmlns:a16="http://schemas.microsoft.com/office/drawing/2014/main" id="{8968DDB6-FB5C-145F-6331-61B8700FD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FDE47AA-599B-3F28-AB0B-E0943560C9A9}"/>
              </a:ext>
            </a:extLst>
          </p:cNvPr>
          <p:cNvSpPr/>
          <p:nvPr/>
        </p:nvSpPr>
        <p:spPr>
          <a:xfrm>
            <a:off x="1460881" y="4414838"/>
            <a:ext cx="696087" cy="4121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A4589004-9B09-B332-8F42-0B50FFA135AF}"/>
              </a:ext>
            </a:extLst>
          </p:cNvPr>
          <p:cNvCxnSpPr>
            <a:cxnSpLocks/>
          </p:cNvCxnSpPr>
          <p:nvPr/>
        </p:nvCxnSpPr>
        <p:spPr>
          <a:xfrm>
            <a:off x="1461524" y="4648358"/>
            <a:ext cx="6948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8FCB2DEF-EEAE-571B-431A-F2896F510230}"/>
              </a:ext>
            </a:extLst>
          </p:cNvPr>
          <p:cNvGrpSpPr/>
          <p:nvPr/>
        </p:nvGrpSpPr>
        <p:grpSpPr>
          <a:xfrm>
            <a:off x="4956485" y="5262900"/>
            <a:ext cx="1124273" cy="341892"/>
            <a:chOff x="2129471" y="4885446"/>
            <a:chExt cx="1124273" cy="341892"/>
          </a:xfrm>
        </p:grpSpPr>
        <p:sp>
          <p:nvSpPr>
            <p:cNvPr id="107" name="Line 21">
              <a:extLst>
                <a:ext uri="{FF2B5EF4-FFF2-40B4-BE49-F238E27FC236}">
                  <a16:creationId xmlns:a16="http://schemas.microsoft.com/office/drawing/2014/main" id="{2C0FA6FF-7893-24B6-7725-BF4129F7C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6843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51">
              <a:extLst>
                <a:ext uri="{FF2B5EF4-FFF2-40B4-BE49-F238E27FC236}">
                  <a16:creationId xmlns:a16="http://schemas.microsoft.com/office/drawing/2014/main" id="{03D089E1-4E5E-C69F-C322-6CCCB684B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471" y="4969969"/>
              <a:ext cx="112427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1200/200 mg qd</a:t>
              </a:r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91CAFC8B-C802-C29A-F128-8A7DE8616834}"/>
              </a:ext>
            </a:extLst>
          </p:cNvPr>
          <p:cNvGrpSpPr/>
          <p:nvPr/>
        </p:nvGrpSpPr>
        <p:grpSpPr>
          <a:xfrm>
            <a:off x="5329104" y="1981200"/>
            <a:ext cx="379035" cy="2904008"/>
            <a:chOff x="2084388" y="2281238"/>
            <a:chExt cx="127000" cy="720725"/>
          </a:xfrm>
        </p:grpSpPr>
        <p:sp>
          <p:nvSpPr>
            <p:cNvPr id="134" name="Line 113">
              <a:extLst>
                <a:ext uri="{FF2B5EF4-FFF2-40B4-BE49-F238E27FC236}">
                  <a16:creationId xmlns:a16="http://schemas.microsoft.com/office/drawing/2014/main" id="{E2D6ECEC-70FD-83B4-2972-517397B87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Line 120">
              <a:extLst>
                <a:ext uri="{FF2B5EF4-FFF2-40B4-BE49-F238E27FC236}">
                  <a16:creationId xmlns:a16="http://schemas.microsoft.com/office/drawing/2014/main" id="{47FDEAF6-D648-5950-FE7D-14AD7F378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113">
              <a:extLst>
                <a:ext uri="{FF2B5EF4-FFF2-40B4-BE49-F238E27FC236}">
                  <a16:creationId xmlns:a16="http://schemas.microsoft.com/office/drawing/2014/main" id="{3EAD7174-D750-96B1-EE9D-0D8032CE6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571249F-A3EC-143A-F5A7-45B6E4B1F916}"/>
              </a:ext>
            </a:extLst>
          </p:cNvPr>
          <p:cNvSpPr/>
          <p:nvPr/>
        </p:nvSpPr>
        <p:spPr>
          <a:xfrm>
            <a:off x="5170578" y="3809898"/>
            <a:ext cx="696087" cy="781151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DAE40C86-87FB-ABF1-4781-F816E3D519A6}"/>
              </a:ext>
            </a:extLst>
          </p:cNvPr>
          <p:cNvCxnSpPr>
            <a:cxnSpLocks/>
          </p:cNvCxnSpPr>
          <p:nvPr/>
        </p:nvCxnSpPr>
        <p:spPr>
          <a:xfrm>
            <a:off x="5171221" y="4272114"/>
            <a:ext cx="694800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Line 17">
            <a:extLst>
              <a:ext uri="{FF2B5EF4-FFF2-40B4-BE49-F238E27FC236}">
                <a16:creationId xmlns:a16="http://schemas.microsoft.com/office/drawing/2014/main" id="{C22FEE36-F9C1-65FB-76E1-7DA45BC4301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623719" y="3323676"/>
            <a:ext cx="332503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2" name="Line 17">
            <a:extLst>
              <a:ext uri="{FF2B5EF4-FFF2-40B4-BE49-F238E27FC236}">
                <a16:creationId xmlns:a16="http://schemas.microsoft.com/office/drawing/2014/main" id="{7D1296E8-4A9D-9DB4-5036-52E6621B9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5120" y="5262900"/>
            <a:ext cx="482774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3" name="Line 17">
            <a:extLst>
              <a:ext uri="{FF2B5EF4-FFF2-40B4-BE49-F238E27FC236}">
                <a16:creationId xmlns:a16="http://schemas.microsoft.com/office/drawing/2014/main" id="{945C165D-73DF-0A67-52D9-DDE52B235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0" y="4804993"/>
            <a:ext cx="5055119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9" name="CuadroTexto 5">
            <a:extLst>
              <a:ext uri="{FF2B5EF4-FFF2-40B4-BE49-F238E27FC236}">
                <a16:creationId xmlns:a16="http://schemas.microsoft.com/office/drawing/2014/main" id="{237F6633-F241-FDBF-EEEC-574ABCD2BF7B}"/>
              </a:ext>
            </a:extLst>
          </p:cNvPr>
          <p:cNvSpPr txBox="1"/>
          <p:nvPr/>
        </p:nvSpPr>
        <p:spPr>
          <a:xfrm>
            <a:off x="7561954" y="1874876"/>
            <a:ext cx="36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NEAT001/ANRS143 – PK </a:t>
            </a:r>
            <a:r>
              <a:rPr lang="en-GB" b="1" dirty="0" err="1">
                <a:solidFill>
                  <a:srgbClr val="0070C0"/>
                </a:solidFill>
              </a:rPr>
              <a:t>substudy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155" name="Tableau 155">
            <a:extLst>
              <a:ext uri="{FF2B5EF4-FFF2-40B4-BE49-F238E27FC236}">
                <a16:creationId xmlns:a16="http://schemas.microsoft.com/office/drawing/2014/main" id="{87A18EB8-8406-DA1B-5C7E-3870D9889816}"/>
              </a:ext>
            </a:extLst>
          </p:cNvPr>
          <p:cNvGraphicFramePr>
            <a:graphicFrameLocks noGrp="1"/>
          </p:cNvGraphicFramePr>
          <p:nvPr/>
        </p:nvGraphicFramePr>
        <p:xfrm>
          <a:off x="6541623" y="2228007"/>
          <a:ext cx="5493131" cy="245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061">
                  <a:extLst>
                    <a:ext uri="{9D8B030D-6E8A-4147-A177-3AD203B41FA5}">
                      <a16:colId xmlns:a16="http://schemas.microsoft.com/office/drawing/2014/main" val="3575124624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749991999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2785753772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2231582479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658008528"/>
                    </a:ext>
                  </a:extLst>
                </a:gridCol>
              </a:tblGrid>
              <a:tr h="308124">
                <a:tc rowSpan="2">
                  <a:txBody>
                    <a:bodyPr/>
                    <a:lstStyle/>
                    <a:p>
                      <a:r>
                        <a:rPr lang="fr-FR" sz="1200" dirty="0" err="1"/>
                        <a:t>Parameter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Darunavir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Ritonavir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067711"/>
                  </a:ext>
                </a:extLst>
              </a:tr>
              <a:tr h="308124">
                <a:tc v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TDF/FTC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TDF/FTC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3080426"/>
                  </a:ext>
                </a:extLst>
              </a:tr>
              <a:tr h="308124">
                <a:tc>
                  <a:txBody>
                    <a:bodyPr/>
                    <a:lstStyle/>
                    <a:p>
                      <a:r>
                        <a:rPr lang="en-US" sz="1200" dirty="0"/>
                        <a:t>Number of patients (n)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9728397"/>
                  </a:ext>
                </a:extLst>
              </a:tr>
              <a:tr h="509867">
                <a:tc>
                  <a:txBody>
                    <a:bodyPr/>
                    <a:lstStyle/>
                    <a:p>
                      <a:r>
                        <a:rPr lang="en-US" sz="1200" dirty="0"/>
                        <a:t>AUC</a:t>
                      </a:r>
                      <a:r>
                        <a:rPr lang="en-US" sz="1200" baseline="-25000" dirty="0"/>
                        <a:t>0-24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mg.h</a:t>
                      </a:r>
                      <a:r>
                        <a:rPr lang="en-US" sz="1200" dirty="0"/>
                        <a:t>/L)</a:t>
                      </a:r>
                    </a:p>
                    <a:p>
                      <a:pPr marL="92075" indent="0"/>
                      <a:r>
                        <a:rPr lang="en-US" sz="1200" dirty="0"/>
                        <a:t>CV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57.42 (17.84)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55.48 (19.74)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4.24 (1.97)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4.32 (3.35)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049476"/>
                  </a:ext>
                </a:extLst>
              </a:tr>
              <a:tr h="509867">
                <a:tc>
                  <a:txBody>
                    <a:bodyPr/>
                    <a:lstStyle/>
                    <a:p>
                      <a:r>
                        <a:rPr lang="en-US" sz="1200" dirty="0" err="1"/>
                        <a:t>C</a:t>
                      </a:r>
                      <a:r>
                        <a:rPr lang="en-US" sz="1200" baseline="-25000" dirty="0" err="1"/>
                        <a:t>max</a:t>
                      </a:r>
                      <a:r>
                        <a:rPr lang="en-US" sz="1200" dirty="0"/>
                        <a:t> (mg/L)</a:t>
                      </a:r>
                    </a:p>
                    <a:p>
                      <a:pPr marL="92075" indent="0"/>
                      <a:r>
                        <a:rPr lang="en-US" sz="1200" dirty="0"/>
                        <a:t>CV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5.35 (0.88)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5.25 (0.97)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 (0.10)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 (0.15)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893927"/>
                  </a:ext>
                </a:extLst>
              </a:tr>
              <a:tr h="509867">
                <a:tc>
                  <a:txBody>
                    <a:bodyPr/>
                    <a:lstStyle/>
                    <a:p>
                      <a:r>
                        <a:rPr lang="en-US" sz="1200" dirty="0"/>
                        <a:t>C</a:t>
                      </a:r>
                      <a:r>
                        <a:rPr lang="en-US" sz="1200" baseline="-25000" dirty="0"/>
                        <a:t>24</a:t>
                      </a:r>
                      <a:r>
                        <a:rPr lang="en-US" sz="1200" dirty="0"/>
                        <a:t> (mg/L)</a:t>
                      </a:r>
                    </a:p>
                    <a:p>
                      <a:pPr marL="92075" indent="0"/>
                      <a:r>
                        <a:rPr lang="en-US" sz="1200" dirty="0"/>
                        <a:t>CV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1.75 (0.73)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1.68 (0.80)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 (0.07)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 (0.12)</a:t>
                      </a:r>
                    </a:p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fr-F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622651"/>
                  </a:ext>
                </a:extLst>
              </a:tr>
            </a:tbl>
          </a:graphicData>
        </a:graphic>
      </p:graphicFrame>
      <p:sp>
        <p:nvSpPr>
          <p:cNvPr id="157" name="Espace réservé du contenu 155">
            <a:extLst>
              <a:ext uri="{FF2B5EF4-FFF2-40B4-BE49-F238E27FC236}">
                <a16:creationId xmlns:a16="http://schemas.microsoft.com/office/drawing/2014/main" id="{F1A219B9-32D1-D02D-A884-9AF74DECEACC}"/>
              </a:ext>
            </a:extLst>
          </p:cNvPr>
          <p:cNvSpPr txBox="1">
            <a:spLocks/>
          </p:cNvSpPr>
          <p:nvPr/>
        </p:nvSpPr>
        <p:spPr>
          <a:xfrm>
            <a:off x="6325337" y="4686190"/>
            <a:ext cx="5924148" cy="39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AdvP416D47"/>
              </a:rPr>
              <a:t>DRV concentrations </a:t>
            </a:r>
            <a:r>
              <a:rPr lang="fr-FR" sz="1800" dirty="0" err="1">
                <a:latin typeface="AdvP416D47"/>
              </a:rPr>
              <a:t>were</a:t>
            </a:r>
            <a:r>
              <a:rPr lang="fr-FR" sz="1800" dirty="0">
                <a:latin typeface="AdvP416D47"/>
              </a:rPr>
              <a:t> </a:t>
            </a:r>
            <a:r>
              <a:rPr lang="fr-FR" sz="1800" dirty="0" err="1">
                <a:latin typeface="AdvP416D47"/>
              </a:rPr>
              <a:t>unaltered</a:t>
            </a:r>
            <a:r>
              <a:rPr lang="fr-FR" sz="1800" dirty="0">
                <a:latin typeface="AdvP416D47"/>
              </a:rPr>
              <a:t> in the </a:t>
            </a:r>
            <a:r>
              <a:rPr lang="fr-FR" sz="1800" dirty="0" err="1">
                <a:latin typeface="AdvP416D47"/>
              </a:rPr>
              <a:t>presence</a:t>
            </a:r>
            <a:r>
              <a:rPr lang="fr-FR" sz="1800" dirty="0">
                <a:latin typeface="AdvP416D47"/>
              </a:rPr>
              <a:t> of RAL </a:t>
            </a:r>
            <a:endParaRPr lang="fr-FR" sz="1400" dirty="0"/>
          </a:p>
        </p:txBody>
      </p:sp>
      <p:sp>
        <p:nvSpPr>
          <p:cNvPr id="161" name="Espace réservé du contenu 155">
            <a:extLst>
              <a:ext uri="{FF2B5EF4-FFF2-40B4-BE49-F238E27FC236}">
                <a16:creationId xmlns:a16="http://schemas.microsoft.com/office/drawing/2014/main" id="{27E5025F-F5AB-4719-AE98-75B9DF39DBFC}"/>
              </a:ext>
            </a:extLst>
          </p:cNvPr>
          <p:cNvSpPr txBox="1">
            <a:spLocks/>
          </p:cNvSpPr>
          <p:nvPr/>
        </p:nvSpPr>
        <p:spPr>
          <a:xfrm>
            <a:off x="6325337" y="5591750"/>
            <a:ext cx="5924148" cy="39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effectLst/>
                <a:latin typeface="AdvP416D47"/>
              </a:rPr>
              <a:t>DRV /r + DTG or RAL : no </a:t>
            </a:r>
            <a:r>
              <a:rPr lang="fr-FR" sz="1800" dirty="0" err="1">
                <a:effectLst/>
                <a:latin typeface="AdvP416D47"/>
              </a:rPr>
              <a:t>clinically</a:t>
            </a:r>
            <a:r>
              <a:rPr lang="fr-FR" sz="1800" dirty="0">
                <a:effectLst/>
                <a:latin typeface="AdvP416D47"/>
              </a:rPr>
              <a:t> </a:t>
            </a:r>
            <a:r>
              <a:rPr lang="fr-FR" sz="1800" dirty="0" err="1">
                <a:effectLst/>
                <a:latin typeface="AdvP416D47"/>
              </a:rPr>
              <a:t>significant</a:t>
            </a:r>
            <a:r>
              <a:rPr lang="fr-FR" sz="1800" dirty="0">
                <a:effectLst/>
                <a:latin typeface="AdvP416D47"/>
              </a:rPr>
              <a:t> PK interaction</a:t>
            </a:r>
            <a:endParaRPr lang="fr-FR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012E6C-88FF-134E-9877-2E7A2BDFAD50}"/>
              </a:ext>
            </a:extLst>
          </p:cNvPr>
          <p:cNvSpPr txBox="1"/>
          <p:nvPr/>
        </p:nvSpPr>
        <p:spPr>
          <a:xfrm>
            <a:off x="1286061" y="5688447"/>
            <a:ext cx="451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Model-based simulations from population PK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69DA241-37A2-2274-61B5-24401F26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33" y="5983467"/>
            <a:ext cx="26345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sv-SE" sz="1400" i="1" dirty="0">
                <a:solidFill>
                  <a:srgbClr val="0070C0"/>
                </a:solidFill>
              </a:rPr>
              <a:t>Spinner CD. JAC 2017; 72:2679-81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BF22C3D-5F48-4AFC-FC80-BC64CE25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6" y="6444771"/>
            <a:ext cx="3406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400" i="1" dirty="0" err="1">
                <a:solidFill>
                  <a:srgbClr val="0070C0"/>
                </a:solidFill>
              </a:rPr>
              <a:t>Arab-Alameddine</a:t>
            </a:r>
            <a:r>
              <a:rPr lang="de-DE" sz="1400" i="1" dirty="0">
                <a:solidFill>
                  <a:srgbClr val="0070C0"/>
                </a:solidFill>
              </a:rPr>
              <a:t> M. JAC 2014;69:2489-98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2AA9F28-4E82-D5C1-C06C-44E54913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03" y="5088114"/>
            <a:ext cx="252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sv-SE" sz="1400" i="1" dirty="0">
                <a:solidFill>
                  <a:srgbClr val="0070C0"/>
                </a:solidFill>
              </a:rPr>
              <a:t>Dickinson L. JAC 2020;75:628-39</a:t>
            </a:r>
          </a:p>
        </p:txBody>
      </p:sp>
    </p:spTree>
    <p:extLst>
      <p:ext uri="{BB962C8B-B14F-4D97-AF65-F5344CB8AC3E}">
        <p14:creationId xmlns:p14="http://schemas.microsoft.com/office/powerpoint/2010/main" val="19276557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95686"/>
            <a:ext cx="8490167" cy="1143000"/>
          </a:xfrm>
        </p:spPr>
        <p:txBody>
          <a:bodyPr>
            <a:normAutofit/>
          </a:bodyPr>
          <a:lstStyle/>
          <a:p>
            <a:r>
              <a:rPr lang="fr-FR" sz="3200" dirty="0" err="1"/>
              <a:t>Clinical</a:t>
            </a:r>
            <a:r>
              <a:rPr lang="fr-FR" sz="3200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238686"/>
            <a:ext cx="10972800" cy="476901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 are the options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No change in the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: DRV/r 600/100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RAL 400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prevention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comorbidity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(CV +++)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DRV/r 1200/100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QD,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higher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genetic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barrier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4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pills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 booster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exposure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less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. TDM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mandatory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If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levels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insufficient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emergence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DTG ?</a:t>
            </a:r>
          </a:p>
          <a:p>
            <a:pPr lvl="1"/>
            <a:r>
              <a:rPr lang="fr-FR" sz="2000" dirty="0"/>
              <a:t>Change to BIC/FTC/TAF</a:t>
            </a:r>
          </a:p>
          <a:p>
            <a:pPr lvl="2"/>
            <a:r>
              <a:rPr lang="fr-FR" sz="1700" dirty="0"/>
              <a:t>R to FTC (but M184V-related fitness), 3 TAMS </a:t>
            </a:r>
            <a:r>
              <a:rPr lang="fr-FR" sz="1700" dirty="0" err="1"/>
              <a:t>conferring</a:t>
            </a:r>
            <a:r>
              <a:rPr lang="fr-FR" sz="1700" dirty="0"/>
              <a:t> </a:t>
            </a:r>
            <a:r>
              <a:rPr lang="fr-FR" sz="1700" dirty="0" err="1"/>
              <a:t>decreased</a:t>
            </a:r>
            <a:r>
              <a:rPr lang="fr-FR" sz="1700" dirty="0"/>
              <a:t> </a:t>
            </a:r>
            <a:r>
              <a:rPr lang="fr-FR" sz="1700" dirty="0" err="1"/>
              <a:t>susceptibility</a:t>
            </a:r>
            <a:r>
              <a:rPr lang="fr-FR" sz="1700" dirty="0"/>
              <a:t> to TAF/TDF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RAL 1200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ETR 400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Cumulative plasma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No R to ETR (but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all mutations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captured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?)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DOR 100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Reversion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NNRTI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how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reliable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negative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value of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POOR),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DOR-R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CAB LA + RPV LA IM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No NNRTI mutations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current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RPV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+ FOS 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full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suspceptibility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expected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safety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ddI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advantages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LEN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sc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q6M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great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option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5538760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077200" cy="1481068"/>
          </a:xfrm>
        </p:spPr>
        <p:txBody>
          <a:bodyPr>
            <a:normAutofit fontScale="90000"/>
          </a:bodyPr>
          <a:lstStyle/>
          <a:p>
            <a:r>
              <a:rPr lang="en-US" dirty="0"/>
              <a:t>NADIA Study: DTG or DRV/r + TDF/3TC or ZDV/3TC after virologic failure of 2 NRTI + NNRTI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82D84-01E4-416A-8DC9-4E40212F08C5}"/>
              </a:ext>
            </a:extLst>
          </p:cNvPr>
          <p:cNvSpPr/>
          <p:nvPr/>
        </p:nvSpPr>
        <p:spPr>
          <a:xfrm>
            <a:off x="4718080" y="3648096"/>
            <a:ext cx="2116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rPr>
              <a:t>* + TDF if HBV co-infection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D4529D4-0EEE-4C68-AC9D-0691945A025A}"/>
              </a:ext>
            </a:extLst>
          </p:cNvPr>
          <p:cNvSpPr/>
          <p:nvPr/>
        </p:nvSpPr>
        <p:spPr bwMode="auto">
          <a:xfrm>
            <a:off x="3158837" y="1566814"/>
            <a:ext cx="5134146" cy="3240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VF (</a:t>
            </a:r>
            <a:r>
              <a:rPr kumimoji="0" lang="en-US" sz="14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pVL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≥ 1000 c/mL) on 1</a:t>
            </a:r>
            <a:r>
              <a:rPr kumimoji="0" lang="en-US" sz="1400" b="1" i="0" u="none" strike="noStrike" kern="1200" cap="none" spc="0" normalizeH="0" baseline="3000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st 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line TDF + 3TC/</a:t>
            </a:r>
            <a:r>
              <a:rPr lang="en-US" sz="1400" b="1" dirty="0">
                <a:solidFill>
                  <a:schemeClr val="bg1"/>
                </a:solidFill>
              </a:rPr>
              <a:t>FTC + NNRTI</a:t>
            </a:r>
            <a:endParaRPr kumimoji="0" lang="en-US" sz="1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 à coins arrondis 37">
            <a:extLst>
              <a:ext uri="{FF2B5EF4-FFF2-40B4-BE49-F238E27FC236}">
                <a16:creationId xmlns:a16="http://schemas.microsoft.com/office/drawing/2014/main" id="{8EF10EBE-537E-4A97-83F7-DF8EE1330BF2}"/>
              </a:ext>
            </a:extLst>
          </p:cNvPr>
          <p:cNvSpPr/>
          <p:nvPr/>
        </p:nvSpPr>
        <p:spPr>
          <a:xfrm>
            <a:off x="2333681" y="3328591"/>
            <a:ext cx="938903" cy="340519"/>
          </a:xfrm>
          <a:prstGeom prst="roundRect">
            <a:avLst/>
          </a:prstGeom>
          <a:solidFill>
            <a:srgbClr val="18BE0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rPr>
              <a:t>TDF + 3TC</a:t>
            </a:r>
          </a:p>
        </p:txBody>
      </p:sp>
      <p:sp>
        <p:nvSpPr>
          <p:cNvPr id="9" name="Rectangle à coins arrondis 37">
            <a:extLst>
              <a:ext uri="{FF2B5EF4-FFF2-40B4-BE49-F238E27FC236}">
                <a16:creationId xmlns:a16="http://schemas.microsoft.com/office/drawing/2014/main" id="{2E37B5FD-44D4-4AE9-A6E8-D3A16D433CFF}"/>
              </a:ext>
            </a:extLst>
          </p:cNvPr>
          <p:cNvSpPr/>
          <p:nvPr/>
        </p:nvSpPr>
        <p:spPr>
          <a:xfrm>
            <a:off x="3517667" y="3328591"/>
            <a:ext cx="1054369" cy="3405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rPr>
              <a:t>ZDV* + 3TC</a:t>
            </a:r>
          </a:p>
        </p:txBody>
      </p:sp>
      <p:sp>
        <p:nvSpPr>
          <p:cNvPr id="11" name="Rectangle à coins arrondis 37">
            <a:extLst>
              <a:ext uri="{FF2B5EF4-FFF2-40B4-BE49-F238E27FC236}">
                <a16:creationId xmlns:a16="http://schemas.microsoft.com/office/drawing/2014/main" id="{F0FE1D41-0AC0-4B61-AAFD-4E6083CE681F}"/>
              </a:ext>
            </a:extLst>
          </p:cNvPr>
          <p:cNvSpPr/>
          <p:nvPr/>
        </p:nvSpPr>
        <p:spPr>
          <a:xfrm>
            <a:off x="6922879" y="3328591"/>
            <a:ext cx="938903" cy="340519"/>
          </a:xfrm>
          <a:prstGeom prst="roundRect">
            <a:avLst/>
          </a:prstGeom>
          <a:solidFill>
            <a:srgbClr val="18BE0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rPr>
              <a:t>TDF + 3TC</a:t>
            </a:r>
          </a:p>
        </p:txBody>
      </p:sp>
      <p:sp>
        <p:nvSpPr>
          <p:cNvPr id="12" name="Rectangle à coins arrondis 37">
            <a:extLst>
              <a:ext uri="{FF2B5EF4-FFF2-40B4-BE49-F238E27FC236}">
                <a16:creationId xmlns:a16="http://schemas.microsoft.com/office/drawing/2014/main" id="{F7216458-255D-4535-9D01-2346F06D141F}"/>
              </a:ext>
            </a:extLst>
          </p:cNvPr>
          <p:cNvSpPr/>
          <p:nvPr/>
        </p:nvSpPr>
        <p:spPr>
          <a:xfrm>
            <a:off x="8058369" y="3328591"/>
            <a:ext cx="1054369" cy="3405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charset="0"/>
              </a:rPr>
              <a:t>ZDV* + 3TC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39B17FB-51AD-4AD1-BE0E-705F53AC5325}"/>
              </a:ext>
            </a:extLst>
          </p:cNvPr>
          <p:cNvSpPr/>
          <p:nvPr/>
        </p:nvSpPr>
        <p:spPr bwMode="auto">
          <a:xfrm>
            <a:off x="4849496" y="3313440"/>
            <a:ext cx="1764000" cy="338383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Randomisation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n°2</a:t>
            </a:r>
          </a:p>
        </p:txBody>
      </p:sp>
      <p:sp>
        <p:nvSpPr>
          <p:cNvPr id="15" name="Rectangle à coins arrondis 37">
            <a:extLst>
              <a:ext uri="{FF2B5EF4-FFF2-40B4-BE49-F238E27FC236}">
                <a16:creationId xmlns:a16="http://schemas.microsoft.com/office/drawing/2014/main" id="{03F85D62-FB5D-4C0D-8B64-69E470A268A6}"/>
              </a:ext>
            </a:extLst>
          </p:cNvPr>
          <p:cNvSpPr/>
          <p:nvPr/>
        </p:nvSpPr>
        <p:spPr>
          <a:xfrm>
            <a:off x="2124134" y="3986480"/>
            <a:ext cx="7128000" cy="340520"/>
          </a:xfrm>
          <a:prstGeom prst="round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chemeClr val="bg1"/>
                </a:solidFill>
                <a:cs typeface="Arial" charset="0"/>
              </a:rPr>
              <a:t>Primary endpoint W48: </a:t>
            </a:r>
            <a:r>
              <a:rPr lang="en-US" sz="1400" b="1" kern="0" dirty="0" err="1">
                <a:solidFill>
                  <a:schemeClr val="bg1"/>
                </a:solidFill>
                <a:cs typeface="Arial" charset="0"/>
              </a:rPr>
              <a:t>pVL</a:t>
            </a:r>
            <a:r>
              <a:rPr lang="en-US" sz="1400" b="1" kern="0" dirty="0">
                <a:solidFill>
                  <a:schemeClr val="bg1"/>
                </a:solidFill>
                <a:cs typeface="Arial" charset="0"/>
              </a:rPr>
              <a:t> &lt;400 c/mL ITT, snapshot (non inferiority margin 12%)</a:t>
            </a:r>
            <a:endParaRPr kumimoji="0" lang="en-US" sz="1400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cxnSp>
        <p:nvCxnSpPr>
          <p:cNvPr id="21" name="Connecteur : en angle 13">
            <a:extLst>
              <a:ext uri="{FF2B5EF4-FFF2-40B4-BE49-F238E27FC236}">
                <a16:creationId xmlns:a16="http://schemas.microsoft.com/office/drawing/2014/main" id="{338D62BC-729F-4FC2-A01F-3F419C96AEBC}"/>
              </a:ext>
            </a:extLst>
          </p:cNvPr>
          <p:cNvCxnSpPr>
            <a:cxnSpLocks/>
            <a:stCxn id="5" idx="0"/>
            <a:endCxn id="39" idx="2"/>
          </p:cNvCxnSpPr>
          <p:nvPr/>
        </p:nvCxnSpPr>
        <p:spPr bwMode="auto">
          <a:xfrm rot="5400000" flipH="1" flipV="1">
            <a:off x="4377567" y="1365245"/>
            <a:ext cx="402861" cy="2316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4" name="Connecteur : en angle 13">
            <a:extLst>
              <a:ext uri="{FF2B5EF4-FFF2-40B4-BE49-F238E27FC236}">
                <a16:creationId xmlns:a16="http://schemas.microsoft.com/office/drawing/2014/main" id="{0D4EF19B-AA80-4840-9FD6-0F31837CDDF7}"/>
              </a:ext>
            </a:extLst>
          </p:cNvPr>
          <p:cNvCxnSpPr>
            <a:cxnSpLocks/>
            <a:stCxn id="10" idx="0"/>
            <a:endCxn id="39" idx="2"/>
          </p:cNvCxnSpPr>
          <p:nvPr/>
        </p:nvCxnSpPr>
        <p:spPr bwMode="auto">
          <a:xfrm rot="16200000" flipV="1">
            <a:off x="6634323" y="1425188"/>
            <a:ext cx="416936" cy="22108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86FF796-8081-45E6-A6F6-C514DF4CE730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834949" y="3042341"/>
            <a:ext cx="0" cy="300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53EABCF-33EA-4B89-88BC-562B9C47F2F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021426" y="3042341"/>
            <a:ext cx="0" cy="300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70CC481-904A-40F3-8B7C-282BB8397B14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7371090" y="3042341"/>
            <a:ext cx="0" cy="300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E5BFEF3-1596-44BF-BC6F-686F69342F68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8547171" y="3042341"/>
            <a:ext cx="0" cy="300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" name="Rectangle à coins arrondis 37">
            <a:extLst>
              <a:ext uri="{FF2B5EF4-FFF2-40B4-BE49-F238E27FC236}">
                <a16:creationId xmlns:a16="http://schemas.microsoft.com/office/drawing/2014/main" id="{10D2D0B2-9C0D-49AF-84AC-1367FCDBE8EF}"/>
              </a:ext>
            </a:extLst>
          </p:cNvPr>
          <p:cNvSpPr/>
          <p:nvPr/>
        </p:nvSpPr>
        <p:spPr>
          <a:xfrm>
            <a:off x="2579000" y="2725025"/>
            <a:ext cx="1683294" cy="3405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rPr>
              <a:t>DTG</a:t>
            </a:r>
          </a:p>
        </p:txBody>
      </p:sp>
      <p:sp>
        <p:nvSpPr>
          <p:cNvPr id="10" name="Rectangle à coins arrondis 37">
            <a:extLst>
              <a:ext uri="{FF2B5EF4-FFF2-40B4-BE49-F238E27FC236}">
                <a16:creationId xmlns:a16="http://schemas.microsoft.com/office/drawing/2014/main" id="{8B7E42E6-3DB4-4C6B-9AB8-30DF251DC922}"/>
              </a:ext>
            </a:extLst>
          </p:cNvPr>
          <p:cNvSpPr/>
          <p:nvPr/>
        </p:nvSpPr>
        <p:spPr>
          <a:xfrm>
            <a:off x="6910309" y="2739100"/>
            <a:ext cx="2075851" cy="3405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rPr>
              <a:t>DRV/r 800/100 mg qd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CB3DE092-EB4C-4CC3-8F88-1BC9E7263044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834949" y="3651823"/>
            <a:ext cx="0" cy="300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A8D72C0-F973-46DE-ABC4-5C6F006ECDD6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021426" y="3651823"/>
            <a:ext cx="0" cy="300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3A59BE9-2EFD-4B6B-9A13-56956A60826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7371090" y="3651823"/>
            <a:ext cx="0" cy="300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C08F3F3-5BD6-4D0B-AE65-E3C2751975B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8547171" y="3651823"/>
            <a:ext cx="0" cy="3003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ABAA0E0-BBCC-486A-A711-1ED4AAB8474E}"/>
              </a:ext>
            </a:extLst>
          </p:cNvPr>
          <p:cNvCxnSpPr>
            <a:cxnSpLocks/>
            <a:stCxn id="14" idx="0"/>
            <a:endCxn id="39" idx="2"/>
          </p:cNvCxnSpPr>
          <p:nvPr/>
        </p:nvCxnSpPr>
        <p:spPr bwMode="auto">
          <a:xfrm flipV="1">
            <a:off x="5731496" y="2322164"/>
            <a:ext cx="5851" cy="9912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98F973B-57CA-4E1B-996D-4420B8DA2E0A}"/>
              </a:ext>
            </a:extLst>
          </p:cNvPr>
          <p:cNvSpPr/>
          <p:nvPr/>
        </p:nvSpPr>
        <p:spPr bwMode="auto">
          <a:xfrm>
            <a:off x="4699619" y="2070164"/>
            <a:ext cx="2075455" cy="252000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Randomisation n°1</a:t>
            </a:r>
          </a:p>
        </p:txBody>
      </p: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ED784BB0-2C8F-5C4B-BAEE-C43260DBD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466820"/>
              </p:ext>
            </p:extLst>
          </p:nvPr>
        </p:nvGraphicFramePr>
        <p:xfrm>
          <a:off x="3061093" y="4817105"/>
          <a:ext cx="5458427" cy="17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 = 235)</a:t>
                      </a:r>
                    </a:p>
                  </a:txBody>
                  <a:tcPr anchor="ctr" horzOverflow="overflow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DRV/r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 = 229)</a:t>
                      </a: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Mutation K65R/N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Mutation M184V/I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Intermediate/high TDF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Intermediate/high ZDV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Intermediate/high 3TC resistance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52.9%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86.3%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61.2%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19.8%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93.8%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47.6%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86.7%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55.8%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17.0%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90.2%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ZoneTexte 42">
            <a:extLst>
              <a:ext uri="{FF2B5EF4-FFF2-40B4-BE49-F238E27FC236}">
                <a16:creationId xmlns:a16="http://schemas.microsoft.com/office/drawing/2014/main" id="{CA392053-F2E7-4A21-B618-1FB36D7F6273}"/>
              </a:ext>
            </a:extLst>
          </p:cNvPr>
          <p:cNvSpPr txBox="1"/>
          <p:nvPr/>
        </p:nvSpPr>
        <p:spPr>
          <a:xfrm>
            <a:off x="4408265" y="4409453"/>
            <a:ext cx="303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NRTI resistance at baseline</a:t>
            </a: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1FD238B7-9486-4CEF-AC68-F967FB13D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291" y="6444771"/>
            <a:ext cx="2684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i-FI" sz="1400" i="1" dirty="0">
                <a:solidFill>
                  <a:srgbClr val="0070C0"/>
                </a:solidFill>
              </a:rPr>
              <a:t>Paton N, NEJM 2021; 385:330-341</a:t>
            </a:r>
          </a:p>
        </p:txBody>
      </p:sp>
    </p:spTree>
    <p:extLst>
      <p:ext uri="{BB962C8B-B14F-4D97-AF65-F5344CB8AC3E}">
        <p14:creationId xmlns:p14="http://schemas.microsoft.com/office/powerpoint/2010/main" val="42457672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077200" cy="1481068"/>
          </a:xfrm>
        </p:spPr>
        <p:txBody>
          <a:bodyPr>
            <a:normAutofit fontScale="90000"/>
          </a:bodyPr>
          <a:lstStyle/>
          <a:p>
            <a:r>
              <a:rPr lang="en-US"/>
              <a:t>NADIA Study: DTG or DRV/r + TDF/3TC or ZDV/3TC after virologic failure of 2 NRTI + NNRTI </a:t>
            </a:r>
          </a:p>
        </p:txBody>
      </p:sp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DD32C6F3-ADB1-854E-827B-97F3FF7F0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57910"/>
              </p:ext>
            </p:extLst>
          </p:nvPr>
        </p:nvGraphicFramePr>
        <p:xfrm>
          <a:off x="766762" y="2169683"/>
          <a:ext cx="4321727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(n=235)</a:t>
                      </a:r>
                    </a:p>
                  </a:txBody>
                  <a:tcPr anchor="ctr" horzOverflow="overflow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DRV/r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(n=229)</a:t>
                      </a:r>
                    </a:p>
                  </a:txBody>
                  <a:tcPr anchor="ctr" horzOverflow="overflow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Global, ITT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INTI=TDF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INTI=ZDV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92.0%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91.5%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88.9%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91.7%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93.0%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90.4%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C58DA231-CACF-3A4D-8300-ED38DA816B26}"/>
              </a:ext>
            </a:extLst>
          </p:cNvPr>
          <p:cNvSpPr txBox="1"/>
          <p:nvPr/>
        </p:nvSpPr>
        <p:spPr>
          <a:xfrm>
            <a:off x="3476625" y="1454138"/>
            <a:ext cx="3906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pVL</a:t>
            </a:r>
            <a:r>
              <a:rPr lang="en-US" sz="2000" b="1" dirty="0">
                <a:solidFill>
                  <a:srgbClr val="0070C0"/>
                </a:solidFill>
              </a:rPr>
              <a:t> &lt;400 c/mL, ITT snapshot, W48</a:t>
            </a:r>
          </a:p>
        </p:txBody>
      </p:sp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A6D2370B-E3C4-0E4B-BF9B-EF4BD70E0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07047"/>
              </p:ext>
            </p:extLst>
          </p:nvPr>
        </p:nvGraphicFramePr>
        <p:xfrm>
          <a:off x="5793833" y="2070697"/>
          <a:ext cx="578593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noProof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TDF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(n=233)</a:t>
                      </a:r>
                    </a:p>
                  </a:txBody>
                  <a:tcPr anchor="ctr" horzOverflow="overflow">
                    <a:solidFill>
                      <a:srgbClr val="00B8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ZDV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(n=231)</a:t>
                      </a:r>
                    </a:p>
                  </a:txBody>
                  <a:tcPr anchor="ctr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Global, ITT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92.3%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89.6%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K65R/N +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K65R/N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94 %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90.4%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83.2%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104914596"/>
                  </a:ext>
                </a:extLst>
              </a:tr>
              <a:tr h="54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M184V/I +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M184V/I</a:t>
                      </a:r>
                      <a:endParaRPr kumimoji="0" lang="en-US" sz="1800" b="0" i="0" u="none" strike="noStrike" cap="none" normalizeH="0" baseline="3000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93.5%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82.18%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92.1%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72.7%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58872869"/>
                  </a:ext>
                </a:extLst>
              </a:tr>
              <a:tr h="54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TDF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TDF resistance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94.7%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88.7%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93.2%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83.5%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596763738"/>
                  </a:ext>
                </a:extLst>
              </a:tr>
              <a:tr h="54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ZDV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ZDV resistance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91.5%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89.5%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388724871"/>
                  </a:ext>
                </a:extLst>
              </a:tr>
            </a:tbl>
          </a:graphicData>
        </a:graphic>
      </p:graphicFrame>
      <p:sp>
        <p:nvSpPr>
          <p:cNvPr id="47" name="Espace réservé du contenu 3">
            <a:extLst>
              <a:ext uri="{FF2B5EF4-FFF2-40B4-BE49-F238E27FC236}">
                <a16:creationId xmlns:a16="http://schemas.microsoft.com/office/drawing/2014/main" id="{BDF33011-4DEF-994D-834B-BC933DD2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4262781"/>
            <a:ext cx="4800517" cy="2090311"/>
          </a:xfrm>
        </p:spPr>
        <p:txBody>
          <a:bodyPr>
            <a:normAutofit lnSpcReduction="10000"/>
          </a:bodyPr>
          <a:lstStyle/>
          <a:p>
            <a:pPr>
              <a:spcAft>
                <a:spcPts val="300"/>
              </a:spcAft>
            </a:pPr>
            <a:r>
              <a:rPr lang="en-US" sz="1800" dirty="0"/>
              <a:t>Same rate of virologic rebound in both groups</a:t>
            </a:r>
          </a:p>
          <a:p>
            <a:pPr lvl="1">
              <a:spcAft>
                <a:spcPts val="300"/>
              </a:spcAft>
            </a:pPr>
            <a:r>
              <a:rPr lang="en-US" sz="1800" dirty="0"/>
              <a:t>Emergence of resistance mutations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DTG=4/14 (3/4 in ZDV sub-group)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DRV/r=0/13</a:t>
            </a:r>
            <a:br>
              <a:rPr lang="en-US" dirty="0"/>
            </a:br>
            <a:endParaRPr lang="en-US" dirty="0"/>
          </a:p>
          <a:p>
            <a:pPr>
              <a:spcAft>
                <a:spcPts val="300"/>
              </a:spcAft>
            </a:pPr>
            <a:r>
              <a:rPr lang="en-US" sz="1800" dirty="0"/>
              <a:t>Trend to more AE with DRV/r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B84AD3D-4493-42C4-BEDE-0F7C4237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291" y="6444771"/>
            <a:ext cx="26847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i-FI" sz="1400" i="1" dirty="0">
                <a:solidFill>
                  <a:srgbClr val="0070C0"/>
                </a:solidFill>
              </a:rPr>
              <a:t>Paton N, NEJM 2021; 385:330-341</a:t>
            </a:r>
          </a:p>
        </p:txBody>
      </p:sp>
    </p:spTree>
    <p:extLst>
      <p:ext uri="{BB962C8B-B14F-4D97-AF65-F5344CB8AC3E}">
        <p14:creationId xmlns:p14="http://schemas.microsoft.com/office/powerpoint/2010/main" val="36845761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618B09-3068-4105-B81A-6E2B64C5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NADIA: W96 Results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B53F72-DF03-4E50-82C9-02CF6653F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19" y="1510730"/>
            <a:ext cx="4981232" cy="4678738"/>
          </a:xfrm>
        </p:spPr>
        <p:txBody>
          <a:bodyPr>
            <a:normAutofit/>
          </a:bodyPr>
          <a:lstStyle/>
          <a:p>
            <a:r>
              <a:rPr lang="en-US" sz="2000" dirty="0"/>
              <a:t>DTG + 2 NRTIs was non-inferior </a:t>
            </a:r>
            <a:br>
              <a:rPr lang="en-US" sz="2000" dirty="0"/>
            </a:br>
            <a:r>
              <a:rPr lang="en-US" sz="2000" dirty="0"/>
              <a:t>to DRV/RTV + 2 NRTIs</a:t>
            </a:r>
          </a:p>
          <a:p>
            <a:pPr lvl="1"/>
            <a:r>
              <a:rPr lang="fr-FR" dirty="0">
                <a:effectLst/>
              </a:rPr>
              <a:t>Consistent </a:t>
            </a:r>
            <a:r>
              <a:rPr lang="fr-FR" dirty="0" err="1">
                <a:effectLst/>
              </a:rPr>
              <a:t>across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prespecified</a:t>
            </a:r>
            <a:r>
              <a:rPr lang="fr-FR" dirty="0">
                <a:effectLst/>
              </a:rPr>
              <a:t> </a:t>
            </a:r>
            <a:r>
              <a:rPr lang="fr-FR" dirty="0" err="1">
                <a:effectLst/>
              </a:rPr>
              <a:t>subgroups</a:t>
            </a:r>
            <a:r>
              <a:rPr lang="fr-FR" dirty="0">
                <a:effectLst/>
              </a:rPr>
              <a:t> </a:t>
            </a:r>
            <a:endParaRPr lang="fr-FR" dirty="0"/>
          </a:p>
          <a:p>
            <a:pPr lvl="1"/>
            <a:r>
              <a:rPr lang="en-US" dirty="0"/>
              <a:t>Similar rates of virologic rebound</a:t>
            </a:r>
          </a:p>
          <a:p>
            <a:r>
              <a:rPr lang="en-US" sz="2000" dirty="0"/>
              <a:t>Rates of viral suppression higher in the TDF group than in the ZDV group across many of the prespecified subgroup analyses </a:t>
            </a:r>
          </a:p>
          <a:p>
            <a:r>
              <a:rPr lang="en-US" sz="2000" dirty="0"/>
              <a:t>Emergence of resistance</a:t>
            </a:r>
          </a:p>
          <a:p>
            <a:pPr lvl="1"/>
            <a:r>
              <a:rPr lang="en-US" dirty="0"/>
              <a:t>DTG: 9 (6 on ZDV, 3 on TDF)</a:t>
            </a:r>
          </a:p>
          <a:p>
            <a:pPr lvl="2"/>
            <a:r>
              <a:rPr lang="en-US" sz="1800" dirty="0"/>
              <a:t>on ZDV, High resistance level: 5/6, Intermediate resistance level: 1/6</a:t>
            </a:r>
          </a:p>
          <a:p>
            <a:pPr lvl="2"/>
            <a:r>
              <a:rPr lang="en-US" sz="1800" dirty="0"/>
              <a:t>on TDF, Intermediate resistance level: 3/3 </a:t>
            </a:r>
          </a:p>
          <a:p>
            <a:pPr lvl="1"/>
            <a:r>
              <a:rPr lang="en-US" dirty="0"/>
              <a:t>DRV/RTV: 0</a:t>
            </a:r>
          </a:p>
        </p:txBody>
      </p:sp>
      <p:sp>
        <p:nvSpPr>
          <p:cNvPr id="19" name="TextBox 39">
            <a:extLst>
              <a:ext uri="{FF2B5EF4-FFF2-40B4-BE49-F238E27FC236}">
                <a16:creationId xmlns:a16="http://schemas.microsoft.com/office/drawing/2014/main" id="{E11FCC62-852B-4AFF-AD6E-C0C71720A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648" y="5659624"/>
            <a:ext cx="14396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DTG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(n=235)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F4F26-3D9B-4B75-8212-2711EB905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893" y="2573181"/>
            <a:ext cx="62131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90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A24888-9D21-4AD6-A8F3-20D0EA0A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436" y="2501398"/>
            <a:ext cx="695163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92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339B6437-C550-4131-92BB-5B8999B4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205" y="1925596"/>
            <a:ext cx="510829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 RNA &lt;400 Copies/mL (ITT, week 96)</a:t>
            </a: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8532E6CF-FD0D-487E-88C4-29461F9D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284" y="5655248"/>
            <a:ext cx="131383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DRV/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(n=229)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F504EC45-793F-4145-9CB7-1B6180E0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432" y="5649459"/>
            <a:ext cx="100962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TDF/3TC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(n=233)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F2347F4B-00E6-489E-BBBB-2E1514047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7997" y="5651389"/>
            <a:ext cx="100962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ZDV/3TC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(n=231)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5F5705-15D7-4D4A-A23E-ADDA37DBA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451" y="2668774"/>
            <a:ext cx="62131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87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BB21D3-15D7-4CD3-97B6-1363DD68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3852" y="2727584"/>
            <a:ext cx="621318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85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D9EC6C-22E4-4576-8096-AEDB1DE1CC22}"/>
              </a:ext>
            </a:extLst>
          </p:cNvPr>
          <p:cNvSpPr txBox="1"/>
          <p:nvPr/>
        </p:nvSpPr>
        <p:spPr>
          <a:xfrm>
            <a:off x="10110806" y="2194286"/>
            <a:ext cx="87186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=0.02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760920-0B18-43AB-895D-831F20E388E6}"/>
              </a:ext>
            </a:extLst>
          </p:cNvPr>
          <p:cNvSpPr txBox="1"/>
          <p:nvPr/>
        </p:nvSpPr>
        <p:spPr>
          <a:xfrm>
            <a:off x="7547349" y="2247612"/>
            <a:ext cx="87186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B9699-3BDE-48C2-AFE9-533725911225}"/>
              </a:ext>
            </a:extLst>
          </p:cNvPr>
          <p:cNvSpPr/>
          <p:nvPr/>
        </p:nvSpPr>
        <p:spPr bwMode="auto">
          <a:xfrm>
            <a:off x="7041182" y="2799815"/>
            <a:ext cx="636608" cy="2835798"/>
          </a:xfrm>
          <a:prstGeom prst="rect">
            <a:avLst/>
          </a:prstGeom>
          <a:solidFill>
            <a:srgbClr val="FF660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74CB87-9967-455B-B29D-CA9CD63C4EB3}"/>
              </a:ext>
            </a:extLst>
          </p:cNvPr>
          <p:cNvSpPr/>
          <p:nvPr/>
        </p:nvSpPr>
        <p:spPr bwMode="auto">
          <a:xfrm>
            <a:off x="8298965" y="2888553"/>
            <a:ext cx="636608" cy="2747059"/>
          </a:xfrm>
          <a:prstGeom prst="rect">
            <a:avLst/>
          </a:prstGeom>
          <a:solidFill>
            <a:srgbClr val="00B0F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A5EC0D-222A-4F75-84A5-EED26B4A2CD0}"/>
              </a:ext>
            </a:extLst>
          </p:cNvPr>
          <p:cNvSpPr/>
          <p:nvPr/>
        </p:nvSpPr>
        <p:spPr bwMode="auto">
          <a:xfrm>
            <a:off x="9549031" y="2726509"/>
            <a:ext cx="636608" cy="2909103"/>
          </a:xfrm>
          <a:prstGeom prst="rect">
            <a:avLst/>
          </a:prstGeom>
          <a:solidFill>
            <a:srgbClr val="00B83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166E13-A991-4CE1-B969-A1769CC382DB}"/>
              </a:ext>
            </a:extLst>
          </p:cNvPr>
          <p:cNvSpPr/>
          <p:nvPr/>
        </p:nvSpPr>
        <p:spPr bwMode="auto">
          <a:xfrm>
            <a:off x="10806813" y="2950286"/>
            <a:ext cx="636608" cy="2685326"/>
          </a:xfrm>
          <a:prstGeom prst="rect">
            <a:avLst/>
          </a:prstGeom>
          <a:solidFill>
            <a:srgbClr val="FFC00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7880E3-6175-4748-B802-A9B306FC2661}"/>
              </a:ext>
            </a:extLst>
          </p:cNvPr>
          <p:cNvCxnSpPr/>
          <p:nvPr/>
        </p:nvCxnSpPr>
        <p:spPr bwMode="auto">
          <a:xfrm>
            <a:off x="6655360" y="2479582"/>
            <a:ext cx="887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B5FE23-0939-4365-8CBA-612E7B286B13}"/>
              </a:ext>
            </a:extLst>
          </p:cNvPr>
          <p:cNvCxnSpPr/>
          <p:nvPr/>
        </p:nvCxnSpPr>
        <p:spPr bwMode="auto">
          <a:xfrm>
            <a:off x="6655360" y="3112331"/>
            <a:ext cx="887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E04BD7-1B9C-4E51-A472-F465A671EA62}"/>
              </a:ext>
            </a:extLst>
          </p:cNvPr>
          <p:cNvCxnSpPr/>
          <p:nvPr/>
        </p:nvCxnSpPr>
        <p:spPr bwMode="auto">
          <a:xfrm>
            <a:off x="6655360" y="3745080"/>
            <a:ext cx="887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B81A13-50B8-4204-9688-145093338C01}"/>
              </a:ext>
            </a:extLst>
          </p:cNvPr>
          <p:cNvCxnSpPr/>
          <p:nvPr/>
        </p:nvCxnSpPr>
        <p:spPr bwMode="auto">
          <a:xfrm>
            <a:off x="6655360" y="4377829"/>
            <a:ext cx="887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2CA3D9-6B2D-4D8B-9DA4-60445E0738D9}"/>
              </a:ext>
            </a:extLst>
          </p:cNvPr>
          <p:cNvCxnSpPr/>
          <p:nvPr/>
        </p:nvCxnSpPr>
        <p:spPr bwMode="auto">
          <a:xfrm>
            <a:off x="6655360" y="5010578"/>
            <a:ext cx="887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C314FDA-BC0A-45FE-BFA3-81EBBE28208F}"/>
              </a:ext>
            </a:extLst>
          </p:cNvPr>
          <p:cNvCxnSpPr/>
          <p:nvPr/>
        </p:nvCxnSpPr>
        <p:spPr bwMode="auto">
          <a:xfrm>
            <a:off x="6655360" y="5643329"/>
            <a:ext cx="887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BFE98C6-D7A4-4EC8-8181-8181E3CAACDE}"/>
              </a:ext>
            </a:extLst>
          </p:cNvPr>
          <p:cNvSpPr txBox="1"/>
          <p:nvPr/>
        </p:nvSpPr>
        <p:spPr bwMode="auto">
          <a:xfrm>
            <a:off x="6173081" y="2286671"/>
            <a:ext cx="941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7B25CB-95D9-4FAA-B08D-2C552BEAF2ED}"/>
              </a:ext>
            </a:extLst>
          </p:cNvPr>
          <p:cNvSpPr txBox="1"/>
          <p:nvPr/>
        </p:nvSpPr>
        <p:spPr bwMode="auto">
          <a:xfrm>
            <a:off x="6254104" y="2915562"/>
            <a:ext cx="439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80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EA0224-EE40-4B59-8B2C-B47F40F7F2A2}"/>
              </a:ext>
            </a:extLst>
          </p:cNvPr>
          <p:cNvSpPr txBox="1"/>
          <p:nvPr/>
        </p:nvSpPr>
        <p:spPr bwMode="auto">
          <a:xfrm>
            <a:off x="6254104" y="3552170"/>
            <a:ext cx="439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60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00098D-C034-486B-96D8-7E7F0A34E317}"/>
              </a:ext>
            </a:extLst>
          </p:cNvPr>
          <p:cNvSpPr/>
          <p:nvPr/>
        </p:nvSpPr>
        <p:spPr bwMode="auto">
          <a:xfrm>
            <a:off x="6736382" y="2468007"/>
            <a:ext cx="4977114" cy="3175322"/>
          </a:xfrm>
          <a:custGeom>
            <a:avLst/>
            <a:gdLst>
              <a:gd name="connsiteX0" fmla="*/ 0 w 4977114"/>
              <a:gd name="connsiteY0" fmla="*/ 0 h 3175322"/>
              <a:gd name="connsiteX1" fmla="*/ 0 w 4977114"/>
              <a:gd name="connsiteY1" fmla="*/ 3175322 h 3175322"/>
              <a:gd name="connsiteX2" fmla="*/ 4977114 w 4977114"/>
              <a:gd name="connsiteY2" fmla="*/ 3175322 h 317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7114" h="3175322">
                <a:moveTo>
                  <a:pt x="0" y="0"/>
                </a:moveTo>
                <a:lnTo>
                  <a:pt x="0" y="3175322"/>
                </a:lnTo>
                <a:lnTo>
                  <a:pt x="4977114" y="3175322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1359EA-D56B-4AC9-B831-7F77EE100760}"/>
              </a:ext>
            </a:extLst>
          </p:cNvPr>
          <p:cNvSpPr txBox="1"/>
          <p:nvPr/>
        </p:nvSpPr>
        <p:spPr bwMode="auto">
          <a:xfrm>
            <a:off x="6288827" y="4181061"/>
            <a:ext cx="439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40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6D07FB-51F2-4563-8BE9-56BC0D112612}"/>
              </a:ext>
            </a:extLst>
          </p:cNvPr>
          <p:cNvSpPr txBox="1"/>
          <p:nvPr/>
        </p:nvSpPr>
        <p:spPr bwMode="auto">
          <a:xfrm>
            <a:off x="6288827" y="4813811"/>
            <a:ext cx="439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D2F418-F9DE-4929-9EDB-A21404414F71}"/>
              </a:ext>
            </a:extLst>
          </p:cNvPr>
          <p:cNvSpPr txBox="1"/>
          <p:nvPr/>
        </p:nvSpPr>
        <p:spPr bwMode="auto">
          <a:xfrm>
            <a:off x="6404573" y="5446560"/>
            <a:ext cx="439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AA7328A-D1CC-4EBB-B436-1E654540B19D}"/>
              </a:ext>
            </a:extLst>
          </p:cNvPr>
          <p:cNvSpPr/>
          <p:nvPr/>
        </p:nvSpPr>
        <p:spPr bwMode="auto">
          <a:xfrm>
            <a:off x="7364031" y="2499551"/>
            <a:ext cx="1244664" cy="95820"/>
          </a:xfrm>
          <a:custGeom>
            <a:avLst/>
            <a:gdLst>
              <a:gd name="connsiteX0" fmla="*/ 0 w 1203649"/>
              <a:gd name="connsiteY0" fmla="*/ 102636 h 121298"/>
              <a:gd name="connsiteX1" fmla="*/ 0 w 1203649"/>
              <a:gd name="connsiteY1" fmla="*/ 0 h 121298"/>
              <a:gd name="connsiteX2" fmla="*/ 1203649 w 1203649"/>
              <a:gd name="connsiteY2" fmla="*/ 0 h 121298"/>
              <a:gd name="connsiteX3" fmla="*/ 1203649 w 1203649"/>
              <a:gd name="connsiteY3" fmla="*/ 121298 h 12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649" h="121298">
                <a:moveTo>
                  <a:pt x="0" y="102636"/>
                </a:moveTo>
                <a:lnTo>
                  <a:pt x="0" y="0"/>
                </a:lnTo>
                <a:lnTo>
                  <a:pt x="1203649" y="0"/>
                </a:lnTo>
                <a:lnTo>
                  <a:pt x="1203649" y="121298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BE00C14-867A-452A-AE2D-CC64B4D487F7}"/>
              </a:ext>
            </a:extLst>
          </p:cNvPr>
          <p:cNvSpPr/>
          <p:nvPr/>
        </p:nvSpPr>
        <p:spPr bwMode="auto">
          <a:xfrm>
            <a:off x="9931660" y="2426953"/>
            <a:ext cx="1244664" cy="95820"/>
          </a:xfrm>
          <a:custGeom>
            <a:avLst/>
            <a:gdLst>
              <a:gd name="connsiteX0" fmla="*/ 0 w 1203649"/>
              <a:gd name="connsiteY0" fmla="*/ 102636 h 121298"/>
              <a:gd name="connsiteX1" fmla="*/ 0 w 1203649"/>
              <a:gd name="connsiteY1" fmla="*/ 0 h 121298"/>
              <a:gd name="connsiteX2" fmla="*/ 1203649 w 1203649"/>
              <a:gd name="connsiteY2" fmla="*/ 0 h 121298"/>
              <a:gd name="connsiteX3" fmla="*/ 1203649 w 1203649"/>
              <a:gd name="connsiteY3" fmla="*/ 121298 h 12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649" h="121298">
                <a:moveTo>
                  <a:pt x="0" y="102636"/>
                </a:moveTo>
                <a:lnTo>
                  <a:pt x="0" y="0"/>
                </a:lnTo>
                <a:lnTo>
                  <a:pt x="1203649" y="0"/>
                </a:lnTo>
                <a:lnTo>
                  <a:pt x="1203649" y="121298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9465C85-F25A-B640-AC6D-331477A030BA}"/>
              </a:ext>
            </a:extLst>
          </p:cNvPr>
          <p:cNvCxnSpPr>
            <a:cxnSpLocks/>
          </p:cNvCxnSpPr>
          <p:nvPr/>
        </p:nvCxnSpPr>
        <p:spPr>
          <a:xfrm flipH="1">
            <a:off x="6719140" y="2477532"/>
            <a:ext cx="7717" cy="31632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D1B3BD3-6F9E-A04D-A2CC-80137CDCA0D3}"/>
              </a:ext>
            </a:extLst>
          </p:cNvPr>
          <p:cNvSpPr txBox="1"/>
          <p:nvPr/>
        </p:nvSpPr>
        <p:spPr>
          <a:xfrm>
            <a:off x="6313872" y="191348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E742844-3FC9-A054-9A50-7A46A810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472" y="6444771"/>
            <a:ext cx="286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>
                <a:solidFill>
                  <a:srgbClr val="0070C0"/>
                </a:solidFill>
              </a:rPr>
              <a:t>Paton N. Lancet HIV 2022; 6:e381-93</a:t>
            </a:r>
          </a:p>
        </p:txBody>
      </p:sp>
    </p:spTree>
    <p:extLst>
      <p:ext uri="{BB962C8B-B14F-4D97-AF65-F5344CB8AC3E}">
        <p14:creationId xmlns:p14="http://schemas.microsoft.com/office/powerpoint/2010/main" val="1639867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D86-C168-4912-BFF4-8AE09E7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NADIA: Can We Extrapolate Results in HTE Patients With Virologic Suppression?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EF9D35-89D5-AE49-A563-2AA2A31D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30167"/>
            <a:ext cx="10972800" cy="4769013"/>
          </a:xfrm>
        </p:spPr>
        <p:txBody>
          <a:bodyPr/>
          <a:lstStyle/>
          <a:p>
            <a:r>
              <a:rPr lang="en-GB" sz="2000" dirty="0"/>
              <a:t>K65R/N decreases susceptibility to TDF in vitro</a:t>
            </a:r>
          </a:p>
          <a:p>
            <a:r>
              <a:rPr lang="en-GB" sz="2000" dirty="0"/>
              <a:t>M184V/I enhances susceptibility to TDF in vitro</a:t>
            </a:r>
          </a:p>
          <a:p>
            <a:r>
              <a:rPr lang="en-GB" sz="2000" dirty="0"/>
              <a:t>In NADIA, K65R/N was accompanied by M184V/I in almost all cases  the net clinical impact of these mutations on TDF/TAF is minimal</a:t>
            </a:r>
          </a:p>
          <a:p>
            <a:r>
              <a:rPr lang="en-GB" sz="2000" dirty="0"/>
              <a:t>3TC/FTC still contribute to antiviral efficacy by maintaining M184V/I that affect viral replication capacity</a:t>
            </a:r>
            <a:endParaRPr lang="en-GB" dirty="0"/>
          </a:p>
          <a:p>
            <a:r>
              <a:rPr lang="en-GB" sz="2000" dirty="0"/>
              <a:t>Notes of caution: </a:t>
            </a:r>
          </a:p>
          <a:p>
            <a:pPr lvl="1"/>
            <a:r>
              <a:rPr lang="en-GB" dirty="0"/>
              <a:t>In NADIA, no TAMs in resistance history</a:t>
            </a:r>
          </a:p>
          <a:p>
            <a:pPr lvl="1"/>
            <a:r>
              <a:rPr lang="en-GB" sz="2000" dirty="0" err="1"/>
              <a:t>Recyclicing</a:t>
            </a:r>
            <a:r>
              <a:rPr lang="en-GB" sz="2000" dirty="0"/>
              <a:t> of TDF/TAF + 3TC/FTC requires very high adherence</a:t>
            </a:r>
          </a:p>
          <a:p>
            <a:pPr lvl="1"/>
            <a:r>
              <a:rPr lang="en-GB" sz="2000" dirty="0"/>
              <a:t>Virologic rebound 10% at 2 years</a:t>
            </a:r>
          </a:p>
          <a:p>
            <a:pPr lvl="1"/>
            <a:r>
              <a:rPr lang="en-GB" sz="2000" dirty="0"/>
              <a:t>Emergence of resistance to DTG: 3.8% at 2 years (2.5% on TDF/3TC + DTG)</a:t>
            </a:r>
          </a:p>
          <a:p>
            <a:pPr lvl="2"/>
            <a:r>
              <a:rPr lang="en-GB" sz="1700" dirty="0"/>
              <a:t>R263K Mutation in 2/3 cases : minimal impact on DTG or BIC susceptibility?</a:t>
            </a:r>
          </a:p>
        </p:txBody>
      </p:sp>
    </p:spTree>
    <p:extLst>
      <p:ext uri="{BB962C8B-B14F-4D97-AF65-F5344CB8AC3E}">
        <p14:creationId xmlns:p14="http://schemas.microsoft.com/office/powerpoint/2010/main" val="19136421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0905-4532-6340-8253-15EDDD7F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2SD Study: Switching to DTG vs Continuation of PI/r </a:t>
            </a:r>
            <a:br>
              <a:rPr lang="en-US" dirty="0"/>
            </a:br>
            <a:r>
              <a:rPr lang="en-US" dirty="0"/>
              <a:t>in the absence of resistance testing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89F27F-0207-4065-BDA8-83E3B69F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56" y="1910902"/>
            <a:ext cx="10972800" cy="1657023"/>
          </a:xfrm>
        </p:spPr>
        <p:txBody>
          <a:bodyPr>
            <a:normAutofit/>
          </a:bodyPr>
          <a:lstStyle/>
          <a:p>
            <a:r>
              <a:rPr lang="en-US" sz="2000" dirty="0"/>
              <a:t>791 adults in Kenya, on </a:t>
            </a:r>
            <a:r>
              <a:rPr lang="en-GB" alt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second-line PI/RTV + 2 NRTIs for ≥24 weeks after previous VF</a:t>
            </a:r>
            <a:endParaRPr lang="en-US" sz="2000" dirty="0"/>
          </a:p>
          <a:p>
            <a:r>
              <a:rPr lang="en-GB" alt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HIV-1 RNA &lt; 50 c/mL ≥12 weeks; </a:t>
            </a:r>
            <a:r>
              <a:rPr lang="en-GB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no prior INSTI treatment</a:t>
            </a:r>
            <a:endParaRPr lang="en-US" sz="2000" dirty="0"/>
          </a:p>
          <a:p>
            <a:r>
              <a:rPr lang="en-US" sz="2000" dirty="0"/>
              <a:t>No assessment of prior ARV resistance</a:t>
            </a:r>
          </a:p>
          <a:p>
            <a:r>
              <a:rPr lang="en-US" sz="2000" dirty="0"/>
              <a:t>Primary endpoint : % HIV RNA ≥50 c/mL at W48 (4% noninferiority margin)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95AE65E5-7006-485D-894B-E22B63723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26" y="4740412"/>
            <a:ext cx="2877987" cy="49517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DTG + 2 NRTIs*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7D9D9870-B3A8-44B9-B568-C78AE3C95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70" y="4740412"/>
            <a:ext cx="2877987" cy="5162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Continue PI/r + 2 NRTIs*</a:t>
            </a:r>
          </a:p>
        </p:txBody>
      </p:sp>
      <p:sp>
        <p:nvSpPr>
          <p:cNvPr id="13" name="Line 51">
            <a:extLst>
              <a:ext uri="{FF2B5EF4-FFF2-40B4-BE49-F238E27FC236}">
                <a16:creationId xmlns:a16="http://schemas.microsoft.com/office/drawing/2014/main" id="{7B0337D3-5B8D-4579-AB19-1E6434A8F78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531537" y="3745641"/>
            <a:ext cx="1588" cy="508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B7B1E-9C70-45CD-92C5-4E31DBD89C72}"/>
              </a:ext>
            </a:extLst>
          </p:cNvPr>
          <p:cNvSpPr txBox="1"/>
          <p:nvPr/>
        </p:nvSpPr>
        <p:spPr bwMode="auto">
          <a:xfrm>
            <a:off x="2249605" y="3784587"/>
            <a:ext cx="2173831" cy="369332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Randomization 1:1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0168FC-3578-47FA-AE6C-AE8ABEC0411F}"/>
              </a:ext>
            </a:extLst>
          </p:cNvPr>
          <p:cNvSpPr txBox="1"/>
          <p:nvPr/>
        </p:nvSpPr>
        <p:spPr bwMode="auto">
          <a:xfrm>
            <a:off x="2763955" y="5364087"/>
            <a:ext cx="36844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latin typeface="Calibri" panose="020F0502020204030204" pitchFamily="34" charset="0"/>
              </a:rPr>
              <a:t>*NRTIs could be replaced for clinical indications.</a:t>
            </a:r>
          </a:p>
        </p:txBody>
      </p:sp>
      <p:graphicFrame>
        <p:nvGraphicFramePr>
          <p:cNvPr id="28" name="Group 3">
            <a:extLst>
              <a:ext uri="{FF2B5EF4-FFF2-40B4-BE49-F238E27FC236}">
                <a16:creationId xmlns:a16="http://schemas.microsoft.com/office/drawing/2014/main" id="{19585C18-A3C4-BC4D-ADCE-C12E8A4B8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19104"/>
              </p:ext>
            </p:extLst>
          </p:nvPr>
        </p:nvGraphicFramePr>
        <p:xfrm>
          <a:off x="6803976" y="3613126"/>
          <a:ext cx="4753875" cy="2499424"/>
        </p:xfrm>
        <a:graphic>
          <a:graphicData uri="http://schemas.openxmlformats.org/drawingml/2006/table">
            <a:tbl>
              <a:tblPr/>
              <a:tblGrid>
                <a:gridCol w="258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Characteristics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DTG Arm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(n=397)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PI/r Arm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(n=394)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 time on PI/r, years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238595"/>
                  </a:ext>
                </a:extLst>
              </a:tr>
              <a:tr h="496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PI/r at randomization, %</a:t>
                      </a: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ATV/r</a:t>
                      </a: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LPV/r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509516"/>
                  </a:ext>
                </a:extLst>
              </a:tr>
              <a:tr h="641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NRTI at randomization, %</a:t>
                      </a: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TDF/3TC</a:t>
                      </a: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ZDV/3TC</a:t>
                      </a:r>
                    </a:p>
                    <a:p>
                      <a:pPr marL="3429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ABC/3TC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532972"/>
                  </a:ext>
                </a:extLst>
              </a:tr>
            </a:tbl>
          </a:graphicData>
        </a:graphic>
      </p:graphicFrame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8FAB510A-EFA7-73BA-CEFE-99C12AAED0F4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rot="16200000" flipH="1">
            <a:off x="3804124" y="3686315"/>
            <a:ext cx="586493" cy="152169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019F820E-A1FE-EB74-A3D6-9614214670E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 rot="5400000">
            <a:off x="2289447" y="3693337"/>
            <a:ext cx="586493" cy="150765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5CC59829-C8EC-5404-5239-7BA11D619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192" y="6444771"/>
            <a:ext cx="2438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>
                <a:solidFill>
                  <a:srgbClr val="0070C0"/>
                </a:solidFill>
              </a:rPr>
              <a:t>Ombajo</a:t>
            </a:r>
            <a:r>
              <a:rPr lang="it-IT" sz="1400" i="1" dirty="0">
                <a:solidFill>
                  <a:srgbClr val="0070C0"/>
                </a:solidFill>
              </a:rPr>
              <a:t>. CROI 2022. </a:t>
            </a:r>
            <a:r>
              <a:rPr lang="it-IT" sz="1400" i="1" dirty="0" err="1">
                <a:solidFill>
                  <a:srgbClr val="0070C0"/>
                </a:solidFill>
              </a:rPr>
              <a:t>Abstr</a:t>
            </a:r>
            <a:r>
              <a:rPr lang="it-IT" sz="1400" i="1" dirty="0">
                <a:solidFill>
                  <a:srgbClr val="0070C0"/>
                </a:solidFill>
              </a:rPr>
              <a:t> 136</a:t>
            </a:r>
          </a:p>
        </p:txBody>
      </p:sp>
    </p:spTree>
    <p:extLst>
      <p:ext uri="{BB962C8B-B14F-4D97-AF65-F5344CB8AC3E}">
        <p14:creationId xmlns:p14="http://schemas.microsoft.com/office/powerpoint/2010/main" val="16529985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HEAVILY TREATMENT EXPERIENCED PATIENTS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4988EB-DC3E-9E47-919A-097ACDB7E0D2}"/>
              </a:ext>
            </a:extLst>
          </p:cNvPr>
          <p:cNvSpPr txBox="1"/>
          <p:nvPr/>
        </p:nvSpPr>
        <p:spPr>
          <a:xfrm>
            <a:off x="11582400" y="1422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2172946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91D3-B13D-4148-BED1-DA185C0D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2SD Study: Outcome at W48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D5A35-EE84-4EB7-B67F-F3DBF19C8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246" y="2947733"/>
            <a:ext cx="5638461" cy="2481792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DTG non-inferior to PI/r (VL ≥50 c/mL) at W48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participants with protocol-defined virological failure had detectable genotypic resistance to study drug at time of failure in either arm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Treatment-related adverse events : 23% on DTG and 20% on PI/r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C4F24-B05F-4A8A-A6B6-40924907ECA0}"/>
              </a:ext>
            </a:extLst>
          </p:cNvPr>
          <p:cNvSpPr txBox="1"/>
          <p:nvPr/>
        </p:nvSpPr>
        <p:spPr bwMode="auto">
          <a:xfrm>
            <a:off x="1496109" y="1727360"/>
            <a:ext cx="3906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Virologic outcome (ITT, snapshot)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D8C634-016A-4FFA-9CE1-941695BE0273}"/>
              </a:ext>
            </a:extLst>
          </p:cNvPr>
          <p:cNvGrpSpPr/>
          <p:nvPr/>
        </p:nvGrpSpPr>
        <p:grpSpPr>
          <a:xfrm>
            <a:off x="1251284" y="2602434"/>
            <a:ext cx="78531" cy="2631381"/>
            <a:chOff x="1123612" y="1617315"/>
            <a:chExt cx="206203" cy="263138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634669-517D-4AFB-8163-0B338F02E1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3612" y="4248696"/>
              <a:ext cx="2062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C3DC1B-18E6-4CA9-AA22-F095F6CC1E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3612" y="3722419"/>
              <a:ext cx="2062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726E8D-7D0D-4FAD-8B44-B839622C61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3612" y="3196143"/>
              <a:ext cx="2062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B45F27-5DD0-4BD8-BD46-1974B598010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3612" y="2669867"/>
              <a:ext cx="2062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A85890-2015-44E5-B18F-D039F2A856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3612" y="2143591"/>
              <a:ext cx="2062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31163D-E29D-4FCF-9C0C-4EADD37A21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23612" y="1617315"/>
              <a:ext cx="206203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31F7E0B-0D71-438D-8DD5-557738D1D47E}"/>
              </a:ext>
            </a:extLst>
          </p:cNvPr>
          <p:cNvSpPr txBox="1"/>
          <p:nvPr/>
        </p:nvSpPr>
        <p:spPr bwMode="auto">
          <a:xfrm>
            <a:off x="975985" y="5061587"/>
            <a:ext cx="298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B6B93-7416-4515-A066-5FB44920C9DE}"/>
              </a:ext>
            </a:extLst>
          </p:cNvPr>
          <p:cNvSpPr txBox="1"/>
          <p:nvPr/>
        </p:nvSpPr>
        <p:spPr bwMode="auto">
          <a:xfrm>
            <a:off x="1316609" y="5307323"/>
            <a:ext cx="1596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HIV RNA ≥50 c/mL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900C0A-785F-4FCA-8A1E-5EE7FF0278E5}"/>
              </a:ext>
            </a:extLst>
          </p:cNvPr>
          <p:cNvSpPr txBox="1"/>
          <p:nvPr/>
        </p:nvSpPr>
        <p:spPr bwMode="auto">
          <a:xfrm>
            <a:off x="2878092" y="5307323"/>
            <a:ext cx="1562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HIV RNA &lt;50 c/mL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024CD7-AD68-4CEC-89E8-7E2C042E57FA}"/>
              </a:ext>
            </a:extLst>
          </p:cNvPr>
          <p:cNvSpPr txBox="1"/>
          <p:nvPr/>
        </p:nvSpPr>
        <p:spPr bwMode="auto">
          <a:xfrm>
            <a:off x="4447228" y="5307323"/>
            <a:ext cx="1568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virologic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516D7-27BB-4BCF-BFDB-2AD129FD2350}"/>
              </a:ext>
            </a:extLst>
          </p:cNvPr>
          <p:cNvSpPr txBox="1"/>
          <p:nvPr/>
        </p:nvSpPr>
        <p:spPr bwMode="auto">
          <a:xfrm>
            <a:off x="853819" y="4534049"/>
            <a:ext cx="431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5FA843-7E6D-46E5-9CC5-53BEE536D7B6}"/>
              </a:ext>
            </a:extLst>
          </p:cNvPr>
          <p:cNvSpPr txBox="1"/>
          <p:nvPr/>
        </p:nvSpPr>
        <p:spPr bwMode="auto">
          <a:xfrm>
            <a:off x="853819" y="4012064"/>
            <a:ext cx="431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4DF27B-68B3-4834-8E33-518A551EA6E0}"/>
              </a:ext>
            </a:extLst>
          </p:cNvPr>
          <p:cNvSpPr txBox="1"/>
          <p:nvPr/>
        </p:nvSpPr>
        <p:spPr bwMode="auto">
          <a:xfrm>
            <a:off x="853819" y="3477122"/>
            <a:ext cx="431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43B9A5-DF5D-48C9-AFF5-E836FEC25976}"/>
              </a:ext>
            </a:extLst>
          </p:cNvPr>
          <p:cNvSpPr txBox="1"/>
          <p:nvPr/>
        </p:nvSpPr>
        <p:spPr bwMode="auto">
          <a:xfrm>
            <a:off x="853819" y="2947733"/>
            <a:ext cx="431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C13713-0A43-42D3-AFE5-9DCCF958290C}"/>
              </a:ext>
            </a:extLst>
          </p:cNvPr>
          <p:cNvSpPr txBox="1"/>
          <p:nvPr/>
        </p:nvSpPr>
        <p:spPr bwMode="auto">
          <a:xfrm>
            <a:off x="744609" y="2431300"/>
            <a:ext cx="5423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762AA1-581F-4B8E-84AB-8FDB77AD7E64}"/>
              </a:ext>
            </a:extLst>
          </p:cNvPr>
          <p:cNvSpPr/>
          <p:nvPr/>
        </p:nvSpPr>
        <p:spPr bwMode="auto">
          <a:xfrm>
            <a:off x="1737360" y="5107134"/>
            <a:ext cx="382604" cy="120316"/>
          </a:xfrm>
          <a:prstGeom prst="rect">
            <a:avLst/>
          </a:prstGeom>
          <a:solidFill>
            <a:srgbClr val="FF660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BEADA-9CFB-4268-8AF3-F199C6229E7F}"/>
              </a:ext>
            </a:extLst>
          </p:cNvPr>
          <p:cNvSpPr/>
          <p:nvPr/>
        </p:nvSpPr>
        <p:spPr bwMode="auto">
          <a:xfrm>
            <a:off x="2121517" y="5102625"/>
            <a:ext cx="382604" cy="124825"/>
          </a:xfrm>
          <a:prstGeom prst="rect">
            <a:avLst/>
          </a:prstGeom>
          <a:solidFill>
            <a:srgbClr val="00B05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12925E-04A4-4CFD-B73F-690736E71056}"/>
              </a:ext>
            </a:extLst>
          </p:cNvPr>
          <p:cNvSpPr/>
          <p:nvPr/>
        </p:nvSpPr>
        <p:spPr bwMode="auto">
          <a:xfrm>
            <a:off x="3295628" y="2855401"/>
            <a:ext cx="382604" cy="2372049"/>
          </a:xfrm>
          <a:prstGeom prst="rect">
            <a:avLst/>
          </a:prstGeom>
          <a:solidFill>
            <a:srgbClr val="FF660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8D0926-197F-4EC8-BFF0-8602F1DD5153}"/>
              </a:ext>
            </a:extLst>
          </p:cNvPr>
          <p:cNvSpPr/>
          <p:nvPr/>
        </p:nvSpPr>
        <p:spPr bwMode="auto">
          <a:xfrm>
            <a:off x="3674375" y="2812115"/>
            <a:ext cx="382604" cy="2415335"/>
          </a:xfrm>
          <a:prstGeom prst="rect">
            <a:avLst/>
          </a:prstGeom>
          <a:solidFill>
            <a:srgbClr val="00B05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664B0C-578C-45E6-A4A2-EF429FAAB99F}"/>
              </a:ext>
            </a:extLst>
          </p:cNvPr>
          <p:cNvSpPr/>
          <p:nvPr/>
        </p:nvSpPr>
        <p:spPr bwMode="auto">
          <a:xfrm>
            <a:off x="4846681" y="5127875"/>
            <a:ext cx="382604" cy="99575"/>
          </a:xfrm>
          <a:prstGeom prst="rect">
            <a:avLst/>
          </a:prstGeom>
          <a:solidFill>
            <a:srgbClr val="FF660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D2BBEB-1BB7-485E-8BCA-3B1099BEFA9F}"/>
              </a:ext>
            </a:extLst>
          </p:cNvPr>
          <p:cNvSpPr/>
          <p:nvPr/>
        </p:nvSpPr>
        <p:spPr bwMode="auto">
          <a:xfrm>
            <a:off x="5225428" y="5162141"/>
            <a:ext cx="382604" cy="65309"/>
          </a:xfrm>
          <a:prstGeom prst="rect">
            <a:avLst/>
          </a:prstGeom>
          <a:solidFill>
            <a:srgbClr val="00B05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00972C-D323-414E-8838-9501D34190FC}"/>
              </a:ext>
            </a:extLst>
          </p:cNvPr>
          <p:cNvSpPr txBox="1"/>
          <p:nvPr/>
        </p:nvSpPr>
        <p:spPr bwMode="auto">
          <a:xfrm>
            <a:off x="1673694" y="4761753"/>
            <a:ext cx="539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F4466C-8386-4E50-B092-42DF59CC2758}"/>
              </a:ext>
            </a:extLst>
          </p:cNvPr>
          <p:cNvSpPr txBox="1"/>
          <p:nvPr/>
        </p:nvSpPr>
        <p:spPr bwMode="auto">
          <a:xfrm>
            <a:off x="2086707" y="4749127"/>
            <a:ext cx="539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38A1D3-FA91-447A-953A-8C5FE7F2C670}"/>
              </a:ext>
            </a:extLst>
          </p:cNvPr>
          <p:cNvSpPr txBox="1"/>
          <p:nvPr/>
        </p:nvSpPr>
        <p:spPr bwMode="auto">
          <a:xfrm>
            <a:off x="3127356" y="2543386"/>
            <a:ext cx="64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90.4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C157AC-E779-4571-AD23-034C9CF5B12B}"/>
              </a:ext>
            </a:extLst>
          </p:cNvPr>
          <p:cNvSpPr txBox="1"/>
          <p:nvPr/>
        </p:nvSpPr>
        <p:spPr bwMode="auto">
          <a:xfrm>
            <a:off x="3598082" y="2498297"/>
            <a:ext cx="64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91.9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4A7F28-02B0-4A3B-AE51-CEC755DEA24A}"/>
              </a:ext>
            </a:extLst>
          </p:cNvPr>
          <p:cNvSpPr txBox="1"/>
          <p:nvPr/>
        </p:nvSpPr>
        <p:spPr bwMode="auto">
          <a:xfrm>
            <a:off x="4763175" y="4768966"/>
            <a:ext cx="64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8486A3-6939-4C73-B9A2-E5AEC87DFF05}"/>
              </a:ext>
            </a:extLst>
          </p:cNvPr>
          <p:cNvSpPr txBox="1"/>
          <p:nvPr/>
        </p:nvSpPr>
        <p:spPr bwMode="auto">
          <a:xfrm>
            <a:off x="5201439" y="4808644"/>
            <a:ext cx="51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7AE4A2-984D-4BFC-8AA4-BFED280B8E54}"/>
              </a:ext>
            </a:extLst>
          </p:cNvPr>
          <p:cNvSpPr/>
          <p:nvPr/>
        </p:nvSpPr>
        <p:spPr bwMode="auto">
          <a:xfrm>
            <a:off x="4754312" y="3171506"/>
            <a:ext cx="180000" cy="180000"/>
          </a:xfrm>
          <a:prstGeom prst="rect">
            <a:avLst/>
          </a:prstGeom>
          <a:solidFill>
            <a:srgbClr val="FF660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66BC8E-B619-4D0D-9A74-3121C6CF4F8D}"/>
              </a:ext>
            </a:extLst>
          </p:cNvPr>
          <p:cNvSpPr/>
          <p:nvPr/>
        </p:nvSpPr>
        <p:spPr bwMode="auto">
          <a:xfrm>
            <a:off x="4732010" y="3586652"/>
            <a:ext cx="180000" cy="180000"/>
          </a:xfrm>
          <a:prstGeom prst="rect">
            <a:avLst/>
          </a:prstGeom>
          <a:solidFill>
            <a:srgbClr val="00B050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F6C204-40F5-47A9-859B-23E70CCB29F3}"/>
              </a:ext>
            </a:extLst>
          </p:cNvPr>
          <p:cNvSpPr txBox="1"/>
          <p:nvPr/>
        </p:nvSpPr>
        <p:spPr bwMode="auto">
          <a:xfrm>
            <a:off x="4889426" y="3073629"/>
            <a:ext cx="168271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DTG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PI/r)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1FABB51-7F8A-4214-BC01-9FF0A327497D}"/>
              </a:ext>
            </a:extLst>
          </p:cNvPr>
          <p:cNvSpPr/>
          <p:nvPr/>
        </p:nvSpPr>
        <p:spPr bwMode="auto">
          <a:xfrm>
            <a:off x="1325880" y="2588585"/>
            <a:ext cx="4663440" cy="2645229"/>
          </a:xfrm>
          <a:custGeom>
            <a:avLst/>
            <a:gdLst>
              <a:gd name="connsiteX0" fmla="*/ 0 w 4663440"/>
              <a:gd name="connsiteY0" fmla="*/ 0 h 2645229"/>
              <a:gd name="connsiteX1" fmla="*/ 0 w 4663440"/>
              <a:gd name="connsiteY1" fmla="*/ 2645229 h 2645229"/>
              <a:gd name="connsiteX2" fmla="*/ 4663440 w 4663440"/>
              <a:gd name="connsiteY2" fmla="*/ 2645229 h 264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3440" h="2645229">
                <a:moveTo>
                  <a:pt x="0" y="0"/>
                </a:moveTo>
                <a:lnTo>
                  <a:pt x="0" y="2645229"/>
                </a:lnTo>
                <a:lnTo>
                  <a:pt x="4663440" y="2645229"/>
                </a:ln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971C1CE-543F-4FBA-B68A-2C8FCBF8BA9B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1272971" y="5289827"/>
            <a:ext cx="1122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BF8C935-D2B9-4E2F-8AB7-DA4F7838F2A2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2820299" y="5289827"/>
            <a:ext cx="1122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E131F70-D468-477F-BB59-EA4548B02005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4377150" y="5289827"/>
            <a:ext cx="1122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B9525C2-F01B-4020-9448-000AFBEBF9C4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5934000" y="5289827"/>
            <a:ext cx="11229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C06EB16-884F-D646-A11F-25D7E2C8CDB3}"/>
              </a:ext>
            </a:extLst>
          </p:cNvPr>
          <p:cNvSpPr txBox="1"/>
          <p:nvPr/>
        </p:nvSpPr>
        <p:spPr>
          <a:xfrm>
            <a:off x="1059477" y="212891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%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7F38437-83BF-FBFF-845E-CFBC85F4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192" y="6444771"/>
            <a:ext cx="24388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>
                <a:solidFill>
                  <a:srgbClr val="0070C0"/>
                </a:solidFill>
              </a:rPr>
              <a:t>Ombajo</a:t>
            </a:r>
            <a:r>
              <a:rPr lang="it-IT" sz="1400" i="1" dirty="0">
                <a:solidFill>
                  <a:srgbClr val="0070C0"/>
                </a:solidFill>
              </a:rPr>
              <a:t>. CROI 2022. </a:t>
            </a:r>
            <a:r>
              <a:rPr lang="it-IT" sz="1400" i="1" dirty="0" err="1">
                <a:solidFill>
                  <a:srgbClr val="0070C0"/>
                </a:solidFill>
              </a:rPr>
              <a:t>Abstr</a:t>
            </a:r>
            <a:r>
              <a:rPr lang="it-IT" sz="1400" i="1" dirty="0">
                <a:solidFill>
                  <a:srgbClr val="0070C0"/>
                </a:solidFill>
              </a:rPr>
              <a:t> 136</a:t>
            </a:r>
          </a:p>
        </p:txBody>
      </p:sp>
    </p:spTree>
    <p:extLst>
      <p:ext uri="{BB962C8B-B14F-4D97-AF65-F5344CB8AC3E}">
        <p14:creationId xmlns:p14="http://schemas.microsoft.com/office/powerpoint/2010/main" val="40002530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6F3F8-7B24-C74C-877B-E863C7C5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EACS GUIDELINES 11.1 - Oct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20311-3AB3-DD4D-BBA1-33EFF72B1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893613"/>
          </a:xfrm>
        </p:spPr>
        <p:txBody>
          <a:bodyPr>
            <a:normAutofit/>
          </a:bodyPr>
          <a:lstStyle/>
          <a:p>
            <a:r>
              <a:rPr lang="en-GB" sz="2400" dirty="0"/>
              <a:t>Virologic failure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A45D83-B0F2-0741-A957-A221FFA7D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011254"/>
            <a:ext cx="5384800" cy="3952697"/>
          </a:xfrm>
        </p:spPr>
        <p:txBody>
          <a:bodyPr>
            <a:normAutofit/>
          </a:bodyPr>
          <a:lstStyle/>
          <a:p>
            <a:r>
              <a:rPr lang="en-GB" sz="2400" dirty="0"/>
              <a:t>No recommendation for switch in HTE individuals with virologic suppression and archived TAMs </a:t>
            </a:r>
          </a:p>
          <a:p>
            <a:endParaRPr lang="en-GB" sz="2400" dirty="0"/>
          </a:p>
          <a:p>
            <a:r>
              <a:rPr lang="en-GB" sz="2400" dirty="0"/>
              <a:t>Extrapolation of NADIA data very hazardous</a:t>
            </a:r>
          </a:p>
          <a:p>
            <a:r>
              <a:rPr lang="en-GB" sz="2400" dirty="0"/>
              <a:t>If many TAMS in the past and less in DNA genotype : need to keep a conservative approach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0CF66E5-0E64-C943-A1E3-113D85FDB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692203"/>
            <a:ext cx="5270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9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CFD8496C-A513-D54A-8A74-91B77577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715" y="1781852"/>
            <a:ext cx="7686413" cy="38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Frequency</a:t>
            </a: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of </a:t>
            </a:r>
            <a:r>
              <a:rPr kumimoji="0" lang="fr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detection</a:t>
            </a: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of R mutation in PBMC (DNA </a:t>
            </a:r>
            <a:r>
              <a:rPr kumimoji="0" lang="fr-CA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genotype</a:t>
            </a: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)</a:t>
            </a:r>
            <a:endParaRPr kumimoji="0" lang="fr-CA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CA69522-D3B6-BC40-AB0D-25DB1D8B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0" y="6381693"/>
            <a:ext cx="4842532" cy="30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Historical</a:t>
            </a: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 mutations (ARN plasma </a:t>
            </a:r>
            <a:r>
              <a:rPr kumimoji="0" lang="fr-CA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genotype</a:t>
            </a:r>
            <a:r>
              <a:rPr kumimoji="0" lang="fr-CA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A11A478-A29A-3542-9913-F92D04F6C55F}"/>
              </a:ext>
            </a:extLst>
          </p:cNvPr>
          <p:cNvGrpSpPr/>
          <p:nvPr/>
        </p:nvGrpSpPr>
        <p:grpSpPr>
          <a:xfrm>
            <a:off x="2735563" y="2075454"/>
            <a:ext cx="6309333" cy="4317791"/>
            <a:chOff x="84723" y="2142129"/>
            <a:chExt cx="6309333" cy="4317791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CC70D4C-0932-544A-85BF-CC7BFC25A9EA}"/>
                </a:ext>
              </a:extLst>
            </p:cNvPr>
            <p:cNvSpPr txBox="1"/>
            <p:nvPr/>
          </p:nvSpPr>
          <p:spPr>
            <a:xfrm>
              <a:off x="84723" y="2334312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62CFAFD-F46B-1045-830D-B45ADB712982}"/>
                </a:ext>
              </a:extLst>
            </p:cNvPr>
            <p:cNvSpPr txBox="1"/>
            <p:nvPr/>
          </p:nvSpPr>
          <p:spPr>
            <a:xfrm>
              <a:off x="163271" y="2707692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90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23E07FB-E30C-D740-A870-CD6A48E7C0B3}"/>
                </a:ext>
              </a:extLst>
            </p:cNvPr>
            <p:cNvSpPr txBox="1"/>
            <p:nvPr/>
          </p:nvSpPr>
          <p:spPr>
            <a:xfrm>
              <a:off x="163271" y="3050426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80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660BA0-D8AB-2B4B-A346-435609405A72}"/>
                </a:ext>
              </a:extLst>
            </p:cNvPr>
            <p:cNvSpPr txBox="1"/>
            <p:nvPr/>
          </p:nvSpPr>
          <p:spPr>
            <a:xfrm>
              <a:off x="163271" y="3423806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70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B88976C-EE6B-D440-9E48-87B70A0B566D}"/>
                </a:ext>
              </a:extLst>
            </p:cNvPr>
            <p:cNvSpPr txBox="1"/>
            <p:nvPr/>
          </p:nvSpPr>
          <p:spPr>
            <a:xfrm>
              <a:off x="163271" y="3827666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60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DBB3156-039C-FB4C-8A10-7B333A75AE92}"/>
                </a:ext>
              </a:extLst>
            </p:cNvPr>
            <p:cNvSpPr txBox="1"/>
            <p:nvPr/>
          </p:nvSpPr>
          <p:spPr>
            <a:xfrm>
              <a:off x="163271" y="4201046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50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7F0E7A8-09FD-9842-9433-1DAA52DDB041}"/>
                </a:ext>
              </a:extLst>
            </p:cNvPr>
            <p:cNvSpPr txBox="1"/>
            <p:nvPr/>
          </p:nvSpPr>
          <p:spPr>
            <a:xfrm>
              <a:off x="163271" y="4543780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40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5BBCB8D-E755-1C4F-B33B-74CA2E41D356}"/>
                </a:ext>
              </a:extLst>
            </p:cNvPr>
            <p:cNvSpPr txBox="1"/>
            <p:nvPr/>
          </p:nvSpPr>
          <p:spPr>
            <a:xfrm>
              <a:off x="163271" y="4917160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30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618E99B-B8FF-EA40-8674-41D7AD530B17}"/>
                </a:ext>
              </a:extLst>
            </p:cNvPr>
            <p:cNvSpPr txBox="1"/>
            <p:nvPr/>
          </p:nvSpPr>
          <p:spPr>
            <a:xfrm>
              <a:off x="163271" y="529273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20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4C02663-3000-9E40-A78D-21837AC12CA7}"/>
                </a:ext>
              </a:extLst>
            </p:cNvPr>
            <p:cNvSpPr txBox="1"/>
            <p:nvPr/>
          </p:nvSpPr>
          <p:spPr>
            <a:xfrm>
              <a:off x="163271" y="566611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10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9BD8C44-96CF-C547-9FF3-75A6DA6CEF4F}"/>
                </a:ext>
              </a:extLst>
            </p:cNvPr>
            <p:cNvSpPr txBox="1"/>
            <p:nvPr/>
          </p:nvSpPr>
          <p:spPr>
            <a:xfrm>
              <a:off x="241818" y="6008852"/>
              <a:ext cx="2632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/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507099A-3541-0347-9A00-E6D0F5078EBB}"/>
                </a:ext>
              </a:extLst>
            </p:cNvPr>
            <p:cNvSpPr txBox="1"/>
            <p:nvPr/>
          </p:nvSpPr>
          <p:spPr>
            <a:xfrm>
              <a:off x="331917" y="6182921"/>
              <a:ext cx="10425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All mutations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83816F5-B655-AF43-B01C-1D4FDFECC6FE}"/>
                </a:ext>
              </a:extLst>
            </p:cNvPr>
            <p:cNvSpPr txBox="1"/>
            <p:nvPr/>
          </p:nvSpPr>
          <p:spPr>
            <a:xfrm>
              <a:off x="1397718" y="6182921"/>
              <a:ext cx="489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NRTI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D1414D9-424E-184E-85CB-BAA9310189E9}"/>
                </a:ext>
              </a:extLst>
            </p:cNvPr>
            <p:cNvSpPr txBox="1"/>
            <p:nvPr/>
          </p:nvSpPr>
          <p:spPr>
            <a:xfrm>
              <a:off x="3767478" y="6182921"/>
              <a:ext cx="516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INSTI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22D2984-43A6-6648-9A4F-550C7F9E030B}"/>
                </a:ext>
              </a:extLst>
            </p:cNvPr>
            <p:cNvSpPr txBox="1"/>
            <p:nvPr/>
          </p:nvSpPr>
          <p:spPr>
            <a:xfrm>
              <a:off x="2137479" y="6182921"/>
              <a:ext cx="590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NNRTI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8EFD43B-3BB3-A242-9BAF-DC3482FF7FCE}"/>
                </a:ext>
              </a:extLst>
            </p:cNvPr>
            <p:cNvSpPr txBox="1"/>
            <p:nvPr/>
          </p:nvSpPr>
          <p:spPr>
            <a:xfrm>
              <a:off x="3045603" y="6182921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PI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1BADEC97-92F2-9940-9457-6285909FEE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060" y="6160187"/>
              <a:ext cx="38973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AB772009-3C95-934A-9A71-6199ECF46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60" y="2470837"/>
              <a:ext cx="314325" cy="13541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DDCE5A53-784E-444F-928C-E918BC0C5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60" y="3824975"/>
              <a:ext cx="314325" cy="53498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38C863F5-926A-6149-A345-FF68CBD44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60" y="4855262"/>
              <a:ext cx="314325" cy="1304925"/>
            </a:xfrm>
            <a:prstGeom prst="rect">
              <a:avLst/>
            </a:prstGeom>
            <a:solidFill>
              <a:srgbClr val="4EA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31">
              <a:extLst>
                <a:ext uri="{FF2B5EF4-FFF2-40B4-BE49-F238E27FC236}">
                  <a16:creationId xmlns:a16="http://schemas.microsoft.com/office/drawing/2014/main" id="{80CF4B42-0F35-794A-A15B-C506FB2A1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60" y="4359962"/>
              <a:ext cx="314325" cy="49530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A02422D0-0646-1D44-863E-6D1C75F29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710" y="2470837"/>
              <a:ext cx="314325" cy="10191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30" name="Rectangle 33">
              <a:extLst>
                <a:ext uri="{FF2B5EF4-FFF2-40B4-BE49-F238E27FC236}">
                  <a16:creationId xmlns:a16="http://schemas.microsoft.com/office/drawing/2014/main" id="{EA8F396E-5F6A-AD42-B67A-C3BFBBEC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710" y="3490012"/>
              <a:ext cx="314325" cy="544513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id="{D552D34A-1D21-554C-85EB-9EF8C740A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710" y="4034525"/>
              <a:ext cx="314325" cy="498475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32" name="Rectangle 35">
              <a:extLst>
                <a:ext uri="{FF2B5EF4-FFF2-40B4-BE49-F238E27FC236}">
                  <a16:creationId xmlns:a16="http://schemas.microsoft.com/office/drawing/2014/main" id="{0DA7D163-F8CC-9C43-95E5-ED0FA4A3B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710" y="4533000"/>
              <a:ext cx="314325" cy="1627188"/>
            </a:xfrm>
            <a:prstGeom prst="rect">
              <a:avLst/>
            </a:prstGeom>
            <a:solidFill>
              <a:srgbClr val="4EA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5E1F9ED9-796B-0C42-9693-38FBCFFCD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173" y="2470837"/>
              <a:ext cx="314325" cy="1752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34" name="Rectangle 37">
              <a:extLst>
                <a:ext uri="{FF2B5EF4-FFF2-40B4-BE49-F238E27FC236}">
                  <a16:creationId xmlns:a16="http://schemas.microsoft.com/office/drawing/2014/main" id="{ECA959EC-5620-DE46-8E60-DD53C4D9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173" y="4223437"/>
              <a:ext cx="314325" cy="504825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35" name="Rectangle 38">
              <a:extLst>
                <a:ext uri="{FF2B5EF4-FFF2-40B4-BE49-F238E27FC236}">
                  <a16:creationId xmlns:a16="http://schemas.microsoft.com/office/drawing/2014/main" id="{654F2414-08A6-594F-8AE5-7C7C7C365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173" y="4728262"/>
              <a:ext cx="314325" cy="500063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36" name="Rectangle 39">
              <a:extLst>
                <a:ext uri="{FF2B5EF4-FFF2-40B4-BE49-F238E27FC236}">
                  <a16:creationId xmlns:a16="http://schemas.microsoft.com/office/drawing/2014/main" id="{E2D8A0A5-DCA5-EF46-9859-F78DC51E5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173" y="5228325"/>
              <a:ext cx="314325" cy="931863"/>
            </a:xfrm>
            <a:prstGeom prst="rect">
              <a:avLst/>
            </a:prstGeom>
            <a:solidFill>
              <a:srgbClr val="4EA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37B63B9F-5D25-504D-892A-A69B7A1C5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23" y="5141012"/>
              <a:ext cx="314325" cy="1019175"/>
            </a:xfrm>
            <a:prstGeom prst="rect">
              <a:avLst/>
            </a:prstGeom>
            <a:solidFill>
              <a:srgbClr val="4EA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D7E00CCA-4CC7-8C44-96D6-32900DED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23" y="2470837"/>
              <a:ext cx="314325" cy="16541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39" name="Rectangle 42">
              <a:extLst>
                <a:ext uri="{FF2B5EF4-FFF2-40B4-BE49-F238E27FC236}">
                  <a16:creationId xmlns:a16="http://schemas.microsoft.com/office/drawing/2014/main" id="{916E2632-5DA5-2945-934A-DB578DEF6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23" y="4125012"/>
              <a:ext cx="314325" cy="481013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40" name="Rectangle 43">
              <a:extLst>
                <a:ext uri="{FF2B5EF4-FFF2-40B4-BE49-F238E27FC236}">
                  <a16:creationId xmlns:a16="http://schemas.microsoft.com/office/drawing/2014/main" id="{7747C9AF-D041-D74B-942B-187B6535E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223" y="4606025"/>
              <a:ext cx="314325" cy="53498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41" name="Rectangle 71">
              <a:extLst>
                <a:ext uri="{FF2B5EF4-FFF2-40B4-BE49-F238E27FC236}">
                  <a16:creationId xmlns:a16="http://schemas.microsoft.com/office/drawing/2014/main" id="{34C91DD2-469D-8944-A339-EAEAAA00C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685" y="5791887"/>
              <a:ext cx="314325" cy="368300"/>
            </a:xfrm>
            <a:prstGeom prst="rect">
              <a:avLst/>
            </a:prstGeom>
            <a:solidFill>
              <a:srgbClr val="4EAC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Rectangle 72">
              <a:extLst>
                <a:ext uri="{FF2B5EF4-FFF2-40B4-BE49-F238E27FC236}">
                  <a16:creationId xmlns:a16="http://schemas.microsoft.com/office/drawing/2014/main" id="{A311F21E-5C89-D246-A68A-D9129DC2B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685" y="2470837"/>
              <a:ext cx="314325" cy="22193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43" name="Rectangle 73">
              <a:extLst>
                <a:ext uri="{FF2B5EF4-FFF2-40B4-BE49-F238E27FC236}">
                  <a16:creationId xmlns:a16="http://schemas.microsoft.com/office/drawing/2014/main" id="{02D4BFE6-9B7E-2147-ABE4-A2E973B43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685" y="4690162"/>
              <a:ext cx="314325" cy="1101725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44" name="Freeform 149">
              <a:extLst>
                <a:ext uri="{FF2B5EF4-FFF2-40B4-BE49-F238E27FC236}">
                  <a16:creationId xmlns:a16="http://schemas.microsoft.com/office/drawing/2014/main" id="{7F5CF5FB-DABE-7D47-98AA-AA623434E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60" y="2470837"/>
              <a:ext cx="314325" cy="3689350"/>
            </a:xfrm>
            <a:custGeom>
              <a:avLst/>
              <a:gdLst>
                <a:gd name="T0" fmla="*/ 594 w 594"/>
                <a:gd name="T1" fmla="*/ 2561 h 6974"/>
                <a:gd name="T2" fmla="*/ 594 w 594"/>
                <a:gd name="T3" fmla="*/ 0 h 6974"/>
                <a:gd name="T4" fmla="*/ 0 w 594"/>
                <a:gd name="T5" fmla="*/ 0 h 6974"/>
                <a:gd name="T6" fmla="*/ 0 w 594"/>
                <a:gd name="T7" fmla="*/ 2561 h 6974"/>
                <a:gd name="T8" fmla="*/ 0 w 594"/>
                <a:gd name="T9" fmla="*/ 3571 h 6974"/>
                <a:gd name="T10" fmla="*/ 0 w 594"/>
                <a:gd name="T11" fmla="*/ 4506 h 6974"/>
                <a:gd name="T12" fmla="*/ 0 w 594"/>
                <a:gd name="T13" fmla="*/ 6974 h 6974"/>
                <a:gd name="T14" fmla="*/ 594 w 594"/>
                <a:gd name="T15" fmla="*/ 6974 h 6974"/>
                <a:gd name="T16" fmla="*/ 594 w 594"/>
                <a:gd name="T17" fmla="*/ 4506 h 6974"/>
                <a:gd name="T18" fmla="*/ 594 w 594"/>
                <a:gd name="T19" fmla="*/ 3571 h 6974"/>
                <a:gd name="T20" fmla="*/ 594 w 594"/>
                <a:gd name="T21" fmla="*/ 2561 h 6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4" h="6974">
                  <a:moveTo>
                    <a:pt x="594" y="2561"/>
                  </a:moveTo>
                  <a:lnTo>
                    <a:pt x="594" y="0"/>
                  </a:lnTo>
                  <a:lnTo>
                    <a:pt x="0" y="0"/>
                  </a:lnTo>
                  <a:lnTo>
                    <a:pt x="0" y="2561"/>
                  </a:lnTo>
                  <a:lnTo>
                    <a:pt x="0" y="3571"/>
                  </a:lnTo>
                  <a:lnTo>
                    <a:pt x="0" y="4506"/>
                  </a:lnTo>
                  <a:lnTo>
                    <a:pt x="0" y="6974"/>
                  </a:lnTo>
                  <a:lnTo>
                    <a:pt x="594" y="6974"/>
                  </a:lnTo>
                  <a:lnTo>
                    <a:pt x="594" y="4506"/>
                  </a:lnTo>
                  <a:lnTo>
                    <a:pt x="594" y="3571"/>
                  </a:lnTo>
                  <a:lnTo>
                    <a:pt x="594" y="2561"/>
                  </a:lnTo>
                </a:path>
              </a:pathLst>
            </a:custGeom>
            <a:noFill/>
            <a:ln w="1270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0B8BB7D-6272-674C-A940-D6AB15D861E0}"/>
                </a:ext>
              </a:extLst>
            </p:cNvPr>
            <p:cNvSpPr txBox="1"/>
            <p:nvPr/>
          </p:nvSpPr>
          <p:spPr>
            <a:xfrm>
              <a:off x="663033" y="3083461"/>
              <a:ext cx="4203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321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03D2594-A028-D642-A11E-BF02B3CC22C1}"/>
                </a:ext>
              </a:extLst>
            </p:cNvPr>
            <p:cNvSpPr txBox="1"/>
            <p:nvPr/>
          </p:nvSpPr>
          <p:spPr>
            <a:xfrm>
              <a:off x="639950" y="3947541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122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9A50001-52D2-EA46-BBB0-E08B9DEA2EAD}"/>
                </a:ext>
              </a:extLst>
            </p:cNvPr>
            <p:cNvSpPr txBox="1"/>
            <p:nvPr/>
          </p:nvSpPr>
          <p:spPr>
            <a:xfrm>
              <a:off x="639949" y="4493357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119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24272AEE-5644-0B45-B0BC-F6AC4EF42542}"/>
                </a:ext>
              </a:extLst>
            </p:cNvPr>
            <p:cNvSpPr txBox="1"/>
            <p:nvPr/>
          </p:nvSpPr>
          <p:spPr>
            <a:xfrm>
              <a:off x="639950" y="5300175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307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70E3A3AE-431C-144F-B988-04B84B77E6F6}"/>
                </a:ext>
              </a:extLst>
            </p:cNvPr>
            <p:cNvSpPr txBox="1"/>
            <p:nvPr/>
          </p:nvSpPr>
          <p:spPr>
            <a:xfrm>
              <a:off x="1447874" y="2870101"/>
              <a:ext cx="4203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119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711BBAF-C457-5741-B1F3-ACA05CA537FE}"/>
                </a:ext>
              </a:extLst>
            </p:cNvPr>
            <p:cNvSpPr txBox="1"/>
            <p:nvPr/>
          </p:nvSpPr>
          <p:spPr>
            <a:xfrm>
              <a:off x="1480842" y="3672601"/>
              <a:ext cx="3417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63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AF52926-2997-304B-B381-CAFCFAFD9212}"/>
                </a:ext>
              </a:extLst>
            </p:cNvPr>
            <p:cNvSpPr txBox="1"/>
            <p:nvPr/>
          </p:nvSpPr>
          <p:spPr>
            <a:xfrm>
              <a:off x="1480841" y="4158349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58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38489C7A-E317-E047-980F-5999FE6B3BB1}"/>
                </a:ext>
              </a:extLst>
            </p:cNvPr>
            <p:cNvSpPr txBox="1"/>
            <p:nvPr/>
          </p:nvSpPr>
          <p:spPr>
            <a:xfrm>
              <a:off x="1441568" y="5169370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190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600E039-E48F-0646-9FDD-8AE35A1F0E7B}"/>
                </a:ext>
              </a:extLst>
            </p:cNvPr>
            <p:cNvSpPr txBox="1"/>
            <p:nvPr/>
          </p:nvSpPr>
          <p:spPr>
            <a:xfrm>
              <a:off x="2273333" y="3290138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67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78178B3-F304-7343-B97C-654F23398B9B}"/>
                </a:ext>
              </a:extLst>
            </p:cNvPr>
            <p:cNvSpPr txBox="1"/>
            <p:nvPr/>
          </p:nvSpPr>
          <p:spPr>
            <a:xfrm>
              <a:off x="2250249" y="4859072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19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BA6B8B13-9FC6-7745-9C3B-2241FC4B0FCA}"/>
                </a:ext>
              </a:extLst>
            </p:cNvPr>
            <p:cNvSpPr txBox="1"/>
            <p:nvPr/>
          </p:nvSpPr>
          <p:spPr>
            <a:xfrm>
              <a:off x="2250250" y="5536379"/>
              <a:ext cx="3417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22D9D91-C050-A744-A35F-D92F160FA903}"/>
                </a:ext>
              </a:extLst>
            </p:cNvPr>
            <p:cNvSpPr txBox="1"/>
            <p:nvPr/>
          </p:nvSpPr>
          <p:spPr>
            <a:xfrm>
              <a:off x="2992639" y="3189980"/>
              <a:ext cx="4203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129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3195024F-FB63-824A-8631-025AB64A291E}"/>
                </a:ext>
              </a:extLst>
            </p:cNvPr>
            <p:cNvSpPr txBox="1"/>
            <p:nvPr/>
          </p:nvSpPr>
          <p:spPr>
            <a:xfrm>
              <a:off x="3033997" y="4229158"/>
              <a:ext cx="3417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37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19155F78-D13B-D14B-A991-9C2AC867EC9E}"/>
                </a:ext>
              </a:extLst>
            </p:cNvPr>
            <p:cNvSpPr txBox="1"/>
            <p:nvPr/>
          </p:nvSpPr>
          <p:spPr>
            <a:xfrm>
              <a:off x="3033996" y="4738064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/>
                <a:t>42</a:t>
              </a:r>
              <a:endParaRPr lang="fr-FR" sz="1100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614B7128-0854-A54F-9629-046278500514}"/>
                </a:ext>
              </a:extLst>
            </p:cNvPr>
            <p:cNvSpPr txBox="1"/>
            <p:nvPr/>
          </p:nvSpPr>
          <p:spPr>
            <a:xfrm>
              <a:off x="3033997" y="5475906"/>
              <a:ext cx="3417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7813E22-B2B5-5741-AEA2-BEEC1C9B2890}"/>
                </a:ext>
              </a:extLst>
            </p:cNvPr>
            <p:cNvSpPr txBox="1"/>
            <p:nvPr/>
          </p:nvSpPr>
          <p:spPr>
            <a:xfrm>
              <a:off x="3850036" y="345176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85FB79D9-D4C9-6D46-BC4F-978221F7A9D2}"/>
                </a:ext>
              </a:extLst>
            </p:cNvPr>
            <p:cNvSpPr txBox="1"/>
            <p:nvPr/>
          </p:nvSpPr>
          <p:spPr>
            <a:xfrm>
              <a:off x="3850036" y="5130857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3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D5FC43F-8166-9B41-8332-8D50AE3BE040}"/>
                </a:ext>
              </a:extLst>
            </p:cNvPr>
            <p:cNvSpPr txBox="1"/>
            <p:nvPr/>
          </p:nvSpPr>
          <p:spPr>
            <a:xfrm>
              <a:off x="3850035" y="5856794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6CFD44F2-99D9-2B45-973E-54800DC6645D}"/>
                </a:ext>
              </a:extLst>
            </p:cNvPr>
            <p:cNvSpPr txBox="1"/>
            <p:nvPr/>
          </p:nvSpPr>
          <p:spPr>
            <a:xfrm>
              <a:off x="2250250" y="4342968"/>
              <a:ext cx="3417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19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50F8BF46-4AC7-B549-A35B-0DA6D0CE57AC}"/>
                </a:ext>
              </a:extLst>
            </p:cNvPr>
            <p:cNvSpPr txBox="1"/>
            <p:nvPr/>
          </p:nvSpPr>
          <p:spPr>
            <a:xfrm>
              <a:off x="3857192" y="557437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3019880-3C23-894A-A50E-4CC67DA826F8}"/>
                </a:ext>
              </a:extLst>
            </p:cNvPr>
            <p:cNvSpPr txBox="1"/>
            <p:nvPr/>
          </p:nvSpPr>
          <p:spPr>
            <a:xfrm>
              <a:off x="404180" y="2142129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dirty="0"/>
                <a:t>%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AE8AFF0-0EBE-514B-A55C-06B6DADC4773}"/>
                </a:ext>
              </a:extLst>
            </p:cNvPr>
            <p:cNvSpPr txBox="1"/>
            <p:nvPr/>
          </p:nvSpPr>
          <p:spPr>
            <a:xfrm>
              <a:off x="4460513" y="3968362"/>
              <a:ext cx="1933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/>
                <a:t>Nor</a:t>
              </a:r>
              <a:r>
                <a:rPr lang="fr-FR" sz="1400" b="1" dirty="0"/>
                <a:t> in 2017 </a:t>
              </a:r>
              <a:r>
                <a:rPr lang="fr-FR" sz="1400" b="1" dirty="0" err="1"/>
                <a:t>nor</a:t>
              </a:r>
              <a:r>
                <a:rPr lang="fr-FR" sz="1400" b="1" dirty="0"/>
                <a:t> in 2020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804537-5639-E748-AA0C-E5D0EDE104D0}"/>
                </a:ext>
              </a:extLst>
            </p:cNvPr>
            <p:cNvSpPr/>
            <p:nvPr/>
          </p:nvSpPr>
          <p:spPr bwMode="auto">
            <a:xfrm>
              <a:off x="4368616" y="4064865"/>
              <a:ext cx="117764" cy="1177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A13BE6F-8F8C-A745-830B-526C27555084}"/>
                </a:ext>
              </a:extLst>
            </p:cNvPr>
            <p:cNvSpPr txBox="1"/>
            <p:nvPr/>
          </p:nvSpPr>
          <p:spPr>
            <a:xfrm>
              <a:off x="4460513" y="3581330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/>
                <a:t>Only</a:t>
              </a:r>
              <a:r>
                <a:rPr lang="fr-FR" sz="1400" b="1" dirty="0"/>
                <a:t> in 2020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4C390F-CEDB-CD41-AEEB-AC8FE83DD181}"/>
                </a:ext>
              </a:extLst>
            </p:cNvPr>
            <p:cNvSpPr/>
            <p:nvPr/>
          </p:nvSpPr>
          <p:spPr bwMode="auto">
            <a:xfrm>
              <a:off x="4368616" y="3643105"/>
              <a:ext cx="117764" cy="117764"/>
            </a:xfrm>
            <a:prstGeom prst="rect">
              <a:avLst/>
            </a:prstGeom>
            <a:solidFill>
              <a:srgbClr val="99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A631F8BB-532E-4D48-9236-69C63E23FC6C}"/>
                </a:ext>
              </a:extLst>
            </p:cNvPr>
            <p:cNvSpPr txBox="1"/>
            <p:nvPr/>
          </p:nvSpPr>
          <p:spPr>
            <a:xfrm>
              <a:off x="4460513" y="3152162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/>
                <a:t>Only</a:t>
              </a:r>
              <a:r>
                <a:rPr lang="fr-FR" sz="1400" b="1" dirty="0"/>
                <a:t> in 2017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28B5574-B718-3041-AE65-C6A78568DFBE}"/>
                </a:ext>
              </a:extLst>
            </p:cNvPr>
            <p:cNvSpPr/>
            <p:nvPr/>
          </p:nvSpPr>
          <p:spPr bwMode="auto">
            <a:xfrm>
              <a:off x="4368616" y="3230581"/>
              <a:ext cx="117764" cy="117764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684F1443-B9B2-8F4E-B819-F9A7BCFADF0C}"/>
                </a:ext>
              </a:extLst>
            </p:cNvPr>
            <p:cNvSpPr txBox="1"/>
            <p:nvPr/>
          </p:nvSpPr>
          <p:spPr>
            <a:xfrm>
              <a:off x="4460513" y="2716885"/>
              <a:ext cx="1460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In 2017 </a:t>
              </a:r>
              <a:r>
                <a:rPr lang="fr-FR" sz="1400" b="1" u="sng" dirty="0"/>
                <a:t>and</a:t>
              </a:r>
              <a:r>
                <a:rPr lang="fr-FR" sz="1400" b="1" dirty="0"/>
                <a:t> 2020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F8A6C0E-D3A9-204D-B3EF-C908BC68903E}"/>
                </a:ext>
              </a:extLst>
            </p:cNvPr>
            <p:cNvSpPr/>
            <p:nvPr/>
          </p:nvSpPr>
          <p:spPr bwMode="auto">
            <a:xfrm>
              <a:off x="4368616" y="2818057"/>
              <a:ext cx="117764" cy="117764"/>
            </a:xfrm>
            <a:prstGeom prst="rect">
              <a:avLst/>
            </a:prstGeom>
            <a:solidFill>
              <a:srgbClr val="4EAC5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Line 98">
              <a:extLst>
                <a:ext uri="{FF2B5EF4-FFF2-40B4-BE49-F238E27FC236}">
                  <a16:creationId xmlns:a16="http://schemas.microsoft.com/office/drawing/2014/main" id="{23500BE1-F0A3-8045-83CF-17F848AB1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8227" y="3763722"/>
              <a:ext cx="0" cy="222250"/>
            </a:xfrm>
            <a:prstGeom prst="line">
              <a:avLst/>
            </a:prstGeom>
            <a:noFill/>
            <a:ln w="1270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75" name="Line 101">
              <a:extLst>
                <a:ext uri="{FF2B5EF4-FFF2-40B4-BE49-F238E27FC236}">
                  <a16:creationId xmlns:a16="http://schemas.microsoft.com/office/drawing/2014/main" id="{04B79471-9436-8140-9BE4-31341C1189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8227" y="3985972"/>
              <a:ext cx="0" cy="227013"/>
            </a:xfrm>
            <a:prstGeom prst="line">
              <a:avLst/>
            </a:prstGeom>
            <a:noFill/>
            <a:ln w="12700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</p:grpSp>
      <p:sp>
        <p:nvSpPr>
          <p:cNvPr id="77" name="Titre 1">
            <a:extLst>
              <a:ext uri="{FF2B5EF4-FFF2-40B4-BE49-F238E27FC236}">
                <a16:creationId xmlns:a16="http://schemas.microsoft.com/office/drawing/2014/main" id="{DA8F558F-B365-8840-9C69-2DDB76FF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4" y="65883"/>
            <a:ext cx="8490167" cy="893613"/>
          </a:xfrm>
        </p:spPr>
        <p:txBody>
          <a:bodyPr/>
          <a:lstStyle/>
          <a:p>
            <a:r>
              <a:rPr lang="en-GB" dirty="0"/>
              <a:t>DNA Genotype: poor negative predictive value</a:t>
            </a:r>
          </a:p>
        </p:txBody>
      </p:sp>
      <p:sp>
        <p:nvSpPr>
          <p:cNvPr id="78" name="Espace réservé du contenu 2">
            <a:extLst>
              <a:ext uri="{FF2B5EF4-FFF2-40B4-BE49-F238E27FC236}">
                <a16:creationId xmlns:a16="http://schemas.microsoft.com/office/drawing/2014/main" id="{B0D66750-9C93-E84F-A8A8-24515195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414" y="819387"/>
            <a:ext cx="9413475" cy="89361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98 patients with  historical resistance mutations on plasma genotype</a:t>
            </a:r>
          </a:p>
          <a:p>
            <a:r>
              <a:rPr lang="en-GB" dirty="0"/>
              <a:t>HIV -1 RNA &lt;50 c/mL for at least 3 years (2017-2020), median 9 years</a:t>
            </a:r>
          </a:p>
          <a:p>
            <a:r>
              <a:rPr lang="en-GB" dirty="0"/>
              <a:t>PBMC DNA Genotype performed in 2017 and 2020 (threshold of mutation detection: 15%) </a:t>
            </a:r>
          </a:p>
          <a:p>
            <a:endParaRPr lang="en-GB" dirty="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99C37C59-6F0E-D447-A335-B6077951B1AA}"/>
              </a:ext>
            </a:extLst>
          </p:cNvPr>
          <p:cNvSpPr/>
          <p:nvPr/>
        </p:nvSpPr>
        <p:spPr>
          <a:xfrm>
            <a:off x="3990328" y="3339280"/>
            <a:ext cx="601182" cy="128420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2EDE800-A39E-3748-92BF-5583C7A264B7}"/>
              </a:ext>
            </a:extLst>
          </p:cNvPr>
          <p:cNvSpPr txBox="1"/>
          <p:nvPr/>
        </p:nvSpPr>
        <p:spPr>
          <a:xfrm>
            <a:off x="7111353" y="5125391"/>
            <a:ext cx="4999497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In 28% of cases, no consistency of DNA genotype</a:t>
            </a:r>
          </a:p>
          <a:p>
            <a:r>
              <a:rPr lang="en-GB" sz="1600" dirty="0"/>
              <a:t>3 years apart to detect historical NRTI mutations in PBMCs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1BF8086-9E93-2F9D-0FD6-8C839E3F9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811" y="6444771"/>
            <a:ext cx="2607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e-DE" sz="1400" i="1" dirty="0">
                <a:solidFill>
                  <a:srgbClr val="0070C0"/>
                </a:solidFill>
              </a:rPr>
              <a:t>Hoffmann C, CROI 2022, Abs. 513</a:t>
            </a:r>
          </a:p>
        </p:txBody>
      </p:sp>
    </p:spTree>
    <p:extLst>
      <p:ext uri="{BB962C8B-B14F-4D97-AF65-F5344CB8AC3E}">
        <p14:creationId xmlns:p14="http://schemas.microsoft.com/office/powerpoint/2010/main" val="1044777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95686"/>
            <a:ext cx="8490167" cy="1143000"/>
          </a:xfrm>
        </p:spPr>
        <p:txBody>
          <a:bodyPr>
            <a:normAutofit/>
          </a:bodyPr>
          <a:lstStyle/>
          <a:p>
            <a:r>
              <a:rPr lang="fr-FR" sz="3200" dirty="0" err="1"/>
              <a:t>Clinical</a:t>
            </a:r>
            <a:r>
              <a:rPr lang="fr-FR" sz="3200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238686"/>
            <a:ext cx="10972800" cy="476901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 are the options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No change in the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: DRV/r 600/100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RAL 400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prevention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comorbidity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(CV +++)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DRV/r 1200/100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QD,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higher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genetic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barrier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4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pills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 booster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exposure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less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. TDM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mandatory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If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levels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insufficient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emergence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DTG ?</a:t>
            </a:r>
          </a:p>
          <a:p>
            <a:pPr lvl="1"/>
            <a:r>
              <a:rPr lang="fr-FR" sz="2000" strike="sngStrike" dirty="0">
                <a:solidFill>
                  <a:srgbClr val="FF0000"/>
                </a:solidFill>
              </a:rPr>
              <a:t>Change to BIC/FTC/TAF</a:t>
            </a:r>
          </a:p>
          <a:p>
            <a:pPr lvl="2"/>
            <a:r>
              <a:rPr lang="fr-FR" sz="1700" strike="sngStrike" dirty="0">
                <a:solidFill>
                  <a:srgbClr val="FF0000"/>
                </a:solidFill>
              </a:rPr>
              <a:t>R to FTC (but M184V-related fitness), 3 TAMS </a:t>
            </a:r>
            <a:r>
              <a:rPr lang="fr-FR" sz="1700" strike="sngStrike" dirty="0" err="1">
                <a:solidFill>
                  <a:srgbClr val="FF0000"/>
                </a:solidFill>
              </a:rPr>
              <a:t>conferring</a:t>
            </a:r>
            <a:r>
              <a:rPr lang="fr-FR" sz="1700" strike="sngStrike" dirty="0">
                <a:solidFill>
                  <a:srgbClr val="FF0000"/>
                </a:solidFill>
              </a:rPr>
              <a:t> </a:t>
            </a:r>
            <a:r>
              <a:rPr lang="fr-FR" sz="1700" strike="sngStrike" dirty="0" err="1">
                <a:solidFill>
                  <a:srgbClr val="FF0000"/>
                </a:solidFill>
              </a:rPr>
              <a:t>decreased</a:t>
            </a:r>
            <a:r>
              <a:rPr lang="fr-FR" sz="1700" strike="sngStrike" dirty="0">
                <a:solidFill>
                  <a:srgbClr val="FF0000"/>
                </a:solidFill>
              </a:rPr>
              <a:t> </a:t>
            </a:r>
            <a:r>
              <a:rPr lang="fr-FR" sz="1700" strike="sngStrike" dirty="0" err="1">
                <a:solidFill>
                  <a:srgbClr val="FF0000"/>
                </a:solidFill>
              </a:rPr>
              <a:t>susceptibility</a:t>
            </a:r>
            <a:r>
              <a:rPr lang="fr-FR" sz="1700" strike="sngStrike" dirty="0">
                <a:solidFill>
                  <a:srgbClr val="FF0000"/>
                </a:solidFill>
              </a:rPr>
              <a:t> to TAF/TDF</a:t>
            </a:r>
          </a:p>
          <a:p>
            <a:pPr lvl="1"/>
            <a:r>
              <a:rPr lang="fr-FR" sz="2000" dirty="0"/>
              <a:t>Change to RAL 1200 mg </a:t>
            </a:r>
            <a:r>
              <a:rPr lang="fr-FR" sz="2000" dirty="0" err="1"/>
              <a:t>qd</a:t>
            </a:r>
            <a:r>
              <a:rPr lang="fr-FR" sz="2000" dirty="0"/>
              <a:t> + ETR 400 mg </a:t>
            </a:r>
            <a:r>
              <a:rPr lang="fr-FR" sz="2000" dirty="0" err="1"/>
              <a:t>qd</a:t>
            </a:r>
            <a:endParaRPr lang="fr-FR" sz="2000" dirty="0"/>
          </a:p>
          <a:p>
            <a:pPr lvl="2"/>
            <a:r>
              <a:rPr lang="fr-FR" sz="1700" dirty="0"/>
              <a:t>Cumulative plasma </a:t>
            </a:r>
            <a:r>
              <a:rPr lang="fr-FR" sz="1700" dirty="0" err="1"/>
              <a:t>genotype</a:t>
            </a:r>
            <a:r>
              <a:rPr lang="fr-FR" sz="1700" dirty="0"/>
              <a:t> : No R to ETR (but </a:t>
            </a:r>
            <a:r>
              <a:rPr lang="fr-FR" sz="1700" dirty="0" err="1"/>
              <a:t>were</a:t>
            </a:r>
            <a:r>
              <a:rPr lang="fr-FR" sz="1700" dirty="0"/>
              <a:t> all mutations </a:t>
            </a:r>
            <a:r>
              <a:rPr lang="fr-FR" sz="1700" dirty="0" err="1"/>
              <a:t>captured</a:t>
            </a:r>
            <a:r>
              <a:rPr lang="fr-FR" sz="1700" dirty="0"/>
              <a:t> ?)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DOR 100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Reversion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NNRTI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how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reliable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negative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value of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POOR),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DOR-R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CAB LA + RPV LA IM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No NNRTI mutations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current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RPV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+ FOS 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full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suspceptibility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expected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safety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ddI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advantages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LEN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sc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q6M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great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option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3019580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28D0E-4A56-9C44-A8F8-1781D4B5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GB" sz="3200" dirty="0"/>
              <a:t>ETRAL study: Etravirine 200 mg bid + </a:t>
            </a:r>
            <a:r>
              <a:rPr lang="en-GB" sz="3200" dirty="0" err="1"/>
              <a:t>Raltegravir</a:t>
            </a:r>
            <a:r>
              <a:rPr lang="en-GB" sz="3200" dirty="0"/>
              <a:t> 400 mg bid switch in virologically suppressed HTE patients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99E40-FB00-4C4D-AAE1-0B7805903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83" y="1641696"/>
            <a:ext cx="10120544" cy="12977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Pilot, single arm study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165 patients &gt;45 years (median 52) on a boosted PI regimen, ≥1 comorbidity: 51%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Median ART duration: 17 years, No resistance to INSTI or etravirine (R mut to NNRTI: 12%)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32D713A-16A9-C24A-8DEA-E4277CF74D51}"/>
              </a:ext>
            </a:extLst>
          </p:cNvPr>
          <p:cNvSpPr txBox="1">
            <a:spLocks/>
          </p:cNvSpPr>
          <p:nvPr/>
        </p:nvSpPr>
        <p:spPr>
          <a:xfrm>
            <a:off x="9990575" y="3903966"/>
            <a:ext cx="2070970" cy="1297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/>
              <a:t>Improvement of lipids, BMD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Worsening of renal function, BMI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395B3CB-4510-FF45-9791-D91825AC5D32}"/>
              </a:ext>
            </a:extLst>
          </p:cNvPr>
          <p:cNvSpPr/>
          <p:nvPr/>
        </p:nvSpPr>
        <p:spPr>
          <a:xfrm>
            <a:off x="1504950" y="3378641"/>
            <a:ext cx="3676650" cy="34925"/>
          </a:xfrm>
          <a:custGeom>
            <a:avLst/>
            <a:gdLst>
              <a:gd name="connsiteX0" fmla="*/ 0 w 3676650"/>
              <a:gd name="connsiteY0" fmla="*/ 0 h 34925"/>
              <a:gd name="connsiteX1" fmla="*/ 923925 w 3676650"/>
              <a:gd name="connsiteY1" fmla="*/ 0 h 34925"/>
              <a:gd name="connsiteX2" fmla="*/ 923925 w 3676650"/>
              <a:gd name="connsiteY2" fmla="*/ 28575 h 34925"/>
              <a:gd name="connsiteX3" fmla="*/ 2454275 w 3676650"/>
              <a:gd name="connsiteY3" fmla="*/ 28575 h 34925"/>
              <a:gd name="connsiteX4" fmla="*/ 2454275 w 3676650"/>
              <a:gd name="connsiteY4" fmla="*/ 34925 h 34925"/>
              <a:gd name="connsiteX5" fmla="*/ 3676650 w 3676650"/>
              <a:gd name="connsiteY5" fmla="*/ 34925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6650" h="34925">
                <a:moveTo>
                  <a:pt x="0" y="0"/>
                </a:moveTo>
                <a:lnTo>
                  <a:pt x="923925" y="0"/>
                </a:lnTo>
                <a:lnTo>
                  <a:pt x="923925" y="28575"/>
                </a:lnTo>
                <a:lnTo>
                  <a:pt x="2454275" y="28575"/>
                </a:lnTo>
                <a:lnTo>
                  <a:pt x="2454275" y="34925"/>
                </a:lnTo>
                <a:lnTo>
                  <a:pt x="3676650" y="34925"/>
                </a:lnTo>
              </a:path>
            </a:pathLst>
          </a:cu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943CEB46-B2CE-7F61-E9C9-63A4A2AB1CCD}"/>
              </a:ext>
            </a:extLst>
          </p:cNvPr>
          <p:cNvGrpSpPr/>
          <p:nvPr/>
        </p:nvGrpSpPr>
        <p:grpSpPr>
          <a:xfrm>
            <a:off x="1121483" y="5648149"/>
            <a:ext cx="303707" cy="288147"/>
            <a:chOff x="1799663" y="4747278"/>
            <a:chExt cx="303707" cy="288147"/>
          </a:xfrm>
        </p:grpSpPr>
        <p:sp>
          <p:nvSpPr>
            <p:cNvPr id="62" name="Line 7">
              <a:extLst>
                <a:ext uri="{FF2B5EF4-FFF2-40B4-BE49-F238E27FC236}">
                  <a16:creationId xmlns:a16="http://schemas.microsoft.com/office/drawing/2014/main" id="{EB97158C-7026-1197-9AB2-CA828C444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38">
              <a:extLst>
                <a:ext uri="{FF2B5EF4-FFF2-40B4-BE49-F238E27FC236}">
                  <a16:creationId xmlns:a16="http://schemas.microsoft.com/office/drawing/2014/main" id="{882DC01A-54F7-E13F-3D6C-18351586C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663" y="4747278"/>
              <a:ext cx="16407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D3501CB6-A0A9-CBE5-F770-2D283BB692EE}"/>
              </a:ext>
            </a:extLst>
          </p:cNvPr>
          <p:cNvGrpSpPr/>
          <p:nvPr/>
        </p:nvGrpSpPr>
        <p:grpSpPr>
          <a:xfrm>
            <a:off x="890682" y="5049785"/>
            <a:ext cx="534508" cy="288147"/>
            <a:chOff x="1568862" y="4118434"/>
            <a:chExt cx="534508" cy="288147"/>
          </a:xfrm>
        </p:grpSpPr>
        <p:sp>
          <p:nvSpPr>
            <p:cNvPr id="65" name="Line 9">
              <a:extLst>
                <a:ext uri="{FF2B5EF4-FFF2-40B4-BE49-F238E27FC236}">
                  <a16:creationId xmlns:a16="http://schemas.microsoft.com/office/drawing/2014/main" id="{5364E47F-8E69-231A-1495-022861350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40">
              <a:extLst>
                <a:ext uri="{FF2B5EF4-FFF2-40B4-BE49-F238E27FC236}">
                  <a16:creationId xmlns:a16="http://schemas.microsoft.com/office/drawing/2014/main" id="{43408CD7-1E9E-D02C-FCB8-D0EE0FEE3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862" y="4118434"/>
              <a:ext cx="39170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0.25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0FD36429-42C2-E3B3-CE53-CD130D80C4B4}"/>
              </a:ext>
            </a:extLst>
          </p:cNvPr>
          <p:cNvGrpSpPr/>
          <p:nvPr/>
        </p:nvGrpSpPr>
        <p:grpSpPr>
          <a:xfrm>
            <a:off x="890682" y="4434470"/>
            <a:ext cx="534508" cy="288147"/>
            <a:chOff x="1568862" y="3480259"/>
            <a:chExt cx="534508" cy="288147"/>
          </a:xfrm>
        </p:grpSpPr>
        <p:sp>
          <p:nvSpPr>
            <p:cNvPr id="68" name="Line 11">
              <a:extLst>
                <a:ext uri="{FF2B5EF4-FFF2-40B4-BE49-F238E27FC236}">
                  <a16:creationId xmlns:a16="http://schemas.microsoft.com/office/drawing/2014/main" id="{6C0CBEF6-11AF-AE52-D351-E827B60F7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42">
              <a:extLst>
                <a:ext uri="{FF2B5EF4-FFF2-40B4-BE49-F238E27FC236}">
                  <a16:creationId xmlns:a16="http://schemas.microsoft.com/office/drawing/2014/main" id="{92ED837C-C04B-0F8C-D65E-550516CD5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862" y="3480259"/>
              <a:ext cx="39170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0.50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806F213E-6730-F457-EDA6-5C5039C5CB26}"/>
              </a:ext>
            </a:extLst>
          </p:cNvPr>
          <p:cNvGrpSpPr/>
          <p:nvPr/>
        </p:nvGrpSpPr>
        <p:grpSpPr>
          <a:xfrm>
            <a:off x="890682" y="3840110"/>
            <a:ext cx="534508" cy="288147"/>
            <a:chOff x="1568862" y="2832559"/>
            <a:chExt cx="534508" cy="288147"/>
          </a:xfrm>
        </p:grpSpPr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91BF0B9C-BA03-C0FF-2FEC-5C4480DB9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44">
              <a:extLst>
                <a:ext uri="{FF2B5EF4-FFF2-40B4-BE49-F238E27FC236}">
                  <a16:creationId xmlns:a16="http://schemas.microsoft.com/office/drawing/2014/main" id="{FF0A37B8-3AD0-D3DC-50D8-EA1C17C47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862" y="2832559"/>
              <a:ext cx="39170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0.75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995E8749-B1D2-CEF2-7832-A06E5AF99023}"/>
              </a:ext>
            </a:extLst>
          </p:cNvPr>
          <p:cNvGrpSpPr/>
          <p:nvPr/>
        </p:nvGrpSpPr>
        <p:grpSpPr>
          <a:xfrm>
            <a:off x="890682" y="3240035"/>
            <a:ext cx="534508" cy="288147"/>
            <a:chOff x="1568862" y="2194384"/>
            <a:chExt cx="534508" cy="288147"/>
          </a:xfrm>
        </p:grpSpPr>
        <p:sp>
          <p:nvSpPr>
            <p:cNvPr id="74" name="Line 15">
              <a:extLst>
                <a:ext uri="{FF2B5EF4-FFF2-40B4-BE49-F238E27FC236}">
                  <a16:creationId xmlns:a16="http://schemas.microsoft.com/office/drawing/2014/main" id="{3C939FDA-2AC9-91FF-10B4-47CBAA328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46">
              <a:extLst>
                <a:ext uri="{FF2B5EF4-FFF2-40B4-BE49-F238E27FC236}">
                  <a16:creationId xmlns:a16="http://schemas.microsoft.com/office/drawing/2014/main" id="{91806B9F-E9AB-E2C6-A732-CD1A57B78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862" y="2194384"/>
              <a:ext cx="39170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1.00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F6258AD7-DFDC-4B5C-621A-FCF1894AD433}"/>
              </a:ext>
            </a:extLst>
          </p:cNvPr>
          <p:cNvGrpSpPr/>
          <p:nvPr/>
        </p:nvGrpSpPr>
        <p:grpSpPr>
          <a:xfrm>
            <a:off x="1434184" y="5862517"/>
            <a:ext cx="164075" cy="372670"/>
            <a:chOff x="2028544" y="4885446"/>
            <a:chExt cx="164075" cy="372670"/>
          </a:xfrm>
        </p:grpSpPr>
        <p:sp>
          <p:nvSpPr>
            <p:cNvPr id="80" name="Line 19">
              <a:extLst>
                <a:ext uri="{FF2B5EF4-FFF2-40B4-BE49-F238E27FC236}">
                  <a16:creationId xmlns:a16="http://schemas.microsoft.com/office/drawing/2014/main" id="{68B27FEE-52A2-78D6-92BD-4AD78886C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49">
              <a:extLst>
                <a:ext uri="{FF2B5EF4-FFF2-40B4-BE49-F238E27FC236}">
                  <a16:creationId xmlns:a16="http://schemas.microsoft.com/office/drawing/2014/main" id="{2753B4FE-02A5-7FED-D52F-E828A203C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544" y="4969969"/>
              <a:ext cx="16407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262D485B-0484-CB6F-3FC3-328D8BA9AE39}"/>
              </a:ext>
            </a:extLst>
          </p:cNvPr>
          <p:cNvGrpSpPr/>
          <p:nvPr/>
        </p:nvGrpSpPr>
        <p:grpSpPr>
          <a:xfrm>
            <a:off x="1833450" y="5862517"/>
            <a:ext cx="255445" cy="372670"/>
            <a:chOff x="2563884" y="4885446"/>
            <a:chExt cx="255445" cy="372670"/>
          </a:xfrm>
        </p:grpSpPr>
        <p:sp>
          <p:nvSpPr>
            <p:cNvPr id="83" name="Line 21">
              <a:extLst>
                <a:ext uri="{FF2B5EF4-FFF2-40B4-BE49-F238E27FC236}">
                  <a16:creationId xmlns:a16="http://schemas.microsoft.com/office/drawing/2014/main" id="{3582B593-2126-33B5-2E15-1CFD140F5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6843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51">
              <a:extLst>
                <a:ext uri="{FF2B5EF4-FFF2-40B4-BE49-F238E27FC236}">
                  <a16:creationId xmlns:a16="http://schemas.microsoft.com/office/drawing/2014/main" id="{EABB5964-9522-E38F-30DD-D418D2575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84" y="496996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75E798A3-B31B-9AC9-B576-68E417B08C63}"/>
              </a:ext>
            </a:extLst>
          </p:cNvPr>
          <p:cNvGrpSpPr/>
          <p:nvPr/>
        </p:nvGrpSpPr>
        <p:grpSpPr>
          <a:xfrm>
            <a:off x="2301260" y="5862517"/>
            <a:ext cx="255445" cy="372670"/>
            <a:chOff x="3144909" y="4885446"/>
            <a:chExt cx="255445" cy="372670"/>
          </a:xfrm>
        </p:grpSpPr>
        <p:sp>
          <p:nvSpPr>
            <p:cNvPr id="86" name="Line 23">
              <a:extLst>
                <a:ext uri="{FF2B5EF4-FFF2-40B4-BE49-F238E27FC236}">
                  <a16:creationId xmlns:a16="http://schemas.microsoft.com/office/drawing/2014/main" id="{5CDF53B8-8DD0-6F8D-0668-FD50FB692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786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53">
              <a:extLst>
                <a:ext uri="{FF2B5EF4-FFF2-40B4-BE49-F238E27FC236}">
                  <a16:creationId xmlns:a16="http://schemas.microsoft.com/office/drawing/2014/main" id="{30543715-352B-0FA1-6E95-35DE270C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909" y="496996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24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DEA64A51-1831-2664-9D18-F160EF6A37C6}"/>
              </a:ext>
            </a:extLst>
          </p:cNvPr>
          <p:cNvGrpSpPr/>
          <p:nvPr/>
        </p:nvGrpSpPr>
        <p:grpSpPr>
          <a:xfrm>
            <a:off x="2765102" y="5862517"/>
            <a:ext cx="255445" cy="372670"/>
            <a:chOff x="3721966" y="4885446"/>
            <a:chExt cx="255445" cy="372670"/>
          </a:xfrm>
        </p:grpSpPr>
        <p:sp>
          <p:nvSpPr>
            <p:cNvPr id="89" name="Line 25">
              <a:extLst>
                <a:ext uri="{FF2B5EF4-FFF2-40B4-BE49-F238E27FC236}">
                  <a16:creationId xmlns:a16="http://schemas.microsoft.com/office/drawing/2014/main" id="{46CD43A8-8A9E-DD9D-9433-D58B4EBA2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924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55">
              <a:extLst>
                <a:ext uri="{FF2B5EF4-FFF2-40B4-BE49-F238E27FC236}">
                  <a16:creationId xmlns:a16="http://schemas.microsoft.com/office/drawing/2014/main" id="{D97473F9-3FE9-446E-1CA6-CDF93A51E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966" y="496996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36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025C216E-07C2-EB61-1280-68AD51AE6322}"/>
              </a:ext>
            </a:extLst>
          </p:cNvPr>
          <p:cNvGrpSpPr/>
          <p:nvPr/>
        </p:nvGrpSpPr>
        <p:grpSpPr>
          <a:xfrm>
            <a:off x="3224207" y="5862517"/>
            <a:ext cx="255445" cy="372670"/>
            <a:chOff x="4302991" y="4885446"/>
            <a:chExt cx="255445" cy="372670"/>
          </a:xfrm>
        </p:grpSpPr>
        <p:sp>
          <p:nvSpPr>
            <p:cNvPr id="92" name="Line 27">
              <a:extLst>
                <a:ext uri="{FF2B5EF4-FFF2-40B4-BE49-F238E27FC236}">
                  <a16:creationId xmlns:a16="http://schemas.microsoft.com/office/drawing/2014/main" id="{83168C76-5A35-C795-5863-5D51F96A5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594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57">
              <a:extLst>
                <a:ext uri="{FF2B5EF4-FFF2-40B4-BE49-F238E27FC236}">
                  <a16:creationId xmlns:a16="http://schemas.microsoft.com/office/drawing/2014/main" id="{6A468D38-F181-ECDF-3FAB-D2962FEBF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991" y="496996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48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89001153-8C77-2801-D589-D1A8BABDF43A}"/>
              </a:ext>
            </a:extLst>
          </p:cNvPr>
          <p:cNvGrpSpPr/>
          <p:nvPr/>
        </p:nvGrpSpPr>
        <p:grpSpPr>
          <a:xfrm>
            <a:off x="3832175" y="5862517"/>
            <a:ext cx="255445" cy="372670"/>
            <a:chOff x="4893541" y="4885446"/>
            <a:chExt cx="255445" cy="372670"/>
          </a:xfrm>
        </p:grpSpPr>
        <p:sp>
          <p:nvSpPr>
            <p:cNvPr id="95" name="Line 29">
              <a:extLst>
                <a:ext uri="{FF2B5EF4-FFF2-40B4-BE49-F238E27FC236}">
                  <a16:creationId xmlns:a16="http://schemas.microsoft.com/office/drawing/2014/main" id="{DB346BCD-8072-C887-2A19-C696548EA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6499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A0DF3732-9E3B-302C-F68B-D9BB28E7A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541" y="496996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64</a:t>
              </a: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BB9F0231-F9EF-F788-5671-CFFD5241C603}"/>
              </a:ext>
            </a:extLst>
          </p:cNvPr>
          <p:cNvGrpSpPr/>
          <p:nvPr/>
        </p:nvGrpSpPr>
        <p:grpSpPr>
          <a:xfrm>
            <a:off x="4439327" y="5862517"/>
            <a:ext cx="255445" cy="372670"/>
            <a:chOff x="5474566" y="4885446"/>
            <a:chExt cx="255445" cy="372670"/>
          </a:xfrm>
        </p:grpSpPr>
        <p:sp>
          <p:nvSpPr>
            <p:cNvPr id="98" name="Line 31">
              <a:extLst>
                <a:ext uri="{FF2B5EF4-FFF2-40B4-BE49-F238E27FC236}">
                  <a16:creationId xmlns:a16="http://schemas.microsoft.com/office/drawing/2014/main" id="{99464E72-7358-530D-9A78-A9A819EC6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7524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F6DE8638-4123-F739-419F-947AA786F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566" y="496996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80</a:t>
              </a:r>
            </a:p>
          </p:txBody>
        </p:sp>
      </p:grpSp>
      <p:sp>
        <p:nvSpPr>
          <p:cNvPr id="110" name="Rectangle 70">
            <a:extLst>
              <a:ext uri="{FF2B5EF4-FFF2-40B4-BE49-F238E27FC236}">
                <a16:creationId xmlns:a16="http://schemas.microsoft.com/office/drawing/2014/main" id="{B69BE9B3-B980-88CD-C5C6-2B3061BC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5802" y="6157050"/>
            <a:ext cx="495896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Week</a:t>
            </a:r>
          </a:p>
        </p:txBody>
      </p:sp>
      <p:sp>
        <p:nvSpPr>
          <p:cNvPr id="111" name="Forme libre : forme 110">
            <a:extLst>
              <a:ext uri="{FF2B5EF4-FFF2-40B4-BE49-F238E27FC236}">
                <a16:creationId xmlns:a16="http://schemas.microsoft.com/office/drawing/2014/main" id="{388D7095-4767-55BA-98BD-27F27016B0D9}"/>
              </a:ext>
            </a:extLst>
          </p:cNvPr>
          <p:cNvSpPr/>
          <p:nvPr/>
        </p:nvSpPr>
        <p:spPr bwMode="auto">
          <a:xfrm>
            <a:off x="1424940" y="3354511"/>
            <a:ext cx="3817620" cy="2506980"/>
          </a:xfrm>
          <a:custGeom>
            <a:avLst/>
            <a:gdLst>
              <a:gd name="connsiteX0" fmla="*/ 0 w 5250180"/>
              <a:gd name="connsiteY0" fmla="*/ 0 h 3192780"/>
              <a:gd name="connsiteX1" fmla="*/ 0 w 5250180"/>
              <a:gd name="connsiteY1" fmla="*/ 3192780 h 3192780"/>
              <a:gd name="connsiteX2" fmla="*/ 5250180 w 5250180"/>
              <a:gd name="connsiteY2" fmla="*/ 319278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0180" h="3192780">
                <a:moveTo>
                  <a:pt x="0" y="0"/>
                </a:moveTo>
                <a:lnTo>
                  <a:pt x="0" y="3192780"/>
                </a:lnTo>
                <a:lnTo>
                  <a:pt x="5250180" y="319278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721F0B8B-FB93-8F75-AFD2-2AD45648F3B5}"/>
              </a:ext>
            </a:extLst>
          </p:cNvPr>
          <p:cNvGrpSpPr/>
          <p:nvPr/>
        </p:nvGrpSpPr>
        <p:grpSpPr>
          <a:xfrm>
            <a:off x="5050192" y="5862517"/>
            <a:ext cx="255445" cy="372670"/>
            <a:chOff x="5474566" y="4885446"/>
            <a:chExt cx="255445" cy="372670"/>
          </a:xfrm>
        </p:grpSpPr>
        <p:sp>
          <p:nvSpPr>
            <p:cNvPr id="113" name="Line 31">
              <a:extLst>
                <a:ext uri="{FF2B5EF4-FFF2-40B4-BE49-F238E27FC236}">
                  <a16:creationId xmlns:a16="http://schemas.microsoft.com/office/drawing/2014/main" id="{FD764BE7-6E86-434C-F53F-B5066D951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7524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61">
              <a:extLst>
                <a:ext uri="{FF2B5EF4-FFF2-40B4-BE49-F238E27FC236}">
                  <a16:creationId xmlns:a16="http://schemas.microsoft.com/office/drawing/2014/main" id="{FC8C5C47-B710-0831-F0D7-11F7F8848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566" y="496996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96</a:t>
              </a:r>
            </a:p>
          </p:txBody>
        </p:sp>
      </p:grpSp>
      <p:sp>
        <p:nvSpPr>
          <p:cNvPr id="115" name="Rectangle 70">
            <a:extLst>
              <a:ext uri="{FF2B5EF4-FFF2-40B4-BE49-F238E27FC236}">
                <a16:creationId xmlns:a16="http://schemas.microsoft.com/office/drawing/2014/main" id="{8970528C-166C-8DBD-2E57-60367CBC1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662" y="4074953"/>
            <a:ext cx="2780176" cy="7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Virological</a:t>
            </a: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success</a:t>
            </a:r>
            <a:endParaRPr lang="fr-FR" altLang="fr-FR" sz="1400" b="1" dirty="0">
              <a:solidFill>
                <a:srgbClr val="000000"/>
              </a:solidFill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Week 48: 99.4% (95% CI: 95.6 - 99.9)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Week 96: 98.7% (95% CI: 95.0 - 99.7)</a:t>
            </a:r>
          </a:p>
        </p:txBody>
      </p:sp>
      <p:sp>
        <p:nvSpPr>
          <p:cNvPr id="118" name="Rectangle 49">
            <a:extLst>
              <a:ext uri="{FF2B5EF4-FFF2-40B4-BE49-F238E27FC236}">
                <a16:creationId xmlns:a16="http://schemas.microsoft.com/office/drawing/2014/main" id="{29CE69CF-8AC2-BE36-50AD-653613B5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49" y="6415413"/>
            <a:ext cx="30834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165</a:t>
            </a:r>
          </a:p>
        </p:txBody>
      </p:sp>
      <p:sp>
        <p:nvSpPr>
          <p:cNvPr id="121" name="Rectangle 51">
            <a:extLst>
              <a:ext uri="{FF2B5EF4-FFF2-40B4-BE49-F238E27FC236}">
                <a16:creationId xmlns:a16="http://schemas.microsoft.com/office/drawing/2014/main" id="{D6D1F6AF-0BA1-89E7-6340-D23922A1B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000" y="6415413"/>
            <a:ext cx="30834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159</a:t>
            </a:r>
          </a:p>
        </p:txBody>
      </p:sp>
      <p:sp>
        <p:nvSpPr>
          <p:cNvPr id="124" name="Rectangle 53">
            <a:extLst>
              <a:ext uri="{FF2B5EF4-FFF2-40B4-BE49-F238E27FC236}">
                <a16:creationId xmlns:a16="http://schemas.microsoft.com/office/drawing/2014/main" id="{E229B811-A378-53B6-4098-8414A790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10" y="6415413"/>
            <a:ext cx="30834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159</a:t>
            </a:r>
          </a:p>
        </p:txBody>
      </p:sp>
      <p:sp>
        <p:nvSpPr>
          <p:cNvPr id="127" name="Rectangle 55">
            <a:extLst>
              <a:ext uri="{FF2B5EF4-FFF2-40B4-BE49-F238E27FC236}">
                <a16:creationId xmlns:a16="http://schemas.microsoft.com/office/drawing/2014/main" id="{C059DE1E-F737-D73B-7C1D-28EA010D6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652" y="6415413"/>
            <a:ext cx="30834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156</a:t>
            </a:r>
          </a:p>
        </p:txBody>
      </p:sp>
      <p:sp>
        <p:nvSpPr>
          <p:cNvPr id="130" name="Rectangle 57">
            <a:extLst>
              <a:ext uri="{FF2B5EF4-FFF2-40B4-BE49-F238E27FC236}">
                <a16:creationId xmlns:a16="http://schemas.microsoft.com/office/drawing/2014/main" id="{F828AE69-3A6D-0CCC-516D-43A2FA8B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757" y="6415413"/>
            <a:ext cx="30834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156</a:t>
            </a:r>
          </a:p>
        </p:txBody>
      </p:sp>
      <p:sp>
        <p:nvSpPr>
          <p:cNvPr id="133" name="Rectangle 59">
            <a:extLst>
              <a:ext uri="{FF2B5EF4-FFF2-40B4-BE49-F238E27FC236}">
                <a16:creationId xmlns:a16="http://schemas.microsoft.com/office/drawing/2014/main" id="{96AE766E-85DD-EC4A-B9A5-635F3164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725" y="6415413"/>
            <a:ext cx="30834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154</a:t>
            </a:r>
          </a:p>
        </p:txBody>
      </p:sp>
      <p:sp>
        <p:nvSpPr>
          <p:cNvPr id="136" name="Rectangle 61">
            <a:extLst>
              <a:ext uri="{FF2B5EF4-FFF2-40B4-BE49-F238E27FC236}">
                <a16:creationId xmlns:a16="http://schemas.microsoft.com/office/drawing/2014/main" id="{308F36D7-B4C9-F404-D95F-9DAC67E4A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877" y="6415413"/>
            <a:ext cx="30834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152</a:t>
            </a:r>
          </a:p>
        </p:txBody>
      </p:sp>
      <p:sp>
        <p:nvSpPr>
          <p:cNvPr id="139" name="Rectangle 61">
            <a:extLst>
              <a:ext uri="{FF2B5EF4-FFF2-40B4-BE49-F238E27FC236}">
                <a16:creationId xmlns:a16="http://schemas.microsoft.com/office/drawing/2014/main" id="{F165BCC6-C332-9641-70FC-DA4A351A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742" y="6415413"/>
            <a:ext cx="30834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152</a:t>
            </a:r>
          </a:p>
        </p:txBody>
      </p:sp>
      <p:sp>
        <p:nvSpPr>
          <p:cNvPr id="140" name="Rectangle 49">
            <a:extLst>
              <a:ext uri="{FF2B5EF4-FFF2-40B4-BE49-F238E27FC236}">
                <a16:creationId xmlns:a16="http://schemas.microsoft.com/office/drawing/2014/main" id="{3FE24AA8-6423-97C1-6B55-D4FC27188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17" y="6415413"/>
            <a:ext cx="100084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Number</a:t>
            </a: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at </a:t>
            </a:r>
            <a:r>
              <a:rPr kumimoji="0" lang="fr-FR" altLang="fr-F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risk</a:t>
            </a: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44DB1C68-95B0-1404-4066-49C4AEAC25A7}"/>
              </a:ext>
            </a:extLst>
          </p:cNvPr>
          <p:cNvGrpSpPr/>
          <p:nvPr/>
        </p:nvGrpSpPr>
        <p:grpSpPr>
          <a:xfrm>
            <a:off x="5994968" y="5669704"/>
            <a:ext cx="303707" cy="288147"/>
            <a:chOff x="1799663" y="4747278"/>
            <a:chExt cx="303707" cy="288147"/>
          </a:xfrm>
        </p:grpSpPr>
        <p:sp>
          <p:nvSpPr>
            <p:cNvPr id="142" name="Line 7">
              <a:extLst>
                <a:ext uri="{FF2B5EF4-FFF2-40B4-BE49-F238E27FC236}">
                  <a16:creationId xmlns:a16="http://schemas.microsoft.com/office/drawing/2014/main" id="{613945A5-634A-35C1-5804-2F37EB192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3" name="Rectangle 38">
              <a:extLst>
                <a:ext uri="{FF2B5EF4-FFF2-40B4-BE49-F238E27FC236}">
                  <a16:creationId xmlns:a16="http://schemas.microsoft.com/office/drawing/2014/main" id="{E2852A41-5549-7FD2-4CF9-F1E0EE188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663" y="4747278"/>
              <a:ext cx="16407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FBA228D8-EC22-EF35-7164-C17DB37617E4}"/>
              </a:ext>
            </a:extLst>
          </p:cNvPr>
          <p:cNvGrpSpPr/>
          <p:nvPr/>
        </p:nvGrpSpPr>
        <p:grpSpPr>
          <a:xfrm>
            <a:off x="5900423" y="4789275"/>
            <a:ext cx="398252" cy="288147"/>
            <a:chOff x="1705118" y="4118434"/>
            <a:chExt cx="398252" cy="288147"/>
          </a:xfrm>
        </p:grpSpPr>
        <p:sp>
          <p:nvSpPr>
            <p:cNvPr id="145" name="Line 9">
              <a:extLst>
                <a:ext uri="{FF2B5EF4-FFF2-40B4-BE49-F238E27FC236}">
                  <a16:creationId xmlns:a16="http://schemas.microsoft.com/office/drawing/2014/main" id="{015C376D-0430-E9C0-544D-20C101B57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40">
              <a:extLst>
                <a:ext uri="{FF2B5EF4-FFF2-40B4-BE49-F238E27FC236}">
                  <a16:creationId xmlns:a16="http://schemas.microsoft.com/office/drawing/2014/main" id="{2ED4AEBC-A57F-BA50-595A-BA77FEAE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118" y="4118434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40</a:t>
              </a:r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EEEE46D0-FBEC-4CCC-C464-EE90C96658EA}"/>
              </a:ext>
            </a:extLst>
          </p:cNvPr>
          <p:cNvGrpSpPr/>
          <p:nvPr/>
        </p:nvGrpSpPr>
        <p:grpSpPr>
          <a:xfrm>
            <a:off x="5900423" y="4348656"/>
            <a:ext cx="398252" cy="288147"/>
            <a:chOff x="1705118" y="3480259"/>
            <a:chExt cx="398252" cy="288147"/>
          </a:xfrm>
        </p:grpSpPr>
        <p:sp>
          <p:nvSpPr>
            <p:cNvPr id="148" name="Line 11">
              <a:extLst>
                <a:ext uri="{FF2B5EF4-FFF2-40B4-BE49-F238E27FC236}">
                  <a16:creationId xmlns:a16="http://schemas.microsoft.com/office/drawing/2014/main" id="{13EFAA3F-AD33-A04A-BB5D-A00BC0F78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9" name="Rectangle 42">
              <a:extLst>
                <a:ext uri="{FF2B5EF4-FFF2-40B4-BE49-F238E27FC236}">
                  <a16:creationId xmlns:a16="http://schemas.microsoft.com/office/drawing/2014/main" id="{7CA3ECBE-9981-8FA0-09E4-D313D0B0F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118" y="348025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60</a:t>
              </a:r>
            </a:p>
          </p:txBody>
        </p: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B9839B7B-C30D-1231-3CA0-142BEE4BE003}"/>
              </a:ext>
            </a:extLst>
          </p:cNvPr>
          <p:cNvGrpSpPr/>
          <p:nvPr/>
        </p:nvGrpSpPr>
        <p:grpSpPr>
          <a:xfrm>
            <a:off x="5900423" y="3925746"/>
            <a:ext cx="398252" cy="288147"/>
            <a:chOff x="1705118" y="2832559"/>
            <a:chExt cx="398252" cy="288147"/>
          </a:xfrm>
        </p:grpSpPr>
        <p:sp>
          <p:nvSpPr>
            <p:cNvPr id="151" name="Line 13">
              <a:extLst>
                <a:ext uri="{FF2B5EF4-FFF2-40B4-BE49-F238E27FC236}">
                  <a16:creationId xmlns:a16="http://schemas.microsoft.com/office/drawing/2014/main" id="{9D882EE4-0986-AA04-8AE0-FE149DAA5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44">
              <a:extLst>
                <a:ext uri="{FF2B5EF4-FFF2-40B4-BE49-F238E27FC236}">
                  <a16:creationId xmlns:a16="http://schemas.microsoft.com/office/drawing/2014/main" id="{2FE1E32A-54EE-98AC-E0F3-2BE9D0383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118" y="2832559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80</a:t>
              </a:r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6C955F86-C7EB-D34F-67DE-91CE67708CCC}"/>
              </a:ext>
            </a:extLst>
          </p:cNvPr>
          <p:cNvGrpSpPr/>
          <p:nvPr/>
        </p:nvGrpSpPr>
        <p:grpSpPr>
          <a:xfrm>
            <a:off x="5809051" y="3491710"/>
            <a:ext cx="489624" cy="288147"/>
            <a:chOff x="1613746" y="2194384"/>
            <a:chExt cx="489624" cy="288147"/>
          </a:xfrm>
        </p:grpSpPr>
        <p:sp>
          <p:nvSpPr>
            <p:cNvPr id="154" name="Line 15">
              <a:extLst>
                <a:ext uri="{FF2B5EF4-FFF2-40B4-BE49-F238E27FC236}">
                  <a16:creationId xmlns:a16="http://schemas.microsoft.com/office/drawing/2014/main" id="{B65306DD-B9A2-CFE0-FEB7-BA298C51D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tangle 46">
              <a:extLst>
                <a:ext uri="{FF2B5EF4-FFF2-40B4-BE49-F238E27FC236}">
                  <a16:creationId xmlns:a16="http://schemas.microsoft.com/office/drawing/2014/main" id="{A7B859F8-6507-C31D-8589-CB753A4B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746" y="2194384"/>
              <a:ext cx="346817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157" name="Line 19">
            <a:extLst>
              <a:ext uri="{FF2B5EF4-FFF2-40B4-BE49-F238E27FC236}">
                <a16:creationId xmlns:a16="http://schemas.microsoft.com/office/drawing/2014/main" id="{8B9F5860-620C-7D82-2B9B-D6C978E534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8424" y="5795753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8" name="Rectangle 49">
            <a:extLst>
              <a:ext uri="{FF2B5EF4-FFF2-40B4-BE49-F238E27FC236}">
                <a16:creationId xmlns:a16="http://schemas.microsoft.com/office/drawing/2014/main" id="{07F7DAD9-4BA2-DD05-D674-2A787293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150" y="5880276"/>
            <a:ext cx="415747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W48</a:t>
            </a:r>
          </a:p>
        </p:txBody>
      </p:sp>
      <p:sp>
        <p:nvSpPr>
          <p:cNvPr id="161" name="Rectangle 51">
            <a:extLst>
              <a:ext uri="{FF2B5EF4-FFF2-40B4-BE49-F238E27FC236}">
                <a16:creationId xmlns:a16="http://schemas.microsoft.com/office/drawing/2014/main" id="{48CA3F53-AA23-B8FB-C3DF-1CD12AC5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396" y="5880276"/>
            <a:ext cx="415747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W96</a:t>
            </a:r>
          </a:p>
        </p:txBody>
      </p:sp>
      <p:sp>
        <p:nvSpPr>
          <p:cNvPr id="177" name="Rectangle 70">
            <a:extLst>
              <a:ext uri="{FF2B5EF4-FFF2-40B4-BE49-F238E27FC236}">
                <a16:creationId xmlns:a16="http://schemas.microsoft.com/office/drawing/2014/main" id="{9D392DED-C39C-2F14-8C06-4781D348D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721" y="6088726"/>
            <a:ext cx="143833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Treatment</a:t>
            </a: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success</a:t>
            </a:r>
            <a:endParaRPr lang="fr-FR" altLang="fr-FR" sz="1400" b="1" dirty="0">
              <a:solidFill>
                <a:srgbClr val="000000"/>
              </a:solidFill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8" name="Forme libre : forme 177">
            <a:extLst>
              <a:ext uri="{FF2B5EF4-FFF2-40B4-BE49-F238E27FC236}">
                <a16:creationId xmlns:a16="http://schemas.microsoft.com/office/drawing/2014/main" id="{46CB7C33-38D1-BE33-24DC-188361D2B101}"/>
              </a:ext>
            </a:extLst>
          </p:cNvPr>
          <p:cNvSpPr/>
          <p:nvPr/>
        </p:nvSpPr>
        <p:spPr bwMode="auto">
          <a:xfrm>
            <a:off x="6298424" y="3623733"/>
            <a:ext cx="4306075" cy="2170994"/>
          </a:xfrm>
          <a:custGeom>
            <a:avLst/>
            <a:gdLst>
              <a:gd name="connsiteX0" fmla="*/ 0 w 5250180"/>
              <a:gd name="connsiteY0" fmla="*/ 0 h 3192780"/>
              <a:gd name="connsiteX1" fmla="*/ 0 w 5250180"/>
              <a:gd name="connsiteY1" fmla="*/ 3192780 h 3192780"/>
              <a:gd name="connsiteX2" fmla="*/ 5250180 w 5250180"/>
              <a:gd name="connsiteY2" fmla="*/ 319278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0180" h="3192780">
                <a:moveTo>
                  <a:pt x="0" y="0"/>
                </a:moveTo>
                <a:lnTo>
                  <a:pt x="0" y="3192780"/>
                </a:lnTo>
                <a:lnTo>
                  <a:pt x="5250180" y="319278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1D4D62F0-BFBE-A1DB-D5CB-C59CD4900AB3}"/>
              </a:ext>
            </a:extLst>
          </p:cNvPr>
          <p:cNvGrpSpPr/>
          <p:nvPr/>
        </p:nvGrpSpPr>
        <p:grpSpPr>
          <a:xfrm>
            <a:off x="5900423" y="5216961"/>
            <a:ext cx="398252" cy="288147"/>
            <a:chOff x="1705118" y="4118434"/>
            <a:chExt cx="398252" cy="288147"/>
          </a:xfrm>
        </p:grpSpPr>
        <p:sp>
          <p:nvSpPr>
            <p:cNvPr id="183" name="Line 9">
              <a:extLst>
                <a:ext uri="{FF2B5EF4-FFF2-40B4-BE49-F238E27FC236}">
                  <a16:creationId xmlns:a16="http://schemas.microsoft.com/office/drawing/2014/main" id="{DCB352A9-E433-D419-5412-A87A56560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4" name="Rectangle 40">
              <a:extLst>
                <a:ext uri="{FF2B5EF4-FFF2-40B4-BE49-F238E27FC236}">
                  <a16:creationId xmlns:a16="http://schemas.microsoft.com/office/drawing/2014/main" id="{F9925152-6376-556C-44BA-9A8CEFEF7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118" y="4118434"/>
              <a:ext cx="25544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</a:p>
          </p:txBody>
        </p:sp>
      </p:grpSp>
      <p:sp>
        <p:nvSpPr>
          <p:cNvPr id="185" name="Rectangle 70">
            <a:extLst>
              <a:ext uri="{FF2B5EF4-FFF2-40B4-BE49-F238E27FC236}">
                <a16:creationId xmlns:a16="http://schemas.microsoft.com/office/drawing/2014/main" id="{DBFC08EE-B940-3160-0259-EEACF8E4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899" y="6088726"/>
            <a:ext cx="1294768" cy="5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Discontinuation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for </a:t>
            </a: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AEs</a:t>
            </a:r>
            <a:endParaRPr lang="fr-FR" altLang="fr-FR" sz="1400" b="1" dirty="0">
              <a:solidFill>
                <a:srgbClr val="000000"/>
              </a:solidFill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6" name="Rectangle 70">
            <a:extLst>
              <a:ext uri="{FF2B5EF4-FFF2-40B4-BE49-F238E27FC236}">
                <a16:creationId xmlns:a16="http://schemas.microsoft.com/office/drawing/2014/main" id="{A0C37F7B-CC60-90F3-6058-FCA5DD969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269" y="6088726"/>
            <a:ext cx="1379087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Virological</a:t>
            </a: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failure</a:t>
            </a:r>
            <a:endParaRPr lang="fr-FR" altLang="fr-FR" sz="1400" b="1" dirty="0">
              <a:solidFill>
                <a:srgbClr val="000000"/>
              </a:solidFill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7" name="Rectangle 49">
            <a:extLst>
              <a:ext uri="{FF2B5EF4-FFF2-40B4-BE49-F238E27FC236}">
                <a16:creationId xmlns:a16="http://schemas.microsoft.com/office/drawing/2014/main" id="{7B9A3758-0C56-2C1C-A672-EF59A6C69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877" y="3224526"/>
            <a:ext cx="494293" cy="5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95.1</a:t>
            </a:r>
            <a:b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(95% CI:</a:t>
            </a:r>
            <a:br>
              <a:rPr kumimoji="0" lang="fr-FR" alt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90.5-97.5)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8" name="Rectangle 51">
            <a:extLst>
              <a:ext uri="{FF2B5EF4-FFF2-40B4-BE49-F238E27FC236}">
                <a16:creationId xmlns:a16="http://schemas.microsoft.com/office/drawing/2014/main" id="{68AC008F-959B-5CF7-C519-83E156A2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123" y="3282583"/>
            <a:ext cx="494293" cy="5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  <a:t>92.7</a:t>
            </a:r>
            <a:b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  <a:t>(95% CI:</a:t>
            </a:r>
            <a:br>
              <a:rPr kumimoji="0" lang="fr-FR" alt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  <a:t>87.5-95.8)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0" name="Line 21">
            <a:extLst>
              <a:ext uri="{FF2B5EF4-FFF2-40B4-BE49-F238E27FC236}">
                <a16:creationId xmlns:a16="http://schemas.microsoft.com/office/drawing/2014/main" id="{E02E5512-CCD8-1410-AF0F-4399DB21D3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1344" y="5795752"/>
            <a:ext cx="0" cy="259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6" name="Line 25">
            <a:extLst>
              <a:ext uri="{FF2B5EF4-FFF2-40B4-BE49-F238E27FC236}">
                <a16:creationId xmlns:a16="http://schemas.microsoft.com/office/drawing/2014/main" id="{0E3ED935-7F3C-E4C2-F8C1-63C00854FD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6862" y="5795752"/>
            <a:ext cx="0" cy="259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2" name="Line 29">
            <a:extLst>
              <a:ext uri="{FF2B5EF4-FFF2-40B4-BE49-F238E27FC236}">
                <a16:creationId xmlns:a16="http://schemas.microsoft.com/office/drawing/2014/main" id="{13001DD1-F0F2-D2BF-A9E4-B12298778B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5975" y="5795752"/>
            <a:ext cx="0" cy="259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5" name="Line 31">
            <a:extLst>
              <a:ext uri="{FF2B5EF4-FFF2-40B4-BE49-F238E27FC236}">
                <a16:creationId xmlns:a16="http://schemas.microsoft.com/office/drawing/2014/main" id="{1E8EC748-B1BC-72EB-1174-30E931E5A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01027" y="5795752"/>
            <a:ext cx="0" cy="2596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898D073A-D452-9A21-6BBD-F96F4EEF2214}"/>
              </a:ext>
            </a:extLst>
          </p:cNvPr>
          <p:cNvGrpSpPr/>
          <p:nvPr/>
        </p:nvGrpSpPr>
        <p:grpSpPr>
          <a:xfrm>
            <a:off x="7738707" y="5795752"/>
            <a:ext cx="2862401" cy="498776"/>
            <a:chOff x="7738707" y="5575619"/>
            <a:chExt cx="2862401" cy="259697"/>
          </a:xfrm>
        </p:grpSpPr>
        <p:sp>
          <p:nvSpPr>
            <p:cNvPr id="163" name="Line 23">
              <a:extLst>
                <a:ext uri="{FF2B5EF4-FFF2-40B4-BE49-F238E27FC236}">
                  <a16:creationId xmlns:a16="http://schemas.microsoft.com/office/drawing/2014/main" id="{2F215A12-EB54-D17C-B75A-20FCDC148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38707" y="5575619"/>
              <a:ext cx="0" cy="259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9" name="Line 27">
              <a:extLst>
                <a:ext uri="{FF2B5EF4-FFF2-40B4-BE49-F238E27FC236}">
                  <a16:creationId xmlns:a16="http://schemas.microsoft.com/office/drawing/2014/main" id="{CE29D295-4F6E-49A1-86E9-076EEB2A3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60903" y="5575619"/>
              <a:ext cx="0" cy="259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9" name="Line 29">
              <a:extLst>
                <a:ext uri="{FF2B5EF4-FFF2-40B4-BE49-F238E27FC236}">
                  <a16:creationId xmlns:a16="http://schemas.microsoft.com/office/drawing/2014/main" id="{63240C05-3494-A164-215B-1FC0C2A28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01108" y="5575619"/>
              <a:ext cx="0" cy="259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442E978-7B72-E013-4463-2C9FFDD51A7C}"/>
              </a:ext>
            </a:extLst>
          </p:cNvPr>
          <p:cNvSpPr/>
          <p:nvPr/>
        </p:nvSpPr>
        <p:spPr>
          <a:xfrm>
            <a:off x="6499203" y="3746751"/>
            <a:ext cx="302118" cy="205630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B93271D-2152-9DD8-37AA-9AE5498713CB}"/>
              </a:ext>
            </a:extLst>
          </p:cNvPr>
          <p:cNvSpPr/>
          <p:nvPr/>
        </p:nvSpPr>
        <p:spPr>
          <a:xfrm>
            <a:off x="7222882" y="3795183"/>
            <a:ext cx="302118" cy="200787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D5C4575-A70B-97C2-3914-4D0FE47AA9E9}"/>
              </a:ext>
            </a:extLst>
          </p:cNvPr>
          <p:cNvSpPr/>
          <p:nvPr/>
        </p:nvSpPr>
        <p:spPr>
          <a:xfrm>
            <a:off x="7953259" y="5701771"/>
            <a:ext cx="302118" cy="10128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0A19CCA-45F5-7269-7A52-A6DA3C0AF76C}"/>
              </a:ext>
            </a:extLst>
          </p:cNvPr>
          <p:cNvSpPr/>
          <p:nvPr/>
        </p:nvSpPr>
        <p:spPr>
          <a:xfrm>
            <a:off x="8676938" y="5668433"/>
            <a:ext cx="302118" cy="13462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4292CDB-3420-123D-DA01-B92F1F19154C}"/>
              </a:ext>
            </a:extLst>
          </p:cNvPr>
          <p:cNvSpPr/>
          <p:nvPr/>
        </p:nvSpPr>
        <p:spPr>
          <a:xfrm>
            <a:off x="9371307" y="5779596"/>
            <a:ext cx="302118" cy="2346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857FECC-5B45-E55F-9F5E-9D8B6074683F}"/>
              </a:ext>
            </a:extLst>
          </p:cNvPr>
          <p:cNvSpPr/>
          <p:nvPr/>
        </p:nvSpPr>
        <p:spPr>
          <a:xfrm>
            <a:off x="10094986" y="5767008"/>
            <a:ext cx="302118" cy="34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Rectangle 49">
            <a:extLst>
              <a:ext uri="{FF2B5EF4-FFF2-40B4-BE49-F238E27FC236}">
                <a16:creationId xmlns:a16="http://schemas.microsoft.com/office/drawing/2014/main" id="{876A8138-EE48-95FC-9240-92F71D533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882" y="5880276"/>
            <a:ext cx="415747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W48</a:t>
            </a:r>
          </a:p>
        </p:txBody>
      </p:sp>
      <p:sp>
        <p:nvSpPr>
          <p:cNvPr id="199" name="Rectangle 51">
            <a:extLst>
              <a:ext uri="{FF2B5EF4-FFF2-40B4-BE49-F238E27FC236}">
                <a16:creationId xmlns:a16="http://schemas.microsoft.com/office/drawing/2014/main" id="{CE06E850-B6E2-E4D4-CE70-E048A414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546" y="5880276"/>
            <a:ext cx="415747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W96</a:t>
            </a:r>
          </a:p>
        </p:txBody>
      </p:sp>
      <p:sp>
        <p:nvSpPr>
          <p:cNvPr id="200" name="Rectangle 49">
            <a:extLst>
              <a:ext uri="{FF2B5EF4-FFF2-40B4-BE49-F238E27FC236}">
                <a16:creationId xmlns:a16="http://schemas.microsoft.com/office/drawing/2014/main" id="{47AAFBF3-D340-5C1E-A628-B000E68DC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591" y="5441196"/>
            <a:ext cx="300330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4.3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1" name="Rectangle 51">
            <a:extLst>
              <a:ext uri="{FF2B5EF4-FFF2-40B4-BE49-F238E27FC236}">
                <a16:creationId xmlns:a16="http://schemas.microsoft.com/office/drawing/2014/main" id="{B92018AA-6F78-A57B-C4A6-B893BAA4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8255" y="5413624"/>
            <a:ext cx="300330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  <a:t>6.1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2" name="Rectangle 49">
            <a:extLst>
              <a:ext uri="{FF2B5EF4-FFF2-40B4-BE49-F238E27FC236}">
                <a16:creationId xmlns:a16="http://schemas.microsoft.com/office/drawing/2014/main" id="{632B318C-8AF1-308E-21F8-08120EAEE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971" y="5880276"/>
            <a:ext cx="415746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W48</a:t>
            </a:r>
          </a:p>
        </p:txBody>
      </p:sp>
      <p:sp>
        <p:nvSpPr>
          <p:cNvPr id="203" name="Rectangle 51">
            <a:extLst>
              <a:ext uri="{FF2B5EF4-FFF2-40B4-BE49-F238E27FC236}">
                <a16:creationId xmlns:a16="http://schemas.microsoft.com/office/drawing/2014/main" id="{657AFB41-3317-8923-8219-1D5799149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508" y="5880276"/>
            <a:ext cx="415747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W96</a:t>
            </a:r>
          </a:p>
        </p:txBody>
      </p:sp>
      <p:sp>
        <p:nvSpPr>
          <p:cNvPr id="204" name="Rectangle 49">
            <a:extLst>
              <a:ext uri="{FF2B5EF4-FFF2-40B4-BE49-F238E27FC236}">
                <a16:creationId xmlns:a16="http://schemas.microsoft.com/office/drawing/2014/main" id="{8143EAEE-9A9C-5973-F09F-BF16B77CE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7680" y="5516902"/>
            <a:ext cx="300330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0.6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5" name="Rectangle 51">
            <a:extLst>
              <a:ext uri="{FF2B5EF4-FFF2-40B4-BE49-F238E27FC236}">
                <a16:creationId xmlns:a16="http://schemas.microsoft.com/office/drawing/2014/main" id="{59100DF9-F3AD-EDB6-2C05-F4ECE4795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0217" y="5518303"/>
            <a:ext cx="300330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  <a:t>1.3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8" name="Rectangle 69">
            <a:extLst>
              <a:ext uri="{FF2B5EF4-FFF2-40B4-BE49-F238E27FC236}">
                <a16:creationId xmlns:a16="http://schemas.microsoft.com/office/drawing/2014/main" id="{ADF9B4CC-CA7C-9A45-BAAF-D84E5FB1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198" y="2787141"/>
            <a:ext cx="4346182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Probability</a:t>
            </a:r>
            <a:r>
              <a:rPr lang="fr-FR" altLang="fr-FR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of </a:t>
            </a:r>
            <a:r>
              <a:rPr lang="fr-FR" altLang="fr-FR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maintaining</a:t>
            </a:r>
            <a:r>
              <a:rPr lang="fr-FR" altLang="fr-FR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altLang="fr-FR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virological</a:t>
            </a:r>
            <a:r>
              <a:rPr lang="fr-FR" altLang="fr-FR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altLang="fr-FR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success</a:t>
            </a:r>
            <a:endParaRPr lang="fr-FR" altLang="fr-FR" b="1" dirty="0">
              <a:solidFill>
                <a:srgbClr val="0070C0"/>
              </a:solidFill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6" name="Rectangle 69">
            <a:extLst>
              <a:ext uri="{FF2B5EF4-FFF2-40B4-BE49-F238E27FC236}">
                <a16:creationId xmlns:a16="http://schemas.microsoft.com/office/drawing/2014/main" id="{44A314B9-E089-334D-91BB-E381FD5AE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237" y="2787141"/>
            <a:ext cx="3707417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Treatment</a:t>
            </a:r>
            <a:r>
              <a:rPr lang="fr-FR" altLang="fr-FR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fr-FR" altLang="fr-FR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outcomes</a:t>
            </a:r>
            <a:r>
              <a:rPr lang="fr-FR" altLang="fr-FR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at W48 and W96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77DBCA-974D-8B4B-9927-CFB0A98D86E0}"/>
              </a:ext>
            </a:extLst>
          </p:cNvPr>
          <p:cNvSpPr txBox="1"/>
          <p:nvPr/>
        </p:nvSpPr>
        <p:spPr>
          <a:xfrm>
            <a:off x="6077005" y="30967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3DA641C-6B2A-FFC2-9E58-D55D4E49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811" y="6444771"/>
            <a:ext cx="26071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i-FI" sz="1400" i="1" dirty="0">
                <a:solidFill>
                  <a:srgbClr val="0070C0"/>
                </a:solidFill>
              </a:rPr>
              <a:t>Katlama C. JAC 2019; 74:2742-51</a:t>
            </a:r>
          </a:p>
        </p:txBody>
      </p:sp>
    </p:spTree>
    <p:extLst>
      <p:ext uri="{BB962C8B-B14F-4D97-AF65-F5344CB8AC3E}">
        <p14:creationId xmlns:p14="http://schemas.microsoft.com/office/powerpoint/2010/main" val="33113990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95686"/>
            <a:ext cx="8490167" cy="1143000"/>
          </a:xfrm>
        </p:spPr>
        <p:txBody>
          <a:bodyPr>
            <a:normAutofit/>
          </a:bodyPr>
          <a:lstStyle/>
          <a:p>
            <a:r>
              <a:rPr lang="fr-FR" sz="3200" dirty="0" err="1"/>
              <a:t>Clinical</a:t>
            </a:r>
            <a:r>
              <a:rPr lang="fr-FR" sz="3200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238686"/>
            <a:ext cx="10972800" cy="476901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 are the options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No change in the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: DRV/r 600/100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RAL 400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prevention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comorbidity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(CV +++)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DRV/r 1200/100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QD,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higher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genetic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barrier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4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pills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 booster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exposure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less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. TDM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mandatory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If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levels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insufficient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emergence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DTG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BIC/FTC/TAF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R to FTC (but M184V-related fitness), 3 TAMS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conferring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decreased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TAF/TDF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RAL 1200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ETR 400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Cumulative plasma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No R to ETR (but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all mutations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captured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?)</a:t>
            </a:r>
          </a:p>
          <a:p>
            <a:pPr lvl="1"/>
            <a:r>
              <a:rPr lang="fr-FR" sz="2000" dirty="0"/>
              <a:t>Change to DTG 50 mg </a:t>
            </a:r>
            <a:r>
              <a:rPr lang="fr-FR" sz="2000" dirty="0" err="1"/>
              <a:t>qd</a:t>
            </a:r>
            <a:r>
              <a:rPr lang="fr-FR" sz="2000" dirty="0"/>
              <a:t> + DOR 100 mg </a:t>
            </a:r>
            <a:r>
              <a:rPr lang="fr-FR" sz="2000" dirty="0" err="1"/>
              <a:t>qd</a:t>
            </a:r>
            <a:endParaRPr lang="fr-FR" sz="2000" dirty="0"/>
          </a:p>
          <a:p>
            <a:pPr lvl="2"/>
            <a:r>
              <a:rPr lang="fr-FR" sz="1700" dirty="0" err="1"/>
              <a:t>Reversion</a:t>
            </a:r>
            <a:r>
              <a:rPr lang="fr-FR" sz="1700" dirty="0"/>
              <a:t> of NNRTI </a:t>
            </a:r>
            <a:r>
              <a:rPr lang="fr-FR" sz="1700" dirty="0" err="1"/>
              <a:t>resistance</a:t>
            </a:r>
            <a:r>
              <a:rPr lang="fr-FR" sz="1700" dirty="0"/>
              <a:t>, but how </a:t>
            </a:r>
            <a:r>
              <a:rPr lang="fr-FR" sz="1700" dirty="0" err="1"/>
              <a:t>reliable</a:t>
            </a:r>
            <a:r>
              <a:rPr lang="fr-FR" sz="1700" dirty="0"/>
              <a:t> (</a:t>
            </a:r>
            <a:r>
              <a:rPr lang="fr-FR" sz="1700" dirty="0" err="1"/>
              <a:t>negative</a:t>
            </a:r>
            <a:r>
              <a:rPr lang="fr-FR" sz="1700" dirty="0"/>
              <a:t> </a:t>
            </a:r>
            <a:r>
              <a:rPr lang="fr-FR" sz="1700" dirty="0" err="1"/>
              <a:t>predictive</a:t>
            </a:r>
            <a:r>
              <a:rPr lang="fr-FR" sz="1700" dirty="0"/>
              <a:t> value of DNA </a:t>
            </a:r>
            <a:r>
              <a:rPr lang="fr-FR" sz="1700" dirty="0" err="1"/>
              <a:t>genotype</a:t>
            </a:r>
            <a:r>
              <a:rPr lang="fr-FR" sz="1700" dirty="0"/>
              <a:t> </a:t>
            </a:r>
            <a:r>
              <a:rPr lang="fr-FR" sz="1700" dirty="0" err="1"/>
              <a:t>is</a:t>
            </a:r>
            <a:r>
              <a:rPr lang="fr-FR" sz="1700" dirty="0"/>
              <a:t> POOR), </a:t>
            </a:r>
            <a:r>
              <a:rPr lang="fr-FR" sz="1700" dirty="0" err="1"/>
              <a:t>history</a:t>
            </a:r>
            <a:r>
              <a:rPr lang="fr-FR" sz="1700" dirty="0"/>
              <a:t> of DOR-R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CAB LA + RPV LA IM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No NNRTI mutations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current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RPV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+ FOS 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full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suspceptibility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expected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safety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ddI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advantages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LEN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sc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q6M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great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option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51512721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9A4E1ED-48CB-9B44-BA3D-0184274F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20" y="1060972"/>
            <a:ext cx="6384924" cy="56530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DF0EF6-4DB3-EF48-8557-EA7D86804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761" y="5291600"/>
            <a:ext cx="1447800" cy="14224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D3AD83ED-0A9A-0250-FB4F-DDB9EF81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7520"/>
            <a:ext cx="8490167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en-US" dirty="0"/>
              <a:t>Clearance of archived NNRTI-resistance associated mutations in cell-associated HIV DNA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DEAD1C9-6D91-B141-B6EB-59644939F6E1}"/>
              </a:ext>
            </a:extLst>
          </p:cNvPr>
          <p:cNvSpPr txBox="1">
            <a:spLocks/>
          </p:cNvSpPr>
          <p:nvPr/>
        </p:nvSpPr>
        <p:spPr>
          <a:xfrm>
            <a:off x="6893032" y="1844772"/>
            <a:ext cx="5298968" cy="3446828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/>
              <a:t>14 patients with 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selection of ≥1 NNRTI-resistance associated mutation(s) identified on plasma RNA sequence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virologic suppression ≥5 years on regimen excluding drugs from the resistant class</a:t>
            </a:r>
          </a:p>
          <a:p>
            <a:pPr>
              <a:spcBef>
                <a:spcPts val="0"/>
              </a:spcBef>
            </a:pPr>
            <a:r>
              <a:rPr lang="fr-FR" sz="1600" dirty="0">
                <a:effectLst/>
              </a:rPr>
              <a:t>Longitudinal ultra-</a:t>
            </a:r>
            <a:r>
              <a:rPr lang="fr-FR" sz="1600" dirty="0" err="1">
                <a:effectLst/>
              </a:rPr>
              <a:t>deep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sequencing</a:t>
            </a:r>
            <a:r>
              <a:rPr lang="fr-FR" sz="1600" dirty="0">
                <a:effectLst/>
              </a:rPr>
              <a:t> and</a:t>
            </a:r>
            <a:r>
              <a:rPr lang="fr-FR" sz="1600" dirty="0"/>
              <a:t> </a:t>
            </a:r>
            <a:r>
              <a:rPr lang="fr-FR" sz="1600" dirty="0">
                <a:effectLst/>
              </a:rPr>
              <a:t>Sanger </a:t>
            </a:r>
            <a:r>
              <a:rPr lang="fr-FR" sz="1600" dirty="0" err="1">
                <a:effectLst/>
              </a:rPr>
              <a:t>sequencing</a:t>
            </a:r>
            <a:r>
              <a:rPr lang="fr-FR" sz="1600" dirty="0">
                <a:effectLst/>
              </a:rPr>
              <a:t> of the RT </a:t>
            </a:r>
            <a:r>
              <a:rPr lang="fr-FR" sz="1600" dirty="0" err="1">
                <a:effectLst/>
              </a:rPr>
              <a:t>region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performed</a:t>
            </a:r>
            <a:r>
              <a:rPr lang="fr-FR" sz="1600" dirty="0">
                <a:effectLst/>
              </a:rPr>
              <a:t> on </a:t>
            </a:r>
            <a:r>
              <a:rPr lang="fr-FR" sz="1600" dirty="0" err="1">
                <a:effectLst/>
              </a:rPr>
              <a:t>cell-associated</a:t>
            </a:r>
            <a:r>
              <a:rPr lang="fr-FR" sz="1600" dirty="0">
                <a:effectLst/>
              </a:rPr>
              <a:t> HIV-1 DNA </a:t>
            </a:r>
            <a:r>
              <a:rPr lang="fr-FR" sz="1600" dirty="0" err="1">
                <a:effectLst/>
              </a:rPr>
              <a:t>samples</a:t>
            </a:r>
            <a:r>
              <a:rPr lang="fr-FR" sz="1600" dirty="0"/>
              <a:t> </a:t>
            </a:r>
            <a:r>
              <a:rPr lang="fr-FR" sz="1600" dirty="0" err="1">
                <a:effectLst/>
              </a:rPr>
              <a:t>taken</a:t>
            </a:r>
            <a:r>
              <a:rPr lang="fr-FR" sz="1600" dirty="0">
                <a:effectLst/>
              </a:rPr>
              <a:t> over the 5 </a:t>
            </a:r>
            <a:r>
              <a:rPr lang="fr-FR" sz="1600" dirty="0" err="1">
                <a:effectLst/>
              </a:rPr>
              <a:t>years</a:t>
            </a:r>
            <a:r>
              <a:rPr lang="fr-FR" sz="1600" dirty="0">
                <a:effectLst/>
              </a:rPr>
              <a:t> of </a:t>
            </a:r>
            <a:r>
              <a:rPr lang="fr-FR" sz="1600" dirty="0" err="1">
                <a:effectLst/>
              </a:rPr>
              <a:t>follow</a:t>
            </a:r>
            <a:r>
              <a:rPr lang="fr-FR" sz="1600" dirty="0">
                <a:effectLst/>
              </a:rPr>
              <a:t>-up (2011-2016)</a:t>
            </a:r>
          </a:p>
          <a:p>
            <a:pPr>
              <a:spcBef>
                <a:spcPts val="0"/>
              </a:spcBef>
            </a:pPr>
            <a:endParaRPr lang="fr-FR" sz="1600" dirty="0"/>
          </a:p>
          <a:p>
            <a:r>
              <a:rPr lang="fr-FR" sz="1600" b="1" dirty="0">
                <a:effectLst/>
              </a:rPr>
              <a:t>Conclusion: </a:t>
            </a:r>
            <a:r>
              <a:rPr lang="fr-FR" sz="1600" dirty="0">
                <a:effectLst/>
              </a:rPr>
              <a:t>clearance of </a:t>
            </a:r>
            <a:r>
              <a:rPr lang="fr-FR" sz="1600" dirty="0" err="1">
                <a:effectLst/>
              </a:rPr>
              <a:t>archived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DRAMs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after</a:t>
            </a:r>
            <a:r>
              <a:rPr lang="fr-FR" sz="1600" dirty="0">
                <a:effectLst/>
              </a:rPr>
              <a:t> a long </a:t>
            </a:r>
            <a:r>
              <a:rPr lang="fr-FR" sz="1600" dirty="0" err="1">
                <a:effectLst/>
              </a:rPr>
              <a:t>period</a:t>
            </a:r>
            <a:r>
              <a:rPr lang="fr-FR" sz="1600" dirty="0">
                <a:effectLst/>
              </a:rPr>
              <a:t> of </a:t>
            </a:r>
            <a:r>
              <a:rPr lang="fr-FR" sz="1600" dirty="0" err="1">
                <a:effectLst/>
              </a:rPr>
              <a:t>virological</a:t>
            </a:r>
            <a:r>
              <a:rPr lang="fr-FR" sz="1600" dirty="0">
                <a:effectLst/>
              </a:rPr>
              <a:t> control, free </a:t>
            </a:r>
            <a:r>
              <a:rPr lang="fr-FR" sz="1600" dirty="0" err="1">
                <a:effectLst/>
              </a:rPr>
              <a:t>from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therapeutic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selective</a:t>
            </a:r>
            <a:r>
              <a:rPr lang="fr-FR" sz="1600" dirty="0"/>
              <a:t> </a:t>
            </a:r>
            <a:r>
              <a:rPr lang="fr-FR" sz="1600" dirty="0">
                <a:effectLst/>
              </a:rPr>
              <a:t>pressure, </a:t>
            </a:r>
            <a:r>
              <a:rPr lang="fr-FR" sz="1600" dirty="0" err="1">
                <a:effectLst/>
              </a:rPr>
              <a:t>reflecting</a:t>
            </a:r>
            <a:r>
              <a:rPr lang="fr-FR" sz="1600" dirty="0">
                <a:effectLst/>
              </a:rPr>
              <a:t> probable </a:t>
            </a:r>
            <a:r>
              <a:rPr lang="fr-FR" sz="1600" dirty="0" err="1">
                <a:effectLst/>
              </a:rPr>
              <a:t>residual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replication</a:t>
            </a:r>
            <a:r>
              <a:rPr lang="fr-FR" sz="1600" dirty="0">
                <a:effectLst/>
              </a:rPr>
              <a:t> in </a:t>
            </a:r>
            <a:r>
              <a:rPr lang="fr-FR" sz="1600" dirty="0" err="1">
                <a:effectLst/>
              </a:rPr>
              <a:t>some</a:t>
            </a:r>
            <a:r>
              <a:rPr lang="fr-FR" sz="1600" dirty="0">
                <a:effectLst/>
              </a:rPr>
              <a:t> </a:t>
            </a:r>
            <a:r>
              <a:rPr lang="fr-FR" sz="1600" dirty="0" err="1">
                <a:effectLst/>
              </a:rPr>
              <a:t>reservoirs</a:t>
            </a:r>
            <a:r>
              <a:rPr lang="fr-FR" sz="1600" dirty="0">
                <a:effectLst/>
              </a:rPr>
              <a:t> of the </a:t>
            </a:r>
            <a:r>
              <a:rPr lang="fr-FR" sz="1600" dirty="0" err="1">
                <a:effectLst/>
              </a:rPr>
              <a:t>fittest</a:t>
            </a:r>
            <a:r>
              <a:rPr lang="fr-FR" sz="1600" dirty="0">
                <a:effectLst/>
              </a:rPr>
              <a:t> (non </a:t>
            </a:r>
            <a:r>
              <a:rPr lang="fr-FR" sz="1600" dirty="0" err="1">
                <a:effectLst/>
              </a:rPr>
              <a:t>mutated</a:t>
            </a:r>
            <a:r>
              <a:rPr lang="fr-FR" sz="1600" dirty="0">
                <a:effectLst/>
              </a:rPr>
              <a:t>) </a:t>
            </a:r>
            <a:r>
              <a:rPr lang="fr-FR" sz="1600" dirty="0" err="1">
                <a:effectLst/>
              </a:rPr>
              <a:t>viruses</a:t>
            </a:r>
            <a:endParaRPr lang="fr-FR" sz="1600" dirty="0">
              <a:effectLst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CBA3A84-55B2-C15B-AE69-672D3320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37" y="6444771"/>
            <a:ext cx="4019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>
                <a:solidFill>
                  <a:srgbClr val="0070C0"/>
                </a:solidFill>
              </a:rPr>
              <a:t>Nouchi</a:t>
            </a:r>
            <a:r>
              <a:rPr lang="en-US" sz="1400" i="1" dirty="0">
                <a:solidFill>
                  <a:srgbClr val="0070C0"/>
                </a:solidFill>
              </a:rPr>
              <a:t> A, J </a:t>
            </a:r>
            <a:r>
              <a:rPr lang="en-US" sz="1400" i="1" dirty="0" err="1">
                <a:solidFill>
                  <a:srgbClr val="0070C0"/>
                </a:solidFill>
              </a:rPr>
              <a:t>Antimicrob</a:t>
            </a:r>
            <a:r>
              <a:rPr lang="en-US" sz="1400" i="1" dirty="0">
                <a:solidFill>
                  <a:srgbClr val="0070C0"/>
                </a:solidFill>
              </a:rPr>
              <a:t> </a:t>
            </a:r>
            <a:r>
              <a:rPr lang="en-US" sz="1400" i="1" dirty="0" err="1">
                <a:solidFill>
                  <a:srgbClr val="0070C0"/>
                </a:solidFill>
              </a:rPr>
              <a:t>Chemother</a:t>
            </a:r>
            <a:r>
              <a:rPr lang="en-US" sz="1400" i="1" dirty="0">
                <a:solidFill>
                  <a:srgbClr val="0070C0"/>
                </a:solidFill>
              </a:rPr>
              <a:t>, 2018 ; 73: 2141-6</a:t>
            </a:r>
          </a:p>
        </p:txBody>
      </p:sp>
    </p:spTree>
    <p:extLst>
      <p:ext uri="{BB962C8B-B14F-4D97-AF65-F5344CB8AC3E}">
        <p14:creationId xmlns:p14="http://schemas.microsoft.com/office/powerpoint/2010/main" val="246384811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E5E05-6D19-2546-9EF9-824562B2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Recycling of NNRTI in case of past resistance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F66606-C02B-744F-A7FC-0643FD9F84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547" y="1558326"/>
            <a:ext cx="5964822" cy="4076562"/>
          </a:xfrm>
        </p:spPr>
        <p:txBody>
          <a:bodyPr>
            <a:normAutofit/>
          </a:bodyPr>
          <a:lstStyle/>
          <a:p>
            <a:r>
              <a:rPr lang="en-GB" sz="1800" dirty="0"/>
              <a:t>Clinical evidence is lacking</a:t>
            </a:r>
          </a:p>
          <a:p>
            <a:r>
              <a:rPr lang="en-GB" sz="1800" dirty="0"/>
              <a:t>Using RPV LA IM is not recommended in case of </a:t>
            </a:r>
            <a:r>
              <a:rPr lang="fr-FR" sz="1800" dirty="0">
                <a:effectLst/>
              </a:rPr>
              <a:t>« </a:t>
            </a:r>
            <a:r>
              <a:rPr lang="fr-FR" sz="1800" dirty="0" err="1">
                <a:effectLst/>
              </a:rPr>
              <a:t>past</a:t>
            </a:r>
            <a:r>
              <a:rPr lang="fr-FR" sz="1800" dirty="0">
                <a:effectLst/>
              </a:rPr>
              <a:t> </a:t>
            </a:r>
            <a:r>
              <a:rPr lang="fr-FR" sz="1800" dirty="0" err="1">
                <a:effectLst/>
              </a:rPr>
              <a:t>evidence</a:t>
            </a:r>
            <a:r>
              <a:rPr lang="fr-FR" sz="1800" dirty="0">
                <a:effectLst/>
              </a:rPr>
              <a:t> of viral </a:t>
            </a:r>
            <a:r>
              <a:rPr lang="fr-FR" sz="1800" dirty="0" err="1">
                <a:effectLst/>
              </a:rPr>
              <a:t>resistance</a:t>
            </a:r>
            <a:r>
              <a:rPr lang="fr-FR" sz="1800" dirty="0">
                <a:effectLst/>
              </a:rPr>
              <a:t> to, and/or </a:t>
            </a:r>
            <a:r>
              <a:rPr lang="fr-FR" sz="1800" dirty="0" err="1">
                <a:effectLst/>
              </a:rPr>
              <a:t>prior</a:t>
            </a:r>
            <a:r>
              <a:rPr lang="fr-FR" sz="1800" dirty="0">
                <a:effectLst/>
              </a:rPr>
              <a:t> </a:t>
            </a:r>
            <a:r>
              <a:rPr lang="fr-FR" sz="1800" dirty="0" err="1">
                <a:effectLst/>
              </a:rPr>
              <a:t>virological</a:t>
            </a:r>
            <a:r>
              <a:rPr lang="fr-FR" sz="1800" dirty="0">
                <a:effectLst/>
              </a:rPr>
              <a:t> </a:t>
            </a:r>
            <a:r>
              <a:rPr lang="fr-FR" sz="1800" dirty="0" err="1">
                <a:effectLst/>
              </a:rPr>
              <a:t>failure</a:t>
            </a:r>
            <a:r>
              <a:rPr lang="fr-FR" sz="1800" dirty="0">
                <a:effectLst/>
              </a:rPr>
              <a:t> </a:t>
            </a:r>
            <a:r>
              <a:rPr lang="fr-FR" sz="1800" dirty="0" err="1">
                <a:effectLst/>
              </a:rPr>
              <a:t>with</a:t>
            </a:r>
            <a:r>
              <a:rPr lang="fr-FR" sz="1800" dirty="0"/>
              <a:t> </a:t>
            </a:r>
            <a:r>
              <a:rPr lang="fr-FR" sz="1800" dirty="0">
                <a:effectLst/>
              </a:rPr>
              <a:t>agents of the NNRTI class »</a:t>
            </a:r>
          </a:p>
          <a:p>
            <a:r>
              <a:rPr lang="fr-FR" sz="1800" dirty="0" err="1"/>
              <a:t>Minority</a:t>
            </a:r>
            <a:r>
              <a:rPr lang="fr-FR" sz="1800" dirty="0"/>
              <a:t> mutant </a:t>
            </a:r>
            <a:r>
              <a:rPr lang="fr-FR" sz="1800" dirty="0" err="1"/>
              <a:t>variants</a:t>
            </a:r>
            <a:r>
              <a:rPr lang="fr-FR" sz="1800" dirty="0"/>
              <a:t> affect NNRTI </a:t>
            </a:r>
            <a:r>
              <a:rPr lang="fr-FR" sz="1800" dirty="0" err="1"/>
              <a:t>virologic</a:t>
            </a:r>
            <a:r>
              <a:rPr lang="fr-FR" sz="1800" dirty="0"/>
              <a:t> </a:t>
            </a:r>
            <a:r>
              <a:rPr lang="fr-FR" sz="1800" dirty="0" err="1"/>
              <a:t>efficacy</a:t>
            </a:r>
            <a:endParaRPr lang="fr-FR" sz="1800" dirty="0"/>
          </a:p>
          <a:p>
            <a:r>
              <a:rPr lang="fr-FR" sz="1800" dirty="0">
                <a:effectLst/>
              </a:rPr>
              <a:t>Poor </a:t>
            </a:r>
            <a:r>
              <a:rPr lang="fr-FR" sz="1800" dirty="0" err="1">
                <a:effectLst/>
              </a:rPr>
              <a:t>negative</a:t>
            </a:r>
            <a:r>
              <a:rPr lang="fr-FR" sz="1800" dirty="0">
                <a:effectLst/>
              </a:rPr>
              <a:t> </a:t>
            </a:r>
            <a:r>
              <a:rPr lang="fr-FR" sz="1800" dirty="0" err="1">
                <a:effectLst/>
              </a:rPr>
              <a:t>predictive</a:t>
            </a:r>
            <a:r>
              <a:rPr lang="fr-FR" sz="1800" dirty="0">
                <a:effectLst/>
              </a:rPr>
              <a:t> value of standard DNA </a:t>
            </a:r>
            <a:r>
              <a:rPr lang="fr-FR" sz="1800" dirty="0" err="1">
                <a:effectLst/>
              </a:rPr>
              <a:t>genotype</a:t>
            </a:r>
            <a:r>
              <a:rPr lang="fr-FR" sz="1800" dirty="0">
                <a:effectLst/>
              </a:rPr>
              <a:t> (15% </a:t>
            </a:r>
            <a:r>
              <a:rPr lang="fr-FR" sz="1800" dirty="0" err="1">
                <a:effectLst/>
              </a:rPr>
              <a:t>threshold</a:t>
            </a:r>
            <a:r>
              <a:rPr lang="fr-FR" sz="1800" dirty="0">
                <a:effectLst/>
              </a:rPr>
              <a:t>)</a:t>
            </a:r>
          </a:p>
          <a:p>
            <a:r>
              <a:rPr lang="fr-FR" sz="1800" dirty="0" err="1"/>
              <a:t>Could</a:t>
            </a:r>
            <a:r>
              <a:rPr lang="fr-FR" sz="1800" dirty="0"/>
              <a:t> UDS </a:t>
            </a:r>
            <a:r>
              <a:rPr lang="fr-FR" sz="1800" dirty="0" err="1"/>
              <a:t>genotype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more relevant?</a:t>
            </a:r>
          </a:p>
          <a:p>
            <a:endParaRPr lang="fr-FR" sz="1800" dirty="0">
              <a:effectLst/>
            </a:endParaRPr>
          </a:p>
          <a:p>
            <a:r>
              <a:rPr lang="fr-FR" sz="1800" dirty="0"/>
              <a:t>So far, </a:t>
            </a:r>
            <a:r>
              <a:rPr lang="fr-FR" sz="1800" dirty="0" err="1"/>
              <a:t>avoid</a:t>
            </a:r>
            <a:r>
              <a:rPr lang="fr-FR" sz="1800" dirty="0"/>
              <a:t> NNRTI to </a:t>
            </a:r>
            <a:r>
              <a:rPr lang="fr-FR" sz="1800" dirty="0" err="1"/>
              <a:t>which</a:t>
            </a:r>
            <a:r>
              <a:rPr lang="fr-FR" sz="1800" dirty="0"/>
              <a:t> </a:t>
            </a:r>
            <a:r>
              <a:rPr lang="fr-FR" sz="1800" dirty="0" err="1"/>
              <a:t>past</a:t>
            </a:r>
            <a:r>
              <a:rPr lang="fr-FR" sz="1800" dirty="0"/>
              <a:t> </a:t>
            </a:r>
            <a:r>
              <a:rPr lang="fr-FR" sz="1800" dirty="0" err="1"/>
              <a:t>resistance</a:t>
            </a:r>
            <a:r>
              <a:rPr lang="fr-FR" sz="1800" dirty="0"/>
              <a:t> has been </a:t>
            </a:r>
            <a:r>
              <a:rPr lang="fr-FR" sz="1800" dirty="0" err="1"/>
              <a:t>evidenced</a:t>
            </a:r>
            <a:endParaRPr lang="fr-FR" sz="1800" dirty="0">
              <a:effectLst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54EF0E-54D0-5941-8F29-36B4F9C6D6D5}"/>
              </a:ext>
            </a:extLst>
          </p:cNvPr>
          <p:cNvSpPr txBox="1"/>
          <p:nvPr/>
        </p:nvSpPr>
        <p:spPr>
          <a:xfrm>
            <a:off x="7099032" y="2612036"/>
            <a:ext cx="449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effectLst/>
                <a:latin typeface="+mj-lt"/>
              </a:rPr>
              <a:t>Proportion of Absence of </a:t>
            </a:r>
            <a:r>
              <a:rPr lang="fr-FR" sz="1600" b="1" dirty="0" err="1">
                <a:solidFill>
                  <a:srgbClr val="0070C0"/>
                </a:solidFill>
                <a:effectLst/>
                <a:latin typeface="+mj-lt"/>
              </a:rPr>
              <a:t>Virologic</a:t>
            </a:r>
            <a:r>
              <a:rPr lang="fr-FR" sz="1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1600" b="1" dirty="0" err="1">
                <a:solidFill>
                  <a:srgbClr val="0070C0"/>
                </a:solidFill>
                <a:effectLst/>
                <a:latin typeface="+mj-lt"/>
              </a:rPr>
              <a:t>Failure</a:t>
            </a:r>
            <a:r>
              <a:rPr lang="fr-FR" sz="1600" b="1" dirty="0">
                <a:solidFill>
                  <a:srgbClr val="0070C0"/>
                </a:solidFill>
                <a:effectLst/>
                <a:latin typeface="+mj-lt"/>
              </a:rPr>
              <a:t> by </a:t>
            </a:r>
            <a:r>
              <a:rPr lang="fr-FR" sz="1600" b="1" dirty="0" err="1">
                <a:solidFill>
                  <a:srgbClr val="0070C0"/>
                </a:solidFill>
                <a:effectLst/>
                <a:latin typeface="+mj-lt"/>
              </a:rPr>
              <a:t>Presence</a:t>
            </a:r>
            <a:r>
              <a:rPr lang="fr-FR" sz="1600" b="1" dirty="0">
                <a:solidFill>
                  <a:srgbClr val="0070C0"/>
                </a:solidFill>
                <a:effectLst/>
                <a:latin typeface="+mj-lt"/>
              </a:rPr>
              <a:t> of Drug-</a:t>
            </a:r>
            <a:r>
              <a:rPr lang="fr-FR" sz="1600" b="1" dirty="0" err="1">
                <a:solidFill>
                  <a:srgbClr val="0070C0"/>
                </a:solidFill>
                <a:effectLst/>
                <a:latin typeface="+mj-lt"/>
              </a:rPr>
              <a:t>Resistant</a:t>
            </a:r>
            <a:r>
              <a:rPr lang="fr-FR" sz="1600" b="1" dirty="0">
                <a:solidFill>
                  <a:srgbClr val="0070C0"/>
                </a:solidFill>
                <a:effectLst/>
                <a:latin typeface="+mj-lt"/>
              </a:rPr>
              <a:t> HIV-1 </a:t>
            </a:r>
            <a:r>
              <a:rPr lang="fr-FR" sz="1600" b="1" dirty="0" err="1">
                <a:solidFill>
                  <a:srgbClr val="0070C0"/>
                </a:solidFill>
                <a:effectLst/>
                <a:latin typeface="+mj-lt"/>
              </a:rPr>
              <a:t>Minority</a:t>
            </a:r>
            <a:r>
              <a:rPr lang="fr-FR" sz="1600" b="1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fr-FR" sz="1600" b="1" dirty="0" err="1">
                <a:solidFill>
                  <a:srgbClr val="0070C0"/>
                </a:solidFill>
                <a:effectLst/>
                <a:latin typeface="+mj-lt"/>
              </a:rPr>
              <a:t>Variants</a:t>
            </a:r>
            <a:endParaRPr lang="fr-FR" sz="1600" b="1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06CED0-8422-4743-93D8-16722B53A6B0}"/>
              </a:ext>
            </a:extLst>
          </p:cNvPr>
          <p:cNvSpPr txBox="1"/>
          <p:nvPr/>
        </p:nvSpPr>
        <p:spPr>
          <a:xfrm>
            <a:off x="6720576" y="1863485"/>
            <a:ext cx="5107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Pooled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(10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n=985), 1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line ART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NRTI + NNRTI (EFV or NVP)</a:t>
            </a: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A4ED81BB-11FB-03B2-7EDA-01212C621005}"/>
              </a:ext>
            </a:extLst>
          </p:cNvPr>
          <p:cNvGrpSpPr/>
          <p:nvPr/>
        </p:nvGrpSpPr>
        <p:grpSpPr>
          <a:xfrm>
            <a:off x="6676258" y="3339238"/>
            <a:ext cx="4307057" cy="2968949"/>
            <a:chOff x="7267945" y="3292866"/>
            <a:chExt cx="4307057" cy="2968949"/>
          </a:xfrm>
        </p:grpSpPr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893C6205-1E65-63D1-80EE-129788DB0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1003" y="5166307"/>
              <a:ext cx="26956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38">
              <a:extLst>
                <a:ext uri="{FF2B5EF4-FFF2-40B4-BE49-F238E27FC236}">
                  <a16:creationId xmlns:a16="http://schemas.microsoft.com/office/drawing/2014/main" id="{988ADA49-F842-2AC2-802D-B796EFA14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9527" y="5040574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A115AACD-E9BF-1140-852F-72BD3C078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1003" y="4818526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40">
              <a:extLst>
                <a:ext uri="{FF2B5EF4-FFF2-40B4-BE49-F238E27FC236}">
                  <a16:creationId xmlns:a16="http://schemas.microsoft.com/office/drawing/2014/main" id="{CD30875C-E46F-DA4F-D83D-49868D625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7805" y="4681998"/>
              <a:ext cx="2297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4C7DA3C4-239B-2C21-A655-698E74ADB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1003" y="4473970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E6FFB359-B6F8-F067-A459-6A4A965C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7805" y="4337442"/>
              <a:ext cx="2297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D87DF017-CFAA-BD35-0C7A-D0611A2F8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1003" y="3775463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44">
              <a:extLst>
                <a:ext uri="{FF2B5EF4-FFF2-40B4-BE49-F238E27FC236}">
                  <a16:creationId xmlns:a16="http://schemas.microsoft.com/office/drawing/2014/main" id="{D895A929-6A71-D43B-E488-DDD2F036E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7805" y="3638935"/>
              <a:ext cx="2297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A84896AB-160E-2021-332C-155DC1C1D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1003" y="3429394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3518BEB9-34C9-7C6A-6B43-5A2FF0972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9258" y="3292866"/>
              <a:ext cx="30834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2EF4C449-D45F-9B3B-7328-3489E0CBF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54438" y="3421380"/>
              <a:ext cx="0" cy="1833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9">
              <a:extLst>
                <a:ext uri="{FF2B5EF4-FFF2-40B4-BE49-F238E27FC236}">
                  <a16:creationId xmlns:a16="http://schemas.microsoft.com/office/drawing/2014/main" id="{047DF369-BC8C-9E0B-C960-14E73BC49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3576" y="5255645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7EE8799-D092-F174-2578-7B6CCCF64BB0}"/>
                </a:ext>
              </a:extLst>
            </p:cNvPr>
            <p:cNvGrpSpPr/>
            <p:nvPr/>
          </p:nvGrpSpPr>
          <p:grpSpPr>
            <a:xfrm>
              <a:off x="9133518" y="5171122"/>
              <a:ext cx="308345" cy="341892"/>
              <a:chOff x="1956409" y="4885446"/>
              <a:chExt cx="308345" cy="341892"/>
            </a:xfrm>
          </p:grpSpPr>
          <p:sp>
            <p:nvSpPr>
              <p:cNvPr id="28" name="Line 19">
                <a:extLst>
                  <a:ext uri="{FF2B5EF4-FFF2-40B4-BE49-F238E27FC236}">
                    <a16:creationId xmlns:a16="http://schemas.microsoft.com/office/drawing/2014/main" id="{B177D03A-6093-BB47-265A-F6295C269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49">
                <a:extLst>
                  <a:ext uri="{FF2B5EF4-FFF2-40B4-BE49-F238E27FC236}">
                    <a16:creationId xmlns:a16="http://schemas.microsoft.com/office/drawing/2014/main" id="{AD501A35-1070-1E39-D850-56AE43FEB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409" y="4969969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250</a:t>
                </a: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CB5E9F2-BF71-9F7E-E4A7-46E1436F6D23}"/>
                </a:ext>
              </a:extLst>
            </p:cNvPr>
            <p:cNvGrpSpPr/>
            <p:nvPr/>
          </p:nvGrpSpPr>
          <p:grpSpPr>
            <a:xfrm>
              <a:off x="9655657" y="5171122"/>
              <a:ext cx="308345" cy="341892"/>
              <a:chOff x="1956409" y="4885446"/>
              <a:chExt cx="308345" cy="341892"/>
            </a:xfrm>
          </p:grpSpPr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BBC9A8AC-BFBD-AC39-D707-668A3B14E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49">
                <a:extLst>
                  <a:ext uri="{FF2B5EF4-FFF2-40B4-BE49-F238E27FC236}">
                    <a16:creationId xmlns:a16="http://schemas.microsoft.com/office/drawing/2014/main" id="{94915AE0-A671-8C22-2CA3-03F5B00DE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409" y="4969969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500</a:t>
                </a:r>
              </a:p>
            </p:txBody>
          </p: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3A7DC0E9-BA9B-D751-1B50-079273A09482}"/>
                </a:ext>
              </a:extLst>
            </p:cNvPr>
            <p:cNvGrpSpPr/>
            <p:nvPr/>
          </p:nvGrpSpPr>
          <p:grpSpPr>
            <a:xfrm>
              <a:off x="10662547" y="5171122"/>
              <a:ext cx="386892" cy="341892"/>
              <a:chOff x="1917136" y="4885446"/>
              <a:chExt cx="386892" cy="341892"/>
            </a:xfrm>
          </p:grpSpPr>
          <p:sp>
            <p:nvSpPr>
              <p:cNvPr id="34" name="Line 19">
                <a:extLst>
                  <a:ext uri="{FF2B5EF4-FFF2-40B4-BE49-F238E27FC236}">
                    <a16:creationId xmlns:a16="http://schemas.microsoft.com/office/drawing/2014/main" id="{C399CBA0-FCD3-0CC0-CCD0-86717B49A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49">
                <a:extLst>
                  <a:ext uri="{FF2B5EF4-FFF2-40B4-BE49-F238E27FC236}">
                    <a16:creationId xmlns:a16="http://schemas.microsoft.com/office/drawing/2014/main" id="{AC92C775-1F3E-A549-3C11-1ED83443D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136" y="4969969"/>
                <a:ext cx="386892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1000</a:t>
                </a:r>
              </a:p>
            </p:txBody>
          </p:sp>
        </p:grpSp>
        <p:sp>
          <p:nvSpPr>
            <p:cNvPr id="37" name="Line 13">
              <a:extLst>
                <a:ext uri="{FF2B5EF4-FFF2-40B4-BE49-F238E27FC236}">
                  <a16:creationId xmlns:a16="http://schemas.microsoft.com/office/drawing/2014/main" id="{5CC46E59-E4FC-64FC-2EBF-11F087FAB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1003" y="4124536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3D53D5-2D5D-2E06-4077-2A399B6F8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7805" y="3988008"/>
              <a:ext cx="2297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BAFE74-D040-CEC6-56EC-3CA1754A0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8172" y="5489739"/>
              <a:ext cx="37887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Days</a:t>
              </a:r>
            </a:p>
          </p:txBody>
        </p:sp>
        <p:sp>
          <p:nvSpPr>
            <p:cNvPr id="42" name="Rectangle 49">
              <a:extLst>
                <a:ext uri="{FF2B5EF4-FFF2-40B4-BE49-F238E27FC236}">
                  <a16:creationId xmlns:a16="http://schemas.microsoft.com/office/drawing/2014/main" id="{8B494BD9-98D6-FC9C-2C8C-AC77CFC28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9456" y="5865946"/>
              <a:ext cx="279491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691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117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66E644FE-563E-8EEC-5B7C-3C805F6F2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7945" y="5865946"/>
              <a:ext cx="279491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620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86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9">
              <a:extLst>
                <a:ext uri="{FF2B5EF4-FFF2-40B4-BE49-F238E27FC236}">
                  <a16:creationId xmlns:a16="http://schemas.microsoft.com/office/drawing/2014/main" id="{7C459070-F0E7-DEE6-ADC6-1C34230FB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0084" y="5865946"/>
              <a:ext cx="279491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60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9">
              <a:extLst>
                <a:ext uri="{FF2B5EF4-FFF2-40B4-BE49-F238E27FC236}">
                  <a16:creationId xmlns:a16="http://schemas.microsoft.com/office/drawing/2014/main" id="{24AAD3CB-924F-555A-A2DE-C5355473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6247" y="5865946"/>
              <a:ext cx="279491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344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37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04D9D5A5-6D6E-C873-984D-7CC40E22DE68}"/>
                </a:ext>
              </a:extLst>
            </p:cNvPr>
            <p:cNvGrpSpPr/>
            <p:nvPr/>
          </p:nvGrpSpPr>
          <p:grpSpPr>
            <a:xfrm>
              <a:off x="11188110" y="5171122"/>
              <a:ext cx="386892" cy="341892"/>
              <a:chOff x="1917136" y="4885446"/>
              <a:chExt cx="386892" cy="341892"/>
            </a:xfrm>
          </p:grpSpPr>
          <p:sp>
            <p:nvSpPr>
              <p:cNvPr id="48" name="Line 19">
                <a:extLst>
                  <a:ext uri="{FF2B5EF4-FFF2-40B4-BE49-F238E27FC236}">
                    <a16:creationId xmlns:a16="http://schemas.microsoft.com/office/drawing/2014/main" id="{9336403E-05FE-C248-FF25-354D0FC35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9">
                <a:extLst>
                  <a:ext uri="{FF2B5EF4-FFF2-40B4-BE49-F238E27FC236}">
                    <a16:creationId xmlns:a16="http://schemas.microsoft.com/office/drawing/2014/main" id="{8CD7DAE8-BD2A-4601-E45E-ADBE30F9C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136" y="4969969"/>
                <a:ext cx="386892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1250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D2DAD7-CB9A-2311-CF4C-7A08F7EF9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6274" y="5865946"/>
              <a:ext cx="210561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7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70443058-32C1-A6EF-E8E1-DC2F812E626E}"/>
                </a:ext>
              </a:extLst>
            </p:cNvPr>
            <p:cNvGrpSpPr/>
            <p:nvPr/>
          </p:nvGrpSpPr>
          <p:grpSpPr>
            <a:xfrm>
              <a:off x="10173330" y="5171122"/>
              <a:ext cx="308345" cy="341892"/>
              <a:chOff x="1956409" y="4885446"/>
              <a:chExt cx="308345" cy="341892"/>
            </a:xfrm>
          </p:grpSpPr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8179ACDC-6C6F-F7D8-28F5-B63E24450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45CAD8D3-34E6-F45A-BE08-9F8231A3C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409" y="4969969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750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F48DD89-3D04-CBCC-0EA5-CCD152007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7757" y="5865946"/>
              <a:ext cx="279491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398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53</a:t>
              </a:r>
              <a:endPara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D615311-43A8-F0D1-F41B-9FF69B73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8670" y="5815273"/>
              <a:ext cx="89985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Not </a:t>
              </a:r>
              <a:r>
                <a:rPr kumimoji="0" lang="fr-FR" altLang="fr-FR" sz="1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detected</a:t>
              </a:r>
              <a:endParaRPr kumimoji="0" lang="fr-FR" alt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92C9888A-5BDE-5105-9B4E-713B83A0B5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499194" y="5822557"/>
              <a:ext cx="0" cy="26260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213F0056-96BC-BF20-5174-7AF2F7554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945" y="5428779"/>
              <a:ext cx="1141907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 at </a:t>
              </a:r>
              <a:r>
                <a:rPr kumimoji="0" lang="fr-FR" altLang="fr-F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risk</a:t>
              </a:r>
              <a:b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fr-FR" altLang="fr-F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Minority</a:t>
              </a: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variants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EE387E2-FF0A-3826-A55F-09C3EC4DA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8670" y="6004446"/>
              <a:ext cx="64657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Detected</a:t>
              </a:r>
              <a:endParaRPr kumimoji="0" lang="fr-FR" alt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0" name="Line 19">
              <a:extLst>
                <a:ext uri="{FF2B5EF4-FFF2-40B4-BE49-F238E27FC236}">
                  <a16:creationId xmlns:a16="http://schemas.microsoft.com/office/drawing/2014/main" id="{3D660585-62DE-4FD4-F678-269C857614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499195" y="5995841"/>
              <a:ext cx="0" cy="26260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F21E168-00B5-748E-BC5E-D8B1DD5C9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027" y="4501679"/>
              <a:ext cx="89985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Not </a:t>
              </a:r>
              <a:r>
                <a:rPr kumimoji="0" lang="fr-FR" altLang="fr-FR" sz="1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detected</a:t>
              </a:r>
              <a:endParaRPr kumimoji="0" lang="fr-FR" alt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2" name="Line 19">
              <a:extLst>
                <a:ext uri="{FF2B5EF4-FFF2-40B4-BE49-F238E27FC236}">
                  <a16:creationId xmlns:a16="http://schemas.microsoft.com/office/drawing/2014/main" id="{FD9DC42E-50D9-C44A-0F14-4EB9675353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260551" y="4508963"/>
              <a:ext cx="0" cy="26260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id="{007AC43F-2779-F931-47D0-ADC7DFE5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9302" y="4290445"/>
              <a:ext cx="114190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Minority</a:t>
              </a: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variants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7CE6A7-71D4-3F99-126D-BBA4C50CF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027" y="4690852"/>
              <a:ext cx="64657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Detected</a:t>
              </a:r>
              <a:endParaRPr kumimoji="0" lang="fr-FR" alt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53FD1BD7-B557-135C-7259-62902870D4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260552" y="4682247"/>
              <a:ext cx="0" cy="26260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49">
              <a:extLst>
                <a:ext uri="{FF2B5EF4-FFF2-40B4-BE49-F238E27FC236}">
                  <a16:creationId xmlns:a16="http://schemas.microsoft.com/office/drawing/2014/main" id="{666CE800-7A94-8D62-966C-68599BB80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725" y="3300709"/>
              <a:ext cx="65299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 &lt; 0,001</a:t>
              </a:r>
            </a:p>
          </p:txBody>
        </p: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2309E5C2-60D2-F101-03B6-6A61B78D2AD5}"/>
                </a:ext>
              </a:extLst>
            </p:cNvPr>
            <p:cNvGrpSpPr/>
            <p:nvPr/>
          </p:nvGrpSpPr>
          <p:grpSpPr>
            <a:xfrm>
              <a:off x="8973914" y="3419879"/>
              <a:ext cx="2423928" cy="387112"/>
              <a:chOff x="-5627688" y="1608138"/>
              <a:chExt cx="4965701" cy="803276"/>
            </a:xfrm>
          </p:grpSpPr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860ADF5C-D138-DE82-E316-EBD477F8A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27688" y="1608138"/>
                <a:ext cx="3925888" cy="593725"/>
              </a:xfrm>
              <a:custGeom>
                <a:avLst/>
                <a:gdLst>
                  <a:gd name="T0" fmla="*/ 7419 w 7419"/>
                  <a:gd name="T1" fmla="*/ 1121 h 1121"/>
                  <a:gd name="T2" fmla="*/ 6805 w 7419"/>
                  <a:gd name="T3" fmla="*/ 1121 h 1121"/>
                  <a:gd name="T4" fmla="*/ 6805 w 7419"/>
                  <a:gd name="T5" fmla="*/ 1096 h 1121"/>
                  <a:gd name="T6" fmla="*/ 6601 w 7419"/>
                  <a:gd name="T7" fmla="*/ 1096 h 1121"/>
                  <a:gd name="T8" fmla="*/ 6601 w 7419"/>
                  <a:gd name="T9" fmla="*/ 1071 h 1121"/>
                  <a:gd name="T10" fmla="*/ 6147 w 7419"/>
                  <a:gd name="T11" fmla="*/ 1071 h 1121"/>
                  <a:gd name="T12" fmla="*/ 6147 w 7419"/>
                  <a:gd name="T13" fmla="*/ 1026 h 1121"/>
                  <a:gd name="T14" fmla="*/ 5612 w 7419"/>
                  <a:gd name="T15" fmla="*/ 1026 h 1121"/>
                  <a:gd name="T16" fmla="*/ 5612 w 7419"/>
                  <a:gd name="T17" fmla="*/ 998 h 1121"/>
                  <a:gd name="T18" fmla="*/ 5330 w 7419"/>
                  <a:gd name="T19" fmla="*/ 998 h 1121"/>
                  <a:gd name="T20" fmla="*/ 5330 w 7419"/>
                  <a:gd name="T21" fmla="*/ 961 h 1121"/>
                  <a:gd name="T22" fmla="*/ 4963 w 7419"/>
                  <a:gd name="T23" fmla="*/ 961 h 1121"/>
                  <a:gd name="T24" fmla="*/ 4963 w 7419"/>
                  <a:gd name="T25" fmla="*/ 932 h 1121"/>
                  <a:gd name="T26" fmla="*/ 4620 w 7419"/>
                  <a:gd name="T27" fmla="*/ 932 h 1121"/>
                  <a:gd name="T28" fmla="*/ 4620 w 7419"/>
                  <a:gd name="T29" fmla="*/ 901 h 1121"/>
                  <a:gd name="T30" fmla="*/ 4427 w 7419"/>
                  <a:gd name="T31" fmla="*/ 901 h 1121"/>
                  <a:gd name="T32" fmla="*/ 4427 w 7419"/>
                  <a:gd name="T33" fmla="*/ 872 h 1121"/>
                  <a:gd name="T34" fmla="*/ 4244 w 7419"/>
                  <a:gd name="T35" fmla="*/ 872 h 1121"/>
                  <a:gd name="T36" fmla="*/ 4244 w 7419"/>
                  <a:gd name="T37" fmla="*/ 827 h 1121"/>
                  <a:gd name="T38" fmla="*/ 3944 w 7419"/>
                  <a:gd name="T39" fmla="*/ 827 h 1121"/>
                  <a:gd name="T40" fmla="*/ 3944 w 7419"/>
                  <a:gd name="T41" fmla="*/ 798 h 1121"/>
                  <a:gd name="T42" fmla="*/ 3635 w 7419"/>
                  <a:gd name="T43" fmla="*/ 798 h 1121"/>
                  <a:gd name="T44" fmla="*/ 3635 w 7419"/>
                  <a:gd name="T45" fmla="*/ 767 h 1121"/>
                  <a:gd name="T46" fmla="*/ 3263 w 7419"/>
                  <a:gd name="T47" fmla="*/ 767 h 1121"/>
                  <a:gd name="T48" fmla="*/ 3263 w 7419"/>
                  <a:gd name="T49" fmla="*/ 675 h 1121"/>
                  <a:gd name="T50" fmla="*/ 2779 w 7419"/>
                  <a:gd name="T51" fmla="*/ 675 h 1121"/>
                  <a:gd name="T52" fmla="*/ 2779 w 7419"/>
                  <a:gd name="T53" fmla="*/ 636 h 1121"/>
                  <a:gd name="T54" fmla="*/ 2621 w 7419"/>
                  <a:gd name="T55" fmla="*/ 636 h 1121"/>
                  <a:gd name="T56" fmla="*/ 2621 w 7419"/>
                  <a:gd name="T57" fmla="*/ 584 h 1121"/>
                  <a:gd name="T58" fmla="*/ 2402 w 7419"/>
                  <a:gd name="T59" fmla="*/ 584 h 1121"/>
                  <a:gd name="T60" fmla="*/ 2402 w 7419"/>
                  <a:gd name="T61" fmla="*/ 558 h 1121"/>
                  <a:gd name="T62" fmla="*/ 2270 w 7419"/>
                  <a:gd name="T63" fmla="*/ 558 h 1121"/>
                  <a:gd name="T64" fmla="*/ 2270 w 7419"/>
                  <a:gd name="T65" fmla="*/ 515 h 1121"/>
                  <a:gd name="T66" fmla="*/ 2020 w 7419"/>
                  <a:gd name="T67" fmla="*/ 515 h 1121"/>
                  <a:gd name="T68" fmla="*/ 2020 w 7419"/>
                  <a:gd name="T69" fmla="*/ 467 h 1121"/>
                  <a:gd name="T70" fmla="*/ 1662 w 7419"/>
                  <a:gd name="T71" fmla="*/ 467 h 1121"/>
                  <a:gd name="T72" fmla="*/ 1662 w 7419"/>
                  <a:gd name="T73" fmla="*/ 443 h 1121"/>
                  <a:gd name="T74" fmla="*/ 1381 w 7419"/>
                  <a:gd name="T75" fmla="*/ 443 h 1121"/>
                  <a:gd name="T76" fmla="*/ 1381 w 7419"/>
                  <a:gd name="T77" fmla="*/ 409 h 1121"/>
                  <a:gd name="T78" fmla="*/ 1110 w 7419"/>
                  <a:gd name="T79" fmla="*/ 409 h 1121"/>
                  <a:gd name="T80" fmla="*/ 1110 w 7419"/>
                  <a:gd name="T81" fmla="*/ 340 h 1121"/>
                  <a:gd name="T82" fmla="*/ 634 w 7419"/>
                  <a:gd name="T83" fmla="*/ 340 h 1121"/>
                  <a:gd name="T84" fmla="*/ 634 w 7419"/>
                  <a:gd name="T85" fmla="*/ 293 h 1121"/>
                  <a:gd name="T86" fmla="*/ 546 w 7419"/>
                  <a:gd name="T87" fmla="*/ 293 h 1121"/>
                  <a:gd name="T88" fmla="*/ 546 w 7419"/>
                  <a:gd name="T89" fmla="*/ 195 h 1121"/>
                  <a:gd name="T90" fmla="*/ 340 w 7419"/>
                  <a:gd name="T91" fmla="*/ 195 h 1121"/>
                  <a:gd name="T92" fmla="*/ 340 w 7419"/>
                  <a:gd name="T93" fmla="*/ 120 h 1121"/>
                  <a:gd name="T94" fmla="*/ 109 w 7419"/>
                  <a:gd name="T95" fmla="*/ 120 h 1121"/>
                  <a:gd name="T96" fmla="*/ 109 w 7419"/>
                  <a:gd name="T97" fmla="*/ 74 h 1121"/>
                  <a:gd name="T98" fmla="*/ 62 w 7419"/>
                  <a:gd name="T99" fmla="*/ 74 h 1121"/>
                  <a:gd name="T100" fmla="*/ 62 w 7419"/>
                  <a:gd name="T101" fmla="*/ 49 h 1121"/>
                  <a:gd name="T102" fmla="*/ 0 w 7419"/>
                  <a:gd name="T103" fmla="*/ 49 h 1121"/>
                  <a:gd name="T104" fmla="*/ 0 w 7419"/>
                  <a:gd name="T105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419" h="1121">
                    <a:moveTo>
                      <a:pt x="7419" y="1121"/>
                    </a:moveTo>
                    <a:lnTo>
                      <a:pt x="6805" y="1121"/>
                    </a:lnTo>
                    <a:lnTo>
                      <a:pt x="6805" y="1096"/>
                    </a:lnTo>
                    <a:lnTo>
                      <a:pt x="6601" y="1096"/>
                    </a:lnTo>
                    <a:lnTo>
                      <a:pt x="6601" y="1071"/>
                    </a:lnTo>
                    <a:lnTo>
                      <a:pt x="6147" y="1071"/>
                    </a:lnTo>
                    <a:lnTo>
                      <a:pt x="6147" y="1026"/>
                    </a:lnTo>
                    <a:lnTo>
                      <a:pt x="5612" y="1026"/>
                    </a:lnTo>
                    <a:lnTo>
                      <a:pt x="5612" y="998"/>
                    </a:lnTo>
                    <a:lnTo>
                      <a:pt x="5330" y="998"/>
                    </a:lnTo>
                    <a:lnTo>
                      <a:pt x="5330" y="961"/>
                    </a:lnTo>
                    <a:lnTo>
                      <a:pt x="4963" y="961"/>
                    </a:lnTo>
                    <a:lnTo>
                      <a:pt x="4963" y="932"/>
                    </a:lnTo>
                    <a:lnTo>
                      <a:pt x="4620" y="932"/>
                    </a:lnTo>
                    <a:lnTo>
                      <a:pt x="4620" y="901"/>
                    </a:lnTo>
                    <a:lnTo>
                      <a:pt x="4427" y="901"/>
                    </a:lnTo>
                    <a:lnTo>
                      <a:pt x="4427" y="872"/>
                    </a:lnTo>
                    <a:lnTo>
                      <a:pt x="4244" y="872"/>
                    </a:lnTo>
                    <a:lnTo>
                      <a:pt x="4244" y="827"/>
                    </a:lnTo>
                    <a:lnTo>
                      <a:pt x="3944" y="827"/>
                    </a:lnTo>
                    <a:lnTo>
                      <a:pt x="3944" y="798"/>
                    </a:lnTo>
                    <a:lnTo>
                      <a:pt x="3635" y="798"/>
                    </a:lnTo>
                    <a:lnTo>
                      <a:pt x="3635" y="767"/>
                    </a:lnTo>
                    <a:lnTo>
                      <a:pt x="3263" y="767"/>
                    </a:lnTo>
                    <a:lnTo>
                      <a:pt x="3263" y="675"/>
                    </a:lnTo>
                    <a:lnTo>
                      <a:pt x="2779" y="675"/>
                    </a:lnTo>
                    <a:lnTo>
                      <a:pt x="2779" y="636"/>
                    </a:lnTo>
                    <a:lnTo>
                      <a:pt x="2621" y="636"/>
                    </a:lnTo>
                    <a:lnTo>
                      <a:pt x="2621" y="584"/>
                    </a:lnTo>
                    <a:lnTo>
                      <a:pt x="2402" y="584"/>
                    </a:lnTo>
                    <a:lnTo>
                      <a:pt x="2402" y="558"/>
                    </a:lnTo>
                    <a:lnTo>
                      <a:pt x="2270" y="558"/>
                    </a:lnTo>
                    <a:lnTo>
                      <a:pt x="2270" y="515"/>
                    </a:lnTo>
                    <a:lnTo>
                      <a:pt x="2020" y="515"/>
                    </a:lnTo>
                    <a:lnTo>
                      <a:pt x="2020" y="467"/>
                    </a:lnTo>
                    <a:lnTo>
                      <a:pt x="1662" y="467"/>
                    </a:lnTo>
                    <a:lnTo>
                      <a:pt x="1662" y="443"/>
                    </a:lnTo>
                    <a:lnTo>
                      <a:pt x="1381" y="443"/>
                    </a:lnTo>
                    <a:lnTo>
                      <a:pt x="1381" y="409"/>
                    </a:lnTo>
                    <a:lnTo>
                      <a:pt x="1110" y="409"/>
                    </a:lnTo>
                    <a:lnTo>
                      <a:pt x="1110" y="340"/>
                    </a:lnTo>
                    <a:lnTo>
                      <a:pt x="634" y="340"/>
                    </a:lnTo>
                    <a:lnTo>
                      <a:pt x="634" y="293"/>
                    </a:lnTo>
                    <a:lnTo>
                      <a:pt x="546" y="293"/>
                    </a:lnTo>
                    <a:lnTo>
                      <a:pt x="546" y="195"/>
                    </a:lnTo>
                    <a:lnTo>
                      <a:pt x="340" y="195"/>
                    </a:lnTo>
                    <a:lnTo>
                      <a:pt x="340" y="120"/>
                    </a:lnTo>
                    <a:lnTo>
                      <a:pt x="109" y="120"/>
                    </a:lnTo>
                    <a:lnTo>
                      <a:pt x="109" y="74"/>
                    </a:lnTo>
                    <a:lnTo>
                      <a:pt x="62" y="74"/>
                    </a:lnTo>
                    <a:lnTo>
                      <a:pt x="62" y="49"/>
                    </a:lnTo>
                    <a:lnTo>
                      <a:pt x="0" y="49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C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1B240A56-C30B-D17F-FBE0-7F7E029E7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01800" y="2206626"/>
                <a:ext cx="1039813" cy="204788"/>
              </a:xfrm>
              <a:custGeom>
                <a:avLst/>
                <a:gdLst>
                  <a:gd name="T0" fmla="*/ 1964 w 1964"/>
                  <a:gd name="T1" fmla="*/ 387 h 387"/>
                  <a:gd name="T2" fmla="*/ 1926 w 1964"/>
                  <a:gd name="T3" fmla="*/ 387 h 387"/>
                  <a:gd name="T4" fmla="*/ 1926 w 1964"/>
                  <a:gd name="T5" fmla="*/ 263 h 387"/>
                  <a:gd name="T6" fmla="*/ 1463 w 1964"/>
                  <a:gd name="T7" fmla="*/ 263 h 387"/>
                  <a:gd name="T8" fmla="*/ 1463 w 1964"/>
                  <a:gd name="T9" fmla="*/ 169 h 387"/>
                  <a:gd name="T10" fmla="*/ 1262 w 1964"/>
                  <a:gd name="T11" fmla="*/ 169 h 387"/>
                  <a:gd name="T12" fmla="*/ 1262 w 1964"/>
                  <a:gd name="T13" fmla="*/ 75 h 387"/>
                  <a:gd name="T14" fmla="*/ 1134 w 1964"/>
                  <a:gd name="T15" fmla="*/ 75 h 387"/>
                  <a:gd name="T16" fmla="*/ 1134 w 1964"/>
                  <a:gd name="T17" fmla="*/ 0 h 387"/>
                  <a:gd name="T18" fmla="*/ 0 w 1964"/>
                  <a:gd name="T19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64" h="387">
                    <a:moveTo>
                      <a:pt x="1964" y="387"/>
                    </a:moveTo>
                    <a:lnTo>
                      <a:pt x="1926" y="387"/>
                    </a:lnTo>
                    <a:lnTo>
                      <a:pt x="1926" y="263"/>
                    </a:lnTo>
                    <a:lnTo>
                      <a:pt x="1463" y="263"/>
                    </a:lnTo>
                    <a:lnTo>
                      <a:pt x="1463" y="169"/>
                    </a:lnTo>
                    <a:lnTo>
                      <a:pt x="1262" y="169"/>
                    </a:lnTo>
                    <a:lnTo>
                      <a:pt x="1262" y="75"/>
                    </a:lnTo>
                    <a:lnTo>
                      <a:pt x="1134" y="75"/>
                    </a:lnTo>
                    <a:lnTo>
                      <a:pt x="1134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C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5C150DC3-27EF-E0AF-6D7C-A9F2007D15BE}"/>
                </a:ext>
              </a:extLst>
            </p:cNvPr>
            <p:cNvGrpSpPr/>
            <p:nvPr/>
          </p:nvGrpSpPr>
          <p:grpSpPr>
            <a:xfrm>
              <a:off x="8756938" y="3419879"/>
              <a:ext cx="2634704" cy="742091"/>
              <a:chOff x="8756938" y="3419879"/>
              <a:chExt cx="2634704" cy="742091"/>
            </a:xfrm>
          </p:grpSpPr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FF7EBE78-ADD2-EE99-017D-6712A03C2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6866" y="3419879"/>
                <a:ext cx="2434776" cy="742091"/>
              </a:xfrm>
              <a:custGeom>
                <a:avLst/>
                <a:gdLst>
                  <a:gd name="T0" fmla="*/ 9425 w 9425"/>
                  <a:gd name="T1" fmla="*/ 2910 h 2910"/>
                  <a:gd name="T2" fmla="*/ 7930 w 9425"/>
                  <a:gd name="T3" fmla="*/ 2910 h 2910"/>
                  <a:gd name="T4" fmla="*/ 7930 w 9425"/>
                  <a:gd name="T5" fmla="*/ 2718 h 2910"/>
                  <a:gd name="T6" fmla="*/ 6639 w 9425"/>
                  <a:gd name="T7" fmla="*/ 2718 h 2910"/>
                  <a:gd name="T8" fmla="*/ 6639 w 9425"/>
                  <a:gd name="T9" fmla="*/ 2600 h 2910"/>
                  <a:gd name="T10" fmla="*/ 6591 w 9425"/>
                  <a:gd name="T11" fmla="*/ 2600 h 2910"/>
                  <a:gd name="T12" fmla="*/ 6591 w 9425"/>
                  <a:gd name="T13" fmla="*/ 2499 h 2910"/>
                  <a:gd name="T14" fmla="*/ 6106 w 9425"/>
                  <a:gd name="T15" fmla="*/ 2499 h 2910"/>
                  <a:gd name="T16" fmla="*/ 6106 w 9425"/>
                  <a:gd name="T17" fmla="*/ 2419 h 2910"/>
                  <a:gd name="T18" fmla="*/ 6061 w 9425"/>
                  <a:gd name="T19" fmla="*/ 2419 h 2910"/>
                  <a:gd name="T20" fmla="*/ 6061 w 9425"/>
                  <a:gd name="T21" fmla="*/ 2313 h 2910"/>
                  <a:gd name="T22" fmla="*/ 3743 w 9425"/>
                  <a:gd name="T23" fmla="*/ 2313 h 2910"/>
                  <a:gd name="T24" fmla="*/ 3743 w 9425"/>
                  <a:gd name="T25" fmla="*/ 2236 h 2910"/>
                  <a:gd name="T26" fmla="*/ 3019 w 9425"/>
                  <a:gd name="T27" fmla="*/ 2236 h 2910"/>
                  <a:gd name="T28" fmla="*/ 3019 w 9425"/>
                  <a:gd name="T29" fmla="*/ 2172 h 2910"/>
                  <a:gd name="T30" fmla="*/ 2427 w 9425"/>
                  <a:gd name="T31" fmla="*/ 2172 h 2910"/>
                  <a:gd name="T32" fmla="*/ 2427 w 9425"/>
                  <a:gd name="T33" fmla="*/ 2093 h 2910"/>
                  <a:gd name="T34" fmla="*/ 2403 w 9425"/>
                  <a:gd name="T35" fmla="*/ 2093 h 2910"/>
                  <a:gd name="T36" fmla="*/ 2403 w 9425"/>
                  <a:gd name="T37" fmla="*/ 2035 h 2910"/>
                  <a:gd name="T38" fmla="*/ 2378 w 9425"/>
                  <a:gd name="T39" fmla="*/ 2035 h 2910"/>
                  <a:gd name="T40" fmla="*/ 2378 w 9425"/>
                  <a:gd name="T41" fmla="*/ 1928 h 2910"/>
                  <a:gd name="T42" fmla="*/ 2187 w 9425"/>
                  <a:gd name="T43" fmla="*/ 1928 h 2910"/>
                  <a:gd name="T44" fmla="*/ 2187 w 9425"/>
                  <a:gd name="T45" fmla="*/ 1881 h 2910"/>
                  <a:gd name="T46" fmla="*/ 2014 w 9425"/>
                  <a:gd name="T47" fmla="*/ 1881 h 2910"/>
                  <a:gd name="T48" fmla="*/ 2014 w 9425"/>
                  <a:gd name="T49" fmla="*/ 1781 h 2910"/>
                  <a:gd name="T50" fmla="*/ 1976 w 9425"/>
                  <a:gd name="T51" fmla="*/ 1781 h 2910"/>
                  <a:gd name="T52" fmla="*/ 1976 w 9425"/>
                  <a:gd name="T53" fmla="*/ 1686 h 2910"/>
                  <a:gd name="T54" fmla="*/ 1951 w 9425"/>
                  <a:gd name="T55" fmla="*/ 1686 h 2910"/>
                  <a:gd name="T56" fmla="*/ 1951 w 9425"/>
                  <a:gd name="T57" fmla="*/ 1597 h 2910"/>
                  <a:gd name="T58" fmla="*/ 1768 w 9425"/>
                  <a:gd name="T59" fmla="*/ 1597 h 2910"/>
                  <a:gd name="T60" fmla="*/ 1768 w 9425"/>
                  <a:gd name="T61" fmla="*/ 1532 h 2910"/>
                  <a:gd name="T62" fmla="*/ 1174 w 9425"/>
                  <a:gd name="T63" fmla="*/ 1532 h 2910"/>
                  <a:gd name="T64" fmla="*/ 1174 w 9425"/>
                  <a:gd name="T65" fmla="*/ 1450 h 2910"/>
                  <a:gd name="T66" fmla="*/ 1053 w 9425"/>
                  <a:gd name="T67" fmla="*/ 1450 h 2910"/>
                  <a:gd name="T68" fmla="*/ 1053 w 9425"/>
                  <a:gd name="T69" fmla="*/ 1404 h 2910"/>
                  <a:gd name="T70" fmla="*/ 694 w 9425"/>
                  <a:gd name="T71" fmla="*/ 1404 h 2910"/>
                  <a:gd name="T72" fmla="*/ 694 w 9425"/>
                  <a:gd name="T73" fmla="*/ 1322 h 2910"/>
                  <a:gd name="T74" fmla="*/ 609 w 9425"/>
                  <a:gd name="T75" fmla="*/ 1322 h 2910"/>
                  <a:gd name="T76" fmla="*/ 609 w 9425"/>
                  <a:gd name="T77" fmla="*/ 1214 h 2910"/>
                  <a:gd name="T78" fmla="*/ 581 w 9425"/>
                  <a:gd name="T79" fmla="*/ 1214 h 2910"/>
                  <a:gd name="T80" fmla="*/ 581 w 9425"/>
                  <a:gd name="T81" fmla="*/ 966 h 2910"/>
                  <a:gd name="T82" fmla="*/ 493 w 9425"/>
                  <a:gd name="T83" fmla="*/ 966 h 2910"/>
                  <a:gd name="T84" fmla="*/ 493 w 9425"/>
                  <a:gd name="T85" fmla="*/ 860 h 2910"/>
                  <a:gd name="T86" fmla="*/ 419 w 9425"/>
                  <a:gd name="T87" fmla="*/ 860 h 2910"/>
                  <a:gd name="T88" fmla="*/ 419 w 9425"/>
                  <a:gd name="T89" fmla="*/ 775 h 2910"/>
                  <a:gd name="T90" fmla="*/ 393 w 9425"/>
                  <a:gd name="T91" fmla="*/ 775 h 2910"/>
                  <a:gd name="T92" fmla="*/ 393 w 9425"/>
                  <a:gd name="T93" fmla="*/ 668 h 2910"/>
                  <a:gd name="T94" fmla="*/ 368 w 9425"/>
                  <a:gd name="T95" fmla="*/ 668 h 2910"/>
                  <a:gd name="T96" fmla="*/ 368 w 9425"/>
                  <a:gd name="T97" fmla="*/ 611 h 2910"/>
                  <a:gd name="T98" fmla="*/ 319 w 9425"/>
                  <a:gd name="T99" fmla="*/ 611 h 2910"/>
                  <a:gd name="T100" fmla="*/ 319 w 9425"/>
                  <a:gd name="T101" fmla="*/ 532 h 2910"/>
                  <a:gd name="T102" fmla="*/ 198 w 9425"/>
                  <a:gd name="T103" fmla="*/ 532 h 2910"/>
                  <a:gd name="T104" fmla="*/ 198 w 9425"/>
                  <a:gd name="T105" fmla="*/ 478 h 2910"/>
                  <a:gd name="T106" fmla="*/ 151 w 9425"/>
                  <a:gd name="T107" fmla="*/ 478 h 2910"/>
                  <a:gd name="T108" fmla="*/ 151 w 9425"/>
                  <a:gd name="T109" fmla="*/ 297 h 2910"/>
                  <a:gd name="T110" fmla="*/ 124 w 9425"/>
                  <a:gd name="T111" fmla="*/ 297 h 2910"/>
                  <a:gd name="T112" fmla="*/ 124 w 9425"/>
                  <a:gd name="T113" fmla="*/ 74 h 2910"/>
                  <a:gd name="T114" fmla="*/ 0 w 9425"/>
                  <a:gd name="T115" fmla="*/ 74 h 2910"/>
                  <a:gd name="T116" fmla="*/ 0 w 9425"/>
                  <a:gd name="T117" fmla="*/ 0 h 2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25" h="2910">
                    <a:moveTo>
                      <a:pt x="9425" y="2910"/>
                    </a:moveTo>
                    <a:lnTo>
                      <a:pt x="7930" y="2910"/>
                    </a:lnTo>
                    <a:lnTo>
                      <a:pt x="7930" y="2718"/>
                    </a:lnTo>
                    <a:lnTo>
                      <a:pt x="6639" y="2718"/>
                    </a:lnTo>
                    <a:lnTo>
                      <a:pt x="6639" y="2600"/>
                    </a:lnTo>
                    <a:lnTo>
                      <a:pt x="6591" y="2600"/>
                    </a:lnTo>
                    <a:lnTo>
                      <a:pt x="6591" y="2499"/>
                    </a:lnTo>
                    <a:lnTo>
                      <a:pt x="6106" y="2499"/>
                    </a:lnTo>
                    <a:lnTo>
                      <a:pt x="6106" y="2419"/>
                    </a:lnTo>
                    <a:lnTo>
                      <a:pt x="6061" y="2419"/>
                    </a:lnTo>
                    <a:lnTo>
                      <a:pt x="6061" y="2313"/>
                    </a:lnTo>
                    <a:lnTo>
                      <a:pt x="3743" y="2313"/>
                    </a:lnTo>
                    <a:lnTo>
                      <a:pt x="3743" y="2236"/>
                    </a:lnTo>
                    <a:lnTo>
                      <a:pt x="3019" y="2236"/>
                    </a:lnTo>
                    <a:lnTo>
                      <a:pt x="3019" y="2172"/>
                    </a:lnTo>
                    <a:lnTo>
                      <a:pt x="2427" y="2172"/>
                    </a:lnTo>
                    <a:lnTo>
                      <a:pt x="2427" y="2093"/>
                    </a:lnTo>
                    <a:lnTo>
                      <a:pt x="2403" y="2093"/>
                    </a:lnTo>
                    <a:lnTo>
                      <a:pt x="2403" y="2035"/>
                    </a:lnTo>
                    <a:lnTo>
                      <a:pt x="2378" y="2035"/>
                    </a:lnTo>
                    <a:lnTo>
                      <a:pt x="2378" y="1928"/>
                    </a:lnTo>
                    <a:lnTo>
                      <a:pt x="2187" y="1928"/>
                    </a:lnTo>
                    <a:lnTo>
                      <a:pt x="2187" y="1881"/>
                    </a:lnTo>
                    <a:lnTo>
                      <a:pt x="2014" y="1881"/>
                    </a:lnTo>
                    <a:lnTo>
                      <a:pt x="2014" y="1781"/>
                    </a:lnTo>
                    <a:lnTo>
                      <a:pt x="1976" y="1781"/>
                    </a:lnTo>
                    <a:lnTo>
                      <a:pt x="1976" y="1686"/>
                    </a:lnTo>
                    <a:lnTo>
                      <a:pt x="1951" y="1686"/>
                    </a:lnTo>
                    <a:lnTo>
                      <a:pt x="1951" y="1597"/>
                    </a:lnTo>
                    <a:lnTo>
                      <a:pt x="1768" y="1597"/>
                    </a:lnTo>
                    <a:lnTo>
                      <a:pt x="1768" y="1532"/>
                    </a:lnTo>
                    <a:lnTo>
                      <a:pt x="1174" y="1532"/>
                    </a:lnTo>
                    <a:lnTo>
                      <a:pt x="1174" y="1450"/>
                    </a:lnTo>
                    <a:lnTo>
                      <a:pt x="1053" y="1450"/>
                    </a:lnTo>
                    <a:lnTo>
                      <a:pt x="1053" y="1404"/>
                    </a:lnTo>
                    <a:lnTo>
                      <a:pt x="694" y="1404"/>
                    </a:lnTo>
                    <a:lnTo>
                      <a:pt x="694" y="1322"/>
                    </a:lnTo>
                    <a:lnTo>
                      <a:pt x="609" y="1322"/>
                    </a:lnTo>
                    <a:lnTo>
                      <a:pt x="609" y="1214"/>
                    </a:lnTo>
                    <a:lnTo>
                      <a:pt x="581" y="1214"/>
                    </a:lnTo>
                    <a:lnTo>
                      <a:pt x="581" y="966"/>
                    </a:lnTo>
                    <a:lnTo>
                      <a:pt x="493" y="966"/>
                    </a:lnTo>
                    <a:lnTo>
                      <a:pt x="493" y="860"/>
                    </a:lnTo>
                    <a:lnTo>
                      <a:pt x="419" y="860"/>
                    </a:lnTo>
                    <a:lnTo>
                      <a:pt x="419" y="775"/>
                    </a:lnTo>
                    <a:lnTo>
                      <a:pt x="393" y="775"/>
                    </a:lnTo>
                    <a:lnTo>
                      <a:pt x="393" y="668"/>
                    </a:lnTo>
                    <a:lnTo>
                      <a:pt x="368" y="668"/>
                    </a:lnTo>
                    <a:lnTo>
                      <a:pt x="368" y="611"/>
                    </a:lnTo>
                    <a:lnTo>
                      <a:pt x="319" y="611"/>
                    </a:lnTo>
                    <a:lnTo>
                      <a:pt x="319" y="532"/>
                    </a:lnTo>
                    <a:lnTo>
                      <a:pt x="198" y="532"/>
                    </a:lnTo>
                    <a:lnTo>
                      <a:pt x="198" y="478"/>
                    </a:lnTo>
                    <a:lnTo>
                      <a:pt x="151" y="478"/>
                    </a:lnTo>
                    <a:lnTo>
                      <a:pt x="151" y="297"/>
                    </a:lnTo>
                    <a:lnTo>
                      <a:pt x="124" y="297"/>
                    </a:lnTo>
                    <a:lnTo>
                      <a:pt x="124" y="74"/>
                    </a:lnTo>
                    <a:lnTo>
                      <a:pt x="0" y="7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11">
                <a:extLst>
                  <a:ext uri="{FF2B5EF4-FFF2-40B4-BE49-F238E27FC236}">
                    <a16:creationId xmlns:a16="http://schemas.microsoft.com/office/drawing/2014/main" id="{85A164EB-097F-9EE5-70F9-3AEC27296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56938" y="3419879"/>
                <a:ext cx="19992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81F9C15D-F7D7-3740-9628-1A915BC7689A}"/>
              </a:ext>
            </a:extLst>
          </p:cNvPr>
          <p:cNvSpPr txBox="1"/>
          <p:nvPr/>
        </p:nvSpPr>
        <p:spPr>
          <a:xfrm>
            <a:off x="7952461" y="311628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%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19CDBC3-14D6-9DFF-E822-05CAAA4C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818" y="6444771"/>
            <a:ext cx="27751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>
                <a:solidFill>
                  <a:srgbClr val="0070C0"/>
                </a:solidFill>
              </a:rPr>
              <a:t>Li JZ. JAMA 2011; 305 (13): 1327-35</a:t>
            </a:r>
          </a:p>
        </p:txBody>
      </p:sp>
    </p:spTree>
    <p:extLst>
      <p:ext uri="{BB962C8B-B14F-4D97-AF65-F5344CB8AC3E}">
        <p14:creationId xmlns:p14="http://schemas.microsoft.com/office/powerpoint/2010/main" val="3979963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E3ACC5-0976-E044-57CA-63A92C8DB8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3062401"/>
            <a:ext cx="10972800" cy="1386393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  <a:tabLst>
                <a:tab pos="542925" algn="l"/>
              </a:tabLst>
              <a:defRPr/>
            </a:pPr>
            <a:r>
              <a:rPr lang="en-US" sz="2200" b="1" dirty="0"/>
              <a:t>1-2.	Complete ARV history </a:t>
            </a:r>
            <a:r>
              <a:rPr lang="en-US" sz="2200" dirty="0"/>
              <a:t>with HIV-VL, tolerability issue, </a:t>
            </a:r>
            <a:r>
              <a:rPr lang="en-US" sz="2200" b="1" dirty="0"/>
              <a:t>cumulative genotypic resistance</a:t>
            </a:r>
            <a:br>
              <a:rPr lang="en-US" sz="2200" b="1" dirty="0"/>
            </a:br>
            <a:r>
              <a:rPr lang="en-US" sz="2200" b="1" dirty="0"/>
              <a:t>	history </a:t>
            </a:r>
            <a:r>
              <a:rPr lang="en-US" sz="2200" dirty="0"/>
              <a:t>and/or phases of viremia on previous regimens with the potential of resistance</a:t>
            </a:r>
          </a:p>
          <a:p>
            <a:pPr lvl="0">
              <a:lnSpc>
                <a:spcPct val="120000"/>
              </a:lnSpc>
              <a:tabLst>
                <a:tab pos="542925" algn="l"/>
              </a:tabLst>
              <a:defRPr/>
            </a:pPr>
            <a:endParaRPr lang="en-US" sz="2200" dirty="0"/>
          </a:p>
          <a:p>
            <a:pPr marL="0" lvl="0" indent="0">
              <a:lnSpc>
                <a:spcPct val="120000"/>
              </a:lnSpc>
              <a:buClr>
                <a:schemeClr val="tx1"/>
              </a:buClr>
              <a:buNone/>
              <a:tabLst>
                <a:tab pos="542925" algn="l"/>
              </a:tabLst>
              <a:defRPr/>
            </a:pPr>
            <a:r>
              <a:rPr lang="en-US" sz="2200" b="1" dirty="0"/>
              <a:t>   3.	</a:t>
            </a:r>
            <a:r>
              <a:rPr lang="en-US" sz="2200" b="1" dirty="0" err="1"/>
              <a:t>Proviral</a:t>
            </a:r>
            <a:r>
              <a:rPr lang="en-US" sz="2200" b="1" dirty="0"/>
              <a:t> DNA genotyping </a:t>
            </a:r>
            <a:r>
              <a:rPr lang="en-US" sz="2200" dirty="0"/>
              <a:t>may be useful in persons with multiple virological failures,</a:t>
            </a:r>
            <a:br>
              <a:rPr lang="en-US" sz="2200" dirty="0"/>
            </a:br>
            <a:r>
              <a:rPr lang="en-US" sz="2200" dirty="0"/>
              <a:t>	</a:t>
            </a:r>
            <a:r>
              <a:rPr lang="en-US" sz="2200" b="1" dirty="0"/>
              <a:t>unavailable resistance history </a:t>
            </a:r>
            <a:r>
              <a:rPr lang="en-US" sz="2200" dirty="0"/>
              <a:t>or </a:t>
            </a:r>
            <a:r>
              <a:rPr lang="en-US" sz="2200" b="1" dirty="0"/>
              <a:t>low-level viremia </a:t>
            </a:r>
            <a:r>
              <a:rPr lang="en-US" sz="2200" dirty="0"/>
              <a:t>at the time of switch. Results ought to 	be taken cautiously as </a:t>
            </a:r>
            <a:r>
              <a:rPr lang="en-US" sz="2200" dirty="0" err="1"/>
              <a:t>proviral</a:t>
            </a:r>
            <a:r>
              <a:rPr lang="en-US" sz="2200" dirty="0"/>
              <a:t> DNA genotype </a:t>
            </a:r>
            <a:r>
              <a:rPr lang="en-US" sz="2200" b="1" dirty="0"/>
              <a:t>may not detect previous resistance 	</a:t>
            </a:r>
            <a:r>
              <a:rPr lang="en-US" sz="2200" dirty="0"/>
              <a:t>mutations and can also </a:t>
            </a:r>
            <a:r>
              <a:rPr lang="en-US" sz="2200" b="1" dirty="0"/>
              <a:t>detect clinically irrelevant mutations</a:t>
            </a:r>
            <a:r>
              <a:rPr lang="en-US" sz="2200" dirty="0"/>
              <a:t>. Therefore, routine </a:t>
            </a:r>
            <a:r>
              <a:rPr lang="en-US" sz="2200" dirty="0" err="1"/>
              <a:t>proviral</a:t>
            </a:r>
            <a:r>
              <a:rPr lang="en-US" sz="2200" dirty="0"/>
              <a:t> 	DNA genotyping is currently not recommended 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C499EA-9B55-9B49-98B8-88093820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3" y="1125637"/>
            <a:ext cx="2264883" cy="6004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6" y="1613991"/>
            <a:ext cx="2630581" cy="11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13480" y="1206703"/>
            <a:ext cx="757123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r-FR" sz="2800" b="1" dirty="0">
                <a:solidFill>
                  <a:srgbClr val="002060"/>
                </a:solidFill>
              </a:rPr>
              <a:t>Full ARV </a:t>
            </a:r>
            <a:r>
              <a:rPr lang="fr-FR" sz="2800" b="1" dirty="0" err="1">
                <a:solidFill>
                  <a:srgbClr val="002060"/>
                </a:solidFill>
              </a:rPr>
              <a:t>history</a:t>
            </a:r>
            <a:endParaRPr lang="fr-FR" sz="2800" b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r-FR" sz="2800" b="1" dirty="0">
                <a:solidFill>
                  <a:srgbClr val="002060"/>
                </a:solidFill>
              </a:rPr>
              <a:t>Cumulative plasma </a:t>
            </a:r>
            <a:r>
              <a:rPr lang="fr-FR" sz="2800" b="1" dirty="0" err="1">
                <a:solidFill>
                  <a:srgbClr val="002060"/>
                </a:solidFill>
              </a:rPr>
              <a:t>genotypic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resistance</a:t>
            </a:r>
            <a:endParaRPr lang="fr-FR" sz="2800" b="1" dirty="0">
              <a:solidFill>
                <a:srgbClr val="002060"/>
              </a:solidFill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r-FR" sz="2800" b="1" dirty="0" err="1">
                <a:solidFill>
                  <a:srgbClr val="002060"/>
                </a:solidFill>
              </a:rPr>
              <a:t>Proviral</a:t>
            </a:r>
            <a:r>
              <a:rPr lang="fr-FR" sz="2800" b="1" dirty="0">
                <a:solidFill>
                  <a:srgbClr val="002060"/>
                </a:solidFill>
              </a:rPr>
              <a:t> DNA </a:t>
            </a:r>
            <a:r>
              <a:rPr lang="fr-FR" sz="2800" b="1" dirty="0" err="1">
                <a:solidFill>
                  <a:srgbClr val="002060"/>
                </a:solidFill>
              </a:rPr>
              <a:t>genotyping</a:t>
            </a:r>
            <a:r>
              <a:rPr lang="fr-FR" sz="2800" b="1" dirty="0">
                <a:solidFill>
                  <a:srgbClr val="002060"/>
                </a:solidFill>
              </a:rPr>
              <a:t> (</a:t>
            </a:r>
            <a:r>
              <a:rPr lang="fr-FR" sz="2800" b="1" dirty="0" err="1">
                <a:solidFill>
                  <a:srgbClr val="002060"/>
                </a:solidFill>
              </a:rPr>
              <a:t>optional</a:t>
            </a:r>
            <a:r>
              <a:rPr lang="fr-FR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D4F9BA0-0F94-9CD9-0B40-F534CBB5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archived resistance in HTE patient</a:t>
            </a:r>
            <a:br>
              <a:rPr lang="en-US" dirty="0"/>
            </a:br>
            <a:r>
              <a:rPr lang="en-US" dirty="0"/>
              <a:t>on virological success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249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95686"/>
            <a:ext cx="8490167" cy="1143000"/>
          </a:xfrm>
        </p:spPr>
        <p:txBody>
          <a:bodyPr>
            <a:normAutofit/>
          </a:bodyPr>
          <a:lstStyle/>
          <a:p>
            <a:r>
              <a:rPr lang="fr-FR" sz="3200" dirty="0" err="1"/>
              <a:t>Clinical</a:t>
            </a:r>
            <a:r>
              <a:rPr lang="fr-FR" sz="3200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238686"/>
            <a:ext cx="10972800" cy="476901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 are the options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No change in the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: DRV/r 600/100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RAL 400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prevention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comorbidity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(CV +++)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DRV/r 1200/100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QD,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higher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genetic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barrier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4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pills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 booster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exposure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less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. TDM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mandatory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If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levels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insufficient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emergence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DTG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BIC/FTC/TAF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R to FTC (but M184V-related fitness), 3 TAMS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conferring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decreased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TAF/TDF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RAL 1200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ETR 400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Cumulative plasma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No R to ETR (but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all mutations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captured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?)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DOR 100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Reversion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NNRTI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how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reliable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negative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value of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POOR),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DOR-R</a:t>
            </a:r>
          </a:p>
          <a:p>
            <a:pPr lvl="1"/>
            <a:r>
              <a:rPr lang="fr-FR" sz="2000" dirty="0"/>
              <a:t>Change to CAB LA + RPV LA IM</a:t>
            </a:r>
          </a:p>
          <a:p>
            <a:pPr lvl="2"/>
            <a:r>
              <a:rPr lang="fr-FR" sz="1700" dirty="0"/>
              <a:t>No NNRTI mutations on </a:t>
            </a:r>
            <a:r>
              <a:rPr lang="fr-FR" sz="1700" dirty="0" err="1"/>
              <a:t>current</a:t>
            </a:r>
            <a:r>
              <a:rPr lang="fr-FR" sz="1700" dirty="0"/>
              <a:t> DNA </a:t>
            </a:r>
            <a:r>
              <a:rPr lang="fr-FR" sz="1700" dirty="0" err="1"/>
              <a:t>genotype</a:t>
            </a:r>
            <a:r>
              <a:rPr lang="fr-FR" sz="1700" dirty="0"/>
              <a:t>, but </a:t>
            </a:r>
            <a:r>
              <a:rPr lang="fr-FR" sz="1700" dirty="0" err="1"/>
              <a:t>history</a:t>
            </a:r>
            <a:r>
              <a:rPr lang="fr-FR" sz="1700" dirty="0"/>
              <a:t> of RPV </a:t>
            </a:r>
            <a:r>
              <a:rPr lang="fr-FR" sz="1700" dirty="0" err="1"/>
              <a:t>resistance</a:t>
            </a:r>
            <a:endParaRPr lang="fr-FR" sz="1700" dirty="0"/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+ FOS 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full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suspceptibility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expected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safety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ddI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advantages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LEN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sc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q6M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great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option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9212861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7A3AA-F9C5-BE4F-93A1-56C1A6E5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HTE : Definition, Issues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86DBC-2D55-4E49-9413-31658C492A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841157"/>
            <a:ext cx="11322205" cy="4705097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Composite definition : individuals fulfilling the criteria of at least two of the 3 definitions </a:t>
            </a:r>
          </a:p>
          <a:p>
            <a:pPr lvl="1"/>
            <a:r>
              <a:rPr lang="en-GB" sz="1900" dirty="0"/>
              <a:t>Based on historical resistance data: individuals with ≤2 drug classes available to use from NRTIs, NNRTIs, PIs or other ARVs (INSTIs, MVC or ENF)</a:t>
            </a:r>
          </a:p>
          <a:p>
            <a:pPr lvl="1"/>
            <a:r>
              <a:rPr lang="en-GB" sz="1900" dirty="0"/>
              <a:t>Individuals with prior ≥4 </a:t>
            </a:r>
            <a:r>
              <a:rPr lang="en-GB" sz="1900" dirty="0" err="1"/>
              <a:t>cART</a:t>
            </a:r>
            <a:r>
              <a:rPr lang="en-GB" sz="1900" dirty="0"/>
              <a:t> anchor agent switches and for whom the 4th or any subsequent anchor agent is one of the following: 2nd generation INSTI, DRV, ETR, MVC, ENF</a:t>
            </a:r>
          </a:p>
          <a:p>
            <a:pPr lvl="1"/>
            <a:r>
              <a:rPr lang="en-GB" sz="1900" dirty="0"/>
              <a:t>Individuals who had ever used a regimen consisting of ≥4 ARVs including ≥ 1 among : 2nd generation INSTI, DRV, ETR together with a PI component, MVC or ENF</a:t>
            </a:r>
          </a:p>
          <a:p>
            <a:r>
              <a:rPr lang="en-GB" sz="2200" dirty="0"/>
              <a:t>Concerns mainly patients having initiated ART before 2005-2010, with suboptimal regimens</a:t>
            </a:r>
          </a:p>
          <a:p>
            <a:r>
              <a:rPr lang="en-GB" sz="2200" dirty="0"/>
              <a:t>In most cases, current regimen consists of combinations different than those listed in “Preferred” regimens in Guidelines</a:t>
            </a:r>
          </a:p>
          <a:p>
            <a:r>
              <a:rPr lang="en-GB" sz="2200" dirty="0"/>
              <a:t>Many patients have history of resistance, some have multidrug resistance</a:t>
            </a:r>
          </a:p>
          <a:p>
            <a:pPr lvl="1"/>
            <a:r>
              <a:rPr lang="en-GB" sz="1900" dirty="0"/>
              <a:t>However, with current ART, the great majority of patients with history of MDR are virologically suppressed</a:t>
            </a:r>
          </a:p>
          <a:p>
            <a:pPr lvl="1"/>
            <a:r>
              <a:rPr lang="en-GB" sz="1900" dirty="0"/>
              <a:t>Clinicians are rather conservative in keeping these patients on their current complex regimen, due to to fear of destabilise a “fragile situation”</a:t>
            </a:r>
          </a:p>
          <a:p>
            <a:pPr lvl="1"/>
            <a:r>
              <a:rPr lang="en-GB" sz="1900" dirty="0"/>
              <a:t>Some patients are still experiencing virologic failure (loss of options, adherence, interactions)</a:t>
            </a:r>
          </a:p>
          <a:p>
            <a:pPr lvl="1"/>
            <a:endParaRPr lang="en-GB" sz="2200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496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8507CB7-FA63-9F4F-8981-134FA06B7213}"/>
              </a:ext>
            </a:extLst>
          </p:cNvPr>
          <p:cNvSpPr/>
          <p:nvPr/>
        </p:nvSpPr>
        <p:spPr>
          <a:xfrm>
            <a:off x="9488033" y="2204507"/>
            <a:ext cx="1563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Extension phase</a:t>
            </a:r>
            <a:endParaRPr kumimoji="0" lang="fr-FR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6E8EB82-A1D9-9D4E-844D-5CF1D836415E}"/>
              </a:ext>
            </a:extLst>
          </p:cNvPr>
          <p:cNvSpPr/>
          <p:nvPr/>
        </p:nvSpPr>
        <p:spPr>
          <a:xfrm>
            <a:off x="5389488" y="2204507"/>
            <a:ext cx="1858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70C0"/>
                </a:solidFill>
                <a:cs typeface="Calibri" panose="020F0502020204030204" pitchFamily="34" charset="0"/>
              </a:rPr>
              <a:t>Maintenance phase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4" name="Straight Arrow Connector 9">
            <a:extLst>
              <a:ext uri="{FF2B5EF4-FFF2-40B4-BE49-F238E27FC236}">
                <a16:creationId xmlns:a16="http://schemas.microsoft.com/office/drawing/2014/main" id="{7E2A13BE-BB95-0A4E-87F2-6201844658F2}"/>
              </a:ext>
            </a:extLst>
          </p:cNvPr>
          <p:cNvCxnSpPr>
            <a:cxnSpLocks/>
          </p:cNvCxnSpPr>
          <p:nvPr/>
        </p:nvCxnSpPr>
        <p:spPr>
          <a:xfrm>
            <a:off x="3742512" y="4316344"/>
            <a:ext cx="8156496" cy="0"/>
          </a:xfrm>
          <a:prstGeom prst="straightConnector1">
            <a:avLst/>
          </a:prstGeom>
          <a:ln w="19050" cap="sq">
            <a:solidFill>
              <a:srgbClr val="0070C0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0">
            <a:extLst>
              <a:ext uri="{FF2B5EF4-FFF2-40B4-BE49-F238E27FC236}">
                <a16:creationId xmlns:a16="http://schemas.microsoft.com/office/drawing/2014/main" id="{042F7DE6-0F63-A34B-BA78-10B66D5C9078}"/>
              </a:ext>
            </a:extLst>
          </p:cNvPr>
          <p:cNvCxnSpPr/>
          <p:nvPr/>
        </p:nvCxnSpPr>
        <p:spPr>
          <a:xfrm>
            <a:off x="5196212" y="4323645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2">
            <a:extLst>
              <a:ext uri="{FF2B5EF4-FFF2-40B4-BE49-F238E27FC236}">
                <a16:creationId xmlns:a16="http://schemas.microsoft.com/office/drawing/2014/main" id="{CF6124DA-850E-144A-8A2D-171B53311DFA}"/>
              </a:ext>
            </a:extLst>
          </p:cNvPr>
          <p:cNvCxnSpPr/>
          <p:nvPr/>
        </p:nvCxnSpPr>
        <p:spPr>
          <a:xfrm>
            <a:off x="7070346" y="4323645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5">
            <a:extLst>
              <a:ext uri="{FF2B5EF4-FFF2-40B4-BE49-F238E27FC236}">
                <a16:creationId xmlns:a16="http://schemas.microsoft.com/office/drawing/2014/main" id="{02B0284A-DD52-784F-8B73-F7FC6EC40537}"/>
              </a:ext>
            </a:extLst>
          </p:cNvPr>
          <p:cNvCxnSpPr/>
          <p:nvPr/>
        </p:nvCxnSpPr>
        <p:spPr>
          <a:xfrm>
            <a:off x="8941601" y="4323645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Off-page Connector 3">
            <a:extLst>
              <a:ext uri="{FF2B5EF4-FFF2-40B4-BE49-F238E27FC236}">
                <a16:creationId xmlns:a16="http://schemas.microsoft.com/office/drawing/2014/main" id="{F18B3D6C-25CC-2646-AD79-C6BD0D29E479}"/>
              </a:ext>
            </a:extLst>
          </p:cNvPr>
          <p:cNvSpPr/>
          <p:nvPr/>
        </p:nvSpPr>
        <p:spPr>
          <a:xfrm rot="16200000">
            <a:off x="6730996" y="1903069"/>
            <a:ext cx="728616" cy="37983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51"/>
              <a:gd name="connsiteY0" fmla="*/ 0 h 10000"/>
              <a:gd name="connsiteX1" fmla="*/ 10000 w 10051"/>
              <a:gd name="connsiteY1" fmla="*/ 0 h 10000"/>
              <a:gd name="connsiteX2" fmla="*/ 10051 w 10051"/>
              <a:gd name="connsiteY2" fmla="*/ 9260 h 10000"/>
              <a:gd name="connsiteX3" fmla="*/ 5000 w 10051"/>
              <a:gd name="connsiteY3" fmla="*/ 10000 h 10000"/>
              <a:gd name="connsiteX4" fmla="*/ 0 w 10051"/>
              <a:gd name="connsiteY4" fmla="*/ 8000 h 10000"/>
              <a:gd name="connsiteX5" fmla="*/ 0 w 10051"/>
              <a:gd name="connsiteY5" fmla="*/ 0 h 10000"/>
              <a:gd name="connsiteX0" fmla="*/ 0 w 10051"/>
              <a:gd name="connsiteY0" fmla="*/ 0 h 10000"/>
              <a:gd name="connsiteX1" fmla="*/ 10000 w 10051"/>
              <a:gd name="connsiteY1" fmla="*/ 0 h 10000"/>
              <a:gd name="connsiteX2" fmla="*/ 10051 w 10051"/>
              <a:gd name="connsiteY2" fmla="*/ 9260 h 10000"/>
              <a:gd name="connsiteX3" fmla="*/ 5000 w 10051"/>
              <a:gd name="connsiteY3" fmla="*/ 10000 h 10000"/>
              <a:gd name="connsiteX4" fmla="*/ 51 w 10051"/>
              <a:gd name="connsiteY4" fmla="*/ 9306 h 10000"/>
              <a:gd name="connsiteX5" fmla="*/ 0 w 1005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1" h="10000">
                <a:moveTo>
                  <a:pt x="0" y="0"/>
                </a:moveTo>
                <a:lnTo>
                  <a:pt x="10000" y="0"/>
                </a:lnTo>
                <a:cubicBezTo>
                  <a:pt x="10017" y="3087"/>
                  <a:pt x="10034" y="6173"/>
                  <a:pt x="10051" y="9260"/>
                </a:cubicBezTo>
                <a:lnTo>
                  <a:pt x="5000" y="10000"/>
                </a:lnTo>
                <a:lnTo>
                  <a:pt x="51" y="9306"/>
                </a:lnTo>
                <a:lnTo>
                  <a:pt x="0" y="0"/>
                </a:lnTo>
                <a:close/>
              </a:path>
            </a:pathLst>
          </a:custGeom>
          <a:solidFill>
            <a:srgbClr val="97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0000" tIns="0" bIns="108000" rtlCol="0" anchor="ctr"/>
          <a:lstStyle/>
          <a:p>
            <a:pPr lvl="0" algn="ctr">
              <a:lnSpc>
                <a:spcPct val="114000"/>
              </a:lnSpc>
              <a:defRPr/>
            </a:pPr>
            <a:r>
              <a:rPr kumimoji="0" lang="fr-FR" altLang="en-U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Q4W CAB LA 400 mg + RPV LA 600 mg</a:t>
            </a:r>
            <a:endParaRPr lang="fr-FR" altLang="en-US" sz="1400" b="1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lvl="0" algn="ctr">
              <a:lnSpc>
                <a:spcPct val="114000"/>
              </a:lnSpc>
              <a:defRPr/>
            </a:pPr>
            <a:r>
              <a:rPr kumimoji="0" lang="fr-FR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(N=523)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" name="Rectangle 65">
            <a:extLst>
              <a:ext uri="{FF2B5EF4-FFF2-40B4-BE49-F238E27FC236}">
                <a16:creationId xmlns:a16="http://schemas.microsoft.com/office/drawing/2014/main" id="{CD937ECB-D9A7-754A-B1E4-9FA0D6773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400" y="2479503"/>
            <a:ext cx="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0" name="Flowchart: Off-page Connector 3">
            <a:extLst>
              <a:ext uri="{FF2B5EF4-FFF2-40B4-BE49-F238E27FC236}">
                <a16:creationId xmlns:a16="http://schemas.microsoft.com/office/drawing/2014/main" id="{C9564A79-2B19-0644-97EB-80F64299A1B8}"/>
              </a:ext>
            </a:extLst>
          </p:cNvPr>
          <p:cNvSpPr/>
          <p:nvPr/>
        </p:nvSpPr>
        <p:spPr>
          <a:xfrm rot="16200000">
            <a:off x="6733704" y="1031906"/>
            <a:ext cx="723200" cy="37983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51"/>
              <a:gd name="connsiteY0" fmla="*/ 0 h 10000"/>
              <a:gd name="connsiteX1" fmla="*/ 10000 w 10051"/>
              <a:gd name="connsiteY1" fmla="*/ 0 h 10000"/>
              <a:gd name="connsiteX2" fmla="*/ 10051 w 10051"/>
              <a:gd name="connsiteY2" fmla="*/ 9260 h 10000"/>
              <a:gd name="connsiteX3" fmla="*/ 5000 w 10051"/>
              <a:gd name="connsiteY3" fmla="*/ 10000 h 10000"/>
              <a:gd name="connsiteX4" fmla="*/ 0 w 10051"/>
              <a:gd name="connsiteY4" fmla="*/ 8000 h 10000"/>
              <a:gd name="connsiteX5" fmla="*/ 0 w 10051"/>
              <a:gd name="connsiteY5" fmla="*/ 0 h 10000"/>
              <a:gd name="connsiteX0" fmla="*/ 0 w 10051"/>
              <a:gd name="connsiteY0" fmla="*/ 0 h 10000"/>
              <a:gd name="connsiteX1" fmla="*/ 10000 w 10051"/>
              <a:gd name="connsiteY1" fmla="*/ 0 h 10000"/>
              <a:gd name="connsiteX2" fmla="*/ 10051 w 10051"/>
              <a:gd name="connsiteY2" fmla="*/ 9260 h 10000"/>
              <a:gd name="connsiteX3" fmla="*/ 5000 w 10051"/>
              <a:gd name="connsiteY3" fmla="*/ 10000 h 10000"/>
              <a:gd name="connsiteX4" fmla="*/ 51 w 10051"/>
              <a:gd name="connsiteY4" fmla="*/ 9306 h 10000"/>
              <a:gd name="connsiteX5" fmla="*/ 0 w 1005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1" h="10000">
                <a:moveTo>
                  <a:pt x="0" y="0"/>
                </a:moveTo>
                <a:lnTo>
                  <a:pt x="10000" y="0"/>
                </a:lnTo>
                <a:cubicBezTo>
                  <a:pt x="10017" y="3087"/>
                  <a:pt x="10034" y="6173"/>
                  <a:pt x="10051" y="9260"/>
                </a:cubicBezTo>
                <a:lnTo>
                  <a:pt x="5000" y="10000"/>
                </a:lnTo>
                <a:lnTo>
                  <a:pt x="51" y="9306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>
              <a:lnSpc>
                <a:spcPct val="114000"/>
              </a:lnSpc>
              <a:defRPr/>
            </a:pPr>
            <a:r>
              <a:rPr lang="fr-FR" altLang="en-US" sz="1400" b="1" dirty="0">
                <a:solidFill>
                  <a:srgbClr val="FFFFFF"/>
                </a:solidFill>
              </a:rPr>
              <a:t>Q8W CAB LA 600mg + RPV LA 900mg </a:t>
            </a:r>
          </a:p>
          <a:p>
            <a:pPr lvl="0" algn="ctr">
              <a:lnSpc>
                <a:spcPct val="114000"/>
              </a:lnSpc>
              <a:defRPr/>
            </a:pPr>
            <a:r>
              <a:rPr kumimoji="0" lang="fr-FR" altLang="en-US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(N=522)</a:t>
            </a:r>
            <a:endParaRPr kumimoji="0" lang="fr-FR" sz="14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Flowchart: Off-page Connector 3">
            <a:extLst>
              <a:ext uri="{FF2B5EF4-FFF2-40B4-BE49-F238E27FC236}">
                <a16:creationId xmlns:a16="http://schemas.microsoft.com/office/drawing/2014/main" id="{777A1669-98F5-3C44-9632-810414ABB0C9}"/>
              </a:ext>
            </a:extLst>
          </p:cNvPr>
          <p:cNvSpPr/>
          <p:nvPr/>
        </p:nvSpPr>
        <p:spPr>
          <a:xfrm>
            <a:off x="9269456" y="2569471"/>
            <a:ext cx="2717464" cy="723201"/>
          </a:xfrm>
          <a:prstGeom prst="homePlate">
            <a:avLst>
              <a:gd name="adj" fmla="val 37504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tIns="144000" rIns="36000" bIns="144000"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1619D0-F733-1E40-A767-9D44D9DE9222}"/>
              </a:ext>
            </a:extLst>
          </p:cNvPr>
          <p:cNvSpPr/>
          <p:nvPr/>
        </p:nvSpPr>
        <p:spPr>
          <a:xfrm>
            <a:off x="8753452" y="4425517"/>
            <a:ext cx="362225" cy="2207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Ins="90000" bIns="108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9A054038-29A4-3740-AB25-BBDC2D0E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177" y="4469733"/>
            <a:ext cx="2532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W4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922ECA00-C781-664B-9C27-A0CDA761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838" y="4469733"/>
            <a:ext cx="2965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W48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05AA93AD-5C06-F34F-AF39-1D3536016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3323" y="4469733"/>
            <a:ext cx="2965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W96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BF936A2-2A6A-6D43-9097-1C01EF2032D8}"/>
              </a:ext>
            </a:extLst>
          </p:cNvPr>
          <p:cNvSpPr txBox="1"/>
          <p:nvPr/>
        </p:nvSpPr>
        <p:spPr>
          <a:xfrm>
            <a:off x="802312" y="2559883"/>
            <a:ext cx="2157702" cy="2211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Eligible participants:</a:t>
            </a:r>
            <a:br>
              <a:rPr lang="fr-FR" sz="1600" b="0" i="0" u="none" strike="noStrike" baseline="0" dirty="0">
                <a:solidFill>
                  <a:schemeClr val="tx1"/>
                </a:solidFill>
              </a:rPr>
            </a:br>
            <a:r>
              <a:rPr lang="fr-FR" sz="1600" b="0" i="0" u="none" strike="noStrike" baseline="0" dirty="0">
                <a:solidFill>
                  <a:schemeClr val="tx1"/>
                </a:solidFill>
              </a:rPr>
              <a:t>• ATLAS Phase 3 </a:t>
            </a:r>
            <a:r>
              <a:rPr lang="fr-FR" sz="1600" b="0" i="0" u="none" strike="noStrike" baseline="0" dirty="0" err="1">
                <a:solidFill>
                  <a:schemeClr val="tx1"/>
                </a:solidFill>
              </a:rPr>
              <a:t>study</a:t>
            </a:r>
            <a:endParaRPr lang="fr-FR" sz="1600" b="0" i="0" u="none" strike="noStrike" baseline="0" dirty="0">
              <a:solidFill>
                <a:schemeClr val="tx1"/>
              </a:solidFill>
            </a:endParaRPr>
          </a:p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(CAB + RPV LA Q4W)</a:t>
            </a:r>
            <a:br>
              <a:rPr lang="fr-FR" sz="1600" b="0" i="0" u="none" strike="noStrike" baseline="0" dirty="0">
                <a:solidFill>
                  <a:schemeClr val="tx1"/>
                </a:solidFill>
              </a:rPr>
            </a:br>
            <a:r>
              <a:rPr lang="fr-FR" sz="1600" b="0" i="0" u="none" strike="noStrike" baseline="0" dirty="0">
                <a:solidFill>
                  <a:schemeClr val="tx1"/>
                </a:solidFill>
              </a:rPr>
              <a:t>N=391</a:t>
            </a:r>
          </a:p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• ATLAS Soc arm +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tx1"/>
                </a:solidFill>
              </a:rPr>
              <a:t>additional</a:t>
            </a:r>
            <a:r>
              <a:rPr lang="fr-FR" sz="1600" b="0" i="0" u="none" strike="noStrike" baseline="0" dirty="0">
                <a:solidFill>
                  <a:schemeClr val="tx1"/>
                </a:solidFill>
              </a:rPr>
              <a:t> soc</a:t>
            </a:r>
          </a:p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participants</a:t>
            </a:r>
          </a:p>
          <a:p>
            <a:pPr algn="l"/>
            <a:r>
              <a:rPr lang="fr-FR" sz="1600" b="0" i="0" u="none" strike="noStrike" baseline="0" dirty="0">
                <a:solidFill>
                  <a:schemeClr val="tx1"/>
                </a:solidFill>
              </a:rPr>
              <a:t>N=654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306C860-ECED-2349-939F-D30BB4C03C16}"/>
              </a:ext>
            </a:extLst>
          </p:cNvPr>
          <p:cNvSpPr/>
          <p:nvPr/>
        </p:nvSpPr>
        <p:spPr>
          <a:xfrm>
            <a:off x="1033892" y="2190092"/>
            <a:ext cx="1567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Screening phase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8" name="Straight Connector 39">
            <a:extLst>
              <a:ext uri="{FF2B5EF4-FFF2-40B4-BE49-F238E27FC236}">
                <a16:creationId xmlns:a16="http://schemas.microsoft.com/office/drawing/2014/main" id="{CC224554-B556-794D-9DC1-AFF7015F68E4}"/>
              </a:ext>
            </a:extLst>
          </p:cNvPr>
          <p:cNvCxnSpPr/>
          <p:nvPr/>
        </p:nvCxnSpPr>
        <p:spPr>
          <a:xfrm>
            <a:off x="3742512" y="4329741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2">
            <a:extLst>
              <a:ext uri="{FF2B5EF4-FFF2-40B4-BE49-F238E27FC236}">
                <a16:creationId xmlns:a16="http://schemas.microsoft.com/office/drawing/2014/main" id="{A2D7E1D3-DCF3-2946-BF5E-C4AF06046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256" y="4469733"/>
            <a:ext cx="1763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D1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8D0C5CB0-409B-7944-A918-676D413C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035" y="4471725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+mn-lt"/>
                <a:cs typeface="Arial" charset="0"/>
              </a:rPr>
              <a:t>W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100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1" name="Straight Connector 45">
            <a:extLst>
              <a:ext uri="{FF2B5EF4-FFF2-40B4-BE49-F238E27FC236}">
                <a16:creationId xmlns:a16="http://schemas.microsoft.com/office/drawing/2014/main" id="{3FBA84C6-A24E-B345-9551-061B50A8D3AD}"/>
              </a:ext>
            </a:extLst>
          </p:cNvPr>
          <p:cNvCxnSpPr/>
          <p:nvPr/>
        </p:nvCxnSpPr>
        <p:spPr>
          <a:xfrm>
            <a:off x="9269456" y="4317281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Off-page Connector 3">
            <a:extLst>
              <a:ext uri="{FF2B5EF4-FFF2-40B4-BE49-F238E27FC236}">
                <a16:creationId xmlns:a16="http://schemas.microsoft.com/office/drawing/2014/main" id="{34FDA8C2-2605-1043-BAEF-28200D41D9C2}"/>
              </a:ext>
            </a:extLst>
          </p:cNvPr>
          <p:cNvSpPr/>
          <p:nvPr/>
        </p:nvSpPr>
        <p:spPr>
          <a:xfrm>
            <a:off x="3673283" y="2569471"/>
            <a:ext cx="1507700" cy="723201"/>
          </a:xfrm>
          <a:prstGeom prst="homePlate">
            <a:avLst>
              <a:gd name="adj" fmla="val 13812"/>
            </a:avLst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tIns="144000" rIns="36000" bIns="144000" rtlCol="0" anchor="ctr"/>
          <a:lstStyle/>
          <a:p>
            <a:pPr lvl="0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Oral CAB </a:t>
            </a:r>
          </a:p>
          <a:p>
            <a:pPr lvl="0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+ RPV </a:t>
            </a:r>
          </a:p>
        </p:txBody>
      </p:sp>
      <p:sp>
        <p:nvSpPr>
          <p:cNvPr id="63" name="Flowchart: Off-page Connector 3">
            <a:extLst>
              <a:ext uri="{FF2B5EF4-FFF2-40B4-BE49-F238E27FC236}">
                <a16:creationId xmlns:a16="http://schemas.microsoft.com/office/drawing/2014/main" id="{EF517E74-D98D-534A-A6CE-7D79B1E08773}"/>
              </a:ext>
            </a:extLst>
          </p:cNvPr>
          <p:cNvSpPr/>
          <p:nvPr/>
        </p:nvSpPr>
        <p:spPr>
          <a:xfrm>
            <a:off x="9269456" y="3400795"/>
            <a:ext cx="2717464" cy="723201"/>
          </a:xfrm>
          <a:prstGeom prst="homePlate">
            <a:avLst>
              <a:gd name="adj" fmla="val 37504"/>
            </a:avLst>
          </a:prstGeom>
          <a:solidFill>
            <a:srgbClr val="97009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tIns="144000" rIns="36000" bIns="144000"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1200" b="1" dirty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E21ED1A7-2506-B449-94F1-06098F10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1227" y="4469681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W152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cxnSp>
        <p:nvCxnSpPr>
          <p:cNvPr id="65" name="Straight Connector 45">
            <a:extLst>
              <a:ext uri="{FF2B5EF4-FFF2-40B4-BE49-F238E27FC236}">
                <a16:creationId xmlns:a16="http://schemas.microsoft.com/office/drawing/2014/main" id="{B8A67C51-4BA6-5F47-895A-5764820738A6}"/>
              </a:ext>
            </a:extLst>
          </p:cNvPr>
          <p:cNvCxnSpPr/>
          <p:nvPr/>
        </p:nvCxnSpPr>
        <p:spPr>
          <a:xfrm>
            <a:off x="11588647" y="4315237"/>
            <a:ext cx="0" cy="110699"/>
          </a:xfrm>
          <a:prstGeom prst="line">
            <a:avLst/>
          </a:prstGeom>
          <a:ln w="19050" cap="sq">
            <a:solidFill>
              <a:srgbClr val="0070C0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FFFC31E0-3F15-DC45-A31D-584E8071B5FA}"/>
              </a:ext>
            </a:extLst>
          </p:cNvPr>
          <p:cNvSpPr txBox="1"/>
          <p:nvPr/>
        </p:nvSpPr>
        <p:spPr>
          <a:xfrm>
            <a:off x="533315" y="1628984"/>
            <a:ext cx="10322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/>
              <a:t>Phase 3b, randomized, multicenter, parallel-group, noninferiority, open-label study</a:t>
            </a:r>
            <a:endParaRPr lang="fr-FR" b="1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847E214-0CF8-B046-A785-CC8C8AC4A95E}"/>
              </a:ext>
            </a:extLst>
          </p:cNvPr>
          <p:cNvSpPr/>
          <p:nvPr/>
        </p:nvSpPr>
        <p:spPr>
          <a:xfrm>
            <a:off x="3052028" y="3180317"/>
            <a:ext cx="563597" cy="52175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fr-FR" dirty="0"/>
              <a:t>R</a:t>
            </a:r>
            <a:br>
              <a:rPr lang="fr-FR" dirty="0"/>
            </a:br>
            <a:r>
              <a:rPr lang="fr-FR" sz="1200" dirty="0"/>
              <a:t>1:1</a:t>
            </a:r>
            <a:endParaRPr lang="fr-FR" dirty="0"/>
          </a:p>
        </p:txBody>
      </p:sp>
      <p:sp>
        <p:nvSpPr>
          <p:cNvPr id="68" name="Flowchart: Off-page Connector 3">
            <a:extLst>
              <a:ext uri="{FF2B5EF4-FFF2-40B4-BE49-F238E27FC236}">
                <a16:creationId xmlns:a16="http://schemas.microsoft.com/office/drawing/2014/main" id="{15A93E1A-FBA2-6840-AF4F-657B26260EB2}"/>
              </a:ext>
            </a:extLst>
          </p:cNvPr>
          <p:cNvSpPr/>
          <p:nvPr/>
        </p:nvSpPr>
        <p:spPr>
          <a:xfrm>
            <a:off x="3673283" y="3443342"/>
            <a:ext cx="1507700" cy="723201"/>
          </a:xfrm>
          <a:prstGeom prst="homePlate">
            <a:avLst>
              <a:gd name="adj" fmla="val 13812"/>
            </a:avLst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6000" tIns="144000" rIns="36000" bIns="144000" rtlCol="0" anchor="ctr"/>
          <a:lstStyle/>
          <a:p>
            <a:pPr lvl="0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Oral CAB </a:t>
            </a:r>
          </a:p>
          <a:p>
            <a:pPr lvl="0">
              <a:defRPr/>
            </a:pPr>
            <a:r>
              <a:rPr lang="en-US" altLang="en-US" sz="1400" b="1" dirty="0">
                <a:solidFill>
                  <a:srgbClr val="FFFFFF"/>
                </a:solidFill>
              </a:rPr>
              <a:t>+ RPV </a:t>
            </a:r>
          </a:p>
        </p:txBody>
      </p:sp>
      <p:cxnSp>
        <p:nvCxnSpPr>
          <p:cNvPr id="69" name="Connecteur : en angle 39">
            <a:extLst>
              <a:ext uri="{FF2B5EF4-FFF2-40B4-BE49-F238E27FC236}">
                <a16:creationId xmlns:a16="http://schemas.microsoft.com/office/drawing/2014/main" id="{4177C531-6F4D-8A48-81A7-9A236B4047A7}"/>
              </a:ext>
            </a:extLst>
          </p:cNvPr>
          <p:cNvCxnSpPr>
            <a:cxnSpLocks/>
            <a:stCxn id="67" idx="0"/>
            <a:endCxn id="62" idx="1"/>
          </p:cNvCxnSpPr>
          <p:nvPr/>
        </p:nvCxnSpPr>
        <p:spPr>
          <a:xfrm rot="5400000" flipH="1" flipV="1">
            <a:off x="3378933" y="2885967"/>
            <a:ext cx="249245" cy="33945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 : en angle 41">
            <a:extLst>
              <a:ext uri="{FF2B5EF4-FFF2-40B4-BE49-F238E27FC236}">
                <a16:creationId xmlns:a16="http://schemas.microsoft.com/office/drawing/2014/main" id="{3EC92FC4-09A1-E346-BB6E-753F557FC5C3}"/>
              </a:ext>
            </a:extLst>
          </p:cNvPr>
          <p:cNvCxnSpPr>
            <a:cxnSpLocks/>
            <a:stCxn id="67" idx="4"/>
            <a:endCxn id="68" idx="1"/>
          </p:cNvCxnSpPr>
          <p:nvPr/>
        </p:nvCxnSpPr>
        <p:spPr>
          <a:xfrm rot="16200000" flipH="1">
            <a:off x="3452121" y="3583780"/>
            <a:ext cx="102869" cy="33945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Espace réservé du contenu 42">
            <a:extLst>
              <a:ext uri="{FF2B5EF4-FFF2-40B4-BE49-F238E27FC236}">
                <a16:creationId xmlns:a16="http://schemas.microsoft.com/office/drawing/2014/main" id="{46F1530B-99BE-9342-B9C0-4E9695A2880B}"/>
              </a:ext>
            </a:extLst>
          </p:cNvPr>
          <p:cNvSpPr txBox="1">
            <a:spLocks/>
          </p:cNvSpPr>
          <p:nvPr/>
        </p:nvSpPr>
        <p:spPr>
          <a:xfrm>
            <a:off x="575560" y="4958590"/>
            <a:ext cx="11616440" cy="154347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Primary endpoint: % of participants with plasma HIV RNA </a:t>
            </a:r>
            <a:r>
              <a:rPr lang="en-US" sz="1800" u="sng" dirty="0"/>
              <a:t>&gt;</a:t>
            </a:r>
            <a:r>
              <a:rPr lang="en-US" sz="1800" dirty="0"/>
              <a:t>50 c/mL at Week 48 (Snapshot, ITT-E)</a:t>
            </a:r>
          </a:p>
          <a:p>
            <a:r>
              <a:rPr lang="en-US" sz="1800" dirty="0"/>
              <a:t>Secondary endpoints: % of participants with plasma HIV RNA </a:t>
            </a:r>
            <a:r>
              <a:rPr lang="en-US" sz="1800" u="sng" dirty="0"/>
              <a:t>&gt;</a:t>
            </a:r>
            <a:r>
              <a:rPr lang="en-US" sz="1800" dirty="0"/>
              <a:t>50 or &lt;50 c/mL at W96 / W152 (Snapshot, ITT-E)</a:t>
            </a:r>
          </a:p>
          <a:p>
            <a:r>
              <a:rPr lang="en-US" sz="1800" dirty="0"/>
              <a:t>Other endpoints at W152: incidence of CVF (2 consecutive plasma HIV RNA </a:t>
            </a:r>
            <a:r>
              <a:rPr lang="en-US" sz="1800" u="sng" dirty="0"/>
              <a:t>&gt;</a:t>
            </a:r>
            <a:r>
              <a:rPr lang="en-US" sz="1800" dirty="0"/>
              <a:t>200 c/mL), incidence of viral resistance </a:t>
            </a:r>
            <a:br>
              <a:rPr lang="en-US" sz="1800" dirty="0"/>
            </a:br>
            <a:r>
              <a:rPr lang="en-US" sz="1800" dirty="0"/>
              <a:t>in participants with CVF, and safety and tolerability</a:t>
            </a:r>
            <a:endParaRPr lang="fr-FR" sz="1800" dirty="0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2CA84125-B3E2-4970-8231-BCFEA412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8616" y="6444771"/>
            <a:ext cx="2523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Overton</a:t>
            </a:r>
            <a:r>
              <a:rPr lang="fr-FR" sz="1400" i="1" dirty="0">
                <a:solidFill>
                  <a:srgbClr val="0070C0"/>
                </a:solidFill>
              </a:rPr>
              <a:t> ET, CROI 2022, Abs. 479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84C24E-CC81-4417-8819-1C4648E7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ATLAS-2M study: LA CAB + RPV every 2 Months – W152 Results (1)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F08C98-A32A-BF91-5355-DFCAA4B5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ATLAS-2M study: LA CAB + RPV every 2 Months – W152 Results (2)</a:t>
            </a:r>
            <a:endParaRPr lang="fr-FR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361819"/>
            <a:ext cx="10972800" cy="616614"/>
          </a:xfrm>
        </p:spPr>
        <p:txBody>
          <a:bodyPr/>
          <a:lstStyle/>
          <a:p>
            <a:r>
              <a:rPr lang="en-US" sz="1600" dirty="0"/>
              <a:t>Baseline characteristics similar between Q4W and Q8W arms </a:t>
            </a:r>
            <a:r>
              <a:rPr lang="en-US" sz="1600" b="0" dirty="0"/>
              <a:t>(N=1 045)</a:t>
            </a:r>
            <a:br>
              <a:rPr lang="en-US" sz="1600" b="0" dirty="0"/>
            </a:br>
            <a:r>
              <a:rPr lang="en-US" sz="1600" b="0" dirty="0"/>
              <a:t>Female: 27%, median age: 42 years, </a:t>
            </a:r>
            <a:r>
              <a:rPr lang="en-US" sz="1600" dirty="0"/>
              <a:t>BMI</a:t>
            </a:r>
            <a:r>
              <a:rPr lang="en-US" sz="1600" b="0" dirty="0"/>
              <a:t> </a:t>
            </a:r>
            <a:r>
              <a:rPr lang="en-US" sz="1600" b="0" u="sng" dirty="0"/>
              <a:t>&gt;</a:t>
            </a:r>
            <a:r>
              <a:rPr lang="en-US" sz="1600" b="0" dirty="0"/>
              <a:t>30 kg/m²: 20%, prior exposu</a:t>
            </a:r>
            <a:r>
              <a:rPr lang="en-US" sz="1600" dirty="0"/>
              <a:t>re to</a:t>
            </a:r>
            <a:r>
              <a:rPr lang="en-US" sz="1600" b="0" dirty="0"/>
              <a:t> CAB + RPV: 37%</a:t>
            </a:r>
          </a:p>
          <a:p>
            <a:pPr lvl="1"/>
            <a:endParaRPr lang="en-US" sz="1600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082176A-13D1-451D-B3C8-D8A8FE04CA31}"/>
              </a:ext>
            </a:extLst>
          </p:cNvPr>
          <p:cNvGraphicFramePr/>
          <p:nvPr/>
        </p:nvGraphicFramePr>
        <p:xfrm>
          <a:off x="367002" y="2573051"/>
          <a:ext cx="6509083" cy="3354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F7348AB-3786-47DC-8373-99A8B6B4CAEA}"/>
              </a:ext>
            </a:extLst>
          </p:cNvPr>
          <p:cNvSpPr/>
          <p:nvPr/>
        </p:nvSpPr>
        <p:spPr bwMode="auto">
          <a:xfrm>
            <a:off x="4974298" y="2721757"/>
            <a:ext cx="137285" cy="13728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C1A196C-0239-4205-B6E9-B7DF4379AC51}"/>
              </a:ext>
            </a:extLst>
          </p:cNvPr>
          <p:cNvSpPr/>
          <p:nvPr/>
        </p:nvSpPr>
        <p:spPr bwMode="auto">
          <a:xfrm>
            <a:off x="4974298" y="3115184"/>
            <a:ext cx="137285" cy="137285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0F9C2AA-D3A1-4A5F-AAEF-48AE773C80E1}"/>
              </a:ext>
            </a:extLst>
          </p:cNvPr>
          <p:cNvSpPr/>
          <p:nvPr/>
        </p:nvSpPr>
        <p:spPr bwMode="auto">
          <a:xfrm>
            <a:off x="4974298" y="3829743"/>
            <a:ext cx="137285" cy="137285"/>
          </a:xfrm>
          <a:prstGeom prst="rect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CECBB6E-19F9-4CC0-9E96-73E09EF7DC14}"/>
              </a:ext>
            </a:extLst>
          </p:cNvPr>
          <p:cNvSpPr/>
          <p:nvPr/>
        </p:nvSpPr>
        <p:spPr bwMode="auto">
          <a:xfrm>
            <a:off x="4974298" y="4223169"/>
            <a:ext cx="137285" cy="137285"/>
          </a:xfrm>
          <a:prstGeom prst="rect">
            <a:avLst/>
          </a:prstGeom>
          <a:pattFill prst="wdDnDiag">
            <a:fgClr>
              <a:srgbClr val="990099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A8EDFB6-338B-4642-B9CF-8251A7B115C6}"/>
              </a:ext>
            </a:extLst>
          </p:cNvPr>
          <p:cNvGrpSpPr/>
          <p:nvPr/>
        </p:nvGrpSpPr>
        <p:grpSpPr>
          <a:xfrm>
            <a:off x="7871181" y="2491925"/>
            <a:ext cx="4244176" cy="1927489"/>
            <a:chOff x="7871181" y="2491925"/>
            <a:chExt cx="4244176" cy="1927489"/>
          </a:xfrm>
        </p:grpSpPr>
        <p:sp>
          <p:nvSpPr>
            <p:cNvPr id="109" name="Forme libre 129">
              <a:extLst>
                <a:ext uri="{FF2B5EF4-FFF2-40B4-BE49-F238E27FC236}">
                  <a16:creationId xmlns:a16="http://schemas.microsoft.com/office/drawing/2014/main" id="{9150B2E0-31AC-4903-A2E9-29534E11C823}"/>
                </a:ext>
              </a:extLst>
            </p:cNvPr>
            <p:cNvSpPr/>
            <p:nvPr/>
          </p:nvSpPr>
          <p:spPr>
            <a:xfrm rot="5400000">
              <a:off x="10052124" y="3106050"/>
              <a:ext cx="128727" cy="539965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6" name="Text Box 2">
              <a:extLst>
                <a:ext uri="{FF2B5EF4-FFF2-40B4-BE49-F238E27FC236}">
                  <a16:creationId xmlns:a16="http://schemas.microsoft.com/office/drawing/2014/main" id="{15E8BB08-BFCC-4D4A-BE36-B623A3C2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1181" y="2491925"/>
              <a:ext cx="40156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Proportion HIV RNA </a:t>
              </a:r>
              <a:r>
                <a:rPr kumimoji="0" lang="en-US" sz="1400" b="1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&gt;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50 </a:t>
              </a:r>
              <a:r>
                <a:rPr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c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/mL at W152</a:t>
              </a:r>
            </a:p>
          </p:txBody>
        </p:sp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308B93A0-9570-42E3-97C3-BE9EC510BD77}"/>
                </a:ext>
              </a:extLst>
            </p:cNvPr>
            <p:cNvSpPr txBox="1">
              <a:spLocks/>
            </p:cNvSpPr>
            <p:nvPr/>
          </p:nvSpPr>
          <p:spPr>
            <a:xfrm>
              <a:off x="9317063" y="4142415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80" name="TextBox 48">
              <a:extLst>
                <a:ext uri="{FF2B5EF4-FFF2-40B4-BE49-F238E27FC236}">
                  <a16:creationId xmlns:a16="http://schemas.microsoft.com/office/drawing/2014/main" id="{5AD5011C-0FDB-4177-98FE-AF65BA0EE3BD}"/>
                </a:ext>
              </a:extLst>
            </p:cNvPr>
            <p:cNvSpPr txBox="1"/>
            <p:nvPr/>
          </p:nvSpPr>
          <p:spPr>
            <a:xfrm>
              <a:off x="9405852" y="328618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0.1</a:t>
              </a:r>
            </a:p>
          </p:txBody>
        </p:sp>
        <p:sp>
          <p:nvSpPr>
            <p:cNvPr id="81" name="TextBox 49">
              <a:extLst>
                <a:ext uri="{FF2B5EF4-FFF2-40B4-BE49-F238E27FC236}">
                  <a16:creationId xmlns:a16="http://schemas.microsoft.com/office/drawing/2014/main" id="{B339BF53-BABC-44C1-8FFD-8701A408366D}"/>
                </a:ext>
              </a:extLst>
            </p:cNvPr>
            <p:cNvSpPr txBox="1"/>
            <p:nvPr/>
          </p:nvSpPr>
          <p:spPr>
            <a:xfrm>
              <a:off x="10429971" y="3289395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3.3</a:t>
              </a:r>
            </a:p>
          </p:txBody>
        </p:sp>
        <p:sp>
          <p:nvSpPr>
            <p:cNvPr id="82" name="TextBox 52">
              <a:extLst>
                <a:ext uri="{FF2B5EF4-FFF2-40B4-BE49-F238E27FC236}">
                  <a16:creationId xmlns:a16="http://schemas.microsoft.com/office/drawing/2014/main" id="{B4555743-1E37-4B2C-89E5-95000D32DB24}"/>
                </a:ext>
              </a:extLst>
            </p:cNvPr>
            <p:cNvSpPr txBox="1"/>
            <p:nvPr/>
          </p:nvSpPr>
          <p:spPr>
            <a:xfrm>
              <a:off x="9978344" y="3121548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1.7</a:t>
              </a:r>
            </a:p>
          </p:txBody>
        </p:sp>
        <p:cxnSp>
          <p:nvCxnSpPr>
            <p:cNvPr id="83" name="Straight Connector 12">
              <a:extLst>
                <a:ext uri="{FF2B5EF4-FFF2-40B4-BE49-F238E27FC236}">
                  <a16:creationId xmlns:a16="http://schemas.microsoft.com/office/drawing/2014/main" id="{DCC43C8C-E78A-4598-B407-4F565D9C2138}"/>
                </a:ext>
              </a:extLst>
            </p:cNvPr>
            <p:cNvCxnSpPr>
              <a:cxnSpLocks/>
            </p:cNvCxnSpPr>
            <p:nvPr/>
          </p:nvCxnSpPr>
          <p:spPr>
            <a:xfrm>
              <a:off x="8150376" y="3116910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63C87A0E-F146-4139-B7B3-74DF27787F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115269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11410673-7FA4-46E0-A655-BBE74D05D073}"/>
                </a:ext>
              </a:extLst>
            </p:cNvPr>
            <p:cNvSpPr txBox="1"/>
            <p:nvPr/>
          </p:nvSpPr>
          <p:spPr>
            <a:xfrm>
              <a:off x="7955013" y="397408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437F928F-9AA6-4FC9-A874-1392E8D4E4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51352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56694669-B31B-424B-9D4E-85CDA2092F2A}"/>
                </a:ext>
              </a:extLst>
            </p:cNvPr>
            <p:cNvSpPr txBox="1"/>
            <p:nvPr/>
          </p:nvSpPr>
          <p:spPr>
            <a:xfrm>
              <a:off x="8324760" y="397408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88" name="Line 21">
              <a:extLst>
                <a:ext uri="{FF2B5EF4-FFF2-40B4-BE49-F238E27FC236}">
                  <a16:creationId xmlns:a16="http://schemas.microsoft.com/office/drawing/2014/main" id="{28B02D60-AAD7-4B31-9F28-8ED32CCE13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81546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C507E4D4-38A6-4864-B5A3-757965D6F0CE}"/>
                </a:ext>
              </a:extLst>
            </p:cNvPr>
            <p:cNvSpPr txBox="1"/>
            <p:nvPr/>
          </p:nvSpPr>
          <p:spPr>
            <a:xfrm>
              <a:off x="8654954" y="397408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E9ECD88A-B00D-42AA-8F9B-68634F4824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117629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05B6CB31-4676-482A-9713-497FDEB2D9B8}"/>
                </a:ext>
              </a:extLst>
            </p:cNvPr>
            <p:cNvSpPr txBox="1"/>
            <p:nvPr/>
          </p:nvSpPr>
          <p:spPr>
            <a:xfrm>
              <a:off x="8991037" y="397408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B9C61FA0-0022-4EC3-9E84-C856818811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58862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46EFC8F0-D14E-494A-AB58-DF43703FC83E}"/>
                </a:ext>
              </a:extLst>
            </p:cNvPr>
            <p:cNvSpPr txBox="1"/>
            <p:nvPr/>
          </p:nvSpPr>
          <p:spPr>
            <a:xfrm>
              <a:off x="9332270" y="397408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36F2BF53-1494-43F1-87E5-EABA97A187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94945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D67C427A-0E12-4033-86B7-CA646615CC77}"/>
                </a:ext>
              </a:extLst>
            </p:cNvPr>
            <p:cNvSpPr txBox="1"/>
            <p:nvPr/>
          </p:nvSpPr>
          <p:spPr>
            <a:xfrm>
              <a:off x="9694001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772DC654-3782-4C3B-9FCC-3E59A2166A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41594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218F5357-F995-45AB-AF7D-A58F7258EFD4}"/>
                </a:ext>
              </a:extLst>
            </p:cNvPr>
            <p:cNvSpPr txBox="1"/>
            <p:nvPr/>
          </p:nvSpPr>
          <p:spPr>
            <a:xfrm>
              <a:off x="10040650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9A5E1015-98FF-421E-9375-4A2BE32BD9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77677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64CC4787-D606-4737-81EF-3FF8C7632F7F}"/>
                </a:ext>
              </a:extLst>
            </p:cNvPr>
            <p:cNvSpPr txBox="1"/>
            <p:nvPr/>
          </p:nvSpPr>
          <p:spPr>
            <a:xfrm>
              <a:off x="10376733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BFD9F58E-FA87-4140-AF5E-0D3FFB1121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808579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561F61DB-5F91-4F5E-B931-8CD9F19162E3}"/>
                </a:ext>
              </a:extLst>
            </p:cNvPr>
            <p:cNvSpPr txBox="1"/>
            <p:nvPr/>
          </p:nvSpPr>
          <p:spPr>
            <a:xfrm>
              <a:off x="10707635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24971A36-E112-466D-B5C3-F08A0EF3AF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44662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5540C9FE-7203-4038-9CA7-87D6C9137708}"/>
                </a:ext>
              </a:extLst>
            </p:cNvPr>
            <p:cNvSpPr txBox="1"/>
            <p:nvPr/>
          </p:nvSpPr>
          <p:spPr>
            <a:xfrm>
              <a:off x="11043718" y="397408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4" name="Line 21">
              <a:extLst>
                <a:ext uri="{FF2B5EF4-FFF2-40B4-BE49-F238E27FC236}">
                  <a16:creationId xmlns:a16="http://schemas.microsoft.com/office/drawing/2014/main" id="{F66188A1-3D03-4F65-BB7F-43C6536905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480744" y="395394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FBC93F48-CA1B-459F-9065-CBFB273A8433}"/>
                </a:ext>
              </a:extLst>
            </p:cNvPr>
            <p:cNvSpPr txBox="1"/>
            <p:nvPr/>
          </p:nvSpPr>
          <p:spPr>
            <a:xfrm>
              <a:off x="11337320" y="397408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B15249A9-C730-479A-82A8-3A173AB620CD}"/>
                </a:ext>
              </a:extLst>
            </p:cNvPr>
            <p:cNvCxnSpPr/>
            <p:nvPr/>
          </p:nvCxnSpPr>
          <p:spPr bwMode="auto">
            <a:xfrm>
              <a:off x="8149138" y="3920079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Line 21">
              <a:extLst>
                <a:ext uri="{FF2B5EF4-FFF2-40B4-BE49-F238E27FC236}">
                  <a16:creationId xmlns:a16="http://schemas.microsoft.com/office/drawing/2014/main" id="{01A6D589-3BD4-4A29-AFA0-48FF1D1510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51968" y="3516290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012472B-3A3A-4CB8-A600-79CB67CCB2DB}"/>
                </a:ext>
              </a:extLst>
            </p:cNvPr>
            <p:cNvSpPr/>
            <p:nvPr/>
          </p:nvSpPr>
          <p:spPr bwMode="auto">
            <a:xfrm>
              <a:off x="10045684" y="3308917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0" name="Down Arrow 10">
              <a:extLst>
                <a:ext uri="{FF2B5EF4-FFF2-40B4-BE49-F238E27FC236}">
                  <a16:creationId xmlns:a16="http://schemas.microsoft.com/office/drawing/2014/main" id="{18F49B90-FF79-4863-AB1C-2A4453183386}"/>
                </a:ext>
              </a:extLst>
            </p:cNvPr>
            <p:cNvSpPr/>
            <p:nvPr/>
          </p:nvSpPr>
          <p:spPr>
            <a:xfrm rot="16200000">
              <a:off x="10410362" y="2170774"/>
              <a:ext cx="499674" cy="1662769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Q4W</a:t>
              </a: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1" name="Down Arrow 11">
              <a:extLst>
                <a:ext uri="{FF2B5EF4-FFF2-40B4-BE49-F238E27FC236}">
                  <a16:creationId xmlns:a16="http://schemas.microsoft.com/office/drawing/2014/main" id="{F009BA2F-DB31-4F7A-AF0E-6E0DA58C0104}"/>
                </a:ext>
              </a:extLst>
            </p:cNvPr>
            <p:cNvSpPr/>
            <p:nvPr/>
          </p:nvSpPr>
          <p:spPr>
            <a:xfrm rot="5400000">
              <a:off x="8754786" y="2177975"/>
              <a:ext cx="499675" cy="1648381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Q8W</a:t>
              </a:r>
            </a:p>
          </p:txBody>
        </p:sp>
        <p:sp>
          <p:nvSpPr>
            <p:cNvPr id="112" name="TextBox 43">
              <a:extLst>
                <a:ext uri="{FF2B5EF4-FFF2-40B4-BE49-F238E27FC236}">
                  <a16:creationId xmlns:a16="http://schemas.microsoft.com/office/drawing/2014/main" id="{BF0E2F78-219F-4F7C-9183-DFC223EE621E}"/>
                </a:ext>
              </a:extLst>
            </p:cNvPr>
            <p:cNvSpPr txBox="1"/>
            <p:nvPr/>
          </p:nvSpPr>
          <p:spPr>
            <a:xfrm>
              <a:off x="11070384" y="3496102"/>
              <a:ext cx="1044973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05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 charset="0"/>
                </a:rPr>
                <a:t>4% </a:t>
              </a:r>
              <a:r>
                <a:rPr lang="en-US" sz="1050" dirty="0">
                  <a:solidFill>
                    <a:srgbClr val="000000"/>
                  </a:solidFill>
                  <a:latin typeface="+mj-lt"/>
                  <a:cs typeface="Arial" charset="0"/>
                </a:rPr>
                <a:t>non inferiority margin</a:t>
              </a:r>
              <a:endParaRPr kumimoji="0" lang="en-US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2C7EFFA-3F81-4765-89EE-407708D0E7EA}"/>
                </a:ext>
              </a:extLst>
            </p:cNvPr>
            <p:cNvSpPr/>
            <p:nvPr/>
          </p:nvSpPr>
          <p:spPr bwMode="auto">
            <a:xfrm>
              <a:off x="8357423" y="3411626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ADC622B-9D81-4F4A-8723-75BE1F95A565}"/>
                </a:ext>
              </a:extLst>
            </p:cNvPr>
            <p:cNvSpPr/>
            <p:nvPr/>
          </p:nvSpPr>
          <p:spPr bwMode="auto">
            <a:xfrm>
              <a:off x="8357423" y="3681076"/>
              <a:ext cx="141442" cy="12991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2" name="TextBox 43">
              <a:extLst>
                <a:ext uri="{FF2B5EF4-FFF2-40B4-BE49-F238E27FC236}">
                  <a16:creationId xmlns:a16="http://schemas.microsoft.com/office/drawing/2014/main" id="{924992DA-24C4-4F4A-8F84-BD71055E5AB6}"/>
                </a:ext>
              </a:extLst>
            </p:cNvPr>
            <p:cNvSpPr txBox="1"/>
            <p:nvPr/>
          </p:nvSpPr>
          <p:spPr>
            <a:xfrm>
              <a:off x="8594143" y="3381728"/>
              <a:ext cx="52997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ITT-E</a:t>
              </a:r>
            </a:p>
          </p:txBody>
        </p:sp>
        <p:sp>
          <p:nvSpPr>
            <p:cNvPr id="123" name="TextBox 43">
              <a:extLst>
                <a:ext uri="{FF2B5EF4-FFF2-40B4-BE49-F238E27FC236}">
                  <a16:creationId xmlns:a16="http://schemas.microsoft.com/office/drawing/2014/main" id="{51528728-7ACB-4BAF-98BD-D2375D063540}"/>
                </a:ext>
              </a:extLst>
            </p:cNvPr>
            <p:cNvSpPr txBox="1"/>
            <p:nvPr/>
          </p:nvSpPr>
          <p:spPr>
            <a:xfrm>
              <a:off x="8594143" y="3647819"/>
              <a:ext cx="32674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PP</a:t>
              </a:r>
            </a:p>
          </p:txBody>
        </p:sp>
        <p:cxnSp>
          <p:nvCxnSpPr>
            <p:cNvPr id="124" name="Straight Connector 12">
              <a:extLst>
                <a:ext uri="{FF2B5EF4-FFF2-40B4-BE49-F238E27FC236}">
                  <a16:creationId xmlns:a16="http://schemas.microsoft.com/office/drawing/2014/main" id="{1E0FED35-51E3-4FAB-81EF-F17D0021AA5D}"/>
                </a:ext>
              </a:extLst>
            </p:cNvPr>
            <p:cNvCxnSpPr>
              <a:cxnSpLocks/>
            </p:cNvCxnSpPr>
            <p:nvPr/>
          </p:nvCxnSpPr>
          <p:spPr>
            <a:xfrm>
              <a:off x="10511175" y="3116910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125" name="Forme libre 129">
              <a:extLst>
                <a:ext uri="{FF2B5EF4-FFF2-40B4-BE49-F238E27FC236}">
                  <a16:creationId xmlns:a16="http://schemas.microsoft.com/office/drawing/2014/main" id="{98A29B90-623E-4069-B87C-919E6E51DB4E}"/>
                </a:ext>
              </a:extLst>
            </p:cNvPr>
            <p:cNvSpPr/>
            <p:nvPr/>
          </p:nvSpPr>
          <p:spPr>
            <a:xfrm rot="5400000">
              <a:off x="10003257" y="3478494"/>
              <a:ext cx="128727" cy="52228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6" name="TextBox 48">
              <a:extLst>
                <a:ext uri="{FF2B5EF4-FFF2-40B4-BE49-F238E27FC236}">
                  <a16:creationId xmlns:a16="http://schemas.microsoft.com/office/drawing/2014/main" id="{13250F6D-2C50-40D9-AD0C-4D81BB6C47B6}"/>
                </a:ext>
              </a:extLst>
            </p:cNvPr>
            <p:cNvSpPr txBox="1"/>
            <p:nvPr/>
          </p:nvSpPr>
          <p:spPr>
            <a:xfrm>
              <a:off x="9371005" y="3664873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-0.2</a:t>
              </a:r>
            </a:p>
          </p:txBody>
        </p:sp>
        <p:sp>
          <p:nvSpPr>
            <p:cNvPr id="127" name="TextBox 49">
              <a:extLst>
                <a:ext uri="{FF2B5EF4-FFF2-40B4-BE49-F238E27FC236}">
                  <a16:creationId xmlns:a16="http://schemas.microsoft.com/office/drawing/2014/main" id="{A5DE4D96-F179-4878-BC07-F8273B852BBA}"/>
                </a:ext>
              </a:extLst>
            </p:cNvPr>
            <p:cNvSpPr txBox="1"/>
            <p:nvPr/>
          </p:nvSpPr>
          <p:spPr>
            <a:xfrm>
              <a:off x="10429971" y="3681076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2.9</a:t>
              </a:r>
            </a:p>
          </p:txBody>
        </p:sp>
        <p:sp>
          <p:nvSpPr>
            <p:cNvPr id="128" name="TextBox 52">
              <a:extLst>
                <a:ext uri="{FF2B5EF4-FFF2-40B4-BE49-F238E27FC236}">
                  <a16:creationId xmlns:a16="http://schemas.microsoft.com/office/drawing/2014/main" id="{3AEB1FDE-DD26-4DFE-A648-24E581D2D64F}"/>
                </a:ext>
              </a:extLst>
            </p:cNvPr>
            <p:cNvSpPr txBox="1"/>
            <p:nvPr/>
          </p:nvSpPr>
          <p:spPr>
            <a:xfrm>
              <a:off x="9978344" y="3485151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1.4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68B6841-5D07-456B-9559-FC3BD363AD7C}"/>
                </a:ext>
              </a:extLst>
            </p:cNvPr>
            <p:cNvSpPr/>
            <p:nvPr/>
          </p:nvSpPr>
          <p:spPr bwMode="auto">
            <a:xfrm>
              <a:off x="9982234" y="3673356"/>
              <a:ext cx="141442" cy="12991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4A04677-3588-4F2B-8D85-F480366CAC4D}"/>
              </a:ext>
            </a:extLst>
          </p:cNvPr>
          <p:cNvGrpSpPr/>
          <p:nvPr/>
        </p:nvGrpSpPr>
        <p:grpSpPr>
          <a:xfrm>
            <a:off x="7111121" y="4591997"/>
            <a:ext cx="4775675" cy="1941460"/>
            <a:chOff x="7111121" y="4591997"/>
            <a:chExt cx="4775675" cy="1941460"/>
          </a:xfrm>
        </p:grpSpPr>
        <p:sp>
          <p:nvSpPr>
            <p:cNvPr id="42" name="Content Placeholder 1">
              <a:extLst>
                <a:ext uri="{FF2B5EF4-FFF2-40B4-BE49-F238E27FC236}">
                  <a16:creationId xmlns:a16="http://schemas.microsoft.com/office/drawing/2014/main" id="{0D5520E5-3017-4A48-946F-CA3A39036746}"/>
                </a:ext>
              </a:extLst>
            </p:cNvPr>
            <p:cNvSpPr txBox="1">
              <a:spLocks/>
            </p:cNvSpPr>
            <p:nvPr/>
          </p:nvSpPr>
          <p:spPr>
            <a:xfrm>
              <a:off x="9299406" y="6256458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cxnSp>
          <p:nvCxnSpPr>
            <p:cNvPr id="46" name="Straight Connector 12">
              <a:extLst>
                <a:ext uri="{FF2B5EF4-FFF2-40B4-BE49-F238E27FC236}">
                  <a16:creationId xmlns:a16="http://schemas.microsoft.com/office/drawing/2014/main" id="{51C04D55-DAE8-46D6-ACC6-3F664573B8B3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19" y="5159423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7" name="Down Arrow 10">
              <a:extLst>
                <a:ext uri="{FF2B5EF4-FFF2-40B4-BE49-F238E27FC236}">
                  <a16:creationId xmlns:a16="http://schemas.microsoft.com/office/drawing/2014/main" id="{55678091-D94C-46FB-A8F1-F8302A931E97}"/>
                </a:ext>
              </a:extLst>
            </p:cNvPr>
            <p:cNvSpPr/>
            <p:nvPr/>
          </p:nvSpPr>
          <p:spPr>
            <a:xfrm rot="16200000">
              <a:off x="10392704" y="4228693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Q8W</a:t>
              </a: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8" name="Down Arrow 11">
              <a:extLst>
                <a:ext uri="{FF2B5EF4-FFF2-40B4-BE49-F238E27FC236}">
                  <a16:creationId xmlns:a16="http://schemas.microsoft.com/office/drawing/2014/main" id="{E6743281-5010-43F4-A27B-7686998E5E73}"/>
                </a:ext>
              </a:extLst>
            </p:cNvPr>
            <p:cNvSpPr/>
            <p:nvPr/>
          </p:nvSpPr>
          <p:spPr>
            <a:xfrm rot="5400000">
              <a:off x="8737128" y="4235894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BBF5C8BF-EC9B-4F0F-A164-E71538C0D475}"/>
                </a:ext>
              </a:extLst>
            </p:cNvPr>
            <p:cNvSpPr txBox="1"/>
            <p:nvPr/>
          </p:nvSpPr>
          <p:spPr>
            <a:xfrm>
              <a:off x="7111121" y="5542427"/>
              <a:ext cx="929987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-10% non inferiority margin</a:t>
              </a:r>
            </a:p>
          </p:txBody>
        </p:sp>
        <p:sp>
          <p:nvSpPr>
            <p:cNvPr id="50" name="Line 21">
              <a:extLst>
                <a:ext uri="{FF2B5EF4-FFF2-40B4-BE49-F238E27FC236}">
                  <a16:creationId xmlns:a16="http://schemas.microsoft.com/office/drawing/2014/main" id="{4691ED06-A3E3-4FAB-8415-A074A6496F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7612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98A1E6C-8DD2-4FA8-8540-B5658249F921}"/>
                </a:ext>
              </a:extLst>
            </p:cNvPr>
            <p:cNvSpPr txBox="1"/>
            <p:nvPr/>
          </p:nvSpPr>
          <p:spPr>
            <a:xfrm>
              <a:off x="7937356" y="6016595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2" name="Line 21">
              <a:extLst>
                <a:ext uri="{FF2B5EF4-FFF2-40B4-BE49-F238E27FC236}">
                  <a16:creationId xmlns:a16="http://schemas.microsoft.com/office/drawing/2014/main" id="{5848ED46-88FB-484C-8504-F606B5BBAE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33695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49D6597-D26D-47CA-94FB-D793C264ED81}"/>
                </a:ext>
              </a:extLst>
            </p:cNvPr>
            <p:cNvSpPr txBox="1"/>
            <p:nvPr/>
          </p:nvSpPr>
          <p:spPr>
            <a:xfrm>
              <a:off x="8307103" y="60165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4" name="Line 21">
              <a:extLst>
                <a:ext uri="{FF2B5EF4-FFF2-40B4-BE49-F238E27FC236}">
                  <a16:creationId xmlns:a16="http://schemas.microsoft.com/office/drawing/2014/main" id="{CB78230C-1022-464D-A4A2-B402576BE3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63889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B9953D3F-FA2C-4B28-B847-B010DAED0393}"/>
                </a:ext>
              </a:extLst>
            </p:cNvPr>
            <p:cNvSpPr txBox="1"/>
            <p:nvPr/>
          </p:nvSpPr>
          <p:spPr>
            <a:xfrm>
              <a:off x="8637297" y="60165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C5ABB37A-FF14-4CFA-A250-A144F63685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9972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4E759DF-D68D-4EC7-B784-D24DDD482AAD}"/>
                </a:ext>
              </a:extLst>
            </p:cNvPr>
            <p:cNvSpPr txBox="1"/>
            <p:nvPr/>
          </p:nvSpPr>
          <p:spPr>
            <a:xfrm>
              <a:off x="8973380" y="60165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8" name="Line 21">
              <a:extLst>
                <a:ext uri="{FF2B5EF4-FFF2-40B4-BE49-F238E27FC236}">
                  <a16:creationId xmlns:a16="http://schemas.microsoft.com/office/drawing/2014/main" id="{3226E1A9-E9C0-49E2-8700-5ABD10813B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41205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BD8B847-70A0-480C-ABDD-A06894E84D22}"/>
                </a:ext>
              </a:extLst>
            </p:cNvPr>
            <p:cNvSpPr txBox="1"/>
            <p:nvPr/>
          </p:nvSpPr>
          <p:spPr>
            <a:xfrm>
              <a:off x="9314613" y="60165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D762F194-A93E-4F9D-9DAC-4DA1BFB7D8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77288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851F0B9-7C3C-45C7-AE07-B4FACD5FFE3E}"/>
                </a:ext>
              </a:extLst>
            </p:cNvPr>
            <p:cNvSpPr txBox="1"/>
            <p:nvPr/>
          </p:nvSpPr>
          <p:spPr>
            <a:xfrm>
              <a:off x="9676344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2" name="Line 21">
              <a:extLst>
                <a:ext uri="{FF2B5EF4-FFF2-40B4-BE49-F238E27FC236}">
                  <a16:creationId xmlns:a16="http://schemas.microsoft.com/office/drawing/2014/main" id="{8E4C51A0-8EAD-45F8-A690-5BAB9BBD45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23937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CCBEC44E-A733-42BC-81B9-DB96F04E909B}"/>
                </a:ext>
              </a:extLst>
            </p:cNvPr>
            <p:cNvSpPr txBox="1"/>
            <p:nvPr/>
          </p:nvSpPr>
          <p:spPr>
            <a:xfrm>
              <a:off x="10022993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9DADE8C1-4D03-4EB4-9002-6DA31FD640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60020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C2EBE222-D77C-43E7-B30C-40F8872643C9}"/>
                </a:ext>
              </a:extLst>
            </p:cNvPr>
            <p:cNvSpPr txBox="1"/>
            <p:nvPr/>
          </p:nvSpPr>
          <p:spPr>
            <a:xfrm>
              <a:off x="10359076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6" name="Line 21">
              <a:extLst>
                <a:ext uri="{FF2B5EF4-FFF2-40B4-BE49-F238E27FC236}">
                  <a16:creationId xmlns:a16="http://schemas.microsoft.com/office/drawing/2014/main" id="{601A16DF-C2E4-4CA2-91CA-D965F88BB0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90922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CA1D12E6-AF18-4690-95E4-360D501717FC}"/>
                </a:ext>
              </a:extLst>
            </p:cNvPr>
            <p:cNvSpPr txBox="1"/>
            <p:nvPr/>
          </p:nvSpPr>
          <p:spPr>
            <a:xfrm>
              <a:off x="10689978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68" name="Line 21">
              <a:extLst>
                <a:ext uri="{FF2B5EF4-FFF2-40B4-BE49-F238E27FC236}">
                  <a16:creationId xmlns:a16="http://schemas.microsoft.com/office/drawing/2014/main" id="{E4730D8E-69A9-4781-960D-88E555FAEC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27005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B73ACF9-681C-4F69-B651-B8576B7D0C40}"/>
                </a:ext>
              </a:extLst>
            </p:cNvPr>
            <p:cNvSpPr txBox="1"/>
            <p:nvPr/>
          </p:nvSpPr>
          <p:spPr>
            <a:xfrm>
              <a:off x="11026061" y="601659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70" name="Line 21">
              <a:extLst>
                <a:ext uri="{FF2B5EF4-FFF2-40B4-BE49-F238E27FC236}">
                  <a16:creationId xmlns:a16="http://schemas.microsoft.com/office/drawing/2014/main" id="{9F776DE4-3095-4EF3-AC3D-2CB47CAABF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463087" y="599646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02E4C82E-14EF-4458-8F8B-9873BA7054FA}"/>
                </a:ext>
              </a:extLst>
            </p:cNvPr>
            <p:cNvSpPr txBox="1"/>
            <p:nvPr/>
          </p:nvSpPr>
          <p:spPr>
            <a:xfrm>
              <a:off x="11319663" y="601659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755C8ECE-076F-4166-8B16-D2CDE2028883}"/>
                </a:ext>
              </a:extLst>
            </p:cNvPr>
            <p:cNvCxnSpPr/>
            <p:nvPr/>
          </p:nvCxnSpPr>
          <p:spPr bwMode="auto">
            <a:xfrm>
              <a:off x="8131481" y="5962592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Line 21">
              <a:extLst>
                <a:ext uri="{FF2B5EF4-FFF2-40B4-BE49-F238E27FC236}">
                  <a16:creationId xmlns:a16="http://schemas.microsoft.com/office/drawing/2014/main" id="{959597F8-5604-437E-88D6-C9FDAD4FBB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34311" y="5558803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8" name="Text Box 2">
              <a:extLst>
                <a:ext uri="{FF2B5EF4-FFF2-40B4-BE49-F238E27FC236}">
                  <a16:creationId xmlns:a16="http://schemas.microsoft.com/office/drawing/2014/main" id="{A9C41BB7-0369-43F4-B688-CB7EE8B3D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1181" y="4591997"/>
              <a:ext cx="40156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Proportion HIV RNA </a:t>
              </a:r>
              <a:r>
                <a:rPr lang="en-US" sz="1400" b="1" dirty="0">
                  <a:solidFill>
                    <a:srgbClr val="000000"/>
                  </a:solidFill>
                  <a:latin typeface="+mj-lt"/>
                  <a:ea typeface="ＭＳ Ｐゴシック" pitchFamily="34" charset="-128"/>
                </a:rPr>
                <a:t>&lt;</a:t>
              </a: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Arial" charset="0"/>
                </a:rPr>
                <a:t>50 c/mL at W152</a:t>
              </a:r>
            </a:p>
          </p:txBody>
        </p:sp>
        <p:sp>
          <p:nvSpPr>
            <p:cNvPr id="131" name="Forme libre 129">
              <a:extLst>
                <a:ext uri="{FF2B5EF4-FFF2-40B4-BE49-F238E27FC236}">
                  <a16:creationId xmlns:a16="http://schemas.microsoft.com/office/drawing/2014/main" id="{09D7F777-53E1-497A-BDD7-ABB12EE868D8}"/>
                </a:ext>
              </a:extLst>
            </p:cNvPr>
            <p:cNvSpPr/>
            <p:nvPr/>
          </p:nvSpPr>
          <p:spPr>
            <a:xfrm rot="5400000">
              <a:off x="9974956" y="4790664"/>
              <a:ext cx="128727" cy="133663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2" name="TextBox 48">
              <a:extLst>
                <a:ext uri="{FF2B5EF4-FFF2-40B4-BE49-F238E27FC236}">
                  <a16:creationId xmlns:a16="http://schemas.microsoft.com/office/drawing/2014/main" id="{CF3124C4-B5BA-4B62-9BE0-27E5FD53F2E5}"/>
                </a:ext>
              </a:extLst>
            </p:cNvPr>
            <p:cNvSpPr txBox="1"/>
            <p:nvPr/>
          </p:nvSpPr>
          <p:spPr>
            <a:xfrm>
              <a:off x="8934954" y="5372340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-2.6</a:t>
              </a:r>
            </a:p>
          </p:txBody>
        </p:sp>
        <p:sp>
          <p:nvSpPr>
            <p:cNvPr id="133" name="TextBox 49">
              <a:extLst>
                <a:ext uri="{FF2B5EF4-FFF2-40B4-BE49-F238E27FC236}">
                  <a16:creationId xmlns:a16="http://schemas.microsoft.com/office/drawing/2014/main" id="{27A38C90-B384-46FA-93E7-3018B7BD3E45}"/>
                </a:ext>
              </a:extLst>
            </p:cNvPr>
            <p:cNvSpPr txBox="1"/>
            <p:nvPr/>
          </p:nvSpPr>
          <p:spPr>
            <a:xfrm>
              <a:off x="10662491" y="5372340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5.6</a:t>
              </a:r>
            </a:p>
          </p:txBody>
        </p:sp>
        <p:sp>
          <p:nvSpPr>
            <p:cNvPr id="134" name="TextBox 52">
              <a:extLst>
                <a:ext uri="{FF2B5EF4-FFF2-40B4-BE49-F238E27FC236}">
                  <a16:creationId xmlns:a16="http://schemas.microsoft.com/office/drawing/2014/main" id="{336BD3E0-3D02-4900-AADB-F8F55C45F5C9}"/>
                </a:ext>
              </a:extLst>
            </p:cNvPr>
            <p:cNvSpPr txBox="1"/>
            <p:nvPr/>
          </p:nvSpPr>
          <p:spPr>
            <a:xfrm>
              <a:off x="9908712" y="5204493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1.5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E389751-7802-4148-9674-1BC948B43F53}"/>
                </a:ext>
              </a:extLst>
            </p:cNvPr>
            <p:cNvSpPr/>
            <p:nvPr/>
          </p:nvSpPr>
          <p:spPr bwMode="auto">
            <a:xfrm>
              <a:off x="9952818" y="5388573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6" name="Forme libre 129">
              <a:extLst>
                <a:ext uri="{FF2B5EF4-FFF2-40B4-BE49-F238E27FC236}">
                  <a16:creationId xmlns:a16="http://schemas.microsoft.com/office/drawing/2014/main" id="{97F0A4BD-6F4E-45D1-9AC6-0F971D58A223}"/>
                </a:ext>
              </a:extLst>
            </p:cNvPr>
            <p:cNvSpPr/>
            <p:nvPr/>
          </p:nvSpPr>
          <p:spPr>
            <a:xfrm rot="5400000">
              <a:off x="9933014" y="5157471"/>
              <a:ext cx="128727" cy="133021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7" name="TextBox 48">
              <a:extLst>
                <a:ext uri="{FF2B5EF4-FFF2-40B4-BE49-F238E27FC236}">
                  <a16:creationId xmlns:a16="http://schemas.microsoft.com/office/drawing/2014/main" id="{8EF2B0A7-E8A2-434C-8183-F0A7D1C313A8}"/>
                </a:ext>
              </a:extLst>
            </p:cNvPr>
            <p:cNvSpPr txBox="1"/>
            <p:nvPr/>
          </p:nvSpPr>
          <p:spPr>
            <a:xfrm>
              <a:off x="8881191" y="5732702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-2.7</a:t>
              </a:r>
            </a:p>
          </p:txBody>
        </p:sp>
        <p:sp>
          <p:nvSpPr>
            <p:cNvPr id="138" name="TextBox 49">
              <a:extLst>
                <a:ext uri="{FF2B5EF4-FFF2-40B4-BE49-F238E27FC236}">
                  <a16:creationId xmlns:a16="http://schemas.microsoft.com/office/drawing/2014/main" id="{A683B83B-91F7-4EF4-9447-7981423EF4B0}"/>
                </a:ext>
              </a:extLst>
            </p:cNvPr>
            <p:cNvSpPr txBox="1"/>
            <p:nvPr/>
          </p:nvSpPr>
          <p:spPr>
            <a:xfrm>
              <a:off x="10595679" y="5721494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5.3</a:t>
              </a:r>
            </a:p>
          </p:txBody>
        </p:sp>
        <p:sp>
          <p:nvSpPr>
            <p:cNvPr id="139" name="TextBox 52">
              <a:extLst>
                <a:ext uri="{FF2B5EF4-FFF2-40B4-BE49-F238E27FC236}">
                  <a16:creationId xmlns:a16="http://schemas.microsoft.com/office/drawing/2014/main" id="{29F6363C-3BFC-42E1-B423-91E35B389122}"/>
                </a:ext>
              </a:extLst>
            </p:cNvPr>
            <p:cNvSpPr txBox="1"/>
            <p:nvPr/>
          </p:nvSpPr>
          <p:spPr>
            <a:xfrm>
              <a:off x="9904736" y="5568096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1.3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EE12402-4EB8-4C45-A7C6-EC146B6E4BF8}"/>
                </a:ext>
              </a:extLst>
            </p:cNvPr>
            <p:cNvSpPr/>
            <p:nvPr/>
          </p:nvSpPr>
          <p:spPr bwMode="auto">
            <a:xfrm>
              <a:off x="9932481" y="5756301"/>
              <a:ext cx="141442" cy="129915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113" name="ZoneTexte 112">
            <a:extLst>
              <a:ext uri="{FF2B5EF4-FFF2-40B4-BE49-F238E27FC236}">
                <a16:creationId xmlns:a16="http://schemas.microsoft.com/office/drawing/2014/main" id="{8FC6A9A9-0B0D-4B83-8CB4-5B907697A646}"/>
              </a:ext>
            </a:extLst>
          </p:cNvPr>
          <p:cNvSpPr txBox="1"/>
          <p:nvPr/>
        </p:nvSpPr>
        <p:spPr>
          <a:xfrm>
            <a:off x="5159857" y="2633756"/>
            <a:ext cx="174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+mj-lt"/>
              </a:rPr>
              <a:t>Q8W CAB + RPV LA ITT-E</a:t>
            </a:r>
            <a:br>
              <a:rPr lang="fr-FR" sz="1200" dirty="0">
                <a:solidFill>
                  <a:srgbClr val="000000"/>
                </a:solidFill>
                <a:latin typeface="+mj-lt"/>
              </a:rPr>
            </a:br>
            <a:r>
              <a:rPr lang="fr-FR" sz="1200" dirty="0">
                <a:solidFill>
                  <a:srgbClr val="000000"/>
                </a:solidFill>
                <a:latin typeface="+mj-lt"/>
              </a:rPr>
              <a:t>(n=522)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E8A086EA-FE64-4788-B0D3-0B638EC9786F}"/>
              </a:ext>
            </a:extLst>
          </p:cNvPr>
          <p:cNvSpPr txBox="1"/>
          <p:nvPr/>
        </p:nvSpPr>
        <p:spPr>
          <a:xfrm>
            <a:off x="5159857" y="3027082"/>
            <a:ext cx="174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+mj-lt"/>
              </a:rPr>
              <a:t>Q4W CAB + RPV LA ITT-E</a:t>
            </a:r>
            <a:br>
              <a:rPr lang="fr-FR" sz="1200" dirty="0">
                <a:solidFill>
                  <a:srgbClr val="000000"/>
                </a:solidFill>
                <a:latin typeface="+mj-lt"/>
              </a:rPr>
            </a:br>
            <a:r>
              <a:rPr lang="fr-FR" sz="1200" dirty="0">
                <a:solidFill>
                  <a:srgbClr val="000000"/>
                </a:solidFill>
                <a:latin typeface="+mj-lt"/>
              </a:rPr>
              <a:t>(n=523)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6B7AA518-83EA-4F3D-AC89-9851D701F3E1}"/>
              </a:ext>
            </a:extLst>
          </p:cNvPr>
          <p:cNvSpPr txBox="1"/>
          <p:nvPr/>
        </p:nvSpPr>
        <p:spPr>
          <a:xfrm>
            <a:off x="5159857" y="3743667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+mj-lt"/>
              </a:rPr>
              <a:t>Q8W CAB + RPV LA PP</a:t>
            </a:r>
            <a:br>
              <a:rPr lang="fr-FR" sz="1200" dirty="0">
                <a:solidFill>
                  <a:srgbClr val="000000"/>
                </a:solidFill>
                <a:latin typeface="+mj-lt"/>
              </a:rPr>
            </a:br>
            <a:r>
              <a:rPr lang="fr-FR" sz="1200" dirty="0">
                <a:solidFill>
                  <a:srgbClr val="000000"/>
                </a:solidFill>
                <a:latin typeface="+mj-lt"/>
              </a:rPr>
              <a:t>(n=510)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80B0001E-1CBD-46F3-B98E-5040E2E266A6}"/>
              </a:ext>
            </a:extLst>
          </p:cNvPr>
          <p:cNvSpPr txBox="1"/>
          <p:nvPr/>
        </p:nvSpPr>
        <p:spPr>
          <a:xfrm>
            <a:off x="5159857" y="414972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+mj-lt"/>
              </a:rPr>
              <a:t>Q4W CAB + RPV LA PP</a:t>
            </a:r>
            <a:br>
              <a:rPr lang="fr-FR" sz="1200" dirty="0">
                <a:solidFill>
                  <a:srgbClr val="000000"/>
                </a:solidFill>
                <a:latin typeface="+mj-lt"/>
              </a:rPr>
            </a:br>
            <a:r>
              <a:rPr lang="fr-FR" sz="1200" dirty="0">
                <a:solidFill>
                  <a:srgbClr val="000000"/>
                </a:solidFill>
                <a:latin typeface="+mj-lt"/>
              </a:rPr>
              <a:t>(n=513)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10548D3A-5F39-42AD-BD23-474697E08EAE}"/>
              </a:ext>
            </a:extLst>
          </p:cNvPr>
          <p:cNvSpPr txBox="1"/>
          <p:nvPr/>
        </p:nvSpPr>
        <p:spPr>
          <a:xfrm>
            <a:off x="1049665" y="5884561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+mj-lt"/>
              </a:rPr>
              <a:t>HIV RNA </a:t>
            </a:r>
            <a:r>
              <a:rPr lang="en-US" sz="1400" b="1" u="sng" dirty="0">
                <a:solidFill>
                  <a:srgbClr val="000000"/>
                </a:solidFill>
                <a:latin typeface="+mj-lt"/>
              </a:rPr>
              <a:t>&gt;</a:t>
            </a:r>
            <a:r>
              <a:rPr lang="en-US" sz="1400" b="1" dirty="0">
                <a:solidFill>
                  <a:srgbClr val="000000"/>
                </a:solidFill>
                <a:latin typeface="+mj-lt"/>
              </a:rPr>
              <a:t>50 c/mL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22E835FA-4AA1-44D2-9AD9-68868A5D6F26}"/>
              </a:ext>
            </a:extLst>
          </p:cNvPr>
          <p:cNvSpPr txBox="1"/>
          <p:nvPr/>
        </p:nvSpPr>
        <p:spPr>
          <a:xfrm>
            <a:off x="2976142" y="5884561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+mj-lt"/>
              </a:rPr>
              <a:t>HIV RNA &lt;50 c/mL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A04D4295-2F43-47E9-84C7-AC03C5D9DB10}"/>
              </a:ext>
            </a:extLst>
          </p:cNvPr>
          <p:cNvSpPr txBox="1"/>
          <p:nvPr/>
        </p:nvSpPr>
        <p:spPr>
          <a:xfrm>
            <a:off x="4939576" y="5884561"/>
            <a:ext cx="1577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+mj-lt"/>
              </a:rPr>
              <a:t>No virological data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219E1225-28B0-4269-B2E9-B23A38E5F9AE}"/>
              </a:ext>
            </a:extLst>
          </p:cNvPr>
          <p:cNvSpPr txBox="1"/>
          <p:nvPr/>
        </p:nvSpPr>
        <p:spPr>
          <a:xfrm>
            <a:off x="1536827" y="2012624"/>
            <a:ext cx="3789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Virologic response at W152, %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3431DDEC-1257-41AE-8A94-C35B163C6CAD}"/>
              </a:ext>
            </a:extLst>
          </p:cNvPr>
          <p:cNvSpPr txBox="1"/>
          <p:nvPr/>
        </p:nvSpPr>
        <p:spPr>
          <a:xfrm>
            <a:off x="7884257" y="2012624"/>
            <a:ext cx="3789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 differences</a:t>
            </a:r>
          </a:p>
        </p:txBody>
      </p:sp>
      <p:sp>
        <p:nvSpPr>
          <p:cNvPr id="114" name="Text Box 3">
            <a:extLst>
              <a:ext uri="{FF2B5EF4-FFF2-40B4-BE49-F238E27FC236}">
                <a16:creationId xmlns:a16="http://schemas.microsoft.com/office/drawing/2014/main" id="{CFC44259-2BE5-4E47-AD9A-9CFFC90D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8616" y="6444771"/>
            <a:ext cx="2523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Overton</a:t>
            </a:r>
            <a:r>
              <a:rPr lang="fr-FR" sz="1400" i="1" dirty="0">
                <a:solidFill>
                  <a:srgbClr val="0070C0"/>
                </a:solidFill>
              </a:rPr>
              <a:t> ET, CROI 2022, Abs. 479</a:t>
            </a:r>
          </a:p>
        </p:txBody>
      </p:sp>
    </p:spTree>
    <p:extLst>
      <p:ext uri="{BB962C8B-B14F-4D97-AF65-F5344CB8AC3E}">
        <p14:creationId xmlns:p14="http://schemas.microsoft.com/office/powerpoint/2010/main" val="962694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F9432D9-2C0B-F0F4-A0B2-D899D86C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Multivariate models to predict virologic failure over 152 weeks with LA CAB + RPV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6600FF6-92AC-762C-5773-5503929006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19010"/>
            <a:ext cx="10972800" cy="4572000"/>
          </a:xfrm>
        </p:spPr>
        <p:txBody>
          <a:bodyPr/>
          <a:lstStyle/>
          <a:p>
            <a:r>
              <a:rPr lang="en-GB" dirty="0"/>
              <a:t>Pooled data from FLAIR (through W124), ATLAS (through W96) and ATLAS-2M (through W152)</a:t>
            </a:r>
          </a:p>
          <a:p>
            <a:r>
              <a:rPr lang="en-GB" dirty="0"/>
              <a:t>2 separate model analyses to predict Confirmed Virologic Failure</a:t>
            </a:r>
          </a:p>
          <a:p>
            <a:pPr lvl="1"/>
            <a:r>
              <a:rPr lang="en-GB" sz="2400" dirty="0"/>
              <a:t>Multivariate analysis (covariates from baseline and post-baseline): 1224 records</a:t>
            </a:r>
          </a:p>
          <a:p>
            <a:pPr lvl="1"/>
            <a:r>
              <a:rPr lang="en-GB" sz="2400" dirty="0"/>
              <a:t>Baseline Factors analysis (covariates present only at baseline): 1363 records</a:t>
            </a:r>
          </a:p>
          <a:p>
            <a:r>
              <a:rPr lang="en-GB" dirty="0"/>
              <a:t>Overall number of CVF = 23 (1.4%)</a:t>
            </a:r>
          </a:p>
          <a:p>
            <a:pPr lvl="1"/>
            <a:r>
              <a:rPr lang="en-GB" sz="2400" dirty="0"/>
              <a:t>Incidence rate: 0.54 per 100 PY (0.42 for Q4W, 0.85 for Q8W, 0.54 for Q4W switched to Q8W)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B234B7A-4D52-1EEC-8798-FAE0678D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541" y="6444771"/>
            <a:ext cx="2845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>
                <a:solidFill>
                  <a:srgbClr val="0070C0"/>
                </a:solidFill>
              </a:rPr>
              <a:t>Orkin C. HIV Glasgow 2022, Abs. 044</a:t>
            </a:r>
          </a:p>
        </p:txBody>
      </p:sp>
    </p:spTree>
    <p:extLst>
      <p:ext uri="{BB962C8B-B14F-4D97-AF65-F5344CB8AC3E}">
        <p14:creationId xmlns:p14="http://schemas.microsoft.com/office/powerpoint/2010/main" val="4102077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4ACC6BC-302B-6443-9F2C-19B95EEC9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28519"/>
              </p:ext>
            </p:extLst>
          </p:nvPr>
        </p:nvGraphicFramePr>
        <p:xfrm>
          <a:off x="431313" y="2803827"/>
          <a:ext cx="4916537" cy="220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50766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702083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BFA </a:t>
                      </a:r>
                      <a:r>
                        <a:rPr lang="fr-FR" sz="1400" dirty="0" err="1"/>
                        <a:t>adjusted</a:t>
                      </a:r>
                      <a:r>
                        <a:rPr lang="fr-FR" sz="1400" dirty="0"/>
                        <a:t> IRR (95% CI)        [P value], n=1363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502472">
                <a:tc>
                  <a:txBody>
                    <a:bodyPr/>
                    <a:lstStyle/>
                    <a:p>
                      <a:r>
                        <a:rPr lang="fr-FR" sz="1400" dirty="0"/>
                        <a:t>RPV </a:t>
                      </a:r>
                      <a:r>
                        <a:rPr lang="fr-FR" sz="1400" dirty="0" err="1"/>
                        <a:t>RAMs</a:t>
                      </a:r>
                      <a:r>
                        <a:rPr lang="fr-FR" sz="1400" dirty="0"/>
                        <a:t>: Yes/No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21.7 (5.80-80.8) [&lt; 0.0001]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50247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HIV-1 </a:t>
                      </a:r>
                      <a:r>
                        <a:rPr lang="fr-FR" sz="1400" dirty="0" err="1"/>
                        <a:t>subtype</a:t>
                      </a:r>
                      <a:r>
                        <a:rPr lang="fr-FR" sz="1400" dirty="0"/>
                        <a:t> A6/A1: Yes/No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12.9 (4.42–37.5 ) [&lt; 0.0001]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502472">
                <a:tc>
                  <a:txBody>
                    <a:bodyPr/>
                    <a:lstStyle/>
                    <a:p>
                      <a:r>
                        <a:rPr lang="fr-FR" sz="1400" dirty="0"/>
                        <a:t>Baseline BMI (kg/m</a:t>
                      </a:r>
                      <a:r>
                        <a:rPr lang="fr-FR" sz="1400" baseline="30000" dirty="0"/>
                        <a:t>2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1.09 (1.00-1.19) [0.0447]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F0B632A-0683-3942-A654-C98C77F32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4319"/>
              </p:ext>
            </p:extLst>
          </p:nvPr>
        </p:nvGraphicFramePr>
        <p:xfrm>
          <a:off x="5654053" y="2803827"/>
          <a:ext cx="6373306" cy="220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5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755819">
                  <a:extLst>
                    <a:ext uri="{9D8B030D-6E8A-4147-A177-3AD203B41FA5}">
                      <a16:colId xmlns:a16="http://schemas.microsoft.com/office/drawing/2014/main" val="3097890816"/>
                    </a:ext>
                  </a:extLst>
                </a:gridCol>
                <a:gridCol w="228512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44190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Confirmed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Virologic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Failure</a:t>
                      </a:r>
                      <a:r>
                        <a:rPr lang="fr-FR" sz="1400" dirty="0"/>
                        <a:t>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HIV-1 RNA &lt;50 c/ml, n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441900">
                <a:tc>
                  <a:txBody>
                    <a:bodyPr/>
                    <a:lstStyle/>
                    <a:p>
                      <a:r>
                        <a:rPr lang="fr-FR" sz="1400" dirty="0"/>
                        <a:t>No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4/970 (0.4%)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844/970 (87.0%)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441900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8/404 (2.0%)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343/404 (84.9%)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441900">
                <a:tc>
                  <a:txBody>
                    <a:bodyPr/>
                    <a:lstStyle/>
                    <a:p>
                      <a:r>
                        <a:rPr lang="fr-FR" sz="1400" dirty="0"/>
                        <a:t>≥ 2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11/57 (19.3%)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44/57 (77.2%)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441900">
                <a:tc>
                  <a:txBody>
                    <a:bodyPr/>
                    <a:lstStyle/>
                    <a:p>
                      <a:r>
                        <a:rPr lang="fr-FR" sz="14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23/1431 (1.6%)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1231/1431 (86.0%)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5F27538-A1DC-7742-A4AC-BFE01BA86C95}"/>
              </a:ext>
            </a:extLst>
          </p:cNvPr>
          <p:cNvSpPr txBox="1"/>
          <p:nvPr/>
        </p:nvSpPr>
        <p:spPr>
          <a:xfrm>
            <a:off x="199353" y="2095940"/>
            <a:ext cx="538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Risk</a:t>
            </a:r>
            <a:r>
              <a:rPr lang="fr-FR" b="1" dirty="0">
                <a:solidFill>
                  <a:srgbClr val="0070C0"/>
                </a:solidFill>
              </a:rPr>
              <a:t> of CVF</a:t>
            </a:r>
          </a:p>
          <a:p>
            <a:pPr algn="ctr"/>
            <a:r>
              <a:rPr lang="fr-FR" b="1" dirty="0" err="1">
                <a:solidFill>
                  <a:srgbClr val="0070C0"/>
                </a:solidFill>
              </a:rPr>
              <a:t>Multivariable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analysis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including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only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baseline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factors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84A7C2-F5FC-4E49-A849-F2655E93ED1B}"/>
              </a:ext>
            </a:extLst>
          </p:cNvPr>
          <p:cNvSpPr txBox="1"/>
          <p:nvPr/>
        </p:nvSpPr>
        <p:spPr>
          <a:xfrm>
            <a:off x="431313" y="5148198"/>
            <a:ext cx="3146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2400"/>
              </a:spcAft>
              <a:buClr>
                <a:srgbClr val="E40046"/>
              </a:buClr>
              <a:buSzPct val="115000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Dosing regimen and integrase L74I were not predictive of CVF risk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D8D4D3-7025-3C40-94C9-F3A218F6DD69}"/>
              </a:ext>
            </a:extLst>
          </p:cNvPr>
          <p:cNvSpPr txBox="1"/>
          <p:nvPr/>
        </p:nvSpPr>
        <p:spPr>
          <a:xfrm>
            <a:off x="6277993" y="2277176"/>
            <a:ext cx="549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Relation </a:t>
            </a:r>
            <a:r>
              <a:rPr lang="fr-FR" b="1" dirty="0" err="1">
                <a:solidFill>
                  <a:srgbClr val="0070C0"/>
                </a:solidFill>
              </a:rPr>
              <a:t>with</a:t>
            </a:r>
            <a:r>
              <a:rPr lang="fr-FR" b="1" dirty="0">
                <a:solidFill>
                  <a:srgbClr val="0070C0"/>
                </a:solidFill>
              </a:rPr>
              <a:t> N of </a:t>
            </a:r>
            <a:r>
              <a:rPr lang="fr-FR" b="1" dirty="0" err="1">
                <a:solidFill>
                  <a:srgbClr val="0070C0"/>
                </a:solidFill>
              </a:rPr>
              <a:t>Factors</a:t>
            </a:r>
            <a:r>
              <a:rPr lang="fr-FR" b="1" dirty="0">
                <a:solidFill>
                  <a:srgbClr val="0070C0"/>
                </a:solidFill>
              </a:rPr>
              <a:t> and CVF / HIV RNA &lt; 50 c/</a:t>
            </a:r>
            <a:r>
              <a:rPr lang="fr-FR" b="1" dirty="0" err="1">
                <a:solidFill>
                  <a:srgbClr val="0070C0"/>
                </a:solidFill>
              </a:rPr>
              <a:t>mL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7784E023-83C0-074F-CD12-8C16AF43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err="1"/>
              <a:t>Multivariate</a:t>
            </a:r>
            <a:r>
              <a:rPr lang="fr-FR" sz="3600" dirty="0"/>
              <a:t> </a:t>
            </a:r>
            <a:r>
              <a:rPr lang="fr-FR" sz="3600" dirty="0" err="1"/>
              <a:t>models</a:t>
            </a:r>
            <a:r>
              <a:rPr lang="fr-FR" sz="3600" dirty="0"/>
              <a:t> to </a:t>
            </a:r>
            <a:r>
              <a:rPr lang="fr-FR" sz="3600" dirty="0" err="1"/>
              <a:t>predict</a:t>
            </a:r>
            <a:r>
              <a:rPr lang="fr-FR" sz="3600" dirty="0"/>
              <a:t> </a:t>
            </a:r>
            <a:r>
              <a:rPr lang="fr-FR" sz="3600" dirty="0" err="1"/>
              <a:t>virologic</a:t>
            </a:r>
            <a:r>
              <a:rPr lang="fr-FR" sz="3600" dirty="0"/>
              <a:t> </a:t>
            </a:r>
            <a:r>
              <a:rPr lang="fr-FR" sz="3600" dirty="0" err="1"/>
              <a:t>failure</a:t>
            </a:r>
            <a:r>
              <a:rPr lang="fr-FR" sz="3600" dirty="0"/>
              <a:t> over 152 </a:t>
            </a:r>
            <a:r>
              <a:rPr lang="fr-FR" sz="3600" dirty="0" err="1"/>
              <a:t>weeks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LA CAB + RPV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C85CA9EC-95B9-0E75-9FB7-C3AFDC56C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541" y="6444771"/>
            <a:ext cx="28454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>
                <a:solidFill>
                  <a:srgbClr val="0070C0"/>
                </a:solidFill>
              </a:rPr>
              <a:t>Orkin C. HIV Glasgow 2022, Abs. 044</a:t>
            </a:r>
          </a:p>
        </p:txBody>
      </p:sp>
    </p:spTree>
    <p:extLst>
      <p:ext uri="{BB962C8B-B14F-4D97-AF65-F5344CB8AC3E}">
        <p14:creationId xmlns:p14="http://schemas.microsoft.com/office/powerpoint/2010/main" val="2778584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95686"/>
            <a:ext cx="8490167" cy="1143000"/>
          </a:xfrm>
        </p:spPr>
        <p:txBody>
          <a:bodyPr>
            <a:normAutofit/>
          </a:bodyPr>
          <a:lstStyle/>
          <a:p>
            <a:r>
              <a:rPr lang="fr-FR" sz="3200" dirty="0" err="1"/>
              <a:t>Clinical</a:t>
            </a:r>
            <a:r>
              <a:rPr lang="fr-FR" sz="3200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238686"/>
            <a:ext cx="10972800" cy="476901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 are the options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No change in the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: DRV/r 600/100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RAL 400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prevention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comorbidity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(CV +++)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DRV/r 1200/100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QD,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higher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genetic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barrier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4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pills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 booster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exposure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less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. TDM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mandatory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If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levels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insufficient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emergence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DTG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BIC/FTC/TAF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R to FTC (but M184V-related fitness), 3 TAMS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conferring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decreased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TAF/TDF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RAL 1200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ETR 400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Cumulative plasma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No R to ETR (but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all mutations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captured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?)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DOR 100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Reversion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NNRTI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how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reliable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negative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value of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POOR),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DOR-R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CAB LA + RPV LA IM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No NNRTI mutations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current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RPV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/>
              <a:t>Change to DTG + FOS </a:t>
            </a:r>
          </a:p>
          <a:p>
            <a:pPr lvl="2"/>
            <a:r>
              <a:rPr lang="fr-FR" sz="1700" dirty="0" err="1"/>
              <a:t>Bid</a:t>
            </a:r>
            <a:r>
              <a:rPr lang="fr-FR" sz="1700" dirty="0"/>
              <a:t> </a:t>
            </a:r>
            <a:r>
              <a:rPr lang="fr-FR" sz="1700" dirty="0" err="1"/>
              <a:t>regimen</a:t>
            </a:r>
            <a:r>
              <a:rPr lang="fr-FR" sz="1700" dirty="0"/>
              <a:t>, but full </a:t>
            </a:r>
            <a:r>
              <a:rPr lang="fr-FR" sz="1700" dirty="0" err="1"/>
              <a:t>suspceptibility</a:t>
            </a:r>
            <a:r>
              <a:rPr lang="fr-FR" sz="1700" dirty="0"/>
              <a:t> </a:t>
            </a:r>
            <a:r>
              <a:rPr lang="fr-FR" sz="1700" dirty="0" err="1"/>
              <a:t>expected</a:t>
            </a:r>
            <a:r>
              <a:rPr lang="fr-FR" sz="1700" dirty="0"/>
              <a:t>, </a:t>
            </a:r>
            <a:r>
              <a:rPr lang="fr-FR" sz="1700" dirty="0" err="1"/>
              <a:t>safety</a:t>
            </a:r>
            <a:r>
              <a:rPr lang="fr-FR" sz="1700" dirty="0"/>
              <a:t> + </a:t>
            </a:r>
            <a:r>
              <a:rPr lang="fr-FR" sz="1700" dirty="0" err="1"/>
              <a:t>ddI</a:t>
            </a:r>
            <a:r>
              <a:rPr lang="fr-FR" sz="1700" dirty="0"/>
              <a:t> </a:t>
            </a:r>
            <a:r>
              <a:rPr lang="fr-FR" sz="1700" dirty="0" err="1"/>
              <a:t>advantages</a:t>
            </a:r>
            <a:r>
              <a:rPr lang="fr-FR" sz="1700" dirty="0"/>
              <a:t> 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LEN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sc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q6M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Potential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great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option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71949565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27F3B-0BBE-1445-B976-31945C58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Fostemsavir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379A4-3094-CD4D-8AB2-5E8F29E2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035" y="1830167"/>
            <a:ext cx="5168348" cy="43221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1800" dirty="0"/>
              <a:t>FTR is a prodrug of TMR, a first-in-class and only attachment inhibitor that binds to the HIV-1 envelope gp120, preventing attachment to CD4+ cell-surface receptors</a:t>
            </a:r>
            <a:r>
              <a:rPr lang="en-GB" sz="1800" baseline="30000" dirty="0"/>
              <a:t>1,2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Attachment and inhibition by TMR occurs regardless of R5/X4 tropism</a:t>
            </a:r>
            <a:r>
              <a:rPr lang="en-GB" sz="1800" baseline="30000" dirty="0"/>
              <a:t>1,3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Unique </a:t>
            </a:r>
            <a:r>
              <a:rPr lang="en-GB" sz="1600" dirty="0" err="1"/>
              <a:t>MoA</a:t>
            </a:r>
            <a:r>
              <a:rPr lang="en-GB" sz="1600" dirty="0"/>
              <a:t> of TMR ➜ no cross-resistance with other entry inhibitors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TMR binding causes the locking of gp120 into a ‘closed state’ which does not permit any CD4 binding</a:t>
            </a:r>
            <a:r>
              <a:rPr lang="en-GB" sz="1800" baseline="30000" dirty="0"/>
              <a:t>1,2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By inhibiting attachment to CD4, TMR prevents target cell infection 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HIV-1 is subsequently cleared from the extracellular space by immune processes</a:t>
            </a:r>
            <a:r>
              <a:rPr lang="en-GB" sz="1800" baseline="30000" dirty="0"/>
              <a:t>1,2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DA9A473-D0F7-D543-AFE7-78B33D8450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463" y="1980533"/>
            <a:ext cx="6416312" cy="3949013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D2B9C3C-C383-F733-B7DC-E8A34EE3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836" y="6229328"/>
            <a:ext cx="7902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eaLnBrk="0" hangingPunct="0"/>
            <a:r>
              <a:rPr lang="da-DK" sz="1400" i="1" dirty="0">
                <a:solidFill>
                  <a:srgbClr val="0070C0"/>
                </a:solidFill>
              </a:rPr>
              <a:t> 1. Lataillade M, et al. Lancet HIV. 2020;7:e740–e751 </a:t>
            </a:r>
            <a:br>
              <a:rPr lang="da-DK" sz="1400" i="1" dirty="0">
                <a:solidFill>
                  <a:srgbClr val="0070C0"/>
                </a:solidFill>
              </a:rPr>
            </a:br>
            <a:r>
              <a:rPr lang="da-DK" sz="1400" i="1" dirty="0">
                <a:solidFill>
                  <a:srgbClr val="0070C0"/>
                </a:solidFill>
              </a:rPr>
              <a:t>2. Pancera M, et al. Nat Chem Biol. 2017;13:1115–1122; 3. Kozal M, et al. N Engl J Med 2020;382:1232–43</a:t>
            </a:r>
          </a:p>
        </p:txBody>
      </p:sp>
    </p:spTree>
    <p:extLst>
      <p:ext uri="{BB962C8B-B14F-4D97-AF65-F5344CB8AC3E}">
        <p14:creationId xmlns:p14="http://schemas.microsoft.com/office/powerpoint/2010/main" val="230425773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A9B07-DD99-4543-8EB4-2377AA76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8E3DE089-E24E-2B4D-BA5B-E5D84E68BEE0}"/>
              </a:ext>
            </a:extLst>
          </p:cNvPr>
          <p:cNvGrpSpPr/>
          <p:nvPr/>
        </p:nvGrpSpPr>
        <p:grpSpPr>
          <a:xfrm>
            <a:off x="2843159" y="1868407"/>
            <a:ext cx="6505681" cy="3347464"/>
            <a:chOff x="5230707" y="1639888"/>
            <a:chExt cx="6505681" cy="3347464"/>
          </a:xfrm>
        </p:grpSpPr>
        <p:sp>
          <p:nvSpPr>
            <p:cNvPr id="5" name="Rectangle: Rounded Corners 17">
              <a:extLst>
                <a:ext uri="{FF2B5EF4-FFF2-40B4-BE49-F238E27FC236}">
                  <a16:creationId xmlns:a16="http://schemas.microsoft.com/office/drawing/2014/main" id="{CDD31F33-5739-0F48-B2E8-235BFA0BA97A}"/>
                </a:ext>
              </a:extLst>
            </p:cNvPr>
            <p:cNvSpPr/>
            <p:nvPr/>
          </p:nvSpPr>
          <p:spPr>
            <a:xfrm>
              <a:off x="5230707" y="1639888"/>
              <a:ext cx="3238511" cy="34648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gp120 bound with CD4</a:t>
              </a:r>
              <a:r>
                <a:rPr kumimoji="0" lang="en-GB" sz="20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1,2</a:t>
              </a:r>
            </a:p>
          </p:txBody>
        </p:sp>
        <p:pic>
          <p:nvPicPr>
            <p:cNvPr id="6" name="Picture 19">
              <a:extLst>
                <a:ext uri="{FF2B5EF4-FFF2-40B4-BE49-F238E27FC236}">
                  <a16:creationId xmlns:a16="http://schemas.microsoft.com/office/drawing/2014/main" id="{47556845-76B2-5A41-AE0E-88E2977E5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9352" y="2121271"/>
              <a:ext cx="2635646" cy="2866081"/>
            </a:xfrm>
            <a:prstGeom prst="rect">
              <a:avLst/>
            </a:prstGeom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4D247894-6F85-154B-BC0E-A99236DDC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0708" y="2120738"/>
              <a:ext cx="3238511" cy="2865069"/>
            </a:xfrm>
            <a:prstGeom prst="rect">
              <a:avLst/>
            </a:prstGeom>
          </p:spPr>
        </p:pic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E3C69690-0A67-9643-8975-AA918221C4FD}"/>
                </a:ext>
              </a:extLst>
            </p:cNvPr>
            <p:cNvSpPr/>
            <p:nvPr/>
          </p:nvSpPr>
          <p:spPr>
            <a:xfrm>
              <a:off x="8967020" y="1639888"/>
              <a:ext cx="2769368" cy="34648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gp120 bound with TMR</a:t>
              </a:r>
              <a:r>
                <a:rPr kumimoji="0" lang="en-GB" sz="20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1,2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7CD3787-02B3-3D41-85AE-6FAC4B08AB6D}"/>
              </a:ext>
            </a:extLst>
          </p:cNvPr>
          <p:cNvSpPr/>
          <p:nvPr/>
        </p:nvSpPr>
        <p:spPr>
          <a:xfrm>
            <a:off x="2349616" y="5601662"/>
            <a:ext cx="7840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46"/>
              </a:buClr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Binding of TMR (magenta) to gp120 (green) induces a significant conformational change in the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β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20-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β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21 loop (blue) that prevents the binding of CD4 (orange)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BE88F82-7F58-DFE9-C4E1-9D45E17D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385" y="6229328"/>
            <a:ext cx="43086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eaLnBrk="0" hangingPunct="0"/>
            <a:r>
              <a:rPr lang="da-DK" sz="1400" i="1" dirty="0">
                <a:solidFill>
                  <a:srgbClr val="0070C0"/>
                </a:solidFill>
              </a:rPr>
              <a:t> 1. Lataillade M, et al. Lancet HIV. 2020;7:e740–e751 </a:t>
            </a:r>
            <a:br>
              <a:rPr lang="da-DK" sz="1400" i="1" dirty="0">
                <a:solidFill>
                  <a:srgbClr val="0070C0"/>
                </a:solidFill>
              </a:rPr>
            </a:br>
            <a:r>
              <a:rPr lang="da-DK" sz="1400" i="1" dirty="0">
                <a:solidFill>
                  <a:srgbClr val="0070C0"/>
                </a:solidFill>
              </a:rPr>
              <a:t>2. Pancera M, et al. Nat Chem Biol. 2017;13:1115–1122 </a:t>
            </a:r>
          </a:p>
        </p:txBody>
      </p:sp>
    </p:spTree>
    <p:extLst>
      <p:ext uri="{BB962C8B-B14F-4D97-AF65-F5344CB8AC3E}">
        <p14:creationId xmlns:p14="http://schemas.microsoft.com/office/powerpoint/2010/main" val="396306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06706-EDA6-8B49-9677-DF17AC90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BRIGHTE Study: phase 3 study of </a:t>
            </a:r>
            <a:r>
              <a:rPr lang="fr-FR" dirty="0" err="1"/>
              <a:t>fostemsavir</a:t>
            </a:r>
            <a:r>
              <a:rPr lang="fr-FR" dirty="0"/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896522-085D-B442-A669-F5CE2C9A231B}"/>
              </a:ext>
            </a:extLst>
          </p:cNvPr>
          <p:cNvSpPr/>
          <p:nvPr/>
        </p:nvSpPr>
        <p:spPr>
          <a:xfrm>
            <a:off x="305372" y="4014659"/>
            <a:ext cx="3902769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Non-randomised Cohort </a:t>
            </a:r>
            <a:r>
              <a:rPr lang="en-US" altLang="en-US" sz="1600" baseline="30000" dirty="0"/>
              <a:t>§</a:t>
            </a:r>
            <a:r>
              <a:rPr lang="en-GB" sz="1600" b="1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HTE participants, failing current regimen with confirmed HIV-1 RNA ≥400 c/mL and: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0 ARV classes remaining and no remaining fully active approved agents</a:t>
            </a:r>
            <a:r>
              <a:rPr lang="en-US" altLang="en-US" sz="1600" baseline="30000" dirty="0"/>
              <a:t>‡</a:t>
            </a:r>
            <a:endParaRPr lang="en-US" sz="1600" baseline="30000" dirty="0"/>
          </a:p>
        </p:txBody>
      </p:sp>
      <p:sp>
        <p:nvSpPr>
          <p:cNvPr id="49" name="AutoShape 2">
            <a:extLst>
              <a:ext uri="{FF2B5EF4-FFF2-40B4-BE49-F238E27FC236}">
                <a16:creationId xmlns:a16="http://schemas.microsoft.com/office/drawing/2014/main" id="{E50076DF-89CF-6A40-A786-9BC26E1E8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900" y="4304635"/>
            <a:ext cx="3572614" cy="800131"/>
          </a:xfrm>
          <a:prstGeom prst="rightArrow">
            <a:avLst>
              <a:gd name="adj1" fmla="val 57009"/>
              <a:gd name="adj2" fmla="val 30696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Non-randomised</a:t>
            </a: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6489E0A7-B363-0E44-B0B1-A402798F50A4}"/>
              </a:ext>
            </a:extLst>
          </p:cNvPr>
          <p:cNvGrpSpPr/>
          <p:nvPr/>
        </p:nvGrpSpPr>
        <p:grpSpPr>
          <a:xfrm>
            <a:off x="7453760" y="4391888"/>
            <a:ext cx="4904508" cy="1329278"/>
            <a:chOff x="5597825" y="4447308"/>
            <a:chExt cx="6220102" cy="1329278"/>
          </a:xfrm>
        </p:grpSpPr>
        <p:cxnSp>
          <p:nvCxnSpPr>
            <p:cNvPr id="50" name="Straight Connector 19">
              <a:extLst>
                <a:ext uri="{FF2B5EF4-FFF2-40B4-BE49-F238E27FC236}">
                  <a16:creationId xmlns:a16="http://schemas.microsoft.com/office/drawing/2014/main" id="{12D9F78E-9C38-DD47-8BCA-2216F51F1D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2429" y="5182861"/>
              <a:ext cx="4949656" cy="793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1" name="AutoShape 4">
              <a:extLst>
                <a:ext uri="{FF2B5EF4-FFF2-40B4-BE49-F238E27FC236}">
                  <a16:creationId xmlns:a16="http://schemas.microsoft.com/office/drawing/2014/main" id="{EA726D2B-9916-DF4C-8CC8-24749CFC0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1974" y="4447308"/>
              <a:ext cx="4800602" cy="498420"/>
            </a:xfrm>
            <a:prstGeom prst="homePlate">
              <a:avLst>
                <a:gd name="adj" fmla="val 37877"/>
              </a:avLst>
            </a:prstGeom>
            <a:solidFill>
              <a:srgbClr val="333399"/>
            </a:solidFill>
            <a:ln>
              <a:solidFill>
                <a:srgbClr val="333399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Open</a:t>
              </a:r>
              <a:r>
                <a:rPr lang="en-US" sz="1200" b="1" dirty="0">
                  <a:solidFill>
                    <a:schemeClr val="bg1"/>
                  </a:solidFill>
                </a:rPr>
                <a:t> Label FTR 600 mg BID + OBT </a:t>
              </a:r>
            </a:p>
          </p:txBody>
        </p:sp>
        <p:sp>
          <p:nvSpPr>
            <p:cNvPr id="52" name="Oval 21">
              <a:extLst>
                <a:ext uri="{FF2B5EF4-FFF2-40B4-BE49-F238E27FC236}">
                  <a16:creationId xmlns:a16="http://schemas.microsoft.com/office/drawing/2014/main" id="{F78C38E6-1D28-C648-88BC-4E9CBABF0C1F}"/>
                </a:ext>
              </a:extLst>
            </p:cNvPr>
            <p:cNvSpPr/>
            <p:nvPr/>
          </p:nvSpPr>
          <p:spPr>
            <a:xfrm>
              <a:off x="6132429" y="5141586"/>
              <a:ext cx="119929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rgbClr val="9933FF"/>
                </a:solidFill>
              </a:endParaRPr>
            </a:p>
          </p:txBody>
        </p:sp>
        <p:sp>
          <p:nvSpPr>
            <p:cNvPr id="53" name="Oval 22">
              <a:extLst>
                <a:ext uri="{FF2B5EF4-FFF2-40B4-BE49-F238E27FC236}">
                  <a16:creationId xmlns:a16="http://schemas.microsoft.com/office/drawing/2014/main" id="{AF4C221A-08E3-1546-A90D-6883623648DC}"/>
                </a:ext>
              </a:extLst>
            </p:cNvPr>
            <p:cNvSpPr/>
            <p:nvPr/>
          </p:nvSpPr>
          <p:spPr>
            <a:xfrm>
              <a:off x="8240352" y="5141586"/>
              <a:ext cx="117897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54" name="Oval 23">
              <a:extLst>
                <a:ext uri="{FF2B5EF4-FFF2-40B4-BE49-F238E27FC236}">
                  <a16:creationId xmlns:a16="http://schemas.microsoft.com/office/drawing/2014/main" id="{3AEEA4BE-854D-A347-8E69-CFAFAAF2E8C3}"/>
                </a:ext>
              </a:extLst>
            </p:cNvPr>
            <p:cNvSpPr/>
            <p:nvPr/>
          </p:nvSpPr>
          <p:spPr>
            <a:xfrm>
              <a:off x="10986548" y="5141586"/>
              <a:ext cx="119929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55" name="Rectangle 20">
              <a:extLst>
                <a:ext uri="{FF2B5EF4-FFF2-40B4-BE49-F238E27FC236}">
                  <a16:creationId xmlns:a16="http://schemas.microsoft.com/office/drawing/2014/main" id="{8225BFDF-7FD6-1F4B-BB78-F5D54A360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825" y="5495599"/>
              <a:ext cx="998063" cy="2809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MS PGothic" pitchFamily="34" charset="-128"/>
                </a:rPr>
                <a:t>Day 1 </a:t>
              </a:r>
            </a:p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endParaRPr lang="en-US" sz="11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6" name="Oval 25">
              <a:extLst>
                <a:ext uri="{FF2B5EF4-FFF2-40B4-BE49-F238E27FC236}">
                  <a16:creationId xmlns:a16="http://schemas.microsoft.com/office/drawing/2014/main" id="{32C052E2-9EFA-0740-9FEE-C0E429B16862}"/>
                </a:ext>
              </a:extLst>
            </p:cNvPr>
            <p:cNvSpPr/>
            <p:nvPr/>
          </p:nvSpPr>
          <p:spPr>
            <a:xfrm>
              <a:off x="9333951" y="5141586"/>
              <a:ext cx="119931" cy="90488"/>
            </a:xfrm>
            <a:prstGeom prst="ellipse">
              <a:avLst/>
            </a:prstGeom>
            <a:solidFill>
              <a:srgbClr val="E31836"/>
            </a:solidFill>
            <a:ln>
              <a:solidFill>
                <a:srgbClr val="E31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57" name="Oval 26">
              <a:extLst>
                <a:ext uri="{FF2B5EF4-FFF2-40B4-BE49-F238E27FC236}">
                  <a16:creationId xmlns:a16="http://schemas.microsoft.com/office/drawing/2014/main" id="{24FA4D56-CFBA-7947-9BAC-30A49FFDD5D9}"/>
                </a:ext>
              </a:extLst>
            </p:cNvPr>
            <p:cNvSpPr/>
            <p:nvPr/>
          </p:nvSpPr>
          <p:spPr>
            <a:xfrm>
              <a:off x="10372669" y="5141586"/>
              <a:ext cx="119929" cy="904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E501A772-A1E4-7A40-91F8-33101246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403" y="5524174"/>
              <a:ext cx="1225725" cy="1285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100" b="1" dirty="0">
                  <a:ea typeface="MS PGothic" pitchFamily="34" charset="-128"/>
                </a:rPr>
                <a:t>Week 24 </a:t>
              </a:r>
            </a:p>
          </p:txBody>
        </p:sp>
        <p:sp>
          <p:nvSpPr>
            <p:cNvPr id="59" name="Rectangle 20">
              <a:extLst>
                <a:ext uri="{FF2B5EF4-FFF2-40B4-BE49-F238E27FC236}">
                  <a16:creationId xmlns:a16="http://schemas.microsoft.com/office/drawing/2014/main" id="{FAFB6863-785B-E744-BB16-885C9128B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937" y="5519411"/>
              <a:ext cx="12257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284163" indent="-284163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anose="05050102010706020507" pitchFamily="18" charset="2"/>
                <a:buNone/>
              </a:pPr>
              <a:r>
                <a:rPr lang="en-US" altLang="en-US" sz="1100" b="1" dirty="0">
                  <a:solidFill>
                    <a:srgbClr val="FF0000"/>
                  </a:solidFill>
                  <a:latin typeface="+mn-lt"/>
                  <a:ea typeface="ＭＳ Ｐゴシック" panose="020B0600070205080204" pitchFamily="34" charset="-128"/>
                </a:rPr>
                <a:t>Week 48</a:t>
              </a:r>
            </a:p>
          </p:txBody>
        </p:sp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3117E13F-922D-BC45-AEE7-4B87E63DE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9771" y="5519411"/>
              <a:ext cx="122369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284163" indent="-284163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anose="05050102010706020507" pitchFamily="18" charset="2"/>
                <a:buNone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</a:rPr>
                <a:t>Week 96</a:t>
              </a:r>
            </a:p>
          </p:txBody>
        </p:sp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A4561BEF-46FB-0942-98EF-FCEC40FB4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4234" y="5443211"/>
              <a:ext cx="122369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marL="284163" indent="-284163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9692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96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anose="05050102010706020507" pitchFamily="18" charset="2"/>
                <a:buNone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</a:rPr>
                <a:t>End of </a:t>
              </a:r>
            </a:p>
            <a:p>
              <a:pPr algn="ctr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anose="05050102010706020507" pitchFamily="18" charset="2"/>
                <a:buNone/>
              </a:pPr>
              <a:r>
                <a:rPr lang="en-US" altLang="en-US" sz="1100" b="1" dirty="0">
                  <a:solidFill>
                    <a:srgbClr val="000000"/>
                  </a:solidFill>
                  <a:latin typeface="+mn-lt"/>
                  <a:ea typeface="ＭＳ Ｐゴシック" panose="020B0600070205080204" pitchFamily="34" charset="-128"/>
                </a:rPr>
                <a:t>Study</a:t>
              </a:r>
              <a:r>
                <a:rPr lang="en-US" altLang="en-US" sz="1100" baseline="30000" dirty="0">
                  <a:latin typeface="+mn-lt"/>
                </a:rPr>
                <a:t>†</a:t>
              </a:r>
              <a:endParaRPr lang="en-US" altLang="en-US" sz="1100" b="1" dirty="0">
                <a:solidFill>
                  <a:srgbClr val="000000"/>
                </a:solidFill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E4E3EB1-48A8-6547-B811-CE2E2082F096}"/>
              </a:ext>
            </a:extLst>
          </p:cNvPr>
          <p:cNvSpPr/>
          <p:nvPr/>
        </p:nvSpPr>
        <p:spPr>
          <a:xfrm>
            <a:off x="275497" y="1653711"/>
            <a:ext cx="3944524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Randomised Cohort</a:t>
            </a:r>
            <a:r>
              <a:rPr lang="en-US" altLang="en-US" sz="1600" baseline="30000" dirty="0"/>
              <a:t> §</a:t>
            </a:r>
            <a:r>
              <a:rPr lang="en-GB" sz="1600" b="1" dirty="0"/>
              <a:t>:</a:t>
            </a:r>
          </a:p>
          <a:p>
            <a:pPr>
              <a:defRPr/>
            </a:pPr>
            <a:r>
              <a:rPr lang="en-GB" sz="1600" dirty="0"/>
              <a:t>HTE participants failing current regimen with confirmed HIV-1 RNA ≥400 c/mL and: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1 or 2 ARV classes remaining &amp; ≥1 fully active &amp; available agent per class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Unable to construct viable regimen from remaining agents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4EB418C8-4D2C-BC41-9CFB-E23BA4923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058" y="3402409"/>
            <a:ext cx="997339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solidFill>
                  <a:srgbClr val="000000"/>
                </a:solidFill>
                <a:ea typeface="MS PGothic" pitchFamily="34" charset="-128"/>
              </a:rPr>
              <a:t>Day 1</a:t>
            </a:r>
          </a:p>
        </p:txBody>
      </p:sp>
      <p:cxnSp>
        <p:nvCxnSpPr>
          <p:cNvPr id="41" name="Straight Connector 19">
            <a:extLst>
              <a:ext uri="{FF2B5EF4-FFF2-40B4-BE49-F238E27FC236}">
                <a16:creationId xmlns:a16="http://schemas.microsoft.com/office/drawing/2014/main" id="{171D05B6-C166-4F40-A9BA-F6A442E0A8BD}"/>
              </a:ext>
            </a:extLst>
          </p:cNvPr>
          <p:cNvCxnSpPr>
            <a:cxnSpLocks noChangeShapeType="1"/>
            <a:stCxn id="44" idx="6"/>
          </p:cNvCxnSpPr>
          <p:nvPr/>
        </p:nvCxnSpPr>
        <p:spPr bwMode="auto">
          <a:xfrm>
            <a:off x="5825805" y="3272234"/>
            <a:ext cx="5713875" cy="1111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AutoShape 4">
            <a:extLst>
              <a:ext uri="{FF2B5EF4-FFF2-40B4-BE49-F238E27FC236}">
                <a16:creationId xmlns:a16="http://schemas.microsoft.com/office/drawing/2014/main" id="{3CDD6DB9-48B5-D546-A2B7-D39E6585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963" y="2591329"/>
            <a:ext cx="2169329" cy="540000"/>
          </a:xfrm>
          <a:prstGeom prst="homePlate">
            <a:avLst>
              <a:gd name="adj" fmla="val 3787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Blinded  placebo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+ failing regimen</a:t>
            </a:r>
          </a:p>
        </p:txBody>
      </p:sp>
      <p:sp>
        <p:nvSpPr>
          <p:cNvPr id="43" name="AutoShape 4">
            <a:extLst>
              <a:ext uri="{FF2B5EF4-FFF2-40B4-BE49-F238E27FC236}">
                <a16:creationId xmlns:a16="http://schemas.microsoft.com/office/drawing/2014/main" id="{1CC0F4D2-7F36-5D41-8DA1-04642553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963" y="1857096"/>
            <a:ext cx="2169329" cy="540000"/>
          </a:xfrm>
          <a:prstGeom prst="homePlate">
            <a:avLst>
              <a:gd name="adj" fmla="val 37877"/>
            </a:avLst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Blinded  FTR 600 mg </a:t>
            </a:r>
            <a:r>
              <a:rPr lang="en-US" sz="1400" b="1" dirty="0" err="1">
                <a:solidFill>
                  <a:schemeClr val="bg1"/>
                </a:solidFill>
              </a:rPr>
              <a:t>nBID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+ failing regimen</a:t>
            </a:r>
          </a:p>
        </p:txBody>
      </p:sp>
      <p:sp>
        <p:nvSpPr>
          <p:cNvPr id="44" name="Oval 12">
            <a:extLst>
              <a:ext uri="{FF2B5EF4-FFF2-40B4-BE49-F238E27FC236}">
                <a16:creationId xmlns:a16="http://schemas.microsoft.com/office/drawing/2014/main" id="{EB88173F-79D9-5D46-8515-A7772494D15B}"/>
              </a:ext>
            </a:extLst>
          </p:cNvPr>
          <p:cNvSpPr/>
          <p:nvPr/>
        </p:nvSpPr>
        <p:spPr>
          <a:xfrm>
            <a:off x="5705963" y="3226196"/>
            <a:ext cx="11984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0C0BDDAE-4163-3445-9353-9EC148828AAC}"/>
              </a:ext>
            </a:extLst>
          </p:cNvPr>
          <p:cNvSpPr/>
          <p:nvPr/>
        </p:nvSpPr>
        <p:spPr>
          <a:xfrm>
            <a:off x="7444691" y="3226196"/>
            <a:ext cx="111298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6" name="AutoShape 2">
            <a:extLst>
              <a:ext uri="{FF2B5EF4-FFF2-40B4-BE49-F238E27FC236}">
                <a16:creationId xmlns:a16="http://schemas.microsoft.com/office/drawing/2014/main" id="{9B025894-5691-D64C-812C-CFCAE332E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763" y="2163957"/>
            <a:ext cx="1306696" cy="800131"/>
          </a:xfrm>
          <a:prstGeom prst="rightArrow">
            <a:avLst>
              <a:gd name="adj1" fmla="val 57009"/>
              <a:gd name="adj2" fmla="val 30696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  Randomised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3:1</a:t>
            </a:r>
          </a:p>
        </p:txBody>
      </p:sp>
      <p:sp>
        <p:nvSpPr>
          <p:cNvPr id="47" name="Rectangle 20">
            <a:extLst>
              <a:ext uri="{FF2B5EF4-FFF2-40B4-BE49-F238E27FC236}">
                <a16:creationId xmlns:a16="http://schemas.microsoft.com/office/drawing/2014/main" id="{AA0C235C-8C90-5B4F-8C3B-4E68006D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667" y="3570684"/>
            <a:ext cx="997339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ea typeface="MS PGothic" pitchFamily="34" charset="-128"/>
              </a:rPr>
              <a:t>Day 8 –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ea typeface="MS PGothic" pitchFamily="34" charset="-128"/>
              </a:rPr>
              <a:t>Primary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ea typeface="MS PGothic" pitchFamily="34" charset="-128"/>
              </a:rPr>
              <a:t>Endpoint </a:t>
            </a:r>
          </a:p>
        </p:txBody>
      </p:sp>
      <p:sp>
        <p:nvSpPr>
          <p:cNvPr id="63" name="Oval 33">
            <a:extLst>
              <a:ext uri="{FF2B5EF4-FFF2-40B4-BE49-F238E27FC236}">
                <a16:creationId xmlns:a16="http://schemas.microsoft.com/office/drawing/2014/main" id="{A9B2D4A8-C10E-694D-89D9-9D46E7155215}"/>
              </a:ext>
            </a:extLst>
          </p:cNvPr>
          <p:cNvSpPr/>
          <p:nvPr/>
        </p:nvSpPr>
        <p:spPr bwMode="auto">
          <a:xfrm>
            <a:off x="9371401" y="3226196"/>
            <a:ext cx="99282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4" name="Oval 34">
            <a:extLst>
              <a:ext uri="{FF2B5EF4-FFF2-40B4-BE49-F238E27FC236}">
                <a16:creationId xmlns:a16="http://schemas.microsoft.com/office/drawing/2014/main" id="{06E085AB-336F-0E4D-8998-C7C098441CEE}"/>
              </a:ext>
            </a:extLst>
          </p:cNvPr>
          <p:cNvSpPr/>
          <p:nvPr/>
        </p:nvSpPr>
        <p:spPr bwMode="auto">
          <a:xfrm>
            <a:off x="11644795" y="3226196"/>
            <a:ext cx="99283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65" name="Oval 35">
            <a:extLst>
              <a:ext uri="{FF2B5EF4-FFF2-40B4-BE49-F238E27FC236}">
                <a16:creationId xmlns:a16="http://schemas.microsoft.com/office/drawing/2014/main" id="{ED09338F-BF55-6248-9866-B20C2E7B8B72}"/>
              </a:ext>
            </a:extLst>
          </p:cNvPr>
          <p:cNvSpPr/>
          <p:nvPr/>
        </p:nvSpPr>
        <p:spPr bwMode="auto">
          <a:xfrm>
            <a:off x="7848514" y="3226196"/>
            <a:ext cx="99283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9933FF"/>
              </a:solidFill>
            </a:endParaRPr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7C67F40D-03F0-1840-BE9D-70FB0414E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208" y="3646884"/>
            <a:ext cx="1014698" cy="12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solidFill>
                  <a:srgbClr val="000000"/>
                </a:solidFill>
                <a:ea typeface="MS PGothic" pitchFamily="34" charset="-128"/>
              </a:rPr>
              <a:t>Day 9 –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solidFill>
                  <a:srgbClr val="000000"/>
                </a:solidFill>
                <a:ea typeface="MS PGothic" pitchFamily="34" charset="-128"/>
              </a:rPr>
              <a:t>Open Label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solidFill>
                  <a:srgbClr val="000000"/>
                </a:solidFill>
                <a:ea typeface="MS PGothic" pitchFamily="34" charset="-128"/>
              </a:rPr>
              <a:t> FTR + OBT  </a:t>
            </a:r>
          </a:p>
        </p:txBody>
      </p:sp>
      <p:sp>
        <p:nvSpPr>
          <p:cNvPr id="67" name="Oval 37">
            <a:extLst>
              <a:ext uri="{FF2B5EF4-FFF2-40B4-BE49-F238E27FC236}">
                <a16:creationId xmlns:a16="http://schemas.microsoft.com/office/drawing/2014/main" id="{BB5BBC50-5AAD-8B44-B81E-3AECAFEA0A07}"/>
              </a:ext>
            </a:extLst>
          </p:cNvPr>
          <p:cNvSpPr/>
          <p:nvPr/>
        </p:nvSpPr>
        <p:spPr bwMode="auto">
          <a:xfrm>
            <a:off x="10276720" y="3226196"/>
            <a:ext cx="99282" cy="92075"/>
          </a:xfrm>
          <a:prstGeom prst="ellipse">
            <a:avLst/>
          </a:prstGeom>
          <a:solidFill>
            <a:srgbClr val="E31836"/>
          </a:solidFill>
          <a:ln>
            <a:solidFill>
              <a:srgbClr val="E31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68" name="Oval 38">
            <a:extLst>
              <a:ext uri="{FF2B5EF4-FFF2-40B4-BE49-F238E27FC236}">
                <a16:creationId xmlns:a16="http://schemas.microsoft.com/office/drawing/2014/main" id="{4170A707-E95A-D047-A795-A5F3D3BBB14A}"/>
              </a:ext>
            </a:extLst>
          </p:cNvPr>
          <p:cNvSpPr/>
          <p:nvPr/>
        </p:nvSpPr>
        <p:spPr bwMode="auto">
          <a:xfrm>
            <a:off x="11136605" y="3226196"/>
            <a:ext cx="99283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id="{30BDAF6A-53AB-5443-ACE8-AEB152A3B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252" y="3561159"/>
            <a:ext cx="1013014" cy="12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ea typeface="MS PGothic" pitchFamily="34" charset="-128"/>
              </a:rPr>
              <a:t>Week 24*  </a:t>
            </a:r>
          </a:p>
        </p:txBody>
      </p:sp>
      <p:sp>
        <p:nvSpPr>
          <p:cNvPr id="70" name="Rectangle 20">
            <a:extLst>
              <a:ext uri="{FF2B5EF4-FFF2-40B4-BE49-F238E27FC236}">
                <a16:creationId xmlns:a16="http://schemas.microsoft.com/office/drawing/2014/main" id="{55BFB8F2-32CB-D74D-949F-9B3F63129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695" y="3570684"/>
            <a:ext cx="1013014" cy="13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solidFill>
                  <a:srgbClr val="FF0000"/>
                </a:solidFill>
                <a:ea typeface="MS PGothic" pitchFamily="34" charset="-128"/>
              </a:rPr>
              <a:t>Week 48* </a:t>
            </a:r>
          </a:p>
        </p:txBody>
      </p:sp>
      <p:sp>
        <p:nvSpPr>
          <p:cNvPr id="71" name="Rectangle 20">
            <a:extLst>
              <a:ext uri="{FF2B5EF4-FFF2-40B4-BE49-F238E27FC236}">
                <a16:creationId xmlns:a16="http://schemas.microsoft.com/office/drawing/2014/main" id="{3BFD9B35-81F0-9B47-8FE0-EC93EBAFC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8897" y="3581796"/>
            <a:ext cx="1014698" cy="13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solidFill>
                  <a:srgbClr val="000000"/>
                </a:solidFill>
                <a:ea typeface="MS PGothic" pitchFamily="34" charset="-128"/>
              </a:rPr>
              <a:t>Week 96*</a:t>
            </a:r>
          </a:p>
        </p:txBody>
      </p:sp>
      <p:sp>
        <p:nvSpPr>
          <p:cNvPr id="72" name="Rectangle 20">
            <a:extLst>
              <a:ext uri="{FF2B5EF4-FFF2-40B4-BE49-F238E27FC236}">
                <a16:creationId xmlns:a16="http://schemas.microsoft.com/office/drawing/2014/main" id="{5BA1747F-33B3-EA47-9FAD-49D4347DD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5266" y="3500834"/>
            <a:ext cx="1013014" cy="12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solidFill>
                  <a:srgbClr val="000000"/>
                </a:solidFill>
                <a:ea typeface="MS PGothic" pitchFamily="34" charset="-128"/>
              </a:rPr>
              <a:t>End of 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b="1" dirty="0">
                <a:solidFill>
                  <a:srgbClr val="000000"/>
                </a:solidFill>
                <a:ea typeface="MS PGothic" pitchFamily="34" charset="-128"/>
              </a:rPr>
              <a:t>Study</a:t>
            </a:r>
            <a:r>
              <a:rPr lang="en-US" sz="1100" baseline="30000" dirty="0"/>
              <a:t>†</a:t>
            </a:r>
            <a:endParaRPr lang="en-US" sz="1100" b="1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" name="AutoShape 4">
            <a:extLst>
              <a:ext uri="{FF2B5EF4-FFF2-40B4-BE49-F238E27FC236}">
                <a16:creationId xmlns:a16="http://schemas.microsoft.com/office/drawing/2014/main" id="{D36E6DF6-6D65-074B-9DF8-FBFD1D5D1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034" y="2146274"/>
            <a:ext cx="3831635" cy="775240"/>
          </a:xfrm>
          <a:prstGeom prst="homePlate">
            <a:avLst>
              <a:gd name="adj" fmla="val 37877"/>
            </a:avLst>
          </a:prstGeom>
          <a:solidFill>
            <a:srgbClr val="00B0F0"/>
          </a:solidFill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Open Label FTR 600 mg BID + OBT </a:t>
            </a:r>
          </a:p>
        </p:txBody>
      </p:sp>
      <p:sp>
        <p:nvSpPr>
          <p:cNvPr id="74" name="Text Placeholder 47">
            <a:extLst>
              <a:ext uri="{FF2B5EF4-FFF2-40B4-BE49-F238E27FC236}">
                <a16:creationId xmlns:a16="http://schemas.microsoft.com/office/drawing/2014/main" id="{CEE6BE1B-4268-3749-87FB-9DDC622B8409}"/>
              </a:ext>
            </a:extLst>
          </p:cNvPr>
          <p:cNvSpPr txBox="1">
            <a:spLocks/>
          </p:cNvSpPr>
          <p:nvPr/>
        </p:nvSpPr>
        <p:spPr>
          <a:xfrm>
            <a:off x="305373" y="5958844"/>
            <a:ext cx="11088021" cy="56054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altLang="en-US" sz="1400" dirty="0"/>
              <a:t>*M</a:t>
            </a:r>
            <a:r>
              <a:rPr lang="en-US" altLang="en-US" sz="1400" dirty="0">
                <a:solidFill>
                  <a:srgbClr val="000000"/>
                </a:solidFill>
              </a:rPr>
              <a:t>easured from the start of open label FTR 600 mg BID + OBT; </a:t>
            </a:r>
            <a:r>
              <a:rPr lang="en-US" altLang="en-US" sz="1400" baseline="30000" dirty="0"/>
              <a:t>†</a:t>
            </a:r>
            <a:r>
              <a:rPr lang="en-US" altLang="en-US" sz="1400" dirty="0"/>
              <a:t>The study is expected to be conducted until an additional option, rollover study </a:t>
            </a:r>
            <a:br>
              <a:rPr lang="en-US" altLang="en-US" sz="1400" dirty="0"/>
            </a:br>
            <a:r>
              <a:rPr lang="en-US" altLang="en-US" sz="1400" dirty="0"/>
              <a:t>or marketing approval, is in place</a:t>
            </a:r>
            <a:r>
              <a:rPr lang="en-US" altLang="en-US" sz="1400" dirty="0">
                <a:solidFill>
                  <a:srgbClr val="3A3A3A"/>
                </a:solidFill>
              </a:rPr>
              <a:t>; </a:t>
            </a:r>
            <a:r>
              <a:rPr lang="en-US" altLang="en-US" sz="1400" baseline="30000" dirty="0"/>
              <a:t>‡</a:t>
            </a:r>
            <a:r>
              <a:rPr lang="en-US" altLang="en-US" sz="1400" dirty="0"/>
              <a:t>Use of investigational agents as part of OBT was permitted;</a:t>
            </a:r>
            <a:r>
              <a:rPr lang="en-US" altLang="en-US" sz="1400" baseline="30000" dirty="0"/>
              <a:t> §</a:t>
            </a:r>
            <a:r>
              <a:rPr lang="en-GB" altLang="en-US" sz="1400" dirty="0"/>
              <a:t>There was no screening TMR IC</a:t>
            </a:r>
            <a:r>
              <a:rPr lang="en-GB" altLang="en-US" sz="1400" baseline="-25000" dirty="0"/>
              <a:t>50</a:t>
            </a:r>
            <a:r>
              <a:rPr lang="en-GB" altLang="en-US" sz="1400" dirty="0"/>
              <a:t> criteria</a:t>
            </a:r>
          </a:p>
        </p:txBody>
      </p:sp>
      <p:sp>
        <p:nvSpPr>
          <p:cNvPr id="75" name="Rectangle: Rounded Corners 1">
            <a:extLst>
              <a:ext uri="{FF2B5EF4-FFF2-40B4-BE49-F238E27FC236}">
                <a16:creationId xmlns:a16="http://schemas.microsoft.com/office/drawing/2014/main" id="{617A7799-F362-054F-8A03-6A864F0B582B}"/>
              </a:ext>
            </a:extLst>
          </p:cNvPr>
          <p:cNvSpPr/>
          <p:nvPr/>
        </p:nvSpPr>
        <p:spPr>
          <a:xfrm>
            <a:off x="1014762" y="1133823"/>
            <a:ext cx="7325964" cy="3958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0070C0"/>
                </a:solidFill>
              </a:rPr>
              <a:t>Randomised, placebo-controlled, double blind trial - Design</a:t>
            </a:r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id="{27B76D1D-0962-46C5-AC78-E8E395396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975" y="6444771"/>
            <a:ext cx="3229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Lataillade</a:t>
            </a:r>
            <a:r>
              <a:rPr lang="fr-FR" sz="1400" i="1" dirty="0">
                <a:solidFill>
                  <a:srgbClr val="0070C0"/>
                </a:solidFill>
              </a:rPr>
              <a:t> M. Lancet HIV 2020;  7:e740-51</a:t>
            </a:r>
          </a:p>
        </p:txBody>
      </p:sp>
    </p:spTree>
    <p:extLst>
      <p:ext uri="{BB962C8B-B14F-4D97-AF65-F5344CB8AC3E}">
        <p14:creationId xmlns:p14="http://schemas.microsoft.com/office/powerpoint/2010/main" val="324864688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AF2BB-0E2D-6144-921E-F097E3C3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BRIGHTE – Baseline characteristics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FB40E3-4F12-3C45-9AB7-93AA9BE39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03033"/>
              </p:ext>
            </p:extLst>
          </p:nvPr>
        </p:nvGraphicFramePr>
        <p:xfrm>
          <a:off x="752098" y="1445454"/>
          <a:ext cx="7997189" cy="17864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9439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en-GB" sz="1200" b="1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Randomised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Cohort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spc="-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Non-</a:t>
                      </a:r>
                      <a:r>
                        <a:rPr lang="en-US" sz="1200" b="1" kern="1200" spc="-2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randomised</a:t>
                      </a:r>
                      <a:r>
                        <a:rPr lang="en-US" sz="1200" b="1" kern="1200" spc="-2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Cohort</a:t>
                      </a:r>
                      <a:endParaRPr lang="en-GB" sz="1200" b="1" kern="1200" spc="-2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23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85393" marR="85393" marT="42651" marB="4265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Placebo BID</a:t>
                      </a:r>
                      <a:b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(N=69)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FTR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600 mg BID </a:t>
                      </a:r>
                      <a:b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(N=203)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B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FTR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600 mg BID</a:t>
                      </a:r>
                      <a:b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(N=99)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200" b="0" kern="1200" spc="-2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years,</a:t>
                      </a:r>
                      <a:r>
                        <a:rPr lang="en-US" sz="1200" kern="12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median</a:t>
                      </a:r>
                      <a:r>
                        <a:rPr lang="en-US" sz="1200" kern="1200" spc="-2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(range)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 (19</a:t>
                      </a:r>
                      <a:r>
                        <a:rPr lang="en-GB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48 (18</a:t>
                      </a:r>
                      <a:r>
                        <a:rPr lang="en-GB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73)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 (17</a:t>
                      </a:r>
                      <a:r>
                        <a:rPr lang="en-GB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Male, </a:t>
                      </a:r>
                      <a:r>
                        <a:rPr lang="en-US" sz="12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HIV-1 RNA</a:t>
                      </a:r>
                      <a:r>
                        <a:rPr lang="en-US" sz="12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log</a:t>
                      </a:r>
                      <a:r>
                        <a:rPr lang="en-US" sz="1200" b="1" kern="12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c/mL</a:t>
                      </a: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median (IQR)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spc="-2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4.5 (3.6–5.2)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spc="-2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4.7 (4.0–5.1)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spc="-2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4.3 (3.6–4.8)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173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HIV-1 RNA</a:t>
                      </a:r>
                      <a:r>
                        <a:rPr lang="en-US" sz="12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≥100 000 </a:t>
                      </a: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c/mL</a:t>
                      </a:r>
                      <a:r>
                        <a:rPr lang="en-US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%</a:t>
                      </a:r>
                      <a:endParaRPr lang="en-US" sz="120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174047"/>
                  </a:ext>
                </a:extLst>
              </a:tr>
              <a:tr h="22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CD4+ T-cells/µL</a:t>
                      </a: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median (IQR)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2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(23–244)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 (15–203)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 (6–161)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82527"/>
                  </a:ext>
                </a:extLst>
              </a:tr>
            </a:tbl>
          </a:graphicData>
        </a:graphic>
      </p:graphicFrame>
      <p:graphicFrame>
        <p:nvGraphicFramePr>
          <p:cNvPr id="11" name="Chart 17">
            <a:extLst>
              <a:ext uri="{FF2B5EF4-FFF2-40B4-BE49-F238E27FC236}">
                <a16:creationId xmlns:a16="http://schemas.microsoft.com/office/drawing/2014/main" id="{262B3639-F423-764A-99F3-553F230ABC77}"/>
              </a:ext>
            </a:extLst>
          </p:cNvPr>
          <p:cNvGraphicFramePr>
            <a:graphicFrameLocks/>
          </p:cNvGraphicFramePr>
          <p:nvPr/>
        </p:nvGraphicFramePr>
        <p:xfrm>
          <a:off x="1551438" y="3789541"/>
          <a:ext cx="4544562" cy="296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5">
            <a:extLst>
              <a:ext uri="{FF2B5EF4-FFF2-40B4-BE49-F238E27FC236}">
                <a16:creationId xmlns:a16="http://schemas.microsoft.com/office/drawing/2014/main" id="{59CC893A-6522-FA49-A45C-51DA33E33862}"/>
              </a:ext>
            </a:extLst>
          </p:cNvPr>
          <p:cNvGraphicFramePr>
            <a:graphicFrameLocks/>
          </p:cNvGraphicFramePr>
          <p:nvPr/>
        </p:nvGraphicFramePr>
        <p:xfrm>
          <a:off x="7191756" y="3623028"/>
          <a:ext cx="3862137" cy="278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C047E55-1939-3F4E-AA07-78F98BB5EA8A}"/>
              </a:ext>
            </a:extLst>
          </p:cNvPr>
          <p:cNvSpPr/>
          <p:nvPr/>
        </p:nvSpPr>
        <p:spPr>
          <a:xfrm>
            <a:off x="2743123" y="3327561"/>
            <a:ext cx="23698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defRPr/>
            </a:pPr>
            <a:r>
              <a:rPr lang="en-GB" b="1" dirty="0">
                <a:solidFill>
                  <a:srgbClr val="0070C0"/>
                </a:solidFill>
              </a:rPr>
              <a:t>Prior Exposure to ARVs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40AEA6-2FB7-5442-B198-E8231E3702CF}"/>
              </a:ext>
            </a:extLst>
          </p:cNvPr>
          <p:cNvSpPr txBox="1"/>
          <p:nvPr/>
        </p:nvSpPr>
        <p:spPr>
          <a:xfrm>
            <a:off x="1845539" y="359825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-25000" dirty="0"/>
              <a:t>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02981-DBAC-5740-A5C8-4260600E6286}"/>
              </a:ext>
            </a:extLst>
          </p:cNvPr>
          <p:cNvSpPr/>
          <p:nvPr/>
        </p:nvSpPr>
        <p:spPr>
          <a:xfrm>
            <a:off x="6688837" y="3327561"/>
            <a:ext cx="50634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defRPr/>
            </a:pPr>
            <a:r>
              <a:rPr lang="en-GB" b="1" dirty="0">
                <a:solidFill>
                  <a:srgbClr val="0070C0"/>
                </a:solidFill>
              </a:rPr>
              <a:t>Fully Active and Available ARV Agents in Initial OBT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56F861D-6BB6-3347-8D5E-5BF52531C8CD}"/>
              </a:ext>
            </a:extLst>
          </p:cNvPr>
          <p:cNvSpPr txBox="1"/>
          <p:nvPr/>
        </p:nvSpPr>
        <p:spPr>
          <a:xfrm>
            <a:off x="10058453" y="4993311"/>
            <a:ext cx="1498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15/19 = </a:t>
            </a:r>
            <a:r>
              <a:rPr lang="fr-FR" sz="1200" dirty="0" err="1"/>
              <a:t>Ibalizumab</a:t>
            </a:r>
            <a:endParaRPr lang="fr-FR" sz="1200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AE37FDC-C53C-4BFB-A914-E6D08903E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975" y="6444771"/>
            <a:ext cx="3229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Lataillade</a:t>
            </a:r>
            <a:r>
              <a:rPr lang="fr-FR" sz="1400" i="1" dirty="0">
                <a:solidFill>
                  <a:srgbClr val="0070C0"/>
                </a:solidFill>
              </a:rPr>
              <a:t> M. Lancet HIV 2020;  7:e740-51</a:t>
            </a:r>
          </a:p>
        </p:txBody>
      </p:sp>
    </p:spTree>
    <p:extLst>
      <p:ext uri="{BB962C8B-B14F-4D97-AF65-F5344CB8AC3E}">
        <p14:creationId xmlns:p14="http://schemas.microsoft.com/office/powerpoint/2010/main" val="378646788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950EA7BF-01C7-AB64-2E8A-350ED39C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297" y="2101354"/>
            <a:ext cx="7053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HIV RNA &lt;40 c/mL through W240 (ITT-E and observed analyses)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A826F46-1654-EE75-3D47-FF466D92F531}"/>
              </a:ext>
            </a:extLst>
          </p:cNvPr>
          <p:cNvGrpSpPr/>
          <p:nvPr/>
        </p:nvGrpSpPr>
        <p:grpSpPr>
          <a:xfrm>
            <a:off x="1027416" y="2527067"/>
            <a:ext cx="10920481" cy="3935190"/>
            <a:chOff x="1027416" y="2527067"/>
            <a:chExt cx="10920481" cy="3935190"/>
          </a:xfrm>
        </p:grpSpPr>
        <p:sp>
          <p:nvSpPr>
            <p:cNvPr id="163" name="Line 157">
              <a:extLst>
                <a:ext uri="{FF2B5EF4-FFF2-40B4-BE49-F238E27FC236}">
                  <a16:creationId xmlns:a16="http://schemas.microsoft.com/office/drawing/2014/main" id="{A8BE3422-CD2B-8D7A-AD42-860BFCF7B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3865880"/>
              <a:ext cx="198438" cy="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4" name="Line 158">
              <a:extLst>
                <a:ext uri="{FF2B5EF4-FFF2-40B4-BE49-F238E27FC236}">
                  <a16:creationId xmlns:a16="http://schemas.microsoft.com/office/drawing/2014/main" id="{85DB1272-5D14-072C-F150-B4F57E137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3216275"/>
              <a:ext cx="198438" cy="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Line 159">
              <a:extLst>
                <a:ext uri="{FF2B5EF4-FFF2-40B4-BE49-F238E27FC236}">
                  <a16:creationId xmlns:a16="http://schemas.microsoft.com/office/drawing/2014/main" id="{1708F1F8-7D6E-F88C-B181-2800A3A17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4135438"/>
              <a:ext cx="198438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Line 160">
              <a:extLst>
                <a:ext uri="{FF2B5EF4-FFF2-40B4-BE49-F238E27FC236}">
                  <a16:creationId xmlns:a16="http://schemas.microsoft.com/office/drawing/2014/main" id="{10C650E0-3E1F-EF8D-6F68-CF196DF97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8313" y="3485833"/>
              <a:ext cx="19843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75" name="Groupe 274">
              <a:extLst>
                <a:ext uri="{FF2B5EF4-FFF2-40B4-BE49-F238E27FC236}">
                  <a16:creationId xmlns:a16="http://schemas.microsoft.com/office/drawing/2014/main" id="{0AF232BD-D7EF-DCF7-119A-0BEF8646339B}"/>
                </a:ext>
              </a:extLst>
            </p:cNvPr>
            <p:cNvGrpSpPr/>
            <p:nvPr/>
          </p:nvGrpSpPr>
          <p:grpSpPr>
            <a:xfrm>
              <a:off x="2603500" y="2813050"/>
              <a:ext cx="4806951" cy="2389188"/>
              <a:chOff x="2603500" y="2660650"/>
              <a:chExt cx="4806951" cy="2389188"/>
            </a:xfrm>
          </p:grpSpPr>
          <p:sp>
            <p:nvSpPr>
              <p:cNvPr id="167" name="Line 161">
                <a:extLst>
                  <a:ext uri="{FF2B5EF4-FFF2-40B4-BE49-F238E27FC236}">
                    <a16:creationId xmlns:a16="http://schemas.microsoft.com/office/drawing/2014/main" id="{843165B3-ADD6-200B-6136-A42559748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2713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8" name="Line 162">
                <a:extLst>
                  <a:ext uri="{FF2B5EF4-FFF2-40B4-BE49-F238E27FC236}">
                    <a16:creationId xmlns:a16="http://schemas.microsoft.com/office/drawing/2014/main" id="{9F08BE90-2209-DA45-FC18-AF228BB3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7375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9" name="Freeform 163">
                <a:extLst>
                  <a:ext uri="{FF2B5EF4-FFF2-40B4-BE49-F238E27FC236}">
                    <a16:creationId xmlns:a16="http://schemas.microsoft.com/office/drawing/2014/main" id="{AF244D21-CB13-DDD2-45E6-2F38FDEED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8" y="2660650"/>
                <a:ext cx="4741863" cy="2335213"/>
              </a:xfrm>
              <a:custGeom>
                <a:avLst/>
                <a:gdLst>
                  <a:gd name="T0" fmla="*/ 2987 w 2987"/>
                  <a:gd name="T1" fmla="*/ 1471 h 1471"/>
                  <a:gd name="T2" fmla="*/ 2689 w 2987"/>
                  <a:gd name="T3" fmla="*/ 1471 h 1471"/>
                  <a:gd name="T4" fmla="*/ 2390 w 2987"/>
                  <a:gd name="T5" fmla="*/ 1471 h 1471"/>
                  <a:gd name="T6" fmla="*/ 2091 w 2987"/>
                  <a:gd name="T7" fmla="*/ 1471 h 1471"/>
                  <a:gd name="T8" fmla="*/ 1792 w 2987"/>
                  <a:gd name="T9" fmla="*/ 1471 h 1471"/>
                  <a:gd name="T10" fmla="*/ 1494 w 2987"/>
                  <a:gd name="T11" fmla="*/ 1471 h 1471"/>
                  <a:gd name="T12" fmla="*/ 1195 w 2987"/>
                  <a:gd name="T13" fmla="*/ 1471 h 1471"/>
                  <a:gd name="T14" fmla="*/ 896 w 2987"/>
                  <a:gd name="T15" fmla="*/ 1471 h 1471"/>
                  <a:gd name="T16" fmla="*/ 598 w 2987"/>
                  <a:gd name="T17" fmla="*/ 1471 h 1471"/>
                  <a:gd name="T18" fmla="*/ 299 w 2987"/>
                  <a:gd name="T19" fmla="*/ 1471 h 1471"/>
                  <a:gd name="T20" fmla="*/ 0 w 2987"/>
                  <a:gd name="T21" fmla="*/ 1471 h 1471"/>
                  <a:gd name="T22" fmla="*/ 0 w 2987"/>
                  <a:gd name="T23" fmla="*/ 1177 h 1471"/>
                  <a:gd name="T24" fmla="*/ 0 w 2987"/>
                  <a:gd name="T25" fmla="*/ 883 h 1471"/>
                  <a:gd name="T26" fmla="*/ 0 w 2987"/>
                  <a:gd name="T27" fmla="*/ 589 h 1471"/>
                  <a:gd name="T28" fmla="*/ 0 w 2987"/>
                  <a:gd name="T29" fmla="*/ 294 h 1471"/>
                  <a:gd name="T30" fmla="*/ 0 w 2987"/>
                  <a:gd name="T31" fmla="*/ 0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7" h="1471">
                    <a:moveTo>
                      <a:pt x="2987" y="1471"/>
                    </a:moveTo>
                    <a:lnTo>
                      <a:pt x="2689" y="1471"/>
                    </a:lnTo>
                    <a:lnTo>
                      <a:pt x="2390" y="1471"/>
                    </a:lnTo>
                    <a:lnTo>
                      <a:pt x="2091" y="1471"/>
                    </a:lnTo>
                    <a:lnTo>
                      <a:pt x="1792" y="1471"/>
                    </a:lnTo>
                    <a:lnTo>
                      <a:pt x="1494" y="1471"/>
                    </a:lnTo>
                    <a:lnTo>
                      <a:pt x="1195" y="1471"/>
                    </a:lnTo>
                    <a:lnTo>
                      <a:pt x="896" y="1471"/>
                    </a:lnTo>
                    <a:lnTo>
                      <a:pt x="598" y="1471"/>
                    </a:lnTo>
                    <a:lnTo>
                      <a:pt x="299" y="1471"/>
                    </a:lnTo>
                    <a:lnTo>
                      <a:pt x="0" y="1471"/>
                    </a:lnTo>
                    <a:lnTo>
                      <a:pt x="0" y="1177"/>
                    </a:lnTo>
                    <a:lnTo>
                      <a:pt x="0" y="883"/>
                    </a:lnTo>
                    <a:lnTo>
                      <a:pt x="0" y="589"/>
                    </a:lnTo>
                    <a:lnTo>
                      <a:pt x="0" y="29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0" name="Line 164">
                <a:extLst>
                  <a:ext uri="{FF2B5EF4-FFF2-40B4-BE49-F238E27FC236}">
                    <a16:creationId xmlns:a16="http://schemas.microsoft.com/office/drawing/2014/main" id="{62956D94-CF3F-7CE2-A33B-EA3A7CEC6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3388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1" name="Line 165">
                <a:extLst>
                  <a:ext uri="{FF2B5EF4-FFF2-40B4-BE49-F238E27FC236}">
                    <a16:creationId xmlns:a16="http://schemas.microsoft.com/office/drawing/2014/main" id="{8334145A-5874-268B-5637-F86C6526F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8050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2" name="Line 166">
                <a:extLst>
                  <a:ext uri="{FF2B5EF4-FFF2-40B4-BE49-F238E27FC236}">
                    <a16:creationId xmlns:a16="http://schemas.microsoft.com/office/drawing/2014/main" id="{491699FC-07F9-ADCE-D416-57AAED0A7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0450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3" name="Line 167">
                <a:extLst>
                  <a:ext uri="{FF2B5EF4-FFF2-40B4-BE49-F238E27FC236}">
                    <a16:creationId xmlns:a16="http://schemas.microsoft.com/office/drawing/2014/main" id="{AE55E72F-ADB1-7D2F-C309-9CF48139E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266065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4" name="Line 168">
                <a:extLst>
                  <a:ext uri="{FF2B5EF4-FFF2-40B4-BE49-F238E27FC236}">
                    <a16:creationId xmlns:a16="http://schemas.microsoft.com/office/drawing/2014/main" id="{A11AED57-FFA2-157B-F6FC-2A17003F4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12737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5" name="Line 169">
                <a:extLst>
                  <a:ext uri="{FF2B5EF4-FFF2-40B4-BE49-F238E27FC236}">
                    <a16:creationId xmlns:a16="http://schemas.microsoft.com/office/drawing/2014/main" id="{E327AA5E-C8E3-8C92-5DEE-CE9E82BFD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0624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6" name="Line 170">
                <a:extLst>
                  <a:ext uri="{FF2B5EF4-FFF2-40B4-BE49-F238E27FC236}">
                    <a16:creationId xmlns:a16="http://schemas.microsoft.com/office/drawing/2014/main" id="{D778D485-0103-1DF4-5F12-A4B8FC572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5956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7" name="Line 171">
                <a:extLst>
                  <a:ext uri="{FF2B5EF4-FFF2-40B4-BE49-F238E27FC236}">
                    <a16:creationId xmlns:a16="http://schemas.microsoft.com/office/drawing/2014/main" id="{87E8EE65-DE3D-8F52-C8F6-CFD67C679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5291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8" name="Freeform 172">
                <a:extLst>
                  <a:ext uri="{FF2B5EF4-FFF2-40B4-BE49-F238E27FC236}">
                    <a16:creationId xmlns:a16="http://schemas.microsoft.com/office/drawing/2014/main" id="{E56A347A-4DB9-2547-DD7F-DA5A96C8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500" y="4995863"/>
                <a:ext cx="65088" cy="53975"/>
              </a:xfrm>
              <a:custGeom>
                <a:avLst/>
                <a:gdLst>
                  <a:gd name="T0" fmla="*/ 41 w 41"/>
                  <a:gd name="T1" fmla="*/ 34 h 34"/>
                  <a:gd name="T2" fmla="*/ 41 w 41"/>
                  <a:gd name="T3" fmla="*/ 0 h 34"/>
                  <a:gd name="T4" fmla="*/ 0 w 41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4">
                    <a:moveTo>
                      <a:pt x="41" y="34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9" name="Line 173">
                <a:extLst>
                  <a:ext uri="{FF2B5EF4-FFF2-40B4-BE49-F238E27FC236}">
                    <a16:creationId xmlns:a16="http://schemas.microsoft.com/office/drawing/2014/main" id="{AFA9BE2C-0A96-99FC-EBB1-1DE8AD36A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0" name="Line 174">
                <a:extLst>
                  <a:ext uri="{FF2B5EF4-FFF2-40B4-BE49-F238E27FC236}">
                    <a16:creationId xmlns:a16="http://schemas.microsoft.com/office/drawing/2014/main" id="{71F80E3E-DD5A-0AE6-D73B-B2066E14C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5650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1" name="Line 175">
                <a:extLst>
                  <a:ext uri="{FF2B5EF4-FFF2-40B4-BE49-F238E27FC236}">
                    <a16:creationId xmlns:a16="http://schemas.microsoft.com/office/drawing/2014/main" id="{8C2D29C6-8030-1DE0-978E-17155D77A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313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2" name="Line 176">
                <a:extLst>
                  <a:ext uri="{FF2B5EF4-FFF2-40B4-BE49-F238E27FC236}">
                    <a16:creationId xmlns:a16="http://schemas.microsoft.com/office/drawing/2014/main" id="{F173C34C-0767-EDFC-CC4F-58094A112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7913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3" name="Line 177">
                <a:extLst>
                  <a:ext uri="{FF2B5EF4-FFF2-40B4-BE49-F238E27FC236}">
                    <a16:creationId xmlns:a16="http://schemas.microsoft.com/office/drawing/2014/main" id="{0C1F24D1-B163-B428-7983-EA6815634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0988" y="4995863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84" name="Rectangle 178">
              <a:extLst>
                <a:ext uri="{FF2B5EF4-FFF2-40B4-BE49-F238E27FC236}">
                  <a16:creationId xmlns:a16="http://schemas.microsoft.com/office/drawing/2014/main" id="{30C99B27-043D-B123-78D6-6841A5D38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426" y="5251450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5" name="Rectangle 179">
              <a:extLst>
                <a:ext uri="{FF2B5EF4-FFF2-40B4-BE49-F238E27FC236}">
                  <a16:creationId xmlns:a16="http://schemas.microsoft.com/office/drawing/2014/main" id="{7851B286-0E53-7078-1129-840C5E505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337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6" name="Rectangle 180">
              <a:extLst>
                <a:ext uri="{FF2B5EF4-FFF2-40B4-BE49-F238E27FC236}">
                  <a16:creationId xmlns:a16="http://schemas.microsoft.com/office/drawing/2014/main" id="{160BC875-19D1-7866-6055-0D9F4A45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023" y="525145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7" name="Rectangle 181">
              <a:extLst>
                <a:ext uri="{FF2B5EF4-FFF2-40B4-BE49-F238E27FC236}">
                  <a16:creationId xmlns:a16="http://schemas.microsoft.com/office/drawing/2014/main" id="{5AF24A03-20D0-0691-992C-65D18D3B5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023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8" name="Rectangle 182">
              <a:extLst>
                <a:ext uri="{FF2B5EF4-FFF2-40B4-BE49-F238E27FC236}">
                  <a16:creationId xmlns:a16="http://schemas.microsoft.com/office/drawing/2014/main" id="{9552D030-3DCF-A19B-0A0C-8BBA49167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000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9" name="Rectangle 183">
              <a:extLst>
                <a:ext uri="{FF2B5EF4-FFF2-40B4-BE49-F238E27FC236}">
                  <a16:creationId xmlns:a16="http://schemas.microsoft.com/office/drawing/2014/main" id="{D31564D2-1330-D4C3-DA20-9B13B46F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686" y="525145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0" name="Rectangle 184">
              <a:extLst>
                <a:ext uri="{FF2B5EF4-FFF2-40B4-BE49-F238E27FC236}">
                  <a16:creationId xmlns:a16="http://schemas.microsoft.com/office/drawing/2014/main" id="{DE0E2F26-8FCC-3935-61F2-93F784C34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686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1" name="Rectangle 185">
              <a:extLst>
                <a:ext uri="{FF2B5EF4-FFF2-40B4-BE49-F238E27FC236}">
                  <a16:creationId xmlns:a16="http://schemas.microsoft.com/office/drawing/2014/main" id="{6CD6ABFA-9F25-918A-F314-E7CBF7B7D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348" y="525145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2" name="Rectangle 186">
              <a:extLst>
                <a:ext uri="{FF2B5EF4-FFF2-40B4-BE49-F238E27FC236}">
                  <a16:creationId xmlns:a16="http://schemas.microsoft.com/office/drawing/2014/main" id="{2BFB1AFE-7978-57C8-18ED-1F2FB13B5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737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3" name="Rectangle 187">
              <a:extLst>
                <a:ext uri="{FF2B5EF4-FFF2-40B4-BE49-F238E27FC236}">
                  <a16:creationId xmlns:a16="http://schemas.microsoft.com/office/drawing/2014/main" id="{125454BD-869F-C482-A537-FE17297A5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423" y="525145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4" name="Rectangle 188">
              <a:extLst>
                <a:ext uri="{FF2B5EF4-FFF2-40B4-BE49-F238E27FC236}">
                  <a16:creationId xmlns:a16="http://schemas.microsoft.com/office/drawing/2014/main" id="{AC787777-0AE1-9E67-6F6D-A3855692B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423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5" name="Rectangle 189">
              <a:extLst>
                <a:ext uri="{FF2B5EF4-FFF2-40B4-BE49-F238E27FC236}">
                  <a16:creationId xmlns:a16="http://schemas.microsoft.com/office/drawing/2014/main" id="{1780FBB3-4CFA-957D-CFEC-C064146E5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400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6" name="Rectangle 190">
              <a:extLst>
                <a:ext uri="{FF2B5EF4-FFF2-40B4-BE49-F238E27FC236}">
                  <a16:creationId xmlns:a16="http://schemas.microsoft.com/office/drawing/2014/main" id="{3A0B1776-CEE3-8FE3-CDF2-0B2950EE7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62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7" name="Rectangle 191">
              <a:extLst>
                <a:ext uri="{FF2B5EF4-FFF2-40B4-BE49-F238E27FC236}">
                  <a16:creationId xmlns:a16="http://schemas.microsoft.com/office/drawing/2014/main" id="{C936C65E-7E48-C4EE-C470-4889038DC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062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8" name="Rectangle 192">
              <a:extLst>
                <a:ext uri="{FF2B5EF4-FFF2-40B4-BE49-F238E27FC236}">
                  <a16:creationId xmlns:a16="http://schemas.microsoft.com/office/drawing/2014/main" id="{9B50F610-B8DD-1109-266C-CEDA610D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748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9" name="Rectangle 193">
              <a:extLst>
                <a:ext uri="{FF2B5EF4-FFF2-40B4-BE49-F238E27FC236}">
                  <a16:creationId xmlns:a16="http://schemas.microsoft.com/office/drawing/2014/main" id="{5F8CA607-728E-1C7F-B003-6BF1D608B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137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0" name="Rectangle 194">
              <a:extLst>
                <a:ext uri="{FF2B5EF4-FFF2-40B4-BE49-F238E27FC236}">
                  <a16:creationId xmlns:a16="http://schemas.microsoft.com/office/drawing/2014/main" id="{11D3DB22-199C-CAE6-1C89-93B212F65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800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1" name="Rectangle 195">
              <a:extLst>
                <a:ext uri="{FF2B5EF4-FFF2-40B4-BE49-F238E27FC236}">
                  <a16:creationId xmlns:a16="http://schemas.microsoft.com/office/drawing/2014/main" id="{9387F423-E270-C6E8-ABAB-0E0B2AD66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2800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2" name="Rectangle 196">
              <a:extLst>
                <a:ext uri="{FF2B5EF4-FFF2-40B4-BE49-F238E27FC236}">
                  <a16:creationId xmlns:a16="http://schemas.microsoft.com/office/drawing/2014/main" id="{D2C33199-00BD-CB17-E2CD-C5D2CBAD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486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3" name="Rectangle 197">
              <a:extLst>
                <a:ext uri="{FF2B5EF4-FFF2-40B4-BE49-F238E27FC236}">
                  <a16:creationId xmlns:a16="http://schemas.microsoft.com/office/drawing/2014/main" id="{16E8A6EF-7392-3757-37D6-1783C7142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462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4" name="Rectangle 198">
              <a:extLst>
                <a:ext uri="{FF2B5EF4-FFF2-40B4-BE49-F238E27FC236}">
                  <a16:creationId xmlns:a16="http://schemas.microsoft.com/office/drawing/2014/main" id="{2CFC7911-B403-BECD-7C05-B4EBD19B7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537" y="6029325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5" name="Rectangle 199">
              <a:extLst>
                <a:ext uri="{FF2B5EF4-FFF2-40B4-BE49-F238E27FC236}">
                  <a16:creationId xmlns:a16="http://schemas.microsoft.com/office/drawing/2014/main" id="{E0BF523F-4519-5979-DAD5-73F15FC99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537" y="5251450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" name="Rectangle 200">
              <a:extLst>
                <a:ext uri="{FF2B5EF4-FFF2-40B4-BE49-F238E27FC236}">
                  <a16:creationId xmlns:a16="http://schemas.microsoft.com/office/drawing/2014/main" id="{1A175085-A4D2-2386-77E9-33E6A954A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223" y="624681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" name="Rectangle 201">
              <a:extLst>
                <a:ext uri="{FF2B5EF4-FFF2-40B4-BE49-F238E27FC236}">
                  <a16:creationId xmlns:a16="http://schemas.microsoft.com/office/drawing/2014/main" id="{D17370CD-CE2B-9147-51CB-15D00A64B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056" y="6029325"/>
              <a:ext cx="14562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8" name="Rectangle 202">
              <a:extLst>
                <a:ext uri="{FF2B5EF4-FFF2-40B4-BE49-F238E27FC236}">
                  <a16:creationId xmlns:a16="http://schemas.microsoft.com/office/drawing/2014/main" id="{FE8A0FFB-6090-10BE-E99C-AA37B790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416" y="6246813"/>
              <a:ext cx="17808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" name="Rectangle 203">
              <a:extLst>
                <a:ext uri="{FF2B5EF4-FFF2-40B4-BE49-F238E27FC236}">
                  <a16:creationId xmlns:a16="http://schemas.microsoft.com/office/drawing/2014/main" id="{1B26941F-4050-5F82-B5D2-8D33F521C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854" y="5786438"/>
              <a:ext cx="16393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Observed analysis, N=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" name="Rectangle 204">
              <a:extLst>
                <a:ext uri="{FF2B5EF4-FFF2-40B4-BE49-F238E27FC236}">
                  <a16:creationId xmlns:a16="http://schemas.microsoft.com/office/drawing/2014/main" id="{E7008B16-7357-B16D-5A67-E68B4A1F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2708275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1" name="Rectangle 205">
              <a:extLst>
                <a:ext uri="{FF2B5EF4-FFF2-40B4-BE49-F238E27FC236}">
                  <a16:creationId xmlns:a16="http://schemas.microsoft.com/office/drawing/2014/main" id="{CB400FE8-A546-8B11-50C5-6B14C7F4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41" y="317500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2" name="Rectangle 206">
              <a:extLst>
                <a:ext uri="{FF2B5EF4-FFF2-40B4-BE49-F238E27FC236}">
                  <a16:creationId xmlns:a16="http://schemas.microsoft.com/office/drawing/2014/main" id="{8EE30233-8741-CDEA-2C48-BFFB6AACD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41" y="364172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3" name="Rectangle 207">
              <a:extLst>
                <a:ext uri="{FF2B5EF4-FFF2-40B4-BE49-F238E27FC236}">
                  <a16:creationId xmlns:a16="http://schemas.microsoft.com/office/drawing/2014/main" id="{7B818FA0-CDF5-D6DF-F0BF-AA71AABE6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41" y="4110038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4" name="Rectangle 208">
              <a:extLst>
                <a:ext uri="{FF2B5EF4-FFF2-40B4-BE49-F238E27FC236}">
                  <a16:creationId xmlns:a16="http://schemas.microsoft.com/office/drawing/2014/main" id="{50D43033-06B5-2845-F049-FE603E51B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741" y="45767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5" name="Rectangle 209">
              <a:extLst>
                <a:ext uri="{FF2B5EF4-FFF2-40B4-BE49-F238E27FC236}">
                  <a16:creationId xmlns:a16="http://schemas.microsoft.com/office/drawing/2014/main" id="{C088BDF2-3654-1246-4864-3CE65D7BB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699" y="5043488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6" name="Freeform 210">
              <a:extLst>
                <a:ext uri="{FF2B5EF4-FFF2-40B4-BE49-F238E27FC236}">
                  <a16:creationId xmlns:a16="http://schemas.microsoft.com/office/drawing/2014/main" id="{540901E5-CC89-5D8C-7E8F-51F7F5824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743325"/>
              <a:ext cx="4745038" cy="1404938"/>
            </a:xfrm>
            <a:custGeom>
              <a:avLst/>
              <a:gdLst>
                <a:gd name="T0" fmla="*/ 0 w 2989"/>
                <a:gd name="T1" fmla="*/ 885 h 885"/>
                <a:gd name="T2" fmla="*/ 307 w 2989"/>
                <a:gd name="T3" fmla="*/ 104 h 885"/>
                <a:gd name="T4" fmla="*/ 601 w 2989"/>
                <a:gd name="T5" fmla="*/ 92 h 885"/>
                <a:gd name="T6" fmla="*/ 1196 w 2989"/>
                <a:gd name="T7" fmla="*/ 0 h 885"/>
                <a:gd name="T8" fmla="*/ 1796 w 2989"/>
                <a:gd name="T9" fmla="*/ 90 h 885"/>
                <a:gd name="T10" fmla="*/ 2395 w 2989"/>
                <a:gd name="T11" fmla="*/ 100 h 885"/>
                <a:gd name="T12" fmla="*/ 2989 w 2989"/>
                <a:gd name="T13" fmla="*/ 22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9" h="885">
                  <a:moveTo>
                    <a:pt x="0" y="885"/>
                  </a:moveTo>
                  <a:lnTo>
                    <a:pt x="307" y="104"/>
                  </a:lnTo>
                  <a:lnTo>
                    <a:pt x="601" y="92"/>
                  </a:lnTo>
                  <a:lnTo>
                    <a:pt x="1196" y="0"/>
                  </a:lnTo>
                  <a:lnTo>
                    <a:pt x="1796" y="90"/>
                  </a:lnTo>
                  <a:lnTo>
                    <a:pt x="2395" y="100"/>
                  </a:lnTo>
                  <a:lnTo>
                    <a:pt x="2989" y="223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Freeform 211">
              <a:extLst>
                <a:ext uri="{FF2B5EF4-FFF2-40B4-BE49-F238E27FC236}">
                  <a16:creationId xmlns:a16="http://schemas.microsoft.com/office/drawing/2014/main" id="{7F9E7682-38B0-6D75-D3B9-E267FD572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4265613"/>
              <a:ext cx="4741863" cy="882650"/>
            </a:xfrm>
            <a:custGeom>
              <a:avLst/>
              <a:gdLst>
                <a:gd name="T0" fmla="*/ 0 w 2987"/>
                <a:gd name="T1" fmla="*/ 556 h 556"/>
                <a:gd name="T2" fmla="*/ 305 w 2987"/>
                <a:gd name="T3" fmla="*/ 14 h 556"/>
                <a:gd name="T4" fmla="*/ 603 w 2987"/>
                <a:gd name="T5" fmla="*/ 0 h 556"/>
                <a:gd name="T6" fmla="*/ 1196 w 2987"/>
                <a:gd name="T7" fmla="*/ 10 h 556"/>
                <a:gd name="T8" fmla="*/ 2389 w 2987"/>
                <a:gd name="T9" fmla="*/ 86 h 556"/>
                <a:gd name="T10" fmla="*/ 2987 w 2987"/>
                <a:gd name="T11" fmla="*/ 23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7" h="556">
                  <a:moveTo>
                    <a:pt x="0" y="556"/>
                  </a:moveTo>
                  <a:lnTo>
                    <a:pt x="305" y="14"/>
                  </a:lnTo>
                  <a:lnTo>
                    <a:pt x="603" y="0"/>
                  </a:lnTo>
                  <a:lnTo>
                    <a:pt x="1196" y="10"/>
                  </a:lnTo>
                  <a:lnTo>
                    <a:pt x="2389" y="86"/>
                  </a:lnTo>
                  <a:lnTo>
                    <a:pt x="2987" y="233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8" name="Freeform 212">
              <a:extLst>
                <a:ext uri="{FF2B5EF4-FFF2-40B4-BE49-F238E27FC236}">
                  <a16:creationId xmlns:a16="http://schemas.microsoft.com/office/drawing/2014/main" id="{711F2A3B-FCD3-E266-1A4C-31031664F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476625"/>
              <a:ext cx="4738688" cy="1671638"/>
            </a:xfrm>
            <a:custGeom>
              <a:avLst/>
              <a:gdLst>
                <a:gd name="T0" fmla="*/ 0 w 2985"/>
                <a:gd name="T1" fmla="*/ 1053 h 1053"/>
                <a:gd name="T2" fmla="*/ 303 w 2985"/>
                <a:gd name="T3" fmla="*/ 438 h 1053"/>
                <a:gd name="T4" fmla="*/ 597 w 2985"/>
                <a:gd name="T5" fmla="*/ 352 h 1053"/>
                <a:gd name="T6" fmla="*/ 1194 w 2985"/>
                <a:gd name="T7" fmla="*/ 193 h 1053"/>
                <a:gd name="T8" fmla="*/ 1790 w 2985"/>
                <a:gd name="T9" fmla="*/ 74 h 1053"/>
                <a:gd name="T10" fmla="*/ 2385 w 2985"/>
                <a:gd name="T11" fmla="*/ 0 h 1053"/>
                <a:gd name="T12" fmla="*/ 2985 w 2985"/>
                <a:gd name="T13" fmla="*/ 92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5" h="1053">
                  <a:moveTo>
                    <a:pt x="0" y="1053"/>
                  </a:moveTo>
                  <a:lnTo>
                    <a:pt x="303" y="438"/>
                  </a:lnTo>
                  <a:lnTo>
                    <a:pt x="597" y="352"/>
                  </a:lnTo>
                  <a:lnTo>
                    <a:pt x="1194" y="193"/>
                  </a:lnTo>
                  <a:lnTo>
                    <a:pt x="1790" y="74"/>
                  </a:lnTo>
                  <a:lnTo>
                    <a:pt x="2385" y="0"/>
                  </a:lnTo>
                  <a:lnTo>
                    <a:pt x="2985" y="92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9" name="Freeform 213">
              <a:extLst>
                <a:ext uri="{FF2B5EF4-FFF2-40B4-BE49-F238E27FC236}">
                  <a16:creationId xmlns:a16="http://schemas.microsoft.com/office/drawing/2014/main" id="{7FB617FA-91AC-E956-2F87-6F7CA3F0A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3233738"/>
              <a:ext cx="4745038" cy="1914525"/>
            </a:xfrm>
            <a:custGeom>
              <a:avLst/>
              <a:gdLst>
                <a:gd name="T0" fmla="*/ 0 w 2989"/>
                <a:gd name="T1" fmla="*/ 1206 h 1206"/>
                <a:gd name="T2" fmla="*/ 305 w 2989"/>
                <a:gd name="T3" fmla="*/ 366 h 1206"/>
                <a:gd name="T4" fmla="*/ 599 w 2989"/>
                <a:gd name="T5" fmla="*/ 290 h 1206"/>
                <a:gd name="T6" fmla="*/ 1194 w 2989"/>
                <a:gd name="T7" fmla="*/ 43 h 1206"/>
                <a:gd name="T8" fmla="*/ 1792 w 2989"/>
                <a:gd name="T9" fmla="*/ 62 h 1206"/>
                <a:gd name="T10" fmla="*/ 2989 w 2989"/>
                <a:gd name="T11" fmla="*/ 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9" h="1206">
                  <a:moveTo>
                    <a:pt x="0" y="1206"/>
                  </a:moveTo>
                  <a:lnTo>
                    <a:pt x="305" y="366"/>
                  </a:lnTo>
                  <a:lnTo>
                    <a:pt x="599" y="290"/>
                  </a:lnTo>
                  <a:lnTo>
                    <a:pt x="1194" y="43"/>
                  </a:lnTo>
                  <a:lnTo>
                    <a:pt x="1792" y="62"/>
                  </a:lnTo>
                  <a:lnTo>
                    <a:pt x="2989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Rectangle 214">
              <a:extLst>
                <a:ext uri="{FF2B5EF4-FFF2-40B4-BE49-F238E27FC236}">
                  <a16:creationId xmlns:a16="http://schemas.microsoft.com/office/drawing/2014/main" id="{ABAC0FFB-7FB3-F690-0F31-CC3561753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4413" y="4049713"/>
              <a:ext cx="98425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Freeform 215">
              <a:extLst>
                <a:ext uri="{FF2B5EF4-FFF2-40B4-BE49-F238E27FC236}">
                  <a16:creationId xmlns:a16="http://schemas.microsoft.com/office/drawing/2014/main" id="{62CAA0D0-2699-11F7-1D6A-6090778DE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125" y="3263900"/>
              <a:ext cx="138113" cy="138113"/>
            </a:xfrm>
            <a:custGeom>
              <a:avLst/>
              <a:gdLst>
                <a:gd name="T0" fmla="*/ 43 w 87"/>
                <a:gd name="T1" fmla="*/ 0 h 87"/>
                <a:gd name="T2" fmla="*/ 0 w 87"/>
                <a:gd name="T3" fmla="*/ 43 h 87"/>
                <a:gd name="T4" fmla="*/ 43 w 87"/>
                <a:gd name="T5" fmla="*/ 87 h 87"/>
                <a:gd name="T6" fmla="*/ 87 w 87"/>
                <a:gd name="T7" fmla="*/ 43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0" y="43"/>
                  </a:lnTo>
                  <a:lnTo>
                    <a:pt x="43" y="87"/>
                  </a:lnTo>
                  <a:lnTo>
                    <a:pt x="87" y="4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Rectangle 216">
              <a:extLst>
                <a:ext uri="{FF2B5EF4-FFF2-40B4-BE49-F238E27FC236}">
                  <a16:creationId xmlns:a16="http://schemas.microsoft.com/office/drawing/2014/main" id="{402A8527-A381-D997-7D40-0E70FF6E8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3852863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Rectangle 217">
              <a:extLst>
                <a:ext uri="{FF2B5EF4-FFF2-40B4-BE49-F238E27FC236}">
                  <a16:creationId xmlns:a16="http://schemas.microsoft.com/office/drawing/2014/main" id="{BBEED22E-EDE1-C507-58EB-43CF501FE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3836988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Rectangle 218">
              <a:extLst>
                <a:ext uri="{FF2B5EF4-FFF2-40B4-BE49-F238E27FC236}">
                  <a16:creationId xmlns:a16="http://schemas.microsoft.com/office/drawing/2014/main" id="{EF695E66-BEA2-CD23-313B-50467EBC2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3694113"/>
              <a:ext cx="96838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Rectangle 219">
              <a:extLst>
                <a:ext uri="{FF2B5EF4-FFF2-40B4-BE49-F238E27FC236}">
                  <a16:creationId xmlns:a16="http://schemas.microsoft.com/office/drawing/2014/main" id="{BA89476E-8807-0F40-1E6A-B5EF829B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463" y="3840163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" name="Rectangle 220">
              <a:extLst>
                <a:ext uri="{FF2B5EF4-FFF2-40B4-BE49-F238E27FC236}">
                  <a16:creationId xmlns:a16="http://schemas.microsoft.com/office/drawing/2014/main" id="{6F189584-2014-E33F-0F7A-F77832D40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6738" y="3859213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" name="Freeform 221">
              <a:extLst>
                <a:ext uri="{FF2B5EF4-FFF2-40B4-BE49-F238E27FC236}">
                  <a16:creationId xmlns:a16="http://schemas.microsoft.com/office/drawing/2014/main" id="{6F4D5D09-A350-86A3-6765-D4D4ED315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3232150"/>
              <a:ext cx="138113" cy="138113"/>
            </a:xfrm>
            <a:custGeom>
              <a:avLst/>
              <a:gdLst>
                <a:gd name="T0" fmla="*/ 44 w 87"/>
                <a:gd name="T1" fmla="*/ 0 h 87"/>
                <a:gd name="T2" fmla="*/ 0 w 87"/>
                <a:gd name="T3" fmla="*/ 44 h 87"/>
                <a:gd name="T4" fmla="*/ 44 w 87"/>
                <a:gd name="T5" fmla="*/ 87 h 87"/>
                <a:gd name="T6" fmla="*/ 87 w 87"/>
                <a:gd name="T7" fmla="*/ 44 h 87"/>
                <a:gd name="T8" fmla="*/ 44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0" y="44"/>
                  </a:lnTo>
                  <a:lnTo>
                    <a:pt x="44" y="87"/>
                  </a:lnTo>
                  <a:lnTo>
                    <a:pt x="87" y="4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" name="Freeform 222">
              <a:extLst>
                <a:ext uri="{FF2B5EF4-FFF2-40B4-BE49-F238E27FC236}">
                  <a16:creationId xmlns:a16="http://schemas.microsoft.com/office/drawing/2014/main" id="{F8FEADFB-3687-7654-E670-D1BB779BE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238" y="3624263"/>
              <a:ext cx="138113" cy="138113"/>
            </a:xfrm>
            <a:custGeom>
              <a:avLst/>
              <a:gdLst>
                <a:gd name="T0" fmla="*/ 43 w 87"/>
                <a:gd name="T1" fmla="*/ 0 h 87"/>
                <a:gd name="T2" fmla="*/ 0 w 87"/>
                <a:gd name="T3" fmla="*/ 44 h 87"/>
                <a:gd name="T4" fmla="*/ 43 w 87"/>
                <a:gd name="T5" fmla="*/ 87 h 87"/>
                <a:gd name="T6" fmla="*/ 87 w 87"/>
                <a:gd name="T7" fmla="*/ 44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0" y="44"/>
                  </a:lnTo>
                  <a:lnTo>
                    <a:pt x="43" y="87"/>
                  </a:lnTo>
                  <a:lnTo>
                    <a:pt x="87" y="4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" name="Freeform 223">
              <a:extLst>
                <a:ext uri="{FF2B5EF4-FFF2-40B4-BE49-F238E27FC236}">
                  <a16:creationId xmlns:a16="http://schemas.microsoft.com/office/drawing/2014/main" id="{A7F26E37-6F7F-A99E-3361-0ADA1BA50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5" y="3744913"/>
              <a:ext cx="138113" cy="139700"/>
            </a:xfrm>
            <a:custGeom>
              <a:avLst/>
              <a:gdLst>
                <a:gd name="T0" fmla="*/ 44 w 87"/>
                <a:gd name="T1" fmla="*/ 0 h 88"/>
                <a:gd name="T2" fmla="*/ 0 w 87"/>
                <a:gd name="T3" fmla="*/ 44 h 88"/>
                <a:gd name="T4" fmla="*/ 44 w 87"/>
                <a:gd name="T5" fmla="*/ 88 h 88"/>
                <a:gd name="T6" fmla="*/ 87 w 87"/>
                <a:gd name="T7" fmla="*/ 44 h 88"/>
                <a:gd name="T8" fmla="*/ 44 w 8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44" y="0"/>
                  </a:moveTo>
                  <a:lnTo>
                    <a:pt x="0" y="44"/>
                  </a:lnTo>
                  <a:lnTo>
                    <a:pt x="44" y="88"/>
                  </a:lnTo>
                  <a:lnTo>
                    <a:pt x="87" y="4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0" name="Freeform 224">
              <a:extLst>
                <a:ext uri="{FF2B5EF4-FFF2-40B4-BE49-F238E27FC236}">
                  <a16:creationId xmlns:a16="http://schemas.microsoft.com/office/drawing/2014/main" id="{7C1981DA-40D0-629E-C94B-193072B6C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450" y="3214688"/>
              <a:ext cx="138113" cy="138113"/>
            </a:xfrm>
            <a:custGeom>
              <a:avLst/>
              <a:gdLst>
                <a:gd name="T0" fmla="*/ 44 w 87"/>
                <a:gd name="T1" fmla="*/ 0 h 87"/>
                <a:gd name="T2" fmla="*/ 0 w 87"/>
                <a:gd name="T3" fmla="*/ 43 h 87"/>
                <a:gd name="T4" fmla="*/ 44 w 87"/>
                <a:gd name="T5" fmla="*/ 87 h 87"/>
                <a:gd name="T6" fmla="*/ 87 w 87"/>
                <a:gd name="T7" fmla="*/ 43 h 87"/>
                <a:gd name="T8" fmla="*/ 44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0" y="43"/>
                  </a:lnTo>
                  <a:lnTo>
                    <a:pt x="44" y="87"/>
                  </a:lnTo>
                  <a:lnTo>
                    <a:pt x="87" y="4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1" name="Freeform 225">
              <a:extLst>
                <a:ext uri="{FF2B5EF4-FFF2-40B4-BE49-F238E27FC236}">
                  <a16:creationId xmlns:a16="http://schemas.microsoft.com/office/drawing/2014/main" id="{8C793F7A-7E77-9D8C-3250-72D5670A6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3163888"/>
              <a:ext cx="138113" cy="138113"/>
            </a:xfrm>
            <a:custGeom>
              <a:avLst/>
              <a:gdLst>
                <a:gd name="T0" fmla="*/ 43 w 87"/>
                <a:gd name="T1" fmla="*/ 0 h 87"/>
                <a:gd name="T2" fmla="*/ 0 w 87"/>
                <a:gd name="T3" fmla="*/ 44 h 87"/>
                <a:gd name="T4" fmla="*/ 43 w 87"/>
                <a:gd name="T5" fmla="*/ 87 h 87"/>
                <a:gd name="T6" fmla="*/ 87 w 87"/>
                <a:gd name="T7" fmla="*/ 44 h 87"/>
                <a:gd name="T8" fmla="*/ 43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0" y="44"/>
                  </a:lnTo>
                  <a:lnTo>
                    <a:pt x="43" y="87"/>
                  </a:lnTo>
                  <a:lnTo>
                    <a:pt x="87" y="4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2" name="Freeform 226">
              <a:extLst>
                <a:ext uri="{FF2B5EF4-FFF2-40B4-BE49-F238E27FC236}">
                  <a16:creationId xmlns:a16="http://schemas.microsoft.com/office/drawing/2014/main" id="{BE594F84-A47E-BE89-2DB1-894ECCBDB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5" y="4237038"/>
              <a:ext cx="100013" cy="100013"/>
            </a:xfrm>
            <a:custGeom>
              <a:avLst/>
              <a:gdLst>
                <a:gd name="T0" fmla="*/ 63 w 63"/>
                <a:gd name="T1" fmla="*/ 32 h 63"/>
                <a:gd name="T2" fmla="*/ 63 w 63"/>
                <a:gd name="T3" fmla="*/ 28 h 63"/>
                <a:gd name="T4" fmla="*/ 63 w 63"/>
                <a:gd name="T5" fmla="*/ 25 h 63"/>
                <a:gd name="T6" fmla="*/ 61 w 63"/>
                <a:gd name="T7" fmla="*/ 19 h 63"/>
                <a:gd name="T8" fmla="*/ 60 w 63"/>
                <a:gd name="T9" fmla="*/ 16 h 63"/>
                <a:gd name="T10" fmla="*/ 58 w 63"/>
                <a:gd name="T11" fmla="*/ 14 h 63"/>
                <a:gd name="T12" fmla="*/ 54 w 63"/>
                <a:gd name="T13" fmla="*/ 9 h 63"/>
                <a:gd name="T14" fmla="*/ 52 w 63"/>
                <a:gd name="T15" fmla="*/ 7 h 63"/>
                <a:gd name="T16" fmla="*/ 49 w 63"/>
                <a:gd name="T17" fmla="*/ 5 h 63"/>
                <a:gd name="T18" fmla="*/ 47 w 63"/>
                <a:gd name="T19" fmla="*/ 3 h 63"/>
                <a:gd name="T20" fmla="*/ 44 w 63"/>
                <a:gd name="T21" fmla="*/ 2 h 63"/>
                <a:gd name="T22" fmla="*/ 41 w 63"/>
                <a:gd name="T23" fmla="*/ 1 h 63"/>
                <a:gd name="T24" fmla="*/ 38 w 63"/>
                <a:gd name="T25" fmla="*/ 0 h 63"/>
                <a:gd name="T26" fmla="*/ 35 w 63"/>
                <a:gd name="T27" fmla="*/ 0 h 63"/>
                <a:gd name="T28" fmla="*/ 32 w 63"/>
                <a:gd name="T29" fmla="*/ 0 h 63"/>
                <a:gd name="T30" fmla="*/ 25 w 63"/>
                <a:gd name="T31" fmla="*/ 0 h 63"/>
                <a:gd name="T32" fmla="*/ 19 w 63"/>
                <a:gd name="T33" fmla="*/ 2 h 63"/>
                <a:gd name="T34" fmla="*/ 14 w 63"/>
                <a:gd name="T35" fmla="*/ 5 h 63"/>
                <a:gd name="T36" fmla="*/ 11 w 63"/>
                <a:gd name="T37" fmla="*/ 7 h 63"/>
                <a:gd name="T38" fmla="*/ 9 w 63"/>
                <a:gd name="T39" fmla="*/ 9 h 63"/>
                <a:gd name="T40" fmla="*/ 5 w 63"/>
                <a:gd name="T41" fmla="*/ 14 h 63"/>
                <a:gd name="T42" fmla="*/ 2 w 63"/>
                <a:gd name="T43" fmla="*/ 19 h 63"/>
                <a:gd name="T44" fmla="*/ 0 w 63"/>
                <a:gd name="T45" fmla="*/ 25 h 63"/>
                <a:gd name="T46" fmla="*/ 0 w 63"/>
                <a:gd name="T47" fmla="*/ 32 h 63"/>
                <a:gd name="T48" fmla="*/ 0 w 63"/>
                <a:gd name="T49" fmla="*/ 35 h 63"/>
                <a:gd name="T50" fmla="*/ 0 w 63"/>
                <a:gd name="T51" fmla="*/ 38 h 63"/>
                <a:gd name="T52" fmla="*/ 1 w 63"/>
                <a:gd name="T53" fmla="*/ 41 h 63"/>
                <a:gd name="T54" fmla="*/ 2 w 63"/>
                <a:gd name="T55" fmla="*/ 44 h 63"/>
                <a:gd name="T56" fmla="*/ 3 w 63"/>
                <a:gd name="T57" fmla="*/ 46 h 63"/>
                <a:gd name="T58" fmla="*/ 5 w 63"/>
                <a:gd name="T59" fmla="*/ 49 h 63"/>
                <a:gd name="T60" fmla="*/ 7 w 63"/>
                <a:gd name="T61" fmla="*/ 51 h 63"/>
                <a:gd name="T62" fmla="*/ 9 w 63"/>
                <a:gd name="T63" fmla="*/ 54 h 63"/>
                <a:gd name="T64" fmla="*/ 11 w 63"/>
                <a:gd name="T65" fmla="*/ 56 h 63"/>
                <a:gd name="T66" fmla="*/ 14 w 63"/>
                <a:gd name="T67" fmla="*/ 58 h 63"/>
                <a:gd name="T68" fmla="*/ 16 w 63"/>
                <a:gd name="T69" fmla="*/ 60 h 63"/>
                <a:gd name="T70" fmla="*/ 19 w 63"/>
                <a:gd name="T71" fmla="*/ 61 h 63"/>
                <a:gd name="T72" fmla="*/ 25 w 63"/>
                <a:gd name="T73" fmla="*/ 63 h 63"/>
                <a:gd name="T74" fmla="*/ 28 w 63"/>
                <a:gd name="T75" fmla="*/ 63 h 63"/>
                <a:gd name="T76" fmla="*/ 32 w 63"/>
                <a:gd name="T77" fmla="*/ 63 h 63"/>
                <a:gd name="T78" fmla="*/ 35 w 63"/>
                <a:gd name="T79" fmla="*/ 63 h 63"/>
                <a:gd name="T80" fmla="*/ 38 w 63"/>
                <a:gd name="T81" fmla="*/ 63 h 63"/>
                <a:gd name="T82" fmla="*/ 41 w 63"/>
                <a:gd name="T83" fmla="*/ 62 h 63"/>
                <a:gd name="T84" fmla="*/ 44 w 63"/>
                <a:gd name="T85" fmla="*/ 61 h 63"/>
                <a:gd name="T86" fmla="*/ 47 w 63"/>
                <a:gd name="T87" fmla="*/ 60 h 63"/>
                <a:gd name="T88" fmla="*/ 49 w 63"/>
                <a:gd name="T89" fmla="*/ 58 h 63"/>
                <a:gd name="T90" fmla="*/ 50 w 63"/>
                <a:gd name="T91" fmla="*/ 57 h 63"/>
                <a:gd name="T92" fmla="*/ 50 w 63"/>
                <a:gd name="T93" fmla="*/ 57 h 63"/>
                <a:gd name="T94" fmla="*/ 52 w 63"/>
                <a:gd name="T95" fmla="*/ 56 h 63"/>
                <a:gd name="T96" fmla="*/ 52 w 63"/>
                <a:gd name="T97" fmla="*/ 55 h 63"/>
                <a:gd name="T98" fmla="*/ 53 w 63"/>
                <a:gd name="T99" fmla="*/ 55 h 63"/>
                <a:gd name="T100" fmla="*/ 54 w 63"/>
                <a:gd name="T101" fmla="*/ 54 h 63"/>
                <a:gd name="T102" fmla="*/ 56 w 63"/>
                <a:gd name="T103" fmla="*/ 51 h 63"/>
                <a:gd name="T104" fmla="*/ 57 w 63"/>
                <a:gd name="T105" fmla="*/ 50 h 63"/>
                <a:gd name="T106" fmla="*/ 57 w 63"/>
                <a:gd name="T107" fmla="*/ 49 h 63"/>
                <a:gd name="T108" fmla="*/ 58 w 63"/>
                <a:gd name="T109" fmla="*/ 49 h 63"/>
                <a:gd name="T110" fmla="*/ 60 w 63"/>
                <a:gd name="T111" fmla="*/ 46 h 63"/>
                <a:gd name="T112" fmla="*/ 61 w 63"/>
                <a:gd name="T113" fmla="*/ 44 h 63"/>
                <a:gd name="T114" fmla="*/ 62 w 63"/>
                <a:gd name="T115" fmla="*/ 41 h 63"/>
                <a:gd name="T116" fmla="*/ 63 w 63"/>
                <a:gd name="T117" fmla="*/ 38 h 63"/>
                <a:gd name="T118" fmla="*/ 63 w 63"/>
                <a:gd name="T119" fmla="*/ 35 h 63"/>
                <a:gd name="T120" fmla="*/ 63 w 63"/>
                <a:gd name="T12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3">
                  <a:moveTo>
                    <a:pt x="63" y="32"/>
                  </a:moveTo>
                  <a:lnTo>
                    <a:pt x="63" y="28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60" y="16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7" y="60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6" y="51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3" name="Freeform 227">
              <a:extLst>
                <a:ext uri="{FF2B5EF4-FFF2-40B4-BE49-F238E27FC236}">
                  <a16:creationId xmlns:a16="http://schemas.microsoft.com/office/drawing/2014/main" id="{A21D0F6A-472D-1E2D-EA6B-C6531116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063" y="3570288"/>
              <a:ext cx="100013" cy="104775"/>
            </a:xfrm>
            <a:custGeom>
              <a:avLst/>
              <a:gdLst>
                <a:gd name="T0" fmla="*/ 63 w 63"/>
                <a:gd name="T1" fmla="*/ 66 h 66"/>
                <a:gd name="T2" fmla="*/ 32 w 63"/>
                <a:gd name="T3" fmla="*/ 0 h 66"/>
                <a:gd name="T4" fmla="*/ 0 w 63"/>
                <a:gd name="T5" fmla="*/ 66 h 66"/>
                <a:gd name="T6" fmla="*/ 63 w 63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6">
                  <a:moveTo>
                    <a:pt x="63" y="66"/>
                  </a:moveTo>
                  <a:lnTo>
                    <a:pt x="32" y="0"/>
                  </a:lnTo>
                  <a:lnTo>
                    <a:pt x="0" y="66"/>
                  </a:lnTo>
                  <a:lnTo>
                    <a:pt x="63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4" name="Freeform 228">
              <a:extLst>
                <a:ext uri="{FF2B5EF4-FFF2-40B4-BE49-F238E27FC236}">
                  <a16:creationId xmlns:a16="http://schemas.microsoft.com/office/drawing/2014/main" id="{E06DF9F8-65B5-807D-894C-9CC5473DE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3424238"/>
              <a:ext cx="101600" cy="104775"/>
            </a:xfrm>
            <a:custGeom>
              <a:avLst/>
              <a:gdLst>
                <a:gd name="T0" fmla="*/ 64 w 64"/>
                <a:gd name="T1" fmla="*/ 66 h 66"/>
                <a:gd name="T2" fmla="*/ 32 w 64"/>
                <a:gd name="T3" fmla="*/ 0 h 66"/>
                <a:gd name="T4" fmla="*/ 0 w 64"/>
                <a:gd name="T5" fmla="*/ 66 h 66"/>
                <a:gd name="T6" fmla="*/ 64 w 6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6">
                  <a:moveTo>
                    <a:pt x="64" y="66"/>
                  </a:moveTo>
                  <a:lnTo>
                    <a:pt x="32" y="0"/>
                  </a:lnTo>
                  <a:lnTo>
                    <a:pt x="0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Freeform 229">
              <a:extLst>
                <a:ext uri="{FF2B5EF4-FFF2-40B4-BE49-F238E27FC236}">
                  <a16:creationId xmlns:a16="http://schemas.microsoft.com/office/drawing/2014/main" id="{52F72C3B-8DB0-B108-0751-A1EEF968D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3541713"/>
              <a:ext cx="100013" cy="104775"/>
            </a:xfrm>
            <a:custGeom>
              <a:avLst/>
              <a:gdLst>
                <a:gd name="T0" fmla="*/ 63 w 63"/>
                <a:gd name="T1" fmla="*/ 66 h 66"/>
                <a:gd name="T2" fmla="*/ 31 w 63"/>
                <a:gd name="T3" fmla="*/ 0 h 66"/>
                <a:gd name="T4" fmla="*/ 0 w 63"/>
                <a:gd name="T5" fmla="*/ 66 h 66"/>
                <a:gd name="T6" fmla="*/ 63 w 63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6">
                  <a:moveTo>
                    <a:pt x="63" y="66"/>
                  </a:moveTo>
                  <a:lnTo>
                    <a:pt x="31" y="0"/>
                  </a:lnTo>
                  <a:lnTo>
                    <a:pt x="0" y="66"/>
                  </a:lnTo>
                  <a:lnTo>
                    <a:pt x="63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Freeform 230">
              <a:extLst>
                <a:ext uri="{FF2B5EF4-FFF2-40B4-BE49-F238E27FC236}">
                  <a16:creationId xmlns:a16="http://schemas.microsoft.com/office/drawing/2014/main" id="{2B4A8985-E413-1105-3FAC-0EA29039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732213"/>
              <a:ext cx="101600" cy="104775"/>
            </a:xfrm>
            <a:custGeom>
              <a:avLst/>
              <a:gdLst>
                <a:gd name="T0" fmla="*/ 64 w 64"/>
                <a:gd name="T1" fmla="*/ 66 h 66"/>
                <a:gd name="T2" fmla="*/ 32 w 64"/>
                <a:gd name="T3" fmla="*/ 0 h 66"/>
                <a:gd name="T4" fmla="*/ 0 w 64"/>
                <a:gd name="T5" fmla="*/ 66 h 66"/>
                <a:gd name="T6" fmla="*/ 64 w 6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6">
                  <a:moveTo>
                    <a:pt x="64" y="66"/>
                  </a:moveTo>
                  <a:lnTo>
                    <a:pt x="32" y="0"/>
                  </a:lnTo>
                  <a:lnTo>
                    <a:pt x="0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7" name="Freeform 231">
              <a:extLst>
                <a:ext uri="{FF2B5EF4-FFF2-40B4-BE49-F238E27FC236}">
                  <a16:creationId xmlns:a16="http://schemas.microsoft.com/office/drawing/2014/main" id="{14CE7B4B-59B7-8139-964E-B23DB027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638" y="3979863"/>
              <a:ext cx="101600" cy="106363"/>
            </a:xfrm>
            <a:custGeom>
              <a:avLst/>
              <a:gdLst>
                <a:gd name="T0" fmla="*/ 64 w 64"/>
                <a:gd name="T1" fmla="*/ 67 h 67"/>
                <a:gd name="T2" fmla="*/ 32 w 64"/>
                <a:gd name="T3" fmla="*/ 0 h 67"/>
                <a:gd name="T4" fmla="*/ 0 w 64"/>
                <a:gd name="T5" fmla="*/ 67 h 67"/>
                <a:gd name="T6" fmla="*/ 64 w 6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7">
                  <a:moveTo>
                    <a:pt x="64" y="67"/>
                  </a:moveTo>
                  <a:lnTo>
                    <a:pt x="32" y="0"/>
                  </a:lnTo>
                  <a:lnTo>
                    <a:pt x="0" y="67"/>
                  </a:lnTo>
                  <a:lnTo>
                    <a:pt x="64" y="6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Freeform 232">
              <a:extLst>
                <a:ext uri="{FF2B5EF4-FFF2-40B4-BE49-F238E27FC236}">
                  <a16:creationId xmlns:a16="http://schemas.microsoft.com/office/drawing/2014/main" id="{B53BD466-3C47-6D17-77F5-E8BC421F3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800" y="4121150"/>
              <a:ext cx="101600" cy="104775"/>
            </a:xfrm>
            <a:custGeom>
              <a:avLst/>
              <a:gdLst>
                <a:gd name="T0" fmla="*/ 64 w 64"/>
                <a:gd name="T1" fmla="*/ 66 h 66"/>
                <a:gd name="T2" fmla="*/ 32 w 64"/>
                <a:gd name="T3" fmla="*/ 0 h 66"/>
                <a:gd name="T4" fmla="*/ 0 w 64"/>
                <a:gd name="T5" fmla="*/ 66 h 66"/>
                <a:gd name="T6" fmla="*/ 64 w 6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6">
                  <a:moveTo>
                    <a:pt x="64" y="66"/>
                  </a:moveTo>
                  <a:lnTo>
                    <a:pt x="32" y="0"/>
                  </a:lnTo>
                  <a:lnTo>
                    <a:pt x="0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Freeform 233">
              <a:extLst>
                <a:ext uri="{FF2B5EF4-FFF2-40B4-BE49-F238E27FC236}">
                  <a16:creationId xmlns:a16="http://schemas.microsoft.com/office/drawing/2014/main" id="{4E9756F8-1AC2-5182-D6C3-EA20F69D4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4214813"/>
              <a:ext cx="101600" cy="101600"/>
            </a:xfrm>
            <a:custGeom>
              <a:avLst/>
              <a:gdLst>
                <a:gd name="T0" fmla="*/ 64 w 64"/>
                <a:gd name="T1" fmla="*/ 32 h 64"/>
                <a:gd name="T2" fmla="*/ 63 w 64"/>
                <a:gd name="T3" fmla="*/ 29 h 64"/>
                <a:gd name="T4" fmla="*/ 63 w 64"/>
                <a:gd name="T5" fmla="*/ 26 h 64"/>
                <a:gd name="T6" fmla="*/ 61 w 64"/>
                <a:gd name="T7" fmla="*/ 20 h 64"/>
                <a:gd name="T8" fmla="*/ 60 w 64"/>
                <a:gd name="T9" fmla="*/ 17 h 64"/>
                <a:gd name="T10" fmla="*/ 58 w 64"/>
                <a:gd name="T11" fmla="*/ 14 h 64"/>
                <a:gd name="T12" fmla="*/ 54 w 64"/>
                <a:gd name="T13" fmla="*/ 9 h 64"/>
                <a:gd name="T14" fmla="*/ 52 w 64"/>
                <a:gd name="T15" fmla="*/ 7 h 64"/>
                <a:gd name="T16" fmla="*/ 49 w 64"/>
                <a:gd name="T17" fmla="*/ 5 h 64"/>
                <a:gd name="T18" fmla="*/ 47 w 64"/>
                <a:gd name="T19" fmla="*/ 4 h 64"/>
                <a:gd name="T20" fmla="*/ 44 w 64"/>
                <a:gd name="T21" fmla="*/ 3 h 64"/>
                <a:gd name="T22" fmla="*/ 41 w 64"/>
                <a:gd name="T23" fmla="*/ 1 h 64"/>
                <a:gd name="T24" fmla="*/ 38 w 64"/>
                <a:gd name="T25" fmla="*/ 1 h 64"/>
                <a:gd name="T26" fmla="*/ 35 w 64"/>
                <a:gd name="T27" fmla="*/ 0 h 64"/>
                <a:gd name="T28" fmla="*/ 32 w 64"/>
                <a:gd name="T29" fmla="*/ 0 h 64"/>
                <a:gd name="T30" fmla="*/ 26 w 64"/>
                <a:gd name="T31" fmla="*/ 1 h 64"/>
                <a:gd name="T32" fmla="*/ 20 w 64"/>
                <a:gd name="T33" fmla="*/ 3 h 64"/>
                <a:gd name="T34" fmla="*/ 14 w 64"/>
                <a:gd name="T35" fmla="*/ 5 h 64"/>
                <a:gd name="T36" fmla="*/ 11 w 64"/>
                <a:gd name="T37" fmla="*/ 7 h 64"/>
                <a:gd name="T38" fmla="*/ 9 w 64"/>
                <a:gd name="T39" fmla="*/ 9 h 64"/>
                <a:gd name="T40" fmla="*/ 5 w 64"/>
                <a:gd name="T41" fmla="*/ 14 h 64"/>
                <a:gd name="T42" fmla="*/ 2 w 64"/>
                <a:gd name="T43" fmla="*/ 20 h 64"/>
                <a:gd name="T44" fmla="*/ 1 w 64"/>
                <a:gd name="T45" fmla="*/ 26 h 64"/>
                <a:gd name="T46" fmla="*/ 0 w 64"/>
                <a:gd name="T47" fmla="*/ 32 h 64"/>
                <a:gd name="T48" fmla="*/ 0 w 64"/>
                <a:gd name="T49" fmla="*/ 35 h 64"/>
                <a:gd name="T50" fmla="*/ 1 w 64"/>
                <a:gd name="T51" fmla="*/ 38 h 64"/>
                <a:gd name="T52" fmla="*/ 1 w 64"/>
                <a:gd name="T53" fmla="*/ 41 h 64"/>
                <a:gd name="T54" fmla="*/ 2 w 64"/>
                <a:gd name="T55" fmla="*/ 44 h 64"/>
                <a:gd name="T56" fmla="*/ 3 w 64"/>
                <a:gd name="T57" fmla="*/ 47 h 64"/>
                <a:gd name="T58" fmla="*/ 5 w 64"/>
                <a:gd name="T59" fmla="*/ 49 h 64"/>
                <a:gd name="T60" fmla="*/ 7 w 64"/>
                <a:gd name="T61" fmla="*/ 52 h 64"/>
                <a:gd name="T62" fmla="*/ 9 w 64"/>
                <a:gd name="T63" fmla="*/ 55 h 64"/>
                <a:gd name="T64" fmla="*/ 11 w 64"/>
                <a:gd name="T65" fmla="*/ 57 h 64"/>
                <a:gd name="T66" fmla="*/ 14 w 64"/>
                <a:gd name="T67" fmla="*/ 59 h 64"/>
                <a:gd name="T68" fmla="*/ 17 w 64"/>
                <a:gd name="T69" fmla="*/ 60 h 64"/>
                <a:gd name="T70" fmla="*/ 20 w 64"/>
                <a:gd name="T71" fmla="*/ 61 h 64"/>
                <a:gd name="T72" fmla="*/ 26 w 64"/>
                <a:gd name="T73" fmla="*/ 63 h 64"/>
                <a:gd name="T74" fmla="*/ 29 w 64"/>
                <a:gd name="T75" fmla="*/ 64 h 64"/>
                <a:gd name="T76" fmla="*/ 32 w 64"/>
                <a:gd name="T77" fmla="*/ 64 h 64"/>
                <a:gd name="T78" fmla="*/ 35 w 64"/>
                <a:gd name="T79" fmla="*/ 64 h 64"/>
                <a:gd name="T80" fmla="*/ 38 w 64"/>
                <a:gd name="T81" fmla="*/ 63 h 64"/>
                <a:gd name="T82" fmla="*/ 41 w 64"/>
                <a:gd name="T83" fmla="*/ 62 h 64"/>
                <a:gd name="T84" fmla="*/ 44 w 64"/>
                <a:gd name="T85" fmla="*/ 61 h 64"/>
                <a:gd name="T86" fmla="*/ 47 w 64"/>
                <a:gd name="T87" fmla="*/ 60 h 64"/>
                <a:gd name="T88" fmla="*/ 49 w 64"/>
                <a:gd name="T89" fmla="*/ 59 h 64"/>
                <a:gd name="T90" fmla="*/ 50 w 64"/>
                <a:gd name="T91" fmla="*/ 58 h 64"/>
                <a:gd name="T92" fmla="*/ 50 w 64"/>
                <a:gd name="T93" fmla="*/ 57 h 64"/>
                <a:gd name="T94" fmla="*/ 52 w 64"/>
                <a:gd name="T95" fmla="*/ 57 h 64"/>
                <a:gd name="T96" fmla="*/ 52 w 64"/>
                <a:gd name="T97" fmla="*/ 56 h 64"/>
                <a:gd name="T98" fmla="*/ 53 w 64"/>
                <a:gd name="T99" fmla="*/ 55 h 64"/>
                <a:gd name="T100" fmla="*/ 54 w 64"/>
                <a:gd name="T101" fmla="*/ 55 h 64"/>
                <a:gd name="T102" fmla="*/ 56 w 64"/>
                <a:gd name="T103" fmla="*/ 52 h 64"/>
                <a:gd name="T104" fmla="*/ 57 w 64"/>
                <a:gd name="T105" fmla="*/ 51 h 64"/>
                <a:gd name="T106" fmla="*/ 58 w 64"/>
                <a:gd name="T107" fmla="*/ 50 h 64"/>
                <a:gd name="T108" fmla="*/ 58 w 64"/>
                <a:gd name="T109" fmla="*/ 49 h 64"/>
                <a:gd name="T110" fmla="*/ 60 w 64"/>
                <a:gd name="T111" fmla="*/ 47 h 64"/>
                <a:gd name="T112" fmla="*/ 61 w 64"/>
                <a:gd name="T113" fmla="*/ 44 h 64"/>
                <a:gd name="T114" fmla="*/ 62 w 64"/>
                <a:gd name="T115" fmla="*/ 41 h 64"/>
                <a:gd name="T116" fmla="*/ 63 w 64"/>
                <a:gd name="T117" fmla="*/ 38 h 64"/>
                <a:gd name="T118" fmla="*/ 63 w 64"/>
                <a:gd name="T119" fmla="*/ 35 h 64"/>
                <a:gd name="T120" fmla="*/ 64 w 64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7" y="60"/>
                  </a:lnTo>
                  <a:lnTo>
                    <a:pt x="20" y="61"/>
                  </a:lnTo>
                  <a:lnTo>
                    <a:pt x="26" y="63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7" y="60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8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0" name="Freeform 234">
              <a:extLst>
                <a:ext uri="{FF2B5EF4-FFF2-40B4-BE49-F238E27FC236}">
                  <a16:creationId xmlns:a16="http://schemas.microsoft.com/office/drawing/2014/main" id="{FC330415-8162-FBB9-BE10-11BD3DE0F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4230688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5 h 64"/>
                <a:gd name="T6" fmla="*/ 61 w 63"/>
                <a:gd name="T7" fmla="*/ 19 h 64"/>
                <a:gd name="T8" fmla="*/ 60 w 63"/>
                <a:gd name="T9" fmla="*/ 17 h 64"/>
                <a:gd name="T10" fmla="*/ 58 w 63"/>
                <a:gd name="T11" fmla="*/ 14 h 64"/>
                <a:gd name="T12" fmla="*/ 54 w 63"/>
                <a:gd name="T13" fmla="*/ 9 h 64"/>
                <a:gd name="T14" fmla="*/ 52 w 63"/>
                <a:gd name="T15" fmla="*/ 7 h 64"/>
                <a:gd name="T16" fmla="*/ 49 w 63"/>
                <a:gd name="T17" fmla="*/ 5 h 64"/>
                <a:gd name="T18" fmla="*/ 46 w 63"/>
                <a:gd name="T19" fmla="*/ 3 h 64"/>
                <a:gd name="T20" fmla="*/ 44 w 63"/>
                <a:gd name="T21" fmla="*/ 2 h 64"/>
                <a:gd name="T22" fmla="*/ 41 w 63"/>
                <a:gd name="T23" fmla="*/ 1 h 64"/>
                <a:gd name="T24" fmla="*/ 38 w 63"/>
                <a:gd name="T25" fmla="*/ 1 h 64"/>
                <a:gd name="T26" fmla="*/ 35 w 63"/>
                <a:gd name="T27" fmla="*/ 0 h 64"/>
                <a:gd name="T28" fmla="*/ 32 w 63"/>
                <a:gd name="T29" fmla="*/ 0 h 64"/>
                <a:gd name="T30" fmla="*/ 25 w 63"/>
                <a:gd name="T31" fmla="*/ 1 h 64"/>
                <a:gd name="T32" fmla="*/ 19 w 63"/>
                <a:gd name="T33" fmla="*/ 2 h 64"/>
                <a:gd name="T34" fmla="*/ 14 w 63"/>
                <a:gd name="T35" fmla="*/ 5 h 64"/>
                <a:gd name="T36" fmla="*/ 11 w 63"/>
                <a:gd name="T37" fmla="*/ 7 h 64"/>
                <a:gd name="T38" fmla="*/ 9 w 63"/>
                <a:gd name="T39" fmla="*/ 9 h 64"/>
                <a:gd name="T40" fmla="*/ 5 w 63"/>
                <a:gd name="T41" fmla="*/ 14 h 64"/>
                <a:gd name="T42" fmla="*/ 2 w 63"/>
                <a:gd name="T43" fmla="*/ 19 h 64"/>
                <a:gd name="T44" fmla="*/ 0 w 63"/>
                <a:gd name="T45" fmla="*/ 25 h 64"/>
                <a:gd name="T46" fmla="*/ 0 w 63"/>
                <a:gd name="T47" fmla="*/ 32 h 64"/>
                <a:gd name="T48" fmla="*/ 0 w 63"/>
                <a:gd name="T49" fmla="*/ 35 h 64"/>
                <a:gd name="T50" fmla="*/ 0 w 63"/>
                <a:gd name="T51" fmla="*/ 38 h 64"/>
                <a:gd name="T52" fmla="*/ 1 w 63"/>
                <a:gd name="T53" fmla="*/ 41 h 64"/>
                <a:gd name="T54" fmla="*/ 2 w 63"/>
                <a:gd name="T55" fmla="*/ 44 h 64"/>
                <a:gd name="T56" fmla="*/ 3 w 63"/>
                <a:gd name="T57" fmla="*/ 47 h 64"/>
                <a:gd name="T58" fmla="*/ 5 w 63"/>
                <a:gd name="T59" fmla="*/ 49 h 64"/>
                <a:gd name="T60" fmla="*/ 7 w 63"/>
                <a:gd name="T61" fmla="*/ 52 h 64"/>
                <a:gd name="T62" fmla="*/ 9 w 63"/>
                <a:gd name="T63" fmla="*/ 54 h 64"/>
                <a:gd name="T64" fmla="*/ 11 w 63"/>
                <a:gd name="T65" fmla="*/ 56 h 64"/>
                <a:gd name="T66" fmla="*/ 14 w 63"/>
                <a:gd name="T67" fmla="*/ 58 h 64"/>
                <a:gd name="T68" fmla="*/ 16 w 63"/>
                <a:gd name="T69" fmla="*/ 60 h 64"/>
                <a:gd name="T70" fmla="*/ 19 w 63"/>
                <a:gd name="T71" fmla="*/ 61 h 64"/>
                <a:gd name="T72" fmla="*/ 25 w 63"/>
                <a:gd name="T73" fmla="*/ 63 h 64"/>
                <a:gd name="T74" fmla="*/ 28 w 63"/>
                <a:gd name="T75" fmla="*/ 63 h 64"/>
                <a:gd name="T76" fmla="*/ 32 w 63"/>
                <a:gd name="T77" fmla="*/ 64 h 64"/>
                <a:gd name="T78" fmla="*/ 35 w 63"/>
                <a:gd name="T79" fmla="*/ 63 h 64"/>
                <a:gd name="T80" fmla="*/ 38 w 63"/>
                <a:gd name="T81" fmla="*/ 63 h 64"/>
                <a:gd name="T82" fmla="*/ 41 w 63"/>
                <a:gd name="T83" fmla="*/ 62 h 64"/>
                <a:gd name="T84" fmla="*/ 44 w 63"/>
                <a:gd name="T85" fmla="*/ 61 h 64"/>
                <a:gd name="T86" fmla="*/ 46 w 63"/>
                <a:gd name="T87" fmla="*/ 60 h 64"/>
                <a:gd name="T88" fmla="*/ 49 w 63"/>
                <a:gd name="T89" fmla="*/ 58 h 64"/>
                <a:gd name="T90" fmla="*/ 50 w 63"/>
                <a:gd name="T91" fmla="*/ 58 h 64"/>
                <a:gd name="T92" fmla="*/ 50 w 63"/>
                <a:gd name="T93" fmla="*/ 57 h 64"/>
                <a:gd name="T94" fmla="*/ 52 w 63"/>
                <a:gd name="T95" fmla="*/ 56 h 64"/>
                <a:gd name="T96" fmla="*/ 52 w 63"/>
                <a:gd name="T97" fmla="*/ 56 h 64"/>
                <a:gd name="T98" fmla="*/ 53 w 63"/>
                <a:gd name="T99" fmla="*/ 55 h 64"/>
                <a:gd name="T100" fmla="*/ 54 w 63"/>
                <a:gd name="T101" fmla="*/ 54 h 64"/>
                <a:gd name="T102" fmla="*/ 56 w 63"/>
                <a:gd name="T103" fmla="*/ 52 h 64"/>
                <a:gd name="T104" fmla="*/ 57 w 63"/>
                <a:gd name="T105" fmla="*/ 50 h 64"/>
                <a:gd name="T106" fmla="*/ 57 w 63"/>
                <a:gd name="T107" fmla="*/ 50 h 64"/>
                <a:gd name="T108" fmla="*/ 58 w 63"/>
                <a:gd name="T109" fmla="*/ 49 h 64"/>
                <a:gd name="T110" fmla="*/ 60 w 63"/>
                <a:gd name="T111" fmla="*/ 47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3"/>
                  </a:lnTo>
                  <a:lnTo>
                    <a:pt x="32" y="64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50" y="58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1" name="Freeform 235">
              <a:extLst>
                <a:ext uri="{FF2B5EF4-FFF2-40B4-BE49-F238E27FC236}">
                  <a16:creationId xmlns:a16="http://schemas.microsoft.com/office/drawing/2014/main" id="{CF871E12-7266-BFE2-9D12-14F68281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4291013"/>
              <a:ext cx="101600" cy="101600"/>
            </a:xfrm>
            <a:custGeom>
              <a:avLst/>
              <a:gdLst>
                <a:gd name="T0" fmla="*/ 64 w 64"/>
                <a:gd name="T1" fmla="*/ 32 h 64"/>
                <a:gd name="T2" fmla="*/ 64 w 64"/>
                <a:gd name="T3" fmla="*/ 28 h 64"/>
                <a:gd name="T4" fmla="*/ 63 w 64"/>
                <a:gd name="T5" fmla="*/ 25 h 64"/>
                <a:gd name="T6" fmla="*/ 61 w 64"/>
                <a:gd name="T7" fmla="*/ 19 h 64"/>
                <a:gd name="T8" fmla="*/ 60 w 64"/>
                <a:gd name="T9" fmla="*/ 17 h 64"/>
                <a:gd name="T10" fmla="*/ 59 w 64"/>
                <a:gd name="T11" fmla="*/ 14 h 64"/>
                <a:gd name="T12" fmla="*/ 55 w 64"/>
                <a:gd name="T13" fmla="*/ 9 h 64"/>
                <a:gd name="T14" fmla="*/ 52 w 64"/>
                <a:gd name="T15" fmla="*/ 7 h 64"/>
                <a:gd name="T16" fmla="*/ 50 w 64"/>
                <a:gd name="T17" fmla="*/ 5 h 64"/>
                <a:gd name="T18" fmla="*/ 47 w 64"/>
                <a:gd name="T19" fmla="*/ 3 h 64"/>
                <a:gd name="T20" fmla="*/ 45 w 64"/>
                <a:gd name="T21" fmla="*/ 2 h 64"/>
                <a:gd name="T22" fmla="*/ 41 w 64"/>
                <a:gd name="T23" fmla="*/ 1 h 64"/>
                <a:gd name="T24" fmla="*/ 38 w 64"/>
                <a:gd name="T25" fmla="*/ 1 h 64"/>
                <a:gd name="T26" fmla="*/ 35 w 64"/>
                <a:gd name="T27" fmla="*/ 0 h 64"/>
                <a:gd name="T28" fmla="*/ 32 w 64"/>
                <a:gd name="T29" fmla="*/ 0 h 64"/>
                <a:gd name="T30" fmla="*/ 26 w 64"/>
                <a:gd name="T31" fmla="*/ 1 h 64"/>
                <a:gd name="T32" fmla="*/ 20 w 64"/>
                <a:gd name="T33" fmla="*/ 2 h 64"/>
                <a:gd name="T34" fmla="*/ 14 w 64"/>
                <a:gd name="T35" fmla="*/ 5 h 64"/>
                <a:gd name="T36" fmla="*/ 12 w 64"/>
                <a:gd name="T37" fmla="*/ 7 h 64"/>
                <a:gd name="T38" fmla="*/ 9 w 64"/>
                <a:gd name="T39" fmla="*/ 9 h 64"/>
                <a:gd name="T40" fmla="*/ 5 w 64"/>
                <a:gd name="T41" fmla="*/ 14 h 64"/>
                <a:gd name="T42" fmla="*/ 3 w 64"/>
                <a:gd name="T43" fmla="*/ 19 h 64"/>
                <a:gd name="T44" fmla="*/ 1 w 64"/>
                <a:gd name="T45" fmla="*/ 25 h 64"/>
                <a:gd name="T46" fmla="*/ 0 w 64"/>
                <a:gd name="T47" fmla="*/ 32 h 64"/>
                <a:gd name="T48" fmla="*/ 0 w 64"/>
                <a:gd name="T49" fmla="*/ 35 h 64"/>
                <a:gd name="T50" fmla="*/ 1 w 64"/>
                <a:gd name="T51" fmla="*/ 38 h 64"/>
                <a:gd name="T52" fmla="*/ 2 w 64"/>
                <a:gd name="T53" fmla="*/ 41 h 64"/>
                <a:gd name="T54" fmla="*/ 3 w 64"/>
                <a:gd name="T55" fmla="*/ 44 h 64"/>
                <a:gd name="T56" fmla="*/ 4 w 64"/>
                <a:gd name="T57" fmla="*/ 46 h 64"/>
                <a:gd name="T58" fmla="*/ 5 w 64"/>
                <a:gd name="T59" fmla="*/ 49 h 64"/>
                <a:gd name="T60" fmla="*/ 7 w 64"/>
                <a:gd name="T61" fmla="*/ 52 h 64"/>
                <a:gd name="T62" fmla="*/ 9 w 64"/>
                <a:gd name="T63" fmla="*/ 54 h 64"/>
                <a:gd name="T64" fmla="*/ 12 w 64"/>
                <a:gd name="T65" fmla="*/ 56 h 64"/>
                <a:gd name="T66" fmla="*/ 14 w 64"/>
                <a:gd name="T67" fmla="*/ 58 h 64"/>
                <a:gd name="T68" fmla="*/ 17 w 64"/>
                <a:gd name="T69" fmla="*/ 60 h 64"/>
                <a:gd name="T70" fmla="*/ 20 w 64"/>
                <a:gd name="T71" fmla="*/ 61 h 64"/>
                <a:gd name="T72" fmla="*/ 26 w 64"/>
                <a:gd name="T73" fmla="*/ 63 h 64"/>
                <a:gd name="T74" fmla="*/ 29 w 64"/>
                <a:gd name="T75" fmla="*/ 63 h 64"/>
                <a:gd name="T76" fmla="*/ 32 w 64"/>
                <a:gd name="T77" fmla="*/ 64 h 64"/>
                <a:gd name="T78" fmla="*/ 35 w 64"/>
                <a:gd name="T79" fmla="*/ 63 h 64"/>
                <a:gd name="T80" fmla="*/ 38 w 64"/>
                <a:gd name="T81" fmla="*/ 63 h 64"/>
                <a:gd name="T82" fmla="*/ 41 w 64"/>
                <a:gd name="T83" fmla="*/ 62 h 64"/>
                <a:gd name="T84" fmla="*/ 45 w 64"/>
                <a:gd name="T85" fmla="*/ 61 h 64"/>
                <a:gd name="T86" fmla="*/ 47 w 64"/>
                <a:gd name="T87" fmla="*/ 60 h 64"/>
                <a:gd name="T88" fmla="*/ 50 w 64"/>
                <a:gd name="T89" fmla="*/ 58 h 64"/>
                <a:gd name="T90" fmla="*/ 50 w 64"/>
                <a:gd name="T91" fmla="*/ 58 h 64"/>
                <a:gd name="T92" fmla="*/ 51 w 64"/>
                <a:gd name="T93" fmla="*/ 57 h 64"/>
                <a:gd name="T94" fmla="*/ 52 w 64"/>
                <a:gd name="T95" fmla="*/ 56 h 64"/>
                <a:gd name="T96" fmla="*/ 53 w 64"/>
                <a:gd name="T97" fmla="*/ 56 h 64"/>
                <a:gd name="T98" fmla="*/ 53 w 64"/>
                <a:gd name="T99" fmla="*/ 55 h 64"/>
                <a:gd name="T100" fmla="*/ 55 w 64"/>
                <a:gd name="T101" fmla="*/ 54 h 64"/>
                <a:gd name="T102" fmla="*/ 57 w 64"/>
                <a:gd name="T103" fmla="*/ 52 h 64"/>
                <a:gd name="T104" fmla="*/ 57 w 64"/>
                <a:gd name="T105" fmla="*/ 50 h 64"/>
                <a:gd name="T106" fmla="*/ 58 w 64"/>
                <a:gd name="T107" fmla="*/ 50 h 64"/>
                <a:gd name="T108" fmla="*/ 59 w 64"/>
                <a:gd name="T109" fmla="*/ 49 h 64"/>
                <a:gd name="T110" fmla="*/ 60 w 64"/>
                <a:gd name="T111" fmla="*/ 46 h 64"/>
                <a:gd name="T112" fmla="*/ 61 w 64"/>
                <a:gd name="T113" fmla="*/ 44 h 64"/>
                <a:gd name="T114" fmla="*/ 62 w 64"/>
                <a:gd name="T115" fmla="*/ 41 h 64"/>
                <a:gd name="T116" fmla="*/ 63 w 64"/>
                <a:gd name="T117" fmla="*/ 38 h 64"/>
                <a:gd name="T118" fmla="*/ 64 w 64"/>
                <a:gd name="T119" fmla="*/ 35 h 64"/>
                <a:gd name="T120" fmla="*/ 64 w 64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28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3" y="44"/>
                  </a:lnTo>
                  <a:lnTo>
                    <a:pt x="4" y="46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9" y="54"/>
                  </a:lnTo>
                  <a:lnTo>
                    <a:pt x="12" y="56"/>
                  </a:lnTo>
                  <a:lnTo>
                    <a:pt x="14" y="58"/>
                  </a:lnTo>
                  <a:lnTo>
                    <a:pt x="17" y="60"/>
                  </a:lnTo>
                  <a:lnTo>
                    <a:pt x="20" y="61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32" y="64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5" y="61"/>
                  </a:lnTo>
                  <a:lnTo>
                    <a:pt x="47" y="60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7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59" y="49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4" y="3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Freeform 236">
              <a:extLst>
                <a:ext uri="{FF2B5EF4-FFF2-40B4-BE49-F238E27FC236}">
                  <a16:creationId xmlns:a16="http://schemas.microsoft.com/office/drawing/2014/main" id="{43DF613C-A5AB-09F7-D81D-2AA3C9387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4351338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6 h 64"/>
                <a:gd name="T6" fmla="*/ 61 w 63"/>
                <a:gd name="T7" fmla="*/ 20 h 64"/>
                <a:gd name="T8" fmla="*/ 60 w 63"/>
                <a:gd name="T9" fmla="*/ 17 h 64"/>
                <a:gd name="T10" fmla="*/ 58 w 63"/>
                <a:gd name="T11" fmla="*/ 14 h 64"/>
                <a:gd name="T12" fmla="*/ 54 w 63"/>
                <a:gd name="T13" fmla="*/ 10 h 64"/>
                <a:gd name="T14" fmla="*/ 52 w 63"/>
                <a:gd name="T15" fmla="*/ 7 h 64"/>
                <a:gd name="T16" fmla="*/ 49 w 63"/>
                <a:gd name="T17" fmla="*/ 5 h 64"/>
                <a:gd name="T18" fmla="*/ 46 w 63"/>
                <a:gd name="T19" fmla="*/ 4 h 64"/>
                <a:gd name="T20" fmla="*/ 44 w 63"/>
                <a:gd name="T21" fmla="*/ 3 h 64"/>
                <a:gd name="T22" fmla="*/ 41 w 63"/>
                <a:gd name="T23" fmla="*/ 2 h 64"/>
                <a:gd name="T24" fmla="*/ 38 w 63"/>
                <a:gd name="T25" fmla="*/ 1 h 64"/>
                <a:gd name="T26" fmla="*/ 35 w 63"/>
                <a:gd name="T27" fmla="*/ 0 h 64"/>
                <a:gd name="T28" fmla="*/ 32 w 63"/>
                <a:gd name="T29" fmla="*/ 0 h 64"/>
                <a:gd name="T30" fmla="*/ 25 w 63"/>
                <a:gd name="T31" fmla="*/ 1 h 64"/>
                <a:gd name="T32" fmla="*/ 19 w 63"/>
                <a:gd name="T33" fmla="*/ 3 h 64"/>
                <a:gd name="T34" fmla="*/ 14 w 63"/>
                <a:gd name="T35" fmla="*/ 5 h 64"/>
                <a:gd name="T36" fmla="*/ 11 w 63"/>
                <a:gd name="T37" fmla="*/ 7 h 64"/>
                <a:gd name="T38" fmla="*/ 9 w 63"/>
                <a:gd name="T39" fmla="*/ 10 h 64"/>
                <a:gd name="T40" fmla="*/ 5 w 63"/>
                <a:gd name="T41" fmla="*/ 14 h 64"/>
                <a:gd name="T42" fmla="*/ 2 w 63"/>
                <a:gd name="T43" fmla="*/ 20 h 64"/>
                <a:gd name="T44" fmla="*/ 0 w 63"/>
                <a:gd name="T45" fmla="*/ 26 h 64"/>
                <a:gd name="T46" fmla="*/ 0 w 63"/>
                <a:gd name="T47" fmla="*/ 32 h 64"/>
                <a:gd name="T48" fmla="*/ 0 w 63"/>
                <a:gd name="T49" fmla="*/ 35 h 64"/>
                <a:gd name="T50" fmla="*/ 0 w 63"/>
                <a:gd name="T51" fmla="*/ 38 h 64"/>
                <a:gd name="T52" fmla="*/ 1 w 63"/>
                <a:gd name="T53" fmla="*/ 41 h 64"/>
                <a:gd name="T54" fmla="*/ 2 w 63"/>
                <a:gd name="T55" fmla="*/ 44 h 64"/>
                <a:gd name="T56" fmla="*/ 3 w 63"/>
                <a:gd name="T57" fmla="*/ 47 h 64"/>
                <a:gd name="T58" fmla="*/ 5 w 63"/>
                <a:gd name="T59" fmla="*/ 50 h 64"/>
                <a:gd name="T60" fmla="*/ 7 w 63"/>
                <a:gd name="T61" fmla="*/ 52 h 64"/>
                <a:gd name="T62" fmla="*/ 9 w 63"/>
                <a:gd name="T63" fmla="*/ 55 h 64"/>
                <a:gd name="T64" fmla="*/ 11 w 63"/>
                <a:gd name="T65" fmla="*/ 57 h 64"/>
                <a:gd name="T66" fmla="*/ 14 w 63"/>
                <a:gd name="T67" fmla="*/ 59 h 64"/>
                <a:gd name="T68" fmla="*/ 16 w 63"/>
                <a:gd name="T69" fmla="*/ 60 h 64"/>
                <a:gd name="T70" fmla="*/ 19 w 63"/>
                <a:gd name="T71" fmla="*/ 62 h 64"/>
                <a:gd name="T72" fmla="*/ 25 w 63"/>
                <a:gd name="T73" fmla="*/ 63 h 64"/>
                <a:gd name="T74" fmla="*/ 28 w 63"/>
                <a:gd name="T75" fmla="*/ 64 h 64"/>
                <a:gd name="T76" fmla="*/ 32 w 63"/>
                <a:gd name="T77" fmla="*/ 64 h 64"/>
                <a:gd name="T78" fmla="*/ 35 w 63"/>
                <a:gd name="T79" fmla="*/ 64 h 64"/>
                <a:gd name="T80" fmla="*/ 38 w 63"/>
                <a:gd name="T81" fmla="*/ 63 h 64"/>
                <a:gd name="T82" fmla="*/ 41 w 63"/>
                <a:gd name="T83" fmla="*/ 62 h 64"/>
                <a:gd name="T84" fmla="*/ 44 w 63"/>
                <a:gd name="T85" fmla="*/ 62 h 64"/>
                <a:gd name="T86" fmla="*/ 46 w 63"/>
                <a:gd name="T87" fmla="*/ 60 h 64"/>
                <a:gd name="T88" fmla="*/ 49 w 63"/>
                <a:gd name="T89" fmla="*/ 59 h 64"/>
                <a:gd name="T90" fmla="*/ 50 w 63"/>
                <a:gd name="T91" fmla="*/ 58 h 64"/>
                <a:gd name="T92" fmla="*/ 50 w 63"/>
                <a:gd name="T93" fmla="*/ 58 h 64"/>
                <a:gd name="T94" fmla="*/ 52 w 63"/>
                <a:gd name="T95" fmla="*/ 57 h 64"/>
                <a:gd name="T96" fmla="*/ 52 w 63"/>
                <a:gd name="T97" fmla="*/ 56 h 64"/>
                <a:gd name="T98" fmla="*/ 53 w 63"/>
                <a:gd name="T99" fmla="*/ 56 h 64"/>
                <a:gd name="T100" fmla="*/ 54 w 63"/>
                <a:gd name="T101" fmla="*/ 55 h 64"/>
                <a:gd name="T102" fmla="*/ 56 w 63"/>
                <a:gd name="T103" fmla="*/ 52 h 64"/>
                <a:gd name="T104" fmla="*/ 57 w 63"/>
                <a:gd name="T105" fmla="*/ 51 h 64"/>
                <a:gd name="T106" fmla="*/ 57 w 63"/>
                <a:gd name="T107" fmla="*/ 50 h 64"/>
                <a:gd name="T108" fmla="*/ 58 w 63"/>
                <a:gd name="T109" fmla="*/ 50 h 64"/>
                <a:gd name="T110" fmla="*/ 60 w 63"/>
                <a:gd name="T111" fmla="*/ 47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60" y="17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6" y="60"/>
                  </a:lnTo>
                  <a:lnTo>
                    <a:pt x="19" y="62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6" y="60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0" y="47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3" name="Freeform 237">
              <a:extLst>
                <a:ext uri="{FF2B5EF4-FFF2-40B4-BE49-F238E27FC236}">
                  <a16:creationId xmlns:a16="http://schemas.microsoft.com/office/drawing/2014/main" id="{9F1423DE-3F0B-9F92-101D-59621965F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4584700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2 w 63"/>
                <a:gd name="T5" fmla="*/ 26 h 64"/>
                <a:gd name="T6" fmla="*/ 60 w 63"/>
                <a:gd name="T7" fmla="*/ 20 h 64"/>
                <a:gd name="T8" fmla="*/ 59 w 63"/>
                <a:gd name="T9" fmla="*/ 17 h 64"/>
                <a:gd name="T10" fmla="*/ 58 w 63"/>
                <a:gd name="T11" fmla="*/ 14 h 64"/>
                <a:gd name="T12" fmla="*/ 54 w 63"/>
                <a:gd name="T13" fmla="*/ 9 h 64"/>
                <a:gd name="T14" fmla="*/ 51 w 63"/>
                <a:gd name="T15" fmla="*/ 7 h 64"/>
                <a:gd name="T16" fmla="*/ 49 w 63"/>
                <a:gd name="T17" fmla="*/ 5 h 64"/>
                <a:gd name="T18" fmla="*/ 46 w 63"/>
                <a:gd name="T19" fmla="*/ 4 h 64"/>
                <a:gd name="T20" fmla="*/ 44 w 63"/>
                <a:gd name="T21" fmla="*/ 3 h 64"/>
                <a:gd name="T22" fmla="*/ 40 w 63"/>
                <a:gd name="T23" fmla="*/ 1 h 64"/>
                <a:gd name="T24" fmla="*/ 38 w 63"/>
                <a:gd name="T25" fmla="*/ 1 h 64"/>
                <a:gd name="T26" fmla="*/ 34 w 63"/>
                <a:gd name="T27" fmla="*/ 0 h 64"/>
                <a:gd name="T28" fmla="*/ 31 w 63"/>
                <a:gd name="T29" fmla="*/ 0 h 64"/>
                <a:gd name="T30" fmla="*/ 25 w 63"/>
                <a:gd name="T31" fmla="*/ 1 h 64"/>
                <a:gd name="T32" fmla="*/ 19 w 63"/>
                <a:gd name="T33" fmla="*/ 3 h 64"/>
                <a:gd name="T34" fmla="*/ 13 w 63"/>
                <a:gd name="T35" fmla="*/ 5 h 64"/>
                <a:gd name="T36" fmla="*/ 11 w 63"/>
                <a:gd name="T37" fmla="*/ 7 h 64"/>
                <a:gd name="T38" fmla="*/ 8 w 63"/>
                <a:gd name="T39" fmla="*/ 9 h 64"/>
                <a:gd name="T40" fmla="*/ 4 w 63"/>
                <a:gd name="T41" fmla="*/ 14 h 64"/>
                <a:gd name="T42" fmla="*/ 2 w 63"/>
                <a:gd name="T43" fmla="*/ 20 h 64"/>
                <a:gd name="T44" fmla="*/ 0 w 63"/>
                <a:gd name="T45" fmla="*/ 26 h 64"/>
                <a:gd name="T46" fmla="*/ 0 w 63"/>
                <a:gd name="T47" fmla="*/ 32 h 64"/>
                <a:gd name="T48" fmla="*/ 0 w 63"/>
                <a:gd name="T49" fmla="*/ 35 h 64"/>
                <a:gd name="T50" fmla="*/ 0 w 63"/>
                <a:gd name="T51" fmla="*/ 38 h 64"/>
                <a:gd name="T52" fmla="*/ 1 w 63"/>
                <a:gd name="T53" fmla="*/ 41 h 64"/>
                <a:gd name="T54" fmla="*/ 2 w 63"/>
                <a:gd name="T55" fmla="*/ 44 h 64"/>
                <a:gd name="T56" fmla="*/ 3 w 63"/>
                <a:gd name="T57" fmla="*/ 47 h 64"/>
                <a:gd name="T58" fmla="*/ 4 w 63"/>
                <a:gd name="T59" fmla="*/ 49 h 64"/>
                <a:gd name="T60" fmla="*/ 6 w 63"/>
                <a:gd name="T61" fmla="*/ 52 h 64"/>
                <a:gd name="T62" fmla="*/ 8 w 63"/>
                <a:gd name="T63" fmla="*/ 55 h 64"/>
                <a:gd name="T64" fmla="*/ 11 w 63"/>
                <a:gd name="T65" fmla="*/ 57 h 64"/>
                <a:gd name="T66" fmla="*/ 13 w 63"/>
                <a:gd name="T67" fmla="*/ 58 h 64"/>
                <a:gd name="T68" fmla="*/ 16 w 63"/>
                <a:gd name="T69" fmla="*/ 60 h 64"/>
                <a:gd name="T70" fmla="*/ 19 w 63"/>
                <a:gd name="T71" fmla="*/ 61 h 64"/>
                <a:gd name="T72" fmla="*/ 25 w 63"/>
                <a:gd name="T73" fmla="*/ 63 h 64"/>
                <a:gd name="T74" fmla="*/ 28 w 63"/>
                <a:gd name="T75" fmla="*/ 64 h 64"/>
                <a:gd name="T76" fmla="*/ 31 w 63"/>
                <a:gd name="T77" fmla="*/ 64 h 64"/>
                <a:gd name="T78" fmla="*/ 34 w 63"/>
                <a:gd name="T79" fmla="*/ 64 h 64"/>
                <a:gd name="T80" fmla="*/ 38 w 63"/>
                <a:gd name="T81" fmla="*/ 63 h 64"/>
                <a:gd name="T82" fmla="*/ 40 w 63"/>
                <a:gd name="T83" fmla="*/ 62 h 64"/>
                <a:gd name="T84" fmla="*/ 44 w 63"/>
                <a:gd name="T85" fmla="*/ 61 h 64"/>
                <a:gd name="T86" fmla="*/ 46 w 63"/>
                <a:gd name="T87" fmla="*/ 60 h 64"/>
                <a:gd name="T88" fmla="*/ 49 w 63"/>
                <a:gd name="T89" fmla="*/ 58 h 64"/>
                <a:gd name="T90" fmla="*/ 49 w 63"/>
                <a:gd name="T91" fmla="*/ 58 h 64"/>
                <a:gd name="T92" fmla="*/ 50 w 63"/>
                <a:gd name="T93" fmla="*/ 57 h 64"/>
                <a:gd name="T94" fmla="*/ 51 w 63"/>
                <a:gd name="T95" fmla="*/ 57 h 64"/>
                <a:gd name="T96" fmla="*/ 52 w 63"/>
                <a:gd name="T97" fmla="*/ 56 h 64"/>
                <a:gd name="T98" fmla="*/ 52 w 63"/>
                <a:gd name="T99" fmla="*/ 55 h 64"/>
                <a:gd name="T100" fmla="*/ 54 w 63"/>
                <a:gd name="T101" fmla="*/ 55 h 64"/>
                <a:gd name="T102" fmla="*/ 56 w 63"/>
                <a:gd name="T103" fmla="*/ 52 h 64"/>
                <a:gd name="T104" fmla="*/ 56 w 63"/>
                <a:gd name="T105" fmla="*/ 51 h 64"/>
                <a:gd name="T106" fmla="*/ 57 w 63"/>
                <a:gd name="T107" fmla="*/ 50 h 64"/>
                <a:gd name="T108" fmla="*/ 58 w 63"/>
                <a:gd name="T109" fmla="*/ 49 h 64"/>
                <a:gd name="T110" fmla="*/ 59 w 63"/>
                <a:gd name="T111" fmla="*/ 47 h 64"/>
                <a:gd name="T112" fmla="*/ 60 w 63"/>
                <a:gd name="T113" fmla="*/ 44 h 64"/>
                <a:gd name="T114" fmla="*/ 61 w 63"/>
                <a:gd name="T115" fmla="*/ 41 h 64"/>
                <a:gd name="T116" fmla="*/ 62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2" y="26"/>
                  </a:lnTo>
                  <a:lnTo>
                    <a:pt x="60" y="20"/>
                  </a:lnTo>
                  <a:lnTo>
                    <a:pt x="59" y="17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8" y="55"/>
                  </a:lnTo>
                  <a:lnTo>
                    <a:pt x="11" y="57"/>
                  </a:lnTo>
                  <a:lnTo>
                    <a:pt x="13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7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4" name="Rectangle 238">
              <a:extLst>
                <a:ext uri="{FF2B5EF4-FFF2-40B4-BE49-F238E27FC236}">
                  <a16:creationId xmlns:a16="http://schemas.microsoft.com/office/drawing/2014/main" id="{8642F2F5-9F16-B74F-439B-B3566B823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0" y="407511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5" name="Rectangle 239">
              <a:extLst>
                <a:ext uri="{FF2B5EF4-FFF2-40B4-BE49-F238E27FC236}">
                  <a16:creationId xmlns:a16="http://schemas.microsoft.com/office/drawing/2014/main" id="{58B3E88F-6421-5266-D554-F1550FC7D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038" y="41322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6" name="Rectangle 240">
              <a:extLst>
                <a:ext uri="{FF2B5EF4-FFF2-40B4-BE49-F238E27FC236}">
                  <a16:creationId xmlns:a16="http://schemas.microsoft.com/office/drawing/2014/main" id="{76BD7A77-082B-42DE-B276-79F6F4D12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4888" y="434181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22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7" name="Rectangle 241">
              <a:extLst>
                <a:ext uri="{FF2B5EF4-FFF2-40B4-BE49-F238E27FC236}">
                  <a16:creationId xmlns:a16="http://schemas.microsoft.com/office/drawing/2014/main" id="{6DC6DBEE-B2F9-ECBF-7BF4-6E2E6A0A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988" y="35210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8" name="Rectangle 242">
              <a:extLst>
                <a:ext uri="{FF2B5EF4-FFF2-40B4-BE49-F238E27FC236}">
                  <a16:creationId xmlns:a16="http://schemas.microsoft.com/office/drawing/2014/main" id="{D51A3822-BE8E-8696-EED5-039493AF7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9725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66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9" name="Rectangle 243">
              <a:extLst>
                <a:ext uri="{FF2B5EF4-FFF2-40B4-BE49-F238E27FC236}">
                  <a16:creationId xmlns:a16="http://schemas.microsoft.com/office/drawing/2014/main" id="{2FDD1974-215B-2EB3-B71A-ADADD539A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838" y="33909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67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0" name="Rectangle 244">
              <a:extLst>
                <a:ext uri="{FF2B5EF4-FFF2-40B4-BE49-F238E27FC236}">
                  <a16:creationId xmlns:a16="http://schemas.microsoft.com/office/drawing/2014/main" id="{A3206810-7B6B-ABF8-3304-831AE1D2A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863" y="38433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59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1" name="Rectangle 245">
              <a:extLst>
                <a:ext uri="{FF2B5EF4-FFF2-40B4-BE49-F238E27FC236}">
                  <a16:creationId xmlns:a16="http://schemas.microsoft.com/office/drawing/2014/main" id="{95B66A4C-2F40-3A28-6835-F91A1544B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863" y="40608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2" name="Rectangle 246">
              <a:extLst>
                <a:ext uri="{FF2B5EF4-FFF2-40B4-BE49-F238E27FC236}">
                  <a16:creationId xmlns:a16="http://schemas.microsoft.com/office/drawing/2014/main" id="{F548FABA-B91B-1BC1-9C4D-C8447873C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40100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48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3" name="Rectangle 247">
              <a:extLst>
                <a:ext uri="{FF2B5EF4-FFF2-40B4-BE49-F238E27FC236}">
                  <a16:creationId xmlns:a16="http://schemas.microsoft.com/office/drawing/2014/main" id="{DEB577D3-7342-BFD9-55DA-E47EE5193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88" y="43068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4" name="Rectangle 248">
              <a:extLst>
                <a:ext uri="{FF2B5EF4-FFF2-40B4-BE49-F238E27FC236}">
                  <a16:creationId xmlns:a16="http://schemas.microsoft.com/office/drawing/2014/main" id="{9E8DEF80-53F5-F2CA-25CD-E339D8204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725" y="43576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37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5" name="Rectangle 249">
              <a:extLst>
                <a:ext uri="{FF2B5EF4-FFF2-40B4-BE49-F238E27FC236}">
                  <a16:creationId xmlns:a16="http://schemas.microsoft.com/office/drawing/2014/main" id="{D15BAAB6-BAD2-9363-3A56-CBD8AC097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250" y="39639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42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6" name="Rectangle 250">
              <a:extLst>
                <a:ext uri="{FF2B5EF4-FFF2-40B4-BE49-F238E27FC236}">
                  <a16:creationId xmlns:a16="http://schemas.microsoft.com/office/drawing/2014/main" id="{8FFABB8F-C9DC-E01A-F06B-5153CE378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8100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45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7" name="Rectangle 251">
              <a:extLst>
                <a:ext uri="{FF2B5EF4-FFF2-40B4-BE49-F238E27FC236}">
                  <a16:creationId xmlns:a16="http://schemas.microsoft.com/office/drawing/2014/main" id="{896ECCAF-D25E-E9D5-402A-8D5179DE6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6513" y="36782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8" name="Rectangle 252">
              <a:extLst>
                <a:ext uri="{FF2B5EF4-FFF2-40B4-BE49-F238E27FC236}">
                  <a16:creationId xmlns:a16="http://schemas.microsoft.com/office/drawing/2014/main" id="{E24FE9BE-B362-2355-262F-193F83471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6480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9" name="Rectangle 253">
              <a:extLst>
                <a:ext uri="{FF2B5EF4-FFF2-40B4-BE49-F238E27FC236}">
                  <a16:creationId xmlns:a16="http://schemas.microsoft.com/office/drawing/2014/main" id="{360A6417-2A23-A56C-1D00-2DB657D7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913" y="34893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0" name="Rectangle 254">
              <a:extLst>
                <a:ext uri="{FF2B5EF4-FFF2-40B4-BE49-F238E27FC236}">
                  <a16:creationId xmlns:a16="http://schemas.microsoft.com/office/drawing/2014/main" id="{FED5E379-89B9-57B5-E048-B82EC42AB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238" y="33782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62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1" name="Rectangle 255">
              <a:extLst>
                <a:ext uri="{FF2B5EF4-FFF2-40B4-BE49-F238E27FC236}">
                  <a16:creationId xmlns:a16="http://schemas.microsoft.com/office/drawing/2014/main" id="{17E09868-80B3-88AB-4413-31191A313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350202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2" name="Rectangle 256">
              <a:extLst>
                <a:ext uri="{FF2B5EF4-FFF2-40B4-BE49-F238E27FC236}">
                  <a16:creationId xmlns:a16="http://schemas.microsoft.com/office/drawing/2014/main" id="{44FEED20-28F5-4946-C396-AB7C98807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363" y="37973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3" name="Rectangle 257">
              <a:extLst>
                <a:ext uri="{FF2B5EF4-FFF2-40B4-BE49-F238E27FC236}">
                  <a16:creationId xmlns:a16="http://schemas.microsoft.com/office/drawing/2014/main" id="{A9C5178F-8A17-0C76-C002-EF7BAA1FA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863" y="30226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79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4" name="Rectangle 258">
              <a:extLst>
                <a:ext uri="{FF2B5EF4-FFF2-40B4-BE49-F238E27FC236}">
                  <a16:creationId xmlns:a16="http://schemas.microsoft.com/office/drawing/2014/main" id="{C4203931-1089-3B84-CB83-69D619C50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763" y="36734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54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5" name="Rectangle 259">
              <a:extLst>
                <a:ext uri="{FF2B5EF4-FFF2-40B4-BE49-F238E27FC236}">
                  <a16:creationId xmlns:a16="http://schemas.microsoft.com/office/drawing/2014/main" id="{A7440044-8436-5615-55D4-609D4682B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5125" y="30400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78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6" name="Rectangle 260">
              <a:extLst>
                <a:ext uri="{FF2B5EF4-FFF2-40B4-BE49-F238E27FC236}">
                  <a16:creationId xmlns:a16="http://schemas.microsoft.com/office/drawing/2014/main" id="{AF855751-6353-276F-494B-2ADDF7806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6038" y="2987675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7" name="Rectangle 261">
              <a:extLst>
                <a:ext uri="{FF2B5EF4-FFF2-40B4-BE49-F238E27FC236}">
                  <a16:creationId xmlns:a16="http://schemas.microsoft.com/office/drawing/2014/main" id="{F04F92DD-7C63-193A-6596-C9BE6CA8C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238" y="2933700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82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8" name="Freeform 262">
              <a:extLst>
                <a:ext uri="{FF2B5EF4-FFF2-40B4-BE49-F238E27FC236}">
                  <a16:creationId xmlns:a16="http://schemas.microsoft.com/office/drawing/2014/main" id="{D6B9BB48-AA3B-B36F-5912-6D0CC856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5097463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6 h 64"/>
                <a:gd name="T6" fmla="*/ 61 w 63"/>
                <a:gd name="T7" fmla="*/ 20 h 64"/>
                <a:gd name="T8" fmla="*/ 59 w 63"/>
                <a:gd name="T9" fmla="*/ 17 h 64"/>
                <a:gd name="T10" fmla="*/ 58 w 63"/>
                <a:gd name="T11" fmla="*/ 14 h 64"/>
                <a:gd name="T12" fmla="*/ 54 w 63"/>
                <a:gd name="T13" fmla="*/ 10 h 64"/>
                <a:gd name="T14" fmla="*/ 51 w 63"/>
                <a:gd name="T15" fmla="*/ 7 h 64"/>
                <a:gd name="T16" fmla="*/ 49 w 63"/>
                <a:gd name="T17" fmla="*/ 5 h 64"/>
                <a:gd name="T18" fmla="*/ 46 w 63"/>
                <a:gd name="T19" fmla="*/ 4 h 64"/>
                <a:gd name="T20" fmla="*/ 44 w 63"/>
                <a:gd name="T21" fmla="*/ 3 h 64"/>
                <a:gd name="T22" fmla="*/ 41 w 63"/>
                <a:gd name="T23" fmla="*/ 2 h 64"/>
                <a:gd name="T24" fmla="*/ 38 w 63"/>
                <a:gd name="T25" fmla="*/ 1 h 64"/>
                <a:gd name="T26" fmla="*/ 35 w 63"/>
                <a:gd name="T27" fmla="*/ 0 h 64"/>
                <a:gd name="T28" fmla="*/ 32 w 63"/>
                <a:gd name="T29" fmla="*/ 0 h 64"/>
                <a:gd name="T30" fmla="*/ 25 w 63"/>
                <a:gd name="T31" fmla="*/ 1 h 64"/>
                <a:gd name="T32" fmla="*/ 19 w 63"/>
                <a:gd name="T33" fmla="*/ 3 h 64"/>
                <a:gd name="T34" fmla="*/ 14 w 63"/>
                <a:gd name="T35" fmla="*/ 5 h 64"/>
                <a:gd name="T36" fmla="*/ 11 w 63"/>
                <a:gd name="T37" fmla="*/ 7 h 64"/>
                <a:gd name="T38" fmla="*/ 9 w 63"/>
                <a:gd name="T39" fmla="*/ 10 h 64"/>
                <a:gd name="T40" fmla="*/ 5 w 63"/>
                <a:gd name="T41" fmla="*/ 14 h 64"/>
                <a:gd name="T42" fmla="*/ 2 w 63"/>
                <a:gd name="T43" fmla="*/ 20 h 64"/>
                <a:gd name="T44" fmla="*/ 0 w 63"/>
                <a:gd name="T45" fmla="*/ 26 h 64"/>
                <a:gd name="T46" fmla="*/ 0 w 63"/>
                <a:gd name="T47" fmla="*/ 32 h 64"/>
                <a:gd name="T48" fmla="*/ 0 w 63"/>
                <a:gd name="T49" fmla="*/ 35 h 64"/>
                <a:gd name="T50" fmla="*/ 0 w 63"/>
                <a:gd name="T51" fmla="*/ 38 h 64"/>
                <a:gd name="T52" fmla="*/ 1 w 63"/>
                <a:gd name="T53" fmla="*/ 41 h 64"/>
                <a:gd name="T54" fmla="*/ 2 w 63"/>
                <a:gd name="T55" fmla="*/ 44 h 64"/>
                <a:gd name="T56" fmla="*/ 3 w 63"/>
                <a:gd name="T57" fmla="*/ 47 h 64"/>
                <a:gd name="T58" fmla="*/ 5 w 63"/>
                <a:gd name="T59" fmla="*/ 50 h 64"/>
                <a:gd name="T60" fmla="*/ 7 w 63"/>
                <a:gd name="T61" fmla="*/ 52 h 64"/>
                <a:gd name="T62" fmla="*/ 9 w 63"/>
                <a:gd name="T63" fmla="*/ 55 h 64"/>
                <a:gd name="T64" fmla="*/ 11 w 63"/>
                <a:gd name="T65" fmla="*/ 57 h 64"/>
                <a:gd name="T66" fmla="*/ 14 w 63"/>
                <a:gd name="T67" fmla="*/ 59 h 64"/>
                <a:gd name="T68" fmla="*/ 16 w 63"/>
                <a:gd name="T69" fmla="*/ 60 h 64"/>
                <a:gd name="T70" fmla="*/ 19 w 63"/>
                <a:gd name="T71" fmla="*/ 62 h 64"/>
                <a:gd name="T72" fmla="*/ 25 w 63"/>
                <a:gd name="T73" fmla="*/ 63 h 64"/>
                <a:gd name="T74" fmla="*/ 28 w 63"/>
                <a:gd name="T75" fmla="*/ 64 h 64"/>
                <a:gd name="T76" fmla="*/ 32 w 63"/>
                <a:gd name="T77" fmla="*/ 64 h 64"/>
                <a:gd name="T78" fmla="*/ 35 w 63"/>
                <a:gd name="T79" fmla="*/ 64 h 64"/>
                <a:gd name="T80" fmla="*/ 38 w 63"/>
                <a:gd name="T81" fmla="*/ 63 h 64"/>
                <a:gd name="T82" fmla="*/ 41 w 63"/>
                <a:gd name="T83" fmla="*/ 62 h 64"/>
                <a:gd name="T84" fmla="*/ 44 w 63"/>
                <a:gd name="T85" fmla="*/ 62 h 64"/>
                <a:gd name="T86" fmla="*/ 46 w 63"/>
                <a:gd name="T87" fmla="*/ 60 h 64"/>
                <a:gd name="T88" fmla="*/ 49 w 63"/>
                <a:gd name="T89" fmla="*/ 59 h 64"/>
                <a:gd name="T90" fmla="*/ 49 w 63"/>
                <a:gd name="T91" fmla="*/ 58 h 64"/>
                <a:gd name="T92" fmla="*/ 50 w 63"/>
                <a:gd name="T93" fmla="*/ 58 h 64"/>
                <a:gd name="T94" fmla="*/ 51 w 63"/>
                <a:gd name="T95" fmla="*/ 57 h 64"/>
                <a:gd name="T96" fmla="*/ 52 w 63"/>
                <a:gd name="T97" fmla="*/ 56 h 64"/>
                <a:gd name="T98" fmla="*/ 53 w 63"/>
                <a:gd name="T99" fmla="*/ 56 h 64"/>
                <a:gd name="T100" fmla="*/ 54 w 63"/>
                <a:gd name="T101" fmla="*/ 55 h 64"/>
                <a:gd name="T102" fmla="*/ 56 w 63"/>
                <a:gd name="T103" fmla="*/ 52 h 64"/>
                <a:gd name="T104" fmla="*/ 57 w 63"/>
                <a:gd name="T105" fmla="*/ 51 h 64"/>
                <a:gd name="T106" fmla="*/ 57 w 63"/>
                <a:gd name="T107" fmla="*/ 50 h 64"/>
                <a:gd name="T108" fmla="*/ 58 w 63"/>
                <a:gd name="T109" fmla="*/ 50 h 64"/>
                <a:gd name="T110" fmla="*/ 59 w 63"/>
                <a:gd name="T111" fmla="*/ 47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9" y="17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6" y="60"/>
                  </a:lnTo>
                  <a:lnTo>
                    <a:pt x="19" y="62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6" y="60"/>
                  </a:lnTo>
                  <a:lnTo>
                    <a:pt x="49" y="59"/>
                  </a:lnTo>
                  <a:lnTo>
                    <a:pt x="49" y="58"/>
                  </a:lnTo>
                  <a:lnTo>
                    <a:pt x="50" y="58"/>
                  </a:lnTo>
                  <a:lnTo>
                    <a:pt x="51" y="57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59" y="47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9" name="Rectangle 263">
              <a:extLst>
                <a:ext uri="{FF2B5EF4-FFF2-40B4-BE49-F238E27FC236}">
                  <a16:creationId xmlns:a16="http://schemas.microsoft.com/office/drawing/2014/main" id="{2F10403B-BC85-038A-5CCD-F7A942EFB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475288"/>
              <a:ext cx="4816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0" name="Rectangle 264">
              <a:extLst>
                <a:ext uri="{FF2B5EF4-FFF2-40B4-BE49-F238E27FC236}">
                  <a16:creationId xmlns:a16="http://schemas.microsoft.com/office/drawing/2014/main" id="{B757E3A7-B477-F2B4-9B33-572235E8F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3109913"/>
              <a:ext cx="3097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cohort: ITT-E population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1" name="Rectangle 265">
              <a:extLst>
                <a:ext uri="{FF2B5EF4-FFF2-40B4-BE49-F238E27FC236}">
                  <a16:creationId xmlns:a16="http://schemas.microsoft.com/office/drawing/2014/main" id="{7CC6CF2F-C6A6-3D81-0CA9-45BC2E046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3379470"/>
              <a:ext cx="346562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cohort: ITT-E population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2" name="Rectangle 266">
              <a:extLst>
                <a:ext uri="{FF2B5EF4-FFF2-40B4-BE49-F238E27FC236}">
                  <a16:creationId xmlns:a16="http://schemas.microsoft.com/office/drawing/2014/main" id="{CF6F6EF2-F189-8BB2-FCA3-6EC37DCE7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3759518"/>
              <a:ext cx="31966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cohort: observed analysis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3" name="Rectangle 267">
              <a:extLst>
                <a:ext uri="{FF2B5EF4-FFF2-40B4-BE49-F238E27FC236}">
                  <a16:creationId xmlns:a16="http://schemas.microsoft.com/office/drawing/2014/main" id="{74F1E460-5136-509C-AF44-E93AB5F3A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3588" y="4029075"/>
              <a:ext cx="35643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cohort: observed analysis</a:t>
              </a:r>
              <a:endParaRPr kumimoji="0" lang="en-GB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4" name="Rectangle 64">
              <a:extLst>
                <a:ext uri="{FF2B5EF4-FFF2-40B4-BE49-F238E27FC236}">
                  <a16:creationId xmlns:a16="http://schemas.microsoft.com/office/drawing/2014/main" id="{81BF39B6-A3BB-E290-A770-D551BCCE6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724" y="5102225"/>
              <a:ext cx="96838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Rectangle 151">
              <a:extLst>
                <a:ext uri="{FF2B5EF4-FFF2-40B4-BE49-F238E27FC236}">
                  <a16:creationId xmlns:a16="http://schemas.microsoft.com/office/drawing/2014/main" id="{B22E6949-6B36-8B64-EA8C-A14A4D7C7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048" y="2527067"/>
              <a:ext cx="149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%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8E285DA-6C8F-7F22-278E-6285B6431051}"/>
              </a:ext>
            </a:extLst>
          </p:cNvPr>
          <p:cNvSpPr/>
          <p:nvPr/>
        </p:nvSpPr>
        <p:spPr>
          <a:xfrm>
            <a:off x="9639422" y="6443583"/>
            <a:ext cx="2537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Aberg J, AIDS 2022, Abs. EPB160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3F1E070-0486-9C59-2A41-52AE3888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BRIGHTE: W240 results (1)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D4E09B-FB18-E4ED-6D70-9E63F419DE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12394"/>
            <a:ext cx="10972800" cy="784681"/>
          </a:xfrm>
        </p:spPr>
        <p:txBody>
          <a:bodyPr/>
          <a:lstStyle/>
          <a:p>
            <a:r>
              <a:rPr lang="en-GB" sz="2000" dirty="0"/>
              <a:t>Phase 3 study, Fostemsavir vs placebo, in combination with OBT in heavily</a:t>
            </a:r>
            <a:br>
              <a:rPr lang="en-GB" sz="2000" dirty="0"/>
            </a:br>
            <a:r>
              <a:rPr lang="en-GB" sz="2000" dirty="0" err="1"/>
              <a:t>pretreated</a:t>
            </a:r>
            <a:r>
              <a:rPr lang="en-GB" sz="2000" dirty="0"/>
              <a:t> HIV+ presenting with virologic failure and multi-resistance</a:t>
            </a:r>
          </a:p>
        </p:txBody>
      </p:sp>
    </p:spTree>
    <p:extLst>
      <p:ext uri="{BB962C8B-B14F-4D97-AF65-F5344CB8AC3E}">
        <p14:creationId xmlns:p14="http://schemas.microsoft.com/office/powerpoint/2010/main" val="361536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123EC-847A-E242-8A31-72DFC46B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HEAVILY TREATMENT EXPERIENCED INDIVIDUALS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3F97D37-0A10-242C-DD87-021B61D31D8B}"/>
              </a:ext>
            </a:extLst>
          </p:cNvPr>
          <p:cNvSpPr txBox="1"/>
          <p:nvPr/>
        </p:nvSpPr>
        <p:spPr>
          <a:xfrm>
            <a:off x="3628569" y="1599945"/>
            <a:ext cx="5366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HTE : Exposed to ≥4 classes, to ≥X regimens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Variable degree of ARV resistance ; none to MDR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1B20176-28E3-F9F2-8F71-D74022853BDF}"/>
              </a:ext>
            </a:extLst>
          </p:cNvPr>
          <p:cNvGrpSpPr/>
          <p:nvPr/>
        </p:nvGrpSpPr>
        <p:grpSpPr>
          <a:xfrm>
            <a:off x="2425127" y="2418006"/>
            <a:ext cx="7495219" cy="3931245"/>
            <a:chOff x="-4878388" y="1908175"/>
            <a:chExt cx="5799138" cy="3041650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4A52EC8-D8C3-3258-7FCB-7E0D2554A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2862263"/>
              <a:ext cx="600075" cy="595313"/>
            </a:xfrm>
            <a:custGeom>
              <a:avLst/>
              <a:gdLst>
                <a:gd name="T0" fmla="*/ 0 w 1134"/>
                <a:gd name="T1" fmla="*/ 0 h 1125"/>
                <a:gd name="T2" fmla="*/ 94 w 1134"/>
                <a:gd name="T3" fmla="*/ 145 h 1125"/>
                <a:gd name="T4" fmla="*/ 173 w 1134"/>
                <a:gd name="T5" fmla="*/ 294 h 1125"/>
                <a:gd name="T6" fmla="*/ 237 w 1134"/>
                <a:gd name="T7" fmla="*/ 446 h 1125"/>
                <a:gd name="T8" fmla="*/ 289 w 1134"/>
                <a:gd name="T9" fmla="*/ 603 h 1125"/>
                <a:gd name="T10" fmla="*/ 412 w 1134"/>
                <a:gd name="T11" fmla="*/ 623 h 1125"/>
                <a:gd name="T12" fmla="*/ 531 w 1134"/>
                <a:gd name="T13" fmla="*/ 649 h 1125"/>
                <a:gd name="T14" fmla="*/ 642 w 1134"/>
                <a:gd name="T15" fmla="*/ 682 h 1125"/>
                <a:gd name="T16" fmla="*/ 749 w 1134"/>
                <a:gd name="T17" fmla="*/ 720 h 1125"/>
                <a:gd name="T18" fmla="*/ 834 w 1134"/>
                <a:gd name="T19" fmla="*/ 756 h 1125"/>
                <a:gd name="T20" fmla="*/ 909 w 1134"/>
                <a:gd name="T21" fmla="*/ 795 h 1125"/>
                <a:gd name="T22" fmla="*/ 972 w 1134"/>
                <a:gd name="T23" fmla="*/ 836 h 1125"/>
                <a:gd name="T24" fmla="*/ 1025 w 1134"/>
                <a:gd name="T25" fmla="*/ 880 h 1125"/>
                <a:gd name="T26" fmla="*/ 1065 w 1134"/>
                <a:gd name="T27" fmla="*/ 925 h 1125"/>
                <a:gd name="T28" fmla="*/ 1093 w 1134"/>
                <a:gd name="T29" fmla="*/ 973 h 1125"/>
                <a:gd name="T30" fmla="*/ 1111 w 1134"/>
                <a:gd name="T31" fmla="*/ 1021 h 1125"/>
                <a:gd name="T32" fmla="*/ 1117 w 1134"/>
                <a:gd name="T33" fmla="*/ 1072 h 1125"/>
                <a:gd name="T34" fmla="*/ 1111 w 1134"/>
                <a:gd name="T35" fmla="*/ 1122 h 1125"/>
                <a:gd name="T36" fmla="*/ 1130 w 1134"/>
                <a:gd name="T37" fmla="*/ 1062 h 1125"/>
                <a:gd name="T38" fmla="*/ 1134 w 1134"/>
                <a:gd name="T39" fmla="*/ 1000 h 1125"/>
                <a:gd name="T40" fmla="*/ 1129 w 1134"/>
                <a:gd name="T41" fmla="*/ 931 h 1125"/>
                <a:gd name="T42" fmla="*/ 1119 w 1134"/>
                <a:gd name="T43" fmla="*/ 864 h 1125"/>
                <a:gd name="T44" fmla="*/ 1098 w 1134"/>
                <a:gd name="T45" fmla="*/ 797 h 1125"/>
                <a:gd name="T46" fmla="*/ 1072 w 1134"/>
                <a:gd name="T47" fmla="*/ 733 h 1125"/>
                <a:gd name="T48" fmla="*/ 1036 w 1134"/>
                <a:gd name="T49" fmla="*/ 668 h 1125"/>
                <a:gd name="T50" fmla="*/ 994 w 1134"/>
                <a:gd name="T51" fmla="*/ 607 h 1125"/>
                <a:gd name="T52" fmla="*/ 944 w 1134"/>
                <a:gd name="T53" fmla="*/ 546 h 1125"/>
                <a:gd name="T54" fmla="*/ 887 w 1134"/>
                <a:gd name="T55" fmla="*/ 488 h 1125"/>
                <a:gd name="T56" fmla="*/ 822 w 1134"/>
                <a:gd name="T57" fmla="*/ 428 h 1125"/>
                <a:gd name="T58" fmla="*/ 749 w 1134"/>
                <a:gd name="T59" fmla="*/ 371 h 1125"/>
                <a:gd name="T60" fmla="*/ 667 w 1134"/>
                <a:gd name="T61" fmla="*/ 315 h 1125"/>
                <a:gd name="T62" fmla="*/ 580 w 1134"/>
                <a:gd name="T63" fmla="*/ 261 h 1125"/>
                <a:gd name="T64" fmla="*/ 483 w 1134"/>
                <a:gd name="T65" fmla="*/ 207 h 1125"/>
                <a:gd name="T66" fmla="*/ 380 w 1134"/>
                <a:gd name="T67" fmla="*/ 156 h 1125"/>
                <a:gd name="T68" fmla="*/ 268 w 1134"/>
                <a:gd name="T69" fmla="*/ 104 h 1125"/>
                <a:gd name="T70" fmla="*/ 150 w 1134"/>
                <a:gd name="T71" fmla="*/ 56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4" h="1125">
                  <a:moveTo>
                    <a:pt x="150" y="56"/>
                  </a:moveTo>
                  <a:lnTo>
                    <a:pt x="0" y="0"/>
                  </a:lnTo>
                  <a:lnTo>
                    <a:pt x="48" y="72"/>
                  </a:lnTo>
                  <a:lnTo>
                    <a:pt x="94" y="145"/>
                  </a:lnTo>
                  <a:lnTo>
                    <a:pt x="134" y="218"/>
                  </a:lnTo>
                  <a:lnTo>
                    <a:pt x="173" y="294"/>
                  </a:lnTo>
                  <a:lnTo>
                    <a:pt x="206" y="369"/>
                  </a:lnTo>
                  <a:lnTo>
                    <a:pt x="237" y="446"/>
                  </a:lnTo>
                  <a:lnTo>
                    <a:pt x="265" y="524"/>
                  </a:lnTo>
                  <a:lnTo>
                    <a:pt x="289" y="603"/>
                  </a:lnTo>
                  <a:lnTo>
                    <a:pt x="351" y="611"/>
                  </a:lnTo>
                  <a:lnTo>
                    <a:pt x="412" y="623"/>
                  </a:lnTo>
                  <a:lnTo>
                    <a:pt x="472" y="635"/>
                  </a:lnTo>
                  <a:lnTo>
                    <a:pt x="531" y="649"/>
                  </a:lnTo>
                  <a:lnTo>
                    <a:pt x="587" y="664"/>
                  </a:lnTo>
                  <a:lnTo>
                    <a:pt x="642" y="682"/>
                  </a:lnTo>
                  <a:lnTo>
                    <a:pt x="696" y="700"/>
                  </a:lnTo>
                  <a:lnTo>
                    <a:pt x="749" y="720"/>
                  </a:lnTo>
                  <a:lnTo>
                    <a:pt x="792" y="737"/>
                  </a:lnTo>
                  <a:lnTo>
                    <a:pt x="834" y="756"/>
                  </a:lnTo>
                  <a:lnTo>
                    <a:pt x="872" y="775"/>
                  </a:lnTo>
                  <a:lnTo>
                    <a:pt x="909" y="795"/>
                  </a:lnTo>
                  <a:lnTo>
                    <a:pt x="941" y="815"/>
                  </a:lnTo>
                  <a:lnTo>
                    <a:pt x="972" y="836"/>
                  </a:lnTo>
                  <a:lnTo>
                    <a:pt x="1000" y="858"/>
                  </a:lnTo>
                  <a:lnTo>
                    <a:pt x="1025" y="880"/>
                  </a:lnTo>
                  <a:lnTo>
                    <a:pt x="1045" y="902"/>
                  </a:lnTo>
                  <a:lnTo>
                    <a:pt x="1065" y="925"/>
                  </a:lnTo>
                  <a:lnTo>
                    <a:pt x="1080" y="949"/>
                  </a:lnTo>
                  <a:lnTo>
                    <a:pt x="1093" y="973"/>
                  </a:lnTo>
                  <a:lnTo>
                    <a:pt x="1103" y="997"/>
                  </a:lnTo>
                  <a:lnTo>
                    <a:pt x="1111" y="1021"/>
                  </a:lnTo>
                  <a:lnTo>
                    <a:pt x="1115" y="1046"/>
                  </a:lnTo>
                  <a:lnTo>
                    <a:pt x="1117" y="1072"/>
                  </a:lnTo>
                  <a:lnTo>
                    <a:pt x="1115" y="1096"/>
                  </a:lnTo>
                  <a:lnTo>
                    <a:pt x="1111" y="1122"/>
                  </a:lnTo>
                  <a:lnTo>
                    <a:pt x="1121" y="1125"/>
                  </a:lnTo>
                  <a:lnTo>
                    <a:pt x="1130" y="1062"/>
                  </a:lnTo>
                  <a:lnTo>
                    <a:pt x="1133" y="1031"/>
                  </a:lnTo>
                  <a:lnTo>
                    <a:pt x="1134" y="1000"/>
                  </a:lnTo>
                  <a:lnTo>
                    <a:pt x="1133" y="964"/>
                  </a:lnTo>
                  <a:lnTo>
                    <a:pt x="1129" y="931"/>
                  </a:lnTo>
                  <a:lnTo>
                    <a:pt x="1125" y="897"/>
                  </a:lnTo>
                  <a:lnTo>
                    <a:pt x="1119" y="864"/>
                  </a:lnTo>
                  <a:lnTo>
                    <a:pt x="1109" y="830"/>
                  </a:lnTo>
                  <a:lnTo>
                    <a:pt x="1098" y="797"/>
                  </a:lnTo>
                  <a:lnTo>
                    <a:pt x="1085" y="764"/>
                  </a:lnTo>
                  <a:lnTo>
                    <a:pt x="1072" y="733"/>
                  </a:lnTo>
                  <a:lnTo>
                    <a:pt x="1054" y="700"/>
                  </a:lnTo>
                  <a:lnTo>
                    <a:pt x="1036" y="668"/>
                  </a:lnTo>
                  <a:lnTo>
                    <a:pt x="1016" y="637"/>
                  </a:lnTo>
                  <a:lnTo>
                    <a:pt x="994" y="607"/>
                  </a:lnTo>
                  <a:lnTo>
                    <a:pt x="969" y="576"/>
                  </a:lnTo>
                  <a:lnTo>
                    <a:pt x="944" y="546"/>
                  </a:lnTo>
                  <a:lnTo>
                    <a:pt x="916" y="516"/>
                  </a:lnTo>
                  <a:lnTo>
                    <a:pt x="887" y="488"/>
                  </a:lnTo>
                  <a:lnTo>
                    <a:pt x="855" y="456"/>
                  </a:lnTo>
                  <a:lnTo>
                    <a:pt x="822" y="428"/>
                  </a:lnTo>
                  <a:lnTo>
                    <a:pt x="786" y="399"/>
                  </a:lnTo>
                  <a:lnTo>
                    <a:pt x="749" y="371"/>
                  </a:lnTo>
                  <a:lnTo>
                    <a:pt x="709" y="343"/>
                  </a:lnTo>
                  <a:lnTo>
                    <a:pt x="667" y="315"/>
                  </a:lnTo>
                  <a:lnTo>
                    <a:pt x="624" y="288"/>
                  </a:lnTo>
                  <a:lnTo>
                    <a:pt x="580" y="261"/>
                  </a:lnTo>
                  <a:lnTo>
                    <a:pt x="532" y="234"/>
                  </a:lnTo>
                  <a:lnTo>
                    <a:pt x="483" y="207"/>
                  </a:lnTo>
                  <a:lnTo>
                    <a:pt x="431" y="181"/>
                  </a:lnTo>
                  <a:lnTo>
                    <a:pt x="380" y="156"/>
                  </a:lnTo>
                  <a:lnTo>
                    <a:pt x="325" y="130"/>
                  </a:lnTo>
                  <a:lnTo>
                    <a:pt x="268" y="104"/>
                  </a:lnTo>
                  <a:lnTo>
                    <a:pt x="210" y="80"/>
                  </a:lnTo>
                  <a:lnTo>
                    <a:pt x="150" y="56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DB6D696E-FB05-670C-CB9A-58771ABF1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9100" y="3165475"/>
              <a:ext cx="925513" cy="527050"/>
            </a:xfrm>
            <a:custGeom>
              <a:avLst/>
              <a:gdLst>
                <a:gd name="T0" fmla="*/ 1583 w 1747"/>
                <a:gd name="T1" fmla="*/ 15 h 996"/>
                <a:gd name="T2" fmla="*/ 1368 w 1747"/>
                <a:gd name="T3" fmla="*/ 1 h 996"/>
                <a:gd name="T4" fmla="*/ 1128 w 1747"/>
                <a:gd name="T5" fmla="*/ 1 h 996"/>
                <a:gd name="T6" fmla="*/ 1006 w 1747"/>
                <a:gd name="T7" fmla="*/ 8 h 996"/>
                <a:gd name="T8" fmla="*/ 828 w 1747"/>
                <a:gd name="T9" fmla="*/ 26 h 996"/>
                <a:gd name="T10" fmla="*/ 717 w 1747"/>
                <a:gd name="T11" fmla="*/ 44 h 996"/>
                <a:gd name="T12" fmla="*/ 611 w 1747"/>
                <a:gd name="T13" fmla="*/ 67 h 996"/>
                <a:gd name="T14" fmla="*/ 461 w 1747"/>
                <a:gd name="T15" fmla="*/ 110 h 996"/>
                <a:gd name="T16" fmla="*/ 368 w 1747"/>
                <a:gd name="T17" fmla="*/ 146 h 996"/>
                <a:gd name="T18" fmla="*/ 280 w 1747"/>
                <a:gd name="T19" fmla="*/ 182 h 996"/>
                <a:gd name="T20" fmla="*/ 206 w 1747"/>
                <a:gd name="T21" fmla="*/ 221 h 996"/>
                <a:gd name="T22" fmla="*/ 142 w 1747"/>
                <a:gd name="T23" fmla="*/ 262 h 996"/>
                <a:gd name="T24" fmla="*/ 91 w 1747"/>
                <a:gd name="T25" fmla="*/ 306 h 996"/>
                <a:gd name="T26" fmla="*/ 50 w 1747"/>
                <a:gd name="T27" fmla="*/ 351 h 996"/>
                <a:gd name="T28" fmla="*/ 23 w 1747"/>
                <a:gd name="T29" fmla="*/ 399 h 996"/>
                <a:gd name="T30" fmla="*/ 5 w 1747"/>
                <a:gd name="T31" fmla="*/ 447 h 996"/>
                <a:gd name="T32" fmla="*/ 0 w 1747"/>
                <a:gd name="T33" fmla="*/ 498 h 996"/>
                <a:gd name="T34" fmla="*/ 5 w 1747"/>
                <a:gd name="T35" fmla="*/ 547 h 996"/>
                <a:gd name="T36" fmla="*/ 23 w 1747"/>
                <a:gd name="T37" fmla="*/ 596 h 996"/>
                <a:gd name="T38" fmla="*/ 35 w 1747"/>
                <a:gd name="T39" fmla="*/ 619 h 996"/>
                <a:gd name="T40" fmla="*/ 68 w 1747"/>
                <a:gd name="T41" fmla="*/ 664 h 996"/>
                <a:gd name="T42" fmla="*/ 102 w 1747"/>
                <a:gd name="T43" fmla="*/ 698 h 996"/>
                <a:gd name="T44" fmla="*/ 142 w 1747"/>
                <a:gd name="T45" fmla="*/ 730 h 996"/>
                <a:gd name="T46" fmla="*/ 206 w 1747"/>
                <a:gd name="T47" fmla="*/ 772 h 996"/>
                <a:gd name="T48" fmla="*/ 280 w 1747"/>
                <a:gd name="T49" fmla="*/ 812 h 996"/>
                <a:gd name="T50" fmla="*/ 368 w 1747"/>
                <a:gd name="T51" fmla="*/ 850 h 996"/>
                <a:gd name="T52" fmla="*/ 461 w 1747"/>
                <a:gd name="T53" fmla="*/ 884 h 996"/>
                <a:gd name="T54" fmla="*/ 611 w 1747"/>
                <a:gd name="T55" fmla="*/ 926 h 996"/>
                <a:gd name="T56" fmla="*/ 717 w 1747"/>
                <a:gd name="T57" fmla="*/ 948 h 996"/>
                <a:gd name="T58" fmla="*/ 828 w 1747"/>
                <a:gd name="T59" fmla="*/ 966 h 996"/>
                <a:gd name="T60" fmla="*/ 945 w 1747"/>
                <a:gd name="T61" fmla="*/ 981 h 996"/>
                <a:gd name="T62" fmla="*/ 1066 w 1747"/>
                <a:gd name="T63" fmla="*/ 990 h 996"/>
                <a:gd name="T64" fmla="*/ 1191 w 1747"/>
                <a:gd name="T65" fmla="*/ 995 h 996"/>
                <a:gd name="T66" fmla="*/ 1312 w 1747"/>
                <a:gd name="T67" fmla="*/ 995 h 996"/>
                <a:gd name="T68" fmla="*/ 1318 w 1747"/>
                <a:gd name="T69" fmla="*/ 994 h 996"/>
                <a:gd name="T70" fmla="*/ 1340 w 1747"/>
                <a:gd name="T71" fmla="*/ 994 h 996"/>
                <a:gd name="T72" fmla="*/ 1422 w 1747"/>
                <a:gd name="T73" fmla="*/ 991 h 996"/>
                <a:gd name="T74" fmla="*/ 1530 w 1747"/>
                <a:gd name="T75" fmla="*/ 984 h 996"/>
                <a:gd name="T76" fmla="*/ 1595 w 1747"/>
                <a:gd name="T77" fmla="*/ 977 h 996"/>
                <a:gd name="T78" fmla="*/ 1601 w 1747"/>
                <a:gd name="T79" fmla="*/ 976 h 996"/>
                <a:gd name="T80" fmla="*/ 1634 w 1747"/>
                <a:gd name="T81" fmla="*/ 973 h 996"/>
                <a:gd name="T82" fmla="*/ 1688 w 1747"/>
                <a:gd name="T83" fmla="*/ 953 h 996"/>
                <a:gd name="T84" fmla="*/ 1699 w 1747"/>
                <a:gd name="T85" fmla="*/ 910 h 996"/>
                <a:gd name="T86" fmla="*/ 1716 w 1747"/>
                <a:gd name="T87" fmla="*/ 823 h 996"/>
                <a:gd name="T88" fmla="*/ 1731 w 1747"/>
                <a:gd name="T89" fmla="*/ 736 h 996"/>
                <a:gd name="T90" fmla="*/ 1742 w 1747"/>
                <a:gd name="T91" fmla="*/ 618 h 996"/>
                <a:gd name="T92" fmla="*/ 1747 w 1747"/>
                <a:gd name="T93" fmla="*/ 498 h 996"/>
                <a:gd name="T94" fmla="*/ 1742 w 1747"/>
                <a:gd name="T95" fmla="*/ 377 h 996"/>
                <a:gd name="T96" fmla="*/ 1731 w 1747"/>
                <a:gd name="T97" fmla="*/ 260 h 996"/>
                <a:gd name="T98" fmla="*/ 1711 w 1747"/>
                <a:gd name="T99" fmla="*/ 142 h 996"/>
                <a:gd name="T100" fmla="*/ 1686 w 1747"/>
                <a:gd name="T101" fmla="*/ 29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7" h="996">
                  <a:moveTo>
                    <a:pt x="1686" y="29"/>
                  </a:moveTo>
                  <a:lnTo>
                    <a:pt x="1583" y="15"/>
                  </a:lnTo>
                  <a:lnTo>
                    <a:pt x="1477" y="7"/>
                  </a:lnTo>
                  <a:lnTo>
                    <a:pt x="1368" y="1"/>
                  </a:lnTo>
                  <a:lnTo>
                    <a:pt x="1257" y="0"/>
                  </a:lnTo>
                  <a:lnTo>
                    <a:pt x="1128" y="1"/>
                  </a:lnTo>
                  <a:lnTo>
                    <a:pt x="1066" y="3"/>
                  </a:lnTo>
                  <a:lnTo>
                    <a:pt x="1006" y="8"/>
                  </a:lnTo>
                  <a:lnTo>
                    <a:pt x="886" y="19"/>
                  </a:lnTo>
                  <a:lnTo>
                    <a:pt x="828" y="26"/>
                  </a:lnTo>
                  <a:lnTo>
                    <a:pt x="773" y="36"/>
                  </a:lnTo>
                  <a:lnTo>
                    <a:pt x="717" y="44"/>
                  </a:lnTo>
                  <a:lnTo>
                    <a:pt x="663" y="55"/>
                  </a:lnTo>
                  <a:lnTo>
                    <a:pt x="611" y="67"/>
                  </a:lnTo>
                  <a:lnTo>
                    <a:pt x="560" y="81"/>
                  </a:lnTo>
                  <a:lnTo>
                    <a:pt x="461" y="110"/>
                  </a:lnTo>
                  <a:lnTo>
                    <a:pt x="413" y="127"/>
                  </a:lnTo>
                  <a:lnTo>
                    <a:pt x="368" y="146"/>
                  </a:lnTo>
                  <a:lnTo>
                    <a:pt x="322" y="163"/>
                  </a:lnTo>
                  <a:lnTo>
                    <a:pt x="280" y="182"/>
                  </a:lnTo>
                  <a:lnTo>
                    <a:pt x="241" y="201"/>
                  </a:lnTo>
                  <a:lnTo>
                    <a:pt x="206" y="221"/>
                  </a:lnTo>
                  <a:lnTo>
                    <a:pt x="172" y="241"/>
                  </a:lnTo>
                  <a:lnTo>
                    <a:pt x="142" y="262"/>
                  </a:lnTo>
                  <a:lnTo>
                    <a:pt x="115" y="284"/>
                  </a:lnTo>
                  <a:lnTo>
                    <a:pt x="91" y="306"/>
                  </a:lnTo>
                  <a:lnTo>
                    <a:pt x="68" y="328"/>
                  </a:lnTo>
                  <a:lnTo>
                    <a:pt x="50" y="351"/>
                  </a:lnTo>
                  <a:lnTo>
                    <a:pt x="35" y="375"/>
                  </a:lnTo>
                  <a:lnTo>
                    <a:pt x="23" y="399"/>
                  </a:lnTo>
                  <a:lnTo>
                    <a:pt x="12" y="423"/>
                  </a:lnTo>
                  <a:lnTo>
                    <a:pt x="5" y="447"/>
                  </a:lnTo>
                  <a:lnTo>
                    <a:pt x="1" y="472"/>
                  </a:lnTo>
                  <a:lnTo>
                    <a:pt x="0" y="498"/>
                  </a:lnTo>
                  <a:lnTo>
                    <a:pt x="1" y="522"/>
                  </a:lnTo>
                  <a:lnTo>
                    <a:pt x="5" y="547"/>
                  </a:lnTo>
                  <a:lnTo>
                    <a:pt x="12" y="571"/>
                  </a:lnTo>
                  <a:lnTo>
                    <a:pt x="23" y="596"/>
                  </a:lnTo>
                  <a:lnTo>
                    <a:pt x="27" y="607"/>
                  </a:lnTo>
                  <a:lnTo>
                    <a:pt x="35" y="619"/>
                  </a:lnTo>
                  <a:lnTo>
                    <a:pt x="50" y="643"/>
                  </a:lnTo>
                  <a:lnTo>
                    <a:pt x="68" y="664"/>
                  </a:lnTo>
                  <a:lnTo>
                    <a:pt x="91" y="688"/>
                  </a:lnTo>
                  <a:lnTo>
                    <a:pt x="102" y="698"/>
                  </a:lnTo>
                  <a:lnTo>
                    <a:pt x="115" y="709"/>
                  </a:lnTo>
                  <a:lnTo>
                    <a:pt x="142" y="730"/>
                  </a:lnTo>
                  <a:lnTo>
                    <a:pt x="172" y="751"/>
                  </a:lnTo>
                  <a:lnTo>
                    <a:pt x="206" y="772"/>
                  </a:lnTo>
                  <a:lnTo>
                    <a:pt x="241" y="791"/>
                  </a:lnTo>
                  <a:lnTo>
                    <a:pt x="280" y="812"/>
                  </a:lnTo>
                  <a:lnTo>
                    <a:pt x="322" y="831"/>
                  </a:lnTo>
                  <a:lnTo>
                    <a:pt x="368" y="850"/>
                  </a:lnTo>
                  <a:lnTo>
                    <a:pt x="413" y="867"/>
                  </a:lnTo>
                  <a:lnTo>
                    <a:pt x="461" y="884"/>
                  </a:lnTo>
                  <a:lnTo>
                    <a:pt x="560" y="914"/>
                  </a:lnTo>
                  <a:lnTo>
                    <a:pt x="611" y="926"/>
                  </a:lnTo>
                  <a:lnTo>
                    <a:pt x="663" y="937"/>
                  </a:lnTo>
                  <a:lnTo>
                    <a:pt x="717" y="948"/>
                  </a:lnTo>
                  <a:lnTo>
                    <a:pt x="773" y="959"/>
                  </a:lnTo>
                  <a:lnTo>
                    <a:pt x="828" y="966"/>
                  </a:lnTo>
                  <a:lnTo>
                    <a:pt x="886" y="975"/>
                  </a:lnTo>
                  <a:lnTo>
                    <a:pt x="945" y="981"/>
                  </a:lnTo>
                  <a:lnTo>
                    <a:pt x="1006" y="987"/>
                  </a:lnTo>
                  <a:lnTo>
                    <a:pt x="1066" y="990"/>
                  </a:lnTo>
                  <a:lnTo>
                    <a:pt x="1128" y="994"/>
                  </a:lnTo>
                  <a:lnTo>
                    <a:pt x="1191" y="995"/>
                  </a:lnTo>
                  <a:lnTo>
                    <a:pt x="1257" y="996"/>
                  </a:lnTo>
                  <a:lnTo>
                    <a:pt x="1312" y="995"/>
                  </a:lnTo>
                  <a:lnTo>
                    <a:pt x="1315" y="994"/>
                  </a:lnTo>
                  <a:lnTo>
                    <a:pt x="1318" y="994"/>
                  </a:lnTo>
                  <a:lnTo>
                    <a:pt x="1325" y="994"/>
                  </a:lnTo>
                  <a:lnTo>
                    <a:pt x="1340" y="994"/>
                  </a:lnTo>
                  <a:lnTo>
                    <a:pt x="1368" y="994"/>
                  </a:lnTo>
                  <a:lnTo>
                    <a:pt x="1422" y="991"/>
                  </a:lnTo>
                  <a:lnTo>
                    <a:pt x="1477" y="989"/>
                  </a:lnTo>
                  <a:lnTo>
                    <a:pt x="1530" y="984"/>
                  </a:lnTo>
                  <a:lnTo>
                    <a:pt x="1583" y="979"/>
                  </a:lnTo>
                  <a:lnTo>
                    <a:pt x="1595" y="977"/>
                  </a:lnTo>
                  <a:lnTo>
                    <a:pt x="1597" y="976"/>
                  </a:lnTo>
                  <a:lnTo>
                    <a:pt x="1601" y="976"/>
                  </a:lnTo>
                  <a:lnTo>
                    <a:pt x="1608" y="976"/>
                  </a:lnTo>
                  <a:lnTo>
                    <a:pt x="1634" y="973"/>
                  </a:lnTo>
                  <a:lnTo>
                    <a:pt x="1686" y="969"/>
                  </a:lnTo>
                  <a:lnTo>
                    <a:pt x="1688" y="953"/>
                  </a:lnTo>
                  <a:lnTo>
                    <a:pt x="1692" y="939"/>
                  </a:lnTo>
                  <a:lnTo>
                    <a:pt x="1699" y="910"/>
                  </a:lnTo>
                  <a:lnTo>
                    <a:pt x="1711" y="852"/>
                  </a:lnTo>
                  <a:lnTo>
                    <a:pt x="1716" y="823"/>
                  </a:lnTo>
                  <a:lnTo>
                    <a:pt x="1722" y="794"/>
                  </a:lnTo>
                  <a:lnTo>
                    <a:pt x="1731" y="736"/>
                  </a:lnTo>
                  <a:lnTo>
                    <a:pt x="1737" y="676"/>
                  </a:lnTo>
                  <a:lnTo>
                    <a:pt x="1742" y="618"/>
                  </a:lnTo>
                  <a:lnTo>
                    <a:pt x="1746" y="558"/>
                  </a:lnTo>
                  <a:lnTo>
                    <a:pt x="1747" y="498"/>
                  </a:lnTo>
                  <a:lnTo>
                    <a:pt x="1746" y="437"/>
                  </a:lnTo>
                  <a:lnTo>
                    <a:pt x="1742" y="377"/>
                  </a:lnTo>
                  <a:lnTo>
                    <a:pt x="1737" y="317"/>
                  </a:lnTo>
                  <a:lnTo>
                    <a:pt x="1731" y="260"/>
                  </a:lnTo>
                  <a:lnTo>
                    <a:pt x="1722" y="200"/>
                  </a:lnTo>
                  <a:lnTo>
                    <a:pt x="1711" y="142"/>
                  </a:lnTo>
                  <a:lnTo>
                    <a:pt x="1699" y="85"/>
                  </a:lnTo>
                  <a:lnTo>
                    <a:pt x="1686" y="29"/>
                  </a:lnTo>
                  <a:close/>
                </a:path>
              </a:pathLst>
            </a:custGeom>
            <a:solidFill>
              <a:srgbClr val="66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6B2866C-F7DF-71EF-BAE6-D09126840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181350"/>
              <a:ext cx="438150" cy="496888"/>
            </a:xfrm>
            <a:custGeom>
              <a:avLst/>
              <a:gdLst>
                <a:gd name="T0" fmla="*/ 60 w 828"/>
                <a:gd name="T1" fmla="*/ 529 h 940"/>
                <a:gd name="T2" fmla="*/ 51 w 828"/>
                <a:gd name="T3" fmla="*/ 647 h 940"/>
                <a:gd name="T4" fmla="*/ 36 w 828"/>
                <a:gd name="T5" fmla="*/ 765 h 940"/>
                <a:gd name="T6" fmla="*/ 25 w 828"/>
                <a:gd name="T7" fmla="*/ 823 h 940"/>
                <a:gd name="T8" fmla="*/ 6 w 828"/>
                <a:gd name="T9" fmla="*/ 910 h 940"/>
                <a:gd name="T10" fmla="*/ 0 w 828"/>
                <a:gd name="T11" fmla="*/ 940 h 940"/>
                <a:gd name="T12" fmla="*/ 123 w 828"/>
                <a:gd name="T13" fmla="*/ 917 h 940"/>
                <a:gd name="T14" fmla="*/ 212 w 828"/>
                <a:gd name="T15" fmla="*/ 897 h 940"/>
                <a:gd name="T16" fmla="*/ 242 w 828"/>
                <a:gd name="T17" fmla="*/ 891 h 940"/>
                <a:gd name="T18" fmla="*/ 269 w 828"/>
                <a:gd name="T19" fmla="*/ 882 h 940"/>
                <a:gd name="T20" fmla="*/ 353 w 828"/>
                <a:gd name="T21" fmla="*/ 858 h 940"/>
                <a:gd name="T22" fmla="*/ 392 w 828"/>
                <a:gd name="T23" fmla="*/ 844 h 940"/>
                <a:gd name="T24" fmla="*/ 460 w 828"/>
                <a:gd name="T25" fmla="*/ 821 h 940"/>
                <a:gd name="T26" fmla="*/ 535 w 828"/>
                <a:gd name="T27" fmla="*/ 788 h 940"/>
                <a:gd name="T28" fmla="*/ 560 w 828"/>
                <a:gd name="T29" fmla="*/ 773 h 940"/>
                <a:gd name="T30" fmla="*/ 602 w 828"/>
                <a:gd name="T31" fmla="*/ 753 h 940"/>
                <a:gd name="T32" fmla="*/ 661 w 828"/>
                <a:gd name="T33" fmla="*/ 717 h 940"/>
                <a:gd name="T34" fmla="*/ 711 w 828"/>
                <a:gd name="T35" fmla="*/ 681 h 940"/>
                <a:gd name="T36" fmla="*/ 731 w 828"/>
                <a:gd name="T37" fmla="*/ 661 h 940"/>
                <a:gd name="T38" fmla="*/ 768 w 828"/>
                <a:gd name="T39" fmla="*/ 621 h 940"/>
                <a:gd name="T40" fmla="*/ 796 w 828"/>
                <a:gd name="T41" fmla="*/ 580 h 940"/>
                <a:gd name="T42" fmla="*/ 815 w 828"/>
                <a:gd name="T43" fmla="*/ 540 h 940"/>
                <a:gd name="T44" fmla="*/ 826 w 828"/>
                <a:gd name="T45" fmla="*/ 493 h 940"/>
                <a:gd name="T46" fmla="*/ 826 w 828"/>
                <a:gd name="T47" fmla="*/ 443 h 940"/>
                <a:gd name="T48" fmla="*/ 814 w 828"/>
                <a:gd name="T49" fmla="*/ 394 h 940"/>
                <a:gd name="T50" fmla="*/ 791 w 828"/>
                <a:gd name="T51" fmla="*/ 346 h 940"/>
                <a:gd name="T52" fmla="*/ 756 w 828"/>
                <a:gd name="T53" fmla="*/ 299 h 940"/>
                <a:gd name="T54" fmla="*/ 711 w 828"/>
                <a:gd name="T55" fmla="*/ 255 h 940"/>
                <a:gd name="T56" fmla="*/ 652 w 828"/>
                <a:gd name="T57" fmla="*/ 212 h 940"/>
                <a:gd name="T58" fmla="*/ 583 w 828"/>
                <a:gd name="T59" fmla="*/ 172 h 940"/>
                <a:gd name="T60" fmla="*/ 503 w 828"/>
                <a:gd name="T61" fmla="*/ 134 h 940"/>
                <a:gd name="T62" fmla="*/ 407 w 828"/>
                <a:gd name="T63" fmla="*/ 97 h 940"/>
                <a:gd name="T64" fmla="*/ 298 w 828"/>
                <a:gd name="T65" fmla="*/ 61 h 940"/>
                <a:gd name="T66" fmla="*/ 183 w 828"/>
                <a:gd name="T67" fmla="*/ 32 h 940"/>
                <a:gd name="T68" fmla="*/ 62 w 828"/>
                <a:gd name="T69" fmla="*/ 8 h 940"/>
                <a:gd name="T70" fmla="*/ 13 w 828"/>
                <a:gd name="T71" fmla="*/ 56 h 940"/>
                <a:gd name="T72" fmla="*/ 36 w 828"/>
                <a:gd name="T73" fmla="*/ 171 h 940"/>
                <a:gd name="T74" fmla="*/ 51 w 828"/>
                <a:gd name="T75" fmla="*/ 288 h 940"/>
                <a:gd name="T76" fmla="*/ 60 w 828"/>
                <a:gd name="T77" fmla="*/ 40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8" h="940">
                  <a:moveTo>
                    <a:pt x="61" y="469"/>
                  </a:moveTo>
                  <a:lnTo>
                    <a:pt x="60" y="529"/>
                  </a:lnTo>
                  <a:lnTo>
                    <a:pt x="56" y="589"/>
                  </a:lnTo>
                  <a:lnTo>
                    <a:pt x="51" y="647"/>
                  </a:lnTo>
                  <a:lnTo>
                    <a:pt x="45" y="707"/>
                  </a:lnTo>
                  <a:lnTo>
                    <a:pt x="36" y="765"/>
                  </a:lnTo>
                  <a:lnTo>
                    <a:pt x="30" y="794"/>
                  </a:lnTo>
                  <a:lnTo>
                    <a:pt x="25" y="823"/>
                  </a:lnTo>
                  <a:lnTo>
                    <a:pt x="13" y="881"/>
                  </a:lnTo>
                  <a:lnTo>
                    <a:pt x="6" y="910"/>
                  </a:lnTo>
                  <a:lnTo>
                    <a:pt x="2" y="924"/>
                  </a:lnTo>
                  <a:lnTo>
                    <a:pt x="0" y="940"/>
                  </a:lnTo>
                  <a:lnTo>
                    <a:pt x="62" y="929"/>
                  </a:lnTo>
                  <a:lnTo>
                    <a:pt x="123" y="917"/>
                  </a:lnTo>
                  <a:lnTo>
                    <a:pt x="183" y="904"/>
                  </a:lnTo>
                  <a:lnTo>
                    <a:pt x="212" y="897"/>
                  </a:lnTo>
                  <a:lnTo>
                    <a:pt x="226" y="893"/>
                  </a:lnTo>
                  <a:lnTo>
                    <a:pt x="242" y="891"/>
                  </a:lnTo>
                  <a:lnTo>
                    <a:pt x="255" y="886"/>
                  </a:lnTo>
                  <a:lnTo>
                    <a:pt x="269" y="882"/>
                  </a:lnTo>
                  <a:lnTo>
                    <a:pt x="298" y="875"/>
                  </a:lnTo>
                  <a:lnTo>
                    <a:pt x="353" y="858"/>
                  </a:lnTo>
                  <a:lnTo>
                    <a:pt x="379" y="849"/>
                  </a:lnTo>
                  <a:lnTo>
                    <a:pt x="392" y="844"/>
                  </a:lnTo>
                  <a:lnTo>
                    <a:pt x="407" y="840"/>
                  </a:lnTo>
                  <a:lnTo>
                    <a:pt x="460" y="821"/>
                  </a:lnTo>
                  <a:lnTo>
                    <a:pt x="498" y="804"/>
                  </a:lnTo>
                  <a:lnTo>
                    <a:pt x="535" y="788"/>
                  </a:lnTo>
                  <a:lnTo>
                    <a:pt x="552" y="778"/>
                  </a:lnTo>
                  <a:lnTo>
                    <a:pt x="560" y="773"/>
                  </a:lnTo>
                  <a:lnTo>
                    <a:pt x="570" y="770"/>
                  </a:lnTo>
                  <a:lnTo>
                    <a:pt x="602" y="753"/>
                  </a:lnTo>
                  <a:lnTo>
                    <a:pt x="632" y="734"/>
                  </a:lnTo>
                  <a:lnTo>
                    <a:pt x="661" y="717"/>
                  </a:lnTo>
                  <a:lnTo>
                    <a:pt x="686" y="698"/>
                  </a:lnTo>
                  <a:lnTo>
                    <a:pt x="711" y="681"/>
                  </a:lnTo>
                  <a:lnTo>
                    <a:pt x="721" y="670"/>
                  </a:lnTo>
                  <a:lnTo>
                    <a:pt x="731" y="661"/>
                  </a:lnTo>
                  <a:lnTo>
                    <a:pt x="752" y="641"/>
                  </a:lnTo>
                  <a:lnTo>
                    <a:pt x="768" y="621"/>
                  </a:lnTo>
                  <a:lnTo>
                    <a:pt x="784" y="602"/>
                  </a:lnTo>
                  <a:lnTo>
                    <a:pt x="796" y="580"/>
                  </a:lnTo>
                  <a:lnTo>
                    <a:pt x="807" y="561"/>
                  </a:lnTo>
                  <a:lnTo>
                    <a:pt x="815" y="540"/>
                  </a:lnTo>
                  <a:lnTo>
                    <a:pt x="822" y="519"/>
                  </a:lnTo>
                  <a:lnTo>
                    <a:pt x="826" y="493"/>
                  </a:lnTo>
                  <a:lnTo>
                    <a:pt x="828" y="469"/>
                  </a:lnTo>
                  <a:lnTo>
                    <a:pt x="826" y="443"/>
                  </a:lnTo>
                  <a:lnTo>
                    <a:pt x="822" y="418"/>
                  </a:lnTo>
                  <a:lnTo>
                    <a:pt x="814" y="394"/>
                  </a:lnTo>
                  <a:lnTo>
                    <a:pt x="804" y="370"/>
                  </a:lnTo>
                  <a:lnTo>
                    <a:pt x="791" y="346"/>
                  </a:lnTo>
                  <a:lnTo>
                    <a:pt x="776" y="322"/>
                  </a:lnTo>
                  <a:lnTo>
                    <a:pt x="756" y="299"/>
                  </a:lnTo>
                  <a:lnTo>
                    <a:pt x="736" y="277"/>
                  </a:lnTo>
                  <a:lnTo>
                    <a:pt x="711" y="255"/>
                  </a:lnTo>
                  <a:lnTo>
                    <a:pt x="683" y="233"/>
                  </a:lnTo>
                  <a:lnTo>
                    <a:pt x="652" y="212"/>
                  </a:lnTo>
                  <a:lnTo>
                    <a:pt x="620" y="192"/>
                  </a:lnTo>
                  <a:lnTo>
                    <a:pt x="583" y="172"/>
                  </a:lnTo>
                  <a:lnTo>
                    <a:pt x="545" y="153"/>
                  </a:lnTo>
                  <a:lnTo>
                    <a:pt x="503" y="134"/>
                  </a:lnTo>
                  <a:lnTo>
                    <a:pt x="460" y="117"/>
                  </a:lnTo>
                  <a:lnTo>
                    <a:pt x="407" y="97"/>
                  </a:lnTo>
                  <a:lnTo>
                    <a:pt x="353" y="79"/>
                  </a:lnTo>
                  <a:lnTo>
                    <a:pt x="298" y="61"/>
                  </a:lnTo>
                  <a:lnTo>
                    <a:pt x="242" y="46"/>
                  </a:lnTo>
                  <a:lnTo>
                    <a:pt x="183" y="32"/>
                  </a:lnTo>
                  <a:lnTo>
                    <a:pt x="123" y="20"/>
                  </a:lnTo>
                  <a:lnTo>
                    <a:pt x="62" y="8"/>
                  </a:lnTo>
                  <a:lnTo>
                    <a:pt x="0" y="0"/>
                  </a:lnTo>
                  <a:lnTo>
                    <a:pt x="13" y="56"/>
                  </a:lnTo>
                  <a:lnTo>
                    <a:pt x="25" y="113"/>
                  </a:lnTo>
                  <a:lnTo>
                    <a:pt x="36" y="171"/>
                  </a:lnTo>
                  <a:lnTo>
                    <a:pt x="45" y="231"/>
                  </a:lnTo>
                  <a:lnTo>
                    <a:pt x="51" y="288"/>
                  </a:lnTo>
                  <a:lnTo>
                    <a:pt x="56" y="348"/>
                  </a:lnTo>
                  <a:lnTo>
                    <a:pt x="60" y="408"/>
                  </a:lnTo>
                  <a:lnTo>
                    <a:pt x="61" y="46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0F6D29D1-FF19-8B59-8F87-7A1A2A29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75" y="3455988"/>
              <a:ext cx="530225" cy="439738"/>
            </a:xfrm>
            <a:custGeom>
              <a:avLst/>
              <a:gdLst>
                <a:gd name="T0" fmla="*/ 31 w 1002"/>
                <a:gd name="T1" fmla="*/ 821 h 833"/>
                <a:gd name="T2" fmla="*/ 135 w 1002"/>
                <a:gd name="T3" fmla="*/ 776 h 833"/>
                <a:gd name="T4" fmla="*/ 234 w 1002"/>
                <a:gd name="T5" fmla="*/ 732 h 833"/>
                <a:gd name="T6" fmla="*/ 304 w 1002"/>
                <a:gd name="T7" fmla="*/ 696 h 833"/>
                <a:gd name="T8" fmla="*/ 416 w 1002"/>
                <a:gd name="T9" fmla="*/ 640 h 833"/>
                <a:gd name="T10" fmla="*/ 498 w 1002"/>
                <a:gd name="T11" fmla="*/ 591 h 833"/>
                <a:gd name="T12" fmla="*/ 644 w 1002"/>
                <a:gd name="T13" fmla="*/ 492 h 833"/>
                <a:gd name="T14" fmla="*/ 659 w 1002"/>
                <a:gd name="T15" fmla="*/ 479 h 833"/>
                <a:gd name="T16" fmla="*/ 709 w 1002"/>
                <a:gd name="T17" fmla="*/ 443 h 833"/>
                <a:gd name="T18" fmla="*/ 765 w 1002"/>
                <a:gd name="T19" fmla="*/ 391 h 833"/>
                <a:gd name="T20" fmla="*/ 803 w 1002"/>
                <a:gd name="T21" fmla="*/ 351 h 833"/>
                <a:gd name="T22" fmla="*/ 827 w 1002"/>
                <a:gd name="T23" fmla="*/ 325 h 833"/>
                <a:gd name="T24" fmla="*/ 862 w 1002"/>
                <a:gd name="T25" fmla="*/ 285 h 833"/>
                <a:gd name="T26" fmla="*/ 876 w 1002"/>
                <a:gd name="T27" fmla="*/ 264 h 833"/>
                <a:gd name="T28" fmla="*/ 903 w 1002"/>
                <a:gd name="T29" fmla="*/ 231 h 833"/>
                <a:gd name="T30" fmla="*/ 936 w 1002"/>
                <a:gd name="T31" fmla="*/ 175 h 833"/>
                <a:gd name="T32" fmla="*/ 956 w 1002"/>
                <a:gd name="T33" fmla="*/ 132 h 833"/>
                <a:gd name="T34" fmla="*/ 985 w 1002"/>
                <a:gd name="T35" fmla="*/ 61 h 833"/>
                <a:gd name="T36" fmla="*/ 992 w 1002"/>
                <a:gd name="T37" fmla="*/ 0 h 833"/>
                <a:gd name="T38" fmla="*/ 977 w 1002"/>
                <a:gd name="T39" fmla="*/ 42 h 833"/>
                <a:gd name="T40" fmla="*/ 954 w 1002"/>
                <a:gd name="T41" fmla="*/ 83 h 833"/>
                <a:gd name="T42" fmla="*/ 922 w 1002"/>
                <a:gd name="T43" fmla="*/ 122 h 833"/>
                <a:gd name="T44" fmla="*/ 891 w 1002"/>
                <a:gd name="T45" fmla="*/ 151 h 833"/>
                <a:gd name="T46" fmla="*/ 856 w 1002"/>
                <a:gd name="T47" fmla="*/ 179 h 833"/>
                <a:gd name="T48" fmla="*/ 802 w 1002"/>
                <a:gd name="T49" fmla="*/ 215 h 833"/>
                <a:gd name="T50" fmla="*/ 740 w 1002"/>
                <a:gd name="T51" fmla="*/ 251 h 833"/>
                <a:gd name="T52" fmla="*/ 722 w 1002"/>
                <a:gd name="T53" fmla="*/ 259 h 833"/>
                <a:gd name="T54" fmla="*/ 668 w 1002"/>
                <a:gd name="T55" fmla="*/ 285 h 833"/>
                <a:gd name="T56" fmla="*/ 577 w 1002"/>
                <a:gd name="T57" fmla="*/ 321 h 833"/>
                <a:gd name="T58" fmla="*/ 549 w 1002"/>
                <a:gd name="T59" fmla="*/ 330 h 833"/>
                <a:gd name="T60" fmla="*/ 468 w 1002"/>
                <a:gd name="T61" fmla="*/ 356 h 833"/>
                <a:gd name="T62" fmla="*/ 425 w 1002"/>
                <a:gd name="T63" fmla="*/ 367 h 833"/>
                <a:gd name="T64" fmla="*/ 396 w 1002"/>
                <a:gd name="T65" fmla="*/ 374 h 833"/>
                <a:gd name="T66" fmla="*/ 353 w 1002"/>
                <a:gd name="T67" fmla="*/ 385 h 833"/>
                <a:gd name="T68" fmla="*/ 232 w 1002"/>
                <a:gd name="T69" fmla="*/ 410 h 833"/>
                <a:gd name="T70" fmla="*/ 153 w 1002"/>
                <a:gd name="T71" fmla="*/ 472 h 833"/>
                <a:gd name="T72" fmla="*/ 117 w 1002"/>
                <a:gd name="T73" fmla="*/ 576 h 833"/>
                <a:gd name="T74" fmla="*/ 74 w 1002"/>
                <a:gd name="T75" fmla="*/ 679 h 833"/>
                <a:gd name="T76" fmla="*/ 51 w 1002"/>
                <a:gd name="T77" fmla="*/ 731 h 833"/>
                <a:gd name="T78" fmla="*/ 0 w 1002"/>
                <a:gd name="T79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2" h="833">
                  <a:moveTo>
                    <a:pt x="0" y="833"/>
                  </a:moveTo>
                  <a:lnTo>
                    <a:pt x="31" y="821"/>
                  </a:lnTo>
                  <a:lnTo>
                    <a:pt x="84" y="798"/>
                  </a:lnTo>
                  <a:lnTo>
                    <a:pt x="135" y="776"/>
                  </a:lnTo>
                  <a:lnTo>
                    <a:pt x="185" y="754"/>
                  </a:lnTo>
                  <a:lnTo>
                    <a:pt x="234" y="732"/>
                  </a:lnTo>
                  <a:lnTo>
                    <a:pt x="281" y="708"/>
                  </a:lnTo>
                  <a:lnTo>
                    <a:pt x="304" y="696"/>
                  </a:lnTo>
                  <a:lnTo>
                    <a:pt x="328" y="685"/>
                  </a:lnTo>
                  <a:lnTo>
                    <a:pt x="416" y="640"/>
                  </a:lnTo>
                  <a:lnTo>
                    <a:pt x="457" y="615"/>
                  </a:lnTo>
                  <a:lnTo>
                    <a:pt x="498" y="591"/>
                  </a:lnTo>
                  <a:lnTo>
                    <a:pt x="574" y="543"/>
                  </a:lnTo>
                  <a:lnTo>
                    <a:pt x="644" y="492"/>
                  </a:lnTo>
                  <a:lnTo>
                    <a:pt x="651" y="485"/>
                  </a:lnTo>
                  <a:lnTo>
                    <a:pt x="659" y="479"/>
                  </a:lnTo>
                  <a:lnTo>
                    <a:pt x="676" y="467"/>
                  </a:lnTo>
                  <a:lnTo>
                    <a:pt x="709" y="443"/>
                  </a:lnTo>
                  <a:lnTo>
                    <a:pt x="737" y="417"/>
                  </a:lnTo>
                  <a:lnTo>
                    <a:pt x="765" y="391"/>
                  </a:lnTo>
                  <a:lnTo>
                    <a:pt x="791" y="364"/>
                  </a:lnTo>
                  <a:lnTo>
                    <a:pt x="803" y="351"/>
                  </a:lnTo>
                  <a:lnTo>
                    <a:pt x="816" y="339"/>
                  </a:lnTo>
                  <a:lnTo>
                    <a:pt x="827" y="325"/>
                  </a:lnTo>
                  <a:lnTo>
                    <a:pt x="839" y="312"/>
                  </a:lnTo>
                  <a:lnTo>
                    <a:pt x="862" y="285"/>
                  </a:lnTo>
                  <a:lnTo>
                    <a:pt x="871" y="271"/>
                  </a:lnTo>
                  <a:lnTo>
                    <a:pt x="876" y="264"/>
                  </a:lnTo>
                  <a:lnTo>
                    <a:pt x="882" y="258"/>
                  </a:lnTo>
                  <a:lnTo>
                    <a:pt x="903" y="231"/>
                  </a:lnTo>
                  <a:lnTo>
                    <a:pt x="919" y="203"/>
                  </a:lnTo>
                  <a:lnTo>
                    <a:pt x="936" y="175"/>
                  </a:lnTo>
                  <a:lnTo>
                    <a:pt x="950" y="146"/>
                  </a:lnTo>
                  <a:lnTo>
                    <a:pt x="956" y="132"/>
                  </a:lnTo>
                  <a:lnTo>
                    <a:pt x="964" y="119"/>
                  </a:lnTo>
                  <a:lnTo>
                    <a:pt x="985" y="61"/>
                  </a:lnTo>
                  <a:lnTo>
                    <a:pt x="1002" y="4"/>
                  </a:lnTo>
                  <a:lnTo>
                    <a:pt x="992" y="0"/>
                  </a:lnTo>
                  <a:lnTo>
                    <a:pt x="985" y="21"/>
                  </a:lnTo>
                  <a:lnTo>
                    <a:pt x="977" y="42"/>
                  </a:lnTo>
                  <a:lnTo>
                    <a:pt x="966" y="61"/>
                  </a:lnTo>
                  <a:lnTo>
                    <a:pt x="954" y="83"/>
                  </a:lnTo>
                  <a:lnTo>
                    <a:pt x="938" y="102"/>
                  </a:lnTo>
                  <a:lnTo>
                    <a:pt x="922" y="122"/>
                  </a:lnTo>
                  <a:lnTo>
                    <a:pt x="901" y="142"/>
                  </a:lnTo>
                  <a:lnTo>
                    <a:pt x="891" y="151"/>
                  </a:lnTo>
                  <a:lnTo>
                    <a:pt x="881" y="162"/>
                  </a:lnTo>
                  <a:lnTo>
                    <a:pt x="856" y="179"/>
                  </a:lnTo>
                  <a:lnTo>
                    <a:pt x="831" y="198"/>
                  </a:lnTo>
                  <a:lnTo>
                    <a:pt x="802" y="215"/>
                  </a:lnTo>
                  <a:lnTo>
                    <a:pt x="772" y="234"/>
                  </a:lnTo>
                  <a:lnTo>
                    <a:pt x="740" y="251"/>
                  </a:lnTo>
                  <a:lnTo>
                    <a:pt x="730" y="254"/>
                  </a:lnTo>
                  <a:lnTo>
                    <a:pt x="722" y="259"/>
                  </a:lnTo>
                  <a:lnTo>
                    <a:pt x="705" y="269"/>
                  </a:lnTo>
                  <a:lnTo>
                    <a:pt x="668" y="285"/>
                  </a:lnTo>
                  <a:lnTo>
                    <a:pt x="630" y="302"/>
                  </a:lnTo>
                  <a:lnTo>
                    <a:pt x="577" y="321"/>
                  </a:lnTo>
                  <a:lnTo>
                    <a:pt x="562" y="325"/>
                  </a:lnTo>
                  <a:lnTo>
                    <a:pt x="549" y="330"/>
                  </a:lnTo>
                  <a:lnTo>
                    <a:pt x="523" y="339"/>
                  </a:lnTo>
                  <a:lnTo>
                    <a:pt x="468" y="356"/>
                  </a:lnTo>
                  <a:lnTo>
                    <a:pt x="439" y="363"/>
                  </a:lnTo>
                  <a:lnTo>
                    <a:pt x="425" y="367"/>
                  </a:lnTo>
                  <a:lnTo>
                    <a:pt x="412" y="372"/>
                  </a:lnTo>
                  <a:lnTo>
                    <a:pt x="396" y="374"/>
                  </a:lnTo>
                  <a:lnTo>
                    <a:pt x="382" y="378"/>
                  </a:lnTo>
                  <a:lnTo>
                    <a:pt x="353" y="385"/>
                  </a:lnTo>
                  <a:lnTo>
                    <a:pt x="293" y="398"/>
                  </a:lnTo>
                  <a:lnTo>
                    <a:pt x="232" y="410"/>
                  </a:lnTo>
                  <a:lnTo>
                    <a:pt x="170" y="421"/>
                  </a:lnTo>
                  <a:lnTo>
                    <a:pt x="153" y="472"/>
                  </a:lnTo>
                  <a:lnTo>
                    <a:pt x="136" y="525"/>
                  </a:lnTo>
                  <a:lnTo>
                    <a:pt x="117" y="576"/>
                  </a:lnTo>
                  <a:lnTo>
                    <a:pt x="97" y="629"/>
                  </a:lnTo>
                  <a:lnTo>
                    <a:pt x="74" y="679"/>
                  </a:lnTo>
                  <a:lnTo>
                    <a:pt x="62" y="704"/>
                  </a:lnTo>
                  <a:lnTo>
                    <a:pt x="51" y="731"/>
                  </a:lnTo>
                  <a:lnTo>
                    <a:pt x="26" y="781"/>
                  </a:lnTo>
                  <a:lnTo>
                    <a:pt x="0" y="83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5D46BEA-8A1E-D3DD-66F8-03C3827E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2075" y="2684463"/>
              <a:ext cx="3105150" cy="1412875"/>
            </a:xfrm>
            <a:custGeom>
              <a:avLst/>
              <a:gdLst>
                <a:gd name="T0" fmla="*/ 5441 w 5870"/>
                <a:gd name="T1" fmla="*/ 286 h 2668"/>
                <a:gd name="T2" fmla="*/ 5072 w 5870"/>
                <a:gd name="T3" fmla="*/ 183 h 2668"/>
                <a:gd name="T4" fmla="*/ 4678 w 5870"/>
                <a:gd name="T5" fmla="*/ 102 h 2668"/>
                <a:gd name="T6" fmla="*/ 4189 w 5870"/>
                <a:gd name="T7" fmla="*/ 37 h 2668"/>
                <a:gd name="T8" fmla="*/ 3821 w 5870"/>
                <a:gd name="T9" fmla="*/ 11 h 2668"/>
                <a:gd name="T10" fmla="*/ 3184 w 5870"/>
                <a:gd name="T11" fmla="*/ 1 h 2668"/>
                <a:gd name="T12" fmla="*/ 2527 w 5870"/>
                <a:gd name="T13" fmla="*/ 37 h 2668"/>
                <a:gd name="T14" fmla="*/ 2218 w 5870"/>
                <a:gd name="T15" fmla="*/ 73 h 2668"/>
                <a:gd name="T16" fmla="*/ 1777 w 5870"/>
                <a:gd name="T17" fmla="*/ 151 h 2668"/>
                <a:gd name="T18" fmla="*/ 1365 w 5870"/>
                <a:gd name="T19" fmla="*/ 256 h 2668"/>
                <a:gd name="T20" fmla="*/ 922 w 5870"/>
                <a:gd name="T21" fmla="*/ 414 h 2668"/>
                <a:gd name="T22" fmla="*/ 599 w 5870"/>
                <a:gd name="T23" fmla="*/ 568 h 2668"/>
                <a:gd name="T24" fmla="*/ 384 w 5870"/>
                <a:gd name="T25" fmla="*/ 705 h 2668"/>
                <a:gd name="T26" fmla="*/ 187 w 5870"/>
                <a:gd name="T27" fmla="*/ 880 h 2668"/>
                <a:gd name="T28" fmla="*/ 77 w 5870"/>
                <a:gd name="T29" fmla="*/ 1034 h 2668"/>
                <a:gd name="T30" fmla="*/ 15 w 5870"/>
                <a:gd name="T31" fmla="*/ 1198 h 2668"/>
                <a:gd name="T32" fmla="*/ 15 w 5870"/>
                <a:gd name="T33" fmla="*/ 1468 h 2668"/>
                <a:gd name="T34" fmla="*/ 77 w 5870"/>
                <a:gd name="T35" fmla="*/ 1630 h 2668"/>
                <a:gd name="T36" fmla="*/ 187 w 5870"/>
                <a:gd name="T37" fmla="*/ 1784 h 2668"/>
                <a:gd name="T38" fmla="*/ 311 w 5870"/>
                <a:gd name="T39" fmla="*/ 1903 h 2668"/>
                <a:gd name="T40" fmla="*/ 552 w 5870"/>
                <a:gd name="T41" fmla="*/ 2071 h 2668"/>
                <a:gd name="T42" fmla="*/ 864 w 5870"/>
                <a:gd name="T43" fmla="*/ 2226 h 2668"/>
                <a:gd name="T44" fmla="*/ 1235 w 5870"/>
                <a:gd name="T45" fmla="*/ 2366 h 2668"/>
                <a:gd name="T46" fmla="*/ 1567 w 5870"/>
                <a:gd name="T47" fmla="*/ 2463 h 2668"/>
                <a:gd name="T48" fmla="*/ 1848 w 5870"/>
                <a:gd name="T49" fmla="*/ 2528 h 2668"/>
                <a:gd name="T50" fmla="*/ 2293 w 5870"/>
                <a:gd name="T51" fmla="*/ 2601 h 2668"/>
                <a:gd name="T52" fmla="*/ 2606 w 5870"/>
                <a:gd name="T53" fmla="*/ 2636 h 2668"/>
                <a:gd name="T54" fmla="*/ 3184 w 5870"/>
                <a:gd name="T55" fmla="*/ 2666 h 2668"/>
                <a:gd name="T56" fmla="*/ 3608 w 5870"/>
                <a:gd name="T57" fmla="*/ 2663 h 2668"/>
                <a:gd name="T58" fmla="*/ 3852 w 5870"/>
                <a:gd name="T59" fmla="*/ 2654 h 2668"/>
                <a:gd name="T60" fmla="*/ 4168 w 5870"/>
                <a:gd name="T61" fmla="*/ 2630 h 2668"/>
                <a:gd name="T62" fmla="*/ 4472 w 5870"/>
                <a:gd name="T63" fmla="*/ 2594 h 2668"/>
                <a:gd name="T64" fmla="*/ 4692 w 5870"/>
                <a:gd name="T65" fmla="*/ 2560 h 2668"/>
                <a:gd name="T66" fmla="*/ 4905 w 5870"/>
                <a:gd name="T67" fmla="*/ 2520 h 2668"/>
                <a:gd name="T68" fmla="*/ 5111 w 5870"/>
                <a:gd name="T69" fmla="*/ 2472 h 2668"/>
                <a:gd name="T70" fmla="*/ 5277 w 5870"/>
                <a:gd name="T71" fmla="*/ 2427 h 2668"/>
                <a:gd name="T72" fmla="*/ 5502 w 5870"/>
                <a:gd name="T73" fmla="*/ 2359 h 2668"/>
                <a:gd name="T74" fmla="*/ 5700 w 5870"/>
                <a:gd name="T75" fmla="*/ 2289 h 2668"/>
                <a:gd name="T76" fmla="*/ 5774 w 5870"/>
                <a:gd name="T77" fmla="*/ 2135 h 2668"/>
                <a:gd name="T78" fmla="*/ 5853 w 5870"/>
                <a:gd name="T79" fmla="*/ 1928 h 2668"/>
                <a:gd name="T80" fmla="*/ 5785 w 5870"/>
                <a:gd name="T81" fmla="*/ 1884 h 2668"/>
                <a:gd name="T82" fmla="*/ 5714 w 5870"/>
                <a:gd name="T83" fmla="*/ 1892 h 2668"/>
                <a:gd name="T84" fmla="*/ 5524 w 5870"/>
                <a:gd name="T85" fmla="*/ 1902 h 2668"/>
                <a:gd name="T86" fmla="*/ 5496 w 5870"/>
                <a:gd name="T87" fmla="*/ 1903 h 2668"/>
                <a:gd name="T88" fmla="*/ 5250 w 5870"/>
                <a:gd name="T89" fmla="*/ 1898 h 2668"/>
                <a:gd name="T90" fmla="*/ 5012 w 5870"/>
                <a:gd name="T91" fmla="*/ 1874 h 2668"/>
                <a:gd name="T92" fmla="*/ 4795 w 5870"/>
                <a:gd name="T93" fmla="*/ 1834 h 2668"/>
                <a:gd name="T94" fmla="*/ 4552 w 5870"/>
                <a:gd name="T95" fmla="*/ 1758 h 2668"/>
                <a:gd name="T96" fmla="*/ 4390 w 5870"/>
                <a:gd name="T97" fmla="*/ 1680 h 2668"/>
                <a:gd name="T98" fmla="*/ 4286 w 5870"/>
                <a:gd name="T99" fmla="*/ 1606 h 2668"/>
                <a:gd name="T100" fmla="*/ 4219 w 5870"/>
                <a:gd name="T101" fmla="*/ 1527 h 2668"/>
                <a:gd name="T102" fmla="*/ 4189 w 5870"/>
                <a:gd name="T103" fmla="*/ 1455 h 2668"/>
                <a:gd name="T104" fmla="*/ 4189 w 5870"/>
                <a:gd name="T105" fmla="*/ 1355 h 2668"/>
                <a:gd name="T106" fmla="*/ 4234 w 5870"/>
                <a:gd name="T107" fmla="*/ 1259 h 2668"/>
                <a:gd name="T108" fmla="*/ 4326 w 5870"/>
                <a:gd name="T109" fmla="*/ 1170 h 2668"/>
                <a:gd name="T110" fmla="*/ 4464 w 5870"/>
                <a:gd name="T111" fmla="*/ 1090 h 2668"/>
                <a:gd name="T112" fmla="*/ 4645 w 5870"/>
                <a:gd name="T113" fmla="*/ 1018 h 2668"/>
                <a:gd name="T114" fmla="*/ 4901 w 5870"/>
                <a:gd name="T115" fmla="*/ 952 h 2668"/>
                <a:gd name="T116" fmla="*/ 5190 w 5870"/>
                <a:gd name="T117" fmla="*/ 916 h 2668"/>
                <a:gd name="T118" fmla="*/ 5552 w 5870"/>
                <a:gd name="T119" fmla="*/ 909 h 2668"/>
                <a:gd name="T120" fmla="*/ 5846 w 5870"/>
                <a:gd name="T121" fmla="*/ 858 h 2668"/>
                <a:gd name="T122" fmla="*/ 5715 w 5870"/>
                <a:gd name="T123" fmla="*/ 552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70" h="2668">
                  <a:moveTo>
                    <a:pt x="5581" y="334"/>
                  </a:moveTo>
                  <a:lnTo>
                    <a:pt x="5560" y="327"/>
                  </a:lnTo>
                  <a:lnTo>
                    <a:pt x="5500" y="305"/>
                  </a:lnTo>
                  <a:lnTo>
                    <a:pt x="5441" y="286"/>
                  </a:lnTo>
                  <a:lnTo>
                    <a:pt x="5320" y="249"/>
                  </a:lnTo>
                  <a:lnTo>
                    <a:pt x="5197" y="214"/>
                  </a:lnTo>
                  <a:lnTo>
                    <a:pt x="5135" y="198"/>
                  </a:lnTo>
                  <a:lnTo>
                    <a:pt x="5072" y="183"/>
                  </a:lnTo>
                  <a:lnTo>
                    <a:pt x="4943" y="153"/>
                  </a:lnTo>
                  <a:lnTo>
                    <a:pt x="4877" y="139"/>
                  </a:lnTo>
                  <a:lnTo>
                    <a:pt x="4813" y="127"/>
                  </a:lnTo>
                  <a:lnTo>
                    <a:pt x="4678" y="102"/>
                  </a:lnTo>
                  <a:lnTo>
                    <a:pt x="4543" y="82"/>
                  </a:lnTo>
                  <a:lnTo>
                    <a:pt x="4403" y="61"/>
                  </a:lnTo>
                  <a:lnTo>
                    <a:pt x="4262" y="46"/>
                  </a:lnTo>
                  <a:lnTo>
                    <a:pt x="4189" y="37"/>
                  </a:lnTo>
                  <a:lnTo>
                    <a:pt x="4117" y="31"/>
                  </a:lnTo>
                  <a:lnTo>
                    <a:pt x="3971" y="20"/>
                  </a:lnTo>
                  <a:lnTo>
                    <a:pt x="3895" y="14"/>
                  </a:lnTo>
                  <a:lnTo>
                    <a:pt x="3821" y="11"/>
                  </a:lnTo>
                  <a:lnTo>
                    <a:pt x="3669" y="5"/>
                  </a:lnTo>
                  <a:lnTo>
                    <a:pt x="3515" y="1"/>
                  </a:lnTo>
                  <a:lnTo>
                    <a:pt x="3358" y="0"/>
                  </a:lnTo>
                  <a:lnTo>
                    <a:pt x="3184" y="1"/>
                  </a:lnTo>
                  <a:lnTo>
                    <a:pt x="3015" y="6"/>
                  </a:lnTo>
                  <a:lnTo>
                    <a:pt x="2849" y="13"/>
                  </a:lnTo>
                  <a:lnTo>
                    <a:pt x="2687" y="24"/>
                  </a:lnTo>
                  <a:lnTo>
                    <a:pt x="2527" y="37"/>
                  </a:lnTo>
                  <a:lnTo>
                    <a:pt x="2448" y="44"/>
                  </a:lnTo>
                  <a:lnTo>
                    <a:pt x="2371" y="54"/>
                  </a:lnTo>
                  <a:lnTo>
                    <a:pt x="2293" y="62"/>
                  </a:lnTo>
                  <a:lnTo>
                    <a:pt x="2218" y="73"/>
                  </a:lnTo>
                  <a:lnTo>
                    <a:pt x="2068" y="97"/>
                  </a:lnTo>
                  <a:lnTo>
                    <a:pt x="1921" y="122"/>
                  </a:lnTo>
                  <a:lnTo>
                    <a:pt x="1848" y="135"/>
                  </a:lnTo>
                  <a:lnTo>
                    <a:pt x="1777" y="151"/>
                  </a:lnTo>
                  <a:lnTo>
                    <a:pt x="1636" y="183"/>
                  </a:lnTo>
                  <a:lnTo>
                    <a:pt x="1567" y="200"/>
                  </a:lnTo>
                  <a:lnTo>
                    <a:pt x="1500" y="219"/>
                  </a:lnTo>
                  <a:lnTo>
                    <a:pt x="1365" y="256"/>
                  </a:lnTo>
                  <a:lnTo>
                    <a:pt x="1235" y="298"/>
                  </a:lnTo>
                  <a:lnTo>
                    <a:pt x="1107" y="343"/>
                  </a:lnTo>
                  <a:lnTo>
                    <a:pt x="983" y="390"/>
                  </a:lnTo>
                  <a:lnTo>
                    <a:pt x="922" y="414"/>
                  </a:lnTo>
                  <a:lnTo>
                    <a:pt x="864" y="438"/>
                  </a:lnTo>
                  <a:lnTo>
                    <a:pt x="752" y="490"/>
                  </a:lnTo>
                  <a:lnTo>
                    <a:pt x="648" y="541"/>
                  </a:lnTo>
                  <a:lnTo>
                    <a:pt x="599" y="568"/>
                  </a:lnTo>
                  <a:lnTo>
                    <a:pt x="552" y="595"/>
                  </a:lnTo>
                  <a:lnTo>
                    <a:pt x="506" y="622"/>
                  </a:lnTo>
                  <a:lnTo>
                    <a:pt x="464" y="649"/>
                  </a:lnTo>
                  <a:lnTo>
                    <a:pt x="384" y="705"/>
                  </a:lnTo>
                  <a:lnTo>
                    <a:pt x="311" y="762"/>
                  </a:lnTo>
                  <a:lnTo>
                    <a:pt x="276" y="790"/>
                  </a:lnTo>
                  <a:lnTo>
                    <a:pt x="246" y="822"/>
                  </a:lnTo>
                  <a:lnTo>
                    <a:pt x="187" y="880"/>
                  </a:lnTo>
                  <a:lnTo>
                    <a:pt x="160" y="910"/>
                  </a:lnTo>
                  <a:lnTo>
                    <a:pt x="137" y="941"/>
                  </a:lnTo>
                  <a:lnTo>
                    <a:pt x="95" y="1002"/>
                  </a:lnTo>
                  <a:lnTo>
                    <a:pt x="77" y="1034"/>
                  </a:lnTo>
                  <a:lnTo>
                    <a:pt x="62" y="1067"/>
                  </a:lnTo>
                  <a:lnTo>
                    <a:pt x="34" y="1131"/>
                  </a:lnTo>
                  <a:lnTo>
                    <a:pt x="23" y="1164"/>
                  </a:lnTo>
                  <a:lnTo>
                    <a:pt x="15" y="1198"/>
                  </a:lnTo>
                  <a:lnTo>
                    <a:pt x="4" y="1265"/>
                  </a:lnTo>
                  <a:lnTo>
                    <a:pt x="0" y="1334"/>
                  </a:lnTo>
                  <a:lnTo>
                    <a:pt x="4" y="1401"/>
                  </a:lnTo>
                  <a:lnTo>
                    <a:pt x="15" y="1468"/>
                  </a:lnTo>
                  <a:lnTo>
                    <a:pt x="23" y="1501"/>
                  </a:lnTo>
                  <a:lnTo>
                    <a:pt x="34" y="1534"/>
                  </a:lnTo>
                  <a:lnTo>
                    <a:pt x="62" y="1599"/>
                  </a:lnTo>
                  <a:lnTo>
                    <a:pt x="77" y="1630"/>
                  </a:lnTo>
                  <a:lnTo>
                    <a:pt x="95" y="1661"/>
                  </a:lnTo>
                  <a:lnTo>
                    <a:pt x="137" y="1723"/>
                  </a:lnTo>
                  <a:lnTo>
                    <a:pt x="160" y="1753"/>
                  </a:lnTo>
                  <a:lnTo>
                    <a:pt x="187" y="1784"/>
                  </a:lnTo>
                  <a:lnTo>
                    <a:pt x="215" y="1814"/>
                  </a:lnTo>
                  <a:lnTo>
                    <a:pt x="246" y="1845"/>
                  </a:lnTo>
                  <a:lnTo>
                    <a:pt x="276" y="1874"/>
                  </a:lnTo>
                  <a:lnTo>
                    <a:pt x="311" y="1903"/>
                  </a:lnTo>
                  <a:lnTo>
                    <a:pt x="384" y="1960"/>
                  </a:lnTo>
                  <a:lnTo>
                    <a:pt x="464" y="2016"/>
                  </a:lnTo>
                  <a:lnTo>
                    <a:pt x="506" y="2042"/>
                  </a:lnTo>
                  <a:lnTo>
                    <a:pt x="552" y="2071"/>
                  </a:lnTo>
                  <a:lnTo>
                    <a:pt x="599" y="2097"/>
                  </a:lnTo>
                  <a:lnTo>
                    <a:pt x="648" y="2123"/>
                  </a:lnTo>
                  <a:lnTo>
                    <a:pt x="752" y="2176"/>
                  </a:lnTo>
                  <a:lnTo>
                    <a:pt x="864" y="2226"/>
                  </a:lnTo>
                  <a:lnTo>
                    <a:pt x="922" y="2250"/>
                  </a:lnTo>
                  <a:lnTo>
                    <a:pt x="983" y="2277"/>
                  </a:lnTo>
                  <a:lnTo>
                    <a:pt x="1107" y="2322"/>
                  </a:lnTo>
                  <a:lnTo>
                    <a:pt x="1235" y="2366"/>
                  </a:lnTo>
                  <a:lnTo>
                    <a:pt x="1365" y="2407"/>
                  </a:lnTo>
                  <a:lnTo>
                    <a:pt x="1431" y="2426"/>
                  </a:lnTo>
                  <a:lnTo>
                    <a:pt x="1500" y="2447"/>
                  </a:lnTo>
                  <a:lnTo>
                    <a:pt x="1567" y="2463"/>
                  </a:lnTo>
                  <a:lnTo>
                    <a:pt x="1636" y="2481"/>
                  </a:lnTo>
                  <a:lnTo>
                    <a:pt x="1705" y="2497"/>
                  </a:lnTo>
                  <a:lnTo>
                    <a:pt x="1777" y="2514"/>
                  </a:lnTo>
                  <a:lnTo>
                    <a:pt x="1848" y="2528"/>
                  </a:lnTo>
                  <a:lnTo>
                    <a:pt x="1921" y="2542"/>
                  </a:lnTo>
                  <a:lnTo>
                    <a:pt x="2068" y="2570"/>
                  </a:lnTo>
                  <a:lnTo>
                    <a:pt x="2218" y="2592"/>
                  </a:lnTo>
                  <a:lnTo>
                    <a:pt x="2293" y="2601"/>
                  </a:lnTo>
                  <a:lnTo>
                    <a:pt x="2371" y="2612"/>
                  </a:lnTo>
                  <a:lnTo>
                    <a:pt x="2448" y="2620"/>
                  </a:lnTo>
                  <a:lnTo>
                    <a:pt x="2527" y="2629"/>
                  </a:lnTo>
                  <a:lnTo>
                    <a:pt x="2606" y="2636"/>
                  </a:lnTo>
                  <a:lnTo>
                    <a:pt x="2687" y="2643"/>
                  </a:lnTo>
                  <a:lnTo>
                    <a:pt x="2849" y="2653"/>
                  </a:lnTo>
                  <a:lnTo>
                    <a:pt x="3015" y="2661"/>
                  </a:lnTo>
                  <a:lnTo>
                    <a:pt x="3184" y="2666"/>
                  </a:lnTo>
                  <a:lnTo>
                    <a:pt x="3358" y="2668"/>
                  </a:lnTo>
                  <a:lnTo>
                    <a:pt x="3442" y="2667"/>
                  </a:lnTo>
                  <a:lnTo>
                    <a:pt x="3525" y="2666"/>
                  </a:lnTo>
                  <a:lnTo>
                    <a:pt x="3608" y="2663"/>
                  </a:lnTo>
                  <a:lnTo>
                    <a:pt x="3649" y="2662"/>
                  </a:lnTo>
                  <a:lnTo>
                    <a:pt x="3691" y="2662"/>
                  </a:lnTo>
                  <a:lnTo>
                    <a:pt x="3771" y="2657"/>
                  </a:lnTo>
                  <a:lnTo>
                    <a:pt x="3852" y="2654"/>
                  </a:lnTo>
                  <a:lnTo>
                    <a:pt x="3932" y="2649"/>
                  </a:lnTo>
                  <a:lnTo>
                    <a:pt x="4013" y="2644"/>
                  </a:lnTo>
                  <a:lnTo>
                    <a:pt x="4091" y="2637"/>
                  </a:lnTo>
                  <a:lnTo>
                    <a:pt x="4168" y="2630"/>
                  </a:lnTo>
                  <a:lnTo>
                    <a:pt x="4245" y="2621"/>
                  </a:lnTo>
                  <a:lnTo>
                    <a:pt x="4323" y="2614"/>
                  </a:lnTo>
                  <a:lnTo>
                    <a:pt x="4397" y="2604"/>
                  </a:lnTo>
                  <a:lnTo>
                    <a:pt x="4472" y="2594"/>
                  </a:lnTo>
                  <a:lnTo>
                    <a:pt x="4547" y="2583"/>
                  </a:lnTo>
                  <a:lnTo>
                    <a:pt x="4621" y="2574"/>
                  </a:lnTo>
                  <a:lnTo>
                    <a:pt x="4656" y="2566"/>
                  </a:lnTo>
                  <a:lnTo>
                    <a:pt x="4692" y="2560"/>
                  </a:lnTo>
                  <a:lnTo>
                    <a:pt x="4763" y="2547"/>
                  </a:lnTo>
                  <a:lnTo>
                    <a:pt x="4834" y="2533"/>
                  </a:lnTo>
                  <a:lnTo>
                    <a:pt x="4869" y="2526"/>
                  </a:lnTo>
                  <a:lnTo>
                    <a:pt x="4905" y="2520"/>
                  </a:lnTo>
                  <a:lnTo>
                    <a:pt x="4938" y="2511"/>
                  </a:lnTo>
                  <a:lnTo>
                    <a:pt x="4973" y="2504"/>
                  </a:lnTo>
                  <a:lnTo>
                    <a:pt x="5042" y="2489"/>
                  </a:lnTo>
                  <a:lnTo>
                    <a:pt x="5111" y="2472"/>
                  </a:lnTo>
                  <a:lnTo>
                    <a:pt x="5144" y="2463"/>
                  </a:lnTo>
                  <a:lnTo>
                    <a:pt x="5179" y="2456"/>
                  </a:lnTo>
                  <a:lnTo>
                    <a:pt x="5245" y="2437"/>
                  </a:lnTo>
                  <a:lnTo>
                    <a:pt x="5277" y="2427"/>
                  </a:lnTo>
                  <a:lnTo>
                    <a:pt x="5311" y="2419"/>
                  </a:lnTo>
                  <a:lnTo>
                    <a:pt x="5375" y="2400"/>
                  </a:lnTo>
                  <a:lnTo>
                    <a:pt x="5440" y="2381"/>
                  </a:lnTo>
                  <a:lnTo>
                    <a:pt x="5502" y="2359"/>
                  </a:lnTo>
                  <a:lnTo>
                    <a:pt x="5566" y="2338"/>
                  </a:lnTo>
                  <a:lnTo>
                    <a:pt x="5628" y="2315"/>
                  </a:lnTo>
                  <a:lnTo>
                    <a:pt x="5690" y="2293"/>
                  </a:lnTo>
                  <a:lnTo>
                    <a:pt x="5700" y="2289"/>
                  </a:lnTo>
                  <a:lnTo>
                    <a:pt x="5726" y="2237"/>
                  </a:lnTo>
                  <a:lnTo>
                    <a:pt x="5751" y="2187"/>
                  </a:lnTo>
                  <a:lnTo>
                    <a:pt x="5762" y="2160"/>
                  </a:lnTo>
                  <a:lnTo>
                    <a:pt x="5774" y="2135"/>
                  </a:lnTo>
                  <a:lnTo>
                    <a:pt x="5797" y="2085"/>
                  </a:lnTo>
                  <a:lnTo>
                    <a:pt x="5817" y="2032"/>
                  </a:lnTo>
                  <a:lnTo>
                    <a:pt x="5836" y="1981"/>
                  </a:lnTo>
                  <a:lnTo>
                    <a:pt x="5853" y="1928"/>
                  </a:lnTo>
                  <a:lnTo>
                    <a:pt x="5870" y="1877"/>
                  </a:lnTo>
                  <a:lnTo>
                    <a:pt x="5818" y="1881"/>
                  </a:lnTo>
                  <a:lnTo>
                    <a:pt x="5792" y="1884"/>
                  </a:lnTo>
                  <a:lnTo>
                    <a:pt x="5785" y="1884"/>
                  </a:lnTo>
                  <a:lnTo>
                    <a:pt x="5781" y="1884"/>
                  </a:lnTo>
                  <a:lnTo>
                    <a:pt x="5779" y="1885"/>
                  </a:lnTo>
                  <a:lnTo>
                    <a:pt x="5767" y="1887"/>
                  </a:lnTo>
                  <a:lnTo>
                    <a:pt x="5714" y="1892"/>
                  </a:lnTo>
                  <a:lnTo>
                    <a:pt x="5661" y="1897"/>
                  </a:lnTo>
                  <a:lnTo>
                    <a:pt x="5606" y="1899"/>
                  </a:lnTo>
                  <a:lnTo>
                    <a:pt x="5552" y="1902"/>
                  </a:lnTo>
                  <a:lnTo>
                    <a:pt x="5524" y="1902"/>
                  </a:lnTo>
                  <a:lnTo>
                    <a:pt x="5509" y="1902"/>
                  </a:lnTo>
                  <a:lnTo>
                    <a:pt x="5502" y="1902"/>
                  </a:lnTo>
                  <a:lnTo>
                    <a:pt x="5499" y="1902"/>
                  </a:lnTo>
                  <a:lnTo>
                    <a:pt x="5496" y="1903"/>
                  </a:lnTo>
                  <a:lnTo>
                    <a:pt x="5441" y="1904"/>
                  </a:lnTo>
                  <a:lnTo>
                    <a:pt x="5375" y="1903"/>
                  </a:lnTo>
                  <a:lnTo>
                    <a:pt x="5312" y="1902"/>
                  </a:lnTo>
                  <a:lnTo>
                    <a:pt x="5250" y="1898"/>
                  </a:lnTo>
                  <a:lnTo>
                    <a:pt x="5190" y="1895"/>
                  </a:lnTo>
                  <a:lnTo>
                    <a:pt x="5129" y="1889"/>
                  </a:lnTo>
                  <a:lnTo>
                    <a:pt x="5070" y="1883"/>
                  </a:lnTo>
                  <a:lnTo>
                    <a:pt x="5012" y="1874"/>
                  </a:lnTo>
                  <a:lnTo>
                    <a:pt x="4957" y="1867"/>
                  </a:lnTo>
                  <a:lnTo>
                    <a:pt x="4901" y="1856"/>
                  </a:lnTo>
                  <a:lnTo>
                    <a:pt x="4847" y="1845"/>
                  </a:lnTo>
                  <a:lnTo>
                    <a:pt x="4795" y="1834"/>
                  </a:lnTo>
                  <a:lnTo>
                    <a:pt x="4744" y="1822"/>
                  </a:lnTo>
                  <a:lnTo>
                    <a:pt x="4645" y="1792"/>
                  </a:lnTo>
                  <a:lnTo>
                    <a:pt x="4597" y="1775"/>
                  </a:lnTo>
                  <a:lnTo>
                    <a:pt x="4552" y="1758"/>
                  </a:lnTo>
                  <a:lnTo>
                    <a:pt x="4506" y="1739"/>
                  </a:lnTo>
                  <a:lnTo>
                    <a:pt x="4464" y="1720"/>
                  </a:lnTo>
                  <a:lnTo>
                    <a:pt x="4425" y="1699"/>
                  </a:lnTo>
                  <a:lnTo>
                    <a:pt x="4390" y="1680"/>
                  </a:lnTo>
                  <a:lnTo>
                    <a:pt x="4356" y="1659"/>
                  </a:lnTo>
                  <a:lnTo>
                    <a:pt x="4326" y="1638"/>
                  </a:lnTo>
                  <a:lnTo>
                    <a:pt x="4299" y="1617"/>
                  </a:lnTo>
                  <a:lnTo>
                    <a:pt x="4286" y="1606"/>
                  </a:lnTo>
                  <a:lnTo>
                    <a:pt x="4275" y="1596"/>
                  </a:lnTo>
                  <a:lnTo>
                    <a:pt x="4252" y="1572"/>
                  </a:lnTo>
                  <a:lnTo>
                    <a:pt x="4234" y="1551"/>
                  </a:lnTo>
                  <a:lnTo>
                    <a:pt x="4219" y="1527"/>
                  </a:lnTo>
                  <a:lnTo>
                    <a:pt x="4211" y="1515"/>
                  </a:lnTo>
                  <a:lnTo>
                    <a:pt x="4207" y="1504"/>
                  </a:lnTo>
                  <a:lnTo>
                    <a:pt x="4196" y="1479"/>
                  </a:lnTo>
                  <a:lnTo>
                    <a:pt x="4189" y="1455"/>
                  </a:lnTo>
                  <a:lnTo>
                    <a:pt x="4185" y="1430"/>
                  </a:lnTo>
                  <a:lnTo>
                    <a:pt x="4184" y="1406"/>
                  </a:lnTo>
                  <a:lnTo>
                    <a:pt x="4185" y="1380"/>
                  </a:lnTo>
                  <a:lnTo>
                    <a:pt x="4189" y="1355"/>
                  </a:lnTo>
                  <a:lnTo>
                    <a:pt x="4196" y="1331"/>
                  </a:lnTo>
                  <a:lnTo>
                    <a:pt x="4207" y="1307"/>
                  </a:lnTo>
                  <a:lnTo>
                    <a:pt x="4219" y="1283"/>
                  </a:lnTo>
                  <a:lnTo>
                    <a:pt x="4234" y="1259"/>
                  </a:lnTo>
                  <a:lnTo>
                    <a:pt x="4252" y="1236"/>
                  </a:lnTo>
                  <a:lnTo>
                    <a:pt x="4275" y="1214"/>
                  </a:lnTo>
                  <a:lnTo>
                    <a:pt x="4299" y="1192"/>
                  </a:lnTo>
                  <a:lnTo>
                    <a:pt x="4326" y="1170"/>
                  </a:lnTo>
                  <a:lnTo>
                    <a:pt x="4356" y="1149"/>
                  </a:lnTo>
                  <a:lnTo>
                    <a:pt x="4390" y="1129"/>
                  </a:lnTo>
                  <a:lnTo>
                    <a:pt x="4425" y="1109"/>
                  </a:lnTo>
                  <a:lnTo>
                    <a:pt x="4464" y="1090"/>
                  </a:lnTo>
                  <a:lnTo>
                    <a:pt x="4506" y="1071"/>
                  </a:lnTo>
                  <a:lnTo>
                    <a:pt x="4552" y="1054"/>
                  </a:lnTo>
                  <a:lnTo>
                    <a:pt x="4597" y="1035"/>
                  </a:lnTo>
                  <a:lnTo>
                    <a:pt x="4645" y="1018"/>
                  </a:lnTo>
                  <a:lnTo>
                    <a:pt x="4744" y="989"/>
                  </a:lnTo>
                  <a:lnTo>
                    <a:pt x="4795" y="975"/>
                  </a:lnTo>
                  <a:lnTo>
                    <a:pt x="4847" y="963"/>
                  </a:lnTo>
                  <a:lnTo>
                    <a:pt x="4901" y="952"/>
                  </a:lnTo>
                  <a:lnTo>
                    <a:pt x="4957" y="944"/>
                  </a:lnTo>
                  <a:lnTo>
                    <a:pt x="5012" y="934"/>
                  </a:lnTo>
                  <a:lnTo>
                    <a:pt x="5070" y="927"/>
                  </a:lnTo>
                  <a:lnTo>
                    <a:pt x="5190" y="916"/>
                  </a:lnTo>
                  <a:lnTo>
                    <a:pt x="5250" y="911"/>
                  </a:lnTo>
                  <a:lnTo>
                    <a:pt x="5312" y="909"/>
                  </a:lnTo>
                  <a:lnTo>
                    <a:pt x="5441" y="908"/>
                  </a:lnTo>
                  <a:lnTo>
                    <a:pt x="5552" y="909"/>
                  </a:lnTo>
                  <a:lnTo>
                    <a:pt x="5661" y="915"/>
                  </a:lnTo>
                  <a:lnTo>
                    <a:pt x="5767" y="923"/>
                  </a:lnTo>
                  <a:lnTo>
                    <a:pt x="5870" y="937"/>
                  </a:lnTo>
                  <a:lnTo>
                    <a:pt x="5846" y="858"/>
                  </a:lnTo>
                  <a:lnTo>
                    <a:pt x="5818" y="780"/>
                  </a:lnTo>
                  <a:lnTo>
                    <a:pt x="5787" y="703"/>
                  </a:lnTo>
                  <a:lnTo>
                    <a:pt x="5754" y="628"/>
                  </a:lnTo>
                  <a:lnTo>
                    <a:pt x="5715" y="552"/>
                  </a:lnTo>
                  <a:lnTo>
                    <a:pt x="5675" y="479"/>
                  </a:lnTo>
                  <a:lnTo>
                    <a:pt x="5629" y="406"/>
                  </a:lnTo>
                  <a:lnTo>
                    <a:pt x="5581" y="334"/>
                  </a:lnTo>
                  <a:close/>
                </a:path>
              </a:pathLst>
            </a:custGeom>
            <a:solidFill>
              <a:srgbClr val="66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D2E1C14A-A528-4F7A-C12F-6B9AF3529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78388" y="1908175"/>
              <a:ext cx="5259388" cy="3041650"/>
            </a:xfrm>
            <a:custGeom>
              <a:avLst/>
              <a:gdLst>
                <a:gd name="T0" fmla="*/ 9544 w 9941"/>
                <a:gd name="T1" fmla="*/ 1470 h 5748"/>
                <a:gd name="T2" fmla="*/ 9040 w 9941"/>
                <a:gd name="T3" fmla="*/ 1060 h 5748"/>
                <a:gd name="T4" fmla="*/ 8399 w 9941"/>
                <a:gd name="T5" fmla="*/ 690 h 5748"/>
                <a:gd name="T6" fmla="*/ 7693 w 9941"/>
                <a:gd name="T7" fmla="*/ 396 h 5748"/>
                <a:gd name="T8" fmla="*/ 6927 w 9941"/>
                <a:gd name="T9" fmla="*/ 183 h 5748"/>
                <a:gd name="T10" fmla="*/ 6103 w 9941"/>
                <a:gd name="T11" fmla="*/ 51 h 5748"/>
                <a:gd name="T12" fmla="*/ 5219 w 9941"/>
                <a:gd name="T13" fmla="*/ 0 h 5748"/>
                <a:gd name="T14" fmla="*/ 4320 w 9941"/>
                <a:gd name="T15" fmla="*/ 27 h 5748"/>
                <a:gd name="T16" fmla="*/ 3477 w 9941"/>
                <a:gd name="T17" fmla="*/ 136 h 5748"/>
                <a:gd name="T18" fmla="*/ 2694 w 9941"/>
                <a:gd name="T19" fmla="*/ 328 h 5748"/>
                <a:gd name="T20" fmla="*/ 1969 w 9941"/>
                <a:gd name="T21" fmla="*/ 597 h 5748"/>
                <a:gd name="T22" fmla="*/ 1308 w 9941"/>
                <a:gd name="T23" fmla="*/ 947 h 5748"/>
                <a:gd name="T24" fmla="*/ 767 w 9941"/>
                <a:gd name="T25" fmla="*/ 1341 h 5748"/>
                <a:gd name="T26" fmla="*/ 372 w 9941"/>
                <a:gd name="T27" fmla="*/ 1770 h 5748"/>
                <a:gd name="T28" fmla="*/ 116 w 9941"/>
                <a:gd name="T29" fmla="*/ 2230 h 5748"/>
                <a:gd name="T30" fmla="*/ 5 w 9941"/>
                <a:gd name="T31" fmla="*/ 2726 h 5748"/>
                <a:gd name="T32" fmla="*/ 22 w 9941"/>
                <a:gd name="T33" fmla="*/ 3165 h 5748"/>
                <a:gd name="T34" fmla="*/ 143 w 9941"/>
                <a:gd name="T35" fmla="*/ 3582 h 5748"/>
                <a:gd name="T36" fmla="*/ 419 w 9941"/>
                <a:gd name="T37" fmla="*/ 4039 h 5748"/>
                <a:gd name="T38" fmla="*/ 837 w 9941"/>
                <a:gd name="T39" fmla="*/ 4463 h 5748"/>
                <a:gd name="T40" fmla="*/ 1398 w 9941"/>
                <a:gd name="T41" fmla="*/ 4852 h 5748"/>
                <a:gd name="T42" fmla="*/ 2070 w 9941"/>
                <a:gd name="T43" fmla="*/ 5191 h 5748"/>
                <a:gd name="T44" fmla="*/ 2801 w 9941"/>
                <a:gd name="T45" fmla="*/ 5450 h 5748"/>
                <a:gd name="T46" fmla="*/ 3594 w 9941"/>
                <a:gd name="T47" fmla="*/ 5630 h 5748"/>
                <a:gd name="T48" fmla="*/ 4444 w 9941"/>
                <a:gd name="T49" fmla="*/ 5727 h 5748"/>
                <a:gd name="T50" fmla="*/ 5219 w 9941"/>
                <a:gd name="T51" fmla="*/ 5747 h 5748"/>
                <a:gd name="T52" fmla="*/ 5792 w 9941"/>
                <a:gd name="T53" fmla="*/ 5722 h 5748"/>
                <a:gd name="T54" fmla="*/ 6223 w 9941"/>
                <a:gd name="T55" fmla="*/ 5681 h 5748"/>
                <a:gd name="T56" fmla="*/ 6698 w 9941"/>
                <a:gd name="T57" fmla="*/ 5608 h 5748"/>
                <a:gd name="T58" fmla="*/ 7262 w 9941"/>
                <a:gd name="T59" fmla="*/ 5481 h 5748"/>
                <a:gd name="T60" fmla="*/ 7744 w 9941"/>
                <a:gd name="T61" fmla="*/ 5330 h 5748"/>
                <a:gd name="T62" fmla="*/ 8203 w 9941"/>
                <a:gd name="T63" fmla="*/ 5147 h 5748"/>
                <a:gd name="T64" fmla="*/ 8685 w 9941"/>
                <a:gd name="T65" fmla="*/ 4906 h 5748"/>
                <a:gd name="T66" fmla="*/ 9099 w 9941"/>
                <a:gd name="T67" fmla="*/ 4644 h 5748"/>
                <a:gd name="T68" fmla="*/ 9448 w 9941"/>
                <a:gd name="T69" fmla="*/ 4366 h 5748"/>
                <a:gd name="T70" fmla="*/ 9787 w 9941"/>
                <a:gd name="T71" fmla="*/ 3996 h 5748"/>
                <a:gd name="T72" fmla="*/ 9917 w 9941"/>
                <a:gd name="T73" fmla="*/ 3803 h 5748"/>
                <a:gd name="T74" fmla="*/ 9620 w 9941"/>
                <a:gd name="T75" fmla="*/ 3868 h 5748"/>
                <a:gd name="T76" fmla="*/ 9287 w 9941"/>
                <a:gd name="T77" fmla="*/ 3957 h 5748"/>
                <a:gd name="T78" fmla="*/ 8937 w 9941"/>
                <a:gd name="T79" fmla="*/ 4028 h 5748"/>
                <a:gd name="T80" fmla="*/ 8490 w 9941"/>
                <a:gd name="T81" fmla="*/ 4089 h 5748"/>
                <a:gd name="T82" fmla="*/ 7936 w 9941"/>
                <a:gd name="T83" fmla="*/ 4130 h 5748"/>
                <a:gd name="T84" fmla="*/ 7260 w 9941"/>
                <a:gd name="T85" fmla="*/ 4129 h 5748"/>
                <a:gd name="T86" fmla="*/ 6538 w 9941"/>
                <a:gd name="T87" fmla="*/ 4069 h 5748"/>
                <a:gd name="T88" fmla="*/ 5881 w 9941"/>
                <a:gd name="T89" fmla="*/ 3949 h 5748"/>
                <a:gd name="T90" fmla="*/ 5228 w 9941"/>
                <a:gd name="T91" fmla="*/ 3745 h 5748"/>
                <a:gd name="T92" fmla="*/ 4751 w 9941"/>
                <a:gd name="T93" fmla="*/ 3510 h 5748"/>
                <a:gd name="T94" fmla="*/ 4432 w 9941"/>
                <a:gd name="T95" fmla="*/ 3252 h 5748"/>
                <a:gd name="T96" fmla="*/ 4268 w 9941"/>
                <a:gd name="T97" fmla="*/ 2969 h 5748"/>
                <a:gd name="T98" fmla="*/ 4279 w 9941"/>
                <a:gd name="T99" fmla="*/ 2599 h 5748"/>
                <a:gd name="T100" fmla="*/ 4491 w 9941"/>
                <a:gd name="T101" fmla="*/ 2290 h 5748"/>
                <a:gd name="T102" fmla="*/ 4844 w 9941"/>
                <a:gd name="T103" fmla="*/ 2036 h 5748"/>
                <a:gd name="T104" fmla="*/ 5480 w 9941"/>
                <a:gd name="T105" fmla="*/ 1766 h 5748"/>
                <a:gd name="T106" fmla="*/ 6166 w 9941"/>
                <a:gd name="T107" fmla="*/ 1590 h 5748"/>
                <a:gd name="T108" fmla="*/ 6932 w 9941"/>
                <a:gd name="T109" fmla="*/ 1492 h 5748"/>
                <a:gd name="T110" fmla="*/ 8066 w 9941"/>
                <a:gd name="T111" fmla="*/ 1479 h 5748"/>
                <a:gd name="T112" fmla="*/ 8788 w 9941"/>
                <a:gd name="T113" fmla="*/ 1550 h 5748"/>
                <a:gd name="T114" fmla="*/ 9442 w 9941"/>
                <a:gd name="T115" fmla="*/ 1682 h 5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41" h="5748">
                  <a:moveTo>
                    <a:pt x="9805" y="1795"/>
                  </a:moveTo>
                  <a:lnTo>
                    <a:pt x="9815" y="1787"/>
                  </a:lnTo>
                  <a:lnTo>
                    <a:pt x="9766" y="1722"/>
                  </a:lnTo>
                  <a:lnTo>
                    <a:pt x="9716" y="1659"/>
                  </a:lnTo>
                  <a:lnTo>
                    <a:pt x="9661" y="1595"/>
                  </a:lnTo>
                  <a:lnTo>
                    <a:pt x="9605" y="1533"/>
                  </a:lnTo>
                  <a:lnTo>
                    <a:pt x="9544" y="1470"/>
                  </a:lnTo>
                  <a:lnTo>
                    <a:pt x="9481" y="1409"/>
                  </a:lnTo>
                  <a:lnTo>
                    <a:pt x="9414" y="1350"/>
                  </a:lnTo>
                  <a:lnTo>
                    <a:pt x="9346" y="1291"/>
                  </a:lnTo>
                  <a:lnTo>
                    <a:pt x="9273" y="1231"/>
                  </a:lnTo>
                  <a:lnTo>
                    <a:pt x="9199" y="1174"/>
                  </a:lnTo>
                  <a:lnTo>
                    <a:pt x="9120" y="1116"/>
                  </a:lnTo>
                  <a:lnTo>
                    <a:pt x="9040" y="1060"/>
                  </a:lnTo>
                  <a:lnTo>
                    <a:pt x="8955" y="1003"/>
                  </a:lnTo>
                  <a:lnTo>
                    <a:pt x="8868" y="948"/>
                  </a:lnTo>
                  <a:lnTo>
                    <a:pt x="8777" y="894"/>
                  </a:lnTo>
                  <a:lnTo>
                    <a:pt x="8685" y="842"/>
                  </a:lnTo>
                  <a:lnTo>
                    <a:pt x="8591" y="789"/>
                  </a:lnTo>
                  <a:lnTo>
                    <a:pt x="8496" y="739"/>
                  </a:lnTo>
                  <a:lnTo>
                    <a:pt x="8399" y="690"/>
                  </a:lnTo>
                  <a:lnTo>
                    <a:pt x="8302" y="644"/>
                  </a:lnTo>
                  <a:lnTo>
                    <a:pt x="8203" y="597"/>
                  </a:lnTo>
                  <a:lnTo>
                    <a:pt x="8103" y="554"/>
                  </a:lnTo>
                  <a:lnTo>
                    <a:pt x="8003" y="512"/>
                  </a:lnTo>
                  <a:lnTo>
                    <a:pt x="7901" y="473"/>
                  </a:lnTo>
                  <a:lnTo>
                    <a:pt x="7797" y="433"/>
                  </a:lnTo>
                  <a:lnTo>
                    <a:pt x="7693" y="396"/>
                  </a:lnTo>
                  <a:lnTo>
                    <a:pt x="7586" y="360"/>
                  </a:lnTo>
                  <a:lnTo>
                    <a:pt x="7479" y="328"/>
                  </a:lnTo>
                  <a:lnTo>
                    <a:pt x="7370" y="295"/>
                  </a:lnTo>
                  <a:lnTo>
                    <a:pt x="7262" y="265"/>
                  </a:lnTo>
                  <a:lnTo>
                    <a:pt x="7151" y="236"/>
                  </a:lnTo>
                  <a:lnTo>
                    <a:pt x="7041" y="209"/>
                  </a:lnTo>
                  <a:lnTo>
                    <a:pt x="6927" y="183"/>
                  </a:lnTo>
                  <a:lnTo>
                    <a:pt x="6814" y="159"/>
                  </a:lnTo>
                  <a:lnTo>
                    <a:pt x="6698" y="136"/>
                  </a:lnTo>
                  <a:lnTo>
                    <a:pt x="6581" y="117"/>
                  </a:lnTo>
                  <a:lnTo>
                    <a:pt x="6463" y="97"/>
                  </a:lnTo>
                  <a:lnTo>
                    <a:pt x="6344" y="80"/>
                  </a:lnTo>
                  <a:lnTo>
                    <a:pt x="6223" y="65"/>
                  </a:lnTo>
                  <a:lnTo>
                    <a:pt x="6103" y="51"/>
                  </a:lnTo>
                  <a:lnTo>
                    <a:pt x="5979" y="38"/>
                  </a:lnTo>
                  <a:lnTo>
                    <a:pt x="5856" y="27"/>
                  </a:lnTo>
                  <a:lnTo>
                    <a:pt x="5730" y="18"/>
                  </a:lnTo>
                  <a:lnTo>
                    <a:pt x="5604" y="12"/>
                  </a:lnTo>
                  <a:lnTo>
                    <a:pt x="5476" y="6"/>
                  </a:lnTo>
                  <a:lnTo>
                    <a:pt x="5348" y="2"/>
                  </a:lnTo>
                  <a:lnTo>
                    <a:pt x="5219" y="0"/>
                  </a:lnTo>
                  <a:lnTo>
                    <a:pt x="5088" y="0"/>
                  </a:lnTo>
                  <a:lnTo>
                    <a:pt x="4957" y="0"/>
                  </a:lnTo>
                  <a:lnTo>
                    <a:pt x="4827" y="2"/>
                  </a:lnTo>
                  <a:lnTo>
                    <a:pt x="4698" y="6"/>
                  </a:lnTo>
                  <a:lnTo>
                    <a:pt x="4571" y="12"/>
                  </a:lnTo>
                  <a:lnTo>
                    <a:pt x="4444" y="18"/>
                  </a:lnTo>
                  <a:lnTo>
                    <a:pt x="4320" y="27"/>
                  </a:lnTo>
                  <a:lnTo>
                    <a:pt x="4195" y="38"/>
                  </a:lnTo>
                  <a:lnTo>
                    <a:pt x="4073" y="51"/>
                  </a:lnTo>
                  <a:lnTo>
                    <a:pt x="3951" y="65"/>
                  </a:lnTo>
                  <a:lnTo>
                    <a:pt x="3831" y="80"/>
                  </a:lnTo>
                  <a:lnTo>
                    <a:pt x="3711" y="97"/>
                  </a:lnTo>
                  <a:lnTo>
                    <a:pt x="3594" y="117"/>
                  </a:lnTo>
                  <a:lnTo>
                    <a:pt x="3477" y="136"/>
                  </a:lnTo>
                  <a:lnTo>
                    <a:pt x="3362" y="159"/>
                  </a:lnTo>
                  <a:lnTo>
                    <a:pt x="3247" y="183"/>
                  </a:lnTo>
                  <a:lnTo>
                    <a:pt x="3134" y="209"/>
                  </a:lnTo>
                  <a:lnTo>
                    <a:pt x="3022" y="236"/>
                  </a:lnTo>
                  <a:lnTo>
                    <a:pt x="2912" y="265"/>
                  </a:lnTo>
                  <a:lnTo>
                    <a:pt x="2801" y="295"/>
                  </a:lnTo>
                  <a:lnTo>
                    <a:pt x="2694" y="328"/>
                  </a:lnTo>
                  <a:lnTo>
                    <a:pt x="2586" y="360"/>
                  </a:lnTo>
                  <a:lnTo>
                    <a:pt x="2481" y="396"/>
                  </a:lnTo>
                  <a:lnTo>
                    <a:pt x="2375" y="433"/>
                  </a:lnTo>
                  <a:lnTo>
                    <a:pt x="2273" y="473"/>
                  </a:lnTo>
                  <a:lnTo>
                    <a:pt x="2170" y="512"/>
                  </a:lnTo>
                  <a:lnTo>
                    <a:pt x="2070" y="554"/>
                  </a:lnTo>
                  <a:lnTo>
                    <a:pt x="1969" y="597"/>
                  </a:lnTo>
                  <a:lnTo>
                    <a:pt x="1871" y="644"/>
                  </a:lnTo>
                  <a:lnTo>
                    <a:pt x="1773" y="690"/>
                  </a:lnTo>
                  <a:lnTo>
                    <a:pt x="1677" y="739"/>
                  </a:lnTo>
                  <a:lnTo>
                    <a:pt x="1583" y="789"/>
                  </a:lnTo>
                  <a:lnTo>
                    <a:pt x="1490" y="842"/>
                  </a:lnTo>
                  <a:lnTo>
                    <a:pt x="1398" y="893"/>
                  </a:lnTo>
                  <a:lnTo>
                    <a:pt x="1308" y="947"/>
                  </a:lnTo>
                  <a:lnTo>
                    <a:pt x="1222" y="1001"/>
                  </a:lnTo>
                  <a:lnTo>
                    <a:pt x="1140" y="1056"/>
                  </a:lnTo>
                  <a:lnTo>
                    <a:pt x="1059" y="1111"/>
                  </a:lnTo>
                  <a:lnTo>
                    <a:pt x="982" y="1168"/>
                  </a:lnTo>
                  <a:lnTo>
                    <a:pt x="907" y="1225"/>
                  </a:lnTo>
                  <a:lnTo>
                    <a:pt x="837" y="1284"/>
                  </a:lnTo>
                  <a:lnTo>
                    <a:pt x="767" y="1341"/>
                  </a:lnTo>
                  <a:lnTo>
                    <a:pt x="701" y="1400"/>
                  </a:lnTo>
                  <a:lnTo>
                    <a:pt x="639" y="1460"/>
                  </a:lnTo>
                  <a:lnTo>
                    <a:pt x="580" y="1521"/>
                  </a:lnTo>
                  <a:lnTo>
                    <a:pt x="523" y="1582"/>
                  </a:lnTo>
                  <a:lnTo>
                    <a:pt x="469" y="1644"/>
                  </a:lnTo>
                  <a:lnTo>
                    <a:pt x="419" y="1706"/>
                  </a:lnTo>
                  <a:lnTo>
                    <a:pt x="372" y="1770"/>
                  </a:lnTo>
                  <a:lnTo>
                    <a:pt x="325" y="1833"/>
                  </a:lnTo>
                  <a:lnTo>
                    <a:pt x="283" y="1898"/>
                  </a:lnTo>
                  <a:lnTo>
                    <a:pt x="244" y="1963"/>
                  </a:lnTo>
                  <a:lnTo>
                    <a:pt x="208" y="2029"/>
                  </a:lnTo>
                  <a:lnTo>
                    <a:pt x="173" y="2094"/>
                  </a:lnTo>
                  <a:lnTo>
                    <a:pt x="143" y="2161"/>
                  </a:lnTo>
                  <a:lnTo>
                    <a:pt x="116" y="2230"/>
                  </a:lnTo>
                  <a:lnTo>
                    <a:pt x="92" y="2299"/>
                  </a:lnTo>
                  <a:lnTo>
                    <a:pt x="69" y="2367"/>
                  </a:lnTo>
                  <a:lnTo>
                    <a:pt x="50" y="2438"/>
                  </a:lnTo>
                  <a:lnTo>
                    <a:pt x="34" y="2509"/>
                  </a:lnTo>
                  <a:lnTo>
                    <a:pt x="22" y="2581"/>
                  </a:lnTo>
                  <a:lnTo>
                    <a:pt x="12" y="2652"/>
                  </a:lnTo>
                  <a:lnTo>
                    <a:pt x="5" y="2726"/>
                  </a:lnTo>
                  <a:lnTo>
                    <a:pt x="1" y="2799"/>
                  </a:lnTo>
                  <a:lnTo>
                    <a:pt x="1" y="2874"/>
                  </a:lnTo>
                  <a:lnTo>
                    <a:pt x="0" y="2910"/>
                  </a:lnTo>
                  <a:lnTo>
                    <a:pt x="1" y="2947"/>
                  </a:lnTo>
                  <a:lnTo>
                    <a:pt x="5" y="3020"/>
                  </a:lnTo>
                  <a:lnTo>
                    <a:pt x="12" y="3092"/>
                  </a:lnTo>
                  <a:lnTo>
                    <a:pt x="22" y="3165"/>
                  </a:lnTo>
                  <a:lnTo>
                    <a:pt x="27" y="3200"/>
                  </a:lnTo>
                  <a:lnTo>
                    <a:pt x="34" y="3236"/>
                  </a:lnTo>
                  <a:lnTo>
                    <a:pt x="50" y="3306"/>
                  </a:lnTo>
                  <a:lnTo>
                    <a:pt x="69" y="3376"/>
                  </a:lnTo>
                  <a:lnTo>
                    <a:pt x="92" y="3446"/>
                  </a:lnTo>
                  <a:lnTo>
                    <a:pt x="116" y="3513"/>
                  </a:lnTo>
                  <a:lnTo>
                    <a:pt x="143" y="3582"/>
                  </a:lnTo>
                  <a:lnTo>
                    <a:pt x="173" y="3649"/>
                  </a:lnTo>
                  <a:lnTo>
                    <a:pt x="208" y="3717"/>
                  </a:lnTo>
                  <a:lnTo>
                    <a:pt x="244" y="3782"/>
                  </a:lnTo>
                  <a:lnTo>
                    <a:pt x="283" y="3848"/>
                  </a:lnTo>
                  <a:lnTo>
                    <a:pt x="325" y="3912"/>
                  </a:lnTo>
                  <a:lnTo>
                    <a:pt x="372" y="3977"/>
                  </a:lnTo>
                  <a:lnTo>
                    <a:pt x="419" y="4039"/>
                  </a:lnTo>
                  <a:lnTo>
                    <a:pt x="469" y="4101"/>
                  </a:lnTo>
                  <a:lnTo>
                    <a:pt x="523" y="4163"/>
                  </a:lnTo>
                  <a:lnTo>
                    <a:pt x="580" y="4225"/>
                  </a:lnTo>
                  <a:lnTo>
                    <a:pt x="639" y="4285"/>
                  </a:lnTo>
                  <a:lnTo>
                    <a:pt x="701" y="4345"/>
                  </a:lnTo>
                  <a:lnTo>
                    <a:pt x="767" y="4403"/>
                  </a:lnTo>
                  <a:lnTo>
                    <a:pt x="837" y="4463"/>
                  </a:lnTo>
                  <a:lnTo>
                    <a:pt x="907" y="4519"/>
                  </a:lnTo>
                  <a:lnTo>
                    <a:pt x="982" y="4577"/>
                  </a:lnTo>
                  <a:lnTo>
                    <a:pt x="1059" y="4633"/>
                  </a:lnTo>
                  <a:lnTo>
                    <a:pt x="1140" y="4689"/>
                  </a:lnTo>
                  <a:lnTo>
                    <a:pt x="1222" y="4743"/>
                  </a:lnTo>
                  <a:lnTo>
                    <a:pt x="1308" y="4798"/>
                  </a:lnTo>
                  <a:lnTo>
                    <a:pt x="1398" y="4852"/>
                  </a:lnTo>
                  <a:lnTo>
                    <a:pt x="1490" y="4906"/>
                  </a:lnTo>
                  <a:lnTo>
                    <a:pt x="1583" y="4957"/>
                  </a:lnTo>
                  <a:lnTo>
                    <a:pt x="1677" y="5007"/>
                  </a:lnTo>
                  <a:lnTo>
                    <a:pt x="1773" y="5055"/>
                  </a:lnTo>
                  <a:lnTo>
                    <a:pt x="1871" y="5103"/>
                  </a:lnTo>
                  <a:lnTo>
                    <a:pt x="1969" y="5147"/>
                  </a:lnTo>
                  <a:lnTo>
                    <a:pt x="2070" y="5191"/>
                  </a:lnTo>
                  <a:lnTo>
                    <a:pt x="2170" y="5233"/>
                  </a:lnTo>
                  <a:lnTo>
                    <a:pt x="2273" y="5274"/>
                  </a:lnTo>
                  <a:lnTo>
                    <a:pt x="2375" y="5312"/>
                  </a:lnTo>
                  <a:lnTo>
                    <a:pt x="2481" y="5349"/>
                  </a:lnTo>
                  <a:lnTo>
                    <a:pt x="2586" y="5384"/>
                  </a:lnTo>
                  <a:lnTo>
                    <a:pt x="2694" y="5419"/>
                  </a:lnTo>
                  <a:lnTo>
                    <a:pt x="2801" y="5450"/>
                  </a:lnTo>
                  <a:lnTo>
                    <a:pt x="2912" y="5481"/>
                  </a:lnTo>
                  <a:lnTo>
                    <a:pt x="3022" y="5510"/>
                  </a:lnTo>
                  <a:lnTo>
                    <a:pt x="3134" y="5537"/>
                  </a:lnTo>
                  <a:lnTo>
                    <a:pt x="3247" y="5562"/>
                  </a:lnTo>
                  <a:lnTo>
                    <a:pt x="3362" y="5586"/>
                  </a:lnTo>
                  <a:lnTo>
                    <a:pt x="3477" y="5608"/>
                  </a:lnTo>
                  <a:lnTo>
                    <a:pt x="3594" y="5630"/>
                  </a:lnTo>
                  <a:lnTo>
                    <a:pt x="3711" y="5647"/>
                  </a:lnTo>
                  <a:lnTo>
                    <a:pt x="3831" y="5665"/>
                  </a:lnTo>
                  <a:lnTo>
                    <a:pt x="3951" y="5681"/>
                  </a:lnTo>
                  <a:lnTo>
                    <a:pt x="4073" y="5695"/>
                  </a:lnTo>
                  <a:lnTo>
                    <a:pt x="4195" y="5707"/>
                  </a:lnTo>
                  <a:lnTo>
                    <a:pt x="4320" y="5718"/>
                  </a:lnTo>
                  <a:lnTo>
                    <a:pt x="4444" y="5727"/>
                  </a:lnTo>
                  <a:lnTo>
                    <a:pt x="4571" y="5735"/>
                  </a:lnTo>
                  <a:lnTo>
                    <a:pt x="4698" y="5740"/>
                  </a:lnTo>
                  <a:lnTo>
                    <a:pt x="4827" y="5744"/>
                  </a:lnTo>
                  <a:lnTo>
                    <a:pt x="4957" y="5747"/>
                  </a:lnTo>
                  <a:lnTo>
                    <a:pt x="5088" y="5748"/>
                  </a:lnTo>
                  <a:lnTo>
                    <a:pt x="5153" y="5747"/>
                  </a:lnTo>
                  <a:lnTo>
                    <a:pt x="5219" y="5747"/>
                  </a:lnTo>
                  <a:lnTo>
                    <a:pt x="5348" y="5744"/>
                  </a:lnTo>
                  <a:lnTo>
                    <a:pt x="5476" y="5740"/>
                  </a:lnTo>
                  <a:lnTo>
                    <a:pt x="5604" y="5735"/>
                  </a:lnTo>
                  <a:lnTo>
                    <a:pt x="5667" y="5730"/>
                  </a:lnTo>
                  <a:lnTo>
                    <a:pt x="5698" y="5728"/>
                  </a:lnTo>
                  <a:lnTo>
                    <a:pt x="5730" y="5727"/>
                  </a:lnTo>
                  <a:lnTo>
                    <a:pt x="5792" y="5722"/>
                  </a:lnTo>
                  <a:lnTo>
                    <a:pt x="5824" y="5719"/>
                  </a:lnTo>
                  <a:lnTo>
                    <a:pt x="5856" y="5718"/>
                  </a:lnTo>
                  <a:lnTo>
                    <a:pt x="5886" y="5715"/>
                  </a:lnTo>
                  <a:lnTo>
                    <a:pt x="5917" y="5712"/>
                  </a:lnTo>
                  <a:lnTo>
                    <a:pt x="5979" y="5707"/>
                  </a:lnTo>
                  <a:lnTo>
                    <a:pt x="6103" y="5695"/>
                  </a:lnTo>
                  <a:lnTo>
                    <a:pt x="6223" y="5681"/>
                  </a:lnTo>
                  <a:lnTo>
                    <a:pt x="6283" y="5673"/>
                  </a:lnTo>
                  <a:lnTo>
                    <a:pt x="6344" y="5665"/>
                  </a:lnTo>
                  <a:lnTo>
                    <a:pt x="6403" y="5656"/>
                  </a:lnTo>
                  <a:lnTo>
                    <a:pt x="6463" y="5647"/>
                  </a:lnTo>
                  <a:lnTo>
                    <a:pt x="6522" y="5638"/>
                  </a:lnTo>
                  <a:lnTo>
                    <a:pt x="6581" y="5630"/>
                  </a:lnTo>
                  <a:lnTo>
                    <a:pt x="6698" y="5608"/>
                  </a:lnTo>
                  <a:lnTo>
                    <a:pt x="6814" y="5586"/>
                  </a:lnTo>
                  <a:lnTo>
                    <a:pt x="6927" y="5562"/>
                  </a:lnTo>
                  <a:lnTo>
                    <a:pt x="6955" y="5555"/>
                  </a:lnTo>
                  <a:lnTo>
                    <a:pt x="6984" y="5549"/>
                  </a:lnTo>
                  <a:lnTo>
                    <a:pt x="7041" y="5537"/>
                  </a:lnTo>
                  <a:lnTo>
                    <a:pt x="7151" y="5510"/>
                  </a:lnTo>
                  <a:lnTo>
                    <a:pt x="7262" y="5481"/>
                  </a:lnTo>
                  <a:lnTo>
                    <a:pt x="7370" y="5450"/>
                  </a:lnTo>
                  <a:lnTo>
                    <a:pt x="7479" y="5419"/>
                  </a:lnTo>
                  <a:lnTo>
                    <a:pt x="7532" y="5401"/>
                  </a:lnTo>
                  <a:lnTo>
                    <a:pt x="7586" y="5384"/>
                  </a:lnTo>
                  <a:lnTo>
                    <a:pt x="7639" y="5366"/>
                  </a:lnTo>
                  <a:lnTo>
                    <a:pt x="7693" y="5349"/>
                  </a:lnTo>
                  <a:lnTo>
                    <a:pt x="7744" y="5330"/>
                  </a:lnTo>
                  <a:lnTo>
                    <a:pt x="7797" y="5312"/>
                  </a:lnTo>
                  <a:lnTo>
                    <a:pt x="7901" y="5274"/>
                  </a:lnTo>
                  <a:lnTo>
                    <a:pt x="8003" y="5233"/>
                  </a:lnTo>
                  <a:lnTo>
                    <a:pt x="8103" y="5191"/>
                  </a:lnTo>
                  <a:lnTo>
                    <a:pt x="8127" y="5179"/>
                  </a:lnTo>
                  <a:lnTo>
                    <a:pt x="8152" y="5168"/>
                  </a:lnTo>
                  <a:lnTo>
                    <a:pt x="8203" y="5147"/>
                  </a:lnTo>
                  <a:lnTo>
                    <a:pt x="8227" y="5135"/>
                  </a:lnTo>
                  <a:lnTo>
                    <a:pt x="8252" y="5124"/>
                  </a:lnTo>
                  <a:lnTo>
                    <a:pt x="8302" y="5103"/>
                  </a:lnTo>
                  <a:lnTo>
                    <a:pt x="8399" y="5055"/>
                  </a:lnTo>
                  <a:lnTo>
                    <a:pt x="8496" y="5007"/>
                  </a:lnTo>
                  <a:lnTo>
                    <a:pt x="8591" y="4957"/>
                  </a:lnTo>
                  <a:lnTo>
                    <a:pt x="8685" y="4906"/>
                  </a:lnTo>
                  <a:lnTo>
                    <a:pt x="8794" y="4842"/>
                  </a:lnTo>
                  <a:lnTo>
                    <a:pt x="8899" y="4777"/>
                  </a:lnTo>
                  <a:lnTo>
                    <a:pt x="9001" y="4710"/>
                  </a:lnTo>
                  <a:lnTo>
                    <a:pt x="9050" y="4676"/>
                  </a:lnTo>
                  <a:lnTo>
                    <a:pt x="9074" y="4660"/>
                  </a:lnTo>
                  <a:lnTo>
                    <a:pt x="9086" y="4651"/>
                  </a:lnTo>
                  <a:lnTo>
                    <a:pt x="9099" y="4644"/>
                  </a:lnTo>
                  <a:lnTo>
                    <a:pt x="9193" y="4574"/>
                  </a:lnTo>
                  <a:lnTo>
                    <a:pt x="9214" y="4557"/>
                  </a:lnTo>
                  <a:lnTo>
                    <a:pt x="9237" y="4540"/>
                  </a:lnTo>
                  <a:lnTo>
                    <a:pt x="9281" y="4506"/>
                  </a:lnTo>
                  <a:lnTo>
                    <a:pt x="9323" y="4470"/>
                  </a:lnTo>
                  <a:lnTo>
                    <a:pt x="9366" y="4436"/>
                  </a:lnTo>
                  <a:lnTo>
                    <a:pt x="9448" y="4366"/>
                  </a:lnTo>
                  <a:lnTo>
                    <a:pt x="9466" y="4347"/>
                  </a:lnTo>
                  <a:lnTo>
                    <a:pt x="9485" y="4329"/>
                  </a:lnTo>
                  <a:lnTo>
                    <a:pt x="9523" y="4293"/>
                  </a:lnTo>
                  <a:lnTo>
                    <a:pt x="9595" y="4221"/>
                  </a:lnTo>
                  <a:lnTo>
                    <a:pt x="9663" y="4147"/>
                  </a:lnTo>
                  <a:lnTo>
                    <a:pt x="9728" y="4073"/>
                  </a:lnTo>
                  <a:lnTo>
                    <a:pt x="9787" y="3996"/>
                  </a:lnTo>
                  <a:lnTo>
                    <a:pt x="9814" y="3958"/>
                  </a:lnTo>
                  <a:lnTo>
                    <a:pt x="9827" y="3939"/>
                  </a:lnTo>
                  <a:lnTo>
                    <a:pt x="9842" y="3921"/>
                  </a:lnTo>
                  <a:lnTo>
                    <a:pt x="9854" y="3900"/>
                  </a:lnTo>
                  <a:lnTo>
                    <a:pt x="9867" y="3881"/>
                  </a:lnTo>
                  <a:lnTo>
                    <a:pt x="9893" y="3843"/>
                  </a:lnTo>
                  <a:lnTo>
                    <a:pt x="9917" y="3803"/>
                  </a:lnTo>
                  <a:lnTo>
                    <a:pt x="9941" y="3765"/>
                  </a:lnTo>
                  <a:lnTo>
                    <a:pt x="9935" y="3761"/>
                  </a:lnTo>
                  <a:lnTo>
                    <a:pt x="9873" y="3783"/>
                  </a:lnTo>
                  <a:lnTo>
                    <a:pt x="9811" y="3806"/>
                  </a:lnTo>
                  <a:lnTo>
                    <a:pt x="9747" y="3827"/>
                  </a:lnTo>
                  <a:lnTo>
                    <a:pt x="9685" y="3849"/>
                  </a:lnTo>
                  <a:lnTo>
                    <a:pt x="9620" y="3868"/>
                  </a:lnTo>
                  <a:lnTo>
                    <a:pt x="9556" y="3887"/>
                  </a:lnTo>
                  <a:lnTo>
                    <a:pt x="9522" y="3895"/>
                  </a:lnTo>
                  <a:lnTo>
                    <a:pt x="9490" y="3905"/>
                  </a:lnTo>
                  <a:lnTo>
                    <a:pt x="9424" y="3924"/>
                  </a:lnTo>
                  <a:lnTo>
                    <a:pt x="9389" y="3931"/>
                  </a:lnTo>
                  <a:lnTo>
                    <a:pt x="9356" y="3940"/>
                  </a:lnTo>
                  <a:lnTo>
                    <a:pt x="9287" y="3957"/>
                  </a:lnTo>
                  <a:lnTo>
                    <a:pt x="9218" y="3972"/>
                  </a:lnTo>
                  <a:lnTo>
                    <a:pt x="9183" y="3979"/>
                  </a:lnTo>
                  <a:lnTo>
                    <a:pt x="9150" y="3988"/>
                  </a:lnTo>
                  <a:lnTo>
                    <a:pt x="9114" y="3994"/>
                  </a:lnTo>
                  <a:lnTo>
                    <a:pt x="9079" y="4001"/>
                  </a:lnTo>
                  <a:lnTo>
                    <a:pt x="9008" y="4015"/>
                  </a:lnTo>
                  <a:lnTo>
                    <a:pt x="8937" y="4028"/>
                  </a:lnTo>
                  <a:lnTo>
                    <a:pt x="8901" y="4034"/>
                  </a:lnTo>
                  <a:lnTo>
                    <a:pt x="8866" y="4042"/>
                  </a:lnTo>
                  <a:lnTo>
                    <a:pt x="8792" y="4051"/>
                  </a:lnTo>
                  <a:lnTo>
                    <a:pt x="8717" y="4062"/>
                  </a:lnTo>
                  <a:lnTo>
                    <a:pt x="8642" y="4072"/>
                  </a:lnTo>
                  <a:lnTo>
                    <a:pt x="8568" y="4082"/>
                  </a:lnTo>
                  <a:lnTo>
                    <a:pt x="8490" y="4089"/>
                  </a:lnTo>
                  <a:lnTo>
                    <a:pt x="8413" y="4098"/>
                  </a:lnTo>
                  <a:lnTo>
                    <a:pt x="8336" y="4105"/>
                  </a:lnTo>
                  <a:lnTo>
                    <a:pt x="8258" y="4112"/>
                  </a:lnTo>
                  <a:lnTo>
                    <a:pt x="8177" y="4117"/>
                  </a:lnTo>
                  <a:lnTo>
                    <a:pt x="8097" y="4122"/>
                  </a:lnTo>
                  <a:lnTo>
                    <a:pt x="8016" y="4125"/>
                  </a:lnTo>
                  <a:lnTo>
                    <a:pt x="7936" y="4130"/>
                  </a:lnTo>
                  <a:lnTo>
                    <a:pt x="7894" y="4130"/>
                  </a:lnTo>
                  <a:lnTo>
                    <a:pt x="7853" y="4131"/>
                  </a:lnTo>
                  <a:lnTo>
                    <a:pt x="7770" y="4134"/>
                  </a:lnTo>
                  <a:lnTo>
                    <a:pt x="7687" y="4135"/>
                  </a:lnTo>
                  <a:lnTo>
                    <a:pt x="7603" y="4136"/>
                  </a:lnTo>
                  <a:lnTo>
                    <a:pt x="7429" y="4134"/>
                  </a:lnTo>
                  <a:lnTo>
                    <a:pt x="7260" y="4129"/>
                  </a:lnTo>
                  <a:lnTo>
                    <a:pt x="7094" y="4121"/>
                  </a:lnTo>
                  <a:lnTo>
                    <a:pt x="6932" y="4111"/>
                  </a:lnTo>
                  <a:lnTo>
                    <a:pt x="6851" y="4104"/>
                  </a:lnTo>
                  <a:lnTo>
                    <a:pt x="6772" y="4097"/>
                  </a:lnTo>
                  <a:lnTo>
                    <a:pt x="6693" y="4088"/>
                  </a:lnTo>
                  <a:lnTo>
                    <a:pt x="6616" y="4080"/>
                  </a:lnTo>
                  <a:lnTo>
                    <a:pt x="6538" y="4069"/>
                  </a:lnTo>
                  <a:lnTo>
                    <a:pt x="6463" y="4060"/>
                  </a:lnTo>
                  <a:lnTo>
                    <a:pt x="6313" y="4038"/>
                  </a:lnTo>
                  <a:lnTo>
                    <a:pt x="6166" y="4010"/>
                  </a:lnTo>
                  <a:lnTo>
                    <a:pt x="6093" y="3996"/>
                  </a:lnTo>
                  <a:lnTo>
                    <a:pt x="6022" y="3982"/>
                  </a:lnTo>
                  <a:lnTo>
                    <a:pt x="5950" y="3965"/>
                  </a:lnTo>
                  <a:lnTo>
                    <a:pt x="5881" y="3949"/>
                  </a:lnTo>
                  <a:lnTo>
                    <a:pt x="5812" y="3931"/>
                  </a:lnTo>
                  <a:lnTo>
                    <a:pt x="5745" y="3915"/>
                  </a:lnTo>
                  <a:lnTo>
                    <a:pt x="5676" y="3894"/>
                  </a:lnTo>
                  <a:lnTo>
                    <a:pt x="5610" y="3875"/>
                  </a:lnTo>
                  <a:lnTo>
                    <a:pt x="5480" y="3834"/>
                  </a:lnTo>
                  <a:lnTo>
                    <a:pt x="5352" y="3790"/>
                  </a:lnTo>
                  <a:lnTo>
                    <a:pt x="5228" y="3745"/>
                  </a:lnTo>
                  <a:lnTo>
                    <a:pt x="5167" y="3718"/>
                  </a:lnTo>
                  <a:lnTo>
                    <a:pt x="5109" y="3694"/>
                  </a:lnTo>
                  <a:lnTo>
                    <a:pt x="4997" y="3644"/>
                  </a:lnTo>
                  <a:lnTo>
                    <a:pt x="4893" y="3591"/>
                  </a:lnTo>
                  <a:lnTo>
                    <a:pt x="4844" y="3565"/>
                  </a:lnTo>
                  <a:lnTo>
                    <a:pt x="4797" y="3539"/>
                  </a:lnTo>
                  <a:lnTo>
                    <a:pt x="4751" y="3510"/>
                  </a:lnTo>
                  <a:lnTo>
                    <a:pt x="4709" y="3484"/>
                  </a:lnTo>
                  <a:lnTo>
                    <a:pt x="4629" y="3428"/>
                  </a:lnTo>
                  <a:lnTo>
                    <a:pt x="4556" y="3371"/>
                  </a:lnTo>
                  <a:lnTo>
                    <a:pt x="4521" y="3342"/>
                  </a:lnTo>
                  <a:lnTo>
                    <a:pt x="4491" y="3313"/>
                  </a:lnTo>
                  <a:lnTo>
                    <a:pt x="4460" y="3282"/>
                  </a:lnTo>
                  <a:lnTo>
                    <a:pt x="4432" y="3252"/>
                  </a:lnTo>
                  <a:lnTo>
                    <a:pt x="4405" y="3221"/>
                  </a:lnTo>
                  <a:lnTo>
                    <a:pt x="4382" y="3191"/>
                  </a:lnTo>
                  <a:lnTo>
                    <a:pt x="4340" y="3129"/>
                  </a:lnTo>
                  <a:lnTo>
                    <a:pt x="4322" y="3098"/>
                  </a:lnTo>
                  <a:lnTo>
                    <a:pt x="4307" y="3067"/>
                  </a:lnTo>
                  <a:lnTo>
                    <a:pt x="4279" y="3002"/>
                  </a:lnTo>
                  <a:lnTo>
                    <a:pt x="4268" y="2969"/>
                  </a:lnTo>
                  <a:lnTo>
                    <a:pt x="4260" y="2936"/>
                  </a:lnTo>
                  <a:lnTo>
                    <a:pt x="4249" y="2869"/>
                  </a:lnTo>
                  <a:lnTo>
                    <a:pt x="4245" y="2802"/>
                  </a:lnTo>
                  <a:lnTo>
                    <a:pt x="4249" y="2733"/>
                  </a:lnTo>
                  <a:lnTo>
                    <a:pt x="4260" y="2666"/>
                  </a:lnTo>
                  <a:lnTo>
                    <a:pt x="4268" y="2632"/>
                  </a:lnTo>
                  <a:lnTo>
                    <a:pt x="4279" y="2599"/>
                  </a:lnTo>
                  <a:lnTo>
                    <a:pt x="4307" y="2535"/>
                  </a:lnTo>
                  <a:lnTo>
                    <a:pt x="4322" y="2502"/>
                  </a:lnTo>
                  <a:lnTo>
                    <a:pt x="4340" y="2470"/>
                  </a:lnTo>
                  <a:lnTo>
                    <a:pt x="4382" y="2409"/>
                  </a:lnTo>
                  <a:lnTo>
                    <a:pt x="4405" y="2378"/>
                  </a:lnTo>
                  <a:lnTo>
                    <a:pt x="4432" y="2348"/>
                  </a:lnTo>
                  <a:lnTo>
                    <a:pt x="4491" y="2290"/>
                  </a:lnTo>
                  <a:lnTo>
                    <a:pt x="4521" y="2258"/>
                  </a:lnTo>
                  <a:lnTo>
                    <a:pt x="4556" y="2230"/>
                  </a:lnTo>
                  <a:lnTo>
                    <a:pt x="4629" y="2173"/>
                  </a:lnTo>
                  <a:lnTo>
                    <a:pt x="4709" y="2117"/>
                  </a:lnTo>
                  <a:lnTo>
                    <a:pt x="4751" y="2090"/>
                  </a:lnTo>
                  <a:lnTo>
                    <a:pt x="4797" y="2063"/>
                  </a:lnTo>
                  <a:lnTo>
                    <a:pt x="4844" y="2036"/>
                  </a:lnTo>
                  <a:lnTo>
                    <a:pt x="4893" y="2009"/>
                  </a:lnTo>
                  <a:lnTo>
                    <a:pt x="4997" y="1958"/>
                  </a:lnTo>
                  <a:lnTo>
                    <a:pt x="5109" y="1906"/>
                  </a:lnTo>
                  <a:lnTo>
                    <a:pt x="5167" y="1882"/>
                  </a:lnTo>
                  <a:lnTo>
                    <a:pt x="5228" y="1858"/>
                  </a:lnTo>
                  <a:lnTo>
                    <a:pt x="5352" y="1811"/>
                  </a:lnTo>
                  <a:lnTo>
                    <a:pt x="5480" y="1766"/>
                  </a:lnTo>
                  <a:lnTo>
                    <a:pt x="5610" y="1724"/>
                  </a:lnTo>
                  <a:lnTo>
                    <a:pt x="5745" y="1687"/>
                  </a:lnTo>
                  <a:lnTo>
                    <a:pt x="5812" y="1668"/>
                  </a:lnTo>
                  <a:lnTo>
                    <a:pt x="5881" y="1651"/>
                  </a:lnTo>
                  <a:lnTo>
                    <a:pt x="6022" y="1619"/>
                  </a:lnTo>
                  <a:lnTo>
                    <a:pt x="6093" y="1603"/>
                  </a:lnTo>
                  <a:lnTo>
                    <a:pt x="6166" y="1590"/>
                  </a:lnTo>
                  <a:lnTo>
                    <a:pt x="6313" y="1565"/>
                  </a:lnTo>
                  <a:lnTo>
                    <a:pt x="6463" y="1541"/>
                  </a:lnTo>
                  <a:lnTo>
                    <a:pt x="6538" y="1530"/>
                  </a:lnTo>
                  <a:lnTo>
                    <a:pt x="6616" y="1522"/>
                  </a:lnTo>
                  <a:lnTo>
                    <a:pt x="6693" y="1512"/>
                  </a:lnTo>
                  <a:lnTo>
                    <a:pt x="6772" y="1505"/>
                  </a:lnTo>
                  <a:lnTo>
                    <a:pt x="6932" y="1492"/>
                  </a:lnTo>
                  <a:lnTo>
                    <a:pt x="7094" y="1481"/>
                  </a:lnTo>
                  <a:lnTo>
                    <a:pt x="7260" y="1474"/>
                  </a:lnTo>
                  <a:lnTo>
                    <a:pt x="7429" y="1469"/>
                  </a:lnTo>
                  <a:lnTo>
                    <a:pt x="7603" y="1468"/>
                  </a:lnTo>
                  <a:lnTo>
                    <a:pt x="7760" y="1469"/>
                  </a:lnTo>
                  <a:lnTo>
                    <a:pt x="7914" y="1473"/>
                  </a:lnTo>
                  <a:lnTo>
                    <a:pt x="8066" y="1479"/>
                  </a:lnTo>
                  <a:lnTo>
                    <a:pt x="8140" y="1482"/>
                  </a:lnTo>
                  <a:lnTo>
                    <a:pt x="8216" y="1488"/>
                  </a:lnTo>
                  <a:lnTo>
                    <a:pt x="8362" y="1499"/>
                  </a:lnTo>
                  <a:lnTo>
                    <a:pt x="8434" y="1505"/>
                  </a:lnTo>
                  <a:lnTo>
                    <a:pt x="8507" y="1514"/>
                  </a:lnTo>
                  <a:lnTo>
                    <a:pt x="8648" y="1529"/>
                  </a:lnTo>
                  <a:lnTo>
                    <a:pt x="8788" y="1550"/>
                  </a:lnTo>
                  <a:lnTo>
                    <a:pt x="8923" y="1570"/>
                  </a:lnTo>
                  <a:lnTo>
                    <a:pt x="9058" y="1595"/>
                  </a:lnTo>
                  <a:lnTo>
                    <a:pt x="9122" y="1607"/>
                  </a:lnTo>
                  <a:lnTo>
                    <a:pt x="9188" y="1621"/>
                  </a:lnTo>
                  <a:lnTo>
                    <a:pt x="9317" y="1651"/>
                  </a:lnTo>
                  <a:lnTo>
                    <a:pt x="9380" y="1666"/>
                  </a:lnTo>
                  <a:lnTo>
                    <a:pt x="9442" y="1682"/>
                  </a:lnTo>
                  <a:lnTo>
                    <a:pt x="9565" y="1717"/>
                  </a:lnTo>
                  <a:lnTo>
                    <a:pt x="9686" y="1754"/>
                  </a:lnTo>
                  <a:lnTo>
                    <a:pt x="9745" y="1773"/>
                  </a:lnTo>
                  <a:lnTo>
                    <a:pt x="9805" y="1795"/>
                  </a:lnTo>
                  <a:close/>
                </a:path>
              </a:pathLst>
            </a:custGeom>
            <a:solidFill>
              <a:srgbClr val="66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BB4B611A-5EDB-FB98-0C32-A7F818103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78388" y="1908175"/>
              <a:ext cx="5262563" cy="3041650"/>
            </a:xfrm>
            <a:custGeom>
              <a:avLst/>
              <a:gdLst>
                <a:gd name="T0" fmla="*/ 9661 w 9945"/>
                <a:gd name="T1" fmla="*/ 1595 h 5748"/>
                <a:gd name="T2" fmla="*/ 9346 w 9945"/>
                <a:gd name="T3" fmla="*/ 1291 h 5748"/>
                <a:gd name="T4" fmla="*/ 8955 w 9945"/>
                <a:gd name="T5" fmla="*/ 1003 h 5748"/>
                <a:gd name="T6" fmla="*/ 8496 w 9945"/>
                <a:gd name="T7" fmla="*/ 739 h 5748"/>
                <a:gd name="T8" fmla="*/ 8003 w 9945"/>
                <a:gd name="T9" fmla="*/ 512 h 5748"/>
                <a:gd name="T10" fmla="*/ 7479 w 9945"/>
                <a:gd name="T11" fmla="*/ 328 h 5748"/>
                <a:gd name="T12" fmla="*/ 6927 w 9945"/>
                <a:gd name="T13" fmla="*/ 183 h 5748"/>
                <a:gd name="T14" fmla="*/ 6344 w 9945"/>
                <a:gd name="T15" fmla="*/ 80 h 5748"/>
                <a:gd name="T16" fmla="*/ 5730 w 9945"/>
                <a:gd name="T17" fmla="*/ 18 h 5748"/>
                <a:gd name="T18" fmla="*/ 5088 w 9945"/>
                <a:gd name="T19" fmla="*/ 0 h 5748"/>
                <a:gd name="T20" fmla="*/ 4444 w 9945"/>
                <a:gd name="T21" fmla="*/ 18 h 5748"/>
                <a:gd name="T22" fmla="*/ 3831 w 9945"/>
                <a:gd name="T23" fmla="*/ 80 h 5748"/>
                <a:gd name="T24" fmla="*/ 3247 w 9945"/>
                <a:gd name="T25" fmla="*/ 183 h 5748"/>
                <a:gd name="T26" fmla="*/ 2694 w 9945"/>
                <a:gd name="T27" fmla="*/ 328 h 5748"/>
                <a:gd name="T28" fmla="*/ 2170 w 9945"/>
                <a:gd name="T29" fmla="*/ 512 h 5748"/>
                <a:gd name="T30" fmla="*/ 1677 w 9945"/>
                <a:gd name="T31" fmla="*/ 739 h 5748"/>
                <a:gd name="T32" fmla="*/ 1222 w 9945"/>
                <a:gd name="T33" fmla="*/ 1001 h 5748"/>
                <a:gd name="T34" fmla="*/ 837 w 9945"/>
                <a:gd name="T35" fmla="*/ 1284 h 5748"/>
                <a:gd name="T36" fmla="*/ 523 w 9945"/>
                <a:gd name="T37" fmla="*/ 1582 h 5748"/>
                <a:gd name="T38" fmla="*/ 283 w 9945"/>
                <a:gd name="T39" fmla="*/ 1898 h 5748"/>
                <a:gd name="T40" fmla="*/ 116 w 9945"/>
                <a:gd name="T41" fmla="*/ 2230 h 5748"/>
                <a:gd name="T42" fmla="*/ 22 w 9945"/>
                <a:gd name="T43" fmla="*/ 2581 h 5748"/>
                <a:gd name="T44" fmla="*/ 0 w 9945"/>
                <a:gd name="T45" fmla="*/ 2910 h 5748"/>
                <a:gd name="T46" fmla="*/ 27 w 9945"/>
                <a:gd name="T47" fmla="*/ 3200 h 5748"/>
                <a:gd name="T48" fmla="*/ 116 w 9945"/>
                <a:gd name="T49" fmla="*/ 3513 h 5748"/>
                <a:gd name="T50" fmla="*/ 283 w 9945"/>
                <a:gd name="T51" fmla="*/ 3848 h 5748"/>
                <a:gd name="T52" fmla="*/ 523 w 9945"/>
                <a:gd name="T53" fmla="*/ 4163 h 5748"/>
                <a:gd name="T54" fmla="*/ 837 w 9945"/>
                <a:gd name="T55" fmla="*/ 4463 h 5748"/>
                <a:gd name="T56" fmla="*/ 1222 w 9945"/>
                <a:gd name="T57" fmla="*/ 4743 h 5748"/>
                <a:gd name="T58" fmla="*/ 1677 w 9945"/>
                <a:gd name="T59" fmla="*/ 5007 h 5748"/>
                <a:gd name="T60" fmla="*/ 2170 w 9945"/>
                <a:gd name="T61" fmla="*/ 5233 h 5748"/>
                <a:gd name="T62" fmla="*/ 2694 w 9945"/>
                <a:gd name="T63" fmla="*/ 5419 h 5748"/>
                <a:gd name="T64" fmla="*/ 3247 w 9945"/>
                <a:gd name="T65" fmla="*/ 5562 h 5748"/>
                <a:gd name="T66" fmla="*/ 3831 w 9945"/>
                <a:gd name="T67" fmla="*/ 5665 h 5748"/>
                <a:gd name="T68" fmla="*/ 4444 w 9945"/>
                <a:gd name="T69" fmla="*/ 5727 h 5748"/>
                <a:gd name="T70" fmla="*/ 5088 w 9945"/>
                <a:gd name="T71" fmla="*/ 5748 h 5748"/>
                <a:gd name="T72" fmla="*/ 5604 w 9945"/>
                <a:gd name="T73" fmla="*/ 5735 h 5748"/>
                <a:gd name="T74" fmla="*/ 5824 w 9945"/>
                <a:gd name="T75" fmla="*/ 5719 h 5748"/>
                <a:gd name="T76" fmla="*/ 6103 w 9945"/>
                <a:gd name="T77" fmla="*/ 5695 h 5748"/>
                <a:gd name="T78" fmla="*/ 6463 w 9945"/>
                <a:gd name="T79" fmla="*/ 5647 h 5748"/>
                <a:gd name="T80" fmla="*/ 6927 w 9945"/>
                <a:gd name="T81" fmla="*/ 5562 h 5748"/>
                <a:gd name="T82" fmla="*/ 7262 w 9945"/>
                <a:gd name="T83" fmla="*/ 5481 h 5748"/>
                <a:gd name="T84" fmla="*/ 7639 w 9945"/>
                <a:gd name="T85" fmla="*/ 5366 h 5748"/>
                <a:gd name="T86" fmla="*/ 8003 w 9945"/>
                <a:gd name="T87" fmla="*/ 5233 h 5748"/>
                <a:gd name="T88" fmla="*/ 8227 w 9945"/>
                <a:gd name="T89" fmla="*/ 5135 h 5748"/>
                <a:gd name="T90" fmla="*/ 8591 w 9945"/>
                <a:gd name="T91" fmla="*/ 4957 h 5748"/>
                <a:gd name="T92" fmla="*/ 9050 w 9945"/>
                <a:gd name="T93" fmla="*/ 4676 h 5748"/>
                <a:gd name="T94" fmla="*/ 9214 w 9945"/>
                <a:gd name="T95" fmla="*/ 4557 h 5748"/>
                <a:gd name="T96" fmla="*/ 9448 w 9945"/>
                <a:gd name="T97" fmla="*/ 4366 h 5748"/>
                <a:gd name="T98" fmla="*/ 9663 w 9945"/>
                <a:gd name="T99" fmla="*/ 4147 h 5748"/>
                <a:gd name="T100" fmla="*/ 9842 w 9945"/>
                <a:gd name="T101" fmla="*/ 3921 h 5748"/>
                <a:gd name="T102" fmla="*/ 9941 w 9945"/>
                <a:gd name="T103" fmla="*/ 3765 h 5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45" h="5748">
                  <a:moveTo>
                    <a:pt x="9826" y="1802"/>
                  </a:moveTo>
                  <a:lnTo>
                    <a:pt x="9815" y="1787"/>
                  </a:lnTo>
                  <a:lnTo>
                    <a:pt x="9766" y="1722"/>
                  </a:lnTo>
                  <a:lnTo>
                    <a:pt x="9716" y="1659"/>
                  </a:lnTo>
                  <a:lnTo>
                    <a:pt x="9661" y="1595"/>
                  </a:lnTo>
                  <a:lnTo>
                    <a:pt x="9605" y="1533"/>
                  </a:lnTo>
                  <a:lnTo>
                    <a:pt x="9544" y="1470"/>
                  </a:lnTo>
                  <a:lnTo>
                    <a:pt x="9481" y="1409"/>
                  </a:lnTo>
                  <a:lnTo>
                    <a:pt x="9414" y="1350"/>
                  </a:lnTo>
                  <a:lnTo>
                    <a:pt x="9346" y="1291"/>
                  </a:lnTo>
                  <a:lnTo>
                    <a:pt x="9273" y="1231"/>
                  </a:lnTo>
                  <a:lnTo>
                    <a:pt x="9199" y="1174"/>
                  </a:lnTo>
                  <a:lnTo>
                    <a:pt x="9120" y="1116"/>
                  </a:lnTo>
                  <a:lnTo>
                    <a:pt x="9040" y="1060"/>
                  </a:lnTo>
                  <a:lnTo>
                    <a:pt x="8955" y="1003"/>
                  </a:lnTo>
                  <a:lnTo>
                    <a:pt x="8868" y="948"/>
                  </a:lnTo>
                  <a:lnTo>
                    <a:pt x="8777" y="894"/>
                  </a:lnTo>
                  <a:lnTo>
                    <a:pt x="8685" y="842"/>
                  </a:lnTo>
                  <a:lnTo>
                    <a:pt x="8591" y="789"/>
                  </a:lnTo>
                  <a:lnTo>
                    <a:pt x="8496" y="739"/>
                  </a:lnTo>
                  <a:lnTo>
                    <a:pt x="8399" y="690"/>
                  </a:lnTo>
                  <a:lnTo>
                    <a:pt x="8302" y="644"/>
                  </a:lnTo>
                  <a:lnTo>
                    <a:pt x="8203" y="597"/>
                  </a:lnTo>
                  <a:lnTo>
                    <a:pt x="8103" y="554"/>
                  </a:lnTo>
                  <a:lnTo>
                    <a:pt x="8003" y="512"/>
                  </a:lnTo>
                  <a:lnTo>
                    <a:pt x="7901" y="473"/>
                  </a:lnTo>
                  <a:lnTo>
                    <a:pt x="7797" y="433"/>
                  </a:lnTo>
                  <a:lnTo>
                    <a:pt x="7693" y="396"/>
                  </a:lnTo>
                  <a:lnTo>
                    <a:pt x="7586" y="360"/>
                  </a:lnTo>
                  <a:lnTo>
                    <a:pt x="7479" y="328"/>
                  </a:lnTo>
                  <a:lnTo>
                    <a:pt x="7370" y="295"/>
                  </a:lnTo>
                  <a:lnTo>
                    <a:pt x="7262" y="265"/>
                  </a:lnTo>
                  <a:lnTo>
                    <a:pt x="7151" y="236"/>
                  </a:lnTo>
                  <a:lnTo>
                    <a:pt x="7041" y="209"/>
                  </a:lnTo>
                  <a:lnTo>
                    <a:pt x="6927" y="183"/>
                  </a:lnTo>
                  <a:lnTo>
                    <a:pt x="6814" y="159"/>
                  </a:lnTo>
                  <a:lnTo>
                    <a:pt x="6698" y="136"/>
                  </a:lnTo>
                  <a:lnTo>
                    <a:pt x="6581" y="117"/>
                  </a:lnTo>
                  <a:lnTo>
                    <a:pt x="6463" y="97"/>
                  </a:lnTo>
                  <a:lnTo>
                    <a:pt x="6344" y="80"/>
                  </a:lnTo>
                  <a:lnTo>
                    <a:pt x="6223" y="65"/>
                  </a:lnTo>
                  <a:lnTo>
                    <a:pt x="6103" y="51"/>
                  </a:lnTo>
                  <a:lnTo>
                    <a:pt x="5979" y="38"/>
                  </a:lnTo>
                  <a:lnTo>
                    <a:pt x="5856" y="27"/>
                  </a:lnTo>
                  <a:lnTo>
                    <a:pt x="5730" y="18"/>
                  </a:lnTo>
                  <a:lnTo>
                    <a:pt x="5604" y="12"/>
                  </a:lnTo>
                  <a:lnTo>
                    <a:pt x="5476" y="6"/>
                  </a:lnTo>
                  <a:lnTo>
                    <a:pt x="5348" y="2"/>
                  </a:lnTo>
                  <a:lnTo>
                    <a:pt x="5219" y="0"/>
                  </a:lnTo>
                  <a:lnTo>
                    <a:pt x="5088" y="0"/>
                  </a:lnTo>
                  <a:lnTo>
                    <a:pt x="4957" y="0"/>
                  </a:lnTo>
                  <a:lnTo>
                    <a:pt x="4827" y="2"/>
                  </a:lnTo>
                  <a:lnTo>
                    <a:pt x="4698" y="6"/>
                  </a:lnTo>
                  <a:lnTo>
                    <a:pt x="4571" y="12"/>
                  </a:lnTo>
                  <a:lnTo>
                    <a:pt x="4444" y="18"/>
                  </a:lnTo>
                  <a:lnTo>
                    <a:pt x="4320" y="27"/>
                  </a:lnTo>
                  <a:lnTo>
                    <a:pt x="4195" y="38"/>
                  </a:lnTo>
                  <a:lnTo>
                    <a:pt x="4073" y="51"/>
                  </a:lnTo>
                  <a:lnTo>
                    <a:pt x="3951" y="65"/>
                  </a:lnTo>
                  <a:lnTo>
                    <a:pt x="3831" y="80"/>
                  </a:lnTo>
                  <a:lnTo>
                    <a:pt x="3711" y="97"/>
                  </a:lnTo>
                  <a:lnTo>
                    <a:pt x="3594" y="117"/>
                  </a:lnTo>
                  <a:lnTo>
                    <a:pt x="3477" y="136"/>
                  </a:lnTo>
                  <a:lnTo>
                    <a:pt x="3362" y="159"/>
                  </a:lnTo>
                  <a:lnTo>
                    <a:pt x="3247" y="183"/>
                  </a:lnTo>
                  <a:lnTo>
                    <a:pt x="3134" y="209"/>
                  </a:lnTo>
                  <a:lnTo>
                    <a:pt x="3022" y="236"/>
                  </a:lnTo>
                  <a:lnTo>
                    <a:pt x="2912" y="265"/>
                  </a:lnTo>
                  <a:lnTo>
                    <a:pt x="2801" y="295"/>
                  </a:lnTo>
                  <a:lnTo>
                    <a:pt x="2694" y="328"/>
                  </a:lnTo>
                  <a:lnTo>
                    <a:pt x="2586" y="360"/>
                  </a:lnTo>
                  <a:lnTo>
                    <a:pt x="2481" y="396"/>
                  </a:lnTo>
                  <a:lnTo>
                    <a:pt x="2375" y="433"/>
                  </a:lnTo>
                  <a:lnTo>
                    <a:pt x="2273" y="473"/>
                  </a:lnTo>
                  <a:lnTo>
                    <a:pt x="2170" y="512"/>
                  </a:lnTo>
                  <a:lnTo>
                    <a:pt x="2070" y="554"/>
                  </a:lnTo>
                  <a:lnTo>
                    <a:pt x="1969" y="597"/>
                  </a:lnTo>
                  <a:lnTo>
                    <a:pt x="1871" y="644"/>
                  </a:lnTo>
                  <a:lnTo>
                    <a:pt x="1773" y="690"/>
                  </a:lnTo>
                  <a:lnTo>
                    <a:pt x="1677" y="739"/>
                  </a:lnTo>
                  <a:lnTo>
                    <a:pt x="1583" y="789"/>
                  </a:lnTo>
                  <a:lnTo>
                    <a:pt x="1490" y="842"/>
                  </a:lnTo>
                  <a:lnTo>
                    <a:pt x="1398" y="893"/>
                  </a:lnTo>
                  <a:lnTo>
                    <a:pt x="1308" y="947"/>
                  </a:lnTo>
                  <a:lnTo>
                    <a:pt x="1222" y="1001"/>
                  </a:lnTo>
                  <a:lnTo>
                    <a:pt x="1140" y="1056"/>
                  </a:lnTo>
                  <a:lnTo>
                    <a:pt x="1059" y="1111"/>
                  </a:lnTo>
                  <a:lnTo>
                    <a:pt x="982" y="1168"/>
                  </a:lnTo>
                  <a:lnTo>
                    <a:pt x="907" y="1225"/>
                  </a:lnTo>
                  <a:lnTo>
                    <a:pt x="837" y="1284"/>
                  </a:lnTo>
                  <a:lnTo>
                    <a:pt x="767" y="1341"/>
                  </a:lnTo>
                  <a:lnTo>
                    <a:pt x="701" y="1400"/>
                  </a:lnTo>
                  <a:lnTo>
                    <a:pt x="639" y="1460"/>
                  </a:lnTo>
                  <a:lnTo>
                    <a:pt x="580" y="1521"/>
                  </a:lnTo>
                  <a:lnTo>
                    <a:pt x="523" y="1582"/>
                  </a:lnTo>
                  <a:lnTo>
                    <a:pt x="469" y="1644"/>
                  </a:lnTo>
                  <a:lnTo>
                    <a:pt x="419" y="1706"/>
                  </a:lnTo>
                  <a:lnTo>
                    <a:pt x="372" y="1770"/>
                  </a:lnTo>
                  <a:lnTo>
                    <a:pt x="325" y="1833"/>
                  </a:lnTo>
                  <a:lnTo>
                    <a:pt x="283" y="1898"/>
                  </a:lnTo>
                  <a:lnTo>
                    <a:pt x="244" y="1963"/>
                  </a:lnTo>
                  <a:lnTo>
                    <a:pt x="208" y="2029"/>
                  </a:lnTo>
                  <a:lnTo>
                    <a:pt x="173" y="2094"/>
                  </a:lnTo>
                  <a:lnTo>
                    <a:pt x="143" y="2161"/>
                  </a:lnTo>
                  <a:lnTo>
                    <a:pt x="116" y="2230"/>
                  </a:lnTo>
                  <a:lnTo>
                    <a:pt x="92" y="2299"/>
                  </a:lnTo>
                  <a:lnTo>
                    <a:pt x="69" y="2367"/>
                  </a:lnTo>
                  <a:lnTo>
                    <a:pt x="50" y="2438"/>
                  </a:lnTo>
                  <a:lnTo>
                    <a:pt x="34" y="2509"/>
                  </a:lnTo>
                  <a:lnTo>
                    <a:pt x="22" y="2581"/>
                  </a:lnTo>
                  <a:lnTo>
                    <a:pt x="12" y="2652"/>
                  </a:lnTo>
                  <a:lnTo>
                    <a:pt x="5" y="2726"/>
                  </a:lnTo>
                  <a:lnTo>
                    <a:pt x="1" y="2799"/>
                  </a:lnTo>
                  <a:lnTo>
                    <a:pt x="1" y="2874"/>
                  </a:lnTo>
                  <a:lnTo>
                    <a:pt x="0" y="2910"/>
                  </a:lnTo>
                  <a:lnTo>
                    <a:pt x="1" y="2947"/>
                  </a:lnTo>
                  <a:lnTo>
                    <a:pt x="5" y="3020"/>
                  </a:lnTo>
                  <a:lnTo>
                    <a:pt x="12" y="3092"/>
                  </a:lnTo>
                  <a:lnTo>
                    <a:pt x="22" y="3165"/>
                  </a:lnTo>
                  <a:lnTo>
                    <a:pt x="27" y="3200"/>
                  </a:lnTo>
                  <a:lnTo>
                    <a:pt x="34" y="3236"/>
                  </a:lnTo>
                  <a:lnTo>
                    <a:pt x="50" y="3306"/>
                  </a:lnTo>
                  <a:lnTo>
                    <a:pt x="69" y="3376"/>
                  </a:lnTo>
                  <a:lnTo>
                    <a:pt x="92" y="3446"/>
                  </a:lnTo>
                  <a:lnTo>
                    <a:pt x="116" y="3513"/>
                  </a:lnTo>
                  <a:lnTo>
                    <a:pt x="143" y="3582"/>
                  </a:lnTo>
                  <a:lnTo>
                    <a:pt x="173" y="3649"/>
                  </a:lnTo>
                  <a:lnTo>
                    <a:pt x="208" y="3717"/>
                  </a:lnTo>
                  <a:lnTo>
                    <a:pt x="244" y="3782"/>
                  </a:lnTo>
                  <a:lnTo>
                    <a:pt x="283" y="3848"/>
                  </a:lnTo>
                  <a:lnTo>
                    <a:pt x="325" y="3912"/>
                  </a:lnTo>
                  <a:lnTo>
                    <a:pt x="372" y="3977"/>
                  </a:lnTo>
                  <a:lnTo>
                    <a:pt x="419" y="4039"/>
                  </a:lnTo>
                  <a:lnTo>
                    <a:pt x="469" y="4101"/>
                  </a:lnTo>
                  <a:lnTo>
                    <a:pt x="523" y="4163"/>
                  </a:lnTo>
                  <a:lnTo>
                    <a:pt x="580" y="4225"/>
                  </a:lnTo>
                  <a:lnTo>
                    <a:pt x="639" y="4285"/>
                  </a:lnTo>
                  <a:lnTo>
                    <a:pt x="701" y="4345"/>
                  </a:lnTo>
                  <a:lnTo>
                    <a:pt x="767" y="4403"/>
                  </a:lnTo>
                  <a:lnTo>
                    <a:pt x="837" y="4463"/>
                  </a:lnTo>
                  <a:lnTo>
                    <a:pt x="907" y="4519"/>
                  </a:lnTo>
                  <a:lnTo>
                    <a:pt x="982" y="4577"/>
                  </a:lnTo>
                  <a:lnTo>
                    <a:pt x="1059" y="4633"/>
                  </a:lnTo>
                  <a:lnTo>
                    <a:pt x="1140" y="4689"/>
                  </a:lnTo>
                  <a:lnTo>
                    <a:pt x="1222" y="4743"/>
                  </a:lnTo>
                  <a:lnTo>
                    <a:pt x="1308" y="4798"/>
                  </a:lnTo>
                  <a:lnTo>
                    <a:pt x="1398" y="4852"/>
                  </a:lnTo>
                  <a:lnTo>
                    <a:pt x="1490" y="4906"/>
                  </a:lnTo>
                  <a:lnTo>
                    <a:pt x="1583" y="4957"/>
                  </a:lnTo>
                  <a:lnTo>
                    <a:pt x="1677" y="5007"/>
                  </a:lnTo>
                  <a:lnTo>
                    <a:pt x="1773" y="5055"/>
                  </a:lnTo>
                  <a:lnTo>
                    <a:pt x="1871" y="5103"/>
                  </a:lnTo>
                  <a:lnTo>
                    <a:pt x="1969" y="5147"/>
                  </a:lnTo>
                  <a:lnTo>
                    <a:pt x="2070" y="5191"/>
                  </a:lnTo>
                  <a:lnTo>
                    <a:pt x="2170" y="5233"/>
                  </a:lnTo>
                  <a:lnTo>
                    <a:pt x="2273" y="5274"/>
                  </a:lnTo>
                  <a:lnTo>
                    <a:pt x="2375" y="5312"/>
                  </a:lnTo>
                  <a:lnTo>
                    <a:pt x="2481" y="5349"/>
                  </a:lnTo>
                  <a:lnTo>
                    <a:pt x="2586" y="5384"/>
                  </a:lnTo>
                  <a:lnTo>
                    <a:pt x="2694" y="5419"/>
                  </a:lnTo>
                  <a:lnTo>
                    <a:pt x="2801" y="5450"/>
                  </a:lnTo>
                  <a:lnTo>
                    <a:pt x="2912" y="5481"/>
                  </a:lnTo>
                  <a:lnTo>
                    <a:pt x="3022" y="5510"/>
                  </a:lnTo>
                  <a:lnTo>
                    <a:pt x="3134" y="5537"/>
                  </a:lnTo>
                  <a:lnTo>
                    <a:pt x="3247" y="5562"/>
                  </a:lnTo>
                  <a:lnTo>
                    <a:pt x="3362" y="5586"/>
                  </a:lnTo>
                  <a:lnTo>
                    <a:pt x="3477" y="5608"/>
                  </a:lnTo>
                  <a:lnTo>
                    <a:pt x="3594" y="5630"/>
                  </a:lnTo>
                  <a:lnTo>
                    <a:pt x="3711" y="5647"/>
                  </a:lnTo>
                  <a:lnTo>
                    <a:pt x="3831" y="5665"/>
                  </a:lnTo>
                  <a:lnTo>
                    <a:pt x="3951" y="5681"/>
                  </a:lnTo>
                  <a:lnTo>
                    <a:pt x="4073" y="5695"/>
                  </a:lnTo>
                  <a:lnTo>
                    <a:pt x="4195" y="5707"/>
                  </a:lnTo>
                  <a:lnTo>
                    <a:pt x="4320" y="5718"/>
                  </a:lnTo>
                  <a:lnTo>
                    <a:pt x="4444" y="5727"/>
                  </a:lnTo>
                  <a:lnTo>
                    <a:pt x="4571" y="5735"/>
                  </a:lnTo>
                  <a:lnTo>
                    <a:pt x="4698" y="5740"/>
                  </a:lnTo>
                  <a:lnTo>
                    <a:pt x="4827" y="5744"/>
                  </a:lnTo>
                  <a:lnTo>
                    <a:pt x="4957" y="5747"/>
                  </a:lnTo>
                  <a:lnTo>
                    <a:pt x="5088" y="5748"/>
                  </a:lnTo>
                  <a:lnTo>
                    <a:pt x="5153" y="5747"/>
                  </a:lnTo>
                  <a:lnTo>
                    <a:pt x="5219" y="5747"/>
                  </a:lnTo>
                  <a:lnTo>
                    <a:pt x="5348" y="5744"/>
                  </a:lnTo>
                  <a:lnTo>
                    <a:pt x="5476" y="5740"/>
                  </a:lnTo>
                  <a:lnTo>
                    <a:pt x="5604" y="5735"/>
                  </a:lnTo>
                  <a:lnTo>
                    <a:pt x="5667" y="5730"/>
                  </a:lnTo>
                  <a:lnTo>
                    <a:pt x="5698" y="5728"/>
                  </a:lnTo>
                  <a:lnTo>
                    <a:pt x="5730" y="5727"/>
                  </a:lnTo>
                  <a:lnTo>
                    <a:pt x="5792" y="5722"/>
                  </a:lnTo>
                  <a:lnTo>
                    <a:pt x="5824" y="5719"/>
                  </a:lnTo>
                  <a:lnTo>
                    <a:pt x="5856" y="5718"/>
                  </a:lnTo>
                  <a:lnTo>
                    <a:pt x="5886" y="5715"/>
                  </a:lnTo>
                  <a:lnTo>
                    <a:pt x="5917" y="5712"/>
                  </a:lnTo>
                  <a:lnTo>
                    <a:pt x="5979" y="5707"/>
                  </a:lnTo>
                  <a:lnTo>
                    <a:pt x="6103" y="5695"/>
                  </a:lnTo>
                  <a:lnTo>
                    <a:pt x="6223" y="5681"/>
                  </a:lnTo>
                  <a:lnTo>
                    <a:pt x="6283" y="5673"/>
                  </a:lnTo>
                  <a:lnTo>
                    <a:pt x="6344" y="5665"/>
                  </a:lnTo>
                  <a:lnTo>
                    <a:pt x="6403" y="5656"/>
                  </a:lnTo>
                  <a:lnTo>
                    <a:pt x="6463" y="5647"/>
                  </a:lnTo>
                  <a:lnTo>
                    <a:pt x="6522" y="5638"/>
                  </a:lnTo>
                  <a:lnTo>
                    <a:pt x="6581" y="5630"/>
                  </a:lnTo>
                  <a:lnTo>
                    <a:pt x="6698" y="5608"/>
                  </a:lnTo>
                  <a:lnTo>
                    <a:pt x="6814" y="5586"/>
                  </a:lnTo>
                  <a:lnTo>
                    <a:pt x="6927" y="5562"/>
                  </a:lnTo>
                  <a:lnTo>
                    <a:pt x="6955" y="5555"/>
                  </a:lnTo>
                  <a:lnTo>
                    <a:pt x="6984" y="5549"/>
                  </a:lnTo>
                  <a:lnTo>
                    <a:pt x="7041" y="5537"/>
                  </a:lnTo>
                  <a:lnTo>
                    <a:pt x="7151" y="5510"/>
                  </a:lnTo>
                  <a:lnTo>
                    <a:pt x="7262" y="5481"/>
                  </a:lnTo>
                  <a:lnTo>
                    <a:pt x="7370" y="5450"/>
                  </a:lnTo>
                  <a:lnTo>
                    <a:pt x="7479" y="5419"/>
                  </a:lnTo>
                  <a:lnTo>
                    <a:pt x="7532" y="5401"/>
                  </a:lnTo>
                  <a:lnTo>
                    <a:pt x="7586" y="5384"/>
                  </a:lnTo>
                  <a:lnTo>
                    <a:pt x="7639" y="5366"/>
                  </a:lnTo>
                  <a:lnTo>
                    <a:pt x="7693" y="5349"/>
                  </a:lnTo>
                  <a:lnTo>
                    <a:pt x="7744" y="5330"/>
                  </a:lnTo>
                  <a:lnTo>
                    <a:pt x="7797" y="5312"/>
                  </a:lnTo>
                  <a:lnTo>
                    <a:pt x="7901" y="5274"/>
                  </a:lnTo>
                  <a:lnTo>
                    <a:pt x="8003" y="5233"/>
                  </a:lnTo>
                  <a:lnTo>
                    <a:pt x="8103" y="5191"/>
                  </a:lnTo>
                  <a:lnTo>
                    <a:pt x="8127" y="5179"/>
                  </a:lnTo>
                  <a:lnTo>
                    <a:pt x="8152" y="5168"/>
                  </a:lnTo>
                  <a:lnTo>
                    <a:pt x="8203" y="5147"/>
                  </a:lnTo>
                  <a:lnTo>
                    <a:pt x="8227" y="5135"/>
                  </a:lnTo>
                  <a:lnTo>
                    <a:pt x="8252" y="5124"/>
                  </a:lnTo>
                  <a:lnTo>
                    <a:pt x="8302" y="5103"/>
                  </a:lnTo>
                  <a:lnTo>
                    <a:pt x="8399" y="5055"/>
                  </a:lnTo>
                  <a:lnTo>
                    <a:pt x="8496" y="5007"/>
                  </a:lnTo>
                  <a:lnTo>
                    <a:pt x="8591" y="4957"/>
                  </a:lnTo>
                  <a:lnTo>
                    <a:pt x="8685" y="4906"/>
                  </a:lnTo>
                  <a:lnTo>
                    <a:pt x="8794" y="4842"/>
                  </a:lnTo>
                  <a:lnTo>
                    <a:pt x="8899" y="4777"/>
                  </a:lnTo>
                  <a:lnTo>
                    <a:pt x="9001" y="4710"/>
                  </a:lnTo>
                  <a:lnTo>
                    <a:pt x="9050" y="4676"/>
                  </a:lnTo>
                  <a:lnTo>
                    <a:pt x="9074" y="4660"/>
                  </a:lnTo>
                  <a:lnTo>
                    <a:pt x="9086" y="4651"/>
                  </a:lnTo>
                  <a:lnTo>
                    <a:pt x="9099" y="4644"/>
                  </a:lnTo>
                  <a:lnTo>
                    <a:pt x="9193" y="4574"/>
                  </a:lnTo>
                  <a:lnTo>
                    <a:pt x="9214" y="4557"/>
                  </a:lnTo>
                  <a:lnTo>
                    <a:pt x="9237" y="4540"/>
                  </a:lnTo>
                  <a:lnTo>
                    <a:pt x="9281" y="4506"/>
                  </a:lnTo>
                  <a:lnTo>
                    <a:pt x="9323" y="4470"/>
                  </a:lnTo>
                  <a:lnTo>
                    <a:pt x="9366" y="4436"/>
                  </a:lnTo>
                  <a:lnTo>
                    <a:pt x="9448" y="4366"/>
                  </a:lnTo>
                  <a:lnTo>
                    <a:pt x="9466" y="4347"/>
                  </a:lnTo>
                  <a:lnTo>
                    <a:pt x="9485" y="4329"/>
                  </a:lnTo>
                  <a:lnTo>
                    <a:pt x="9523" y="4293"/>
                  </a:lnTo>
                  <a:lnTo>
                    <a:pt x="9595" y="4221"/>
                  </a:lnTo>
                  <a:lnTo>
                    <a:pt x="9663" y="4147"/>
                  </a:lnTo>
                  <a:lnTo>
                    <a:pt x="9728" y="4073"/>
                  </a:lnTo>
                  <a:lnTo>
                    <a:pt x="9787" y="3996"/>
                  </a:lnTo>
                  <a:lnTo>
                    <a:pt x="9814" y="3958"/>
                  </a:lnTo>
                  <a:lnTo>
                    <a:pt x="9827" y="3939"/>
                  </a:lnTo>
                  <a:lnTo>
                    <a:pt x="9842" y="3921"/>
                  </a:lnTo>
                  <a:lnTo>
                    <a:pt x="9854" y="3900"/>
                  </a:lnTo>
                  <a:lnTo>
                    <a:pt x="9867" y="3881"/>
                  </a:lnTo>
                  <a:lnTo>
                    <a:pt x="9893" y="3843"/>
                  </a:lnTo>
                  <a:lnTo>
                    <a:pt x="9917" y="3803"/>
                  </a:lnTo>
                  <a:lnTo>
                    <a:pt x="9941" y="3765"/>
                  </a:lnTo>
                  <a:lnTo>
                    <a:pt x="9945" y="3757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1D82F787-3D30-CF39-C99E-C41DE711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2862263"/>
              <a:ext cx="600075" cy="1033463"/>
            </a:xfrm>
            <a:custGeom>
              <a:avLst/>
              <a:gdLst>
                <a:gd name="T0" fmla="*/ 150 w 1134"/>
                <a:gd name="T1" fmla="*/ 1943 h 1955"/>
                <a:gd name="T2" fmla="*/ 254 w 1134"/>
                <a:gd name="T3" fmla="*/ 1898 h 1955"/>
                <a:gd name="T4" fmla="*/ 353 w 1134"/>
                <a:gd name="T5" fmla="*/ 1854 h 1955"/>
                <a:gd name="T6" fmla="*/ 423 w 1134"/>
                <a:gd name="T7" fmla="*/ 1818 h 1955"/>
                <a:gd name="T8" fmla="*/ 535 w 1134"/>
                <a:gd name="T9" fmla="*/ 1762 h 1955"/>
                <a:gd name="T10" fmla="*/ 617 w 1134"/>
                <a:gd name="T11" fmla="*/ 1713 h 1955"/>
                <a:gd name="T12" fmla="*/ 763 w 1134"/>
                <a:gd name="T13" fmla="*/ 1614 h 1955"/>
                <a:gd name="T14" fmla="*/ 778 w 1134"/>
                <a:gd name="T15" fmla="*/ 1601 h 1955"/>
                <a:gd name="T16" fmla="*/ 828 w 1134"/>
                <a:gd name="T17" fmla="*/ 1565 h 1955"/>
                <a:gd name="T18" fmla="*/ 884 w 1134"/>
                <a:gd name="T19" fmla="*/ 1513 h 1955"/>
                <a:gd name="T20" fmla="*/ 922 w 1134"/>
                <a:gd name="T21" fmla="*/ 1473 h 1955"/>
                <a:gd name="T22" fmla="*/ 946 w 1134"/>
                <a:gd name="T23" fmla="*/ 1447 h 1955"/>
                <a:gd name="T24" fmla="*/ 981 w 1134"/>
                <a:gd name="T25" fmla="*/ 1407 h 1955"/>
                <a:gd name="T26" fmla="*/ 995 w 1134"/>
                <a:gd name="T27" fmla="*/ 1386 h 1955"/>
                <a:gd name="T28" fmla="*/ 1022 w 1134"/>
                <a:gd name="T29" fmla="*/ 1353 h 1955"/>
                <a:gd name="T30" fmla="*/ 1055 w 1134"/>
                <a:gd name="T31" fmla="*/ 1297 h 1955"/>
                <a:gd name="T32" fmla="*/ 1075 w 1134"/>
                <a:gd name="T33" fmla="*/ 1254 h 1955"/>
                <a:gd name="T34" fmla="*/ 1104 w 1134"/>
                <a:gd name="T35" fmla="*/ 1183 h 1955"/>
                <a:gd name="T36" fmla="*/ 1121 w 1134"/>
                <a:gd name="T37" fmla="*/ 1125 h 1955"/>
                <a:gd name="T38" fmla="*/ 1133 w 1134"/>
                <a:gd name="T39" fmla="*/ 1031 h 1955"/>
                <a:gd name="T40" fmla="*/ 1133 w 1134"/>
                <a:gd name="T41" fmla="*/ 964 h 1955"/>
                <a:gd name="T42" fmla="*/ 1125 w 1134"/>
                <a:gd name="T43" fmla="*/ 897 h 1955"/>
                <a:gd name="T44" fmla="*/ 1109 w 1134"/>
                <a:gd name="T45" fmla="*/ 830 h 1955"/>
                <a:gd name="T46" fmla="*/ 1085 w 1134"/>
                <a:gd name="T47" fmla="*/ 764 h 1955"/>
                <a:gd name="T48" fmla="*/ 1054 w 1134"/>
                <a:gd name="T49" fmla="*/ 700 h 1955"/>
                <a:gd name="T50" fmla="*/ 1016 w 1134"/>
                <a:gd name="T51" fmla="*/ 637 h 1955"/>
                <a:gd name="T52" fmla="*/ 969 w 1134"/>
                <a:gd name="T53" fmla="*/ 576 h 1955"/>
                <a:gd name="T54" fmla="*/ 916 w 1134"/>
                <a:gd name="T55" fmla="*/ 516 h 1955"/>
                <a:gd name="T56" fmla="*/ 855 w 1134"/>
                <a:gd name="T57" fmla="*/ 456 h 1955"/>
                <a:gd name="T58" fmla="*/ 786 w 1134"/>
                <a:gd name="T59" fmla="*/ 399 h 1955"/>
                <a:gd name="T60" fmla="*/ 709 w 1134"/>
                <a:gd name="T61" fmla="*/ 343 h 1955"/>
                <a:gd name="T62" fmla="*/ 624 w 1134"/>
                <a:gd name="T63" fmla="*/ 288 h 1955"/>
                <a:gd name="T64" fmla="*/ 532 w 1134"/>
                <a:gd name="T65" fmla="*/ 234 h 1955"/>
                <a:gd name="T66" fmla="*/ 431 w 1134"/>
                <a:gd name="T67" fmla="*/ 181 h 1955"/>
                <a:gd name="T68" fmla="*/ 325 w 1134"/>
                <a:gd name="T69" fmla="*/ 130 h 1955"/>
                <a:gd name="T70" fmla="*/ 210 w 1134"/>
                <a:gd name="T71" fmla="*/ 80 h 1955"/>
                <a:gd name="T72" fmla="*/ 0 w 1134"/>
                <a:gd name="T73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4" h="1955">
                  <a:moveTo>
                    <a:pt x="119" y="1955"/>
                  </a:moveTo>
                  <a:lnTo>
                    <a:pt x="150" y="1943"/>
                  </a:lnTo>
                  <a:lnTo>
                    <a:pt x="203" y="1920"/>
                  </a:lnTo>
                  <a:lnTo>
                    <a:pt x="254" y="1898"/>
                  </a:lnTo>
                  <a:lnTo>
                    <a:pt x="304" y="1876"/>
                  </a:lnTo>
                  <a:lnTo>
                    <a:pt x="353" y="1854"/>
                  </a:lnTo>
                  <a:lnTo>
                    <a:pt x="400" y="1830"/>
                  </a:lnTo>
                  <a:lnTo>
                    <a:pt x="423" y="1818"/>
                  </a:lnTo>
                  <a:lnTo>
                    <a:pt x="447" y="1807"/>
                  </a:lnTo>
                  <a:lnTo>
                    <a:pt x="535" y="1762"/>
                  </a:lnTo>
                  <a:lnTo>
                    <a:pt x="576" y="1737"/>
                  </a:lnTo>
                  <a:lnTo>
                    <a:pt x="617" y="1713"/>
                  </a:lnTo>
                  <a:lnTo>
                    <a:pt x="693" y="1665"/>
                  </a:lnTo>
                  <a:lnTo>
                    <a:pt x="763" y="1614"/>
                  </a:lnTo>
                  <a:lnTo>
                    <a:pt x="770" y="1607"/>
                  </a:lnTo>
                  <a:lnTo>
                    <a:pt x="778" y="1601"/>
                  </a:lnTo>
                  <a:lnTo>
                    <a:pt x="795" y="1589"/>
                  </a:lnTo>
                  <a:lnTo>
                    <a:pt x="828" y="1565"/>
                  </a:lnTo>
                  <a:lnTo>
                    <a:pt x="856" y="1539"/>
                  </a:lnTo>
                  <a:lnTo>
                    <a:pt x="884" y="1513"/>
                  </a:lnTo>
                  <a:lnTo>
                    <a:pt x="910" y="1486"/>
                  </a:lnTo>
                  <a:lnTo>
                    <a:pt x="922" y="1473"/>
                  </a:lnTo>
                  <a:lnTo>
                    <a:pt x="935" y="1461"/>
                  </a:lnTo>
                  <a:lnTo>
                    <a:pt x="946" y="1447"/>
                  </a:lnTo>
                  <a:lnTo>
                    <a:pt x="958" y="1434"/>
                  </a:lnTo>
                  <a:lnTo>
                    <a:pt x="981" y="1407"/>
                  </a:lnTo>
                  <a:lnTo>
                    <a:pt x="990" y="1393"/>
                  </a:lnTo>
                  <a:lnTo>
                    <a:pt x="995" y="1386"/>
                  </a:lnTo>
                  <a:lnTo>
                    <a:pt x="1001" y="1380"/>
                  </a:lnTo>
                  <a:lnTo>
                    <a:pt x="1022" y="1353"/>
                  </a:lnTo>
                  <a:lnTo>
                    <a:pt x="1038" y="1325"/>
                  </a:lnTo>
                  <a:lnTo>
                    <a:pt x="1055" y="1297"/>
                  </a:lnTo>
                  <a:lnTo>
                    <a:pt x="1069" y="1268"/>
                  </a:lnTo>
                  <a:lnTo>
                    <a:pt x="1075" y="1254"/>
                  </a:lnTo>
                  <a:lnTo>
                    <a:pt x="1083" y="1241"/>
                  </a:lnTo>
                  <a:lnTo>
                    <a:pt x="1104" y="1183"/>
                  </a:lnTo>
                  <a:lnTo>
                    <a:pt x="1121" y="1126"/>
                  </a:lnTo>
                  <a:lnTo>
                    <a:pt x="1121" y="1125"/>
                  </a:lnTo>
                  <a:lnTo>
                    <a:pt x="1130" y="1062"/>
                  </a:lnTo>
                  <a:lnTo>
                    <a:pt x="1133" y="1031"/>
                  </a:lnTo>
                  <a:lnTo>
                    <a:pt x="1134" y="1000"/>
                  </a:lnTo>
                  <a:lnTo>
                    <a:pt x="1133" y="964"/>
                  </a:lnTo>
                  <a:lnTo>
                    <a:pt x="1129" y="931"/>
                  </a:lnTo>
                  <a:lnTo>
                    <a:pt x="1125" y="897"/>
                  </a:lnTo>
                  <a:lnTo>
                    <a:pt x="1119" y="864"/>
                  </a:lnTo>
                  <a:lnTo>
                    <a:pt x="1109" y="830"/>
                  </a:lnTo>
                  <a:lnTo>
                    <a:pt x="1098" y="797"/>
                  </a:lnTo>
                  <a:lnTo>
                    <a:pt x="1085" y="764"/>
                  </a:lnTo>
                  <a:lnTo>
                    <a:pt x="1072" y="733"/>
                  </a:lnTo>
                  <a:lnTo>
                    <a:pt x="1054" y="700"/>
                  </a:lnTo>
                  <a:lnTo>
                    <a:pt x="1036" y="668"/>
                  </a:lnTo>
                  <a:lnTo>
                    <a:pt x="1016" y="637"/>
                  </a:lnTo>
                  <a:lnTo>
                    <a:pt x="994" y="607"/>
                  </a:lnTo>
                  <a:lnTo>
                    <a:pt x="969" y="576"/>
                  </a:lnTo>
                  <a:lnTo>
                    <a:pt x="944" y="546"/>
                  </a:lnTo>
                  <a:lnTo>
                    <a:pt x="916" y="516"/>
                  </a:lnTo>
                  <a:lnTo>
                    <a:pt x="887" y="488"/>
                  </a:lnTo>
                  <a:lnTo>
                    <a:pt x="855" y="456"/>
                  </a:lnTo>
                  <a:lnTo>
                    <a:pt x="822" y="428"/>
                  </a:lnTo>
                  <a:lnTo>
                    <a:pt x="786" y="399"/>
                  </a:lnTo>
                  <a:lnTo>
                    <a:pt x="749" y="371"/>
                  </a:lnTo>
                  <a:lnTo>
                    <a:pt x="709" y="343"/>
                  </a:lnTo>
                  <a:lnTo>
                    <a:pt x="667" y="315"/>
                  </a:lnTo>
                  <a:lnTo>
                    <a:pt x="624" y="288"/>
                  </a:lnTo>
                  <a:lnTo>
                    <a:pt x="580" y="261"/>
                  </a:lnTo>
                  <a:lnTo>
                    <a:pt x="532" y="234"/>
                  </a:lnTo>
                  <a:lnTo>
                    <a:pt x="483" y="207"/>
                  </a:lnTo>
                  <a:lnTo>
                    <a:pt x="431" y="181"/>
                  </a:lnTo>
                  <a:lnTo>
                    <a:pt x="380" y="156"/>
                  </a:lnTo>
                  <a:lnTo>
                    <a:pt x="325" y="130"/>
                  </a:lnTo>
                  <a:lnTo>
                    <a:pt x="268" y="104"/>
                  </a:lnTo>
                  <a:lnTo>
                    <a:pt x="210" y="80"/>
                  </a:lnTo>
                  <a:lnTo>
                    <a:pt x="150" y="5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349AB176-E6CC-CD5F-1A73-1BCBBFC2A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9100" y="3165475"/>
              <a:ext cx="1330325" cy="527050"/>
            </a:xfrm>
            <a:custGeom>
              <a:avLst/>
              <a:gdLst>
                <a:gd name="T0" fmla="*/ 1066 w 2514"/>
                <a:gd name="T1" fmla="*/ 3 h 996"/>
                <a:gd name="T2" fmla="*/ 828 w 2514"/>
                <a:gd name="T3" fmla="*/ 26 h 996"/>
                <a:gd name="T4" fmla="*/ 663 w 2514"/>
                <a:gd name="T5" fmla="*/ 55 h 996"/>
                <a:gd name="T6" fmla="*/ 461 w 2514"/>
                <a:gd name="T7" fmla="*/ 110 h 996"/>
                <a:gd name="T8" fmla="*/ 322 w 2514"/>
                <a:gd name="T9" fmla="*/ 163 h 996"/>
                <a:gd name="T10" fmla="*/ 206 w 2514"/>
                <a:gd name="T11" fmla="*/ 221 h 996"/>
                <a:gd name="T12" fmla="*/ 115 w 2514"/>
                <a:gd name="T13" fmla="*/ 284 h 996"/>
                <a:gd name="T14" fmla="*/ 50 w 2514"/>
                <a:gd name="T15" fmla="*/ 351 h 996"/>
                <a:gd name="T16" fmla="*/ 12 w 2514"/>
                <a:gd name="T17" fmla="*/ 423 h 996"/>
                <a:gd name="T18" fmla="*/ 0 w 2514"/>
                <a:gd name="T19" fmla="*/ 498 h 996"/>
                <a:gd name="T20" fmla="*/ 12 w 2514"/>
                <a:gd name="T21" fmla="*/ 571 h 996"/>
                <a:gd name="T22" fmla="*/ 35 w 2514"/>
                <a:gd name="T23" fmla="*/ 619 h 996"/>
                <a:gd name="T24" fmla="*/ 91 w 2514"/>
                <a:gd name="T25" fmla="*/ 688 h 996"/>
                <a:gd name="T26" fmla="*/ 142 w 2514"/>
                <a:gd name="T27" fmla="*/ 730 h 996"/>
                <a:gd name="T28" fmla="*/ 241 w 2514"/>
                <a:gd name="T29" fmla="*/ 791 h 996"/>
                <a:gd name="T30" fmla="*/ 368 w 2514"/>
                <a:gd name="T31" fmla="*/ 850 h 996"/>
                <a:gd name="T32" fmla="*/ 560 w 2514"/>
                <a:gd name="T33" fmla="*/ 914 h 996"/>
                <a:gd name="T34" fmla="*/ 717 w 2514"/>
                <a:gd name="T35" fmla="*/ 948 h 996"/>
                <a:gd name="T36" fmla="*/ 886 w 2514"/>
                <a:gd name="T37" fmla="*/ 975 h 996"/>
                <a:gd name="T38" fmla="*/ 1066 w 2514"/>
                <a:gd name="T39" fmla="*/ 990 h 996"/>
                <a:gd name="T40" fmla="*/ 1257 w 2514"/>
                <a:gd name="T41" fmla="*/ 996 h 996"/>
                <a:gd name="T42" fmla="*/ 1318 w 2514"/>
                <a:gd name="T43" fmla="*/ 994 h 996"/>
                <a:gd name="T44" fmla="*/ 1368 w 2514"/>
                <a:gd name="T45" fmla="*/ 994 h 996"/>
                <a:gd name="T46" fmla="*/ 1530 w 2514"/>
                <a:gd name="T47" fmla="*/ 984 h 996"/>
                <a:gd name="T48" fmla="*/ 1597 w 2514"/>
                <a:gd name="T49" fmla="*/ 976 h 996"/>
                <a:gd name="T50" fmla="*/ 1634 w 2514"/>
                <a:gd name="T51" fmla="*/ 973 h 996"/>
                <a:gd name="T52" fmla="*/ 1809 w 2514"/>
                <a:gd name="T53" fmla="*/ 946 h 996"/>
                <a:gd name="T54" fmla="*/ 1912 w 2514"/>
                <a:gd name="T55" fmla="*/ 922 h 996"/>
                <a:gd name="T56" fmla="*/ 1955 w 2514"/>
                <a:gd name="T57" fmla="*/ 911 h 996"/>
                <a:gd name="T58" fmla="*/ 2065 w 2514"/>
                <a:gd name="T59" fmla="*/ 878 h 996"/>
                <a:gd name="T60" fmla="*/ 2146 w 2514"/>
                <a:gd name="T61" fmla="*/ 850 h 996"/>
                <a:gd name="T62" fmla="*/ 2238 w 2514"/>
                <a:gd name="T63" fmla="*/ 807 h 996"/>
                <a:gd name="T64" fmla="*/ 2288 w 2514"/>
                <a:gd name="T65" fmla="*/ 782 h 996"/>
                <a:gd name="T66" fmla="*/ 2372 w 2514"/>
                <a:gd name="T67" fmla="*/ 727 h 996"/>
                <a:gd name="T68" fmla="*/ 2417 w 2514"/>
                <a:gd name="T69" fmla="*/ 690 h 996"/>
                <a:gd name="T70" fmla="*/ 2470 w 2514"/>
                <a:gd name="T71" fmla="*/ 631 h 996"/>
                <a:gd name="T72" fmla="*/ 2501 w 2514"/>
                <a:gd name="T73" fmla="*/ 569 h 996"/>
                <a:gd name="T74" fmla="*/ 2514 w 2514"/>
                <a:gd name="T75" fmla="*/ 498 h 996"/>
                <a:gd name="T76" fmla="*/ 2500 w 2514"/>
                <a:gd name="T77" fmla="*/ 423 h 996"/>
                <a:gd name="T78" fmla="*/ 2462 w 2514"/>
                <a:gd name="T79" fmla="*/ 351 h 996"/>
                <a:gd name="T80" fmla="*/ 2397 w 2514"/>
                <a:gd name="T81" fmla="*/ 284 h 996"/>
                <a:gd name="T82" fmla="*/ 2306 w 2514"/>
                <a:gd name="T83" fmla="*/ 221 h 996"/>
                <a:gd name="T84" fmla="*/ 2189 w 2514"/>
                <a:gd name="T85" fmla="*/ 163 h 996"/>
                <a:gd name="T86" fmla="*/ 2039 w 2514"/>
                <a:gd name="T87" fmla="*/ 108 h 996"/>
                <a:gd name="T88" fmla="*/ 1869 w 2514"/>
                <a:gd name="T89" fmla="*/ 61 h 996"/>
                <a:gd name="T90" fmla="*/ 1686 w 2514"/>
                <a:gd name="T91" fmla="*/ 29 h 996"/>
                <a:gd name="T92" fmla="*/ 1368 w 2514"/>
                <a:gd name="T93" fmla="*/ 1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4" h="996">
                  <a:moveTo>
                    <a:pt x="1257" y="0"/>
                  </a:moveTo>
                  <a:lnTo>
                    <a:pt x="1128" y="1"/>
                  </a:lnTo>
                  <a:lnTo>
                    <a:pt x="1066" y="3"/>
                  </a:lnTo>
                  <a:lnTo>
                    <a:pt x="1006" y="8"/>
                  </a:lnTo>
                  <a:lnTo>
                    <a:pt x="886" y="19"/>
                  </a:lnTo>
                  <a:lnTo>
                    <a:pt x="828" y="26"/>
                  </a:lnTo>
                  <a:lnTo>
                    <a:pt x="773" y="36"/>
                  </a:lnTo>
                  <a:lnTo>
                    <a:pt x="717" y="44"/>
                  </a:lnTo>
                  <a:lnTo>
                    <a:pt x="663" y="55"/>
                  </a:lnTo>
                  <a:lnTo>
                    <a:pt x="611" y="67"/>
                  </a:lnTo>
                  <a:lnTo>
                    <a:pt x="560" y="81"/>
                  </a:lnTo>
                  <a:lnTo>
                    <a:pt x="461" y="110"/>
                  </a:lnTo>
                  <a:lnTo>
                    <a:pt x="413" y="127"/>
                  </a:lnTo>
                  <a:lnTo>
                    <a:pt x="368" y="146"/>
                  </a:lnTo>
                  <a:lnTo>
                    <a:pt x="322" y="163"/>
                  </a:lnTo>
                  <a:lnTo>
                    <a:pt x="280" y="182"/>
                  </a:lnTo>
                  <a:lnTo>
                    <a:pt x="241" y="201"/>
                  </a:lnTo>
                  <a:lnTo>
                    <a:pt x="206" y="221"/>
                  </a:lnTo>
                  <a:lnTo>
                    <a:pt x="172" y="241"/>
                  </a:lnTo>
                  <a:lnTo>
                    <a:pt x="142" y="262"/>
                  </a:lnTo>
                  <a:lnTo>
                    <a:pt x="115" y="284"/>
                  </a:lnTo>
                  <a:lnTo>
                    <a:pt x="91" y="306"/>
                  </a:lnTo>
                  <a:lnTo>
                    <a:pt x="68" y="328"/>
                  </a:lnTo>
                  <a:lnTo>
                    <a:pt x="50" y="351"/>
                  </a:lnTo>
                  <a:lnTo>
                    <a:pt x="35" y="375"/>
                  </a:lnTo>
                  <a:lnTo>
                    <a:pt x="23" y="399"/>
                  </a:lnTo>
                  <a:lnTo>
                    <a:pt x="12" y="423"/>
                  </a:lnTo>
                  <a:lnTo>
                    <a:pt x="5" y="447"/>
                  </a:lnTo>
                  <a:lnTo>
                    <a:pt x="1" y="472"/>
                  </a:lnTo>
                  <a:lnTo>
                    <a:pt x="0" y="498"/>
                  </a:lnTo>
                  <a:lnTo>
                    <a:pt x="1" y="522"/>
                  </a:lnTo>
                  <a:lnTo>
                    <a:pt x="5" y="547"/>
                  </a:lnTo>
                  <a:lnTo>
                    <a:pt x="12" y="571"/>
                  </a:lnTo>
                  <a:lnTo>
                    <a:pt x="23" y="596"/>
                  </a:lnTo>
                  <a:lnTo>
                    <a:pt x="27" y="607"/>
                  </a:lnTo>
                  <a:lnTo>
                    <a:pt x="35" y="619"/>
                  </a:lnTo>
                  <a:lnTo>
                    <a:pt x="50" y="643"/>
                  </a:lnTo>
                  <a:lnTo>
                    <a:pt x="68" y="664"/>
                  </a:lnTo>
                  <a:lnTo>
                    <a:pt x="91" y="688"/>
                  </a:lnTo>
                  <a:lnTo>
                    <a:pt x="102" y="698"/>
                  </a:lnTo>
                  <a:lnTo>
                    <a:pt x="115" y="709"/>
                  </a:lnTo>
                  <a:lnTo>
                    <a:pt x="142" y="730"/>
                  </a:lnTo>
                  <a:lnTo>
                    <a:pt x="172" y="751"/>
                  </a:lnTo>
                  <a:lnTo>
                    <a:pt x="206" y="772"/>
                  </a:lnTo>
                  <a:lnTo>
                    <a:pt x="241" y="791"/>
                  </a:lnTo>
                  <a:lnTo>
                    <a:pt x="280" y="812"/>
                  </a:lnTo>
                  <a:lnTo>
                    <a:pt x="322" y="831"/>
                  </a:lnTo>
                  <a:lnTo>
                    <a:pt x="368" y="850"/>
                  </a:lnTo>
                  <a:lnTo>
                    <a:pt x="413" y="867"/>
                  </a:lnTo>
                  <a:lnTo>
                    <a:pt x="461" y="884"/>
                  </a:lnTo>
                  <a:lnTo>
                    <a:pt x="560" y="914"/>
                  </a:lnTo>
                  <a:lnTo>
                    <a:pt x="611" y="926"/>
                  </a:lnTo>
                  <a:lnTo>
                    <a:pt x="663" y="937"/>
                  </a:lnTo>
                  <a:lnTo>
                    <a:pt x="717" y="948"/>
                  </a:lnTo>
                  <a:lnTo>
                    <a:pt x="773" y="959"/>
                  </a:lnTo>
                  <a:lnTo>
                    <a:pt x="828" y="966"/>
                  </a:lnTo>
                  <a:lnTo>
                    <a:pt x="886" y="975"/>
                  </a:lnTo>
                  <a:lnTo>
                    <a:pt x="945" y="981"/>
                  </a:lnTo>
                  <a:lnTo>
                    <a:pt x="1006" y="987"/>
                  </a:lnTo>
                  <a:lnTo>
                    <a:pt x="1066" y="990"/>
                  </a:lnTo>
                  <a:lnTo>
                    <a:pt x="1128" y="994"/>
                  </a:lnTo>
                  <a:lnTo>
                    <a:pt x="1191" y="995"/>
                  </a:lnTo>
                  <a:lnTo>
                    <a:pt x="1257" y="996"/>
                  </a:lnTo>
                  <a:lnTo>
                    <a:pt x="1312" y="995"/>
                  </a:lnTo>
                  <a:lnTo>
                    <a:pt x="1315" y="994"/>
                  </a:lnTo>
                  <a:lnTo>
                    <a:pt x="1318" y="994"/>
                  </a:lnTo>
                  <a:lnTo>
                    <a:pt x="1325" y="994"/>
                  </a:lnTo>
                  <a:lnTo>
                    <a:pt x="1340" y="994"/>
                  </a:lnTo>
                  <a:lnTo>
                    <a:pt x="1368" y="994"/>
                  </a:lnTo>
                  <a:lnTo>
                    <a:pt x="1422" y="991"/>
                  </a:lnTo>
                  <a:lnTo>
                    <a:pt x="1477" y="989"/>
                  </a:lnTo>
                  <a:lnTo>
                    <a:pt x="1530" y="984"/>
                  </a:lnTo>
                  <a:lnTo>
                    <a:pt x="1583" y="979"/>
                  </a:lnTo>
                  <a:lnTo>
                    <a:pt x="1595" y="977"/>
                  </a:lnTo>
                  <a:lnTo>
                    <a:pt x="1597" y="976"/>
                  </a:lnTo>
                  <a:lnTo>
                    <a:pt x="1601" y="976"/>
                  </a:lnTo>
                  <a:lnTo>
                    <a:pt x="1608" y="976"/>
                  </a:lnTo>
                  <a:lnTo>
                    <a:pt x="1634" y="973"/>
                  </a:lnTo>
                  <a:lnTo>
                    <a:pt x="1686" y="969"/>
                  </a:lnTo>
                  <a:lnTo>
                    <a:pt x="1748" y="958"/>
                  </a:lnTo>
                  <a:lnTo>
                    <a:pt x="1809" y="946"/>
                  </a:lnTo>
                  <a:lnTo>
                    <a:pt x="1869" y="933"/>
                  </a:lnTo>
                  <a:lnTo>
                    <a:pt x="1898" y="926"/>
                  </a:lnTo>
                  <a:lnTo>
                    <a:pt x="1912" y="922"/>
                  </a:lnTo>
                  <a:lnTo>
                    <a:pt x="1928" y="920"/>
                  </a:lnTo>
                  <a:lnTo>
                    <a:pt x="1941" y="915"/>
                  </a:lnTo>
                  <a:lnTo>
                    <a:pt x="1955" y="911"/>
                  </a:lnTo>
                  <a:lnTo>
                    <a:pt x="1984" y="904"/>
                  </a:lnTo>
                  <a:lnTo>
                    <a:pt x="2039" y="887"/>
                  </a:lnTo>
                  <a:lnTo>
                    <a:pt x="2065" y="878"/>
                  </a:lnTo>
                  <a:lnTo>
                    <a:pt x="2078" y="873"/>
                  </a:lnTo>
                  <a:lnTo>
                    <a:pt x="2093" y="869"/>
                  </a:lnTo>
                  <a:lnTo>
                    <a:pt x="2146" y="850"/>
                  </a:lnTo>
                  <a:lnTo>
                    <a:pt x="2184" y="833"/>
                  </a:lnTo>
                  <a:lnTo>
                    <a:pt x="2221" y="817"/>
                  </a:lnTo>
                  <a:lnTo>
                    <a:pt x="2238" y="807"/>
                  </a:lnTo>
                  <a:lnTo>
                    <a:pt x="2246" y="802"/>
                  </a:lnTo>
                  <a:lnTo>
                    <a:pt x="2256" y="799"/>
                  </a:lnTo>
                  <a:lnTo>
                    <a:pt x="2288" y="782"/>
                  </a:lnTo>
                  <a:lnTo>
                    <a:pt x="2318" y="763"/>
                  </a:lnTo>
                  <a:lnTo>
                    <a:pt x="2347" y="746"/>
                  </a:lnTo>
                  <a:lnTo>
                    <a:pt x="2372" y="727"/>
                  </a:lnTo>
                  <a:lnTo>
                    <a:pt x="2397" y="710"/>
                  </a:lnTo>
                  <a:lnTo>
                    <a:pt x="2407" y="699"/>
                  </a:lnTo>
                  <a:lnTo>
                    <a:pt x="2417" y="690"/>
                  </a:lnTo>
                  <a:lnTo>
                    <a:pt x="2438" y="670"/>
                  </a:lnTo>
                  <a:lnTo>
                    <a:pt x="2454" y="650"/>
                  </a:lnTo>
                  <a:lnTo>
                    <a:pt x="2470" y="631"/>
                  </a:lnTo>
                  <a:lnTo>
                    <a:pt x="2482" y="609"/>
                  </a:lnTo>
                  <a:lnTo>
                    <a:pt x="2493" y="590"/>
                  </a:lnTo>
                  <a:lnTo>
                    <a:pt x="2501" y="569"/>
                  </a:lnTo>
                  <a:lnTo>
                    <a:pt x="2508" y="548"/>
                  </a:lnTo>
                  <a:lnTo>
                    <a:pt x="2512" y="522"/>
                  </a:lnTo>
                  <a:lnTo>
                    <a:pt x="2514" y="498"/>
                  </a:lnTo>
                  <a:lnTo>
                    <a:pt x="2512" y="472"/>
                  </a:lnTo>
                  <a:lnTo>
                    <a:pt x="2508" y="447"/>
                  </a:lnTo>
                  <a:lnTo>
                    <a:pt x="2500" y="423"/>
                  </a:lnTo>
                  <a:lnTo>
                    <a:pt x="2490" y="399"/>
                  </a:lnTo>
                  <a:lnTo>
                    <a:pt x="2477" y="375"/>
                  </a:lnTo>
                  <a:lnTo>
                    <a:pt x="2462" y="351"/>
                  </a:lnTo>
                  <a:lnTo>
                    <a:pt x="2442" y="328"/>
                  </a:lnTo>
                  <a:lnTo>
                    <a:pt x="2422" y="306"/>
                  </a:lnTo>
                  <a:lnTo>
                    <a:pt x="2397" y="284"/>
                  </a:lnTo>
                  <a:lnTo>
                    <a:pt x="2369" y="262"/>
                  </a:lnTo>
                  <a:lnTo>
                    <a:pt x="2338" y="241"/>
                  </a:lnTo>
                  <a:lnTo>
                    <a:pt x="2306" y="221"/>
                  </a:lnTo>
                  <a:lnTo>
                    <a:pt x="2269" y="201"/>
                  </a:lnTo>
                  <a:lnTo>
                    <a:pt x="2231" y="182"/>
                  </a:lnTo>
                  <a:lnTo>
                    <a:pt x="2189" y="163"/>
                  </a:lnTo>
                  <a:lnTo>
                    <a:pt x="2146" y="146"/>
                  </a:lnTo>
                  <a:lnTo>
                    <a:pt x="2093" y="126"/>
                  </a:lnTo>
                  <a:lnTo>
                    <a:pt x="2039" y="108"/>
                  </a:lnTo>
                  <a:lnTo>
                    <a:pt x="1984" y="90"/>
                  </a:lnTo>
                  <a:lnTo>
                    <a:pt x="1928" y="75"/>
                  </a:lnTo>
                  <a:lnTo>
                    <a:pt x="1869" y="61"/>
                  </a:lnTo>
                  <a:lnTo>
                    <a:pt x="1809" y="49"/>
                  </a:lnTo>
                  <a:lnTo>
                    <a:pt x="1748" y="37"/>
                  </a:lnTo>
                  <a:lnTo>
                    <a:pt x="1686" y="29"/>
                  </a:lnTo>
                  <a:lnTo>
                    <a:pt x="1583" y="15"/>
                  </a:lnTo>
                  <a:lnTo>
                    <a:pt x="1477" y="7"/>
                  </a:lnTo>
                  <a:lnTo>
                    <a:pt x="1368" y="1"/>
                  </a:lnTo>
                  <a:lnTo>
                    <a:pt x="1257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7A881DDE-4A13-2F20-A236-DF7881A4B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2075" y="2684463"/>
              <a:ext cx="3016250" cy="1412875"/>
            </a:xfrm>
            <a:custGeom>
              <a:avLst/>
              <a:gdLst>
                <a:gd name="T0" fmla="*/ 5500 w 5700"/>
                <a:gd name="T1" fmla="*/ 305 h 2668"/>
                <a:gd name="T2" fmla="*/ 5197 w 5700"/>
                <a:gd name="T3" fmla="*/ 214 h 2668"/>
                <a:gd name="T4" fmla="*/ 4943 w 5700"/>
                <a:gd name="T5" fmla="*/ 153 h 2668"/>
                <a:gd name="T6" fmla="*/ 4678 w 5700"/>
                <a:gd name="T7" fmla="*/ 102 h 2668"/>
                <a:gd name="T8" fmla="*/ 4262 w 5700"/>
                <a:gd name="T9" fmla="*/ 46 h 2668"/>
                <a:gd name="T10" fmla="*/ 3971 w 5700"/>
                <a:gd name="T11" fmla="*/ 20 h 2668"/>
                <a:gd name="T12" fmla="*/ 3669 w 5700"/>
                <a:gd name="T13" fmla="*/ 5 h 2668"/>
                <a:gd name="T14" fmla="*/ 3184 w 5700"/>
                <a:gd name="T15" fmla="*/ 1 h 2668"/>
                <a:gd name="T16" fmla="*/ 2687 w 5700"/>
                <a:gd name="T17" fmla="*/ 24 h 2668"/>
                <a:gd name="T18" fmla="*/ 2371 w 5700"/>
                <a:gd name="T19" fmla="*/ 54 h 2668"/>
                <a:gd name="T20" fmla="*/ 2068 w 5700"/>
                <a:gd name="T21" fmla="*/ 97 h 2668"/>
                <a:gd name="T22" fmla="*/ 1777 w 5700"/>
                <a:gd name="T23" fmla="*/ 151 h 2668"/>
                <a:gd name="T24" fmla="*/ 1500 w 5700"/>
                <a:gd name="T25" fmla="*/ 219 h 2668"/>
                <a:gd name="T26" fmla="*/ 1107 w 5700"/>
                <a:gd name="T27" fmla="*/ 343 h 2668"/>
                <a:gd name="T28" fmla="*/ 864 w 5700"/>
                <a:gd name="T29" fmla="*/ 438 h 2668"/>
                <a:gd name="T30" fmla="*/ 599 w 5700"/>
                <a:gd name="T31" fmla="*/ 568 h 2668"/>
                <a:gd name="T32" fmla="*/ 464 w 5700"/>
                <a:gd name="T33" fmla="*/ 649 h 2668"/>
                <a:gd name="T34" fmla="*/ 276 w 5700"/>
                <a:gd name="T35" fmla="*/ 790 h 2668"/>
                <a:gd name="T36" fmla="*/ 160 w 5700"/>
                <a:gd name="T37" fmla="*/ 910 h 2668"/>
                <a:gd name="T38" fmla="*/ 77 w 5700"/>
                <a:gd name="T39" fmla="*/ 1034 h 2668"/>
                <a:gd name="T40" fmla="*/ 23 w 5700"/>
                <a:gd name="T41" fmla="*/ 1164 h 2668"/>
                <a:gd name="T42" fmla="*/ 0 w 5700"/>
                <a:gd name="T43" fmla="*/ 1334 h 2668"/>
                <a:gd name="T44" fmla="*/ 23 w 5700"/>
                <a:gd name="T45" fmla="*/ 1501 h 2668"/>
                <a:gd name="T46" fmla="*/ 77 w 5700"/>
                <a:gd name="T47" fmla="*/ 1630 h 2668"/>
                <a:gd name="T48" fmla="*/ 160 w 5700"/>
                <a:gd name="T49" fmla="*/ 1753 h 2668"/>
                <a:gd name="T50" fmla="*/ 246 w 5700"/>
                <a:gd name="T51" fmla="*/ 1845 h 2668"/>
                <a:gd name="T52" fmla="*/ 384 w 5700"/>
                <a:gd name="T53" fmla="*/ 1960 h 2668"/>
                <a:gd name="T54" fmla="*/ 552 w 5700"/>
                <a:gd name="T55" fmla="*/ 2071 h 2668"/>
                <a:gd name="T56" fmla="*/ 752 w 5700"/>
                <a:gd name="T57" fmla="*/ 2176 h 2668"/>
                <a:gd name="T58" fmla="*/ 983 w 5700"/>
                <a:gd name="T59" fmla="*/ 2277 h 2668"/>
                <a:gd name="T60" fmla="*/ 1365 w 5700"/>
                <a:gd name="T61" fmla="*/ 2407 h 2668"/>
                <a:gd name="T62" fmla="*/ 1567 w 5700"/>
                <a:gd name="T63" fmla="*/ 2463 h 2668"/>
                <a:gd name="T64" fmla="*/ 1777 w 5700"/>
                <a:gd name="T65" fmla="*/ 2514 h 2668"/>
                <a:gd name="T66" fmla="*/ 2068 w 5700"/>
                <a:gd name="T67" fmla="*/ 2570 h 2668"/>
                <a:gd name="T68" fmla="*/ 2371 w 5700"/>
                <a:gd name="T69" fmla="*/ 2612 h 2668"/>
                <a:gd name="T70" fmla="*/ 2606 w 5700"/>
                <a:gd name="T71" fmla="*/ 2636 h 2668"/>
                <a:gd name="T72" fmla="*/ 3015 w 5700"/>
                <a:gd name="T73" fmla="*/ 2661 h 2668"/>
                <a:gd name="T74" fmla="*/ 3442 w 5700"/>
                <a:gd name="T75" fmla="*/ 2667 h 2668"/>
                <a:gd name="T76" fmla="*/ 3649 w 5700"/>
                <a:gd name="T77" fmla="*/ 2662 h 2668"/>
                <a:gd name="T78" fmla="*/ 3852 w 5700"/>
                <a:gd name="T79" fmla="*/ 2654 h 2668"/>
                <a:gd name="T80" fmla="*/ 4091 w 5700"/>
                <a:gd name="T81" fmla="*/ 2637 h 2668"/>
                <a:gd name="T82" fmla="*/ 4323 w 5700"/>
                <a:gd name="T83" fmla="*/ 2614 h 2668"/>
                <a:gd name="T84" fmla="*/ 4547 w 5700"/>
                <a:gd name="T85" fmla="*/ 2583 h 2668"/>
                <a:gd name="T86" fmla="*/ 4692 w 5700"/>
                <a:gd name="T87" fmla="*/ 2560 h 2668"/>
                <a:gd name="T88" fmla="*/ 4869 w 5700"/>
                <a:gd name="T89" fmla="*/ 2526 h 2668"/>
                <a:gd name="T90" fmla="*/ 4973 w 5700"/>
                <a:gd name="T91" fmla="*/ 2504 h 2668"/>
                <a:gd name="T92" fmla="*/ 5144 w 5700"/>
                <a:gd name="T93" fmla="*/ 2463 h 2668"/>
                <a:gd name="T94" fmla="*/ 5277 w 5700"/>
                <a:gd name="T95" fmla="*/ 2427 h 2668"/>
                <a:gd name="T96" fmla="*/ 5440 w 5700"/>
                <a:gd name="T97" fmla="*/ 2381 h 2668"/>
                <a:gd name="T98" fmla="*/ 5628 w 5700"/>
                <a:gd name="T99" fmla="*/ 2315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00" h="2668">
                  <a:moveTo>
                    <a:pt x="5581" y="334"/>
                  </a:moveTo>
                  <a:lnTo>
                    <a:pt x="5560" y="327"/>
                  </a:lnTo>
                  <a:lnTo>
                    <a:pt x="5500" y="305"/>
                  </a:lnTo>
                  <a:lnTo>
                    <a:pt x="5441" y="286"/>
                  </a:lnTo>
                  <a:lnTo>
                    <a:pt x="5320" y="249"/>
                  </a:lnTo>
                  <a:lnTo>
                    <a:pt x="5197" y="214"/>
                  </a:lnTo>
                  <a:lnTo>
                    <a:pt x="5135" y="198"/>
                  </a:lnTo>
                  <a:lnTo>
                    <a:pt x="5072" y="183"/>
                  </a:lnTo>
                  <a:lnTo>
                    <a:pt x="4943" y="153"/>
                  </a:lnTo>
                  <a:lnTo>
                    <a:pt x="4877" y="139"/>
                  </a:lnTo>
                  <a:lnTo>
                    <a:pt x="4813" y="127"/>
                  </a:lnTo>
                  <a:lnTo>
                    <a:pt x="4678" y="102"/>
                  </a:lnTo>
                  <a:lnTo>
                    <a:pt x="4543" y="82"/>
                  </a:lnTo>
                  <a:lnTo>
                    <a:pt x="4403" y="61"/>
                  </a:lnTo>
                  <a:lnTo>
                    <a:pt x="4262" y="46"/>
                  </a:lnTo>
                  <a:lnTo>
                    <a:pt x="4189" y="37"/>
                  </a:lnTo>
                  <a:lnTo>
                    <a:pt x="4117" y="31"/>
                  </a:lnTo>
                  <a:lnTo>
                    <a:pt x="3971" y="20"/>
                  </a:lnTo>
                  <a:lnTo>
                    <a:pt x="3895" y="14"/>
                  </a:lnTo>
                  <a:lnTo>
                    <a:pt x="3821" y="11"/>
                  </a:lnTo>
                  <a:lnTo>
                    <a:pt x="3669" y="5"/>
                  </a:lnTo>
                  <a:lnTo>
                    <a:pt x="3515" y="1"/>
                  </a:lnTo>
                  <a:lnTo>
                    <a:pt x="3358" y="0"/>
                  </a:lnTo>
                  <a:lnTo>
                    <a:pt x="3184" y="1"/>
                  </a:lnTo>
                  <a:lnTo>
                    <a:pt x="3015" y="6"/>
                  </a:lnTo>
                  <a:lnTo>
                    <a:pt x="2849" y="13"/>
                  </a:lnTo>
                  <a:lnTo>
                    <a:pt x="2687" y="24"/>
                  </a:lnTo>
                  <a:lnTo>
                    <a:pt x="2527" y="37"/>
                  </a:lnTo>
                  <a:lnTo>
                    <a:pt x="2448" y="44"/>
                  </a:lnTo>
                  <a:lnTo>
                    <a:pt x="2371" y="54"/>
                  </a:lnTo>
                  <a:lnTo>
                    <a:pt x="2293" y="62"/>
                  </a:lnTo>
                  <a:lnTo>
                    <a:pt x="2218" y="73"/>
                  </a:lnTo>
                  <a:lnTo>
                    <a:pt x="2068" y="97"/>
                  </a:lnTo>
                  <a:lnTo>
                    <a:pt x="1921" y="122"/>
                  </a:lnTo>
                  <a:lnTo>
                    <a:pt x="1848" y="135"/>
                  </a:lnTo>
                  <a:lnTo>
                    <a:pt x="1777" y="151"/>
                  </a:lnTo>
                  <a:lnTo>
                    <a:pt x="1636" y="183"/>
                  </a:lnTo>
                  <a:lnTo>
                    <a:pt x="1567" y="200"/>
                  </a:lnTo>
                  <a:lnTo>
                    <a:pt x="1500" y="219"/>
                  </a:lnTo>
                  <a:lnTo>
                    <a:pt x="1365" y="256"/>
                  </a:lnTo>
                  <a:lnTo>
                    <a:pt x="1235" y="298"/>
                  </a:lnTo>
                  <a:lnTo>
                    <a:pt x="1107" y="343"/>
                  </a:lnTo>
                  <a:lnTo>
                    <a:pt x="983" y="390"/>
                  </a:lnTo>
                  <a:lnTo>
                    <a:pt x="922" y="414"/>
                  </a:lnTo>
                  <a:lnTo>
                    <a:pt x="864" y="438"/>
                  </a:lnTo>
                  <a:lnTo>
                    <a:pt x="752" y="490"/>
                  </a:lnTo>
                  <a:lnTo>
                    <a:pt x="648" y="541"/>
                  </a:lnTo>
                  <a:lnTo>
                    <a:pt x="599" y="568"/>
                  </a:lnTo>
                  <a:lnTo>
                    <a:pt x="552" y="595"/>
                  </a:lnTo>
                  <a:lnTo>
                    <a:pt x="506" y="622"/>
                  </a:lnTo>
                  <a:lnTo>
                    <a:pt x="464" y="649"/>
                  </a:lnTo>
                  <a:lnTo>
                    <a:pt x="384" y="705"/>
                  </a:lnTo>
                  <a:lnTo>
                    <a:pt x="311" y="762"/>
                  </a:lnTo>
                  <a:lnTo>
                    <a:pt x="276" y="790"/>
                  </a:lnTo>
                  <a:lnTo>
                    <a:pt x="246" y="822"/>
                  </a:lnTo>
                  <a:lnTo>
                    <a:pt x="187" y="880"/>
                  </a:lnTo>
                  <a:lnTo>
                    <a:pt x="160" y="910"/>
                  </a:lnTo>
                  <a:lnTo>
                    <a:pt x="137" y="941"/>
                  </a:lnTo>
                  <a:lnTo>
                    <a:pt x="95" y="1002"/>
                  </a:lnTo>
                  <a:lnTo>
                    <a:pt x="77" y="1034"/>
                  </a:lnTo>
                  <a:lnTo>
                    <a:pt x="62" y="1067"/>
                  </a:lnTo>
                  <a:lnTo>
                    <a:pt x="34" y="1131"/>
                  </a:lnTo>
                  <a:lnTo>
                    <a:pt x="23" y="1164"/>
                  </a:lnTo>
                  <a:lnTo>
                    <a:pt x="15" y="1198"/>
                  </a:lnTo>
                  <a:lnTo>
                    <a:pt x="4" y="1265"/>
                  </a:lnTo>
                  <a:lnTo>
                    <a:pt x="0" y="1334"/>
                  </a:lnTo>
                  <a:lnTo>
                    <a:pt x="4" y="1401"/>
                  </a:lnTo>
                  <a:lnTo>
                    <a:pt x="15" y="1468"/>
                  </a:lnTo>
                  <a:lnTo>
                    <a:pt x="23" y="1501"/>
                  </a:lnTo>
                  <a:lnTo>
                    <a:pt x="34" y="1534"/>
                  </a:lnTo>
                  <a:lnTo>
                    <a:pt x="62" y="1599"/>
                  </a:lnTo>
                  <a:lnTo>
                    <a:pt x="77" y="1630"/>
                  </a:lnTo>
                  <a:lnTo>
                    <a:pt x="95" y="1661"/>
                  </a:lnTo>
                  <a:lnTo>
                    <a:pt x="137" y="1723"/>
                  </a:lnTo>
                  <a:lnTo>
                    <a:pt x="160" y="1753"/>
                  </a:lnTo>
                  <a:lnTo>
                    <a:pt x="187" y="1784"/>
                  </a:lnTo>
                  <a:lnTo>
                    <a:pt x="215" y="1814"/>
                  </a:lnTo>
                  <a:lnTo>
                    <a:pt x="246" y="1845"/>
                  </a:lnTo>
                  <a:lnTo>
                    <a:pt x="276" y="1874"/>
                  </a:lnTo>
                  <a:lnTo>
                    <a:pt x="311" y="1903"/>
                  </a:lnTo>
                  <a:lnTo>
                    <a:pt x="384" y="1960"/>
                  </a:lnTo>
                  <a:lnTo>
                    <a:pt x="464" y="2016"/>
                  </a:lnTo>
                  <a:lnTo>
                    <a:pt x="506" y="2042"/>
                  </a:lnTo>
                  <a:lnTo>
                    <a:pt x="552" y="2071"/>
                  </a:lnTo>
                  <a:lnTo>
                    <a:pt x="599" y="2097"/>
                  </a:lnTo>
                  <a:lnTo>
                    <a:pt x="648" y="2123"/>
                  </a:lnTo>
                  <a:lnTo>
                    <a:pt x="752" y="2176"/>
                  </a:lnTo>
                  <a:lnTo>
                    <a:pt x="864" y="2226"/>
                  </a:lnTo>
                  <a:lnTo>
                    <a:pt x="922" y="2250"/>
                  </a:lnTo>
                  <a:lnTo>
                    <a:pt x="983" y="2277"/>
                  </a:lnTo>
                  <a:lnTo>
                    <a:pt x="1107" y="2322"/>
                  </a:lnTo>
                  <a:lnTo>
                    <a:pt x="1235" y="2366"/>
                  </a:lnTo>
                  <a:lnTo>
                    <a:pt x="1365" y="2407"/>
                  </a:lnTo>
                  <a:lnTo>
                    <a:pt x="1431" y="2426"/>
                  </a:lnTo>
                  <a:lnTo>
                    <a:pt x="1500" y="2447"/>
                  </a:lnTo>
                  <a:lnTo>
                    <a:pt x="1567" y="2463"/>
                  </a:lnTo>
                  <a:lnTo>
                    <a:pt x="1636" y="2481"/>
                  </a:lnTo>
                  <a:lnTo>
                    <a:pt x="1705" y="2497"/>
                  </a:lnTo>
                  <a:lnTo>
                    <a:pt x="1777" y="2514"/>
                  </a:lnTo>
                  <a:lnTo>
                    <a:pt x="1848" y="2528"/>
                  </a:lnTo>
                  <a:lnTo>
                    <a:pt x="1921" y="2542"/>
                  </a:lnTo>
                  <a:lnTo>
                    <a:pt x="2068" y="2570"/>
                  </a:lnTo>
                  <a:lnTo>
                    <a:pt x="2218" y="2592"/>
                  </a:lnTo>
                  <a:lnTo>
                    <a:pt x="2293" y="2601"/>
                  </a:lnTo>
                  <a:lnTo>
                    <a:pt x="2371" y="2612"/>
                  </a:lnTo>
                  <a:lnTo>
                    <a:pt x="2448" y="2620"/>
                  </a:lnTo>
                  <a:lnTo>
                    <a:pt x="2527" y="2629"/>
                  </a:lnTo>
                  <a:lnTo>
                    <a:pt x="2606" y="2636"/>
                  </a:lnTo>
                  <a:lnTo>
                    <a:pt x="2687" y="2643"/>
                  </a:lnTo>
                  <a:lnTo>
                    <a:pt x="2849" y="2653"/>
                  </a:lnTo>
                  <a:lnTo>
                    <a:pt x="3015" y="2661"/>
                  </a:lnTo>
                  <a:lnTo>
                    <a:pt x="3184" y="2666"/>
                  </a:lnTo>
                  <a:lnTo>
                    <a:pt x="3358" y="2668"/>
                  </a:lnTo>
                  <a:lnTo>
                    <a:pt x="3442" y="2667"/>
                  </a:lnTo>
                  <a:lnTo>
                    <a:pt x="3525" y="2666"/>
                  </a:lnTo>
                  <a:lnTo>
                    <a:pt x="3608" y="2663"/>
                  </a:lnTo>
                  <a:lnTo>
                    <a:pt x="3649" y="2662"/>
                  </a:lnTo>
                  <a:lnTo>
                    <a:pt x="3691" y="2662"/>
                  </a:lnTo>
                  <a:lnTo>
                    <a:pt x="3771" y="2657"/>
                  </a:lnTo>
                  <a:lnTo>
                    <a:pt x="3852" y="2654"/>
                  </a:lnTo>
                  <a:lnTo>
                    <a:pt x="3932" y="2649"/>
                  </a:lnTo>
                  <a:lnTo>
                    <a:pt x="4013" y="2644"/>
                  </a:lnTo>
                  <a:lnTo>
                    <a:pt x="4091" y="2637"/>
                  </a:lnTo>
                  <a:lnTo>
                    <a:pt x="4168" y="2630"/>
                  </a:lnTo>
                  <a:lnTo>
                    <a:pt x="4245" y="2621"/>
                  </a:lnTo>
                  <a:lnTo>
                    <a:pt x="4323" y="2614"/>
                  </a:lnTo>
                  <a:lnTo>
                    <a:pt x="4397" y="2604"/>
                  </a:lnTo>
                  <a:lnTo>
                    <a:pt x="4472" y="2594"/>
                  </a:lnTo>
                  <a:lnTo>
                    <a:pt x="4547" y="2583"/>
                  </a:lnTo>
                  <a:lnTo>
                    <a:pt x="4621" y="2574"/>
                  </a:lnTo>
                  <a:lnTo>
                    <a:pt x="4656" y="2566"/>
                  </a:lnTo>
                  <a:lnTo>
                    <a:pt x="4692" y="2560"/>
                  </a:lnTo>
                  <a:lnTo>
                    <a:pt x="4763" y="2547"/>
                  </a:lnTo>
                  <a:lnTo>
                    <a:pt x="4834" y="2533"/>
                  </a:lnTo>
                  <a:lnTo>
                    <a:pt x="4869" y="2526"/>
                  </a:lnTo>
                  <a:lnTo>
                    <a:pt x="4905" y="2520"/>
                  </a:lnTo>
                  <a:lnTo>
                    <a:pt x="4938" y="2511"/>
                  </a:lnTo>
                  <a:lnTo>
                    <a:pt x="4973" y="2504"/>
                  </a:lnTo>
                  <a:lnTo>
                    <a:pt x="5042" y="2489"/>
                  </a:lnTo>
                  <a:lnTo>
                    <a:pt x="5111" y="2472"/>
                  </a:lnTo>
                  <a:lnTo>
                    <a:pt x="5144" y="2463"/>
                  </a:lnTo>
                  <a:lnTo>
                    <a:pt x="5179" y="2456"/>
                  </a:lnTo>
                  <a:lnTo>
                    <a:pt x="5245" y="2437"/>
                  </a:lnTo>
                  <a:lnTo>
                    <a:pt x="5277" y="2427"/>
                  </a:lnTo>
                  <a:lnTo>
                    <a:pt x="5311" y="2419"/>
                  </a:lnTo>
                  <a:lnTo>
                    <a:pt x="5375" y="2400"/>
                  </a:lnTo>
                  <a:lnTo>
                    <a:pt x="5440" y="2381"/>
                  </a:lnTo>
                  <a:lnTo>
                    <a:pt x="5502" y="2359"/>
                  </a:lnTo>
                  <a:lnTo>
                    <a:pt x="5566" y="2338"/>
                  </a:lnTo>
                  <a:lnTo>
                    <a:pt x="5628" y="2315"/>
                  </a:lnTo>
                  <a:lnTo>
                    <a:pt x="5690" y="2293"/>
                  </a:lnTo>
                  <a:lnTo>
                    <a:pt x="5700" y="2289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70C0"/>
                </a:solidFill>
              </a:endParaRP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0A3DFADA-B85C-4533-370D-A389FBF4B4C4}"/>
              </a:ext>
            </a:extLst>
          </p:cNvPr>
          <p:cNvSpPr txBox="1"/>
          <p:nvPr/>
        </p:nvSpPr>
        <p:spPr>
          <a:xfrm>
            <a:off x="6806724" y="308081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MDR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8674231-2DD5-1685-25B8-0F8958412200}"/>
              </a:ext>
            </a:extLst>
          </p:cNvPr>
          <p:cNvSpPr txBox="1"/>
          <p:nvPr/>
        </p:nvSpPr>
        <p:spPr>
          <a:xfrm>
            <a:off x="5989937" y="3848280"/>
            <a:ext cx="1969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3 ARVs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algn="ctr"/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regimen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BFFFACE-711A-4D41-2ABC-F3BA3CE92DF1}"/>
              </a:ext>
            </a:extLst>
          </p:cNvPr>
          <p:cNvSpPr txBox="1"/>
          <p:nvPr/>
        </p:nvSpPr>
        <p:spPr>
          <a:xfrm>
            <a:off x="8598074" y="3728565"/>
            <a:ext cx="5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LTO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97EB5E8-65A7-7C62-7008-8E06772CE3BD}"/>
              </a:ext>
            </a:extLst>
          </p:cNvPr>
          <p:cNvSpPr txBox="1"/>
          <p:nvPr/>
        </p:nvSpPr>
        <p:spPr>
          <a:xfrm>
            <a:off x="8332142" y="4132245"/>
            <a:ext cx="1037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≤ 2 active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D9334F-E22D-8749-AC20-8F385F886CD5}"/>
              </a:ext>
            </a:extLst>
          </p:cNvPr>
          <p:cNvSpPr txBox="1"/>
          <p:nvPr/>
        </p:nvSpPr>
        <p:spPr>
          <a:xfrm>
            <a:off x="130629" y="5628429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HTE: Highly Treatment Experienced</a:t>
            </a:r>
          </a:p>
          <a:p>
            <a:r>
              <a:rPr lang="en-GB" sz="1600" dirty="0"/>
              <a:t>MDR: Multi-Drug Resistance</a:t>
            </a:r>
          </a:p>
          <a:p>
            <a:r>
              <a:rPr lang="en-GB" sz="1600" dirty="0"/>
              <a:t>LTO: Loss of Treatment Options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F632A47-0D5A-DD4A-8793-70EEEE1EB4DD}"/>
              </a:ext>
            </a:extLst>
          </p:cNvPr>
          <p:cNvSpPr/>
          <p:nvPr/>
        </p:nvSpPr>
        <p:spPr>
          <a:xfrm>
            <a:off x="9369285" y="2605908"/>
            <a:ext cx="278773" cy="158885"/>
          </a:xfrm>
          <a:prstGeom prst="ellipse">
            <a:avLst/>
          </a:prstGeom>
          <a:solidFill>
            <a:srgbClr val="66C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1BC129A-9765-7244-8560-8EFB8DEE6F48}"/>
              </a:ext>
            </a:extLst>
          </p:cNvPr>
          <p:cNvSpPr/>
          <p:nvPr/>
        </p:nvSpPr>
        <p:spPr>
          <a:xfrm>
            <a:off x="9369285" y="2913951"/>
            <a:ext cx="278773" cy="158885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F9153C-FDEF-4D43-A999-103FA7711959}"/>
              </a:ext>
            </a:extLst>
          </p:cNvPr>
          <p:cNvSpPr txBox="1"/>
          <p:nvPr/>
        </p:nvSpPr>
        <p:spPr>
          <a:xfrm>
            <a:off x="9648058" y="2531461"/>
            <a:ext cx="1941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Virologically suppressed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5DA1DDD-115A-F74A-9861-90714D6562D7}"/>
              </a:ext>
            </a:extLst>
          </p:cNvPr>
          <p:cNvSpPr txBox="1"/>
          <p:nvPr/>
        </p:nvSpPr>
        <p:spPr>
          <a:xfrm>
            <a:off x="9648058" y="2849029"/>
            <a:ext cx="2231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Not virologically suppressed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FEF62D-E9A9-C343-ABED-21335708EB8A}"/>
              </a:ext>
            </a:extLst>
          </p:cNvPr>
          <p:cNvSpPr txBox="1"/>
          <p:nvPr/>
        </p:nvSpPr>
        <p:spPr>
          <a:xfrm>
            <a:off x="10035359" y="4775837"/>
            <a:ext cx="16830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0.15% to 0.2 % of </a:t>
            </a:r>
          </a:p>
          <a:p>
            <a:pPr algn="ctr"/>
            <a:r>
              <a:rPr lang="en-GB" sz="1600" dirty="0"/>
              <a:t>patients on ART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535CAC0-7304-6743-BC0A-44B04E0F0CD0}"/>
              </a:ext>
            </a:extLst>
          </p:cNvPr>
          <p:cNvCxnSpPr>
            <a:cxnSpLocks/>
          </p:cNvCxnSpPr>
          <p:nvPr/>
        </p:nvCxnSpPr>
        <p:spPr>
          <a:xfrm>
            <a:off x="9637372" y="4422570"/>
            <a:ext cx="441075" cy="3898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3">
            <a:extLst>
              <a:ext uri="{FF2B5EF4-FFF2-40B4-BE49-F238E27FC236}">
                <a16:creationId xmlns:a16="http://schemas.microsoft.com/office/drawing/2014/main" id="{DD59EEB3-5667-464F-81BF-F24F6A0E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587" y="6444771"/>
            <a:ext cx="2727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e-DE" sz="1400" i="1" dirty="0">
                <a:solidFill>
                  <a:srgbClr val="0070C0"/>
                </a:solidFill>
              </a:rPr>
              <a:t>CROI 2020. </a:t>
            </a:r>
            <a:r>
              <a:rPr lang="de-DE" sz="1400" i="1" dirty="0" err="1">
                <a:solidFill>
                  <a:srgbClr val="0070C0"/>
                </a:solidFill>
              </a:rPr>
              <a:t>Robineau</a:t>
            </a:r>
            <a:r>
              <a:rPr lang="de-DE" sz="1400" i="1" dirty="0">
                <a:solidFill>
                  <a:srgbClr val="0070C0"/>
                </a:solidFill>
              </a:rPr>
              <a:t> O. Abst. 2431</a:t>
            </a:r>
          </a:p>
        </p:txBody>
      </p:sp>
    </p:spTree>
    <p:extLst>
      <p:ext uri="{BB962C8B-B14F-4D97-AF65-F5344CB8AC3E}">
        <p14:creationId xmlns:p14="http://schemas.microsoft.com/office/powerpoint/2010/main" val="2155953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2">
            <a:extLst>
              <a:ext uri="{FF2B5EF4-FFF2-40B4-BE49-F238E27FC236}">
                <a16:creationId xmlns:a16="http://schemas.microsoft.com/office/drawing/2014/main" id="{C0FE0714-1528-EB8B-54CD-C4D0A854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89" y="1920785"/>
            <a:ext cx="11090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Mean change in CD4+ T-cell Count From Baseline to Week 240 (Observed Analysis) 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A2E75E8-B345-6791-5DF7-2F9DC37157EC}"/>
              </a:ext>
            </a:extLst>
          </p:cNvPr>
          <p:cNvSpPr/>
          <p:nvPr/>
        </p:nvSpPr>
        <p:spPr>
          <a:xfrm>
            <a:off x="9639422" y="6443583"/>
            <a:ext cx="2537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Aberg J, AIDS 2022, Abs. EPB160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3998233-8E3C-F956-CEFE-2B20C0360940}"/>
              </a:ext>
            </a:extLst>
          </p:cNvPr>
          <p:cNvGrpSpPr/>
          <p:nvPr/>
        </p:nvGrpSpPr>
        <p:grpSpPr>
          <a:xfrm>
            <a:off x="1027416" y="2447568"/>
            <a:ext cx="10011080" cy="4013102"/>
            <a:chOff x="1027416" y="2447568"/>
            <a:chExt cx="10011080" cy="4013102"/>
          </a:xfrm>
        </p:grpSpPr>
        <p:grpSp>
          <p:nvGrpSpPr>
            <p:cNvPr id="160" name="Groupe 159">
              <a:extLst>
                <a:ext uri="{FF2B5EF4-FFF2-40B4-BE49-F238E27FC236}">
                  <a16:creationId xmlns:a16="http://schemas.microsoft.com/office/drawing/2014/main" id="{04F39907-5688-1799-7763-5E8C233E4EE6}"/>
                </a:ext>
              </a:extLst>
            </p:cNvPr>
            <p:cNvGrpSpPr/>
            <p:nvPr/>
          </p:nvGrpSpPr>
          <p:grpSpPr>
            <a:xfrm>
              <a:off x="2603500" y="2811463"/>
              <a:ext cx="4805363" cy="2389188"/>
              <a:chOff x="2603500" y="2659063"/>
              <a:chExt cx="4805363" cy="2389188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D902489B-DD23-AC9B-49B5-A841FFBCD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9925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20F70FCF-A79F-3916-1D02-BEDF8C11F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6325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9588C3D5-4D3E-FFF5-F193-6A79DAD8F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1125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0D9C9C92-6F40-E10E-7A48-DDAB2466A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5788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9CB39EC-5514-252B-6000-6DD5E71CE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588" y="2659063"/>
                <a:ext cx="4740275" cy="2335213"/>
              </a:xfrm>
              <a:custGeom>
                <a:avLst/>
                <a:gdLst>
                  <a:gd name="T0" fmla="*/ 2986 w 2986"/>
                  <a:gd name="T1" fmla="*/ 1471 h 1471"/>
                  <a:gd name="T2" fmla="*/ 2688 w 2986"/>
                  <a:gd name="T3" fmla="*/ 1471 h 1471"/>
                  <a:gd name="T4" fmla="*/ 2389 w 2986"/>
                  <a:gd name="T5" fmla="*/ 1471 h 1471"/>
                  <a:gd name="T6" fmla="*/ 2090 w 2986"/>
                  <a:gd name="T7" fmla="*/ 1471 h 1471"/>
                  <a:gd name="T8" fmla="*/ 1792 w 2986"/>
                  <a:gd name="T9" fmla="*/ 1471 h 1471"/>
                  <a:gd name="T10" fmla="*/ 1493 w 2986"/>
                  <a:gd name="T11" fmla="*/ 1471 h 1471"/>
                  <a:gd name="T12" fmla="*/ 1194 w 2986"/>
                  <a:gd name="T13" fmla="*/ 1471 h 1471"/>
                  <a:gd name="T14" fmla="*/ 896 w 2986"/>
                  <a:gd name="T15" fmla="*/ 1471 h 1471"/>
                  <a:gd name="T16" fmla="*/ 597 w 2986"/>
                  <a:gd name="T17" fmla="*/ 1471 h 1471"/>
                  <a:gd name="T18" fmla="*/ 299 w 2986"/>
                  <a:gd name="T19" fmla="*/ 1471 h 1471"/>
                  <a:gd name="T20" fmla="*/ 0 w 2986"/>
                  <a:gd name="T21" fmla="*/ 1471 h 1471"/>
                  <a:gd name="T22" fmla="*/ 0 w 2986"/>
                  <a:gd name="T23" fmla="*/ 1470 h 1471"/>
                  <a:gd name="T24" fmla="*/ 0 w 2986"/>
                  <a:gd name="T25" fmla="*/ 1260 h 1471"/>
                  <a:gd name="T26" fmla="*/ 0 w 2986"/>
                  <a:gd name="T27" fmla="*/ 1050 h 1471"/>
                  <a:gd name="T28" fmla="*/ 0 w 2986"/>
                  <a:gd name="T29" fmla="*/ 840 h 1471"/>
                  <a:gd name="T30" fmla="*/ 0 w 2986"/>
                  <a:gd name="T31" fmla="*/ 630 h 1471"/>
                  <a:gd name="T32" fmla="*/ 0 w 2986"/>
                  <a:gd name="T33" fmla="*/ 420 h 1471"/>
                  <a:gd name="T34" fmla="*/ 0 w 2986"/>
                  <a:gd name="T35" fmla="*/ 210 h 1471"/>
                  <a:gd name="T36" fmla="*/ 0 w 2986"/>
                  <a:gd name="T37" fmla="*/ 0 h 1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86" h="1471">
                    <a:moveTo>
                      <a:pt x="2986" y="1471"/>
                    </a:moveTo>
                    <a:lnTo>
                      <a:pt x="2688" y="1471"/>
                    </a:lnTo>
                    <a:lnTo>
                      <a:pt x="2389" y="1471"/>
                    </a:lnTo>
                    <a:lnTo>
                      <a:pt x="2090" y="1471"/>
                    </a:lnTo>
                    <a:lnTo>
                      <a:pt x="1792" y="1471"/>
                    </a:lnTo>
                    <a:lnTo>
                      <a:pt x="1493" y="1471"/>
                    </a:lnTo>
                    <a:lnTo>
                      <a:pt x="1194" y="1471"/>
                    </a:lnTo>
                    <a:lnTo>
                      <a:pt x="896" y="1471"/>
                    </a:lnTo>
                    <a:lnTo>
                      <a:pt x="597" y="1471"/>
                    </a:lnTo>
                    <a:lnTo>
                      <a:pt x="299" y="1471"/>
                    </a:lnTo>
                    <a:lnTo>
                      <a:pt x="0" y="1471"/>
                    </a:lnTo>
                    <a:lnTo>
                      <a:pt x="0" y="1470"/>
                    </a:lnTo>
                    <a:lnTo>
                      <a:pt x="0" y="1260"/>
                    </a:lnTo>
                    <a:lnTo>
                      <a:pt x="0" y="1050"/>
                    </a:lnTo>
                    <a:lnTo>
                      <a:pt x="0" y="840"/>
                    </a:lnTo>
                    <a:lnTo>
                      <a:pt x="0" y="630"/>
                    </a:lnTo>
                    <a:lnTo>
                      <a:pt x="0" y="420"/>
                    </a:lnTo>
                    <a:lnTo>
                      <a:pt x="0" y="2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" name="Line 10">
                <a:extLst>
                  <a:ext uri="{FF2B5EF4-FFF2-40B4-BE49-F238E27FC236}">
                    <a16:creationId xmlns:a16="http://schemas.microsoft.com/office/drawing/2014/main" id="{DFC60400-2A4B-A6C3-EAEE-F55513779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3388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Line 11">
                <a:extLst>
                  <a:ext uri="{FF2B5EF4-FFF2-40B4-BE49-F238E27FC236}">
                    <a16:creationId xmlns:a16="http://schemas.microsoft.com/office/drawing/2014/main" id="{D41C2F59-EFFA-7B3B-725E-3DCD3E6D2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6463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Line 12">
                <a:extLst>
                  <a:ext uri="{FF2B5EF4-FFF2-40B4-BE49-F238E27FC236}">
                    <a16:creationId xmlns:a16="http://schemas.microsoft.com/office/drawing/2014/main" id="{D7627F99-63BF-E420-5F7B-A41CDAE54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8863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Line 13">
                <a:extLst>
                  <a:ext uri="{FF2B5EF4-FFF2-40B4-BE49-F238E27FC236}">
                    <a16:creationId xmlns:a16="http://schemas.microsoft.com/office/drawing/2014/main" id="{84E087F7-DAD8-18CC-ABB8-9BCDEA8DF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26590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Line 14">
                <a:extLst>
                  <a:ext uri="{FF2B5EF4-FFF2-40B4-BE49-F238E27FC236}">
                    <a16:creationId xmlns:a16="http://schemas.microsoft.com/office/drawing/2014/main" id="{23535FE0-CA36-DC5A-A784-477FEC927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3258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84FEA795-3556-B359-B1AC-DB0CA27F7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29924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1CF7520A-DD04-BCD8-6675-F28445D66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0988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Line 17">
                <a:extLst>
                  <a:ext uri="{FF2B5EF4-FFF2-40B4-BE49-F238E27FC236}">
                    <a16:creationId xmlns:a16="http://schemas.microsoft.com/office/drawing/2014/main" id="{9BF1E183-7654-715A-D265-05304D9DD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36591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97F66E09-0B74-4A7F-3BD2-D4DA63576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6593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9DCCF389-B244-510A-CE2F-5994C98C9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3259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3E8352B9-FEF2-51C3-51B9-B7CB33BCC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3500" y="499268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C1386DE8-7DC0-A042-D7F0-8537A68C6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8588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A6D562CF-0CA3-32BA-A0FE-B83FB33F4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1BD20252-045D-280E-1D9C-A32728BF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4063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86717527-1A62-D59A-F23D-761AD7008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38725" y="4994276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454542FA-9462-5C25-0DEC-6A002A4BD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6725" y="3214688"/>
              <a:ext cx="198438" cy="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69274770-0744-A420-33CF-C5D41993C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6725" y="3484246"/>
              <a:ext cx="19843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436BEB4-D996-0F90-846E-7D97C84E2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046" y="524986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BC904DB6-748F-4ECE-7F66-C2F7AAF45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337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39174F69-C665-DC16-DC66-CD2C0ADE4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023" y="52498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20F74087-D5BD-F509-7E96-B06FD6D12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023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02566FFA-9A17-1B68-0746-B1659BD0D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000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228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F4B86465-5B6B-0429-6079-8ED5B5683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686" y="52498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8E27DD3A-D8A1-4455-4B8D-56DE62A8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686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1B197A41-A1E2-6860-7637-1BD46767A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761" y="52498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316BCD6C-5D1B-2ECF-3F69-CE0D402DE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737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3B6A6455-9774-ECED-C6EC-71A06181D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423" y="524986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CC07EA1C-DF00-0DE5-3CAE-F3A5C9BE2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423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A094B536-571D-CE54-EA06-013BFF942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0400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41F6782B-1510-BBD5-A0F5-DD8B29E2A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75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197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596EF20-BB39-F6CF-A889-0CA03040A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475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144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C50D8EBD-6522-7E29-11B9-FBAF7A8E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161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D9D4EBB7-A50C-FCC3-73EF-9AE99A79A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137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83D8176A-EDEB-F2AD-F08F-63A32EF72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12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E35AF28E-BCDA-E831-8E20-90A2E6B4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12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192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172AAECB-C505-41DD-845D-52D9F2F6B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898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00BABEF8-77B4-4996-0265-7272930D8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875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216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E27D6632-79F4-8A42-757D-FB0CDF6E9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950" y="6027738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139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ADCF3FB9-6AC3-E3CA-6244-20A951525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950" y="5249863"/>
              <a:ext cx="2741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67288632-A474-972C-ACC2-5E30CA64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636" y="624522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31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F2377977-8B63-31DB-21EA-EA93611A5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056" y="6027738"/>
              <a:ext cx="14562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1F9B5A49-B483-95E9-F442-B6BFBAB8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416" y="6245226"/>
              <a:ext cx="17808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BE34626F-72A8-9093-52E0-F20D362D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370" y="5784851"/>
              <a:ext cx="2083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N=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C28809BE-BBB0-B1CF-F07D-E608B9802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270668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10FB8BC9-6809-2985-8C6F-AE3C2C599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304006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4E6357A4-8DDC-F176-F8F4-C032EF4A0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337343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2F6D2725-0384-7986-64BD-1E5157998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370681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4DAB1026-66A3-E878-9BFB-470AC132E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4373563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12753F72-5FF3-C7AB-5FEC-774198090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867" y="5040313"/>
              <a:ext cx="3286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0F6F0794-4C1C-83CF-608F-61F949A00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75" y="3773488"/>
              <a:ext cx="98425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37465BB0-310C-F570-3EBF-9BCB54A47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50" y="3735388"/>
              <a:ext cx="96838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E8708519-010F-4F8B-9192-14DA4C76C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6238" y="3887788"/>
              <a:ext cx="98425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074EC407-AC8C-550E-C953-DFEF3931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4083051"/>
              <a:ext cx="96838" cy="984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25A07596-9E47-EDEC-DF41-9655109C1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525" y="4295776"/>
              <a:ext cx="96838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7E3703C9-93EE-CA22-A4DB-6AA815AD3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863" y="4460876"/>
              <a:ext cx="96838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7B4CCB19-196D-CEB4-0ECD-2AAD3B7F4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4621213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6 h 64"/>
                <a:gd name="T6" fmla="*/ 61 w 63"/>
                <a:gd name="T7" fmla="*/ 20 h 64"/>
                <a:gd name="T8" fmla="*/ 58 w 63"/>
                <a:gd name="T9" fmla="*/ 14 h 64"/>
                <a:gd name="T10" fmla="*/ 54 w 63"/>
                <a:gd name="T11" fmla="*/ 9 h 64"/>
                <a:gd name="T12" fmla="*/ 51 w 63"/>
                <a:gd name="T13" fmla="*/ 7 h 64"/>
                <a:gd name="T14" fmla="*/ 49 w 63"/>
                <a:gd name="T15" fmla="*/ 5 h 64"/>
                <a:gd name="T16" fmla="*/ 46 w 63"/>
                <a:gd name="T17" fmla="*/ 4 h 64"/>
                <a:gd name="T18" fmla="*/ 44 w 63"/>
                <a:gd name="T19" fmla="*/ 3 h 64"/>
                <a:gd name="T20" fmla="*/ 41 w 63"/>
                <a:gd name="T21" fmla="*/ 1 h 64"/>
                <a:gd name="T22" fmla="*/ 38 w 63"/>
                <a:gd name="T23" fmla="*/ 1 h 64"/>
                <a:gd name="T24" fmla="*/ 35 w 63"/>
                <a:gd name="T25" fmla="*/ 0 h 64"/>
                <a:gd name="T26" fmla="*/ 32 w 63"/>
                <a:gd name="T27" fmla="*/ 0 h 64"/>
                <a:gd name="T28" fmla="*/ 25 w 63"/>
                <a:gd name="T29" fmla="*/ 1 h 64"/>
                <a:gd name="T30" fmla="*/ 19 w 63"/>
                <a:gd name="T31" fmla="*/ 3 h 64"/>
                <a:gd name="T32" fmla="*/ 14 w 63"/>
                <a:gd name="T33" fmla="*/ 5 h 64"/>
                <a:gd name="T34" fmla="*/ 11 w 63"/>
                <a:gd name="T35" fmla="*/ 7 h 64"/>
                <a:gd name="T36" fmla="*/ 9 w 63"/>
                <a:gd name="T37" fmla="*/ 9 h 64"/>
                <a:gd name="T38" fmla="*/ 5 w 63"/>
                <a:gd name="T39" fmla="*/ 14 h 64"/>
                <a:gd name="T40" fmla="*/ 2 w 63"/>
                <a:gd name="T41" fmla="*/ 20 h 64"/>
                <a:gd name="T42" fmla="*/ 0 w 63"/>
                <a:gd name="T43" fmla="*/ 26 h 64"/>
                <a:gd name="T44" fmla="*/ 0 w 63"/>
                <a:gd name="T45" fmla="*/ 32 h 64"/>
                <a:gd name="T46" fmla="*/ 0 w 63"/>
                <a:gd name="T47" fmla="*/ 35 h 64"/>
                <a:gd name="T48" fmla="*/ 0 w 63"/>
                <a:gd name="T49" fmla="*/ 38 h 64"/>
                <a:gd name="T50" fmla="*/ 1 w 63"/>
                <a:gd name="T51" fmla="*/ 41 h 64"/>
                <a:gd name="T52" fmla="*/ 2 w 63"/>
                <a:gd name="T53" fmla="*/ 44 h 64"/>
                <a:gd name="T54" fmla="*/ 3 w 63"/>
                <a:gd name="T55" fmla="*/ 47 h 64"/>
                <a:gd name="T56" fmla="*/ 5 w 63"/>
                <a:gd name="T57" fmla="*/ 49 h 64"/>
                <a:gd name="T58" fmla="*/ 6 w 63"/>
                <a:gd name="T59" fmla="*/ 52 h 64"/>
                <a:gd name="T60" fmla="*/ 9 w 63"/>
                <a:gd name="T61" fmla="*/ 54 h 64"/>
                <a:gd name="T62" fmla="*/ 11 w 63"/>
                <a:gd name="T63" fmla="*/ 56 h 64"/>
                <a:gd name="T64" fmla="*/ 14 w 63"/>
                <a:gd name="T65" fmla="*/ 58 h 64"/>
                <a:gd name="T66" fmla="*/ 16 w 63"/>
                <a:gd name="T67" fmla="*/ 60 h 64"/>
                <a:gd name="T68" fmla="*/ 19 w 63"/>
                <a:gd name="T69" fmla="*/ 61 h 64"/>
                <a:gd name="T70" fmla="*/ 25 w 63"/>
                <a:gd name="T71" fmla="*/ 63 h 64"/>
                <a:gd name="T72" fmla="*/ 28 w 63"/>
                <a:gd name="T73" fmla="*/ 64 h 64"/>
                <a:gd name="T74" fmla="*/ 32 w 63"/>
                <a:gd name="T75" fmla="*/ 64 h 64"/>
                <a:gd name="T76" fmla="*/ 35 w 63"/>
                <a:gd name="T77" fmla="*/ 64 h 64"/>
                <a:gd name="T78" fmla="*/ 38 w 63"/>
                <a:gd name="T79" fmla="*/ 63 h 64"/>
                <a:gd name="T80" fmla="*/ 41 w 63"/>
                <a:gd name="T81" fmla="*/ 62 h 64"/>
                <a:gd name="T82" fmla="*/ 44 w 63"/>
                <a:gd name="T83" fmla="*/ 61 h 64"/>
                <a:gd name="T84" fmla="*/ 46 w 63"/>
                <a:gd name="T85" fmla="*/ 60 h 64"/>
                <a:gd name="T86" fmla="*/ 49 w 63"/>
                <a:gd name="T87" fmla="*/ 58 h 64"/>
                <a:gd name="T88" fmla="*/ 49 w 63"/>
                <a:gd name="T89" fmla="*/ 58 h 64"/>
                <a:gd name="T90" fmla="*/ 50 w 63"/>
                <a:gd name="T91" fmla="*/ 57 h 64"/>
                <a:gd name="T92" fmla="*/ 51 w 63"/>
                <a:gd name="T93" fmla="*/ 56 h 64"/>
                <a:gd name="T94" fmla="*/ 52 w 63"/>
                <a:gd name="T95" fmla="*/ 56 h 64"/>
                <a:gd name="T96" fmla="*/ 53 w 63"/>
                <a:gd name="T97" fmla="*/ 55 h 64"/>
                <a:gd name="T98" fmla="*/ 54 w 63"/>
                <a:gd name="T99" fmla="*/ 54 h 64"/>
                <a:gd name="T100" fmla="*/ 56 w 63"/>
                <a:gd name="T101" fmla="*/ 52 h 64"/>
                <a:gd name="T102" fmla="*/ 57 w 63"/>
                <a:gd name="T103" fmla="*/ 50 h 64"/>
                <a:gd name="T104" fmla="*/ 57 w 63"/>
                <a:gd name="T105" fmla="*/ 50 h 64"/>
                <a:gd name="T106" fmla="*/ 58 w 63"/>
                <a:gd name="T107" fmla="*/ 49 h 64"/>
                <a:gd name="T108" fmla="*/ 59 w 63"/>
                <a:gd name="T109" fmla="*/ 47 h 64"/>
                <a:gd name="T110" fmla="*/ 60 w 63"/>
                <a:gd name="T111" fmla="*/ 45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6" y="52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975EC40B-253E-136B-C17C-279D6D394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4543426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2 w 63"/>
                <a:gd name="T5" fmla="*/ 26 h 64"/>
                <a:gd name="T6" fmla="*/ 61 w 63"/>
                <a:gd name="T7" fmla="*/ 20 h 64"/>
                <a:gd name="T8" fmla="*/ 58 w 63"/>
                <a:gd name="T9" fmla="*/ 14 h 64"/>
                <a:gd name="T10" fmla="*/ 54 w 63"/>
                <a:gd name="T11" fmla="*/ 9 h 64"/>
                <a:gd name="T12" fmla="*/ 51 w 63"/>
                <a:gd name="T13" fmla="*/ 7 h 64"/>
                <a:gd name="T14" fmla="*/ 49 w 63"/>
                <a:gd name="T15" fmla="*/ 5 h 64"/>
                <a:gd name="T16" fmla="*/ 46 w 63"/>
                <a:gd name="T17" fmla="*/ 4 h 64"/>
                <a:gd name="T18" fmla="*/ 44 w 63"/>
                <a:gd name="T19" fmla="*/ 2 h 64"/>
                <a:gd name="T20" fmla="*/ 40 w 63"/>
                <a:gd name="T21" fmla="*/ 1 h 64"/>
                <a:gd name="T22" fmla="*/ 38 w 63"/>
                <a:gd name="T23" fmla="*/ 1 h 64"/>
                <a:gd name="T24" fmla="*/ 34 w 63"/>
                <a:gd name="T25" fmla="*/ 0 h 64"/>
                <a:gd name="T26" fmla="*/ 31 w 63"/>
                <a:gd name="T27" fmla="*/ 0 h 64"/>
                <a:gd name="T28" fmla="*/ 25 w 63"/>
                <a:gd name="T29" fmla="*/ 1 h 64"/>
                <a:gd name="T30" fmla="*/ 19 w 63"/>
                <a:gd name="T31" fmla="*/ 2 h 64"/>
                <a:gd name="T32" fmla="*/ 13 w 63"/>
                <a:gd name="T33" fmla="*/ 5 h 64"/>
                <a:gd name="T34" fmla="*/ 11 w 63"/>
                <a:gd name="T35" fmla="*/ 7 h 64"/>
                <a:gd name="T36" fmla="*/ 8 w 63"/>
                <a:gd name="T37" fmla="*/ 9 h 64"/>
                <a:gd name="T38" fmla="*/ 4 w 63"/>
                <a:gd name="T39" fmla="*/ 14 h 64"/>
                <a:gd name="T40" fmla="*/ 2 w 63"/>
                <a:gd name="T41" fmla="*/ 20 h 64"/>
                <a:gd name="T42" fmla="*/ 0 w 63"/>
                <a:gd name="T43" fmla="*/ 26 h 64"/>
                <a:gd name="T44" fmla="*/ 0 w 63"/>
                <a:gd name="T45" fmla="*/ 32 h 64"/>
                <a:gd name="T46" fmla="*/ 0 w 63"/>
                <a:gd name="T47" fmla="*/ 35 h 64"/>
                <a:gd name="T48" fmla="*/ 0 w 63"/>
                <a:gd name="T49" fmla="*/ 38 h 64"/>
                <a:gd name="T50" fmla="*/ 1 w 63"/>
                <a:gd name="T51" fmla="*/ 41 h 64"/>
                <a:gd name="T52" fmla="*/ 2 w 63"/>
                <a:gd name="T53" fmla="*/ 44 h 64"/>
                <a:gd name="T54" fmla="*/ 3 w 63"/>
                <a:gd name="T55" fmla="*/ 47 h 64"/>
                <a:gd name="T56" fmla="*/ 4 w 63"/>
                <a:gd name="T57" fmla="*/ 49 h 64"/>
                <a:gd name="T58" fmla="*/ 6 w 63"/>
                <a:gd name="T59" fmla="*/ 52 h 64"/>
                <a:gd name="T60" fmla="*/ 8 w 63"/>
                <a:gd name="T61" fmla="*/ 54 h 64"/>
                <a:gd name="T62" fmla="*/ 11 w 63"/>
                <a:gd name="T63" fmla="*/ 56 h 64"/>
                <a:gd name="T64" fmla="*/ 13 w 63"/>
                <a:gd name="T65" fmla="*/ 58 h 64"/>
                <a:gd name="T66" fmla="*/ 16 w 63"/>
                <a:gd name="T67" fmla="*/ 60 h 64"/>
                <a:gd name="T68" fmla="*/ 19 w 63"/>
                <a:gd name="T69" fmla="*/ 61 h 64"/>
                <a:gd name="T70" fmla="*/ 25 w 63"/>
                <a:gd name="T71" fmla="*/ 63 h 64"/>
                <a:gd name="T72" fmla="*/ 28 w 63"/>
                <a:gd name="T73" fmla="*/ 64 h 64"/>
                <a:gd name="T74" fmla="*/ 31 w 63"/>
                <a:gd name="T75" fmla="*/ 64 h 64"/>
                <a:gd name="T76" fmla="*/ 34 w 63"/>
                <a:gd name="T77" fmla="*/ 64 h 64"/>
                <a:gd name="T78" fmla="*/ 38 w 63"/>
                <a:gd name="T79" fmla="*/ 63 h 64"/>
                <a:gd name="T80" fmla="*/ 40 w 63"/>
                <a:gd name="T81" fmla="*/ 62 h 64"/>
                <a:gd name="T82" fmla="*/ 44 w 63"/>
                <a:gd name="T83" fmla="*/ 61 h 64"/>
                <a:gd name="T84" fmla="*/ 46 w 63"/>
                <a:gd name="T85" fmla="*/ 60 h 64"/>
                <a:gd name="T86" fmla="*/ 49 w 63"/>
                <a:gd name="T87" fmla="*/ 58 h 64"/>
                <a:gd name="T88" fmla="*/ 49 w 63"/>
                <a:gd name="T89" fmla="*/ 58 h 64"/>
                <a:gd name="T90" fmla="*/ 50 w 63"/>
                <a:gd name="T91" fmla="*/ 57 h 64"/>
                <a:gd name="T92" fmla="*/ 51 w 63"/>
                <a:gd name="T93" fmla="*/ 56 h 64"/>
                <a:gd name="T94" fmla="*/ 52 w 63"/>
                <a:gd name="T95" fmla="*/ 56 h 64"/>
                <a:gd name="T96" fmla="*/ 52 w 63"/>
                <a:gd name="T97" fmla="*/ 55 h 64"/>
                <a:gd name="T98" fmla="*/ 54 w 63"/>
                <a:gd name="T99" fmla="*/ 54 h 64"/>
                <a:gd name="T100" fmla="*/ 56 w 63"/>
                <a:gd name="T101" fmla="*/ 52 h 64"/>
                <a:gd name="T102" fmla="*/ 56 w 63"/>
                <a:gd name="T103" fmla="*/ 50 h 64"/>
                <a:gd name="T104" fmla="*/ 57 w 63"/>
                <a:gd name="T105" fmla="*/ 50 h 64"/>
                <a:gd name="T106" fmla="*/ 58 w 63"/>
                <a:gd name="T107" fmla="*/ 49 h 64"/>
                <a:gd name="T108" fmla="*/ 59 w 63"/>
                <a:gd name="T109" fmla="*/ 47 h 64"/>
                <a:gd name="T110" fmla="*/ 60 w 63"/>
                <a:gd name="T111" fmla="*/ 45 h 64"/>
                <a:gd name="T112" fmla="*/ 61 w 63"/>
                <a:gd name="T113" fmla="*/ 44 h 64"/>
                <a:gd name="T114" fmla="*/ 62 w 63"/>
                <a:gd name="T115" fmla="*/ 41 h 64"/>
                <a:gd name="T116" fmla="*/ 62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2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4" y="64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7B2BA67C-B1BF-E185-9B4F-E90F71E7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4362451"/>
              <a:ext cx="101600" cy="100013"/>
            </a:xfrm>
            <a:custGeom>
              <a:avLst/>
              <a:gdLst>
                <a:gd name="T0" fmla="*/ 64 w 64"/>
                <a:gd name="T1" fmla="*/ 31 h 63"/>
                <a:gd name="T2" fmla="*/ 63 w 64"/>
                <a:gd name="T3" fmla="*/ 28 h 63"/>
                <a:gd name="T4" fmla="*/ 63 w 64"/>
                <a:gd name="T5" fmla="*/ 25 h 63"/>
                <a:gd name="T6" fmla="*/ 61 w 64"/>
                <a:gd name="T7" fmla="*/ 19 h 63"/>
                <a:gd name="T8" fmla="*/ 58 w 64"/>
                <a:gd name="T9" fmla="*/ 13 h 63"/>
                <a:gd name="T10" fmla="*/ 54 w 64"/>
                <a:gd name="T11" fmla="*/ 9 h 63"/>
                <a:gd name="T12" fmla="*/ 52 w 64"/>
                <a:gd name="T13" fmla="*/ 6 h 63"/>
                <a:gd name="T14" fmla="*/ 49 w 64"/>
                <a:gd name="T15" fmla="*/ 4 h 63"/>
                <a:gd name="T16" fmla="*/ 47 w 64"/>
                <a:gd name="T17" fmla="*/ 3 h 63"/>
                <a:gd name="T18" fmla="*/ 44 w 64"/>
                <a:gd name="T19" fmla="*/ 2 h 63"/>
                <a:gd name="T20" fmla="*/ 41 w 64"/>
                <a:gd name="T21" fmla="*/ 1 h 63"/>
                <a:gd name="T22" fmla="*/ 38 w 64"/>
                <a:gd name="T23" fmla="*/ 0 h 63"/>
                <a:gd name="T24" fmla="*/ 35 w 64"/>
                <a:gd name="T25" fmla="*/ 0 h 63"/>
                <a:gd name="T26" fmla="*/ 32 w 64"/>
                <a:gd name="T27" fmla="*/ 0 h 63"/>
                <a:gd name="T28" fmla="*/ 25 w 64"/>
                <a:gd name="T29" fmla="*/ 0 h 63"/>
                <a:gd name="T30" fmla="*/ 19 w 64"/>
                <a:gd name="T31" fmla="*/ 2 h 63"/>
                <a:gd name="T32" fmla="*/ 14 w 64"/>
                <a:gd name="T33" fmla="*/ 4 h 63"/>
                <a:gd name="T34" fmla="*/ 11 w 64"/>
                <a:gd name="T35" fmla="*/ 6 h 63"/>
                <a:gd name="T36" fmla="*/ 9 w 64"/>
                <a:gd name="T37" fmla="*/ 9 h 63"/>
                <a:gd name="T38" fmla="*/ 5 w 64"/>
                <a:gd name="T39" fmla="*/ 13 h 63"/>
                <a:gd name="T40" fmla="*/ 2 w 64"/>
                <a:gd name="T41" fmla="*/ 19 h 63"/>
                <a:gd name="T42" fmla="*/ 0 w 64"/>
                <a:gd name="T43" fmla="*/ 25 h 63"/>
                <a:gd name="T44" fmla="*/ 0 w 64"/>
                <a:gd name="T45" fmla="*/ 31 h 63"/>
                <a:gd name="T46" fmla="*/ 0 w 64"/>
                <a:gd name="T47" fmla="*/ 34 h 63"/>
                <a:gd name="T48" fmla="*/ 0 w 64"/>
                <a:gd name="T49" fmla="*/ 38 h 63"/>
                <a:gd name="T50" fmla="*/ 1 w 64"/>
                <a:gd name="T51" fmla="*/ 40 h 63"/>
                <a:gd name="T52" fmla="*/ 2 w 64"/>
                <a:gd name="T53" fmla="*/ 44 h 63"/>
                <a:gd name="T54" fmla="*/ 3 w 64"/>
                <a:gd name="T55" fmla="*/ 46 h 63"/>
                <a:gd name="T56" fmla="*/ 5 w 64"/>
                <a:gd name="T57" fmla="*/ 49 h 63"/>
                <a:gd name="T58" fmla="*/ 7 w 64"/>
                <a:gd name="T59" fmla="*/ 51 h 63"/>
                <a:gd name="T60" fmla="*/ 9 w 64"/>
                <a:gd name="T61" fmla="*/ 54 h 63"/>
                <a:gd name="T62" fmla="*/ 11 w 64"/>
                <a:gd name="T63" fmla="*/ 56 h 63"/>
                <a:gd name="T64" fmla="*/ 14 w 64"/>
                <a:gd name="T65" fmla="*/ 58 h 63"/>
                <a:gd name="T66" fmla="*/ 16 w 64"/>
                <a:gd name="T67" fmla="*/ 59 h 63"/>
                <a:gd name="T68" fmla="*/ 19 w 64"/>
                <a:gd name="T69" fmla="*/ 61 h 63"/>
                <a:gd name="T70" fmla="*/ 25 w 64"/>
                <a:gd name="T71" fmla="*/ 62 h 63"/>
                <a:gd name="T72" fmla="*/ 28 w 64"/>
                <a:gd name="T73" fmla="*/ 63 h 63"/>
                <a:gd name="T74" fmla="*/ 32 w 64"/>
                <a:gd name="T75" fmla="*/ 63 h 63"/>
                <a:gd name="T76" fmla="*/ 35 w 64"/>
                <a:gd name="T77" fmla="*/ 63 h 63"/>
                <a:gd name="T78" fmla="*/ 38 w 64"/>
                <a:gd name="T79" fmla="*/ 62 h 63"/>
                <a:gd name="T80" fmla="*/ 41 w 64"/>
                <a:gd name="T81" fmla="*/ 62 h 63"/>
                <a:gd name="T82" fmla="*/ 44 w 64"/>
                <a:gd name="T83" fmla="*/ 61 h 63"/>
                <a:gd name="T84" fmla="*/ 47 w 64"/>
                <a:gd name="T85" fmla="*/ 59 h 63"/>
                <a:gd name="T86" fmla="*/ 49 w 64"/>
                <a:gd name="T87" fmla="*/ 58 h 63"/>
                <a:gd name="T88" fmla="*/ 50 w 64"/>
                <a:gd name="T89" fmla="*/ 57 h 63"/>
                <a:gd name="T90" fmla="*/ 50 w 64"/>
                <a:gd name="T91" fmla="*/ 57 h 63"/>
                <a:gd name="T92" fmla="*/ 52 w 64"/>
                <a:gd name="T93" fmla="*/ 56 h 63"/>
                <a:gd name="T94" fmla="*/ 52 w 64"/>
                <a:gd name="T95" fmla="*/ 55 h 63"/>
                <a:gd name="T96" fmla="*/ 53 w 64"/>
                <a:gd name="T97" fmla="*/ 55 h 63"/>
                <a:gd name="T98" fmla="*/ 54 w 64"/>
                <a:gd name="T99" fmla="*/ 54 h 63"/>
                <a:gd name="T100" fmla="*/ 56 w 64"/>
                <a:gd name="T101" fmla="*/ 51 h 63"/>
                <a:gd name="T102" fmla="*/ 57 w 64"/>
                <a:gd name="T103" fmla="*/ 50 h 63"/>
                <a:gd name="T104" fmla="*/ 57 w 64"/>
                <a:gd name="T105" fmla="*/ 49 h 63"/>
                <a:gd name="T106" fmla="*/ 58 w 64"/>
                <a:gd name="T107" fmla="*/ 49 h 63"/>
                <a:gd name="T108" fmla="*/ 60 w 64"/>
                <a:gd name="T109" fmla="*/ 46 h 63"/>
                <a:gd name="T110" fmla="*/ 60 w 64"/>
                <a:gd name="T111" fmla="*/ 45 h 63"/>
                <a:gd name="T112" fmla="*/ 61 w 64"/>
                <a:gd name="T113" fmla="*/ 44 h 63"/>
                <a:gd name="T114" fmla="*/ 62 w 64"/>
                <a:gd name="T115" fmla="*/ 40 h 63"/>
                <a:gd name="T116" fmla="*/ 63 w 64"/>
                <a:gd name="T117" fmla="*/ 38 h 63"/>
                <a:gd name="T118" fmla="*/ 63 w 64"/>
                <a:gd name="T119" fmla="*/ 34 h 63"/>
                <a:gd name="T120" fmla="*/ 64 w 64"/>
                <a:gd name="T12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3">
                  <a:moveTo>
                    <a:pt x="64" y="31"/>
                  </a:moveTo>
                  <a:lnTo>
                    <a:pt x="63" y="28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8" y="13"/>
                  </a:lnTo>
                  <a:lnTo>
                    <a:pt x="54" y="9"/>
                  </a:lnTo>
                  <a:lnTo>
                    <a:pt x="52" y="6"/>
                  </a:lnTo>
                  <a:lnTo>
                    <a:pt x="49" y="4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4" y="58"/>
                  </a:lnTo>
                  <a:lnTo>
                    <a:pt x="16" y="59"/>
                  </a:lnTo>
                  <a:lnTo>
                    <a:pt x="19" y="61"/>
                  </a:lnTo>
                  <a:lnTo>
                    <a:pt x="25" y="62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5" y="63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7" y="59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4" y="54"/>
                  </a:lnTo>
                  <a:lnTo>
                    <a:pt x="56" y="51"/>
                  </a:lnTo>
                  <a:lnTo>
                    <a:pt x="57" y="50"/>
                  </a:lnTo>
                  <a:lnTo>
                    <a:pt x="57" y="49"/>
                  </a:lnTo>
                  <a:lnTo>
                    <a:pt x="58" y="49"/>
                  </a:lnTo>
                  <a:lnTo>
                    <a:pt x="60" y="46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0"/>
                  </a:lnTo>
                  <a:lnTo>
                    <a:pt x="63" y="38"/>
                  </a:lnTo>
                  <a:lnTo>
                    <a:pt x="63" y="34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27C8FD67-5611-83DB-F159-0C0653AB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850" y="4275138"/>
              <a:ext cx="101600" cy="101600"/>
            </a:xfrm>
            <a:custGeom>
              <a:avLst/>
              <a:gdLst>
                <a:gd name="T0" fmla="*/ 64 w 64"/>
                <a:gd name="T1" fmla="*/ 32 h 64"/>
                <a:gd name="T2" fmla="*/ 63 w 64"/>
                <a:gd name="T3" fmla="*/ 29 h 64"/>
                <a:gd name="T4" fmla="*/ 63 w 64"/>
                <a:gd name="T5" fmla="*/ 26 h 64"/>
                <a:gd name="T6" fmla="*/ 61 w 64"/>
                <a:gd name="T7" fmla="*/ 20 h 64"/>
                <a:gd name="T8" fmla="*/ 58 w 64"/>
                <a:gd name="T9" fmla="*/ 14 h 64"/>
                <a:gd name="T10" fmla="*/ 54 w 64"/>
                <a:gd name="T11" fmla="*/ 10 h 64"/>
                <a:gd name="T12" fmla="*/ 52 w 64"/>
                <a:gd name="T13" fmla="*/ 7 h 64"/>
                <a:gd name="T14" fmla="*/ 49 w 64"/>
                <a:gd name="T15" fmla="*/ 5 h 64"/>
                <a:gd name="T16" fmla="*/ 47 w 64"/>
                <a:gd name="T17" fmla="*/ 4 h 64"/>
                <a:gd name="T18" fmla="*/ 44 w 64"/>
                <a:gd name="T19" fmla="*/ 3 h 64"/>
                <a:gd name="T20" fmla="*/ 41 w 64"/>
                <a:gd name="T21" fmla="*/ 2 h 64"/>
                <a:gd name="T22" fmla="*/ 38 w 64"/>
                <a:gd name="T23" fmla="*/ 1 h 64"/>
                <a:gd name="T24" fmla="*/ 35 w 64"/>
                <a:gd name="T25" fmla="*/ 0 h 64"/>
                <a:gd name="T26" fmla="*/ 32 w 64"/>
                <a:gd name="T27" fmla="*/ 0 h 64"/>
                <a:gd name="T28" fmla="*/ 25 w 64"/>
                <a:gd name="T29" fmla="*/ 1 h 64"/>
                <a:gd name="T30" fmla="*/ 19 w 64"/>
                <a:gd name="T31" fmla="*/ 3 h 64"/>
                <a:gd name="T32" fmla="*/ 14 w 64"/>
                <a:gd name="T33" fmla="*/ 5 h 64"/>
                <a:gd name="T34" fmla="*/ 11 w 64"/>
                <a:gd name="T35" fmla="*/ 7 h 64"/>
                <a:gd name="T36" fmla="*/ 9 w 64"/>
                <a:gd name="T37" fmla="*/ 10 h 64"/>
                <a:gd name="T38" fmla="*/ 5 w 64"/>
                <a:gd name="T39" fmla="*/ 14 h 64"/>
                <a:gd name="T40" fmla="*/ 2 w 64"/>
                <a:gd name="T41" fmla="*/ 20 h 64"/>
                <a:gd name="T42" fmla="*/ 1 w 64"/>
                <a:gd name="T43" fmla="*/ 26 h 64"/>
                <a:gd name="T44" fmla="*/ 0 w 64"/>
                <a:gd name="T45" fmla="*/ 32 h 64"/>
                <a:gd name="T46" fmla="*/ 0 w 64"/>
                <a:gd name="T47" fmla="*/ 35 h 64"/>
                <a:gd name="T48" fmla="*/ 1 w 64"/>
                <a:gd name="T49" fmla="*/ 38 h 64"/>
                <a:gd name="T50" fmla="*/ 1 w 64"/>
                <a:gd name="T51" fmla="*/ 41 h 64"/>
                <a:gd name="T52" fmla="*/ 2 w 64"/>
                <a:gd name="T53" fmla="*/ 44 h 64"/>
                <a:gd name="T54" fmla="*/ 3 w 64"/>
                <a:gd name="T55" fmla="*/ 47 h 64"/>
                <a:gd name="T56" fmla="*/ 5 w 64"/>
                <a:gd name="T57" fmla="*/ 49 h 64"/>
                <a:gd name="T58" fmla="*/ 7 w 64"/>
                <a:gd name="T59" fmla="*/ 52 h 64"/>
                <a:gd name="T60" fmla="*/ 9 w 64"/>
                <a:gd name="T61" fmla="*/ 55 h 64"/>
                <a:gd name="T62" fmla="*/ 11 w 64"/>
                <a:gd name="T63" fmla="*/ 57 h 64"/>
                <a:gd name="T64" fmla="*/ 14 w 64"/>
                <a:gd name="T65" fmla="*/ 59 h 64"/>
                <a:gd name="T66" fmla="*/ 17 w 64"/>
                <a:gd name="T67" fmla="*/ 60 h 64"/>
                <a:gd name="T68" fmla="*/ 19 w 64"/>
                <a:gd name="T69" fmla="*/ 61 h 64"/>
                <a:gd name="T70" fmla="*/ 25 w 64"/>
                <a:gd name="T71" fmla="*/ 63 h 64"/>
                <a:gd name="T72" fmla="*/ 29 w 64"/>
                <a:gd name="T73" fmla="*/ 64 h 64"/>
                <a:gd name="T74" fmla="*/ 32 w 64"/>
                <a:gd name="T75" fmla="*/ 64 h 64"/>
                <a:gd name="T76" fmla="*/ 35 w 64"/>
                <a:gd name="T77" fmla="*/ 64 h 64"/>
                <a:gd name="T78" fmla="*/ 38 w 64"/>
                <a:gd name="T79" fmla="*/ 63 h 64"/>
                <a:gd name="T80" fmla="*/ 41 w 64"/>
                <a:gd name="T81" fmla="*/ 62 h 64"/>
                <a:gd name="T82" fmla="*/ 44 w 64"/>
                <a:gd name="T83" fmla="*/ 61 h 64"/>
                <a:gd name="T84" fmla="*/ 47 w 64"/>
                <a:gd name="T85" fmla="*/ 60 h 64"/>
                <a:gd name="T86" fmla="*/ 49 w 64"/>
                <a:gd name="T87" fmla="*/ 59 h 64"/>
                <a:gd name="T88" fmla="*/ 50 w 64"/>
                <a:gd name="T89" fmla="*/ 58 h 64"/>
                <a:gd name="T90" fmla="*/ 50 w 64"/>
                <a:gd name="T91" fmla="*/ 57 h 64"/>
                <a:gd name="T92" fmla="*/ 52 w 64"/>
                <a:gd name="T93" fmla="*/ 57 h 64"/>
                <a:gd name="T94" fmla="*/ 52 w 64"/>
                <a:gd name="T95" fmla="*/ 56 h 64"/>
                <a:gd name="T96" fmla="*/ 53 w 64"/>
                <a:gd name="T97" fmla="*/ 55 h 64"/>
                <a:gd name="T98" fmla="*/ 54 w 64"/>
                <a:gd name="T99" fmla="*/ 55 h 64"/>
                <a:gd name="T100" fmla="*/ 56 w 64"/>
                <a:gd name="T101" fmla="*/ 52 h 64"/>
                <a:gd name="T102" fmla="*/ 57 w 64"/>
                <a:gd name="T103" fmla="*/ 51 h 64"/>
                <a:gd name="T104" fmla="*/ 57 w 64"/>
                <a:gd name="T105" fmla="*/ 50 h 64"/>
                <a:gd name="T106" fmla="*/ 58 w 64"/>
                <a:gd name="T107" fmla="*/ 49 h 64"/>
                <a:gd name="T108" fmla="*/ 60 w 64"/>
                <a:gd name="T109" fmla="*/ 47 h 64"/>
                <a:gd name="T110" fmla="*/ 60 w 64"/>
                <a:gd name="T111" fmla="*/ 45 h 64"/>
                <a:gd name="T112" fmla="*/ 61 w 64"/>
                <a:gd name="T113" fmla="*/ 44 h 64"/>
                <a:gd name="T114" fmla="*/ 62 w 64"/>
                <a:gd name="T115" fmla="*/ 41 h 64"/>
                <a:gd name="T116" fmla="*/ 63 w 64"/>
                <a:gd name="T117" fmla="*/ 38 h 64"/>
                <a:gd name="T118" fmla="*/ 63 w 64"/>
                <a:gd name="T119" fmla="*/ 35 h 64"/>
                <a:gd name="T120" fmla="*/ 64 w 64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3" y="29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7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7" y="60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9A0BF960-A6B1-F40C-86E6-D7628D62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0" y="4132263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8 h 64"/>
                <a:gd name="T4" fmla="*/ 63 w 63"/>
                <a:gd name="T5" fmla="*/ 25 h 64"/>
                <a:gd name="T6" fmla="*/ 61 w 63"/>
                <a:gd name="T7" fmla="*/ 19 h 64"/>
                <a:gd name="T8" fmla="*/ 58 w 63"/>
                <a:gd name="T9" fmla="*/ 14 h 64"/>
                <a:gd name="T10" fmla="*/ 54 w 63"/>
                <a:gd name="T11" fmla="*/ 9 h 64"/>
                <a:gd name="T12" fmla="*/ 51 w 63"/>
                <a:gd name="T13" fmla="*/ 7 h 64"/>
                <a:gd name="T14" fmla="*/ 49 w 63"/>
                <a:gd name="T15" fmla="*/ 5 h 64"/>
                <a:gd name="T16" fmla="*/ 46 w 63"/>
                <a:gd name="T17" fmla="*/ 3 h 64"/>
                <a:gd name="T18" fmla="*/ 44 w 63"/>
                <a:gd name="T19" fmla="*/ 2 h 64"/>
                <a:gd name="T20" fmla="*/ 40 w 63"/>
                <a:gd name="T21" fmla="*/ 1 h 64"/>
                <a:gd name="T22" fmla="*/ 38 w 63"/>
                <a:gd name="T23" fmla="*/ 0 h 64"/>
                <a:gd name="T24" fmla="*/ 34 w 63"/>
                <a:gd name="T25" fmla="*/ 0 h 64"/>
                <a:gd name="T26" fmla="*/ 31 w 63"/>
                <a:gd name="T27" fmla="*/ 0 h 64"/>
                <a:gd name="T28" fmla="*/ 25 w 63"/>
                <a:gd name="T29" fmla="*/ 0 h 64"/>
                <a:gd name="T30" fmla="*/ 19 w 63"/>
                <a:gd name="T31" fmla="*/ 2 h 64"/>
                <a:gd name="T32" fmla="*/ 13 w 63"/>
                <a:gd name="T33" fmla="*/ 5 h 64"/>
                <a:gd name="T34" fmla="*/ 11 w 63"/>
                <a:gd name="T35" fmla="*/ 7 h 64"/>
                <a:gd name="T36" fmla="*/ 8 w 63"/>
                <a:gd name="T37" fmla="*/ 9 h 64"/>
                <a:gd name="T38" fmla="*/ 4 w 63"/>
                <a:gd name="T39" fmla="*/ 14 h 64"/>
                <a:gd name="T40" fmla="*/ 2 w 63"/>
                <a:gd name="T41" fmla="*/ 19 h 64"/>
                <a:gd name="T42" fmla="*/ 0 w 63"/>
                <a:gd name="T43" fmla="*/ 25 h 64"/>
                <a:gd name="T44" fmla="*/ 0 w 63"/>
                <a:gd name="T45" fmla="*/ 32 h 64"/>
                <a:gd name="T46" fmla="*/ 0 w 63"/>
                <a:gd name="T47" fmla="*/ 35 h 64"/>
                <a:gd name="T48" fmla="*/ 0 w 63"/>
                <a:gd name="T49" fmla="*/ 38 h 64"/>
                <a:gd name="T50" fmla="*/ 1 w 63"/>
                <a:gd name="T51" fmla="*/ 41 h 64"/>
                <a:gd name="T52" fmla="*/ 2 w 63"/>
                <a:gd name="T53" fmla="*/ 44 h 64"/>
                <a:gd name="T54" fmla="*/ 3 w 63"/>
                <a:gd name="T55" fmla="*/ 46 h 64"/>
                <a:gd name="T56" fmla="*/ 4 w 63"/>
                <a:gd name="T57" fmla="*/ 49 h 64"/>
                <a:gd name="T58" fmla="*/ 6 w 63"/>
                <a:gd name="T59" fmla="*/ 52 h 64"/>
                <a:gd name="T60" fmla="*/ 8 w 63"/>
                <a:gd name="T61" fmla="*/ 54 h 64"/>
                <a:gd name="T62" fmla="*/ 11 w 63"/>
                <a:gd name="T63" fmla="*/ 56 h 64"/>
                <a:gd name="T64" fmla="*/ 13 w 63"/>
                <a:gd name="T65" fmla="*/ 58 h 64"/>
                <a:gd name="T66" fmla="*/ 16 w 63"/>
                <a:gd name="T67" fmla="*/ 60 h 64"/>
                <a:gd name="T68" fmla="*/ 19 w 63"/>
                <a:gd name="T69" fmla="*/ 61 h 64"/>
                <a:gd name="T70" fmla="*/ 25 w 63"/>
                <a:gd name="T71" fmla="*/ 63 h 64"/>
                <a:gd name="T72" fmla="*/ 28 w 63"/>
                <a:gd name="T73" fmla="*/ 63 h 64"/>
                <a:gd name="T74" fmla="*/ 31 w 63"/>
                <a:gd name="T75" fmla="*/ 64 h 64"/>
                <a:gd name="T76" fmla="*/ 34 w 63"/>
                <a:gd name="T77" fmla="*/ 63 h 64"/>
                <a:gd name="T78" fmla="*/ 38 w 63"/>
                <a:gd name="T79" fmla="*/ 63 h 64"/>
                <a:gd name="T80" fmla="*/ 40 w 63"/>
                <a:gd name="T81" fmla="*/ 62 h 64"/>
                <a:gd name="T82" fmla="*/ 44 w 63"/>
                <a:gd name="T83" fmla="*/ 61 h 64"/>
                <a:gd name="T84" fmla="*/ 46 w 63"/>
                <a:gd name="T85" fmla="*/ 60 h 64"/>
                <a:gd name="T86" fmla="*/ 49 w 63"/>
                <a:gd name="T87" fmla="*/ 58 h 64"/>
                <a:gd name="T88" fmla="*/ 49 w 63"/>
                <a:gd name="T89" fmla="*/ 58 h 64"/>
                <a:gd name="T90" fmla="*/ 50 w 63"/>
                <a:gd name="T91" fmla="*/ 57 h 64"/>
                <a:gd name="T92" fmla="*/ 51 w 63"/>
                <a:gd name="T93" fmla="*/ 56 h 64"/>
                <a:gd name="T94" fmla="*/ 52 w 63"/>
                <a:gd name="T95" fmla="*/ 56 h 64"/>
                <a:gd name="T96" fmla="*/ 52 w 63"/>
                <a:gd name="T97" fmla="*/ 55 h 64"/>
                <a:gd name="T98" fmla="*/ 54 w 63"/>
                <a:gd name="T99" fmla="*/ 54 h 64"/>
                <a:gd name="T100" fmla="*/ 56 w 63"/>
                <a:gd name="T101" fmla="*/ 52 h 64"/>
                <a:gd name="T102" fmla="*/ 56 w 63"/>
                <a:gd name="T103" fmla="*/ 50 h 64"/>
                <a:gd name="T104" fmla="*/ 57 w 63"/>
                <a:gd name="T105" fmla="*/ 50 h 64"/>
                <a:gd name="T106" fmla="*/ 58 w 63"/>
                <a:gd name="T107" fmla="*/ 49 h 64"/>
                <a:gd name="T108" fmla="*/ 59 w 63"/>
                <a:gd name="T109" fmla="*/ 46 h 64"/>
                <a:gd name="T110" fmla="*/ 60 w 63"/>
                <a:gd name="T111" fmla="*/ 45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8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8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3"/>
                  </a:lnTo>
                  <a:lnTo>
                    <a:pt x="31" y="64"/>
                  </a:lnTo>
                  <a:lnTo>
                    <a:pt x="34" y="63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6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0DE85E04-CE33-6E4C-DA80-0522A18AC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3952876"/>
              <a:ext cx="100013" cy="101600"/>
            </a:xfrm>
            <a:custGeom>
              <a:avLst/>
              <a:gdLst>
                <a:gd name="T0" fmla="*/ 63 w 63"/>
                <a:gd name="T1" fmla="*/ 32 h 64"/>
                <a:gd name="T2" fmla="*/ 63 w 63"/>
                <a:gd name="T3" fmla="*/ 29 h 64"/>
                <a:gd name="T4" fmla="*/ 63 w 63"/>
                <a:gd name="T5" fmla="*/ 25 h 64"/>
                <a:gd name="T6" fmla="*/ 61 w 63"/>
                <a:gd name="T7" fmla="*/ 19 h 64"/>
                <a:gd name="T8" fmla="*/ 58 w 63"/>
                <a:gd name="T9" fmla="*/ 14 h 64"/>
                <a:gd name="T10" fmla="*/ 54 w 63"/>
                <a:gd name="T11" fmla="*/ 9 h 64"/>
                <a:gd name="T12" fmla="*/ 51 w 63"/>
                <a:gd name="T13" fmla="*/ 7 h 64"/>
                <a:gd name="T14" fmla="*/ 49 w 63"/>
                <a:gd name="T15" fmla="*/ 5 h 64"/>
                <a:gd name="T16" fmla="*/ 46 w 63"/>
                <a:gd name="T17" fmla="*/ 4 h 64"/>
                <a:gd name="T18" fmla="*/ 44 w 63"/>
                <a:gd name="T19" fmla="*/ 2 h 64"/>
                <a:gd name="T20" fmla="*/ 41 w 63"/>
                <a:gd name="T21" fmla="*/ 1 h 64"/>
                <a:gd name="T22" fmla="*/ 38 w 63"/>
                <a:gd name="T23" fmla="*/ 1 h 64"/>
                <a:gd name="T24" fmla="*/ 35 w 63"/>
                <a:gd name="T25" fmla="*/ 0 h 64"/>
                <a:gd name="T26" fmla="*/ 31 w 63"/>
                <a:gd name="T27" fmla="*/ 0 h 64"/>
                <a:gd name="T28" fmla="*/ 25 w 63"/>
                <a:gd name="T29" fmla="*/ 1 h 64"/>
                <a:gd name="T30" fmla="*/ 19 w 63"/>
                <a:gd name="T31" fmla="*/ 2 h 64"/>
                <a:gd name="T32" fmla="*/ 13 w 63"/>
                <a:gd name="T33" fmla="*/ 5 h 64"/>
                <a:gd name="T34" fmla="*/ 11 w 63"/>
                <a:gd name="T35" fmla="*/ 7 h 64"/>
                <a:gd name="T36" fmla="*/ 9 w 63"/>
                <a:gd name="T37" fmla="*/ 9 h 64"/>
                <a:gd name="T38" fmla="*/ 4 w 63"/>
                <a:gd name="T39" fmla="*/ 14 h 64"/>
                <a:gd name="T40" fmla="*/ 2 w 63"/>
                <a:gd name="T41" fmla="*/ 19 h 64"/>
                <a:gd name="T42" fmla="*/ 0 w 63"/>
                <a:gd name="T43" fmla="*/ 25 h 64"/>
                <a:gd name="T44" fmla="*/ 0 w 63"/>
                <a:gd name="T45" fmla="*/ 32 h 64"/>
                <a:gd name="T46" fmla="*/ 0 w 63"/>
                <a:gd name="T47" fmla="*/ 35 h 64"/>
                <a:gd name="T48" fmla="*/ 0 w 63"/>
                <a:gd name="T49" fmla="*/ 38 h 64"/>
                <a:gd name="T50" fmla="*/ 1 w 63"/>
                <a:gd name="T51" fmla="*/ 41 h 64"/>
                <a:gd name="T52" fmla="*/ 2 w 63"/>
                <a:gd name="T53" fmla="*/ 44 h 64"/>
                <a:gd name="T54" fmla="*/ 3 w 63"/>
                <a:gd name="T55" fmla="*/ 47 h 64"/>
                <a:gd name="T56" fmla="*/ 4 w 63"/>
                <a:gd name="T57" fmla="*/ 49 h 64"/>
                <a:gd name="T58" fmla="*/ 6 w 63"/>
                <a:gd name="T59" fmla="*/ 52 h 64"/>
                <a:gd name="T60" fmla="*/ 9 w 63"/>
                <a:gd name="T61" fmla="*/ 54 h 64"/>
                <a:gd name="T62" fmla="*/ 11 w 63"/>
                <a:gd name="T63" fmla="*/ 56 h 64"/>
                <a:gd name="T64" fmla="*/ 13 w 63"/>
                <a:gd name="T65" fmla="*/ 58 h 64"/>
                <a:gd name="T66" fmla="*/ 16 w 63"/>
                <a:gd name="T67" fmla="*/ 60 h 64"/>
                <a:gd name="T68" fmla="*/ 19 w 63"/>
                <a:gd name="T69" fmla="*/ 61 h 64"/>
                <a:gd name="T70" fmla="*/ 25 w 63"/>
                <a:gd name="T71" fmla="*/ 63 h 64"/>
                <a:gd name="T72" fmla="*/ 28 w 63"/>
                <a:gd name="T73" fmla="*/ 63 h 64"/>
                <a:gd name="T74" fmla="*/ 31 w 63"/>
                <a:gd name="T75" fmla="*/ 64 h 64"/>
                <a:gd name="T76" fmla="*/ 35 w 63"/>
                <a:gd name="T77" fmla="*/ 63 h 64"/>
                <a:gd name="T78" fmla="*/ 38 w 63"/>
                <a:gd name="T79" fmla="*/ 63 h 64"/>
                <a:gd name="T80" fmla="*/ 41 w 63"/>
                <a:gd name="T81" fmla="*/ 62 h 64"/>
                <a:gd name="T82" fmla="*/ 44 w 63"/>
                <a:gd name="T83" fmla="*/ 61 h 64"/>
                <a:gd name="T84" fmla="*/ 46 w 63"/>
                <a:gd name="T85" fmla="*/ 60 h 64"/>
                <a:gd name="T86" fmla="*/ 49 w 63"/>
                <a:gd name="T87" fmla="*/ 58 h 64"/>
                <a:gd name="T88" fmla="*/ 49 w 63"/>
                <a:gd name="T89" fmla="*/ 58 h 64"/>
                <a:gd name="T90" fmla="*/ 50 w 63"/>
                <a:gd name="T91" fmla="*/ 57 h 64"/>
                <a:gd name="T92" fmla="*/ 51 w 63"/>
                <a:gd name="T93" fmla="*/ 56 h 64"/>
                <a:gd name="T94" fmla="*/ 52 w 63"/>
                <a:gd name="T95" fmla="*/ 56 h 64"/>
                <a:gd name="T96" fmla="*/ 52 w 63"/>
                <a:gd name="T97" fmla="*/ 55 h 64"/>
                <a:gd name="T98" fmla="*/ 54 w 63"/>
                <a:gd name="T99" fmla="*/ 54 h 64"/>
                <a:gd name="T100" fmla="*/ 56 w 63"/>
                <a:gd name="T101" fmla="*/ 52 h 64"/>
                <a:gd name="T102" fmla="*/ 57 w 63"/>
                <a:gd name="T103" fmla="*/ 50 h 64"/>
                <a:gd name="T104" fmla="*/ 57 w 63"/>
                <a:gd name="T105" fmla="*/ 50 h 64"/>
                <a:gd name="T106" fmla="*/ 58 w 63"/>
                <a:gd name="T107" fmla="*/ 49 h 64"/>
                <a:gd name="T108" fmla="*/ 59 w 63"/>
                <a:gd name="T109" fmla="*/ 47 h 64"/>
                <a:gd name="T110" fmla="*/ 60 w 63"/>
                <a:gd name="T111" fmla="*/ 45 h 64"/>
                <a:gd name="T112" fmla="*/ 61 w 63"/>
                <a:gd name="T113" fmla="*/ 44 h 64"/>
                <a:gd name="T114" fmla="*/ 62 w 63"/>
                <a:gd name="T115" fmla="*/ 41 h 64"/>
                <a:gd name="T116" fmla="*/ 63 w 63"/>
                <a:gd name="T117" fmla="*/ 38 h 64"/>
                <a:gd name="T118" fmla="*/ 63 w 63"/>
                <a:gd name="T119" fmla="*/ 35 h 64"/>
                <a:gd name="T120" fmla="*/ 63 w 63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lnTo>
                    <a:pt x="63" y="29"/>
                  </a:lnTo>
                  <a:lnTo>
                    <a:pt x="63" y="25"/>
                  </a:lnTo>
                  <a:lnTo>
                    <a:pt x="61" y="19"/>
                  </a:lnTo>
                  <a:lnTo>
                    <a:pt x="58" y="14"/>
                  </a:lnTo>
                  <a:lnTo>
                    <a:pt x="54" y="9"/>
                  </a:lnTo>
                  <a:lnTo>
                    <a:pt x="51" y="7"/>
                  </a:lnTo>
                  <a:lnTo>
                    <a:pt x="49" y="5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4" y="14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9"/>
                  </a:lnTo>
                  <a:lnTo>
                    <a:pt x="6" y="52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6" y="60"/>
                  </a:lnTo>
                  <a:lnTo>
                    <a:pt x="19" y="61"/>
                  </a:lnTo>
                  <a:lnTo>
                    <a:pt x="25" y="63"/>
                  </a:lnTo>
                  <a:lnTo>
                    <a:pt x="28" y="63"/>
                  </a:lnTo>
                  <a:lnTo>
                    <a:pt x="31" y="64"/>
                  </a:lnTo>
                  <a:lnTo>
                    <a:pt x="35" y="63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1"/>
                  </a:lnTo>
                  <a:lnTo>
                    <a:pt x="46" y="6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4" y="54"/>
                  </a:lnTo>
                  <a:lnTo>
                    <a:pt x="56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8" y="49"/>
                  </a:lnTo>
                  <a:lnTo>
                    <a:pt x="59" y="47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1340E732-5075-A6CF-ADD5-CAF40389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538" y="435133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146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3DB547A8-D930-6DF7-B0E1-C6A8834B0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150" y="4200526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189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D43A137E-5DC6-B65C-4502-001F6B72E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13" y="408781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240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86DBDCA0-689E-56F0-4B72-9349162C7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400" y="3533776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296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7900A96C-5818-FD2A-AB5B-CF9791086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53853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308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E3D5AF05-DA95-B095-B228-1F0A1FAE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3513" y="3692526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263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E604350A-35BC-1E48-470D-9DDBAADB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550" y="387826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205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Rectangle 79">
              <a:extLst>
                <a:ext uri="{FF2B5EF4-FFF2-40B4-BE49-F238E27FC236}">
                  <a16:creationId xmlns:a16="http://schemas.microsoft.com/office/drawing/2014/main" id="{9E624F95-C417-74E7-8B49-3E7143F3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388" y="411003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139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9C5BEB88-551D-5C1A-6743-4B7C7950A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4" y="4762501"/>
              <a:ext cx="101600" cy="101600"/>
            </a:xfrm>
            <a:custGeom>
              <a:avLst/>
              <a:gdLst>
                <a:gd name="T0" fmla="*/ 64 w 64"/>
                <a:gd name="T1" fmla="*/ 32 h 64"/>
                <a:gd name="T2" fmla="*/ 64 w 64"/>
                <a:gd name="T3" fmla="*/ 29 h 64"/>
                <a:gd name="T4" fmla="*/ 63 w 64"/>
                <a:gd name="T5" fmla="*/ 26 h 64"/>
                <a:gd name="T6" fmla="*/ 62 w 64"/>
                <a:gd name="T7" fmla="*/ 20 h 64"/>
                <a:gd name="T8" fmla="*/ 58 w 64"/>
                <a:gd name="T9" fmla="*/ 14 h 64"/>
                <a:gd name="T10" fmla="*/ 54 w 64"/>
                <a:gd name="T11" fmla="*/ 10 h 64"/>
                <a:gd name="T12" fmla="*/ 52 w 64"/>
                <a:gd name="T13" fmla="*/ 7 h 64"/>
                <a:gd name="T14" fmla="*/ 49 w 64"/>
                <a:gd name="T15" fmla="*/ 5 h 64"/>
                <a:gd name="T16" fmla="*/ 47 w 64"/>
                <a:gd name="T17" fmla="*/ 4 h 64"/>
                <a:gd name="T18" fmla="*/ 44 w 64"/>
                <a:gd name="T19" fmla="*/ 3 h 64"/>
                <a:gd name="T20" fmla="*/ 41 w 64"/>
                <a:gd name="T21" fmla="*/ 2 h 64"/>
                <a:gd name="T22" fmla="*/ 38 w 64"/>
                <a:gd name="T23" fmla="*/ 1 h 64"/>
                <a:gd name="T24" fmla="*/ 35 w 64"/>
                <a:gd name="T25" fmla="*/ 0 h 64"/>
                <a:gd name="T26" fmla="*/ 32 w 64"/>
                <a:gd name="T27" fmla="*/ 0 h 64"/>
                <a:gd name="T28" fmla="*/ 26 w 64"/>
                <a:gd name="T29" fmla="*/ 1 h 64"/>
                <a:gd name="T30" fmla="*/ 20 w 64"/>
                <a:gd name="T31" fmla="*/ 3 h 64"/>
                <a:gd name="T32" fmla="*/ 14 w 64"/>
                <a:gd name="T33" fmla="*/ 5 h 64"/>
                <a:gd name="T34" fmla="*/ 11 w 64"/>
                <a:gd name="T35" fmla="*/ 7 h 64"/>
                <a:gd name="T36" fmla="*/ 9 w 64"/>
                <a:gd name="T37" fmla="*/ 10 h 64"/>
                <a:gd name="T38" fmla="*/ 5 w 64"/>
                <a:gd name="T39" fmla="*/ 14 h 64"/>
                <a:gd name="T40" fmla="*/ 3 w 64"/>
                <a:gd name="T41" fmla="*/ 20 h 64"/>
                <a:gd name="T42" fmla="*/ 1 w 64"/>
                <a:gd name="T43" fmla="*/ 26 h 64"/>
                <a:gd name="T44" fmla="*/ 0 w 64"/>
                <a:gd name="T45" fmla="*/ 32 h 64"/>
                <a:gd name="T46" fmla="*/ 0 w 64"/>
                <a:gd name="T47" fmla="*/ 35 h 64"/>
                <a:gd name="T48" fmla="*/ 1 w 64"/>
                <a:gd name="T49" fmla="*/ 38 h 64"/>
                <a:gd name="T50" fmla="*/ 1 w 64"/>
                <a:gd name="T51" fmla="*/ 41 h 64"/>
                <a:gd name="T52" fmla="*/ 3 w 64"/>
                <a:gd name="T53" fmla="*/ 44 h 64"/>
                <a:gd name="T54" fmla="*/ 4 w 64"/>
                <a:gd name="T55" fmla="*/ 47 h 64"/>
                <a:gd name="T56" fmla="*/ 5 w 64"/>
                <a:gd name="T57" fmla="*/ 50 h 64"/>
                <a:gd name="T58" fmla="*/ 7 w 64"/>
                <a:gd name="T59" fmla="*/ 52 h 64"/>
                <a:gd name="T60" fmla="*/ 9 w 64"/>
                <a:gd name="T61" fmla="*/ 55 h 64"/>
                <a:gd name="T62" fmla="*/ 11 w 64"/>
                <a:gd name="T63" fmla="*/ 57 h 64"/>
                <a:gd name="T64" fmla="*/ 14 w 64"/>
                <a:gd name="T65" fmla="*/ 59 h 64"/>
                <a:gd name="T66" fmla="*/ 17 w 64"/>
                <a:gd name="T67" fmla="*/ 60 h 64"/>
                <a:gd name="T68" fmla="*/ 20 w 64"/>
                <a:gd name="T69" fmla="*/ 62 h 64"/>
                <a:gd name="T70" fmla="*/ 26 w 64"/>
                <a:gd name="T71" fmla="*/ 63 h 64"/>
                <a:gd name="T72" fmla="*/ 29 w 64"/>
                <a:gd name="T73" fmla="*/ 64 h 64"/>
                <a:gd name="T74" fmla="*/ 32 w 64"/>
                <a:gd name="T75" fmla="*/ 64 h 64"/>
                <a:gd name="T76" fmla="*/ 35 w 64"/>
                <a:gd name="T77" fmla="*/ 64 h 64"/>
                <a:gd name="T78" fmla="*/ 38 w 64"/>
                <a:gd name="T79" fmla="*/ 63 h 64"/>
                <a:gd name="T80" fmla="*/ 41 w 64"/>
                <a:gd name="T81" fmla="*/ 62 h 64"/>
                <a:gd name="T82" fmla="*/ 44 w 64"/>
                <a:gd name="T83" fmla="*/ 62 h 64"/>
                <a:gd name="T84" fmla="*/ 47 w 64"/>
                <a:gd name="T85" fmla="*/ 60 h 64"/>
                <a:gd name="T86" fmla="*/ 49 w 64"/>
                <a:gd name="T87" fmla="*/ 59 h 64"/>
                <a:gd name="T88" fmla="*/ 50 w 64"/>
                <a:gd name="T89" fmla="*/ 58 h 64"/>
                <a:gd name="T90" fmla="*/ 51 w 64"/>
                <a:gd name="T91" fmla="*/ 58 h 64"/>
                <a:gd name="T92" fmla="*/ 52 w 64"/>
                <a:gd name="T93" fmla="*/ 57 h 64"/>
                <a:gd name="T94" fmla="*/ 52 w 64"/>
                <a:gd name="T95" fmla="*/ 56 h 64"/>
                <a:gd name="T96" fmla="*/ 53 w 64"/>
                <a:gd name="T97" fmla="*/ 56 h 64"/>
                <a:gd name="T98" fmla="*/ 54 w 64"/>
                <a:gd name="T99" fmla="*/ 55 h 64"/>
                <a:gd name="T100" fmla="*/ 56 w 64"/>
                <a:gd name="T101" fmla="*/ 52 h 64"/>
                <a:gd name="T102" fmla="*/ 57 w 64"/>
                <a:gd name="T103" fmla="*/ 51 h 64"/>
                <a:gd name="T104" fmla="*/ 58 w 64"/>
                <a:gd name="T105" fmla="*/ 50 h 64"/>
                <a:gd name="T106" fmla="*/ 58 w 64"/>
                <a:gd name="T107" fmla="*/ 50 h 64"/>
                <a:gd name="T108" fmla="*/ 60 w 64"/>
                <a:gd name="T109" fmla="*/ 47 h 64"/>
                <a:gd name="T110" fmla="*/ 61 w 64"/>
                <a:gd name="T111" fmla="*/ 46 h 64"/>
                <a:gd name="T112" fmla="*/ 62 w 64"/>
                <a:gd name="T113" fmla="*/ 44 h 64"/>
                <a:gd name="T114" fmla="*/ 62 w 64"/>
                <a:gd name="T115" fmla="*/ 41 h 64"/>
                <a:gd name="T116" fmla="*/ 63 w 64"/>
                <a:gd name="T117" fmla="*/ 38 h 64"/>
                <a:gd name="T118" fmla="*/ 64 w 64"/>
                <a:gd name="T119" fmla="*/ 35 h 64"/>
                <a:gd name="T120" fmla="*/ 64 w 64"/>
                <a:gd name="T1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4" y="29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2" y="7"/>
                  </a:lnTo>
                  <a:lnTo>
                    <a:pt x="49" y="5"/>
                  </a:lnTo>
                  <a:lnTo>
                    <a:pt x="47" y="4"/>
                  </a:lnTo>
                  <a:lnTo>
                    <a:pt x="44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3" y="44"/>
                  </a:lnTo>
                  <a:lnTo>
                    <a:pt x="4" y="47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9" y="55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7" y="60"/>
                  </a:lnTo>
                  <a:lnTo>
                    <a:pt x="20" y="62"/>
                  </a:lnTo>
                  <a:lnTo>
                    <a:pt x="26" y="63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5" y="64"/>
                  </a:lnTo>
                  <a:lnTo>
                    <a:pt x="38" y="63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47" y="60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2" y="57"/>
                  </a:lnTo>
                  <a:lnTo>
                    <a:pt x="52" y="56"/>
                  </a:lnTo>
                  <a:lnTo>
                    <a:pt x="53" y="56"/>
                  </a:lnTo>
                  <a:lnTo>
                    <a:pt x="54" y="55"/>
                  </a:lnTo>
                  <a:lnTo>
                    <a:pt x="56" y="52"/>
                  </a:lnTo>
                  <a:lnTo>
                    <a:pt x="57" y="51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2" y="41"/>
                  </a:lnTo>
                  <a:lnTo>
                    <a:pt x="63" y="38"/>
                  </a:lnTo>
                  <a:lnTo>
                    <a:pt x="64" y="3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Rectangle 82">
              <a:extLst>
                <a:ext uri="{FF2B5EF4-FFF2-40B4-BE49-F238E27FC236}">
                  <a16:creationId xmlns:a16="http://schemas.microsoft.com/office/drawing/2014/main" id="{E8034E14-099A-E87A-B900-331DFBE78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369" y="4040188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F1F2A4FC-461D-9B16-7C75-FBE947365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524" y="470693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" name="Rectangle 84">
              <a:extLst>
                <a:ext uri="{FF2B5EF4-FFF2-40B4-BE49-F238E27FC236}">
                  <a16:creationId xmlns:a16="http://schemas.microsoft.com/office/drawing/2014/main" id="{4159A071-E6B3-273C-BAFB-6B249646D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950" y="46624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41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id="{8FB245A4-9F07-30D5-8F56-83B4F9B2C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4627563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64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id="{FF31E273-4B5B-BABB-66EF-63616E0C1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4451351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119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684E3A63-4F27-E482-C2E4-9EF3D1880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2946401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Line 88">
              <a:extLst>
                <a:ext uri="{FF2B5EF4-FFF2-40B4-BE49-F238E27FC236}">
                  <a16:creationId xmlns:a16="http://schemas.microsoft.com/office/drawing/2014/main" id="{A0FD5EB2-99A8-4C18-7282-65706E205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125" y="2946401"/>
              <a:ext cx="0" cy="105727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CE2D011E-0CED-E442-76AA-0EFAE7980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368458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Line 90">
              <a:extLst>
                <a:ext uri="{FF2B5EF4-FFF2-40B4-BE49-F238E27FC236}">
                  <a16:creationId xmlns:a16="http://schemas.microsoft.com/office/drawing/2014/main" id="{0E9A700E-4927-4059-DE52-79F7F2913D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19863" y="3419476"/>
              <a:ext cx="4445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Line 91">
              <a:extLst>
                <a:ext uri="{FF2B5EF4-FFF2-40B4-BE49-F238E27FC236}">
                  <a16:creationId xmlns:a16="http://schemas.microsoft.com/office/drawing/2014/main" id="{F2243697-B160-0CD1-089C-3DAF23532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75413" y="3419476"/>
              <a:ext cx="4445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Line 92">
              <a:extLst>
                <a:ext uri="{FF2B5EF4-FFF2-40B4-BE49-F238E27FC236}">
                  <a16:creationId xmlns:a16="http://schemas.microsoft.com/office/drawing/2014/main" id="{A8332799-137A-6F55-B4B0-6C990BA30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9863" y="3419476"/>
              <a:ext cx="0" cy="76358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09348976-5FE0-EAD6-1860-EDCFC344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4940301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47C9D9A1-DDEC-8632-D058-76B07CD2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4943476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Line 95">
              <a:extLst>
                <a:ext uri="{FF2B5EF4-FFF2-40B4-BE49-F238E27FC236}">
                  <a16:creationId xmlns:a16="http://schemas.microsoft.com/office/drawing/2014/main" id="{BE628630-C0BB-6FD2-5B65-325C7CCA5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1650" y="4325938"/>
              <a:ext cx="0" cy="61753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5142DA73-A1BA-9765-6351-9F36554C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5072063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Line 97">
              <a:extLst>
                <a:ext uri="{FF2B5EF4-FFF2-40B4-BE49-F238E27FC236}">
                  <a16:creationId xmlns:a16="http://schemas.microsoft.com/office/drawing/2014/main" id="{56E4F5D4-ECC5-F42C-4F73-62BB8C00C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9863" y="4183063"/>
              <a:ext cx="0" cy="75723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Line 98">
              <a:extLst>
                <a:ext uri="{FF2B5EF4-FFF2-40B4-BE49-F238E27FC236}">
                  <a16:creationId xmlns:a16="http://schemas.microsoft.com/office/drawing/2014/main" id="{1F700EA2-49E3-2954-A5EB-E50F574EF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1650" y="4183063"/>
              <a:ext cx="938213" cy="14287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Line 99">
              <a:extLst>
                <a:ext uri="{FF2B5EF4-FFF2-40B4-BE49-F238E27FC236}">
                  <a16:creationId xmlns:a16="http://schemas.microsoft.com/office/drawing/2014/main" id="{906EF01C-95A8-208B-B78C-C7AE30F5C2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9863" y="4003676"/>
              <a:ext cx="957263" cy="1793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Line 100">
              <a:extLst>
                <a:ext uri="{FF2B5EF4-FFF2-40B4-BE49-F238E27FC236}">
                  <a16:creationId xmlns:a16="http://schemas.microsoft.com/office/drawing/2014/main" id="{ECA06AE3-B225-2084-9BD1-155E59D9B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3684588"/>
              <a:ext cx="0" cy="64135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Line 101">
              <a:extLst>
                <a:ext uri="{FF2B5EF4-FFF2-40B4-BE49-F238E27FC236}">
                  <a16:creationId xmlns:a16="http://schemas.microsoft.com/office/drawing/2014/main" id="{0CD5C4A6-8D9F-0596-E919-CC62B015C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77125" y="4003676"/>
              <a:ext cx="0" cy="106838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161C2DB8-BCB7-EE16-77E4-B1B352639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4210051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CFEBA320-7024-00E7-517F-6D0936E4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374173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45B152EF-D67C-B5F7-021F-DD654F0C4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5083176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Line 105">
              <a:extLst>
                <a:ext uri="{FF2B5EF4-FFF2-40B4-BE49-F238E27FC236}">
                  <a16:creationId xmlns:a16="http://schemas.microsoft.com/office/drawing/2014/main" id="{6F743CCA-5310-C31F-F864-69ACA6103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4388" y="4411663"/>
              <a:ext cx="0" cy="67151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Line 106">
              <a:extLst>
                <a:ext uri="{FF2B5EF4-FFF2-40B4-BE49-F238E27FC236}">
                  <a16:creationId xmlns:a16="http://schemas.microsoft.com/office/drawing/2014/main" id="{5F634674-DC20-19F8-9432-2493B61B8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513" y="4594226"/>
              <a:ext cx="469900" cy="777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Line 107">
              <a:extLst>
                <a:ext uri="{FF2B5EF4-FFF2-40B4-BE49-F238E27FC236}">
                  <a16:creationId xmlns:a16="http://schemas.microsoft.com/office/drawing/2014/main" id="{0A299E9A-F6F0-9C40-FCBC-6CA5B2AEB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513" y="4408488"/>
              <a:ext cx="0" cy="26352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ACCE9590-3794-BC84-4077-8687A611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440848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749A265F-756C-0196-C66E-770C3C7E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4943476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Line 110">
              <a:extLst>
                <a:ext uri="{FF2B5EF4-FFF2-40B4-BE49-F238E27FC236}">
                  <a16:creationId xmlns:a16="http://schemas.microsoft.com/office/drawing/2014/main" id="{22A8C9EF-033E-5783-E3E9-0F68EEEE2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6963" y="4979988"/>
              <a:ext cx="4445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Line 111">
              <a:extLst>
                <a:ext uri="{FF2B5EF4-FFF2-40B4-BE49-F238E27FC236}">
                  <a16:creationId xmlns:a16="http://schemas.microsoft.com/office/drawing/2014/main" id="{7032FE6F-3E30-F0CC-27EB-C77015373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1413" y="4594226"/>
              <a:ext cx="0" cy="3857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Line 112">
              <a:extLst>
                <a:ext uri="{FF2B5EF4-FFF2-40B4-BE49-F238E27FC236}">
                  <a16:creationId xmlns:a16="http://schemas.microsoft.com/office/drawing/2014/main" id="{53CD3845-A977-70A9-026C-98E332B9D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1413" y="4979988"/>
              <a:ext cx="4445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Line 113">
              <a:extLst>
                <a:ext uri="{FF2B5EF4-FFF2-40B4-BE49-F238E27FC236}">
                  <a16:creationId xmlns:a16="http://schemas.microsoft.com/office/drawing/2014/main" id="{FB237479-A5DF-3372-747B-6F255B320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513" y="4672013"/>
              <a:ext cx="0" cy="2714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Line 114">
              <a:extLst>
                <a:ext uri="{FF2B5EF4-FFF2-40B4-BE49-F238E27FC236}">
                  <a16:creationId xmlns:a16="http://schemas.microsoft.com/office/drawing/2014/main" id="{29B0F9BE-779F-255D-D267-2C2809DD1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1413" y="4411663"/>
              <a:ext cx="942975" cy="18256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Line 115">
              <a:extLst>
                <a:ext uri="{FF2B5EF4-FFF2-40B4-BE49-F238E27FC236}">
                  <a16:creationId xmlns:a16="http://schemas.microsoft.com/office/drawing/2014/main" id="{36B9D46D-BED9-A32B-1D87-3164AE61E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388" y="3741738"/>
              <a:ext cx="0" cy="66992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Line 116">
              <a:extLst>
                <a:ext uri="{FF2B5EF4-FFF2-40B4-BE49-F238E27FC236}">
                  <a16:creationId xmlns:a16="http://schemas.microsoft.com/office/drawing/2014/main" id="{4B3D7A24-2912-5E24-7AC3-30C693A0B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8" y="4672013"/>
              <a:ext cx="542925" cy="13970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Line 117">
              <a:extLst>
                <a:ext uri="{FF2B5EF4-FFF2-40B4-BE49-F238E27FC236}">
                  <a16:creationId xmlns:a16="http://schemas.microsoft.com/office/drawing/2014/main" id="{A579588D-C63E-585F-06BA-BB3DB7948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413" y="4210051"/>
              <a:ext cx="0" cy="38417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Line 118">
              <a:extLst>
                <a:ext uri="{FF2B5EF4-FFF2-40B4-BE49-F238E27FC236}">
                  <a16:creationId xmlns:a16="http://schemas.microsoft.com/office/drawing/2014/main" id="{2F5547B9-4141-4A6A-09FA-46C65A4A1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4388" y="4325938"/>
              <a:ext cx="957263" cy="8572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778DC8E8-51FD-7B21-34AD-E50E64135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3059113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Line 120">
              <a:extLst>
                <a:ext uri="{FF2B5EF4-FFF2-40B4-BE49-F238E27FC236}">
                  <a16:creationId xmlns:a16="http://schemas.microsoft.com/office/drawing/2014/main" id="{1E58001F-80FB-D512-7707-2D1FBC2A9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88" y="3059113"/>
              <a:ext cx="0" cy="76358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CBC6645F-60FF-04F5-DB9B-BCF1D115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3044826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Line 122">
              <a:extLst>
                <a:ext uri="{FF2B5EF4-FFF2-40B4-BE49-F238E27FC236}">
                  <a16:creationId xmlns:a16="http://schemas.microsoft.com/office/drawing/2014/main" id="{4BDD5DE5-6519-8AFD-8CFF-F26FE01DF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5450" y="3257551"/>
              <a:ext cx="4445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Line 123">
              <a:extLst>
                <a:ext uri="{FF2B5EF4-FFF2-40B4-BE49-F238E27FC236}">
                  <a16:creationId xmlns:a16="http://schemas.microsoft.com/office/drawing/2014/main" id="{FBD4DC60-814E-EC22-CB05-DB9CBF03A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1000" y="3257551"/>
              <a:ext cx="44450" cy="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Line 124">
              <a:extLst>
                <a:ext uri="{FF2B5EF4-FFF2-40B4-BE49-F238E27FC236}">
                  <a16:creationId xmlns:a16="http://schemas.microsoft.com/office/drawing/2014/main" id="{55620777-81A1-84B1-D641-3B6A04886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3257551"/>
              <a:ext cx="0" cy="67786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Line 125">
              <a:extLst>
                <a:ext uri="{FF2B5EF4-FFF2-40B4-BE49-F238E27FC236}">
                  <a16:creationId xmlns:a16="http://schemas.microsoft.com/office/drawing/2014/main" id="{72E2EAB3-A8D5-5BFB-FECE-2DA10E94A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4775" y="3044826"/>
              <a:ext cx="0" cy="73977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Line 126">
              <a:extLst>
                <a:ext uri="{FF2B5EF4-FFF2-40B4-BE49-F238E27FC236}">
                  <a16:creationId xmlns:a16="http://schemas.microsoft.com/office/drawing/2014/main" id="{8F6719B8-4156-88DE-88A3-8F38C8C6C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5450" y="3784601"/>
              <a:ext cx="949325" cy="150813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EE01BE06-49BB-E7E5-4637-99AEF2CF8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4530726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CE521BDA-0CB0-14E9-3AF8-6BE89031E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4616451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46C1184D-11EC-ED70-109A-59DF4B177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4581526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Line 130">
              <a:extLst>
                <a:ext uri="{FF2B5EF4-FFF2-40B4-BE49-F238E27FC236}">
                  <a16:creationId xmlns:a16="http://schemas.microsoft.com/office/drawing/2014/main" id="{0B439BAA-349A-B035-8CCF-1023B5DC0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5688" y="3822701"/>
              <a:ext cx="0" cy="7588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Line 131">
              <a:extLst>
                <a:ext uri="{FF2B5EF4-FFF2-40B4-BE49-F238E27FC236}">
                  <a16:creationId xmlns:a16="http://schemas.microsoft.com/office/drawing/2014/main" id="{35E15A13-B28C-EDFF-7B27-D9116C3E8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5450" y="3935413"/>
              <a:ext cx="0" cy="68103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Line 132">
              <a:extLst>
                <a:ext uri="{FF2B5EF4-FFF2-40B4-BE49-F238E27FC236}">
                  <a16:creationId xmlns:a16="http://schemas.microsoft.com/office/drawing/2014/main" id="{D800A0D3-6CE0-7DEE-B04D-2007060F1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4775" y="3784601"/>
              <a:ext cx="950913" cy="3810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Line 133">
              <a:extLst>
                <a:ext uri="{FF2B5EF4-FFF2-40B4-BE49-F238E27FC236}">
                  <a16:creationId xmlns:a16="http://schemas.microsoft.com/office/drawing/2014/main" id="{CD94DBE7-04C6-B77A-B058-FDC73D328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4775" y="3784601"/>
              <a:ext cx="0" cy="7461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CBF7C278-89A0-F2D1-27BE-B936D1CE6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3894138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6893AB48-CAF7-855B-7D37-1E92AE4B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348773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Line 136">
              <a:extLst>
                <a:ext uri="{FF2B5EF4-FFF2-40B4-BE49-F238E27FC236}">
                  <a16:creationId xmlns:a16="http://schemas.microsoft.com/office/drawing/2014/main" id="{3D27D335-69D9-66E6-005F-01514176D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175" y="3487738"/>
              <a:ext cx="0" cy="64452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D64931EC-3C30-2EAA-533F-832422BD7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140201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Line 138">
              <a:extLst>
                <a:ext uri="{FF2B5EF4-FFF2-40B4-BE49-F238E27FC236}">
                  <a16:creationId xmlns:a16="http://schemas.microsoft.com/office/drawing/2014/main" id="{B01E9775-8A9C-7B19-FDC4-F4EE19AA1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8488" y="4508501"/>
              <a:ext cx="0" cy="369888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217F17AF-34AB-8CB4-42B2-194A1BF52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878388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Line 140">
              <a:extLst>
                <a:ext uri="{FF2B5EF4-FFF2-40B4-BE49-F238E27FC236}">
                  <a16:creationId xmlns:a16="http://schemas.microsoft.com/office/drawing/2014/main" id="{19BFF00A-D25B-6BA8-5312-D62E87B94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0813" y="4508501"/>
              <a:ext cx="447675" cy="29845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B10C7459-EB4A-F631-FCE6-91B225A5C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5" y="4770438"/>
              <a:ext cx="88900" cy="0"/>
            </a:xfrm>
            <a:custGeom>
              <a:avLst/>
              <a:gdLst>
                <a:gd name="T0" fmla="*/ 56 w 56"/>
                <a:gd name="T1" fmla="*/ 28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Line 142">
              <a:extLst>
                <a:ext uri="{FF2B5EF4-FFF2-40B4-BE49-F238E27FC236}">
                  <a16:creationId xmlns:a16="http://schemas.microsoft.com/office/drawing/2014/main" id="{775EB935-9A6D-0669-F9D5-051EEABD8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3150" y="4343401"/>
              <a:ext cx="0" cy="44767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A351CDFC-D935-27E7-C83A-4FA753657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4791076"/>
              <a:ext cx="88900" cy="0"/>
            </a:xfrm>
            <a:custGeom>
              <a:avLst/>
              <a:gdLst>
                <a:gd name="T0" fmla="*/ 56 w 56"/>
                <a:gd name="T1" fmla="*/ 27 w 56"/>
                <a:gd name="T2" fmla="*/ 0 w 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Line 144">
              <a:extLst>
                <a:ext uri="{FF2B5EF4-FFF2-40B4-BE49-F238E27FC236}">
                  <a16:creationId xmlns:a16="http://schemas.microsoft.com/office/drawing/2014/main" id="{1015F06E-0B68-8790-B211-7952742D1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5175" y="4132263"/>
              <a:ext cx="0" cy="638175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Line 145">
              <a:extLst>
                <a:ext uri="{FF2B5EF4-FFF2-40B4-BE49-F238E27FC236}">
                  <a16:creationId xmlns:a16="http://schemas.microsoft.com/office/drawing/2014/main" id="{E6FD6560-4618-5120-3085-A8B5E2B8B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488" y="4140201"/>
              <a:ext cx="0" cy="368300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Line 146">
              <a:extLst>
                <a:ext uri="{FF2B5EF4-FFF2-40B4-BE49-F238E27FC236}">
                  <a16:creationId xmlns:a16="http://schemas.microsoft.com/office/drawing/2014/main" id="{641835AD-3A06-8084-CEC6-5C613BA3B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150" y="3894138"/>
              <a:ext cx="0" cy="449263"/>
            </a:xfrm>
            <a:prstGeom prst="line">
              <a:avLst/>
            </a:prstGeom>
            <a:noFill/>
            <a:ln w="1270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9" name="Line 147">
              <a:extLst>
                <a:ext uri="{FF2B5EF4-FFF2-40B4-BE49-F238E27FC236}">
                  <a16:creationId xmlns:a16="http://schemas.microsoft.com/office/drawing/2014/main" id="{5D6F62FB-AFB9-9E3B-DF69-85783F460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3150" y="4132263"/>
              <a:ext cx="962025" cy="211138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Line 148">
              <a:extLst>
                <a:ext uri="{FF2B5EF4-FFF2-40B4-BE49-F238E27FC236}">
                  <a16:creationId xmlns:a16="http://schemas.microsoft.com/office/drawing/2014/main" id="{078DF1E4-4327-D53E-8550-D3A3E4940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8488" y="4343401"/>
              <a:ext cx="474663" cy="16510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Line 149">
              <a:extLst>
                <a:ext uri="{FF2B5EF4-FFF2-40B4-BE49-F238E27FC236}">
                  <a16:creationId xmlns:a16="http://schemas.microsoft.com/office/drawing/2014/main" id="{80975715-5CB9-98E4-42D9-D175A2066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5175" y="3935413"/>
              <a:ext cx="930275" cy="19685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Rectangle 150">
              <a:extLst>
                <a:ext uri="{FF2B5EF4-FFF2-40B4-BE49-F238E27FC236}">
                  <a16:creationId xmlns:a16="http://schemas.microsoft.com/office/drawing/2014/main" id="{7EE3D184-57F4-8808-D600-E09EE2901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525" y="426878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200" b="0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Calibri" panose="020F0502020204030204" pitchFamily="34" charset="0"/>
                </a:rPr>
                <a:t>90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3" name="Rectangle 151">
              <a:extLst>
                <a:ext uri="{FF2B5EF4-FFF2-40B4-BE49-F238E27FC236}">
                  <a16:creationId xmlns:a16="http://schemas.microsoft.com/office/drawing/2014/main" id="{3372F4A9-C892-AD5C-3BE9-61817C65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796" y="5473701"/>
              <a:ext cx="4816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Week</a:t>
              </a:r>
              <a:endParaRPr kumimoji="0" lang="en-GB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4" name="Rectangle 152">
              <a:extLst>
                <a:ext uri="{FF2B5EF4-FFF2-40B4-BE49-F238E27FC236}">
                  <a16:creationId xmlns:a16="http://schemas.microsoft.com/office/drawing/2014/main" id="{9E56CDBB-0C25-ADD1-E93F-C0A671EAF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3108326"/>
              <a:ext cx="23884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Randomised cohort (N=272)</a:t>
              </a:r>
              <a:endParaRPr kumimoji="0" lang="en-GB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5" name="Rectangle 153">
              <a:extLst>
                <a:ext uri="{FF2B5EF4-FFF2-40B4-BE49-F238E27FC236}">
                  <a16:creationId xmlns:a16="http://schemas.microsoft.com/office/drawing/2014/main" id="{4729F26A-3C46-9A1B-97E1-6B4FB6828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0" y="3377883"/>
              <a:ext cx="26564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Non-randomised cohort (N=99)</a:t>
              </a:r>
              <a:endParaRPr kumimoji="0" lang="en-GB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9" name="Rectangle 64">
              <a:extLst>
                <a:ext uri="{FF2B5EF4-FFF2-40B4-BE49-F238E27FC236}">
                  <a16:creationId xmlns:a16="http://schemas.microsoft.com/office/drawing/2014/main" id="{ED469DA2-3C61-B3BE-ED54-555540E40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281" y="4763294"/>
              <a:ext cx="96838" cy="968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2EFDD2-54D5-A441-8F7D-6220367C06BA}"/>
                </a:ext>
              </a:extLst>
            </p:cNvPr>
            <p:cNvSpPr/>
            <p:nvPr/>
          </p:nvSpPr>
          <p:spPr>
            <a:xfrm>
              <a:off x="2325779" y="2447568"/>
              <a:ext cx="6142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fr-FR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/mm</a:t>
              </a:r>
              <a:r>
                <a:rPr lang="en-GB" altLang="fr-FR" sz="1400" b="1" baseline="30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lang="en-GB" sz="1400" dirty="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A6F06FDF-1607-76E3-859A-246D336F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BRIGHTE: W240 results (2)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0532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>
            <a:extLst>
              <a:ext uri="{FF2B5EF4-FFF2-40B4-BE49-F238E27FC236}">
                <a16:creationId xmlns:a16="http://schemas.microsoft.com/office/drawing/2014/main" id="{80611E19-F721-4F44-8C4A-90FA8F927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501" y="1348010"/>
            <a:ext cx="6150055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2000" b="1" dirty="0">
                <a:solidFill>
                  <a:srgbClr val="0070C0"/>
                </a:solidFill>
                <a:latin typeface="+mn-lt"/>
              </a:rPr>
              <a:t>Participants with HIV-1 RNA &lt; 40 copies/ml (95% CI)</a:t>
            </a:r>
            <a:endParaRPr kumimoji="0" lang="en-US" altLang="fr-FR" sz="3600" b="1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3949BB-62C9-1E4E-B2A9-83934DBB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564" y="1891008"/>
            <a:ext cx="31541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Overall Susceptibility Score (OSS)</a:t>
            </a:r>
            <a:endParaRPr kumimoji="0" lang="en-US" altLang="fr-FR" sz="32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F40E52-A65D-1A4F-802E-3CBF612C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448" y="1891008"/>
            <a:ext cx="8532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OSS-new</a:t>
            </a:r>
            <a:endParaRPr kumimoji="0" lang="fr-FR" alt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982FF3D-5A4F-49FD-A62B-560270C24F3D}"/>
              </a:ext>
            </a:extLst>
          </p:cNvPr>
          <p:cNvGrpSpPr/>
          <p:nvPr/>
        </p:nvGrpSpPr>
        <p:grpSpPr>
          <a:xfrm>
            <a:off x="5449895" y="2355322"/>
            <a:ext cx="3332640" cy="3724490"/>
            <a:chOff x="5449895" y="2355322"/>
            <a:chExt cx="3332640" cy="37244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5A738F6-DA4F-7745-ABB9-8A95F7A2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202" y="2355322"/>
              <a:ext cx="1134798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0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 (N=35)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&gt;0 to 1 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(N=105)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dirty="0">
                  <a:latin typeface="+mn-lt"/>
                  <a:cs typeface="Arial" charset="0"/>
                </a:rPr>
                <a:t>&gt;1 to 2 </a:t>
              </a:r>
              <a:r>
                <a:rPr lang="fr-FR" altLang="fr-FR" sz="1400" dirty="0">
                  <a:latin typeface="+mn-lt"/>
                  <a:cs typeface="Arial" charset="0"/>
                </a:rPr>
                <a:t>(N=101)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&gt;2 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(N=17)</a:t>
              </a:r>
              <a:endParaRPr kumimoji="0" lang="fr-FR" alt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45" name="Forme libre : forme 101">
              <a:extLst>
                <a:ext uri="{FF2B5EF4-FFF2-40B4-BE49-F238E27FC236}">
                  <a16:creationId xmlns:a16="http://schemas.microsoft.com/office/drawing/2014/main" id="{61AE8651-BD75-0241-90EC-B0A7205F31AD}"/>
                </a:ext>
              </a:extLst>
            </p:cNvPr>
            <p:cNvSpPr/>
            <p:nvPr/>
          </p:nvSpPr>
          <p:spPr bwMode="auto">
            <a:xfrm>
              <a:off x="5825432" y="3080186"/>
              <a:ext cx="2957103" cy="2476067"/>
            </a:xfrm>
            <a:custGeom>
              <a:avLst/>
              <a:gdLst>
                <a:gd name="connsiteX0" fmla="*/ 0 w 5967412"/>
                <a:gd name="connsiteY0" fmla="*/ 0 h 3219450"/>
                <a:gd name="connsiteX1" fmla="*/ 0 w 5967412"/>
                <a:gd name="connsiteY1" fmla="*/ 3219450 h 3219450"/>
                <a:gd name="connsiteX2" fmla="*/ 5967412 w 5967412"/>
                <a:gd name="connsiteY2" fmla="*/ 3219450 h 32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7412" h="3219450">
                  <a:moveTo>
                    <a:pt x="0" y="0"/>
                  </a:moveTo>
                  <a:lnTo>
                    <a:pt x="0" y="3219450"/>
                  </a:lnTo>
                  <a:lnTo>
                    <a:pt x="5967412" y="321945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ACA50697-E690-A440-855F-BD9CD902C305}"/>
                </a:ext>
              </a:extLst>
            </p:cNvPr>
            <p:cNvGrpSpPr/>
            <p:nvPr/>
          </p:nvGrpSpPr>
          <p:grpSpPr>
            <a:xfrm>
              <a:off x="5449895" y="2984417"/>
              <a:ext cx="381294" cy="215444"/>
              <a:chOff x="3165278" y="2060547"/>
              <a:chExt cx="427329" cy="334529"/>
            </a:xfrm>
          </p:grpSpPr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E328E257-1F26-914E-A62F-41B44DF51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48" name="Rectangle 29">
                <a:extLst>
                  <a:ext uri="{FF2B5EF4-FFF2-40B4-BE49-F238E27FC236}">
                    <a16:creationId xmlns:a16="http://schemas.microsoft.com/office/drawing/2014/main" id="{2840642A-C4C6-2E41-A650-8A49184CE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5278" y="2060547"/>
                <a:ext cx="307209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100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B9B6E751-E388-5C4F-82CB-F6D576B0356A}"/>
                </a:ext>
              </a:extLst>
            </p:cNvPr>
            <p:cNvGrpSpPr/>
            <p:nvPr/>
          </p:nvGrpSpPr>
          <p:grpSpPr>
            <a:xfrm>
              <a:off x="5541258" y="3481681"/>
              <a:ext cx="289921" cy="215444"/>
              <a:chOff x="3267682" y="2060547"/>
              <a:chExt cx="324925" cy="334529"/>
            </a:xfrm>
          </p:grpSpPr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2D736610-3A10-6646-B600-EF4471CB2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51" name="Rectangle 29">
                <a:extLst>
                  <a:ext uri="{FF2B5EF4-FFF2-40B4-BE49-F238E27FC236}">
                    <a16:creationId xmlns:a16="http://schemas.microsoft.com/office/drawing/2014/main" id="{42A00FD9-B4E6-784C-80B8-72FF985D4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682" y="2060547"/>
                <a:ext cx="204805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80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86A369A0-4791-4745-AB08-E4F69129A7EB}"/>
                </a:ext>
              </a:extLst>
            </p:cNvPr>
            <p:cNvGrpSpPr/>
            <p:nvPr/>
          </p:nvGrpSpPr>
          <p:grpSpPr>
            <a:xfrm>
              <a:off x="5541258" y="3968295"/>
              <a:ext cx="289921" cy="215444"/>
              <a:chOff x="3267682" y="2060547"/>
              <a:chExt cx="324925" cy="334529"/>
            </a:xfrm>
          </p:grpSpPr>
          <p:sp>
            <p:nvSpPr>
              <p:cNvPr id="53" name="Line 28">
                <a:extLst>
                  <a:ext uri="{FF2B5EF4-FFF2-40B4-BE49-F238E27FC236}">
                    <a16:creationId xmlns:a16="http://schemas.microsoft.com/office/drawing/2014/main" id="{C6481513-7E8F-E740-AA41-6E3487A48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31436CC7-3EDE-9E4A-B457-8FF99B503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682" y="2060547"/>
                <a:ext cx="204805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60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458DBB5-6BC3-9B4F-814C-C84CFED6AB4B}"/>
                </a:ext>
              </a:extLst>
            </p:cNvPr>
            <p:cNvGrpSpPr/>
            <p:nvPr/>
          </p:nvGrpSpPr>
          <p:grpSpPr>
            <a:xfrm>
              <a:off x="5541258" y="4469827"/>
              <a:ext cx="289921" cy="215444"/>
              <a:chOff x="3267682" y="2060547"/>
              <a:chExt cx="324925" cy="334529"/>
            </a:xfrm>
          </p:grpSpPr>
          <p:sp>
            <p:nvSpPr>
              <p:cNvPr id="56" name="Line 28">
                <a:extLst>
                  <a:ext uri="{FF2B5EF4-FFF2-40B4-BE49-F238E27FC236}">
                    <a16:creationId xmlns:a16="http://schemas.microsoft.com/office/drawing/2014/main" id="{972EB12A-8727-5344-BD45-00D674292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57" name="Rectangle 29">
                <a:extLst>
                  <a:ext uri="{FF2B5EF4-FFF2-40B4-BE49-F238E27FC236}">
                    <a16:creationId xmlns:a16="http://schemas.microsoft.com/office/drawing/2014/main" id="{6AE4B9EF-D0B0-1747-A4B5-9D02FDD6F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682" y="2060547"/>
                <a:ext cx="204805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altLang="fr-FR" sz="1400" noProof="0" dirty="0">
                    <a:latin typeface="+mn-lt"/>
                  </a:rPr>
                  <a:t>40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67901991-1C86-EE43-9338-4E7671B8D8DC}"/>
                </a:ext>
              </a:extLst>
            </p:cNvPr>
            <p:cNvGrpSpPr/>
            <p:nvPr/>
          </p:nvGrpSpPr>
          <p:grpSpPr>
            <a:xfrm>
              <a:off x="5541258" y="4963667"/>
              <a:ext cx="289921" cy="215444"/>
              <a:chOff x="3267682" y="2060547"/>
              <a:chExt cx="324925" cy="334529"/>
            </a:xfrm>
          </p:grpSpPr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103B7961-214A-D544-B104-7268B38EA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60" name="Rectangle 29">
                <a:extLst>
                  <a:ext uri="{FF2B5EF4-FFF2-40B4-BE49-F238E27FC236}">
                    <a16:creationId xmlns:a16="http://schemas.microsoft.com/office/drawing/2014/main" id="{5F5A9E80-FB4A-B742-B62D-3F5A85696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682" y="2060547"/>
                <a:ext cx="204805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20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FFC26651-6C6A-944C-9BC5-8CDCF8C695D9}"/>
                </a:ext>
              </a:extLst>
            </p:cNvPr>
            <p:cNvGrpSpPr/>
            <p:nvPr/>
          </p:nvGrpSpPr>
          <p:grpSpPr>
            <a:xfrm>
              <a:off x="5632646" y="5451406"/>
              <a:ext cx="198552" cy="215444"/>
              <a:chOff x="3370084" y="2060547"/>
              <a:chExt cx="222523" cy="334529"/>
            </a:xfrm>
          </p:grpSpPr>
          <p:sp>
            <p:nvSpPr>
              <p:cNvPr id="62" name="Line 28">
                <a:extLst>
                  <a:ext uri="{FF2B5EF4-FFF2-40B4-BE49-F238E27FC236}">
                    <a16:creationId xmlns:a16="http://schemas.microsoft.com/office/drawing/2014/main" id="{331435FB-BEDB-3F43-914C-E1D75F718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63" name="Rectangle 29">
                <a:extLst>
                  <a:ext uri="{FF2B5EF4-FFF2-40B4-BE49-F238E27FC236}">
                    <a16:creationId xmlns:a16="http://schemas.microsoft.com/office/drawing/2014/main" id="{6AAB0A95-7ABE-B84C-B4A1-BABB8BB8A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084" y="2060547"/>
                <a:ext cx="102403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2763225B-330D-3440-8E78-131C983CDCA4}"/>
                </a:ext>
              </a:extLst>
            </p:cNvPr>
            <p:cNvGrpSpPr/>
            <p:nvPr/>
          </p:nvGrpSpPr>
          <p:grpSpPr>
            <a:xfrm>
              <a:off x="5791554" y="5563887"/>
              <a:ext cx="91372" cy="284556"/>
              <a:chOff x="714284" y="3384998"/>
              <a:chExt cx="102403" cy="441841"/>
            </a:xfrm>
          </p:grpSpPr>
          <p:sp>
            <p:nvSpPr>
              <p:cNvPr id="65" name="Line 28">
                <a:extLst>
                  <a:ext uri="{FF2B5EF4-FFF2-40B4-BE49-F238E27FC236}">
                    <a16:creationId xmlns:a16="http://schemas.microsoft.com/office/drawing/2014/main" id="{B4512AE6-D84E-1646-B8D4-533C3395C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70F022F-2EEC-0545-B815-7B7B39B29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84" y="3492311"/>
                <a:ext cx="102403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0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12A82DA2-34C1-F742-AA7E-389790D8CF7B}"/>
                </a:ext>
              </a:extLst>
            </p:cNvPr>
            <p:cNvGrpSpPr/>
            <p:nvPr/>
          </p:nvGrpSpPr>
          <p:grpSpPr>
            <a:xfrm>
              <a:off x="6431669" y="5563887"/>
              <a:ext cx="182742" cy="284556"/>
              <a:chOff x="663084" y="3384998"/>
              <a:chExt cx="204804" cy="441841"/>
            </a:xfrm>
          </p:grpSpPr>
          <p:sp>
            <p:nvSpPr>
              <p:cNvPr id="68" name="Line 28">
                <a:extLst>
                  <a:ext uri="{FF2B5EF4-FFF2-40B4-BE49-F238E27FC236}">
                    <a16:creationId xmlns:a16="http://schemas.microsoft.com/office/drawing/2014/main" id="{7CCDD0E2-1E5B-0044-9F2B-7FF736B09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130A63C-5018-D540-A9DE-337983F4E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4" y="3492311"/>
                <a:ext cx="204804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24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5121AD04-16A6-E04B-8766-8CF8BDD5E01D}"/>
                </a:ext>
              </a:extLst>
            </p:cNvPr>
            <p:cNvGrpSpPr/>
            <p:nvPr/>
          </p:nvGrpSpPr>
          <p:grpSpPr>
            <a:xfrm>
              <a:off x="7144701" y="5563887"/>
              <a:ext cx="182742" cy="284556"/>
              <a:chOff x="663084" y="3384998"/>
              <a:chExt cx="204804" cy="441841"/>
            </a:xfrm>
          </p:grpSpPr>
          <p:sp>
            <p:nvSpPr>
              <p:cNvPr id="71" name="Line 28">
                <a:extLst>
                  <a:ext uri="{FF2B5EF4-FFF2-40B4-BE49-F238E27FC236}">
                    <a16:creationId xmlns:a16="http://schemas.microsoft.com/office/drawing/2014/main" id="{C662A2EF-CB56-204F-B941-8A843780D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E419023-46BC-934A-802D-2AE53411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4" y="3492311"/>
                <a:ext cx="204804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48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8BADD560-7446-BF45-A61D-E0ACD144DC4E}"/>
                </a:ext>
              </a:extLst>
            </p:cNvPr>
            <p:cNvGrpSpPr/>
            <p:nvPr/>
          </p:nvGrpSpPr>
          <p:grpSpPr>
            <a:xfrm>
              <a:off x="7863594" y="5563887"/>
              <a:ext cx="182742" cy="284556"/>
              <a:chOff x="663084" y="3384998"/>
              <a:chExt cx="204804" cy="441841"/>
            </a:xfrm>
          </p:grpSpPr>
          <p:sp>
            <p:nvSpPr>
              <p:cNvPr id="74" name="Line 28">
                <a:extLst>
                  <a:ext uri="{FF2B5EF4-FFF2-40B4-BE49-F238E27FC236}">
                    <a16:creationId xmlns:a16="http://schemas.microsoft.com/office/drawing/2014/main" id="{BDEAC1BE-CC53-0047-A8FE-EBAE66FB6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C2075DB-81B6-3B47-83BC-42BBBC27A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4" y="3492311"/>
                <a:ext cx="204804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72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BFE45840-ED88-3D47-845B-8E580DBBD3D3}"/>
                </a:ext>
              </a:extLst>
            </p:cNvPr>
            <p:cNvGrpSpPr/>
            <p:nvPr/>
          </p:nvGrpSpPr>
          <p:grpSpPr>
            <a:xfrm>
              <a:off x="8576626" y="5563887"/>
              <a:ext cx="182742" cy="284556"/>
              <a:chOff x="663084" y="3384998"/>
              <a:chExt cx="204804" cy="441841"/>
            </a:xfrm>
          </p:grpSpPr>
          <p:sp>
            <p:nvSpPr>
              <p:cNvPr id="77" name="Line 28">
                <a:extLst>
                  <a:ext uri="{FF2B5EF4-FFF2-40B4-BE49-F238E27FC236}">
                    <a16:creationId xmlns:a16="http://schemas.microsoft.com/office/drawing/2014/main" id="{1FB7A498-F162-8F44-9459-18F90AABA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5650314-AEFF-174F-995A-BF9678220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4" y="3492311"/>
                <a:ext cx="204804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96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4FF8E93-F872-7740-BB5B-F524325F8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4545" y="5864368"/>
              <a:ext cx="4938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Weeks</a:t>
              </a:r>
              <a:endParaRPr kumimoji="0" lang="en-US" altLang="fr-FR" sz="2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D9206E07-9F16-E54C-94D3-E27A2A03321D}"/>
                </a:ext>
              </a:extLst>
            </p:cNvPr>
            <p:cNvSpPr/>
            <p:nvPr/>
          </p:nvSpPr>
          <p:spPr>
            <a:xfrm>
              <a:off x="6408338" y="4659903"/>
              <a:ext cx="121615" cy="12161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5A33B737-FF81-7E4E-AD06-BCDAE5FF8522}"/>
                </a:ext>
              </a:extLst>
            </p:cNvPr>
            <p:cNvSpPr/>
            <p:nvPr/>
          </p:nvSpPr>
          <p:spPr>
            <a:xfrm>
              <a:off x="7122713" y="4659903"/>
              <a:ext cx="121615" cy="12161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CAC20C22-BAF9-374F-9FC7-305701F13B42}"/>
                </a:ext>
              </a:extLst>
            </p:cNvPr>
            <p:cNvSpPr/>
            <p:nvPr/>
          </p:nvSpPr>
          <p:spPr>
            <a:xfrm>
              <a:off x="8541938" y="4732928"/>
              <a:ext cx="121615" cy="12161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6" name="Forme libre : forme 142">
              <a:extLst>
                <a:ext uri="{FF2B5EF4-FFF2-40B4-BE49-F238E27FC236}">
                  <a16:creationId xmlns:a16="http://schemas.microsoft.com/office/drawing/2014/main" id="{885F65E5-99B0-1F4A-BEC0-3A54FB324540}"/>
                </a:ext>
              </a:extLst>
            </p:cNvPr>
            <p:cNvSpPr/>
            <p:nvPr/>
          </p:nvSpPr>
          <p:spPr>
            <a:xfrm>
              <a:off x="5826773" y="4724403"/>
              <a:ext cx="2774950" cy="831850"/>
            </a:xfrm>
            <a:custGeom>
              <a:avLst/>
              <a:gdLst>
                <a:gd name="connsiteX0" fmla="*/ 0 w 2774950"/>
                <a:gd name="connsiteY0" fmla="*/ 831850 h 831850"/>
                <a:gd name="connsiteX1" fmla="*/ 641350 w 2774950"/>
                <a:gd name="connsiteY1" fmla="*/ 0 h 831850"/>
                <a:gd name="connsiteX2" fmla="*/ 1349375 w 2774950"/>
                <a:gd name="connsiteY2" fmla="*/ 0 h 831850"/>
                <a:gd name="connsiteX3" fmla="*/ 2774950 w 2774950"/>
                <a:gd name="connsiteY3" fmla="*/ 66675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4950" h="831850">
                  <a:moveTo>
                    <a:pt x="0" y="831850"/>
                  </a:moveTo>
                  <a:lnTo>
                    <a:pt x="641350" y="0"/>
                  </a:lnTo>
                  <a:lnTo>
                    <a:pt x="1349375" y="0"/>
                  </a:lnTo>
                  <a:lnTo>
                    <a:pt x="2774950" y="66675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1" name="Forme libre 8">
              <a:extLst>
                <a:ext uri="{FF2B5EF4-FFF2-40B4-BE49-F238E27FC236}">
                  <a16:creationId xmlns:a16="http://schemas.microsoft.com/office/drawing/2014/main" id="{338577F2-2AEB-C744-9801-902AA4A92480}"/>
                </a:ext>
              </a:extLst>
            </p:cNvPr>
            <p:cNvSpPr/>
            <p:nvPr/>
          </p:nvSpPr>
          <p:spPr>
            <a:xfrm>
              <a:off x="6402266" y="4302128"/>
              <a:ext cx="127408" cy="743034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2" name="Forme libre 8">
              <a:extLst>
                <a:ext uri="{FF2B5EF4-FFF2-40B4-BE49-F238E27FC236}">
                  <a16:creationId xmlns:a16="http://schemas.microsoft.com/office/drawing/2014/main" id="{6D998BAD-28D9-EC43-9736-0904D8EA9B40}"/>
                </a:ext>
              </a:extLst>
            </p:cNvPr>
            <p:cNvSpPr/>
            <p:nvPr/>
          </p:nvSpPr>
          <p:spPr>
            <a:xfrm>
              <a:off x="7119816" y="4305302"/>
              <a:ext cx="127408" cy="73985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3" name="Forme libre 8">
              <a:extLst>
                <a:ext uri="{FF2B5EF4-FFF2-40B4-BE49-F238E27FC236}">
                  <a16:creationId xmlns:a16="http://schemas.microsoft.com/office/drawing/2014/main" id="{81C58A64-39F7-9C4F-99BA-F194157041EC}"/>
                </a:ext>
              </a:extLst>
            </p:cNvPr>
            <p:cNvSpPr/>
            <p:nvPr/>
          </p:nvSpPr>
          <p:spPr>
            <a:xfrm>
              <a:off x="8536145" y="4384490"/>
              <a:ext cx="127408" cy="71456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4" name="Forme libre 8">
              <a:extLst>
                <a:ext uri="{FF2B5EF4-FFF2-40B4-BE49-F238E27FC236}">
                  <a16:creationId xmlns:a16="http://schemas.microsoft.com/office/drawing/2014/main" id="{C674F985-461A-0143-984F-358BED783525}"/>
                </a:ext>
              </a:extLst>
            </p:cNvPr>
            <p:cNvSpPr/>
            <p:nvPr/>
          </p:nvSpPr>
          <p:spPr>
            <a:xfrm>
              <a:off x="8574245" y="3871312"/>
              <a:ext cx="127408" cy="45939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5" name="Forme libre 8">
              <a:extLst>
                <a:ext uri="{FF2B5EF4-FFF2-40B4-BE49-F238E27FC236}">
                  <a16:creationId xmlns:a16="http://schemas.microsoft.com/office/drawing/2014/main" id="{21362DF9-9E20-6347-92BE-51432766F7E6}"/>
                </a:ext>
              </a:extLst>
            </p:cNvPr>
            <p:cNvSpPr/>
            <p:nvPr/>
          </p:nvSpPr>
          <p:spPr>
            <a:xfrm>
              <a:off x="7145495" y="3995137"/>
              <a:ext cx="127408" cy="45939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6" name="Forme libre 8">
              <a:extLst>
                <a:ext uri="{FF2B5EF4-FFF2-40B4-BE49-F238E27FC236}">
                  <a16:creationId xmlns:a16="http://schemas.microsoft.com/office/drawing/2014/main" id="{85C352DD-DFDC-434D-8A6E-0F2A83FDCFE2}"/>
                </a:ext>
              </a:extLst>
            </p:cNvPr>
            <p:cNvSpPr/>
            <p:nvPr/>
          </p:nvSpPr>
          <p:spPr>
            <a:xfrm>
              <a:off x="6431514" y="4020019"/>
              <a:ext cx="127408" cy="45939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3" name="Losange 102">
              <a:extLst>
                <a:ext uri="{FF2B5EF4-FFF2-40B4-BE49-F238E27FC236}">
                  <a16:creationId xmlns:a16="http://schemas.microsoft.com/office/drawing/2014/main" id="{D93325B4-21C9-6745-9826-9C25B50AE394}"/>
                </a:ext>
              </a:extLst>
            </p:cNvPr>
            <p:cNvSpPr/>
            <p:nvPr/>
          </p:nvSpPr>
          <p:spPr>
            <a:xfrm>
              <a:off x="6428129" y="4186518"/>
              <a:ext cx="133777" cy="133777"/>
            </a:xfrm>
            <a:prstGeom prst="diamond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4" name="Losange 103">
              <a:extLst>
                <a:ext uri="{FF2B5EF4-FFF2-40B4-BE49-F238E27FC236}">
                  <a16:creationId xmlns:a16="http://schemas.microsoft.com/office/drawing/2014/main" id="{7371F1A7-E46D-3D43-9FC4-3AF979FB5891}"/>
                </a:ext>
              </a:extLst>
            </p:cNvPr>
            <p:cNvSpPr/>
            <p:nvPr/>
          </p:nvSpPr>
          <p:spPr>
            <a:xfrm>
              <a:off x="7145679" y="4167468"/>
              <a:ext cx="133777" cy="133777"/>
            </a:xfrm>
            <a:prstGeom prst="diamond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5" name="Losange 104">
              <a:extLst>
                <a:ext uri="{FF2B5EF4-FFF2-40B4-BE49-F238E27FC236}">
                  <a16:creationId xmlns:a16="http://schemas.microsoft.com/office/drawing/2014/main" id="{DF2A3CA9-F417-B04B-8DD5-C36569B0EE4D}"/>
                </a:ext>
              </a:extLst>
            </p:cNvPr>
            <p:cNvSpPr/>
            <p:nvPr/>
          </p:nvSpPr>
          <p:spPr>
            <a:xfrm>
              <a:off x="8571254" y="4030943"/>
              <a:ext cx="133777" cy="133777"/>
            </a:xfrm>
            <a:prstGeom prst="diamond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6" name="Forme libre : forme 162">
              <a:extLst>
                <a:ext uri="{FF2B5EF4-FFF2-40B4-BE49-F238E27FC236}">
                  <a16:creationId xmlns:a16="http://schemas.microsoft.com/office/drawing/2014/main" id="{8411B2A9-28B6-6C47-BCBD-FF76BBB78ED2}"/>
                </a:ext>
              </a:extLst>
            </p:cNvPr>
            <p:cNvSpPr/>
            <p:nvPr/>
          </p:nvSpPr>
          <p:spPr>
            <a:xfrm>
              <a:off x="5826773" y="4126848"/>
              <a:ext cx="2819400" cy="1419225"/>
            </a:xfrm>
            <a:custGeom>
              <a:avLst/>
              <a:gdLst>
                <a:gd name="connsiteX0" fmla="*/ 0 w 2774950"/>
                <a:gd name="connsiteY0" fmla="*/ 831850 h 831850"/>
                <a:gd name="connsiteX1" fmla="*/ 641350 w 2774950"/>
                <a:gd name="connsiteY1" fmla="*/ 0 h 831850"/>
                <a:gd name="connsiteX2" fmla="*/ 1349375 w 2774950"/>
                <a:gd name="connsiteY2" fmla="*/ 0 h 831850"/>
                <a:gd name="connsiteX3" fmla="*/ 2774950 w 2774950"/>
                <a:gd name="connsiteY3" fmla="*/ 66675 h 831850"/>
                <a:gd name="connsiteX0" fmla="*/ 0 w 2759075"/>
                <a:gd name="connsiteY0" fmla="*/ 895350 h 895350"/>
                <a:gd name="connsiteX1" fmla="*/ 625475 w 2759075"/>
                <a:gd name="connsiteY1" fmla="*/ 0 h 895350"/>
                <a:gd name="connsiteX2" fmla="*/ 1333500 w 2759075"/>
                <a:gd name="connsiteY2" fmla="*/ 0 h 895350"/>
                <a:gd name="connsiteX3" fmla="*/ 2759075 w 2759075"/>
                <a:gd name="connsiteY3" fmla="*/ 66675 h 895350"/>
                <a:gd name="connsiteX0" fmla="*/ 0 w 2759075"/>
                <a:gd name="connsiteY0" fmla="*/ 1308100 h 1308100"/>
                <a:gd name="connsiteX1" fmla="*/ 660400 w 2759075"/>
                <a:gd name="connsiteY1" fmla="*/ 0 h 1308100"/>
                <a:gd name="connsiteX2" fmla="*/ 1333500 w 2759075"/>
                <a:gd name="connsiteY2" fmla="*/ 412750 h 1308100"/>
                <a:gd name="connsiteX3" fmla="*/ 2759075 w 2759075"/>
                <a:gd name="connsiteY3" fmla="*/ 479425 h 1308100"/>
                <a:gd name="connsiteX0" fmla="*/ 0 w 2759075"/>
                <a:gd name="connsiteY0" fmla="*/ 1314450 h 1314450"/>
                <a:gd name="connsiteX1" fmla="*/ 660400 w 2759075"/>
                <a:gd name="connsiteY1" fmla="*/ 6350 h 1314450"/>
                <a:gd name="connsiteX2" fmla="*/ 1365250 w 2759075"/>
                <a:gd name="connsiteY2" fmla="*/ 0 h 1314450"/>
                <a:gd name="connsiteX3" fmla="*/ 2759075 w 2759075"/>
                <a:gd name="connsiteY3" fmla="*/ 485775 h 1314450"/>
                <a:gd name="connsiteX0" fmla="*/ 0 w 2759075"/>
                <a:gd name="connsiteY0" fmla="*/ 1314450 h 1314450"/>
                <a:gd name="connsiteX1" fmla="*/ 647700 w 2759075"/>
                <a:gd name="connsiteY1" fmla="*/ 28575 h 1314450"/>
                <a:gd name="connsiteX2" fmla="*/ 1365250 w 2759075"/>
                <a:gd name="connsiteY2" fmla="*/ 0 h 1314450"/>
                <a:gd name="connsiteX3" fmla="*/ 2759075 w 2759075"/>
                <a:gd name="connsiteY3" fmla="*/ 485775 h 1314450"/>
                <a:gd name="connsiteX0" fmla="*/ 0 w 2774950"/>
                <a:gd name="connsiteY0" fmla="*/ 1314450 h 1314450"/>
                <a:gd name="connsiteX1" fmla="*/ 663575 w 2774950"/>
                <a:gd name="connsiteY1" fmla="*/ 28575 h 1314450"/>
                <a:gd name="connsiteX2" fmla="*/ 1381125 w 2774950"/>
                <a:gd name="connsiteY2" fmla="*/ 0 h 1314450"/>
                <a:gd name="connsiteX3" fmla="*/ 2774950 w 2774950"/>
                <a:gd name="connsiteY3" fmla="*/ 485775 h 1314450"/>
                <a:gd name="connsiteX0" fmla="*/ 0 w 2819400"/>
                <a:gd name="connsiteY0" fmla="*/ 1419225 h 1419225"/>
                <a:gd name="connsiteX1" fmla="*/ 663575 w 2819400"/>
                <a:gd name="connsiteY1" fmla="*/ 133350 h 1419225"/>
                <a:gd name="connsiteX2" fmla="*/ 1381125 w 2819400"/>
                <a:gd name="connsiteY2" fmla="*/ 104775 h 1419225"/>
                <a:gd name="connsiteX3" fmla="*/ 2819400 w 2819400"/>
                <a:gd name="connsiteY3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9400" h="1419225">
                  <a:moveTo>
                    <a:pt x="0" y="1419225"/>
                  </a:moveTo>
                  <a:lnTo>
                    <a:pt x="663575" y="133350"/>
                  </a:lnTo>
                  <a:lnTo>
                    <a:pt x="1381125" y="104775"/>
                  </a:lnTo>
                  <a:lnTo>
                    <a:pt x="2819400" y="0"/>
                  </a:lnTo>
                </a:path>
              </a:pathLst>
            </a:custGeom>
            <a:noFill/>
            <a:ln w="28575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4" name="Forme libre 8">
              <a:extLst>
                <a:ext uri="{FF2B5EF4-FFF2-40B4-BE49-F238E27FC236}">
                  <a16:creationId xmlns:a16="http://schemas.microsoft.com/office/drawing/2014/main" id="{1CBE219E-FDBF-CB4D-8AC6-E7F92977314A}"/>
                </a:ext>
              </a:extLst>
            </p:cNvPr>
            <p:cNvSpPr/>
            <p:nvPr/>
          </p:nvSpPr>
          <p:spPr>
            <a:xfrm>
              <a:off x="6469998" y="3902079"/>
              <a:ext cx="127408" cy="45720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5" name="Triangle isocèle 171">
              <a:extLst>
                <a:ext uri="{FF2B5EF4-FFF2-40B4-BE49-F238E27FC236}">
                  <a16:creationId xmlns:a16="http://schemas.microsoft.com/office/drawing/2014/main" id="{E30B0F34-B782-0F42-BA78-7F581CE154A6}"/>
                </a:ext>
              </a:extLst>
            </p:cNvPr>
            <p:cNvSpPr/>
            <p:nvPr/>
          </p:nvSpPr>
          <p:spPr>
            <a:xfrm>
              <a:off x="6477838" y="4074302"/>
              <a:ext cx="110559" cy="11055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6" name="Forme libre 8">
              <a:extLst>
                <a:ext uri="{FF2B5EF4-FFF2-40B4-BE49-F238E27FC236}">
                  <a16:creationId xmlns:a16="http://schemas.microsoft.com/office/drawing/2014/main" id="{77EC0EA1-26F9-0B42-AE23-8942206837AA}"/>
                </a:ext>
              </a:extLst>
            </p:cNvPr>
            <p:cNvSpPr/>
            <p:nvPr/>
          </p:nvSpPr>
          <p:spPr>
            <a:xfrm>
              <a:off x="7171673" y="3898904"/>
              <a:ext cx="127408" cy="45719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7" name="Triangle isocèle 173">
              <a:extLst>
                <a:ext uri="{FF2B5EF4-FFF2-40B4-BE49-F238E27FC236}">
                  <a16:creationId xmlns:a16="http://schemas.microsoft.com/office/drawing/2014/main" id="{64A6A0AF-5454-064B-8EBC-D73D7D387A25}"/>
                </a:ext>
              </a:extLst>
            </p:cNvPr>
            <p:cNvSpPr/>
            <p:nvPr/>
          </p:nvSpPr>
          <p:spPr>
            <a:xfrm>
              <a:off x="7179513" y="4071127"/>
              <a:ext cx="110559" cy="11055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8" name="Forme libre 8">
              <a:extLst>
                <a:ext uri="{FF2B5EF4-FFF2-40B4-BE49-F238E27FC236}">
                  <a16:creationId xmlns:a16="http://schemas.microsoft.com/office/drawing/2014/main" id="{8A542FEB-E6E1-D44E-BA4F-A4203B17AB05}"/>
                </a:ext>
              </a:extLst>
            </p:cNvPr>
            <p:cNvSpPr/>
            <p:nvPr/>
          </p:nvSpPr>
          <p:spPr>
            <a:xfrm>
              <a:off x="8597248" y="3642557"/>
              <a:ext cx="127408" cy="43097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9" name="Triangle isocèle 175">
              <a:extLst>
                <a:ext uri="{FF2B5EF4-FFF2-40B4-BE49-F238E27FC236}">
                  <a16:creationId xmlns:a16="http://schemas.microsoft.com/office/drawing/2014/main" id="{194ADB49-87AC-EF42-8186-170050EFF748}"/>
                </a:ext>
              </a:extLst>
            </p:cNvPr>
            <p:cNvSpPr/>
            <p:nvPr/>
          </p:nvSpPr>
          <p:spPr>
            <a:xfrm>
              <a:off x="8605088" y="3791727"/>
              <a:ext cx="110559" cy="11055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3" name="Forme libre : forme 179">
              <a:extLst>
                <a:ext uri="{FF2B5EF4-FFF2-40B4-BE49-F238E27FC236}">
                  <a16:creationId xmlns:a16="http://schemas.microsoft.com/office/drawing/2014/main" id="{7CD3AC19-86B6-4343-8E19-EA2A951B1468}"/>
                </a:ext>
              </a:extLst>
            </p:cNvPr>
            <p:cNvSpPr/>
            <p:nvPr/>
          </p:nvSpPr>
          <p:spPr>
            <a:xfrm>
              <a:off x="5829948" y="3879854"/>
              <a:ext cx="2816225" cy="1638300"/>
            </a:xfrm>
            <a:custGeom>
              <a:avLst/>
              <a:gdLst>
                <a:gd name="connsiteX0" fmla="*/ 0 w 2774950"/>
                <a:gd name="connsiteY0" fmla="*/ 831850 h 831850"/>
                <a:gd name="connsiteX1" fmla="*/ 641350 w 2774950"/>
                <a:gd name="connsiteY1" fmla="*/ 0 h 831850"/>
                <a:gd name="connsiteX2" fmla="*/ 1349375 w 2774950"/>
                <a:gd name="connsiteY2" fmla="*/ 0 h 831850"/>
                <a:gd name="connsiteX3" fmla="*/ 2774950 w 2774950"/>
                <a:gd name="connsiteY3" fmla="*/ 66675 h 831850"/>
                <a:gd name="connsiteX0" fmla="*/ 0 w 2759075"/>
                <a:gd name="connsiteY0" fmla="*/ 895350 h 895350"/>
                <a:gd name="connsiteX1" fmla="*/ 625475 w 2759075"/>
                <a:gd name="connsiteY1" fmla="*/ 0 h 895350"/>
                <a:gd name="connsiteX2" fmla="*/ 1333500 w 2759075"/>
                <a:gd name="connsiteY2" fmla="*/ 0 h 895350"/>
                <a:gd name="connsiteX3" fmla="*/ 2759075 w 2759075"/>
                <a:gd name="connsiteY3" fmla="*/ 66675 h 895350"/>
                <a:gd name="connsiteX0" fmla="*/ 0 w 2759075"/>
                <a:gd name="connsiteY0" fmla="*/ 1308100 h 1308100"/>
                <a:gd name="connsiteX1" fmla="*/ 660400 w 2759075"/>
                <a:gd name="connsiteY1" fmla="*/ 0 h 1308100"/>
                <a:gd name="connsiteX2" fmla="*/ 1333500 w 2759075"/>
                <a:gd name="connsiteY2" fmla="*/ 412750 h 1308100"/>
                <a:gd name="connsiteX3" fmla="*/ 2759075 w 2759075"/>
                <a:gd name="connsiteY3" fmla="*/ 479425 h 1308100"/>
                <a:gd name="connsiteX0" fmla="*/ 0 w 2759075"/>
                <a:gd name="connsiteY0" fmla="*/ 1314450 h 1314450"/>
                <a:gd name="connsiteX1" fmla="*/ 660400 w 2759075"/>
                <a:gd name="connsiteY1" fmla="*/ 6350 h 1314450"/>
                <a:gd name="connsiteX2" fmla="*/ 1365250 w 2759075"/>
                <a:gd name="connsiteY2" fmla="*/ 0 h 1314450"/>
                <a:gd name="connsiteX3" fmla="*/ 2759075 w 2759075"/>
                <a:gd name="connsiteY3" fmla="*/ 485775 h 1314450"/>
                <a:gd name="connsiteX0" fmla="*/ 0 w 2759075"/>
                <a:gd name="connsiteY0" fmla="*/ 1314450 h 1314450"/>
                <a:gd name="connsiteX1" fmla="*/ 647700 w 2759075"/>
                <a:gd name="connsiteY1" fmla="*/ 28575 h 1314450"/>
                <a:gd name="connsiteX2" fmla="*/ 1365250 w 2759075"/>
                <a:gd name="connsiteY2" fmla="*/ 0 h 1314450"/>
                <a:gd name="connsiteX3" fmla="*/ 2759075 w 2759075"/>
                <a:gd name="connsiteY3" fmla="*/ 485775 h 1314450"/>
                <a:gd name="connsiteX0" fmla="*/ 0 w 2774950"/>
                <a:gd name="connsiteY0" fmla="*/ 1314450 h 1314450"/>
                <a:gd name="connsiteX1" fmla="*/ 663575 w 2774950"/>
                <a:gd name="connsiteY1" fmla="*/ 28575 h 1314450"/>
                <a:gd name="connsiteX2" fmla="*/ 1381125 w 2774950"/>
                <a:gd name="connsiteY2" fmla="*/ 0 h 1314450"/>
                <a:gd name="connsiteX3" fmla="*/ 2774950 w 2774950"/>
                <a:gd name="connsiteY3" fmla="*/ 485775 h 1314450"/>
                <a:gd name="connsiteX0" fmla="*/ 0 w 2819400"/>
                <a:gd name="connsiteY0" fmla="*/ 1419225 h 1419225"/>
                <a:gd name="connsiteX1" fmla="*/ 663575 w 2819400"/>
                <a:gd name="connsiteY1" fmla="*/ 133350 h 1419225"/>
                <a:gd name="connsiteX2" fmla="*/ 1381125 w 2819400"/>
                <a:gd name="connsiteY2" fmla="*/ 104775 h 1419225"/>
                <a:gd name="connsiteX3" fmla="*/ 2819400 w 2819400"/>
                <a:gd name="connsiteY3" fmla="*/ 0 h 1419225"/>
                <a:gd name="connsiteX0" fmla="*/ 0 w 2819400"/>
                <a:gd name="connsiteY0" fmla="*/ 1419225 h 1419225"/>
                <a:gd name="connsiteX1" fmla="*/ 663575 w 2819400"/>
                <a:gd name="connsiteY1" fmla="*/ 133350 h 1419225"/>
                <a:gd name="connsiteX2" fmla="*/ 1416050 w 2819400"/>
                <a:gd name="connsiteY2" fmla="*/ 260350 h 1419225"/>
                <a:gd name="connsiteX3" fmla="*/ 2819400 w 2819400"/>
                <a:gd name="connsiteY3" fmla="*/ 0 h 1419225"/>
                <a:gd name="connsiteX0" fmla="*/ 0 w 2819400"/>
                <a:gd name="connsiteY0" fmla="*/ 1419225 h 1419225"/>
                <a:gd name="connsiteX1" fmla="*/ 711200 w 2819400"/>
                <a:gd name="connsiteY1" fmla="*/ 247650 h 1419225"/>
                <a:gd name="connsiteX2" fmla="*/ 1416050 w 2819400"/>
                <a:gd name="connsiteY2" fmla="*/ 260350 h 1419225"/>
                <a:gd name="connsiteX3" fmla="*/ 2819400 w 2819400"/>
                <a:gd name="connsiteY3" fmla="*/ 0 h 1419225"/>
                <a:gd name="connsiteX0" fmla="*/ 0 w 2816225"/>
                <a:gd name="connsiteY0" fmla="*/ 1638300 h 1638300"/>
                <a:gd name="connsiteX1" fmla="*/ 708025 w 2816225"/>
                <a:gd name="connsiteY1" fmla="*/ 247650 h 1638300"/>
                <a:gd name="connsiteX2" fmla="*/ 1412875 w 2816225"/>
                <a:gd name="connsiteY2" fmla="*/ 260350 h 1638300"/>
                <a:gd name="connsiteX3" fmla="*/ 2816225 w 2816225"/>
                <a:gd name="connsiteY3" fmla="*/ 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6225" h="1638300">
                  <a:moveTo>
                    <a:pt x="0" y="1638300"/>
                  </a:moveTo>
                  <a:lnTo>
                    <a:pt x="708025" y="247650"/>
                  </a:lnTo>
                  <a:lnTo>
                    <a:pt x="1412875" y="260350"/>
                  </a:lnTo>
                  <a:lnTo>
                    <a:pt x="2816225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8E0FCFD-B9F5-244B-AED7-A7A7F2584FA2}"/>
                </a:ext>
              </a:extLst>
            </p:cNvPr>
            <p:cNvSpPr/>
            <p:nvPr/>
          </p:nvSpPr>
          <p:spPr>
            <a:xfrm>
              <a:off x="8640013" y="3299602"/>
              <a:ext cx="110559" cy="11055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79F1584-308B-B845-9DEA-789D4DE34FDA}"/>
                </a:ext>
              </a:extLst>
            </p:cNvPr>
            <p:cNvSpPr/>
            <p:nvPr/>
          </p:nvSpPr>
          <p:spPr>
            <a:xfrm>
              <a:off x="7208088" y="3750452"/>
              <a:ext cx="110559" cy="11055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2B799E5-2ABA-2C42-867A-275BD2B0F08E}"/>
                </a:ext>
              </a:extLst>
            </p:cNvPr>
            <p:cNvSpPr/>
            <p:nvPr/>
          </p:nvSpPr>
          <p:spPr>
            <a:xfrm>
              <a:off x="6506413" y="3906027"/>
              <a:ext cx="110559" cy="11055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41ACC33-3C25-1C49-BC57-DD39A3759043}"/>
                </a:ext>
              </a:extLst>
            </p:cNvPr>
            <p:cNvSpPr/>
            <p:nvPr/>
          </p:nvSpPr>
          <p:spPr>
            <a:xfrm>
              <a:off x="5760288" y="5509402"/>
              <a:ext cx="110559" cy="11055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8" name="Forme libre 8">
              <a:extLst>
                <a:ext uri="{FF2B5EF4-FFF2-40B4-BE49-F238E27FC236}">
                  <a16:creationId xmlns:a16="http://schemas.microsoft.com/office/drawing/2014/main" id="{EDB4EF79-02E4-2D4F-9535-5D2545DD3CDB}"/>
                </a:ext>
              </a:extLst>
            </p:cNvPr>
            <p:cNvSpPr/>
            <p:nvPr/>
          </p:nvSpPr>
          <p:spPr>
            <a:xfrm>
              <a:off x="8625823" y="3144081"/>
              <a:ext cx="127408" cy="75482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9" name="Forme libre 8">
              <a:extLst>
                <a:ext uri="{FF2B5EF4-FFF2-40B4-BE49-F238E27FC236}">
                  <a16:creationId xmlns:a16="http://schemas.microsoft.com/office/drawing/2014/main" id="{F98A2DBC-ACFB-044D-9C83-381057CFB0A5}"/>
                </a:ext>
              </a:extLst>
            </p:cNvPr>
            <p:cNvSpPr/>
            <p:nvPr/>
          </p:nvSpPr>
          <p:spPr>
            <a:xfrm>
              <a:off x="7197347" y="3426042"/>
              <a:ext cx="127408" cy="971336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0" name="Forme libre 8">
              <a:extLst>
                <a:ext uri="{FF2B5EF4-FFF2-40B4-BE49-F238E27FC236}">
                  <a16:creationId xmlns:a16="http://schemas.microsoft.com/office/drawing/2014/main" id="{896C2587-2515-BD43-9438-D15CEF57C714}"/>
                </a:ext>
              </a:extLst>
            </p:cNvPr>
            <p:cNvSpPr/>
            <p:nvPr/>
          </p:nvSpPr>
          <p:spPr>
            <a:xfrm>
              <a:off x="6494048" y="3521065"/>
              <a:ext cx="127408" cy="102553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1" name="Forme libre : forme 187">
              <a:extLst>
                <a:ext uri="{FF2B5EF4-FFF2-40B4-BE49-F238E27FC236}">
                  <a16:creationId xmlns:a16="http://schemas.microsoft.com/office/drawing/2014/main" id="{1C805C87-5999-AF41-9709-C27DDE6EF0A0}"/>
                </a:ext>
              </a:extLst>
            </p:cNvPr>
            <p:cNvSpPr/>
            <p:nvPr/>
          </p:nvSpPr>
          <p:spPr>
            <a:xfrm>
              <a:off x="5810899" y="3391021"/>
              <a:ext cx="2882900" cy="2168525"/>
            </a:xfrm>
            <a:custGeom>
              <a:avLst/>
              <a:gdLst>
                <a:gd name="connsiteX0" fmla="*/ 0 w 2774950"/>
                <a:gd name="connsiteY0" fmla="*/ 831850 h 831850"/>
                <a:gd name="connsiteX1" fmla="*/ 641350 w 2774950"/>
                <a:gd name="connsiteY1" fmla="*/ 0 h 831850"/>
                <a:gd name="connsiteX2" fmla="*/ 1349375 w 2774950"/>
                <a:gd name="connsiteY2" fmla="*/ 0 h 831850"/>
                <a:gd name="connsiteX3" fmla="*/ 2774950 w 2774950"/>
                <a:gd name="connsiteY3" fmla="*/ 66675 h 831850"/>
                <a:gd name="connsiteX0" fmla="*/ 0 w 2759075"/>
                <a:gd name="connsiteY0" fmla="*/ 895350 h 895350"/>
                <a:gd name="connsiteX1" fmla="*/ 625475 w 2759075"/>
                <a:gd name="connsiteY1" fmla="*/ 0 h 895350"/>
                <a:gd name="connsiteX2" fmla="*/ 1333500 w 2759075"/>
                <a:gd name="connsiteY2" fmla="*/ 0 h 895350"/>
                <a:gd name="connsiteX3" fmla="*/ 2759075 w 2759075"/>
                <a:gd name="connsiteY3" fmla="*/ 66675 h 895350"/>
                <a:gd name="connsiteX0" fmla="*/ 0 w 2759075"/>
                <a:gd name="connsiteY0" fmla="*/ 1308100 h 1308100"/>
                <a:gd name="connsiteX1" fmla="*/ 660400 w 2759075"/>
                <a:gd name="connsiteY1" fmla="*/ 0 h 1308100"/>
                <a:gd name="connsiteX2" fmla="*/ 1333500 w 2759075"/>
                <a:gd name="connsiteY2" fmla="*/ 412750 h 1308100"/>
                <a:gd name="connsiteX3" fmla="*/ 2759075 w 2759075"/>
                <a:gd name="connsiteY3" fmla="*/ 479425 h 1308100"/>
                <a:gd name="connsiteX0" fmla="*/ 0 w 2759075"/>
                <a:gd name="connsiteY0" fmla="*/ 1314450 h 1314450"/>
                <a:gd name="connsiteX1" fmla="*/ 660400 w 2759075"/>
                <a:gd name="connsiteY1" fmla="*/ 6350 h 1314450"/>
                <a:gd name="connsiteX2" fmla="*/ 1365250 w 2759075"/>
                <a:gd name="connsiteY2" fmla="*/ 0 h 1314450"/>
                <a:gd name="connsiteX3" fmla="*/ 2759075 w 2759075"/>
                <a:gd name="connsiteY3" fmla="*/ 485775 h 1314450"/>
                <a:gd name="connsiteX0" fmla="*/ 0 w 2759075"/>
                <a:gd name="connsiteY0" fmla="*/ 1314450 h 1314450"/>
                <a:gd name="connsiteX1" fmla="*/ 647700 w 2759075"/>
                <a:gd name="connsiteY1" fmla="*/ 28575 h 1314450"/>
                <a:gd name="connsiteX2" fmla="*/ 1365250 w 2759075"/>
                <a:gd name="connsiteY2" fmla="*/ 0 h 1314450"/>
                <a:gd name="connsiteX3" fmla="*/ 2759075 w 2759075"/>
                <a:gd name="connsiteY3" fmla="*/ 485775 h 1314450"/>
                <a:gd name="connsiteX0" fmla="*/ 0 w 2774950"/>
                <a:gd name="connsiteY0" fmla="*/ 1314450 h 1314450"/>
                <a:gd name="connsiteX1" fmla="*/ 663575 w 2774950"/>
                <a:gd name="connsiteY1" fmla="*/ 28575 h 1314450"/>
                <a:gd name="connsiteX2" fmla="*/ 1381125 w 2774950"/>
                <a:gd name="connsiteY2" fmla="*/ 0 h 1314450"/>
                <a:gd name="connsiteX3" fmla="*/ 2774950 w 2774950"/>
                <a:gd name="connsiteY3" fmla="*/ 485775 h 1314450"/>
                <a:gd name="connsiteX0" fmla="*/ 0 w 2819400"/>
                <a:gd name="connsiteY0" fmla="*/ 1419225 h 1419225"/>
                <a:gd name="connsiteX1" fmla="*/ 663575 w 2819400"/>
                <a:gd name="connsiteY1" fmla="*/ 133350 h 1419225"/>
                <a:gd name="connsiteX2" fmla="*/ 1381125 w 2819400"/>
                <a:gd name="connsiteY2" fmla="*/ 104775 h 1419225"/>
                <a:gd name="connsiteX3" fmla="*/ 2819400 w 2819400"/>
                <a:gd name="connsiteY3" fmla="*/ 0 h 1419225"/>
                <a:gd name="connsiteX0" fmla="*/ 0 w 2819400"/>
                <a:gd name="connsiteY0" fmla="*/ 1419225 h 1419225"/>
                <a:gd name="connsiteX1" fmla="*/ 663575 w 2819400"/>
                <a:gd name="connsiteY1" fmla="*/ 133350 h 1419225"/>
                <a:gd name="connsiteX2" fmla="*/ 1416050 w 2819400"/>
                <a:gd name="connsiteY2" fmla="*/ 260350 h 1419225"/>
                <a:gd name="connsiteX3" fmla="*/ 2819400 w 2819400"/>
                <a:gd name="connsiteY3" fmla="*/ 0 h 1419225"/>
                <a:gd name="connsiteX0" fmla="*/ 0 w 2819400"/>
                <a:gd name="connsiteY0" fmla="*/ 1419225 h 1419225"/>
                <a:gd name="connsiteX1" fmla="*/ 711200 w 2819400"/>
                <a:gd name="connsiteY1" fmla="*/ 247650 h 1419225"/>
                <a:gd name="connsiteX2" fmla="*/ 1416050 w 2819400"/>
                <a:gd name="connsiteY2" fmla="*/ 260350 h 1419225"/>
                <a:gd name="connsiteX3" fmla="*/ 2819400 w 2819400"/>
                <a:gd name="connsiteY3" fmla="*/ 0 h 1419225"/>
                <a:gd name="connsiteX0" fmla="*/ 0 w 2816225"/>
                <a:gd name="connsiteY0" fmla="*/ 1638300 h 1638300"/>
                <a:gd name="connsiteX1" fmla="*/ 708025 w 2816225"/>
                <a:gd name="connsiteY1" fmla="*/ 247650 h 1638300"/>
                <a:gd name="connsiteX2" fmla="*/ 1412875 w 2816225"/>
                <a:gd name="connsiteY2" fmla="*/ 260350 h 1638300"/>
                <a:gd name="connsiteX3" fmla="*/ 2816225 w 2816225"/>
                <a:gd name="connsiteY3" fmla="*/ 0 h 1638300"/>
                <a:gd name="connsiteX0" fmla="*/ 0 w 2822575"/>
                <a:gd name="connsiteY0" fmla="*/ 1724025 h 1724025"/>
                <a:gd name="connsiteX1" fmla="*/ 714375 w 2822575"/>
                <a:gd name="connsiteY1" fmla="*/ 247650 h 1724025"/>
                <a:gd name="connsiteX2" fmla="*/ 1419225 w 2822575"/>
                <a:gd name="connsiteY2" fmla="*/ 260350 h 1724025"/>
                <a:gd name="connsiteX3" fmla="*/ 2822575 w 2822575"/>
                <a:gd name="connsiteY3" fmla="*/ 0 h 1724025"/>
                <a:gd name="connsiteX0" fmla="*/ 0 w 2822575"/>
                <a:gd name="connsiteY0" fmla="*/ 1724025 h 1724025"/>
                <a:gd name="connsiteX1" fmla="*/ 739775 w 2822575"/>
                <a:gd name="connsiteY1" fmla="*/ 120650 h 1724025"/>
                <a:gd name="connsiteX2" fmla="*/ 1419225 w 2822575"/>
                <a:gd name="connsiteY2" fmla="*/ 260350 h 1724025"/>
                <a:gd name="connsiteX3" fmla="*/ 2822575 w 2822575"/>
                <a:gd name="connsiteY3" fmla="*/ 0 h 1724025"/>
                <a:gd name="connsiteX0" fmla="*/ 0 w 2822575"/>
                <a:gd name="connsiteY0" fmla="*/ 1755775 h 1755775"/>
                <a:gd name="connsiteX1" fmla="*/ 739775 w 2822575"/>
                <a:gd name="connsiteY1" fmla="*/ 152400 h 1755775"/>
                <a:gd name="connsiteX2" fmla="*/ 1435100 w 2822575"/>
                <a:gd name="connsiteY2" fmla="*/ 0 h 1755775"/>
                <a:gd name="connsiteX3" fmla="*/ 2822575 w 2822575"/>
                <a:gd name="connsiteY3" fmla="*/ 31750 h 1755775"/>
                <a:gd name="connsiteX0" fmla="*/ 0 w 2822575"/>
                <a:gd name="connsiteY0" fmla="*/ 1755775 h 1755775"/>
                <a:gd name="connsiteX1" fmla="*/ 727075 w 2822575"/>
                <a:gd name="connsiteY1" fmla="*/ 165100 h 1755775"/>
                <a:gd name="connsiteX2" fmla="*/ 1435100 w 2822575"/>
                <a:gd name="connsiteY2" fmla="*/ 0 h 1755775"/>
                <a:gd name="connsiteX3" fmla="*/ 2822575 w 2822575"/>
                <a:gd name="connsiteY3" fmla="*/ 31750 h 1755775"/>
                <a:gd name="connsiteX0" fmla="*/ 0 w 2822575"/>
                <a:gd name="connsiteY0" fmla="*/ 1765300 h 1765300"/>
                <a:gd name="connsiteX1" fmla="*/ 727075 w 2822575"/>
                <a:gd name="connsiteY1" fmla="*/ 174625 h 1765300"/>
                <a:gd name="connsiteX2" fmla="*/ 1444625 w 2822575"/>
                <a:gd name="connsiteY2" fmla="*/ 0 h 1765300"/>
                <a:gd name="connsiteX3" fmla="*/ 2822575 w 2822575"/>
                <a:gd name="connsiteY3" fmla="*/ 41275 h 1765300"/>
                <a:gd name="connsiteX0" fmla="*/ 0 w 2822575"/>
                <a:gd name="connsiteY0" fmla="*/ 1765300 h 1765300"/>
                <a:gd name="connsiteX1" fmla="*/ 727075 w 2822575"/>
                <a:gd name="connsiteY1" fmla="*/ 174625 h 1765300"/>
                <a:gd name="connsiteX2" fmla="*/ 1444625 w 2822575"/>
                <a:gd name="connsiteY2" fmla="*/ 0 h 1765300"/>
                <a:gd name="connsiteX3" fmla="*/ 2822575 w 2822575"/>
                <a:gd name="connsiteY3" fmla="*/ 41275 h 1765300"/>
                <a:gd name="connsiteX0" fmla="*/ 0 w 2822575"/>
                <a:gd name="connsiteY0" fmla="*/ 1762125 h 1762125"/>
                <a:gd name="connsiteX1" fmla="*/ 727075 w 2822575"/>
                <a:gd name="connsiteY1" fmla="*/ 171450 h 1762125"/>
                <a:gd name="connsiteX2" fmla="*/ 1447800 w 2822575"/>
                <a:gd name="connsiteY2" fmla="*/ 0 h 1762125"/>
                <a:gd name="connsiteX3" fmla="*/ 2822575 w 2822575"/>
                <a:gd name="connsiteY3" fmla="*/ 38100 h 1762125"/>
                <a:gd name="connsiteX0" fmla="*/ 0 w 2835275"/>
                <a:gd name="connsiteY0" fmla="*/ 1762125 h 1762125"/>
                <a:gd name="connsiteX1" fmla="*/ 739775 w 2835275"/>
                <a:gd name="connsiteY1" fmla="*/ 171450 h 1762125"/>
                <a:gd name="connsiteX2" fmla="*/ 1460500 w 2835275"/>
                <a:gd name="connsiteY2" fmla="*/ 0 h 1762125"/>
                <a:gd name="connsiteX3" fmla="*/ 2835275 w 2835275"/>
                <a:gd name="connsiteY3" fmla="*/ 38100 h 1762125"/>
                <a:gd name="connsiteX0" fmla="*/ 0 w 2835275"/>
                <a:gd name="connsiteY0" fmla="*/ 1762125 h 1762125"/>
                <a:gd name="connsiteX1" fmla="*/ 733425 w 2835275"/>
                <a:gd name="connsiteY1" fmla="*/ 171450 h 1762125"/>
                <a:gd name="connsiteX2" fmla="*/ 1460500 w 2835275"/>
                <a:gd name="connsiteY2" fmla="*/ 0 h 1762125"/>
                <a:gd name="connsiteX3" fmla="*/ 2835275 w 2835275"/>
                <a:gd name="connsiteY3" fmla="*/ 38100 h 1762125"/>
                <a:gd name="connsiteX0" fmla="*/ 0 w 2882900"/>
                <a:gd name="connsiteY0" fmla="*/ 2168525 h 2168525"/>
                <a:gd name="connsiteX1" fmla="*/ 733425 w 2882900"/>
                <a:gd name="connsiteY1" fmla="*/ 577850 h 2168525"/>
                <a:gd name="connsiteX2" fmla="*/ 1460500 w 2882900"/>
                <a:gd name="connsiteY2" fmla="*/ 406400 h 2168525"/>
                <a:gd name="connsiteX3" fmla="*/ 2882900 w 2882900"/>
                <a:gd name="connsiteY3" fmla="*/ 0 h 21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2900" h="2168525">
                  <a:moveTo>
                    <a:pt x="0" y="2168525"/>
                  </a:moveTo>
                  <a:lnTo>
                    <a:pt x="733425" y="577850"/>
                  </a:lnTo>
                  <a:lnTo>
                    <a:pt x="1460500" y="406400"/>
                  </a:lnTo>
                  <a:lnTo>
                    <a:pt x="2882900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81BC3D65-CC3C-4C4E-A7FE-E4FCD4B235FE}"/>
                </a:ext>
              </a:extLst>
            </p:cNvPr>
            <p:cNvGrpSpPr/>
            <p:nvPr/>
          </p:nvGrpSpPr>
          <p:grpSpPr>
            <a:xfrm>
              <a:off x="6472206" y="3073882"/>
              <a:ext cx="313209" cy="110559"/>
              <a:chOff x="10802165" y="3837681"/>
              <a:chExt cx="313209" cy="11055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A981FAE-8D00-FC46-B3C4-5111FFB32DD1}"/>
                  </a:ext>
                </a:extLst>
              </p:cNvPr>
              <p:cNvSpPr/>
              <p:nvPr/>
            </p:nvSpPr>
            <p:spPr>
              <a:xfrm>
                <a:off x="10903491" y="3837681"/>
                <a:ext cx="110559" cy="11055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4" name="Connecteur droit 133">
                <a:extLst>
                  <a:ext uri="{FF2B5EF4-FFF2-40B4-BE49-F238E27FC236}">
                    <a16:creationId xmlns:a16="http://schemas.microsoft.com/office/drawing/2014/main" id="{9569A346-C937-E740-948E-3B55976139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165" y="3892960"/>
                <a:ext cx="313209" cy="0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062C3522-F495-7A42-B278-CF5931C82D79}"/>
                </a:ext>
              </a:extLst>
            </p:cNvPr>
            <p:cNvGrpSpPr/>
            <p:nvPr/>
          </p:nvGrpSpPr>
          <p:grpSpPr>
            <a:xfrm>
              <a:off x="6479583" y="2849440"/>
              <a:ext cx="313209" cy="121615"/>
              <a:chOff x="10802165" y="3587945"/>
              <a:chExt cx="313209" cy="121615"/>
            </a:xfrm>
          </p:grpSpPr>
          <p:sp>
            <p:nvSpPr>
              <p:cNvPr id="136" name="Triangle isocèle 190">
                <a:extLst>
                  <a:ext uri="{FF2B5EF4-FFF2-40B4-BE49-F238E27FC236}">
                    <a16:creationId xmlns:a16="http://schemas.microsoft.com/office/drawing/2014/main" id="{DDCA51C7-90A2-D749-82E9-A6215297D5E6}"/>
                  </a:ext>
                </a:extLst>
              </p:cNvPr>
              <p:cNvSpPr/>
              <p:nvPr/>
            </p:nvSpPr>
            <p:spPr>
              <a:xfrm>
                <a:off x="10897962" y="3587945"/>
                <a:ext cx="121615" cy="121615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7" name="Connecteur droit 136">
                <a:extLst>
                  <a:ext uri="{FF2B5EF4-FFF2-40B4-BE49-F238E27FC236}">
                    <a16:creationId xmlns:a16="http://schemas.microsoft.com/office/drawing/2014/main" id="{8CAB277D-4357-2749-85E7-77298ACE2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165" y="3648752"/>
                <a:ext cx="313209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8CBD57AB-C9EB-704E-BAA7-B8AFBE75A12D}"/>
                </a:ext>
              </a:extLst>
            </p:cNvPr>
            <p:cNvGrpSpPr/>
            <p:nvPr/>
          </p:nvGrpSpPr>
          <p:grpSpPr>
            <a:xfrm>
              <a:off x="6472206" y="2622783"/>
              <a:ext cx="313209" cy="133777"/>
              <a:chOff x="10802165" y="3369139"/>
              <a:chExt cx="313209" cy="133777"/>
            </a:xfrm>
          </p:grpSpPr>
          <p:sp>
            <p:nvSpPr>
              <p:cNvPr id="139" name="Losange 138">
                <a:extLst>
                  <a:ext uri="{FF2B5EF4-FFF2-40B4-BE49-F238E27FC236}">
                    <a16:creationId xmlns:a16="http://schemas.microsoft.com/office/drawing/2014/main" id="{086953A6-C2C7-BD4B-8079-C22FC8BF36EF}"/>
                  </a:ext>
                </a:extLst>
              </p:cNvPr>
              <p:cNvSpPr/>
              <p:nvPr/>
            </p:nvSpPr>
            <p:spPr>
              <a:xfrm>
                <a:off x="10891881" y="3369139"/>
                <a:ext cx="133777" cy="133777"/>
              </a:xfrm>
              <a:prstGeom prst="diamond">
                <a:avLst/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0" name="Connecteur droit 139">
                <a:extLst>
                  <a:ext uri="{FF2B5EF4-FFF2-40B4-BE49-F238E27FC236}">
                    <a16:creationId xmlns:a16="http://schemas.microsoft.com/office/drawing/2014/main" id="{52F1646F-0758-894A-A7AC-284EE7805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165" y="3436027"/>
                <a:ext cx="313209" cy="0"/>
              </a:xfrm>
              <a:prstGeom prst="line">
                <a:avLst/>
              </a:prstGeom>
              <a:ln w="19050">
                <a:solidFill>
                  <a:srgbClr val="33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48AC3B74-A9D1-CB4C-B083-A0C2880D877B}"/>
                </a:ext>
              </a:extLst>
            </p:cNvPr>
            <p:cNvGrpSpPr/>
            <p:nvPr/>
          </p:nvGrpSpPr>
          <p:grpSpPr>
            <a:xfrm>
              <a:off x="6472206" y="2415378"/>
              <a:ext cx="313209" cy="121615"/>
              <a:chOff x="10802165" y="3118867"/>
              <a:chExt cx="313209" cy="121615"/>
            </a:xfrm>
          </p:grpSpPr>
          <p:sp>
            <p:nvSpPr>
              <p:cNvPr id="142" name="Ellipse 141">
                <a:extLst>
                  <a:ext uri="{FF2B5EF4-FFF2-40B4-BE49-F238E27FC236}">
                    <a16:creationId xmlns:a16="http://schemas.microsoft.com/office/drawing/2014/main" id="{03C18D69-FDD5-684A-BC0A-F2CE978ED9EE}"/>
                  </a:ext>
                </a:extLst>
              </p:cNvPr>
              <p:cNvSpPr/>
              <p:nvPr/>
            </p:nvSpPr>
            <p:spPr>
              <a:xfrm>
                <a:off x="10897962" y="3118867"/>
                <a:ext cx="121615" cy="12161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3" name="Connecteur droit 142">
                <a:extLst>
                  <a:ext uri="{FF2B5EF4-FFF2-40B4-BE49-F238E27FC236}">
                    <a16:creationId xmlns:a16="http://schemas.microsoft.com/office/drawing/2014/main" id="{E33474EF-C5DD-6043-8F0D-C62704CC6C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165" y="3185116"/>
                <a:ext cx="313209" cy="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15FC247-1F29-41EA-8AC0-DE880A5736B0}"/>
              </a:ext>
            </a:extLst>
          </p:cNvPr>
          <p:cNvGrpSpPr/>
          <p:nvPr/>
        </p:nvGrpSpPr>
        <p:grpSpPr>
          <a:xfrm>
            <a:off x="870789" y="2677030"/>
            <a:ext cx="3334873" cy="3402782"/>
            <a:chOff x="870789" y="2677030"/>
            <a:chExt cx="3334873" cy="3402782"/>
          </a:xfrm>
        </p:grpSpPr>
        <p:sp>
          <p:nvSpPr>
            <p:cNvPr id="5" name="Forme libre : forme 57">
              <a:extLst>
                <a:ext uri="{FF2B5EF4-FFF2-40B4-BE49-F238E27FC236}">
                  <a16:creationId xmlns:a16="http://schemas.microsoft.com/office/drawing/2014/main" id="{4A7E087D-CE83-5F40-AB5A-73CBB90CEF0D}"/>
                </a:ext>
              </a:extLst>
            </p:cNvPr>
            <p:cNvSpPr/>
            <p:nvPr/>
          </p:nvSpPr>
          <p:spPr bwMode="auto">
            <a:xfrm>
              <a:off x="1246326" y="3080186"/>
              <a:ext cx="2957103" cy="2476067"/>
            </a:xfrm>
            <a:custGeom>
              <a:avLst/>
              <a:gdLst>
                <a:gd name="connsiteX0" fmla="*/ 0 w 5967412"/>
                <a:gd name="connsiteY0" fmla="*/ 0 h 3219450"/>
                <a:gd name="connsiteX1" fmla="*/ 0 w 5967412"/>
                <a:gd name="connsiteY1" fmla="*/ 3219450 h 3219450"/>
                <a:gd name="connsiteX2" fmla="*/ 5967412 w 5967412"/>
                <a:gd name="connsiteY2" fmla="*/ 3219450 h 321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7412" h="3219450">
                  <a:moveTo>
                    <a:pt x="0" y="0"/>
                  </a:moveTo>
                  <a:lnTo>
                    <a:pt x="0" y="3219450"/>
                  </a:lnTo>
                  <a:lnTo>
                    <a:pt x="5967412" y="321945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CD438DB-3683-4141-B491-8D564667C37F}"/>
                </a:ext>
              </a:extLst>
            </p:cNvPr>
            <p:cNvGrpSpPr/>
            <p:nvPr/>
          </p:nvGrpSpPr>
          <p:grpSpPr>
            <a:xfrm>
              <a:off x="870789" y="2984417"/>
              <a:ext cx="381294" cy="215444"/>
              <a:chOff x="3165278" y="2060547"/>
              <a:chExt cx="427329" cy="334529"/>
            </a:xfrm>
          </p:grpSpPr>
          <p:sp>
            <p:nvSpPr>
              <p:cNvPr id="7" name="Line 28">
                <a:extLst>
                  <a:ext uri="{FF2B5EF4-FFF2-40B4-BE49-F238E27FC236}">
                    <a16:creationId xmlns:a16="http://schemas.microsoft.com/office/drawing/2014/main" id="{9709373B-9DF8-5644-9DA1-F3C154740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8" name="Rectangle 29">
                <a:extLst>
                  <a:ext uri="{FF2B5EF4-FFF2-40B4-BE49-F238E27FC236}">
                    <a16:creationId xmlns:a16="http://schemas.microsoft.com/office/drawing/2014/main" id="{6A6D26CD-5573-2142-A9DA-567EA99C7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5278" y="2060547"/>
                <a:ext cx="307209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100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2C9A58C-ABB8-3D4C-9187-9791A4F61F1F}"/>
                </a:ext>
              </a:extLst>
            </p:cNvPr>
            <p:cNvGrpSpPr/>
            <p:nvPr/>
          </p:nvGrpSpPr>
          <p:grpSpPr>
            <a:xfrm>
              <a:off x="962152" y="3481681"/>
              <a:ext cx="289921" cy="215444"/>
              <a:chOff x="3267682" y="2060547"/>
              <a:chExt cx="324925" cy="334529"/>
            </a:xfrm>
          </p:grpSpPr>
          <p:sp>
            <p:nvSpPr>
              <p:cNvPr id="10" name="Line 28">
                <a:extLst>
                  <a:ext uri="{FF2B5EF4-FFF2-40B4-BE49-F238E27FC236}">
                    <a16:creationId xmlns:a16="http://schemas.microsoft.com/office/drawing/2014/main" id="{E5912617-629B-4C41-B004-97F9F6785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EC093BD-BF4C-4440-A2A3-65D5FC312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682" y="2060547"/>
                <a:ext cx="204805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80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97666091-ADE6-C548-BF49-FC866134B58E}"/>
                </a:ext>
              </a:extLst>
            </p:cNvPr>
            <p:cNvGrpSpPr/>
            <p:nvPr/>
          </p:nvGrpSpPr>
          <p:grpSpPr>
            <a:xfrm>
              <a:off x="962152" y="3968295"/>
              <a:ext cx="289921" cy="215444"/>
              <a:chOff x="3267682" y="2060547"/>
              <a:chExt cx="324925" cy="334529"/>
            </a:xfrm>
          </p:grpSpPr>
          <p:sp>
            <p:nvSpPr>
              <p:cNvPr id="13" name="Line 28">
                <a:extLst>
                  <a:ext uri="{FF2B5EF4-FFF2-40B4-BE49-F238E27FC236}">
                    <a16:creationId xmlns:a16="http://schemas.microsoft.com/office/drawing/2014/main" id="{87A366DC-2F82-A240-985C-BF765C190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4" name="Rectangle 29">
                <a:extLst>
                  <a:ext uri="{FF2B5EF4-FFF2-40B4-BE49-F238E27FC236}">
                    <a16:creationId xmlns:a16="http://schemas.microsoft.com/office/drawing/2014/main" id="{BC54449F-CFE4-2048-95F4-5F6F98CA4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682" y="2060547"/>
                <a:ext cx="204805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60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B5AD746-0F69-2D47-BDA4-C4349FE56E01}"/>
                </a:ext>
              </a:extLst>
            </p:cNvPr>
            <p:cNvGrpSpPr/>
            <p:nvPr/>
          </p:nvGrpSpPr>
          <p:grpSpPr>
            <a:xfrm>
              <a:off x="962152" y="4469827"/>
              <a:ext cx="289921" cy="215444"/>
              <a:chOff x="3267682" y="2060547"/>
              <a:chExt cx="324925" cy="334529"/>
            </a:xfrm>
          </p:grpSpPr>
          <p:sp>
            <p:nvSpPr>
              <p:cNvPr id="16" name="Line 28">
                <a:extLst>
                  <a:ext uri="{FF2B5EF4-FFF2-40B4-BE49-F238E27FC236}">
                    <a16:creationId xmlns:a16="http://schemas.microsoft.com/office/drawing/2014/main" id="{3D672E3D-FFF4-7744-A833-DD91E3923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7" name="Rectangle 29">
                <a:extLst>
                  <a:ext uri="{FF2B5EF4-FFF2-40B4-BE49-F238E27FC236}">
                    <a16:creationId xmlns:a16="http://schemas.microsoft.com/office/drawing/2014/main" id="{A0F2DAD9-935B-C04E-A458-ACD845BDE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682" y="2060547"/>
                <a:ext cx="204805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altLang="fr-FR" sz="1400" noProof="0" dirty="0">
                    <a:latin typeface="+mn-lt"/>
                  </a:rPr>
                  <a:t>40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endParaRP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0B95500F-6810-2C4B-AD4B-16A121B0F74A}"/>
                </a:ext>
              </a:extLst>
            </p:cNvPr>
            <p:cNvGrpSpPr/>
            <p:nvPr/>
          </p:nvGrpSpPr>
          <p:grpSpPr>
            <a:xfrm>
              <a:off x="962152" y="4963667"/>
              <a:ext cx="289921" cy="215444"/>
              <a:chOff x="3267682" y="2060547"/>
              <a:chExt cx="324925" cy="334529"/>
            </a:xfrm>
          </p:grpSpPr>
          <p:sp>
            <p:nvSpPr>
              <p:cNvPr id="19" name="Line 28">
                <a:extLst>
                  <a:ext uri="{FF2B5EF4-FFF2-40B4-BE49-F238E27FC236}">
                    <a16:creationId xmlns:a16="http://schemas.microsoft.com/office/drawing/2014/main" id="{F4D22814-F25F-9A40-8C54-68FF6F9B9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20" name="Rectangle 29">
                <a:extLst>
                  <a:ext uri="{FF2B5EF4-FFF2-40B4-BE49-F238E27FC236}">
                    <a16:creationId xmlns:a16="http://schemas.microsoft.com/office/drawing/2014/main" id="{1F0B1FCE-B029-134B-A4FA-C0115290A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682" y="2060547"/>
                <a:ext cx="204805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20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F6DD34B2-7E69-1C43-B419-E7B3CCBEDC69}"/>
                </a:ext>
              </a:extLst>
            </p:cNvPr>
            <p:cNvGrpSpPr/>
            <p:nvPr/>
          </p:nvGrpSpPr>
          <p:grpSpPr>
            <a:xfrm>
              <a:off x="1053540" y="5451406"/>
              <a:ext cx="198552" cy="215444"/>
              <a:chOff x="3370084" y="2060547"/>
              <a:chExt cx="222523" cy="334529"/>
            </a:xfrm>
          </p:grpSpPr>
          <p:sp>
            <p:nvSpPr>
              <p:cNvPr id="22" name="Line 28">
                <a:extLst>
                  <a:ext uri="{FF2B5EF4-FFF2-40B4-BE49-F238E27FC236}">
                    <a16:creationId xmlns:a16="http://schemas.microsoft.com/office/drawing/2014/main" id="{440F8C6C-7092-8C44-96D3-20E9F68CD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600" y="2225727"/>
                <a:ext cx="88007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23" name="Rectangle 29">
                <a:extLst>
                  <a:ext uri="{FF2B5EF4-FFF2-40B4-BE49-F238E27FC236}">
                    <a16:creationId xmlns:a16="http://schemas.microsoft.com/office/drawing/2014/main" id="{18C61B2C-C5FB-1C4D-AF37-935A08C8E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0084" y="2060547"/>
                <a:ext cx="102403" cy="3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0</a:t>
                </a:r>
                <a:endParaRPr kumimoji="0" lang="fr-FR" altLang="fr-FR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29CDD61-EC5F-E042-B124-FAAA74180CFB}"/>
                </a:ext>
              </a:extLst>
            </p:cNvPr>
            <p:cNvGrpSpPr/>
            <p:nvPr/>
          </p:nvGrpSpPr>
          <p:grpSpPr>
            <a:xfrm>
              <a:off x="1206098" y="5563887"/>
              <a:ext cx="91372" cy="284556"/>
              <a:chOff x="714284" y="3384998"/>
              <a:chExt cx="102403" cy="441841"/>
            </a:xfrm>
          </p:grpSpPr>
          <p:sp>
            <p:nvSpPr>
              <p:cNvPr id="25" name="Line 28">
                <a:extLst>
                  <a:ext uri="{FF2B5EF4-FFF2-40B4-BE49-F238E27FC236}">
                    <a16:creationId xmlns:a16="http://schemas.microsoft.com/office/drawing/2014/main" id="{35FA7F7C-BE85-EE44-BFEF-5822EF26C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ECBD47-E789-7940-9972-C131CF591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284" y="3492311"/>
                <a:ext cx="102403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0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7D05888-CC83-A348-91B2-35B866569B91}"/>
                </a:ext>
              </a:extLst>
            </p:cNvPr>
            <p:cNvGrpSpPr/>
            <p:nvPr/>
          </p:nvGrpSpPr>
          <p:grpSpPr>
            <a:xfrm>
              <a:off x="1877963" y="5563887"/>
              <a:ext cx="182742" cy="284556"/>
              <a:chOff x="663084" y="3384998"/>
              <a:chExt cx="204804" cy="441841"/>
            </a:xfrm>
          </p:grpSpPr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308FACA9-AFE7-4E49-A09D-90B6842EE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2FBD96-9A56-694B-A0FA-0102A784B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4" y="3492311"/>
                <a:ext cx="204804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24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F3C1064-A424-6944-9AD4-DA3ECE43C058}"/>
                </a:ext>
              </a:extLst>
            </p:cNvPr>
            <p:cNvGrpSpPr/>
            <p:nvPr/>
          </p:nvGrpSpPr>
          <p:grpSpPr>
            <a:xfrm>
              <a:off x="2590995" y="5563887"/>
              <a:ext cx="182742" cy="284556"/>
              <a:chOff x="663084" y="3384998"/>
              <a:chExt cx="204804" cy="441841"/>
            </a:xfrm>
          </p:grpSpPr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E46F579-5FBE-374A-8E9C-B2F3FEEBB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5D7134B-B94C-9F47-9539-7A6AEB822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4" y="3492311"/>
                <a:ext cx="204804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48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2B9D624A-6661-8C4F-A486-2C91E9886629}"/>
                </a:ext>
              </a:extLst>
            </p:cNvPr>
            <p:cNvGrpSpPr/>
            <p:nvPr/>
          </p:nvGrpSpPr>
          <p:grpSpPr>
            <a:xfrm>
              <a:off x="3309888" y="5563887"/>
              <a:ext cx="182742" cy="284556"/>
              <a:chOff x="663084" y="3384998"/>
              <a:chExt cx="204804" cy="441841"/>
            </a:xfrm>
          </p:grpSpPr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D764CB1D-AAAB-3E4A-A4BD-00AA23121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EE6D8A3-3940-2B48-A504-D0D5F0435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4" y="3492311"/>
                <a:ext cx="204804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72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2ED4316A-1BFE-AE43-BA3B-C5E3020BF443}"/>
                </a:ext>
              </a:extLst>
            </p:cNvPr>
            <p:cNvGrpSpPr/>
            <p:nvPr/>
          </p:nvGrpSpPr>
          <p:grpSpPr>
            <a:xfrm>
              <a:off x="4022920" y="5563887"/>
              <a:ext cx="182742" cy="284556"/>
              <a:chOff x="663084" y="3384998"/>
              <a:chExt cx="204804" cy="441841"/>
            </a:xfrm>
          </p:grpSpPr>
          <p:sp>
            <p:nvSpPr>
              <p:cNvPr id="38" name="Line 28">
                <a:extLst>
                  <a:ext uri="{FF2B5EF4-FFF2-40B4-BE49-F238E27FC236}">
                    <a16:creationId xmlns:a16="http://schemas.microsoft.com/office/drawing/2014/main" id="{28BC89B1-3733-E240-942C-9B15FAD6B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721483" y="3429001"/>
                <a:ext cx="88006" cy="0"/>
              </a:xfrm>
              <a:prstGeom prst="line">
                <a:avLst/>
              </a:prstGeom>
              <a:noFill/>
              <a:ln w="11113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EBED9E-9D8D-384D-86AB-E82200007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4" y="3492311"/>
                <a:ext cx="204804" cy="33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96</a:t>
                </a:r>
                <a:endParaRPr kumimoji="0" lang="fr-FR" altLang="fr-FR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6D3EBF2-A2F2-7D42-BE5B-81334468D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439" y="5864368"/>
              <a:ext cx="4938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Weeks</a:t>
              </a:r>
              <a:endParaRPr kumimoji="0" lang="en-US" altLang="fr-FR" sz="24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BE95F-A336-2246-A16A-C74914934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671" y="2677030"/>
              <a:ext cx="11347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&gt;0 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to 1 (N=27)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dirty="0">
                  <a:latin typeface="+mn-lt"/>
                  <a:cs typeface="Arial" charset="0"/>
                </a:rPr>
                <a:t>&gt;1 </a:t>
              </a:r>
              <a:r>
                <a:rPr lang="fr-FR" altLang="fr-FR" sz="1400" dirty="0">
                  <a:latin typeface="+mn-lt"/>
                  <a:cs typeface="Arial" charset="0"/>
                </a:rPr>
                <a:t>to 2 (N=131)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&gt;2 </a:t>
              </a:r>
              <a:r>
                <a:rPr kumimoji="0" lang="fr-FR" altLang="fr-F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(N=99)</a:t>
              </a:r>
              <a:endParaRPr kumimoji="0" lang="fr-FR" alt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charset="0"/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E64008F5-C6E0-3548-9400-B33548910AC1}"/>
                </a:ext>
              </a:extLst>
            </p:cNvPr>
            <p:cNvSpPr/>
            <p:nvPr/>
          </p:nvSpPr>
          <p:spPr>
            <a:xfrm>
              <a:off x="2592387" y="4421778"/>
              <a:ext cx="121615" cy="12161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1189C65A-E643-464E-BCC2-E38A63B6C333}"/>
                </a:ext>
              </a:extLst>
            </p:cNvPr>
            <p:cNvSpPr/>
            <p:nvPr/>
          </p:nvSpPr>
          <p:spPr>
            <a:xfrm>
              <a:off x="1881187" y="4310653"/>
              <a:ext cx="121615" cy="12161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B34FC130-8A2D-9742-9896-1742CAC2935C}"/>
                </a:ext>
              </a:extLst>
            </p:cNvPr>
            <p:cNvSpPr/>
            <p:nvPr/>
          </p:nvSpPr>
          <p:spPr>
            <a:xfrm>
              <a:off x="4014787" y="4215403"/>
              <a:ext cx="121615" cy="12161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7" name="Forme libre 8">
              <a:extLst>
                <a:ext uri="{FF2B5EF4-FFF2-40B4-BE49-F238E27FC236}">
                  <a16:creationId xmlns:a16="http://schemas.microsoft.com/office/drawing/2014/main" id="{8576D238-152A-0747-823E-6ABAF4BDC44E}"/>
                </a:ext>
              </a:extLst>
            </p:cNvPr>
            <p:cNvSpPr/>
            <p:nvPr/>
          </p:nvSpPr>
          <p:spPr>
            <a:xfrm>
              <a:off x="1876284" y="3936076"/>
              <a:ext cx="127408" cy="86459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8" name="Forme libre 8">
              <a:extLst>
                <a:ext uri="{FF2B5EF4-FFF2-40B4-BE49-F238E27FC236}">
                  <a16:creationId xmlns:a16="http://schemas.microsoft.com/office/drawing/2014/main" id="{D3554E5B-C560-8148-895B-4F289BA7419F}"/>
                </a:ext>
              </a:extLst>
            </p:cNvPr>
            <p:cNvSpPr/>
            <p:nvPr/>
          </p:nvSpPr>
          <p:spPr>
            <a:xfrm>
              <a:off x="2590659" y="4021801"/>
              <a:ext cx="127408" cy="86459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9" name="Forme libre 8">
              <a:extLst>
                <a:ext uri="{FF2B5EF4-FFF2-40B4-BE49-F238E27FC236}">
                  <a16:creationId xmlns:a16="http://schemas.microsoft.com/office/drawing/2014/main" id="{D047DD48-DD79-854B-8906-9AA3EBCA4E53}"/>
                </a:ext>
              </a:extLst>
            </p:cNvPr>
            <p:cNvSpPr/>
            <p:nvPr/>
          </p:nvSpPr>
          <p:spPr>
            <a:xfrm>
              <a:off x="4009884" y="3859876"/>
              <a:ext cx="127408" cy="864598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0" name="Forme libre : forme 146">
              <a:extLst>
                <a:ext uri="{FF2B5EF4-FFF2-40B4-BE49-F238E27FC236}">
                  <a16:creationId xmlns:a16="http://schemas.microsoft.com/office/drawing/2014/main" id="{4BA41AA1-9ADA-1E49-B8B9-3B529F441648}"/>
                </a:ext>
              </a:extLst>
            </p:cNvPr>
            <p:cNvSpPr/>
            <p:nvPr/>
          </p:nvSpPr>
          <p:spPr>
            <a:xfrm>
              <a:off x="1258347" y="4276729"/>
              <a:ext cx="2819400" cy="1289050"/>
            </a:xfrm>
            <a:custGeom>
              <a:avLst/>
              <a:gdLst>
                <a:gd name="connsiteX0" fmla="*/ 0 w 2825750"/>
                <a:gd name="connsiteY0" fmla="*/ 1273175 h 1273175"/>
                <a:gd name="connsiteX1" fmla="*/ 688975 w 2825750"/>
                <a:gd name="connsiteY1" fmla="*/ 98425 h 1273175"/>
                <a:gd name="connsiteX2" fmla="*/ 1400175 w 2825750"/>
                <a:gd name="connsiteY2" fmla="*/ 203200 h 1273175"/>
                <a:gd name="connsiteX3" fmla="*/ 2825750 w 2825750"/>
                <a:gd name="connsiteY3" fmla="*/ 0 h 1273175"/>
                <a:gd name="connsiteX0" fmla="*/ 0 w 2819400"/>
                <a:gd name="connsiteY0" fmla="*/ 1289050 h 1289050"/>
                <a:gd name="connsiteX1" fmla="*/ 682625 w 2819400"/>
                <a:gd name="connsiteY1" fmla="*/ 98425 h 1289050"/>
                <a:gd name="connsiteX2" fmla="*/ 1393825 w 2819400"/>
                <a:gd name="connsiteY2" fmla="*/ 203200 h 1289050"/>
                <a:gd name="connsiteX3" fmla="*/ 2819400 w 2819400"/>
                <a:gd name="connsiteY3" fmla="*/ 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9400" h="1289050">
                  <a:moveTo>
                    <a:pt x="0" y="1289050"/>
                  </a:moveTo>
                  <a:lnTo>
                    <a:pt x="682625" y="98425"/>
                  </a:lnTo>
                  <a:lnTo>
                    <a:pt x="1393825" y="203200"/>
                  </a:lnTo>
                  <a:lnTo>
                    <a:pt x="2819400" y="0"/>
                  </a:ln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7" name="Forme libre 8">
              <a:extLst>
                <a:ext uri="{FF2B5EF4-FFF2-40B4-BE49-F238E27FC236}">
                  <a16:creationId xmlns:a16="http://schemas.microsoft.com/office/drawing/2014/main" id="{4C98EBC6-D2D0-7440-9F07-55EDE97B2CA6}"/>
                </a:ext>
              </a:extLst>
            </p:cNvPr>
            <p:cNvSpPr/>
            <p:nvPr/>
          </p:nvSpPr>
          <p:spPr>
            <a:xfrm>
              <a:off x="4050536" y="3910246"/>
              <a:ext cx="127408" cy="40775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8" name="Forme libre 8">
              <a:extLst>
                <a:ext uri="{FF2B5EF4-FFF2-40B4-BE49-F238E27FC236}">
                  <a16:creationId xmlns:a16="http://schemas.microsoft.com/office/drawing/2014/main" id="{38F5B7BF-D134-AE46-AECC-258E30C66409}"/>
                </a:ext>
              </a:extLst>
            </p:cNvPr>
            <p:cNvSpPr/>
            <p:nvPr/>
          </p:nvSpPr>
          <p:spPr>
            <a:xfrm>
              <a:off x="2618938" y="4007804"/>
              <a:ext cx="127408" cy="40775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9" name="Forme libre 8">
              <a:extLst>
                <a:ext uri="{FF2B5EF4-FFF2-40B4-BE49-F238E27FC236}">
                  <a16:creationId xmlns:a16="http://schemas.microsoft.com/office/drawing/2014/main" id="{FF3B26B0-8C35-D740-8037-E225FFAF61D2}"/>
                </a:ext>
              </a:extLst>
            </p:cNvPr>
            <p:cNvSpPr/>
            <p:nvPr/>
          </p:nvSpPr>
          <p:spPr>
            <a:xfrm>
              <a:off x="1899695" y="4020953"/>
              <a:ext cx="127408" cy="417700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0" name="Losange 99">
              <a:extLst>
                <a:ext uri="{FF2B5EF4-FFF2-40B4-BE49-F238E27FC236}">
                  <a16:creationId xmlns:a16="http://schemas.microsoft.com/office/drawing/2014/main" id="{9AC88262-376C-2B42-A0C3-6DBF39F72DB8}"/>
                </a:ext>
              </a:extLst>
            </p:cNvPr>
            <p:cNvSpPr/>
            <p:nvPr/>
          </p:nvSpPr>
          <p:spPr>
            <a:xfrm>
              <a:off x="1897803" y="4164293"/>
              <a:ext cx="133777" cy="133777"/>
            </a:xfrm>
            <a:prstGeom prst="diamond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1" name="Losange 100">
              <a:extLst>
                <a:ext uri="{FF2B5EF4-FFF2-40B4-BE49-F238E27FC236}">
                  <a16:creationId xmlns:a16="http://schemas.microsoft.com/office/drawing/2014/main" id="{527FE9B1-7AB4-8A4C-B9DE-BCECFD9D603A}"/>
                </a:ext>
              </a:extLst>
            </p:cNvPr>
            <p:cNvSpPr/>
            <p:nvPr/>
          </p:nvSpPr>
          <p:spPr>
            <a:xfrm>
              <a:off x="2618528" y="4138893"/>
              <a:ext cx="133777" cy="133777"/>
            </a:xfrm>
            <a:prstGeom prst="diamond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2" name="Losange 101">
              <a:extLst>
                <a:ext uri="{FF2B5EF4-FFF2-40B4-BE49-F238E27FC236}">
                  <a16:creationId xmlns:a16="http://schemas.microsoft.com/office/drawing/2014/main" id="{1D0B1A5D-0326-2C45-A9D6-6DEA55A0C266}"/>
                </a:ext>
              </a:extLst>
            </p:cNvPr>
            <p:cNvSpPr/>
            <p:nvPr/>
          </p:nvSpPr>
          <p:spPr>
            <a:xfrm>
              <a:off x="4044103" y="4034118"/>
              <a:ext cx="133777" cy="133777"/>
            </a:xfrm>
            <a:prstGeom prst="diamond">
              <a:avLst/>
            </a:prstGeom>
            <a:solidFill>
              <a:srgbClr val="33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7" name="Forme libre : forme 163">
              <a:extLst>
                <a:ext uri="{FF2B5EF4-FFF2-40B4-BE49-F238E27FC236}">
                  <a16:creationId xmlns:a16="http://schemas.microsoft.com/office/drawing/2014/main" id="{CEDA52D7-5420-6C47-9648-430C1947E14A}"/>
                </a:ext>
              </a:extLst>
            </p:cNvPr>
            <p:cNvSpPr/>
            <p:nvPr/>
          </p:nvSpPr>
          <p:spPr>
            <a:xfrm>
              <a:off x="1261523" y="4102995"/>
              <a:ext cx="2857500" cy="1438275"/>
            </a:xfrm>
            <a:custGeom>
              <a:avLst/>
              <a:gdLst>
                <a:gd name="connsiteX0" fmla="*/ 0 w 2825750"/>
                <a:gd name="connsiteY0" fmla="*/ 1273175 h 1273175"/>
                <a:gd name="connsiteX1" fmla="*/ 688975 w 2825750"/>
                <a:gd name="connsiteY1" fmla="*/ 98425 h 1273175"/>
                <a:gd name="connsiteX2" fmla="*/ 1400175 w 2825750"/>
                <a:gd name="connsiteY2" fmla="*/ 203200 h 1273175"/>
                <a:gd name="connsiteX3" fmla="*/ 2825750 w 2825750"/>
                <a:gd name="connsiteY3" fmla="*/ 0 h 1273175"/>
                <a:gd name="connsiteX0" fmla="*/ 0 w 2816225"/>
                <a:gd name="connsiteY0" fmla="*/ 1333500 h 1333500"/>
                <a:gd name="connsiteX1" fmla="*/ 679450 w 2816225"/>
                <a:gd name="connsiteY1" fmla="*/ 98425 h 1333500"/>
                <a:gd name="connsiteX2" fmla="*/ 1390650 w 2816225"/>
                <a:gd name="connsiteY2" fmla="*/ 203200 h 1333500"/>
                <a:gd name="connsiteX3" fmla="*/ 2816225 w 2816225"/>
                <a:gd name="connsiteY3" fmla="*/ 0 h 1333500"/>
                <a:gd name="connsiteX0" fmla="*/ 0 w 2816225"/>
                <a:gd name="connsiteY0" fmla="*/ 1333500 h 1333500"/>
                <a:gd name="connsiteX1" fmla="*/ 698500 w 2816225"/>
                <a:gd name="connsiteY1" fmla="*/ 31750 h 1333500"/>
                <a:gd name="connsiteX2" fmla="*/ 1390650 w 2816225"/>
                <a:gd name="connsiteY2" fmla="*/ 203200 h 1333500"/>
                <a:gd name="connsiteX3" fmla="*/ 2816225 w 2816225"/>
                <a:gd name="connsiteY3" fmla="*/ 0 h 1333500"/>
                <a:gd name="connsiteX0" fmla="*/ 0 w 2816225"/>
                <a:gd name="connsiteY0" fmla="*/ 1336675 h 1336675"/>
                <a:gd name="connsiteX1" fmla="*/ 698500 w 2816225"/>
                <a:gd name="connsiteY1" fmla="*/ 34925 h 1336675"/>
                <a:gd name="connsiteX2" fmla="*/ 1425575 w 2816225"/>
                <a:gd name="connsiteY2" fmla="*/ 0 h 1336675"/>
                <a:gd name="connsiteX3" fmla="*/ 2816225 w 2816225"/>
                <a:gd name="connsiteY3" fmla="*/ 3175 h 1336675"/>
                <a:gd name="connsiteX0" fmla="*/ 0 w 2857500"/>
                <a:gd name="connsiteY0" fmla="*/ 1438275 h 1438275"/>
                <a:gd name="connsiteX1" fmla="*/ 698500 w 2857500"/>
                <a:gd name="connsiteY1" fmla="*/ 136525 h 1438275"/>
                <a:gd name="connsiteX2" fmla="*/ 1425575 w 2857500"/>
                <a:gd name="connsiteY2" fmla="*/ 101600 h 1438275"/>
                <a:gd name="connsiteX3" fmla="*/ 2857500 w 2857500"/>
                <a:gd name="connsiteY3" fmla="*/ 0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0" h="1438275">
                  <a:moveTo>
                    <a:pt x="0" y="1438275"/>
                  </a:moveTo>
                  <a:lnTo>
                    <a:pt x="698500" y="136525"/>
                  </a:lnTo>
                  <a:lnTo>
                    <a:pt x="1425575" y="101600"/>
                  </a:lnTo>
                  <a:lnTo>
                    <a:pt x="2857500" y="0"/>
                  </a:lnTo>
                </a:path>
              </a:pathLst>
            </a:custGeom>
            <a:noFill/>
            <a:ln w="28575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8" name="Forme libre 8">
              <a:extLst>
                <a:ext uri="{FF2B5EF4-FFF2-40B4-BE49-F238E27FC236}">
                  <a16:creationId xmlns:a16="http://schemas.microsoft.com/office/drawing/2014/main" id="{D87DB98F-B78B-9843-AFF1-071E559FBC27}"/>
                </a:ext>
              </a:extLst>
            </p:cNvPr>
            <p:cNvSpPr/>
            <p:nvPr/>
          </p:nvSpPr>
          <p:spPr>
            <a:xfrm>
              <a:off x="2647513" y="3937954"/>
              <a:ext cx="127408" cy="47529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9" name="Forme libre 8">
              <a:extLst>
                <a:ext uri="{FF2B5EF4-FFF2-40B4-BE49-F238E27FC236}">
                  <a16:creationId xmlns:a16="http://schemas.microsoft.com/office/drawing/2014/main" id="{A2C35FFE-D177-914C-B19E-3723B0AD5874}"/>
                </a:ext>
              </a:extLst>
            </p:cNvPr>
            <p:cNvSpPr/>
            <p:nvPr/>
          </p:nvSpPr>
          <p:spPr>
            <a:xfrm>
              <a:off x="1926788" y="3982404"/>
              <a:ext cx="127408" cy="47529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0" name="Forme libre 8">
              <a:extLst>
                <a:ext uri="{FF2B5EF4-FFF2-40B4-BE49-F238E27FC236}">
                  <a16:creationId xmlns:a16="http://schemas.microsoft.com/office/drawing/2014/main" id="{A57F14C2-859A-4D48-84F9-AA3C71286030}"/>
                </a:ext>
              </a:extLst>
            </p:cNvPr>
            <p:cNvSpPr/>
            <p:nvPr/>
          </p:nvSpPr>
          <p:spPr>
            <a:xfrm>
              <a:off x="4073272" y="3725106"/>
              <a:ext cx="127408" cy="45954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1" name="Triangle isocèle 167">
              <a:extLst>
                <a:ext uri="{FF2B5EF4-FFF2-40B4-BE49-F238E27FC236}">
                  <a16:creationId xmlns:a16="http://schemas.microsoft.com/office/drawing/2014/main" id="{41811229-EC32-6548-8CFA-E0889074EFB4}"/>
                </a:ext>
              </a:extLst>
            </p:cNvPr>
            <p:cNvSpPr/>
            <p:nvPr/>
          </p:nvSpPr>
          <p:spPr>
            <a:xfrm>
              <a:off x="2658712" y="4093352"/>
              <a:ext cx="110559" cy="11055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2" name="Triangle isocèle 168">
              <a:extLst>
                <a:ext uri="{FF2B5EF4-FFF2-40B4-BE49-F238E27FC236}">
                  <a16:creationId xmlns:a16="http://schemas.microsoft.com/office/drawing/2014/main" id="{3D402CA3-B127-B74B-945D-51CFD913DC1F}"/>
                </a:ext>
              </a:extLst>
            </p:cNvPr>
            <p:cNvSpPr/>
            <p:nvPr/>
          </p:nvSpPr>
          <p:spPr>
            <a:xfrm>
              <a:off x="4081112" y="3867927"/>
              <a:ext cx="110559" cy="11055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3" name="Triangle isocèle 169">
              <a:extLst>
                <a:ext uri="{FF2B5EF4-FFF2-40B4-BE49-F238E27FC236}">
                  <a16:creationId xmlns:a16="http://schemas.microsoft.com/office/drawing/2014/main" id="{347116A9-FC57-0244-9279-C2C079C909A2}"/>
                </a:ext>
              </a:extLst>
            </p:cNvPr>
            <p:cNvSpPr/>
            <p:nvPr/>
          </p:nvSpPr>
          <p:spPr>
            <a:xfrm>
              <a:off x="1937987" y="4147327"/>
              <a:ext cx="110559" cy="11055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D6CE11BC-5F0A-6844-AD1C-FF7419F7C7C7}"/>
                </a:ext>
              </a:extLst>
            </p:cNvPr>
            <p:cNvSpPr/>
            <p:nvPr/>
          </p:nvSpPr>
          <p:spPr>
            <a:xfrm>
              <a:off x="1193117" y="5498621"/>
              <a:ext cx="121615" cy="121615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1" name="Triangle isocèle 177">
              <a:extLst>
                <a:ext uri="{FF2B5EF4-FFF2-40B4-BE49-F238E27FC236}">
                  <a16:creationId xmlns:a16="http://schemas.microsoft.com/office/drawing/2014/main" id="{581ECA2E-AF4E-1E49-97B1-C18C95D9696D}"/>
                </a:ext>
              </a:extLst>
            </p:cNvPr>
            <p:cNvSpPr/>
            <p:nvPr/>
          </p:nvSpPr>
          <p:spPr>
            <a:xfrm>
              <a:off x="1194742" y="5490417"/>
              <a:ext cx="110559" cy="11055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2" name="Forme libre : forme 178">
              <a:extLst>
                <a:ext uri="{FF2B5EF4-FFF2-40B4-BE49-F238E27FC236}">
                  <a16:creationId xmlns:a16="http://schemas.microsoft.com/office/drawing/2014/main" id="{26ED0961-644B-5448-A52F-E3EECE8283BF}"/>
                </a:ext>
              </a:extLst>
            </p:cNvPr>
            <p:cNvSpPr/>
            <p:nvPr/>
          </p:nvSpPr>
          <p:spPr>
            <a:xfrm>
              <a:off x="1255171" y="3933847"/>
              <a:ext cx="2879725" cy="1635125"/>
            </a:xfrm>
            <a:custGeom>
              <a:avLst/>
              <a:gdLst>
                <a:gd name="connsiteX0" fmla="*/ 0 w 2825750"/>
                <a:gd name="connsiteY0" fmla="*/ 1273175 h 1273175"/>
                <a:gd name="connsiteX1" fmla="*/ 688975 w 2825750"/>
                <a:gd name="connsiteY1" fmla="*/ 98425 h 1273175"/>
                <a:gd name="connsiteX2" fmla="*/ 1400175 w 2825750"/>
                <a:gd name="connsiteY2" fmla="*/ 203200 h 1273175"/>
                <a:gd name="connsiteX3" fmla="*/ 2825750 w 2825750"/>
                <a:gd name="connsiteY3" fmla="*/ 0 h 1273175"/>
                <a:gd name="connsiteX0" fmla="*/ 0 w 2819400"/>
                <a:gd name="connsiteY0" fmla="*/ 1289050 h 1289050"/>
                <a:gd name="connsiteX1" fmla="*/ 682625 w 2819400"/>
                <a:gd name="connsiteY1" fmla="*/ 98425 h 1289050"/>
                <a:gd name="connsiteX2" fmla="*/ 1393825 w 2819400"/>
                <a:gd name="connsiteY2" fmla="*/ 203200 h 1289050"/>
                <a:gd name="connsiteX3" fmla="*/ 2819400 w 2819400"/>
                <a:gd name="connsiteY3" fmla="*/ 0 h 1289050"/>
                <a:gd name="connsiteX0" fmla="*/ 0 w 2857500"/>
                <a:gd name="connsiteY0" fmla="*/ 1285875 h 1285875"/>
                <a:gd name="connsiteX1" fmla="*/ 682625 w 2857500"/>
                <a:gd name="connsiteY1" fmla="*/ 95250 h 1285875"/>
                <a:gd name="connsiteX2" fmla="*/ 1393825 w 2857500"/>
                <a:gd name="connsiteY2" fmla="*/ 200025 h 1285875"/>
                <a:gd name="connsiteX3" fmla="*/ 2857500 w 2857500"/>
                <a:gd name="connsiteY3" fmla="*/ 0 h 1285875"/>
                <a:gd name="connsiteX0" fmla="*/ 0 w 2857500"/>
                <a:gd name="connsiteY0" fmla="*/ 1285875 h 1285875"/>
                <a:gd name="connsiteX1" fmla="*/ 682625 w 2857500"/>
                <a:gd name="connsiteY1" fmla="*/ 95250 h 1285875"/>
                <a:gd name="connsiteX2" fmla="*/ 1454150 w 2857500"/>
                <a:gd name="connsiteY2" fmla="*/ 212725 h 1285875"/>
                <a:gd name="connsiteX3" fmla="*/ 2857500 w 2857500"/>
                <a:gd name="connsiteY3" fmla="*/ 0 h 1285875"/>
                <a:gd name="connsiteX0" fmla="*/ 0 w 2857500"/>
                <a:gd name="connsiteY0" fmla="*/ 1285875 h 1285875"/>
                <a:gd name="connsiteX1" fmla="*/ 742950 w 2857500"/>
                <a:gd name="connsiteY1" fmla="*/ 269875 h 1285875"/>
                <a:gd name="connsiteX2" fmla="*/ 1454150 w 2857500"/>
                <a:gd name="connsiteY2" fmla="*/ 212725 h 1285875"/>
                <a:gd name="connsiteX3" fmla="*/ 2857500 w 2857500"/>
                <a:gd name="connsiteY3" fmla="*/ 0 h 1285875"/>
                <a:gd name="connsiteX0" fmla="*/ 0 w 2860675"/>
                <a:gd name="connsiteY0" fmla="*/ 1625600 h 1625600"/>
                <a:gd name="connsiteX1" fmla="*/ 746125 w 2860675"/>
                <a:gd name="connsiteY1" fmla="*/ 269875 h 1625600"/>
                <a:gd name="connsiteX2" fmla="*/ 1457325 w 2860675"/>
                <a:gd name="connsiteY2" fmla="*/ 212725 h 1625600"/>
                <a:gd name="connsiteX3" fmla="*/ 2860675 w 2860675"/>
                <a:gd name="connsiteY3" fmla="*/ 0 h 1625600"/>
                <a:gd name="connsiteX0" fmla="*/ 0 w 2879725"/>
                <a:gd name="connsiteY0" fmla="*/ 1635125 h 1635125"/>
                <a:gd name="connsiteX1" fmla="*/ 746125 w 2879725"/>
                <a:gd name="connsiteY1" fmla="*/ 279400 h 1635125"/>
                <a:gd name="connsiteX2" fmla="*/ 1457325 w 2879725"/>
                <a:gd name="connsiteY2" fmla="*/ 222250 h 1635125"/>
                <a:gd name="connsiteX3" fmla="*/ 2879725 w 2879725"/>
                <a:gd name="connsiteY3" fmla="*/ 0 h 16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25" h="1635125">
                  <a:moveTo>
                    <a:pt x="0" y="1635125"/>
                  </a:moveTo>
                  <a:lnTo>
                    <a:pt x="746125" y="279400"/>
                  </a:lnTo>
                  <a:lnTo>
                    <a:pt x="1457325" y="222250"/>
                  </a:lnTo>
                  <a:lnTo>
                    <a:pt x="2879725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6F9A13A7-1A23-2043-8202-3F522D686D7C}"/>
                </a:ext>
              </a:extLst>
            </p:cNvPr>
            <p:cNvGrpSpPr/>
            <p:nvPr/>
          </p:nvGrpSpPr>
          <p:grpSpPr>
            <a:xfrm>
              <a:off x="1883219" y="3144476"/>
              <a:ext cx="313209" cy="121615"/>
              <a:chOff x="10802165" y="3587945"/>
              <a:chExt cx="313209" cy="121615"/>
            </a:xfrm>
          </p:grpSpPr>
          <p:sp>
            <p:nvSpPr>
              <p:cNvPr id="145" name="Triangle isocèle 207">
                <a:extLst>
                  <a:ext uri="{FF2B5EF4-FFF2-40B4-BE49-F238E27FC236}">
                    <a16:creationId xmlns:a16="http://schemas.microsoft.com/office/drawing/2014/main" id="{1B5241EF-A566-5347-AD9C-886DBC6308F6}"/>
                  </a:ext>
                </a:extLst>
              </p:cNvPr>
              <p:cNvSpPr/>
              <p:nvPr/>
            </p:nvSpPr>
            <p:spPr>
              <a:xfrm>
                <a:off x="10897962" y="3587945"/>
                <a:ext cx="121615" cy="121615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6" name="Connecteur droit 145">
                <a:extLst>
                  <a:ext uri="{FF2B5EF4-FFF2-40B4-BE49-F238E27FC236}">
                    <a16:creationId xmlns:a16="http://schemas.microsoft.com/office/drawing/2014/main" id="{32B06B64-741A-2549-9632-BF2CF5172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165" y="3648752"/>
                <a:ext cx="313209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6550BB4B-394B-6F4F-A873-9C6954ED5CD7}"/>
                </a:ext>
              </a:extLst>
            </p:cNvPr>
            <p:cNvGrpSpPr/>
            <p:nvPr/>
          </p:nvGrpSpPr>
          <p:grpSpPr>
            <a:xfrm>
              <a:off x="1883219" y="2925670"/>
              <a:ext cx="313209" cy="133777"/>
              <a:chOff x="10802165" y="3369139"/>
              <a:chExt cx="313209" cy="133777"/>
            </a:xfrm>
          </p:grpSpPr>
          <p:sp>
            <p:nvSpPr>
              <p:cNvPr id="148" name="Losange 147">
                <a:extLst>
                  <a:ext uri="{FF2B5EF4-FFF2-40B4-BE49-F238E27FC236}">
                    <a16:creationId xmlns:a16="http://schemas.microsoft.com/office/drawing/2014/main" id="{1E9C360F-C842-AD43-8AE9-DEC9989CA32A}"/>
                  </a:ext>
                </a:extLst>
              </p:cNvPr>
              <p:cNvSpPr/>
              <p:nvPr/>
            </p:nvSpPr>
            <p:spPr>
              <a:xfrm>
                <a:off x="10891881" y="3369139"/>
                <a:ext cx="133777" cy="133777"/>
              </a:xfrm>
              <a:prstGeom prst="diamond">
                <a:avLst/>
              </a:prstGeom>
              <a:solidFill>
                <a:srgbClr val="33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9" name="Connecteur droit 148">
                <a:extLst>
                  <a:ext uri="{FF2B5EF4-FFF2-40B4-BE49-F238E27FC236}">
                    <a16:creationId xmlns:a16="http://schemas.microsoft.com/office/drawing/2014/main" id="{2A317C12-1759-6E4D-9F92-85EE5C7DC3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165" y="3436027"/>
                <a:ext cx="313209" cy="0"/>
              </a:xfrm>
              <a:prstGeom prst="line">
                <a:avLst/>
              </a:prstGeom>
              <a:ln w="19050">
                <a:solidFill>
                  <a:srgbClr val="33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e 149">
              <a:extLst>
                <a:ext uri="{FF2B5EF4-FFF2-40B4-BE49-F238E27FC236}">
                  <a16:creationId xmlns:a16="http://schemas.microsoft.com/office/drawing/2014/main" id="{15487C2D-8C73-F440-A769-7EEE0F6619F3}"/>
                </a:ext>
              </a:extLst>
            </p:cNvPr>
            <p:cNvGrpSpPr/>
            <p:nvPr/>
          </p:nvGrpSpPr>
          <p:grpSpPr>
            <a:xfrm>
              <a:off x="1883219" y="2718265"/>
              <a:ext cx="313209" cy="121615"/>
              <a:chOff x="10802165" y="3118867"/>
              <a:chExt cx="313209" cy="121615"/>
            </a:xfrm>
          </p:grpSpPr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CF32BBDE-D1FE-1F49-9C67-F51DF7F73258}"/>
                  </a:ext>
                </a:extLst>
              </p:cNvPr>
              <p:cNvSpPr/>
              <p:nvPr/>
            </p:nvSpPr>
            <p:spPr>
              <a:xfrm>
                <a:off x="10897962" y="3118867"/>
                <a:ext cx="121615" cy="12161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0494BE7D-9BD7-A743-9832-05A9F349E2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165" y="3185116"/>
                <a:ext cx="313209" cy="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3" name="ZoneTexte 152">
            <a:extLst>
              <a:ext uri="{FF2B5EF4-FFF2-40B4-BE49-F238E27FC236}">
                <a16:creationId xmlns:a16="http://schemas.microsoft.com/office/drawing/2014/main" id="{D765DAD0-FAAF-844D-938C-12A89E42A58D}"/>
              </a:ext>
            </a:extLst>
          </p:cNvPr>
          <p:cNvSpPr txBox="1"/>
          <p:nvPr/>
        </p:nvSpPr>
        <p:spPr>
          <a:xfrm>
            <a:off x="9033154" y="2009767"/>
            <a:ext cx="31281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OSS=sum of susceptibility score for all ARVs in the OBT</a:t>
            </a:r>
            <a:br>
              <a:rPr lang="en-US" sz="1600" dirty="0"/>
            </a:br>
            <a:endParaRPr lang="en-US" sz="1600" dirty="0"/>
          </a:p>
          <a:p>
            <a:pPr marL="180975" indent="-180975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OSS-new=Sum of susceptibility score for NEW ARVs in the OBT (NEW=never taken by the participant)</a:t>
            </a:r>
          </a:p>
          <a:p>
            <a:pPr marL="180975" indent="-180975">
              <a:buClr>
                <a:srgbClr val="333399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80975" indent="-180975">
              <a:buClr>
                <a:srgbClr val="333399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80975" indent="-180975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Most frequent ARVS in OBT : DTG=84%, DRV=49%</a:t>
            </a:r>
          </a:p>
          <a:p>
            <a:pPr marL="180975" indent="-180975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DTG was fully active in 65%</a:t>
            </a:r>
          </a:p>
          <a:p>
            <a:pPr marL="180975" indent="-180975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DRV was fully active in 17%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56F2F2CB-1527-F64E-8AA8-71566DD73EC3}"/>
              </a:ext>
            </a:extLst>
          </p:cNvPr>
          <p:cNvSpPr txBox="1"/>
          <p:nvPr/>
        </p:nvSpPr>
        <p:spPr>
          <a:xfrm>
            <a:off x="526962" y="6128984"/>
            <a:ext cx="11323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Adding NEW susceptible ARV in OBT provide the best outcome in multi-resistant patients with limited treatment options</a:t>
            </a:r>
          </a:p>
        </p:txBody>
      </p:sp>
      <p:sp>
        <p:nvSpPr>
          <p:cNvPr id="155" name="Text Box 3">
            <a:extLst>
              <a:ext uri="{FF2B5EF4-FFF2-40B4-BE49-F238E27FC236}">
                <a16:creationId xmlns:a16="http://schemas.microsoft.com/office/drawing/2014/main" id="{619B25A2-94EA-4A1E-96B3-1783C37E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047" y="6444771"/>
            <a:ext cx="2780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Ackerman</a:t>
            </a:r>
            <a:r>
              <a:rPr lang="fr-FR" sz="1400" i="1" dirty="0">
                <a:solidFill>
                  <a:srgbClr val="0070C0"/>
                </a:solidFill>
              </a:rPr>
              <a:t> P, AIDS 2021; 35:1061-72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27E57F8-6461-4006-A4CE-2A50DB3A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BRIGHTE: Efficacy according to Susceptibility</a:t>
            </a:r>
            <a:br>
              <a:rPr lang="en-US" dirty="0"/>
            </a:br>
            <a:r>
              <a:rPr lang="en-US" dirty="0"/>
              <a:t>of ARVs of OBT</a:t>
            </a:r>
          </a:p>
        </p:txBody>
      </p:sp>
    </p:spTree>
    <p:extLst>
      <p:ext uri="{BB962C8B-B14F-4D97-AF65-F5344CB8AC3E}">
        <p14:creationId xmlns:p14="http://schemas.microsoft.com/office/powerpoint/2010/main" val="2201661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FAF17E-0E01-CD49-8F6E-C17DB758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BRIGHTE-Adverse </a:t>
            </a:r>
            <a:r>
              <a:rPr lang="fr-FR" dirty="0" err="1"/>
              <a:t>events</a:t>
            </a:r>
            <a:endParaRPr lang="fr-FR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7F67702-A619-4219-A1D7-E17FDF2E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975" y="6444771"/>
            <a:ext cx="3229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Lataillade</a:t>
            </a:r>
            <a:r>
              <a:rPr lang="fr-FR" sz="1400" i="1" dirty="0">
                <a:solidFill>
                  <a:srgbClr val="0070C0"/>
                </a:solidFill>
              </a:rPr>
              <a:t> M. Lancet HIV 2020;  7:e740-51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105BF86-A7C0-4F24-878E-998EBC33B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76236"/>
              </p:ext>
            </p:extLst>
          </p:nvPr>
        </p:nvGraphicFramePr>
        <p:xfrm>
          <a:off x="609600" y="1998536"/>
          <a:ext cx="11015028" cy="446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>
                  <a:extLst>
                    <a:ext uri="{9D8B030D-6E8A-4147-A177-3AD203B41FA5}">
                      <a16:colId xmlns:a16="http://schemas.microsoft.com/office/drawing/2014/main" val="2807822157"/>
                    </a:ext>
                  </a:extLst>
                </a:gridCol>
                <a:gridCol w="2196592">
                  <a:extLst>
                    <a:ext uri="{9D8B030D-6E8A-4147-A177-3AD203B41FA5}">
                      <a16:colId xmlns:a16="http://schemas.microsoft.com/office/drawing/2014/main" val="2353498794"/>
                    </a:ext>
                  </a:extLst>
                </a:gridCol>
                <a:gridCol w="2418271">
                  <a:extLst>
                    <a:ext uri="{9D8B030D-6E8A-4147-A177-3AD203B41FA5}">
                      <a16:colId xmlns:a16="http://schemas.microsoft.com/office/drawing/2014/main" val="3087940828"/>
                    </a:ext>
                  </a:extLst>
                </a:gridCol>
              </a:tblGrid>
              <a:tr h="3787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i="0" u="none" strike="noStrike" kern="1200" baseline="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Randomised</a:t>
                      </a:r>
                      <a: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cohort</a:t>
                      </a:r>
                      <a:b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(N=272)</a:t>
                      </a:r>
                      <a:endParaRPr lang="en-US" b="1" noProof="0" dirty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en-US" sz="1350" b="1" i="0" u="none" strike="noStrike" kern="1200" baseline="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randomised</a:t>
                      </a:r>
                      <a: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cohort</a:t>
                      </a:r>
                      <a:b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(N=99)</a:t>
                      </a:r>
                      <a:endParaRPr lang="en-US" b="1" noProof="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594486828"/>
                  </a:ext>
                </a:extLst>
              </a:tr>
              <a:tr h="22470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adverse event</a:t>
                      </a: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 (92%)</a:t>
                      </a:r>
                      <a:endParaRPr lang="en-US" b="1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 (99%)</a:t>
                      </a:r>
                      <a:endParaRPr lang="en-US" b="1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4153332513"/>
                  </a:ext>
                </a:extLst>
              </a:tr>
              <a:tr h="22470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Drug-related grade 2-4 adverse events</a:t>
                      </a: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 (21%)</a:t>
                      </a:r>
                      <a:endParaRPr lang="en-US" b="1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(22%)</a:t>
                      </a:r>
                      <a:endParaRPr lang="en-US" b="1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58006342"/>
                  </a:ext>
                </a:extLst>
              </a:tr>
              <a:tr h="3787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Adverse events leading to discontinuation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Drug related</a:t>
                      </a: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(5%)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(3%)</a:t>
                      </a:r>
                      <a:endParaRPr lang="en-US" b="1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(12%)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(3%)</a:t>
                      </a:r>
                      <a:endParaRPr lang="en-US" b="1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409675330"/>
                  </a:ext>
                </a:extLst>
              </a:tr>
              <a:tr h="37870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Serious adverse events</a:t>
                      </a:r>
                    </a:p>
                    <a:p>
                      <a:pPr marL="180975" marR="0" lvl="0" indent="0" algn="l" defTabSz="3429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Drug related</a:t>
                      </a: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 (34%)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(3%)</a:t>
                      </a:r>
                      <a:endParaRPr lang="en-US" b="1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 (48%)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(3%)</a:t>
                      </a:r>
                      <a:endParaRPr lang="en-US" b="1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416079010"/>
                  </a:ext>
                </a:extLst>
              </a:tr>
              <a:tr h="22470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Fatal serious adverse events</a:t>
                      </a: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(4%)</a:t>
                      </a:r>
                      <a:endParaRPr lang="en-US" b="1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(17%)</a:t>
                      </a:r>
                      <a:endParaRPr lang="en-US" b="1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229791108"/>
                  </a:ext>
                </a:extLst>
              </a:tr>
              <a:tr h="22470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CDC class C AIDS-defining events</a:t>
                      </a: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(8%)</a:t>
                      </a:r>
                      <a:endParaRPr lang="en-US" b="1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(15%)</a:t>
                      </a:r>
                      <a:endParaRPr lang="en-US" b="1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788486712"/>
                  </a:ext>
                </a:extLst>
              </a:tr>
              <a:tr h="14081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Drug-related adverse events (grade 2-4) occurring in ≥2% of participants in either cohort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noProof="0"/>
                        <a:t>Nausea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Diarrhoea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Headache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Immune reconstitution inflammatory syndrome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Vomiting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Fatigue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Asthenia</a:t>
                      </a: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noProof="0"/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(3%)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(2%)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(1%)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(&lt;1%)</a:t>
                      </a:r>
                      <a:endParaRPr lang="en-US" b="1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noProof="0"/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(5%)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(3%)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(2%)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(2%)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(2%)</a:t>
                      </a:r>
                      <a:endParaRPr lang="en-US" b="1" noProof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3439724122"/>
                  </a:ext>
                </a:extLst>
              </a:tr>
              <a:tr h="89344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Adverse events leading to discontinuation in ≥2 participants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Abdominal pain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Electrocardiogram QT prolonged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Non-cardiac chest pain</a:t>
                      </a:r>
                    </a:p>
                    <a:p>
                      <a:pPr marL="180975" indent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Hepatic failure</a:t>
                      </a:r>
                      <a:endParaRPr lang="en-US" noProof="0"/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noProof="0"/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(&lt;1%)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(&lt;1%)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(&lt;1%)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noProof="0"/>
                        <a:t>0</a:t>
                      </a: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b="1" noProof="0" dirty="0"/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(1%)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noProof="0" dirty="0"/>
                        <a:t>2 (2%)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2910536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45366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Box 14">
            <a:extLst>
              <a:ext uri="{FF2B5EF4-FFF2-40B4-BE49-F238E27FC236}">
                <a16:creationId xmlns:a16="http://schemas.microsoft.com/office/drawing/2014/main" id="{766C1B6A-939F-1842-95D5-9E519CFC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980" y="6159355"/>
            <a:ext cx="289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Baseline INSTI Mutations</a:t>
            </a:r>
          </a:p>
        </p:txBody>
      </p:sp>
      <p:sp>
        <p:nvSpPr>
          <p:cNvPr id="46108" name="TextBox 16">
            <a:extLst>
              <a:ext uri="{FF2B5EF4-FFF2-40B4-BE49-F238E27FC236}">
                <a16:creationId xmlns:a16="http://schemas.microsoft.com/office/drawing/2014/main" id="{36C663AF-ADED-2E40-9217-3D8CAAE2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593" y="5872928"/>
            <a:ext cx="974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Overall</a:t>
            </a:r>
          </a:p>
        </p:txBody>
      </p:sp>
      <p:sp>
        <p:nvSpPr>
          <p:cNvPr id="46109" name="TextBox 89">
            <a:extLst>
              <a:ext uri="{FF2B5EF4-FFF2-40B4-BE49-F238E27FC236}">
                <a16:creationId xmlns:a16="http://schemas.microsoft.com/office/drawing/2014/main" id="{8EF87053-BE67-B74F-AD62-AEB91EA9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055" y="5874516"/>
            <a:ext cx="1135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No Q148 </a:t>
            </a:r>
          </a:p>
        </p:txBody>
      </p:sp>
      <p:sp>
        <p:nvSpPr>
          <p:cNvPr id="46110" name="TextBox 90">
            <a:extLst>
              <a:ext uri="{FF2B5EF4-FFF2-40B4-BE49-F238E27FC236}">
                <a16:creationId xmlns:a16="http://schemas.microsoft.com/office/drawing/2014/main" id="{9CA096C7-9DA8-1241-802E-2E68F3CC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193" y="5869753"/>
            <a:ext cx="1135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Q148 + 1* </a:t>
            </a:r>
          </a:p>
        </p:txBody>
      </p:sp>
      <p:sp>
        <p:nvSpPr>
          <p:cNvPr id="46111" name="TextBox 91">
            <a:extLst>
              <a:ext uri="{FF2B5EF4-FFF2-40B4-BE49-F238E27FC236}">
                <a16:creationId xmlns:a16="http://schemas.microsoft.com/office/drawing/2014/main" id="{92FC9439-7399-FD4A-A702-DEF086F40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80" y="5863403"/>
            <a:ext cx="133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Q148 + ≥2* 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6EC6E9A-BBE9-C248-A568-04B8FE58D96C}"/>
              </a:ext>
            </a:extLst>
          </p:cNvPr>
          <p:cNvCxnSpPr/>
          <p:nvPr/>
        </p:nvCxnSpPr>
        <p:spPr>
          <a:xfrm>
            <a:off x="8170667" y="6153444"/>
            <a:ext cx="28908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6">
            <a:extLst>
              <a:ext uri="{FF2B5EF4-FFF2-40B4-BE49-F238E27FC236}">
                <a16:creationId xmlns:a16="http://schemas.microsoft.com/office/drawing/2014/main" id="{CF767ED4-8C7F-CC45-8688-23268A631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829" y="3421645"/>
            <a:ext cx="225904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* Key secondary mutations were </a:t>
            </a: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G140A/C/S, L74I and E138A/K/T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58F0752-38D8-D198-FCD8-FB519373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DTG 50 mg bid in patients with prior INSTI Resistance</a:t>
            </a:r>
            <a:endParaRPr lang="fr-FR" sz="3000" dirty="0"/>
          </a:p>
        </p:txBody>
      </p:sp>
      <p:sp>
        <p:nvSpPr>
          <p:cNvPr id="46124" name="Content Placeholder 1">
            <a:extLst>
              <a:ext uri="{FF2B5EF4-FFF2-40B4-BE49-F238E27FC236}">
                <a16:creationId xmlns:a16="http://schemas.microsoft.com/office/drawing/2014/main" id="{743B6C13-7F54-D848-AF84-221B77A8CD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2101616"/>
            <a:ext cx="10972800" cy="36842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altLang="en-US" sz="1600" dirty="0"/>
              <a:t>4 of 33 patients with N155 mutation at baseline had protocol-defined virologic failure</a:t>
            </a:r>
          </a:p>
        </p:txBody>
      </p:sp>
      <p:sp>
        <p:nvSpPr>
          <p:cNvPr id="46125" name="TextBox 4">
            <a:extLst>
              <a:ext uri="{FF2B5EF4-FFF2-40B4-BE49-F238E27FC236}">
                <a16:creationId xmlns:a16="http://schemas.microsoft.com/office/drawing/2014/main" id="{FDB2AE85-6A50-BD43-A1EA-476A8123E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643" y="2400943"/>
            <a:ext cx="2850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4FAD26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HIV-1 RNA &lt;50 c/mL (ITT-E)</a:t>
            </a:r>
          </a:p>
        </p:txBody>
      </p:sp>
      <p:sp>
        <p:nvSpPr>
          <p:cNvPr id="46082" name="Rectangle 57">
            <a:extLst>
              <a:ext uri="{FF2B5EF4-FFF2-40B4-BE49-F238E27FC236}">
                <a16:creationId xmlns:a16="http://schemas.microsoft.com/office/drawing/2014/main" id="{4A5464E0-CCE6-9243-9EAD-CF1CBF8B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706" y="3585529"/>
            <a:ext cx="422275" cy="22661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083" name="Rectangle 59">
            <a:extLst>
              <a:ext uri="{FF2B5EF4-FFF2-40B4-BE49-F238E27FC236}">
                <a16:creationId xmlns:a16="http://schemas.microsoft.com/office/drawing/2014/main" id="{79E1774F-46D2-0543-A36B-CA82E699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868" y="5112205"/>
            <a:ext cx="422275" cy="7394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084" name="Rectangle 68">
            <a:extLst>
              <a:ext uri="{FF2B5EF4-FFF2-40B4-BE49-F238E27FC236}">
                <a16:creationId xmlns:a16="http://schemas.microsoft.com/office/drawing/2014/main" id="{DA8B90B9-A411-654C-9B0E-FEE80899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368" y="4210671"/>
            <a:ext cx="422275" cy="164099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085" name="Rectangle 14">
            <a:extLst>
              <a:ext uri="{FF2B5EF4-FFF2-40B4-BE49-F238E27FC236}">
                <a16:creationId xmlns:a16="http://schemas.microsoft.com/office/drawing/2014/main" id="{66AE748A-8634-BF44-A247-BE6A8D2C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118" y="3864816"/>
            <a:ext cx="422275" cy="19868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088" name="TextBox 16">
            <a:extLst>
              <a:ext uri="{FF2B5EF4-FFF2-40B4-BE49-F238E27FC236}">
                <a16:creationId xmlns:a16="http://schemas.microsoft.com/office/drawing/2014/main" id="{19C29A50-EBF8-8247-BF8E-0D157B68E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642" y="5462400"/>
            <a:ext cx="73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 =</a:t>
            </a:r>
          </a:p>
        </p:txBody>
      </p:sp>
      <p:sp>
        <p:nvSpPr>
          <p:cNvPr id="46089" name="TextBox 17">
            <a:extLst>
              <a:ext uri="{FF2B5EF4-FFF2-40B4-BE49-F238E27FC236}">
                <a16:creationId xmlns:a16="http://schemas.microsoft.com/office/drawing/2014/main" id="{3F64E9A6-0B6A-E24C-8A68-4F8B90C7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118" y="5537648"/>
            <a:ext cx="688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183</a:t>
            </a:r>
          </a:p>
        </p:txBody>
      </p:sp>
      <p:sp>
        <p:nvSpPr>
          <p:cNvPr id="46090" name="TextBox 19">
            <a:extLst>
              <a:ext uri="{FF2B5EF4-FFF2-40B4-BE49-F238E27FC236}">
                <a16:creationId xmlns:a16="http://schemas.microsoft.com/office/drawing/2014/main" id="{C5BD41F5-27D6-C846-8503-BE5D9A1C6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342" y="5537648"/>
            <a:ext cx="636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126</a:t>
            </a:r>
          </a:p>
        </p:txBody>
      </p:sp>
      <p:sp>
        <p:nvSpPr>
          <p:cNvPr id="46091" name="TextBox 21">
            <a:extLst>
              <a:ext uri="{FF2B5EF4-FFF2-40B4-BE49-F238E27FC236}">
                <a16:creationId xmlns:a16="http://schemas.microsoft.com/office/drawing/2014/main" id="{EB48985D-E21D-F34B-9658-4697F922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668" y="5537648"/>
            <a:ext cx="447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6092" name="TextBox 23">
            <a:extLst>
              <a:ext uri="{FF2B5EF4-FFF2-40B4-BE49-F238E27FC236}">
                <a16:creationId xmlns:a16="http://schemas.microsoft.com/office/drawing/2014/main" id="{CE9CC88D-D9F3-7748-9F44-B39BE0BE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168" y="5537648"/>
            <a:ext cx="449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46093" name="Straight Connector 4">
            <a:extLst>
              <a:ext uri="{FF2B5EF4-FFF2-40B4-BE49-F238E27FC236}">
                <a16:creationId xmlns:a16="http://schemas.microsoft.com/office/drawing/2014/main" id="{8240620C-3162-E44B-9A51-60ED3E8981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4630" y="3000906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Connector 38">
            <a:extLst>
              <a:ext uri="{FF2B5EF4-FFF2-40B4-BE49-F238E27FC236}">
                <a16:creationId xmlns:a16="http://schemas.microsoft.com/office/drawing/2014/main" id="{0FD6A85E-12FD-D04A-9CA7-40D391372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4630" y="3576846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Straight Connector 40">
            <a:extLst>
              <a:ext uri="{FF2B5EF4-FFF2-40B4-BE49-F238E27FC236}">
                <a16:creationId xmlns:a16="http://schemas.microsoft.com/office/drawing/2014/main" id="{F0CAD2B0-247D-DB40-808C-64BAC93052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4630" y="414121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Straight Connector 41">
            <a:extLst>
              <a:ext uri="{FF2B5EF4-FFF2-40B4-BE49-F238E27FC236}">
                <a16:creationId xmlns:a16="http://schemas.microsoft.com/office/drawing/2014/main" id="{0800C6F4-3D55-214D-91A2-485127E1FA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4630" y="4712808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Straight Connector 42">
            <a:extLst>
              <a:ext uri="{FF2B5EF4-FFF2-40B4-BE49-F238E27FC236}">
                <a16:creationId xmlns:a16="http://schemas.microsoft.com/office/drawing/2014/main" id="{02BB1733-BA45-F44A-9FD4-B8BCAF0F98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4630" y="5280066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8" name="Straight Connector 43">
            <a:extLst>
              <a:ext uri="{FF2B5EF4-FFF2-40B4-BE49-F238E27FC236}">
                <a16:creationId xmlns:a16="http://schemas.microsoft.com/office/drawing/2014/main" id="{EB6B0048-FF34-5E42-B94B-9140A29A5A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4630" y="5853955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Straight Connector 10">
            <a:extLst>
              <a:ext uri="{FF2B5EF4-FFF2-40B4-BE49-F238E27FC236}">
                <a16:creationId xmlns:a16="http://schemas.microsoft.com/office/drawing/2014/main" id="{D2692382-6D81-E44A-9FE1-37330DFE49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29242" y="5851666"/>
            <a:ext cx="0" cy="564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Connector 46">
            <a:extLst>
              <a:ext uri="{FF2B5EF4-FFF2-40B4-BE49-F238E27FC236}">
                <a16:creationId xmlns:a16="http://schemas.microsoft.com/office/drawing/2014/main" id="{6E380086-7163-5246-A318-354702CE17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54792" y="5848771"/>
            <a:ext cx="0" cy="564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Straight Connector 48">
            <a:extLst>
              <a:ext uri="{FF2B5EF4-FFF2-40B4-BE49-F238E27FC236}">
                <a16:creationId xmlns:a16="http://schemas.microsoft.com/office/drawing/2014/main" id="{29603731-D85E-C245-9200-6B10BEBCCE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61267" y="5851666"/>
            <a:ext cx="0" cy="564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Straight Connector 49">
            <a:extLst>
              <a:ext uri="{FF2B5EF4-FFF2-40B4-BE49-F238E27FC236}">
                <a16:creationId xmlns:a16="http://schemas.microsoft.com/office/drawing/2014/main" id="{A87452B6-7525-B941-A158-1C3D9A245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16942" y="5845877"/>
            <a:ext cx="0" cy="564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Straight Connector 50">
            <a:extLst>
              <a:ext uri="{FF2B5EF4-FFF2-40B4-BE49-F238E27FC236}">
                <a16:creationId xmlns:a16="http://schemas.microsoft.com/office/drawing/2014/main" id="{FF6BD12E-EA2F-9C44-9398-865F4A9941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04367" y="5844431"/>
            <a:ext cx="0" cy="56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4" name="Rectangle 15">
            <a:extLst>
              <a:ext uri="{FF2B5EF4-FFF2-40B4-BE49-F238E27FC236}">
                <a16:creationId xmlns:a16="http://schemas.microsoft.com/office/drawing/2014/main" id="{7B999CC0-F5FB-FE47-8B10-0C906608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884" y="3640518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6105" name="Rectangle 15">
            <a:extLst>
              <a:ext uri="{FF2B5EF4-FFF2-40B4-BE49-F238E27FC236}">
                <a16:creationId xmlns:a16="http://schemas.microsoft.com/office/drawing/2014/main" id="{29EC4289-5D34-5340-97D1-3CDBA183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2428" y="4908165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6106" name="Rectangle 15">
            <a:extLst>
              <a:ext uri="{FF2B5EF4-FFF2-40B4-BE49-F238E27FC236}">
                <a16:creationId xmlns:a16="http://schemas.microsoft.com/office/drawing/2014/main" id="{DC428C4B-DE87-3840-A4D0-60414850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265" y="3362677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46107" name="Rectangle 15">
            <a:extLst>
              <a:ext uri="{FF2B5EF4-FFF2-40B4-BE49-F238E27FC236}">
                <a16:creationId xmlns:a16="http://schemas.microsoft.com/office/drawing/2014/main" id="{274C9658-38A1-674F-A80D-CE3FC4DF5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340" y="4005184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46112" name="TextBox 97">
            <a:extLst>
              <a:ext uri="{FF2B5EF4-FFF2-40B4-BE49-F238E27FC236}">
                <a16:creationId xmlns:a16="http://schemas.microsoft.com/office/drawing/2014/main" id="{66633AB6-BB1C-A841-A57F-198D5502B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705" y="2880798"/>
            <a:ext cx="59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6113" name="TextBox 98">
            <a:extLst>
              <a:ext uri="{FF2B5EF4-FFF2-40B4-BE49-F238E27FC236}">
                <a16:creationId xmlns:a16="http://schemas.microsoft.com/office/drawing/2014/main" id="{7EC5929D-EE07-6749-82FC-50AFEEF1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705" y="3432138"/>
            <a:ext cx="59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6114" name="TextBox 99">
            <a:extLst>
              <a:ext uri="{FF2B5EF4-FFF2-40B4-BE49-F238E27FC236}">
                <a16:creationId xmlns:a16="http://schemas.microsoft.com/office/drawing/2014/main" id="{B3A13B3E-5289-E84E-B08B-178082A3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705" y="3986372"/>
            <a:ext cx="59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6115" name="TextBox 100">
            <a:extLst>
              <a:ext uri="{FF2B5EF4-FFF2-40B4-BE49-F238E27FC236}">
                <a16:creationId xmlns:a16="http://schemas.microsoft.com/office/drawing/2014/main" id="{A27EADE2-8FB2-2F44-8328-E751DD3EA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705" y="4570995"/>
            <a:ext cx="59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116" name="TextBox 101">
            <a:extLst>
              <a:ext uri="{FF2B5EF4-FFF2-40B4-BE49-F238E27FC236}">
                <a16:creationId xmlns:a16="http://schemas.microsoft.com/office/drawing/2014/main" id="{82317246-2335-5348-B08C-F2314A80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705" y="5112205"/>
            <a:ext cx="59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6117" name="TextBox 102">
            <a:extLst>
              <a:ext uri="{FF2B5EF4-FFF2-40B4-BE49-F238E27FC236}">
                <a16:creationId xmlns:a16="http://schemas.microsoft.com/office/drawing/2014/main" id="{FF845236-38F3-DF4D-A9B8-A060F51B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705" y="5695381"/>
            <a:ext cx="590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A14D25-D675-0943-A07D-F5993421218A}"/>
              </a:ext>
            </a:extLst>
          </p:cNvPr>
          <p:cNvCxnSpPr>
            <a:cxnSpLocks/>
          </p:cNvCxnSpPr>
          <p:nvPr/>
        </p:nvCxnSpPr>
        <p:spPr>
          <a:xfrm flipH="1" flipV="1">
            <a:off x="6929242" y="2989329"/>
            <a:ext cx="0" cy="2875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14">
            <a:extLst>
              <a:ext uri="{FF2B5EF4-FFF2-40B4-BE49-F238E27FC236}">
                <a16:creationId xmlns:a16="http://schemas.microsoft.com/office/drawing/2014/main" id="{FA5894E7-57E6-064C-AE59-950470845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318" y="4035573"/>
            <a:ext cx="422275" cy="1810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dirty="0"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46126" name="Rectangle 15">
            <a:extLst>
              <a:ext uri="{FF2B5EF4-FFF2-40B4-BE49-F238E27FC236}">
                <a16:creationId xmlns:a16="http://schemas.microsoft.com/office/drawing/2014/main" id="{57FA44FA-6EAB-5242-BC26-EA18B1A8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497" y="3814168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6127" name="TextBox 17">
            <a:extLst>
              <a:ext uri="{FF2B5EF4-FFF2-40B4-BE49-F238E27FC236}">
                <a16:creationId xmlns:a16="http://schemas.microsoft.com/office/drawing/2014/main" id="{19BEB154-4A94-B04F-BC5B-A89BE7D2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331" y="5539096"/>
            <a:ext cx="688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183</a:t>
            </a:r>
          </a:p>
        </p:txBody>
      </p:sp>
      <p:sp>
        <p:nvSpPr>
          <p:cNvPr id="46128" name="Rectangle 57">
            <a:extLst>
              <a:ext uri="{FF2B5EF4-FFF2-40B4-BE49-F238E27FC236}">
                <a16:creationId xmlns:a16="http://schemas.microsoft.com/office/drawing/2014/main" id="{4A30BF19-BF7D-5640-9D3A-544D4024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668" y="3760626"/>
            <a:ext cx="422275" cy="20939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129" name="TextBox 19">
            <a:extLst>
              <a:ext uri="{FF2B5EF4-FFF2-40B4-BE49-F238E27FC236}">
                <a16:creationId xmlns:a16="http://schemas.microsoft.com/office/drawing/2014/main" id="{A8BDCC33-4DB6-DC40-9D6E-FBF02750D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306" y="5544884"/>
            <a:ext cx="636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126</a:t>
            </a:r>
          </a:p>
        </p:txBody>
      </p:sp>
      <p:sp>
        <p:nvSpPr>
          <p:cNvPr id="46130" name="Rectangle 15">
            <a:extLst>
              <a:ext uri="{FF2B5EF4-FFF2-40B4-BE49-F238E27FC236}">
                <a16:creationId xmlns:a16="http://schemas.microsoft.com/office/drawing/2014/main" id="{BB0F6762-F6AB-C240-A0E8-5EA08D64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578" y="3542116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6131" name="Rectangle 68">
            <a:extLst>
              <a:ext uri="{FF2B5EF4-FFF2-40B4-BE49-F238E27FC236}">
                <a16:creationId xmlns:a16="http://schemas.microsoft.com/office/drawing/2014/main" id="{383B771E-7CED-FF46-A3EF-B895A67B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1331" y="4272894"/>
            <a:ext cx="422275" cy="1581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132" name="TextBox 21">
            <a:extLst>
              <a:ext uri="{FF2B5EF4-FFF2-40B4-BE49-F238E27FC236}">
                <a16:creationId xmlns:a16="http://schemas.microsoft.com/office/drawing/2014/main" id="{363CC223-4A7E-614E-A9C8-260B0F29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8631" y="5544884"/>
            <a:ext cx="447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6133" name="Rectangle 15">
            <a:extLst>
              <a:ext uri="{FF2B5EF4-FFF2-40B4-BE49-F238E27FC236}">
                <a16:creationId xmlns:a16="http://schemas.microsoft.com/office/drawing/2014/main" id="{068D34AA-F0D0-7844-A859-3162BB46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0303" y="407030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6134" name="Rectangle 59">
            <a:extLst>
              <a:ext uri="{FF2B5EF4-FFF2-40B4-BE49-F238E27FC236}">
                <a16:creationId xmlns:a16="http://schemas.microsoft.com/office/drawing/2014/main" id="{17ADD450-CE2B-DC49-9504-F0586ADE0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481" y="4941449"/>
            <a:ext cx="422275" cy="913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135" name="TextBox 23">
            <a:extLst>
              <a:ext uri="{FF2B5EF4-FFF2-40B4-BE49-F238E27FC236}">
                <a16:creationId xmlns:a16="http://schemas.microsoft.com/office/drawing/2014/main" id="{32C82F30-FB0A-694E-9EAB-6C8D8EC99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4780" y="5544884"/>
            <a:ext cx="449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6136" name="Rectangle 15">
            <a:extLst>
              <a:ext uri="{FF2B5EF4-FFF2-40B4-BE49-F238E27FC236}">
                <a16:creationId xmlns:a16="http://schemas.microsoft.com/office/drawing/2014/main" id="{E759A484-335A-CD4E-8AA1-4C35731D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8990" y="4718597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BB28E-42B7-DC4B-906E-9E66B3E7A126}"/>
              </a:ext>
            </a:extLst>
          </p:cNvPr>
          <p:cNvCxnSpPr>
            <a:cxnSpLocks/>
          </p:cNvCxnSpPr>
          <p:nvPr/>
        </p:nvCxnSpPr>
        <p:spPr>
          <a:xfrm flipV="1">
            <a:off x="6918130" y="5851061"/>
            <a:ext cx="4216400" cy="28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F31BF956-25A9-5843-8FA2-444916027D6C}"/>
              </a:ext>
            </a:extLst>
          </p:cNvPr>
          <p:cNvSpPr/>
          <p:nvPr/>
        </p:nvSpPr>
        <p:spPr bwMode="auto">
          <a:xfrm>
            <a:off x="9324580" y="2917234"/>
            <a:ext cx="147638" cy="146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139" name="TextBox 1">
            <a:extLst>
              <a:ext uri="{FF2B5EF4-FFF2-40B4-BE49-F238E27FC236}">
                <a16:creationId xmlns:a16="http://schemas.microsoft.com/office/drawing/2014/main" id="{E5FA9B2C-AB49-274E-8830-8F299F8C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5868" y="2861673"/>
            <a:ext cx="2141164" cy="2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</a:rPr>
              <a:t>W24 DTG 50 mg BID + OBR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DBA23F8-79AF-344B-A07C-2F6A9DAA2E4D}"/>
              </a:ext>
            </a:extLst>
          </p:cNvPr>
          <p:cNvSpPr/>
          <p:nvPr/>
        </p:nvSpPr>
        <p:spPr bwMode="auto">
          <a:xfrm>
            <a:off x="9318230" y="3220447"/>
            <a:ext cx="147638" cy="146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141" name="TextBox 1">
            <a:extLst>
              <a:ext uri="{FF2B5EF4-FFF2-40B4-BE49-F238E27FC236}">
                <a16:creationId xmlns:a16="http://schemas.microsoft.com/office/drawing/2014/main" id="{ACD0C450-003E-ED48-8721-263A9AE7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518" y="3172823"/>
            <a:ext cx="2141164" cy="2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</a:rPr>
              <a:t>W48 DTG 50 mg BID + OBR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3139F3-3A95-4143-9861-14E255457AB5}"/>
              </a:ext>
            </a:extLst>
          </p:cNvPr>
          <p:cNvSpPr txBox="1"/>
          <p:nvPr/>
        </p:nvSpPr>
        <p:spPr>
          <a:xfrm>
            <a:off x="4937656" y="1253796"/>
            <a:ext cx="4165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VIKING-3, Open-label  single arm</a:t>
            </a:r>
            <a:br>
              <a:rPr lang="en-GB" dirty="0"/>
            </a:br>
            <a:r>
              <a:rPr lang="en-GB" dirty="0"/>
              <a:t>R to RAL and/or EVG + ≥ 2 other classes</a:t>
            </a:r>
            <a:br>
              <a:rPr lang="en-GB" dirty="0"/>
            </a:br>
            <a:r>
              <a:rPr lang="en-GB" dirty="0"/>
              <a:t>Evaluation of DTG 50 mg bid + OBR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AFA3986-A64D-8447-BFAB-7F8091CDF4D6}"/>
              </a:ext>
            </a:extLst>
          </p:cNvPr>
          <p:cNvSpPr txBox="1"/>
          <p:nvPr/>
        </p:nvSpPr>
        <p:spPr>
          <a:xfrm>
            <a:off x="826182" y="1253796"/>
            <a:ext cx="406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VIKING, Phase 2, RAL resistance</a:t>
            </a:r>
            <a:br>
              <a:rPr lang="en-GB" dirty="0"/>
            </a:br>
            <a:r>
              <a:rPr lang="en-GB" dirty="0"/>
              <a:t>2 cohorts: DTG 50 mg </a:t>
            </a:r>
            <a:r>
              <a:rPr lang="en-GB" dirty="0" err="1"/>
              <a:t>qd</a:t>
            </a:r>
            <a:r>
              <a:rPr lang="en-GB" dirty="0"/>
              <a:t> or bid + OBR</a:t>
            </a: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969620FE-08E3-B442-AEDE-0045A231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638" y="4864941"/>
            <a:ext cx="422275" cy="12890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9" name="TextBox 16">
            <a:extLst>
              <a:ext uri="{FF2B5EF4-FFF2-40B4-BE49-F238E27FC236}">
                <a16:creationId xmlns:a16="http://schemas.microsoft.com/office/drawing/2014/main" id="{50B1458C-37C7-C748-B3C5-F241131F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162" y="5726956"/>
            <a:ext cx="73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 =</a:t>
            </a:r>
          </a:p>
        </p:txBody>
      </p:sp>
      <p:sp>
        <p:nvSpPr>
          <p:cNvPr id="70" name="TextBox 17">
            <a:extLst>
              <a:ext uri="{FF2B5EF4-FFF2-40B4-BE49-F238E27FC236}">
                <a16:creationId xmlns:a16="http://schemas.microsoft.com/office/drawing/2014/main" id="{F229F6FF-7C70-9D4D-81FF-C7D42AD9C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638" y="5809506"/>
            <a:ext cx="68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27</a:t>
            </a:r>
          </a:p>
        </p:txBody>
      </p:sp>
      <p:cxnSp>
        <p:nvCxnSpPr>
          <p:cNvPr id="74" name="Straight Connector 4">
            <a:extLst>
              <a:ext uri="{FF2B5EF4-FFF2-40B4-BE49-F238E27FC236}">
                <a16:creationId xmlns:a16="http://schemas.microsoft.com/office/drawing/2014/main" id="{19765050-D9B1-984E-AF38-6B2F2E4A13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150" y="3026618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Straight Connector 38">
            <a:extLst>
              <a:ext uri="{FF2B5EF4-FFF2-40B4-BE49-F238E27FC236}">
                <a16:creationId xmlns:a16="http://schemas.microsoft.com/office/drawing/2014/main" id="{3DDBCB5F-9F91-6847-BCFB-F5D6CEE041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150" y="3658443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Straight Connector 40">
            <a:extLst>
              <a:ext uri="{FF2B5EF4-FFF2-40B4-BE49-F238E27FC236}">
                <a16:creationId xmlns:a16="http://schemas.microsoft.com/office/drawing/2014/main" id="{57DB2DAA-8D73-5B46-BCD1-2F4FF2F322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150" y="4277568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Connector 41">
            <a:extLst>
              <a:ext uri="{FF2B5EF4-FFF2-40B4-BE49-F238E27FC236}">
                <a16:creationId xmlns:a16="http://schemas.microsoft.com/office/drawing/2014/main" id="{F489B8A0-5647-1743-9D43-27CE611AAB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150" y="490463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42">
            <a:extLst>
              <a:ext uri="{FF2B5EF4-FFF2-40B4-BE49-F238E27FC236}">
                <a16:creationId xmlns:a16="http://schemas.microsoft.com/office/drawing/2014/main" id="{90D19B9B-08E1-1C4C-A2A2-62C0C6BDA5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150" y="552693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15">
            <a:extLst>
              <a:ext uri="{FF2B5EF4-FFF2-40B4-BE49-F238E27FC236}">
                <a16:creationId xmlns:a16="http://schemas.microsoft.com/office/drawing/2014/main" id="{1CCB678A-3A52-0C4E-ABE3-B97365A8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403" y="4593814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91" name="TextBox 16">
            <a:extLst>
              <a:ext uri="{FF2B5EF4-FFF2-40B4-BE49-F238E27FC236}">
                <a16:creationId xmlns:a16="http://schemas.microsoft.com/office/drawing/2014/main" id="{8B97AB3C-BCE4-FA46-8107-14BF73181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113" y="6187331"/>
            <a:ext cx="974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Overall</a:t>
            </a:r>
          </a:p>
        </p:txBody>
      </p:sp>
      <p:sp>
        <p:nvSpPr>
          <p:cNvPr id="95" name="TextBox 97">
            <a:extLst>
              <a:ext uri="{FF2B5EF4-FFF2-40B4-BE49-F238E27FC236}">
                <a16:creationId xmlns:a16="http://schemas.microsoft.com/office/drawing/2014/main" id="{0E2B5083-B42D-5449-9347-A06FEBB0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25" y="2894856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96" name="TextBox 98">
            <a:extLst>
              <a:ext uri="{FF2B5EF4-FFF2-40B4-BE49-F238E27FC236}">
                <a16:creationId xmlns:a16="http://schemas.microsoft.com/office/drawing/2014/main" id="{A1571C34-1DDA-8641-B250-2DEACF27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25" y="3499694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97" name="TextBox 99">
            <a:extLst>
              <a:ext uri="{FF2B5EF4-FFF2-40B4-BE49-F238E27FC236}">
                <a16:creationId xmlns:a16="http://schemas.microsoft.com/office/drawing/2014/main" id="{86F572FF-EAB1-3543-BAF3-D1EA74CFB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25" y="4107706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98" name="TextBox 100">
            <a:extLst>
              <a:ext uri="{FF2B5EF4-FFF2-40B4-BE49-F238E27FC236}">
                <a16:creationId xmlns:a16="http://schemas.microsoft.com/office/drawing/2014/main" id="{66AF746F-3E75-E94E-B3A9-B874AF00F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25" y="4749056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9" name="TextBox 101">
            <a:extLst>
              <a:ext uri="{FF2B5EF4-FFF2-40B4-BE49-F238E27FC236}">
                <a16:creationId xmlns:a16="http://schemas.microsoft.com/office/drawing/2014/main" id="{723BDE26-73BB-5147-9BF7-0FF2E694F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25" y="5342781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BB8E013-2D22-7345-A4DB-FF8F49C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25" y="5982544"/>
            <a:ext cx="59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05" name="Straight Connector 9">
            <a:extLst>
              <a:ext uri="{FF2B5EF4-FFF2-40B4-BE49-F238E27FC236}">
                <a16:creationId xmlns:a16="http://schemas.microsoft.com/office/drawing/2014/main" id="{CD2F7A56-94EC-0341-BDDF-9DC0C9B9B7C5}"/>
              </a:ext>
            </a:extLst>
          </p:cNvPr>
          <p:cNvCxnSpPr>
            <a:cxnSpLocks/>
          </p:cNvCxnSpPr>
          <p:nvPr/>
        </p:nvCxnSpPr>
        <p:spPr>
          <a:xfrm flipV="1">
            <a:off x="2137762" y="3009900"/>
            <a:ext cx="0" cy="3196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4">
            <a:extLst>
              <a:ext uri="{FF2B5EF4-FFF2-40B4-BE49-F238E27FC236}">
                <a16:creationId xmlns:a16="http://schemas.microsoft.com/office/drawing/2014/main" id="{8174C8A1-3B24-8B4D-BE63-7A90FBDD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838" y="3762687"/>
            <a:ext cx="422275" cy="2384958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400" dirty="0">
              <a:latin typeface="+mj-lt"/>
              <a:ea typeface="ＭＳ Ｐゴシック" charset="0"/>
              <a:cs typeface="Arial" charset="0"/>
            </a:endParaRPr>
          </a:p>
        </p:txBody>
      </p:sp>
      <p:sp>
        <p:nvSpPr>
          <p:cNvPr id="107" name="Rectangle 15">
            <a:extLst>
              <a:ext uri="{FF2B5EF4-FFF2-40B4-BE49-F238E27FC236}">
                <a16:creationId xmlns:a16="http://schemas.microsoft.com/office/drawing/2014/main" id="{83260505-A4EA-AA49-A661-C2A6052E5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216" y="3517006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08" name="TextBox 17">
            <a:extLst>
              <a:ext uri="{FF2B5EF4-FFF2-40B4-BE49-F238E27FC236}">
                <a16:creationId xmlns:a16="http://schemas.microsoft.com/office/drawing/2014/main" id="{BF5FD8DC-DC3F-E648-81FB-B2A02F3D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851" y="5811094"/>
            <a:ext cx="68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118" name="Straight Connector 6">
            <a:extLst>
              <a:ext uri="{FF2B5EF4-FFF2-40B4-BE49-F238E27FC236}">
                <a16:creationId xmlns:a16="http://schemas.microsoft.com/office/drawing/2014/main" id="{5F70F0B8-4D33-024E-B45B-3CD3EC0068BA}"/>
              </a:ext>
            </a:extLst>
          </p:cNvPr>
          <p:cNvCxnSpPr>
            <a:cxnSpLocks/>
          </p:cNvCxnSpPr>
          <p:nvPr/>
        </p:nvCxnSpPr>
        <p:spPr>
          <a:xfrm flipV="1">
            <a:off x="2079025" y="6146056"/>
            <a:ext cx="141414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566DFF6-2A4F-4743-A75F-55187995E91E}"/>
              </a:ext>
            </a:extLst>
          </p:cNvPr>
          <p:cNvSpPr/>
          <p:nvPr/>
        </p:nvSpPr>
        <p:spPr bwMode="auto">
          <a:xfrm>
            <a:off x="2417442" y="2868007"/>
            <a:ext cx="147638" cy="14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TextBox 1">
            <a:extLst>
              <a:ext uri="{FF2B5EF4-FFF2-40B4-BE49-F238E27FC236}">
                <a16:creationId xmlns:a16="http://schemas.microsoft.com/office/drawing/2014/main" id="{E4370AD5-F81D-0546-9F33-2B3FF1E63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730" y="2812446"/>
            <a:ext cx="1735603" cy="2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</a:rPr>
              <a:t>DTG 50 mg QD + OBR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57B2792-E15D-D847-B9B5-5C750A7EE6EE}"/>
              </a:ext>
            </a:extLst>
          </p:cNvPr>
          <p:cNvSpPr/>
          <p:nvPr/>
        </p:nvSpPr>
        <p:spPr bwMode="auto">
          <a:xfrm>
            <a:off x="2411092" y="3171220"/>
            <a:ext cx="147638" cy="146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2" name="TextBox 1">
            <a:extLst>
              <a:ext uri="{FF2B5EF4-FFF2-40B4-BE49-F238E27FC236}">
                <a16:creationId xmlns:a16="http://schemas.microsoft.com/office/drawing/2014/main" id="{B10778AB-9B52-8943-B3C7-C0F59999B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380" y="3123596"/>
            <a:ext cx="1758045" cy="2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+mj-lt"/>
              </a:rPr>
              <a:t>DTG 50 mg BID + OBR</a:t>
            </a:r>
          </a:p>
        </p:txBody>
      </p:sp>
      <p:sp>
        <p:nvSpPr>
          <p:cNvPr id="123" name="TextBox 4">
            <a:extLst>
              <a:ext uri="{FF2B5EF4-FFF2-40B4-BE49-F238E27FC236}">
                <a16:creationId xmlns:a16="http://schemas.microsoft.com/office/drawing/2014/main" id="{D2D010AE-96B7-B443-8DBD-8C0A6E01F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04" y="2400943"/>
            <a:ext cx="3001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>
                <a:solidFill>
                  <a:srgbClr val="FEFDD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4FAD26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HIV-1 RNA &lt;50 c/mL (TLOVR)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2B1C7F-670F-1C4E-91D8-B86365254033}"/>
              </a:ext>
            </a:extLst>
          </p:cNvPr>
          <p:cNvSpPr txBox="1"/>
          <p:nvPr/>
        </p:nvSpPr>
        <p:spPr>
          <a:xfrm>
            <a:off x="1972094" y="2670916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%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5A081823-C1DA-D643-B0B5-34F4D0951EC7}"/>
              </a:ext>
            </a:extLst>
          </p:cNvPr>
          <p:cNvSpPr txBox="1"/>
          <p:nvPr/>
        </p:nvSpPr>
        <p:spPr>
          <a:xfrm>
            <a:off x="6758655" y="2694132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j-lt"/>
              </a:rPr>
              <a:t>%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A4ED3ED-F686-E204-FB8A-8CE32269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347" y="6444771"/>
            <a:ext cx="55196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>
                <a:solidFill>
                  <a:srgbClr val="0070C0"/>
                </a:solidFill>
              </a:rPr>
              <a:t>Castagna A. JID 2014; 210:354-62; Vavro C. EUDRW 2014. Abstract O_10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EBD7893-6FC3-66AC-4642-A5C95060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03" y="6444771"/>
            <a:ext cx="2146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i-FI" sz="1400" i="1" dirty="0">
                <a:solidFill>
                  <a:srgbClr val="0070C0"/>
                </a:solidFill>
              </a:rPr>
              <a:t>Eron J. JID 2013; 207:740-8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95686"/>
            <a:ext cx="8490167" cy="1143000"/>
          </a:xfrm>
        </p:spPr>
        <p:txBody>
          <a:bodyPr>
            <a:normAutofit/>
          </a:bodyPr>
          <a:lstStyle/>
          <a:p>
            <a:r>
              <a:rPr lang="fr-FR" sz="3200" dirty="0" err="1"/>
              <a:t>Clinical</a:t>
            </a:r>
            <a:r>
              <a:rPr lang="fr-FR" sz="3200" dirty="0"/>
              <a:t> case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238686"/>
            <a:ext cx="10972800" cy="476901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What</a:t>
            </a:r>
            <a:r>
              <a:rPr lang="fr-FR" dirty="0"/>
              <a:t>  are the options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No change in the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: DRV/r 600/100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RAL 400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prevention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comorbidity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(CV +++)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DRV/r 1200/100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QD,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higher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genetic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barrier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4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pills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still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 booster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exposure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might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less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. TDM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mandatory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If DRV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levels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insufficient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risk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emergence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DTG ?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BIC/FTC/TAF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R to FTC (but M184V-related fitness), 3 TAMS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conferring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decreased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to TAF/TDF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RAL 1200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ETR 400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Cumulative plasma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: No R to ETR (but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were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all mutations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captured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?)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50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 + DOR 100 mg </a:t>
            </a:r>
            <a:r>
              <a:rPr lang="fr-FR" sz="2000" dirty="0" err="1">
                <a:solidFill>
                  <a:schemeClr val="bg1">
                    <a:lumMod val="85000"/>
                  </a:schemeClr>
                </a:solidFill>
              </a:rPr>
              <a:t>qd</a:t>
            </a:r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Reversion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NNRTI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how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reliable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negative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predictive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value of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is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POOR),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DOR-R</a:t>
            </a: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CAB LA + RPV LA IM</a:t>
            </a:r>
          </a:p>
          <a:p>
            <a:pPr lvl="2"/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No NNRTI mutations on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current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DNA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genotype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history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of RPV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resistance</a:t>
            </a:r>
            <a:endParaRPr lang="fr-FR" sz="17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>
                <a:solidFill>
                  <a:schemeClr val="bg1">
                    <a:lumMod val="85000"/>
                  </a:schemeClr>
                </a:solidFill>
              </a:rPr>
              <a:t>Change to DTG + FOS </a:t>
            </a:r>
          </a:p>
          <a:p>
            <a:pPr lvl="2"/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Bid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regimen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but full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suspceptibility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expected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safety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ddI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700" dirty="0" err="1">
                <a:solidFill>
                  <a:schemeClr val="bg1">
                    <a:lumMod val="85000"/>
                  </a:schemeClr>
                </a:solidFill>
              </a:rPr>
              <a:t>advantages</a:t>
            </a:r>
            <a:r>
              <a:rPr lang="fr-FR" sz="17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fr-FR" sz="2000" dirty="0"/>
              <a:t>Change to DTG </a:t>
            </a:r>
            <a:r>
              <a:rPr lang="fr-FR" sz="2000" dirty="0" err="1"/>
              <a:t>qd</a:t>
            </a:r>
            <a:r>
              <a:rPr lang="fr-FR" sz="2000" dirty="0"/>
              <a:t> + LEN </a:t>
            </a:r>
            <a:r>
              <a:rPr lang="fr-FR" sz="2000" dirty="0" err="1"/>
              <a:t>sc</a:t>
            </a:r>
            <a:r>
              <a:rPr lang="fr-FR" sz="2000" dirty="0"/>
              <a:t> q6M</a:t>
            </a:r>
          </a:p>
          <a:p>
            <a:pPr lvl="2"/>
            <a:r>
              <a:rPr lang="fr-FR" sz="1700" dirty="0" err="1"/>
              <a:t>Potential</a:t>
            </a:r>
            <a:r>
              <a:rPr lang="fr-FR" sz="1700" dirty="0"/>
              <a:t> </a:t>
            </a:r>
            <a:r>
              <a:rPr lang="fr-FR" sz="1700" dirty="0" err="1"/>
              <a:t>great</a:t>
            </a:r>
            <a:r>
              <a:rPr lang="fr-FR" sz="1700" dirty="0"/>
              <a:t> option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19979292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D0D2DF3-BA7A-748F-8A17-01F5D676E179}"/>
              </a:ext>
            </a:extLst>
          </p:cNvPr>
          <p:cNvGrpSpPr/>
          <p:nvPr/>
        </p:nvGrpSpPr>
        <p:grpSpPr>
          <a:xfrm>
            <a:off x="2533458" y="2497143"/>
            <a:ext cx="6804026" cy="3001963"/>
            <a:chOff x="2901950" y="2709863"/>
            <a:chExt cx="6804026" cy="300196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1AA424B-4CC1-E833-BEC0-3205CBFB2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2709863"/>
              <a:ext cx="6713538" cy="3001963"/>
            </a:xfrm>
            <a:custGeom>
              <a:avLst/>
              <a:gdLst>
                <a:gd name="T0" fmla="*/ 12687 w 12687"/>
                <a:gd name="T1" fmla="*/ 5674 h 5674"/>
                <a:gd name="T2" fmla="*/ 0 w 12687"/>
                <a:gd name="T3" fmla="*/ 5674 h 5674"/>
                <a:gd name="T4" fmla="*/ 0 w 12687"/>
                <a:gd name="T5" fmla="*/ 0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7" h="5674">
                  <a:moveTo>
                    <a:pt x="12687" y="5674"/>
                  </a:moveTo>
                  <a:lnTo>
                    <a:pt x="0" y="567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2ECF454-97A1-606F-0209-C63F6F256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333692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31E8431-FA98-5CF4-2ECD-B8EB872FC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393065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3BA44CAB-F693-B1A3-25A7-942D33CA7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452437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87F036A-E684-129B-DA48-29094A1BE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511810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DA9B1D8C-FAB8-076B-5E05-184621408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571182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F293EA28-BE64-C072-281D-6EC13113D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274320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BC74658-8312-A130-4B82-546757CF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100" y="2924175"/>
              <a:ext cx="946150" cy="27876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B8BCD7B2-DCFF-3D61-D84D-E4F13F0D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3384550"/>
              <a:ext cx="946150" cy="232727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02FA255-1E4F-1B78-1581-F3FFE1EB2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3738563"/>
              <a:ext cx="946150" cy="197326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76F107BE-0665-B379-9DE9-2D1CFC7DA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3244850"/>
              <a:ext cx="946150" cy="246697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003A5C43-9C26-63E8-A3BA-4A0448E7D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7300" y="2878138"/>
              <a:ext cx="0" cy="2171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A8CFCADA-60B1-48D1-46D2-9B291284F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8738" y="2878138"/>
              <a:ext cx="0" cy="1377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EF62F809-B6B7-D5ED-7499-FDB8927CF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3388" y="2932113"/>
              <a:ext cx="0" cy="788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FA4559A4-21E7-992E-509D-0D76BAD46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18588" y="2751138"/>
              <a:ext cx="0" cy="887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BAF1-1A0E-6A39-2F74-9138BA3C9B55}"/>
              </a:ext>
            </a:extLst>
          </p:cNvPr>
          <p:cNvSpPr txBox="1"/>
          <p:nvPr/>
        </p:nvSpPr>
        <p:spPr>
          <a:xfrm>
            <a:off x="3105414" y="5570198"/>
            <a:ext cx="1240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Randomized</a:t>
            </a:r>
            <a:br>
              <a:rPr lang="fr-FR" sz="1600" b="1" dirty="0"/>
            </a:br>
            <a:r>
              <a:rPr lang="fr-FR" sz="1600" b="1" dirty="0" err="1"/>
              <a:t>cohort</a:t>
            </a:r>
            <a:endParaRPr lang="fr-FR" sz="1600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0CF85D-8EA9-3E40-1BC4-2781514651F4}"/>
              </a:ext>
            </a:extLst>
          </p:cNvPr>
          <p:cNvSpPr txBox="1"/>
          <p:nvPr/>
        </p:nvSpPr>
        <p:spPr>
          <a:xfrm>
            <a:off x="2237269" y="53395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86687E3-F221-24DC-698A-6F04583772D3}"/>
              </a:ext>
            </a:extLst>
          </p:cNvPr>
          <p:cNvSpPr txBox="1"/>
          <p:nvPr/>
        </p:nvSpPr>
        <p:spPr>
          <a:xfrm>
            <a:off x="2133075" y="475055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20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8BB573-693F-B944-3F26-DFE6091764BF}"/>
              </a:ext>
            </a:extLst>
          </p:cNvPr>
          <p:cNvSpPr txBox="1"/>
          <p:nvPr/>
        </p:nvSpPr>
        <p:spPr>
          <a:xfrm>
            <a:off x="2133075" y="416154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40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AF2AA16-54F5-B9CE-EFA6-5236896BB2A3}"/>
              </a:ext>
            </a:extLst>
          </p:cNvPr>
          <p:cNvSpPr txBox="1"/>
          <p:nvPr/>
        </p:nvSpPr>
        <p:spPr>
          <a:xfrm>
            <a:off x="2133075" y="357254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60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E66C7F-33C3-D5AE-0921-42951E088E1F}"/>
              </a:ext>
            </a:extLst>
          </p:cNvPr>
          <p:cNvSpPr txBox="1"/>
          <p:nvPr/>
        </p:nvSpPr>
        <p:spPr>
          <a:xfrm>
            <a:off x="2133075" y="298353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80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32284FC-A7F7-248C-9033-8DD8C56F9EAD}"/>
              </a:ext>
            </a:extLst>
          </p:cNvPr>
          <p:cNvSpPr txBox="1"/>
          <p:nvPr/>
        </p:nvSpPr>
        <p:spPr>
          <a:xfrm>
            <a:off x="2028879" y="239453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100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FFB876-F219-D89F-A26E-4532DF333A18}"/>
              </a:ext>
            </a:extLst>
          </p:cNvPr>
          <p:cNvSpPr txBox="1"/>
          <p:nvPr/>
        </p:nvSpPr>
        <p:spPr>
          <a:xfrm>
            <a:off x="3542767" y="613574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36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3BD4AE-8CDD-BAA7-BCEF-13DFD309301F}"/>
              </a:ext>
            </a:extLst>
          </p:cNvPr>
          <p:cNvSpPr txBox="1"/>
          <p:nvPr/>
        </p:nvSpPr>
        <p:spPr>
          <a:xfrm>
            <a:off x="2509104" y="6135742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n=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146784-5966-2ED3-7972-95B1ABAEEC5D}"/>
              </a:ext>
            </a:extLst>
          </p:cNvPr>
          <p:cNvSpPr txBox="1"/>
          <p:nvPr/>
        </p:nvSpPr>
        <p:spPr>
          <a:xfrm>
            <a:off x="5809397" y="55974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833A55E-F78F-490F-1159-3CDA496B6DD8}"/>
              </a:ext>
            </a:extLst>
          </p:cNvPr>
          <p:cNvSpPr txBox="1"/>
          <p:nvPr/>
        </p:nvSpPr>
        <p:spPr>
          <a:xfrm>
            <a:off x="5809398" y="613574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67E4442-5D55-C5F0-1CB6-A5187A92D980}"/>
              </a:ext>
            </a:extLst>
          </p:cNvPr>
          <p:cNvSpPr txBox="1"/>
          <p:nvPr/>
        </p:nvSpPr>
        <p:spPr>
          <a:xfrm>
            <a:off x="7119289" y="613574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14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C9F75E3-5BE3-2730-C14D-05D82027FF2C}"/>
              </a:ext>
            </a:extLst>
          </p:cNvPr>
          <p:cNvSpPr txBox="1"/>
          <p:nvPr/>
        </p:nvSpPr>
        <p:spPr>
          <a:xfrm>
            <a:off x="8450561" y="613574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16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068E608-590F-0EA7-BE61-957C1519E0A1}"/>
              </a:ext>
            </a:extLst>
          </p:cNvPr>
          <p:cNvSpPr txBox="1"/>
          <p:nvPr/>
        </p:nvSpPr>
        <p:spPr>
          <a:xfrm>
            <a:off x="3680964" y="2326991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F2D6AB5-886F-5162-2E53-31097C0ACD27}"/>
              </a:ext>
            </a:extLst>
          </p:cNvPr>
          <p:cNvSpPr txBox="1"/>
          <p:nvPr/>
        </p:nvSpPr>
        <p:spPr>
          <a:xfrm>
            <a:off x="5761298" y="23945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67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711A7C4-AFD8-14D9-FF25-DA3197B1E3B2}"/>
              </a:ext>
            </a:extLst>
          </p:cNvPr>
          <p:cNvSpPr txBox="1"/>
          <p:nvPr/>
        </p:nvSpPr>
        <p:spPr>
          <a:xfrm>
            <a:off x="7144229" y="22477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79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2AFC8B2-552A-03D6-736F-48FFBBF9A901}"/>
              </a:ext>
            </a:extLst>
          </p:cNvPr>
          <p:cNvSpPr txBox="1"/>
          <p:nvPr/>
        </p:nvSpPr>
        <p:spPr>
          <a:xfrm>
            <a:off x="8486272" y="22099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94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A3ED043-2A1B-20DC-6513-4EDCEC0A3191}"/>
              </a:ext>
            </a:extLst>
          </p:cNvPr>
          <p:cNvSpPr txBox="1"/>
          <p:nvPr/>
        </p:nvSpPr>
        <p:spPr>
          <a:xfrm>
            <a:off x="7171387" y="55974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312E5B-B291-23AC-D769-F42B49C5DCC8}"/>
              </a:ext>
            </a:extLst>
          </p:cNvPr>
          <p:cNvSpPr txBox="1"/>
          <p:nvPr/>
        </p:nvSpPr>
        <p:spPr>
          <a:xfrm>
            <a:off x="5663761" y="5825532"/>
            <a:ext cx="3309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Number</a:t>
            </a:r>
            <a:r>
              <a:rPr lang="fr-FR" sz="1600" b="1" dirty="0"/>
              <a:t> of </a:t>
            </a:r>
            <a:r>
              <a:rPr lang="fr-FR" sz="1600" b="1" dirty="0" err="1"/>
              <a:t>fully</a:t>
            </a:r>
            <a:r>
              <a:rPr lang="fr-FR" sz="1600" b="1" dirty="0"/>
              <a:t> active agents in OBR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9A0504C-2563-2277-94B9-FDA7DD65B003}"/>
              </a:ext>
            </a:extLst>
          </p:cNvPr>
          <p:cNvSpPr txBox="1"/>
          <p:nvPr/>
        </p:nvSpPr>
        <p:spPr>
          <a:xfrm>
            <a:off x="8451361" y="5597494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u="sng" dirty="0"/>
              <a:t>&gt;</a:t>
            </a:r>
            <a:r>
              <a:rPr lang="fr-FR" sz="1600" dirty="0"/>
              <a:t>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4A2F57E-14BC-B74D-879A-52FD184B9CF3}"/>
              </a:ext>
            </a:extLst>
          </p:cNvPr>
          <p:cNvSpPr txBox="1"/>
          <p:nvPr/>
        </p:nvSpPr>
        <p:spPr>
          <a:xfrm>
            <a:off x="2442698" y="210876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%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10B83089-F8D6-DC46-8915-F2B9E8BEBCA3}"/>
              </a:ext>
            </a:extLst>
          </p:cNvPr>
          <p:cNvSpPr txBox="1">
            <a:spLocks/>
          </p:cNvSpPr>
          <p:nvPr/>
        </p:nvSpPr>
        <p:spPr>
          <a:xfrm>
            <a:off x="1471617" y="1768720"/>
            <a:ext cx="8815632" cy="51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HIV-1 RNA &lt;50 c/</a:t>
            </a:r>
            <a:r>
              <a:rPr lang="fr-FR" sz="2400" dirty="0" err="1"/>
              <a:t>mL</a:t>
            </a:r>
            <a:r>
              <a:rPr lang="fr-FR" sz="2400" dirty="0"/>
              <a:t> (%, 95% CI) at W52 by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fully</a:t>
            </a:r>
            <a:r>
              <a:rPr lang="fr-FR" sz="2400" dirty="0"/>
              <a:t> active agents in OBR</a:t>
            </a: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051B0BAB-D8AE-3F45-A33A-91F9CC189764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F15BDC8-1CAF-AA62-4FA8-9D181813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0792" y="6444771"/>
            <a:ext cx="3241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sv-SE" sz="1400" i="1" dirty="0">
                <a:solidFill>
                  <a:srgbClr val="0070C0"/>
                </a:solidFill>
              </a:rPr>
              <a:t>Castagna A. HIV Glasgow 2022, Abs. P026</a:t>
            </a:r>
          </a:p>
        </p:txBody>
      </p:sp>
    </p:spTree>
    <p:extLst>
      <p:ext uri="{BB962C8B-B14F-4D97-AF65-F5344CB8AC3E}">
        <p14:creationId xmlns:p14="http://schemas.microsoft.com/office/powerpoint/2010/main" val="17876242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4D372BF-5B66-A33D-E0F0-FDCAC91A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CAPELLA: LEN in HTE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multiresistant</a:t>
            </a:r>
            <a:r>
              <a:rPr lang="fr-FR" dirty="0"/>
              <a:t> HIV-1 – W52 </a:t>
            </a:r>
            <a:r>
              <a:rPr lang="fr-FR" dirty="0" err="1"/>
              <a:t>Results</a:t>
            </a:r>
            <a:endParaRPr lang="fr-FR" dirty="0"/>
          </a:p>
        </p:txBody>
      </p:sp>
      <p:graphicFrame>
        <p:nvGraphicFramePr>
          <p:cNvPr id="8" name="Tableau 14">
            <a:extLst>
              <a:ext uri="{FF2B5EF4-FFF2-40B4-BE49-F238E27FC236}">
                <a16:creationId xmlns:a16="http://schemas.microsoft.com/office/drawing/2014/main" id="{05E52828-CC8B-4659-BC97-8ABC06FD5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04667"/>
              </p:ext>
            </p:extLst>
          </p:nvPr>
        </p:nvGraphicFramePr>
        <p:xfrm>
          <a:off x="850232" y="2047692"/>
          <a:ext cx="10491536" cy="2473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1998">
                  <a:extLst>
                    <a:ext uri="{9D8B030D-6E8A-4147-A177-3AD203B41FA5}">
                      <a16:colId xmlns:a16="http://schemas.microsoft.com/office/drawing/2014/main" val="3487326073"/>
                    </a:ext>
                  </a:extLst>
                </a:gridCol>
                <a:gridCol w="2959769">
                  <a:extLst>
                    <a:ext uri="{9D8B030D-6E8A-4147-A177-3AD203B41FA5}">
                      <a16:colId xmlns:a16="http://schemas.microsoft.com/office/drawing/2014/main" val="619932221"/>
                    </a:ext>
                  </a:extLst>
                </a:gridCol>
                <a:gridCol w="2959769">
                  <a:extLst>
                    <a:ext uri="{9D8B030D-6E8A-4147-A177-3AD203B41FA5}">
                      <a16:colId xmlns:a16="http://schemas.microsoft.com/office/drawing/2014/main" val="3159183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x-none" sz="1400" dirty="0"/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Randomized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cohort</a:t>
                      </a:r>
                      <a:r>
                        <a:rPr lang="fr-FR" sz="1400" dirty="0"/>
                        <a:t> </a:t>
                      </a:r>
                      <a:r>
                        <a:rPr lang="fr-FR" sz="1400" b="0" dirty="0"/>
                        <a:t>(n=36)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Non </a:t>
                      </a:r>
                      <a:r>
                        <a:rPr lang="fr-FR" sz="1400" dirty="0" err="1"/>
                        <a:t>randomized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cohort</a:t>
                      </a:r>
                      <a:r>
                        <a:rPr lang="fr-FR" sz="1400" dirty="0"/>
                        <a:t> </a:t>
                      </a:r>
                      <a:r>
                        <a:rPr lang="fr-FR" sz="1400" b="0" dirty="0"/>
                        <a:t>(n=36)</a:t>
                      </a:r>
                      <a:endParaRPr lang="x-none" sz="1400" b="1" dirty="0"/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8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Participants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criteria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fo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resistance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analysis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*</a:t>
                      </a:r>
                    </a:p>
                    <a:p>
                      <a:pPr lvl="1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available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x-non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11 (31%)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11/11</a:t>
                      </a:r>
                      <a:endParaRPr lang="x-non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11 (31%)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10/11</a:t>
                      </a:r>
                      <a:endParaRPr lang="x-non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3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Emergence of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resistance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mutations to LEN</a:t>
                      </a:r>
                    </a:p>
                    <a:p>
                      <a:pPr marL="357188" indent="0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M66I</a:t>
                      </a:r>
                    </a:p>
                    <a:p>
                      <a:pPr marL="357188" indent="0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Q67H/K/N</a:t>
                      </a:r>
                    </a:p>
                    <a:p>
                      <a:pPr marL="357188" indent="0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K70H/N/R/S</a:t>
                      </a:r>
                    </a:p>
                    <a:p>
                      <a:pPr marL="357188" indent="0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N74D/H/S</a:t>
                      </a:r>
                    </a:p>
                    <a:p>
                      <a:pPr marL="357188" indent="0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A105S/T</a:t>
                      </a:r>
                    </a:p>
                    <a:p>
                      <a:pPr marL="357188" indent="0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T107A/C/N</a:t>
                      </a:r>
                      <a:endParaRPr lang="x-non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 (11%)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x-non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 (14%)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x-non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80278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A14B7608-46EF-4A93-9FAD-FA11A83824E4}"/>
              </a:ext>
            </a:extLst>
          </p:cNvPr>
          <p:cNvSpPr txBox="1"/>
          <p:nvPr/>
        </p:nvSpPr>
        <p:spPr>
          <a:xfrm>
            <a:off x="493211" y="4595813"/>
            <a:ext cx="1097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* GRT and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PRTif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(i)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confirmed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HIV-1 RNA </a:t>
            </a: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50 c/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mL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; (ii)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reduction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&lt;1 log</a:t>
            </a:r>
            <a:r>
              <a:rPr kumimoji="0" lang="fr-FR" sz="14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10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c/ml of HIV-1 RNA at W4 or (iii) viral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rebound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with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 HIV-1 RNA </a:t>
            </a: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50 c/ml or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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HIV-1 RNA &gt;1 log</a:t>
            </a:r>
            <a:r>
              <a:rPr kumimoji="0" lang="fr-FR" sz="14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10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c/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mL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from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nadir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31" name="Rectangle 3">
            <a:extLst>
              <a:ext uri="{FF2B5EF4-FFF2-40B4-BE49-F238E27FC236}">
                <a16:creationId xmlns:a16="http://schemas.microsoft.com/office/drawing/2014/main" id="{594C80AE-EA19-4AD0-A9FF-3B08D69D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91" y="5190337"/>
            <a:ext cx="11343217" cy="147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lang="fr-FR" sz="1800" b="0" kern="0" dirty="0">
                <a:solidFill>
                  <a:schemeClr val="tx1"/>
                </a:solidFill>
              </a:rPr>
              <a:t>9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participants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with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resistance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emergence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to LEN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Char char="–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Resistance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seen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at W4 (n=5), W10 (n=2), W26 (n=1), W52 (n=1)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Char char="–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All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had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high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risk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of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failure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4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with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no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fully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active ARV in OBT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lang="fr-FR" sz="1600" kern="0" dirty="0">
                <a:solidFill>
                  <a:schemeClr val="tx1"/>
                </a:solidFill>
                <a:cs typeface="Arial" charset="0"/>
              </a:rPr>
              <a:t>5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with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non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adherence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to oral OBT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5C2D26-B5AD-A02C-EBED-8759B59C9D81}"/>
              </a:ext>
            </a:extLst>
          </p:cNvPr>
          <p:cNvSpPr txBox="1"/>
          <p:nvPr/>
        </p:nvSpPr>
        <p:spPr>
          <a:xfrm>
            <a:off x="11584768" y="190500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chemeClr val="bg1"/>
                </a:solidFill>
              </a:rPr>
              <a:t>125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0C322F9-4078-302A-CFD5-D1C413A09BE0}"/>
              </a:ext>
            </a:extLst>
          </p:cNvPr>
          <p:cNvSpPr txBox="1">
            <a:spLocks/>
          </p:cNvSpPr>
          <p:nvPr/>
        </p:nvSpPr>
        <p:spPr>
          <a:xfrm>
            <a:off x="3902784" y="1537887"/>
            <a:ext cx="3905172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/>
              <a:t>Resistance </a:t>
            </a:r>
            <a:r>
              <a:rPr lang="fr-FR" sz="2400" dirty="0" err="1"/>
              <a:t>emergence</a:t>
            </a:r>
            <a:r>
              <a:rPr lang="fr-FR" sz="2400" dirty="0"/>
              <a:t> to LEN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2A5A58-6E40-58FE-EC76-AD9AD1BBD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17" y="6444771"/>
            <a:ext cx="5491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>
                <a:solidFill>
                  <a:srgbClr val="0070C0"/>
                </a:solidFill>
              </a:rPr>
              <a:t>Ogbuagu O, CROI 2022, Abs. 491 ; Ogbuagu O, IDWeek 2022, Abs. O1585</a:t>
            </a:r>
          </a:p>
        </p:txBody>
      </p:sp>
    </p:spTree>
    <p:extLst>
      <p:ext uri="{BB962C8B-B14F-4D97-AF65-F5344CB8AC3E}">
        <p14:creationId xmlns:p14="http://schemas.microsoft.com/office/powerpoint/2010/main" val="1937672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DF1D0-07FB-2141-A052-6EF8EC69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case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8F640C-6E8E-8346-8A4C-797F36CC2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576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54B0E-3258-8756-186B-3EE1FEA5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fr-FR" sz="2700" dirty="0" err="1"/>
              <a:t>Clinical</a:t>
            </a:r>
            <a:r>
              <a:rPr lang="fr-FR" sz="2700" dirty="0"/>
              <a:t> case – A </a:t>
            </a:r>
            <a:r>
              <a:rPr lang="fr-FR" sz="2700" dirty="0" err="1"/>
              <a:t>chaotic</a:t>
            </a:r>
            <a:r>
              <a:rPr lang="fr-FR" sz="2700" dirty="0"/>
              <a:t> course: </a:t>
            </a:r>
            <a:r>
              <a:rPr lang="fr-FR" sz="2700" dirty="0" err="1"/>
              <a:t>is</a:t>
            </a:r>
            <a:r>
              <a:rPr lang="fr-FR" sz="2700" dirty="0"/>
              <a:t> simplification  possible in HTE </a:t>
            </a:r>
            <a:r>
              <a:rPr lang="fr-FR" sz="2700" dirty="0" err="1"/>
              <a:t>with</a:t>
            </a:r>
            <a:r>
              <a:rPr lang="fr-FR" sz="2700" dirty="0"/>
              <a:t> </a:t>
            </a:r>
            <a:r>
              <a:rPr lang="fr-FR" sz="2700" dirty="0" err="1"/>
              <a:t>multiresistance</a:t>
            </a:r>
            <a:r>
              <a:rPr lang="fr-FR" sz="2700" dirty="0"/>
              <a:t> </a:t>
            </a:r>
            <a:r>
              <a:rPr lang="fr-FR" sz="2700" dirty="0" err="1"/>
              <a:t>with</a:t>
            </a:r>
            <a:r>
              <a:rPr lang="fr-FR" sz="2700" dirty="0"/>
              <a:t> </a:t>
            </a:r>
            <a:r>
              <a:rPr lang="fr-FR" sz="2700" dirty="0" err="1"/>
              <a:t>virologic</a:t>
            </a:r>
            <a:r>
              <a:rPr lang="fr-FR" sz="2700" dirty="0"/>
              <a:t> suppression?</a:t>
            </a: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A862EFF-1823-D8F4-B41B-895C77B47F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03462"/>
            <a:ext cx="10972800" cy="371191"/>
          </a:xfrm>
        </p:spPr>
        <p:txBody>
          <a:bodyPr>
            <a:normAutofit/>
          </a:bodyPr>
          <a:lstStyle/>
          <a:p>
            <a:r>
              <a:rPr lang="fr-FR" sz="1800" dirty="0"/>
              <a:t>MSM, 1963, HIV+ 1989, No co-infection, no </a:t>
            </a:r>
            <a:r>
              <a:rPr lang="fr-FR" sz="1800" dirty="0" err="1"/>
              <a:t>comorbidity</a:t>
            </a:r>
            <a:endParaRPr lang="fr-FR" sz="1800" dirty="0"/>
          </a:p>
        </p:txBody>
      </p:sp>
      <p:graphicFrame>
        <p:nvGraphicFramePr>
          <p:cNvPr id="26" name="Espace réservé du contenu 5">
            <a:extLst>
              <a:ext uri="{FF2B5EF4-FFF2-40B4-BE49-F238E27FC236}">
                <a16:creationId xmlns:a16="http://schemas.microsoft.com/office/drawing/2014/main" id="{94995737-2EFB-BD8A-C1E5-385D94BDB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46039"/>
              </p:ext>
            </p:extLst>
          </p:nvPr>
        </p:nvGraphicFramePr>
        <p:xfrm>
          <a:off x="838198" y="1317670"/>
          <a:ext cx="10071972" cy="431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BCC12E5C-CDCE-30FD-D09D-C57A1EB9EECA}"/>
              </a:ext>
            </a:extLst>
          </p:cNvPr>
          <p:cNvSpPr txBox="1"/>
          <p:nvPr/>
        </p:nvSpPr>
        <p:spPr>
          <a:xfrm>
            <a:off x="125522" y="2625983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FF0000"/>
                </a:solidFill>
              </a:rPr>
              <a:t>100 000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FE62806-8815-4CA4-6B87-F5EC3FFECC68}"/>
              </a:ext>
            </a:extLst>
          </p:cNvPr>
          <p:cNvSpPr txBox="1"/>
          <p:nvPr/>
        </p:nvSpPr>
        <p:spPr>
          <a:xfrm>
            <a:off x="396425" y="393913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9FD6CA2-A8FA-6F97-7E29-570D5AD1C6F9}"/>
              </a:ext>
            </a:extLst>
          </p:cNvPr>
          <p:cNvSpPr txBox="1"/>
          <p:nvPr/>
        </p:nvSpPr>
        <p:spPr>
          <a:xfrm>
            <a:off x="204069" y="305001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FF0000"/>
                </a:solidFill>
              </a:rPr>
              <a:t>10 000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900283A-F839-BA0B-C4FA-250BF2169A7F}"/>
              </a:ext>
            </a:extLst>
          </p:cNvPr>
          <p:cNvSpPr txBox="1"/>
          <p:nvPr/>
        </p:nvSpPr>
        <p:spPr>
          <a:xfrm>
            <a:off x="282616" y="3515107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BCD0407-E4EB-E83C-EE43-568927BE506F}"/>
              </a:ext>
            </a:extLst>
          </p:cNvPr>
          <p:cNvSpPr txBox="1"/>
          <p:nvPr/>
        </p:nvSpPr>
        <p:spPr>
          <a:xfrm>
            <a:off x="398033" y="4375927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FF0000"/>
                </a:solidFill>
              </a:rPr>
              <a:t>&lt;20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484A184-D559-3E76-BD4A-B9864FF160BB}"/>
              </a:ext>
            </a:extLst>
          </p:cNvPr>
          <p:cNvSpPr txBox="1"/>
          <p:nvPr/>
        </p:nvSpPr>
        <p:spPr>
          <a:xfrm>
            <a:off x="750829" y="5529781"/>
            <a:ext cx="470000" cy="27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 err="1"/>
              <a:t>ddC</a:t>
            </a:r>
            <a:endParaRPr lang="fr-FR" sz="14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0B4BF2A-E077-2ACC-08FC-1189B67401A8}"/>
              </a:ext>
            </a:extLst>
          </p:cNvPr>
          <p:cNvSpPr txBox="1"/>
          <p:nvPr/>
        </p:nvSpPr>
        <p:spPr>
          <a:xfrm>
            <a:off x="2167001" y="5529781"/>
            <a:ext cx="479106" cy="27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ZDV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E234B3A-608D-A16B-8D0F-F3DF7271F4F4}"/>
              </a:ext>
            </a:extLst>
          </p:cNvPr>
          <p:cNvSpPr txBox="1"/>
          <p:nvPr/>
        </p:nvSpPr>
        <p:spPr>
          <a:xfrm>
            <a:off x="2505155" y="5529763"/>
            <a:ext cx="501227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ZDV</a:t>
            </a:r>
          </a:p>
          <a:p>
            <a:pPr algn="ctr">
              <a:lnSpc>
                <a:spcPts val="1400"/>
              </a:lnSpc>
            </a:pPr>
            <a:r>
              <a:rPr lang="fr-FR" sz="1400" dirty="0" err="1"/>
              <a:t>ddC</a:t>
            </a:r>
            <a:endParaRPr lang="fr-FR" sz="14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0F75AD7-EAA7-DF14-3923-0C8D25B59A73}"/>
              </a:ext>
            </a:extLst>
          </p:cNvPr>
          <p:cNvSpPr txBox="1"/>
          <p:nvPr/>
        </p:nvSpPr>
        <p:spPr>
          <a:xfrm>
            <a:off x="2903206" y="5529763"/>
            <a:ext cx="458780" cy="633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d4T</a:t>
            </a:r>
          </a:p>
          <a:p>
            <a:pPr>
              <a:lnSpc>
                <a:spcPts val="1400"/>
              </a:lnSpc>
            </a:pPr>
            <a:r>
              <a:rPr lang="fr-FR" sz="1400" dirty="0" err="1"/>
              <a:t>ddI</a:t>
            </a:r>
            <a:endParaRPr lang="fr-FR" sz="1400" dirty="0"/>
          </a:p>
          <a:p>
            <a:pPr>
              <a:lnSpc>
                <a:spcPts val="1400"/>
              </a:lnSpc>
            </a:pPr>
            <a:r>
              <a:rPr lang="fr-FR" sz="1400" dirty="0"/>
              <a:t>IDV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3F785CD-86B8-4D47-E833-DCD89C7C10ED}"/>
              </a:ext>
            </a:extLst>
          </p:cNvPr>
          <p:cNvSpPr txBox="1"/>
          <p:nvPr/>
        </p:nvSpPr>
        <p:spPr>
          <a:xfrm>
            <a:off x="3290056" y="5529781"/>
            <a:ext cx="487056" cy="81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ZDV</a:t>
            </a:r>
            <a:br>
              <a:rPr lang="fr-FR" sz="1400" dirty="0"/>
            </a:br>
            <a:r>
              <a:rPr lang="fr-FR" sz="1400" dirty="0"/>
              <a:t>3TC</a:t>
            </a:r>
            <a:br>
              <a:rPr lang="fr-FR" sz="1400" dirty="0"/>
            </a:br>
            <a:r>
              <a:rPr lang="fr-FR" sz="1400" dirty="0"/>
              <a:t>SQV</a:t>
            </a:r>
            <a:br>
              <a:rPr lang="fr-FR" sz="1400" dirty="0"/>
            </a:br>
            <a:r>
              <a:rPr lang="fr-FR" sz="1400" dirty="0"/>
              <a:t>RTV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C204AB2-7608-49AC-31BF-173271BB4A9C}"/>
              </a:ext>
            </a:extLst>
          </p:cNvPr>
          <p:cNvSpPr txBox="1"/>
          <p:nvPr/>
        </p:nvSpPr>
        <p:spPr>
          <a:xfrm>
            <a:off x="4476108" y="5529781"/>
            <a:ext cx="495649" cy="81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d4T</a:t>
            </a:r>
          </a:p>
          <a:p>
            <a:pPr>
              <a:lnSpc>
                <a:spcPts val="1400"/>
              </a:lnSpc>
            </a:pPr>
            <a:r>
              <a:rPr lang="fr-FR" sz="1400" dirty="0" err="1"/>
              <a:t>ddI</a:t>
            </a:r>
            <a:endParaRPr lang="fr-FR" sz="1400" dirty="0"/>
          </a:p>
          <a:p>
            <a:pPr>
              <a:lnSpc>
                <a:spcPts val="1400"/>
              </a:lnSpc>
            </a:pPr>
            <a:r>
              <a:rPr lang="fr-FR" sz="1400" dirty="0"/>
              <a:t>NVP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NFV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EEC0BF4-97B3-98B5-903A-03A51EFBB4CB}"/>
              </a:ext>
            </a:extLst>
          </p:cNvPr>
          <p:cNvSpPr txBox="1"/>
          <p:nvPr/>
        </p:nvSpPr>
        <p:spPr>
          <a:xfrm>
            <a:off x="5272100" y="5529781"/>
            <a:ext cx="495649" cy="81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CBV</a:t>
            </a:r>
          </a:p>
          <a:p>
            <a:pPr>
              <a:lnSpc>
                <a:spcPts val="1400"/>
              </a:lnSpc>
            </a:pPr>
            <a:r>
              <a:rPr lang="fr-FR" sz="1400" dirty="0" err="1"/>
              <a:t>ddI</a:t>
            </a:r>
            <a:br>
              <a:rPr lang="fr-FR" sz="1400" dirty="0"/>
            </a:br>
            <a:r>
              <a:rPr lang="fr-FR" sz="1400" dirty="0"/>
              <a:t>NVP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NFV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439BF18-3CCF-89ED-9EE6-BEE97794502F}"/>
              </a:ext>
            </a:extLst>
          </p:cNvPr>
          <p:cNvSpPr txBox="1"/>
          <p:nvPr/>
        </p:nvSpPr>
        <p:spPr>
          <a:xfrm>
            <a:off x="5767751" y="4068132"/>
            <a:ext cx="398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STI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704E57F-3623-DE8F-9AC3-23301B96437D}"/>
              </a:ext>
            </a:extLst>
          </p:cNvPr>
          <p:cNvSpPr txBox="1"/>
          <p:nvPr/>
        </p:nvSpPr>
        <p:spPr>
          <a:xfrm>
            <a:off x="5797438" y="5529781"/>
            <a:ext cx="522900" cy="1172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ABC 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3TC</a:t>
            </a:r>
          </a:p>
          <a:p>
            <a:pPr>
              <a:lnSpc>
                <a:spcPts val="1400"/>
              </a:lnSpc>
            </a:pPr>
            <a:r>
              <a:rPr lang="fr-FR" sz="1400" dirty="0" err="1"/>
              <a:t>ddI</a:t>
            </a:r>
            <a:br>
              <a:rPr lang="fr-FR" sz="1400" dirty="0"/>
            </a:br>
            <a:r>
              <a:rPr lang="fr-FR" sz="1400" dirty="0"/>
              <a:t>EFV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SQV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APV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2D2158E-0F3E-1ADA-F36C-6352636BBE4B}"/>
              </a:ext>
            </a:extLst>
          </p:cNvPr>
          <p:cNvSpPr txBox="1"/>
          <p:nvPr/>
        </p:nvSpPr>
        <p:spPr>
          <a:xfrm>
            <a:off x="6186362" y="5529781"/>
            <a:ext cx="522900" cy="1172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ABC 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3TC</a:t>
            </a:r>
          </a:p>
          <a:p>
            <a:pPr>
              <a:lnSpc>
                <a:spcPts val="1400"/>
              </a:lnSpc>
            </a:pPr>
            <a:r>
              <a:rPr lang="fr-FR" sz="1400" dirty="0" err="1"/>
              <a:t>ddI</a:t>
            </a:r>
            <a:br>
              <a:rPr lang="fr-FR" sz="1400" dirty="0"/>
            </a:br>
            <a:r>
              <a:rPr lang="fr-FR" sz="1400" dirty="0"/>
              <a:t>EFV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IDV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APV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7F5430F-65C2-55A6-BEC6-28C492014689}"/>
              </a:ext>
            </a:extLst>
          </p:cNvPr>
          <p:cNvSpPr txBox="1"/>
          <p:nvPr/>
        </p:nvSpPr>
        <p:spPr>
          <a:xfrm>
            <a:off x="7519057" y="5529781"/>
            <a:ext cx="576825" cy="1172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/>
              <a:t>ABC 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3TC</a:t>
            </a:r>
          </a:p>
          <a:p>
            <a:pPr>
              <a:lnSpc>
                <a:spcPts val="1400"/>
              </a:lnSpc>
            </a:pPr>
            <a:r>
              <a:rPr lang="fr-FR" sz="1400" dirty="0" err="1"/>
              <a:t>ddI</a:t>
            </a:r>
            <a:br>
              <a:rPr lang="fr-FR" sz="1400" dirty="0"/>
            </a:br>
            <a:r>
              <a:rPr lang="fr-FR" sz="1400" dirty="0"/>
              <a:t>NPV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LPV/r</a:t>
            </a:r>
          </a:p>
          <a:p>
            <a:pPr>
              <a:lnSpc>
                <a:spcPts val="1400"/>
              </a:lnSpc>
            </a:pPr>
            <a:r>
              <a:rPr lang="fr-FR" sz="1400" dirty="0"/>
              <a:t>IDV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8EA1D9D-A657-2A7A-7D6C-9A934F560CDC}"/>
              </a:ext>
            </a:extLst>
          </p:cNvPr>
          <p:cNvSpPr txBox="1"/>
          <p:nvPr/>
        </p:nvSpPr>
        <p:spPr>
          <a:xfrm>
            <a:off x="9908372" y="5567359"/>
            <a:ext cx="886268" cy="81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dirty="0"/>
              <a:t>TZV</a:t>
            </a:r>
          </a:p>
          <a:p>
            <a:pPr algn="ctr">
              <a:lnSpc>
                <a:spcPts val="1400"/>
              </a:lnSpc>
            </a:pPr>
            <a:r>
              <a:rPr lang="fr-FR" sz="1400" dirty="0" err="1"/>
              <a:t>fAPV</a:t>
            </a:r>
            <a:endParaRPr lang="fr-FR" sz="1400" dirty="0"/>
          </a:p>
          <a:p>
            <a:pPr algn="ctr">
              <a:lnSpc>
                <a:spcPts val="1400"/>
              </a:lnSpc>
            </a:pPr>
            <a:r>
              <a:rPr lang="fr-FR" sz="1400" dirty="0"/>
              <a:t>DRV/r </a:t>
            </a:r>
            <a:r>
              <a:rPr lang="fr-FR" sz="1400" dirty="0" err="1"/>
              <a:t>bid</a:t>
            </a:r>
            <a:endParaRPr lang="fr-FR" sz="1400" dirty="0"/>
          </a:p>
          <a:p>
            <a:pPr algn="ctr">
              <a:lnSpc>
                <a:spcPts val="1400"/>
              </a:lnSpc>
            </a:pPr>
            <a:r>
              <a:rPr lang="fr-FR" sz="1400" dirty="0"/>
              <a:t>ENF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68CA58F-1B35-9AF2-1780-CEAD81DF25AB}"/>
              </a:ext>
            </a:extLst>
          </p:cNvPr>
          <p:cNvSpPr txBox="1"/>
          <p:nvPr/>
        </p:nvSpPr>
        <p:spPr>
          <a:xfrm>
            <a:off x="7240854" y="3261757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6900 c/ml </a:t>
            </a:r>
          </a:p>
          <a:p>
            <a:r>
              <a:rPr lang="fr-FR" sz="1400" dirty="0" err="1">
                <a:solidFill>
                  <a:srgbClr val="FF0000"/>
                </a:solidFill>
              </a:rPr>
              <a:t>Genotype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8F877755-AB61-A4B2-6DD8-8553705A9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816673"/>
              </p:ext>
            </p:extLst>
          </p:nvPr>
        </p:nvGraphicFramePr>
        <p:xfrm>
          <a:off x="1297418" y="414866"/>
          <a:ext cx="9413240" cy="623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80">
                  <a:extLst>
                    <a:ext uri="{9D8B030D-6E8A-4147-A177-3AD203B41FA5}">
                      <a16:colId xmlns:a16="http://schemas.microsoft.com/office/drawing/2014/main" val="25688503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5725045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3924106860"/>
                    </a:ext>
                  </a:extLst>
                </a:gridCol>
                <a:gridCol w="5805805">
                  <a:extLst>
                    <a:ext uri="{9D8B030D-6E8A-4147-A177-3AD203B41FA5}">
                      <a16:colId xmlns:a16="http://schemas.microsoft.com/office/drawing/2014/main" val="635432939"/>
                    </a:ext>
                  </a:extLst>
                </a:gridCol>
              </a:tblGrid>
              <a:tr h="274397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045691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28/04/2006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24%	: 	377/mm3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&lt;50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TZV + </a:t>
                      </a:r>
                      <a:r>
                        <a:rPr lang="fr-FR" sz="1100" dirty="0" err="1"/>
                        <a:t>fAPV</a:t>
                      </a:r>
                      <a:r>
                        <a:rPr lang="fr-FR" sz="1100" dirty="0"/>
                        <a:t> + DRV/r </a:t>
                      </a:r>
                      <a:r>
                        <a:rPr lang="fr-FR" sz="1100" dirty="0" err="1"/>
                        <a:t>bid</a:t>
                      </a:r>
                      <a:r>
                        <a:rPr lang="fr-FR" sz="1100" dirty="0"/>
                        <a:t> + ENF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952548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18/05/2006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24%	:	579/mm3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&lt;50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02038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12/06/2006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22.6%	:	414/mm3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&lt;50 copies/ml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575191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03/08/2006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25.5%	:	440/mm3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&lt;50 copies/ml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28196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02/10/2006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21%	:	379/mm3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55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006462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27/11/2006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25.45%	:	532/mm3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&lt;40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061746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14/12/2006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75" algn="ctr"/>
                          <a:tab pos="1438275" algn="r"/>
                        </a:tabLst>
                        <a:defRPr/>
                      </a:pPr>
                      <a:r>
                        <a:rPr lang="fr-FR" sz="1100" dirty="0"/>
                        <a:t>25.45%	:	532/mm3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178571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16/01/2007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24.4%	:	496/mm3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&lt;400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6988527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24/01/2007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ARRET DRV + </a:t>
                      </a:r>
                      <a:r>
                        <a:rPr lang="fr-FR" sz="1100" dirty="0" err="1"/>
                        <a:t>Fuzeon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Norvir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Telzir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Trizivir</a:t>
                      </a:r>
                      <a:r>
                        <a:rPr lang="fr-FR" sz="1100" dirty="0"/>
                        <a:t> pour Toxicité hépatique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3740529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25/01/2007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DEBUT DRV + </a:t>
                      </a:r>
                      <a:r>
                        <a:rPr lang="fr-FR" sz="1100" dirty="0" err="1"/>
                        <a:t>Fuzeon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Norvir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Trizivir</a:t>
                      </a:r>
                      <a:r>
                        <a:rPr lang="fr-FR" sz="11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6636666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27/05/2009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ARRET DRV + </a:t>
                      </a:r>
                      <a:r>
                        <a:rPr lang="fr-FR" sz="1100" dirty="0" err="1"/>
                        <a:t>Fuzeon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Norvir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Trizivir</a:t>
                      </a:r>
                      <a:r>
                        <a:rPr lang="fr-FR" sz="1100" dirty="0"/>
                        <a:t> pour Simplification thérapeutique </a:t>
                      </a:r>
                    </a:p>
                    <a:p>
                      <a:r>
                        <a:rPr lang="fr-FR" sz="1100" dirty="0"/>
                        <a:t>DEBUT DRV + </a:t>
                      </a:r>
                      <a:r>
                        <a:rPr lang="fr-FR" sz="1100" dirty="0" err="1"/>
                        <a:t>Emtricitabine</a:t>
                      </a:r>
                      <a:r>
                        <a:rPr lang="fr-FR" sz="1100" dirty="0"/>
                        <a:t> / </a:t>
                      </a:r>
                      <a:r>
                        <a:rPr lang="fr-FR" sz="1100" dirty="0" err="1"/>
                        <a:t>Ténofovir</a:t>
                      </a:r>
                      <a:r>
                        <a:rPr lang="fr-FR" sz="1100" dirty="0"/>
                        <a:t> (</a:t>
                      </a:r>
                      <a:r>
                        <a:rPr lang="fr-FR" sz="1100" dirty="0" err="1"/>
                        <a:t>Truvada</a:t>
                      </a:r>
                      <a:r>
                        <a:rPr lang="fr-FR" sz="1100" dirty="0"/>
                        <a:t>) + </a:t>
                      </a:r>
                      <a:r>
                        <a:rPr lang="fr-FR" sz="1100" dirty="0" err="1"/>
                        <a:t>Isentress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Norvir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Trizivir</a:t>
                      </a:r>
                      <a:r>
                        <a:rPr lang="fr-FR" sz="11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308025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17/06/2009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19.2%	:	573/mm3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&lt;50 copies/ml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710549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05/10/2009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22.26%	:	601/mm3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&lt;20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934381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18/07/2016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22.21%	:	762/mm3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&lt;20 copies/ml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  <a:p>
                      <a:r>
                        <a:rPr lang="fr-FR" sz="1100" dirty="0"/>
                        <a:t>ARRET DRV + </a:t>
                      </a:r>
                      <a:r>
                        <a:rPr lang="fr-FR" sz="1100" dirty="0" err="1"/>
                        <a:t>Emtricitabine</a:t>
                      </a:r>
                      <a:r>
                        <a:rPr lang="fr-FR" sz="1100" dirty="0"/>
                        <a:t> / </a:t>
                      </a:r>
                      <a:r>
                        <a:rPr lang="fr-FR" sz="1100" dirty="0" err="1"/>
                        <a:t>Ténofovir</a:t>
                      </a:r>
                      <a:r>
                        <a:rPr lang="fr-FR" sz="1100" dirty="0"/>
                        <a:t> (</a:t>
                      </a:r>
                      <a:r>
                        <a:rPr lang="fr-FR" sz="1100" dirty="0" err="1"/>
                        <a:t>Truvada</a:t>
                      </a:r>
                      <a:r>
                        <a:rPr lang="fr-FR" sz="1100" dirty="0"/>
                        <a:t>) + </a:t>
                      </a:r>
                      <a:r>
                        <a:rPr lang="fr-FR" sz="1100" dirty="0" err="1"/>
                        <a:t>Isentress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Norvir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Trizivir</a:t>
                      </a:r>
                      <a:r>
                        <a:rPr lang="fr-FR" sz="1100" dirty="0"/>
                        <a:t> pour </a:t>
                      </a:r>
                      <a:r>
                        <a:rPr lang="fr-FR" sz="1100" dirty="0" err="1"/>
                        <a:t>Lipooystrophie</a:t>
                      </a:r>
                      <a:endParaRPr lang="fr-FR" sz="1100" dirty="0"/>
                    </a:p>
                    <a:p>
                      <a:r>
                        <a:rPr lang="fr-FR" sz="1100" dirty="0"/>
                        <a:t>DEBUT DRV + </a:t>
                      </a:r>
                      <a:r>
                        <a:rPr lang="fr-FR" sz="1100" dirty="0" err="1"/>
                        <a:t>Emtricitabine</a:t>
                      </a:r>
                      <a:r>
                        <a:rPr lang="fr-FR" sz="1100" dirty="0"/>
                        <a:t> / </a:t>
                      </a:r>
                      <a:r>
                        <a:rPr lang="fr-FR" sz="1100" dirty="0" err="1"/>
                        <a:t>Ténofovir</a:t>
                      </a:r>
                      <a:r>
                        <a:rPr lang="fr-FR" sz="1100" dirty="0"/>
                        <a:t> (</a:t>
                      </a:r>
                      <a:r>
                        <a:rPr lang="fr-FR" sz="1100" dirty="0" err="1"/>
                        <a:t>Truvada</a:t>
                      </a:r>
                      <a:r>
                        <a:rPr lang="fr-FR" sz="1100" dirty="0"/>
                        <a:t>) + </a:t>
                      </a:r>
                      <a:r>
                        <a:rPr lang="fr-FR" sz="1100" dirty="0" err="1"/>
                        <a:t>Isentress</a:t>
                      </a:r>
                      <a:r>
                        <a:rPr lang="fr-FR" sz="1100" dirty="0"/>
                        <a:t> + </a:t>
                      </a:r>
                      <a:r>
                        <a:rPr lang="fr-FR" sz="1100" dirty="0" err="1"/>
                        <a:t>Norvir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120293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25/10/2016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24%	:	966/mm3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&lt;20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582559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12/06/2017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24.03%	:	687/mm3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&lt;20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C00000"/>
                          </a:solidFill>
                        </a:rPr>
                        <a:t>DNA </a:t>
                      </a:r>
                      <a:r>
                        <a:rPr lang="fr-FR" sz="1100" dirty="0" err="1">
                          <a:solidFill>
                            <a:srgbClr val="C00000"/>
                          </a:solidFill>
                        </a:rPr>
                        <a:t>genotype</a:t>
                      </a:r>
                      <a:r>
                        <a:rPr lang="fr-FR" sz="1100" dirty="0">
                          <a:solidFill>
                            <a:srgbClr val="C00000"/>
                          </a:solidFill>
                        </a:rPr>
                        <a:t> 1/2022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426262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11/06/2018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24.71%	:	597/mm3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5321745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03/06/2019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25.78%	:	640/mm3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&lt;20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C00000"/>
                          </a:solidFill>
                        </a:rPr>
                        <a:t>RT : No mutations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6702378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29/06/2020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26%	:	1056/mm3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&lt;30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C00000"/>
                          </a:solidFill>
                        </a:rPr>
                        <a:t>PRO : L63P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212872"/>
                  </a:ext>
                </a:extLst>
              </a:tr>
              <a:tr h="274397">
                <a:tc>
                  <a:txBody>
                    <a:bodyPr/>
                    <a:lstStyle/>
                    <a:p>
                      <a:r>
                        <a:rPr lang="fr-FR" sz="1100" dirty="0"/>
                        <a:t>04/01/2021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tabLst>
                          <a:tab pos="714375" algn="ctr"/>
                          <a:tab pos="1438275" algn="r"/>
                        </a:tabLst>
                      </a:pPr>
                      <a:r>
                        <a:rPr lang="fr-FR" sz="1100" dirty="0"/>
                        <a:t>22.39%	:	702/mm3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&lt;30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C00000"/>
                          </a:solidFill>
                        </a:rPr>
                        <a:t>IN : No mutation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3279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690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E874B-3AA6-D947-AED1-1EA74F72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HTE individuals : Prevalence and outcome</a:t>
            </a:r>
            <a:br>
              <a:rPr lang="en-GB" dirty="0"/>
            </a:br>
            <a:r>
              <a:rPr lang="en-GB" dirty="0" err="1"/>
              <a:t>EuroSIDA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C0009F-3120-7241-AEBC-14E546C6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09679"/>
            <a:ext cx="11582401" cy="4769013"/>
          </a:xfrm>
        </p:spPr>
        <p:txBody>
          <a:bodyPr>
            <a:normAutofit fontScale="92500" lnSpcReduction="20000"/>
          </a:bodyPr>
          <a:lstStyle/>
          <a:p>
            <a:r>
              <a:rPr lang="en-GB" sz="2200" dirty="0"/>
              <a:t>3 Definitions of HTE, Analysis of prevalence and incidence based on composite definition:</a:t>
            </a:r>
          </a:p>
          <a:p>
            <a:pPr lvl="1"/>
            <a:r>
              <a:rPr lang="en-GB" sz="1900" dirty="0"/>
              <a:t>Def 1: Based on GRT: </a:t>
            </a:r>
            <a:r>
              <a:rPr lang="en-GB" sz="1900" b="1" dirty="0"/>
              <a:t>≤2 drug classes available </a:t>
            </a:r>
            <a:r>
              <a:rPr lang="en-GB" sz="1900" dirty="0"/>
              <a:t>(from NRTIs, NNRTIs, PIs or other ARVs [INIs, MVC, ENF])</a:t>
            </a:r>
          </a:p>
          <a:p>
            <a:pPr lvl="1"/>
            <a:r>
              <a:rPr lang="en-GB" sz="1900" dirty="0"/>
              <a:t>Def 2: </a:t>
            </a:r>
            <a:r>
              <a:rPr lang="en-GB" sz="1900" b="1" dirty="0"/>
              <a:t>≥4 </a:t>
            </a:r>
            <a:r>
              <a:rPr lang="en-GB" sz="1900" b="1" dirty="0" err="1"/>
              <a:t>cART</a:t>
            </a:r>
            <a:r>
              <a:rPr lang="en-GB" sz="1900" b="1" dirty="0"/>
              <a:t> anchor agent switches</a:t>
            </a:r>
            <a:r>
              <a:rPr lang="en-GB" sz="1900" dirty="0"/>
              <a:t>, with 4th or any subsequent anchor agent as: DRV or TPV, DTG or RAL, ETR, MVC, ENF </a:t>
            </a:r>
          </a:p>
          <a:p>
            <a:pPr lvl="1"/>
            <a:r>
              <a:rPr lang="en-GB" sz="1900" dirty="0"/>
              <a:t>Def 3: Use of a </a:t>
            </a:r>
            <a:r>
              <a:rPr lang="en-GB" sz="1900" b="1" dirty="0"/>
              <a:t>regimen</a:t>
            </a:r>
            <a:r>
              <a:rPr lang="en-GB" sz="1900" dirty="0"/>
              <a:t> consisting of </a:t>
            </a:r>
            <a:r>
              <a:rPr lang="en-GB" sz="1900" b="1" dirty="0"/>
              <a:t>≥4 ARVs </a:t>
            </a:r>
            <a:r>
              <a:rPr lang="en-GB" sz="1900" dirty="0"/>
              <a:t>including ≥1 of:  DTG or RAL, DRV, ETR together with a PI, MVC or ENF</a:t>
            </a:r>
          </a:p>
          <a:p>
            <a:pPr lvl="1"/>
            <a:r>
              <a:rPr lang="en-GB" sz="1900" dirty="0"/>
              <a:t>Composite definition: </a:t>
            </a:r>
            <a:r>
              <a:rPr lang="en-GB" sz="1900" b="1" dirty="0"/>
              <a:t>resistance to 3 main classes </a:t>
            </a:r>
            <a:r>
              <a:rPr lang="en-GB" sz="1900" dirty="0"/>
              <a:t>(NRTIs, NNRTIs and PIs), </a:t>
            </a:r>
            <a:r>
              <a:rPr lang="en-GB" sz="1900" b="1" dirty="0"/>
              <a:t>or meeting the criteria of at least 2 of the 3 HTE definitions</a:t>
            </a:r>
          </a:p>
          <a:p>
            <a:pPr lvl="1"/>
            <a:endParaRPr lang="en-GB" sz="1900" b="1" dirty="0"/>
          </a:p>
          <a:p>
            <a:r>
              <a:rPr lang="en-GB" sz="2200" dirty="0"/>
              <a:t>15,570 individuals under follow-up in </a:t>
            </a:r>
            <a:r>
              <a:rPr lang="en-GB" sz="2200" dirty="0" err="1"/>
              <a:t>EuroSIDA</a:t>
            </a:r>
            <a:r>
              <a:rPr lang="en-GB" sz="2200" dirty="0"/>
              <a:t> between Jan 1, 2010 and Dec 31, 2016</a:t>
            </a:r>
            <a:endParaRPr lang="en-GB" dirty="0"/>
          </a:p>
          <a:p>
            <a:pPr lvl="1"/>
            <a:r>
              <a:rPr lang="en-GB" sz="1900" dirty="0"/>
              <a:t>HTE individuals, n=1,617 (10.4 %)</a:t>
            </a:r>
          </a:p>
          <a:p>
            <a:pPr lvl="1"/>
            <a:r>
              <a:rPr lang="en-GB" sz="1900" dirty="0"/>
              <a:t>Prevalence: 5.8 % in mid-2010 vs 8.9% in mid-1016</a:t>
            </a:r>
          </a:p>
          <a:p>
            <a:pPr lvl="1"/>
            <a:r>
              <a:rPr lang="en-GB" sz="1900" dirty="0"/>
              <a:t>Incidence: 1.76/100 PYFU</a:t>
            </a:r>
          </a:p>
          <a:p>
            <a:pPr lvl="2"/>
            <a:r>
              <a:rPr lang="en-GB" sz="1900" dirty="0"/>
              <a:t>Factors associated with HTE incidence:</a:t>
            </a:r>
          </a:p>
          <a:p>
            <a:pPr lvl="3"/>
            <a:r>
              <a:rPr lang="en-GB" sz="1900" dirty="0"/>
              <a:t>Time since HIV diagnosis ≥ 10 years</a:t>
            </a:r>
          </a:p>
          <a:p>
            <a:pPr lvl="3"/>
            <a:r>
              <a:rPr lang="en-GB" sz="1900" dirty="0"/>
              <a:t>CD4 &lt; 200/mm</a:t>
            </a:r>
            <a:r>
              <a:rPr lang="en-GB" sz="1900" baseline="30000" dirty="0"/>
              <a:t>3</a:t>
            </a:r>
          </a:p>
          <a:p>
            <a:pPr lvl="3"/>
            <a:r>
              <a:rPr lang="en-GB" sz="1900" dirty="0"/>
              <a:t>Previous exposure to ≥3 different NRTIs, to NNRTI, to </a:t>
            </a:r>
            <a:r>
              <a:rPr lang="en-GB" sz="1900" dirty="0" err="1"/>
              <a:t>bPI</a:t>
            </a:r>
            <a:endParaRPr lang="en-GB" sz="19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D555CE3-DDF9-13E0-3EF6-A52943500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490" y="6444771"/>
            <a:ext cx="3406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e-DE" sz="1400" i="1" dirty="0">
                <a:solidFill>
                  <a:srgbClr val="0070C0"/>
                </a:solidFill>
              </a:rPr>
              <a:t>Pelchen-Matthews A. JAIDS 2021; 87:806-17</a:t>
            </a:r>
          </a:p>
        </p:txBody>
      </p:sp>
    </p:spTree>
    <p:extLst>
      <p:ext uri="{BB962C8B-B14F-4D97-AF65-F5344CB8AC3E}">
        <p14:creationId xmlns:p14="http://schemas.microsoft.com/office/powerpoint/2010/main" val="208156009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11EBAE4-6728-6F47-B29A-5F6E0A166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278013"/>
              </p:ext>
            </p:extLst>
          </p:nvPr>
        </p:nvGraphicFramePr>
        <p:xfrm>
          <a:off x="807844" y="1440180"/>
          <a:ext cx="267995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79">
                  <a:extLst>
                    <a:ext uri="{9D8B030D-6E8A-4147-A177-3AD203B41FA5}">
                      <a16:colId xmlns:a16="http://schemas.microsoft.com/office/drawing/2014/main" val="2145551852"/>
                    </a:ext>
                  </a:extLst>
                </a:gridCol>
                <a:gridCol w="1074259">
                  <a:extLst>
                    <a:ext uri="{9D8B030D-6E8A-4147-A177-3AD203B41FA5}">
                      <a16:colId xmlns:a16="http://schemas.microsoft.com/office/drawing/2014/main" val="898906113"/>
                    </a:ext>
                  </a:extLst>
                </a:gridCol>
                <a:gridCol w="893319">
                  <a:extLst>
                    <a:ext uri="{9D8B030D-6E8A-4147-A177-3AD203B41FA5}">
                      <a16:colId xmlns:a16="http://schemas.microsoft.com/office/drawing/2014/main" val="1897304030"/>
                    </a:ext>
                  </a:extLst>
                </a:gridCol>
              </a:tblGrid>
              <a:tr h="231312">
                <a:tc>
                  <a:txBody>
                    <a:bodyPr/>
                    <a:lstStyle/>
                    <a:p>
                      <a:r>
                        <a:rPr lang="en-GB" dirty="0"/>
                        <a:t>NRTI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NNRTI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22147"/>
                  </a:ext>
                </a:extLst>
              </a:tr>
              <a:tr h="2473257">
                <a:tc>
                  <a:txBody>
                    <a:bodyPr/>
                    <a:lstStyle/>
                    <a:p>
                      <a:r>
                        <a:rPr lang="en-GB" dirty="0"/>
                        <a:t>M41L</a:t>
                      </a:r>
                    </a:p>
                    <a:p>
                      <a:r>
                        <a:rPr lang="en-GB" dirty="0"/>
                        <a:t>T69ins</a:t>
                      </a:r>
                    </a:p>
                    <a:p>
                      <a:r>
                        <a:rPr lang="en-GB" dirty="0"/>
                        <a:t>V75M</a:t>
                      </a:r>
                    </a:p>
                    <a:p>
                      <a:r>
                        <a:rPr lang="en-GB" dirty="0"/>
                        <a:t>M184V</a:t>
                      </a:r>
                    </a:p>
                    <a:p>
                      <a:r>
                        <a:rPr lang="en-GB" dirty="0"/>
                        <a:t>T215Y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K101E</a:t>
                      </a:r>
                    </a:p>
                    <a:p>
                      <a:r>
                        <a:rPr lang="en-GB" dirty="0"/>
                        <a:t>Y181C</a:t>
                      </a:r>
                    </a:p>
                    <a:p>
                      <a:r>
                        <a:rPr lang="en-GB" dirty="0"/>
                        <a:t>G190A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L101</a:t>
                      </a:r>
                    </a:p>
                    <a:p>
                      <a:r>
                        <a:rPr lang="en-GB" dirty="0"/>
                        <a:t>I15V</a:t>
                      </a:r>
                      <a:br>
                        <a:rPr lang="en-GB" dirty="0"/>
                      </a:br>
                      <a:r>
                        <a:rPr lang="en-GB" dirty="0"/>
                        <a:t>K20I</a:t>
                      </a:r>
                    </a:p>
                    <a:p>
                      <a:r>
                        <a:rPr lang="en-GB" dirty="0"/>
                        <a:t>E35D</a:t>
                      </a:r>
                    </a:p>
                    <a:p>
                      <a:r>
                        <a:rPr lang="en-GB" dirty="0"/>
                        <a:t>M36I</a:t>
                      </a:r>
                    </a:p>
                    <a:p>
                      <a:r>
                        <a:rPr lang="en-GB" dirty="0"/>
                        <a:t>I47V</a:t>
                      </a:r>
                    </a:p>
                    <a:p>
                      <a:r>
                        <a:rPr lang="en-GB" dirty="0"/>
                        <a:t>I54L</a:t>
                      </a:r>
                    </a:p>
                    <a:p>
                      <a:r>
                        <a:rPr lang="en-GB" dirty="0"/>
                        <a:t>I54V</a:t>
                      </a:r>
                    </a:p>
                    <a:p>
                      <a:r>
                        <a:rPr lang="en-GB" dirty="0"/>
                        <a:t>I62V</a:t>
                      </a:r>
                      <a:br>
                        <a:rPr lang="en-GB" dirty="0"/>
                      </a:br>
                      <a:r>
                        <a:rPr lang="en-GB" dirty="0"/>
                        <a:t>L63P</a:t>
                      </a:r>
                    </a:p>
                    <a:p>
                      <a:r>
                        <a:rPr lang="en-GB" dirty="0"/>
                        <a:t>A71T</a:t>
                      </a:r>
                      <a:br>
                        <a:rPr lang="en-GB" dirty="0"/>
                      </a:br>
                      <a:r>
                        <a:rPr lang="en-GB" dirty="0"/>
                        <a:t>V82A</a:t>
                      </a:r>
                    </a:p>
                    <a:p>
                      <a:r>
                        <a:rPr lang="en-GB" dirty="0"/>
                        <a:t>I85V</a:t>
                      </a:r>
                    </a:p>
                    <a:p>
                      <a:r>
                        <a:rPr lang="en-GB" dirty="0"/>
                        <a:t>N88S</a:t>
                      </a:r>
                      <a:br>
                        <a:rPr lang="en-GB" dirty="0"/>
                      </a:br>
                      <a:r>
                        <a:rPr lang="en-GB" dirty="0"/>
                        <a:t>L90M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769611"/>
                  </a:ext>
                </a:extLst>
              </a:tr>
              <a:tr h="135228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 to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All NRTI (T69i)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 to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EFV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ETR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NVP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RPV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Decreased S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R to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ATV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LPV</a:t>
                      </a:r>
                    </a:p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DRV QD</a:t>
                      </a:r>
                    </a:p>
                    <a:p>
                      <a:endParaRPr lang="en-GB" dirty="0"/>
                    </a:p>
                    <a:p>
                      <a:pPr algn="ctr"/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S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DRV BID</a:t>
                      </a:r>
                    </a:p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TPV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81682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63F12C8-F1F7-A045-981D-A9F043874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05836"/>
              </p:ext>
            </p:extLst>
          </p:nvPr>
        </p:nvGraphicFramePr>
        <p:xfrm>
          <a:off x="3933227" y="2237030"/>
          <a:ext cx="7326593" cy="3018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839">
                  <a:extLst>
                    <a:ext uri="{9D8B030D-6E8A-4147-A177-3AD203B41FA5}">
                      <a16:colId xmlns:a16="http://schemas.microsoft.com/office/drawing/2014/main" val="2145551852"/>
                    </a:ext>
                  </a:extLst>
                </a:gridCol>
                <a:gridCol w="2039434">
                  <a:extLst>
                    <a:ext uri="{9D8B030D-6E8A-4147-A177-3AD203B41FA5}">
                      <a16:colId xmlns:a16="http://schemas.microsoft.com/office/drawing/2014/main" val="89890611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897304030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302098291"/>
                    </a:ext>
                  </a:extLst>
                </a:gridCol>
              </a:tblGrid>
              <a:tr h="32017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Mutations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Mutations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922147"/>
                  </a:ext>
                </a:extLst>
              </a:tr>
              <a:tr h="480141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TDF/TAF: No resistance</a:t>
                      </a:r>
                    </a:p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3TC/FTC: No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ATV: No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69611"/>
                  </a:ext>
                </a:extLst>
              </a:tr>
              <a:tr h="28508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RPV / DOR: No resistance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DRV QD: No Resistance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201633"/>
                  </a:ext>
                </a:extLst>
              </a:tr>
              <a:tr h="285084"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FF9933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FF9933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DRV BID: No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15355"/>
                  </a:ext>
                </a:extLst>
              </a:tr>
              <a:tr h="366194"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LPV: No Resistance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L63P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9645"/>
                  </a:ext>
                </a:extLst>
              </a:tr>
              <a:tr h="285084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TPV: No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96258"/>
                  </a:ext>
                </a:extLst>
              </a:tr>
              <a:tr h="28508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bg1"/>
                          </a:solidFill>
                        </a:rPr>
                        <a:t>IN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bg1"/>
                          </a:solidFill>
                        </a:rPr>
                        <a:t>Mutations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867190"/>
                  </a:ext>
                </a:extLst>
              </a:tr>
              <a:tr h="675198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BIC / CAB / DTG / EVG / RAL:</a:t>
                      </a:r>
                    </a:p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No resistance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58515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7954082-67D2-B14E-955E-4D775118EF24}"/>
              </a:ext>
            </a:extLst>
          </p:cNvPr>
          <p:cNvSpPr txBox="1"/>
          <p:nvPr/>
        </p:nvSpPr>
        <p:spPr>
          <a:xfrm>
            <a:off x="714375" y="855405"/>
            <a:ext cx="286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Cumulative Plasma genotype, 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</a:rPr>
              <a:t>Oct 2002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41F4D6-AE01-9D43-B88B-D95E1B28DDCC}"/>
              </a:ext>
            </a:extLst>
          </p:cNvPr>
          <p:cNvSpPr txBox="1"/>
          <p:nvPr/>
        </p:nvSpPr>
        <p:spPr>
          <a:xfrm>
            <a:off x="5848288" y="1638930"/>
            <a:ext cx="3496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</a:rPr>
              <a:t>DNA genotype-PBMC, Jan 2022</a:t>
            </a:r>
          </a:p>
          <a:p>
            <a:pPr algn="ctr"/>
            <a:r>
              <a:rPr lang="en-GB" sz="1600" b="1" dirty="0">
                <a:solidFill>
                  <a:srgbClr val="0070C0"/>
                </a:solidFill>
              </a:rPr>
              <a:t>( 16 years  of full virologic suppression)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0A355B3-95EE-0744-99C5-340E2CEE333A}"/>
              </a:ext>
            </a:extLst>
          </p:cNvPr>
          <p:cNvSpPr txBox="1">
            <a:spLocks/>
          </p:cNvSpPr>
          <p:nvPr/>
        </p:nvSpPr>
        <p:spPr>
          <a:xfrm>
            <a:off x="3790254" y="5368427"/>
            <a:ext cx="6164738" cy="122633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Interpretation: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NRTI: Full reversion of mutations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NNRTI: full reversion of mutations : all drugs ”fully active”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PRO: Full reversion of mutations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SzPct val="104000"/>
            </a:pPr>
            <a:r>
              <a:rPr lang="en-GB" sz="1400" dirty="0"/>
              <a:t>IN: no mutation, no resistance (no history of replication/failure on RAL)</a:t>
            </a:r>
          </a:p>
        </p:txBody>
      </p:sp>
    </p:spTree>
    <p:extLst>
      <p:ext uri="{BB962C8B-B14F-4D97-AF65-F5344CB8AC3E}">
        <p14:creationId xmlns:p14="http://schemas.microsoft.com/office/powerpoint/2010/main" val="154594012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574E3-84CA-2645-8F6D-A5EAAACC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case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4D9638-72CE-1C48-9493-44859F47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830167"/>
            <a:ext cx="11924371" cy="4769013"/>
          </a:xfrm>
        </p:spPr>
        <p:txBody>
          <a:bodyPr>
            <a:normAutofit lnSpcReduction="10000"/>
          </a:bodyPr>
          <a:lstStyle/>
          <a:p>
            <a:r>
              <a:rPr lang="fr-FR" sz="2200" dirty="0"/>
              <a:t>How to </a:t>
            </a:r>
            <a:r>
              <a:rPr lang="fr-FR" sz="2200" dirty="0" err="1"/>
              <a:t>simplify</a:t>
            </a:r>
            <a:r>
              <a:rPr lang="fr-FR" sz="2200" dirty="0"/>
              <a:t> </a:t>
            </a:r>
            <a:r>
              <a:rPr lang="fr-FR" sz="2200" dirty="0" err="1"/>
              <a:t>therapy</a:t>
            </a:r>
            <a:r>
              <a:rPr lang="fr-FR" sz="2200" dirty="0"/>
              <a:t>?: (</a:t>
            </a:r>
            <a:r>
              <a:rPr lang="fr-FR" sz="2200" dirty="0" err="1"/>
              <a:t>Current</a:t>
            </a:r>
            <a:r>
              <a:rPr lang="fr-FR" sz="2200" dirty="0"/>
              <a:t> </a:t>
            </a:r>
            <a:r>
              <a:rPr lang="fr-FR" sz="2200" dirty="0" err="1"/>
              <a:t>Treatment</a:t>
            </a:r>
            <a:r>
              <a:rPr lang="fr-FR" sz="2200" dirty="0"/>
              <a:t>: TDF/FTC + DRV/r 600/100 </a:t>
            </a:r>
            <a:r>
              <a:rPr lang="fr-FR" sz="2200" dirty="0" err="1"/>
              <a:t>bid</a:t>
            </a:r>
            <a:r>
              <a:rPr lang="fr-FR" sz="2200" dirty="0"/>
              <a:t> + RAL 400 </a:t>
            </a:r>
            <a:r>
              <a:rPr lang="fr-FR" sz="2200" dirty="0" err="1"/>
              <a:t>bid</a:t>
            </a:r>
            <a:r>
              <a:rPr lang="fr-FR" sz="2200" dirty="0"/>
              <a:t>) </a:t>
            </a:r>
          </a:p>
          <a:p>
            <a:pPr marL="0" indent="0">
              <a:buNone/>
            </a:pPr>
            <a:endParaRPr lang="fr-FR" sz="2200" dirty="0"/>
          </a:p>
          <a:p>
            <a:pPr lvl="1"/>
            <a:r>
              <a:rPr lang="fr-FR" sz="2000" dirty="0"/>
              <a:t>1. TAF/FTC/BIC + DRV/r </a:t>
            </a:r>
            <a:r>
              <a:rPr lang="fr-FR" sz="2000" dirty="0" err="1"/>
              <a:t>bid</a:t>
            </a:r>
            <a:endParaRPr lang="fr-FR" sz="2000" dirty="0"/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2. DTG 50 mg or BIC/FTC/TAF + DOR 100 mg : stop </a:t>
            </a:r>
            <a:r>
              <a:rPr lang="fr-FR" sz="2000" dirty="0" err="1"/>
              <a:t>boost</a:t>
            </a:r>
            <a:r>
              <a:rPr lang="fr-FR" sz="2000" dirty="0"/>
              <a:t> (</a:t>
            </a:r>
            <a:r>
              <a:rPr lang="fr-FR" sz="2000" dirty="0" err="1"/>
              <a:t>lipids</a:t>
            </a:r>
            <a:r>
              <a:rPr lang="fr-FR" sz="2000" dirty="0"/>
              <a:t>, CV impact) </a:t>
            </a:r>
          </a:p>
          <a:p>
            <a:pPr lvl="2"/>
            <a:r>
              <a:rPr lang="fr-FR" sz="1700" dirty="0" err="1"/>
              <a:t>Caveat</a:t>
            </a:r>
            <a:r>
              <a:rPr lang="fr-FR" sz="1700" dirty="0"/>
              <a:t>: </a:t>
            </a:r>
            <a:r>
              <a:rPr lang="fr-FR" sz="1700" dirty="0" err="1"/>
              <a:t>decreased</a:t>
            </a:r>
            <a:r>
              <a:rPr lang="fr-FR" sz="1700" dirty="0"/>
              <a:t> </a:t>
            </a:r>
            <a:r>
              <a:rPr lang="fr-FR" sz="1700" dirty="0" err="1"/>
              <a:t>susceptibility</a:t>
            </a:r>
            <a:r>
              <a:rPr lang="fr-FR" sz="1700" dirty="0"/>
              <a:t> to DOR on </a:t>
            </a:r>
            <a:r>
              <a:rPr lang="fr-FR" sz="1700" dirty="0" err="1"/>
              <a:t>historical</a:t>
            </a:r>
            <a:r>
              <a:rPr lang="fr-FR" sz="1700" dirty="0"/>
              <a:t> </a:t>
            </a:r>
            <a:r>
              <a:rPr lang="fr-FR" sz="1700" dirty="0" err="1"/>
              <a:t>genotype</a:t>
            </a:r>
            <a:r>
              <a:rPr lang="fr-FR" sz="1700" dirty="0"/>
              <a:t> (20 </a:t>
            </a:r>
            <a:r>
              <a:rPr lang="fr-FR" sz="1700" dirty="0" err="1"/>
              <a:t>years</a:t>
            </a:r>
            <a:r>
              <a:rPr lang="fr-FR" sz="1700" dirty="0"/>
              <a:t> </a:t>
            </a:r>
            <a:r>
              <a:rPr lang="fr-FR" sz="1700" dirty="0" err="1"/>
              <a:t>ago</a:t>
            </a:r>
            <a:r>
              <a:rPr lang="fr-FR" sz="1700" dirty="0"/>
              <a:t>)</a:t>
            </a:r>
          </a:p>
          <a:p>
            <a:pPr lvl="2"/>
            <a:endParaRPr lang="fr-FR" sz="1700" dirty="0"/>
          </a:p>
          <a:p>
            <a:pPr lvl="1"/>
            <a:r>
              <a:rPr lang="fr-FR" sz="2000" dirty="0"/>
              <a:t>3. DTG/3TC: stop boost (</a:t>
            </a:r>
            <a:r>
              <a:rPr lang="fr-FR" sz="2000" dirty="0" err="1"/>
              <a:t>lipids</a:t>
            </a:r>
            <a:r>
              <a:rPr lang="fr-FR" sz="2000" dirty="0"/>
              <a:t>, CV impact), STR </a:t>
            </a:r>
          </a:p>
          <a:p>
            <a:pPr lvl="2"/>
            <a:r>
              <a:rPr lang="fr-FR" sz="1700" dirty="0"/>
              <a:t>To </a:t>
            </a:r>
            <a:r>
              <a:rPr lang="fr-FR" sz="1700" dirty="0" err="1"/>
              <a:t>consider</a:t>
            </a:r>
            <a:r>
              <a:rPr lang="fr-FR" sz="1700" dirty="0"/>
              <a:t>: DNA </a:t>
            </a:r>
            <a:r>
              <a:rPr lang="fr-FR" sz="1700" dirty="0" err="1"/>
              <a:t>genotype</a:t>
            </a:r>
            <a:r>
              <a:rPr lang="fr-FR" sz="1700" dirty="0"/>
              <a:t>: clearance of M184V/I, 16 </a:t>
            </a:r>
            <a:r>
              <a:rPr lang="fr-FR" sz="1700" dirty="0" err="1"/>
              <a:t>years</a:t>
            </a:r>
            <a:r>
              <a:rPr lang="fr-FR" sz="1700" dirty="0"/>
              <a:t> of full suppression</a:t>
            </a:r>
          </a:p>
          <a:p>
            <a:pPr lvl="2"/>
            <a:endParaRPr lang="fr-FR" sz="1700" dirty="0"/>
          </a:p>
          <a:p>
            <a:pPr lvl="1"/>
            <a:r>
              <a:rPr lang="fr-FR" sz="2000" dirty="0"/>
              <a:t>4. LEN sc + BIC/FTC/TAF or DTG/3TC: stop boost (</a:t>
            </a:r>
            <a:r>
              <a:rPr lang="fr-FR" sz="2000" dirty="0" err="1"/>
              <a:t>lipids</a:t>
            </a:r>
            <a:r>
              <a:rPr lang="fr-FR" sz="2000" dirty="0"/>
              <a:t>, CV impact), 1 </a:t>
            </a:r>
            <a:r>
              <a:rPr lang="fr-FR" sz="2000" dirty="0" err="1"/>
              <a:t>pill</a:t>
            </a:r>
            <a:r>
              <a:rPr lang="fr-FR" sz="2000" dirty="0"/>
              <a:t> qd + 1 injection Q6M</a:t>
            </a:r>
          </a:p>
          <a:p>
            <a:pPr lvl="2"/>
            <a:r>
              <a:rPr lang="fr-FR" sz="1700" dirty="0"/>
              <a:t>Not the </a:t>
            </a:r>
            <a:r>
              <a:rPr lang="fr-FR" sz="1700" dirty="0" err="1"/>
              <a:t>simplest</a:t>
            </a:r>
            <a:r>
              <a:rPr lang="fr-FR" sz="1700" dirty="0"/>
              <a:t> </a:t>
            </a:r>
            <a:r>
              <a:rPr lang="fr-FR" sz="1700" dirty="0" err="1"/>
              <a:t>regimen</a:t>
            </a:r>
            <a:endParaRPr lang="fr-FR" sz="1700" dirty="0"/>
          </a:p>
          <a:p>
            <a:pPr lvl="2"/>
            <a:r>
              <a:rPr lang="fr-FR" sz="1700" dirty="0" err="1"/>
              <a:t>Other</a:t>
            </a:r>
            <a:r>
              <a:rPr lang="fr-FR" sz="1700" dirty="0"/>
              <a:t> </a:t>
            </a:r>
            <a:r>
              <a:rPr lang="fr-FR" sz="1700" dirty="0" err="1"/>
              <a:t>simpler</a:t>
            </a:r>
            <a:r>
              <a:rPr lang="fr-FR" sz="1700" dirty="0"/>
              <a:t> options</a:t>
            </a:r>
          </a:p>
          <a:p>
            <a:pPr lvl="2"/>
            <a:r>
              <a:rPr lang="fr-FR" sz="1700" dirty="0"/>
              <a:t>If option </a:t>
            </a:r>
            <a:r>
              <a:rPr lang="fr-FR" sz="1700" dirty="0" err="1"/>
              <a:t>retained</a:t>
            </a:r>
            <a:r>
              <a:rPr lang="fr-FR" sz="1700" dirty="0"/>
              <a:t> : </a:t>
            </a:r>
            <a:r>
              <a:rPr lang="fr-FR" sz="1700" dirty="0" err="1"/>
              <a:t>cost</a:t>
            </a:r>
            <a:r>
              <a:rPr lang="fr-FR" sz="1700" dirty="0"/>
              <a:t> issue, </a:t>
            </a:r>
            <a:r>
              <a:rPr lang="fr-FR" sz="1700" dirty="0" err="1"/>
              <a:t>could</a:t>
            </a:r>
            <a:r>
              <a:rPr lang="fr-FR" sz="1700" dirty="0"/>
              <a:t> DTG + LEN </a:t>
            </a:r>
            <a:r>
              <a:rPr lang="fr-FR" sz="1700" dirty="0" err="1"/>
              <a:t>be</a:t>
            </a:r>
            <a:r>
              <a:rPr lang="fr-FR" sz="1700" dirty="0"/>
              <a:t> </a:t>
            </a:r>
            <a:r>
              <a:rPr lang="fr-FR" sz="1700" dirty="0" err="1"/>
              <a:t>enough</a:t>
            </a:r>
            <a:r>
              <a:rPr lang="fr-FR" sz="17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028419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574E3-84CA-2645-8F6D-A5EAAACC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case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4D9638-72CE-1C48-9493-44859F47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830167"/>
            <a:ext cx="11924371" cy="4769013"/>
          </a:xfrm>
        </p:spPr>
        <p:txBody>
          <a:bodyPr>
            <a:normAutofit lnSpcReduction="10000"/>
          </a:bodyPr>
          <a:lstStyle/>
          <a:p>
            <a:r>
              <a:rPr lang="fr-FR" sz="2200" dirty="0"/>
              <a:t>How to </a:t>
            </a:r>
            <a:r>
              <a:rPr lang="fr-FR" sz="2200" dirty="0" err="1"/>
              <a:t>simplify</a:t>
            </a:r>
            <a:r>
              <a:rPr lang="fr-FR" sz="2200" dirty="0"/>
              <a:t> </a:t>
            </a:r>
            <a:r>
              <a:rPr lang="fr-FR" sz="2200" dirty="0" err="1"/>
              <a:t>therapy</a:t>
            </a:r>
            <a:r>
              <a:rPr lang="fr-FR" sz="2200" dirty="0"/>
              <a:t>?: (</a:t>
            </a:r>
            <a:r>
              <a:rPr lang="fr-FR" sz="2200" dirty="0" err="1"/>
              <a:t>Current</a:t>
            </a:r>
            <a:r>
              <a:rPr lang="fr-FR" sz="2200" dirty="0"/>
              <a:t> </a:t>
            </a:r>
            <a:r>
              <a:rPr lang="fr-FR" sz="2200" dirty="0" err="1"/>
              <a:t>Treatment</a:t>
            </a:r>
            <a:r>
              <a:rPr lang="fr-FR" sz="2200" dirty="0"/>
              <a:t>: TDF/FTC + DRV/r 600/100 </a:t>
            </a:r>
            <a:r>
              <a:rPr lang="fr-FR" sz="2200" dirty="0" err="1"/>
              <a:t>bid</a:t>
            </a:r>
            <a:r>
              <a:rPr lang="fr-FR" sz="2200" dirty="0"/>
              <a:t> + RAL 400 </a:t>
            </a:r>
            <a:r>
              <a:rPr lang="fr-FR" sz="2200" dirty="0" err="1"/>
              <a:t>bid</a:t>
            </a:r>
            <a:r>
              <a:rPr lang="fr-FR" sz="2200" dirty="0"/>
              <a:t>) </a:t>
            </a:r>
          </a:p>
          <a:p>
            <a:pPr marL="0" indent="0">
              <a:buNone/>
            </a:pPr>
            <a:endParaRPr lang="fr-FR" sz="2200" dirty="0"/>
          </a:p>
          <a:p>
            <a:pPr lvl="1"/>
            <a:r>
              <a:rPr lang="fr-FR" sz="2000" dirty="0"/>
              <a:t>1. TAF/FTC/BIC + DRV/r </a:t>
            </a:r>
            <a:r>
              <a:rPr lang="fr-FR" sz="2000" dirty="0" err="1"/>
              <a:t>bid</a:t>
            </a:r>
            <a:endParaRPr lang="fr-FR" sz="2000" dirty="0"/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2. DTG 50 mg or BIC/FTC/TAF + DOR 100 mg : stop </a:t>
            </a:r>
            <a:r>
              <a:rPr lang="fr-FR" sz="2000" dirty="0" err="1"/>
              <a:t>boost</a:t>
            </a:r>
            <a:r>
              <a:rPr lang="fr-FR" sz="2000" dirty="0"/>
              <a:t> (</a:t>
            </a:r>
            <a:r>
              <a:rPr lang="fr-FR" sz="2000" dirty="0" err="1"/>
              <a:t>lipids</a:t>
            </a:r>
            <a:r>
              <a:rPr lang="fr-FR" sz="2000" dirty="0"/>
              <a:t>, CV impact) </a:t>
            </a:r>
          </a:p>
          <a:p>
            <a:pPr lvl="2"/>
            <a:r>
              <a:rPr lang="fr-FR" sz="1700" dirty="0" err="1"/>
              <a:t>Caveat</a:t>
            </a:r>
            <a:r>
              <a:rPr lang="fr-FR" sz="1700" dirty="0"/>
              <a:t>: </a:t>
            </a:r>
            <a:r>
              <a:rPr lang="fr-FR" sz="1700" dirty="0" err="1"/>
              <a:t>decreased</a:t>
            </a:r>
            <a:r>
              <a:rPr lang="fr-FR" sz="1700" dirty="0"/>
              <a:t> </a:t>
            </a:r>
            <a:r>
              <a:rPr lang="fr-FR" sz="1700" dirty="0" err="1"/>
              <a:t>susceptibility</a:t>
            </a:r>
            <a:r>
              <a:rPr lang="fr-FR" sz="1700" dirty="0"/>
              <a:t> to DOR on </a:t>
            </a:r>
            <a:r>
              <a:rPr lang="fr-FR" sz="1700" dirty="0" err="1"/>
              <a:t>historical</a:t>
            </a:r>
            <a:r>
              <a:rPr lang="fr-FR" sz="1700" dirty="0"/>
              <a:t> </a:t>
            </a:r>
            <a:r>
              <a:rPr lang="fr-FR" sz="1700" dirty="0" err="1"/>
              <a:t>genotype</a:t>
            </a:r>
            <a:r>
              <a:rPr lang="fr-FR" sz="1700" dirty="0"/>
              <a:t> (20 </a:t>
            </a:r>
            <a:r>
              <a:rPr lang="fr-FR" sz="1700" dirty="0" err="1"/>
              <a:t>years</a:t>
            </a:r>
            <a:r>
              <a:rPr lang="fr-FR" sz="1700" dirty="0"/>
              <a:t> </a:t>
            </a:r>
            <a:r>
              <a:rPr lang="fr-FR" sz="1700" dirty="0" err="1"/>
              <a:t>ago</a:t>
            </a:r>
            <a:r>
              <a:rPr lang="fr-FR" sz="1700" dirty="0"/>
              <a:t>)</a:t>
            </a:r>
          </a:p>
          <a:p>
            <a:pPr lvl="2"/>
            <a:endParaRPr lang="fr-FR" sz="1700" dirty="0"/>
          </a:p>
          <a:p>
            <a:pPr lvl="1"/>
            <a:r>
              <a:rPr lang="fr-FR" sz="2000" dirty="0"/>
              <a:t>3. DTG/3TC: stop boost (</a:t>
            </a:r>
            <a:r>
              <a:rPr lang="fr-FR" sz="2000" dirty="0" err="1"/>
              <a:t>lipids</a:t>
            </a:r>
            <a:r>
              <a:rPr lang="fr-FR" sz="2000" dirty="0"/>
              <a:t>, CV impact), STR </a:t>
            </a:r>
          </a:p>
          <a:p>
            <a:pPr lvl="2"/>
            <a:r>
              <a:rPr lang="fr-FR" sz="1700" dirty="0"/>
              <a:t>To </a:t>
            </a:r>
            <a:r>
              <a:rPr lang="fr-FR" sz="1700" dirty="0" err="1"/>
              <a:t>consider</a:t>
            </a:r>
            <a:r>
              <a:rPr lang="fr-FR" sz="1700" dirty="0"/>
              <a:t>: DNA </a:t>
            </a:r>
            <a:r>
              <a:rPr lang="fr-FR" sz="1700" dirty="0" err="1"/>
              <a:t>genotype</a:t>
            </a:r>
            <a:r>
              <a:rPr lang="fr-FR" sz="1700" dirty="0"/>
              <a:t>: </a:t>
            </a:r>
            <a:r>
              <a:rPr lang="fr-FR" sz="1700" dirty="0">
                <a:solidFill>
                  <a:srgbClr val="FF0000"/>
                </a:solidFill>
              </a:rPr>
              <a:t>clearance of M184V/I, 16 </a:t>
            </a:r>
            <a:r>
              <a:rPr lang="fr-FR" sz="1700" dirty="0" err="1">
                <a:solidFill>
                  <a:srgbClr val="FF0000"/>
                </a:solidFill>
              </a:rPr>
              <a:t>years</a:t>
            </a:r>
            <a:r>
              <a:rPr lang="fr-FR" sz="1700" dirty="0">
                <a:solidFill>
                  <a:srgbClr val="FF0000"/>
                </a:solidFill>
              </a:rPr>
              <a:t> of full suppression</a:t>
            </a:r>
          </a:p>
          <a:p>
            <a:pPr lvl="2"/>
            <a:endParaRPr lang="fr-FR" sz="1700" dirty="0"/>
          </a:p>
          <a:p>
            <a:pPr lvl="1"/>
            <a:r>
              <a:rPr lang="fr-FR" sz="2000" dirty="0"/>
              <a:t>4. LEN sc + BIC/FTC/TAF or DTG/3TC: stop boost (</a:t>
            </a:r>
            <a:r>
              <a:rPr lang="fr-FR" sz="2000" dirty="0" err="1"/>
              <a:t>lipids</a:t>
            </a:r>
            <a:r>
              <a:rPr lang="fr-FR" sz="2000" dirty="0"/>
              <a:t>, CV impact), 1 </a:t>
            </a:r>
            <a:r>
              <a:rPr lang="fr-FR" sz="2000" dirty="0" err="1"/>
              <a:t>pill</a:t>
            </a:r>
            <a:r>
              <a:rPr lang="fr-FR" sz="2000" dirty="0"/>
              <a:t> qd + 1 injection Q6M</a:t>
            </a:r>
          </a:p>
          <a:p>
            <a:pPr lvl="2"/>
            <a:r>
              <a:rPr lang="fr-FR" sz="1700" dirty="0"/>
              <a:t>Not the </a:t>
            </a:r>
            <a:r>
              <a:rPr lang="fr-FR" sz="1700" dirty="0" err="1"/>
              <a:t>simplest</a:t>
            </a:r>
            <a:r>
              <a:rPr lang="fr-FR" sz="1700" dirty="0"/>
              <a:t> </a:t>
            </a:r>
            <a:r>
              <a:rPr lang="fr-FR" sz="1700" dirty="0" err="1"/>
              <a:t>regimen</a:t>
            </a:r>
            <a:endParaRPr lang="fr-FR" sz="1700" dirty="0"/>
          </a:p>
          <a:p>
            <a:pPr lvl="2"/>
            <a:r>
              <a:rPr lang="fr-FR" sz="1700" dirty="0" err="1"/>
              <a:t>Other</a:t>
            </a:r>
            <a:r>
              <a:rPr lang="fr-FR" sz="1700" dirty="0"/>
              <a:t> </a:t>
            </a:r>
            <a:r>
              <a:rPr lang="fr-FR" sz="1700" dirty="0" err="1"/>
              <a:t>simpler</a:t>
            </a:r>
            <a:r>
              <a:rPr lang="fr-FR" sz="1700" dirty="0"/>
              <a:t> options</a:t>
            </a:r>
          </a:p>
          <a:p>
            <a:pPr lvl="2"/>
            <a:r>
              <a:rPr lang="fr-FR" sz="1700" dirty="0"/>
              <a:t>If option </a:t>
            </a:r>
            <a:r>
              <a:rPr lang="fr-FR" sz="1700" dirty="0" err="1"/>
              <a:t>retained</a:t>
            </a:r>
            <a:r>
              <a:rPr lang="fr-FR" sz="1700" dirty="0"/>
              <a:t> : </a:t>
            </a:r>
            <a:r>
              <a:rPr lang="fr-FR" sz="1700" dirty="0" err="1"/>
              <a:t>cost</a:t>
            </a:r>
            <a:r>
              <a:rPr lang="fr-FR" sz="1700" dirty="0"/>
              <a:t> issue, </a:t>
            </a:r>
            <a:r>
              <a:rPr lang="fr-FR" sz="1700" dirty="0" err="1"/>
              <a:t>could</a:t>
            </a:r>
            <a:r>
              <a:rPr lang="fr-FR" sz="1700" dirty="0"/>
              <a:t> DTG + LEN </a:t>
            </a:r>
            <a:r>
              <a:rPr lang="fr-FR" sz="1700" dirty="0" err="1"/>
              <a:t>be</a:t>
            </a:r>
            <a:r>
              <a:rPr lang="fr-FR" sz="1700" dirty="0"/>
              <a:t> </a:t>
            </a:r>
            <a:r>
              <a:rPr lang="fr-FR" sz="1700" dirty="0" err="1"/>
              <a:t>enough</a:t>
            </a:r>
            <a:r>
              <a:rPr lang="fr-FR" sz="17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321668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E153EB-2C0C-BBC9-0EFB-F1F26BAD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59" y="156044"/>
            <a:ext cx="8490167" cy="1143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fr-FR" dirty="0"/>
              <a:t>BIC/FTC/TAF in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suppressed</a:t>
            </a:r>
            <a:r>
              <a:rPr lang="fr-FR" dirty="0"/>
              <a:t> HIV and </a:t>
            </a:r>
            <a:r>
              <a:rPr lang="fr-FR" dirty="0" err="1"/>
              <a:t>preexisting</a:t>
            </a:r>
            <a:r>
              <a:rPr lang="fr-FR" dirty="0"/>
              <a:t> M184V/I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8D140D2-B563-5049-925C-FBE1A24F4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215482"/>
            <a:ext cx="10972800" cy="9462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 err="1"/>
              <a:t>Pooled</a:t>
            </a:r>
            <a:r>
              <a:rPr lang="fr-FR" sz="1800" dirty="0"/>
              <a:t> </a:t>
            </a:r>
            <a:r>
              <a:rPr lang="fr-FR" sz="1800" dirty="0" err="1"/>
              <a:t>analysis</a:t>
            </a:r>
            <a:r>
              <a:rPr lang="fr-FR" sz="1800" dirty="0"/>
              <a:t> of 6 </a:t>
            </a:r>
            <a:r>
              <a:rPr lang="fr-FR" sz="1800" dirty="0" err="1"/>
              <a:t>randomized</a:t>
            </a:r>
            <a:r>
              <a:rPr lang="fr-FR" sz="1800" dirty="0"/>
              <a:t> </a:t>
            </a:r>
            <a:r>
              <a:rPr lang="fr-FR" sz="1800" dirty="0" err="1"/>
              <a:t>clinical</a:t>
            </a:r>
            <a:r>
              <a:rPr lang="fr-FR" sz="1800" dirty="0"/>
              <a:t> trials of BIC/F/TAF switch in </a:t>
            </a:r>
            <a:r>
              <a:rPr lang="fr-FR" sz="1800" dirty="0" err="1"/>
              <a:t>suppressed</a:t>
            </a:r>
            <a:r>
              <a:rPr lang="fr-FR" sz="1800" dirty="0"/>
              <a:t> pts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 err="1"/>
              <a:t>Detection</a:t>
            </a:r>
            <a:r>
              <a:rPr lang="fr-FR" sz="1800" dirty="0"/>
              <a:t> of M184V/I on </a:t>
            </a:r>
            <a:r>
              <a:rPr lang="fr-FR" sz="1800" dirty="0" err="1"/>
              <a:t>historical</a:t>
            </a:r>
            <a:r>
              <a:rPr lang="fr-FR" sz="1800" dirty="0"/>
              <a:t> plasma </a:t>
            </a:r>
            <a:r>
              <a:rPr lang="fr-FR" sz="1800" dirty="0" err="1"/>
              <a:t>genotype</a:t>
            </a:r>
            <a:r>
              <a:rPr lang="fr-FR" sz="1800" dirty="0"/>
              <a:t> and/or </a:t>
            </a:r>
            <a:r>
              <a:rPr lang="fr-FR" sz="1800" dirty="0" err="1"/>
              <a:t>proviral</a:t>
            </a:r>
            <a:r>
              <a:rPr lang="fr-FR" sz="1800" dirty="0"/>
              <a:t> DNA </a:t>
            </a:r>
            <a:r>
              <a:rPr lang="fr-FR" sz="1800" dirty="0" err="1"/>
              <a:t>genotype</a:t>
            </a:r>
            <a:r>
              <a:rPr lang="fr-FR" sz="1800" dirty="0"/>
              <a:t> (10%)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800" dirty="0"/>
              <a:t>M184V or V/I=171/182. </a:t>
            </a:r>
            <a:r>
              <a:rPr lang="fr-FR" sz="1800" dirty="0" err="1"/>
              <a:t>Median</a:t>
            </a:r>
            <a:r>
              <a:rPr lang="fr-FR" sz="1800" dirty="0"/>
              <a:t> follow-up post B/F/TAF switch=72 </a:t>
            </a:r>
            <a:r>
              <a:rPr lang="fr-FR" sz="1800" dirty="0" err="1"/>
              <a:t>weeks</a:t>
            </a:r>
            <a:endParaRPr lang="fr-FR" sz="1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52B3F58-4DDC-1543-ADB8-6AFBF0146064}"/>
              </a:ext>
            </a:extLst>
          </p:cNvPr>
          <p:cNvSpPr txBox="1"/>
          <p:nvPr/>
        </p:nvSpPr>
        <p:spPr>
          <a:xfrm>
            <a:off x="1675099" y="2136482"/>
            <a:ext cx="341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% HIV-1 RNA &lt;50 c/</a:t>
            </a:r>
            <a:r>
              <a:rPr lang="fr-FR" b="1" dirty="0" err="1">
                <a:solidFill>
                  <a:srgbClr val="0070C0"/>
                </a:solidFill>
              </a:rPr>
              <a:t>mL</a:t>
            </a:r>
            <a:r>
              <a:rPr lang="fr-FR" b="1" dirty="0">
                <a:solidFill>
                  <a:srgbClr val="0070C0"/>
                </a:solidFill>
              </a:rPr>
              <a:t>, ITT, M = F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D5EECC1-6192-B54A-BEA9-192C63DEAF36}"/>
              </a:ext>
            </a:extLst>
          </p:cNvPr>
          <p:cNvSpPr txBox="1"/>
          <p:nvPr/>
        </p:nvSpPr>
        <p:spPr>
          <a:xfrm>
            <a:off x="8731046" y="2136482"/>
            <a:ext cx="271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HIV-1 RNA &lt; 50 c/ml, LOCF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9BBC220-F256-DA8E-2813-E9077080354B}"/>
              </a:ext>
            </a:extLst>
          </p:cNvPr>
          <p:cNvGraphicFramePr/>
          <p:nvPr/>
        </p:nvGraphicFramePr>
        <p:xfrm>
          <a:off x="8225171" y="2552359"/>
          <a:ext cx="3966829" cy="375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5869A14-D433-4DB4-2AAB-A98D4143343D}"/>
              </a:ext>
            </a:extLst>
          </p:cNvPr>
          <p:cNvSpPr txBox="1"/>
          <p:nvPr/>
        </p:nvSpPr>
        <p:spPr>
          <a:xfrm>
            <a:off x="8732324" y="2413859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n/N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19F8E8-98EC-2DFF-BCCE-E58F4BD92A16}"/>
              </a:ext>
            </a:extLst>
          </p:cNvPr>
          <p:cNvSpPr txBox="1"/>
          <p:nvPr/>
        </p:nvSpPr>
        <p:spPr>
          <a:xfrm>
            <a:off x="11593629" y="2413859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65556C-BA7E-BE1E-E7A6-72A20525BFB3}"/>
              </a:ext>
            </a:extLst>
          </p:cNvPr>
          <p:cNvSpPr txBox="1"/>
          <p:nvPr/>
        </p:nvSpPr>
        <p:spPr>
          <a:xfrm>
            <a:off x="6143061" y="2676395"/>
            <a:ext cx="2322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Pooled B/F/TAF with baseline data</a:t>
            </a:r>
            <a:endParaRPr lang="fr-FR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839BB2-041A-9CFB-0826-9079E6A06520}"/>
              </a:ext>
            </a:extLst>
          </p:cNvPr>
          <p:cNvSpPr txBox="1"/>
          <p:nvPr/>
        </p:nvSpPr>
        <p:spPr>
          <a:xfrm>
            <a:off x="7267536" y="2927382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Wild-type M184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0C52975-5240-A375-2EF0-5EFBECB6B276}"/>
              </a:ext>
            </a:extLst>
          </p:cNvPr>
          <p:cNvSpPr txBox="1"/>
          <p:nvPr/>
        </p:nvSpPr>
        <p:spPr>
          <a:xfrm>
            <a:off x="7737152" y="3178369"/>
            <a:ext cx="728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FB07F7B-8D03-94CE-F695-7F3652999B6B}"/>
              </a:ext>
            </a:extLst>
          </p:cNvPr>
          <p:cNvSpPr txBox="1"/>
          <p:nvPr/>
        </p:nvSpPr>
        <p:spPr>
          <a:xfrm>
            <a:off x="7354034" y="3429356"/>
            <a:ext cx="1111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 </a:t>
            </a:r>
            <a:r>
              <a:rPr lang="fr-FR" sz="1200" dirty="0" err="1"/>
              <a:t>alone</a:t>
            </a:r>
            <a:endParaRPr lang="fr-FR" sz="12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932E5D-826A-0675-0916-BAFD992056EE}"/>
              </a:ext>
            </a:extLst>
          </p:cNvPr>
          <p:cNvSpPr txBox="1"/>
          <p:nvPr/>
        </p:nvSpPr>
        <p:spPr>
          <a:xfrm>
            <a:off x="6582219" y="3680343"/>
            <a:ext cx="1883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 + </a:t>
            </a:r>
            <a:r>
              <a:rPr lang="fr-FR" sz="1200" dirty="0" err="1"/>
              <a:t>other</a:t>
            </a:r>
            <a:r>
              <a:rPr lang="fr-FR" sz="1200" dirty="0"/>
              <a:t> </a:t>
            </a:r>
            <a:r>
              <a:rPr lang="fr-FR" sz="1200" dirty="0" err="1"/>
              <a:t>resistance</a:t>
            </a:r>
            <a:endParaRPr lang="fr-FR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322D5A-F96D-F78A-D4E6-B51E063A59DC}"/>
              </a:ext>
            </a:extLst>
          </p:cNvPr>
          <p:cNvSpPr txBox="1"/>
          <p:nvPr/>
        </p:nvSpPr>
        <p:spPr>
          <a:xfrm>
            <a:off x="7079471" y="3931330"/>
            <a:ext cx="1385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 + K65N/R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EAC2E67-1DF6-205C-67B0-29558EB3DFC1}"/>
              </a:ext>
            </a:extLst>
          </p:cNvPr>
          <p:cNvSpPr txBox="1"/>
          <p:nvPr/>
        </p:nvSpPr>
        <p:spPr>
          <a:xfrm>
            <a:off x="7079471" y="4182317"/>
            <a:ext cx="1385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 + </a:t>
            </a:r>
            <a:r>
              <a:rPr lang="fr-FR" sz="1200" u="sng" dirty="0"/>
              <a:t>&gt;</a:t>
            </a:r>
            <a:r>
              <a:rPr lang="fr-FR" sz="1200" dirty="0"/>
              <a:t>1 TAM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EC87E2-0C34-2959-E4F5-3C8A2A8BDFD0}"/>
              </a:ext>
            </a:extLst>
          </p:cNvPr>
          <p:cNvSpPr txBox="1"/>
          <p:nvPr/>
        </p:nvSpPr>
        <p:spPr>
          <a:xfrm>
            <a:off x="7005412" y="4433304"/>
            <a:ext cx="1459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 + 1-2 </a:t>
            </a:r>
            <a:r>
              <a:rPr lang="fr-FR" sz="1200" dirty="0" err="1"/>
              <a:t>TAMs</a:t>
            </a: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91026B3-36C7-0B74-BE25-D3159BCFB16F}"/>
              </a:ext>
            </a:extLst>
          </p:cNvPr>
          <p:cNvSpPr txBox="1"/>
          <p:nvPr/>
        </p:nvSpPr>
        <p:spPr>
          <a:xfrm>
            <a:off x="7079471" y="4684291"/>
            <a:ext cx="1385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FF0000"/>
                </a:solidFill>
              </a:rPr>
              <a:t>M184V/I + 3 </a:t>
            </a:r>
            <a:r>
              <a:rPr lang="fr-FR" sz="1200" dirty="0" err="1">
                <a:solidFill>
                  <a:srgbClr val="FF0000"/>
                </a:solidFill>
              </a:rPr>
              <a:t>TAMs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3F5C6D1-DC3B-6C8A-2F70-703756BC10ED}"/>
              </a:ext>
            </a:extLst>
          </p:cNvPr>
          <p:cNvSpPr txBox="1"/>
          <p:nvPr/>
        </p:nvSpPr>
        <p:spPr>
          <a:xfrm>
            <a:off x="5364707" y="4943987"/>
            <a:ext cx="3100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M184V/I + K70E, L74I/V, Y115F, and/or Q151M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61DE24E-5C59-FB53-F55D-A82C4E5BAD7C}"/>
              </a:ext>
            </a:extLst>
          </p:cNvPr>
          <p:cNvSpPr txBox="1"/>
          <p:nvPr/>
        </p:nvSpPr>
        <p:spPr>
          <a:xfrm>
            <a:off x="7065365" y="5186265"/>
            <a:ext cx="1399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 + NNRTI-R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108E540-2F28-A3EA-8A55-4CD1E99EAA44}"/>
              </a:ext>
            </a:extLst>
          </p:cNvPr>
          <p:cNvSpPr txBox="1"/>
          <p:nvPr/>
        </p:nvSpPr>
        <p:spPr>
          <a:xfrm>
            <a:off x="7341210" y="5437252"/>
            <a:ext cx="112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 + PI-R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9906578-01FB-40F8-CBA4-1A49519E9014}"/>
              </a:ext>
            </a:extLst>
          </p:cNvPr>
          <p:cNvSpPr txBox="1"/>
          <p:nvPr/>
        </p:nvSpPr>
        <p:spPr>
          <a:xfrm>
            <a:off x="7138655" y="5688240"/>
            <a:ext cx="132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M184V/I + INSTI-R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E0BADEC-7986-A8C0-3973-6B1C6EEFC15E}"/>
              </a:ext>
            </a:extLst>
          </p:cNvPr>
          <p:cNvSpPr txBox="1"/>
          <p:nvPr/>
        </p:nvSpPr>
        <p:spPr>
          <a:xfrm>
            <a:off x="8513514" y="2676395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1803/1825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E52007-032E-E09A-66CE-E47CF2D47F89}"/>
              </a:ext>
            </a:extLst>
          </p:cNvPr>
          <p:cNvSpPr txBox="1"/>
          <p:nvPr/>
        </p:nvSpPr>
        <p:spPr>
          <a:xfrm>
            <a:off x="8513514" y="2927382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1624/1643	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44AA920-AD64-C37B-11D3-2820C925DDD8}"/>
              </a:ext>
            </a:extLst>
          </p:cNvPr>
          <p:cNvSpPr txBox="1"/>
          <p:nvPr/>
        </p:nvSpPr>
        <p:spPr>
          <a:xfrm>
            <a:off x="8592061" y="3178369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179/182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9B29AAA-8819-EDC7-3737-AAE85CF040B2}"/>
              </a:ext>
            </a:extLst>
          </p:cNvPr>
          <p:cNvSpPr txBox="1"/>
          <p:nvPr/>
        </p:nvSpPr>
        <p:spPr>
          <a:xfrm>
            <a:off x="8667402" y="342935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34/35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99B6A84-6BC5-7DEC-0525-315E0B71FE5B}"/>
              </a:ext>
            </a:extLst>
          </p:cNvPr>
          <p:cNvSpPr txBox="1"/>
          <p:nvPr/>
        </p:nvSpPr>
        <p:spPr>
          <a:xfrm>
            <a:off x="8592061" y="3680343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145/147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BBF637F-0114-8C50-E0EF-2CB5305566AD}"/>
              </a:ext>
            </a:extLst>
          </p:cNvPr>
          <p:cNvSpPr txBox="1"/>
          <p:nvPr/>
        </p:nvSpPr>
        <p:spPr>
          <a:xfrm>
            <a:off x="8745949" y="3931330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8/8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8C69EA0-897F-192A-D8FC-B15496F3119D}"/>
              </a:ext>
            </a:extLst>
          </p:cNvPr>
          <p:cNvSpPr txBox="1"/>
          <p:nvPr/>
        </p:nvSpPr>
        <p:spPr>
          <a:xfrm>
            <a:off x="8667402" y="4182317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71/72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B6A7D53-756A-4EB1-2489-C006EAFAAFB2}"/>
              </a:ext>
            </a:extLst>
          </p:cNvPr>
          <p:cNvSpPr txBox="1"/>
          <p:nvPr/>
        </p:nvSpPr>
        <p:spPr>
          <a:xfrm>
            <a:off x="8667402" y="4433304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32/33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9D894F8-A80D-65C2-7A4F-CAE054E9296E}"/>
              </a:ext>
            </a:extLst>
          </p:cNvPr>
          <p:cNvSpPr txBox="1"/>
          <p:nvPr/>
        </p:nvSpPr>
        <p:spPr>
          <a:xfrm>
            <a:off x="8667402" y="4684291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39/39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D7CD1F5-0DD0-48EB-6C10-BB22A72B46EE}"/>
              </a:ext>
            </a:extLst>
          </p:cNvPr>
          <p:cNvSpPr txBox="1"/>
          <p:nvPr/>
        </p:nvSpPr>
        <p:spPr>
          <a:xfrm>
            <a:off x="8667402" y="4935278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27/27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1B79D8B-9E88-9646-124A-2CCB34454C26}"/>
              </a:ext>
            </a:extLst>
          </p:cNvPr>
          <p:cNvSpPr txBox="1"/>
          <p:nvPr/>
        </p:nvSpPr>
        <p:spPr>
          <a:xfrm>
            <a:off x="8667402" y="5186265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96/97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F51F08C-89A6-935A-839C-04C1E39C24C2}"/>
              </a:ext>
            </a:extLst>
          </p:cNvPr>
          <p:cNvSpPr txBox="1"/>
          <p:nvPr/>
        </p:nvSpPr>
        <p:spPr>
          <a:xfrm>
            <a:off x="8667402" y="5437252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50/50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EE16A8C-2F29-97EC-8AF1-B4B8E45952E1}"/>
              </a:ext>
            </a:extLst>
          </p:cNvPr>
          <p:cNvSpPr txBox="1"/>
          <p:nvPr/>
        </p:nvSpPr>
        <p:spPr>
          <a:xfrm>
            <a:off x="8745949" y="5688240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4/4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9238DAC-51DA-0B60-DE56-96A67C725FC5}"/>
              </a:ext>
            </a:extLst>
          </p:cNvPr>
          <p:cNvSpPr txBox="1"/>
          <p:nvPr/>
        </p:nvSpPr>
        <p:spPr>
          <a:xfrm>
            <a:off x="8420855" y="6205320"/>
            <a:ext cx="366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Participants </a:t>
            </a:r>
            <a:r>
              <a:rPr lang="fr-FR" sz="1200" b="1" dirty="0" err="1"/>
              <a:t>with</a:t>
            </a:r>
            <a:r>
              <a:rPr lang="fr-FR" sz="1200" b="1" dirty="0"/>
              <a:t> HIV-1 RNA &lt;50 copies/</a:t>
            </a:r>
            <a:r>
              <a:rPr lang="fr-FR" sz="1200" b="1" dirty="0" err="1"/>
              <a:t>mL</a:t>
            </a:r>
            <a:r>
              <a:rPr lang="fr-FR" sz="1200" b="1" dirty="0"/>
              <a:t> at last </a:t>
            </a:r>
            <a:r>
              <a:rPr lang="fr-FR" sz="1200" b="1" dirty="0" err="1"/>
              <a:t>visit</a:t>
            </a:r>
            <a:endParaRPr lang="fr-FR" sz="1200" b="1" dirty="0"/>
          </a:p>
        </p:txBody>
      </p:sp>
      <p:grpSp>
        <p:nvGrpSpPr>
          <p:cNvPr id="1094" name="Groupe 1093">
            <a:extLst>
              <a:ext uri="{FF2B5EF4-FFF2-40B4-BE49-F238E27FC236}">
                <a16:creationId xmlns:a16="http://schemas.microsoft.com/office/drawing/2014/main" id="{1C591905-D6D9-6F1D-878B-5D6C77BAD68D}"/>
              </a:ext>
            </a:extLst>
          </p:cNvPr>
          <p:cNvGrpSpPr/>
          <p:nvPr/>
        </p:nvGrpSpPr>
        <p:grpSpPr>
          <a:xfrm>
            <a:off x="1461156" y="2844070"/>
            <a:ext cx="3520148" cy="1428848"/>
            <a:chOff x="-4606925" y="1547813"/>
            <a:chExt cx="3602037" cy="1462087"/>
          </a:xfrm>
        </p:grpSpPr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C4C1EE30-9C53-939E-8DA6-2C2AB454D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564063" y="2968625"/>
              <a:ext cx="35210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FD314D1A-8A47-4C60-FC3F-7EED470F6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564063" y="1577975"/>
              <a:ext cx="0" cy="1390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0">
              <a:extLst>
                <a:ext uri="{FF2B5EF4-FFF2-40B4-BE49-F238E27FC236}">
                  <a16:creationId xmlns:a16="http://schemas.microsoft.com/office/drawing/2014/main" id="{BA77D029-C1E9-FF78-31A1-E9353A26B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982788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11">
              <a:extLst>
                <a:ext uri="{FF2B5EF4-FFF2-40B4-BE49-F238E27FC236}">
                  <a16:creationId xmlns:a16="http://schemas.microsoft.com/office/drawing/2014/main" id="{978F7F31-75A7-4CE0-70AC-23E0FCF3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45110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12">
              <a:extLst>
                <a:ext uri="{FF2B5EF4-FFF2-40B4-BE49-F238E27FC236}">
                  <a16:creationId xmlns:a16="http://schemas.microsoft.com/office/drawing/2014/main" id="{D80C63CF-4ABB-15E8-EC2C-A6EFECEC0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217738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650B00A3-5D3C-ADA8-94E8-2DB090D23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74625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4684EBA6-A5A4-B62B-3485-82162208C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1130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15">
              <a:extLst>
                <a:ext uri="{FF2B5EF4-FFF2-40B4-BE49-F238E27FC236}">
                  <a16:creationId xmlns:a16="http://schemas.microsoft.com/office/drawing/2014/main" id="{CC533F6A-4562-D38E-D436-B195804E8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42988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16">
              <a:extLst>
                <a:ext uri="{FF2B5EF4-FFF2-40B4-BE49-F238E27FC236}">
                  <a16:creationId xmlns:a16="http://schemas.microsoft.com/office/drawing/2014/main" id="{A44B2A60-A499-F1DE-F3F9-802662A92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27635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24">
              <a:extLst>
                <a:ext uri="{FF2B5EF4-FFF2-40B4-BE49-F238E27FC236}">
                  <a16:creationId xmlns:a16="http://schemas.microsoft.com/office/drawing/2014/main" id="{708BCEBA-F168-B7B0-9A8A-68BB445B4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09575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25">
              <a:extLst>
                <a:ext uri="{FF2B5EF4-FFF2-40B4-BE49-F238E27FC236}">
                  <a16:creationId xmlns:a16="http://schemas.microsoft.com/office/drawing/2014/main" id="{CC109F16-45BF-4324-3466-EF8C57831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33070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26">
              <a:extLst>
                <a:ext uri="{FF2B5EF4-FFF2-40B4-BE49-F238E27FC236}">
                  <a16:creationId xmlns:a16="http://schemas.microsoft.com/office/drawing/2014/main" id="{2187CB49-FF26-E22A-BB4A-BE66D8582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4263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7">
              <a:extLst>
                <a:ext uri="{FF2B5EF4-FFF2-40B4-BE49-F238E27FC236}">
                  <a16:creationId xmlns:a16="http://schemas.microsoft.com/office/drawing/2014/main" id="{000B75D5-EFB8-89F2-07AC-147D61249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86080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" name="Line 28">
              <a:extLst>
                <a:ext uri="{FF2B5EF4-FFF2-40B4-BE49-F238E27FC236}">
                  <a16:creationId xmlns:a16="http://schemas.microsoft.com/office/drawing/2014/main" id="{3A4E77BA-0A7B-3FA7-53C7-928ADACDE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389313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5" name="Line 29">
              <a:extLst>
                <a:ext uri="{FF2B5EF4-FFF2-40B4-BE49-F238E27FC236}">
                  <a16:creationId xmlns:a16="http://schemas.microsoft.com/office/drawing/2014/main" id="{6685BEFD-512D-0172-82AA-1135A9108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154363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" name="Line 30">
              <a:extLst>
                <a:ext uri="{FF2B5EF4-FFF2-40B4-BE49-F238E27FC236}">
                  <a16:creationId xmlns:a16="http://schemas.microsoft.com/office/drawing/2014/main" id="{E20E62D7-9E4F-36EC-6557-FDBFC6439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68605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" name="Line 31">
              <a:extLst>
                <a:ext uri="{FF2B5EF4-FFF2-40B4-BE49-F238E27FC236}">
                  <a16:creationId xmlns:a16="http://schemas.microsoft.com/office/drawing/2014/main" id="{B6A51F0D-695D-CFA6-18DB-AC88FCC8F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21000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" name="Line 32">
              <a:extLst>
                <a:ext uri="{FF2B5EF4-FFF2-40B4-BE49-F238E27FC236}">
                  <a16:creationId xmlns:a16="http://schemas.microsoft.com/office/drawing/2014/main" id="{8090235A-C0C6-CA0B-A20E-6D0BD63C1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564063" y="2968625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Line 42">
              <a:extLst>
                <a:ext uri="{FF2B5EF4-FFF2-40B4-BE49-F238E27FC236}">
                  <a16:creationId xmlns:a16="http://schemas.microsoft.com/office/drawing/2014/main" id="{A12E55FD-AF3C-172A-095E-7B0346A10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1860550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Line 43">
              <a:extLst>
                <a:ext uri="{FF2B5EF4-FFF2-40B4-BE49-F238E27FC236}">
                  <a16:creationId xmlns:a16="http://schemas.microsoft.com/office/drawing/2014/main" id="{FE55C8C4-512B-12A3-3034-0F4C0BE61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2139950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Line 44">
              <a:extLst>
                <a:ext uri="{FF2B5EF4-FFF2-40B4-BE49-F238E27FC236}">
                  <a16:creationId xmlns:a16="http://schemas.microsoft.com/office/drawing/2014/main" id="{421F37DD-30D5-5AFC-6013-3975FAEC5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2414588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Line 45">
              <a:extLst>
                <a:ext uri="{FF2B5EF4-FFF2-40B4-BE49-F238E27FC236}">
                  <a16:creationId xmlns:a16="http://schemas.microsoft.com/office/drawing/2014/main" id="{AEADE9DA-92DB-E032-1C41-E539F7EA8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2692400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Line 46">
              <a:extLst>
                <a:ext uri="{FF2B5EF4-FFF2-40B4-BE49-F238E27FC236}">
                  <a16:creationId xmlns:a16="http://schemas.microsoft.com/office/drawing/2014/main" id="{A9E9C646-099C-702E-3B21-72414C101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2968625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Line 47">
              <a:extLst>
                <a:ext uri="{FF2B5EF4-FFF2-40B4-BE49-F238E27FC236}">
                  <a16:creationId xmlns:a16="http://schemas.microsoft.com/office/drawing/2014/main" id="{ECCCC2FC-C0B6-40C3-314F-A00B48671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1585913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Line 54">
              <a:extLst>
                <a:ext uri="{FF2B5EF4-FFF2-40B4-BE49-F238E27FC236}">
                  <a16:creationId xmlns:a16="http://schemas.microsoft.com/office/drawing/2014/main" id="{B4AA7874-2BBE-8817-C402-7DB16A3EC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564063" y="1584325"/>
              <a:ext cx="239713" cy="2698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55">
              <a:extLst>
                <a:ext uri="{FF2B5EF4-FFF2-40B4-BE49-F238E27FC236}">
                  <a16:creationId xmlns:a16="http://schemas.microsoft.com/office/drawing/2014/main" id="{E9C19667-D13D-0A49-A718-B2046F96C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24350" y="1581150"/>
              <a:ext cx="3279775" cy="38100"/>
            </a:xfrm>
            <a:custGeom>
              <a:avLst/>
              <a:gdLst>
                <a:gd name="T0" fmla="*/ 6196 w 6196"/>
                <a:gd name="T1" fmla="*/ 7 h 73"/>
                <a:gd name="T2" fmla="*/ 5752 w 6196"/>
                <a:gd name="T3" fmla="*/ 73 h 73"/>
                <a:gd name="T4" fmla="*/ 5303 w 6196"/>
                <a:gd name="T5" fmla="*/ 0 h 73"/>
                <a:gd name="T6" fmla="*/ 3102 w 6196"/>
                <a:gd name="T7" fmla="*/ 0 h 73"/>
                <a:gd name="T8" fmla="*/ 2648 w 6196"/>
                <a:gd name="T9" fmla="*/ 15 h 73"/>
                <a:gd name="T10" fmla="*/ 0 w 6196"/>
                <a:gd name="T11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6" h="73">
                  <a:moveTo>
                    <a:pt x="6196" y="7"/>
                  </a:moveTo>
                  <a:lnTo>
                    <a:pt x="5752" y="73"/>
                  </a:lnTo>
                  <a:lnTo>
                    <a:pt x="5303" y="0"/>
                  </a:lnTo>
                  <a:lnTo>
                    <a:pt x="3102" y="0"/>
                  </a:lnTo>
                  <a:lnTo>
                    <a:pt x="2648" y="15"/>
                  </a:lnTo>
                  <a:lnTo>
                    <a:pt x="0" y="15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Freeform 58">
              <a:extLst>
                <a:ext uri="{FF2B5EF4-FFF2-40B4-BE49-F238E27FC236}">
                  <a16:creationId xmlns:a16="http://schemas.microsoft.com/office/drawing/2014/main" id="{5A1A39BB-53CD-5D30-1CD1-C1FE3D3F9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1088" y="1547813"/>
              <a:ext cx="76200" cy="74613"/>
            </a:xfrm>
            <a:custGeom>
              <a:avLst/>
              <a:gdLst>
                <a:gd name="T0" fmla="*/ 122 w 144"/>
                <a:gd name="T1" fmla="*/ 122 h 143"/>
                <a:gd name="T2" fmla="*/ 131 w 144"/>
                <a:gd name="T3" fmla="*/ 110 h 143"/>
                <a:gd name="T4" fmla="*/ 138 w 144"/>
                <a:gd name="T5" fmla="*/ 98 h 143"/>
                <a:gd name="T6" fmla="*/ 139 w 144"/>
                <a:gd name="T7" fmla="*/ 91 h 143"/>
                <a:gd name="T8" fmla="*/ 141 w 144"/>
                <a:gd name="T9" fmla="*/ 85 h 143"/>
                <a:gd name="T10" fmla="*/ 143 w 144"/>
                <a:gd name="T11" fmla="*/ 77 h 143"/>
                <a:gd name="T12" fmla="*/ 143 w 144"/>
                <a:gd name="T13" fmla="*/ 74 h 143"/>
                <a:gd name="T14" fmla="*/ 144 w 144"/>
                <a:gd name="T15" fmla="*/ 71 h 143"/>
                <a:gd name="T16" fmla="*/ 141 w 144"/>
                <a:gd name="T17" fmla="*/ 56 h 143"/>
                <a:gd name="T18" fmla="*/ 138 w 144"/>
                <a:gd name="T19" fmla="*/ 43 h 143"/>
                <a:gd name="T20" fmla="*/ 131 w 144"/>
                <a:gd name="T21" fmla="*/ 31 h 143"/>
                <a:gd name="T22" fmla="*/ 122 w 144"/>
                <a:gd name="T23" fmla="*/ 20 h 143"/>
                <a:gd name="T24" fmla="*/ 110 w 144"/>
                <a:gd name="T25" fmla="*/ 10 h 143"/>
                <a:gd name="T26" fmla="*/ 98 w 144"/>
                <a:gd name="T27" fmla="*/ 4 h 143"/>
                <a:gd name="T28" fmla="*/ 85 w 144"/>
                <a:gd name="T29" fmla="*/ 1 h 143"/>
                <a:gd name="T30" fmla="*/ 72 w 144"/>
                <a:gd name="T31" fmla="*/ 0 h 143"/>
                <a:gd name="T32" fmla="*/ 56 w 144"/>
                <a:gd name="T33" fmla="*/ 1 h 143"/>
                <a:gd name="T34" fmla="*/ 43 w 144"/>
                <a:gd name="T35" fmla="*/ 4 h 143"/>
                <a:gd name="T36" fmla="*/ 31 w 144"/>
                <a:gd name="T37" fmla="*/ 10 h 143"/>
                <a:gd name="T38" fmla="*/ 20 w 144"/>
                <a:gd name="T39" fmla="*/ 20 h 143"/>
                <a:gd name="T40" fmla="*/ 11 w 144"/>
                <a:gd name="T41" fmla="*/ 31 h 143"/>
                <a:gd name="T42" fmla="*/ 5 w 144"/>
                <a:gd name="T43" fmla="*/ 43 h 143"/>
                <a:gd name="T44" fmla="*/ 1 w 144"/>
                <a:gd name="T45" fmla="*/ 56 h 143"/>
                <a:gd name="T46" fmla="*/ 0 w 144"/>
                <a:gd name="T47" fmla="*/ 71 h 143"/>
                <a:gd name="T48" fmla="*/ 1 w 144"/>
                <a:gd name="T49" fmla="*/ 85 h 143"/>
                <a:gd name="T50" fmla="*/ 5 w 144"/>
                <a:gd name="T51" fmla="*/ 98 h 143"/>
                <a:gd name="T52" fmla="*/ 11 w 144"/>
                <a:gd name="T53" fmla="*/ 110 h 143"/>
                <a:gd name="T54" fmla="*/ 20 w 144"/>
                <a:gd name="T55" fmla="*/ 122 h 143"/>
                <a:gd name="T56" fmla="*/ 31 w 144"/>
                <a:gd name="T57" fmla="*/ 130 h 143"/>
                <a:gd name="T58" fmla="*/ 43 w 144"/>
                <a:gd name="T59" fmla="*/ 137 h 143"/>
                <a:gd name="T60" fmla="*/ 56 w 144"/>
                <a:gd name="T61" fmla="*/ 141 h 143"/>
                <a:gd name="T62" fmla="*/ 72 w 144"/>
                <a:gd name="T63" fmla="*/ 143 h 143"/>
                <a:gd name="T64" fmla="*/ 74 w 144"/>
                <a:gd name="T65" fmla="*/ 142 h 143"/>
                <a:gd name="T66" fmla="*/ 78 w 144"/>
                <a:gd name="T67" fmla="*/ 142 h 143"/>
                <a:gd name="T68" fmla="*/ 85 w 144"/>
                <a:gd name="T69" fmla="*/ 141 h 143"/>
                <a:gd name="T70" fmla="*/ 91 w 144"/>
                <a:gd name="T71" fmla="*/ 138 h 143"/>
                <a:gd name="T72" fmla="*/ 98 w 144"/>
                <a:gd name="T73" fmla="*/ 137 h 143"/>
                <a:gd name="T74" fmla="*/ 110 w 144"/>
                <a:gd name="T75" fmla="*/ 130 h 143"/>
                <a:gd name="T76" fmla="*/ 122 w 144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3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7"/>
                  </a:lnTo>
                  <a:lnTo>
                    <a:pt x="143" y="74"/>
                  </a:lnTo>
                  <a:lnTo>
                    <a:pt x="144" y="71"/>
                  </a:lnTo>
                  <a:lnTo>
                    <a:pt x="141" y="56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6" y="141"/>
                  </a:lnTo>
                  <a:lnTo>
                    <a:pt x="72" y="143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6" name="Freeform 59">
              <a:extLst>
                <a:ext uri="{FF2B5EF4-FFF2-40B4-BE49-F238E27FC236}">
                  <a16:creationId xmlns:a16="http://schemas.microsoft.com/office/drawing/2014/main" id="{BD516E9D-22C6-BC2C-AA8C-25D0D6D40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0988" y="1547813"/>
              <a:ext cx="74613" cy="74613"/>
            </a:xfrm>
            <a:custGeom>
              <a:avLst/>
              <a:gdLst>
                <a:gd name="T0" fmla="*/ 122 w 143"/>
                <a:gd name="T1" fmla="*/ 122 h 143"/>
                <a:gd name="T2" fmla="*/ 130 w 143"/>
                <a:gd name="T3" fmla="*/ 110 h 143"/>
                <a:gd name="T4" fmla="*/ 137 w 143"/>
                <a:gd name="T5" fmla="*/ 98 h 143"/>
                <a:gd name="T6" fmla="*/ 139 w 143"/>
                <a:gd name="T7" fmla="*/ 91 h 143"/>
                <a:gd name="T8" fmla="*/ 141 w 143"/>
                <a:gd name="T9" fmla="*/ 85 h 143"/>
                <a:gd name="T10" fmla="*/ 142 w 143"/>
                <a:gd name="T11" fmla="*/ 77 h 143"/>
                <a:gd name="T12" fmla="*/ 142 w 143"/>
                <a:gd name="T13" fmla="*/ 74 h 143"/>
                <a:gd name="T14" fmla="*/ 143 w 143"/>
                <a:gd name="T15" fmla="*/ 71 h 143"/>
                <a:gd name="T16" fmla="*/ 141 w 143"/>
                <a:gd name="T17" fmla="*/ 56 h 143"/>
                <a:gd name="T18" fmla="*/ 137 w 143"/>
                <a:gd name="T19" fmla="*/ 43 h 143"/>
                <a:gd name="T20" fmla="*/ 130 w 143"/>
                <a:gd name="T21" fmla="*/ 31 h 143"/>
                <a:gd name="T22" fmla="*/ 122 w 143"/>
                <a:gd name="T23" fmla="*/ 20 h 143"/>
                <a:gd name="T24" fmla="*/ 110 w 143"/>
                <a:gd name="T25" fmla="*/ 10 h 143"/>
                <a:gd name="T26" fmla="*/ 98 w 143"/>
                <a:gd name="T27" fmla="*/ 4 h 143"/>
                <a:gd name="T28" fmla="*/ 85 w 143"/>
                <a:gd name="T29" fmla="*/ 1 h 143"/>
                <a:gd name="T30" fmla="*/ 72 w 143"/>
                <a:gd name="T31" fmla="*/ 0 h 143"/>
                <a:gd name="T32" fmla="*/ 56 w 143"/>
                <a:gd name="T33" fmla="*/ 1 h 143"/>
                <a:gd name="T34" fmla="*/ 43 w 143"/>
                <a:gd name="T35" fmla="*/ 4 h 143"/>
                <a:gd name="T36" fmla="*/ 31 w 143"/>
                <a:gd name="T37" fmla="*/ 10 h 143"/>
                <a:gd name="T38" fmla="*/ 20 w 143"/>
                <a:gd name="T39" fmla="*/ 20 h 143"/>
                <a:gd name="T40" fmla="*/ 11 w 143"/>
                <a:gd name="T41" fmla="*/ 31 h 143"/>
                <a:gd name="T42" fmla="*/ 5 w 143"/>
                <a:gd name="T43" fmla="*/ 43 h 143"/>
                <a:gd name="T44" fmla="*/ 1 w 143"/>
                <a:gd name="T45" fmla="*/ 56 h 143"/>
                <a:gd name="T46" fmla="*/ 0 w 143"/>
                <a:gd name="T47" fmla="*/ 71 h 143"/>
                <a:gd name="T48" fmla="*/ 1 w 143"/>
                <a:gd name="T49" fmla="*/ 85 h 143"/>
                <a:gd name="T50" fmla="*/ 5 w 143"/>
                <a:gd name="T51" fmla="*/ 98 h 143"/>
                <a:gd name="T52" fmla="*/ 11 w 143"/>
                <a:gd name="T53" fmla="*/ 110 h 143"/>
                <a:gd name="T54" fmla="*/ 20 w 143"/>
                <a:gd name="T55" fmla="*/ 122 h 143"/>
                <a:gd name="T56" fmla="*/ 31 w 143"/>
                <a:gd name="T57" fmla="*/ 130 h 143"/>
                <a:gd name="T58" fmla="*/ 43 w 143"/>
                <a:gd name="T59" fmla="*/ 137 h 143"/>
                <a:gd name="T60" fmla="*/ 56 w 143"/>
                <a:gd name="T61" fmla="*/ 141 h 143"/>
                <a:gd name="T62" fmla="*/ 72 w 143"/>
                <a:gd name="T63" fmla="*/ 143 h 143"/>
                <a:gd name="T64" fmla="*/ 74 w 143"/>
                <a:gd name="T65" fmla="*/ 142 h 143"/>
                <a:gd name="T66" fmla="*/ 78 w 143"/>
                <a:gd name="T67" fmla="*/ 142 h 143"/>
                <a:gd name="T68" fmla="*/ 85 w 143"/>
                <a:gd name="T69" fmla="*/ 141 h 143"/>
                <a:gd name="T70" fmla="*/ 91 w 143"/>
                <a:gd name="T71" fmla="*/ 138 h 143"/>
                <a:gd name="T72" fmla="*/ 98 w 143"/>
                <a:gd name="T73" fmla="*/ 137 h 143"/>
                <a:gd name="T74" fmla="*/ 110 w 143"/>
                <a:gd name="T75" fmla="*/ 130 h 143"/>
                <a:gd name="T76" fmla="*/ 122 w 143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43">
                  <a:moveTo>
                    <a:pt x="122" y="122"/>
                  </a:moveTo>
                  <a:lnTo>
                    <a:pt x="130" y="110"/>
                  </a:lnTo>
                  <a:lnTo>
                    <a:pt x="137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7"/>
                  </a:lnTo>
                  <a:lnTo>
                    <a:pt x="142" y="74"/>
                  </a:lnTo>
                  <a:lnTo>
                    <a:pt x="143" y="71"/>
                  </a:lnTo>
                  <a:lnTo>
                    <a:pt x="141" y="56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6" y="141"/>
                  </a:lnTo>
                  <a:lnTo>
                    <a:pt x="72" y="143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7" name="Freeform 60">
              <a:extLst>
                <a:ext uri="{FF2B5EF4-FFF2-40B4-BE49-F238E27FC236}">
                  <a16:creationId xmlns:a16="http://schemas.microsoft.com/office/drawing/2014/main" id="{2A662FF6-3AE8-524E-567D-6508FCBAE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7525" y="1547813"/>
              <a:ext cx="76200" cy="74613"/>
            </a:xfrm>
            <a:custGeom>
              <a:avLst/>
              <a:gdLst>
                <a:gd name="T0" fmla="*/ 122 w 144"/>
                <a:gd name="T1" fmla="*/ 122 h 143"/>
                <a:gd name="T2" fmla="*/ 131 w 144"/>
                <a:gd name="T3" fmla="*/ 110 h 143"/>
                <a:gd name="T4" fmla="*/ 138 w 144"/>
                <a:gd name="T5" fmla="*/ 98 h 143"/>
                <a:gd name="T6" fmla="*/ 139 w 144"/>
                <a:gd name="T7" fmla="*/ 91 h 143"/>
                <a:gd name="T8" fmla="*/ 142 w 144"/>
                <a:gd name="T9" fmla="*/ 85 h 143"/>
                <a:gd name="T10" fmla="*/ 143 w 144"/>
                <a:gd name="T11" fmla="*/ 77 h 143"/>
                <a:gd name="T12" fmla="*/ 143 w 144"/>
                <a:gd name="T13" fmla="*/ 74 h 143"/>
                <a:gd name="T14" fmla="*/ 144 w 144"/>
                <a:gd name="T15" fmla="*/ 71 h 143"/>
                <a:gd name="T16" fmla="*/ 142 w 144"/>
                <a:gd name="T17" fmla="*/ 56 h 143"/>
                <a:gd name="T18" fmla="*/ 138 w 144"/>
                <a:gd name="T19" fmla="*/ 43 h 143"/>
                <a:gd name="T20" fmla="*/ 131 w 144"/>
                <a:gd name="T21" fmla="*/ 31 h 143"/>
                <a:gd name="T22" fmla="*/ 122 w 144"/>
                <a:gd name="T23" fmla="*/ 20 h 143"/>
                <a:gd name="T24" fmla="*/ 110 w 144"/>
                <a:gd name="T25" fmla="*/ 10 h 143"/>
                <a:gd name="T26" fmla="*/ 98 w 144"/>
                <a:gd name="T27" fmla="*/ 4 h 143"/>
                <a:gd name="T28" fmla="*/ 85 w 144"/>
                <a:gd name="T29" fmla="*/ 1 h 143"/>
                <a:gd name="T30" fmla="*/ 72 w 144"/>
                <a:gd name="T31" fmla="*/ 0 h 143"/>
                <a:gd name="T32" fmla="*/ 57 w 144"/>
                <a:gd name="T33" fmla="*/ 1 h 143"/>
                <a:gd name="T34" fmla="*/ 43 w 144"/>
                <a:gd name="T35" fmla="*/ 4 h 143"/>
                <a:gd name="T36" fmla="*/ 31 w 144"/>
                <a:gd name="T37" fmla="*/ 10 h 143"/>
                <a:gd name="T38" fmla="*/ 21 w 144"/>
                <a:gd name="T39" fmla="*/ 20 h 143"/>
                <a:gd name="T40" fmla="*/ 11 w 144"/>
                <a:gd name="T41" fmla="*/ 31 h 143"/>
                <a:gd name="T42" fmla="*/ 5 w 144"/>
                <a:gd name="T43" fmla="*/ 43 h 143"/>
                <a:gd name="T44" fmla="*/ 1 w 144"/>
                <a:gd name="T45" fmla="*/ 56 h 143"/>
                <a:gd name="T46" fmla="*/ 0 w 144"/>
                <a:gd name="T47" fmla="*/ 71 h 143"/>
                <a:gd name="T48" fmla="*/ 1 w 144"/>
                <a:gd name="T49" fmla="*/ 85 h 143"/>
                <a:gd name="T50" fmla="*/ 5 w 144"/>
                <a:gd name="T51" fmla="*/ 98 h 143"/>
                <a:gd name="T52" fmla="*/ 11 w 144"/>
                <a:gd name="T53" fmla="*/ 110 h 143"/>
                <a:gd name="T54" fmla="*/ 21 w 144"/>
                <a:gd name="T55" fmla="*/ 122 h 143"/>
                <a:gd name="T56" fmla="*/ 31 w 144"/>
                <a:gd name="T57" fmla="*/ 130 h 143"/>
                <a:gd name="T58" fmla="*/ 43 w 144"/>
                <a:gd name="T59" fmla="*/ 137 h 143"/>
                <a:gd name="T60" fmla="*/ 57 w 144"/>
                <a:gd name="T61" fmla="*/ 141 h 143"/>
                <a:gd name="T62" fmla="*/ 72 w 144"/>
                <a:gd name="T63" fmla="*/ 143 h 143"/>
                <a:gd name="T64" fmla="*/ 75 w 144"/>
                <a:gd name="T65" fmla="*/ 142 h 143"/>
                <a:gd name="T66" fmla="*/ 78 w 144"/>
                <a:gd name="T67" fmla="*/ 142 h 143"/>
                <a:gd name="T68" fmla="*/ 85 w 144"/>
                <a:gd name="T69" fmla="*/ 141 h 143"/>
                <a:gd name="T70" fmla="*/ 91 w 144"/>
                <a:gd name="T71" fmla="*/ 138 h 143"/>
                <a:gd name="T72" fmla="*/ 98 w 144"/>
                <a:gd name="T73" fmla="*/ 137 h 143"/>
                <a:gd name="T74" fmla="*/ 110 w 144"/>
                <a:gd name="T75" fmla="*/ 130 h 143"/>
                <a:gd name="T76" fmla="*/ 122 w 144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3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2" y="85"/>
                  </a:lnTo>
                  <a:lnTo>
                    <a:pt x="143" y="77"/>
                  </a:lnTo>
                  <a:lnTo>
                    <a:pt x="143" y="74"/>
                  </a:lnTo>
                  <a:lnTo>
                    <a:pt x="144" y="71"/>
                  </a:lnTo>
                  <a:lnTo>
                    <a:pt x="142" y="56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7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7" y="141"/>
                  </a:lnTo>
                  <a:lnTo>
                    <a:pt x="72" y="143"/>
                  </a:lnTo>
                  <a:lnTo>
                    <a:pt x="75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8" name="Freeform 61">
              <a:extLst>
                <a:ext uri="{FF2B5EF4-FFF2-40B4-BE49-F238E27FC236}">
                  <a16:creationId xmlns:a16="http://schemas.microsoft.com/office/drawing/2014/main" id="{91343EE3-3425-0DD1-65E3-B251781B3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9300" y="1547813"/>
              <a:ext cx="76200" cy="74613"/>
            </a:xfrm>
            <a:custGeom>
              <a:avLst/>
              <a:gdLst>
                <a:gd name="T0" fmla="*/ 122 w 144"/>
                <a:gd name="T1" fmla="*/ 122 h 143"/>
                <a:gd name="T2" fmla="*/ 131 w 144"/>
                <a:gd name="T3" fmla="*/ 110 h 143"/>
                <a:gd name="T4" fmla="*/ 138 w 144"/>
                <a:gd name="T5" fmla="*/ 98 h 143"/>
                <a:gd name="T6" fmla="*/ 139 w 144"/>
                <a:gd name="T7" fmla="*/ 91 h 143"/>
                <a:gd name="T8" fmla="*/ 142 w 144"/>
                <a:gd name="T9" fmla="*/ 85 h 143"/>
                <a:gd name="T10" fmla="*/ 143 w 144"/>
                <a:gd name="T11" fmla="*/ 77 h 143"/>
                <a:gd name="T12" fmla="*/ 143 w 144"/>
                <a:gd name="T13" fmla="*/ 74 h 143"/>
                <a:gd name="T14" fmla="*/ 144 w 144"/>
                <a:gd name="T15" fmla="*/ 71 h 143"/>
                <a:gd name="T16" fmla="*/ 142 w 144"/>
                <a:gd name="T17" fmla="*/ 56 h 143"/>
                <a:gd name="T18" fmla="*/ 138 w 144"/>
                <a:gd name="T19" fmla="*/ 43 h 143"/>
                <a:gd name="T20" fmla="*/ 131 w 144"/>
                <a:gd name="T21" fmla="*/ 31 h 143"/>
                <a:gd name="T22" fmla="*/ 122 w 144"/>
                <a:gd name="T23" fmla="*/ 20 h 143"/>
                <a:gd name="T24" fmla="*/ 110 w 144"/>
                <a:gd name="T25" fmla="*/ 10 h 143"/>
                <a:gd name="T26" fmla="*/ 99 w 144"/>
                <a:gd name="T27" fmla="*/ 4 h 143"/>
                <a:gd name="T28" fmla="*/ 85 w 144"/>
                <a:gd name="T29" fmla="*/ 1 h 143"/>
                <a:gd name="T30" fmla="*/ 72 w 144"/>
                <a:gd name="T31" fmla="*/ 0 h 143"/>
                <a:gd name="T32" fmla="*/ 57 w 144"/>
                <a:gd name="T33" fmla="*/ 1 h 143"/>
                <a:gd name="T34" fmla="*/ 43 w 144"/>
                <a:gd name="T35" fmla="*/ 4 h 143"/>
                <a:gd name="T36" fmla="*/ 31 w 144"/>
                <a:gd name="T37" fmla="*/ 10 h 143"/>
                <a:gd name="T38" fmla="*/ 21 w 144"/>
                <a:gd name="T39" fmla="*/ 20 h 143"/>
                <a:gd name="T40" fmla="*/ 11 w 144"/>
                <a:gd name="T41" fmla="*/ 31 h 143"/>
                <a:gd name="T42" fmla="*/ 5 w 144"/>
                <a:gd name="T43" fmla="*/ 43 h 143"/>
                <a:gd name="T44" fmla="*/ 2 w 144"/>
                <a:gd name="T45" fmla="*/ 56 h 143"/>
                <a:gd name="T46" fmla="*/ 0 w 144"/>
                <a:gd name="T47" fmla="*/ 71 h 143"/>
                <a:gd name="T48" fmla="*/ 2 w 144"/>
                <a:gd name="T49" fmla="*/ 85 h 143"/>
                <a:gd name="T50" fmla="*/ 5 w 144"/>
                <a:gd name="T51" fmla="*/ 98 h 143"/>
                <a:gd name="T52" fmla="*/ 11 w 144"/>
                <a:gd name="T53" fmla="*/ 110 h 143"/>
                <a:gd name="T54" fmla="*/ 21 w 144"/>
                <a:gd name="T55" fmla="*/ 122 h 143"/>
                <a:gd name="T56" fmla="*/ 31 w 144"/>
                <a:gd name="T57" fmla="*/ 130 h 143"/>
                <a:gd name="T58" fmla="*/ 43 w 144"/>
                <a:gd name="T59" fmla="*/ 137 h 143"/>
                <a:gd name="T60" fmla="*/ 57 w 144"/>
                <a:gd name="T61" fmla="*/ 141 h 143"/>
                <a:gd name="T62" fmla="*/ 72 w 144"/>
                <a:gd name="T63" fmla="*/ 143 h 143"/>
                <a:gd name="T64" fmla="*/ 75 w 144"/>
                <a:gd name="T65" fmla="*/ 142 h 143"/>
                <a:gd name="T66" fmla="*/ 78 w 144"/>
                <a:gd name="T67" fmla="*/ 142 h 143"/>
                <a:gd name="T68" fmla="*/ 85 w 144"/>
                <a:gd name="T69" fmla="*/ 141 h 143"/>
                <a:gd name="T70" fmla="*/ 91 w 144"/>
                <a:gd name="T71" fmla="*/ 138 h 143"/>
                <a:gd name="T72" fmla="*/ 99 w 144"/>
                <a:gd name="T73" fmla="*/ 137 h 143"/>
                <a:gd name="T74" fmla="*/ 110 w 144"/>
                <a:gd name="T75" fmla="*/ 130 h 143"/>
                <a:gd name="T76" fmla="*/ 122 w 144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3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2" y="85"/>
                  </a:lnTo>
                  <a:lnTo>
                    <a:pt x="143" y="77"/>
                  </a:lnTo>
                  <a:lnTo>
                    <a:pt x="143" y="74"/>
                  </a:lnTo>
                  <a:lnTo>
                    <a:pt x="144" y="71"/>
                  </a:lnTo>
                  <a:lnTo>
                    <a:pt x="142" y="56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9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7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2" y="56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7" y="141"/>
                  </a:lnTo>
                  <a:lnTo>
                    <a:pt x="72" y="143"/>
                  </a:lnTo>
                  <a:lnTo>
                    <a:pt x="75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9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9" name="Freeform 62">
              <a:extLst>
                <a:ext uri="{FF2B5EF4-FFF2-40B4-BE49-F238E27FC236}">
                  <a16:creationId xmlns:a16="http://schemas.microsoft.com/office/drawing/2014/main" id="{32583CE1-DD8A-F49C-C14E-47E63A4A7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55838" y="1547813"/>
              <a:ext cx="76200" cy="74613"/>
            </a:xfrm>
            <a:custGeom>
              <a:avLst/>
              <a:gdLst>
                <a:gd name="T0" fmla="*/ 122 w 143"/>
                <a:gd name="T1" fmla="*/ 122 h 143"/>
                <a:gd name="T2" fmla="*/ 130 w 143"/>
                <a:gd name="T3" fmla="*/ 110 h 143"/>
                <a:gd name="T4" fmla="*/ 137 w 143"/>
                <a:gd name="T5" fmla="*/ 98 h 143"/>
                <a:gd name="T6" fmla="*/ 139 w 143"/>
                <a:gd name="T7" fmla="*/ 91 h 143"/>
                <a:gd name="T8" fmla="*/ 141 w 143"/>
                <a:gd name="T9" fmla="*/ 85 h 143"/>
                <a:gd name="T10" fmla="*/ 142 w 143"/>
                <a:gd name="T11" fmla="*/ 77 h 143"/>
                <a:gd name="T12" fmla="*/ 142 w 143"/>
                <a:gd name="T13" fmla="*/ 74 h 143"/>
                <a:gd name="T14" fmla="*/ 143 w 143"/>
                <a:gd name="T15" fmla="*/ 71 h 143"/>
                <a:gd name="T16" fmla="*/ 141 w 143"/>
                <a:gd name="T17" fmla="*/ 56 h 143"/>
                <a:gd name="T18" fmla="*/ 137 w 143"/>
                <a:gd name="T19" fmla="*/ 43 h 143"/>
                <a:gd name="T20" fmla="*/ 130 w 143"/>
                <a:gd name="T21" fmla="*/ 31 h 143"/>
                <a:gd name="T22" fmla="*/ 122 w 143"/>
                <a:gd name="T23" fmla="*/ 20 h 143"/>
                <a:gd name="T24" fmla="*/ 110 w 143"/>
                <a:gd name="T25" fmla="*/ 10 h 143"/>
                <a:gd name="T26" fmla="*/ 98 w 143"/>
                <a:gd name="T27" fmla="*/ 4 h 143"/>
                <a:gd name="T28" fmla="*/ 85 w 143"/>
                <a:gd name="T29" fmla="*/ 1 h 143"/>
                <a:gd name="T30" fmla="*/ 72 w 143"/>
                <a:gd name="T31" fmla="*/ 0 h 143"/>
                <a:gd name="T32" fmla="*/ 56 w 143"/>
                <a:gd name="T33" fmla="*/ 1 h 143"/>
                <a:gd name="T34" fmla="*/ 43 w 143"/>
                <a:gd name="T35" fmla="*/ 4 h 143"/>
                <a:gd name="T36" fmla="*/ 31 w 143"/>
                <a:gd name="T37" fmla="*/ 10 h 143"/>
                <a:gd name="T38" fmla="*/ 20 w 143"/>
                <a:gd name="T39" fmla="*/ 20 h 143"/>
                <a:gd name="T40" fmla="*/ 11 w 143"/>
                <a:gd name="T41" fmla="*/ 31 h 143"/>
                <a:gd name="T42" fmla="*/ 5 w 143"/>
                <a:gd name="T43" fmla="*/ 43 h 143"/>
                <a:gd name="T44" fmla="*/ 1 w 143"/>
                <a:gd name="T45" fmla="*/ 56 h 143"/>
                <a:gd name="T46" fmla="*/ 0 w 143"/>
                <a:gd name="T47" fmla="*/ 71 h 143"/>
                <a:gd name="T48" fmla="*/ 1 w 143"/>
                <a:gd name="T49" fmla="*/ 85 h 143"/>
                <a:gd name="T50" fmla="*/ 5 w 143"/>
                <a:gd name="T51" fmla="*/ 98 h 143"/>
                <a:gd name="T52" fmla="*/ 11 w 143"/>
                <a:gd name="T53" fmla="*/ 110 h 143"/>
                <a:gd name="T54" fmla="*/ 20 w 143"/>
                <a:gd name="T55" fmla="*/ 122 h 143"/>
                <a:gd name="T56" fmla="*/ 31 w 143"/>
                <a:gd name="T57" fmla="*/ 130 h 143"/>
                <a:gd name="T58" fmla="*/ 43 w 143"/>
                <a:gd name="T59" fmla="*/ 137 h 143"/>
                <a:gd name="T60" fmla="*/ 56 w 143"/>
                <a:gd name="T61" fmla="*/ 141 h 143"/>
                <a:gd name="T62" fmla="*/ 72 w 143"/>
                <a:gd name="T63" fmla="*/ 143 h 143"/>
                <a:gd name="T64" fmla="*/ 74 w 143"/>
                <a:gd name="T65" fmla="*/ 142 h 143"/>
                <a:gd name="T66" fmla="*/ 78 w 143"/>
                <a:gd name="T67" fmla="*/ 142 h 143"/>
                <a:gd name="T68" fmla="*/ 85 w 143"/>
                <a:gd name="T69" fmla="*/ 141 h 143"/>
                <a:gd name="T70" fmla="*/ 91 w 143"/>
                <a:gd name="T71" fmla="*/ 138 h 143"/>
                <a:gd name="T72" fmla="*/ 98 w 143"/>
                <a:gd name="T73" fmla="*/ 137 h 143"/>
                <a:gd name="T74" fmla="*/ 110 w 143"/>
                <a:gd name="T75" fmla="*/ 130 h 143"/>
                <a:gd name="T76" fmla="*/ 122 w 143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43">
                  <a:moveTo>
                    <a:pt x="122" y="122"/>
                  </a:moveTo>
                  <a:lnTo>
                    <a:pt x="130" y="110"/>
                  </a:lnTo>
                  <a:lnTo>
                    <a:pt x="137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7"/>
                  </a:lnTo>
                  <a:lnTo>
                    <a:pt x="142" y="74"/>
                  </a:lnTo>
                  <a:lnTo>
                    <a:pt x="143" y="71"/>
                  </a:lnTo>
                  <a:lnTo>
                    <a:pt x="141" y="56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6" y="141"/>
                  </a:lnTo>
                  <a:lnTo>
                    <a:pt x="72" y="143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Freeform 63">
              <a:extLst>
                <a:ext uri="{FF2B5EF4-FFF2-40B4-BE49-F238E27FC236}">
                  <a16:creationId xmlns:a16="http://schemas.microsoft.com/office/drawing/2014/main" id="{F2ECD610-79FF-55FD-AF20-B9AB5BE3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2375" y="1547813"/>
              <a:ext cx="76200" cy="74613"/>
            </a:xfrm>
            <a:custGeom>
              <a:avLst/>
              <a:gdLst>
                <a:gd name="T0" fmla="*/ 122 w 144"/>
                <a:gd name="T1" fmla="*/ 122 h 143"/>
                <a:gd name="T2" fmla="*/ 131 w 144"/>
                <a:gd name="T3" fmla="*/ 110 h 143"/>
                <a:gd name="T4" fmla="*/ 138 w 144"/>
                <a:gd name="T5" fmla="*/ 98 h 143"/>
                <a:gd name="T6" fmla="*/ 139 w 144"/>
                <a:gd name="T7" fmla="*/ 91 h 143"/>
                <a:gd name="T8" fmla="*/ 142 w 144"/>
                <a:gd name="T9" fmla="*/ 85 h 143"/>
                <a:gd name="T10" fmla="*/ 143 w 144"/>
                <a:gd name="T11" fmla="*/ 77 h 143"/>
                <a:gd name="T12" fmla="*/ 143 w 144"/>
                <a:gd name="T13" fmla="*/ 74 h 143"/>
                <a:gd name="T14" fmla="*/ 144 w 144"/>
                <a:gd name="T15" fmla="*/ 71 h 143"/>
                <a:gd name="T16" fmla="*/ 142 w 144"/>
                <a:gd name="T17" fmla="*/ 56 h 143"/>
                <a:gd name="T18" fmla="*/ 138 w 144"/>
                <a:gd name="T19" fmla="*/ 43 h 143"/>
                <a:gd name="T20" fmla="*/ 131 w 144"/>
                <a:gd name="T21" fmla="*/ 31 h 143"/>
                <a:gd name="T22" fmla="*/ 122 w 144"/>
                <a:gd name="T23" fmla="*/ 20 h 143"/>
                <a:gd name="T24" fmla="*/ 110 w 144"/>
                <a:gd name="T25" fmla="*/ 10 h 143"/>
                <a:gd name="T26" fmla="*/ 98 w 144"/>
                <a:gd name="T27" fmla="*/ 4 h 143"/>
                <a:gd name="T28" fmla="*/ 85 w 144"/>
                <a:gd name="T29" fmla="*/ 1 h 143"/>
                <a:gd name="T30" fmla="*/ 72 w 144"/>
                <a:gd name="T31" fmla="*/ 0 h 143"/>
                <a:gd name="T32" fmla="*/ 57 w 144"/>
                <a:gd name="T33" fmla="*/ 1 h 143"/>
                <a:gd name="T34" fmla="*/ 43 w 144"/>
                <a:gd name="T35" fmla="*/ 4 h 143"/>
                <a:gd name="T36" fmla="*/ 31 w 144"/>
                <a:gd name="T37" fmla="*/ 10 h 143"/>
                <a:gd name="T38" fmla="*/ 21 w 144"/>
                <a:gd name="T39" fmla="*/ 20 h 143"/>
                <a:gd name="T40" fmla="*/ 11 w 144"/>
                <a:gd name="T41" fmla="*/ 31 h 143"/>
                <a:gd name="T42" fmla="*/ 5 w 144"/>
                <a:gd name="T43" fmla="*/ 43 h 143"/>
                <a:gd name="T44" fmla="*/ 1 w 144"/>
                <a:gd name="T45" fmla="*/ 56 h 143"/>
                <a:gd name="T46" fmla="*/ 0 w 144"/>
                <a:gd name="T47" fmla="*/ 71 h 143"/>
                <a:gd name="T48" fmla="*/ 1 w 144"/>
                <a:gd name="T49" fmla="*/ 85 h 143"/>
                <a:gd name="T50" fmla="*/ 5 w 144"/>
                <a:gd name="T51" fmla="*/ 98 h 143"/>
                <a:gd name="T52" fmla="*/ 11 w 144"/>
                <a:gd name="T53" fmla="*/ 110 h 143"/>
                <a:gd name="T54" fmla="*/ 21 w 144"/>
                <a:gd name="T55" fmla="*/ 122 h 143"/>
                <a:gd name="T56" fmla="*/ 31 w 144"/>
                <a:gd name="T57" fmla="*/ 130 h 143"/>
                <a:gd name="T58" fmla="*/ 43 w 144"/>
                <a:gd name="T59" fmla="*/ 137 h 143"/>
                <a:gd name="T60" fmla="*/ 57 w 144"/>
                <a:gd name="T61" fmla="*/ 141 h 143"/>
                <a:gd name="T62" fmla="*/ 72 w 144"/>
                <a:gd name="T63" fmla="*/ 143 h 143"/>
                <a:gd name="T64" fmla="*/ 75 w 144"/>
                <a:gd name="T65" fmla="*/ 142 h 143"/>
                <a:gd name="T66" fmla="*/ 78 w 144"/>
                <a:gd name="T67" fmla="*/ 142 h 143"/>
                <a:gd name="T68" fmla="*/ 85 w 144"/>
                <a:gd name="T69" fmla="*/ 141 h 143"/>
                <a:gd name="T70" fmla="*/ 91 w 144"/>
                <a:gd name="T71" fmla="*/ 138 h 143"/>
                <a:gd name="T72" fmla="*/ 98 w 144"/>
                <a:gd name="T73" fmla="*/ 137 h 143"/>
                <a:gd name="T74" fmla="*/ 110 w 144"/>
                <a:gd name="T75" fmla="*/ 130 h 143"/>
                <a:gd name="T76" fmla="*/ 122 w 144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3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2" y="85"/>
                  </a:lnTo>
                  <a:lnTo>
                    <a:pt x="143" y="77"/>
                  </a:lnTo>
                  <a:lnTo>
                    <a:pt x="143" y="74"/>
                  </a:lnTo>
                  <a:lnTo>
                    <a:pt x="144" y="71"/>
                  </a:lnTo>
                  <a:lnTo>
                    <a:pt x="142" y="56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7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7" y="141"/>
                  </a:lnTo>
                  <a:lnTo>
                    <a:pt x="72" y="143"/>
                  </a:lnTo>
                  <a:lnTo>
                    <a:pt x="75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Freeform 64">
              <a:extLst>
                <a:ext uri="{FF2B5EF4-FFF2-40B4-BE49-F238E27FC236}">
                  <a16:creationId xmlns:a16="http://schemas.microsoft.com/office/drawing/2014/main" id="{3625594A-124C-B5BE-882B-8D215E33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2563" y="1547813"/>
              <a:ext cx="76200" cy="74613"/>
            </a:xfrm>
            <a:custGeom>
              <a:avLst/>
              <a:gdLst>
                <a:gd name="T0" fmla="*/ 122 w 144"/>
                <a:gd name="T1" fmla="*/ 122 h 143"/>
                <a:gd name="T2" fmla="*/ 131 w 144"/>
                <a:gd name="T3" fmla="*/ 110 h 143"/>
                <a:gd name="T4" fmla="*/ 138 w 144"/>
                <a:gd name="T5" fmla="*/ 98 h 143"/>
                <a:gd name="T6" fmla="*/ 139 w 144"/>
                <a:gd name="T7" fmla="*/ 91 h 143"/>
                <a:gd name="T8" fmla="*/ 142 w 144"/>
                <a:gd name="T9" fmla="*/ 85 h 143"/>
                <a:gd name="T10" fmla="*/ 143 w 144"/>
                <a:gd name="T11" fmla="*/ 77 h 143"/>
                <a:gd name="T12" fmla="*/ 143 w 144"/>
                <a:gd name="T13" fmla="*/ 74 h 143"/>
                <a:gd name="T14" fmla="*/ 144 w 144"/>
                <a:gd name="T15" fmla="*/ 71 h 143"/>
                <a:gd name="T16" fmla="*/ 142 w 144"/>
                <a:gd name="T17" fmla="*/ 56 h 143"/>
                <a:gd name="T18" fmla="*/ 138 w 144"/>
                <a:gd name="T19" fmla="*/ 43 h 143"/>
                <a:gd name="T20" fmla="*/ 131 w 144"/>
                <a:gd name="T21" fmla="*/ 31 h 143"/>
                <a:gd name="T22" fmla="*/ 122 w 144"/>
                <a:gd name="T23" fmla="*/ 20 h 143"/>
                <a:gd name="T24" fmla="*/ 110 w 144"/>
                <a:gd name="T25" fmla="*/ 10 h 143"/>
                <a:gd name="T26" fmla="*/ 99 w 144"/>
                <a:gd name="T27" fmla="*/ 4 h 143"/>
                <a:gd name="T28" fmla="*/ 85 w 144"/>
                <a:gd name="T29" fmla="*/ 1 h 143"/>
                <a:gd name="T30" fmla="*/ 72 w 144"/>
                <a:gd name="T31" fmla="*/ 0 h 143"/>
                <a:gd name="T32" fmla="*/ 57 w 144"/>
                <a:gd name="T33" fmla="*/ 1 h 143"/>
                <a:gd name="T34" fmla="*/ 43 w 144"/>
                <a:gd name="T35" fmla="*/ 4 h 143"/>
                <a:gd name="T36" fmla="*/ 31 w 144"/>
                <a:gd name="T37" fmla="*/ 10 h 143"/>
                <a:gd name="T38" fmla="*/ 21 w 144"/>
                <a:gd name="T39" fmla="*/ 20 h 143"/>
                <a:gd name="T40" fmla="*/ 11 w 144"/>
                <a:gd name="T41" fmla="*/ 31 h 143"/>
                <a:gd name="T42" fmla="*/ 5 w 144"/>
                <a:gd name="T43" fmla="*/ 43 h 143"/>
                <a:gd name="T44" fmla="*/ 2 w 144"/>
                <a:gd name="T45" fmla="*/ 56 h 143"/>
                <a:gd name="T46" fmla="*/ 0 w 144"/>
                <a:gd name="T47" fmla="*/ 71 h 143"/>
                <a:gd name="T48" fmla="*/ 2 w 144"/>
                <a:gd name="T49" fmla="*/ 85 h 143"/>
                <a:gd name="T50" fmla="*/ 5 w 144"/>
                <a:gd name="T51" fmla="*/ 98 h 143"/>
                <a:gd name="T52" fmla="*/ 11 w 144"/>
                <a:gd name="T53" fmla="*/ 110 h 143"/>
                <a:gd name="T54" fmla="*/ 21 w 144"/>
                <a:gd name="T55" fmla="*/ 122 h 143"/>
                <a:gd name="T56" fmla="*/ 31 w 144"/>
                <a:gd name="T57" fmla="*/ 130 h 143"/>
                <a:gd name="T58" fmla="*/ 43 w 144"/>
                <a:gd name="T59" fmla="*/ 137 h 143"/>
                <a:gd name="T60" fmla="*/ 57 w 144"/>
                <a:gd name="T61" fmla="*/ 141 h 143"/>
                <a:gd name="T62" fmla="*/ 72 w 144"/>
                <a:gd name="T63" fmla="*/ 143 h 143"/>
                <a:gd name="T64" fmla="*/ 75 w 144"/>
                <a:gd name="T65" fmla="*/ 142 h 143"/>
                <a:gd name="T66" fmla="*/ 78 w 144"/>
                <a:gd name="T67" fmla="*/ 142 h 143"/>
                <a:gd name="T68" fmla="*/ 85 w 144"/>
                <a:gd name="T69" fmla="*/ 141 h 143"/>
                <a:gd name="T70" fmla="*/ 91 w 144"/>
                <a:gd name="T71" fmla="*/ 138 h 143"/>
                <a:gd name="T72" fmla="*/ 99 w 144"/>
                <a:gd name="T73" fmla="*/ 137 h 143"/>
                <a:gd name="T74" fmla="*/ 110 w 144"/>
                <a:gd name="T75" fmla="*/ 130 h 143"/>
                <a:gd name="T76" fmla="*/ 122 w 144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3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2" y="85"/>
                  </a:lnTo>
                  <a:lnTo>
                    <a:pt x="143" y="77"/>
                  </a:lnTo>
                  <a:lnTo>
                    <a:pt x="143" y="74"/>
                  </a:lnTo>
                  <a:lnTo>
                    <a:pt x="144" y="71"/>
                  </a:lnTo>
                  <a:lnTo>
                    <a:pt x="142" y="56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9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7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1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2" y="56"/>
                  </a:lnTo>
                  <a:lnTo>
                    <a:pt x="0" y="71"/>
                  </a:lnTo>
                  <a:lnTo>
                    <a:pt x="2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7" y="141"/>
                  </a:lnTo>
                  <a:lnTo>
                    <a:pt x="72" y="143"/>
                  </a:lnTo>
                  <a:lnTo>
                    <a:pt x="75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9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Freeform 65">
              <a:extLst>
                <a:ext uri="{FF2B5EF4-FFF2-40B4-BE49-F238E27FC236}">
                  <a16:creationId xmlns:a16="http://schemas.microsoft.com/office/drawing/2014/main" id="{252BE174-A16B-2050-E0E2-B91177571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59100" y="1554163"/>
              <a:ext cx="74613" cy="76200"/>
            </a:xfrm>
            <a:custGeom>
              <a:avLst/>
              <a:gdLst>
                <a:gd name="T0" fmla="*/ 122 w 143"/>
                <a:gd name="T1" fmla="*/ 122 h 144"/>
                <a:gd name="T2" fmla="*/ 130 w 143"/>
                <a:gd name="T3" fmla="*/ 110 h 144"/>
                <a:gd name="T4" fmla="*/ 137 w 143"/>
                <a:gd name="T5" fmla="*/ 98 h 144"/>
                <a:gd name="T6" fmla="*/ 139 w 143"/>
                <a:gd name="T7" fmla="*/ 91 h 144"/>
                <a:gd name="T8" fmla="*/ 141 w 143"/>
                <a:gd name="T9" fmla="*/ 85 h 144"/>
                <a:gd name="T10" fmla="*/ 142 w 143"/>
                <a:gd name="T11" fmla="*/ 78 h 144"/>
                <a:gd name="T12" fmla="*/ 142 w 143"/>
                <a:gd name="T13" fmla="*/ 74 h 144"/>
                <a:gd name="T14" fmla="*/ 143 w 143"/>
                <a:gd name="T15" fmla="*/ 72 h 144"/>
                <a:gd name="T16" fmla="*/ 141 w 143"/>
                <a:gd name="T17" fmla="*/ 56 h 144"/>
                <a:gd name="T18" fmla="*/ 137 w 143"/>
                <a:gd name="T19" fmla="*/ 43 h 144"/>
                <a:gd name="T20" fmla="*/ 130 w 143"/>
                <a:gd name="T21" fmla="*/ 31 h 144"/>
                <a:gd name="T22" fmla="*/ 122 w 143"/>
                <a:gd name="T23" fmla="*/ 20 h 144"/>
                <a:gd name="T24" fmla="*/ 110 w 143"/>
                <a:gd name="T25" fmla="*/ 11 h 144"/>
                <a:gd name="T26" fmla="*/ 98 w 143"/>
                <a:gd name="T27" fmla="*/ 5 h 144"/>
                <a:gd name="T28" fmla="*/ 85 w 143"/>
                <a:gd name="T29" fmla="*/ 1 h 144"/>
                <a:gd name="T30" fmla="*/ 71 w 143"/>
                <a:gd name="T31" fmla="*/ 0 h 144"/>
                <a:gd name="T32" fmla="*/ 56 w 143"/>
                <a:gd name="T33" fmla="*/ 1 h 144"/>
                <a:gd name="T34" fmla="*/ 43 w 143"/>
                <a:gd name="T35" fmla="*/ 5 h 144"/>
                <a:gd name="T36" fmla="*/ 31 w 143"/>
                <a:gd name="T37" fmla="*/ 11 h 144"/>
                <a:gd name="T38" fmla="*/ 20 w 143"/>
                <a:gd name="T39" fmla="*/ 20 h 144"/>
                <a:gd name="T40" fmla="*/ 10 w 143"/>
                <a:gd name="T41" fmla="*/ 31 h 144"/>
                <a:gd name="T42" fmla="*/ 4 w 143"/>
                <a:gd name="T43" fmla="*/ 43 h 144"/>
                <a:gd name="T44" fmla="*/ 1 w 143"/>
                <a:gd name="T45" fmla="*/ 56 h 144"/>
                <a:gd name="T46" fmla="*/ 0 w 143"/>
                <a:gd name="T47" fmla="*/ 72 h 144"/>
                <a:gd name="T48" fmla="*/ 1 w 143"/>
                <a:gd name="T49" fmla="*/ 85 h 144"/>
                <a:gd name="T50" fmla="*/ 4 w 143"/>
                <a:gd name="T51" fmla="*/ 98 h 144"/>
                <a:gd name="T52" fmla="*/ 10 w 143"/>
                <a:gd name="T53" fmla="*/ 110 h 144"/>
                <a:gd name="T54" fmla="*/ 20 w 143"/>
                <a:gd name="T55" fmla="*/ 122 h 144"/>
                <a:gd name="T56" fmla="*/ 31 w 143"/>
                <a:gd name="T57" fmla="*/ 130 h 144"/>
                <a:gd name="T58" fmla="*/ 43 w 143"/>
                <a:gd name="T59" fmla="*/ 138 h 144"/>
                <a:gd name="T60" fmla="*/ 56 w 143"/>
                <a:gd name="T61" fmla="*/ 141 h 144"/>
                <a:gd name="T62" fmla="*/ 71 w 143"/>
                <a:gd name="T63" fmla="*/ 144 h 144"/>
                <a:gd name="T64" fmla="*/ 74 w 143"/>
                <a:gd name="T65" fmla="*/ 142 h 144"/>
                <a:gd name="T66" fmla="*/ 77 w 143"/>
                <a:gd name="T67" fmla="*/ 142 h 144"/>
                <a:gd name="T68" fmla="*/ 85 w 143"/>
                <a:gd name="T69" fmla="*/ 141 h 144"/>
                <a:gd name="T70" fmla="*/ 91 w 143"/>
                <a:gd name="T71" fmla="*/ 139 h 144"/>
                <a:gd name="T72" fmla="*/ 98 w 143"/>
                <a:gd name="T73" fmla="*/ 138 h 144"/>
                <a:gd name="T74" fmla="*/ 110 w 143"/>
                <a:gd name="T75" fmla="*/ 130 h 144"/>
                <a:gd name="T76" fmla="*/ 122 w 143"/>
                <a:gd name="T77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44">
                  <a:moveTo>
                    <a:pt x="122" y="122"/>
                  </a:moveTo>
                  <a:lnTo>
                    <a:pt x="130" y="110"/>
                  </a:lnTo>
                  <a:lnTo>
                    <a:pt x="137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3" y="72"/>
                  </a:lnTo>
                  <a:lnTo>
                    <a:pt x="141" y="56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4" y="43"/>
                  </a:lnTo>
                  <a:lnTo>
                    <a:pt x="1" y="56"/>
                  </a:lnTo>
                  <a:lnTo>
                    <a:pt x="0" y="72"/>
                  </a:lnTo>
                  <a:lnTo>
                    <a:pt x="1" y="85"/>
                  </a:lnTo>
                  <a:lnTo>
                    <a:pt x="4" y="98"/>
                  </a:lnTo>
                  <a:lnTo>
                    <a:pt x="10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1" y="144"/>
                  </a:lnTo>
                  <a:lnTo>
                    <a:pt x="74" y="142"/>
                  </a:lnTo>
                  <a:lnTo>
                    <a:pt x="77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3" name="Freeform 66">
              <a:extLst>
                <a:ext uri="{FF2B5EF4-FFF2-40B4-BE49-F238E27FC236}">
                  <a16:creationId xmlns:a16="http://schemas.microsoft.com/office/drawing/2014/main" id="{C175D7A7-40A8-A237-E990-38B97B10A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95638" y="1554163"/>
              <a:ext cx="76200" cy="76200"/>
            </a:xfrm>
            <a:custGeom>
              <a:avLst/>
              <a:gdLst>
                <a:gd name="T0" fmla="*/ 122 w 144"/>
                <a:gd name="T1" fmla="*/ 122 h 144"/>
                <a:gd name="T2" fmla="*/ 131 w 144"/>
                <a:gd name="T3" fmla="*/ 110 h 144"/>
                <a:gd name="T4" fmla="*/ 138 w 144"/>
                <a:gd name="T5" fmla="*/ 98 h 144"/>
                <a:gd name="T6" fmla="*/ 139 w 144"/>
                <a:gd name="T7" fmla="*/ 91 h 144"/>
                <a:gd name="T8" fmla="*/ 141 w 144"/>
                <a:gd name="T9" fmla="*/ 85 h 144"/>
                <a:gd name="T10" fmla="*/ 143 w 144"/>
                <a:gd name="T11" fmla="*/ 78 h 144"/>
                <a:gd name="T12" fmla="*/ 143 w 144"/>
                <a:gd name="T13" fmla="*/ 74 h 144"/>
                <a:gd name="T14" fmla="*/ 144 w 144"/>
                <a:gd name="T15" fmla="*/ 72 h 144"/>
                <a:gd name="T16" fmla="*/ 141 w 144"/>
                <a:gd name="T17" fmla="*/ 56 h 144"/>
                <a:gd name="T18" fmla="*/ 138 w 144"/>
                <a:gd name="T19" fmla="*/ 43 h 144"/>
                <a:gd name="T20" fmla="*/ 131 w 144"/>
                <a:gd name="T21" fmla="*/ 31 h 144"/>
                <a:gd name="T22" fmla="*/ 122 w 144"/>
                <a:gd name="T23" fmla="*/ 20 h 144"/>
                <a:gd name="T24" fmla="*/ 110 w 144"/>
                <a:gd name="T25" fmla="*/ 11 h 144"/>
                <a:gd name="T26" fmla="*/ 98 w 144"/>
                <a:gd name="T27" fmla="*/ 5 h 144"/>
                <a:gd name="T28" fmla="*/ 85 w 144"/>
                <a:gd name="T29" fmla="*/ 1 h 144"/>
                <a:gd name="T30" fmla="*/ 72 w 144"/>
                <a:gd name="T31" fmla="*/ 0 h 144"/>
                <a:gd name="T32" fmla="*/ 56 w 144"/>
                <a:gd name="T33" fmla="*/ 1 h 144"/>
                <a:gd name="T34" fmla="*/ 43 w 144"/>
                <a:gd name="T35" fmla="*/ 5 h 144"/>
                <a:gd name="T36" fmla="*/ 31 w 144"/>
                <a:gd name="T37" fmla="*/ 11 h 144"/>
                <a:gd name="T38" fmla="*/ 20 w 144"/>
                <a:gd name="T39" fmla="*/ 20 h 144"/>
                <a:gd name="T40" fmla="*/ 11 w 144"/>
                <a:gd name="T41" fmla="*/ 31 h 144"/>
                <a:gd name="T42" fmla="*/ 5 w 144"/>
                <a:gd name="T43" fmla="*/ 43 h 144"/>
                <a:gd name="T44" fmla="*/ 1 w 144"/>
                <a:gd name="T45" fmla="*/ 56 h 144"/>
                <a:gd name="T46" fmla="*/ 0 w 144"/>
                <a:gd name="T47" fmla="*/ 72 h 144"/>
                <a:gd name="T48" fmla="*/ 1 w 144"/>
                <a:gd name="T49" fmla="*/ 85 h 144"/>
                <a:gd name="T50" fmla="*/ 5 w 144"/>
                <a:gd name="T51" fmla="*/ 98 h 144"/>
                <a:gd name="T52" fmla="*/ 11 w 144"/>
                <a:gd name="T53" fmla="*/ 110 h 144"/>
                <a:gd name="T54" fmla="*/ 20 w 144"/>
                <a:gd name="T55" fmla="*/ 122 h 144"/>
                <a:gd name="T56" fmla="*/ 31 w 144"/>
                <a:gd name="T57" fmla="*/ 130 h 144"/>
                <a:gd name="T58" fmla="*/ 43 w 144"/>
                <a:gd name="T59" fmla="*/ 138 h 144"/>
                <a:gd name="T60" fmla="*/ 56 w 144"/>
                <a:gd name="T61" fmla="*/ 141 h 144"/>
                <a:gd name="T62" fmla="*/ 72 w 144"/>
                <a:gd name="T63" fmla="*/ 144 h 144"/>
                <a:gd name="T64" fmla="*/ 74 w 144"/>
                <a:gd name="T65" fmla="*/ 142 h 144"/>
                <a:gd name="T66" fmla="*/ 78 w 144"/>
                <a:gd name="T67" fmla="*/ 142 h 144"/>
                <a:gd name="T68" fmla="*/ 85 w 144"/>
                <a:gd name="T69" fmla="*/ 141 h 144"/>
                <a:gd name="T70" fmla="*/ 91 w 144"/>
                <a:gd name="T71" fmla="*/ 139 h 144"/>
                <a:gd name="T72" fmla="*/ 98 w 144"/>
                <a:gd name="T73" fmla="*/ 138 h 144"/>
                <a:gd name="T74" fmla="*/ 110 w 144"/>
                <a:gd name="T75" fmla="*/ 130 h 144"/>
                <a:gd name="T76" fmla="*/ 122 w 144"/>
                <a:gd name="T77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4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1" y="56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72"/>
                  </a:ln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Freeform 67">
              <a:extLst>
                <a:ext uri="{FF2B5EF4-FFF2-40B4-BE49-F238E27FC236}">
                  <a16:creationId xmlns:a16="http://schemas.microsoft.com/office/drawing/2014/main" id="{75793D16-ECB6-52B9-D2A5-8EB49AE6E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2175" y="1554163"/>
              <a:ext cx="76200" cy="76200"/>
            </a:xfrm>
            <a:custGeom>
              <a:avLst/>
              <a:gdLst>
                <a:gd name="T0" fmla="*/ 122 w 143"/>
                <a:gd name="T1" fmla="*/ 122 h 144"/>
                <a:gd name="T2" fmla="*/ 130 w 143"/>
                <a:gd name="T3" fmla="*/ 110 h 144"/>
                <a:gd name="T4" fmla="*/ 137 w 143"/>
                <a:gd name="T5" fmla="*/ 98 h 144"/>
                <a:gd name="T6" fmla="*/ 138 w 143"/>
                <a:gd name="T7" fmla="*/ 91 h 144"/>
                <a:gd name="T8" fmla="*/ 141 w 143"/>
                <a:gd name="T9" fmla="*/ 85 h 144"/>
                <a:gd name="T10" fmla="*/ 142 w 143"/>
                <a:gd name="T11" fmla="*/ 78 h 144"/>
                <a:gd name="T12" fmla="*/ 142 w 143"/>
                <a:gd name="T13" fmla="*/ 74 h 144"/>
                <a:gd name="T14" fmla="*/ 143 w 143"/>
                <a:gd name="T15" fmla="*/ 72 h 144"/>
                <a:gd name="T16" fmla="*/ 141 w 143"/>
                <a:gd name="T17" fmla="*/ 56 h 144"/>
                <a:gd name="T18" fmla="*/ 137 w 143"/>
                <a:gd name="T19" fmla="*/ 43 h 144"/>
                <a:gd name="T20" fmla="*/ 130 w 143"/>
                <a:gd name="T21" fmla="*/ 31 h 144"/>
                <a:gd name="T22" fmla="*/ 122 w 143"/>
                <a:gd name="T23" fmla="*/ 20 h 144"/>
                <a:gd name="T24" fmla="*/ 110 w 143"/>
                <a:gd name="T25" fmla="*/ 11 h 144"/>
                <a:gd name="T26" fmla="*/ 98 w 143"/>
                <a:gd name="T27" fmla="*/ 5 h 144"/>
                <a:gd name="T28" fmla="*/ 85 w 143"/>
                <a:gd name="T29" fmla="*/ 1 h 144"/>
                <a:gd name="T30" fmla="*/ 71 w 143"/>
                <a:gd name="T31" fmla="*/ 0 h 144"/>
                <a:gd name="T32" fmla="*/ 56 w 143"/>
                <a:gd name="T33" fmla="*/ 1 h 144"/>
                <a:gd name="T34" fmla="*/ 43 w 143"/>
                <a:gd name="T35" fmla="*/ 5 h 144"/>
                <a:gd name="T36" fmla="*/ 31 w 143"/>
                <a:gd name="T37" fmla="*/ 11 h 144"/>
                <a:gd name="T38" fmla="*/ 20 w 143"/>
                <a:gd name="T39" fmla="*/ 20 h 144"/>
                <a:gd name="T40" fmla="*/ 10 w 143"/>
                <a:gd name="T41" fmla="*/ 31 h 144"/>
                <a:gd name="T42" fmla="*/ 4 w 143"/>
                <a:gd name="T43" fmla="*/ 43 h 144"/>
                <a:gd name="T44" fmla="*/ 1 w 143"/>
                <a:gd name="T45" fmla="*/ 56 h 144"/>
                <a:gd name="T46" fmla="*/ 0 w 143"/>
                <a:gd name="T47" fmla="*/ 72 h 144"/>
                <a:gd name="T48" fmla="*/ 1 w 143"/>
                <a:gd name="T49" fmla="*/ 85 h 144"/>
                <a:gd name="T50" fmla="*/ 4 w 143"/>
                <a:gd name="T51" fmla="*/ 98 h 144"/>
                <a:gd name="T52" fmla="*/ 10 w 143"/>
                <a:gd name="T53" fmla="*/ 110 h 144"/>
                <a:gd name="T54" fmla="*/ 20 w 143"/>
                <a:gd name="T55" fmla="*/ 122 h 144"/>
                <a:gd name="T56" fmla="*/ 31 w 143"/>
                <a:gd name="T57" fmla="*/ 130 h 144"/>
                <a:gd name="T58" fmla="*/ 43 w 143"/>
                <a:gd name="T59" fmla="*/ 138 h 144"/>
                <a:gd name="T60" fmla="*/ 56 w 143"/>
                <a:gd name="T61" fmla="*/ 141 h 144"/>
                <a:gd name="T62" fmla="*/ 71 w 143"/>
                <a:gd name="T63" fmla="*/ 144 h 144"/>
                <a:gd name="T64" fmla="*/ 74 w 143"/>
                <a:gd name="T65" fmla="*/ 142 h 144"/>
                <a:gd name="T66" fmla="*/ 77 w 143"/>
                <a:gd name="T67" fmla="*/ 142 h 144"/>
                <a:gd name="T68" fmla="*/ 85 w 143"/>
                <a:gd name="T69" fmla="*/ 141 h 144"/>
                <a:gd name="T70" fmla="*/ 91 w 143"/>
                <a:gd name="T71" fmla="*/ 139 h 144"/>
                <a:gd name="T72" fmla="*/ 98 w 143"/>
                <a:gd name="T73" fmla="*/ 138 h 144"/>
                <a:gd name="T74" fmla="*/ 110 w 143"/>
                <a:gd name="T75" fmla="*/ 130 h 144"/>
                <a:gd name="T76" fmla="*/ 122 w 143"/>
                <a:gd name="T77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44">
                  <a:moveTo>
                    <a:pt x="122" y="122"/>
                  </a:moveTo>
                  <a:lnTo>
                    <a:pt x="130" y="110"/>
                  </a:lnTo>
                  <a:lnTo>
                    <a:pt x="137" y="98"/>
                  </a:lnTo>
                  <a:lnTo>
                    <a:pt x="138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3" y="72"/>
                  </a:lnTo>
                  <a:lnTo>
                    <a:pt x="141" y="56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4" y="43"/>
                  </a:lnTo>
                  <a:lnTo>
                    <a:pt x="1" y="56"/>
                  </a:lnTo>
                  <a:lnTo>
                    <a:pt x="0" y="72"/>
                  </a:lnTo>
                  <a:lnTo>
                    <a:pt x="1" y="85"/>
                  </a:lnTo>
                  <a:lnTo>
                    <a:pt x="4" y="98"/>
                  </a:lnTo>
                  <a:lnTo>
                    <a:pt x="10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1" y="144"/>
                  </a:lnTo>
                  <a:lnTo>
                    <a:pt x="74" y="142"/>
                  </a:lnTo>
                  <a:lnTo>
                    <a:pt x="77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5" name="Freeform 68">
              <a:extLst>
                <a:ext uri="{FF2B5EF4-FFF2-40B4-BE49-F238E27FC236}">
                  <a16:creationId xmlns:a16="http://schemas.microsoft.com/office/drawing/2014/main" id="{60886E93-06EF-DA1C-BD80-CCA6F7EC0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63950" y="1554163"/>
              <a:ext cx="76200" cy="76200"/>
            </a:xfrm>
            <a:custGeom>
              <a:avLst/>
              <a:gdLst>
                <a:gd name="T0" fmla="*/ 122 w 143"/>
                <a:gd name="T1" fmla="*/ 122 h 144"/>
                <a:gd name="T2" fmla="*/ 130 w 143"/>
                <a:gd name="T3" fmla="*/ 110 h 144"/>
                <a:gd name="T4" fmla="*/ 137 w 143"/>
                <a:gd name="T5" fmla="*/ 98 h 144"/>
                <a:gd name="T6" fmla="*/ 139 w 143"/>
                <a:gd name="T7" fmla="*/ 91 h 144"/>
                <a:gd name="T8" fmla="*/ 141 w 143"/>
                <a:gd name="T9" fmla="*/ 85 h 144"/>
                <a:gd name="T10" fmla="*/ 142 w 143"/>
                <a:gd name="T11" fmla="*/ 78 h 144"/>
                <a:gd name="T12" fmla="*/ 142 w 143"/>
                <a:gd name="T13" fmla="*/ 74 h 144"/>
                <a:gd name="T14" fmla="*/ 143 w 143"/>
                <a:gd name="T15" fmla="*/ 72 h 144"/>
                <a:gd name="T16" fmla="*/ 141 w 143"/>
                <a:gd name="T17" fmla="*/ 56 h 144"/>
                <a:gd name="T18" fmla="*/ 137 w 143"/>
                <a:gd name="T19" fmla="*/ 43 h 144"/>
                <a:gd name="T20" fmla="*/ 130 w 143"/>
                <a:gd name="T21" fmla="*/ 31 h 144"/>
                <a:gd name="T22" fmla="*/ 122 w 143"/>
                <a:gd name="T23" fmla="*/ 20 h 144"/>
                <a:gd name="T24" fmla="*/ 110 w 143"/>
                <a:gd name="T25" fmla="*/ 11 h 144"/>
                <a:gd name="T26" fmla="*/ 98 w 143"/>
                <a:gd name="T27" fmla="*/ 5 h 144"/>
                <a:gd name="T28" fmla="*/ 85 w 143"/>
                <a:gd name="T29" fmla="*/ 1 h 144"/>
                <a:gd name="T30" fmla="*/ 71 w 143"/>
                <a:gd name="T31" fmla="*/ 0 h 144"/>
                <a:gd name="T32" fmla="*/ 56 w 143"/>
                <a:gd name="T33" fmla="*/ 1 h 144"/>
                <a:gd name="T34" fmla="*/ 43 w 143"/>
                <a:gd name="T35" fmla="*/ 5 h 144"/>
                <a:gd name="T36" fmla="*/ 31 w 143"/>
                <a:gd name="T37" fmla="*/ 11 h 144"/>
                <a:gd name="T38" fmla="*/ 20 w 143"/>
                <a:gd name="T39" fmla="*/ 20 h 144"/>
                <a:gd name="T40" fmla="*/ 10 w 143"/>
                <a:gd name="T41" fmla="*/ 31 h 144"/>
                <a:gd name="T42" fmla="*/ 4 w 143"/>
                <a:gd name="T43" fmla="*/ 43 h 144"/>
                <a:gd name="T44" fmla="*/ 1 w 143"/>
                <a:gd name="T45" fmla="*/ 56 h 144"/>
                <a:gd name="T46" fmla="*/ 0 w 143"/>
                <a:gd name="T47" fmla="*/ 72 h 144"/>
                <a:gd name="T48" fmla="*/ 1 w 143"/>
                <a:gd name="T49" fmla="*/ 85 h 144"/>
                <a:gd name="T50" fmla="*/ 4 w 143"/>
                <a:gd name="T51" fmla="*/ 98 h 144"/>
                <a:gd name="T52" fmla="*/ 10 w 143"/>
                <a:gd name="T53" fmla="*/ 110 h 144"/>
                <a:gd name="T54" fmla="*/ 20 w 143"/>
                <a:gd name="T55" fmla="*/ 122 h 144"/>
                <a:gd name="T56" fmla="*/ 31 w 143"/>
                <a:gd name="T57" fmla="*/ 130 h 144"/>
                <a:gd name="T58" fmla="*/ 43 w 143"/>
                <a:gd name="T59" fmla="*/ 138 h 144"/>
                <a:gd name="T60" fmla="*/ 56 w 143"/>
                <a:gd name="T61" fmla="*/ 141 h 144"/>
                <a:gd name="T62" fmla="*/ 71 w 143"/>
                <a:gd name="T63" fmla="*/ 144 h 144"/>
                <a:gd name="T64" fmla="*/ 74 w 143"/>
                <a:gd name="T65" fmla="*/ 142 h 144"/>
                <a:gd name="T66" fmla="*/ 77 w 143"/>
                <a:gd name="T67" fmla="*/ 142 h 144"/>
                <a:gd name="T68" fmla="*/ 85 w 143"/>
                <a:gd name="T69" fmla="*/ 141 h 144"/>
                <a:gd name="T70" fmla="*/ 91 w 143"/>
                <a:gd name="T71" fmla="*/ 139 h 144"/>
                <a:gd name="T72" fmla="*/ 98 w 143"/>
                <a:gd name="T73" fmla="*/ 138 h 144"/>
                <a:gd name="T74" fmla="*/ 110 w 143"/>
                <a:gd name="T75" fmla="*/ 130 h 144"/>
                <a:gd name="T76" fmla="*/ 122 w 143"/>
                <a:gd name="T77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44">
                  <a:moveTo>
                    <a:pt x="122" y="122"/>
                  </a:moveTo>
                  <a:lnTo>
                    <a:pt x="130" y="110"/>
                  </a:lnTo>
                  <a:lnTo>
                    <a:pt x="137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3" y="72"/>
                  </a:lnTo>
                  <a:lnTo>
                    <a:pt x="141" y="56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4" y="43"/>
                  </a:lnTo>
                  <a:lnTo>
                    <a:pt x="1" y="56"/>
                  </a:lnTo>
                  <a:lnTo>
                    <a:pt x="0" y="72"/>
                  </a:lnTo>
                  <a:lnTo>
                    <a:pt x="1" y="85"/>
                  </a:lnTo>
                  <a:lnTo>
                    <a:pt x="4" y="98"/>
                  </a:lnTo>
                  <a:lnTo>
                    <a:pt x="10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1" y="144"/>
                  </a:lnTo>
                  <a:lnTo>
                    <a:pt x="74" y="142"/>
                  </a:lnTo>
                  <a:lnTo>
                    <a:pt x="77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Freeform 69">
              <a:extLst>
                <a:ext uri="{FF2B5EF4-FFF2-40B4-BE49-F238E27FC236}">
                  <a16:creationId xmlns:a16="http://schemas.microsoft.com/office/drawing/2014/main" id="{C138941C-14C5-7530-8CA9-72A920B4E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00488" y="1547813"/>
              <a:ext cx="76200" cy="74613"/>
            </a:xfrm>
            <a:custGeom>
              <a:avLst/>
              <a:gdLst>
                <a:gd name="T0" fmla="*/ 122 w 144"/>
                <a:gd name="T1" fmla="*/ 122 h 143"/>
                <a:gd name="T2" fmla="*/ 131 w 144"/>
                <a:gd name="T3" fmla="*/ 110 h 143"/>
                <a:gd name="T4" fmla="*/ 138 w 144"/>
                <a:gd name="T5" fmla="*/ 98 h 143"/>
                <a:gd name="T6" fmla="*/ 139 w 144"/>
                <a:gd name="T7" fmla="*/ 91 h 143"/>
                <a:gd name="T8" fmla="*/ 141 w 144"/>
                <a:gd name="T9" fmla="*/ 85 h 143"/>
                <a:gd name="T10" fmla="*/ 143 w 144"/>
                <a:gd name="T11" fmla="*/ 77 h 143"/>
                <a:gd name="T12" fmla="*/ 143 w 144"/>
                <a:gd name="T13" fmla="*/ 74 h 143"/>
                <a:gd name="T14" fmla="*/ 144 w 144"/>
                <a:gd name="T15" fmla="*/ 71 h 143"/>
                <a:gd name="T16" fmla="*/ 141 w 144"/>
                <a:gd name="T17" fmla="*/ 56 h 143"/>
                <a:gd name="T18" fmla="*/ 138 w 144"/>
                <a:gd name="T19" fmla="*/ 43 h 143"/>
                <a:gd name="T20" fmla="*/ 131 w 144"/>
                <a:gd name="T21" fmla="*/ 31 h 143"/>
                <a:gd name="T22" fmla="*/ 122 w 144"/>
                <a:gd name="T23" fmla="*/ 20 h 143"/>
                <a:gd name="T24" fmla="*/ 110 w 144"/>
                <a:gd name="T25" fmla="*/ 10 h 143"/>
                <a:gd name="T26" fmla="*/ 98 w 144"/>
                <a:gd name="T27" fmla="*/ 4 h 143"/>
                <a:gd name="T28" fmla="*/ 85 w 144"/>
                <a:gd name="T29" fmla="*/ 1 h 143"/>
                <a:gd name="T30" fmla="*/ 72 w 144"/>
                <a:gd name="T31" fmla="*/ 0 h 143"/>
                <a:gd name="T32" fmla="*/ 56 w 144"/>
                <a:gd name="T33" fmla="*/ 1 h 143"/>
                <a:gd name="T34" fmla="*/ 43 w 144"/>
                <a:gd name="T35" fmla="*/ 4 h 143"/>
                <a:gd name="T36" fmla="*/ 31 w 144"/>
                <a:gd name="T37" fmla="*/ 10 h 143"/>
                <a:gd name="T38" fmla="*/ 20 w 144"/>
                <a:gd name="T39" fmla="*/ 20 h 143"/>
                <a:gd name="T40" fmla="*/ 11 w 144"/>
                <a:gd name="T41" fmla="*/ 31 h 143"/>
                <a:gd name="T42" fmla="*/ 5 w 144"/>
                <a:gd name="T43" fmla="*/ 43 h 143"/>
                <a:gd name="T44" fmla="*/ 1 w 144"/>
                <a:gd name="T45" fmla="*/ 56 h 143"/>
                <a:gd name="T46" fmla="*/ 0 w 144"/>
                <a:gd name="T47" fmla="*/ 71 h 143"/>
                <a:gd name="T48" fmla="*/ 1 w 144"/>
                <a:gd name="T49" fmla="*/ 85 h 143"/>
                <a:gd name="T50" fmla="*/ 5 w 144"/>
                <a:gd name="T51" fmla="*/ 98 h 143"/>
                <a:gd name="T52" fmla="*/ 11 w 144"/>
                <a:gd name="T53" fmla="*/ 110 h 143"/>
                <a:gd name="T54" fmla="*/ 20 w 144"/>
                <a:gd name="T55" fmla="*/ 122 h 143"/>
                <a:gd name="T56" fmla="*/ 31 w 144"/>
                <a:gd name="T57" fmla="*/ 130 h 143"/>
                <a:gd name="T58" fmla="*/ 43 w 144"/>
                <a:gd name="T59" fmla="*/ 137 h 143"/>
                <a:gd name="T60" fmla="*/ 56 w 144"/>
                <a:gd name="T61" fmla="*/ 141 h 143"/>
                <a:gd name="T62" fmla="*/ 72 w 144"/>
                <a:gd name="T63" fmla="*/ 143 h 143"/>
                <a:gd name="T64" fmla="*/ 74 w 144"/>
                <a:gd name="T65" fmla="*/ 142 h 143"/>
                <a:gd name="T66" fmla="*/ 78 w 144"/>
                <a:gd name="T67" fmla="*/ 142 h 143"/>
                <a:gd name="T68" fmla="*/ 85 w 144"/>
                <a:gd name="T69" fmla="*/ 141 h 143"/>
                <a:gd name="T70" fmla="*/ 91 w 144"/>
                <a:gd name="T71" fmla="*/ 138 h 143"/>
                <a:gd name="T72" fmla="*/ 98 w 144"/>
                <a:gd name="T73" fmla="*/ 137 h 143"/>
                <a:gd name="T74" fmla="*/ 110 w 144"/>
                <a:gd name="T75" fmla="*/ 130 h 143"/>
                <a:gd name="T76" fmla="*/ 122 w 144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3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7"/>
                  </a:lnTo>
                  <a:lnTo>
                    <a:pt x="143" y="74"/>
                  </a:lnTo>
                  <a:lnTo>
                    <a:pt x="144" y="71"/>
                  </a:lnTo>
                  <a:lnTo>
                    <a:pt x="141" y="56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6" y="141"/>
                  </a:lnTo>
                  <a:lnTo>
                    <a:pt x="72" y="143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7" name="Freeform 70">
              <a:extLst>
                <a:ext uri="{FF2B5EF4-FFF2-40B4-BE49-F238E27FC236}">
                  <a16:creationId xmlns:a16="http://schemas.microsoft.com/office/drawing/2014/main" id="{05C7ED65-83D7-2037-2A39-65E9BE06B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5438" y="1547813"/>
              <a:ext cx="74613" cy="74613"/>
            </a:xfrm>
            <a:custGeom>
              <a:avLst/>
              <a:gdLst>
                <a:gd name="T0" fmla="*/ 122 w 143"/>
                <a:gd name="T1" fmla="*/ 122 h 143"/>
                <a:gd name="T2" fmla="*/ 130 w 143"/>
                <a:gd name="T3" fmla="*/ 110 h 143"/>
                <a:gd name="T4" fmla="*/ 137 w 143"/>
                <a:gd name="T5" fmla="*/ 98 h 143"/>
                <a:gd name="T6" fmla="*/ 138 w 143"/>
                <a:gd name="T7" fmla="*/ 91 h 143"/>
                <a:gd name="T8" fmla="*/ 141 w 143"/>
                <a:gd name="T9" fmla="*/ 85 h 143"/>
                <a:gd name="T10" fmla="*/ 142 w 143"/>
                <a:gd name="T11" fmla="*/ 77 h 143"/>
                <a:gd name="T12" fmla="*/ 142 w 143"/>
                <a:gd name="T13" fmla="*/ 74 h 143"/>
                <a:gd name="T14" fmla="*/ 143 w 143"/>
                <a:gd name="T15" fmla="*/ 71 h 143"/>
                <a:gd name="T16" fmla="*/ 141 w 143"/>
                <a:gd name="T17" fmla="*/ 56 h 143"/>
                <a:gd name="T18" fmla="*/ 137 w 143"/>
                <a:gd name="T19" fmla="*/ 43 h 143"/>
                <a:gd name="T20" fmla="*/ 130 w 143"/>
                <a:gd name="T21" fmla="*/ 31 h 143"/>
                <a:gd name="T22" fmla="*/ 122 w 143"/>
                <a:gd name="T23" fmla="*/ 20 h 143"/>
                <a:gd name="T24" fmla="*/ 110 w 143"/>
                <a:gd name="T25" fmla="*/ 10 h 143"/>
                <a:gd name="T26" fmla="*/ 98 w 143"/>
                <a:gd name="T27" fmla="*/ 4 h 143"/>
                <a:gd name="T28" fmla="*/ 85 w 143"/>
                <a:gd name="T29" fmla="*/ 1 h 143"/>
                <a:gd name="T30" fmla="*/ 71 w 143"/>
                <a:gd name="T31" fmla="*/ 0 h 143"/>
                <a:gd name="T32" fmla="*/ 56 w 143"/>
                <a:gd name="T33" fmla="*/ 1 h 143"/>
                <a:gd name="T34" fmla="*/ 43 w 143"/>
                <a:gd name="T35" fmla="*/ 4 h 143"/>
                <a:gd name="T36" fmla="*/ 31 w 143"/>
                <a:gd name="T37" fmla="*/ 10 h 143"/>
                <a:gd name="T38" fmla="*/ 20 w 143"/>
                <a:gd name="T39" fmla="*/ 20 h 143"/>
                <a:gd name="T40" fmla="*/ 10 w 143"/>
                <a:gd name="T41" fmla="*/ 31 h 143"/>
                <a:gd name="T42" fmla="*/ 4 w 143"/>
                <a:gd name="T43" fmla="*/ 43 h 143"/>
                <a:gd name="T44" fmla="*/ 1 w 143"/>
                <a:gd name="T45" fmla="*/ 56 h 143"/>
                <a:gd name="T46" fmla="*/ 0 w 143"/>
                <a:gd name="T47" fmla="*/ 71 h 143"/>
                <a:gd name="T48" fmla="*/ 1 w 143"/>
                <a:gd name="T49" fmla="*/ 85 h 143"/>
                <a:gd name="T50" fmla="*/ 4 w 143"/>
                <a:gd name="T51" fmla="*/ 98 h 143"/>
                <a:gd name="T52" fmla="*/ 10 w 143"/>
                <a:gd name="T53" fmla="*/ 110 h 143"/>
                <a:gd name="T54" fmla="*/ 20 w 143"/>
                <a:gd name="T55" fmla="*/ 122 h 143"/>
                <a:gd name="T56" fmla="*/ 31 w 143"/>
                <a:gd name="T57" fmla="*/ 130 h 143"/>
                <a:gd name="T58" fmla="*/ 43 w 143"/>
                <a:gd name="T59" fmla="*/ 137 h 143"/>
                <a:gd name="T60" fmla="*/ 56 w 143"/>
                <a:gd name="T61" fmla="*/ 141 h 143"/>
                <a:gd name="T62" fmla="*/ 71 w 143"/>
                <a:gd name="T63" fmla="*/ 143 h 143"/>
                <a:gd name="T64" fmla="*/ 74 w 143"/>
                <a:gd name="T65" fmla="*/ 142 h 143"/>
                <a:gd name="T66" fmla="*/ 77 w 143"/>
                <a:gd name="T67" fmla="*/ 142 h 143"/>
                <a:gd name="T68" fmla="*/ 85 w 143"/>
                <a:gd name="T69" fmla="*/ 141 h 143"/>
                <a:gd name="T70" fmla="*/ 91 w 143"/>
                <a:gd name="T71" fmla="*/ 138 h 143"/>
                <a:gd name="T72" fmla="*/ 98 w 143"/>
                <a:gd name="T73" fmla="*/ 137 h 143"/>
                <a:gd name="T74" fmla="*/ 110 w 143"/>
                <a:gd name="T75" fmla="*/ 130 h 143"/>
                <a:gd name="T76" fmla="*/ 122 w 143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43">
                  <a:moveTo>
                    <a:pt x="122" y="122"/>
                  </a:moveTo>
                  <a:lnTo>
                    <a:pt x="130" y="110"/>
                  </a:lnTo>
                  <a:lnTo>
                    <a:pt x="137" y="98"/>
                  </a:lnTo>
                  <a:lnTo>
                    <a:pt x="138" y="91"/>
                  </a:lnTo>
                  <a:lnTo>
                    <a:pt x="141" y="85"/>
                  </a:lnTo>
                  <a:lnTo>
                    <a:pt x="142" y="77"/>
                  </a:lnTo>
                  <a:lnTo>
                    <a:pt x="142" y="74"/>
                  </a:lnTo>
                  <a:lnTo>
                    <a:pt x="143" y="71"/>
                  </a:lnTo>
                  <a:lnTo>
                    <a:pt x="141" y="56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5" y="1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4" y="43"/>
                  </a:lnTo>
                  <a:lnTo>
                    <a:pt x="1" y="56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4" y="98"/>
                  </a:lnTo>
                  <a:lnTo>
                    <a:pt x="10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6" y="141"/>
                  </a:lnTo>
                  <a:lnTo>
                    <a:pt x="71" y="143"/>
                  </a:lnTo>
                  <a:lnTo>
                    <a:pt x="74" y="142"/>
                  </a:lnTo>
                  <a:lnTo>
                    <a:pt x="77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Freeform 71">
              <a:extLst>
                <a:ext uri="{FF2B5EF4-FFF2-40B4-BE49-F238E27FC236}">
                  <a16:creationId xmlns:a16="http://schemas.microsoft.com/office/drawing/2014/main" id="{40E2A5A7-76D6-6466-F5C9-583D19B0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67213" y="1547813"/>
              <a:ext cx="76200" cy="74613"/>
            </a:xfrm>
            <a:custGeom>
              <a:avLst/>
              <a:gdLst>
                <a:gd name="T0" fmla="*/ 122 w 143"/>
                <a:gd name="T1" fmla="*/ 122 h 143"/>
                <a:gd name="T2" fmla="*/ 130 w 143"/>
                <a:gd name="T3" fmla="*/ 110 h 143"/>
                <a:gd name="T4" fmla="*/ 137 w 143"/>
                <a:gd name="T5" fmla="*/ 98 h 143"/>
                <a:gd name="T6" fmla="*/ 139 w 143"/>
                <a:gd name="T7" fmla="*/ 91 h 143"/>
                <a:gd name="T8" fmla="*/ 141 w 143"/>
                <a:gd name="T9" fmla="*/ 85 h 143"/>
                <a:gd name="T10" fmla="*/ 142 w 143"/>
                <a:gd name="T11" fmla="*/ 77 h 143"/>
                <a:gd name="T12" fmla="*/ 142 w 143"/>
                <a:gd name="T13" fmla="*/ 74 h 143"/>
                <a:gd name="T14" fmla="*/ 143 w 143"/>
                <a:gd name="T15" fmla="*/ 71 h 143"/>
                <a:gd name="T16" fmla="*/ 141 w 143"/>
                <a:gd name="T17" fmla="*/ 56 h 143"/>
                <a:gd name="T18" fmla="*/ 137 w 143"/>
                <a:gd name="T19" fmla="*/ 43 h 143"/>
                <a:gd name="T20" fmla="*/ 130 w 143"/>
                <a:gd name="T21" fmla="*/ 31 h 143"/>
                <a:gd name="T22" fmla="*/ 122 w 143"/>
                <a:gd name="T23" fmla="*/ 20 h 143"/>
                <a:gd name="T24" fmla="*/ 110 w 143"/>
                <a:gd name="T25" fmla="*/ 10 h 143"/>
                <a:gd name="T26" fmla="*/ 98 w 143"/>
                <a:gd name="T27" fmla="*/ 4 h 143"/>
                <a:gd name="T28" fmla="*/ 85 w 143"/>
                <a:gd name="T29" fmla="*/ 1 h 143"/>
                <a:gd name="T30" fmla="*/ 72 w 143"/>
                <a:gd name="T31" fmla="*/ 0 h 143"/>
                <a:gd name="T32" fmla="*/ 56 w 143"/>
                <a:gd name="T33" fmla="*/ 1 h 143"/>
                <a:gd name="T34" fmla="*/ 43 w 143"/>
                <a:gd name="T35" fmla="*/ 4 h 143"/>
                <a:gd name="T36" fmla="*/ 31 w 143"/>
                <a:gd name="T37" fmla="*/ 10 h 143"/>
                <a:gd name="T38" fmla="*/ 20 w 143"/>
                <a:gd name="T39" fmla="*/ 20 h 143"/>
                <a:gd name="T40" fmla="*/ 10 w 143"/>
                <a:gd name="T41" fmla="*/ 31 h 143"/>
                <a:gd name="T42" fmla="*/ 4 w 143"/>
                <a:gd name="T43" fmla="*/ 43 h 143"/>
                <a:gd name="T44" fmla="*/ 1 w 143"/>
                <a:gd name="T45" fmla="*/ 56 h 143"/>
                <a:gd name="T46" fmla="*/ 0 w 143"/>
                <a:gd name="T47" fmla="*/ 71 h 143"/>
                <a:gd name="T48" fmla="*/ 1 w 143"/>
                <a:gd name="T49" fmla="*/ 85 h 143"/>
                <a:gd name="T50" fmla="*/ 4 w 143"/>
                <a:gd name="T51" fmla="*/ 98 h 143"/>
                <a:gd name="T52" fmla="*/ 10 w 143"/>
                <a:gd name="T53" fmla="*/ 110 h 143"/>
                <a:gd name="T54" fmla="*/ 20 w 143"/>
                <a:gd name="T55" fmla="*/ 122 h 143"/>
                <a:gd name="T56" fmla="*/ 31 w 143"/>
                <a:gd name="T57" fmla="*/ 130 h 143"/>
                <a:gd name="T58" fmla="*/ 43 w 143"/>
                <a:gd name="T59" fmla="*/ 137 h 143"/>
                <a:gd name="T60" fmla="*/ 56 w 143"/>
                <a:gd name="T61" fmla="*/ 141 h 143"/>
                <a:gd name="T62" fmla="*/ 72 w 143"/>
                <a:gd name="T63" fmla="*/ 143 h 143"/>
                <a:gd name="T64" fmla="*/ 74 w 143"/>
                <a:gd name="T65" fmla="*/ 142 h 143"/>
                <a:gd name="T66" fmla="*/ 77 w 143"/>
                <a:gd name="T67" fmla="*/ 142 h 143"/>
                <a:gd name="T68" fmla="*/ 85 w 143"/>
                <a:gd name="T69" fmla="*/ 141 h 143"/>
                <a:gd name="T70" fmla="*/ 91 w 143"/>
                <a:gd name="T71" fmla="*/ 138 h 143"/>
                <a:gd name="T72" fmla="*/ 98 w 143"/>
                <a:gd name="T73" fmla="*/ 137 h 143"/>
                <a:gd name="T74" fmla="*/ 110 w 143"/>
                <a:gd name="T75" fmla="*/ 130 h 143"/>
                <a:gd name="T76" fmla="*/ 122 w 143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43">
                  <a:moveTo>
                    <a:pt x="122" y="122"/>
                  </a:moveTo>
                  <a:lnTo>
                    <a:pt x="130" y="110"/>
                  </a:lnTo>
                  <a:lnTo>
                    <a:pt x="137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7"/>
                  </a:lnTo>
                  <a:lnTo>
                    <a:pt x="142" y="74"/>
                  </a:lnTo>
                  <a:lnTo>
                    <a:pt x="143" y="71"/>
                  </a:lnTo>
                  <a:lnTo>
                    <a:pt x="141" y="56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2" y="20"/>
                  </a:lnTo>
                  <a:lnTo>
                    <a:pt x="110" y="10"/>
                  </a:lnTo>
                  <a:lnTo>
                    <a:pt x="98" y="4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31" y="10"/>
                  </a:lnTo>
                  <a:lnTo>
                    <a:pt x="20" y="20"/>
                  </a:lnTo>
                  <a:lnTo>
                    <a:pt x="10" y="31"/>
                  </a:lnTo>
                  <a:lnTo>
                    <a:pt x="4" y="43"/>
                  </a:lnTo>
                  <a:lnTo>
                    <a:pt x="1" y="56"/>
                  </a:lnTo>
                  <a:lnTo>
                    <a:pt x="0" y="71"/>
                  </a:lnTo>
                  <a:lnTo>
                    <a:pt x="1" y="85"/>
                  </a:lnTo>
                  <a:lnTo>
                    <a:pt x="4" y="98"/>
                  </a:lnTo>
                  <a:lnTo>
                    <a:pt x="10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6" y="141"/>
                  </a:lnTo>
                  <a:lnTo>
                    <a:pt x="72" y="143"/>
                  </a:lnTo>
                  <a:lnTo>
                    <a:pt x="74" y="142"/>
                  </a:lnTo>
                  <a:lnTo>
                    <a:pt x="77" y="142"/>
                  </a:lnTo>
                  <a:lnTo>
                    <a:pt x="85" y="141"/>
                  </a:lnTo>
                  <a:lnTo>
                    <a:pt x="91" y="138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Freeform 72">
              <a:extLst>
                <a:ext uri="{FF2B5EF4-FFF2-40B4-BE49-F238E27FC236}">
                  <a16:creationId xmlns:a16="http://schemas.microsoft.com/office/drawing/2014/main" id="{8758C900-A204-A289-CD9B-7DF8457EE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2163" y="1565275"/>
              <a:ext cx="76200" cy="76200"/>
            </a:xfrm>
            <a:custGeom>
              <a:avLst/>
              <a:gdLst>
                <a:gd name="T0" fmla="*/ 122 w 143"/>
                <a:gd name="T1" fmla="*/ 122 h 144"/>
                <a:gd name="T2" fmla="*/ 130 w 143"/>
                <a:gd name="T3" fmla="*/ 110 h 144"/>
                <a:gd name="T4" fmla="*/ 137 w 143"/>
                <a:gd name="T5" fmla="*/ 98 h 144"/>
                <a:gd name="T6" fmla="*/ 138 w 143"/>
                <a:gd name="T7" fmla="*/ 91 h 144"/>
                <a:gd name="T8" fmla="*/ 141 w 143"/>
                <a:gd name="T9" fmla="*/ 85 h 144"/>
                <a:gd name="T10" fmla="*/ 142 w 143"/>
                <a:gd name="T11" fmla="*/ 78 h 144"/>
                <a:gd name="T12" fmla="*/ 142 w 143"/>
                <a:gd name="T13" fmla="*/ 75 h 144"/>
                <a:gd name="T14" fmla="*/ 143 w 143"/>
                <a:gd name="T15" fmla="*/ 72 h 144"/>
                <a:gd name="T16" fmla="*/ 141 w 143"/>
                <a:gd name="T17" fmla="*/ 57 h 144"/>
                <a:gd name="T18" fmla="*/ 137 w 143"/>
                <a:gd name="T19" fmla="*/ 43 h 144"/>
                <a:gd name="T20" fmla="*/ 130 w 143"/>
                <a:gd name="T21" fmla="*/ 31 h 144"/>
                <a:gd name="T22" fmla="*/ 122 w 143"/>
                <a:gd name="T23" fmla="*/ 21 h 144"/>
                <a:gd name="T24" fmla="*/ 110 w 143"/>
                <a:gd name="T25" fmla="*/ 11 h 144"/>
                <a:gd name="T26" fmla="*/ 98 w 143"/>
                <a:gd name="T27" fmla="*/ 5 h 144"/>
                <a:gd name="T28" fmla="*/ 85 w 143"/>
                <a:gd name="T29" fmla="*/ 2 h 144"/>
                <a:gd name="T30" fmla="*/ 71 w 143"/>
                <a:gd name="T31" fmla="*/ 0 h 144"/>
                <a:gd name="T32" fmla="*/ 56 w 143"/>
                <a:gd name="T33" fmla="*/ 2 h 144"/>
                <a:gd name="T34" fmla="*/ 43 w 143"/>
                <a:gd name="T35" fmla="*/ 5 h 144"/>
                <a:gd name="T36" fmla="*/ 31 w 143"/>
                <a:gd name="T37" fmla="*/ 11 h 144"/>
                <a:gd name="T38" fmla="*/ 20 w 143"/>
                <a:gd name="T39" fmla="*/ 21 h 144"/>
                <a:gd name="T40" fmla="*/ 10 w 143"/>
                <a:gd name="T41" fmla="*/ 31 h 144"/>
                <a:gd name="T42" fmla="*/ 4 w 143"/>
                <a:gd name="T43" fmla="*/ 43 h 144"/>
                <a:gd name="T44" fmla="*/ 1 w 143"/>
                <a:gd name="T45" fmla="*/ 57 h 144"/>
                <a:gd name="T46" fmla="*/ 0 w 143"/>
                <a:gd name="T47" fmla="*/ 72 h 144"/>
                <a:gd name="T48" fmla="*/ 1 w 143"/>
                <a:gd name="T49" fmla="*/ 85 h 144"/>
                <a:gd name="T50" fmla="*/ 4 w 143"/>
                <a:gd name="T51" fmla="*/ 98 h 144"/>
                <a:gd name="T52" fmla="*/ 10 w 143"/>
                <a:gd name="T53" fmla="*/ 110 h 144"/>
                <a:gd name="T54" fmla="*/ 20 w 143"/>
                <a:gd name="T55" fmla="*/ 122 h 144"/>
                <a:gd name="T56" fmla="*/ 31 w 143"/>
                <a:gd name="T57" fmla="*/ 131 h 144"/>
                <a:gd name="T58" fmla="*/ 43 w 143"/>
                <a:gd name="T59" fmla="*/ 138 h 144"/>
                <a:gd name="T60" fmla="*/ 56 w 143"/>
                <a:gd name="T61" fmla="*/ 141 h 144"/>
                <a:gd name="T62" fmla="*/ 71 w 143"/>
                <a:gd name="T63" fmla="*/ 144 h 144"/>
                <a:gd name="T64" fmla="*/ 74 w 143"/>
                <a:gd name="T65" fmla="*/ 143 h 144"/>
                <a:gd name="T66" fmla="*/ 77 w 143"/>
                <a:gd name="T67" fmla="*/ 143 h 144"/>
                <a:gd name="T68" fmla="*/ 85 w 143"/>
                <a:gd name="T69" fmla="*/ 141 h 144"/>
                <a:gd name="T70" fmla="*/ 91 w 143"/>
                <a:gd name="T71" fmla="*/ 139 h 144"/>
                <a:gd name="T72" fmla="*/ 98 w 143"/>
                <a:gd name="T73" fmla="*/ 138 h 144"/>
                <a:gd name="T74" fmla="*/ 110 w 143"/>
                <a:gd name="T75" fmla="*/ 131 h 144"/>
                <a:gd name="T76" fmla="*/ 122 w 143"/>
                <a:gd name="T77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" h="144">
                  <a:moveTo>
                    <a:pt x="122" y="122"/>
                  </a:moveTo>
                  <a:lnTo>
                    <a:pt x="130" y="110"/>
                  </a:lnTo>
                  <a:lnTo>
                    <a:pt x="137" y="98"/>
                  </a:lnTo>
                  <a:lnTo>
                    <a:pt x="138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5"/>
                  </a:lnTo>
                  <a:lnTo>
                    <a:pt x="143" y="72"/>
                  </a:lnTo>
                  <a:lnTo>
                    <a:pt x="141" y="57"/>
                  </a:lnTo>
                  <a:lnTo>
                    <a:pt x="137" y="43"/>
                  </a:lnTo>
                  <a:lnTo>
                    <a:pt x="130" y="31"/>
                  </a:lnTo>
                  <a:lnTo>
                    <a:pt x="122" y="21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2"/>
                  </a:lnTo>
                  <a:lnTo>
                    <a:pt x="71" y="0"/>
                  </a:lnTo>
                  <a:lnTo>
                    <a:pt x="56" y="2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1"/>
                  </a:lnTo>
                  <a:lnTo>
                    <a:pt x="10" y="31"/>
                  </a:lnTo>
                  <a:lnTo>
                    <a:pt x="4" y="43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1" y="85"/>
                  </a:lnTo>
                  <a:lnTo>
                    <a:pt x="4" y="98"/>
                  </a:lnTo>
                  <a:lnTo>
                    <a:pt x="10" y="110"/>
                  </a:lnTo>
                  <a:lnTo>
                    <a:pt x="20" y="122"/>
                  </a:lnTo>
                  <a:lnTo>
                    <a:pt x="31" y="131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1" y="144"/>
                  </a:lnTo>
                  <a:lnTo>
                    <a:pt x="74" y="143"/>
                  </a:lnTo>
                  <a:lnTo>
                    <a:pt x="77" y="143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1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88" name="Groupe 1087">
              <a:extLst>
                <a:ext uri="{FF2B5EF4-FFF2-40B4-BE49-F238E27FC236}">
                  <a16:creationId xmlns:a16="http://schemas.microsoft.com/office/drawing/2014/main" id="{5C33393F-685F-EDB5-2B3F-5CA7A3ADFD27}"/>
                </a:ext>
              </a:extLst>
            </p:cNvPr>
            <p:cNvGrpSpPr/>
            <p:nvPr/>
          </p:nvGrpSpPr>
          <p:grpSpPr>
            <a:xfrm>
              <a:off x="-4498975" y="2114550"/>
              <a:ext cx="215900" cy="76200"/>
              <a:chOff x="-4498975" y="2114550"/>
              <a:chExt cx="215900" cy="76200"/>
            </a:xfrm>
          </p:grpSpPr>
          <p:sp>
            <p:nvSpPr>
              <p:cNvPr id="1054" name="Line 57">
                <a:extLst>
                  <a:ext uri="{FF2B5EF4-FFF2-40B4-BE49-F238E27FC236}">
                    <a16:creationId xmlns:a16="http://schemas.microsoft.com/office/drawing/2014/main" id="{CB4A0ECF-5304-427F-C613-E695B8ACA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498975" y="2149475"/>
                <a:ext cx="215900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0" name="Freeform 73">
                <a:extLst>
                  <a:ext uri="{FF2B5EF4-FFF2-40B4-BE49-F238E27FC236}">
                    <a16:creationId xmlns:a16="http://schemas.microsoft.com/office/drawing/2014/main" id="{259B681F-8A6B-1D31-D6B2-BE1072859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27538" y="2114550"/>
                <a:ext cx="76200" cy="76200"/>
              </a:xfrm>
              <a:custGeom>
                <a:avLst/>
                <a:gdLst>
                  <a:gd name="T0" fmla="*/ 122 w 144"/>
                  <a:gd name="T1" fmla="*/ 122 h 144"/>
                  <a:gd name="T2" fmla="*/ 131 w 144"/>
                  <a:gd name="T3" fmla="*/ 110 h 144"/>
                  <a:gd name="T4" fmla="*/ 138 w 144"/>
                  <a:gd name="T5" fmla="*/ 98 h 144"/>
                  <a:gd name="T6" fmla="*/ 139 w 144"/>
                  <a:gd name="T7" fmla="*/ 91 h 144"/>
                  <a:gd name="T8" fmla="*/ 141 w 144"/>
                  <a:gd name="T9" fmla="*/ 85 h 144"/>
                  <a:gd name="T10" fmla="*/ 143 w 144"/>
                  <a:gd name="T11" fmla="*/ 78 h 144"/>
                  <a:gd name="T12" fmla="*/ 143 w 144"/>
                  <a:gd name="T13" fmla="*/ 74 h 144"/>
                  <a:gd name="T14" fmla="*/ 144 w 144"/>
                  <a:gd name="T15" fmla="*/ 72 h 144"/>
                  <a:gd name="T16" fmla="*/ 141 w 144"/>
                  <a:gd name="T17" fmla="*/ 57 h 144"/>
                  <a:gd name="T18" fmla="*/ 138 w 144"/>
                  <a:gd name="T19" fmla="*/ 43 h 144"/>
                  <a:gd name="T20" fmla="*/ 131 w 144"/>
                  <a:gd name="T21" fmla="*/ 31 h 144"/>
                  <a:gd name="T22" fmla="*/ 122 w 144"/>
                  <a:gd name="T23" fmla="*/ 21 h 144"/>
                  <a:gd name="T24" fmla="*/ 110 w 144"/>
                  <a:gd name="T25" fmla="*/ 11 h 144"/>
                  <a:gd name="T26" fmla="*/ 98 w 144"/>
                  <a:gd name="T27" fmla="*/ 5 h 144"/>
                  <a:gd name="T28" fmla="*/ 85 w 144"/>
                  <a:gd name="T29" fmla="*/ 2 h 144"/>
                  <a:gd name="T30" fmla="*/ 72 w 144"/>
                  <a:gd name="T31" fmla="*/ 0 h 144"/>
                  <a:gd name="T32" fmla="*/ 56 w 144"/>
                  <a:gd name="T33" fmla="*/ 2 h 144"/>
                  <a:gd name="T34" fmla="*/ 43 w 144"/>
                  <a:gd name="T35" fmla="*/ 5 h 144"/>
                  <a:gd name="T36" fmla="*/ 31 w 144"/>
                  <a:gd name="T37" fmla="*/ 11 h 144"/>
                  <a:gd name="T38" fmla="*/ 21 w 144"/>
                  <a:gd name="T39" fmla="*/ 21 h 144"/>
                  <a:gd name="T40" fmla="*/ 11 w 144"/>
                  <a:gd name="T41" fmla="*/ 31 h 144"/>
                  <a:gd name="T42" fmla="*/ 5 w 144"/>
                  <a:gd name="T43" fmla="*/ 43 h 144"/>
                  <a:gd name="T44" fmla="*/ 1 w 144"/>
                  <a:gd name="T45" fmla="*/ 57 h 144"/>
                  <a:gd name="T46" fmla="*/ 0 w 144"/>
                  <a:gd name="T47" fmla="*/ 72 h 144"/>
                  <a:gd name="T48" fmla="*/ 1 w 144"/>
                  <a:gd name="T49" fmla="*/ 85 h 144"/>
                  <a:gd name="T50" fmla="*/ 5 w 144"/>
                  <a:gd name="T51" fmla="*/ 98 h 144"/>
                  <a:gd name="T52" fmla="*/ 11 w 144"/>
                  <a:gd name="T53" fmla="*/ 110 h 144"/>
                  <a:gd name="T54" fmla="*/ 21 w 144"/>
                  <a:gd name="T55" fmla="*/ 122 h 144"/>
                  <a:gd name="T56" fmla="*/ 31 w 144"/>
                  <a:gd name="T57" fmla="*/ 131 h 144"/>
                  <a:gd name="T58" fmla="*/ 43 w 144"/>
                  <a:gd name="T59" fmla="*/ 138 h 144"/>
                  <a:gd name="T60" fmla="*/ 56 w 144"/>
                  <a:gd name="T61" fmla="*/ 141 h 144"/>
                  <a:gd name="T62" fmla="*/ 72 w 144"/>
                  <a:gd name="T63" fmla="*/ 144 h 144"/>
                  <a:gd name="T64" fmla="*/ 74 w 144"/>
                  <a:gd name="T65" fmla="*/ 143 h 144"/>
                  <a:gd name="T66" fmla="*/ 78 w 144"/>
                  <a:gd name="T67" fmla="*/ 143 h 144"/>
                  <a:gd name="T68" fmla="*/ 85 w 144"/>
                  <a:gd name="T69" fmla="*/ 141 h 144"/>
                  <a:gd name="T70" fmla="*/ 91 w 144"/>
                  <a:gd name="T71" fmla="*/ 139 h 144"/>
                  <a:gd name="T72" fmla="*/ 98 w 144"/>
                  <a:gd name="T73" fmla="*/ 138 h 144"/>
                  <a:gd name="T74" fmla="*/ 110 w 144"/>
                  <a:gd name="T75" fmla="*/ 131 h 144"/>
                  <a:gd name="T76" fmla="*/ 122 w 144"/>
                  <a:gd name="T77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4" h="144">
                    <a:moveTo>
                      <a:pt x="122" y="122"/>
                    </a:moveTo>
                    <a:lnTo>
                      <a:pt x="131" y="110"/>
                    </a:lnTo>
                    <a:lnTo>
                      <a:pt x="138" y="98"/>
                    </a:lnTo>
                    <a:lnTo>
                      <a:pt x="139" y="91"/>
                    </a:lnTo>
                    <a:lnTo>
                      <a:pt x="141" y="85"/>
                    </a:lnTo>
                    <a:lnTo>
                      <a:pt x="143" y="78"/>
                    </a:lnTo>
                    <a:lnTo>
                      <a:pt x="143" y="74"/>
                    </a:lnTo>
                    <a:lnTo>
                      <a:pt x="144" y="72"/>
                    </a:lnTo>
                    <a:lnTo>
                      <a:pt x="141" y="57"/>
                    </a:lnTo>
                    <a:lnTo>
                      <a:pt x="138" y="43"/>
                    </a:lnTo>
                    <a:lnTo>
                      <a:pt x="131" y="31"/>
                    </a:lnTo>
                    <a:lnTo>
                      <a:pt x="122" y="21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6" y="2"/>
                    </a:lnTo>
                    <a:lnTo>
                      <a:pt x="43" y="5"/>
                    </a:lnTo>
                    <a:lnTo>
                      <a:pt x="31" y="11"/>
                    </a:lnTo>
                    <a:lnTo>
                      <a:pt x="21" y="21"/>
                    </a:lnTo>
                    <a:lnTo>
                      <a:pt x="11" y="31"/>
                    </a:lnTo>
                    <a:lnTo>
                      <a:pt x="5" y="43"/>
                    </a:lnTo>
                    <a:lnTo>
                      <a:pt x="1" y="57"/>
                    </a:lnTo>
                    <a:lnTo>
                      <a:pt x="0" y="72"/>
                    </a:lnTo>
                    <a:lnTo>
                      <a:pt x="1" y="85"/>
                    </a:lnTo>
                    <a:lnTo>
                      <a:pt x="5" y="98"/>
                    </a:lnTo>
                    <a:lnTo>
                      <a:pt x="11" y="110"/>
                    </a:lnTo>
                    <a:lnTo>
                      <a:pt x="21" y="122"/>
                    </a:lnTo>
                    <a:lnTo>
                      <a:pt x="31" y="131"/>
                    </a:lnTo>
                    <a:lnTo>
                      <a:pt x="43" y="138"/>
                    </a:lnTo>
                    <a:lnTo>
                      <a:pt x="56" y="141"/>
                    </a:lnTo>
                    <a:lnTo>
                      <a:pt x="72" y="144"/>
                    </a:lnTo>
                    <a:lnTo>
                      <a:pt x="74" y="143"/>
                    </a:lnTo>
                    <a:lnTo>
                      <a:pt x="78" y="143"/>
                    </a:lnTo>
                    <a:lnTo>
                      <a:pt x="85" y="141"/>
                    </a:lnTo>
                    <a:lnTo>
                      <a:pt x="91" y="139"/>
                    </a:lnTo>
                    <a:lnTo>
                      <a:pt x="98" y="138"/>
                    </a:lnTo>
                    <a:lnTo>
                      <a:pt x="110" y="131"/>
                    </a:lnTo>
                    <a:lnTo>
                      <a:pt x="122" y="122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71" name="Freeform 74">
              <a:extLst>
                <a:ext uri="{FF2B5EF4-FFF2-40B4-BE49-F238E27FC236}">
                  <a16:creationId xmlns:a16="http://schemas.microsoft.com/office/drawing/2014/main" id="{7BE23E0A-42E2-E086-D605-A66E8F3EA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9213" y="1579563"/>
              <a:ext cx="76200" cy="76200"/>
            </a:xfrm>
            <a:custGeom>
              <a:avLst/>
              <a:gdLst>
                <a:gd name="T0" fmla="*/ 122 w 144"/>
                <a:gd name="T1" fmla="*/ 122 h 143"/>
                <a:gd name="T2" fmla="*/ 131 w 144"/>
                <a:gd name="T3" fmla="*/ 110 h 143"/>
                <a:gd name="T4" fmla="*/ 138 w 144"/>
                <a:gd name="T5" fmla="*/ 98 h 143"/>
                <a:gd name="T6" fmla="*/ 139 w 144"/>
                <a:gd name="T7" fmla="*/ 91 h 143"/>
                <a:gd name="T8" fmla="*/ 142 w 144"/>
                <a:gd name="T9" fmla="*/ 85 h 143"/>
                <a:gd name="T10" fmla="*/ 143 w 144"/>
                <a:gd name="T11" fmla="*/ 78 h 143"/>
                <a:gd name="T12" fmla="*/ 143 w 144"/>
                <a:gd name="T13" fmla="*/ 74 h 143"/>
                <a:gd name="T14" fmla="*/ 144 w 144"/>
                <a:gd name="T15" fmla="*/ 72 h 143"/>
                <a:gd name="T16" fmla="*/ 142 w 144"/>
                <a:gd name="T17" fmla="*/ 56 h 143"/>
                <a:gd name="T18" fmla="*/ 138 w 144"/>
                <a:gd name="T19" fmla="*/ 43 h 143"/>
                <a:gd name="T20" fmla="*/ 131 w 144"/>
                <a:gd name="T21" fmla="*/ 31 h 143"/>
                <a:gd name="T22" fmla="*/ 122 w 144"/>
                <a:gd name="T23" fmla="*/ 20 h 143"/>
                <a:gd name="T24" fmla="*/ 110 w 144"/>
                <a:gd name="T25" fmla="*/ 11 h 143"/>
                <a:gd name="T26" fmla="*/ 98 w 144"/>
                <a:gd name="T27" fmla="*/ 5 h 143"/>
                <a:gd name="T28" fmla="*/ 85 w 144"/>
                <a:gd name="T29" fmla="*/ 1 h 143"/>
                <a:gd name="T30" fmla="*/ 72 w 144"/>
                <a:gd name="T31" fmla="*/ 0 h 143"/>
                <a:gd name="T32" fmla="*/ 57 w 144"/>
                <a:gd name="T33" fmla="*/ 1 h 143"/>
                <a:gd name="T34" fmla="*/ 43 w 144"/>
                <a:gd name="T35" fmla="*/ 5 h 143"/>
                <a:gd name="T36" fmla="*/ 31 w 144"/>
                <a:gd name="T37" fmla="*/ 11 h 143"/>
                <a:gd name="T38" fmla="*/ 21 w 144"/>
                <a:gd name="T39" fmla="*/ 20 h 143"/>
                <a:gd name="T40" fmla="*/ 11 w 144"/>
                <a:gd name="T41" fmla="*/ 31 h 143"/>
                <a:gd name="T42" fmla="*/ 5 w 144"/>
                <a:gd name="T43" fmla="*/ 43 h 143"/>
                <a:gd name="T44" fmla="*/ 2 w 144"/>
                <a:gd name="T45" fmla="*/ 56 h 143"/>
                <a:gd name="T46" fmla="*/ 0 w 144"/>
                <a:gd name="T47" fmla="*/ 72 h 143"/>
                <a:gd name="T48" fmla="*/ 2 w 144"/>
                <a:gd name="T49" fmla="*/ 85 h 143"/>
                <a:gd name="T50" fmla="*/ 5 w 144"/>
                <a:gd name="T51" fmla="*/ 98 h 143"/>
                <a:gd name="T52" fmla="*/ 11 w 144"/>
                <a:gd name="T53" fmla="*/ 110 h 143"/>
                <a:gd name="T54" fmla="*/ 21 w 144"/>
                <a:gd name="T55" fmla="*/ 122 h 143"/>
                <a:gd name="T56" fmla="*/ 31 w 144"/>
                <a:gd name="T57" fmla="*/ 130 h 143"/>
                <a:gd name="T58" fmla="*/ 43 w 144"/>
                <a:gd name="T59" fmla="*/ 137 h 143"/>
                <a:gd name="T60" fmla="*/ 57 w 144"/>
                <a:gd name="T61" fmla="*/ 141 h 143"/>
                <a:gd name="T62" fmla="*/ 72 w 144"/>
                <a:gd name="T63" fmla="*/ 143 h 143"/>
                <a:gd name="T64" fmla="*/ 75 w 144"/>
                <a:gd name="T65" fmla="*/ 142 h 143"/>
                <a:gd name="T66" fmla="*/ 78 w 144"/>
                <a:gd name="T67" fmla="*/ 142 h 143"/>
                <a:gd name="T68" fmla="*/ 85 w 144"/>
                <a:gd name="T69" fmla="*/ 141 h 143"/>
                <a:gd name="T70" fmla="*/ 91 w 144"/>
                <a:gd name="T71" fmla="*/ 139 h 143"/>
                <a:gd name="T72" fmla="*/ 98 w 144"/>
                <a:gd name="T73" fmla="*/ 137 h 143"/>
                <a:gd name="T74" fmla="*/ 110 w 144"/>
                <a:gd name="T75" fmla="*/ 130 h 143"/>
                <a:gd name="T76" fmla="*/ 122 w 144"/>
                <a:gd name="T7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3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2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2" y="56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7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1" y="20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2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0"/>
                  </a:lnTo>
                  <a:lnTo>
                    <a:pt x="43" y="137"/>
                  </a:lnTo>
                  <a:lnTo>
                    <a:pt x="57" y="141"/>
                  </a:lnTo>
                  <a:lnTo>
                    <a:pt x="72" y="143"/>
                  </a:lnTo>
                  <a:lnTo>
                    <a:pt x="75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7"/>
                  </a:lnTo>
                  <a:lnTo>
                    <a:pt x="110" y="130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93" name="Groupe 1092">
            <a:extLst>
              <a:ext uri="{FF2B5EF4-FFF2-40B4-BE49-F238E27FC236}">
                <a16:creationId xmlns:a16="http://schemas.microsoft.com/office/drawing/2014/main" id="{E1E5D9B8-BDB1-0E04-1F2A-9C189D2B7989}"/>
              </a:ext>
            </a:extLst>
          </p:cNvPr>
          <p:cNvGrpSpPr/>
          <p:nvPr/>
        </p:nvGrpSpPr>
        <p:grpSpPr>
          <a:xfrm>
            <a:off x="1461156" y="4974427"/>
            <a:ext cx="3520148" cy="1431952"/>
            <a:chOff x="-4606925" y="3930650"/>
            <a:chExt cx="3602037" cy="1465263"/>
          </a:xfrm>
        </p:grpSpPr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2D13213D-D043-9471-8C4E-EAE3A185B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564063" y="3963988"/>
              <a:ext cx="0" cy="1390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1625FC10-3F12-7E70-076B-6F15D3200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564063" y="5354638"/>
              <a:ext cx="35210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A96BE282-3FC8-8B86-6779-17FAC947F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217738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18">
              <a:extLst>
                <a:ext uri="{FF2B5EF4-FFF2-40B4-BE49-F238E27FC236}">
                  <a16:creationId xmlns:a16="http://schemas.microsoft.com/office/drawing/2014/main" id="{D4D85E78-5589-2069-C53B-8BF7D213F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45110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19">
              <a:extLst>
                <a:ext uri="{FF2B5EF4-FFF2-40B4-BE49-F238E27FC236}">
                  <a16:creationId xmlns:a16="http://schemas.microsoft.com/office/drawing/2014/main" id="{63DFDC33-55E0-B063-CBD3-CEFB498CF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982788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20">
              <a:extLst>
                <a:ext uri="{FF2B5EF4-FFF2-40B4-BE49-F238E27FC236}">
                  <a16:creationId xmlns:a16="http://schemas.microsoft.com/office/drawing/2014/main" id="{607F8AD0-514E-B279-1245-B052B9AE5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1130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3F3F23D1-AFF8-FAFA-40C4-727A4CF2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74625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22">
              <a:extLst>
                <a:ext uri="{FF2B5EF4-FFF2-40B4-BE49-F238E27FC236}">
                  <a16:creationId xmlns:a16="http://schemas.microsoft.com/office/drawing/2014/main" id="{3C3CD561-417D-B0E1-9395-28CF49A3E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27635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23">
              <a:extLst>
                <a:ext uri="{FF2B5EF4-FFF2-40B4-BE49-F238E27FC236}">
                  <a16:creationId xmlns:a16="http://schemas.microsoft.com/office/drawing/2014/main" id="{8432DD7B-1EA1-CE6C-9466-D9714E81E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42988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Line 33">
              <a:extLst>
                <a:ext uri="{FF2B5EF4-FFF2-40B4-BE49-F238E27FC236}">
                  <a16:creationId xmlns:a16="http://schemas.microsoft.com/office/drawing/2014/main" id="{9CD6B278-8CF9-A325-522F-5E55E34D0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564063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Line 34">
              <a:extLst>
                <a:ext uri="{FF2B5EF4-FFF2-40B4-BE49-F238E27FC236}">
                  <a16:creationId xmlns:a16="http://schemas.microsoft.com/office/drawing/2014/main" id="{10BB9264-7A85-C8C9-4D86-2EA0C8FBE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33070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Line 35">
              <a:extLst>
                <a:ext uri="{FF2B5EF4-FFF2-40B4-BE49-F238E27FC236}">
                  <a16:creationId xmlns:a16="http://schemas.microsoft.com/office/drawing/2014/main" id="{C840C862-C14C-05E0-0415-663520598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09575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Line 36">
              <a:extLst>
                <a:ext uri="{FF2B5EF4-FFF2-40B4-BE49-F238E27FC236}">
                  <a16:creationId xmlns:a16="http://schemas.microsoft.com/office/drawing/2014/main" id="{0532B367-92F5-22B0-964D-71FC7C8C9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86080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Line 37">
              <a:extLst>
                <a:ext uri="{FF2B5EF4-FFF2-40B4-BE49-F238E27FC236}">
                  <a16:creationId xmlns:a16="http://schemas.microsoft.com/office/drawing/2014/main" id="{D560094F-6402-4968-1639-D275266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4263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Line 38">
              <a:extLst>
                <a:ext uri="{FF2B5EF4-FFF2-40B4-BE49-F238E27FC236}">
                  <a16:creationId xmlns:a16="http://schemas.microsoft.com/office/drawing/2014/main" id="{52F99AF7-6E52-EE86-E58D-9F20029F1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154363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Line 39">
              <a:extLst>
                <a:ext uri="{FF2B5EF4-FFF2-40B4-BE49-F238E27FC236}">
                  <a16:creationId xmlns:a16="http://schemas.microsoft.com/office/drawing/2014/main" id="{368E47A0-FA3A-28A2-003B-E35653F19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389313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7" name="Line 40">
              <a:extLst>
                <a:ext uri="{FF2B5EF4-FFF2-40B4-BE49-F238E27FC236}">
                  <a16:creationId xmlns:a16="http://schemas.microsoft.com/office/drawing/2014/main" id="{F2C4DB30-442C-4600-07E4-4DCF18001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2100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Line 41">
              <a:extLst>
                <a:ext uri="{FF2B5EF4-FFF2-40B4-BE49-F238E27FC236}">
                  <a16:creationId xmlns:a16="http://schemas.microsoft.com/office/drawing/2014/main" id="{225FE11B-1F6D-C3A8-85C2-838BE3879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686050" y="5354638"/>
              <a:ext cx="0" cy="41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Line 48">
              <a:extLst>
                <a:ext uri="{FF2B5EF4-FFF2-40B4-BE49-F238E27FC236}">
                  <a16:creationId xmlns:a16="http://schemas.microsoft.com/office/drawing/2014/main" id="{0B1B5836-21F2-751B-30FD-AFE937F93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4246563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Line 49">
              <a:extLst>
                <a:ext uri="{FF2B5EF4-FFF2-40B4-BE49-F238E27FC236}">
                  <a16:creationId xmlns:a16="http://schemas.microsoft.com/office/drawing/2014/main" id="{04112D96-32E7-A845-4FB7-78BFAEC37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4524375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Line 50">
              <a:extLst>
                <a:ext uri="{FF2B5EF4-FFF2-40B4-BE49-F238E27FC236}">
                  <a16:creationId xmlns:a16="http://schemas.microsoft.com/office/drawing/2014/main" id="{3021F237-5CA7-A3FF-960E-5A4303F36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4800600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Line 51">
              <a:extLst>
                <a:ext uri="{FF2B5EF4-FFF2-40B4-BE49-F238E27FC236}">
                  <a16:creationId xmlns:a16="http://schemas.microsoft.com/office/drawing/2014/main" id="{75A597A2-A645-4F49-27EE-9160A7995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5078413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Line 52">
              <a:extLst>
                <a:ext uri="{FF2B5EF4-FFF2-40B4-BE49-F238E27FC236}">
                  <a16:creationId xmlns:a16="http://schemas.microsoft.com/office/drawing/2014/main" id="{92A495BA-3714-3B92-69FD-864B456FA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5354638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Line 53">
              <a:extLst>
                <a:ext uri="{FF2B5EF4-FFF2-40B4-BE49-F238E27FC236}">
                  <a16:creationId xmlns:a16="http://schemas.microsoft.com/office/drawing/2014/main" id="{A5C670D3-8E41-1248-6FFF-FF316CA46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4606925" y="3971925"/>
              <a:ext cx="428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Freeform 56">
              <a:extLst>
                <a:ext uri="{FF2B5EF4-FFF2-40B4-BE49-F238E27FC236}">
                  <a16:creationId xmlns:a16="http://schemas.microsoft.com/office/drawing/2014/main" id="{2F1B2E8C-A546-E70A-35C7-486D9C13A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564063" y="3967163"/>
              <a:ext cx="3521075" cy="36513"/>
            </a:xfrm>
            <a:custGeom>
              <a:avLst/>
              <a:gdLst>
                <a:gd name="T0" fmla="*/ 6655 w 6655"/>
                <a:gd name="T1" fmla="*/ 0 h 69"/>
                <a:gd name="T2" fmla="*/ 3103 w 6655"/>
                <a:gd name="T3" fmla="*/ 0 h 69"/>
                <a:gd name="T4" fmla="*/ 2660 w 6655"/>
                <a:gd name="T5" fmla="*/ 59 h 69"/>
                <a:gd name="T6" fmla="*/ 2214 w 6655"/>
                <a:gd name="T7" fmla="*/ 59 h 69"/>
                <a:gd name="T8" fmla="*/ 1760 w 6655"/>
                <a:gd name="T9" fmla="*/ 21 h 69"/>
                <a:gd name="T10" fmla="*/ 886 w 6655"/>
                <a:gd name="T11" fmla="*/ 21 h 69"/>
                <a:gd name="T12" fmla="*/ 430 w 6655"/>
                <a:gd name="T13" fmla="*/ 69 h 69"/>
                <a:gd name="T14" fmla="*/ 0 w 6655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55" h="69">
                  <a:moveTo>
                    <a:pt x="6655" y="0"/>
                  </a:moveTo>
                  <a:lnTo>
                    <a:pt x="3103" y="0"/>
                  </a:lnTo>
                  <a:lnTo>
                    <a:pt x="2660" y="59"/>
                  </a:lnTo>
                  <a:lnTo>
                    <a:pt x="2214" y="59"/>
                  </a:lnTo>
                  <a:lnTo>
                    <a:pt x="1760" y="21"/>
                  </a:lnTo>
                  <a:lnTo>
                    <a:pt x="886" y="21"/>
                  </a:lnTo>
                  <a:lnTo>
                    <a:pt x="430" y="69"/>
                  </a:lnTo>
                  <a:lnTo>
                    <a:pt x="0" y="69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2" name="Freeform 75">
              <a:extLst>
                <a:ext uri="{FF2B5EF4-FFF2-40B4-BE49-F238E27FC236}">
                  <a16:creationId xmlns:a16="http://schemas.microsoft.com/office/drawing/2014/main" id="{D5340EE6-FDBF-1325-64E1-39A55F82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02163" y="3962400"/>
              <a:ext cx="76200" cy="76200"/>
            </a:xfrm>
            <a:custGeom>
              <a:avLst/>
              <a:gdLst>
                <a:gd name="T0" fmla="*/ 0 w 143"/>
                <a:gd name="T1" fmla="*/ 72 h 144"/>
                <a:gd name="T2" fmla="*/ 1 w 143"/>
                <a:gd name="T3" fmla="*/ 85 h 144"/>
                <a:gd name="T4" fmla="*/ 4 w 143"/>
                <a:gd name="T5" fmla="*/ 98 h 144"/>
                <a:gd name="T6" fmla="*/ 10 w 143"/>
                <a:gd name="T7" fmla="*/ 110 h 144"/>
                <a:gd name="T8" fmla="*/ 20 w 143"/>
                <a:gd name="T9" fmla="*/ 122 h 144"/>
                <a:gd name="T10" fmla="*/ 31 w 143"/>
                <a:gd name="T11" fmla="*/ 130 h 144"/>
                <a:gd name="T12" fmla="*/ 43 w 143"/>
                <a:gd name="T13" fmla="*/ 138 h 144"/>
                <a:gd name="T14" fmla="*/ 56 w 143"/>
                <a:gd name="T15" fmla="*/ 141 h 144"/>
                <a:gd name="T16" fmla="*/ 71 w 143"/>
                <a:gd name="T17" fmla="*/ 144 h 144"/>
                <a:gd name="T18" fmla="*/ 74 w 143"/>
                <a:gd name="T19" fmla="*/ 142 h 144"/>
                <a:gd name="T20" fmla="*/ 77 w 143"/>
                <a:gd name="T21" fmla="*/ 142 h 144"/>
                <a:gd name="T22" fmla="*/ 85 w 143"/>
                <a:gd name="T23" fmla="*/ 141 h 144"/>
                <a:gd name="T24" fmla="*/ 91 w 143"/>
                <a:gd name="T25" fmla="*/ 139 h 144"/>
                <a:gd name="T26" fmla="*/ 98 w 143"/>
                <a:gd name="T27" fmla="*/ 138 h 144"/>
                <a:gd name="T28" fmla="*/ 110 w 143"/>
                <a:gd name="T29" fmla="*/ 130 h 144"/>
                <a:gd name="T30" fmla="*/ 122 w 143"/>
                <a:gd name="T31" fmla="*/ 122 h 144"/>
                <a:gd name="T32" fmla="*/ 130 w 143"/>
                <a:gd name="T33" fmla="*/ 110 h 144"/>
                <a:gd name="T34" fmla="*/ 137 w 143"/>
                <a:gd name="T35" fmla="*/ 98 h 144"/>
                <a:gd name="T36" fmla="*/ 138 w 143"/>
                <a:gd name="T37" fmla="*/ 91 h 144"/>
                <a:gd name="T38" fmla="*/ 141 w 143"/>
                <a:gd name="T39" fmla="*/ 85 h 144"/>
                <a:gd name="T40" fmla="*/ 142 w 143"/>
                <a:gd name="T41" fmla="*/ 78 h 144"/>
                <a:gd name="T42" fmla="*/ 142 w 143"/>
                <a:gd name="T43" fmla="*/ 74 h 144"/>
                <a:gd name="T44" fmla="*/ 143 w 143"/>
                <a:gd name="T45" fmla="*/ 72 h 144"/>
                <a:gd name="T46" fmla="*/ 143 w 143"/>
                <a:gd name="T47" fmla="*/ 67 h 144"/>
                <a:gd name="T48" fmla="*/ 140 w 143"/>
                <a:gd name="T49" fmla="*/ 54 h 144"/>
                <a:gd name="T50" fmla="*/ 136 w 143"/>
                <a:gd name="T51" fmla="*/ 42 h 144"/>
                <a:gd name="T52" fmla="*/ 130 w 143"/>
                <a:gd name="T53" fmla="*/ 30 h 144"/>
                <a:gd name="T54" fmla="*/ 122 w 143"/>
                <a:gd name="T55" fmla="*/ 20 h 144"/>
                <a:gd name="T56" fmla="*/ 110 w 143"/>
                <a:gd name="T57" fmla="*/ 11 h 144"/>
                <a:gd name="T58" fmla="*/ 98 w 143"/>
                <a:gd name="T59" fmla="*/ 5 h 144"/>
                <a:gd name="T60" fmla="*/ 85 w 143"/>
                <a:gd name="T61" fmla="*/ 1 h 144"/>
                <a:gd name="T62" fmla="*/ 71 w 143"/>
                <a:gd name="T63" fmla="*/ 0 h 144"/>
                <a:gd name="T64" fmla="*/ 56 w 143"/>
                <a:gd name="T65" fmla="*/ 1 h 144"/>
                <a:gd name="T66" fmla="*/ 43 w 143"/>
                <a:gd name="T67" fmla="*/ 5 h 144"/>
                <a:gd name="T68" fmla="*/ 31 w 143"/>
                <a:gd name="T69" fmla="*/ 11 h 144"/>
                <a:gd name="T70" fmla="*/ 20 w 143"/>
                <a:gd name="T71" fmla="*/ 20 h 144"/>
                <a:gd name="T72" fmla="*/ 10 w 143"/>
                <a:gd name="T73" fmla="*/ 30 h 144"/>
                <a:gd name="T74" fmla="*/ 4 w 143"/>
                <a:gd name="T75" fmla="*/ 42 h 144"/>
                <a:gd name="T76" fmla="*/ 1 w 143"/>
                <a:gd name="T77" fmla="*/ 54 h 144"/>
                <a:gd name="T78" fmla="*/ 0 w 143"/>
                <a:gd name="T79" fmla="*/ 67 h 144"/>
                <a:gd name="T80" fmla="*/ 0 w 143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44">
                  <a:moveTo>
                    <a:pt x="0" y="72"/>
                  </a:moveTo>
                  <a:lnTo>
                    <a:pt x="1" y="85"/>
                  </a:lnTo>
                  <a:lnTo>
                    <a:pt x="4" y="98"/>
                  </a:lnTo>
                  <a:lnTo>
                    <a:pt x="10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1" y="144"/>
                  </a:lnTo>
                  <a:lnTo>
                    <a:pt x="74" y="142"/>
                  </a:lnTo>
                  <a:lnTo>
                    <a:pt x="77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0" y="110"/>
                  </a:lnTo>
                  <a:lnTo>
                    <a:pt x="137" y="98"/>
                  </a:lnTo>
                  <a:lnTo>
                    <a:pt x="138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3" y="72"/>
                  </a:lnTo>
                  <a:lnTo>
                    <a:pt x="143" y="67"/>
                  </a:lnTo>
                  <a:lnTo>
                    <a:pt x="140" y="54"/>
                  </a:lnTo>
                  <a:lnTo>
                    <a:pt x="136" y="42"/>
                  </a:lnTo>
                  <a:lnTo>
                    <a:pt x="130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3" name="Freeform 76">
              <a:extLst>
                <a:ext uri="{FF2B5EF4-FFF2-40B4-BE49-F238E27FC236}">
                  <a16:creationId xmlns:a16="http://schemas.microsoft.com/office/drawing/2014/main" id="{CFCF96AA-11A5-7A79-309B-2D1CE5052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371975" y="396240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2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1 w 144"/>
                <a:gd name="T9" fmla="*/ 122 h 144"/>
                <a:gd name="T10" fmla="*/ 32 w 144"/>
                <a:gd name="T11" fmla="*/ 130 h 144"/>
                <a:gd name="T12" fmla="*/ 44 w 144"/>
                <a:gd name="T13" fmla="*/ 138 h 144"/>
                <a:gd name="T14" fmla="*/ 57 w 144"/>
                <a:gd name="T15" fmla="*/ 141 h 144"/>
                <a:gd name="T16" fmla="*/ 72 w 144"/>
                <a:gd name="T17" fmla="*/ 144 h 144"/>
                <a:gd name="T18" fmla="*/ 75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9 w 144"/>
                <a:gd name="T27" fmla="*/ 138 h 144"/>
                <a:gd name="T28" fmla="*/ 111 w 144"/>
                <a:gd name="T29" fmla="*/ 130 h 144"/>
                <a:gd name="T30" fmla="*/ 123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2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1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3 w 144"/>
                <a:gd name="T55" fmla="*/ 20 h 144"/>
                <a:gd name="T56" fmla="*/ 111 w 144"/>
                <a:gd name="T57" fmla="*/ 11 h 144"/>
                <a:gd name="T58" fmla="*/ 99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7 w 144"/>
                <a:gd name="T65" fmla="*/ 1 h 144"/>
                <a:gd name="T66" fmla="*/ 44 w 144"/>
                <a:gd name="T67" fmla="*/ 5 h 144"/>
                <a:gd name="T68" fmla="*/ 32 w 144"/>
                <a:gd name="T69" fmla="*/ 11 h 144"/>
                <a:gd name="T70" fmla="*/ 21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2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2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2" y="130"/>
                  </a:lnTo>
                  <a:lnTo>
                    <a:pt x="44" y="138"/>
                  </a:lnTo>
                  <a:lnTo>
                    <a:pt x="57" y="141"/>
                  </a:lnTo>
                  <a:lnTo>
                    <a:pt x="72" y="144"/>
                  </a:lnTo>
                  <a:lnTo>
                    <a:pt x="75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9" y="138"/>
                  </a:lnTo>
                  <a:lnTo>
                    <a:pt x="111" y="130"/>
                  </a:lnTo>
                  <a:lnTo>
                    <a:pt x="123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2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1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3" y="20"/>
                  </a:lnTo>
                  <a:lnTo>
                    <a:pt x="111" y="11"/>
                  </a:lnTo>
                  <a:lnTo>
                    <a:pt x="99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7" y="1"/>
                  </a:lnTo>
                  <a:lnTo>
                    <a:pt x="44" y="5"/>
                  </a:lnTo>
                  <a:lnTo>
                    <a:pt x="32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4" name="Freeform 77">
              <a:extLst>
                <a:ext uri="{FF2B5EF4-FFF2-40B4-BE49-F238E27FC236}">
                  <a16:creationId xmlns:a16="http://schemas.microsoft.com/office/drawing/2014/main" id="{D0A2C1C4-C583-ED59-181E-80C8D3FBC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3850" y="3940175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1 w 144"/>
                <a:gd name="T9" fmla="*/ 122 h 144"/>
                <a:gd name="T10" fmla="*/ 31 w 144"/>
                <a:gd name="T11" fmla="*/ 131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3 h 144"/>
                <a:gd name="T20" fmla="*/ 78 w 144"/>
                <a:gd name="T21" fmla="*/ 143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1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1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1 w 144"/>
                <a:gd name="T71" fmla="*/ 21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1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3"/>
                  </a:lnTo>
                  <a:lnTo>
                    <a:pt x="78" y="143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1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1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5" name="Freeform 78">
              <a:extLst>
                <a:ext uri="{FF2B5EF4-FFF2-40B4-BE49-F238E27FC236}">
                  <a16:creationId xmlns:a16="http://schemas.microsoft.com/office/drawing/2014/main" id="{044409FF-1A89-3B43-D441-477EAAEC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00488" y="3940175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0 w 144"/>
                <a:gd name="T9" fmla="*/ 122 h 144"/>
                <a:gd name="T10" fmla="*/ 31 w 144"/>
                <a:gd name="T11" fmla="*/ 131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3 h 144"/>
                <a:gd name="T20" fmla="*/ 78 w 144"/>
                <a:gd name="T21" fmla="*/ 143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1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1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0 w 144"/>
                <a:gd name="T71" fmla="*/ 21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1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3"/>
                  </a:lnTo>
                  <a:lnTo>
                    <a:pt x="78" y="143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1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1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1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6" name="Freeform 79">
              <a:extLst>
                <a:ext uri="{FF2B5EF4-FFF2-40B4-BE49-F238E27FC236}">
                  <a16:creationId xmlns:a16="http://schemas.microsoft.com/office/drawing/2014/main" id="{17E81A8B-3959-042F-AF43-AFE480190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65538" y="3940175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1 w 144"/>
                <a:gd name="T9" fmla="*/ 122 h 144"/>
                <a:gd name="T10" fmla="*/ 31 w 144"/>
                <a:gd name="T11" fmla="*/ 131 h 144"/>
                <a:gd name="T12" fmla="*/ 43 w 144"/>
                <a:gd name="T13" fmla="*/ 138 h 144"/>
                <a:gd name="T14" fmla="*/ 57 w 144"/>
                <a:gd name="T15" fmla="*/ 141 h 144"/>
                <a:gd name="T16" fmla="*/ 72 w 144"/>
                <a:gd name="T17" fmla="*/ 144 h 144"/>
                <a:gd name="T18" fmla="*/ 74 w 144"/>
                <a:gd name="T19" fmla="*/ 143 h 144"/>
                <a:gd name="T20" fmla="*/ 78 w 144"/>
                <a:gd name="T21" fmla="*/ 143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1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2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1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7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1 w 144"/>
                <a:gd name="T71" fmla="*/ 21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1"/>
                  </a:lnTo>
                  <a:lnTo>
                    <a:pt x="43" y="138"/>
                  </a:lnTo>
                  <a:lnTo>
                    <a:pt x="57" y="141"/>
                  </a:lnTo>
                  <a:lnTo>
                    <a:pt x="72" y="144"/>
                  </a:lnTo>
                  <a:lnTo>
                    <a:pt x="74" y="143"/>
                  </a:lnTo>
                  <a:lnTo>
                    <a:pt x="78" y="143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1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2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1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7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7" name="Freeform 80">
              <a:extLst>
                <a:ext uri="{FF2B5EF4-FFF2-40B4-BE49-F238E27FC236}">
                  <a16:creationId xmlns:a16="http://schemas.microsoft.com/office/drawing/2014/main" id="{7BFA6A2B-B0BE-48B7-47BF-B5E3827A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30588" y="396240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0 w 144"/>
                <a:gd name="T9" fmla="*/ 122 h 144"/>
                <a:gd name="T10" fmla="*/ 31 w 144"/>
                <a:gd name="T11" fmla="*/ 130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0 h 144"/>
                <a:gd name="T30" fmla="*/ 122 w 144"/>
                <a:gd name="T31" fmla="*/ 122 h 144"/>
                <a:gd name="T32" fmla="*/ 130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2 w 144"/>
                <a:gd name="T41" fmla="*/ 78 h 144"/>
                <a:gd name="T42" fmla="*/ 142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6 w 144"/>
                <a:gd name="T51" fmla="*/ 42 h 144"/>
                <a:gd name="T52" fmla="*/ 130 w 144"/>
                <a:gd name="T53" fmla="*/ 30 h 144"/>
                <a:gd name="T54" fmla="*/ 122 w 144"/>
                <a:gd name="T55" fmla="*/ 20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0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0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6" y="42"/>
                  </a:lnTo>
                  <a:lnTo>
                    <a:pt x="130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8" name="Freeform 81">
              <a:extLst>
                <a:ext uri="{FF2B5EF4-FFF2-40B4-BE49-F238E27FC236}">
                  <a16:creationId xmlns:a16="http://schemas.microsoft.com/office/drawing/2014/main" id="{66454911-982A-908D-262D-88FB0A06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95638" y="396240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0 w 144"/>
                <a:gd name="T9" fmla="*/ 122 h 144"/>
                <a:gd name="T10" fmla="*/ 31 w 144"/>
                <a:gd name="T11" fmla="*/ 130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0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0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0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9" name="Freeform 82">
              <a:extLst>
                <a:ext uri="{FF2B5EF4-FFF2-40B4-BE49-F238E27FC236}">
                  <a16:creationId xmlns:a16="http://schemas.microsoft.com/office/drawing/2014/main" id="{2FF759D5-8C58-3213-44D5-A9E29ABCE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62275" y="393065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0 w 144"/>
                <a:gd name="T9" fmla="*/ 122 h 144"/>
                <a:gd name="T10" fmla="*/ 31 w 144"/>
                <a:gd name="T11" fmla="*/ 130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0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0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0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0" name="Freeform 83">
              <a:extLst>
                <a:ext uri="{FF2B5EF4-FFF2-40B4-BE49-F238E27FC236}">
                  <a16:creationId xmlns:a16="http://schemas.microsoft.com/office/drawing/2014/main" id="{1A62B5F3-280B-6BFA-32E0-0559BE0A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5738" y="393065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2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1 w 144"/>
                <a:gd name="T9" fmla="*/ 122 h 144"/>
                <a:gd name="T10" fmla="*/ 31 w 144"/>
                <a:gd name="T11" fmla="*/ 130 h 144"/>
                <a:gd name="T12" fmla="*/ 43 w 144"/>
                <a:gd name="T13" fmla="*/ 138 h 144"/>
                <a:gd name="T14" fmla="*/ 57 w 144"/>
                <a:gd name="T15" fmla="*/ 141 h 144"/>
                <a:gd name="T16" fmla="*/ 72 w 144"/>
                <a:gd name="T17" fmla="*/ 144 h 144"/>
                <a:gd name="T18" fmla="*/ 75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9 w 144"/>
                <a:gd name="T27" fmla="*/ 138 h 144"/>
                <a:gd name="T28" fmla="*/ 111 w 144"/>
                <a:gd name="T29" fmla="*/ 130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2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0 h 144"/>
                <a:gd name="T56" fmla="*/ 111 w 144"/>
                <a:gd name="T57" fmla="*/ 11 h 144"/>
                <a:gd name="T58" fmla="*/ 99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7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1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2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2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7" y="141"/>
                  </a:lnTo>
                  <a:lnTo>
                    <a:pt x="72" y="144"/>
                  </a:lnTo>
                  <a:lnTo>
                    <a:pt x="75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9" y="138"/>
                  </a:lnTo>
                  <a:lnTo>
                    <a:pt x="111" y="130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2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0"/>
                  </a:lnTo>
                  <a:lnTo>
                    <a:pt x="111" y="11"/>
                  </a:lnTo>
                  <a:lnTo>
                    <a:pt x="99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7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1" name="Freeform 84">
              <a:extLst>
                <a:ext uri="{FF2B5EF4-FFF2-40B4-BE49-F238E27FC236}">
                  <a16:creationId xmlns:a16="http://schemas.microsoft.com/office/drawing/2014/main" id="{8FDADDB8-654F-7901-94F1-3BD87D470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0788" y="3930650"/>
              <a:ext cx="76200" cy="76200"/>
            </a:xfrm>
            <a:custGeom>
              <a:avLst/>
              <a:gdLst>
                <a:gd name="T0" fmla="*/ 0 w 143"/>
                <a:gd name="T1" fmla="*/ 72 h 144"/>
                <a:gd name="T2" fmla="*/ 1 w 143"/>
                <a:gd name="T3" fmla="*/ 85 h 144"/>
                <a:gd name="T4" fmla="*/ 4 w 143"/>
                <a:gd name="T5" fmla="*/ 98 h 144"/>
                <a:gd name="T6" fmla="*/ 10 w 143"/>
                <a:gd name="T7" fmla="*/ 110 h 144"/>
                <a:gd name="T8" fmla="*/ 20 w 143"/>
                <a:gd name="T9" fmla="*/ 122 h 144"/>
                <a:gd name="T10" fmla="*/ 31 w 143"/>
                <a:gd name="T11" fmla="*/ 130 h 144"/>
                <a:gd name="T12" fmla="*/ 43 w 143"/>
                <a:gd name="T13" fmla="*/ 138 h 144"/>
                <a:gd name="T14" fmla="*/ 56 w 143"/>
                <a:gd name="T15" fmla="*/ 141 h 144"/>
                <a:gd name="T16" fmla="*/ 72 w 143"/>
                <a:gd name="T17" fmla="*/ 144 h 144"/>
                <a:gd name="T18" fmla="*/ 74 w 143"/>
                <a:gd name="T19" fmla="*/ 142 h 144"/>
                <a:gd name="T20" fmla="*/ 78 w 143"/>
                <a:gd name="T21" fmla="*/ 142 h 144"/>
                <a:gd name="T22" fmla="*/ 85 w 143"/>
                <a:gd name="T23" fmla="*/ 141 h 144"/>
                <a:gd name="T24" fmla="*/ 91 w 143"/>
                <a:gd name="T25" fmla="*/ 139 h 144"/>
                <a:gd name="T26" fmla="*/ 98 w 143"/>
                <a:gd name="T27" fmla="*/ 138 h 144"/>
                <a:gd name="T28" fmla="*/ 110 w 143"/>
                <a:gd name="T29" fmla="*/ 130 h 144"/>
                <a:gd name="T30" fmla="*/ 122 w 143"/>
                <a:gd name="T31" fmla="*/ 122 h 144"/>
                <a:gd name="T32" fmla="*/ 130 w 143"/>
                <a:gd name="T33" fmla="*/ 110 h 144"/>
                <a:gd name="T34" fmla="*/ 137 w 143"/>
                <a:gd name="T35" fmla="*/ 98 h 144"/>
                <a:gd name="T36" fmla="*/ 139 w 143"/>
                <a:gd name="T37" fmla="*/ 91 h 144"/>
                <a:gd name="T38" fmla="*/ 141 w 143"/>
                <a:gd name="T39" fmla="*/ 85 h 144"/>
                <a:gd name="T40" fmla="*/ 142 w 143"/>
                <a:gd name="T41" fmla="*/ 78 h 144"/>
                <a:gd name="T42" fmla="*/ 142 w 143"/>
                <a:gd name="T43" fmla="*/ 74 h 144"/>
                <a:gd name="T44" fmla="*/ 143 w 143"/>
                <a:gd name="T45" fmla="*/ 72 h 144"/>
                <a:gd name="T46" fmla="*/ 143 w 143"/>
                <a:gd name="T47" fmla="*/ 67 h 144"/>
                <a:gd name="T48" fmla="*/ 140 w 143"/>
                <a:gd name="T49" fmla="*/ 54 h 144"/>
                <a:gd name="T50" fmla="*/ 136 w 143"/>
                <a:gd name="T51" fmla="*/ 42 h 144"/>
                <a:gd name="T52" fmla="*/ 130 w 143"/>
                <a:gd name="T53" fmla="*/ 30 h 144"/>
                <a:gd name="T54" fmla="*/ 122 w 143"/>
                <a:gd name="T55" fmla="*/ 20 h 144"/>
                <a:gd name="T56" fmla="*/ 110 w 143"/>
                <a:gd name="T57" fmla="*/ 11 h 144"/>
                <a:gd name="T58" fmla="*/ 98 w 143"/>
                <a:gd name="T59" fmla="*/ 5 h 144"/>
                <a:gd name="T60" fmla="*/ 85 w 143"/>
                <a:gd name="T61" fmla="*/ 1 h 144"/>
                <a:gd name="T62" fmla="*/ 72 w 143"/>
                <a:gd name="T63" fmla="*/ 0 h 144"/>
                <a:gd name="T64" fmla="*/ 56 w 143"/>
                <a:gd name="T65" fmla="*/ 1 h 144"/>
                <a:gd name="T66" fmla="*/ 43 w 143"/>
                <a:gd name="T67" fmla="*/ 5 h 144"/>
                <a:gd name="T68" fmla="*/ 31 w 143"/>
                <a:gd name="T69" fmla="*/ 11 h 144"/>
                <a:gd name="T70" fmla="*/ 20 w 143"/>
                <a:gd name="T71" fmla="*/ 20 h 144"/>
                <a:gd name="T72" fmla="*/ 10 w 143"/>
                <a:gd name="T73" fmla="*/ 30 h 144"/>
                <a:gd name="T74" fmla="*/ 4 w 143"/>
                <a:gd name="T75" fmla="*/ 42 h 144"/>
                <a:gd name="T76" fmla="*/ 1 w 143"/>
                <a:gd name="T77" fmla="*/ 54 h 144"/>
                <a:gd name="T78" fmla="*/ 0 w 143"/>
                <a:gd name="T79" fmla="*/ 67 h 144"/>
                <a:gd name="T80" fmla="*/ 0 w 143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44">
                  <a:moveTo>
                    <a:pt x="0" y="72"/>
                  </a:moveTo>
                  <a:lnTo>
                    <a:pt x="1" y="85"/>
                  </a:lnTo>
                  <a:lnTo>
                    <a:pt x="4" y="98"/>
                  </a:lnTo>
                  <a:lnTo>
                    <a:pt x="10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0" y="110"/>
                  </a:lnTo>
                  <a:lnTo>
                    <a:pt x="137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3" y="72"/>
                  </a:lnTo>
                  <a:lnTo>
                    <a:pt x="143" y="67"/>
                  </a:lnTo>
                  <a:lnTo>
                    <a:pt x="140" y="54"/>
                  </a:lnTo>
                  <a:lnTo>
                    <a:pt x="136" y="42"/>
                  </a:lnTo>
                  <a:lnTo>
                    <a:pt x="130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2" name="Freeform 85">
              <a:extLst>
                <a:ext uri="{FF2B5EF4-FFF2-40B4-BE49-F238E27FC236}">
                  <a16:creationId xmlns:a16="http://schemas.microsoft.com/office/drawing/2014/main" id="{4DD2303B-ABAC-CD36-AF78-B5677EABA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59013" y="3930650"/>
              <a:ext cx="76200" cy="76200"/>
            </a:xfrm>
            <a:custGeom>
              <a:avLst/>
              <a:gdLst>
                <a:gd name="T0" fmla="*/ 0 w 143"/>
                <a:gd name="T1" fmla="*/ 72 h 144"/>
                <a:gd name="T2" fmla="*/ 1 w 143"/>
                <a:gd name="T3" fmla="*/ 85 h 144"/>
                <a:gd name="T4" fmla="*/ 5 w 143"/>
                <a:gd name="T5" fmla="*/ 98 h 144"/>
                <a:gd name="T6" fmla="*/ 11 w 143"/>
                <a:gd name="T7" fmla="*/ 110 h 144"/>
                <a:gd name="T8" fmla="*/ 20 w 143"/>
                <a:gd name="T9" fmla="*/ 122 h 144"/>
                <a:gd name="T10" fmla="*/ 31 w 143"/>
                <a:gd name="T11" fmla="*/ 130 h 144"/>
                <a:gd name="T12" fmla="*/ 43 w 143"/>
                <a:gd name="T13" fmla="*/ 138 h 144"/>
                <a:gd name="T14" fmla="*/ 56 w 143"/>
                <a:gd name="T15" fmla="*/ 141 h 144"/>
                <a:gd name="T16" fmla="*/ 72 w 143"/>
                <a:gd name="T17" fmla="*/ 144 h 144"/>
                <a:gd name="T18" fmla="*/ 74 w 143"/>
                <a:gd name="T19" fmla="*/ 142 h 144"/>
                <a:gd name="T20" fmla="*/ 78 w 143"/>
                <a:gd name="T21" fmla="*/ 142 h 144"/>
                <a:gd name="T22" fmla="*/ 85 w 143"/>
                <a:gd name="T23" fmla="*/ 141 h 144"/>
                <a:gd name="T24" fmla="*/ 91 w 143"/>
                <a:gd name="T25" fmla="*/ 139 h 144"/>
                <a:gd name="T26" fmla="*/ 98 w 143"/>
                <a:gd name="T27" fmla="*/ 138 h 144"/>
                <a:gd name="T28" fmla="*/ 110 w 143"/>
                <a:gd name="T29" fmla="*/ 130 h 144"/>
                <a:gd name="T30" fmla="*/ 122 w 143"/>
                <a:gd name="T31" fmla="*/ 122 h 144"/>
                <a:gd name="T32" fmla="*/ 130 w 143"/>
                <a:gd name="T33" fmla="*/ 110 h 144"/>
                <a:gd name="T34" fmla="*/ 138 w 143"/>
                <a:gd name="T35" fmla="*/ 98 h 144"/>
                <a:gd name="T36" fmla="*/ 139 w 143"/>
                <a:gd name="T37" fmla="*/ 91 h 144"/>
                <a:gd name="T38" fmla="*/ 141 w 143"/>
                <a:gd name="T39" fmla="*/ 85 h 144"/>
                <a:gd name="T40" fmla="*/ 142 w 143"/>
                <a:gd name="T41" fmla="*/ 78 h 144"/>
                <a:gd name="T42" fmla="*/ 142 w 143"/>
                <a:gd name="T43" fmla="*/ 74 h 144"/>
                <a:gd name="T44" fmla="*/ 143 w 143"/>
                <a:gd name="T45" fmla="*/ 72 h 144"/>
                <a:gd name="T46" fmla="*/ 143 w 143"/>
                <a:gd name="T47" fmla="*/ 67 h 144"/>
                <a:gd name="T48" fmla="*/ 140 w 143"/>
                <a:gd name="T49" fmla="*/ 54 h 144"/>
                <a:gd name="T50" fmla="*/ 136 w 143"/>
                <a:gd name="T51" fmla="*/ 42 h 144"/>
                <a:gd name="T52" fmla="*/ 130 w 143"/>
                <a:gd name="T53" fmla="*/ 30 h 144"/>
                <a:gd name="T54" fmla="*/ 122 w 143"/>
                <a:gd name="T55" fmla="*/ 20 h 144"/>
                <a:gd name="T56" fmla="*/ 110 w 143"/>
                <a:gd name="T57" fmla="*/ 11 h 144"/>
                <a:gd name="T58" fmla="*/ 98 w 143"/>
                <a:gd name="T59" fmla="*/ 5 h 144"/>
                <a:gd name="T60" fmla="*/ 85 w 143"/>
                <a:gd name="T61" fmla="*/ 1 h 144"/>
                <a:gd name="T62" fmla="*/ 72 w 143"/>
                <a:gd name="T63" fmla="*/ 0 h 144"/>
                <a:gd name="T64" fmla="*/ 56 w 143"/>
                <a:gd name="T65" fmla="*/ 1 h 144"/>
                <a:gd name="T66" fmla="*/ 43 w 143"/>
                <a:gd name="T67" fmla="*/ 5 h 144"/>
                <a:gd name="T68" fmla="*/ 31 w 143"/>
                <a:gd name="T69" fmla="*/ 11 h 144"/>
                <a:gd name="T70" fmla="*/ 20 w 143"/>
                <a:gd name="T71" fmla="*/ 20 h 144"/>
                <a:gd name="T72" fmla="*/ 11 w 143"/>
                <a:gd name="T73" fmla="*/ 30 h 144"/>
                <a:gd name="T74" fmla="*/ 5 w 143"/>
                <a:gd name="T75" fmla="*/ 42 h 144"/>
                <a:gd name="T76" fmla="*/ 1 w 143"/>
                <a:gd name="T77" fmla="*/ 54 h 144"/>
                <a:gd name="T78" fmla="*/ 0 w 143"/>
                <a:gd name="T79" fmla="*/ 67 h 144"/>
                <a:gd name="T80" fmla="*/ 0 w 143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0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3" y="72"/>
                  </a:lnTo>
                  <a:lnTo>
                    <a:pt x="143" y="67"/>
                  </a:lnTo>
                  <a:lnTo>
                    <a:pt x="140" y="54"/>
                  </a:lnTo>
                  <a:lnTo>
                    <a:pt x="136" y="42"/>
                  </a:lnTo>
                  <a:lnTo>
                    <a:pt x="130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3" name="Freeform 86">
              <a:extLst>
                <a:ext uri="{FF2B5EF4-FFF2-40B4-BE49-F238E27FC236}">
                  <a16:creationId xmlns:a16="http://schemas.microsoft.com/office/drawing/2014/main" id="{B826B06C-E76C-C4D0-A45B-C564216B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2475" y="393065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1 w 144"/>
                <a:gd name="T9" fmla="*/ 122 h 144"/>
                <a:gd name="T10" fmla="*/ 31 w 144"/>
                <a:gd name="T11" fmla="*/ 130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0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0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1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4" name="Freeform 87">
              <a:extLst>
                <a:ext uri="{FF2B5EF4-FFF2-40B4-BE49-F238E27FC236}">
                  <a16:creationId xmlns:a16="http://schemas.microsoft.com/office/drawing/2014/main" id="{1A55E8AA-C9C6-9820-7673-A801F441A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5938" y="393065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0 w 144"/>
                <a:gd name="T9" fmla="*/ 122 h 144"/>
                <a:gd name="T10" fmla="*/ 31 w 144"/>
                <a:gd name="T11" fmla="*/ 130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0 h 144"/>
                <a:gd name="T30" fmla="*/ 122 w 144"/>
                <a:gd name="T31" fmla="*/ 122 h 144"/>
                <a:gd name="T32" fmla="*/ 130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2 w 144"/>
                <a:gd name="T41" fmla="*/ 78 h 144"/>
                <a:gd name="T42" fmla="*/ 142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6 w 144"/>
                <a:gd name="T51" fmla="*/ 42 h 144"/>
                <a:gd name="T52" fmla="*/ 130 w 144"/>
                <a:gd name="T53" fmla="*/ 30 h 144"/>
                <a:gd name="T54" fmla="*/ 122 w 144"/>
                <a:gd name="T55" fmla="*/ 20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0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0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6" y="42"/>
                  </a:lnTo>
                  <a:lnTo>
                    <a:pt x="130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5" name="Freeform 88">
              <a:extLst>
                <a:ext uri="{FF2B5EF4-FFF2-40B4-BE49-F238E27FC236}">
                  <a16:creationId xmlns:a16="http://schemas.microsoft.com/office/drawing/2014/main" id="{4A987E99-946A-5306-7525-0C06D8CCE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0988" y="393065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1 w 144"/>
                <a:gd name="T9" fmla="*/ 122 h 144"/>
                <a:gd name="T10" fmla="*/ 31 w 144"/>
                <a:gd name="T11" fmla="*/ 130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0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0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1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1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6" name="Freeform 89">
              <a:extLst>
                <a:ext uri="{FF2B5EF4-FFF2-40B4-BE49-F238E27FC236}">
                  <a16:creationId xmlns:a16="http://schemas.microsoft.com/office/drawing/2014/main" id="{16F640C3-19AA-E7AE-8594-1F5B54BE7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7625" y="3930650"/>
              <a:ext cx="76200" cy="76200"/>
            </a:xfrm>
            <a:custGeom>
              <a:avLst/>
              <a:gdLst>
                <a:gd name="T0" fmla="*/ 0 w 143"/>
                <a:gd name="T1" fmla="*/ 72 h 144"/>
                <a:gd name="T2" fmla="*/ 1 w 143"/>
                <a:gd name="T3" fmla="*/ 85 h 144"/>
                <a:gd name="T4" fmla="*/ 5 w 143"/>
                <a:gd name="T5" fmla="*/ 98 h 144"/>
                <a:gd name="T6" fmla="*/ 11 w 143"/>
                <a:gd name="T7" fmla="*/ 110 h 144"/>
                <a:gd name="T8" fmla="*/ 20 w 143"/>
                <a:gd name="T9" fmla="*/ 122 h 144"/>
                <a:gd name="T10" fmla="*/ 31 w 143"/>
                <a:gd name="T11" fmla="*/ 130 h 144"/>
                <a:gd name="T12" fmla="*/ 43 w 143"/>
                <a:gd name="T13" fmla="*/ 138 h 144"/>
                <a:gd name="T14" fmla="*/ 56 w 143"/>
                <a:gd name="T15" fmla="*/ 141 h 144"/>
                <a:gd name="T16" fmla="*/ 72 w 143"/>
                <a:gd name="T17" fmla="*/ 144 h 144"/>
                <a:gd name="T18" fmla="*/ 74 w 143"/>
                <a:gd name="T19" fmla="*/ 142 h 144"/>
                <a:gd name="T20" fmla="*/ 78 w 143"/>
                <a:gd name="T21" fmla="*/ 142 h 144"/>
                <a:gd name="T22" fmla="*/ 85 w 143"/>
                <a:gd name="T23" fmla="*/ 141 h 144"/>
                <a:gd name="T24" fmla="*/ 91 w 143"/>
                <a:gd name="T25" fmla="*/ 139 h 144"/>
                <a:gd name="T26" fmla="*/ 98 w 143"/>
                <a:gd name="T27" fmla="*/ 138 h 144"/>
                <a:gd name="T28" fmla="*/ 110 w 143"/>
                <a:gd name="T29" fmla="*/ 130 h 144"/>
                <a:gd name="T30" fmla="*/ 122 w 143"/>
                <a:gd name="T31" fmla="*/ 122 h 144"/>
                <a:gd name="T32" fmla="*/ 130 w 143"/>
                <a:gd name="T33" fmla="*/ 110 h 144"/>
                <a:gd name="T34" fmla="*/ 137 w 143"/>
                <a:gd name="T35" fmla="*/ 98 h 144"/>
                <a:gd name="T36" fmla="*/ 139 w 143"/>
                <a:gd name="T37" fmla="*/ 91 h 144"/>
                <a:gd name="T38" fmla="*/ 141 w 143"/>
                <a:gd name="T39" fmla="*/ 85 h 144"/>
                <a:gd name="T40" fmla="*/ 142 w 143"/>
                <a:gd name="T41" fmla="*/ 78 h 144"/>
                <a:gd name="T42" fmla="*/ 142 w 143"/>
                <a:gd name="T43" fmla="*/ 74 h 144"/>
                <a:gd name="T44" fmla="*/ 143 w 143"/>
                <a:gd name="T45" fmla="*/ 72 h 144"/>
                <a:gd name="T46" fmla="*/ 143 w 143"/>
                <a:gd name="T47" fmla="*/ 67 h 144"/>
                <a:gd name="T48" fmla="*/ 140 w 143"/>
                <a:gd name="T49" fmla="*/ 54 h 144"/>
                <a:gd name="T50" fmla="*/ 136 w 143"/>
                <a:gd name="T51" fmla="*/ 42 h 144"/>
                <a:gd name="T52" fmla="*/ 130 w 143"/>
                <a:gd name="T53" fmla="*/ 30 h 144"/>
                <a:gd name="T54" fmla="*/ 122 w 143"/>
                <a:gd name="T55" fmla="*/ 20 h 144"/>
                <a:gd name="T56" fmla="*/ 110 w 143"/>
                <a:gd name="T57" fmla="*/ 11 h 144"/>
                <a:gd name="T58" fmla="*/ 98 w 143"/>
                <a:gd name="T59" fmla="*/ 5 h 144"/>
                <a:gd name="T60" fmla="*/ 85 w 143"/>
                <a:gd name="T61" fmla="*/ 1 h 144"/>
                <a:gd name="T62" fmla="*/ 72 w 143"/>
                <a:gd name="T63" fmla="*/ 0 h 144"/>
                <a:gd name="T64" fmla="*/ 56 w 143"/>
                <a:gd name="T65" fmla="*/ 1 h 144"/>
                <a:gd name="T66" fmla="*/ 43 w 143"/>
                <a:gd name="T67" fmla="*/ 5 h 144"/>
                <a:gd name="T68" fmla="*/ 31 w 143"/>
                <a:gd name="T69" fmla="*/ 11 h 144"/>
                <a:gd name="T70" fmla="*/ 20 w 143"/>
                <a:gd name="T71" fmla="*/ 20 h 144"/>
                <a:gd name="T72" fmla="*/ 11 w 143"/>
                <a:gd name="T73" fmla="*/ 30 h 144"/>
                <a:gd name="T74" fmla="*/ 5 w 143"/>
                <a:gd name="T75" fmla="*/ 42 h 144"/>
                <a:gd name="T76" fmla="*/ 1 w 143"/>
                <a:gd name="T77" fmla="*/ 54 h 144"/>
                <a:gd name="T78" fmla="*/ 0 w 143"/>
                <a:gd name="T79" fmla="*/ 67 h 144"/>
                <a:gd name="T80" fmla="*/ 0 w 143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0" y="110"/>
                  </a:lnTo>
                  <a:lnTo>
                    <a:pt x="137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2" y="78"/>
                  </a:lnTo>
                  <a:lnTo>
                    <a:pt x="142" y="74"/>
                  </a:lnTo>
                  <a:lnTo>
                    <a:pt x="143" y="72"/>
                  </a:lnTo>
                  <a:lnTo>
                    <a:pt x="143" y="67"/>
                  </a:lnTo>
                  <a:lnTo>
                    <a:pt x="140" y="54"/>
                  </a:lnTo>
                  <a:lnTo>
                    <a:pt x="136" y="42"/>
                  </a:lnTo>
                  <a:lnTo>
                    <a:pt x="130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7" name="Freeform 90">
              <a:extLst>
                <a:ext uri="{FF2B5EF4-FFF2-40B4-BE49-F238E27FC236}">
                  <a16:creationId xmlns:a16="http://schemas.microsoft.com/office/drawing/2014/main" id="{5DBE51BC-A278-9B22-F01C-DF8F545EC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1088" y="3930650"/>
              <a:ext cx="76200" cy="76200"/>
            </a:xfrm>
            <a:custGeom>
              <a:avLst/>
              <a:gdLst>
                <a:gd name="T0" fmla="*/ 0 w 144"/>
                <a:gd name="T1" fmla="*/ 72 h 144"/>
                <a:gd name="T2" fmla="*/ 1 w 144"/>
                <a:gd name="T3" fmla="*/ 85 h 144"/>
                <a:gd name="T4" fmla="*/ 5 w 144"/>
                <a:gd name="T5" fmla="*/ 98 h 144"/>
                <a:gd name="T6" fmla="*/ 11 w 144"/>
                <a:gd name="T7" fmla="*/ 110 h 144"/>
                <a:gd name="T8" fmla="*/ 20 w 144"/>
                <a:gd name="T9" fmla="*/ 122 h 144"/>
                <a:gd name="T10" fmla="*/ 31 w 144"/>
                <a:gd name="T11" fmla="*/ 130 h 144"/>
                <a:gd name="T12" fmla="*/ 43 w 144"/>
                <a:gd name="T13" fmla="*/ 138 h 144"/>
                <a:gd name="T14" fmla="*/ 56 w 144"/>
                <a:gd name="T15" fmla="*/ 141 h 144"/>
                <a:gd name="T16" fmla="*/ 72 w 144"/>
                <a:gd name="T17" fmla="*/ 144 h 144"/>
                <a:gd name="T18" fmla="*/ 74 w 144"/>
                <a:gd name="T19" fmla="*/ 142 h 144"/>
                <a:gd name="T20" fmla="*/ 78 w 144"/>
                <a:gd name="T21" fmla="*/ 142 h 144"/>
                <a:gd name="T22" fmla="*/ 85 w 144"/>
                <a:gd name="T23" fmla="*/ 141 h 144"/>
                <a:gd name="T24" fmla="*/ 91 w 144"/>
                <a:gd name="T25" fmla="*/ 139 h 144"/>
                <a:gd name="T26" fmla="*/ 98 w 144"/>
                <a:gd name="T27" fmla="*/ 138 h 144"/>
                <a:gd name="T28" fmla="*/ 110 w 144"/>
                <a:gd name="T29" fmla="*/ 130 h 144"/>
                <a:gd name="T30" fmla="*/ 122 w 144"/>
                <a:gd name="T31" fmla="*/ 122 h 144"/>
                <a:gd name="T32" fmla="*/ 131 w 144"/>
                <a:gd name="T33" fmla="*/ 110 h 144"/>
                <a:gd name="T34" fmla="*/ 138 w 144"/>
                <a:gd name="T35" fmla="*/ 98 h 144"/>
                <a:gd name="T36" fmla="*/ 139 w 144"/>
                <a:gd name="T37" fmla="*/ 91 h 144"/>
                <a:gd name="T38" fmla="*/ 141 w 144"/>
                <a:gd name="T39" fmla="*/ 85 h 144"/>
                <a:gd name="T40" fmla="*/ 143 w 144"/>
                <a:gd name="T41" fmla="*/ 78 h 144"/>
                <a:gd name="T42" fmla="*/ 143 w 144"/>
                <a:gd name="T43" fmla="*/ 74 h 144"/>
                <a:gd name="T44" fmla="*/ 144 w 144"/>
                <a:gd name="T45" fmla="*/ 72 h 144"/>
                <a:gd name="T46" fmla="*/ 144 w 144"/>
                <a:gd name="T47" fmla="*/ 67 h 144"/>
                <a:gd name="T48" fmla="*/ 140 w 144"/>
                <a:gd name="T49" fmla="*/ 54 h 144"/>
                <a:gd name="T50" fmla="*/ 137 w 144"/>
                <a:gd name="T51" fmla="*/ 42 h 144"/>
                <a:gd name="T52" fmla="*/ 131 w 144"/>
                <a:gd name="T53" fmla="*/ 30 h 144"/>
                <a:gd name="T54" fmla="*/ 122 w 144"/>
                <a:gd name="T55" fmla="*/ 20 h 144"/>
                <a:gd name="T56" fmla="*/ 110 w 144"/>
                <a:gd name="T57" fmla="*/ 11 h 144"/>
                <a:gd name="T58" fmla="*/ 98 w 144"/>
                <a:gd name="T59" fmla="*/ 5 h 144"/>
                <a:gd name="T60" fmla="*/ 85 w 144"/>
                <a:gd name="T61" fmla="*/ 1 h 144"/>
                <a:gd name="T62" fmla="*/ 72 w 144"/>
                <a:gd name="T63" fmla="*/ 0 h 144"/>
                <a:gd name="T64" fmla="*/ 56 w 144"/>
                <a:gd name="T65" fmla="*/ 1 h 144"/>
                <a:gd name="T66" fmla="*/ 43 w 144"/>
                <a:gd name="T67" fmla="*/ 5 h 144"/>
                <a:gd name="T68" fmla="*/ 31 w 144"/>
                <a:gd name="T69" fmla="*/ 11 h 144"/>
                <a:gd name="T70" fmla="*/ 20 w 144"/>
                <a:gd name="T71" fmla="*/ 20 h 144"/>
                <a:gd name="T72" fmla="*/ 11 w 144"/>
                <a:gd name="T73" fmla="*/ 30 h 144"/>
                <a:gd name="T74" fmla="*/ 5 w 144"/>
                <a:gd name="T75" fmla="*/ 42 h 144"/>
                <a:gd name="T76" fmla="*/ 1 w 144"/>
                <a:gd name="T77" fmla="*/ 54 h 144"/>
                <a:gd name="T78" fmla="*/ 0 w 144"/>
                <a:gd name="T79" fmla="*/ 67 h 144"/>
                <a:gd name="T80" fmla="*/ 0 w 144"/>
                <a:gd name="T8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44">
                  <a:moveTo>
                    <a:pt x="0" y="72"/>
                  </a:move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0" y="122"/>
                  </a:lnTo>
                  <a:lnTo>
                    <a:pt x="31" y="130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2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0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4" y="67"/>
                  </a:lnTo>
                  <a:lnTo>
                    <a:pt x="140" y="54"/>
                  </a:lnTo>
                  <a:lnTo>
                    <a:pt x="137" y="42"/>
                  </a:lnTo>
                  <a:lnTo>
                    <a:pt x="131" y="30"/>
                  </a:lnTo>
                  <a:lnTo>
                    <a:pt x="122" y="20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1"/>
                  </a:lnTo>
                  <a:lnTo>
                    <a:pt x="72" y="0"/>
                  </a:lnTo>
                  <a:lnTo>
                    <a:pt x="56" y="1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1" y="30"/>
                  </a:lnTo>
                  <a:lnTo>
                    <a:pt x="5" y="42"/>
                  </a:lnTo>
                  <a:lnTo>
                    <a:pt x="1" y="54"/>
                  </a:lnTo>
                  <a:lnTo>
                    <a:pt x="0" y="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0" name="Line 57">
              <a:extLst>
                <a:ext uri="{FF2B5EF4-FFF2-40B4-BE49-F238E27FC236}">
                  <a16:creationId xmlns:a16="http://schemas.microsoft.com/office/drawing/2014/main" id="{F2267C7E-A8AA-D8F5-E9D6-BDECBD269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4498975" y="4549775"/>
              <a:ext cx="215900" cy="0"/>
            </a:xfrm>
            <a:prstGeom prst="line">
              <a:avLst/>
            </a:pr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1" name="Freeform 73">
              <a:extLst>
                <a:ext uri="{FF2B5EF4-FFF2-40B4-BE49-F238E27FC236}">
                  <a16:creationId xmlns:a16="http://schemas.microsoft.com/office/drawing/2014/main" id="{689B171A-7DC3-5A1B-39FB-1F0F0194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7538" y="4514850"/>
              <a:ext cx="76200" cy="76200"/>
            </a:xfrm>
            <a:custGeom>
              <a:avLst/>
              <a:gdLst>
                <a:gd name="T0" fmla="*/ 122 w 144"/>
                <a:gd name="T1" fmla="*/ 122 h 144"/>
                <a:gd name="T2" fmla="*/ 131 w 144"/>
                <a:gd name="T3" fmla="*/ 110 h 144"/>
                <a:gd name="T4" fmla="*/ 138 w 144"/>
                <a:gd name="T5" fmla="*/ 98 h 144"/>
                <a:gd name="T6" fmla="*/ 139 w 144"/>
                <a:gd name="T7" fmla="*/ 91 h 144"/>
                <a:gd name="T8" fmla="*/ 141 w 144"/>
                <a:gd name="T9" fmla="*/ 85 h 144"/>
                <a:gd name="T10" fmla="*/ 143 w 144"/>
                <a:gd name="T11" fmla="*/ 78 h 144"/>
                <a:gd name="T12" fmla="*/ 143 w 144"/>
                <a:gd name="T13" fmla="*/ 74 h 144"/>
                <a:gd name="T14" fmla="*/ 144 w 144"/>
                <a:gd name="T15" fmla="*/ 72 h 144"/>
                <a:gd name="T16" fmla="*/ 141 w 144"/>
                <a:gd name="T17" fmla="*/ 57 h 144"/>
                <a:gd name="T18" fmla="*/ 138 w 144"/>
                <a:gd name="T19" fmla="*/ 43 h 144"/>
                <a:gd name="T20" fmla="*/ 131 w 144"/>
                <a:gd name="T21" fmla="*/ 31 h 144"/>
                <a:gd name="T22" fmla="*/ 122 w 144"/>
                <a:gd name="T23" fmla="*/ 21 h 144"/>
                <a:gd name="T24" fmla="*/ 110 w 144"/>
                <a:gd name="T25" fmla="*/ 11 h 144"/>
                <a:gd name="T26" fmla="*/ 98 w 144"/>
                <a:gd name="T27" fmla="*/ 5 h 144"/>
                <a:gd name="T28" fmla="*/ 85 w 144"/>
                <a:gd name="T29" fmla="*/ 2 h 144"/>
                <a:gd name="T30" fmla="*/ 72 w 144"/>
                <a:gd name="T31" fmla="*/ 0 h 144"/>
                <a:gd name="T32" fmla="*/ 56 w 144"/>
                <a:gd name="T33" fmla="*/ 2 h 144"/>
                <a:gd name="T34" fmla="*/ 43 w 144"/>
                <a:gd name="T35" fmla="*/ 5 h 144"/>
                <a:gd name="T36" fmla="*/ 31 w 144"/>
                <a:gd name="T37" fmla="*/ 11 h 144"/>
                <a:gd name="T38" fmla="*/ 21 w 144"/>
                <a:gd name="T39" fmla="*/ 21 h 144"/>
                <a:gd name="T40" fmla="*/ 11 w 144"/>
                <a:gd name="T41" fmla="*/ 31 h 144"/>
                <a:gd name="T42" fmla="*/ 5 w 144"/>
                <a:gd name="T43" fmla="*/ 43 h 144"/>
                <a:gd name="T44" fmla="*/ 1 w 144"/>
                <a:gd name="T45" fmla="*/ 57 h 144"/>
                <a:gd name="T46" fmla="*/ 0 w 144"/>
                <a:gd name="T47" fmla="*/ 72 h 144"/>
                <a:gd name="T48" fmla="*/ 1 w 144"/>
                <a:gd name="T49" fmla="*/ 85 h 144"/>
                <a:gd name="T50" fmla="*/ 5 w 144"/>
                <a:gd name="T51" fmla="*/ 98 h 144"/>
                <a:gd name="T52" fmla="*/ 11 w 144"/>
                <a:gd name="T53" fmla="*/ 110 h 144"/>
                <a:gd name="T54" fmla="*/ 21 w 144"/>
                <a:gd name="T55" fmla="*/ 122 h 144"/>
                <a:gd name="T56" fmla="*/ 31 w 144"/>
                <a:gd name="T57" fmla="*/ 131 h 144"/>
                <a:gd name="T58" fmla="*/ 43 w 144"/>
                <a:gd name="T59" fmla="*/ 138 h 144"/>
                <a:gd name="T60" fmla="*/ 56 w 144"/>
                <a:gd name="T61" fmla="*/ 141 h 144"/>
                <a:gd name="T62" fmla="*/ 72 w 144"/>
                <a:gd name="T63" fmla="*/ 144 h 144"/>
                <a:gd name="T64" fmla="*/ 74 w 144"/>
                <a:gd name="T65" fmla="*/ 143 h 144"/>
                <a:gd name="T66" fmla="*/ 78 w 144"/>
                <a:gd name="T67" fmla="*/ 143 h 144"/>
                <a:gd name="T68" fmla="*/ 85 w 144"/>
                <a:gd name="T69" fmla="*/ 141 h 144"/>
                <a:gd name="T70" fmla="*/ 91 w 144"/>
                <a:gd name="T71" fmla="*/ 139 h 144"/>
                <a:gd name="T72" fmla="*/ 98 w 144"/>
                <a:gd name="T73" fmla="*/ 138 h 144"/>
                <a:gd name="T74" fmla="*/ 110 w 144"/>
                <a:gd name="T75" fmla="*/ 131 h 144"/>
                <a:gd name="T76" fmla="*/ 122 w 144"/>
                <a:gd name="T77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4" h="144">
                  <a:moveTo>
                    <a:pt x="122" y="122"/>
                  </a:moveTo>
                  <a:lnTo>
                    <a:pt x="131" y="110"/>
                  </a:lnTo>
                  <a:lnTo>
                    <a:pt x="138" y="98"/>
                  </a:lnTo>
                  <a:lnTo>
                    <a:pt x="139" y="91"/>
                  </a:lnTo>
                  <a:lnTo>
                    <a:pt x="141" y="85"/>
                  </a:lnTo>
                  <a:lnTo>
                    <a:pt x="143" y="78"/>
                  </a:lnTo>
                  <a:lnTo>
                    <a:pt x="143" y="74"/>
                  </a:lnTo>
                  <a:lnTo>
                    <a:pt x="144" y="72"/>
                  </a:lnTo>
                  <a:lnTo>
                    <a:pt x="141" y="57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1"/>
                  </a:lnTo>
                  <a:lnTo>
                    <a:pt x="110" y="11"/>
                  </a:lnTo>
                  <a:lnTo>
                    <a:pt x="98" y="5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6" y="2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1" y="21"/>
                  </a:lnTo>
                  <a:lnTo>
                    <a:pt x="11" y="31"/>
                  </a:lnTo>
                  <a:lnTo>
                    <a:pt x="5" y="43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1" y="85"/>
                  </a:lnTo>
                  <a:lnTo>
                    <a:pt x="5" y="98"/>
                  </a:lnTo>
                  <a:lnTo>
                    <a:pt x="11" y="110"/>
                  </a:lnTo>
                  <a:lnTo>
                    <a:pt x="21" y="122"/>
                  </a:lnTo>
                  <a:lnTo>
                    <a:pt x="31" y="131"/>
                  </a:lnTo>
                  <a:lnTo>
                    <a:pt x="43" y="138"/>
                  </a:lnTo>
                  <a:lnTo>
                    <a:pt x="56" y="141"/>
                  </a:lnTo>
                  <a:lnTo>
                    <a:pt x="72" y="144"/>
                  </a:lnTo>
                  <a:lnTo>
                    <a:pt x="74" y="143"/>
                  </a:lnTo>
                  <a:lnTo>
                    <a:pt x="78" y="143"/>
                  </a:lnTo>
                  <a:lnTo>
                    <a:pt x="85" y="141"/>
                  </a:lnTo>
                  <a:lnTo>
                    <a:pt x="91" y="139"/>
                  </a:lnTo>
                  <a:lnTo>
                    <a:pt x="98" y="138"/>
                  </a:lnTo>
                  <a:lnTo>
                    <a:pt x="110" y="131"/>
                  </a:lnTo>
                  <a:lnTo>
                    <a:pt x="122" y="122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95" name="ZoneTexte 1094">
            <a:extLst>
              <a:ext uri="{FF2B5EF4-FFF2-40B4-BE49-F238E27FC236}">
                <a16:creationId xmlns:a16="http://schemas.microsoft.com/office/drawing/2014/main" id="{BBB48CC4-2EB7-9330-BBDF-A4A462B676E2}"/>
              </a:ext>
            </a:extLst>
          </p:cNvPr>
          <p:cNvSpPr txBox="1"/>
          <p:nvPr/>
        </p:nvSpPr>
        <p:spPr>
          <a:xfrm>
            <a:off x="1191691" y="423456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B/F/TAF</a:t>
            </a:r>
            <a:br>
              <a:rPr lang="fr-FR" sz="800" dirty="0"/>
            </a:br>
            <a:r>
              <a:rPr lang="fr-FR" sz="800" dirty="0"/>
              <a:t>Start</a:t>
            </a:r>
          </a:p>
        </p:txBody>
      </p:sp>
      <p:sp>
        <p:nvSpPr>
          <p:cNvPr id="1096" name="ZoneTexte 1095">
            <a:extLst>
              <a:ext uri="{FF2B5EF4-FFF2-40B4-BE49-F238E27FC236}">
                <a16:creationId xmlns:a16="http://schemas.microsoft.com/office/drawing/2014/main" id="{27C05ABF-D85D-9B76-20AE-C2C473DAFB54}"/>
              </a:ext>
            </a:extLst>
          </p:cNvPr>
          <p:cNvSpPr txBox="1"/>
          <p:nvPr/>
        </p:nvSpPr>
        <p:spPr>
          <a:xfrm>
            <a:off x="785110" y="2458889"/>
            <a:ext cx="1702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(a) Pooled B/F/TAF (n=2044)</a:t>
            </a:r>
          </a:p>
        </p:txBody>
      </p:sp>
      <p:sp>
        <p:nvSpPr>
          <p:cNvPr id="1098" name="ZoneTexte 1097">
            <a:extLst>
              <a:ext uri="{FF2B5EF4-FFF2-40B4-BE49-F238E27FC236}">
                <a16:creationId xmlns:a16="http://schemas.microsoft.com/office/drawing/2014/main" id="{1BD4B4EA-1475-E188-8AF3-3E51F14237BE}"/>
              </a:ext>
            </a:extLst>
          </p:cNvPr>
          <p:cNvSpPr txBox="1"/>
          <p:nvPr/>
        </p:nvSpPr>
        <p:spPr>
          <a:xfrm>
            <a:off x="1591210" y="423456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12</a:t>
            </a:r>
          </a:p>
        </p:txBody>
      </p:sp>
      <p:sp>
        <p:nvSpPr>
          <p:cNvPr id="1099" name="ZoneTexte 1098">
            <a:extLst>
              <a:ext uri="{FF2B5EF4-FFF2-40B4-BE49-F238E27FC236}">
                <a16:creationId xmlns:a16="http://schemas.microsoft.com/office/drawing/2014/main" id="{FFEA0AC4-51CE-516B-A5AD-6E39984D45C4}"/>
              </a:ext>
            </a:extLst>
          </p:cNvPr>
          <p:cNvSpPr txBox="1"/>
          <p:nvPr/>
        </p:nvSpPr>
        <p:spPr>
          <a:xfrm>
            <a:off x="1823004" y="423456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24</a:t>
            </a:r>
          </a:p>
        </p:txBody>
      </p:sp>
      <p:sp>
        <p:nvSpPr>
          <p:cNvPr id="1100" name="ZoneTexte 1099">
            <a:extLst>
              <a:ext uri="{FF2B5EF4-FFF2-40B4-BE49-F238E27FC236}">
                <a16:creationId xmlns:a16="http://schemas.microsoft.com/office/drawing/2014/main" id="{6ABFFCB6-9E9F-010E-C788-6DECC8FFBEF1}"/>
              </a:ext>
            </a:extLst>
          </p:cNvPr>
          <p:cNvSpPr txBox="1"/>
          <p:nvPr/>
        </p:nvSpPr>
        <p:spPr>
          <a:xfrm>
            <a:off x="2052366" y="423456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36</a:t>
            </a:r>
          </a:p>
        </p:txBody>
      </p:sp>
      <p:sp>
        <p:nvSpPr>
          <p:cNvPr id="1101" name="ZoneTexte 1100">
            <a:extLst>
              <a:ext uri="{FF2B5EF4-FFF2-40B4-BE49-F238E27FC236}">
                <a16:creationId xmlns:a16="http://schemas.microsoft.com/office/drawing/2014/main" id="{14A279CE-24B9-6EA4-AF20-85489E6B443B}"/>
              </a:ext>
            </a:extLst>
          </p:cNvPr>
          <p:cNvSpPr txBox="1"/>
          <p:nvPr/>
        </p:nvSpPr>
        <p:spPr>
          <a:xfrm>
            <a:off x="2284160" y="423456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48</a:t>
            </a:r>
          </a:p>
        </p:txBody>
      </p:sp>
      <p:sp>
        <p:nvSpPr>
          <p:cNvPr id="1102" name="ZoneTexte 1101">
            <a:extLst>
              <a:ext uri="{FF2B5EF4-FFF2-40B4-BE49-F238E27FC236}">
                <a16:creationId xmlns:a16="http://schemas.microsoft.com/office/drawing/2014/main" id="{6C7DAF57-EA14-ED20-A1D5-3C0B1FFF7F4D}"/>
              </a:ext>
            </a:extLst>
          </p:cNvPr>
          <p:cNvSpPr txBox="1"/>
          <p:nvPr/>
        </p:nvSpPr>
        <p:spPr>
          <a:xfrm>
            <a:off x="4549349" y="423456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168</a:t>
            </a:r>
          </a:p>
        </p:txBody>
      </p:sp>
      <p:sp>
        <p:nvSpPr>
          <p:cNvPr id="1103" name="ZoneTexte 1102">
            <a:extLst>
              <a:ext uri="{FF2B5EF4-FFF2-40B4-BE49-F238E27FC236}">
                <a16:creationId xmlns:a16="http://schemas.microsoft.com/office/drawing/2014/main" id="{A056351D-A4D7-421A-4955-0B10DD727519}"/>
              </a:ext>
            </a:extLst>
          </p:cNvPr>
          <p:cNvSpPr txBox="1"/>
          <p:nvPr/>
        </p:nvSpPr>
        <p:spPr>
          <a:xfrm>
            <a:off x="4781143" y="423456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180</a:t>
            </a:r>
          </a:p>
        </p:txBody>
      </p:sp>
      <p:sp>
        <p:nvSpPr>
          <p:cNvPr id="1104" name="ZoneTexte 1103">
            <a:extLst>
              <a:ext uri="{FF2B5EF4-FFF2-40B4-BE49-F238E27FC236}">
                <a16:creationId xmlns:a16="http://schemas.microsoft.com/office/drawing/2014/main" id="{FA7C4316-28FD-2155-E15D-21A0CC9386C9}"/>
              </a:ext>
            </a:extLst>
          </p:cNvPr>
          <p:cNvSpPr txBox="1"/>
          <p:nvPr/>
        </p:nvSpPr>
        <p:spPr>
          <a:xfrm>
            <a:off x="4089120" y="423456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144</a:t>
            </a:r>
          </a:p>
        </p:txBody>
      </p:sp>
      <p:sp>
        <p:nvSpPr>
          <p:cNvPr id="1105" name="ZoneTexte 1104">
            <a:extLst>
              <a:ext uri="{FF2B5EF4-FFF2-40B4-BE49-F238E27FC236}">
                <a16:creationId xmlns:a16="http://schemas.microsoft.com/office/drawing/2014/main" id="{863F954D-4E70-7574-0012-7267177B8F80}"/>
              </a:ext>
            </a:extLst>
          </p:cNvPr>
          <p:cNvSpPr txBox="1"/>
          <p:nvPr/>
        </p:nvSpPr>
        <p:spPr>
          <a:xfrm>
            <a:off x="4320914" y="423456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156</a:t>
            </a:r>
          </a:p>
        </p:txBody>
      </p:sp>
      <p:sp>
        <p:nvSpPr>
          <p:cNvPr id="1106" name="ZoneTexte 1105">
            <a:extLst>
              <a:ext uri="{FF2B5EF4-FFF2-40B4-BE49-F238E27FC236}">
                <a16:creationId xmlns:a16="http://schemas.microsoft.com/office/drawing/2014/main" id="{FD2B709E-F837-0BD7-0F32-B9EF2A45A931}"/>
              </a:ext>
            </a:extLst>
          </p:cNvPr>
          <p:cNvSpPr txBox="1"/>
          <p:nvPr/>
        </p:nvSpPr>
        <p:spPr>
          <a:xfrm>
            <a:off x="3637965" y="423456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120</a:t>
            </a:r>
          </a:p>
        </p:txBody>
      </p:sp>
      <p:sp>
        <p:nvSpPr>
          <p:cNvPr id="1107" name="ZoneTexte 1106">
            <a:extLst>
              <a:ext uri="{FF2B5EF4-FFF2-40B4-BE49-F238E27FC236}">
                <a16:creationId xmlns:a16="http://schemas.microsoft.com/office/drawing/2014/main" id="{AC5EEE00-FEBD-5748-17B6-1F891D86F5EB}"/>
              </a:ext>
            </a:extLst>
          </p:cNvPr>
          <p:cNvSpPr txBox="1"/>
          <p:nvPr/>
        </p:nvSpPr>
        <p:spPr>
          <a:xfrm>
            <a:off x="3857059" y="423456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132</a:t>
            </a:r>
          </a:p>
        </p:txBody>
      </p:sp>
      <p:sp>
        <p:nvSpPr>
          <p:cNvPr id="1108" name="ZoneTexte 1107">
            <a:extLst>
              <a:ext uri="{FF2B5EF4-FFF2-40B4-BE49-F238E27FC236}">
                <a16:creationId xmlns:a16="http://schemas.microsoft.com/office/drawing/2014/main" id="{836361CA-E7E1-F08B-CF97-9FD26320ABEE}"/>
              </a:ext>
            </a:extLst>
          </p:cNvPr>
          <p:cNvSpPr txBox="1"/>
          <p:nvPr/>
        </p:nvSpPr>
        <p:spPr>
          <a:xfrm>
            <a:off x="3202832" y="423456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96</a:t>
            </a:r>
          </a:p>
        </p:txBody>
      </p:sp>
      <p:sp>
        <p:nvSpPr>
          <p:cNvPr id="1109" name="ZoneTexte 1108">
            <a:extLst>
              <a:ext uri="{FF2B5EF4-FFF2-40B4-BE49-F238E27FC236}">
                <a16:creationId xmlns:a16="http://schemas.microsoft.com/office/drawing/2014/main" id="{18157943-73F4-58F0-6386-0C70AD5F0A9F}"/>
              </a:ext>
            </a:extLst>
          </p:cNvPr>
          <p:cNvSpPr txBox="1"/>
          <p:nvPr/>
        </p:nvSpPr>
        <p:spPr>
          <a:xfrm>
            <a:off x="3408978" y="423456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108</a:t>
            </a:r>
          </a:p>
        </p:txBody>
      </p:sp>
      <p:sp>
        <p:nvSpPr>
          <p:cNvPr id="1110" name="ZoneTexte 1109">
            <a:extLst>
              <a:ext uri="{FF2B5EF4-FFF2-40B4-BE49-F238E27FC236}">
                <a16:creationId xmlns:a16="http://schemas.microsoft.com/office/drawing/2014/main" id="{D0D5F77C-2799-E115-D0F1-02150982802B}"/>
              </a:ext>
            </a:extLst>
          </p:cNvPr>
          <p:cNvSpPr txBox="1"/>
          <p:nvPr/>
        </p:nvSpPr>
        <p:spPr>
          <a:xfrm>
            <a:off x="2506320" y="423456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60</a:t>
            </a:r>
          </a:p>
        </p:txBody>
      </p:sp>
      <p:sp>
        <p:nvSpPr>
          <p:cNvPr id="1111" name="ZoneTexte 1110">
            <a:extLst>
              <a:ext uri="{FF2B5EF4-FFF2-40B4-BE49-F238E27FC236}">
                <a16:creationId xmlns:a16="http://schemas.microsoft.com/office/drawing/2014/main" id="{DD78D651-636F-8CFA-70FE-D8B29F019F22}"/>
              </a:ext>
            </a:extLst>
          </p:cNvPr>
          <p:cNvSpPr txBox="1"/>
          <p:nvPr/>
        </p:nvSpPr>
        <p:spPr>
          <a:xfrm>
            <a:off x="2747566" y="423456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72</a:t>
            </a:r>
          </a:p>
        </p:txBody>
      </p:sp>
      <p:sp>
        <p:nvSpPr>
          <p:cNvPr id="1112" name="ZoneTexte 1111">
            <a:extLst>
              <a:ext uri="{FF2B5EF4-FFF2-40B4-BE49-F238E27FC236}">
                <a16:creationId xmlns:a16="http://schemas.microsoft.com/office/drawing/2014/main" id="{931EAA65-05FC-611D-9053-A071068531A0}"/>
              </a:ext>
            </a:extLst>
          </p:cNvPr>
          <p:cNvSpPr txBox="1"/>
          <p:nvPr/>
        </p:nvSpPr>
        <p:spPr>
          <a:xfrm>
            <a:off x="2963328" y="423456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84</a:t>
            </a:r>
          </a:p>
        </p:txBody>
      </p:sp>
      <p:sp>
        <p:nvSpPr>
          <p:cNvPr id="1114" name="ZoneTexte 1113">
            <a:extLst>
              <a:ext uri="{FF2B5EF4-FFF2-40B4-BE49-F238E27FC236}">
                <a16:creationId xmlns:a16="http://schemas.microsoft.com/office/drawing/2014/main" id="{63A68488-9F83-0259-94BE-5511EFD78608}"/>
              </a:ext>
            </a:extLst>
          </p:cNvPr>
          <p:cNvSpPr txBox="1"/>
          <p:nvPr/>
        </p:nvSpPr>
        <p:spPr>
          <a:xfrm>
            <a:off x="1742381" y="3313622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Pooled B/F/TAF</a:t>
            </a:r>
          </a:p>
        </p:txBody>
      </p:sp>
      <p:sp>
        <p:nvSpPr>
          <p:cNvPr id="1116" name="ZoneTexte 1115">
            <a:extLst>
              <a:ext uri="{FF2B5EF4-FFF2-40B4-BE49-F238E27FC236}">
                <a16:creationId xmlns:a16="http://schemas.microsoft.com/office/drawing/2014/main" id="{A6960E9E-3855-2B3F-149C-235CFC2D20C6}"/>
              </a:ext>
            </a:extLst>
          </p:cNvPr>
          <p:cNvSpPr txBox="1"/>
          <p:nvPr/>
        </p:nvSpPr>
        <p:spPr>
          <a:xfrm>
            <a:off x="1013538" y="4624082"/>
            <a:ext cx="1245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(b) M184V/I(n=182)</a:t>
            </a:r>
          </a:p>
        </p:txBody>
      </p:sp>
      <p:sp>
        <p:nvSpPr>
          <p:cNvPr id="1117" name="ZoneTexte 1116">
            <a:extLst>
              <a:ext uri="{FF2B5EF4-FFF2-40B4-BE49-F238E27FC236}">
                <a16:creationId xmlns:a16="http://schemas.microsoft.com/office/drawing/2014/main" id="{FD40CFD4-9277-D82D-252D-4C7799281DC4}"/>
              </a:ext>
            </a:extLst>
          </p:cNvPr>
          <p:cNvSpPr txBox="1"/>
          <p:nvPr/>
        </p:nvSpPr>
        <p:spPr>
          <a:xfrm>
            <a:off x="4781144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18" name="ZoneTexte 1117">
            <a:extLst>
              <a:ext uri="{FF2B5EF4-FFF2-40B4-BE49-F238E27FC236}">
                <a16:creationId xmlns:a16="http://schemas.microsoft.com/office/drawing/2014/main" id="{1B9153F0-CD8B-7EB8-7BAD-DAD67E83F3B1}"/>
              </a:ext>
            </a:extLst>
          </p:cNvPr>
          <p:cNvSpPr txBox="1"/>
          <p:nvPr/>
        </p:nvSpPr>
        <p:spPr>
          <a:xfrm>
            <a:off x="4324271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19" name="ZoneTexte 1118">
            <a:extLst>
              <a:ext uri="{FF2B5EF4-FFF2-40B4-BE49-F238E27FC236}">
                <a16:creationId xmlns:a16="http://schemas.microsoft.com/office/drawing/2014/main" id="{F230C64E-65E5-F3EF-5B29-A43F0C36CCA5}"/>
              </a:ext>
            </a:extLst>
          </p:cNvPr>
          <p:cNvSpPr txBox="1"/>
          <p:nvPr/>
        </p:nvSpPr>
        <p:spPr>
          <a:xfrm>
            <a:off x="4102071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20" name="ZoneTexte 1119">
            <a:extLst>
              <a:ext uri="{FF2B5EF4-FFF2-40B4-BE49-F238E27FC236}">
                <a16:creationId xmlns:a16="http://schemas.microsoft.com/office/drawing/2014/main" id="{B64A5C79-3C40-F6EE-1F11-739896FF18ED}"/>
              </a:ext>
            </a:extLst>
          </p:cNvPr>
          <p:cNvSpPr txBox="1"/>
          <p:nvPr/>
        </p:nvSpPr>
        <p:spPr>
          <a:xfrm>
            <a:off x="3868872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21" name="ZoneTexte 1120">
            <a:extLst>
              <a:ext uri="{FF2B5EF4-FFF2-40B4-BE49-F238E27FC236}">
                <a16:creationId xmlns:a16="http://schemas.microsoft.com/office/drawing/2014/main" id="{264D8E57-CB68-61C0-BA9B-F9A7E2508C0C}"/>
              </a:ext>
            </a:extLst>
          </p:cNvPr>
          <p:cNvSpPr txBox="1"/>
          <p:nvPr/>
        </p:nvSpPr>
        <p:spPr>
          <a:xfrm>
            <a:off x="3631615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22" name="ZoneTexte 1121">
            <a:extLst>
              <a:ext uri="{FF2B5EF4-FFF2-40B4-BE49-F238E27FC236}">
                <a16:creationId xmlns:a16="http://schemas.microsoft.com/office/drawing/2014/main" id="{7276E8F6-6730-CBF2-2652-DF36044B613F}"/>
              </a:ext>
            </a:extLst>
          </p:cNvPr>
          <p:cNvSpPr txBox="1"/>
          <p:nvPr/>
        </p:nvSpPr>
        <p:spPr>
          <a:xfrm>
            <a:off x="3409415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23" name="ZoneTexte 1122">
            <a:extLst>
              <a:ext uri="{FF2B5EF4-FFF2-40B4-BE49-F238E27FC236}">
                <a16:creationId xmlns:a16="http://schemas.microsoft.com/office/drawing/2014/main" id="{D297672F-946A-3E6F-D0AB-F6DA9049DFF9}"/>
              </a:ext>
            </a:extLst>
          </p:cNvPr>
          <p:cNvSpPr txBox="1"/>
          <p:nvPr/>
        </p:nvSpPr>
        <p:spPr>
          <a:xfrm>
            <a:off x="3176216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24" name="ZoneTexte 1123">
            <a:extLst>
              <a:ext uri="{FF2B5EF4-FFF2-40B4-BE49-F238E27FC236}">
                <a16:creationId xmlns:a16="http://schemas.microsoft.com/office/drawing/2014/main" id="{CE6A91CB-4B1E-5A53-7B7A-A62D15E14D95}"/>
              </a:ext>
            </a:extLst>
          </p:cNvPr>
          <p:cNvSpPr txBox="1"/>
          <p:nvPr/>
        </p:nvSpPr>
        <p:spPr>
          <a:xfrm>
            <a:off x="2021041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25" name="ZoneTexte 1124">
            <a:extLst>
              <a:ext uri="{FF2B5EF4-FFF2-40B4-BE49-F238E27FC236}">
                <a16:creationId xmlns:a16="http://schemas.microsoft.com/office/drawing/2014/main" id="{A11D322B-61A8-3945-0C22-15DAFDA0B31A}"/>
              </a:ext>
            </a:extLst>
          </p:cNvPr>
          <p:cNvSpPr txBox="1"/>
          <p:nvPr/>
        </p:nvSpPr>
        <p:spPr>
          <a:xfrm>
            <a:off x="1792207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26" name="ZoneTexte 1125">
            <a:extLst>
              <a:ext uri="{FF2B5EF4-FFF2-40B4-BE49-F238E27FC236}">
                <a16:creationId xmlns:a16="http://schemas.microsoft.com/office/drawing/2014/main" id="{86DF8F81-2EFB-A2AC-F1F8-8B3D1F00E6D3}"/>
              </a:ext>
            </a:extLst>
          </p:cNvPr>
          <p:cNvSpPr txBox="1"/>
          <p:nvPr/>
        </p:nvSpPr>
        <p:spPr>
          <a:xfrm>
            <a:off x="1565261" y="265702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27" name="ZoneTexte 1126">
            <a:extLst>
              <a:ext uri="{FF2B5EF4-FFF2-40B4-BE49-F238E27FC236}">
                <a16:creationId xmlns:a16="http://schemas.microsoft.com/office/drawing/2014/main" id="{10872C3B-984D-5488-6CC1-4C1D43BE3BEA}"/>
              </a:ext>
            </a:extLst>
          </p:cNvPr>
          <p:cNvSpPr txBox="1"/>
          <p:nvPr/>
        </p:nvSpPr>
        <p:spPr>
          <a:xfrm>
            <a:off x="1360853" y="268242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98</a:t>
            </a:r>
          </a:p>
        </p:txBody>
      </p:sp>
      <p:sp>
        <p:nvSpPr>
          <p:cNvPr id="1128" name="ZoneTexte 1127">
            <a:extLst>
              <a:ext uri="{FF2B5EF4-FFF2-40B4-BE49-F238E27FC236}">
                <a16:creationId xmlns:a16="http://schemas.microsoft.com/office/drawing/2014/main" id="{EED3BEB6-641C-8B12-B03B-6F7988DAEF9D}"/>
              </a:ext>
            </a:extLst>
          </p:cNvPr>
          <p:cNvSpPr txBox="1"/>
          <p:nvPr/>
        </p:nvSpPr>
        <p:spPr>
          <a:xfrm>
            <a:off x="2281754" y="266972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99</a:t>
            </a:r>
          </a:p>
        </p:txBody>
      </p:sp>
      <p:sp>
        <p:nvSpPr>
          <p:cNvPr id="1129" name="ZoneTexte 1128">
            <a:extLst>
              <a:ext uri="{FF2B5EF4-FFF2-40B4-BE49-F238E27FC236}">
                <a16:creationId xmlns:a16="http://schemas.microsoft.com/office/drawing/2014/main" id="{A5281672-480C-924B-0230-B58903487748}"/>
              </a:ext>
            </a:extLst>
          </p:cNvPr>
          <p:cNvSpPr txBox="1"/>
          <p:nvPr/>
        </p:nvSpPr>
        <p:spPr>
          <a:xfrm>
            <a:off x="2516843" y="266972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99</a:t>
            </a:r>
          </a:p>
        </p:txBody>
      </p:sp>
      <p:sp>
        <p:nvSpPr>
          <p:cNvPr id="1130" name="ZoneTexte 1129">
            <a:extLst>
              <a:ext uri="{FF2B5EF4-FFF2-40B4-BE49-F238E27FC236}">
                <a16:creationId xmlns:a16="http://schemas.microsoft.com/office/drawing/2014/main" id="{A753E0CC-2DC0-D20B-F8E4-33A076F60283}"/>
              </a:ext>
            </a:extLst>
          </p:cNvPr>
          <p:cNvSpPr txBox="1"/>
          <p:nvPr/>
        </p:nvSpPr>
        <p:spPr>
          <a:xfrm>
            <a:off x="2739008" y="266972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99</a:t>
            </a:r>
          </a:p>
        </p:txBody>
      </p:sp>
      <p:sp>
        <p:nvSpPr>
          <p:cNvPr id="1131" name="ZoneTexte 1130">
            <a:extLst>
              <a:ext uri="{FF2B5EF4-FFF2-40B4-BE49-F238E27FC236}">
                <a16:creationId xmlns:a16="http://schemas.microsoft.com/office/drawing/2014/main" id="{AF8CF3E5-AB0B-C3BB-66F9-DBC0DB86E489}"/>
              </a:ext>
            </a:extLst>
          </p:cNvPr>
          <p:cNvSpPr txBox="1"/>
          <p:nvPr/>
        </p:nvSpPr>
        <p:spPr>
          <a:xfrm>
            <a:off x="2980464" y="266972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99</a:t>
            </a:r>
          </a:p>
        </p:txBody>
      </p:sp>
      <p:sp>
        <p:nvSpPr>
          <p:cNvPr id="1132" name="ZoneTexte 1131">
            <a:extLst>
              <a:ext uri="{FF2B5EF4-FFF2-40B4-BE49-F238E27FC236}">
                <a16:creationId xmlns:a16="http://schemas.microsoft.com/office/drawing/2014/main" id="{7D9F39D9-AF18-D0C9-42C8-24674093A1E4}"/>
              </a:ext>
            </a:extLst>
          </p:cNvPr>
          <p:cNvSpPr txBox="1"/>
          <p:nvPr/>
        </p:nvSpPr>
        <p:spPr>
          <a:xfrm>
            <a:off x="4586986" y="269512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97</a:t>
            </a:r>
          </a:p>
        </p:txBody>
      </p:sp>
      <p:sp>
        <p:nvSpPr>
          <p:cNvPr id="1133" name="ZoneTexte 1132">
            <a:extLst>
              <a:ext uri="{FF2B5EF4-FFF2-40B4-BE49-F238E27FC236}">
                <a16:creationId xmlns:a16="http://schemas.microsoft.com/office/drawing/2014/main" id="{7444E099-402C-4BAF-3512-E2538D333401}"/>
              </a:ext>
            </a:extLst>
          </p:cNvPr>
          <p:cNvSpPr txBox="1"/>
          <p:nvPr/>
        </p:nvSpPr>
        <p:spPr>
          <a:xfrm>
            <a:off x="5048598" y="4240247"/>
            <a:ext cx="429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Week</a:t>
            </a:r>
          </a:p>
        </p:txBody>
      </p:sp>
      <p:sp>
        <p:nvSpPr>
          <p:cNvPr id="1134" name="ZoneTexte 1133">
            <a:extLst>
              <a:ext uri="{FF2B5EF4-FFF2-40B4-BE49-F238E27FC236}">
                <a16:creationId xmlns:a16="http://schemas.microsoft.com/office/drawing/2014/main" id="{4602E3CB-5398-BB17-2037-05FFB39153A5}"/>
              </a:ext>
            </a:extLst>
          </p:cNvPr>
          <p:cNvSpPr txBox="1"/>
          <p:nvPr/>
        </p:nvSpPr>
        <p:spPr>
          <a:xfrm>
            <a:off x="1276604" y="412661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0</a:t>
            </a:r>
          </a:p>
        </p:txBody>
      </p:sp>
      <p:sp>
        <p:nvSpPr>
          <p:cNvPr id="1135" name="ZoneTexte 1134">
            <a:extLst>
              <a:ext uri="{FF2B5EF4-FFF2-40B4-BE49-F238E27FC236}">
                <a16:creationId xmlns:a16="http://schemas.microsoft.com/office/drawing/2014/main" id="{17F731CE-192A-07FF-CDA0-C716460D45BD}"/>
              </a:ext>
            </a:extLst>
          </p:cNvPr>
          <p:cNvSpPr txBox="1"/>
          <p:nvPr/>
        </p:nvSpPr>
        <p:spPr>
          <a:xfrm>
            <a:off x="1225307" y="3856744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20</a:t>
            </a:r>
          </a:p>
        </p:txBody>
      </p:sp>
      <p:sp>
        <p:nvSpPr>
          <p:cNvPr id="1136" name="ZoneTexte 1135">
            <a:extLst>
              <a:ext uri="{FF2B5EF4-FFF2-40B4-BE49-F238E27FC236}">
                <a16:creationId xmlns:a16="http://schemas.microsoft.com/office/drawing/2014/main" id="{4AE67ED5-A44B-AB94-A75A-3F3262C9CAC1}"/>
              </a:ext>
            </a:extLst>
          </p:cNvPr>
          <p:cNvSpPr txBox="1"/>
          <p:nvPr/>
        </p:nvSpPr>
        <p:spPr>
          <a:xfrm>
            <a:off x="1225307" y="358051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40</a:t>
            </a:r>
          </a:p>
        </p:txBody>
      </p:sp>
      <p:sp>
        <p:nvSpPr>
          <p:cNvPr id="1137" name="ZoneTexte 1136">
            <a:extLst>
              <a:ext uri="{FF2B5EF4-FFF2-40B4-BE49-F238E27FC236}">
                <a16:creationId xmlns:a16="http://schemas.microsoft.com/office/drawing/2014/main" id="{2B44EEB2-36CE-41C5-1F26-2F1A2D8E39EB}"/>
              </a:ext>
            </a:extLst>
          </p:cNvPr>
          <p:cNvSpPr txBox="1"/>
          <p:nvPr/>
        </p:nvSpPr>
        <p:spPr>
          <a:xfrm>
            <a:off x="1225307" y="3313819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60</a:t>
            </a:r>
          </a:p>
        </p:txBody>
      </p:sp>
      <p:sp>
        <p:nvSpPr>
          <p:cNvPr id="1138" name="ZoneTexte 1137">
            <a:extLst>
              <a:ext uri="{FF2B5EF4-FFF2-40B4-BE49-F238E27FC236}">
                <a16:creationId xmlns:a16="http://schemas.microsoft.com/office/drawing/2014/main" id="{3C755B98-6DE7-FF06-A011-35B43F0115F3}"/>
              </a:ext>
            </a:extLst>
          </p:cNvPr>
          <p:cNvSpPr txBox="1"/>
          <p:nvPr/>
        </p:nvSpPr>
        <p:spPr>
          <a:xfrm>
            <a:off x="1225307" y="3043944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80</a:t>
            </a:r>
          </a:p>
        </p:txBody>
      </p:sp>
      <p:sp>
        <p:nvSpPr>
          <p:cNvPr id="1139" name="ZoneTexte 1138">
            <a:extLst>
              <a:ext uri="{FF2B5EF4-FFF2-40B4-BE49-F238E27FC236}">
                <a16:creationId xmlns:a16="http://schemas.microsoft.com/office/drawing/2014/main" id="{3B0E062D-A22C-5656-6A27-CB02BCBA1962}"/>
              </a:ext>
            </a:extLst>
          </p:cNvPr>
          <p:cNvSpPr txBox="1"/>
          <p:nvPr/>
        </p:nvSpPr>
        <p:spPr>
          <a:xfrm>
            <a:off x="1174011" y="2774069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100</a:t>
            </a:r>
          </a:p>
        </p:txBody>
      </p:sp>
      <p:sp>
        <p:nvSpPr>
          <p:cNvPr id="1140" name="ZoneTexte 1139">
            <a:extLst>
              <a:ext uri="{FF2B5EF4-FFF2-40B4-BE49-F238E27FC236}">
                <a16:creationId xmlns:a16="http://schemas.microsoft.com/office/drawing/2014/main" id="{6FCC92AF-6CF9-78BB-F30A-96F5F6CC6135}"/>
              </a:ext>
            </a:extLst>
          </p:cNvPr>
          <p:cNvSpPr txBox="1"/>
          <p:nvPr/>
        </p:nvSpPr>
        <p:spPr>
          <a:xfrm>
            <a:off x="1565562" y="39424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2006</a:t>
            </a:r>
          </a:p>
          <a:p>
            <a:pPr algn="ctr"/>
            <a:r>
              <a:rPr lang="fr-FR" sz="600" dirty="0"/>
              <a:t>2017</a:t>
            </a:r>
          </a:p>
        </p:txBody>
      </p:sp>
      <p:sp>
        <p:nvSpPr>
          <p:cNvPr id="1141" name="ZoneTexte 1140">
            <a:extLst>
              <a:ext uri="{FF2B5EF4-FFF2-40B4-BE49-F238E27FC236}">
                <a16:creationId xmlns:a16="http://schemas.microsoft.com/office/drawing/2014/main" id="{783DE6A1-E728-1980-324F-D77C53862B12}"/>
              </a:ext>
            </a:extLst>
          </p:cNvPr>
          <p:cNvSpPr txBox="1"/>
          <p:nvPr/>
        </p:nvSpPr>
        <p:spPr>
          <a:xfrm>
            <a:off x="1797356" y="39424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1994</a:t>
            </a:r>
          </a:p>
          <a:p>
            <a:pPr algn="ctr"/>
            <a:r>
              <a:rPr lang="fr-FR" sz="600" dirty="0"/>
              <a:t>2005</a:t>
            </a:r>
          </a:p>
        </p:txBody>
      </p:sp>
      <p:sp>
        <p:nvSpPr>
          <p:cNvPr id="1142" name="ZoneTexte 1141">
            <a:extLst>
              <a:ext uri="{FF2B5EF4-FFF2-40B4-BE49-F238E27FC236}">
                <a16:creationId xmlns:a16="http://schemas.microsoft.com/office/drawing/2014/main" id="{6E31007E-A78B-DA60-118F-D7D056A3B349}"/>
              </a:ext>
            </a:extLst>
          </p:cNvPr>
          <p:cNvSpPr txBox="1"/>
          <p:nvPr/>
        </p:nvSpPr>
        <p:spPr>
          <a:xfrm>
            <a:off x="2026718" y="39424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1936</a:t>
            </a:r>
          </a:p>
          <a:p>
            <a:pPr algn="ctr"/>
            <a:r>
              <a:rPr lang="fr-FR" sz="600" dirty="0"/>
              <a:t>1946</a:t>
            </a:r>
          </a:p>
        </p:txBody>
      </p:sp>
      <p:sp>
        <p:nvSpPr>
          <p:cNvPr id="1143" name="ZoneTexte 1142">
            <a:extLst>
              <a:ext uri="{FF2B5EF4-FFF2-40B4-BE49-F238E27FC236}">
                <a16:creationId xmlns:a16="http://schemas.microsoft.com/office/drawing/2014/main" id="{A971630F-8EAD-B72A-CE71-11E08CD2A362}"/>
              </a:ext>
            </a:extLst>
          </p:cNvPr>
          <p:cNvSpPr txBox="1"/>
          <p:nvPr/>
        </p:nvSpPr>
        <p:spPr>
          <a:xfrm>
            <a:off x="2258512" y="39424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1854</a:t>
            </a:r>
          </a:p>
          <a:p>
            <a:pPr algn="ctr"/>
            <a:r>
              <a:rPr lang="fr-FR" sz="600" dirty="0"/>
              <a:t>1867</a:t>
            </a:r>
          </a:p>
        </p:txBody>
      </p:sp>
      <p:sp>
        <p:nvSpPr>
          <p:cNvPr id="1144" name="ZoneTexte 1143">
            <a:extLst>
              <a:ext uri="{FF2B5EF4-FFF2-40B4-BE49-F238E27FC236}">
                <a16:creationId xmlns:a16="http://schemas.microsoft.com/office/drawing/2014/main" id="{D4B19EFF-7FE5-96DA-E94F-EC2EF8ED84CA}"/>
              </a:ext>
            </a:extLst>
          </p:cNvPr>
          <p:cNvSpPr txBox="1"/>
          <p:nvPr/>
        </p:nvSpPr>
        <p:spPr>
          <a:xfrm>
            <a:off x="4587821" y="3942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38</a:t>
            </a:r>
          </a:p>
          <a:p>
            <a:pPr algn="ctr"/>
            <a:r>
              <a:rPr lang="fr-FR" sz="600" dirty="0"/>
              <a:t>39</a:t>
            </a:r>
          </a:p>
        </p:txBody>
      </p:sp>
      <p:sp>
        <p:nvSpPr>
          <p:cNvPr id="1145" name="ZoneTexte 1144">
            <a:extLst>
              <a:ext uri="{FF2B5EF4-FFF2-40B4-BE49-F238E27FC236}">
                <a16:creationId xmlns:a16="http://schemas.microsoft.com/office/drawing/2014/main" id="{DCD1D9B5-0457-0878-8A18-F6ED34E16887}"/>
              </a:ext>
            </a:extLst>
          </p:cNvPr>
          <p:cNvSpPr txBox="1"/>
          <p:nvPr/>
        </p:nvSpPr>
        <p:spPr>
          <a:xfrm>
            <a:off x="4819615" y="3942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14</a:t>
            </a:r>
          </a:p>
          <a:p>
            <a:pPr algn="ctr"/>
            <a:r>
              <a:rPr lang="fr-FR" sz="600" dirty="0"/>
              <a:t>14</a:t>
            </a:r>
          </a:p>
        </p:txBody>
      </p:sp>
      <p:sp>
        <p:nvSpPr>
          <p:cNvPr id="1146" name="ZoneTexte 1145">
            <a:extLst>
              <a:ext uri="{FF2B5EF4-FFF2-40B4-BE49-F238E27FC236}">
                <a16:creationId xmlns:a16="http://schemas.microsoft.com/office/drawing/2014/main" id="{C90CEC59-CA32-22E0-863E-F9549047C1A2}"/>
              </a:ext>
            </a:extLst>
          </p:cNvPr>
          <p:cNvSpPr txBox="1"/>
          <p:nvPr/>
        </p:nvSpPr>
        <p:spPr>
          <a:xfrm>
            <a:off x="4108356" y="39424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101</a:t>
            </a:r>
          </a:p>
          <a:p>
            <a:pPr algn="ctr"/>
            <a:r>
              <a:rPr lang="fr-FR" sz="600" dirty="0"/>
              <a:t>101</a:t>
            </a:r>
          </a:p>
        </p:txBody>
      </p:sp>
      <p:sp>
        <p:nvSpPr>
          <p:cNvPr id="1147" name="ZoneTexte 1146">
            <a:extLst>
              <a:ext uri="{FF2B5EF4-FFF2-40B4-BE49-F238E27FC236}">
                <a16:creationId xmlns:a16="http://schemas.microsoft.com/office/drawing/2014/main" id="{B31CBFE4-047C-391A-E9B9-E42CDCB44C0E}"/>
              </a:ext>
            </a:extLst>
          </p:cNvPr>
          <p:cNvSpPr txBox="1"/>
          <p:nvPr/>
        </p:nvSpPr>
        <p:spPr>
          <a:xfrm>
            <a:off x="4359386" y="39424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70</a:t>
            </a:r>
          </a:p>
          <a:p>
            <a:pPr algn="ctr"/>
            <a:r>
              <a:rPr lang="fr-FR" sz="600" dirty="0"/>
              <a:t>70</a:t>
            </a:r>
          </a:p>
        </p:txBody>
      </p:sp>
      <p:sp>
        <p:nvSpPr>
          <p:cNvPr id="1148" name="ZoneTexte 1147">
            <a:extLst>
              <a:ext uri="{FF2B5EF4-FFF2-40B4-BE49-F238E27FC236}">
                <a16:creationId xmlns:a16="http://schemas.microsoft.com/office/drawing/2014/main" id="{B6E35BC1-59D8-9327-0647-5FD34A4256EA}"/>
              </a:ext>
            </a:extLst>
          </p:cNvPr>
          <p:cNvSpPr txBox="1"/>
          <p:nvPr/>
        </p:nvSpPr>
        <p:spPr>
          <a:xfrm>
            <a:off x="3657201" y="39424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385</a:t>
            </a:r>
          </a:p>
          <a:p>
            <a:pPr algn="ctr"/>
            <a:r>
              <a:rPr lang="fr-FR" sz="600" dirty="0"/>
              <a:t>386</a:t>
            </a:r>
          </a:p>
        </p:txBody>
      </p:sp>
      <p:sp>
        <p:nvSpPr>
          <p:cNvPr id="1149" name="ZoneTexte 1148">
            <a:extLst>
              <a:ext uri="{FF2B5EF4-FFF2-40B4-BE49-F238E27FC236}">
                <a16:creationId xmlns:a16="http://schemas.microsoft.com/office/drawing/2014/main" id="{F9A78F2C-FDF3-2140-D2F0-A8365A265B2F}"/>
              </a:ext>
            </a:extLst>
          </p:cNvPr>
          <p:cNvSpPr txBox="1"/>
          <p:nvPr/>
        </p:nvSpPr>
        <p:spPr>
          <a:xfrm>
            <a:off x="3876295" y="39424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215</a:t>
            </a:r>
          </a:p>
          <a:p>
            <a:pPr algn="ctr"/>
            <a:r>
              <a:rPr lang="fr-FR" sz="600" dirty="0"/>
              <a:t>215</a:t>
            </a:r>
          </a:p>
        </p:txBody>
      </p:sp>
      <p:sp>
        <p:nvSpPr>
          <p:cNvPr id="1150" name="ZoneTexte 1149">
            <a:extLst>
              <a:ext uri="{FF2B5EF4-FFF2-40B4-BE49-F238E27FC236}">
                <a16:creationId xmlns:a16="http://schemas.microsoft.com/office/drawing/2014/main" id="{C207CEC2-13D8-A617-F232-7E5BB8F37AC8}"/>
              </a:ext>
            </a:extLst>
          </p:cNvPr>
          <p:cNvSpPr txBox="1"/>
          <p:nvPr/>
        </p:nvSpPr>
        <p:spPr>
          <a:xfrm>
            <a:off x="3196420" y="39424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669</a:t>
            </a:r>
          </a:p>
          <a:p>
            <a:pPr algn="ctr"/>
            <a:r>
              <a:rPr lang="fr-FR" sz="600" dirty="0"/>
              <a:t>669</a:t>
            </a:r>
          </a:p>
        </p:txBody>
      </p:sp>
      <p:sp>
        <p:nvSpPr>
          <p:cNvPr id="1151" name="ZoneTexte 1150">
            <a:extLst>
              <a:ext uri="{FF2B5EF4-FFF2-40B4-BE49-F238E27FC236}">
                <a16:creationId xmlns:a16="http://schemas.microsoft.com/office/drawing/2014/main" id="{9C931FBA-4824-BEAD-8A7C-930D7C2C384C}"/>
              </a:ext>
            </a:extLst>
          </p:cNvPr>
          <p:cNvSpPr txBox="1"/>
          <p:nvPr/>
        </p:nvSpPr>
        <p:spPr>
          <a:xfrm>
            <a:off x="3428214" y="39424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515</a:t>
            </a:r>
          </a:p>
          <a:p>
            <a:pPr algn="ctr"/>
            <a:r>
              <a:rPr lang="fr-FR" sz="600" dirty="0"/>
              <a:t>516</a:t>
            </a:r>
          </a:p>
        </p:txBody>
      </p:sp>
      <p:sp>
        <p:nvSpPr>
          <p:cNvPr id="1152" name="ZoneTexte 1151">
            <a:extLst>
              <a:ext uri="{FF2B5EF4-FFF2-40B4-BE49-F238E27FC236}">
                <a16:creationId xmlns:a16="http://schemas.microsoft.com/office/drawing/2014/main" id="{EE71FD45-D7DC-23C4-B203-38C39400145E}"/>
              </a:ext>
            </a:extLst>
          </p:cNvPr>
          <p:cNvSpPr txBox="1"/>
          <p:nvPr/>
        </p:nvSpPr>
        <p:spPr>
          <a:xfrm>
            <a:off x="2480672" y="39424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1455</a:t>
            </a:r>
          </a:p>
          <a:p>
            <a:pPr algn="ctr"/>
            <a:r>
              <a:rPr lang="fr-FR" sz="600" dirty="0"/>
              <a:t>1464</a:t>
            </a:r>
          </a:p>
        </p:txBody>
      </p:sp>
      <p:sp>
        <p:nvSpPr>
          <p:cNvPr id="1153" name="ZoneTexte 1152">
            <a:extLst>
              <a:ext uri="{FF2B5EF4-FFF2-40B4-BE49-F238E27FC236}">
                <a16:creationId xmlns:a16="http://schemas.microsoft.com/office/drawing/2014/main" id="{731A773B-3945-4F1E-9C8E-F21358A012DE}"/>
              </a:ext>
            </a:extLst>
          </p:cNvPr>
          <p:cNvSpPr txBox="1"/>
          <p:nvPr/>
        </p:nvSpPr>
        <p:spPr>
          <a:xfrm>
            <a:off x="2721918" y="394240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1138</a:t>
            </a:r>
          </a:p>
          <a:p>
            <a:pPr algn="ctr"/>
            <a:r>
              <a:rPr lang="fr-FR" sz="600" dirty="0"/>
              <a:t>1145</a:t>
            </a:r>
          </a:p>
        </p:txBody>
      </p:sp>
      <p:sp>
        <p:nvSpPr>
          <p:cNvPr id="1154" name="ZoneTexte 1153">
            <a:extLst>
              <a:ext uri="{FF2B5EF4-FFF2-40B4-BE49-F238E27FC236}">
                <a16:creationId xmlns:a16="http://schemas.microsoft.com/office/drawing/2014/main" id="{BE6EAD98-371A-EB8E-609E-A01EF1A0FB00}"/>
              </a:ext>
            </a:extLst>
          </p:cNvPr>
          <p:cNvSpPr txBox="1"/>
          <p:nvPr/>
        </p:nvSpPr>
        <p:spPr>
          <a:xfrm>
            <a:off x="2956916" y="39424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773</a:t>
            </a:r>
          </a:p>
          <a:p>
            <a:pPr algn="ctr"/>
            <a:r>
              <a:rPr lang="fr-FR" sz="600" dirty="0"/>
              <a:t>778</a:t>
            </a:r>
          </a:p>
        </p:txBody>
      </p:sp>
      <p:sp>
        <p:nvSpPr>
          <p:cNvPr id="1155" name="ZoneTexte 1154">
            <a:extLst>
              <a:ext uri="{FF2B5EF4-FFF2-40B4-BE49-F238E27FC236}">
                <a16:creationId xmlns:a16="http://schemas.microsoft.com/office/drawing/2014/main" id="{49657FB6-1F4D-28B2-07C1-1B14DC927965}"/>
              </a:ext>
            </a:extLst>
          </p:cNvPr>
          <p:cNvSpPr txBox="1"/>
          <p:nvPr/>
        </p:nvSpPr>
        <p:spPr>
          <a:xfrm>
            <a:off x="1435337" y="3977325"/>
            <a:ext cx="2808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/>
              <a:t>n =</a:t>
            </a:r>
          </a:p>
        </p:txBody>
      </p:sp>
      <p:sp>
        <p:nvSpPr>
          <p:cNvPr id="1156" name="ZoneTexte 1155">
            <a:extLst>
              <a:ext uri="{FF2B5EF4-FFF2-40B4-BE49-F238E27FC236}">
                <a16:creationId xmlns:a16="http://schemas.microsoft.com/office/drawing/2014/main" id="{A95D6C69-3D64-F38F-B2AF-7D62801687FA}"/>
              </a:ext>
            </a:extLst>
          </p:cNvPr>
          <p:cNvSpPr txBox="1"/>
          <p:nvPr/>
        </p:nvSpPr>
        <p:spPr>
          <a:xfrm>
            <a:off x="1742381" y="5442858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M184V/I</a:t>
            </a:r>
          </a:p>
        </p:txBody>
      </p:sp>
      <p:sp>
        <p:nvSpPr>
          <p:cNvPr id="1157" name="ZoneTexte 1156">
            <a:extLst>
              <a:ext uri="{FF2B5EF4-FFF2-40B4-BE49-F238E27FC236}">
                <a16:creationId xmlns:a16="http://schemas.microsoft.com/office/drawing/2014/main" id="{4E37CF23-1273-003D-8DC7-CF30197F294F}"/>
              </a:ext>
            </a:extLst>
          </p:cNvPr>
          <p:cNvSpPr txBox="1"/>
          <p:nvPr/>
        </p:nvSpPr>
        <p:spPr>
          <a:xfrm>
            <a:off x="1191691" y="6386891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B/F/TAF</a:t>
            </a:r>
            <a:br>
              <a:rPr lang="fr-FR" sz="800" dirty="0"/>
            </a:br>
            <a:r>
              <a:rPr lang="fr-FR" sz="800" dirty="0"/>
              <a:t>Start</a:t>
            </a:r>
          </a:p>
        </p:txBody>
      </p:sp>
      <p:sp>
        <p:nvSpPr>
          <p:cNvPr id="1159" name="ZoneTexte 1158">
            <a:extLst>
              <a:ext uri="{FF2B5EF4-FFF2-40B4-BE49-F238E27FC236}">
                <a16:creationId xmlns:a16="http://schemas.microsoft.com/office/drawing/2014/main" id="{53540248-0D4A-7905-6BE3-367D7E994C83}"/>
              </a:ext>
            </a:extLst>
          </p:cNvPr>
          <p:cNvSpPr txBox="1"/>
          <p:nvPr/>
        </p:nvSpPr>
        <p:spPr>
          <a:xfrm>
            <a:off x="1591210" y="638689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12</a:t>
            </a:r>
          </a:p>
        </p:txBody>
      </p:sp>
      <p:sp>
        <p:nvSpPr>
          <p:cNvPr id="1160" name="ZoneTexte 1159">
            <a:extLst>
              <a:ext uri="{FF2B5EF4-FFF2-40B4-BE49-F238E27FC236}">
                <a16:creationId xmlns:a16="http://schemas.microsoft.com/office/drawing/2014/main" id="{DEBC491A-0797-7FF5-E3B7-2C336366FFC6}"/>
              </a:ext>
            </a:extLst>
          </p:cNvPr>
          <p:cNvSpPr txBox="1"/>
          <p:nvPr/>
        </p:nvSpPr>
        <p:spPr>
          <a:xfrm>
            <a:off x="1823004" y="638689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24</a:t>
            </a:r>
          </a:p>
        </p:txBody>
      </p:sp>
      <p:sp>
        <p:nvSpPr>
          <p:cNvPr id="1161" name="ZoneTexte 1160">
            <a:extLst>
              <a:ext uri="{FF2B5EF4-FFF2-40B4-BE49-F238E27FC236}">
                <a16:creationId xmlns:a16="http://schemas.microsoft.com/office/drawing/2014/main" id="{D6454EB1-4B06-6214-7C32-587AEA6D1765}"/>
              </a:ext>
            </a:extLst>
          </p:cNvPr>
          <p:cNvSpPr txBox="1"/>
          <p:nvPr/>
        </p:nvSpPr>
        <p:spPr>
          <a:xfrm>
            <a:off x="2052366" y="638689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36</a:t>
            </a:r>
          </a:p>
        </p:txBody>
      </p:sp>
      <p:sp>
        <p:nvSpPr>
          <p:cNvPr id="1162" name="ZoneTexte 1161">
            <a:extLst>
              <a:ext uri="{FF2B5EF4-FFF2-40B4-BE49-F238E27FC236}">
                <a16:creationId xmlns:a16="http://schemas.microsoft.com/office/drawing/2014/main" id="{24313F15-1BFC-769A-4938-A7A2AA6451DA}"/>
              </a:ext>
            </a:extLst>
          </p:cNvPr>
          <p:cNvSpPr txBox="1"/>
          <p:nvPr/>
        </p:nvSpPr>
        <p:spPr>
          <a:xfrm>
            <a:off x="2284160" y="638689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48</a:t>
            </a:r>
          </a:p>
        </p:txBody>
      </p:sp>
      <p:sp>
        <p:nvSpPr>
          <p:cNvPr id="1163" name="ZoneTexte 1162">
            <a:extLst>
              <a:ext uri="{FF2B5EF4-FFF2-40B4-BE49-F238E27FC236}">
                <a16:creationId xmlns:a16="http://schemas.microsoft.com/office/drawing/2014/main" id="{0D82152B-3D41-9138-C390-153F38790CFC}"/>
              </a:ext>
            </a:extLst>
          </p:cNvPr>
          <p:cNvSpPr txBox="1"/>
          <p:nvPr/>
        </p:nvSpPr>
        <p:spPr>
          <a:xfrm>
            <a:off x="4549349" y="6386891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168</a:t>
            </a:r>
          </a:p>
        </p:txBody>
      </p:sp>
      <p:sp>
        <p:nvSpPr>
          <p:cNvPr id="1164" name="ZoneTexte 1163">
            <a:extLst>
              <a:ext uri="{FF2B5EF4-FFF2-40B4-BE49-F238E27FC236}">
                <a16:creationId xmlns:a16="http://schemas.microsoft.com/office/drawing/2014/main" id="{FB4312DF-C580-B23E-F116-49A81FEA782A}"/>
              </a:ext>
            </a:extLst>
          </p:cNvPr>
          <p:cNvSpPr txBox="1"/>
          <p:nvPr/>
        </p:nvSpPr>
        <p:spPr>
          <a:xfrm>
            <a:off x="4781143" y="6386891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180</a:t>
            </a:r>
          </a:p>
        </p:txBody>
      </p:sp>
      <p:sp>
        <p:nvSpPr>
          <p:cNvPr id="1165" name="ZoneTexte 1164">
            <a:extLst>
              <a:ext uri="{FF2B5EF4-FFF2-40B4-BE49-F238E27FC236}">
                <a16:creationId xmlns:a16="http://schemas.microsoft.com/office/drawing/2014/main" id="{4DB282A3-7FBF-93A8-B0EF-77F2DF77CCD2}"/>
              </a:ext>
            </a:extLst>
          </p:cNvPr>
          <p:cNvSpPr txBox="1"/>
          <p:nvPr/>
        </p:nvSpPr>
        <p:spPr>
          <a:xfrm>
            <a:off x="4089120" y="6386891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144</a:t>
            </a:r>
          </a:p>
        </p:txBody>
      </p:sp>
      <p:sp>
        <p:nvSpPr>
          <p:cNvPr id="1166" name="ZoneTexte 1165">
            <a:extLst>
              <a:ext uri="{FF2B5EF4-FFF2-40B4-BE49-F238E27FC236}">
                <a16:creationId xmlns:a16="http://schemas.microsoft.com/office/drawing/2014/main" id="{4B8B14BE-7F72-CC2F-E4BB-5BA61CADCD5C}"/>
              </a:ext>
            </a:extLst>
          </p:cNvPr>
          <p:cNvSpPr txBox="1"/>
          <p:nvPr/>
        </p:nvSpPr>
        <p:spPr>
          <a:xfrm>
            <a:off x="4320914" y="6386891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156</a:t>
            </a:r>
          </a:p>
        </p:txBody>
      </p:sp>
      <p:sp>
        <p:nvSpPr>
          <p:cNvPr id="1167" name="ZoneTexte 1166">
            <a:extLst>
              <a:ext uri="{FF2B5EF4-FFF2-40B4-BE49-F238E27FC236}">
                <a16:creationId xmlns:a16="http://schemas.microsoft.com/office/drawing/2014/main" id="{001D1C28-22EE-0581-0438-14146FA9AAD4}"/>
              </a:ext>
            </a:extLst>
          </p:cNvPr>
          <p:cNvSpPr txBox="1"/>
          <p:nvPr/>
        </p:nvSpPr>
        <p:spPr>
          <a:xfrm>
            <a:off x="3637965" y="6386891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120</a:t>
            </a:r>
          </a:p>
        </p:txBody>
      </p:sp>
      <p:sp>
        <p:nvSpPr>
          <p:cNvPr id="1168" name="ZoneTexte 1167">
            <a:extLst>
              <a:ext uri="{FF2B5EF4-FFF2-40B4-BE49-F238E27FC236}">
                <a16:creationId xmlns:a16="http://schemas.microsoft.com/office/drawing/2014/main" id="{E3A7EF79-C0D9-FE27-1995-A1CB9552D999}"/>
              </a:ext>
            </a:extLst>
          </p:cNvPr>
          <p:cNvSpPr txBox="1"/>
          <p:nvPr/>
        </p:nvSpPr>
        <p:spPr>
          <a:xfrm>
            <a:off x="3857059" y="6386891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132</a:t>
            </a:r>
          </a:p>
        </p:txBody>
      </p:sp>
      <p:sp>
        <p:nvSpPr>
          <p:cNvPr id="1169" name="ZoneTexte 1168">
            <a:extLst>
              <a:ext uri="{FF2B5EF4-FFF2-40B4-BE49-F238E27FC236}">
                <a16:creationId xmlns:a16="http://schemas.microsoft.com/office/drawing/2014/main" id="{531A5EAC-8488-33B9-B1ED-E3B0C39A8D24}"/>
              </a:ext>
            </a:extLst>
          </p:cNvPr>
          <p:cNvSpPr txBox="1"/>
          <p:nvPr/>
        </p:nvSpPr>
        <p:spPr>
          <a:xfrm>
            <a:off x="3202832" y="638689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96</a:t>
            </a:r>
          </a:p>
        </p:txBody>
      </p:sp>
      <p:sp>
        <p:nvSpPr>
          <p:cNvPr id="1170" name="ZoneTexte 1169">
            <a:extLst>
              <a:ext uri="{FF2B5EF4-FFF2-40B4-BE49-F238E27FC236}">
                <a16:creationId xmlns:a16="http://schemas.microsoft.com/office/drawing/2014/main" id="{13AECD67-E0D9-EBA5-E15F-59D884BABFAB}"/>
              </a:ext>
            </a:extLst>
          </p:cNvPr>
          <p:cNvSpPr txBox="1"/>
          <p:nvPr/>
        </p:nvSpPr>
        <p:spPr>
          <a:xfrm>
            <a:off x="3408978" y="6386891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108</a:t>
            </a:r>
          </a:p>
        </p:txBody>
      </p:sp>
      <p:sp>
        <p:nvSpPr>
          <p:cNvPr id="1171" name="ZoneTexte 1170">
            <a:extLst>
              <a:ext uri="{FF2B5EF4-FFF2-40B4-BE49-F238E27FC236}">
                <a16:creationId xmlns:a16="http://schemas.microsoft.com/office/drawing/2014/main" id="{BE30931C-4A11-A5C9-B768-45F8D1510BE7}"/>
              </a:ext>
            </a:extLst>
          </p:cNvPr>
          <p:cNvSpPr txBox="1"/>
          <p:nvPr/>
        </p:nvSpPr>
        <p:spPr>
          <a:xfrm>
            <a:off x="2506320" y="638689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60</a:t>
            </a:r>
          </a:p>
        </p:txBody>
      </p:sp>
      <p:sp>
        <p:nvSpPr>
          <p:cNvPr id="1172" name="ZoneTexte 1171">
            <a:extLst>
              <a:ext uri="{FF2B5EF4-FFF2-40B4-BE49-F238E27FC236}">
                <a16:creationId xmlns:a16="http://schemas.microsoft.com/office/drawing/2014/main" id="{9A65D94F-4547-2130-0542-491993765C56}"/>
              </a:ext>
            </a:extLst>
          </p:cNvPr>
          <p:cNvSpPr txBox="1"/>
          <p:nvPr/>
        </p:nvSpPr>
        <p:spPr>
          <a:xfrm>
            <a:off x="2747566" y="638689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72</a:t>
            </a:r>
          </a:p>
        </p:txBody>
      </p:sp>
      <p:sp>
        <p:nvSpPr>
          <p:cNvPr id="1173" name="ZoneTexte 1172">
            <a:extLst>
              <a:ext uri="{FF2B5EF4-FFF2-40B4-BE49-F238E27FC236}">
                <a16:creationId xmlns:a16="http://schemas.microsoft.com/office/drawing/2014/main" id="{BB64D233-6F9C-ECF9-A320-26C9AFFD6E20}"/>
              </a:ext>
            </a:extLst>
          </p:cNvPr>
          <p:cNvSpPr txBox="1"/>
          <p:nvPr/>
        </p:nvSpPr>
        <p:spPr>
          <a:xfrm>
            <a:off x="2963328" y="638689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/>
              <a:t>84</a:t>
            </a:r>
          </a:p>
        </p:txBody>
      </p:sp>
      <p:sp>
        <p:nvSpPr>
          <p:cNvPr id="1176" name="ZoneTexte 1175">
            <a:extLst>
              <a:ext uri="{FF2B5EF4-FFF2-40B4-BE49-F238E27FC236}">
                <a16:creationId xmlns:a16="http://schemas.microsoft.com/office/drawing/2014/main" id="{CF1E682D-FBAC-F8F0-0DAC-CE413CFD5E55}"/>
              </a:ext>
            </a:extLst>
          </p:cNvPr>
          <p:cNvSpPr txBox="1"/>
          <p:nvPr/>
        </p:nvSpPr>
        <p:spPr>
          <a:xfrm>
            <a:off x="1276604" y="627894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0</a:t>
            </a:r>
          </a:p>
        </p:txBody>
      </p:sp>
      <p:sp>
        <p:nvSpPr>
          <p:cNvPr id="1177" name="ZoneTexte 1176">
            <a:extLst>
              <a:ext uri="{FF2B5EF4-FFF2-40B4-BE49-F238E27FC236}">
                <a16:creationId xmlns:a16="http://schemas.microsoft.com/office/drawing/2014/main" id="{A505C7C9-0C42-5565-D360-86D8558D661B}"/>
              </a:ext>
            </a:extLst>
          </p:cNvPr>
          <p:cNvSpPr txBox="1"/>
          <p:nvPr/>
        </p:nvSpPr>
        <p:spPr>
          <a:xfrm>
            <a:off x="1225307" y="6009066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20</a:t>
            </a:r>
          </a:p>
        </p:txBody>
      </p:sp>
      <p:sp>
        <p:nvSpPr>
          <p:cNvPr id="1178" name="ZoneTexte 1177">
            <a:extLst>
              <a:ext uri="{FF2B5EF4-FFF2-40B4-BE49-F238E27FC236}">
                <a16:creationId xmlns:a16="http://schemas.microsoft.com/office/drawing/2014/main" id="{F34F7CB7-9334-9F81-E873-1FCFC2D571E3}"/>
              </a:ext>
            </a:extLst>
          </p:cNvPr>
          <p:cNvSpPr txBox="1"/>
          <p:nvPr/>
        </p:nvSpPr>
        <p:spPr>
          <a:xfrm>
            <a:off x="1225307" y="573284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40</a:t>
            </a:r>
          </a:p>
        </p:txBody>
      </p:sp>
      <p:sp>
        <p:nvSpPr>
          <p:cNvPr id="1179" name="ZoneTexte 1178">
            <a:extLst>
              <a:ext uri="{FF2B5EF4-FFF2-40B4-BE49-F238E27FC236}">
                <a16:creationId xmlns:a16="http://schemas.microsoft.com/office/drawing/2014/main" id="{4D5D7F09-7D47-3AE2-0725-07DDCDFAED97}"/>
              </a:ext>
            </a:extLst>
          </p:cNvPr>
          <p:cNvSpPr txBox="1"/>
          <p:nvPr/>
        </p:nvSpPr>
        <p:spPr>
          <a:xfrm>
            <a:off x="1225307" y="5466141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60</a:t>
            </a:r>
          </a:p>
        </p:txBody>
      </p:sp>
      <p:sp>
        <p:nvSpPr>
          <p:cNvPr id="1180" name="ZoneTexte 1179">
            <a:extLst>
              <a:ext uri="{FF2B5EF4-FFF2-40B4-BE49-F238E27FC236}">
                <a16:creationId xmlns:a16="http://schemas.microsoft.com/office/drawing/2014/main" id="{D0344D56-DEC2-1B5D-06BB-94AB15819F09}"/>
              </a:ext>
            </a:extLst>
          </p:cNvPr>
          <p:cNvSpPr txBox="1"/>
          <p:nvPr/>
        </p:nvSpPr>
        <p:spPr>
          <a:xfrm>
            <a:off x="1225307" y="5196266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80</a:t>
            </a:r>
          </a:p>
        </p:txBody>
      </p:sp>
      <p:sp>
        <p:nvSpPr>
          <p:cNvPr id="1181" name="ZoneTexte 1180">
            <a:extLst>
              <a:ext uri="{FF2B5EF4-FFF2-40B4-BE49-F238E27FC236}">
                <a16:creationId xmlns:a16="http://schemas.microsoft.com/office/drawing/2014/main" id="{AF8693F6-7869-036D-3EF9-384CE0A05CBE}"/>
              </a:ext>
            </a:extLst>
          </p:cNvPr>
          <p:cNvSpPr txBox="1"/>
          <p:nvPr/>
        </p:nvSpPr>
        <p:spPr>
          <a:xfrm>
            <a:off x="1174011" y="4926391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100</a:t>
            </a:r>
          </a:p>
        </p:txBody>
      </p:sp>
      <p:sp>
        <p:nvSpPr>
          <p:cNvPr id="1182" name="ZoneTexte 1181">
            <a:extLst>
              <a:ext uri="{FF2B5EF4-FFF2-40B4-BE49-F238E27FC236}">
                <a16:creationId xmlns:a16="http://schemas.microsoft.com/office/drawing/2014/main" id="{8259E0E3-FE26-EC8F-3836-44F85603E344}"/>
              </a:ext>
            </a:extLst>
          </p:cNvPr>
          <p:cNvSpPr txBox="1"/>
          <p:nvPr/>
        </p:nvSpPr>
        <p:spPr>
          <a:xfrm>
            <a:off x="1584798" y="609472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173</a:t>
            </a:r>
          </a:p>
          <a:p>
            <a:pPr algn="ctr"/>
            <a:r>
              <a:rPr lang="fr-FR" sz="600" dirty="0"/>
              <a:t>177</a:t>
            </a:r>
          </a:p>
        </p:txBody>
      </p:sp>
      <p:sp>
        <p:nvSpPr>
          <p:cNvPr id="1183" name="ZoneTexte 1182">
            <a:extLst>
              <a:ext uri="{FF2B5EF4-FFF2-40B4-BE49-F238E27FC236}">
                <a16:creationId xmlns:a16="http://schemas.microsoft.com/office/drawing/2014/main" id="{0EFCE2DD-4E63-6674-F09C-D3D06E372BAD}"/>
              </a:ext>
            </a:extLst>
          </p:cNvPr>
          <p:cNvSpPr txBox="1"/>
          <p:nvPr/>
        </p:nvSpPr>
        <p:spPr>
          <a:xfrm>
            <a:off x="1816592" y="609472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173</a:t>
            </a:r>
          </a:p>
          <a:p>
            <a:pPr algn="ctr"/>
            <a:r>
              <a:rPr lang="fr-FR" sz="600" dirty="0"/>
              <a:t>174</a:t>
            </a:r>
          </a:p>
        </p:txBody>
      </p:sp>
      <p:sp>
        <p:nvSpPr>
          <p:cNvPr id="1184" name="ZoneTexte 1183">
            <a:extLst>
              <a:ext uri="{FF2B5EF4-FFF2-40B4-BE49-F238E27FC236}">
                <a16:creationId xmlns:a16="http://schemas.microsoft.com/office/drawing/2014/main" id="{B8882C7F-A21F-3944-4B68-6672FEB00713}"/>
              </a:ext>
            </a:extLst>
          </p:cNvPr>
          <p:cNvSpPr txBox="1"/>
          <p:nvPr/>
        </p:nvSpPr>
        <p:spPr>
          <a:xfrm>
            <a:off x="2045954" y="609472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164</a:t>
            </a:r>
          </a:p>
          <a:p>
            <a:pPr algn="ctr"/>
            <a:r>
              <a:rPr lang="fr-FR" sz="600" dirty="0"/>
              <a:t>165</a:t>
            </a:r>
          </a:p>
        </p:txBody>
      </p:sp>
      <p:sp>
        <p:nvSpPr>
          <p:cNvPr id="1185" name="ZoneTexte 1184">
            <a:extLst>
              <a:ext uri="{FF2B5EF4-FFF2-40B4-BE49-F238E27FC236}">
                <a16:creationId xmlns:a16="http://schemas.microsoft.com/office/drawing/2014/main" id="{C0054287-F220-EA5B-F993-770182755708}"/>
              </a:ext>
            </a:extLst>
          </p:cNvPr>
          <p:cNvSpPr txBox="1"/>
          <p:nvPr/>
        </p:nvSpPr>
        <p:spPr>
          <a:xfrm>
            <a:off x="2277748" y="609472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152</a:t>
            </a:r>
          </a:p>
          <a:p>
            <a:pPr algn="ctr"/>
            <a:r>
              <a:rPr lang="fr-FR" sz="600" dirty="0"/>
              <a:t>153</a:t>
            </a:r>
          </a:p>
        </p:txBody>
      </p:sp>
      <p:sp>
        <p:nvSpPr>
          <p:cNvPr id="1186" name="ZoneTexte 1185">
            <a:extLst>
              <a:ext uri="{FF2B5EF4-FFF2-40B4-BE49-F238E27FC236}">
                <a16:creationId xmlns:a16="http://schemas.microsoft.com/office/drawing/2014/main" id="{770A998A-A13D-4EA1-43A7-1346F758F692}"/>
              </a:ext>
            </a:extLst>
          </p:cNvPr>
          <p:cNvSpPr txBox="1"/>
          <p:nvPr/>
        </p:nvSpPr>
        <p:spPr>
          <a:xfrm>
            <a:off x="4607057" y="609472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</a:t>
            </a:r>
          </a:p>
          <a:p>
            <a:pPr algn="ctr"/>
            <a:r>
              <a:rPr lang="fr-FR" sz="600" dirty="0"/>
              <a:t>1</a:t>
            </a:r>
          </a:p>
        </p:txBody>
      </p:sp>
      <p:sp>
        <p:nvSpPr>
          <p:cNvPr id="1187" name="ZoneTexte 1186">
            <a:extLst>
              <a:ext uri="{FF2B5EF4-FFF2-40B4-BE49-F238E27FC236}">
                <a16:creationId xmlns:a16="http://schemas.microsoft.com/office/drawing/2014/main" id="{C3FB9EF1-D20D-5F95-26B7-344EAD43438F}"/>
              </a:ext>
            </a:extLst>
          </p:cNvPr>
          <p:cNvSpPr txBox="1"/>
          <p:nvPr/>
        </p:nvSpPr>
        <p:spPr>
          <a:xfrm>
            <a:off x="4838851" y="609472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</a:t>
            </a:r>
          </a:p>
          <a:p>
            <a:pPr algn="ctr"/>
            <a:r>
              <a:rPr lang="fr-FR" sz="600" dirty="0"/>
              <a:t>1</a:t>
            </a:r>
          </a:p>
        </p:txBody>
      </p:sp>
      <p:sp>
        <p:nvSpPr>
          <p:cNvPr id="1188" name="ZoneTexte 1187">
            <a:extLst>
              <a:ext uri="{FF2B5EF4-FFF2-40B4-BE49-F238E27FC236}">
                <a16:creationId xmlns:a16="http://schemas.microsoft.com/office/drawing/2014/main" id="{5DDEBA2A-D54B-5AA0-2312-65A6620FE1FC}"/>
              </a:ext>
            </a:extLst>
          </p:cNvPr>
          <p:cNvSpPr txBox="1"/>
          <p:nvPr/>
        </p:nvSpPr>
        <p:spPr>
          <a:xfrm>
            <a:off x="4146828" y="609472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3</a:t>
            </a:r>
          </a:p>
          <a:p>
            <a:pPr algn="ctr"/>
            <a:r>
              <a:rPr lang="fr-FR" sz="600" dirty="0"/>
              <a:t>3</a:t>
            </a:r>
          </a:p>
        </p:txBody>
      </p:sp>
      <p:sp>
        <p:nvSpPr>
          <p:cNvPr id="1189" name="ZoneTexte 1188">
            <a:extLst>
              <a:ext uri="{FF2B5EF4-FFF2-40B4-BE49-F238E27FC236}">
                <a16:creationId xmlns:a16="http://schemas.microsoft.com/office/drawing/2014/main" id="{BCB362B3-C26C-B4FD-3ED4-CCB75E677992}"/>
              </a:ext>
            </a:extLst>
          </p:cNvPr>
          <p:cNvSpPr txBox="1"/>
          <p:nvPr/>
        </p:nvSpPr>
        <p:spPr>
          <a:xfrm>
            <a:off x="4378622" y="609472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2</a:t>
            </a:r>
          </a:p>
          <a:p>
            <a:pPr algn="ctr"/>
            <a:r>
              <a:rPr lang="fr-FR" sz="600" dirty="0"/>
              <a:t>2</a:t>
            </a:r>
          </a:p>
        </p:txBody>
      </p:sp>
      <p:sp>
        <p:nvSpPr>
          <p:cNvPr id="1190" name="ZoneTexte 1189">
            <a:extLst>
              <a:ext uri="{FF2B5EF4-FFF2-40B4-BE49-F238E27FC236}">
                <a16:creationId xmlns:a16="http://schemas.microsoft.com/office/drawing/2014/main" id="{DC8DC6C1-200F-027B-FB2A-44396356186D}"/>
              </a:ext>
            </a:extLst>
          </p:cNvPr>
          <p:cNvSpPr txBox="1"/>
          <p:nvPr/>
        </p:nvSpPr>
        <p:spPr>
          <a:xfrm>
            <a:off x="3676437" y="60947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11</a:t>
            </a:r>
          </a:p>
          <a:p>
            <a:pPr algn="ctr"/>
            <a:r>
              <a:rPr lang="fr-FR" sz="600" dirty="0"/>
              <a:t>11</a:t>
            </a:r>
          </a:p>
        </p:txBody>
      </p:sp>
      <p:sp>
        <p:nvSpPr>
          <p:cNvPr id="1191" name="ZoneTexte 1190">
            <a:extLst>
              <a:ext uri="{FF2B5EF4-FFF2-40B4-BE49-F238E27FC236}">
                <a16:creationId xmlns:a16="http://schemas.microsoft.com/office/drawing/2014/main" id="{5EB01580-D478-FA4E-60CC-41B7B4F7D118}"/>
              </a:ext>
            </a:extLst>
          </p:cNvPr>
          <p:cNvSpPr txBox="1"/>
          <p:nvPr/>
        </p:nvSpPr>
        <p:spPr>
          <a:xfrm>
            <a:off x="3914767" y="6094722"/>
            <a:ext cx="22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6</a:t>
            </a:r>
          </a:p>
          <a:p>
            <a:pPr algn="ctr"/>
            <a:r>
              <a:rPr lang="fr-FR" sz="600" dirty="0"/>
              <a:t>6</a:t>
            </a:r>
          </a:p>
        </p:txBody>
      </p:sp>
      <p:sp>
        <p:nvSpPr>
          <p:cNvPr id="1192" name="ZoneTexte 1191">
            <a:extLst>
              <a:ext uri="{FF2B5EF4-FFF2-40B4-BE49-F238E27FC236}">
                <a16:creationId xmlns:a16="http://schemas.microsoft.com/office/drawing/2014/main" id="{9D8B6FB7-A55E-A86A-F347-AE68F26C288D}"/>
              </a:ext>
            </a:extLst>
          </p:cNvPr>
          <p:cNvSpPr txBox="1"/>
          <p:nvPr/>
        </p:nvSpPr>
        <p:spPr>
          <a:xfrm>
            <a:off x="3215656" y="60947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43</a:t>
            </a:r>
          </a:p>
          <a:p>
            <a:pPr algn="ctr"/>
            <a:r>
              <a:rPr lang="fr-FR" sz="600" dirty="0"/>
              <a:t>43</a:t>
            </a:r>
          </a:p>
        </p:txBody>
      </p:sp>
      <p:sp>
        <p:nvSpPr>
          <p:cNvPr id="1193" name="ZoneTexte 1192">
            <a:extLst>
              <a:ext uri="{FF2B5EF4-FFF2-40B4-BE49-F238E27FC236}">
                <a16:creationId xmlns:a16="http://schemas.microsoft.com/office/drawing/2014/main" id="{13972B0A-C1F5-04AC-E24A-398B8C182C96}"/>
              </a:ext>
            </a:extLst>
          </p:cNvPr>
          <p:cNvSpPr txBox="1"/>
          <p:nvPr/>
        </p:nvSpPr>
        <p:spPr>
          <a:xfrm>
            <a:off x="3447450" y="60947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29</a:t>
            </a:r>
          </a:p>
          <a:p>
            <a:pPr algn="ctr"/>
            <a:r>
              <a:rPr lang="fr-FR" sz="600" dirty="0"/>
              <a:t>29</a:t>
            </a:r>
          </a:p>
        </p:txBody>
      </p:sp>
      <p:sp>
        <p:nvSpPr>
          <p:cNvPr id="1194" name="ZoneTexte 1193">
            <a:extLst>
              <a:ext uri="{FF2B5EF4-FFF2-40B4-BE49-F238E27FC236}">
                <a16:creationId xmlns:a16="http://schemas.microsoft.com/office/drawing/2014/main" id="{98EAAA7E-475F-4D60-89D2-69E244064EA4}"/>
              </a:ext>
            </a:extLst>
          </p:cNvPr>
          <p:cNvSpPr txBox="1"/>
          <p:nvPr/>
        </p:nvSpPr>
        <p:spPr>
          <a:xfrm>
            <a:off x="2499908" y="609472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118</a:t>
            </a:r>
          </a:p>
          <a:p>
            <a:pPr algn="ctr"/>
            <a:r>
              <a:rPr lang="fr-FR" sz="600" dirty="0"/>
              <a:t>120</a:t>
            </a:r>
          </a:p>
        </p:txBody>
      </p:sp>
      <p:sp>
        <p:nvSpPr>
          <p:cNvPr id="1195" name="ZoneTexte 1194">
            <a:extLst>
              <a:ext uri="{FF2B5EF4-FFF2-40B4-BE49-F238E27FC236}">
                <a16:creationId xmlns:a16="http://schemas.microsoft.com/office/drawing/2014/main" id="{164A81E6-305A-84C7-279B-2988C270A815}"/>
              </a:ext>
            </a:extLst>
          </p:cNvPr>
          <p:cNvSpPr txBox="1"/>
          <p:nvPr/>
        </p:nvSpPr>
        <p:spPr>
          <a:xfrm>
            <a:off x="2760390" y="60947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83</a:t>
            </a:r>
          </a:p>
          <a:p>
            <a:pPr algn="ctr"/>
            <a:r>
              <a:rPr lang="fr-FR" sz="600" dirty="0"/>
              <a:t>85</a:t>
            </a:r>
          </a:p>
        </p:txBody>
      </p:sp>
      <p:sp>
        <p:nvSpPr>
          <p:cNvPr id="1196" name="ZoneTexte 1195">
            <a:extLst>
              <a:ext uri="{FF2B5EF4-FFF2-40B4-BE49-F238E27FC236}">
                <a16:creationId xmlns:a16="http://schemas.microsoft.com/office/drawing/2014/main" id="{A9E6081C-2751-4061-5AE3-F92D9A84BE84}"/>
              </a:ext>
            </a:extLst>
          </p:cNvPr>
          <p:cNvSpPr txBox="1"/>
          <p:nvPr/>
        </p:nvSpPr>
        <p:spPr>
          <a:xfrm>
            <a:off x="2976152" y="609472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u="sng" dirty="0"/>
              <a:t>54</a:t>
            </a:r>
          </a:p>
          <a:p>
            <a:pPr algn="ctr"/>
            <a:r>
              <a:rPr lang="fr-FR" sz="600" dirty="0"/>
              <a:t>54</a:t>
            </a:r>
          </a:p>
        </p:txBody>
      </p:sp>
      <p:sp>
        <p:nvSpPr>
          <p:cNvPr id="1197" name="ZoneTexte 1196">
            <a:extLst>
              <a:ext uri="{FF2B5EF4-FFF2-40B4-BE49-F238E27FC236}">
                <a16:creationId xmlns:a16="http://schemas.microsoft.com/office/drawing/2014/main" id="{EB66A883-4576-5038-B699-0791F799C6A4}"/>
              </a:ext>
            </a:extLst>
          </p:cNvPr>
          <p:cNvSpPr txBox="1"/>
          <p:nvPr/>
        </p:nvSpPr>
        <p:spPr>
          <a:xfrm>
            <a:off x="1435337" y="6129647"/>
            <a:ext cx="2808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" dirty="0"/>
              <a:t>n =</a:t>
            </a:r>
          </a:p>
        </p:txBody>
      </p:sp>
      <p:sp>
        <p:nvSpPr>
          <p:cNvPr id="1198" name="ZoneTexte 1197">
            <a:extLst>
              <a:ext uri="{FF2B5EF4-FFF2-40B4-BE49-F238E27FC236}">
                <a16:creationId xmlns:a16="http://schemas.microsoft.com/office/drawing/2014/main" id="{45638D9D-2DA7-68AA-59A4-2037A8E3942D}"/>
              </a:ext>
            </a:extLst>
          </p:cNvPr>
          <p:cNvSpPr txBox="1"/>
          <p:nvPr/>
        </p:nvSpPr>
        <p:spPr>
          <a:xfrm>
            <a:off x="4781144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199" name="ZoneTexte 1198">
            <a:extLst>
              <a:ext uri="{FF2B5EF4-FFF2-40B4-BE49-F238E27FC236}">
                <a16:creationId xmlns:a16="http://schemas.microsoft.com/office/drawing/2014/main" id="{2CD8F3AA-DD22-C55A-A4C6-0AD4988047C3}"/>
              </a:ext>
            </a:extLst>
          </p:cNvPr>
          <p:cNvSpPr txBox="1"/>
          <p:nvPr/>
        </p:nvSpPr>
        <p:spPr>
          <a:xfrm>
            <a:off x="4324271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200" name="ZoneTexte 1199">
            <a:extLst>
              <a:ext uri="{FF2B5EF4-FFF2-40B4-BE49-F238E27FC236}">
                <a16:creationId xmlns:a16="http://schemas.microsoft.com/office/drawing/2014/main" id="{4194AE46-D93F-615A-9ED0-AC247EB93F00}"/>
              </a:ext>
            </a:extLst>
          </p:cNvPr>
          <p:cNvSpPr txBox="1"/>
          <p:nvPr/>
        </p:nvSpPr>
        <p:spPr>
          <a:xfrm>
            <a:off x="4102071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201" name="ZoneTexte 1200">
            <a:extLst>
              <a:ext uri="{FF2B5EF4-FFF2-40B4-BE49-F238E27FC236}">
                <a16:creationId xmlns:a16="http://schemas.microsoft.com/office/drawing/2014/main" id="{07DB727E-D073-0436-DDB1-2D8995AB9BC4}"/>
              </a:ext>
            </a:extLst>
          </p:cNvPr>
          <p:cNvSpPr txBox="1"/>
          <p:nvPr/>
        </p:nvSpPr>
        <p:spPr>
          <a:xfrm>
            <a:off x="3868872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202" name="ZoneTexte 1201">
            <a:extLst>
              <a:ext uri="{FF2B5EF4-FFF2-40B4-BE49-F238E27FC236}">
                <a16:creationId xmlns:a16="http://schemas.microsoft.com/office/drawing/2014/main" id="{4B483660-F938-5EC6-9777-3812233968E1}"/>
              </a:ext>
            </a:extLst>
          </p:cNvPr>
          <p:cNvSpPr txBox="1"/>
          <p:nvPr/>
        </p:nvSpPr>
        <p:spPr>
          <a:xfrm>
            <a:off x="3631615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203" name="ZoneTexte 1202">
            <a:extLst>
              <a:ext uri="{FF2B5EF4-FFF2-40B4-BE49-F238E27FC236}">
                <a16:creationId xmlns:a16="http://schemas.microsoft.com/office/drawing/2014/main" id="{B1F82D02-432B-AB17-DA25-2186E0C281B2}"/>
              </a:ext>
            </a:extLst>
          </p:cNvPr>
          <p:cNvSpPr txBox="1"/>
          <p:nvPr/>
        </p:nvSpPr>
        <p:spPr>
          <a:xfrm>
            <a:off x="3409415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204" name="ZoneTexte 1203">
            <a:extLst>
              <a:ext uri="{FF2B5EF4-FFF2-40B4-BE49-F238E27FC236}">
                <a16:creationId xmlns:a16="http://schemas.microsoft.com/office/drawing/2014/main" id="{6D007CAB-C53A-DBEE-60A8-A3053047DCF2}"/>
              </a:ext>
            </a:extLst>
          </p:cNvPr>
          <p:cNvSpPr txBox="1"/>
          <p:nvPr/>
        </p:nvSpPr>
        <p:spPr>
          <a:xfrm>
            <a:off x="3176216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205" name="ZoneTexte 1204">
            <a:extLst>
              <a:ext uri="{FF2B5EF4-FFF2-40B4-BE49-F238E27FC236}">
                <a16:creationId xmlns:a16="http://schemas.microsoft.com/office/drawing/2014/main" id="{BF33F240-43EB-7E69-90E2-0E01BCDB67FD}"/>
              </a:ext>
            </a:extLst>
          </p:cNvPr>
          <p:cNvSpPr txBox="1"/>
          <p:nvPr/>
        </p:nvSpPr>
        <p:spPr>
          <a:xfrm>
            <a:off x="4561338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206" name="ZoneTexte 1205">
            <a:extLst>
              <a:ext uri="{FF2B5EF4-FFF2-40B4-BE49-F238E27FC236}">
                <a16:creationId xmlns:a16="http://schemas.microsoft.com/office/drawing/2014/main" id="{27C9D63E-9397-55A2-A1BA-D7199DEC6EAC}"/>
              </a:ext>
            </a:extLst>
          </p:cNvPr>
          <p:cNvSpPr txBox="1"/>
          <p:nvPr/>
        </p:nvSpPr>
        <p:spPr>
          <a:xfrm>
            <a:off x="2941560" y="4795788"/>
            <a:ext cx="3385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100</a:t>
            </a:r>
          </a:p>
        </p:txBody>
      </p:sp>
      <p:sp>
        <p:nvSpPr>
          <p:cNvPr id="1207" name="ZoneTexte 1206">
            <a:extLst>
              <a:ext uri="{FF2B5EF4-FFF2-40B4-BE49-F238E27FC236}">
                <a16:creationId xmlns:a16="http://schemas.microsoft.com/office/drawing/2014/main" id="{BACE83E7-010A-8655-F881-64C12B3A359D}"/>
              </a:ext>
            </a:extLst>
          </p:cNvPr>
          <p:cNvSpPr txBox="1"/>
          <p:nvPr/>
        </p:nvSpPr>
        <p:spPr>
          <a:xfrm>
            <a:off x="2745494" y="4814838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/>
              <a:t>98</a:t>
            </a:r>
            <a:endParaRPr lang="fr-FR" sz="800" b="1" dirty="0"/>
          </a:p>
        </p:txBody>
      </p:sp>
      <p:sp>
        <p:nvSpPr>
          <p:cNvPr id="1208" name="ZoneTexte 1207">
            <a:extLst>
              <a:ext uri="{FF2B5EF4-FFF2-40B4-BE49-F238E27FC236}">
                <a16:creationId xmlns:a16="http://schemas.microsoft.com/office/drawing/2014/main" id="{51D037A3-F24A-66A3-BFDC-269B40BB1C47}"/>
              </a:ext>
            </a:extLst>
          </p:cNvPr>
          <p:cNvSpPr txBox="1"/>
          <p:nvPr/>
        </p:nvSpPr>
        <p:spPr>
          <a:xfrm>
            <a:off x="2510679" y="4814838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98</a:t>
            </a:r>
          </a:p>
        </p:txBody>
      </p:sp>
      <p:sp>
        <p:nvSpPr>
          <p:cNvPr id="1209" name="ZoneTexte 1208">
            <a:extLst>
              <a:ext uri="{FF2B5EF4-FFF2-40B4-BE49-F238E27FC236}">
                <a16:creationId xmlns:a16="http://schemas.microsoft.com/office/drawing/2014/main" id="{AD11B5ED-8B33-4196-A9D5-D8ABACDE2DA2}"/>
              </a:ext>
            </a:extLst>
          </p:cNvPr>
          <p:cNvSpPr txBox="1"/>
          <p:nvPr/>
        </p:nvSpPr>
        <p:spPr>
          <a:xfrm>
            <a:off x="1593677" y="4814838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/>
              <a:t>98</a:t>
            </a:r>
            <a:endParaRPr lang="fr-FR" sz="800" b="1" dirty="0"/>
          </a:p>
        </p:txBody>
      </p:sp>
      <p:sp>
        <p:nvSpPr>
          <p:cNvPr id="1210" name="ZoneTexte 1209">
            <a:extLst>
              <a:ext uri="{FF2B5EF4-FFF2-40B4-BE49-F238E27FC236}">
                <a16:creationId xmlns:a16="http://schemas.microsoft.com/office/drawing/2014/main" id="{F5875451-C235-72C4-0C11-BCE8886E9BDE}"/>
              </a:ext>
            </a:extLst>
          </p:cNvPr>
          <p:cNvSpPr txBox="1"/>
          <p:nvPr/>
        </p:nvSpPr>
        <p:spPr>
          <a:xfrm>
            <a:off x="1358862" y="4814838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98</a:t>
            </a:r>
          </a:p>
        </p:txBody>
      </p:sp>
      <p:sp>
        <p:nvSpPr>
          <p:cNvPr id="1211" name="ZoneTexte 1210">
            <a:extLst>
              <a:ext uri="{FF2B5EF4-FFF2-40B4-BE49-F238E27FC236}">
                <a16:creationId xmlns:a16="http://schemas.microsoft.com/office/drawing/2014/main" id="{E1E6E854-925B-595F-CC76-C5B7A82DC8FC}"/>
              </a:ext>
            </a:extLst>
          </p:cNvPr>
          <p:cNvSpPr txBox="1"/>
          <p:nvPr/>
        </p:nvSpPr>
        <p:spPr>
          <a:xfrm>
            <a:off x="2275864" y="4792613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99</a:t>
            </a:r>
          </a:p>
        </p:txBody>
      </p:sp>
      <p:sp>
        <p:nvSpPr>
          <p:cNvPr id="1212" name="ZoneTexte 1211">
            <a:extLst>
              <a:ext uri="{FF2B5EF4-FFF2-40B4-BE49-F238E27FC236}">
                <a16:creationId xmlns:a16="http://schemas.microsoft.com/office/drawing/2014/main" id="{F555656F-6025-9392-84C8-478CD9A8CE9D}"/>
              </a:ext>
            </a:extLst>
          </p:cNvPr>
          <p:cNvSpPr txBox="1"/>
          <p:nvPr/>
        </p:nvSpPr>
        <p:spPr>
          <a:xfrm>
            <a:off x="2050564" y="4792613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99</a:t>
            </a:r>
          </a:p>
        </p:txBody>
      </p:sp>
      <p:sp>
        <p:nvSpPr>
          <p:cNvPr id="1213" name="ZoneTexte 1212">
            <a:extLst>
              <a:ext uri="{FF2B5EF4-FFF2-40B4-BE49-F238E27FC236}">
                <a16:creationId xmlns:a16="http://schemas.microsoft.com/office/drawing/2014/main" id="{C43164F3-72E1-64F2-92EC-56E1451B0CAB}"/>
              </a:ext>
            </a:extLst>
          </p:cNvPr>
          <p:cNvSpPr txBox="1"/>
          <p:nvPr/>
        </p:nvSpPr>
        <p:spPr>
          <a:xfrm>
            <a:off x="1814411" y="4792613"/>
            <a:ext cx="2872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99</a:t>
            </a:r>
          </a:p>
        </p:txBody>
      </p:sp>
      <p:sp>
        <p:nvSpPr>
          <p:cNvPr id="1214" name="ZoneTexte 1213">
            <a:extLst>
              <a:ext uri="{FF2B5EF4-FFF2-40B4-BE49-F238E27FC236}">
                <a16:creationId xmlns:a16="http://schemas.microsoft.com/office/drawing/2014/main" id="{7318987C-B57A-EEFF-06C6-10A1456C1EC4}"/>
              </a:ext>
            </a:extLst>
          </p:cNvPr>
          <p:cNvSpPr txBox="1"/>
          <p:nvPr/>
        </p:nvSpPr>
        <p:spPr>
          <a:xfrm>
            <a:off x="5048598" y="6266875"/>
            <a:ext cx="429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/>
              <a:t>Week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CF3F13E-6BAA-0A5D-758D-A0F04513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6002" y="6444771"/>
            <a:ext cx="1535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>
                <a:solidFill>
                  <a:srgbClr val="0070C0"/>
                </a:solidFill>
              </a:rPr>
              <a:t>Sax PE, AIDS, 2022</a:t>
            </a:r>
          </a:p>
        </p:txBody>
      </p:sp>
    </p:spTree>
    <p:extLst>
      <p:ext uri="{BB962C8B-B14F-4D97-AF65-F5344CB8AC3E}">
        <p14:creationId xmlns:p14="http://schemas.microsoft.com/office/powerpoint/2010/main" val="304503691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5DD10B6-301D-4EB7-8F8C-04B10784E65A}"/>
              </a:ext>
            </a:extLst>
          </p:cNvPr>
          <p:cNvSpPr/>
          <p:nvPr/>
        </p:nvSpPr>
        <p:spPr>
          <a:xfrm>
            <a:off x="3892003" y="5239255"/>
            <a:ext cx="2775495" cy="6338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D268F84-BB19-420A-A74B-E04DED17FF52}"/>
              </a:ext>
            </a:extLst>
          </p:cNvPr>
          <p:cNvCxnSpPr>
            <a:cxnSpLocks/>
          </p:cNvCxnSpPr>
          <p:nvPr/>
        </p:nvCxnSpPr>
        <p:spPr>
          <a:xfrm>
            <a:off x="3997365" y="4157034"/>
            <a:ext cx="0" cy="2730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9303E31-59ED-40E5-B98E-A6A7E1B9E9D6}"/>
              </a:ext>
            </a:extLst>
          </p:cNvPr>
          <p:cNvSpPr/>
          <p:nvPr/>
        </p:nvSpPr>
        <p:spPr>
          <a:xfrm>
            <a:off x="575900" y="2125161"/>
            <a:ext cx="3100275" cy="1854072"/>
          </a:xfrm>
          <a:prstGeom prst="roundRect">
            <a:avLst>
              <a:gd name="adj" fmla="val 85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CD4 &gt;350 </a:t>
            </a:r>
            <a:r>
              <a:rPr lang="en-US" sz="1400" dirty="0" err="1">
                <a:solidFill>
                  <a:schemeClr val="tx1"/>
                </a:solidFill>
              </a:rPr>
              <a:t>cel</a:t>
            </a:r>
            <a:r>
              <a:rPr lang="en-US" sz="1400" dirty="0">
                <a:solidFill>
                  <a:schemeClr val="tx1"/>
                </a:solidFill>
              </a:rPr>
              <a:t>/µL and VL &lt;50 c/mL for 12 months (1 blip allowed)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Stable ART for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FTC or 3TC in past/present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INSTI naive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3824B19-9E80-4925-8392-48BF505AC2ED}"/>
              </a:ext>
            </a:extLst>
          </p:cNvPr>
          <p:cNvSpPr/>
          <p:nvPr/>
        </p:nvSpPr>
        <p:spPr>
          <a:xfrm>
            <a:off x="575900" y="4361822"/>
            <a:ext cx="3100275" cy="1428751"/>
          </a:xfrm>
          <a:prstGeom prst="roundRect">
            <a:avLst>
              <a:gd name="adj" fmla="val 8575"/>
            </a:avLst>
          </a:prstGeom>
          <a:solidFill>
            <a:srgbClr val="FF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Exclusion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M184V/I or K65R in baseline </a:t>
            </a:r>
            <a:r>
              <a:rPr lang="en-US" sz="1400" dirty="0" err="1">
                <a:solidFill>
                  <a:schemeClr val="tx1"/>
                </a:solidFill>
              </a:rPr>
              <a:t>proviral</a:t>
            </a:r>
            <a:r>
              <a:rPr lang="en-US" sz="1400" dirty="0">
                <a:solidFill>
                  <a:schemeClr val="tx1"/>
                </a:solidFill>
              </a:rPr>
              <a:t> DNA Sanger genotype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HBAgS</a:t>
            </a:r>
            <a:r>
              <a:rPr lang="en-US" sz="1400" dirty="0">
                <a:solidFill>
                  <a:schemeClr val="tx1"/>
                </a:solidFill>
              </a:rPr>
              <a:t>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Pregnant/women wishing to conceive</a:t>
            </a: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D51D5F63-9375-4F55-A344-6A494AD12198}"/>
              </a:ext>
            </a:extLst>
          </p:cNvPr>
          <p:cNvSpPr/>
          <p:nvPr/>
        </p:nvSpPr>
        <p:spPr>
          <a:xfrm>
            <a:off x="4983599" y="2360111"/>
            <a:ext cx="6743700" cy="482600"/>
          </a:xfrm>
          <a:prstGeom prst="homePlat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Group WITH </a:t>
            </a:r>
            <a:r>
              <a:rPr lang="fr-FR" b="1" dirty="0" err="1"/>
              <a:t>historical</a:t>
            </a:r>
            <a:r>
              <a:rPr lang="fr-FR" b="1" dirty="0"/>
              <a:t> M184V/I o K65R (N=21)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917AEC7E-E9C2-4D05-8E10-7712EB244DF0}"/>
              </a:ext>
            </a:extLst>
          </p:cNvPr>
          <p:cNvSpPr/>
          <p:nvPr/>
        </p:nvSpPr>
        <p:spPr>
          <a:xfrm>
            <a:off x="4983599" y="3041602"/>
            <a:ext cx="6743700" cy="4826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Group WITHOUT </a:t>
            </a:r>
            <a:r>
              <a:rPr lang="fr-FR" b="1" dirty="0" err="1"/>
              <a:t>historical</a:t>
            </a:r>
            <a:r>
              <a:rPr lang="fr-FR" b="1" dirty="0"/>
              <a:t> M184V/I o K65R (N=20)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41D4735-4E17-4B6C-B017-4947F2F0297B}"/>
              </a:ext>
            </a:extLst>
          </p:cNvPr>
          <p:cNvCxnSpPr>
            <a:cxnSpLocks/>
          </p:cNvCxnSpPr>
          <p:nvPr/>
        </p:nvCxnSpPr>
        <p:spPr>
          <a:xfrm>
            <a:off x="3997366" y="4075276"/>
            <a:ext cx="767715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C03E5CD-D426-4C93-8919-8DF74DAC968C}"/>
              </a:ext>
            </a:extLst>
          </p:cNvPr>
          <p:cNvSpPr/>
          <p:nvPr/>
        </p:nvSpPr>
        <p:spPr>
          <a:xfrm>
            <a:off x="3901323" y="3979235"/>
            <a:ext cx="192087" cy="192087"/>
          </a:xfrm>
          <a:prstGeom prst="ellipse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D8AC885-C8D4-4702-A5AB-6A54BBB3328C}"/>
              </a:ext>
            </a:extLst>
          </p:cNvPr>
          <p:cNvSpPr/>
          <p:nvPr/>
        </p:nvSpPr>
        <p:spPr>
          <a:xfrm>
            <a:off x="4290454" y="3979235"/>
            <a:ext cx="192087" cy="192087"/>
          </a:xfrm>
          <a:prstGeom prst="ellipse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E939B0C-B177-46DC-BADD-48A7D53AA1AB}"/>
              </a:ext>
            </a:extLst>
          </p:cNvPr>
          <p:cNvSpPr/>
          <p:nvPr/>
        </p:nvSpPr>
        <p:spPr>
          <a:xfrm>
            <a:off x="7032030" y="3979235"/>
            <a:ext cx="192087" cy="192087"/>
          </a:xfrm>
          <a:prstGeom prst="ellipse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F166A86-0319-426A-8A75-3A6E33D40D87}"/>
              </a:ext>
            </a:extLst>
          </p:cNvPr>
          <p:cNvSpPr/>
          <p:nvPr/>
        </p:nvSpPr>
        <p:spPr>
          <a:xfrm>
            <a:off x="9075146" y="3979235"/>
            <a:ext cx="192087" cy="192087"/>
          </a:xfrm>
          <a:prstGeom prst="ellipse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4EA2040-B5F5-4DFC-A796-75A8FDAA3CE1}"/>
              </a:ext>
            </a:extLst>
          </p:cNvPr>
          <p:cNvSpPr/>
          <p:nvPr/>
        </p:nvSpPr>
        <p:spPr>
          <a:xfrm>
            <a:off x="11190683" y="3979235"/>
            <a:ext cx="192087" cy="192087"/>
          </a:xfrm>
          <a:prstGeom prst="ellipse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11BE33B-6401-4DC2-80BA-C77274886873}"/>
              </a:ext>
            </a:extLst>
          </p:cNvPr>
          <p:cNvSpPr/>
          <p:nvPr/>
        </p:nvSpPr>
        <p:spPr>
          <a:xfrm>
            <a:off x="10352401" y="3979235"/>
            <a:ext cx="192087" cy="192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BEF85D4-5BFB-456A-B72F-E0DE5FF53248}"/>
              </a:ext>
            </a:extLst>
          </p:cNvPr>
          <p:cNvSpPr/>
          <p:nvPr/>
        </p:nvSpPr>
        <p:spPr>
          <a:xfrm>
            <a:off x="8033054" y="3979235"/>
            <a:ext cx="192087" cy="192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88F1B28-18EB-4A94-BD9E-FF2423C4AAE6}"/>
              </a:ext>
            </a:extLst>
          </p:cNvPr>
          <p:cNvSpPr/>
          <p:nvPr/>
        </p:nvSpPr>
        <p:spPr>
          <a:xfrm>
            <a:off x="6351891" y="3979235"/>
            <a:ext cx="192087" cy="192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A32DAD9-F5A9-4A68-B9DD-E33DB498D37C}"/>
              </a:ext>
            </a:extLst>
          </p:cNvPr>
          <p:cNvSpPr/>
          <p:nvPr/>
        </p:nvSpPr>
        <p:spPr>
          <a:xfrm>
            <a:off x="5671618" y="3979235"/>
            <a:ext cx="192087" cy="192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1147429-CC80-4905-8842-FA52C64D3300}"/>
              </a:ext>
            </a:extLst>
          </p:cNvPr>
          <p:cNvSpPr/>
          <p:nvPr/>
        </p:nvSpPr>
        <p:spPr>
          <a:xfrm>
            <a:off x="5057254" y="3979235"/>
            <a:ext cx="192087" cy="1920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1463E0-E74E-4648-9546-8E431D076851}"/>
              </a:ext>
            </a:extLst>
          </p:cNvPr>
          <p:cNvSpPr/>
          <p:nvPr/>
        </p:nvSpPr>
        <p:spPr>
          <a:xfrm>
            <a:off x="4820438" y="3620560"/>
            <a:ext cx="665717" cy="184666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200" b="1" dirty="0"/>
              <a:t>Week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567179-C750-441F-9344-048C917A85C9}"/>
              </a:ext>
            </a:extLst>
          </p:cNvPr>
          <p:cNvSpPr/>
          <p:nvPr/>
        </p:nvSpPr>
        <p:spPr>
          <a:xfrm>
            <a:off x="5434802" y="3627465"/>
            <a:ext cx="665717" cy="184666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200" b="1" dirty="0"/>
              <a:t>Week 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ED472E-7850-486E-BB78-056A2465E689}"/>
              </a:ext>
            </a:extLst>
          </p:cNvPr>
          <p:cNvSpPr/>
          <p:nvPr/>
        </p:nvSpPr>
        <p:spPr>
          <a:xfrm>
            <a:off x="6073471" y="3627465"/>
            <a:ext cx="748923" cy="184666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200" b="1" dirty="0"/>
              <a:t>Week 12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7D9983-9377-4E70-B716-C103DB1FA89E}"/>
              </a:ext>
            </a:extLst>
          </p:cNvPr>
          <p:cNvSpPr/>
          <p:nvPr/>
        </p:nvSpPr>
        <p:spPr>
          <a:xfrm>
            <a:off x="7754635" y="3620560"/>
            <a:ext cx="748923" cy="184666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200" b="1" dirty="0"/>
              <a:t>Week 36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0266BC-C60F-45FC-A95D-464E415B9A61}"/>
              </a:ext>
            </a:extLst>
          </p:cNvPr>
          <p:cNvSpPr/>
          <p:nvPr/>
        </p:nvSpPr>
        <p:spPr>
          <a:xfrm>
            <a:off x="9537676" y="3620560"/>
            <a:ext cx="1821532" cy="184666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200" b="1" dirty="0"/>
              <a:t>Week 64, 80, 96, 112, 128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499409-E90C-4353-B6BC-0BC10E3C3F2E}"/>
              </a:ext>
            </a:extLst>
          </p:cNvPr>
          <p:cNvSpPr/>
          <p:nvPr/>
        </p:nvSpPr>
        <p:spPr>
          <a:xfrm>
            <a:off x="8706157" y="4376935"/>
            <a:ext cx="930062" cy="246221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600" b="1" dirty="0"/>
              <a:t>Week 48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06B48F-37D0-4438-B483-994A42217B73}"/>
              </a:ext>
            </a:extLst>
          </p:cNvPr>
          <p:cNvSpPr/>
          <p:nvPr/>
        </p:nvSpPr>
        <p:spPr>
          <a:xfrm>
            <a:off x="10769698" y="4376935"/>
            <a:ext cx="1034057" cy="246221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600" b="1" dirty="0"/>
              <a:t>Week 144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16C7BA-9F1E-4337-8DBC-E12447F18594}"/>
              </a:ext>
            </a:extLst>
          </p:cNvPr>
          <p:cNvSpPr/>
          <p:nvPr/>
        </p:nvSpPr>
        <p:spPr>
          <a:xfrm>
            <a:off x="6663042" y="4376935"/>
            <a:ext cx="930062" cy="246221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600" b="1" dirty="0"/>
              <a:t>Week 24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FD60D8-7358-4A3B-8C30-1D9731CF662B}"/>
              </a:ext>
            </a:extLst>
          </p:cNvPr>
          <p:cNvSpPr/>
          <p:nvPr/>
        </p:nvSpPr>
        <p:spPr>
          <a:xfrm>
            <a:off x="3892004" y="4376934"/>
            <a:ext cx="3147692" cy="1354217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r>
              <a:rPr lang="en-US" sz="1600" b="1" dirty="0"/>
              <a:t>Screening</a:t>
            </a:r>
          </a:p>
          <a:p>
            <a:endParaRPr lang="en-US" sz="1200" dirty="0"/>
          </a:p>
          <a:p>
            <a:r>
              <a:rPr lang="en-US" sz="1200" dirty="0"/>
              <a:t>Peripheral blood </a:t>
            </a:r>
            <a:r>
              <a:rPr lang="en-US" sz="1200" dirty="0" err="1"/>
              <a:t>proviral</a:t>
            </a:r>
            <a:r>
              <a:rPr lang="en-US" sz="1200" dirty="0"/>
              <a:t> DNA Sanger genotype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b="1" dirty="0" err="1"/>
              <a:t>Proviral</a:t>
            </a:r>
            <a:r>
              <a:rPr lang="en-US" sz="1200" b="1" dirty="0"/>
              <a:t> DNA PBMC next-</a:t>
            </a:r>
            <a:r>
              <a:rPr lang="en-US" sz="1200" b="1" dirty="0" err="1"/>
              <a:t>geneation</a:t>
            </a:r>
            <a:br>
              <a:rPr lang="en-US" sz="1200" b="1" dirty="0"/>
            </a:br>
            <a:r>
              <a:rPr lang="en-US" sz="1200" b="1" dirty="0"/>
              <a:t>sequencing (NGS) [retrospective analysis]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5FF44B-FDB3-4C37-8950-DDD5C19B7456}"/>
              </a:ext>
            </a:extLst>
          </p:cNvPr>
          <p:cNvSpPr/>
          <p:nvPr/>
        </p:nvSpPr>
        <p:spPr>
          <a:xfrm>
            <a:off x="3909444" y="2590853"/>
            <a:ext cx="954107" cy="677108"/>
          </a:xfrm>
          <a:prstGeom prst="rect">
            <a:avLst/>
          </a:prstGeom>
        </p:spPr>
        <p:txBody>
          <a:bodyPr wrap="none" tIns="0" bIns="0">
            <a:spAutoFit/>
          </a:bodyPr>
          <a:lstStyle/>
          <a:p>
            <a:pPr algn="ctr"/>
            <a:r>
              <a:rPr lang="fr-FR" sz="1600" b="1" dirty="0"/>
              <a:t>Day 1</a:t>
            </a:r>
            <a:br>
              <a:rPr lang="fr-FR" sz="1600" b="1" dirty="0"/>
            </a:br>
            <a:r>
              <a:rPr lang="fr-FR" sz="1400" b="1" dirty="0">
                <a:solidFill>
                  <a:srgbClr val="FF0000"/>
                </a:solidFill>
              </a:rPr>
              <a:t>Switch to</a:t>
            </a:r>
            <a:br>
              <a:rPr lang="fr-FR" sz="1400" b="1" dirty="0">
                <a:solidFill>
                  <a:srgbClr val="FF0000"/>
                </a:solidFill>
              </a:rPr>
            </a:br>
            <a:r>
              <a:rPr lang="fr-FR" sz="1400" b="1" dirty="0">
                <a:solidFill>
                  <a:srgbClr val="FF0000"/>
                </a:solidFill>
              </a:rPr>
              <a:t>DTG + 3TC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B5321D3-4555-43ED-81D6-BFF1CA3280B8}"/>
              </a:ext>
            </a:extLst>
          </p:cNvPr>
          <p:cNvCxnSpPr>
            <a:endCxn id="13" idx="0"/>
          </p:cNvCxnSpPr>
          <p:nvPr/>
        </p:nvCxnSpPr>
        <p:spPr>
          <a:xfrm>
            <a:off x="4384716" y="3267961"/>
            <a:ext cx="1781" cy="7112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59895B4-B1D4-4E7C-9DC3-5CC54C322181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>
            <a:off x="5153297" y="3805226"/>
            <a:ext cx="1" cy="1740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EE6221D-AF6D-430B-B8E6-31BD4DB16995}"/>
              </a:ext>
            </a:extLst>
          </p:cNvPr>
          <p:cNvCxnSpPr>
            <a:cxnSpLocks/>
            <a:stCxn id="23" idx="2"/>
            <a:endCxn id="20" idx="0"/>
          </p:cNvCxnSpPr>
          <p:nvPr/>
        </p:nvCxnSpPr>
        <p:spPr>
          <a:xfrm>
            <a:off x="5767661" y="3812131"/>
            <a:ext cx="1" cy="1671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1A4EE3C6-2784-462A-91D8-552C40D91CEB}"/>
              </a:ext>
            </a:extLst>
          </p:cNvPr>
          <p:cNvCxnSpPr>
            <a:cxnSpLocks/>
            <a:stCxn id="24" idx="2"/>
            <a:endCxn id="19" idx="0"/>
          </p:cNvCxnSpPr>
          <p:nvPr/>
        </p:nvCxnSpPr>
        <p:spPr>
          <a:xfrm>
            <a:off x="6447933" y="3812131"/>
            <a:ext cx="2" cy="1671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A09FD41-8ACA-466A-B23C-D14C1511FD6F}"/>
              </a:ext>
            </a:extLst>
          </p:cNvPr>
          <p:cNvCxnSpPr>
            <a:cxnSpLocks/>
            <a:stCxn id="14" idx="4"/>
            <a:endCxn id="29" idx="0"/>
          </p:cNvCxnSpPr>
          <p:nvPr/>
        </p:nvCxnSpPr>
        <p:spPr>
          <a:xfrm flipH="1">
            <a:off x="7128073" y="4171322"/>
            <a:ext cx="1" cy="2056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BB1E2C1C-34B8-4DEC-992B-1760176121C4}"/>
              </a:ext>
            </a:extLst>
          </p:cNvPr>
          <p:cNvCxnSpPr>
            <a:cxnSpLocks/>
            <a:stCxn id="15" idx="4"/>
            <a:endCxn id="27" idx="0"/>
          </p:cNvCxnSpPr>
          <p:nvPr/>
        </p:nvCxnSpPr>
        <p:spPr>
          <a:xfrm flipH="1">
            <a:off x="9171188" y="4171322"/>
            <a:ext cx="2" cy="2056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12BEA1E-8EB7-4736-8712-31B978A4C283}"/>
              </a:ext>
            </a:extLst>
          </p:cNvPr>
          <p:cNvCxnSpPr>
            <a:cxnSpLocks/>
            <a:stCxn id="25" idx="2"/>
            <a:endCxn id="18" idx="0"/>
          </p:cNvCxnSpPr>
          <p:nvPr/>
        </p:nvCxnSpPr>
        <p:spPr>
          <a:xfrm>
            <a:off x="8129097" y="3805226"/>
            <a:ext cx="1" cy="1740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8BF6D6B-2661-4068-A243-6290F3BB8786}"/>
              </a:ext>
            </a:extLst>
          </p:cNvPr>
          <p:cNvCxnSpPr>
            <a:cxnSpLocks/>
            <a:stCxn id="26" idx="2"/>
            <a:endCxn id="17" idx="0"/>
          </p:cNvCxnSpPr>
          <p:nvPr/>
        </p:nvCxnSpPr>
        <p:spPr>
          <a:xfrm>
            <a:off x="10448442" y="3805226"/>
            <a:ext cx="3" cy="17400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81A9B869-61A0-407D-A833-8C4F8CA9E366}"/>
              </a:ext>
            </a:extLst>
          </p:cNvPr>
          <p:cNvCxnSpPr>
            <a:cxnSpLocks/>
            <a:stCxn id="16" idx="4"/>
            <a:endCxn id="28" idx="0"/>
          </p:cNvCxnSpPr>
          <p:nvPr/>
        </p:nvCxnSpPr>
        <p:spPr>
          <a:xfrm>
            <a:off x="11286727" y="4171322"/>
            <a:ext cx="0" cy="2056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8ACDB7C8-956F-49F1-B4EC-4A6C5FBD4195}"/>
              </a:ext>
            </a:extLst>
          </p:cNvPr>
          <p:cNvSpPr/>
          <p:nvPr/>
        </p:nvSpPr>
        <p:spPr>
          <a:xfrm>
            <a:off x="8340843" y="4956002"/>
            <a:ext cx="2945883" cy="917121"/>
          </a:xfrm>
          <a:prstGeom prst="roundRect">
            <a:avLst>
              <a:gd name="adj" fmla="val 857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>
                <a:solidFill>
                  <a:schemeClr val="tx1"/>
                </a:solidFill>
              </a:rPr>
              <a:t>Primary endpoint at week 48:</a:t>
            </a:r>
          </a:p>
          <a:p>
            <a:r>
              <a:rPr lang="en-US" sz="1400">
                <a:solidFill>
                  <a:schemeClr val="tx1"/>
                </a:solidFill>
              </a:rPr>
              <a:t>Proportion of participants with HIV-1 RNA &lt;50 c/mL (ITT-E FDA Snapshot)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650BDEB2-D182-451A-A13D-3B0D7FA09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3602065"/>
            <a:ext cx="1031027" cy="103102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8A6E82E-93B1-4167-8529-0F67C17C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1938" cy="1143000"/>
          </a:xfrm>
        </p:spPr>
        <p:txBody>
          <a:bodyPr>
            <a:normAutofit/>
          </a:bodyPr>
          <a:lstStyle/>
          <a:p>
            <a:r>
              <a:rPr lang="fr-FR" dirty="0"/>
              <a:t>ART-PRO: DTG + 3TC in patients </a:t>
            </a:r>
            <a:br>
              <a:rPr lang="fr-FR" dirty="0"/>
            </a:br>
            <a:r>
              <a:rPr lang="fr-FR" dirty="0"/>
              <a:t>w/</a:t>
            </a:r>
            <a:r>
              <a:rPr lang="fr-FR" dirty="0" err="1"/>
              <a:t>wo</a:t>
            </a:r>
            <a:r>
              <a:rPr lang="fr-FR" dirty="0"/>
              <a:t> </a:t>
            </a:r>
            <a:r>
              <a:rPr lang="fr-FR" dirty="0" err="1"/>
              <a:t>historical</a:t>
            </a:r>
            <a:r>
              <a:rPr lang="fr-FR" dirty="0"/>
              <a:t> M184V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23ADC99-811B-7621-245E-18DD779C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592" y="6444771"/>
            <a:ext cx="3783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>
                <a:solidFill>
                  <a:srgbClr val="0070C0"/>
                </a:solidFill>
              </a:rPr>
              <a:t>De Miguel R, EBioMedicine. 2020 May;55:102779</a:t>
            </a:r>
          </a:p>
        </p:txBody>
      </p:sp>
    </p:spTree>
    <p:extLst>
      <p:ext uri="{BB962C8B-B14F-4D97-AF65-F5344CB8AC3E}">
        <p14:creationId xmlns:p14="http://schemas.microsoft.com/office/powerpoint/2010/main" val="1036796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87007"/>
              </p:ext>
            </p:extLst>
          </p:nvPr>
        </p:nvGraphicFramePr>
        <p:xfrm>
          <a:off x="929639" y="1872344"/>
          <a:ext cx="10484034" cy="4351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783">
                <a:tc>
                  <a:txBody>
                    <a:bodyPr/>
                    <a:lstStyle/>
                    <a:p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</a:rPr>
                        <a:t>Historical M184V/I</a:t>
                      </a:r>
                    </a:p>
                    <a:p>
                      <a:pPr algn="ctr"/>
                      <a:r>
                        <a:rPr lang="en-US" sz="1800" b="1" baseline="0" noProof="0" dirty="0">
                          <a:solidFill>
                            <a:schemeClr val="bg1"/>
                          </a:solidFill>
                        </a:rPr>
                        <a:t>(N=21)</a:t>
                      </a: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</a:rPr>
                        <a:t>No historical M184V/I</a:t>
                      </a:r>
                    </a:p>
                    <a:p>
                      <a:pPr algn="ctr"/>
                      <a:r>
                        <a:rPr lang="en-US" sz="1800" b="1" noProof="0" dirty="0">
                          <a:solidFill>
                            <a:schemeClr val="bg1"/>
                          </a:solidFill>
                        </a:rPr>
                        <a:t>(N=20)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CD4/mm</a:t>
                      </a:r>
                      <a:r>
                        <a:rPr lang="en-US" sz="1800" b="1" baseline="30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 nadir/current, median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160 / 705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259 / 647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Duration of suppressed HIV RNA, median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9.8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Baseline</a:t>
                      </a: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</a:rPr>
                        <a:t> ART including 3TC or FTC, %</a:t>
                      </a:r>
                      <a:endParaRPr lang="en-US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42.9 (N=9)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95 (N=19)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783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M184V in </a:t>
                      </a:r>
                      <a:r>
                        <a:rPr lang="en-US" sz="1800" b="1" noProof="0" dirty="0" err="1">
                          <a:solidFill>
                            <a:schemeClr val="tx1"/>
                          </a:solidFill>
                        </a:rPr>
                        <a:t>proviral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 DNA Sanger genotype,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9.5 (N=2)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628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M184V/I detected by UDS in</a:t>
                      </a: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0" noProof="0" dirty="0" err="1">
                          <a:solidFill>
                            <a:schemeClr val="tx1"/>
                          </a:solidFill>
                        </a:rPr>
                        <a:t>proviral</a:t>
                      </a: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</a:rPr>
                        <a:t> DNA, %</a:t>
                      </a:r>
                    </a:p>
                    <a:p>
                      <a:pPr lvl="1"/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</a:rPr>
                        <a:t>&gt;1%</a:t>
                      </a:r>
                    </a:p>
                    <a:p>
                      <a:pPr lvl="1"/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&gt;5%</a:t>
                      </a:r>
                    </a:p>
                    <a:p>
                      <a:pPr lvl="1"/>
                      <a:r>
                        <a:rPr lang="en-US" sz="1800" b="1" noProof="0" dirty="0">
                          <a:solidFill>
                            <a:schemeClr val="tx1"/>
                          </a:solidFill>
                        </a:rPr>
                        <a:t>&gt;20%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95.2</a:t>
                      </a:r>
                    </a:p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66.7</a:t>
                      </a:r>
                      <a:br>
                        <a:rPr lang="en-US" sz="18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35</a:t>
                      </a:r>
                      <a:br>
                        <a:rPr lang="en-US" sz="18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15</a:t>
                      </a:r>
                      <a:br>
                        <a:rPr lang="en-US" sz="1800" b="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D39D5588-200B-4DA6-9D2D-75F56E61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8244" cy="1143000"/>
          </a:xfrm>
        </p:spPr>
        <p:txBody>
          <a:bodyPr>
            <a:normAutofit/>
          </a:bodyPr>
          <a:lstStyle/>
          <a:p>
            <a:r>
              <a:rPr lang="fr-FR" dirty="0"/>
              <a:t>ART-PRO: DTG + 3TC in patients </a:t>
            </a:r>
            <a:br>
              <a:rPr lang="fr-FR" dirty="0"/>
            </a:br>
            <a:r>
              <a:rPr lang="fr-FR" dirty="0"/>
              <a:t>w/</a:t>
            </a:r>
            <a:r>
              <a:rPr lang="fr-FR" dirty="0" err="1"/>
              <a:t>wo</a:t>
            </a:r>
            <a:r>
              <a:rPr lang="fr-FR" dirty="0"/>
              <a:t> </a:t>
            </a:r>
            <a:r>
              <a:rPr lang="fr-FR" dirty="0" err="1"/>
              <a:t>historical</a:t>
            </a:r>
            <a:r>
              <a:rPr lang="fr-FR" dirty="0"/>
              <a:t> M184V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AE407381-DFF1-E9FF-547E-8AE5E438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592" y="6444771"/>
            <a:ext cx="3783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>
                <a:solidFill>
                  <a:srgbClr val="0070C0"/>
                </a:solidFill>
              </a:rPr>
              <a:t>De Miguel R, EBioMedicine. 2020 May;55:102779</a:t>
            </a:r>
          </a:p>
        </p:txBody>
      </p:sp>
    </p:spTree>
    <p:extLst>
      <p:ext uri="{BB962C8B-B14F-4D97-AF65-F5344CB8AC3E}">
        <p14:creationId xmlns:p14="http://schemas.microsoft.com/office/powerpoint/2010/main" val="24875734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2E81EA6-3551-4715-A4BE-BA687F28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58820"/>
            <a:ext cx="8501938" cy="1143000"/>
          </a:xfrm>
        </p:spPr>
        <p:txBody>
          <a:bodyPr>
            <a:normAutofit/>
          </a:bodyPr>
          <a:lstStyle/>
          <a:p>
            <a:r>
              <a:rPr lang="en-US" dirty="0"/>
              <a:t>ART-PRO: DTG + 3TC in patients </a:t>
            </a:r>
            <a:br>
              <a:rPr lang="en-US" dirty="0"/>
            </a:br>
            <a:r>
              <a:rPr lang="en-US" dirty="0"/>
              <a:t>w/without historical M184V 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4B593C-3173-4740-B578-95DC9B10A30E}"/>
              </a:ext>
            </a:extLst>
          </p:cNvPr>
          <p:cNvGrpSpPr/>
          <p:nvPr/>
        </p:nvGrpSpPr>
        <p:grpSpPr>
          <a:xfrm>
            <a:off x="119336" y="1988840"/>
            <a:ext cx="10207176" cy="4483940"/>
            <a:chOff x="897938" y="1655349"/>
            <a:chExt cx="10207176" cy="4483940"/>
          </a:xfrm>
        </p:grpSpPr>
        <p:sp>
          <p:nvSpPr>
            <p:cNvPr id="6" name="ZoneTexte 5"/>
            <p:cNvSpPr txBox="1"/>
            <p:nvPr/>
          </p:nvSpPr>
          <p:spPr>
            <a:xfrm>
              <a:off x="897938" y="5431403"/>
              <a:ext cx="3191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NO VIROLOGIC FAILURE</a:t>
              </a:r>
            </a:p>
            <a:p>
              <a:pPr algn="ctr"/>
              <a:r>
                <a:rPr lang="en-US" sz="2000" b="1" dirty="0"/>
                <a:t>12 participants with 14 blips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ECD621A-4A2A-44F0-8180-45461298CEEA}"/>
                </a:ext>
              </a:extLst>
            </p:cNvPr>
            <p:cNvGrpSpPr/>
            <p:nvPr/>
          </p:nvGrpSpPr>
          <p:grpSpPr>
            <a:xfrm>
              <a:off x="2806262" y="1655349"/>
              <a:ext cx="8298852" cy="3547301"/>
              <a:chOff x="1" y="1652954"/>
              <a:chExt cx="7011430" cy="3547301"/>
            </a:xfrm>
          </p:grpSpPr>
          <p:graphicFrame>
            <p:nvGraphicFramePr>
              <p:cNvPr id="10" name="Graphique 9">
                <a:extLst>
                  <a:ext uri="{FF2B5EF4-FFF2-40B4-BE49-F238E27FC236}">
                    <a16:creationId xmlns:a16="http://schemas.microsoft.com/office/drawing/2014/main" id="{A13071F6-833F-4DA2-ABDC-3F2E477A254E}"/>
                  </a:ext>
                </a:extLst>
              </p:cNvPr>
              <p:cNvGraphicFramePr/>
              <p:nvPr/>
            </p:nvGraphicFramePr>
            <p:xfrm>
              <a:off x="1" y="1914893"/>
              <a:ext cx="7011430" cy="328536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369A4681-413E-463C-BECD-C350A73E2E87}"/>
                  </a:ext>
                </a:extLst>
              </p:cNvPr>
              <p:cNvSpPr txBox="1"/>
              <p:nvPr/>
            </p:nvSpPr>
            <p:spPr>
              <a:xfrm>
                <a:off x="3431085" y="4416453"/>
                <a:ext cx="459387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18 *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BAEDC46-FA70-4FB3-B825-AF90D82E5E05}"/>
                  </a:ext>
                </a:extLst>
              </p:cNvPr>
              <p:cNvSpPr txBox="1"/>
              <p:nvPr/>
            </p:nvSpPr>
            <p:spPr>
              <a:xfrm>
                <a:off x="5649532" y="4389143"/>
                <a:ext cx="33174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19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20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255F426-B947-479F-9D25-A518915D51C3}"/>
                  </a:ext>
                </a:extLst>
              </p:cNvPr>
              <p:cNvSpPr txBox="1"/>
              <p:nvPr/>
            </p:nvSpPr>
            <p:spPr>
              <a:xfrm>
                <a:off x="46894" y="1652954"/>
                <a:ext cx="303017" cy="34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%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B224AEB-21AE-450B-9464-C5C041279B21}"/>
                  </a:ext>
                </a:extLst>
              </p:cNvPr>
              <p:cNvSpPr txBox="1"/>
              <p:nvPr/>
            </p:nvSpPr>
            <p:spPr>
              <a:xfrm>
                <a:off x="1368474" y="4402798"/>
                <a:ext cx="33174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u="sng" dirty="0">
                    <a:solidFill>
                      <a:schemeClr val="bg1"/>
                    </a:solidFill>
                  </a:rPr>
                  <a:t>37</a:t>
                </a:r>
              </a:p>
              <a:p>
                <a:pPr algn="ctr"/>
                <a:r>
                  <a:rPr lang="fr-FR" sz="1600" b="1" dirty="0">
                    <a:solidFill>
                      <a:schemeClr val="bg1"/>
                    </a:solidFill>
                  </a:rPr>
                  <a:t>41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F978942-880B-45A4-ABD9-B9C0308BB6F8}"/>
                  </a:ext>
                </a:extLst>
              </p:cNvPr>
              <p:cNvSpPr txBox="1"/>
              <p:nvPr/>
            </p:nvSpPr>
            <p:spPr>
              <a:xfrm>
                <a:off x="1309861" y="1911165"/>
                <a:ext cx="504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90.2 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7C6DAC3-33FB-4AD1-A4FE-81A90654089A}"/>
                  </a:ext>
                </a:extLst>
              </p:cNvPr>
              <p:cNvSpPr txBox="1"/>
              <p:nvPr/>
            </p:nvSpPr>
            <p:spPr>
              <a:xfrm>
                <a:off x="3486743" y="2136038"/>
                <a:ext cx="504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85.7 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CB4CDF1-ACB7-4A9D-82E6-DD17EAEC0A17}"/>
                  </a:ext>
                </a:extLst>
              </p:cNvPr>
              <p:cNvSpPr txBox="1"/>
              <p:nvPr/>
            </p:nvSpPr>
            <p:spPr>
              <a:xfrm>
                <a:off x="5627240" y="1768207"/>
                <a:ext cx="353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95 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634983" y="3526218"/>
                <a:ext cx="1671011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2 protocol violations</a:t>
                </a:r>
              </a:p>
              <a:p>
                <a:pPr algn="ctr"/>
                <a:r>
                  <a:rPr lang="en-US" sz="1400" b="1"/>
                  <a:t>1 discontinuation for AE</a:t>
                </a: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8641627" y="3429000"/>
              <a:ext cx="182331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 consent withdrawal</a:t>
              </a: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757817" y="5084121"/>
              <a:ext cx="17769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/>
                <a:t>Total population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188003" y="5084122"/>
              <a:ext cx="1911513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Group </a:t>
              </a:r>
              <a:r>
                <a:rPr lang="en-US" sz="2000" b="1" dirty="0"/>
                <a:t>with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historical R to 3TC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8750382" y="5084122"/>
              <a:ext cx="1911513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Group </a:t>
              </a:r>
              <a:r>
                <a:rPr lang="en-US" sz="2000" b="1" dirty="0"/>
                <a:t>without</a:t>
              </a:r>
              <a:r>
                <a:rPr lang="en-US" b="1" dirty="0"/>
                <a:t> </a:t>
              </a:r>
            </a:p>
            <a:p>
              <a:pPr algn="ctr"/>
              <a:r>
                <a:rPr lang="en-US" b="1" dirty="0"/>
                <a:t>historical R to 3TC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4920ABE-BF6A-4A53-98C6-A6EF97C05BD7}"/>
              </a:ext>
            </a:extLst>
          </p:cNvPr>
          <p:cNvSpPr/>
          <p:nvPr/>
        </p:nvSpPr>
        <p:spPr>
          <a:xfrm>
            <a:off x="4520223" y="1484784"/>
            <a:ext cx="3583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/>
            <a:r>
              <a:rPr lang="fr-FR" sz="2400" b="1" dirty="0">
                <a:solidFill>
                  <a:srgbClr val="0070C0"/>
                </a:solidFill>
              </a:rPr>
              <a:t>HIV RNA &lt;50 c/</a:t>
            </a:r>
            <a:r>
              <a:rPr lang="fr-FR" sz="2400" b="1" dirty="0" err="1">
                <a:solidFill>
                  <a:srgbClr val="0070C0"/>
                </a:solidFill>
              </a:rPr>
              <a:t>mL</a:t>
            </a:r>
            <a:r>
              <a:rPr lang="fr-FR" sz="2400" b="1" dirty="0">
                <a:solidFill>
                  <a:srgbClr val="0070C0"/>
                </a:solidFill>
              </a:rPr>
              <a:t> at W96</a:t>
            </a:r>
            <a:br>
              <a:rPr lang="fr-FR" sz="2400" b="1" dirty="0">
                <a:solidFill>
                  <a:srgbClr val="0070C0"/>
                </a:solidFill>
              </a:rPr>
            </a:br>
            <a:r>
              <a:rPr lang="fr-FR" sz="2400" b="1" dirty="0">
                <a:solidFill>
                  <a:srgbClr val="0070C0"/>
                </a:solidFill>
              </a:rPr>
              <a:t>(ITT-E, analyse Snapshot)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B804019-1E95-4803-2516-6DBDA1B28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592" y="6444771"/>
            <a:ext cx="3783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>
                <a:solidFill>
                  <a:srgbClr val="0070C0"/>
                </a:solidFill>
              </a:rPr>
              <a:t>De Miguel R, EBioMedicine. 2020 May;55:102779</a:t>
            </a:r>
          </a:p>
        </p:txBody>
      </p:sp>
    </p:spTree>
    <p:extLst>
      <p:ext uri="{BB962C8B-B14F-4D97-AF65-F5344CB8AC3E}">
        <p14:creationId xmlns:p14="http://schemas.microsoft.com/office/powerpoint/2010/main" val="26150670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427B676-C74D-DE8D-C04A-A1937402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fr-FR" dirty="0"/>
              <a:t>DTG/3TC in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suppressed</a:t>
            </a:r>
            <a:r>
              <a:rPr lang="fr-FR" dirty="0"/>
              <a:t> HIV and </a:t>
            </a:r>
            <a:r>
              <a:rPr lang="fr-FR" dirty="0" err="1"/>
              <a:t>preexisting</a:t>
            </a:r>
            <a:r>
              <a:rPr lang="fr-FR" dirty="0"/>
              <a:t> M184V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0FC777-8B5A-A64A-9A6B-CBF2F40B4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88801"/>
            <a:ext cx="10972800" cy="842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600" dirty="0" err="1"/>
              <a:t>Observational</a:t>
            </a:r>
            <a:r>
              <a:rPr lang="fr-FR" sz="1600" dirty="0"/>
              <a:t> </a:t>
            </a:r>
            <a:r>
              <a:rPr lang="fr-FR" sz="1600" dirty="0" err="1"/>
              <a:t>retrospective</a:t>
            </a:r>
            <a:r>
              <a:rPr lang="fr-FR" sz="1600" dirty="0"/>
              <a:t> </a:t>
            </a:r>
            <a:r>
              <a:rPr lang="fr-FR" sz="1600" dirty="0" err="1"/>
              <a:t>study</a:t>
            </a:r>
            <a:r>
              <a:rPr lang="fr-FR" sz="1600" dirty="0"/>
              <a:t>: 712 patients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suppressed</a:t>
            </a:r>
            <a:r>
              <a:rPr lang="fr-FR" sz="1600" dirty="0"/>
              <a:t> HIV, </a:t>
            </a:r>
            <a:r>
              <a:rPr lang="fr-FR" sz="1600" dirty="0" err="1"/>
              <a:t>switched</a:t>
            </a:r>
            <a:r>
              <a:rPr lang="fr-FR" sz="1600" dirty="0"/>
              <a:t> to DTG/3TC </a:t>
            </a:r>
          </a:p>
          <a:p>
            <a:pPr>
              <a:spcBef>
                <a:spcPts val="0"/>
              </a:spcBef>
            </a:pPr>
            <a:r>
              <a:rPr lang="fr-FR" sz="1600" dirty="0"/>
              <a:t>60/712 (8.4%)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history</a:t>
            </a:r>
            <a:r>
              <a:rPr lang="fr-FR" sz="1600" dirty="0"/>
              <a:t> of M184V on </a:t>
            </a:r>
            <a:r>
              <a:rPr lang="fr-FR" sz="1600" dirty="0" err="1"/>
              <a:t>prior</a:t>
            </a:r>
            <a:r>
              <a:rPr lang="fr-FR" sz="1600" dirty="0"/>
              <a:t> plasma </a:t>
            </a:r>
            <a:r>
              <a:rPr lang="fr-FR" sz="1600" dirty="0" err="1"/>
              <a:t>genotype</a:t>
            </a:r>
            <a:endParaRPr lang="fr-FR" sz="1600" dirty="0"/>
          </a:p>
          <a:p>
            <a:pPr>
              <a:spcBef>
                <a:spcPts val="0"/>
              </a:spcBef>
            </a:pPr>
            <a:r>
              <a:rPr lang="fr-FR" sz="1600" dirty="0" err="1"/>
              <a:t>Median</a:t>
            </a:r>
            <a:r>
              <a:rPr lang="fr-FR" sz="1600" dirty="0"/>
              <a:t> follow-up post DTG/3TC switch: 2.4 </a:t>
            </a:r>
            <a:r>
              <a:rPr lang="fr-FR" sz="1600" dirty="0" err="1"/>
              <a:t>years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2C5123-E96B-1244-A49F-3FF5692C9318}"/>
              </a:ext>
            </a:extLst>
          </p:cNvPr>
          <p:cNvSpPr txBox="1"/>
          <p:nvPr/>
        </p:nvSpPr>
        <p:spPr>
          <a:xfrm>
            <a:off x="7190776" y="1986359"/>
            <a:ext cx="4567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Virologic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rebound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according</a:t>
            </a:r>
            <a:r>
              <a:rPr lang="fr-FR" b="1" dirty="0">
                <a:solidFill>
                  <a:srgbClr val="0070C0"/>
                </a:solidFill>
              </a:rPr>
              <a:t> to M184V </a:t>
            </a:r>
            <a:r>
              <a:rPr lang="fr-FR" b="1" dirty="0" err="1">
                <a:solidFill>
                  <a:srgbClr val="0070C0"/>
                </a:solidFill>
              </a:rPr>
              <a:t>history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and duration of </a:t>
            </a:r>
            <a:r>
              <a:rPr lang="fr-FR" b="1" dirty="0" err="1">
                <a:solidFill>
                  <a:srgbClr val="0070C0"/>
                </a:solidFill>
              </a:rPr>
              <a:t>virologic</a:t>
            </a:r>
            <a:r>
              <a:rPr lang="fr-FR" b="1" dirty="0">
                <a:solidFill>
                  <a:srgbClr val="0070C0"/>
                </a:solidFill>
              </a:rPr>
              <a:t> suppression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14F7B8E4-BF18-A5C4-9F42-94AE289FE999}"/>
              </a:ext>
            </a:extLst>
          </p:cNvPr>
          <p:cNvSpPr txBox="1">
            <a:spLocks/>
          </p:cNvSpPr>
          <p:nvPr/>
        </p:nvSpPr>
        <p:spPr>
          <a:xfrm>
            <a:off x="609600" y="6109610"/>
            <a:ext cx="9233246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600" dirty="0"/>
              <a:t>Multivariable </a:t>
            </a:r>
            <a:r>
              <a:rPr lang="fr-FR" sz="1600" dirty="0" err="1"/>
              <a:t>analysis</a:t>
            </a:r>
            <a:r>
              <a:rPr lang="fr-FR" sz="1600" dirty="0"/>
              <a:t>: </a:t>
            </a:r>
            <a:r>
              <a:rPr lang="fr-FR" sz="1600" dirty="0" err="1"/>
              <a:t>after</a:t>
            </a:r>
            <a:r>
              <a:rPr lang="fr-FR" sz="1600" dirty="0"/>
              <a:t> </a:t>
            </a:r>
            <a:r>
              <a:rPr lang="fr-FR" sz="1600" dirty="0" err="1"/>
              <a:t>adjusting</a:t>
            </a:r>
            <a:r>
              <a:rPr lang="fr-FR" sz="1600" dirty="0"/>
              <a:t> on </a:t>
            </a:r>
            <a:r>
              <a:rPr lang="fr-FR" sz="1600" dirty="0" err="1"/>
              <a:t>immunovirological</a:t>
            </a:r>
            <a:r>
              <a:rPr lang="fr-FR" sz="1600" dirty="0"/>
              <a:t> </a:t>
            </a:r>
            <a:r>
              <a:rPr lang="fr-FR" sz="1600" dirty="0" err="1"/>
              <a:t>parameters</a:t>
            </a:r>
            <a:r>
              <a:rPr lang="fr-FR" sz="1600" dirty="0"/>
              <a:t> and </a:t>
            </a:r>
            <a:r>
              <a:rPr lang="fr-FR" sz="1600" dirty="0" err="1"/>
              <a:t>demographic</a:t>
            </a:r>
            <a:r>
              <a:rPr lang="fr-FR" sz="1600" dirty="0"/>
              <a:t> </a:t>
            </a:r>
            <a:r>
              <a:rPr lang="fr-FR" sz="1600" dirty="0" err="1"/>
              <a:t>characteristics</a:t>
            </a:r>
            <a:r>
              <a:rPr lang="fr-FR" sz="1600" dirty="0"/>
              <a:t>: </a:t>
            </a:r>
            <a:r>
              <a:rPr lang="fr-FR" sz="1600" dirty="0" err="1"/>
              <a:t>history</a:t>
            </a:r>
            <a:r>
              <a:rPr lang="fr-FR" sz="1600" dirty="0"/>
              <a:t> of M184V and viral suppression ≤3,5 </a:t>
            </a:r>
            <a:r>
              <a:rPr lang="fr-FR" sz="1600" dirty="0" err="1"/>
              <a:t>years</a:t>
            </a:r>
            <a:r>
              <a:rPr lang="fr-FR" sz="1600" dirty="0"/>
              <a:t> </a:t>
            </a:r>
            <a:r>
              <a:rPr lang="fr-FR" sz="1600" b="1" dirty="0"/>
              <a:t>NOT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virologic</a:t>
            </a:r>
            <a:r>
              <a:rPr lang="fr-FR" sz="1600" dirty="0"/>
              <a:t> </a:t>
            </a:r>
            <a:r>
              <a:rPr lang="fr-FR" sz="1600" dirty="0" err="1"/>
              <a:t>rebound</a:t>
            </a:r>
            <a:endParaRPr lang="fr-FR" sz="160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E78E291-E1F6-533C-9DAE-0FC5E50D68A7}"/>
              </a:ext>
            </a:extLst>
          </p:cNvPr>
          <p:cNvSpPr/>
          <p:nvPr/>
        </p:nvSpPr>
        <p:spPr>
          <a:xfrm>
            <a:off x="7760494" y="4711132"/>
            <a:ext cx="3138487" cy="154781"/>
          </a:xfrm>
          <a:custGeom>
            <a:avLst/>
            <a:gdLst>
              <a:gd name="connsiteX0" fmla="*/ 3138487 w 3138487"/>
              <a:gd name="connsiteY0" fmla="*/ 0 h 154781"/>
              <a:gd name="connsiteX1" fmla="*/ 2688431 w 3138487"/>
              <a:gd name="connsiteY1" fmla="*/ 0 h 154781"/>
              <a:gd name="connsiteX2" fmla="*/ 2688431 w 3138487"/>
              <a:gd name="connsiteY2" fmla="*/ 104775 h 154781"/>
              <a:gd name="connsiteX3" fmla="*/ 404812 w 3138487"/>
              <a:gd name="connsiteY3" fmla="*/ 104775 h 154781"/>
              <a:gd name="connsiteX4" fmla="*/ 404812 w 3138487"/>
              <a:gd name="connsiteY4" fmla="*/ 154781 h 154781"/>
              <a:gd name="connsiteX5" fmla="*/ 0 w 3138487"/>
              <a:gd name="connsiteY5" fmla="*/ 154781 h 15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487" h="154781">
                <a:moveTo>
                  <a:pt x="3138487" y="0"/>
                </a:moveTo>
                <a:lnTo>
                  <a:pt x="2688431" y="0"/>
                </a:lnTo>
                <a:lnTo>
                  <a:pt x="2688431" y="104775"/>
                </a:lnTo>
                <a:lnTo>
                  <a:pt x="404812" y="104775"/>
                </a:lnTo>
                <a:lnTo>
                  <a:pt x="404812" y="154781"/>
                </a:lnTo>
                <a:lnTo>
                  <a:pt x="0" y="154781"/>
                </a:lnTo>
              </a:path>
            </a:pathLst>
          </a:custGeom>
          <a:noFill/>
          <a:ln w="28575">
            <a:solidFill>
              <a:srgbClr val="0070C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B186CAE-0DED-FEA4-8A1D-EE2BA786E5B8}"/>
              </a:ext>
            </a:extLst>
          </p:cNvPr>
          <p:cNvSpPr/>
          <p:nvPr/>
        </p:nvSpPr>
        <p:spPr>
          <a:xfrm>
            <a:off x="7760494" y="4661126"/>
            <a:ext cx="3148012" cy="204787"/>
          </a:xfrm>
          <a:custGeom>
            <a:avLst/>
            <a:gdLst>
              <a:gd name="connsiteX0" fmla="*/ 0 w 3148012"/>
              <a:gd name="connsiteY0" fmla="*/ 204787 h 204787"/>
              <a:gd name="connsiteX1" fmla="*/ 69056 w 3148012"/>
              <a:gd name="connsiteY1" fmla="*/ 204787 h 204787"/>
              <a:gd name="connsiteX2" fmla="*/ 69056 w 3148012"/>
              <a:gd name="connsiteY2" fmla="*/ 190500 h 204787"/>
              <a:gd name="connsiteX3" fmla="*/ 240506 w 3148012"/>
              <a:gd name="connsiteY3" fmla="*/ 190500 h 204787"/>
              <a:gd name="connsiteX4" fmla="*/ 240506 w 3148012"/>
              <a:gd name="connsiteY4" fmla="*/ 164306 h 204787"/>
              <a:gd name="connsiteX5" fmla="*/ 409575 w 3148012"/>
              <a:gd name="connsiteY5" fmla="*/ 164306 h 204787"/>
              <a:gd name="connsiteX6" fmla="*/ 409575 w 3148012"/>
              <a:gd name="connsiteY6" fmla="*/ 157162 h 204787"/>
              <a:gd name="connsiteX7" fmla="*/ 640556 w 3148012"/>
              <a:gd name="connsiteY7" fmla="*/ 157162 h 204787"/>
              <a:gd name="connsiteX8" fmla="*/ 640556 w 3148012"/>
              <a:gd name="connsiteY8" fmla="*/ 135731 h 204787"/>
              <a:gd name="connsiteX9" fmla="*/ 816769 w 3148012"/>
              <a:gd name="connsiteY9" fmla="*/ 135731 h 204787"/>
              <a:gd name="connsiteX10" fmla="*/ 816769 w 3148012"/>
              <a:gd name="connsiteY10" fmla="*/ 130968 h 204787"/>
              <a:gd name="connsiteX11" fmla="*/ 916781 w 3148012"/>
              <a:gd name="connsiteY11" fmla="*/ 130968 h 204787"/>
              <a:gd name="connsiteX12" fmla="*/ 916781 w 3148012"/>
              <a:gd name="connsiteY12" fmla="*/ 116681 h 204787"/>
              <a:gd name="connsiteX13" fmla="*/ 1147762 w 3148012"/>
              <a:gd name="connsiteY13" fmla="*/ 116681 h 204787"/>
              <a:gd name="connsiteX14" fmla="*/ 1159668 w 3148012"/>
              <a:gd name="connsiteY14" fmla="*/ 104775 h 204787"/>
              <a:gd name="connsiteX15" fmla="*/ 1228725 w 3148012"/>
              <a:gd name="connsiteY15" fmla="*/ 104775 h 204787"/>
              <a:gd name="connsiteX16" fmla="*/ 1228725 w 3148012"/>
              <a:gd name="connsiteY16" fmla="*/ 92868 h 204787"/>
              <a:gd name="connsiteX17" fmla="*/ 1323975 w 3148012"/>
              <a:gd name="connsiteY17" fmla="*/ 92868 h 204787"/>
              <a:gd name="connsiteX18" fmla="*/ 1323975 w 3148012"/>
              <a:gd name="connsiteY18" fmla="*/ 83343 h 204787"/>
              <a:gd name="connsiteX19" fmla="*/ 1666875 w 3148012"/>
              <a:gd name="connsiteY19" fmla="*/ 83343 h 204787"/>
              <a:gd name="connsiteX20" fmla="*/ 1666875 w 3148012"/>
              <a:gd name="connsiteY20" fmla="*/ 76200 h 204787"/>
              <a:gd name="connsiteX21" fmla="*/ 1743075 w 3148012"/>
              <a:gd name="connsiteY21" fmla="*/ 76200 h 204787"/>
              <a:gd name="connsiteX22" fmla="*/ 1743075 w 3148012"/>
              <a:gd name="connsiteY22" fmla="*/ 64293 h 204787"/>
              <a:gd name="connsiteX23" fmla="*/ 2183606 w 3148012"/>
              <a:gd name="connsiteY23" fmla="*/ 64293 h 204787"/>
              <a:gd name="connsiteX24" fmla="*/ 2183606 w 3148012"/>
              <a:gd name="connsiteY24" fmla="*/ 47625 h 204787"/>
              <a:gd name="connsiteX25" fmla="*/ 2328862 w 3148012"/>
              <a:gd name="connsiteY25" fmla="*/ 47625 h 204787"/>
              <a:gd name="connsiteX26" fmla="*/ 2328862 w 3148012"/>
              <a:gd name="connsiteY26" fmla="*/ 33337 h 204787"/>
              <a:gd name="connsiteX27" fmla="*/ 2959894 w 3148012"/>
              <a:gd name="connsiteY27" fmla="*/ 33337 h 204787"/>
              <a:gd name="connsiteX28" fmla="*/ 2959894 w 3148012"/>
              <a:gd name="connsiteY28" fmla="*/ 0 h 204787"/>
              <a:gd name="connsiteX29" fmla="*/ 3148012 w 3148012"/>
              <a:gd name="connsiteY29" fmla="*/ 0 h 20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48012" h="204787">
                <a:moveTo>
                  <a:pt x="0" y="204787"/>
                </a:moveTo>
                <a:lnTo>
                  <a:pt x="69056" y="204787"/>
                </a:lnTo>
                <a:lnTo>
                  <a:pt x="69056" y="190500"/>
                </a:lnTo>
                <a:lnTo>
                  <a:pt x="240506" y="190500"/>
                </a:lnTo>
                <a:lnTo>
                  <a:pt x="240506" y="164306"/>
                </a:lnTo>
                <a:lnTo>
                  <a:pt x="409575" y="164306"/>
                </a:lnTo>
                <a:lnTo>
                  <a:pt x="409575" y="157162"/>
                </a:lnTo>
                <a:lnTo>
                  <a:pt x="640556" y="157162"/>
                </a:lnTo>
                <a:lnTo>
                  <a:pt x="640556" y="135731"/>
                </a:lnTo>
                <a:lnTo>
                  <a:pt x="816769" y="135731"/>
                </a:lnTo>
                <a:lnTo>
                  <a:pt x="816769" y="130968"/>
                </a:lnTo>
                <a:lnTo>
                  <a:pt x="916781" y="130968"/>
                </a:lnTo>
                <a:lnTo>
                  <a:pt x="916781" y="116681"/>
                </a:lnTo>
                <a:lnTo>
                  <a:pt x="1147762" y="116681"/>
                </a:lnTo>
                <a:lnTo>
                  <a:pt x="1159668" y="104775"/>
                </a:lnTo>
                <a:lnTo>
                  <a:pt x="1228725" y="104775"/>
                </a:lnTo>
                <a:lnTo>
                  <a:pt x="1228725" y="92868"/>
                </a:lnTo>
                <a:lnTo>
                  <a:pt x="1323975" y="92868"/>
                </a:lnTo>
                <a:lnTo>
                  <a:pt x="1323975" y="83343"/>
                </a:lnTo>
                <a:lnTo>
                  <a:pt x="1666875" y="83343"/>
                </a:lnTo>
                <a:lnTo>
                  <a:pt x="1666875" y="76200"/>
                </a:lnTo>
                <a:lnTo>
                  <a:pt x="1743075" y="76200"/>
                </a:lnTo>
                <a:lnTo>
                  <a:pt x="1743075" y="64293"/>
                </a:lnTo>
                <a:lnTo>
                  <a:pt x="2183606" y="64293"/>
                </a:lnTo>
                <a:lnTo>
                  <a:pt x="2183606" y="47625"/>
                </a:lnTo>
                <a:lnTo>
                  <a:pt x="2328862" y="47625"/>
                </a:lnTo>
                <a:lnTo>
                  <a:pt x="2328862" y="33337"/>
                </a:lnTo>
                <a:lnTo>
                  <a:pt x="2959894" y="33337"/>
                </a:lnTo>
                <a:lnTo>
                  <a:pt x="2959894" y="0"/>
                </a:lnTo>
                <a:lnTo>
                  <a:pt x="3148012" y="0"/>
                </a:lnTo>
              </a:path>
            </a:pathLst>
          </a:custGeom>
          <a:noFill/>
          <a:ln w="28575">
            <a:solidFill>
              <a:srgbClr val="00B0F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78A8ABB-96E4-ABF1-9B3E-4FF4A759D094}"/>
              </a:ext>
            </a:extLst>
          </p:cNvPr>
          <p:cNvSpPr/>
          <p:nvPr/>
        </p:nvSpPr>
        <p:spPr>
          <a:xfrm>
            <a:off x="7750969" y="4758757"/>
            <a:ext cx="3112294" cy="109538"/>
          </a:xfrm>
          <a:custGeom>
            <a:avLst/>
            <a:gdLst>
              <a:gd name="connsiteX0" fmla="*/ 0 w 3112294"/>
              <a:gd name="connsiteY0" fmla="*/ 109538 h 109538"/>
              <a:gd name="connsiteX1" fmla="*/ 438150 w 3112294"/>
              <a:gd name="connsiteY1" fmla="*/ 109538 h 109538"/>
              <a:gd name="connsiteX2" fmla="*/ 438150 w 3112294"/>
              <a:gd name="connsiteY2" fmla="*/ 78581 h 109538"/>
              <a:gd name="connsiteX3" fmla="*/ 661987 w 3112294"/>
              <a:gd name="connsiteY3" fmla="*/ 78581 h 109538"/>
              <a:gd name="connsiteX4" fmla="*/ 661987 w 3112294"/>
              <a:gd name="connsiteY4" fmla="*/ 69056 h 109538"/>
              <a:gd name="connsiteX5" fmla="*/ 1357312 w 3112294"/>
              <a:gd name="connsiteY5" fmla="*/ 69056 h 109538"/>
              <a:gd name="connsiteX6" fmla="*/ 1357312 w 3112294"/>
              <a:gd name="connsiteY6" fmla="*/ 42863 h 109538"/>
              <a:gd name="connsiteX7" fmla="*/ 1793081 w 3112294"/>
              <a:gd name="connsiteY7" fmla="*/ 42863 h 109538"/>
              <a:gd name="connsiteX8" fmla="*/ 1793081 w 3112294"/>
              <a:gd name="connsiteY8" fmla="*/ 19050 h 109538"/>
              <a:gd name="connsiteX9" fmla="*/ 2519362 w 3112294"/>
              <a:gd name="connsiteY9" fmla="*/ 19050 h 109538"/>
              <a:gd name="connsiteX10" fmla="*/ 2519362 w 3112294"/>
              <a:gd name="connsiteY10" fmla="*/ 0 h 109538"/>
              <a:gd name="connsiteX11" fmla="*/ 3112294 w 3112294"/>
              <a:gd name="connsiteY11" fmla="*/ 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2294" h="109538">
                <a:moveTo>
                  <a:pt x="0" y="109538"/>
                </a:moveTo>
                <a:lnTo>
                  <a:pt x="438150" y="109538"/>
                </a:lnTo>
                <a:lnTo>
                  <a:pt x="438150" y="78581"/>
                </a:lnTo>
                <a:lnTo>
                  <a:pt x="661987" y="78581"/>
                </a:lnTo>
                <a:lnTo>
                  <a:pt x="661987" y="69056"/>
                </a:lnTo>
                <a:lnTo>
                  <a:pt x="1357312" y="69056"/>
                </a:lnTo>
                <a:lnTo>
                  <a:pt x="1357312" y="42863"/>
                </a:lnTo>
                <a:lnTo>
                  <a:pt x="1793081" y="42863"/>
                </a:lnTo>
                <a:lnTo>
                  <a:pt x="1793081" y="19050"/>
                </a:lnTo>
                <a:lnTo>
                  <a:pt x="2519362" y="19050"/>
                </a:lnTo>
                <a:lnTo>
                  <a:pt x="2519362" y="0"/>
                </a:lnTo>
                <a:lnTo>
                  <a:pt x="3112294" y="0"/>
                </a:lnTo>
              </a:path>
            </a:pathLst>
          </a:custGeom>
          <a:noFill/>
          <a:ln w="28575">
            <a:solidFill>
              <a:srgbClr val="00B0F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EA1E67CF-CEFE-285E-AE59-0BCF0899D66E}"/>
              </a:ext>
            </a:extLst>
          </p:cNvPr>
          <p:cNvSpPr/>
          <p:nvPr/>
        </p:nvSpPr>
        <p:spPr>
          <a:xfrm>
            <a:off x="7746206" y="4392044"/>
            <a:ext cx="3155157" cy="473869"/>
          </a:xfrm>
          <a:custGeom>
            <a:avLst/>
            <a:gdLst>
              <a:gd name="connsiteX0" fmla="*/ 0 w 3155157"/>
              <a:gd name="connsiteY0" fmla="*/ 473869 h 473869"/>
              <a:gd name="connsiteX1" fmla="*/ 83344 w 3155157"/>
              <a:gd name="connsiteY1" fmla="*/ 473869 h 473869"/>
              <a:gd name="connsiteX2" fmla="*/ 83344 w 3155157"/>
              <a:gd name="connsiteY2" fmla="*/ 345281 h 473869"/>
              <a:gd name="connsiteX3" fmla="*/ 785813 w 3155157"/>
              <a:gd name="connsiteY3" fmla="*/ 345281 h 473869"/>
              <a:gd name="connsiteX4" fmla="*/ 785813 w 3155157"/>
              <a:gd name="connsiteY4" fmla="*/ 178594 h 473869"/>
              <a:gd name="connsiteX5" fmla="*/ 1402557 w 3155157"/>
              <a:gd name="connsiteY5" fmla="*/ 178594 h 473869"/>
              <a:gd name="connsiteX6" fmla="*/ 1402557 w 3155157"/>
              <a:gd name="connsiteY6" fmla="*/ 0 h 473869"/>
              <a:gd name="connsiteX7" fmla="*/ 3155157 w 3155157"/>
              <a:gd name="connsiteY7" fmla="*/ 0 h 47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157" h="473869">
                <a:moveTo>
                  <a:pt x="0" y="473869"/>
                </a:moveTo>
                <a:lnTo>
                  <a:pt x="83344" y="473869"/>
                </a:lnTo>
                <a:lnTo>
                  <a:pt x="83344" y="345281"/>
                </a:lnTo>
                <a:lnTo>
                  <a:pt x="785813" y="345281"/>
                </a:lnTo>
                <a:lnTo>
                  <a:pt x="785813" y="178594"/>
                </a:lnTo>
                <a:lnTo>
                  <a:pt x="1402557" y="178594"/>
                </a:lnTo>
                <a:lnTo>
                  <a:pt x="1402557" y="0"/>
                </a:lnTo>
                <a:lnTo>
                  <a:pt x="3155157" y="0"/>
                </a:lnTo>
              </a:path>
            </a:pathLst>
          </a:custGeom>
          <a:noFill/>
          <a:ln w="28575">
            <a:solidFill>
              <a:srgbClr val="0066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E5771A2-2D28-99C3-A313-B239198810A2}"/>
              </a:ext>
            </a:extLst>
          </p:cNvPr>
          <p:cNvGrpSpPr/>
          <p:nvPr/>
        </p:nvGrpSpPr>
        <p:grpSpPr>
          <a:xfrm>
            <a:off x="1455725" y="4933499"/>
            <a:ext cx="407901" cy="257369"/>
            <a:chOff x="1695469" y="4747278"/>
            <a:chExt cx="407901" cy="257369"/>
          </a:xfrm>
        </p:grpSpPr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AA9B0D84-C54F-85BA-864E-E3F32FDFA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AE684C57-A504-E643-2BED-17BEC9F3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469" y="4747278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0,0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0A6841E-DE64-72BB-5820-64FB98EDFB4E}"/>
              </a:ext>
            </a:extLst>
          </p:cNvPr>
          <p:cNvGrpSpPr/>
          <p:nvPr/>
        </p:nvGrpSpPr>
        <p:grpSpPr>
          <a:xfrm>
            <a:off x="1452550" y="4497453"/>
            <a:ext cx="411076" cy="257369"/>
            <a:chOff x="1692294" y="4118434"/>
            <a:chExt cx="411076" cy="257369"/>
          </a:xfrm>
        </p:grpSpPr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07328558-8DE2-0B66-EFC2-49B2BCB17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40">
              <a:extLst>
                <a:ext uri="{FF2B5EF4-FFF2-40B4-BE49-F238E27FC236}">
                  <a16:creationId xmlns:a16="http://schemas.microsoft.com/office/drawing/2014/main" id="{CA4F3488-B91C-305E-E2C6-7E664D36F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4118434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0.2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E561D2E-9953-25EB-D61B-5EDCCF2D3EA5}"/>
              </a:ext>
            </a:extLst>
          </p:cNvPr>
          <p:cNvGrpSpPr/>
          <p:nvPr/>
        </p:nvGrpSpPr>
        <p:grpSpPr>
          <a:xfrm>
            <a:off x="1452550" y="4089397"/>
            <a:ext cx="411076" cy="257369"/>
            <a:chOff x="1692294" y="3480259"/>
            <a:chExt cx="411076" cy="257369"/>
          </a:xfrm>
        </p:grpSpPr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CEDD2604-C72D-2B4A-9C1D-6A4ABBF4F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42">
              <a:extLst>
                <a:ext uri="{FF2B5EF4-FFF2-40B4-BE49-F238E27FC236}">
                  <a16:creationId xmlns:a16="http://schemas.microsoft.com/office/drawing/2014/main" id="{982FF9DA-97C5-24A6-3384-C620AD4AD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3480259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0.4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C466B60-DCC9-2031-F6BF-BB4DBBAC9A88}"/>
              </a:ext>
            </a:extLst>
          </p:cNvPr>
          <p:cNvGrpSpPr/>
          <p:nvPr/>
        </p:nvGrpSpPr>
        <p:grpSpPr>
          <a:xfrm>
            <a:off x="1452550" y="3244840"/>
            <a:ext cx="411076" cy="257369"/>
            <a:chOff x="1692294" y="2832559"/>
            <a:chExt cx="411076" cy="257369"/>
          </a:xfrm>
        </p:grpSpPr>
        <p:sp>
          <p:nvSpPr>
            <p:cNvPr id="25" name="Line 13">
              <a:extLst>
                <a:ext uri="{FF2B5EF4-FFF2-40B4-BE49-F238E27FC236}">
                  <a16:creationId xmlns:a16="http://schemas.microsoft.com/office/drawing/2014/main" id="{46AD086B-70E9-FFB1-42FE-A170093B2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4">
              <a:extLst>
                <a:ext uri="{FF2B5EF4-FFF2-40B4-BE49-F238E27FC236}">
                  <a16:creationId xmlns:a16="http://schemas.microsoft.com/office/drawing/2014/main" id="{AB49F2E4-0B76-5FA4-A44D-B6B2FCE24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2832559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0.8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87FC41-1E12-F292-E3F8-27F850F87C17}"/>
              </a:ext>
            </a:extLst>
          </p:cNvPr>
          <p:cNvGrpSpPr/>
          <p:nvPr/>
        </p:nvGrpSpPr>
        <p:grpSpPr>
          <a:xfrm>
            <a:off x="1452550" y="2816221"/>
            <a:ext cx="411076" cy="257369"/>
            <a:chOff x="1692294" y="2194384"/>
            <a:chExt cx="411076" cy="257369"/>
          </a:xfrm>
        </p:grpSpPr>
        <p:sp>
          <p:nvSpPr>
            <p:cNvPr id="28" name="Line 15">
              <a:extLst>
                <a:ext uri="{FF2B5EF4-FFF2-40B4-BE49-F238E27FC236}">
                  <a16:creationId xmlns:a16="http://schemas.microsoft.com/office/drawing/2014/main" id="{398304CD-800F-27E1-EC63-5403CA13B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6">
              <a:extLst>
                <a:ext uri="{FF2B5EF4-FFF2-40B4-BE49-F238E27FC236}">
                  <a16:creationId xmlns:a16="http://schemas.microsoft.com/office/drawing/2014/main" id="{D6D0970F-9FD7-621E-3B37-688FB04B8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2194384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1.0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66E115D-0148-9070-86E9-CDEED2122F46}"/>
              </a:ext>
            </a:extLst>
          </p:cNvPr>
          <p:cNvGrpSpPr/>
          <p:nvPr/>
        </p:nvGrpSpPr>
        <p:grpSpPr>
          <a:xfrm>
            <a:off x="1961582" y="5178347"/>
            <a:ext cx="151251" cy="341892"/>
            <a:chOff x="2034956" y="4885446"/>
            <a:chExt cx="151251" cy="341892"/>
          </a:xfrm>
        </p:grpSpPr>
        <p:sp>
          <p:nvSpPr>
            <p:cNvPr id="31" name="Line 19">
              <a:extLst>
                <a:ext uri="{FF2B5EF4-FFF2-40B4-BE49-F238E27FC236}">
                  <a16:creationId xmlns:a16="http://schemas.microsoft.com/office/drawing/2014/main" id="{C54F15B4-4DBD-A24F-C9AD-E9F2D21AD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9">
              <a:extLst>
                <a:ext uri="{FF2B5EF4-FFF2-40B4-BE49-F238E27FC236}">
                  <a16:creationId xmlns:a16="http://schemas.microsoft.com/office/drawing/2014/main" id="{BEBED612-7A33-B8FF-78EF-8A9474F50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56" y="496996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CBBD131F-398E-A3B9-4530-C2EB576DC918}"/>
              </a:ext>
            </a:extLst>
          </p:cNvPr>
          <p:cNvSpPr/>
          <p:nvPr/>
        </p:nvSpPr>
        <p:spPr bwMode="auto">
          <a:xfrm>
            <a:off x="1863376" y="2869713"/>
            <a:ext cx="3337560" cy="2307608"/>
          </a:xfrm>
          <a:custGeom>
            <a:avLst/>
            <a:gdLst>
              <a:gd name="connsiteX0" fmla="*/ 0 w 5250180"/>
              <a:gd name="connsiteY0" fmla="*/ 0 h 3192780"/>
              <a:gd name="connsiteX1" fmla="*/ 0 w 5250180"/>
              <a:gd name="connsiteY1" fmla="*/ 3192780 h 3192780"/>
              <a:gd name="connsiteX2" fmla="*/ 5250180 w 5250180"/>
              <a:gd name="connsiteY2" fmla="*/ 319278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0180" h="3192780">
                <a:moveTo>
                  <a:pt x="0" y="0"/>
                </a:moveTo>
                <a:lnTo>
                  <a:pt x="0" y="3192780"/>
                </a:lnTo>
                <a:lnTo>
                  <a:pt x="5250180" y="319278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4CEE8C4-3292-6C53-CCA8-1F453A7F0952}"/>
              </a:ext>
            </a:extLst>
          </p:cNvPr>
          <p:cNvGrpSpPr/>
          <p:nvPr/>
        </p:nvGrpSpPr>
        <p:grpSpPr>
          <a:xfrm>
            <a:off x="2958532" y="5178347"/>
            <a:ext cx="151251" cy="341892"/>
            <a:chOff x="2034956" y="4885446"/>
            <a:chExt cx="151251" cy="341892"/>
          </a:xfrm>
        </p:grpSpPr>
        <p:sp>
          <p:nvSpPr>
            <p:cNvPr id="35" name="Line 19">
              <a:extLst>
                <a:ext uri="{FF2B5EF4-FFF2-40B4-BE49-F238E27FC236}">
                  <a16:creationId xmlns:a16="http://schemas.microsoft.com/office/drawing/2014/main" id="{D57F8BC2-7290-1D5B-743A-C2CA346C9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49">
              <a:extLst>
                <a:ext uri="{FF2B5EF4-FFF2-40B4-BE49-F238E27FC236}">
                  <a16:creationId xmlns:a16="http://schemas.microsoft.com/office/drawing/2014/main" id="{62B94151-1455-B0AF-48F5-823255706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56" y="496996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  <a:endPara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7449722-54D7-B777-AB77-A5ADFEC99F32}"/>
              </a:ext>
            </a:extLst>
          </p:cNvPr>
          <p:cNvGrpSpPr/>
          <p:nvPr/>
        </p:nvGrpSpPr>
        <p:grpSpPr>
          <a:xfrm>
            <a:off x="3947501" y="5178347"/>
            <a:ext cx="151251" cy="341892"/>
            <a:chOff x="2034956" y="4885446"/>
            <a:chExt cx="151251" cy="341892"/>
          </a:xfrm>
        </p:grpSpPr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793155CD-1500-26B3-14C5-1BD4AEA8B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9">
              <a:extLst>
                <a:ext uri="{FF2B5EF4-FFF2-40B4-BE49-F238E27FC236}">
                  <a16:creationId xmlns:a16="http://schemas.microsoft.com/office/drawing/2014/main" id="{BC1563C2-1CAE-764F-D6FD-A6E212D4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56" y="496996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6566E79D-572B-5258-03F2-BD42D19286E9}"/>
              </a:ext>
            </a:extLst>
          </p:cNvPr>
          <p:cNvGrpSpPr/>
          <p:nvPr/>
        </p:nvGrpSpPr>
        <p:grpSpPr>
          <a:xfrm>
            <a:off x="4942864" y="5178347"/>
            <a:ext cx="151251" cy="341892"/>
            <a:chOff x="2034956" y="4885446"/>
            <a:chExt cx="151251" cy="341892"/>
          </a:xfrm>
        </p:grpSpPr>
        <p:sp>
          <p:nvSpPr>
            <p:cNvPr id="41" name="Line 19">
              <a:extLst>
                <a:ext uri="{FF2B5EF4-FFF2-40B4-BE49-F238E27FC236}">
                  <a16:creationId xmlns:a16="http://schemas.microsoft.com/office/drawing/2014/main" id="{A6FBE5FD-2FDA-6448-8E8E-CB316C7F8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9">
              <a:extLst>
                <a:ext uri="{FF2B5EF4-FFF2-40B4-BE49-F238E27FC236}">
                  <a16:creationId xmlns:a16="http://schemas.microsoft.com/office/drawing/2014/main" id="{C595ED3F-CE58-C1E7-5967-75429C640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56" y="496996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B34C72D9-5706-173B-62D1-3E7372062DE6}"/>
              </a:ext>
            </a:extLst>
          </p:cNvPr>
          <p:cNvGrpSpPr/>
          <p:nvPr/>
        </p:nvGrpSpPr>
        <p:grpSpPr>
          <a:xfrm>
            <a:off x="1452550" y="3657413"/>
            <a:ext cx="411076" cy="257369"/>
            <a:chOff x="1692294" y="2832559"/>
            <a:chExt cx="411076" cy="257369"/>
          </a:xfrm>
        </p:grpSpPr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90432F36-15E6-2F03-DC60-8C0E9D171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164AEE-9155-A967-108C-676E9D6D8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2832559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0.6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99BCFDB4-ECD8-AE59-0EBF-709215147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043" y="4247104"/>
            <a:ext cx="582458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P=0.206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66595B3-5384-E2D0-D95F-5ABCAF722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979" y="5436004"/>
            <a:ext cx="869396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Time (</a:t>
            </a:r>
            <a:r>
              <a:rPr kumimoji="0" lang="fr-FR" alt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Years</a:t>
            </a: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8E9424-A333-0CE2-5985-11DC76D2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00" y="3087226"/>
            <a:ext cx="1196409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Past</a:t>
            </a: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M184V </a:t>
            </a: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before</a:t>
            </a:r>
            <a:b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DTG+3TC switch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BB944E-FD9B-A457-1645-214DB3EF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344" y="3087226"/>
            <a:ext cx="1063359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Probability</a:t>
            </a: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of VR</a:t>
            </a:r>
            <a:b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at 3 </a:t>
            </a: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years</a:t>
            </a:r>
            <a:endParaRPr kumimoji="0" lang="fr-FR" alt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00B7D7-F339-EE8B-8CEC-E7CFF1629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430" y="3451247"/>
            <a:ext cx="962370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Detected</a:t>
            </a:r>
            <a:endParaRPr kumimoji="0" lang="fr-FR" altLang="fr-FR" sz="11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Never </a:t>
            </a:r>
            <a:r>
              <a:rPr lang="fr-FR" altLang="fr-FR" sz="1100" kern="0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detected</a:t>
            </a:r>
            <a:endParaRPr kumimoji="0" lang="fr-FR" altLang="fr-FR" sz="11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E60CFF-C35C-E507-8FF2-777D519A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344" y="3451247"/>
            <a:ext cx="430173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11.9%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b="1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6.3%</a:t>
            </a:r>
            <a:endParaRPr kumimoji="0" lang="fr-FR" alt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A0EB87-9AAC-4CC6-1D95-A8BB56437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301" y="2742772"/>
            <a:ext cx="2448353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Time suppression </a:t>
            </a: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according</a:t>
            </a: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with</a:t>
            </a: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M184V</a:t>
            </a:r>
            <a:b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detection</a:t>
            </a: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before</a:t>
            </a: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DTG/3TC switch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CDF18D3-00C9-262A-99B1-4BF549551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4210" y="2742772"/>
            <a:ext cx="1063359" cy="41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Probability</a:t>
            </a: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of VR</a:t>
            </a:r>
            <a:b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at 3 </a:t>
            </a:r>
            <a:r>
              <a:rPr kumimoji="0" lang="fr-FR" altLang="fr-F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years</a:t>
            </a:r>
            <a:endParaRPr kumimoji="0" lang="fr-FR" alt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87FAA1-6F4C-DC42-ECC5-D356A45EC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954" y="3106793"/>
            <a:ext cx="2610257" cy="7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M184V &amp; </a:t>
            </a:r>
            <a:r>
              <a:rPr kumimoji="0" lang="fr-FR" altLang="fr-FR" sz="11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&lt;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3.5 </a:t>
            </a:r>
            <a:r>
              <a:rPr kumimoji="0" lang="fr-FR" altLang="fr-FR" sz="11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years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of viral suppression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M184V &amp; </a:t>
            </a:r>
            <a:r>
              <a:rPr kumimoji="0" lang="fr-FR" altLang="fr-FR" sz="11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&gt;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3.5 </a:t>
            </a:r>
            <a:r>
              <a:rPr kumimoji="0" lang="fr-FR" altLang="fr-FR" sz="11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years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of viral suppression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No M184V &amp; </a:t>
            </a:r>
            <a:r>
              <a:rPr kumimoji="0" lang="fr-FR" altLang="fr-FR" sz="11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&lt;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3.5 </a:t>
            </a:r>
            <a:r>
              <a:rPr kumimoji="0" lang="fr-FR" altLang="fr-FR" sz="11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years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of viral suppression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No M184V 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&amp; </a:t>
            </a:r>
            <a:r>
              <a:rPr kumimoji="0" lang="fr-FR" altLang="fr-FR" sz="110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&gt;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3.5 </a:t>
            </a:r>
            <a:r>
              <a:rPr kumimoji="0" lang="fr-FR" altLang="fr-FR" sz="11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years</a:t>
            </a:r>
            <a:r>
              <a:rPr kumimoji="0" lang="fr-FR" altLang="fr-FR" sz="11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 of viral suppression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75B650-E681-3402-65F5-BA22C717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4210" y="3106793"/>
            <a:ext cx="430173" cy="7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22.7%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b="1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7.8%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9.0%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b="1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4.9%</a:t>
            </a:r>
            <a:endParaRPr kumimoji="0" lang="fr-FR" altLang="fr-FR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0" name="Line 19">
            <a:extLst>
              <a:ext uri="{FF2B5EF4-FFF2-40B4-BE49-F238E27FC236}">
                <a16:creationId xmlns:a16="http://schemas.microsoft.com/office/drawing/2014/main" id="{6C55099B-DEFB-8C2F-AA8C-1485E8460B07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1741928" y="5795003"/>
            <a:ext cx="0" cy="217029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1" name="Rectangle 49">
            <a:extLst>
              <a:ext uri="{FF2B5EF4-FFF2-40B4-BE49-F238E27FC236}">
                <a16:creationId xmlns:a16="http://schemas.microsoft.com/office/drawing/2014/main" id="{9C3A3242-D5E0-F2A8-8B2A-5D8A2ACC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462" y="5617878"/>
            <a:ext cx="279491" cy="3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60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652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4" name="Rectangle 49">
            <a:extLst>
              <a:ext uri="{FF2B5EF4-FFF2-40B4-BE49-F238E27FC236}">
                <a16:creationId xmlns:a16="http://schemas.microsoft.com/office/drawing/2014/main" id="{F9B985E4-DC76-FDF2-EAFB-2D7F8627F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412" y="5617878"/>
            <a:ext cx="279491" cy="3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43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575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7" name="Rectangle 49">
            <a:extLst>
              <a:ext uri="{FF2B5EF4-FFF2-40B4-BE49-F238E27FC236}">
                <a16:creationId xmlns:a16="http://schemas.microsoft.com/office/drawing/2014/main" id="{BB67282F-A996-339B-E159-E9732426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381" y="5617878"/>
            <a:ext cx="279491" cy="3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31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416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0" name="Rectangle 49">
            <a:extLst>
              <a:ext uri="{FF2B5EF4-FFF2-40B4-BE49-F238E27FC236}">
                <a16:creationId xmlns:a16="http://schemas.microsoft.com/office/drawing/2014/main" id="{7473A00F-E97E-D436-46B4-14E44BD91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744" y="5617878"/>
            <a:ext cx="279491" cy="3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215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DE93341D-D01B-B478-C301-01F5115A3320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1741928" y="5639359"/>
            <a:ext cx="0" cy="21702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2" name="Line 19">
            <a:extLst>
              <a:ext uri="{FF2B5EF4-FFF2-40B4-BE49-F238E27FC236}">
                <a16:creationId xmlns:a16="http://schemas.microsoft.com/office/drawing/2014/main" id="{79932962-3247-0931-9C8A-FA4A6BD964F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921349" y="3293190"/>
            <a:ext cx="0" cy="217029"/>
          </a:xfrm>
          <a:prstGeom prst="line">
            <a:avLst/>
          </a:prstGeom>
          <a:noFill/>
          <a:ln w="28575">
            <a:solidFill>
              <a:srgbClr val="007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3" name="Line 19">
            <a:extLst>
              <a:ext uri="{FF2B5EF4-FFF2-40B4-BE49-F238E27FC236}">
                <a16:creationId xmlns:a16="http://schemas.microsoft.com/office/drawing/2014/main" id="{BF311403-30EA-4BFA-680A-8E700DD2AD16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921349" y="3150246"/>
            <a:ext cx="0" cy="21702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4" name="Line 19">
            <a:extLst>
              <a:ext uri="{FF2B5EF4-FFF2-40B4-BE49-F238E27FC236}">
                <a16:creationId xmlns:a16="http://schemas.microsoft.com/office/drawing/2014/main" id="{0C1FF9F9-0966-EA7A-D01A-B98DDD262ECF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921349" y="3614326"/>
            <a:ext cx="0" cy="217029"/>
          </a:xfrm>
          <a:prstGeom prst="line">
            <a:avLst/>
          </a:prstGeom>
          <a:noFill/>
          <a:ln w="28575">
            <a:solidFill>
              <a:srgbClr val="00B0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5" name="Line 19">
            <a:extLst>
              <a:ext uri="{FF2B5EF4-FFF2-40B4-BE49-F238E27FC236}">
                <a16:creationId xmlns:a16="http://schemas.microsoft.com/office/drawing/2014/main" id="{A79DB961-567E-3E9D-6A88-B084CB37E029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921349" y="3460070"/>
            <a:ext cx="0" cy="217029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EDBEDA99-0E64-C46C-AAE1-3D3F9BAF76AA}"/>
              </a:ext>
            </a:extLst>
          </p:cNvPr>
          <p:cNvGrpSpPr/>
          <p:nvPr/>
        </p:nvGrpSpPr>
        <p:grpSpPr>
          <a:xfrm>
            <a:off x="7199819" y="4747204"/>
            <a:ext cx="407901" cy="257369"/>
            <a:chOff x="1695469" y="4747278"/>
            <a:chExt cx="407901" cy="257369"/>
          </a:xfrm>
        </p:grpSpPr>
        <p:sp>
          <p:nvSpPr>
            <p:cNvPr id="77" name="Line 7">
              <a:extLst>
                <a:ext uri="{FF2B5EF4-FFF2-40B4-BE49-F238E27FC236}">
                  <a16:creationId xmlns:a16="http://schemas.microsoft.com/office/drawing/2014/main" id="{7500631C-F772-99CF-74DD-410F7F11D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38">
              <a:extLst>
                <a:ext uri="{FF2B5EF4-FFF2-40B4-BE49-F238E27FC236}">
                  <a16:creationId xmlns:a16="http://schemas.microsoft.com/office/drawing/2014/main" id="{04481CDF-008D-6C12-67D2-21D701C88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469" y="4747278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0,0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513FA56E-FCC7-102F-C77D-7F7DF569F081}"/>
              </a:ext>
            </a:extLst>
          </p:cNvPr>
          <p:cNvGrpSpPr/>
          <p:nvPr/>
        </p:nvGrpSpPr>
        <p:grpSpPr>
          <a:xfrm>
            <a:off x="7196644" y="4318778"/>
            <a:ext cx="411076" cy="257369"/>
            <a:chOff x="1692294" y="4118434"/>
            <a:chExt cx="411076" cy="257369"/>
          </a:xfrm>
        </p:grpSpPr>
        <p:sp>
          <p:nvSpPr>
            <p:cNvPr id="80" name="Line 9">
              <a:extLst>
                <a:ext uri="{FF2B5EF4-FFF2-40B4-BE49-F238E27FC236}">
                  <a16:creationId xmlns:a16="http://schemas.microsoft.com/office/drawing/2014/main" id="{990F9BC3-EE27-D8C5-ABD7-5ED2271D7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40">
              <a:extLst>
                <a:ext uri="{FF2B5EF4-FFF2-40B4-BE49-F238E27FC236}">
                  <a16:creationId xmlns:a16="http://schemas.microsoft.com/office/drawing/2014/main" id="{68DD51B3-E87C-7327-3231-901BA3B88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4118434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0.2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C2C84396-365C-DDAB-72E0-CDF6270C0DF3}"/>
              </a:ext>
            </a:extLst>
          </p:cNvPr>
          <p:cNvGrpSpPr/>
          <p:nvPr/>
        </p:nvGrpSpPr>
        <p:grpSpPr>
          <a:xfrm>
            <a:off x="7196644" y="3910722"/>
            <a:ext cx="411076" cy="257369"/>
            <a:chOff x="1692294" y="3480259"/>
            <a:chExt cx="411076" cy="257369"/>
          </a:xfrm>
        </p:grpSpPr>
        <p:sp>
          <p:nvSpPr>
            <p:cNvPr id="83" name="Line 11">
              <a:extLst>
                <a:ext uri="{FF2B5EF4-FFF2-40B4-BE49-F238E27FC236}">
                  <a16:creationId xmlns:a16="http://schemas.microsoft.com/office/drawing/2014/main" id="{D7EF063C-BA87-5EEF-2423-C2334D59A0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42">
              <a:extLst>
                <a:ext uri="{FF2B5EF4-FFF2-40B4-BE49-F238E27FC236}">
                  <a16:creationId xmlns:a16="http://schemas.microsoft.com/office/drawing/2014/main" id="{1B1AF9B1-6971-AF2C-E755-120AE1A95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3480259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0.4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439AB5BA-DD39-F6EB-DD3B-23499BC6824A}"/>
              </a:ext>
            </a:extLst>
          </p:cNvPr>
          <p:cNvGrpSpPr/>
          <p:nvPr/>
        </p:nvGrpSpPr>
        <p:grpSpPr>
          <a:xfrm>
            <a:off x="7196644" y="3066165"/>
            <a:ext cx="411076" cy="257369"/>
            <a:chOff x="1692294" y="2832559"/>
            <a:chExt cx="411076" cy="257369"/>
          </a:xfrm>
        </p:grpSpPr>
        <p:sp>
          <p:nvSpPr>
            <p:cNvPr id="86" name="Line 13">
              <a:extLst>
                <a:ext uri="{FF2B5EF4-FFF2-40B4-BE49-F238E27FC236}">
                  <a16:creationId xmlns:a16="http://schemas.microsoft.com/office/drawing/2014/main" id="{0C512BF3-06A2-55E0-0B9F-7906390A1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44">
              <a:extLst>
                <a:ext uri="{FF2B5EF4-FFF2-40B4-BE49-F238E27FC236}">
                  <a16:creationId xmlns:a16="http://schemas.microsoft.com/office/drawing/2014/main" id="{08174235-032C-D7AB-BCC2-D0ACFFCD6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2832559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0.8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9AC8FB23-9D9E-F3F6-AD8E-A4041EB1F969}"/>
              </a:ext>
            </a:extLst>
          </p:cNvPr>
          <p:cNvGrpSpPr/>
          <p:nvPr/>
        </p:nvGrpSpPr>
        <p:grpSpPr>
          <a:xfrm>
            <a:off x="7196644" y="2637546"/>
            <a:ext cx="411076" cy="257369"/>
            <a:chOff x="1692294" y="2194384"/>
            <a:chExt cx="411076" cy="257369"/>
          </a:xfrm>
        </p:grpSpPr>
        <p:sp>
          <p:nvSpPr>
            <p:cNvPr id="89" name="Line 15">
              <a:extLst>
                <a:ext uri="{FF2B5EF4-FFF2-40B4-BE49-F238E27FC236}">
                  <a16:creationId xmlns:a16="http://schemas.microsoft.com/office/drawing/2014/main" id="{AF6162CB-BCF2-4EDF-A2DE-0086BFEAD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0" name="Rectangle 46">
              <a:extLst>
                <a:ext uri="{FF2B5EF4-FFF2-40B4-BE49-F238E27FC236}">
                  <a16:creationId xmlns:a16="http://schemas.microsoft.com/office/drawing/2014/main" id="{BB66992A-1344-CB92-C550-938C445A8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2194384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1.0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4C28F580-D565-85A5-6E27-3C1FDCA1025A}"/>
              </a:ext>
            </a:extLst>
          </p:cNvPr>
          <p:cNvGrpSpPr/>
          <p:nvPr/>
        </p:nvGrpSpPr>
        <p:grpSpPr>
          <a:xfrm>
            <a:off x="7705676" y="4999672"/>
            <a:ext cx="151251" cy="341892"/>
            <a:chOff x="2034956" y="4885446"/>
            <a:chExt cx="151251" cy="341892"/>
          </a:xfrm>
        </p:grpSpPr>
        <p:sp>
          <p:nvSpPr>
            <p:cNvPr id="92" name="Line 19">
              <a:extLst>
                <a:ext uri="{FF2B5EF4-FFF2-40B4-BE49-F238E27FC236}">
                  <a16:creationId xmlns:a16="http://schemas.microsoft.com/office/drawing/2014/main" id="{E65026C0-16D0-FB8A-971C-4F95CEA8C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49">
              <a:extLst>
                <a:ext uri="{FF2B5EF4-FFF2-40B4-BE49-F238E27FC236}">
                  <a16:creationId xmlns:a16="http://schemas.microsoft.com/office/drawing/2014/main" id="{364D7241-5FFA-BB9C-F3FF-ECC767BEE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56" y="496996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38200F93-ABA5-8B11-32EF-0F6C98C0D73B}"/>
              </a:ext>
            </a:extLst>
          </p:cNvPr>
          <p:cNvSpPr/>
          <p:nvPr/>
        </p:nvSpPr>
        <p:spPr bwMode="auto">
          <a:xfrm>
            <a:off x="7607470" y="2691038"/>
            <a:ext cx="3337560" cy="2307608"/>
          </a:xfrm>
          <a:custGeom>
            <a:avLst/>
            <a:gdLst>
              <a:gd name="connsiteX0" fmla="*/ 0 w 5250180"/>
              <a:gd name="connsiteY0" fmla="*/ 0 h 3192780"/>
              <a:gd name="connsiteX1" fmla="*/ 0 w 5250180"/>
              <a:gd name="connsiteY1" fmla="*/ 3192780 h 3192780"/>
              <a:gd name="connsiteX2" fmla="*/ 5250180 w 5250180"/>
              <a:gd name="connsiteY2" fmla="*/ 319278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0180" h="3192780">
                <a:moveTo>
                  <a:pt x="0" y="0"/>
                </a:moveTo>
                <a:lnTo>
                  <a:pt x="0" y="3192780"/>
                </a:lnTo>
                <a:lnTo>
                  <a:pt x="5250180" y="319278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48B9F661-3C5C-455D-29E0-00DB30774CEC}"/>
              </a:ext>
            </a:extLst>
          </p:cNvPr>
          <p:cNvGrpSpPr/>
          <p:nvPr/>
        </p:nvGrpSpPr>
        <p:grpSpPr>
          <a:xfrm>
            <a:off x="8702626" y="4999672"/>
            <a:ext cx="151251" cy="341892"/>
            <a:chOff x="2034956" y="4885446"/>
            <a:chExt cx="151251" cy="341892"/>
          </a:xfrm>
        </p:grpSpPr>
        <p:sp>
          <p:nvSpPr>
            <p:cNvPr id="96" name="Line 19">
              <a:extLst>
                <a:ext uri="{FF2B5EF4-FFF2-40B4-BE49-F238E27FC236}">
                  <a16:creationId xmlns:a16="http://schemas.microsoft.com/office/drawing/2014/main" id="{43994913-7F7D-391E-FE7D-147CD249DE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49">
              <a:extLst>
                <a:ext uri="{FF2B5EF4-FFF2-40B4-BE49-F238E27FC236}">
                  <a16:creationId xmlns:a16="http://schemas.microsoft.com/office/drawing/2014/main" id="{0CBF94B0-2448-C2B4-E1A0-B0B9587D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56" y="496996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  <a:endPara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1DB4129C-C077-B99E-5CA3-C646AA4F8A13}"/>
              </a:ext>
            </a:extLst>
          </p:cNvPr>
          <p:cNvGrpSpPr/>
          <p:nvPr/>
        </p:nvGrpSpPr>
        <p:grpSpPr>
          <a:xfrm>
            <a:off x="9691595" y="4999672"/>
            <a:ext cx="151251" cy="341892"/>
            <a:chOff x="2034956" y="4885446"/>
            <a:chExt cx="151251" cy="341892"/>
          </a:xfrm>
        </p:grpSpPr>
        <p:sp>
          <p:nvSpPr>
            <p:cNvPr id="99" name="Line 19">
              <a:extLst>
                <a:ext uri="{FF2B5EF4-FFF2-40B4-BE49-F238E27FC236}">
                  <a16:creationId xmlns:a16="http://schemas.microsoft.com/office/drawing/2014/main" id="{32B96103-361B-B6FF-20B6-81D6B81DD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49">
              <a:extLst>
                <a:ext uri="{FF2B5EF4-FFF2-40B4-BE49-F238E27FC236}">
                  <a16:creationId xmlns:a16="http://schemas.microsoft.com/office/drawing/2014/main" id="{5AB8C46D-67D8-F03F-2357-4E0B576F7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56" y="496996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BD72F031-D693-B16C-CCA4-D5246EB14790}"/>
              </a:ext>
            </a:extLst>
          </p:cNvPr>
          <p:cNvGrpSpPr/>
          <p:nvPr/>
        </p:nvGrpSpPr>
        <p:grpSpPr>
          <a:xfrm>
            <a:off x="10686958" y="4999672"/>
            <a:ext cx="151251" cy="341892"/>
            <a:chOff x="2034956" y="4885446"/>
            <a:chExt cx="151251" cy="341892"/>
          </a:xfrm>
        </p:grpSpPr>
        <p:sp>
          <p:nvSpPr>
            <p:cNvPr id="102" name="Line 19">
              <a:extLst>
                <a:ext uri="{FF2B5EF4-FFF2-40B4-BE49-F238E27FC236}">
                  <a16:creationId xmlns:a16="http://schemas.microsoft.com/office/drawing/2014/main" id="{B16818C6-51EA-0A54-98A2-4985A3EF7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49">
              <a:extLst>
                <a:ext uri="{FF2B5EF4-FFF2-40B4-BE49-F238E27FC236}">
                  <a16:creationId xmlns:a16="http://schemas.microsoft.com/office/drawing/2014/main" id="{EC70FBE7-CBF5-6E30-28EA-449EF25A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956" y="496996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A955B693-03AB-924D-0BA3-B31097F61620}"/>
              </a:ext>
            </a:extLst>
          </p:cNvPr>
          <p:cNvGrpSpPr/>
          <p:nvPr/>
        </p:nvGrpSpPr>
        <p:grpSpPr>
          <a:xfrm>
            <a:off x="7196644" y="3478738"/>
            <a:ext cx="411076" cy="257369"/>
            <a:chOff x="1692294" y="2832559"/>
            <a:chExt cx="411076" cy="257369"/>
          </a:xfrm>
        </p:grpSpPr>
        <p:sp>
          <p:nvSpPr>
            <p:cNvPr id="105" name="Line 13">
              <a:extLst>
                <a:ext uri="{FF2B5EF4-FFF2-40B4-BE49-F238E27FC236}">
                  <a16:creationId xmlns:a16="http://schemas.microsoft.com/office/drawing/2014/main" id="{77BD4271-F619-1CE2-9981-C93C3D980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C3D47C1-2C07-5204-8FCA-175EBC44F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294" y="2832559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0.6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5EF4BF2-F23D-3468-498F-C90725DB5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137" y="4068429"/>
            <a:ext cx="582458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P=0.007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D1FD3EC-D911-2C54-C468-23A4AEE28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673" y="5250979"/>
            <a:ext cx="869396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Time (</a:t>
            </a:r>
            <a:r>
              <a:rPr kumimoji="0" lang="fr-FR" altLang="fr-F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Years</a:t>
            </a: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0" name="Line 19">
            <a:extLst>
              <a:ext uri="{FF2B5EF4-FFF2-40B4-BE49-F238E27FC236}">
                <a16:creationId xmlns:a16="http://schemas.microsoft.com/office/drawing/2014/main" id="{43BC67C1-C70F-8371-DE05-6B35EC048E0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486022" y="5616328"/>
            <a:ext cx="0" cy="217029"/>
          </a:xfrm>
          <a:prstGeom prst="line">
            <a:avLst/>
          </a:prstGeom>
          <a:noFill/>
          <a:ln w="28575">
            <a:solidFill>
              <a:srgbClr val="007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1" name="Rectangle 49">
            <a:extLst>
              <a:ext uri="{FF2B5EF4-FFF2-40B4-BE49-F238E27FC236}">
                <a16:creationId xmlns:a16="http://schemas.microsoft.com/office/drawing/2014/main" id="{0F4D5058-6AF5-295A-49BF-153C34DC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556" y="5439203"/>
            <a:ext cx="279491" cy="7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422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230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16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44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2" name="Rectangle 49">
            <a:extLst>
              <a:ext uri="{FF2B5EF4-FFF2-40B4-BE49-F238E27FC236}">
                <a16:creationId xmlns:a16="http://schemas.microsoft.com/office/drawing/2014/main" id="{DAF74F55-E422-BA5C-1BA0-92D5B89A7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8506" y="5439203"/>
            <a:ext cx="279491" cy="7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376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199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33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3" name="Rectangle 49">
            <a:extLst>
              <a:ext uri="{FF2B5EF4-FFF2-40B4-BE49-F238E27FC236}">
                <a16:creationId xmlns:a16="http://schemas.microsoft.com/office/drawing/2014/main" id="{480F8964-CA66-0995-1549-A4325CAA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475" y="5439203"/>
            <a:ext cx="279491" cy="7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272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144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27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4" name="Rectangle 49">
            <a:extLst>
              <a:ext uri="{FF2B5EF4-FFF2-40B4-BE49-F238E27FC236}">
                <a16:creationId xmlns:a16="http://schemas.microsoft.com/office/drawing/2014/main" id="{2D2D109A-8E5A-ECF3-D918-006C36FB7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838" y="5439203"/>
            <a:ext cx="279491" cy="7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148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67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05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16</a:t>
            </a:r>
            <a:endParaRPr kumimoji="0" lang="fr-FR" altLang="fr-FR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5" name="Line 19">
            <a:extLst>
              <a:ext uri="{FF2B5EF4-FFF2-40B4-BE49-F238E27FC236}">
                <a16:creationId xmlns:a16="http://schemas.microsoft.com/office/drawing/2014/main" id="{618F7354-4BDF-F8D4-DA26-6C8FD6DD1BA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486022" y="5460684"/>
            <a:ext cx="0" cy="21702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6" name="Forme libre : forme 115">
            <a:extLst>
              <a:ext uri="{FF2B5EF4-FFF2-40B4-BE49-F238E27FC236}">
                <a16:creationId xmlns:a16="http://schemas.microsoft.com/office/drawing/2014/main" id="{8A130578-4F66-640F-E1A8-5DE512D686DC}"/>
              </a:ext>
            </a:extLst>
          </p:cNvPr>
          <p:cNvSpPr/>
          <p:nvPr/>
        </p:nvSpPr>
        <p:spPr>
          <a:xfrm>
            <a:off x="2024485" y="4818369"/>
            <a:ext cx="3148012" cy="242888"/>
          </a:xfrm>
          <a:custGeom>
            <a:avLst/>
            <a:gdLst>
              <a:gd name="connsiteX0" fmla="*/ 0 w 3148012"/>
              <a:gd name="connsiteY0" fmla="*/ 242888 h 242888"/>
              <a:gd name="connsiteX1" fmla="*/ 90487 w 3148012"/>
              <a:gd name="connsiteY1" fmla="*/ 242888 h 242888"/>
              <a:gd name="connsiteX2" fmla="*/ 90487 w 3148012"/>
              <a:gd name="connsiteY2" fmla="*/ 207169 h 242888"/>
              <a:gd name="connsiteX3" fmla="*/ 492918 w 3148012"/>
              <a:gd name="connsiteY3" fmla="*/ 207169 h 242888"/>
              <a:gd name="connsiteX4" fmla="*/ 492918 w 3148012"/>
              <a:gd name="connsiteY4" fmla="*/ 169069 h 242888"/>
              <a:gd name="connsiteX5" fmla="*/ 783431 w 3148012"/>
              <a:gd name="connsiteY5" fmla="*/ 169069 h 242888"/>
              <a:gd name="connsiteX6" fmla="*/ 783431 w 3148012"/>
              <a:gd name="connsiteY6" fmla="*/ 128588 h 242888"/>
              <a:gd name="connsiteX7" fmla="*/ 1395412 w 3148012"/>
              <a:gd name="connsiteY7" fmla="*/ 128588 h 242888"/>
              <a:gd name="connsiteX8" fmla="*/ 1395412 w 3148012"/>
              <a:gd name="connsiteY8" fmla="*/ 80963 h 242888"/>
              <a:gd name="connsiteX9" fmla="*/ 2683668 w 3148012"/>
              <a:gd name="connsiteY9" fmla="*/ 80963 h 242888"/>
              <a:gd name="connsiteX10" fmla="*/ 2683668 w 3148012"/>
              <a:gd name="connsiteY10" fmla="*/ 0 h 242888"/>
              <a:gd name="connsiteX11" fmla="*/ 3148012 w 3148012"/>
              <a:gd name="connsiteY11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8012" h="242888">
                <a:moveTo>
                  <a:pt x="0" y="242888"/>
                </a:moveTo>
                <a:lnTo>
                  <a:pt x="90487" y="242888"/>
                </a:lnTo>
                <a:lnTo>
                  <a:pt x="90487" y="207169"/>
                </a:lnTo>
                <a:lnTo>
                  <a:pt x="492918" y="207169"/>
                </a:lnTo>
                <a:lnTo>
                  <a:pt x="492918" y="169069"/>
                </a:lnTo>
                <a:lnTo>
                  <a:pt x="783431" y="169069"/>
                </a:lnTo>
                <a:lnTo>
                  <a:pt x="783431" y="128588"/>
                </a:lnTo>
                <a:lnTo>
                  <a:pt x="1395412" y="128588"/>
                </a:lnTo>
                <a:lnTo>
                  <a:pt x="1395412" y="80963"/>
                </a:lnTo>
                <a:lnTo>
                  <a:pt x="2683668" y="80963"/>
                </a:lnTo>
                <a:lnTo>
                  <a:pt x="2683668" y="0"/>
                </a:lnTo>
                <a:lnTo>
                  <a:pt x="3148012" y="0"/>
                </a:lnTo>
              </a:path>
            </a:pathLst>
          </a:cu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86BCCF4C-A1F7-E32F-B05F-D10054A438DC}"/>
              </a:ext>
            </a:extLst>
          </p:cNvPr>
          <p:cNvSpPr/>
          <p:nvPr/>
        </p:nvSpPr>
        <p:spPr>
          <a:xfrm>
            <a:off x="2031628" y="4930288"/>
            <a:ext cx="3133725" cy="130969"/>
          </a:xfrm>
          <a:custGeom>
            <a:avLst/>
            <a:gdLst>
              <a:gd name="connsiteX0" fmla="*/ 0 w 3133725"/>
              <a:gd name="connsiteY0" fmla="*/ 130969 h 130969"/>
              <a:gd name="connsiteX1" fmla="*/ 140494 w 3133725"/>
              <a:gd name="connsiteY1" fmla="*/ 130969 h 130969"/>
              <a:gd name="connsiteX2" fmla="*/ 140494 w 3133725"/>
              <a:gd name="connsiteY2" fmla="*/ 121444 h 130969"/>
              <a:gd name="connsiteX3" fmla="*/ 250031 w 3133725"/>
              <a:gd name="connsiteY3" fmla="*/ 121444 h 130969"/>
              <a:gd name="connsiteX4" fmla="*/ 250031 w 3133725"/>
              <a:gd name="connsiteY4" fmla="*/ 114300 h 130969"/>
              <a:gd name="connsiteX5" fmla="*/ 497681 w 3133725"/>
              <a:gd name="connsiteY5" fmla="*/ 114300 h 130969"/>
              <a:gd name="connsiteX6" fmla="*/ 497681 w 3133725"/>
              <a:gd name="connsiteY6" fmla="*/ 100013 h 130969"/>
              <a:gd name="connsiteX7" fmla="*/ 628650 w 3133725"/>
              <a:gd name="connsiteY7" fmla="*/ 100013 h 130969"/>
              <a:gd name="connsiteX8" fmla="*/ 628650 w 3133725"/>
              <a:gd name="connsiteY8" fmla="*/ 88106 h 130969"/>
              <a:gd name="connsiteX9" fmla="*/ 842962 w 3133725"/>
              <a:gd name="connsiteY9" fmla="*/ 88106 h 130969"/>
              <a:gd name="connsiteX10" fmla="*/ 842962 w 3133725"/>
              <a:gd name="connsiteY10" fmla="*/ 73819 h 130969"/>
              <a:gd name="connsiteX11" fmla="*/ 1173956 w 3133725"/>
              <a:gd name="connsiteY11" fmla="*/ 73819 h 130969"/>
              <a:gd name="connsiteX12" fmla="*/ 1307306 w 3133725"/>
              <a:gd name="connsiteY12" fmla="*/ 61913 h 130969"/>
              <a:gd name="connsiteX13" fmla="*/ 1347787 w 3133725"/>
              <a:gd name="connsiteY13" fmla="*/ 61913 h 130969"/>
              <a:gd name="connsiteX14" fmla="*/ 1347787 w 3133725"/>
              <a:gd name="connsiteY14" fmla="*/ 57150 h 130969"/>
              <a:gd name="connsiteX15" fmla="*/ 1431131 w 3133725"/>
              <a:gd name="connsiteY15" fmla="*/ 50006 h 130969"/>
              <a:gd name="connsiteX16" fmla="*/ 1569244 w 3133725"/>
              <a:gd name="connsiteY16" fmla="*/ 50006 h 130969"/>
              <a:gd name="connsiteX17" fmla="*/ 1657350 w 3133725"/>
              <a:gd name="connsiteY17" fmla="*/ 42863 h 130969"/>
              <a:gd name="connsiteX18" fmla="*/ 1743075 w 3133725"/>
              <a:gd name="connsiteY18" fmla="*/ 42863 h 130969"/>
              <a:gd name="connsiteX19" fmla="*/ 1788319 w 3133725"/>
              <a:gd name="connsiteY19" fmla="*/ 30956 h 130969"/>
              <a:gd name="connsiteX20" fmla="*/ 2164556 w 3133725"/>
              <a:gd name="connsiteY20" fmla="*/ 30956 h 130969"/>
              <a:gd name="connsiteX21" fmla="*/ 2188369 w 3133725"/>
              <a:gd name="connsiteY21" fmla="*/ 21431 h 130969"/>
              <a:gd name="connsiteX22" fmla="*/ 2314575 w 3133725"/>
              <a:gd name="connsiteY22" fmla="*/ 21431 h 130969"/>
              <a:gd name="connsiteX23" fmla="*/ 2340769 w 3133725"/>
              <a:gd name="connsiteY23" fmla="*/ 19050 h 130969"/>
              <a:gd name="connsiteX24" fmla="*/ 2443162 w 3133725"/>
              <a:gd name="connsiteY24" fmla="*/ 19050 h 130969"/>
              <a:gd name="connsiteX25" fmla="*/ 2524125 w 3133725"/>
              <a:gd name="connsiteY25" fmla="*/ 4763 h 130969"/>
              <a:gd name="connsiteX26" fmla="*/ 2950369 w 3133725"/>
              <a:gd name="connsiteY26" fmla="*/ 4763 h 130969"/>
              <a:gd name="connsiteX27" fmla="*/ 2974181 w 3133725"/>
              <a:gd name="connsiteY27" fmla="*/ 0 h 130969"/>
              <a:gd name="connsiteX28" fmla="*/ 3133725 w 3133725"/>
              <a:gd name="connsiteY28" fmla="*/ 0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33725" h="130969">
                <a:moveTo>
                  <a:pt x="0" y="130969"/>
                </a:moveTo>
                <a:lnTo>
                  <a:pt x="140494" y="130969"/>
                </a:lnTo>
                <a:lnTo>
                  <a:pt x="140494" y="121444"/>
                </a:lnTo>
                <a:lnTo>
                  <a:pt x="250031" y="121444"/>
                </a:lnTo>
                <a:lnTo>
                  <a:pt x="250031" y="114300"/>
                </a:lnTo>
                <a:lnTo>
                  <a:pt x="497681" y="114300"/>
                </a:lnTo>
                <a:lnTo>
                  <a:pt x="497681" y="100013"/>
                </a:lnTo>
                <a:lnTo>
                  <a:pt x="628650" y="100013"/>
                </a:lnTo>
                <a:lnTo>
                  <a:pt x="628650" y="88106"/>
                </a:lnTo>
                <a:lnTo>
                  <a:pt x="842962" y="88106"/>
                </a:lnTo>
                <a:lnTo>
                  <a:pt x="842962" y="73819"/>
                </a:lnTo>
                <a:lnTo>
                  <a:pt x="1173956" y="73819"/>
                </a:lnTo>
                <a:lnTo>
                  <a:pt x="1307306" y="61913"/>
                </a:lnTo>
                <a:lnTo>
                  <a:pt x="1347787" y="61913"/>
                </a:lnTo>
                <a:lnTo>
                  <a:pt x="1347787" y="57150"/>
                </a:lnTo>
                <a:lnTo>
                  <a:pt x="1431131" y="50006"/>
                </a:lnTo>
                <a:lnTo>
                  <a:pt x="1569244" y="50006"/>
                </a:lnTo>
                <a:lnTo>
                  <a:pt x="1657350" y="42863"/>
                </a:lnTo>
                <a:lnTo>
                  <a:pt x="1743075" y="42863"/>
                </a:lnTo>
                <a:lnTo>
                  <a:pt x="1788319" y="30956"/>
                </a:lnTo>
                <a:lnTo>
                  <a:pt x="2164556" y="30956"/>
                </a:lnTo>
                <a:lnTo>
                  <a:pt x="2188369" y="21431"/>
                </a:lnTo>
                <a:lnTo>
                  <a:pt x="2314575" y="21431"/>
                </a:lnTo>
                <a:lnTo>
                  <a:pt x="2340769" y="19050"/>
                </a:lnTo>
                <a:lnTo>
                  <a:pt x="2443162" y="19050"/>
                </a:lnTo>
                <a:lnTo>
                  <a:pt x="2524125" y="4763"/>
                </a:lnTo>
                <a:lnTo>
                  <a:pt x="2950369" y="4763"/>
                </a:lnTo>
                <a:lnTo>
                  <a:pt x="2974181" y="0"/>
                </a:lnTo>
                <a:lnTo>
                  <a:pt x="3133725" y="0"/>
                </a:lnTo>
              </a:path>
            </a:pathLst>
          </a:cu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Line 19">
            <a:extLst>
              <a:ext uri="{FF2B5EF4-FFF2-40B4-BE49-F238E27FC236}">
                <a16:creationId xmlns:a16="http://schemas.microsoft.com/office/drawing/2014/main" id="{077ED100-0805-6F5D-F4A1-156C689A84AA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486022" y="5926228"/>
            <a:ext cx="0" cy="217029"/>
          </a:xfrm>
          <a:prstGeom prst="line">
            <a:avLst/>
          </a:prstGeom>
          <a:noFill/>
          <a:ln w="28575">
            <a:solidFill>
              <a:srgbClr val="00B0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9" name="Line 19">
            <a:extLst>
              <a:ext uri="{FF2B5EF4-FFF2-40B4-BE49-F238E27FC236}">
                <a16:creationId xmlns:a16="http://schemas.microsoft.com/office/drawing/2014/main" id="{C949929F-1933-4A3A-009A-9C97AFE94B3F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486022" y="5770584"/>
            <a:ext cx="0" cy="217029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0" name="Line 19">
            <a:extLst>
              <a:ext uri="{FF2B5EF4-FFF2-40B4-BE49-F238E27FC236}">
                <a16:creationId xmlns:a16="http://schemas.microsoft.com/office/drawing/2014/main" id="{8B5C6F98-85E4-0A96-1CFB-248E0EEDDCA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352636" y="3637644"/>
            <a:ext cx="0" cy="217029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1" name="Line 19">
            <a:extLst>
              <a:ext uri="{FF2B5EF4-FFF2-40B4-BE49-F238E27FC236}">
                <a16:creationId xmlns:a16="http://schemas.microsoft.com/office/drawing/2014/main" id="{5F0FE7CB-C8D6-ADA3-CA8C-DD9619A4172B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352636" y="3494700"/>
            <a:ext cx="0" cy="217029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EE2C06A4-F385-B249-9298-9EB005917770}"/>
              </a:ext>
            </a:extLst>
          </p:cNvPr>
          <p:cNvSpPr txBox="1"/>
          <p:nvPr/>
        </p:nvSpPr>
        <p:spPr>
          <a:xfrm>
            <a:off x="1372313" y="2372222"/>
            <a:ext cx="456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Virologic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rebound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according</a:t>
            </a:r>
            <a:r>
              <a:rPr lang="fr-FR" b="1" dirty="0">
                <a:solidFill>
                  <a:srgbClr val="0070C0"/>
                </a:solidFill>
              </a:rPr>
              <a:t> to M184V </a:t>
            </a:r>
            <a:r>
              <a:rPr lang="fr-FR" b="1" dirty="0" err="1">
                <a:solidFill>
                  <a:srgbClr val="0070C0"/>
                </a:solidFill>
              </a:rPr>
              <a:t>history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ABBC092-5A06-532A-CFEE-A0231B59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0188" y="6444771"/>
            <a:ext cx="3341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>
                <a:solidFill>
                  <a:srgbClr val="0070C0"/>
                </a:solidFill>
              </a:rPr>
              <a:t>Santoro MM, J Global Antimicrob Res, 2022</a:t>
            </a:r>
          </a:p>
        </p:txBody>
      </p:sp>
    </p:spTree>
    <p:extLst>
      <p:ext uri="{BB962C8B-B14F-4D97-AF65-F5344CB8AC3E}">
        <p14:creationId xmlns:p14="http://schemas.microsoft.com/office/powerpoint/2010/main" val="31943922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2E4DA-8BC7-8EE3-95DD-68EED6AD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Kinetics</a:t>
            </a:r>
            <a:r>
              <a:rPr lang="fr-FR" dirty="0"/>
              <a:t> of M184V clearance in proviral DNA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09600" y="1221321"/>
            <a:ext cx="10972800" cy="12987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500" b="0" dirty="0"/>
              <a:t>25 HIV-1 </a:t>
            </a:r>
            <a:r>
              <a:rPr lang="fr-FR" sz="1500" b="0" dirty="0" err="1"/>
              <a:t>infected</a:t>
            </a:r>
            <a:r>
              <a:rPr lang="fr-FR" sz="1500" b="0" dirty="0"/>
              <a:t> (</a:t>
            </a:r>
            <a:r>
              <a:rPr lang="fr-FR" sz="1500" b="0" dirty="0" err="1"/>
              <a:t>median</a:t>
            </a:r>
            <a:r>
              <a:rPr lang="fr-FR" sz="1500" b="0" dirty="0"/>
              <a:t> </a:t>
            </a:r>
            <a:r>
              <a:rPr lang="fr-FR" sz="1500" b="0" dirty="0" err="1"/>
              <a:t>age</a:t>
            </a:r>
            <a:r>
              <a:rPr lang="fr-FR" sz="1500" b="0" dirty="0"/>
              <a:t> 56, </a:t>
            </a:r>
            <a:r>
              <a:rPr lang="fr-FR" sz="1500" b="0" dirty="0" err="1"/>
              <a:t>median</a:t>
            </a:r>
            <a:r>
              <a:rPr lang="fr-FR" sz="1500" b="0" dirty="0"/>
              <a:t> duration of </a:t>
            </a:r>
            <a:r>
              <a:rPr lang="fr-FR" sz="1500" b="0" dirty="0" err="1"/>
              <a:t>virologic</a:t>
            </a:r>
            <a:r>
              <a:rPr lang="fr-FR" sz="1500" b="0" dirty="0"/>
              <a:t> suppression: 8 </a:t>
            </a:r>
            <a:r>
              <a:rPr lang="fr-FR" sz="1500" b="0" dirty="0" err="1"/>
              <a:t>years</a:t>
            </a:r>
            <a:r>
              <a:rPr lang="fr-FR" sz="1500" b="0" dirty="0"/>
              <a:t> (IQR: 6.9-10.4)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500" dirty="0"/>
              <a:t>All </a:t>
            </a:r>
            <a:r>
              <a:rPr lang="fr-FR" sz="1500" dirty="0" err="1"/>
              <a:t>with</a:t>
            </a:r>
            <a:r>
              <a:rPr lang="fr-FR" sz="1500" dirty="0"/>
              <a:t> M184V in </a:t>
            </a:r>
            <a:r>
              <a:rPr lang="fr-FR" sz="1500" dirty="0" err="1"/>
              <a:t>historical</a:t>
            </a:r>
            <a:r>
              <a:rPr lang="fr-FR" sz="1500" dirty="0"/>
              <a:t> plasma </a:t>
            </a:r>
            <a:r>
              <a:rPr lang="fr-FR" sz="1500" dirty="0" err="1"/>
              <a:t>genotype</a:t>
            </a:r>
            <a:r>
              <a:rPr lang="fr-FR" sz="1500" dirty="0"/>
              <a:t> and M184V </a:t>
            </a:r>
            <a:r>
              <a:rPr lang="fr-FR" sz="1500" dirty="0" err="1"/>
              <a:t>detected</a:t>
            </a:r>
            <a:r>
              <a:rPr lang="fr-FR" sz="1500" dirty="0"/>
              <a:t> in the HIV </a:t>
            </a:r>
            <a:r>
              <a:rPr lang="fr-FR" sz="1500" dirty="0" err="1"/>
              <a:t>reservoir</a:t>
            </a:r>
            <a:r>
              <a:rPr lang="fr-FR" sz="1500" dirty="0"/>
              <a:t> at time point 1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fr-FR" sz="1500" b="0" dirty="0"/>
              <a:t>Sanger </a:t>
            </a:r>
            <a:r>
              <a:rPr lang="fr-FR" sz="1500" b="0" dirty="0" err="1"/>
              <a:t>sequencing</a:t>
            </a:r>
            <a:r>
              <a:rPr lang="fr-FR" sz="1500" b="0" dirty="0"/>
              <a:t> and UDS </a:t>
            </a:r>
            <a:r>
              <a:rPr lang="fr-FR" sz="1500" b="0" dirty="0" err="1"/>
              <a:t>from</a:t>
            </a:r>
            <a:r>
              <a:rPr lang="fr-FR" sz="1500" b="0" dirty="0"/>
              <a:t> HIV-DNA </a:t>
            </a:r>
            <a:r>
              <a:rPr lang="fr-FR" sz="1500" b="0" dirty="0" err="1"/>
              <a:t>from</a:t>
            </a:r>
            <a:r>
              <a:rPr lang="fr-FR" sz="1500" b="0" dirty="0"/>
              <a:t> </a:t>
            </a:r>
            <a:r>
              <a:rPr lang="fr-FR" sz="1500" b="0" dirty="0" err="1"/>
              <a:t>frozen</a:t>
            </a:r>
            <a:r>
              <a:rPr lang="fr-FR" sz="1500" b="0" dirty="0"/>
              <a:t> </a:t>
            </a:r>
            <a:r>
              <a:rPr lang="fr-FR" sz="1500" b="0" dirty="0" err="1"/>
              <a:t>blood</a:t>
            </a:r>
            <a:r>
              <a:rPr lang="fr-FR" sz="1500" b="0" dirty="0"/>
              <a:t> </a:t>
            </a:r>
            <a:r>
              <a:rPr lang="fr-FR" sz="1500" b="0" dirty="0" err="1"/>
              <a:t>samples</a:t>
            </a:r>
            <a:r>
              <a:rPr lang="fr-FR" sz="1500" b="0" dirty="0"/>
              <a:t> at least once a </a:t>
            </a:r>
            <a:r>
              <a:rPr lang="fr-FR" sz="1500" b="0" dirty="0" err="1"/>
              <a:t>year</a:t>
            </a:r>
            <a:r>
              <a:rPr lang="fr-FR" sz="1500" b="0" dirty="0"/>
              <a:t> over 5 </a:t>
            </a:r>
            <a:r>
              <a:rPr lang="fr-FR" sz="1500" b="0" dirty="0" err="1"/>
              <a:t>years</a:t>
            </a:r>
            <a:r>
              <a:rPr lang="fr-FR" sz="1500" b="0" dirty="0"/>
              <a:t> to </a:t>
            </a:r>
            <a:r>
              <a:rPr lang="fr-FR" sz="1500" b="0" dirty="0" err="1"/>
              <a:t>quantify</a:t>
            </a:r>
            <a:r>
              <a:rPr lang="fr-FR" sz="1500" b="0" dirty="0"/>
              <a:t> the proportion of M184V-positive </a:t>
            </a:r>
            <a:r>
              <a:rPr lang="fr-FR" sz="1500" b="0" dirty="0" err="1"/>
              <a:t>quasispecies</a:t>
            </a:r>
            <a:r>
              <a:rPr lang="fr-FR" sz="1500" b="0" dirty="0"/>
              <a:t>. For the UDS, the </a:t>
            </a:r>
            <a:r>
              <a:rPr lang="fr-FR" sz="1500" b="0" dirty="0" err="1"/>
              <a:t>sequence</a:t>
            </a:r>
            <a:r>
              <a:rPr lang="fr-FR" sz="1500" b="0" dirty="0"/>
              <a:t> </a:t>
            </a:r>
            <a:r>
              <a:rPr lang="fr-FR" sz="1500" b="0" dirty="0" err="1"/>
              <a:t>reads</a:t>
            </a:r>
            <a:r>
              <a:rPr lang="fr-FR" sz="1500" b="0" dirty="0"/>
              <a:t> </a:t>
            </a:r>
            <a:r>
              <a:rPr lang="fr-FR" sz="1500" b="0" dirty="0" err="1"/>
              <a:t>were</a:t>
            </a:r>
            <a:r>
              <a:rPr lang="fr-FR" sz="1500" b="0" dirty="0"/>
              <a:t> </a:t>
            </a:r>
            <a:r>
              <a:rPr lang="fr-FR" sz="1500" b="0" dirty="0" err="1"/>
              <a:t>analysed</a:t>
            </a:r>
            <a:r>
              <a:rPr lang="fr-FR" sz="1500" b="0" dirty="0"/>
              <a:t> </a:t>
            </a:r>
            <a:r>
              <a:rPr lang="fr-FR" sz="1500" b="0" dirty="0" err="1"/>
              <a:t>with</a:t>
            </a:r>
            <a:r>
              <a:rPr lang="fr-FR" sz="1500" b="0" dirty="0"/>
              <a:t> a minimum </a:t>
            </a:r>
            <a:r>
              <a:rPr lang="fr-FR" sz="1500" b="0" dirty="0" err="1"/>
              <a:t>coverage</a:t>
            </a:r>
            <a:r>
              <a:rPr lang="fr-FR" sz="1500" b="0" dirty="0"/>
              <a:t> set at 50 and an </a:t>
            </a:r>
            <a:r>
              <a:rPr lang="fr-FR" sz="1500" b="0" dirty="0" err="1"/>
              <a:t>ambiguity</a:t>
            </a:r>
            <a:r>
              <a:rPr lang="fr-FR" sz="1500" b="0" dirty="0"/>
              <a:t> </a:t>
            </a:r>
            <a:r>
              <a:rPr lang="fr-FR" sz="1500" b="0" dirty="0" err="1"/>
              <a:t>filter</a:t>
            </a:r>
            <a:r>
              <a:rPr lang="fr-FR" sz="1500" b="0" dirty="0"/>
              <a:t> at 5% or at 2%</a:t>
            </a:r>
            <a:endParaRPr lang="fr-FR" sz="15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fr-FR" sz="1500" b="0" dirty="0"/>
          </a:p>
        </p:txBody>
      </p:sp>
      <p:sp>
        <p:nvSpPr>
          <p:cNvPr id="7" name="Rectangle 236">
            <a:extLst>
              <a:ext uri="{FF2B5EF4-FFF2-40B4-BE49-F238E27FC236}">
                <a16:creationId xmlns:a16="http://schemas.microsoft.com/office/drawing/2014/main" id="{C57CCD9F-458F-5244-9604-33C42B93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606770"/>
            <a:ext cx="65044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alt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% of patients </a:t>
            </a:r>
            <a:r>
              <a:rPr lang="fr-FR" altLang="fr-FR" sz="2000" b="1" dirty="0" err="1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with</a:t>
            </a:r>
            <a:r>
              <a:rPr lang="fr-FR" alt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 M184V </a:t>
            </a:r>
            <a:r>
              <a:rPr lang="fr-FR" altLang="fr-FR" sz="2000" b="1" dirty="0" err="1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detectable</a:t>
            </a:r>
            <a:r>
              <a:rPr lang="fr-FR" alt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 in </a:t>
            </a:r>
            <a:r>
              <a:rPr lang="fr-FR" altLang="fr-FR" sz="2000" b="1" dirty="0" err="1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proviral</a:t>
            </a:r>
            <a:r>
              <a:rPr lang="fr-FR" alt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 DNA by UDS </a:t>
            </a:r>
            <a:endParaRPr lang="fr-FR" altLang="fr-FR" sz="20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59741" y="4368747"/>
            <a:ext cx="976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cs typeface="Arial" charset="0"/>
              </a:rPr>
              <a:t>34%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05888" y="4456329"/>
            <a:ext cx="976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cs typeface="Arial" charset="0"/>
              </a:rPr>
              <a:t>27%</a:t>
            </a:r>
          </a:p>
        </p:txBody>
      </p:sp>
      <p:grpSp>
        <p:nvGrpSpPr>
          <p:cNvPr id="2061" name="Groupe 2060">
            <a:extLst>
              <a:ext uri="{FF2B5EF4-FFF2-40B4-BE49-F238E27FC236}">
                <a16:creationId xmlns:a16="http://schemas.microsoft.com/office/drawing/2014/main" id="{34619731-94BD-C200-20EF-E30A56D007C9}"/>
              </a:ext>
            </a:extLst>
          </p:cNvPr>
          <p:cNvGrpSpPr/>
          <p:nvPr/>
        </p:nvGrpSpPr>
        <p:grpSpPr>
          <a:xfrm>
            <a:off x="1692275" y="3406660"/>
            <a:ext cx="3063876" cy="1685926"/>
            <a:chOff x="1692275" y="3603008"/>
            <a:chExt cx="3063876" cy="1685926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0B14A7F-89F9-471F-F31B-237C2C9A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603008"/>
              <a:ext cx="3005138" cy="1630363"/>
            </a:xfrm>
            <a:custGeom>
              <a:avLst/>
              <a:gdLst>
                <a:gd name="T0" fmla="*/ 7573 w 7573"/>
                <a:gd name="T1" fmla="*/ 4109 h 4109"/>
                <a:gd name="T2" fmla="*/ 0 w 7573"/>
                <a:gd name="T3" fmla="*/ 4109 h 4109"/>
                <a:gd name="T4" fmla="*/ 0 w 7573"/>
                <a:gd name="T5" fmla="*/ 0 h 4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73" h="4109">
                  <a:moveTo>
                    <a:pt x="7573" y="4109"/>
                  </a:moveTo>
                  <a:lnTo>
                    <a:pt x="0" y="410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C87BEAF9-B624-36C0-7F7B-5A02FF7DB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275" y="3749058"/>
              <a:ext cx="587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9B7C4940-4667-EF0E-49DA-0B9078CD4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275" y="4490421"/>
              <a:ext cx="587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CB466998-532D-FA8D-36BD-582C57494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275" y="5233371"/>
              <a:ext cx="587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E798BE7B-B147-8773-741E-7B76AD8BD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863" y="5233371"/>
              <a:ext cx="0" cy="55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C236098D-CA4E-4D23-3392-925D2D0A1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913" y="5233371"/>
              <a:ext cx="0" cy="55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0CAAA768-63A1-FD02-4363-26EEC5AAA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1013" y="5233371"/>
              <a:ext cx="0" cy="55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8E492A7A-BD41-09FE-4B8C-52BA3994C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7963" y="5233371"/>
              <a:ext cx="0" cy="55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838D56C7-6CD3-BC9A-7CA0-BD94122A6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51013" y="3876058"/>
              <a:ext cx="2482850" cy="1012825"/>
            </a:xfrm>
            <a:prstGeom prst="line">
              <a:avLst/>
            </a:prstGeom>
            <a:noFill/>
            <a:ln w="238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BC738B3-2309-FE89-3C2C-E56AD688B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013" y="3749058"/>
              <a:ext cx="2503488" cy="1001713"/>
            </a:xfrm>
            <a:custGeom>
              <a:avLst/>
              <a:gdLst>
                <a:gd name="T0" fmla="*/ 6306 w 6306"/>
                <a:gd name="T1" fmla="*/ 2524 h 2524"/>
                <a:gd name="T2" fmla="*/ 6306 w 6306"/>
                <a:gd name="T3" fmla="*/ 2185 h 2524"/>
                <a:gd name="T4" fmla="*/ 3792 w 6306"/>
                <a:gd name="T5" fmla="*/ 2185 h 2524"/>
                <a:gd name="T6" fmla="*/ 3792 w 6306"/>
                <a:gd name="T7" fmla="*/ 1836 h 2524"/>
                <a:gd name="T8" fmla="*/ 2515 w 6306"/>
                <a:gd name="T9" fmla="*/ 1836 h 2524"/>
                <a:gd name="T10" fmla="*/ 2515 w 6306"/>
                <a:gd name="T11" fmla="*/ 769 h 2524"/>
                <a:gd name="T12" fmla="*/ 1257 w 6306"/>
                <a:gd name="T13" fmla="*/ 769 h 2524"/>
                <a:gd name="T14" fmla="*/ 1257 w 6306"/>
                <a:gd name="T15" fmla="*/ 0 h 2524"/>
                <a:gd name="T16" fmla="*/ 0 w 6306"/>
                <a:gd name="T17" fmla="*/ 0 h 2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6" h="2524">
                  <a:moveTo>
                    <a:pt x="6306" y="2524"/>
                  </a:moveTo>
                  <a:lnTo>
                    <a:pt x="6306" y="2185"/>
                  </a:lnTo>
                  <a:lnTo>
                    <a:pt x="3792" y="2185"/>
                  </a:lnTo>
                  <a:lnTo>
                    <a:pt x="3792" y="1836"/>
                  </a:lnTo>
                  <a:lnTo>
                    <a:pt x="2515" y="1836"/>
                  </a:lnTo>
                  <a:lnTo>
                    <a:pt x="2515" y="769"/>
                  </a:lnTo>
                  <a:lnTo>
                    <a:pt x="1257" y="769"/>
                  </a:lnTo>
                  <a:lnTo>
                    <a:pt x="1257" y="0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49" name="Freeform 26">
              <a:extLst>
                <a:ext uri="{FF2B5EF4-FFF2-40B4-BE49-F238E27FC236}">
                  <a16:creationId xmlns:a16="http://schemas.microsoft.com/office/drawing/2014/main" id="{94D07024-FA47-1D13-AEEC-0F16DC836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975" y="4015758"/>
              <a:ext cx="74613" cy="76200"/>
            </a:xfrm>
            <a:custGeom>
              <a:avLst/>
              <a:gdLst>
                <a:gd name="T0" fmla="*/ 161 w 189"/>
                <a:gd name="T1" fmla="*/ 161 h 189"/>
                <a:gd name="T2" fmla="*/ 167 w 189"/>
                <a:gd name="T3" fmla="*/ 153 h 189"/>
                <a:gd name="T4" fmla="*/ 173 w 189"/>
                <a:gd name="T5" fmla="*/ 145 h 189"/>
                <a:gd name="T6" fmla="*/ 182 w 189"/>
                <a:gd name="T7" fmla="*/ 129 h 189"/>
                <a:gd name="T8" fmla="*/ 184 w 189"/>
                <a:gd name="T9" fmla="*/ 120 h 189"/>
                <a:gd name="T10" fmla="*/ 187 w 189"/>
                <a:gd name="T11" fmla="*/ 112 h 189"/>
                <a:gd name="T12" fmla="*/ 189 w 189"/>
                <a:gd name="T13" fmla="*/ 94 h 189"/>
                <a:gd name="T14" fmla="*/ 187 w 189"/>
                <a:gd name="T15" fmla="*/ 74 h 189"/>
                <a:gd name="T16" fmla="*/ 182 w 189"/>
                <a:gd name="T17" fmla="*/ 57 h 189"/>
                <a:gd name="T18" fmla="*/ 173 w 189"/>
                <a:gd name="T19" fmla="*/ 41 h 189"/>
                <a:gd name="T20" fmla="*/ 161 w 189"/>
                <a:gd name="T21" fmla="*/ 27 h 189"/>
                <a:gd name="T22" fmla="*/ 146 w 189"/>
                <a:gd name="T23" fmla="*/ 14 h 189"/>
                <a:gd name="T24" fmla="*/ 129 w 189"/>
                <a:gd name="T25" fmla="*/ 6 h 189"/>
                <a:gd name="T26" fmla="*/ 112 w 189"/>
                <a:gd name="T27" fmla="*/ 1 h 189"/>
                <a:gd name="T28" fmla="*/ 94 w 189"/>
                <a:gd name="T29" fmla="*/ 0 h 189"/>
                <a:gd name="T30" fmla="*/ 74 w 189"/>
                <a:gd name="T31" fmla="*/ 1 h 189"/>
                <a:gd name="T32" fmla="*/ 57 w 189"/>
                <a:gd name="T33" fmla="*/ 6 h 189"/>
                <a:gd name="T34" fmla="*/ 41 w 189"/>
                <a:gd name="T35" fmla="*/ 14 h 189"/>
                <a:gd name="T36" fmla="*/ 27 w 189"/>
                <a:gd name="T37" fmla="*/ 27 h 189"/>
                <a:gd name="T38" fmla="*/ 14 w 189"/>
                <a:gd name="T39" fmla="*/ 41 h 189"/>
                <a:gd name="T40" fmla="*/ 6 w 189"/>
                <a:gd name="T41" fmla="*/ 57 h 189"/>
                <a:gd name="T42" fmla="*/ 1 w 189"/>
                <a:gd name="T43" fmla="*/ 74 h 189"/>
                <a:gd name="T44" fmla="*/ 0 w 189"/>
                <a:gd name="T45" fmla="*/ 94 h 189"/>
                <a:gd name="T46" fmla="*/ 1 w 189"/>
                <a:gd name="T47" fmla="*/ 112 h 189"/>
                <a:gd name="T48" fmla="*/ 6 w 189"/>
                <a:gd name="T49" fmla="*/ 129 h 189"/>
                <a:gd name="T50" fmla="*/ 14 w 189"/>
                <a:gd name="T51" fmla="*/ 145 h 189"/>
                <a:gd name="T52" fmla="*/ 27 w 189"/>
                <a:gd name="T53" fmla="*/ 161 h 189"/>
                <a:gd name="T54" fmla="*/ 41 w 189"/>
                <a:gd name="T55" fmla="*/ 173 h 189"/>
                <a:gd name="T56" fmla="*/ 57 w 189"/>
                <a:gd name="T57" fmla="*/ 182 h 189"/>
                <a:gd name="T58" fmla="*/ 74 w 189"/>
                <a:gd name="T59" fmla="*/ 187 h 189"/>
                <a:gd name="T60" fmla="*/ 94 w 189"/>
                <a:gd name="T61" fmla="*/ 189 h 189"/>
                <a:gd name="T62" fmla="*/ 112 w 189"/>
                <a:gd name="T63" fmla="*/ 187 h 189"/>
                <a:gd name="T64" fmla="*/ 120 w 189"/>
                <a:gd name="T65" fmla="*/ 184 h 189"/>
                <a:gd name="T66" fmla="*/ 129 w 189"/>
                <a:gd name="T67" fmla="*/ 182 h 189"/>
                <a:gd name="T68" fmla="*/ 146 w 189"/>
                <a:gd name="T69" fmla="*/ 173 h 189"/>
                <a:gd name="T70" fmla="*/ 153 w 189"/>
                <a:gd name="T71" fmla="*/ 167 h 189"/>
                <a:gd name="T72" fmla="*/ 161 w 189"/>
                <a:gd name="T73" fmla="*/ 1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89">
                  <a:moveTo>
                    <a:pt x="161" y="161"/>
                  </a:moveTo>
                  <a:lnTo>
                    <a:pt x="167" y="153"/>
                  </a:lnTo>
                  <a:lnTo>
                    <a:pt x="173" y="145"/>
                  </a:lnTo>
                  <a:lnTo>
                    <a:pt x="182" y="129"/>
                  </a:lnTo>
                  <a:lnTo>
                    <a:pt x="184" y="120"/>
                  </a:lnTo>
                  <a:lnTo>
                    <a:pt x="187" y="112"/>
                  </a:lnTo>
                  <a:lnTo>
                    <a:pt x="189" y="94"/>
                  </a:lnTo>
                  <a:lnTo>
                    <a:pt x="187" y="74"/>
                  </a:lnTo>
                  <a:lnTo>
                    <a:pt x="182" y="57"/>
                  </a:lnTo>
                  <a:lnTo>
                    <a:pt x="173" y="41"/>
                  </a:lnTo>
                  <a:lnTo>
                    <a:pt x="161" y="27"/>
                  </a:lnTo>
                  <a:lnTo>
                    <a:pt x="146" y="14"/>
                  </a:lnTo>
                  <a:lnTo>
                    <a:pt x="129" y="6"/>
                  </a:lnTo>
                  <a:lnTo>
                    <a:pt x="112" y="1"/>
                  </a:lnTo>
                  <a:lnTo>
                    <a:pt x="94" y="0"/>
                  </a:lnTo>
                  <a:lnTo>
                    <a:pt x="74" y="1"/>
                  </a:lnTo>
                  <a:lnTo>
                    <a:pt x="57" y="6"/>
                  </a:lnTo>
                  <a:lnTo>
                    <a:pt x="41" y="14"/>
                  </a:lnTo>
                  <a:lnTo>
                    <a:pt x="27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4"/>
                  </a:lnTo>
                  <a:lnTo>
                    <a:pt x="0" y="94"/>
                  </a:lnTo>
                  <a:lnTo>
                    <a:pt x="1" y="112"/>
                  </a:lnTo>
                  <a:lnTo>
                    <a:pt x="6" y="129"/>
                  </a:lnTo>
                  <a:lnTo>
                    <a:pt x="14" y="145"/>
                  </a:lnTo>
                  <a:lnTo>
                    <a:pt x="27" y="161"/>
                  </a:lnTo>
                  <a:lnTo>
                    <a:pt x="41" y="173"/>
                  </a:lnTo>
                  <a:lnTo>
                    <a:pt x="57" y="182"/>
                  </a:lnTo>
                  <a:lnTo>
                    <a:pt x="74" y="187"/>
                  </a:lnTo>
                  <a:lnTo>
                    <a:pt x="94" y="189"/>
                  </a:lnTo>
                  <a:lnTo>
                    <a:pt x="112" y="187"/>
                  </a:lnTo>
                  <a:lnTo>
                    <a:pt x="120" y="184"/>
                  </a:lnTo>
                  <a:lnTo>
                    <a:pt x="129" y="182"/>
                  </a:lnTo>
                  <a:lnTo>
                    <a:pt x="146" y="173"/>
                  </a:lnTo>
                  <a:lnTo>
                    <a:pt x="153" y="167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50" name="Freeform 27">
              <a:extLst>
                <a:ext uri="{FF2B5EF4-FFF2-40B4-BE49-F238E27FC236}">
                  <a16:creationId xmlns:a16="http://schemas.microsoft.com/office/drawing/2014/main" id="{DDE37D1C-7133-063F-0DD5-796095D1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450" y="4439621"/>
              <a:ext cx="76200" cy="74613"/>
            </a:xfrm>
            <a:custGeom>
              <a:avLst/>
              <a:gdLst>
                <a:gd name="T0" fmla="*/ 162 w 190"/>
                <a:gd name="T1" fmla="*/ 161 h 189"/>
                <a:gd name="T2" fmla="*/ 168 w 190"/>
                <a:gd name="T3" fmla="*/ 153 h 189"/>
                <a:gd name="T4" fmla="*/ 174 w 190"/>
                <a:gd name="T5" fmla="*/ 145 h 189"/>
                <a:gd name="T6" fmla="*/ 183 w 190"/>
                <a:gd name="T7" fmla="*/ 129 h 189"/>
                <a:gd name="T8" fmla="*/ 185 w 190"/>
                <a:gd name="T9" fmla="*/ 120 h 189"/>
                <a:gd name="T10" fmla="*/ 188 w 190"/>
                <a:gd name="T11" fmla="*/ 112 h 189"/>
                <a:gd name="T12" fmla="*/ 190 w 190"/>
                <a:gd name="T13" fmla="*/ 94 h 189"/>
                <a:gd name="T14" fmla="*/ 188 w 190"/>
                <a:gd name="T15" fmla="*/ 74 h 189"/>
                <a:gd name="T16" fmla="*/ 183 w 190"/>
                <a:gd name="T17" fmla="*/ 57 h 189"/>
                <a:gd name="T18" fmla="*/ 174 w 190"/>
                <a:gd name="T19" fmla="*/ 41 h 189"/>
                <a:gd name="T20" fmla="*/ 162 w 190"/>
                <a:gd name="T21" fmla="*/ 27 h 189"/>
                <a:gd name="T22" fmla="*/ 146 w 190"/>
                <a:gd name="T23" fmla="*/ 14 h 189"/>
                <a:gd name="T24" fmla="*/ 130 w 190"/>
                <a:gd name="T25" fmla="*/ 6 h 189"/>
                <a:gd name="T26" fmla="*/ 113 w 190"/>
                <a:gd name="T27" fmla="*/ 1 h 189"/>
                <a:gd name="T28" fmla="*/ 95 w 190"/>
                <a:gd name="T29" fmla="*/ 0 h 189"/>
                <a:gd name="T30" fmla="*/ 75 w 190"/>
                <a:gd name="T31" fmla="*/ 1 h 189"/>
                <a:gd name="T32" fmla="*/ 58 w 190"/>
                <a:gd name="T33" fmla="*/ 6 h 189"/>
                <a:gd name="T34" fmla="*/ 42 w 190"/>
                <a:gd name="T35" fmla="*/ 14 h 189"/>
                <a:gd name="T36" fmla="*/ 28 w 190"/>
                <a:gd name="T37" fmla="*/ 27 h 189"/>
                <a:gd name="T38" fmla="*/ 15 w 190"/>
                <a:gd name="T39" fmla="*/ 41 h 189"/>
                <a:gd name="T40" fmla="*/ 6 w 190"/>
                <a:gd name="T41" fmla="*/ 57 h 189"/>
                <a:gd name="T42" fmla="*/ 1 w 190"/>
                <a:gd name="T43" fmla="*/ 74 h 189"/>
                <a:gd name="T44" fmla="*/ 0 w 190"/>
                <a:gd name="T45" fmla="*/ 94 h 189"/>
                <a:gd name="T46" fmla="*/ 1 w 190"/>
                <a:gd name="T47" fmla="*/ 112 h 189"/>
                <a:gd name="T48" fmla="*/ 6 w 190"/>
                <a:gd name="T49" fmla="*/ 129 h 189"/>
                <a:gd name="T50" fmla="*/ 15 w 190"/>
                <a:gd name="T51" fmla="*/ 145 h 189"/>
                <a:gd name="T52" fmla="*/ 28 w 190"/>
                <a:gd name="T53" fmla="*/ 161 h 189"/>
                <a:gd name="T54" fmla="*/ 42 w 190"/>
                <a:gd name="T55" fmla="*/ 173 h 189"/>
                <a:gd name="T56" fmla="*/ 58 w 190"/>
                <a:gd name="T57" fmla="*/ 182 h 189"/>
                <a:gd name="T58" fmla="*/ 75 w 190"/>
                <a:gd name="T59" fmla="*/ 187 h 189"/>
                <a:gd name="T60" fmla="*/ 95 w 190"/>
                <a:gd name="T61" fmla="*/ 189 h 189"/>
                <a:gd name="T62" fmla="*/ 113 w 190"/>
                <a:gd name="T63" fmla="*/ 187 h 189"/>
                <a:gd name="T64" fmla="*/ 121 w 190"/>
                <a:gd name="T65" fmla="*/ 184 h 189"/>
                <a:gd name="T66" fmla="*/ 130 w 190"/>
                <a:gd name="T67" fmla="*/ 182 h 189"/>
                <a:gd name="T68" fmla="*/ 146 w 190"/>
                <a:gd name="T69" fmla="*/ 173 h 189"/>
                <a:gd name="T70" fmla="*/ 153 w 190"/>
                <a:gd name="T71" fmla="*/ 167 h 189"/>
                <a:gd name="T72" fmla="*/ 162 w 190"/>
                <a:gd name="T73" fmla="*/ 1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189">
                  <a:moveTo>
                    <a:pt x="162" y="161"/>
                  </a:moveTo>
                  <a:lnTo>
                    <a:pt x="168" y="153"/>
                  </a:lnTo>
                  <a:lnTo>
                    <a:pt x="174" y="145"/>
                  </a:lnTo>
                  <a:lnTo>
                    <a:pt x="183" y="129"/>
                  </a:lnTo>
                  <a:lnTo>
                    <a:pt x="185" y="120"/>
                  </a:lnTo>
                  <a:lnTo>
                    <a:pt x="188" y="112"/>
                  </a:lnTo>
                  <a:lnTo>
                    <a:pt x="190" y="94"/>
                  </a:lnTo>
                  <a:lnTo>
                    <a:pt x="188" y="74"/>
                  </a:lnTo>
                  <a:lnTo>
                    <a:pt x="183" y="57"/>
                  </a:lnTo>
                  <a:lnTo>
                    <a:pt x="174" y="41"/>
                  </a:lnTo>
                  <a:lnTo>
                    <a:pt x="162" y="27"/>
                  </a:lnTo>
                  <a:lnTo>
                    <a:pt x="146" y="14"/>
                  </a:lnTo>
                  <a:lnTo>
                    <a:pt x="130" y="6"/>
                  </a:lnTo>
                  <a:lnTo>
                    <a:pt x="113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2" y="14"/>
                  </a:lnTo>
                  <a:lnTo>
                    <a:pt x="28" y="27"/>
                  </a:lnTo>
                  <a:lnTo>
                    <a:pt x="15" y="41"/>
                  </a:lnTo>
                  <a:lnTo>
                    <a:pt x="6" y="57"/>
                  </a:lnTo>
                  <a:lnTo>
                    <a:pt x="1" y="74"/>
                  </a:lnTo>
                  <a:lnTo>
                    <a:pt x="0" y="94"/>
                  </a:lnTo>
                  <a:lnTo>
                    <a:pt x="1" y="112"/>
                  </a:lnTo>
                  <a:lnTo>
                    <a:pt x="6" y="129"/>
                  </a:lnTo>
                  <a:lnTo>
                    <a:pt x="15" y="145"/>
                  </a:lnTo>
                  <a:lnTo>
                    <a:pt x="28" y="161"/>
                  </a:lnTo>
                  <a:lnTo>
                    <a:pt x="42" y="173"/>
                  </a:lnTo>
                  <a:lnTo>
                    <a:pt x="58" y="182"/>
                  </a:lnTo>
                  <a:lnTo>
                    <a:pt x="75" y="187"/>
                  </a:lnTo>
                  <a:lnTo>
                    <a:pt x="95" y="189"/>
                  </a:lnTo>
                  <a:lnTo>
                    <a:pt x="113" y="187"/>
                  </a:lnTo>
                  <a:lnTo>
                    <a:pt x="121" y="184"/>
                  </a:lnTo>
                  <a:lnTo>
                    <a:pt x="130" y="182"/>
                  </a:lnTo>
                  <a:lnTo>
                    <a:pt x="146" y="173"/>
                  </a:lnTo>
                  <a:lnTo>
                    <a:pt x="153" y="167"/>
                  </a:lnTo>
                  <a:lnTo>
                    <a:pt x="162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51" name="Freeform 28">
              <a:extLst>
                <a:ext uri="{FF2B5EF4-FFF2-40B4-BE49-F238E27FC236}">
                  <a16:creationId xmlns:a16="http://schemas.microsoft.com/office/drawing/2014/main" id="{8EEC199A-2306-BD97-1CBC-41D964628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577733"/>
              <a:ext cx="74613" cy="76200"/>
            </a:xfrm>
            <a:custGeom>
              <a:avLst/>
              <a:gdLst>
                <a:gd name="T0" fmla="*/ 162 w 190"/>
                <a:gd name="T1" fmla="*/ 161 h 189"/>
                <a:gd name="T2" fmla="*/ 168 w 190"/>
                <a:gd name="T3" fmla="*/ 153 h 189"/>
                <a:gd name="T4" fmla="*/ 174 w 190"/>
                <a:gd name="T5" fmla="*/ 146 h 189"/>
                <a:gd name="T6" fmla="*/ 183 w 190"/>
                <a:gd name="T7" fmla="*/ 130 h 189"/>
                <a:gd name="T8" fmla="*/ 185 w 190"/>
                <a:gd name="T9" fmla="*/ 121 h 189"/>
                <a:gd name="T10" fmla="*/ 188 w 190"/>
                <a:gd name="T11" fmla="*/ 113 h 189"/>
                <a:gd name="T12" fmla="*/ 190 w 190"/>
                <a:gd name="T13" fmla="*/ 94 h 189"/>
                <a:gd name="T14" fmla="*/ 188 w 190"/>
                <a:gd name="T15" fmla="*/ 74 h 189"/>
                <a:gd name="T16" fmla="*/ 183 w 190"/>
                <a:gd name="T17" fmla="*/ 57 h 189"/>
                <a:gd name="T18" fmla="*/ 174 w 190"/>
                <a:gd name="T19" fmla="*/ 41 h 189"/>
                <a:gd name="T20" fmla="*/ 162 w 190"/>
                <a:gd name="T21" fmla="*/ 27 h 189"/>
                <a:gd name="T22" fmla="*/ 146 w 190"/>
                <a:gd name="T23" fmla="*/ 14 h 189"/>
                <a:gd name="T24" fmla="*/ 130 w 190"/>
                <a:gd name="T25" fmla="*/ 6 h 189"/>
                <a:gd name="T26" fmla="*/ 113 w 190"/>
                <a:gd name="T27" fmla="*/ 1 h 189"/>
                <a:gd name="T28" fmla="*/ 95 w 190"/>
                <a:gd name="T29" fmla="*/ 0 h 189"/>
                <a:gd name="T30" fmla="*/ 75 w 190"/>
                <a:gd name="T31" fmla="*/ 1 h 189"/>
                <a:gd name="T32" fmla="*/ 58 w 190"/>
                <a:gd name="T33" fmla="*/ 6 h 189"/>
                <a:gd name="T34" fmla="*/ 42 w 190"/>
                <a:gd name="T35" fmla="*/ 14 h 189"/>
                <a:gd name="T36" fmla="*/ 28 w 190"/>
                <a:gd name="T37" fmla="*/ 27 h 189"/>
                <a:gd name="T38" fmla="*/ 14 w 190"/>
                <a:gd name="T39" fmla="*/ 41 h 189"/>
                <a:gd name="T40" fmla="*/ 6 w 190"/>
                <a:gd name="T41" fmla="*/ 57 h 189"/>
                <a:gd name="T42" fmla="*/ 1 w 190"/>
                <a:gd name="T43" fmla="*/ 74 h 189"/>
                <a:gd name="T44" fmla="*/ 0 w 190"/>
                <a:gd name="T45" fmla="*/ 94 h 189"/>
                <a:gd name="T46" fmla="*/ 1 w 190"/>
                <a:gd name="T47" fmla="*/ 113 h 189"/>
                <a:gd name="T48" fmla="*/ 6 w 190"/>
                <a:gd name="T49" fmla="*/ 130 h 189"/>
                <a:gd name="T50" fmla="*/ 14 w 190"/>
                <a:gd name="T51" fmla="*/ 146 h 189"/>
                <a:gd name="T52" fmla="*/ 28 w 190"/>
                <a:gd name="T53" fmla="*/ 161 h 189"/>
                <a:gd name="T54" fmla="*/ 42 w 190"/>
                <a:gd name="T55" fmla="*/ 173 h 189"/>
                <a:gd name="T56" fmla="*/ 58 w 190"/>
                <a:gd name="T57" fmla="*/ 182 h 189"/>
                <a:gd name="T58" fmla="*/ 75 w 190"/>
                <a:gd name="T59" fmla="*/ 187 h 189"/>
                <a:gd name="T60" fmla="*/ 95 w 190"/>
                <a:gd name="T61" fmla="*/ 189 h 189"/>
                <a:gd name="T62" fmla="*/ 113 w 190"/>
                <a:gd name="T63" fmla="*/ 187 h 189"/>
                <a:gd name="T64" fmla="*/ 121 w 190"/>
                <a:gd name="T65" fmla="*/ 184 h 189"/>
                <a:gd name="T66" fmla="*/ 130 w 190"/>
                <a:gd name="T67" fmla="*/ 182 h 189"/>
                <a:gd name="T68" fmla="*/ 146 w 190"/>
                <a:gd name="T69" fmla="*/ 173 h 189"/>
                <a:gd name="T70" fmla="*/ 153 w 190"/>
                <a:gd name="T71" fmla="*/ 167 h 189"/>
                <a:gd name="T72" fmla="*/ 162 w 190"/>
                <a:gd name="T73" fmla="*/ 1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189">
                  <a:moveTo>
                    <a:pt x="162" y="161"/>
                  </a:moveTo>
                  <a:lnTo>
                    <a:pt x="168" y="153"/>
                  </a:lnTo>
                  <a:lnTo>
                    <a:pt x="174" y="146"/>
                  </a:lnTo>
                  <a:lnTo>
                    <a:pt x="183" y="130"/>
                  </a:lnTo>
                  <a:lnTo>
                    <a:pt x="185" y="121"/>
                  </a:lnTo>
                  <a:lnTo>
                    <a:pt x="188" y="113"/>
                  </a:lnTo>
                  <a:lnTo>
                    <a:pt x="190" y="94"/>
                  </a:lnTo>
                  <a:lnTo>
                    <a:pt x="188" y="74"/>
                  </a:lnTo>
                  <a:lnTo>
                    <a:pt x="183" y="57"/>
                  </a:lnTo>
                  <a:lnTo>
                    <a:pt x="174" y="41"/>
                  </a:lnTo>
                  <a:lnTo>
                    <a:pt x="162" y="27"/>
                  </a:lnTo>
                  <a:lnTo>
                    <a:pt x="146" y="14"/>
                  </a:lnTo>
                  <a:lnTo>
                    <a:pt x="130" y="6"/>
                  </a:lnTo>
                  <a:lnTo>
                    <a:pt x="113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2" y="14"/>
                  </a:lnTo>
                  <a:lnTo>
                    <a:pt x="28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4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6" y="130"/>
                  </a:lnTo>
                  <a:lnTo>
                    <a:pt x="14" y="146"/>
                  </a:lnTo>
                  <a:lnTo>
                    <a:pt x="28" y="161"/>
                  </a:lnTo>
                  <a:lnTo>
                    <a:pt x="42" y="173"/>
                  </a:lnTo>
                  <a:lnTo>
                    <a:pt x="58" y="182"/>
                  </a:lnTo>
                  <a:lnTo>
                    <a:pt x="75" y="187"/>
                  </a:lnTo>
                  <a:lnTo>
                    <a:pt x="95" y="189"/>
                  </a:lnTo>
                  <a:lnTo>
                    <a:pt x="113" y="187"/>
                  </a:lnTo>
                  <a:lnTo>
                    <a:pt x="121" y="184"/>
                  </a:lnTo>
                  <a:lnTo>
                    <a:pt x="130" y="182"/>
                  </a:lnTo>
                  <a:lnTo>
                    <a:pt x="146" y="173"/>
                  </a:lnTo>
                  <a:lnTo>
                    <a:pt x="153" y="167"/>
                  </a:lnTo>
                  <a:lnTo>
                    <a:pt x="162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52" name="Freeform 29">
              <a:extLst>
                <a:ext uri="{FF2B5EF4-FFF2-40B4-BE49-F238E27FC236}">
                  <a16:creationId xmlns:a16="http://schemas.microsoft.com/office/drawing/2014/main" id="{780C9A51-710D-1D2D-2FA1-6B2A74FF3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400" y="4712671"/>
              <a:ext cx="74613" cy="74613"/>
            </a:xfrm>
            <a:custGeom>
              <a:avLst/>
              <a:gdLst>
                <a:gd name="T0" fmla="*/ 161 w 189"/>
                <a:gd name="T1" fmla="*/ 161 h 189"/>
                <a:gd name="T2" fmla="*/ 167 w 189"/>
                <a:gd name="T3" fmla="*/ 153 h 189"/>
                <a:gd name="T4" fmla="*/ 173 w 189"/>
                <a:gd name="T5" fmla="*/ 146 h 189"/>
                <a:gd name="T6" fmla="*/ 182 w 189"/>
                <a:gd name="T7" fmla="*/ 130 h 189"/>
                <a:gd name="T8" fmla="*/ 184 w 189"/>
                <a:gd name="T9" fmla="*/ 121 h 189"/>
                <a:gd name="T10" fmla="*/ 187 w 189"/>
                <a:gd name="T11" fmla="*/ 113 h 189"/>
                <a:gd name="T12" fmla="*/ 189 w 189"/>
                <a:gd name="T13" fmla="*/ 95 h 189"/>
                <a:gd name="T14" fmla="*/ 187 w 189"/>
                <a:gd name="T15" fmla="*/ 75 h 189"/>
                <a:gd name="T16" fmla="*/ 182 w 189"/>
                <a:gd name="T17" fmla="*/ 57 h 189"/>
                <a:gd name="T18" fmla="*/ 173 w 189"/>
                <a:gd name="T19" fmla="*/ 41 h 189"/>
                <a:gd name="T20" fmla="*/ 161 w 189"/>
                <a:gd name="T21" fmla="*/ 27 h 189"/>
                <a:gd name="T22" fmla="*/ 146 w 189"/>
                <a:gd name="T23" fmla="*/ 14 h 189"/>
                <a:gd name="T24" fmla="*/ 130 w 189"/>
                <a:gd name="T25" fmla="*/ 6 h 189"/>
                <a:gd name="T26" fmla="*/ 113 w 189"/>
                <a:gd name="T27" fmla="*/ 1 h 189"/>
                <a:gd name="T28" fmla="*/ 95 w 189"/>
                <a:gd name="T29" fmla="*/ 0 h 189"/>
                <a:gd name="T30" fmla="*/ 75 w 189"/>
                <a:gd name="T31" fmla="*/ 1 h 189"/>
                <a:gd name="T32" fmla="*/ 57 w 189"/>
                <a:gd name="T33" fmla="*/ 6 h 189"/>
                <a:gd name="T34" fmla="*/ 41 w 189"/>
                <a:gd name="T35" fmla="*/ 14 h 189"/>
                <a:gd name="T36" fmla="*/ 27 w 189"/>
                <a:gd name="T37" fmla="*/ 27 h 189"/>
                <a:gd name="T38" fmla="*/ 14 w 189"/>
                <a:gd name="T39" fmla="*/ 41 h 189"/>
                <a:gd name="T40" fmla="*/ 6 w 189"/>
                <a:gd name="T41" fmla="*/ 57 h 189"/>
                <a:gd name="T42" fmla="*/ 1 w 189"/>
                <a:gd name="T43" fmla="*/ 75 h 189"/>
                <a:gd name="T44" fmla="*/ 0 w 189"/>
                <a:gd name="T45" fmla="*/ 95 h 189"/>
                <a:gd name="T46" fmla="*/ 1 w 189"/>
                <a:gd name="T47" fmla="*/ 113 h 189"/>
                <a:gd name="T48" fmla="*/ 6 w 189"/>
                <a:gd name="T49" fmla="*/ 130 h 189"/>
                <a:gd name="T50" fmla="*/ 14 w 189"/>
                <a:gd name="T51" fmla="*/ 146 h 189"/>
                <a:gd name="T52" fmla="*/ 27 w 189"/>
                <a:gd name="T53" fmla="*/ 161 h 189"/>
                <a:gd name="T54" fmla="*/ 41 w 189"/>
                <a:gd name="T55" fmla="*/ 173 h 189"/>
                <a:gd name="T56" fmla="*/ 57 w 189"/>
                <a:gd name="T57" fmla="*/ 182 h 189"/>
                <a:gd name="T58" fmla="*/ 75 w 189"/>
                <a:gd name="T59" fmla="*/ 187 h 189"/>
                <a:gd name="T60" fmla="*/ 95 w 189"/>
                <a:gd name="T61" fmla="*/ 189 h 189"/>
                <a:gd name="T62" fmla="*/ 113 w 189"/>
                <a:gd name="T63" fmla="*/ 187 h 189"/>
                <a:gd name="T64" fmla="*/ 121 w 189"/>
                <a:gd name="T65" fmla="*/ 184 h 189"/>
                <a:gd name="T66" fmla="*/ 130 w 189"/>
                <a:gd name="T67" fmla="*/ 182 h 189"/>
                <a:gd name="T68" fmla="*/ 146 w 189"/>
                <a:gd name="T69" fmla="*/ 173 h 189"/>
                <a:gd name="T70" fmla="*/ 153 w 189"/>
                <a:gd name="T71" fmla="*/ 167 h 189"/>
                <a:gd name="T72" fmla="*/ 161 w 189"/>
                <a:gd name="T73" fmla="*/ 1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89">
                  <a:moveTo>
                    <a:pt x="161" y="161"/>
                  </a:moveTo>
                  <a:lnTo>
                    <a:pt x="167" y="153"/>
                  </a:lnTo>
                  <a:lnTo>
                    <a:pt x="173" y="146"/>
                  </a:lnTo>
                  <a:lnTo>
                    <a:pt x="182" y="130"/>
                  </a:lnTo>
                  <a:lnTo>
                    <a:pt x="184" y="121"/>
                  </a:lnTo>
                  <a:lnTo>
                    <a:pt x="187" y="113"/>
                  </a:lnTo>
                  <a:lnTo>
                    <a:pt x="189" y="95"/>
                  </a:lnTo>
                  <a:lnTo>
                    <a:pt x="187" y="75"/>
                  </a:lnTo>
                  <a:lnTo>
                    <a:pt x="182" y="57"/>
                  </a:lnTo>
                  <a:lnTo>
                    <a:pt x="173" y="41"/>
                  </a:lnTo>
                  <a:lnTo>
                    <a:pt x="161" y="27"/>
                  </a:lnTo>
                  <a:lnTo>
                    <a:pt x="146" y="14"/>
                  </a:lnTo>
                  <a:lnTo>
                    <a:pt x="130" y="6"/>
                  </a:lnTo>
                  <a:lnTo>
                    <a:pt x="113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7" y="6"/>
                  </a:lnTo>
                  <a:lnTo>
                    <a:pt x="41" y="14"/>
                  </a:lnTo>
                  <a:lnTo>
                    <a:pt x="27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5"/>
                  </a:lnTo>
                  <a:lnTo>
                    <a:pt x="0" y="95"/>
                  </a:lnTo>
                  <a:lnTo>
                    <a:pt x="1" y="113"/>
                  </a:lnTo>
                  <a:lnTo>
                    <a:pt x="6" y="130"/>
                  </a:lnTo>
                  <a:lnTo>
                    <a:pt x="14" y="146"/>
                  </a:lnTo>
                  <a:lnTo>
                    <a:pt x="27" y="161"/>
                  </a:lnTo>
                  <a:lnTo>
                    <a:pt x="41" y="173"/>
                  </a:lnTo>
                  <a:lnTo>
                    <a:pt x="57" y="182"/>
                  </a:lnTo>
                  <a:lnTo>
                    <a:pt x="75" y="187"/>
                  </a:lnTo>
                  <a:lnTo>
                    <a:pt x="95" y="189"/>
                  </a:lnTo>
                  <a:lnTo>
                    <a:pt x="113" y="187"/>
                  </a:lnTo>
                  <a:lnTo>
                    <a:pt x="121" y="184"/>
                  </a:lnTo>
                  <a:lnTo>
                    <a:pt x="130" y="182"/>
                  </a:lnTo>
                  <a:lnTo>
                    <a:pt x="146" y="173"/>
                  </a:lnTo>
                  <a:lnTo>
                    <a:pt x="153" y="167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</p:grpSp>
      <p:grpSp>
        <p:nvGrpSpPr>
          <p:cNvPr id="2060" name="Groupe 2059">
            <a:extLst>
              <a:ext uri="{FF2B5EF4-FFF2-40B4-BE49-F238E27FC236}">
                <a16:creationId xmlns:a16="http://schemas.microsoft.com/office/drawing/2014/main" id="{C072096A-3F2C-A6EE-4590-67E44B142CA0}"/>
              </a:ext>
            </a:extLst>
          </p:cNvPr>
          <p:cNvGrpSpPr/>
          <p:nvPr/>
        </p:nvGrpSpPr>
        <p:grpSpPr>
          <a:xfrm>
            <a:off x="7775575" y="3406660"/>
            <a:ext cx="3063876" cy="1685926"/>
            <a:chOff x="7775575" y="3603008"/>
            <a:chExt cx="3063876" cy="1685926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DB9D17B-44B9-588B-9186-08D1F65E6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3603008"/>
              <a:ext cx="3005138" cy="1630363"/>
            </a:xfrm>
            <a:custGeom>
              <a:avLst/>
              <a:gdLst>
                <a:gd name="T0" fmla="*/ 7572 w 7572"/>
                <a:gd name="T1" fmla="*/ 4109 h 4109"/>
                <a:gd name="T2" fmla="*/ 0 w 7572"/>
                <a:gd name="T3" fmla="*/ 4109 h 4109"/>
                <a:gd name="T4" fmla="*/ 0 w 7572"/>
                <a:gd name="T5" fmla="*/ 0 h 4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72" h="4109">
                  <a:moveTo>
                    <a:pt x="7572" y="4109"/>
                  </a:moveTo>
                  <a:lnTo>
                    <a:pt x="0" y="410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40BFA02-BD53-9E13-75DE-988280D12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5575" y="4490421"/>
              <a:ext cx="587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4C38DF4E-4019-3EEB-1304-91B62C3EF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5575" y="5233371"/>
              <a:ext cx="587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39C10C56-9079-EAD4-EDFB-BE0BCB071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5575" y="3749058"/>
              <a:ext cx="587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B886187B-80B7-A5DF-B125-2E50ED1C0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26625" y="5233371"/>
              <a:ext cx="0" cy="55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50C3E4CB-F15B-9C60-7339-6ECD99839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23575" y="5233371"/>
              <a:ext cx="0" cy="55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3D0C60AF-A21B-A7C0-20BB-3F0EEA8A6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4313" y="5233371"/>
              <a:ext cx="0" cy="55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DF06F294-348E-7E10-C698-7F19AF2E1B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1263" y="5233371"/>
              <a:ext cx="0" cy="555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D3267B87-0A7C-42BF-77D5-92B9646CD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4313" y="3795096"/>
              <a:ext cx="2482850" cy="1093788"/>
            </a:xfrm>
            <a:prstGeom prst="line">
              <a:avLst/>
            </a:prstGeom>
            <a:noFill/>
            <a:ln w="238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48" name="Freeform 25">
              <a:extLst>
                <a:ext uri="{FF2B5EF4-FFF2-40B4-BE49-F238E27FC236}">
                  <a16:creationId xmlns:a16="http://schemas.microsoft.com/office/drawing/2014/main" id="{FFC1CEFC-BED8-05E3-9BD4-CE3D4CFF1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3" y="3749058"/>
              <a:ext cx="2493963" cy="1084263"/>
            </a:xfrm>
            <a:custGeom>
              <a:avLst/>
              <a:gdLst>
                <a:gd name="T0" fmla="*/ 6282 w 6282"/>
                <a:gd name="T1" fmla="*/ 2732 h 2732"/>
                <a:gd name="T2" fmla="*/ 6282 w 6282"/>
                <a:gd name="T3" fmla="*/ 2331 h 2732"/>
                <a:gd name="T4" fmla="*/ 5002 w 6282"/>
                <a:gd name="T5" fmla="*/ 2331 h 2732"/>
                <a:gd name="T6" fmla="*/ 5002 w 6282"/>
                <a:gd name="T7" fmla="*/ 2128 h 2732"/>
                <a:gd name="T8" fmla="*/ 3792 w 6282"/>
                <a:gd name="T9" fmla="*/ 2128 h 2732"/>
                <a:gd name="T10" fmla="*/ 3792 w 6282"/>
                <a:gd name="T11" fmla="*/ 1605 h 2732"/>
                <a:gd name="T12" fmla="*/ 2515 w 6282"/>
                <a:gd name="T13" fmla="*/ 1605 h 2732"/>
                <a:gd name="T14" fmla="*/ 2515 w 6282"/>
                <a:gd name="T15" fmla="*/ 517 h 2732"/>
                <a:gd name="T16" fmla="*/ 1257 w 6282"/>
                <a:gd name="T17" fmla="*/ 517 h 2732"/>
                <a:gd name="T18" fmla="*/ 1257 w 6282"/>
                <a:gd name="T19" fmla="*/ 0 h 2732"/>
                <a:gd name="T20" fmla="*/ 0 w 6282"/>
                <a:gd name="T21" fmla="*/ 0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82" h="2732">
                  <a:moveTo>
                    <a:pt x="6282" y="2732"/>
                  </a:moveTo>
                  <a:lnTo>
                    <a:pt x="6282" y="2331"/>
                  </a:lnTo>
                  <a:lnTo>
                    <a:pt x="5002" y="2331"/>
                  </a:lnTo>
                  <a:lnTo>
                    <a:pt x="5002" y="2128"/>
                  </a:lnTo>
                  <a:lnTo>
                    <a:pt x="3792" y="2128"/>
                  </a:lnTo>
                  <a:lnTo>
                    <a:pt x="3792" y="1605"/>
                  </a:lnTo>
                  <a:lnTo>
                    <a:pt x="2515" y="1605"/>
                  </a:lnTo>
                  <a:lnTo>
                    <a:pt x="2515" y="517"/>
                  </a:lnTo>
                  <a:lnTo>
                    <a:pt x="1257" y="517"/>
                  </a:lnTo>
                  <a:lnTo>
                    <a:pt x="1257" y="0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54" name="Freeform 30">
              <a:extLst>
                <a:ext uri="{FF2B5EF4-FFF2-40B4-BE49-F238E27FC236}">
                  <a16:creationId xmlns:a16="http://schemas.microsoft.com/office/drawing/2014/main" id="{11CF7712-693F-F8AB-8C0A-AEF33CC6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6275" y="3912571"/>
              <a:ext cx="74613" cy="74613"/>
            </a:xfrm>
            <a:custGeom>
              <a:avLst/>
              <a:gdLst>
                <a:gd name="T0" fmla="*/ 162 w 190"/>
                <a:gd name="T1" fmla="*/ 161 h 189"/>
                <a:gd name="T2" fmla="*/ 168 w 190"/>
                <a:gd name="T3" fmla="*/ 153 h 189"/>
                <a:gd name="T4" fmla="*/ 174 w 190"/>
                <a:gd name="T5" fmla="*/ 146 h 189"/>
                <a:gd name="T6" fmla="*/ 183 w 190"/>
                <a:gd name="T7" fmla="*/ 130 h 189"/>
                <a:gd name="T8" fmla="*/ 185 w 190"/>
                <a:gd name="T9" fmla="*/ 121 h 189"/>
                <a:gd name="T10" fmla="*/ 188 w 190"/>
                <a:gd name="T11" fmla="*/ 113 h 189"/>
                <a:gd name="T12" fmla="*/ 190 w 190"/>
                <a:gd name="T13" fmla="*/ 94 h 189"/>
                <a:gd name="T14" fmla="*/ 188 w 190"/>
                <a:gd name="T15" fmla="*/ 74 h 189"/>
                <a:gd name="T16" fmla="*/ 183 w 190"/>
                <a:gd name="T17" fmla="*/ 57 h 189"/>
                <a:gd name="T18" fmla="*/ 174 w 190"/>
                <a:gd name="T19" fmla="*/ 41 h 189"/>
                <a:gd name="T20" fmla="*/ 162 w 190"/>
                <a:gd name="T21" fmla="*/ 27 h 189"/>
                <a:gd name="T22" fmla="*/ 146 w 190"/>
                <a:gd name="T23" fmla="*/ 14 h 189"/>
                <a:gd name="T24" fmla="*/ 130 w 190"/>
                <a:gd name="T25" fmla="*/ 6 h 189"/>
                <a:gd name="T26" fmla="*/ 113 w 190"/>
                <a:gd name="T27" fmla="*/ 1 h 189"/>
                <a:gd name="T28" fmla="*/ 95 w 190"/>
                <a:gd name="T29" fmla="*/ 0 h 189"/>
                <a:gd name="T30" fmla="*/ 75 w 190"/>
                <a:gd name="T31" fmla="*/ 1 h 189"/>
                <a:gd name="T32" fmla="*/ 58 w 190"/>
                <a:gd name="T33" fmla="*/ 6 h 189"/>
                <a:gd name="T34" fmla="*/ 42 w 190"/>
                <a:gd name="T35" fmla="*/ 14 h 189"/>
                <a:gd name="T36" fmla="*/ 28 w 190"/>
                <a:gd name="T37" fmla="*/ 27 h 189"/>
                <a:gd name="T38" fmla="*/ 14 w 190"/>
                <a:gd name="T39" fmla="*/ 41 h 189"/>
                <a:gd name="T40" fmla="*/ 6 w 190"/>
                <a:gd name="T41" fmla="*/ 57 h 189"/>
                <a:gd name="T42" fmla="*/ 1 w 190"/>
                <a:gd name="T43" fmla="*/ 74 h 189"/>
                <a:gd name="T44" fmla="*/ 0 w 190"/>
                <a:gd name="T45" fmla="*/ 94 h 189"/>
                <a:gd name="T46" fmla="*/ 1 w 190"/>
                <a:gd name="T47" fmla="*/ 113 h 189"/>
                <a:gd name="T48" fmla="*/ 6 w 190"/>
                <a:gd name="T49" fmla="*/ 130 h 189"/>
                <a:gd name="T50" fmla="*/ 14 w 190"/>
                <a:gd name="T51" fmla="*/ 146 h 189"/>
                <a:gd name="T52" fmla="*/ 28 w 190"/>
                <a:gd name="T53" fmla="*/ 161 h 189"/>
                <a:gd name="T54" fmla="*/ 42 w 190"/>
                <a:gd name="T55" fmla="*/ 173 h 189"/>
                <a:gd name="T56" fmla="*/ 58 w 190"/>
                <a:gd name="T57" fmla="*/ 182 h 189"/>
                <a:gd name="T58" fmla="*/ 75 w 190"/>
                <a:gd name="T59" fmla="*/ 187 h 189"/>
                <a:gd name="T60" fmla="*/ 95 w 190"/>
                <a:gd name="T61" fmla="*/ 189 h 189"/>
                <a:gd name="T62" fmla="*/ 113 w 190"/>
                <a:gd name="T63" fmla="*/ 187 h 189"/>
                <a:gd name="T64" fmla="*/ 121 w 190"/>
                <a:gd name="T65" fmla="*/ 184 h 189"/>
                <a:gd name="T66" fmla="*/ 130 w 190"/>
                <a:gd name="T67" fmla="*/ 182 h 189"/>
                <a:gd name="T68" fmla="*/ 146 w 190"/>
                <a:gd name="T69" fmla="*/ 173 h 189"/>
                <a:gd name="T70" fmla="*/ 153 w 190"/>
                <a:gd name="T71" fmla="*/ 167 h 189"/>
                <a:gd name="T72" fmla="*/ 162 w 190"/>
                <a:gd name="T73" fmla="*/ 1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189">
                  <a:moveTo>
                    <a:pt x="162" y="161"/>
                  </a:moveTo>
                  <a:lnTo>
                    <a:pt x="168" y="153"/>
                  </a:lnTo>
                  <a:lnTo>
                    <a:pt x="174" y="146"/>
                  </a:lnTo>
                  <a:lnTo>
                    <a:pt x="183" y="130"/>
                  </a:lnTo>
                  <a:lnTo>
                    <a:pt x="185" y="121"/>
                  </a:lnTo>
                  <a:lnTo>
                    <a:pt x="188" y="113"/>
                  </a:lnTo>
                  <a:lnTo>
                    <a:pt x="190" y="94"/>
                  </a:lnTo>
                  <a:lnTo>
                    <a:pt x="188" y="74"/>
                  </a:lnTo>
                  <a:lnTo>
                    <a:pt x="183" y="57"/>
                  </a:lnTo>
                  <a:lnTo>
                    <a:pt x="174" y="41"/>
                  </a:lnTo>
                  <a:lnTo>
                    <a:pt x="162" y="27"/>
                  </a:lnTo>
                  <a:lnTo>
                    <a:pt x="146" y="14"/>
                  </a:lnTo>
                  <a:lnTo>
                    <a:pt x="130" y="6"/>
                  </a:lnTo>
                  <a:lnTo>
                    <a:pt x="113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2" y="14"/>
                  </a:lnTo>
                  <a:lnTo>
                    <a:pt x="28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4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6" y="130"/>
                  </a:lnTo>
                  <a:lnTo>
                    <a:pt x="14" y="146"/>
                  </a:lnTo>
                  <a:lnTo>
                    <a:pt x="28" y="161"/>
                  </a:lnTo>
                  <a:lnTo>
                    <a:pt x="42" y="173"/>
                  </a:lnTo>
                  <a:lnTo>
                    <a:pt x="58" y="182"/>
                  </a:lnTo>
                  <a:lnTo>
                    <a:pt x="75" y="187"/>
                  </a:lnTo>
                  <a:lnTo>
                    <a:pt x="95" y="189"/>
                  </a:lnTo>
                  <a:lnTo>
                    <a:pt x="113" y="187"/>
                  </a:lnTo>
                  <a:lnTo>
                    <a:pt x="121" y="184"/>
                  </a:lnTo>
                  <a:lnTo>
                    <a:pt x="130" y="182"/>
                  </a:lnTo>
                  <a:lnTo>
                    <a:pt x="146" y="173"/>
                  </a:lnTo>
                  <a:lnTo>
                    <a:pt x="153" y="167"/>
                  </a:lnTo>
                  <a:lnTo>
                    <a:pt x="162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55" name="Freeform 31">
              <a:extLst>
                <a:ext uri="{FF2B5EF4-FFF2-40B4-BE49-F238E27FC236}">
                  <a16:creationId xmlns:a16="http://schemas.microsoft.com/office/drawing/2014/main" id="{5D88B4CA-B076-DAAB-D31E-051FE1C3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0" y="4344371"/>
              <a:ext cx="74613" cy="74613"/>
            </a:xfrm>
            <a:custGeom>
              <a:avLst/>
              <a:gdLst>
                <a:gd name="T0" fmla="*/ 161 w 190"/>
                <a:gd name="T1" fmla="*/ 161 h 189"/>
                <a:gd name="T2" fmla="*/ 167 w 190"/>
                <a:gd name="T3" fmla="*/ 153 h 189"/>
                <a:gd name="T4" fmla="*/ 173 w 190"/>
                <a:gd name="T5" fmla="*/ 146 h 189"/>
                <a:gd name="T6" fmla="*/ 183 w 190"/>
                <a:gd name="T7" fmla="*/ 130 h 189"/>
                <a:gd name="T8" fmla="*/ 185 w 190"/>
                <a:gd name="T9" fmla="*/ 121 h 189"/>
                <a:gd name="T10" fmla="*/ 188 w 190"/>
                <a:gd name="T11" fmla="*/ 113 h 189"/>
                <a:gd name="T12" fmla="*/ 190 w 190"/>
                <a:gd name="T13" fmla="*/ 95 h 189"/>
                <a:gd name="T14" fmla="*/ 188 w 190"/>
                <a:gd name="T15" fmla="*/ 74 h 189"/>
                <a:gd name="T16" fmla="*/ 183 w 190"/>
                <a:gd name="T17" fmla="*/ 57 h 189"/>
                <a:gd name="T18" fmla="*/ 173 w 190"/>
                <a:gd name="T19" fmla="*/ 41 h 189"/>
                <a:gd name="T20" fmla="*/ 161 w 190"/>
                <a:gd name="T21" fmla="*/ 27 h 189"/>
                <a:gd name="T22" fmla="*/ 146 w 190"/>
                <a:gd name="T23" fmla="*/ 14 h 189"/>
                <a:gd name="T24" fmla="*/ 130 w 190"/>
                <a:gd name="T25" fmla="*/ 6 h 189"/>
                <a:gd name="T26" fmla="*/ 113 w 190"/>
                <a:gd name="T27" fmla="*/ 1 h 189"/>
                <a:gd name="T28" fmla="*/ 95 w 190"/>
                <a:gd name="T29" fmla="*/ 0 h 189"/>
                <a:gd name="T30" fmla="*/ 75 w 190"/>
                <a:gd name="T31" fmla="*/ 1 h 189"/>
                <a:gd name="T32" fmla="*/ 58 w 190"/>
                <a:gd name="T33" fmla="*/ 6 h 189"/>
                <a:gd name="T34" fmla="*/ 42 w 190"/>
                <a:gd name="T35" fmla="*/ 14 h 189"/>
                <a:gd name="T36" fmla="*/ 27 w 190"/>
                <a:gd name="T37" fmla="*/ 27 h 189"/>
                <a:gd name="T38" fmla="*/ 14 w 190"/>
                <a:gd name="T39" fmla="*/ 41 h 189"/>
                <a:gd name="T40" fmla="*/ 6 w 190"/>
                <a:gd name="T41" fmla="*/ 57 h 189"/>
                <a:gd name="T42" fmla="*/ 1 w 190"/>
                <a:gd name="T43" fmla="*/ 74 h 189"/>
                <a:gd name="T44" fmla="*/ 0 w 190"/>
                <a:gd name="T45" fmla="*/ 95 h 189"/>
                <a:gd name="T46" fmla="*/ 1 w 190"/>
                <a:gd name="T47" fmla="*/ 113 h 189"/>
                <a:gd name="T48" fmla="*/ 6 w 190"/>
                <a:gd name="T49" fmla="*/ 130 h 189"/>
                <a:gd name="T50" fmla="*/ 14 w 190"/>
                <a:gd name="T51" fmla="*/ 146 h 189"/>
                <a:gd name="T52" fmla="*/ 27 w 190"/>
                <a:gd name="T53" fmla="*/ 161 h 189"/>
                <a:gd name="T54" fmla="*/ 42 w 190"/>
                <a:gd name="T55" fmla="*/ 173 h 189"/>
                <a:gd name="T56" fmla="*/ 58 w 190"/>
                <a:gd name="T57" fmla="*/ 182 h 189"/>
                <a:gd name="T58" fmla="*/ 75 w 190"/>
                <a:gd name="T59" fmla="*/ 187 h 189"/>
                <a:gd name="T60" fmla="*/ 95 w 190"/>
                <a:gd name="T61" fmla="*/ 189 h 189"/>
                <a:gd name="T62" fmla="*/ 113 w 190"/>
                <a:gd name="T63" fmla="*/ 187 h 189"/>
                <a:gd name="T64" fmla="*/ 121 w 190"/>
                <a:gd name="T65" fmla="*/ 184 h 189"/>
                <a:gd name="T66" fmla="*/ 130 w 190"/>
                <a:gd name="T67" fmla="*/ 182 h 189"/>
                <a:gd name="T68" fmla="*/ 146 w 190"/>
                <a:gd name="T69" fmla="*/ 173 h 189"/>
                <a:gd name="T70" fmla="*/ 153 w 190"/>
                <a:gd name="T71" fmla="*/ 167 h 189"/>
                <a:gd name="T72" fmla="*/ 161 w 190"/>
                <a:gd name="T73" fmla="*/ 1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189">
                  <a:moveTo>
                    <a:pt x="161" y="161"/>
                  </a:moveTo>
                  <a:lnTo>
                    <a:pt x="167" y="153"/>
                  </a:lnTo>
                  <a:lnTo>
                    <a:pt x="173" y="146"/>
                  </a:lnTo>
                  <a:lnTo>
                    <a:pt x="183" y="130"/>
                  </a:lnTo>
                  <a:lnTo>
                    <a:pt x="185" y="121"/>
                  </a:lnTo>
                  <a:lnTo>
                    <a:pt x="188" y="113"/>
                  </a:lnTo>
                  <a:lnTo>
                    <a:pt x="190" y="95"/>
                  </a:lnTo>
                  <a:lnTo>
                    <a:pt x="188" y="74"/>
                  </a:lnTo>
                  <a:lnTo>
                    <a:pt x="183" y="57"/>
                  </a:lnTo>
                  <a:lnTo>
                    <a:pt x="173" y="41"/>
                  </a:lnTo>
                  <a:lnTo>
                    <a:pt x="161" y="27"/>
                  </a:lnTo>
                  <a:lnTo>
                    <a:pt x="146" y="14"/>
                  </a:lnTo>
                  <a:lnTo>
                    <a:pt x="130" y="6"/>
                  </a:lnTo>
                  <a:lnTo>
                    <a:pt x="113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2" y="14"/>
                  </a:lnTo>
                  <a:lnTo>
                    <a:pt x="27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4"/>
                  </a:lnTo>
                  <a:lnTo>
                    <a:pt x="0" y="95"/>
                  </a:lnTo>
                  <a:lnTo>
                    <a:pt x="1" y="113"/>
                  </a:lnTo>
                  <a:lnTo>
                    <a:pt x="6" y="130"/>
                  </a:lnTo>
                  <a:lnTo>
                    <a:pt x="14" y="146"/>
                  </a:lnTo>
                  <a:lnTo>
                    <a:pt x="27" y="161"/>
                  </a:lnTo>
                  <a:lnTo>
                    <a:pt x="42" y="173"/>
                  </a:lnTo>
                  <a:lnTo>
                    <a:pt x="58" y="182"/>
                  </a:lnTo>
                  <a:lnTo>
                    <a:pt x="75" y="187"/>
                  </a:lnTo>
                  <a:lnTo>
                    <a:pt x="95" y="189"/>
                  </a:lnTo>
                  <a:lnTo>
                    <a:pt x="113" y="187"/>
                  </a:lnTo>
                  <a:lnTo>
                    <a:pt x="121" y="184"/>
                  </a:lnTo>
                  <a:lnTo>
                    <a:pt x="130" y="182"/>
                  </a:lnTo>
                  <a:lnTo>
                    <a:pt x="146" y="173"/>
                  </a:lnTo>
                  <a:lnTo>
                    <a:pt x="153" y="167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56" name="Freeform 32">
              <a:extLst>
                <a:ext uri="{FF2B5EF4-FFF2-40B4-BE49-F238E27FC236}">
                  <a16:creationId xmlns:a16="http://schemas.microsoft.com/office/drawing/2014/main" id="{8C01201C-4B0C-C3CB-75AD-46F898D0C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1163" y="4555508"/>
              <a:ext cx="76200" cy="74613"/>
            </a:xfrm>
            <a:custGeom>
              <a:avLst/>
              <a:gdLst>
                <a:gd name="T0" fmla="*/ 161 w 190"/>
                <a:gd name="T1" fmla="*/ 161 h 190"/>
                <a:gd name="T2" fmla="*/ 167 w 190"/>
                <a:gd name="T3" fmla="*/ 153 h 190"/>
                <a:gd name="T4" fmla="*/ 173 w 190"/>
                <a:gd name="T5" fmla="*/ 146 h 190"/>
                <a:gd name="T6" fmla="*/ 183 w 190"/>
                <a:gd name="T7" fmla="*/ 130 h 190"/>
                <a:gd name="T8" fmla="*/ 185 w 190"/>
                <a:gd name="T9" fmla="*/ 121 h 190"/>
                <a:gd name="T10" fmla="*/ 188 w 190"/>
                <a:gd name="T11" fmla="*/ 113 h 190"/>
                <a:gd name="T12" fmla="*/ 190 w 190"/>
                <a:gd name="T13" fmla="*/ 95 h 190"/>
                <a:gd name="T14" fmla="*/ 188 w 190"/>
                <a:gd name="T15" fmla="*/ 75 h 190"/>
                <a:gd name="T16" fmla="*/ 183 w 190"/>
                <a:gd name="T17" fmla="*/ 58 h 190"/>
                <a:gd name="T18" fmla="*/ 173 w 190"/>
                <a:gd name="T19" fmla="*/ 42 h 190"/>
                <a:gd name="T20" fmla="*/ 161 w 190"/>
                <a:gd name="T21" fmla="*/ 28 h 190"/>
                <a:gd name="T22" fmla="*/ 146 w 190"/>
                <a:gd name="T23" fmla="*/ 15 h 190"/>
                <a:gd name="T24" fmla="*/ 130 w 190"/>
                <a:gd name="T25" fmla="*/ 6 h 190"/>
                <a:gd name="T26" fmla="*/ 113 w 190"/>
                <a:gd name="T27" fmla="*/ 1 h 190"/>
                <a:gd name="T28" fmla="*/ 95 w 190"/>
                <a:gd name="T29" fmla="*/ 0 h 190"/>
                <a:gd name="T30" fmla="*/ 75 w 190"/>
                <a:gd name="T31" fmla="*/ 1 h 190"/>
                <a:gd name="T32" fmla="*/ 58 w 190"/>
                <a:gd name="T33" fmla="*/ 6 h 190"/>
                <a:gd name="T34" fmla="*/ 42 w 190"/>
                <a:gd name="T35" fmla="*/ 15 h 190"/>
                <a:gd name="T36" fmla="*/ 27 w 190"/>
                <a:gd name="T37" fmla="*/ 28 h 190"/>
                <a:gd name="T38" fmla="*/ 14 w 190"/>
                <a:gd name="T39" fmla="*/ 42 h 190"/>
                <a:gd name="T40" fmla="*/ 6 w 190"/>
                <a:gd name="T41" fmla="*/ 58 h 190"/>
                <a:gd name="T42" fmla="*/ 1 w 190"/>
                <a:gd name="T43" fmla="*/ 75 h 190"/>
                <a:gd name="T44" fmla="*/ 0 w 190"/>
                <a:gd name="T45" fmla="*/ 95 h 190"/>
                <a:gd name="T46" fmla="*/ 1 w 190"/>
                <a:gd name="T47" fmla="*/ 113 h 190"/>
                <a:gd name="T48" fmla="*/ 6 w 190"/>
                <a:gd name="T49" fmla="*/ 130 h 190"/>
                <a:gd name="T50" fmla="*/ 14 w 190"/>
                <a:gd name="T51" fmla="*/ 146 h 190"/>
                <a:gd name="T52" fmla="*/ 27 w 190"/>
                <a:gd name="T53" fmla="*/ 161 h 190"/>
                <a:gd name="T54" fmla="*/ 42 w 190"/>
                <a:gd name="T55" fmla="*/ 174 h 190"/>
                <a:gd name="T56" fmla="*/ 58 w 190"/>
                <a:gd name="T57" fmla="*/ 183 h 190"/>
                <a:gd name="T58" fmla="*/ 75 w 190"/>
                <a:gd name="T59" fmla="*/ 188 h 190"/>
                <a:gd name="T60" fmla="*/ 95 w 190"/>
                <a:gd name="T61" fmla="*/ 190 h 190"/>
                <a:gd name="T62" fmla="*/ 113 w 190"/>
                <a:gd name="T63" fmla="*/ 188 h 190"/>
                <a:gd name="T64" fmla="*/ 121 w 190"/>
                <a:gd name="T65" fmla="*/ 185 h 190"/>
                <a:gd name="T66" fmla="*/ 130 w 190"/>
                <a:gd name="T67" fmla="*/ 183 h 190"/>
                <a:gd name="T68" fmla="*/ 146 w 190"/>
                <a:gd name="T69" fmla="*/ 174 h 190"/>
                <a:gd name="T70" fmla="*/ 153 w 190"/>
                <a:gd name="T71" fmla="*/ 168 h 190"/>
                <a:gd name="T72" fmla="*/ 161 w 190"/>
                <a:gd name="T73" fmla="*/ 16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190">
                  <a:moveTo>
                    <a:pt x="161" y="161"/>
                  </a:moveTo>
                  <a:lnTo>
                    <a:pt x="167" y="153"/>
                  </a:lnTo>
                  <a:lnTo>
                    <a:pt x="173" y="146"/>
                  </a:lnTo>
                  <a:lnTo>
                    <a:pt x="183" y="130"/>
                  </a:lnTo>
                  <a:lnTo>
                    <a:pt x="185" y="121"/>
                  </a:lnTo>
                  <a:lnTo>
                    <a:pt x="188" y="113"/>
                  </a:lnTo>
                  <a:lnTo>
                    <a:pt x="190" y="95"/>
                  </a:lnTo>
                  <a:lnTo>
                    <a:pt x="188" y="75"/>
                  </a:lnTo>
                  <a:lnTo>
                    <a:pt x="183" y="58"/>
                  </a:lnTo>
                  <a:lnTo>
                    <a:pt x="173" y="42"/>
                  </a:lnTo>
                  <a:lnTo>
                    <a:pt x="161" y="28"/>
                  </a:lnTo>
                  <a:lnTo>
                    <a:pt x="146" y="15"/>
                  </a:lnTo>
                  <a:lnTo>
                    <a:pt x="130" y="6"/>
                  </a:lnTo>
                  <a:lnTo>
                    <a:pt x="113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8" y="6"/>
                  </a:lnTo>
                  <a:lnTo>
                    <a:pt x="42" y="15"/>
                  </a:lnTo>
                  <a:lnTo>
                    <a:pt x="27" y="28"/>
                  </a:lnTo>
                  <a:lnTo>
                    <a:pt x="14" y="42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5"/>
                  </a:lnTo>
                  <a:lnTo>
                    <a:pt x="1" y="113"/>
                  </a:lnTo>
                  <a:lnTo>
                    <a:pt x="6" y="130"/>
                  </a:lnTo>
                  <a:lnTo>
                    <a:pt x="14" y="146"/>
                  </a:lnTo>
                  <a:lnTo>
                    <a:pt x="27" y="161"/>
                  </a:lnTo>
                  <a:lnTo>
                    <a:pt x="42" y="174"/>
                  </a:lnTo>
                  <a:lnTo>
                    <a:pt x="58" y="183"/>
                  </a:lnTo>
                  <a:lnTo>
                    <a:pt x="75" y="188"/>
                  </a:lnTo>
                  <a:lnTo>
                    <a:pt x="95" y="190"/>
                  </a:lnTo>
                  <a:lnTo>
                    <a:pt x="113" y="188"/>
                  </a:lnTo>
                  <a:lnTo>
                    <a:pt x="121" y="185"/>
                  </a:lnTo>
                  <a:lnTo>
                    <a:pt x="130" y="183"/>
                  </a:lnTo>
                  <a:lnTo>
                    <a:pt x="146" y="174"/>
                  </a:lnTo>
                  <a:lnTo>
                    <a:pt x="153" y="168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57" name="Freeform 33">
              <a:extLst>
                <a:ext uri="{FF2B5EF4-FFF2-40B4-BE49-F238E27FC236}">
                  <a16:creationId xmlns:a16="http://schemas.microsoft.com/office/drawing/2014/main" id="{E267377E-9529-FCD3-7E3F-839D9D06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0175" y="4795221"/>
              <a:ext cx="74613" cy="74613"/>
            </a:xfrm>
            <a:custGeom>
              <a:avLst/>
              <a:gdLst>
                <a:gd name="T0" fmla="*/ 161 w 189"/>
                <a:gd name="T1" fmla="*/ 161 h 190"/>
                <a:gd name="T2" fmla="*/ 167 w 189"/>
                <a:gd name="T3" fmla="*/ 153 h 190"/>
                <a:gd name="T4" fmla="*/ 173 w 189"/>
                <a:gd name="T5" fmla="*/ 146 h 190"/>
                <a:gd name="T6" fmla="*/ 182 w 189"/>
                <a:gd name="T7" fmla="*/ 130 h 190"/>
                <a:gd name="T8" fmla="*/ 184 w 189"/>
                <a:gd name="T9" fmla="*/ 121 h 190"/>
                <a:gd name="T10" fmla="*/ 187 w 189"/>
                <a:gd name="T11" fmla="*/ 113 h 190"/>
                <a:gd name="T12" fmla="*/ 189 w 189"/>
                <a:gd name="T13" fmla="*/ 95 h 190"/>
                <a:gd name="T14" fmla="*/ 187 w 189"/>
                <a:gd name="T15" fmla="*/ 75 h 190"/>
                <a:gd name="T16" fmla="*/ 182 w 189"/>
                <a:gd name="T17" fmla="*/ 58 h 190"/>
                <a:gd name="T18" fmla="*/ 173 w 189"/>
                <a:gd name="T19" fmla="*/ 42 h 190"/>
                <a:gd name="T20" fmla="*/ 161 w 189"/>
                <a:gd name="T21" fmla="*/ 28 h 190"/>
                <a:gd name="T22" fmla="*/ 146 w 189"/>
                <a:gd name="T23" fmla="*/ 14 h 190"/>
                <a:gd name="T24" fmla="*/ 130 w 189"/>
                <a:gd name="T25" fmla="*/ 6 h 190"/>
                <a:gd name="T26" fmla="*/ 113 w 189"/>
                <a:gd name="T27" fmla="*/ 1 h 190"/>
                <a:gd name="T28" fmla="*/ 94 w 189"/>
                <a:gd name="T29" fmla="*/ 0 h 190"/>
                <a:gd name="T30" fmla="*/ 74 w 189"/>
                <a:gd name="T31" fmla="*/ 1 h 190"/>
                <a:gd name="T32" fmla="*/ 57 w 189"/>
                <a:gd name="T33" fmla="*/ 6 h 190"/>
                <a:gd name="T34" fmla="*/ 41 w 189"/>
                <a:gd name="T35" fmla="*/ 14 h 190"/>
                <a:gd name="T36" fmla="*/ 27 w 189"/>
                <a:gd name="T37" fmla="*/ 28 h 190"/>
                <a:gd name="T38" fmla="*/ 14 w 189"/>
                <a:gd name="T39" fmla="*/ 42 h 190"/>
                <a:gd name="T40" fmla="*/ 6 w 189"/>
                <a:gd name="T41" fmla="*/ 58 h 190"/>
                <a:gd name="T42" fmla="*/ 1 w 189"/>
                <a:gd name="T43" fmla="*/ 75 h 190"/>
                <a:gd name="T44" fmla="*/ 0 w 189"/>
                <a:gd name="T45" fmla="*/ 95 h 190"/>
                <a:gd name="T46" fmla="*/ 1 w 189"/>
                <a:gd name="T47" fmla="*/ 113 h 190"/>
                <a:gd name="T48" fmla="*/ 6 w 189"/>
                <a:gd name="T49" fmla="*/ 130 h 190"/>
                <a:gd name="T50" fmla="*/ 14 w 189"/>
                <a:gd name="T51" fmla="*/ 146 h 190"/>
                <a:gd name="T52" fmla="*/ 27 w 189"/>
                <a:gd name="T53" fmla="*/ 161 h 190"/>
                <a:gd name="T54" fmla="*/ 41 w 189"/>
                <a:gd name="T55" fmla="*/ 174 h 190"/>
                <a:gd name="T56" fmla="*/ 57 w 189"/>
                <a:gd name="T57" fmla="*/ 183 h 190"/>
                <a:gd name="T58" fmla="*/ 74 w 189"/>
                <a:gd name="T59" fmla="*/ 188 h 190"/>
                <a:gd name="T60" fmla="*/ 94 w 189"/>
                <a:gd name="T61" fmla="*/ 190 h 190"/>
                <a:gd name="T62" fmla="*/ 113 w 189"/>
                <a:gd name="T63" fmla="*/ 188 h 190"/>
                <a:gd name="T64" fmla="*/ 121 w 189"/>
                <a:gd name="T65" fmla="*/ 185 h 190"/>
                <a:gd name="T66" fmla="*/ 130 w 189"/>
                <a:gd name="T67" fmla="*/ 183 h 190"/>
                <a:gd name="T68" fmla="*/ 146 w 189"/>
                <a:gd name="T69" fmla="*/ 174 h 190"/>
                <a:gd name="T70" fmla="*/ 153 w 189"/>
                <a:gd name="T71" fmla="*/ 167 h 190"/>
                <a:gd name="T72" fmla="*/ 161 w 189"/>
                <a:gd name="T73" fmla="*/ 16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90">
                  <a:moveTo>
                    <a:pt x="161" y="161"/>
                  </a:moveTo>
                  <a:lnTo>
                    <a:pt x="167" y="153"/>
                  </a:lnTo>
                  <a:lnTo>
                    <a:pt x="173" y="146"/>
                  </a:lnTo>
                  <a:lnTo>
                    <a:pt x="182" y="130"/>
                  </a:lnTo>
                  <a:lnTo>
                    <a:pt x="184" y="121"/>
                  </a:lnTo>
                  <a:lnTo>
                    <a:pt x="187" y="113"/>
                  </a:lnTo>
                  <a:lnTo>
                    <a:pt x="189" y="95"/>
                  </a:lnTo>
                  <a:lnTo>
                    <a:pt x="187" y="75"/>
                  </a:lnTo>
                  <a:lnTo>
                    <a:pt x="182" y="58"/>
                  </a:lnTo>
                  <a:lnTo>
                    <a:pt x="173" y="42"/>
                  </a:lnTo>
                  <a:lnTo>
                    <a:pt x="161" y="28"/>
                  </a:lnTo>
                  <a:lnTo>
                    <a:pt x="146" y="14"/>
                  </a:lnTo>
                  <a:lnTo>
                    <a:pt x="130" y="6"/>
                  </a:lnTo>
                  <a:lnTo>
                    <a:pt x="113" y="1"/>
                  </a:lnTo>
                  <a:lnTo>
                    <a:pt x="94" y="0"/>
                  </a:lnTo>
                  <a:lnTo>
                    <a:pt x="74" y="1"/>
                  </a:lnTo>
                  <a:lnTo>
                    <a:pt x="57" y="6"/>
                  </a:lnTo>
                  <a:lnTo>
                    <a:pt x="41" y="14"/>
                  </a:lnTo>
                  <a:lnTo>
                    <a:pt x="27" y="28"/>
                  </a:lnTo>
                  <a:lnTo>
                    <a:pt x="14" y="42"/>
                  </a:lnTo>
                  <a:lnTo>
                    <a:pt x="6" y="58"/>
                  </a:lnTo>
                  <a:lnTo>
                    <a:pt x="1" y="75"/>
                  </a:lnTo>
                  <a:lnTo>
                    <a:pt x="0" y="95"/>
                  </a:lnTo>
                  <a:lnTo>
                    <a:pt x="1" y="113"/>
                  </a:lnTo>
                  <a:lnTo>
                    <a:pt x="6" y="130"/>
                  </a:lnTo>
                  <a:lnTo>
                    <a:pt x="14" y="146"/>
                  </a:lnTo>
                  <a:lnTo>
                    <a:pt x="27" y="161"/>
                  </a:lnTo>
                  <a:lnTo>
                    <a:pt x="41" y="174"/>
                  </a:lnTo>
                  <a:lnTo>
                    <a:pt x="57" y="183"/>
                  </a:lnTo>
                  <a:lnTo>
                    <a:pt x="74" y="188"/>
                  </a:lnTo>
                  <a:lnTo>
                    <a:pt x="94" y="190"/>
                  </a:lnTo>
                  <a:lnTo>
                    <a:pt x="113" y="188"/>
                  </a:lnTo>
                  <a:lnTo>
                    <a:pt x="121" y="185"/>
                  </a:lnTo>
                  <a:lnTo>
                    <a:pt x="130" y="183"/>
                  </a:lnTo>
                  <a:lnTo>
                    <a:pt x="146" y="174"/>
                  </a:lnTo>
                  <a:lnTo>
                    <a:pt x="153" y="167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  <p:sp>
          <p:nvSpPr>
            <p:cNvPr id="2058" name="Freeform 34">
              <a:extLst>
                <a:ext uri="{FF2B5EF4-FFF2-40B4-BE49-F238E27FC236}">
                  <a16:creationId xmlns:a16="http://schemas.microsoft.com/office/drawing/2014/main" id="{396CE7B1-DDFA-16BD-CE40-8B2CE115F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4638058"/>
              <a:ext cx="74613" cy="76200"/>
            </a:xfrm>
            <a:custGeom>
              <a:avLst/>
              <a:gdLst>
                <a:gd name="T0" fmla="*/ 161 w 189"/>
                <a:gd name="T1" fmla="*/ 161 h 189"/>
                <a:gd name="T2" fmla="*/ 167 w 189"/>
                <a:gd name="T3" fmla="*/ 153 h 189"/>
                <a:gd name="T4" fmla="*/ 173 w 189"/>
                <a:gd name="T5" fmla="*/ 146 h 189"/>
                <a:gd name="T6" fmla="*/ 182 w 189"/>
                <a:gd name="T7" fmla="*/ 130 h 189"/>
                <a:gd name="T8" fmla="*/ 184 w 189"/>
                <a:gd name="T9" fmla="*/ 121 h 189"/>
                <a:gd name="T10" fmla="*/ 187 w 189"/>
                <a:gd name="T11" fmla="*/ 113 h 189"/>
                <a:gd name="T12" fmla="*/ 189 w 189"/>
                <a:gd name="T13" fmla="*/ 94 h 189"/>
                <a:gd name="T14" fmla="*/ 187 w 189"/>
                <a:gd name="T15" fmla="*/ 74 h 189"/>
                <a:gd name="T16" fmla="*/ 182 w 189"/>
                <a:gd name="T17" fmla="*/ 57 h 189"/>
                <a:gd name="T18" fmla="*/ 173 w 189"/>
                <a:gd name="T19" fmla="*/ 41 h 189"/>
                <a:gd name="T20" fmla="*/ 161 w 189"/>
                <a:gd name="T21" fmla="*/ 27 h 189"/>
                <a:gd name="T22" fmla="*/ 146 w 189"/>
                <a:gd name="T23" fmla="*/ 14 h 189"/>
                <a:gd name="T24" fmla="*/ 130 w 189"/>
                <a:gd name="T25" fmla="*/ 6 h 189"/>
                <a:gd name="T26" fmla="*/ 113 w 189"/>
                <a:gd name="T27" fmla="*/ 1 h 189"/>
                <a:gd name="T28" fmla="*/ 95 w 189"/>
                <a:gd name="T29" fmla="*/ 0 h 189"/>
                <a:gd name="T30" fmla="*/ 75 w 189"/>
                <a:gd name="T31" fmla="*/ 1 h 189"/>
                <a:gd name="T32" fmla="*/ 57 w 189"/>
                <a:gd name="T33" fmla="*/ 6 h 189"/>
                <a:gd name="T34" fmla="*/ 41 w 189"/>
                <a:gd name="T35" fmla="*/ 14 h 189"/>
                <a:gd name="T36" fmla="*/ 27 w 189"/>
                <a:gd name="T37" fmla="*/ 27 h 189"/>
                <a:gd name="T38" fmla="*/ 14 w 189"/>
                <a:gd name="T39" fmla="*/ 41 h 189"/>
                <a:gd name="T40" fmla="*/ 6 w 189"/>
                <a:gd name="T41" fmla="*/ 57 h 189"/>
                <a:gd name="T42" fmla="*/ 1 w 189"/>
                <a:gd name="T43" fmla="*/ 74 h 189"/>
                <a:gd name="T44" fmla="*/ 0 w 189"/>
                <a:gd name="T45" fmla="*/ 94 h 189"/>
                <a:gd name="T46" fmla="*/ 1 w 189"/>
                <a:gd name="T47" fmla="*/ 113 h 189"/>
                <a:gd name="T48" fmla="*/ 6 w 189"/>
                <a:gd name="T49" fmla="*/ 130 h 189"/>
                <a:gd name="T50" fmla="*/ 14 w 189"/>
                <a:gd name="T51" fmla="*/ 146 h 189"/>
                <a:gd name="T52" fmla="*/ 27 w 189"/>
                <a:gd name="T53" fmla="*/ 161 h 189"/>
                <a:gd name="T54" fmla="*/ 41 w 189"/>
                <a:gd name="T55" fmla="*/ 173 h 189"/>
                <a:gd name="T56" fmla="*/ 57 w 189"/>
                <a:gd name="T57" fmla="*/ 182 h 189"/>
                <a:gd name="T58" fmla="*/ 75 w 189"/>
                <a:gd name="T59" fmla="*/ 187 h 189"/>
                <a:gd name="T60" fmla="*/ 95 w 189"/>
                <a:gd name="T61" fmla="*/ 189 h 189"/>
                <a:gd name="T62" fmla="*/ 113 w 189"/>
                <a:gd name="T63" fmla="*/ 187 h 189"/>
                <a:gd name="T64" fmla="*/ 121 w 189"/>
                <a:gd name="T65" fmla="*/ 184 h 189"/>
                <a:gd name="T66" fmla="*/ 130 w 189"/>
                <a:gd name="T67" fmla="*/ 182 h 189"/>
                <a:gd name="T68" fmla="*/ 146 w 189"/>
                <a:gd name="T69" fmla="*/ 173 h 189"/>
                <a:gd name="T70" fmla="*/ 153 w 189"/>
                <a:gd name="T71" fmla="*/ 167 h 189"/>
                <a:gd name="T72" fmla="*/ 161 w 189"/>
                <a:gd name="T73" fmla="*/ 1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89">
                  <a:moveTo>
                    <a:pt x="161" y="161"/>
                  </a:moveTo>
                  <a:lnTo>
                    <a:pt x="167" y="153"/>
                  </a:lnTo>
                  <a:lnTo>
                    <a:pt x="173" y="146"/>
                  </a:lnTo>
                  <a:lnTo>
                    <a:pt x="182" y="130"/>
                  </a:lnTo>
                  <a:lnTo>
                    <a:pt x="184" y="121"/>
                  </a:lnTo>
                  <a:lnTo>
                    <a:pt x="187" y="113"/>
                  </a:lnTo>
                  <a:lnTo>
                    <a:pt x="189" y="94"/>
                  </a:lnTo>
                  <a:lnTo>
                    <a:pt x="187" y="74"/>
                  </a:lnTo>
                  <a:lnTo>
                    <a:pt x="182" y="57"/>
                  </a:lnTo>
                  <a:lnTo>
                    <a:pt x="173" y="41"/>
                  </a:lnTo>
                  <a:lnTo>
                    <a:pt x="161" y="27"/>
                  </a:lnTo>
                  <a:lnTo>
                    <a:pt x="146" y="14"/>
                  </a:lnTo>
                  <a:lnTo>
                    <a:pt x="130" y="6"/>
                  </a:lnTo>
                  <a:lnTo>
                    <a:pt x="113" y="1"/>
                  </a:lnTo>
                  <a:lnTo>
                    <a:pt x="95" y="0"/>
                  </a:lnTo>
                  <a:lnTo>
                    <a:pt x="75" y="1"/>
                  </a:lnTo>
                  <a:lnTo>
                    <a:pt x="57" y="6"/>
                  </a:lnTo>
                  <a:lnTo>
                    <a:pt x="41" y="14"/>
                  </a:lnTo>
                  <a:lnTo>
                    <a:pt x="27" y="27"/>
                  </a:lnTo>
                  <a:lnTo>
                    <a:pt x="14" y="41"/>
                  </a:lnTo>
                  <a:lnTo>
                    <a:pt x="6" y="57"/>
                  </a:lnTo>
                  <a:lnTo>
                    <a:pt x="1" y="74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6" y="130"/>
                  </a:lnTo>
                  <a:lnTo>
                    <a:pt x="14" y="146"/>
                  </a:lnTo>
                  <a:lnTo>
                    <a:pt x="27" y="161"/>
                  </a:lnTo>
                  <a:lnTo>
                    <a:pt x="41" y="173"/>
                  </a:lnTo>
                  <a:lnTo>
                    <a:pt x="57" y="182"/>
                  </a:lnTo>
                  <a:lnTo>
                    <a:pt x="75" y="187"/>
                  </a:lnTo>
                  <a:lnTo>
                    <a:pt x="95" y="189"/>
                  </a:lnTo>
                  <a:lnTo>
                    <a:pt x="113" y="187"/>
                  </a:lnTo>
                  <a:lnTo>
                    <a:pt x="121" y="184"/>
                  </a:lnTo>
                  <a:lnTo>
                    <a:pt x="130" y="182"/>
                  </a:lnTo>
                  <a:lnTo>
                    <a:pt x="146" y="173"/>
                  </a:lnTo>
                  <a:lnTo>
                    <a:pt x="153" y="167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cs typeface="Arial" charset="0"/>
              </a:endParaRPr>
            </a:p>
          </p:txBody>
        </p:sp>
      </p:grpSp>
      <p:sp>
        <p:nvSpPr>
          <p:cNvPr id="2062" name="ZoneTexte 2061">
            <a:extLst>
              <a:ext uri="{FF2B5EF4-FFF2-40B4-BE49-F238E27FC236}">
                <a16:creationId xmlns:a16="http://schemas.microsoft.com/office/drawing/2014/main" id="{13C49B50-D657-85FE-7351-B1CA5B7437C1}"/>
              </a:ext>
            </a:extLst>
          </p:cNvPr>
          <p:cNvSpPr txBox="1"/>
          <p:nvPr/>
        </p:nvSpPr>
        <p:spPr>
          <a:xfrm>
            <a:off x="1481495" y="491385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0</a:t>
            </a:r>
          </a:p>
        </p:txBody>
      </p:sp>
      <p:sp>
        <p:nvSpPr>
          <p:cNvPr id="2064" name="ZoneTexte 2063">
            <a:extLst>
              <a:ext uri="{FF2B5EF4-FFF2-40B4-BE49-F238E27FC236}">
                <a16:creationId xmlns:a16="http://schemas.microsoft.com/office/drawing/2014/main" id="{57B8BA53-B223-AEC0-825F-6D692F8D5559}"/>
              </a:ext>
            </a:extLst>
          </p:cNvPr>
          <p:cNvSpPr txBox="1"/>
          <p:nvPr/>
        </p:nvSpPr>
        <p:spPr>
          <a:xfrm>
            <a:off x="1634047" y="51157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0</a:t>
            </a:r>
          </a:p>
        </p:txBody>
      </p:sp>
      <p:sp>
        <p:nvSpPr>
          <p:cNvPr id="2065" name="ZoneTexte 2064">
            <a:extLst>
              <a:ext uri="{FF2B5EF4-FFF2-40B4-BE49-F238E27FC236}">
                <a16:creationId xmlns:a16="http://schemas.microsoft.com/office/drawing/2014/main" id="{BF1398FC-F575-B659-CDA6-3B08B30CF88A}"/>
              </a:ext>
            </a:extLst>
          </p:cNvPr>
          <p:cNvSpPr txBox="1"/>
          <p:nvPr/>
        </p:nvSpPr>
        <p:spPr>
          <a:xfrm>
            <a:off x="2613204" y="51157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2</a:t>
            </a:r>
          </a:p>
        </p:txBody>
      </p:sp>
      <p:sp>
        <p:nvSpPr>
          <p:cNvPr id="2066" name="ZoneTexte 2065">
            <a:extLst>
              <a:ext uri="{FF2B5EF4-FFF2-40B4-BE49-F238E27FC236}">
                <a16:creationId xmlns:a16="http://schemas.microsoft.com/office/drawing/2014/main" id="{7A836E82-ECF1-8169-5EE6-A022DF0490E9}"/>
              </a:ext>
            </a:extLst>
          </p:cNvPr>
          <p:cNvSpPr txBox="1"/>
          <p:nvPr/>
        </p:nvSpPr>
        <p:spPr>
          <a:xfrm>
            <a:off x="3617314" y="51157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4</a:t>
            </a:r>
          </a:p>
        </p:txBody>
      </p:sp>
      <p:sp>
        <p:nvSpPr>
          <p:cNvPr id="2067" name="ZoneTexte 2066">
            <a:extLst>
              <a:ext uri="{FF2B5EF4-FFF2-40B4-BE49-F238E27FC236}">
                <a16:creationId xmlns:a16="http://schemas.microsoft.com/office/drawing/2014/main" id="{068CE972-0354-C574-A96D-58ADF4FA9C1C}"/>
              </a:ext>
            </a:extLst>
          </p:cNvPr>
          <p:cNvSpPr txBox="1"/>
          <p:nvPr/>
        </p:nvSpPr>
        <p:spPr>
          <a:xfrm>
            <a:off x="4614264" y="51157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6</a:t>
            </a:r>
          </a:p>
        </p:txBody>
      </p:sp>
      <p:sp>
        <p:nvSpPr>
          <p:cNvPr id="2068" name="ZoneTexte 2067">
            <a:extLst>
              <a:ext uri="{FF2B5EF4-FFF2-40B4-BE49-F238E27FC236}">
                <a16:creationId xmlns:a16="http://schemas.microsoft.com/office/drawing/2014/main" id="{55F3E331-1557-231D-603E-8B37D410324F}"/>
              </a:ext>
            </a:extLst>
          </p:cNvPr>
          <p:cNvSpPr txBox="1"/>
          <p:nvPr/>
        </p:nvSpPr>
        <p:spPr>
          <a:xfrm>
            <a:off x="1410962" y="4168265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50</a:t>
            </a:r>
          </a:p>
        </p:txBody>
      </p:sp>
      <p:sp>
        <p:nvSpPr>
          <p:cNvPr id="2069" name="ZoneTexte 2068">
            <a:extLst>
              <a:ext uri="{FF2B5EF4-FFF2-40B4-BE49-F238E27FC236}">
                <a16:creationId xmlns:a16="http://schemas.microsoft.com/office/drawing/2014/main" id="{31E7B0EE-65B8-5BBA-E755-9871192FA9BF}"/>
              </a:ext>
            </a:extLst>
          </p:cNvPr>
          <p:cNvSpPr txBox="1"/>
          <p:nvPr/>
        </p:nvSpPr>
        <p:spPr>
          <a:xfrm>
            <a:off x="1340430" y="3433850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100</a:t>
            </a:r>
          </a:p>
        </p:txBody>
      </p:sp>
      <p:sp>
        <p:nvSpPr>
          <p:cNvPr id="2070" name="Rectangle 236">
            <a:extLst>
              <a:ext uri="{FF2B5EF4-FFF2-40B4-BE49-F238E27FC236}">
                <a16:creationId xmlns:a16="http://schemas.microsoft.com/office/drawing/2014/main" id="{FA91FAE6-3F04-7DB5-7640-F42CC9110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312" y="3104923"/>
            <a:ext cx="15222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altLang="fr-FR" sz="1400" b="1" dirty="0" err="1">
                <a:latin typeface="Calibri" panose="020F0502020204030204" pitchFamily="34" charset="0"/>
                <a:cs typeface="Arial" charset="0"/>
              </a:rPr>
              <a:t>Ambiguity</a:t>
            </a:r>
            <a:r>
              <a:rPr lang="fr-FR" altLang="fr-FR" sz="14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fr-FR" altLang="fr-FR" sz="1400" b="1" dirty="0" err="1">
                <a:latin typeface="Calibri" panose="020F0502020204030204" pitchFamily="34" charset="0"/>
                <a:cs typeface="Arial" charset="0"/>
              </a:rPr>
              <a:t>filter</a:t>
            </a:r>
            <a:r>
              <a:rPr lang="fr-FR" altLang="fr-FR" sz="1400" b="1" dirty="0">
                <a:latin typeface="Calibri" panose="020F0502020204030204" pitchFamily="34" charset="0"/>
                <a:cs typeface="Arial" charset="0"/>
              </a:rPr>
              <a:t> &lt;2%</a:t>
            </a:r>
            <a:endParaRPr lang="fr-FR" altLang="fr-FR" sz="1400" b="1" dirty="0">
              <a:cs typeface="Arial" charset="0"/>
            </a:endParaRPr>
          </a:p>
        </p:txBody>
      </p:sp>
      <p:sp>
        <p:nvSpPr>
          <p:cNvPr id="2071" name="ZoneTexte 2070">
            <a:extLst>
              <a:ext uri="{FF2B5EF4-FFF2-40B4-BE49-F238E27FC236}">
                <a16:creationId xmlns:a16="http://schemas.microsoft.com/office/drawing/2014/main" id="{11605B1E-AE67-B933-8B8E-622707752B09}"/>
              </a:ext>
            </a:extLst>
          </p:cNvPr>
          <p:cNvSpPr txBox="1"/>
          <p:nvPr/>
        </p:nvSpPr>
        <p:spPr>
          <a:xfrm>
            <a:off x="2926320" y="5279727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err="1">
                <a:cs typeface="Arial" charset="0"/>
              </a:rPr>
              <a:t>Years</a:t>
            </a:r>
            <a:endParaRPr lang="fr-FR" sz="1000" b="1" dirty="0">
              <a:cs typeface="Arial" charset="0"/>
            </a:endParaRPr>
          </a:p>
        </p:txBody>
      </p:sp>
      <p:sp>
        <p:nvSpPr>
          <p:cNvPr id="2072" name="ZoneTexte 2071">
            <a:extLst>
              <a:ext uri="{FF2B5EF4-FFF2-40B4-BE49-F238E27FC236}">
                <a16:creationId xmlns:a16="http://schemas.microsoft.com/office/drawing/2014/main" id="{FBBBDA50-AE0B-1A2E-FED6-0AE66571A52B}"/>
              </a:ext>
            </a:extLst>
          </p:cNvPr>
          <p:cNvSpPr txBox="1"/>
          <p:nvPr/>
        </p:nvSpPr>
        <p:spPr>
          <a:xfrm>
            <a:off x="7573842" y="491385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0</a:t>
            </a:r>
          </a:p>
        </p:txBody>
      </p:sp>
      <p:sp>
        <p:nvSpPr>
          <p:cNvPr id="2074" name="ZoneTexte 2073">
            <a:extLst>
              <a:ext uri="{FF2B5EF4-FFF2-40B4-BE49-F238E27FC236}">
                <a16:creationId xmlns:a16="http://schemas.microsoft.com/office/drawing/2014/main" id="{2E7394CA-1A9B-F429-50AC-A67E72BCF782}"/>
              </a:ext>
            </a:extLst>
          </p:cNvPr>
          <p:cNvSpPr txBox="1"/>
          <p:nvPr/>
        </p:nvSpPr>
        <p:spPr>
          <a:xfrm>
            <a:off x="7726394" y="51157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0</a:t>
            </a:r>
          </a:p>
        </p:txBody>
      </p:sp>
      <p:sp>
        <p:nvSpPr>
          <p:cNvPr id="2075" name="ZoneTexte 2074">
            <a:extLst>
              <a:ext uri="{FF2B5EF4-FFF2-40B4-BE49-F238E27FC236}">
                <a16:creationId xmlns:a16="http://schemas.microsoft.com/office/drawing/2014/main" id="{225C4EDF-FD8B-B24B-CDDD-6EF7DB15888A}"/>
              </a:ext>
            </a:extLst>
          </p:cNvPr>
          <p:cNvSpPr txBox="1"/>
          <p:nvPr/>
        </p:nvSpPr>
        <p:spPr>
          <a:xfrm>
            <a:off x="8705551" y="51157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2</a:t>
            </a:r>
          </a:p>
        </p:txBody>
      </p:sp>
      <p:sp>
        <p:nvSpPr>
          <p:cNvPr id="2076" name="ZoneTexte 2075">
            <a:extLst>
              <a:ext uri="{FF2B5EF4-FFF2-40B4-BE49-F238E27FC236}">
                <a16:creationId xmlns:a16="http://schemas.microsoft.com/office/drawing/2014/main" id="{4C48908E-B654-F7FE-EC80-1ECF2794783E}"/>
              </a:ext>
            </a:extLst>
          </p:cNvPr>
          <p:cNvSpPr txBox="1"/>
          <p:nvPr/>
        </p:nvSpPr>
        <p:spPr>
          <a:xfrm>
            <a:off x="9709661" y="51157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4</a:t>
            </a:r>
          </a:p>
        </p:txBody>
      </p:sp>
      <p:sp>
        <p:nvSpPr>
          <p:cNvPr id="2077" name="ZoneTexte 2076">
            <a:extLst>
              <a:ext uri="{FF2B5EF4-FFF2-40B4-BE49-F238E27FC236}">
                <a16:creationId xmlns:a16="http://schemas.microsoft.com/office/drawing/2014/main" id="{7FFECF8D-669A-2D87-0955-40CF5212C417}"/>
              </a:ext>
            </a:extLst>
          </p:cNvPr>
          <p:cNvSpPr txBox="1"/>
          <p:nvPr/>
        </p:nvSpPr>
        <p:spPr>
          <a:xfrm>
            <a:off x="10706611" y="51157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6</a:t>
            </a:r>
          </a:p>
        </p:txBody>
      </p:sp>
      <p:sp>
        <p:nvSpPr>
          <p:cNvPr id="2078" name="ZoneTexte 2077">
            <a:extLst>
              <a:ext uri="{FF2B5EF4-FFF2-40B4-BE49-F238E27FC236}">
                <a16:creationId xmlns:a16="http://schemas.microsoft.com/office/drawing/2014/main" id="{009E154A-6DEA-845A-957C-3B22AEFD316A}"/>
              </a:ext>
            </a:extLst>
          </p:cNvPr>
          <p:cNvSpPr txBox="1"/>
          <p:nvPr/>
        </p:nvSpPr>
        <p:spPr>
          <a:xfrm>
            <a:off x="7503309" y="4168265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50</a:t>
            </a:r>
          </a:p>
        </p:txBody>
      </p:sp>
      <p:sp>
        <p:nvSpPr>
          <p:cNvPr id="2079" name="ZoneTexte 2078">
            <a:extLst>
              <a:ext uri="{FF2B5EF4-FFF2-40B4-BE49-F238E27FC236}">
                <a16:creationId xmlns:a16="http://schemas.microsoft.com/office/drawing/2014/main" id="{99C107E7-8F37-96D9-E392-BFF2CB8E54D1}"/>
              </a:ext>
            </a:extLst>
          </p:cNvPr>
          <p:cNvSpPr txBox="1"/>
          <p:nvPr/>
        </p:nvSpPr>
        <p:spPr>
          <a:xfrm>
            <a:off x="7432777" y="3433850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100</a:t>
            </a:r>
          </a:p>
        </p:txBody>
      </p:sp>
      <p:sp>
        <p:nvSpPr>
          <p:cNvPr id="2080" name="Rectangle 236">
            <a:extLst>
              <a:ext uri="{FF2B5EF4-FFF2-40B4-BE49-F238E27FC236}">
                <a16:creationId xmlns:a16="http://schemas.microsoft.com/office/drawing/2014/main" id="{34B7F495-F3C4-0589-3B48-2F16BC8FF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659" y="3104923"/>
            <a:ext cx="1522276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altLang="fr-FR" sz="1400" b="1" dirty="0" err="1">
                <a:latin typeface="Calibri" panose="020F0502020204030204" pitchFamily="34" charset="0"/>
                <a:cs typeface="Arial" charset="0"/>
              </a:rPr>
              <a:t>Ambiguity</a:t>
            </a:r>
            <a:r>
              <a:rPr lang="fr-FR" altLang="fr-FR" sz="14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fr-FR" altLang="fr-FR" sz="1400" b="1" dirty="0" err="1">
                <a:latin typeface="Calibri" panose="020F0502020204030204" pitchFamily="34" charset="0"/>
                <a:cs typeface="Arial" charset="0"/>
              </a:rPr>
              <a:t>filter</a:t>
            </a:r>
            <a:r>
              <a:rPr lang="fr-FR" altLang="fr-FR" sz="1400" b="1" dirty="0">
                <a:latin typeface="Calibri" panose="020F0502020204030204" pitchFamily="34" charset="0"/>
                <a:cs typeface="Arial" charset="0"/>
              </a:rPr>
              <a:t> &lt;5%</a:t>
            </a:r>
            <a:endParaRPr lang="fr-FR" altLang="fr-FR" sz="1400" b="1" dirty="0">
              <a:cs typeface="Arial" charset="0"/>
            </a:endParaRPr>
          </a:p>
        </p:txBody>
      </p:sp>
      <p:sp>
        <p:nvSpPr>
          <p:cNvPr id="2081" name="ZoneTexte 2080">
            <a:extLst>
              <a:ext uri="{FF2B5EF4-FFF2-40B4-BE49-F238E27FC236}">
                <a16:creationId xmlns:a16="http://schemas.microsoft.com/office/drawing/2014/main" id="{93E029C2-82DB-5AF3-9C29-6C71B60744A1}"/>
              </a:ext>
            </a:extLst>
          </p:cNvPr>
          <p:cNvSpPr txBox="1"/>
          <p:nvPr/>
        </p:nvSpPr>
        <p:spPr>
          <a:xfrm>
            <a:off x="9018668" y="5279727"/>
            <a:ext cx="474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 err="1">
                <a:cs typeface="Arial" charset="0"/>
              </a:rPr>
              <a:t>Years</a:t>
            </a:r>
            <a:endParaRPr lang="fr-FR" sz="1000" b="1" dirty="0">
              <a:cs typeface="Arial" charset="0"/>
            </a:endParaRPr>
          </a:p>
        </p:txBody>
      </p:sp>
      <p:sp>
        <p:nvSpPr>
          <p:cNvPr id="2082" name="ZoneTexte 2081">
            <a:extLst>
              <a:ext uri="{FF2B5EF4-FFF2-40B4-BE49-F238E27FC236}">
                <a16:creationId xmlns:a16="http://schemas.microsoft.com/office/drawing/2014/main" id="{7620C2B9-2641-6381-E78D-68628120BC80}"/>
              </a:ext>
            </a:extLst>
          </p:cNvPr>
          <p:cNvSpPr txBox="1"/>
          <p:nvPr/>
        </p:nvSpPr>
        <p:spPr>
          <a:xfrm>
            <a:off x="1850464" y="4733824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Y = -13.56*X + 90.91</a:t>
            </a:r>
          </a:p>
        </p:txBody>
      </p:sp>
      <p:sp>
        <p:nvSpPr>
          <p:cNvPr id="2083" name="ZoneTexte 2082">
            <a:extLst>
              <a:ext uri="{FF2B5EF4-FFF2-40B4-BE49-F238E27FC236}">
                <a16:creationId xmlns:a16="http://schemas.microsoft.com/office/drawing/2014/main" id="{EBBE0372-FDA2-BB67-36AD-1EFA866360FD}"/>
              </a:ext>
            </a:extLst>
          </p:cNvPr>
          <p:cNvSpPr txBox="1"/>
          <p:nvPr/>
        </p:nvSpPr>
        <p:spPr>
          <a:xfrm>
            <a:off x="7889443" y="4733824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cs typeface="Arial" charset="0"/>
              </a:rPr>
              <a:t>Y = -15.01*X + 96.16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A9F08526-8316-5F19-B616-413132A57AC5}"/>
              </a:ext>
            </a:extLst>
          </p:cNvPr>
          <p:cNvSpPr txBox="1">
            <a:spLocks/>
          </p:cNvSpPr>
          <p:nvPr/>
        </p:nvSpPr>
        <p:spPr>
          <a:xfrm>
            <a:off x="609600" y="5668849"/>
            <a:ext cx="11343216" cy="6525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kern="0" dirty="0"/>
              <a:t>Survival </a:t>
            </a:r>
            <a:r>
              <a:rPr lang="fr-FR" sz="1800" b="0" kern="0" dirty="0" err="1"/>
              <a:t>curve</a:t>
            </a:r>
            <a:r>
              <a:rPr lang="fr-FR" sz="1800" b="0" kern="0" dirty="0"/>
              <a:t> </a:t>
            </a:r>
            <a:r>
              <a:rPr lang="fr-FR" sz="1800" b="0" kern="0" dirty="0" err="1"/>
              <a:t>linear</a:t>
            </a:r>
            <a:r>
              <a:rPr lang="fr-FR" sz="1800" b="0" kern="0" dirty="0"/>
              <a:t> </a:t>
            </a:r>
            <a:r>
              <a:rPr lang="fr-FR" sz="1800" b="0" kern="0" dirty="0" err="1"/>
              <a:t>regressions</a:t>
            </a:r>
            <a:r>
              <a:rPr lang="fr-FR" sz="1800" b="0" kern="0" dirty="0"/>
              <a:t> </a:t>
            </a:r>
            <a:r>
              <a:rPr lang="fr-FR" sz="1800" b="0" kern="0" dirty="0" err="1"/>
              <a:t>predict</a:t>
            </a:r>
            <a:r>
              <a:rPr lang="fr-FR" sz="1800" b="0" kern="0" dirty="0"/>
              <a:t> </a:t>
            </a:r>
            <a:r>
              <a:rPr lang="fr-FR" sz="1800" b="0" kern="0" dirty="0" err="1"/>
              <a:t>that</a:t>
            </a:r>
            <a:r>
              <a:rPr lang="fr-FR" sz="1800" b="0" kern="0" dirty="0"/>
              <a:t> the M184V mutation </a:t>
            </a:r>
            <a:r>
              <a:rPr lang="fr-FR" sz="1800" b="0" kern="0" dirty="0" err="1"/>
              <a:t>will</a:t>
            </a:r>
            <a:r>
              <a:rPr lang="fr-FR" sz="1800" b="0" kern="0" dirty="0"/>
              <a:t> </a:t>
            </a:r>
            <a:r>
              <a:rPr lang="fr-FR" sz="1800" b="0" kern="0" dirty="0" err="1"/>
              <a:t>become</a:t>
            </a:r>
            <a:r>
              <a:rPr lang="fr-FR" sz="1800" b="0" kern="0" dirty="0"/>
              <a:t> </a:t>
            </a:r>
            <a:r>
              <a:rPr lang="fr-FR" sz="1800" b="0" kern="0" dirty="0" err="1"/>
              <a:t>undetectable</a:t>
            </a:r>
            <a:r>
              <a:rPr lang="fr-FR" sz="1800" b="0" kern="0" dirty="0"/>
              <a:t> in HIV-DNA of patients </a:t>
            </a:r>
            <a:r>
              <a:rPr lang="fr-FR" sz="1800" b="0" kern="0" dirty="0" err="1"/>
              <a:t>after</a:t>
            </a:r>
            <a:r>
              <a:rPr lang="fr-FR" sz="1800" b="0" kern="0" dirty="0"/>
              <a:t> at least 6.7 </a:t>
            </a:r>
            <a:r>
              <a:rPr lang="fr-FR" sz="1800" b="0" kern="0" dirty="0" err="1"/>
              <a:t>years</a:t>
            </a:r>
            <a:r>
              <a:rPr lang="fr-FR" sz="1800" b="0" kern="0" dirty="0"/>
              <a:t> </a:t>
            </a:r>
            <a:r>
              <a:rPr lang="fr-FR" sz="1800" b="0" kern="0" dirty="0" err="1"/>
              <a:t>using</a:t>
            </a:r>
            <a:r>
              <a:rPr lang="fr-FR" sz="1800" b="0" kern="0" dirty="0"/>
              <a:t> the &lt;2% </a:t>
            </a:r>
            <a:r>
              <a:rPr lang="fr-FR" sz="1800" b="0" kern="0" dirty="0" err="1"/>
              <a:t>filter</a:t>
            </a:r>
            <a:r>
              <a:rPr lang="fr-FR" sz="1800" b="0" kern="0" dirty="0"/>
              <a:t> or 6.4 </a:t>
            </a:r>
            <a:r>
              <a:rPr lang="fr-FR" sz="1800" b="0" kern="0" dirty="0" err="1"/>
              <a:t>years</a:t>
            </a:r>
            <a:r>
              <a:rPr lang="fr-FR" sz="1800" b="0" kern="0" dirty="0"/>
              <a:t> </a:t>
            </a:r>
            <a:r>
              <a:rPr lang="fr-FR" sz="1800" b="0" kern="0" dirty="0" err="1"/>
              <a:t>using</a:t>
            </a:r>
            <a:r>
              <a:rPr lang="fr-FR" sz="1800" b="0" kern="0" dirty="0"/>
              <a:t> the &lt;5% </a:t>
            </a:r>
            <a:r>
              <a:rPr lang="fr-FR" sz="1800" b="0" kern="0" dirty="0" err="1"/>
              <a:t>filter</a:t>
            </a:r>
            <a:endParaRPr lang="fr-FR" sz="1800" b="0" kern="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61EBFB-FE06-74E8-F170-33CC40B07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984" y="6444771"/>
            <a:ext cx="3100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 err="1">
                <a:solidFill>
                  <a:srgbClr val="0070C0"/>
                </a:solidFill>
                <a:cs typeface="Arial" charset="0"/>
              </a:rPr>
              <a:t>Teyssou</a:t>
            </a:r>
            <a:r>
              <a:rPr lang="en-GB" sz="1400" i="1" dirty="0">
                <a:solidFill>
                  <a:srgbClr val="0070C0"/>
                </a:solidFill>
                <a:cs typeface="Arial" charset="0"/>
              </a:rPr>
              <a:t> E, HIV Glasgow 2022, Abs. P223</a:t>
            </a:r>
          </a:p>
        </p:txBody>
      </p:sp>
    </p:spTree>
    <p:extLst>
      <p:ext uri="{BB962C8B-B14F-4D97-AF65-F5344CB8AC3E}">
        <p14:creationId xmlns:p14="http://schemas.microsoft.com/office/powerpoint/2010/main" val="39771839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D5E3-2F43-6B4E-9D6A-E31BCF41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DHHS: Optimization Strategies for Patients With Viral Suppression and a History of Complex Underlying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4BBF-EE9F-BE48-981F-1CB6B7491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04234"/>
            <a:ext cx="11183007" cy="4070746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Before optimization of the ARV regimen of a person with viral suppression who has a history of treatment failure and drug resistance, a careful review of the individual’s ARV history and cumulative drug resistance profile should be undertaken. Consultation with a clinician with expertise in HIV drug resistance is recommended.</a:t>
            </a:r>
            <a:r>
              <a:rPr lang="en-US" dirty="0"/>
              <a:t>” *</a:t>
            </a:r>
            <a:endParaRPr lang="en-US" baseline="30000" dirty="0"/>
          </a:p>
          <a:p>
            <a:r>
              <a:rPr lang="en-US" dirty="0"/>
              <a:t>Multidisciplinary discussion between HIV specialist, virologist and pharmacologist to be promoted</a:t>
            </a:r>
          </a:p>
          <a:p>
            <a:r>
              <a:rPr lang="en-US" dirty="0"/>
              <a:t>Avoid changing therapy only for simplification purpose</a:t>
            </a:r>
          </a:p>
          <a:p>
            <a:pPr lvl="1"/>
            <a:r>
              <a:rPr lang="en-US" dirty="0"/>
              <a:t>Explore pros and cons</a:t>
            </a:r>
          </a:p>
          <a:p>
            <a:pPr lvl="1"/>
            <a:r>
              <a:rPr lang="en-US" dirty="0"/>
              <a:t>Do not take any risk to compromise future options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9ED0994-F31E-56CE-BD35-7802FFCF1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450" y="6444771"/>
            <a:ext cx="5332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srgbClr val="0070C0"/>
                </a:solidFill>
                <a:cs typeface="Arial" charset="0"/>
              </a:rPr>
              <a:t>* DHHS. clinicalinfo.hiv.gov/</a:t>
            </a:r>
            <a:r>
              <a:rPr lang="en-GB" sz="1400" i="1" dirty="0" err="1">
                <a:solidFill>
                  <a:srgbClr val="0070C0"/>
                </a:solidFill>
                <a:cs typeface="Arial" charset="0"/>
              </a:rPr>
              <a:t>en</a:t>
            </a:r>
            <a:r>
              <a:rPr lang="en-GB" sz="1400" i="1" dirty="0">
                <a:solidFill>
                  <a:srgbClr val="0070C0"/>
                </a:solidFill>
                <a:cs typeface="Arial" charset="0"/>
              </a:rPr>
              <a:t>/guidelines/adult-and-adolescent- 2022</a:t>
            </a:r>
          </a:p>
        </p:txBody>
      </p:sp>
    </p:spTree>
    <p:extLst>
      <p:ext uri="{BB962C8B-B14F-4D97-AF65-F5344CB8AC3E}">
        <p14:creationId xmlns:p14="http://schemas.microsoft.com/office/powerpoint/2010/main" val="41029716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AC7D7F0-A8E5-2147-B612-0C970BEE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ffectLst/>
              </a:rPr>
              <a:t>Prevalence</a:t>
            </a:r>
            <a:r>
              <a:rPr lang="fr-FR" dirty="0">
                <a:effectLst/>
              </a:rPr>
              <a:t> of HTE in Europe, 2010–2016</a:t>
            </a:r>
            <a:br>
              <a:rPr lang="fr-FR" dirty="0">
                <a:effectLst/>
              </a:rPr>
            </a:br>
            <a:endParaRPr lang="en-GB" dirty="0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BC56E6AE-10AB-60F1-84F0-D42B3C8207EF}"/>
              </a:ext>
            </a:extLst>
          </p:cNvPr>
          <p:cNvSpPr/>
          <p:nvPr/>
        </p:nvSpPr>
        <p:spPr>
          <a:xfrm>
            <a:off x="5658982" y="1501639"/>
            <a:ext cx="139700" cy="139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DEF69EC3-5D9A-5AF7-64FF-24B513B0F9F3}"/>
              </a:ext>
            </a:extLst>
          </p:cNvPr>
          <p:cNvSpPr/>
          <p:nvPr/>
        </p:nvSpPr>
        <p:spPr>
          <a:xfrm>
            <a:off x="5658982" y="1723547"/>
            <a:ext cx="139700" cy="139700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" name="ZoneTexte 316">
            <a:extLst>
              <a:ext uri="{FF2B5EF4-FFF2-40B4-BE49-F238E27FC236}">
                <a16:creationId xmlns:a16="http://schemas.microsoft.com/office/drawing/2014/main" id="{977D1DCA-F753-DD9E-B2AA-F26ADF68E56B}"/>
              </a:ext>
            </a:extLst>
          </p:cNvPr>
          <p:cNvSpPr txBox="1"/>
          <p:nvPr/>
        </p:nvSpPr>
        <p:spPr>
          <a:xfrm>
            <a:off x="5798682" y="1431094"/>
            <a:ext cx="2493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South</a:t>
            </a:r>
            <a:r>
              <a:rPr lang="fr-FR" sz="1200" dirty="0"/>
              <a:t> (</a:t>
            </a:r>
            <a:r>
              <a:rPr lang="fr-FR" sz="1200" dirty="0" err="1"/>
              <a:t>included</a:t>
            </a:r>
            <a:r>
              <a:rPr lang="fr-FR" sz="1200" dirty="0"/>
              <a:t> </a:t>
            </a:r>
            <a:r>
              <a:rPr lang="fr-FR" sz="1200" dirty="0" err="1"/>
              <a:t>Israel</a:t>
            </a:r>
            <a:r>
              <a:rPr lang="fr-FR" sz="1200" dirty="0"/>
              <a:t> and Argentina)</a:t>
            </a:r>
          </a:p>
        </p:txBody>
      </p:sp>
      <p:sp>
        <p:nvSpPr>
          <p:cNvPr id="318" name="ZoneTexte 317">
            <a:extLst>
              <a:ext uri="{FF2B5EF4-FFF2-40B4-BE49-F238E27FC236}">
                <a16:creationId xmlns:a16="http://schemas.microsoft.com/office/drawing/2014/main" id="{7AD58E94-4DC3-8FE6-EBDD-3C96FFF44794}"/>
              </a:ext>
            </a:extLst>
          </p:cNvPr>
          <p:cNvSpPr txBox="1"/>
          <p:nvPr/>
        </p:nvSpPr>
        <p:spPr>
          <a:xfrm>
            <a:off x="5798682" y="1654614"/>
            <a:ext cx="1031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West/Central</a:t>
            </a:r>
            <a:endParaRPr lang="fr-FR" sz="1200" dirty="0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9A89D69-3B0D-A014-9236-90EA50677CA5}"/>
              </a:ext>
            </a:extLst>
          </p:cNvPr>
          <p:cNvSpPr/>
          <p:nvPr/>
        </p:nvSpPr>
        <p:spPr>
          <a:xfrm>
            <a:off x="5658982" y="1939241"/>
            <a:ext cx="139700" cy="139700"/>
          </a:xfrm>
          <a:prstGeom prst="rect">
            <a:avLst/>
          </a:prstGeom>
          <a:solidFill>
            <a:srgbClr val="A86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0" name="ZoneTexte 319">
            <a:extLst>
              <a:ext uri="{FF2B5EF4-FFF2-40B4-BE49-F238E27FC236}">
                <a16:creationId xmlns:a16="http://schemas.microsoft.com/office/drawing/2014/main" id="{E5EC759C-9721-1C1E-47F9-2A42CEB1A4EB}"/>
              </a:ext>
            </a:extLst>
          </p:cNvPr>
          <p:cNvSpPr txBox="1"/>
          <p:nvPr/>
        </p:nvSpPr>
        <p:spPr>
          <a:xfrm>
            <a:off x="5798682" y="1870308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North</a:t>
            </a:r>
            <a:endParaRPr lang="fr-FR" sz="1200" dirty="0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38493317-94DF-E78E-AE8D-A3E97E460FFB}"/>
              </a:ext>
            </a:extLst>
          </p:cNvPr>
          <p:cNvSpPr/>
          <p:nvPr/>
        </p:nvSpPr>
        <p:spPr>
          <a:xfrm>
            <a:off x="5658982" y="2154368"/>
            <a:ext cx="139700" cy="139700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372D165C-6BC2-FE6A-2356-2C5072378675}"/>
              </a:ext>
            </a:extLst>
          </p:cNvPr>
          <p:cNvSpPr txBox="1"/>
          <p:nvPr/>
        </p:nvSpPr>
        <p:spPr>
          <a:xfrm>
            <a:off x="5798682" y="2085435"/>
            <a:ext cx="939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Central East</a:t>
            </a:r>
            <a:endParaRPr lang="fr-FR" sz="1200" dirty="0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42870DCA-8EF5-1FC1-0AA2-CA322D765B24}"/>
              </a:ext>
            </a:extLst>
          </p:cNvPr>
          <p:cNvSpPr/>
          <p:nvPr/>
        </p:nvSpPr>
        <p:spPr>
          <a:xfrm>
            <a:off x="5658982" y="2368928"/>
            <a:ext cx="139700" cy="139700"/>
          </a:xfrm>
          <a:prstGeom prst="rect">
            <a:avLst/>
          </a:prstGeom>
          <a:solidFill>
            <a:srgbClr val="0036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4" name="ZoneTexte 323">
            <a:extLst>
              <a:ext uri="{FF2B5EF4-FFF2-40B4-BE49-F238E27FC236}">
                <a16:creationId xmlns:a16="http://schemas.microsoft.com/office/drawing/2014/main" id="{4AF04747-2CBB-3FA4-B63D-A03627E65F4F}"/>
              </a:ext>
            </a:extLst>
          </p:cNvPr>
          <p:cNvSpPr txBox="1"/>
          <p:nvPr/>
        </p:nvSpPr>
        <p:spPr>
          <a:xfrm>
            <a:off x="5798682" y="2299995"/>
            <a:ext cx="445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East</a:t>
            </a:r>
            <a:endParaRPr lang="fr-FR" sz="1200" dirty="0"/>
          </a:p>
        </p:txBody>
      </p:sp>
      <p:grpSp>
        <p:nvGrpSpPr>
          <p:cNvPr id="376" name="Groupe 375">
            <a:extLst>
              <a:ext uri="{FF2B5EF4-FFF2-40B4-BE49-F238E27FC236}">
                <a16:creationId xmlns:a16="http://schemas.microsoft.com/office/drawing/2014/main" id="{0919159A-D691-E286-BAE3-E170793EBF4D}"/>
              </a:ext>
            </a:extLst>
          </p:cNvPr>
          <p:cNvGrpSpPr/>
          <p:nvPr/>
        </p:nvGrpSpPr>
        <p:grpSpPr>
          <a:xfrm>
            <a:off x="2081849" y="4782537"/>
            <a:ext cx="431947" cy="288147"/>
            <a:chOff x="1671423" y="4747278"/>
            <a:chExt cx="431947" cy="288147"/>
          </a:xfrm>
        </p:grpSpPr>
        <p:sp>
          <p:nvSpPr>
            <p:cNvPr id="377" name="Line 7">
              <a:extLst>
                <a:ext uri="{FF2B5EF4-FFF2-40B4-BE49-F238E27FC236}">
                  <a16:creationId xmlns:a16="http://schemas.microsoft.com/office/drawing/2014/main" id="{ECEFA784-3397-18FE-BFF9-7B36ABB1E7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78" name="Rectangle 38">
              <a:extLst>
                <a:ext uri="{FF2B5EF4-FFF2-40B4-BE49-F238E27FC236}">
                  <a16:creationId xmlns:a16="http://schemas.microsoft.com/office/drawing/2014/main" id="{1894D11F-4AAF-D6F4-F18A-A925B6907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423" y="4747278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0%</a:t>
              </a:r>
            </a:p>
          </p:txBody>
        </p:sp>
      </p:grpSp>
      <p:grpSp>
        <p:nvGrpSpPr>
          <p:cNvPr id="379" name="Groupe 378">
            <a:extLst>
              <a:ext uri="{FF2B5EF4-FFF2-40B4-BE49-F238E27FC236}">
                <a16:creationId xmlns:a16="http://schemas.microsoft.com/office/drawing/2014/main" id="{5901D8D4-1EBB-6F5E-4E58-7527423A24CA}"/>
              </a:ext>
            </a:extLst>
          </p:cNvPr>
          <p:cNvGrpSpPr/>
          <p:nvPr/>
        </p:nvGrpSpPr>
        <p:grpSpPr>
          <a:xfrm>
            <a:off x="2078674" y="4204493"/>
            <a:ext cx="435122" cy="288147"/>
            <a:chOff x="1668248" y="4118434"/>
            <a:chExt cx="435122" cy="288147"/>
          </a:xfrm>
        </p:grpSpPr>
        <p:sp>
          <p:nvSpPr>
            <p:cNvPr id="380" name="Line 9">
              <a:extLst>
                <a:ext uri="{FF2B5EF4-FFF2-40B4-BE49-F238E27FC236}">
                  <a16:creationId xmlns:a16="http://schemas.microsoft.com/office/drawing/2014/main" id="{F0B2E4D6-CEE4-BF7A-216D-FAE934BE3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81" name="Rectangle 40">
              <a:extLst>
                <a:ext uri="{FF2B5EF4-FFF2-40B4-BE49-F238E27FC236}">
                  <a16:creationId xmlns:a16="http://schemas.microsoft.com/office/drawing/2014/main" id="{5357943C-B62C-F7D0-7FFD-4B5BEE2D6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48" y="4118434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2%</a:t>
              </a:r>
            </a:p>
          </p:txBody>
        </p:sp>
      </p:grpSp>
      <p:grpSp>
        <p:nvGrpSpPr>
          <p:cNvPr id="382" name="Groupe 381">
            <a:extLst>
              <a:ext uri="{FF2B5EF4-FFF2-40B4-BE49-F238E27FC236}">
                <a16:creationId xmlns:a16="http://schemas.microsoft.com/office/drawing/2014/main" id="{60BC8C4D-67F9-F70F-A832-CFFE4CBC4FFA}"/>
              </a:ext>
            </a:extLst>
          </p:cNvPr>
          <p:cNvGrpSpPr/>
          <p:nvPr/>
        </p:nvGrpSpPr>
        <p:grpSpPr>
          <a:xfrm>
            <a:off x="2078674" y="3642518"/>
            <a:ext cx="435122" cy="288147"/>
            <a:chOff x="1668248" y="3480259"/>
            <a:chExt cx="435122" cy="288147"/>
          </a:xfrm>
        </p:grpSpPr>
        <p:sp>
          <p:nvSpPr>
            <p:cNvPr id="383" name="Line 11">
              <a:extLst>
                <a:ext uri="{FF2B5EF4-FFF2-40B4-BE49-F238E27FC236}">
                  <a16:creationId xmlns:a16="http://schemas.microsoft.com/office/drawing/2014/main" id="{9B71CD79-274C-94E7-A495-5D622164B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84" name="Rectangle 42">
              <a:extLst>
                <a:ext uri="{FF2B5EF4-FFF2-40B4-BE49-F238E27FC236}">
                  <a16:creationId xmlns:a16="http://schemas.microsoft.com/office/drawing/2014/main" id="{5FCCF39F-1F21-F05A-A858-E4F5D4F2E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48" y="3480259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4%</a:t>
              </a:r>
            </a:p>
          </p:txBody>
        </p:sp>
      </p:grpSp>
      <p:grpSp>
        <p:nvGrpSpPr>
          <p:cNvPr id="385" name="Groupe 384">
            <a:extLst>
              <a:ext uri="{FF2B5EF4-FFF2-40B4-BE49-F238E27FC236}">
                <a16:creationId xmlns:a16="http://schemas.microsoft.com/office/drawing/2014/main" id="{C7370379-7537-0387-65AD-98BA43A2DE44}"/>
              </a:ext>
            </a:extLst>
          </p:cNvPr>
          <p:cNvGrpSpPr/>
          <p:nvPr/>
        </p:nvGrpSpPr>
        <p:grpSpPr>
          <a:xfrm>
            <a:off x="2078674" y="3078803"/>
            <a:ext cx="435122" cy="288147"/>
            <a:chOff x="1668248" y="2832559"/>
            <a:chExt cx="435122" cy="288147"/>
          </a:xfrm>
        </p:grpSpPr>
        <p:sp>
          <p:nvSpPr>
            <p:cNvPr id="386" name="Line 13">
              <a:extLst>
                <a:ext uri="{FF2B5EF4-FFF2-40B4-BE49-F238E27FC236}">
                  <a16:creationId xmlns:a16="http://schemas.microsoft.com/office/drawing/2014/main" id="{A430B998-787C-E6D0-E994-BD2362AF6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87" name="Rectangle 44">
              <a:extLst>
                <a:ext uri="{FF2B5EF4-FFF2-40B4-BE49-F238E27FC236}">
                  <a16:creationId xmlns:a16="http://schemas.microsoft.com/office/drawing/2014/main" id="{F1A13AF1-0A9A-EA9F-D514-C85FDBDD3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48" y="2832559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6%</a:t>
              </a:r>
            </a:p>
          </p:txBody>
        </p:sp>
      </p:grpSp>
      <p:grpSp>
        <p:nvGrpSpPr>
          <p:cNvPr id="388" name="Groupe 387">
            <a:extLst>
              <a:ext uri="{FF2B5EF4-FFF2-40B4-BE49-F238E27FC236}">
                <a16:creationId xmlns:a16="http://schemas.microsoft.com/office/drawing/2014/main" id="{11743060-EB73-AA80-0777-F28C6F6DFCED}"/>
              </a:ext>
            </a:extLst>
          </p:cNvPr>
          <p:cNvGrpSpPr/>
          <p:nvPr/>
        </p:nvGrpSpPr>
        <p:grpSpPr>
          <a:xfrm>
            <a:off x="2078674" y="2524221"/>
            <a:ext cx="435122" cy="288147"/>
            <a:chOff x="1668248" y="2194384"/>
            <a:chExt cx="435122" cy="288147"/>
          </a:xfrm>
        </p:grpSpPr>
        <p:sp>
          <p:nvSpPr>
            <p:cNvPr id="389" name="Line 15">
              <a:extLst>
                <a:ext uri="{FF2B5EF4-FFF2-40B4-BE49-F238E27FC236}">
                  <a16:creationId xmlns:a16="http://schemas.microsoft.com/office/drawing/2014/main" id="{EC391810-E9C8-4689-B313-08AC94369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0" name="Rectangle 46">
              <a:extLst>
                <a:ext uri="{FF2B5EF4-FFF2-40B4-BE49-F238E27FC236}">
                  <a16:creationId xmlns:a16="http://schemas.microsoft.com/office/drawing/2014/main" id="{CFD3D73E-778B-C63F-8858-DF55FEEA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48" y="2194384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8%</a:t>
              </a:r>
            </a:p>
          </p:txBody>
        </p:sp>
      </p:grpSp>
      <p:grpSp>
        <p:nvGrpSpPr>
          <p:cNvPr id="391" name="Groupe 390">
            <a:extLst>
              <a:ext uri="{FF2B5EF4-FFF2-40B4-BE49-F238E27FC236}">
                <a16:creationId xmlns:a16="http://schemas.microsoft.com/office/drawing/2014/main" id="{5DF5D825-08AF-8A51-2134-5DB202CBBB56}"/>
              </a:ext>
            </a:extLst>
          </p:cNvPr>
          <p:cNvGrpSpPr/>
          <p:nvPr/>
        </p:nvGrpSpPr>
        <p:grpSpPr>
          <a:xfrm>
            <a:off x="1990477" y="1968745"/>
            <a:ext cx="523319" cy="288147"/>
            <a:chOff x="1580051" y="1546878"/>
            <a:chExt cx="523319" cy="288147"/>
          </a:xfrm>
        </p:grpSpPr>
        <p:sp>
          <p:nvSpPr>
            <p:cNvPr id="392" name="Line 17">
              <a:extLst>
                <a:ext uri="{FF2B5EF4-FFF2-40B4-BE49-F238E27FC236}">
                  <a16:creationId xmlns:a16="http://schemas.microsoft.com/office/drawing/2014/main" id="{3B32F90A-3CE8-AC3A-72CF-0AAE9A3A3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1691026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3" name="Rectangle 48">
              <a:extLst>
                <a:ext uri="{FF2B5EF4-FFF2-40B4-BE49-F238E27FC236}">
                  <a16:creationId xmlns:a16="http://schemas.microsoft.com/office/drawing/2014/main" id="{F59F188E-EC2D-1C3C-F2E9-90C18EC9D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051" y="1546878"/>
              <a:ext cx="383687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10%</a:t>
              </a:r>
            </a:p>
          </p:txBody>
        </p:sp>
      </p:grpSp>
      <p:sp>
        <p:nvSpPr>
          <p:cNvPr id="395" name="Line 19">
            <a:extLst>
              <a:ext uri="{FF2B5EF4-FFF2-40B4-BE49-F238E27FC236}">
                <a16:creationId xmlns:a16="http://schemas.microsoft.com/office/drawing/2014/main" id="{4C0E765B-E065-E7B3-8465-7AD0FA2402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3546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8" name="Line 21">
            <a:extLst>
              <a:ext uri="{FF2B5EF4-FFF2-40B4-BE49-F238E27FC236}">
                <a16:creationId xmlns:a16="http://schemas.microsoft.com/office/drawing/2014/main" id="{266A2B1D-66B0-DF70-5D44-19491C438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5869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9" name="Rectangle 51">
            <a:extLst>
              <a:ext uri="{FF2B5EF4-FFF2-40B4-BE49-F238E27FC236}">
                <a16:creationId xmlns:a16="http://schemas.microsoft.com/office/drawing/2014/main" id="{F30B71C6-87F7-41EE-0D8E-9607EEF60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862" y="4983092"/>
            <a:ext cx="434982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401" name="Line 23">
            <a:extLst>
              <a:ext uri="{FF2B5EF4-FFF2-40B4-BE49-F238E27FC236}">
                <a16:creationId xmlns:a16="http://schemas.microsoft.com/office/drawing/2014/main" id="{CB904687-855F-002D-4435-24E6B7B9F9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114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02" name="Rectangle 53">
            <a:extLst>
              <a:ext uri="{FF2B5EF4-FFF2-40B4-BE49-F238E27FC236}">
                <a16:creationId xmlns:a16="http://schemas.microsoft.com/office/drawing/2014/main" id="{D92C18F4-046D-2343-83BA-6D5599DFA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212" y="4983092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404" name="Line 25">
            <a:extLst>
              <a:ext uri="{FF2B5EF4-FFF2-40B4-BE49-F238E27FC236}">
                <a16:creationId xmlns:a16="http://schemas.microsoft.com/office/drawing/2014/main" id="{34D722B9-E8DF-CB54-32FE-CFF26B28A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1630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05" name="Rectangle 55">
            <a:extLst>
              <a:ext uri="{FF2B5EF4-FFF2-40B4-BE49-F238E27FC236}">
                <a16:creationId xmlns:a16="http://schemas.microsoft.com/office/drawing/2014/main" id="{30C0056C-8566-443B-0F82-C547EA8B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148" y="4983092"/>
            <a:ext cx="438188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2011</a:t>
            </a:r>
          </a:p>
        </p:txBody>
      </p:sp>
      <p:sp>
        <p:nvSpPr>
          <p:cNvPr id="407" name="Line 27">
            <a:extLst>
              <a:ext uri="{FF2B5EF4-FFF2-40B4-BE49-F238E27FC236}">
                <a16:creationId xmlns:a16="http://schemas.microsoft.com/office/drawing/2014/main" id="{896D5D91-29EE-D033-676F-640726E7FA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6495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08" name="Rectangle 57">
            <a:extLst>
              <a:ext uri="{FF2B5EF4-FFF2-40B4-BE49-F238E27FC236}">
                <a16:creationId xmlns:a16="http://schemas.microsoft.com/office/drawing/2014/main" id="{29277EE6-CE26-A972-2B41-B174AEFC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594" y="4983092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2012</a:t>
            </a:r>
          </a:p>
        </p:txBody>
      </p:sp>
      <p:sp>
        <p:nvSpPr>
          <p:cNvPr id="410" name="Line 29">
            <a:extLst>
              <a:ext uri="{FF2B5EF4-FFF2-40B4-BE49-F238E27FC236}">
                <a16:creationId xmlns:a16="http://schemas.microsoft.com/office/drawing/2014/main" id="{64829B10-8663-70DA-3A3A-117E9265D3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3265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11" name="Rectangle 59">
            <a:extLst>
              <a:ext uri="{FF2B5EF4-FFF2-40B4-BE49-F238E27FC236}">
                <a16:creationId xmlns:a16="http://schemas.microsoft.com/office/drawing/2014/main" id="{A29A36ED-CE3D-9D43-3077-A52DE849E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364" y="4983092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2013</a:t>
            </a:r>
          </a:p>
        </p:txBody>
      </p:sp>
      <p:sp>
        <p:nvSpPr>
          <p:cNvPr id="413" name="Line 31">
            <a:extLst>
              <a:ext uri="{FF2B5EF4-FFF2-40B4-BE49-F238E27FC236}">
                <a16:creationId xmlns:a16="http://schemas.microsoft.com/office/drawing/2014/main" id="{D7E08CE4-DC33-7E07-4290-D0C1E52ED2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8130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14" name="Rectangle 61">
            <a:extLst>
              <a:ext uri="{FF2B5EF4-FFF2-40B4-BE49-F238E27FC236}">
                <a16:creationId xmlns:a16="http://schemas.microsoft.com/office/drawing/2014/main" id="{C2F07690-D803-6EBB-83CD-7077106F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229" y="4983092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2014</a:t>
            </a:r>
          </a:p>
        </p:txBody>
      </p:sp>
      <p:sp>
        <p:nvSpPr>
          <p:cNvPr id="416" name="Line 33">
            <a:extLst>
              <a:ext uri="{FF2B5EF4-FFF2-40B4-BE49-F238E27FC236}">
                <a16:creationId xmlns:a16="http://schemas.microsoft.com/office/drawing/2014/main" id="{A44D7B23-2A96-1765-D71A-9851A5D02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0615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17" name="Rectangle 63">
            <a:extLst>
              <a:ext uri="{FF2B5EF4-FFF2-40B4-BE49-F238E27FC236}">
                <a16:creationId xmlns:a16="http://schemas.microsoft.com/office/drawing/2014/main" id="{8EA4DCFC-4C84-583B-3ADF-B5F6D0FE7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005" y="4983092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2015</a:t>
            </a:r>
          </a:p>
        </p:txBody>
      </p:sp>
      <p:sp>
        <p:nvSpPr>
          <p:cNvPr id="419" name="Line 35">
            <a:extLst>
              <a:ext uri="{FF2B5EF4-FFF2-40B4-BE49-F238E27FC236}">
                <a16:creationId xmlns:a16="http://schemas.microsoft.com/office/drawing/2014/main" id="{CA274C4B-0C13-B1FD-00C2-5BB21D5D3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83112" y="4933405"/>
            <a:ext cx="0" cy="836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20" name="Rectangle 65">
            <a:extLst>
              <a:ext uri="{FF2B5EF4-FFF2-40B4-BE49-F238E27FC236}">
                <a16:creationId xmlns:a16="http://schemas.microsoft.com/office/drawing/2014/main" id="{97E0DDC0-52BC-ECF0-4F45-0426DD746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338" y="4983092"/>
            <a:ext cx="43818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2016</a:t>
            </a:r>
          </a:p>
        </p:txBody>
      </p:sp>
      <p:sp>
        <p:nvSpPr>
          <p:cNvPr id="426" name="Forme libre : forme 425">
            <a:extLst>
              <a:ext uri="{FF2B5EF4-FFF2-40B4-BE49-F238E27FC236}">
                <a16:creationId xmlns:a16="http://schemas.microsoft.com/office/drawing/2014/main" id="{72B68C0A-1A52-1F22-F9CC-40792AFD77EC}"/>
              </a:ext>
            </a:extLst>
          </p:cNvPr>
          <p:cNvSpPr/>
          <p:nvPr/>
        </p:nvSpPr>
        <p:spPr bwMode="auto">
          <a:xfrm>
            <a:off x="2513546" y="1724359"/>
            <a:ext cx="6586220" cy="3192780"/>
          </a:xfrm>
          <a:custGeom>
            <a:avLst/>
            <a:gdLst>
              <a:gd name="connsiteX0" fmla="*/ 0 w 5250180"/>
              <a:gd name="connsiteY0" fmla="*/ 0 h 3192780"/>
              <a:gd name="connsiteX1" fmla="*/ 0 w 5250180"/>
              <a:gd name="connsiteY1" fmla="*/ 3192780 h 3192780"/>
              <a:gd name="connsiteX2" fmla="*/ 5250180 w 5250180"/>
              <a:gd name="connsiteY2" fmla="*/ 319278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0180" h="3192780">
                <a:moveTo>
                  <a:pt x="0" y="0"/>
                </a:moveTo>
                <a:lnTo>
                  <a:pt x="0" y="3192780"/>
                </a:lnTo>
                <a:lnTo>
                  <a:pt x="5250180" y="319278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427" name="Groupe 426">
            <a:extLst>
              <a:ext uri="{FF2B5EF4-FFF2-40B4-BE49-F238E27FC236}">
                <a16:creationId xmlns:a16="http://schemas.microsoft.com/office/drawing/2014/main" id="{AA238BA8-6860-580F-77CB-A493BD6F2CF4}"/>
              </a:ext>
            </a:extLst>
          </p:cNvPr>
          <p:cNvGrpSpPr/>
          <p:nvPr/>
        </p:nvGrpSpPr>
        <p:grpSpPr>
          <a:xfrm>
            <a:off x="2081849" y="4504429"/>
            <a:ext cx="431947" cy="288147"/>
            <a:chOff x="1671423" y="4747278"/>
            <a:chExt cx="431947" cy="288147"/>
          </a:xfrm>
        </p:grpSpPr>
        <p:sp>
          <p:nvSpPr>
            <p:cNvPr id="428" name="Line 7">
              <a:extLst>
                <a:ext uri="{FF2B5EF4-FFF2-40B4-BE49-F238E27FC236}">
                  <a16:creationId xmlns:a16="http://schemas.microsoft.com/office/drawing/2014/main" id="{D8E1E1DE-111D-2D3A-90A7-64CDE09DB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29" name="Rectangle 38">
              <a:extLst>
                <a:ext uri="{FF2B5EF4-FFF2-40B4-BE49-F238E27FC236}">
                  <a16:creationId xmlns:a16="http://schemas.microsoft.com/office/drawing/2014/main" id="{8EC0B7E1-E3CF-0AE4-33DB-4EF6AA83F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423" y="4747278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1%</a:t>
              </a:r>
            </a:p>
          </p:txBody>
        </p:sp>
      </p:grpSp>
      <p:grpSp>
        <p:nvGrpSpPr>
          <p:cNvPr id="430" name="Groupe 429">
            <a:extLst>
              <a:ext uri="{FF2B5EF4-FFF2-40B4-BE49-F238E27FC236}">
                <a16:creationId xmlns:a16="http://schemas.microsoft.com/office/drawing/2014/main" id="{28C999DB-BA06-DD29-F1A6-CF0B96650C74}"/>
              </a:ext>
            </a:extLst>
          </p:cNvPr>
          <p:cNvGrpSpPr/>
          <p:nvPr/>
        </p:nvGrpSpPr>
        <p:grpSpPr>
          <a:xfrm>
            <a:off x="2078674" y="3913685"/>
            <a:ext cx="435122" cy="288147"/>
            <a:chOff x="1668248" y="4118434"/>
            <a:chExt cx="435122" cy="288147"/>
          </a:xfrm>
        </p:grpSpPr>
        <p:sp>
          <p:nvSpPr>
            <p:cNvPr id="431" name="Line 9">
              <a:extLst>
                <a:ext uri="{FF2B5EF4-FFF2-40B4-BE49-F238E27FC236}">
                  <a16:creationId xmlns:a16="http://schemas.microsoft.com/office/drawing/2014/main" id="{4586BC3C-51BC-5084-A5EA-13549622F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2" name="Rectangle 40">
              <a:extLst>
                <a:ext uri="{FF2B5EF4-FFF2-40B4-BE49-F238E27FC236}">
                  <a16:creationId xmlns:a16="http://schemas.microsoft.com/office/drawing/2014/main" id="{EF02226C-6609-4C38-6AE6-C04B91DF3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48" y="4118434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3%</a:t>
              </a:r>
            </a:p>
          </p:txBody>
        </p:sp>
      </p:grpSp>
      <p:grpSp>
        <p:nvGrpSpPr>
          <p:cNvPr id="433" name="Groupe 432">
            <a:extLst>
              <a:ext uri="{FF2B5EF4-FFF2-40B4-BE49-F238E27FC236}">
                <a16:creationId xmlns:a16="http://schemas.microsoft.com/office/drawing/2014/main" id="{2E2A0B4A-1EAC-2F29-CE94-7690B267EA35}"/>
              </a:ext>
            </a:extLst>
          </p:cNvPr>
          <p:cNvGrpSpPr/>
          <p:nvPr/>
        </p:nvGrpSpPr>
        <p:grpSpPr>
          <a:xfrm>
            <a:off x="2078674" y="3351710"/>
            <a:ext cx="435122" cy="288147"/>
            <a:chOff x="1668248" y="3480259"/>
            <a:chExt cx="435122" cy="288147"/>
          </a:xfrm>
        </p:grpSpPr>
        <p:sp>
          <p:nvSpPr>
            <p:cNvPr id="434" name="Line 11">
              <a:extLst>
                <a:ext uri="{FF2B5EF4-FFF2-40B4-BE49-F238E27FC236}">
                  <a16:creationId xmlns:a16="http://schemas.microsoft.com/office/drawing/2014/main" id="{BF51551E-545A-D5CC-AC4D-573C01D25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5" name="Rectangle 42">
              <a:extLst>
                <a:ext uri="{FF2B5EF4-FFF2-40B4-BE49-F238E27FC236}">
                  <a16:creationId xmlns:a16="http://schemas.microsoft.com/office/drawing/2014/main" id="{1697D258-4312-C2E0-AAE8-99E0BA7FF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48" y="3480259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5%</a:t>
              </a:r>
            </a:p>
          </p:txBody>
        </p:sp>
      </p:grpSp>
      <p:grpSp>
        <p:nvGrpSpPr>
          <p:cNvPr id="436" name="Groupe 435">
            <a:extLst>
              <a:ext uri="{FF2B5EF4-FFF2-40B4-BE49-F238E27FC236}">
                <a16:creationId xmlns:a16="http://schemas.microsoft.com/office/drawing/2014/main" id="{5FEF3DB0-AB52-8943-2033-2E012ED39905}"/>
              </a:ext>
            </a:extLst>
          </p:cNvPr>
          <p:cNvGrpSpPr/>
          <p:nvPr/>
        </p:nvGrpSpPr>
        <p:grpSpPr>
          <a:xfrm>
            <a:off x="2078674" y="2787995"/>
            <a:ext cx="435122" cy="288147"/>
            <a:chOff x="1668248" y="2832559"/>
            <a:chExt cx="435122" cy="288147"/>
          </a:xfrm>
        </p:grpSpPr>
        <p:sp>
          <p:nvSpPr>
            <p:cNvPr id="437" name="Line 13">
              <a:extLst>
                <a:ext uri="{FF2B5EF4-FFF2-40B4-BE49-F238E27FC236}">
                  <a16:creationId xmlns:a16="http://schemas.microsoft.com/office/drawing/2014/main" id="{49B9AA18-2110-572D-811B-6F201F6E8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8" name="Rectangle 44">
              <a:extLst>
                <a:ext uri="{FF2B5EF4-FFF2-40B4-BE49-F238E27FC236}">
                  <a16:creationId xmlns:a16="http://schemas.microsoft.com/office/drawing/2014/main" id="{40C2578F-337D-6ED1-8301-7BBA5D94E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48" y="2832559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7%</a:t>
              </a:r>
            </a:p>
          </p:txBody>
        </p:sp>
      </p:grpSp>
      <p:grpSp>
        <p:nvGrpSpPr>
          <p:cNvPr id="439" name="Groupe 438">
            <a:extLst>
              <a:ext uri="{FF2B5EF4-FFF2-40B4-BE49-F238E27FC236}">
                <a16:creationId xmlns:a16="http://schemas.microsoft.com/office/drawing/2014/main" id="{B657CB3E-674D-6E0D-DAAB-A92DA22DB85B}"/>
              </a:ext>
            </a:extLst>
          </p:cNvPr>
          <p:cNvGrpSpPr/>
          <p:nvPr/>
        </p:nvGrpSpPr>
        <p:grpSpPr>
          <a:xfrm>
            <a:off x="2078674" y="2233413"/>
            <a:ext cx="435122" cy="288147"/>
            <a:chOff x="1668248" y="2194384"/>
            <a:chExt cx="435122" cy="288147"/>
          </a:xfrm>
        </p:grpSpPr>
        <p:sp>
          <p:nvSpPr>
            <p:cNvPr id="440" name="Line 15">
              <a:extLst>
                <a:ext uri="{FF2B5EF4-FFF2-40B4-BE49-F238E27FC236}">
                  <a16:creationId xmlns:a16="http://schemas.microsoft.com/office/drawing/2014/main" id="{2F4F033E-73ED-B953-6708-A09C6B7A0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41" name="Rectangle 46">
              <a:extLst>
                <a:ext uri="{FF2B5EF4-FFF2-40B4-BE49-F238E27FC236}">
                  <a16:creationId xmlns:a16="http://schemas.microsoft.com/office/drawing/2014/main" id="{D6ED3C80-1364-BA5D-913D-6922AEC2F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248" y="2194384"/>
              <a:ext cx="29231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9%</a:t>
              </a:r>
            </a:p>
          </p:txBody>
        </p:sp>
      </p:grpSp>
      <p:grpSp>
        <p:nvGrpSpPr>
          <p:cNvPr id="442" name="Groupe 441">
            <a:extLst>
              <a:ext uri="{FF2B5EF4-FFF2-40B4-BE49-F238E27FC236}">
                <a16:creationId xmlns:a16="http://schemas.microsoft.com/office/drawing/2014/main" id="{CDD586B2-8E89-E5EB-40DD-0E6188272D64}"/>
              </a:ext>
            </a:extLst>
          </p:cNvPr>
          <p:cNvGrpSpPr/>
          <p:nvPr/>
        </p:nvGrpSpPr>
        <p:grpSpPr>
          <a:xfrm>
            <a:off x="1990477" y="1677937"/>
            <a:ext cx="523319" cy="288147"/>
            <a:chOff x="1580051" y="1546878"/>
            <a:chExt cx="523319" cy="288147"/>
          </a:xfrm>
        </p:grpSpPr>
        <p:sp>
          <p:nvSpPr>
            <p:cNvPr id="443" name="Line 17">
              <a:extLst>
                <a:ext uri="{FF2B5EF4-FFF2-40B4-BE49-F238E27FC236}">
                  <a16:creationId xmlns:a16="http://schemas.microsoft.com/office/drawing/2014/main" id="{541C35A5-A908-E982-29CD-2EB54FE84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1691026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44" name="Rectangle 48">
              <a:extLst>
                <a:ext uri="{FF2B5EF4-FFF2-40B4-BE49-F238E27FC236}">
                  <a16:creationId xmlns:a16="http://schemas.microsoft.com/office/drawing/2014/main" id="{CADC5131-E84D-13BA-8AE8-ECF76DD26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051" y="1546878"/>
              <a:ext cx="383687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11%</a:t>
              </a:r>
            </a:p>
          </p:txBody>
        </p:sp>
      </p:grpSp>
      <p:sp>
        <p:nvSpPr>
          <p:cNvPr id="446" name="Rectangle 445">
            <a:extLst>
              <a:ext uri="{FF2B5EF4-FFF2-40B4-BE49-F238E27FC236}">
                <a16:creationId xmlns:a16="http://schemas.microsoft.com/office/drawing/2014/main" id="{93B34F54-1D57-46E6-0A97-37BC3B513E9D}"/>
              </a:ext>
            </a:extLst>
          </p:cNvPr>
          <p:cNvSpPr/>
          <p:nvPr/>
        </p:nvSpPr>
        <p:spPr>
          <a:xfrm>
            <a:off x="2664676" y="4442159"/>
            <a:ext cx="514498" cy="47148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CCBBF79C-EBF6-352F-F558-C810D50635C0}"/>
              </a:ext>
            </a:extLst>
          </p:cNvPr>
          <p:cNvSpPr/>
          <p:nvPr/>
        </p:nvSpPr>
        <p:spPr>
          <a:xfrm>
            <a:off x="2664676" y="3900989"/>
            <a:ext cx="514498" cy="541170"/>
          </a:xfrm>
          <a:prstGeom prst="rect">
            <a:avLst/>
          </a:prstGeom>
          <a:solidFill>
            <a:srgbClr val="2A8D9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2CC496BD-3D66-3941-CBE5-85BEADF25949}"/>
              </a:ext>
            </a:extLst>
          </p:cNvPr>
          <p:cNvSpPr/>
          <p:nvPr/>
        </p:nvSpPr>
        <p:spPr>
          <a:xfrm>
            <a:off x="2664676" y="3546810"/>
            <a:ext cx="514498" cy="69849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8BEABC06-2B3E-89F6-146D-CE7B6646268E}"/>
              </a:ext>
            </a:extLst>
          </p:cNvPr>
          <p:cNvSpPr/>
          <p:nvPr/>
        </p:nvSpPr>
        <p:spPr>
          <a:xfrm>
            <a:off x="2664676" y="3503777"/>
            <a:ext cx="514498" cy="48162"/>
          </a:xfrm>
          <a:prstGeom prst="rect">
            <a:avLst/>
          </a:prstGeom>
          <a:solidFill>
            <a:srgbClr val="0036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F0596FD9-F960-BE9F-E325-0DDA7175DF3E}"/>
              </a:ext>
            </a:extLst>
          </p:cNvPr>
          <p:cNvSpPr/>
          <p:nvPr/>
        </p:nvSpPr>
        <p:spPr>
          <a:xfrm>
            <a:off x="3489730" y="4400885"/>
            <a:ext cx="514498" cy="51276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792431B1-8B73-8691-37FD-C021D01C76E6}"/>
              </a:ext>
            </a:extLst>
          </p:cNvPr>
          <p:cNvSpPr/>
          <p:nvPr/>
        </p:nvSpPr>
        <p:spPr>
          <a:xfrm>
            <a:off x="3489730" y="3753185"/>
            <a:ext cx="514498" cy="647700"/>
          </a:xfrm>
          <a:prstGeom prst="rect">
            <a:avLst/>
          </a:prstGeom>
          <a:solidFill>
            <a:srgbClr val="2A8D9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DD8483DB-1125-1DEB-9E75-11F29D4E120E}"/>
              </a:ext>
            </a:extLst>
          </p:cNvPr>
          <p:cNvSpPr/>
          <p:nvPr/>
        </p:nvSpPr>
        <p:spPr>
          <a:xfrm>
            <a:off x="3489730" y="3331449"/>
            <a:ext cx="514498" cy="88360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CB53FF5F-DBDC-F246-7C54-9893F02CD8D7}"/>
              </a:ext>
            </a:extLst>
          </p:cNvPr>
          <p:cNvSpPr/>
          <p:nvPr/>
        </p:nvSpPr>
        <p:spPr>
          <a:xfrm>
            <a:off x="3489730" y="3284966"/>
            <a:ext cx="514498" cy="43784"/>
          </a:xfrm>
          <a:prstGeom prst="rect">
            <a:avLst/>
          </a:prstGeom>
          <a:solidFill>
            <a:srgbClr val="0036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DA1299F8-BAC8-F404-5561-4C4BEB9BA74F}"/>
              </a:ext>
            </a:extLst>
          </p:cNvPr>
          <p:cNvSpPr/>
          <p:nvPr/>
        </p:nvSpPr>
        <p:spPr>
          <a:xfrm>
            <a:off x="4314784" y="4369134"/>
            <a:ext cx="514498" cy="5445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606755AE-C59B-D7AC-89F0-0DC86D1D3AF8}"/>
              </a:ext>
            </a:extLst>
          </p:cNvPr>
          <p:cNvSpPr/>
          <p:nvPr/>
        </p:nvSpPr>
        <p:spPr>
          <a:xfrm>
            <a:off x="4314784" y="3629359"/>
            <a:ext cx="514498" cy="739775"/>
          </a:xfrm>
          <a:prstGeom prst="rect">
            <a:avLst/>
          </a:prstGeom>
          <a:solidFill>
            <a:srgbClr val="2A8D9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B0FDAEAC-FA65-A28E-2452-E4C20BE83C96}"/>
              </a:ext>
            </a:extLst>
          </p:cNvPr>
          <p:cNvSpPr/>
          <p:nvPr/>
        </p:nvSpPr>
        <p:spPr>
          <a:xfrm>
            <a:off x="4314784" y="3113184"/>
            <a:ext cx="514498" cy="109776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DB446F40-B8DF-8CFF-E49E-516DDE4816E0}"/>
              </a:ext>
            </a:extLst>
          </p:cNvPr>
          <p:cNvSpPr/>
          <p:nvPr/>
        </p:nvSpPr>
        <p:spPr>
          <a:xfrm>
            <a:off x="4314784" y="3056694"/>
            <a:ext cx="514498" cy="48162"/>
          </a:xfrm>
          <a:prstGeom prst="rect">
            <a:avLst/>
          </a:prstGeom>
          <a:solidFill>
            <a:srgbClr val="0036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4B74E502-1A47-B9D8-27B0-310EBE466010}"/>
              </a:ext>
            </a:extLst>
          </p:cNvPr>
          <p:cNvSpPr/>
          <p:nvPr/>
        </p:nvSpPr>
        <p:spPr>
          <a:xfrm>
            <a:off x="5138433" y="4391359"/>
            <a:ext cx="514498" cy="52228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8007E86E-F522-1406-9F6C-756A4D013F54}"/>
              </a:ext>
            </a:extLst>
          </p:cNvPr>
          <p:cNvSpPr/>
          <p:nvPr/>
        </p:nvSpPr>
        <p:spPr>
          <a:xfrm>
            <a:off x="5138433" y="3677945"/>
            <a:ext cx="514498" cy="713414"/>
          </a:xfrm>
          <a:prstGeom prst="rect">
            <a:avLst/>
          </a:prstGeom>
          <a:solidFill>
            <a:srgbClr val="2A8D9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199E793A-8E1C-D2D2-385F-F6584E781A8F}"/>
              </a:ext>
            </a:extLst>
          </p:cNvPr>
          <p:cNvSpPr/>
          <p:nvPr/>
        </p:nvSpPr>
        <p:spPr>
          <a:xfrm>
            <a:off x="5138433" y="3143659"/>
            <a:ext cx="514498" cy="104700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120D2122-5682-3552-EA5B-3F501529BD0B}"/>
              </a:ext>
            </a:extLst>
          </p:cNvPr>
          <p:cNvSpPr/>
          <p:nvPr/>
        </p:nvSpPr>
        <p:spPr>
          <a:xfrm>
            <a:off x="5138433" y="3094794"/>
            <a:ext cx="514498" cy="48162"/>
          </a:xfrm>
          <a:prstGeom prst="rect">
            <a:avLst/>
          </a:prstGeom>
          <a:solidFill>
            <a:srgbClr val="0036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CE2A6A97-49E4-A881-AAA8-D407C16CFD8C}"/>
              </a:ext>
            </a:extLst>
          </p:cNvPr>
          <p:cNvSpPr/>
          <p:nvPr/>
        </p:nvSpPr>
        <p:spPr>
          <a:xfrm>
            <a:off x="5955754" y="4331035"/>
            <a:ext cx="514498" cy="58261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244D87FA-731E-571C-6AF3-059309A9EF20}"/>
              </a:ext>
            </a:extLst>
          </p:cNvPr>
          <p:cNvSpPr/>
          <p:nvPr/>
        </p:nvSpPr>
        <p:spPr>
          <a:xfrm>
            <a:off x="5955754" y="3569035"/>
            <a:ext cx="514498" cy="762000"/>
          </a:xfrm>
          <a:prstGeom prst="rect">
            <a:avLst/>
          </a:prstGeom>
          <a:solidFill>
            <a:srgbClr val="2A8D9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C1278698-3FA7-1919-0E52-9D611501116A}"/>
              </a:ext>
            </a:extLst>
          </p:cNvPr>
          <p:cNvSpPr/>
          <p:nvPr/>
        </p:nvSpPr>
        <p:spPr>
          <a:xfrm>
            <a:off x="5955754" y="2937919"/>
            <a:ext cx="514498" cy="126290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A12A98ED-9F72-7D3F-AE75-04455746408F}"/>
              </a:ext>
            </a:extLst>
          </p:cNvPr>
          <p:cNvSpPr/>
          <p:nvPr/>
        </p:nvSpPr>
        <p:spPr>
          <a:xfrm>
            <a:off x="5955754" y="2895760"/>
            <a:ext cx="514498" cy="43784"/>
          </a:xfrm>
          <a:prstGeom prst="rect">
            <a:avLst/>
          </a:prstGeom>
          <a:solidFill>
            <a:srgbClr val="0036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D138E007-5667-9860-3040-3FF0328758BF}"/>
              </a:ext>
            </a:extLst>
          </p:cNvPr>
          <p:cNvSpPr/>
          <p:nvPr/>
        </p:nvSpPr>
        <p:spPr>
          <a:xfrm>
            <a:off x="6769383" y="4232609"/>
            <a:ext cx="514498" cy="6810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09ACF34E-A98C-60B8-EA46-770B34FBA5CE}"/>
              </a:ext>
            </a:extLst>
          </p:cNvPr>
          <p:cNvSpPr/>
          <p:nvPr/>
        </p:nvSpPr>
        <p:spPr>
          <a:xfrm>
            <a:off x="6769383" y="3366950"/>
            <a:ext cx="514498" cy="865659"/>
          </a:xfrm>
          <a:prstGeom prst="rect">
            <a:avLst/>
          </a:prstGeom>
          <a:solidFill>
            <a:srgbClr val="2A8D9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E55E8900-7075-55CA-44D3-7ACF72600F11}"/>
              </a:ext>
            </a:extLst>
          </p:cNvPr>
          <p:cNvSpPr/>
          <p:nvPr/>
        </p:nvSpPr>
        <p:spPr>
          <a:xfrm>
            <a:off x="6769383" y="2619824"/>
            <a:ext cx="514498" cy="133235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72181836-182D-E63C-852C-A2643752FD3F}"/>
              </a:ext>
            </a:extLst>
          </p:cNvPr>
          <p:cNvSpPr/>
          <p:nvPr/>
        </p:nvSpPr>
        <p:spPr>
          <a:xfrm>
            <a:off x="6769383" y="2569272"/>
            <a:ext cx="514498" cy="43784"/>
          </a:xfrm>
          <a:prstGeom prst="rect">
            <a:avLst/>
          </a:prstGeom>
          <a:solidFill>
            <a:srgbClr val="0036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3D00823A-A3E5-50FA-017F-D934BD57C855}"/>
              </a:ext>
            </a:extLst>
          </p:cNvPr>
          <p:cNvSpPr/>
          <p:nvPr/>
        </p:nvSpPr>
        <p:spPr>
          <a:xfrm>
            <a:off x="7599211" y="4200859"/>
            <a:ext cx="514498" cy="71278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65E84224-2465-C303-419B-E390AEB4A5A9}"/>
              </a:ext>
            </a:extLst>
          </p:cNvPr>
          <p:cNvSpPr/>
          <p:nvPr/>
        </p:nvSpPr>
        <p:spPr>
          <a:xfrm>
            <a:off x="7599211" y="3438859"/>
            <a:ext cx="514498" cy="762000"/>
          </a:xfrm>
          <a:prstGeom prst="rect">
            <a:avLst/>
          </a:prstGeom>
          <a:solidFill>
            <a:srgbClr val="2A8D9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36F54ED8-2BBD-D6EE-C6B2-C43A0D0BAB9D}"/>
              </a:ext>
            </a:extLst>
          </p:cNvPr>
          <p:cNvSpPr/>
          <p:nvPr/>
        </p:nvSpPr>
        <p:spPr>
          <a:xfrm>
            <a:off x="7599211" y="2668369"/>
            <a:ext cx="514498" cy="143999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9280F13F-0197-5B59-B846-A66BA5122CC4}"/>
              </a:ext>
            </a:extLst>
          </p:cNvPr>
          <p:cNvSpPr/>
          <p:nvPr/>
        </p:nvSpPr>
        <p:spPr>
          <a:xfrm>
            <a:off x="7599211" y="2628490"/>
            <a:ext cx="514498" cy="39804"/>
          </a:xfrm>
          <a:prstGeom prst="rect">
            <a:avLst/>
          </a:prstGeom>
          <a:solidFill>
            <a:srgbClr val="0036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533EE864-D542-F857-01F9-AF90E80A6C48}"/>
              </a:ext>
            </a:extLst>
          </p:cNvPr>
          <p:cNvSpPr/>
          <p:nvPr/>
        </p:nvSpPr>
        <p:spPr>
          <a:xfrm>
            <a:off x="8429039" y="4016709"/>
            <a:ext cx="514498" cy="8969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3CEEE3C1-0310-8EF2-9E49-C0E3B0226D9F}"/>
              </a:ext>
            </a:extLst>
          </p:cNvPr>
          <p:cNvSpPr/>
          <p:nvPr/>
        </p:nvSpPr>
        <p:spPr>
          <a:xfrm>
            <a:off x="8429039" y="3353133"/>
            <a:ext cx="514498" cy="663576"/>
          </a:xfrm>
          <a:prstGeom prst="rect">
            <a:avLst/>
          </a:prstGeom>
          <a:solidFill>
            <a:srgbClr val="2A8D9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25F62104-FE74-9797-B683-29B10210E0B0}"/>
              </a:ext>
            </a:extLst>
          </p:cNvPr>
          <p:cNvSpPr/>
          <p:nvPr/>
        </p:nvSpPr>
        <p:spPr>
          <a:xfrm>
            <a:off x="8429039" y="2486819"/>
            <a:ext cx="514498" cy="218615"/>
          </a:xfrm>
          <a:prstGeom prst="rect">
            <a:avLst/>
          </a:prstGeom>
          <a:solidFill>
            <a:srgbClr val="77933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6600E240-9BC3-2240-7B65-190E1BFE2B66}"/>
              </a:ext>
            </a:extLst>
          </p:cNvPr>
          <p:cNvSpPr/>
          <p:nvPr/>
        </p:nvSpPr>
        <p:spPr>
          <a:xfrm>
            <a:off x="8429039" y="2428543"/>
            <a:ext cx="514498" cy="58276"/>
          </a:xfrm>
          <a:prstGeom prst="rect">
            <a:avLst/>
          </a:prstGeom>
          <a:solidFill>
            <a:srgbClr val="00364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0545E02B-AC2A-BC6A-FA82-D8667AC3CA39}"/>
              </a:ext>
            </a:extLst>
          </p:cNvPr>
          <p:cNvSpPr/>
          <p:nvPr/>
        </p:nvSpPr>
        <p:spPr>
          <a:xfrm>
            <a:off x="2664676" y="3616659"/>
            <a:ext cx="514498" cy="288569"/>
          </a:xfrm>
          <a:prstGeom prst="rect">
            <a:avLst/>
          </a:prstGeom>
          <a:solidFill>
            <a:srgbClr val="A86D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A96E94FE-3BB4-C387-BB5D-C2FE1FEB5FAE}"/>
              </a:ext>
            </a:extLst>
          </p:cNvPr>
          <p:cNvSpPr/>
          <p:nvPr/>
        </p:nvSpPr>
        <p:spPr>
          <a:xfrm>
            <a:off x="3489730" y="3419809"/>
            <a:ext cx="514498" cy="333376"/>
          </a:xfrm>
          <a:prstGeom prst="rect">
            <a:avLst/>
          </a:prstGeom>
          <a:solidFill>
            <a:srgbClr val="A86D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70AB030A-C1DE-6A38-E9A9-EF5E4669D689}"/>
              </a:ext>
            </a:extLst>
          </p:cNvPr>
          <p:cNvSpPr/>
          <p:nvPr/>
        </p:nvSpPr>
        <p:spPr>
          <a:xfrm>
            <a:off x="4314784" y="3222959"/>
            <a:ext cx="514498" cy="406399"/>
          </a:xfrm>
          <a:prstGeom prst="rect">
            <a:avLst/>
          </a:prstGeom>
          <a:solidFill>
            <a:srgbClr val="A86D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8FBB68D3-D320-6E72-F9B3-F53E4D804FED}"/>
              </a:ext>
            </a:extLst>
          </p:cNvPr>
          <p:cNvSpPr/>
          <p:nvPr/>
        </p:nvSpPr>
        <p:spPr>
          <a:xfrm>
            <a:off x="5138433" y="3248359"/>
            <a:ext cx="514498" cy="438150"/>
          </a:xfrm>
          <a:prstGeom prst="rect">
            <a:avLst/>
          </a:prstGeom>
          <a:solidFill>
            <a:srgbClr val="A86D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E8C587C-7CEB-7123-E198-2923A4392D94}"/>
              </a:ext>
            </a:extLst>
          </p:cNvPr>
          <p:cNvSpPr/>
          <p:nvPr/>
        </p:nvSpPr>
        <p:spPr>
          <a:xfrm>
            <a:off x="5955754" y="3064209"/>
            <a:ext cx="514498" cy="504825"/>
          </a:xfrm>
          <a:prstGeom prst="rect">
            <a:avLst/>
          </a:prstGeom>
          <a:solidFill>
            <a:srgbClr val="A86D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2B0B8E1A-4CA5-4805-1F48-8278941B58BE}"/>
              </a:ext>
            </a:extLst>
          </p:cNvPr>
          <p:cNvSpPr/>
          <p:nvPr/>
        </p:nvSpPr>
        <p:spPr>
          <a:xfrm>
            <a:off x="6769383" y="2753059"/>
            <a:ext cx="514498" cy="613891"/>
          </a:xfrm>
          <a:prstGeom prst="rect">
            <a:avLst/>
          </a:prstGeom>
          <a:solidFill>
            <a:srgbClr val="A86D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162441EF-2D39-777D-175F-4BBBC90BC784}"/>
              </a:ext>
            </a:extLst>
          </p:cNvPr>
          <p:cNvSpPr/>
          <p:nvPr/>
        </p:nvSpPr>
        <p:spPr>
          <a:xfrm>
            <a:off x="7599211" y="2812368"/>
            <a:ext cx="514498" cy="626491"/>
          </a:xfrm>
          <a:prstGeom prst="rect">
            <a:avLst/>
          </a:prstGeom>
          <a:solidFill>
            <a:srgbClr val="A86D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4A520738-7844-9F9E-EDB6-70E17F7FA77C}"/>
              </a:ext>
            </a:extLst>
          </p:cNvPr>
          <p:cNvSpPr/>
          <p:nvPr/>
        </p:nvSpPr>
        <p:spPr>
          <a:xfrm>
            <a:off x="8429039" y="2705434"/>
            <a:ext cx="514498" cy="647699"/>
          </a:xfrm>
          <a:prstGeom prst="rect">
            <a:avLst/>
          </a:prstGeom>
          <a:solidFill>
            <a:srgbClr val="A86D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8" name="ZoneTexte 487">
            <a:extLst>
              <a:ext uri="{FF2B5EF4-FFF2-40B4-BE49-F238E27FC236}">
                <a16:creationId xmlns:a16="http://schemas.microsoft.com/office/drawing/2014/main" id="{C40067F7-A0BC-5F0F-A1AE-815F4440F063}"/>
              </a:ext>
            </a:extLst>
          </p:cNvPr>
          <p:cNvSpPr txBox="1"/>
          <p:nvPr/>
        </p:nvSpPr>
        <p:spPr>
          <a:xfrm>
            <a:off x="5548064" y="1195825"/>
            <a:ext cx="624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Region</a:t>
            </a:r>
            <a:endParaRPr lang="fr-FR" sz="1200" dirty="0"/>
          </a:p>
        </p:txBody>
      </p: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99AE8B19-7D7D-6461-D21E-E3AC2FFFCE56}"/>
              </a:ext>
            </a:extLst>
          </p:cNvPr>
          <p:cNvGrpSpPr/>
          <p:nvPr/>
        </p:nvGrpSpPr>
        <p:grpSpPr>
          <a:xfrm>
            <a:off x="3089763" y="1057264"/>
            <a:ext cx="2374769" cy="1897188"/>
            <a:chOff x="9636533" y="1948439"/>
            <a:chExt cx="1974850" cy="1678760"/>
          </a:xfrm>
        </p:grpSpPr>
        <p:pic>
          <p:nvPicPr>
            <p:cNvPr id="490" name="Image 489">
              <a:extLst>
                <a:ext uri="{FF2B5EF4-FFF2-40B4-BE49-F238E27FC236}">
                  <a16:creationId xmlns:a16="http://schemas.microsoft.com/office/drawing/2014/main" id="{FBC84793-E6A9-4EED-38FD-AC92B5D39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5045" r="78262"/>
            <a:stretch/>
          </p:blipFill>
          <p:spPr>
            <a:xfrm>
              <a:off x="10802962" y="1948439"/>
              <a:ext cx="808421" cy="1448576"/>
            </a:xfrm>
            <a:prstGeom prst="rect">
              <a:avLst/>
            </a:prstGeom>
          </p:spPr>
        </p:pic>
        <p:grpSp>
          <p:nvGrpSpPr>
            <p:cNvPr id="491" name="Groupe 490">
              <a:extLst>
                <a:ext uri="{FF2B5EF4-FFF2-40B4-BE49-F238E27FC236}">
                  <a16:creationId xmlns:a16="http://schemas.microsoft.com/office/drawing/2014/main" id="{E157FE12-C967-29FE-7E7C-94653175AD22}"/>
                </a:ext>
              </a:extLst>
            </p:cNvPr>
            <p:cNvGrpSpPr/>
            <p:nvPr/>
          </p:nvGrpSpPr>
          <p:grpSpPr>
            <a:xfrm>
              <a:off x="9636533" y="1992801"/>
              <a:ext cx="1928812" cy="1634398"/>
              <a:chOff x="9636533" y="1992801"/>
              <a:chExt cx="1928812" cy="1634398"/>
            </a:xfrm>
          </p:grpSpPr>
          <p:sp>
            <p:nvSpPr>
              <p:cNvPr id="492" name="Freeform 141">
                <a:extLst>
                  <a:ext uri="{FF2B5EF4-FFF2-40B4-BE49-F238E27FC236}">
                    <a16:creationId xmlns:a16="http://schemas.microsoft.com/office/drawing/2014/main" id="{596289E1-8EF8-E4DC-46DA-F428BCF99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8083" y="3220799"/>
                <a:ext cx="109537" cy="131763"/>
              </a:xfrm>
              <a:custGeom>
                <a:avLst/>
                <a:gdLst>
                  <a:gd name="T0" fmla="*/ 2147483646 w 37"/>
                  <a:gd name="T1" fmla="*/ 2147483646 h 51"/>
                  <a:gd name="T2" fmla="*/ 2147483646 w 37"/>
                  <a:gd name="T3" fmla="*/ 2147483646 h 51"/>
                  <a:gd name="T4" fmla="*/ 2147483646 w 37"/>
                  <a:gd name="T5" fmla="*/ 2147483646 h 51"/>
                  <a:gd name="T6" fmla="*/ 2147483646 w 37"/>
                  <a:gd name="T7" fmla="*/ 2147483646 h 51"/>
                  <a:gd name="T8" fmla="*/ 2147483646 w 37"/>
                  <a:gd name="T9" fmla="*/ 2147483646 h 51"/>
                  <a:gd name="T10" fmla="*/ 2147483646 w 37"/>
                  <a:gd name="T11" fmla="*/ 2147483646 h 51"/>
                  <a:gd name="T12" fmla="*/ 2147483646 w 37"/>
                  <a:gd name="T13" fmla="*/ 2147483646 h 51"/>
                  <a:gd name="T14" fmla="*/ 2147483646 w 37"/>
                  <a:gd name="T15" fmla="*/ 2147483646 h 51"/>
                  <a:gd name="T16" fmla="*/ 2147483646 w 37"/>
                  <a:gd name="T17" fmla="*/ 2147483646 h 51"/>
                  <a:gd name="T18" fmla="*/ 2147483646 w 37"/>
                  <a:gd name="T19" fmla="*/ 2147483646 h 51"/>
                  <a:gd name="T20" fmla="*/ 2147483646 w 37"/>
                  <a:gd name="T21" fmla="*/ 2147483646 h 51"/>
                  <a:gd name="T22" fmla="*/ 2147483646 w 37"/>
                  <a:gd name="T23" fmla="*/ 2147483646 h 51"/>
                  <a:gd name="T24" fmla="*/ 2147483646 w 37"/>
                  <a:gd name="T25" fmla="*/ 2147483646 h 51"/>
                  <a:gd name="T26" fmla="*/ 0 w 37"/>
                  <a:gd name="T27" fmla="*/ 2147483646 h 51"/>
                  <a:gd name="T28" fmla="*/ 2147483646 w 37"/>
                  <a:gd name="T29" fmla="*/ 2147483646 h 51"/>
                  <a:gd name="T30" fmla="*/ 0 w 37"/>
                  <a:gd name="T31" fmla="*/ 2147483646 h 51"/>
                  <a:gd name="T32" fmla="*/ 2147483646 w 37"/>
                  <a:gd name="T33" fmla="*/ 2147483646 h 51"/>
                  <a:gd name="T34" fmla="*/ 2147483646 w 37"/>
                  <a:gd name="T35" fmla="*/ 2147483646 h 51"/>
                  <a:gd name="T36" fmla="*/ 2147483646 w 37"/>
                  <a:gd name="T37" fmla="*/ 2147483646 h 51"/>
                  <a:gd name="T38" fmla="*/ 2147483646 w 37"/>
                  <a:gd name="T39" fmla="*/ 2147483646 h 51"/>
                  <a:gd name="T40" fmla="*/ 2147483646 w 37"/>
                  <a:gd name="T41" fmla="*/ 2147483646 h 51"/>
                  <a:gd name="T42" fmla="*/ 2147483646 w 37"/>
                  <a:gd name="T43" fmla="*/ 2147483646 h 51"/>
                  <a:gd name="T44" fmla="*/ 2147483646 w 37"/>
                  <a:gd name="T45" fmla="*/ 2147483646 h 51"/>
                  <a:gd name="T46" fmla="*/ 2147483646 w 37"/>
                  <a:gd name="T47" fmla="*/ 2147483646 h 51"/>
                  <a:gd name="T48" fmla="*/ 2147483646 w 37"/>
                  <a:gd name="T49" fmla="*/ 2147483646 h 51"/>
                  <a:gd name="T50" fmla="*/ 2147483646 w 37"/>
                  <a:gd name="T51" fmla="*/ 2147483646 h 51"/>
                  <a:gd name="T52" fmla="*/ 2147483646 w 37"/>
                  <a:gd name="T53" fmla="*/ 2147483646 h 51"/>
                  <a:gd name="T54" fmla="*/ 2147483646 w 37"/>
                  <a:gd name="T55" fmla="*/ 2147483646 h 51"/>
                  <a:gd name="T56" fmla="*/ 2147483646 w 37"/>
                  <a:gd name="T57" fmla="*/ 2147483646 h 51"/>
                  <a:gd name="T58" fmla="*/ 2147483646 w 37"/>
                  <a:gd name="T59" fmla="*/ 2147483646 h 51"/>
                  <a:gd name="T60" fmla="*/ 2147483646 w 37"/>
                  <a:gd name="T61" fmla="*/ 2147483646 h 51"/>
                  <a:gd name="T62" fmla="*/ 2147483646 w 37"/>
                  <a:gd name="T63" fmla="*/ 2147483646 h 51"/>
                  <a:gd name="T64" fmla="*/ 2147483646 w 37"/>
                  <a:gd name="T65" fmla="*/ 2147483646 h 51"/>
                  <a:gd name="T66" fmla="*/ 2147483646 w 37"/>
                  <a:gd name="T67" fmla="*/ 2147483646 h 51"/>
                  <a:gd name="T68" fmla="*/ 2147483646 w 37"/>
                  <a:gd name="T69" fmla="*/ 2147483646 h 51"/>
                  <a:gd name="T70" fmla="*/ 2147483646 w 37"/>
                  <a:gd name="T71" fmla="*/ 2147483646 h 51"/>
                  <a:gd name="T72" fmla="*/ 2147483646 w 37"/>
                  <a:gd name="T73" fmla="*/ 2147483646 h 51"/>
                  <a:gd name="T74" fmla="*/ 2147483646 w 37"/>
                  <a:gd name="T75" fmla="*/ 2147483646 h 51"/>
                  <a:gd name="T76" fmla="*/ 2147483646 w 37"/>
                  <a:gd name="T77" fmla="*/ 2147483646 h 51"/>
                  <a:gd name="T78" fmla="*/ 2147483646 w 37"/>
                  <a:gd name="T79" fmla="*/ 2147483646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"/>
                  <a:gd name="T121" fmla="*/ 0 h 51"/>
                  <a:gd name="T122" fmla="*/ 37 w 37"/>
                  <a:gd name="T123" fmla="*/ 51 h 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" h="51">
                    <a:moveTo>
                      <a:pt x="36" y="37"/>
                    </a:moveTo>
                    <a:cubicBezTo>
                      <a:pt x="35" y="34"/>
                      <a:pt x="34" y="31"/>
                      <a:pt x="33" y="29"/>
                    </a:cubicBezTo>
                    <a:cubicBezTo>
                      <a:pt x="34" y="28"/>
                      <a:pt x="35" y="27"/>
                      <a:pt x="35" y="26"/>
                    </a:cubicBezTo>
                    <a:cubicBezTo>
                      <a:pt x="35" y="25"/>
                      <a:pt x="34" y="24"/>
                      <a:pt x="33" y="23"/>
                    </a:cubicBezTo>
                    <a:cubicBezTo>
                      <a:pt x="32" y="22"/>
                      <a:pt x="30" y="22"/>
                      <a:pt x="29" y="21"/>
                    </a:cubicBezTo>
                    <a:cubicBezTo>
                      <a:pt x="27" y="20"/>
                      <a:pt x="25" y="19"/>
                      <a:pt x="23" y="18"/>
                    </a:cubicBezTo>
                    <a:cubicBezTo>
                      <a:pt x="23" y="17"/>
                      <a:pt x="24" y="16"/>
                      <a:pt x="24" y="14"/>
                    </a:cubicBezTo>
                    <a:cubicBezTo>
                      <a:pt x="22" y="14"/>
                      <a:pt x="20" y="13"/>
                      <a:pt x="18" y="13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4" y="6"/>
                      <a:pt x="13" y="3"/>
                      <a:pt x="12" y="1"/>
                    </a:cubicBezTo>
                    <a:cubicBezTo>
                      <a:pt x="11" y="0"/>
                      <a:pt x="11" y="1"/>
                      <a:pt x="9" y="1"/>
                    </a:cubicBezTo>
                    <a:cubicBezTo>
                      <a:pt x="8" y="1"/>
                      <a:pt x="6" y="0"/>
                      <a:pt x="5" y="1"/>
                    </a:cubicBezTo>
                    <a:cubicBezTo>
                      <a:pt x="3" y="2"/>
                      <a:pt x="3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1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1" y="12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3" y="14"/>
                      <a:pt x="3" y="16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5" y="19"/>
                      <a:pt x="4" y="21"/>
                    </a:cubicBezTo>
                    <a:cubicBezTo>
                      <a:pt x="4" y="22"/>
                      <a:pt x="3" y="23"/>
                      <a:pt x="4" y="24"/>
                    </a:cubicBezTo>
                    <a:cubicBezTo>
                      <a:pt x="4" y="26"/>
                      <a:pt x="6" y="26"/>
                      <a:pt x="8" y="27"/>
                    </a:cubicBezTo>
                    <a:cubicBezTo>
                      <a:pt x="7" y="28"/>
                      <a:pt x="4" y="28"/>
                      <a:pt x="3" y="30"/>
                    </a:cubicBezTo>
                    <a:cubicBezTo>
                      <a:pt x="3" y="31"/>
                      <a:pt x="6" y="32"/>
                      <a:pt x="6" y="34"/>
                    </a:cubicBezTo>
                    <a:cubicBezTo>
                      <a:pt x="5" y="34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4"/>
                    </a:cubicBezTo>
                    <a:cubicBezTo>
                      <a:pt x="13" y="43"/>
                      <a:pt x="13" y="42"/>
                      <a:pt x="14" y="42"/>
                    </a:cubicBezTo>
                    <a:cubicBezTo>
                      <a:pt x="15" y="40"/>
                      <a:pt x="17" y="40"/>
                      <a:pt x="18" y="41"/>
                    </a:cubicBezTo>
                    <a:cubicBezTo>
                      <a:pt x="21" y="43"/>
                      <a:pt x="23" y="48"/>
                      <a:pt x="26" y="50"/>
                    </a:cubicBezTo>
                    <a:cubicBezTo>
                      <a:pt x="28" y="51"/>
                      <a:pt x="30" y="49"/>
                      <a:pt x="32" y="48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5"/>
                      <a:pt x="36" y="43"/>
                      <a:pt x="37" y="41"/>
                    </a:cubicBezTo>
                    <a:cubicBezTo>
                      <a:pt x="37" y="40"/>
                      <a:pt x="36" y="38"/>
                      <a:pt x="36" y="37"/>
                    </a:cubicBezTo>
                    <a:close/>
                  </a:path>
                </a:pathLst>
              </a:custGeom>
              <a:solidFill>
                <a:srgbClr val="77933C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" name="Freeform 142">
                <a:extLst>
                  <a:ext uri="{FF2B5EF4-FFF2-40B4-BE49-F238E27FC236}">
                    <a16:creationId xmlns:a16="http://schemas.microsoft.com/office/drawing/2014/main" id="{00DAD656-7483-40B9-FABD-71D7F2AA6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5383" y="3311287"/>
                <a:ext cx="50800" cy="53975"/>
              </a:xfrm>
              <a:custGeom>
                <a:avLst/>
                <a:gdLst>
                  <a:gd name="T0" fmla="*/ 2147483646 w 17"/>
                  <a:gd name="T1" fmla="*/ 2147483646 h 21"/>
                  <a:gd name="T2" fmla="*/ 2147483646 w 17"/>
                  <a:gd name="T3" fmla="*/ 2147483646 h 21"/>
                  <a:gd name="T4" fmla="*/ 2147483646 w 17"/>
                  <a:gd name="T5" fmla="*/ 2147483646 h 21"/>
                  <a:gd name="T6" fmla="*/ 2147483646 w 17"/>
                  <a:gd name="T7" fmla="*/ 2147483646 h 21"/>
                  <a:gd name="T8" fmla="*/ 2147483646 w 17"/>
                  <a:gd name="T9" fmla="*/ 0 h 21"/>
                  <a:gd name="T10" fmla="*/ 2147483646 w 17"/>
                  <a:gd name="T11" fmla="*/ 0 h 21"/>
                  <a:gd name="T12" fmla="*/ 2147483646 w 17"/>
                  <a:gd name="T13" fmla="*/ 2147483646 h 21"/>
                  <a:gd name="T14" fmla="*/ 2147483646 w 17"/>
                  <a:gd name="T15" fmla="*/ 2147483646 h 21"/>
                  <a:gd name="T16" fmla="*/ 2147483646 w 17"/>
                  <a:gd name="T17" fmla="*/ 2147483646 h 21"/>
                  <a:gd name="T18" fmla="*/ 2147483646 w 17"/>
                  <a:gd name="T19" fmla="*/ 2147483646 h 21"/>
                  <a:gd name="T20" fmla="*/ 2147483646 w 17"/>
                  <a:gd name="T21" fmla="*/ 2147483646 h 21"/>
                  <a:gd name="T22" fmla="*/ 2147483646 w 17"/>
                  <a:gd name="T23" fmla="*/ 2147483646 h 21"/>
                  <a:gd name="T24" fmla="*/ 2147483646 w 17"/>
                  <a:gd name="T25" fmla="*/ 2147483646 h 21"/>
                  <a:gd name="T26" fmla="*/ 2147483646 w 17"/>
                  <a:gd name="T27" fmla="*/ 2147483646 h 21"/>
                  <a:gd name="T28" fmla="*/ 2147483646 w 17"/>
                  <a:gd name="T29" fmla="*/ 2147483646 h 21"/>
                  <a:gd name="T30" fmla="*/ 2147483646 w 17"/>
                  <a:gd name="T31" fmla="*/ 2147483646 h 21"/>
                  <a:gd name="T32" fmla="*/ 2147483646 w 17"/>
                  <a:gd name="T33" fmla="*/ 2147483646 h 21"/>
                  <a:gd name="T34" fmla="*/ 2147483646 w 17"/>
                  <a:gd name="T35" fmla="*/ 2147483646 h 21"/>
                  <a:gd name="T36" fmla="*/ 2147483646 w 17"/>
                  <a:gd name="T37" fmla="*/ 2147483646 h 21"/>
                  <a:gd name="T38" fmla="*/ 2147483646 w 17"/>
                  <a:gd name="T39" fmla="*/ 2147483646 h 21"/>
                  <a:gd name="T40" fmla="*/ 2147483646 w 17"/>
                  <a:gd name="T41" fmla="*/ 2147483646 h 21"/>
                  <a:gd name="T42" fmla="*/ 0 w 17"/>
                  <a:gd name="T43" fmla="*/ 2147483646 h 21"/>
                  <a:gd name="T44" fmla="*/ 2147483646 w 17"/>
                  <a:gd name="T45" fmla="*/ 2147483646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21"/>
                  <a:gd name="T71" fmla="*/ 17 w 1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21">
                    <a:moveTo>
                      <a:pt x="1" y="12"/>
                    </a:moveTo>
                    <a:cubicBezTo>
                      <a:pt x="1" y="9"/>
                      <a:pt x="3" y="6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6" y="2"/>
                      <a:pt x="5" y="2"/>
                      <a:pt x="6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7" y="10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1"/>
                      <a:pt x="14" y="11"/>
                      <a:pt x="12" y="11"/>
                    </a:cubicBezTo>
                    <a:cubicBezTo>
                      <a:pt x="9" y="12"/>
                      <a:pt x="9" y="12"/>
                      <a:pt x="9" y="15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1"/>
                      <a:pt x="7" y="20"/>
                      <a:pt x="6" y="18"/>
                    </a:cubicBezTo>
                    <a:cubicBezTo>
                      <a:pt x="4" y="16"/>
                      <a:pt x="4" y="17"/>
                      <a:pt x="2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BFBFBF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" name="Freeform 137">
                <a:extLst>
                  <a:ext uri="{FF2B5EF4-FFF2-40B4-BE49-F238E27FC236}">
                    <a16:creationId xmlns:a16="http://schemas.microsoft.com/office/drawing/2014/main" id="{F6940997-DB72-42B5-DD94-3EC0021F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9745" y="2881074"/>
                <a:ext cx="106363" cy="158750"/>
              </a:xfrm>
              <a:custGeom>
                <a:avLst/>
                <a:gdLst>
                  <a:gd name="T0" fmla="*/ 2147483646 w 42"/>
                  <a:gd name="T1" fmla="*/ 2147483646 h 61"/>
                  <a:gd name="T2" fmla="*/ 2147483646 w 42"/>
                  <a:gd name="T3" fmla="*/ 2147483646 h 61"/>
                  <a:gd name="T4" fmla="*/ 2147483646 w 42"/>
                  <a:gd name="T5" fmla="*/ 2147483646 h 61"/>
                  <a:gd name="T6" fmla="*/ 2147483646 w 42"/>
                  <a:gd name="T7" fmla="*/ 2147483646 h 61"/>
                  <a:gd name="T8" fmla="*/ 2147483646 w 42"/>
                  <a:gd name="T9" fmla="*/ 2147483646 h 61"/>
                  <a:gd name="T10" fmla="*/ 2147483646 w 42"/>
                  <a:gd name="T11" fmla="*/ 2147483646 h 61"/>
                  <a:gd name="T12" fmla="*/ 2147483646 w 42"/>
                  <a:gd name="T13" fmla="*/ 2147483646 h 61"/>
                  <a:gd name="T14" fmla="*/ 2147483646 w 42"/>
                  <a:gd name="T15" fmla="*/ 2147483646 h 61"/>
                  <a:gd name="T16" fmla="*/ 2147483646 w 42"/>
                  <a:gd name="T17" fmla="*/ 2147483646 h 61"/>
                  <a:gd name="T18" fmla="*/ 2147483646 w 42"/>
                  <a:gd name="T19" fmla="*/ 2147483646 h 61"/>
                  <a:gd name="T20" fmla="*/ 2147483646 w 42"/>
                  <a:gd name="T21" fmla="*/ 2147483646 h 61"/>
                  <a:gd name="T22" fmla="*/ 2147483646 w 42"/>
                  <a:gd name="T23" fmla="*/ 2147483646 h 61"/>
                  <a:gd name="T24" fmla="*/ 2147483646 w 42"/>
                  <a:gd name="T25" fmla="*/ 2147483646 h 61"/>
                  <a:gd name="T26" fmla="*/ 2147483646 w 42"/>
                  <a:gd name="T27" fmla="*/ 2147483646 h 61"/>
                  <a:gd name="T28" fmla="*/ 2147483646 w 42"/>
                  <a:gd name="T29" fmla="*/ 2147483646 h 61"/>
                  <a:gd name="T30" fmla="*/ 2147483646 w 42"/>
                  <a:gd name="T31" fmla="*/ 2147483646 h 61"/>
                  <a:gd name="T32" fmla="*/ 2147483646 w 42"/>
                  <a:gd name="T33" fmla="*/ 2147483646 h 61"/>
                  <a:gd name="T34" fmla="*/ 2147483646 w 42"/>
                  <a:gd name="T35" fmla="*/ 2147483646 h 61"/>
                  <a:gd name="T36" fmla="*/ 2147483646 w 42"/>
                  <a:gd name="T37" fmla="*/ 2147483646 h 61"/>
                  <a:gd name="T38" fmla="*/ 2147483646 w 42"/>
                  <a:gd name="T39" fmla="*/ 2147483646 h 61"/>
                  <a:gd name="T40" fmla="*/ 2147483646 w 42"/>
                  <a:gd name="T41" fmla="*/ 2147483646 h 61"/>
                  <a:gd name="T42" fmla="*/ 2147483646 w 42"/>
                  <a:gd name="T43" fmla="*/ 2147483646 h 61"/>
                  <a:gd name="T44" fmla="*/ 2147483646 w 42"/>
                  <a:gd name="T45" fmla="*/ 2147483646 h 61"/>
                  <a:gd name="T46" fmla="*/ 2147483646 w 42"/>
                  <a:gd name="T47" fmla="*/ 2147483646 h 61"/>
                  <a:gd name="T48" fmla="*/ 2147483646 w 42"/>
                  <a:gd name="T49" fmla="*/ 2147483646 h 61"/>
                  <a:gd name="T50" fmla="*/ 2147483646 w 42"/>
                  <a:gd name="T51" fmla="*/ 2147483646 h 61"/>
                  <a:gd name="T52" fmla="*/ 2147483646 w 42"/>
                  <a:gd name="T53" fmla="*/ 2147483646 h 61"/>
                  <a:gd name="T54" fmla="*/ 2147483646 w 42"/>
                  <a:gd name="T55" fmla="*/ 2147483646 h 61"/>
                  <a:gd name="T56" fmla="*/ 2147483646 w 42"/>
                  <a:gd name="T57" fmla="*/ 2147483646 h 61"/>
                  <a:gd name="T58" fmla="*/ 2147483646 w 42"/>
                  <a:gd name="T59" fmla="*/ 2147483646 h 61"/>
                  <a:gd name="T60" fmla="*/ 2147483646 w 42"/>
                  <a:gd name="T61" fmla="*/ 2147483646 h 61"/>
                  <a:gd name="T62" fmla="*/ 2147483646 w 42"/>
                  <a:gd name="T63" fmla="*/ 2147483646 h 61"/>
                  <a:gd name="T64" fmla="*/ 2147483646 w 42"/>
                  <a:gd name="T65" fmla="*/ 2147483646 h 61"/>
                  <a:gd name="T66" fmla="*/ 2147483646 w 42"/>
                  <a:gd name="T67" fmla="*/ 2147483646 h 61"/>
                  <a:gd name="T68" fmla="*/ 2147483646 w 42"/>
                  <a:gd name="T69" fmla="*/ 2147483646 h 61"/>
                  <a:gd name="T70" fmla="*/ 2147483646 w 42"/>
                  <a:gd name="T71" fmla="*/ 2147483646 h 61"/>
                  <a:gd name="T72" fmla="*/ 2147483646 w 42"/>
                  <a:gd name="T73" fmla="*/ 2147483646 h 61"/>
                  <a:gd name="T74" fmla="*/ 2147483646 w 42"/>
                  <a:gd name="T75" fmla="*/ 2147483646 h 61"/>
                  <a:gd name="T76" fmla="*/ 2147483646 w 42"/>
                  <a:gd name="T77" fmla="*/ 2147483646 h 61"/>
                  <a:gd name="T78" fmla="*/ 2147483646 w 42"/>
                  <a:gd name="T79" fmla="*/ 2147483646 h 61"/>
                  <a:gd name="T80" fmla="*/ 2147483646 w 42"/>
                  <a:gd name="T81" fmla="*/ 2147483646 h 61"/>
                  <a:gd name="T82" fmla="*/ 2147483646 w 42"/>
                  <a:gd name="T83" fmla="*/ 2147483646 h 61"/>
                  <a:gd name="T84" fmla="*/ 2147483646 w 42"/>
                  <a:gd name="T85" fmla="*/ 2147483646 h 61"/>
                  <a:gd name="T86" fmla="*/ 2147483646 w 42"/>
                  <a:gd name="T87" fmla="*/ 2147483646 h 61"/>
                  <a:gd name="T88" fmla="*/ 2147483646 w 42"/>
                  <a:gd name="T89" fmla="*/ 2147483646 h 61"/>
                  <a:gd name="T90" fmla="*/ 2147483646 w 42"/>
                  <a:gd name="T91" fmla="*/ 2147483646 h 61"/>
                  <a:gd name="T92" fmla="*/ 2147483646 w 42"/>
                  <a:gd name="T93" fmla="*/ 2147483646 h 61"/>
                  <a:gd name="T94" fmla="*/ 2147483646 w 42"/>
                  <a:gd name="T95" fmla="*/ 2147483646 h 61"/>
                  <a:gd name="T96" fmla="*/ 2147483646 w 42"/>
                  <a:gd name="T97" fmla="*/ 2147483646 h 61"/>
                  <a:gd name="T98" fmla="*/ 2147483646 w 42"/>
                  <a:gd name="T99" fmla="*/ 2147483646 h 61"/>
                  <a:gd name="T100" fmla="*/ 2147483646 w 42"/>
                  <a:gd name="T101" fmla="*/ 2147483646 h 61"/>
                  <a:gd name="T102" fmla="*/ 2147483646 w 42"/>
                  <a:gd name="T103" fmla="*/ 2147483646 h 61"/>
                  <a:gd name="T104" fmla="*/ 2147483646 w 42"/>
                  <a:gd name="T105" fmla="*/ 2147483646 h 61"/>
                  <a:gd name="T106" fmla="*/ 2147483646 w 42"/>
                  <a:gd name="T107" fmla="*/ 2147483646 h 61"/>
                  <a:gd name="T108" fmla="*/ 2147483646 w 42"/>
                  <a:gd name="T109" fmla="*/ 2147483646 h 61"/>
                  <a:gd name="T110" fmla="*/ 2147483646 w 42"/>
                  <a:gd name="T111" fmla="*/ 2147483646 h 6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"/>
                  <a:gd name="T169" fmla="*/ 0 h 61"/>
                  <a:gd name="T170" fmla="*/ 42 w 42"/>
                  <a:gd name="T171" fmla="*/ 61 h 6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" h="61">
                    <a:moveTo>
                      <a:pt x="41" y="36"/>
                    </a:moveTo>
                    <a:cubicBezTo>
                      <a:pt x="41" y="35"/>
                      <a:pt x="41" y="33"/>
                      <a:pt x="40" y="32"/>
                    </a:cubicBezTo>
                    <a:cubicBezTo>
                      <a:pt x="39" y="31"/>
                      <a:pt x="39" y="29"/>
                      <a:pt x="39" y="28"/>
                    </a:cubicBezTo>
                    <a:cubicBezTo>
                      <a:pt x="38" y="26"/>
                      <a:pt x="37" y="25"/>
                      <a:pt x="38" y="24"/>
                    </a:cubicBezTo>
                    <a:cubicBezTo>
                      <a:pt x="39" y="23"/>
                      <a:pt x="39" y="22"/>
                      <a:pt x="40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22"/>
                      <a:pt x="40" y="21"/>
                      <a:pt x="39" y="20"/>
                    </a:cubicBezTo>
                    <a:cubicBezTo>
                      <a:pt x="38" y="20"/>
                      <a:pt x="36" y="21"/>
                      <a:pt x="36" y="21"/>
                    </a:cubicBezTo>
                    <a:cubicBezTo>
                      <a:pt x="35" y="21"/>
                      <a:pt x="36" y="19"/>
                      <a:pt x="36" y="19"/>
                    </a:cubicBezTo>
                    <a:cubicBezTo>
                      <a:pt x="36" y="19"/>
                      <a:pt x="33" y="16"/>
                      <a:pt x="33" y="16"/>
                    </a:cubicBezTo>
                    <a:cubicBezTo>
                      <a:pt x="32" y="16"/>
                      <a:pt x="31" y="19"/>
                      <a:pt x="31" y="20"/>
                    </a:cubicBezTo>
                    <a:cubicBezTo>
                      <a:pt x="30" y="21"/>
                      <a:pt x="27" y="20"/>
                      <a:pt x="27" y="20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3" y="17"/>
                      <a:pt x="23" y="15"/>
                    </a:cubicBezTo>
                    <a:cubicBezTo>
                      <a:pt x="23" y="14"/>
                      <a:pt x="25" y="14"/>
                      <a:pt x="25" y="14"/>
                    </a:cubicBezTo>
                    <a:cubicBezTo>
                      <a:pt x="25" y="14"/>
                      <a:pt x="26" y="14"/>
                      <a:pt x="27" y="13"/>
                    </a:cubicBezTo>
                    <a:cubicBezTo>
                      <a:pt x="27" y="13"/>
                      <a:pt x="25" y="12"/>
                      <a:pt x="25" y="11"/>
                    </a:cubicBezTo>
                    <a:cubicBezTo>
                      <a:pt x="26" y="11"/>
                      <a:pt x="27" y="11"/>
                      <a:pt x="28" y="11"/>
                    </a:cubicBezTo>
                    <a:cubicBezTo>
                      <a:pt x="28" y="11"/>
                      <a:pt x="29" y="10"/>
                      <a:pt x="29" y="10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0" y="6"/>
                      <a:pt x="30" y="6"/>
                      <a:pt x="31" y="5"/>
                    </a:cubicBezTo>
                    <a:cubicBezTo>
                      <a:pt x="32" y="5"/>
                      <a:pt x="33" y="3"/>
                      <a:pt x="32" y="3"/>
                    </a:cubicBezTo>
                    <a:cubicBezTo>
                      <a:pt x="30" y="2"/>
                      <a:pt x="31" y="0"/>
                      <a:pt x="30" y="1"/>
                    </a:cubicBezTo>
                    <a:cubicBezTo>
                      <a:pt x="29" y="2"/>
                      <a:pt x="27" y="2"/>
                      <a:pt x="28" y="3"/>
                    </a:cubicBezTo>
                    <a:cubicBezTo>
                      <a:pt x="29" y="5"/>
                      <a:pt x="30" y="5"/>
                      <a:pt x="28" y="6"/>
                    </a:cubicBezTo>
                    <a:cubicBezTo>
                      <a:pt x="27" y="7"/>
                      <a:pt x="26" y="8"/>
                      <a:pt x="26" y="6"/>
                    </a:cubicBezTo>
                    <a:cubicBezTo>
                      <a:pt x="26" y="5"/>
                      <a:pt x="26" y="3"/>
                      <a:pt x="25" y="3"/>
                    </a:cubicBezTo>
                    <a:cubicBezTo>
                      <a:pt x="24" y="4"/>
                      <a:pt x="23" y="4"/>
                      <a:pt x="23" y="5"/>
                    </a:cubicBezTo>
                    <a:cubicBezTo>
                      <a:pt x="22" y="7"/>
                      <a:pt x="19" y="5"/>
                      <a:pt x="20" y="7"/>
                    </a:cubicBezTo>
                    <a:cubicBezTo>
                      <a:pt x="20" y="9"/>
                      <a:pt x="22" y="9"/>
                      <a:pt x="19" y="10"/>
                    </a:cubicBezTo>
                    <a:cubicBezTo>
                      <a:pt x="16" y="11"/>
                      <a:pt x="15" y="12"/>
                      <a:pt x="17" y="13"/>
                    </a:cubicBezTo>
                    <a:cubicBezTo>
                      <a:pt x="19" y="14"/>
                      <a:pt x="20" y="13"/>
                      <a:pt x="21" y="13"/>
                    </a:cubicBezTo>
                    <a:cubicBezTo>
                      <a:pt x="22" y="14"/>
                      <a:pt x="23" y="14"/>
                      <a:pt x="21" y="15"/>
                    </a:cubicBezTo>
                    <a:cubicBezTo>
                      <a:pt x="20" y="16"/>
                      <a:pt x="18" y="15"/>
                      <a:pt x="19" y="16"/>
                    </a:cubicBezTo>
                    <a:cubicBezTo>
                      <a:pt x="19" y="18"/>
                      <a:pt x="20" y="17"/>
                      <a:pt x="19" y="19"/>
                    </a:cubicBezTo>
                    <a:cubicBezTo>
                      <a:pt x="18" y="20"/>
                      <a:pt x="18" y="21"/>
                      <a:pt x="17" y="20"/>
                    </a:cubicBezTo>
                    <a:cubicBezTo>
                      <a:pt x="17" y="19"/>
                      <a:pt x="15" y="17"/>
                      <a:pt x="15" y="18"/>
                    </a:cubicBezTo>
                    <a:cubicBezTo>
                      <a:pt x="14" y="19"/>
                      <a:pt x="15" y="20"/>
                      <a:pt x="14" y="20"/>
                    </a:cubicBezTo>
                    <a:cubicBezTo>
                      <a:pt x="14" y="21"/>
                      <a:pt x="13" y="21"/>
                      <a:pt x="12" y="20"/>
                    </a:cubicBezTo>
                    <a:cubicBezTo>
                      <a:pt x="12" y="19"/>
                      <a:pt x="12" y="17"/>
                      <a:pt x="10" y="18"/>
                    </a:cubicBezTo>
                    <a:cubicBezTo>
                      <a:pt x="9" y="18"/>
                      <a:pt x="10" y="18"/>
                      <a:pt x="8" y="18"/>
                    </a:cubicBezTo>
                    <a:cubicBezTo>
                      <a:pt x="6" y="19"/>
                      <a:pt x="7" y="20"/>
                      <a:pt x="8" y="21"/>
                    </a:cubicBezTo>
                    <a:cubicBezTo>
                      <a:pt x="8" y="21"/>
                      <a:pt x="8" y="21"/>
                      <a:pt x="7" y="22"/>
                    </a:cubicBezTo>
                    <a:cubicBezTo>
                      <a:pt x="6" y="22"/>
                      <a:pt x="6" y="23"/>
                      <a:pt x="7" y="23"/>
                    </a:cubicBezTo>
                    <a:cubicBezTo>
                      <a:pt x="8" y="24"/>
                      <a:pt x="6" y="25"/>
                      <a:pt x="5" y="24"/>
                    </a:cubicBezTo>
                    <a:cubicBezTo>
                      <a:pt x="4" y="24"/>
                      <a:pt x="2" y="23"/>
                      <a:pt x="4" y="24"/>
                    </a:cubicBezTo>
                    <a:cubicBezTo>
                      <a:pt x="5" y="25"/>
                      <a:pt x="5" y="25"/>
                      <a:pt x="6" y="26"/>
                    </a:cubicBezTo>
                    <a:cubicBezTo>
                      <a:pt x="7" y="27"/>
                      <a:pt x="7" y="28"/>
                      <a:pt x="7" y="27"/>
                    </a:cubicBezTo>
                    <a:cubicBezTo>
                      <a:pt x="8" y="26"/>
                      <a:pt x="7" y="25"/>
                      <a:pt x="8" y="26"/>
                    </a:cubicBezTo>
                    <a:cubicBezTo>
                      <a:pt x="9" y="26"/>
                      <a:pt x="10" y="27"/>
                      <a:pt x="8" y="27"/>
                    </a:cubicBezTo>
                    <a:cubicBezTo>
                      <a:pt x="7" y="28"/>
                      <a:pt x="6" y="27"/>
                      <a:pt x="6" y="28"/>
                    </a:cubicBezTo>
                    <a:cubicBezTo>
                      <a:pt x="5" y="29"/>
                      <a:pt x="6" y="29"/>
                      <a:pt x="5" y="30"/>
                    </a:cubicBezTo>
                    <a:cubicBezTo>
                      <a:pt x="4" y="31"/>
                      <a:pt x="3" y="29"/>
                      <a:pt x="4" y="31"/>
                    </a:cubicBezTo>
                    <a:cubicBezTo>
                      <a:pt x="5" y="33"/>
                      <a:pt x="5" y="31"/>
                      <a:pt x="7" y="33"/>
                    </a:cubicBezTo>
                    <a:cubicBezTo>
                      <a:pt x="8" y="34"/>
                      <a:pt x="8" y="33"/>
                      <a:pt x="9" y="33"/>
                    </a:cubicBezTo>
                    <a:cubicBezTo>
                      <a:pt x="10" y="33"/>
                      <a:pt x="10" y="33"/>
                      <a:pt x="10" y="34"/>
                    </a:cubicBezTo>
                    <a:cubicBezTo>
                      <a:pt x="11" y="35"/>
                      <a:pt x="10" y="34"/>
                      <a:pt x="12" y="35"/>
                    </a:cubicBezTo>
                    <a:cubicBezTo>
                      <a:pt x="14" y="35"/>
                      <a:pt x="14" y="35"/>
                      <a:pt x="15" y="34"/>
                    </a:cubicBezTo>
                    <a:cubicBezTo>
                      <a:pt x="15" y="34"/>
                      <a:pt x="14" y="34"/>
                      <a:pt x="14" y="32"/>
                    </a:cubicBezTo>
                    <a:cubicBezTo>
                      <a:pt x="14" y="31"/>
                      <a:pt x="13" y="30"/>
                      <a:pt x="14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5" y="34"/>
                      <a:pt x="15" y="33"/>
                      <a:pt x="15" y="34"/>
                    </a:cubicBezTo>
                    <a:cubicBezTo>
                      <a:pt x="16" y="35"/>
                      <a:pt x="17" y="35"/>
                      <a:pt x="16" y="36"/>
                    </a:cubicBezTo>
                    <a:cubicBezTo>
                      <a:pt x="14" y="36"/>
                      <a:pt x="14" y="36"/>
                      <a:pt x="13" y="37"/>
                    </a:cubicBezTo>
                    <a:cubicBezTo>
                      <a:pt x="12" y="37"/>
                      <a:pt x="12" y="36"/>
                      <a:pt x="12" y="37"/>
                    </a:cubicBezTo>
                    <a:cubicBezTo>
                      <a:pt x="11" y="39"/>
                      <a:pt x="11" y="39"/>
                      <a:pt x="11" y="40"/>
                    </a:cubicBezTo>
                    <a:cubicBezTo>
                      <a:pt x="10" y="40"/>
                      <a:pt x="11" y="42"/>
                      <a:pt x="10" y="42"/>
                    </a:cubicBezTo>
                    <a:cubicBezTo>
                      <a:pt x="9" y="43"/>
                      <a:pt x="10" y="42"/>
                      <a:pt x="8" y="44"/>
                    </a:cubicBezTo>
                    <a:cubicBezTo>
                      <a:pt x="7" y="45"/>
                      <a:pt x="6" y="45"/>
                      <a:pt x="6" y="45"/>
                    </a:cubicBezTo>
                    <a:cubicBezTo>
                      <a:pt x="7" y="46"/>
                      <a:pt x="8" y="45"/>
                      <a:pt x="10" y="45"/>
                    </a:cubicBezTo>
                    <a:cubicBezTo>
                      <a:pt x="10" y="45"/>
                      <a:pt x="10" y="45"/>
                      <a:pt x="11" y="45"/>
                    </a:cubicBezTo>
                    <a:cubicBezTo>
                      <a:pt x="12" y="45"/>
                      <a:pt x="12" y="45"/>
                      <a:pt x="13" y="45"/>
                    </a:cubicBezTo>
                    <a:cubicBezTo>
                      <a:pt x="14" y="45"/>
                      <a:pt x="14" y="43"/>
                      <a:pt x="14" y="42"/>
                    </a:cubicBezTo>
                    <a:cubicBezTo>
                      <a:pt x="15" y="42"/>
                      <a:pt x="16" y="40"/>
                      <a:pt x="16" y="42"/>
                    </a:cubicBezTo>
                    <a:cubicBezTo>
                      <a:pt x="16" y="44"/>
                      <a:pt x="16" y="44"/>
                      <a:pt x="17" y="44"/>
                    </a:cubicBezTo>
                    <a:cubicBezTo>
                      <a:pt x="18" y="45"/>
                      <a:pt x="16" y="45"/>
                      <a:pt x="15" y="45"/>
                    </a:cubicBezTo>
                    <a:cubicBezTo>
                      <a:pt x="13" y="45"/>
                      <a:pt x="9" y="46"/>
                      <a:pt x="8" y="47"/>
                    </a:cubicBezTo>
                    <a:cubicBezTo>
                      <a:pt x="8" y="47"/>
                      <a:pt x="7" y="45"/>
                      <a:pt x="7" y="48"/>
                    </a:cubicBezTo>
                    <a:cubicBezTo>
                      <a:pt x="8" y="50"/>
                      <a:pt x="8" y="50"/>
                      <a:pt x="7" y="51"/>
                    </a:cubicBezTo>
                    <a:cubicBezTo>
                      <a:pt x="7" y="51"/>
                      <a:pt x="6" y="51"/>
                      <a:pt x="5" y="50"/>
                    </a:cubicBezTo>
                    <a:cubicBezTo>
                      <a:pt x="5" y="50"/>
                      <a:pt x="4" y="47"/>
                      <a:pt x="3" y="49"/>
                    </a:cubicBezTo>
                    <a:cubicBezTo>
                      <a:pt x="3" y="50"/>
                      <a:pt x="0" y="52"/>
                      <a:pt x="2" y="52"/>
                    </a:cubicBezTo>
                    <a:cubicBezTo>
                      <a:pt x="4" y="52"/>
                      <a:pt x="4" y="51"/>
                      <a:pt x="6" y="52"/>
                    </a:cubicBezTo>
                    <a:cubicBezTo>
                      <a:pt x="7" y="52"/>
                      <a:pt x="2" y="55"/>
                      <a:pt x="3" y="55"/>
                    </a:cubicBezTo>
                    <a:cubicBezTo>
                      <a:pt x="3" y="56"/>
                      <a:pt x="3" y="55"/>
                      <a:pt x="4" y="55"/>
                    </a:cubicBezTo>
                    <a:cubicBezTo>
                      <a:pt x="5" y="56"/>
                      <a:pt x="5" y="56"/>
                      <a:pt x="6" y="57"/>
                    </a:cubicBezTo>
                    <a:cubicBezTo>
                      <a:pt x="6" y="57"/>
                      <a:pt x="6" y="56"/>
                      <a:pt x="7" y="56"/>
                    </a:cubicBezTo>
                    <a:cubicBezTo>
                      <a:pt x="8" y="55"/>
                      <a:pt x="9" y="53"/>
                      <a:pt x="9" y="55"/>
                    </a:cubicBezTo>
                    <a:cubicBezTo>
                      <a:pt x="9" y="56"/>
                      <a:pt x="8" y="57"/>
                      <a:pt x="7" y="58"/>
                    </a:cubicBezTo>
                    <a:cubicBezTo>
                      <a:pt x="5" y="58"/>
                      <a:pt x="4" y="59"/>
                      <a:pt x="5" y="59"/>
                    </a:cubicBezTo>
                    <a:cubicBezTo>
                      <a:pt x="5" y="60"/>
                      <a:pt x="5" y="60"/>
                      <a:pt x="6" y="59"/>
                    </a:cubicBezTo>
                    <a:cubicBezTo>
                      <a:pt x="8" y="58"/>
                      <a:pt x="7" y="58"/>
                      <a:pt x="8" y="57"/>
                    </a:cubicBezTo>
                    <a:cubicBezTo>
                      <a:pt x="9" y="57"/>
                      <a:pt x="10" y="57"/>
                      <a:pt x="10" y="58"/>
                    </a:cubicBezTo>
                    <a:cubicBezTo>
                      <a:pt x="9" y="58"/>
                      <a:pt x="8" y="59"/>
                      <a:pt x="8" y="60"/>
                    </a:cubicBezTo>
                    <a:cubicBezTo>
                      <a:pt x="8" y="60"/>
                      <a:pt x="5" y="60"/>
                      <a:pt x="7" y="60"/>
                    </a:cubicBezTo>
                    <a:cubicBezTo>
                      <a:pt x="10" y="60"/>
                      <a:pt x="9" y="57"/>
                      <a:pt x="11" y="59"/>
                    </a:cubicBezTo>
                    <a:cubicBezTo>
                      <a:pt x="13" y="60"/>
                      <a:pt x="12" y="60"/>
                      <a:pt x="14" y="60"/>
                    </a:cubicBezTo>
                    <a:cubicBezTo>
                      <a:pt x="16" y="60"/>
                      <a:pt x="17" y="61"/>
                      <a:pt x="18" y="59"/>
                    </a:cubicBezTo>
                    <a:cubicBezTo>
                      <a:pt x="20" y="57"/>
                      <a:pt x="19" y="55"/>
                      <a:pt x="21" y="55"/>
                    </a:cubicBezTo>
                    <a:cubicBezTo>
                      <a:pt x="22" y="56"/>
                      <a:pt x="20" y="53"/>
                      <a:pt x="23" y="54"/>
                    </a:cubicBezTo>
                    <a:cubicBezTo>
                      <a:pt x="25" y="54"/>
                      <a:pt x="25" y="55"/>
                      <a:pt x="26" y="54"/>
                    </a:cubicBezTo>
                    <a:cubicBezTo>
                      <a:pt x="28" y="54"/>
                      <a:pt x="27" y="52"/>
                      <a:pt x="29" y="52"/>
                    </a:cubicBezTo>
                    <a:cubicBezTo>
                      <a:pt x="31" y="52"/>
                      <a:pt x="31" y="52"/>
                      <a:pt x="32" y="52"/>
                    </a:cubicBezTo>
                    <a:cubicBezTo>
                      <a:pt x="32" y="52"/>
                      <a:pt x="31" y="51"/>
                      <a:pt x="33" y="51"/>
                    </a:cubicBezTo>
                    <a:cubicBezTo>
                      <a:pt x="34" y="50"/>
                      <a:pt x="33" y="49"/>
                      <a:pt x="34" y="50"/>
                    </a:cubicBezTo>
                    <a:cubicBezTo>
                      <a:pt x="35" y="51"/>
                      <a:pt x="34" y="51"/>
                      <a:pt x="36" y="51"/>
                    </a:cubicBezTo>
                    <a:cubicBezTo>
                      <a:pt x="37" y="51"/>
                      <a:pt x="37" y="50"/>
                      <a:pt x="38" y="50"/>
                    </a:cubicBezTo>
                    <a:cubicBezTo>
                      <a:pt x="39" y="50"/>
                      <a:pt x="40" y="50"/>
                      <a:pt x="39" y="49"/>
                    </a:cubicBezTo>
                    <a:cubicBezTo>
                      <a:pt x="38" y="47"/>
                      <a:pt x="38" y="47"/>
                      <a:pt x="39" y="46"/>
                    </a:cubicBezTo>
                    <a:cubicBezTo>
                      <a:pt x="40" y="46"/>
                      <a:pt x="39" y="48"/>
                      <a:pt x="40" y="45"/>
                    </a:cubicBezTo>
                    <a:cubicBezTo>
                      <a:pt x="42" y="41"/>
                      <a:pt x="42" y="40"/>
                      <a:pt x="41" y="39"/>
                    </a:cubicBezTo>
                    <a:cubicBezTo>
                      <a:pt x="41" y="38"/>
                      <a:pt x="41" y="37"/>
                      <a:pt x="41" y="36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" name="Freeform 139">
                <a:extLst>
                  <a:ext uri="{FF2B5EF4-FFF2-40B4-BE49-F238E27FC236}">
                    <a16:creationId xmlns:a16="http://schemas.microsoft.com/office/drawing/2014/main" id="{17DEAECD-3238-57BF-3AF1-93D4DDECD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483" y="2884249"/>
                <a:ext cx="60325" cy="63500"/>
              </a:xfrm>
              <a:custGeom>
                <a:avLst/>
                <a:gdLst>
                  <a:gd name="T0" fmla="*/ 2147483646 w 24"/>
                  <a:gd name="T1" fmla="*/ 2147483646 h 25"/>
                  <a:gd name="T2" fmla="*/ 2147483646 w 24"/>
                  <a:gd name="T3" fmla="*/ 2147483646 h 25"/>
                  <a:gd name="T4" fmla="*/ 2147483646 w 24"/>
                  <a:gd name="T5" fmla="*/ 2147483646 h 25"/>
                  <a:gd name="T6" fmla="*/ 2147483646 w 24"/>
                  <a:gd name="T7" fmla="*/ 2147483646 h 25"/>
                  <a:gd name="T8" fmla="*/ 2147483646 w 24"/>
                  <a:gd name="T9" fmla="*/ 2147483646 h 25"/>
                  <a:gd name="T10" fmla="*/ 2147483646 w 24"/>
                  <a:gd name="T11" fmla="*/ 2147483646 h 25"/>
                  <a:gd name="T12" fmla="*/ 2147483646 w 24"/>
                  <a:gd name="T13" fmla="*/ 2147483646 h 25"/>
                  <a:gd name="T14" fmla="*/ 2147483646 w 24"/>
                  <a:gd name="T15" fmla="*/ 2147483646 h 25"/>
                  <a:gd name="T16" fmla="*/ 2147483646 w 24"/>
                  <a:gd name="T17" fmla="*/ 2147483646 h 25"/>
                  <a:gd name="T18" fmla="*/ 2147483646 w 24"/>
                  <a:gd name="T19" fmla="*/ 2147483646 h 25"/>
                  <a:gd name="T20" fmla="*/ 2147483646 w 24"/>
                  <a:gd name="T21" fmla="*/ 2147483646 h 25"/>
                  <a:gd name="T22" fmla="*/ 2147483646 w 24"/>
                  <a:gd name="T23" fmla="*/ 2147483646 h 25"/>
                  <a:gd name="T24" fmla="*/ 2147483646 w 24"/>
                  <a:gd name="T25" fmla="*/ 2147483646 h 25"/>
                  <a:gd name="T26" fmla="*/ 2147483646 w 24"/>
                  <a:gd name="T27" fmla="*/ 2147483646 h 25"/>
                  <a:gd name="T28" fmla="*/ 2147483646 w 24"/>
                  <a:gd name="T29" fmla="*/ 2147483646 h 25"/>
                  <a:gd name="T30" fmla="*/ 2147483646 w 24"/>
                  <a:gd name="T31" fmla="*/ 2147483646 h 25"/>
                  <a:gd name="T32" fmla="*/ 2147483646 w 24"/>
                  <a:gd name="T33" fmla="*/ 2147483646 h 25"/>
                  <a:gd name="T34" fmla="*/ 2147483646 w 24"/>
                  <a:gd name="T35" fmla="*/ 2147483646 h 25"/>
                  <a:gd name="T36" fmla="*/ 0 w 24"/>
                  <a:gd name="T37" fmla="*/ 2147483646 h 25"/>
                  <a:gd name="T38" fmla="*/ 2147483646 w 24"/>
                  <a:gd name="T39" fmla="*/ 2147483646 h 25"/>
                  <a:gd name="T40" fmla="*/ 2147483646 w 24"/>
                  <a:gd name="T41" fmla="*/ 2147483646 h 25"/>
                  <a:gd name="T42" fmla="*/ 2147483646 w 24"/>
                  <a:gd name="T43" fmla="*/ 2147483646 h 25"/>
                  <a:gd name="T44" fmla="*/ 2147483646 w 24"/>
                  <a:gd name="T45" fmla="*/ 2147483646 h 25"/>
                  <a:gd name="T46" fmla="*/ 2147483646 w 24"/>
                  <a:gd name="T47" fmla="*/ 2147483646 h 25"/>
                  <a:gd name="T48" fmla="*/ 2147483646 w 24"/>
                  <a:gd name="T49" fmla="*/ 2147483646 h 25"/>
                  <a:gd name="T50" fmla="*/ 2147483646 w 24"/>
                  <a:gd name="T51" fmla="*/ 2147483646 h 25"/>
                  <a:gd name="T52" fmla="*/ 2147483646 w 24"/>
                  <a:gd name="T53" fmla="*/ 2147483646 h 25"/>
                  <a:gd name="T54" fmla="*/ 2147483646 w 24"/>
                  <a:gd name="T55" fmla="*/ 2147483646 h 25"/>
                  <a:gd name="T56" fmla="*/ 2147483646 w 24"/>
                  <a:gd name="T57" fmla="*/ 2147483646 h 25"/>
                  <a:gd name="T58" fmla="*/ 2147483646 w 24"/>
                  <a:gd name="T59" fmla="*/ 2147483646 h 25"/>
                  <a:gd name="T60" fmla="*/ 2147483646 w 24"/>
                  <a:gd name="T61" fmla="*/ 2147483646 h 25"/>
                  <a:gd name="T62" fmla="*/ 2147483646 w 24"/>
                  <a:gd name="T63" fmla="*/ 2147483646 h 25"/>
                  <a:gd name="T64" fmla="*/ 2147483646 w 24"/>
                  <a:gd name="T65" fmla="*/ 2147483646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25"/>
                  <a:gd name="T101" fmla="*/ 24 w 24"/>
                  <a:gd name="T102" fmla="*/ 25 h 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25">
                    <a:moveTo>
                      <a:pt x="23" y="14"/>
                    </a:moveTo>
                    <a:cubicBezTo>
                      <a:pt x="23" y="13"/>
                      <a:pt x="24" y="12"/>
                      <a:pt x="23" y="12"/>
                    </a:cubicBezTo>
                    <a:cubicBezTo>
                      <a:pt x="22" y="12"/>
                      <a:pt x="21" y="11"/>
                      <a:pt x="21" y="12"/>
                    </a:cubicBezTo>
                    <a:cubicBezTo>
                      <a:pt x="20" y="13"/>
                      <a:pt x="20" y="14"/>
                      <a:pt x="19" y="13"/>
                    </a:cubicBezTo>
                    <a:cubicBezTo>
                      <a:pt x="19" y="13"/>
                      <a:pt x="20" y="11"/>
                      <a:pt x="20" y="10"/>
                    </a:cubicBezTo>
                    <a:cubicBezTo>
                      <a:pt x="21" y="10"/>
                      <a:pt x="23" y="9"/>
                      <a:pt x="21" y="8"/>
                    </a:cubicBezTo>
                    <a:cubicBezTo>
                      <a:pt x="19" y="7"/>
                      <a:pt x="20" y="6"/>
                      <a:pt x="18" y="6"/>
                    </a:cubicBezTo>
                    <a:cubicBezTo>
                      <a:pt x="17" y="5"/>
                      <a:pt x="17" y="3"/>
                      <a:pt x="16" y="4"/>
                    </a:cubicBezTo>
                    <a:cubicBezTo>
                      <a:pt x="15" y="4"/>
                      <a:pt x="15" y="0"/>
                      <a:pt x="14" y="2"/>
                    </a:cubicBezTo>
                    <a:cubicBezTo>
                      <a:pt x="13" y="3"/>
                      <a:pt x="12" y="2"/>
                      <a:pt x="11" y="3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1"/>
                      <a:pt x="5" y="11"/>
                    </a:cubicBezTo>
                    <a:cubicBezTo>
                      <a:pt x="4" y="11"/>
                      <a:pt x="3" y="10"/>
                      <a:pt x="3" y="11"/>
                    </a:cubicBezTo>
                    <a:cubicBezTo>
                      <a:pt x="2" y="11"/>
                      <a:pt x="4" y="12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0" y="13"/>
                      <a:pt x="0" y="14"/>
                    </a:cubicBezTo>
                    <a:cubicBezTo>
                      <a:pt x="0" y="16"/>
                      <a:pt x="2" y="16"/>
                      <a:pt x="2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7" y="20"/>
                      <a:pt x="8" y="19"/>
                    </a:cubicBezTo>
                    <a:cubicBezTo>
                      <a:pt x="8" y="18"/>
                      <a:pt x="9" y="15"/>
                      <a:pt x="10" y="15"/>
                    </a:cubicBezTo>
                    <a:cubicBezTo>
                      <a:pt x="10" y="15"/>
                      <a:pt x="13" y="18"/>
                      <a:pt x="13" y="18"/>
                    </a:cubicBezTo>
                    <a:cubicBezTo>
                      <a:pt x="13" y="18"/>
                      <a:pt x="12" y="21"/>
                      <a:pt x="13" y="21"/>
                    </a:cubicBezTo>
                    <a:cubicBezTo>
                      <a:pt x="13" y="21"/>
                      <a:pt x="15" y="19"/>
                      <a:pt x="16" y="19"/>
                    </a:cubicBezTo>
                    <a:cubicBezTo>
                      <a:pt x="17" y="20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20" y="22"/>
                      <a:pt x="19" y="25"/>
                      <a:pt x="21" y="21"/>
                    </a:cubicBezTo>
                    <a:cubicBezTo>
                      <a:pt x="23" y="18"/>
                      <a:pt x="24" y="18"/>
                      <a:pt x="24" y="17"/>
                    </a:cubicBezTo>
                    <a:cubicBezTo>
                      <a:pt x="24" y="16"/>
                      <a:pt x="24" y="15"/>
                      <a:pt x="23" y="14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" name="Line 8">
                <a:extLst>
                  <a:ext uri="{FF2B5EF4-FFF2-40B4-BE49-F238E27FC236}">
                    <a16:creationId xmlns:a16="http://schemas.microsoft.com/office/drawing/2014/main" id="{F7095C42-BE27-FDB8-792E-26E39746C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54070" y="3285887"/>
                <a:ext cx="1588" cy="15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" name="Freeform 433">
                <a:extLst>
                  <a:ext uri="{FF2B5EF4-FFF2-40B4-BE49-F238E27FC236}">
                    <a16:creationId xmlns:a16="http://schemas.microsoft.com/office/drawing/2014/main" id="{BCFF6215-5329-427D-4A73-2C346F36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6533" y="2427049"/>
                <a:ext cx="190500" cy="153988"/>
              </a:xfrm>
              <a:custGeom>
                <a:avLst/>
                <a:gdLst>
                  <a:gd name="T0" fmla="*/ 2147483646 w 217"/>
                  <a:gd name="T1" fmla="*/ 2147483646 h 174"/>
                  <a:gd name="T2" fmla="*/ 2147483646 w 217"/>
                  <a:gd name="T3" fmla="*/ 2147483646 h 174"/>
                  <a:gd name="T4" fmla="*/ 2147483646 w 217"/>
                  <a:gd name="T5" fmla="*/ 2147483646 h 174"/>
                  <a:gd name="T6" fmla="*/ 2147483646 w 217"/>
                  <a:gd name="T7" fmla="*/ 2147483646 h 174"/>
                  <a:gd name="T8" fmla="*/ 2147483646 w 217"/>
                  <a:gd name="T9" fmla="*/ 2147483646 h 174"/>
                  <a:gd name="T10" fmla="*/ 2147483646 w 217"/>
                  <a:gd name="T11" fmla="*/ 2147483646 h 174"/>
                  <a:gd name="T12" fmla="*/ 2147483646 w 217"/>
                  <a:gd name="T13" fmla="*/ 2147483646 h 174"/>
                  <a:gd name="T14" fmla="*/ 2147483646 w 217"/>
                  <a:gd name="T15" fmla="*/ 2147483646 h 174"/>
                  <a:gd name="T16" fmla="*/ 2147483646 w 217"/>
                  <a:gd name="T17" fmla="*/ 2147483646 h 174"/>
                  <a:gd name="T18" fmla="*/ 2147483646 w 217"/>
                  <a:gd name="T19" fmla="*/ 2147483646 h 174"/>
                  <a:gd name="T20" fmla="*/ 2147483646 w 217"/>
                  <a:gd name="T21" fmla="*/ 2147483646 h 174"/>
                  <a:gd name="T22" fmla="*/ 2147483646 w 217"/>
                  <a:gd name="T23" fmla="*/ 2147483646 h 174"/>
                  <a:gd name="T24" fmla="*/ 2147483646 w 217"/>
                  <a:gd name="T25" fmla="*/ 2147483646 h 174"/>
                  <a:gd name="T26" fmla="*/ 2147483646 w 217"/>
                  <a:gd name="T27" fmla="*/ 2147483646 h 174"/>
                  <a:gd name="T28" fmla="*/ 2147483646 w 217"/>
                  <a:gd name="T29" fmla="*/ 2147483646 h 174"/>
                  <a:gd name="T30" fmla="*/ 2147483646 w 217"/>
                  <a:gd name="T31" fmla="*/ 2147483646 h 174"/>
                  <a:gd name="T32" fmla="*/ 2147483646 w 217"/>
                  <a:gd name="T33" fmla="*/ 2147483646 h 174"/>
                  <a:gd name="T34" fmla="*/ 2147483646 w 217"/>
                  <a:gd name="T35" fmla="*/ 2147483646 h 174"/>
                  <a:gd name="T36" fmla="*/ 2147483646 w 217"/>
                  <a:gd name="T37" fmla="*/ 2147483646 h 174"/>
                  <a:gd name="T38" fmla="*/ 2147483646 w 217"/>
                  <a:gd name="T39" fmla="*/ 2147483646 h 174"/>
                  <a:gd name="T40" fmla="*/ 2147483646 w 217"/>
                  <a:gd name="T41" fmla="*/ 2147483646 h 174"/>
                  <a:gd name="T42" fmla="*/ 2147483646 w 217"/>
                  <a:gd name="T43" fmla="*/ 2147483646 h 174"/>
                  <a:gd name="T44" fmla="*/ 2147483646 w 217"/>
                  <a:gd name="T45" fmla="*/ 2147483646 h 174"/>
                  <a:gd name="T46" fmla="*/ 2147483646 w 217"/>
                  <a:gd name="T47" fmla="*/ 2147483646 h 174"/>
                  <a:gd name="T48" fmla="*/ 2147483646 w 217"/>
                  <a:gd name="T49" fmla="*/ 2147483646 h 174"/>
                  <a:gd name="T50" fmla="*/ 2147483646 w 217"/>
                  <a:gd name="T51" fmla="*/ 2147483646 h 174"/>
                  <a:gd name="T52" fmla="*/ 2147483646 w 217"/>
                  <a:gd name="T53" fmla="*/ 2147483646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7"/>
                  <a:gd name="T82" fmla="*/ 0 h 174"/>
                  <a:gd name="T83" fmla="*/ 217 w 217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7" h="174">
                    <a:moveTo>
                      <a:pt x="148" y="8"/>
                    </a:moveTo>
                    <a:cubicBezTo>
                      <a:pt x="140" y="10"/>
                      <a:pt x="124" y="0"/>
                      <a:pt x="118" y="10"/>
                    </a:cubicBezTo>
                    <a:cubicBezTo>
                      <a:pt x="111" y="20"/>
                      <a:pt x="111" y="26"/>
                      <a:pt x="114" y="32"/>
                    </a:cubicBezTo>
                    <a:cubicBezTo>
                      <a:pt x="116" y="38"/>
                      <a:pt x="107" y="50"/>
                      <a:pt x="97" y="46"/>
                    </a:cubicBezTo>
                    <a:cubicBezTo>
                      <a:pt x="87" y="42"/>
                      <a:pt x="79" y="40"/>
                      <a:pt x="83" y="46"/>
                    </a:cubicBezTo>
                    <a:cubicBezTo>
                      <a:pt x="87" y="52"/>
                      <a:pt x="99" y="64"/>
                      <a:pt x="93" y="71"/>
                    </a:cubicBezTo>
                    <a:cubicBezTo>
                      <a:pt x="87" y="77"/>
                      <a:pt x="73" y="60"/>
                      <a:pt x="73" y="66"/>
                    </a:cubicBezTo>
                    <a:cubicBezTo>
                      <a:pt x="73" y="85"/>
                      <a:pt x="91" y="85"/>
                      <a:pt x="87" y="93"/>
                    </a:cubicBezTo>
                    <a:cubicBezTo>
                      <a:pt x="83" y="101"/>
                      <a:pt x="77" y="97"/>
                      <a:pt x="69" y="95"/>
                    </a:cubicBezTo>
                    <a:cubicBezTo>
                      <a:pt x="61" y="93"/>
                      <a:pt x="59" y="83"/>
                      <a:pt x="53" y="77"/>
                    </a:cubicBezTo>
                    <a:cubicBezTo>
                      <a:pt x="47" y="71"/>
                      <a:pt x="28" y="60"/>
                      <a:pt x="28" y="75"/>
                    </a:cubicBezTo>
                    <a:cubicBezTo>
                      <a:pt x="28" y="89"/>
                      <a:pt x="0" y="101"/>
                      <a:pt x="14" y="103"/>
                    </a:cubicBezTo>
                    <a:cubicBezTo>
                      <a:pt x="28" y="105"/>
                      <a:pt x="59" y="93"/>
                      <a:pt x="49" y="105"/>
                    </a:cubicBezTo>
                    <a:cubicBezTo>
                      <a:pt x="38" y="117"/>
                      <a:pt x="26" y="127"/>
                      <a:pt x="36" y="125"/>
                    </a:cubicBezTo>
                    <a:cubicBezTo>
                      <a:pt x="47" y="123"/>
                      <a:pt x="53" y="109"/>
                      <a:pt x="61" y="111"/>
                    </a:cubicBezTo>
                    <a:cubicBezTo>
                      <a:pt x="69" y="113"/>
                      <a:pt x="69" y="117"/>
                      <a:pt x="69" y="125"/>
                    </a:cubicBezTo>
                    <a:cubicBezTo>
                      <a:pt x="69" y="133"/>
                      <a:pt x="87" y="142"/>
                      <a:pt x="83" y="148"/>
                    </a:cubicBezTo>
                    <a:cubicBezTo>
                      <a:pt x="79" y="154"/>
                      <a:pt x="97" y="138"/>
                      <a:pt x="105" y="140"/>
                    </a:cubicBezTo>
                    <a:cubicBezTo>
                      <a:pt x="114" y="142"/>
                      <a:pt x="128" y="131"/>
                      <a:pt x="124" y="150"/>
                    </a:cubicBezTo>
                    <a:cubicBezTo>
                      <a:pt x="120" y="168"/>
                      <a:pt x="124" y="174"/>
                      <a:pt x="130" y="172"/>
                    </a:cubicBezTo>
                    <a:cubicBezTo>
                      <a:pt x="136" y="170"/>
                      <a:pt x="140" y="119"/>
                      <a:pt x="158" y="140"/>
                    </a:cubicBezTo>
                    <a:cubicBezTo>
                      <a:pt x="176" y="160"/>
                      <a:pt x="176" y="156"/>
                      <a:pt x="187" y="148"/>
                    </a:cubicBezTo>
                    <a:cubicBezTo>
                      <a:pt x="197" y="140"/>
                      <a:pt x="199" y="121"/>
                      <a:pt x="205" y="117"/>
                    </a:cubicBezTo>
                    <a:cubicBezTo>
                      <a:pt x="211" y="113"/>
                      <a:pt x="211" y="83"/>
                      <a:pt x="211" y="83"/>
                    </a:cubicBezTo>
                    <a:cubicBezTo>
                      <a:pt x="211" y="83"/>
                      <a:pt x="217" y="60"/>
                      <a:pt x="207" y="54"/>
                    </a:cubicBezTo>
                    <a:cubicBezTo>
                      <a:pt x="197" y="48"/>
                      <a:pt x="199" y="12"/>
                      <a:pt x="180" y="14"/>
                    </a:cubicBezTo>
                    <a:cubicBezTo>
                      <a:pt x="162" y="16"/>
                      <a:pt x="148" y="8"/>
                      <a:pt x="148" y="8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" name="Freeform 434">
                <a:extLst>
                  <a:ext uri="{FF2B5EF4-FFF2-40B4-BE49-F238E27FC236}">
                    <a16:creationId xmlns:a16="http://schemas.microsoft.com/office/drawing/2014/main" id="{52551296-6EB0-1888-840D-CB599183A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520" y="2741374"/>
                <a:ext cx="180975" cy="354013"/>
              </a:xfrm>
              <a:custGeom>
                <a:avLst/>
                <a:gdLst>
                  <a:gd name="T0" fmla="*/ 2147483646 w 205"/>
                  <a:gd name="T1" fmla="*/ 2147483646 h 400"/>
                  <a:gd name="T2" fmla="*/ 2147483646 w 205"/>
                  <a:gd name="T3" fmla="*/ 2147483646 h 400"/>
                  <a:gd name="T4" fmla="*/ 2147483646 w 205"/>
                  <a:gd name="T5" fmla="*/ 2147483646 h 400"/>
                  <a:gd name="T6" fmla="*/ 2147483646 w 205"/>
                  <a:gd name="T7" fmla="*/ 2147483646 h 400"/>
                  <a:gd name="T8" fmla="*/ 2147483646 w 205"/>
                  <a:gd name="T9" fmla="*/ 2147483646 h 400"/>
                  <a:gd name="T10" fmla="*/ 2147483646 w 205"/>
                  <a:gd name="T11" fmla="*/ 2147483646 h 400"/>
                  <a:gd name="T12" fmla="*/ 2147483646 w 205"/>
                  <a:gd name="T13" fmla="*/ 2147483646 h 400"/>
                  <a:gd name="T14" fmla="*/ 2147483646 w 205"/>
                  <a:gd name="T15" fmla="*/ 2147483646 h 400"/>
                  <a:gd name="T16" fmla="*/ 2147483646 w 205"/>
                  <a:gd name="T17" fmla="*/ 2147483646 h 400"/>
                  <a:gd name="T18" fmla="*/ 2147483646 w 205"/>
                  <a:gd name="T19" fmla="*/ 2147483646 h 400"/>
                  <a:gd name="T20" fmla="*/ 2147483646 w 205"/>
                  <a:gd name="T21" fmla="*/ 2147483646 h 400"/>
                  <a:gd name="T22" fmla="*/ 2147483646 w 205"/>
                  <a:gd name="T23" fmla="*/ 2147483646 h 400"/>
                  <a:gd name="T24" fmla="*/ 2147483646 w 205"/>
                  <a:gd name="T25" fmla="*/ 2147483646 h 400"/>
                  <a:gd name="T26" fmla="*/ 2147483646 w 205"/>
                  <a:gd name="T27" fmla="*/ 2147483646 h 400"/>
                  <a:gd name="T28" fmla="*/ 2147483646 w 205"/>
                  <a:gd name="T29" fmla="*/ 2147483646 h 400"/>
                  <a:gd name="T30" fmla="*/ 2147483646 w 205"/>
                  <a:gd name="T31" fmla="*/ 2147483646 h 400"/>
                  <a:gd name="T32" fmla="*/ 2147483646 w 205"/>
                  <a:gd name="T33" fmla="*/ 2147483646 h 400"/>
                  <a:gd name="T34" fmla="*/ 2147483646 w 205"/>
                  <a:gd name="T35" fmla="*/ 2147483646 h 400"/>
                  <a:gd name="T36" fmla="*/ 2147483646 w 205"/>
                  <a:gd name="T37" fmla="*/ 2147483646 h 400"/>
                  <a:gd name="T38" fmla="*/ 2147483646 w 205"/>
                  <a:gd name="T39" fmla="*/ 2147483646 h 400"/>
                  <a:gd name="T40" fmla="*/ 2147483646 w 205"/>
                  <a:gd name="T41" fmla="*/ 2147483646 h 400"/>
                  <a:gd name="T42" fmla="*/ 2147483646 w 205"/>
                  <a:gd name="T43" fmla="*/ 2147483646 h 400"/>
                  <a:gd name="T44" fmla="*/ 2147483646 w 205"/>
                  <a:gd name="T45" fmla="*/ 2147483646 h 400"/>
                  <a:gd name="T46" fmla="*/ 2147483646 w 205"/>
                  <a:gd name="T47" fmla="*/ 2147483646 h 400"/>
                  <a:gd name="T48" fmla="*/ 2147483646 w 205"/>
                  <a:gd name="T49" fmla="*/ 2147483646 h 400"/>
                  <a:gd name="T50" fmla="*/ 2147483646 w 205"/>
                  <a:gd name="T51" fmla="*/ 2147483646 h 400"/>
                  <a:gd name="T52" fmla="*/ 2147483646 w 205"/>
                  <a:gd name="T53" fmla="*/ 2147483646 h 400"/>
                  <a:gd name="T54" fmla="*/ 2147483646 w 205"/>
                  <a:gd name="T55" fmla="*/ 2147483646 h 400"/>
                  <a:gd name="T56" fmla="*/ 2147483646 w 205"/>
                  <a:gd name="T57" fmla="*/ 2147483646 h 400"/>
                  <a:gd name="T58" fmla="*/ 2147483646 w 205"/>
                  <a:gd name="T59" fmla="*/ 2147483646 h 400"/>
                  <a:gd name="T60" fmla="*/ 2147483646 w 205"/>
                  <a:gd name="T61" fmla="*/ 2147483646 h 400"/>
                  <a:gd name="T62" fmla="*/ 2147483646 w 205"/>
                  <a:gd name="T63" fmla="*/ 2147483646 h 400"/>
                  <a:gd name="T64" fmla="*/ 2147483646 w 205"/>
                  <a:gd name="T65" fmla="*/ 2147483646 h 400"/>
                  <a:gd name="T66" fmla="*/ 2147483646 w 205"/>
                  <a:gd name="T67" fmla="*/ 2147483646 h 400"/>
                  <a:gd name="T68" fmla="*/ 2147483646 w 205"/>
                  <a:gd name="T69" fmla="*/ 2147483646 h 400"/>
                  <a:gd name="T70" fmla="*/ 2147483646 w 205"/>
                  <a:gd name="T71" fmla="*/ 2147483646 h 400"/>
                  <a:gd name="T72" fmla="*/ 2147483646 w 205"/>
                  <a:gd name="T73" fmla="*/ 2147483646 h 400"/>
                  <a:gd name="T74" fmla="*/ 2147483646 w 205"/>
                  <a:gd name="T75" fmla="*/ 2147483646 h 400"/>
                  <a:gd name="T76" fmla="*/ 2147483646 w 205"/>
                  <a:gd name="T77" fmla="*/ 2147483646 h 400"/>
                  <a:gd name="T78" fmla="*/ 2147483646 w 205"/>
                  <a:gd name="T79" fmla="*/ 2147483646 h 400"/>
                  <a:gd name="T80" fmla="*/ 2147483646 w 205"/>
                  <a:gd name="T81" fmla="*/ 2147483646 h 400"/>
                  <a:gd name="T82" fmla="*/ 2147483646 w 205"/>
                  <a:gd name="T83" fmla="*/ 2147483646 h 400"/>
                  <a:gd name="T84" fmla="*/ 2147483646 w 205"/>
                  <a:gd name="T85" fmla="*/ 2147483646 h 400"/>
                  <a:gd name="T86" fmla="*/ 2147483646 w 205"/>
                  <a:gd name="T87" fmla="*/ 2147483646 h 400"/>
                  <a:gd name="T88" fmla="*/ 2147483646 w 205"/>
                  <a:gd name="T89" fmla="*/ 2147483646 h 400"/>
                  <a:gd name="T90" fmla="*/ 2147483646 w 205"/>
                  <a:gd name="T91" fmla="*/ 2147483646 h 400"/>
                  <a:gd name="T92" fmla="*/ 2147483646 w 205"/>
                  <a:gd name="T93" fmla="*/ 2147483646 h 400"/>
                  <a:gd name="T94" fmla="*/ 2147483646 w 205"/>
                  <a:gd name="T95" fmla="*/ 2147483646 h 400"/>
                  <a:gd name="T96" fmla="*/ 2147483646 w 205"/>
                  <a:gd name="T97" fmla="*/ 2147483646 h 400"/>
                  <a:gd name="T98" fmla="*/ 2147483646 w 205"/>
                  <a:gd name="T99" fmla="*/ 2147483646 h 400"/>
                  <a:gd name="T100" fmla="*/ 2147483646 w 205"/>
                  <a:gd name="T101" fmla="*/ 2147483646 h 400"/>
                  <a:gd name="T102" fmla="*/ 2147483646 w 205"/>
                  <a:gd name="T103" fmla="*/ 2147483646 h 400"/>
                  <a:gd name="T104" fmla="*/ 2147483646 w 205"/>
                  <a:gd name="T105" fmla="*/ 2147483646 h 400"/>
                  <a:gd name="T106" fmla="*/ 2147483646 w 205"/>
                  <a:gd name="T107" fmla="*/ 2147483646 h 400"/>
                  <a:gd name="T108" fmla="*/ 2147483646 w 205"/>
                  <a:gd name="T109" fmla="*/ 2147483646 h 400"/>
                  <a:gd name="T110" fmla="*/ 2147483646 w 205"/>
                  <a:gd name="T111" fmla="*/ 2147483646 h 400"/>
                  <a:gd name="T112" fmla="*/ 2147483646 w 205"/>
                  <a:gd name="T113" fmla="*/ 2147483646 h 400"/>
                  <a:gd name="T114" fmla="*/ 2147483646 w 205"/>
                  <a:gd name="T115" fmla="*/ 2147483646 h 400"/>
                  <a:gd name="T116" fmla="*/ 2147483646 w 205"/>
                  <a:gd name="T117" fmla="*/ 2147483646 h 400"/>
                  <a:gd name="T118" fmla="*/ 2147483646 w 205"/>
                  <a:gd name="T119" fmla="*/ 2147483646 h 400"/>
                  <a:gd name="T120" fmla="*/ 2147483646 w 205"/>
                  <a:gd name="T121" fmla="*/ 2147483646 h 4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5"/>
                  <a:gd name="T184" fmla="*/ 0 h 400"/>
                  <a:gd name="T185" fmla="*/ 205 w 205"/>
                  <a:gd name="T186" fmla="*/ 400 h 4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5" h="400">
                    <a:moveTo>
                      <a:pt x="31" y="6"/>
                    </a:moveTo>
                    <a:cubicBezTo>
                      <a:pt x="31" y="6"/>
                      <a:pt x="25" y="6"/>
                      <a:pt x="25" y="8"/>
                    </a:cubicBezTo>
                    <a:cubicBezTo>
                      <a:pt x="25" y="11"/>
                      <a:pt x="21" y="17"/>
                      <a:pt x="23" y="18"/>
                    </a:cubicBezTo>
                    <a:cubicBezTo>
                      <a:pt x="25" y="20"/>
                      <a:pt x="29" y="25"/>
                      <a:pt x="27" y="25"/>
                    </a:cubicBezTo>
                    <a:cubicBezTo>
                      <a:pt x="25" y="25"/>
                      <a:pt x="23" y="25"/>
                      <a:pt x="21" y="25"/>
                    </a:cubicBezTo>
                    <a:cubicBezTo>
                      <a:pt x="19" y="25"/>
                      <a:pt x="17" y="26"/>
                      <a:pt x="17" y="29"/>
                    </a:cubicBezTo>
                    <a:cubicBezTo>
                      <a:pt x="17" y="32"/>
                      <a:pt x="19" y="33"/>
                      <a:pt x="16" y="34"/>
                    </a:cubicBezTo>
                    <a:cubicBezTo>
                      <a:pt x="14" y="35"/>
                      <a:pt x="12" y="32"/>
                      <a:pt x="14" y="35"/>
                    </a:cubicBezTo>
                    <a:cubicBezTo>
                      <a:pt x="16" y="37"/>
                      <a:pt x="17" y="35"/>
                      <a:pt x="19" y="38"/>
                    </a:cubicBezTo>
                    <a:cubicBezTo>
                      <a:pt x="20" y="41"/>
                      <a:pt x="19" y="41"/>
                      <a:pt x="17" y="41"/>
                    </a:cubicBezTo>
                    <a:cubicBezTo>
                      <a:pt x="16" y="42"/>
                      <a:pt x="15" y="42"/>
                      <a:pt x="12" y="41"/>
                    </a:cubicBezTo>
                    <a:cubicBezTo>
                      <a:pt x="9" y="41"/>
                      <a:pt x="5" y="40"/>
                      <a:pt x="5" y="42"/>
                    </a:cubicBezTo>
                    <a:cubicBezTo>
                      <a:pt x="5" y="45"/>
                      <a:pt x="5" y="47"/>
                      <a:pt x="6" y="50"/>
                    </a:cubicBezTo>
                    <a:cubicBezTo>
                      <a:pt x="7" y="52"/>
                      <a:pt x="2" y="53"/>
                      <a:pt x="5" y="54"/>
                    </a:cubicBezTo>
                    <a:cubicBezTo>
                      <a:pt x="7" y="55"/>
                      <a:pt x="9" y="58"/>
                      <a:pt x="9" y="58"/>
                    </a:cubicBezTo>
                    <a:cubicBezTo>
                      <a:pt x="9" y="58"/>
                      <a:pt x="15" y="61"/>
                      <a:pt x="10" y="61"/>
                    </a:cubicBezTo>
                    <a:cubicBezTo>
                      <a:pt x="5" y="60"/>
                      <a:pt x="2" y="55"/>
                      <a:pt x="4" y="60"/>
                    </a:cubicBezTo>
                    <a:cubicBezTo>
                      <a:pt x="5" y="65"/>
                      <a:pt x="5" y="68"/>
                      <a:pt x="7" y="68"/>
                    </a:cubicBezTo>
                    <a:cubicBezTo>
                      <a:pt x="8" y="68"/>
                      <a:pt x="9" y="71"/>
                      <a:pt x="11" y="70"/>
                    </a:cubicBezTo>
                    <a:cubicBezTo>
                      <a:pt x="12" y="69"/>
                      <a:pt x="12" y="65"/>
                      <a:pt x="14" y="67"/>
                    </a:cubicBezTo>
                    <a:cubicBezTo>
                      <a:pt x="16" y="69"/>
                      <a:pt x="19" y="73"/>
                      <a:pt x="15" y="74"/>
                    </a:cubicBezTo>
                    <a:cubicBezTo>
                      <a:pt x="12" y="75"/>
                      <a:pt x="10" y="73"/>
                      <a:pt x="11" y="75"/>
                    </a:cubicBezTo>
                    <a:cubicBezTo>
                      <a:pt x="12" y="77"/>
                      <a:pt x="14" y="81"/>
                      <a:pt x="10" y="81"/>
                    </a:cubicBezTo>
                    <a:cubicBezTo>
                      <a:pt x="7" y="81"/>
                      <a:pt x="5" y="80"/>
                      <a:pt x="6" y="84"/>
                    </a:cubicBezTo>
                    <a:cubicBezTo>
                      <a:pt x="7" y="87"/>
                      <a:pt x="8" y="89"/>
                      <a:pt x="6" y="89"/>
                    </a:cubicBezTo>
                    <a:cubicBezTo>
                      <a:pt x="4" y="90"/>
                      <a:pt x="3" y="89"/>
                      <a:pt x="4" y="91"/>
                    </a:cubicBezTo>
                    <a:cubicBezTo>
                      <a:pt x="6" y="93"/>
                      <a:pt x="4" y="95"/>
                      <a:pt x="3" y="96"/>
                    </a:cubicBezTo>
                    <a:cubicBezTo>
                      <a:pt x="2" y="96"/>
                      <a:pt x="0" y="101"/>
                      <a:pt x="2" y="101"/>
                    </a:cubicBezTo>
                    <a:cubicBezTo>
                      <a:pt x="5" y="101"/>
                      <a:pt x="7" y="102"/>
                      <a:pt x="7" y="102"/>
                    </a:cubicBezTo>
                    <a:cubicBezTo>
                      <a:pt x="7" y="102"/>
                      <a:pt x="5" y="103"/>
                      <a:pt x="4" y="105"/>
                    </a:cubicBezTo>
                    <a:cubicBezTo>
                      <a:pt x="4" y="106"/>
                      <a:pt x="2" y="107"/>
                      <a:pt x="5" y="108"/>
                    </a:cubicBezTo>
                    <a:cubicBezTo>
                      <a:pt x="8" y="109"/>
                      <a:pt x="9" y="108"/>
                      <a:pt x="9" y="108"/>
                    </a:cubicBezTo>
                    <a:cubicBezTo>
                      <a:pt x="9" y="108"/>
                      <a:pt x="11" y="107"/>
                      <a:pt x="12" y="107"/>
                    </a:cubicBezTo>
                    <a:cubicBezTo>
                      <a:pt x="13" y="107"/>
                      <a:pt x="16" y="105"/>
                      <a:pt x="17" y="103"/>
                    </a:cubicBezTo>
                    <a:cubicBezTo>
                      <a:pt x="19" y="101"/>
                      <a:pt x="27" y="88"/>
                      <a:pt x="29" y="88"/>
                    </a:cubicBezTo>
                    <a:cubicBezTo>
                      <a:pt x="31" y="88"/>
                      <a:pt x="21" y="102"/>
                      <a:pt x="21" y="105"/>
                    </a:cubicBezTo>
                    <a:cubicBezTo>
                      <a:pt x="21" y="107"/>
                      <a:pt x="17" y="110"/>
                      <a:pt x="17" y="111"/>
                    </a:cubicBezTo>
                    <a:cubicBezTo>
                      <a:pt x="16" y="113"/>
                      <a:pt x="12" y="116"/>
                      <a:pt x="11" y="117"/>
                    </a:cubicBezTo>
                    <a:cubicBezTo>
                      <a:pt x="10" y="118"/>
                      <a:pt x="9" y="122"/>
                      <a:pt x="12" y="123"/>
                    </a:cubicBezTo>
                    <a:cubicBezTo>
                      <a:pt x="14" y="124"/>
                      <a:pt x="17" y="124"/>
                      <a:pt x="15" y="126"/>
                    </a:cubicBezTo>
                    <a:cubicBezTo>
                      <a:pt x="13" y="129"/>
                      <a:pt x="12" y="127"/>
                      <a:pt x="11" y="131"/>
                    </a:cubicBezTo>
                    <a:cubicBezTo>
                      <a:pt x="11" y="134"/>
                      <a:pt x="13" y="136"/>
                      <a:pt x="11" y="136"/>
                    </a:cubicBezTo>
                    <a:cubicBezTo>
                      <a:pt x="10" y="137"/>
                      <a:pt x="6" y="142"/>
                      <a:pt x="9" y="142"/>
                    </a:cubicBezTo>
                    <a:cubicBezTo>
                      <a:pt x="11" y="143"/>
                      <a:pt x="15" y="141"/>
                      <a:pt x="12" y="146"/>
                    </a:cubicBezTo>
                    <a:cubicBezTo>
                      <a:pt x="9" y="150"/>
                      <a:pt x="0" y="162"/>
                      <a:pt x="7" y="166"/>
                    </a:cubicBezTo>
                    <a:cubicBezTo>
                      <a:pt x="13" y="169"/>
                      <a:pt x="12" y="161"/>
                      <a:pt x="13" y="158"/>
                    </a:cubicBezTo>
                    <a:cubicBezTo>
                      <a:pt x="15" y="155"/>
                      <a:pt x="16" y="150"/>
                      <a:pt x="17" y="148"/>
                    </a:cubicBezTo>
                    <a:cubicBezTo>
                      <a:pt x="18" y="147"/>
                      <a:pt x="19" y="146"/>
                      <a:pt x="19" y="143"/>
                    </a:cubicBezTo>
                    <a:cubicBezTo>
                      <a:pt x="20" y="141"/>
                      <a:pt x="20" y="138"/>
                      <a:pt x="19" y="137"/>
                    </a:cubicBezTo>
                    <a:cubicBezTo>
                      <a:pt x="18" y="136"/>
                      <a:pt x="16" y="135"/>
                      <a:pt x="17" y="133"/>
                    </a:cubicBezTo>
                    <a:cubicBezTo>
                      <a:pt x="18" y="131"/>
                      <a:pt x="18" y="130"/>
                      <a:pt x="20" y="129"/>
                    </a:cubicBezTo>
                    <a:cubicBezTo>
                      <a:pt x="21" y="127"/>
                      <a:pt x="20" y="133"/>
                      <a:pt x="23" y="135"/>
                    </a:cubicBezTo>
                    <a:cubicBezTo>
                      <a:pt x="26" y="136"/>
                      <a:pt x="29" y="134"/>
                      <a:pt x="29" y="134"/>
                    </a:cubicBezTo>
                    <a:cubicBezTo>
                      <a:pt x="29" y="134"/>
                      <a:pt x="29" y="131"/>
                      <a:pt x="30" y="130"/>
                    </a:cubicBezTo>
                    <a:cubicBezTo>
                      <a:pt x="31" y="129"/>
                      <a:pt x="31" y="133"/>
                      <a:pt x="34" y="134"/>
                    </a:cubicBezTo>
                    <a:cubicBezTo>
                      <a:pt x="36" y="136"/>
                      <a:pt x="40" y="132"/>
                      <a:pt x="35" y="138"/>
                    </a:cubicBezTo>
                    <a:cubicBezTo>
                      <a:pt x="31" y="144"/>
                      <a:pt x="29" y="146"/>
                      <a:pt x="31" y="148"/>
                    </a:cubicBezTo>
                    <a:cubicBezTo>
                      <a:pt x="33" y="151"/>
                      <a:pt x="34" y="150"/>
                      <a:pt x="34" y="154"/>
                    </a:cubicBezTo>
                    <a:cubicBezTo>
                      <a:pt x="34" y="158"/>
                      <a:pt x="35" y="156"/>
                      <a:pt x="32" y="160"/>
                    </a:cubicBezTo>
                    <a:cubicBezTo>
                      <a:pt x="29" y="164"/>
                      <a:pt x="26" y="168"/>
                      <a:pt x="28" y="170"/>
                    </a:cubicBezTo>
                    <a:cubicBezTo>
                      <a:pt x="29" y="173"/>
                      <a:pt x="30" y="170"/>
                      <a:pt x="28" y="175"/>
                    </a:cubicBezTo>
                    <a:cubicBezTo>
                      <a:pt x="26" y="179"/>
                      <a:pt x="26" y="179"/>
                      <a:pt x="25" y="181"/>
                    </a:cubicBezTo>
                    <a:cubicBezTo>
                      <a:pt x="24" y="183"/>
                      <a:pt x="19" y="182"/>
                      <a:pt x="22" y="184"/>
                    </a:cubicBezTo>
                    <a:cubicBezTo>
                      <a:pt x="24" y="185"/>
                      <a:pt x="21" y="184"/>
                      <a:pt x="24" y="186"/>
                    </a:cubicBezTo>
                    <a:cubicBezTo>
                      <a:pt x="27" y="188"/>
                      <a:pt x="29" y="183"/>
                      <a:pt x="30" y="186"/>
                    </a:cubicBezTo>
                    <a:cubicBezTo>
                      <a:pt x="31" y="189"/>
                      <a:pt x="26" y="197"/>
                      <a:pt x="30" y="195"/>
                    </a:cubicBezTo>
                    <a:cubicBezTo>
                      <a:pt x="34" y="193"/>
                      <a:pt x="29" y="186"/>
                      <a:pt x="33" y="187"/>
                    </a:cubicBezTo>
                    <a:cubicBezTo>
                      <a:pt x="37" y="188"/>
                      <a:pt x="36" y="195"/>
                      <a:pt x="40" y="194"/>
                    </a:cubicBezTo>
                    <a:cubicBezTo>
                      <a:pt x="43" y="194"/>
                      <a:pt x="40" y="186"/>
                      <a:pt x="45" y="190"/>
                    </a:cubicBezTo>
                    <a:cubicBezTo>
                      <a:pt x="50" y="194"/>
                      <a:pt x="47" y="191"/>
                      <a:pt x="49" y="188"/>
                    </a:cubicBezTo>
                    <a:cubicBezTo>
                      <a:pt x="51" y="186"/>
                      <a:pt x="53" y="187"/>
                      <a:pt x="55" y="188"/>
                    </a:cubicBezTo>
                    <a:cubicBezTo>
                      <a:pt x="57" y="188"/>
                      <a:pt x="61" y="183"/>
                      <a:pt x="63" y="183"/>
                    </a:cubicBezTo>
                    <a:cubicBezTo>
                      <a:pt x="66" y="183"/>
                      <a:pt x="64" y="179"/>
                      <a:pt x="66" y="178"/>
                    </a:cubicBezTo>
                    <a:cubicBezTo>
                      <a:pt x="68" y="176"/>
                      <a:pt x="67" y="185"/>
                      <a:pt x="71" y="184"/>
                    </a:cubicBezTo>
                    <a:cubicBezTo>
                      <a:pt x="76" y="183"/>
                      <a:pt x="84" y="182"/>
                      <a:pt x="79" y="185"/>
                    </a:cubicBezTo>
                    <a:cubicBezTo>
                      <a:pt x="73" y="188"/>
                      <a:pt x="66" y="184"/>
                      <a:pt x="68" y="189"/>
                    </a:cubicBezTo>
                    <a:cubicBezTo>
                      <a:pt x="70" y="194"/>
                      <a:pt x="65" y="196"/>
                      <a:pt x="65" y="200"/>
                    </a:cubicBezTo>
                    <a:cubicBezTo>
                      <a:pt x="64" y="204"/>
                      <a:pt x="63" y="204"/>
                      <a:pt x="66" y="206"/>
                    </a:cubicBezTo>
                    <a:cubicBezTo>
                      <a:pt x="68" y="209"/>
                      <a:pt x="69" y="209"/>
                      <a:pt x="71" y="211"/>
                    </a:cubicBezTo>
                    <a:cubicBezTo>
                      <a:pt x="71" y="211"/>
                      <a:pt x="71" y="213"/>
                      <a:pt x="71" y="215"/>
                    </a:cubicBezTo>
                    <a:cubicBezTo>
                      <a:pt x="72" y="218"/>
                      <a:pt x="73" y="218"/>
                      <a:pt x="75" y="219"/>
                    </a:cubicBezTo>
                    <a:cubicBezTo>
                      <a:pt x="77" y="219"/>
                      <a:pt x="79" y="219"/>
                      <a:pt x="79" y="219"/>
                    </a:cubicBezTo>
                    <a:cubicBezTo>
                      <a:pt x="79" y="219"/>
                      <a:pt x="81" y="215"/>
                      <a:pt x="82" y="217"/>
                    </a:cubicBezTo>
                    <a:cubicBezTo>
                      <a:pt x="84" y="219"/>
                      <a:pt x="80" y="223"/>
                      <a:pt x="82" y="225"/>
                    </a:cubicBezTo>
                    <a:cubicBezTo>
                      <a:pt x="84" y="227"/>
                      <a:pt x="83" y="224"/>
                      <a:pt x="81" y="230"/>
                    </a:cubicBezTo>
                    <a:cubicBezTo>
                      <a:pt x="79" y="236"/>
                      <a:pt x="81" y="236"/>
                      <a:pt x="80" y="238"/>
                    </a:cubicBezTo>
                    <a:cubicBezTo>
                      <a:pt x="79" y="240"/>
                      <a:pt x="76" y="238"/>
                      <a:pt x="78" y="241"/>
                    </a:cubicBezTo>
                    <a:cubicBezTo>
                      <a:pt x="79" y="245"/>
                      <a:pt x="81" y="245"/>
                      <a:pt x="80" y="247"/>
                    </a:cubicBezTo>
                    <a:cubicBezTo>
                      <a:pt x="79" y="249"/>
                      <a:pt x="76" y="249"/>
                      <a:pt x="78" y="251"/>
                    </a:cubicBezTo>
                    <a:cubicBezTo>
                      <a:pt x="81" y="253"/>
                      <a:pt x="87" y="253"/>
                      <a:pt x="84" y="255"/>
                    </a:cubicBezTo>
                    <a:cubicBezTo>
                      <a:pt x="81" y="257"/>
                      <a:pt x="77" y="255"/>
                      <a:pt x="76" y="254"/>
                    </a:cubicBezTo>
                    <a:cubicBezTo>
                      <a:pt x="75" y="253"/>
                      <a:pt x="73" y="248"/>
                      <a:pt x="74" y="252"/>
                    </a:cubicBezTo>
                    <a:cubicBezTo>
                      <a:pt x="75" y="256"/>
                      <a:pt x="78" y="258"/>
                      <a:pt x="75" y="258"/>
                    </a:cubicBezTo>
                    <a:cubicBezTo>
                      <a:pt x="72" y="259"/>
                      <a:pt x="68" y="253"/>
                      <a:pt x="68" y="255"/>
                    </a:cubicBezTo>
                    <a:cubicBezTo>
                      <a:pt x="67" y="258"/>
                      <a:pt x="65" y="260"/>
                      <a:pt x="63" y="258"/>
                    </a:cubicBezTo>
                    <a:cubicBezTo>
                      <a:pt x="61" y="257"/>
                      <a:pt x="60" y="252"/>
                      <a:pt x="59" y="255"/>
                    </a:cubicBezTo>
                    <a:cubicBezTo>
                      <a:pt x="57" y="257"/>
                      <a:pt x="56" y="255"/>
                      <a:pt x="54" y="255"/>
                    </a:cubicBezTo>
                    <a:cubicBezTo>
                      <a:pt x="53" y="256"/>
                      <a:pt x="52" y="260"/>
                      <a:pt x="51" y="258"/>
                    </a:cubicBezTo>
                    <a:cubicBezTo>
                      <a:pt x="50" y="256"/>
                      <a:pt x="47" y="258"/>
                      <a:pt x="47" y="261"/>
                    </a:cubicBezTo>
                    <a:cubicBezTo>
                      <a:pt x="47" y="263"/>
                      <a:pt x="48" y="267"/>
                      <a:pt x="46" y="269"/>
                    </a:cubicBezTo>
                    <a:cubicBezTo>
                      <a:pt x="43" y="271"/>
                      <a:pt x="42" y="269"/>
                      <a:pt x="39" y="272"/>
                    </a:cubicBezTo>
                    <a:cubicBezTo>
                      <a:pt x="37" y="274"/>
                      <a:pt x="34" y="272"/>
                      <a:pt x="35" y="276"/>
                    </a:cubicBezTo>
                    <a:cubicBezTo>
                      <a:pt x="36" y="279"/>
                      <a:pt x="36" y="277"/>
                      <a:pt x="34" y="279"/>
                    </a:cubicBezTo>
                    <a:cubicBezTo>
                      <a:pt x="32" y="282"/>
                      <a:pt x="32" y="283"/>
                      <a:pt x="35" y="282"/>
                    </a:cubicBezTo>
                    <a:cubicBezTo>
                      <a:pt x="38" y="282"/>
                      <a:pt x="38" y="281"/>
                      <a:pt x="41" y="279"/>
                    </a:cubicBezTo>
                    <a:cubicBezTo>
                      <a:pt x="43" y="276"/>
                      <a:pt x="49" y="274"/>
                      <a:pt x="49" y="275"/>
                    </a:cubicBezTo>
                    <a:cubicBezTo>
                      <a:pt x="50" y="276"/>
                      <a:pt x="49" y="273"/>
                      <a:pt x="51" y="278"/>
                    </a:cubicBezTo>
                    <a:cubicBezTo>
                      <a:pt x="52" y="282"/>
                      <a:pt x="51" y="287"/>
                      <a:pt x="52" y="291"/>
                    </a:cubicBezTo>
                    <a:cubicBezTo>
                      <a:pt x="53" y="295"/>
                      <a:pt x="53" y="301"/>
                      <a:pt x="49" y="303"/>
                    </a:cubicBezTo>
                    <a:cubicBezTo>
                      <a:pt x="45" y="305"/>
                      <a:pt x="42" y="304"/>
                      <a:pt x="41" y="307"/>
                    </a:cubicBezTo>
                    <a:cubicBezTo>
                      <a:pt x="40" y="310"/>
                      <a:pt x="43" y="305"/>
                      <a:pt x="37" y="310"/>
                    </a:cubicBezTo>
                    <a:cubicBezTo>
                      <a:pt x="32" y="315"/>
                      <a:pt x="32" y="315"/>
                      <a:pt x="29" y="316"/>
                    </a:cubicBezTo>
                    <a:cubicBezTo>
                      <a:pt x="25" y="317"/>
                      <a:pt x="20" y="310"/>
                      <a:pt x="23" y="317"/>
                    </a:cubicBezTo>
                    <a:cubicBezTo>
                      <a:pt x="25" y="323"/>
                      <a:pt x="25" y="322"/>
                      <a:pt x="24" y="325"/>
                    </a:cubicBezTo>
                    <a:cubicBezTo>
                      <a:pt x="23" y="328"/>
                      <a:pt x="24" y="327"/>
                      <a:pt x="27" y="329"/>
                    </a:cubicBezTo>
                    <a:cubicBezTo>
                      <a:pt x="31" y="331"/>
                      <a:pt x="30" y="330"/>
                      <a:pt x="33" y="330"/>
                    </a:cubicBezTo>
                    <a:cubicBezTo>
                      <a:pt x="35" y="331"/>
                      <a:pt x="35" y="324"/>
                      <a:pt x="38" y="324"/>
                    </a:cubicBezTo>
                    <a:cubicBezTo>
                      <a:pt x="41" y="324"/>
                      <a:pt x="41" y="320"/>
                      <a:pt x="43" y="322"/>
                    </a:cubicBezTo>
                    <a:cubicBezTo>
                      <a:pt x="46" y="323"/>
                      <a:pt x="44" y="324"/>
                      <a:pt x="47" y="324"/>
                    </a:cubicBezTo>
                    <a:cubicBezTo>
                      <a:pt x="49" y="324"/>
                      <a:pt x="50" y="321"/>
                      <a:pt x="49" y="324"/>
                    </a:cubicBezTo>
                    <a:cubicBezTo>
                      <a:pt x="49" y="328"/>
                      <a:pt x="41" y="329"/>
                      <a:pt x="44" y="331"/>
                    </a:cubicBezTo>
                    <a:cubicBezTo>
                      <a:pt x="47" y="332"/>
                      <a:pt x="48" y="330"/>
                      <a:pt x="51" y="330"/>
                    </a:cubicBezTo>
                    <a:cubicBezTo>
                      <a:pt x="53" y="331"/>
                      <a:pt x="51" y="329"/>
                      <a:pt x="54" y="329"/>
                    </a:cubicBezTo>
                    <a:cubicBezTo>
                      <a:pt x="58" y="330"/>
                      <a:pt x="58" y="327"/>
                      <a:pt x="59" y="330"/>
                    </a:cubicBezTo>
                    <a:cubicBezTo>
                      <a:pt x="60" y="333"/>
                      <a:pt x="65" y="338"/>
                      <a:pt x="69" y="338"/>
                    </a:cubicBezTo>
                    <a:cubicBezTo>
                      <a:pt x="72" y="338"/>
                      <a:pt x="70" y="334"/>
                      <a:pt x="74" y="335"/>
                    </a:cubicBezTo>
                    <a:cubicBezTo>
                      <a:pt x="78" y="336"/>
                      <a:pt x="77" y="333"/>
                      <a:pt x="79" y="333"/>
                    </a:cubicBezTo>
                    <a:cubicBezTo>
                      <a:pt x="82" y="332"/>
                      <a:pt x="80" y="328"/>
                      <a:pt x="84" y="329"/>
                    </a:cubicBezTo>
                    <a:cubicBezTo>
                      <a:pt x="87" y="330"/>
                      <a:pt x="84" y="330"/>
                      <a:pt x="89" y="327"/>
                    </a:cubicBezTo>
                    <a:cubicBezTo>
                      <a:pt x="93" y="323"/>
                      <a:pt x="92" y="321"/>
                      <a:pt x="94" y="322"/>
                    </a:cubicBezTo>
                    <a:cubicBezTo>
                      <a:pt x="96" y="323"/>
                      <a:pt x="97" y="321"/>
                      <a:pt x="97" y="321"/>
                    </a:cubicBezTo>
                    <a:cubicBezTo>
                      <a:pt x="97" y="321"/>
                      <a:pt x="91" y="333"/>
                      <a:pt x="87" y="335"/>
                    </a:cubicBezTo>
                    <a:cubicBezTo>
                      <a:pt x="83" y="337"/>
                      <a:pt x="82" y="336"/>
                      <a:pt x="79" y="341"/>
                    </a:cubicBezTo>
                    <a:cubicBezTo>
                      <a:pt x="77" y="347"/>
                      <a:pt x="74" y="350"/>
                      <a:pt x="69" y="349"/>
                    </a:cubicBezTo>
                    <a:cubicBezTo>
                      <a:pt x="65" y="347"/>
                      <a:pt x="64" y="345"/>
                      <a:pt x="61" y="346"/>
                    </a:cubicBezTo>
                    <a:cubicBezTo>
                      <a:pt x="57" y="347"/>
                      <a:pt x="57" y="345"/>
                      <a:pt x="54" y="348"/>
                    </a:cubicBezTo>
                    <a:cubicBezTo>
                      <a:pt x="51" y="350"/>
                      <a:pt x="46" y="349"/>
                      <a:pt x="48" y="351"/>
                    </a:cubicBezTo>
                    <a:cubicBezTo>
                      <a:pt x="51" y="354"/>
                      <a:pt x="56" y="358"/>
                      <a:pt x="49" y="357"/>
                    </a:cubicBezTo>
                    <a:cubicBezTo>
                      <a:pt x="43" y="355"/>
                      <a:pt x="42" y="351"/>
                      <a:pt x="41" y="356"/>
                    </a:cubicBezTo>
                    <a:cubicBezTo>
                      <a:pt x="41" y="361"/>
                      <a:pt x="44" y="359"/>
                      <a:pt x="42" y="364"/>
                    </a:cubicBezTo>
                    <a:cubicBezTo>
                      <a:pt x="40" y="368"/>
                      <a:pt x="42" y="365"/>
                      <a:pt x="38" y="368"/>
                    </a:cubicBezTo>
                    <a:cubicBezTo>
                      <a:pt x="33" y="370"/>
                      <a:pt x="33" y="365"/>
                      <a:pt x="31" y="370"/>
                    </a:cubicBezTo>
                    <a:cubicBezTo>
                      <a:pt x="29" y="376"/>
                      <a:pt x="30" y="374"/>
                      <a:pt x="28" y="378"/>
                    </a:cubicBezTo>
                    <a:cubicBezTo>
                      <a:pt x="26" y="382"/>
                      <a:pt x="16" y="389"/>
                      <a:pt x="13" y="390"/>
                    </a:cubicBezTo>
                    <a:cubicBezTo>
                      <a:pt x="10" y="390"/>
                      <a:pt x="8" y="390"/>
                      <a:pt x="10" y="395"/>
                    </a:cubicBezTo>
                    <a:cubicBezTo>
                      <a:pt x="12" y="399"/>
                      <a:pt x="14" y="399"/>
                      <a:pt x="15" y="399"/>
                    </a:cubicBezTo>
                    <a:cubicBezTo>
                      <a:pt x="16" y="399"/>
                      <a:pt x="17" y="392"/>
                      <a:pt x="19" y="395"/>
                    </a:cubicBezTo>
                    <a:cubicBezTo>
                      <a:pt x="21" y="398"/>
                      <a:pt x="29" y="400"/>
                      <a:pt x="29" y="395"/>
                    </a:cubicBezTo>
                    <a:cubicBezTo>
                      <a:pt x="28" y="390"/>
                      <a:pt x="29" y="388"/>
                      <a:pt x="33" y="387"/>
                    </a:cubicBezTo>
                    <a:cubicBezTo>
                      <a:pt x="36" y="385"/>
                      <a:pt x="38" y="383"/>
                      <a:pt x="40" y="382"/>
                    </a:cubicBezTo>
                    <a:cubicBezTo>
                      <a:pt x="42" y="381"/>
                      <a:pt x="38" y="377"/>
                      <a:pt x="43" y="379"/>
                    </a:cubicBezTo>
                    <a:cubicBezTo>
                      <a:pt x="47" y="381"/>
                      <a:pt x="58" y="386"/>
                      <a:pt x="62" y="386"/>
                    </a:cubicBezTo>
                    <a:cubicBezTo>
                      <a:pt x="66" y="386"/>
                      <a:pt x="67" y="384"/>
                      <a:pt x="66" y="380"/>
                    </a:cubicBezTo>
                    <a:cubicBezTo>
                      <a:pt x="66" y="376"/>
                      <a:pt x="65" y="374"/>
                      <a:pt x="67" y="372"/>
                    </a:cubicBezTo>
                    <a:cubicBezTo>
                      <a:pt x="70" y="370"/>
                      <a:pt x="68" y="366"/>
                      <a:pt x="72" y="369"/>
                    </a:cubicBezTo>
                    <a:cubicBezTo>
                      <a:pt x="76" y="371"/>
                      <a:pt x="76" y="371"/>
                      <a:pt x="80" y="369"/>
                    </a:cubicBezTo>
                    <a:cubicBezTo>
                      <a:pt x="83" y="366"/>
                      <a:pt x="84" y="362"/>
                      <a:pt x="88" y="366"/>
                    </a:cubicBezTo>
                    <a:cubicBezTo>
                      <a:pt x="91" y="370"/>
                      <a:pt x="92" y="367"/>
                      <a:pt x="93" y="371"/>
                    </a:cubicBezTo>
                    <a:cubicBezTo>
                      <a:pt x="94" y="375"/>
                      <a:pt x="98" y="374"/>
                      <a:pt x="102" y="374"/>
                    </a:cubicBezTo>
                    <a:cubicBezTo>
                      <a:pt x="106" y="373"/>
                      <a:pt x="107" y="370"/>
                      <a:pt x="107" y="368"/>
                    </a:cubicBezTo>
                    <a:cubicBezTo>
                      <a:pt x="107" y="366"/>
                      <a:pt x="109" y="366"/>
                      <a:pt x="112" y="367"/>
                    </a:cubicBezTo>
                    <a:cubicBezTo>
                      <a:pt x="114" y="368"/>
                      <a:pt x="115" y="372"/>
                      <a:pt x="118" y="371"/>
                    </a:cubicBezTo>
                    <a:cubicBezTo>
                      <a:pt x="120" y="369"/>
                      <a:pt x="118" y="354"/>
                      <a:pt x="122" y="358"/>
                    </a:cubicBezTo>
                    <a:cubicBezTo>
                      <a:pt x="125" y="362"/>
                      <a:pt x="126" y="363"/>
                      <a:pt x="130" y="362"/>
                    </a:cubicBezTo>
                    <a:cubicBezTo>
                      <a:pt x="133" y="362"/>
                      <a:pt x="136" y="355"/>
                      <a:pt x="137" y="361"/>
                    </a:cubicBezTo>
                    <a:cubicBezTo>
                      <a:pt x="138" y="367"/>
                      <a:pt x="140" y="366"/>
                      <a:pt x="142" y="366"/>
                    </a:cubicBezTo>
                    <a:cubicBezTo>
                      <a:pt x="144" y="365"/>
                      <a:pt x="144" y="361"/>
                      <a:pt x="147" y="362"/>
                    </a:cubicBezTo>
                    <a:cubicBezTo>
                      <a:pt x="150" y="363"/>
                      <a:pt x="150" y="362"/>
                      <a:pt x="154" y="364"/>
                    </a:cubicBezTo>
                    <a:cubicBezTo>
                      <a:pt x="157" y="365"/>
                      <a:pt x="165" y="364"/>
                      <a:pt x="169" y="362"/>
                    </a:cubicBezTo>
                    <a:cubicBezTo>
                      <a:pt x="172" y="361"/>
                      <a:pt x="175" y="358"/>
                      <a:pt x="177" y="358"/>
                    </a:cubicBezTo>
                    <a:cubicBezTo>
                      <a:pt x="179" y="357"/>
                      <a:pt x="180" y="355"/>
                      <a:pt x="182" y="356"/>
                    </a:cubicBezTo>
                    <a:cubicBezTo>
                      <a:pt x="184" y="357"/>
                      <a:pt x="184" y="355"/>
                      <a:pt x="187" y="353"/>
                    </a:cubicBezTo>
                    <a:cubicBezTo>
                      <a:pt x="191" y="351"/>
                      <a:pt x="194" y="342"/>
                      <a:pt x="194" y="340"/>
                    </a:cubicBezTo>
                    <a:cubicBezTo>
                      <a:pt x="194" y="338"/>
                      <a:pt x="192" y="340"/>
                      <a:pt x="186" y="340"/>
                    </a:cubicBezTo>
                    <a:cubicBezTo>
                      <a:pt x="181" y="341"/>
                      <a:pt x="181" y="341"/>
                      <a:pt x="176" y="341"/>
                    </a:cubicBezTo>
                    <a:cubicBezTo>
                      <a:pt x="172" y="340"/>
                      <a:pt x="168" y="341"/>
                      <a:pt x="171" y="338"/>
                    </a:cubicBezTo>
                    <a:cubicBezTo>
                      <a:pt x="175" y="336"/>
                      <a:pt x="176" y="335"/>
                      <a:pt x="177" y="333"/>
                    </a:cubicBezTo>
                    <a:cubicBezTo>
                      <a:pt x="178" y="331"/>
                      <a:pt x="182" y="329"/>
                      <a:pt x="182" y="327"/>
                    </a:cubicBezTo>
                    <a:cubicBezTo>
                      <a:pt x="182" y="324"/>
                      <a:pt x="182" y="324"/>
                      <a:pt x="181" y="323"/>
                    </a:cubicBezTo>
                    <a:cubicBezTo>
                      <a:pt x="180" y="322"/>
                      <a:pt x="180" y="322"/>
                      <a:pt x="179" y="322"/>
                    </a:cubicBezTo>
                    <a:cubicBezTo>
                      <a:pt x="178" y="321"/>
                      <a:pt x="181" y="321"/>
                      <a:pt x="184" y="322"/>
                    </a:cubicBezTo>
                    <a:cubicBezTo>
                      <a:pt x="186" y="323"/>
                      <a:pt x="186" y="322"/>
                      <a:pt x="188" y="322"/>
                    </a:cubicBezTo>
                    <a:cubicBezTo>
                      <a:pt x="191" y="323"/>
                      <a:pt x="192" y="323"/>
                      <a:pt x="193" y="320"/>
                    </a:cubicBezTo>
                    <a:cubicBezTo>
                      <a:pt x="194" y="318"/>
                      <a:pt x="193" y="320"/>
                      <a:pt x="191" y="317"/>
                    </a:cubicBezTo>
                    <a:cubicBezTo>
                      <a:pt x="190" y="313"/>
                      <a:pt x="190" y="310"/>
                      <a:pt x="193" y="310"/>
                    </a:cubicBezTo>
                    <a:cubicBezTo>
                      <a:pt x="197" y="310"/>
                      <a:pt x="197" y="313"/>
                      <a:pt x="199" y="308"/>
                    </a:cubicBezTo>
                    <a:cubicBezTo>
                      <a:pt x="202" y="303"/>
                      <a:pt x="203" y="306"/>
                      <a:pt x="203" y="300"/>
                    </a:cubicBezTo>
                    <a:cubicBezTo>
                      <a:pt x="203" y="295"/>
                      <a:pt x="205" y="296"/>
                      <a:pt x="202" y="291"/>
                    </a:cubicBezTo>
                    <a:cubicBezTo>
                      <a:pt x="200" y="286"/>
                      <a:pt x="189" y="269"/>
                      <a:pt x="181" y="271"/>
                    </a:cubicBezTo>
                    <a:cubicBezTo>
                      <a:pt x="172" y="272"/>
                      <a:pt x="164" y="269"/>
                      <a:pt x="165" y="273"/>
                    </a:cubicBezTo>
                    <a:cubicBezTo>
                      <a:pt x="166" y="276"/>
                      <a:pt x="168" y="283"/>
                      <a:pt x="164" y="281"/>
                    </a:cubicBezTo>
                    <a:cubicBezTo>
                      <a:pt x="160" y="279"/>
                      <a:pt x="155" y="279"/>
                      <a:pt x="157" y="274"/>
                    </a:cubicBezTo>
                    <a:cubicBezTo>
                      <a:pt x="158" y="269"/>
                      <a:pt x="160" y="265"/>
                      <a:pt x="162" y="264"/>
                    </a:cubicBezTo>
                    <a:cubicBezTo>
                      <a:pt x="164" y="262"/>
                      <a:pt x="164" y="260"/>
                      <a:pt x="164" y="258"/>
                    </a:cubicBezTo>
                    <a:cubicBezTo>
                      <a:pt x="164" y="257"/>
                      <a:pt x="163" y="249"/>
                      <a:pt x="158" y="246"/>
                    </a:cubicBezTo>
                    <a:cubicBezTo>
                      <a:pt x="154" y="244"/>
                      <a:pt x="160" y="244"/>
                      <a:pt x="150" y="242"/>
                    </a:cubicBezTo>
                    <a:cubicBezTo>
                      <a:pt x="141" y="240"/>
                      <a:pt x="136" y="238"/>
                      <a:pt x="135" y="237"/>
                    </a:cubicBezTo>
                    <a:cubicBezTo>
                      <a:pt x="134" y="236"/>
                      <a:pt x="154" y="239"/>
                      <a:pt x="157" y="240"/>
                    </a:cubicBezTo>
                    <a:cubicBezTo>
                      <a:pt x="159" y="241"/>
                      <a:pt x="163" y="240"/>
                      <a:pt x="161" y="237"/>
                    </a:cubicBezTo>
                    <a:cubicBezTo>
                      <a:pt x="159" y="234"/>
                      <a:pt x="157" y="232"/>
                      <a:pt x="154" y="231"/>
                    </a:cubicBezTo>
                    <a:cubicBezTo>
                      <a:pt x="151" y="229"/>
                      <a:pt x="149" y="228"/>
                      <a:pt x="149" y="226"/>
                    </a:cubicBezTo>
                    <a:cubicBezTo>
                      <a:pt x="150" y="223"/>
                      <a:pt x="149" y="221"/>
                      <a:pt x="150" y="220"/>
                    </a:cubicBezTo>
                    <a:cubicBezTo>
                      <a:pt x="151" y="218"/>
                      <a:pt x="152" y="218"/>
                      <a:pt x="149" y="216"/>
                    </a:cubicBezTo>
                    <a:cubicBezTo>
                      <a:pt x="146" y="214"/>
                      <a:pt x="143" y="213"/>
                      <a:pt x="142" y="212"/>
                    </a:cubicBezTo>
                    <a:cubicBezTo>
                      <a:pt x="141" y="211"/>
                      <a:pt x="133" y="195"/>
                      <a:pt x="127" y="198"/>
                    </a:cubicBezTo>
                    <a:cubicBezTo>
                      <a:pt x="121" y="201"/>
                      <a:pt x="127" y="195"/>
                      <a:pt x="123" y="188"/>
                    </a:cubicBezTo>
                    <a:cubicBezTo>
                      <a:pt x="118" y="181"/>
                      <a:pt x="118" y="177"/>
                      <a:pt x="118" y="173"/>
                    </a:cubicBezTo>
                    <a:cubicBezTo>
                      <a:pt x="118" y="169"/>
                      <a:pt x="114" y="170"/>
                      <a:pt x="115" y="163"/>
                    </a:cubicBezTo>
                    <a:cubicBezTo>
                      <a:pt x="117" y="156"/>
                      <a:pt x="119" y="157"/>
                      <a:pt x="114" y="153"/>
                    </a:cubicBezTo>
                    <a:cubicBezTo>
                      <a:pt x="108" y="148"/>
                      <a:pt x="108" y="146"/>
                      <a:pt x="106" y="145"/>
                    </a:cubicBezTo>
                    <a:cubicBezTo>
                      <a:pt x="104" y="144"/>
                      <a:pt x="100" y="139"/>
                      <a:pt x="95" y="136"/>
                    </a:cubicBezTo>
                    <a:cubicBezTo>
                      <a:pt x="89" y="133"/>
                      <a:pt x="88" y="132"/>
                      <a:pt x="85" y="131"/>
                    </a:cubicBezTo>
                    <a:cubicBezTo>
                      <a:pt x="82" y="131"/>
                      <a:pt x="84" y="130"/>
                      <a:pt x="78" y="132"/>
                    </a:cubicBezTo>
                    <a:cubicBezTo>
                      <a:pt x="72" y="134"/>
                      <a:pt x="66" y="132"/>
                      <a:pt x="60" y="131"/>
                    </a:cubicBezTo>
                    <a:cubicBezTo>
                      <a:pt x="55" y="130"/>
                      <a:pt x="74" y="130"/>
                      <a:pt x="77" y="127"/>
                    </a:cubicBezTo>
                    <a:cubicBezTo>
                      <a:pt x="80" y="123"/>
                      <a:pt x="79" y="121"/>
                      <a:pt x="84" y="122"/>
                    </a:cubicBezTo>
                    <a:cubicBezTo>
                      <a:pt x="89" y="123"/>
                      <a:pt x="92" y="121"/>
                      <a:pt x="90" y="118"/>
                    </a:cubicBezTo>
                    <a:cubicBezTo>
                      <a:pt x="87" y="116"/>
                      <a:pt x="87" y="114"/>
                      <a:pt x="83" y="115"/>
                    </a:cubicBezTo>
                    <a:cubicBezTo>
                      <a:pt x="79" y="115"/>
                      <a:pt x="79" y="114"/>
                      <a:pt x="77" y="113"/>
                    </a:cubicBezTo>
                    <a:cubicBezTo>
                      <a:pt x="75" y="112"/>
                      <a:pt x="87" y="108"/>
                      <a:pt x="89" y="105"/>
                    </a:cubicBezTo>
                    <a:cubicBezTo>
                      <a:pt x="91" y="103"/>
                      <a:pt x="91" y="99"/>
                      <a:pt x="93" y="96"/>
                    </a:cubicBezTo>
                    <a:cubicBezTo>
                      <a:pt x="96" y="92"/>
                      <a:pt x="101" y="85"/>
                      <a:pt x="100" y="82"/>
                    </a:cubicBezTo>
                    <a:cubicBezTo>
                      <a:pt x="100" y="78"/>
                      <a:pt x="99" y="75"/>
                      <a:pt x="102" y="73"/>
                    </a:cubicBezTo>
                    <a:cubicBezTo>
                      <a:pt x="105" y="71"/>
                      <a:pt x="107" y="70"/>
                      <a:pt x="107" y="67"/>
                    </a:cubicBezTo>
                    <a:cubicBezTo>
                      <a:pt x="107" y="64"/>
                      <a:pt x="108" y="58"/>
                      <a:pt x="106" y="55"/>
                    </a:cubicBezTo>
                    <a:cubicBezTo>
                      <a:pt x="105" y="52"/>
                      <a:pt x="105" y="50"/>
                      <a:pt x="99" y="51"/>
                    </a:cubicBezTo>
                    <a:cubicBezTo>
                      <a:pt x="93" y="52"/>
                      <a:pt x="97" y="51"/>
                      <a:pt x="89" y="51"/>
                    </a:cubicBezTo>
                    <a:cubicBezTo>
                      <a:pt x="81" y="50"/>
                      <a:pt x="84" y="49"/>
                      <a:pt x="80" y="50"/>
                    </a:cubicBezTo>
                    <a:cubicBezTo>
                      <a:pt x="75" y="51"/>
                      <a:pt x="76" y="53"/>
                      <a:pt x="71" y="53"/>
                    </a:cubicBezTo>
                    <a:cubicBezTo>
                      <a:pt x="66" y="53"/>
                      <a:pt x="68" y="51"/>
                      <a:pt x="63" y="53"/>
                    </a:cubicBezTo>
                    <a:cubicBezTo>
                      <a:pt x="58" y="55"/>
                      <a:pt x="59" y="48"/>
                      <a:pt x="54" y="55"/>
                    </a:cubicBezTo>
                    <a:cubicBezTo>
                      <a:pt x="48" y="63"/>
                      <a:pt x="39" y="65"/>
                      <a:pt x="41" y="61"/>
                    </a:cubicBezTo>
                    <a:cubicBezTo>
                      <a:pt x="43" y="57"/>
                      <a:pt x="50" y="54"/>
                      <a:pt x="48" y="53"/>
                    </a:cubicBezTo>
                    <a:cubicBezTo>
                      <a:pt x="45" y="52"/>
                      <a:pt x="44" y="46"/>
                      <a:pt x="48" y="49"/>
                    </a:cubicBezTo>
                    <a:cubicBezTo>
                      <a:pt x="52" y="51"/>
                      <a:pt x="55" y="47"/>
                      <a:pt x="55" y="45"/>
                    </a:cubicBezTo>
                    <a:cubicBezTo>
                      <a:pt x="55" y="42"/>
                      <a:pt x="55" y="43"/>
                      <a:pt x="53" y="40"/>
                    </a:cubicBezTo>
                    <a:cubicBezTo>
                      <a:pt x="51" y="38"/>
                      <a:pt x="49" y="38"/>
                      <a:pt x="54" y="36"/>
                    </a:cubicBezTo>
                    <a:cubicBezTo>
                      <a:pt x="58" y="34"/>
                      <a:pt x="59" y="30"/>
                      <a:pt x="62" y="27"/>
                    </a:cubicBezTo>
                    <a:cubicBezTo>
                      <a:pt x="65" y="25"/>
                      <a:pt x="80" y="14"/>
                      <a:pt x="76" y="11"/>
                    </a:cubicBezTo>
                    <a:cubicBezTo>
                      <a:pt x="73" y="8"/>
                      <a:pt x="78" y="0"/>
                      <a:pt x="71" y="3"/>
                    </a:cubicBezTo>
                    <a:cubicBezTo>
                      <a:pt x="64" y="7"/>
                      <a:pt x="62" y="1"/>
                      <a:pt x="59" y="6"/>
                    </a:cubicBezTo>
                    <a:cubicBezTo>
                      <a:pt x="56" y="10"/>
                      <a:pt x="55" y="3"/>
                      <a:pt x="50" y="6"/>
                    </a:cubicBezTo>
                    <a:cubicBezTo>
                      <a:pt x="46" y="10"/>
                      <a:pt x="42" y="9"/>
                      <a:pt x="39" y="8"/>
                    </a:cubicBezTo>
                    <a:cubicBezTo>
                      <a:pt x="35" y="7"/>
                      <a:pt x="33" y="6"/>
                      <a:pt x="33" y="5"/>
                    </a:cubicBezTo>
                    <a:cubicBezTo>
                      <a:pt x="33" y="4"/>
                      <a:pt x="31" y="6"/>
                      <a:pt x="31" y="6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" name="Freeform 436">
                <a:extLst>
                  <a:ext uri="{FF2B5EF4-FFF2-40B4-BE49-F238E27FC236}">
                    <a16:creationId xmlns:a16="http://schemas.microsoft.com/office/drawing/2014/main" id="{EEA575FC-BE5D-EA78-918E-C7707870F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4358" y="2746137"/>
                <a:ext cx="30162" cy="36512"/>
              </a:xfrm>
              <a:custGeom>
                <a:avLst/>
                <a:gdLst>
                  <a:gd name="T0" fmla="*/ 2147483646 w 33"/>
                  <a:gd name="T1" fmla="*/ 2147483646 h 42"/>
                  <a:gd name="T2" fmla="*/ 2147483646 w 33"/>
                  <a:gd name="T3" fmla="*/ 2147483646 h 42"/>
                  <a:gd name="T4" fmla="*/ 2147483646 w 33"/>
                  <a:gd name="T5" fmla="*/ 2147483646 h 42"/>
                  <a:gd name="T6" fmla="*/ 2147483646 w 33"/>
                  <a:gd name="T7" fmla="*/ 2147483646 h 42"/>
                  <a:gd name="T8" fmla="*/ 2147483646 w 33"/>
                  <a:gd name="T9" fmla="*/ 2147483646 h 42"/>
                  <a:gd name="T10" fmla="*/ 2147483646 w 33"/>
                  <a:gd name="T11" fmla="*/ 2147483646 h 42"/>
                  <a:gd name="T12" fmla="*/ 2147483646 w 33"/>
                  <a:gd name="T13" fmla="*/ 2147483646 h 42"/>
                  <a:gd name="T14" fmla="*/ 2147483646 w 33"/>
                  <a:gd name="T15" fmla="*/ 2147483646 h 42"/>
                  <a:gd name="T16" fmla="*/ 2147483646 w 33"/>
                  <a:gd name="T17" fmla="*/ 2147483646 h 42"/>
                  <a:gd name="T18" fmla="*/ 2147483646 w 33"/>
                  <a:gd name="T19" fmla="*/ 2147483646 h 42"/>
                  <a:gd name="T20" fmla="*/ 2147483646 w 33"/>
                  <a:gd name="T21" fmla="*/ 2147483646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42"/>
                  <a:gd name="T35" fmla="*/ 33 w 33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42">
                    <a:moveTo>
                      <a:pt x="30" y="10"/>
                    </a:moveTo>
                    <a:cubicBezTo>
                      <a:pt x="26" y="7"/>
                      <a:pt x="26" y="0"/>
                      <a:pt x="23" y="8"/>
                    </a:cubicBezTo>
                    <a:cubicBezTo>
                      <a:pt x="20" y="16"/>
                      <a:pt x="20" y="12"/>
                      <a:pt x="16" y="16"/>
                    </a:cubicBezTo>
                    <a:cubicBezTo>
                      <a:pt x="13" y="19"/>
                      <a:pt x="11" y="20"/>
                      <a:pt x="8" y="20"/>
                    </a:cubicBezTo>
                    <a:cubicBezTo>
                      <a:pt x="6" y="21"/>
                      <a:pt x="0" y="15"/>
                      <a:pt x="3" y="22"/>
                    </a:cubicBezTo>
                    <a:cubicBezTo>
                      <a:pt x="5" y="30"/>
                      <a:pt x="11" y="28"/>
                      <a:pt x="11" y="33"/>
                    </a:cubicBezTo>
                    <a:cubicBezTo>
                      <a:pt x="10" y="38"/>
                      <a:pt x="7" y="41"/>
                      <a:pt x="10" y="42"/>
                    </a:cubicBezTo>
                    <a:cubicBezTo>
                      <a:pt x="12" y="42"/>
                      <a:pt x="17" y="41"/>
                      <a:pt x="19" y="35"/>
                    </a:cubicBezTo>
                    <a:cubicBezTo>
                      <a:pt x="21" y="29"/>
                      <a:pt x="20" y="19"/>
                      <a:pt x="24" y="22"/>
                    </a:cubicBezTo>
                    <a:cubicBezTo>
                      <a:pt x="28" y="26"/>
                      <a:pt x="25" y="23"/>
                      <a:pt x="29" y="19"/>
                    </a:cubicBezTo>
                    <a:cubicBezTo>
                      <a:pt x="33" y="15"/>
                      <a:pt x="30" y="10"/>
                      <a:pt x="30" y="10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Freeform 437">
                <a:extLst>
                  <a:ext uri="{FF2B5EF4-FFF2-40B4-BE49-F238E27FC236}">
                    <a16:creationId xmlns:a16="http://schemas.microsoft.com/office/drawing/2014/main" id="{238EA67F-72A8-E865-5B3A-B6ECBE2C6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3245" y="2788999"/>
                <a:ext cx="17463" cy="31750"/>
              </a:xfrm>
              <a:custGeom>
                <a:avLst/>
                <a:gdLst>
                  <a:gd name="T0" fmla="*/ 2147483646 w 20"/>
                  <a:gd name="T1" fmla="*/ 2147483646 h 37"/>
                  <a:gd name="T2" fmla="*/ 2147483646 w 20"/>
                  <a:gd name="T3" fmla="*/ 2147483646 h 37"/>
                  <a:gd name="T4" fmla="*/ 2147483646 w 20"/>
                  <a:gd name="T5" fmla="*/ 2147483646 h 37"/>
                  <a:gd name="T6" fmla="*/ 2147483646 w 20"/>
                  <a:gd name="T7" fmla="*/ 2147483646 h 37"/>
                  <a:gd name="T8" fmla="*/ 2147483646 w 20"/>
                  <a:gd name="T9" fmla="*/ 2147483646 h 37"/>
                  <a:gd name="T10" fmla="*/ 2147483646 w 20"/>
                  <a:gd name="T11" fmla="*/ 2147483646 h 37"/>
                  <a:gd name="T12" fmla="*/ 2147483646 w 20"/>
                  <a:gd name="T13" fmla="*/ 2147483646 h 37"/>
                  <a:gd name="T14" fmla="*/ 2147483646 w 20"/>
                  <a:gd name="T15" fmla="*/ 2147483646 h 37"/>
                  <a:gd name="T16" fmla="*/ 2147483646 w 20"/>
                  <a:gd name="T17" fmla="*/ 2147483646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7"/>
                  <a:gd name="T29" fmla="*/ 20 w 20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7">
                    <a:moveTo>
                      <a:pt x="12" y="1"/>
                    </a:moveTo>
                    <a:cubicBezTo>
                      <a:pt x="7" y="2"/>
                      <a:pt x="0" y="1"/>
                      <a:pt x="6" y="6"/>
                    </a:cubicBezTo>
                    <a:cubicBezTo>
                      <a:pt x="13" y="11"/>
                      <a:pt x="16" y="11"/>
                      <a:pt x="12" y="15"/>
                    </a:cubicBezTo>
                    <a:cubicBezTo>
                      <a:pt x="9" y="19"/>
                      <a:pt x="9" y="18"/>
                      <a:pt x="11" y="25"/>
                    </a:cubicBezTo>
                    <a:cubicBezTo>
                      <a:pt x="13" y="31"/>
                      <a:pt x="10" y="32"/>
                      <a:pt x="12" y="34"/>
                    </a:cubicBezTo>
                    <a:cubicBezTo>
                      <a:pt x="14" y="36"/>
                      <a:pt x="14" y="37"/>
                      <a:pt x="17" y="24"/>
                    </a:cubicBezTo>
                    <a:cubicBezTo>
                      <a:pt x="20" y="11"/>
                      <a:pt x="18" y="10"/>
                      <a:pt x="17" y="6"/>
                    </a:cubicBezTo>
                    <a:cubicBezTo>
                      <a:pt x="16" y="3"/>
                      <a:pt x="16" y="1"/>
                      <a:pt x="15" y="1"/>
                    </a:cubicBezTo>
                    <a:cubicBezTo>
                      <a:pt x="13" y="0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" name="Freeform 438">
                <a:extLst>
                  <a:ext uri="{FF2B5EF4-FFF2-40B4-BE49-F238E27FC236}">
                    <a16:creationId xmlns:a16="http://schemas.microsoft.com/office/drawing/2014/main" id="{A20D3B93-5DDC-D94B-9712-A717AD4A1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708" y="2788999"/>
                <a:ext cx="28575" cy="26988"/>
              </a:xfrm>
              <a:custGeom>
                <a:avLst/>
                <a:gdLst>
                  <a:gd name="T0" fmla="*/ 2147483646 w 32"/>
                  <a:gd name="T1" fmla="*/ 2147483646 h 31"/>
                  <a:gd name="T2" fmla="*/ 2147483646 w 32"/>
                  <a:gd name="T3" fmla="*/ 2147483646 h 31"/>
                  <a:gd name="T4" fmla="*/ 2147483646 w 32"/>
                  <a:gd name="T5" fmla="*/ 2147483646 h 31"/>
                  <a:gd name="T6" fmla="*/ 2147483646 w 32"/>
                  <a:gd name="T7" fmla="*/ 2147483646 h 31"/>
                  <a:gd name="T8" fmla="*/ 2147483646 w 32"/>
                  <a:gd name="T9" fmla="*/ 2147483646 h 31"/>
                  <a:gd name="T10" fmla="*/ 2147483646 w 32"/>
                  <a:gd name="T11" fmla="*/ 2147483646 h 31"/>
                  <a:gd name="T12" fmla="*/ 2147483646 w 32"/>
                  <a:gd name="T13" fmla="*/ 2147483646 h 31"/>
                  <a:gd name="T14" fmla="*/ 2147483646 w 32"/>
                  <a:gd name="T15" fmla="*/ 2147483646 h 31"/>
                  <a:gd name="T16" fmla="*/ 2147483646 w 32"/>
                  <a:gd name="T17" fmla="*/ 2147483646 h 31"/>
                  <a:gd name="T18" fmla="*/ 2147483646 w 32"/>
                  <a:gd name="T19" fmla="*/ 2147483646 h 31"/>
                  <a:gd name="T20" fmla="*/ 2147483646 w 32"/>
                  <a:gd name="T21" fmla="*/ 2147483646 h 31"/>
                  <a:gd name="T22" fmla="*/ 2147483646 w 32"/>
                  <a:gd name="T23" fmla="*/ 2147483646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31"/>
                  <a:gd name="T38" fmla="*/ 32 w 32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31">
                    <a:moveTo>
                      <a:pt x="13" y="2"/>
                    </a:moveTo>
                    <a:cubicBezTo>
                      <a:pt x="15" y="8"/>
                      <a:pt x="12" y="3"/>
                      <a:pt x="11" y="6"/>
                    </a:cubicBezTo>
                    <a:cubicBezTo>
                      <a:pt x="10" y="11"/>
                      <a:pt x="10" y="12"/>
                      <a:pt x="7" y="12"/>
                    </a:cubicBezTo>
                    <a:cubicBezTo>
                      <a:pt x="5" y="12"/>
                      <a:pt x="0" y="8"/>
                      <a:pt x="5" y="12"/>
                    </a:cubicBezTo>
                    <a:cubicBezTo>
                      <a:pt x="10" y="16"/>
                      <a:pt x="9" y="8"/>
                      <a:pt x="14" y="17"/>
                    </a:cubicBezTo>
                    <a:cubicBezTo>
                      <a:pt x="19" y="27"/>
                      <a:pt x="20" y="20"/>
                      <a:pt x="24" y="25"/>
                    </a:cubicBezTo>
                    <a:cubicBezTo>
                      <a:pt x="29" y="31"/>
                      <a:pt x="31" y="28"/>
                      <a:pt x="30" y="25"/>
                    </a:cubicBezTo>
                    <a:cubicBezTo>
                      <a:pt x="29" y="21"/>
                      <a:pt x="32" y="15"/>
                      <a:pt x="27" y="15"/>
                    </a:cubicBezTo>
                    <a:cubicBezTo>
                      <a:pt x="23" y="15"/>
                      <a:pt x="18" y="13"/>
                      <a:pt x="19" y="10"/>
                    </a:cubicBezTo>
                    <a:cubicBezTo>
                      <a:pt x="21" y="7"/>
                      <a:pt x="23" y="7"/>
                      <a:pt x="21" y="5"/>
                    </a:cubicBezTo>
                    <a:cubicBezTo>
                      <a:pt x="19" y="2"/>
                      <a:pt x="21" y="2"/>
                      <a:pt x="19" y="1"/>
                    </a:cubicBezTo>
                    <a:cubicBezTo>
                      <a:pt x="17" y="0"/>
                      <a:pt x="13" y="2"/>
                      <a:pt x="13" y="2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" name="Freeform 439">
                <a:extLst>
                  <a:ext uri="{FF2B5EF4-FFF2-40B4-BE49-F238E27FC236}">
                    <a16:creationId xmlns:a16="http://schemas.microsoft.com/office/drawing/2014/main" id="{E0951F10-36C4-1AE5-5192-494391B80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3408" y="2814399"/>
                <a:ext cx="7937" cy="9525"/>
              </a:xfrm>
              <a:custGeom>
                <a:avLst/>
                <a:gdLst>
                  <a:gd name="T0" fmla="*/ 2147483646 w 9"/>
                  <a:gd name="T1" fmla="*/ 2147483646 h 11"/>
                  <a:gd name="T2" fmla="*/ 2147483646 w 9"/>
                  <a:gd name="T3" fmla="*/ 2147483646 h 11"/>
                  <a:gd name="T4" fmla="*/ 2147483646 w 9"/>
                  <a:gd name="T5" fmla="*/ 2147483646 h 11"/>
                  <a:gd name="T6" fmla="*/ 2147483646 w 9"/>
                  <a:gd name="T7" fmla="*/ 2147483646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1">
                    <a:moveTo>
                      <a:pt x="2" y="3"/>
                    </a:moveTo>
                    <a:cubicBezTo>
                      <a:pt x="0" y="6"/>
                      <a:pt x="4" y="4"/>
                      <a:pt x="5" y="7"/>
                    </a:cubicBezTo>
                    <a:cubicBezTo>
                      <a:pt x="7" y="11"/>
                      <a:pt x="7" y="9"/>
                      <a:pt x="8" y="7"/>
                    </a:cubicBezTo>
                    <a:cubicBezTo>
                      <a:pt x="9" y="6"/>
                      <a:pt x="3" y="0"/>
                      <a:pt x="2" y="3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3" name="Freeform 440">
                <a:extLst>
                  <a:ext uri="{FF2B5EF4-FFF2-40B4-BE49-F238E27FC236}">
                    <a16:creationId xmlns:a16="http://schemas.microsoft.com/office/drawing/2014/main" id="{03111F4A-B614-4027-3F3A-E032FC41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4995" y="2828687"/>
                <a:ext cx="7938" cy="9525"/>
              </a:xfrm>
              <a:custGeom>
                <a:avLst/>
                <a:gdLst>
                  <a:gd name="T0" fmla="*/ 2147483646 w 8"/>
                  <a:gd name="T1" fmla="*/ 0 h 11"/>
                  <a:gd name="T2" fmla="*/ 2147483646 w 8"/>
                  <a:gd name="T3" fmla="*/ 2147483646 h 11"/>
                  <a:gd name="T4" fmla="*/ 2147483646 w 8"/>
                  <a:gd name="T5" fmla="*/ 2147483646 h 11"/>
                  <a:gd name="T6" fmla="*/ 2147483646 w 8"/>
                  <a:gd name="T7" fmla="*/ 2147483646 h 11"/>
                  <a:gd name="T8" fmla="*/ 2147483646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1"/>
                  <a:gd name="T17" fmla="*/ 8 w 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1">
                    <a:moveTo>
                      <a:pt x="5" y="0"/>
                    </a:move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5" y="4"/>
                      <a:pt x="5" y="7"/>
                    </a:cubicBezTo>
                    <a:cubicBezTo>
                      <a:pt x="6" y="11"/>
                      <a:pt x="8" y="5"/>
                      <a:pt x="8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" name="Freeform 441">
                <a:extLst>
                  <a:ext uri="{FF2B5EF4-FFF2-40B4-BE49-F238E27FC236}">
                    <a16:creationId xmlns:a16="http://schemas.microsoft.com/office/drawing/2014/main" id="{E92890B7-2ECF-5456-CD47-F765F62CB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4995" y="2839799"/>
                <a:ext cx="15875" cy="9525"/>
              </a:xfrm>
              <a:custGeom>
                <a:avLst/>
                <a:gdLst>
                  <a:gd name="T0" fmla="*/ 2147483646 w 17"/>
                  <a:gd name="T1" fmla="*/ 2147483646 h 10"/>
                  <a:gd name="T2" fmla="*/ 2147483646 w 17"/>
                  <a:gd name="T3" fmla="*/ 2147483646 h 10"/>
                  <a:gd name="T4" fmla="*/ 2147483646 w 17"/>
                  <a:gd name="T5" fmla="*/ 2147483646 h 10"/>
                  <a:gd name="T6" fmla="*/ 2147483646 w 17"/>
                  <a:gd name="T7" fmla="*/ 2147483646 h 10"/>
                  <a:gd name="T8" fmla="*/ 2147483646 w 17"/>
                  <a:gd name="T9" fmla="*/ 2147483646 h 10"/>
                  <a:gd name="T10" fmla="*/ 2147483646 w 17"/>
                  <a:gd name="T11" fmla="*/ 214748364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0"/>
                  <a:gd name="T20" fmla="*/ 17 w 17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0">
                    <a:moveTo>
                      <a:pt x="8" y="2"/>
                    </a:moveTo>
                    <a:cubicBezTo>
                      <a:pt x="6" y="4"/>
                      <a:pt x="0" y="1"/>
                      <a:pt x="4" y="6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4" y="8"/>
                      <a:pt x="13" y="7"/>
                      <a:pt x="14" y="6"/>
                    </a:cubicBezTo>
                    <a:cubicBezTo>
                      <a:pt x="16" y="5"/>
                      <a:pt x="17" y="4"/>
                      <a:pt x="15" y="2"/>
                    </a:cubicBezTo>
                    <a:cubicBezTo>
                      <a:pt x="13" y="0"/>
                      <a:pt x="11" y="0"/>
                      <a:pt x="8" y="2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" name="Freeform 442">
                <a:extLst>
                  <a:ext uri="{FF2B5EF4-FFF2-40B4-BE49-F238E27FC236}">
                    <a16:creationId xmlns:a16="http://schemas.microsoft.com/office/drawing/2014/main" id="{0B1367C1-C054-986C-EBDB-F3ABBFACE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7058" y="2831862"/>
                <a:ext cx="6350" cy="7937"/>
              </a:xfrm>
              <a:custGeom>
                <a:avLst/>
                <a:gdLst>
                  <a:gd name="T0" fmla="*/ 2147483646 w 6"/>
                  <a:gd name="T1" fmla="*/ 0 h 9"/>
                  <a:gd name="T2" fmla="*/ 2147483646 w 6"/>
                  <a:gd name="T3" fmla="*/ 2147483646 h 9"/>
                  <a:gd name="T4" fmla="*/ 2147483646 w 6"/>
                  <a:gd name="T5" fmla="*/ 2147483646 h 9"/>
                  <a:gd name="T6" fmla="*/ 2147483646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9"/>
                  <a:gd name="T14" fmla="*/ 6 w 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9">
                    <a:moveTo>
                      <a:pt x="6" y="0"/>
                    </a:moveTo>
                    <a:cubicBezTo>
                      <a:pt x="6" y="4"/>
                      <a:pt x="3" y="9"/>
                      <a:pt x="2" y="8"/>
                    </a:cubicBezTo>
                    <a:cubicBezTo>
                      <a:pt x="0" y="6"/>
                      <a:pt x="2" y="1"/>
                      <a:pt x="2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6" name="Freeform 443">
                <a:extLst>
                  <a:ext uri="{FF2B5EF4-FFF2-40B4-BE49-F238E27FC236}">
                    <a16:creationId xmlns:a16="http://schemas.microsoft.com/office/drawing/2014/main" id="{8F8E6790-D024-E4F1-BA5C-D355597D8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3408" y="2857262"/>
                <a:ext cx="14287" cy="17462"/>
              </a:xfrm>
              <a:custGeom>
                <a:avLst/>
                <a:gdLst>
                  <a:gd name="T0" fmla="*/ 2147483646 w 17"/>
                  <a:gd name="T1" fmla="*/ 0 h 19"/>
                  <a:gd name="T2" fmla="*/ 2147483646 w 17"/>
                  <a:gd name="T3" fmla="*/ 2147483646 h 19"/>
                  <a:gd name="T4" fmla="*/ 2147483646 w 17"/>
                  <a:gd name="T5" fmla="*/ 2147483646 h 19"/>
                  <a:gd name="T6" fmla="*/ 2147483646 w 17"/>
                  <a:gd name="T7" fmla="*/ 2147483646 h 19"/>
                  <a:gd name="T8" fmla="*/ 2147483646 w 17"/>
                  <a:gd name="T9" fmla="*/ 2147483646 h 19"/>
                  <a:gd name="T10" fmla="*/ 2147483646 w 17"/>
                  <a:gd name="T11" fmla="*/ 2147483646 h 19"/>
                  <a:gd name="T12" fmla="*/ 2147483646 w 17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9"/>
                  <a:gd name="T23" fmla="*/ 17 w 1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9">
                    <a:moveTo>
                      <a:pt x="16" y="0"/>
                    </a:moveTo>
                    <a:cubicBezTo>
                      <a:pt x="12" y="3"/>
                      <a:pt x="11" y="6"/>
                      <a:pt x="7" y="8"/>
                    </a:cubicBezTo>
                    <a:cubicBezTo>
                      <a:pt x="4" y="9"/>
                      <a:pt x="0" y="5"/>
                      <a:pt x="3" y="11"/>
                    </a:cubicBezTo>
                    <a:cubicBezTo>
                      <a:pt x="6" y="16"/>
                      <a:pt x="7" y="11"/>
                      <a:pt x="10" y="15"/>
                    </a:cubicBezTo>
                    <a:cubicBezTo>
                      <a:pt x="12" y="19"/>
                      <a:pt x="13" y="14"/>
                      <a:pt x="14" y="10"/>
                    </a:cubicBezTo>
                    <a:cubicBezTo>
                      <a:pt x="15" y="7"/>
                      <a:pt x="17" y="4"/>
                      <a:pt x="17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7" name="Freeform 444">
                <a:extLst>
                  <a:ext uri="{FF2B5EF4-FFF2-40B4-BE49-F238E27FC236}">
                    <a16:creationId xmlns:a16="http://schemas.microsoft.com/office/drawing/2014/main" id="{25306731-46DC-B1EF-6228-38ABD984D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8333" y="2922349"/>
                <a:ext cx="14287" cy="15875"/>
              </a:xfrm>
              <a:custGeom>
                <a:avLst/>
                <a:gdLst>
                  <a:gd name="T0" fmla="*/ 2147483646 w 17"/>
                  <a:gd name="T1" fmla="*/ 2147483646 h 18"/>
                  <a:gd name="T2" fmla="*/ 2147483646 w 17"/>
                  <a:gd name="T3" fmla="*/ 2147483646 h 18"/>
                  <a:gd name="T4" fmla="*/ 2147483646 w 17"/>
                  <a:gd name="T5" fmla="*/ 2147483646 h 18"/>
                  <a:gd name="T6" fmla="*/ 2147483646 w 17"/>
                  <a:gd name="T7" fmla="*/ 2147483646 h 18"/>
                  <a:gd name="T8" fmla="*/ 2147483646 w 17"/>
                  <a:gd name="T9" fmla="*/ 214748364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16" y="4"/>
                    </a:moveTo>
                    <a:cubicBezTo>
                      <a:pt x="12" y="4"/>
                      <a:pt x="11" y="0"/>
                      <a:pt x="10" y="7"/>
                    </a:cubicBezTo>
                    <a:cubicBezTo>
                      <a:pt x="9" y="14"/>
                      <a:pt x="0" y="15"/>
                      <a:pt x="6" y="17"/>
                    </a:cubicBezTo>
                    <a:cubicBezTo>
                      <a:pt x="11" y="18"/>
                      <a:pt x="16" y="15"/>
                      <a:pt x="16" y="13"/>
                    </a:cubicBezTo>
                    <a:cubicBezTo>
                      <a:pt x="17" y="10"/>
                      <a:pt x="16" y="4"/>
                      <a:pt x="16" y="4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8" name="Freeform 445">
                <a:extLst>
                  <a:ext uri="{FF2B5EF4-FFF2-40B4-BE49-F238E27FC236}">
                    <a16:creationId xmlns:a16="http://schemas.microsoft.com/office/drawing/2014/main" id="{0166E830-4078-9AB2-B72E-6F3C02226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3095" y="2962037"/>
                <a:ext cx="14288" cy="12700"/>
              </a:xfrm>
              <a:custGeom>
                <a:avLst/>
                <a:gdLst>
                  <a:gd name="T0" fmla="*/ 2147483646 w 17"/>
                  <a:gd name="T1" fmla="*/ 0 h 13"/>
                  <a:gd name="T2" fmla="*/ 2147483646 w 17"/>
                  <a:gd name="T3" fmla="*/ 2147483646 h 13"/>
                  <a:gd name="T4" fmla="*/ 2147483646 w 17"/>
                  <a:gd name="T5" fmla="*/ 2147483646 h 13"/>
                  <a:gd name="T6" fmla="*/ 2147483646 w 17"/>
                  <a:gd name="T7" fmla="*/ 2147483646 h 13"/>
                  <a:gd name="T8" fmla="*/ 2147483646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7" y="0"/>
                    </a:moveTo>
                    <a:cubicBezTo>
                      <a:pt x="4" y="3"/>
                      <a:pt x="0" y="9"/>
                      <a:pt x="6" y="11"/>
                    </a:cubicBezTo>
                    <a:cubicBezTo>
                      <a:pt x="11" y="13"/>
                      <a:pt x="12" y="11"/>
                      <a:pt x="12" y="11"/>
                    </a:cubicBezTo>
                    <a:cubicBezTo>
                      <a:pt x="17" y="5"/>
                      <a:pt x="17" y="5"/>
                      <a:pt x="17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9" name="Freeform 446">
                <a:extLst>
                  <a:ext uri="{FF2B5EF4-FFF2-40B4-BE49-F238E27FC236}">
                    <a16:creationId xmlns:a16="http://schemas.microsoft.com/office/drawing/2014/main" id="{035F2A82-1397-9993-E9C3-812FA07CA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1670" y="2722324"/>
                <a:ext cx="11113" cy="7938"/>
              </a:xfrm>
              <a:custGeom>
                <a:avLst/>
                <a:gdLst>
                  <a:gd name="T0" fmla="*/ 2147483646 w 13"/>
                  <a:gd name="T1" fmla="*/ 2147483646 h 10"/>
                  <a:gd name="T2" fmla="*/ 2147483646 w 13"/>
                  <a:gd name="T3" fmla="*/ 2147483646 h 10"/>
                  <a:gd name="T4" fmla="*/ 2147483646 w 13"/>
                  <a:gd name="T5" fmla="*/ 2147483646 h 10"/>
                  <a:gd name="T6" fmla="*/ 2147483646 w 13"/>
                  <a:gd name="T7" fmla="*/ 2147483646 h 10"/>
                  <a:gd name="T8" fmla="*/ 2147483646 w 13"/>
                  <a:gd name="T9" fmla="*/ 2147483646 h 10"/>
                  <a:gd name="T10" fmla="*/ 2147483646 w 13"/>
                  <a:gd name="T11" fmla="*/ 0 h 10"/>
                  <a:gd name="T12" fmla="*/ 2147483646 w 13"/>
                  <a:gd name="T13" fmla="*/ 2147483646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0"/>
                  <a:gd name="T23" fmla="*/ 13 w 13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0">
                    <a:moveTo>
                      <a:pt x="6" y="1"/>
                    </a:moveTo>
                    <a:cubicBezTo>
                      <a:pt x="5" y="2"/>
                      <a:pt x="0" y="4"/>
                      <a:pt x="3" y="7"/>
                    </a:cubicBezTo>
                    <a:cubicBezTo>
                      <a:pt x="6" y="10"/>
                      <a:pt x="7" y="8"/>
                      <a:pt x="9" y="9"/>
                    </a:cubicBezTo>
                    <a:cubicBezTo>
                      <a:pt x="10" y="9"/>
                      <a:pt x="12" y="7"/>
                      <a:pt x="12" y="7"/>
                    </a:cubicBezTo>
                    <a:cubicBezTo>
                      <a:pt x="12" y="7"/>
                      <a:pt x="13" y="5"/>
                      <a:pt x="11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7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0" name="Freeform 447">
                <a:extLst>
                  <a:ext uri="{FF2B5EF4-FFF2-40B4-BE49-F238E27FC236}">
                    <a16:creationId xmlns:a16="http://schemas.microsoft.com/office/drawing/2014/main" id="{76C20BE7-3F89-24A5-E06A-94EAA7EF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8020" y="2712799"/>
                <a:ext cx="6350" cy="7938"/>
              </a:xfrm>
              <a:custGeom>
                <a:avLst/>
                <a:gdLst>
                  <a:gd name="T0" fmla="*/ 2147483646 w 8"/>
                  <a:gd name="T1" fmla="*/ 0 h 9"/>
                  <a:gd name="T2" fmla="*/ 2147483646 w 8"/>
                  <a:gd name="T3" fmla="*/ 2147483646 h 9"/>
                  <a:gd name="T4" fmla="*/ 2147483646 w 8"/>
                  <a:gd name="T5" fmla="*/ 2147483646 h 9"/>
                  <a:gd name="T6" fmla="*/ 2147483646 w 8"/>
                  <a:gd name="T7" fmla="*/ 2147483646 h 9"/>
                  <a:gd name="T8" fmla="*/ 2147483646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5" y="0"/>
                    </a:moveTo>
                    <a:cubicBezTo>
                      <a:pt x="4" y="2"/>
                      <a:pt x="0" y="2"/>
                      <a:pt x="3" y="5"/>
                    </a:cubicBezTo>
                    <a:cubicBezTo>
                      <a:pt x="6" y="9"/>
                      <a:pt x="7" y="5"/>
                      <a:pt x="8" y="6"/>
                    </a:cubicBezTo>
                    <a:cubicBezTo>
                      <a:pt x="8" y="6"/>
                      <a:pt x="6" y="3"/>
                      <a:pt x="6" y="2"/>
                    </a:cubicBezTo>
                    <a:cubicBezTo>
                      <a:pt x="7" y="2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1" name="Freeform 448">
                <a:extLst>
                  <a:ext uri="{FF2B5EF4-FFF2-40B4-BE49-F238E27FC236}">
                    <a16:creationId xmlns:a16="http://schemas.microsoft.com/office/drawing/2014/main" id="{347ED3A1-B3DA-398C-1DDD-AC36533AD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4845" y="2728674"/>
                <a:ext cx="6350" cy="7938"/>
              </a:xfrm>
              <a:custGeom>
                <a:avLst/>
                <a:gdLst>
                  <a:gd name="T0" fmla="*/ 2147483646 w 7"/>
                  <a:gd name="T1" fmla="*/ 2147483646 h 10"/>
                  <a:gd name="T2" fmla="*/ 0 w 7"/>
                  <a:gd name="T3" fmla="*/ 2147483646 h 10"/>
                  <a:gd name="T4" fmla="*/ 2147483646 w 7"/>
                  <a:gd name="T5" fmla="*/ 2147483646 h 10"/>
                  <a:gd name="T6" fmla="*/ 2147483646 w 7"/>
                  <a:gd name="T7" fmla="*/ 2147483646 h 10"/>
                  <a:gd name="T8" fmla="*/ 2147483646 w 7"/>
                  <a:gd name="T9" fmla="*/ 214748364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"/>
                  <a:gd name="T17" fmla="*/ 7 w 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">
                    <a:moveTo>
                      <a:pt x="4" y="3"/>
                    </a:moveTo>
                    <a:cubicBezTo>
                      <a:pt x="3" y="3"/>
                      <a:pt x="0" y="0"/>
                      <a:pt x="0" y="4"/>
                    </a:cubicBezTo>
                    <a:cubicBezTo>
                      <a:pt x="0" y="8"/>
                      <a:pt x="1" y="10"/>
                      <a:pt x="2" y="10"/>
                    </a:cubicBezTo>
                    <a:cubicBezTo>
                      <a:pt x="3" y="10"/>
                      <a:pt x="2" y="7"/>
                      <a:pt x="4" y="7"/>
                    </a:cubicBezTo>
                    <a:cubicBezTo>
                      <a:pt x="7" y="7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2" name="Freeform 449">
                <a:extLst>
                  <a:ext uri="{FF2B5EF4-FFF2-40B4-BE49-F238E27FC236}">
                    <a16:creationId xmlns:a16="http://schemas.microsoft.com/office/drawing/2014/main" id="{F16BFD8D-A015-A62B-8F49-A0E2B817F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9608" y="2731849"/>
                <a:ext cx="7937" cy="6350"/>
              </a:xfrm>
              <a:custGeom>
                <a:avLst/>
                <a:gdLst>
                  <a:gd name="T0" fmla="*/ 2147483646 w 10"/>
                  <a:gd name="T1" fmla="*/ 0 h 7"/>
                  <a:gd name="T2" fmla="*/ 2147483646 w 10"/>
                  <a:gd name="T3" fmla="*/ 2147483646 h 7"/>
                  <a:gd name="T4" fmla="*/ 2147483646 w 10"/>
                  <a:gd name="T5" fmla="*/ 2147483646 h 7"/>
                  <a:gd name="T6" fmla="*/ 2147483646 w 10"/>
                  <a:gd name="T7" fmla="*/ 2147483646 h 7"/>
                  <a:gd name="T8" fmla="*/ 2147483646 w 1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7" y="0"/>
                    </a:moveTo>
                    <a:cubicBezTo>
                      <a:pt x="4" y="3"/>
                      <a:pt x="0" y="4"/>
                      <a:pt x="4" y="5"/>
                    </a:cubicBezTo>
                    <a:cubicBezTo>
                      <a:pt x="8" y="7"/>
                      <a:pt x="7" y="6"/>
                      <a:pt x="8" y="5"/>
                    </a:cubicBezTo>
                    <a:cubicBezTo>
                      <a:pt x="10" y="4"/>
                      <a:pt x="10" y="1"/>
                      <a:pt x="10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3" name="Freeform 450">
                <a:extLst>
                  <a:ext uri="{FF2B5EF4-FFF2-40B4-BE49-F238E27FC236}">
                    <a16:creationId xmlns:a16="http://schemas.microsoft.com/office/drawing/2014/main" id="{5762ED83-6732-96AF-48E8-D7C53BF07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1195" y="2719149"/>
                <a:ext cx="9525" cy="11113"/>
              </a:xfrm>
              <a:custGeom>
                <a:avLst/>
                <a:gdLst>
                  <a:gd name="T0" fmla="*/ 2147483646 w 10"/>
                  <a:gd name="T1" fmla="*/ 2147483646 h 12"/>
                  <a:gd name="T2" fmla="*/ 2147483646 w 10"/>
                  <a:gd name="T3" fmla="*/ 2147483646 h 12"/>
                  <a:gd name="T4" fmla="*/ 2147483646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2147483646 h 12"/>
                  <a:gd name="T14" fmla="*/ 2147483646 w 10"/>
                  <a:gd name="T15" fmla="*/ 2147483646 h 12"/>
                  <a:gd name="T16" fmla="*/ 2147483646 w 10"/>
                  <a:gd name="T17" fmla="*/ 214748364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2"/>
                  <a:gd name="T29" fmla="*/ 10 w 10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2">
                    <a:moveTo>
                      <a:pt x="3" y="5"/>
                    </a:moveTo>
                    <a:cubicBezTo>
                      <a:pt x="2" y="7"/>
                      <a:pt x="0" y="9"/>
                      <a:pt x="3" y="11"/>
                    </a:cubicBezTo>
                    <a:cubicBezTo>
                      <a:pt x="5" y="12"/>
                      <a:pt x="4" y="11"/>
                      <a:pt x="6" y="11"/>
                    </a:cubicBezTo>
                    <a:cubicBezTo>
                      <a:pt x="8" y="11"/>
                      <a:pt x="8" y="8"/>
                      <a:pt x="8" y="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0"/>
                      <a:pt x="8" y="1"/>
                    </a:cubicBezTo>
                    <a:cubicBezTo>
                      <a:pt x="6" y="2"/>
                      <a:pt x="5" y="1"/>
                      <a:pt x="5" y="3"/>
                    </a:cubicBezTo>
                    <a:cubicBezTo>
                      <a:pt x="5" y="4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" name="Freeform 451">
                <a:extLst>
                  <a:ext uri="{FF2B5EF4-FFF2-40B4-BE49-F238E27FC236}">
                    <a16:creationId xmlns:a16="http://schemas.microsoft.com/office/drawing/2014/main" id="{AC8311B0-54DF-A12F-DC28-7B0DF9456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9133" y="2708037"/>
                <a:ext cx="7937" cy="9525"/>
              </a:xfrm>
              <a:custGeom>
                <a:avLst/>
                <a:gdLst>
                  <a:gd name="T0" fmla="*/ 2147483646 w 8"/>
                  <a:gd name="T1" fmla="*/ 2147483646 h 11"/>
                  <a:gd name="T2" fmla="*/ 2147483646 w 8"/>
                  <a:gd name="T3" fmla="*/ 2147483646 h 11"/>
                  <a:gd name="T4" fmla="*/ 2147483646 w 8"/>
                  <a:gd name="T5" fmla="*/ 2147483646 h 11"/>
                  <a:gd name="T6" fmla="*/ 2147483646 w 8"/>
                  <a:gd name="T7" fmla="*/ 2147483646 h 11"/>
                  <a:gd name="T8" fmla="*/ 2147483646 w 8"/>
                  <a:gd name="T9" fmla="*/ 2147483646 h 11"/>
                  <a:gd name="T10" fmla="*/ 0 w 8"/>
                  <a:gd name="T11" fmla="*/ 2147483646 h 11"/>
                  <a:gd name="T12" fmla="*/ 2147483646 w 8"/>
                  <a:gd name="T13" fmla="*/ 2147483646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1"/>
                  <a:gd name="T23" fmla="*/ 8 w 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1">
                    <a:moveTo>
                      <a:pt x="1" y="8"/>
                    </a:moveTo>
                    <a:cubicBezTo>
                      <a:pt x="2" y="11"/>
                      <a:pt x="3" y="11"/>
                      <a:pt x="4" y="10"/>
                    </a:cubicBezTo>
                    <a:cubicBezTo>
                      <a:pt x="6" y="9"/>
                      <a:pt x="6" y="8"/>
                      <a:pt x="7" y="7"/>
                    </a:cubicBezTo>
                    <a:cubicBezTo>
                      <a:pt x="8" y="6"/>
                      <a:pt x="8" y="3"/>
                      <a:pt x="7" y="3"/>
                    </a:cubicBezTo>
                    <a:cubicBezTo>
                      <a:pt x="5" y="3"/>
                      <a:pt x="3" y="0"/>
                      <a:pt x="3" y="2"/>
                    </a:cubicBezTo>
                    <a:cubicBezTo>
                      <a:pt x="3" y="5"/>
                      <a:pt x="0" y="7"/>
                      <a:pt x="0" y="7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" name="Freeform 452">
                <a:extLst>
                  <a:ext uri="{FF2B5EF4-FFF2-40B4-BE49-F238E27FC236}">
                    <a16:creationId xmlns:a16="http://schemas.microsoft.com/office/drawing/2014/main" id="{3A59717F-EC34-760F-59FC-81D38B0AE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5958" y="2728674"/>
                <a:ext cx="7937" cy="3175"/>
              </a:xfrm>
              <a:custGeom>
                <a:avLst/>
                <a:gdLst>
                  <a:gd name="T0" fmla="*/ 2147483646 w 9"/>
                  <a:gd name="T1" fmla="*/ 0 h 4"/>
                  <a:gd name="T2" fmla="*/ 2147483646 w 9"/>
                  <a:gd name="T3" fmla="*/ 2147483646 h 4"/>
                  <a:gd name="T4" fmla="*/ 2147483646 w 9"/>
                  <a:gd name="T5" fmla="*/ 2147483646 h 4"/>
                  <a:gd name="T6" fmla="*/ 2147483646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"/>
                  <a:gd name="T14" fmla="*/ 9 w 9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">
                    <a:moveTo>
                      <a:pt x="6" y="0"/>
                    </a:moveTo>
                    <a:cubicBezTo>
                      <a:pt x="4" y="1"/>
                      <a:pt x="0" y="4"/>
                      <a:pt x="3" y="4"/>
                    </a:cubicBezTo>
                    <a:cubicBezTo>
                      <a:pt x="7" y="4"/>
                      <a:pt x="6" y="4"/>
                      <a:pt x="7" y="3"/>
                    </a:cubicBezTo>
                    <a:cubicBezTo>
                      <a:pt x="9" y="2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" name="Freeform 453">
                <a:extLst>
                  <a:ext uri="{FF2B5EF4-FFF2-40B4-BE49-F238E27FC236}">
                    <a16:creationId xmlns:a16="http://schemas.microsoft.com/office/drawing/2014/main" id="{F827559F-A67E-40EB-4DAF-EDF645E5A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9233" y="3228737"/>
                <a:ext cx="101600" cy="55562"/>
              </a:xfrm>
              <a:custGeom>
                <a:avLst/>
                <a:gdLst>
                  <a:gd name="T0" fmla="*/ 2147483646 w 114"/>
                  <a:gd name="T1" fmla="*/ 2147483646 h 62"/>
                  <a:gd name="T2" fmla="*/ 2147483646 w 114"/>
                  <a:gd name="T3" fmla="*/ 2147483646 h 62"/>
                  <a:gd name="T4" fmla="*/ 2147483646 w 114"/>
                  <a:gd name="T5" fmla="*/ 2147483646 h 62"/>
                  <a:gd name="T6" fmla="*/ 2147483646 w 114"/>
                  <a:gd name="T7" fmla="*/ 2147483646 h 62"/>
                  <a:gd name="T8" fmla="*/ 2147483646 w 114"/>
                  <a:gd name="T9" fmla="*/ 2147483646 h 62"/>
                  <a:gd name="T10" fmla="*/ 2147483646 w 114"/>
                  <a:gd name="T11" fmla="*/ 2147483646 h 62"/>
                  <a:gd name="T12" fmla="*/ 2147483646 w 114"/>
                  <a:gd name="T13" fmla="*/ 2147483646 h 62"/>
                  <a:gd name="T14" fmla="*/ 2147483646 w 114"/>
                  <a:gd name="T15" fmla="*/ 2147483646 h 62"/>
                  <a:gd name="T16" fmla="*/ 2147483646 w 114"/>
                  <a:gd name="T17" fmla="*/ 2147483646 h 62"/>
                  <a:gd name="T18" fmla="*/ 2147483646 w 114"/>
                  <a:gd name="T19" fmla="*/ 2147483646 h 62"/>
                  <a:gd name="T20" fmla="*/ 2147483646 w 114"/>
                  <a:gd name="T21" fmla="*/ 2147483646 h 62"/>
                  <a:gd name="T22" fmla="*/ 2147483646 w 114"/>
                  <a:gd name="T23" fmla="*/ 2147483646 h 62"/>
                  <a:gd name="T24" fmla="*/ 2147483646 w 114"/>
                  <a:gd name="T25" fmla="*/ 2147483646 h 62"/>
                  <a:gd name="T26" fmla="*/ 2147483646 w 114"/>
                  <a:gd name="T27" fmla="*/ 2147483646 h 62"/>
                  <a:gd name="T28" fmla="*/ 2147483646 w 114"/>
                  <a:gd name="T29" fmla="*/ 2147483646 h 62"/>
                  <a:gd name="T30" fmla="*/ 2147483646 w 114"/>
                  <a:gd name="T31" fmla="*/ 2147483646 h 62"/>
                  <a:gd name="T32" fmla="*/ 2147483646 w 114"/>
                  <a:gd name="T33" fmla="*/ 2147483646 h 62"/>
                  <a:gd name="T34" fmla="*/ 2147483646 w 114"/>
                  <a:gd name="T35" fmla="*/ 2147483646 h 62"/>
                  <a:gd name="T36" fmla="*/ 2147483646 w 114"/>
                  <a:gd name="T37" fmla="*/ 2147483646 h 62"/>
                  <a:gd name="T38" fmla="*/ 2147483646 w 114"/>
                  <a:gd name="T39" fmla="*/ 2147483646 h 62"/>
                  <a:gd name="T40" fmla="*/ 2147483646 w 114"/>
                  <a:gd name="T41" fmla="*/ 2147483646 h 62"/>
                  <a:gd name="T42" fmla="*/ 2147483646 w 114"/>
                  <a:gd name="T43" fmla="*/ 2147483646 h 62"/>
                  <a:gd name="T44" fmla="*/ 2147483646 w 114"/>
                  <a:gd name="T45" fmla="*/ 2147483646 h 62"/>
                  <a:gd name="T46" fmla="*/ 2147483646 w 114"/>
                  <a:gd name="T47" fmla="*/ 2147483646 h 62"/>
                  <a:gd name="T48" fmla="*/ 2147483646 w 114"/>
                  <a:gd name="T49" fmla="*/ 2147483646 h 62"/>
                  <a:gd name="T50" fmla="*/ 2147483646 w 114"/>
                  <a:gd name="T51" fmla="*/ 2147483646 h 62"/>
                  <a:gd name="T52" fmla="*/ 2147483646 w 114"/>
                  <a:gd name="T53" fmla="*/ 2147483646 h 62"/>
                  <a:gd name="T54" fmla="*/ 2147483646 w 114"/>
                  <a:gd name="T55" fmla="*/ 2147483646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4"/>
                  <a:gd name="T85" fmla="*/ 0 h 62"/>
                  <a:gd name="T86" fmla="*/ 114 w 114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4" h="62">
                    <a:moveTo>
                      <a:pt x="111" y="20"/>
                    </a:moveTo>
                    <a:cubicBezTo>
                      <a:pt x="110" y="17"/>
                      <a:pt x="105" y="14"/>
                      <a:pt x="101" y="18"/>
                    </a:cubicBezTo>
                    <a:cubicBezTo>
                      <a:pt x="97" y="22"/>
                      <a:pt x="97" y="25"/>
                      <a:pt x="94" y="24"/>
                    </a:cubicBezTo>
                    <a:cubicBezTo>
                      <a:pt x="90" y="23"/>
                      <a:pt x="88" y="18"/>
                      <a:pt x="86" y="21"/>
                    </a:cubicBezTo>
                    <a:cubicBezTo>
                      <a:pt x="84" y="23"/>
                      <a:pt x="75" y="26"/>
                      <a:pt x="75" y="26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9" y="10"/>
                      <a:pt x="64" y="9"/>
                    </a:cubicBezTo>
                    <a:cubicBezTo>
                      <a:pt x="60" y="9"/>
                      <a:pt x="55" y="4"/>
                      <a:pt x="55" y="7"/>
                    </a:cubicBezTo>
                    <a:cubicBezTo>
                      <a:pt x="54" y="9"/>
                      <a:pt x="53" y="4"/>
                      <a:pt x="49" y="4"/>
                    </a:cubicBezTo>
                    <a:cubicBezTo>
                      <a:pt x="46" y="4"/>
                      <a:pt x="43" y="0"/>
                      <a:pt x="42" y="2"/>
                    </a:cubicBezTo>
                    <a:cubicBezTo>
                      <a:pt x="42" y="5"/>
                      <a:pt x="41" y="8"/>
                      <a:pt x="41" y="8"/>
                    </a:cubicBezTo>
                    <a:cubicBezTo>
                      <a:pt x="41" y="8"/>
                      <a:pt x="41" y="6"/>
                      <a:pt x="33" y="9"/>
                    </a:cubicBezTo>
                    <a:cubicBezTo>
                      <a:pt x="25" y="12"/>
                      <a:pt x="24" y="12"/>
                      <a:pt x="20" y="14"/>
                    </a:cubicBezTo>
                    <a:cubicBezTo>
                      <a:pt x="17" y="15"/>
                      <a:pt x="0" y="18"/>
                      <a:pt x="9" y="24"/>
                    </a:cubicBezTo>
                    <a:cubicBezTo>
                      <a:pt x="18" y="30"/>
                      <a:pt x="19" y="30"/>
                      <a:pt x="23" y="31"/>
                    </a:cubicBezTo>
                    <a:cubicBezTo>
                      <a:pt x="27" y="32"/>
                      <a:pt x="30" y="31"/>
                      <a:pt x="30" y="35"/>
                    </a:cubicBezTo>
                    <a:cubicBezTo>
                      <a:pt x="30" y="38"/>
                      <a:pt x="34" y="35"/>
                      <a:pt x="36" y="37"/>
                    </a:cubicBezTo>
                    <a:cubicBezTo>
                      <a:pt x="37" y="40"/>
                      <a:pt x="37" y="46"/>
                      <a:pt x="34" y="50"/>
                    </a:cubicBezTo>
                    <a:cubicBezTo>
                      <a:pt x="32" y="53"/>
                      <a:pt x="27" y="57"/>
                      <a:pt x="27" y="57"/>
                    </a:cubicBezTo>
                    <a:cubicBezTo>
                      <a:pt x="27" y="57"/>
                      <a:pt x="41" y="56"/>
                      <a:pt x="45" y="59"/>
                    </a:cubicBezTo>
                    <a:cubicBezTo>
                      <a:pt x="48" y="62"/>
                      <a:pt x="50" y="60"/>
                      <a:pt x="53" y="57"/>
                    </a:cubicBezTo>
                    <a:cubicBezTo>
                      <a:pt x="56" y="54"/>
                      <a:pt x="66" y="38"/>
                      <a:pt x="69" y="40"/>
                    </a:cubicBezTo>
                    <a:cubicBezTo>
                      <a:pt x="72" y="43"/>
                      <a:pt x="73" y="42"/>
                      <a:pt x="76" y="42"/>
                    </a:cubicBezTo>
                    <a:cubicBezTo>
                      <a:pt x="79" y="43"/>
                      <a:pt x="76" y="39"/>
                      <a:pt x="82" y="37"/>
                    </a:cubicBezTo>
                    <a:cubicBezTo>
                      <a:pt x="88" y="36"/>
                      <a:pt x="88" y="29"/>
                      <a:pt x="93" y="33"/>
                    </a:cubicBezTo>
                    <a:cubicBezTo>
                      <a:pt x="98" y="36"/>
                      <a:pt x="100" y="35"/>
                      <a:pt x="103" y="35"/>
                    </a:cubicBezTo>
                    <a:cubicBezTo>
                      <a:pt x="107" y="35"/>
                      <a:pt x="114" y="25"/>
                      <a:pt x="111" y="20"/>
                    </a:cubicBez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" name="Freeform 454">
                <a:extLst>
                  <a:ext uri="{FF2B5EF4-FFF2-40B4-BE49-F238E27FC236}">
                    <a16:creationId xmlns:a16="http://schemas.microsoft.com/office/drawing/2014/main" id="{75FF21FB-B33A-F8AD-9FFD-F979BC016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3295" y="2874724"/>
                <a:ext cx="26988" cy="23813"/>
              </a:xfrm>
              <a:custGeom>
                <a:avLst/>
                <a:gdLst>
                  <a:gd name="T0" fmla="*/ 2147483646 w 30"/>
                  <a:gd name="T1" fmla="*/ 0 h 27"/>
                  <a:gd name="T2" fmla="*/ 2147483646 w 30"/>
                  <a:gd name="T3" fmla="*/ 2147483646 h 27"/>
                  <a:gd name="T4" fmla="*/ 2147483646 w 30"/>
                  <a:gd name="T5" fmla="*/ 2147483646 h 27"/>
                  <a:gd name="T6" fmla="*/ 2147483646 w 30"/>
                  <a:gd name="T7" fmla="*/ 2147483646 h 27"/>
                  <a:gd name="T8" fmla="*/ 2147483646 w 30"/>
                  <a:gd name="T9" fmla="*/ 2147483646 h 27"/>
                  <a:gd name="T10" fmla="*/ 2147483646 w 30"/>
                  <a:gd name="T11" fmla="*/ 2147483646 h 27"/>
                  <a:gd name="T12" fmla="*/ 2147483646 w 30"/>
                  <a:gd name="T13" fmla="*/ 2147483646 h 27"/>
                  <a:gd name="T14" fmla="*/ 2147483646 w 30"/>
                  <a:gd name="T15" fmla="*/ 2147483646 h 27"/>
                  <a:gd name="T16" fmla="*/ 2147483646 w 30"/>
                  <a:gd name="T17" fmla="*/ 2147483646 h 27"/>
                  <a:gd name="T18" fmla="*/ 2147483646 w 30"/>
                  <a:gd name="T19" fmla="*/ 0 h 27"/>
                  <a:gd name="T20" fmla="*/ 2147483646 w 30"/>
                  <a:gd name="T21" fmla="*/ 0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27"/>
                  <a:gd name="T35" fmla="*/ 30 w 30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27">
                    <a:moveTo>
                      <a:pt x="9" y="0"/>
                    </a:moveTo>
                    <a:cubicBezTo>
                      <a:pt x="7" y="2"/>
                      <a:pt x="2" y="4"/>
                      <a:pt x="1" y="5"/>
                    </a:cubicBezTo>
                    <a:cubicBezTo>
                      <a:pt x="0" y="7"/>
                      <a:pt x="1" y="10"/>
                      <a:pt x="3" y="11"/>
                    </a:cubicBezTo>
                    <a:cubicBezTo>
                      <a:pt x="5" y="13"/>
                      <a:pt x="7" y="14"/>
                      <a:pt x="8" y="17"/>
                    </a:cubicBezTo>
                    <a:cubicBezTo>
                      <a:pt x="8" y="19"/>
                      <a:pt x="10" y="21"/>
                      <a:pt x="12" y="23"/>
                    </a:cubicBezTo>
                    <a:cubicBezTo>
                      <a:pt x="13" y="25"/>
                      <a:pt x="18" y="27"/>
                      <a:pt x="21" y="26"/>
                    </a:cubicBezTo>
                    <a:cubicBezTo>
                      <a:pt x="24" y="25"/>
                      <a:pt x="29" y="19"/>
                      <a:pt x="30" y="18"/>
                    </a:cubicBezTo>
                    <a:cubicBezTo>
                      <a:pt x="30" y="16"/>
                      <a:pt x="27" y="10"/>
                      <a:pt x="26" y="10"/>
                    </a:cubicBezTo>
                    <a:cubicBezTo>
                      <a:pt x="25" y="9"/>
                      <a:pt x="20" y="7"/>
                      <a:pt x="20" y="5"/>
                    </a:cubicBezTo>
                    <a:cubicBezTo>
                      <a:pt x="19" y="4"/>
                      <a:pt x="18" y="0"/>
                      <a:pt x="17" y="0"/>
                    </a:cubicBezTo>
                    <a:cubicBezTo>
                      <a:pt x="15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" name="Freeform 455">
                <a:extLst>
                  <a:ext uri="{FF2B5EF4-FFF2-40B4-BE49-F238E27FC236}">
                    <a16:creationId xmlns:a16="http://schemas.microsoft.com/office/drawing/2014/main" id="{64CB1B16-AC0F-5B85-F293-40122BB4A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6783" y="2782649"/>
                <a:ext cx="57150" cy="52388"/>
              </a:xfrm>
              <a:custGeom>
                <a:avLst/>
                <a:gdLst>
                  <a:gd name="T0" fmla="*/ 2147483646 w 65"/>
                  <a:gd name="T1" fmla="*/ 0 h 60"/>
                  <a:gd name="T2" fmla="*/ 2147483646 w 65"/>
                  <a:gd name="T3" fmla="*/ 2147483646 h 60"/>
                  <a:gd name="T4" fmla="*/ 2147483646 w 65"/>
                  <a:gd name="T5" fmla="*/ 2147483646 h 60"/>
                  <a:gd name="T6" fmla="*/ 2147483646 w 65"/>
                  <a:gd name="T7" fmla="*/ 2147483646 h 60"/>
                  <a:gd name="T8" fmla="*/ 2147483646 w 65"/>
                  <a:gd name="T9" fmla="*/ 2147483646 h 60"/>
                  <a:gd name="T10" fmla="*/ 2147483646 w 65"/>
                  <a:gd name="T11" fmla="*/ 2147483646 h 60"/>
                  <a:gd name="T12" fmla="*/ 2147483646 w 65"/>
                  <a:gd name="T13" fmla="*/ 2147483646 h 60"/>
                  <a:gd name="T14" fmla="*/ 2147483646 w 65"/>
                  <a:gd name="T15" fmla="*/ 2147483646 h 60"/>
                  <a:gd name="T16" fmla="*/ 2147483646 w 65"/>
                  <a:gd name="T17" fmla="*/ 2147483646 h 60"/>
                  <a:gd name="T18" fmla="*/ 2147483646 w 65"/>
                  <a:gd name="T19" fmla="*/ 2147483646 h 60"/>
                  <a:gd name="T20" fmla="*/ 2147483646 w 65"/>
                  <a:gd name="T21" fmla="*/ 2147483646 h 60"/>
                  <a:gd name="T22" fmla="*/ 2147483646 w 65"/>
                  <a:gd name="T23" fmla="*/ 2147483646 h 60"/>
                  <a:gd name="T24" fmla="*/ 2147483646 w 65"/>
                  <a:gd name="T25" fmla="*/ 2147483646 h 60"/>
                  <a:gd name="T26" fmla="*/ 2147483646 w 65"/>
                  <a:gd name="T27" fmla="*/ 2147483646 h 60"/>
                  <a:gd name="T28" fmla="*/ 2147483646 w 65"/>
                  <a:gd name="T29" fmla="*/ 2147483646 h 60"/>
                  <a:gd name="T30" fmla="*/ 2147483646 w 65"/>
                  <a:gd name="T31" fmla="*/ 2147483646 h 60"/>
                  <a:gd name="T32" fmla="*/ 2147483646 w 65"/>
                  <a:gd name="T33" fmla="*/ 2147483646 h 60"/>
                  <a:gd name="T34" fmla="*/ 2147483646 w 65"/>
                  <a:gd name="T35" fmla="*/ 2147483646 h 60"/>
                  <a:gd name="T36" fmla="*/ 2147483646 w 65"/>
                  <a:gd name="T37" fmla="*/ 2147483646 h 60"/>
                  <a:gd name="T38" fmla="*/ 2147483646 w 65"/>
                  <a:gd name="T39" fmla="*/ 2147483646 h 60"/>
                  <a:gd name="T40" fmla="*/ 2147483646 w 65"/>
                  <a:gd name="T41" fmla="*/ 2147483646 h 60"/>
                  <a:gd name="T42" fmla="*/ 2147483646 w 65"/>
                  <a:gd name="T43" fmla="*/ 2147483646 h 60"/>
                  <a:gd name="T44" fmla="*/ 2147483646 w 65"/>
                  <a:gd name="T45" fmla="*/ 2147483646 h 60"/>
                  <a:gd name="T46" fmla="*/ 2147483646 w 65"/>
                  <a:gd name="T47" fmla="*/ 0 h 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5"/>
                  <a:gd name="T73" fmla="*/ 0 h 60"/>
                  <a:gd name="T74" fmla="*/ 65 w 65"/>
                  <a:gd name="T75" fmla="*/ 60 h 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5" h="60">
                    <a:moveTo>
                      <a:pt x="60" y="0"/>
                    </a:moveTo>
                    <a:cubicBezTo>
                      <a:pt x="58" y="3"/>
                      <a:pt x="55" y="8"/>
                      <a:pt x="50" y="8"/>
                    </a:cubicBezTo>
                    <a:cubicBezTo>
                      <a:pt x="45" y="7"/>
                      <a:pt x="44" y="11"/>
                      <a:pt x="40" y="16"/>
                    </a:cubicBezTo>
                    <a:cubicBezTo>
                      <a:pt x="36" y="21"/>
                      <a:pt x="31" y="24"/>
                      <a:pt x="28" y="25"/>
                    </a:cubicBezTo>
                    <a:cubicBezTo>
                      <a:pt x="24" y="25"/>
                      <a:pt x="22" y="26"/>
                      <a:pt x="20" y="27"/>
                    </a:cubicBezTo>
                    <a:cubicBezTo>
                      <a:pt x="18" y="28"/>
                      <a:pt x="14" y="27"/>
                      <a:pt x="10" y="32"/>
                    </a:cubicBezTo>
                    <a:cubicBezTo>
                      <a:pt x="5" y="36"/>
                      <a:pt x="0" y="38"/>
                      <a:pt x="3" y="44"/>
                    </a:cubicBezTo>
                    <a:cubicBezTo>
                      <a:pt x="7" y="51"/>
                      <a:pt x="8" y="52"/>
                      <a:pt x="11" y="54"/>
                    </a:cubicBezTo>
                    <a:cubicBezTo>
                      <a:pt x="14" y="56"/>
                      <a:pt x="13" y="60"/>
                      <a:pt x="16" y="57"/>
                    </a:cubicBezTo>
                    <a:cubicBezTo>
                      <a:pt x="19" y="53"/>
                      <a:pt x="19" y="50"/>
                      <a:pt x="20" y="46"/>
                    </a:cubicBezTo>
                    <a:cubicBezTo>
                      <a:pt x="21" y="43"/>
                      <a:pt x="19" y="45"/>
                      <a:pt x="15" y="46"/>
                    </a:cubicBezTo>
                    <a:cubicBezTo>
                      <a:pt x="11" y="46"/>
                      <a:pt x="7" y="44"/>
                      <a:pt x="10" y="41"/>
                    </a:cubicBezTo>
                    <a:cubicBezTo>
                      <a:pt x="13" y="38"/>
                      <a:pt x="11" y="38"/>
                      <a:pt x="15" y="37"/>
                    </a:cubicBezTo>
                    <a:cubicBezTo>
                      <a:pt x="19" y="37"/>
                      <a:pt x="20" y="35"/>
                      <a:pt x="21" y="35"/>
                    </a:cubicBezTo>
                    <a:cubicBezTo>
                      <a:pt x="23" y="35"/>
                      <a:pt x="25" y="31"/>
                      <a:pt x="26" y="35"/>
                    </a:cubicBezTo>
                    <a:cubicBezTo>
                      <a:pt x="26" y="38"/>
                      <a:pt x="25" y="40"/>
                      <a:pt x="27" y="40"/>
                    </a:cubicBezTo>
                    <a:cubicBezTo>
                      <a:pt x="28" y="39"/>
                      <a:pt x="34" y="36"/>
                      <a:pt x="37" y="34"/>
                    </a:cubicBezTo>
                    <a:cubicBezTo>
                      <a:pt x="41" y="31"/>
                      <a:pt x="41" y="29"/>
                      <a:pt x="45" y="30"/>
                    </a:cubicBezTo>
                    <a:cubicBezTo>
                      <a:pt x="49" y="32"/>
                      <a:pt x="49" y="33"/>
                      <a:pt x="52" y="35"/>
                    </a:cubicBezTo>
                    <a:cubicBezTo>
                      <a:pt x="54" y="36"/>
                      <a:pt x="53" y="39"/>
                      <a:pt x="56" y="37"/>
                    </a:cubicBezTo>
                    <a:cubicBezTo>
                      <a:pt x="59" y="35"/>
                      <a:pt x="59" y="33"/>
                      <a:pt x="61" y="30"/>
                    </a:cubicBezTo>
                    <a:cubicBezTo>
                      <a:pt x="62" y="26"/>
                      <a:pt x="63" y="23"/>
                      <a:pt x="64" y="21"/>
                    </a:cubicBezTo>
                    <a:cubicBezTo>
                      <a:pt x="65" y="19"/>
                      <a:pt x="61" y="12"/>
                      <a:pt x="60" y="11"/>
                    </a:cubicBezTo>
                    <a:cubicBezTo>
                      <a:pt x="58" y="10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" name="Freeform 456">
                <a:extLst>
                  <a:ext uri="{FF2B5EF4-FFF2-40B4-BE49-F238E27FC236}">
                    <a16:creationId xmlns:a16="http://schemas.microsoft.com/office/drawing/2014/main" id="{4A404EEA-70A5-C2EE-3EDD-89EEA0903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8695" y="2855674"/>
                <a:ext cx="36513" cy="42863"/>
              </a:xfrm>
              <a:custGeom>
                <a:avLst/>
                <a:gdLst>
                  <a:gd name="T0" fmla="*/ 2147483646 w 41"/>
                  <a:gd name="T1" fmla="*/ 2147483646 h 48"/>
                  <a:gd name="T2" fmla="*/ 2147483646 w 41"/>
                  <a:gd name="T3" fmla="*/ 2147483646 h 48"/>
                  <a:gd name="T4" fmla="*/ 2147483646 w 41"/>
                  <a:gd name="T5" fmla="*/ 2147483646 h 48"/>
                  <a:gd name="T6" fmla="*/ 2147483646 w 41"/>
                  <a:gd name="T7" fmla="*/ 2147483646 h 48"/>
                  <a:gd name="T8" fmla="*/ 2147483646 w 41"/>
                  <a:gd name="T9" fmla="*/ 2147483646 h 48"/>
                  <a:gd name="T10" fmla="*/ 2147483646 w 41"/>
                  <a:gd name="T11" fmla="*/ 2147483646 h 48"/>
                  <a:gd name="T12" fmla="*/ 2147483646 w 41"/>
                  <a:gd name="T13" fmla="*/ 2147483646 h 48"/>
                  <a:gd name="T14" fmla="*/ 2147483646 w 41"/>
                  <a:gd name="T15" fmla="*/ 2147483646 h 48"/>
                  <a:gd name="T16" fmla="*/ 2147483646 w 41"/>
                  <a:gd name="T17" fmla="*/ 2147483646 h 48"/>
                  <a:gd name="T18" fmla="*/ 2147483646 w 41"/>
                  <a:gd name="T19" fmla="*/ 2147483646 h 48"/>
                  <a:gd name="T20" fmla="*/ 2147483646 w 41"/>
                  <a:gd name="T21" fmla="*/ 2147483646 h 48"/>
                  <a:gd name="T22" fmla="*/ 2147483646 w 41"/>
                  <a:gd name="T23" fmla="*/ 2147483646 h 48"/>
                  <a:gd name="T24" fmla="*/ 2147483646 w 41"/>
                  <a:gd name="T25" fmla="*/ 2147483646 h 48"/>
                  <a:gd name="T26" fmla="*/ 2147483646 w 41"/>
                  <a:gd name="T27" fmla="*/ 2147483646 h 48"/>
                  <a:gd name="T28" fmla="*/ 2147483646 w 41"/>
                  <a:gd name="T29" fmla="*/ 2147483646 h 48"/>
                  <a:gd name="T30" fmla="*/ 2147483646 w 41"/>
                  <a:gd name="T31" fmla="*/ 2147483646 h 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"/>
                  <a:gd name="T49" fmla="*/ 0 h 48"/>
                  <a:gd name="T50" fmla="*/ 41 w 41"/>
                  <a:gd name="T51" fmla="*/ 48 h 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" h="48">
                    <a:moveTo>
                      <a:pt x="21" y="9"/>
                    </a:moveTo>
                    <a:cubicBezTo>
                      <a:pt x="22" y="7"/>
                      <a:pt x="25" y="6"/>
                      <a:pt x="23" y="5"/>
                    </a:cubicBezTo>
                    <a:cubicBezTo>
                      <a:pt x="22" y="3"/>
                      <a:pt x="15" y="0"/>
                      <a:pt x="14" y="2"/>
                    </a:cubicBezTo>
                    <a:cubicBezTo>
                      <a:pt x="14" y="5"/>
                      <a:pt x="11" y="3"/>
                      <a:pt x="11" y="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4" y="11"/>
                      <a:pt x="2" y="11"/>
                    </a:cubicBezTo>
                    <a:cubicBezTo>
                      <a:pt x="0" y="11"/>
                      <a:pt x="0" y="15"/>
                      <a:pt x="3" y="17"/>
                    </a:cubicBezTo>
                    <a:cubicBezTo>
                      <a:pt x="5" y="19"/>
                      <a:pt x="9" y="25"/>
                      <a:pt x="9" y="27"/>
                    </a:cubicBezTo>
                    <a:cubicBezTo>
                      <a:pt x="9" y="30"/>
                      <a:pt x="8" y="39"/>
                      <a:pt x="12" y="39"/>
                    </a:cubicBezTo>
                    <a:cubicBezTo>
                      <a:pt x="15" y="39"/>
                      <a:pt x="22" y="34"/>
                      <a:pt x="23" y="37"/>
                    </a:cubicBezTo>
                    <a:cubicBezTo>
                      <a:pt x="25" y="40"/>
                      <a:pt x="22" y="43"/>
                      <a:pt x="26" y="45"/>
                    </a:cubicBezTo>
                    <a:cubicBezTo>
                      <a:pt x="29" y="47"/>
                      <a:pt x="33" y="48"/>
                      <a:pt x="33" y="46"/>
                    </a:cubicBezTo>
                    <a:cubicBezTo>
                      <a:pt x="33" y="44"/>
                      <a:pt x="30" y="39"/>
                      <a:pt x="32" y="38"/>
                    </a:cubicBezTo>
                    <a:cubicBezTo>
                      <a:pt x="35" y="37"/>
                      <a:pt x="41" y="26"/>
                      <a:pt x="40" y="24"/>
                    </a:cubicBezTo>
                    <a:cubicBezTo>
                      <a:pt x="39" y="22"/>
                      <a:pt x="41" y="20"/>
                      <a:pt x="34" y="17"/>
                    </a:cubicBezTo>
                    <a:cubicBezTo>
                      <a:pt x="27" y="15"/>
                      <a:pt x="21" y="9"/>
                      <a:pt x="21" y="9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" name="Freeform 457">
                <a:extLst>
                  <a:ext uri="{FF2B5EF4-FFF2-40B4-BE49-F238E27FC236}">
                    <a16:creationId xmlns:a16="http://schemas.microsoft.com/office/drawing/2014/main" id="{9D8F1E3C-CD62-91C5-B6B8-49653085F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1870" y="2898537"/>
                <a:ext cx="22225" cy="14287"/>
              </a:xfrm>
              <a:custGeom>
                <a:avLst/>
                <a:gdLst>
                  <a:gd name="T0" fmla="*/ 2147483646 w 24"/>
                  <a:gd name="T1" fmla="*/ 2147483646 h 16"/>
                  <a:gd name="T2" fmla="*/ 2147483646 w 24"/>
                  <a:gd name="T3" fmla="*/ 2147483646 h 16"/>
                  <a:gd name="T4" fmla="*/ 2147483646 w 24"/>
                  <a:gd name="T5" fmla="*/ 2147483646 h 16"/>
                  <a:gd name="T6" fmla="*/ 2147483646 w 24"/>
                  <a:gd name="T7" fmla="*/ 2147483646 h 16"/>
                  <a:gd name="T8" fmla="*/ 2147483646 w 24"/>
                  <a:gd name="T9" fmla="*/ 2147483646 h 16"/>
                  <a:gd name="T10" fmla="*/ 2147483646 w 24"/>
                  <a:gd name="T11" fmla="*/ 2147483646 h 16"/>
                  <a:gd name="T12" fmla="*/ 2147483646 w 24"/>
                  <a:gd name="T13" fmla="*/ 2147483646 h 16"/>
                  <a:gd name="T14" fmla="*/ 2147483646 w 24"/>
                  <a:gd name="T15" fmla="*/ 2147483646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6"/>
                  <a:gd name="T26" fmla="*/ 24 w 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6">
                    <a:moveTo>
                      <a:pt x="9" y="3"/>
                    </a:moveTo>
                    <a:cubicBezTo>
                      <a:pt x="8" y="3"/>
                      <a:pt x="2" y="0"/>
                      <a:pt x="1" y="2"/>
                    </a:cubicBezTo>
                    <a:cubicBezTo>
                      <a:pt x="0" y="3"/>
                      <a:pt x="0" y="9"/>
                      <a:pt x="3" y="10"/>
                    </a:cubicBezTo>
                    <a:cubicBezTo>
                      <a:pt x="7" y="11"/>
                      <a:pt x="13" y="15"/>
                      <a:pt x="15" y="16"/>
                    </a:cubicBezTo>
                    <a:cubicBezTo>
                      <a:pt x="17" y="16"/>
                      <a:pt x="21" y="15"/>
                      <a:pt x="22" y="13"/>
                    </a:cubicBezTo>
                    <a:cubicBezTo>
                      <a:pt x="22" y="12"/>
                      <a:pt x="24" y="5"/>
                      <a:pt x="23" y="4"/>
                    </a:cubicBezTo>
                    <a:cubicBezTo>
                      <a:pt x="22" y="3"/>
                      <a:pt x="16" y="2"/>
                      <a:pt x="16" y="2"/>
                    </a:cubicBez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" name="Freeform 458">
                <a:extLst>
                  <a:ext uri="{FF2B5EF4-FFF2-40B4-BE49-F238E27FC236}">
                    <a16:creationId xmlns:a16="http://schemas.microsoft.com/office/drawing/2014/main" id="{DFDD1854-1C11-00BC-96F7-30F4E8EC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8708" y="2161937"/>
                <a:ext cx="17462" cy="26987"/>
              </a:xfrm>
              <a:custGeom>
                <a:avLst/>
                <a:gdLst>
                  <a:gd name="T0" fmla="*/ 2147483646 w 20"/>
                  <a:gd name="T1" fmla="*/ 2147483646 h 31"/>
                  <a:gd name="T2" fmla="*/ 2147483646 w 20"/>
                  <a:gd name="T3" fmla="*/ 2147483646 h 31"/>
                  <a:gd name="T4" fmla="*/ 2147483646 w 20"/>
                  <a:gd name="T5" fmla="*/ 2147483646 h 31"/>
                  <a:gd name="T6" fmla="*/ 0 w 20"/>
                  <a:gd name="T7" fmla="*/ 2147483646 h 31"/>
                  <a:gd name="T8" fmla="*/ 2147483646 w 20"/>
                  <a:gd name="T9" fmla="*/ 2147483646 h 31"/>
                  <a:gd name="T10" fmla="*/ 2147483646 w 20"/>
                  <a:gd name="T11" fmla="*/ 2147483646 h 31"/>
                  <a:gd name="T12" fmla="*/ 2147483646 w 20"/>
                  <a:gd name="T13" fmla="*/ 2147483646 h 31"/>
                  <a:gd name="T14" fmla="*/ 2147483646 w 20"/>
                  <a:gd name="T15" fmla="*/ 2147483646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31"/>
                  <a:gd name="T26" fmla="*/ 20 w 20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31">
                    <a:moveTo>
                      <a:pt x="17" y="4"/>
                    </a:moveTo>
                    <a:cubicBezTo>
                      <a:pt x="13" y="2"/>
                      <a:pt x="8" y="0"/>
                      <a:pt x="10" y="5"/>
                    </a:cubicBezTo>
                    <a:cubicBezTo>
                      <a:pt x="11" y="10"/>
                      <a:pt x="12" y="11"/>
                      <a:pt x="8" y="16"/>
                    </a:cubicBezTo>
                    <a:cubicBezTo>
                      <a:pt x="5" y="22"/>
                      <a:pt x="0" y="31"/>
                      <a:pt x="0" y="31"/>
                    </a:cubicBezTo>
                    <a:cubicBezTo>
                      <a:pt x="0" y="31"/>
                      <a:pt x="5" y="28"/>
                      <a:pt x="9" y="27"/>
                    </a:cubicBezTo>
                    <a:cubicBezTo>
                      <a:pt x="13" y="26"/>
                      <a:pt x="16" y="21"/>
                      <a:pt x="18" y="20"/>
                    </a:cubicBezTo>
                    <a:cubicBezTo>
                      <a:pt x="20" y="19"/>
                      <a:pt x="20" y="14"/>
                      <a:pt x="20" y="11"/>
                    </a:cubicBezTo>
                    <a:cubicBezTo>
                      <a:pt x="20" y="9"/>
                      <a:pt x="17" y="4"/>
                      <a:pt x="17" y="4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" name="Freeform 459">
                <a:extLst>
                  <a:ext uri="{FF2B5EF4-FFF2-40B4-BE49-F238E27FC236}">
                    <a16:creationId xmlns:a16="http://schemas.microsoft.com/office/drawing/2014/main" id="{DAA964D7-5E59-37EB-567B-1590E0451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1720" y="2188924"/>
                <a:ext cx="23813" cy="28575"/>
              </a:xfrm>
              <a:custGeom>
                <a:avLst/>
                <a:gdLst>
                  <a:gd name="T0" fmla="*/ 2147483646 w 28"/>
                  <a:gd name="T1" fmla="*/ 0 h 31"/>
                  <a:gd name="T2" fmla="*/ 2147483646 w 28"/>
                  <a:gd name="T3" fmla="*/ 2147483646 h 31"/>
                  <a:gd name="T4" fmla="*/ 2147483646 w 28"/>
                  <a:gd name="T5" fmla="*/ 2147483646 h 31"/>
                  <a:gd name="T6" fmla="*/ 2147483646 w 28"/>
                  <a:gd name="T7" fmla="*/ 2147483646 h 31"/>
                  <a:gd name="T8" fmla="*/ 2147483646 w 28"/>
                  <a:gd name="T9" fmla="*/ 2147483646 h 31"/>
                  <a:gd name="T10" fmla="*/ 2147483646 w 28"/>
                  <a:gd name="T11" fmla="*/ 2147483646 h 31"/>
                  <a:gd name="T12" fmla="*/ 2147483646 w 28"/>
                  <a:gd name="T13" fmla="*/ 2147483646 h 31"/>
                  <a:gd name="T14" fmla="*/ 2147483646 w 28"/>
                  <a:gd name="T15" fmla="*/ 2147483646 h 31"/>
                  <a:gd name="T16" fmla="*/ 2147483646 w 28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31"/>
                  <a:gd name="T29" fmla="*/ 28 w 2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31">
                    <a:moveTo>
                      <a:pt x="19" y="0"/>
                    </a:moveTo>
                    <a:cubicBezTo>
                      <a:pt x="17" y="0"/>
                      <a:pt x="16" y="6"/>
                      <a:pt x="15" y="9"/>
                    </a:cubicBezTo>
                    <a:cubicBezTo>
                      <a:pt x="15" y="12"/>
                      <a:pt x="10" y="13"/>
                      <a:pt x="9" y="16"/>
                    </a:cubicBezTo>
                    <a:cubicBezTo>
                      <a:pt x="8" y="19"/>
                      <a:pt x="0" y="22"/>
                      <a:pt x="6" y="22"/>
                    </a:cubicBezTo>
                    <a:cubicBezTo>
                      <a:pt x="11" y="23"/>
                      <a:pt x="17" y="16"/>
                      <a:pt x="17" y="22"/>
                    </a:cubicBezTo>
                    <a:cubicBezTo>
                      <a:pt x="17" y="27"/>
                      <a:pt x="16" y="31"/>
                      <a:pt x="20" y="27"/>
                    </a:cubicBezTo>
                    <a:cubicBezTo>
                      <a:pt x="24" y="24"/>
                      <a:pt x="28" y="20"/>
                      <a:pt x="28" y="17"/>
                    </a:cubicBezTo>
                    <a:cubicBezTo>
                      <a:pt x="28" y="15"/>
                      <a:pt x="24" y="10"/>
                      <a:pt x="24" y="8"/>
                    </a:cubicBezTo>
                    <a:cubicBezTo>
                      <a:pt x="25" y="6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" name="Freeform 460">
                <a:extLst>
                  <a:ext uri="{FF2B5EF4-FFF2-40B4-BE49-F238E27FC236}">
                    <a16:creationId xmlns:a16="http://schemas.microsoft.com/office/drawing/2014/main" id="{51C4E0BD-27D9-B5DB-7E1B-497550D9F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4258" y="2228612"/>
                <a:ext cx="14287" cy="14287"/>
              </a:xfrm>
              <a:custGeom>
                <a:avLst/>
                <a:gdLst>
                  <a:gd name="T0" fmla="*/ 2147483646 w 16"/>
                  <a:gd name="T1" fmla="*/ 2147483646 h 15"/>
                  <a:gd name="T2" fmla="*/ 2147483646 w 16"/>
                  <a:gd name="T3" fmla="*/ 2147483646 h 15"/>
                  <a:gd name="T4" fmla="*/ 2147483646 w 16"/>
                  <a:gd name="T5" fmla="*/ 2147483646 h 15"/>
                  <a:gd name="T6" fmla="*/ 2147483646 w 16"/>
                  <a:gd name="T7" fmla="*/ 0 h 15"/>
                  <a:gd name="T8" fmla="*/ 2147483646 w 16"/>
                  <a:gd name="T9" fmla="*/ 214748364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7" y="2"/>
                    </a:moveTo>
                    <a:cubicBezTo>
                      <a:pt x="5" y="5"/>
                      <a:pt x="0" y="15"/>
                      <a:pt x="3" y="15"/>
                    </a:cubicBezTo>
                    <a:cubicBezTo>
                      <a:pt x="8" y="15"/>
                      <a:pt x="9" y="6"/>
                      <a:pt x="12" y="5"/>
                    </a:cubicBezTo>
                    <a:cubicBezTo>
                      <a:pt x="14" y="5"/>
                      <a:pt x="16" y="0"/>
                      <a:pt x="16" y="0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4" name="Freeform 461">
                <a:extLst>
                  <a:ext uri="{FF2B5EF4-FFF2-40B4-BE49-F238E27FC236}">
                    <a16:creationId xmlns:a16="http://schemas.microsoft.com/office/drawing/2014/main" id="{EEDF55C7-3EA2-BA2D-3F97-9E57AEBAE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6483" y="2225437"/>
                <a:ext cx="15875" cy="15875"/>
              </a:xfrm>
              <a:custGeom>
                <a:avLst/>
                <a:gdLst>
                  <a:gd name="T0" fmla="*/ 2147483646 w 18"/>
                  <a:gd name="T1" fmla="*/ 0 h 18"/>
                  <a:gd name="T2" fmla="*/ 2147483646 w 18"/>
                  <a:gd name="T3" fmla="*/ 2147483646 h 18"/>
                  <a:gd name="T4" fmla="*/ 2147483646 w 18"/>
                  <a:gd name="T5" fmla="*/ 2147483646 h 18"/>
                  <a:gd name="T6" fmla="*/ 2147483646 w 18"/>
                  <a:gd name="T7" fmla="*/ 2147483646 h 18"/>
                  <a:gd name="T8" fmla="*/ 2147483646 w 18"/>
                  <a:gd name="T9" fmla="*/ 0 h 18"/>
                  <a:gd name="T10" fmla="*/ 2147483646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8"/>
                  <a:gd name="T20" fmla="*/ 18 w 18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8">
                    <a:moveTo>
                      <a:pt x="8" y="0"/>
                    </a:moveTo>
                    <a:cubicBezTo>
                      <a:pt x="5" y="2"/>
                      <a:pt x="0" y="7"/>
                      <a:pt x="3" y="9"/>
                    </a:cubicBezTo>
                    <a:cubicBezTo>
                      <a:pt x="5" y="11"/>
                      <a:pt x="8" y="0"/>
                      <a:pt x="10" y="5"/>
                    </a:cubicBezTo>
                    <a:cubicBezTo>
                      <a:pt x="12" y="9"/>
                      <a:pt x="10" y="18"/>
                      <a:pt x="13" y="14"/>
                    </a:cubicBezTo>
                    <a:cubicBezTo>
                      <a:pt x="17" y="10"/>
                      <a:pt x="18" y="0"/>
                      <a:pt x="18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5" name="Freeform 462">
                <a:extLst>
                  <a:ext uri="{FF2B5EF4-FFF2-40B4-BE49-F238E27FC236}">
                    <a16:creationId xmlns:a16="http://schemas.microsoft.com/office/drawing/2014/main" id="{E31C9D9F-68F0-EA95-CF7C-202FE79AC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3945" y="2188924"/>
                <a:ext cx="28575" cy="39688"/>
              </a:xfrm>
              <a:custGeom>
                <a:avLst/>
                <a:gdLst>
                  <a:gd name="T0" fmla="*/ 2147483646 w 32"/>
                  <a:gd name="T1" fmla="*/ 2147483646 h 44"/>
                  <a:gd name="T2" fmla="*/ 2147483646 w 32"/>
                  <a:gd name="T3" fmla="*/ 2147483646 h 44"/>
                  <a:gd name="T4" fmla="*/ 2147483646 w 32"/>
                  <a:gd name="T5" fmla="*/ 2147483646 h 44"/>
                  <a:gd name="T6" fmla="*/ 2147483646 w 32"/>
                  <a:gd name="T7" fmla="*/ 2147483646 h 44"/>
                  <a:gd name="T8" fmla="*/ 2147483646 w 32"/>
                  <a:gd name="T9" fmla="*/ 2147483646 h 44"/>
                  <a:gd name="T10" fmla="*/ 2147483646 w 32"/>
                  <a:gd name="T11" fmla="*/ 2147483646 h 44"/>
                  <a:gd name="T12" fmla="*/ 2147483646 w 32"/>
                  <a:gd name="T13" fmla="*/ 2147483646 h 44"/>
                  <a:gd name="T14" fmla="*/ 2147483646 w 32"/>
                  <a:gd name="T15" fmla="*/ 2147483646 h 44"/>
                  <a:gd name="T16" fmla="*/ 2147483646 w 32"/>
                  <a:gd name="T17" fmla="*/ 2147483646 h 44"/>
                  <a:gd name="T18" fmla="*/ 2147483646 w 32"/>
                  <a:gd name="T19" fmla="*/ 2147483646 h 44"/>
                  <a:gd name="T20" fmla="*/ 2147483646 w 32"/>
                  <a:gd name="T21" fmla="*/ 2147483646 h 44"/>
                  <a:gd name="T22" fmla="*/ 2147483646 w 32"/>
                  <a:gd name="T23" fmla="*/ 2147483646 h 44"/>
                  <a:gd name="T24" fmla="*/ 2147483646 w 32"/>
                  <a:gd name="T25" fmla="*/ 2147483646 h 44"/>
                  <a:gd name="T26" fmla="*/ 2147483646 w 32"/>
                  <a:gd name="T27" fmla="*/ 2147483646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44"/>
                  <a:gd name="T44" fmla="*/ 32 w 32"/>
                  <a:gd name="T45" fmla="*/ 44 h 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44">
                    <a:moveTo>
                      <a:pt x="9" y="12"/>
                    </a:moveTo>
                    <a:cubicBezTo>
                      <a:pt x="9" y="15"/>
                      <a:pt x="11" y="24"/>
                      <a:pt x="8" y="27"/>
                    </a:cubicBezTo>
                    <a:cubicBezTo>
                      <a:pt x="5" y="31"/>
                      <a:pt x="0" y="35"/>
                      <a:pt x="5" y="35"/>
                    </a:cubicBezTo>
                    <a:cubicBezTo>
                      <a:pt x="10" y="36"/>
                      <a:pt x="11" y="44"/>
                      <a:pt x="13" y="42"/>
                    </a:cubicBezTo>
                    <a:cubicBezTo>
                      <a:pt x="16" y="40"/>
                      <a:pt x="16" y="29"/>
                      <a:pt x="19" y="32"/>
                    </a:cubicBezTo>
                    <a:cubicBezTo>
                      <a:pt x="22" y="35"/>
                      <a:pt x="24" y="32"/>
                      <a:pt x="24" y="30"/>
                    </a:cubicBezTo>
                    <a:cubicBezTo>
                      <a:pt x="24" y="28"/>
                      <a:pt x="18" y="22"/>
                      <a:pt x="22" y="22"/>
                    </a:cubicBezTo>
                    <a:cubicBezTo>
                      <a:pt x="27" y="22"/>
                      <a:pt x="27" y="21"/>
                      <a:pt x="28" y="17"/>
                    </a:cubicBezTo>
                    <a:cubicBezTo>
                      <a:pt x="29" y="12"/>
                      <a:pt x="24" y="12"/>
                      <a:pt x="28" y="9"/>
                    </a:cubicBezTo>
                    <a:cubicBezTo>
                      <a:pt x="32" y="6"/>
                      <a:pt x="27" y="0"/>
                      <a:pt x="25" y="5"/>
                    </a:cubicBezTo>
                    <a:cubicBezTo>
                      <a:pt x="24" y="10"/>
                      <a:pt x="24" y="12"/>
                      <a:pt x="22" y="13"/>
                    </a:cubicBezTo>
                    <a:cubicBezTo>
                      <a:pt x="20" y="14"/>
                      <a:pt x="16" y="11"/>
                      <a:pt x="16" y="8"/>
                    </a:cubicBezTo>
                    <a:cubicBezTo>
                      <a:pt x="17" y="5"/>
                      <a:pt x="15" y="2"/>
                      <a:pt x="15" y="2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" name="Freeform 463">
                <a:extLst>
                  <a:ext uri="{FF2B5EF4-FFF2-40B4-BE49-F238E27FC236}">
                    <a16:creationId xmlns:a16="http://schemas.microsoft.com/office/drawing/2014/main" id="{6B017826-D717-20C9-7014-5C77505A3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0458" y="2141299"/>
                <a:ext cx="25400" cy="39688"/>
              </a:xfrm>
              <a:custGeom>
                <a:avLst/>
                <a:gdLst>
                  <a:gd name="T0" fmla="*/ 2147483646 w 28"/>
                  <a:gd name="T1" fmla="*/ 2147483646 h 44"/>
                  <a:gd name="T2" fmla="*/ 2147483646 w 28"/>
                  <a:gd name="T3" fmla="*/ 2147483646 h 44"/>
                  <a:gd name="T4" fmla="*/ 2147483646 w 28"/>
                  <a:gd name="T5" fmla="*/ 2147483646 h 44"/>
                  <a:gd name="T6" fmla="*/ 2147483646 w 28"/>
                  <a:gd name="T7" fmla="*/ 2147483646 h 44"/>
                  <a:gd name="T8" fmla="*/ 2147483646 w 28"/>
                  <a:gd name="T9" fmla="*/ 2147483646 h 44"/>
                  <a:gd name="T10" fmla="*/ 2147483646 w 28"/>
                  <a:gd name="T11" fmla="*/ 2147483646 h 44"/>
                  <a:gd name="T12" fmla="*/ 2147483646 w 28"/>
                  <a:gd name="T13" fmla="*/ 2147483646 h 44"/>
                  <a:gd name="T14" fmla="*/ 2147483646 w 28"/>
                  <a:gd name="T15" fmla="*/ 2147483646 h 44"/>
                  <a:gd name="T16" fmla="*/ 2147483646 w 28"/>
                  <a:gd name="T17" fmla="*/ 2147483646 h 44"/>
                  <a:gd name="T18" fmla="*/ 2147483646 w 28"/>
                  <a:gd name="T19" fmla="*/ 2147483646 h 44"/>
                  <a:gd name="T20" fmla="*/ 2147483646 w 28"/>
                  <a:gd name="T21" fmla="*/ 2147483646 h 44"/>
                  <a:gd name="T22" fmla="*/ 2147483646 w 28"/>
                  <a:gd name="T23" fmla="*/ 2147483646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"/>
                  <a:gd name="T37" fmla="*/ 0 h 44"/>
                  <a:gd name="T38" fmla="*/ 28 w 28"/>
                  <a:gd name="T39" fmla="*/ 44 h 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" h="44">
                    <a:moveTo>
                      <a:pt x="4" y="20"/>
                    </a:moveTo>
                    <a:cubicBezTo>
                      <a:pt x="2" y="22"/>
                      <a:pt x="0" y="28"/>
                      <a:pt x="2" y="29"/>
                    </a:cubicBezTo>
                    <a:cubicBezTo>
                      <a:pt x="4" y="31"/>
                      <a:pt x="6" y="36"/>
                      <a:pt x="6" y="36"/>
                    </a:cubicBezTo>
                    <a:cubicBezTo>
                      <a:pt x="6" y="36"/>
                      <a:pt x="2" y="44"/>
                      <a:pt x="7" y="41"/>
                    </a:cubicBezTo>
                    <a:cubicBezTo>
                      <a:pt x="12" y="37"/>
                      <a:pt x="13" y="35"/>
                      <a:pt x="15" y="34"/>
                    </a:cubicBezTo>
                    <a:cubicBezTo>
                      <a:pt x="17" y="32"/>
                      <a:pt x="17" y="28"/>
                      <a:pt x="22" y="29"/>
                    </a:cubicBezTo>
                    <a:cubicBezTo>
                      <a:pt x="26" y="31"/>
                      <a:pt x="22" y="27"/>
                      <a:pt x="25" y="22"/>
                    </a:cubicBezTo>
                    <a:cubicBezTo>
                      <a:pt x="28" y="16"/>
                      <a:pt x="27" y="12"/>
                      <a:pt x="23" y="9"/>
                    </a:cubicBezTo>
                    <a:cubicBezTo>
                      <a:pt x="19" y="7"/>
                      <a:pt x="19" y="0"/>
                      <a:pt x="17" y="4"/>
                    </a:cubicBezTo>
                    <a:cubicBezTo>
                      <a:pt x="15" y="9"/>
                      <a:pt x="11" y="12"/>
                      <a:pt x="11" y="14"/>
                    </a:cubicBezTo>
                    <a:cubicBezTo>
                      <a:pt x="11" y="17"/>
                      <a:pt x="7" y="17"/>
                      <a:pt x="7" y="17"/>
                    </a:cubicBez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" name="Freeform 464">
                <a:extLst>
                  <a:ext uri="{FF2B5EF4-FFF2-40B4-BE49-F238E27FC236}">
                    <a16:creationId xmlns:a16="http://schemas.microsoft.com/office/drawing/2014/main" id="{8E10FC92-92D4-35B2-CE75-EC8935394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2208" y="2125424"/>
                <a:ext cx="17462" cy="17463"/>
              </a:xfrm>
              <a:custGeom>
                <a:avLst/>
                <a:gdLst>
                  <a:gd name="T0" fmla="*/ 2147483646 w 20"/>
                  <a:gd name="T1" fmla="*/ 2147483646 h 21"/>
                  <a:gd name="T2" fmla="*/ 2147483646 w 20"/>
                  <a:gd name="T3" fmla="*/ 2147483646 h 21"/>
                  <a:gd name="T4" fmla="*/ 2147483646 w 20"/>
                  <a:gd name="T5" fmla="*/ 2147483646 h 21"/>
                  <a:gd name="T6" fmla="*/ 2147483646 w 20"/>
                  <a:gd name="T7" fmla="*/ 2147483646 h 21"/>
                  <a:gd name="T8" fmla="*/ 2147483646 w 20"/>
                  <a:gd name="T9" fmla="*/ 2147483646 h 21"/>
                  <a:gd name="T10" fmla="*/ 2147483646 w 20"/>
                  <a:gd name="T11" fmla="*/ 2147483646 h 21"/>
                  <a:gd name="T12" fmla="*/ 2147483646 w 20"/>
                  <a:gd name="T13" fmla="*/ 2147483646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1"/>
                  <a:gd name="T23" fmla="*/ 20 w 2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1">
                    <a:moveTo>
                      <a:pt x="9" y="8"/>
                    </a:moveTo>
                    <a:cubicBezTo>
                      <a:pt x="6" y="9"/>
                      <a:pt x="0" y="6"/>
                      <a:pt x="4" y="13"/>
                    </a:cubicBezTo>
                    <a:cubicBezTo>
                      <a:pt x="7" y="21"/>
                      <a:pt x="7" y="19"/>
                      <a:pt x="10" y="16"/>
                    </a:cubicBezTo>
                    <a:cubicBezTo>
                      <a:pt x="13" y="13"/>
                      <a:pt x="13" y="12"/>
                      <a:pt x="16" y="11"/>
                    </a:cubicBezTo>
                    <a:cubicBezTo>
                      <a:pt x="18" y="11"/>
                      <a:pt x="20" y="7"/>
                      <a:pt x="20" y="7"/>
                    </a:cubicBezTo>
                    <a:cubicBezTo>
                      <a:pt x="20" y="7"/>
                      <a:pt x="20" y="0"/>
                      <a:pt x="18" y="1"/>
                    </a:cubicBezTo>
                    <a:cubicBezTo>
                      <a:pt x="16" y="3"/>
                      <a:pt x="9" y="8"/>
                      <a:pt x="9" y="8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" name="Freeform 465">
                <a:extLst>
                  <a:ext uri="{FF2B5EF4-FFF2-40B4-BE49-F238E27FC236}">
                    <a16:creationId xmlns:a16="http://schemas.microsoft.com/office/drawing/2014/main" id="{1166503A-B431-3974-F6FC-2178C59CF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1258" y="2107962"/>
                <a:ext cx="15875" cy="15875"/>
              </a:xfrm>
              <a:custGeom>
                <a:avLst/>
                <a:gdLst>
                  <a:gd name="T0" fmla="*/ 2147483646 w 18"/>
                  <a:gd name="T1" fmla="*/ 0 h 18"/>
                  <a:gd name="T2" fmla="*/ 2147483646 w 18"/>
                  <a:gd name="T3" fmla="*/ 2147483646 h 18"/>
                  <a:gd name="T4" fmla="*/ 2147483646 w 18"/>
                  <a:gd name="T5" fmla="*/ 2147483646 h 18"/>
                  <a:gd name="T6" fmla="*/ 2147483646 w 18"/>
                  <a:gd name="T7" fmla="*/ 2147483646 h 18"/>
                  <a:gd name="T8" fmla="*/ 2147483646 w 18"/>
                  <a:gd name="T9" fmla="*/ 2147483646 h 18"/>
                  <a:gd name="T10" fmla="*/ 2147483646 w 18"/>
                  <a:gd name="T11" fmla="*/ 2147483646 h 18"/>
                  <a:gd name="T12" fmla="*/ 2147483646 w 18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2" y="0"/>
                    </a:moveTo>
                    <a:cubicBezTo>
                      <a:pt x="0" y="5"/>
                      <a:pt x="3" y="15"/>
                      <a:pt x="5" y="15"/>
                    </a:cubicBezTo>
                    <a:cubicBezTo>
                      <a:pt x="7" y="15"/>
                      <a:pt x="6" y="18"/>
                      <a:pt x="9" y="18"/>
                    </a:cubicBezTo>
                    <a:cubicBezTo>
                      <a:pt x="11" y="18"/>
                      <a:pt x="13" y="17"/>
                      <a:pt x="14" y="12"/>
                    </a:cubicBezTo>
                    <a:cubicBezTo>
                      <a:pt x="16" y="7"/>
                      <a:pt x="18" y="0"/>
                      <a:pt x="16" y="1"/>
                    </a:cubicBezTo>
                    <a:cubicBezTo>
                      <a:pt x="13" y="2"/>
                      <a:pt x="9" y="7"/>
                      <a:pt x="9" y="7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" name="Freeform 466">
                <a:extLst>
                  <a:ext uri="{FF2B5EF4-FFF2-40B4-BE49-F238E27FC236}">
                    <a16:creationId xmlns:a16="http://schemas.microsoft.com/office/drawing/2014/main" id="{0E9AF3AB-2EDC-15D9-A598-297A0F8D2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9833" y="2103199"/>
                <a:ext cx="14287" cy="14288"/>
              </a:xfrm>
              <a:custGeom>
                <a:avLst/>
                <a:gdLst>
                  <a:gd name="T0" fmla="*/ 2147483646 w 16"/>
                  <a:gd name="T1" fmla="*/ 0 h 16"/>
                  <a:gd name="T2" fmla="*/ 2147483646 w 16"/>
                  <a:gd name="T3" fmla="*/ 2147483646 h 16"/>
                  <a:gd name="T4" fmla="*/ 2147483646 w 16"/>
                  <a:gd name="T5" fmla="*/ 2147483646 h 16"/>
                  <a:gd name="T6" fmla="*/ 2147483646 w 16"/>
                  <a:gd name="T7" fmla="*/ 2147483646 h 16"/>
                  <a:gd name="T8" fmla="*/ 2147483646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8" y="0"/>
                    </a:moveTo>
                    <a:cubicBezTo>
                      <a:pt x="6" y="2"/>
                      <a:pt x="0" y="8"/>
                      <a:pt x="5" y="12"/>
                    </a:cubicBezTo>
                    <a:cubicBezTo>
                      <a:pt x="10" y="16"/>
                      <a:pt x="12" y="13"/>
                      <a:pt x="13" y="11"/>
                    </a:cubicBezTo>
                    <a:cubicBezTo>
                      <a:pt x="14" y="8"/>
                      <a:pt x="12" y="3"/>
                      <a:pt x="14" y="1"/>
                    </a:cubicBezTo>
                    <a:cubicBezTo>
                      <a:pt x="16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" name="Freeform 467">
                <a:extLst>
                  <a:ext uri="{FF2B5EF4-FFF2-40B4-BE49-F238E27FC236}">
                    <a16:creationId xmlns:a16="http://schemas.microsoft.com/office/drawing/2014/main" id="{D4115A63-E2B6-9EE3-D464-5C159B816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1108" y="2063512"/>
                <a:ext cx="30162" cy="22225"/>
              </a:xfrm>
              <a:custGeom>
                <a:avLst/>
                <a:gdLst>
                  <a:gd name="T0" fmla="*/ 2147483646 w 34"/>
                  <a:gd name="T1" fmla="*/ 2147483646 h 26"/>
                  <a:gd name="T2" fmla="*/ 2147483646 w 34"/>
                  <a:gd name="T3" fmla="*/ 2147483646 h 26"/>
                  <a:gd name="T4" fmla="*/ 2147483646 w 34"/>
                  <a:gd name="T5" fmla="*/ 2147483646 h 26"/>
                  <a:gd name="T6" fmla="*/ 2147483646 w 34"/>
                  <a:gd name="T7" fmla="*/ 2147483646 h 26"/>
                  <a:gd name="T8" fmla="*/ 2147483646 w 34"/>
                  <a:gd name="T9" fmla="*/ 2147483646 h 26"/>
                  <a:gd name="T10" fmla="*/ 2147483646 w 34"/>
                  <a:gd name="T11" fmla="*/ 0 h 26"/>
                  <a:gd name="T12" fmla="*/ 2147483646 w 34"/>
                  <a:gd name="T13" fmla="*/ 214748364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26"/>
                  <a:gd name="T23" fmla="*/ 34 w 34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26">
                    <a:moveTo>
                      <a:pt x="6" y="11"/>
                    </a:moveTo>
                    <a:cubicBezTo>
                      <a:pt x="2" y="12"/>
                      <a:pt x="0" y="13"/>
                      <a:pt x="1" y="17"/>
                    </a:cubicBezTo>
                    <a:cubicBezTo>
                      <a:pt x="2" y="21"/>
                      <a:pt x="6" y="26"/>
                      <a:pt x="8" y="26"/>
                    </a:cubicBezTo>
                    <a:cubicBezTo>
                      <a:pt x="10" y="26"/>
                      <a:pt x="12" y="21"/>
                      <a:pt x="16" y="22"/>
                    </a:cubicBezTo>
                    <a:cubicBezTo>
                      <a:pt x="20" y="23"/>
                      <a:pt x="26" y="13"/>
                      <a:pt x="28" y="10"/>
                    </a:cubicBezTo>
                    <a:cubicBezTo>
                      <a:pt x="31" y="7"/>
                      <a:pt x="28" y="0"/>
                      <a:pt x="31" y="0"/>
                    </a:cubicBezTo>
                    <a:cubicBezTo>
                      <a:pt x="34" y="0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" name="Freeform 468">
                <a:extLst>
                  <a:ext uri="{FF2B5EF4-FFF2-40B4-BE49-F238E27FC236}">
                    <a16:creationId xmlns:a16="http://schemas.microsoft.com/office/drawing/2014/main" id="{8812D367-B69B-C99C-EC28-94709FDF9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8383" y="2242899"/>
                <a:ext cx="15875" cy="17463"/>
              </a:xfrm>
              <a:custGeom>
                <a:avLst/>
                <a:gdLst>
                  <a:gd name="T0" fmla="*/ 2147483646 w 18"/>
                  <a:gd name="T1" fmla="*/ 0 h 20"/>
                  <a:gd name="T2" fmla="*/ 2147483646 w 18"/>
                  <a:gd name="T3" fmla="*/ 2147483646 h 20"/>
                  <a:gd name="T4" fmla="*/ 2147483646 w 18"/>
                  <a:gd name="T5" fmla="*/ 2147483646 h 20"/>
                  <a:gd name="T6" fmla="*/ 2147483646 w 18"/>
                  <a:gd name="T7" fmla="*/ 2147483646 h 20"/>
                  <a:gd name="T8" fmla="*/ 2147483646 w 18"/>
                  <a:gd name="T9" fmla="*/ 2147483646 h 20"/>
                  <a:gd name="T10" fmla="*/ 2147483646 w 18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0"/>
                  <a:gd name="T20" fmla="*/ 18 w 1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0">
                    <a:moveTo>
                      <a:pt x="17" y="0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0" y="14"/>
                      <a:pt x="5" y="17"/>
                    </a:cubicBezTo>
                    <a:cubicBezTo>
                      <a:pt x="10" y="20"/>
                      <a:pt x="15" y="15"/>
                      <a:pt x="16" y="12"/>
                    </a:cubicBezTo>
                    <a:cubicBezTo>
                      <a:pt x="17" y="10"/>
                      <a:pt x="18" y="5"/>
                      <a:pt x="18" y="5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" name="Freeform 469">
                <a:extLst>
                  <a:ext uri="{FF2B5EF4-FFF2-40B4-BE49-F238E27FC236}">
                    <a16:creationId xmlns:a16="http://schemas.microsoft.com/office/drawing/2014/main" id="{A8F9CEFD-69BE-58F2-18AB-4B24ABF0F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6308" y="2493724"/>
                <a:ext cx="9525" cy="9525"/>
              </a:xfrm>
              <a:custGeom>
                <a:avLst/>
                <a:gdLst>
                  <a:gd name="T0" fmla="*/ 2147483646 w 12"/>
                  <a:gd name="T1" fmla="*/ 0 h 11"/>
                  <a:gd name="T2" fmla="*/ 0 w 12"/>
                  <a:gd name="T3" fmla="*/ 2147483646 h 11"/>
                  <a:gd name="T4" fmla="*/ 2147483646 w 12"/>
                  <a:gd name="T5" fmla="*/ 2147483646 h 11"/>
                  <a:gd name="T6" fmla="*/ 2147483646 w 12"/>
                  <a:gd name="T7" fmla="*/ 2147483646 h 11"/>
                  <a:gd name="T8" fmla="*/ 2147483646 w 12"/>
                  <a:gd name="T9" fmla="*/ 2147483646 h 11"/>
                  <a:gd name="T10" fmla="*/ 2147483646 w 12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3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3" y="11"/>
                      <a:pt x="5" y="11"/>
                    </a:cubicBezTo>
                    <a:cubicBezTo>
                      <a:pt x="7" y="11"/>
                      <a:pt x="12" y="10"/>
                      <a:pt x="12" y="1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" name="Freeform 470">
                <a:extLst>
                  <a:ext uri="{FF2B5EF4-FFF2-40B4-BE49-F238E27FC236}">
                    <a16:creationId xmlns:a16="http://schemas.microsoft.com/office/drawing/2014/main" id="{8692F351-149B-C40C-4C4E-9823DAF4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4233" y="2627074"/>
                <a:ext cx="7937" cy="7938"/>
              </a:xfrm>
              <a:custGeom>
                <a:avLst/>
                <a:gdLst>
                  <a:gd name="T0" fmla="*/ 2147483646 w 9"/>
                  <a:gd name="T1" fmla="*/ 0 h 10"/>
                  <a:gd name="T2" fmla="*/ 2147483646 w 9"/>
                  <a:gd name="T3" fmla="*/ 2147483646 h 10"/>
                  <a:gd name="T4" fmla="*/ 2147483646 w 9"/>
                  <a:gd name="T5" fmla="*/ 2147483646 h 10"/>
                  <a:gd name="T6" fmla="*/ 2147483646 w 9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7" y="0"/>
                    </a:moveTo>
                    <a:cubicBezTo>
                      <a:pt x="5" y="0"/>
                      <a:pt x="0" y="6"/>
                      <a:pt x="3" y="8"/>
                    </a:cubicBezTo>
                    <a:cubicBezTo>
                      <a:pt x="6" y="10"/>
                      <a:pt x="9" y="6"/>
                      <a:pt x="9" y="6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" name="Freeform 471">
                <a:extLst>
                  <a:ext uri="{FF2B5EF4-FFF2-40B4-BE49-F238E27FC236}">
                    <a16:creationId xmlns:a16="http://schemas.microsoft.com/office/drawing/2014/main" id="{1D022D9C-82FC-3FB0-6C0F-5D4FF5A43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7408" y="2646124"/>
                <a:ext cx="7937" cy="7938"/>
              </a:xfrm>
              <a:custGeom>
                <a:avLst/>
                <a:gdLst>
                  <a:gd name="T0" fmla="*/ 2147483646 w 9"/>
                  <a:gd name="T1" fmla="*/ 0 h 8"/>
                  <a:gd name="T2" fmla="*/ 2147483646 w 9"/>
                  <a:gd name="T3" fmla="*/ 2147483646 h 8"/>
                  <a:gd name="T4" fmla="*/ 2147483646 w 9"/>
                  <a:gd name="T5" fmla="*/ 2147483646 h 8"/>
                  <a:gd name="T6" fmla="*/ 2147483646 w 9"/>
                  <a:gd name="T7" fmla="*/ 0 h 8"/>
                  <a:gd name="T8" fmla="*/ 2147483646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3" y="0"/>
                    </a:moveTo>
                    <a:cubicBezTo>
                      <a:pt x="3" y="0"/>
                      <a:pt x="0" y="7"/>
                      <a:pt x="2" y="8"/>
                    </a:cubicBezTo>
                    <a:cubicBezTo>
                      <a:pt x="4" y="8"/>
                      <a:pt x="7" y="7"/>
                      <a:pt x="7" y="7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" name="Freeform 472">
                <a:extLst>
                  <a:ext uri="{FF2B5EF4-FFF2-40B4-BE49-F238E27FC236}">
                    <a16:creationId xmlns:a16="http://schemas.microsoft.com/office/drawing/2014/main" id="{EBAFF9F9-FDA5-EC39-D975-283CF14BB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0583" y="2668349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147483646 w 2"/>
                  <a:gd name="T3" fmla="*/ 2147483646 h 4"/>
                  <a:gd name="T4" fmla="*/ 2147483646 w 2"/>
                  <a:gd name="T5" fmla="*/ 0 h 4"/>
                  <a:gd name="T6" fmla="*/ 0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1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" name="Freeform 473">
                <a:extLst>
                  <a:ext uri="{FF2B5EF4-FFF2-40B4-BE49-F238E27FC236}">
                    <a16:creationId xmlns:a16="http://schemas.microsoft.com/office/drawing/2014/main" id="{771DE2AC-E3E9-1F5C-66A0-E03197EDF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0108" y="2677874"/>
                <a:ext cx="6350" cy="9525"/>
              </a:xfrm>
              <a:custGeom>
                <a:avLst/>
                <a:gdLst>
                  <a:gd name="T0" fmla="*/ 0 w 4"/>
                  <a:gd name="T1" fmla="*/ 2147483646 h 6"/>
                  <a:gd name="T2" fmla="*/ 2147483646 w 4"/>
                  <a:gd name="T3" fmla="*/ 2147483646 h 6"/>
                  <a:gd name="T4" fmla="*/ 2147483646 w 4"/>
                  <a:gd name="T5" fmla="*/ 2147483646 h 6"/>
                  <a:gd name="T6" fmla="*/ 0 w 4"/>
                  <a:gd name="T7" fmla="*/ 0 h 6"/>
                  <a:gd name="T8" fmla="*/ 0 w 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0" y="4"/>
                    </a:moveTo>
                    <a:lnTo>
                      <a:pt x="2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" name="Freeform 474">
                <a:extLst>
                  <a:ext uri="{FF2B5EF4-FFF2-40B4-BE49-F238E27FC236}">
                    <a16:creationId xmlns:a16="http://schemas.microsoft.com/office/drawing/2014/main" id="{61F93049-7E9C-1BCA-BC3E-B06081081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4870" y="2682637"/>
                <a:ext cx="7938" cy="6350"/>
              </a:xfrm>
              <a:custGeom>
                <a:avLst/>
                <a:gdLst>
                  <a:gd name="T0" fmla="*/ 2147483646 w 9"/>
                  <a:gd name="T1" fmla="*/ 0 h 7"/>
                  <a:gd name="T2" fmla="*/ 2147483646 w 9"/>
                  <a:gd name="T3" fmla="*/ 2147483646 h 7"/>
                  <a:gd name="T4" fmla="*/ 2147483646 w 9"/>
                  <a:gd name="T5" fmla="*/ 0 h 7"/>
                  <a:gd name="T6" fmla="*/ 2147483646 w 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7"/>
                  <a:gd name="T14" fmla="*/ 9 w 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7">
                    <a:moveTo>
                      <a:pt x="6" y="0"/>
                    </a:moveTo>
                    <a:cubicBezTo>
                      <a:pt x="4" y="2"/>
                      <a:pt x="0" y="5"/>
                      <a:pt x="4" y="6"/>
                    </a:cubicBezTo>
                    <a:cubicBezTo>
                      <a:pt x="7" y="7"/>
                      <a:pt x="9" y="0"/>
                      <a:pt x="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" name="Freeform 475">
                <a:extLst>
                  <a:ext uri="{FF2B5EF4-FFF2-40B4-BE49-F238E27FC236}">
                    <a16:creationId xmlns:a16="http://schemas.microsoft.com/office/drawing/2014/main" id="{0C11CD26-9400-C3BF-12A9-87CC93B3F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2208" y="2769949"/>
                <a:ext cx="26987" cy="46038"/>
              </a:xfrm>
              <a:custGeom>
                <a:avLst/>
                <a:gdLst>
                  <a:gd name="T0" fmla="*/ 2147483646 w 31"/>
                  <a:gd name="T1" fmla="*/ 0 h 53"/>
                  <a:gd name="T2" fmla="*/ 2147483646 w 31"/>
                  <a:gd name="T3" fmla="*/ 2147483646 h 53"/>
                  <a:gd name="T4" fmla="*/ 2147483646 w 31"/>
                  <a:gd name="T5" fmla="*/ 2147483646 h 53"/>
                  <a:gd name="T6" fmla="*/ 2147483646 w 31"/>
                  <a:gd name="T7" fmla="*/ 2147483646 h 53"/>
                  <a:gd name="T8" fmla="*/ 2147483646 w 31"/>
                  <a:gd name="T9" fmla="*/ 2147483646 h 53"/>
                  <a:gd name="T10" fmla="*/ 2147483646 w 31"/>
                  <a:gd name="T11" fmla="*/ 2147483646 h 53"/>
                  <a:gd name="T12" fmla="*/ 2147483646 w 31"/>
                  <a:gd name="T13" fmla="*/ 2147483646 h 53"/>
                  <a:gd name="T14" fmla="*/ 2147483646 w 31"/>
                  <a:gd name="T15" fmla="*/ 2147483646 h 53"/>
                  <a:gd name="T16" fmla="*/ 2147483646 w 31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53"/>
                  <a:gd name="T29" fmla="*/ 31 w 3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53">
                    <a:moveTo>
                      <a:pt x="21" y="0"/>
                    </a:moveTo>
                    <a:cubicBezTo>
                      <a:pt x="12" y="3"/>
                      <a:pt x="8" y="5"/>
                      <a:pt x="6" y="14"/>
                    </a:cubicBezTo>
                    <a:cubicBezTo>
                      <a:pt x="4" y="23"/>
                      <a:pt x="0" y="23"/>
                      <a:pt x="3" y="31"/>
                    </a:cubicBezTo>
                    <a:cubicBezTo>
                      <a:pt x="7" y="39"/>
                      <a:pt x="5" y="36"/>
                      <a:pt x="3" y="44"/>
                    </a:cubicBezTo>
                    <a:cubicBezTo>
                      <a:pt x="2" y="53"/>
                      <a:pt x="14" y="53"/>
                      <a:pt x="16" y="44"/>
                    </a:cubicBezTo>
                    <a:cubicBezTo>
                      <a:pt x="19" y="36"/>
                      <a:pt x="16" y="28"/>
                      <a:pt x="19" y="23"/>
                    </a:cubicBezTo>
                    <a:cubicBezTo>
                      <a:pt x="21" y="18"/>
                      <a:pt x="22" y="11"/>
                      <a:pt x="25" y="11"/>
                    </a:cubicBezTo>
                    <a:cubicBezTo>
                      <a:pt x="28" y="11"/>
                      <a:pt x="31" y="2"/>
                      <a:pt x="31" y="2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" name="Freeform 476">
                <a:extLst>
                  <a:ext uri="{FF2B5EF4-FFF2-40B4-BE49-F238E27FC236}">
                    <a16:creationId xmlns:a16="http://schemas.microsoft.com/office/drawing/2014/main" id="{33D901F1-AE29-7259-DE21-A646BAA6E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4108" y="2804874"/>
                <a:ext cx="11112" cy="41275"/>
              </a:xfrm>
              <a:custGeom>
                <a:avLst/>
                <a:gdLst>
                  <a:gd name="T0" fmla="*/ 2147483646 w 13"/>
                  <a:gd name="T1" fmla="*/ 0 h 48"/>
                  <a:gd name="T2" fmla="*/ 2147483646 w 13"/>
                  <a:gd name="T3" fmla="*/ 2147483646 h 48"/>
                  <a:gd name="T4" fmla="*/ 2147483646 w 13"/>
                  <a:gd name="T5" fmla="*/ 2147483646 h 48"/>
                  <a:gd name="T6" fmla="*/ 2147483646 w 13"/>
                  <a:gd name="T7" fmla="*/ 2147483646 h 48"/>
                  <a:gd name="T8" fmla="*/ 2147483646 w 13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8"/>
                  <a:gd name="T17" fmla="*/ 13 w 13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8">
                    <a:moveTo>
                      <a:pt x="12" y="0"/>
                    </a:moveTo>
                    <a:cubicBezTo>
                      <a:pt x="12" y="5"/>
                      <a:pt x="12" y="17"/>
                      <a:pt x="8" y="21"/>
                    </a:cubicBezTo>
                    <a:cubicBezTo>
                      <a:pt x="4" y="25"/>
                      <a:pt x="0" y="41"/>
                      <a:pt x="2" y="45"/>
                    </a:cubicBezTo>
                    <a:cubicBezTo>
                      <a:pt x="3" y="48"/>
                      <a:pt x="10" y="35"/>
                      <a:pt x="12" y="27"/>
                    </a:cubicBezTo>
                    <a:cubicBezTo>
                      <a:pt x="13" y="2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" name="Freeform 477">
                <a:extLst>
                  <a:ext uri="{FF2B5EF4-FFF2-40B4-BE49-F238E27FC236}">
                    <a16:creationId xmlns:a16="http://schemas.microsoft.com/office/drawing/2014/main" id="{47D94CFC-8ACF-737C-7A60-761262F44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6820" y="2736612"/>
                <a:ext cx="42863" cy="33337"/>
              </a:xfrm>
              <a:custGeom>
                <a:avLst/>
                <a:gdLst>
                  <a:gd name="T0" fmla="*/ 2147483646 w 49"/>
                  <a:gd name="T1" fmla="*/ 2147483646 h 37"/>
                  <a:gd name="T2" fmla="*/ 2147483646 w 49"/>
                  <a:gd name="T3" fmla="*/ 2147483646 h 37"/>
                  <a:gd name="T4" fmla="*/ 2147483646 w 49"/>
                  <a:gd name="T5" fmla="*/ 2147483646 h 37"/>
                  <a:gd name="T6" fmla="*/ 2147483646 w 49"/>
                  <a:gd name="T7" fmla="*/ 2147483646 h 37"/>
                  <a:gd name="T8" fmla="*/ 2147483646 w 49"/>
                  <a:gd name="T9" fmla="*/ 2147483646 h 37"/>
                  <a:gd name="T10" fmla="*/ 2147483646 w 49"/>
                  <a:gd name="T11" fmla="*/ 2147483646 h 37"/>
                  <a:gd name="T12" fmla="*/ 2147483646 w 49"/>
                  <a:gd name="T13" fmla="*/ 2147483646 h 37"/>
                  <a:gd name="T14" fmla="*/ 2147483646 w 49"/>
                  <a:gd name="T15" fmla="*/ 2147483646 h 37"/>
                  <a:gd name="T16" fmla="*/ 2147483646 w 49"/>
                  <a:gd name="T17" fmla="*/ 2147483646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37"/>
                  <a:gd name="T29" fmla="*/ 49 w 49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37">
                    <a:moveTo>
                      <a:pt x="35" y="3"/>
                    </a:moveTo>
                    <a:cubicBezTo>
                      <a:pt x="28" y="1"/>
                      <a:pt x="26" y="0"/>
                      <a:pt x="23" y="10"/>
                    </a:cubicBezTo>
                    <a:cubicBezTo>
                      <a:pt x="19" y="19"/>
                      <a:pt x="20" y="15"/>
                      <a:pt x="15" y="19"/>
                    </a:cubicBezTo>
                    <a:cubicBezTo>
                      <a:pt x="10" y="22"/>
                      <a:pt x="0" y="19"/>
                      <a:pt x="7" y="26"/>
                    </a:cubicBezTo>
                    <a:cubicBezTo>
                      <a:pt x="14" y="33"/>
                      <a:pt x="15" y="37"/>
                      <a:pt x="21" y="35"/>
                    </a:cubicBezTo>
                    <a:cubicBezTo>
                      <a:pt x="26" y="34"/>
                      <a:pt x="24" y="27"/>
                      <a:pt x="28" y="31"/>
                    </a:cubicBezTo>
                    <a:cubicBezTo>
                      <a:pt x="32" y="35"/>
                      <a:pt x="32" y="28"/>
                      <a:pt x="36" y="24"/>
                    </a:cubicBezTo>
                    <a:cubicBezTo>
                      <a:pt x="39" y="20"/>
                      <a:pt x="41" y="15"/>
                      <a:pt x="45" y="14"/>
                    </a:cubicBezTo>
                    <a:cubicBezTo>
                      <a:pt x="49" y="13"/>
                      <a:pt x="38" y="4"/>
                      <a:pt x="35" y="3"/>
                    </a:cubicBez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" name="Freeform 478">
                <a:extLst>
                  <a:ext uri="{FF2B5EF4-FFF2-40B4-BE49-F238E27FC236}">
                    <a16:creationId xmlns:a16="http://schemas.microsoft.com/office/drawing/2014/main" id="{CC78DDD3-9811-FDDB-D1E6-A37338D70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5870" y="2717562"/>
                <a:ext cx="19050" cy="14287"/>
              </a:xfrm>
              <a:custGeom>
                <a:avLst/>
                <a:gdLst>
                  <a:gd name="T0" fmla="*/ 2147483646 w 22"/>
                  <a:gd name="T1" fmla="*/ 2147483646 h 17"/>
                  <a:gd name="T2" fmla="*/ 2147483646 w 22"/>
                  <a:gd name="T3" fmla="*/ 2147483646 h 17"/>
                  <a:gd name="T4" fmla="*/ 2147483646 w 22"/>
                  <a:gd name="T5" fmla="*/ 2147483646 h 17"/>
                  <a:gd name="T6" fmla="*/ 2147483646 w 22"/>
                  <a:gd name="T7" fmla="*/ 2147483646 h 17"/>
                  <a:gd name="T8" fmla="*/ 2147483646 w 22"/>
                  <a:gd name="T9" fmla="*/ 2147483646 h 17"/>
                  <a:gd name="T10" fmla="*/ 2147483646 w 22"/>
                  <a:gd name="T11" fmla="*/ 0 h 17"/>
                  <a:gd name="T12" fmla="*/ 2147483646 w 22"/>
                  <a:gd name="T13" fmla="*/ 214748364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7"/>
                  <a:gd name="T23" fmla="*/ 22 w 22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7">
                    <a:moveTo>
                      <a:pt x="7" y="2"/>
                    </a:moveTo>
                    <a:cubicBezTo>
                      <a:pt x="4" y="5"/>
                      <a:pt x="0" y="7"/>
                      <a:pt x="2" y="11"/>
                    </a:cubicBezTo>
                    <a:cubicBezTo>
                      <a:pt x="5" y="16"/>
                      <a:pt x="9" y="16"/>
                      <a:pt x="11" y="16"/>
                    </a:cubicBezTo>
                    <a:cubicBezTo>
                      <a:pt x="14" y="17"/>
                      <a:pt x="15" y="16"/>
                      <a:pt x="18" y="14"/>
                    </a:cubicBezTo>
                    <a:cubicBezTo>
                      <a:pt x="20" y="13"/>
                      <a:pt x="22" y="6"/>
                      <a:pt x="22" y="6"/>
                    </a:cubicBezTo>
                    <a:cubicBezTo>
                      <a:pt x="22" y="6"/>
                      <a:pt x="19" y="0"/>
                      <a:pt x="15" y="0"/>
                    </a:cubicBezTo>
                    <a:cubicBezTo>
                      <a:pt x="11" y="0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" name="Freeform 479">
                <a:extLst>
                  <a:ext uri="{FF2B5EF4-FFF2-40B4-BE49-F238E27FC236}">
                    <a16:creationId xmlns:a16="http://schemas.microsoft.com/office/drawing/2014/main" id="{09911803-5C68-D531-451A-4A27291C6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2370" y="2658824"/>
                <a:ext cx="25400" cy="25400"/>
              </a:xfrm>
              <a:custGeom>
                <a:avLst/>
                <a:gdLst>
                  <a:gd name="T0" fmla="*/ 2147483646 w 30"/>
                  <a:gd name="T1" fmla="*/ 2147483646 h 29"/>
                  <a:gd name="T2" fmla="*/ 2147483646 w 30"/>
                  <a:gd name="T3" fmla="*/ 2147483646 h 29"/>
                  <a:gd name="T4" fmla="*/ 2147483646 w 30"/>
                  <a:gd name="T5" fmla="*/ 2147483646 h 29"/>
                  <a:gd name="T6" fmla="*/ 2147483646 w 30"/>
                  <a:gd name="T7" fmla="*/ 2147483646 h 29"/>
                  <a:gd name="T8" fmla="*/ 2147483646 w 30"/>
                  <a:gd name="T9" fmla="*/ 2147483646 h 29"/>
                  <a:gd name="T10" fmla="*/ 2147483646 w 30"/>
                  <a:gd name="T11" fmla="*/ 2147483646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9"/>
                  <a:gd name="T20" fmla="*/ 30 w 30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9">
                    <a:moveTo>
                      <a:pt x="14" y="1"/>
                    </a:moveTo>
                    <a:cubicBezTo>
                      <a:pt x="10" y="1"/>
                      <a:pt x="9" y="0"/>
                      <a:pt x="6" y="6"/>
                    </a:cubicBezTo>
                    <a:cubicBezTo>
                      <a:pt x="2" y="13"/>
                      <a:pt x="0" y="14"/>
                      <a:pt x="5" y="20"/>
                    </a:cubicBezTo>
                    <a:cubicBezTo>
                      <a:pt x="10" y="26"/>
                      <a:pt x="17" y="29"/>
                      <a:pt x="19" y="22"/>
                    </a:cubicBezTo>
                    <a:cubicBezTo>
                      <a:pt x="21" y="16"/>
                      <a:pt x="19" y="11"/>
                      <a:pt x="24" y="13"/>
                    </a:cubicBezTo>
                    <a:cubicBezTo>
                      <a:pt x="30" y="14"/>
                      <a:pt x="14" y="1"/>
                      <a:pt x="14" y="1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3" name="Freeform 480">
                <a:extLst>
                  <a:ext uri="{FF2B5EF4-FFF2-40B4-BE49-F238E27FC236}">
                    <a16:creationId xmlns:a16="http://schemas.microsoft.com/office/drawing/2014/main" id="{126BB843-FD21-46CC-CC80-56CC2F19A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8333" y="3052524"/>
                <a:ext cx="298450" cy="295275"/>
              </a:xfrm>
              <a:custGeom>
                <a:avLst/>
                <a:gdLst>
                  <a:gd name="T0" fmla="*/ 2147483646 w 336"/>
                  <a:gd name="T1" fmla="*/ 2147483646 h 335"/>
                  <a:gd name="T2" fmla="*/ 2147483646 w 336"/>
                  <a:gd name="T3" fmla="*/ 2147483646 h 335"/>
                  <a:gd name="T4" fmla="*/ 2147483646 w 336"/>
                  <a:gd name="T5" fmla="*/ 2147483646 h 335"/>
                  <a:gd name="T6" fmla="*/ 2147483646 w 336"/>
                  <a:gd name="T7" fmla="*/ 2147483646 h 335"/>
                  <a:gd name="T8" fmla="*/ 2147483646 w 336"/>
                  <a:gd name="T9" fmla="*/ 2147483646 h 335"/>
                  <a:gd name="T10" fmla="*/ 2147483646 w 336"/>
                  <a:gd name="T11" fmla="*/ 2147483646 h 335"/>
                  <a:gd name="T12" fmla="*/ 2147483646 w 336"/>
                  <a:gd name="T13" fmla="*/ 2147483646 h 335"/>
                  <a:gd name="T14" fmla="*/ 2147483646 w 336"/>
                  <a:gd name="T15" fmla="*/ 2147483646 h 335"/>
                  <a:gd name="T16" fmla="*/ 2147483646 w 336"/>
                  <a:gd name="T17" fmla="*/ 2147483646 h 335"/>
                  <a:gd name="T18" fmla="*/ 2147483646 w 336"/>
                  <a:gd name="T19" fmla="*/ 2147483646 h 335"/>
                  <a:gd name="T20" fmla="*/ 2147483646 w 336"/>
                  <a:gd name="T21" fmla="*/ 2147483646 h 335"/>
                  <a:gd name="T22" fmla="*/ 2147483646 w 336"/>
                  <a:gd name="T23" fmla="*/ 2147483646 h 335"/>
                  <a:gd name="T24" fmla="*/ 2147483646 w 336"/>
                  <a:gd name="T25" fmla="*/ 2147483646 h 335"/>
                  <a:gd name="T26" fmla="*/ 2147483646 w 336"/>
                  <a:gd name="T27" fmla="*/ 2147483646 h 335"/>
                  <a:gd name="T28" fmla="*/ 2147483646 w 336"/>
                  <a:gd name="T29" fmla="*/ 2147483646 h 335"/>
                  <a:gd name="T30" fmla="*/ 2147483646 w 336"/>
                  <a:gd name="T31" fmla="*/ 2147483646 h 335"/>
                  <a:gd name="T32" fmla="*/ 2147483646 w 336"/>
                  <a:gd name="T33" fmla="*/ 0 h 335"/>
                  <a:gd name="T34" fmla="*/ 2147483646 w 336"/>
                  <a:gd name="T35" fmla="*/ 2147483646 h 335"/>
                  <a:gd name="T36" fmla="*/ 2147483646 w 336"/>
                  <a:gd name="T37" fmla="*/ 2147483646 h 335"/>
                  <a:gd name="T38" fmla="*/ 2147483646 w 336"/>
                  <a:gd name="T39" fmla="*/ 2147483646 h 335"/>
                  <a:gd name="T40" fmla="*/ 2147483646 w 336"/>
                  <a:gd name="T41" fmla="*/ 2147483646 h 335"/>
                  <a:gd name="T42" fmla="*/ 2147483646 w 336"/>
                  <a:gd name="T43" fmla="*/ 2147483646 h 335"/>
                  <a:gd name="T44" fmla="*/ 2147483646 w 336"/>
                  <a:gd name="T45" fmla="*/ 2147483646 h 335"/>
                  <a:gd name="T46" fmla="*/ 2147483646 w 336"/>
                  <a:gd name="T47" fmla="*/ 2147483646 h 335"/>
                  <a:gd name="T48" fmla="*/ 2147483646 w 336"/>
                  <a:gd name="T49" fmla="*/ 2147483646 h 335"/>
                  <a:gd name="T50" fmla="*/ 2147483646 w 336"/>
                  <a:gd name="T51" fmla="*/ 2147483646 h 335"/>
                  <a:gd name="T52" fmla="*/ 2147483646 w 336"/>
                  <a:gd name="T53" fmla="*/ 2147483646 h 335"/>
                  <a:gd name="T54" fmla="*/ 2147483646 w 336"/>
                  <a:gd name="T55" fmla="*/ 2147483646 h 335"/>
                  <a:gd name="T56" fmla="*/ 2147483646 w 336"/>
                  <a:gd name="T57" fmla="*/ 2147483646 h 335"/>
                  <a:gd name="T58" fmla="*/ 2147483646 w 336"/>
                  <a:gd name="T59" fmla="*/ 2147483646 h 335"/>
                  <a:gd name="T60" fmla="*/ 2147483646 w 336"/>
                  <a:gd name="T61" fmla="*/ 2147483646 h 335"/>
                  <a:gd name="T62" fmla="*/ 2147483646 w 336"/>
                  <a:gd name="T63" fmla="*/ 2147483646 h 335"/>
                  <a:gd name="T64" fmla="*/ 2147483646 w 336"/>
                  <a:gd name="T65" fmla="*/ 2147483646 h 335"/>
                  <a:gd name="T66" fmla="*/ 2147483646 w 336"/>
                  <a:gd name="T67" fmla="*/ 2147483646 h 335"/>
                  <a:gd name="T68" fmla="*/ 2147483646 w 336"/>
                  <a:gd name="T69" fmla="*/ 2147483646 h 335"/>
                  <a:gd name="T70" fmla="*/ 2147483646 w 336"/>
                  <a:gd name="T71" fmla="*/ 2147483646 h 335"/>
                  <a:gd name="T72" fmla="*/ 2147483646 w 336"/>
                  <a:gd name="T73" fmla="*/ 2147483646 h 335"/>
                  <a:gd name="T74" fmla="*/ 2147483646 w 336"/>
                  <a:gd name="T75" fmla="*/ 2147483646 h 335"/>
                  <a:gd name="T76" fmla="*/ 2147483646 w 336"/>
                  <a:gd name="T77" fmla="*/ 2147483646 h 335"/>
                  <a:gd name="T78" fmla="*/ 2147483646 w 336"/>
                  <a:gd name="T79" fmla="*/ 2147483646 h 335"/>
                  <a:gd name="T80" fmla="*/ 2147483646 w 336"/>
                  <a:gd name="T81" fmla="*/ 2147483646 h 335"/>
                  <a:gd name="T82" fmla="*/ 2147483646 w 336"/>
                  <a:gd name="T83" fmla="*/ 2147483646 h 335"/>
                  <a:gd name="T84" fmla="*/ 2147483646 w 336"/>
                  <a:gd name="T85" fmla="*/ 2147483646 h 335"/>
                  <a:gd name="T86" fmla="*/ 2147483646 w 336"/>
                  <a:gd name="T87" fmla="*/ 2147483646 h 335"/>
                  <a:gd name="T88" fmla="*/ 2147483646 w 336"/>
                  <a:gd name="T89" fmla="*/ 2147483646 h 335"/>
                  <a:gd name="T90" fmla="*/ 2147483646 w 336"/>
                  <a:gd name="T91" fmla="*/ 2147483646 h 335"/>
                  <a:gd name="T92" fmla="*/ 2147483646 w 336"/>
                  <a:gd name="T93" fmla="*/ 2147483646 h 335"/>
                  <a:gd name="T94" fmla="*/ 2147483646 w 336"/>
                  <a:gd name="T95" fmla="*/ 2147483646 h 335"/>
                  <a:gd name="T96" fmla="*/ 2147483646 w 336"/>
                  <a:gd name="T97" fmla="*/ 2147483646 h 335"/>
                  <a:gd name="T98" fmla="*/ 2147483646 w 336"/>
                  <a:gd name="T99" fmla="*/ 2147483646 h 335"/>
                  <a:gd name="T100" fmla="*/ 2147483646 w 336"/>
                  <a:gd name="T101" fmla="*/ 2147483646 h 335"/>
                  <a:gd name="T102" fmla="*/ 2147483646 w 336"/>
                  <a:gd name="T103" fmla="*/ 2147483646 h 3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6"/>
                  <a:gd name="T157" fmla="*/ 0 h 335"/>
                  <a:gd name="T158" fmla="*/ 336 w 336"/>
                  <a:gd name="T159" fmla="*/ 335 h 3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6" h="335">
                    <a:moveTo>
                      <a:pt x="327" y="286"/>
                    </a:moveTo>
                    <a:cubicBezTo>
                      <a:pt x="330" y="280"/>
                      <a:pt x="332" y="271"/>
                      <a:pt x="325" y="267"/>
                    </a:cubicBezTo>
                    <a:cubicBezTo>
                      <a:pt x="322" y="265"/>
                      <a:pt x="316" y="267"/>
                      <a:pt x="314" y="264"/>
                    </a:cubicBezTo>
                    <a:cubicBezTo>
                      <a:pt x="313" y="263"/>
                      <a:pt x="316" y="260"/>
                      <a:pt x="315" y="258"/>
                    </a:cubicBezTo>
                    <a:cubicBezTo>
                      <a:pt x="314" y="255"/>
                      <a:pt x="312" y="255"/>
                      <a:pt x="311" y="254"/>
                    </a:cubicBezTo>
                    <a:cubicBezTo>
                      <a:pt x="304" y="244"/>
                      <a:pt x="310" y="237"/>
                      <a:pt x="313" y="227"/>
                    </a:cubicBezTo>
                    <a:cubicBezTo>
                      <a:pt x="316" y="220"/>
                      <a:pt x="316" y="217"/>
                      <a:pt x="314" y="210"/>
                    </a:cubicBezTo>
                    <a:cubicBezTo>
                      <a:pt x="312" y="205"/>
                      <a:pt x="314" y="195"/>
                      <a:pt x="311" y="191"/>
                    </a:cubicBezTo>
                    <a:cubicBezTo>
                      <a:pt x="306" y="184"/>
                      <a:pt x="297" y="195"/>
                      <a:pt x="291" y="194"/>
                    </a:cubicBezTo>
                    <a:cubicBezTo>
                      <a:pt x="282" y="192"/>
                      <a:pt x="286" y="185"/>
                      <a:pt x="290" y="180"/>
                    </a:cubicBezTo>
                    <a:cubicBezTo>
                      <a:pt x="294" y="174"/>
                      <a:pt x="299" y="167"/>
                      <a:pt x="302" y="160"/>
                    </a:cubicBezTo>
                    <a:cubicBezTo>
                      <a:pt x="304" y="156"/>
                      <a:pt x="303" y="150"/>
                      <a:pt x="306" y="147"/>
                    </a:cubicBezTo>
                    <a:cubicBezTo>
                      <a:pt x="309" y="144"/>
                      <a:pt x="313" y="145"/>
                      <a:pt x="315" y="143"/>
                    </a:cubicBezTo>
                    <a:cubicBezTo>
                      <a:pt x="323" y="139"/>
                      <a:pt x="321" y="132"/>
                      <a:pt x="321" y="123"/>
                    </a:cubicBezTo>
                    <a:cubicBezTo>
                      <a:pt x="321" y="118"/>
                      <a:pt x="321" y="112"/>
                      <a:pt x="323" y="107"/>
                    </a:cubicBezTo>
                    <a:cubicBezTo>
                      <a:pt x="325" y="100"/>
                      <a:pt x="329" y="96"/>
                      <a:pt x="332" y="91"/>
                    </a:cubicBezTo>
                    <a:cubicBezTo>
                      <a:pt x="334" y="87"/>
                      <a:pt x="336" y="81"/>
                      <a:pt x="334" y="79"/>
                    </a:cubicBezTo>
                    <a:cubicBezTo>
                      <a:pt x="334" y="79"/>
                      <a:pt x="327" y="79"/>
                      <a:pt x="326" y="78"/>
                    </a:cubicBezTo>
                    <a:cubicBezTo>
                      <a:pt x="320" y="77"/>
                      <a:pt x="315" y="74"/>
                      <a:pt x="309" y="73"/>
                    </a:cubicBezTo>
                    <a:cubicBezTo>
                      <a:pt x="305" y="73"/>
                      <a:pt x="302" y="73"/>
                      <a:pt x="299" y="71"/>
                    </a:cubicBezTo>
                    <a:cubicBezTo>
                      <a:pt x="296" y="69"/>
                      <a:pt x="296" y="66"/>
                      <a:pt x="292" y="65"/>
                    </a:cubicBezTo>
                    <a:cubicBezTo>
                      <a:pt x="285" y="64"/>
                      <a:pt x="279" y="68"/>
                      <a:pt x="271" y="65"/>
                    </a:cubicBezTo>
                    <a:cubicBezTo>
                      <a:pt x="267" y="62"/>
                      <a:pt x="263" y="59"/>
                      <a:pt x="261" y="55"/>
                    </a:cubicBezTo>
                    <a:cubicBezTo>
                      <a:pt x="259" y="52"/>
                      <a:pt x="258" y="46"/>
                      <a:pt x="257" y="45"/>
                    </a:cubicBezTo>
                    <a:cubicBezTo>
                      <a:pt x="252" y="41"/>
                      <a:pt x="247" y="51"/>
                      <a:pt x="242" y="44"/>
                    </a:cubicBezTo>
                    <a:cubicBezTo>
                      <a:pt x="237" y="38"/>
                      <a:pt x="237" y="33"/>
                      <a:pt x="230" y="30"/>
                    </a:cubicBezTo>
                    <a:cubicBezTo>
                      <a:pt x="227" y="28"/>
                      <a:pt x="226" y="29"/>
                      <a:pt x="223" y="28"/>
                    </a:cubicBezTo>
                    <a:cubicBezTo>
                      <a:pt x="220" y="27"/>
                      <a:pt x="220" y="28"/>
                      <a:pt x="217" y="25"/>
                    </a:cubicBezTo>
                    <a:cubicBezTo>
                      <a:pt x="212" y="19"/>
                      <a:pt x="215" y="15"/>
                      <a:pt x="206" y="14"/>
                    </a:cubicBezTo>
                    <a:cubicBezTo>
                      <a:pt x="201" y="14"/>
                      <a:pt x="203" y="17"/>
                      <a:pt x="199" y="12"/>
                    </a:cubicBezTo>
                    <a:cubicBezTo>
                      <a:pt x="197" y="9"/>
                      <a:pt x="196" y="5"/>
                      <a:pt x="195" y="2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3" y="1"/>
                      <a:pt x="193" y="0"/>
                      <a:pt x="193" y="0"/>
                    </a:cubicBezTo>
                    <a:cubicBezTo>
                      <a:pt x="190" y="0"/>
                      <a:pt x="183" y="5"/>
                      <a:pt x="178" y="5"/>
                    </a:cubicBezTo>
                    <a:cubicBezTo>
                      <a:pt x="173" y="6"/>
                      <a:pt x="169" y="8"/>
                      <a:pt x="170" y="16"/>
                    </a:cubicBezTo>
                    <a:cubicBezTo>
                      <a:pt x="171" y="24"/>
                      <a:pt x="180" y="28"/>
                      <a:pt x="171" y="34"/>
                    </a:cubicBezTo>
                    <a:cubicBezTo>
                      <a:pt x="161" y="39"/>
                      <a:pt x="164" y="44"/>
                      <a:pt x="156" y="47"/>
                    </a:cubicBezTo>
                    <a:cubicBezTo>
                      <a:pt x="148" y="50"/>
                      <a:pt x="135" y="49"/>
                      <a:pt x="135" y="57"/>
                    </a:cubicBezTo>
                    <a:cubicBezTo>
                      <a:pt x="136" y="66"/>
                      <a:pt x="137" y="65"/>
                      <a:pt x="139" y="68"/>
                    </a:cubicBezTo>
                    <a:cubicBezTo>
                      <a:pt x="142" y="70"/>
                      <a:pt x="139" y="68"/>
                      <a:pt x="131" y="70"/>
                    </a:cubicBezTo>
                    <a:cubicBezTo>
                      <a:pt x="123" y="72"/>
                      <a:pt x="113" y="74"/>
                      <a:pt x="108" y="72"/>
                    </a:cubicBezTo>
                    <a:cubicBezTo>
                      <a:pt x="103" y="71"/>
                      <a:pt x="97" y="76"/>
                      <a:pt x="97" y="69"/>
                    </a:cubicBezTo>
                    <a:cubicBezTo>
                      <a:pt x="98" y="62"/>
                      <a:pt x="102" y="54"/>
                      <a:pt x="95" y="59"/>
                    </a:cubicBezTo>
                    <a:cubicBezTo>
                      <a:pt x="88" y="64"/>
                      <a:pt x="87" y="69"/>
                      <a:pt x="84" y="64"/>
                    </a:cubicBezTo>
                    <a:cubicBezTo>
                      <a:pt x="82" y="58"/>
                      <a:pt x="81" y="49"/>
                      <a:pt x="78" y="54"/>
                    </a:cubicBezTo>
                    <a:cubicBezTo>
                      <a:pt x="76" y="60"/>
                      <a:pt x="74" y="61"/>
                      <a:pt x="80" y="68"/>
                    </a:cubicBezTo>
                    <a:cubicBezTo>
                      <a:pt x="86" y="75"/>
                      <a:pt x="89" y="76"/>
                      <a:pt x="90" y="83"/>
                    </a:cubicBezTo>
                    <a:cubicBezTo>
                      <a:pt x="91" y="90"/>
                      <a:pt x="92" y="99"/>
                      <a:pt x="94" y="101"/>
                    </a:cubicBezTo>
                    <a:cubicBezTo>
                      <a:pt x="97" y="102"/>
                      <a:pt x="90" y="107"/>
                      <a:pt x="85" y="103"/>
                    </a:cubicBezTo>
                    <a:cubicBezTo>
                      <a:pt x="81" y="99"/>
                      <a:pt x="81" y="91"/>
                      <a:pt x="75" y="98"/>
                    </a:cubicBezTo>
                    <a:cubicBezTo>
                      <a:pt x="70" y="105"/>
                      <a:pt x="68" y="98"/>
                      <a:pt x="64" y="102"/>
                    </a:cubicBezTo>
                    <a:cubicBezTo>
                      <a:pt x="59" y="106"/>
                      <a:pt x="60" y="97"/>
                      <a:pt x="56" y="101"/>
                    </a:cubicBezTo>
                    <a:cubicBezTo>
                      <a:pt x="52" y="105"/>
                      <a:pt x="52" y="99"/>
                      <a:pt x="48" y="97"/>
                    </a:cubicBezTo>
                    <a:cubicBezTo>
                      <a:pt x="44" y="94"/>
                      <a:pt x="43" y="90"/>
                      <a:pt x="39" y="94"/>
                    </a:cubicBezTo>
                    <a:cubicBezTo>
                      <a:pt x="36" y="99"/>
                      <a:pt x="34" y="98"/>
                      <a:pt x="30" y="101"/>
                    </a:cubicBezTo>
                    <a:cubicBezTo>
                      <a:pt x="27" y="104"/>
                      <a:pt x="34" y="104"/>
                      <a:pt x="21" y="104"/>
                    </a:cubicBezTo>
                    <a:cubicBezTo>
                      <a:pt x="8" y="104"/>
                      <a:pt x="0" y="104"/>
                      <a:pt x="7" y="108"/>
                    </a:cubicBezTo>
                    <a:cubicBezTo>
                      <a:pt x="14" y="112"/>
                      <a:pt x="22" y="112"/>
                      <a:pt x="20" y="113"/>
                    </a:cubicBezTo>
                    <a:cubicBezTo>
                      <a:pt x="14" y="118"/>
                      <a:pt x="11" y="112"/>
                      <a:pt x="11" y="117"/>
                    </a:cubicBezTo>
                    <a:cubicBezTo>
                      <a:pt x="11" y="122"/>
                      <a:pt x="17" y="123"/>
                      <a:pt x="17" y="123"/>
                    </a:cubicBezTo>
                    <a:cubicBezTo>
                      <a:pt x="17" y="123"/>
                      <a:pt x="7" y="120"/>
                      <a:pt x="10" y="126"/>
                    </a:cubicBezTo>
                    <a:cubicBezTo>
                      <a:pt x="12" y="131"/>
                      <a:pt x="14" y="130"/>
                      <a:pt x="21" y="132"/>
                    </a:cubicBezTo>
                    <a:cubicBezTo>
                      <a:pt x="29" y="135"/>
                      <a:pt x="29" y="132"/>
                      <a:pt x="33" y="132"/>
                    </a:cubicBezTo>
                    <a:cubicBezTo>
                      <a:pt x="36" y="132"/>
                      <a:pt x="38" y="127"/>
                      <a:pt x="41" y="135"/>
                    </a:cubicBezTo>
                    <a:cubicBezTo>
                      <a:pt x="44" y="142"/>
                      <a:pt x="49" y="147"/>
                      <a:pt x="53" y="143"/>
                    </a:cubicBezTo>
                    <a:cubicBezTo>
                      <a:pt x="58" y="139"/>
                      <a:pt x="62" y="129"/>
                      <a:pt x="64" y="138"/>
                    </a:cubicBezTo>
                    <a:cubicBezTo>
                      <a:pt x="66" y="148"/>
                      <a:pt x="62" y="153"/>
                      <a:pt x="67" y="151"/>
                    </a:cubicBezTo>
                    <a:cubicBezTo>
                      <a:pt x="72" y="149"/>
                      <a:pt x="68" y="147"/>
                      <a:pt x="71" y="157"/>
                    </a:cubicBezTo>
                    <a:cubicBezTo>
                      <a:pt x="75" y="168"/>
                      <a:pt x="67" y="160"/>
                      <a:pt x="75" y="168"/>
                    </a:cubicBezTo>
                    <a:cubicBezTo>
                      <a:pt x="82" y="175"/>
                      <a:pt x="78" y="174"/>
                      <a:pt x="86" y="179"/>
                    </a:cubicBezTo>
                    <a:cubicBezTo>
                      <a:pt x="94" y="185"/>
                      <a:pt x="104" y="200"/>
                      <a:pt x="106" y="205"/>
                    </a:cubicBezTo>
                    <a:cubicBezTo>
                      <a:pt x="107" y="209"/>
                      <a:pt x="97" y="208"/>
                      <a:pt x="105" y="216"/>
                    </a:cubicBezTo>
                    <a:cubicBezTo>
                      <a:pt x="113" y="224"/>
                      <a:pt x="113" y="231"/>
                      <a:pt x="116" y="242"/>
                    </a:cubicBezTo>
                    <a:cubicBezTo>
                      <a:pt x="118" y="252"/>
                      <a:pt x="104" y="216"/>
                      <a:pt x="103" y="224"/>
                    </a:cubicBezTo>
                    <a:cubicBezTo>
                      <a:pt x="101" y="232"/>
                      <a:pt x="97" y="241"/>
                      <a:pt x="100" y="250"/>
                    </a:cubicBezTo>
                    <a:cubicBezTo>
                      <a:pt x="103" y="260"/>
                      <a:pt x="100" y="260"/>
                      <a:pt x="98" y="266"/>
                    </a:cubicBezTo>
                    <a:cubicBezTo>
                      <a:pt x="96" y="272"/>
                      <a:pt x="100" y="297"/>
                      <a:pt x="87" y="298"/>
                    </a:cubicBezTo>
                    <a:cubicBezTo>
                      <a:pt x="87" y="298"/>
                      <a:pt x="86" y="298"/>
                      <a:pt x="85" y="299"/>
                    </a:cubicBezTo>
                    <a:cubicBezTo>
                      <a:pt x="86" y="299"/>
                      <a:pt x="86" y="299"/>
                      <a:pt x="86" y="299"/>
                    </a:cubicBezTo>
                    <a:cubicBezTo>
                      <a:pt x="88" y="301"/>
                      <a:pt x="90" y="301"/>
                      <a:pt x="92" y="303"/>
                    </a:cubicBezTo>
                    <a:cubicBezTo>
                      <a:pt x="94" y="305"/>
                      <a:pt x="95" y="307"/>
                      <a:pt x="98" y="309"/>
                    </a:cubicBezTo>
                    <a:cubicBezTo>
                      <a:pt x="101" y="312"/>
                      <a:pt x="105" y="312"/>
                      <a:pt x="109" y="314"/>
                    </a:cubicBezTo>
                    <a:cubicBezTo>
                      <a:pt x="113" y="316"/>
                      <a:pt x="115" y="319"/>
                      <a:pt x="120" y="320"/>
                    </a:cubicBezTo>
                    <a:cubicBezTo>
                      <a:pt x="123" y="320"/>
                      <a:pt x="127" y="320"/>
                      <a:pt x="130" y="321"/>
                    </a:cubicBezTo>
                    <a:cubicBezTo>
                      <a:pt x="132" y="321"/>
                      <a:pt x="133" y="323"/>
                      <a:pt x="135" y="323"/>
                    </a:cubicBezTo>
                    <a:cubicBezTo>
                      <a:pt x="137" y="324"/>
                      <a:pt x="139" y="324"/>
                      <a:pt x="142" y="324"/>
                    </a:cubicBezTo>
                    <a:cubicBezTo>
                      <a:pt x="143" y="324"/>
                      <a:pt x="146" y="325"/>
                      <a:pt x="148" y="324"/>
                    </a:cubicBezTo>
                    <a:cubicBezTo>
                      <a:pt x="149" y="324"/>
                      <a:pt x="151" y="322"/>
                      <a:pt x="153" y="321"/>
                    </a:cubicBezTo>
                    <a:cubicBezTo>
                      <a:pt x="162" y="317"/>
                      <a:pt x="164" y="327"/>
                      <a:pt x="171" y="330"/>
                    </a:cubicBezTo>
                    <a:cubicBezTo>
                      <a:pt x="175" y="331"/>
                      <a:pt x="179" y="330"/>
                      <a:pt x="182" y="331"/>
                    </a:cubicBezTo>
                    <a:cubicBezTo>
                      <a:pt x="186" y="332"/>
                      <a:pt x="190" y="335"/>
                      <a:pt x="194" y="335"/>
                    </a:cubicBezTo>
                    <a:cubicBezTo>
                      <a:pt x="196" y="334"/>
                      <a:pt x="197" y="332"/>
                      <a:pt x="200" y="332"/>
                    </a:cubicBezTo>
                    <a:cubicBezTo>
                      <a:pt x="201" y="331"/>
                      <a:pt x="203" y="332"/>
                      <a:pt x="205" y="332"/>
                    </a:cubicBezTo>
                    <a:cubicBezTo>
                      <a:pt x="207" y="332"/>
                      <a:pt x="211" y="330"/>
                      <a:pt x="212" y="331"/>
                    </a:cubicBezTo>
                    <a:cubicBezTo>
                      <a:pt x="213" y="331"/>
                      <a:pt x="213" y="331"/>
                      <a:pt x="213" y="331"/>
                    </a:cubicBezTo>
                    <a:cubicBezTo>
                      <a:pt x="210" y="326"/>
                      <a:pt x="207" y="319"/>
                      <a:pt x="208" y="315"/>
                    </a:cubicBezTo>
                    <a:cubicBezTo>
                      <a:pt x="210" y="310"/>
                      <a:pt x="206" y="305"/>
                      <a:pt x="214" y="304"/>
                    </a:cubicBezTo>
                    <a:cubicBezTo>
                      <a:pt x="222" y="303"/>
                      <a:pt x="227" y="288"/>
                      <a:pt x="237" y="294"/>
                    </a:cubicBezTo>
                    <a:cubicBezTo>
                      <a:pt x="247" y="300"/>
                      <a:pt x="250" y="307"/>
                      <a:pt x="254" y="301"/>
                    </a:cubicBezTo>
                    <a:cubicBezTo>
                      <a:pt x="258" y="295"/>
                      <a:pt x="261" y="297"/>
                      <a:pt x="267" y="303"/>
                    </a:cubicBezTo>
                    <a:cubicBezTo>
                      <a:pt x="274" y="309"/>
                      <a:pt x="281" y="313"/>
                      <a:pt x="289" y="311"/>
                    </a:cubicBezTo>
                    <a:cubicBezTo>
                      <a:pt x="296" y="309"/>
                      <a:pt x="305" y="303"/>
                      <a:pt x="309" y="297"/>
                    </a:cubicBezTo>
                    <a:cubicBezTo>
                      <a:pt x="312" y="293"/>
                      <a:pt x="320" y="288"/>
                      <a:pt x="326" y="286"/>
                    </a:cubicBezTo>
                    <a:cubicBezTo>
                      <a:pt x="327" y="286"/>
                      <a:pt x="327" y="286"/>
                      <a:pt x="327" y="286"/>
                    </a:cubicBezTo>
                    <a:close/>
                  </a:path>
                </a:pathLst>
              </a:custGeom>
              <a:solidFill>
                <a:srgbClr val="2D8D9E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4" name="Freeform 481">
                <a:extLst>
                  <a:ext uri="{FF2B5EF4-FFF2-40B4-BE49-F238E27FC236}">
                    <a16:creationId xmlns:a16="http://schemas.microsoft.com/office/drawing/2014/main" id="{0AD42C93-C177-4BDF-8043-23F93B228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1970" y="3355737"/>
                <a:ext cx="79375" cy="160337"/>
              </a:xfrm>
              <a:custGeom>
                <a:avLst/>
                <a:gdLst>
                  <a:gd name="T0" fmla="*/ 2147483646 w 90"/>
                  <a:gd name="T1" fmla="*/ 2147483646 h 181"/>
                  <a:gd name="T2" fmla="*/ 2147483646 w 90"/>
                  <a:gd name="T3" fmla="*/ 2147483646 h 181"/>
                  <a:gd name="T4" fmla="*/ 2147483646 w 90"/>
                  <a:gd name="T5" fmla="*/ 2147483646 h 181"/>
                  <a:gd name="T6" fmla="*/ 2147483646 w 90"/>
                  <a:gd name="T7" fmla="*/ 2147483646 h 181"/>
                  <a:gd name="T8" fmla="*/ 2147483646 w 90"/>
                  <a:gd name="T9" fmla="*/ 2147483646 h 181"/>
                  <a:gd name="T10" fmla="*/ 2147483646 w 90"/>
                  <a:gd name="T11" fmla="*/ 2147483646 h 181"/>
                  <a:gd name="T12" fmla="*/ 2147483646 w 90"/>
                  <a:gd name="T13" fmla="*/ 2147483646 h 181"/>
                  <a:gd name="T14" fmla="*/ 2147483646 w 90"/>
                  <a:gd name="T15" fmla="*/ 2147483646 h 181"/>
                  <a:gd name="T16" fmla="*/ 2147483646 w 90"/>
                  <a:gd name="T17" fmla="*/ 2147483646 h 181"/>
                  <a:gd name="T18" fmla="*/ 2147483646 w 90"/>
                  <a:gd name="T19" fmla="*/ 2147483646 h 181"/>
                  <a:gd name="T20" fmla="*/ 2147483646 w 90"/>
                  <a:gd name="T21" fmla="*/ 2147483646 h 181"/>
                  <a:gd name="T22" fmla="*/ 2147483646 w 90"/>
                  <a:gd name="T23" fmla="*/ 2147483646 h 181"/>
                  <a:gd name="T24" fmla="*/ 2147483646 w 90"/>
                  <a:gd name="T25" fmla="*/ 2147483646 h 181"/>
                  <a:gd name="T26" fmla="*/ 2147483646 w 90"/>
                  <a:gd name="T27" fmla="*/ 2147483646 h 181"/>
                  <a:gd name="T28" fmla="*/ 2147483646 w 90"/>
                  <a:gd name="T29" fmla="*/ 2147483646 h 181"/>
                  <a:gd name="T30" fmla="*/ 2147483646 w 90"/>
                  <a:gd name="T31" fmla="*/ 2147483646 h 181"/>
                  <a:gd name="T32" fmla="*/ 2147483646 w 90"/>
                  <a:gd name="T33" fmla="*/ 2147483646 h 181"/>
                  <a:gd name="T34" fmla="*/ 2147483646 w 90"/>
                  <a:gd name="T35" fmla="*/ 2147483646 h 181"/>
                  <a:gd name="T36" fmla="*/ 2147483646 w 90"/>
                  <a:gd name="T37" fmla="*/ 2147483646 h 181"/>
                  <a:gd name="T38" fmla="*/ 2147483646 w 90"/>
                  <a:gd name="T39" fmla="*/ 2147483646 h 181"/>
                  <a:gd name="T40" fmla="*/ 2147483646 w 90"/>
                  <a:gd name="T41" fmla="*/ 2147483646 h 181"/>
                  <a:gd name="T42" fmla="*/ 2147483646 w 90"/>
                  <a:gd name="T43" fmla="*/ 2147483646 h 181"/>
                  <a:gd name="T44" fmla="*/ 2147483646 w 90"/>
                  <a:gd name="T45" fmla="*/ 2147483646 h 181"/>
                  <a:gd name="T46" fmla="*/ 2147483646 w 90"/>
                  <a:gd name="T47" fmla="*/ 2147483646 h 181"/>
                  <a:gd name="T48" fmla="*/ 2147483646 w 90"/>
                  <a:gd name="T49" fmla="*/ 2147483646 h 181"/>
                  <a:gd name="T50" fmla="*/ 2147483646 w 90"/>
                  <a:gd name="T51" fmla="*/ 2147483646 h 181"/>
                  <a:gd name="T52" fmla="*/ 2147483646 w 90"/>
                  <a:gd name="T53" fmla="*/ 2147483646 h 181"/>
                  <a:gd name="T54" fmla="*/ 2147483646 w 90"/>
                  <a:gd name="T55" fmla="*/ 2147483646 h 181"/>
                  <a:gd name="T56" fmla="*/ 2147483646 w 90"/>
                  <a:gd name="T57" fmla="*/ 2147483646 h 181"/>
                  <a:gd name="T58" fmla="*/ 2147483646 w 90"/>
                  <a:gd name="T59" fmla="*/ 2147483646 h 181"/>
                  <a:gd name="T60" fmla="*/ 2147483646 w 90"/>
                  <a:gd name="T61" fmla="*/ 2147483646 h 181"/>
                  <a:gd name="T62" fmla="*/ 2147483646 w 90"/>
                  <a:gd name="T63" fmla="*/ 2147483646 h 181"/>
                  <a:gd name="T64" fmla="*/ 2147483646 w 90"/>
                  <a:gd name="T65" fmla="*/ 2147483646 h 181"/>
                  <a:gd name="T66" fmla="*/ 2147483646 w 90"/>
                  <a:gd name="T67" fmla="*/ 2147483646 h 181"/>
                  <a:gd name="T68" fmla="*/ 2147483646 w 90"/>
                  <a:gd name="T69" fmla="*/ 2147483646 h 181"/>
                  <a:gd name="T70" fmla="*/ 2147483646 w 90"/>
                  <a:gd name="T71" fmla="*/ 2147483646 h 181"/>
                  <a:gd name="T72" fmla="*/ 2147483646 w 90"/>
                  <a:gd name="T73" fmla="*/ 2147483646 h 1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0"/>
                  <a:gd name="T112" fmla="*/ 0 h 181"/>
                  <a:gd name="T113" fmla="*/ 90 w 90"/>
                  <a:gd name="T114" fmla="*/ 181 h 1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0" h="181">
                    <a:moveTo>
                      <a:pt x="62" y="172"/>
                    </a:moveTo>
                    <a:cubicBezTo>
                      <a:pt x="62" y="173"/>
                      <a:pt x="61" y="174"/>
                      <a:pt x="60" y="175"/>
                    </a:cubicBezTo>
                    <a:cubicBezTo>
                      <a:pt x="55" y="180"/>
                      <a:pt x="57" y="179"/>
                      <a:pt x="48" y="174"/>
                    </a:cubicBezTo>
                    <a:cubicBezTo>
                      <a:pt x="40" y="168"/>
                      <a:pt x="40" y="170"/>
                      <a:pt x="27" y="175"/>
                    </a:cubicBezTo>
                    <a:cubicBezTo>
                      <a:pt x="14" y="181"/>
                      <a:pt x="24" y="164"/>
                      <a:pt x="24" y="164"/>
                    </a:cubicBezTo>
                    <a:cubicBezTo>
                      <a:pt x="24" y="164"/>
                      <a:pt x="26" y="155"/>
                      <a:pt x="26" y="150"/>
                    </a:cubicBezTo>
                    <a:cubicBezTo>
                      <a:pt x="26" y="144"/>
                      <a:pt x="26" y="143"/>
                      <a:pt x="24" y="139"/>
                    </a:cubicBezTo>
                    <a:cubicBezTo>
                      <a:pt x="22" y="135"/>
                      <a:pt x="25" y="132"/>
                      <a:pt x="23" y="124"/>
                    </a:cubicBezTo>
                    <a:cubicBezTo>
                      <a:pt x="20" y="115"/>
                      <a:pt x="19" y="130"/>
                      <a:pt x="17" y="119"/>
                    </a:cubicBezTo>
                    <a:cubicBezTo>
                      <a:pt x="16" y="108"/>
                      <a:pt x="14" y="120"/>
                      <a:pt x="7" y="119"/>
                    </a:cubicBezTo>
                    <a:cubicBezTo>
                      <a:pt x="0" y="117"/>
                      <a:pt x="7" y="113"/>
                      <a:pt x="12" y="104"/>
                    </a:cubicBezTo>
                    <a:cubicBezTo>
                      <a:pt x="16" y="94"/>
                      <a:pt x="20" y="79"/>
                      <a:pt x="24" y="64"/>
                    </a:cubicBezTo>
                    <a:cubicBezTo>
                      <a:pt x="28" y="48"/>
                      <a:pt x="31" y="39"/>
                      <a:pt x="28" y="24"/>
                    </a:cubicBezTo>
                    <a:cubicBezTo>
                      <a:pt x="25" y="8"/>
                      <a:pt x="27" y="13"/>
                      <a:pt x="29" y="8"/>
                    </a:cubicBezTo>
                    <a:cubicBezTo>
                      <a:pt x="29" y="7"/>
                      <a:pt x="29" y="6"/>
                      <a:pt x="29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3" y="4"/>
                      <a:pt x="35" y="0"/>
                      <a:pt x="37" y="1"/>
                    </a:cubicBezTo>
                    <a:cubicBezTo>
                      <a:pt x="39" y="1"/>
                      <a:pt x="39" y="3"/>
                      <a:pt x="40" y="4"/>
                    </a:cubicBezTo>
                    <a:cubicBezTo>
                      <a:pt x="41" y="5"/>
                      <a:pt x="42" y="6"/>
                      <a:pt x="43" y="7"/>
                    </a:cubicBezTo>
                    <a:cubicBezTo>
                      <a:pt x="44" y="9"/>
                      <a:pt x="43" y="13"/>
                      <a:pt x="43" y="15"/>
                    </a:cubicBezTo>
                    <a:cubicBezTo>
                      <a:pt x="45" y="15"/>
                      <a:pt x="46" y="14"/>
                      <a:pt x="48" y="14"/>
                    </a:cubicBezTo>
                    <a:cubicBezTo>
                      <a:pt x="51" y="13"/>
                      <a:pt x="52" y="15"/>
                      <a:pt x="55" y="15"/>
                    </a:cubicBezTo>
                    <a:cubicBezTo>
                      <a:pt x="60" y="16"/>
                      <a:pt x="63" y="10"/>
                      <a:pt x="69" y="10"/>
                    </a:cubicBezTo>
                    <a:cubicBezTo>
                      <a:pt x="71" y="10"/>
                      <a:pt x="72" y="11"/>
                      <a:pt x="74" y="10"/>
                    </a:cubicBezTo>
                    <a:cubicBezTo>
                      <a:pt x="77" y="10"/>
                      <a:pt x="79" y="8"/>
                      <a:pt x="81" y="9"/>
                    </a:cubicBezTo>
                    <a:cubicBezTo>
                      <a:pt x="83" y="10"/>
                      <a:pt x="90" y="18"/>
                      <a:pt x="90" y="21"/>
                    </a:cubicBezTo>
                    <a:cubicBezTo>
                      <a:pt x="90" y="24"/>
                      <a:pt x="83" y="28"/>
                      <a:pt x="81" y="31"/>
                    </a:cubicBezTo>
                    <a:cubicBezTo>
                      <a:pt x="79" y="34"/>
                      <a:pt x="77" y="37"/>
                      <a:pt x="75" y="41"/>
                    </a:cubicBezTo>
                    <a:cubicBezTo>
                      <a:pt x="74" y="44"/>
                      <a:pt x="72" y="48"/>
                      <a:pt x="73" y="51"/>
                    </a:cubicBezTo>
                    <a:cubicBezTo>
                      <a:pt x="73" y="54"/>
                      <a:pt x="74" y="54"/>
                      <a:pt x="75" y="56"/>
                    </a:cubicBezTo>
                    <a:cubicBezTo>
                      <a:pt x="76" y="59"/>
                      <a:pt x="71" y="65"/>
                      <a:pt x="75" y="66"/>
                    </a:cubicBezTo>
                    <a:cubicBezTo>
                      <a:pt x="76" y="72"/>
                      <a:pt x="69" y="78"/>
                      <a:pt x="72" y="83"/>
                    </a:cubicBezTo>
                    <a:cubicBezTo>
                      <a:pt x="68" y="85"/>
                      <a:pt x="64" y="91"/>
                      <a:pt x="63" y="95"/>
                    </a:cubicBezTo>
                    <a:cubicBezTo>
                      <a:pt x="63" y="100"/>
                      <a:pt x="69" y="104"/>
                      <a:pt x="71" y="110"/>
                    </a:cubicBezTo>
                    <a:cubicBezTo>
                      <a:pt x="72" y="114"/>
                      <a:pt x="67" y="119"/>
                      <a:pt x="68" y="125"/>
                    </a:cubicBezTo>
                    <a:cubicBezTo>
                      <a:pt x="68" y="129"/>
                      <a:pt x="71" y="131"/>
                      <a:pt x="71" y="135"/>
                    </a:cubicBezTo>
                    <a:cubicBezTo>
                      <a:pt x="70" y="146"/>
                      <a:pt x="52" y="161"/>
                      <a:pt x="62" y="172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5" name="Freeform 482">
                <a:extLst>
                  <a:ext uri="{FF2B5EF4-FFF2-40B4-BE49-F238E27FC236}">
                    <a16:creationId xmlns:a16="http://schemas.microsoft.com/office/drawing/2014/main" id="{9A2B0985-5DA6-C25A-07EC-20772E512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0333" y="2133362"/>
                <a:ext cx="50800" cy="49212"/>
              </a:xfrm>
              <a:custGeom>
                <a:avLst/>
                <a:gdLst>
                  <a:gd name="T0" fmla="*/ 2147483646 w 57"/>
                  <a:gd name="T1" fmla="*/ 0 h 55"/>
                  <a:gd name="T2" fmla="*/ 2147483646 w 57"/>
                  <a:gd name="T3" fmla="*/ 2147483646 h 55"/>
                  <a:gd name="T4" fmla="*/ 2147483646 w 57"/>
                  <a:gd name="T5" fmla="*/ 2147483646 h 55"/>
                  <a:gd name="T6" fmla="*/ 2147483646 w 57"/>
                  <a:gd name="T7" fmla="*/ 2147483646 h 55"/>
                  <a:gd name="T8" fmla="*/ 2147483646 w 57"/>
                  <a:gd name="T9" fmla="*/ 2147483646 h 55"/>
                  <a:gd name="T10" fmla="*/ 0 w 57"/>
                  <a:gd name="T11" fmla="*/ 2147483646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55"/>
                  <a:gd name="T20" fmla="*/ 57 w 57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55">
                    <a:moveTo>
                      <a:pt x="57" y="0"/>
                    </a:moveTo>
                    <a:cubicBezTo>
                      <a:pt x="54" y="14"/>
                      <a:pt x="54" y="19"/>
                      <a:pt x="41" y="26"/>
                    </a:cubicBezTo>
                    <a:cubicBezTo>
                      <a:pt x="36" y="29"/>
                      <a:pt x="30" y="30"/>
                      <a:pt x="24" y="33"/>
                    </a:cubicBezTo>
                    <a:cubicBezTo>
                      <a:pt x="15" y="37"/>
                      <a:pt x="15" y="40"/>
                      <a:pt x="11" y="44"/>
                    </a:cubicBezTo>
                    <a:cubicBezTo>
                      <a:pt x="8" y="48"/>
                      <a:pt x="6" y="50"/>
                      <a:pt x="2" y="53"/>
                    </a:cubicBezTo>
                    <a:cubicBezTo>
                      <a:pt x="1" y="54"/>
                      <a:pt x="1" y="55"/>
                      <a:pt x="0" y="55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6" name="Freeform 483">
                <a:extLst>
                  <a:ext uri="{FF2B5EF4-FFF2-40B4-BE49-F238E27FC236}">
                    <a16:creationId xmlns:a16="http://schemas.microsoft.com/office/drawing/2014/main" id="{2A24FE17-8614-93FE-17A9-480A0169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0333" y="2133362"/>
                <a:ext cx="50800" cy="49212"/>
              </a:xfrm>
              <a:custGeom>
                <a:avLst/>
                <a:gdLst>
                  <a:gd name="T0" fmla="*/ 2147483646 w 57"/>
                  <a:gd name="T1" fmla="*/ 0 h 55"/>
                  <a:gd name="T2" fmla="*/ 2147483646 w 57"/>
                  <a:gd name="T3" fmla="*/ 2147483646 h 55"/>
                  <a:gd name="T4" fmla="*/ 2147483646 w 57"/>
                  <a:gd name="T5" fmla="*/ 2147483646 h 55"/>
                  <a:gd name="T6" fmla="*/ 2147483646 w 57"/>
                  <a:gd name="T7" fmla="*/ 2147483646 h 55"/>
                  <a:gd name="T8" fmla="*/ 2147483646 w 57"/>
                  <a:gd name="T9" fmla="*/ 2147483646 h 55"/>
                  <a:gd name="T10" fmla="*/ 0 w 57"/>
                  <a:gd name="T11" fmla="*/ 2147483646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55"/>
                  <a:gd name="T20" fmla="*/ 57 w 57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55">
                    <a:moveTo>
                      <a:pt x="57" y="0"/>
                    </a:moveTo>
                    <a:cubicBezTo>
                      <a:pt x="54" y="14"/>
                      <a:pt x="54" y="19"/>
                      <a:pt x="41" y="26"/>
                    </a:cubicBezTo>
                    <a:cubicBezTo>
                      <a:pt x="36" y="29"/>
                      <a:pt x="30" y="30"/>
                      <a:pt x="24" y="33"/>
                    </a:cubicBezTo>
                    <a:cubicBezTo>
                      <a:pt x="15" y="37"/>
                      <a:pt x="15" y="40"/>
                      <a:pt x="11" y="44"/>
                    </a:cubicBezTo>
                    <a:cubicBezTo>
                      <a:pt x="8" y="48"/>
                      <a:pt x="6" y="50"/>
                      <a:pt x="2" y="53"/>
                    </a:cubicBezTo>
                    <a:cubicBezTo>
                      <a:pt x="1" y="54"/>
                      <a:pt x="1" y="55"/>
                      <a:pt x="0" y="55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7" name="Freeform 484">
                <a:extLst>
                  <a:ext uri="{FF2B5EF4-FFF2-40B4-BE49-F238E27FC236}">
                    <a16:creationId xmlns:a16="http://schemas.microsoft.com/office/drawing/2014/main" id="{00E920A3-FB6D-DCB9-0A81-D3BDA5819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3758" y="2036524"/>
                <a:ext cx="593725" cy="736600"/>
              </a:xfrm>
              <a:custGeom>
                <a:avLst/>
                <a:gdLst>
                  <a:gd name="T0" fmla="*/ 2147483646 w 671"/>
                  <a:gd name="T1" fmla="*/ 2147483646 h 832"/>
                  <a:gd name="T2" fmla="*/ 2147483646 w 671"/>
                  <a:gd name="T3" fmla="*/ 2147483646 h 832"/>
                  <a:gd name="T4" fmla="*/ 2147483646 w 671"/>
                  <a:gd name="T5" fmla="*/ 2147483646 h 832"/>
                  <a:gd name="T6" fmla="*/ 2147483646 w 671"/>
                  <a:gd name="T7" fmla="*/ 2147483646 h 832"/>
                  <a:gd name="T8" fmla="*/ 2147483646 w 671"/>
                  <a:gd name="T9" fmla="*/ 2147483646 h 832"/>
                  <a:gd name="T10" fmla="*/ 2147483646 w 671"/>
                  <a:gd name="T11" fmla="*/ 2147483646 h 832"/>
                  <a:gd name="T12" fmla="*/ 2147483646 w 671"/>
                  <a:gd name="T13" fmla="*/ 2147483646 h 832"/>
                  <a:gd name="T14" fmla="*/ 2147483646 w 671"/>
                  <a:gd name="T15" fmla="*/ 2147483646 h 832"/>
                  <a:gd name="T16" fmla="*/ 2147483646 w 671"/>
                  <a:gd name="T17" fmla="*/ 2147483646 h 832"/>
                  <a:gd name="T18" fmla="*/ 2147483646 w 671"/>
                  <a:gd name="T19" fmla="*/ 2147483646 h 832"/>
                  <a:gd name="T20" fmla="*/ 2147483646 w 671"/>
                  <a:gd name="T21" fmla="*/ 2147483646 h 832"/>
                  <a:gd name="T22" fmla="*/ 2147483646 w 671"/>
                  <a:gd name="T23" fmla="*/ 2147483646 h 832"/>
                  <a:gd name="T24" fmla="*/ 2147483646 w 671"/>
                  <a:gd name="T25" fmla="*/ 2147483646 h 832"/>
                  <a:gd name="T26" fmla="*/ 2147483646 w 671"/>
                  <a:gd name="T27" fmla="*/ 2147483646 h 832"/>
                  <a:gd name="T28" fmla="*/ 2147483646 w 671"/>
                  <a:gd name="T29" fmla="*/ 2147483646 h 832"/>
                  <a:gd name="T30" fmla="*/ 2147483646 w 671"/>
                  <a:gd name="T31" fmla="*/ 2147483646 h 832"/>
                  <a:gd name="T32" fmla="*/ 2147483646 w 671"/>
                  <a:gd name="T33" fmla="*/ 2147483646 h 832"/>
                  <a:gd name="T34" fmla="*/ 2147483646 w 671"/>
                  <a:gd name="T35" fmla="*/ 2147483646 h 832"/>
                  <a:gd name="T36" fmla="*/ 2147483646 w 671"/>
                  <a:gd name="T37" fmla="*/ 2147483646 h 832"/>
                  <a:gd name="T38" fmla="*/ 2147483646 w 671"/>
                  <a:gd name="T39" fmla="*/ 2147483646 h 832"/>
                  <a:gd name="T40" fmla="*/ 2147483646 w 671"/>
                  <a:gd name="T41" fmla="*/ 2147483646 h 832"/>
                  <a:gd name="T42" fmla="*/ 2147483646 w 671"/>
                  <a:gd name="T43" fmla="*/ 2147483646 h 832"/>
                  <a:gd name="T44" fmla="*/ 2147483646 w 671"/>
                  <a:gd name="T45" fmla="*/ 2147483646 h 832"/>
                  <a:gd name="T46" fmla="*/ 2147483646 w 671"/>
                  <a:gd name="T47" fmla="*/ 2147483646 h 832"/>
                  <a:gd name="T48" fmla="*/ 2147483646 w 671"/>
                  <a:gd name="T49" fmla="*/ 2147483646 h 832"/>
                  <a:gd name="T50" fmla="*/ 2147483646 w 671"/>
                  <a:gd name="T51" fmla="*/ 2147483646 h 832"/>
                  <a:gd name="T52" fmla="*/ 2147483646 w 671"/>
                  <a:gd name="T53" fmla="*/ 2147483646 h 832"/>
                  <a:gd name="T54" fmla="*/ 2147483646 w 671"/>
                  <a:gd name="T55" fmla="*/ 2147483646 h 832"/>
                  <a:gd name="T56" fmla="*/ 2147483646 w 671"/>
                  <a:gd name="T57" fmla="*/ 2147483646 h 832"/>
                  <a:gd name="T58" fmla="*/ 2147483646 w 671"/>
                  <a:gd name="T59" fmla="*/ 2147483646 h 832"/>
                  <a:gd name="T60" fmla="*/ 2147483646 w 671"/>
                  <a:gd name="T61" fmla="*/ 2147483646 h 832"/>
                  <a:gd name="T62" fmla="*/ 2147483646 w 671"/>
                  <a:gd name="T63" fmla="*/ 2147483646 h 832"/>
                  <a:gd name="T64" fmla="*/ 2147483646 w 671"/>
                  <a:gd name="T65" fmla="*/ 2147483646 h 832"/>
                  <a:gd name="T66" fmla="*/ 2147483646 w 671"/>
                  <a:gd name="T67" fmla="*/ 2147483646 h 832"/>
                  <a:gd name="T68" fmla="*/ 2147483646 w 671"/>
                  <a:gd name="T69" fmla="*/ 2147483646 h 832"/>
                  <a:gd name="T70" fmla="*/ 2147483646 w 671"/>
                  <a:gd name="T71" fmla="*/ 2147483646 h 832"/>
                  <a:gd name="T72" fmla="*/ 2147483646 w 671"/>
                  <a:gd name="T73" fmla="*/ 2147483646 h 832"/>
                  <a:gd name="T74" fmla="*/ 2147483646 w 671"/>
                  <a:gd name="T75" fmla="*/ 2147483646 h 832"/>
                  <a:gd name="T76" fmla="*/ 2147483646 w 671"/>
                  <a:gd name="T77" fmla="*/ 2147483646 h 832"/>
                  <a:gd name="T78" fmla="*/ 2147483646 w 671"/>
                  <a:gd name="T79" fmla="*/ 2147483646 h 832"/>
                  <a:gd name="T80" fmla="*/ 2147483646 w 671"/>
                  <a:gd name="T81" fmla="*/ 2147483646 h 832"/>
                  <a:gd name="T82" fmla="*/ 2147483646 w 671"/>
                  <a:gd name="T83" fmla="*/ 2147483646 h 832"/>
                  <a:gd name="T84" fmla="*/ 2147483646 w 671"/>
                  <a:gd name="T85" fmla="*/ 2147483646 h 832"/>
                  <a:gd name="T86" fmla="*/ 2147483646 w 671"/>
                  <a:gd name="T87" fmla="*/ 2147483646 h 832"/>
                  <a:gd name="T88" fmla="*/ 2147483646 w 671"/>
                  <a:gd name="T89" fmla="*/ 2147483646 h 832"/>
                  <a:gd name="T90" fmla="*/ 2147483646 w 671"/>
                  <a:gd name="T91" fmla="*/ 2147483646 h 832"/>
                  <a:gd name="T92" fmla="*/ 2147483646 w 671"/>
                  <a:gd name="T93" fmla="*/ 2147483646 h 832"/>
                  <a:gd name="T94" fmla="*/ 2147483646 w 671"/>
                  <a:gd name="T95" fmla="*/ 2147483646 h 832"/>
                  <a:gd name="T96" fmla="*/ 2147483646 w 671"/>
                  <a:gd name="T97" fmla="*/ 2147483646 h 832"/>
                  <a:gd name="T98" fmla="*/ 2147483646 w 671"/>
                  <a:gd name="T99" fmla="*/ 2147483646 h 832"/>
                  <a:gd name="T100" fmla="*/ 2147483646 w 671"/>
                  <a:gd name="T101" fmla="*/ 2147483646 h 832"/>
                  <a:gd name="T102" fmla="*/ 2147483646 w 671"/>
                  <a:gd name="T103" fmla="*/ 2147483646 h 832"/>
                  <a:gd name="T104" fmla="*/ 2147483646 w 671"/>
                  <a:gd name="T105" fmla="*/ 2147483646 h 832"/>
                  <a:gd name="T106" fmla="*/ 2147483646 w 671"/>
                  <a:gd name="T107" fmla="*/ 2147483646 h 832"/>
                  <a:gd name="T108" fmla="*/ 2147483646 w 671"/>
                  <a:gd name="T109" fmla="*/ 2147483646 h 832"/>
                  <a:gd name="T110" fmla="*/ 2147483646 w 671"/>
                  <a:gd name="T111" fmla="*/ 2147483646 h 832"/>
                  <a:gd name="T112" fmla="*/ 2147483646 w 671"/>
                  <a:gd name="T113" fmla="*/ 2147483646 h 832"/>
                  <a:gd name="T114" fmla="*/ 2147483646 w 671"/>
                  <a:gd name="T115" fmla="*/ 2147483646 h 832"/>
                  <a:gd name="T116" fmla="*/ 2147483646 w 671"/>
                  <a:gd name="T117" fmla="*/ 2147483646 h 832"/>
                  <a:gd name="T118" fmla="*/ 2147483646 w 671"/>
                  <a:gd name="T119" fmla="*/ 2147483646 h 832"/>
                  <a:gd name="T120" fmla="*/ 2147483646 w 671"/>
                  <a:gd name="T121" fmla="*/ 2147483646 h 832"/>
                  <a:gd name="T122" fmla="*/ 2147483646 w 671"/>
                  <a:gd name="T123" fmla="*/ 2147483646 h 8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1"/>
                  <a:gd name="T187" fmla="*/ 0 h 832"/>
                  <a:gd name="T188" fmla="*/ 671 w 671"/>
                  <a:gd name="T189" fmla="*/ 832 h 8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1" h="832">
                    <a:moveTo>
                      <a:pt x="663" y="109"/>
                    </a:moveTo>
                    <a:cubicBezTo>
                      <a:pt x="660" y="123"/>
                      <a:pt x="661" y="129"/>
                      <a:pt x="648" y="135"/>
                    </a:cubicBezTo>
                    <a:cubicBezTo>
                      <a:pt x="642" y="138"/>
                      <a:pt x="637" y="140"/>
                      <a:pt x="631" y="143"/>
                    </a:cubicBezTo>
                    <a:cubicBezTo>
                      <a:pt x="621" y="146"/>
                      <a:pt x="622" y="149"/>
                      <a:pt x="617" y="154"/>
                    </a:cubicBezTo>
                    <a:cubicBezTo>
                      <a:pt x="614" y="157"/>
                      <a:pt x="612" y="159"/>
                      <a:pt x="610" y="162"/>
                    </a:cubicBezTo>
                    <a:cubicBezTo>
                      <a:pt x="608" y="164"/>
                      <a:pt x="608" y="164"/>
                      <a:pt x="608" y="164"/>
                    </a:cubicBezTo>
                    <a:cubicBezTo>
                      <a:pt x="607" y="161"/>
                      <a:pt x="607" y="161"/>
                      <a:pt x="607" y="161"/>
                    </a:cubicBezTo>
                    <a:cubicBezTo>
                      <a:pt x="604" y="152"/>
                      <a:pt x="608" y="145"/>
                      <a:pt x="611" y="136"/>
                    </a:cubicBezTo>
                    <a:cubicBezTo>
                      <a:pt x="614" y="123"/>
                      <a:pt x="615" y="121"/>
                      <a:pt x="608" y="109"/>
                    </a:cubicBezTo>
                    <a:cubicBezTo>
                      <a:pt x="589" y="114"/>
                      <a:pt x="591" y="104"/>
                      <a:pt x="578" y="97"/>
                    </a:cubicBezTo>
                    <a:cubicBezTo>
                      <a:pt x="570" y="93"/>
                      <a:pt x="564" y="98"/>
                      <a:pt x="555" y="100"/>
                    </a:cubicBezTo>
                    <a:cubicBezTo>
                      <a:pt x="543" y="103"/>
                      <a:pt x="540" y="106"/>
                      <a:pt x="535" y="119"/>
                    </a:cubicBezTo>
                    <a:cubicBezTo>
                      <a:pt x="533" y="127"/>
                      <a:pt x="531" y="125"/>
                      <a:pt x="532" y="133"/>
                    </a:cubicBezTo>
                    <a:cubicBezTo>
                      <a:pt x="532" y="137"/>
                      <a:pt x="536" y="143"/>
                      <a:pt x="537" y="146"/>
                    </a:cubicBezTo>
                    <a:cubicBezTo>
                      <a:pt x="532" y="151"/>
                      <a:pt x="527" y="156"/>
                      <a:pt x="525" y="162"/>
                    </a:cubicBezTo>
                    <a:cubicBezTo>
                      <a:pt x="524" y="167"/>
                      <a:pt x="529" y="170"/>
                      <a:pt x="526" y="176"/>
                    </a:cubicBezTo>
                    <a:cubicBezTo>
                      <a:pt x="526" y="178"/>
                      <a:pt x="517" y="184"/>
                      <a:pt x="514" y="188"/>
                    </a:cubicBezTo>
                    <a:cubicBezTo>
                      <a:pt x="510" y="194"/>
                      <a:pt x="508" y="203"/>
                      <a:pt x="505" y="210"/>
                    </a:cubicBezTo>
                    <a:cubicBezTo>
                      <a:pt x="500" y="204"/>
                      <a:pt x="497" y="196"/>
                      <a:pt x="492" y="191"/>
                    </a:cubicBezTo>
                    <a:cubicBezTo>
                      <a:pt x="489" y="195"/>
                      <a:pt x="485" y="196"/>
                      <a:pt x="481" y="196"/>
                    </a:cubicBezTo>
                    <a:cubicBezTo>
                      <a:pt x="478" y="184"/>
                      <a:pt x="456" y="202"/>
                      <a:pt x="443" y="194"/>
                    </a:cubicBezTo>
                    <a:cubicBezTo>
                      <a:pt x="429" y="185"/>
                      <a:pt x="429" y="157"/>
                      <a:pt x="410" y="154"/>
                    </a:cubicBezTo>
                    <a:cubicBezTo>
                      <a:pt x="407" y="160"/>
                      <a:pt x="409" y="166"/>
                      <a:pt x="407" y="172"/>
                    </a:cubicBezTo>
                    <a:cubicBezTo>
                      <a:pt x="402" y="157"/>
                      <a:pt x="384" y="164"/>
                      <a:pt x="378" y="173"/>
                    </a:cubicBezTo>
                    <a:cubicBezTo>
                      <a:pt x="403" y="186"/>
                      <a:pt x="365" y="200"/>
                      <a:pt x="380" y="212"/>
                    </a:cubicBezTo>
                    <a:cubicBezTo>
                      <a:pt x="372" y="213"/>
                      <a:pt x="366" y="212"/>
                      <a:pt x="359" y="210"/>
                    </a:cubicBezTo>
                    <a:cubicBezTo>
                      <a:pt x="352" y="207"/>
                      <a:pt x="348" y="202"/>
                      <a:pt x="340" y="206"/>
                    </a:cubicBezTo>
                    <a:cubicBezTo>
                      <a:pt x="326" y="212"/>
                      <a:pt x="332" y="232"/>
                      <a:pt x="324" y="244"/>
                    </a:cubicBezTo>
                    <a:cubicBezTo>
                      <a:pt x="313" y="232"/>
                      <a:pt x="299" y="250"/>
                      <a:pt x="293" y="260"/>
                    </a:cubicBezTo>
                    <a:cubicBezTo>
                      <a:pt x="290" y="265"/>
                      <a:pt x="291" y="271"/>
                      <a:pt x="289" y="278"/>
                    </a:cubicBezTo>
                    <a:cubicBezTo>
                      <a:pt x="286" y="285"/>
                      <a:pt x="279" y="291"/>
                      <a:pt x="275" y="297"/>
                    </a:cubicBezTo>
                    <a:cubicBezTo>
                      <a:pt x="279" y="298"/>
                      <a:pt x="282" y="301"/>
                      <a:pt x="285" y="302"/>
                    </a:cubicBezTo>
                    <a:cubicBezTo>
                      <a:pt x="272" y="318"/>
                      <a:pt x="260" y="347"/>
                      <a:pt x="260" y="368"/>
                    </a:cubicBezTo>
                    <a:cubicBezTo>
                      <a:pt x="249" y="366"/>
                      <a:pt x="233" y="354"/>
                      <a:pt x="234" y="377"/>
                    </a:cubicBezTo>
                    <a:cubicBezTo>
                      <a:pt x="234" y="382"/>
                      <a:pt x="240" y="386"/>
                      <a:pt x="240" y="393"/>
                    </a:cubicBezTo>
                    <a:cubicBezTo>
                      <a:pt x="240" y="402"/>
                      <a:pt x="234" y="414"/>
                      <a:pt x="232" y="423"/>
                    </a:cubicBezTo>
                    <a:cubicBezTo>
                      <a:pt x="228" y="436"/>
                      <a:pt x="220" y="456"/>
                      <a:pt x="221" y="469"/>
                    </a:cubicBezTo>
                    <a:cubicBezTo>
                      <a:pt x="222" y="480"/>
                      <a:pt x="236" y="489"/>
                      <a:pt x="226" y="501"/>
                    </a:cubicBezTo>
                    <a:cubicBezTo>
                      <a:pt x="220" y="498"/>
                      <a:pt x="207" y="493"/>
                      <a:pt x="200" y="494"/>
                    </a:cubicBezTo>
                    <a:cubicBezTo>
                      <a:pt x="187" y="496"/>
                      <a:pt x="187" y="513"/>
                      <a:pt x="185" y="524"/>
                    </a:cubicBezTo>
                    <a:cubicBezTo>
                      <a:pt x="183" y="536"/>
                      <a:pt x="178" y="551"/>
                      <a:pt x="177" y="562"/>
                    </a:cubicBezTo>
                    <a:cubicBezTo>
                      <a:pt x="177" y="575"/>
                      <a:pt x="182" y="572"/>
                      <a:pt x="186" y="583"/>
                    </a:cubicBezTo>
                    <a:cubicBezTo>
                      <a:pt x="192" y="600"/>
                      <a:pt x="180" y="621"/>
                      <a:pt x="187" y="637"/>
                    </a:cubicBezTo>
                    <a:cubicBezTo>
                      <a:pt x="191" y="646"/>
                      <a:pt x="201" y="650"/>
                      <a:pt x="201" y="661"/>
                    </a:cubicBezTo>
                    <a:cubicBezTo>
                      <a:pt x="201" y="668"/>
                      <a:pt x="195" y="678"/>
                      <a:pt x="189" y="676"/>
                    </a:cubicBezTo>
                    <a:cubicBezTo>
                      <a:pt x="194" y="696"/>
                      <a:pt x="207" y="725"/>
                      <a:pt x="189" y="739"/>
                    </a:cubicBezTo>
                    <a:cubicBezTo>
                      <a:pt x="181" y="745"/>
                      <a:pt x="176" y="744"/>
                      <a:pt x="173" y="758"/>
                    </a:cubicBezTo>
                    <a:cubicBezTo>
                      <a:pt x="171" y="768"/>
                      <a:pt x="173" y="780"/>
                      <a:pt x="164" y="785"/>
                    </a:cubicBezTo>
                    <a:cubicBezTo>
                      <a:pt x="163" y="782"/>
                      <a:pt x="161" y="779"/>
                      <a:pt x="159" y="777"/>
                    </a:cubicBezTo>
                    <a:cubicBezTo>
                      <a:pt x="157" y="775"/>
                      <a:pt x="157" y="775"/>
                      <a:pt x="157" y="775"/>
                    </a:cubicBezTo>
                    <a:cubicBezTo>
                      <a:pt x="157" y="775"/>
                      <a:pt x="158" y="769"/>
                      <a:pt x="153" y="770"/>
                    </a:cubicBezTo>
                    <a:cubicBezTo>
                      <a:pt x="149" y="771"/>
                      <a:pt x="146" y="774"/>
                      <a:pt x="145" y="766"/>
                    </a:cubicBezTo>
                    <a:cubicBezTo>
                      <a:pt x="144" y="758"/>
                      <a:pt x="145" y="751"/>
                      <a:pt x="145" y="751"/>
                    </a:cubicBezTo>
                    <a:cubicBezTo>
                      <a:pt x="145" y="751"/>
                      <a:pt x="148" y="731"/>
                      <a:pt x="143" y="733"/>
                    </a:cubicBezTo>
                    <a:cubicBezTo>
                      <a:pt x="138" y="735"/>
                      <a:pt x="135" y="737"/>
                      <a:pt x="137" y="742"/>
                    </a:cubicBezTo>
                    <a:cubicBezTo>
                      <a:pt x="140" y="746"/>
                      <a:pt x="137" y="751"/>
                      <a:pt x="137" y="751"/>
                    </a:cubicBezTo>
                    <a:cubicBezTo>
                      <a:pt x="140" y="758"/>
                      <a:pt x="140" y="758"/>
                      <a:pt x="140" y="758"/>
                    </a:cubicBezTo>
                    <a:cubicBezTo>
                      <a:pt x="139" y="762"/>
                      <a:pt x="139" y="762"/>
                      <a:pt x="139" y="762"/>
                    </a:cubicBezTo>
                    <a:cubicBezTo>
                      <a:pt x="139" y="762"/>
                      <a:pt x="147" y="766"/>
                      <a:pt x="137" y="772"/>
                    </a:cubicBezTo>
                    <a:cubicBezTo>
                      <a:pt x="128" y="779"/>
                      <a:pt x="122" y="782"/>
                      <a:pt x="119" y="781"/>
                    </a:cubicBezTo>
                    <a:cubicBezTo>
                      <a:pt x="117" y="779"/>
                      <a:pt x="114" y="786"/>
                      <a:pt x="114" y="786"/>
                    </a:cubicBezTo>
                    <a:cubicBezTo>
                      <a:pt x="112" y="795"/>
                      <a:pt x="112" y="795"/>
                      <a:pt x="112" y="795"/>
                    </a:cubicBezTo>
                    <a:cubicBezTo>
                      <a:pt x="112" y="795"/>
                      <a:pt x="99" y="814"/>
                      <a:pt x="97" y="813"/>
                    </a:cubicBezTo>
                    <a:cubicBezTo>
                      <a:pt x="94" y="812"/>
                      <a:pt x="90" y="811"/>
                      <a:pt x="90" y="811"/>
                    </a:cubicBezTo>
                    <a:cubicBezTo>
                      <a:pt x="80" y="821"/>
                      <a:pt x="80" y="821"/>
                      <a:pt x="80" y="821"/>
                    </a:cubicBezTo>
                    <a:cubicBezTo>
                      <a:pt x="69" y="824"/>
                      <a:pt x="69" y="824"/>
                      <a:pt x="69" y="824"/>
                    </a:cubicBezTo>
                    <a:cubicBezTo>
                      <a:pt x="57" y="828"/>
                      <a:pt x="57" y="828"/>
                      <a:pt x="57" y="828"/>
                    </a:cubicBezTo>
                    <a:cubicBezTo>
                      <a:pt x="57" y="828"/>
                      <a:pt x="52" y="832"/>
                      <a:pt x="48" y="829"/>
                    </a:cubicBezTo>
                    <a:cubicBezTo>
                      <a:pt x="44" y="825"/>
                      <a:pt x="43" y="816"/>
                      <a:pt x="43" y="816"/>
                    </a:cubicBezTo>
                    <a:cubicBezTo>
                      <a:pt x="43" y="816"/>
                      <a:pt x="38" y="811"/>
                      <a:pt x="31" y="810"/>
                    </a:cubicBezTo>
                    <a:cubicBezTo>
                      <a:pt x="23" y="808"/>
                      <a:pt x="19" y="807"/>
                      <a:pt x="17" y="805"/>
                    </a:cubicBezTo>
                    <a:cubicBezTo>
                      <a:pt x="15" y="802"/>
                      <a:pt x="12" y="799"/>
                      <a:pt x="12" y="795"/>
                    </a:cubicBezTo>
                    <a:cubicBezTo>
                      <a:pt x="13" y="791"/>
                      <a:pt x="12" y="784"/>
                      <a:pt x="17" y="782"/>
                    </a:cubicBezTo>
                    <a:cubicBezTo>
                      <a:pt x="23" y="781"/>
                      <a:pt x="29" y="786"/>
                      <a:pt x="29" y="786"/>
                    </a:cubicBezTo>
                    <a:cubicBezTo>
                      <a:pt x="31" y="779"/>
                      <a:pt x="31" y="779"/>
                      <a:pt x="31" y="779"/>
                    </a:cubicBezTo>
                    <a:cubicBezTo>
                      <a:pt x="31" y="779"/>
                      <a:pt x="29" y="777"/>
                      <a:pt x="27" y="775"/>
                    </a:cubicBezTo>
                    <a:cubicBezTo>
                      <a:pt x="26" y="772"/>
                      <a:pt x="32" y="761"/>
                      <a:pt x="33" y="757"/>
                    </a:cubicBezTo>
                    <a:cubicBezTo>
                      <a:pt x="33" y="753"/>
                      <a:pt x="33" y="751"/>
                      <a:pt x="33" y="751"/>
                    </a:cubicBezTo>
                    <a:cubicBezTo>
                      <a:pt x="33" y="751"/>
                      <a:pt x="28" y="755"/>
                      <a:pt x="25" y="758"/>
                    </a:cubicBezTo>
                    <a:cubicBezTo>
                      <a:pt x="23" y="762"/>
                      <a:pt x="18" y="759"/>
                      <a:pt x="15" y="763"/>
                    </a:cubicBezTo>
                    <a:cubicBezTo>
                      <a:pt x="12" y="767"/>
                      <a:pt x="8" y="772"/>
                      <a:pt x="6" y="766"/>
                    </a:cubicBezTo>
                    <a:cubicBezTo>
                      <a:pt x="4" y="759"/>
                      <a:pt x="6" y="748"/>
                      <a:pt x="9" y="748"/>
                    </a:cubicBezTo>
                    <a:cubicBezTo>
                      <a:pt x="11" y="748"/>
                      <a:pt x="13" y="743"/>
                      <a:pt x="15" y="747"/>
                    </a:cubicBezTo>
                    <a:cubicBezTo>
                      <a:pt x="17" y="752"/>
                      <a:pt x="16" y="748"/>
                      <a:pt x="20" y="747"/>
                    </a:cubicBezTo>
                    <a:cubicBezTo>
                      <a:pt x="23" y="746"/>
                      <a:pt x="36" y="738"/>
                      <a:pt x="31" y="737"/>
                    </a:cubicBezTo>
                    <a:cubicBezTo>
                      <a:pt x="26" y="737"/>
                      <a:pt x="22" y="738"/>
                      <a:pt x="24" y="735"/>
                    </a:cubicBezTo>
                    <a:cubicBezTo>
                      <a:pt x="27" y="731"/>
                      <a:pt x="28" y="730"/>
                      <a:pt x="30" y="726"/>
                    </a:cubicBezTo>
                    <a:cubicBezTo>
                      <a:pt x="32" y="723"/>
                      <a:pt x="27" y="724"/>
                      <a:pt x="32" y="718"/>
                    </a:cubicBezTo>
                    <a:cubicBezTo>
                      <a:pt x="37" y="712"/>
                      <a:pt x="41" y="698"/>
                      <a:pt x="43" y="702"/>
                    </a:cubicBezTo>
                    <a:cubicBezTo>
                      <a:pt x="45" y="705"/>
                      <a:pt x="49" y="697"/>
                      <a:pt x="49" y="697"/>
                    </a:cubicBezTo>
                    <a:cubicBezTo>
                      <a:pt x="49" y="697"/>
                      <a:pt x="41" y="692"/>
                      <a:pt x="39" y="695"/>
                    </a:cubicBezTo>
                    <a:cubicBezTo>
                      <a:pt x="36" y="698"/>
                      <a:pt x="33" y="699"/>
                      <a:pt x="33" y="702"/>
                    </a:cubicBezTo>
                    <a:cubicBezTo>
                      <a:pt x="32" y="705"/>
                      <a:pt x="32" y="707"/>
                      <a:pt x="31" y="710"/>
                    </a:cubicBezTo>
                    <a:cubicBezTo>
                      <a:pt x="30" y="713"/>
                      <a:pt x="34" y="712"/>
                      <a:pt x="26" y="718"/>
                    </a:cubicBezTo>
                    <a:cubicBezTo>
                      <a:pt x="19" y="723"/>
                      <a:pt x="11" y="722"/>
                      <a:pt x="10" y="719"/>
                    </a:cubicBezTo>
                    <a:cubicBezTo>
                      <a:pt x="10" y="717"/>
                      <a:pt x="14" y="715"/>
                      <a:pt x="9" y="716"/>
                    </a:cubicBezTo>
                    <a:cubicBezTo>
                      <a:pt x="4" y="716"/>
                      <a:pt x="3" y="723"/>
                      <a:pt x="2" y="716"/>
                    </a:cubicBezTo>
                    <a:cubicBezTo>
                      <a:pt x="2" y="708"/>
                      <a:pt x="7" y="703"/>
                      <a:pt x="10" y="705"/>
                    </a:cubicBezTo>
                    <a:cubicBezTo>
                      <a:pt x="14" y="708"/>
                      <a:pt x="14" y="705"/>
                      <a:pt x="16" y="705"/>
                    </a:cubicBezTo>
                    <a:cubicBezTo>
                      <a:pt x="19" y="705"/>
                      <a:pt x="21" y="703"/>
                      <a:pt x="21" y="703"/>
                    </a:cubicBezTo>
                    <a:cubicBezTo>
                      <a:pt x="21" y="703"/>
                      <a:pt x="18" y="698"/>
                      <a:pt x="17" y="696"/>
                    </a:cubicBezTo>
                    <a:cubicBezTo>
                      <a:pt x="17" y="694"/>
                      <a:pt x="15" y="693"/>
                      <a:pt x="13" y="695"/>
                    </a:cubicBezTo>
                    <a:cubicBezTo>
                      <a:pt x="11" y="697"/>
                      <a:pt x="6" y="696"/>
                      <a:pt x="6" y="694"/>
                    </a:cubicBezTo>
                    <a:cubicBezTo>
                      <a:pt x="6" y="693"/>
                      <a:pt x="10" y="681"/>
                      <a:pt x="7" y="680"/>
                    </a:cubicBezTo>
                    <a:cubicBezTo>
                      <a:pt x="4" y="680"/>
                      <a:pt x="0" y="680"/>
                      <a:pt x="2" y="676"/>
                    </a:cubicBezTo>
                    <a:cubicBezTo>
                      <a:pt x="3" y="672"/>
                      <a:pt x="4" y="671"/>
                      <a:pt x="4" y="671"/>
                    </a:cubicBezTo>
                    <a:cubicBezTo>
                      <a:pt x="14" y="673"/>
                      <a:pt x="14" y="673"/>
                      <a:pt x="14" y="673"/>
                    </a:cubicBezTo>
                    <a:cubicBezTo>
                      <a:pt x="14" y="673"/>
                      <a:pt x="21" y="672"/>
                      <a:pt x="23" y="672"/>
                    </a:cubicBezTo>
                    <a:cubicBezTo>
                      <a:pt x="25" y="672"/>
                      <a:pt x="35" y="672"/>
                      <a:pt x="39" y="671"/>
                    </a:cubicBezTo>
                    <a:cubicBezTo>
                      <a:pt x="42" y="669"/>
                      <a:pt x="44" y="668"/>
                      <a:pt x="48" y="674"/>
                    </a:cubicBezTo>
                    <a:cubicBezTo>
                      <a:pt x="52" y="680"/>
                      <a:pt x="58" y="680"/>
                      <a:pt x="58" y="677"/>
                    </a:cubicBezTo>
                    <a:cubicBezTo>
                      <a:pt x="58" y="673"/>
                      <a:pt x="50" y="668"/>
                      <a:pt x="56" y="667"/>
                    </a:cubicBezTo>
                    <a:cubicBezTo>
                      <a:pt x="61" y="666"/>
                      <a:pt x="62" y="668"/>
                      <a:pt x="65" y="665"/>
                    </a:cubicBezTo>
                    <a:cubicBezTo>
                      <a:pt x="68" y="662"/>
                      <a:pt x="59" y="655"/>
                      <a:pt x="63" y="649"/>
                    </a:cubicBezTo>
                    <a:cubicBezTo>
                      <a:pt x="63" y="649"/>
                      <a:pt x="56" y="652"/>
                      <a:pt x="57" y="656"/>
                    </a:cubicBezTo>
                    <a:cubicBezTo>
                      <a:pt x="58" y="660"/>
                      <a:pt x="53" y="661"/>
                      <a:pt x="49" y="662"/>
                    </a:cubicBezTo>
                    <a:cubicBezTo>
                      <a:pt x="45" y="662"/>
                      <a:pt x="42" y="665"/>
                      <a:pt x="41" y="665"/>
                    </a:cubicBezTo>
                    <a:cubicBezTo>
                      <a:pt x="39" y="665"/>
                      <a:pt x="40" y="657"/>
                      <a:pt x="38" y="657"/>
                    </a:cubicBezTo>
                    <a:cubicBezTo>
                      <a:pt x="36" y="657"/>
                      <a:pt x="31" y="663"/>
                      <a:pt x="25" y="665"/>
                    </a:cubicBezTo>
                    <a:cubicBezTo>
                      <a:pt x="19" y="666"/>
                      <a:pt x="20" y="666"/>
                      <a:pt x="16" y="666"/>
                    </a:cubicBezTo>
                    <a:cubicBezTo>
                      <a:pt x="12" y="667"/>
                      <a:pt x="9" y="667"/>
                      <a:pt x="9" y="667"/>
                    </a:cubicBezTo>
                    <a:cubicBezTo>
                      <a:pt x="9" y="667"/>
                      <a:pt x="5" y="666"/>
                      <a:pt x="5" y="662"/>
                    </a:cubicBezTo>
                    <a:cubicBezTo>
                      <a:pt x="6" y="657"/>
                      <a:pt x="10" y="655"/>
                      <a:pt x="12" y="653"/>
                    </a:cubicBezTo>
                    <a:cubicBezTo>
                      <a:pt x="14" y="651"/>
                      <a:pt x="10" y="645"/>
                      <a:pt x="10" y="645"/>
                    </a:cubicBezTo>
                    <a:cubicBezTo>
                      <a:pt x="3" y="634"/>
                      <a:pt x="3" y="634"/>
                      <a:pt x="3" y="634"/>
                    </a:cubicBezTo>
                    <a:cubicBezTo>
                      <a:pt x="12" y="627"/>
                      <a:pt x="12" y="627"/>
                      <a:pt x="12" y="627"/>
                    </a:cubicBezTo>
                    <a:cubicBezTo>
                      <a:pt x="12" y="627"/>
                      <a:pt x="12" y="628"/>
                      <a:pt x="15" y="630"/>
                    </a:cubicBezTo>
                    <a:cubicBezTo>
                      <a:pt x="19" y="632"/>
                      <a:pt x="22" y="630"/>
                      <a:pt x="25" y="629"/>
                    </a:cubicBezTo>
                    <a:cubicBezTo>
                      <a:pt x="28" y="629"/>
                      <a:pt x="34" y="630"/>
                      <a:pt x="34" y="630"/>
                    </a:cubicBezTo>
                    <a:cubicBezTo>
                      <a:pt x="32" y="619"/>
                      <a:pt x="32" y="619"/>
                      <a:pt x="32" y="619"/>
                    </a:cubicBezTo>
                    <a:cubicBezTo>
                      <a:pt x="28" y="611"/>
                      <a:pt x="28" y="611"/>
                      <a:pt x="28" y="611"/>
                    </a:cubicBezTo>
                    <a:cubicBezTo>
                      <a:pt x="32" y="604"/>
                      <a:pt x="32" y="604"/>
                      <a:pt x="32" y="604"/>
                    </a:cubicBezTo>
                    <a:cubicBezTo>
                      <a:pt x="32" y="604"/>
                      <a:pt x="36" y="611"/>
                      <a:pt x="38" y="611"/>
                    </a:cubicBezTo>
                    <a:cubicBezTo>
                      <a:pt x="41" y="611"/>
                      <a:pt x="38" y="601"/>
                      <a:pt x="42" y="599"/>
                    </a:cubicBezTo>
                    <a:cubicBezTo>
                      <a:pt x="45" y="597"/>
                      <a:pt x="42" y="593"/>
                      <a:pt x="46" y="598"/>
                    </a:cubicBezTo>
                    <a:cubicBezTo>
                      <a:pt x="50" y="603"/>
                      <a:pt x="44" y="607"/>
                      <a:pt x="47" y="610"/>
                    </a:cubicBezTo>
                    <a:cubicBezTo>
                      <a:pt x="50" y="614"/>
                      <a:pt x="46" y="614"/>
                      <a:pt x="54" y="609"/>
                    </a:cubicBezTo>
                    <a:cubicBezTo>
                      <a:pt x="62" y="604"/>
                      <a:pt x="61" y="598"/>
                      <a:pt x="61" y="598"/>
                    </a:cubicBezTo>
                    <a:cubicBezTo>
                      <a:pt x="61" y="598"/>
                      <a:pt x="52" y="586"/>
                      <a:pt x="49" y="586"/>
                    </a:cubicBezTo>
                    <a:cubicBezTo>
                      <a:pt x="47" y="587"/>
                      <a:pt x="47" y="587"/>
                      <a:pt x="47" y="587"/>
                    </a:cubicBezTo>
                    <a:cubicBezTo>
                      <a:pt x="47" y="587"/>
                      <a:pt x="55" y="579"/>
                      <a:pt x="58" y="584"/>
                    </a:cubicBezTo>
                    <a:cubicBezTo>
                      <a:pt x="61" y="589"/>
                      <a:pt x="65" y="587"/>
                      <a:pt x="68" y="585"/>
                    </a:cubicBezTo>
                    <a:cubicBezTo>
                      <a:pt x="70" y="584"/>
                      <a:pt x="70" y="580"/>
                      <a:pt x="70" y="580"/>
                    </a:cubicBezTo>
                    <a:cubicBezTo>
                      <a:pt x="70" y="580"/>
                      <a:pt x="68" y="577"/>
                      <a:pt x="64" y="578"/>
                    </a:cubicBezTo>
                    <a:cubicBezTo>
                      <a:pt x="61" y="578"/>
                      <a:pt x="59" y="574"/>
                      <a:pt x="58" y="574"/>
                    </a:cubicBezTo>
                    <a:cubicBezTo>
                      <a:pt x="56" y="575"/>
                      <a:pt x="53" y="573"/>
                      <a:pt x="53" y="573"/>
                    </a:cubicBezTo>
                    <a:cubicBezTo>
                      <a:pt x="53" y="573"/>
                      <a:pt x="49" y="567"/>
                      <a:pt x="52" y="566"/>
                    </a:cubicBezTo>
                    <a:cubicBezTo>
                      <a:pt x="56" y="565"/>
                      <a:pt x="58" y="560"/>
                      <a:pt x="60" y="562"/>
                    </a:cubicBezTo>
                    <a:cubicBezTo>
                      <a:pt x="61" y="565"/>
                      <a:pt x="62" y="564"/>
                      <a:pt x="65" y="566"/>
                    </a:cubicBezTo>
                    <a:cubicBezTo>
                      <a:pt x="68" y="568"/>
                      <a:pt x="71" y="565"/>
                      <a:pt x="71" y="565"/>
                    </a:cubicBezTo>
                    <a:cubicBezTo>
                      <a:pt x="71" y="565"/>
                      <a:pt x="79" y="567"/>
                      <a:pt x="79" y="565"/>
                    </a:cubicBezTo>
                    <a:cubicBezTo>
                      <a:pt x="80" y="564"/>
                      <a:pt x="76" y="555"/>
                      <a:pt x="73" y="557"/>
                    </a:cubicBezTo>
                    <a:cubicBezTo>
                      <a:pt x="71" y="559"/>
                      <a:pt x="65" y="556"/>
                      <a:pt x="65" y="556"/>
                    </a:cubicBezTo>
                    <a:cubicBezTo>
                      <a:pt x="77" y="550"/>
                      <a:pt x="77" y="550"/>
                      <a:pt x="77" y="550"/>
                    </a:cubicBezTo>
                    <a:cubicBezTo>
                      <a:pt x="77" y="550"/>
                      <a:pt x="79" y="544"/>
                      <a:pt x="81" y="547"/>
                    </a:cubicBezTo>
                    <a:cubicBezTo>
                      <a:pt x="83" y="550"/>
                      <a:pt x="81" y="550"/>
                      <a:pt x="85" y="549"/>
                    </a:cubicBezTo>
                    <a:cubicBezTo>
                      <a:pt x="89" y="548"/>
                      <a:pt x="89" y="548"/>
                      <a:pt x="90" y="545"/>
                    </a:cubicBezTo>
                    <a:cubicBezTo>
                      <a:pt x="90" y="542"/>
                      <a:pt x="88" y="536"/>
                      <a:pt x="93" y="539"/>
                    </a:cubicBezTo>
                    <a:cubicBezTo>
                      <a:pt x="98" y="541"/>
                      <a:pt x="96" y="537"/>
                      <a:pt x="99" y="536"/>
                    </a:cubicBezTo>
                    <a:cubicBezTo>
                      <a:pt x="103" y="534"/>
                      <a:pt x="106" y="533"/>
                      <a:pt x="106" y="533"/>
                    </a:cubicBezTo>
                    <a:cubicBezTo>
                      <a:pt x="106" y="533"/>
                      <a:pt x="110" y="541"/>
                      <a:pt x="111" y="541"/>
                    </a:cubicBezTo>
                    <a:cubicBezTo>
                      <a:pt x="113" y="540"/>
                      <a:pt x="113" y="534"/>
                      <a:pt x="113" y="534"/>
                    </a:cubicBezTo>
                    <a:cubicBezTo>
                      <a:pt x="115" y="525"/>
                      <a:pt x="115" y="525"/>
                      <a:pt x="115" y="525"/>
                    </a:cubicBezTo>
                    <a:cubicBezTo>
                      <a:pt x="115" y="525"/>
                      <a:pt x="113" y="518"/>
                      <a:pt x="121" y="521"/>
                    </a:cubicBezTo>
                    <a:cubicBezTo>
                      <a:pt x="129" y="524"/>
                      <a:pt x="129" y="526"/>
                      <a:pt x="129" y="526"/>
                    </a:cubicBezTo>
                    <a:cubicBezTo>
                      <a:pt x="129" y="526"/>
                      <a:pt x="128" y="535"/>
                      <a:pt x="129" y="537"/>
                    </a:cubicBezTo>
                    <a:cubicBezTo>
                      <a:pt x="131" y="540"/>
                      <a:pt x="137" y="534"/>
                      <a:pt x="137" y="534"/>
                    </a:cubicBezTo>
                    <a:cubicBezTo>
                      <a:pt x="137" y="534"/>
                      <a:pt x="142" y="531"/>
                      <a:pt x="144" y="528"/>
                    </a:cubicBezTo>
                    <a:cubicBezTo>
                      <a:pt x="146" y="524"/>
                      <a:pt x="154" y="515"/>
                      <a:pt x="158" y="515"/>
                    </a:cubicBezTo>
                    <a:cubicBezTo>
                      <a:pt x="162" y="514"/>
                      <a:pt x="163" y="511"/>
                      <a:pt x="165" y="514"/>
                    </a:cubicBezTo>
                    <a:cubicBezTo>
                      <a:pt x="167" y="517"/>
                      <a:pt x="171" y="517"/>
                      <a:pt x="170" y="512"/>
                    </a:cubicBezTo>
                    <a:cubicBezTo>
                      <a:pt x="169" y="507"/>
                      <a:pt x="164" y="508"/>
                      <a:pt x="164" y="504"/>
                    </a:cubicBezTo>
                    <a:cubicBezTo>
                      <a:pt x="164" y="500"/>
                      <a:pt x="168" y="497"/>
                      <a:pt x="165" y="498"/>
                    </a:cubicBezTo>
                    <a:cubicBezTo>
                      <a:pt x="163" y="498"/>
                      <a:pt x="154" y="501"/>
                      <a:pt x="155" y="504"/>
                    </a:cubicBezTo>
                    <a:cubicBezTo>
                      <a:pt x="156" y="508"/>
                      <a:pt x="129" y="519"/>
                      <a:pt x="130" y="517"/>
                    </a:cubicBezTo>
                    <a:cubicBezTo>
                      <a:pt x="130" y="514"/>
                      <a:pt x="134" y="510"/>
                      <a:pt x="130" y="511"/>
                    </a:cubicBezTo>
                    <a:cubicBezTo>
                      <a:pt x="126" y="513"/>
                      <a:pt x="119" y="514"/>
                      <a:pt x="121" y="509"/>
                    </a:cubicBezTo>
                    <a:cubicBezTo>
                      <a:pt x="123" y="504"/>
                      <a:pt x="130" y="501"/>
                      <a:pt x="130" y="501"/>
                    </a:cubicBezTo>
                    <a:cubicBezTo>
                      <a:pt x="134" y="498"/>
                      <a:pt x="134" y="498"/>
                      <a:pt x="134" y="498"/>
                    </a:cubicBezTo>
                    <a:cubicBezTo>
                      <a:pt x="127" y="495"/>
                      <a:pt x="127" y="495"/>
                      <a:pt x="127" y="495"/>
                    </a:cubicBezTo>
                    <a:cubicBezTo>
                      <a:pt x="127" y="495"/>
                      <a:pt x="134" y="489"/>
                      <a:pt x="136" y="487"/>
                    </a:cubicBezTo>
                    <a:cubicBezTo>
                      <a:pt x="137" y="484"/>
                      <a:pt x="144" y="477"/>
                      <a:pt x="146" y="476"/>
                    </a:cubicBezTo>
                    <a:cubicBezTo>
                      <a:pt x="148" y="474"/>
                      <a:pt x="146" y="471"/>
                      <a:pt x="148" y="468"/>
                    </a:cubicBezTo>
                    <a:cubicBezTo>
                      <a:pt x="150" y="466"/>
                      <a:pt x="150" y="459"/>
                      <a:pt x="154" y="461"/>
                    </a:cubicBezTo>
                    <a:cubicBezTo>
                      <a:pt x="158" y="463"/>
                      <a:pt x="158" y="470"/>
                      <a:pt x="162" y="468"/>
                    </a:cubicBezTo>
                    <a:cubicBezTo>
                      <a:pt x="165" y="466"/>
                      <a:pt x="164" y="459"/>
                      <a:pt x="166" y="457"/>
                    </a:cubicBezTo>
                    <a:cubicBezTo>
                      <a:pt x="168" y="456"/>
                      <a:pt x="169" y="447"/>
                      <a:pt x="166" y="447"/>
                    </a:cubicBezTo>
                    <a:cubicBezTo>
                      <a:pt x="164" y="447"/>
                      <a:pt x="162" y="443"/>
                      <a:pt x="165" y="441"/>
                    </a:cubicBezTo>
                    <a:cubicBezTo>
                      <a:pt x="168" y="438"/>
                      <a:pt x="169" y="423"/>
                      <a:pt x="173" y="431"/>
                    </a:cubicBezTo>
                    <a:cubicBezTo>
                      <a:pt x="177" y="439"/>
                      <a:pt x="174" y="432"/>
                      <a:pt x="178" y="429"/>
                    </a:cubicBezTo>
                    <a:cubicBezTo>
                      <a:pt x="182" y="427"/>
                      <a:pt x="182" y="429"/>
                      <a:pt x="185" y="430"/>
                    </a:cubicBezTo>
                    <a:cubicBezTo>
                      <a:pt x="188" y="432"/>
                      <a:pt x="187" y="429"/>
                      <a:pt x="190" y="426"/>
                    </a:cubicBezTo>
                    <a:cubicBezTo>
                      <a:pt x="192" y="423"/>
                      <a:pt x="192" y="419"/>
                      <a:pt x="192" y="419"/>
                    </a:cubicBezTo>
                    <a:cubicBezTo>
                      <a:pt x="186" y="416"/>
                      <a:pt x="186" y="416"/>
                      <a:pt x="186" y="416"/>
                    </a:cubicBezTo>
                    <a:cubicBezTo>
                      <a:pt x="186" y="416"/>
                      <a:pt x="183" y="403"/>
                      <a:pt x="189" y="406"/>
                    </a:cubicBezTo>
                    <a:cubicBezTo>
                      <a:pt x="195" y="409"/>
                      <a:pt x="196" y="410"/>
                      <a:pt x="196" y="405"/>
                    </a:cubicBezTo>
                    <a:cubicBezTo>
                      <a:pt x="196" y="401"/>
                      <a:pt x="194" y="399"/>
                      <a:pt x="193" y="396"/>
                    </a:cubicBezTo>
                    <a:cubicBezTo>
                      <a:pt x="193" y="394"/>
                      <a:pt x="189" y="391"/>
                      <a:pt x="195" y="389"/>
                    </a:cubicBezTo>
                    <a:cubicBezTo>
                      <a:pt x="200" y="387"/>
                      <a:pt x="189" y="388"/>
                      <a:pt x="197" y="383"/>
                    </a:cubicBezTo>
                    <a:cubicBezTo>
                      <a:pt x="204" y="379"/>
                      <a:pt x="195" y="376"/>
                      <a:pt x="201" y="372"/>
                    </a:cubicBezTo>
                    <a:cubicBezTo>
                      <a:pt x="207" y="369"/>
                      <a:pt x="191" y="367"/>
                      <a:pt x="202" y="364"/>
                    </a:cubicBezTo>
                    <a:cubicBezTo>
                      <a:pt x="213" y="361"/>
                      <a:pt x="210" y="353"/>
                      <a:pt x="214" y="358"/>
                    </a:cubicBezTo>
                    <a:cubicBezTo>
                      <a:pt x="219" y="364"/>
                      <a:pt x="232" y="361"/>
                      <a:pt x="228" y="357"/>
                    </a:cubicBezTo>
                    <a:cubicBezTo>
                      <a:pt x="224" y="354"/>
                      <a:pt x="218" y="354"/>
                      <a:pt x="216" y="350"/>
                    </a:cubicBezTo>
                    <a:cubicBezTo>
                      <a:pt x="213" y="347"/>
                      <a:pt x="209" y="340"/>
                      <a:pt x="214" y="336"/>
                    </a:cubicBezTo>
                    <a:cubicBezTo>
                      <a:pt x="220" y="332"/>
                      <a:pt x="217" y="329"/>
                      <a:pt x="221" y="326"/>
                    </a:cubicBezTo>
                    <a:cubicBezTo>
                      <a:pt x="226" y="322"/>
                      <a:pt x="218" y="320"/>
                      <a:pt x="224" y="316"/>
                    </a:cubicBezTo>
                    <a:cubicBezTo>
                      <a:pt x="230" y="311"/>
                      <a:pt x="228" y="306"/>
                      <a:pt x="232" y="306"/>
                    </a:cubicBezTo>
                    <a:cubicBezTo>
                      <a:pt x="237" y="306"/>
                      <a:pt x="241" y="304"/>
                      <a:pt x="244" y="301"/>
                    </a:cubicBezTo>
                    <a:cubicBezTo>
                      <a:pt x="246" y="298"/>
                      <a:pt x="241" y="296"/>
                      <a:pt x="247" y="294"/>
                    </a:cubicBezTo>
                    <a:cubicBezTo>
                      <a:pt x="254" y="293"/>
                      <a:pt x="255" y="293"/>
                      <a:pt x="257" y="296"/>
                    </a:cubicBezTo>
                    <a:cubicBezTo>
                      <a:pt x="258" y="299"/>
                      <a:pt x="258" y="297"/>
                      <a:pt x="261" y="296"/>
                    </a:cubicBezTo>
                    <a:cubicBezTo>
                      <a:pt x="265" y="295"/>
                      <a:pt x="264" y="290"/>
                      <a:pt x="264" y="290"/>
                    </a:cubicBezTo>
                    <a:cubicBezTo>
                      <a:pt x="253" y="285"/>
                      <a:pt x="253" y="285"/>
                      <a:pt x="253" y="285"/>
                    </a:cubicBezTo>
                    <a:cubicBezTo>
                      <a:pt x="248" y="279"/>
                      <a:pt x="248" y="279"/>
                      <a:pt x="248" y="279"/>
                    </a:cubicBezTo>
                    <a:cubicBezTo>
                      <a:pt x="248" y="279"/>
                      <a:pt x="249" y="270"/>
                      <a:pt x="254" y="271"/>
                    </a:cubicBezTo>
                    <a:cubicBezTo>
                      <a:pt x="260" y="272"/>
                      <a:pt x="261" y="272"/>
                      <a:pt x="261" y="272"/>
                    </a:cubicBezTo>
                    <a:cubicBezTo>
                      <a:pt x="269" y="273"/>
                      <a:pt x="269" y="273"/>
                      <a:pt x="269" y="273"/>
                    </a:cubicBezTo>
                    <a:cubicBezTo>
                      <a:pt x="269" y="273"/>
                      <a:pt x="277" y="266"/>
                      <a:pt x="274" y="266"/>
                    </a:cubicBezTo>
                    <a:cubicBezTo>
                      <a:pt x="271" y="266"/>
                      <a:pt x="265" y="267"/>
                      <a:pt x="266" y="263"/>
                    </a:cubicBezTo>
                    <a:cubicBezTo>
                      <a:pt x="268" y="258"/>
                      <a:pt x="270" y="253"/>
                      <a:pt x="272" y="251"/>
                    </a:cubicBezTo>
                    <a:cubicBezTo>
                      <a:pt x="274" y="249"/>
                      <a:pt x="262" y="249"/>
                      <a:pt x="271" y="243"/>
                    </a:cubicBezTo>
                    <a:cubicBezTo>
                      <a:pt x="279" y="238"/>
                      <a:pt x="272" y="229"/>
                      <a:pt x="279" y="232"/>
                    </a:cubicBezTo>
                    <a:cubicBezTo>
                      <a:pt x="285" y="234"/>
                      <a:pt x="283" y="234"/>
                      <a:pt x="286" y="239"/>
                    </a:cubicBezTo>
                    <a:cubicBezTo>
                      <a:pt x="289" y="243"/>
                      <a:pt x="289" y="243"/>
                      <a:pt x="293" y="241"/>
                    </a:cubicBezTo>
                    <a:cubicBezTo>
                      <a:pt x="296" y="239"/>
                      <a:pt x="295" y="232"/>
                      <a:pt x="295" y="232"/>
                    </a:cubicBezTo>
                    <a:cubicBezTo>
                      <a:pt x="295" y="232"/>
                      <a:pt x="293" y="222"/>
                      <a:pt x="291" y="222"/>
                    </a:cubicBezTo>
                    <a:cubicBezTo>
                      <a:pt x="289" y="222"/>
                      <a:pt x="283" y="216"/>
                      <a:pt x="287" y="216"/>
                    </a:cubicBezTo>
                    <a:cubicBezTo>
                      <a:pt x="292" y="215"/>
                      <a:pt x="297" y="206"/>
                      <a:pt x="300" y="210"/>
                    </a:cubicBezTo>
                    <a:cubicBezTo>
                      <a:pt x="304" y="215"/>
                      <a:pt x="299" y="207"/>
                      <a:pt x="304" y="213"/>
                    </a:cubicBezTo>
                    <a:cubicBezTo>
                      <a:pt x="309" y="218"/>
                      <a:pt x="307" y="216"/>
                      <a:pt x="312" y="215"/>
                    </a:cubicBezTo>
                    <a:cubicBezTo>
                      <a:pt x="316" y="213"/>
                      <a:pt x="318" y="209"/>
                      <a:pt x="318" y="205"/>
                    </a:cubicBezTo>
                    <a:cubicBezTo>
                      <a:pt x="319" y="201"/>
                      <a:pt x="318" y="192"/>
                      <a:pt x="314" y="198"/>
                    </a:cubicBezTo>
                    <a:cubicBezTo>
                      <a:pt x="309" y="204"/>
                      <a:pt x="307" y="202"/>
                      <a:pt x="304" y="202"/>
                    </a:cubicBezTo>
                    <a:cubicBezTo>
                      <a:pt x="300" y="203"/>
                      <a:pt x="300" y="195"/>
                      <a:pt x="297" y="197"/>
                    </a:cubicBezTo>
                    <a:cubicBezTo>
                      <a:pt x="295" y="199"/>
                      <a:pt x="292" y="192"/>
                      <a:pt x="300" y="190"/>
                    </a:cubicBezTo>
                    <a:cubicBezTo>
                      <a:pt x="307" y="187"/>
                      <a:pt x="293" y="191"/>
                      <a:pt x="308" y="178"/>
                    </a:cubicBezTo>
                    <a:cubicBezTo>
                      <a:pt x="323" y="165"/>
                      <a:pt x="320" y="163"/>
                      <a:pt x="323" y="164"/>
                    </a:cubicBezTo>
                    <a:cubicBezTo>
                      <a:pt x="325" y="164"/>
                      <a:pt x="325" y="161"/>
                      <a:pt x="329" y="159"/>
                    </a:cubicBezTo>
                    <a:cubicBezTo>
                      <a:pt x="333" y="157"/>
                      <a:pt x="332" y="153"/>
                      <a:pt x="333" y="152"/>
                    </a:cubicBezTo>
                    <a:cubicBezTo>
                      <a:pt x="334" y="150"/>
                      <a:pt x="334" y="147"/>
                      <a:pt x="334" y="144"/>
                    </a:cubicBezTo>
                    <a:cubicBezTo>
                      <a:pt x="334" y="140"/>
                      <a:pt x="335" y="136"/>
                      <a:pt x="336" y="134"/>
                    </a:cubicBezTo>
                    <a:cubicBezTo>
                      <a:pt x="337" y="132"/>
                      <a:pt x="338" y="127"/>
                      <a:pt x="338" y="127"/>
                    </a:cubicBezTo>
                    <a:cubicBezTo>
                      <a:pt x="338" y="127"/>
                      <a:pt x="340" y="135"/>
                      <a:pt x="342" y="138"/>
                    </a:cubicBezTo>
                    <a:cubicBezTo>
                      <a:pt x="344" y="140"/>
                      <a:pt x="345" y="133"/>
                      <a:pt x="347" y="139"/>
                    </a:cubicBezTo>
                    <a:cubicBezTo>
                      <a:pt x="348" y="144"/>
                      <a:pt x="348" y="143"/>
                      <a:pt x="351" y="142"/>
                    </a:cubicBezTo>
                    <a:cubicBezTo>
                      <a:pt x="354" y="141"/>
                      <a:pt x="355" y="138"/>
                      <a:pt x="355" y="138"/>
                    </a:cubicBezTo>
                    <a:cubicBezTo>
                      <a:pt x="355" y="138"/>
                      <a:pt x="349" y="126"/>
                      <a:pt x="353" y="128"/>
                    </a:cubicBezTo>
                    <a:cubicBezTo>
                      <a:pt x="357" y="129"/>
                      <a:pt x="360" y="128"/>
                      <a:pt x="360" y="134"/>
                    </a:cubicBezTo>
                    <a:cubicBezTo>
                      <a:pt x="360" y="140"/>
                      <a:pt x="362" y="134"/>
                      <a:pt x="364" y="142"/>
                    </a:cubicBezTo>
                    <a:cubicBezTo>
                      <a:pt x="365" y="150"/>
                      <a:pt x="368" y="148"/>
                      <a:pt x="370" y="151"/>
                    </a:cubicBezTo>
                    <a:cubicBezTo>
                      <a:pt x="371" y="153"/>
                      <a:pt x="375" y="151"/>
                      <a:pt x="375" y="148"/>
                    </a:cubicBezTo>
                    <a:cubicBezTo>
                      <a:pt x="375" y="145"/>
                      <a:pt x="372" y="137"/>
                      <a:pt x="369" y="134"/>
                    </a:cubicBezTo>
                    <a:cubicBezTo>
                      <a:pt x="367" y="131"/>
                      <a:pt x="364" y="125"/>
                      <a:pt x="365" y="122"/>
                    </a:cubicBezTo>
                    <a:cubicBezTo>
                      <a:pt x="366" y="120"/>
                      <a:pt x="361" y="114"/>
                      <a:pt x="367" y="113"/>
                    </a:cubicBezTo>
                    <a:cubicBezTo>
                      <a:pt x="372" y="113"/>
                      <a:pt x="374" y="111"/>
                      <a:pt x="374" y="111"/>
                    </a:cubicBezTo>
                    <a:cubicBezTo>
                      <a:pt x="374" y="111"/>
                      <a:pt x="376" y="122"/>
                      <a:pt x="377" y="127"/>
                    </a:cubicBezTo>
                    <a:cubicBezTo>
                      <a:pt x="378" y="131"/>
                      <a:pt x="383" y="121"/>
                      <a:pt x="383" y="119"/>
                    </a:cubicBezTo>
                    <a:cubicBezTo>
                      <a:pt x="383" y="116"/>
                      <a:pt x="381" y="110"/>
                      <a:pt x="383" y="110"/>
                    </a:cubicBezTo>
                    <a:cubicBezTo>
                      <a:pt x="385" y="110"/>
                      <a:pt x="383" y="105"/>
                      <a:pt x="385" y="104"/>
                    </a:cubicBezTo>
                    <a:cubicBezTo>
                      <a:pt x="387" y="103"/>
                      <a:pt x="392" y="96"/>
                      <a:pt x="393" y="100"/>
                    </a:cubicBezTo>
                    <a:cubicBezTo>
                      <a:pt x="395" y="103"/>
                      <a:pt x="392" y="113"/>
                      <a:pt x="391" y="115"/>
                    </a:cubicBezTo>
                    <a:cubicBezTo>
                      <a:pt x="390" y="116"/>
                      <a:pt x="389" y="119"/>
                      <a:pt x="389" y="119"/>
                    </a:cubicBezTo>
                    <a:cubicBezTo>
                      <a:pt x="389" y="119"/>
                      <a:pt x="388" y="138"/>
                      <a:pt x="392" y="136"/>
                    </a:cubicBezTo>
                    <a:cubicBezTo>
                      <a:pt x="396" y="134"/>
                      <a:pt x="394" y="129"/>
                      <a:pt x="397" y="128"/>
                    </a:cubicBezTo>
                    <a:cubicBezTo>
                      <a:pt x="401" y="127"/>
                      <a:pt x="391" y="126"/>
                      <a:pt x="398" y="120"/>
                    </a:cubicBezTo>
                    <a:cubicBezTo>
                      <a:pt x="405" y="114"/>
                      <a:pt x="403" y="111"/>
                      <a:pt x="405" y="108"/>
                    </a:cubicBezTo>
                    <a:cubicBezTo>
                      <a:pt x="408" y="105"/>
                      <a:pt x="401" y="102"/>
                      <a:pt x="407" y="100"/>
                    </a:cubicBezTo>
                    <a:cubicBezTo>
                      <a:pt x="412" y="99"/>
                      <a:pt x="407" y="107"/>
                      <a:pt x="413" y="103"/>
                    </a:cubicBezTo>
                    <a:cubicBezTo>
                      <a:pt x="420" y="99"/>
                      <a:pt x="415" y="94"/>
                      <a:pt x="416" y="92"/>
                    </a:cubicBezTo>
                    <a:cubicBezTo>
                      <a:pt x="417" y="90"/>
                      <a:pt x="425" y="100"/>
                      <a:pt x="426" y="102"/>
                    </a:cubicBezTo>
                    <a:cubicBezTo>
                      <a:pt x="427" y="103"/>
                      <a:pt x="428" y="99"/>
                      <a:pt x="431" y="103"/>
                    </a:cubicBezTo>
                    <a:cubicBezTo>
                      <a:pt x="434" y="106"/>
                      <a:pt x="434" y="111"/>
                      <a:pt x="436" y="113"/>
                    </a:cubicBezTo>
                    <a:cubicBezTo>
                      <a:pt x="438" y="114"/>
                      <a:pt x="441" y="105"/>
                      <a:pt x="439" y="101"/>
                    </a:cubicBezTo>
                    <a:cubicBezTo>
                      <a:pt x="436" y="96"/>
                      <a:pt x="439" y="91"/>
                      <a:pt x="439" y="91"/>
                    </a:cubicBezTo>
                    <a:cubicBezTo>
                      <a:pt x="439" y="91"/>
                      <a:pt x="436" y="86"/>
                      <a:pt x="435" y="86"/>
                    </a:cubicBezTo>
                    <a:cubicBezTo>
                      <a:pt x="433" y="85"/>
                      <a:pt x="431" y="77"/>
                      <a:pt x="431" y="77"/>
                    </a:cubicBezTo>
                    <a:cubicBezTo>
                      <a:pt x="437" y="68"/>
                      <a:pt x="437" y="68"/>
                      <a:pt x="437" y="68"/>
                    </a:cubicBezTo>
                    <a:cubicBezTo>
                      <a:pt x="442" y="75"/>
                      <a:pt x="442" y="75"/>
                      <a:pt x="442" y="75"/>
                    </a:cubicBezTo>
                    <a:cubicBezTo>
                      <a:pt x="442" y="75"/>
                      <a:pt x="441" y="87"/>
                      <a:pt x="445" y="85"/>
                    </a:cubicBezTo>
                    <a:cubicBezTo>
                      <a:pt x="449" y="83"/>
                      <a:pt x="450" y="83"/>
                      <a:pt x="451" y="78"/>
                    </a:cubicBezTo>
                    <a:cubicBezTo>
                      <a:pt x="452" y="74"/>
                      <a:pt x="456" y="74"/>
                      <a:pt x="456" y="74"/>
                    </a:cubicBezTo>
                    <a:cubicBezTo>
                      <a:pt x="456" y="74"/>
                      <a:pt x="452" y="78"/>
                      <a:pt x="458" y="78"/>
                    </a:cubicBezTo>
                    <a:cubicBezTo>
                      <a:pt x="464" y="77"/>
                      <a:pt x="466" y="75"/>
                      <a:pt x="464" y="80"/>
                    </a:cubicBezTo>
                    <a:cubicBezTo>
                      <a:pt x="463" y="85"/>
                      <a:pt x="460" y="84"/>
                      <a:pt x="462" y="89"/>
                    </a:cubicBezTo>
                    <a:cubicBezTo>
                      <a:pt x="463" y="94"/>
                      <a:pt x="463" y="96"/>
                      <a:pt x="467" y="94"/>
                    </a:cubicBezTo>
                    <a:cubicBezTo>
                      <a:pt x="471" y="92"/>
                      <a:pt x="473" y="83"/>
                      <a:pt x="472" y="77"/>
                    </a:cubicBezTo>
                    <a:cubicBezTo>
                      <a:pt x="471" y="72"/>
                      <a:pt x="469" y="74"/>
                      <a:pt x="474" y="71"/>
                    </a:cubicBezTo>
                    <a:cubicBezTo>
                      <a:pt x="478" y="67"/>
                      <a:pt x="479" y="66"/>
                      <a:pt x="482" y="62"/>
                    </a:cubicBezTo>
                    <a:cubicBezTo>
                      <a:pt x="484" y="58"/>
                      <a:pt x="483" y="58"/>
                      <a:pt x="485" y="54"/>
                    </a:cubicBezTo>
                    <a:cubicBezTo>
                      <a:pt x="487" y="51"/>
                      <a:pt x="492" y="53"/>
                      <a:pt x="492" y="53"/>
                    </a:cubicBezTo>
                    <a:cubicBezTo>
                      <a:pt x="492" y="53"/>
                      <a:pt x="494" y="54"/>
                      <a:pt x="497" y="55"/>
                    </a:cubicBezTo>
                    <a:cubicBezTo>
                      <a:pt x="501" y="56"/>
                      <a:pt x="503" y="49"/>
                      <a:pt x="501" y="44"/>
                    </a:cubicBezTo>
                    <a:cubicBezTo>
                      <a:pt x="498" y="39"/>
                      <a:pt x="508" y="28"/>
                      <a:pt x="503" y="27"/>
                    </a:cubicBezTo>
                    <a:cubicBezTo>
                      <a:pt x="497" y="26"/>
                      <a:pt x="498" y="21"/>
                      <a:pt x="501" y="19"/>
                    </a:cubicBezTo>
                    <a:cubicBezTo>
                      <a:pt x="503" y="17"/>
                      <a:pt x="503" y="11"/>
                      <a:pt x="503" y="11"/>
                    </a:cubicBezTo>
                    <a:cubicBezTo>
                      <a:pt x="511" y="14"/>
                      <a:pt x="511" y="14"/>
                      <a:pt x="511" y="14"/>
                    </a:cubicBezTo>
                    <a:cubicBezTo>
                      <a:pt x="516" y="18"/>
                      <a:pt x="516" y="18"/>
                      <a:pt x="516" y="18"/>
                    </a:cubicBezTo>
                    <a:cubicBezTo>
                      <a:pt x="516" y="18"/>
                      <a:pt x="517" y="17"/>
                      <a:pt x="517" y="23"/>
                    </a:cubicBezTo>
                    <a:cubicBezTo>
                      <a:pt x="517" y="29"/>
                      <a:pt x="520" y="24"/>
                      <a:pt x="521" y="25"/>
                    </a:cubicBezTo>
                    <a:cubicBezTo>
                      <a:pt x="523" y="25"/>
                      <a:pt x="518" y="20"/>
                      <a:pt x="525" y="22"/>
                    </a:cubicBezTo>
                    <a:cubicBezTo>
                      <a:pt x="532" y="25"/>
                      <a:pt x="532" y="28"/>
                      <a:pt x="529" y="31"/>
                    </a:cubicBezTo>
                    <a:cubicBezTo>
                      <a:pt x="525" y="35"/>
                      <a:pt x="519" y="43"/>
                      <a:pt x="519" y="47"/>
                    </a:cubicBezTo>
                    <a:cubicBezTo>
                      <a:pt x="520" y="51"/>
                      <a:pt x="520" y="55"/>
                      <a:pt x="518" y="60"/>
                    </a:cubicBezTo>
                    <a:cubicBezTo>
                      <a:pt x="516" y="65"/>
                      <a:pt x="515" y="66"/>
                      <a:pt x="516" y="69"/>
                    </a:cubicBezTo>
                    <a:cubicBezTo>
                      <a:pt x="517" y="73"/>
                      <a:pt x="512" y="74"/>
                      <a:pt x="512" y="77"/>
                    </a:cubicBezTo>
                    <a:cubicBezTo>
                      <a:pt x="512" y="80"/>
                      <a:pt x="519" y="80"/>
                      <a:pt x="519" y="80"/>
                    </a:cubicBezTo>
                    <a:cubicBezTo>
                      <a:pt x="524" y="69"/>
                      <a:pt x="524" y="69"/>
                      <a:pt x="524" y="69"/>
                    </a:cubicBezTo>
                    <a:cubicBezTo>
                      <a:pt x="524" y="69"/>
                      <a:pt x="524" y="68"/>
                      <a:pt x="524" y="63"/>
                    </a:cubicBezTo>
                    <a:cubicBezTo>
                      <a:pt x="525" y="58"/>
                      <a:pt x="532" y="54"/>
                      <a:pt x="532" y="54"/>
                    </a:cubicBezTo>
                    <a:cubicBezTo>
                      <a:pt x="532" y="54"/>
                      <a:pt x="534" y="51"/>
                      <a:pt x="536" y="46"/>
                    </a:cubicBezTo>
                    <a:cubicBezTo>
                      <a:pt x="538" y="41"/>
                      <a:pt x="538" y="45"/>
                      <a:pt x="540" y="39"/>
                    </a:cubicBezTo>
                    <a:cubicBezTo>
                      <a:pt x="542" y="32"/>
                      <a:pt x="550" y="30"/>
                      <a:pt x="550" y="26"/>
                    </a:cubicBezTo>
                    <a:cubicBezTo>
                      <a:pt x="550" y="22"/>
                      <a:pt x="551" y="19"/>
                      <a:pt x="553" y="18"/>
                    </a:cubicBezTo>
                    <a:cubicBezTo>
                      <a:pt x="555" y="17"/>
                      <a:pt x="557" y="12"/>
                      <a:pt x="558" y="21"/>
                    </a:cubicBezTo>
                    <a:cubicBezTo>
                      <a:pt x="558" y="31"/>
                      <a:pt x="560" y="29"/>
                      <a:pt x="556" y="35"/>
                    </a:cubicBezTo>
                    <a:cubicBezTo>
                      <a:pt x="551" y="41"/>
                      <a:pt x="544" y="41"/>
                      <a:pt x="550" y="42"/>
                    </a:cubicBezTo>
                    <a:cubicBezTo>
                      <a:pt x="556" y="43"/>
                      <a:pt x="560" y="41"/>
                      <a:pt x="559" y="45"/>
                    </a:cubicBezTo>
                    <a:cubicBezTo>
                      <a:pt x="557" y="48"/>
                      <a:pt x="549" y="51"/>
                      <a:pt x="554" y="54"/>
                    </a:cubicBezTo>
                    <a:cubicBezTo>
                      <a:pt x="559" y="58"/>
                      <a:pt x="560" y="53"/>
                      <a:pt x="563" y="53"/>
                    </a:cubicBezTo>
                    <a:cubicBezTo>
                      <a:pt x="565" y="52"/>
                      <a:pt x="568" y="48"/>
                      <a:pt x="568" y="48"/>
                    </a:cubicBezTo>
                    <a:cubicBezTo>
                      <a:pt x="568" y="40"/>
                      <a:pt x="568" y="40"/>
                      <a:pt x="568" y="40"/>
                    </a:cubicBezTo>
                    <a:cubicBezTo>
                      <a:pt x="568" y="40"/>
                      <a:pt x="569" y="30"/>
                      <a:pt x="571" y="31"/>
                    </a:cubicBezTo>
                    <a:cubicBezTo>
                      <a:pt x="573" y="32"/>
                      <a:pt x="572" y="30"/>
                      <a:pt x="573" y="28"/>
                    </a:cubicBezTo>
                    <a:cubicBezTo>
                      <a:pt x="575" y="27"/>
                      <a:pt x="580" y="22"/>
                      <a:pt x="579" y="19"/>
                    </a:cubicBezTo>
                    <a:cubicBezTo>
                      <a:pt x="578" y="17"/>
                      <a:pt x="572" y="15"/>
                      <a:pt x="577" y="12"/>
                    </a:cubicBezTo>
                    <a:cubicBezTo>
                      <a:pt x="581" y="9"/>
                      <a:pt x="581" y="6"/>
                      <a:pt x="584" y="6"/>
                    </a:cubicBezTo>
                    <a:cubicBezTo>
                      <a:pt x="586" y="6"/>
                      <a:pt x="578" y="0"/>
                      <a:pt x="585" y="1"/>
                    </a:cubicBezTo>
                    <a:cubicBezTo>
                      <a:pt x="591" y="2"/>
                      <a:pt x="586" y="5"/>
                      <a:pt x="590" y="5"/>
                    </a:cubicBezTo>
                    <a:cubicBezTo>
                      <a:pt x="594" y="5"/>
                      <a:pt x="591" y="1"/>
                      <a:pt x="595" y="3"/>
                    </a:cubicBezTo>
                    <a:cubicBezTo>
                      <a:pt x="599" y="5"/>
                      <a:pt x="598" y="10"/>
                      <a:pt x="598" y="13"/>
                    </a:cubicBezTo>
                    <a:cubicBezTo>
                      <a:pt x="598" y="15"/>
                      <a:pt x="601" y="14"/>
                      <a:pt x="601" y="14"/>
                    </a:cubicBezTo>
                    <a:cubicBezTo>
                      <a:pt x="605" y="17"/>
                      <a:pt x="605" y="17"/>
                      <a:pt x="605" y="17"/>
                    </a:cubicBezTo>
                    <a:cubicBezTo>
                      <a:pt x="602" y="24"/>
                      <a:pt x="602" y="24"/>
                      <a:pt x="602" y="24"/>
                    </a:cubicBezTo>
                    <a:cubicBezTo>
                      <a:pt x="602" y="24"/>
                      <a:pt x="592" y="25"/>
                      <a:pt x="590" y="26"/>
                    </a:cubicBezTo>
                    <a:cubicBezTo>
                      <a:pt x="588" y="27"/>
                      <a:pt x="579" y="33"/>
                      <a:pt x="585" y="34"/>
                    </a:cubicBezTo>
                    <a:cubicBezTo>
                      <a:pt x="591" y="34"/>
                      <a:pt x="595" y="34"/>
                      <a:pt x="595" y="34"/>
                    </a:cubicBezTo>
                    <a:cubicBezTo>
                      <a:pt x="585" y="43"/>
                      <a:pt x="585" y="43"/>
                      <a:pt x="585" y="43"/>
                    </a:cubicBezTo>
                    <a:cubicBezTo>
                      <a:pt x="585" y="43"/>
                      <a:pt x="589" y="53"/>
                      <a:pt x="591" y="53"/>
                    </a:cubicBezTo>
                    <a:cubicBezTo>
                      <a:pt x="594" y="53"/>
                      <a:pt x="595" y="67"/>
                      <a:pt x="596" y="68"/>
                    </a:cubicBezTo>
                    <a:cubicBezTo>
                      <a:pt x="597" y="69"/>
                      <a:pt x="603" y="55"/>
                      <a:pt x="605" y="52"/>
                    </a:cubicBezTo>
                    <a:cubicBezTo>
                      <a:pt x="606" y="50"/>
                      <a:pt x="599" y="52"/>
                      <a:pt x="601" y="46"/>
                    </a:cubicBezTo>
                    <a:cubicBezTo>
                      <a:pt x="602" y="41"/>
                      <a:pt x="605" y="36"/>
                      <a:pt x="609" y="37"/>
                    </a:cubicBezTo>
                    <a:cubicBezTo>
                      <a:pt x="613" y="38"/>
                      <a:pt x="605" y="32"/>
                      <a:pt x="612" y="29"/>
                    </a:cubicBezTo>
                    <a:cubicBezTo>
                      <a:pt x="618" y="26"/>
                      <a:pt x="608" y="15"/>
                      <a:pt x="616" y="22"/>
                    </a:cubicBezTo>
                    <a:cubicBezTo>
                      <a:pt x="623" y="28"/>
                      <a:pt x="618" y="22"/>
                      <a:pt x="624" y="33"/>
                    </a:cubicBezTo>
                    <a:cubicBezTo>
                      <a:pt x="630" y="44"/>
                      <a:pt x="636" y="40"/>
                      <a:pt x="638" y="40"/>
                    </a:cubicBezTo>
                    <a:cubicBezTo>
                      <a:pt x="640" y="39"/>
                      <a:pt x="641" y="31"/>
                      <a:pt x="644" y="34"/>
                    </a:cubicBezTo>
                    <a:cubicBezTo>
                      <a:pt x="647" y="36"/>
                      <a:pt x="648" y="34"/>
                      <a:pt x="648" y="34"/>
                    </a:cubicBezTo>
                    <a:cubicBezTo>
                      <a:pt x="648" y="34"/>
                      <a:pt x="643" y="48"/>
                      <a:pt x="646" y="50"/>
                    </a:cubicBezTo>
                    <a:cubicBezTo>
                      <a:pt x="648" y="52"/>
                      <a:pt x="649" y="50"/>
                      <a:pt x="654" y="48"/>
                    </a:cubicBezTo>
                    <a:cubicBezTo>
                      <a:pt x="659" y="46"/>
                      <a:pt x="661" y="49"/>
                      <a:pt x="662" y="53"/>
                    </a:cubicBezTo>
                    <a:cubicBezTo>
                      <a:pt x="663" y="57"/>
                      <a:pt x="671" y="55"/>
                      <a:pt x="668" y="61"/>
                    </a:cubicBezTo>
                    <a:cubicBezTo>
                      <a:pt x="666" y="66"/>
                      <a:pt x="663" y="71"/>
                      <a:pt x="663" y="71"/>
                    </a:cubicBezTo>
                    <a:cubicBezTo>
                      <a:pt x="663" y="71"/>
                      <a:pt x="658" y="64"/>
                      <a:pt x="653" y="72"/>
                    </a:cubicBezTo>
                    <a:cubicBezTo>
                      <a:pt x="648" y="80"/>
                      <a:pt x="642" y="78"/>
                      <a:pt x="642" y="78"/>
                    </a:cubicBezTo>
                    <a:cubicBezTo>
                      <a:pt x="642" y="78"/>
                      <a:pt x="638" y="67"/>
                      <a:pt x="633" y="73"/>
                    </a:cubicBezTo>
                    <a:cubicBezTo>
                      <a:pt x="629" y="78"/>
                      <a:pt x="630" y="78"/>
                      <a:pt x="625" y="75"/>
                    </a:cubicBezTo>
                    <a:cubicBezTo>
                      <a:pt x="620" y="72"/>
                      <a:pt x="624" y="64"/>
                      <a:pt x="620" y="70"/>
                    </a:cubicBezTo>
                    <a:cubicBezTo>
                      <a:pt x="616" y="77"/>
                      <a:pt x="615" y="72"/>
                      <a:pt x="612" y="74"/>
                    </a:cubicBezTo>
                    <a:cubicBezTo>
                      <a:pt x="609" y="76"/>
                      <a:pt x="603" y="72"/>
                      <a:pt x="613" y="80"/>
                    </a:cubicBezTo>
                    <a:cubicBezTo>
                      <a:pt x="624" y="88"/>
                      <a:pt x="625" y="90"/>
                      <a:pt x="625" y="90"/>
                    </a:cubicBezTo>
                    <a:cubicBezTo>
                      <a:pt x="630" y="94"/>
                      <a:pt x="630" y="94"/>
                      <a:pt x="630" y="94"/>
                    </a:cubicBezTo>
                    <a:cubicBezTo>
                      <a:pt x="630" y="94"/>
                      <a:pt x="640" y="96"/>
                      <a:pt x="637" y="99"/>
                    </a:cubicBezTo>
                    <a:cubicBezTo>
                      <a:pt x="634" y="102"/>
                      <a:pt x="645" y="106"/>
                      <a:pt x="645" y="106"/>
                    </a:cubicBezTo>
                    <a:cubicBezTo>
                      <a:pt x="645" y="106"/>
                      <a:pt x="632" y="112"/>
                      <a:pt x="638" y="114"/>
                    </a:cubicBezTo>
                    <a:cubicBezTo>
                      <a:pt x="643" y="116"/>
                      <a:pt x="639" y="126"/>
                      <a:pt x="643" y="127"/>
                    </a:cubicBezTo>
                    <a:cubicBezTo>
                      <a:pt x="647" y="128"/>
                      <a:pt x="649" y="121"/>
                      <a:pt x="649" y="121"/>
                    </a:cubicBezTo>
                    <a:cubicBezTo>
                      <a:pt x="649" y="121"/>
                      <a:pt x="639" y="106"/>
                      <a:pt x="648" y="108"/>
                    </a:cubicBezTo>
                    <a:cubicBezTo>
                      <a:pt x="658" y="110"/>
                      <a:pt x="651" y="105"/>
                      <a:pt x="655" y="104"/>
                    </a:cubicBezTo>
                    <a:cubicBezTo>
                      <a:pt x="659" y="104"/>
                      <a:pt x="659" y="106"/>
                      <a:pt x="662" y="108"/>
                    </a:cubicBezTo>
                    <a:cubicBezTo>
                      <a:pt x="663" y="109"/>
                      <a:pt x="663" y="109"/>
                      <a:pt x="663" y="109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8" name="Freeform 485">
                <a:extLst>
                  <a:ext uri="{FF2B5EF4-FFF2-40B4-BE49-F238E27FC236}">
                    <a16:creationId xmlns:a16="http://schemas.microsoft.com/office/drawing/2014/main" id="{5C8CA1D5-A461-4204-3D5C-22C1A2E67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1420" y="3468449"/>
                <a:ext cx="17463" cy="15875"/>
              </a:xfrm>
              <a:custGeom>
                <a:avLst/>
                <a:gdLst>
                  <a:gd name="T0" fmla="*/ 2147483646 w 19"/>
                  <a:gd name="T1" fmla="*/ 0 h 18"/>
                  <a:gd name="T2" fmla="*/ 2147483646 w 19"/>
                  <a:gd name="T3" fmla="*/ 2147483646 h 18"/>
                  <a:gd name="T4" fmla="*/ 2147483646 w 19"/>
                  <a:gd name="T5" fmla="*/ 2147483646 h 18"/>
                  <a:gd name="T6" fmla="*/ 2147483646 w 19"/>
                  <a:gd name="T7" fmla="*/ 2147483646 h 18"/>
                  <a:gd name="T8" fmla="*/ 2147483646 w 19"/>
                  <a:gd name="T9" fmla="*/ 2147483646 h 18"/>
                  <a:gd name="T10" fmla="*/ 2147483646 w 19"/>
                  <a:gd name="T11" fmla="*/ 2147483646 h 18"/>
                  <a:gd name="T12" fmla="*/ 2147483646 w 19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8"/>
                  <a:gd name="T23" fmla="*/ 19 w 19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8">
                    <a:moveTo>
                      <a:pt x="10" y="0"/>
                    </a:moveTo>
                    <a:cubicBezTo>
                      <a:pt x="8" y="4"/>
                      <a:pt x="11" y="6"/>
                      <a:pt x="7" y="8"/>
                    </a:cubicBezTo>
                    <a:cubicBezTo>
                      <a:pt x="4" y="10"/>
                      <a:pt x="0" y="6"/>
                      <a:pt x="4" y="10"/>
                    </a:cubicBezTo>
                    <a:cubicBezTo>
                      <a:pt x="8" y="15"/>
                      <a:pt x="14" y="18"/>
                      <a:pt x="16" y="16"/>
                    </a:cubicBezTo>
                    <a:cubicBezTo>
                      <a:pt x="18" y="15"/>
                      <a:pt x="19" y="14"/>
                      <a:pt x="19" y="11"/>
                    </a:cubicBezTo>
                    <a:cubicBezTo>
                      <a:pt x="19" y="9"/>
                      <a:pt x="17" y="5"/>
                      <a:pt x="15" y="5"/>
                    </a:cubicBezTo>
                    <a:cubicBezTo>
                      <a:pt x="14" y="5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9" name="Freeform 486">
                <a:extLst>
                  <a:ext uri="{FF2B5EF4-FFF2-40B4-BE49-F238E27FC236}">
                    <a16:creationId xmlns:a16="http://schemas.microsoft.com/office/drawing/2014/main" id="{52A32B49-6532-BE11-80AA-C1AB70E9C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9358" y="3457337"/>
                <a:ext cx="7937" cy="11112"/>
              </a:xfrm>
              <a:custGeom>
                <a:avLst/>
                <a:gdLst>
                  <a:gd name="T0" fmla="*/ 2147483646 w 10"/>
                  <a:gd name="T1" fmla="*/ 0 h 11"/>
                  <a:gd name="T2" fmla="*/ 2147483646 w 10"/>
                  <a:gd name="T3" fmla="*/ 2147483646 h 11"/>
                  <a:gd name="T4" fmla="*/ 2147483646 w 10"/>
                  <a:gd name="T5" fmla="*/ 2147483646 h 11"/>
                  <a:gd name="T6" fmla="*/ 2147483646 w 10"/>
                  <a:gd name="T7" fmla="*/ 2147483646 h 11"/>
                  <a:gd name="T8" fmla="*/ 2147483646 w 10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1"/>
                  <a:gd name="T17" fmla="*/ 10 w 1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1">
                    <a:moveTo>
                      <a:pt x="3" y="0"/>
                    </a:moveTo>
                    <a:cubicBezTo>
                      <a:pt x="3" y="2"/>
                      <a:pt x="0" y="4"/>
                      <a:pt x="4" y="7"/>
                    </a:cubicBezTo>
                    <a:cubicBezTo>
                      <a:pt x="8" y="9"/>
                      <a:pt x="9" y="11"/>
                      <a:pt x="9" y="9"/>
                    </a:cubicBezTo>
                    <a:cubicBezTo>
                      <a:pt x="10" y="7"/>
                      <a:pt x="9" y="4"/>
                      <a:pt x="9" y="3"/>
                    </a:cubicBezTo>
                    <a:cubicBezTo>
                      <a:pt x="9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0" name="Freeform 487">
                <a:extLst>
                  <a:ext uri="{FF2B5EF4-FFF2-40B4-BE49-F238E27FC236}">
                    <a16:creationId xmlns:a16="http://schemas.microsoft.com/office/drawing/2014/main" id="{E0B09347-F017-CDB7-A705-8DFA75D58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3620" y="3473212"/>
                <a:ext cx="74613" cy="49212"/>
              </a:xfrm>
              <a:custGeom>
                <a:avLst/>
                <a:gdLst>
                  <a:gd name="T0" fmla="*/ 2147483646 w 84"/>
                  <a:gd name="T1" fmla="*/ 2147483646 h 55"/>
                  <a:gd name="T2" fmla="*/ 2147483646 w 84"/>
                  <a:gd name="T3" fmla="*/ 2147483646 h 55"/>
                  <a:gd name="T4" fmla="*/ 2147483646 w 84"/>
                  <a:gd name="T5" fmla="*/ 2147483646 h 55"/>
                  <a:gd name="T6" fmla="*/ 2147483646 w 84"/>
                  <a:gd name="T7" fmla="*/ 2147483646 h 55"/>
                  <a:gd name="T8" fmla="*/ 2147483646 w 84"/>
                  <a:gd name="T9" fmla="*/ 2147483646 h 55"/>
                  <a:gd name="T10" fmla="*/ 2147483646 w 84"/>
                  <a:gd name="T11" fmla="*/ 2147483646 h 55"/>
                  <a:gd name="T12" fmla="*/ 2147483646 w 84"/>
                  <a:gd name="T13" fmla="*/ 2147483646 h 55"/>
                  <a:gd name="T14" fmla="*/ 2147483646 w 84"/>
                  <a:gd name="T15" fmla="*/ 2147483646 h 55"/>
                  <a:gd name="T16" fmla="*/ 2147483646 w 84"/>
                  <a:gd name="T17" fmla="*/ 2147483646 h 55"/>
                  <a:gd name="T18" fmla="*/ 2147483646 w 84"/>
                  <a:gd name="T19" fmla="*/ 2147483646 h 55"/>
                  <a:gd name="T20" fmla="*/ 2147483646 w 84"/>
                  <a:gd name="T21" fmla="*/ 2147483646 h 55"/>
                  <a:gd name="T22" fmla="*/ 2147483646 w 84"/>
                  <a:gd name="T23" fmla="*/ 2147483646 h 55"/>
                  <a:gd name="T24" fmla="*/ 2147483646 w 84"/>
                  <a:gd name="T25" fmla="*/ 2147483646 h 55"/>
                  <a:gd name="T26" fmla="*/ 2147483646 w 84"/>
                  <a:gd name="T27" fmla="*/ 2147483646 h 55"/>
                  <a:gd name="T28" fmla="*/ 2147483646 w 84"/>
                  <a:gd name="T29" fmla="*/ 2147483646 h 55"/>
                  <a:gd name="T30" fmla="*/ 2147483646 w 84"/>
                  <a:gd name="T31" fmla="*/ 2147483646 h 55"/>
                  <a:gd name="T32" fmla="*/ 2147483646 w 84"/>
                  <a:gd name="T33" fmla="*/ 2147483646 h 55"/>
                  <a:gd name="T34" fmla="*/ 2147483646 w 84"/>
                  <a:gd name="T35" fmla="*/ 2147483646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4"/>
                  <a:gd name="T55" fmla="*/ 0 h 55"/>
                  <a:gd name="T56" fmla="*/ 84 w 84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4" h="55">
                    <a:moveTo>
                      <a:pt x="82" y="4"/>
                    </a:moveTo>
                    <a:cubicBezTo>
                      <a:pt x="80" y="1"/>
                      <a:pt x="78" y="2"/>
                      <a:pt x="73" y="5"/>
                    </a:cubicBezTo>
                    <a:cubicBezTo>
                      <a:pt x="69" y="8"/>
                      <a:pt x="62" y="7"/>
                      <a:pt x="59" y="8"/>
                    </a:cubicBezTo>
                    <a:cubicBezTo>
                      <a:pt x="55" y="9"/>
                      <a:pt x="48" y="12"/>
                      <a:pt x="44" y="11"/>
                    </a:cubicBezTo>
                    <a:cubicBezTo>
                      <a:pt x="41" y="11"/>
                      <a:pt x="37" y="11"/>
                      <a:pt x="33" y="8"/>
                    </a:cubicBezTo>
                    <a:cubicBezTo>
                      <a:pt x="28" y="5"/>
                      <a:pt x="24" y="0"/>
                      <a:pt x="21" y="4"/>
                    </a:cubicBezTo>
                    <a:cubicBezTo>
                      <a:pt x="19" y="8"/>
                      <a:pt x="13" y="10"/>
                      <a:pt x="13" y="10"/>
                    </a:cubicBezTo>
                    <a:cubicBezTo>
                      <a:pt x="13" y="10"/>
                      <a:pt x="0" y="13"/>
                      <a:pt x="3" y="17"/>
                    </a:cubicBezTo>
                    <a:cubicBezTo>
                      <a:pt x="7" y="21"/>
                      <a:pt x="7" y="19"/>
                      <a:pt x="15" y="22"/>
                    </a:cubicBezTo>
                    <a:cubicBezTo>
                      <a:pt x="23" y="26"/>
                      <a:pt x="23" y="25"/>
                      <a:pt x="28" y="31"/>
                    </a:cubicBezTo>
                    <a:cubicBezTo>
                      <a:pt x="33" y="37"/>
                      <a:pt x="35" y="41"/>
                      <a:pt x="40" y="43"/>
                    </a:cubicBezTo>
                    <a:cubicBezTo>
                      <a:pt x="46" y="45"/>
                      <a:pt x="47" y="38"/>
                      <a:pt x="50" y="41"/>
                    </a:cubicBezTo>
                    <a:cubicBezTo>
                      <a:pt x="54" y="44"/>
                      <a:pt x="52" y="46"/>
                      <a:pt x="58" y="49"/>
                    </a:cubicBezTo>
                    <a:cubicBezTo>
                      <a:pt x="64" y="53"/>
                      <a:pt x="63" y="54"/>
                      <a:pt x="68" y="54"/>
                    </a:cubicBezTo>
                    <a:cubicBezTo>
                      <a:pt x="74" y="55"/>
                      <a:pt x="76" y="52"/>
                      <a:pt x="76" y="47"/>
                    </a:cubicBezTo>
                    <a:cubicBezTo>
                      <a:pt x="76" y="43"/>
                      <a:pt x="79" y="38"/>
                      <a:pt x="77" y="35"/>
                    </a:cubicBezTo>
                    <a:cubicBezTo>
                      <a:pt x="75" y="33"/>
                      <a:pt x="70" y="32"/>
                      <a:pt x="73" y="27"/>
                    </a:cubicBezTo>
                    <a:cubicBezTo>
                      <a:pt x="75" y="23"/>
                      <a:pt x="84" y="8"/>
                      <a:pt x="82" y="4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1" name="Freeform 488">
                <a:extLst>
                  <a:ext uri="{FF2B5EF4-FFF2-40B4-BE49-F238E27FC236}">
                    <a16:creationId xmlns:a16="http://schemas.microsoft.com/office/drawing/2014/main" id="{7A77E1E1-BD12-9A00-43CE-772624729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7895" y="3328749"/>
                <a:ext cx="23813" cy="52388"/>
              </a:xfrm>
              <a:custGeom>
                <a:avLst/>
                <a:gdLst>
                  <a:gd name="T0" fmla="*/ 2147483646 w 27"/>
                  <a:gd name="T1" fmla="*/ 0 h 60"/>
                  <a:gd name="T2" fmla="*/ 2147483646 w 27"/>
                  <a:gd name="T3" fmla="*/ 2147483646 h 60"/>
                  <a:gd name="T4" fmla="*/ 2147483646 w 27"/>
                  <a:gd name="T5" fmla="*/ 2147483646 h 60"/>
                  <a:gd name="T6" fmla="*/ 2147483646 w 27"/>
                  <a:gd name="T7" fmla="*/ 2147483646 h 60"/>
                  <a:gd name="T8" fmla="*/ 2147483646 w 27"/>
                  <a:gd name="T9" fmla="*/ 2147483646 h 60"/>
                  <a:gd name="T10" fmla="*/ 2147483646 w 27"/>
                  <a:gd name="T11" fmla="*/ 2147483646 h 60"/>
                  <a:gd name="T12" fmla="*/ 2147483646 w 27"/>
                  <a:gd name="T13" fmla="*/ 2147483646 h 60"/>
                  <a:gd name="T14" fmla="*/ 2147483646 w 27"/>
                  <a:gd name="T15" fmla="*/ 2147483646 h 60"/>
                  <a:gd name="T16" fmla="*/ 2147483646 w 27"/>
                  <a:gd name="T17" fmla="*/ 2147483646 h 60"/>
                  <a:gd name="T18" fmla="*/ 2147483646 w 27"/>
                  <a:gd name="T19" fmla="*/ 2147483646 h 60"/>
                  <a:gd name="T20" fmla="*/ 2147483646 w 27"/>
                  <a:gd name="T21" fmla="*/ 2147483646 h 60"/>
                  <a:gd name="T22" fmla="*/ 2147483646 w 27"/>
                  <a:gd name="T23" fmla="*/ 2147483646 h 60"/>
                  <a:gd name="T24" fmla="*/ 2147483646 w 27"/>
                  <a:gd name="T25" fmla="*/ 2147483646 h 60"/>
                  <a:gd name="T26" fmla="*/ 2147483646 w 27"/>
                  <a:gd name="T27" fmla="*/ 2147483646 h 60"/>
                  <a:gd name="T28" fmla="*/ 2147483646 w 27"/>
                  <a:gd name="T29" fmla="*/ 0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60"/>
                  <a:gd name="T47" fmla="*/ 27 w 27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60">
                    <a:moveTo>
                      <a:pt x="22" y="0"/>
                    </a:moveTo>
                    <a:cubicBezTo>
                      <a:pt x="19" y="0"/>
                      <a:pt x="18" y="3"/>
                      <a:pt x="19" y="5"/>
                    </a:cubicBezTo>
                    <a:cubicBezTo>
                      <a:pt x="19" y="8"/>
                      <a:pt x="21" y="13"/>
                      <a:pt x="18" y="13"/>
                    </a:cubicBezTo>
                    <a:cubicBezTo>
                      <a:pt x="16" y="12"/>
                      <a:pt x="14" y="8"/>
                      <a:pt x="12" y="13"/>
                    </a:cubicBezTo>
                    <a:cubicBezTo>
                      <a:pt x="10" y="17"/>
                      <a:pt x="7" y="19"/>
                      <a:pt x="5" y="21"/>
                    </a:cubicBezTo>
                    <a:cubicBezTo>
                      <a:pt x="3" y="22"/>
                      <a:pt x="0" y="20"/>
                      <a:pt x="1" y="24"/>
                    </a:cubicBezTo>
                    <a:cubicBezTo>
                      <a:pt x="1" y="28"/>
                      <a:pt x="2" y="32"/>
                      <a:pt x="3" y="33"/>
                    </a:cubicBezTo>
                    <a:cubicBezTo>
                      <a:pt x="5" y="34"/>
                      <a:pt x="6" y="36"/>
                      <a:pt x="5" y="40"/>
                    </a:cubicBezTo>
                    <a:cubicBezTo>
                      <a:pt x="4" y="44"/>
                      <a:pt x="3" y="48"/>
                      <a:pt x="6" y="50"/>
                    </a:cubicBezTo>
                    <a:cubicBezTo>
                      <a:pt x="9" y="51"/>
                      <a:pt x="9" y="47"/>
                      <a:pt x="9" y="51"/>
                    </a:cubicBezTo>
                    <a:cubicBezTo>
                      <a:pt x="9" y="55"/>
                      <a:pt x="9" y="57"/>
                      <a:pt x="11" y="59"/>
                    </a:cubicBezTo>
                    <a:cubicBezTo>
                      <a:pt x="14" y="60"/>
                      <a:pt x="16" y="60"/>
                      <a:pt x="17" y="59"/>
                    </a:cubicBezTo>
                    <a:cubicBezTo>
                      <a:pt x="19" y="57"/>
                      <a:pt x="25" y="39"/>
                      <a:pt x="26" y="33"/>
                    </a:cubicBezTo>
                    <a:cubicBezTo>
                      <a:pt x="27" y="27"/>
                      <a:pt x="26" y="20"/>
                      <a:pt x="24" y="17"/>
                    </a:cubicBezTo>
                    <a:cubicBezTo>
                      <a:pt x="22" y="14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2D8D9E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2" name="Freeform 489">
                <a:extLst>
                  <a:ext uri="{FF2B5EF4-FFF2-40B4-BE49-F238E27FC236}">
                    <a16:creationId xmlns:a16="http://schemas.microsoft.com/office/drawing/2014/main" id="{3CA7D018-E83E-387B-7857-3EA4D0C44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5195" y="3389074"/>
                <a:ext cx="42863" cy="69850"/>
              </a:xfrm>
              <a:custGeom>
                <a:avLst/>
                <a:gdLst>
                  <a:gd name="T0" fmla="*/ 2147483646 w 48"/>
                  <a:gd name="T1" fmla="*/ 2147483646 h 79"/>
                  <a:gd name="T2" fmla="*/ 2147483646 w 48"/>
                  <a:gd name="T3" fmla="*/ 2147483646 h 79"/>
                  <a:gd name="T4" fmla="*/ 2147483646 w 48"/>
                  <a:gd name="T5" fmla="*/ 2147483646 h 79"/>
                  <a:gd name="T6" fmla="*/ 2147483646 w 48"/>
                  <a:gd name="T7" fmla="*/ 2147483646 h 79"/>
                  <a:gd name="T8" fmla="*/ 2147483646 w 48"/>
                  <a:gd name="T9" fmla="*/ 2147483646 h 79"/>
                  <a:gd name="T10" fmla="*/ 2147483646 w 48"/>
                  <a:gd name="T11" fmla="*/ 2147483646 h 79"/>
                  <a:gd name="T12" fmla="*/ 2147483646 w 48"/>
                  <a:gd name="T13" fmla="*/ 2147483646 h 79"/>
                  <a:gd name="T14" fmla="*/ 2147483646 w 48"/>
                  <a:gd name="T15" fmla="*/ 2147483646 h 79"/>
                  <a:gd name="T16" fmla="*/ 2147483646 w 48"/>
                  <a:gd name="T17" fmla="*/ 2147483646 h 79"/>
                  <a:gd name="T18" fmla="*/ 2147483646 w 48"/>
                  <a:gd name="T19" fmla="*/ 2147483646 h 79"/>
                  <a:gd name="T20" fmla="*/ 2147483646 w 48"/>
                  <a:gd name="T21" fmla="*/ 2147483646 h 79"/>
                  <a:gd name="T22" fmla="*/ 2147483646 w 48"/>
                  <a:gd name="T23" fmla="*/ 2147483646 h 79"/>
                  <a:gd name="T24" fmla="*/ 2147483646 w 48"/>
                  <a:gd name="T25" fmla="*/ 2147483646 h 79"/>
                  <a:gd name="T26" fmla="*/ 2147483646 w 48"/>
                  <a:gd name="T27" fmla="*/ 2147483646 h 79"/>
                  <a:gd name="T28" fmla="*/ 2147483646 w 48"/>
                  <a:gd name="T29" fmla="*/ 2147483646 h 79"/>
                  <a:gd name="T30" fmla="*/ 2147483646 w 48"/>
                  <a:gd name="T31" fmla="*/ 2147483646 h 79"/>
                  <a:gd name="T32" fmla="*/ 2147483646 w 48"/>
                  <a:gd name="T33" fmla="*/ 2147483646 h 79"/>
                  <a:gd name="T34" fmla="*/ 2147483646 w 48"/>
                  <a:gd name="T35" fmla="*/ 2147483646 h 79"/>
                  <a:gd name="T36" fmla="*/ 2147483646 w 48"/>
                  <a:gd name="T37" fmla="*/ 2147483646 h 79"/>
                  <a:gd name="T38" fmla="*/ 2147483646 w 48"/>
                  <a:gd name="T39" fmla="*/ 2147483646 h 79"/>
                  <a:gd name="T40" fmla="*/ 2147483646 w 48"/>
                  <a:gd name="T41" fmla="*/ 2147483646 h 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79"/>
                  <a:gd name="T65" fmla="*/ 48 w 48"/>
                  <a:gd name="T66" fmla="*/ 79 h 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79">
                    <a:moveTo>
                      <a:pt x="31" y="1"/>
                    </a:moveTo>
                    <a:cubicBezTo>
                      <a:pt x="29" y="0"/>
                      <a:pt x="28" y="3"/>
                      <a:pt x="26" y="5"/>
                    </a:cubicBezTo>
                    <a:cubicBezTo>
                      <a:pt x="23" y="7"/>
                      <a:pt x="18" y="11"/>
                      <a:pt x="15" y="10"/>
                    </a:cubicBezTo>
                    <a:cubicBezTo>
                      <a:pt x="12" y="9"/>
                      <a:pt x="9" y="10"/>
                      <a:pt x="9" y="7"/>
                    </a:cubicBezTo>
                    <a:cubicBezTo>
                      <a:pt x="9" y="5"/>
                      <a:pt x="9" y="1"/>
                      <a:pt x="7" y="2"/>
                    </a:cubicBezTo>
                    <a:cubicBezTo>
                      <a:pt x="6" y="3"/>
                      <a:pt x="0" y="10"/>
                      <a:pt x="4" y="14"/>
                    </a:cubicBezTo>
                    <a:cubicBezTo>
                      <a:pt x="8" y="17"/>
                      <a:pt x="7" y="19"/>
                      <a:pt x="9" y="22"/>
                    </a:cubicBezTo>
                    <a:cubicBezTo>
                      <a:pt x="10" y="25"/>
                      <a:pt x="13" y="31"/>
                      <a:pt x="14" y="36"/>
                    </a:cubicBezTo>
                    <a:cubicBezTo>
                      <a:pt x="15" y="40"/>
                      <a:pt x="11" y="54"/>
                      <a:pt x="10" y="57"/>
                    </a:cubicBezTo>
                    <a:cubicBezTo>
                      <a:pt x="9" y="60"/>
                      <a:pt x="4" y="59"/>
                      <a:pt x="9" y="62"/>
                    </a:cubicBezTo>
                    <a:cubicBezTo>
                      <a:pt x="13" y="65"/>
                      <a:pt x="12" y="70"/>
                      <a:pt x="14" y="74"/>
                    </a:cubicBezTo>
                    <a:cubicBezTo>
                      <a:pt x="16" y="79"/>
                      <a:pt x="18" y="74"/>
                      <a:pt x="22" y="75"/>
                    </a:cubicBezTo>
                    <a:cubicBezTo>
                      <a:pt x="26" y="76"/>
                      <a:pt x="36" y="63"/>
                      <a:pt x="37" y="65"/>
                    </a:cubicBezTo>
                    <a:cubicBezTo>
                      <a:pt x="38" y="67"/>
                      <a:pt x="37" y="73"/>
                      <a:pt x="40" y="70"/>
                    </a:cubicBezTo>
                    <a:cubicBezTo>
                      <a:pt x="43" y="68"/>
                      <a:pt x="45" y="66"/>
                      <a:pt x="44" y="60"/>
                    </a:cubicBezTo>
                    <a:cubicBezTo>
                      <a:pt x="43" y="54"/>
                      <a:pt x="43" y="47"/>
                      <a:pt x="44" y="43"/>
                    </a:cubicBezTo>
                    <a:cubicBezTo>
                      <a:pt x="46" y="39"/>
                      <a:pt x="48" y="35"/>
                      <a:pt x="46" y="33"/>
                    </a:cubicBezTo>
                    <a:cubicBezTo>
                      <a:pt x="44" y="30"/>
                      <a:pt x="47" y="24"/>
                      <a:pt x="47" y="22"/>
                    </a:cubicBezTo>
                    <a:cubicBezTo>
                      <a:pt x="47" y="20"/>
                      <a:pt x="47" y="16"/>
                      <a:pt x="45" y="12"/>
                    </a:cubicBezTo>
                    <a:cubicBezTo>
                      <a:pt x="43" y="8"/>
                      <a:pt x="41" y="5"/>
                      <a:pt x="41" y="3"/>
                    </a:cubicBezTo>
                    <a:cubicBezTo>
                      <a:pt x="4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3" name="Freeform 490">
                <a:extLst>
                  <a:ext uri="{FF2B5EF4-FFF2-40B4-BE49-F238E27FC236}">
                    <a16:creationId xmlns:a16="http://schemas.microsoft.com/office/drawing/2014/main" id="{C44F6A49-A371-866F-3627-BEF82A228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6608" y="3422412"/>
                <a:ext cx="28575" cy="23812"/>
              </a:xfrm>
              <a:custGeom>
                <a:avLst/>
                <a:gdLst>
                  <a:gd name="T0" fmla="*/ 2147483646 w 32"/>
                  <a:gd name="T1" fmla="*/ 2147483646 h 27"/>
                  <a:gd name="T2" fmla="*/ 2147483646 w 32"/>
                  <a:gd name="T3" fmla="*/ 2147483646 h 27"/>
                  <a:gd name="T4" fmla="*/ 2147483646 w 32"/>
                  <a:gd name="T5" fmla="*/ 2147483646 h 27"/>
                  <a:gd name="T6" fmla="*/ 2147483646 w 32"/>
                  <a:gd name="T7" fmla="*/ 2147483646 h 27"/>
                  <a:gd name="T8" fmla="*/ 2147483646 w 32"/>
                  <a:gd name="T9" fmla="*/ 2147483646 h 27"/>
                  <a:gd name="T10" fmla="*/ 2147483646 w 32"/>
                  <a:gd name="T11" fmla="*/ 2147483646 h 27"/>
                  <a:gd name="T12" fmla="*/ 2147483646 w 32"/>
                  <a:gd name="T13" fmla="*/ 2147483646 h 27"/>
                  <a:gd name="T14" fmla="*/ 2147483646 w 32"/>
                  <a:gd name="T15" fmla="*/ 2147483646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27"/>
                  <a:gd name="T26" fmla="*/ 32 w 32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27">
                    <a:moveTo>
                      <a:pt x="18" y="2"/>
                    </a:moveTo>
                    <a:cubicBezTo>
                      <a:pt x="14" y="4"/>
                      <a:pt x="7" y="5"/>
                      <a:pt x="6" y="8"/>
                    </a:cubicBezTo>
                    <a:cubicBezTo>
                      <a:pt x="5" y="10"/>
                      <a:pt x="0" y="16"/>
                      <a:pt x="5" y="18"/>
                    </a:cubicBezTo>
                    <a:cubicBezTo>
                      <a:pt x="11" y="20"/>
                      <a:pt x="10" y="13"/>
                      <a:pt x="17" y="20"/>
                    </a:cubicBezTo>
                    <a:cubicBezTo>
                      <a:pt x="23" y="27"/>
                      <a:pt x="28" y="20"/>
                      <a:pt x="30" y="16"/>
                    </a:cubicBezTo>
                    <a:cubicBezTo>
                      <a:pt x="32" y="12"/>
                      <a:pt x="27" y="9"/>
                      <a:pt x="26" y="7"/>
                    </a:cubicBezTo>
                    <a:cubicBezTo>
                      <a:pt x="24" y="5"/>
                      <a:pt x="27" y="1"/>
                      <a:pt x="25" y="1"/>
                    </a:cubicBezTo>
                    <a:cubicBezTo>
                      <a:pt x="24" y="0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Freeform 491">
                <a:extLst>
                  <a:ext uri="{FF2B5EF4-FFF2-40B4-BE49-F238E27FC236}">
                    <a16:creationId xmlns:a16="http://schemas.microsoft.com/office/drawing/2014/main" id="{514C43BB-A4CA-CD75-6AAF-02FC0D511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6770" y="3417649"/>
                <a:ext cx="19050" cy="9525"/>
              </a:xfrm>
              <a:custGeom>
                <a:avLst/>
                <a:gdLst>
                  <a:gd name="T0" fmla="*/ 2147483646 w 22"/>
                  <a:gd name="T1" fmla="*/ 2147483646 h 10"/>
                  <a:gd name="T2" fmla="*/ 2147483646 w 22"/>
                  <a:gd name="T3" fmla="*/ 2147483646 h 10"/>
                  <a:gd name="T4" fmla="*/ 2147483646 w 22"/>
                  <a:gd name="T5" fmla="*/ 2147483646 h 10"/>
                  <a:gd name="T6" fmla="*/ 2147483646 w 22"/>
                  <a:gd name="T7" fmla="*/ 2147483646 h 10"/>
                  <a:gd name="T8" fmla="*/ 2147483646 w 22"/>
                  <a:gd name="T9" fmla="*/ 0 h 10"/>
                  <a:gd name="T10" fmla="*/ 2147483646 w 22"/>
                  <a:gd name="T11" fmla="*/ 214748364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0"/>
                  <a:gd name="T20" fmla="*/ 22 w 2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0">
                    <a:moveTo>
                      <a:pt x="8" y="1"/>
                    </a:moveTo>
                    <a:cubicBezTo>
                      <a:pt x="6" y="2"/>
                      <a:pt x="0" y="6"/>
                      <a:pt x="9" y="8"/>
                    </a:cubicBezTo>
                    <a:cubicBezTo>
                      <a:pt x="17" y="9"/>
                      <a:pt x="15" y="10"/>
                      <a:pt x="18" y="8"/>
                    </a:cubicBezTo>
                    <a:cubicBezTo>
                      <a:pt x="22" y="7"/>
                      <a:pt x="20" y="1"/>
                      <a:pt x="18" y="1"/>
                    </a:cubicBezTo>
                    <a:cubicBezTo>
                      <a:pt x="17" y="1"/>
                      <a:pt x="13" y="0"/>
                      <a:pt x="13" y="0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Freeform 492">
                <a:extLst>
                  <a:ext uri="{FF2B5EF4-FFF2-40B4-BE49-F238E27FC236}">
                    <a16:creationId xmlns:a16="http://schemas.microsoft.com/office/drawing/2014/main" id="{C8524625-E0D2-412C-865A-76CBEF94B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0733" y="3439874"/>
                <a:ext cx="12700" cy="15875"/>
              </a:xfrm>
              <a:custGeom>
                <a:avLst/>
                <a:gdLst>
                  <a:gd name="T0" fmla="*/ 2147483646 w 14"/>
                  <a:gd name="T1" fmla="*/ 2147483646 h 19"/>
                  <a:gd name="T2" fmla="*/ 2147483646 w 14"/>
                  <a:gd name="T3" fmla="*/ 2147483646 h 19"/>
                  <a:gd name="T4" fmla="*/ 2147483646 w 14"/>
                  <a:gd name="T5" fmla="*/ 2147483646 h 19"/>
                  <a:gd name="T6" fmla="*/ 2147483646 w 14"/>
                  <a:gd name="T7" fmla="*/ 2147483646 h 19"/>
                  <a:gd name="T8" fmla="*/ 2147483646 w 14"/>
                  <a:gd name="T9" fmla="*/ 214748364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9"/>
                  <a:gd name="T17" fmla="*/ 14 w 1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9">
                    <a:moveTo>
                      <a:pt x="2" y="9"/>
                    </a:moveTo>
                    <a:cubicBezTo>
                      <a:pt x="0" y="12"/>
                      <a:pt x="1" y="19"/>
                      <a:pt x="5" y="19"/>
                    </a:cubicBezTo>
                    <a:cubicBezTo>
                      <a:pt x="8" y="19"/>
                      <a:pt x="5" y="13"/>
                      <a:pt x="10" y="13"/>
                    </a:cubicBezTo>
                    <a:cubicBezTo>
                      <a:pt x="14" y="13"/>
                      <a:pt x="13" y="0"/>
                      <a:pt x="11" y="2"/>
                    </a:cubicBezTo>
                    <a:cubicBezTo>
                      <a:pt x="8" y="4"/>
                      <a:pt x="2" y="9"/>
                      <a:pt x="2" y="9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Freeform 493">
                <a:extLst>
                  <a:ext uri="{FF2B5EF4-FFF2-40B4-BE49-F238E27FC236}">
                    <a16:creationId xmlns:a16="http://schemas.microsoft.com/office/drawing/2014/main" id="{1597C61C-D3B6-6453-ABD8-747863437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9233" y="3541474"/>
                <a:ext cx="57150" cy="44450"/>
              </a:xfrm>
              <a:custGeom>
                <a:avLst/>
                <a:gdLst>
                  <a:gd name="T0" fmla="*/ 2147483646 w 66"/>
                  <a:gd name="T1" fmla="*/ 2147483646 h 49"/>
                  <a:gd name="T2" fmla="*/ 2147483646 w 66"/>
                  <a:gd name="T3" fmla="*/ 2147483646 h 49"/>
                  <a:gd name="T4" fmla="*/ 2147483646 w 66"/>
                  <a:gd name="T5" fmla="*/ 2147483646 h 49"/>
                  <a:gd name="T6" fmla="*/ 2147483646 w 66"/>
                  <a:gd name="T7" fmla="*/ 2147483646 h 49"/>
                  <a:gd name="T8" fmla="*/ 2147483646 w 66"/>
                  <a:gd name="T9" fmla="*/ 2147483646 h 49"/>
                  <a:gd name="T10" fmla="*/ 2147483646 w 66"/>
                  <a:gd name="T11" fmla="*/ 2147483646 h 49"/>
                  <a:gd name="T12" fmla="*/ 2147483646 w 66"/>
                  <a:gd name="T13" fmla="*/ 2147483646 h 49"/>
                  <a:gd name="T14" fmla="*/ 2147483646 w 66"/>
                  <a:gd name="T15" fmla="*/ 2147483646 h 49"/>
                  <a:gd name="T16" fmla="*/ 2147483646 w 66"/>
                  <a:gd name="T17" fmla="*/ 2147483646 h 49"/>
                  <a:gd name="T18" fmla="*/ 2147483646 w 66"/>
                  <a:gd name="T19" fmla="*/ 2147483646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49"/>
                  <a:gd name="T32" fmla="*/ 66 w 66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49">
                    <a:moveTo>
                      <a:pt x="25" y="21"/>
                    </a:moveTo>
                    <a:cubicBezTo>
                      <a:pt x="21" y="21"/>
                      <a:pt x="20" y="24"/>
                      <a:pt x="15" y="24"/>
                    </a:cubicBezTo>
                    <a:cubicBezTo>
                      <a:pt x="11" y="24"/>
                      <a:pt x="7" y="20"/>
                      <a:pt x="5" y="26"/>
                    </a:cubicBezTo>
                    <a:cubicBezTo>
                      <a:pt x="3" y="33"/>
                      <a:pt x="0" y="34"/>
                      <a:pt x="5" y="37"/>
                    </a:cubicBezTo>
                    <a:cubicBezTo>
                      <a:pt x="11" y="40"/>
                      <a:pt x="13" y="49"/>
                      <a:pt x="20" y="44"/>
                    </a:cubicBezTo>
                    <a:cubicBezTo>
                      <a:pt x="27" y="38"/>
                      <a:pt x="41" y="30"/>
                      <a:pt x="44" y="31"/>
                    </a:cubicBezTo>
                    <a:cubicBezTo>
                      <a:pt x="53" y="34"/>
                      <a:pt x="48" y="21"/>
                      <a:pt x="48" y="21"/>
                    </a:cubicBezTo>
                    <a:cubicBezTo>
                      <a:pt x="48" y="21"/>
                      <a:pt x="66" y="10"/>
                      <a:pt x="64" y="5"/>
                    </a:cubicBezTo>
                    <a:cubicBezTo>
                      <a:pt x="62" y="0"/>
                      <a:pt x="52" y="14"/>
                      <a:pt x="43" y="15"/>
                    </a:cubicBezTo>
                    <a:cubicBezTo>
                      <a:pt x="35" y="16"/>
                      <a:pt x="25" y="21"/>
                      <a:pt x="25" y="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Freeform 494">
                <a:extLst>
                  <a:ext uri="{FF2B5EF4-FFF2-40B4-BE49-F238E27FC236}">
                    <a16:creationId xmlns:a16="http://schemas.microsoft.com/office/drawing/2014/main" id="{8FFD59FA-2B01-B535-9AAB-0154E4D1E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4445" y="3549412"/>
                <a:ext cx="71438" cy="25400"/>
              </a:xfrm>
              <a:custGeom>
                <a:avLst/>
                <a:gdLst>
                  <a:gd name="T0" fmla="*/ 2147483646 w 80"/>
                  <a:gd name="T1" fmla="*/ 2147483646 h 29"/>
                  <a:gd name="T2" fmla="*/ 2147483646 w 80"/>
                  <a:gd name="T3" fmla="*/ 2147483646 h 29"/>
                  <a:gd name="T4" fmla="*/ 2147483646 w 80"/>
                  <a:gd name="T5" fmla="*/ 2147483646 h 29"/>
                  <a:gd name="T6" fmla="*/ 2147483646 w 80"/>
                  <a:gd name="T7" fmla="*/ 2147483646 h 29"/>
                  <a:gd name="T8" fmla="*/ 2147483646 w 80"/>
                  <a:gd name="T9" fmla="*/ 2147483646 h 29"/>
                  <a:gd name="T10" fmla="*/ 2147483646 w 80"/>
                  <a:gd name="T11" fmla="*/ 2147483646 h 29"/>
                  <a:gd name="T12" fmla="*/ 2147483646 w 80"/>
                  <a:gd name="T13" fmla="*/ 2147483646 h 29"/>
                  <a:gd name="T14" fmla="*/ 2147483646 w 80"/>
                  <a:gd name="T15" fmla="*/ 2147483646 h 29"/>
                  <a:gd name="T16" fmla="*/ 2147483646 w 80"/>
                  <a:gd name="T17" fmla="*/ 2147483646 h 29"/>
                  <a:gd name="T18" fmla="*/ 2147483646 w 80"/>
                  <a:gd name="T19" fmla="*/ 2147483646 h 29"/>
                  <a:gd name="T20" fmla="*/ 2147483646 w 80"/>
                  <a:gd name="T21" fmla="*/ 2147483646 h 29"/>
                  <a:gd name="T22" fmla="*/ 2147483646 w 80"/>
                  <a:gd name="T23" fmla="*/ 2147483646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0"/>
                  <a:gd name="T37" fmla="*/ 0 h 29"/>
                  <a:gd name="T38" fmla="*/ 80 w 80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0" h="29">
                    <a:moveTo>
                      <a:pt x="36" y="6"/>
                    </a:moveTo>
                    <a:cubicBezTo>
                      <a:pt x="30" y="8"/>
                      <a:pt x="21" y="3"/>
                      <a:pt x="21" y="3"/>
                    </a:cubicBezTo>
                    <a:cubicBezTo>
                      <a:pt x="21" y="3"/>
                      <a:pt x="14" y="0"/>
                      <a:pt x="12" y="2"/>
                    </a:cubicBezTo>
                    <a:cubicBezTo>
                      <a:pt x="9" y="4"/>
                      <a:pt x="0" y="9"/>
                      <a:pt x="6" y="12"/>
                    </a:cubicBezTo>
                    <a:cubicBezTo>
                      <a:pt x="13" y="15"/>
                      <a:pt x="22" y="13"/>
                      <a:pt x="28" y="16"/>
                    </a:cubicBezTo>
                    <a:cubicBezTo>
                      <a:pt x="35" y="19"/>
                      <a:pt x="35" y="19"/>
                      <a:pt x="41" y="24"/>
                    </a:cubicBezTo>
                    <a:cubicBezTo>
                      <a:pt x="48" y="29"/>
                      <a:pt x="48" y="21"/>
                      <a:pt x="58" y="22"/>
                    </a:cubicBezTo>
                    <a:cubicBezTo>
                      <a:pt x="68" y="23"/>
                      <a:pt x="71" y="22"/>
                      <a:pt x="74" y="19"/>
                    </a:cubicBezTo>
                    <a:cubicBezTo>
                      <a:pt x="77" y="16"/>
                      <a:pt x="80" y="12"/>
                      <a:pt x="76" y="12"/>
                    </a:cubicBezTo>
                    <a:cubicBezTo>
                      <a:pt x="72" y="12"/>
                      <a:pt x="59" y="12"/>
                      <a:pt x="56" y="12"/>
                    </a:cubicBezTo>
                    <a:cubicBezTo>
                      <a:pt x="54" y="12"/>
                      <a:pt x="41" y="12"/>
                      <a:pt x="41" y="12"/>
                    </a:cubicBez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8" name="Freeform 495">
                <a:extLst>
                  <a:ext uri="{FF2B5EF4-FFF2-40B4-BE49-F238E27FC236}">
                    <a16:creationId xmlns:a16="http://schemas.microsoft.com/office/drawing/2014/main" id="{21448E4E-3869-4292-F213-2C93358D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4608" y="3482737"/>
                <a:ext cx="15875" cy="17462"/>
              </a:xfrm>
              <a:custGeom>
                <a:avLst/>
                <a:gdLst>
                  <a:gd name="T0" fmla="*/ 2147483646 w 17"/>
                  <a:gd name="T1" fmla="*/ 0 h 20"/>
                  <a:gd name="T2" fmla="*/ 2147483646 w 17"/>
                  <a:gd name="T3" fmla="*/ 2147483646 h 20"/>
                  <a:gd name="T4" fmla="*/ 2147483646 w 17"/>
                  <a:gd name="T5" fmla="*/ 2147483646 h 20"/>
                  <a:gd name="T6" fmla="*/ 2147483646 w 17"/>
                  <a:gd name="T7" fmla="*/ 2147483646 h 20"/>
                  <a:gd name="T8" fmla="*/ 2147483646 w 17"/>
                  <a:gd name="T9" fmla="*/ 2147483646 h 20"/>
                  <a:gd name="T10" fmla="*/ 2147483646 w 17"/>
                  <a:gd name="T11" fmla="*/ 2147483646 h 20"/>
                  <a:gd name="T12" fmla="*/ 2147483646 w 17"/>
                  <a:gd name="T13" fmla="*/ 2147483646 h 20"/>
                  <a:gd name="T14" fmla="*/ 2147483646 w 17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20"/>
                  <a:gd name="T26" fmla="*/ 17 w 17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20">
                    <a:moveTo>
                      <a:pt x="4" y="0"/>
                    </a:moveTo>
                    <a:cubicBezTo>
                      <a:pt x="2" y="1"/>
                      <a:pt x="0" y="4"/>
                      <a:pt x="3" y="6"/>
                    </a:cubicBezTo>
                    <a:cubicBezTo>
                      <a:pt x="7" y="8"/>
                      <a:pt x="9" y="6"/>
                      <a:pt x="9" y="11"/>
                    </a:cubicBezTo>
                    <a:cubicBezTo>
                      <a:pt x="10" y="15"/>
                      <a:pt x="11" y="17"/>
                      <a:pt x="14" y="18"/>
                    </a:cubicBezTo>
                    <a:cubicBezTo>
                      <a:pt x="16" y="20"/>
                      <a:pt x="17" y="19"/>
                      <a:pt x="17" y="18"/>
                    </a:cubicBezTo>
                    <a:cubicBezTo>
                      <a:pt x="17" y="17"/>
                      <a:pt x="16" y="12"/>
                      <a:pt x="15" y="12"/>
                    </a:cubicBezTo>
                    <a:cubicBezTo>
                      <a:pt x="14" y="12"/>
                      <a:pt x="13" y="8"/>
                      <a:pt x="12" y="7"/>
                    </a:cubicBezTo>
                    <a:cubicBezTo>
                      <a:pt x="11" y="6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9" name="Freeform 496">
                <a:extLst>
                  <a:ext uri="{FF2B5EF4-FFF2-40B4-BE49-F238E27FC236}">
                    <a16:creationId xmlns:a16="http://schemas.microsoft.com/office/drawing/2014/main" id="{940D4CB0-7D01-E0D1-CF96-1DDFA05D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2070" y="3497024"/>
                <a:ext cx="3175" cy="4763"/>
              </a:xfrm>
              <a:custGeom>
                <a:avLst/>
                <a:gdLst>
                  <a:gd name="T0" fmla="*/ 2147483646 w 4"/>
                  <a:gd name="T1" fmla="*/ 0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2147483646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4"/>
                      <a:pt x="1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0" name="Freeform 497">
                <a:extLst>
                  <a:ext uri="{FF2B5EF4-FFF2-40B4-BE49-F238E27FC236}">
                    <a16:creationId xmlns:a16="http://schemas.microsoft.com/office/drawing/2014/main" id="{7D00ED6A-20F6-0961-261E-DDB91238F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3658" y="3506549"/>
                <a:ext cx="4762" cy="6350"/>
              </a:xfrm>
              <a:custGeom>
                <a:avLst/>
                <a:gdLst>
                  <a:gd name="T0" fmla="*/ 2147483646 w 5"/>
                  <a:gd name="T1" fmla="*/ 0 h 7"/>
                  <a:gd name="T2" fmla="*/ 2147483646 w 5"/>
                  <a:gd name="T3" fmla="*/ 2147483646 h 7"/>
                  <a:gd name="T4" fmla="*/ 2147483646 w 5"/>
                  <a:gd name="T5" fmla="*/ 2147483646 h 7"/>
                  <a:gd name="T6" fmla="*/ 2147483646 w 5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1" y="0"/>
                    </a:moveTo>
                    <a:cubicBezTo>
                      <a:pt x="1" y="1"/>
                      <a:pt x="0" y="7"/>
                      <a:pt x="2" y="7"/>
                    </a:cubicBezTo>
                    <a:cubicBezTo>
                      <a:pt x="3" y="7"/>
                      <a:pt x="5" y="4"/>
                      <a:pt x="5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1" name="Freeform 498">
                <a:extLst>
                  <a:ext uri="{FF2B5EF4-FFF2-40B4-BE49-F238E27FC236}">
                    <a16:creationId xmlns:a16="http://schemas.microsoft.com/office/drawing/2014/main" id="{526B4C18-93AD-4A38-F9AC-62C239C69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2545" y="3504962"/>
                <a:ext cx="9525" cy="7937"/>
              </a:xfrm>
              <a:custGeom>
                <a:avLst/>
                <a:gdLst>
                  <a:gd name="T0" fmla="*/ 2147483646 w 10"/>
                  <a:gd name="T1" fmla="*/ 2147483646 h 10"/>
                  <a:gd name="T2" fmla="*/ 2147483646 w 10"/>
                  <a:gd name="T3" fmla="*/ 2147483646 h 10"/>
                  <a:gd name="T4" fmla="*/ 2147483646 w 10"/>
                  <a:gd name="T5" fmla="*/ 2147483646 h 1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0"/>
                  <a:gd name="T11" fmla="*/ 10 w 1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0">
                    <a:moveTo>
                      <a:pt x="5" y="3"/>
                    </a:moveTo>
                    <a:cubicBezTo>
                      <a:pt x="0" y="5"/>
                      <a:pt x="7" y="10"/>
                      <a:pt x="7" y="10"/>
                    </a:cubicBezTo>
                    <a:cubicBezTo>
                      <a:pt x="7" y="10"/>
                      <a:pt x="10" y="0"/>
                      <a:pt x="5" y="3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2" name="Freeform 499">
                <a:extLst>
                  <a:ext uri="{FF2B5EF4-FFF2-40B4-BE49-F238E27FC236}">
                    <a16:creationId xmlns:a16="http://schemas.microsoft.com/office/drawing/2014/main" id="{F6AD54ED-C48D-6199-4ACD-FE8E1E5A2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8895" y="3516074"/>
                <a:ext cx="4763" cy="4763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2147483646 w 6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2"/>
                    </a:moveTo>
                    <a:cubicBezTo>
                      <a:pt x="2" y="2"/>
                      <a:pt x="0" y="6"/>
                      <a:pt x="3" y="6"/>
                    </a:cubicBezTo>
                    <a:cubicBezTo>
                      <a:pt x="5" y="6"/>
                      <a:pt x="6" y="5"/>
                      <a:pt x="6" y="4"/>
                    </a:cubicBezTo>
                    <a:cubicBezTo>
                      <a:pt x="6" y="2"/>
                      <a:pt x="5" y="0"/>
                      <a:pt x="3" y="1"/>
                    </a:cubicBezTo>
                    <a:cubicBezTo>
                      <a:pt x="1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" name="Freeform 500">
                <a:extLst>
                  <a:ext uri="{FF2B5EF4-FFF2-40B4-BE49-F238E27FC236}">
                    <a16:creationId xmlns:a16="http://schemas.microsoft.com/office/drawing/2014/main" id="{04C30B4A-5006-428F-C5F9-3393AA07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1433" y="3500199"/>
                <a:ext cx="3175" cy="4763"/>
              </a:xfrm>
              <a:custGeom>
                <a:avLst/>
                <a:gdLst>
                  <a:gd name="T0" fmla="*/ 2147483646 w 5"/>
                  <a:gd name="T1" fmla="*/ 2147483646 h 5"/>
                  <a:gd name="T2" fmla="*/ 2147483646 w 5"/>
                  <a:gd name="T3" fmla="*/ 2147483646 h 5"/>
                  <a:gd name="T4" fmla="*/ 2147483646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4" y="1"/>
                    </a:moveTo>
                    <a:cubicBezTo>
                      <a:pt x="0" y="0"/>
                      <a:pt x="0" y="5"/>
                      <a:pt x="2" y="5"/>
                    </a:cubicBezTo>
                    <a:cubicBezTo>
                      <a:pt x="4" y="5"/>
                      <a:pt x="5" y="0"/>
                      <a:pt x="3" y="0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" name="Freeform 501">
                <a:extLst>
                  <a:ext uri="{FF2B5EF4-FFF2-40B4-BE49-F238E27FC236}">
                    <a16:creationId xmlns:a16="http://schemas.microsoft.com/office/drawing/2014/main" id="{FF183C96-E615-78E6-99AB-049E37A67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1433" y="3500199"/>
                <a:ext cx="3175" cy="4763"/>
              </a:xfrm>
              <a:custGeom>
                <a:avLst/>
                <a:gdLst>
                  <a:gd name="T0" fmla="*/ 2147483646 w 5"/>
                  <a:gd name="T1" fmla="*/ 2147483646 h 5"/>
                  <a:gd name="T2" fmla="*/ 2147483646 w 5"/>
                  <a:gd name="T3" fmla="*/ 2147483646 h 5"/>
                  <a:gd name="T4" fmla="*/ 2147483646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4" y="1"/>
                    </a:moveTo>
                    <a:cubicBezTo>
                      <a:pt x="0" y="0"/>
                      <a:pt x="0" y="5"/>
                      <a:pt x="2" y="5"/>
                    </a:cubicBezTo>
                    <a:cubicBezTo>
                      <a:pt x="4" y="5"/>
                      <a:pt x="5" y="0"/>
                      <a:pt x="3" y="0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" name="Freeform 502">
                <a:extLst>
                  <a:ext uri="{FF2B5EF4-FFF2-40B4-BE49-F238E27FC236}">
                    <a16:creationId xmlns:a16="http://schemas.microsoft.com/office/drawing/2014/main" id="{DFAC23EB-AC0C-F362-93B9-7FA025119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3020" y="3509724"/>
                <a:ext cx="6350" cy="4763"/>
              </a:xfrm>
              <a:custGeom>
                <a:avLst/>
                <a:gdLst>
                  <a:gd name="T0" fmla="*/ 2147483646 w 6"/>
                  <a:gd name="T1" fmla="*/ 2147483646 h 5"/>
                  <a:gd name="T2" fmla="*/ 2147483646 w 6"/>
                  <a:gd name="T3" fmla="*/ 2147483646 h 5"/>
                  <a:gd name="T4" fmla="*/ 2147483646 w 6"/>
                  <a:gd name="T5" fmla="*/ 2147483646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3" y="1"/>
                    </a:moveTo>
                    <a:cubicBezTo>
                      <a:pt x="0" y="0"/>
                      <a:pt x="0" y="4"/>
                      <a:pt x="2" y="4"/>
                    </a:cubicBezTo>
                    <a:cubicBezTo>
                      <a:pt x="4" y="5"/>
                      <a:pt x="6" y="1"/>
                      <a:pt x="3" y="1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" name="Freeform 503">
                <a:extLst>
                  <a:ext uri="{FF2B5EF4-FFF2-40B4-BE49-F238E27FC236}">
                    <a16:creationId xmlns:a16="http://schemas.microsoft.com/office/drawing/2014/main" id="{ADA83702-6C5B-8E8C-36C3-CD7BCF533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3020" y="3509724"/>
                <a:ext cx="6350" cy="4763"/>
              </a:xfrm>
              <a:custGeom>
                <a:avLst/>
                <a:gdLst>
                  <a:gd name="T0" fmla="*/ 2147483646 w 6"/>
                  <a:gd name="T1" fmla="*/ 2147483646 h 5"/>
                  <a:gd name="T2" fmla="*/ 2147483646 w 6"/>
                  <a:gd name="T3" fmla="*/ 2147483646 h 5"/>
                  <a:gd name="T4" fmla="*/ 2147483646 w 6"/>
                  <a:gd name="T5" fmla="*/ 2147483646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3" y="1"/>
                    </a:moveTo>
                    <a:cubicBezTo>
                      <a:pt x="0" y="0"/>
                      <a:pt x="0" y="4"/>
                      <a:pt x="2" y="4"/>
                    </a:cubicBezTo>
                    <a:cubicBezTo>
                      <a:pt x="4" y="5"/>
                      <a:pt x="6" y="1"/>
                      <a:pt x="3" y="1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7" name="Freeform 504">
                <a:extLst>
                  <a:ext uri="{FF2B5EF4-FFF2-40B4-BE49-F238E27FC236}">
                    <a16:creationId xmlns:a16="http://schemas.microsoft.com/office/drawing/2014/main" id="{D48EBD12-7A21-DBF5-ED3B-F5A893C46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9370" y="3416062"/>
                <a:ext cx="23813" cy="17462"/>
              </a:xfrm>
              <a:custGeom>
                <a:avLst/>
                <a:gdLst>
                  <a:gd name="T0" fmla="*/ 2147483646 w 26"/>
                  <a:gd name="T1" fmla="*/ 2147483646 h 20"/>
                  <a:gd name="T2" fmla="*/ 2147483646 w 26"/>
                  <a:gd name="T3" fmla="*/ 2147483646 h 20"/>
                  <a:gd name="T4" fmla="*/ 2147483646 w 26"/>
                  <a:gd name="T5" fmla="*/ 2147483646 h 20"/>
                  <a:gd name="T6" fmla="*/ 2147483646 w 26"/>
                  <a:gd name="T7" fmla="*/ 2147483646 h 20"/>
                  <a:gd name="T8" fmla="*/ 2147483646 w 26"/>
                  <a:gd name="T9" fmla="*/ 2147483646 h 20"/>
                  <a:gd name="T10" fmla="*/ 2147483646 w 26"/>
                  <a:gd name="T11" fmla="*/ 2147483646 h 20"/>
                  <a:gd name="T12" fmla="*/ 2147483646 w 26"/>
                  <a:gd name="T13" fmla="*/ 2147483646 h 20"/>
                  <a:gd name="T14" fmla="*/ 2147483646 w 26"/>
                  <a:gd name="T15" fmla="*/ 2147483646 h 20"/>
                  <a:gd name="T16" fmla="*/ 2147483646 w 26"/>
                  <a:gd name="T17" fmla="*/ 2147483646 h 20"/>
                  <a:gd name="T18" fmla="*/ 2147483646 w 26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0"/>
                  <a:gd name="T32" fmla="*/ 26 w 26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0">
                    <a:moveTo>
                      <a:pt x="23" y="1"/>
                    </a:moveTo>
                    <a:cubicBezTo>
                      <a:pt x="21" y="3"/>
                      <a:pt x="19" y="4"/>
                      <a:pt x="17" y="6"/>
                    </a:cubicBezTo>
                    <a:cubicBezTo>
                      <a:pt x="13" y="3"/>
                      <a:pt x="11" y="7"/>
                      <a:pt x="11" y="11"/>
                    </a:cubicBezTo>
                    <a:cubicBezTo>
                      <a:pt x="7" y="12"/>
                      <a:pt x="0" y="8"/>
                      <a:pt x="4" y="16"/>
                    </a:cubicBezTo>
                    <a:cubicBezTo>
                      <a:pt x="6" y="18"/>
                      <a:pt x="8" y="20"/>
                      <a:pt x="10" y="17"/>
                    </a:cubicBezTo>
                    <a:cubicBezTo>
                      <a:pt x="11" y="15"/>
                      <a:pt x="10" y="10"/>
                      <a:pt x="14" y="13"/>
                    </a:cubicBezTo>
                    <a:cubicBezTo>
                      <a:pt x="14" y="11"/>
                      <a:pt x="18" y="6"/>
                      <a:pt x="21" y="8"/>
                    </a:cubicBezTo>
                    <a:cubicBezTo>
                      <a:pt x="22" y="7"/>
                      <a:pt x="22" y="5"/>
                      <a:pt x="22" y="4"/>
                    </a:cubicBezTo>
                    <a:cubicBezTo>
                      <a:pt x="24" y="4"/>
                      <a:pt x="26" y="3"/>
                      <a:pt x="26" y="1"/>
                    </a:cubicBezTo>
                    <a:cubicBezTo>
                      <a:pt x="26" y="1"/>
                      <a:pt x="25" y="1"/>
                      <a:pt x="25" y="0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8" name="Freeform 505">
                <a:extLst>
                  <a:ext uri="{FF2B5EF4-FFF2-40B4-BE49-F238E27FC236}">
                    <a16:creationId xmlns:a16="http://schemas.microsoft.com/office/drawing/2014/main" id="{6BE4CE74-4669-9872-8876-BC70A458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9370" y="3416062"/>
                <a:ext cx="23813" cy="17462"/>
              </a:xfrm>
              <a:custGeom>
                <a:avLst/>
                <a:gdLst>
                  <a:gd name="T0" fmla="*/ 2147483646 w 26"/>
                  <a:gd name="T1" fmla="*/ 2147483646 h 20"/>
                  <a:gd name="T2" fmla="*/ 2147483646 w 26"/>
                  <a:gd name="T3" fmla="*/ 2147483646 h 20"/>
                  <a:gd name="T4" fmla="*/ 2147483646 w 26"/>
                  <a:gd name="T5" fmla="*/ 2147483646 h 20"/>
                  <a:gd name="T6" fmla="*/ 2147483646 w 26"/>
                  <a:gd name="T7" fmla="*/ 2147483646 h 20"/>
                  <a:gd name="T8" fmla="*/ 2147483646 w 26"/>
                  <a:gd name="T9" fmla="*/ 2147483646 h 20"/>
                  <a:gd name="T10" fmla="*/ 2147483646 w 26"/>
                  <a:gd name="T11" fmla="*/ 2147483646 h 20"/>
                  <a:gd name="T12" fmla="*/ 2147483646 w 26"/>
                  <a:gd name="T13" fmla="*/ 2147483646 h 20"/>
                  <a:gd name="T14" fmla="*/ 2147483646 w 26"/>
                  <a:gd name="T15" fmla="*/ 2147483646 h 20"/>
                  <a:gd name="T16" fmla="*/ 2147483646 w 26"/>
                  <a:gd name="T17" fmla="*/ 2147483646 h 20"/>
                  <a:gd name="T18" fmla="*/ 2147483646 w 26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0"/>
                  <a:gd name="T32" fmla="*/ 26 w 26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0">
                    <a:moveTo>
                      <a:pt x="23" y="1"/>
                    </a:moveTo>
                    <a:cubicBezTo>
                      <a:pt x="21" y="3"/>
                      <a:pt x="19" y="4"/>
                      <a:pt x="17" y="6"/>
                    </a:cubicBezTo>
                    <a:cubicBezTo>
                      <a:pt x="13" y="3"/>
                      <a:pt x="11" y="7"/>
                      <a:pt x="11" y="11"/>
                    </a:cubicBezTo>
                    <a:cubicBezTo>
                      <a:pt x="7" y="12"/>
                      <a:pt x="0" y="8"/>
                      <a:pt x="4" y="16"/>
                    </a:cubicBezTo>
                    <a:cubicBezTo>
                      <a:pt x="6" y="18"/>
                      <a:pt x="8" y="20"/>
                      <a:pt x="10" y="17"/>
                    </a:cubicBezTo>
                    <a:cubicBezTo>
                      <a:pt x="11" y="15"/>
                      <a:pt x="10" y="10"/>
                      <a:pt x="14" y="13"/>
                    </a:cubicBezTo>
                    <a:cubicBezTo>
                      <a:pt x="14" y="11"/>
                      <a:pt x="18" y="6"/>
                      <a:pt x="21" y="8"/>
                    </a:cubicBezTo>
                    <a:cubicBezTo>
                      <a:pt x="22" y="7"/>
                      <a:pt x="22" y="5"/>
                      <a:pt x="22" y="4"/>
                    </a:cubicBezTo>
                    <a:cubicBezTo>
                      <a:pt x="24" y="4"/>
                      <a:pt x="26" y="3"/>
                      <a:pt x="26" y="1"/>
                    </a:cubicBezTo>
                    <a:cubicBezTo>
                      <a:pt x="26" y="1"/>
                      <a:pt x="25" y="1"/>
                      <a:pt x="25" y="0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9" name="Freeform 506">
                <a:extLst>
                  <a:ext uri="{FF2B5EF4-FFF2-40B4-BE49-F238E27FC236}">
                    <a16:creationId xmlns:a16="http://schemas.microsoft.com/office/drawing/2014/main" id="{35697144-D4E3-0CDF-A7F1-AEA9F8602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2070" y="3406537"/>
                <a:ext cx="4763" cy="4762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5" y="1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2" y="6"/>
                      <a:pt x="5" y="5"/>
                      <a:pt x="7" y="5"/>
                    </a:cubicBezTo>
                    <a:cubicBezTo>
                      <a:pt x="7" y="3"/>
                      <a:pt x="6" y="2"/>
                      <a:pt x="4" y="2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0" name="Freeform 507">
                <a:extLst>
                  <a:ext uri="{FF2B5EF4-FFF2-40B4-BE49-F238E27FC236}">
                    <a16:creationId xmlns:a16="http://schemas.microsoft.com/office/drawing/2014/main" id="{9FCF343D-816E-B2DA-F5A7-16199CD41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2070" y="3406537"/>
                <a:ext cx="4763" cy="4762"/>
              </a:xfrm>
              <a:custGeom>
                <a:avLst/>
                <a:gdLst>
                  <a:gd name="T0" fmla="*/ 2147483646 w 7"/>
                  <a:gd name="T1" fmla="*/ 2147483646 h 6"/>
                  <a:gd name="T2" fmla="*/ 2147483646 w 7"/>
                  <a:gd name="T3" fmla="*/ 2147483646 h 6"/>
                  <a:gd name="T4" fmla="*/ 2147483646 w 7"/>
                  <a:gd name="T5" fmla="*/ 2147483646 h 6"/>
                  <a:gd name="T6" fmla="*/ 2147483646 w 7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5" y="1"/>
                    </a:moveTo>
                    <a:cubicBezTo>
                      <a:pt x="3" y="0"/>
                      <a:pt x="0" y="1"/>
                      <a:pt x="1" y="3"/>
                    </a:cubicBezTo>
                    <a:cubicBezTo>
                      <a:pt x="2" y="6"/>
                      <a:pt x="5" y="5"/>
                      <a:pt x="7" y="5"/>
                    </a:cubicBezTo>
                    <a:cubicBezTo>
                      <a:pt x="7" y="3"/>
                      <a:pt x="6" y="2"/>
                      <a:pt x="4" y="2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1" name="Freeform 508">
                <a:extLst>
                  <a:ext uri="{FF2B5EF4-FFF2-40B4-BE49-F238E27FC236}">
                    <a16:creationId xmlns:a16="http://schemas.microsoft.com/office/drawing/2014/main" id="{F17090F0-76F6-671A-0A48-5954C00D7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3183" y="3462099"/>
                <a:ext cx="6350" cy="14288"/>
              </a:xfrm>
              <a:custGeom>
                <a:avLst/>
                <a:gdLst>
                  <a:gd name="T0" fmla="*/ 2147483646 w 7"/>
                  <a:gd name="T1" fmla="*/ 2147483646 h 16"/>
                  <a:gd name="T2" fmla="*/ 0 w 7"/>
                  <a:gd name="T3" fmla="*/ 2147483646 h 16"/>
                  <a:gd name="T4" fmla="*/ 2147483646 w 7"/>
                  <a:gd name="T5" fmla="*/ 2147483646 h 16"/>
                  <a:gd name="T6" fmla="*/ 2147483646 w 7"/>
                  <a:gd name="T7" fmla="*/ 2147483646 h 16"/>
                  <a:gd name="T8" fmla="*/ 2147483646 w 7"/>
                  <a:gd name="T9" fmla="*/ 2147483646 h 16"/>
                  <a:gd name="T10" fmla="*/ 2147483646 w 7"/>
                  <a:gd name="T11" fmla="*/ 214748364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5" y="5"/>
                      <a:pt x="1" y="0"/>
                      <a:pt x="0" y="5"/>
                    </a:cubicBezTo>
                    <a:cubicBezTo>
                      <a:pt x="0" y="8"/>
                      <a:pt x="4" y="7"/>
                      <a:pt x="4" y="10"/>
                    </a:cubicBezTo>
                    <a:cubicBezTo>
                      <a:pt x="4" y="11"/>
                      <a:pt x="2" y="13"/>
                      <a:pt x="2" y="14"/>
                    </a:cubicBezTo>
                    <a:cubicBezTo>
                      <a:pt x="3" y="16"/>
                      <a:pt x="5" y="14"/>
                      <a:pt x="6" y="13"/>
                    </a:cubicBezTo>
                    <a:cubicBezTo>
                      <a:pt x="7" y="12"/>
                      <a:pt x="7" y="7"/>
                      <a:pt x="6" y="6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2" name="Freeform 509">
                <a:extLst>
                  <a:ext uri="{FF2B5EF4-FFF2-40B4-BE49-F238E27FC236}">
                    <a16:creationId xmlns:a16="http://schemas.microsoft.com/office/drawing/2014/main" id="{BC62A2B4-CA08-BE65-5B6F-362C29B0F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3183" y="3462099"/>
                <a:ext cx="6350" cy="14288"/>
              </a:xfrm>
              <a:custGeom>
                <a:avLst/>
                <a:gdLst>
                  <a:gd name="T0" fmla="*/ 2147483646 w 7"/>
                  <a:gd name="T1" fmla="*/ 2147483646 h 16"/>
                  <a:gd name="T2" fmla="*/ 0 w 7"/>
                  <a:gd name="T3" fmla="*/ 2147483646 h 16"/>
                  <a:gd name="T4" fmla="*/ 2147483646 w 7"/>
                  <a:gd name="T5" fmla="*/ 2147483646 h 16"/>
                  <a:gd name="T6" fmla="*/ 2147483646 w 7"/>
                  <a:gd name="T7" fmla="*/ 2147483646 h 16"/>
                  <a:gd name="T8" fmla="*/ 2147483646 w 7"/>
                  <a:gd name="T9" fmla="*/ 2147483646 h 16"/>
                  <a:gd name="T10" fmla="*/ 2147483646 w 7"/>
                  <a:gd name="T11" fmla="*/ 214748364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5" y="5"/>
                      <a:pt x="1" y="0"/>
                      <a:pt x="0" y="5"/>
                    </a:cubicBezTo>
                    <a:cubicBezTo>
                      <a:pt x="0" y="8"/>
                      <a:pt x="4" y="7"/>
                      <a:pt x="4" y="10"/>
                    </a:cubicBezTo>
                    <a:cubicBezTo>
                      <a:pt x="4" y="11"/>
                      <a:pt x="2" y="13"/>
                      <a:pt x="2" y="14"/>
                    </a:cubicBezTo>
                    <a:cubicBezTo>
                      <a:pt x="3" y="16"/>
                      <a:pt x="5" y="14"/>
                      <a:pt x="6" y="13"/>
                    </a:cubicBezTo>
                    <a:cubicBezTo>
                      <a:pt x="7" y="12"/>
                      <a:pt x="7" y="7"/>
                      <a:pt x="6" y="6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" name="Freeform 510">
                <a:extLst>
                  <a:ext uri="{FF2B5EF4-FFF2-40B4-BE49-F238E27FC236}">
                    <a16:creationId xmlns:a16="http://schemas.microsoft.com/office/drawing/2014/main" id="{6D830FD5-34F8-3E79-0478-98CD9D9DC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8108" y="3520837"/>
                <a:ext cx="22225" cy="26987"/>
              </a:xfrm>
              <a:custGeom>
                <a:avLst/>
                <a:gdLst>
                  <a:gd name="T0" fmla="*/ 2147483646 w 25"/>
                  <a:gd name="T1" fmla="*/ 2147483646 h 30"/>
                  <a:gd name="T2" fmla="*/ 2147483646 w 25"/>
                  <a:gd name="T3" fmla="*/ 2147483646 h 30"/>
                  <a:gd name="T4" fmla="*/ 2147483646 w 25"/>
                  <a:gd name="T5" fmla="*/ 2147483646 h 30"/>
                  <a:gd name="T6" fmla="*/ 2147483646 w 25"/>
                  <a:gd name="T7" fmla="*/ 2147483646 h 30"/>
                  <a:gd name="T8" fmla="*/ 2147483646 w 25"/>
                  <a:gd name="T9" fmla="*/ 2147483646 h 30"/>
                  <a:gd name="T10" fmla="*/ 2147483646 w 25"/>
                  <a:gd name="T11" fmla="*/ 2147483646 h 30"/>
                  <a:gd name="T12" fmla="*/ 2147483646 w 25"/>
                  <a:gd name="T13" fmla="*/ 2147483646 h 30"/>
                  <a:gd name="T14" fmla="*/ 2147483646 w 25"/>
                  <a:gd name="T15" fmla="*/ 2147483646 h 30"/>
                  <a:gd name="T16" fmla="*/ 2147483646 w 25"/>
                  <a:gd name="T17" fmla="*/ 2147483646 h 30"/>
                  <a:gd name="T18" fmla="*/ 2147483646 w 25"/>
                  <a:gd name="T19" fmla="*/ 214748364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30"/>
                  <a:gd name="T32" fmla="*/ 25 w 2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30">
                    <a:moveTo>
                      <a:pt x="20" y="19"/>
                    </a:moveTo>
                    <a:cubicBezTo>
                      <a:pt x="21" y="15"/>
                      <a:pt x="25" y="12"/>
                      <a:pt x="23" y="8"/>
                    </a:cubicBezTo>
                    <a:cubicBezTo>
                      <a:pt x="21" y="5"/>
                      <a:pt x="14" y="4"/>
                      <a:pt x="14" y="9"/>
                    </a:cubicBezTo>
                    <a:cubicBezTo>
                      <a:pt x="12" y="6"/>
                      <a:pt x="14" y="3"/>
                      <a:pt x="10" y="2"/>
                    </a:cubicBezTo>
                    <a:cubicBezTo>
                      <a:pt x="8" y="1"/>
                      <a:pt x="4" y="0"/>
                      <a:pt x="2" y="1"/>
                    </a:cubicBezTo>
                    <a:cubicBezTo>
                      <a:pt x="0" y="9"/>
                      <a:pt x="10" y="5"/>
                      <a:pt x="13" y="8"/>
                    </a:cubicBezTo>
                    <a:cubicBezTo>
                      <a:pt x="16" y="10"/>
                      <a:pt x="11" y="14"/>
                      <a:pt x="15" y="15"/>
                    </a:cubicBezTo>
                    <a:cubicBezTo>
                      <a:pt x="13" y="16"/>
                      <a:pt x="3" y="27"/>
                      <a:pt x="10" y="29"/>
                    </a:cubicBezTo>
                    <a:cubicBezTo>
                      <a:pt x="14" y="30"/>
                      <a:pt x="16" y="13"/>
                      <a:pt x="19" y="22"/>
                    </a:cubicBezTo>
                    <a:cubicBezTo>
                      <a:pt x="19" y="20"/>
                      <a:pt x="20" y="18"/>
                      <a:pt x="21" y="15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" name="Freeform 511">
                <a:extLst>
                  <a:ext uri="{FF2B5EF4-FFF2-40B4-BE49-F238E27FC236}">
                    <a16:creationId xmlns:a16="http://schemas.microsoft.com/office/drawing/2014/main" id="{23E7D0F3-5D5D-2CE8-464A-1DB7070B5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8108" y="3520837"/>
                <a:ext cx="22225" cy="26987"/>
              </a:xfrm>
              <a:custGeom>
                <a:avLst/>
                <a:gdLst>
                  <a:gd name="T0" fmla="*/ 2147483646 w 25"/>
                  <a:gd name="T1" fmla="*/ 2147483646 h 30"/>
                  <a:gd name="T2" fmla="*/ 2147483646 w 25"/>
                  <a:gd name="T3" fmla="*/ 2147483646 h 30"/>
                  <a:gd name="T4" fmla="*/ 2147483646 w 25"/>
                  <a:gd name="T5" fmla="*/ 2147483646 h 30"/>
                  <a:gd name="T6" fmla="*/ 2147483646 w 25"/>
                  <a:gd name="T7" fmla="*/ 2147483646 h 30"/>
                  <a:gd name="T8" fmla="*/ 2147483646 w 25"/>
                  <a:gd name="T9" fmla="*/ 2147483646 h 30"/>
                  <a:gd name="T10" fmla="*/ 2147483646 w 25"/>
                  <a:gd name="T11" fmla="*/ 2147483646 h 30"/>
                  <a:gd name="T12" fmla="*/ 2147483646 w 25"/>
                  <a:gd name="T13" fmla="*/ 2147483646 h 30"/>
                  <a:gd name="T14" fmla="*/ 2147483646 w 25"/>
                  <a:gd name="T15" fmla="*/ 2147483646 h 30"/>
                  <a:gd name="T16" fmla="*/ 2147483646 w 25"/>
                  <a:gd name="T17" fmla="*/ 2147483646 h 30"/>
                  <a:gd name="T18" fmla="*/ 2147483646 w 25"/>
                  <a:gd name="T19" fmla="*/ 214748364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30"/>
                  <a:gd name="T32" fmla="*/ 25 w 2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30">
                    <a:moveTo>
                      <a:pt x="20" y="19"/>
                    </a:moveTo>
                    <a:cubicBezTo>
                      <a:pt x="21" y="15"/>
                      <a:pt x="25" y="12"/>
                      <a:pt x="23" y="8"/>
                    </a:cubicBezTo>
                    <a:cubicBezTo>
                      <a:pt x="21" y="5"/>
                      <a:pt x="14" y="4"/>
                      <a:pt x="14" y="9"/>
                    </a:cubicBezTo>
                    <a:cubicBezTo>
                      <a:pt x="12" y="6"/>
                      <a:pt x="14" y="3"/>
                      <a:pt x="10" y="2"/>
                    </a:cubicBezTo>
                    <a:cubicBezTo>
                      <a:pt x="8" y="1"/>
                      <a:pt x="4" y="0"/>
                      <a:pt x="2" y="1"/>
                    </a:cubicBezTo>
                    <a:cubicBezTo>
                      <a:pt x="0" y="9"/>
                      <a:pt x="10" y="5"/>
                      <a:pt x="13" y="8"/>
                    </a:cubicBezTo>
                    <a:cubicBezTo>
                      <a:pt x="16" y="10"/>
                      <a:pt x="11" y="14"/>
                      <a:pt x="15" y="15"/>
                    </a:cubicBezTo>
                    <a:cubicBezTo>
                      <a:pt x="13" y="16"/>
                      <a:pt x="3" y="27"/>
                      <a:pt x="10" y="29"/>
                    </a:cubicBezTo>
                    <a:cubicBezTo>
                      <a:pt x="14" y="30"/>
                      <a:pt x="16" y="13"/>
                      <a:pt x="19" y="22"/>
                    </a:cubicBezTo>
                    <a:cubicBezTo>
                      <a:pt x="19" y="20"/>
                      <a:pt x="20" y="18"/>
                      <a:pt x="21" y="15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5" name="Freeform 512">
                <a:extLst>
                  <a:ext uri="{FF2B5EF4-FFF2-40B4-BE49-F238E27FC236}">
                    <a16:creationId xmlns:a16="http://schemas.microsoft.com/office/drawing/2014/main" id="{76BE53AF-CD6E-23EF-DD3F-3D5AD1A2C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6670" y="3454162"/>
                <a:ext cx="11113" cy="9525"/>
              </a:xfrm>
              <a:custGeom>
                <a:avLst/>
                <a:gdLst>
                  <a:gd name="T0" fmla="*/ 2147483646 w 11"/>
                  <a:gd name="T1" fmla="*/ 2147483646 h 12"/>
                  <a:gd name="T2" fmla="*/ 2147483646 w 11"/>
                  <a:gd name="T3" fmla="*/ 2147483646 h 12"/>
                  <a:gd name="T4" fmla="*/ 2147483646 w 11"/>
                  <a:gd name="T5" fmla="*/ 2147483646 h 12"/>
                  <a:gd name="T6" fmla="*/ 2147483646 w 11"/>
                  <a:gd name="T7" fmla="*/ 2147483646 h 12"/>
                  <a:gd name="T8" fmla="*/ 2147483646 w 11"/>
                  <a:gd name="T9" fmla="*/ 214748364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6" y="2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6"/>
                      <a:pt x="4" y="6"/>
                      <a:pt x="5" y="7"/>
                    </a:cubicBezTo>
                    <a:cubicBezTo>
                      <a:pt x="7" y="9"/>
                      <a:pt x="9" y="12"/>
                      <a:pt x="10" y="8"/>
                    </a:cubicBezTo>
                    <a:cubicBezTo>
                      <a:pt x="11" y="5"/>
                      <a:pt x="7" y="3"/>
                      <a:pt x="5" y="2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6" name="Freeform 513">
                <a:extLst>
                  <a:ext uri="{FF2B5EF4-FFF2-40B4-BE49-F238E27FC236}">
                    <a16:creationId xmlns:a16="http://schemas.microsoft.com/office/drawing/2014/main" id="{3BC3B418-B63F-5593-0712-284E318A8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36670" y="3454162"/>
                <a:ext cx="11113" cy="9525"/>
              </a:xfrm>
              <a:custGeom>
                <a:avLst/>
                <a:gdLst>
                  <a:gd name="T0" fmla="*/ 2147483646 w 11"/>
                  <a:gd name="T1" fmla="*/ 2147483646 h 12"/>
                  <a:gd name="T2" fmla="*/ 2147483646 w 11"/>
                  <a:gd name="T3" fmla="*/ 2147483646 h 12"/>
                  <a:gd name="T4" fmla="*/ 2147483646 w 11"/>
                  <a:gd name="T5" fmla="*/ 2147483646 h 12"/>
                  <a:gd name="T6" fmla="*/ 2147483646 w 11"/>
                  <a:gd name="T7" fmla="*/ 2147483646 h 12"/>
                  <a:gd name="T8" fmla="*/ 2147483646 w 11"/>
                  <a:gd name="T9" fmla="*/ 214748364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6" y="2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6"/>
                      <a:pt x="4" y="6"/>
                      <a:pt x="5" y="7"/>
                    </a:cubicBezTo>
                    <a:cubicBezTo>
                      <a:pt x="7" y="9"/>
                      <a:pt x="9" y="12"/>
                      <a:pt x="10" y="8"/>
                    </a:cubicBezTo>
                    <a:cubicBezTo>
                      <a:pt x="11" y="5"/>
                      <a:pt x="7" y="3"/>
                      <a:pt x="5" y="2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7" name="Freeform 514">
                <a:extLst>
                  <a:ext uri="{FF2B5EF4-FFF2-40B4-BE49-F238E27FC236}">
                    <a16:creationId xmlns:a16="http://schemas.microsoft.com/office/drawing/2014/main" id="{00534F5D-9AA0-1F57-B44C-A00609A6D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1245" y="3262074"/>
                <a:ext cx="11113" cy="15875"/>
              </a:xfrm>
              <a:custGeom>
                <a:avLst/>
                <a:gdLst>
                  <a:gd name="T0" fmla="*/ 2147483646 w 11"/>
                  <a:gd name="T1" fmla="*/ 0 h 18"/>
                  <a:gd name="T2" fmla="*/ 2147483646 w 11"/>
                  <a:gd name="T3" fmla="*/ 2147483646 h 18"/>
                  <a:gd name="T4" fmla="*/ 2147483646 w 11"/>
                  <a:gd name="T5" fmla="*/ 2147483646 h 18"/>
                  <a:gd name="T6" fmla="*/ 2147483646 w 11"/>
                  <a:gd name="T7" fmla="*/ 2147483646 h 18"/>
                  <a:gd name="T8" fmla="*/ 2147483646 w 11"/>
                  <a:gd name="T9" fmla="*/ 2147483646 h 18"/>
                  <a:gd name="T10" fmla="*/ 2147483646 w 11"/>
                  <a:gd name="T11" fmla="*/ 2147483646 h 18"/>
                  <a:gd name="T12" fmla="*/ 2147483646 w 1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8"/>
                  <a:gd name="T23" fmla="*/ 11 w 1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8">
                    <a:moveTo>
                      <a:pt x="3" y="0"/>
                    </a:moveTo>
                    <a:cubicBezTo>
                      <a:pt x="2" y="0"/>
                      <a:pt x="0" y="3"/>
                      <a:pt x="3" y="5"/>
                    </a:cubicBezTo>
                    <a:cubicBezTo>
                      <a:pt x="5" y="8"/>
                      <a:pt x="5" y="14"/>
                      <a:pt x="7" y="15"/>
                    </a:cubicBezTo>
                    <a:cubicBezTo>
                      <a:pt x="9" y="17"/>
                      <a:pt x="11" y="18"/>
                      <a:pt x="11" y="15"/>
                    </a:cubicBezTo>
                    <a:cubicBezTo>
                      <a:pt x="11" y="13"/>
                      <a:pt x="9" y="9"/>
                      <a:pt x="9" y="7"/>
                    </a:cubicBezTo>
                    <a:cubicBezTo>
                      <a:pt x="8" y="5"/>
                      <a:pt x="6" y="1"/>
                      <a:pt x="6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8" name="Freeform 515">
                <a:extLst>
                  <a:ext uri="{FF2B5EF4-FFF2-40B4-BE49-F238E27FC236}">
                    <a16:creationId xmlns:a16="http://schemas.microsoft.com/office/drawing/2014/main" id="{27CC6702-2BE1-2B03-8CA8-793104F69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6008" y="3277949"/>
                <a:ext cx="6350" cy="11113"/>
              </a:xfrm>
              <a:custGeom>
                <a:avLst/>
                <a:gdLst>
                  <a:gd name="T0" fmla="*/ 0 w 8"/>
                  <a:gd name="T1" fmla="*/ 0 h 13"/>
                  <a:gd name="T2" fmla="*/ 2147483646 w 8"/>
                  <a:gd name="T3" fmla="*/ 2147483646 h 13"/>
                  <a:gd name="T4" fmla="*/ 2147483646 w 8"/>
                  <a:gd name="T5" fmla="*/ 2147483646 h 13"/>
                  <a:gd name="T6" fmla="*/ 2147483646 w 8"/>
                  <a:gd name="T7" fmla="*/ 2147483646 h 13"/>
                  <a:gd name="T8" fmla="*/ 0 w 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3"/>
                  <a:gd name="T17" fmla="*/ 8 w 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3">
                    <a:moveTo>
                      <a:pt x="0" y="0"/>
                    </a:moveTo>
                    <a:cubicBezTo>
                      <a:pt x="3" y="1"/>
                      <a:pt x="8" y="3"/>
                      <a:pt x="8" y="5"/>
                    </a:cubicBezTo>
                    <a:cubicBezTo>
                      <a:pt x="8" y="7"/>
                      <a:pt x="8" y="11"/>
                      <a:pt x="8" y="12"/>
                    </a:cubicBezTo>
                    <a:cubicBezTo>
                      <a:pt x="8" y="13"/>
                      <a:pt x="3" y="7"/>
                      <a:pt x="2" y="6"/>
                    </a:cubicBezTo>
                    <a:cubicBezTo>
                      <a:pt x="2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9" name="Freeform 516">
                <a:extLst>
                  <a:ext uri="{FF2B5EF4-FFF2-40B4-BE49-F238E27FC236}">
                    <a16:creationId xmlns:a16="http://schemas.microsoft.com/office/drawing/2014/main" id="{80C54918-9817-1E0B-CAE9-9D88E1EEF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5533" y="3292237"/>
                <a:ext cx="12700" cy="14287"/>
              </a:xfrm>
              <a:custGeom>
                <a:avLst/>
                <a:gdLst>
                  <a:gd name="T0" fmla="*/ 0 w 13"/>
                  <a:gd name="T1" fmla="*/ 0 h 16"/>
                  <a:gd name="T2" fmla="*/ 2147483646 w 13"/>
                  <a:gd name="T3" fmla="*/ 2147483646 h 16"/>
                  <a:gd name="T4" fmla="*/ 0 w 13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6"/>
                  <a:gd name="T11" fmla="*/ 13 w 13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6">
                    <a:moveTo>
                      <a:pt x="0" y="0"/>
                    </a:moveTo>
                    <a:cubicBezTo>
                      <a:pt x="0" y="0"/>
                      <a:pt x="7" y="6"/>
                      <a:pt x="10" y="11"/>
                    </a:cubicBezTo>
                    <a:cubicBezTo>
                      <a:pt x="13" y="16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0" name="Freeform 517">
                <a:extLst>
                  <a:ext uri="{FF2B5EF4-FFF2-40B4-BE49-F238E27FC236}">
                    <a16:creationId xmlns:a16="http://schemas.microsoft.com/office/drawing/2014/main" id="{3456740D-C42A-F5F4-67F7-9D6A4862E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1408" y="3306524"/>
                <a:ext cx="14287" cy="11113"/>
              </a:xfrm>
              <a:custGeom>
                <a:avLst/>
                <a:gdLst>
                  <a:gd name="T0" fmla="*/ 0 w 16"/>
                  <a:gd name="T1" fmla="*/ 2147483646 h 14"/>
                  <a:gd name="T2" fmla="*/ 2147483646 w 16"/>
                  <a:gd name="T3" fmla="*/ 2147483646 h 14"/>
                  <a:gd name="T4" fmla="*/ 2147483646 w 16"/>
                  <a:gd name="T5" fmla="*/ 2147483646 h 14"/>
                  <a:gd name="T6" fmla="*/ 2147483646 w 16"/>
                  <a:gd name="T7" fmla="*/ 2147483646 h 14"/>
                  <a:gd name="T8" fmla="*/ 0 w 16"/>
                  <a:gd name="T9" fmla="*/ 2147483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"/>
                    </a:moveTo>
                    <a:cubicBezTo>
                      <a:pt x="0" y="0"/>
                      <a:pt x="5" y="7"/>
                      <a:pt x="6" y="8"/>
                    </a:cubicBezTo>
                    <a:cubicBezTo>
                      <a:pt x="8" y="9"/>
                      <a:pt x="14" y="10"/>
                      <a:pt x="14" y="10"/>
                    </a:cubicBezTo>
                    <a:cubicBezTo>
                      <a:pt x="14" y="10"/>
                      <a:pt x="16" y="14"/>
                      <a:pt x="14" y="14"/>
                    </a:cubicBezTo>
                    <a:cubicBezTo>
                      <a:pt x="13" y="14"/>
                      <a:pt x="2" y="6"/>
                      <a:pt x="0" y="1"/>
                    </a:cubicBezTo>
                    <a:close/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1" name="Freeform 518">
                <a:extLst>
                  <a:ext uri="{FF2B5EF4-FFF2-40B4-BE49-F238E27FC236}">
                    <a16:creationId xmlns:a16="http://schemas.microsoft.com/office/drawing/2014/main" id="{FB5F2265-0C35-1EE6-F1C3-9CE4C07CC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3083" y="3293824"/>
                <a:ext cx="287337" cy="249238"/>
              </a:xfrm>
              <a:custGeom>
                <a:avLst/>
                <a:gdLst>
                  <a:gd name="T0" fmla="*/ 2147483646 w 325"/>
                  <a:gd name="T1" fmla="*/ 2147483646 h 281"/>
                  <a:gd name="T2" fmla="*/ 2147483646 w 325"/>
                  <a:gd name="T3" fmla="*/ 2147483646 h 281"/>
                  <a:gd name="T4" fmla="*/ 2147483646 w 325"/>
                  <a:gd name="T5" fmla="*/ 2147483646 h 281"/>
                  <a:gd name="T6" fmla="*/ 2147483646 w 325"/>
                  <a:gd name="T7" fmla="*/ 2147483646 h 281"/>
                  <a:gd name="T8" fmla="*/ 2147483646 w 325"/>
                  <a:gd name="T9" fmla="*/ 2147483646 h 281"/>
                  <a:gd name="T10" fmla="*/ 2147483646 w 325"/>
                  <a:gd name="T11" fmla="*/ 2147483646 h 281"/>
                  <a:gd name="T12" fmla="*/ 2147483646 w 325"/>
                  <a:gd name="T13" fmla="*/ 2147483646 h 281"/>
                  <a:gd name="T14" fmla="*/ 2147483646 w 325"/>
                  <a:gd name="T15" fmla="*/ 2147483646 h 281"/>
                  <a:gd name="T16" fmla="*/ 2147483646 w 325"/>
                  <a:gd name="T17" fmla="*/ 2147483646 h 281"/>
                  <a:gd name="T18" fmla="*/ 2147483646 w 325"/>
                  <a:gd name="T19" fmla="*/ 2147483646 h 281"/>
                  <a:gd name="T20" fmla="*/ 2147483646 w 325"/>
                  <a:gd name="T21" fmla="*/ 2147483646 h 281"/>
                  <a:gd name="T22" fmla="*/ 2147483646 w 325"/>
                  <a:gd name="T23" fmla="*/ 2147483646 h 281"/>
                  <a:gd name="T24" fmla="*/ 2147483646 w 325"/>
                  <a:gd name="T25" fmla="*/ 2147483646 h 281"/>
                  <a:gd name="T26" fmla="*/ 2147483646 w 325"/>
                  <a:gd name="T27" fmla="*/ 2147483646 h 281"/>
                  <a:gd name="T28" fmla="*/ 2147483646 w 325"/>
                  <a:gd name="T29" fmla="*/ 2147483646 h 281"/>
                  <a:gd name="T30" fmla="*/ 2147483646 w 325"/>
                  <a:gd name="T31" fmla="*/ 2147483646 h 281"/>
                  <a:gd name="T32" fmla="*/ 2147483646 w 325"/>
                  <a:gd name="T33" fmla="*/ 2147483646 h 281"/>
                  <a:gd name="T34" fmla="*/ 2147483646 w 325"/>
                  <a:gd name="T35" fmla="*/ 2147483646 h 281"/>
                  <a:gd name="T36" fmla="*/ 2147483646 w 325"/>
                  <a:gd name="T37" fmla="*/ 2147483646 h 281"/>
                  <a:gd name="T38" fmla="*/ 2147483646 w 325"/>
                  <a:gd name="T39" fmla="*/ 2147483646 h 281"/>
                  <a:gd name="T40" fmla="*/ 2147483646 w 325"/>
                  <a:gd name="T41" fmla="*/ 2147483646 h 281"/>
                  <a:gd name="T42" fmla="*/ 2147483646 w 325"/>
                  <a:gd name="T43" fmla="*/ 2147483646 h 281"/>
                  <a:gd name="T44" fmla="*/ 2147483646 w 325"/>
                  <a:gd name="T45" fmla="*/ 2147483646 h 281"/>
                  <a:gd name="T46" fmla="*/ 2147483646 w 325"/>
                  <a:gd name="T47" fmla="*/ 2147483646 h 281"/>
                  <a:gd name="T48" fmla="*/ 2147483646 w 325"/>
                  <a:gd name="T49" fmla="*/ 2147483646 h 281"/>
                  <a:gd name="T50" fmla="*/ 2147483646 w 325"/>
                  <a:gd name="T51" fmla="*/ 2147483646 h 281"/>
                  <a:gd name="T52" fmla="*/ 2147483646 w 325"/>
                  <a:gd name="T53" fmla="*/ 2147483646 h 281"/>
                  <a:gd name="T54" fmla="*/ 2147483646 w 325"/>
                  <a:gd name="T55" fmla="*/ 2147483646 h 281"/>
                  <a:gd name="T56" fmla="*/ 2147483646 w 325"/>
                  <a:gd name="T57" fmla="*/ 2147483646 h 281"/>
                  <a:gd name="T58" fmla="*/ 2147483646 w 325"/>
                  <a:gd name="T59" fmla="*/ 2147483646 h 281"/>
                  <a:gd name="T60" fmla="*/ 2147483646 w 325"/>
                  <a:gd name="T61" fmla="*/ 2147483646 h 281"/>
                  <a:gd name="T62" fmla="*/ 2147483646 w 325"/>
                  <a:gd name="T63" fmla="*/ 2147483646 h 281"/>
                  <a:gd name="T64" fmla="*/ 2147483646 w 325"/>
                  <a:gd name="T65" fmla="*/ 2147483646 h 281"/>
                  <a:gd name="T66" fmla="*/ 2147483646 w 325"/>
                  <a:gd name="T67" fmla="*/ 2147483646 h 281"/>
                  <a:gd name="T68" fmla="*/ 2147483646 w 325"/>
                  <a:gd name="T69" fmla="*/ 2147483646 h 281"/>
                  <a:gd name="T70" fmla="*/ 2147483646 w 325"/>
                  <a:gd name="T71" fmla="*/ 2147483646 h 281"/>
                  <a:gd name="T72" fmla="*/ 2147483646 w 325"/>
                  <a:gd name="T73" fmla="*/ 2147483646 h 281"/>
                  <a:gd name="T74" fmla="*/ 2147483646 w 325"/>
                  <a:gd name="T75" fmla="*/ 2147483646 h 281"/>
                  <a:gd name="T76" fmla="*/ 2147483646 w 325"/>
                  <a:gd name="T77" fmla="*/ 2147483646 h 281"/>
                  <a:gd name="T78" fmla="*/ 2147483646 w 325"/>
                  <a:gd name="T79" fmla="*/ 2147483646 h 281"/>
                  <a:gd name="T80" fmla="*/ 2147483646 w 325"/>
                  <a:gd name="T81" fmla="*/ 2147483646 h 281"/>
                  <a:gd name="T82" fmla="*/ 2147483646 w 325"/>
                  <a:gd name="T83" fmla="*/ 2147483646 h 281"/>
                  <a:gd name="T84" fmla="*/ 2147483646 w 325"/>
                  <a:gd name="T85" fmla="*/ 2147483646 h 281"/>
                  <a:gd name="T86" fmla="*/ 2147483646 w 325"/>
                  <a:gd name="T87" fmla="*/ 2147483646 h 281"/>
                  <a:gd name="T88" fmla="*/ 2147483646 w 325"/>
                  <a:gd name="T89" fmla="*/ 2147483646 h 281"/>
                  <a:gd name="T90" fmla="*/ 2147483646 w 325"/>
                  <a:gd name="T91" fmla="*/ 2147483646 h 281"/>
                  <a:gd name="T92" fmla="*/ 2147483646 w 325"/>
                  <a:gd name="T93" fmla="*/ 2147483646 h 281"/>
                  <a:gd name="T94" fmla="*/ 2147483646 w 325"/>
                  <a:gd name="T95" fmla="*/ 2147483646 h 281"/>
                  <a:gd name="T96" fmla="*/ 2147483646 w 325"/>
                  <a:gd name="T97" fmla="*/ 2147483646 h 2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5"/>
                  <a:gd name="T148" fmla="*/ 0 h 281"/>
                  <a:gd name="T149" fmla="*/ 325 w 325"/>
                  <a:gd name="T150" fmla="*/ 281 h 2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5" h="281">
                    <a:moveTo>
                      <a:pt x="17" y="74"/>
                    </a:moveTo>
                    <a:cubicBezTo>
                      <a:pt x="20" y="73"/>
                      <a:pt x="22" y="69"/>
                      <a:pt x="24" y="70"/>
                    </a:cubicBezTo>
                    <a:cubicBezTo>
                      <a:pt x="26" y="70"/>
                      <a:pt x="26" y="72"/>
                      <a:pt x="27" y="73"/>
                    </a:cubicBezTo>
                    <a:cubicBezTo>
                      <a:pt x="28" y="74"/>
                      <a:pt x="29" y="75"/>
                      <a:pt x="30" y="76"/>
                    </a:cubicBezTo>
                    <a:cubicBezTo>
                      <a:pt x="31" y="78"/>
                      <a:pt x="30" y="82"/>
                      <a:pt x="30" y="84"/>
                    </a:cubicBezTo>
                    <a:cubicBezTo>
                      <a:pt x="32" y="84"/>
                      <a:pt x="33" y="83"/>
                      <a:pt x="35" y="83"/>
                    </a:cubicBezTo>
                    <a:cubicBezTo>
                      <a:pt x="38" y="82"/>
                      <a:pt x="39" y="84"/>
                      <a:pt x="42" y="84"/>
                    </a:cubicBezTo>
                    <a:cubicBezTo>
                      <a:pt x="47" y="85"/>
                      <a:pt x="50" y="79"/>
                      <a:pt x="56" y="79"/>
                    </a:cubicBezTo>
                    <a:cubicBezTo>
                      <a:pt x="58" y="79"/>
                      <a:pt x="59" y="80"/>
                      <a:pt x="61" y="79"/>
                    </a:cubicBezTo>
                    <a:cubicBezTo>
                      <a:pt x="64" y="79"/>
                      <a:pt x="66" y="77"/>
                      <a:pt x="68" y="78"/>
                    </a:cubicBezTo>
                    <a:cubicBezTo>
                      <a:pt x="70" y="79"/>
                      <a:pt x="77" y="87"/>
                      <a:pt x="77" y="90"/>
                    </a:cubicBezTo>
                    <a:cubicBezTo>
                      <a:pt x="77" y="93"/>
                      <a:pt x="70" y="97"/>
                      <a:pt x="68" y="100"/>
                    </a:cubicBezTo>
                    <a:cubicBezTo>
                      <a:pt x="66" y="103"/>
                      <a:pt x="64" y="106"/>
                      <a:pt x="62" y="110"/>
                    </a:cubicBezTo>
                    <a:cubicBezTo>
                      <a:pt x="61" y="113"/>
                      <a:pt x="59" y="117"/>
                      <a:pt x="60" y="120"/>
                    </a:cubicBezTo>
                    <a:cubicBezTo>
                      <a:pt x="60" y="123"/>
                      <a:pt x="61" y="123"/>
                      <a:pt x="62" y="125"/>
                    </a:cubicBezTo>
                    <a:cubicBezTo>
                      <a:pt x="63" y="128"/>
                      <a:pt x="58" y="134"/>
                      <a:pt x="62" y="135"/>
                    </a:cubicBezTo>
                    <a:cubicBezTo>
                      <a:pt x="63" y="141"/>
                      <a:pt x="56" y="147"/>
                      <a:pt x="59" y="152"/>
                    </a:cubicBezTo>
                    <a:cubicBezTo>
                      <a:pt x="55" y="154"/>
                      <a:pt x="51" y="160"/>
                      <a:pt x="50" y="164"/>
                    </a:cubicBezTo>
                    <a:cubicBezTo>
                      <a:pt x="50" y="169"/>
                      <a:pt x="56" y="173"/>
                      <a:pt x="58" y="179"/>
                    </a:cubicBezTo>
                    <a:cubicBezTo>
                      <a:pt x="59" y="183"/>
                      <a:pt x="54" y="188"/>
                      <a:pt x="55" y="194"/>
                    </a:cubicBezTo>
                    <a:cubicBezTo>
                      <a:pt x="55" y="198"/>
                      <a:pt x="58" y="200"/>
                      <a:pt x="58" y="204"/>
                    </a:cubicBezTo>
                    <a:cubicBezTo>
                      <a:pt x="57" y="215"/>
                      <a:pt x="39" y="230"/>
                      <a:pt x="49" y="241"/>
                    </a:cubicBezTo>
                    <a:cubicBezTo>
                      <a:pt x="50" y="241"/>
                      <a:pt x="50" y="241"/>
                      <a:pt x="50" y="241"/>
                    </a:cubicBezTo>
                    <a:cubicBezTo>
                      <a:pt x="54" y="237"/>
                      <a:pt x="56" y="235"/>
                      <a:pt x="60" y="239"/>
                    </a:cubicBezTo>
                    <a:cubicBezTo>
                      <a:pt x="64" y="244"/>
                      <a:pt x="52" y="242"/>
                      <a:pt x="64" y="244"/>
                    </a:cubicBezTo>
                    <a:cubicBezTo>
                      <a:pt x="77" y="245"/>
                      <a:pt x="78" y="240"/>
                      <a:pt x="79" y="245"/>
                    </a:cubicBezTo>
                    <a:cubicBezTo>
                      <a:pt x="80" y="251"/>
                      <a:pt x="72" y="252"/>
                      <a:pt x="75" y="258"/>
                    </a:cubicBezTo>
                    <a:cubicBezTo>
                      <a:pt x="78" y="263"/>
                      <a:pt x="78" y="267"/>
                      <a:pt x="80" y="270"/>
                    </a:cubicBezTo>
                    <a:cubicBezTo>
                      <a:pt x="83" y="273"/>
                      <a:pt x="89" y="271"/>
                      <a:pt x="94" y="276"/>
                    </a:cubicBezTo>
                    <a:cubicBezTo>
                      <a:pt x="99" y="281"/>
                      <a:pt x="101" y="276"/>
                      <a:pt x="104" y="271"/>
                    </a:cubicBezTo>
                    <a:cubicBezTo>
                      <a:pt x="108" y="265"/>
                      <a:pt x="111" y="260"/>
                      <a:pt x="117" y="261"/>
                    </a:cubicBezTo>
                    <a:cubicBezTo>
                      <a:pt x="123" y="262"/>
                      <a:pt x="123" y="263"/>
                      <a:pt x="127" y="258"/>
                    </a:cubicBezTo>
                    <a:cubicBezTo>
                      <a:pt x="130" y="254"/>
                      <a:pt x="126" y="251"/>
                      <a:pt x="134" y="254"/>
                    </a:cubicBezTo>
                    <a:cubicBezTo>
                      <a:pt x="142" y="257"/>
                      <a:pt x="145" y="258"/>
                      <a:pt x="150" y="257"/>
                    </a:cubicBezTo>
                    <a:cubicBezTo>
                      <a:pt x="155" y="256"/>
                      <a:pt x="156" y="255"/>
                      <a:pt x="161" y="255"/>
                    </a:cubicBezTo>
                    <a:cubicBezTo>
                      <a:pt x="166" y="255"/>
                      <a:pt x="167" y="259"/>
                      <a:pt x="170" y="258"/>
                    </a:cubicBezTo>
                    <a:cubicBezTo>
                      <a:pt x="174" y="257"/>
                      <a:pt x="178" y="254"/>
                      <a:pt x="180" y="253"/>
                    </a:cubicBezTo>
                    <a:cubicBezTo>
                      <a:pt x="181" y="252"/>
                      <a:pt x="188" y="254"/>
                      <a:pt x="190" y="250"/>
                    </a:cubicBezTo>
                    <a:cubicBezTo>
                      <a:pt x="192" y="247"/>
                      <a:pt x="195" y="242"/>
                      <a:pt x="196" y="241"/>
                    </a:cubicBezTo>
                    <a:cubicBezTo>
                      <a:pt x="197" y="240"/>
                      <a:pt x="197" y="238"/>
                      <a:pt x="198" y="236"/>
                    </a:cubicBezTo>
                    <a:cubicBezTo>
                      <a:pt x="200" y="235"/>
                      <a:pt x="196" y="231"/>
                      <a:pt x="199" y="229"/>
                    </a:cubicBezTo>
                    <a:cubicBezTo>
                      <a:pt x="202" y="227"/>
                      <a:pt x="205" y="225"/>
                      <a:pt x="212" y="227"/>
                    </a:cubicBezTo>
                    <a:cubicBezTo>
                      <a:pt x="218" y="229"/>
                      <a:pt x="222" y="227"/>
                      <a:pt x="223" y="226"/>
                    </a:cubicBezTo>
                    <a:cubicBezTo>
                      <a:pt x="224" y="224"/>
                      <a:pt x="223" y="219"/>
                      <a:pt x="222" y="216"/>
                    </a:cubicBezTo>
                    <a:cubicBezTo>
                      <a:pt x="222" y="212"/>
                      <a:pt x="224" y="209"/>
                      <a:pt x="224" y="209"/>
                    </a:cubicBezTo>
                    <a:cubicBezTo>
                      <a:pt x="225" y="208"/>
                      <a:pt x="230" y="203"/>
                      <a:pt x="231" y="199"/>
                    </a:cubicBezTo>
                    <a:cubicBezTo>
                      <a:pt x="233" y="196"/>
                      <a:pt x="239" y="192"/>
                      <a:pt x="240" y="192"/>
                    </a:cubicBezTo>
                    <a:cubicBezTo>
                      <a:pt x="242" y="191"/>
                      <a:pt x="243" y="187"/>
                      <a:pt x="244" y="185"/>
                    </a:cubicBezTo>
                    <a:cubicBezTo>
                      <a:pt x="245" y="184"/>
                      <a:pt x="240" y="181"/>
                      <a:pt x="235" y="174"/>
                    </a:cubicBezTo>
                    <a:cubicBezTo>
                      <a:pt x="230" y="168"/>
                      <a:pt x="231" y="163"/>
                      <a:pt x="231" y="161"/>
                    </a:cubicBezTo>
                    <a:cubicBezTo>
                      <a:pt x="232" y="158"/>
                      <a:pt x="234" y="156"/>
                      <a:pt x="234" y="154"/>
                    </a:cubicBezTo>
                    <a:cubicBezTo>
                      <a:pt x="234" y="153"/>
                      <a:pt x="239" y="148"/>
                      <a:pt x="243" y="141"/>
                    </a:cubicBezTo>
                    <a:cubicBezTo>
                      <a:pt x="246" y="134"/>
                      <a:pt x="249" y="128"/>
                      <a:pt x="253" y="125"/>
                    </a:cubicBezTo>
                    <a:cubicBezTo>
                      <a:pt x="256" y="121"/>
                      <a:pt x="259" y="118"/>
                      <a:pt x="259" y="114"/>
                    </a:cubicBezTo>
                    <a:cubicBezTo>
                      <a:pt x="260" y="111"/>
                      <a:pt x="263" y="107"/>
                      <a:pt x="271" y="106"/>
                    </a:cubicBezTo>
                    <a:cubicBezTo>
                      <a:pt x="279" y="106"/>
                      <a:pt x="287" y="99"/>
                      <a:pt x="288" y="100"/>
                    </a:cubicBezTo>
                    <a:cubicBezTo>
                      <a:pt x="289" y="101"/>
                      <a:pt x="300" y="91"/>
                      <a:pt x="304" y="89"/>
                    </a:cubicBezTo>
                    <a:cubicBezTo>
                      <a:pt x="307" y="87"/>
                      <a:pt x="325" y="80"/>
                      <a:pt x="320" y="72"/>
                    </a:cubicBezTo>
                    <a:cubicBezTo>
                      <a:pt x="315" y="63"/>
                      <a:pt x="324" y="65"/>
                      <a:pt x="322" y="60"/>
                    </a:cubicBezTo>
                    <a:cubicBezTo>
                      <a:pt x="322" y="60"/>
                      <a:pt x="322" y="59"/>
                      <a:pt x="321" y="58"/>
                    </a:cubicBezTo>
                    <a:cubicBezTo>
                      <a:pt x="320" y="57"/>
                      <a:pt x="320" y="57"/>
                      <a:pt x="320" y="57"/>
                    </a:cubicBezTo>
                    <a:cubicBezTo>
                      <a:pt x="319" y="56"/>
                      <a:pt x="315" y="58"/>
                      <a:pt x="313" y="58"/>
                    </a:cubicBezTo>
                    <a:cubicBezTo>
                      <a:pt x="311" y="57"/>
                      <a:pt x="309" y="57"/>
                      <a:pt x="307" y="58"/>
                    </a:cubicBezTo>
                    <a:cubicBezTo>
                      <a:pt x="305" y="58"/>
                      <a:pt x="303" y="60"/>
                      <a:pt x="301" y="61"/>
                    </a:cubicBezTo>
                    <a:cubicBezTo>
                      <a:pt x="298" y="61"/>
                      <a:pt x="294" y="58"/>
                      <a:pt x="290" y="57"/>
                    </a:cubicBezTo>
                    <a:cubicBezTo>
                      <a:pt x="286" y="56"/>
                      <a:pt x="282" y="57"/>
                      <a:pt x="279" y="56"/>
                    </a:cubicBezTo>
                    <a:cubicBezTo>
                      <a:pt x="271" y="53"/>
                      <a:pt x="270" y="43"/>
                      <a:pt x="260" y="47"/>
                    </a:cubicBezTo>
                    <a:cubicBezTo>
                      <a:pt x="259" y="48"/>
                      <a:pt x="257" y="50"/>
                      <a:pt x="256" y="50"/>
                    </a:cubicBezTo>
                    <a:cubicBezTo>
                      <a:pt x="254" y="51"/>
                      <a:pt x="251" y="50"/>
                      <a:pt x="249" y="50"/>
                    </a:cubicBezTo>
                    <a:cubicBezTo>
                      <a:pt x="247" y="50"/>
                      <a:pt x="245" y="50"/>
                      <a:pt x="243" y="49"/>
                    </a:cubicBezTo>
                    <a:cubicBezTo>
                      <a:pt x="241" y="49"/>
                      <a:pt x="240" y="47"/>
                      <a:pt x="238" y="47"/>
                    </a:cubicBezTo>
                    <a:cubicBezTo>
                      <a:pt x="235" y="46"/>
                      <a:pt x="231" y="46"/>
                      <a:pt x="228" y="46"/>
                    </a:cubicBezTo>
                    <a:cubicBezTo>
                      <a:pt x="223" y="45"/>
                      <a:pt x="221" y="42"/>
                      <a:pt x="217" y="40"/>
                    </a:cubicBezTo>
                    <a:cubicBezTo>
                      <a:pt x="213" y="38"/>
                      <a:pt x="209" y="38"/>
                      <a:pt x="206" y="35"/>
                    </a:cubicBezTo>
                    <a:cubicBezTo>
                      <a:pt x="203" y="33"/>
                      <a:pt x="202" y="31"/>
                      <a:pt x="200" y="29"/>
                    </a:cubicBezTo>
                    <a:cubicBezTo>
                      <a:pt x="197" y="27"/>
                      <a:pt x="196" y="27"/>
                      <a:pt x="194" y="25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2" y="25"/>
                      <a:pt x="192" y="25"/>
                      <a:pt x="192" y="25"/>
                    </a:cubicBezTo>
                    <a:cubicBezTo>
                      <a:pt x="182" y="27"/>
                      <a:pt x="180" y="31"/>
                      <a:pt x="173" y="26"/>
                    </a:cubicBezTo>
                    <a:cubicBezTo>
                      <a:pt x="164" y="20"/>
                      <a:pt x="164" y="23"/>
                      <a:pt x="156" y="26"/>
                    </a:cubicBezTo>
                    <a:cubicBezTo>
                      <a:pt x="147" y="28"/>
                      <a:pt x="148" y="22"/>
                      <a:pt x="143" y="22"/>
                    </a:cubicBezTo>
                    <a:cubicBezTo>
                      <a:pt x="138" y="22"/>
                      <a:pt x="138" y="20"/>
                      <a:pt x="132" y="23"/>
                    </a:cubicBezTo>
                    <a:cubicBezTo>
                      <a:pt x="126" y="25"/>
                      <a:pt x="128" y="24"/>
                      <a:pt x="113" y="23"/>
                    </a:cubicBezTo>
                    <a:cubicBezTo>
                      <a:pt x="98" y="23"/>
                      <a:pt x="96" y="19"/>
                      <a:pt x="92" y="21"/>
                    </a:cubicBezTo>
                    <a:cubicBezTo>
                      <a:pt x="87" y="23"/>
                      <a:pt x="87" y="12"/>
                      <a:pt x="82" y="16"/>
                    </a:cubicBezTo>
                    <a:cubicBezTo>
                      <a:pt x="77" y="19"/>
                      <a:pt x="81" y="19"/>
                      <a:pt x="71" y="20"/>
                    </a:cubicBezTo>
                    <a:cubicBezTo>
                      <a:pt x="61" y="21"/>
                      <a:pt x="63" y="23"/>
                      <a:pt x="58" y="21"/>
                    </a:cubicBezTo>
                    <a:cubicBezTo>
                      <a:pt x="52" y="19"/>
                      <a:pt x="47" y="18"/>
                      <a:pt x="42" y="16"/>
                    </a:cubicBezTo>
                    <a:cubicBezTo>
                      <a:pt x="36" y="13"/>
                      <a:pt x="38" y="0"/>
                      <a:pt x="30" y="12"/>
                    </a:cubicBezTo>
                    <a:cubicBezTo>
                      <a:pt x="23" y="23"/>
                      <a:pt x="20" y="17"/>
                      <a:pt x="23" y="23"/>
                    </a:cubicBezTo>
                    <a:cubicBezTo>
                      <a:pt x="25" y="30"/>
                      <a:pt x="32" y="27"/>
                      <a:pt x="19" y="34"/>
                    </a:cubicBezTo>
                    <a:cubicBezTo>
                      <a:pt x="6" y="40"/>
                      <a:pt x="4" y="41"/>
                      <a:pt x="4" y="45"/>
                    </a:cubicBezTo>
                    <a:cubicBezTo>
                      <a:pt x="4" y="48"/>
                      <a:pt x="0" y="46"/>
                      <a:pt x="5" y="50"/>
                    </a:cubicBezTo>
                    <a:cubicBezTo>
                      <a:pt x="10" y="54"/>
                      <a:pt x="16" y="50"/>
                      <a:pt x="13" y="58"/>
                    </a:cubicBezTo>
                    <a:cubicBezTo>
                      <a:pt x="11" y="66"/>
                      <a:pt x="7" y="63"/>
                      <a:pt x="11" y="66"/>
                    </a:cubicBezTo>
                    <a:cubicBezTo>
                      <a:pt x="14" y="68"/>
                      <a:pt x="16" y="70"/>
                      <a:pt x="16" y="73"/>
                    </a:cubicBezTo>
                    <a:cubicBezTo>
                      <a:pt x="16" y="75"/>
                      <a:pt x="16" y="75"/>
                      <a:pt x="16" y="75"/>
                    </a:cubicBezTo>
                    <a:lnTo>
                      <a:pt x="17" y="74"/>
                    </a:ln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2" name="Freeform 519">
                <a:extLst>
                  <a:ext uri="{FF2B5EF4-FFF2-40B4-BE49-F238E27FC236}">
                    <a16:creationId xmlns:a16="http://schemas.microsoft.com/office/drawing/2014/main" id="{668D5AC8-B2E9-45C4-E5EB-C9CD2CE3E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1370" y="3039824"/>
                <a:ext cx="87313" cy="69850"/>
              </a:xfrm>
              <a:custGeom>
                <a:avLst/>
                <a:gdLst>
                  <a:gd name="T0" fmla="*/ 0 w 99"/>
                  <a:gd name="T1" fmla="*/ 2147483646 h 79"/>
                  <a:gd name="T2" fmla="*/ 2147483646 w 99"/>
                  <a:gd name="T3" fmla="*/ 2147483646 h 79"/>
                  <a:gd name="T4" fmla="*/ 2147483646 w 99"/>
                  <a:gd name="T5" fmla="*/ 2147483646 h 79"/>
                  <a:gd name="T6" fmla="*/ 2147483646 w 99"/>
                  <a:gd name="T7" fmla="*/ 2147483646 h 79"/>
                  <a:gd name="T8" fmla="*/ 2147483646 w 99"/>
                  <a:gd name="T9" fmla="*/ 2147483646 h 79"/>
                  <a:gd name="T10" fmla="*/ 2147483646 w 99"/>
                  <a:gd name="T11" fmla="*/ 2147483646 h 79"/>
                  <a:gd name="T12" fmla="*/ 2147483646 w 99"/>
                  <a:gd name="T13" fmla="*/ 2147483646 h 79"/>
                  <a:gd name="T14" fmla="*/ 2147483646 w 99"/>
                  <a:gd name="T15" fmla="*/ 2147483646 h 79"/>
                  <a:gd name="T16" fmla="*/ 2147483646 w 99"/>
                  <a:gd name="T17" fmla="*/ 2147483646 h 79"/>
                  <a:gd name="T18" fmla="*/ 2147483646 w 99"/>
                  <a:gd name="T19" fmla="*/ 2147483646 h 79"/>
                  <a:gd name="T20" fmla="*/ 2147483646 w 99"/>
                  <a:gd name="T21" fmla="*/ 2147483646 h 79"/>
                  <a:gd name="T22" fmla="*/ 2147483646 w 99"/>
                  <a:gd name="T23" fmla="*/ 2147483646 h 79"/>
                  <a:gd name="T24" fmla="*/ 2147483646 w 99"/>
                  <a:gd name="T25" fmla="*/ 2147483646 h 79"/>
                  <a:gd name="T26" fmla="*/ 2147483646 w 99"/>
                  <a:gd name="T27" fmla="*/ 2147483646 h 79"/>
                  <a:gd name="T28" fmla="*/ 2147483646 w 99"/>
                  <a:gd name="T29" fmla="*/ 2147483646 h 79"/>
                  <a:gd name="T30" fmla="*/ 2147483646 w 99"/>
                  <a:gd name="T31" fmla="*/ 2147483646 h 79"/>
                  <a:gd name="T32" fmla="*/ 2147483646 w 99"/>
                  <a:gd name="T33" fmla="*/ 2147483646 h 79"/>
                  <a:gd name="T34" fmla="*/ 2147483646 w 99"/>
                  <a:gd name="T35" fmla="*/ 2147483646 h 79"/>
                  <a:gd name="T36" fmla="*/ 2147483646 w 99"/>
                  <a:gd name="T37" fmla="*/ 2147483646 h 79"/>
                  <a:gd name="T38" fmla="*/ 2147483646 w 99"/>
                  <a:gd name="T39" fmla="*/ 2147483646 h 79"/>
                  <a:gd name="T40" fmla="*/ 2147483646 w 99"/>
                  <a:gd name="T41" fmla="*/ 2147483646 h 79"/>
                  <a:gd name="T42" fmla="*/ 2147483646 w 99"/>
                  <a:gd name="T43" fmla="*/ 0 h 79"/>
                  <a:gd name="T44" fmla="*/ 2147483646 w 99"/>
                  <a:gd name="T45" fmla="*/ 2147483646 h 79"/>
                  <a:gd name="T46" fmla="*/ 2147483646 w 99"/>
                  <a:gd name="T47" fmla="*/ 2147483646 h 79"/>
                  <a:gd name="T48" fmla="*/ 2147483646 w 99"/>
                  <a:gd name="T49" fmla="*/ 2147483646 h 79"/>
                  <a:gd name="T50" fmla="*/ 2147483646 w 99"/>
                  <a:gd name="T51" fmla="*/ 2147483646 h 79"/>
                  <a:gd name="T52" fmla="*/ 2147483646 w 99"/>
                  <a:gd name="T53" fmla="*/ 2147483646 h 79"/>
                  <a:gd name="T54" fmla="*/ 2147483646 w 99"/>
                  <a:gd name="T55" fmla="*/ 2147483646 h 79"/>
                  <a:gd name="T56" fmla="*/ 2147483646 w 99"/>
                  <a:gd name="T57" fmla="*/ 2147483646 h 79"/>
                  <a:gd name="T58" fmla="*/ 2147483646 w 99"/>
                  <a:gd name="T59" fmla="*/ 2147483646 h 79"/>
                  <a:gd name="T60" fmla="*/ 2147483646 w 99"/>
                  <a:gd name="T61" fmla="*/ 2147483646 h 79"/>
                  <a:gd name="T62" fmla="*/ 0 w 99"/>
                  <a:gd name="T63" fmla="*/ 2147483646 h 79"/>
                  <a:gd name="T64" fmla="*/ 0 w 99"/>
                  <a:gd name="T65" fmla="*/ 2147483646 h 79"/>
                  <a:gd name="T66" fmla="*/ 0 w 99"/>
                  <a:gd name="T67" fmla="*/ 2147483646 h 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9"/>
                  <a:gd name="T103" fmla="*/ 0 h 79"/>
                  <a:gd name="T104" fmla="*/ 99 w 99"/>
                  <a:gd name="T105" fmla="*/ 79 h 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9" h="79">
                    <a:moveTo>
                      <a:pt x="0" y="15"/>
                    </a:moveTo>
                    <a:cubicBezTo>
                      <a:pt x="1" y="18"/>
                      <a:pt x="2" y="22"/>
                      <a:pt x="4" y="25"/>
                    </a:cubicBezTo>
                    <a:cubicBezTo>
                      <a:pt x="8" y="30"/>
                      <a:pt x="6" y="27"/>
                      <a:pt x="11" y="27"/>
                    </a:cubicBezTo>
                    <a:cubicBezTo>
                      <a:pt x="20" y="28"/>
                      <a:pt x="17" y="32"/>
                      <a:pt x="22" y="38"/>
                    </a:cubicBezTo>
                    <a:cubicBezTo>
                      <a:pt x="25" y="41"/>
                      <a:pt x="25" y="40"/>
                      <a:pt x="28" y="41"/>
                    </a:cubicBezTo>
                    <a:cubicBezTo>
                      <a:pt x="31" y="42"/>
                      <a:pt x="32" y="41"/>
                      <a:pt x="35" y="43"/>
                    </a:cubicBezTo>
                    <a:cubicBezTo>
                      <a:pt x="42" y="46"/>
                      <a:pt x="42" y="51"/>
                      <a:pt x="47" y="57"/>
                    </a:cubicBezTo>
                    <a:cubicBezTo>
                      <a:pt x="52" y="64"/>
                      <a:pt x="57" y="54"/>
                      <a:pt x="62" y="58"/>
                    </a:cubicBezTo>
                    <a:cubicBezTo>
                      <a:pt x="63" y="59"/>
                      <a:pt x="64" y="65"/>
                      <a:pt x="66" y="68"/>
                    </a:cubicBezTo>
                    <a:cubicBezTo>
                      <a:pt x="68" y="72"/>
                      <a:pt x="72" y="75"/>
                      <a:pt x="76" y="78"/>
                    </a:cubicBezTo>
                    <a:cubicBezTo>
                      <a:pt x="78" y="78"/>
                      <a:pt x="79" y="79"/>
                      <a:pt x="80" y="79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4" y="74"/>
                      <a:pt x="82" y="73"/>
                      <a:pt x="82" y="68"/>
                    </a:cubicBezTo>
                    <a:cubicBezTo>
                      <a:pt x="82" y="62"/>
                      <a:pt x="94" y="51"/>
                      <a:pt x="94" y="51"/>
                    </a:cubicBezTo>
                    <a:cubicBezTo>
                      <a:pt x="93" y="45"/>
                      <a:pt x="94" y="44"/>
                      <a:pt x="97" y="39"/>
                    </a:cubicBezTo>
                    <a:cubicBezTo>
                      <a:pt x="99" y="35"/>
                      <a:pt x="94" y="28"/>
                      <a:pt x="94" y="28"/>
                    </a:cubicBezTo>
                    <a:cubicBezTo>
                      <a:pt x="92" y="27"/>
                      <a:pt x="91" y="27"/>
                      <a:pt x="88" y="27"/>
                    </a:cubicBezTo>
                    <a:cubicBezTo>
                      <a:pt x="87" y="27"/>
                      <a:pt x="86" y="28"/>
                      <a:pt x="85" y="28"/>
                    </a:cubicBezTo>
                    <a:cubicBezTo>
                      <a:pt x="83" y="27"/>
                      <a:pt x="84" y="26"/>
                      <a:pt x="83" y="25"/>
                    </a:cubicBezTo>
                    <a:cubicBezTo>
                      <a:pt x="80" y="23"/>
                      <a:pt x="77" y="23"/>
                      <a:pt x="76" y="19"/>
                    </a:cubicBezTo>
                    <a:cubicBezTo>
                      <a:pt x="76" y="15"/>
                      <a:pt x="78" y="9"/>
                      <a:pt x="79" y="6"/>
                    </a:cubicBezTo>
                    <a:cubicBezTo>
                      <a:pt x="81" y="0"/>
                      <a:pt x="80" y="1"/>
                      <a:pt x="74" y="0"/>
                    </a:cubicBezTo>
                    <a:cubicBezTo>
                      <a:pt x="71" y="0"/>
                      <a:pt x="68" y="1"/>
                      <a:pt x="64" y="1"/>
                    </a:cubicBezTo>
                    <a:cubicBezTo>
                      <a:pt x="61" y="0"/>
                      <a:pt x="54" y="0"/>
                      <a:pt x="51" y="2"/>
                    </a:cubicBezTo>
                    <a:cubicBezTo>
                      <a:pt x="49" y="3"/>
                      <a:pt x="47" y="11"/>
                      <a:pt x="43" y="6"/>
                    </a:cubicBezTo>
                    <a:cubicBezTo>
                      <a:pt x="41" y="8"/>
                      <a:pt x="36" y="13"/>
                      <a:pt x="33" y="12"/>
                    </a:cubicBezTo>
                    <a:cubicBezTo>
                      <a:pt x="31" y="12"/>
                      <a:pt x="28" y="9"/>
                      <a:pt x="27" y="8"/>
                    </a:cubicBezTo>
                    <a:cubicBezTo>
                      <a:pt x="24" y="6"/>
                      <a:pt x="22" y="6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6"/>
                      <a:pt x="12" y="9"/>
                      <a:pt x="10" y="12"/>
                    </a:cubicBezTo>
                    <a:cubicBezTo>
                      <a:pt x="8" y="14"/>
                      <a:pt x="3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2D8D9E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Freeform 520">
                <a:extLst>
                  <a:ext uri="{FF2B5EF4-FFF2-40B4-BE49-F238E27FC236}">
                    <a16:creationId xmlns:a16="http://schemas.microsoft.com/office/drawing/2014/main" id="{76D87FE6-5B35-4D52-2159-475AA55A9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7245" y="2955687"/>
                <a:ext cx="93663" cy="109537"/>
              </a:xfrm>
              <a:custGeom>
                <a:avLst/>
                <a:gdLst>
                  <a:gd name="T0" fmla="*/ 2147483646 w 105"/>
                  <a:gd name="T1" fmla="*/ 2147483646 h 124"/>
                  <a:gd name="T2" fmla="*/ 2147483646 w 105"/>
                  <a:gd name="T3" fmla="*/ 2147483646 h 124"/>
                  <a:gd name="T4" fmla="*/ 2147483646 w 105"/>
                  <a:gd name="T5" fmla="*/ 2147483646 h 124"/>
                  <a:gd name="T6" fmla="*/ 2147483646 w 105"/>
                  <a:gd name="T7" fmla="*/ 2147483646 h 124"/>
                  <a:gd name="T8" fmla="*/ 2147483646 w 105"/>
                  <a:gd name="T9" fmla="*/ 2147483646 h 124"/>
                  <a:gd name="T10" fmla="*/ 2147483646 w 105"/>
                  <a:gd name="T11" fmla="*/ 2147483646 h 124"/>
                  <a:gd name="T12" fmla="*/ 2147483646 w 105"/>
                  <a:gd name="T13" fmla="*/ 2147483646 h 124"/>
                  <a:gd name="T14" fmla="*/ 2147483646 w 105"/>
                  <a:gd name="T15" fmla="*/ 2147483646 h 124"/>
                  <a:gd name="T16" fmla="*/ 2147483646 w 105"/>
                  <a:gd name="T17" fmla="*/ 2147483646 h 124"/>
                  <a:gd name="T18" fmla="*/ 2147483646 w 105"/>
                  <a:gd name="T19" fmla="*/ 2147483646 h 124"/>
                  <a:gd name="T20" fmla="*/ 2147483646 w 105"/>
                  <a:gd name="T21" fmla="*/ 2147483646 h 124"/>
                  <a:gd name="T22" fmla="*/ 2147483646 w 105"/>
                  <a:gd name="T23" fmla="*/ 2147483646 h 124"/>
                  <a:gd name="T24" fmla="*/ 0 w 105"/>
                  <a:gd name="T25" fmla="*/ 2147483646 h 124"/>
                  <a:gd name="T26" fmla="*/ 0 w 105"/>
                  <a:gd name="T27" fmla="*/ 2147483646 h 124"/>
                  <a:gd name="T28" fmla="*/ 0 w 105"/>
                  <a:gd name="T29" fmla="*/ 2147483646 h 124"/>
                  <a:gd name="T30" fmla="*/ 2147483646 w 105"/>
                  <a:gd name="T31" fmla="*/ 2147483646 h 124"/>
                  <a:gd name="T32" fmla="*/ 2147483646 w 105"/>
                  <a:gd name="T33" fmla="*/ 2147483646 h 124"/>
                  <a:gd name="T34" fmla="*/ 2147483646 w 105"/>
                  <a:gd name="T35" fmla="*/ 2147483646 h 124"/>
                  <a:gd name="T36" fmla="*/ 2147483646 w 105"/>
                  <a:gd name="T37" fmla="*/ 2147483646 h 124"/>
                  <a:gd name="T38" fmla="*/ 2147483646 w 105"/>
                  <a:gd name="T39" fmla="*/ 2147483646 h 124"/>
                  <a:gd name="T40" fmla="*/ 2147483646 w 105"/>
                  <a:gd name="T41" fmla="*/ 2147483646 h 124"/>
                  <a:gd name="T42" fmla="*/ 2147483646 w 105"/>
                  <a:gd name="T43" fmla="*/ 2147483646 h 124"/>
                  <a:gd name="T44" fmla="*/ 2147483646 w 105"/>
                  <a:gd name="T45" fmla="*/ 2147483646 h 124"/>
                  <a:gd name="T46" fmla="*/ 2147483646 w 105"/>
                  <a:gd name="T47" fmla="*/ 2147483646 h 124"/>
                  <a:gd name="T48" fmla="*/ 2147483646 w 105"/>
                  <a:gd name="T49" fmla="*/ 2147483646 h 124"/>
                  <a:gd name="T50" fmla="*/ 2147483646 w 105"/>
                  <a:gd name="T51" fmla="*/ 2147483646 h 124"/>
                  <a:gd name="T52" fmla="*/ 2147483646 w 105"/>
                  <a:gd name="T53" fmla="*/ 2147483646 h 124"/>
                  <a:gd name="T54" fmla="*/ 2147483646 w 105"/>
                  <a:gd name="T55" fmla="*/ 2147483646 h 124"/>
                  <a:gd name="T56" fmla="*/ 2147483646 w 105"/>
                  <a:gd name="T57" fmla="*/ 2147483646 h 124"/>
                  <a:gd name="T58" fmla="*/ 2147483646 w 105"/>
                  <a:gd name="T59" fmla="*/ 2147483646 h 124"/>
                  <a:gd name="T60" fmla="*/ 2147483646 w 105"/>
                  <a:gd name="T61" fmla="*/ 2147483646 h 124"/>
                  <a:gd name="T62" fmla="*/ 2147483646 w 105"/>
                  <a:gd name="T63" fmla="*/ 2147483646 h 124"/>
                  <a:gd name="T64" fmla="*/ 2147483646 w 105"/>
                  <a:gd name="T65" fmla="*/ 2147483646 h 124"/>
                  <a:gd name="T66" fmla="*/ 2147483646 w 105"/>
                  <a:gd name="T67" fmla="*/ 2147483646 h 124"/>
                  <a:gd name="T68" fmla="*/ 2147483646 w 105"/>
                  <a:gd name="T69" fmla="*/ 2147483646 h 124"/>
                  <a:gd name="T70" fmla="*/ 2147483646 w 105"/>
                  <a:gd name="T71" fmla="*/ 2147483646 h 124"/>
                  <a:gd name="T72" fmla="*/ 2147483646 w 105"/>
                  <a:gd name="T73" fmla="*/ 2147483646 h 124"/>
                  <a:gd name="T74" fmla="*/ 2147483646 w 105"/>
                  <a:gd name="T75" fmla="*/ 2147483646 h 124"/>
                  <a:gd name="T76" fmla="*/ 2147483646 w 105"/>
                  <a:gd name="T77" fmla="*/ 2147483646 h 124"/>
                  <a:gd name="T78" fmla="*/ 2147483646 w 105"/>
                  <a:gd name="T79" fmla="*/ 2147483646 h 124"/>
                  <a:gd name="T80" fmla="*/ 2147483646 w 105"/>
                  <a:gd name="T81" fmla="*/ 2147483646 h 124"/>
                  <a:gd name="T82" fmla="*/ 2147483646 w 105"/>
                  <a:gd name="T83" fmla="*/ 2147483646 h 124"/>
                  <a:gd name="T84" fmla="*/ 2147483646 w 105"/>
                  <a:gd name="T85" fmla="*/ 2147483646 h 124"/>
                  <a:gd name="T86" fmla="*/ 2147483646 w 105"/>
                  <a:gd name="T87" fmla="*/ 2147483646 h 124"/>
                  <a:gd name="T88" fmla="*/ 2147483646 w 105"/>
                  <a:gd name="T89" fmla="*/ 2147483646 h 124"/>
                  <a:gd name="T90" fmla="*/ 2147483646 w 105"/>
                  <a:gd name="T91" fmla="*/ 2147483646 h 124"/>
                  <a:gd name="T92" fmla="*/ 2147483646 w 105"/>
                  <a:gd name="T93" fmla="*/ 2147483646 h 124"/>
                  <a:gd name="T94" fmla="*/ 2147483646 w 105"/>
                  <a:gd name="T95" fmla="*/ 2147483646 h 124"/>
                  <a:gd name="T96" fmla="*/ 2147483646 w 105"/>
                  <a:gd name="T97" fmla="*/ 2147483646 h 124"/>
                  <a:gd name="T98" fmla="*/ 2147483646 w 105"/>
                  <a:gd name="T99" fmla="*/ 2147483646 h 124"/>
                  <a:gd name="T100" fmla="*/ 2147483646 w 105"/>
                  <a:gd name="T101" fmla="*/ 2147483646 h 124"/>
                  <a:gd name="T102" fmla="*/ 2147483646 w 105"/>
                  <a:gd name="T103" fmla="*/ 2147483646 h 124"/>
                  <a:gd name="T104" fmla="*/ 2147483646 w 105"/>
                  <a:gd name="T105" fmla="*/ 2147483646 h 124"/>
                  <a:gd name="T106" fmla="*/ 2147483646 w 105"/>
                  <a:gd name="T107" fmla="*/ 2147483646 h 124"/>
                  <a:gd name="T108" fmla="*/ 2147483646 w 105"/>
                  <a:gd name="T109" fmla="*/ 2147483646 h 124"/>
                  <a:gd name="T110" fmla="*/ 2147483646 w 105"/>
                  <a:gd name="T111" fmla="*/ 2147483646 h 124"/>
                  <a:gd name="T112" fmla="*/ 2147483646 w 105"/>
                  <a:gd name="T113" fmla="*/ 2147483646 h 124"/>
                  <a:gd name="T114" fmla="*/ 2147483646 w 105"/>
                  <a:gd name="T115" fmla="*/ 2147483646 h 124"/>
                  <a:gd name="T116" fmla="*/ 2147483646 w 105"/>
                  <a:gd name="T117" fmla="*/ 2147483646 h 1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"/>
                  <a:gd name="T178" fmla="*/ 0 h 124"/>
                  <a:gd name="T179" fmla="*/ 105 w 105"/>
                  <a:gd name="T180" fmla="*/ 124 h 1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" h="124">
                    <a:moveTo>
                      <a:pt x="76" y="124"/>
                    </a:moveTo>
                    <a:cubicBezTo>
                      <a:pt x="74" y="123"/>
                      <a:pt x="73" y="123"/>
                      <a:pt x="70" y="123"/>
                    </a:cubicBezTo>
                    <a:cubicBezTo>
                      <a:pt x="69" y="123"/>
                      <a:pt x="68" y="124"/>
                      <a:pt x="67" y="124"/>
                    </a:cubicBezTo>
                    <a:cubicBezTo>
                      <a:pt x="65" y="123"/>
                      <a:pt x="66" y="122"/>
                      <a:pt x="65" y="121"/>
                    </a:cubicBezTo>
                    <a:cubicBezTo>
                      <a:pt x="62" y="119"/>
                      <a:pt x="59" y="119"/>
                      <a:pt x="58" y="115"/>
                    </a:cubicBezTo>
                    <a:cubicBezTo>
                      <a:pt x="58" y="111"/>
                      <a:pt x="60" y="105"/>
                      <a:pt x="61" y="101"/>
                    </a:cubicBezTo>
                    <a:cubicBezTo>
                      <a:pt x="63" y="96"/>
                      <a:pt x="62" y="96"/>
                      <a:pt x="56" y="96"/>
                    </a:cubicBezTo>
                    <a:cubicBezTo>
                      <a:pt x="53" y="96"/>
                      <a:pt x="50" y="97"/>
                      <a:pt x="46" y="96"/>
                    </a:cubicBezTo>
                    <a:cubicBezTo>
                      <a:pt x="43" y="96"/>
                      <a:pt x="37" y="96"/>
                      <a:pt x="33" y="98"/>
                    </a:cubicBezTo>
                    <a:cubicBezTo>
                      <a:pt x="31" y="99"/>
                      <a:pt x="29" y="107"/>
                      <a:pt x="25" y="102"/>
                    </a:cubicBezTo>
                    <a:cubicBezTo>
                      <a:pt x="23" y="104"/>
                      <a:pt x="18" y="109"/>
                      <a:pt x="15" y="108"/>
                    </a:cubicBezTo>
                    <a:cubicBezTo>
                      <a:pt x="13" y="108"/>
                      <a:pt x="10" y="105"/>
                      <a:pt x="9" y="104"/>
                    </a:cubicBezTo>
                    <a:cubicBezTo>
                      <a:pt x="6" y="102"/>
                      <a:pt x="4" y="101"/>
                      <a:pt x="0" y="10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2" y="97"/>
                      <a:pt x="2" y="97"/>
                    </a:cubicBezTo>
                    <a:cubicBezTo>
                      <a:pt x="3" y="96"/>
                      <a:pt x="6" y="91"/>
                      <a:pt x="11" y="95"/>
                    </a:cubicBezTo>
                    <a:cubicBezTo>
                      <a:pt x="15" y="98"/>
                      <a:pt x="16" y="96"/>
                      <a:pt x="17" y="95"/>
                    </a:cubicBezTo>
                    <a:cubicBezTo>
                      <a:pt x="18" y="94"/>
                      <a:pt x="16" y="89"/>
                      <a:pt x="16" y="87"/>
                    </a:cubicBezTo>
                    <a:cubicBezTo>
                      <a:pt x="16" y="85"/>
                      <a:pt x="12" y="82"/>
                      <a:pt x="15" y="80"/>
                    </a:cubicBezTo>
                    <a:cubicBezTo>
                      <a:pt x="18" y="79"/>
                      <a:pt x="20" y="77"/>
                      <a:pt x="20" y="76"/>
                    </a:cubicBezTo>
                    <a:cubicBezTo>
                      <a:pt x="21" y="74"/>
                      <a:pt x="20" y="73"/>
                      <a:pt x="22" y="71"/>
                    </a:cubicBezTo>
                    <a:cubicBezTo>
                      <a:pt x="24" y="69"/>
                      <a:pt x="23" y="66"/>
                      <a:pt x="24" y="64"/>
                    </a:cubicBezTo>
                    <a:cubicBezTo>
                      <a:pt x="25" y="62"/>
                      <a:pt x="30" y="56"/>
                      <a:pt x="32" y="51"/>
                    </a:cubicBezTo>
                    <a:cubicBezTo>
                      <a:pt x="35" y="47"/>
                      <a:pt x="36" y="34"/>
                      <a:pt x="37" y="30"/>
                    </a:cubicBezTo>
                    <a:cubicBezTo>
                      <a:pt x="37" y="26"/>
                      <a:pt x="34" y="20"/>
                      <a:pt x="38" y="16"/>
                    </a:cubicBezTo>
                    <a:cubicBezTo>
                      <a:pt x="41" y="12"/>
                      <a:pt x="51" y="6"/>
                      <a:pt x="60" y="4"/>
                    </a:cubicBezTo>
                    <a:cubicBezTo>
                      <a:pt x="69" y="1"/>
                      <a:pt x="72" y="7"/>
                      <a:pt x="82" y="1"/>
                    </a:cubicBezTo>
                    <a:cubicBezTo>
                      <a:pt x="82" y="1"/>
                      <a:pt x="76" y="6"/>
                      <a:pt x="66" y="6"/>
                    </a:cubicBezTo>
                    <a:cubicBezTo>
                      <a:pt x="56" y="6"/>
                      <a:pt x="54" y="10"/>
                      <a:pt x="51" y="13"/>
                    </a:cubicBezTo>
                    <a:cubicBezTo>
                      <a:pt x="48" y="16"/>
                      <a:pt x="43" y="21"/>
                      <a:pt x="44" y="25"/>
                    </a:cubicBezTo>
                    <a:cubicBezTo>
                      <a:pt x="45" y="28"/>
                      <a:pt x="44" y="29"/>
                      <a:pt x="48" y="32"/>
                    </a:cubicBezTo>
                    <a:cubicBezTo>
                      <a:pt x="51" y="36"/>
                      <a:pt x="54" y="36"/>
                      <a:pt x="53" y="40"/>
                    </a:cubicBezTo>
                    <a:cubicBezTo>
                      <a:pt x="51" y="44"/>
                      <a:pt x="46" y="47"/>
                      <a:pt x="51" y="47"/>
                    </a:cubicBezTo>
                    <a:cubicBezTo>
                      <a:pt x="56" y="47"/>
                      <a:pt x="57" y="45"/>
                      <a:pt x="58" y="42"/>
                    </a:cubicBezTo>
                    <a:cubicBezTo>
                      <a:pt x="59" y="38"/>
                      <a:pt x="54" y="24"/>
                      <a:pt x="56" y="21"/>
                    </a:cubicBezTo>
                    <a:cubicBezTo>
                      <a:pt x="58" y="17"/>
                      <a:pt x="59" y="11"/>
                      <a:pt x="62" y="11"/>
                    </a:cubicBezTo>
                    <a:cubicBezTo>
                      <a:pt x="66" y="11"/>
                      <a:pt x="70" y="9"/>
                      <a:pt x="70" y="9"/>
                    </a:cubicBezTo>
                    <a:cubicBezTo>
                      <a:pt x="70" y="9"/>
                      <a:pt x="77" y="13"/>
                      <a:pt x="83" y="10"/>
                    </a:cubicBezTo>
                    <a:cubicBezTo>
                      <a:pt x="89" y="6"/>
                      <a:pt x="90" y="0"/>
                      <a:pt x="92" y="5"/>
                    </a:cubicBezTo>
                    <a:cubicBezTo>
                      <a:pt x="95" y="10"/>
                      <a:pt x="96" y="15"/>
                      <a:pt x="99" y="15"/>
                    </a:cubicBezTo>
                    <a:cubicBezTo>
                      <a:pt x="102" y="15"/>
                      <a:pt x="101" y="10"/>
                      <a:pt x="103" y="10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5"/>
                      <a:pt x="104" y="17"/>
                      <a:pt x="103" y="17"/>
                    </a:cubicBezTo>
                    <a:cubicBezTo>
                      <a:pt x="101" y="22"/>
                      <a:pt x="98" y="23"/>
                      <a:pt x="100" y="29"/>
                    </a:cubicBezTo>
                    <a:cubicBezTo>
                      <a:pt x="101" y="32"/>
                      <a:pt x="102" y="31"/>
                      <a:pt x="100" y="34"/>
                    </a:cubicBezTo>
                    <a:cubicBezTo>
                      <a:pt x="98" y="38"/>
                      <a:pt x="95" y="41"/>
                      <a:pt x="94" y="45"/>
                    </a:cubicBezTo>
                    <a:cubicBezTo>
                      <a:pt x="94" y="49"/>
                      <a:pt x="97" y="53"/>
                      <a:pt x="100" y="56"/>
                    </a:cubicBezTo>
                    <a:cubicBezTo>
                      <a:pt x="96" y="61"/>
                      <a:pt x="91" y="69"/>
                      <a:pt x="89" y="76"/>
                    </a:cubicBezTo>
                    <a:cubicBezTo>
                      <a:pt x="88" y="75"/>
                      <a:pt x="87" y="73"/>
                      <a:pt x="85" y="74"/>
                    </a:cubicBezTo>
                    <a:cubicBezTo>
                      <a:pt x="83" y="74"/>
                      <a:pt x="82" y="77"/>
                      <a:pt x="81" y="77"/>
                    </a:cubicBezTo>
                    <a:cubicBezTo>
                      <a:pt x="79" y="77"/>
                      <a:pt x="79" y="75"/>
                      <a:pt x="77" y="76"/>
                    </a:cubicBezTo>
                    <a:cubicBezTo>
                      <a:pt x="76" y="76"/>
                      <a:pt x="77" y="79"/>
                      <a:pt x="77" y="81"/>
                    </a:cubicBezTo>
                    <a:cubicBezTo>
                      <a:pt x="73" y="79"/>
                      <a:pt x="70" y="84"/>
                      <a:pt x="71" y="87"/>
                    </a:cubicBezTo>
                    <a:cubicBezTo>
                      <a:pt x="72" y="91"/>
                      <a:pt x="74" y="99"/>
                      <a:pt x="76" y="102"/>
                    </a:cubicBezTo>
                    <a:cubicBezTo>
                      <a:pt x="75" y="104"/>
                      <a:pt x="72" y="106"/>
                      <a:pt x="70" y="108"/>
                    </a:cubicBezTo>
                    <a:cubicBezTo>
                      <a:pt x="70" y="110"/>
                      <a:pt x="72" y="112"/>
                      <a:pt x="73" y="114"/>
                    </a:cubicBezTo>
                    <a:cubicBezTo>
                      <a:pt x="74" y="117"/>
                      <a:pt x="76" y="120"/>
                      <a:pt x="76" y="124"/>
                    </a:cubicBez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" name="Freeform 521">
                <a:extLst>
                  <a:ext uri="{FF2B5EF4-FFF2-40B4-BE49-F238E27FC236}">
                    <a16:creationId xmlns:a16="http://schemas.microsoft.com/office/drawing/2014/main" id="{154A958D-D06E-208E-2FFD-85A15A75B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445" y="3049349"/>
                <a:ext cx="149225" cy="93663"/>
              </a:xfrm>
              <a:custGeom>
                <a:avLst/>
                <a:gdLst>
                  <a:gd name="T0" fmla="*/ 2147483646 w 168"/>
                  <a:gd name="T1" fmla="*/ 2147483646 h 106"/>
                  <a:gd name="T2" fmla="*/ 2147483646 w 168"/>
                  <a:gd name="T3" fmla="*/ 2147483646 h 106"/>
                  <a:gd name="T4" fmla="*/ 2147483646 w 168"/>
                  <a:gd name="T5" fmla="*/ 2147483646 h 106"/>
                  <a:gd name="T6" fmla="*/ 2147483646 w 168"/>
                  <a:gd name="T7" fmla="*/ 2147483646 h 106"/>
                  <a:gd name="T8" fmla="*/ 2147483646 w 168"/>
                  <a:gd name="T9" fmla="*/ 2147483646 h 106"/>
                  <a:gd name="T10" fmla="*/ 2147483646 w 168"/>
                  <a:gd name="T11" fmla="*/ 2147483646 h 106"/>
                  <a:gd name="T12" fmla="*/ 2147483646 w 168"/>
                  <a:gd name="T13" fmla="*/ 2147483646 h 106"/>
                  <a:gd name="T14" fmla="*/ 2147483646 w 168"/>
                  <a:gd name="T15" fmla="*/ 2147483646 h 106"/>
                  <a:gd name="T16" fmla="*/ 2147483646 w 168"/>
                  <a:gd name="T17" fmla="*/ 2147483646 h 106"/>
                  <a:gd name="T18" fmla="*/ 2147483646 w 168"/>
                  <a:gd name="T19" fmla="*/ 2147483646 h 106"/>
                  <a:gd name="T20" fmla="*/ 2147483646 w 168"/>
                  <a:gd name="T21" fmla="*/ 2147483646 h 106"/>
                  <a:gd name="T22" fmla="*/ 2147483646 w 168"/>
                  <a:gd name="T23" fmla="*/ 2147483646 h 106"/>
                  <a:gd name="T24" fmla="*/ 2147483646 w 168"/>
                  <a:gd name="T25" fmla="*/ 2147483646 h 106"/>
                  <a:gd name="T26" fmla="*/ 2147483646 w 168"/>
                  <a:gd name="T27" fmla="*/ 2147483646 h 106"/>
                  <a:gd name="T28" fmla="*/ 2147483646 w 168"/>
                  <a:gd name="T29" fmla="*/ 2147483646 h 106"/>
                  <a:gd name="T30" fmla="*/ 0 w 168"/>
                  <a:gd name="T31" fmla="*/ 2147483646 h 106"/>
                  <a:gd name="T32" fmla="*/ 2147483646 w 168"/>
                  <a:gd name="T33" fmla="*/ 2147483646 h 106"/>
                  <a:gd name="T34" fmla="*/ 2147483646 w 168"/>
                  <a:gd name="T35" fmla="*/ 2147483646 h 106"/>
                  <a:gd name="T36" fmla="*/ 2147483646 w 168"/>
                  <a:gd name="T37" fmla="*/ 2147483646 h 106"/>
                  <a:gd name="T38" fmla="*/ 2147483646 w 168"/>
                  <a:gd name="T39" fmla="*/ 2147483646 h 106"/>
                  <a:gd name="T40" fmla="*/ 2147483646 w 168"/>
                  <a:gd name="T41" fmla="*/ 2147483646 h 106"/>
                  <a:gd name="T42" fmla="*/ 2147483646 w 168"/>
                  <a:gd name="T43" fmla="*/ 2147483646 h 106"/>
                  <a:gd name="T44" fmla="*/ 2147483646 w 168"/>
                  <a:gd name="T45" fmla="*/ 0 h 106"/>
                  <a:gd name="T46" fmla="*/ 2147483646 w 168"/>
                  <a:gd name="T47" fmla="*/ 2147483646 h 106"/>
                  <a:gd name="T48" fmla="*/ 2147483646 w 168"/>
                  <a:gd name="T49" fmla="*/ 2147483646 h 106"/>
                  <a:gd name="T50" fmla="*/ 2147483646 w 168"/>
                  <a:gd name="T51" fmla="*/ 2147483646 h 106"/>
                  <a:gd name="T52" fmla="*/ 2147483646 w 168"/>
                  <a:gd name="T53" fmla="*/ 2147483646 h 106"/>
                  <a:gd name="T54" fmla="*/ 2147483646 w 168"/>
                  <a:gd name="T55" fmla="*/ 2147483646 h 106"/>
                  <a:gd name="T56" fmla="*/ 2147483646 w 168"/>
                  <a:gd name="T57" fmla="*/ 2147483646 h 106"/>
                  <a:gd name="T58" fmla="*/ 2147483646 w 168"/>
                  <a:gd name="T59" fmla="*/ 2147483646 h 106"/>
                  <a:gd name="T60" fmla="*/ 2147483646 w 168"/>
                  <a:gd name="T61" fmla="*/ 2147483646 h 106"/>
                  <a:gd name="T62" fmla="*/ 2147483646 w 168"/>
                  <a:gd name="T63" fmla="*/ 2147483646 h 106"/>
                  <a:gd name="T64" fmla="*/ 2147483646 w 168"/>
                  <a:gd name="T65" fmla="*/ 2147483646 h 106"/>
                  <a:gd name="T66" fmla="*/ 2147483646 w 168"/>
                  <a:gd name="T67" fmla="*/ 2147483646 h 106"/>
                  <a:gd name="T68" fmla="*/ 2147483646 w 168"/>
                  <a:gd name="T69" fmla="*/ 2147483646 h 106"/>
                  <a:gd name="T70" fmla="*/ 2147483646 w 168"/>
                  <a:gd name="T71" fmla="*/ 2147483646 h 106"/>
                  <a:gd name="T72" fmla="*/ 2147483646 w 168"/>
                  <a:gd name="T73" fmla="*/ 2147483646 h 106"/>
                  <a:gd name="T74" fmla="*/ 2147483646 w 168"/>
                  <a:gd name="T75" fmla="*/ 2147483646 h 106"/>
                  <a:gd name="T76" fmla="*/ 2147483646 w 168"/>
                  <a:gd name="T77" fmla="*/ 2147483646 h 106"/>
                  <a:gd name="T78" fmla="*/ 2147483646 w 168"/>
                  <a:gd name="T79" fmla="*/ 2147483646 h 106"/>
                  <a:gd name="T80" fmla="*/ 2147483646 w 168"/>
                  <a:gd name="T81" fmla="*/ 2147483646 h 106"/>
                  <a:gd name="T82" fmla="*/ 2147483646 w 168"/>
                  <a:gd name="T83" fmla="*/ 2147483646 h 106"/>
                  <a:gd name="T84" fmla="*/ 2147483646 w 168"/>
                  <a:gd name="T85" fmla="*/ 2147483646 h 106"/>
                  <a:gd name="T86" fmla="*/ 2147483646 w 168"/>
                  <a:gd name="T87" fmla="*/ 2147483646 h 106"/>
                  <a:gd name="T88" fmla="*/ 2147483646 w 168"/>
                  <a:gd name="T89" fmla="*/ 2147483646 h 106"/>
                  <a:gd name="T90" fmla="*/ 2147483646 w 168"/>
                  <a:gd name="T91" fmla="*/ 2147483646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8"/>
                  <a:gd name="T139" fmla="*/ 0 h 106"/>
                  <a:gd name="T140" fmla="*/ 168 w 168"/>
                  <a:gd name="T141" fmla="*/ 106 h 10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8" h="106">
                    <a:moveTo>
                      <a:pt x="119" y="93"/>
                    </a:moveTo>
                    <a:cubicBezTo>
                      <a:pt x="115" y="89"/>
                      <a:pt x="116" y="89"/>
                      <a:pt x="111" y="89"/>
                    </a:cubicBezTo>
                    <a:cubicBezTo>
                      <a:pt x="106" y="90"/>
                      <a:pt x="101" y="92"/>
                      <a:pt x="96" y="91"/>
                    </a:cubicBezTo>
                    <a:cubicBezTo>
                      <a:pt x="89" y="91"/>
                      <a:pt x="87" y="80"/>
                      <a:pt x="81" y="80"/>
                    </a:cubicBezTo>
                    <a:cubicBezTo>
                      <a:pt x="77" y="80"/>
                      <a:pt x="75" y="87"/>
                      <a:pt x="73" y="90"/>
                    </a:cubicBezTo>
                    <a:cubicBezTo>
                      <a:pt x="71" y="92"/>
                      <a:pt x="71" y="92"/>
                      <a:pt x="68" y="94"/>
                    </a:cubicBezTo>
                    <a:cubicBezTo>
                      <a:pt x="64" y="96"/>
                      <a:pt x="58" y="106"/>
                      <a:pt x="54" y="105"/>
                    </a:cubicBezTo>
                    <a:cubicBezTo>
                      <a:pt x="52" y="105"/>
                      <a:pt x="46" y="102"/>
                      <a:pt x="44" y="100"/>
                    </a:cubicBezTo>
                    <a:cubicBezTo>
                      <a:pt x="43" y="100"/>
                      <a:pt x="43" y="100"/>
                      <a:pt x="42" y="98"/>
                    </a:cubicBezTo>
                    <a:cubicBezTo>
                      <a:pt x="40" y="97"/>
                      <a:pt x="40" y="95"/>
                      <a:pt x="39" y="93"/>
                    </a:cubicBezTo>
                    <a:cubicBezTo>
                      <a:pt x="37" y="92"/>
                      <a:pt x="34" y="91"/>
                      <a:pt x="34" y="90"/>
                    </a:cubicBezTo>
                    <a:cubicBezTo>
                      <a:pt x="31" y="88"/>
                      <a:pt x="31" y="82"/>
                      <a:pt x="31" y="78"/>
                    </a:cubicBezTo>
                    <a:cubicBezTo>
                      <a:pt x="28" y="78"/>
                      <a:pt x="24" y="80"/>
                      <a:pt x="22" y="82"/>
                    </a:cubicBezTo>
                    <a:cubicBezTo>
                      <a:pt x="21" y="77"/>
                      <a:pt x="23" y="72"/>
                      <a:pt x="23" y="68"/>
                    </a:cubicBezTo>
                    <a:cubicBezTo>
                      <a:pt x="17" y="67"/>
                      <a:pt x="14" y="65"/>
                      <a:pt x="11" y="60"/>
                    </a:cubicBezTo>
                    <a:cubicBezTo>
                      <a:pt x="8" y="52"/>
                      <a:pt x="4" y="44"/>
                      <a:pt x="0" y="37"/>
                    </a:cubicBezTo>
                    <a:cubicBezTo>
                      <a:pt x="4" y="36"/>
                      <a:pt x="9" y="35"/>
                      <a:pt x="13" y="33"/>
                    </a:cubicBezTo>
                    <a:cubicBezTo>
                      <a:pt x="20" y="31"/>
                      <a:pt x="24" y="25"/>
                      <a:pt x="31" y="23"/>
                    </a:cubicBezTo>
                    <a:cubicBezTo>
                      <a:pt x="39" y="20"/>
                      <a:pt x="46" y="13"/>
                      <a:pt x="50" y="5"/>
                    </a:cubicBezTo>
                    <a:cubicBezTo>
                      <a:pt x="55" y="7"/>
                      <a:pt x="58" y="11"/>
                      <a:pt x="63" y="14"/>
                    </a:cubicBezTo>
                    <a:cubicBezTo>
                      <a:pt x="64" y="10"/>
                      <a:pt x="65" y="7"/>
                      <a:pt x="67" y="4"/>
                    </a:cubicBezTo>
                    <a:cubicBezTo>
                      <a:pt x="68" y="4"/>
                      <a:pt x="68" y="3"/>
                      <a:pt x="69" y="3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1" y="1"/>
                      <a:pt x="76" y="1"/>
                      <a:pt x="78" y="3"/>
                    </a:cubicBezTo>
                    <a:cubicBezTo>
                      <a:pt x="83" y="8"/>
                      <a:pt x="79" y="15"/>
                      <a:pt x="83" y="20"/>
                    </a:cubicBezTo>
                    <a:cubicBezTo>
                      <a:pt x="85" y="17"/>
                      <a:pt x="89" y="15"/>
                      <a:pt x="92" y="17"/>
                    </a:cubicBezTo>
                    <a:cubicBezTo>
                      <a:pt x="93" y="18"/>
                      <a:pt x="94" y="21"/>
                      <a:pt x="95" y="22"/>
                    </a:cubicBezTo>
                    <a:cubicBezTo>
                      <a:pt x="97" y="23"/>
                      <a:pt x="98" y="21"/>
                      <a:pt x="99" y="24"/>
                    </a:cubicBezTo>
                    <a:cubicBezTo>
                      <a:pt x="102" y="23"/>
                      <a:pt x="104" y="21"/>
                      <a:pt x="108" y="21"/>
                    </a:cubicBezTo>
                    <a:cubicBezTo>
                      <a:pt x="109" y="25"/>
                      <a:pt x="108" y="30"/>
                      <a:pt x="107" y="34"/>
                    </a:cubicBezTo>
                    <a:cubicBezTo>
                      <a:pt x="111" y="35"/>
                      <a:pt x="115" y="40"/>
                      <a:pt x="119" y="41"/>
                    </a:cubicBezTo>
                    <a:cubicBezTo>
                      <a:pt x="119" y="39"/>
                      <a:pt x="118" y="31"/>
                      <a:pt x="120" y="29"/>
                    </a:cubicBezTo>
                    <a:cubicBezTo>
                      <a:pt x="121" y="27"/>
                      <a:pt x="128" y="28"/>
                      <a:pt x="130" y="28"/>
                    </a:cubicBezTo>
                    <a:cubicBezTo>
                      <a:pt x="132" y="28"/>
                      <a:pt x="136" y="26"/>
                      <a:pt x="138" y="28"/>
                    </a:cubicBezTo>
                    <a:cubicBezTo>
                      <a:pt x="139" y="30"/>
                      <a:pt x="137" y="38"/>
                      <a:pt x="136" y="40"/>
                    </a:cubicBezTo>
                    <a:cubicBezTo>
                      <a:pt x="140" y="40"/>
                      <a:pt x="142" y="34"/>
                      <a:pt x="146" y="34"/>
                    </a:cubicBezTo>
                    <a:cubicBezTo>
                      <a:pt x="147" y="37"/>
                      <a:pt x="148" y="46"/>
                      <a:pt x="151" y="48"/>
                    </a:cubicBezTo>
                    <a:cubicBezTo>
                      <a:pt x="153" y="50"/>
                      <a:pt x="155" y="47"/>
                      <a:pt x="159" y="46"/>
                    </a:cubicBezTo>
                    <a:cubicBezTo>
                      <a:pt x="160" y="46"/>
                      <a:pt x="163" y="45"/>
                      <a:pt x="165" y="47"/>
                    </a:cubicBezTo>
                    <a:cubicBezTo>
                      <a:pt x="167" y="50"/>
                      <a:pt x="162" y="55"/>
                      <a:pt x="163" y="57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65" y="70"/>
                      <a:pt x="153" y="62"/>
                      <a:pt x="149" y="67"/>
                    </a:cubicBezTo>
                    <a:cubicBezTo>
                      <a:pt x="147" y="70"/>
                      <a:pt x="148" y="77"/>
                      <a:pt x="145" y="80"/>
                    </a:cubicBezTo>
                    <a:cubicBezTo>
                      <a:pt x="142" y="82"/>
                      <a:pt x="141" y="82"/>
                      <a:pt x="138" y="82"/>
                    </a:cubicBezTo>
                    <a:cubicBezTo>
                      <a:pt x="133" y="82"/>
                      <a:pt x="126" y="80"/>
                      <a:pt x="123" y="84"/>
                    </a:cubicBezTo>
                    <a:cubicBezTo>
                      <a:pt x="121" y="86"/>
                      <a:pt x="119" y="91"/>
                      <a:pt x="119" y="9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5" name="Freeform 522">
                <a:extLst>
                  <a:ext uri="{FF2B5EF4-FFF2-40B4-BE49-F238E27FC236}">
                    <a16:creationId xmlns:a16="http://schemas.microsoft.com/office/drawing/2014/main" id="{C78E3326-BE03-07A0-DBE8-510C44588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1708" y="3120787"/>
                <a:ext cx="166687" cy="95250"/>
              </a:xfrm>
              <a:custGeom>
                <a:avLst/>
                <a:gdLst>
                  <a:gd name="T0" fmla="*/ 2147483646 w 188"/>
                  <a:gd name="T1" fmla="*/ 2147483646 h 108"/>
                  <a:gd name="T2" fmla="*/ 2147483646 w 188"/>
                  <a:gd name="T3" fmla="*/ 2147483646 h 108"/>
                  <a:gd name="T4" fmla="*/ 2147483646 w 188"/>
                  <a:gd name="T5" fmla="*/ 2147483646 h 108"/>
                  <a:gd name="T6" fmla="*/ 2147483646 w 188"/>
                  <a:gd name="T7" fmla="*/ 2147483646 h 108"/>
                  <a:gd name="T8" fmla="*/ 2147483646 w 188"/>
                  <a:gd name="T9" fmla="*/ 2147483646 h 108"/>
                  <a:gd name="T10" fmla="*/ 2147483646 w 188"/>
                  <a:gd name="T11" fmla="*/ 2147483646 h 108"/>
                  <a:gd name="T12" fmla="*/ 2147483646 w 188"/>
                  <a:gd name="T13" fmla="*/ 2147483646 h 108"/>
                  <a:gd name="T14" fmla="*/ 2147483646 w 188"/>
                  <a:gd name="T15" fmla="*/ 2147483646 h 108"/>
                  <a:gd name="T16" fmla="*/ 2147483646 w 188"/>
                  <a:gd name="T17" fmla="*/ 2147483646 h 108"/>
                  <a:gd name="T18" fmla="*/ 2147483646 w 188"/>
                  <a:gd name="T19" fmla="*/ 2147483646 h 108"/>
                  <a:gd name="T20" fmla="*/ 2147483646 w 188"/>
                  <a:gd name="T21" fmla="*/ 2147483646 h 108"/>
                  <a:gd name="T22" fmla="*/ 2147483646 w 188"/>
                  <a:gd name="T23" fmla="*/ 2147483646 h 108"/>
                  <a:gd name="T24" fmla="*/ 2147483646 w 188"/>
                  <a:gd name="T25" fmla="*/ 2147483646 h 108"/>
                  <a:gd name="T26" fmla="*/ 2147483646 w 188"/>
                  <a:gd name="T27" fmla="*/ 2147483646 h 108"/>
                  <a:gd name="T28" fmla="*/ 2147483646 w 188"/>
                  <a:gd name="T29" fmla="*/ 2147483646 h 108"/>
                  <a:gd name="T30" fmla="*/ 2147483646 w 188"/>
                  <a:gd name="T31" fmla="*/ 2147483646 h 108"/>
                  <a:gd name="T32" fmla="*/ 2147483646 w 188"/>
                  <a:gd name="T33" fmla="*/ 2147483646 h 108"/>
                  <a:gd name="T34" fmla="*/ 2147483646 w 188"/>
                  <a:gd name="T35" fmla="*/ 2147483646 h 108"/>
                  <a:gd name="T36" fmla="*/ 2147483646 w 188"/>
                  <a:gd name="T37" fmla="*/ 2147483646 h 108"/>
                  <a:gd name="T38" fmla="*/ 2147483646 w 188"/>
                  <a:gd name="T39" fmla="*/ 2147483646 h 108"/>
                  <a:gd name="T40" fmla="*/ 2147483646 w 188"/>
                  <a:gd name="T41" fmla="*/ 2147483646 h 108"/>
                  <a:gd name="T42" fmla="*/ 2147483646 w 188"/>
                  <a:gd name="T43" fmla="*/ 2147483646 h 108"/>
                  <a:gd name="T44" fmla="*/ 2147483646 w 188"/>
                  <a:gd name="T45" fmla="*/ 2147483646 h 108"/>
                  <a:gd name="T46" fmla="*/ 2147483646 w 188"/>
                  <a:gd name="T47" fmla="*/ 2147483646 h 108"/>
                  <a:gd name="T48" fmla="*/ 2147483646 w 188"/>
                  <a:gd name="T49" fmla="*/ 2147483646 h 108"/>
                  <a:gd name="T50" fmla="*/ 2147483646 w 188"/>
                  <a:gd name="T51" fmla="*/ 2147483646 h 108"/>
                  <a:gd name="T52" fmla="*/ 2147483646 w 188"/>
                  <a:gd name="T53" fmla="*/ 2147483646 h 108"/>
                  <a:gd name="T54" fmla="*/ 2147483646 w 188"/>
                  <a:gd name="T55" fmla="*/ 2147483646 h 108"/>
                  <a:gd name="T56" fmla="*/ 0 w 188"/>
                  <a:gd name="T57" fmla="*/ 2147483646 h 108"/>
                  <a:gd name="T58" fmla="*/ 2147483646 w 188"/>
                  <a:gd name="T59" fmla="*/ 2147483646 h 108"/>
                  <a:gd name="T60" fmla="*/ 2147483646 w 188"/>
                  <a:gd name="T61" fmla="*/ 2147483646 h 108"/>
                  <a:gd name="T62" fmla="*/ 2147483646 w 188"/>
                  <a:gd name="T63" fmla="*/ 2147483646 h 108"/>
                  <a:gd name="T64" fmla="*/ 2147483646 w 188"/>
                  <a:gd name="T65" fmla="*/ 2147483646 h 108"/>
                  <a:gd name="T66" fmla="*/ 2147483646 w 188"/>
                  <a:gd name="T67" fmla="*/ 2147483646 h 108"/>
                  <a:gd name="T68" fmla="*/ 2147483646 w 188"/>
                  <a:gd name="T69" fmla="*/ 2147483646 h 108"/>
                  <a:gd name="T70" fmla="*/ 2147483646 w 188"/>
                  <a:gd name="T71" fmla="*/ 2147483646 h 108"/>
                  <a:gd name="T72" fmla="*/ 2147483646 w 188"/>
                  <a:gd name="T73" fmla="*/ 2147483646 h 108"/>
                  <a:gd name="T74" fmla="*/ 2147483646 w 188"/>
                  <a:gd name="T75" fmla="*/ 2147483646 h 108"/>
                  <a:gd name="T76" fmla="*/ 2147483646 w 188"/>
                  <a:gd name="T77" fmla="*/ 2147483646 h 108"/>
                  <a:gd name="T78" fmla="*/ 2147483646 w 188"/>
                  <a:gd name="T79" fmla="*/ 2147483646 h 108"/>
                  <a:gd name="T80" fmla="*/ 2147483646 w 188"/>
                  <a:gd name="T81" fmla="*/ 2147483646 h 108"/>
                  <a:gd name="T82" fmla="*/ 2147483646 w 188"/>
                  <a:gd name="T83" fmla="*/ 2147483646 h 108"/>
                  <a:gd name="T84" fmla="*/ 2147483646 w 188"/>
                  <a:gd name="T85" fmla="*/ 2147483646 h 108"/>
                  <a:gd name="T86" fmla="*/ 2147483646 w 188"/>
                  <a:gd name="T87" fmla="*/ 2147483646 h 108"/>
                  <a:gd name="T88" fmla="*/ 2147483646 w 188"/>
                  <a:gd name="T89" fmla="*/ 2147483646 h 108"/>
                  <a:gd name="T90" fmla="*/ 2147483646 w 188"/>
                  <a:gd name="T91" fmla="*/ 2147483646 h 108"/>
                  <a:gd name="T92" fmla="*/ 2147483646 w 188"/>
                  <a:gd name="T93" fmla="*/ 2147483646 h 108"/>
                  <a:gd name="T94" fmla="*/ 2147483646 w 188"/>
                  <a:gd name="T95" fmla="*/ 2147483646 h 108"/>
                  <a:gd name="T96" fmla="*/ 2147483646 w 188"/>
                  <a:gd name="T97" fmla="*/ 2147483646 h 108"/>
                  <a:gd name="T98" fmla="*/ 2147483646 w 188"/>
                  <a:gd name="T99" fmla="*/ 2147483646 h 108"/>
                  <a:gd name="T100" fmla="*/ 2147483646 w 188"/>
                  <a:gd name="T101" fmla="*/ 2147483646 h 108"/>
                  <a:gd name="T102" fmla="*/ 2147483646 w 188"/>
                  <a:gd name="T103" fmla="*/ 2147483646 h 108"/>
                  <a:gd name="T104" fmla="*/ 2147483646 w 188"/>
                  <a:gd name="T105" fmla="*/ 2147483646 h 108"/>
                  <a:gd name="T106" fmla="*/ 2147483646 w 188"/>
                  <a:gd name="T107" fmla="*/ 2147483646 h 108"/>
                  <a:gd name="T108" fmla="*/ 2147483646 w 188"/>
                  <a:gd name="T109" fmla="*/ 2147483646 h 108"/>
                  <a:gd name="T110" fmla="*/ 2147483646 w 188"/>
                  <a:gd name="T111" fmla="*/ 0 h 108"/>
                  <a:gd name="T112" fmla="*/ 2147483646 w 188"/>
                  <a:gd name="T113" fmla="*/ 2147483646 h 108"/>
                  <a:gd name="T114" fmla="*/ 2147483646 w 188"/>
                  <a:gd name="T115" fmla="*/ 2147483646 h 108"/>
                  <a:gd name="T116" fmla="*/ 2147483646 w 188"/>
                  <a:gd name="T117" fmla="*/ 2147483646 h 108"/>
                  <a:gd name="T118" fmla="*/ 2147483646 w 188"/>
                  <a:gd name="T119" fmla="*/ 2147483646 h 108"/>
                  <a:gd name="T120" fmla="*/ 2147483646 w 188"/>
                  <a:gd name="T121" fmla="*/ 2147483646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8"/>
                  <a:gd name="T184" fmla="*/ 0 h 108"/>
                  <a:gd name="T185" fmla="*/ 188 w 188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8" h="108">
                    <a:moveTo>
                      <a:pt x="184" y="36"/>
                    </a:moveTo>
                    <a:cubicBezTo>
                      <a:pt x="185" y="41"/>
                      <a:pt x="188" y="46"/>
                      <a:pt x="186" y="51"/>
                    </a:cubicBezTo>
                    <a:cubicBezTo>
                      <a:pt x="184" y="55"/>
                      <a:pt x="179" y="57"/>
                      <a:pt x="178" y="61"/>
                    </a:cubicBezTo>
                    <a:cubicBezTo>
                      <a:pt x="178" y="64"/>
                      <a:pt x="181" y="66"/>
                      <a:pt x="179" y="70"/>
                    </a:cubicBezTo>
                    <a:cubicBezTo>
                      <a:pt x="175" y="77"/>
                      <a:pt x="166" y="80"/>
                      <a:pt x="165" y="88"/>
                    </a:cubicBezTo>
                    <a:cubicBezTo>
                      <a:pt x="164" y="91"/>
                      <a:pt x="166" y="96"/>
                      <a:pt x="162" y="98"/>
                    </a:cubicBezTo>
                    <a:cubicBezTo>
                      <a:pt x="159" y="99"/>
                      <a:pt x="157" y="96"/>
                      <a:pt x="156" y="94"/>
                    </a:cubicBezTo>
                    <a:cubicBezTo>
                      <a:pt x="154" y="95"/>
                      <a:pt x="153" y="97"/>
                      <a:pt x="152" y="98"/>
                    </a:cubicBezTo>
                    <a:cubicBezTo>
                      <a:pt x="149" y="97"/>
                      <a:pt x="145" y="97"/>
                      <a:pt x="142" y="97"/>
                    </a:cubicBezTo>
                    <a:cubicBezTo>
                      <a:pt x="138" y="96"/>
                      <a:pt x="137" y="96"/>
                      <a:pt x="134" y="99"/>
                    </a:cubicBezTo>
                    <a:cubicBezTo>
                      <a:pt x="131" y="101"/>
                      <a:pt x="128" y="106"/>
                      <a:pt x="124" y="107"/>
                    </a:cubicBezTo>
                    <a:cubicBezTo>
                      <a:pt x="117" y="108"/>
                      <a:pt x="110" y="103"/>
                      <a:pt x="103" y="103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1" y="102"/>
                      <a:pt x="99" y="102"/>
                      <a:pt x="97" y="101"/>
                    </a:cubicBezTo>
                    <a:cubicBezTo>
                      <a:pt x="95" y="100"/>
                      <a:pt x="93" y="98"/>
                      <a:pt x="91" y="97"/>
                    </a:cubicBezTo>
                    <a:cubicBezTo>
                      <a:pt x="88" y="96"/>
                      <a:pt x="88" y="96"/>
                      <a:pt x="86" y="96"/>
                    </a:cubicBezTo>
                    <a:cubicBezTo>
                      <a:pt x="82" y="97"/>
                      <a:pt x="80" y="98"/>
                      <a:pt x="76" y="97"/>
                    </a:cubicBezTo>
                    <a:cubicBezTo>
                      <a:pt x="71" y="96"/>
                      <a:pt x="68" y="90"/>
                      <a:pt x="65" y="86"/>
                    </a:cubicBezTo>
                    <a:cubicBezTo>
                      <a:pt x="64" y="85"/>
                      <a:pt x="63" y="84"/>
                      <a:pt x="62" y="84"/>
                    </a:cubicBezTo>
                    <a:cubicBezTo>
                      <a:pt x="61" y="84"/>
                      <a:pt x="60" y="85"/>
                      <a:pt x="59" y="85"/>
                    </a:cubicBezTo>
                    <a:cubicBezTo>
                      <a:pt x="57" y="85"/>
                      <a:pt x="56" y="84"/>
                      <a:pt x="54" y="84"/>
                    </a:cubicBezTo>
                    <a:cubicBezTo>
                      <a:pt x="49" y="84"/>
                      <a:pt x="45" y="88"/>
                      <a:pt x="41" y="90"/>
                    </a:cubicBezTo>
                    <a:cubicBezTo>
                      <a:pt x="36" y="93"/>
                      <a:pt x="33" y="92"/>
                      <a:pt x="29" y="90"/>
                    </a:cubicBezTo>
                    <a:cubicBezTo>
                      <a:pt x="26" y="89"/>
                      <a:pt x="23" y="89"/>
                      <a:pt x="21" y="89"/>
                    </a:cubicBezTo>
                    <a:cubicBezTo>
                      <a:pt x="21" y="89"/>
                      <a:pt x="20" y="88"/>
                      <a:pt x="19" y="88"/>
                    </a:cubicBezTo>
                    <a:cubicBezTo>
                      <a:pt x="17" y="88"/>
                      <a:pt x="16" y="94"/>
                      <a:pt x="13" y="93"/>
                    </a:cubicBezTo>
                    <a:cubicBezTo>
                      <a:pt x="11" y="93"/>
                      <a:pt x="10" y="88"/>
                      <a:pt x="9" y="87"/>
                    </a:cubicBezTo>
                    <a:cubicBezTo>
                      <a:pt x="7" y="84"/>
                      <a:pt x="3" y="85"/>
                      <a:pt x="0" y="85"/>
                    </a:cubicBezTo>
                    <a:cubicBezTo>
                      <a:pt x="0" y="80"/>
                      <a:pt x="4" y="75"/>
                      <a:pt x="5" y="70"/>
                    </a:cubicBezTo>
                    <a:cubicBezTo>
                      <a:pt x="6" y="67"/>
                      <a:pt x="5" y="67"/>
                      <a:pt x="2" y="66"/>
                    </a:cubicBezTo>
                    <a:cubicBezTo>
                      <a:pt x="2" y="66"/>
                      <a:pt x="8" y="65"/>
                      <a:pt x="9" y="66"/>
                    </a:cubicBezTo>
                    <a:cubicBezTo>
                      <a:pt x="11" y="66"/>
                      <a:pt x="13" y="68"/>
                      <a:pt x="15" y="69"/>
                    </a:cubicBezTo>
                    <a:cubicBezTo>
                      <a:pt x="16" y="70"/>
                      <a:pt x="17" y="72"/>
                      <a:pt x="19" y="72"/>
                    </a:cubicBezTo>
                    <a:cubicBezTo>
                      <a:pt x="20" y="72"/>
                      <a:pt x="22" y="70"/>
                      <a:pt x="24" y="70"/>
                    </a:cubicBezTo>
                    <a:cubicBezTo>
                      <a:pt x="25" y="69"/>
                      <a:pt x="27" y="67"/>
                      <a:pt x="28" y="65"/>
                    </a:cubicBezTo>
                    <a:cubicBezTo>
                      <a:pt x="29" y="65"/>
                      <a:pt x="30" y="62"/>
                      <a:pt x="31" y="62"/>
                    </a:cubicBezTo>
                    <a:cubicBezTo>
                      <a:pt x="34" y="61"/>
                      <a:pt x="40" y="68"/>
                      <a:pt x="42" y="69"/>
                    </a:cubicBezTo>
                    <a:cubicBezTo>
                      <a:pt x="46" y="72"/>
                      <a:pt x="51" y="66"/>
                      <a:pt x="55" y="64"/>
                    </a:cubicBezTo>
                    <a:cubicBezTo>
                      <a:pt x="58" y="61"/>
                      <a:pt x="63" y="58"/>
                      <a:pt x="67" y="56"/>
                    </a:cubicBezTo>
                    <a:cubicBezTo>
                      <a:pt x="70" y="55"/>
                      <a:pt x="71" y="55"/>
                      <a:pt x="74" y="57"/>
                    </a:cubicBezTo>
                    <a:cubicBezTo>
                      <a:pt x="77" y="58"/>
                      <a:pt x="79" y="59"/>
                      <a:pt x="82" y="58"/>
                    </a:cubicBezTo>
                    <a:cubicBezTo>
                      <a:pt x="82" y="58"/>
                      <a:pt x="83" y="57"/>
                      <a:pt x="84" y="57"/>
                    </a:cubicBezTo>
                    <a:cubicBezTo>
                      <a:pt x="85" y="56"/>
                      <a:pt x="86" y="57"/>
                      <a:pt x="87" y="57"/>
                    </a:cubicBezTo>
                    <a:cubicBezTo>
                      <a:pt x="89" y="58"/>
                      <a:pt x="91" y="59"/>
                      <a:pt x="93" y="60"/>
                    </a:cubicBezTo>
                    <a:cubicBezTo>
                      <a:pt x="93" y="56"/>
                      <a:pt x="91" y="52"/>
                      <a:pt x="90" y="49"/>
                    </a:cubicBezTo>
                    <a:cubicBezTo>
                      <a:pt x="89" y="46"/>
                      <a:pt x="87" y="45"/>
                      <a:pt x="84" y="43"/>
                    </a:cubicBezTo>
                    <a:cubicBezTo>
                      <a:pt x="86" y="39"/>
                      <a:pt x="92" y="35"/>
                      <a:pt x="96" y="32"/>
                    </a:cubicBezTo>
                    <a:cubicBezTo>
                      <a:pt x="97" y="30"/>
                      <a:pt x="98" y="29"/>
                      <a:pt x="100" y="30"/>
                    </a:cubicBezTo>
                    <a:cubicBezTo>
                      <a:pt x="101" y="30"/>
                      <a:pt x="101" y="31"/>
                      <a:pt x="102" y="32"/>
                    </a:cubicBezTo>
                    <a:cubicBezTo>
                      <a:pt x="102" y="24"/>
                      <a:pt x="108" y="18"/>
                      <a:pt x="108" y="18"/>
                    </a:cubicBezTo>
                    <a:cubicBezTo>
                      <a:pt x="109" y="19"/>
                      <a:pt x="110" y="20"/>
                      <a:pt x="111" y="20"/>
                    </a:cubicBezTo>
                    <a:cubicBezTo>
                      <a:pt x="113" y="22"/>
                      <a:pt x="119" y="25"/>
                      <a:pt x="121" y="25"/>
                    </a:cubicBezTo>
                    <a:cubicBezTo>
                      <a:pt x="125" y="26"/>
                      <a:pt x="131" y="16"/>
                      <a:pt x="135" y="14"/>
                    </a:cubicBezTo>
                    <a:cubicBezTo>
                      <a:pt x="138" y="12"/>
                      <a:pt x="138" y="12"/>
                      <a:pt x="140" y="10"/>
                    </a:cubicBezTo>
                    <a:cubicBezTo>
                      <a:pt x="142" y="7"/>
                      <a:pt x="144" y="0"/>
                      <a:pt x="148" y="0"/>
                    </a:cubicBezTo>
                    <a:cubicBezTo>
                      <a:pt x="153" y="0"/>
                      <a:pt x="156" y="11"/>
                      <a:pt x="163" y="11"/>
                    </a:cubicBezTo>
                    <a:cubicBezTo>
                      <a:pt x="167" y="12"/>
                      <a:pt x="173" y="10"/>
                      <a:pt x="178" y="9"/>
                    </a:cubicBezTo>
                    <a:cubicBezTo>
                      <a:pt x="183" y="9"/>
                      <a:pt x="183" y="9"/>
                      <a:pt x="186" y="13"/>
                    </a:cubicBezTo>
                    <a:cubicBezTo>
                      <a:pt x="186" y="14"/>
                      <a:pt x="186" y="14"/>
                      <a:pt x="186" y="14"/>
                    </a:cubicBezTo>
                    <a:cubicBezTo>
                      <a:pt x="186" y="21"/>
                      <a:pt x="187" y="30"/>
                      <a:pt x="185" y="36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6" name="Freeform 523">
                <a:extLst>
                  <a:ext uri="{FF2B5EF4-FFF2-40B4-BE49-F238E27FC236}">
                    <a16:creationId xmlns:a16="http://schemas.microsoft.com/office/drawing/2014/main" id="{2FD271E0-1AC4-CAA3-5407-A13D2BDD9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1708" y="3120787"/>
                <a:ext cx="166687" cy="95250"/>
              </a:xfrm>
              <a:custGeom>
                <a:avLst/>
                <a:gdLst>
                  <a:gd name="T0" fmla="*/ 2147483646 w 188"/>
                  <a:gd name="T1" fmla="*/ 2147483646 h 108"/>
                  <a:gd name="T2" fmla="*/ 2147483646 w 188"/>
                  <a:gd name="T3" fmla="*/ 2147483646 h 108"/>
                  <a:gd name="T4" fmla="*/ 2147483646 w 188"/>
                  <a:gd name="T5" fmla="*/ 2147483646 h 108"/>
                  <a:gd name="T6" fmla="*/ 2147483646 w 188"/>
                  <a:gd name="T7" fmla="*/ 2147483646 h 108"/>
                  <a:gd name="T8" fmla="*/ 2147483646 w 188"/>
                  <a:gd name="T9" fmla="*/ 2147483646 h 108"/>
                  <a:gd name="T10" fmla="*/ 2147483646 w 188"/>
                  <a:gd name="T11" fmla="*/ 2147483646 h 108"/>
                  <a:gd name="T12" fmla="*/ 2147483646 w 188"/>
                  <a:gd name="T13" fmla="*/ 2147483646 h 108"/>
                  <a:gd name="T14" fmla="*/ 2147483646 w 188"/>
                  <a:gd name="T15" fmla="*/ 2147483646 h 108"/>
                  <a:gd name="T16" fmla="*/ 2147483646 w 188"/>
                  <a:gd name="T17" fmla="*/ 2147483646 h 108"/>
                  <a:gd name="T18" fmla="*/ 2147483646 w 188"/>
                  <a:gd name="T19" fmla="*/ 2147483646 h 108"/>
                  <a:gd name="T20" fmla="*/ 2147483646 w 188"/>
                  <a:gd name="T21" fmla="*/ 2147483646 h 108"/>
                  <a:gd name="T22" fmla="*/ 2147483646 w 188"/>
                  <a:gd name="T23" fmla="*/ 2147483646 h 108"/>
                  <a:gd name="T24" fmla="*/ 2147483646 w 188"/>
                  <a:gd name="T25" fmla="*/ 2147483646 h 108"/>
                  <a:gd name="T26" fmla="*/ 2147483646 w 188"/>
                  <a:gd name="T27" fmla="*/ 2147483646 h 108"/>
                  <a:gd name="T28" fmla="*/ 2147483646 w 188"/>
                  <a:gd name="T29" fmla="*/ 2147483646 h 108"/>
                  <a:gd name="T30" fmla="*/ 2147483646 w 188"/>
                  <a:gd name="T31" fmla="*/ 2147483646 h 108"/>
                  <a:gd name="T32" fmla="*/ 2147483646 w 188"/>
                  <a:gd name="T33" fmla="*/ 2147483646 h 108"/>
                  <a:gd name="T34" fmla="*/ 2147483646 w 188"/>
                  <a:gd name="T35" fmla="*/ 2147483646 h 108"/>
                  <a:gd name="T36" fmla="*/ 2147483646 w 188"/>
                  <a:gd name="T37" fmla="*/ 2147483646 h 108"/>
                  <a:gd name="T38" fmla="*/ 2147483646 w 188"/>
                  <a:gd name="T39" fmla="*/ 2147483646 h 108"/>
                  <a:gd name="T40" fmla="*/ 2147483646 w 188"/>
                  <a:gd name="T41" fmla="*/ 2147483646 h 108"/>
                  <a:gd name="T42" fmla="*/ 2147483646 w 188"/>
                  <a:gd name="T43" fmla="*/ 2147483646 h 108"/>
                  <a:gd name="T44" fmla="*/ 2147483646 w 188"/>
                  <a:gd name="T45" fmla="*/ 2147483646 h 108"/>
                  <a:gd name="T46" fmla="*/ 2147483646 w 188"/>
                  <a:gd name="T47" fmla="*/ 2147483646 h 108"/>
                  <a:gd name="T48" fmla="*/ 2147483646 w 188"/>
                  <a:gd name="T49" fmla="*/ 2147483646 h 108"/>
                  <a:gd name="T50" fmla="*/ 2147483646 w 188"/>
                  <a:gd name="T51" fmla="*/ 2147483646 h 108"/>
                  <a:gd name="T52" fmla="*/ 2147483646 w 188"/>
                  <a:gd name="T53" fmla="*/ 2147483646 h 108"/>
                  <a:gd name="T54" fmla="*/ 2147483646 w 188"/>
                  <a:gd name="T55" fmla="*/ 2147483646 h 108"/>
                  <a:gd name="T56" fmla="*/ 0 w 188"/>
                  <a:gd name="T57" fmla="*/ 2147483646 h 108"/>
                  <a:gd name="T58" fmla="*/ 2147483646 w 188"/>
                  <a:gd name="T59" fmla="*/ 2147483646 h 108"/>
                  <a:gd name="T60" fmla="*/ 2147483646 w 188"/>
                  <a:gd name="T61" fmla="*/ 2147483646 h 108"/>
                  <a:gd name="T62" fmla="*/ 2147483646 w 188"/>
                  <a:gd name="T63" fmla="*/ 2147483646 h 108"/>
                  <a:gd name="T64" fmla="*/ 2147483646 w 188"/>
                  <a:gd name="T65" fmla="*/ 2147483646 h 108"/>
                  <a:gd name="T66" fmla="*/ 2147483646 w 188"/>
                  <a:gd name="T67" fmla="*/ 2147483646 h 108"/>
                  <a:gd name="T68" fmla="*/ 2147483646 w 188"/>
                  <a:gd name="T69" fmla="*/ 2147483646 h 108"/>
                  <a:gd name="T70" fmla="*/ 2147483646 w 188"/>
                  <a:gd name="T71" fmla="*/ 2147483646 h 108"/>
                  <a:gd name="T72" fmla="*/ 2147483646 w 188"/>
                  <a:gd name="T73" fmla="*/ 2147483646 h 108"/>
                  <a:gd name="T74" fmla="*/ 2147483646 w 188"/>
                  <a:gd name="T75" fmla="*/ 2147483646 h 108"/>
                  <a:gd name="T76" fmla="*/ 2147483646 w 188"/>
                  <a:gd name="T77" fmla="*/ 2147483646 h 108"/>
                  <a:gd name="T78" fmla="*/ 2147483646 w 188"/>
                  <a:gd name="T79" fmla="*/ 2147483646 h 108"/>
                  <a:gd name="T80" fmla="*/ 2147483646 w 188"/>
                  <a:gd name="T81" fmla="*/ 2147483646 h 108"/>
                  <a:gd name="T82" fmla="*/ 2147483646 w 188"/>
                  <a:gd name="T83" fmla="*/ 2147483646 h 108"/>
                  <a:gd name="T84" fmla="*/ 2147483646 w 188"/>
                  <a:gd name="T85" fmla="*/ 2147483646 h 108"/>
                  <a:gd name="T86" fmla="*/ 2147483646 w 188"/>
                  <a:gd name="T87" fmla="*/ 2147483646 h 108"/>
                  <a:gd name="T88" fmla="*/ 2147483646 w 188"/>
                  <a:gd name="T89" fmla="*/ 2147483646 h 108"/>
                  <a:gd name="T90" fmla="*/ 2147483646 w 188"/>
                  <a:gd name="T91" fmla="*/ 2147483646 h 108"/>
                  <a:gd name="T92" fmla="*/ 2147483646 w 188"/>
                  <a:gd name="T93" fmla="*/ 2147483646 h 108"/>
                  <a:gd name="T94" fmla="*/ 2147483646 w 188"/>
                  <a:gd name="T95" fmla="*/ 2147483646 h 108"/>
                  <a:gd name="T96" fmla="*/ 2147483646 w 188"/>
                  <a:gd name="T97" fmla="*/ 2147483646 h 108"/>
                  <a:gd name="T98" fmla="*/ 2147483646 w 188"/>
                  <a:gd name="T99" fmla="*/ 2147483646 h 108"/>
                  <a:gd name="T100" fmla="*/ 2147483646 w 188"/>
                  <a:gd name="T101" fmla="*/ 2147483646 h 108"/>
                  <a:gd name="T102" fmla="*/ 2147483646 w 188"/>
                  <a:gd name="T103" fmla="*/ 2147483646 h 108"/>
                  <a:gd name="T104" fmla="*/ 2147483646 w 188"/>
                  <a:gd name="T105" fmla="*/ 2147483646 h 108"/>
                  <a:gd name="T106" fmla="*/ 2147483646 w 188"/>
                  <a:gd name="T107" fmla="*/ 2147483646 h 108"/>
                  <a:gd name="T108" fmla="*/ 2147483646 w 188"/>
                  <a:gd name="T109" fmla="*/ 2147483646 h 108"/>
                  <a:gd name="T110" fmla="*/ 2147483646 w 188"/>
                  <a:gd name="T111" fmla="*/ 0 h 108"/>
                  <a:gd name="T112" fmla="*/ 2147483646 w 188"/>
                  <a:gd name="T113" fmla="*/ 2147483646 h 108"/>
                  <a:gd name="T114" fmla="*/ 2147483646 w 188"/>
                  <a:gd name="T115" fmla="*/ 2147483646 h 108"/>
                  <a:gd name="T116" fmla="*/ 2147483646 w 188"/>
                  <a:gd name="T117" fmla="*/ 2147483646 h 108"/>
                  <a:gd name="T118" fmla="*/ 2147483646 w 188"/>
                  <a:gd name="T119" fmla="*/ 2147483646 h 108"/>
                  <a:gd name="T120" fmla="*/ 2147483646 w 188"/>
                  <a:gd name="T121" fmla="*/ 2147483646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8"/>
                  <a:gd name="T184" fmla="*/ 0 h 108"/>
                  <a:gd name="T185" fmla="*/ 188 w 188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8" h="108">
                    <a:moveTo>
                      <a:pt x="184" y="36"/>
                    </a:moveTo>
                    <a:cubicBezTo>
                      <a:pt x="185" y="41"/>
                      <a:pt x="188" y="46"/>
                      <a:pt x="186" y="51"/>
                    </a:cubicBezTo>
                    <a:cubicBezTo>
                      <a:pt x="184" y="55"/>
                      <a:pt x="179" y="57"/>
                      <a:pt x="178" y="61"/>
                    </a:cubicBezTo>
                    <a:cubicBezTo>
                      <a:pt x="178" y="64"/>
                      <a:pt x="181" y="66"/>
                      <a:pt x="179" y="70"/>
                    </a:cubicBezTo>
                    <a:cubicBezTo>
                      <a:pt x="175" y="77"/>
                      <a:pt x="166" y="80"/>
                      <a:pt x="165" y="88"/>
                    </a:cubicBezTo>
                    <a:cubicBezTo>
                      <a:pt x="164" y="91"/>
                      <a:pt x="166" y="96"/>
                      <a:pt x="162" y="98"/>
                    </a:cubicBezTo>
                    <a:cubicBezTo>
                      <a:pt x="159" y="99"/>
                      <a:pt x="157" y="96"/>
                      <a:pt x="156" y="94"/>
                    </a:cubicBezTo>
                    <a:cubicBezTo>
                      <a:pt x="154" y="95"/>
                      <a:pt x="153" y="97"/>
                      <a:pt x="152" y="98"/>
                    </a:cubicBezTo>
                    <a:cubicBezTo>
                      <a:pt x="149" y="97"/>
                      <a:pt x="145" y="97"/>
                      <a:pt x="142" y="97"/>
                    </a:cubicBezTo>
                    <a:cubicBezTo>
                      <a:pt x="138" y="96"/>
                      <a:pt x="137" y="96"/>
                      <a:pt x="134" y="99"/>
                    </a:cubicBezTo>
                    <a:cubicBezTo>
                      <a:pt x="131" y="101"/>
                      <a:pt x="128" y="106"/>
                      <a:pt x="124" y="107"/>
                    </a:cubicBezTo>
                    <a:cubicBezTo>
                      <a:pt x="117" y="108"/>
                      <a:pt x="110" y="103"/>
                      <a:pt x="103" y="103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1" y="102"/>
                      <a:pt x="99" y="102"/>
                      <a:pt x="97" y="101"/>
                    </a:cubicBezTo>
                    <a:cubicBezTo>
                      <a:pt x="95" y="100"/>
                      <a:pt x="93" y="98"/>
                      <a:pt x="91" y="97"/>
                    </a:cubicBezTo>
                    <a:cubicBezTo>
                      <a:pt x="88" y="96"/>
                      <a:pt x="88" y="96"/>
                      <a:pt x="86" y="96"/>
                    </a:cubicBezTo>
                    <a:cubicBezTo>
                      <a:pt x="82" y="97"/>
                      <a:pt x="80" y="98"/>
                      <a:pt x="76" y="97"/>
                    </a:cubicBezTo>
                    <a:cubicBezTo>
                      <a:pt x="71" y="96"/>
                      <a:pt x="68" y="90"/>
                      <a:pt x="65" y="86"/>
                    </a:cubicBezTo>
                    <a:cubicBezTo>
                      <a:pt x="64" y="85"/>
                      <a:pt x="63" y="84"/>
                      <a:pt x="62" y="84"/>
                    </a:cubicBezTo>
                    <a:cubicBezTo>
                      <a:pt x="61" y="84"/>
                      <a:pt x="60" y="85"/>
                      <a:pt x="59" y="85"/>
                    </a:cubicBezTo>
                    <a:cubicBezTo>
                      <a:pt x="57" y="85"/>
                      <a:pt x="56" y="84"/>
                      <a:pt x="54" y="84"/>
                    </a:cubicBezTo>
                    <a:cubicBezTo>
                      <a:pt x="49" y="84"/>
                      <a:pt x="45" y="88"/>
                      <a:pt x="41" y="90"/>
                    </a:cubicBezTo>
                    <a:cubicBezTo>
                      <a:pt x="36" y="93"/>
                      <a:pt x="33" y="92"/>
                      <a:pt x="29" y="90"/>
                    </a:cubicBezTo>
                    <a:cubicBezTo>
                      <a:pt x="26" y="89"/>
                      <a:pt x="23" y="89"/>
                      <a:pt x="21" y="89"/>
                    </a:cubicBezTo>
                    <a:cubicBezTo>
                      <a:pt x="21" y="89"/>
                      <a:pt x="20" y="88"/>
                      <a:pt x="19" y="88"/>
                    </a:cubicBezTo>
                    <a:cubicBezTo>
                      <a:pt x="17" y="88"/>
                      <a:pt x="16" y="94"/>
                      <a:pt x="13" y="93"/>
                    </a:cubicBezTo>
                    <a:cubicBezTo>
                      <a:pt x="11" y="93"/>
                      <a:pt x="10" y="88"/>
                      <a:pt x="9" y="87"/>
                    </a:cubicBezTo>
                    <a:cubicBezTo>
                      <a:pt x="7" y="84"/>
                      <a:pt x="3" y="85"/>
                      <a:pt x="0" y="85"/>
                    </a:cubicBezTo>
                    <a:cubicBezTo>
                      <a:pt x="0" y="80"/>
                      <a:pt x="4" y="75"/>
                      <a:pt x="5" y="70"/>
                    </a:cubicBezTo>
                    <a:cubicBezTo>
                      <a:pt x="6" y="67"/>
                      <a:pt x="5" y="67"/>
                      <a:pt x="2" y="66"/>
                    </a:cubicBezTo>
                    <a:cubicBezTo>
                      <a:pt x="2" y="66"/>
                      <a:pt x="8" y="65"/>
                      <a:pt x="9" y="66"/>
                    </a:cubicBezTo>
                    <a:cubicBezTo>
                      <a:pt x="11" y="66"/>
                      <a:pt x="13" y="68"/>
                      <a:pt x="15" y="69"/>
                    </a:cubicBezTo>
                    <a:cubicBezTo>
                      <a:pt x="16" y="70"/>
                      <a:pt x="17" y="72"/>
                      <a:pt x="19" y="72"/>
                    </a:cubicBezTo>
                    <a:cubicBezTo>
                      <a:pt x="20" y="72"/>
                      <a:pt x="22" y="70"/>
                      <a:pt x="24" y="70"/>
                    </a:cubicBezTo>
                    <a:cubicBezTo>
                      <a:pt x="25" y="69"/>
                      <a:pt x="27" y="67"/>
                      <a:pt x="28" y="65"/>
                    </a:cubicBezTo>
                    <a:cubicBezTo>
                      <a:pt x="29" y="65"/>
                      <a:pt x="30" y="62"/>
                      <a:pt x="31" y="62"/>
                    </a:cubicBezTo>
                    <a:cubicBezTo>
                      <a:pt x="34" y="61"/>
                      <a:pt x="40" y="68"/>
                      <a:pt x="42" y="69"/>
                    </a:cubicBezTo>
                    <a:cubicBezTo>
                      <a:pt x="46" y="72"/>
                      <a:pt x="51" y="66"/>
                      <a:pt x="55" y="64"/>
                    </a:cubicBezTo>
                    <a:cubicBezTo>
                      <a:pt x="58" y="61"/>
                      <a:pt x="63" y="58"/>
                      <a:pt x="67" y="56"/>
                    </a:cubicBezTo>
                    <a:cubicBezTo>
                      <a:pt x="70" y="55"/>
                      <a:pt x="71" y="55"/>
                      <a:pt x="74" y="57"/>
                    </a:cubicBezTo>
                    <a:cubicBezTo>
                      <a:pt x="77" y="58"/>
                      <a:pt x="79" y="59"/>
                      <a:pt x="82" y="58"/>
                    </a:cubicBezTo>
                    <a:cubicBezTo>
                      <a:pt x="82" y="58"/>
                      <a:pt x="83" y="57"/>
                      <a:pt x="84" y="57"/>
                    </a:cubicBezTo>
                    <a:cubicBezTo>
                      <a:pt x="85" y="56"/>
                      <a:pt x="86" y="57"/>
                      <a:pt x="87" y="57"/>
                    </a:cubicBezTo>
                    <a:cubicBezTo>
                      <a:pt x="89" y="58"/>
                      <a:pt x="91" y="59"/>
                      <a:pt x="93" y="60"/>
                    </a:cubicBezTo>
                    <a:cubicBezTo>
                      <a:pt x="93" y="56"/>
                      <a:pt x="91" y="52"/>
                      <a:pt x="90" y="49"/>
                    </a:cubicBezTo>
                    <a:cubicBezTo>
                      <a:pt x="89" y="46"/>
                      <a:pt x="87" y="45"/>
                      <a:pt x="84" y="43"/>
                    </a:cubicBezTo>
                    <a:cubicBezTo>
                      <a:pt x="86" y="39"/>
                      <a:pt x="92" y="35"/>
                      <a:pt x="96" y="32"/>
                    </a:cubicBezTo>
                    <a:cubicBezTo>
                      <a:pt x="97" y="30"/>
                      <a:pt x="98" y="29"/>
                      <a:pt x="100" y="30"/>
                    </a:cubicBezTo>
                    <a:cubicBezTo>
                      <a:pt x="101" y="30"/>
                      <a:pt x="101" y="31"/>
                      <a:pt x="102" y="32"/>
                    </a:cubicBezTo>
                    <a:cubicBezTo>
                      <a:pt x="102" y="24"/>
                      <a:pt x="108" y="18"/>
                      <a:pt x="108" y="18"/>
                    </a:cubicBezTo>
                    <a:cubicBezTo>
                      <a:pt x="109" y="19"/>
                      <a:pt x="110" y="20"/>
                      <a:pt x="111" y="20"/>
                    </a:cubicBezTo>
                    <a:cubicBezTo>
                      <a:pt x="113" y="22"/>
                      <a:pt x="119" y="25"/>
                      <a:pt x="121" y="25"/>
                    </a:cubicBezTo>
                    <a:cubicBezTo>
                      <a:pt x="125" y="26"/>
                      <a:pt x="131" y="16"/>
                      <a:pt x="135" y="14"/>
                    </a:cubicBezTo>
                    <a:cubicBezTo>
                      <a:pt x="138" y="12"/>
                      <a:pt x="138" y="12"/>
                      <a:pt x="140" y="10"/>
                    </a:cubicBezTo>
                    <a:cubicBezTo>
                      <a:pt x="142" y="7"/>
                      <a:pt x="144" y="0"/>
                      <a:pt x="148" y="0"/>
                    </a:cubicBezTo>
                    <a:cubicBezTo>
                      <a:pt x="153" y="0"/>
                      <a:pt x="156" y="11"/>
                      <a:pt x="163" y="11"/>
                    </a:cubicBezTo>
                    <a:cubicBezTo>
                      <a:pt x="167" y="12"/>
                      <a:pt x="173" y="10"/>
                      <a:pt x="178" y="9"/>
                    </a:cubicBezTo>
                    <a:cubicBezTo>
                      <a:pt x="183" y="9"/>
                      <a:pt x="183" y="9"/>
                      <a:pt x="186" y="13"/>
                    </a:cubicBezTo>
                    <a:cubicBezTo>
                      <a:pt x="186" y="14"/>
                      <a:pt x="186" y="14"/>
                      <a:pt x="186" y="14"/>
                    </a:cubicBezTo>
                    <a:cubicBezTo>
                      <a:pt x="186" y="21"/>
                      <a:pt x="187" y="30"/>
                      <a:pt x="185" y="36"/>
                    </a:cubicBezTo>
                  </a:path>
                </a:pathLst>
              </a:custGeom>
              <a:solidFill>
                <a:srgbClr val="2D8D9E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7" name="Freeform 524">
                <a:extLst>
                  <a:ext uri="{FF2B5EF4-FFF2-40B4-BE49-F238E27FC236}">
                    <a16:creationId xmlns:a16="http://schemas.microsoft.com/office/drawing/2014/main" id="{FA129E5A-38BE-B0DB-0E76-E30046312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7433" y="3193812"/>
                <a:ext cx="76200" cy="55562"/>
              </a:xfrm>
              <a:custGeom>
                <a:avLst/>
                <a:gdLst>
                  <a:gd name="T0" fmla="*/ 2147483646 w 85"/>
                  <a:gd name="T1" fmla="*/ 2147483646 h 63"/>
                  <a:gd name="T2" fmla="*/ 2147483646 w 85"/>
                  <a:gd name="T3" fmla="*/ 2147483646 h 63"/>
                  <a:gd name="T4" fmla="*/ 2147483646 w 85"/>
                  <a:gd name="T5" fmla="*/ 2147483646 h 63"/>
                  <a:gd name="T6" fmla="*/ 2147483646 w 85"/>
                  <a:gd name="T7" fmla="*/ 2147483646 h 63"/>
                  <a:gd name="T8" fmla="*/ 2147483646 w 85"/>
                  <a:gd name="T9" fmla="*/ 2147483646 h 63"/>
                  <a:gd name="T10" fmla="*/ 2147483646 w 85"/>
                  <a:gd name="T11" fmla="*/ 2147483646 h 63"/>
                  <a:gd name="T12" fmla="*/ 2147483646 w 85"/>
                  <a:gd name="T13" fmla="*/ 2147483646 h 63"/>
                  <a:gd name="T14" fmla="*/ 2147483646 w 85"/>
                  <a:gd name="T15" fmla="*/ 2147483646 h 63"/>
                  <a:gd name="T16" fmla="*/ 2147483646 w 85"/>
                  <a:gd name="T17" fmla="*/ 0 h 63"/>
                  <a:gd name="T18" fmla="*/ 2147483646 w 85"/>
                  <a:gd name="T19" fmla="*/ 0 h 63"/>
                  <a:gd name="T20" fmla="*/ 2147483646 w 85"/>
                  <a:gd name="T21" fmla="*/ 2147483646 h 63"/>
                  <a:gd name="T22" fmla="*/ 2147483646 w 85"/>
                  <a:gd name="T23" fmla="*/ 2147483646 h 63"/>
                  <a:gd name="T24" fmla="*/ 2147483646 w 85"/>
                  <a:gd name="T25" fmla="*/ 2147483646 h 63"/>
                  <a:gd name="T26" fmla="*/ 2147483646 w 85"/>
                  <a:gd name="T27" fmla="*/ 2147483646 h 63"/>
                  <a:gd name="T28" fmla="*/ 2147483646 w 85"/>
                  <a:gd name="T29" fmla="*/ 2147483646 h 63"/>
                  <a:gd name="T30" fmla="*/ 2147483646 w 85"/>
                  <a:gd name="T31" fmla="*/ 2147483646 h 63"/>
                  <a:gd name="T32" fmla="*/ 2147483646 w 85"/>
                  <a:gd name="T33" fmla="*/ 2147483646 h 63"/>
                  <a:gd name="T34" fmla="*/ 2147483646 w 85"/>
                  <a:gd name="T35" fmla="*/ 2147483646 h 63"/>
                  <a:gd name="T36" fmla="*/ 2147483646 w 85"/>
                  <a:gd name="T37" fmla="*/ 2147483646 h 63"/>
                  <a:gd name="T38" fmla="*/ 2147483646 w 85"/>
                  <a:gd name="T39" fmla="*/ 2147483646 h 63"/>
                  <a:gd name="T40" fmla="*/ 2147483646 w 85"/>
                  <a:gd name="T41" fmla="*/ 2147483646 h 63"/>
                  <a:gd name="T42" fmla="*/ 2147483646 w 85"/>
                  <a:gd name="T43" fmla="*/ 2147483646 h 63"/>
                  <a:gd name="T44" fmla="*/ 2147483646 w 85"/>
                  <a:gd name="T45" fmla="*/ 2147483646 h 63"/>
                  <a:gd name="T46" fmla="*/ 2147483646 w 85"/>
                  <a:gd name="T47" fmla="*/ 2147483646 h 63"/>
                  <a:gd name="T48" fmla="*/ 2147483646 w 85"/>
                  <a:gd name="T49" fmla="*/ 2147483646 h 63"/>
                  <a:gd name="T50" fmla="*/ 2147483646 w 85"/>
                  <a:gd name="T51" fmla="*/ 2147483646 h 63"/>
                  <a:gd name="T52" fmla="*/ 2147483646 w 85"/>
                  <a:gd name="T53" fmla="*/ 2147483646 h 63"/>
                  <a:gd name="T54" fmla="*/ 2147483646 w 85"/>
                  <a:gd name="T55" fmla="*/ 2147483646 h 63"/>
                  <a:gd name="T56" fmla="*/ 2147483646 w 85"/>
                  <a:gd name="T57" fmla="*/ 2147483646 h 63"/>
                  <a:gd name="T58" fmla="*/ 2147483646 w 85"/>
                  <a:gd name="T59" fmla="*/ 2147483646 h 63"/>
                  <a:gd name="T60" fmla="*/ 2147483646 w 85"/>
                  <a:gd name="T61" fmla="*/ 2147483646 h 6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5"/>
                  <a:gd name="T94" fmla="*/ 0 h 63"/>
                  <a:gd name="T95" fmla="*/ 85 w 85"/>
                  <a:gd name="T96" fmla="*/ 63 h 6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5" h="63">
                    <a:moveTo>
                      <a:pt x="5" y="20"/>
                    </a:moveTo>
                    <a:cubicBezTo>
                      <a:pt x="12" y="20"/>
                      <a:pt x="19" y="25"/>
                      <a:pt x="26" y="24"/>
                    </a:cubicBezTo>
                    <a:cubicBezTo>
                      <a:pt x="30" y="23"/>
                      <a:pt x="33" y="18"/>
                      <a:pt x="36" y="16"/>
                    </a:cubicBezTo>
                    <a:cubicBezTo>
                      <a:pt x="39" y="13"/>
                      <a:pt x="40" y="13"/>
                      <a:pt x="44" y="14"/>
                    </a:cubicBezTo>
                    <a:cubicBezTo>
                      <a:pt x="47" y="14"/>
                      <a:pt x="51" y="14"/>
                      <a:pt x="54" y="15"/>
                    </a:cubicBezTo>
                    <a:cubicBezTo>
                      <a:pt x="55" y="14"/>
                      <a:pt x="56" y="12"/>
                      <a:pt x="58" y="11"/>
                    </a:cubicBezTo>
                    <a:cubicBezTo>
                      <a:pt x="59" y="13"/>
                      <a:pt x="61" y="16"/>
                      <a:pt x="64" y="15"/>
                    </a:cubicBezTo>
                    <a:cubicBezTo>
                      <a:pt x="68" y="13"/>
                      <a:pt x="66" y="8"/>
                      <a:pt x="67" y="5"/>
                    </a:cubicBezTo>
                    <a:cubicBezTo>
                      <a:pt x="67" y="3"/>
                      <a:pt x="68" y="1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5"/>
                      <a:pt x="76" y="11"/>
                      <a:pt x="80" y="15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1" y="20"/>
                      <a:pt x="77" y="22"/>
                      <a:pt x="74" y="23"/>
                    </a:cubicBezTo>
                    <a:cubicBezTo>
                      <a:pt x="71" y="24"/>
                      <a:pt x="69" y="26"/>
                      <a:pt x="67" y="27"/>
                    </a:cubicBezTo>
                    <a:cubicBezTo>
                      <a:pt x="65" y="28"/>
                      <a:pt x="59" y="30"/>
                      <a:pt x="58" y="31"/>
                    </a:cubicBezTo>
                    <a:cubicBezTo>
                      <a:pt x="56" y="35"/>
                      <a:pt x="63" y="40"/>
                      <a:pt x="63" y="44"/>
                    </a:cubicBezTo>
                    <a:cubicBezTo>
                      <a:pt x="62" y="47"/>
                      <a:pt x="56" y="48"/>
                      <a:pt x="54" y="49"/>
                    </a:cubicBezTo>
                    <a:cubicBezTo>
                      <a:pt x="53" y="53"/>
                      <a:pt x="53" y="57"/>
                      <a:pt x="55" y="61"/>
                    </a:cubicBezTo>
                    <a:cubicBezTo>
                      <a:pt x="46" y="61"/>
                      <a:pt x="38" y="62"/>
                      <a:pt x="32" y="54"/>
                    </a:cubicBezTo>
                    <a:cubicBezTo>
                      <a:pt x="29" y="56"/>
                      <a:pt x="30" y="61"/>
                      <a:pt x="28" y="62"/>
                    </a:cubicBezTo>
                    <a:cubicBezTo>
                      <a:pt x="27" y="63"/>
                      <a:pt x="23" y="62"/>
                      <a:pt x="22" y="62"/>
                    </a:cubicBezTo>
                    <a:cubicBezTo>
                      <a:pt x="18" y="62"/>
                      <a:pt x="5" y="58"/>
                      <a:pt x="4" y="60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7"/>
                      <a:pt x="6" y="55"/>
                      <a:pt x="6" y="52"/>
                    </a:cubicBezTo>
                    <a:cubicBezTo>
                      <a:pt x="7" y="49"/>
                      <a:pt x="7" y="48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4" y="45"/>
                      <a:pt x="2" y="42"/>
                      <a:pt x="3" y="40"/>
                    </a:cubicBezTo>
                    <a:cubicBezTo>
                      <a:pt x="3" y="38"/>
                      <a:pt x="6" y="37"/>
                      <a:pt x="6" y="35"/>
                    </a:cubicBezTo>
                    <a:cubicBezTo>
                      <a:pt x="0" y="34"/>
                      <a:pt x="2" y="27"/>
                      <a:pt x="3" y="24"/>
                    </a:cubicBezTo>
                    <a:cubicBezTo>
                      <a:pt x="4" y="22"/>
                      <a:pt x="5" y="21"/>
                      <a:pt x="4" y="21"/>
                    </a:cubicBez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77933C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8" name="Freeform 525">
                <a:extLst>
                  <a:ext uri="{FF2B5EF4-FFF2-40B4-BE49-F238E27FC236}">
                    <a16:creationId xmlns:a16="http://schemas.microsoft.com/office/drawing/2014/main" id="{461C58ED-CC39-DA9E-82D0-C6423B8C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0608" y="3209687"/>
                <a:ext cx="131762" cy="119062"/>
              </a:xfrm>
              <a:custGeom>
                <a:avLst/>
                <a:gdLst>
                  <a:gd name="T0" fmla="*/ 2147483646 w 148"/>
                  <a:gd name="T1" fmla="*/ 2147483646 h 134"/>
                  <a:gd name="T2" fmla="*/ 2147483646 w 148"/>
                  <a:gd name="T3" fmla="*/ 2147483646 h 134"/>
                  <a:gd name="T4" fmla="*/ 2147483646 w 148"/>
                  <a:gd name="T5" fmla="*/ 2147483646 h 134"/>
                  <a:gd name="T6" fmla="*/ 2147483646 w 148"/>
                  <a:gd name="T7" fmla="*/ 2147483646 h 134"/>
                  <a:gd name="T8" fmla="*/ 2147483646 w 148"/>
                  <a:gd name="T9" fmla="*/ 2147483646 h 134"/>
                  <a:gd name="T10" fmla="*/ 2147483646 w 148"/>
                  <a:gd name="T11" fmla="*/ 2147483646 h 134"/>
                  <a:gd name="T12" fmla="*/ 2147483646 w 148"/>
                  <a:gd name="T13" fmla="*/ 2147483646 h 134"/>
                  <a:gd name="T14" fmla="*/ 2147483646 w 148"/>
                  <a:gd name="T15" fmla="*/ 2147483646 h 134"/>
                  <a:gd name="T16" fmla="*/ 2147483646 w 148"/>
                  <a:gd name="T17" fmla="*/ 2147483646 h 134"/>
                  <a:gd name="T18" fmla="*/ 2147483646 w 148"/>
                  <a:gd name="T19" fmla="*/ 2147483646 h 134"/>
                  <a:gd name="T20" fmla="*/ 2147483646 w 148"/>
                  <a:gd name="T21" fmla="*/ 2147483646 h 134"/>
                  <a:gd name="T22" fmla="*/ 2147483646 w 148"/>
                  <a:gd name="T23" fmla="*/ 2147483646 h 134"/>
                  <a:gd name="T24" fmla="*/ 2147483646 w 148"/>
                  <a:gd name="T25" fmla="*/ 2147483646 h 134"/>
                  <a:gd name="T26" fmla="*/ 2147483646 w 148"/>
                  <a:gd name="T27" fmla="*/ 2147483646 h 134"/>
                  <a:gd name="T28" fmla="*/ 2147483646 w 148"/>
                  <a:gd name="T29" fmla="*/ 2147483646 h 134"/>
                  <a:gd name="T30" fmla="*/ 2147483646 w 148"/>
                  <a:gd name="T31" fmla="*/ 2147483646 h 134"/>
                  <a:gd name="T32" fmla="*/ 2147483646 w 148"/>
                  <a:gd name="T33" fmla="*/ 2147483646 h 134"/>
                  <a:gd name="T34" fmla="*/ 2147483646 w 148"/>
                  <a:gd name="T35" fmla="*/ 2147483646 h 134"/>
                  <a:gd name="T36" fmla="*/ 2147483646 w 148"/>
                  <a:gd name="T37" fmla="*/ 2147483646 h 134"/>
                  <a:gd name="T38" fmla="*/ 2147483646 w 148"/>
                  <a:gd name="T39" fmla="*/ 2147483646 h 134"/>
                  <a:gd name="T40" fmla="*/ 2147483646 w 148"/>
                  <a:gd name="T41" fmla="*/ 2147483646 h 134"/>
                  <a:gd name="T42" fmla="*/ 2147483646 w 148"/>
                  <a:gd name="T43" fmla="*/ 2147483646 h 134"/>
                  <a:gd name="T44" fmla="*/ 2147483646 w 148"/>
                  <a:gd name="T45" fmla="*/ 0 h 134"/>
                  <a:gd name="T46" fmla="*/ 2147483646 w 148"/>
                  <a:gd name="T47" fmla="*/ 0 h 134"/>
                  <a:gd name="T48" fmla="*/ 2147483646 w 148"/>
                  <a:gd name="T49" fmla="*/ 2147483646 h 134"/>
                  <a:gd name="T50" fmla="*/ 2147483646 w 148"/>
                  <a:gd name="T51" fmla="*/ 2147483646 h 134"/>
                  <a:gd name="T52" fmla="*/ 2147483646 w 148"/>
                  <a:gd name="T53" fmla="*/ 2147483646 h 134"/>
                  <a:gd name="T54" fmla="*/ 2147483646 w 148"/>
                  <a:gd name="T55" fmla="*/ 2147483646 h 134"/>
                  <a:gd name="T56" fmla="*/ 2147483646 w 148"/>
                  <a:gd name="T57" fmla="*/ 2147483646 h 134"/>
                  <a:gd name="T58" fmla="*/ 2147483646 w 148"/>
                  <a:gd name="T59" fmla="*/ 2147483646 h 134"/>
                  <a:gd name="T60" fmla="*/ 2147483646 w 148"/>
                  <a:gd name="T61" fmla="*/ 2147483646 h 134"/>
                  <a:gd name="T62" fmla="*/ 2147483646 w 148"/>
                  <a:gd name="T63" fmla="*/ 2147483646 h 134"/>
                  <a:gd name="T64" fmla="*/ 2147483646 w 148"/>
                  <a:gd name="T65" fmla="*/ 2147483646 h 134"/>
                  <a:gd name="T66" fmla="*/ 2147483646 w 148"/>
                  <a:gd name="T67" fmla="*/ 2147483646 h 134"/>
                  <a:gd name="T68" fmla="*/ 2147483646 w 148"/>
                  <a:gd name="T69" fmla="*/ 2147483646 h 134"/>
                  <a:gd name="T70" fmla="*/ 2147483646 w 148"/>
                  <a:gd name="T71" fmla="*/ 2147483646 h 134"/>
                  <a:gd name="T72" fmla="*/ 2147483646 w 148"/>
                  <a:gd name="T73" fmla="*/ 2147483646 h 134"/>
                  <a:gd name="T74" fmla="*/ 2147483646 w 148"/>
                  <a:gd name="T75" fmla="*/ 2147483646 h 134"/>
                  <a:gd name="T76" fmla="*/ 2147483646 w 148"/>
                  <a:gd name="T77" fmla="*/ 2147483646 h 134"/>
                  <a:gd name="T78" fmla="*/ 2147483646 w 148"/>
                  <a:gd name="T79" fmla="*/ 2147483646 h 134"/>
                  <a:gd name="T80" fmla="*/ 2147483646 w 148"/>
                  <a:gd name="T81" fmla="*/ 2147483646 h 134"/>
                  <a:gd name="T82" fmla="*/ 2147483646 w 148"/>
                  <a:gd name="T83" fmla="*/ 2147483646 h 134"/>
                  <a:gd name="T84" fmla="*/ 2147483646 w 148"/>
                  <a:gd name="T85" fmla="*/ 2147483646 h 134"/>
                  <a:gd name="T86" fmla="*/ 2147483646 w 148"/>
                  <a:gd name="T87" fmla="*/ 2147483646 h 134"/>
                  <a:gd name="T88" fmla="*/ 2147483646 w 148"/>
                  <a:gd name="T89" fmla="*/ 2147483646 h 134"/>
                  <a:gd name="T90" fmla="*/ 2147483646 w 148"/>
                  <a:gd name="T91" fmla="*/ 2147483646 h 134"/>
                  <a:gd name="T92" fmla="*/ 2147483646 w 148"/>
                  <a:gd name="T93" fmla="*/ 2147483646 h 134"/>
                  <a:gd name="T94" fmla="*/ 2147483646 w 148"/>
                  <a:gd name="T95" fmla="*/ 2147483646 h 134"/>
                  <a:gd name="T96" fmla="*/ 2147483646 w 148"/>
                  <a:gd name="T97" fmla="*/ 2147483646 h 134"/>
                  <a:gd name="T98" fmla="*/ 2147483646 w 148"/>
                  <a:gd name="T99" fmla="*/ 2147483646 h 134"/>
                  <a:gd name="T100" fmla="*/ 2147483646 w 148"/>
                  <a:gd name="T101" fmla="*/ 2147483646 h 13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8"/>
                  <a:gd name="T154" fmla="*/ 0 h 134"/>
                  <a:gd name="T155" fmla="*/ 148 w 148"/>
                  <a:gd name="T156" fmla="*/ 134 h 13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8" h="134">
                    <a:moveTo>
                      <a:pt x="107" y="134"/>
                    </a:moveTo>
                    <a:cubicBezTo>
                      <a:pt x="109" y="129"/>
                      <a:pt x="105" y="127"/>
                      <a:pt x="101" y="122"/>
                    </a:cubicBezTo>
                    <a:cubicBezTo>
                      <a:pt x="95" y="115"/>
                      <a:pt x="92" y="106"/>
                      <a:pt x="84" y="100"/>
                    </a:cubicBezTo>
                    <a:cubicBezTo>
                      <a:pt x="81" y="99"/>
                      <a:pt x="78" y="98"/>
                      <a:pt x="77" y="95"/>
                    </a:cubicBezTo>
                    <a:cubicBezTo>
                      <a:pt x="75" y="92"/>
                      <a:pt x="77" y="88"/>
                      <a:pt x="75" y="84"/>
                    </a:cubicBezTo>
                    <a:cubicBezTo>
                      <a:pt x="72" y="75"/>
                      <a:pt x="55" y="70"/>
                      <a:pt x="58" y="60"/>
                    </a:cubicBezTo>
                    <a:cubicBezTo>
                      <a:pt x="59" y="57"/>
                      <a:pt x="61" y="52"/>
                      <a:pt x="63" y="52"/>
                    </a:cubicBezTo>
                    <a:cubicBezTo>
                      <a:pt x="64" y="52"/>
                      <a:pt x="68" y="55"/>
                      <a:pt x="69" y="55"/>
                    </a:cubicBezTo>
                    <a:cubicBezTo>
                      <a:pt x="76" y="56"/>
                      <a:pt x="83" y="53"/>
                      <a:pt x="89" y="52"/>
                    </a:cubicBezTo>
                    <a:cubicBezTo>
                      <a:pt x="96" y="52"/>
                      <a:pt x="97" y="55"/>
                      <a:pt x="102" y="59"/>
                    </a:cubicBezTo>
                    <a:cubicBezTo>
                      <a:pt x="109" y="62"/>
                      <a:pt x="112" y="57"/>
                      <a:pt x="118" y="56"/>
                    </a:cubicBezTo>
                    <a:cubicBezTo>
                      <a:pt x="124" y="56"/>
                      <a:pt x="128" y="61"/>
                      <a:pt x="132" y="65"/>
                    </a:cubicBezTo>
                    <a:cubicBezTo>
                      <a:pt x="139" y="71"/>
                      <a:pt x="138" y="62"/>
                      <a:pt x="145" y="61"/>
                    </a:cubicBezTo>
                    <a:cubicBezTo>
                      <a:pt x="146" y="57"/>
                      <a:pt x="148" y="52"/>
                      <a:pt x="148" y="48"/>
                    </a:cubicBezTo>
                    <a:cubicBezTo>
                      <a:pt x="146" y="48"/>
                      <a:pt x="143" y="48"/>
                      <a:pt x="141" y="48"/>
                    </a:cubicBezTo>
                    <a:cubicBezTo>
                      <a:pt x="141" y="45"/>
                      <a:pt x="142" y="38"/>
                      <a:pt x="138" y="37"/>
                    </a:cubicBezTo>
                    <a:cubicBezTo>
                      <a:pt x="139" y="35"/>
                      <a:pt x="141" y="32"/>
                      <a:pt x="141" y="30"/>
                    </a:cubicBezTo>
                    <a:cubicBezTo>
                      <a:pt x="142" y="28"/>
                      <a:pt x="139" y="24"/>
                      <a:pt x="138" y="23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4" y="24"/>
                      <a:pt x="129" y="25"/>
                      <a:pt x="125" y="25"/>
                    </a:cubicBezTo>
                    <a:cubicBezTo>
                      <a:pt x="121" y="25"/>
                      <a:pt x="114" y="16"/>
                      <a:pt x="111" y="25"/>
                    </a:cubicBezTo>
                    <a:cubicBezTo>
                      <a:pt x="102" y="20"/>
                      <a:pt x="95" y="13"/>
                      <a:pt x="88" y="6"/>
                    </a:cubicBezTo>
                    <a:cubicBezTo>
                      <a:pt x="86" y="3"/>
                      <a:pt x="84" y="2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7" y="1"/>
                      <a:pt x="74" y="3"/>
                      <a:pt x="70" y="4"/>
                    </a:cubicBezTo>
                    <a:cubicBezTo>
                      <a:pt x="68" y="5"/>
                      <a:pt x="66" y="7"/>
                      <a:pt x="64" y="8"/>
                    </a:cubicBezTo>
                    <a:cubicBezTo>
                      <a:pt x="62" y="9"/>
                      <a:pt x="56" y="11"/>
                      <a:pt x="55" y="12"/>
                    </a:cubicBezTo>
                    <a:cubicBezTo>
                      <a:pt x="53" y="16"/>
                      <a:pt x="60" y="21"/>
                      <a:pt x="60" y="25"/>
                    </a:cubicBezTo>
                    <a:cubicBezTo>
                      <a:pt x="59" y="28"/>
                      <a:pt x="53" y="29"/>
                      <a:pt x="51" y="30"/>
                    </a:cubicBezTo>
                    <a:cubicBezTo>
                      <a:pt x="50" y="34"/>
                      <a:pt x="50" y="38"/>
                      <a:pt x="52" y="42"/>
                    </a:cubicBezTo>
                    <a:cubicBezTo>
                      <a:pt x="42" y="42"/>
                      <a:pt x="35" y="43"/>
                      <a:pt x="29" y="35"/>
                    </a:cubicBezTo>
                    <a:cubicBezTo>
                      <a:pt x="26" y="37"/>
                      <a:pt x="27" y="42"/>
                      <a:pt x="25" y="43"/>
                    </a:cubicBezTo>
                    <a:cubicBezTo>
                      <a:pt x="24" y="44"/>
                      <a:pt x="20" y="43"/>
                      <a:pt x="19" y="43"/>
                    </a:cubicBezTo>
                    <a:cubicBezTo>
                      <a:pt x="15" y="43"/>
                      <a:pt x="2" y="39"/>
                      <a:pt x="1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6"/>
                      <a:pt x="0" y="48"/>
                      <a:pt x="2" y="49"/>
                    </a:cubicBezTo>
                    <a:cubicBezTo>
                      <a:pt x="4" y="52"/>
                      <a:pt x="2" y="54"/>
                      <a:pt x="6" y="60"/>
                    </a:cubicBezTo>
                    <a:cubicBezTo>
                      <a:pt x="10" y="66"/>
                      <a:pt x="11" y="71"/>
                      <a:pt x="15" y="64"/>
                    </a:cubicBezTo>
                    <a:cubicBezTo>
                      <a:pt x="18" y="58"/>
                      <a:pt x="18" y="57"/>
                      <a:pt x="20" y="51"/>
                    </a:cubicBezTo>
                    <a:cubicBezTo>
                      <a:pt x="22" y="45"/>
                      <a:pt x="22" y="44"/>
                      <a:pt x="26" y="49"/>
                    </a:cubicBezTo>
                    <a:cubicBezTo>
                      <a:pt x="31" y="54"/>
                      <a:pt x="37" y="57"/>
                      <a:pt x="38" y="61"/>
                    </a:cubicBezTo>
                    <a:cubicBezTo>
                      <a:pt x="40" y="65"/>
                      <a:pt x="34" y="59"/>
                      <a:pt x="36" y="66"/>
                    </a:cubicBezTo>
                    <a:cubicBezTo>
                      <a:pt x="39" y="74"/>
                      <a:pt x="44" y="79"/>
                      <a:pt x="46" y="81"/>
                    </a:cubicBezTo>
                    <a:cubicBezTo>
                      <a:pt x="48" y="84"/>
                      <a:pt x="54" y="88"/>
                      <a:pt x="47" y="87"/>
                    </a:cubicBezTo>
                    <a:cubicBezTo>
                      <a:pt x="40" y="87"/>
                      <a:pt x="38" y="87"/>
                      <a:pt x="44" y="92"/>
                    </a:cubicBezTo>
                    <a:cubicBezTo>
                      <a:pt x="51" y="98"/>
                      <a:pt x="55" y="101"/>
                      <a:pt x="59" y="105"/>
                    </a:cubicBezTo>
                    <a:cubicBezTo>
                      <a:pt x="63" y="110"/>
                      <a:pt x="62" y="111"/>
                      <a:pt x="66" y="114"/>
                    </a:cubicBezTo>
                    <a:cubicBezTo>
                      <a:pt x="70" y="117"/>
                      <a:pt x="73" y="116"/>
                      <a:pt x="78" y="116"/>
                    </a:cubicBezTo>
                    <a:cubicBezTo>
                      <a:pt x="82" y="117"/>
                      <a:pt x="80" y="111"/>
                      <a:pt x="86" y="118"/>
                    </a:cubicBezTo>
                    <a:cubicBezTo>
                      <a:pt x="91" y="125"/>
                      <a:pt x="92" y="128"/>
                      <a:pt x="97" y="130"/>
                    </a:cubicBezTo>
                    <a:cubicBezTo>
                      <a:pt x="101" y="133"/>
                      <a:pt x="102" y="129"/>
                      <a:pt x="107" y="134"/>
                    </a:cubicBezTo>
                    <a:close/>
                  </a:path>
                </a:pathLst>
              </a:custGeom>
              <a:solidFill>
                <a:srgbClr val="77933C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9" name="Freeform 526">
                <a:extLst>
                  <a:ext uri="{FF2B5EF4-FFF2-40B4-BE49-F238E27FC236}">
                    <a16:creationId xmlns:a16="http://schemas.microsoft.com/office/drawing/2014/main" id="{4422187A-DCD6-F433-9E92-A994708E7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9820" y="3255724"/>
                <a:ext cx="92075" cy="84138"/>
              </a:xfrm>
              <a:custGeom>
                <a:avLst/>
                <a:gdLst>
                  <a:gd name="T0" fmla="*/ 2147483646 w 105"/>
                  <a:gd name="T1" fmla="*/ 2147483646 h 95"/>
                  <a:gd name="T2" fmla="*/ 2147483646 w 105"/>
                  <a:gd name="T3" fmla="*/ 2147483646 h 95"/>
                  <a:gd name="T4" fmla="*/ 2147483646 w 105"/>
                  <a:gd name="T5" fmla="*/ 2147483646 h 95"/>
                  <a:gd name="T6" fmla="*/ 2147483646 w 105"/>
                  <a:gd name="T7" fmla="*/ 2147483646 h 95"/>
                  <a:gd name="T8" fmla="*/ 2147483646 w 105"/>
                  <a:gd name="T9" fmla="*/ 0 h 95"/>
                  <a:gd name="T10" fmla="*/ 2147483646 w 105"/>
                  <a:gd name="T11" fmla="*/ 2147483646 h 95"/>
                  <a:gd name="T12" fmla="*/ 2147483646 w 105"/>
                  <a:gd name="T13" fmla="*/ 0 h 95"/>
                  <a:gd name="T14" fmla="*/ 2147483646 w 105"/>
                  <a:gd name="T15" fmla="*/ 2147483646 h 95"/>
                  <a:gd name="T16" fmla="*/ 2147483646 w 105"/>
                  <a:gd name="T17" fmla="*/ 2147483646 h 95"/>
                  <a:gd name="T18" fmla="*/ 2147483646 w 105"/>
                  <a:gd name="T19" fmla="*/ 2147483646 h 95"/>
                  <a:gd name="T20" fmla="*/ 2147483646 w 105"/>
                  <a:gd name="T21" fmla="*/ 2147483646 h 95"/>
                  <a:gd name="T22" fmla="*/ 2147483646 w 105"/>
                  <a:gd name="T23" fmla="*/ 2147483646 h 95"/>
                  <a:gd name="T24" fmla="*/ 2147483646 w 105"/>
                  <a:gd name="T25" fmla="*/ 2147483646 h 95"/>
                  <a:gd name="T26" fmla="*/ 2147483646 w 105"/>
                  <a:gd name="T27" fmla="*/ 2147483646 h 95"/>
                  <a:gd name="T28" fmla="*/ 2147483646 w 105"/>
                  <a:gd name="T29" fmla="*/ 2147483646 h 95"/>
                  <a:gd name="T30" fmla="*/ 2147483646 w 105"/>
                  <a:gd name="T31" fmla="*/ 2147483646 h 95"/>
                  <a:gd name="T32" fmla="*/ 2147483646 w 105"/>
                  <a:gd name="T33" fmla="*/ 2147483646 h 95"/>
                  <a:gd name="T34" fmla="*/ 2147483646 w 105"/>
                  <a:gd name="T35" fmla="*/ 2147483646 h 95"/>
                  <a:gd name="T36" fmla="*/ 2147483646 w 105"/>
                  <a:gd name="T37" fmla="*/ 2147483646 h 95"/>
                  <a:gd name="T38" fmla="*/ 2147483646 w 105"/>
                  <a:gd name="T39" fmla="*/ 2147483646 h 95"/>
                  <a:gd name="T40" fmla="*/ 2147483646 w 105"/>
                  <a:gd name="T41" fmla="*/ 2147483646 h 95"/>
                  <a:gd name="T42" fmla="*/ 2147483646 w 105"/>
                  <a:gd name="T43" fmla="*/ 2147483646 h 95"/>
                  <a:gd name="T44" fmla="*/ 2147483646 w 105"/>
                  <a:gd name="T45" fmla="*/ 2147483646 h 95"/>
                  <a:gd name="T46" fmla="*/ 2147483646 w 105"/>
                  <a:gd name="T47" fmla="*/ 2147483646 h 95"/>
                  <a:gd name="T48" fmla="*/ 2147483646 w 105"/>
                  <a:gd name="T49" fmla="*/ 2147483646 h 95"/>
                  <a:gd name="T50" fmla="*/ 2147483646 w 105"/>
                  <a:gd name="T51" fmla="*/ 2147483646 h 95"/>
                  <a:gd name="T52" fmla="*/ 2147483646 w 105"/>
                  <a:gd name="T53" fmla="*/ 2147483646 h 9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5"/>
                  <a:gd name="T82" fmla="*/ 0 h 95"/>
                  <a:gd name="T83" fmla="*/ 105 w 105"/>
                  <a:gd name="T84" fmla="*/ 95 h 9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5" h="95">
                    <a:moveTo>
                      <a:pt x="90" y="9"/>
                    </a:moveTo>
                    <a:cubicBezTo>
                      <a:pt x="83" y="10"/>
                      <a:pt x="84" y="19"/>
                      <a:pt x="77" y="13"/>
                    </a:cubicBezTo>
                    <a:cubicBezTo>
                      <a:pt x="73" y="9"/>
                      <a:pt x="69" y="4"/>
                      <a:pt x="63" y="4"/>
                    </a:cubicBezTo>
                    <a:cubicBezTo>
                      <a:pt x="57" y="5"/>
                      <a:pt x="54" y="10"/>
                      <a:pt x="47" y="7"/>
                    </a:cubicBezTo>
                    <a:cubicBezTo>
                      <a:pt x="42" y="3"/>
                      <a:pt x="41" y="0"/>
                      <a:pt x="34" y="0"/>
                    </a:cubicBezTo>
                    <a:cubicBezTo>
                      <a:pt x="28" y="1"/>
                      <a:pt x="21" y="4"/>
                      <a:pt x="14" y="3"/>
                    </a:cubicBezTo>
                    <a:cubicBezTo>
                      <a:pt x="13" y="3"/>
                      <a:pt x="9" y="0"/>
                      <a:pt x="8" y="0"/>
                    </a:cubicBezTo>
                    <a:cubicBezTo>
                      <a:pt x="6" y="0"/>
                      <a:pt x="4" y="5"/>
                      <a:pt x="3" y="8"/>
                    </a:cubicBezTo>
                    <a:cubicBezTo>
                      <a:pt x="0" y="18"/>
                      <a:pt x="17" y="23"/>
                      <a:pt x="20" y="32"/>
                    </a:cubicBezTo>
                    <a:cubicBezTo>
                      <a:pt x="22" y="36"/>
                      <a:pt x="20" y="40"/>
                      <a:pt x="22" y="43"/>
                    </a:cubicBezTo>
                    <a:cubicBezTo>
                      <a:pt x="23" y="46"/>
                      <a:pt x="26" y="47"/>
                      <a:pt x="29" y="48"/>
                    </a:cubicBezTo>
                    <a:cubicBezTo>
                      <a:pt x="37" y="54"/>
                      <a:pt x="40" y="63"/>
                      <a:pt x="46" y="70"/>
                    </a:cubicBezTo>
                    <a:cubicBezTo>
                      <a:pt x="50" y="75"/>
                      <a:pt x="54" y="77"/>
                      <a:pt x="52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64" y="82"/>
                      <a:pt x="69" y="91"/>
                      <a:pt x="74" y="95"/>
                    </a:cubicBezTo>
                    <a:cubicBezTo>
                      <a:pt x="75" y="86"/>
                      <a:pt x="80" y="78"/>
                      <a:pt x="81" y="70"/>
                    </a:cubicBezTo>
                    <a:cubicBezTo>
                      <a:pt x="83" y="70"/>
                      <a:pt x="86" y="70"/>
                      <a:pt x="87" y="69"/>
                    </a:cubicBezTo>
                    <a:cubicBezTo>
                      <a:pt x="89" y="68"/>
                      <a:pt x="87" y="67"/>
                      <a:pt x="88" y="65"/>
                    </a:cubicBezTo>
                    <a:cubicBezTo>
                      <a:pt x="90" y="63"/>
                      <a:pt x="90" y="63"/>
                      <a:pt x="91" y="62"/>
                    </a:cubicBezTo>
                    <a:cubicBezTo>
                      <a:pt x="93" y="61"/>
                      <a:pt x="98" y="60"/>
                      <a:pt x="99" y="58"/>
                    </a:cubicBezTo>
                    <a:cubicBezTo>
                      <a:pt x="101" y="53"/>
                      <a:pt x="93" y="50"/>
                      <a:pt x="93" y="45"/>
                    </a:cubicBezTo>
                    <a:cubicBezTo>
                      <a:pt x="94" y="40"/>
                      <a:pt x="103" y="42"/>
                      <a:pt x="105" y="39"/>
                    </a:cubicBezTo>
                    <a:cubicBezTo>
                      <a:pt x="102" y="36"/>
                      <a:pt x="96" y="34"/>
                      <a:pt x="94" y="29"/>
                    </a:cubicBezTo>
                    <a:cubicBezTo>
                      <a:pt x="92" y="25"/>
                      <a:pt x="94" y="24"/>
                      <a:pt x="95" y="20"/>
                    </a:cubicBezTo>
                    <a:cubicBezTo>
                      <a:pt x="96" y="13"/>
                      <a:pt x="95" y="12"/>
                      <a:pt x="90" y="10"/>
                    </a:cubicBez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77933C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0" name="Freeform 527">
                <a:extLst>
                  <a:ext uri="{FF2B5EF4-FFF2-40B4-BE49-F238E27FC236}">
                    <a16:creationId xmlns:a16="http://schemas.microsoft.com/office/drawing/2014/main" id="{87BADB8B-7265-53C6-6735-A880B2288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7608" y="3335099"/>
                <a:ext cx="41275" cy="95250"/>
              </a:xfrm>
              <a:custGeom>
                <a:avLst/>
                <a:gdLst>
                  <a:gd name="T0" fmla="*/ 2147483646 w 48"/>
                  <a:gd name="T1" fmla="*/ 2147483646 h 107"/>
                  <a:gd name="T2" fmla="*/ 2147483646 w 48"/>
                  <a:gd name="T3" fmla="*/ 2147483646 h 107"/>
                  <a:gd name="T4" fmla="*/ 2147483646 w 48"/>
                  <a:gd name="T5" fmla="*/ 2147483646 h 107"/>
                  <a:gd name="T6" fmla="*/ 2147483646 w 48"/>
                  <a:gd name="T7" fmla="*/ 2147483646 h 107"/>
                  <a:gd name="T8" fmla="*/ 2147483646 w 48"/>
                  <a:gd name="T9" fmla="*/ 2147483646 h 107"/>
                  <a:gd name="T10" fmla="*/ 2147483646 w 48"/>
                  <a:gd name="T11" fmla="*/ 2147483646 h 107"/>
                  <a:gd name="T12" fmla="*/ 2147483646 w 48"/>
                  <a:gd name="T13" fmla="*/ 2147483646 h 107"/>
                  <a:gd name="T14" fmla="*/ 2147483646 w 48"/>
                  <a:gd name="T15" fmla="*/ 2147483646 h 107"/>
                  <a:gd name="T16" fmla="*/ 2147483646 w 48"/>
                  <a:gd name="T17" fmla="*/ 2147483646 h 107"/>
                  <a:gd name="T18" fmla="*/ 2147483646 w 48"/>
                  <a:gd name="T19" fmla="*/ 2147483646 h 107"/>
                  <a:gd name="T20" fmla="*/ 2147483646 w 48"/>
                  <a:gd name="T21" fmla="*/ 2147483646 h 107"/>
                  <a:gd name="T22" fmla="*/ 2147483646 w 48"/>
                  <a:gd name="T23" fmla="*/ 2147483646 h 107"/>
                  <a:gd name="T24" fmla="*/ 2147483646 w 48"/>
                  <a:gd name="T25" fmla="*/ 2147483646 h 107"/>
                  <a:gd name="T26" fmla="*/ 2147483646 w 48"/>
                  <a:gd name="T27" fmla="*/ 2147483646 h 107"/>
                  <a:gd name="T28" fmla="*/ 2147483646 w 48"/>
                  <a:gd name="T29" fmla="*/ 2147483646 h 107"/>
                  <a:gd name="T30" fmla="*/ 2147483646 w 48"/>
                  <a:gd name="T31" fmla="*/ 2147483646 h 107"/>
                  <a:gd name="T32" fmla="*/ 2147483646 w 48"/>
                  <a:gd name="T33" fmla="*/ 2147483646 h 107"/>
                  <a:gd name="T34" fmla="*/ 2147483646 w 48"/>
                  <a:gd name="T35" fmla="*/ 2147483646 h 107"/>
                  <a:gd name="T36" fmla="*/ 2147483646 w 48"/>
                  <a:gd name="T37" fmla="*/ 2147483646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07"/>
                  <a:gd name="T59" fmla="*/ 48 w 48"/>
                  <a:gd name="T60" fmla="*/ 107 h 1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07">
                    <a:moveTo>
                      <a:pt x="44" y="68"/>
                    </a:moveTo>
                    <a:cubicBezTo>
                      <a:pt x="44" y="77"/>
                      <a:pt x="48" y="85"/>
                      <a:pt x="42" y="93"/>
                    </a:cubicBezTo>
                    <a:cubicBezTo>
                      <a:pt x="39" y="96"/>
                      <a:pt x="38" y="99"/>
                      <a:pt x="35" y="102"/>
                    </a:cubicBezTo>
                    <a:cubicBezTo>
                      <a:pt x="33" y="103"/>
                      <a:pt x="31" y="105"/>
                      <a:pt x="29" y="107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5"/>
                      <a:pt x="26" y="106"/>
                      <a:pt x="24" y="105"/>
                    </a:cubicBezTo>
                    <a:cubicBezTo>
                      <a:pt x="20" y="102"/>
                      <a:pt x="20" y="98"/>
                      <a:pt x="10" y="86"/>
                    </a:cubicBezTo>
                    <a:cubicBezTo>
                      <a:pt x="0" y="74"/>
                      <a:pt x="12" y="83"/>
                      <a:pt x="9" y="79"/>
                    </a:cubicBezTo>
                    <a:cubicBezTo>
                      <a:pt x="5" y="76"/>
                      <a:pt x="7" y="72"/>
                      <a:pt x="12" y="66"/>
                    </a:cubicBezTo>
                    <a:cubicBezTo>
                      <a:pt x="16" y="60"/>
                      <a:pt x="13" y="61"/>
                      <a:pt x="9" y="58"/>
                    </a:cubicBezTo>
                    <a:cubicBezTo>
                      <a:pt x="5" y="56"/>
                      <a:pt x="9" y="46"/>
                      <a:pt x="13" y="41"/>
                    </a:cubicBezTo>
                    <a:cubicBezTo>
                      <a:pt x="17" y="37"/>
                      <a:pt x="12" y="38"/>
                      <a:pt x="9" y="36"/>
                    </a:cubicBezTo>
                    <a:cubicBezTo>
                      <a:pt x="8" y="35"/>
                      <a:pt x="7" y="34"/>
                      <a:pt x="7" y="3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26"/>
                      <a:pt x="8" y="20"/>
                      <a:pt x="8" y="13"/>
                    </a:cubicBezTo>
                    <a:cubicBezTo>
                      <a:pt x="8" y="5"/>
                      <a:pt x="10" y="5"/>
                      <a:pt x="18" y="3"/>
                    </a:cubicBezTo>
                    <a:cubicBezTo>
                      <a:pt x="29" y="0"/>
                      <a:pt x="34" y="9"/>
                      <a:pt x="41" y="17"/>
                    </a:cubicBezTo>
                    <a:cubicBezTo>
                      <a:pt x="35" y="28"/>
                      <a:pt x="43" y="36"/>
                      <a:pt x="45" y="46"/>
                    </a:cubicBezTo>
                    <a:cubicBezTo>
                      <a:pt x="46" y="52"/>
                      <a:pt x="47" y="64"/>
                      <a:pt x="44" y="68"/>
                    </a:cubicBezTo>
                    <a:close/>
                  </a:path>
                </a:pathLst>
              </a:custGeom>
              <a:solidFill>
                <a:srgbClr val="BFBFBF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1" name="Freeform 528">
                <a:extLst>
                  <a:ext uri="{FF2B5EF4-FFF2-40B4-BE49-F238E27FC236}">
                    <a16:creationId xmlns:a16="http://schemas.microsoft.com/office/drawing/2014/main" id="{EA9F6A30-5046-9FFB-C7DC-B91042B4B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3008" y="3323987"/>
                <a:ext cx="69850" cy="73025"/>
              </a:xfrm>
              <a:custGeom>
                <a:avLst/>
                <a:gdLst>
                  <a:gd name="T0" fmla="*/ 2147483646 w 79"/>
                  <a:gd name="T1" fmla="*/ 2147483646 h 83"/>
                  <a:gd name="T2" fmla="*/ 2147483646 w 79"/>
                  <a:gd name="T3" fmla="*/ 2147483646 h 83"/>
                  <a:gd name="T4" fmla="*/ 2147483646 w 79"/>
                  <a:gd name="T5" fmla="*/ 2147483646 h 83"/>
                  <a:gd name="T6" fmla="*/ 2147483646 w 79"/>
                  <a:gd name="T7" fmla="*/ 2147483646 h 83"/>
                  <a:gd name="T8" fmla="*/ 2147483646 w 79"/>
                  <a:gd name="T9" fmla="*/ 2147483646 h 83"/>
                  <a:gd name="T10" fmla="*/ 2147483646 w 79"/>
                  <a:gd name="T11" fmla="*/ 2147483646 h 83"/>
                  <a:gd name="T12" fmla="*/ 2147483646 w 79"/>
                  <a:gd name="T13" fmla="*/ 2147483646 h 83"/>
                  <a:gd name="T14" fmla="*/ 2147483646 w 79"/>
                  <a:gd name="T15" fmla="*/ 2147483646 h 83"/>
                  <a:gd name="T16" fmla="*/ 2147483646 w 79"/>
                  <a:gd name="T17" fmla="*/ 2147483646 h 83"/>
                  <a:gd name="T18" fmla="*/ 2147483646 w 79"/>
                  <a:gd name="T19" fmla="*/ 2147483646 h 83"/>
                  <a:gd name="T20" fmla="*/ 2147483646 w 79"/>
                  <a:gd name="T21" fmla="*/ 2147483646 h 83"/>
                  <a:gd name="T22" fmla="*/ 2147483646 w 79"/>
                  <a:gd name="T23" fmla="*/ 2147483646 h 83"/>
                  <a:gd name="T24" fmla="*/ 0 w 79"/>
                  <a:gd name="T25" fmla="*/ 2147483646 h 83"/>
                  <a:gd name="T26" fmla="*/ 0 w 79"/>
                  <a:gd name="T27" fmla="*/ 2147483646 h 83"/>
                  <a:gd name="T28" fmla="*/ 2147483646 w 79"/>
                  <a:gd name="T29" fmla="*/ 2147483646 h 83"/>
                  <a:gd name="T30" fmla="*/ 2147483646 w 79"/>
                  <a:gd name="T31" fmla="*/ 2147483646 h 83"/>
                  <a:gd name="T32" fmla="*/ 2147483646 w 79"/>
                  <a:gd name="T33" fmla="*/ 2147483646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83"/>
                  <a:gd name="T53" fmla="*/ 79 w 79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83">
                    <a:moveTo>
                      <a:pt x="14" y="82"/>
                    </a:moveTo>
                    <a:cubicBezTo>
                      <a:pt x="22" y="80"/>
                      <a:pt x="31" y="78"/>
                      <a:pt x="38" y="83"/>
                    </a:cubicBezTo>
                    <a:cubicBezTo>
                      <a:pt x="41" y="79"/>
                      <a:pt x="42" y="73"/>
                      <a:pt x="46" y="72"/>
                    </a:cubicBezTo>
                    <a:cubicBezTo>
                      <a:pt x="48" y="71"/>
                      <a:pt x="52" y="72"/>
                      <a:pt x="54" y="72"/>
                    </a:cubicBezTo>
                    <a:cubicBezTo>
                      <a:pt x="58" y="71"/>
                      <a:pt x="62" y="69"/>
                      <a:pt x="65" y="68"/>
                    </a:cubicBezTo>
                    <a:cubicBezTo>
                      <a:pt x="69" y="66"/>
                      <a:pt x="73" y="63"/>
                      <a:pt x="75" y="58"/>
                    </a:cubicBezTo>
                    <a:cubicBezTo>
                      <a:pt x="79" y="51"/>
                      <a:pt x="67" y="39"/>
                      <a:pt x="63" y="32"/>
                    </a:cubicBezTo>
                    <a:cubicBezTo>
                      <a:pt x="61" y="28"/>
                      <a:pt x="57" y="25"/>
                      <a:pt x="58" y="21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1" y="25"/>
                      <a:pt x="44" y="32"/>
                      <a:pt x="38" y="28"/>
                    </a:cubicBezTo>
                    <a:cubicBezTo>
                      <a:pt x="30" y="23"/>
                      <a:pt x="25" y="10"/>
                      <a:pt x="18" y="3"/>
                    </a:cubicBezTo>
                    <a:cubicBezTo>
                      <a:pt x="14" y="0"/>
                      <a:pt x="7" y="1"/>
                      <a:pt x="4" y="6"/>
                    </a:cubicBezTo>
                    <a:cubicBezTo>
                      <a:pt x="2" y="9"/>
                      <a:pt x="1" y="15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2"/>
                      <a:pt x="7" y="26"/>
                      <a:pt x="11" y="31"/>
                    </a:cubicBezTo>
                    <a:cubicBezTo>
                      <a:pt x="5" y="42"/>
                      <a:pt x="13" y="49"/>
                      <a:pt x="15" y="60"/>
                    </a:cubicBezTo>
                    <a:cubicBezTo>
                      <a:pt x="16" y="66"/>
                      <a:pt x="17" y="78"/>
                      <a:pt x="14" y="82"/>
                    </a:cubicBezTo>
                    <a:close/>
                  </a:path>
                </a:pathLst>
              </a:custGeom>
              <a:solidFill>
                <a:srgbClr val="BFBFBF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2" name="Freeform 530">
                <a:extLst>
                  <a:ext uri="{FF2B5EF4-FFF2-40B4-BE49-F238E27FC236}">
                    <a16:creationId xmlns:a16="http://schemas.microsoft.com/office/drawing/2014/main" id="{2B954131-1EA4-395F-2211-242371E9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3808" y="3289062"/>
                <a:ext cx="142875" cy="92075"/>
              </a:xfrm>
              <a:custGeom>
                <a:avLst/>
                <a:gdLst>
                  <a:gd name="T0" fmla="*/ 2147483646 w 162"/>
                  <a:gd name="T1" fmla="*/ 2147483646 h 103"/>
                  <a:gd name="T2" fmla="*/ 2147483646 w 162"/>
                  <a:gd name="T3" fmla="*/ 2147483646 h 103"/>
                  <a:gd name="T4" fmla="*/ 2147483646 w 162"/>
                  <a:gd name="T5" fmla="*/ 2147483646 h 103"/>
                  <a:gd name="T6" fmla="*/ 2147483646 w 162"/>
                  <a:gd name="T7" fmla="*/ 2147483646 h 103"/>
                  <a:gd name="T8" fmla="*/ 2147483646 w 162"/>
                  <a:gd name="T9" fmla="*/ 2147483646 h 103"/>
                  <a:gd name="T10" fmla="*/ 2147483646 w 162"/>
                  <a:gd name="T11" fmla="*/ 2147483646 h 103"/>
                  <a:gd name="T12" fmla="*/ 2147483646 w 162"/>
                  <a:gd name="T13" fmla="*/ 2147483646 h 103"/>
                  <a:gd name="T14" fmla="*/ 2147483646 w 162"/>
                  <a:gd name="T15" fmla="*/ 2147483646 h 103"/>
                  <a:gd name="T16" fmla="*/ 2147483646 w 162"/>
                  <a:gd name="T17" fmla="*/ 2147483646 h 103"/>
                  <a:gd name="T18" fmla="*/ 2147483646 w 162"/>
                  <a:gd name="T19" fmla="*/ 2147483646 h 103"/>
                  <a:gd name="T20" fmla="*/ 2147483646 w 162"/>
                  <a:gd name="T21" fmla="*/ 2147483646 h 103"/>
                  <a:gd name="T22" fmla="*/ 2147483646 w 162"/>
                  <a:gd name="T23" fmla="*/ 2147483646 h 103"/>
                  <a:gd name="T24" fmla="*/ 2147483646 w 162"/>
                  <a:gd name="T25" fmla="*/ 2147483646 h 103"/>
                  <a:gd name="T26" fmla="*/ 2147483646 w 162"/>
                  <a:gd name="T27" fmla="*/ 2147483646 h 103"/>
                  <a:gd name="T28" fmla="*/ 2147483646 w 162"/>
                  <a:gd name="T29" fmla="*/ 2147483646 h 103"/>
                  <a:gd name="T30" fmla="*/ 2147483646 w 162"/>
                  <a:gd name="T31" fmla="*/ 2147483646 h 103"/>
                  <a:gd name="T32" fmla="*/ 2147483646 w 162"/>
                  <a:gd name="T33" fmla="*/ 2147483646 h 103"/>
                  <a:gd name="T34" fmla="*/ 2147483646 w 162"/>
                  <a:gd name="T35" fmla="*/ 2147483646 h 103"/>
                  <a:gd name="T36" fmla="*/ 2147483646 w 162"/>
                  <a:gd name="T37" fmla="*/ 2147483646 h 103"/>
                  <a:gd name="T38" fmla="*/ 2147483646 w 162"/>
                  <a:gd name="T39" fmla="*/ 2147483646 h 103"/>
                  <a:gd name="T40" fmla="*/ 2147483646 w 162"/>
                  <a:gd name="T41" fmla="*/ 2147483646 h 103"/>
                  <a:gd name="T42" fmla="*/ 2147483646 w 162"/>
                  <a:gd name="T43" fmla="*/ 2147483646 h 103"/>
                  <a:gd name="T44" fmla="*/ 2147483646 w 162"/>
                  <a:gd name="T45" fmla="*/ 2147483646 h 103"/>
                  <a:gd name="T46" fmla="*/ 2147483646 w 162"/>
                  <a:gd name="T47" fmla="*/ 2147483646 h 103"/>
                  <a:gd name="T48" fmla="*/ 2147483646 w 162"/>
                  <a:gd name="T49" fmla="*/ 2147483646 h 103"/>
                  <a:gd name="T50" fmla="*/ 2147483646 w 162"/>
                  <a:gd name="T51" fmla="*/ 2147483646 h 103"/>
                  <a:gd name="T52" fmla="*/ 2147483646 w 162"/>
                  <a:gd name="T53" fmla="*/ 2147483646 h 103"/>
                  <a:gd name="T54" fmla="*/ 2147483646 w 162"/>
                  <a:gd name="T55" fmla="*/ 2147483646 h 103"/>
                  <a:gd name="T56" fmla="*/ 2147483646 w 162"/>
                  <a:gd name="T57" fmla="*/ 2147483646 h 103"/>
                  <a:gd name="T58" fmla="*/ 2147483646 w 162"/>
                  <a:gd name="T59" fmla="*/ 2147483646 h 103"/>
                  <a:gd name="T60" fmla="*/ 2147483646 w 162"/>
                  <a:gd name="T61" fmla="*/ 2147483646 h 10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2"/>
                  <a:gd name="T94" fmla="*/ 0 h 103"/>
                  <a:gd name="T95" fmla="*/ 162 w 162"/>
                  <a:gd name="T96" fmla="*/ 103 h 10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2" h="103">
                    <a:moveTo>
                      <a:pt x="19" y="98"/>
                    </a:moveTo>
                    <a:cubicBezTo>
                      <a:pt x="26" y="100"/>
                      <a:pt x="38" y="92"/>
                      <a:pt x="45" y="94"/>
                    </a:cubicBezTo>
                    <a:cubicBezTo>
                      <a:pt x="50" y="95"/>
                      <a:pt x="52" y="98"/>
                      <a:pt x="56" y="100"/>
                    </a:cubicBezTo>
                    <a:cubicBezTo>
                      <a:pt x="61" y="103"/>
                      <a:pt x="68" y="102"/>
                      <a:pt x="74" y="102"/>
                    </a:cubicBezTo>
                    <a:cubicBezTo>
                      <a:pt x="82" y="103"/>
                      <a:pt x="81" y="103"/>
                      <a:pt x="88" y="97"/>
                    </a:cubicBezTo>
                    <a:cubicBezTo>
                      <a:pt x="94" y="91"/>
                      <a:pt x="101" y="81"/>
                      <a:pt x="108" y="78"/>
                    </a:cubicBezTo>
                    <a:cubicBezTo>
                      <a:pt x="117" y="74"/>
                      <a:pt x="130" y="81"/>
                      <a:pt x="140" y="80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4"/>
                      <a:pt x="139" y="65"/>
                      <a:pt x="134" y="63"/>
                    </a:cubicBezTo>
                    <a:cubicBezTo>
                      <a:pt x="129" y="61"/>
                      <a:pt x="135" y="56"/>
                      <a:pt x="141" y="52"/>
                    </a:cubicBezTo>
                    <a:cubicBezTo>
                      <a:pt x="146" y="48"/>
                      <a:pt x="148" y="42"/>
                      <a:pt x="152" y="35"/>
                    </a:cubicBezTo>
                    <a:cubicBezTo>
                      <a:pt x="156" y="29"/>
                      <a:pt x="161" y="35"/>
                      <a:pt x="162" y="23"/>
                    </a:cubicBezTo>
                    <a:cubicBezTo>
                      <a:pt x="162" y="21"/>
                      <a:pt x="162" y="21"/>
                      <a:pt x="162" y="21"/>
                    </a:cubicBezTo>
                    <a:cubicBezTo>
                      <a:pt x="160" y="15"/>
                      <a:pt x="157" y="15"/>
                      <a:pt x="151" y="13"/>
                    </a:cubicBezTo>
                    <a:cubicBezTo>
                      <a:pt x="147" y="11"/>
                      <a:pt x="142" y="9"/>
                      <a:pt x="138" y="7"/>
                    </a:cubicBezTo>
                    <a:cubicBezTo>
                      <a:pt x="133" y="5"/>
                      <a:pt x="129" y="1"/>
                      <a:pt x="124" y="1"/>
                    </a:cubicBezTo>
                    <a:cubicBezTo>
                      <a:pt x="117" y="0"/>
                      <a:pt x="108" y="6"/>
                      <a:pt x="101" y="7"/>
                    </a:cubicBezTo>
                    <a:cubicBezTo>
                      <a:pt x="97" y="8"/>
                      <a:pt x="94" y="9"/>
                      <a:pt x="90" y="11"/>
                    </a:cubicBezTo>
                    <a:cubicBezTo>
                      <a:pt x="87" y="14"/>
                      <a:pt x="84" y="19"/>
                      <a:pt x="79" y="19"/>
                    </a:cubicBezTo>
                    <a:cubicBezTo>
                      <a:pt x="76" y="19"/>
                      <a:pt x="75" y="16"/>
                      <a:pt x="72" y="15"/>
                    </a:cubicBezTo>
                    <a:cubicBezTo>
                      <a:pt x="69" y="15"/>
                      <a:pt x="66" y="16"/>
                      <a:pt x="64" y="17"/>
                    </a:cubicBezTo>
                    <a:cubicBezTo>
                      <a:pt x="56" y="18"/>
                      <a:pt x="49" y="17"/>
                      <a:pt x="43" y="14"/>
                    </a:cubicBezTo>
                    <a:cubicBezTo>
                      <a:pt x="36" y="11"/>
                      <a:pt x="29" y="13"/>
                      <a:pt x="23" y="10"/>
                    </a:cubicBezTo>
                    <a:cubicBezTo>
                      <a:pt x="16" y="6"/>
                      <a:pt x="10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13"/>
                      <a:pt x="7" y="21"/>
                      <a:pt x="10" y="29"/>
                    </a:cubicBezTo>
                    <a:cubicBezTo>
                      <a:pt x="11" y="33"/>
                      <a:pt x="14" y="37"/>
                      <a:pt x="13" y="41"/>
                    </a:cubicBezTo>
                    <a:cubicBezTo>
                      <a:pt x="10" y="47"/>
                      <a:pt x="3" y="52"/>
                      <a:pt x="1" y="59"/>
                    </a:cubicBezTo>
                    <a:cubicBezTo>
                      <a:pt x="0" y="63"/>
                      <a:pt x="4" y="66"/>
                      <a:pt x="6" y="70"/>
                    </a:cubicBezTo>
                    <a:cubicBezTo>
                      <a:pt x="10" y="77"/>
                      <a:pt x="22" y="89"/>
                      <a:pt x="18" y="96"/>
                    </a:cubicBezTo>
                    <a:lnTo>
                      <a:pt x="19" y="98"/>
                    </a:lnTo>
                    <a:close/>
                  </a:path>
                </a:pathLst>
              </a:custGeom>
              <a:solidFill>
                <a:srgbClr val="77933C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3" name="Freeform 531">
                <a:extLst>
                  <a:ext uri="{FF2B5EF4-FFF2-40B4-BE49-F238E27FC236}">
                    <a16:creationId xmlns:a16="http://schemas.microsoft.com/office/drawing/2014/main" id="{F76B4F33-773E-B022-A192-24465421A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1420" y="3360499"/>
                <a:ext cx="149225" cy="174625"/>
              </a:xfrm>
              <a:custGeom>
                <a:avLst/>
                <a:gdLst>
                  <a:gd name="T0" fmla="*/ 2147483646 w 169"/>
                  <a:gd name="T1" fmla="*/ 2147483646 h 199"/>
                  <a:gd name="T2" fmla="*/ 2147483646 w 169"/>
                  <a:gd name="T3" fmla="*/ 2147483646 h 199"/>
                  <a:gd name="T4" fmla="*/ 2147483646 w 169"/>
                  <a:gd name="T5" fmla="*/ 2147483646 h 199"/>
                  <a:gd name="T6" fmla="*/ 2147483646 w 169"/>
                  <a:gd name="T7" fmla="*/ 2147483646 h 199"/>
                  <a:gd name="T8" fmla="*/ 2147483646 w 169"/>
                  <a:gd name="T9" fmla="*/ 2147483646 h 199"/>
                  <a:gd name="T10" fmla="*/ 2147483646 w 169"/>
                  <a:gd name="T11" fmla="*/ 2147483646 h 199"/>
                  <a:gd name="T12" fmla="*/ 2147483646 w 169"/>
                  <a:gd name="T13" fmla="*/ 2147483646 h 199"/>
                  <a:gd name="T14" fmla="*/ 2147483646 w 169"/>
                  <a:gd name="T15" fmla="*/ 2147483646 h 199"/>
                  <a:gd name="T16" fmla="*/ 2147483646 w 169"/>
                  <a:gd name="T17" fmla="*/ 2147483646 h 199"/>
                  <a:gd name="T18" fmla="*/ 2147483646 w 169"/>
                  <a:gd name="T19" fmla="*/ 2147483646 h 199"/>
                  <a:gd name="T20" fmla="*/ 2147483646 w 169"/>
                  <a:gd name="T21" fmla="*/ 2147483646 h 199"/>
                  <a:gd name="T22" fmla="*/ 2147483646 w 169"/>
                  <a:gd name="T23" fmla="*/ 2147483646 h 199"/>
                  <a:gd name="T24" fmla="*/ 2147483646 w 169"/>
                  <a:gd name="T25" fmla="*/ 2147483646 h 199"/>
                  <a:gd name="T26" fmla="*/ 2147483646 w 169"/>
                  <a:gd name="T27" fmla="*/ 2147483646 h 199"/>
                  <a:gd name="T28" fmla="*/ 2147483646 w 169"/>
                  <a:gd name="T29" fmla="*/ 2147483646 h 199"/>
                  <a:gd name="T30" fmla="*/ 2147483646 w 169"/>
                  <a:gd name="T31" fmla="*/ 2147483646 h 199"/>
                  <a:gd name="T32" fmla="*/ 2147483646 w 169"/>
                  <a:gd name="T33" fmla="*/ 2147483646 h 199"/>
                  <a:gd name="T34" fmla="*/ 2147483646 w 169"/>
                  <a:gd name="T35" fmla="*/ 2147483646 h 199"/>
                  <a:gd name="T36" fmla="*/ 2147483646 w 169"/>
                  <a:gd name="T37" fmla="*/ 2147483646 h 199"/>
                  <a:gd name="T38" fmla="*/ 2147483646 w 169"/>
                  <a:gd name="T39" fmla="*/ 2147483646 h 199"/>
                  <a:gd name="T40" fmla="*/ 2147483646 w 169"/>
                  <a:gd name="T41" fmla="*/ 2147483646 h 199"/>
                  <a:gd name="T42" fmla="*/ 2147483646 w 169"/>
                  <a:gd name="T43" fmla="*/ 2147483646 h 199"/>
                  <a:gd name="T44" fmla="*/ 2147483646 w 169"/>
                  <a:gd name="T45" fmla="*/ 2147483646 h 199"/>
                  <a:gd name="T46" fmla="*/ 2147483646 w 169"/>
                  <a:gd name="T47" fmla="*/ 2147483646 h 199"/>
                  <a:gd name="T48" fmla="*/ 2147483646 w 169"/>
                  <a:gd name="T49" fmla="*/ 2147483646 h 199"/>
                  <a:gd name="T50" fmla="*/ 2147483646 w 169"/>
                  <a:gd name="T51" fmla="*/ 2147483646 h 199"/>
                  <a:gd name="T52" fmla="*/ 2147483646 w 169"/>
                  <a:gd name="T53" fmla="*/ 2147483646 h 199"/>
                  <a:gd name="T54" fmla="*/ 2147483646 w 169"/>
                  <a:gd name="T55" fmla="*/ 2147483646 h 199"/>
                  <a:gd name="T56" fmla="*/ 2147483646 w 169"/>
                  <a:gd name="T57" fmla="*/ 2147483646 h 199"/>
                  <a:gd name="T58" fmla="*/ 2147483646 w 169"/>
                  <a:gd name="T59" fmla="*/ 2147483646 h 199"/>
                  <a:gd name="T60" fmla="*/ 2147483646 w 169"/>
                  <a:gd name="T61" fmla="*/ 2147483646 h 199"/>
                  <a:gd name="T62" fmla="*/ 2147483646 w 169"/>
                  <a:gd name="T63" fmla="*/ 2147483646 h 199"/>
                  <a:gd name="T64" fmla="*/ 2147483646 w 169"/>
                  <a:gd name="T65" fmla="*/ 2147483646 h 199"/>
                  <a:gd name="T66" fmla="*/ 2147483646 w 169"/>
                  <a:gd name="T67" fmla="*/ 2147483646 h 199"/>
                  <a:gd name="T68" fmla="*/ 2147483646 w 169"/>
                  <a:gd name="T69" fmla="*/ 2147483646 h 199"/>
                  <a:gd name="T70" fmla="*/ 2147483646 w 169"/>
                  <a:gd name="T71" fmla="*/ 2147483646 h 199"/>
                  <a:gd name="T72" fmla="*/ 2147483646 w 169"/>
                  <a:gd name="T73" fmla="*/ 2147483646 h 199"/>
                  <a:gd name="T74" fmla="*/ 2147483646 w 169"/>
                  <a:gd name="T75" fmla="*/ 2147483646 h 199"/>
                  <a:gd name="T76" fmla="*/ 2147483646 w 169"/>
                  <a:gd name="T77" fmla="*/ 2147483646 h 199"/>
                  <a:gd name="T78" fmla="*/ 2147483646 w 169"/>
                  <a:gd name="T79" fmla="*/ 2147483646 h 199"/>
                  <a:gd name="T80" fmla="*/ 2147483646 w 169"/>
                  <a:gd name="T81" fmla="*/ 2147483646 h 199"/>
                  <a:gd name="T82" fmla="*/ 2147483646 w 169"/>
                  <a:gd name="T83" fmla="*/ 2147483646 h 199"/>
                  <a:gd name="T84" fmla="*/ 2147483646 w 169"/>
                  <a:gd name="T85" fmla="*/ 2147483646 h 199"/>
                  <a:gd name="T86" fmla="*/ 2147483646 w 169"/>
                  <a:gd name="T87" fmla="*/ 2147483646 h 199"/>
                  <a:gd name="T88" fmla="*/ 2147483646 w 169"/>
                  <a:gd name="T89" fmla="*/ 2147483646 h 199"/>
                  <a:gd name="T90" fmla="*/ 2147483646 w 169"/>
                  <a:gd name="T91" fmla="*/ 2147483646 h 199"/>
                  <a:gd name="T92" fmla="*/ 2147483646 w 169"/>
                  <a:gd name="T93" fmla="*/ 2147483646 h 199"/>
                  <a:gd name="T94" fmla="*/ 2147483646 w 169"/>
                  <a:gd name="T95" fmla="*/ 2147483646 h 199"/>
                  <a:gd name="T96" fmla="*/ 2147483646 w 169"/>
                  <a:gd name="T97" fmla="*/ 2147483646 h 199"/>
                  <a:gd name="T98" fmla="*/ 2147483646 w 169"/>
                  <a:gd name="T99" fmla="*/ 2147483646 h 199"/>
                  <a:gd name="T100" fmla="*/ 2147483646 w 169"/>
                  <a:gd name="T101" fmla="*/ 2147483646 h 199"/>
                  <a:gd name="T102" fmla="*/ 2147483646 w 169"/>
                  <a:gd name="T103" fmla="*/ 2147483646 h 199"/>
                  <a:gd name="T104" fmla="*/ 2147483646 w 169"/>
                  <a:gd name="T105" fmla="*/ 2147483646 h 199"/>
                  <a:gd name="T106" fmla="*/ 2147483646 w 169"/>
                  <a:gd name="T107" fmla="*/ 2147483646 h 199"/>
                  <a:gd name="T108" fmla="*/ 2147483646 w 169"/>
                  <a:gd name="T109" fmla="*/ 2147483646 h 1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9"/>
                  <a:gd name="T166" fmla="*/ 0 h 199"/>
                  <a:gd name="T167" fmla="*/ 169 w 169"/>
                  <a:gd name="T168" fmla="*/ 199 h 1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9" h="199">
                    <a:moveTo>
                      <a:pt x="16" y="42"/>
                    </a:moveTo>
                    <a:cubicBezTo>
                      <a:pt x="16" y="50"/>
                      <a:pt x="20" y="58"/>
                      <a:pt x="14" y="66"/>
                    </a:cubicBezTo>
                    <a:cubicBezTo>
                      <a:pt x="11" y="69"/>
                      <a:pt x="10" y="72"/>
                      <a:pt x="8" y="75"/>
                    </a:cubicBezTo>
                    <a:cubicBezTo>
                      <a:pt x="6" y="76"/>
                      <a:pt x="3" y="78"/>
                      <a:pt x="1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1"/>
                      <a:pt x="1" y="82"/>
                      <a:pt x="1" y="86"/>
                    </a:cubicBezTo>
                    <a:cubicBezTo>
                      <a:pt x="0" y="94"/>
                      <a:pt x="2" y="97"/>
                      <a:pt x="6" y="99"/>
                    </a:cubicBezTo>
                    <a:cubicBezTo>
                      <a:pt x="11" y="101"/>
                      <a:pt x="11" y="100"/>
                      <a:pt x="15" y="103"/>
                    </a:cubicBezTo>
                    <a:cubicBezTo>
                      <a:pt x="18" y="106"/>
                      <a:pt x="17" y="106"/>
                      <a:pt x="20" y="113"/>
                    </a:cubicBezTo>
                    <a:cubicBezTo>
                      <a:pt x="23" y="120"/>
                      <a:pt x="22" y="120"/>
                      <a:pt x="26" y="122"/>
                    </a:cubicBezTo>
                    <a:cubicBezTo>
                      <a:pt x="29" y="124"/>
                      <a:pt x="29" y="130"/>
                      <a:pt x="34" y="128"/>
                    </a:cubicBezTo>
                    <a:cubicBezTo>
                      <a:pt x="39" y="127"/>
                      <a:pt x="41" y="130"/>
                      <a:pt x="45" y="128"/>
                    </a:cubicBezTo>
                    <a:cubicBezTo>
                      <a:pt x="49" y="127"/>
                      <a:pt x="53" y="127"/>
                      <a:pt x="57" y="128"/>
                    </a:cubicBezTo>
                    <a:cubicBezTo>
                      <a:pt x="61" y="128"/>
                      <a:pt x="66" y="126"/>
                      <a:pt x="68" y="130"/>
                    </a:cubicBezTo>
                    <a:cubicBezTo>
                      <a:pt x="70" y="134"/>
                      <a:pt x="68" y="138"/>
                      <a:pt x="73" y="136"/>
                    </a:cubicBezTo>
                    <a:cubicBezTo>
                      <a:pt x="78" y="134"/>
                      <a:pt x="80" y="130"/>
                      <a:pt x="83" y="137"/>
                    </a:cubicBezTo>
                    <a:cubicBezTo>
                      <a:pt x="83" y="137"/>
                      <a:pt x="70" y="141"/>
                      <a:pt x="68" y="139"/>
                    </a:cubicBezTo>
                    <a:cubicBezTo>
                      <a:pt x="66" y="138"/>
                      <a:pt x="64" y="139"/>
                      <a:pt x="61" y="136"/>
                    </a:cubicBezTo>
                    <a:cubicBezTo>
                      <a:pt x="57" y="132"/>
                      <a:pt x="56" y="134"/>
                      <a:pt x="54" y="134"/>
                    </a:cubicBezTo>
                    <a:cubicBezTo>
                      <a:pt x="51" y="133"/>
                      <a:pt x="44" y="130"/>
                      <a:pt x="42" y="129"/>
                    </a:cubicBezTo>
                    <a:cubicBezTo>
                      <a:pt x="41" y="128"/>
                      <a:pt x="40" y="131"/>
                      <a:pt x="39" y="130"/>
                    </a:cubicBezTo>
                    <a:cubicBezTo>
                      <a:pt x="37" y="129"/>
                      <a:pt x="37" y="130"/>
                      <a:pt x="35" y="131"/>
                    </a:cubicBezTo>
                    <a:cubicBezTo>
                      <a:pt x="32" y="132"/>
                      <a:pt x="32" y="133"/>
                      <a:pt x="31" y="133"/>
                    </a:cubicBezTo>
                    <a:cubicBezTo>
                      <a:pt x="29" y="133"/>
                      <a:pt x="26" y="143"/>
                      <a:pt x="25" y="147"/>
                    </a:cubicBezTo>
                    <a:cubicBezTo>
                      <a:pt x="24" y="151"/>
                      <a:pt x="27" y="148"/>
                      <a:pt x="30" y="150"/>
                    </a:cubicBezTo>
                    <a:cubicBezTo>
                      <a:pt x="32" y="151"/>
                      <a:pt x="35" y="154"/>
                      <a:pt x="39" y="155"/>
                    </a:cubicBezTo>
                    <a:cubicBezTo>
                      <a:pt x="43" y="155"/>
                      <a:pt x="41" y="161"/>
                      <a:pt x="41" y="162"/>
                    </a:cubicBezTo>
                    <a:cubicBezTo>
                      <a:pt x="41" y="164"/>
                      <a:pt x="40" y="168"/>
                      <a:pt x="39" y="173"/>
                    </a:cubicBezTo>
                    <a:cubicBezTo>
                      <a:pt x="39" y="178"/>
                      <a:pt x="42" y="181"/>
                      <a:pt x="44" y="182"/>
                    </a:cubicBezTo>
                    <a:cubicBezTo>
                      <a:pt x="46" y="183"/>
                      <a:pt x="46" y="174"/>
                      <a:pt x="47" y="172"/>
                    </a:cubicBezTo>
                    <a:cubicBezTo>
                      <a:pt x="47" y="170"/>
                      <a:pt x="51" y="176"/>
                      <a:pt x="54" y="176"/>
                    </a:cubicBezTo>
                    <a:cubicBezTo>
                      <a:pt x="56" y="177"/>
                      <a:pt x="56" y="181"/>
                      <a:pt x="56" y="183"/>
                    </a:cubicBezTo>
                    <a:cubicBezTo>
                      <a:pt x="56" y="186"/>
                      <a:pt x="58" y="194"/>
                      <a:pt x="61" y="196"/>
                    </a:cubicBezTo>
                    <a:cubicBezTo>
                      <a:pt x="65" y="199"/>
                      <a:pt x="63" y="191"/>
                      <a:pt x="62" y="185"/>
                    </a:cubicBezTo>
                    <a:cubicBezTo>
                      <a:pt x="60" y="178"/>
                      <a:pt x="64" y="181"/>
                      <a:pt x="66" y="180"/>
                    </a:cubicBezTo>
                    <a:cubicBezTo>
                      <a:pt x="68" y="179"/>
                      <a:pt x="67" y="182"/>
                      <a:pt x="69" y="183"/>
                    </a:cubicBezTo>
                    <a:cubicBezTo>
                      <a:pt x="70" y="184"/>
                      <a:pt x="71" y="188"/>
                      <a:pt x="75" y="189"/>
                    </a:cubicBezTo>
                    <a:cubicBezTo>
                      <a:pt x="79" y="191"/>
                      <a:pt x="78" y="189"/>
                      <a:pt x="78" y="183"/>
                    </a:cubicBezTo>
                    <a:cubicBezTo>
                      <a:pt x="79" y="177"/>
                      <a:pt x="77" y="179"/>
                      <a:pt x="76" y="172"/>
                    </a:cubicBezTo>
                    <a:cubicBezTo>
                      <a:pt x="74" y="165"/>
                      <a:pt x="75" y="167"/>
                      <a:pt x="73" y="162"/>
                    </a:cubicBezTo>
                    <a:cubicBezTo>
                      <a:pt x="71" y="158"/>
                      <a:pt x="73" y="158"/>
                      <a:pt x="75" y="158"/>
                    </a:cubicBezTo>
                    <a:cubicBezTo>
                      <a:pt x="78" y="159"/>
                      <a:pt x="77" y="162"/>
                      <a:pt x="78" y="163"/>
                    </a:cubicBezTo>
                    <a:cubicBezTo>
                      <a:pt x="79" y="165"/>
                      <a:pt x="83" y="162"/>
                      <a:pt x="84" y="160"/>
                    </a:cubicBezTo>
                    <a:cubicBezTo>
                      <a:pt x="85" y="158"/>
                      <a:pt x="84" y="151"/>
                      <a:pt x="82" y="152"/>
                    </a:cubicBezTo>
                    <a:cubicBezTo>
                      <a:pt x="79" y="152"/>
                      <a:pt x="79" y="146"/>
                      <a:pt x="79" y="144"/>
                    </a:cubicBezTo>
                    <a:cubicBezTo>
                      <a:pt x="79" y="141"/>
                      <a:pt x="82" y="142"/>
                      <a:pt x="84" y="142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1"/>
                      <a:pt x="92" y="147"/>
                      <a:pt x="96" y="148"/>
                    </a:cubicBezTo>
                    <a:cubicBezTo>
                      <a:pt x="100" y="148"/>
                      <a:pt x="99" y="149"/>
                      <a:pt x="103" y="151"/>
                    </a:cubicBezTo>
                    <a:cubicBezTo>
                      <a:pt x="107" y="153"/>
                      <a:pt x="109" y="150"/>
                      <a:pt x="109" y="150"/>
                    </a:cubicBezTo>
                    <a:cubicBezTo>
                      <a:pt x="109" y="150"/>
                      <a:pt x="100" y="142"/>
                      <a:pt x="99" y="139"/>
                    </a:cubicBezTo>
                    <a:cubicBezTo>
                      <a:pt x="98" y="137"/>
                      <a:pt x="96" y="133"/>
                      <a:pt x="96" y="131"/>
                    </a:cubicBezTo>
                    <a:cubicBezTo>
                      <a:pt x="97" y="128"/>
                      <a:pt x="103" y="130"/>
                      <a:pt x="92" y="123"/>
                    </a:cubicBezTo>
                    <a:cubicBezTo>
                      <a:pt x="80" y="115"/>
                      <a:pt x="77" y="113"/>
                      <a:pt x="75" y="114"/>
                    </a:cubicBezTo>
                    <a:cubicBezTo>
                      <a:pt x="74" y="114"/>
                      <a:pt x="71" y="113"/>
                      <a:pt x="71" y="113"/>
                    </a:cubicBezTo>
                    <a:cubicBezTo>
                      <a:pt x="71" y="113"/>
                      <a:pt x="66" y="111"/>
                      <a:pt x="66" y="110"/>
                    </a:cubicBezTo>
                    <a:cubicBezTo>
                      <a:pt x="67" y="108"/>
                      <a:pt x="70" y="107"/>
                      <a:pt x="74" y="108"/>
                    </a:cubicBezTo>
                    <a:cubicBezTo>
                      <a:pt x="79" y="109"/>
                      <a:pt x="81" y="112"/>
                      <a:pt x="83" y="113"/>
                    </a:cubicBezTo>
                    <a:cubicBezTo>
                      <a:pt x="85" y="114"/>
                      <a:pt x="88" y="117"/>
                      <a:pt x="92" y="118"/>
                    </a:cubicBezTo>
                    <a:cubicBezTo>
                      <a:pt x="96" y="120"/>
                      <a:pt x="97" y="122"/>
                      <a:pt x="99" y="125"/>
                    </a:cubicBezTo>
                    <a:cubicBezTo>
                      <a:pt x="101" y="129"/>
                      <a:pt x="101" y="134"/>
                      <a:pt x="105" y="137"/>
                    </a:cubicBezTo>
                    <a:cubicBezTo>
                      <a:pt x="110" y="139"/>
                      <a:pt x="109" y="140"/>
                      <a:pt x="111" y="139"/>
                    </a:cubicBezTo>
                    <a:cubicBezTo>
                      <a:pt x="114" y="138"/>
                      <a:pt x="117" y="142"/>
                      <a:pt x="117" y="138"/>
                    </a:cubicBezTo>
                    <a:cubicBezTo>
                      <a:pt x="118" y="135"/>
                      <a:pt x="124" y="128"/>
                      <a:pt x="116" y="129"/>
                    </a:cubicBezTo>
                    <a:cubicBezTo>
                      <a:pt x="108" y="130"/>
                      <a:pt x="107" y="130"/>
                      <a:pt x="106" y="125"/>
                    </a:cubicBezTo>
                    <a:cubicBezTo>
                      <a:pt x="105" y="121"/>
                      <a:pt x="105" y="118"/>
                      <a:pt x="103" y="117"/>
                    </a:cubicBezTo>
                    <a:cubicBezTo>
                      <a:pt x="101" y="116"/>
                      <a:pt x="104" y="116"/>
                      <a:pt x="99" y="114"/>
                    </a:cubicBezTo>
                    <a:cubicBezTo>
                      <a:pt x="95" y="113"/>
                      <a:pt x="88" y="116"/>
                      <a:pt x="86" y="107"/>
                    </a:cubicBezTo>
                    <a:cubicBezTo>
                      <a:pt x="84" y="99"/>
                      <a:pt x="80" y="106"/>
                      <a:pt x="76" y="99"/>
                    </a:cubicBezTo>
                    <a:cubicBezTo>
                      <a:pt x="72" y="93"/>
                      <a:pt x="71" y="85"/>
                      <a:pt x="78" y="92"/>
                    </a:cubicBezTo>
                    <a:cubicBezTo>
                      <a:pt x="85" y="99"/>
                      <a:pt x="88" y="103"/>
                      <a:pt x="86" y="96"/>
                    </a:cubicBezTo>
                    <a:cubicBezTo>
                      <a:pt x="84" y="89"/>
                      <a:pt x="78" y="82"/>
                      <a:pt x="74" y="82"/>
                    </a:cubicBezTo>
                    <a:cubicBezTo>
                      <a:pt x="70" y="81"/>
                      <a:pt x="71" y="78"/>
                      <a:pt x="69" y="73"/>
                    </a:cubicBezTo>
                    <a:cubicBezTo>
                      <a:pt x="67" y="68"/>
                      <a:pt x="60" y="66"/>
                      <a:pt x="63" y="60"/>
                    </a:cubicBezTo>
                    <a:cubicBezTo>
                      <a:pt x="66" y="54"/>
                      <a:pt x="62" y="47"/>
                      <a:pt x="68" y="48"/>
                    </a:cubicBezTo>
                    <a:cubicBezTo>
                      <a:pt x="75" y="49"/>
                      <a:pt x="76" y="45"/>
                      <a:pt x="77" y="53"/>
                    </a:cubicBezTo>
                    <a:cubicBezTo>
                      <a:pt x="78" y="61"/>
                      <a:pt x="79" y="62"/>
                      <a:pt x="83" y="64"/>
                    </a:cubicBezTo>
                    <a:cubicBezTo>
                      <a:pt x="86" y="65"/>
                      <a:pt x="78" y="73"/>
                      <a:pt x="84" y="75"/>
                    </a:cubicBezTo>
                    <a:cubicBezTo>
                      <a:pt x="91" y="78"/>
                      <a:pt x="92" y="78"/>
                      <a:pt x="93" y="76"/>
                    </a:cubicBezTo>
                    <a:cubicBezTo>
                      <a:pt x="93" y="73"/>
                      <a:pt x="90" y="68"/>
                      <a:pt x="90" y="64"/>
                    </a:cubicBezTo>
                    <a:cubicBezTo>
                      <a:pt x="90" y="61"/>
                      <a:pt x="94" y="72"/>
                      <a:pt x="97" y="70"/>
                    </a:cubicBezTo>
                    <a:cubicBezTo>
                      <a:pt x="101" y="68"/>
                      <a:pt x="99" y="62"/>
                      <a:pt x="96" y="62"/>
                    </a:cubicBezTo>
                    <a:cubicBezTo>
                      <a:pt x="93" y="62"/>
                      <a:pt x="92" y="58"/>
                      <a:pt x="95" y="58"/>
                    </a:cubicBezTo>
                    <a:cubicBezTo>
                      <a:pt x="97" y="58"/>
                      <a:pt x="97" y="57"/>
                      <a:pt x="101" y="61"/>
                    </a:cubicBezTo>
                    <a:cubicBezTo>
                      <a:pt x="105" y="66"/>
                      <a:pt x="108" y="70"/>
                      <a:pt x="109" y="66"/>
                    </a:cubicBezTo>
                    <a:cubicBezTo>
                      <a:pt x="111" y="62"/>
                      <a:pt x="109" y="56"/>
                      <a:pt x="106" y="55"/>
                    </a:cubicBezTo>
                    <a:cubicBezTo>
                      <a:pt x="104" y="55"/>
                      <a:pt x="100" y="53"/>
                      <a:pt x="98" y="50"/>
                    </a:cubicBezTo>
                    <a:cubicBezTo>
                      <a:pt x="97" y="47"/>
                      <a:pt x="91" y="45"/>
                      <a:pt x="96" y="44"/>
                    </a:cubicBezTo>
                    <a:cubicBezTo>
                      <a:pt x="102" y="44"/>
                      <a:pt x="101" y="41"/>
                      <a:pt x="105" y="44"/>
                    </a:cubicBezTo>
                    <a:cubicBezTo>
                      <a:pt x="108" y="46"/>
                      <a:pt x="110" y="43"/>
                      <a:pt x="110" y="43"/>
                    </a:cubicBezTo>
                    <a:cubicBezTo>
                      <a:pt x="110" y="43"/>
                      <a:pt x="113" y="38"/>
                      <a:pt x="118" y="40"/>
                    </a:cubicBezTo>
                    <a:cubicBezTo>
                      <a:pt x="123" y="42"/>
                      <a:pt x="120" y="45"/>
                      <a:pt x="126" y="40"/>
                    </a:cubicBezTo>
                    <a:cubicBezTo>
                      <a:pt x="131" y="36"/>
                      <a:pt x="141" y="36"/>
                      <a:pt x="143" y="37"/>
                    </a:cubicBezTo>
                    <a:cubicBezTo>
                      <a:pt x="144" y="38"/>
                      <a:pt x="140" y="40"/>
                      <a:pt x="146" y="40"/>
                    </a:cubicBezTo>
                    <a:cubicBezTo>
                      <a:pt x="152" y="40"/>
                      <a:pt x="144" y="31"/>
                      <a:pt x="152" y="40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9" y="36"/>
                      <a:pt x="164" y="31"/>
                      <a:pt x="167" y="23"/>
                    </a:cubicBezTo>
                    <a:cubicBezTo>
                      <a:pt x="168" y="19"/>
                      <a:pt x="169" y="15"/>
                      <a:pt x="168" y="11"/>
                    </a:cubicBezTo>
                    <a:cubicBezTo>
                      <a:pt x="167" y="8"/>
                      <a:pt x="164" y="3"/>
                      <a:pt x="165" y="0"/>
                    </a:cubicBezTo>
                    <a:cubicBezTo>
                      <a:pt x="165" y="1"/>
                      <a:pt x="165" y="1"/>
                      <a:pt x="165" y="1"/>
                    </a:cubicBezTo>
                    <a:cubicBezTo>
                      <a:pt x="158" y="5"/>
                      <a:pt x="152" y="13"/>
                      <a:pt x="147" y="18"/>
                    </a:cubicBezTo>
                    <a:cubicBezTo>
                      <a:pt x="140" y="24"/>
                      <a:pt x="141" y="24"/>
                      <a:pt x="133" y="23"/>
                    </a:cubicBezTo>
                    <a:cubicBezTo>
                      <a:pt x="127" y="23"/>
                      <a:pt x="120" y="24"/>
                      <a:pt x="115" y="21"/>
                    </a:cubicBezTo>
                    <a:cubicBezTo>
                      <a:pt x="111" y="19"/>
                      <a:pt x="109" y="16"/>
                      <a:pt x="104" y="15"/>
                    </a:cubicBezTo>
                    <a:cubicBezTo>
                      <a:pt x="97" y="13"/>
                      <a:pt x="85" y="21"/>
                      <a:pt x="78" y="19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5" y="22"/>
                      <a:pt x="71" y="25"/>
                      <a:pt x="67" y="27"/>
                    </a:cubicBezTo>
                    <a:cubicBezTo>
                      <a:pt x="63" y="28"/>
                      <a:pt x="60" y="30"/>
                      <a:pt x="56" y="31"/>
                    </a:cubicBezTo>
                    <a:cubicBezTo>
                      <a:pt x="54" y="31"/>
                      <a:pt x="50" y="30"/>
                      <a:pt x="48" y="31"/>
                    </a:cubicBezTo>
                    <a:cubicBezTo>
                      <a:pt x="44" y="32"/>
                      <a:pt x="43" y="38"/>
                      <a:pt x="40" y="42"/>
                    </a:cubicBezTo>
                    <a:cubicBezTo>
                      <a:pt x="33" y="37"/>
                      <a:pt x="24" y="39"/>
                      <a:pt x="16" y="41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4" name="Freeform 532">
                <a:extLst>
                  <a:ext uri="{FF2B5EF4-FFF2-40B4-BE49-F238E27FC236}">
                    <a16:creationId xmlns:a16="http://schemas.microsoft.com/office/drawing/2014/main" id="{C2CD557E-087F-462E-2CE6-5B92CE746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1420" y="3360499"/>
                <a:ext cx="149225" cy="174625"/>
              </a:xfrm>
              <a:custGeom>
                <a:avLst/>
                <a:gdLst>
                  <a:gd name="T0" fmla="*/ 2147483646 w 169"/>
                  <a:gd name="T1" fmla="*/ 2147483646 h 199"/>
                  <a:gd name="T2" fmla="*/ 2147483646 w 169"/>
                  <a:gd name="T3" fmla="*/ 2147483646 h 199"/>
                  <a:gd name="T4" fmla="*/ 2147483646 w 169"/>
                  <a:gd name="T5" fmla="*/ 2147483646 h 199"/>
                  <a:gd name="T6" fmla="*/ 2147483646 w 169"/>
                  <a:gd name="T7" fmla="*/ 2147483646 h 199"/>
                  <a:gd name="T8" fmla="*/ 2147483646 w 169"/>
                  <a:gd name="T9" fmla="*/ 2147483646 h 199"/>
                  <a:gd name="T10" fmla="*/ 2147483646 w 169"/>
                  <a:gd name="T11" fmla="*/ 2147483646 h 199"/>
                  <a:gd name="T12" fmla="*/ 2147483646 w 169"/>
                  <a:gd name="T13" fmla="*/ 2147483646 h 199"/>
                  <a:gd name="T14" fmla="*/ 2147483646 w 169"/>
                  <a:gd name="T15" fmla="*/ 2147483646 h 199"/>
                  <a:gd name="T16" fmla="*/ 2147483646 w 169"/>
                  <a:gd name="T17" fmla="*/ 2147483646 h 199"/>
                  <a:gd name="T18" fmla="*/ 2147483646 w 169"/>
                  <a:gd name="T19" fmla="*/ 2147483646 h 199"/>
                  <a:gd name="T20" fmla="*/ 2147483646 w 169"/>
                  <a:gd name="T21" fmla="*/ 2147483646 h 199"/>
                  <a:gd name="T22" fmla="*/ 2147483646 w 169"/>
                  <a:gd name="T23" fmla="*/ 2147483646 h 199"/>
                  <a:gd name="T24" fmla="*/ 2147483646 w 169"/>
                  <a:gd name="T25" fmla="*/ 2147483646 h 199"/>
                  <a:gd name="T26" fmla="*/ 2147483646 w 169"/>
                  <a:gd name="T27" fmla="*/ 2147483646 h 199"/>
                  <a:gd name="T28" fmla="*/ 2147483646 w 169"/>
                  <a:gd name="T29" fmla="*/ 2147483646 h 199"/>
                  <a:gd name="T30" fmla="*/ 2147483646 w 169"/>
                  <a:gd name="T31" fmla="*/ 2147483646 h 199"/>
                  <a:gd name="T32" fmla="*/ 2147483646 w 169"/>
                  <a:gd name="T33" fmla="*/ 2147483646 h 199"/>
                  <a:gd name="T34" fmla="*/ 2147483646 w 169"/>
                  <a:gd name="T35" fmla="*/ 2147483646 h 199"/>
                  <a:gd name="T36" fmla="*/ 2147483646 w 169"/>
                  <a:gd name="T37" fmla="*/ 2147483646 h 199"/>
                  <a:gd name="T38" fmla="*/ 2147483646 w 169"/>
                  <a:gd name="T39" fmla="*/ 2147483646 h 199"/>
                  <a:gd name="T40" fmla="*/ 2147483646 w 169"/>
                  <a:gd name="T41" fmla="*/ 2147483646 h 199"/>
                  <a:gd name="T42" fmla="*/ 2147483646 w 169"/>
                  <a:gd name="T43" fmla="*/ 2147483646 h 199"/>
                  <a:gd name="T44" fmla="*/ 2147483646 w 169"/>
                  <a:gd name="T45" fmla="*/ 2147483646 h 199"/>
                  <a:gd name="T46" fmla="*/ 2147483646 w 169"/>
                  <a:gd name="T47" fmla="*/ 2147483646 h 199"/>
                  <a:gd name="T48" fmla="*/ 2147483646 w 169"/>
                  <a:gd name="T49" fmla="*/ 2147483646 h 199"/>
                  <a:gd name="T50" fmla="*/ 2147483646 w 169"/>
                  <a:gd name="T51" fmla="*/ 2147483646 h 199"/>
                  <a:gd name="T52" fmla="*/ 2147483646 w 169"/>
                  <a:gd name="T53" fmla="*/ 2147483646 h 199"/>
                  <a:gd name="T54" fmla="*/ 2147483646 w 169"/>
                  <a:gd name="T55" fmla="*/ 2147483646 h 199"/>
                  <a:gd name="T56" fmla="*/ 2147483646 w 169"/>
                  <a:gd name="T57" fmla="*/ 2147483646 h 199"/>
                  <a:gd name="T58" fmla="*/ 2147483646 w 169"/>
                  <a:gd name="T59" fmla="*/ 2147483646 h 199"/>
                  <a:gd name="T60" fmla="*/ 2147483646 w 169"/>
                  <a:gd name="T61" fmla="*/ 2147483646 h 199"/>
                  <a:gd name="T62" fmla="*/ 2147483646 w 169"/>
                  <a:gd name="T63" fmla="*/ 2147483646 h 199"/>
                  <a:gd name="T64" fmla="*/ 2147483646 w 169"/>
                  <a:gd name="T65" fmla="*/ 2147483646 h 199"/>
                  <a:gd name="T66" fmla="*/ 2147483646 w 169"/>
                  <a:gd name="T67" fmla="*/ 2147483646 h 199"/>
                  <a:gd name="T68" fmla="*/ 2147483646 w 169"/>
                  <a:gd name="T69" fmla="*/ 2147483646 h 199"/>
                  <a:gd name="T70" fmla="*/ 2147483646 w 169"/>
                  <a:gd name="T71" fmla="*/ 2147483646 h 199"/>
                  <a:gd name="T72" fmla="*/ 2147483646 w 169"/>
                  <a:gd name="T73" fmla="*/ 2147483646 h 199"/>
                  <a:gd name="T74" fmla="*/ 2147483646 w 169"/>
                  <a:gd name="T75" fmla="*/ 2147483646 h 199"/>
                  <a:gd name="T76" fmla="*/ 2147483646 w 169"/>
                  <a:gd name="T77" fmla="*/ 2147483646 h 199"/>
                  <a:gd name="T78" fmla="*/ 2147483646 w 169"/>
                  <a:gd name="T79" fmla="*/ 2147483646 h 199"/>
                  <a:gd name="T80" fmla="*/ 2147483646 w 169"/>
                  <a:gd name="T81" fmla="*/ 2147483646 h 199"/>
                  <a:gd name="T82" fmla="*/ 2147483646 w 169"/>
                  <a:gd name="T83" fmla="*/ 2147483646 h 199"/>
                  <a:gd name="T84" fmla="*/ 2147483646 w 169"/>
                  <a:gd name="T85" fmla="*/ 2147483646 h 199"/>
                  <a:gd name="T86" fmla="*/ 2147483646 w 169"/>
                  <a:gd name="T87" fmla="*/ 2147483646 h 199"/>
                  <a:gd name="T88" fmla="*/ 2147483646 w 169"/>
                  <a:gd name="T89" fmla="*/ 2147483646 h 199"/>
                  <a:gd name="T90" fmla="*/ 2147483646 w 169"/>
                  <a:gd name="T91" fmla="*/ 2147483646 h 199"/>
                  <a:gd name="T92" fmla="*/ 2147483646 w 169"/>
                  <a:gd name="T93" fmla="*/ 2147483646 h 199"/>
                  <a:gd name="T94" fmla="*/ 2147483646 w 169"/>
                  <a:gd name="T95" fmla="*/ 2147483646 h 199"/>
                  <a:gd name="T96" fmla="*/ 2147483646 w 169"/>
                  <a:gd name="T97" fmla="*/ 2147483646 h 199"/>
                  <a:gd name="T98" fmla="*/ 2147483646 w 169"/>
                  <a:gd name="T99" fmla="*/ 2147483646 h 199"/>
                  <a:gd name="T100" fmla="*/ 2147483646 w 169"/>
                  <a:gd name="T101" fmla="*/ 2147483646 h 199"/>
                  <a:gd name="T102" fmla="*/ 2147483646 w 169"/>
                  <a:gd name="T103" fmla="*/ 2147483646 h 199"/>
                  <a:gd name="T104" fmla="*/ 2147483646 w 169"/>
                  <a:gd name="T105" fmla="*/ 2147483646 h 199"/>
                  <a:gd name="T106" fmla="*/ 2147483646 w 169"/>
                  <a:gd name="T107" fmla="*/ 2147483646 h 199"/>
                  <a:gd name="T108" fmla="*/ 2147483646 w 169"/>
                  <a:gd name="T109" fmla="*/ 2147483646 h 1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9"/>
                  <a:gd name="T166" fmla="*/ 0 h 199"/>
                  <a:gd name="T167" fmla="*/ 169 w 169"/>
                  <a:gd name="T168" fmla="*/ 199 h 1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9" h="199">
                    <a:moveTo>
                      <a:pt x="16" y="42"/>
                    </a:moveTo>
                    <a:cubicBezTo>
                      <a:pt x="16" y="50"/>
                      <a:pt x="20" y="58"/>
                      <a:pt x="14" y="66"/>
                    </a:cubicBezTo>
                    <a:cubicBezTo>
                      <a:pt x="11" y="69"/>
                      <a:pt x="10" y="72"/>
                      <a:pt x="8" y="75"/>
                    </a:cubicBezTo>
                    <a:cubicBezTo>
                      <a:pt x="6" y="76"/>
                      <a:pt x="3" y="78"/>
                      <a:pt x="1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1"/>
                      <a:pt x="1" y="82"/>
                      <a:pt x="1" y="86"/>
                    </a:cubicBezTo>
                    <a:cubicBezTo>
                      <a:pt x="0" y="94"/>
                      <a:pt x="2" y="97"/>
                      <a:pt x="6" y="99"/>
                    </a:cubicBezTo>
                    <a:cubicBezTo>
                      <a:pt x="11" y="101"/>
                      <a:pt x="11" y="100"/>
                      <a:pt x="15" y="103"/>
                    </a:cubicBezTo>
                    <a:cubicBezTo>
                      <a:pt x="18" y="106"/>
                      <a:pt x="17" y="106"/>
                      <a:pt x="20" y="113"/>
                    </a:cubicBezTo>
                    <a:cubicBezTo>
                      <a:pt x="23" y="120"/>
                      <a:pt x="22" y="120"/>
                      <a:pt x="26" y="122"/>
                    </a:cubicBezTo>
                    <a:cubicBezTo>
                      <a:pt x="29" y="124"/>
                      <a:pt x="29" y="130"/>
                      <a:pt x="34" y="128"/>
                    </a:cubicBezTo>
                    <a:cubicBezTo>
                      <a:pt x="39" y="127"/>
                      <a:pt x="41" y="130"/>
                      <a:pt x="45" y="128"/>
                    </a:cubicBezTo>
                    <a:cubicBezTo>
                      <a:pt x="49" y="127"/>
                      <a:pt x="53" y="127"/>
                      <a:pt x="57" y="128"/>
                    </a:cubicBezTo>
                    <a:cubicBezTo>
                      <a:pt x="61" y="128"/>
                      <a:pt x="66" y="126"/>
                      <a:pt x="68" y="130"/>
                    </a:cubicBezTo>
                    <a:cubicBezTo>
                      <a:pt x="70" y="134"/>
                      <a:pt x="68" y="138"/>
                      <a:pt x="73" y="136"/>
                    </a:cubicBezTo>
                    <a:cubicBezTo>
                      <a:pt x="78" y="134"/>
                      <a:pt x="80" y="130"/>
                      <a:pt x="83" y="137"/>
                    </a:cubicBezTo>
                    <a:cubicBezTo>
                      <a:pt x="83" y="137"/>
                      <a:pt x="70" y="141"/>
                      <a:pt x="68" y="139"/>
                    </a:cubicBezTo>
                    <a:cubicBezTo>
                      <a:pt x="66" y="138"/>
                      <a:pt x="64" y="139"/>
                      <a:pt x="61" y="136"/>
                    </a:cubicBezTo>
                    <a:cubicBezTo>
                      <a:pt x="57" y="132"/>
                      <a:pt x="56" y="134"/>
                      <a:pt x="54" y="134"/>
                    </a:cubicBezTo>
                    <a:cubicBezTo>
                      <a:pt x="51" y="133"/>
                      <a:pt x="44" y="130"/>
                      <a:pt x="42" y="129"/>
                    </a:cubicBezTo>
                    <a:cubicBezTo>
                      <a:pt x="41" y="128"/>
                      <a:pt x="40" y="131"/>
                      <a:pt x="39" y="130"/>
                    </a:cubicBezTo>
                    <a:cubicBezTo>
                      <a:pt x="37" y="129"/>
                      <a:pt x="37" y="130"/>
                      <a:pt x="35" y="131"/>
                    </a:cubicBezTo>
                    <a:cubicBezTo>
                      <a:pt x="32" y="132"/>
                      <a:pt x="32" y="133"/>
                      <a:pt x="31" y="133"/>
                    </a:cubicBezTo>
                    <a:cubicBezTo>
                      <a:pt x="29" y="133"/>
                      <a:pt x="26" y="143"/>
                      <a:pt x="25" y="147"/>
                    </a:cubicBezTo>
                    <a:cubicBezTo>
                      <a:pt x="24" y="151"/>
                      <a:pt x="27" y="148"/>
                      <a:pt x="30" y="150"/>
                    </a:cubicBezTo>
                    <a:cubicBezTo>
                      <a:pt x="32" y="151"/>
                      <a:pt x="35" y="154"/>
                      <a:pt x="39" y="155"/>
                    </a:cubicBezTo>
                    <a:cubicBezTo>
                      <a:pt x="43" y="155"/>
                      <a:pt x="41" y="161"/>
                      <a:pt x="41" y="162"/>
                    </a:cubicBezTo>
                    <a:cubicBezTo>
                      <a:pt x="41" y="164"/>
                      <a:pt x="40" y="168"/>
                      <a:pt x="39" y="173"/>
                    </a:cubicBezTo>
                    <a:cubicBezTo>
                      <a:pt x="39" y="178"/>
                      <a:pt x="42" y="181"/>
                      <a:pt x="44" y="182"/>
                    </a:cubicBezTo>
                    <a:cubicBezTo>
                      <a:pt x="46" y="183"/>
                      <a:pt x="46" y="174"/>
                      <a:pt x="47" y="172"/>
                    </a:cubicBezTo>
                    <a:cubicBezTo>
                      <a:pt x="47" y="170"/>
                      <a:pt x="51" y="176"/>
                      <a:pt x="54" y="176"/>
                    </a:cubicBezTo>
                    <a:cubicBezTo>
                      <a:pt x="56" y="177"/>
                      <a:pt x="56" y="181"/>
                      <a:pt x="56" y="183"/>
                    </a:cubicBezTo>
                    <a:cubicBezTo>
                      <a:pt x="56" y="186"/>
                      <a:pt x="58" y="194"/>
                      <a:pt x="61" y="196"/>
                    </a:cubicBezTo>
                    <a:cubicBezTo>
                      <a:pt x="65" y="199"/>
                      <a:pt x="63" y="191"/>
                      <a:pt x="62" y="185"/>
                    </a:cubicBezTo>
                    <a:cubicBezTo>
                      <a:pt x="60" y="178"/>
                      <a:pt x="64" y="181"/>
                      <a:pt x="66" y="180"/>
                    </a:cubicBezTo>
                    <a:cubicBezTo>
                      <a:pt x="68" y="179"/>
                      <a:pt x="67" y="182"/>
                      <a:pt x="69" y="183"/>
                    </a:cubicBezTo>
                    <a:cubicBezTo>
                      <a:pt x="70" y="184"/>
                      <a:pt x="71" y="188"/>
                      <a:pt x="75" y="189"/>
                    </a:cubicBezTo>
                    <a:cubicBezTo>
                      <a:pt x="79" y="191"/>
                      <a:pt x="78" y="189"/>
                      <a:pt x="78" y="183"/>
                    </a:cubicBezTo>
                    <a:cubicBezTo>
                      <a:pt x="79" y="177"/>
                      <a:pt x="77" y="179"/>
                      <a:pt x="76" y="172"/>
                    </a:cubicBezTo>
                    <a:cubicBezTo>
                      <a:pt x="74" y="165"/>
                      <a:pt x="75" y="167"/>
                      <a:pt x="73" y="162"/>
                    </a:cubicBezTo>
                    <a:cubicBezTo>
                      <a:pt x="71" y="158"/>
                      <a:pt x="73" y="158"/>
                      <a:pt x="75" y="158"/>
                    </a:cubicBezTo>
                    <a:cubicBezTo>
                      <a:pt x="78" y="159"/>
                      <a:pt x="77" y="162"/>
                      <a:pt x="78" y="163"/>
                    </a:cubicBezTo>
                    <a:cubicBezTo>
                      <a:pt x="79" y="165"/>
                      <a:pt x="83" y="162"/>
                      <a:pt x="84" y="160"/>
                    </a:cubicBezTo>
                    <a:cubicBezTo>
                      <a:pt x="85" y="158"/>
                      <a:pt x="84" y="151"/>
                      <a:pt x="82" y="152"/>
                    </a:cubicBezTo>
                    <a:cubicBezTo>
                      <a:pt x="79" y="152"/>
                      <a:pt x="79" y="146"/>
                      <a:pt x="79" y="144"/>
                    </a:cubicBezTo>
                    <a:cubicBezTo>
                      <a:pt x="79" y="141"/>
                      <a:pt x="82" y="142"/>
                      <a:pt x="84" y="142"/>
                    </a:cubicBezTo>
                    <a:cubicBezTo>
                      <a:pt x="87" y="141"/>
                      <a:pt x="87" y="141"/>
                      <a:pt x="87" y="141"/>
                    </a:cubicBezTo>
                    <a:cubicBezTo>
                      <a:pt x="87" y="141"/>
                      <a:pt x="92" y="147"/>
                      <a:pt x="96" y="148"/>
                    </a:cubicBezTo>
                    <a:cubicBezTo>
                      <a:pt x="100" y="148"/>
                      <a:pt x="99" y="149"/>
                      <a:pt x="103" y="151"/>
                    </a:cubicBezTo>
                    <a:cubicBezTo>
                      <a:pt x="107" y="153"/>
                      <a:pt x="109" y="150"/>
                      <a:pt x="109" y="150"/>
                    </a:cubicBezTo>
                    <a:cubicBezTo>
                      <a:pt x="109" y="150"/>
                      <a:pt x="100" y="142"/>
                      <a:pt x="99" y="139"/>
                    </a:cubicBezTo>
                    <a:cubicBezTo>
                      <a:pt x="98" y="137"/>
                      <a:pt x="96" y="133"/>
                      <a:pt x="96" y="131"/>
                    </a:cubicBezTo>
                    <a:cubicBezTo>
                      <a:pt x="97" y="128"/>
                      <a:pt x="103" y="130"/>
                      <a:pt x="92" y="123"/>
                    </a:cubicBezTo>
                    <a:cubicBezTo>
                      <a:pt x="80" y="115"/>
                      <a:pt x="77" y="113"/>
                      <a:pt x="75" y="114"/>
                    </a:cubicBezTo>
                    <a:cubicBezTo>
                      <a:pt x="74" y="114"/>
                      <a:pt x="71" y="113"/>
                      <a:pt x="71" y="113"/>
                    </a:cubicBezTo>
                    <a:cubicBezTo>
                      <a:pt x="71" y="113"/>
                      <a:pt x="66" y="111"/>
                      <a:pt x="66" y="110"/>
                    </a:cubicBezTo>
                    <a:cubicBezTo>
                      <a:pt x="67" y="108"/>
                      <a:pt x="70" y="107"/>
                      <a:pt x="74" y="108"/>
                    </a:cubicBezTo>
                    <a:cubicBezTo>
                      <a:pt x="79" y="109"/>
                      <a:pt x="81" y="112"/>
                      <a:pt x="83" y="113"/>
                    </a:cubicBezTo>
                    <a:cubicBezTo>
                      <a:pt x="85" y="114"/>
                      <a:pt x="88" y="117"/>
                      <a:pt x="92" y="118"/>
                    </a:cubicBezTo>
                    <a:cubicBezTo>
                      <a:pt x="96" y="120"/>
                      <a:pt x="97" y="122"/>
                      <a:pt x="99" y="125"/>
                    </a:cubicBezTo>
                    <a:cubicBezTo>
                      <a:pt x="101" y="129"/>
                      <a:pt x="101" y="134"/>
                      <a:pt x="105" y="137"/>
                    </a:cubicBezTo>
                    <a:cubicBezTo>
                      <a:pt x="110" y="139"/>
                      <a:pt x="109" y="140"/>
                      <a:pt x="111" y="139"/>
                    </a:cubicBezTo>
                    <a:cubicBezTo>
                      <a:pt x="114" y="138"/>
                      <a:pt x="117" y="142"/>
                      <a:pt x="117" y="138"/>
                    </a:cubicBezTo>
                    <a:cubicBezTo>
                      <a:pt x="118" y="135"/>
                      <a:pt x="124" y="128"/>
                      <a:pt x="116" y="129"/>
                    </a:cubicBezTo>
                    <a:cubicBezTo>
                      <a:pt x="108" y="130"/>
                      <a:pt x="107" y="130"/>
                      <a:pt x="106" y="125"/>
                    </a:cubicBezTo>
                    <a:cubicBezTo>
                      <a:pt x="105" y="121"/>
                      <a:pt x="105" y="118"/>
                      <a:pt x="103" y="117"/>
                    </a:cubicBezTo>
                    <a:cubicBezTo>
                      <a:pt x="101" y="116"/>
                      <a:pt x="104" y="116"/>
                      <a:pt x="99" y="114"/>
                    </a:cubicBezTo>
                    <a:cubicBezTo>
                      <a:pt x="95" y="113"/>
                      <a:pt x="88" y="116"/>
                      <a:pt x="86" y="107"/>
                    </a:cubicBezTo>
                    <a:cubicBezTo>
                      <a:pt x="84" y="99"/>
                      <a:pt x="80" y="106"/>
                      <a:pt x="76" y="99"/>
                    </a:cubicBezTo>
                    <a:cubicBezTo>
                      <a:pt x="72" y="93"/>
                      <a:pt x="71" y="85"/>
                      <a:pt x="78" y="92"/>
                    </a:cubicBezTo>
                    <a:cubicBezTo>
                      <a:pt x="85" y="99"/>
                      <a:pt x="88" y="103"/>
                      <a:pt x="86" y="96"/>
                    </a:cubicBezTo>
                    <a:cubicBezTo>
                      <a:pt x="84" y="89"/>
                      <a:pt x="78" y="82"/>
                      <a:pt x="74" y="82"/>
                    </a:cubicBezTo>
                    <a:cubicBezTo>
                      <a:pt x="70" y="81"/>
                      <a:pt x="71" y="78"/>
                      <a:pt x="69" y="73"/>
                    </a:cubicBezTo>
                    <a:cubicBezTo>
                      <a:pt x="67" y="68"/>
                      <a:pt x="60" y="66"/>
                      <a:pt x="63" y="60"/>
                    </a:cubicBezTo>
                    <a:cubicBezTo>
                      <a:pt x="66" y="54"/>
                      <a:pt x="62" y="47"/>
                      <a:pt x="68" y="48"/>
                    </a:cubicBezTo>
                    <a:cubicBezTo>
                      <a:pt x="75" y="49"/>
                      <a:pt x="76" y="45"/>
                      <a:pt x="77" y="53"/>
                    </a:cubicBezTo>
                    <a:cubicBezTo>
                      <a:pt x="78" y="61"/>
                      <a:pt x="79" y="62"/>
                      <a:pt x="83" y="64"/>
                    </a:cubicBezTo>
                    <a:cubicBezTo>
                      <a:pt x="86" y="65"/>
                      <a:pt x="78" y="73"/>
                      <a:pt x="84" y="75"/>
                    </a:cubicBezTo>
                    <a:cubicBezTo>
                      <a:pt x="91" y="78"/>
                      <a:pt x="92" y="78"/>
                      <a:pt x="93" y="76"/>
                    </a:cubicBezTo>
                    <a:cubicBezTo>
                      <a:pt x="93" y="73"/>
                      <a:pt x="90" y="68"/>
                      <a:pt x="90" y="64"/>
                    </a:cubicBezTo>
                    <a:cubicBezTo>
                      <a:pt x="90" y="61"/>
                      <a:pt x="94" y="72"/>
                      <a:pt x="97" y="70"/>
                    </a:cubicBezTo>
                    <a:cubicBezTo>
                      <a:pt x="101" y="68"/>
                      <a:pt x="99" y="62"/>
                      <a:pt x="96" y="62"/>
                    </a:cubicBezTo>
                    <a:cubicBezTo>
                      <a:pt x="93" y="62"/>
                      <a:pt x="92" y="58"/>
                      <a:pt x="95" y="58"/>
                    </a:cubicBezTo>
                    <a:cubicBezTo>
                      <a:pt x="97" y="58"/>
                      <a:pt x="97" y="57"/>
                      <a:pt x="101" y="61"/>
                    </a:cubicBezTo>
                    <a:cubicBezTo>
                      <a:pt x="105" y="66"/>
                      <a:pt x="108" y="70"/>
                      <a:pt x="109" y="66"/>
                    </a:cubicBezTo>
                    <a:cubicBezTo>
                      <a:pt x="111" y="62"/>
                      <a:pt x="109" y="56"/>
                      <a:pt x="106" y="55"/>
                    </a:cubicBezTo>
                    <a:cubicBezTo>
                      <a:pt x="104" y="55"/>
                      <a:pt x="100" y="53"/>
                      <a:pt x="98" y="50"/>
                    </a:cubicBezTo>
                    <a:cubicBezTo>
                      <a:pt x="97" y="47"/>
                      <a:pt x="91" y="45"/>
                      <a:pt x="96" y="44"/>
                    </a:cubicBezTo>
                    <a:cubicBezTo>
                      <a:pt x="102" y="44"/>
                      <a:pt x="101" y="41"/>
                      <a:pt x="105" y="44"/>
                    </a:cubicBezTo>
                    <a:cubicBezTo>
                      <a:pt x="108" y="46"/>
                      <a:pt x="110" y="43"/>
                      <a:pt x="110" y="43"/>
                    </a:cubicBezTo>
                    <a:cubicBezTo>
                      <a:pt x="110" y="43"/>
                      <a:pt x="113" y="38"/>
                      <a:pt x="118" y="40"/>
                    </a:cubicBezTo>
                    <a:cubicBezTo>
                      <a:pt x="123" y="42"/>
                      <a:pt x="120" y="45"/>
                      <a:pt x="126" y="40"/>
                    </a:cubicBezTo>
                    <a:cubicBezTo>
                      <a:pt x="131" y="36"/>
                      <a:pt x="141" y="36"/>
                      <a:pt x="143" y="37"/>
                    </a:cubicBezTo>
                    <a:cubicBezTo>
                      <a:pt x="144" y="38"/>
                      <a:pt x="140" y="40"/>
                      <a:pt x="146" y="40"/>
                    </a:cubicBezTo>
                    <a:cubicBezTo>
                      <a:pt x="152" y="40"/>
                      <a:pt x="144" y="31"/>
                      <a:pt x="152" y="40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9" y="36"/>
                      <a:pt x="164" y="31"/>
                      <a:pt x="167" y="23"/>
                    </a:cubicBezTo>
                    <a:cubicBezTo>
                      <a:pt x="168" y="19"/>
                      <a:pt x="169" y="15"/>
                      <a:pt x="168" y="11"/>
                    </a:cubicBezTo>
                    <a:cubicBezTo>
                      <a:pt x="167" y="8"/>
                      <a:pt x="164" y="3"/>
                      <a:pt x="165" y="0"/>
                    </a:cubicBezTo>
                    <a:cubicBezTo>
                      <a:pt x="165" y="1"/>
                      <a:pt x="165" y="1"/>
                      <a:pt x="165" y="1"/>
                    </a:cubicBezTo>
                    <a:cubicBezTo>
                      <a:pt x="158" y="5"/>
                      <a:pt x="152" y="13"/>
                      <a:pt x="147" y="18"/>
                    </a:cubicBezTo>
                    <a:cubicBezTo>
                      <a:pt x="140" y="24"/>
                      <a:pt x="141" y="24"/>
                      <a:pt x="133" y="23"/>
                    </a:cubicBezTo>
                    <a:cubicBezTo>
                      <a:pt x="127" y="23"/>
                      <a:pt x="120" y="24"/>
                      <a:pt x="115" y="21"/>
                    </a:cubicBezTo>
                    <a:cubicBezTo>
                      <a:pt x="111" y="19"/>
                      <a:pt x="109" y="16"/>
                      <a:pt x="104" y="15"/>
                    </a:cubicBezTo>
                    <a:cubicBezTo>
                      <a:pt x="97" y="13"/>
                      <a:pt x="85" y="21"/>
                      <a:pt x="78" y="19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5" y="22"/>
                      <a:pt x="71" y="25"/>
                      <a:pt x="67" y="27"/>
                    </a:cubicBezTo>
                    <a:cubicBezTo>
                      <a:pt x="63" y="28"/>
                      <a:pt x="60" y="30"/>
                      <a:pt x="56" y="31"/>
                    </a:cubicBezTo>
                    <a:cubicBezTo>
                      <a:pt x="54" y="31"/>
                      <a:pt x="50" y="30"/>
                      <a:pt x="48" y="31"/>
                    </a:cubicBezTo>
                    <a:cubicBezTo>
                      <a:pt x="44" y="32"/>
                      <a:pt x="43" y="38"/>
                      <a:pt x="40" y="42"/>
                    </a:cubicBezTo>
                    <a:cubicBezTo>
                      <a:pt x="33" y="37"/>
                      <a:pt x="24" y="39"/>
                      <a:pt x="16" y="41"/>
                    </a:cubicBezTo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5" name="Freeform 533">
                <a:extLst>
                  <a:ext uri="{FF2B5EF4-FFF2-40B4-BE49-F238E27FC236}">
                    <a16:creationId xmlns:a16="http://schemas.microsoft.com/office/drawing/2014/main" id="{5285B251-B7C8-AD5E-469E-6AFB90B4D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1420" y="3147774"/>
                <a:ext cx="219075" cy="160338"/>
              </a:xfrm>
              <a:custGeom>
                <a:avLst/>
                <a:gdLst>
                  <a:gd name="T0" fmla="*/ 2147483646 w 248"/>
                  <a:gd name="T1" fmla="*/ 2147483646 h 181"/>
                  <a:gd name="T2" fmla="*/ 2147483646 w 248"/>
                  <a:gd name="T3" fmla="*/ 2147483646 h 181"/>
                  <a:gd name="T4" fmla="*/ 2147483646 w 248"/>
                  <a:gd name="T5" fmla="*/ 2147483646 h 181"/>
                  <a:gd name="T6" fmla="*/ 2147483646 w 248"/>
                  <a:gd name="T7" fmla="*/ 2147483646 h 181"/>
                  <a:gd name="T8" fmla="*/ 2147483646 w 248"/>
                  <a:gd name="T9" fmla="*/ 2147483646 h 181"/>
                  <a:gd name="T10" fmla="*/ 2147483646 w 248"/>
                  <a:gd name="T11" fmla="*/ 2147483646 h 181"/>
                  <a:gd name="T12" fmla="*/ 2147483646 w 248"/>
                  <a:gd name="T13" fmla="*/ 2147483646 h 181"/>
                  <a:gd name="T14" fmla="*/ 2147483646 w 248"/>
                  <a:gd name="T15" fmla="*/ 2147483646 h 181"/>
                  <a:gd name="T16" fmla="*/ 2147483646 w 248"/>
                  <a:gd name="T17" fmla="*/ 2147483646 h 181"/>
                  <a:gd name="T18" fmla="*/ 2147483646 w 248"/>
                  <a:gd name="T19" fmla="*/ 2147483646 h 181"/>
                  <a:gd name="T20" fmla="*/ 2147483646 w 248"/>
                  <a:gd name="T21" fmla="*/ 2147483646 h 181"/>
                  <a:gd name="T22" fmla="*/ 2147483646 w 248"/>
                  <a:gd name="T23" fmla="*/ 2147483646 h 181"/>
                  <a:gd name="T24" fmla="*/ 2147483646 w 248"/>
                  <a:gd name="T25" fmla="*/ 2147483646 h 181"/>
                  <a:gd name="T26" fmla="*/ 2147483646 w 248"/>
                  <a:gd name="T27" fmla="*/ 2147483646 h 181"/>
                  <a:gd name="T28" fmla="*/ 2147483646 w 248"/>
                  <a:gd name="T29" fmla="*/ 2147483646 h 181"/>
                  <a:gd name="T30" fmla="*/ 2147483646 w 248"/>
                  <a:gd name="T31" fmla="*/ 2147483646 h 181"/>
                  <a:gd name="T32" fmla="*/ 2147483646 w 248"/>
                  <a:gd name="T33" fmla="*/ 2147483646 h 181"/>
                  <a:gd name="T34" fmla="*/ 2147483646 w 248"/>
                  <a:gd name="T35" fmla="*/ 2147483646 h 181"/>
                  <a:gd name="T36" fmla="*/ 2147483646 w 248"/>
                  <a:gd name="T37" fmla="*/ 2147483646 h 181"/>
                  <a:gd name="T38" fmla="*/ 2147483646 w 248"/>
                  <a:gd name="T39" fmla="*/ 2147483646 h 181"/>
                  <a:gd name="T40" fmla="*/ 2147483646 w 248"/>
                  <a:gd name="T41" fmla="*/ 2147483646 h 181"/>
                  <a:gd name="T42" fmla="*/ 2147483646 w 248"/>
                  <a:gd name="T43" fmla="*/ 2147483646 h 181"/>
                  <a:gd name="T44" fmla="*/ 2147483646 w 248"/>
                  <a:gd name="T45" fmla="*/ 2147483646 h 181"/>
                  <a:gd name="T46" fmla="*/ 0 w 248"/>
                  <a:gd name="T47" fmla="*/ 2147483646 h 181"/>
                  <a:gd name="T48" fmla="*/ 0 w 248"/>
                  <a:gd name="T49" fmla="*/ 2147483646 h 181"/>
                  <a:gd name="T50" fmla="*/ 2147483646 w 248"/>
                  <a:gd name="T51" fmla="*/ 2147483646 h 181"/>
                  <a:gd name="T52" fmla="*/ 2147483646 w 248"/>
                  <a:gd name="T53" fmla="*/ 2147483646 h 181"/>
                  <a:gd name="T54" fmla="*/ 2147483646 w 248"/>
                  <a:gd name="T55" fmla="*/ 2147483646 h 181"/>
                  <a:gd name="T56" fmla="*/ 2147483646 w 248"/>
                  <a:gd name="T57" fmla="*/ 2147483646 h 181"/>
                  <a:gd name="T58" fmla="*/ 2147483646 w 248"/>
                  <a:gd name="T59" fmla="*/ 2147483646 h 181"/>
                  <a:gd name="T60" fmla="*/ 2147483646 w 248"/>
                  <a:gd name="T61" fmla="*/ 2147483646 h 181"/>
                  <a:gd name="T62" fmla="*/ 2147483646 w 248"/>
                  <a:gd name="T63" fmla="*/ 2147483646 h 181"/>
                  <a:gd name="T64" fmla="*/ 2147483646 w 248"/>
                  <a:gd name="T65" fmla="*/ 2147483646 h 181"/>
                  <a:gd name="T66" fmla="*/ 2147483646 w 248"/>
                  <a:gd name="T67" fmla="*/ 2147483646 h 181"/>
                  <a:gd name="T68" fmla="*/ 2147483646 w 248"/>
                  <a:gd name="T69" fmla="*/ 2147483646 h 181"/>
                  <a:gd name="T70" fmla="*/ 2147483646 w 248"/>
                  <a:gd name="T71" fmla="*/ 2147483646 h 181"/>
                  <a:gd name="T72" fmla="*/ 2147483646 w 248"/>
                  <a:gd name="T73" fmla="*/ 2147483646 h 181"/>
                  <a:gd name="T74" fmla="*/ 2147483646 w 248"/>
                  <a:gd name="T75" fmla="*/ 2147483646 h 181"/>
                  <a:gd name="T76" fmla="*/ 2147483646 w 248"/>
                  <a:gd name="T77" fmla="*/ 2147483646 h 181"/>
                  <a:gd name="T78" fmla="*/ 2147483646 w 248"/>
                  <a:gd name="T79" fmla="*/ 2147483646 h 181"/>
                  <a:gd name="T80" fmla="*/ 2147483646 w 248"/>
                  <a:gd name="T81" fmla="*/ 2147483646 h 181"/>
                  <a:gd name="T82" fmla="*/ 2147483646 w 248"/>
                  <a:gd name="T83" fmla="*/ 2147483646 h 181"/>
                  <a:gd name="T84" fmla="*/ 2147483646 w 248"/>
                  <a:gd name="T85" fmla="*/ 2147483646 h 181"/>
                  <a:gd name="T86" fmla="*/ 2147483646 w 248"/>
                  <a:gd name="T87" fmla="*/ 2147483646 h 181"/>
                  <a:gd name="T88" fmla="*/ 2147483646 w 248"/>
                  <a:gd name="T89" fmla="*/ 2147483646 h 181"/>
                  <a:gd name="T90" fmla="*/ 2147483646 w 248"/>
                  <a:gd name="T91" fmla="*/ 2147483646 h 181"/>
                  <a:gd name="T92" fmla="*/ 2147483646 w 248"/>
                  <a:gd name="T93" fmla="*/ 2147483646 h 181"/>
                  <a:gd name="T94" fmla="*/ 2147483646 w 248"/>
                  <a:gd name="T95" fmla="*/ 2147483646 h 181"/>
                  <a:gd name="T96" fmla="*/ 2147483646 w 248"/>
                  <a:gd name="T97" fmla="*/ 2147483646 h 181"/>
                  <a:gd name="T98" fmla="*/ 2147483646 w 248"/>
                  <a:gd name="T99" fmla="*/ 2147483646 h 181"/>
                  <a:gd name="T100" fmla="*/ 2147483646 w 248"/>
                  <a:gd name="T101" fmla="*/ 2147483646 h 181"/>
                  <a:gd name="T102" fmla="*/ 2147483646 w 248"/>
                  <a:gd name="T103" fmla="*/ 2147483646 h 181"/>
                  <a:gd name="T104" fmla="*/ 2147483646 w 248"/>
                  <a:gd name="T105" fmla="*/ 2147483646 h 181"/>
                  <a:gd name="T106" fmla="*/ 2147483646 w 248"/>
                  <a:gd name="T107" fmla="*/ 2147483646 h 181"/>
                  <a:gd name="T108" fmla="*/ 2147483646 w 248"/>
                  <a:gd name="T109" fmla="*/ 2147483646 h 1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8"/>
                  <a:gd name="T166" fmla="*/ 0 h 181"/>
                  <a:gd name="T167" fmla="*/ 248 w 248"/>
                  <a:gd name="T168" fmla="*/ 181 h 1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8" h="181">
                    <a:moveTo>
                      <a:pt x="247" y="121"/>
                    </a:moveTo>
                    <a:cubicBezTo>
                      <a:pt x="246" y="119"/>
                      <a:pt x="245" y="118"/>
                      <a:pt x="244" y="116"/>
                    </a:cubicBezTo>
                    <a:cubicBezTo>
                      <a:pt x="239" y="114"/>
                      <a:pt x="235" y="115"/>
                      <a:pt x="229" y="115"/>
                    </a:cubicBezTo>
                    <a:cubicBezTo>
                      <a:pt x="225" y="115"/>
                      <a:pt x="218" y="114"/>
                      <a:pt x="214" y="117"/>
                    </a:cubicBezTo>
                    <a:cubicBezTo>
                      <a:pt x="211" y="115"/>
                      <a:pt x="205" y="110"/>
                      <a:pt x="205" y="107"/>
                    </a:cubicBezTo>
                    <a:cubicBezTo>
                      <a:pt x="204" y="103"/>
                      <a:pt x="209" y="95"/>
                      <a:pt x="209" y="91"/>
                    </a:cubicBezTo>
                    <a:cubicBezTo>
                      <a:pt x="210" y="82"/>
                      <a:pt x="206" y="74"/>
                      <a:pt x="205" y="65"/>
                    </a:cubicBezTo>
                    <a:cubicBezTo>
                      <a:pt x="205" y="60"/>
                      <a:pt x="208" y="53"/>
                      <a:pt x="205" y="48"/>
                    </a:cubicBezTo>
                    <a:cubicBezTo>
                      <a:pt x="202" y="42"/>
                      <a:pt x="194" y="36"/>
                      <a:pt x="188" y="32"/>
                    </a:cubicBezTo>
                    <a:cubicBezTo>
                      <a:pt x="182" y="27"/>
                      <a:pt x="178" y="20"/>
                      <a:pt x="177" y="12"/>
                    </a:cubicBezTo>
                    <a:cubicBezTo>
                      <a:pt x="176" y="9"/>
                      <a:pt x="177" y="5"/>
                      <a:pt x="175" y="3"/>
                    </a:cubicBezTo>
                    <a:cubicBezTo>
                      <a:pt x="173" y="0"/>
                      <a:pt x="166" y="1"/>
                      <a:pt x="163" y="1"/>
                    </a:cubicBezTo>
                    <a:cubicBezTo>
                      <a:pt x="155" y="1"/>
                      <a:pt x="156" y="2"/>
                      <a:pt x="154" y="11"/>
                    </a:cubicBezTo>
                    <a:cubicBezTo>
                      <a:pt x="152" y="11"/>
                      <a:pt x="151" y="12"/>
                      <a:pt x="149" y="12"/>
                    </a:cubicBezTo>
                    <a:cubicBezTo>
                      <a:pt x="141" y="15"/>
                      <a:pt x="135" y="22"/>
                      <a:pt x="126" y="19"/>
                    </a:cubicBezTo>
                    <a:cubicBezTo>
                      <a:pt x="121" y="17"/>
                      <a:pt x="117" y="19"/>
                      <a:pt x="112" y="17"/>
                    </a:cubicBezTo>
                    <a:cubicBezTo>
                      <a:pt x="104" y="15"/>
                      <a:pt x="96" y="10"/>
                      <a:pt x="87" y="10"/>
                    </a:cubicBezTo>
                    <a:cubicBezTo>
                      <a:pt x="84" y="10"/>
                      <a:pt x="79" y="11"/>
                      <a:pt x="76" y="13"/>
                    </a:cubicBezTo>
                    <a:cubicBezTo>
                      <a:pt x="72" y="15"/>
                      <a:pt x="72" y="18"/>
                      <a:pt x="69" y="22"/>
                    </a:cubicBezTo>
                    <a:cubicBezTo>
                      <a:pt x="65" y="27"/>
                      <a:pt x="57" y="23"/>
                      <a:pt x="52" y="28"/>
                    </a:cubicBezTo>
                    <a:cubicBezTo>
                      <a:pt x="44" y="34"/>
                      <a:pt x="40" y="46"/>
                      <a:pt x="36" y="56"/>
                    </a:cubicBezTo>
                    <a:cubicBezTo>
                      <a:pt x="33" y="62"/>
                      <a:pt x="31" y="75"/>
                      <a:pt x="25" y="78"/>
                    </a:cubicBezTo>
                    <a:cubicBezTo>
                      <a:pt x="21" y="80"/>
                      <a:pt x="14" y="80"/>
                      <a:pt x="10" y="82"/>
                    </a:cubicBezTo>
                    <a:cubicBezTo>
                      <a:pt x="6" y="83"/>
                      <a:pt x="4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" y="84"/>
                      <a:pt x="1" y="84"/>
                      <a:pt x="2" y="85"/>
                    </a:cubicBezTo>
                    <a:cubicBezTo>
                      <a:pt x="6" y="90"/>
                      <a:pt x="8" y="98"/>
                      <a:pt x="11" y="104"/>
                    </a:cubicBezTo>
                    <a:cubicBezTo>
                      <a:pt x="14" y="109"/>
                      <a:pt x="17" y="114"/>
                      <a:pt x="20" y="119"/>
                    </a:cubicBezTo>
                    <a:cubicBezTo>
                      <a:pt x="25" y="118"/>
                      <a:pt x="29" y="122"/>
                      <a:pt x="34" y="123"/>
                    </a:cubicBezTo>
                    <a:cubicBezTo>
                      <a:pt x="34" y="126"/>
                      <a:pt x="32" y="131"/>
                      <a:pt x="31" y="134"/>
                    </a:cubicBezTo>
                    <a:cubicBezTo>
                      <a:pt x="38" y="135"/>
                      <a:pt x="44" y="140"/>
                      <a:pt x="50" y="143"/>
                    </a:cubicBezTo>
                    <a:cubicBezTo>
                      <a:pt x="54" y="145"/>
                      <a:pt x="58" y="146"/>
                      <a:pt x="61" y="148"/>
                    </a:cubicBezTo>
                    <a:cubicBezTo>
                      <a:pt x="64" y="150"/>
                      <a:pt x="65" y="153"/>
                      <a:pt x="67" y="156"/>
                    </a:cubicBezTo>
                    <a:cubicBezTo>
                      <a:pt x="66" y="159"/>
                      <a:pt x="64" y="162"/>
                      <a:pt x="63" y="164"/>
                    </a:cubicBezTo>
                    <a:cubicBezTo>
                      <a:pt x="63" y="164"/>
                      <a:pt x="63" y="164"/>
                      <a:pt x="63" y="164"/>
                    </a:cubicBezTo>
                    <a:cubicBezTo>
                      <a:pt x="70" y="164"/>
                      <a:pt x="75" y="167"/>
                      <a:pt x="82" y="170"/>
                    </a:cubicBezTo>
                    <a:cubicBezTo>
                      <a:pt x="88" y="173"/>
                      <a:pt x="95" y="171"/>
                      <a:pt x="102" y="174"/>
                    </a:cubicBezTo>
                    <a:cubicBezTo>
                      <a:pt x="109" y="177"/>
                      <a:pt x="115" y="178"/>
                      <a:pt x="123" y="177"/>
                    </a:cubicBezTo>
                    <a:cubicBezTo>
                      <a:pt x="126" y="176"/>
                      <a:pt x="128" y="175"/>
                      <a:pt x="131" y="175"/>
                    </a:cubicBezTo>
                    <a:cubicBezTo>
                      <a:pt x="134" y="176"/>
                      <a:pt x="136" y="179"/>
                      <a:pt x="139" y="179"/>
                    </a:cubicBezTo>
                    <a:cubicBezTo>
                      <a:pt x="143" y="179"/>
                      <a:pt x="146" y="174"/>
                      <a:pt x="149" y="171"/>
                    </a:cubicBezTo>
                    <a:cubicBezTo>
                      <a:pt x="153" y="169"/>
                      <a:pt x="156" y="168"/>
                      <a:pt x="160" y="167"/>
                    </a:cubicBezTo>
                    <a:cubicBezTo>
                      <a:pt x="167" y="166"/>
                      <a:pt x="176" y="160"/>
                      <a:pt x="183" y="161"/>
                    </a:cubicBezTo>
                    <a:cubicBezTo>
                      <a:pt x="189" y="161"/>
                      <a:pt x="192" y="165"/>
                      <a:pt x="197" y="167"/>
                    </a:cubicBezTo>
                    <a:cubicBezTo>
                      <a:pt x="201" y="169"/>
                      <a:pt x="206" y="171"/>
                      <a:pt x="211" y="173"/>
                    </a:cubicBezTo>
                    <a:cubicBezTo>
                      <a:pt x="216" y="175"/>
                      <a:pt x="219" y="175"/>
                      <a:pt x="221" y="181"/>
                    </a:cubicBezTo>
                    <a:cubicBezTo>
                      <a:pt x="221" y="181"/>
                      <a:pt x="221" y="181"/>
                      <a:pt x="221" y="181"/>
                    </a:cubicBezTo>
                    <a:cubicBezTo>
                      <a:pt x="222" y="170"/>
                      <a:pt x="224" y="166"/>
                      <a:pt x="223" y="160"/>
                    </a:cubicBezTo>
                    <a:cubicBezTo>
                      <a:pt x="222" y="154"/>
                      <a:pt x="220" y="151"/>
                      <a:pt x="222" y="147"/>
                    </a:cubicBezTo>
                    <a:cubicBezTo>
                      <a:pt x="224" y="142"/>
                      <a:pt x="228" y="141"/>
                      <a:pt x="228" y="141"/>
                    </a:cubicBezTo>
                    <a:cubicBezTo>
                      <a:pt x="228" y="141"/>
                      <a:pt x="216" y="137"/>
                      <a:pt x="223" y="133"/>
                    </a:cubicBezTo>
                    <a:cubicBezTo>
                      <a:pt x="230" y="128"/>
                      <a:pt x="237" y="128"/>
                      <a:pt x="236" y="135"/>
                    </a:cubicBezTo>
                    <a:cubicBezTo>
                      <a:pt x="235" y="142"/>
                      <a:pt x="236" y="141"/>
                      <a:pt x="240" y="140"/>
                    </a:cubicBezTo>
                    <a:cubicBezTo>
                      <a:pt x="244" y="138"/>
                      <a:pt x="247" y="127"/>
                      <a:pt x="248" y="121"/>
                    </a:cubicBezTo>
                    <a:lnTo>
                      <a:pt x="247" y="12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6" name="Freeform 534">
                <a:extLst>
                  <a:ext uri="{FF2B5EF4-FFF2-40B4-BE49-F238E27FC236}">
                    <a16:creationId xmlns:a16="http://schemas.microsoft.com/office/drawing/2014/main" id="{7784D652-984A-4D7A-7D4A-9A8256877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3820" y="3139837"/>
                <a:ext cx="73025" cy="93662"/>
              </a:xfrm>
              <a:custGeom>
                <a:avLst/>
                <a:gdLst>
                  <a:gd name="T0" fmla="*/ 0 w 84"/>
                  <a:gd name="T1" fmla="*/ 2147483646 h 106"/>
                  <a:gd name="T2" fmla="*/ 2147483646 w 84"/>
                  <a:gd name="T3" fmla="*/ 2147483646 h 106"/>
                  <a:gd name="T4" fmla="*/ 2147483646 w 84"/>
                  <a:gd name="T5" fmla="*/ 2147483646 h 106"/>
                  <a:gd name="T6" fmla="*/ 2147483646 w 84"/>
                  <a:gd name="T7" fmla="*/ 2147483646 h 106"/>
                  <a:gd name="T8" fmla="*/ 2147483646 w 84"/>
                  <a:gd name="T9" fmla="*/ 2147483646 h 106"/>
                  <a:gd name="T10" fmla="*/ 2147483646 w 84"/>
                  <a:gd name="T11" fmla="*/ 2147483646 h 106"/>
                  <a:gd name="T12" fmla="*/ 2147483646 w 84"/>
                  <a:gd name="T13" fmla="*/ 2147483646 h 106"/>
                  <a:gd name="T14" fmla="*/ 2147483646 w 84"/>
                  <a:gd name="T15" fmla="*/ 2147483646 h 106"/>
                  <a:gd name="T16" fmla="*/ 2147483646 w 84"/>
                  <a:gd name="T17" fmla="*/ 2147483646 h 106"/>
                  <a:gd name="T18" fmla="*/ 2147483646 w 84"/>
                  <a:gd name="T19" fmla="*/ 2147483646 h 106"/>
                  <a:gd name="T20" fmla="*/ 2147483646 w 84"/>
                  <a:gd name="T21" fmla="*/ 2147483646 h 106"/>
                  <a:gd name="T22" fmla="*/ 2147483646 w 84"/>
                  <a:gd name="T23" fmla="*/ 2147483646 h 106"/>
                  <a:gd name="T24" fmla="*/ 2147483646 w 84"/>
                  <a:gd name="T25" fmla="*/ 2147483646 h 106"/>
                  <a:gd name="T26" fmla="*/ 2147483646 w 84"/>
                  <a:gd name="T27" fmla="*/ 2147483646 h 106"/>
                  <a:gd name="T28" fmla="*/ 2147483646 w 84"/>
                  <a:gd name="T29" fmla="*/ 2147483646 h 106"/>
                  <a:gd name="T30" fmla="*/ 2147483646 w 84"/>
                  <a:gd name="T31" fmla="*/ 2147483646 h 106"/>
                  <a:gd name="T32" fmla="*/ 2147483646 w 84"/>
                  <a:gd name="T33" fmla="*/ 2147483646 h 106"/>
                  <a:gd name="T34" fmla="*/ 2147483646 w 84"/>
                  <a:gd name="T35" fmla="*/ 2147483646 h 106"/>
                  <a:gd name="T36" fmla="*/ 2147483646 w 84"/>
                  <a:gd name="T37" fmla="*/ 2147483646 h 106"/>
                  <a:gd name="T38" fmla="*/ 2147483646 w 84"/>
                  <a:gd name="T39" fmla="*/ 2147483646 h 106"/>
                  <a:gd name="T40" fmla="*/ 2147483646 w 84"/>
                  <a:gd name="T41" fmla="*/ 2147483646 h 106"/>
                  <a:gd name="T42" fmla="*/ 0 w 84"/>
                  <a:gd name="T43" fmla="*/ 2147483646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"/>
                  <a:gd name="T67" fmla="*/ 0 h 106"/>
                  <a:gd name="T68" fmla="*/ 84 w 84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" h="106">
                    <a:moveTo>
                      <a:pt x="0" y="11"/>
                    </a:moveTo>
                    <a:cubicBezTo>
                      <a:pt x="1" y="10"/>
                      <a:pt x="1" y="6"/>
                      <a:pt x="2" y="5"/>
                    </a:cubicBezTo>
                    <a:cubicBezTo>
                      <a:pt x="4" y="3"/>
                      <a:pt x="6" y="3"/>
                      <a:pt x="8" y="3"/>
                    </a:cubicBezTo>
                    <a:cubicBezTo>
                      <a:pt x="17" y="1"/>
                      <a:pt x="18" y="0"/>
                      <a:pt x="25" y="4"/>
                    </a:cubicBezTo>
                    <a:cubicBezTo>
                      <a:pt x="32" y="8"/>
                      <a:pt x="39" y="9"/>
                      <a:pt x="46" y="12"/>
                    </a:cubicBezTo>
                    <a:cubicBezTo>
                      <a:pt x="51" y="14"/>
                      <a:pt x="58" y="16"/>
                      <a:pt x="60" y="20"/>
                    </a:cubicBezTo>
                    <a:cubicBezTo>
                      <a:pt x="61" y="23"/>
                      <a:pt x="61" y="28"/>
                      <a:pt x="63" y="31"/>
                    </a:cubicBezTo>
                    <a:cubicBezTo>
                      <a:pt x="64" y="35"/>
                      <a:pt x="66" y="39"/>
                      <a:pt x="67" y="43"/>
                    </a:cubicBezTo>
                    <a:cubicBezTo>
                      <a:pt x="69" y="49"/>
                      <a:pt x="72" y="54"/>
                      <a:pt x="76" y="59"/>
                    </a:cubicBezTo>
                    <a:cubicBezTo>
                      <a:pt x="80" y="63"/>
                      <a:pt x="82" y="64"/>
                      <a:pt x="82" y="69"/>
                    </a:cubicBezTo>
                    <a:cubicBezTo>
                      <a:pt x="82" y="73"/>
                      <a:pt x="84" y="78"/>
                      <a:pt x="83" y="82"/>
                    </a:cubicBezTo>
                    <a:cubicBezTo>
                      <a:pt x="78" y="83"/>
                      <a:pt x="75" y="82"/>
                      <a:pt x="69" y="81"/>
                    </a:cubicBezTo>
                    <a:cubicBezTo>
                      <a:pt x="64" y="81"/>
                      <a:pt x="58" y="80"/>
                      <a:pt x="55" y="85"/>
                    </a:cubicBezTo>
                    <a:cubicBezTo>
                      <a:pt x="53" y="89"/>
                      <a:pt x="54" y="98"/>
                      <a:pt x="50" y="102"/>
                    </a:cubicBezTo>
                    <a:cubicBezTo>
                      <a:pt x="47" y="105"/>
                      <a:pt x="39" y="105"/>
                      <a:pt x="36" y="106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9" y="92"/>
                      <a:pt x="34" y="84"/>
                      <a:pt x="34" y="75"/>
                    </a:cubicBezTo>
                    <a:cubicBezTo>
                      <a:pt x="34" y="70"/>
                      <a:pt x="36" y="63"/>
                      <a:pt x="34" y="58"/>
                    </a:cubicBezTo>
                    <a:cubicBezTo>
                      <a:pt x="31" y="52"/>
                      <a:pt x="23" y="46"/>
                      <a:pt x="17" y="42"/>
                    </a:cubicBezTo>
                    <a:cubicBezTo>
                      <a:pt x="11" y="37"/>
                      <a:pt x="7" y="30"/>
                      <a:pt x="6" y="22"/>
                    </a:cubicBezTo>
                    <a:cubicBezTo>
                      <a:pt x="5" y="19"/>
                      <a:pt x="6" y="15"/>
                      <a:pt x="4" y="13"/>
                    </a:cubicBezTo>
                    <a:cubicBezTo>
                      <a:pt x="3" y="12"/>
                      <a:pt x="2" y="11"/>
                      <a:pt x="0" y="11"/>
                    </a:cubicBezTo>
                    <a:close/>
                  </a:path>
                </a:pathLst>
              </a:custGeom>
              <a:solidFill>
                <a:srgbClr val="BFBFBF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7" name="Freeform 535">
                <a:extLst>
                  <a:ext uri="{FF2B5EF4-FFF2-40B4-BE49-F238E27FC236}">
                    <a16:creationId xmlns:a16="http://schemas.microsoft.com/office/drawing/2014/main" id="{4032B83D-991D-ACBA-8F5D-9235077CA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9345" y="3136662"/>
                <a:ext cx="152400" cy="95250"/>
              </a:xfrm>
              <a:custGeom>
                <a:avLst/>
                <a:gdLst>
                  <a:gd name="T0" fmla="*/ 2147483646 w 173"/>
                  <a:gd name="T1" fmla="*/ 2147483646 h 109"/>
                  <a:gd name="T2" fmla="*/ 2147483646 w 173"/>
                  <a:gd name="T3" fmla="*/ 2147483646 h 109"/>
                  <a:gd name="T4" fmla="*/ 2147483646 w 173"/>
                  <a:gd name="T5" fmla="*/ 2147483646 h 109"/>
                  <a:gd name="T6" fmla="*/ 2147483646 w 173"/>
                  <a:gd name="T7" fmla="*/ 2147483646 h 109"/>
                  <a:gd name="T8" fmla="*/ 2147483646 w 173"/>
                  <a:gd name="T9" fmla="*/ 2147483646 h 109"/>
                  <a:gd name="T10" fmla="*/ 2147483646 w 173"/>
                  <a:gd name="T11" fmla="*/ 2147483646 h 109"/>
                  <a:gd name="T12" fmla="*/ 2147483646 w 173"/>
                  <a:gd name="T13" fmla="*/ 2147483646 h 109"/>
                  <a:gd name="T14" fmla="*/ 0 w 173"/>
                  <a:gd name="T15" fmla="*/ 2147483646 h 109"/>
                  <a:gd name="T16" fmla="*/ 0 w 173"/>
                  <a:gd name="T17" fmla="*/ 2147483646 h 109"/>
                  <a:gd name="T18" fmla="*/ 2147483646 w 173"/>
                  <a:gd name="T19" fmla="*/ 2147483646 h 109"/>
                  <a:gd name="T20" fmla="*/ 2147483646 w 173"/>
                  <a:gd name="T21" fmla="*/ 2147483646 h 109"/>
                  <a:gd name="T22" fmla="*/ 2147483646 w 173"/>
                  <a:gd name="T23" fmla="*/ 2147483646 h 109"/>
                  <a:gd name="T24" fmla="*/ 2147483646 w 173"/>
                  <a:gd name="T25" fmla="*/ 2147483646 h 109"/>
                  <a:gd name="T26" fmla="*/ 2147483646 w 173"/>
                  <a:gd name="T27" fmla="*/ 2147483646 h 109"/>
                  <a:gd name="T28" fmla="*/ 2147483646 w 173"/>
                  <a:gd name="T29" fmla="*/ 2147483646 h 109"/>
                  <a:gd name="T30" fmla="*/ 2147483646 w 173"/>
                  <a:gd name="T31" fmla="*/ 2147483646 h 109"/>
                  <a:gd name="T32" fmla="*/ 2147483646 w 173"/>
                  <a:gd name="T33" fmla="*/ 2147483646 h 109"/>
                  <a:gd name="T34" fmla="*/ 2147483646 w 173"/>
                  <a:gd name="T35" fmla="*/ 2147483646 h 109"/>
                  <a:gd name="T36" fmla="*/ 2147483646 w 173"/>
                  <a:gd name="T37" fmla="*/ 2147483646 h 109"/>
                  <a:gd name="T38" fmla="*/ 2147483646 w 173"/>
                  <a:gd name="T39" fmla="*/ 2147483646 h 109"/>
                  <a:gd name="T40" fmla="*/ 2147483646 w 173"/>
                  <a:gd name="T41" fmla="*/ 2147483646 h 109"/>
                  <a:gd name="T42" fmla="*/ 2147483646 w 173"/>
                  <a:gd name="T43" fmla="*/ 0 h 109"/>
                  <a:gd name="T44" fmla="*/ 2147483646 w 173"/>
                  <a:gd name="T45" fmla="*/ 2147483646 h 109"/>
                  <a:gd name="T46" fmla="*/ 2147483646 w 173"/>
                  <a:gd name="T47" fmla="*/ 2147483646 h 109"/>
                  <a:gd name="T48" fmla="*/ 2147483646 w 173"/>
                  <a:gd name="T49" fmla="*/ 2147483646 h 109"/>
                  <a:gd name="T50" fmla="*/ 2147483646 w 173"/>
                  <a:gd name="T51" fmla="*/ 2147483646 h 109"/>
                  <a:gd name="T52" fmla="*/ 2147483646 w 173"/>
                  <a:gd name="T53" fmla="*/ 2147483646 h 109"/>
                  <a:gd name="T54" fmla="*/ 2147483646 w 173"/>
                  <a:gd name="T55" fmla="*/ 2147483646 h 109"/>
                  <a:gd name="T56" fmla="*/ 2147483646 w 173"/>
                  <a:gd name="T57" fmla="*/ 2147483646 h 109"/>
                  <a:gd name="T58" fmla="*/ 2147483646 w 173"/>
                  <a:gd name="T59" fmla="*/ 2147483646 h 109"/>
                  <a:gd name="T60" fmla="*/ 2147483646 w 173"/>
                  <a:gd name="T61" fmla="*/ 2147483646 h 109"/>
                  <a:gd name="T62" fmla="*/ 2147483646 w 173"/>
                  <a:gd name="T63" fmla="*/ 2147483646 h 109"/>
                  <a:gd name="T64" fmla="*/ 2147483646 w 173"/>
                  <a:gd name="T65" fmla="*/ 2147483646 h 109"/>
                  <a:gd name="T66" fmla="*/ 2147483646 w 173"/>
                  <a:gd name="T67" fmla="*/ 2147483646 h 109"/>
                  <a:gd name="T68" fmla="*/ 2147483646 w 173"/>
                  <a:gd name="T69" fmla="*/ 2147483646 h 109"/>
                  <a:gd name="T70" fmla="*/ 2147483646 w 173"/>
                  <a:gd name="T71" fmla="*/ 2147483646 h 10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3"/>
                  <a:gd name="T109" fmla="*/ 0 h 109"/>
                  <a:gd name="T110" fmla="*/ 173 w 173"/>
                  <a:gd name="T111" fmla="*/ 109 h 10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3" h="109">
                    <a:moveTo>
                      <a:pt x="98" y="97"/>
                    </a:moveTo>
                    <a:cubicBezTo>
                      <a:pt x="95" y="97"/>
                      <a:pt x="89" y="96"/>
                      <a:pt x="86" y="97"/>
                    </a:cubicBezTo>
                    <a:cubicBezTo>
                      <a:pt x="82" y="100"/>
                      <a:pt x="82" y="104"/>
                      <a:pt x="76" y="105"/>
                    </a:cubicBezTo>
                    <a:cubicBezTo>
                      <a:pt x="71" y="106"/>
                      <a:pt x="64" y="109"/>
                      <a:pt x="59" y="109"/>
                    </a:cubicBezTo>
                    <a:cubicBezTo>
                      <a:pt x="55" y="109"/>
                      <a:pt x="48" y="100"/>
                      <a:pt x="45" y="109"/>
                    </a:cubicBezTo>
                    <a:cubicBezTo>
                      <a:pt x="36" y="104"/>
                      <a:pt x="29" y="97"/>
                      <a:pt x="22" y="90"/>
                    </a:cubicBezTo>
                    <a:cubicBezTo>
                      <a:pt x="18" y="86"/>
                      <a:pt x="15" y="84"/>
                      <a:pt x="11" y="80"/>
                    </a:cubicBezTo>
                    <a:cubicBezTo>
                      <a:pt x="7" y="76"/>
                      <a:pt x="4" y="70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3" y="60"/>
                      <a:pt x="9" y="57"/>
                      <a:pt x="12" y="52"/>
                    </a:cubicBezTo>
                    <a:cubicBezTo>
                      <a:pt x="14" y="48"/>
                      <a:pt x="11" y="46"/>
                      <a:pt x="11" y="43"/>
                    </a:cubicBezTo>
                    <a:cubicBezTo>
                      <a:pt x="12" y="39"/>
                      <a:pt x="17" y="37"/>
                      <a:pt x="19" y="33"/>
                    </a:cubicBezTo>
                    <a:cubicBezTo>
                      <a:pt x="21" y="28"/>
                      <a:pt x="18" y="23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6" y="21"/>
                      <a:pt x="33" y="29"/>
                      <a:pt x="40" y="34"/>
                    </a:cubicBezTo>
                    <a:cubicBezTo>
                      <a:pt x="48" y="39"/>
                      <a:pt x="60" y="36"/>
                      <a:pt x="70" y="35"/>
                    </a:cubicBezTo>
                    <a:cubicBezTo>
                      <a:pt x="69" y="31"/>
                      <a:pt x="71" y="24"/>
                      <a:pt x="75" y="22"/>
                    </a:cubicBezTo>
                    <a:cubicBezTo>
                      <a:pt x="76" y="21"/>
                      <a:pt x="79" y="22"/>
                      <a:pt x="81" y="21"/>
                    </a:cubicBezTo>
                    <a:cubicBezTo>
                      <a:pt x="84" y="21"/>
                      <a:pt x="86" y="19"/>
                      <a:pt x="88" y="18"/>
                    </a:cubicBezTo>
                    <a:cubicBezTo>
                      <a:pt x="91" y="16"/>
                      <a:pt x="94" y="13"/>
                      <a:pt x="96" y="14"/>
                    </a:cubicBezTo>
                    <a:cubicBezTo>
                      <a:pt x="100" y="15"/>
                      <a:pt x="104" y="21"/>
                      <a:pt x="107" y="23"/>
                    </a:cubicBezTo>
                    <a:cubicBezTo>
                      <a:pt x="107" y="15"/>
                      <a:pt x="112" y="6"/>
                      <a:pt x="115" y="0"/>
                    </a:cubicBezTo>
                    <a:cubicBezTo>
                      <a:pt x="117" y="3"/>
                      <a:pt x="120" y="6"/>
                      <a:pt x="122" y="10"/>
                    </a:cubicBezTo>
                    <a:cubicBezTo>
                      <a:pt x="126" y="8"/>
                      <a:pt x="126" y="7"/>
                      <a:pt x="130" y="7"/>
                    </a:cubicBezTo>
                    <a:cubicBezTo>
                      <a:pt x="134" y="8"/>
                      <a:pt x="137" y="9"/>
                      <a:pt x="141" y="9"/>
                    </a:cubicBezTo>
                    <a:cubicBezTo>
                      <a:pt x="145" y="8"/>
                      <a:pt x="146" y="8"/>
                      <a:pt x="149" y="9"/>
                    </a:cubicBezTo>
                    <a:cubicBezTo>
                      <a:pt x="152" y="10"/>
                      <a:pt x="154" y="11"/>
                      <a:pt x="158" y="11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63" y="21"/>
                      <a:pt x="170" y="28"/>
                      <a:pt x="173" y="36"/>
                    </a:cubicBezTo>
                    <a:cubicBezTo>
                      <a:pt x="173" y="37"/>
                      <a:pt x="173" y="37"/>
                      <a:pt x="173" y="37"/>
                    </a:cubicBezTo>
                    <a:cubicBezTo>
                      <a:pt x="169" y="40"/>
                      <a:pt x="162" y="37"/>
                      <a:pt x="157" y="42"/>
                    </a:cubicBezTo>
                    <a:cubicBezTo>
                      <a:pt x="149" y="48"/>
                      <a:pt x="145" y="60"/>
                      <a:pt x="141" y="70"/>
                    </a:cubicBezTo>
                    <a:cubicBezTo>
                      <a:pt x="138" y="76"/>
                      <a:pt x="136" y="89"/>
                      <a:pt x="130" y="92"/>
                    </a:cubicBezTo>
                    <a:cubicBezTo>
                      <a:pt x="126" y="94"/>
                      <a:pt x="119" y="94"/>
                      <a:pt x="115" y="96"/>
                    </a:cubicBezTo>
                    <a:cubicBezTo>
                      <a:pt x="111" y="97"/>
                      <a:pt x="109" y="97"/>
                      <a:pt x="105" y="97"/>
                    </a:cubicBezTo>
                    <a:lnTo>
                      <a:pt x="98" y="97"/>
                    </a:lnTo>
                    <a:close/>
                  </a:path>
                </a:pathLst>
              </a:custGeom>
              <a:solidFill>
                <a:srgbClr val="77933C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8" name="Freeform 536">
                <a:extLst>
                  <a:ext uri="{FF2B5EF4-FFF2-40B4-BE49-F238E27FC236}">
                    <a16:creationId xmlns:a16="http://schemas.microsoft.com/office/drawing/2014/main" id="{6C7DF297-96FA-62CC-3E15-DFB35803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5220" y="3100149"/>
                <a:ext cx="127000" cy="69850"/>
              </a:xfrm>
              <a:custGeom>
                <a:avLst/>
                <a:gdLst>
                  <a:gd name="T0" fmla="*/ 2147483646 w 143"/>
                  <a:gd name="T1" fmla="*/ 2147483646 h 79"/>
                  <a:gd name="T2" fmla="*/ 2147483646 w 143"/>
                  <a:gd name="T3" fmla="*/ 2147483646 h 79"/>
                  <a:gd name="T4" fmla="*/ 2147483646 w 143"/>
                  <a:gd name="T5" fmla="*/ 2147483646 h 79"/>
                  <a:gd name="T6" fmla="*/ 2147483646 w 143"/>
                  <a:gd name="T7" fmla="*/ 2147483646 h 79"/>
                  <a:gd name="T8" fmla="*/ 2147483646 w 143"/>
                  <a:gd name="T9" fmla="*/ 2147483646 h 79"/>
                  <a:gd name="T10" fmla="*/ 2147483646 w 143"/>
                  <a:gd name="T11" fmla="*/ 2147483646 h 79"/>
                  <a:gd name="T12" fmla="*/ 2147483646 w 143"/>
                  <a:gd name="T13" fmla="*/ 2147483646 h 79"/>
                  <a:gd name="T14" fmla="*/ 2147483646 w 143"/>
                  <a:gd name="T15" fmla="*/ 2147483646 h 79"/>
                  <a:gd name="T16" fmla="*/ 2147483646 w 143"/>
                  <a:gd name="T17" fmla="*/ 2147483646 h 79"/>
                  <a:gd name="T18" fmla="*/ 2147483646 w 143"/>
                  <a:gd name="T19" fmla="*/ 2147483646 h 79"/>
                  <a:gd name="T20" fmla="*/ 2147483646 w 143"/>
                  <a:gd name="T21" fmla="*/ 2147483646 h 79"/>
                  <a:gd name="T22" fmla="*/ 2147483646 w 143"/>
                  <a:gd name="T23" fmla="*/ 2147483646 h 79"/>
                  <a:gd name="T24" fmla="*/ 2147483646 w 143"/>
                  <a:gd name="T25" fmla="*/ 2147483646 h 79"/>
                  <a:gd name="T26" fmla="*/ 2147483646 w 143"/>
                  <a:gd name="T27" fmla="*/ 2147483646 h 79"/>
                  <a:gd name="T28" fmla="*/ 2147483646 w 143"/>
                  <a:gd name="T29" fmla="*/ 2147483646 h 79"/>
                  <a:gd name="T30" fmla="*/ 2147483646 w 143"/>
                  <a:gd name="T31" fmla="*/ 2147483646 h 79"/>
                  <a:gd name="T32" fmla="*/ 2147483646 w 143"/>
                  <a:gd name="T33" fmla="*/ 2147483646 h 79"/>
                  <a:gd name="T34" fmla="*/ 2147483646 w 143"/>
                  <a:gd name="T35" fmla="*/ 2147483646 h 79"/>
                  <a:gd name="T36" fmla="*/ 2147483646 w 143"/>
                  <a:gd name="T37" fmla="*/ 2147483646 h 79"/>
                  <a:gd name="T38" fmla="*/ 2147483646 w 143"/>
                  <a:gd name="T39" fmla="*/ 2147483646 h 79"/>
                  <a:gd name="T40" fmla="*/ 2147483646 w 143"/>
                  <a:gd name="T41" fmla="*/ 2147483646 h 79"/>
                  <a:gd name="T42" fmla="*/ 2147483646 w 143"/>
                  <a:gd name="T43" fmla="*/ 2147483646 h 79"/>
                  <a:gd name="T44" fmla="*/ 2147483646 w 143"/>
                  <a:gd name="T45" fmla="*/ 2147483646 h 79"/>
                  <a:gd name="T46" fmla="*/ 2147483646 w 143"/>
                  <a:gd name="T47" fmla="*/ 2147483646 h 79"/>
                  <a:gd name="T48" fmla="*/ 2147483646 w 143"/>
                  <a:gd name="T49" fmla="*/ 2147483646 h 79"/>
                  <a:gd name="T50" fmla="*/ 2147483646 w 143"/>
                  <a:gd name="T51" fmla="*/ 2147483646 h 79"/>
                  <a:gd name="T52" fmla="*/ 2147483646 w 143"/>
                  <a:gd name="T53" fmla="*/ 2147483646 h 79"/>
                  <a:gd name="T54" fmla="*/ 2147483646 w 143"/>
                  <a:gd name="T55" fmla="*/ 2147483646 h 79"/>
                  <a:gd name="T56" fmla="*/ 2147483646 w 143"/>
                  <a:gd name="T57" fmla="*/ 2147483646 h 79"/>
                  <a:gd name="T58" fmla="*/ 2147483646 w 143"/>
                  <a:gd name="T59" fmla="*/ 2147483646 h 79"/>
                  <a:gd name="T60" fmla="*/ 2147483646 w 143"/>
                  <a:gd name="T61" fmla="*/ 2147483646 h 79"/>
                  <a:gd name="T62" fmla="*/ 2147483646 w 143"/>
                  <a:gd name="T63" fmla="*/ 2147483646 h 79"/>
                  <a:gd name="T64" fmla="*/ 2147483646 w 143"/>
                  <a:gd name="T65" fmla="*/ 2147483646 h 79"/>
                  <a:gd name="T66" fmla="*/ 2147483646 w 143"/>
                  <a:gd name="T67" fmla="*/ 2147483646 h 79"/>
                  <a:gd name="T68" fmla="*/ 0 w 143"/>
                  <a:gd name="T69" fmla="*/ 2147483646 h 79"/>
                  <a:gd name="T70" fmla="*/ 2147483646 w 143"/>
                  <a:gd name="T71" fmla="*/ 2147483646 h 7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3"/>
                  <a:gd name="T109" fmla="*/ 0 h 79"/>
                  <a:gd name="T110" fmla="*/ 143 w 143"/>
                  <a:gd name="T111" fmla="*/ 79 h 7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3" h="79">
                    <a:moveTo>
                      <a:pt x="1" y="36"/>
                    </a:moveTo>
                    <a:cubicBezTo>
                      <a:pt x="1" y="34"/>
                      <a:pt x="3" y="28"/>
                      <a:pt x="5" y="26"/>
                    </a:cubicBezTo>
                    <a:cubicBezTo>
                      <a:pt x="8" y="22"/>
                      <a:pt x="15" y="24"/>
                      <a:pt x="20" y="24"/>
                    </a:cubicBezTo>
                    <a:cubicBezTo>
                      <a:pt x="23" y="24"/>
                      <a:pt x="24" y="24"/>
                      <a:pt x="27" y="22"/>
                    </a:cubicBezTo>
                    <a:cubicBezTo>
                      <a:pt x="30" y="19"/>
                      <a:pt x="29" y="13"/>
                      <a:pt x="31" y="9"/>
                    </a:cubicBezTo>
                    <a:cubicBezTo>
                      <a:pt x="35" y="4"/>
                      <a:pt x="47" y="12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3" y="9"/>
                      <a:pt x="57" y="12"/>
                      <a:pt x="58" y="12"/>
                    </a:cubicBezTo>
                    <a:cubicBezTo>
                      <a:pt x="64" y="14"/>
                      <a:pt x="63" y="2"/>
                      <a:pt x="69" y="1"/>
                    </a:cubicBezTo>
                    <a:cubicBezTo>
                      <a:pt x="71" y="4"/>
                      <a:pt x="71" y="13"/>
                      <a:pt x="74" y="15"/>
                    </a:cubicBezTo>
                    <a:cubicBezTo>
                      <a:pt x="78" y="17"/>
                      <a:pt x="79" y="13"/>
                      <a:pt x="82" y="12"/>
                    </a:cubicBezTo>
                    <a:cubicBezTo>
                      <a:pt x="86" y="10"/>
                      <a:pt x="90" y="11"/>
                      <a:pt x="94" y="10"/>
                    </a:cubicBezTo>
                    <a:cubicBezTo>
                      <a:pt x="100" y="8"/>
                      <a:pt x="103" y="10"/>
                      <a:pt x="108" y="10"/>
                    </a:cubicBezTo>
                    <a:cubicBezTo>
                      <a:pt x="107" y="2"/>
                      <a:pt x="117" y="8"/>
                      <a:pt x="120" y="7"/>
                    </a:cubicBezTo>
                    <a:cubicBezTo>
                      <a:pt x="124" y="5"/>
                      <a:pt x="125" y="0"/>
                      <a:pt x="129" y="3"/>
                    </a:cubicBezTo>
                    <a:cubicBezTo>
                      <a:pt x="129" y="3"/>
                      <a:pt x="130" y="7"/>
                      <a:pt x="131" y="8"/>
                    </a:cubicBezTo>
                    <a:cubicBezTo>
                      <a:pt x="133" y="10"/>
                      <a:pt x="136" y="13"/>
                      <a:pt x="139" y="16"/>
                    </a:cubicBezTo>
                    <a:cubicBezTo>
                      <a:pt x="140" y="16"/>
                      <a:pt x="141" y="18"/>
                      <a:pt x="143" y="19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2"/>
                      <a:pt x="141" y="25"/>
                      <a:pt x="140" y="27"/>
                    </a:cubicBezTo>
                    <a:cubicBezTo>
                      <a:pt x="138" y="34"/>
                      <a:pt x="137" y="42"/>
                      <a:pt x="140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6" y="51"/>
                      <a:pt x="134" y="50"/>
                      <a:pt x="131" y="49"/>
                    </a:cubicBezTo>
                    <a:cubicBezTo>
                      <a:pt x="128" y="48"/>
                      <a:pt x="127" y="48"/>
                      <a:pt x="123" y="49"/>
                    </a:cubicBezTo>
                    <a:cubicBezTo>
                      <a:pt x="118" y="49"/>
                      <a:pt x="116" y="48"/>
                      <a:pt x="112" y="47"/>
                    </a:cubicBezTo>
                    <a:cubicBezTo>
                      <a:pt x="108" y="47"/>
                      <a:pt x="107" y="48"/>
                      <a:pt x="104" y="50"/>
                    </a:cubicBezTo>
                    <a:cubicBezTo>
                      <a:pt x="102" y="46"/>
                      <a:pt x="99" y="43"/>
                      <a:pt x="97" y="40"/>
                    </a:cubicBezTo>
                    <a:cubicBezTo>
                      <a:pt x="94" y="46"/>
                      <a:pt x="89" y="55"/>
                      <a:pt x="89" y="63"/>
                    </a:cubicBezTo>
                    <a:cubicBezTo>
                      <a:pt x="86" y="61"/>
                      <a:pt x="82" y="55"/>
                      <a:pt x="78" y="54"/>
                    </a:cubicBezTo>
                    <a:cubicBezTo>
                      <a:pt x="76" y="53"/>
                      <a:pt x="73" y="56"/>
                      <a:pt x="70" y="58"/>
                    </a:cubicBezTo>
                    <a:cubicBezTo>
                      <a:pt x="68" y="59"/>
                      <a:pt x="66" y="61"/>
                      <a:pt x="63" y="61"/>
                    </a:cubicBezTo>
                    <a:cubicBezTo>
                      <a:pt x="61" y="62"/>
                      <a:pt x="58" y="61"/>
                      <a:pt x="57" y="62"/>
                    </a:cubicBezTo>
                    <a:cubicBezTo>
                      <a:pt x="53" y="64"/>
                      <a:pt x="51" y="71"/>
                      <a:pt x="51" y="75"/>
                    </a:cubicBezTo>
                    <a:cubicBezTo>
                      <a:pt x="42" y="76"/>
                      <a:pt x="30" y="79"/>
                      <a:pt x="22" y="74"/>
                    </a:cubicBezTo>
                    <a:cubicBezTo>
                      <a:pt x="15" y="69"/>
                      <a:pt x="8" y="61"/>
                      <a:pt x="0" y="58"/>
                    </a:cubicBezTo>
                    <a:cubicBezTo>
                      <a:pt x="2" y="52"/>
                      <a:pt x="1" y="43"/>
                      <a:pt x="1" y="36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9" name="Freeform 537">
                <a:extLst>
                  <a:ext uri="{FF2B5EF4-FFF2-40B4-BE49-F238E27FC236}">
                    <a16:creationId xmlns:a16="http://schemas.microsoft.com/office/drawing/2014/main" id="{5CBAD491-2039-FDCD-D7DD-931C94318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5220" y="3100149"/>
                <a:ext cx="127000" cy="69850"/>
              </a:xfrm>
              <a:custGeom>
                <a:avLst/>
                <a:gdLst>
                  <a:gd name="T0" fmla="*/ 2147483646 w 143"/>
                  <a:gd name="T1" fmla="*/ 2147483646 h 79"/>
                  <a:gd name="T2" fmla="*/ 2147483646 w 143"/>
                  <a:gd name="T3" fmla="*/ 2147483646 h 79"/>
                  <a:gd name="T4" fmla="*/ 2147483646 w 143"/>
                  <a:gd name="T5" fmla="*/ 2147483646 h 79"/>
                  <a:gd name="T6" fmla="*/ 2147483646 w 143"/>
                  <a:gd name="T7" fmla="*/ 2147483646 h 79"/>
                  <a:gd name="T8" fmla="*/ 2147483646 w 143"/>
                  <a:gd name="T9" fmla="*/ 2147483646 h 79"/>
                  <a:gd name="T10" fmla="*/ 2147483646 w 143"/>
                  <a:gd name="T11" fmla="*/ 2147483646 h 79"/>
                  <a:gd name="T12" fmla="*/ 2147483646 w 143"/>
                  <a:gd name="T13" fmla="*/ 2147483646 h 79"/>
                  <a:gd name="T14" fmla="*/ 2147483646 w 143"/>
                  <a:gd name="T15" fmla="*/ 2147483646 h 79"/>
                  <a:gd name="T16" fmla="*/ 2147483646 w 143"/>
                  <a:gd name="T17" fmla="*/ 2147483646 h 79"/>
                  <a:gd name="T18" fmla="*/ 2147483646 w 143"/>
                  <a:gd name="T19" fmla="*/ 2147483646 h 79"/>
                  <a:gd name="T20" fmla="*/ 2147483646 w 143"/>
                  <a:gd name="T21" fmla="*/ 2147483646 h 79"/>
                  <a:gd name="T22" fmla="*/ 2147483646 w 143"/>
                  <a:gd name="T23" fmla="*/ 2147483646 h 79"/>
                  <a:gd name="T24" fmla="*/ 2147483646 w 143"/>
                  <a:gd name="T25" fmla="*/ 2147483646 h 79"/>
                  <a:gd name="T26" fmla="*/ 2147483646 w 143"/>
                  <a:gd name="T27" fmla="*/ 2147483646 h 79"/>
                  <a:gd name="T28" fmla="*/ 2147483646 w 143"/>
                  <a:gd name="T29" fmla="*/ 2147483646 h 79"/>
                  <a:gd name="T30" fmla="*/ 2147483646 w 143"/>
                  <a:gd name="T31" fmla="*/ 2147483646 h 79"/>
                  <a:gd name="T32" fmla="*/ 2147483646 w 143"/>
                  <a:gd name="T33" fmla="*/ 2147483646 h 79"/>
                  <a:gd name="T34" fmla="*/ 2147483646 w 143"/>
                  <a:gd name="T35" fmla="*/ 2147483646 h 79"/>
                  <a:gd name="T36" fmla="*/ 2147483646 w 143"/>
                  <a:gd name="T37" fmla="*/ 2147483646 h 79"/>
                  <a:gd name="T38" fmla="*/ 2147483646 w 143"/>
                  <a:gd name="T39" fmla="*/ 2147483646 h 79"/>
                  <a:gd name="T40" fmla="*/ 2147483646 w 143"/>
                  <a:gd name="T41" fmla="*/ 2147483646 h 79"/>
                  <a:gd name="T42" fmla="*/ 2147483646 w 143"/>
                  <a:gd name="T43" fmla="*/ 2147483646 h 79"/>
                  <a:gd name="T44" fmla="*/ 2147483646 w 143"/>
                  <a:gd name="T45" fmla="*/ 2147483646 h 79"/>
                  <a:gd name="T46" fmla="*/ 2147483646 w 143"/>
                  <a:gd name="T47" fmla="*/ 2147483646 h 79"/>
                  <a:gd name="T48" fmla="*/ 2147483646 w 143"/>
                  <a:gd name="T49" fmla="*/ 2147483646 h 79"/>
                  <a:gd name="T50" fmla="*/ 2147483646 w 143"/>
                  <a:gd name="T51" fmla="*/ 2147483646 h 79"/>
                  <a:gd name="T52" fmla="*/ 2147483646 w 143"/>
                  <a:gd name="T53" fmla="*/ 2147483646 h 79"/>
                  <a:gd name="T54" fmla="*/ 2147483646 w 143"/>
                  <a:gd name="T55" fmla="*/ 2147483646 h 79"/>
                  <a:gd name="T56" fmla="*/ 2147483646 w 143"/>
                  <a:gd name="T57" fmla="*/ 2147483646 h 79"/>
                  <a:gd name="T58" fmla="*/ 2147483646 w 143"/>
                  <a:gd name="T59" fmla="*/ 2147483646 h 79"/>
                  <a:gd name="T60" fmla="*/ 2147483646 w 143"/>
                  <a:gd name="T61" fmla="*/ 2147483646 h 79"/>
                  <a:gd name="T62" fmla="*/ 2147483646 w 143"/>
                  <a:gd name="T63" fmla="*/ 2147483646 h 79"/>
                  <a:gd name="T64" fmla="*/ 2147483646 w 143"/>
                  <a:gd name="T65" fmla="*/ 2147483646 h 79"/>
                  <a:gd name="T66" fmla="*/ 2147483646 w 143"/>
                  <a:gd name="T67" fmla="*/ 2147483646 h 79"/>
                  <a:gd name="T68" fmla="*/ 0 w 143"/>
                  <a:gd name="T69" fmla="*/ 2147483646 h 79"/>
                  <a:gd name="T70" fmla="*/ 2147483646 w 143"/>
                  <a:gd name="T71" fmla="*/ 2147483646 h 7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3"/>
                  <a:gd name="T109" fmla="*/ 0 h 79"/>
                  <a:gd name="T110" fmla="*/ 143 w 143"/>
                  <a:gd name="T111" fmla="*/ 79 h 7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3" h="79">
                    <a:moveTo>
                      <a:pt x="1" y="36"/>
                    </a:moveTo>
                    <a:cubicBezTo>
                      <a:pt x="1" y="34"/>
                      <a:pt x="3" y="28"/>
                      <a:pt x="5" y="26"/>
                    </a:cubicBezTo>
                    <a:cubicBezTo>
                      <a:pt x="8" y="22"/>
                      <a:pt x="15" y="24"/>
                      <a:pt x="20" y="24"/>
                    </a:cubicBezTo>
                    <a:cubicBezTo>
                      <a:pt x="23" y="24"/>
                      <a:pt x="24" y="24"/>
                      <a:pt x="27" y="22"/>
                    </a:cubicBezTo>
                    <a:cubicBezTo>
                      <a:pt x="30" y="19"/>
                      <a:pt x="29" y="13"/>
                      <a:pt x="31" y="9"/>
                    </a:cubicBezTo>
                    <a:cubicBezTo>
                      <a:pt x="35" y="4"/>
                      <a:pt x="47" y="12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3" y="9"/>
                      <a:pt x="57" y="12"/>
                      <a:pt x="58" y="12"/>
                    </a:cubicBezTo>
                    <a:cubicBezTo>
                      <a:pt x="64" y="14"/>
                      <a:pt x="63" y="2"/>
                      <a:pt x="69" y="1"/>
                    </a:cubicBezTo>
                    <a:cubicBezTo>
                      <a:pt x="71" y="4"/>
                      <a:pt x="71" y="13"/>
                      <a:pt x="74" y="15"/>
                    </a:cubicBezTo>
                    <a:cubicBezTo>
                      <a:pt x="78" y="17"/>
                      <a:pt x="79" y="13"/>
                      <a:pt x="82" y="12"/>
                    </a:cubicBezTo>
                    <a:cubicBezTo>
                      <a:pt x="86" y="10"/>
                      <a:pt x="90" y="11"/>
                      <a:pt x="94" y="10"/>
                    </a:cubicBezTo>
                    <a:cubicBezTo>
                      <a:pt x="100" y="8"/>
                      <a:pt x="103" y="10"/>
                      <a:pt x="108" y="10"/>
                    </a:cubicBezTo>
                    <a:cubicBezTo>
                      <a:pt x="107" y="2"/>
                      <a:pt x="117" y="8"/>
                      <a:pt x="120" y="7"/>
                    </a:cubicBezTo>
                    <a:cubicBezTo>
                      <a:pt x="124" y="5"/>
                      <a:pt x="125" y="0"/>
                      <a:pt x="129" y="3"/>
                    </a:cubicBezTo>
                    <a:cubicBezTo>
                      <a:pt x="129" y="3"/>
                      <a:pt x="130" y="7"/>
                      <a:pt x="131" y="8"/>
                    </a:cubicBezTo>
                    <a:cubicBezTo>
                      <a:pt x="133" y="10"/>
                      <a:pt x="136" y="13"/>
                      <a:pt x="139" y="16"/>
                    </a:cubicBezTo>
                    <a:cubicBezTo>
                      <a:pt x="140" y="16"/>
                      <a:pt x="141" y="18"/>
                      <a:pt x="143" y="19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2"/>
                      <a:pt x="141" y="25"/>
                      <a:pt x="140" y="27"/>
                    </a:cubicBezTo>
                    <a:cubicBezTo>
                      <a:pt x="138" y="34"/>
                      <a:pt x="137" y="42"/>
                      <a:pt x="140" y="51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6" y="51"/>
                      <a:pt x="134" y="50"/>
                      <a:pt x="131" y="49"/>
                    </a:cubicBezTo>
                    <a:cubicBezTo>
                      <a:pt x="128" y="48"/>
                      <a:pt x="127" y="48"/>
                      <a:pt x="123" y="49"/>
                    </a:cubicBezTo>
                    <a:cubicBezTo>
                      <a:pt x="118" y="49"/>
                      <a:pt x="116" y="48"/>
                      <a:pt x="112" y="47"/>
                    </a:cubicBezTo>
                    <a:cubicBezTo>
                      <a:pt x="108" y="47"/>
                      <a:pt x="107" y="48"/>
                      <a:pt x="104" y="50"/>
                    </a:cubicBezTo>
                    <a:cubicBezTo>
                      <a:pt x="102" y="46"/>
                      <a:pt x="99" y="43"/>
                      <a:pt x="97" y="40"/>
                    </a:cubicBezTo>
                    <a:cubicBezTo>
                      <a:pt x="94" y="46"/>
                      <a:pt x="89" y="55"/>
                      <a:pt x="89" y="63"/>
                    </a:cubicBezTo>
                    <a:cubicBezTo>
                      <a:pt x="86" y="61"/>
                      <a:pt x="82" y="55"/>
                      <a:pt x="78" y="54"/>
                    </a:cubicBezTo>
                    <a:cubicBezTo>
                      <a:pt x="76" y="53"/>
                      <a:pt x="73" y="56"/>
                      <a:pt x="70" y="58"/>
                    </a:cubicBezTo>
                    <a:cubicBezTo>
                      <a:pt x="68" y="59"/>
                      <a:pt x="66" y="61"/>
                      <a:pt x="63" y="61"/>
                    </a:cubicBezTo>
                    <a:cubicBezTo>
                      <a:pt x="61" y="62"/>
                      <a:pt x="58" y="61"/>
                      <a:pt x="57" y="62"/>
                    </a:cubicBezTo>
                    <a:cubicBezTo>
                      <a:pt x="53" y="64"/>
                      <a:pt x="51" y="71"/>
                      <a:pt x="51" y="75"/>
                    </a:cubicBezTo>
                    <a:cubicBezTo>
                      <a:pt x="42" y="76"/>
                      <a:pt x="30" y="79"/>
                      <a:pt x="22" y="74"/>
                    </a:cubicBezTo>
                    <a:cubicBezTo>
                      <a:pt x="15" y="69"/>
                      <a:pt x="8" y="61"/>
                      <a:pt x="0" y="58"/>
                    </a:cubicBezTo>
                    <a:cubicBezTo>
                      <a:pt x="2" y="52"/>
                      <a:pt x="1" y="43"/>
                      <a:pt x="1" y="36"/>
                    </a:cubicBezTo>
                  </a:path>
                </a:pathLst>
              </a:custGeom>
              <a:solidFill>
                <a:srgbClr val="77933C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0" name="Freeform 538">
                <a:extLst>
                  <a:ext uri="{FF2B5EF4-FFF2-40B4-BE49-F238E27FC236}">
                    <a16:creationId xmlns:a16="http://schemas.microsoft.com/office/drawing/2014/main" id="{57B40D2A-1C5F-8B5A-C557-D4C1D5880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308" y="2900124"/>
                <a:ext cx="230187" cy="217488"/>
              </a:xfrm>
              <a:custGeom>
                <a:avLst/>
                <a:gdLst>
                  <a:gd name="T0" fmla="*/ 2147483646 w 261"/>
                  <a:gd name="T1" fmla="*/ 2147483646 h 245"/>
                  <a:gd name="T2" fmla="*/ 2147483646 w 261"/>
                  <a:gd name="T3" fmla="*/ 2147483646 h 245"/>
                  <a:gd name="T4" fmla="*/ 2147483646 w 261"/>
                  <a:gd name="T5" fmla="*/ 2147483646 h 245"/>
                  <a:gd name="T6" fmla="*/ 2147483646 w 261"/>
                  <a:gd name="T7" fmla="*/ 2147483646 h 245"/>
                  <a:gd name="T8" fmla="*/ 2147483646 w 261"/>
                  <a:gd name="T9" fmla="*/ 2147483646 h 245"/>
                  <a:gd name="T10" fmla="*/ 2147483646 w 261"/>
                  <a:gd name="T11" fmla="*/ 2147483646 h 245"/>
                  <a:gd name="T12" fmla="*/ 2147483646 w 261"/>
                  <a:gd name="T13" fmla="*/ 2147483646 h 245"/>
                  <a:gd name="T14" fmla="*/ 2147483646 w 261"/>
                  <a:gd name="T15" fmla="*/ 2147483646 h 245"/>
                  <a:gd name="T16" fmla="*/ 2147483646 w 261"/>
                  <a:gd name="T17" fmla="*/ 2147483646 h 245"/>
                  <a:gd name="T18" fmla="*/ 2147483646 w 261"/>
                  <a:gd name="T19" fmla="*/ 2147483646 h 245"/>
                  <a:gd name="T20" fmla="*/ 2147483646 w 261"/>
                  <a:gd name="T21" fmla="*/ 2147483646 h 245"/>
                  <a:gd name="T22" fmla="*/ 2147483646 w 261"/>
                  <a:gd name="T23" fmla="*/ 2147483646 h 245"/>
                  <a:gd name="T24" fmla="*/ 2147483646 w 261"/>
                  <a:gd name="T25" fmla="*/ 2147483646 h 245"/>
                  <a:gd name="T26" fmla="*/ 2147483646 w 261"/>
                  <a:gd name="T27" fmla="*/ 2147483646 h 245"/>
                  <a:gd name="T28" fmla="*/ 2147483646 w 261"/>
                  <a:gd name="T29" fmla="*/ 2147483646 h 245"/>
                  <a:gd name="T30" fmla="*/ 2147483646 w 261"/>
                  <a:gd name="T31" fmla="*/ 2147483646 h 245"/>
                  <a:gd name="T32" fmla="*/ 2147483646 w 261"/>
                  <a:gd name="T33" fmla="*/ 2147483646 h 245"/>
                  <a:gd name="T34" fmla="*/ 2147483646 w 261"/>
                  <a:gd name="T35" fmla="*/ 2147483646 h 245"/>
                  <a:gd name="T36" fmla="*/ 2147483646 w 261"/>
                  <a:gd name="T37" fmla="*/ 2147483646 h 245"/>
                  <a:gd name="T38" fmla="*/ 2147483646 w 261"/>
                  <a:gd name="T39" fmla="*/ 2147483646 h 245"/>
                  <a:gd name="T40" fmla="*/ 2147483646 w 261"/>
                  <a:gd name="T41" fmla="*/ 2147483646 h 245"/>
                  <a:gd name="T42" fmla="*/ 2147483646 w 261"/>
                  <a:gd name="T43" fmla="*/ 2147483646 h 245"/>
                  <a:gd name="T44" fmla="*/ 2147483646 w 261"/>
                  <a:gd name="T45" fmla="*/ 2147483646 h 245"/>
                  <a:gd name="T46" fmla="*/ 2147483646 w 261"/>
                  <a:gd name="T47" fmla="*/ 2147483646 h 245"/>
                  <a:gd name="T48" fmla="*/ 2147483646 w 261"/>
                  <a:gd name="T49" fmla="*/ 2147483646 h 245"/>
                  <a:gd name="T50" fmla="*/ 2147483646 w 261"/>
                  <a:gd name="T51" fmla="*/ 2147483646 h 245"/>
                  <a:gd name="T52" fmla="*/ 2147483646 w 261"/>
                  <a:gd name="T53" fmla="*/ 2147483646 h 245"/>
                  <a:gd name="T54" fmla="*/ 2147483646 w 261"/>
                  <a:gd name="T55" fmla="*/ 2147483646 h 245"/>
                  <a:gd name="T56" fmla="*/ 2147483646 w 261"/>
                  <a:gd name="T57" fmla="*/ 2147483646 h 245"/>
                  <a:gd name="T58" fmla="*/ 2147483646 w 261"/>
                  <a:gd name="T59" fmla="*/ 2147483646 h 245"/>
                  <a:gd name="T60" fmla="*/ 2147483646 w 261"/>
                  <a:gd name="T61" fmla="*/ 2147483646 h 245"/>
                  <a:gd name="T62" fmla="*/ 2147483646 w 261"/>
                  <a:gd name="T63" fmla="*/ 2147483646 h 245"/>
                  <a:gd name="T64" fmla="*/ 2147483646 w 261"/>
                  <a:gd name="T65" fmla="*/ 2147483646 h 245"/>
                  <a:gd name="T66" fmla="*/ 2147483646 w 261"/>
                  <a:gd name="T67" fmla="*/ 2147483646 h 245"/>
                  <a:gd name="T68" fmla="*/ 2147483646 w 261"/>
                  <a:gd name="T69" fmla="*/ 2147483646 h 2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1"/>
                  <a:gd name="T106" fmla="*/ 0 h 245"/>
                  <a:gd name="T107" fmla="*/ 261 w 261"/>
                  <a:gd name="T108" fmla="*/ 245 h 2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1" h="245">
                    <a:moveTo>
                      <a:pt x="8" y="55"/>
                    </a:moveTo>
                    <a:cubicBezTo>
                      <a:pt x="9" y="54"/>
                      <a:pt x="9" y="50"/>
                      <a:pt x="9" y="49"/>
                    </a:cubicBezTo>
                    <a:cubicBezTo>
                      <a:pt x="10" y="48"/>
                      <a:pt x="10" y="45"/>
                      <a:pt x="12" y="44"/>
                    </a:cubicBezTo>
                    <a:cubicBezTo>
                      <a:pt x="14" y="43"/>
                      <a:pt x="18" y="39"/>
                      <a:pt x="18" y="39"/>
                    </a:cubicBezTo>
                    <a:cubicBezTo>
                      <a:pt x="18" y="39"/>
                      <a:pt x="33" y="31"/>
                      <a:pt x="42" y="32"/>
                    </a:cubicBezTo>
                    <a:cubicBezTo>
                      <a:pt x="52" y="32"/>
                      <a:pt x="56" y="27"/>
                      <a:pt x="58" y="22"/>
                    </a:cubicBezTo>
                    <a:cubicBezTo>
                      <a:pt x="61" y="17"/>
                      <a:pt x="67" y="15"/>
                      <a:pt x="73" y="12"/>
                    </a:cubicBezTo>
                    <a:cubicBezTo>
                      <a:pt x="79" y="9"/>
                      <a:pt x="82" y="5"/>
                      <a:pt x="89" y="5"/>
                    </a:cubicBezTo>
                    <a:cubicBezTo>
                      <a:pt x="96" y="4"/>
                      <a:pt x="99" y="1"/>
                      <a:pt x="102" y="2"/>
                    </a:cubicBezTo>
                    <a:cubicBezTo>
                      <a:pt x="106" y="2"/>
                      <a:pt x="106" y="0"/>
                      <a:pt x="112" y="4"/>
                    </a:cubicBezTo>
                    <a:cubicBezTo>
                      <a:pt x="117" y="7"/>
                      <a:pt x="113" y="2"/>
                      <a:pt x="115" y="9"/>
                    </a:cubicBezTo>
                    <a:cubicBezTo>
                      <a:pt x="116" y="17"/>
                      <a:pt x="115" y="24"/>
                      <a:pt x="124" y="24"/>
                    </a:cubicBezTo>
                    <a:cubicBezTo>
                      <a:pt x="134" y="24"/>
                      <a:pt x="139" y="24"/>
                      <a:pt x="143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4" y="18"/>
                      <a:pt x="171" y="19"/>
                      <a:pt x="177" y="21"/>
                    </a:cubicBezTo>
                    <a:cubicBezTo>
                      <a:pt x="187" y="24"/>
                      <a:pt x="200" y="31"/>
                      <a:pt x="211" y="29"/>
                    </a:cubicBezTo>
                    <a:cubicBezTo>
                      <a:pt x="217" y="29"/>
                      <a:pt x="221" y="25"/>
                      <a:pt x="227" y="28"/>
                    </a:cubicBezTo>
                    <a:cubicBezTo>
                      <a:pt x="231" y="29"/>
                      <a:pt x="242" y="36"/>
                      <a:pt x="244" y="40"/>
                    </a:cubicBezTo>
                    <a:cubicBezTo>
                      <a:pt x="246" y="46"/>
                      <a:pt x="241" y="56"/>
                      <a:pt x="244" y="63"/>
                    </a:cubicBezTo>
                    <a:cubicBezTo>
                      <a:pt x="247" y="69"/>
                      <a:pt x="251" y="73"/>
                      <a:pt x="253" y="80"/>
                    </a:cubicBezTo>
                    <a:cubicBezTo>
                      <a:pt x="255" y="87"/>
                      <a:pt x="255" y="96"/>
                      <a:pt x="251" y="101"/>
                    </a:cubicBezTo>
                    <a:cubicBezTo>
                      <a:pt x="248" y="105"/>
                      <a:pt x="242" y="106"/>
                      <a:pt x="238" y="110"/>
                    </a:cubicBezTo>
                    <a:cubicBezTo>
                      <a:pt x="234" y="114"/>
                      <a:pt x="235" y="115"/>
                      <a:pt x="234" y="121"/>
                    </a:cubicBezTo>
                    <a:cubicBezTo>
                      <a:pt x="243" y="120"/>
                      <a:pt x="245" y="125"/>
                      <a:pt x="244" y="133"/>
                    </a:cubicBezTo>
                    <a:cubicBezTo>
                      <a:pt x="244" y="144"/>
                      <a:pt x="243" y="150"/>
                      <a:pt x="247" y="159"/>
                    </a:cubicBezTo>
                    <a:cubicBezTo>
                      <a:pt x="252" y="171"/>
                      <a:pt x="261" y="187"/>
                      <a:pt x="257" y="199"/>
                    </a:cubicBezTo>
                    <a:cubicBezTo>
                      <a:pt x="254" y="206"/>
                      <a:pt x="251" y="204"/>
                      <a:pt x="246" y="209"/>
                    </a:cubicBezTo>
                    <a:cubicBezTo>
                      <a:pt x="240" y="214"/>
                      <a:pt x="237" y="220"/>
                      <a:pt x="231" y="225"/>
                    </a:cubicBezTo>
                    <a:cubicBezTo>
                      <a:pt x="226" y="229"/>
                      <a:pt x="219" y="233"/>
                      <a:pt x="216" y="238"/>
                    </a:cubicBezTo>
                    <a:cubicBezTo>
                      <a:pt x="213" y="245"/>
                      <a:pt x="213" y="245"/>
                      <a:pt x="213" y="245"/>
                    </a:cubicBezTo>
                    <a:cubicBezTo>
                      <a:pt x="210" y="243"/>
                      <a:pt x="210" y="243"/>
                      <a:pt x="209" y="242"/>
                    </a:cubicBezTo>
                    <a:cubicBezTo>
                      <a:pt x="206" y="239"/>
                      <a:pt x="203" y="236"/>
                      <a:pt x="201" y="234"/>
                    </a:cubicBezTo>
                    <a:cubicBezTo>
                      <a:pt x="200" y="233"/>
                      <a:pt x="199" y="229"/>
                      <a:pt x="199" y="229"/>
                    </a:cubicBezTo>
                    <a:cubicBezTo>
                      <a:pt x="195" y="226"/>
                      <a:pt x="194" y="231"/>
                      <a:pt x="190" y="233"/>
                    </a:cubicBezTo>
                    <a:cubicBezTo>
                      <a:pt x="187" y="234"/>
                      <a:pt x="177" y="228"/>
                      <a:pt x="178" y="236"/>
                    </a:cubicBezTo>
                    <a:cubicBezTo>
                      <a:pt x="173" y="236"/>
                      <a:pt x="170" y="234"/>
                      <a:pt x="164" y="236"/>
                    </a:cubicBezTo>
                    <a:cubicBezTo>
                      <a:pt x="160" y="237"/>
                      <a:pt x="156" y="236"/>
                      <a:pt x="152" y="238"/>
                    </a:cubicBezTo>
                    <a:cubicBezTo>
                      <a:pt x="149" y="239"/>
                      <a:pt x="148" y="243"/>
                      <a:pt x="144" y="241"/>
                    </a:cubicBezTo>
                    <a:cubicBezTo>
                      <a:pt x="141" y="239"/>
                      <a:pt x="141" y="230"/>
                      <a:pt x="139" y="227"/>
                    </a:cubicBezTo>
                    <a:cubicBezTo>
                      <a:pt x="133" y="228"/>
                      <a:pt x="134" y="240"/>
                      <a:pt x="128" y="238"/>
                    </a:cubicBezTo>
                    <a:cubicBezTo>
                      <a:pt x="126" y="238"/>
                      <a:pt x="115" y="227"/>
                      <a:pt x="115" y="225"/>
                    </a:cubicBezTo>
                    <a:cubicBezTo>
                      <a:pt x="114" y="223"/>
                      <a:pt x="119" y="218"/>
                      <a:pt x="116" y="215"/>
                    </a:cubicBezTo>
                    <a:cubicBezTo>
                      <a:pt x="115" y="213"/>
                      <a:pt x="112" y="214"/>
                      <a:pt x="110" y="214"/>
                    </a:cubicBezTo>
                    <a:cubicBezTo>
                      <a:pt x="107" y="215"/>
                      <a:pt x="105" y="218"/>
                      <a:pt x="102" y="216"/>
                    </a:cubicBezTo>
                    <a:cubicBezTo>
                      <a:pt x="100" y="214"/>
                      <a:pt x="99" y="205"/>
                      <a:pt x="98" y="202"/>
                    </a:cubicBezTo>
                    <a:cubicBezTo>
                      <a:pt x="94" y="202"/>
                      <a:pt x="92" y="208"/>
                      <a:pt x="88" y="208"/>
                    </a:cubicBezTo>
                    <a:cubicBezTo>
                      <a:pt x="89" y="206"/>
                      <a:pt x="91" y="198"/>
                      <a:pt x="89" y="196"/>
                    </a:cubicBezTo>
                    <a:cubicBezTo>
                      <a:pt x="88" y="194"/>
                      <a:pt x="84" y="196"/>
                      <a:pt x="82" y="196"/>
                    </a:cubicBezTo>
                    <a:cubicBezTo>
                      <a:pt x="80" y="196"/>
                      <a:pt x="73" y="195"/>
                      <a:pt x="71" y="197"/>
                    </a:cubicBezTo>
                    <a:cubicBezTo>
                      <a:pt x="70" y="199"/>
                      <a:pt x="71" y="207"/>
                      <a:pt x="71" y="209"/>
                    </a:cubicBezTo>
                    <a:cubicBezTo>
                      <a:pt x="67" y="208"/>
                      <a:pt x="63" y="204"/>
                      <a:pt x="59" y="202"/>
                    </a:cubicBezTo>
                    <a:cubicBezTo>
                      <a:pt x="60" y="198"/>
                      <a:pt x="61" y="193"/>
                      <a:pt x="60" y="189"/>
                    </a:cubicBezTo>
                    <a:cubicBezTo>
                      <a:pt x="56" y="189"/>
                      <a:pt x="54" y="191"/>
                      <a:pt x="50" y="192"/>
                    </a:cubicBezTo>
                    <a:cubicBezTo>
                      <a:pt x="50" y="189"/>
                      <a:pt x="48" y="191"/>
                      <a:pt x="47" y="190"/>
                    </a:cubicBezTo>
                    <a:cubicBezTo>
                      <a:pt x="46" y="189"/>
                      <a:pt x="45" y="186"/>
                      <a:pt x="44" y="185"/>
                    </a:cubicBezTo>
                    <a:cubicBezTo>
                      <a:pt x="41" y="183"/>
                      <a:pt x="37" y="186"/>
                      <a:pt x="34" y="188"/>
                    </a:cubicBezTo>
                    <a:cubicBezTo>
                      <a:pt x="31" y="183"/>
                      <a:pt x="35" y="176"/>
                      <a:pt x="30" y="171"/>
                    </a:cubicBezTo>
                    <a:cubicBezTo>
                      <a:pt x="27" y="169"/>
                      <a:pt x="24" y="170"/>
                      <a:pt x="23" y="168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4" y="162"/>
                      <a:pt x="22" y="157"/>
                      <a:pt x="22" y="153"/>
                    </a:cubicBezTo>
                    <a:cubicBezTo>
                      <a:pt x="22" y="144"/>
                      <a:pt x="14" y="139"/>
                      <a:pt x="15" y="131"/>
                    </a:cubicBezTo>
                    <a:cubicBezTo>
                      <a:pt x="15" y="127"/>
                      <a:pt x="15" y="126"/>
                      <a:pt x="15" y="123"/>
                    </a:cubicBezTo>
                    <a:cubicBezTo>
                      <a:pt x="14" y="122"/>
                      <a:pt x="13" y="121"/>
                      <a:pt x="13" y="119"/>
                    </a:cubicBezTo>
                    <a:cubicBezTo>
                      <a:pt x="13" y="118"/>
                      <a:pt x="15" y="116"/>
                      <a:pt x="14" y="115"/>
                    </a:cubicBezTo>
                    <a:cubicBezTo>
                      <a:pt x="14" y="113"/>
                      <a:pt x="12" y="113"/>
                      <a:pt x="11" y="111"/>
                    </a:cubicBezTo>
                    <a:cubicBezTo>
                      <a:pt x="10" y="109"/>
                      <a:pt x="12" y="106"/>
                      <a:pt x="12" y="103"/>
                    </a:cubicBezTo>
                    <a:cubicBezTo>
                      <a:pt x="12" y="97"/>
                      <a:pt x="3" y="96"/>
                      <a:pt x="0" y="91"/>
                    </a:cubicBezTo>
                    <a:cubicBezTo>
                      <a:pt x="5" y="86"/>
                      <a:pt x="10" y="79"/>
                      <a:pt x="11" y="72"/>
                    </a:cubicBezTo>
                    <a:cubicBezTo>
                      <a:pt x="11" y="69"/>
                      <a:pt x="12" y="66"/>
                      <a:pt x="12" y="64"/>
                    </a:cubicBezTo>
                    <a:cubicBezTo>
                      <a:pt x="12" y="61"/>
                      <a:pt x="7" y="57"/>
                      <a:pt x="8" y="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" name="Freeform 539">
                <a:extLst>
                  <a:ext uri="{FF2B5EF4-FFF2-40B4-BE49-F238E27FC236}">
                    <a16:creationId xmlns:a16="http://schemas.microsoft.com/office/drawing/2014/main" id="{E5BB5830-3819-E976-5514-820B048E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0308" y="2884249"/>
                <a:ext cx="74612" cy="42863"/>
              </a:xfrm>
              <a:custGeom>
                <a:avLst/>
                <a:gdLst>
                  <a:gd name="T0" fmla="*/ 2147483646 w 86"/>
                  <a:gd name="T1" fmla="*/ 0 h 48"/>
                  <a:gd name="T2" fmla="*/ 2147483646 w 86"/>
                  <a:gd name="T3" fmla="*/ 2147483646 h 48"/>
                  <a:gd name="T4" fmla="*/ 2147483646 w 86"/>
                  <a:gd name="T5" fmla="*/ 2147483646 h 48"/>
                  <a:gd name="T6" fmla="*/ 2147483646 w 86"/>
                  <a:gd name="T7" fmla="*/ 2147483646 h 48"/>
                  <a:gd name="T8" fmla="*/ 2147483646 w 86"/>
                  <a:gd name="T9" fmla="*/ 2147483646 h 48"/>
                  <a:gd name="T10" fmla="*/ 2147483646 w 86"/>
                  <a:gd name="T11" fmla="*/ 2147483646 h 48"/>
                  <a:gd name="T12" fmla="*/ 2147483646 w 86"/>
                  <a:gd name="T13" fmla="*/ 2147483646 h 48"/>
                  <a:gd name="T14" fmla="*/ 2147483646 w 86"/>
                  <a:gd name="T15" fmla="*/ 2147483646 h 48"/>
                  <a:gd name="T16" fmla="*/ 2147483646 w 86"/>
                  <a:gd name="T17" fmla="*/ 2147483646 h 48"/>
                  <a:gd name="T18" fmla="*/ 2147483646 w 86"/>
                  <a:gd name="T19" fmla="*/ 2147483646 h 48"/>
                  <a:gd name="T20" fmla="*/ 2147483646 w 86"/>
                  <a:gd name="T21" fmla="*/ 2147483646 h 48"/>
                  <a:gd name="T22" fmla="*/ 0 w 86"/>
                  <a:gd name="T23" fmla="*/ 2147483646 h 48"/>
                  <a:gd name="T24" fmla="*/ 2147483646 w 86"/>
                  <a:gd name="T25" fmla="*/ 2147483646 h 48"/>
                  <a:gd name="T26" fmla="*/ 2147483646 w 86"/>
                  <a:gd name="T27" fmla="*/ 2147483646 h 48"/>
                  <a:gd name="T28" fmla="*/ 2147483646 w 86"/>
                  <a:gd name="T29" fmla="*/ 2147483646 h 48"/>
                  <a:gd name="T30" fmla="*/ 2147483646 w 86"/>
                  <a:gd name="T31" fmla="*/ 2147483646 h 48"/>
                  <a:gd name="T32" fmla="*/ 2147483646 w 86"/>
                  <a:gd name="T33" fmla="*/ 2147483646 h 48"/>
                  <a:gd name="T34" fmla="*/ 2147483646 w 86"/>
                  <a:gd name="T35" fmla="*/ 2147483646 h 48"/>
                  <a:gd name="T36" fmla="*/ 2147483646 w 86"/>
                  <a:gd name="T37" fmla="*/ 2147483646 h 48"/>
                  <a:gd name="T38" fmla="*/ 2147483646 w 86"/>
                  <a:gd name="T39" fmla="*/ 2147483646 h 48"/>
                  <a:gd name="T40" fmla="*/ 2147483646 w 86"/>
                  <a:gd name="T41" fmla="*/ 2147483646 h 48"/>
                  <a:gd name="T42" fmla="*/ 2147483646 w 86"/>
                  <a:gd name="T43" fmla="*/ 2147483646 h 48"/>
                  <a:gd name="T44" fmla="*/ 2147483646 w 86"/>
                  <a:gd name="T45" fmla="*/ 2147483646 h 48"/>
                  <a:gd name="T46" fmla="*/ 2147483646 w 86"/>
                  <a:gd name="T47" fmla="*/ 0 h 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"/>
                  <a:gd name="T73" fmla="*/ 0 h 48"/>
                  <a:gd name="T74" fmla="*/ 86 w 86"/>
                  <a:gd name="T75" fmla="*/ 48 h 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" h="48">
                    <a:moveTo>
                      <a:pt x="41" y="0"/>
                    </a:moveTo>
                    <a:cubicBezTo>
                      <a:pt x="45" y="3"/>
                      <a:pt x="49" y="3"/>
                      <a:pt x="52" y="5"/>
                    </a:cubicBezTo>
                    <a:cubicBezTo>
                      <a:pt x="54" y="6"/>
                      <a:pt x="56" y="9"/>
                      <a:pt x="58" y="10"/>
                    </a:cubicBezTo>
                    <a:cubicBezTo>
                      <a:pt x="65" y="13"/>
                      <a:pt x="72" y="7"/>
                      <a:pt x="78" y="11"/>
                    </a:cubicBezTo>
                    <a:cubicBezTo>
                      <a:pt x="86" y="17"/>
                      <a:pt x="79" y="21"/>
                      <a:pt x="78" y="28"/>
                    </a:cubicBezTo>
                    <a:cubicBezTo>
                      <a:pt x="78" y="32"/>
                      <a:pt x="80" y="41"/>
                      <a:pt x="82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77" y="44"/>
                      <a:pt x="73" y="47"/>
                      <a:pt x="68" y="47"/>
                    </a:cubicBezTo>
                    <a:cubicBezTo>
                      <a:pt x="57" y="48"/>
                      <a:pt x="44" y="42"/>
                      <a:pt x="34" y="39"/>
                    </a:cubicBezTo>
                    <a:cubicBezTo>
                      <a:pt x="28" y="37"/>
                      <a:pt x="21" y="36"/>
                      <a:pt x="15" y="36"/>
                    </a:cubicBezTo>
                    <a:cubicBezTo>
                      <a:pt x="10" y="37"/>
                      <a:pt x="6" y="39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32"/>
                      <a:pt x="5" y="29"/>
                      <a:pt x="13" y="30"/>
                    </a:cubicBezTo>
                    <a:cubicBezTo>
                      <a:pt x="20" y="30"/>
                      <a:pt x="20" y="25"/>
                      <a:pt x="17" y="25"/>
                    </a:cubicBezTo>
                    <a:cubicBezTo>
                      <a:pt x="14" y="24"/>
                      <a:pt x="10" y="23"/>
                      <a:pt x="8" y="24"/>
                    </a:cubicBezTo>
                    <a:cubicBezTo>
                      <a:pt x="5" y="26"/>
                      <a:pt x="6" y="18"/>
                      <a:pt x="9" y="16"/>
                    </a:cubicBezTo>
                    <a:cubicBezTo>
                      <a:pt x="11" y="14"/>
                      <a:pt x="12" y="12"/>
                      <a:pt x="16" y="14"/>
                    </a:cubicBezTo>
                    <a:cubicBezTo>
                      <a:pt x="21" y="16"/>
                      <a:pt x="23" y="13"/>
                      <a:pt x="26" y="13"/>
                    </a:cubicBezTo>
                    <a:cubicBezTo>
                      <a:pt x="29" y="13"/>
                      <a:pt x="29" y="15"/>
                      <a:pt x="32" y="16"/>
                    </a:cubicBezTo>
                    <a:cubicBezTo>
                      <a:pt x="34" y="18"/>
                      <a:pt x="37" y="17"/>
                      <a:pt x="37" y="17"/>
                    </a:cubicBezTo>
                    <a:cubicBezTo>
                      <a:pt x="37" y="17"/>
                      <a:pt x="40" y="15"/>
                      <a:pt x="39" y="10"/>
                    </a:cubicBezTo>
                    <a:cubicBezTo>
                      <a:pt x="38" y="5"/>
                      <a:pt x="38" y="2"/>
                      <a:pt x="38" y="2"/>
                    </a:cubicBezTo>
                    <a:cubicBezTo>
                      <a:pt x="41" y="1"/>
                      <a:pt x="41" y="1"/>
                      <a:pt x="41" y="1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2" name="Freeform 540">
                <a:extLst>
                  <a:ext uri="{FF2B5EF4-FFF2-40B4-BE49-F238E27FC236}">
                    <a16:creationId xmlns:a16="http://schemas.microsoft.com/office/drawing/2014/main" id="{F44929BB-2184-30AA-A5E3-F38AD8AD7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0470" y="2838212"/>
                <a:ext cx="127000" cy="107950"/>
              </a:xfrm>
              <a:custGeom>
                <a:avLst/>
                <a:gdLst>
                  <a:gd name="T0" fmla="*/ 2147483646 w 144"/>
                  <a:gd name="T1" fmla="*/ 2147483646 h 122"/>
                  <a:gd name="T2" fmla="*/ 2147483646 w 144"/>
                  <a:gd name="T3" fmla="*/ 2147483646 h 122"/>
                  <a:gd name="T4" fmla="*/ 2147483646 w 144"/>
                  <a:gd name="T5" fmla="*/ 2147483646 h 122"/>
                  <a:gd name="T6" fmla="*/ 2147483646 w 144"/>
                  <a:gd name="T7" fmla="*/ 2147483646 h 122"/>
                  <a:gd name="T8" fmla="*/ 2147483646 w 144"/>
                  <a:gd name="T9" fmla="*/ 2147483646 h 122"/>
                  <a:gd name="T10" fmla="*/ 2147483646 w 144"/>
                  <a:gd name="T11" fmla="*/ 2147483646 h 122"/>
                  <a:gd name="T12" fmla="*/ 2147483646 w 144"/>
                  <a:gd name="T13" fmla="*/ 2147483646 h 122"/>
                  <a:gd name="T14" fmla="*/ 2147483646 w 144"/>
                  <a:gd name="T15" fmla="*/ 2147483646 h 122"/>
                  <a:gd name="T16" fmla="*/ 2147483646 w 144"/>
                  <a:gd name="T17" fmla="*/ 2147483646 h 122"/>
                  <a:gd name="T18" fmla="*/ 2147483646 w 144"/>
                  <a:gd name="T19" fmla="*/ 2147483646 h 122"/>
                  <a:gd name="T20" fmla="*/ 2147483646 w 144"/>
                  <a:gd name="T21" fmla="*/ 2147483646 h 122"/>
                  <a:gd name="T22" fmla="*/ 2147483646 w 144"/>
                  <a:gd name="T23" fmla="*/ 2147483646 h 122"/>
                  <a:gd name="T24" fmla="*/ 2147483646 w 144"/>
                  <a:gd name="T25" fmla="*/ 2147483646 h 122"/>
                  <a:gd name="T26" fmla="*/ 2147483646 w 144"/>
                  <a:gd name="T27" fmla="*/ 2147483646 h 122"/>
                  <a:gd name="T28" fmla="*/ 2147483646 w 144"/>
                  <a:gd name="T29" fmla="*/ 2147483646 h 122"/>
                  <a:gd name="T30" fmla="*/ 2147483646 w 144"/>
                  <a:gd name="T31" fmla="*/ 2147483646 h 122"/>
                  <a:gd name="T32" fmla="*/ 2147483646 w 144"/>
                  <a:gd name="T33" fmla="*/ 2147483646 h 122"/>
                  <a:gd name="T34" fmla="*/ 2147483646 w 144"/>
                  <a:gd name="T35" fmla="*/ 2147483646 h 122"/>
                  <a:gd name="T36" fmla="*/ 2147483646 w 144"/>
                  <a:gd name="T37" fmla="*/ 2147483646 h 122"/>
                  <a:gd name="T38" fmla="*/ 2147483646 w 144"/>
                  <a:gd name="T39" fmla="*/ 2147483646 h 122"/>
                  <a:gd name="T40" fmla="*/ 2147483646 w 144"/>
                  <a:gd name="T41" fmla="*/ 2147483646 h 122"/>
                  <a:gd name="T42" fmla="*/ 0 w 144"/>
                  <a:gd name="T43" fmla="*/ 2147483646 h 122"/>
                  <a:gd name="T44" fmla="*/ 0 w 144"/>
                  <a:gd name="T45" fmla="*/ 2147483646 h 122"/>
                  <a:gd name="T46" fmla="*/ 0 w 144"/>
                  <a:gd name="T47" fmla="*/ 2147483646 h 122"/>
                  <a:gd name="T48" fmla="*/ 2147483646 w 144"/>
                  <a:gd name="T49" fmla="*/ 2147483646 h 122"/>
                  <a:gd name="T50" fmla="*/ 2147483646 w 144"/>
                  <a:gd name="T51" fmla="*/ 2147483646 h 122"/>
                  <a:gd name="T52" fmla="*/ 2147483646 w 144"/>
                  <a:gd name="T53" fmla="*/ 2147483646 h 122"/>
                  <a:gd name="T54" fmla="*/ 2147483646 w 144"/>
                  <a:gd name="T55" fmla="*/ 2147483646 h 122"/>
                  <a:gd name="T56" fmla="*/ 2147483646 w 144"/>
                  <a:gd name="T57" fmla="*/ 2147483646 h 122"/>
                  <a:gd name="T58" fmla="*/ 2147483646 w 144"/>
                  <a:gd name="T59" fmla="*/ 2147483646 h 122"/>
                  <a:gd name="T60" fmla="*/ 2147483646 w 144"/>
                  <a:gd name="T61" fmla="*/ 2147483646 h 122"/>
                  <a:gd name="T62" fmla="*/ 2147483646 w 144"/>
                  <a:gd name="T63" fmla="*/ 2147483646 h 122"/>
                  <a:gd name="T64" fmla="*/ 2147483646 w 144"/>
                  <a:gd name="T65" fmla="*/ 2147483646 h 122"/>
                  <a:gd name="T66" fmla="*/ 2147483646 w 144"/>
                  <a:gd name="T67" fmla="*/ 2147483646 h 122"/>
                  <a:gd name="T68" fmla="*/ 2147483646 w 144"/>
                  <a:gd name="T69" fmla="*/ 2147483646 h 122"/>
                  <a:gd name="T70" fmla="*/ 2147483646 w 144"/>
                  <a:gd name="T71" fmla="*/ 2147483646 h 122"/>
                  <a:gd name="T72" fmla="*/ 2147483646 w 144"/>
                  <a:gd name="T73" fmla="*/ 2147483646 h 122"/>
                  <a:gd name="T74" fmla="*/ 2147483646 w 144"/>
                  <a:gd name="T75" fmla="*/ 2147483646 h 1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22"/>
                  <a:gd name="T116" fmla="*/ 144 w 144"/>
                  <a:gd name="T117" fmla="*/ 122 h 12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22">
                    <a:moveTo>
                      <a:pt x="66" y="122"/>
                    </a:moveTo>
                    <a:cubicBezTo>
                      <a:pt x="72" y="118"/>
                      <a:pt x="79" y="122"/>
                      <a:pt x="86" y="119"/>
                    </a:cubicBezTo>
                    <a:cubicBezTo>
                      <a:pt x="88" y="118"/>
                      <a:pt x="92" y="113"/>
                      <a:pt x="93" y="112"/>
                    </a:cubicBezTo>
                    <a:cubicBezTo>
                      <a:pt x="96" y="109"/>
                      <a:pt x="99" y="105"/>
                      <a:pt x="101" y="103"/>
                    </a:cubicBezTo>
                    <a:cubicBezTo>
                      <a:pt x="111" y="106"/>
                      <a:pt x="112" y="107"/>
                      <a:pt x="113" y="94"/>
                    </a:cubicBezTo>
                    <a:cubicBezTo>
                      <a:pt x="113" y="88"/>
                      <a:pt x="110" y="73"/>
                      <a:pt x="120" y="76"/>
                    </a:cubicBezTo>
                    <a:cubicBezTo>
                      <a:pt x="120" y="70"/>
                      <a:pt x="123" y="65"/>
                      <a:pt x="128" y="63"/>
                    </a:cubicBezTo>
                    <a:cubicBezTo>
                      <a:pt x="131" y="62"/>
                      <a:pt x="134" y="64"/>
                      <a:pt x="137" y="61"/>
                    </a:cubicBezTo>
                    <a:cubicBezTo>
                      <a:pt x="139" y="60"/>
                      <a:pt x="140" y="56"/>
                      <a:pt x="142" y="53"/>
                    </a:cubicBezTo>
                    <a:cubicBezTo>
                      <a:pt x="141" y="50"/>
                      <a:pt x="138" y="49"/>
                      <a:pt x="135" y="48"/>
                    </a:cubicBezTo>
                    <a:cubicBezTo>
                      <a:pt x="138" y="43"/>
                      <a:pt x="144" y="35"/>
                      <a:pt x="141" y="29"/>
                    </a:cubicBezTo>
                    <a:cubicBezTo>
                      <a:pt x="139" y="26"/>
                      <a:pt x="128" y="17"/>
                      <a:pt x="125" y="15"/>
                    </a:cubicBezTo>
                    <a:cubicBezTo>
                      <a:pt x="119" y="11"/>
                      <a:pt x="110" y="13"/>
                      <a:pt x="103" y="10"/>
                    </a:cubicBezTo>
                    <a:cubicBezTo>
                      <a:pt x="99" y="8"/>
                      <a:pt x="99" y="6"/>
                      <a:pt x="96" y="4"/>
                    </a:cubicBezTo>
                    <a:cubicBezTo>
                      <a:pt x="91" y="0"/>
                      <a:pt x="93" y="2"/>
                      <a:pt x="90" y="2"/>
                    </a:cubicBezTo>
                    <a:cubicBezTo>
                      <a:pt x="89" y="2"/>
                      <a:pt x="86" y="4"/>
                      <a:pt x="85" y="4"/>
                    </a:cubicBezTo>
                    <a:cubicBezTo>
                      <a:pt x="84" y="5"/>
                      <a:pt x="82" y="3"/>
                      <a:pt x="81" y="3"/>
                    </a:cubicBezTo>
                    <a:cubicBezTo>
                      <a:pt x="78" y="2"/>
                      <a:pt x="75" y="2"/>
                      <a:pt x="72" y="2"/>
                    </a:cubicBezTo>
                    <a:cubicBezTo>
                      <a:pt x="64" y="2"/>
                      <a:pt x="56" y="3"/>
                      <a:pt x="47" y="3"/>
                    </a:cubicBezTo>
                    <a:cubicBezTo>
                      <a:pt x="43" y="3"/>
                      <a:pt x="38" y="5"/>
                      <a:pt x="34" y="4"/>
                    </a:cubicBezTo>
                    <a:cubicBezTo>
                      <a:pt x="31" y="4"/>
                      <a:pt x="29" y="2"/>
                      <a:pt x="26" y="2"/>
                    </a:cubicBezTo>
                    <a:cubicBezTo>
                      <a:pt x="17" y="2"/>
                      <a:pt x="9" y="14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1" y="26"/>
                      <a:pt x="5" y="31"/>
                    </a:cubicBezTo>
                    <a:cubicBezTo>
                      <a:pt x="9" y="36"/>
                      <a:pt x="7" y="37"/>
                      <a:pt x="7" y="37"/>
                    </a:cubicBezTo>
                    <a:cubicBezTo>
                      <a:pt x="7" y="37"/>
                      <a:pt x="5" y="42"/>
                      <a:pt x="5" y="46"/>
                    </a:cubicBezTo>
                    <a:cubicBezTo>
                      <a:pt x="5" y="50"/>
                      <a:pt x="7" y="53"/>
                      <a:pt x="7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10" y="55"/>
                      <a:pt x="14" y="56"/>
                      <a:pt x="17" y="58"/>
                    </a:cubicBezTo>
                    <a:cubicBezTo>
                      <a:pt x="19" y="59"/>
                      <a:pt x="21" y="62"/>
                      <a:pt x="23" y="63"/>
                    </a:cubicBezTo>
                    <a:cubicBezTo>
                      <a:pt x="30" y="65"/>
                      <a:pt x="37" y="60"/>
                      <a:pt x="43" y="64"/>
                    </a:cubicBezTo>
                    <a:cubicBezTo>
                      <a:pt x="51" y="70"/>
                      <a:pt x="44" y="74"/>
                      <a:pt x="43" y="81"/>
                    </a:cubicBezTo>
                    <a:cubicBezTo>
                      <a:pt x="43" y="85"/>
                      <a:pt x="45" y="94"/>
                      <a:pt x="47" y="98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53" y="100"/>
                      <a:pt x="64" y="107"/>
                      <a:pt x="66" y="111"/>
                    </a:cubicBezTo>
                    <a:cubicBezTo>
                      <a:pt x="66" y="113"/>
                      <a:pt x="66" y="116"/>
                      <a:pt x="66" y="119"/>
                    </a:cubicBezTo>
                    <a:lnTo>
                      <a:pt x="66" y="122"/>
                    </a:ln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3" name="Freeform 541">
                <a:extLst>
                  <a:ext uri="{FF2B5EF4-FFF2-40B4-BE49-F238E27FC236}">
                    <a16:creationId xmlns:a16="http://schemas.microsoft.com/office/drawing/2014/main" id="{45074EE9-9871-AE8D-2627-42B2C3CE0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4120" y="2760424"/>
                <a:ext cx="174625" cy="103188"/>
              </a:xfrm>
              <a:custGeom>
                <a:avLst/>
                <a:gdLst>
                  <a:gd name="T0" fmla="*/ 2147483646 w 198"/>
                  <a:gd name="T1" fmla="*/ 2147483646 h 117"/>
                  <a:gd name="T2" fmla="*/ 2147483646 w 198"/>
                  <a:gd name="T3" fmla="*/ 2147483646 h 117"/>
                  <a:gd name="T4" fmla="*/ 2147483646 w 198"/>
                  <a:gd name="T5" fmla="*/ 2147483646 h 117"/>
                  <a:gd name="T6" fmla="*/ 2147483646 w 198"/>
                  <a:gd name="T7" fmla="*/ 2147483646 h 117"/>
                  <a:gd name="T8" fmla="*/ 2147483646 w 198"/>
                  <a:gd name="T9" fmla="*/ 2147483646 h 117"/>
                  <a:gd name="T10" fmla="*/ 2147483646 w 198"/>
                  <a:gd name="T11" fmla="*/ 2147483646 h 117"/>
                  <a:gd name="T12" fmla="*/ 2147483646 w 198"/>
                  <a:gd name="T13" fmla="*/ 2147483646 h 117"/>
                  <a:gd name="T14" fmla="*/ 2147483646 w 198"/>
                  <a:gd name="T15" fmla="*/ 2147483646 h 117"/>
                  <a:gd name="T16" fmla="*/ 2147483646 w 198"/>
                  <a:gd name="T17" fmla="*/ 2147483646 h 117"/>
                  <a:gd name="T18" fmla="*/ 2147483646 w 198"/>
                  <a:gd name="T19" fmla="*/ 2147483646 h 117"/>
                  <a:gd name="T20" fmla="*/ 2147483646 w 198"/>
                  <a:gd name="T21" fmla="*/ 2147483646 h 117"/>
                  <a:gd name="T22" fmla="*/ 2147483646 w 198"/>
                  <a:gd name="T23" fmla="*/ 2147483646 h 117"/>
                  <a:gd name="T24" fmla="*/ 2147483646 w 198"/>
                  <a:gd name="T25" fmla="*/ 2147483646 h 117"/>
                  <a:gd name="T26" fmla="*/ 2147483646 w 198"/>
                  <a:gd name="T27" fmla="*/ 2147483646 h 117"/>
                  <a:gd name="T28" fmla="*/ 2147483646 w 198"/>
                  <a:gd name="T29" fmla="*/ 2147483646 h 117"/>
                  <a:gd name="T30" fmla="*/ 2147483646 w 198"/>
                  <a:gd name="T31" fmla="*/ 2147483646 h 117"/>
                  <a:gd name="T32" fmla="*/ 2147483646 w 198"/>
                  <a:gd name="T33" fmla="*/ 2147483646 h 117"/>
                  <a:gd name="T34" fmla="*/ 2147483646 w 198"/>
                  <a:gd name="T35" fmla="*/ 2147483646 h 117"/>
                  <a:gd name="T36" fmla="*/ 2147483646 w 198"/>
                  <a:gd name="T37" fmla="*/ 2147483646 h 117"/>
                  <a:gd name="T38" fmla="*/ 2147483646 w 198"/>
                  <a:gd name="T39" fmla="*/ 2147483646 h 117"/>
                  <a:gd name="T40" fmla="*/ 2147483646 w 198"/>
                  <a:gd name="T41" fmla="*/ 2147483646 h 117"/>
                  <a:gd name="T42" fmla="*/ 2147483646 w 198"/>
                  <a:gd name="T43" fmla="*/ 2147483646 h 117"/>
                  <a:gd name="T44" fmla="*/ 2147483646 w 198"/>
                  <a:gd name="T45" fmla="*/ 2147483646 h 117"/>
                  <a:gd name="T46" fmla="*/ 2147483646 w 198"/>
                  <a:gd name="T47" fmla="*/ 2147483646 h 117"/>
                  <a:gd name="T48" fmla="*/ 2147483646 w 198"/>
                  <a:gd name="T49" fmla="*/ 2147483646 h 117"/>
                  <a:gd name="T50" fmla="*/ 2147483646 w 198"/>
                  <a:gd name="T51" fmla="*/ 2147483646 h 117"/>
                  <a:gd name="T52" fmla="*/ 2147483646 w 198"/>
                  <a:gd name="T53" fmla="*/ 2147483646 h 117"/>
                  <a:gd name="T54" fmla="*/ 2147483646 w 198"/>
                  <a:gd name="T55" fmla="*/ 2147483646 h 117"/>
                  <a:gd name="T56" fmla="*/ 2147483646 w 198"/>
                  <a:gd name="T57" fmla="*/ 2147483646 h 117"/>
                  <a:gd name="T58" fmla="*/ 2147483646 w 198"/>
                  <a:gd name="T59" fmla="*/ 2147483646 h 117"/>
                  <a:gd name="T60" fmla="*/ 2147483646 w 198"/>
                  <a:gd name="T61" fmla="*/ 2147483646 h 117"/>
                  <a:gd name="T62" fmla="*/ 2147483646 w 198"/>
                  <a:gd name="T63" fmla="*/ 2147483646 h 117"/>
                  <a:gd name="T64" fmla="*/ 2147483646 w 198"/>
                  <a:gd name="T65" fmla="*/ 2147483646 h 117"/>
                  <a:gd name="T66" fmla="*/ 2147483646 w 198"/>
                  <a:gd name="T67" fmla="*/ 2147483646 h 117"/>
                  <a:gd name="T68" fmla="*/ 2147483646 w 198"/>
                  <a:gd name="T69" fmla="*/ 2147483646 h 117"/>
                  <a:gd name="T70" fmla="*/ 2147483646 w 198"/>
                  <a:gd name="T71" fmla="*/ 2147483646 h 117"/>
                  <a:gd name="T72" fmla="*/ 2147483646 w 198"/>
                  <a:gd name="T73" fmla="*/ 2147483646 h 117"/>
                  <a:gd name="T74" fmla="*/ 2147483646 w 198"/>
                  <a:gd name="T75" fmla="*/ 2147483646 h 117"/>
                  <a:gd name="T76" fmla="*/ 2147483646 w 198"/>
                  <a:gd name="T77" fmla="*/ 2147483646 h 117"/>
                  <a:gd name="T78" fmla="*/ 2147483646 w 198"/>
                  <a:gd name="T79" fmla="*/ 2147483646 h 117"/>
                  <a:gd name="T80" fmla="*/ 2147483646 w 198"/>
                  <a:gd name="T81" fmla="*/ 2147483646 h 117"/>
                  <a:gd name="T82" fmla="*/ 2147483646 w 198"/>
                  <a:gd name="T83" fmla="*/ 2147483646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8"/>
                  <a:gd name="T127" fmla="*/ 0 h 117"/>
                  <a:gd name="T128" fmla="*/ 198 w 198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8" h="117">
                    <a:moveTo>
                      <a:pt x="149" y="117"/>
                    </a:moveTo>
                    <a:cubicBezTo>
                      <a:pt x="154" y="116"/>
                      <a:pt x="159" y="112"/>
                      <a:pt x="164" y="112"/>
                    </a:cubicBezTo>
                    <a:cubicBezTo>
                      <a:pt x="168" y="112"/>
                      <a:pt x="170" y="117"/>
                      <a:pt x="174" y="117"/>
                    </a:cubicBezTo>
                    <a:cubicBezTo>
                      <a:pt x="181" y="116"/>
                      <a:pt x="184" y="104"/>
                      <a:pt x="189" y="99"/>
                    </a:cubicBezTo>
                    <a:cubicBezTo>
                      <a:pt x="192" y="97"/>
                      <a:pt x="192" y="96"/>
                      <a:pt x="193" y="96"/>
                    </a:cubicBezTo>
                    <a:cubicBezTo>
                      <a:pt x="188" y="89"/>
                      <a:pt x="183" y="80"/>
                      <a:pt x="185" y="71"/>
                    </a:cubicBezTo>
                    <a:cubicBezTo>
                      <a:pt x="187" y="63"/>
                      <a:pt x="194" y="63"/>
                      <a:pt x="198" y="57"/>
                    </a:cubicBezTo>
                    <a:cubicBezTo>
                      <a:pt x="194" y="53"/>
                      <a:pt x="193" y="43"/>
                      <a:pt x="191" y="37"/>
                    </a:cubicBezTo>
                    <a:cubicBezTo>
                      <a:pt x="189" y="31"/>
                      <a:pt x="197" y="7"/>
                      <a:pt x="189" y="4"/>
                    </a:cubicBezTo>
                    <a:cubicBezTo>
                      <a:pt x="183" y="3"/>
                      <a:pt x="181" y="21"/>
                      <a:pt x="176" y="24"/>
                    </a:cubicBezTo>
                    <a:cubicBezTo>
                      <a:pt x="172" y="27"/>
                      <a:pt x="171" y="27"/>
                      <a:pt x="167" y="27"/>
                    </a:cubicBezTo>
                    <a:cubicBezTo>
                      <a:pt x="164" y="27"/>
                      <a:pt x="162" y="24"/>
                      <a:pt x="158" y="25"/>
                    </a:cubicBezTo>
                    <a:cubicBezTo>
                      <a:pt x="155" y="26"/>
                      <a:pt x="155" y="30"/>
                      <a:pt x="150" y="29"/>
                    </a:cubicBezTo>
                    <a:cubicBezTo>
                      <a:pt x="147" y="28"/>
                      <a:pt x="144" y="24"/>
                      <a:pt x="141" y="22"/>
                    </a:cubicBezTo>
                    <a:cubicBezTo>
                      <a:pt x="138" y="21"/>
                      <a:pt x="135" y="20"/>
                      <a:pt x="132" y="18"/>
                    </a:cubicBezTo>
                    <a:cubicBezTo>
                      <a:pt x="126" y="15"/>
                      <a:pt x="122" y="10"/>
                      <a:pt x="117" y="7"/>
                    </a:cubicBezTo>
                    <a:cubicBezTo>
                      <a:pt x="106" y="0"/>
                      <a:pt x="102" y="9"/>
                      <a:pt x="93" y="15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22"/>
                      <a:pt x="94" y="27"/>
                      <a:pt x="94" y="33"/>
                    </a:cubicBezTo>
                    <a:cubicBezTo>
                      <a:pt x="94" y="45"/>
                      <a:pt x="93" y="44"/>
                      <a:pt x="89" y="52"/>
                    </a:cubicBezTo>
                    <a:cubicBezTo>
                      <a:pt x="84" y="60"/>
                      <a:pt x="76" y="57"/>
                      <a:pt x="68" y="56"/>
                    </a:cubicBezTo>
                    <a:cubicBezTo>
                      <a:pt x="60" y="55"/>
                      <a:pt x="63" y="49"/>
                      <a:pt x="62" y="44"/>
                    </a:cubicBezTo>
                    <a:cubicBezTo>
                      <a:pt x="61" y="39"/>
                      <a:pt x="56" y="38"/>
                      <a:pt x="52" y="35"/>
                    </a:cubicBezTo>
                    <a:cubicBezTo>
                      <a:pt x="49" y="32"/>
                      <a:pt x="49" y="31"/>
                      <a:pt x="47" y="27"/>
                    </a:cubicBezTo>
                    <a:cubicBezTo>
                      <a:pt x="45" y="22"/>
                      <a:pt x="42" y="25"/>
                      <a:pt x="37" y="28"/>
                    </a:cubicBezTo>
                    <a:cubicBezTo>
                      <a:pt x="32" y="31"/>
                      <a:pt x="30" y="30"/>
                      <a:pt x="24" y="34"/>
                    </a:cubicBezTo>
                    <a:cubicBezTo>
                      <a:pt x="18" y="38"/>
                      <a:pt x="16" y="42"/>
                      <a:pt x="16" y="50"/>
                    </a:cubicBezTo>
                    <a:cubicBezTo>
                      <a:pt x="16" y="58"/>
                      <a:pt x="13" y="64"/>
                      <a:pt x="7" y="71"/>
                    </a:cubicBezTo>
                    <a:cubicBezTo>
                      <a:pt x="0" y="78"/>
                      <a:pt x="3" y="85"/>
                      <a:pt x="4" y="90"/>
                    </a:cubicBezTo>
                    <a:cubicBezTo>
                      <a:pt x="5" y="94"/>
                      <a:pt x="8" y="98"/>
                      <a:pt x="8" y="98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17" y="101"/>
                      <a:pt x="25" y="89"/>
                      <a:pt x="34" y="89"/>
                    </a:cubicBezTo>
                    <a:cubicBezTo>
                      <a:pt x="37" y="89"/>
                      <a:pt x="39" y="91"/>
                      <a:pt x="42" y="91"/>
                    </a:cubicBezTo>
                    <a:cubicBezTo>
                      <a:pt x="46" y="92"/>
                      <a:pt x="51" y="90"/>
                      <a:pt x="55" y="90"/>
                    </a:cubicBezTo>
                    <a:cubicBezTo>
                      <a:pt x="64" y="90"/>
                      <a:pt x="72" y="89"/>
                      <a:pt x="80" y="89"/>
                    </a:cubicBezTo>
                    <a:cubicBezTo>
                      <a:pt x="83" y="89"/>
                      <a:pt x="86" y="90"/>
                      <a:pt x="89" y="90"/>
                    </a:cubicBezTo>
                    <a:cubicBezTo>
                      <a:pt x="90" y="90"/>
                      <a:pt x="92" y="92"/>
                      <a:pt x="93" y="91"/>
                    </a:cubicBezTo>
                    <a:cubicBezTo>
                      <a:pt x="95" y="91"/>
                      <a:pt x="97" y="89"/>
                      <a:pt x="98" y="89"/>
                    </a:cubicBezTo>
                    <a:cubicBezTo>
                      <a:pt x="101" y="89"/>
                      <a:pt x="99" y="87"/>
                      <a:pt x="104" y="91"/>
                    </a:cubicBezTo>
                    <a:cubicBezTo>
                      <a:pt x="107" y="94"/>
                      <a:pt x="107" y="96"/>
                      <a:pt x="111" y="97"/>
                    </a:cubicBezTo>
                    <a:cubicBezTo>
                      <a:pt x="118" y="100"/>
                      <a:pt x="127" y="98"/>
                      <a:pt x="133" y="102"/>
                    </a:cubicBezTo>
                    <a:cubicBezTo>
                      <a:pt x="136" y="104"/>
                      <a:pt x="147" y="113"/>
                      <a:pt x="149" y="117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4" name="Freeform 542">
                <a:extLst>
                  <a:ext uri="{FF2B5EF4-FFF2-40B4-BE49-F238E27FC236}">
                    <a16:creationId xmlns:a16="http://schemas.microsoft.com/office/drawing/2014/main" id="{979A6F43-06F5-69C3-041B-E64927AB6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4120" y="2760424"/>
                <a:ext cx="174625" cy="103188"/>
              </a:xfrm>
              <a:custGeom>
                <a:avLst/>
                <a:gdLst>
                  <a:gd name="T0" fmla="*/ 2147483646 w 198"/>
                  <a:gd name="T1" fmla="*/ 2147483646 h 117"/>
                  <a:gd name="T2" fmla="*/ 2147483646 w 198"/>
                  <a:gd name="T3" fmla="*/ 2147483646 h 117"/>
                  <a:gd name="T4" fmla="*/ 2147483646 w 198"/>
                  <a:gd name="T5" fmla="*/ 2147483646 h 117"/>
                  <a:gd name="T6" fmla="*/ 2147483646 w 198"/>
                  <a:gd name="T7" fmla="*/ 2147483646 h 117"/>
                  <a:gd name="T8" fmla="*/ 2147483646 w 198"/>
                  <a:gd name="T9" fmla="*/ 2147483646 h 117"/>
                  <a:gd name="T10" fmla="*/ 2147483646 w 198"/>
                  <a:gd name="T11" fmla="*/ 2147483646 h 117"/>
                  <a:gd name="T12" fmla="*/ 2147483646 w 198"/>
                  <a:gd name="T13" fmla="*/ 2147483646 h 117"/>
                  <a:gd name="T14" fmla="*/ 2147483646 w 198"/>
                  <a:gd name="T15" fmla="*/ 2147483646 h 117"/>
                  <a:gd name="T16" fmla="*/ 2147483646 w 198"/>
                  <a:gd name="T17" fmla="*/ 2147483646 h 117"/>
                  <a:gd name="T18" fmla="*/ 2147483646 w 198"/>
                  <a:gd name="T19" fmla="*/ 2147483646 h 117"/>
                  <a:gd name="T20" fmla="*/ 2147483646 w 198"/>
                  <a:gd name="T21" fmla="*/ 2147483646 h 117"/>
                  <a:gd name="T22" fmla="*/ 2147483646 w 198"/>
                  <a:gd name="T23" fmla="*/ 2147483646 h 117"/>
                  <a:gd name="T24" fmla="*/ 2147483646 w 198"/>
                  <a:gd name="T25" fmla="*/ 2147483646 h 117"/>
                  <a:gd name="T26" fmla="*/ 2147483646 w 198"/>
                  <a:gd name="T27" fmla="*/ 2147483646 h 117"/>
                  <a:gd name="T28" fmla="*/ 2147483646 w 198"/>
                  <a:gd name="T29" fmla="*/ 2147483646 h 117"/>
                  <a:gd name="T30" fmla="*/ 2147483646 w 198"/>
                  <a:gd name="T31" fmla="*/ 2147483646 h 117"/>
                  <a:gd name="T32" fmla="*/ 2147483646 w 198"/>
                  <a:gd name="T33" fmla="*/ 2147483646 h 117"/>
                  <a:gd name="T34" fmla="*/ 2147483646 w 198"/>
                  <a:gd name="T35" fmla="*/ 2147483646 h 117"/>
                  <a:gd name="T36" fmla="*/ 2147483646 w 198"/>
                  <a:gd name="T37" fmla="*/ 2147483646 h 117"/>
                  <a:gd name="T38" fmla="*/ 2147483646 w 198"/>
                  <a:gd name="T39" fmla="*/ 2147483646 h 117"/>
                  <a:gd name="T40" fmla="*/ 2147483646 w 198"/>
                  <a:gd name="T41" fmla="*/ 2147483646 h 117"/>
                  <a:gd name="T42" fmla="*/ 2147483646 w 198"/>
                  <a:gd name="T43" fmla="*/ 2147483646 h 117"/>
                  <a:gd name="T44" fmla="*/ 2147483646 w 198"/>
                  <a:gd name="T45" fmla="*/ 2147483646 h 117"/>
                  <a:gd name="T46" fmla="*/ 2147483646 w 198"/>
                  <a:gd name="T47" fmla="*/ 2147483646 h 117"/>
                  <a:gd name="T48" fmla="*/ 2147483646 w 198"/>
                  <a:gd name="T49" fmla="*/ 2147483646 h 117"/>
                  <a:gd name="T50" fmla="*/ 2147483646 w 198"/>
                  <a:gd name="T51" fmla="*/ 2147483646 h 117"/>
                  <a:gd name="T52" fmla="*/ 2147483646 w 198"/>
                  <a:gd name="T53" fmla="*/ 2147483646 h 117"/>
                  <a:gd name="T54" fmla="*/ 2147483646 w 198"/>
                  <a:gd name="T55" fmla="*/ 2147483646 h 117"/>
                  <a:gd name="T56" fmla="*/ 2147483646 w 198"/>
                  <a:gd name="T57" fmla="*/ 2147483646 h 117"/>
                  <a:gd name="T58" fmla="*/ 2147483646 w 198"/>
                  <a:gd name="T59" fmla="*/ 2147483646 h 117"/>
                  <a:gd name="T60" fmla="*/ 2147483646 w 198"/>
                  <a:gd name="T61" fmla="*/ 2147483646 h 117"/>
                  <a:gd name="T62" fmla="*/ 2147483646 w 198"/>
                  <a:gd name="T63" fmla="*/ 2147483646 h 117"/>
                  <a:gd name="T64" fmla="*/ 2147483646 w 198"/>
                  <a:gd name="T65" fmla="*/ 2147483646 h 117"/>
                  <a:gd name="T66" fmla="*/ 2147483646 w 198"/>
                  <a:gd name="T67" fmla="*/ 2147483646 h 117"/>
                  <a:gd name="T68" fmla="*/ 2147483646 w 198"/>
                  <a:gd name="T69" fmla="*/ 2147483646 h 117"/>
                  <a:gd name="T70" fmla="*/ 2147483646 w 198"/>
                  <a:gd name="T71" fmla="*/ 2147483646 h 117"/>
                  <a:gd name="T72" fmla="*/ 2147483646 w 198"/>
                  <a:gd name="T73" fmla="*/ 2147483646 h 117"/>
                  <a:gd name="T74" fmla="*/ 2147483646 w 198"/>
                  <a:gd name="T75" fmla="*/ 2147483646 h 117"/>
                  <a:gd name="T76" fmla="*/ 2147483646 w 198"/>
                  <a:gd name="T77" fmla="*/ 2147483646 h 117"/>
                  <a:gd name="T78" fmla="*/ 2147483646 w 198"/>
                  <a:gd name="T79" fmla="*/ 2147483646 h 117"/>
                  <a:gd name="T80" fmla="*/ 2147483646 w 198"/>
                  <a:gd name="T81" fmla="*/ 2147483646 h 117"/>
                  <a:gd name="T82" fmla="*/ 2147483646 w 198"/>
                  <a:gd name="T83" fmla="*/ 2147483646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8"/>
                  <a:gd name="T127" fmla="*/ 0 h 117"/>
                  <a:gd name="T128" fmla="*/ 198 w 198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8" h="117">
                    <a:moveTo>
                      <a:pt x="149" y="117"/>
                    </a:moveTo>
                    <a:cubicBezTo>
                      <a:pt x="154" y="116"/>
                      <a:pt x="159" y="112"/>
                      <a:pt x="164" y="112"/>
                    </a:cubicBezTo>
                    <a:cubicBezTo>
                      <a:pt x="168" y="112"/>
                      <a:pt x="170" y="117"/>
                      <a:pt x="174" y="117"/>
                    </a:cubicBezTo>
                    <a:cubicBezTo>
                      <a:pt x="181" y="116"/>
                      <a:pt x="184" y="104"/>
                      <a:pt x="189" y="99"/>
                    </a:cubicBezTo>
                    <a:cubicBezTo>
                      <a:pt x="192" y="97"/>
                      <a:pt x="192" y="96"/>
                      <a:pt x="193" y="96"/>
                    </a:cubicBezTo>
                    <a:cubicBezTo>
                      <a:pt x="188" y="89"/>
                      <a:pt x="183" y="80"/>
                      <a:pt x="185" y="71"/>
                    </a:cubicBezTo>
                    <a:cubicBezTo>
                      <a:pt x="187" y="63"/>
                      <a:pt x="194" y="63"/>
                      <a:pt x="198" y="57"/>
                    </a:cubicBezTo>
                    <a:cubicBezTo>
                      <a:pt x="194" y="53"/>
                      <a:pt x="193" y="43"/>
                      <a:pt x="191" y="37"/>
                    </a:cubicBezTo>
                    <a:cubicBezTo>
                      <a:pt x="189" y="31"/>
                      <a:pt x="197" y="7"/>
                      <a:pt x="189" y="4"/>
                    </a:cubicBezTo>
                    <a:cubicBezTo>
                      <a:pt x="183" y="3"/>
                      <a:pt x="181" y="21"/>
                      <a:pt x="176" y="24"/>
                    </a:cubicBezTo>
                    <a:cubicBezTo>
                      <a:pt x="172" y="27"/>
                      <a:pt x="171" y="27"/>
                      <a:pt x="167" y="27"/>
                    </a:cubicBezTo>
                    <a:cubicBezTo>
                      <a:pt x="164" y="27"/>
                      <a:pt x="162" y="24"/>
                      <a:pt x="158" y="25"/>
                    </a:cubicBezTo>
                    <a:cubicBezTo>
                      <a:pt x="155" y="26"/>
                      <a:pt x="155" y="30"/>
                      <a:pt x="150" y="29"/>
                    </a:cubicBezTo>
                    <a:cubicBezTo>
                      <a:pt x="147" y="28"/>
                      <a:pt x="144" y="24"/>
                      <a:pt x="141" y="22"/>
                    </a:cubicBezTo>
                    <a:cubicBezTo>
                      <a:pt x="138" y="21"/>
                      <a:pt x="135" y="20"/>
                      <a:pt x="132" y="18"/>
                    </a:cubicBezTo>
                    <a:cubicBezTo>
                      <a:pt x="126" y="15"/>
                      <a:pt x="122" y="10"/>
                      <a:pt x="117" y="7"/>
                    </a:cubicBezTo>
                    <a:cubicBezTo>
                      <a:pt x="106" y="0"/>
                      <a:pt x="102" y="9"/>
                      <a:pt x="93" y="15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22"/>
                      <a:pt x="94" y="27"/>
                      <a:pt x="94" y="33"/>
                    </a:cubicBezTo>
                    <a:cubicBezTo>
                      <a:pt x="94" y="45"/>
                      <a:pt x="93" y="44"/>
                      <a:pt x="89" y="52"/>
                    </a:cubicBezTo>
                    <a:cubicBezTo>
                      <a:pt x="84" y="60"/>
                      <a:pt x="76" y="57"/>
                      <a:pt x="68" y="56"/>
                    </a:cubicBezTo>
                    <a:cubicBezTo>
                      <a:pt x="60" y="55"/>
                      <a:pt x="63" y="49"/>
                      <a:pt x="62" y="44"/>
                    </a:cubicBezTo>
                    <a:cubicBezTo>
                      <a:pt x="61" y="39"/>
                      <a:pt x="56" y="38"/>
                      <a:pt x="52" y="35"/>
                    </a:cubicBezTo>
                    <a:cubicBezTo>
                      <a:pt x="49" y="32"/>
                      <a:pt x="49" y="31"/>
                      <a:pt x="47" y="27"/>
                    </a:cubicBezTo>
                    <a:cubicBezTo>
                      <a:pt x="45" y="22"/>
                      <a:pt x="42" y="25"/>
                      <a:pt x="37" y="28"/>
                    </a:cubicBezTo>
                    <a:cubicBezTo>
                      <a:pt x="32" y="31"/>
                      <a:pt x="30" y="30"/>
                      <a:pt x="24" y="34"/>
                    </a:cubicBezTo>
                    <a:cubicBezTo>
                      <a:pt x="18" y="38"/>
                      <a:pt x="16" y="42"/>
                      <a:pt x="16" y="50"/>
                    </a:cubicBezTo>
                    <a:cubicBezTo>
                      <a:pt x="16" y="58"/>
                      <a:pt x="13" y="64"/>
                      <a:pt x="7" y="71"/>
                    </a:cubicBezTo>
                    <a:cubicBezTo>
                      <a:pt x="0" y="78"/>
                      <a:pt x="3" y="85"/>
                      <a:pt x="4" y="90"/>
                    </a:cubicBezTo>
                    <a:cubicBezTo>
                      <a:pt x="5" y="94"/>
                      <a:pt x="8" y="98"/>
                      <a:pt x="8" y="98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17" y="101"/>
                      <a:pt x="25" y="89"/>
                      <a:pt x="34" y="89"/>
                    </a:cubicBezTo>
                    <a:cubicBezTo>
                      <a:pt x="37" y="89"/>
                      <a:pt x="39" y="91"/>
                      <a:pt x="42" y="91"/>
                    </a:cubicBezTo>
                    <a:cubicBezTo>
                      <a:pt x="46" y="92"/>
                      <a:pt x="51" y="90"/>
                      <a:pt x="55" y="90"/>
                    </a:cubicBezTo>
                    <a:cubicBezTo>
                      <a:pt x="64" y="90"/>
                      <a:pt x="72" y="89"/>
                      <a:pt x="80" y="89"/>
                    </a:cubicBezTo>
                    <a:cubicBezTo>
                      <a:pt x="83" y="89"/>
                      <a:pt x="86" y="90"/>
                      <a:pt x="89" y="90"/>
                    </a:cubicBezTo>
                    <a:cubicBezTo>
                      <a:pt x="90" y="90"/>
                      <a:pt x="92" y="92"/>
                      <a:pt x="93" y="91"/>
                    </a:cubicBezTo>
                    <a:cubicBezTo>
                      <a:pt x="95" y="91"/>
                      <a:pt x="97" y="89"/>
                      <a:pt x="98" y="89"/>
                    </a:cubicBezTo>
                    <a:cubicBezTo>
                      <a:pt x="101" y="89"/>
                      <a:pt x="99" y="87"/>
                      <a:pt x="104" y="91"/>
                    </a:cubicBezTo>
                    <a:cubicBezTo>
                      <a:pt x="107" y="94"/>
                      <a:pt x="107" y="96"/>
                      <a:pt x="111" y="97"/>
                    </a:cubicBezTo>
                    <a:cubicBezTo>
                      <a:pt x="118" y="100"/>
                      <a:pt x="127" y="98"/>
                      <a:pt x="133" y="102"/>
                    </a:cubicBezTo>
                    <a:cubicBezTo>
                      <a:pt x="136" y="104"/>
                      <a:pt x="147" y="113"/>
                      <a:pt x="149" y="117"/>
                    </a:cubicBezTo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5" name="Freeform 543">
                <a:extLst>
                  <a:ext uri="{FF2B5EF4-FFF2-40B4-BE49-F238E27FC236}">
                    <a16:creationId xmlns:a16="http://schemas.microsoft.com/office/drawing/2014/main" id="{A63073DB-9969-E282-A7AB-EBAA9C0E4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9683" y="2693749"/>
                <a:ext cx="111125" cy="93663"/>
              </a:xfrm>
              <a:custGeom>
                <a:avLst/>
                <a:gdLst>
                  <a:gd name="T0" fmla="*/ 2147483646 w 125"/>
                  <a:gd name="T1" fmla="*/ 2147483646 h 105"/>
                  <a:gd name="T2" fmla="*/ 2147483646 w 125"/>
                  <a:gd name="T3" fmla="*/ 2147483646 h 105"/>
                  <a:gd name="T4" fmla="*/ 2147483646 w 125"/>
                  <a:gd name="T5" fmla="*/ 2147483646 h 105"/>
                  <a:gd name="T6" fmla="*/ 2147483646 w 125"/>
                  <a:gd name="T7" fmla="*/ 2147483646 h 105"/>
                  <a:gd name="T8" fmla="*/ 2147483646 w 125"/>
                  <a:gd name="T9" fmla="*/ 2147483646 h 105"/>
                  <a:gd name="T10" fmla="*/ 2147483646 w 125"/>
                  <a:gd name="T11" fmla="*/ 2147483646 h 105"/>
                  <a:gd name="T12" fmla="*/ 2147483646 w 125"/>
                  <a:gd name="T13" fmla="*/ 2147483646 h 105"/>
                  <a:gd name="T14" fmla="*/ 2147483646 w 125"/>
                  <a:gd name="T15" fmla="*/ 2147483646 h 105"/>
                  <a:gd name="T16" fmla="*/ 2147483646 w 125"/>
                  <a:gd name="T17" fmla="*/ 2147483646 h 105"/>
                  <a:gd name="T18" fmla="*/ 2147483646 w 125"/>
                  <a:gd name="T19" fmla="*/ 2147483646 h 105"/>
                  <a:gd name="T20" fmla="*/ 2147483646 w 125"/>
                  <a:gd name="T21" fmla="*/ 2147483646 h 105"/>
                  <a:gd name="T22" fmla="*/ 2147483646 w 125"/>
                  <a:gd name="T23" fmla="*/ 2147483646 h 105"/>
                  <a:gd name="T24" fmla="*/ 2147483646 w 125"/>
                  <a:gd name="T25" fmla="*/ 2147483646 h 105"/>
                  <a:gd name="T26" fmla="*/ 2147483646 w 125"/>
                  <a:gd name="T27" fmla="*/ 2147483646 h 105"/>
                  <a:gd name="T28" fmla="*/ 2147483646 w 125"/>
                  <a:gd name="T29" fmla="*/ 2147483646 h 105"/>
                  <a:gd name="T30" fmla="*/ 2147483646 w 125"/>
                  <a:gd name="T31" fmla="*/ 2147483646 h 105"/>
                  <a:gd name="T32" fmla="*/ 2147483646 w 125"/>
                  <a:gd name="T33" fmla="*/ 2147483646 h 105"/>
                  <a:gd name="T34" fmla="*/ 2147483646 w 125"/>
                  <a:gd name="T35" fmla="*/ 2147483646 h 105"/>
                  <a:gd name="T36" fmla="*/ 2147483646 w 125"/>
                  <a:gd name="T37" fmla="*/ 2147483646 h 105"/>
                  <a:gd name="T38" fmla="*/ 2147483646 w 125"/>
                  <a:gd name="T39" fmla="*/ 2147483646 h 105"/>
                  <a:gd name="T40" fmla="*/ 2147483646 w 125"/>
                  <a:gd name="T41" fmla="*/ 2147483646 h 105"/>
                  <a:gd name="T42" fmla="*/ 2147483646 w 125"/>
                  <a:gd name="T43" fmla="*/ 2147483646 h 105"/>
                  <a:gd name="T44" fmla="*/ 2147483646 w 125"/>
                  <a:gd name="T45" fmla="*/ 2147483646 h 105"/>
                  <a:gd name="T46" fmla="*/ 2147483646 w 125"/>
                  <a:gd name="T47" fmla="*/ 2147483646 h 105"/>
                  <a:gd name="T48" fmla="*/ 2147483646 w 125"/>
                  <a:gd name="T49" fmla="*/ 2147483646 h 105"/>
                  <a:gd name="T50" fmla="*/ 2147483646 w 125"/>
                  <a:gd name="T51" fmla="*/ 2147483646 h 105"/>
                  <a:gd name="T52" fmla="*/ 2147483646 w 125"/>
                  <a:gd name="T53" fmla="*/ 2147483646 h 105"/>
                  <a:gd name="T54" fmla="*/ 2147483646 w 125"/>
                  <a:gd name="T55" fmla="*/ 2147483646 h 105"/>
                  <a:gd name="T56" fmla="*/ 2147483646 w 125"/>
                  <a:gd name="T57" fmla="*/ 2147483646 h 105"/>
                  <a:gd name="T58" fmla="*/ 2147483646 w 125"/>
                  <a:gd name="T59" fmla="*/ 2147483646 h 105"/>
                  <a:gd name="T60" fmla="*/ 2147483646 w 125"/>
                  <a:gd name="T61" fmla="*/ 2147483646 h 105"/>
                  <a:gd name="T62" fmla="*/ 2147483646 w 125"/>
                  <a:gd name="T63" fmla="*/ 2147483646 h 105"/>
                  <a:gd name="T64" fmla="*/ 2147483646 w 125"/>
                  <a:gd name="T65" fmla="*/ 2147483646 h 105"/>
                  <a:gd name="T66" fmla="*/ 2147483646 w 125"/>
                  <a:gd name="T67" fmla="*/ 2147483646 h 105"/>
                  <a:gd name="T68" fmla="*/ 2147483646 w 125"/>
                  <a:gd name="T69" fmla="*/ 2147483646 h 105"/>
                  <a:gd name="T70" fmla="*/ 2147483646 w 125"/>
                  <a:gd name="T71" fmla="*/ 2147483646 h 105"/>
                  <a:gd name="T72" fmla="*/ 2147483646 w 125"/>
                  <a:gd name="T73" fmla="*/ 2147483646 h 105"/>
                  <a:gd name="T74" fmla="*/ 2147483646 w 125"/>
                  <a:gd name="T75" fmla="*/ 2147483646 h 105"/>
                  <a:gd name="T76" fmla="*/ 2147483646 w 125"/>
                  <a:gd name="T77" fmla="*/ 2147483646 h 105"/>
                  <a:gd name="T78" fmla="*/ 2147483646 w 125"/>
                  <a:gd name="T79" fmla="*/ 2147483646 h 105"/>
                  <a:gd name="T80" fmla="*/ 2147483646 w 125"/>
                  <a:gd name="T81" fmla="*/ 2147483646 h 105"/>
                  <a:gd name="T82" fmla="*/ 2147483646 w 125"/>
                  <a:gd name="T83" fmla="*/ 2147483646 h 105"/>
                  <a:gd name="T84" fmla="*/ 2147483646 w 125"/>
                  <a:gd name="T85" fmla="*/ 2147483646 h 105"/>
                  <a:gd name="T86" fmla="*/ 2147483646 w 125"/>
                  <a:gd name="T87" fmla="*/ 2147483646 h 105"/>
                  <a:gd name="T88" fmla="*/ 2147483646 w 125"/>
                  <a:gd name="T89" fmla="*/ 2147483646 h 1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5"/>
                  <a:gd name="T136" fmla="*/ 0 h 105"/>
                  <a:gd name="T137" fmla="*/ 125 w 125"/>
                  <a:gd name="T138" fmla="*/ 105 h 10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5" h="105">
                    <a:moveTo>
                      <a:pt x="29" y="90"/>
                    </a:moveTo>
                    <a:cubicBezTo>
                      <a:pt x="29" y="87"/>
                      <a:pt x="29" y="82"/>
                      <a:pt x="30" y="79"/>
                    </a:cubicBezTo>
                    <a:cubicBezTo>
                      <a:pt x="32" y="72"/>
                      <a:pt x="36" y="71"/>
                      <a:pt x="33" y="66"/>
                    </a:cubicBezTo>
                    <a:cubicBezTo>
                      <a:pt x="29" y="61"/>
                      <a:pt x="27" y="68"/>
                      <a:pt x="26" y="72"/>
                    </a:cubicBezTo>
                    <a:cubicBezTo>
                      <a:pt x="24" y="76"/>
                      <a:pt x="21" y="71"/>
                      <a:pt x="18" y="68"/>
                    </a:cubicBezTo>
                    <a:cubicBezTo>
                      <a:pt x="16" y="66"/>
                      <a:pt x="13" y="69"/>
                      <a:pt x="12" y="66"/>
                    </a:cubicBezTo>
                    <a:cubicBezTo>
                      <a:pt x="10" y="63"/>
                      <a:pt x="9" y="55"/>
                      <a:pt x="9" y="55"/>
                    </a:cubicBezTo>
                    <a:cubicBezTo>
                      <a:pt x="9" y="55"/>
                      <a:pt x="0" y="55"/>
                      <a:pt x="3" y="53"/>
                    </a:cubicBezTo>
                    <a:cubicBezTo>
                      <a:pt x="5" y="51"/>
                      <a:pt x="9" y="51"/>
                      <a:pt x="11" y="49"/>
                    </a:cubicBezTo>
                    <a:cubicBezTo>
                      <a:pt x="13" y="48"/>
                      <a:pt x="7" y="48"/>
                      <a:pt x="6" y="46"/>
                    </a:cubicBezTo>
                    <a:cubicBezTo>
                      <a:pt x="5" y="43"/>
                      <a:pt x="9" y="40"/>
                      <a:pt x="8" y="36"/>
                    </a:cubicBezTo>
                    <a:cubicBezTo>
                      <a:pt x="7" y="33"/>
                      <a:pt x="2" y="29"/>
                      <a:pt x="6" y="26"/>
                    </a:cubicBezTo>
                    <a:cubicBezTo>
                      <a:pt x="9" y="23"/>
                      <a:pt x="13" y="19"/>
                      <a:pt x="18" y="18"/>
                    </a:cubicBezTo>
                    <a:cubicBezTo>
                      <a:pt x="23" y="16"/>
                      <a:pt x="28" y="13"/>
                      <a:pt x="29" y="10"/>
                    </a:cubicBezTo>
                    <a:cubicBezTo>
                      <a:pt x="31" y="8"/>
                      <a:pt x="30" y="4"/>
                      <a:pt x="36" y="7"/>
                    </a:cubicBezTo>
                    <a:cubicBezTo>
                      <a:pt x="41" y="10"/>
                      <a:pt x="39" y="7"/>
                      <a:pt x="45" y="8"/>
                    </a:cubicBezTo>
                    <a:cubicBezTo>
                      <a:pt x="50" y="8"/>
                      <a:pt x="50" y="6"/>
                      <a:pt x="53" y="8"/>
                    </a:cubicBezTo>
                    <a:cubicBezTo>
                      <a:pt x="57" y="9"/>
                      <a:pt x="58" y="0"/>
                      <a:pt x="63" y="2"/>
                    </a:cubicBezTo>
                    <a:cubicBezTo>
                      <a:pt x="69" y="3"/>
                      <a:pt x="70" y="3"/>
                      <a:pt x="73" y="3"/>
                    </a:cubicBezTo>
                    <a:cubicBezTo>
                      <a:pt x="77" y="3"/>
                      <a:pt x="76" y="1"/>
                      <a:pt x="81" y="3"/>
                    </a:cubicBezTo>
                    <a:cubicBezTo>
                      <a:pt x="86" y="5"/>
                      <a:pt x="84" y="7"/>
                      <a:pt x="88" y="7"/>
                    </a:cubicBezTo>
                    <a:cubicBezTo>
                      <a:pt x="92" y="8"/>
                      <a:pt x="99" y="9"/>
                      <a:pt x="105" y="10"/>
                    </a:cubicBezTo>
                    <a:cubicBezTo>
                      <a:pt x="111" y="10"/>
                      <a:pt x="110" y="12"/>
                      <a:pt x="115" y="10"/>
                    </a:cubicBezTo>
                    <a:cubicBezTo>
                      <a:pt x="116" y="10"/>
                      <a:pt x="117" y="9"/>
                      <a:pt x="117" y="9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22" y="14"/>
                      <a:pt x="125" y="19"/>
                      <a:pt x="122" y="25"/>
                    </a:cubicBezTo>
                    <a:cubicBezTo>
                      <a:pt x="122" y="27"/>
                      <a:pt x="121" y="29"/>
                      <a:pt x="120" y="31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4" y="33"/>
                      <a:pt x="113" y="35"/>
                      <a:pt x="110" y="33"/>
                    </a:cubicBezTo>
                    <a:cubicBezTo>
                      <a:pt x="107" y="31"/>
                      <a:pt x="104" y="26"/>
                      <a:pt x="101" y="32"/>
                    </a:cubicBezTo>
                    <a:cubicBezTo>
                      <a:pt x="98" y="38"/>
                      <a:pt x="93" y="37"/>
                      <a:pt x="98" y="43"/>
                    </a:cubicBezTo>
                    <a:cubicBezTo>
                      <a:pt x="102" y="49"/>
                      <a:pt x="102" y="45"/>
                      <a:pt x="104" y="54"/>
                    </a:cubicBezTo>
                    <a:cubicBezTo>
                      <a:pt x="106" y="63"/>
                      <a:pt x="106" y="61"/>
                      <a:pt x="111" y="68"/>
                    </a:cubicBezTo>
                    <a:cubicBezTo>
                      <a:pt x="116" y="76"/>
                      <a:pt x="115" y="68"/>
                      <a:pt x="121" y="76"/>
                    </a:cubicBezTo>
                    <a:cubicBezTo>
                      <a:pt x="122" y="77"/>
                      <a:pt x="123" y="77"/>
                      <a:pt x="123" y="78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19" y="78"/>
                      <a:pt x="117" y="96"/>
                      <a:pt x="112" y="99"/>
                    </a:cubicBezTo>
                    <a:cubicBezTo>
                      <a:pt x="108" y="102"/>
                      <a:pt x="107" y="102"/>
                      <a:pt x="103" y="102"/>
                    </a:cubicBezTo>
                    <a:cubicBezTo>
                      <a:pt x="100" y="102"/>
                      <a:pt x="98" y="99"/>
                      <a:pt x="94" y="100"/>
                    </a:cubicBezTo>
                    <a:cubicBezTo>
                      <a:pt x="91" y="101"/>
                      <a:pt x="91" y="105"/>
                      <a:pt x="86" y="104"/>
                    </a:cubicBezTo>
                    <a:cubicBezTo>
                      <a:pt x="83" y="103"/>
                      <a:pt x="80" y="99"/>
                      <a:pt x="77" y="97"/>
                    </a:cubicBezTo>
                    <a:cubicBezTo>
                      <a:pt x="74" y="96"/>
                      <a:pt x="71" y="95"/>
                      <a:pt x="68" y="93"/>
                    </a:cubicBezTo>
                    <a:cubicBezTo>
                      <a:pt x="62" y="90"/>
                      <a:pt x="58" y="85"/>
                      <a:pt x="54" y="82"/>
                    </a:cubicBezTo>
                    <a:cubicBezTo>
                      <a:pt x="42" y="75"/>
                      <a:pt x="38" y="83"/>
                      <a:pt x="30" y="89"/>
                    </a:cubicBezTo>
                    <a:lnTo>
                      <a:pt x="29" y="90"/>
                    </a:ln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" name="Freeform 544">
                <a:extLst>
                  <a:ext uri="{FF2B5EF4-FFF2-40B4-BE49-F238E27FC236}">
                    <a16:creationId xmlns:a16="http://schemas.microsoft.com/office/drawing/2014/main" id="{F56AA9B5-B132-078B-F31D-12F74A812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5870" y="3000137"/>
                <a:ext cx="411163" cy="255587"/>
              </a:xfrm>
              <a:custGeom>
                <a:avLst/>
                <a:gdLst>
                  <a:gd name="T0" fmla="*/ 2147483646 w 464"/>
                  <a:gd name="T1" fmla="*/ 2147483646 h 288"/>
                  <a:gd name="T2" fmla="*/ 2147483646 w 464"/>
                  <a:gd name="T3" fmla="*/ 2147483646 h 288"/>
                  <a:gd name="T4" fmla="*/ 2147483646 w 464"/>
                  <a:gd name="T5" fmla="*/ 2147483646 h 288"/>
                  <a:gd name="T6" fmla="*/ 2147483646 w 464"/>
                  <a:gd name="T7" fmla="*/ 2147483646 h 288"/>
                  <a:gd name="T8" fmla="*/ 2147483646 w 464"/>
                  <a:gd name="T9" fmla="*/ 2147483646 h 288"/>
                  <a:gd name="T10" fmla="*/ 2147483646 w 464"/>
                  <a:gd name="T11" fmla="*/ 2147483646 h 288"/>
                  <a:gd name="T12" fmla="*/ 2147483646 w 464"/>
                  <a:gd name="T13" fmla="*/ 2147483646 h 288"/>
                  <a:gd name="T14" fmla="*/ 2147483646 w 464"/>
                  <a:gd name="T15" fmla="*/ 2147483646 h 288"/>
                  <a:gd name="T16" fmla="*/ 2147483646 w 464"/>
                  <a:gd name="T17" fmla="*/ 2147483646 h 288"/>
                  <a:gd name="T18" fmla="*/ 2147483646 w 464"/>
                  <a:gd name="T19" fmla="*/ 2147483646 h 288"/>
                  <a:gd name="T20" fmla="*/ 2147483646 w 464"/>
                  <a:gd name="T21" fmla="*/ 2147483646 h 288"/>
                  <a:gd name="T22" fmla="*/ 2147483646 w 464"/>
                  <a:gd name="T23" fmla="*/ 2147483646 h 288"/>
                  <a:gd name="T24" fmla="*/ 2147483646 w 464"/>
                  <a:gd name="T25" fmla="*/ 2147483646 h 288"/>
                  <a:gd name="T26" fmla="*/ 2147483646 w 464"/>
                  <a:gd name="T27" fmla="*/ 2147483646 h 288"/>
                  <a:gd name="T28" fmla="*/ 2147483646 w 464"/>
                  <a:gd name="T29" fmla="*/ 2147483646 h 288"/>
                  <a:gd name="T30" fmla="*/ 2147483646 w 464"/>
                  <a:gd name="T31" fmla="*/ 2147483646 h 288"/>
                  <a:gd name="T32" fmla="*/ 2147483646 w 464"/>
                  <a:gd name="T33" fmla="*/ 2147483646 h 288"/>
                  <a:gd name="T34" fmla="*/ 2147483646 w 464"/>
                  <a:gd name="T35" fmla="*/ 2147483646 h 288"/>
                  <a:gd name="T36" fmla="*/ 2147483646 w 464"/>
                  <a:gd name="T37" fmla="*/ 2147483646 h 288"/>
                  <a:gd name="T38" fmla="*/ 2147483646 w 464"/>
                  <a:gd name="T39" fmla="*/ 2147483646 h 288"/>
                  <a:gd name="T40" fmla="*/ 2147483646 w 464"/>
                  <a:gd name="T41" fmla="*/ 2147483646 h 288"/>
                  <a:gd name="T42" fmla="*/ 2147483646 w 464"/>
                  <a:gd name="T43" fmla="*/ 2147483646 h 288"/>
                  <a:gd name="T44" fmla="*/ 2147483646 w 464"/>
                  <a:gd name="T45" fmla="*/ 2147483646 h 288"/>
                  <a:gd name="T46" fmla="*/ 2147483646 w 464"/>
                  <a:gd name="T47" fmla="*/ 2147483646 h 288"/>
                  <a:gd name="T48" fmla="*/ 2147483646 w 464"/>
                  <a:gd name="T49" fmla="*/ 2147483646 h 288"/>
                  <a:gd name="T50" fmla="*/ 2147483646 w 464"/>
                  <a:gd name="T51" fmla="*/ 2147483646 h 288"/>
                  <a:gd name="T52" fmla="*/ 2147483646 w 464"/>
                  <a:gd name="T53" fmla="*/ 2147483646 h 288"/>
                  <a:gd name="T54" fmla="*/ 2147483646 w 464"/>
                  <a:gd name="T55" fmla="*/ 2147483646 h 288"/>
                  <a:gd name="T56" fmla="*/ 2147483646 w 464"/>
                  <a:gd name="T57" fmla="*/ 2147483646 h 288"/>
                  <a:gd name="T58" fmla="*/ 2147483646 w 464"/>
                  <a:gd name="T59" fmla="*/ 2147483646 h 288"/>
                  <a:gd name="T60" fmla="*/ 2147483646 w 464"/>
                  <a:gd name="T61" fmla="*/ 2147483646 h 288"/>
                  <a:gd name="T62" fmla="*/ 2147483646 w 464"/>
                  <a:gd name="T63" fmla="*/ 2147483646 h 288"/>
                  <a:gd name="T64" fmla="*/ 2147483646 w 464"/>
                  <a:gd name="T65" fmla="*/ 2147483646 h 288"/>
                  <a:gd name="T66" fmla="*/ 2147483646 w 464"/>
                  <a:gd name="T67" fmla="*/ 2147483646 h 288"/>
                  <a:gd name="T68" fmla="*/ 2147483646 w 464"/>
                  <a:gd name="T69" fmla="*/ 2147483646 h 288"/>
                  <a:gd name="T70" fmla="*/ 2147483646 w 464"/>
                  <a:gd name="T71" fmla="*/ 2147483646 h 288"/>
                  <a:gd name="T72" fmla="*/ 2147483646 w 464"/>
                  <a:gd name="T73" fmla="*/ 2147483646 h 288"/>
                  <a:gd name="T74" fmla="*/ 2147483646 w 464"/>
                  <a:gd name="T75" fmla="*/ 2147483646 h 288"/>
                  <a:gd name="T76" fmla="*/ 2147483646 w 464"/>
                  <a:gd name="T77" fmla="*/ 2147483646 h 288"/>
                  <a:gd name="T78" fmla="*/ 2147483646 w 464"/>
                  <a:gd name="T79" fmla="*/ 2147483646 h 288"/>
                  <a:gd name="T80" fmla="*/ 2147483646 w 464"/>
                  <a:gd name="T81" fmla="*/ 2147483646 h 288"/>
                  <a:gd name="T82" fmla="*/ 2147483646 w 464"/>
                  <a:gd name="T83" fmla="*/ 2147483646 h 288"/>
                  <a:gd name="T84" fmla="*/ 2147483646 w 464"/>
                  <a:gd name="T85" fmla="*/ 2147483646 h 288"/>
                  <a:gd name="T86" fmla="*/ 2147483646 w 464"/>
                  <a:gd name="T87" fmla="*/ 2147483646 h 288"/>
                  <a:gd name="T88" fmla="*/ 2147483646 w 464"/>
                  <a:gd name="T89" fmla="*/ 2147483646 h 288"/>
                  <a:gd name="T90" fmla="*/ 2147483646 w 464"/>
                  <a:gd name="T91" fmla="*/ 2147483646 h 288"/>
                  <a:gd name="T92" fmla="*/ 2147483646 w 464"/>
                  <a:gd name="T93" fmla="*/ 2147483646 h 288"/>
                  <a:gd name="T94" fmla="*/ 2147483646 w 464"/>
                  <a:gd name="T95" fmla="*/ 2147483646 h 288"/>
                  <a:gd name="T96" fmla="*/ 2147483646 w 464"/>
                  <a:gd name="T97" fmla="*/ 2147483646 h 2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288"/>
                  <a:gd name="T149" fmla="*/ 464 w 464"/>
                  <a:gd name="T150" fmla="*/ 288 h 2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288">
                    <a:moveTo>
                      <a:pt x="19" y="189"/>
                    </a:moveTo>
                    <a:cubicBezTo>
                      <a:pt x="22" y="185"/>
                      <a:pt x="22" y="182"/>
                      <a:pt x="26" y="180"/>
                    </a:cubicBezTo>
                    <a:cubicBezTo>
                      <a:pt x="29" y="178"/>
                      <a:pt x="34" y="177"/>
                      <a:pt x="37" y="177"/>
                    </a:cubicBezTo>
                    <a:cubicBezTo>
                      <a:pt x="46" y="177"/>
                      <a:pt x="54" y="182"/>
                      <a:pt x="62" y="184"/>
                    </a:cubicBezTo>
                    <a:cubicBezTo>
                      <a:pt x="67" y="186"/>
                      <a:pt x="71" y="184"/>
                      <a:pt x="76" y="186"/>
                    </a:cubicBezTo>
                    <a:cubicBezTo>
                      <a:pt x="85" y="189"/>
                      <a:pt x="91" y="183"/>
                      <a:pt x="99" y="179"/>
                    </a:cubicBezTo>
                    <a:cubicBezTo>
                      <a:pt x="101" y="179"/>
                      <a:pt x="102" y="178"/>
                      <a:pt x="104" y="178"/>
                    </a:cubicBezTo>
                    <a:cubicBezTo>
                      <a:pt x="106" y="169"/>
                      <a:pt x="105" y="168"/>
                      <a:pt x="113" y="168"/>
                    </a:cubicBezTo>
                    <a:cubicBezTo>
                      <a:pt x="121" y="168"/>
                      <a:pt x="121" y="168"/>
                      <a:pt x="121" y="168"/>
                    </a:cubicBezTo>
                    <a:cubicBezTo>
                      <a:pt x="122" y="167"/>
                      <a:pt x="122" y="163"/>
                      <a:pt x="123" y="162"/>
                    </a:cubicBezTo>
                    <a:cubicBezTo>
                      <a:pt x="125" y="160"/>
                      <a:pt x="127" y="160"/>
                      <a:pt x="129" y="160"/>
                    </a:cubicBezTo>
                    <a:cubicBezTo>
                      <a:pt x="138" y="158"/>
                      <a:pt x="139" y="157"/>
                      <a:pt x="146" y="161"/>
                    </a:cubicBezTo>
                    <a:cubicBezTo>
                      <a:pt x="153" y="165"/>
                      <a:pt x="161" y="166"/>
                      <a:pt x="167" y="169"/>
                    </a:cubicBezTo>
                    <a:cubicBezTo>
                      <a:pt x="172" y="171"/>
                      <a:pt x="179" y="173"/>
                      <a:pt x="181" y="177"/>
                    </a:cubicBezTo>
                    <a:cubicBezTo>
                      <a:pt x="182" y="180"/>
                      <a:pt x="183" y="185"/>
                      <a:pt x="184" y="188"/>
                    </a:cubicBezTo>
                    <a:cubicBezTo>
                      <a:pt x="185" y="192"/>
                      <a:pt x="187" y="196"/>
                      <a:pt x="188" y="200"/>
                    </a:cubicBezTo>
                    <a:cubicBezTo>
                      <a:pt x="190" y="206"/>
                      <a:pt x="193" y="211"/>
                      <a:pt x="198" y="216"/>
                    </a:cubicBezTo>
                    <a:cubicBezTo>
                      <a:pt x="201" y="220"/>
                      <a:pt x="203" y="221"/>
                      <a:pt x="203" y="226"/>
                    </a:cubicBezTo>
                    <a:cubicBezTo>
                      <a:pt x="204" y="230"/>
                      <a:pt x="205" y="235"/>
                      <a:pt x="205" y="239"/>
                    </a:cubicBezTo>
                    <a:cubicBezTo>
                      <a:pt x="199" y="241"/>
                      <a:pt x="196" y="239"/>
                      <a:pt x="190" y="238"/>
                    </a:cubicBezTo>
                    <a:cubicBezTo>
                      <a:pt x="185" y="238"/>
                      <a:pt x="179" y="237"/>
                      <a:pt x="176" y="242"/>
                    </a:cubicBezTo>
                    <a:cubicBezTo>
                      <a:pt x="174" y="246"/>
                      <a:pt x="175" y="255"/>
                      <a:pt x="171" y="259"/>
                    </a:cubicBezTo>
                    <a:cubicBezTo>
                      <a:pt x="168" y="262"/>
                      <a:pt x="161" y="262"/>
                      <a:pt x="157" y="263"/>
                    </a:cubicBezTo>
                    <a:cubicBezTo>
                      <a:pt x="157" y="265"/>
                      <a:pt x="157" y="265"/>
                      <a:pt x="157" y="265"/>
                    </a:cubicBezTo>
                    <a:cubicBezTo>
                      <a:pt x="155" y="268"/>
                      <a:pt x="154" y="272"/>
                      <a:pt x="155" y="274"/>
                    </a:cubicBezTo>
                    <a:cubicBezTo>
                      <a:pt x="155" y="277"/>
                      <a:pt x="161" y="282"/>
                      <a:pt x="164" y="284"/>
                    </a:cubicBezTo>
                    <a:cubicBezTo>
                      <a:pt x="168" y="281"/>
                      <a:pt x="175" y="282"/>
                      <a:pt x="179" y="282"/>
                    </a:cubicBezTo>
                    <a:cubicBezTo>
                      <a:pt x="185" y="282"/>
                      <a:pt x="189" y="281"/>
                      <a:pt x="194" y="283"/>
                    </a:cubicBezTo>
                    <a:cubicBezTo>
                      <a:pt x="195" y="285"/>
                      <a:pt x="196" y="286"/>
                      <a:pt x="197" y="288"/>
                    </a:cubicBezTo>
                    <a:cubicBezTo>
                      <a:pt x="198" y="285"/>
                      <a:pt x="198" y="285"/>
                      <a:pt x="198" y="285"/>
                    </a:cubicBezTo>
                    <a:cubicBezTo>
                      <a:pt x="197" y="283"/>
                      <a:pt x="196" y="282"/>
                      <a:pt x="194" y="276"/>
                    </a:cubicBezTo>
                    <a:cubicBezTo>
                      <a:pt x="192" y="269"/>
                      <a:pt x="193" y="259"/>
                      <a:pt x="196" y="259"/>
                    </a:cubicBezTo>
                    <a:cubicBezTo>
                      <a:pt x="199" y="258"/>
                      <a:pt x="200" y="276"/>
                      <a:pt x="205" y="273"/>
                    </a:cubicBezTo>
                    <a:cubicBezTo>
                      <a:pt x="209" y="269"/>
                      <a:pt x="211" y="263"/>
                      <a:pt x="215" y="262"/>
                    </a:cubicBezTo>
                    <a:cubicBezTo>
                      <a:pt x="218" y="261"/>
                      <a:pt x="222" y="255"/>
                      <a:pt x="219" y="255"/>
                    </a:cubicBezTo>
                    <a:cubicBezTo>
                      <a:pt x="217" y="255"/>
                      <a:pt x="209" y="251"/>
                      <a:pt x="211" y="249"/>
                    </a:cubicBezTo>
                    <a:cubicBezTo>
                      <a:pt x="213" y="248"/>
                      <a:pt x="227" y="248"/>
                      <a:pt x="229" y="245"/>
                    </a:cubicBezTo>
                    <a:cubicBezTo>
                      <a:pt x="232" y="242"/>
                      <a:pt x="233" y="233"/>
                      <a:pt x="237" y="234"/>
                    </a:cubicBezTo>
                    <a:cubicBezTo>
                      <a:pt x="241" y="235"/>
                      <a:pt x="243" y="239"/>
                      <a:pt x="245" y="239"/>
                    </a:cubicBezTo>
                    <a:cubicBezTo>
                      <a:pt x="248" y="239"/>
                      <a:pt x="246" y="231"/>
                      <a:pt x="251" y="233"/>
                    </a:cubicBezTo>
                    <a:cubicBezTo>
                      <a:pt x="255" y="235"/>
                      <a:pt x="254" y="237"/>
                      <a:pt x="259" y="236"/>
                    </a:cubicBezTo>
                    <a:cubicBezTo>
                      <a:pt x="265" y="235"/>
                      <a:pt x="266" y="230"/>
                      <a:pt x="270" y="231"/>
                    </a:cubicBezTo>
                    <a:cubicBezTo>
                      <a:pt x="274" y="232"/>
                      <a:pt x="261" y="248"/>
                      <a:pt x="261" y="248"/>
                    </a:cubicBezTo>
                    <a:cubicBezTo>
                      <a:pt x="261" y="248"/>
                      <a:pt x="258" y="247"/>
                      <a:pt x="257" y="249"/>
                    </a:cubicBezTo>
                    <a:cubicBezTo>
                      <a:pt x="255" y="251"/>
                      <a:pt x="255" y="253"/>
                      <a:pt x="263" y="252"/>
                    </a:cubicBezTo>
                    <a:cubicBezTo>
                      <a:pt x="271" y="250"/>
                      <a:pt x="269" y="243"/>
                      <a:pt x="273" y="252"/>
                    </a:cubicBezTo>
                    <a:cubicBezTo>
                      <a:pt x="277" y="260"/>
                      <a:pt x="274" y="253"/>
                      <a:pt x="280" y="253"/>
                    </a:cubicBezTo>
                    <a:cubicBezTo>
                      <a:pt x="285" y="254"/>
                      <a:pt x="284" y="251"/>
                      <a:pt x="288" y="251"/>
                    </a:cubicBezTo>
                    <a:cubicBezTo>
                      <a:pt x="292" y="252"/>
                      <a:pt x="293" y="245"/>
                      <a:pt x="296" y="249"/>
                    </a:cubicBezTo>
                    <a:cubicBezTo>
                      <a:pt x="298" y="254"/>
                      <a:pt x="293" y="259"/>
                      <a:pt x="298" y="257"/>
                    </a:cubicBezTo>
                    <a:cubicBezTo>
                      <a:pt x="304" y="255"/>
                      <a:pt x="297" y="253"/>
                      <a:pt x="304" y="251"/>
                    </a:cubicBezTo>
                    <a:cubicBezTo>
                      <a:pt x="310" y="249"/>
                      <a:pt x="309" y="253"/>
                      <a:pt x="313" y="255"/>
                    </a:cubicBezTo>
                    <a:cubicBezTo>
                      <a:pt x="317" y="257"/>
                      <a:pt x="314" y="253"/>
                      <a:pt x="319" y="255"/>
                    </a:cubicBezTo>
                    <a:cubicBezTo>
                      <a:pt x="323" y="256"/>
                      <a:pt x="326" y="251"/>
                      <a:pt x="328" y="252"/>
                    </a:cubicBezTo>
                    <a:cubicBezTo>
                      <a:pt x="331" y="253"/>
                      <a:pt x="334" y="251"/>
                      <a:pt x="337" y="249"/>
                    </a:cubicBezTo>
                    <a:cubicBezTo>
                      <a:pt x="341" y="248"/>
                      <a:pt x="339" y="235"/>
                      <a:pt x="346" y="238"/>
                    </a:cubicBezTo>
                    <a:cubicBezTo>
                      <a:pt x="354" y="241"/>
                      <a:pt x="348" y="232"/>
                      <a:pt x="357" y="235"/>
                    </a:cubicBezTo>
                    <a:cubicBezTo>
                      <a:pt x="366" y="238"/>
                      <a:pt x="365" y="238"/>
                      <a:pt x="367" y="234"/>
                    </a:cubicBezTo>
                    <a:cubicBezTo>
                      <a:pt x="369" y="229"/>
                      <a:pt x="373" y="230"/>
                      <a:pt x="376" y="231"/>
                    </a:cubicBezTo>
                    <a:cubicBezTo>
                      <a:pt x="380" y="233"/>
                      <a:pt x="384" y="230"/>
                      <a:pt x="388" y="227"/>
                    </a:cubicBezTo>
                    <a:cubicBezTo>
                      <a:pt x="391" y="224"/>
                      <a:pt x="388" y="214"/>
                      <a:pt x="396" y="215"/>
                    </a:cubicBezTo>
                    <a:cubicBezTo>
                      <a:pt x="404" y="216"/>
                      <a:pt x="406" y="214"/>
                      <a:pt x="411" y="214"/>
                    </a:cubicBezTo>
                    <a:cubicBezTo>
                      <a:pt x="414" y="214"/>
                      <a:pt x="414" y="211"/>
                      <a:pt x="415" y="209"/>
                    </a:cubicBezTo>
                    <a:cubicBezTo>
                      <a:pt x="415" y="207"/>
                      <a:pt x="415" y="207"/>
                      <a:pt x="415" y="207"/>
                    </a:cubicBezTo>
                    <a:cubicBezTo>
                      <a:pt x="424" y="197"/>
                      <a:pt x="431" y="185"/>
                      <a:pt x="446" y="192"/>
                    </a:cubicBezTo>
                    <a:cubicBezTo>
                      <a:pt x="448" y="183"/>
                      <a:pt x="457" y="182"/>
                      <a:pt x="460" y="174"/>
                    </a:cubicBezTo>
                    <a:cubicBezTo>
                      <a:pt x="463" y="167"/>
                      <a:pt x="455" y="162"/>
                      <a:pt x="461" y="155"/>
                    </a:cubicBezTo>
                    <a:cubicBezTo>
                      <a:pt x="461" y="154"/>
                      <a:pt x="460" y="152"/>
                      <a:pt x="460" y="151"/>
                    </a:cubicBezTo>
                    <a:cubicBezTo>
                      <a:pt x="458" y="151"/>
                      <a:pt x="456" y="151"/>
                      <a:pt x="455" y="151"/>
                    </a:cubicBezTo>
                    <a:cubicBezTo>
                      <a:pt x="456" y="143"/>
                      <a:pt x="464" y="129"/>
                      <a:pt x="460" y="122"/>
                    </a:cubicBezTo>
                    <a:cubicBezTo>
                      <a:pt x="455" y="111"/>
                      <a:pt x="437" y="114"/>
                      <a:pt x="428" y="113"/>
                    </a:cubicBezTo>
                    <a:cubicBezTo>
                      <a:pt x="428" y="108"/>
                      <a:pt x="429" y="103"/>
                      <a:pt x="429" y="98"/>
                    </a:cubicBezTo>
                    <a:cubicBezTo>
                      <a:pt x="423" y="96"/>
                      <a:pt x="416" y="92"/>
                      <a:pt x="409" y="92"/>
                    </a:cubicBezTo>
                    <a:cubicBezTo>
                      <a:pt x="405" y="91"/>
                      <a:pt x="401" y="97"/>
                      <a:pt x="397" y="95"/>
                    </a:cubicBezTo>
                    <a:cubicBezTo>
                      <a:pt x="393" y="93"/>
                      <a:pt x="395" y="86"/>
                      <a:pt x="393" y="85"/>
                    </a:cubicBezTo>
                    <a:cubicBezTo>
                      <a:pt x="384" y="77"/>
                      <a:pt x="385" y="83"/>
                      <a:pt x="372" y="84"/>
                    </a:cubicBezTo>
                    <a:cubicBezTo>
                      <a:pt x="364" y="85"/>
                      <a:pt x="359" y="82"/>
                      <a:pt x="350" y="86"/>
                    </a:cubicBezTo>
                    <a:cubicBezTo>
                      <a:pt x="349" y="70"/>
                      <a:pt x="337" y="60"/>
                      <a:pt x="341" y="46"/>
                    </a:cubicBezTo>
                    <a:cubicBezTo>
                      <a:pt x="333" y="40"/>
                      <a:pt x="315" y="44"/>
                      <a:pt x="309" y="38"/>
                    </a:cubicBezTo>
                    <a:cubicBezTo>
                      <a:pt x="303" y="32"/>
                      <a:pt x="308" y="9"/>
                      <a:pt x="307" y="1"/>
                    </a:cubicBezTo>
                    <a:cubicBezTo>
                      <a:pt x="299" y="0"/>
                      <a:pt x="285" y="2"/>
                      <a:pt x="281" y="11"/>
                    </a:cubicBezTo>
                    <a:cubicBezTo>
                      <a:pt x="271" y="0"/>
                      <a:pt x="268" y="7"/>
                      <a:pt x="257" y="9"/>
                    </a:cubicBezTo>
                    <a:cubicBezTo>
                      <a:pt x="248" y="11"/>
                      <a:pt x="237" y="10"/>
                      <a:pt x="228" y="8"/>
                    </a:cubicBezTo>
                    <a:cubicBezTo>
                      <a:pt x="222" y="22"/>
                      <a:pt x="217" y="36"/>
                      <a:pt x="212" y="51"/>
                    </a:cubicBezTo>
                    <a:cubicBezTo>
                      <a:pt x="197" y="42"/>
                      <a:pt x="196" y="19"/>
                      <a:pt x="175" y="41"/>
                    </a:cubicBezTo>
                    <a:cubicBezTo>
                      <a:pt x="171" y="39"/>
                      <a:pt x="169" y="34"/>
                      <a:pt x="168" y="30"/>
                    </a:cubicBezTo>
                    <a:cubicBezTo>
                      <a:pt x="151" y="28"/>
                      <a:pt x="133" y="30"/>
                      <a:pt x="116" y="30"/>
                    </a:cubicBezTo>
                    <a:cubicBezTo>
                      <a:pt x="103" y="29"/>
                      <a:pt x="72" y="7"/>
                      <a:pt x="70" y="32"/>
                    </a:cubicBezTo>
                    <a:cubicBezTo>
                      <a:pt x="57" y="20"/>
                      <a:pt x="50" y="46"/>
                      <a:pt x="39" y="41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5" y="58"/>
                      <a:pt x="54" y="74"/>
                      <a:pt x="50" y="86"/>
                    </a:cubicBezTo>
                    <a:cubicBezTo>
                      <a:pt x="48" y="93"/>
                      <a:pt x="44" y="91"/>
                      <a:pt x="39" y="96"/>
                    </a:cubicBezTo>
                    <a:cubicBezTo>
                      <a:pt x="33" y="101"/>
                      <a:pt x="30" y="107"/>
                      <a:pt x="24" y="112"/>
                    </a:cubicBezTo>
                    <a:cubicBezTo>
                      <a:pt x="20" y="116"/>
                      <a:pt x="12" y="120"/>
                      <a:pt x="9" y="125"/>
                    </a:cubicBezTo>
                    <a:cubicBezTo>
                      <a:pt x="6" y="129"/>
                      <a:pt x="5" y="136"/>
                      <a:pt x="3" y="140"/>
                    </a:cubicBezTo>
                    <a:cubicBezTo>
                      <a:pt x="1" y="148"/>
                      <a:pt x="0" y="159"/>
                      <a:pt x="4" y="166"/>
                    </a:cubicBezTo>
                    <a:cubicBezTo>
                      <a:pt x="8" y="174"/>
                      <a:pt x="17" y="187"/>
                      <a:pt x="18" y="190"/>
                    </a:cubicBezTo>
                    <a:cubicBezTo>
                      <a:pt x="18" y="190"/>
                      <a:pt x="19" y="189"/>
                      <a:pt x="19" y="189"/>
                    </a:cubicBez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7" name="Freeform 545">
                <a:extLst>
                  <a:ext uri="{FF2B5EF4-FFF2-40B4-BE49-F238E27FC236}">
                    <a16:creationId xmlns:a16="http://schemas.microsoft.com/office/drawing/2014/main" id="{C8D0FA84-4331-E50C-C57C-2A8304C0B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9683" y="2846149"/>
                <a:ext cx="217487" cy="200025"/>
              </a:xfrm>
              <a:custGeom>
                <a:avLst/>
                <a:gdLst>
                  <a:gd name="T0" fmla="*/ 2147483646 w 246"/>
                  <a:gd name="T1" fmla="*/ 2147483646 h 225"/>
                  <a:gd name="T2" fmla="*/ 2147483646 w 246"/>
                  <a:gd name="T3" fmla="*/ 2147483646 h 225"/>
                  <a:gd name="T4" fmla="*/ 2147483646 w 246"/>
                  <a:gd name="T5" fmla="*/ 2147483646 h 225"/>
                  <a:gd name="T6" fmla="*/ 2147483646 w 246"/>
                  <a:gd name="T7" fmla="*/ 2147483646 h 225"/>
                  <a:gd name="T8" fmla="*/ 2147483646 w 246"/>
                  <a:gd name="T9" fmla="*/ 2147483646 h 225"/>
                  <a:gd name="T10" fmla="*/ 2147483646 w 246"/>
                  <a:gd name="T11" fmla="*/ 2147483646 h 225"/>
                  <a:gd name="T12" fmla="*/ 2147483646 w 246"/>
                  <a:gd name="T13" fmla="*/ 2147483646 h 225"/>
                  <a:gd name="T14" fmla="*/ 2147483646 w 246"/>
                  <a:gd name="T15" fmla="*/ 2147483646 h 225"/>
                  <a:gd name="T16" fmla="*/ 2147483646 w 246"/>
                  <a:gd name="T17" fmla="*/ 2147483646 h 225"/>
                  <a:gd name="T18" fmla="*/ 2147483646 w 246"/>
                  <a:gd name="T19" fmla="*/ 2147483646 h 225"/>
                  <a:gd name="T20" fmla="*/ 2147483646 w 246"/>
                  <a:gd name="T21" fmla="*/ 2147483646 h 225"/>
                  <a:gd name="T22" fmla="*/ 2147483646 w 246"/>
                  <a:gd name="T23" fmla="*/ 2147483646 h 225"/>
                  <a:gd name="T24" fmla="*/ 2147483646 w 246"/>
                  <a:gd name="T25" fmla="*/ 2147483646 h 225"/>
                  <a:gd name="T26" fmla="*/ 2147483646 w 246"/>
                  <a:gd name="T27" fmla="*/ 2147483646 h 225"/>
                  <a:gd name="T28" fmla="*/ 2147483646 w 246"/>
                  <a:gd name="T29" fmla="*/ 2147483646 h 225"/>
                  <a:gd name="T30" fmla="*/ 2147483646 w 246"/>
                  <a:gd name="T31" fmla="*/ 2147483646 h 225"/>
                  <a:gd name="T32" fmla="*/ 0 w 246"/>
                  <a:gd name="T33" fmla="*/ 2147483646 h 225"/>
                  <a:gd name="T34" fmla="*/ 2147483646 w 246"/>
                  <a:gd name="T35" fmla="*/ 2147483646 h 225"/>
                  <a:gd name="T36" fmla="*/ 2147483646 w 246"/>
                  <a:gd name="T37" fmla="*/ 2147483646 h 225"/>
                  <a:gd name="T38" fmla="*/ 2147483646 w 246"/>
                  <a:gd name="T39" fmla="*/ 2147483646 h 225"/>
                  <a:gd name="T40" fmla="*/ 2147483646 w 246"/>
                  <a:gd name="T41" fmla="*/ 2147483646 h 225"/>
                  <a:gd name="T42" fmla="*/ 2147483646 w 246"/>
                  <a:gd name="T43" fmla="*/ 2147483646 h 225"/>
                  <a:gd name="T44" fmla="*/ 2147483646 w 246"/>
                  <a:gd name="T45" fmla="*/ 2147483646 h 225"/>
                  <a:gd name="T46" fmla="*/ 2147483646 w 246"/>
                  <a:gd name="T47" fmla="*/ 2147483646 h 225"/>
                  <a:gd name="T48" fmla="*/ 2147483646 w 246"/>
                  <a:gd name="T49" fmla="*/ 2147483646 h 225"/>
                  <a:gd name="T50" fmla="*/ 2147483646 w 246"/>
                  <a:gd name="T51" fmla="*/ 2147483646 h 225"/>
                  <a:gd name="T52" fmla="*/ 2147483646 w 246"/>
                  <a:gd name="T53" fmla="*/ 2147483646 h 225"/>
                  <a:gd name="T54" fmla="*/ 2147483646 w 246"/>
                  <a:gd name="T55" fmla="*/ 2147483646 h 225"/>
                  <a:gd name="T56" fmla="*/ 2147483646 w 246"/>
                  <a:gd name="T57" fmla="*/ 2147483646 h 225"/>
                  <a:gd name="T58" fmla="*/ 2147483646 w 246"/>
                  <a:gd name="T59" fmla="*/ 2147483646 h 225"/>
                  <a:gd name="T60" fmla="*/ 2147483646 w 246"/>
                  <a:gd name="T61" fmla="*/ 2147483646 h 225"/>
                  <a:gd name="T62" fmla="*/ 2147483646 w 246"/>
                  <a:gd name="T63" fmla="*/ 2147483646 h 225"/>
                  <a:gd name="T64" fmla="*/ 2147483646 w 246"/>
                  <a:gd name="T65" fmla="*/ 2147483646 h 225"/>
                  <a:gd name="T66" fmla="*/ 2147483646 w 246"/>
                  <a:gd name="T67" fmla="*/ 2147483646 h 225"/>
                  <a:gd name="T68" fmla="*/ 2147483646 w 246"/>
                  <a:gd name="T69" fmla="*/ 2147483646 h 225"/>
                  <a:gd name="T70" fmla="*/ 2147483646 w 246"/>
                  <a:gd name="T71" fmla="*/ 2147483646 h 225"/>
                  <a:gd name="T72" fmla="*/ 2147483646 w 246"/>
                  <a:gd name="T73" fmla="*/ 0 h 225"/>
                  <a:gd name="T74" fmla="*/ 2147483646 w 246"/>
                  <a:gd name="T75" fmla="*/ 2147483646 h 225"/>
                  <a:gd name="T76" fmla="*/ 2147483646 w 246"/>
                  <a:gd name="T77" fmla="*/ 0 h 225"/>
                  <a:gd name="T78" fmla="*/ 2147483646 w 246"/>
                  <a:gd name="T79" fmla="*/ 2147483646 h 225"/>
                  <a:gd name="T80" fmla="*/ 2147483646 w 246"/>
                  <a:gd name="T81" fmla="*/ 2147483646 h 225"/>
                  <a:gd name="T82" fmla="*/ 2147483646 w 246"/>
                  <a:gd name="T83" fmla="*/ 2147483646 h 225"/>
                  <a:gd name="T84" fmla="*/ 2147483646 w 246"/>
                  <a:gd name="T85" fmla="*/ 2147483646 h 2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6"/>
                  <a:gd name="T130" fmla="*/ 0 h 225"/>
                  <a:gd name="T131" fmla="*/ 246 w 246"/>
                  <a:gd name="T132" fmla="*/ 225 h 2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6" h="225">
                    <a:moveTo>
                      <a:pt x="85" y="19"/>
                    </a:moveTo>
                    <a:cubicBezTo>
                      <a:pt x="88" y="25"/>
                      <a:pt x="82" y="33"/>
                      <a:pt x="79" y="38"/>
                    </a:cubicBezTo>
                    <a:cubicBezTo>
                      <a:pt x="82" y="39"/>
                      <a:pt x="85" y="40"/>
                      <a:pt x="86" y="43"/>
                    </a:cubicBezTo>
                    <a:cubicBezTo>
                      <a:pt x="84" y="46"/>
                      <a:pt x="83" y="50"/>
                      <a:pt x="81" y="51"/>
                    </a:cubicBezTo>
                    <a:cubicBezTo>
                      <a:pt x="78" y="54"/>
                      <a:pt x="75" y="52"/>
                      <a:pt x="72" y="53"/>
                    </a:cubicBezTo>
                    <a:cubicBezTo>
                      <a:pt x="67" y="55"/>
                      <a:pt x="64" y="60"/>
                      <a:pt x="64" y="66"/>
                    </a:cubicBezTo>
                    <a:cubicBezTo>
                      <a:pt x="54" y="63"/>
                      <a:pt x="57" y="78"/>
                      <a:pt x="57" y="84"/>
                    </a:cubicBezTo>
                    <a:cubicBezTo>
                      <a:pt x="56" y="97"/>
                      <a:pt x="55" y="96"/>
                      <a:pt x="45" y="93"/>
                    </a:cubicBezTo>
                    <a:cubicBezTo>
                      <a:pt x="43" y="95"/>
                      <a:pt x="40" y="99"/>
                      <a:pt x="37" y="102"/>
                    </a:cubicBezTo>
                    <a:cubicBezTo>
                      <a:pt x="36" y="104"/>
                      <a:pt x="32" y="108"/>
                      <a:pt x="30" y="109"/>
                    </a:cubicBezTo>
                    <a:cubicBezTo>
                      <a:pt x="23" y="112"/>
                      <a:pt x="16" y="108"/>
                      <a:pt x="10" y="112"/>
                    </a:cubicBezTo>
                    <a:cubicBezTo>
                      <a:pt x="10" y="112"/>
                      <a:pt x="8" y="119"/>
                      <a:pt x="10" y="124"/>
                    </a:cubicBezTo>
                    <a:cubicBezTo>
                      <a:pt x="12" y="128"/>
                      <a:pt x="10" y="124"/>
                      <a:pt x="10" y="124"/>
                    </a:cubicBezTo>
                    <a:cubicBezTo>
                      <a:pt x="13" y="130"/>
                      <a:pt x="17" y="134"/>
                      <a:pt x="19" y="141"/>
                    </a:cubicBezTo>
                    <a:cubicBezTo>
                      <a:pt x="21" y="148"/>
                      <a:pt x="21" y="157"/>
                      <a:pt x="17" y="162"/>
                    </a:cubicBezTo>
                    <a:cubicBezTo>
                      <a:pt x="14" y="166"/>
                      <a:pt x="8" y="167"/>
                      <a:pt x="4" y="171"/>
                    </a:cubicBezTo>
                    <a:cubicBezTo>
                      <a:pt x="0" y="175"/>
                      <a:pt x="1" y="176"/>
                      <a:pt x="0" y="182"/>
                    </a:cubicBezTo>
                    <a:cubicBezTo>
                      <a:pt x="9" y="181"/>
                      <a:pt x="11" y="186"/>
                      <a:pt x="10" y="194"/>
                    </a:cubicBezTo>
                    <a:cubicBezTo>
                      <a:pt x="10" y="202"/>
                      <a:pt x="9" y="208"/>
                      <a:pt x="11" y="215"/>
                    </a:cubicBezTo>
                    <a:cubicBezTo>
                      <a:pt x="12" y="215"/>
                      <a:pt x="12" y="215"/>
                      <a:pt x="12" y="215"/>
                    </a:cubicBezTo>
                    <a:cubicBezTo>
                      <a:pt x="23" y="220"/>
                      <a:pt x="30" y="193"/>
                      <a:pt x="43" y="206"/>
                    </a:cubicBezTo>
                    <a:cubicBezTo>
                      <a:pt x="45" y="181"/>
                      <a:pt x="76" y="203"/>
                      <a:pt x="89" y="204"/>
                    </a:cubicBezTo>
                    <a:cubicBezTo>
                      <a:pt x="106" y="204"/>
                      <a:pt x="124" y="202"/>
                      <a:pt x="141" y="204"/>
                    </a:cubicBezTo>
                    <a:cubicBezTo>
                      <a:pt x="141" y="208"/>
                      <a:pt x="144" y="213"/>
                      <a:pt x="148" y="215"/>
                    </a:cubicBezTo>
                    <a:cubicBezTo>
                      <a:pt x="169" y="193"/>
                      <a:pt x="170" y="216"/>
                      <a:pt x="185" y="225"/>
                    </a:cubicBezTo>
                    <a:cubicBezTo>
                      <a:pt x="190" y="210"/>
                      <a:pt x="195" y="196"/>
                      <a:pt x="201" y="182"/>
                    </a:cubicBezTo>
                    <a:cubicBezTo>
                      <a:pt x="207" y="183"/>
                      <a:pt x="214" y="184"/>
                      <a:pt x="220" y="184"/>
                    </a:cubicBezTo>
                    <a:cubicBezTo>
                      <a:pt x="221" y="182"/>
                      <a:pt x="221" y="182"/>
                      <a:pt x="221" y="182"/>
                    </a:cubicBezTo>
                    <a:cubicBezTo>
                      <a:pt x="221" y="180"/>
                      <a:pt x="219" y="179"/>
                      <a:pt x="220" y="176"/>
                    </a:cubicBezTo>
                    <a:cubicBezTo>
                      <a:pt x="211" y="172"/>
                      <a:pt x="215" y="157"/>
                      <a:pt x="212" y="148"/>
                    </a:cubicBezTo>
                    <a:cubicBezTo>
                      <a:pt x="224" y="143"/>
                      <a:pt x="239" y="134"/>
                      <a:pt x="246" y="123"/>
                    </a:cubicBezTo>
                    <a:cubicBezTo>
                      <a:pt x="246" y="122"/>
                      <a:pt x="245" y="121"/>
                      <a:pt x="245" y="120"/>
                    </a:cubicBezTo>
                    <a:cubicBezTo>
                      <a:pt x="234" y="121"/>
                      <a:pt x="239" y="113"/>
                      <a:pt x="235" y="110"/>
                    </a:cubicBezTo>
                    <a:cubicBezTo>
                      <a:pt x="229" y="106"/>
                      <a:pt x="220" y="110"/>
                      <a:pt x="215" y="107"/>
                    </a:cubicBezTo>
                    <a:cubicBezTo>
                      <a:pt x="206" y="102"/>
                      <a:pt x="203" y="75"/>
                      <a:pt x="201" y="65"/>
                    </a:cubicBezTo>
                    <a:cubicBezTo>
                      <a:pt x="196" y="40"/>
                      <a:pt x="203" y="0"/>
                      <a:pt x="168" y="23"/>
                    </a:cubicBezTo>
                    <a:cubicBezTo>
                      <a:pt x="163" y="9"/>
                      <a:pt x="160" y="8"/>
                      <a:pt x="150" y="0"/>
                    </a:cubicBezTo>
                    <a:cubicBezTo>
                      <a:pt x="146" y="2"/>
                      <a:pt x="142" y="4"/>
                      <a:pt x="139" y="8"/>
                    </a:cubicBezTo>
                    <a:cubicBezTo>
                      <a:pt x="135" y="5"/>
                      <a:pt x="131" y="1"/>
                      <a:pt x="12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0" y="8"/>
                      <a:pt x="116" y="19"/>
                      <a:pt x="110" y="20"/>
                    </a:cubicBezTo>
                    <a:cubicBezTo>
                      <a:pt x="106" y="20"/>
                      <a:pt x="104" y="15"/>
                      <a:pt x="100" y="15"/>
                    </a:cubicBezTo>
                    <a:cubicBezTo>
                      <a:pt x="95" y="15"/>
                      <a:pt x="90" y="19"/>
                      <a:pt x="85" y="20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8" name="Freeform 546">
                <a:extLst>
                  <a:ext uri="{FF2B5EF4-FFF2-40B4-BE49-F238E27FC236}">
                    <a16:creationId xmlns:a16="http://schemas.microsoft.com/office/drawing/2014/main" id="{F99F0F1D-22A7-B011-9BB6-2E46CF73B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9683" y="2846149"/>
                <a:ext cx="217487" cy="200025"/>
              </a:xfrm>
              <a:custGeom>
                <a:avLst/>
                <a:gdLst>
                  <a:gd name="T0" fmla="*/ 2147483646 w 246"/>
                  <a:gd name="T1" fmla="*/ 2147483646 h 225"/>
                  <a:gd name="T2" fmla="*/ 2147483646 w 246"/>
                  <a:gd name="T3" fmla="*/ 2147483646 h 225"/>
                  <a:gd name="T4" fmla="*/ 2147483646 w 246"/>
                  <a:gd name="T5" fmla="*/ 2147483646 h 225"/>
                  <a:gd name="T6" fmla="*/ 2147483646 w 246"/>
                  <a:gd name="T7" fmla="*/ 2147483646 h 225"/>
                  <a:gd name="T8" fmla="*/ 2147483646 w 246"/>
                  <a:gd name="T9" fmla="*/ 2147483646 h 225"/>
                  <a:gd name="T10" fmla="*/ 2147483646 w 246"/>
                  <a:gd name="T11" fmla="*/ 2147483646 h 225"/>
                  <a:gd name="T12" fmla="*/ 2147483646 w 246"/>
                  <a:gd name="T13" fmla="*/ 2147483646 h 225"/>
                  <a:gd name="T14" fmla="*/ 2147483646 w 246"/>
                  <a:gd name="T15" fmla="*/ 2147483646 h 225"/>
                  <a:gd name="T16" fmla="*/ 2147483646 w 246"/>
                  <a:gd name="T17" fmla="*/ 2147483646 h 225"/>
                  <a:gd name="T18" fmla="*/ 2147483646 w 246"/>
                  <a:gd name="T19" fmla="*/ 2147483646 h 225"/>
                  <a:gd name="T20" fmla="*/ 2147483646 w 246"/>
                  <a:gd name="T21" fmla="*/ 2147483646 h 225"/>
                  <a:gd name="T22" fmla="*/ 2147483646 w 246"/>
                  <a:gd name="T23" fmla="*/ 2147483646 h 225"/>
                  <a:gd name="T24" fmla="*/ 2147483646 w 246"/>
                  <a:gd name="T25" fmla="*/ 2147483646 h 225"/>
                  <a:gd name="T26" fmla="*/ 2147483646 w 246"/>
                  <a:gd name="T27" fmla="*/ 2147483646 h 225"/>
                  <a:gd name="T28" fmla="*/ 2147483646 w 246"/>
                  <a:gd name="T29" fmla="*/ 2147483646 h 225"/>
                  <a:gd name="T30" fmla="*/ 2147483646 w 246"/>
                  <a:gd name="T31" fmla="*/ 2147483646 h 225"/>
                  <a:gd name="T32" fmla="*/ 0 w 246"/>
                  <a:gd name="T33" fmla="*/ 2147483646 h 225"/>
                  <a:gd name="T34" fmla="*/ 2147483646 w 246"/>
                  <a:gd name="T35" fmla="*/ 2147483646 h 225"/>
                  <a:gd name="T36" fmla="*/ 2147483646 w 246"/>
                  <a:gd name="T37" fmla="*/ 2147483646 h 225"/>
                  <a:gd name="T38" fmla="*/ 2147483646 w 246"/>
                  <a:gd name="T39" fmla="*/ 2147483646 h 225"/>
                  <a:gd name="T40" fmla="*/ 2147483646 w 246"/>
                  <a:gd name="T41" fmla="*/ 2147483646 h 225"/>
                  <a:gd name="T42" fmla="*/ 2147483646 w 246"/>
                  <a:gd name="T43" fmla="*/ 2147483646 h 225"/>
                  <a:gd name="T44" fmla="*/ 2147483646 w 246"/>
                  <a:gd name="T45" fmla="*/ 2147483646 h 225"/>
                  <a:gd name="T46" fmla="*/ 2147483646 w 246"/>
                  <a:gd name="T47" fmla="*/ 2147483646 h 225"/>
                  <a:gd name="T48" fmla="*/ 2147483646 w 246"/>
                  <a:gd name="T49" fmla="*/ 2147483646 h 225"/>
                  <a:gd name="T50" fmla="*/ 2147483646 w 246"/>
                  <a:gd name="T51" fmla="*/ 2147483646 h 225"/>
                  <a:gd name="T52" fmla="*/ 2147483646 w 246"/>
                  <a:gd name="T53" fmla="*/ 2147483646 h 225"/>
                  <a:gd name="T54" fmla="*/ 2147483646 w 246"/>
                  <a:gd name="T55" fmla="*/ 2147483646 h 225"/>
                  <a:gd name="T56" fmla="*/ 2147483646 w 246"/>
                  <a:gd name="T57" fmla="*/ 2147483646 h 225"/>
                  <a:gd name="T58" fmla="*/ 2147483646 w 246"/>
                  <a:gd name="T59" fmla="*/ 2147483646 h 225"/>
                  <a:gd name="T60" fmla="*/ 2147483646 w 246"/>
                  <a:gd name="T61" fmla="*/ 2147483646 h 225"/>
                  <a:gd name="T62" fmla="*/ 2147483646 w 246"/>
                  <a:gd name="T63" fmla="*/ 2147483646 h 225"/>
                  <a:gd name="T64" fmla="*/ 2147483646 w 246"/>
                  <a:gd name="T65" fmla="*/ 2147483646 h 225"/>
                  <a:gd name="T66" fmla="*/ 2147483646 w 246"/>
                  <a:gd name="T67" fmla="*/ 2147483646 h 225"/>
                  <a:gd name="T68" fmla="*/ 2147483646 w 246"/>
                  <a:gd name="T69" fmla="*/ 2147483646 h 225"/>
                  <a:gd name="T70" fmla="*/ 2147483646 w 246"/>
                  <a:gd name="T71" fmla="*/ 2147483646 h 225"/>
                  <a:gd name="T72" fmla="*/ 2147483646 w 246"/>
                  <a:gd name="T73" fmla="*/ 0 h 225"/>
                  <a:gd name="T74" fmla="*/ 2147483646 w 246"/>
                  <a:gd name="T75" fmla="*/ 2147483646 h 225"/>
                  <a:gd name="T76" fmla="*/ 2147483646 w 246"/>
                  <a:gd name="T77" fmla="*/ 0 h 225"/>
                  <a:gd name="T78" fmla="*/ 2147483646 w 246"/>
                  <a:gd name="T79" fmla="*/ 2147483646 h 225"/>
                  <a:gd name="T80" fmla="*/ 2147483646 w 246"/>
                  <a:gd name="T81" fmla="*/ 2147483646 h 225"/>
                  <a:gd name="T82" fmla="*/ 2147483646 w 246"/>
                  <a:gd name="T83" fmla="*/ 2147483646 h 225"/>
                  <a:gd name="T84" fmla="*/ 2147483646 w 246"/>
                  <a:gd name="T85" fmla="*/ 2147483646 h 2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6"/>
                  <a:gd name="T130" fmla="*/ 0 h 225"/>
                  <a:gd name="T131" fmla="*/ 246 w 246"/>
                  <a:gd name="T132" fmla="*/ 225 h 2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6" h="225">
                    <a:moveTo>
                      <a:pt x="85" y="19"/>
                    </a:moveTo>
                    <a:cubicBezTo>
                      <a:pt x="88" y="25"/>
                      <a:pt x="82" y="33"/>
                      <a:pt x="79" y="38"/>
                    </a:cubicBezTo>
                    <a:cubicBezTo>
                      <a:pt x="82" y="39"/>
                      <a:pt x="85" y="40"/>
                      <a:pt x="86" y="43"/>
                    </a:cubicBezTo>
                    <a:cubicBezTo>
                      <a:pt x="84" y="46"/>
                      <a:pt x="83" y="50"/>
                      <a:pt x="81" y="51"/>
                    </a:cubicBezTo>
                    <a:cubicBezTo>
                      <a:pt x="78" y="54"/>
                      <a:pt x="75" y="52"/>
                      <a:pt x="72" y="53"/>
                    </a:cubicBezTo>
                    <a:cubicBezTo>
                      <a:pt x="67" y="55"/>
                      <a:pt x="64" y="60"/>
                      <a:pt x="64" y="66"/>
                    </a:cubicBezTo>
                    <a:cubicBezTo>
                      <a:pt x="54" y="63"/>
                      <a:pt x="57" y="78"/>
                      <a:pt x="57" y="84"/>
                    </a:cubicBezTo>
                    <a:cubicBezTo>
                      <a:pt x="56" y="97"/>
                      <a:pt x="55" y="96"/>
                      <a:pt x="45" y="93"/>
                    </a:cubicBezTo>
                    <a:cubicBezTo>
                      <a:pt x="43" y="95"/>
                      <a:pt x="40" y="99"/>
                      <a:pt x="37" y="102"/>
                    </a:cubicBezTo>
                    <a:cubicBezTo>
                      <a:pt x="36" y="104"/>
                      <a:pt x="32" y="108"/>
                      <a:pt x="30" y="109"/>
                    </a:cubicBezTo>
                    <a:cubicBezTo>
                      <a:pt x="23" y="112"/>
                      <a:pt x="16" y="108"/>
                      <a:pt x="10" y="112"/>
                    </a:cubicBezTo>
                    <a:cubicBezTo>
                      <a:pt x="10" y="112"/>
                      <a:pt x="8" y="119"/>
                      <a:pt x="10" y="124"/>
                    </a:cubicBezTo>
                    <a:cubicBezTo>
                      <a:pt x="12" y="128"/>
                      <a:pt x="10" y="124"/>
                      <a:pt x="10" y="124"/>
                    </a:cubicBezTo>
                    <a:cubicBezTo>
                      <a:pt x="13" y="130"/>
                      <a:pt x="17" y="134"/>
                      <a:pt x="19" y="141"/>
                    </a:cubicBezTo>
                    <a:cubicBezTo>
                      <a:pt x="21" y="148"/>
                      <a:pt x="21" y="157"/>
                      <a:pt x="17" y="162"/>
                    </a:cubicBezTo>
                    <a:cubicBezTo>
                      <a:pt x="14" y="166"/>
                      <a:pt x="8" y="167"/>
                      <a:pt x="4" y="171"/>
                    </a:cubicBezTo>
                    <a:cubicBezTo>
                      <a:pt x="0" y="175"/>
                      <a:pt x="1" y="176"/>
                      <a:pt x="0" y="182"/>
                    </a:cubicBezTo>
                    <a:cubicBezTo>
                      <a:pt x="9" y="181"/>
                      <a:pt x="11" y="186"/>
                      <a:pt x="10" y="194"/>
                    </a:cubicBezTo>
                    <a:cubicBezTo>
                      <a:pt x="10" y="202"/>
                      <a:pt x="9" y="208"/>
                      <a:pt x="11" y="215"/>
                    </a:cubicBezTo>
                    <a:cubicBezTo>
                      <a:pt x="12" y="215"/>
                      <a:pt x="12" y="215"/>
                      <a:pt x="12" y="215"/>
                    </a:cubicBezTo>
                    <a:cubicBezTo>
                      <a:pt x="23" y="220"/>
                      <a:pt x="30" y="193"/>
                      <a:pt x="43" y="206"/>
                    </a:cubicBezTo>
                    <a:cubicBezTo>
                      <a:pt x="45" y="181"/>
                      <a:pt x="76" y="203"/>
                      <a:pt x="89" y="204"/>
                    </a:cubicBezTo>
                    <a:cubicBezTo>
                      <a:pt x="106" y="204"/>
                      <a:pt x="124" y="202"/>
                      <a:pt x="141" y="204"/>
                    </a:cubicBezTo>
                    <a:cubicBezTo>
                      <a:pt x="141" y="208"/>
                      <a:pt x="144" y="213"/>
                      <a:pt x="148" y="215"/>
                    </a:cubicBezTo>
                    <a:cubicBezTo>
                      <a:pt x="169" y="193"/>
                      <a:pt x="170" y="216"/>
                      <a:pt x="185" y="225"/>
                    </a:cubicBezTo>
                    <a:cubicBezTo>
                      <a:pt x="190" y="210"/>
                      <a:pt x="195" y="196"/>
                      <a:pt x="201" y="182"/>
                    </a:cubicBezTo>
                    <a:cubicBezTo>
                      <a:pt x="207" y="183"/>
                      <a:pt x="214" y="184"/>
                      <a:pt x="220" y="184"/>
                    </a:cubicBezTo>
                    <a:cubicBezTo>
                      <a:pt x="221" y="182"/>
                      <a:pt x="221" y="182"/>
                      <a:pt x="221" y="182"/>
                    </a:cubicBezTo>
                    <a:cubicBezTo>
                      <a:pt x="221" y="180"/>
                      <a:pt x="219" y="179"/>
                      <a:pt x="220" y="176"/>
                    </a:cubicBezTo>
                    <a:cubicBezTo>
                      <a:pt x="211" y="172"/>
                      <a:pt x="215" y="157"/>
                      <a:pt x="212" y="148"/>
                    </a:cubicBezTo>
                    <a:cubicBezTo>
                      <a:pt x="224" y="143"/>
                      <a:pt x="239" y="134"/>
                      <a:pt x="246" y="123"/>
                    </a:cubicBezTo>
                    <a:cubicBezTo>
                      <a:pt x="246" y="122"/>
                      <a:pt x="245" y="121"/>
                      <a:pt x="245" y="120"/>
                    </a:cubicBezTo>
                    <a:cubicBezTo>
                      <a:pt x="234" y="121"/>
                      <a:pt x="239" y="113"/>
                      <a:pt x="235" y="110"/>
                    </a:cubicBezTo>
                    <a:cubicBezTo>
                      <a:pt x="229" y="106"/>
                      <a:pt x="220" y="110"/>
                      <a:pt x="215" y="107"/>
                    </a:cubicBezTo>
                    <a:cubicBezTo>
                      <a:pt x="206" y="102"/>
                      <a:pt x="203" y="75"/>
                      <a:pt x="201" y="65"/>
                    </a:cubicBezTo>
                    <a:cubicBezTo>
                      <a:pt x="196" y="40"/>
                      <a:pt x="203" y="0"/>
                      <a:pt x="168" y="23"/>
                    </a:cubicBezTo>
                    <a:cubicBezTo>
                      <a:pt x="163" y="9"/>
                      <a:pt x="160" y="8"/>
                      <a:pt x="150" y="0"/>
                    </a:cubicBezTo>
                    <a:cubicBezTo>
                      <a:pt x="146" y="2"/>
                      <a:pt x="142" y="4"/>
                      <a:pt x="139" y="8"/>
                    </a:cubicBezTo>
                    <a:cubicBezTo>
                      <a:pt x="135" y="5"/>
                      <a:pt x="131" y="1"/>
                      <a:pt x="12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0" y="8"/>
                      <a:pt x="116" y="19"/>
                      <a:pt x="110" y="20"/>
                    </a:cubicBezTo>
                    <a:cubicBezTo>
                      <a:pt x="106" y="20"/>
                      <a:pt x="104" y="15"/>
                      <a:pt x="100" y="15"/>
                    </a:cubicBezTo>
                    <a:cubicBezTo>
                      <a:pt x="95" y="15"/>
                      <a:pt x="90" y="19"/>
                      <a:pt x="85" y="20"/>
                    </a:cubicBezTo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9" name="Freeform 547">
                <a:extLst>
                  <a:ext uri="{FF2B5EF4-FFF2-40B4-BE49-F238E27FC236}">
                    <a16:creationId xmlns:a16="http://schemas.microsoft.com/office/drawing/2014/main" id="{5E643A85-D4B5-EE01-CD2C-30C436D2A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8208" y="3193812"/>
                <a:ext cx="271462" cy="300037"/>
              </a:xfrm>
              <a:custGeom>
                <a:avLst/>
                <a:gdLst>
                  <a:gd name="T0" fmla="*/ 2147483646 w 308"/>
                  <a:gd name="T1" fmla="*/ 2147483646 h 338"/>
                  <a:gd name="T2" fmla="*/ 2147483646 w 308"/>
                  <a:gd name="T3" fmla="*/ 2147483646 h 338"/>
                  <a:gd name="T4" fmla="*/ 2147483646 w 308"/>
                  <a:gd name="T5" fmla="*/ 2147483646 h 338"/>
                  <a:gd name="T6" fmla="*/ 2147483646 w 308"/>
                  <a:gd name="T7" fmla="*/ 2147483646 h 338"/>
                  <a:gd name="T8" fmla="*/ 2147483646 w 308"/>
                  <a:gd name="T9" fmla="*/ 2147483646 h 338"/>
                  <a:gd name="T10" fmla="*/ 2147483646 w 308"/>
                  <a:gd name="T11" fmla="*/ 2147483646 h 338"/>
                  <a:gd name="T12" fmla="*/ 2147483646 w 308"/>
                  <a:gd name="T13" fmla="*/ 2147483646 h 338"/>
                  <a:gd name="T14" fmla="*/ 2147483646 w 308"/>
                  <a:gd name="T15" fmla="*/ 2147483646 h 338"/>
                  <a:gd name="T16" fmla="*/ 2147483646 w 308"/>
                  <a:gd name="T17" fmla="*/ 2147483646 h 338"/>
                  <a:gd name="T18" fmla="*/ 2147483646 w 308"/>
                  <a:gd name="T19" fmla="*/ 2147483646 h 338"/>
                  <a:gd name="T20" fmla="*/ 2147483646 w 308"/>
                  <a:gd name="T21" fmla="*/ 2147483646 h 338"/>
                  <a:gd name="T22" fmla="*/ 2147483646 w 308"/>
                  <a:gd name="T23" fmla="*/ 2147483646 h 338"/>
                  <a:gd name="T24" fmla="*/ 2147483646 w 308"/>
                  <a:gd name="T25" fmla="*/ 2147483646 h 338"/>
                  <a:gd name="T26" fmla="*/ 2147483646 w 308"/>
                  <a:gd name="T27" fmla="*/ 2147483646 h 338"/>
                  <a:gd name="T28" fmla="*/ 2147483646 w 308"/>
                  <a:gd name="T29" fmla="*/ 2147483646 h 338"/>
                  <a:gd name="T30" fmla="*/ 2147483646 w 308"/>
                  <a:gd name="T31" fmla="*/ 2147483646 h 338"/>
                  <a:gd name="T32" fmla="*/ 2147483646 w 308"/>
                  <a:gd name="T33" fmla="*/ 2147483646 h 338"/>
                  <a:gd name="T34" fmla="*/ 2147483646 w 308"/>
                  <a:gd name="T35" fmla="*/ 2147483646 h 338"/>
                  <a:gd name="T36" fmla="*/ 2147483646 w 308"/>
                  <a:gd name="T37" fmla="*/ 2147483646 h 338"/>
                  <a:gd name="T38" fmla="*/ 2147483646 w 308"/>
                  <a:gd name="T39" fmla="*/ 2147483646 h 338"/>
                  <a:gd name="T40" fmla="*/ 2147483646 w 308"/>
                  <a:gd name="T41" fmla="*/ 2147483646 h 338"/>
                  <a:gd name="T42" fmla="*/ 2147483646 w 308"/>
                  <a:gd name="T43" fmla="*/ 2147483646 h 338"/>
                  <a:gd name="T44" fmla="*/ 2147483646 w 308"/>
                  <a:gd name="T45" fmla="*/ 2147483646 h 338"/>
                  <a:gd name="T46" fmla="*/ 2147483646 w 308"/>
                  <a:gd name="T47" fmla="*/ 2147483646 h 338"/>
                  <a:gd name="T48" fmla="*/ 2147483646 w 308"/>
                  <a:gd name="T49" fmla="*/ 2147483646 h 338"/>
                  <a:gd name="T50" fmla="*/ 2147483646 w 308"/>
                  <a:gd name="T51" fmla="*/ 2147483646 h 338"/>
                  <a:gd name="T52" fmla="*/ 2147483646 w 308"/>
                  <a:gd name="T53" fmla="*/ 2147483646 h 338"/>
                  <a:gd name="T54" fmla="*/ 2147483646 w 308"/>
                  <a:gd name="T55" fmla="*/ 2147483646 h 338"/>
                  <a:gd name="T56" fmla="*/ 2147483646 w 308"/>
                  <a:gd name="T57" fmla="*/ 2147483646 h 338"/>
                  <a:gd name="T58" fmla="*/ 2147483646 w 308"/>
                  <a:gd name="T59" fmla="*/ 2147483646 h 338"/>
                  <a:gd name="T60" fmla="*/ 2147483646 w 308"/>
                  <a:gd name="T61" fmla="*/ 2147483646 h 338"/>
                  <a:gd name="T62" fmla="*/ 2147483646 w 308"/>
                  <a:gd name="T63" fmla="*/ 2147483646 h 338"/>
                  <a:gd name="T64" fmla="*/ 2147483646 w 308"/>
                  <a:gd name="T65" fmla="*/ 2147483646 h 338"/>
                  <a:gd name="T66" fmla="*/ 2147483646 w 308"/>
                  <a:gd name="T67" fmla="*/ 2147483646 h 338"/>
                  <a:gd name="T68" fmla="*/ 2147483646 w 308"/>
                  <a:gd name="T69" fmla="*/ 2147483646 h 338"/>
                  <a:gd name="T70" fmla="*/ 2147483646 w 308"/>
                  <a:gd name="T71" fmla="*/ 2147483646 h 338"/>
                  <a:gd name="T72" fmla="*/ 2147483646 w 308"/>
                  <a:gd name="T73" fmla="*/ 2147483646 h 338"/>
                  <a:gd name="T74" fmla="*/ 2147483646 w 308"/>
                  <a:gd name="T75" fmla="*/ 2147483646 h 338"/>
                  <a:gd name="T76" fmla="*/ 2147483646 w 308"/>
                  <a:gd name="T77" fmla="*/ 2147483646 h 338"/>
                  <a:gd name="T78" fmla="*/ 2147483646 w 308"/>
                  <a:gd name="T79" fmla="*/ 2147483646 h 338"/>
                  <a:gd name="T80" fmla="*/ 2147483646 w 308"/>
                  <a:gd name="T81" fmla="*/ 2147483646 h 338"/>
                  <a:gd name="T82" fmla="*/ 2147483646 w 308"/>
                  <a:gd name="T83" fmla="*/ 2147483646 h 338"/>
                  <a:gd name="T84" fmla="*/ 2147483646 w 308"/>
                  <a:gd name="T85" fmla="*/ 2147483646 h 338"/>
                  <a:gd name="T86" fmla="*/ 2147483646 w 308"/>
                  <a:gd name="T87" fmla="*/ 2147483646 h 338"/>
                  <a:gd name="T88" fmla="*/ 2147483646 w 308"/>
                  <a:gd name="T89" fmla="*/ 2147483646 h 33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8"/>
                  <a:gd name="T136" fmla="*/ 0 h 338"/>
                  <a:gd name="T137" fmla="*/ 308 w 308"/>
                  <a:gd name="T138" fmla="*/ 338 h 33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8" h="338">
                    <a:moveTo>
                      <a:pt x="175" y="47"/>
                    </a:moveTo>
                    <a:cubicBezTo>
                      <a:pt x="174" y="44"/>
                      <a:pt x="172" y="41"/>
                      <a:pt x="173" y="39"/>
                    </a:cubicBezTo>
                    <a:cubicBezTo>
                      <a:pt x="173" y="37"/>
                      <a:pt x="176" y="36"/>
                      <a:pt x="176" y="34"/>
                    </a:cubicBezTo>
                    <a:cubicBezTo>
                      <a:pt x="170" y="33"/>
                      <a:pt x="172" y="26"/>
                      <a:pt x="173" y="23"/>
                    </a:cubicBezTo>
                    <a:cubicBezTo>
                      <a:pt x="174" y="20"/>
                      <a:pt x="175" y="20"/>
                      <a:pt x="174" y="19"/>
                    </a:cubicBezTo>
                    <a:cubicBezTo>
                      <a:pt x="173" y="18"/>
                      <a:pt x="171" y="18"/>
                      <a:pt x="169" y="17"/>
                    </a:cubicBezTo>
                    <a:cubicBezTo>
                      <a:pt x="167" y="16"/>
                      <a:pt x="165" y="14"/>
                      <a:pt x="163" y="13"/>
                    </a:cubicBezTo>
                    <a:cubicBezTo>
                      <a:pt x="160" y="12"/>
                      <a:pt x="160" y="12"/>
                      <a:pt x="158" y="12"/>
                    </a:cubicBezTo>
                    <a:cubicBezTo>
                      <a:pt x="154" y="13"/>
                      <a:pt x="152" y="14"/>
                      <a:pt x="148" y="13"/>
                    </a:cubicBezTo>
                    <a:cubicBezTo>
                      <a:pt x="143" y="12"/>
                      <a:pt x="140" y="6"/>
                      <a:pt x="137" y="2"/>
                    </a:cubicBezTo>
                    <a:cubicBezTo>
                      <a:pt x="136" y="1"/>
                      <a:pt x="135" y="0"/>
                      <a:pt x="134" y="0"/>
                    </a:cubicBezTo>
                    <a:cubicBezTo>
                      <a:pt x="133" y="0"/>
                      <a:pt x="132" y="1"/>
                      <a:pt x="131" y="1"/>
                    </a:cubicBezTo>
                    <a:cubicBezTo>
                      <a:pt x="129" y="1"/>
                      <a:pt x="128" y="0"/>
                      <a:pt x="126" y="0"/>
                    </a:cubicBezTo>
                    <a:cubicBezTo>
                      <a:pt x="121" y="0"/>
                      <a:pt x="117" y="4"/>
                      <a:pt x="113" y="6"/>
                    </a:cubicBezTo>
                    <a:cubicBezTo>
                      <a:pt x="108" y="9"/>
                      <a:pt x="105" y="8"/>
                      <a:pt x="101" y="6"/>
                    </a:cubicBezTo>
                    <a:cubicBezTo>
                      <a:pt x="98" y="5"/>
                      <a:pt x="96" y="5"/>
                      <a:pt x="94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5" y="7"/>
                      <a:pt x="99" y="11"/>
                      <a:pt x="98" y="12"/>
                    </a:cubicBezTo>
                    <a:cubicBezTo>
                      <a:pt x="98" y="13"/>
                      <a:pt x="95" y="15"/>
                      <a:pt x="95" y="15"/>
                    </a:cubicBezTo>
                    <a:cubicBezTo>
                      <a:pt x="92" y="18"/>
                      <a:pt x="90" y="22"/>
                      <a:pt x="88" y="25"/>
                    </a:cubicBezTo>
                    <a:cubicBezTo>
                      <a:pt x="87" y="26"/>
                      <a:pt x="86" y="27"/>
                      <a:pt x="85" y="28"/>
                    </a:cubicBezTo>
                    <a:cubicBezTo>
                      <a:pt x="85" y="28"/>
                      <a:pt x="84" y="30"/>
                      <a:pt x="84" y="30"/>
                    </a:cubicBezTo>
                    <a:cubicBezTo>
                      <a:pt x="81" y="32"/>
                      <a:pt x="74" y="28"/>
                      <a:pt x="71" y="28"/>
                    </a:cubicBezTo>
                    <a:cubicBezTo>
                      <a:pt x="68" y="28"/>
                      <a:pt x="66" y="29"/>
                      <a:pt x="63" y="30"/>
                    </a:cubicBezTo>
                    <a:cubicBezTo>
                      <a:pt x="61" y="30"/>
                      <a:pt x="59" y="30"/>
                      <a:pt x="57" y="29"/>
                    </a:cubicBezTo>
                    <a:cubicBezTo>
                      <a:pt x="60" y="32"/>
                      <a:pt x="59" y="40"/>
                      <a:pt x="56" y="42"/>
                    </a:cubicBezTo>
                    <a:cubicBezTo>
                      <a:pt x="53" y="40"/>
                      <a:pt x="51" y="34"/>
                      <a:pt x="48" y="31"/>
                    </a:cubicBezTo>
                    <a:cubicBezTo>
                      <a:pt x="45" y="27"/>
                      <a:pt x="42" y="26"/>
                      <a:pt x="38" y="25"/>
                    </a:cubicBezTo>
                    <a:cubicBezTo>
                      <a:pt x="37" y="30"/>
                      <a:pt x="36" y="37"/>
                      <a:pt x="30" y="38"/>
                    </a:cubicBezTo>
                    <a:cubicBezTo>
                      <a:pt x="28" y="39"/>
                      <a:pt x="26" y="38"/>
                      <a:pt x="24" y="38"/>
                    </a:cubicBezTo>
                    <a:cubicBezTo>
                      <a:pt x="22" y="39"/>
                      <a:pt x="20" y="40"/>
                      <a:pt x="18" y="40"/>
                    </a:cubicBezTo>
                    <a:cubicBezTo>
                      <a:pt x="17" y="41"/>
                      <a:pt x="16" y="41"/>
                      <a:pt x="15" y="41"/>
                    </a:cubicBezTo>
                    <a:cubicBezTo>
                      <a:pt x="13" y="41"/>
                      <a:pt x="14" y="40"/>
                      <a:pt x="13" y="41"/>
                    </a:cubicBezTo>
                    <a:cubicBezTo>
                      <a:pt x="11" y="43"/>
                      <a:pt x="10" y="44"/>
                      <a:pt x="9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8"/>
                      <a:pt x="10" y="48"/>
                      <a:pt x="10" y="49"/>
                    </a:cubicBezTo>
                    <a:cubicBezTo>
                      <a:pt x="12" y="56"/>
                      <a:pt x="12" y="59"/>
                      <a:pt x="9" y="66"/>
                    </a:cubicBezTo>
                    <a:cubicBezTo>
                      <a:pt x="6" y="76"/>
                      <a:pt x="0" y="83"/>
                      <a:pt x="7" y="93"/>
                    </a:cubicBezTo>
                    <a:cubicBezTo>
                      <a:pt x="8" y="94"/>
                      <a:pt x="10" y="94"/>
                      <a:pt x="11" y="97"/>
                    </a:cubicBezTo>
                    <a:cubicBezTo>
                      <a:pt x="12" y="99"/>
                      <a:pt x="9" y="101"/>
                      <a:pt x="10" y="103"/>
                    </a:cubicBezTo>
                    <a:cubicBezTo>
                      <a:pt x="12" y="106"/>
                      <a:pt x="18" y="104"/>
                      <a:pt x="21" y="106"/>
                    </a:cubicBezTo>
                    <a:cubicBezTo>
                      <a:pt x="28" y="110"/>
                      <a:pt x="26" y="120"/>
                      <a:pt x="22" y="125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4" y="125"/>
                      <a:pt x="25" y="125"/>
                      <a:pt x="26" y="125"/>
                    </a:cubicBezTo>
                    <a:cubicBezTo>
                      <a:pt x="32" y="125"/>
                      <a:pt x="40" y="117"/>
                      <a:pt x="44" y="110"/>
                    </a:cubicBezTo>
                    <a:cubicBezTo>
                      <a:pt x="48" y="103"/>
                      <a:pt x="56" y="105"/>
                      <a:pt x="61" y="104"/>
                    </a:cubicBezTo>
                    <a:cubicBezTo>
                      <a:pt x="67" y="104"/>
                      <a:pt x="65" y="100"/>
                      <a:pt x="72" y="108"/>
                    </a:cubicBezTo>
                    <a:cubicBezTo>
                      <a:pt x="78" y="115"/>
                      <a:pt x="85" y="114"/>
                      <a:pt x="87" y="116"/>
                    </a:cubicBezTo>
                    <a:cubicBezTo>
                      <a:pt x="90" y="118"/>
                      <a:pt x="90" y="118"/>
                      <a:pt x="92" y="130"/>
                    </a:cubicBezTo>
                    <a:cubicBezTo>
                      <a:pt x="94" y="142"/>
                      <a:pt x="101" y="144"/>
                      <a:pt x="96" y="151"/>
                    </a:cubicBezTo>
                    <a:cubicBezTo>
                      <a:pt x="91" y="159"/>
                      <a:pt x="88" y="164"/>
                      <a:pt x="95" y="162"/>
                    </a:cubicBezTo>
                    <a:cubicBezTo>
                      <a:pt x="101" y="161"/>
                      <a:pt x="107" y="163"/>
                      <a:pt x="111" y="168"/>
                    </a:cubicBezTo>
                    <a:cubicBezTo>
                      <a:pt x="115" y="173"/>
                      <a:pt x="144" y="212"/>
                      <a:pt x="161" y="216"/>
                    </a:cubicBezTo>
                    <a:cubicBezTo>
                      <a:pt x="178" y="220"/>
                      <a:pt x="174" y="209"/>
                      <a:pt x="181" y="218"/>
                    </a:cubicBezTo>
                    <a:cubicBezTo>
                      <a:pt x="188" y="227"/>
                      <a:pt x="199" y="226"/>
                      <a:pt x="197" y="232"/>
                    </a:cubicBezTo>
                    <a:cubicBezTo>
                      <a:pt x="195" y="239"/>
                      <a:pt x="206" y="231"/>
                      <a:pt x="205" y="238"/>
                    </a:cubicBezTo>
                    <a:cubicBezTo>
                      <a:pt x="203" y="245"/>
                      <a:pt x="205" y="250"/>
                      <a:pt x="213" y="254"/>
                    </a:cubicBezTo>
                    <a:cubicBezTo>
                      <a:pt x="220" y="258"/>
                      <a:pt x="226" y="251"/>
                      <a:pt x="229" y="260"/>
                    </a:cubicBezTo>
                    <a:cubicBezTo>
                      <a:pt x="232" y="269"/>
                      <a:pt x="235" y="274"/>
                      <a:pt x="240" y="282"/>
                    </a:cubicBezTo>
                    <a:cubicBezTo>
                      <a:pt x="244" y="290"/>
                      <a:pt x="247" y="293"/>
                      <a:pt x="242" y="296"/>
                    </a:cubicBezTo>
                    <a:cubicBezTo>
                      <a:pt x="237" y="300"/>
                      <a:pt x="231" y="299"/>
                      <a:pt x="234" y="305"/>
                    </a:cubicBezTo>
                    <a:cubicBezTo>
                      <a:pt x="238" y="310"/>
                      <a:pt x="235" y="309"/>
                      <a:pt x="232" y="314"/>
                    </a:cubicBezTo>
                    <a:cubicBezTo>
                      <a:pt x="229" y="319"/>
                      <a:pt x="233" y="338"/>
                      <a:pt x="240" y="329"/>
                    </a:cubicBezTo>
                    <a:cubicBezTo>
                      <a:pt x="247" y="321"/>
                      <a:pt x="248" y="319"/>
                      <a:pt x="252" y="315"/>
                    </a:cubicBezTo>
                    <a:cubicBezTo>
                      <a:pt x="257" y="310"/>
                      <a:pt x="257" y="304"/>
                      <a:pt x="257" y="298"/>
                    </a:cubicBezTo>
                    <a:cubicBezTo>
                      <a:pt x="257" y="292"/>
                      <a:pt x="263" y="291"/>
                      <a:pt x="267" y="289"/>
                    </a:cubicBezTo>
                    <a:cubicBezTo>
                      <a:pt x="272" y="288"/>
                      <a:pt x="276" y="287"/>
                      <a:pt x="267" y="276"/>
                    </a:cubicBezTo>
                    <a:cubicBezTo>
                      <a:pt x="259" y="265"/>
                      <a:pt x="250" y="267"/>
                      <a:pt x="251" y="262"/>
                    </a:cubicBezTo>
                    <a:cubicBezTo>
                      <a:pt x="253" y="257"/>
                      <a:pt x="259" y="255"/>
                      <a:pt x="257" y="249"/>
                    </a:cubicBezTo>
                    <a:cubicBezTo>
                      <a:pt x="256" y="243"/>
                      <a:pt x="259" y="244"/>
                      <a:pt x="265" y="240"/>
                    </a:cubicBezTo>
                    <a:cubicBezTo>
                      <a:pt x="270" y="237"/>
                      <a:pt x="276" y="231"/>
                      <a:pt x="275" y="238"/>
                    </a:cubicBezTo>
                    <a:cubicBezTo>
                      <a:pt x="274" y="245"/>
                      <a:pt x="275" y="244"/>
                      <a:pt x="281" y="245"/>
                    </a:cubicBezTo>
                    <a:cubicBezTo>
                      <a:pt x="286" y="247"/>
                      <a:pt x="288" y="242"/>
                      <a:pt x="290" y="250"/>
                    </a:cubicBezTo>
                    <a:cubicBezTo>
                      <a:pt x="293" y="258"/>
                      <a:pt x="293" y="263"/>
                      <a:pt x="298" y="261"/>
                    </a:cubicBezTo>
                    <a:cubicBezTo>
                      <a:pt x="303" y="258"/>
                      <a:pt x="308" y="256"/>
                      <a:pt x="300" y="245"/>
                    </a:cubicBezTo>
                    <a:cubicBezTo>
                      <a:pt x="292" y="235"/>
                      <a:pt x="284" y="229"/>
                      <a:pt x="281" y="230"/>
                    </a:cubicBezTo>
                    <a:cubicBezTo>
                      <a:pt x="278" y="230"/>
                      <a:pt x="275" y="223"/>
                      <a:pt x="267" y="218"/>
                    </a:cubicBezTo>
                    <a:cubicBezTo>
                      <a:pt x="260" y="213"/>
                      <a:pt x="251" y="212"/>
                      <a:pt x="245" y="209"/>
                    </a:cubicBezTo>
                    <a:cubicBezTo>
                      <a:pt x="240" y="206"/>
                      <a:pt x="235" y="205"/>
                      <a:pt x="239" y="199"/>
                    </a:cubicBezTo>
                    <a:cubicBezTo>
                      <a:pt x="242" y="193"/>
                      <a:pt x="245" y="182"/>
                      <a:pt x="239" y="185"/>
                    </a:cubicBezTo>
                    <a:cubicBezTo>
                      <a:pt x="233" y="187"/>
                      <a:pt x="233" y="182"/>
                      <a:pt x="229" y="186"/>
                    </a:cubicBezTo>
                    <a:cubicBezTo>
                      <a:pt x="225" y="190"/>
                      <a:pt x="224" y="195"/>
                      <a:pt x="217" y="188"/>
                    </a:cubicBezTo>
                    <a:cubicBezTo>
                      <a:pt x="210" y="181"/>
                      <a:pt x="192" y="171"/>
                      <a:pt x="181" y="141"/>
                    </a:cubicBezTo>
                    <a:cubicBezTo>
                      <a:pt x="178" y="132"/>
                      <a:pt x="168" y="129"/>
                      <a:pt x="161" y="121"/>
                    </a:cubicBezTo>
                    <a:cubicBezTo>
                      <a:pt x="153" y="112"/>
                      <a:pt x="140" y="93"/>
                      <a:pt x="145" y="87"/>
                    </a:cubicBezTo>
                    <a:cubicBezTo>
                      <a:pt x="151" y="81"/>
                      <a:pt x="148" y="81"/>
                      <a:pt x="145" y="73"/>
                    </a:cubicBezTo>
                    <a:cubicBezTo>
                      <a:pt x="141" y="64"/>
                      <a:pt x="141" y="61"/>
                      <a:pt x="148" y="59"/>
                    </a:cubicBezTo>
                    <a:cubicBezTo>
                      <a:pt x="155" y="57"/>
                      <a:pt x="157" y="55"/>
                      <a:pt x="163" y="54"/>
                    </a:cubicBezTo>
                    <a:cubicBezTo>
                      <a:pt x="167" y="53"/>
                      <a:pt x="171" y="49"/>
                      <a:pt x="174" y="47"/>
                    </a:cubicBezTo>
                    <a:lnTo>
                      <a:pt x="175" y="47"/>
                    </a:lnTo>
                    <a:close/>
                  </a:path>
                </a:pathLst>
              </a:custGeom>
              <a:solidFill>
                <a:srgbClr val="C00000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0" name="Freeform 548">
                <a:extLst>
                  <a:ext uri="{FF2B5EF4-FFF2-40B4-BE49-F238E27FC236}">
                    <a16:creationId xmlns:a16="http://schemas.microsoft.com/office/drawing/2014/main" id="{C3128D55-64F4-007D-C162-FD061C651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7570" y="3165237"/>
                <a:ext cx="107950" cy="69850"/>
              </a:xfrm>
              <a:custGeom>
                <a:avLst/>
                <a:gdLst>
                  <a:gd name="T0" fmla="*/ 2147483646 w 121"/>
                  <a:gd name="T1" fmla="*/ 2147483646 h 78"/>
                  <a:gd name="T2" fmla="*/ 2147483646 w 121"/>
                  <a:gd name="T3" fmla="*/ 2147483646 h 78"/>
                  <a:gd name="T4" fmla="*/ 2147483646 w 121"/>
                  <a:gd name="T5" fmla="*/ 2147483646 h 78"/>
                  <a:gd name="T6" fmla="*/ 2147483646 w 121"/>
                  <a:gd name="T7" fmla="*/ 2147483646 h 78"/>
                  <a:gd name="T8" fmla="*/ 2147483646 w 121"/>
                  <a:gd name="T9" fmla="*/ 2147483646 h 78"/>
                  <a:gd name="T10" fmla="*/ 2147483646 w 121"/>
                  <a:gd name="T11" fmla="*/ 2147483646 h 78"/>
                  <a:gd name="T12" fmla="*/ 2147483646 w 121"/>
                  <a:gd name="T13" fmla="*/ 2147483646 h 78"/>
                  <a:gd name="T14" fmla="*/ 2147483646 w 121"/>
                  <a:gd name="T15" fmla="*/ 2147483646 h 78"/>
                  <a:gd name="T16" fmla="*/ 2147483646 w 121"/>
                  <a:gd name="T17" fmla="*/ 2147483646 h 78"/>
                  <a:gd name="T18" fmla="*/ 2147483646 w 121"/>
                  <a:gd name="T19" fmla="*/ 2147483646 h 78"/>
                  <a:gd name="T20" fmla="*/ 2147483646 w 121"/>
                  <a:gd name="T21" fmla="*/ 2147483646 h 78"/>
                  <a:gd name="T22" fmla="*/ 2147483646 w 121"/>
                  <a:gd name="T23" fmla="*/ 2147483646 h 78"/>
                  <a:gd name="T24" fmla="*/ 2147483646 w 121"/>
                  <a:gd name="T25" fmla="*/ 2147483646 h 78"/>
                  <a:gd name="T26" fmla="*/ 2147483646 w 121"/>
                  <a:gd name="T27" fmla="*/ 2147483646 h 78"/>
                  <a:gd name="T28" fmla="*/ 2147483646 w 121"/>
                  <a:gd name="T29" fmla="*/ 2147483646 h 78"/>
                  <a:gd name="T30" fmla="*/ 2147483646 w 121"/>
                  <a:gd name="T31" fmla="*/ 2147483646 h 78"/>
                  <a:gd name="T32" fmla="*/ 2147483646 w 121"/>
                  <a:gd name="T33" fmla="*/ 2147483646 h 78"/>
                  <a:gd name="T34" fmla="*/ 2147483646 w 121"/>
                  <a:gd name="T35" fmla="*/ 2147483646 h 78"/>
                  <a:gd name="T36" fmla="*/ 2147483646 w 121"/>
                  <a:gd name="T37" fmla="*/ 2147483646 h 78"/>
                  <a:gd name="T38" fmla="*/ 2147483646 w 121"/>
                  <a:gd name="T39" fmla="*/ 2147483646 h 78"/>
                  <a:gd name="T40" fmla="*/ 2147483646 w 121"/>
                  <a:gd name="T41" fmla="*/ 2147483646 h 78"/>
                  <a:gd name="T42" fmla="*/ 2147483646 w 121"/>
                  <a:gd name="T43" fmla="*/ 2147483646 h 78"/>
                  <a:gd name="T44" fmla="*/ 2147483646 w 121"/>
                  <a:gd name="T45" fmla="*/ 2147483646 h 78"/>
                  <a:gd name="T46" fmla="*/ 2147483646 w 121"/>
                  <a:gd name="T47" fmla="*/ 2147483646 h 78"/>
                  <a:gd name="T48" fmla="*/ 2147483646 w 121"/>
                  <a:gd name="T49" fmla="*/ 2147483646 h 78"/>
                  <a:gd name="T50" fmla="*/ 2147483646 w 121"/>
                  <a:gd name="T51" fmla="*/ 2147483646 h 78"/>
                  <a:gd name="T52" fmla="*/ 2147483646 w 121"/>
                  <a:gd name="T53" fmla="*/ 2147483646 h 78"/>
                  <a:gd name="T54" fmla="*/ 2147483646 w 121"/>
                  <a:gd name="T55" fmla="*/ 2147483646 h 78"/>
                  <a:gd name="T56" fmla="*/ 2147483646 w 121"/>
                  <a:gd name="T57" fmla="*/ 2147483646 h 78"/>
                  <a:gd name="T58" fmla="*/ 2147483646 w 121"/>
                  <a:gd name="T59" fmla="*/ 2147483646 h 78"/>
                  <a:gd name="T60" fmla="*/ 2147483646 w 121"/>
                  <a:gd name="T61" fmla="*/ 2147483646 h 78"/>
                  <a:gd name="T62" fmla="*/ 2147483646 w 121"/>
                  <a:gd name="T63" fmla="*/ 2147483646 h 78"/>
                  <a:gd name="T64" fmla="*/ 2147483646 w 121"/>
                  <a:gd name="T65" fmla="*/ 2147483646 h 78"/>
                  <a:gd name="T66" fmla="*/ 2147483646 w 121"/>
                  <a:gd name="T67" fmla="*/ 2147483646 h 78"/>
                  <a:gd name="T68" fmla="*/ 2147483646 w 121"/>
                  <a:gd name="T69" fmla="*/ 2147483646 h 78"/>
                  <a:gd name="T70" fmla="*/ 2147483646 w 121"/>
                  <a:gd name="T71" fmla="*/ 2147483646 h 78"/>
                  <a:gd name="T72" fmla="*/ 2147483646 w 121"/>
                  <a:gd name="T73" fmla="*/ 2147483646 h 78"/>
                  <a:gd name="T74" fmla="*/ 2147483646 w 121"/>
                  <a:gd name="T75" fmla="*/ 2147483646 h 78"/>
                  <a:gd name="T76" fmla="*/ 2147483646 w 121"/>
                  <a:gd name="T77" fmla="*/ 2147483646 h 78"/>
                  <a:gd name="T78" fmla="*/ 2147483646 w 121"/>
                  <a:gd name="T79" fmla="*/ 2147483646 h 78"/>
                  <a:gd name="T80" fmla="*/ 2147483646 w 121"/>
                  <a:gd name="T81" fmla="*/ 2147483646 h 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1"/>
                  <a:gd name="T124" fmla="*/ 0 h 78"/>
                  <a:gd name="T125" fmla="*/ 121 w 121"/>
                  <a:gd name="T126" fmla="*/ 78 h 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1" h="78">
                    <a:moveTo>
                      <a:pt x="38" y="10"/>
                    </a:moveTo>
                    <a:cubicBezTo>
                      <a:pt x="37" y="12"/>
                      <a:pt x="36" y="13"/>
                      <a:pt x="33" y="14"/>
                    </a:cubicBezTo>
                    <a:cubicBezTo>
                      <a:pt x="30" y="16"/>
                      <a:pt x="27" y="15"/>
                      <a:pt x="24" y="18"/>
                    </a:cubicBezTo>
                    <a:cubicBezTo>
                      <a:pt x="21" y="21"/>
                      <a:pt x="21" y="27"/>
                      <a:pt x="20" y="31"/>
                    </a:cubicBezTo>
                    <a:cubicBezTo>
                      <a:pt x="17" y="38"/>
                      <a:pt x="12" y="45"/>
                      <a:pt x="8" y="51"/>
                    </a:cubicBezTo>
                    <a:cubicBezTo>
                      <a:pt x="4" y="56"/>
                      <a:pt x="0" y="63"/>
                      <a:pt x="9" y="65"/>
                    </a:cubicBezTo>
                    <a:cubicBezTo>
                      <a:pt x="15" y="66"/>
                      <a:pt x="24" y="55"/>
                      <a:pt x="29" y="62"/>
                    </a:cubicBezTo>
                    <a:cubicBezTo>
                      <a:pt x="31" y="65"/>
                      <a:pt x="31" y="72"/>
                      <a:pt x="31" y="77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3" y="76"/>
                      <a:pt x="33" y="75"/>
                      <a:pt x="35" y="73"/>
                    </a:cubicBezTo>
                    <a:cubicBezTo>
                      <a:pt x="36" y="72"/>
                      <a:pt x="35" y="73"/>
                      <a:pt x="37" y="73"/>
                    </a:cubicBezTo>
                    <a:cubicBezTo>
                      <a:pt x="38" y="73"/>
                      <a:pt x="39" y="73"/>
                      <a:pt x="40" y="72"/>
                    </a:cubicBezTo>
                    <a:cubicBezTo>
                      <a:pt x="42" y="72"/>
                      <a:pt x="44" y="71"/>
                      <a:pt x="46" y="70"/>
                    </a:cubicBezTo>
                    <a:cubicBezTo>
                      <a:pt x="48" y="70"/>
                      <a:pt x="50" y="71"/>
                      <a:pt x="52" y="70"/>
                    </a:cubicBezTo>
                    <a:cubicBezTo>
                      <a:pt x="58" y="69"/>
                      <a:pt x="59" y="62"/>
                      <a:pt x="60" y="57"/>
                    </a:cubicBezTo>
                    <a:cubicBezTo>
                      <a:pt x="64" y="58"/>
                      <a:pt x="67" y="59"/>
                      <a:pt x="70" y="63"/>
                    </a:cubicBezTo>
                    <a:cubicBezTo>
                      <a:pt x="73" y="66"/>
                      <a:pt x="75" y="72"/>
                      <a:pt x="78" y="74"/>
                    </a:cubicBezTo>
                    <a:cubicBezTo>
                      <a:pt x="81" y="72"/>
                      <a:pt x="82" y="64"/>
                      <a:pt x="79" y="62"/>
                    </a:cubicBezTo>
                    <a:cubicBezTo>
                      <a:pt x="81" y="62"/>
                      <a:pt x="83" y="62"/>
                      <a:pt x="85" y="62"/>
                    </a:cubicBezTo>
                    <a:cubicBezTo>
                      <a:pt x="88" y="61"/>
                      <a:pt x="90" y="60"/>
                      <a:pt x="93" y="60"/>
                    </a:cubicBezTo>
                    <a:cubicBezTo>
                      <a:pt x="96" y="60"/>
                      <a:pt x="103" y="64"/>
                      <a:pt x="106" y="62"/>
                    </a:cubicBezTo>
                    <a:cubicBezTo>
                      <a:pt x="106" y="62"/>
                      <a:pt x="107" y="60"/>
                      <a:pt x="107" y="60"/>
                    </a:cubicBezTo>
                    <a:cubicBezTo>
                      <a:pt x="108" y="59"/>
                      <a:pt x="109" y="58"/>
                      <a:pt x="110" y="57"/>
                    </a:cubicBezTo>
                    <a:cubicBezTo>
                      <a:pt x="112" y="54"/>
                      <a:pt x="114" y="50"/>
                      <a:pt x="117" y="47"/>
                    </a:cubicBezTo>
                    <a:cubicBezTo>
                      <a:pt x="117" y="47"/>
                      <a:pt x="120" y="45"/>
                      <a:pt x="120" y="44"/>
                    </a:cubicBezTo>
                    <a:cubicBezTo>
                      <a:pt x="121" y="42"/>
                      <a:pt x="115" y="36"/>
                      <a:pt x="114" y="36"/>
                    </a:cubicBezTo>
                    <a:cubicBezTo>
                      <a:pt x="111" y="36"/>
                      <a:pt x="110" y="42"/>
                      <a:pt x="107" y="41"/>
                    </a:cubicBezTo>
                    <a:cubicBezTo>
                      <a:pt x="105" y="41"/>
                      <a:pt x="104" y="36"/>
                      <a:pt x="103" y="35"/>
                    </a:cubicBezTo>
                    <a:cubicBezTo>
                      <a:pt x="101" y="32"/>
                      <a:pt x="97" y="33"/>
                      <a:pt x="94" y="33"/>
                    </a:cubicBezTo>
                    <a:cubicBezTo>
                      <a:pt x="94" y="28"/>
                      <a:pt x="98" y="23"/>
                      <a:pt x="99" y="18"/>
                    </a:cubicBezTo>
                    <a:cubicBezTo>
                      <a:pt x="100" y="15"/>
                      <a:pt x="99" y="15"/>
                      <a:pt x="96" y="14"/>
                    </a:cubicBezTo>
                    <a:cubicBezTo>
                      <a:pt x="93" y="12"/>
                      <a:pt x="90" y="13"/>
                      <a:pt x="87" y="11"/>
                    </a:cubicBezTo>
                    <a:cubicBezTo>
                      <a:pt x="84" y="10"/>
                      <a:pt x="84" y="6"/>
                      <a:pt x="82" y="3"/>
                    </a:cubicBezTo>
                    <a:cubicBezTo>
                      <a:pt x="80" y="0"/>
                      <a:pt x="78" y="4"/>
                      <a:pt x="75" y="5"/>
                    </a:cubicBezTo>
                    <a:cubicBezTo>
                      <a:pt x="74" y="6"/>
                      <a:pt x="71" y="8"/>
                      <a:pt x="70" y="8"/>
                    </a:cubicBezTo>
                    <a:cubicBezTo>
                      <a:pt x="68" y="8"/>
                      <a:pt x="66" y="7"/>
                      <a:pt x="64" y="8"/>
                    </a:cubicBezTo>
                    <a:cubicBezTo>
                      <a:pt x="61" y="9"/>
                      <a:pt x="59" y="12"/>
                      <a:pt x="55" y="11"/>
                    </a:cubicBezTo>
                    <a:cubicBezTo>
                      <a:pt x="53" y="10"/>
                      <a:pt x="48" y="9"/>
                      <a:pt x="47" y="13"/>
                    </a:cubicBezTo>
                    <a:cubicBezTo>
                      <a:pt x="44" y="11"/>
                      <a:pt x="41" y="10"/>
                      <a:pt x="38" y="8"/>
                    </a:cubicBezTo>
                    <a:cubicBezTo>
                      <a:pt x="37" y="8"/>
                      <a:pt x="38" y="8"/>
                      <a:pt x="38" y="8"/>
                    </a:cubicBez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2D8D9E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1" name="Freeform 549">
                <a:extLst>
                  <a:ext uri="{FF2B5EF4-FFF2-40B4-BE49-F238E27FC236}">
                    <a16:creationId xmlns:a16="http://schemas.microsoft.com/office/drawing/2014/main" id="{25A62CAA-EBFD-E9A8-2FD5-40ED1AC99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2808" y="3085862"/>
                <a:ext cx="22225" cy="30162"/>
              </a:xfrm>
              <a:custGeom>
                <a:avLst/>
                <a:gdLst>
                  <a:gd name="T0" fmla="*/ 2147483646 w 25"/>
                  <a:gd name="T1" fmla="*/ 2147483646 h 34"/>
                  <a:gd name="T2" fmla="*/ 2147483646 w 25"/>
                  <a:gd name="T3" fmla="*/ 2147483646 h 34"/>
                  <a:gd name="T4" fmla="*/ 2147483646 w 25"/>
                  <a:gd name="T5" fmla="*/ 2147483646 h 34"/>
                  <a:gd name="T6" fmla="*/ 2147483646 w 25"/>
                  <a:gd name="T7" fmla="*/ 2147483646 h 34"/>
                  <a:gd name="T8" fmla="*/ 2147483646 w 25"/>
                  <a:gd name="T9" fmla="*/ 0 h 34"/>
                  <a:gd name="T10" fmla="*/ 2147483646 w 25"/>
                  <a:gd name="T11" fmla="*/ 2147483646 h 34"/>
                  <a:gd name="T12" fmla="*/ 2147483646 w 25"/>
                  <a:gd name="T13" fmla="*/ 2147483646 h 34"/>
                  <a:gd name="T14" fmla="*/ 0 w 25"/>
                  <a:gd name="T15" fmla="*/ 2147483646 h 34"/>
                  <a:gd name="T16" fmla="*/ 2147483646 w 25"/>
                  <a:gd name="T17" fmla="*/ 2147483646 h 34"/>
                  <a:gd name="T18" fmla="*/ 2147483646 w 25"/>
                  <a:gd name="T19" fmla="*/ 2147483646 h 34"/>
                  <a:gd name="T20" fmla="*/ 2147483646 w 25"/>
                  <a:gd name="T21" fmla="*/ 2147483646 h 34"/>
                  <a:gd name="T22" fmla="*/ 2147483646 w 25"/>
                  <a:gd name="T23" fmla="*/ 2147483646 h 34"/>
                  <a:gd name="T24" fmla="*/ 2147483646 w 25"/>
                  <a:gd name="T25" fmla="*/ 2147483646 h 34"/>
                  <a:gd name="T26" fmla="*/ 2147483646 w 25"/>
                  <a:gd name="T27" fmla="*/ 2147483646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34"/>
                  <a:gd name="T44" fmla="*/ 25 w 25"/>
                  <a:gd name="T45" fmla="*/ 34 h 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34">
                    <a:moveTo>
                      <a:pt x="25" y="32"/>
                    </a:moveTo>
                    <a:cubicBezTo>
                      <a:pt x="25" y="30"/>
                      <a:pt x="25" y="29"/>
                      <a:pt x="25" y="27"/>
                    </a:cubicBezTo>
                    <a:cubicBezTo>
                      <a:pt x="25" y="23"/>
                      <a:pt x="24" y="23"/>
                      <a:pt x="22" y="18"/>
                    </a:cubicBezTo>
                    <a:cubicBezTo>
                      <a:pt x="21" y="15"/>
                      <a:pt x="23" y="12"/>
                      <a:pt x="21" y="8"/>
                    </a:cubicBezTo>
                    <a:cubicBezTo>
                      <a:pt x="20" y="5"/>
                      <a:pt x="16" y="3"/>
                      <a:pt x="13" y="0"/>
                    </a:cubicBezTo>
                    <a:cubicBezTo>
                      <a:pt x="9" y="4"/>
                      <a:pt x="5" y="8"/>
                      <a:pt x="2" y="13"/>
                    </a:cubicBezTo>
                    <a:cubicBezTo>
                      <a:pt x="1" y="16"/>
                      <a:pt x="1" y="19"/>
                      <a:pt x="1" y="22"/>
                    </a:cubicBezTo>
                    <a:cubicBezTo>
                      <a:pt x="2" y="25"/>
                      <a:pt x="1" y="25"/>
                      <a:pt x="0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7" y="28"/>
                      <a:pt x="11" y="26"/>
                      <a:pt x="16" y="27"/>
                    </a:cubicBezTo>
                    <a:cubicBezTo>
                      <a:pt x="20" y="28"/>
                      <a:pt x="20" y="30"/>
                      <a:pt x="23" y="33"/>
                    </a:cubicBezTo>
                    <a:cubicBezTo>
                      <a:pt x="23" y="33"/>
                      <a:pt x="23" y="33"/>
                      <a:pt x="24" y="33"/>
                    </a:cubicBezTo>
                    <a:cubicBezTo>
                      <a:pt x="25" y="34"/>
                      <a:pt x="25" y="34"/>
                      <a:pt x="25" y="34"/>
                    </a:cubicBezTo>
                    <a:lnTo>
                      <a:pt x="25" y="32"/>
                    </a:lnTo>
                    <a:close/>
                  </a:path>
                </a:pathLst>
              </a:custGeom>
              <a:solidFill>
                <a:srgbClr val="2D8D9E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2" name="Freeform 550">
                <a:extLst>
                  <a:ext uri="{FF2B5EF4-FFF2-40B4-BE49-F238E27FC236}">
                    <a16:creationId xmlns:a16="http://schemas.microsoft.com/office/drawing/2014/main" id="{914A07BC-0647-B763-D5D7-A4CB42AAA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3608" y="2812812"/>
                <a:ext cx="68262" cy="85725"/>
              </a:xfrm>
              <a:custGeom>
                <a:avLst/>
                <a:gdLst>
                  <a:gd name="T0" fmla="*/ 2147483646 w 77"/>
                  <a:gd name="T1" fmla="*/ 2147483646 h 96"/>
                  <a:gd name="T2" fmla="*/ 2147483646 w 77"/>
                  <a:gd name="T3" fmla="*/ 2147483646 h 96"/>
                  <a:gd name="T4" fmla="*/ 2147483646 w 77"/>
                  <a:gd name="T5" fmla="*/ 2147483646 h 96"/>
                  <a:gd name="T6" fmla="*/ 2147483646 w 77"/>
                  <a:gd name="T7" fmla="*/ 2147483646 h 96"/>
                  <a:gd name="T8" fmla="*/ 2147483646 w 77"/>
                  <a:gd name="T9" fmla="*/ 2147483646 h 96"/>
                  <a:gd name="T10" fmla="*/ 2147483646 w 77"/>
                  <a:gd name="T11" fmla="*/ 2147483646 h 96"/>
                  <a:gd name="T12" fmla="*/ 2147483646 w 77"/>
                  <a:gd name="T13" fmla="*/ 2147483646 h 96"/>
                  <a:gd name="T14" fmla="*/ 2147483646 w 77"/>
                  <a:gd name="T15" fmla="*/ 2147483646 h 96"/>
                  <a:gd name="T16" fmla="*/ 2147483646 w 77"/>
                  <a:gd name="T17" fmla="*/ 2147483646 h 96"/>
                  <a:gd name="T18" fmla="*/ 2147483646 w 77"/>
                  <a:gd name="T19" fmla="*/ 2147483646 h 96"/>
                  <a:gd name="T20" fmla="*/ 2147483646 w 77"/>
                  <a:gd name="T21" fmla="*/ 2147483646 h 96"/>
                  <a:gd name="T22" fmla="*/ 2147483646 w 77"/>
                  <a:gd name="T23" fmla="*/ 2147483646 h 96"/>
                  <a:gd name="T24" fmla="*/ 2147483646 w 77"/>
                  <a:gd name="T25" fmla="*/ 2147483646 h 96"/>
                  <a:gd name="T26" fmla="*/ 2147483646 w 77"/>
                  <a:gd name="T27" fmla="*/ 2147483646 h 96"/>
                  <a:gd name="T28" fmla="*/ 2147483646 w 77"/>
                  <a:gd name="T29" fmla="*/ 2147483646 h 96"/>
                  <a:gd name="T30" fmla="*/ 2147483646 w 77"/>
                  <a:gd name="T31" fmla="*/ 2147483646 h 96"/>
                  <a:gd name="T32" fmla="*/ 2147483646 w 77"/>
                  <a:gd name="T33" fmla="*/ 2147483646 h 96"/>
                  <a:gd name="T34" fmla="*/ 2147483646 w 77"/>
                  <a:gd name="T35" fmla="*/ 2147483646 h 96"/>
                  <a:gd name="T36" fmla="*/ 2147483646 w 77"/>
                  <a:gd name="T37" fmla="*/ 2147483646 h 96"/>
                  <a:gd name="T38" fmla="*/ 2147483646 w 77"/>
                  <a:gd name="T39" fmla="*/ 2147483646 h 96"/>
                  <a:gd name="T40" fmla="*/ 2147483646 w 77"/>
                  <a:gd name="T41" fmla="*/ 2147483646 h 96"/>
                  <a:gd name="T42" fmla="*/ 2147483646 w 77"/>
                  <a:gd name="T43" fmla="*/ 2147483646 h 96"/>
                  <a:gd name="T44" fmla="*/ 2147483646 w 77"/>
                  <a:gd name="T45" fmla="*/ 2147483646 h 96"/>
                  <a:gd name="T46" fmla="*/ 2147483646 w 77"/>
                  <a:gd name="T47" fmla="*/ 2147483646 h 96"/>
                  <a:gd name="T48" fmla="*/ 2147483646 w 77"/>
                  <a:gd name="T49" fmla="*/ 2147483646 h 96"/>
                  <a:gd name="T50" fmla="*/ 2147483646 w 77"/>
                  <a:gd name="T51" fmla="*/ 2147483646 h 96"/>
                  <a:gd name="T52" fmla="*/ 2147483646 w 77"/>
                  <a:gd name="T53" fmla="*/ 2147483646 h 96"/>
                  <a:gd name="T54" fmla="*/ 2147483646 w 77"/>
                  <a:gd name="T55" fmla="*/ 2147483646 h 96"/>
                  <a:gd name="T56" fmla="*/ 2147483646 w 77"/>
                  <a:gd name="T57" fmla="*/ 2147483646 h 96"/>
                  <a:gd name="T58" fmla="*/ 2147483646 w 77"/>
                  <a:gd name="T59" fmla="*/ 2147483646 h 96"/>
                  <a:gd name="T60" fmla="*/ 2147483646 w 77"/>
                  <a:gd name="T61" fmla="*/ 2147483646 h 96"/>
                  <a:gd name="T62" fmla="*/ 2147483646 w 77"/>
                  <a:gd name="T63" fmla="*/ 2147483646 h 96"/>
                  <a:gd name="T64" fmla="*/ 2147483646 w 77"/>
                  <a:gd name="T65" fmla="*/ 2147483646 h 96"/>
                  <a:gd name="T66" fmla="*/ 2147483646 w 77"/>
                  <a:gd name="T67" fmla="*/ 2147483646 h 96"/>
                  <a:gd name="T68" fmla="*/ 2147483646 w 77"/>
                  <a:gd name="T69" fmla="*/ 2147483646 h 96"/>
                  <a:gd name="T70" fmla="*/ 2147483646 w 77"/>
                  <a:gd name="T71" fmla="*/ 2147483646 h 96"/>
                  <a:gd name="T72" fmla="*/ 2147483646 w 77"/>
                  <a:gd name="T73" fmla="*/ 2147483646 h 96"/>
                  <a:gd name="T74" fmla="*/ 2147483646 w 77"/>
                  <a:gd name="T75" fmla="*/ 2147483646 h 96"/>
                  <a:gd name="T76" fmla="*/ 2147483646 w 77"/>
                  <a:gd name="T77" fmla="*/ 2147483646 h 96"/>
                  <a:gd name="T78" fmla="*/ 2147483646 w 77"/>
                  <a:gd name="T79" fmla="*/ 2147483646 h 96"/>
                  <a:gd name="T80" fmla="*/ 2147483646 w 77"/>
                  <a:gd name="T81" fmla="*/ 2147483646 h 96"/>
                  <a:gd name="T82" fmla="*/ 2147483646 w 77"/>
                  <a:gd name="T83" fmla="*/ 2147483646 h 96"/>
                  <a:gd name="T84" fmla="*/ 2147483646 w 77"/>
                  <a:gd name="T85" fmla="*/ 2147483646 h 96"/>
                  <a:gd name="T86" fmla="*/ 2147483646 w 77"/>
                  <a:gd name="T87" fmla="*/ 2147483646 h 96"/>
                  <a:gd name="T88" fmla="*/ 2147483646 w 77"/>
                  <a:gd name="T89" fmla="*/ 2147483646 h 96"/>
                  <a:gd name="T90" fmla="*/ 2147483646 w 77"/>
                  <a:gd name="T91" fmla="*/ 2147483646 h 96"/>
                  <a:gd name="T92" fmla="*/ 2147483646 w 77"/>
                  <a:gd name="T93" fmla="*/ 2147483646 h 96"/>
                  <a:gd name="T94" fmla="*/ 2147483646 w 77"/>
                  <a:gd name="T95" fmla="*/ 2147483646 h 96"/>
                  <a:gd name="T96" fmla="*/ 2147483646 w 77"/>
                  <a:gd name="T97" fmla="*/ 2147483646 h 96"/>
                  <a:gd name="T98" fmla="*/ 2147483646 w 77"/>
                  <a:gd name="T99" fmla="*/ 2147483646 h 96"/>
                  <a:gd name="T100" fmla="*/ 2147483646 w 77"/>
                  <a:gd name="T101" fmla="*/ 2147483646 h 96"/>
                  <a:gd name="T102" fmla="*/ 2147483646 w 77"/>
                  <a:gd name="T103" fmla="*/ 2147483646 h 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7"/>
                  <a:gd name="T157" fmla="*/ 0 h 96"/>
                  <a:gd name="T158" fmla="*/ 77 w 77"/>
                  <a:gd name="T159" fmla="*/ 96 h 9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7" h="96">
                    <a:moveTo>
                      <a:pt x="34" y="94"/>
                    </a:moveTo>
                    <a:cubicBezTo>
                      <a:pt x="33" y="94"/>
                      <a:pt x="30" y="95"/>
                      <a:pt x="29" y="96"/>
                    </a:cubicBezTo>
                    <a:cubicBezTo>
                      <a:pt x="27" y="96"/>
                      <a:pt x="25" y="96"/>
                      <a:pt x="23" y="96"/>
                    </a:cubicBezTo>
                    <a:cubicBezTo>
                      <a:pt x="22" y="96"/>
                      <a:pt x="20" y="96"/>
                      <a:pt x="19" y="96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19" y="95"/>
                      <a:pt x="19" y="95"/>
                      <a:pt x="19" y="95"/>
                    </a:cubicBezTo>
                    <a:cubicBezTo>
                      <a:pt x="20" y="92"/>
                      <a:pt x="21" y="90"/>
                      <a:pt x="20" y="88"/>
                    </a:cubicBezTo>
                    <a:cubicBezTo>
                      <a:pt x="18" y="86"/>
                      <a:pt x="14" y="87"/>
                      <a:pt x="15" y="83"/>
                    </a:cubicBezTo>
                    <a:cubicBezTo>
                      <a:pt x="15" y="78"/>
                      <a:pt x="18" y="73"/>
                      <a:pt x="15" y="75"/>
                    </a:cubicBezTo>
                    <a:cubicBezTo>
                      <a:pt x="12" y="76"/>
                      <a:pt x="9" y="79"/>
                      <a:pt x="9" y="78"/>
                    </a:cubicBezTo>
                    <a:cubicBezTo>
                      <a:pt x="8" y="77"/>
                      <a:pt x="8" y="68"/>
                      <a:pt x="7" y="71"/>
                    </a:cubicBezTo>
                    <a:cubicBezTo>
                      <a:pt x="5" y="74"/>
                      <a:pt x="2" y="76"/>
                      <a:pt x="2" y="72"/>
                    </a:cubicBezTo>
                    <a:cubicBezTo>
                      <a:pt x="3" y="69"/>
                      <a:pt x="5" y="68"/>
                      <a:pt x="4" y="66"/>
                    </a:cubicBezTo>
                    <a:cubicBezTo>
                      <a:pt x="3" y="63"/>
                      <a:pt x="2" y="61"/>
                      <a:pt x="3" y="59"/>
                    </a:cubicBezTo>
                    <a:cubicBezTo>
                      <a:pt x="4" y="58"/>
                      <a:pt x="2" y="54"/>
                      <a:pt x="3" y="53"/>
                    </a:cubicBezTo>
                    <a:cubicBezTo>
                      <a:pt x="5" y="52"/>
                      <a:pt x="8" y="50"/>
                      <a:pt x="7" y="48"/>
                    </a:cubicBezTo>
                    <a:cubicBezTo>
                      <a:pt x="7" y="45"/>
                      <a:pt x="8" y="44"/>
                      <a:pt x="5" y="43"/>
                    </a:cubicBezTo>
                    <a:cubicBezTo>
                      <a:pt x="3" y="41"/>
                      <a:pt x="2" y="38"/>
                      <a:pt x="2" y="38"/>
                    </a:cubicBezTo>
                    <a:cubicBezTo>
                      <a:pt x="2" y="38"/>
                      <a:pt x="3" y="34"/>
                      <a:pt x="2" y="29"/>
                    </a:cubicBezTo>
                    <a:cubicBezTo>
                      <a:pt x="0" y="24"/>
                      <a:pt x="0" y="15"/>
                      <a:pt x="3" y="17"/>
                    </a:cubicBezTo>
                    <a:cubicBezTo>
                      <a:pt x="6" y="18"/>
                      <a:pt x="5" y="17"/>
                      <a:pt x="9" y="21"/>
                    </a:cubicBezTo>
                    <a:cubicBezTo>
                      <a:pt x="12" y="24"/>
                      <a:pt x="7" y="31"/>
                      <a:pt x="16" y="26"/>
                    </a:cubicBezTo>
                    <a:cubicBezTo>
                      <a:pt x="25" y="21"/>
                      <a:pt x="26" y="12"/>
                      <a:pt x="27" y="19"/>
                    </a:cubicBezTo>
                    <a:cubicBezTo>
                      <a:pt x="28" y="26"/>
                      <a:pt x="31" y="28"/>
                      <a:pt x="32" y="26"/>
                    </a:cubicBezTo>
                    <a:cubicBezTo>
                      <a:pt x="34" y="24"/>
                      <a:pt x="38" y="20"/>
                      <a:pt x="35" y="18"/>
                    </a:cubicBezTo>
                    <a:cubicBezTo>
                      <a:pt x="32" y="16"/>
                      <a:pt x="31" y="12"/>
                      <a:pt x="31" y="12"/>
                    </a:cubicBezTo>
                    <a:cubicBezTo>
                      <a:pt x="31" y="12"/>
                      <a:pt x="31" y="6"/>
                      <a:pt x="34" y="6"/>
                    </a:cubicBezTo>
                    <a:cubicBezTo>
                      <a:pt x="36" y="6"/>
                      <a:pt x="35" y="5"/>
                      <a:pt x="38" y="6"/>
                    </a:cubicBezTo>
                    <a:cubicBezTo>
                      <a:pt x="40" y="8"/>
                      <a:pt x="41" y="6"/>
                      <a:pt x="43" y="5"/>
                    </a:cubicBezTo>
                    <a:cubicBezTo>
                      <a:pt x="45" y="5"/>
                      <a:pt x="44" y="0"/>
                      <a:pt x="47" y="3"/>
                    </a:cubicBezTo>
                    <a:cubicBezTo>
                      <a:pt x="50" y="5"/>
                      <a:pt x="51" y="5"/>
                      <a:pt x="51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8"/>
                      <a:pt x="57" y="11"/>
                    </a:cubicBezTo>
                    <a:cubicBezTo>
                      <a:pt x="60" y="14"/>
                      <a:pt x="55" y="22"/>
                      <a:pt x="55" y="24"/>
                    </a:cubicBezTo>
                    <a:cubicBezTo>
                      <a:pt x="54" y="25"/>
                      <a:pt x="49" y="27"/>
                      <a:pt x="54" y="27"/>
                    </a:cubicBezTo>
                    <a:cubicBezTo>
                      <a:pt x="60" y="26"/>
                      <a:pt x="56" y="21"/>
                      <a:pt x="63" y="25"/>
                    </a:cubicBezTo>
                    <a:cubicBezTo>
                      <a:pt x="70" y="28"/>
                      <a:pt x="66" y="29"/>
                      <a:pt x="70" y="29"/>
                    </a:cubicBezTo>
                    <a:cubicBezTo>
                      <a:pt x="75" y="29"/>
                      <a:pt x="74" y="25"/>
                      <a:pt x="75" y="29"/>
                    </a:cubicBezTo>
                    <a:cubicBezTo>
                      <a:pt x="76" y="33"/>
                      <a:pt x="77" y="36"/>
                      <a:pt x="74" y="38"/>
                    </a:cubicBezTo>
                    <a:cubicBezTo>
                      <a:pt x="71" y="40"/>
                      <a:pt x="67" y="42"/>
                      <a:pt x="67" y="42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4"/>
                      <a:pt x="54" y="41"/>
                      <a:pt x="57" y="46"/>
                    </a:cubicBezTo>
                    <a:cubicBezTo>
                      <a:pt x="60" y="50"/>
                      <a:pt x="66" y="50"/>
                      <a:pt x="58" y="54"/>
                    </a:cubicBezTo>
                    <a:cubicBezTo>
                      <a:pt x="51" y="58"/>
                      <a:pt x="48" y="52"/>
                      <a:pt x="48" y="56"/>
                    </a:cubicBezTo>
                    <a:cubicBezTo>
                      <a:pt x="49" y="60"/>
                      <a:pt x="47" y="60"/>
                      <a:pt x="45" y="62"/>
                    </a:cubicBezTo>
                    <a:cubicBezTo>
                      <a:pt x="43" y="64"/>
                      <a:pt x="42" y="58"/>
                      <a:pt x="44" y="63"/>
                    </a:cubicBezTo>
                    <a:cubicBezTo>
                      <a:pt x="46" y="68"/>
                      <a:pt x="49" y="68"/>
                      <a:pt x="46" y="72"/>
                    </a:cubicBezTo>
                    <a:cubicBezTo>
                      <a:pt x="42" y="76"/>
                      <a:pt x="36" y="75"/>
                      <a:pt x="37" y="79"/>
                    </a:cubicBezTo>
                    <a:cubicBezTo>
                      <a:pt x="39" y="82"/>
                      <a:pt x="45" y="77"/>
                      <a:pt x="40" y="84"/>
                    </a:cubicBezTo>
                    <a:cubicBezTo>
                      <a:pt x="38" y="89"/>
                      <a:pt x="36" y="90"/>
                      <a:pt x="36" y="92"/>
                    </a:cubicBezTo>
                    <a:cubicBezTo>
                      <a:pt x="36" y="92"/>
                      <a:pt x="36" y="92"/>
                      <a:pt x="36" y="93"/>
                    </a:cubicBezTo>
                    <a:lnTo>
                      <a:pt x="34" y="94"/>
                    </a:lnTo>
                    <a:close/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3" name="Freeform 551">
                <a:extLst>
                  <a:ext uri="{FF2B5EF4-FFF2-40B4-BE49-F238E27FC236}">
                    <a16:creationId xmlns:a16="http://schemas.microsoft.com/office/drawing/2014/main" id="{F5B2ED53-3672-B5DD-6203-9949AA622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9158" y="2893774"/>
                <a:ext cx="204787" cy="290513"/>
              </a:xfrm>
              <a:custGeom>
                <a:avLst/>
                <a:gdLst>
                  <a:gd name="T0" fmla="*/ 2147483646 w 232"/>
                  <a:gd name="T1" fmla="*/ 2147483646 h 327"/>
                  <a:gd name="T2" fmla="*/ 2147483646 w 232"/>
                  <a:gd name="T3" fmla="*/ 2147483646 h 327"/>
                  <a:gd name="T4" fmla="*/ 2147483646 w 232"/>
                  <a:gd name="T5" fmla="*/ 2147483646 h 327"/>
                  <a:gd name="T6" fmla="*/ 0 w 232"/>
                  <a:gd name="T7" fmla="*/ 2147483646 h 327"/>
                  <a:gd name="T8" fmla="*/ 2147483646 w 232"/>
                  <a:gd name="T9" fmla="*/ 2147483646 h 327"/>
                  <a:gd name="T10" fmla="*/ 2147483646 w 232"/>
                  <a:gd name="T11" fmla="*/ 2147483646 h 327"/>
                  <a:gd name="T12" fmla="*/ 2147483646 w 232"/>
                  <a:gd name="T13" fmla="*/ 2147483646 h 327"/>
                  <a:gd name="T14" fmla="*/ 2147483646 w 232"/>
                  <a:gd name="T15" fmla="*/ 2147483646 h 327"/>
                  <a:gd name="T16" fmla="*/ 2147483646 w 232"/>
                  <a:gd name="T17" fmla="*/ 2147483646 h 327"/>
                  <a:gd name="T18" fmla="*/ 2147483646 w 232"/>
                  <a:gd name="T19" fmla="*/ 2147483646 h 327"/>
                  <a:gd name="T20" fmla="*/ 2147483646 w 232"/>
                  <a:gd name="T21" fmla="*/ 2147483646 h 327"/>
                  <a:gd name="T22" fmla="*/ 2147483646 w 232"/>
                  <a:gd name="T23" fmla="*/ 2147483646 h 327"/>
                  <a:gd name="T24" fmla="*/ 2147483646 w 232"/>
                  <a:gd name="T25" fmla="*/ 2147483646 h 327"/>
                  <a:gd name="T26" fmla="*/ 2147483646 w 232"/>
                  <a:gd name="T27" fmla="*/ 2147483646 h 327"/>
                  <a:gd name="T28" fmla="*/ 2147483646 w 232"/>
                  <a:gd name="T29" fmla="*/ 2147483646 h 327"/>
                  <a:gd name="T30" fmla="*/ 2147483646 w 232"/>
                  <a:gd name="T31" fmla="*/ 2147483646 h 327"/>
                  <a:gd name="T32" fmla="*/ 2147483646 w 232"/>
                  <a:gd name="T33" fmla="*/ 2147483646 h 327"/>
                  <a:gd name="T34" fmla="*/ 2147483646 w 232"/>
                  <a:gd name="T35" fmla="*/ 2147483646 h 327"/>
                  <a:gd name="T36" fmla="*/ 2147483646 w 232"/>
                  <a:gd name="T37" fmla="*/ 2147483646 h 327"/>
                  <a:gd name="T38" fmla="*/ 2147483646 w 232"/>
                  <a:gd name="T39" fmla="*/ 2147483646 h 327"/>
                  <a:gd name="T40" fmla="*/ 2147483646 w 232"/>
                  <a:gd name="T41" fmla="*/ 2147483646 h 327"/>
                  <a:gd name="T42" fmla="*/ 2147483646 w 232"/>
                  <a:gd name="T43" fmla="*/ 2147483646 h 327"/>
                  <a:gd name="T44" fmla="*/ 2147483646 w 232"/>
                  <a:gd name="T45" fmla="*/ 2147483646 h 327"/>
                  <a:gd name="T46" fmla="*/ 2147483646 w 232"/>
                  <a:gd name="T47" fmla="*/ 2147483646 h 327"/>
                  <a:gd name="T48" fmla="*/ 2147483646 w 232"/>
                  <a:gd name="T49" fmla="*/ 2147483646 h 327"/>
                  <a:gd name="T50" fmla="*/ 2147483646 w 232"/>
                  <a:gd name="T51" fmla="*/ 2147483646 h 327"/>
                  <a:gd name="T52" fmla="*/ 2147483646 w 232"/>
                  <a:gd name="T53" fmla="*/ 2147483646 h 327"/>
                  <a:gd name="T54" fmla="*/ 2147483646 w 232"/>
                  <a:gd name="T55" fmla="*/ 2147483646 h 327"/>
                  <a:gd name="T56" fmla="*/ 2147483646 w 232"/>
                  <a:gd name="T57" fmla="*/ 2147483646 h 327"/>
                  <a:gd name="T58" fmla="*/ 2147483646 w 232"/>
                  <a:gd name="T59" fmla="*/ 2147483646 h 327"/>
                  <a:gd name="T60" fmla="*/ 2147483646 w 232"/>
                  <a:gd name="T61" fmla="*/ 2147483646 h 327"/>
                  <a:gd name="T62" fmla="*/ 2147483646 w 232"/>
                  <a:gd name="T63" fmla="*/ 2147483646 h 327"/>
                  <a:gd name="T64" fmla="*/ 2147483646 w 232"/>
                  <a:gd name="T65" fmla="*/ 2147483646 h 327"/>
                  <a:gd name="T66" fmla="*/ 2147483646 w 232"/>
                  <a:gd name="T67" fmla="*/ 2147483646 h 327"/>
                  <a:gd name="T68" fmla="*/ 2147483646 w 232"/>
                  <a:gd name="T69" fmla="*/ 2147483646 h 327"/>
                  <a:gd name="T70" fmla="*/ 2147483646 w 232"/>
                  <a:gd name="T71" fmla="*/ 2147483646 h 327"/>
                  <a:gd name="T72" fmla="*/ 2147483646 w 232"/>
                  <a:gd name="T73" fmla="*/ 2147483646 h 327"/>
                  <a:gd name="T74" fmla="*/ 2147483646 w 232"/>
                  <a:gd name="T75" fmla="*/ 2147483646 h 327"/>
                  <a:gd name="T76" fmla="*/ 2147483646 w 232"/>
                  <a:gd name="T77" fmla="*/ 2147483646 h 327"/>
                  <a:gd name="T78" fmla="*/ 2147483646 w 232"/>
                  <a:gd name="T79" fmla="*/ 2147483646 h 327"/>
                  <a:gd name="T80" fmla="*/ 2147483646 w 232"/>
                  <a:gd name="T81" fmla="*/ 2147483646 h 327"/>
                  <a:gd name="T82" fmla="*/ 2147483646 w 232"/>
                  <a:gd name="T83" fmla="*/ 2147483646 h 327"/>
                  <a:gd name="T84" fmla="*/ 2147483646 w 232"/>
                  <a:gd name="T85" fmla="*/ 2147483646 h 327"/>
                  <a:gd name="T86" fmla="*/ 2147483646 w 232"/>
                  <a:gd name="T87" fmla="*/ 2147483646 h 327"/>
                  <a:gd name="T88" fmla="*/ 2147483646 w 232"/>
                  <a:gd name="T89" fmla="*/ 2147483646 h 327"/>
                  <a:gd name="T90" fmla="*/ 2147483646 w 232"/>
                  <a:gd name="T91" fmla="*/ 2147483646 h 327"/>
                  <a:gd name="T92" fmla="*/ 2147483646 w 232"/>
                  <a:gd name="T93" fmla="*/ 2147483646 h 327"/>
                  <a:gd name="T94" fmla="*/ 2147483646 w 232"/>
                  <a:gd name="T95" fmla="*/ 2147483646 h 327"/>
                  <a:gd name="T96" fmla="*/ 2147483646 w 232"/>
                  <a:gd name="T97" fmla="*/ 2147483646 h 327"/>
                  <a:gd name="T98" fmla="*/ 2147483646 w 232"/>
                  <a:gd name="T99" fmla="*/ 2147483646 h 327"/>
                  <a:gd name="T100" fmla="*/ 2147483646 w 232"/>
                  <a:gd name="T101" fmla="*/ 2147483646 h 32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2"/>
                  <a:gd name="T154" fmla="*/ 0 h 327"/>
                  <a:gd name="T155" fmla="*/ 232 w 232"/>
                  <a:gd name="T156" fmla="*/ 327 h 32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2" h="327">
                    <a:moveTo>
                      <a:pt x="18" y="248"/>
                    </a:moveTo>
                    <a:cubicBezTo>
                      <a:pt x="18" y="248"/>
                      <a:pt x="18" y="245"/>
                      <a:pt x="18" y="243"/>
                    </a:cubicBezTo>
                    <a:cubicBezTo>
                      <a:pt x="18" y="239"/>
                      <a:pt x="17" y="239"/>
                      <a:pt x="15" y="234"/>
                    </a:cubicBezTo>
                    <a:cubicBezTo>
                      <a:pt x="14" y="231"/>
                      <a:pt x="16" y="228"/>
                      <a:pt x="14" y="224"/>
                    </a:cubicBezTo>
                    <a:cubicBezTo>
                      <a:pt x="13" y="221"/>
                      <a:pt x="9" y="219"/>
                      <a:pt x="6" y="216"/>
                    </a:cubicBezTo>
                    <a:cubicBezTo>
                      <a:pt x="6" y="216"/>
                      <a:pt x="6" y="216"/>
                      <a:pt x="6" y="216"/>
                    </a:cubicBezTo>
                    <a:cubicBezTo>
                      <a:pt x="5" y="210"/>
                      <a:pt x="6" y="209"/>
                      <a:pt x="9" y="204"/>
                    </a:cubicBezTo>
                    <a:cubicBezTo>
                      <a:pt x="12" y="200"/>
                      <a:pt x="6" y="193"/>
                      <a:pt x="6" y="193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6" y="189"/>
                      <a:pt x="4" y="186"/>
                      <a:pt x="3" y="183"/>
                    </a:cubicBezTo>
                    <a:cubicBezTo>
                      <a:pt x="2" y="181"/>
                      <a:pt x="0" y="179"/>
                      <a:pt x="0" y="177"/>
                    </a:cubicBezTo>
                    <a:cubicBezTo>
                      <a:pt x="3" y="175"/>
                      <a:pt x="5" y="173"/>
                      <a:pt x="6" y="171"/>
                    </a:cubicBezTo>
                    <a:cubicBezTo>
                      <a:pt x="4" y="168"/>
                      <a:pt x="2" y="160"/>
                      <a:pt x="1" y="156"/>
                    </a:cubicBezTo>
                    <a:cubicBezTo>
                      <a:pt x="0" y="153"/>
                      <a:pt x="3" y="148"/>
                      <a:pt x="7" y="150"/>
                    </a:cubicBezTo>
                    <a:cubicBezTo>
                      <a:pt x="7" y="148"/>
                      <a:pt x="6" y="145"/>
                      <a:pt x="7" y="145"/>
                    </a:cubicBezTo>
                    <a:cubicBezTo>
                      <a:pt x="9" y="144"/>
                      <a:pt x="9" y="146"/>
                      <a:pt x="11" y="146"/>
                    </a:cubicBezTo>
                    <a:cubicBezTo>
                      <a:pt x="12" y="146"/>
                      <a:pt x="13" y="143"/>
                      <a:pt x="15" y="143"/>
                    </a:cubicBezTo>
                    <a:cubicBezTo>
                      <a:pt x="17" y="142"/>
                      <a:pt x="18" y="144"/>
                      <a:pt x="19" y="145"/>
                    </a:cubicBezTo>
                    <a:cubicBezTo>
                      <a:pt x="22" y="138"/>
                      <a:pt x="26" y="130"/>
                      <a:pt x="31" y="125"/>
                    </a:cubicBezTo>
                    <a:cubicBezTo>
                      <a:pt x="28" y="122"/>
                      <a:pt x="24" y="118"/>
                      <a:pt x="25" y="114"/>
                    </a:cubicBezTo>
                    <a:cubicBezTo>
                      <a:pt x="25" y="110"/>
                      <a:pt x="29" y="107"/>
                      <a:pt x="30" y="103"/>
                    </a:cubicBezTo>
                    <a:cubicBezTo>
                      <a:pt x="32" y="100"/>
                      <a:pt x="31" y="101"/>
                      <a:pt x="30" y="98"/>
                    </a:cubicBezTo>
                    <a:cubicBezTo>
                      <a:pt x="28" y="92"/>
                      <a:pt x="31" y="91"/>
                      <a:pt x="34" y="86"/>
                    </a:cubicBezTo>
                    <a:cubicBezTo>
                      <a:pt x="34" y="86"/>
                      <a:pt x="34" y="84"/>
                      <a:pt x="35" y="83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2" y="77"/>
                      <a:pt x="30" y="78"/>
                      <a:pt x="30" y="75"/>
                    </a:cubicBezTo>
                    <a:cubicBezTo>
                      <a:pt x="30" y="72"/>
                      <a:pt x="29" y="69"/>
                      <a:pt x="33" y="67"/>
                    </a:cubicBezTo>
                    <a:cubicBezTo>
                      <a:pt x="37" y="65"/>
                      <a:pt x="36" y="65"/>
                      <a:pt x="40" y="64"/>
                    </a:cubicBezTo>
                    <a:cubicBezTo>
                      <a:pt x="44" y="63"/>
                      <a:pt x="46" y="63"/>
                      <a:pt x="49" y="64"/>
                    </a:cubicBezTo>
                    <a:cubicBezTo>
                      <a:pt x="52" y="64"/>
                      <a:pt x="55" y="61"/>
                      <a:pt x="55" y="65"/>
                    </a:cubicBezTo>
                    <a:cubicBezTo>
                      <a:pt x="55" y="69"/>
                      <a:pt x="50" y="74"/>
                      <a:pt x="54" y="76"/>
                    </a:cubicBezTo>
                    <a:cubicBezTo>
                      <a:pt x="58" y="78"/>
                      <a:pt x="61" y="75"/>
                      <a:pt x="62" y="74"/>
                    </a:cubicBezTo>
                    <a:cubicBezTo>
                      <a:pt x="64" y="72"/>
                      <a:pt x="62" y="65"/>
                      <a:pt x="62" y="65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66" y="53"/>
                      <a:pt x="74" y="54"/>
                    </a:cubicBezTo>
                    <a:cubicBezTo>
                      <a:pt x="82" y="55"/>
                      <a:pt x="81" y="48"/>
                      <a:pt x="79" y="46"/>
                    </a:cubicBezTo>
                    <a:cubicBezTo>
                      <a:pt x="78" y="45"/>
                      <a:pt x="72" y="43"/>
                      <a:pt x="71" y="40"/>
                    </a:cubicBezTo>
                    <a:cubicBezTo>
                      <a:pt x="70" y="37"/>
                      <a:pt x="72" y="28"/>
                      <a:pt x="75" y="29"/>
                    </a:cubicBezTo>
                    <a:cubicBezTo>
                      <a:pt x="79" y="30"/>
                      <a:pt x="81" y="27"/>
                      <a:pt x="79" y="26"/>
                    </a:cubicBezTo>
                    <a:cubicBezTo>
                      <a:pt x="78" y="24"/>
                      <a:pt x="75" y="17"/>
                      <a:pt x="72" y="15"/>
                    </a:cubicBezTo>
                    <a:cubicBezTo>
                      <a:pt x="69" y="12"/>
                      <a:pt x="65" y="8"/>
                      <a:pt x="67" y="6"/>
                    </a:cubicBezTo>
                    <a:cubicBezTo>
                      <a:pt x="67" y="5"/>
                      <a:pt x="68" y="5"/>
                      <a:pt x="68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78" y="6"/>
                      <a:pt x="87" y="1"/>
                    </a:cubicBezTo>
                    <a:cubicBezTo>
                      <a:pt x="87" y="1"/>
                      <a:pt x="87" y="1"/>
                      <a:pt x="88" y="2"/>
                    </a:cubicBezTo>
                    <a:cubicBezTo>
                      <a:pt x="89" y="2"/>
                      <a:pt x="88" y="1"/>
                      <a:pt x="90" y="2"/>
                    </a:cubicBezTo>
                    <a:cubicBezTo>
                      <a:pt x="92" y="3"/>
                      <a:pt x="94" y="0"/>
                      <a:pt x="94" y="0"/>
                    </a:cubicBezTo>
                    <a:cubicBezTo>
                      <a:pt x="94" y="0"/>
                      <a:pt x="94" y="0"/>
                      <a:pt x="97" y="1"/>
                    </a:cubicBezTo>
                    <a:cubicBezTo>
                      <a:pt x="100" y="3"/>
                      <a:pt x="99" y="8"/>
                      <a:pt x="99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1" y="11"/>
                      <a:pt x="95" y="10"/>
                      <a:pt x="98" y="12"/>
                    </a:cubicBezTo>
                    <a:cubicBezTo>
                      <a:pt x="101" y="14"/>
                      <a:pt x="100" y="17"/>
                      <a:pt x="100" y="17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97" y="29"/>
                      <a:pt x="100" y="28"/>
                    </a:cubicBezTo>
                    <a:cubicBezTo>
                      <a:pt x="103" y="27"/>
                      <a:pt x="104" y="26"/>
                      <a:pt x="106" y="30"/>
                    </a:cubicBezTo>
                    <a:cubicBezTo>
                      <a:pt x="107" y="33"/>
                      <a:pt x="110" y="36"/>
                      <a:pt x="111" y="34"/>
                    </a:cubicBezTo>
                    <a:cubicBezTo>
                      <a:pt x="113" y="32"/>
                      <a:pt x="115" y="31"/>
                      <a:pt x="117" y="33"/>
                    </a:cubicBezTo>
                    <a:cubicBezTo>
                      <a:pt x="119" y="36"/>
                      <a:pt x="118" y="40"/>
                      <a:pt x="121" y="37"/>
                    </a:cubicBezTo>
                    <a:cubicBezTo>
                      <a:pt x="123" y="35"/>
                      <a:pt x="123" y="33"/>
                      <a:pt x="126" y="33"/>
                    </a:cubicBezTo>
                    <a:cubicBezTo>
                      <a:pt x="128" y="33"/>
                      <a:pt x="129" y="32"/>
                      <a:pt x="130" y="34"/>
                    </a:cubicBezTo>
                    <a:cubicBezTo>
                      <a:pt x="131" y="36"/>
                      <a:pt x="131" y="39"/>
                      <a:pt x="127" y="42"/>
                    </a:cubicBezTo>
                    <a:cubicBezTo>
                      <a:pt x="123" y="45"/>
                      <a:pt x="121" y="44"/>
                      <a:pt x="122" y="49"/>
                    </a:cubicBezTo>
                    <a:cubicBezTo>
                      <a:pt x="123" y="54"/>
                      <a:pt x="119" y="59"/>
                      <a:pt x="124" y="55"/>
                    </a:cubicBezTo>
                    <a:cubicBezTo>
                      <a:pt x="128" y="52"/>
                      <a:pt x="130" y="50"/>
                      <a:pt x="130" y="50"/>
                    </a:cubicBezTo>
                    <a:cubicBezTo>
                      <a:pt x="130" y="50"/>
                      <a:pt x="132" y="49"/>
                      <a:pt x="135" y="51"/>
                    </a:cubicBezTo>
                    <a:cubicBezTo>
                      <a:pt x="138" y="52"/>
                      <a:pt x="140" y="58"/>
                      <a:pt x="142" y="52"/>
                    </a:cubicBezTo>
                    <a:cubicBezTo>
                      <a:pt x="144" y="47"/>
                      <a:pt x="145" y="44"/>
                      <a:pt x="147" y="42"/>
                    </a:cubicBezTo>
                    <a:cubicBezTo>
                      <a:pt x="149" y="41"/>
                      <a:pt x="152" y="40"/>
                      <a:pt x="154" y="39"/>
                    </a:cubicBezTo>
                    <a:cubicBezTo>
                      <a:pt x="156" y="38"/>
                      <a:pt x="161" y="40"/>
                      <a:pt x="162" y="35"/>
                    </a:cubicBezTo>
                    <a:cubicBezTo>
                      <a:pt x="164" y="31"/>
                      <a:pt x="166" y="29"/>
                      <a:pt x="169" y="31"/>
                    </a:cubicBezTo>
                    <a:cubicBezTo>
                      <a:pt x="172" y="32"/>
                      <a:pt x="167" y="34"/>
                      <a:pt x="167" y="35"/>
                    </a:cubicBezTo>
                    <a:cubicBezTo>
                      <a:pt x="168" y="37"/>
                      <a:pt x="171" y="38"/>
                      <a:pt x="173" y="36"/>
                    </a:cubicBezTo>
                    <a:cubicBezTo>
                      <a:pt x="175" y="35"/>
                      <a:pt x="179" y="33"/>
                      <a:pt x="180" y="32"/>
                    </a:cubicBezTo>
                    <a:cubicBezTo>
                      <a:pt x="181" y="32"/>
                      <a:pt x="181" y="34"/>
                      <a:pt x="184" y="37"/>
                    </a:cubicBezTo>
                    <a:cubicBezTo>
                      <a:pt x="187" y="39"/>
                      <a:pt x="190" y="40"/>
                      <a:pt x="191" y="40"/>
                    </a:cubicBezTo>
                    <a:cubicBezTo>
                      <a:pt x="192" y="40"/>
                      <a:pt x="189" y="42"/>
                      <a:pt x="193" y="43"/>
                    </a:cubicBezTo>
                    <a:cubicBezTo>
                      <a:pt x="197" y="44"/>
                      <a:pt x="200" y="49"/>
                      <a:pt x="200" y="51"/>
                    </a:cubicBezTo>
                    <a:cubicBezTo>
                      <a:pt x="199" y="54"/>
                      <a:pt x="196" y="54"/>
                      <a:pt x="197" y="56"/>
                    </a:cubicBezTo>
                    <a:cubicBezTo>
                      <a:pt x="198" y="58"/>
                      <a:pt x="201" y="60"/>
                      <a:pt x="204" y="59"/>
                    </a:cubicBezTo>
                    <a:cubicBezTo>
                      <a:pt x="207" y="58"/>
                      <a:pt x="210" y="57"/>
                      <a:pt x="211" y="59"/>
                    </a:cubicBezTo>
                    <a:cubicBezTo>
                      <a:pt x="212" y="60"/>
                      <a:pt x="213" y="62"/>
                      <a:pt x="214" y="62"/>
                    </a:cubicBezTo>
                    <a:cubicBezTo>
                      <a:pt x="215" y="62"/>
                      <a:pt x="215" y="62"/>
                      <a:pt x="215" y="62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7" y="65"/>
                      <a:pt x="220" y="69"/>
                      <a:pt x="220" y="71"/>
                    </a:cubicBezTo>
                    <a:cubicBezTo>
                      <a:pt x="220" y="73"/>
                      <a:pt x="219" y="76"/>
                      <a:pt x="219" y="78"/>
                    </a:cubicBezTo>
                    <a:cubicBezTo>
                      <a:pt x="219" y="86"/>
                      <a:pt x="213" y="93"/>
                      <a:pt x="208" y="98"/>
                    </a:cubicBezTo>
                    <a:cubicBezTo>
                      <a:pt x="211" y="103"/>
                      <a:pt x="221" y="104"/>
                      <a:pt x="220" y="110"/>
                    </a:cubicBezTo>
                    <a:cubicBezTo>
                      <a:pt x="220" y="113"/>
                      <a:pt x="218" y="116"/>
                      <a:pt x="219" y="118"/>
                    </a:cubicBezTo>
                    <a:cubicBezTo>
                      <a:pt x="220" y="120"/>
                      <a:pt x="222" y="120"/>
                      <a:pt x="223" y="122"/>
                    </a:cubicBezTo>
                    <a:cubicBezTo>
                      <a:pt x="223" y="123"/>
                      <a:pt x="221" y="125"/>
                      <a:pt x="221" y="126"/>
                    </a:cubicBezTo>
                    <a:cubicBezTo>
                      <a:pt x="221" y="128"/>
                      <a:pt x="222" y="129"/>
                      <a:pt x="223" y="130"/>
                    </a:cubicBezTo>
                    <a:cubicBezTo>
                      <a:pt x="223" y="133"/>
                      <a:pt x="223" y="134"/>
                      <a:pt x="223" y="138"/>
                    </a:cubicBezTo>
                    <a:cubicBezTo>
                      <a:pt x="222" y="146"/>
                      <a:pt x="230" y="151"/>
                      <a:pt x="231" y="160"/>
                    </a:cubicBezTo>
                    <a:cubicBezTo>
                      <a:pt x="231" y="164"/>
                      <a:pt x="232" y="169"/>
                      <a:pt x="232" y="173"/>
                    </a:cubicBezTo>
                    <a:cubicBezTo>
                      <a:pt x="231" y="176"/>
                      <a:pt x="229" y="177"/>
                      <a:pt x="227" y="179"/>
                    </a:cubicBezTo>
                    <a:cubicBezTo>
                      <a:pt x="225" y="182"/>
                      <a:pt x="224" y="185"/>
                      <a:pt x="223" y="189"/>
                    </a:cubicBezTo>
                    <a:cubicBezTo>
                      <a:pt x="218" y="186"/>
                      <a:pt x="215" y="182"/>
                      <a:pt x="210" y="180"/>
                    </a:cubicBezTo>
                    <a:cubicBezTo>
                      <a:pt x="206" y="188"/>
                      <a:pt x="199" y="195"/>
                      <a:pt x="191" y="198"/>
                    </a:cubicBezTo>
                    <a:cubicBezTo>
                      <a:pt x="185" y="200"/>
                      <a:pt x="180" y="206"/>
                      <a:pt x="173" y="208"/>
                    </a:cubicBezTo>
                    <a:cubicBezTo>
                      <a:pt x="169" y="210"/>
                      <a:pt x="164" y="211"/>
                      <a:pt x="160" y="212"/>
                    </a:cubicBezTo>
                    <a:cubicBezTo>
                      <a:pt x="164" y="219"/>
                      <a:pt x="168" y="227"/>
                      <a:pt x="171" y="235"/>
                    </a:cubicBezTo>
                    <a:cubicBezTo>
                      <a:pt x="174" y="240"/>
                      <a:pt x="177" y="242"/>
                      <a:pt x="183" y="243"/>
                    </a:cubicBezTo>
                    <a:cubicBezTo>
                      <a:pt x="183" y="247"/>
                      <a:pt x="181" y="252"/>
                      <a:pt x="182" y="257"/>
                    </a:cubicBezTo>
                    <a:cubicBezTo>
                      <a:pt x="184" y="255"/>
                      <a:pt x="188" y="253"/>
                      <a:pt x="191" y="253"/>
                    </a:cubicBezTo>
                    <a:cubicBezTo>
                      <a:pt x="192" y="257"/>
                      <a:pt x="191" y="263"/>
                      <a:pt x="194" y="265"/>
                    </a:cubicBezTo>
                    <a:cubicBezTo>
                      <a:pt x="195" y="266"/>
                      <a:pt x="197" y="267"/>
                      <a:pt x="199" y="268"/>
                    </a:cubicBezTo>
                    <a:cubicBezTo>
                      <a:pt x="200" y="270"/>
                      <a:pt x="200" y="271"/>
                      <a:pt x="201" y="272"/>
                    </a:cubicBezTo>
                    <a:cubicBezTo>
                      <a:pt x="201" y="273"/>
                      <a:pt x="201" y="273"/>
                      <a:pt x="201" y="273"/>
                    </a:cubicBezTo>
                    <a:cubicBezTo>
                      <a:pt x="201" y="273"/>
                      <a:pt x="201" y="273"/>
                      <a:pt x="201" y="273"/>
                    </a:cubicBezTo>
                    <a:cubicBezTo>
                      <a:pt x="198" y="277"/>
                      <a:pt x="195" y="282"/>
                      <a:pt x="195" y="287"/>
                    </a:cubicBezTo>
                    <a:cubicBezTo>
                      <a:pt x="195" y="286"/>
                      <a:pt x="194" y="285"/>
                      <a:pt x="193" y="285"/>
                    </a:cubicBezTo>
                    <a:cubicBezTo>
                      <a:pt x="191" y="284"/>
                      <a:pt x="190" y="285"/>
                      <a:pt x="189" y="287"/>
                    </a:cubicBezTo>
                    <a:cubicBezTo>
                      <a:pt x="185" y="290"/>
                      <a:pt x="179" y="294"/>
                      <a:pt x="177" y="298"/>
                    </a:cubicBezTo>
                    <a:cubicBezTo>
                      <a:pt x="180" y="300"/>
                      <a:pt x="182" y="301"/>
                      <a:pt x="183" y="304"/>
                    </a:cubicBezTo>
                    <a:cubicBezTo>
                      <a:pt x="184" y="307"/>
                      <a:pt x="186" y="311"/>
                      <a:pt x="186" y="315"/>
                    </a:cubicBezTo>
                    <a:cubicBezTo>
                      <a:pt x="184" y="314"/>
                      <a:pt x="182" y="313"/>
                      <a:pt x="180" y="312"/>
                    </a:cubicBezTo>
                    <a:cubicBezTo>
                      <a:pt x="179" y="312"/>
                      <a:pt x="178" y="311"/>
                      <a:pt x="177" y="312"/>
                    </a:cubicBezTo>
                    <a:cubicBezTo>
                      <a:pt x="176" y="312"/>
                      <a:pt x="175" y="313"/>
                      <a:pt x="175" y="313"/>
                    </a:cubicBezTo>
                    <a:cubicBezTo>
                      <a:pt x="172" y="314"/>
                      <a:pt x="170" y="313"/>
                      <a:pt x="167" y="312"/>
                    </a:cubicBezTo>
                    <a:cubicBezTo>
                      <a:pt x="165" y="310"/>
                      <a:pt x="164" y="310"/>
                      <a:pt x="161" y="311"/>
                    </a:cubicBezTo>
                    <a:cubicBezTo>
                      <a:pt x="156" y="313"/>
                      <a:pt x="152" y="316"/>
                      <a:pt x="148" y="319"/>
                    </a:cubicBezTo>
                    <a:cubicBezTo>
                      <a:pt x="144" y="321"/>
                      <a:pt x="139" y="327"/>
                      <a:pt x="135" y="324"/>
                    </a:cubicBezTo>
                    <a:cubicBezTo>
                      <a:pt x="133" y="323"/>
                      <a:pt x="127" y="316"/>
                      <a:pt x="124" y="317"/>
                    </a:cubicBezTo>
                    <a:cubicBezTo>
                      <a:pt x="123" y="317"/>
                      <a:pt x="122" y="320"/>
                      <a:pt x="122" y="320"/>
                    </a:cubicBezTo>
                    <a:cubicBezTo>
                      <a:pt x="120" y="322"/>
                      <a:pt x="119" y="324"/>
                      <a:pt x="117" y="325"/>
                    </a:cubicBezTo>
                    <a:cubicBezTo>
                      <a:pt x="116" y="325"/>
                      <a:pt x="113" y="327"/>
                      <a:pt x="112" y="327"/>
                    </a:cubicBezTo>
                    <a:cubicBezTo>
                      <a:pt x="110" y="327"/>
                      <a:pt x="109" y="325"/>
                      <a:pt x="108" y="324"/>
                    </a:cubicBezTo>
                    <a:cubicBezTo>
                      <a:pt x="106" y="323"/>
                      <a:pt x="104" y="321"/>
                      <a:pt x="102" y="321"/>
                    </a:cubicBezTo>
                    <a:cubicBezTo>
                      <a:pt x="101" y="320"/>
                      <a:pt x="97" y="321"/>
                      <a:pt x="95" y="321"/>
                    </a:cubicBezTo>
                    <a:cubicBezTo>
                      <a:pt x="94" y="320"/>
                      <a:pt x="94" y="320"/>
                      <a:pt x="94" y="320"/>
                    </a:cubicBezTo>
                    <a:cubicBezTo>
                      <a:pt x="92" y="319"/>
                      <a:pt x="89" y="320"/>
                      <a:pt x="86" y="318"/>
                    </a:cubicBezTo>
                    <a:cubicBezTo>
                      <a:pt x="83" y="317"/>
                      <a:pt x="83" y="313"/>
                      <a:pt x="81" y="310"/>
                    </a:cubicBezTo>
                    <a:cubicBezTo>
                      <a:pt x="79" y="308"/>
                      <a:pt x="78" y="311"/>
                      <a:pt x="75" y="312"/>
                    </a:cubicBezTo>
                    <a:cubicBezTo>
                      <a:pt x="73" y="313"/>
                      <a:pt x="71" y="315"/>
                      <a:pt x="69" y="315"/>
                    </a:cubicBezTo>
                    <a:cubicBezTo>
                      <a:pt x="67" y="315"/>
                      <a:pt x="65" y="314"/>
                      <a:pt x="64" y="315"/>
                    </a:cubicBezTo>
                    <a:cubicBezTo>
                      <a:pt x="60" y="316"/>
                      <a:pt x="59" y="319"/>
                      <a:pt x="54" y="318"/>
                    </a:cubicBezTo>
                    <a:cubicBezTo>
                      <a:pt x="52" y="317"/>
                      <a:pt x="48" y="316"/>
                      <a:pt x="46" y="320"/>
                    </a:cubicBezTo>
                    <a:cubicBezTo>
                      <a:pt x="43" y="318"/>
                      <a:pt x="41" y="317"/>
                      <a:pt x="38" y="316"/>
                    </a:cubicBezTo>
                    <a:cubicBezTo>
                      <a:pt x="37" y="315"/>
                      <a:pt x="37" y="315"/>
                      <a:pt x="37" y="315"/>
                    </a:cubicBezTo>
                    <a:cubicBezTo>
                      <a:pt x="38" y="314"/>
                      <a:pt x="38" y="314"/>
                      <a:pt x="38" y="314"/>
                    </a:cubicBezTo>
                    <a:cubicBezTo>
                      <a:pt x="38" y="310"/>
                      <a:pt x="38" y="306"/>
                      <a:pt x="38" y="301"/>
                    </a:cubicBezTo>
                    <a:cubicBezTo>
                      <a:pt x="38" y="296"/>
                      <a:pt x="38" y="290"/>
                      <a:pt x="40" y="285"/>
                    </a:cubicBezTo>
                    <a:cubicBezTo>
                      <a:pt x="42" y="278"/>
                      <a:pt x="46" y="274"/>
                      <a:pt x="49" y="269"/>
                    </a:cubicBezTo>
                    <a:cubicBezTo>
                      <a:pt x="51" y="265"/>
                      <a:pt x="54" y="259"/>
                      <a:pt x="51" y="257"/>
                    </a:cubicBezTo>
                    <a:cubicBezTo>
                      <a:pt x="51" y="257"/>
                      <a:pt x="44" y="257"/>
                      <a:pt x="43" y="256"/>
                    </a:cubicBezTo>
                    <a:cubicBezTo>
                      <a:pt x="37" y="255"/>
                      <a:pt x="32" y="252"/>
                      <a:pt x="26" y="251"/>
                    </a:cubicBezTo>
                    <a:cubicBezTo>
                      <a:pt x="23" y="251"/>
                      <a:pt x="21" y="251"/>
                      <a:pt x="19" y="250"/>
                    </a:cubicBezTo>
                    <a:cubicBezTo>
                      <a:pt x="18" y="250"/>
                      <a:pt x="18" y="250"/>
                      <a:pt x="18" y="250"/>
                    </a:cubicBezTo>
                    <a:lnTo>
                      <a:pt x="18" y="248"/>
                    </a:lnTo>
                    <a:close/>
                  </a:path>
                </a:pathLst>
              </a:custGeom>
              <a:solidFill>
                <a:srgbClr val="2D8D9E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4" name="Freeform 552">
                <a:extLst>
                  <a:ext uri="{FF2B5EF4-FFF2-40B4-BE49-F238E27FC236}">
                    <a16:creationId xmlns:a16="http://schemas.microsoft.com/office/drawing/2014/main" id="{209F96AC-B057-C340-C3A2-3A4911567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3458" y="2179399"/>
                <a:ext cx="298450" cy="714375"/>
              </a:xfrm>
              <a:custGeom>
                <a:avLst/>
                <a:gdLst>
                  <a:gd name="T0" fmla="*/ 2147483646 w 337"/>
                  <a:gd name="T1" fmla="*/ 2147483646 h 809"/>
                  <a:gd name="T2" fmla="*/ 2147483646 w 337"/>
                  <a:gd name="T3" fmla="*/ 2147483646 h 809"/>
                  <a:gd name="T4" fmla="*/ 2147483646 w 337"/>
                  <a:gd name="T5" fmla="*/ 2147483646 h 809"/>
                  <a:gd name="T6" fmla="*/ 2147483646 w 337"/>
                  <a:gd name="T7" fmla="*/ 2147483646 h 809"/>
                  <a:gd name="T8" fmla="*/ 2147483646 w 337"/>
                  <a:gd name="T9" fmla="*/ 2147483646 h 809"/>
                  <a:gd name="T10" fmla="*/ 2147483646 w 337"/>
                  <a:gd name="T11" fmla="*/ 2147483646 h 809"/>
                  <a:gd name="T12" fmla="*/ 2147483646 w 337"/>
                  <a:gd name="T13" fmla="*/ 2147483646 h 809"/>
                  <a:gd name="T14" fmla="*/ 2147483646 w 337"/>
                  <a:gd name="T15" fmla="*/ 2147483646 h 809"/>
                  <a:gd name="T16" fmla="*/ 2147483646 w 337"/>
                  <a:gd name="T17" fmla="*/ 2147483646 h 809"/>
                  <a:gd name="T18" fmla="*/ 2147483646 w 337"/>
                  <a:gd name="T19" fmla="*/ 2147483646 h 809"/>
                  <a:gd name="T20" fmla="*/ 2147483646 w 337"/>
                  <a:gd name="T21" fmla="*/ 2147483646 h 809"/>
                  <a:gd name="T22" fmla="*/ 2147483646 w 337"/>
                  <a:gd name="T23" fmla="*/ 2147483646 h 809"/>
                  <a:gd name="T24" fmla="*/ 2147483646 w 337"/>
                  <a:gd name="T25" fmla="*/ 2147483646 h 809"/>
                  <a:gd name="T26" fmla="*/ 2147483646 w 337"/>
                  <a:gd name="T27" fmla="*/ 2147483646 h 809"/>
                  <a:gd name="T28" fmla="*/ 2147483646 w 337"/>
                  <a:gd name="T29" fmla="*/ 2147483646 h 809"/>
                  <a:gd name="T30" fmla="*/ 2147483646 w 337"/>
                  <a:gd name="T31" fmla="*/ 2147483646 h 809"/>
                  <a:gd name="T32" fmla="*/ 2147483646 w 337"/>
                  <a:gd name="T33" fmla="*/ 2147483646 h 809"/>
                  <a:gd name="T34" fmla="*/ 2147483646 w 337"/>
                  <a:gd name="T35" fmla="*/ 2147483646 h 809"/>
                  <a:gd name="T36" fmla="*/ 2147483646 w 337"/>
                  <a:gd name="T37" fmla="*/ 2147483646 h 809"/>
                  <a:gd name="T38" fmla="*/ 2147483646 w 337"/>
                  <a:gd name="T39" fmla="*/ 2147483646 h 809"/>
                  <a:gd name="T40" fmla="*/ 2147483646 w 337"/>
                  <a:gd name="T41" fmla="*/ 2147483646 h 809"/>
                  <a:gd name="T42" fmla="*/ 2147483646 w 337"/>
                  <a:gd name="T43" fmla="*/ 2147483646 h 809"/>
                  <a:gd name="T44" fmla="*/ 2147483646 w 337"/>
                  <a:gd name="T45" fmla="*/ 2147483646 h 809"/>
                  <a:gd name="T46" fmla="*/ 2147483646 w 337"/>
                  <a:gd name="T47" fmla="*/ 2147483646 h 809"/>
                  <a:gd name="T48" fmla="*/ 2147483646 w 337"/>
                  <a:gd name="T49" fmla="*/ 2147483646 h 809"/>
                  <a:gd name="T50" fmla="*/ 2147483646 w 337"/>
                  <a:gd name="T51" fmla="*/ 2147483646 h 809"/>
                  <a:gd name="T52" fmla="*/ 2147483646 w 337"/>
                  <a:gd name="T53" fmla="*/ 2147483646 h 809"/>
                  <a:gd name="T54" fmla="*/ 2147483646 w 337"/>
                  <a:gd name="T55" fmla="*/ 2147483646 h 809"/>
                  <a:gd name="T56" fmla="*/ 2147483646 w 337"/>
                  <a:gd name="T57" fmla="*/ 2147483646 h 809"/>
                  <a:gd name="T58" fmla="*/ 2147483646 w 337"/>
                  <a:gd name="T59" fmla="*/ 2147483646 h 809"/>
                  <a:gd name="T60" fmla="*/ 2147483646 w 337"/>
                  <a:gd name="T61" fmla="*/ 2147483646 h 809"/>
                  <a:gd name="T62" fmla="*/ 2147483646 w 337"/>
                  <a:gd name="T63" fmla="*/ 2147483646 h 809"/>
                  <a:gd name="T64" fmla="*/ 2147483646 w 337"/>
                  <a:gd name="T65" fmla="*/ 2147483646 h 809"/>
                  <a:gd name="T66" fmla="*/ 2147483646 w 337"/>
                  <a:gd name="T67" fmla="*/ 2147483646 h 809"/>
                  <a:gd name="T68" fmla="*/ 2147483646 w 337"/>
                  <a:gd name="T69" fmla="*/ 2147483646 h 809"/>
                  <a:gd name="T70" fmla="*/ 2147483646 w 337"/>
                  <a:gd name="T71" fmla="*/ 2147483646 h 809"/>
                  <a:gd name="T72" fmla="*/ 2147483646 w 337"/>
                  <a:gd name="T73" fmla="*/ 2147483646 h 809"/>
                  <a:gd name="T74" fmla="*/ 2147483646 w 337"/>
                  <a:gd name="T75" fmla="*/ 2147483646 h 809"/>
                  <a:gd name="T76" fmla="*/ 2147483646 w 337"/>
                  <a:gd name="T77" fmla="*/ 2147483646 h 809"/>
                  <a:gd name="T78" fmla="*/ 2147483646 w 337"/>
                  <a:gd name="T79" fmla="*/ 2147483646 h 809"/>
                  <a:gd name="T80" fmla="*/ 2147483646 w 337"/>
                  <a:gd name="T81" fmla="*/ 2147483646 h 809"/>
                  <a:gd name="T82" fmla="*/ 2147483646 w 337"/>
                  <a:gd name="T83" fmla="*/ 2147483646 h 809"/>
                  <a:gd name="T84" fmla="*/ 2147483646 w 337"/>
                  <a:gd name="T85" fmla="*/ 2147483646 h 809"/>
                  <a:gd name="T86" fmla="*/ 2147483646 w 337"/>
                  <a:gd name="T87" fmla="*/ 2147483646 h 809"/>
                  <a:gd name="T88" fmla="*/ 2147483646 w 337"/>
                  <a:gd name="T89" fmla="*/ 2147483646 h 809"/>
                  <a:gd name="T90" fmla="*/ 2147483646 w 337"/>
                  <a:gd name="T91" fmla="*/ 2147483646 h 809"/>
                  <a:gd name="T92" fmla="*/ 2147483646 w 337"/>
                  <a:gd name="T93" fmla="*/ 2147483646 h 809"/>
                  <a:gd name="T94" fmla="*/ 2147483646 w 337"/>
                  <a:gd name="T95" fmla="*/ 2147483646 h 809"/>
                  <a:gd name="T96" fmla="*/ 2147483646 w 337"/>
                  <a:gd name="T97" fmla="*/ 2147483646 h 8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7"/>
                  <a:gd name="T148" fmla="*/ 0 h 809"/>
                  <a:gd name="T149" fmla="*/ 337 w 337"/>
                  <a:gd name="T150" fmla="*/ 809 h 8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7" h="809">
                    <a:moveTo>
                      <a:pt x="1" y="617"/>
                    </a:moveTo>
                    <a:cubicBezTo>
                      <a:pt x="3" y="619"/>
                      <a:pt x="5" y="622"/>
                      <a:pt x="6" y="625"/>
                    </a:cubicBezTo>
                    <a:cubicBezTo>
                      <a:pt x="15" y="620"/>
                      <a:pt x="13" y="608"/>
                      <a:pt x="15" y="598"/>
                    </a:cubicBezTo>
                    <a:cubicBezTo>
                      <a:pt x="18" y="584"/>
                      <a:pt x="23" y="585"/>
                      <a:pt x="31" y="579"/>
                    </a:cubicBezTo>
                    <a:cubicBezTo>
                      <a:pt x="49" y="565"/>
                      <a:pt x="36" y="536"/>
                      <a:pt x="31" y="516"/>
                    </a:cubicBezTo>
                    <a:cubicBezTo>
                      <a:pt x="37" y="518"/>
                      <a:pt x="43" y="508"/>
                      <a:pt x="43" y="501"/>
                    </a:cubicBezTo>
                    <a:cubicBezTo>
                      <a:pt x="43" y="490"/>
                      <a:pt x="33" y="486"/>
                      <a:pt x="29" y="477"/>
                    </a:cubicBezTo>
                    <a:cubicBezTo>
                      <a:pt x="22" y="461"/>
                      <a:pt x="34" y="440"/>
                      <a:pt x="28" y="423"/>
                    </a:cubicBezTo>
                    <a:cubicBezTo>
                      <a:pt x="24" y="412"/>
                      <a:pt x="19" y="415"/>
                      <a:pt x="19" y="402"/>
                    </a:cubicBezTo>
                    <a:cubicBezTo>
                      <a:pt x="20" y="391"/>
                      <a:pt x="25" y="376"/>
                      <a:pt x="27" y="364"/>
                    </a:cubicBezTo>
                    <a:cubicBezTo>
                      <a:pt x="29" y="353"/>
                      <a:pt x="29" y="336"/>
                      <a:pt x="42" y="334"/>
                    </a:cubicBezTo>
                    <a:cubicBezTo>
                      <a:pt x="49" y="333"/>
                      <a:pt x="62" y="338"/>
                      <a:pt x="68" y="341"/>
                    </a:cubicBezTo>
                    <a:cubicBezTo>
                      <a:pt x="78" y="329"/>
                      <a:pt x="64" y="320"/>
                      <a:pt x="63" y="309"/>
                    </a:cubicBezTo>
                    <a:cubicBezTo>
                      <a:pt x="62" y="296"/>
                      <a:pt x="70" y="276"/>
                      <a:pt x="74" y="263"/>
                    </a:cubicBezTo>
                    <a:cubicBezTo>
                      <a:pt x="76" y="254"/>
                      <a:pt x="82" y="242"/>
                      <a:pt x="82" y="233"/>
                    </a:cubicBezTo>
                    <a:cubicBezTo>
                      <a:pt x="82" y="226"/>
                      <a:pt x="76" y="222"/>
                      <a:pt x="76" y="217"/>
                    </a:cubicBezTo>
                    <a:cubicBezTo>
                      <a:pt x="75" y="194"/>
                      <a:pt x="91" y="206"/>
                      <a:pt x="102" y="208"/>
                    </a:cubicBezTo>
                    <a:cubicBezTo>
                      <a:pt x="102" y="187"/>
                      <a:pt x="114" y="158"/>
                      <a:pt x="127" y="142"/>
                    </a:cubicBezTo>
                    <a:cubicBezTo>
                      <a:pt x="124" y="141"/>
                      <a:pt x="121" y="138"/>
                      <a:pt x="117" y="137"/>
                    </a:cubicBezTo>
                    <a:cubicBezTo>
                      <a:pt x="121" y="131"/>
                      <a:pt x="128" y="125"/>
                      <a:pt x="131" y="118"/>
                    </a:cubicBezTo>
                    <a:cubicBezTo>
                      <a:pt x="133" y="111"/>
                      <a:pt x="132" y="105"/>
                      <a:pt x="135" y="100"/>
                    </a:cubicBezTo>
                    <a:cubicBezTo>
                      <a:pt x="141" y="90"/>
                      <a:pt x="155" y="72"/>
                      <a:pt x="166" y="84"/>
                    </a:cubicBezTo>
                    <a:cubicBezTo>
                      <a:pt x="174" y="72"/>
                      <a:pt x="168" y="52"/>
                      <a:pt x="182" y="46"/>
                    </a:cubicBezTo>
                    <a:cubicBezTo>
                      <a:pt x="190" y="42"/>
                      <a:pt x="194" y="47"/>
                      <a:pt x="201" y="50"/>
                    </a:cubicBezTo>
                    <a:cubicBezTo>
                      <a:pt x="208" y="52"/>
                      <a:pt x="214" y="53"/>
                      <a:pt x="222" y="52"/>
                    </a:cubicBezTo>
                    <a:cubicBezTo>
                      <a:pt x="207" y="40"/>
                      <a:pt x="245" y="26"/>
                      <a:pt x="220" y="13"/>
                    </a:cubicBezTo>
                    <a:cubicBezTo>
                      <a:pt x="225" y="6"/>
                      <a:pt x="237" y="0"/>
                      <a:pt x="245" y="6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53" y="26"/>
                      <a:pt x="264" y="34"/>
                      <a:pt x="272" y="46"/>
                    </a:cubicBezTo>
                    <a:cubicBezTo>
                      <a:pt x="276" y="43"/>
                      <a:pt x="279" y="44"/>
                      <a:pt x="283" y="43"/>
                    </a:cubicBezTo>
                    <a:cubicBezTo>
                      <a:pt x="283" y="48"/>
                      <a:pt x="284" y="52"/>
                      <a:pt x="285" y="57"/>
                    </a:cubicBezTo>
                    <a:cubicBezTo>
                      <a:pt x="286" y="56"/>
                      <a:pt x="290" y="55"/>
                      <a:pt x="292" y="52"/>
                    </a:cubicBezTo>
                    <a:cubicBezTo>
                      <a:pt x="297" y="71"/>
                      <a:pt x="317" y="55"/>
                      <a:pt x="313" y="80"/>
                    </a:cubicBezTo>
                    <a:cubicBezTo>
                      <a:pt x="315" y="80"/>
                      <a:pt x="318" y="80"/>
                      <a:pt x="320" y="80"/>
                    </a:cubicBezTo>
                    <a:cubicBezTo>
                      <a:pt x="321" y="91"/>
                      <a:pt x="316" y="105"/>
                      <a:pt x="316" y="116"/>
                    </a:cubicBezTo>
                    <a:cubicBezTo>
                      <a:pt x="315" y="128"/>
                      <a:pt x="315" y="140"/>
                      <a:pt x="316" y="152"/>
                    </a:cubicBezTo>
                    <a:cubicBezTo>
                      <a:pt x="319" y="153"/>
                      <a:pt x="321" y="155"/>
                      <a:pt x="323" y="156"/>
                    </a:cubicBezTo>
                    <a:cubicBezTo>
                      <a:pt x="320" y="159"/>
                      <a:pt x="320" y="164"/>
                      <a:pt x="319" y="166"/>
                    </a:cubicBezTo>
                    <a:cubicBezTo>
                      <a:pt x="321" y="166"/>
                      <a:pt x="324" y="169"/>
                      <a:pt x="327" y="168"/>
                    </a:cubicBezTo>
                    <a:cubicBezTo>
                      <a:pt x="321" y="183"/>
                      <a:pt x="314" y="184"/>
                      <a:pt x="322" y="199"/>
                    </a:cubicBezTo>
                    <a:cubicBezTo>
                      <a:pt x="326" y="208"/>
                      <a:pt x="331" y="215"/>
                      <a:pt x="336" y="223"/>
                    </a:cubicBezTo>
                    <a:cubicBezTo>
                      <a:pt x="337" y="226"/>
                      <a:pt x="337" y="226"/>
                      <a:pt x="337" y="226"/>
                    </a:cubicBezTo>
                    <a:cubicBezTo>
                      <a:pt x="335" y="225"/>
                      <a:pt x="335" y="225"/>
                      <a:pt x="335" y="225"/>
                    </a:cubicBezTo>
                    <a:cubicBezTo>
                      <a:pt x="333" y="224"/>
                      <a:pt x="331" y="223"/>
                      <a:pt x="331" y="223"/>
                    </a:cubicBezTo>
                    <a:cubicBezTo>
                      <a:pt x="317" y="227"/>
                      <a:pt x="317" y="227"/>
                      <a:pt x="317" y="227"/>
                    </a:cubicBezTo>
                    <a:cubicBezTo>
                      <a:pt x="306" y="228"/>
                      <a:pt x="306" y="228"/>
                      <a:pt x="306" y="228"/>
                    </a:cubicBezTo>
                    <a:cubicBezTo>
                      <a:pt x="294" y="229"/>
                      <a:pt x="294" y="229"/>
                      <a:pt x="294" y="229"/>
                    </a:cubicBezTo>
                    <a:cubicBezTo>
                      <a:pt x="287" y="233"/>
                      <a:pt x="287" y="233"/>
                      <a:pt x="287" y="233"/>
                    </a:cubicBezTo>
                    <a:cubicBezTo>
                      <a:pt x="287" y="233"/>
                      <a:pt x="278" y="240"/>
                      <a:pt x="279" y="244"/>
                    </a:cubicBezTo>
                    <a:cubicBezTo>
                      <a:pt x="280" y="249"/>
                      <a:pt x="278" y="251"/>
                      <a:pt x="273" y="256"/>
                    </a:cubicBezTo>
                    <a:cubicBezTo>
                      <a:pt x="269" y="261"/>
                      <a:pt x="264" y="260"/>
                      <a:pt x="268" y="263"/>
                    </a:cubicBezTo>
                    <a:cubicBezTo>
                      <a:pt x="271" y="266"/>
                      <a:pt x="268" y="273"/>
                      <a:pt x="268" y="273"/>
                    </a:cubicBezTo>
                    <a:cubicBezTo>
                      <a:pt x="268" y="273"/>
                      <a:pt x="263" y="277"/>
                      <a:pt x="262" y="286"/>
                    </a:cubicBezTo>
                    <a:cubicBezTo>
                      <a:pt x="261" y="294"/>
                      <a:pt x="261" y="294"/>
                      <a:pt x="266" y="296"/>
                    </a:cubicBezTo>
                    <a:cubicBezTo>
                      <a:pt x="271" y="299"/>
                      <a:pt x="271" y="305"/>
                      <a:pt x="271" y="305"/>
                    </a:cubicBezTo>
                    <a:cubicBezTo>
                      <a:pt x="271" y="305"/>
                      <a:pt x="267" y="307"/>
                      <a:pt x="269" y="310"/>
                    </a:cubicBezTo>
                    <a:cubicBezTo>
                      <a:pt x="271" y="314"/>
                      <a:pt x="277" y="321"/>
                      <a:pt x="271" y="325"/>
                    </a:cubicBezTo>
                    <a:cubicBezTo>
                      <a:pt x="265" y="329"/>
                      <a:pt x="260" y="333"/>
                      <a:pt x="257" y="336"/>
                    </a:cubicBezTo>
                    <a:cubicBezTo>
                      <a:pt x="254" y="339"/>
                      <a:pt x="253" y="341"/>
                      <a:pt x="250" y="346"/>
                    </a:cubicBezTo>
                    <a:cubicBezTo>
                      <a:pt x="247" y="351"/>
                      <a:pt x="243" y="352"/>
                      <a:pt x="243" y="352"/>
                    </a:cubicBezTo>
                    <a:cubicBezTo>
                      <a:pt x="243" y="352"/>
                      <a:pt x="240" y="356"/>
                      <a:pt x="237" y="360"/>
                    </a:cubicBezTo>
                    <a:cubicBezTo>
                      <a:pt x="235" y="365"/>
                      <a:pt x="235" y="362"/>
                      <a:pt x="230" y="367"/>
                    </a:cubicBezTo>
                    <a:cubicBezTo>
                      <a:pt x="226" y="372"/>
                      <a:pt x="217" y="368"/>
                      <a:pt x="218" y="374"/>
                    </a:cubicBezTo>
                    <a:cubicBezTo>
                      <a:pt x="218" y="381"/>
                      <a:pt x="217" y="382"/>
                      <a:pt x="212" y="382"/>
                    </a:cubicBezTo>
                    <a:cubicBezTo>
                      <a:pt x="206" y="382"/>
                      <a:pt x="205" y="380"/>
                      <a:pt x="205" y="380"/>
                    </a:cubicBezTo>
                    <a:cubicBezTo>
                      <a:pt x="205" y="380"/>
                      <a:pt x="197" y="386"/>
                      <a:pt x="192" y="384"/>
                    </a:cubicBezTo>
                    <a:cubicBezTo>
                      <a:pt x="188" y="382"/>
                      <a:pt x="187" y="383"/>
                      <a:pt x="187" y="383"/>
                    </a:cubicBezTo>
                    <a:cubicBezTo>
                      <a:pt x="187" y="383"/>
                      <a:pt x="189" y="389"/>
                      <a:pt x="187" y="395"/>
                    </a:cubicBezTo>
                    <a:cubicBezTo>
                      <a:pt x="184" y="400"/>
                      <a:pt x="179" y="399"/>
                      <a:pt x="178" y="404"/>
                    </a:cubicBezTo>
                    <a:cubicBezTo>
                      <a:pt x="178" y="408"/>
                      <a:pt x="178" y="410"/>
                      <a:pt x="173" y="413"/>
                    </a:cubicBezTo>
                    <a:cubicBezTo>
                      <a:pt x="168" y="415"/>
                      <a:pt x="162" y="416"/>
                      <a:pt x="165" y="419"/>
                    </a:cubicBezTo>
                    <a:cubicBezTo>
                      <a:pt x="168" y="422"/>
                      <a:pt x="168" y="424"/>
                      <a:pt x="168" y="424"/>
                    </a:cubicBezTo>
                    <a:cubicBezTo>
                      <a:pt x="163" y="429"/>
                      <a:pt x="163" y="429"/>
                      <a:pt x="163" y="429"/>
                    </a:cubicBezTo>
                    <a:cubicBezTo>
                      <a:pt x="163" y="429"/>
                      <a:pt x="167" y="428"/>
                      <a:pt x="164" y="434"/>
                    </a:cubicBezTo>
                    <a:cubicBezTo>
                      <a:pt x="161" y="441"/>
                      <a:pt x="160" y="440"/>
                      <a:pt x="163" y="441"/>
                    </a:cubicBezTo>
                    <a:cubicBezTo>
                      <a:pt x="167" y="443"/>
                      <a:pt x="165" y="448"/>
                      <a:pt x="165" y="448"/>
                    </a:cubicBezTo>
                    <a:cubicBezTo>
                      <a:pt x="165" y="448"/>
                      <a:pt x="151" y="456"/>
                      <a:pt x="156" y="462"/>
                    </a:cubicBezTo>
                    <a:cubicBezTo>
                      <a:pt x="162" y="469"/>
                      <a:pt x="161" y="466"/>
                      <a:pt x="157" y="475"/>
                    </a:cubicBezTo>
                    <a:cubicBezTo>
                      <a:pt x="154" y="485"/>
                      <a:pt x="154" y="479"/>
                      <a:pt x="156" y="485"/>
                    </a:cubicBezTo>
                    <a:cubicBezTo>
                      <a:pt x="157" y="492"/>
                      <a:pt x="156" y="500"/>
                      <a:pt x="158" y="507"/>
                    </a:cubicBezTo>
                    <a:cubicBezTo>
                      <a:pt x="159" y="514"/>
                      <a:pt x="155" y="522"/>
                      <a:pt x="158" y="523"/>
                    </a:cubicBezTo>
                    <a:cubicBezTo>
                      <a:pt x="161" y="525"/>
                      <a:pt x="163" y="529"/>
                      <a:pt x="163" y="529"/>
                    </a:cubicBezTo>
                    <a:cubicBezTo>
                      <a:pt x="157" y="538"/>
                      <a:pt x="157" y="538"/>
                      <a:pt x="157" y="538"/>
                    </a:cubicBezTo>
                    <a:cubicBezTo>
                      <a:pt x="157" y="538"/>
                      <a:pt x="159" y="536"/>
                      <a:pt x="161" y="540"/>
                    </a:cubicBezTo>
                    <a:cubicBezTo>
                      <a:pt x="162" y="544"/>
                      <a:pt x="164" y="539"/>
                      <a:pt x="164" y="539"/>
                    </a:cubicBezTo>
                    <a:cubicBezTo>
                      <a:pt x="164" y="539"/>
                      <a:pt x="168" y="535"/>
                      <a:pt x="171" y="537"/>
                    </a:cubicBezTo>
                    <a:cubicBezTo>
                      <a:pt x="174" y="538"/>
                      <a:pt x="174" y="537"/>
                      <a:pt x="178" y="541"/>
                    </a:cubicBezTo>
                    <a:cubicBezTo>
                      <a:pt x="182" y="545"/>
                      <a:pt x="182" y="541"/>
                      <a:pt x="187" y="549"/>
                    </a:cubicBezTo>
                    <a:cubicBezTo>
                      <a:pt x="192" y="557"/>
                      <a:pt x="189" y="559"/>
                      <a:pt x="192" y="563"/>
                    </a:cubicBezTo>
                    <a:cubicBezTo>
                      <a:pt x="194" y="568"/>
                      <a:pt x="192" y="569"/>
                      <a:pt x="195" y="572"/>
                    </a:cubicBezTo>
                    <a:cubicBezTo>
                      <a:pt x="198" y="576"/>
                      <a:pt x="197" y="580"/>
                      <a:pt x="197" y="580"/>
                    </a:cubicBezTo>
                    <a:cubicBezTo>
                      <a:pt x="197" y="580"/>
                      <a:pt x="189" y="585"/>
                      <a:pt x="189" y="588"/>
                    </a:cubicBezTo>
                    <a:cubicBezTo>
                      <a:pt x="188" y="592"/>
                      <a:pt x="183" y="595"/>
                      <a:pt x="178" y="595"/>
                    </a:cubicBezTo>
                    <a:cubicBezTo>
                      <a:pt x="174" y="595"/>
                      <a:pt x="172" y="592"/>
                      <a:pt x="168" y="593"/>
                    </a:cubicBezTo>
                    <a:cubicBezTo>
                      <a:pt x="164" y="593"/>
                      <a:pt x="160" y="592"/>
                      <a:pt x="157" y="589"/>
                    </a:cubicBezTo>
                    <a:cubicBezTo>
                      <a:pt x="155" y="587"/>
                      <a:pt x="151" y="591"/>
                      <a:pt x="151" y="591"/>
                    </a:cubicBezTo>
                    <a:cubicBezTo>
                      <a:pt x="151" y="591"/>
                      <a:pt x="146" y="595"/>
                      <a:pt x="141" y="592"/>
                    </a:cubicBezTo>
                    <a:cubicBezTo>
                      <a:pt x="136" y="590"/>
                      <a:pt x="132" y="590"/>
                      <a:pt x="130" y="591"/>
                    </a:cubicBezTo>
                    <a:cubicBezTo>
                      <a:pt x="128" y="591"/>
                      <a:pt x="124" y="590"/>
                      <a:pt x="124" y="590"/>
                    </a:cubicBezTo>
                    <a:cubicBezTo>
                      <a:pt x="124" y="590"/>
                      <a:pt x="137" y="597"/>
                      <a:pt x="142" y="596"/>
                    </a:cubicBezTo>
                    <a:cubicBezTo>
                      <a:pt x="146" y="596"/>
                      <a:pt x="147" y="597"/>
                      <a:pt x="149" y="597"/>
                    </a:cubicBezTo>
                    <a:cubicBezTo>
                      <a:pt x="151" y="597"/>
                      <a:pt x="156" y="596"/>
                      <a:pt x="156" y="596"/>
                    </a:cubicBezTo>
                    <a:cubicBezTo>
                      <a:pt x="156" y="596"/>
                      <a:pt x="156" y="598"/>
                      <a:pt x="159" y="603"/>
                    </a:cubicBezTo>
                    <a:cubicBezTo>
                      <a:pt x="162" y="608"/>
                      <a:pt x="162" y="600"/>
                      <a:pt x="166" y="603"/>
                    </a:cubicBezTo>
                    <a:cubicBezTo>
                      <a:pt x="170" y="606"/>
                      <a:pt x="172" y="604"/>
                      <a:pt x="172" y="604"/>
                    </a:cubicBezTo>
                    <a:cubicBezTo>
                      <a:pt x="179" y="603"/>
                      <a:pt x="179" y="603"/>
                      <a:pt x="179" y="603"/>
                    </a:cubicBezTo>
                    <a:cubicBezTo>
                      <a:pt x="179" y="603"/>
                      <a:pt x="181" y="601"/>
                      <a:pt x="183" y="606"/>
                    </a:cubicBezTo>
                    <a:cubicBezTo>
                      <a:pt x="186" y="610"/>
                      <a:pt x="180" y="618"/>
                      <a:pt x="180" y="618"/>
                    </a:cubicBezTo>
                    <a:cubicBezTo>
                      <a:pt x="180" y="618"/>
                      <a:pt x="172" y="621"/>
                      <a:pt x="169" y="622"/>
                    </a:cubicBezTo>
                    <a:cubicBezTo>
                      <a:pt x="167" y="623"/>
                      <a:pt x="160" y="613"/>
                      <a:pt x="162" y="619"/>
                    </a:cubicBezTo>
                    <a:cubicBezTo>
                      <a:pt x="163" y="624"/>
                      <a:pt x="162" y="630"/>
                      <a:pt x="159" y="629"/>
                    </a:cubicBezTo>
                    <a:cubicBezTo>
                      <a:pt x="155" y="629"/>
                      <a:pt x="155" y="629"/>
                      <a:pt x="155" y="629"/>
                    </a:cubicBezTo>
                    <a:cubicBezTo>
                      <a:pt x="155" y="629"/>
                      <a:pt x="147" y="631"/>
                      <a:pt x="144" y="634"/>
                    </a:cubicBezTo>
                    <a:cubicBezTo>
                      <a:pt x="142" y="637"/>
                      <a:pt x="140" y="637"/>
                      <a:pt x="137" y="636"/>
                    </a:cubicBezTo>
                    <a:cubicBezTo>
                      <a:pt x="135" y="634"/>
                      <a:pt x="129" y="637"/>
                      <a:pt x="134" y="638"/>
                    </a:cubicBezTo>
                    <a:cubicBezTo>
                      <a:pt x="139" y="639"/>
                      <a:pt x="143" y="637"/>
                      <a:pt x="146" y="640"/>
                    </a:cubicBezTo>
                    <a:cubicBezTo>
                      <a:pt x="149" y="643"/>
                      <a:pt x="145" y="647"/>
                      <a:pt x="145" y="647"/>
                    </a:cubicBezTo>
                    <a:cubicBezTo>
                      <a:pt x="145" y="647"/>
                      <a:pt x="141" y="649"/>
                      <a:pt x="139" y="649"/>
                    </a:cubicBezTo>
                    <a:cubicBezTo>
                      <a:pt x="138" y="649"/>
                      <a:pt x="133" y="643"/>
                      <a:pt x="133" y="649"/>
                    </a:cubicBezTo>
                    <a:cubicBezTo>
                      <a:pt x="134" y="655"/>
                      <a:pt x="137" y="653"/>
                      <a:pt x="139" y="662"/>
                    </a:cubicBezTo>
                    <a:cubicBezTo>
                      <a:pt x="142" y="672"/>
                      <a:pt x="138" y="679"/>
                      <a:pt x="140" y="680"/>
                    </a:cubicBezTo>
                    <a:cubicBezTo>
                      <a:pt x="142" y="681"/>
                      <a:pt x="141" y="679"/>
                      <a:pt x="143" y="684"/>
                    </a:cubicBezTo>
                    <a:cubicBezTo>
                      <a:pt x="145" y="689"/>
                      <a:pt x="144" y="675"/>
                      <a:pt x="141" y="696"/>
                    </a:cubicBezTo>
                    <a:cubicBezTo>
                      <a:pt x="137" y="716"/>
                      <a:pt x="133" y="719"/>
                      <a:pt x="132" y="731"/>
                    </a:cubicBezTo>
                    <a:cubicBezTo>
                      <a:pt x="131" y="743"/>
                      <a:pt x="130" y="748"/>
                      <a:pt x="125" y="756"/>
                    </a:cubicBezTo>
                    <a:cubicBezTo>
                      <a:pt x="120" y="763"/>
                      <a:pt x="118" y="759"/>
                      <a:pt x="113" y="760"/>
                    </a:cubicBezTo>
                    <a:cubicBezTo>
                      <a:pt x="108" y="760"/>
                      <a:pt x="107" y="764"/>
                      <a:pt x="103" y="761"/>
                    </a:cubicBezTo>
                    <a:cubicBezTo>
                      <a:pt x="99" y="758"/>
                      <a:pt x="100" y="749"/>
                      <a:pt x="95" y="756"/>
                    </a:cubicBezTo>
                    <a:cubicBezTo>
                      <a:pt x="91" y="763"/>
                      <a:pt x="87" y="768"/>
                      <a:pt x="87" y="768"/>
                    </a:cubicBezTo>
                    <a:cubicBezTo>
                      <a:pt x="87" y="768"/>
                      <a:pt x="76" y="774"/>
                      <a:pt x="80" y="782"/>
                    </a:cubicBezTo>
                    <a:cubicBezTo>
                      <a:pt x="84" y="789"/>
                      <a:pt x="88" y="796"/>
                      <a:pt x="77" y="796"/>
                    </a:cubicBezTo>
                    <a:cubicBezTo>
                      <a:pt x="67" y="795"/>
                      <a:pt x="67" y="789"/>
                      <a:pt x="62" y="796"/>
                    </a:cubicBezTo>
                    <a:cubicBezTo>
                      <a:pt x="57" y="803"/>
                      <a:pt x="55" y="809"/>
                      <a:pt x="50" y="803"/>
                    </a:cubicBezTo>
                    <a:cubicBezTo>
                      <a:pt x="45" y="797"/>
                      <a:pt x="42" y="799"/>
                      <a:pt x="42" y="796"/>
                    </a:cubicBezTo>
                    <a:cubicBezTo>
                      <a:pt x="43" y="793"/>
                      <a:pt x="47" y="783"/>
                      <a:pt x="46" y="778"/>
                    </a:cubicBezTo>
                    <a:cubicBezTo>
                      <a:pt x="45" y="773"/>
                      <a:pt x="42" y="769"/>
                      <a:pt x="41" y="767"/>
                    </a:cubicBezTo>
                    <a:cubicBezTo>
                      <a:pt x="40" y="765"/>
                      <a:pt x="28" y="765"/>
                      <a:pt x="36" y="761"/>
                    </a:cubicBezTo>
                    <a:cubicBezTo>
                      <a:pt x="45" y="758"/>
                      <a:pt x="47" y="760"/>
                      <a:pt x="46" y="755"/>
                    </a:cubicBezTo>
                    <a:cubicBezTo>
                      <a:pt x="45" y="749"/>
                      <a:pt x="40" y="751"/>
                      <a:pt x="43" y="746"/>
                    </a:cubicBezTo>
                    <a:cubicBezTo>
                      <a:pt x="47" y="741"/>
                      <a:pt x="51" y="741"/>
                      <a:pt x="46" y="737"/>
                    </a:cubicBezTo>
                    <a:cubicBezTo>
                      <a:pt x="40" y="733"/>
                      <a:pt x="25" y="724"/>
                      <a:pt x="26" y="714"/>
                    </a:cubicBezTo>
                    <a:cubicBezTo>
                      <a:pt x="26" y="705"/>
                      <a:pt x="26" y="703"/>
                      <a:pt x="22" y="697"/>
                    </a:cubicBezTo>
                    <a:cubicBezTo>
                      <a:pt x="18" y="692"/>
                      <a:pt x="14" y="685"/>
                      <a:pt x="18" y="683"/>
                    </a:cubicBezTo>
                    <a:cubicBezTo>
                      <a:pt x="22" y="682"/>
                      <a:pt x="28" y="685"/>
                      <a:pt x="22" y="680"/>
                    </a:cubicBezTo>
                    <a:cubicBezTo>
                      <a:pt x="16" y="674"/>
                      <a:pt x="9" y="681"/>
                      <a:pt x="10" y="669"/>
                    </a:cubicBezTo>
                    <a:cubicBezTo>
                      <a:pt x="11" y="657"/>
                      <a:pt x="20" y="655"/>
                      <a:pt x="15" y="652"/>
                    </a:cubicBezTo>
                    <a:cubicBezTo>
                      <a:pt x="10" y="649"/>
                      <a:pt x="4" y="644"/>
                      <a:pt x="4" y="644"/>
                    </a:cubicBezTo>
                    <a:cubicBezTo>
                      <a:pt x="4" y="644"/>
                      <a:pt x="4" y="632"/>
                      <a:pt x="3" y="629"/>
                    </a:cubicBezTo>
                    <a:cubicBezTo>
                      <a:pt x="2" y="626"/>
                      <a:pt x="1" y="621"/>
                      <a:pt x="0" y="618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" name="Freeform 553">
                <a:extLst>
                  <a:ext uri="{FF2B5EF4-FFF2-40B4-BE49-F238E27FC236}">
                    <a16:creationId xmlns:a16="http://schemas.microsoft.com/office/drawing/2014/main" id="{99F2E255-E4B1-1B24-AA25-614558613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3458" y="2179399"/>
                <a:ext cx="298450" cy="714375"/>
              </a:xfrm>
              <a:custGeom>
                <a:avLst/>
                <a:gdLst>
                  <a:gd name="T0" fmla="*/ 2147483646 w 337"/>
                  <a:gd name="T1" fmla="*/ 2147483646 h 809"/>
                  <a:gd name="T2" fmla="*/ 2147483646 w 337"/>
                  <a:gd name="T3" fmla="*/ 2147483646 h 809"/>
                  <a:gd name="T4" fmla="*/ 2147483646 w 337"/>
                  <a:gd name="T5" fmla="*/ 2147483646 h 809"/>
                  <a:gd name="T6" fmla="*/ 2147483646 w 337"/>
                  <a:gd name="T7" fmla="*/ 2147483646 h 809"/>
                  <a:gd name="T8" fmla="*/ 2147483646 w 337"/>
                  <a:gd name="T9" fmla="*/ 2147483646 h 809"/>
                  <a:gd name="T10" fmla="*/ 2147483646 w 337"/>
                  <a:gd name="T11" fmla="*/ 2147483646 h 809"/>
                  <a:gd name="T12" fmla="*/ 2147483646 w 337"/>
                  <a:gd name="T13" fmla="*/ 2147483646 h 809"/>
                  <a:gd name="T14" fmla="*/ 2147483646 w 337"/>
                  <a:gd name="T15" fmla="*/ 2147483646 h 809"/>
                  <a:gd name="T16" fmla="*/ 2147483646 w 337"/>
                  <a:gd name="T17" fmla="*/ 2147483646 h 809"/>
                  <a:gd name="T18" fmla="*/ 2147483646 w 337"/>
                  <a:gd name="T19" fmla="*/ 2147483646 h 809"/>
                  <a:gd name="T20" fmla="*/ 2147483646 w 337"/>
                  <a:gd name="T21" fmla="*/ 2147483646 h 809"/>
                  <a:gd name="T22" fmla="*/ 2147483646 w 337"/>
                  <a:gd name="T23" fmla="*/ 2147483646 h 809"/>
                  <a:gd name="T24" fmla="*/ 2147483646 w 337"/>
                  <a:gd name="T25" fmla="*/ 2147483646 h 809"/>
                  <a:gd name="T26" fmla="*/ 2147483646 w 337"/>
                  <a:gd name="T27" fmla="*/ 2147483646 h 809"/>
                  <a:gd name="T28" fmla="*/ 2147483646 w 337"/>
                  <a:gd name="T29" fmla="*/ 2147483646 h 809"/>
                  <a:gd name="T30" fmla="*/ 2147483646 w 337"/>
                  <a:gd name="T31" fmla="*/ 2147483646 h 809"/>
                  <a:gd name="T32" fmla="*/ 2147483646 w 337"/>
                  <a:gd name="T33" fmla="*/ 2147483646 h 809"/>
                  <a:gd name="T34" fmla="*/ 2147483646 w 337"/>
                  <a:gd name="T35" fmla="*/ 2147483646 h 809"/>
                  <a:gd name="T36" fmla="*/ 2147483646 w 337"/>
                  <a:gd name="T37" fmla="*/ 2147483646 h 809"/>
                  <a:gd name="T38" fmla="*/ 2147483646 w 337"/>
                  <a:gd name="T39" fmla="*/ 2147483646 h 809"/>
                  <a:gd name="T40" fmla="*/ 2147483646 w 337"/>
                  <a:gd name="T41" fmla="*/ 2147483646 h 809"/>
                  <a:gd name="T42" fmla="*/ 2147483646 w 337"/>
                  <a:gd name="T43" fmla="*/ 2147483646 h 809"/>
                  <a:gd name="T44" fmla="*/ 2147483646 w 337"/>
                  <a:gd name="T45" fmla="*/ 2147483646 h 809"/>
                  <a:gd name="T46" fmla="*/ 2147483646 w 337"/>
                  <a:gd name="T47" fmla="*/ 2147483646 h 809"/>
                  <a:gd name="T48" fmla="*/ 2147483646 w 337"/>
                  <a:gd name="T49" fmla="*/ 2147483646 h 809"/>
                  <a:gd name="T50" fmla="*/ 2147483646 w 337"/>
                  <a:gd name="T51" fmla="*/ 2147483646 h 809"/>
                  <a:gd name="T52" fmla="*/ 2147483646 w 337"/>
                  <a:gd name="T53" fmla="*/ 2147483646 h 809"/>
                  <a:gd name="T54" fmla="*/ 2147483646 w 337"/>
                  <a:gd name="T55" fmla="*/ 2147483646 h 809"/>
                  <a:gd name="T56" fmla="*/ 2147483646 w 337"/>
                  <a:gd name="T57" fmla="*/ 2147483646 h 809"/>
                  <a:gd name="T58" fmla="*/ 2147483646 w 337"/>
                  <a:gd name="T59" fmla="*/ 2147483646 h 809"/>
                  <a:gd name="T60" fmla="*/ 2147483646 w 337"/>
                  <a:gd name="T61" fmla="*/ 2147483646 h 809"/>
                  <a:gd name="T62" fmla="*/ 2147483646 w 337"/>
                  <a:gd name="T63" fmla="*/ 2147483646 h 809"/>
                  <a:gd name="T64" fmla="*/ 2147483646 w 337"/>
                  <a:gd name="T65" fmla="*/ 2147483646 h 809"/>
                  <a:gd name="T66" fmla="*/ 2147483646 w 337"/>
                  <a:gd name="T67" fmla="*/ 2147483646 h 809"/>
                  <a:gd name="T68" fmla="*/ 2147483646 w 337"/>
                  <a:gd name="T69" fmla="*/ 2147483646 h 809"/>
                  <a:gd name="T70" fmla="*/ 2147483646 w 337"/>
                  <a:gd name="T71" fmla="*/ 2147483646 h 809"/>
                  <a:gd name="T72" fmla="*/ 2147483646 w 337"/>
                  <a:gd name="T73" fmla="*/ 2147483646 h 809"/>
                  <a:gd name="T74" fmla="*/ 2147483646 w 337"/>
                  <a:gd name="T75" fmla="*/ 2147483646 h 809"/>
                  <a:gd name="T76" fmla="*/ 2147483646 w 337"/>
                  <a:gd name="T77" fmla="*/ 2147483646 h 809"/>
                  <a:gd name="T78" fmla="*/ 2147483646 w 337"/>
                  <a:gd name="T79" fmla="*/ 2147483646 h 809"/>
                  <a:gd name="T80" fmla="*/ 2147483646 w 337"/>
                  <a:gd name="T81" fmla="*/ 2147483646 h 809"/>
                  <a:gd name="T82" fmla="*/ 2147483646 w 337"/>
                  <a:gd name="T83" fmla="*/ 2147483646 h 809"/>
                  <a:gd name="T84" fmla="*/ 2147483646 w 337"/>
                  <a:gd name="T85" fmla="*/ 2147483646 h 809"/>
                  <a:gd name="T86" fmla="*/ 2147483646 w 337"/>
                  <a:gd name="T87" fmla="*/ 2147483646 h 809"/>
                  <a:gd name="T88" fmla="*/ 2147483646 w 337"/>
                  <a:gd name="T89" fmla="*/ 2147483646 h 809"/>
                  <a:gd name="T90" fmla="*/ 2147483646 w 337"/>
                  <a:gd name="T91" fmla="*/ 2147483646 h 809"/>
                  <a:gd name="T92" fmla="*/ 2147483646 w 337"/>
                  <a:gd name="T93" fmla="*/ 2147483646 h 809"/>
                  <a:gd name="T94" fmla="*/ 2147483646 w 337"/>
                  <a:gd name="T95" fmla="*/ 2147483646 h 809"/>
                  <a:gd name="T96" fmla="*/ 2147483646 w 337"/>
                  <a:gd name="T97" fmla="*/ 2147483646 h 80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7"/>
                  <a:gd name="T148" fmla="*/ 0 h 809"/>
                  <a:gd name="T149" fmla="*/ 337 w 337"/>
                  <a:gd name="T150" fmla="*/ 809 h 80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7" h="809">
                    <a:moveTo>
                      <a:pt x="1" y="617"/>
                    </a:moveTo>
                    <a:cubicBezTo>
                      <a:pt x="3" y="619"/>
                      <a:pt x="5" y="622"/>
                      <a:pt x="6" y="625"/>
                    </a:cubicBezTo>
                    <a:cubicBezTo>
                      <a:pt x="15" y="620"/>
                      <a:pt x="13" y="608"/>
                      <a:pt x="15" y="598"/>
                    </a:cubicBezTo>
                    <a:cubicBezTo>
                      <a:pt x="18" y="584"/>
                      <a:pt x="23" y="585"/>
                      <a:pt x="31" y="579"/>
                    </a:cubicBezTo>
                    <a:cubicBezTo>
                      <a:pt x="49" y="565"/>
                      <a:pt x="36" y="536"/>
                      <a:pt x="31" y="516"/>
                    </a:cubicBezTo>
                    <a:cubicBezTo>
                      <a:pt x="37" y="518"/>
                      <a:pt x="43" y="508"/>
                      <a:pt x="43" y="501"/>
                    </a:cubicBezTo>
                    <a:cubicBezTo>
                      <a:pt x="43" y="490"/>
                      <a:pt x="33" y="486"/>
                      <a:pt x="29" y="477"/>
                    </a:cubicBezTo>
                    <a:cubicBezTo>
                      <a:pt x="22" y="461"/>
                      <a:pt x="34" y="440"/>
                      <a:pt x="28" y="423"/>
                    </a:cubicBezTo>
                    <a:cubicBezTo>
                      <a:pt x="24" y="412"/>
                      <a:pt x="19" y="415"/>
                      <a:pt x="19" y="402"/>
                    </a:cubicBezTo>
                    <a:cubicBezTo>
                      <a:pt x="20" y="391"/>
                      <a:pt x="25" y="376"/>
                      <a:pt x="27" y="364"/>
                    </a:cubicBezTo>
                    <a:cubicBezTo>
                      <a:pt x="29" y="353"/>
                      <a:pt x="29" y="336"/>
                      <a:pt x="42" y="334"/>
                    </a:cubicBezTo>
                    <a:cubicBezTo>
                      <a:pt x="49" y="333"/>
                      <a:pt x="62" y="338"/>
                      <a:pt x="68" y="341"/>
                    </a:cubicBezTo>
                    <a:cubicBezTo>
                      <a:pt x="78" y="329"/>
                      <a:pt x="64" y="320"/>
                      <a:pt x="63" y="309"/>
                    </a:cubicBezTo>
                    <a:cubicBezTo>
                      <a:pt x="62" y="296"/>
                      <a:pt x="70" y="276"/>
                      <a:pt x="74" y="263"/>
                    </a:cubicBezTo>
                    <a:cubicBezTo>
                      <a:pt x="76" y="254"/>
                      <a:pt x="82" y="242"/>
                      <a:pt x="82" y="233"/>
                    </a:cubicBezTo>
                    <a:cubicBezTo>
                      <a:pt x="82" y="226"/>
                      <a:pt x="76" y="222"/>
                      <a:pt x="76" y="217"/>
                    </a:cubicBezTo>
                    <a:cubicBezTo>
                      <a:pt x="75" y="194"/>
                      <a:pt x="91" y="206"/>
                      <a:pt x="102" y="208"/>
                    </a:cubicBezTo>
                    <a:cubicBezTo>
                      <a:pt x="102" y="187"/>
                      <a:pt x="114" y="158"/>
                      <a:pt x="127" y="142"/>
                    </a:cubicBezTo>
                    <a:cubicBezTo>
                      <a:pt x="124" y="141"/>
                      <a:pt x="121" y="138"/>
                      <a:pt x="117" y="137"/>
                    </a:cubicBezTo>
                    <a:cubicBezTo>
                      <a:pt x="121" y="131"/>
                      <a:pt x="128" y="125"/>
                      <a:pt x="131" y="118"/>
                    </a:cubicBezTo>
                    <a:cubicBezTo>
                      <a:pt x="133" y="111"/>
                      <a:pt x="132" y="105"/>
                      <a:pt x="135" y="100"/>
                    </a:cubicBezTo>
                    <a:cubicBezTo>
                      <a:pt x="141" y="90"/>
                      <a:pt x="155" y="72"/>
                      <a:pt x="166" y="84"/>
                    </a:cubicBezTo>
                    <a:cubicBezTo>
                      <a:pt x="174" y="72"/>
                      <a:pt x="168" y="52"/>
                      <a:pt x="182" y="46"/>
                    </a:cubicBezTo>
                    <a:cubicBezTo>
                      <a:pt x="190" y="42"/>
                      <a:pt x="194" y="47"/>
                      <a:pt x="201" y="50"/>
                    </a:cubicBezTo>
                    <a:cubicBezTo>
                      <a:pt x="208" y="52"/>
                      <a:pt x="214" y="53"/>
                      <a:pt x="222" y="52"/>
                    </a:cubicBezTo>
                    <a:cubicBezTo>
                      <a:pt x="207" y="40"/>
                      <a:pt x="245" y="26"/>
                      <a:pt x="220" y="13"/>
                    </a:cubicBezTo>
                    <a:cubicBezTo>
                      <a:pt x="225" y="6"/>
                      <a:pt x="237" y="0"/>
                      <a:pt x="245" y="6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53" y="26"/>
                      <a:pt x="264" y="34"/>
                      <a:pt x="272" y="46"/>
                    </a:cubicBezTo>
                    <a:cubicBezTo>
                      <a:pt x="276" y="43"/>
                      <a:pt x="279" y="44"/>
                      <a:pt x="283" y="43"/>
                    </a:cubicBezTo>
                    <a:cubicBezTo>
                      <a:pt x="283" y="48"/>
                      <a:pt x="284" y="52"/>
                      <a:pt x="285" y="57"/>
                    </a:cubicBezTo>
                    <a:cubicBezTo>
                      <a:pt x="286" y="56"/>
                      <a:pt x="290" y="55"/>
                      <a:pt x="292" y="52"/>
                    </a:cubicBezTo>
                    <a:cubicBezTo>
                      <a:pt x="297" y="71"/>
                      <a:pt x="317" y="55"/>
                      <a:pt x="313" y="80"/>
                    </a:cubicBezTo>
                    <a:cubicBezTo>
                      <a:pt x="315" y="80"/>
                      <a:pt x="318" y="80"/>
                      <a:pt x="320" y="80"/>
                    </a:cubicBezTo>
                    <a:cubicBezTo>
                      <a:pt x="321" y="91"/>
                      <a:pt x="316" y="105"/>
                      <a:pt x="316" y="116"/>
                    </a:cubicBezTo>
                    <a:cubicBezTo>
                      <a:pt x="315" y="128"/>
                      <a:pt x="315" y="140"/>
                      <a:pt x="316" y="152"/>
                    </a:cubicBezTo>
                    <a:cubicBezTo>
                      <a:pt x="319" y="153"/>
                      <a:pt x="321" y="155"/>
                      <a:pt x="323" y="156"/>
                    </a:cubicBezTo>
                    <a:cubicBezTo>
                      <a:pt x="320" y="159"/>
                      <a:pt x="320" y="164"/>
                      <a:pt x="319" y="166"/>
                    </a:cubicBezTo>
                    <a:cubicBezTo>
                      <a:pt x="321" y="166"/>
                      <a:pt x="324" y="169"/>
                      <a:pt x="327" y="168"/>
                    </a:cubicBezTo>
                    <a:cubicBezTo>
                      <a:pt x="321" y="183"/>
                      <a:pt x="314" y="184"/>
                      <a:pt x="322" y="199"/>
                    </a:cubicBezTo>
                    <a:cubicBezTo>
                      <a:pt x="326" y="208"/>
                      <a:pt x="331" y="215"/>
                      <a:pt x="336" y="223"/>
                    </a:cubicBezTo>
                    <a:cubicBezTo>
                      <a:pt x="337" y="226"/>
                      <a:pt x="337" y="226"/>
                      <a:pt x="337" y="226"/>
                    </a:cubicBezTo>
                    <a:cubicBezTo>
                      <a:pt x="335" y="225"/>
                      <a:pt x="335" y="225"/>
                      <a:pt x="335" y="225"/>
                    </a:cubicBezTo>
                    <a:cubicBezTo>
                      <a:pt x="333" y="224"/>
                      <a:pt x="331" y="223"/>
                      <a:pt x="331" y="223"/>
                    </a:cubicBezTo>
                    <a:cubicBezTo>
                      <a:pt x="317" y="227"/>
                      <a:pt x="317" y="227"/>
                      <a:pt x="317" y="227"/>
                    </a:cubicBezTo>
                    <a:cubicBezTo>
                      <a:pt x="306" y="228"/>
                      <a:pt x="306" y="228"/>
                      <a:pt x="306" y="228"/>
                    </a:cubicBezTo>
                    <a:cubicBezTo>
                      <a:pt x="294" y="229"/>
                      <a:pt x="294" y="229"/>
                      <a:pt x="294" y="229"/>
                    </a:cubicBezTo>
                    <a:cubicBezTo>
                      <a:pt x="287" y="233"/>
                      <a:pt x="287" y="233"/>
                      <a:pt x="287" y="233"/>
                    </a:cubicBezTo>
                    <a:cubicBezTo>
                      <a:pt x="287" y="233"/>
                      <a:pt x="278" y="240"/>
                      <a:pt x="279" y="244"/>
                    </a:cubicBezTo>
                    <a:cubicBezTo>
                      <a:pt x="280" y="249"/>
                      <a:pt x="278" y="251"/>
                      <a:pt x="273" y="256"/>
                    </a:cubicBezTo>
                    <a:cubicBezTo>
                      <a:pt x="269" y="261"/>
                      <a:pt x="264" y="260"/>
                      <a:pt x="268" y="263"/>
                    </a:cubicBezTo>
                    <a:cubicBezTo>
                      <a:pt x="271" y="266"/>
                      <a:pt x="268" y="273"/>
                      <a:pt x="268" y="273"/>
                    </a:cubicBezTo>
                    <a:cubicBezTo>
                      <a:pt x="268" y="273"/>
                      <a:pt x="263" y="277"/>
                      <a:pt x="262" y="286"/>
                    </a:cubicBezTo>
                    <a:cubicBezTo>
                      <a:pt x="261" y="294"/>
                      <a:pt x="261" y="294"/>
                      <a:pt x="266" y="296"/>
                    </a:cubicBezTo>
                    <a:cubicBezTo>
                      <a:pt x="271" y="299"/>
                      <a:pt x="271" y="305"/>
                      <a:pt x="271" y="305"/>
                    </a:cubicBezTo>
                    <a:cubicBezTo>
                      <a:pt x="271" y="305"/>
                      <a:pt x="267" y="307"/>
                      <a:pt x="269" y="310"/>
                    </a:cubicBezTo>
                    <a:cubicBezTo>
                      <a:pt x="271" y="314"/>
                      <a:pt x="277" y="321"/>
                      <a:pt x="271" y="325"/>
                    </a:cubicBezTo>
                    <a:cubicBezTo>
                      <a:pt x="265" y="329"/>
                      <a:pt x="260" y="333"/>
                      <a:pt x="257" y="336"/>
                    </a:cubicBezTo>
                    <a:cubicBezTo>
                      <a:pt x="254" y="339"/>
                      <a:pt x="253" y="341"/>
                      <a:pt x="250" y="346"/>
                    </a:cubicBezTo>
                    <a:cubicBezTo>
                      <a:pt x="247" y="351"/>
                      <a:pt x="243" y="352"/>
                      <a:pt x="243" y="352"/>
                    </a:cubicBezTo>
                    <a:cubicBezTo>
                      <a:pt x="243" y="352"/>
                      <a:pt x="240" y="356"/>
                      <a:pt x="237" y="360"/>
                    </a:cubicBezTo>
                    <a:cubicBezTo>
                      <a:pt x="235" y="365"/>
                      <a:pt x="235" y="362"/>
                      <a:pt x="230" y="367"/>
                    </a:cubicBezTo>
                    <a:cubicBezTo>
                      <a:pt x="226" y="372"/>
                      <a:pt x="217" y="368"/>
                      <a:pt x="218" y="374"/>
                    </a:cubicBezTo>
                    <a:cubicBezTo>
                      <a:pt x="218" y="381"/>
                      <a:pt x="217" y="382"/>
                      <a:pt x="212" y="382"/>
                    </a:cubicBezTo>
                    <a:cubicBezTo>
                      <a:pt x="206" y="382"/>
                      <a:pt x="205" y="380"/>
                      <a:pt x="205" y="380"/>
                    </a:cubicBezTo>
                    <a:cubicBezTo>
                      <a:pt x="205" y="380"/>
                      <a:pt x="197" y="386"/>
                      <a:pt x="192" y="384"/>
                    </a:cubicBezTo>
                    <a:cubicBezTo>
                      <a:pt x="188" y="382"/>
                      <a:pt x="187" y="383"/>
                      <a:pt x="187" y="383"/>
                    </a:cubicBezTo>
                    <a:cubicBezTo>
                      <a:pt x="187" y="383"/>
                      <a:pt x="189" y="389"/>
                      <a:pt x="187" y="395"/>
                    </a:cubicBezTo>
                    <a:cubicBezTo>
                      <a:pt x="184" y="400"/>
                      <a:pt x="179" y="399"/>
                      <a:pt x="178" y="404"/>
                    </a:cubicBezTo>
                    <a:cubicBezTo>
                      <a:pt x="178" y="408"/>
                      <a:pt x="178" y="410"/>
                      <a:pt x="173" y="413"/>
                    </a:cubicBezTo>
                    <a:cubicBezTo>
                      <a:pt x="168" y="415"/>
                      <a:pt x="162" y="416"/>
                      <a:pt x="165" y="419"/>
                    </a:cubicBezTo>
                    <a:cubicBezTo>
                      <a:pt x="168" y="422"/>
                      <a:pt x="168" y="424"/>
                      <a:pt x="168" y="424"/>
                    </a:cubicBezTo>
                    <a:cubicBezTo>
                      <a:pt x="163" y="429"/>
                      <a:pt x="163" y="429"/>
                      <a:pt x="163" y="429"/>
                    </a:cubicBezTo>
                    <a:cubicBezTo>
                      <a:pt x="163" y="429"/>
                      <a:pt x="167" y="428"/>
                      <a:pt x="164" y="434"/>
                    </a:cubicBezTo>
                    <a:cubicBezTo>
                      <a:pt x="161" y="441"/>
                      <a:pt x="160" y="440"/>
                      <a:pt x="163" y="441"/>
                    </a:cubicBezTo>
                    <a:cubicBezTo>
                      <a:pt x="167" y="443"/>
                      <a:pt x="165" y="448"/>
                      <a:pt x="165" y="448"/>
                    </a:cubicBezTo>
                    <a:cubicBezTo>
                      <a:pt x="165" y="448"/>
                      <a:pt x="151" y="456"/>
                      <a:pt x="156" y="462"/>
                    </a:cubicBezTo>
                    <a:cubicBezTo>
                      <a:pt x="162" y="469"/>
                      <a:pt x="161" y="466"/>
                      <a:pt x="157" y="475"/>
                    </a:cubicBezTo>
                    <a:cubicBezTo>
                      <a:pt x="154" y="485"/>
                      <a:pt x="154" y="479"/>
                      <a:pt x="156" y="485"/>
                    </a:cubicBezTo>
                    <a:cubicBezTo>
                      <a:pt x="157" y="492"/>
                      <a:pt x="156" y="500"/>
                      <a:pt x="158" y="507"/>
                    </a:cubicBezTo>
                    <a:cubicBezTo>
                      <a:pt x="159" y="514"/>
                      <a:pt x="155" y="522"/>
                      <a:pt x="158" y="523"/>
                    </a:cubicBezTo>
                    <a:cubicBezTo>
                      <a:pt x="161" y="525"/>
                      <a:pt x="163" y="529"/>
                      <a:pt x="163" y="529"/>
                    </a:cubicBezTo>
                    <a:cubicBezTo>
                      <a:pt x="157" y="538"/>
                      <a:pt x="157" y="538"/>
                      <a:pt x="157" y="538"/>
                    </a:cubicBezTo>
                    <a:cubicBezTo>
                      <a:pt x="157" y="538"/>
                      <a:pt x="159" y="536"/>
                      <a:pt x="161" y="540"/>
                    </a:cubicBezTo>
                    <a:cubicBezTo>
                      <a:pt x="162" y="544"/>
                      <a:pt x="164" y="539"/>
                      <a:pt x="164" y="539"/>
                    </a:cubicBezTo>
                    <a:cubicBezTo>
                      <a:pt x="164" y="539"/>
                      <a:pt x="168" y="535"/>
                      <a:pt x="171" y="537"/>
                    </a:cubicBezTo>
                    <a:cubicBezTo>
                      <a:pt x="174" y="538"/>
                      <a:pt x="174" y="537"/>
                      <a:pt x="178" y="541"/>
                    </a:cubicBezTo>
                    <a:cubicBezTo>
                      <a:pt x="182" y="545"/>
                      <a:pt x="182" y="541"/>
                      <a:pt x="187" y="549"/>
                    </a:cubicBezTo>
                    <a:cubicBezTo>
                      <a:pt x="192" y="557"/>
                      <a:pt x="189" y="559"/>
                      <a:pt x="192" y="563"/>
                    </a:cubicBezTo>
                    <a:cubicBezTo>
                      <a:pt x="194" y="568"/>
                      <a:pt x="192" y="569"/>
                      <a:pt x="195" y="572"/>
                    </a:cubicBezTo>
                    <a:cubicBezTo>
                      <a:pt x="198" y="576"/>
                      <a:pt x="197" y="580"/>
                      <a:pt x="197" y="580"/>
                    </a:cubicBezTo>
                    <a:cubicBezTo>
                      <a:pt x="197" y="580"/>
                      <a:pt x="189" y="585"/>
                      <a:pt x="189" y="588"/>
                    </a:cubicBezTo>
                    <a:cubicBezTo>
                      <a:pt x="188" y="592"/>
                      <a:pt x="183" y="595"/>
                      <a:pt x="178" y="595"/>
                    </a:cubicBezTo>
                    <a:cubicBezTo>
                      <a:pt x="174" y="595"/>
                      <a:pt x="172" y="592"/>
                      <a:pt x="168" y="593"/>
                    </a:cubicBezTo>
                    <a:cubicBezTo>
                      <a:pt x="164" y="593"/>
                      <a:pt x="160" y="592"/>
                      <a:pt x="157" y="589"/>
                    </a:cubicBezTo>
                    <a:cubicBezTo>
                      <a:pt x="155" y="587"/>
                      <a:pt x="151" y="591"/>
                      <a:pt x="151" y="591"/>
                    </a:cubicBezTo>
                    <a:cubicBezTo>
                      <a:pt x="151" y="591"/>
                      <a:pt x="146" y="595"/>
                      <a:pt x="141" y="592"/>
                    </a:cubicBezTo>
                    <a:cubicBezTo>
                      <a:pt x="136" y="590"/>
                      <a:pt x="132" y="590"/>
                      <a:pt x="130" y="591"/>
                    </a:cubicBezTo>
                    <a:cubicBezTo>
                      <a:pt x="128" y="591"/>
                      <a:pt x="124" y="590"/>
                      <a:pt x="124" y="590"/>
                    </a:cubicBezTo>
                    <a:cubicBezTo>
                      <a:pt x="124" y="590"/>
                      <a:pt x="137" y="597"/>
                      <a:pt x="142" y="596"/>
                    </a:cubicBezTo>
                    <a:cubicBezTo>
                      <a:pt x="146" y="596"/>
                      <a:pt x="147" y="597"/>
                      <a:pt x="149" y="597"/>
                    </a:cubicBezTo>
                    <a:cubicBezTo>
                      <a:pt x="151" y="597"/>
                      <a:pt x="156" y="596"/>
                      <a:pt x="156" y="596"/>
                    </a:cubicBezTo>
                    <a:cubicBezTo>
                      <a:pt x="156" y="596"/>
                      <a:pt x="156" y="598"/>
                      <a:pt x="159" y="603"/>
                    </a:cubicBezTo>
                    <a:cubicBezTo>
                      <a:pt x="162" y="608"/>
                      <a:pt x="162" y="600"/>
                      <a:pt x="166" y="603"/>
                    </a:cubicBezTo>
                    <a:cubicBezTo>
                      <a:pt x="170" y="606"/>
                      <a:pt x="172" y="604"/>
                      <a:pt x="172" y="604"/>
                    </a:cubicBezTo>
                    <a:cubicBezTo>
                      <a:pt x="179" y="603"/>
                      <a:pt x="179" y="603"/>
                      <a:pt x="179" y="603"/>
                    </a:cubicBezTo>
                    <a:cubicBezTo>
                      <a:pt x="179" y="603"/>
                      <a:pt x="181" y="601"/>
                      <a:pt x="183" y="606"/>
                    </a:cubicBezTo>
                    <a:cubicBezTo>
                      <a:pt x="186" y="610"/>
                      <a:pt x="180" y="618"/>
                      <a:pt x="180" y="618"/>
                    </a:cubicBezTo>
                    <a:cubicBezTo>
                      <a:pt x="180" y="618"/>
                      <a:pt x="172" y="621"/>
                      <a:pt x="169" y="622"/>
                    </a:cubicBezTo>
                    <a:cubicBezTo>
                      <a:pt x="167" y="623"/>
                      <a:pt x="160" y="613"/>
                      <a:pt x="162" y="619"/>
                    </a:cubicBezTo>
                    <a:cubicBezTo>
                      <a:pt x="163" y="624"/>
                      <a:pt x="162" y="630"/>
                      <a:pt x="159" y="629"/>
                    </a:cubicBezTo>
                    <a:cubicBezTo>
                      <a:pt x="155" y="629"/>
                      <a:pt x="155" y="629"/>
                      <a:pt x="155" y="629"/>
                    </a:cubicBezTo>
                    <a:cubicBezTo>
                      <a:pt x="155" y="629"/>
                      <a:pt x="147" y="631"/>
                      <a:pt x="144" y="634"/>
                    </a:cubicBezTo>
                    <a:cubicBezTo>
                      <a:pt x="142" y="637"/>
                      <a:pt x="140" y="637"/>
                      <a:pt x="137" y="636"/>
                    </a:cubicBezTo>
                    <a:cubicBezTo>
                      <a:pt x="135" y="634"/>
                      <a:pt x="129" y="637"/>
                      <a:pt x="134" y="638"/>
                    </a:cubicBezTo>
                    <a:cubicBezTo>
                      <a:pt x="139" y="639"/>
                      <a:pt x="143" y="637"/>
                      <a:pt x="146" y="640"/>
                    </a:cubicBezTo>
                    <a:cubicBezTo>
                      <a:pt x="149" y="643"/>
                      <a:pt x="145" y="647"/>
                      <a:pt x="145" y="647"/>
                    </a:cubicBezTo>
                    <a:cubicBezTo>
                      <a:pt x="145" y="647"/>
                      <a:pt x="141" y="649"/>
                      <a:pt x="139" y="649"/>
                    </a:cubicBezTo>
                    <a:cubicBezTo>
                      <a:pt x="138" y="649"/>
                      <a:pt x="133" y="643"/>
                      <a:pt x="133" y="649"/>
                    </a:cubicBezTo>
                    <a:cubicBezTo>
                      <a:pt x="134" y="655"/>
                      <a:pt x="137" y="653"/>
                      <a:pt x="139" y="662"/>
                    </a:cubicBezTo>
                    <a:cubicBezTo>
                      <a:pt x="142" y="672"/>
                      <a:pt x="138" y="679"/>
                      <a:pt x="140" y="680"/>
                    </a:cubicBezTo>
                    <a:cubicBezTo>
                      <a:pt x="142" y="681"/>
                      <a:pt x="141" y="679"/>
                      <a:pt x="143" y="684"/>
                    </a:cubicBezTo>
                    <a:cubicBezTo>
                      <a:pt x="145" y="689"/>
                      <a:pt x="144" y="675"/>
                      <a:pt x="141" y="696"/>
                    </a:cubicBezTo>
                    <a:cubicBezTo>
                      <a:pt x="137" y="716"/>
                      <a:pt x="133" y="719"/>
                      <a:pt x="132" y="731"/>
                    </a:cubicBezTo>
                    <a:cubicBezTo>
                      <a:pt x="131" y="743"/>
                      <a:pt x="130" y="748"/>
                      <a:pt x="125" y="756"/>
                    </a:cubicBezTo>
                    <a:cubicBezTo>
                      <a:pt x="120" y="763"/>
                      <a:pt x="118" y="759"/>
                      <a:pt x="113" y="760"/>
                    </a:cubicBezTo>
                    <a:cubicBezTo>
                      <a:pt x="108" y="760"/>
                      <a:pt x="107" y="764"/>
                      <a:pt x="103" y="761"/>
                    </a:cubicBezTo>
                    <a:cubicBezTo>
                      <a:pt x="99" y="758"/>
                      <a:pt x="100" y="749"/>
                      <a:pt x="95" y="756"/>
                    </a:cubicBezTo>
                    <a:cubicBezTo>
                      <a:pt x="91" y="763"/>
                      <a:pt x="87" y="768"/>
                      <a:pt x="87" y="768"/>
                    </a:cubicBezTo>
                    <a:cubicBezTo>
                      <a:pt x="87" y="768"/>
                      <a:pt x="76" y="774"/>
                      <a:pt x="80" y="782"/>
                    </a:cubicBezTo>
                    <a:cubicBezTo>
                      <a:pt x="84" y="789"/>
                      <a:pt x="88" y="796"/>
                      <a:pt x="77" y="796"/>
                    </a:cubicBezTo>
                    <a:cubicBezTo>
                      <a:pt x="67" y="795"/>
                      <a:pt x="67" y="789"/>
                      <a:pt x="62" y="796"/>
                    </a:cubicBezTo>
                    <a:cubicBezTo>
                      <a:pt x="57" y="803"/>
                      <a:pt x="55" y="809"/>
                      <a:pt x="50" y="803"/>
                    </a:cubicBezTo>
                    <a:cubicBezTo>
                      <a:pt x="45" y="797"/>
                      <a:pt x="42" y="799"/>
                      <a:pt x="42" y="796"/>
                    </a:cubicBezTo>
                    <a:cubicBezTo>
                      <a:pt x="43" y="793"/>
                      <a:pt x="47" y="783"/>
                      <a:pt x="46" y="778"/>
                    </a:cubicBezTo>
                    <a:cubicBezTo>
                      <a:pt x="45" y="773"/>
                      <a:pt x="42" y="769"/>
                      <a:pt x="41" y="767"/>
                    </a:cubicBezTo>
                    <a:cubicBezTo>
                      <a:pt x="40" y="765"/>
                      <a:pt x="28" y="765"/>
                      <a:pt x="36" y="761"/>
                    </a:cubicBezTo>
                    <a:cubicBezTo>
                      <a:pt x="45" y="758"/>
                      <a:pt x="47" y="760"/>
                      <a:pt x="46" y="755"/>
                    </a:cubicBezTo>
                    <a:cubicBezTo>
                      <a:pt x="45" y="749"/>
                      <a:pt x="40" y="751"/>
                      <a:pt x="43" y="746"/>
                    </a:cubicBezTo>
                    <a:cubicBezTo>
                      <a:pt x="47" y="741"/>
                      <a:pt x="51" y="741"/>
                      <a:pt x="46" y="737"/>
                    </a:cubicBezTo>
                    <a:cubicBezTo>
                      <a:pt x="40" y="733"/>
                      <a:pt x="25" y="724"/>
                      <a:pt x="26" y="714"/>
                    </a:cubicBezTo>
                    <a:cubicBezTo>
                      <a:pt x="26" y="705"/>
                      <a:pt x="26" y="703"/>
                      <a:pt x="22" y="697"/>
                    </a:cubicBezTo>
                    <a:cubicBezTo>
                      <a:pt x="18" y="692"/>
                      <a:pt x="14" y="685"/>
                      <a:pt x="18" y="683"/>
                    </a:cubicBezTo>
                    <a:cubicBezTo>
                      <a:pt x="22" y="682"/>
                      <a:pt x="28" y="685"/>
                      <a:pt x="22" y="680"/>
                    </a:cubicBezTo>
                    <a:cubicBezTo>
                      <a:pt x="16" y="674"/>
                      <a:pt x="9" y="681"/>
                      <a:pt x="10" y="669"/>
                    </a:cubicBezTo>
                    <a:cubicBezTo>
                      <a:pt x="11" y="657"/>
                      <a:pt x="20" y="655"/>
                      <a:pt x="15" y="652"/>
                    </a:cubicBezTo>
                    <a:cubicBezTo>
                      <a:pt x="10" y="649"/>
                      <a:pt x="4" y="644"/>
                      <a:pt x="4" y="644"/>
                    </a:cubicBezTo>
                    <a:cubicBezTo>
                      <a:pt x="4" y="644"/>
                      <a:pt x="4" y="632"/>
                      <a:pt x="3" y="629"/>
                    </a:cubicBezTo>
                    <a:cubicBezTo>
                      <a:pt x="2" y="626"/>
                      <a:pt x="1" y="621"/>
                      <a:pt x="0" y="618"/>
                    </a:cubicBezTo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" name="Freeform 554">
                <a:extLst>
                  <a:ext uri="{FF2B5EF4-FFF2-40B4-BE49-F238E27FC236}">
                    <a16:creationId xmlns:a16="http://schemas.microsoft.com/office/drawing/2014/main" id="{78AA9B8F-DA44-ABA9-D5E2-E723E1337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9358" y="2119074"/>
                <a:ext cx="247650" cy="571500"/>
              </a:xfrm>
              <a:custGeom>
                <a:avLst/>
                <a:gdLst>
                  <a:gd name="T0" fmla="*/ 2147483646 w 280"/>
                  <a:gd name="T1" fmla="*/ 2147483646 h 646"/>
                  <a:gd name="T2" fmla="*/ 2147483646 w 280"/>
                  <a:gd name="T3" fmla="*/ 2147483646 h 646"/>
                  <a:gd name="T4" fmla="*/ 2147483646 w 280"/>
                  <a:gd name="T5" fmla="*/ 2147483646 h 646"/>
                  <a:gd name="T6" fmla="*/ 2147483646 w 280"/>
                  <a:gd name="T7" fmla="*/ 2147483646 h 646"/>
                  <a:gd name="T8" fmla="*/ 2147483646 w 280"/>
                  <a:gd name="T9" fmla="*/ 2147483646 h 646"/>
                  <a:gd name="T10" fmla="*/ 2147483646 w 280"/>
                  <a:gd name="T11" fmla="*/ 2147483646 h 646"/>
                  <a:gd name="T12" fmla="*/ 2147483646 w 280"/>
                  <a:gd name="T13" fmla="*/ 2147483646 h 646"/>
                  <a:gd name="T14" fmla="*/ 2147483646 w 280"/>
                  <a:gd name="T15" fmla="*/ 2147483646 h 646"/>
                  <a:gd name="T16" fmla="*/ 2147483646 w 280"/>
                  <a:gd name="T17" fmla="*/ 2147483646 h 646"/>
                  <a:gd name="T18" fmla="*/ 2147483646 w 280"/>
                  <a:gd name="T19" fmla="*/ 2147483646 h 646"/>
                  <a:gd name="T20" fmla="*/ 2147483646 w 280"/>
                  <a:gd name="T21" fmla="*/ 2147483646 h 646"/>
                  <a:gd name="T22" fmla="*/ 2147483646 w 280"/>
                  <a:gd name="T23" fmla="*/ 2147483646 h 646"/>
                  <a:gd name="T24" fmla="*/ 2147483646 w 280"/>
                  <a:gd name="T25" fmla="*/ 2147483646 h 646"/>
                  <a:gd name="T26" fmla="*/ 2147483646 w 280"/>
                  <a:gd name="T27" fmla="*/ 2147483646 h 646"/>
                  <a:gd name="T28" fmla="*/ 2147483646 w 280"/>
                  <a:gd name="T29" fmla="*/ 2147483646 h 646"/>
                  <a:gd name="T30" fmla="*/ 2147483646 w 280"/>
                  <a:gd name="T31" fmla="*/ 2147483646 h 646"/>
                  <a:gd name="T32" fmla="*/ 2147483646 w 280"/>
                  <a:gd name="T33" fmla="*/ 2147483646 h 646"/>
                  <a:gd name="T34" fmla="*/ 2147483646 w 280"/>
                  <a:gd name="T35" fmla="*/ 2147483646 h 646"/>
                  <a:gd name="T36" fmla="*/ 2147483646 w 280"/>
                  <a:gd name="T37" fmla="*/ 2147483646 h 646"/>
                  <a:gd name="T38" fmla="*/ 2147483646 w 280"/>
                  <a:gd name="T39" fmla="*/ 2147483646 h 646"/>
                  <a:gd name="T40" fmla="*/ 2147483646 w 280"/>
                  <a:gd name="T41" fmla="*/ 2147483646 h 646"/>
                  <a:gd name="T42" fmla="*/ 2147483646 w 280"/>
                  <a:gd name="T43" fmla="*/ 2147483646 h 646"/>
                  <a:gd name="T44" fmla="*/ 2147483646 w 280"/>
                  <a:gd name="T45" fmla="*/ 2147483646 h 646"/>
                  <a:gd name="T46" fmla="*/ 2147483646 w 280"/>
                  <a:gd name="T47" fmla="*/ 2147483646 h 646"/>
                  <a:gd name="T48" fmla="*/ 2147483646 w 280"/>
                  <a:gd name="T49" fmla="*/ 2147483646 h 646"/>
                  <a:gd name="T50" fmla="*/ 2147483646 w 280"/>
                  <a:gd name="T51" fmla="*/ 2147483646 h 646"/>
                  <a:gd name="T52" fmla="*/ 2147483646 w 280"/>
                  <a:gd name="T53" fmla="*/ 2147483646 h 646"/>
                  <a:gd name="T54" fmla="*/ 2147483646 w 280"/>
                  <a:gd name="T55" fmla="*/ 2147483646 h 646"/>
                  <a:gd name="T56" fmla="*/ 2147483646 w 280"/>
                  <a:gd name="T57" fmla="*/ 2147483646 h 646"/>
                  <a:gd name="T58" fmla="*/ 2147483646 w 280"/>
                  <a:gd name="T59" fmla="*/ 2147483646 h 646"/>
                  <a:gd name="T60" fmla="*/ 2147483646 w 280"/>
                  <a:gd name="T61" fmla="*/ 2147483646 h 646"/>
                  <a:gd name="T62" fmla="*/ 2147483646 w 280"/>
                  <a:gd name="T63" fmla="*/ 2147483646 h 646"/>
                  <a:gd name="T64" fmla="*/ 2147483646 w 280"/>
                  <a:gd name="T65" fmla="*/ 2147483646 h 646"/>
                  <a:gd name="T66" fmla="*/ 2147483646 w 280"/>
                  <a:gd name="T67" fmla="*/ 2147483646 h 646"/>
                  <a:gd name="T68" fmla="*/ 2147483646 w 280"/>
                  <a:gd name="T69" fmla="*/ 2147483646 h 646"/>
                  <a:gd name="T70" fmla="*/ 2147483646 w 280"/>
                  <a:gd name="T71" fmla="*/ 2147483646 h 646"/>
                  <a:gd name="T72" fmla="*/ 2147483646 w 280"/>
                  <a:gd name="T73" fmla="*/ 2147483646 h 646"/>
                  <a:gd name="T74" fmla="*/ 2147483646 w 280"/>
                  <a:gd name="T75" fmla="*/ 2147483646 h 646"/>
                  <a:gd name="T76" fmla="*/ 2147483646 w 280"/>
                  <a:gd name="T77" fmla="*/ 2147483646 h 646"/>
                  <a:gd name="T78" fmla="*/ 2147483646 w 280"/>
                  <a:gd name="T79" fmla="*/ 2147483646 h 646"/>
                  <a:gd name="T80" fmla="*/ 2147483646 w 280"/>
                  <a:gd name="T81" fmla="*/ 2147483646 h 646"/>
                  <a:gd name="T82" fmla="*/ 2147483646 w 280"/>
                  <a:gd name="T83" fmla="*/ 2147483646 h 646"/>
                  <a:gd name="T84" fmla="*/ 2147483646 w 280"/>
                  <a:gd name="T85" fmla="*/ 2147483646 h 646"/>
                  <a:gd name="T86" fmla="*/ 2147483646 w 280"/>
                  <a:gd name="T87" fmla="*/ 2147483646 h 646"/>
                  <a:gd name="T88" fmla="*/ 2147483646 w 280"/>
                  <a:gd name="T89" fmla="*/ 2147483646 h 646"/>
                  <a:gd name="T90" fmla="*/ 2147483646 w 280"/>
                  <a:gd name="T91" fmla="*/ 2147483646 h 646"/>
                  <a:gd name="T92" fmla="*/ 2147483646 w 280"/>
                  <a:gd name="T93" fmla="*/ 2147483646 h 646"/>
                  <a:gd name="T94" fmla="*/ 2147483646 w 280"/>
                  <a:gd name="T95" fmla="*/ 2147483646 h 646"/>
                  <a:gd name="T96" fmla="*/ 2147483646 w 280"/>
                  <a:gd name="T97" fmla="*/ 2147483646 h 646"/>
                  <a:gd name="T98" fmla="*/ 2147483646 w 280"/>
                  <a:gd name="T99" fmla="*/ 2147483646 h 646"/>
                  <a:gd name="T100" fmla="*/ 2147483646 w 280"/>
                  <a:gd name="T101" fmla="*/ 2147483646 h 646"/>
                  <a:gd name="T102" fmla="*/ 2147483646 w 280"/>
                  <a:gd name="T103" fmla="*/ 2147483646 h 646"/>
                  <a:gd name="T104" fmla="*/ 2147483646 w 280"/>
                  <a:gd name="T105" fmla="*/ 2147483646 h 646"/>
                  <a:gd name="T106" fmla="*/ 2147483646 w 280"/>
                  <a:gd name="T107" fmla="*/ 2147483646 h 646"/>
                  <a:gd name="T108" fmla="*/ 2147483646 w 280"/>
                  <a:gd name="T109" fmla="*/ 2147483646 h 646"/>
                  <a:gd name="T110" fmla="*/ 2147483646 w 280"/>
                  <a:gd name="T111" fmla="*/ 2147483646 h 646"/>
                  <a:gd name="T112" fmla="*/ 2147483646 w 280"/>
                  <a:gd name="T113" fmla="*/ 2147483646 h 646"/>
                  <a:gd name="T114" fmla="*/ 2147483646 w 280"/>
                  <a:gd name="T115" fmla="*/ 2147483646 h 646"/>
                  <a:gd name="T116" fmla="*/ 2147483646 w 280"/>
                  <a:gd name="T117" fmla="*/ 2147483646 h 646"/>
                  <a:gd name="T118" fmla="*/ 2147483646 w 280"/>
                  <a:gd name="T119" fmla="*/ 2147483646 h 646"/>
                  <a:gd name="T120" fmla="*/ 2147483646 w 280"/>
                  <a:gd name="T121" fmla="*/ 2147483646 h 646"/>
                  <a:gd name="T122" fmla="*/ 2147483646 w 280"/>
                  <a:gd name="T123" fmla="*/ 2147483646 h 646"/>
                  <a:gd name="T124" fmla="*/ 2147483646 w 280"/>
                  <a:gd name="T125" fmla="*/ 2147483646 h 6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"/>
                  <a:gd name="T190" fmla="*/ 0 h 646"/>
                  <a:gd name="T191" fmla="*/ 280 w 280"/>
                  <a:gd name="T192" fmla="*/ 646 h 6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" h="646">
                    <a:moveTo>
                      <a:pt x="0" y="73"/>
                    </a:moveTo>
                    <a:cubicBezTo>
                      <a:pt x="1" y="74"/>
                      <a:pt x="3" y="76"/>
                      <a:pt x="4" y="79"/>
                    </a:cubicBezTo>
                    <a:cubicBezTo>
                      <a:pt x="6" y="73"/>
                      <a:pt x="4" y="67"/>
                      <a:pt x="7" y="61"/>
                    </a:cubicBezTo>
                    <a:cubicBezTo>
                      <a:pt x="26" y="64"/>
                      <a:pt x="26" y="92"/>
                      <a:pt x="40" y="101"/>
                    </a:cubicBezTo>
                    <a:cubicBezTo>
                      <a:pt x="53" y="109"/>
                      <a:pt x="75" y="91"/>
                      <a:pt x="78" y="103"/>
                    </a:cubicBezTo>
                    <a:cubicBezTo>
                      <a:pt x="82" y="103"/>
                      <a:pt x="86" y="102"/>
                      <a:pt x="89" y="98"/>
                    </a:cubicBezTo>
                    <a:cubicBezTo>
                      <a:pt x="94" y="103"/>
                      <a:pt x="97" y="111"/>
                      <a:pt x="102" y="117"/>
                    </a:cubicBezTo>
                    <a:cubicBezTo>
                      <a:pt x="105" y="110"/>
                      <a:pt x="107" y="101"/>
                      <a:pt x="111" y="95"/>
                    </a:cubicBezTo>
                    <a:cubicBezTo>
                      <a:pt x="114" y="91"/>
                      <a:pt x="123" y="85"/>
                      <a:pt x="123" y="83"/>
                    </a:cubicBezTo>
                    <a:cubicBezTo>
                      <a:pt x="126" y="77"/>
                      <a:pt x="121" y="74"/>
                      <a:pt x="122" y="69"/>
                    </a:cubicBezTo>
                    <a:cubicBezTo>
                      <a:pt x="124" y="63"/>
                      <a:pt x="129" y="58"/>
                      <a:pt x="134" y="53"/>
                    </a:cubicBezTo>
                    <a:cubicBezTo>
                      <a:pt x="133" y="50"/>
                      <a:pt x="129" y="44"/>
                      <a:pt x="129" y="40"/>
                    </a:cubicBezTo>
                    <a:cubicBezTo>
                      <a:pt x="128" y="32"/>
                      <a:pt x="130" y="34"/>
                      <a:pt x="132" y="26"/>
                    </a:cubicBezTo>
                    <a:cubicBezTo>
                      <a:pt x="137" y="13"/>
                      <a:pt x="140" y="10"/>
                      <a:pt x="152" y="7"/>
                    </a:cubicBezTo>
                    <a:cubicBezTo>
                      <a:pt x="161" y="5"/>
                      <a:pt x="167" y="0"/>
                      <a:pt x="175" y="4"/>
                    </a:cubicBezTo>
                    <a:cubicBezTo>
                      <a:pt x="188" y="11"/>
                      <a:pt x="186" y="21"/>
                      <a:pt x="205" y="16"/>
                    </a:cubicBezTo>
                    <a:cubicBezTo>
                      <a:pt x="212" y="28"/>
                      <a:pt x="211" y="30"/>
                      <a:pt x="208" y="43"/>
                    </a:cubicBezTo>
                    <a:cubicBezTo>
                      <a:pt x="205" y="52"/>
                      <a:pt x="201" y="59"/>
                      <a:pt x="204" y="69"/>
                    </a:cubicBezTo>
                    <a:cubicBezTo>
                      <a:pt x="205" y="71"/>
                      <a:pt x="205" y="71"/>
                      <a:pt x="205" y="71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199" y="75"/>
                      <a:pt x="195" y="78"/>
                      <a:pt x="191" y="84"/>
                    </a:cubicBezTo>
                    <a:cubicBezTo>
                      <a:pt x="183" y="95"/>
                      <a:pt x="186" y="102"/>
                      <a:pt x="187" y="116"/>
                    </a:cubicBezTo>
                    <a:cubicBezTo>
                      <a:pt x="199" y="123"/>
                      <a:pt x="223" y="147"/>
                      <a:pt x="230" y="160"/>
                    </a:cubicBezTo>
                    <a:cubicBezTo>
                      <a:pt x="236" y="170"/>
                      <a:pt x="232" y="171"/>
                      <a:pt x="225" y="183"/>
                    </a:cubicBezTo>
                    <a:cubicBezTo>
                      <a:pt x="221" y="190"/>
                      <a:pt x="217" y="196"/>
                      <a:pt x="219" y="204"/>
                    </a:cubicBezTo>
                    <a:cubicBezTo>
                      <a:pt x="190" y="217"/>
                      <a:pt x="231" y="267"/>
                      <a:pt x="237" y="284"/>
                    </a:cubicBezTo>
                    <a:cubicBezTo>
                      <a:pt x="241" y="297"/>
                      <a:pt x="238" y="290"/>
                      <a:pt x="234" y="303"/>
                    </a:cubicBezTo>
                    <a:cubicBezTo>
                      <a:pt x="232" y="310"/>
                      <a:pt x="235" y="312"/>
                      <a:pt x="232" y="319"/>
                    </a:cubicBezTo>
                    <a:cubicBezTo>
                      <a:pt x="229" y="328"/>
                      <a:pt x="226" y="328"/>
                      <a:pt x="225" y="337"/>
                    </a:cubicBezTo>
                    <a:cubicBezTo>
                      <a:pt x="225" y="346"/>
                      <a:pt x="227" y="356"/>
                      <a:pt x="227" y="365"/>
                    </a:cubicBezTo>
                    <a:cubicBezTo>
                      <a:pt x="231" y="367"/>
                      <a:pt x="236" y="368"/>
                      <a:pt x="241" y="367"/>
                    </a:cubicBezTo>
                    <a:cubicBezTo>
                      <a:pt x="244" y="377"/>
                      <a:pt x="242" y="381"/>
                      <a:pt x="236" y="388"/>
                    </a:cubicBezTo>
                    <a:cubicBezTo>
                      <a:pt x="239" y="388"/>
                      <a:pt x="242" y="390"/>
                      <a:pt x="245" y="391"/>
                    </a:cubicBezTo>
                    <a:cubicBezTo>
                      <a:pt x="245" y="397"/>
                      <a:pt x="246" y="398"/>
                      <a:pt x="250" y="402"/>
                    </a:cubicBezTo>
                    <a:cubicBezTo>
                      <a:pt x="243" y="406"/>
                      <a:pt x="239" y="413"/>
                      <a:pt x="245" y="419"/>
                    </a:cubicBezTo>
                    <a:cubicBezTo>
                      <a:pt x="241" y="421"/>
                      <a:pt x="239" y="424"/>
                      <a:pt x="236" y="427"/>
                    </a:cubicBezTo>
                    <a:cubicBezTo>
                      <a:pt x="239" y="432"/>
                      <a:pt x="248" y="433"/>
                      <a:pt x="248" y="441"/>
                    </a:cubicBezTo>
                    <a:cubicBezTo>
                      <a:pt x="260" y="448"/>
                      <a:pt x="270" y="453"/>
                      <a:pt x="275" y="467"/>
                    </a:cubicBezTo>
                    <a:cubicBezTo>
                      <a:pt x="280" y="483"/>
                      <a:pt x="270" y="496"/>
                      <a:pt x="261" y="509"/>
                    </a:cubicBezTo>
                    <a:cubicBezTo>
                      <a:pt x="253" y="520"/>
                      <a:pt x="243" y="533"/>
                      <a:pt x="233" y="541"/>
                    </a:cubicBezTo>
                    <a:cubicBezTo>
                      <a:pt x="226" y="548"/>
                      <a:pt x="204" y="553"/>
                      <a:pt x="213" y="566"/>
                    </a:cubicBezTo>
                    <a:cubicBezTo>
                      <a:pt x="201" y="571"/>
                      <a:pt x="184" y="587"/>
                      <a:pt x="181" y="601"/>
                    </a:cubicBezTo>
                    <a:cubicBezTo>
                      <a:pt x="180" y="601"/>
                      <a:pt x="180" y="601"/>
                      <a:pt x="180" y="601"/>
                    </a:cubicBezTo>
                    <a:cubicBezTo>
                      <a:pt x="179" y="603"/>
                      <a:pt x="178" y="604"/>
                      <a:pt x="177" y="605"/>
                    </a:cubicBezTo>
                    <a:cubicBezTo>
                      <a:pt x="175" y="606"/>
                      <a:pt x="174" y="607"/>
                      <a:pt x="169" y="605"/>
                    </a:cubicBezTo>
                    <a:cubicBezTo>
                      <a:pt x="164" y="603"/>
                      <a:pt x="163" y="600"/>
                      <a:pt x="157" y="604"/>
                    </a:cubicBezTo>
                    <a:cubicBezTo>
                      <a:pt x="152" y="609"/>
                      <a:pt x="150" y="607"/>
                      <a:pt x="146" y="608"/>
                    </a:cubicBezTo>
                    <a:cubicBezTo>
                      <a:pt x="142" y="610"/>
                      <a:pt x="149" y="609"/>
                      <a:pt x="139" y="612"/>
                    </a:cubicBezTo>
                    <a:cubicBezTo>
                      <a:pt x="129" y="614"/>
                      <a:pt x="127" y="613"/>
                      <a:pt x="125" y="617"/>
                    </a:cubicBezTo>
                    <a:cubicBezTo>
                      <a:pt x="124" y="620"/>
                      <a:pt x="122" y="623"/>
                      <a:pt x="116" y="623"/>
                    </a:cubicBezTo>
                    <a:cubicBezTo>
                      <a:pt x="110" y="624"/>
                      <a:pt x="109" y="619"/>
                      <a:pt x="107" y="623"/>
                    </a:cubicBezTo>
                    <a:cubicBezTo>
                      <a:pt x="105" y="626"/>
                      <a:pt x="102" y="621"/>
                      <a:pt x="100" y="624"/>
                    </a:cubicBezTo>
                    <a:cubicBezTo>
                      <a:pt x="99" y="628"/>
                      <a:pt x="99" y="627"/>
                      <a:pt x="95" y="630"/>
                    </a:cubicBezTo>
                    <a:cubicBezTo>
                      <a:pt x="92" y="633"/>
                      <a:pt x="85" y="636"/>
                      <a:pt x="84" y="634"/>
                    </a:cubicBezTo>
                    <a:cubicBezTo>
                      <a:pt x="82" y="633"/>
                      <a:pt x="81" y="625"/>
                      <a:pt x="79" y="630"/>
                    </a:cubicBezTo>
                    <a:cubicBezTo>
                      <a:pt x="77" y="634"/>
                      <a:pt x="76" y="638"/>
                      <a:pt x="73" y="635"/>
                    </a:cubicBezTo>
                    <a:cubicBezTo>
                      <a:pt x="70" y="633"/>
                      <a:pt x="68" y="634"/>
                      <a:pt x="68" y="634"/>
                    </a:cubicBezTo>
                    <a:cubicBezTo>
                      <a:pt x="68" y="634"/>
                      <a:pt x="65" y="646"/>
                      <a:pt x="60" y="642"/>
                    </a:cubicBezTo>
                    <a:cubicBezTo>
                      <a:pt x="56" y="638"/>
                      <a:pt x="65" y="635"/>
                      <a:pt x="61" y="634"/>
                    </a:cubicBezTo>
                    <a:cubicBezTo>
                      <a:pt x="57" y="633"/>
                      <a:pt x="51" y="637"/>
                      <a:pt x="51" y="634"/>
                    </a:cubicBezTo>
                    <a:cubicBezTo>
                      <a:pt x="51" y="631"/>
                      <a:pt x="49" y="626"/>
                      <a:pt x="53" y="625"/>
                    </a:cubicBezTo>
                    <a:cubicBezTo>
                      <a:pt x="57" y="624"/>
                      <a:pt x="55" y="623"/>
                      <a:pt x="58" y="621"/>
                    </a:cubicBezTo>
                    <a:cubicBezTo>
                      <a:pt x="60" y="618"/>
                      <a:pt x="59" y="617"/>
                      <a:pt x="60" y="615"/>
                    </a:cubicBezTo>
                    <a:cubicBezTo>
                      <a:pt x="61" y="613"/>
                      <a:pt x="61" y="611"/>
                      <a:pt x="61" y="611"/>
                    </a:cubicBezTo>
                    <a:cubicBezTo>
                      <a:pt x="54" y="616"/>
                      <a:pt x="54" y="616"/>
                      <a:pt x="54" y="616"/>
                    </a:cubicBezTo>
                    <a:cubicBezTo>
                      <a:pt x="54" y="616"/>
                      <a:pt x="47" y="616"/>
                      <a:pt x="46" y="613"/>
                    </a:cubicBezTo>
                    <a:cubicBezTo>
                      <a:pt x="45" y="609"/>
                      <a:pt x="45" y="606"/>
                      <a:pt x="42" y="607"/>
                    </a:cubicBezTo>
                    <a:cubicBezTo>
                      <a:pt x="39" y="607"/>
                      <a:pt x="36" y="608"/>
                      <a:pt x="34" y="606"/>
                    </a:cubicBezTo>
                    <a:cubicBezTo>
                      <a:pt x="31" y="604"/>
                      <a:pt x="35" y="601"/>
                      <a:pt x="31" y="601"/>
                    </a:cubicBezTo>
                    <a:cubicBezTo>
                      <a:pt x="26" y="601"/>
                      <a:pt x="26" y="598"/>
                      <a:pt x="23" y="600"/>
                    </a:cubicBezTo>
                    <a:cubicBezTo>
                      <a:pt x="21" y="602"/>
                      <a:pt x="19" y="603"/>
                      <a:pt x="17" y="600"/>
                    </a:cubicBezTo>
                    <a:cubicBezTo>
                      <a:pt x="16" y="598"/>
                      <a:pt x="13" y="596"/>
                      <a:pt x="15" y="593"/>
                    </a:cubicBezTo>
                    <a:cubicBezTo>
                      <a:pt x="17" y="591"/>
                      <a:pt x="18" y="588"/>
                      <a:pt x="18" y="588"/>
                    </a:cubicBezTo>
                    <a:cubicBezTo>
                      <a:pt x="19" y="583"/>
                      <a:pt x="19" y="583"/>
                      <a:pt x="19" y="583"/>
                    </a:cubicBezTo>
                    <a:cubicBezTo>
                      <a:pt x="16" y="576"/>
                      <a:pt x="16" y="576"/>
                      <a:pt x="16" y="576"/>
                    </a:cubicBezTo>
                    <a:cubicBezTo>
                      <a:pt x="17" y="571"/>
                      <a:pt x="17" y="571"/>
                      <a:pt x="17" y="571"/>
                    </a:cubicBezTo>
                    <a:cubicBezTo>
                      <a:pt x="21" y="567"/>
                      <a:pt x="21" y="567"/>
                      <a:pt x="21" y="567"/>
                    </a:cubicBezTo>
                    <a:cubicBezTo>
                      <a:pt x="21" y="567"/>
                      <a:pt x="17" y="564"/>
                      <a:pt x="17" y="562"/>
                    </a:cubicBezTo>
                    <a:cubicBezTo>
                      <a:pt x="17" y="561"/>
                      <a:pt x="22" y="554"/>
                      <a:pt x="21" y="551"/>
                    </a:cubicBezTo>
                    <a:cubicBezTo>
                      <a:pt x="21" y="551"/>
                      <a:pt x="20" y="547"/>
                      <a:pt x="21" y="547"/>
                    </a:cubicBezTo>
                    <a:cubicBezTo>
                      <a:pt x="23" y="547"/>
                      <a:pt x="25" y="544"/>
                      <a:pt x="23" y="541"/>
                    </a:cubicBezTo>
                    <a:cubicBezTo>
                      <a:pt x="21" y="538"/>
                      <a:pt x="19" y="537"/>
                      <a:pt x="19" y="535"/>
                    </a:cubicBezTo>
                    <a:cubicBezTo>
                      <a:pt x="20" y="532"/>
                      <a:pt x="21" y="530"/>
                      <a:pt x="20" y="529"/>
                    </a:cubicBezTo>
                    <a:cubicBezTo>
                      <a:pt x="20" y="527"/>
                      <a:pt x="21" y="529"/>
                      <a:pt x="17" y="525"/>
                    </a:cubicBezTo>
                    <a:cubicBezTo>
                      <a:pt x="14" y="520"/>
                      <a:pt x="12" y="516"/>
                      <a:pt x="14" y="513"/>
                    </a:cubicBezTo>
                    <a:cubicBezTo>
                      <a:pt x="16" y="510"/>
                      <a:pt x="19" y="508"/>
                      <a:pt x="17" y="506"/>
                    </a:cubicBezTo>
                    <a:cubicBezTo>
                      <a:pt x="16" y="504"/>
                      <a:pt x="13" y="506"/>
                      <a:pt x="12" y="500"/>
                    </a:cubicBezTo>
                    <a:cubicBezTo>
                      <a:pt x="11" y="495"/>
                      <a:pt x="10" y="490"/>
                      <a:pt x="10" y="487"/>
                    </a:cubicBezTo>
                    <a:cubicBezTo>
                      <a:pt x="10" y="485"/>
                      <a:pt x="10" y="479"/>
                      <a:pt x="11" y="477"/>
                    </a:cubicBezTo>
                    <a:cubicBezTo>
                      <a:pt x="12" y="476"/>
                      <a:pt x="16" y="471"/>
                      <a:pt x="16" y="471"/>
                    </a:cubicBezTo>
                    <a:cubicBezTo>
                      <a:pt x="16" y="471"/>
                      <a:pt x="25" y="466"/>
                      <a:pt x="23" y="462"/>
                    </a:cubicBezTo>
                    <a:cubicBezTo>
                      <a:pt x="22" y="459"/>
                      <a:pt x="28" y="450"/>
                      <a:pt x="31" y="450"/>
                    </a:cubicBezTo>
                    <a:cubicBezTo>
                      <a:pt x="34" y="450"/>
                      <a:pt x="35" y="450"/>
                      <a:pt x="39" y="449"/>
                    </a:cubicBezTo>
                    <a:cubicBezTo>
                      <a:pt x="44" y="449"/>
                      <a:pt x="48" y="441"/>
                      <a:pt x="48" y="436"/>
                    </a:cubicBezTo>
                    <a:cubicBezTo>
                      <a:pt x="49" y="432"/>
                      <a:pt x="48" y="429"/>
                      <a:pt x="51" y="426"/>
                    </a:cubicBezTo>
                    <a:cubicBezTo>
                      <a:pt x="54" y="424"/>
                      <a:pt x="53" y="422"/>
                      <a:pt x="58" y="418"/>
                    </a:cubicBezTo>
                    <a:cubicBezTo>
                      <a:pt x="63" y="414"/>
                      <a:pt x="71" y="405"/>
                      <a:pt x="74" y="401"/>
                    </a:cubicBezTo>
                    <a:cubicBezTo>
                      <a:pt x="78" y="398"/>
                      <a:pt x="80" y="395"/>
                      <a:pt x="84" y="393"/>
                    </a:cubicBezTo>
                    <a:cubicBezTo>
                      <a:pt x="88" y="391"/>
                      <a:pt x="87" y="386"/>
                      <a:pt x="89" y="382"/>
                    </a:cubicBezTo>
                    <a:cubicBezTo>
                      <a:pt x="90" y="378"/>
                      <a:pt x="86" y="374"/>
                      <a:pt x="91" y="372"/>
                    </a:cubicBezTo>
                    <a:cubicBezTo>
                      <a:pt x="96" y="371"/>
                      <a:pt x="94" y="369"/>
                      <a:pt x="97" y="364"/>
                    </a:cubicBezTo>
                    <a:cubicBezTo>
                      <a:pt x="100" y="360"/>
                      <a:pt x="100" y="359"/>
                      <a:pt x="103" y="358"/>
                    </a:cubicBezTo>
                    <a:cubicBezTo>
                      <a:pt x="106" y="357"/>
                      <a:pt x="104" y="355"/>
                      <a:pt x="107" y="354"/>
                    </a:cubicBezTo>
                    <a:cubicBezTo>
                      <a:pt x="110" y="352"/>
                      <a:pt x="109" y="349"/>
                      <a:pt x="112" y="351"/>
                    </a:cubicBezTo>
                    <a:cubicBezTo>
                      <a:pt x="115" y="353"/>
                      <a:pt x="117" y="351"/>
                      <a:pt x="118" y="349"/>
                    </a:cubicBezTo>
                    <a:cubicBezTo>
                      <a:pt x="119" y="347"/>
                      <a:pt x="116" y="341"/>
                      <a:pt x="116" y="341"/>
                    </a:cubicBezTo>
                    <a:cubicBezTo>
                      <a:pt x="116" y="341"/>
                      <a:pt x="122" y="335"/>
                      <a:pt x="120" y="326"/>
                    </a:cubicBezTo>
                    <a:cubicBezTo>
                      <a:pt x="117" y="317"/>
                      <a:pt x="118" y="315"/>
                      <a:pt x="117" y="313"/>
                    </a:cubicBezTo>
                    <a:cubicBezTo>
                      <a:pt x="116" y="311"/>
                      <a:pt x="109" y="307"/>
                      <a:pt x="109" y="307"/>
                    </a:cubicBezTo>
                    <a:cubicBezTo>
                      <a:pt x="104" y="296"/>
                      <a:pt x="104" y="296"/>
                      <a:pt x="104" y="296"/>
                    </a:cubicBezTo>
                    <a:cubicBezTo>
                      <a:pt x="104" y="296"/>
                      <a:pt x="103" y="286"/>
                      <a:pt x="100" y="290"/>
                    </a:cubicBezTo>
                    <a:cubicBezTo>
                      <a:pt x="99" y="293"/>
                      <a:pt x="97" y="294"/>
                      <a:pt x="95" y="294"/>
                    </a:cubicBezTo>
                    <a:cubicBezTo>
                      <a:pt x="93" y="294"/>
                      <a:pt x="93" y="294"/>
                      <a:pt x="93" y="294"/>
                    </a:cubicBezTo>
                    <a:cubicBezTo>
                      <a:pt x="88" y="285"/>
                      <a:pt x="81" y="276"/>
                      <a:pt x="77" y="266"/>
                    </a:cubicBezTo>
                    <a:cubicBezTo>
                      <a:pt x="69" y="251"/>
                      <a:pt x="76" y="250"/>
                      <a:pt x="82" y="235"/>
                    </a:cubicBezTo>
                    <a:cubicBezTo>
                      <a:pt x="79" y="236"/>
                      <a:pt x="76" y="233"/>
                      <a:pt x="74" y="233"/>
                    </a:cubicBezTo>
                    <a:cubicBezTo>
                      <a:pt x="75" y="231"/>
                      <a:pt x="75" y="226"/>
                      <a:pt x="78" y="223"/>
                    </a:cubicBezTo>
                    <a:cubicBezTo>
                      <a:pt x="76" y="222"/>
                      <a:pt x="74" y="220"/>
                      <a:pt x="71" y="219"/>
                    </a:cubicBezTo>
                    <a:cubicBezTo>
                      <a:pt x="70" y="207"/>
                      <a:pt x="70" y="195"/>
                      <a:pt x="71" y="183"/>
                    </a:cubicBezTo>
                    <a:cubicBezTo>
                      <a:pt x="71" y="172"/>
                      <a:pt x="76" y="158"/>
                      <a:pt x="75" y="147"/>
                    </a:cubicBezTo>
                    <a:cubicBezTo>
                      <a:pt x="73" y="147"/>
                      <a:pt x="70" y="147"/>
                      <a:pt x="68" y="147"/>
                    </a:cubicBezTo>
                    <a:cubicBezTo>
                      <a:pt x="72" y="122"/>
                      <a:pt x="52" y="138"/>
                      <a:pt x="47" y="119"/>
                    </a:cubicBezTo>
                    <a:cubicBezTo>
                      <a:pt x="45" y="122"/>
                      <a:pt x="41" y="123"/>
                      <a:pt x="40" y="124"/>
                    </a:cubicBezTo>
                    <a:cubicBezTo>
                      <a:pt x="39" y="119"/>
                      <a:pt x="38" y="115"/>
                      <a:pt x="38" y="110"/>
                    </a:cubicBezTo>
                    <a:cubicBezTo>
                      <a:pt x="34" y="111"/>
                      <a:pt x="31" y="110"/>
                      <a:pt x="27" y="113"/>
                    </a:cubicBezTo>
                    <a:cubicBezTo>
                      <a:pt x="19" y="101"/>
                      <a:pt x="8" y="93"/>
                      <a:pt x="1" y="79"/>
                    </a:cubicBezTo>
                  </a:path>
                </a:pathLst>
              </a:custGeom>
              <a:solidFill>
                <a:srgbClr val="A5D0D3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" name="Freeform 555">
                <a:extLst>
                  <a:ext uri="{FF2B5EF4-FFF2-40B4-BE49-F238E27FC236}">
                    <a16:creationId xmlns:a16="http://schemas.microsoft.com/office/drawing/2014/main" id="{3DD22C32-17AC-303F-4E3E-00B08D86D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9358" y="2119074"/>
                <a:ext cx="247650" cy="571500"/>
              </a:xfrm>
              <a:custGeom>
                <a:avLst/>
                <a:gdLst>
                  <a:gd name="T0" fmla="*/ 2147483646 w 280"/>
                  <a:gd name="T1" fmla="*/ 2147483646 h 646"/>
                  <a:gd name="T2" fmla="*/ 2147483646 w 280"/>
                  <a:gd name="T3" fmla="*/ 2147483646 h 646"/>
                  <a:gd name="T4" fmla="*/ 2147483646 w 280"/>
                  <a:gd name="T5" fmla="*/ 2147483646 h 646"/>
                  <a:gd name="T6" fmla="*/ 2147483646 w 280"/>
                  <a:gd name="T7" fmla="*/ 2147483646 h 646"/>
                  <a:gd name="T8" fmla="*/ 2147483646 w 280"/>
                  <a:gd name="T9" fmla="*/ 2147483646 h 646"/>
                  <a:gd name="T10" fmla="*/ 2147483646 w 280"/>
                  <a:gd name="T11" fmla="*/ 2147483646 h 646"/>
                  <a:gd name="T12" fmla="*/ 2147483646 w 280"/>
                  <a:gd name="T13" fmla="*/ 2147483646 h 646"/>
                  <a:gd name="T14" fmla="*/ 2147483646 w 280"/>
                  <a:gd name="T15" fmla="*/ 2147483646 h 646"/>
                  <a:gd name="T16" fmla="*/ 2147483646 w 280"/>
                  <a:gd name="T17" fmla="*/ 2147483646 h 646"/>
                  <a:gd name="T18" fmla="*/ 2147483646 w 280"/>
                  <a:gd name="T19" fmla="*/ 2147483646 h 646"/>
                  <a:gd name="T20" fmla="*/ 2147483646 w 280"/>
                  <a:gd name="T21" fmla="*/ 2147483646 h 646"/>
                  <a:gd name="T22" fmla="*/ 2147483646 w 280"/>
                  <a:gd name="T23" fmla="*/ 2147483646 h 646"/>
                  <a:gd name="T24" fmla="*/ 2147483646 w 280"/>
                  <a:gd name="T25" fmla="*/ 2147483646 h 646"/>
                  <a:gd name="T26" fmla="*/ 2147483646 w 280"/>
                  <a:gd name="T27" fmla="*/ 2147483646 h 646"/>
                  <a:gd name="T28" fmla="*/ 2147483646 w 280"/>
                  <a:gd name="T29" fmla="*/ 2147483646 h 646"/>
                  <a:gd name="T30" fmla="*/ 2147483646 w 280"/>
                  <a:gd name="T31" fmla="*/ 2147483646 h 646"/>
                  <a:gd name="T32" fmla="*/ 2147483646 w 280"/>
                  <a:gd name="T33" fmla="*/ 2147483646 h 646"/>
                  <a:gd name="T34" fmla="*/ 2147483646 w 280"/>
                  <a:gd name="T35" fmla="*/ 2147483646 h 646"/>
                  <a:gd name="T36" fmla="*/ 2147483646 w 280"/>
                  <a:gd name="T37" fmla="*/ 2147483646 h 646"/>
                  <a:gd name="T38" fmla="*/ 2147483646 w 280"/>
                  <a:gd name="T39" fmla="*/ 2147483646 h 646"/>
                  <a:gd name="T40" fmla="*/ 2147483646 w 280"/>
                  <a:gd name="T41" fmla="*/ 2147483646 h 646"/>
                  <a:gd name="T42" fmla="*/ 2147483646 w 280"/>
                  <a:gd name="T43" fmla="*/ 2147483646 h 646"/>
                  <a:gd name="T44" fmla="*/ 2147483646 w 280"/>
                  <a:gd name="T45" fmla="*/ 2147483646 h 646"/>
                  <a:gd name="T46" fmla="*/ 2147483646 w 280"/>
                  <a:gd name="T47" fmla="*/ 2147483646 h 646"/>
                  <a:gd name="T48" fmla="*/ 2147483646 w 280"/>
                  <a:gd name="T49" fmla="*/ 2147483646 h 646"/>
                  <a:gd name="T50" fmla="*/ 2147483646 w 280"/>
                  <a:gd name="T51" fmla="*/ 2147483646 h 646"/>
                  <a:gd name="T52" fmla="*/ 2147483646 w 280"/>
                  <a:gd name="T53" fmla="*/ 2147483646 h 646"/>
                  <a:gd name="T54" fmla="*/ 2147483646 w 280"/>
                  <a:gd name="T55" fmla="*/ 2147483646 h 646"/>
                  <a:gd name="T56" fmla="*/ 2147483646 w 280"/>
                  <a:gd name="T57" fmla="*/ 2147483646 h 646"/>
                  <a:gd name="T58" fmla="*/ 2147483646 w 280"/>
                  <a:gd name="T59" fmla="*/ 2147483646 h 646"/>
                  <a:gd name="T60" fmla="*/ 2147483646 w 280"/>
                  <a:gd name="T61" fmla="*/ 2147483646 h 646"/>
                  <a:gd name="T62" fmla="*/ 2147483646 w 280"/>
                  <a:gd name="T63" fmla="*/ 2147483646 h 646"/>
                  <a:gd name="T64" fmla="*/ 2147483646 w 280"/>
                  <a:gd name="T65" fmla="*/ 2147483646 h 646"/>
                  <a:gd name="T66" fmla="*/ 2147483646 w 280"/>
                  <a:gd name="T67" fmla="*/ 2147483646 h 646"/>
                  <a:gd name="T68" fmla="*/ 2147483646 w 280"/>
                  <a:gd name="T69" fmla="*/ 2147483646 h 646"/>
                  <a:gd name="T70" fmla="*/ 2147483646 w 280"/>
                  <a:gd name="T71" fmla="*/ 2147483646 h 646"/>
                  <a:gd name="T72" fmla="*/ 2147483646 w 280"/>
                  <a:gd name="T73" fmla="*/ 2147483646 h 646"/>
                  <a:gd name="T74" fmla="*/ 2147483646 w 280"/>
                  <a:gd name="T75" fmla="*/ 2147483646 h 646"/>
                  <a:gd name="T76" fmla="*/ 2147483646 w 280"/>
                  <a:gd name="T77" fmla="*/ 2147483646 h 646"/>
                  <a:gd name="T78" fmla="*/ 2147483646 w 280"/>
                  <a:gd name="T79" fmla="*/ 2147483646 h 646"/>
                  <a:gd name="T80" fmla="*/ 2147483646 w 280"/>
                  <a:gd name="T81" fmla="*/ 2147483646 h 646"/>
                  <a:gd name="T82" fmla="*/ 2147483646 w 280"/>
                  <a:gd name="T83" fmla="*/ 2147483646 h 646"/>
                  <a:gd name="T84" fmla="*/ 2147483646 w 280"/>
                  <a:gd name="T85" fmla="*/ 2147483646 h 646"/>
                  <a:gd name="T86" fmla="*/ 2147483646 w 280"/>
                  <a:gd name="T87" fmla="*/ 2147483646 h 646"/>
                  <a:gd name="T88" fmla="*/ 2147483646 w 280"/>
                  <a:gd name="T89" fmla="*/ 2147483646 h 646"/>
                  <a:gd name="T90" fmla="*/ 2147483646 w 280"/>
                  <a:gd name="T91" fmla="*/ 2147483646 h 646"/>
                  <a:gd name="T92" fmla="*/ 2147483646 w 280"/>
                  <a:gd name="T93" fmla="*/ 2147483646 h 646"/>
                  <a:gd name="T94" fmla="*/ 2147483646 w 280"/>
                  <a:gd name="T95" fmla="*/ 2147483646 h 646"/>
                  <a:gd name="T96" fmla="*/ 2147483646 w 280"/>
                  <a:gd name="T97" fmla="*/ 2147483646 h 646"/>
                  <a:gd name="T98" fmla="*/ 2147483646 w 280"/>
                  <a:gd name="T99" fmla="*/ 2147483646 h 646"/>
                  <a:gd name="T100" fmla="*/ 2147483646 w 280"/>
                  <a:gd name="T101" fmla="*/ 2147483646 h 646"/>
                  <a:gd name="T102" fmla="*/ 2147483646 w 280"/>
                  <a:gd name="T103" fmla="*/ 2147483646 h 646"/>
                  <a:gd name="T104" fmla="*/ 2147483646 w 280"/>
                  <a:gd name="T105" fmla="*/ 2147483646 h 646"/>
                  <a:gd name="T106" fmla="*/ 2147483646 w 280"/>
                  <a:gd name="T107" fmla="*/ 2147483646 h 646"/>
                  <a:gd name="T108" fmla="*/ 2147483646 w 280"/>
                  <a:gd name="T109" fmla="*/ 2147483646 h 646"/>
                  <a:gd name="T110" fmla="*/ 2147483646 w 280"/>
                  <a:gd name="T111" fmla="*/ 2147483646 h 646"/>
                  <a:gd name="T112" fmla="*/ 2147483646 w 280"/>
                  <a:gd name="T113" fmla="*/ 2147483646 h 646"/>
                  <a:gd name="T114" fmla="*/ 2147483646 w 280"/>
                  <a:gd name="T115" fmla="*/ 2147483646 h 646"/>
                  <a:gd name="T116" fmla="*/ 2147483646 w 280"/>
                  <a:gd name="T117" fmla="*/ 2147483646 h 646"/>
                  <a:gd name="T118" fmla="*/ 2147483646 w 280"/>
                  <a:gd name="T119" fmla="*/ 2147483646 h 646"/>
                  <a:gd name="T120" fmla="*/ 2147483646 w 280"/>
                  <a:gd name="T121" fmla="*/ 2147483646 h 646"/>
                  <a:gd name="T122" fmla="*/ 2147483646 w 280"/>
                  <a:gd name="T123" fmla="*/ 2147483646 h 646"/>
                  <a:gd name="T124" fmla="*/ 2147483646 w 280"/>
                  <a:gd name="T125" fmla="*/ 2147483646 h 6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"/>
                  <a:gd name="T190" fmla="*/ 0 h 646"/>
                  <a:gd name="T191" fmla="*/ 280 w 280"/>
                  <a:gd name="T192" fmla="*/ 646 h 6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" h="646">
                    <a:moveTo>
                      <a:pt x="0" y="73"/>
                    </a:moveTo>
                    <a:cubicBezTo>
                      <a:pt x="1" y="74"/>
                      <a:pt x="3" y="76"/>
                      <a:pt x="4" y="79"/>
                    </a:cubicBezTo>
                    <a:cubicBezTo>
                      <a:pt x="6" y="73"/>
                      <a:pt x="4" y="67"/>
                      <a:pt x="7" y="61"/>
                    </a:cubicBezTo>
                    <a:cubicBezTo>
                      <a:pt x="26" y="64"/>
                      <a:pt x="26" y="92"/>
                      <a:pt x="40" y="101"/>
                    </a:cubicBezTo>
                    <a:cubicBezTo>
                      <a:pt x="53" y="109"/>
                      <a:pt x="75" y="91"/>
                      <a:pt x="78" y="103"/>
                    </a:cubicBezTo>
                    <a:cubicBezTo>
                      <a:pt x="82" y="103"/>
                      <a:pt x="86" y="102"/>
                      <a:pt x="89" y="98"/>
                    </a:cubicBezTo>
                    <a:cubicBezTo>
                      <a:pt x="94" y="103"/>
                      <a:pt x="97" y="111"/>
                      <a:pt x="102" y="117"/>
                    </a:cubicBezTo>
                    <a:cubicBezTo>
                      <a:pt x="105" y="110"/>
                      <a:pt x="107" y="101"/>
                      <a:pt x="111" y="95"/>
                    </a:cubicBezTo>
                    <a:cubicBezTo>
                      <a:pt x="114" y="91"/>
                      <a:pt x="123" y="85"/>
                      <a:pt x="123" y="83"/>
                    </a:cubicBezTo>
                    <a:cubicBezTo>
                      <a:pt x="126" y="77"/>
                      <a:pt x="121" y="74"/>
                      <a:pt x="122" y="69"/>
                    </a:cubicBezTo>
                    <a:cubicBezTo>
                      <a:pt x="124" y="63"/>
                      <a:pt x="129" y="58"/>
                      <a:pt x="134" y="53"/>
                    </a:cubicBezTo>
                    <a:cubicBezTo>
                      <a:pt x="133" y="50"/>
                      <a:pt x="129" y="44"/>
                      <a:pt x="129" y="40"/>
                    </a:cubicBezTo>
                    <a:cubicBezTo>
                      <a:pt x="128" y="32"/>
                      <a:pt x="130" y="34"/>
                      <a:pt x="132" y="26"/>
                    </a:cubicBezTo>
                    <a:cubicBezTo>
                      <a:pt x="137" y="13"/>
                      <a:pt x="140" y="10"/>
                      <a:pt x="152" y="7"/>
                    </a:cubicBezTo>
                    <a:cubicBezTo>
                      <a:pt x="161" y="5"/>
                      <a:pt x="167" y="0"/>
                      <a:pt x="175" y="4"/>
                    </a:cubicBezTo>
                    <a:cubicBezTo>
                      <a:pt x="188" y="11"/>
                      <a:pt x="186" y="21"/>
                      <a:pt x="205" y="16"/>
                    </a:cubicBezTo>
                    <a:cubicBezTo>
                      <a:pt x="212" y="28"/>
                      <a:pt x="211" y="30"/>
                      <a:pt x="208" y="43"/>
                    </a:cubicBezTo>
                    <a:cubicBezTo>
                      <a:pt x="205" y="52"/>
                      <a:pt x="201" y="59"/>
                      <a:pt x="204" y="69"/>
                    </a:cubicBezTo>
                    <a:cubicBezTo>
                      <a:pt x="205" y="71"/>
                      <a:pt x="205" y="71"/>
                      <a:pt x="205" y="71"/>
                    </a:cubicBezTo>
                    <a:cubicBezTo>
                      <a:pt x="204" y="72"/>
                      <a:pt x="204" y="72"/>
                      <a:pt x="204" y="72"/>
                    </a:cubicBezTo>
                    <a:cubicBezTo>
                      <a:pt x="199" y="75"/>
                      <a:pt x="195" y="78"/>
                      <a:pt x="191" y="84"/>
                    </a:cubicBezTo>
                    <a:cubicBezTo>
                      <a:pt x="183" y="95"/>
                      <a:pt x="186" y="102"/>
                      <a:pt x="187" y="116"/>
                    </a:cubicBezTo>
                    <a:cubicBezTo>
                      <a:pt x="199" y="123"/>
                      <a:pt x="223" y="147"/>
                      <a:pt x="230" y="160"/>
                    </a:cubicBezTo>
                    <a:cubicBezTo>
                      <a:pt x="236" y="170"/>
                      <a:pt x="232" y="171"/>
                      <a:pt x="225" y="183"/>
                    </a:cubicBezTo>
                    <a:cubicBezTo>
                      <a:pt x="221" y="190"/>
                      <a:pt x="217" y="196"/>
                      <a:pt x="219" y="204"/>
                    </a:cubicBezTo>
                    <a:cubicBezTo>
                      <a:pt x="190" y="217"/>
                      <a:pt x="231" y="267"/>
                      <a:pt x="237" y="284"/>
                    </a:cubicBezTo>
                    <a:cubicBezTo>
                      <a:pt x="241" y="297"/>
                      <a:pt x="238" y="290"/>
                      <a:pt x="234" y="303"/>
                    </a:cubicBezTo>
                    <a:cubicBezTo>
                      <a:pt x="232" y="310"/>
                      <a:pt x="235" y="312"/>
                      <a:pt x="232" y="319"/>
                    </a:cubicBezTo>
                    <a:cubicBezTo>
                      <a:pt x="229" y="328"/>
                      <a:pt x="226" y="328"/>
                      <a:pt x="225" y="337"/>
                    </a:cubicBezTo>
                    <a:cubicBezTo>
                      <a:pt x="225" y="346"/>
                      <a:pt x="227" y="356"/>
                      <a:pt x="227" y="365"/>
                    </a:cubicBezTo>
                    <a:cubicBezTo>
                      <a:pt x="231" y="367"/>
                      <a:pt x="236" y="368"/>
                      <a:pt x="241" y="367"/>
                    </a:cubicBezTo>
                    <a:cubicBezTo>
                      <a:pt x="244" y="377"/>
                      <a:pt x="242" y="381"/>
                      <a:pt x="236" y="388"/>
                    </a:cubicBezTo>
                    <a:cubicBezTo>
                      <a:pt x="239" y="388"/>
                      <a:pt x="242" y="390"/>
                      <a:pt x="245" y="391"/>
                    </a:cubicBezTo>
                    <a:cubicBezTo>
                      <a:pt x="245" y="397"/>
                      <a:pt x="246" y="398"/>
                      <a:pt x="250" y="402"/>
                    </a:cubicBezTo>
                    <a:cubicBezTo>
                      <a:pt x="243" y="406"/>
                      <a:pt x="239" y="413"/>
                      <a:pt x="245" y="419"/>
                    </a:cubicBezTo>
                    <a:cubicBezTo>
                      <a:pt x="241" y="421"/>
                      <a:pt x="239" y="424"/>
                      <a:pt x="236" y="427"/>
                    </a:cubicBezTo>
                    <a:cubicBezTo>
                      <a:pt x="239" y="432"/>
                      <a:pt x="248" y="433"/>
                      <a:pt x="248" y="441"/>
                    </a:cubicBezTo>
                    <a:cubicBezTo>
                      <a:pt x="260" y="448"/>
                      <a:pt x="270" y="453"/>
                      <a:pt x="275" y="467"/>
                    </a:cubicBezTo>
                    <a:cubicBezTo>
                      <a:pt x="280" y="483"/>
                      <a:pt x="270" y="496"/>
                      <a:pt x="261" y="509"/>
                    </a:cubicBezTo>
                    <a:cubicBezTo>
                      <a:pt x="253" y="520"/>
                      <a:pt x="243" y="533"/>
                      <a:pt x="233" y="541"/>
                    </a:cubicBezTo>
                    <a:cubicBezTo>
                      <a:pt x="226" y="548"/>
                      <a:pt x="204" y="553"/>
                      <a:pt x="213" y="566"/>
                    </a:cubicBezTo>
                    <a:cubicBezTo>
                      <a:pt x="201" y="571"/>
                      <a:pt x="184" y="587"/>
                      <a:pt x="181" y="601"/>
                    </a:cubicBezTo>
                    <a:cubicBezTo>
                      <a:pt x="180" y="601"/>
                      <a:pt x="180" y="601"/>
                      <a:pt x="180" y="601"/>
                    </a:cubicBezTo>
                    <a:cubicBezTo>
                      <a:pt x="179" y="603"/>
                      <a:pt x="178" y="604"/>
                      <a:pt x="177" y="605"/>
                    </a:cubicBezTo>
                    <a:cubicBezTo>
                      <a:pt x="175" y="606"/>
                      <a:pt x="174" y="607"/>
                      <a:pt x="169" y="605"/>
                    </a:cubicBezTo>
                    <a:cubicBezTo>
                      <a:pt x="164" y="603"/>
                      <a:pt x="163" y="600"/>
                      <a:pt x="157" y="604"/>
                    </a:cubicBezTo>
                    <a:cubicBezTo>
                      <a:pt x="152" y="609"/>
                      <a:pt x="150" y="607"/>
                      <a:pt x="146" y="608"/>
                    </a:cubicBezTo>
                    <a:cubicBezTo>
                      <a:pt x="142" y="610"/>
                      <a:pt x="149" y="609"/>
                      <a:pt x="139" y="612"/>
                    </a:cubicBezTo>
                    <a:cubicBezTo>
                      <a:pt x="129" y="614"/>
                      <a:pt x="127" y="613"/>
                      <a:pt x="125" y="617"/>
                    </a:cubicBezTo>
                    <a:cubicBezTo>
                      <a:pt x="124" y="620"/>
                      <a:pt x="122" y="623"/>
                      <a:pt x="116" y="623"/>
                    </a:cubicBezTo>
                    <a:cubicBezTo>
                      <a:pt x="110" y="624"/>
                      <a:pt x="109" y="619"/>
                      <a:pt x="107" y="623"/>
                    </a:cubicBezTo>
                    <a:cubicBezTo>
                      <a:pt x="105" y="626"/>
                      <a:pt x="102" y="621"/>
                      <a:pt x="100" y="624"/>
                    </a:cubicBezTo>
                    <a:cubicBezTo>
                      <a:pt x="99" y="628"/>
                      <a:pt x="99" y="627"/>
                      <a:pt x="95" y="630"/>
                    </a:cubicBezTo>
                    <a:cubicBezTo>
                      <a:pt x="92" y="633"/>
                      <a:pt x="85" y="636"/>
                      <a:pt x="84" y="634"/>
                    </a:cubicBezTo>
                    <a:cubicBezTo>
                      <a:pt x="82" y="633"/>
                      <a:pt x="81" y="625"/>
                      <a:pt x="79" y="630"/>
                    </a:cubicBezTo>
                    <a:cubicBezTo>
                      <a:pt x="77" y="634"/>
                      <a:pt x="76" y="638"/>
                      <a:pt x="73" y="635"/>
                    </a:cubicBezTo>
                    <a:cubicBezTo>
                      <a:pt x="70" y="633"/>
                      <a:pt x="68" y="634"/>
                      <a:pt x="68" y="634"/>
                    </a:cubicBezTo>
                    <a:cubicBezTo>
                      <a:pt x="68" y="634"/>
                      <a:pt x="65" y="646"/>
                      <a:pt x="60" y="642"/>
                    </a:cubicBezTo>
                    <a:cubicBezTo>
                      <a:pt x="56" y="638"/>
                      <a:pt x="65" y="635"/>
                      <a:pt x="61" y="634"/>
                    </a:cubicBezTo>
                    <a:cubicBezTo>
                      <a:pt x="57" y="633"/>
                      <a:pt x="51" y="637"/>
                      <a:pt x="51" y="634"/>
                    </a:cubicBezTo>
                    <a:cubicBezTo>
                      <a:pt x="51" y="631"/>
                      <a:pt x="49" y="626"/>
                      <a:pt x="53" y="625"/>
                    </a:cubicBezTo>
                    <a:cubicBezTo>
                      <a:pt x="57" y="624"/>
                      <a:pt x="55" y="623"/>
                      <a:pt x="58" y="621"/>
                    </a:cubicBezTo>
                    <a:cubicBezTo>
                      <a:pt x="60" y="618"/>
                      <a:pt x="59" y="617"/>
                      <a:pt x="60" y="615"/>
                    </a:cubicBezTo>
                    <a:cubicBezTo>
                      <a:pt x="61" y="613"/>
                      <a:pt x="61" y="611"/>
                      <a:pt x="61" y="611"/>
                    </a:cubicBezTo>
                    <a:cubicBezTo>
                      <a:pt x="54" y="616"/>
                      <a:pt x="54" y="616"/>
                      <a:pt x="54" y="616"/>
                    </a:cubicBezTo>
                    <a:cubicBezTo>
                      <a:pt x="54" y="616"/>
                      <a:pt x="47" y="616"/>
                      <a:pt x="46" y="613"/>
                    </a:cubicBezTo>
                    <a:cubicBezTo>
                      <a:pt x="45" y="609"/>
                      <a:pt x="45" y="606"/>
                      <a:pt x="42" y="607"/>
                    </a:cubicBezTo>
                    <a:cubicBezTo>
                      <a:pt x="39" y="607"/>
                      <a:pt x="36" y="608"/>
                      <a:pt x="34" y="606"/>
                    </a:cubicBezTo>
                    <a:cubicBezTo>
                      <a:pt x="31" y="604"/>
                      <a:pt x="35" y="601"/>
                      <a:pt x="31" y="601"/>
                    </a:cubicBezTo>
                    <a:cubicBezTo>
                      <a:pt x="26" y="601"/>
                      <a:pt x="26" y="598"/>
                      <a:pt x="23" y="600"/>
                    </a:cubicBezTo>
                    <a:cubicBezTo>
                      <a:pt x="21" y="602"/>
                      <a:pt x="19" y="603"/>
                      <a:pt x="17" y="600"/>
                    </a:cubicBezTo>
                    <a:cubicBezTo>
                      <a:pt x="16" y="598"/>
                      <a:pt x="13" y="596"/>
                      <a:pt x="15" y="593"/>
                    </a:cubicBezTo>
                    <a:cubicBezTo>
                      <a:pt x="17" y="591"/>
                      <a:pt x="18" y="588"/>
                      <a:pt x="18" y="588"/>
                    </a:cubicBezTo>
                    <a:cubicBezTo>
                      <a:pt x="19" y="583"/>
                      <a:pt x="19" y="583"/>
                      <a:pt x="19" y="583"/>
                    </a:cubicBezTo>
                    <a:cubicBezTo>
                      <a:pt x="16" y="576"/>
                      <a:pt x="16" y="576"/>
                      <a:pt x="16" y="576"/>
                    </a:cubicBezTo>
                    <a:cubicBezTo>
                      <a:pt x="17" y="571"/>
                      <a:pt x="17" y="571"/>
                      <a:pt x="17" y="571"/>
                    </a:cubicBezTo>
                    <a:cubicBezTo>
                      <a:pt x="21" y="567"/>
                      <a:pt x="21" y="567"/>
                      <a:pt x="21" y="567"/>
                    </a:cubicBezTo>
                    <a:cubicBezTo>
                      <a:pt x="21" y="567"/>
                      <a:pt x="17" y="564"/>
                      <a:pt x="17" y="562"/>
                    </a:cubicBezTo>
                    <a:cubicBezTo>
                      <a:pt x="17" y="561"/>
                      <a:pt x="22" y="554"/>
                      <a:pt x="21" y="551"/>
                    </a:cubicBezTo>
                    <a:cubicBezTo>
                      <a:pt x="21" y="551"/>
                      <a:pt x="20" y="547"/>
                      <a:pt x="21" y="547"/>
                    </a:cubicBezTo>
                    <a:cubicBezTo>
                      <a:pt x="23" y="547"/>
                      <a:pt x="25" y="544"/>
                      <a:pt x="23" y="541"/>
                    </a:cubicBezTo>
                    <a:cubicBezTo>
                      <a:pt x="21" y="538"/>
                      <a:pt x="19" y="537"/>
                      <a:pt x="19" y="535"/>
                    </a:cubicBezTo>
                    <a:cubicBezTo>
                      <a:pt x="20" y="532"/>
                      <a:pt x="21" y="530"/>
                      <a:pt x="20" y="529"/>
                    </a:cubicBezTo>
                    <a:cubicBezTo>
                      <a:pt x="20" y="527"/>
                      <a:pt x="21" y="529"/>
                      <a:pt x="17" y="525"/>
                    </a:cubicBezTo>
                    <a:cubicBezTo>
                      <a:pt x="14" y="520"/>
                      <a:pt x="12" y="516"/>
                      <a:pt x="14" y="513"/>
                    </a:cubicBezTo>
                    <a:cubicBezTo>
                      <a:pt x="16" y="510"/>
                      <a:pt x="19" y="508"/>
                      <a:pt x="17" y="506"/>
                    </a:cubicBezTo>
                    <a:cubicBezTo>
                      <a:pt x="16" y="504"/>
                      <a:pt x="13" y="506"/>
                      <a:pt x="12" y="500"/>
                    </a:cubicBezTo>
                    <a:cubicBezTo>
                      <a:pt x="11" y="495"/>
                      <a:pt x="10" y="490"/>
                      <a:pt x="10" y="487"/>
                    </a:cubicBezTo>
                    <a:cubicBezTo>
                      <a:pt x="10" y="485"/>
                      <a:pt x="10" y="479"/>
                      <a:pt x="11" y="477"/>
                    </a:cubicBezTo>
                    <a:cubicBezTo>
                      <a:pt x="12" y="476"/>
                      <a:pt x="16" y="471"/>
                      <a:pt x="16" y="471"/>
                    </a:cubicBezTo>
                    <a:cubicBezTo>
                      <a:pt x="16" y="471"/>
                      <a:pt x="25" y="466"/>
                      <a:pt x="23" y="462"/>
                    </a:cubicBezTo>
                    <a:cubicBezTo>
                      <a:pt x="22" y="459"/>
                      <a:pt x="28" y="450"/>
                      <a:pt x="31" y="450"/>
                    </a:cubicBezTo>
                    <a:cubicBezTo>
                      <a:pt x="34" y="450"/>
                      <a:pt x="35" y="450"/>
                      <a:pt x="39" y="449"/>
                    </a:cubicBezTo>
                    <a:cubicBezTo>
                      <a:pt x="44" y="449"/>
                      <a:pt x="48" y="441"/>
                      <a:pt x="48" y="436"/>
                    </a:cubicBezTo>
                    <a:cubicBezTo>
                      <a:pt x="49" y="432"/>
                      <a:pt x="48" y="429"/>
                      <a:pt x="51" y="426"/>
                    </a:cubicBezTo>
                    <a:cubicBezTo>
                      <a:pt x="54" y="424"/>
                      <a:pt x="53" y="422"/>
                      <a:pt x="58" y="418"/>
                    </a:cubicBezTo>
                    <a:cubicBezTo>
                      <a:pt x="63" y="414"/>
                      <a:pt x="71" y="405"/>
                      <a:pt x="74" y="401"/>
                    </a:cubicBezTo>
                    <a:cubicBezTo>
                      <a:pt x="78" y="398"/>
                      <a:pt x="80" y="395"/>
                      <a:pt x="84" y="393"/>
                    </a:cubicBezTo>
                    <a:cubicBezTo>
                      <a:pt x="88" y="391"/>
                      <a:pt x="87" y="386"/>
                      <a:pt x="89" y="382"/>
                    </a:cubicBezTo>
                    <a:cubicBezTo>
                      <a:pt x="90" y="378"/>
                      <a:pt x="86" y="374"/>
                      <a:pt x="91" y="372"/>
                    </a:cubicBezTo>
                    <a:cubicBezTo>
                      <a:pt x="96" y="371"/>
                      <a:pt x="94" y="369"/>
                      <a:pt x="97" y="364"/>
                    </a:cubicBezTo>
                    <a:cubicBezTo>
                      <a:pt x="100" y="360"/>
                      <a:pt x="100" y="359"/>
                      <a:pt x="103" y="358"/>
                    </a:cubicBezTo>
                    <a:cubicBezTo>
                      <a:pt x="106" y="357"/>
                      <a:pt x="104" y="355"/>
                      <a:pt x="107" y="354"/>
                    </a:cubicBezTo>
                    <a:cubicBezTo>
                      <a:pt x="110" y="352"/>
                      <a:pt x="109" y="349"/>
                      <a:pt x="112" y="351"/>
                    </a:cubicBezTo>
                    <a:cubicBezTo>
                      <a:pt x="115" y="353"/>
                      <a:pt x="117" y="351"/>
                      <a:pt x="118" y="349"/>
                    </a:cubicBezTo>
                    <a:cubicBezTo>
                      <a:pt x="119" y="347"/>
                      <a:pt x="116" y="341"/>
                      <a:pt x="116" y="341"/>
                    </a:cubicBezTo>
                    <a:cubicBezTo>
                      <a:pt x="116" y="341"/>
                      <a:pt x="122" y="335"/>
                      <a:pt x="120" y="326"/>
                    </a:cubicBezTo>
                    <a:cubicBezTo>
                      <a:pt x="117" y="317"/>
                      <a:pt x="118" y="315"/>
                      <a:pt x="117" y="313"/>
                    </a:cubicBezTo>
                    <a:cubicBezTo>
                      <a:pt x="116" y="311"/>
                      <a:pt x="109" y="307"/>
                      <a:pt x="109" y="307"/>
                    </a:cubicBezTo>
                    <a:cubicBezTo>
                      <a:pt x="104" y="296"/>
                      <a:pt x="104" y="296"/>
                      <a:pt x="104" y="296"/>
                    </a:cubicBezTo>
                    <a:cubicBezTo>
                      <a:pt x="104" y="296"/>
                      <a:pt x="103" y="286"/>
                      <a:pt x="100" y="290"/>
                    </a:cubicBezTo>
                    <a:cubicBezTo>
                      <a:pt x="99" y="293"/>
                      <a:pt x="97" y="294"/>
                      <a:pt x="95" y="294"/>
                    </a:cubicBezTo>
                    <a:cubicBezTo>
                      <a:pt x="93" y="294"/>
                      <a:pt x="93" y="294"/>
                      <a:pt x="93" y="294"/>
                    </a:cubicBezTo>
                    <a:cubicBezTo>
                      <a:pt x="88" y="285"/>
                      <a:pt x="81" y="276"/>
                      <a:pt x="77" y="266"/>
                    </a:cubicBezTo>
                    <a:cubicBezTo>
                      <a:pt x="69" y="251"/>
                      <a:pt x="76" y="250"/>
                      <a:pt x="82" y="235"/>
                    </a:cubicBezTo>
                    <a:cubicBezTo>
                      <a:pt x="79" y="236"/>
                      <a:pt x="76" y="233"/>
                      <a:pt x="74" y="233"/>
                    </a:cubicBezTo>
                    <a:cubicBezTo>
                      <a:pt x="75" y="231"/>
                      <a:pt x="75" y="226"/>
                      <a:pt x="78" y="223"/>
                    </a:cubicBezTo>
                    <a:cubicBezTo>
                      <a:pt x="76" y="222"/>
                      <a:pt x="74" y="220"/>
                      <a:pt x="71" y="219"/>
                    </a:cubicBezTo>
                    <a:cubicBezTo>
                      <a:pt x="70" y="207"/>
                      <a:pt x="70" y="195"/>
                      <a:pt x="71" y="183"/>
                    </a:cubicBezTo>
                    <a:cubicBezTo>
                      <a:pt x="71" y="172"/>
                      <a:pt x="76" y="158"/>
                      <a:pt x="75" y="147"/>
                    </a:cubicBezTo>
                    <a:cubicBezTo>
                      <a:pt x="73" y="147"/>
                      <a:pt x="70" y="147"/>
                      <a:pt x="68" y="147"/>
                    </a:cubicBezTo>
                    <a:cubicBezTo>
                      <a:pt x="72" y="122"/>
                      <a:pt x="52" y="138"/>
                      <a:pt x="47" y="119"/>
                    </a:cubicBezTo>
                    <a:cubicBezTo>
                      <a:pt x="45" y="122"/>
                      <a:pt x="41" y="123"/>
                      <a:pt x="40" y="124"/>
                    </a:cubicBezTo>
                    <a:cubicBezTo>
                      <a:pt x="39" y="119"/>
                      <a:pt x="38" y="115"/>
                      <a:pt x="38" y="110"/>
                    </a:cubicBezTo>
                    <a:cubicBezTo>
                      <a:pt x="34" y="111"/>
                      <a:pt x="31" y="110"/>
                      <a:pt x="27" y="113"/>
                    </a:cubicBezTo>
                    <a:cubicBezTo>
                      <a:pt x="19" y="101"/>
                      <a:pt x="8" y="93"/>
                      <a:pt x="1" y="79"/>
                    </a:cubicBezTo>
                  </a:path>
                </a:pathLst>
              </a:custGeom>
              <a:solidFill>
                <a:srgbClr val="A86D15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" name="Freeform 557">
                <a:extLst>
                  <a:ext uri="{FF2B5EF4-FFF2-40B4-BE49-F238E27FC236}">
                    <a16:creationId xmlns:a16="http://schemas.microsoft.com/office/drawing/2014/main" id="{8A54EABC-5152-E641-48CA-82C74B416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8195" y="2095262"/>
                <a:ext cx="57150" cy="68262"/>
              </a:xfrm>
              <a:custGeom>
                <a:avLst/>
                <a:gdLst>
                  <a:gd name="T0" fmla="*/ 2147483646 w 64"/>
                  <a:gd name="T1" fmla="*/ 0 h 76"/>
                  <a:gd name="T2" fmla="*/ 2147483646 w 64"/>
                  <a:gd name="T3" fmla="*/ 2147483646 h 76"/>
                  <a:gd name="T4" fmla="*/ 2147483646 w 64"/>
                  <a:gd name="T5" fmla="*/ 2147483646 h 76"/>
                  <a:gd name="T6" fmla="*/ 0 w 64"/>
                  <a:gd name="T7" fmla="*/ 2147483646 h 76"/>
                  <a:gd name="T8" fmla="*/ 2147483646 w 64"/>
                  <a:gd name="T9" fmla="*/ 2147483646 h 76"/>
                  <a:gd name="T10" fmla="*/ 2147483646 w 64"/>
                  <a:gd name="T11" fmla="*/ 2147483646 h 76"/>
                  <a:gd name="T12" fmla="*/ 2147483646 w 64"/>
                  <a:gd name="T13" fmla="*/ 2147483646 h 76"/>
                  <a:gd name="T14" fmla="*/ 2147483646 w 64"/>
                  <a:gd name="T15" fmla="*/ 2147483646 h 76"/>
                  <a:gd name="T16" fmla="*/ 2147483646 w 64"/>
                  <a:gd name="T17" fmla="*/ 2147483646 h 76"/>
                  <a:gd name="T18" fmla="*/ 2147483646 w 64"/>
                  <a:gd name="T19" fmla="*/ 2147483646 h 76"/>
                  <a:gd name="T20" fmla="*/ 2147483646 w 64"/>
                  <a:gd name="T21" fmla="*/ 2147483646 h 76"/>
                  <a:gd name="T22" fmla="*/ 2147483646 w 64"/>
                  <a:gd name="T23" fmla="*/ 2147483646 h 76"/>
                  <a:gd name="T24" fmla="*/ 2147483646 w 64"/>
                  <a:gd name="T25" fmla="*/ 2147483646 h 76"/>
                  <a:gd name="T26" fmla="*/ 2147483646 w 64"/>
                  <a:gd name="T27" fmla="*/ 2147483646 h 76"/>
                  <a:gd name="T28" fmla="*/ 2147483646 w 64"/>
                  <a:gd name="T29" fmla="*/ 0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76"/>
                  <a:gd name="T47" fmla="*/ 64 w 64"/>
                  <a:gd name="T48" fmla="*/ 76 h 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76">
                    <a:moveTo>
                      <a:pt x="20" y="0"/>
                    </a:moveTo>
                    <a:cubicBezTo>
                      <a:pt x="17" y="0"/>
                      <a:pt x="17" y="1"/>
                      <a:pt x="14" y="7"/>
                    </a:cubicBezTo>
                    <a:cubicBezTo>
                      <a:pt x="12" y="12"/>
                      <a:pt x="16" y="13"/>
                      <a:pt x="11" y="16"/>
                    </a:cubicBezTo>
                    <a:cubicBezTo>
                      <a:pt x="5" y="20"/>
                      <a:pt x="0" y="14"/>
                      <a:pt x="0" y="21"/>
                    </a:cubicBezTo>
                    <a:cubicBezTo>
                      <a:pt x="0" y="28"/>
                      <a:pt x="6" y="31"/>
                      <a:pt x="10" y="38"/>
                    </a:cubicBezTo>
                    <a:cubicBezTo>
                      <a:pt x="13" y="45"/>
                      <a:pt x="15" y="45"/>
                      <a:pt x="18" y="44"/>
                    </a:cubicBezTo>
                    <a:cubicBezTo>
                      <a:pt x="21" y="44"/>
                      <a:pt x="22" y="40"/>
                      <a:pt x="22" y="45"/>
                    </a:cubicBezTo>
                    <a:cubicBezTo>
                      <a:pt x="22" y="51"/>
                      <a:pt x="19" y="55"/>
                      <a:pt x="21" y="58"/>
                    </a:cubicBezTo>
                    <a:cubicBezTo>
                      <a:pt x="23" y="62"/>
                      <a:pt x="28" y="60"/>
                      <a:pt x="31" y="66"/>
                    </a:cubicBezTo>
                    <a:cubicBezTo>
                      <a:pt x="34" y="72"/>
                      <a:pt x="40" y="76"/>
                      <a:pt x="42" y="75"/>
                    </a:cubicBezTo>
                    <a:cubicBezTo>
                      <a:pt x="45" y="75"/>
                      <a:pt x="44" y="63"/>
                      <a:pt x="50" y="60"/>
                    </a:cubicBezTo>
                    <a:cubicBezTo>
                      <a:pt x="56" y="57"/>
                      <a:pt x="55" y="55"/>
                      <a:pt x="59" y="57"/>
                    </a:cubicBezTo>
                    <a:cubicBezTo>
                      <a:pt x="63" y="58"/>
                      <a:pt x="64" y="48"/>
                      <a:pt x="64" y="48"/>
                    </a:cubicBezTo>
                    <a:cubicBezTo>
                      <a:pt x="64" y="48"/>
                      <a:pt x="57" y="33"/>
                      <a:pt x="55" y="32"/>
                    </a:cubicBezTo>
                    <a:cubicBezTo>
                      <a:pt x="52" y="31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" name="Freeform 558">
                <a:extLst>
                  <a:ext uri="{FF2B5EF4-FFF2-40B4-BE49-F238E27FC236}">
                    <a16:creationId xmlns:a16="http://schemas.microsoft.com/office/drawing/2014/main" id="{075150E5-614D-4A56-E47B-34F9C9FA6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3883" y="2179399"/>
                <a:ext cx="33337" cy="42863"/>
              </a:xfrm>
              <a:custGeom>
                <a:avLst/>
                <a:gdLst>
                  <a:gd name="T0" fmla="*/ 2147483646 w 39"/>
                  <a:gd name="T1" fmla="*/ 0 h 49"/>
                  <a:gd name="T2" fmla="*/ 0 w 39"/>
                  <a:gd name="T3" fmla="*/ 2147483646 h 49"/>
                  <a:gd name="T4" fmla="*/ 2147483646 w 39"/>
                  <a:gd name="T5" fmla="*/ 2147483646 h 49"/>
                  <a:gd name="T6" fmla="*/ 2147483646 w 39"/>
                  <a:gd name="T7" fmla="*/ 2147483646 h 49"/>
                  <a:gd name="T8" fmla="*/ 2147483646 w 3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9"/>
                  <a:gd name="T17" fmla="*/ 39 w 3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9">
                    <a:moveTo>
                      <a:pt x="15" y="0"/>
                    </a:moveTo>
                    <a:cubicBezTo>
                      <a:pt x="6" y="4"/>
                      <a:pt x="0" y="2"/>
                      <a:pt x="0" y="18"/>
                    </a:cubicBezTo>
                    <a:cubicBezTo>
                      <a:pt x="0" y="33"/>
                      <a:pt x="12" y="49"/>
                      <a:pt x="20" y="44"/>
                    </a:cubicBezTo>
                    <a:cubicBezTo>
                      <a:pt x="28" y="40"/>
                      <a:pt x="36" y="35"/>
                      <a:pt x="37" y="27"/>
                    </a:cubicBezTo>
                    <a:cubicBezTo>
                      <a:pt x="39" y="19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" name="Freeform 609">
                <a:extLst>
                  <a:ext uri="{FF2B5EF4-FFF2-40B4-BE49-F238E27FC236}">
                    <a16:creationId xmlns:a16="http://schemas.microsoft.com/office/drawing/2014/main" id="{1AADD160-CB21-256B-290E-524EEB98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0208" y="3309699"/>
                <a:ext cx="160337" cy="92075"/>
              </a:xfrm>
              <a:custGeom>
                <a:avLst/>
                <a:gdLst>
                  <a:gd name="T0" fmla="*/ 2147483646 w 182"/>
                  <a:gd name="T1" fmla="*/ 2147483646 h 104"/>
                  <a:gd name="T2" fmla="*/ 2147483646 w 182"/>
                  <a:gd name="T3" fmla="*/ 2147483646 h 104"/>
                  <a:gd name="T4" fmla="*/ 2147483646 w 182"/>
                  <a:gd name="T5" fmla="*/ 2147483646 h 104"/>
                  <a:gd name="T6" fmla="*/ 0 w 182"/>
                  <a:gd name="T7" fmla="*/ 2147483646 h 104"/>
                  <a:gd name="T8" fmla="*/ 2147483646 w 182"/>
                  <a:gd name="T9" fmla="*/ 2147483646 h 104"/>
                  <a:gd name="T10" fmla="*/ 2147483646 w 182"/>
                  <a:gd name="T11" fmla="*/ 2147483646 h 104"/>
                  <a:gd name="T12" fmla="*/ 2147483646 w 182"/>
                  <a:gd name="T13" fmla="*/ 2147483646 h 104"/>
                  <a:gd name="T14" fmla="*/ 2147483646 w 182"/>
                  <a:gd name="T15" fmla="*/ 2147483646 h 104"/>
                  <a:gd name="T16" fmla="*/ 2147483646 w 182"/>
                  <a:gd name="T17" fmla="*/ 2147483646 h 104"/>
                  <a:gd name="T18" fmla="*/ 2147483646 w 182"/>
                  <a:gd name="T19" fmla="*/ 2147483646 h 104"/>
                  <a:gd name="T20" fmla="*/ 2147483646 w 182"/>
                  <a:gd name="T21" fmla="*/ 2147483646 h 104"/>
                  <a:gd name="T22" fmla="*/ 2147483646 w 182"/>
                  <a:gd name="T23" fmla="*/ 2147483646 h 104"/>
                  <a:gd name="T24" fmla="*/ 2147483646 w 182"/>
                  <a:gd name="T25" fmla="*/ 2147483646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"/>
                  <a:gd name="T40" fmla="*/ 0 h 104"/>
                  <a:gd name="T41" fmla="*/ 182 w 182"/>
                  <a:gd name="T42" fmla="*/ 104 h 1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" h="104">
                    <a:moveTo>
                      <a:pt x="180" y="78"/>
                    </a:moveTo>
                    <a:cubicBezTo>
                      <a:pt x="154" y="55"/>
                      <a:pt x="163" y="42"/>
                      <a:pt x="144" y="41"/>
                    </a:cubicBezTo>
                    <a:cubicBezTo>
                      <a:pt x="124" y="39"/>
                      <a:pt x="89" y="31"/>
                      <a:pt x="77" y="29"/>
                    </a:cubicBezTo>
                    <a:cubicBezTo>
                      <a:pt x="66" y="28"/>
                      <a:pt x="28" y="0"/>
                      <a:pt x="0" y="9"/>
                    </a:cubicBezTo>
                    <a:cubicBezTo>
                      <a:pt x="0" y="9"/>
                      <a:pt x="6" y="23"/>
                      <a:pt x="13" y="27"/>
                    </a:cubicBezTo>
                    <a:cubicBezTo>
                      <a:pt x="19" y="31"/>
                      <a:pt x="37" y="48"/>
                      <a:pt x="38" y="54"/>
                    </a:cubicBezTo>
                    <a:cubicBezTo>
                      <a:pt x="39" y="59"/>
                      <a:pt x="20" y="71"/>
                      <a:pt x="27" y="83"/>
                    </a:cubicBezTo>
                    <a:cubicBezTo>
                      <a:pt x="34" y="94"/>
                      <a:pt x="56" y="98"/>
                      <a:pt x="66" y="97"/>
                    </a:cubicBezTo>
                    <a:cubicBezTo>
                      <a:pt x="76" y="96"/>
                      <a:pt x="90" y="95"/>
                      <a:pt x="105" y="95"/>
                    </a:cubicBezTo>
                    <a:cubicBezTo>
                      <a:pt x="120" y="95"/>
                      <a:pt x="118" y="91"/>
                      <a:pt x="130" y="97"/>
                    </a:cubicBezTo>
                    <a:cubicBezTo>
                      <a:pt x="141" y="104"/>
                      <a:pt x="150" y="104"/>
                      <a:pt x="153" y="100"/>
                    </a:cubicBezTo>
                    <a:cubicBezTo>
                      <a:pt x="156" y="96"/>
                      <a:pt x="182" y="104"/>
                      <a:pt x="179" y="98"/>
                    </a:cubicBezTo>
                    <a:cubicBezTo>
                      <a:pt x="176" y="92"/>
                      <a:pt x="180" y="78"/>
                      <a:pt x="180" y="78"/>
                    </a:cubicBezTo>
                    <a:close/>
                  </a:path>
                </a:pathLst>
              </a:custGeom>
              <a:solidFill>
                <a:srgbClr val="00364D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" name="Freeform 610">
                <a:extLst>
                  <a:ext uri="{FF2B5EF4-FFF2-40B4-BE49-F238E27FC236}">
                    <a16:creationId xmlns:a16="http://schemas.microsoft.com/office/drawing/2014/main" id="{B712AFC8-821B-1CF1-80D3-CDE3E005B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4508" y="3346212"/>
                <a:ext cx="128587" cy="142875"/>
              </a:xfrm>
              <a:custGeom>
                <a:avLst/>
                <a:gdLst>
                  <a:gd name="T0" fmla="*/ 0 w 145"/>
                  <a:gd name="T1" fmla="*/ 2147483646 h 163"/>
                  <a:gd name="T2" fmla="*/ 2147483646 w 145"/>
                  <a:gd name="T3" fmla="*/ 2147483646 h 163"/>
                  <a:gd name="T4" fmla="*/ 2147483646 w 145"/>
                  <a:gd name="T5" fmla="*/ 2147483646 h 163"/>
                  <a:gd name="T6" fmla="*/ 2147483646 w 145"/>
                  <a:gd name="T7" fmla="*/ 2147483646 h 163"/>
                  <a:gd name="T8" fmla="*/ 2147483646 w 145"/>
                  <a:gd name="T9" fmla="*/ 2147483646 h 163"/>
                  <a:gd name="T10" fmla="*/ 2147483646 w 145"/>
                  <a:gd name="T11" fmla="*/ 0 h 163"/>
                  <a:gd name="T12" fmla="*/ 2147483646 w 145"/>
                  <a:gd name="T13" fmla="*/ 2147483646 h 163"/>
                  <a:gd name="T14" fmla="*/ 2147483646 w 145"/>
                  <a:gd name="T15" fmla="*/ 2147483646 h 163"/>
                  <a:gd name="T16" fmla="*/ 2147483646 w 145"/>
                  <a:gd name="T17" fmla="*/ 2147483646 h 163"/>
                  <a:gd name="T18" fmla="*/ 2147483646 w 145"/>
                  <a:gd name="T19" fmla="*/ 2147483646 h 163"/>
                  <a:gd name="T20" fmla="*/ 2147483646 w 145"/>
                  <a:gd name="T21" fmla="*/ 2147483646 h 163"/>
                  <a:gd name="T22" fmla="*/ 2147483646 w 145"/>
                  <a:gd name="T23" fmla="*/ 2147483646 h 163"/>
                  <a:gd name="T24" fmla="*/ 2147483646 w 145"/>
                  <a:gd name="T25" fmla="*/ 2147483646 h 163"/>
                  <a:gd name="T26" fmla="*/ 2147483646 w 145"/>
                  <a:gd name="T27" fmla="*/ 2147483646 h 163"/>
                  <a:gd name="T28" fmla="*/ 2147483646 w 145"/>
                  <a:gd name="T29" fmla="*/ 2147483646 h 163"/>
                  <a:gd name="T30" fmla="*/ 2147483646 w 145"/>
                  <a:gd name="T31" fmla="*/ 2147483646 h 163"/>
                  <a:gd name="T32" fmla="*/ 2147483646 w 145"/>
                  <a:gd name="T33" fmla="*/ 2147483646 h 163"/>
                  <a:gd name="T34" fmla="*/ 2147483646 w 145"/>
                  <a:gd name="T35" fmla="*/ 2147483646 h 163"/>
                  <a:gd name="T36" fmla="*/ 2147483646 w 145"/>
                  <a:gd name="T37" fmla="*/ 2147483646 h 163"/>
                  <a:gd name="T38" fmla="*/ 0 w 145"/>
                  <a:gd name="T39" fmla="*/ 2147483646 h 16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63"/>
                  <a:gd name="T62" fmla="*/ 145 w 145"/>
                  <a:gd name="T63" fmla="*/ 163 h 16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63">
                    <a:moveTo>
                      <a:pt x="0" y="56"/>
                    </a:moveTo>
                    <a:cubicBezTo>
                      <a:pt x="11" y="63"/>
                      <a:pt x="20" y="63"/>
                      <a:pt x="23" y="59"/>
                    </a:cubicBezTo>
                    <a:cubicBezTo>
                      <a:pt x="26" y="55"/>
                      <a:pt x="52" y="63"/>
                      <a:pt x="49" y="57"/>
                    </a:cubicBezTo>
                    <a:cubicBezTo>
                      <a:pt x="46" y="51"/>
                      <a:pt x="50" y="37"/>
                      <a:pt x="50" y="37"/>
                    </a:cubicBezTo>
                    <a:cubicBezTo>
                      <a:pt x="76" y="60"/>
                      <a:pt x="90" y="47"/>
                      <a:pt x="82" y="37"/>
                    </a:cubicBezTo>
                    <a:cubicBezTo>
                      <a:pt x="74" y="27"/>
                      <a:pt x="76" y="0"/>
                      <a:pt x="76" y="0"/>
                    </a:cubicBezTo>
                    <a:cubicBezTo>
                      <a:pt x="76" y="0"/>
                      <a:pt x="89" y="26"/>
                      <a:pt x="97" y="34"/>
                    </a:cubicBezTo>
                    <a:cubicBezTo>
                      <a:pt x="104" y="43"/>
                      <a:pt x="111" y="59"/>
                      <a:pt x="120" y="64"/>
                    </a:cubicBezTo>
                    <a:cubicBezTo>
                      <a:pt x="129" y="68"/>
                      <a:pt x="137" y="76"/>
                      <a:pt x="141" y="81"/>
                    </a:cubicBezTo>
                    <a:cubicBezTo>
                      <a:pt x="145" y="85"/>
                      <a:pt x="136" y="89"/>
                      <a:pt x="132" y="93"/>
                    </a:cubicBezTo>
                    <a:cubicBezTo>
                      <a:pt x="128" y="97"/>
                      <a:pt x="120" y="95"/>
                      <a:pt x="120" y="105"/>
                    </a:cubicBezTo>
                    <a:cubicBezTo>
                      <a:pt x="120" y="115"/>
                      <a:pt x="116" y="121"/>
                      <a:pt x="112" y="129"/>
                    </a:cubicBezTo>
                    <a:cubicBezTo>
                      <a:pt x="109" y="137"/>
                      <a:pt x="109" y="150"/>
                      <a:pt x="109" y="156"/>
                    </a:cubicBezTo>
                    <a:cubicBezTo>
                      <a:pt x="109" y="163"/>
                      <a:pt x="94" y="160"/>
                      <a:pt x="88" y="156"/>
                    </a:cubicBezTo>
                    <a:cubicBezTo>
                      <a:pt x="82" y="152"/>
                      <a:pt x="76" y="133"/>
                      <a:pt x="77" y="128"/>
                    </a:cubicBezTo>
                    <a:cubicBezTo>
                      <a:pt x="78" y="124"/>
                      <a:pt x="80" y="115"/>
                      <a:pt x="71" y="119"/>
                    </a:cubicBezTo>
                    <a:cubicBezTo>
                      <a:pt x="63" y="124"/>
                      <a:pt x="54" y="128"/>
                      <a:pt x="51" y="124"/>
                    </a:cubicBezTo>
                    <a:cubicBezTo>
                      <a:pt x="47" y="120"/>
                      <a:pt x="43" y="110"/>
                      <a:pt x="40" y="107"/>
                    </a:cubicBezTo>
                    <a:cubicBezTo>
                      <a:pt x="38" y="104"/>
                      <a:pt x="19" y="88"/>
                      <a:pt x="16" y="85"/>
                    </a:cubicBezTo>
                    <a:cubicBezTo>
                      <a:pt x="13" y="82"/>
                      <a:pt x="0" y="56"/>
                      <a:pt x="0" y="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" name="Freeform 611">
                <a:extLst>
                  <a:ext uri="{FF2B5EF4-FFF2-40B4-BE49-F238E27FC236}">
                    <a16:creationId xmlns:a16="http://schemas.microsoft.com/office/drawing/2014/main" id="{65BD02CB-0CA1-3089-3968-0378A9928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8945" y="3389074"/>
                <a:ext cx="101600" cy="76200"/>
              </a:xfrm>
              <a:custGeom>
                <a:avLst/>
                <a:gdLst>
                  <a:gd name="T0" fmla="*/ 2147483646 w 115"/>
                  <a:gd name="T1" fmla="*/ 2147483646 h 86"/>
                  <a:gd name="T2" fmla="*/ 2147483646 w 115"/>
                  <a:gd name="T3" fmla="*/ 2147483646 h 86"/>
                  <a:gd name="T4" fmla="*/ 2147483646 w 115"/>
                  <a:gd name="T5" fmla="*/ 2147483646 h 86"/>
                  <a:gd name="T6" fmla="*/ 2147483646 w 115"/>
                  <a:gd name="T7" fmla="*/ 2147483646 h 86"/>
                  <a:gd name="T8" fmla="*/ 2147483646 w 115"/>
                  <a:gd name="T9" fmla="*/ 2147483646 h 86"/>
                  <a:gd name="T10" fmla="*/ 0 w 115"/>
                  <a:gd name="T11" fmla="*/ 2147483646 h 86"/>
                  <a:gd name="T12" fmla="*/ 2147483646 w 115"/>
                  <a:gd name="T13" fmla="*/ 2147483646 h 86"/>
                  <a:gd name="T14" fmla="*/ 2147483646 w 115"/>
                  <a:gd name="T15" fmla="*/ 2147483646 h 86"/>
                  <a:gd name="T16" fmla="*/ 2147483646 w 115"/>
                  <a:gd name="T17" fmla="*/ 2147483646 h 86"/>
                  <a:gd name="T18" fmla="*/ 2147483646 w 115"/>
                  <a:gd name="T19" fmla="*/ 2147483646 h 86"/>
                  <a:gd name="T20" fmla="*/ 2147483646 w 115"/>
                  <a:gd name="T21" fmla="*/ 2147483646 h 86"/>
                  <a:gd name="T22" fmla="*/ 2147483646 w 115"/>
                  <a:gd name="T23" fmla="*/ 2147483646 h 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"/>
                  <a:gd name="T37" fmla="*/ 0 h 86"/>
                  <a:gd name="T38" fmla="*/ 115 w 115"/>
                  <a:gd name="T39" fmla="*/ 86 h 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5" h="86">
                    <a:moveTo>
                      <a:pt x="115" y="74"/>
                    </a:moveTo>
                    <a:cubicBezTo>
                      <a:pt x="111" y="70"/>
                      <a:pt x="107" y="60"/>
                      <a:pt x="104" y="57"/>
                    </a:cubicBezTo>
                    <a:cubicBezTo>
                      <a:pt x="102" y="54"/>
                      <a:pt x="83" y="38"/>
                      <a:pt x="80" y="35"/>
                    </a:cubicBezTo>
                    <a:cubicBezTo>
                      <a:pt x="77" y="32"/>
                      <a:pt x="64" y="6"/>
                      <a:pt x="64" y="6"/>
                    </a:cubicBezTo>
                    <a:cubicBezTo>
                      <a:pt x="52" y="0"/>
                      <a:pt x="54" y="4"/>
                      <a:pt x="39" y="4"/>
                    </a:cubicBezTo>
                    <a:cubicBezTo>
                      <a:pt x="24" y="4"/>
                      <a:pt x="10" y="5"/>
                      <a:pt x="0" y="6"/>
                    </a:cubicBezTo>
                    <a:cubicBezTo>
                      <a:pt x="0" y="6"/>
                      <a:pt x="13" y="28"/>
                      <a:pt x="20" y="32"/>
                    </a:cubicBezTo>
                    <a:cubicBezTo>
                      <a:pt x="26" y="35"/>
                      <a:pt x="31" y="43"/>
                      <a:pt x="31" y="54"/>
                    </a:cubicBezTo>
                    <a:cubicBezTo>
                      <a:pt x="32" y="64"/>
                      <a:pt x="35" y="71"/>
                      <a:pt x="41" y="71"/>
                    </a:cubicBezTo>
                    <a:cubicBezTo>
                      <a:pt x="47" y="72"/>
                      <a:pt x="50" y="65"/>
                      <a:pt x="60" y="69"/>
                    </a:cubicBezTo>
                    <a:cubicBezTo>
                      <a:pt x="71" y="74"/>
                      <a:pt x="70" y="74"/>
                      <a:pt x="80" y="78"/>
                    </a:cubicBezTo>
                    <a:cubicBezTo>
                      <a:pt x="89" y="82"/>
                      <a:pt x="113" y="86"/>
                      <a:pt x="115" y="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" name="Freeform 615">
                <a:extLst>
                  <a:ext uri="{FF2B5EF4-FFF2-40B4-BE49-F238E27FC236}">
                    <a16:creationId xmlns:a16="http://schemas.microsoft.com/office/drawing/2014/main" id="{1995ACE9-0AA6-82D1-725C-01A91F64C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3845" y="3585924"/>
                <a:ext cx="26988" cy="41275"/>
              </a:xfrm>
              <a:custGeom>
                <a:avLst/>
                <a:gdLst>
                  <a:gd name="T0" fmla="*/ 2147483646 w 31"/>
                  <a:gd name="T1" fmla="*/ 0 h 47"/>
                  <a:gd name="T2" fmla="*/ 2147483646 w 31"/>
                  <a:gd name="T3" fmla="*/ 2147483646 h 47"/>
                  <a:gd name="T4" fmla="*/ 2147483646 w 31"/>
                  <a:gd name="T5" fmla="*/ 2147483646 h 47"/>
                  <a:gd name="T6" fmla="*/ 2147483646 w 31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47"/>
                  <a:gd name="T14" fmla="*/ 31 w 31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47">
                    <a:moveTo>
                      <a:pt x="12" y="0"/>
                    </a:moveTo>
                    <a:cubicBezTo>
                      <a:pt x="12" y="0"/>
                      <a:pt x="31" y="10"/>
                      <a:pt x="28" y="18"/>
                    </a:cubicBezTo>
                    <a:cubicBezTo>
                      <a:pt x="25" y="26"/>
                      <a:pt x="5" y="47"/>
                      <a:pt x="5" y="47"/>
                    </a:cubicBezTo>
                    <a:cubicBezTo>
                      <a:pt x="5" y="47"/>
                      <a:pt x="0" y="16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" name="Freeform 707">
                <a:extLst>
                  <a:ext uri="{FF2B5EF4-FFF2-40B4-BE49-F238E27FC236}">
                    <a16:creationId xmlns:a16="http://schemas.microsoft.com/office/drawing/2014/main" id="{80F233B1-CE0F-C54B-F9DD-F5C8A190C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9233" y="3541474"/>
                <a:ext cx="57150" cy="44450"/>
              </a:xfrm>
              <a:custGeom>
                <a:avLst/>
                <a:gdLst>
                  <a:gd name="T0" fmla="*/ 2147483646 w 66"/>
                  <a:gd name="T1" fmla="*/ 2147483646 h 49"/>
                  <a:gd name="T2" fmla="*/ 2147483646 w 66"/>
                  <a:gd name="T3" fmla="*/ 2147483646 h 49"/>
                  <a:gd name="T4" fmla="*/ 2147483646 w 66"/>
                  <a:gd name="T5" fmla="*/ 2147483646 h 49"/>
                  <a:gd name="T6" fmla="*/ 2147483646 w 66"/>
                  <a:gd name="T7" fmla="*/ 2147483646 h 49"/>
                  <a:gd name="T8" fmla="*/ 2147483646 w 66"/>
                  <a:gd name="T9" fmla="*/ 2147483646 h 49"/>
                  <a:gd name="T10" fmla="*/ 2147483646 w 66"/>
                  <a:gd name="T11" fmla="*/ 2147483646 h 49"/>
                  <a:gd name="T12" fmla="*/ 2147483646 w 66"/>
                  <a:gd name="T13" fmla="*/ 2147483646 h 49"/>
                  <a:gd name="T14" fmla="*/ 2147483646 w 66"/>
                  <a:gd name="T15" fmla="*/ 2147483646 h 49"/>
                  <a:gd name="T16" fmla="*/ 2147483646 w 66"/>
                  <a:gd name="T17" fmla="*/ 2147483646 h 49"/>
                  <a:gd name="T18" fmla="*/ 2147483646 w 66"/>
                  <a:gd name="T19" fmla="*/ 2147483646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"/>
                  <a:gd name="T31" fmla="*/ 0 h 49"/>
                  <a:gd name="T32" fmla="*/ 66 w 66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" h="49">
                    <a:moveTo>
                      <a:pt x="25" y="21"/>
                    </a:moveTo>
                    <a:cubicBezTo>
                      <a:pt x="21" y="21"/>
                      <a:pt x="20" y="24"/>
                      <a:pt x="16" y="24"/>
                    </a:cubicBezTo>
                    <a:cubicBezTo>
                      <a:pt x="11" y="24"/>
                      <a:pt x="7" y="20"/>
                      <a:pt x="5" y="26"/>
                    </a:cubicBezTo>
                    <a:cubicBezTo>
                      <a:pt x="3" y="33"/>
                      <a:pt x="0" y="34"/>
                      <a:pt x="5" y="37"/>
                    </a:cubicBezTo>
                    <a:cubicBezTo>
                      <a:pt x="11" y="40"/>
                      <a:pt x="14" y="49"/>
                      <a:pt x="20" y="44"/>
                    </a:cubicBezTo>
                    <a:cubicBezTo>
                      <a:pt x="27" y="38"/>
                      <a:pt x="41" y="30"/>
                      <a:pt x="44" y="31"/>
                    </a:cubicBezTo>
                    <a:cubicBezTo>
                      <a:pt x="53" y="34"/>
                      <a:pt x="48" y="21"/>
                      <a:pt x="48" y="21"/>
                    </a:cubicBezTo>
                    <a:cubicBezTo>
                      <a:pt x="48" y="21"/>
                      <a:pt x="66" y="10"/>
                      <a:pt x="64" y="5"/>
                    </a:cubicBezTo>
                    <a:cubicBezTo>
                      <a:pt x="62" y="0"/>
                      <a:pt x="52" y="14"/>
                      <a:pt x="43" y="15"/>
                    </a:cubicBezTo>
                    <a:cubicBezTo>
                      <a:pt x="35" y="16"/>
                      <a:pt x="25" y="21"/>
                      <a:pt x="25" y="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" name="Freeform 709">
                <a:extLst>
                  <a:ext uri="{FF2B5EF4-FFF2-40B4-BE49-F238E27FC236}">
                    <a16:creationId xmlns:a16="http://schemas.microsoft.com/office/drawing/2014/main" id="{50D99827-9457-2435-1AE6-A8051B54B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1595" y="3352562"/>
                <a:ext cx="441325" cy="195262"/>
              </a:xfrm>
              <a:custGeom>
                <a:avLst/>
                <a:gdLst>
                  <a:gd name="T0" fmla="*/ 2147483646 w 498"/>
                  <a:gd name="T1" fmla="*/ 2147483646 h 222"/>
                  <a:gd name="T2" fmla="*/ 2147483646 w 498"/>
                  <a:gd name="T3" fmla="*/ 2147483646 h 222"/>
                  <a:gd name="T4" fmla="*/ 2147483646 w 498"/>
                  <a:gd name="T5" fmla="*/ 2147483646 h 222"/>
                  <a:gd name="T6" fmla="*/ 2147483646 w 498"/>
                  <a:gd name="T7" fmla="*/ 2147483646 h 222"/>
                  <a:gd name="T8" fmla="*/ 2147483646 w 498"/>
                  <a:gd name="T9" fmla="*/ 2147483646 h 222"/>
                  <a:gd name="T10" fmla="*/ 2147483646 w 498"/>
                  <a:gd name="T11" fmla="*/ 2147483646 h 222"/>
                  <a:gd name="T12" fmla="*/ 2147483646 w 498"/>
                  <a:gd name="T13" fmla="*/ 2147483646 h 222"/>
                  <a:gd name="T14" fmla="*/ 2147483646 w 498"/>
                  <a:gd name="T15" fmla="*/ 2147483646 h 222"/>
                  <a:gd name="T16" fmla="*/ 2147483646 w 498"/>
                  <a:gd name="T17" fmla="*/ 2147483646 h 222"/>
                  <a:gd name="T18" fmla="*/ 2147483646 w 498"/>
                  <a:gd name="T19" fmla="*/ 2147483646 h 222"/>
                  <a:gd name="T20" fmla="*/ 2147483646 w 498"/>
                  <a:gd name="T21" fmla="*/ 2147483646 h 222"/>
                  <a:gd name="T22" fmla="*/ 2147483646 w 498"/>
                  <a:gd name="T23" fmla="*/ 2147483646 h 222"/>
                  <a:gd name="T24" fmla="*/ 2147483646 w 498"/>
                  <a:gd name="T25" fmla="*/ 2147483646 h 222"/>
                  <a:gd name="T26" fmla="*/ 2147483646 w 498"/>
                  <a:gd name="T27" fmla="*/ 2147483646 h 222"/>
                  <a:gd name="T28" fmla="*/ 2147483646 w 498"/>
                  <a:gd name="T29" fmla="*/ 2147483646 h 222"/>
                  <a:gd name="T30" fmla="*/ 2147483646 w 498"/>
                  <a:gd name="T31" fmla="*/ 2147483646 h 222"/>
                  <a:gd name="T32" fmla="*/ 2147483646 w 498"/>
                  <a:gd name="T33" fmla="*/ 2147483646 h 222"/>
                  <a:gd name="T34" fmla="*/ 2147483646 w 498"/>
                  <a:gd name="T35" fmla="*/ 2147483646 h 222"/>
                  <a:gd name="T36" fmla="*/ 2147483646 w 498"/>
                  <a:gd name="T37" fmla="*/ 2147483646 h 222"/>
                  <a:gd name="T38" fmla="*/ 2147483646 w 498"/>
                  <a:gd name="T39" fmla="*/ 2147483646 h 222"/>
                  <a:gd name="T40" fmla="*/ 2147483646 w 498"/>
                  <a:gd name="T41" fmla="*/ 2147483646 h 222"/>
                  <a:gd name="T42" fmla="*/ 2147483646 w 498"/>
                  <a:gd name="T43" fmla="*/ 2147483646 h 222"/>
                  <a:gd name="T44" fmla="*/ 2147483646 w 498"/>
                  <a:gd name="T45" fmla="*/ 2147483646 h 222"/>
                  <a:gd name="T46" fmla="*/ 2147483646 w 498"/>
                  <a:gd name="T47" fmla="*/ 2147483646 h 222"/>
                  <a:gd name="T48" fmla="*/ 2147483646 w 498"/>
                  <a:gd name="T49" fmla="*/ 2147483646 h 222"/>
                  <a:gd name="T50" fmla="*/ 2147483646 w 498"/>
                  <a:gd name="T51" fmla="*/ 2147483646 h 222"/>
                  <a:gd name="T52" fmla="*/ 2147483646 w 498"/>
                  <a:gd name="T53" fmla="*/ 2147483646 h 222"/>
                  <a:gd name="T54" fmla="*/ 2147483646 w 498"/>
                  <a:gd name="T55" fmla="*/ 2147483646 h 222"/>
                  <a:gd name="T56" fmla="*/ 2147483646 w 498"/>
                  <a:gd name="T57" fmla="*/ 2147483646 h 222"/>
                  <a:gd name="T58" fmla="*/ 2147483646 w 498"/>
                  <a:gd name="T59" fmla="*/ 2147483646 h 222"/>
                  <a:gd name="T60" fmla="*/ 2147483646 w 498"/>
                  <a:gd name="T61" fmla="*/ 2147483646 h 222"/>
                  <a:gd name="T62" fmla="*/ 2147483646 w 498"/>
                  <a:gd name="T63" fmla="*/ 2147483646 h 222"/>
                  <a:gd name="T64" fmla="*/ 2147483646 w 498"/>
                  <a:gd name="T65" fmla="*/ 2147483646 h 222"/>
                  <a:gd name="T66" fmla="*/ 2147483646 w 498"/>
                  <a:gd name="T67" fmla="*/ 2147483646 h 222"/>
                  <a:gd name="T68" fmla="*/ 2147483646 w 498"/>
                  <a:gd name="T69" fmla="*/ 2147483646 h 222"/>
                  <a:gd name="T70" fmla="*/ 2147483646 w 498"/>
                  <a:gd name="T71" fmla="*/ 2147483646 h 222"/>
                  <a:gd name="T72" fmla="*/ 2147483646 w 498"/>
                  <a:gd name="T73" fmla="*/ 2147483646 h 222"/>
                  <a:gd name="T74" fmla="*/ 2147483646 w 498"/>
                  <a:gd name="T75" fmla="*/ 2147483646 h 222"/>
                  <a:gd name="T76" fmla="*/ 2147483646 w 498"/>
                  <a:gd name="T77" fmla="*/ 2147483646 h 222"/>
                  <a:gd name="T78" fmla="*/ 2147483646 w 498"/>
                  <a:gd name="T79" fmla="*/ 2147483646 h 222"/>
                  <a:gd name="T80" fmla="*/ 2147483646 w 498"/>
                  <a:gd name="T81" fmla="*/ 2147483646 h 222"/>
                  <a:gd name="T82" fmla="*/ 2147483646 w 498"/>
                  <a:gd name="T83" fmla="*/ 2147483646 h 222"/>
                  <a:gd name="T84" fmla="*/ 2147483646 w 498"/>
                  <a:gd name="T85" fmla="*/ 2147483646 h 222"/>
                  <a:gd name="T86" fmla="*/ 2147483646 w 498"/>
                  <a:gd name="T87" fmla="*/ 2147483646 h 222"/>
                  <a:gd name="T88" fmla="*/ 2147483646 w 498"/>
                  <a:gd name="T89" fmla="*/ 2147483646 h 222"/>
                  <a:gd name="T90" fmla="*/ 2147483646 w 498"/>
                  <a:gd name="T91" fmla="*/ 2147483646 h 222"/>
                  <a:gd name="T92" fmla="*/ 2147483646 w 498"/>
                  <a:gd name="T93" fmla="*/ 2147483646 h 222"/>
                  <a:gd name="T94" fmla="*/ 2147483646 w 498"/>
                  <a:gd name="T95" fmla="*/ 2147483646 h 222"/>
                  <a:gd name="T96" fmla="*/ 2147483646 w 498"/>
                  <a:gd name="T97" fmla="*/ 2147483646 h 222"/>
                  <a:gd name="T98" fmla="*/ 2147483646 w 498"/>
                  <a:gd name="T99" fmla="*/ 2147483646 h 222"/>
                  <a:gd name="T100" fmla="*/ 2147483646 w 498"/>
                  <a:gd name="T101" fmla="*/ 2147483646 h 222"/>
                  <a:gd name="T102" fmla="*/ 2147483646 w 498"/>
                  <a:gd name="T103" fmla="*/ 2147483646 h 222"/>
                  <a:gd name="T104" fmla="*/ 2147483646 w 498"/>
                  <a:gd name="T105" fmla="*/ 2147483646 h 2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8"/>
                  <a:gd name="T160" fmla="*/ 0 h 222"/>
                  <a:gd name="T161" fmla="*/ 498 w 498"/>
                  <a:gd name="T162" fmla="*/ 222 h 2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8" h="222">
                    <a:moveTo>
                      <a:pt x="398" y="35"/>
                    </a:moveTo>
                    <a:cubicBezTo>
                      <a:pt x="405" y="46"/>
                      <a:pt x="427" y="50"/>
                      <a:pt x="437" y="49"/>
                    </a:cubicBezTo>
                    <a:cubicBezTo>
                      <a:pt x="437" y="49"/>
                      <a:pt x="450" y="71"/>
                      <a:pt x="457" y="75"/>
                    </a:cubicBezTo>
                    <a:cubicBezTo>
                      <a:pt x="463" y="78"/>
                      <a:pt x="468" y="86"/>
                      <a:pt x="468" y="97"/>
                    </a:cubicBezTo>
                    <a:cubicBezTo>
                      <a:pt x="469" y="107"/>
                      <a:pt x="472" y="114"/>
                      <a:pt x="478" y="114"/>
                    </a:cubicBezTo>
                    <a:cubicBezTo>
                      <a:pt x="484" y="115"/>
                      <a:pt x="487" y="108"/>
                      <a:pt x="497" y="112"/>
                    </a:cubicBezTo>
                    <a:cubicBezTo>
                      <a:pt x="497" y="112"/>
                      <a:pt x="485" y="126"/>
                      <a:pt x="480" y="127"/>
                    </a:cubicBezTo>
                    <a:cubicBezTo>
                      <a:pt x="475" y="128"/>
                      <a:pt x="475" y="136"/>
                      <a:pt x="486" y="150"/>
                    </a:cubicBezTo>
                    <a:cubicBezTo>
                      <a:pt x="498" y="163"/>
                      <a:pt x="491" y="190"/>
                      <a:pt x="487" y="186"/>
                    </a:cubicBezTo>
                    <a:cubicBezTo>
                      <a:pt x="483" y="182"/>
                      <a:pt x="460" y="189"/>
                      <a:pt x="453" y="182"/>
                    </a:cubicBezTo>
                    <a:cubicBezTo>
                      <a:pt x="446" y="175"/>
                      <a:pt x="441" y="182"/>
                      <a:pt x="429" y="183"/>
                    </a:cubicBezTo>
                    <a:cubicBezTo>
                      <a:pt x="417" y="185"/>
                      <a:pt x="407" y="191"/>
                      <a:pt x="399" y="189"/>
                    </a:cubicBezTo>
                    <a:cubicBezTo>
                      <a:pt x="390" y="186"/>
                      <a:pt x="361" y="192"/>
                      <a:pt x="344" y="192"/>
                    </a:cubicBezTo>
                    <a:cubicBezTo>
                      <a:pt x="327" y="192"/>
                      <a:pt x="328" y="204"/>
                      <a:pt x="316" y="195"/>
                    </a:cubicBezTo>
                    <a:cubicBezTo>
                      <a:pt x="303" y="186"/>
                      <a:pt x="307" y="199"/>
                      <a:pt x="299" y="203"/>
                    </a:cubicBezTo>
                    <a:cubicBezTo>
                      <a:pt x="291" y="207"/>
                      <a:pt x="284" y="216"/>
                      <a:pt x="277" y="219"/>
                    </a:cubicBezTo>
                    <a:cubicBezTo>
                      <a:pt x="270" y="222"/>
                      <a:pt x="270" y="211"/>
                      <a:pt x="270" y="204"/>
                    </a:cubicBezTo>
                    <a:cubicBezTo>
                      <a:pt x="270" y="197"/>
                      <a:pt x="253" y="190"/>
                      <a:pt x="247" y="189"/>
                    </a:cubicBezTo>
                    <a:cubicBezTo>
                      <a:pt x="243" y="188"/>
                      <a:pt x="245" y="188"/>
                      <a:pt x="244" y="191"/>
                    </a:cubicBezTo>
                    <a:cubicBezTo>
                      <a:pt x="242" y="193"/>
                      <a:pt x="240" y="191"/>
                      <a:pt x="240" y="191"/>
                    </a:cubicBezTo>
                    <a:cubicBezTo>
                      <a:pt x="239" y="190"/>
                      <a:pt x="238" y="188"/>
                      <a:pt x="234" y="185"/>
                    </a:cubicBezTo>
                    <a:cubicBezTo>
                      <a:pt x="226" y="179"/>
                      <a:pt x="231" y="186"/>
                      <a:pt x="226" y="188"/>
                    </a:cubicBezTo>
                    <a:cubicBezTo>
                      <a:pt x="220" y="191"/>
                      <a:pt x="218" y="198"/>
                      <a:pt x="211" y="202"/>
                    </a:cubicBezTo>
                    <a:cubicBezTo>
                      <a:pt x="205" y="206"/>
                      <a:pt x="191" y="210"/>
                      <a:pt x="185" y="212"/>
                    </a:cubicBezTo>
                    <a:cubicBezTo>
                      <a:pt x="179" y="214"/>
                      <a:pt x="175" y="213"/>
                      <a:pt x="176" y="211"/>
                    </a:cubicBezTo>
                    <a:cubicBezTo>
                      <a:pt x="177" y="209"/>
                      <a:pt x="171" y="203"/>
                      <a:pt x="164" y="199"/>
                    </a:cubicBezTo>
                    <a:cubicBezTo>
                      <a:pt x="157" y="196"/>
                      <a:pt x="154" y="191"/>
                      <a:pt x="145" y="186"/>
                    </a:cubicBezTo>
                    <a:cubicBezTo>
                      <a:pt x="137" y="182"/>
                      <a:pt x="138" y="184"/>
                      <a:pt x="133" y="189"/>
                    </a:cubicBezTo>
                    <a:cubicBezTo>
                      <a:pt x="128" y="194"/>
                      <a:pt x="131" y="198"/>
                      <a:pt x="127" y="199"/>
                    </a:cubicBezTo>
                    <a:cubicBezTo>
                      <a:pt x="123" y="201"/>
                      <a:pt x="119" y="200"/>
                      <a:pt x="118" y="203"/>
                    </a:cubicBezTo>
                    <a:cubicBezTo>
                      <a:pt x="117" y="206"/>
                      <a:pt x="101" y="210"/>
                      <a:pt x="97" y="209"/>
                    </a:cubicBezTo>
                    <a:cubicBezTo>
                      <a:pt x="92" y="208"/>
                      <a:pt x="87" y="200"/>
                      <a:pt x="86" y="195"/>
                    </a:cubicBezTo>
                    <a:cubicBezTo>
                      <a:pt x="86" y="191"/>
                      <a:pt x="86" y="191"/>
                      <a:pt x="82" y="188"/>
                    </a:cubicBezTo>
                    <a:cubicBezTo>
                      <a:pt x="79" y="185"/>
                      <a:pt x="82" y="192"/>
                      <a:pt x="81" y="196"/>
                    </a:cubicBezTo>
                    <a:cubicBezTo>
                      <a:pt x="80" y="200"/>
                      <a:pt x="63" y="193"/>
                      <a:pt x="60" y="188"/>
                    </a:cubicBezTo>
                    <a:cubicBezTo>
                      <a:pt x="58" y="183"/>
                      <a:pt x="67" y="179"/>
                      <a:pt x="64" y="178"/>
                    </a:cubicBezTo>
                    <a:cubicBezTo>
                      <a:pt x="62" y="177"/>
                      <a:pt x="59" y="178"/>
                      <a:pt x="54" y="181"/>
                    </a:cubicBezTo>
                    <a:cubicBezTo>
                      <a:pt x="48" y="185"/>
                      <a:pt x="52" y="186"/>
                      <a:pt x="48" y="186"/>
                    </a:cubicBezTo>
                    <a:cubicBezTo>
                      <a:pt x="44" y="186"/>
                      <a:pt x="41" y="186"/>
                      <a:pt x="37" y="182"/>
                    </a:cubicBezTo>
                    <a:cubicBezTo>
                      <a:pt x="37" y="182"/>
                      <a:pt x="39" y="170"/>
                      <a:pt x="38" y="165"/>
                    </a:cubicBezTo>
                    <a:cubicBezTo>
                      <a:pt x="37" y="161"/>
                      <a:pt x="42" y="161"/>
                      <a:pt x="38" y="160"/>
                    </a:cubicBezTo>
                    <a:cubicBezTo>
                      <a:pt x="34" y="159"/>
                      <a:pt x="38" y="153"/>
                      <a:pt x="34" y="147"/>
                    </a:cubicBezTo>
                    <a:cubicBezTo>
                      <a:pt x="30" y="141"/>
                      <a:pt x="30" y="146"/>
                      <a:pt x="26" y="149"/>
                    </a:cubicBezTo>
                    <a:cubicBezTo>
                      <a:pt x="21" y="152"/>
                      <a:pt x="22" y="146"/>
                      <a:pt x="23" y="141"/>
                    </a:cubicBezTo>
                    <a:cubicBezTo>
                      <a:pt x="23" y="136"/>
                      <a:pt x="18" y="139"/>
                      <a:pt x="14" y="138"/>
                    </a:cubicBezTo>
                    <a:cubicBezTo>
                      <a:pt x="10" y="137"/>
                      <a:pt x="16" y="137"/>
                      <a:pt x="12" y="134"/>
                    </a:cubicBezTo>
                    <a:cubicBezTo>
                      <a:pt x="9" y="131"/>
                      <a:pt x="24" y="133"/>
                      <a:pt x="23" y="133"/>
                    </a:cubicBezTo>
                    <a:cubicBezTo>
                      <a:pt x="21" y="132"/>
                      <a:pt x="25" y="125"/>
                      <a:pt x="25" y="125"/>
                    </a:cubicBezTo>
                    <a:cubicBezTo>
                      <a:pt x="25" y="125"/>
                      <a:pt x="34" y="118"/>
                      <a:pt x="32" y="117"/>
                    </a:cubicBezTo>
                    <a:cubicBezTo>
                      <a:pt x="29" y="116"/>
                      <a:pt x="29" y="119"/>
                      <a:pt x="25" y="118"/>
                    </a:cubicBezTo>
                    <a:cubicBezTo>
                      <a:pt x="21" y="116"/>
                      <a:pt x="29" y="113"/>
                      <a:pt x="29" y="110"/>
                    </a:cubicBezTo>
                    <a:cubicBezTo>
                      <a:pt x="28" y="107"/>
                      <a:pt x="25" y="109"/>
                      <a:pt x="21" y="106"/>
                    </a:cubicBezTo>
                    <a:cubicBezTo>
                      <a:pt x="18" y="102"/>
                      <a:pt x="26" y="105"/>
                      <a:pt x="26" y="105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28" y="95"/>
                      <a:pt x="25" y="98"/>
                    </a:cubicBezTo>
                    <a:cubicBezTo>
                      <a:pt x="22" y="100"/>
                      <a:pt x="22" y="98"/>
                      <a:pt x="19" y="97"/>
                    </a:cubicBezTo>
                    <a:cubicBezTo>
                      <a:pt x="16" y="95"/>
                      <a:pt x="15" y="100"/>
                      <a:pt x="10" y="100"/>
                    </a:cubicBezTo>
                    <a:cubicBezTo>
                      <a:pt x="5" y="100"/>
                      <a:pt x="9" y="98"/>
                      <a:pt x="6" y="94"/>
                    </a:cubicBezTo>
                    <a:cubicBezTo>
                      <a:pt x="3" y="89"/>
                      <a:pt x="8" y="88"/>
                      <a:pt x="11" y="87"/>
                    </a:cubicBezTo>
                    <a:cubicBezTo>
                      <a:pt x="14" y="85"/>
                      <a:pt x="15" y="82"/>
                      <a:pt x="18" y="76"/>
                    </a:cubicBezTo>
                    <a:cubicBezTo>
                      <a:pt x="21" y="70"/>
                      <a:pt x="25" y="71"/>
                      <a:pt x="25" y="67"/>
                    </a:cubicBezTo>
                    <a:cubicBezTo>
                      <a:pt x="25" y="62"/>
                      <a:pt x="29" y="67"/>
                      <a:pt x="32" y="66"/>
                    </a:cubicBezTo>
                    <a:cubicBezTo>
                      <a:pt x="34" y="64"/>
                      <a:pt x="36" y="68"/>
                      <a:pt x="44" y="70"/>
                    </a:cubicBezTo>
                    <a:cubicBezTo>
                      <a:pt x="53" y="72"/>
                      <a:pt x="46" y="64"/>
                      <a:pt x="42" y="60"/>
                    </a:cubicBezTo>
                    <a:cubicBezTo>
                      <a:pt x="37" y="56"/>
                      <a:pt x="45" y="59"/>
                      <a:pt x="48" y="60"/>
                    </a:cubicBezTo>
                    <a:cubicBezTo>
                      <a:pt x="51" y="60"/>
                      <a:pt x="50" y="61"/>
                      <a:pt x="57" y="66"/>
                    </a:cubicBezTo>
                    <a:cubicBezTo>
                      <a:pt x="64" y="70"/>
                      <a:pt x="67" y="64"/>
                      <a:pt x="69" y="65"/>
                    </a:cubicBezTo>
                    <a:cubicBezTo>
                      <a:pt x="72" y="66"/>
                      <a:pt x="79" y="66"/>
                      <a:pt x="80" y="66"/>
                    </a:cubicBezTo>
                    <a:cubicBezTo>
                      <a:pt x="82" y="65"/>
                      <a:pt x="79" y="62"/>
                      <a:pt x="76" y="60"/>
                    </a:cubicBezTo>
                    <a:cubicBezTo>
                      <a:pt x="72" y="59"/>
                      <a:pt x="75" y="58"/>
                      <a:pt x="84" y="57"/>
                    </a:cubicBezTo>
                    <a:cubicBezTo>
                      <a:pt x="92" y="57"/>
                      <a:pt x="92" y="54"/>
                      <a:pt x="90" y="53"/>
                    </a:cubicBezTo>
                    <a:cubicBezTo>
                      <a:pt x="89" y="52"/>
                      <a:pt x="87" y="49"/>
                      <a:pt x="84" y="47"/>
                    </a:cubicBezTo>
                    <a:cubicBezTo>
                      <a:pt x="81" y="45"/>
                      <a:pt x="79" y="46"/>
                      <a:pt x="73" y="47"/>
                    </a:cubicBezTo>
                    <a:cubicBezTo>
                      <a:pt x="68" y="47"/>
                      <a:pt x="68" y="45"/>
                      <a:pt x="60" y="41"/>
                    </a:cubicBezTo>
                    <a:cubicBezTo>
                      <a:pt x="53" y="38"/>
                      <a:pt x="51" y="40"/>
                      <a:pt x="46" y="43"/>
                    </a:cubicBezTo>
                    <a:cubicBezTo>
                      <a:pt x="41" y="46"/>
                      <a:pt x="45" y="52"/>
                      <a:pt x="40" y="54"/>
                    </a:cubicBezTo>
                    <a:cubicBezTo>
                      <a:pt x="34" y="56"/>
                      <a:pt x="40" y="54"/>
                      <a:pt x="33" y="53"/>
                    </a:cubicBezTo>
                    <a:cubicBezTo>
                      <a:pt x="26" y="53"/>
                      <a:pt x="29" y="57"/>
                      <a:pt x="24" y="64"/>
                    </a:cubicBezTo>
                    <a:cubicBezTo>
                      <a:pt x="20" y="70"/>
                      <a:pt x="17" y="74"/>
                      <a:pt x="8" y="76"/>
                    </a:cubicBezTo>
                    <a:cubicBezTo>
                      <a:pt x="0" y="78"/>
                      <a:pt x="8" y="74"/>
                      <a:pt x="9" y="70"/>
                    </a:cubicBezTo>
                    <a:cubicBezTo>
                      <a:pt x="10" y="66"/>
                      <a:pt x="19" y="61"/>
                      <a:pt x="20" y="59"/>
                    </a:cubicBezTo>
                    <a:cubicBezTo>
                      <a:pt x="21" y="57"/>
                      <a:pt x="15" y="58"/>
                      <a:pt x="8" y="53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2" y="45"/>
                      <a:pt x="17" y="40"/>
                      <a:pt x="20" y="32"/>
                    </a:cubicBezTo>
                    <a:cubicBezTo>
                      <a:pt x="21" y="28"/>
                      <a:pt x="22" y="24"/>
                      <a:pt x="21" y="20"/>
                    </a:cubicBezTo>
                    <a:cubicBezTo>
                      <a:pt x="20" y="17"/>
                      <a:pt x="17" y="12"/>
                      <a:pt x="18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9" y="4"/>
                      <a:pt x="42" y="11"/>
                      <a:pt x="52" y="1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5" y="15"/>
                      <a:pt x="63" y="23"/>
                      <a:pt x="66" y="27"/>
                    </a:cubicBezTo>
                    <a:cubicBezTo>
                      <a:pt x="68" y="32"/>
                      <a:pt x="78" y="35"/>
                      <a:pt x="90" y="38"/>
                    </a:cubicBezTo>
                    <a:cubicBezTo>
                      <a:pt x="102" y="42"/>
                      <a:pt x="133" y="43"/>
                      <a:pt x="137" y="39"/>
                    </a:cubicBezTo>
                    <a:cubicBezTo>
                      <a:pt x="142" y="34"/>
                      <a:pt x="145" y="30"/>
                      <a:pt x="153" y="22"/>
                    </a:cubicBezTo>
                    <a:cubicBezTo>
                      <a:pt x="160" y="15"/>
                      <a:pt x="165" y="22"/>
                      <a:pt x="170" y="19"/>
                    </a:cubicBezTo>
                    <a:cubicBezTo>
                      <a:pt x="175" y="15"/>
                      <a:pt x="179" y="13"/>
                      <a:pt x="185" y="9"/>
                    </a:cubicBezTo>
                    <a:cubicBezTo>
                      <a:pt x="191" y="5"/>
                      <a:pt x="196" y="8"/>
                      <a:pt x="213" y="9"/>
                    </a:cubicBezTo>
                    <a:cubicBezTo>
                      <a:pt x="231" y="9"/>
                      <a:pt x="231" y="8"/>
                      <a:pt x="236" y="4"/>
                    </a:cubicBezTo>
                    <a:cubicBezTo>
                      <a:pt x="241" y="0"/>
                      <a:pt x="239" y="6"/>
                      <a:pt x="240" y="10"/>
                    </a:cubicBezTo>
                    <a:cubicBezTo>
                      <a:pt x="241" y="14"/>
                      <a:pt x="244" y="16"/>
                      <a:pt x="245" y="19"/>
                    </a:cubicBezTo>
                    <a:cubicBezTo>
                      <a:pt x="246" y="21"/>
                      <a:pt x="254" y="21"/>
                      <a:pt x="258" y="18"/>
                    </a:cubicBezTo>
                    <a:cubicBezTo>
                      <a:pt x="262" y="14"/>
                      <a:pt x="267" y="26"/>
                      <a:pt x="269" y="30"/>
                    </a:cubicBezTo>
                    <a:cubicBezTo>
                      <a:pt x="271" y="34"/>
                      <a:pt x="285" y="31"/>
                      <a:pt x="296" y="40"/>
                    </a:cubicBezTo>
                    <a:cubicBezTo>
                      <a:pt x="306" y="49"/>
                      <a:pt x="322" y="49"/>
                      <a:pt x="340" y="41"/>
                    </a:cubicBezTo>
                    <a:cubicBezTo>
                      <a:pt x="358" y="33"/>
                      <a:pt x="349" y="41"/>
                      <a:pt x="353" y="40"/>
                    </a:cubicBezTo>
                    <a:cubicBezTo>
                      <a:pt x="358" y="39"/>
                      <a:pt x="366" y="41"/>
                      <a:pt x="370" y="43"/>
                    </a:cubicBezTo>
                    <a:cubicBezTo>
                      <a:pt x="374" y="45"/>
                      <a:pt x="377" y="41"/>
                      <a:pt x="384" y="35"/>
                    </a:cubicBezTo>
                    <a:cubicBezTo>
                      <a:pt x="391" y="28"/>
                      <a:pt x="398" y="35"/>
                      <a:pt x="398" y="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" name="Freeform 710">
                <a:extLst>
                  <a:ext uri="{FF2B5EF4-FFF2-40B4-BE49-F238E27FC236}">
                    <a16:creationId xmlns:a16="http://schemas.microsoft.com/office/drawing/2014/main" id="{0ACD0B9A-CDDC-CF92-F6E1-D48032AB0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44620" y="3384312"/>
                <a:ext cx="3175" cy="7937"/>
              </a:xfrm>
              <a:custGeom>
                <a:avLst/>
                <a:gdLst>
                  <a:gd name="T0" fmla="*/ 0 w 2"/>
                  <a:gd name="T1" fmla="*/ 2147483646 h 5"/>
                  <a:gd name="T2" fmla="*/ 2147483646 w 2"/>
                  <a:gd name="T3" fmla="*/ 0 h 5"/>
                  <a:gd name="T4" fmla="*/ 0 w 2"/>
                  <a:gd name="T5" fmla="*/ 2147483646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" name="Line 711">
                <a:extLst>
                  <a:ext uri="{FF2B5EF4-FFF2-40B4-BE49-F238E27FC236}">
                    <a16:creationId xmlns:a16="http://schemas.microsoft.com/office/drawing/2014/main" id="{FDD32B18-A753-BD80-44AF-B3D380052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44620" y="3384312"/>
                <a:ext cx="3175" cy="7937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pic>
            <p:nvPicPr>
              <p:cNvPr id="628" name="Image 627">
                <a:extLst>
                  <a:ext uri="{FF2B5EF4-FFF2-40B4-BE49-F238E27FC236}">
                    <a16:creationId xmlns:a16="http://schemas.microsoft.com/office/drawing/2014/main" id="{ABC3EF08-73D2-7745-4AA7-40BF970AFC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7134" r="72005"/>
              <a:stretch/>
            </p:blipFill>
            <p:spPr>
              <a:xfrm rot="6300000">
                <a:off x="11375051" y="1949433"/>
                <a:ext cx="100146" cy="186881"/>
              </a:xfrm>
              <a:prstGeom prst="rect">
                <a:avLst/>
              </a:prstGeom>
            </p:spPr>
          </p:pic>
        </p:grpSp>
      </p:grpSp>
      <p:graphicFrame>
        <p:nvGraphicFramePr>
          <p:cNvPr id="630" name="Tableau 630">
            <a:extLst>
              <a:ext uri="{FF2B5EF4-FFF2-40B4-BE49-F238E27FC236}">
                <a16:creationId xmlns:a16="http://schemas.microsoft.com/office/drawing/2014/main" id="{D391FC9C-985F-6507-A38C-F7B9CAA0E030}"/>
              </a:ext>
            </a:extLst>
          </p:cNvPr>
          <p:cNvGraphicFramePr>
            <a:graphicFrameLocks noGrp="1"/>
          </p:cNvGraphicFramePr>
          <p:nvPr/>
        </p:nvGraphicFramePr>
        <p:xfrm>
          <a:off x="1281439" y="5255635"/>
          <a:ext cx="780167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743">
                  <a:extLst>
                    <a:ext uri="{9D8B030D-6E8A-4147-A177-3AD203B41FA5}">
                      <a16:colId xmlns:a16="http://schemas.microsoft.com/office/drawing/2014/main" val="1415724262"/>
                    </a:ext>
                  </a:extLst>
                </a:gridCol>
                <a:gridCol w="816741">
                  <a:extLst>
                    <a:ext uri="{9D8B030D-6E8A-4147-A177-3AD203B41FA5}">
                      <a16:colId xmlns:a16="http://schemas.microsoft.com/office/drawing/2014/main" val="2751954591"/>
                    </a:ext>
                  </a:extLst>
                </a:gridCol>
                <a:gridCol w="816741">
                  <a:extLst>
                    <a:ext uri="{9D8B030D-6E8A-4147-A177-3AD203B41FA5}">
                      <a16:colId xmlns:a16="http://schemas.microsoft.com/office/drawing/2014/main" val="3106836793"/>
                    </a:ext>
                  </a:extLst>
                </a:gridCol>
                <a:gridCol w="816741">
                  <a:extLst>
                    <a:ext uri="{9D8B030D-6E8A-4147-A177-3AD203B41FA5}">
                      <a16:colId xmlns:a16="http://schemas.microsoft.com/office/drawing/2014/main" val="3489048131"/>
                    </a:ext>
                  </a:extLst>
                </a:gridCol>
                <a:gridCol w="816741">
                  <a:extLst>
                    <a:ext uri="{9D8B030D-6E8A-4147-A177-3AD203B41FA5}">
                      <a16:colId xmlns:a16="http://schemas.microsoft.com/office/drawing/2014/main" val="3702709309"/>
                    </a:ext>
                  </a:extLst>
                </a:gridCol>
                <a:gridCol w="816741">
                  <a:extLst>
                    <a:ext uri="{9D8B030D-6E8A-4147-A177-3AD203B41FA5}">
                      <a16:colId xmlns:a16="http://schemas.microsoft.com/office/drawing/2014/main" val="3070640210"/>
                    </a:ext>
                  </a:extLst>
                </a:gridCol>
                <a:gridCol w="816741">
                  <a:extLst>
                    <a:ext uri="{9D8B030D-6E8A-4147-A177-3AD203B41FA5}">
                      <a16:colId xmlns:a16="http://schemas.microsoft.com/office/drawing/2014/main" val="3626977965"/>
                    </a:ext>
                  </a:extLst>
                </a:gridCol>
                <a:gridCol w="816741">
                  <a:extLst>
                    <a:ext uri="{9D8B030D-6E8A-4147-A177-3AD203B41FA5}">
                      <a16:colId xmlns:a16="http://schemas.microsoft.com/office/drawing/2014/main" val="1772825857"/>
                    </a:ext>
                  </a:extLst>
                </a:gridCol>
                <a:gridCol w="816741">
                  <a:extLst>
                    <a:ext uri="{9D8B030D-6E8A-4147-A177-3AD203B41FA5}">
                      <a16:colId xmlns:a16="http://schemas.microsoft.com/office/drawing/2014/main" val="3823191939"/>
                    </a:ext>
                  </a:extLst>
                </a:gridCol>
              </a:tblGrid>
              <a:tr h="240072">
                <a:tc>
                  <a:txBody>
                    <a:bodyPr/>
                    <a:lstStyle/>
                    <a:p>
                      <a:r>
                        <a:rPr lang="fr-FR" sz="1100" dirty="0"/>
                        <a:t>Reference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01/01/2010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01/07/2010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01/07/2011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01/07/2012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01/07/2013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01/07/2014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01/07/2015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01/07/2016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270514656"/>
                  </a:ext>
                </a:extLst>
              </a:tr>
              <a:tr h="276248">
                <a:tc>
                  <a:txBody>
                    <a:bodyPr/>
                    <a:lstStyle/>
                    <a:p>
                      <a:r>
                        <a:rPr lang="fr-FR" sz="1100" dirty="0" err="1"/>
                        <a:t>Number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under</a:t>
                      </a:r>
                      <a:r>
                        <a:rPr lang="fr-FR" sz="1100" dirty="0"/>
                        <a:t> FU</a:t>
                      </a:r>
                    </a:p>
                    <a:p>
                      <a:r>
                        <a:rPr lang="fr-FR" sz="1100" dirty="0" err="1"/>
                        <a:t>Number</a:t>
                      </a:r>
                      <a:r>
                        <a:rPr lang="fr-FR" sz="1100" dirty="0"/>
                        <a:t> HTE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10001</a:t>
                      </a:r>
                    </a:p>
                    <a:p>
                      <a:pPr algn="ctr"/>
                      <a:r>
                        <a:rPr lang="fr-FR" sz="1100" dirty="0"/>
                        <a:t>503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9863</a:t>
                      </a:r>
                    </a:p>
                    <a:p>
                      <a:pPr algn="ctr"/>
                      <a:r>
                        <a:rPr lang="fr-FR" sz="1100" dirty="0"/>
                        <a:t>573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10298</a:t>
                      </a:r>
                    </a:p>
                    <a:p>
                      <a:pPr algn="ctr"/>
                      <a:r>
                        <a:rPr lang="fr-FR" sz="1100" dirty="0"/>
                        <a:t>681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11617</a:t>
                      </a:r>
                    </a:p>
                    <a:p>
                      <a:pPr algn="ctr"/>
                      <a:r>
                        <a:rPr lang="fr-FR" sz="1100" dirty="0"/>
                        <a:t>755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11466</a:t>
                      </a:r>
                    </a:p>
                    <a:p>
                      <a:pPr algn="ctr"/>
                      <a:r>
                        <a:rPr lang="fr-FR" sz="1100" dirty="0"/>
                        <a:t>823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10898</a:t>
                      </a:r>
                    </a:p>
                    <a:p>
                      <a:pPr algn="ctr"/>
                      <a:r>
                        <a:rPr lang="fr-FR" sz="1100" dirty="0"/>
                        <a:t>910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12091</a:t>
                      </a:r>
                    </a:p>
                    <a:p>
                      <a:pPr algn="ctr"/>
                      <a:r>
                        <a:rPr lang="fr-FR" sz="1100" dirty="0"/>
                        <a:t>983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9334</a:t>
                      </a:r>
                    </a:p>
                    <a:p>
                      <a:pPr algn="ctr"/>
                      <a:r>
                        <a:rPr lang="fr-FR" sz="1100" dirty="0"/>
                        <a:t>826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525734468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r>
                        <a:rPr lang="fr-FR" sz="1100" b="1" dirty="0"/>
                        <a:t>HTE </a:t>
                      </a:r>
                      <a:r>
                        <a:rPr lang="fr-FR" sz="1100" b="1" dirty="0" err="1"/>
                        <a:t>Prevalence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5.0%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5.8%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6.6%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6.5%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7.2%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8.4%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8.1%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8.8%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52637882"/>
                  </a:ext>
                </a:extLst>
              </a:tr>
            </a:tbl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958FB721-B80C-E29D-0F0D-B6481E297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490" y="6444771"/>
            <a:ext cx="3406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e-DE" sz="1400" i="1" dirty="0">
                <a:solidFill>
                  <a:srgbClr val="0070C0"/>
                </a:solidFill>
              </a:rPr>
              <a:t>Pelchen-Matthews A. JAIDS 2021; 87:806-17</a:t>
            </a:r>
          </a:p>
        </p:txBody>
      </p:sp>
    </p:spTree>
    <p:extLst>
      <p:ext uri="{BB962C8B-B14F-4D97-AF65-F5344CB8AC3E}">
        <p14:creationId xmlns:p14="http://schemas.microsoft.com/office/powerpoint/2010/main" val="32988410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5776E-4E79-6247-B5A0-34EABD50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Simpliying</a:t>
            </a:r>
            <a:r>
              <a:rPr lang="en-GB" dirty="0"/>
              <a:t> HTE in virologically suppressed patients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314794-2238-9144-B8F9-EB83C34616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Avoid </a:t>
            </a:r>
            <a:r>
              <a:rPr lang="en-GB" dirty="0" err="1"/>
              <a:t>bPI</a:t>
            </a:r>
            <a:endParaRPr lang="en-GB" dirty="0"/>
          </a:p>
          <a:p>
            <a:r>
              <a:rPr lang="en-GB" dirty="0"/>
              <a:t>Fostemsavir bid (despite pill burden) will allow for better </a:t>
            </a:r>
            <a:r>
              <a:rPr lang="en-GB" dirty="0" err="1"/>
              <a:t>ddI</a:t>
            </a:r>
            <a:r>
              <a:rPr lang="en-GB" dirty="0"/>
              <a:t> profile</a:t>
            </a:r>
          </a:p>
          <a:p>
            <a:r>
              <a:rPr lang="en-GB" dirty="0"/>
              <a:t>Recycling of 3TC/FTC : BIC/FTC/TAF, DTG/3TC, DRV/b/FTC/TAF</a:t>
            </a:r>
          </a:p>
          <a:p>
            <a:r>
              <a:rPr lang="en-GB" dirty="0"/>
              <a:t>DTG + DOR (careful investigation of cumulative genotype for NNRTI resistance)</a:t>
            </a:r>
          </a:p>
          <a:p>
            <a:r>
              <a:rPr lang="en-GB" dirty="0"/>
              <a:t>In the context of known multidrug resistance, optimal regimens : </a:t>
            </a:r>
            <a:r>
              <a:rPr lang="en-US" dirty="0"/>
              <a:t>TAF/FTC or TDF/3TC or 3TC + DTG, BIC/FTC/TAF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r>
              <a:rPr lang="en-GB" dirty="0"/>
              <a:t>Future</a:t>
            </a:r>
          </a:p>
          <a:p>
            <a:pPr lvl="1"/>
            <a:r>
              <a:rPr lang="en-GB" dirty="0"/>
              <a:t>LEN SC + BIC/F/TAF or DTG/3TC or DTG</a:t>
            </a:r>
          </a:p>
        </p:txBody>
      </p:sp>
    </p:spTree>
    <p:extLst>
      <p:ext uri="{BB962C8B-B14F-4D97-AF65-F5344CB8AC3E}">
        <p14:creationId xmlns:p14="http://schemas.microsoft.com/office/powerpoint/2010/main" val="32622988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3004" y="19168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Simplifying ART in virologically suppressed HTE patients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803" y="3386856"/>
            <a:ext cx="6512639" cy="2646196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>
                <a:solidFill>
                  <a:srgbClr val="FF6600"/>
                </a:solidFill>
              </a:rPr>
              <a:t>13 </a:t>
            </a:r>
            <a:r>
              <a:rPr lang="fr-FR" sz="2800" dirty="0" err="1">
                <a:solidFill>
                  <a:srgbClr val="FF6600"/>
                </a:solidFill>
              </a:rPr>
              <a:t>December</a:t>
            </a:r>
            <a:r>
              <a:rPr lang="fr-FR" sz="2800" dirty="0">
                <a:solidFill>
                  <a:srgbClr val="FF6600"/>
                </a:solidFill>
              </a:rPr>
              <a:t> 2022</a:t>
            </a:r>
            <a:endParaRPr lang="en-US" sz="2800" dirty="0">
              <a:solidFill>
                <a:srgbClr val="FF66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3000" b="1" dirty="0" err="1">
                <a:solidFill>
                  <a:schemeClr val="tx1"/>
                </a:solidFill>
              </a:rPr>
              <a:t>Faculty</a:t>
            </a:r>
            <a:endParaRPr lang="fr-FR" sz="3000" b="1" dirty="0">
              <a:solidFill>
                <a:schemeClr val="tx1"/>
              </a:solidFill>
            </a:endParaRPr>
          </a:p>
          <a:p>
            <a:endParaRPr lang="fr-FR" sz="3000" b="1" dirty="0">
              <a:solidFill>
                <a:schemeClr val="tx1"/>
              </a:solidFill>
            </a:endParaRP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Pedro Cahn, Buenos-Aires, Argentina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Anton </a:t>
            </a:r>
            <a:r>
              <a:rPr lang="fr-FR" sz="2600" b="1" dirty="0" err="1">
                <a:solidFill>
                  <a:schemeClr val="tx1"/>
                </a:solidFill>
              </a:rPr>
              <a:t>Pozniak</a:t>
            </a:r>
            <a:r>
              <a:rPr lang="fr-FR" sz="2600" b="1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600" b="1" dirty="0">
                <a:solidFill>
                  <a:schemeClr val="tx1"/>
                </a:solidFill>
              </a:rPr>
              <a:t>François Raffi,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428924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C7F67-BF8D-EA45-BD61-76C8F1FF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85" y="101046"/>
            <a:ext cx="8490167" cy="1143000"/>
          </a:xfrm>
        </p:spPr>
        <p:txBody>
          <a:bodyPr/>
          <a:lstStyle/>
          <a:p>
            <a:r>
              <a:rPr lang="en-GB" dirty="0"/>
              <a:t>HTE individuals : Prevalence and outcome </a:t>
            </a:r>
            <a:r>
              <a:rPr lang="en-GB" dirty="0" err="1"/>
              <a:t>EuroSIDA</a:t>
            </a:r>
            <a:endParaRPr lang="en-GB" dirty="0"/>
          </a:p>
        </p:txBody>
      </p:sp>
      <p:sp>
        <p:nvSpPr>
          <p:cNvPr id="75" name="Line 7">
            <a:extLst>
              <a:ext uri="{FF2B5EF4-FFF2-40B4-BE49-F238E27FC236}">
                <a16:creationId xmlns:a16="http://schemas.microsoft.com/office/drawing/2014/main" id="{90D53249-09B4-8EF8-43B9-0F161E8D3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444" y="4997890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6" name="Rectangle 38">
            <a:extLst>
              <a:ext uri="{FF2B5EF4-FFF2-40B4-BE49-F238E27FC236}">
                <a16:creationId xmlns:a16="http://schemas.microsoft.com/office/drawing/2014/main" id="{ECCBE9FF-6DD4-4DF2-9E31-FEEA690B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780" y="4870887"/>
            <a:ext cx="16407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160A2AA3-A39C-1CD8-AB7F-CE5BA5C19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444" y="4490966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9" name="Rectangle 40">
            <a:extLst>
              <a:ext uri="{FF2B5EF4-FFF2-40B4-BE49-F238E27FC236}">
                <a16:creationId xmlns:a16="http://schemas.microsoft.com/office/drawing/2014/main" id="{DFBD81E4-35FB-F8A5-AD41-CFEA7CE12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605" y="4346818"/>
            <a:ext cx="16407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D86EBE4D-CF3B-3069-4294-D400794B0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444" y="3986141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2" name="Rectangle 42">
            <a:extLst>
              <a:ext uri="{FF2B5EF4-FFF2-40B4-BE49-F238E27FC236}">
                <a16:creationId xmlns:a16="http://schemas.microsoft.com/office/drawing/2014/main" id="{377CC30C-CB29-6D3E-01C6-E859EE509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233" y="3841993"/>
            <a:ext cx="255446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84" name="Line 13">
            <a:extLst>
              <a:ext uri="{FF2B5EF4-FFF2-40B4-BE49-F238E27FC236}">
                <a16:creationId xmlns:a16="http://schemas.microsoft.com/office/drawing/2014/main" id="{EE085C5A-6AE9-F5BD-40A4-90E47B7D6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444" y="3470051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5" name="Rectangle 44">
            <a:extLst>
              <a:ext uri="{FF2B5EF4-FFF2-40B4-BE49-F238E27FC236}">
                <a16:creationId xmlns:a16="http://schemas.microsoft.com/office/drawing/2014/main" id="{00E116BB-F979-6D5A-2480-33BB2663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233" y="3325903"/>
            <a:ext cx="255446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87" name="Line 15">
            <a:extLst>
              <a:ext uri="{FF2B5EF4-FFF2-40B4-BE49-F238E27FC236}">
                <a16:creationId xmlns:a16="http://schemas.microsoft.com/office/drawing/2014/main" id="{4E3AEA8A-4721-7AC2-24CE-2ACFF6EDD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444" y="2991669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8" name="Rectangle 46">
            <a:extLst>
              <a:ext uri="{FF2B5EF4-FFF2-40B4-BE49-F238E27FC236}">
                <a16:creationId xmlns:a16="http://schemas.microsoft.com/office/drawing/2014/main" id="{C903C2D7-1730-284A-1DBE-46F83A9AF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233" y="2847521"/>
            <a:ext cx="255446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90" name="Line 17">
            <a:extLst>
              <a:ext uri="{FF2B5EF4-FFF2-40B4-BE49-F238E27FC236}">
                <a16:creationId xmlns:a16="http://schemas.microsoft.com/office/drawing/2014/main" id="{46CEA7A5-9B77-AFFC-22E4-590F2AE16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1444" y="2455243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1" name="Rectangle 48">
            <a:extLst>
              <a:ext uri="{FF2B5EF4-FFF2-40B4-BE49-F238E27FC236}">
                <a16:creationId xmlns:a16="http://schemas.microsoft.com/office/drawing/2014/main" id="{85F6F361-1E71-2894-2AF7-826A31C5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409" y="2311095"/>
            <a:ext cx="25544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784234D6-7E84-0CB4-742C-5562117B2ACC}"/>
              </a:ext>
            </a:extLst>
          </p:cNvPr>
          <p:cNvSpPr/>
          <p:nvPr/>
        </p:nvSpPr>
        <p:spPr bwMode="auto">
          <a:xfrm>
            <a:off x="8107261" y="2457234"/>
            <a:ext cx="3561080" cy="2545080"/>
          </a:xfrm>
          <a:custGeom>
            <a:avLst/>
            <a:gdLst>
              <a:gd name="connsiteX0" fmla="*/ 0 w 5250180"/>
              <a:gd name="connsiteY0" fmla="*/ 0 h 3192780"/>
              <a:gd name="connsiteX1" fmla="*/ 0 w 5250180"/>
              <a:gd name="connsiteY1" fmla="*/ 3192780 h 3192780"/>
              <a:gd name="connsiteX2" fmla="*/ 5250180 w 5250180"/>
              <a:gd name="connsiteY2" fmla="*/ 3192780 h 319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50180" h="3192780">
                <a:moveTo>
                  <a:pt x="0" y="0"/>
                </a:moveTo>
                <a:lnTo>
                  <a:pt x="0" y="3192780"/>
                </a:lnTo>
                <a:lnTo>
                  <a:pt x="5250180" y="319278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4" name="Rectangle 69">
            <a:extLst>
              <a:ext uri="{FF2B5EF4-FFF2-40B4-BE49-F238E27FC236}">
                <a16:creationId xmlns:a16="http://schemas.microsoft.com/office/drawing/2014/main" id="{83670A26-5475-FC89-D14B-3C8F4848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726" y="1990366"/>
            <a:ext cx="438516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% HIV-1 RNA &lt;400 c/ml  in patients </a:t>
            </a:r>
            <a:r>
              <a:rPr lang="fr-FR" altLang="fr-FR" sz="1600" b="1" dirty="0" err="1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with</a:t>
            </a:r>
            <a:r>
              <a:rPr lang="fr-FR" altLang="fr-FR" sz="1600" b="1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follow-up</a:t>
            </a:r>
          </a:p>
        </p:txBody>
      </p:sp>
      <p:sp>
        <p:nvSpPr>
          <p:cNvPr id="107" name="Line 7">
            <a:extLst>
              <a:ext uri="{FF2B5EF4-FFF2-40B4-BE49-F238E27FC236}">
                <a16:creationId xmlns:a16="http://schemas.microsoft.com/office/drawing/2014/main" id="{CC6555C5-5BBF-B7A2-FA4B-329FB6374D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69609" y="5041995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8" name="Rectangle 38">
            <a:extLst>
              <a:ext uri="{FF2B5EF4-FFF2-40B4-BE49-F238E27FC236}">
                <a16:creationId xmlns:a16="http://schemas.microsoft.com/office/drawing/2014/main" id="{D03FE94B-71CC-ACBC-A86C-8518F2358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5094" y="5048279"/>
            <a:ext cx="16407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1" name="Line 7">
            <a:extLst>
              <a:ext uri="{FF2B5EF4-FFF2-40B4-BE49-F238E27FC236}">
                <a16:creationId xmlns:a16="http://schemas.microsoft.com/office/drawing/2014/main" id="{287F30E2-7517-ADDE-AD79-F8840513D4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49608" y="5041995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2" name="Rectangle 38">
            <a:extLst>
              <a:ext uri="{FF2B5EF4-FFF2-40B4-BE49-F238E27FC236}">
                <a16:creationId xmlns:a16="http://schemas.microsoft.com/office/drawing/2014/main" id="{36BAF993-98CB-309A-4D7C-22F30A181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093" y="5048279"/>
            <a:ext cx="16407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3" name="Line 7">
            <a:extLst>
              <a:ext uri="{FF2B5EF4-FFF2-40B4-BE49-F238E27FC236}">
                <a16:creationId xmlns:a16="http://schemas.microsoft.com/office/drawing/2014/main" id="{B234F171-BA42-3652-860D-235930ED358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802182" y="5041995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5" name="Rectangle 38">
            <a:extLst>
              <a:ext uri="{FF2B5EF4-FFF2-40B4-BE49-F238E27FC236}">
                <a16:creationId xmlns:a16="http://schemas.microsoft.com/office/drawing/2014/main" id="{403C9278-7D0A-86EB-2856-5E3A7619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982" y="5048279"/>
            <a:ext cx="25544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16" name="Line 7">
            <a:extLst>
              <a:ext uri="{FF2B5EF4-FFF2-40B4-BE49-F238E27FC236}">
                <a16:creationId xmlns:a16="http://schemas.microsoft.com/office/drawing/2014/main" id="{49653D27-9BF0-F9DB-E515-E40827AEAD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0666799" y="5041995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7" name="Rectangle 38">
            <a:extLst>
              <a:ext uri="{FF2B5EF4-FFF2-40B4-BE49-F238E27FC236}">
                <a16:creationId xmlns:a16="http://schemas.microsoft.com/office/drawing/2014/main" id="{A08126B5-708D-A4DD-86B0-A83415D81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599" y="5048279"/>
            <a:ext cx="25544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18" name="Line 7">
            <a:extLst>
              <a:ext uri="{FF2B5EF4-FFF2-40B4-BE49-F238E27FC236}">
                <a16:creationId xmlns:a16="http://schemas.microsoft.com/office/drawing/2014/main" id="{EE5B3DCA-3013-0A5E-E1C9-1F72283102E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531415" y="5041995"/>
            <a:ext cx="760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19" name="Rectangle 38">
            <a:extLst>
              <a:ext uri="{FF2B5EF4-FFF2-40B4-BE49-F238E27FC236}">
                <a16:creationId xmlns:a16="http://schemas.microsoft.com/office/drawing/2014/main" id="{BCCA0764-8875-508A-7040-FE02A1293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1215" y="5048279"/>
            <a:ext cx="255445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20" name="Rectangle 38">
            <a:extLst>
              <a:ext uri="{FF2B5EF4-FFF2-40B4-BE49-F238E27FC236}">
                <a16:creationId xmlns:a16="http://schemas.microsoft.com/office/drawing/2014/main" id="{10381FE3-6DA6-0185-3379-BF27D088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5" y="5782626"/>
            <a:ext cx="386892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1040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3120</a:t>
            </a: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1" name="Rectangle 38">
            <a:extLst>
              <a:ext uri="{FF2B5EF4-FFF2-40B4-BE49-F238E27FC236}">
                <a16:creationId xmlns:a16="http://schemas.microsoft.com/office/drawing/2014/main" id="{5B44AE4A-AD70-69BE-CD1D-6F44D2B90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3684" y="5782626"/>
            <a:ext cx="386892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720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2032</a:t>
            </a: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2" name="Rectangle 38">
            <a:extLst>
              <a:ext uri="{FF2B5EF4-FFF2-40B4-BE49-F238E27FC236}">
                <a16:creationId xmlns:a16="http://schemas.microsoft.com/office/drawing/2014/main" id="{92423B25-D2EF-FC6E-B053-B069E6EDD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6259" y="5782626"/>
            <a:ext cx="386892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602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1712</a:t>
            </a: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3" name="Rectangle 38">
            <a:extLst>
              <a:ext uri="{FF2B5EF4-FFF2-40B4-BE49-F238E27FC236}">
                <a16:creationId xmlns:a16="http://schemas.microsoft.com/office/drawing/2014/main" id="{36C54DBD-7F32-ACB7-BAFF-0BE8F7AB2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876" y="5782626"/>
            <a:ext cx="386892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525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1505</a:t>
            </a: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4" name="Rectangle 38">
            <a:extLst>
              <a:ext uri="{FF2B5EF4-FFF2-40B4-BE49-F238E27FC236}">
                <a16:creationId xmlns:a16="http://schemas.microsoft.com/office/drawing/2014/main" id="{7D8FC10B-FFAA-ED70-19A0-FA4820FD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5492" y="5782626"/>
            <a:ext cx="386892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461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1282</a:t>
            </a:r>
            <a:endParaRPr kumimoji="0" lang="fr-FR" altLang="fr-F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5" name="Rectangle 38">
            <a:extLst>
              <a:ext uri="{FF2B5EF4-FFF2-40B4-BE49-F238E27FC236}">
                <a16:creationId xmlns:a16="http://schemas.microsoft.com/office/drawing/2014/main" id="{24D9E361-D8E1-1F87-AADE-6019ED1B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400" y="5597960"/>
            <a:ext cx="595282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b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N</a:t>
            </a:r>
            <a:br>
              <a:rPr lang="fr-FR" altLang="fr-FR" sz="1200" b="1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HTE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 kern="0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Not HTE</a:t>
            </a:r>
            <a:endParaRPr kumimoji="0" lang="fr-FR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6" name="Rectangle 69">
            <a:extLst>
              <a:ext uri="{FF2B5EF4-FFF2-40B4-BE49-F238E27FC236}">
                <a16:creationId xmlns:a16="http://schemas.microsoft.com/office/drawing/2014/main" id="{D2399312-F0A3-41E7-54AF-E3F5D7AAF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616" y="5223882"/>
            <a:ext cx="2611540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FU time </a:t>
            </a: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since</a:t>
            </a: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index date (</a:t>
            </a:r>
            <a:r>
              <a:rPr lang="fr-FR" altLang="fr-FR" sz="1400" b="1" dirty="0" err="1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months</a:t>
            </a:r>
            <a:r>
              <a:rPr lang="fr-FR" altLang="fr-FR" sz="1400" b="1" dirty="0">
                <a:solidFill>
                  <a:srgbClr val="00000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316F8EEC-0B96-1768-AF36-187D6DA19224}"/>
              </a:ext>
            </a:extLst>
          </p:cNvPr>
          <p:cNvSpPr/>
          <p:nvPr/>
        </p:nvSpPr>
        <p:spPr>
          <a:xfrm>
            <a:off x="8944191" y="4365409"/>
            <a:ext cx="82550" cy="8255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BC3940E7-1157-D567-6271-0840F61E3C5F}"/>
              </a:ext>
            </a:extLst>
          </p:cNvPr>
          <p:cNvSpPr/>
          <p:nvPr/>
        </p:nvSpPr>
        <p:spPr>
          <a:xfrm>
            <a:off x="9798266" y="4330484"/>
            <a:ext cx="82550" cy="8255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08EE5744-D6C0-79D7-3A60-A183853F123B}"/>
              </a:ext>
            </a:extLst>
          </p:cNvPr>
          <p:cNvSpPr/>
          <p:nvPr/>
        </p:nvSpPr>
        <p:spPr>
          <a:xfrm>
            <a:off x="8067891" y="2949359"/>
            <a:ext cx="82550" cy="8255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60A9D6CB-0C75-391B-161E-F05B730B4885}"/>
              </a:ext>
            </a:extLst>
          </p:cNvPr>
          <p:cNvSpPr/>
          <p:nvPr/>
        </p:nvSpPr>
        <p:spPr>
          <a:xfrm>
            <a:off x="8067891" y="4073309"/>
            <a:ext cx="82550" cy="82550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BE9ADBF6-C0AF-A754-42D5-D558D1742505}"/>
              </a:ext>
            </a:extLst>
          </p:cNvPr>
          <p:cNvSpPr/>
          <p:nvPr/>
        </p:nvSpPr>
        <p:spPr>
          <a:xfrm>
            <a:off x="8944191" y="4454309"/>
            <a:ext cx="82550" cy="82550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A250E974-DA4E-79EF-40F9-C42E2B464A1A}"/>
              </a:ext>
            </a:extLst>
          </p:cNvPr>
          <p:cNvSpPr/>
          <p:nvPr/>
        </p:nvSpPr>
        <p:spPr>
          <a:xfrm>
            <a:off x="9798266" y="4459072"/>
            <a:ext cx="82550" cy="82550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1A46B4F9-3092-A489-0960-B629B85DE813}"/>
              </a:ext>
            </a:extLst>
          </p:cNvPr>
          <p:cNvSpPr/>
          <p:nvPr/>
        </p:nvSpPr>
        <p:spPr>
          <a:xfrm>
            <a:off x="7101031" y="5856702"/>
            <a:ext cx="120863" cy="120863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3A6C71C4-927E-4458-7C69-B40D768CE4D2}"/>
              </a:ext>
            </a:extLst>
          </p:cNvPr>
          <p:cNvSpPr/>
          <p:nvPr/>
        </p:nvSpPr>
        <p:spPr>
          <a:xfrm>
            <a:off x="7101031" y="6037677"/>
            <a:ext cx="120863" cy="120863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3955FBB7-E382-55B1-6135-19A103638FDF}"/>
              </a:ext>
            </a:extLst>
          </p:cNvPr>
          <p:cNvSpPr/>
          <p:nvPr/>
        </p:nvSpPr>
        <p:spPr>
          <a:xfrm>
            <a:off x="8115516" y="2987459"/>
            <a:ext cx="3444875" cy="1552575"/>
          </a:xfrm>
          <a:custGeom>
            <a:avLst/>
            <a:gdLst>
              <a:gd name="connsiteX0" fmla="*/ 0 w 3444875"/>
              <a:gd name="connsiteY0" fmla="*/ 0 h 1552575"/>
              <a:gd name="connsiteX1" fmla="*/ 869950 w 3444875"/>
              <a:gd name="connsiteY1" fmla="*/ 1425575 h 1552575"/>
              <a:gd name="connsiteX2" fmla="*/ 1727200 w 3444875"/>
              <a:gd name="connsiteY2" fmla="*/ 1387475 h 1552575"/>
              <a:gd name="connsiteX3" fmla="*/ 2584450 w 3444875"/>
              <a:gd name="connsiteY3" fmla="*/ 1447800 h 1552575"/>
              <a:gd name="connsiteX4" fmla="*/ 3444875 w 3444875"/>
              <a:gd name="connsiteY4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875" h="1552575">
                <a:moveTo>
                  <a:pt x="0" y="0"/>
                </a:moveTo>
                <a:lnTo>
                  <a:pt x="869950" y="1425575"/>
                </a:lnTo>
                <a:lnTo>
                  <a:pt x="1727200" y="1387475"/>
                </a:lnTo>
                <a:lnTo>
                  <a:pt x="2584450" y="1447800"/>
                </a:lnTo>
                <a:lnTo>
                  <a:pt x="3444875" y="1552575"/>
                </a:lnTo>
              </a:path>
            </a:pathLst>
          </a:cu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847EECFF-D096-D3A4-E9B0-6016147C33B2}"/>
              </a:ext>
            </a:extLst>
          </p:cNvPr>
          <p:cNvSpPr/>
          <p:nvPr/>
        </p:nvSpPr>
        <p:spPr>
          <a:xfrm>
            <a:off x="8112341" y="4114584"/>
            <a:ext cx="3444875" cy="384175"/>
          </a:xfrm>
          <a:custGeom>
            <a:avLst/>
            <a:gdLst>
              <a:gd name="connsiteX0" fmla="*/ 0 w 3444875"/>
              <a:gd name="connsiteY0" fmla="*/ 0 h 384175"/>
              <a:gd name="connsiteX1" fmla="*/ 873125 w 3444875"/>
              <a:gd name="connsiteY1" fmla="*/ 384175 h 384175"/>
              <a:gd name="connsiteX2" fmla="*/ 1733550 w 3444875"/>
              <a:gd name="connsiteY2" fmla="*/ 384175 h 384175"/>
              <a:gd name="connsiteX3" fmla="*/ 2584450 w 3444875"/>
              <a:gd name="connsiteY3" fmla="*/ 339725 h 384175"/>
              <a:gd name="connsiteX4" fmla="*/ 3444875 w 3444875"/>
              <a:gd name="connsiteY4" fmla="*/ 35877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875" h="384175">
                <a:moveTo>
                  <a:pt x="0" y="0"/>
                </a:moveTo>
                <a:lnTo>
                  <a:pt x="873125" y="384175"/>
                </a:lnTo>
                <a:lnTo>
                  <a:pt x="1733550" y="384175"/>
                </a:lnTo>
                <a:lnTo>
                  <a:pt x="2584450" y="339725"/>
                </a:lnTo>
                <a:lnTo>
                  <a:pt x="3444875" y="358775"/>
                </a:lnTo>
              </a:path>
            </a:pathLst>
          </a:custGeom>
          <a:noFill/>
          <a:ln w="19050"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CA7F32AA-C8E0-8024-5ADF-883855643000}"/>
              </a:ext>
            </a:extLst>
          </p:cNvPr>
          <p:cNvGrpSpPr/>
          <p:nvPr/>
        </p:nvGrpSpPr>
        <p:grpSpPr>
          <a:xfrm>
            <a:off x="8071271" y="2738222"/>
            <a:ext cx="75790" cy="500062"/>
            <a:chOff x="2084388" y="2281238"/>
            <a:chExt cx="127000" cy="720725"/>
          </a:xfrm>
        </p:grpSpPr>
        <p:sp>
          <p:nvSpPr>
            <p:cNvPr id="142" name="Line 113">
              <a:extLst>
                <a:ext uri="{FF2B5EF4-FFF2-40B4-BE49-F238E27FC236}">
                  <a16:creationId xmlns:a16="http://schemas.microsoft.com/office/drawing/2014/main" id="{F0FDFDC1-2393-8512-8F37-370450580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120">
              <a:extLst>
                <a:ext uri="{FF2B5EF4-FFF2-40B4-BE49-F238E27FC236}">
                  <a16:creationId xmlns:a16="http://schemas.microsoft.com/office/drawing/2014/main" id="{11B7AD41-6D51-82F0-40CA-C4BFA7ECE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Line 113">
              <a:extLst>
                <a:ext uri="{FF2B5EF4-FFF2-40B4-BE49-F238E27FC236}">
                  <a16:creationId xmlns:a16="http://schemas.microsoft.com/office/drawing/2014/main" id="{E267C859-F92D-93BA-2D03-74BFC297E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5" name="Groupe 144">
            <a:extLst>
              <a:ext uri="{FF2B5EF4-FFF2-40B4-BE49-F238E27FC236}">
                <a16:creationId xmlns:a16="http://schemas.microsoft.com/office/drawing/2014/main" id="{943B02B2-D1FA-01AA-C41E-D3A26FA01ED2}"/>
              </a:ext>
            </a:extLst>
          </p:cNvPr>
          <p:cNvGrpSpPr/>
          <p:nvPr/>
        </p:nvGrpSpPr>
        <p:grpSpPr>
          <a:xfrm>
            <a:off x="8071271" y="4050289"/>
            <a:ext cx="75790" cy="142797"/>
            <a:chOff x="2084388" y="2281238"/>
            <a:chExt cx="127000" cy="720725"/>
          </a:xfrm>
        </p:grpSpPr>
        <p:sp>
          <p:nvSpPr>
            <p:cNvPr id="146" name="Line 113">
              <a:extLst>
                <a:ext uri="{FF2B5EF4-FFF2-40B4-BE49-F238E27FC236}">
                  <a16:creationId xmlns:a16="http://schemas.microsoft.com/office/drawing/2014/main" id="{00AB26B3-BA83-ED88-2A0F-55E481BDA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120">
              <a:extLst>
                <a:ext uri="{FF2B5EF4-FFF2-40B4-BE49-F238E27FC236}">
                  <a16:creationId xmlns:a16="http://schemas.microsoft.com/office/drawing/2014/main" id="{C40737E3-02D3-9DFC-F0AD-18EB78EFF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113">
              <a:extLst>
                <a:ext uri="{FF2B5EF4-FFF2-40B4-BE49-F238E27FC236}">
                  <a16:creationId xmlns:a16="http://schemas.microsoft.com/office/drawing/2014/main" id="{C94EC6EE-0634-D669-F38B-D3316DE03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F123870B-3D8E-43F5-CEBB-BE6E23CD24B9}"/>
              </a:ext>
            </a:extLst>
          </p:cNvPr>
          <p:cNvGrpSpPr/>
          <p:nvPr/>
        </p:nvGrpSpPr>
        <p:grpSpPr>
          <a:xfrm>
            <a:off x="8949953" y="4459865"/>
            <a:ext cx="75790" cy="114221"/>
            <a:chOff x="2084388" y="2281238"/>
            <a:chExt cx="127000" cy="720725"/>
          </a:xfrm>
        </p:grpSpPr>
        <p:sp>
          <p:nvSpPr>
            <p:cNvPr id="150" name="Line 113">
              <a:extLst>
                <a:ext uri="{FF2B5EF4-FFF2-40B4-BE49-F238E27FC236}">
                  <a16:creationId xmlns:a16="http://schemas.microsoft.com/office/drawing/2014/main" id="{688DD5BE-57A0-9037-87BD-F5D2DBB0C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Line 120">
              <a:extLst>
                <a:ext uri="{FF2B5EF4-FFF2-40B4-BE49-F238E27FC236}">
                  <a16:creationId xmlns:a16="http://schemas.microsoft.com/office/drawing/2014/main" id="{9940C26C-6434-5A55-002D-4739253AA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113">
              <a:extLst>
                <a:ext uri="{FF2B5EF4-FFF2-40B4-BE49-F238E27FC236}">
                  <a16:creationId xmlns:a16="http://schemas.microsoft.com/office/drawing/2014/main" id="{3E67ADC6-C3AA-65D0-12E6-32B207D88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F7A61712-2C47-A225-D6E0-37CFB7101D3F}"/>
              </a:ext>
            </a:extLst>
          </p:cNvPr>
          <p:cNvGrpSpPr/>
          <p:nvPr/>
        </p:nvGrpSpPr>
        <p:grpSpPr>
          <a:xfrm>
            <a:off x="8949953" y="4209743"/>
            <a:ext cx="75790" cy="190361"/>
            <a:chOff x="2084388" y="2281238"/>
            <a:chExt cx="127000" cy="719941"/>
          </a:xfrm>
        </p:grpSpPr>
        <p:sp>
          <p:nvSpPr>
            <p:cNvPr id="154" name="Line 113">
              <a:extLst>
                <a:ext uri="{FF2B5EF4-FFF2-40B4-BE49-F238E27FC236}">
                  <a16:creationId xmlns:a16="http://schemas.microsoft.com/office/drawing/2014/main" id="{49449FE8-E6B9-D91B-B439-BA8C6EBD7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Line 120">
              <a:extLst>
                <a:ext uri="{FF2B5EF4-FFF2-40B4-BE49-F238E27FC236}">
                  <a16:creationId xmlns:a16="http://schemas.microsoft.com/office/drawing/2014/main" id="{DA8B5975-F53C-D7B9-6766-D75561D90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BD24016F-50E7-7F5B-922C-52BA47BA1C6F}"/>
              </a:ext>
            </a:extLst>
          </p:cNvPr>
          <p:cNvGrpSpPr/>
          <p:nvPr/>
        </p:nvGrpSpPr>
        <p:grpSpPr>
          <a:xfrm>
            <a:off x="9805026" y="4150304"/>
            <a:ext cx="75790" cy="409574"/>
            <a:chOff x="2084388" y="2281238"/>
            <a:chExt cx="127000" cy="720725"/>
          </a:xfrm>
        </p:grpSpPr>
        <p:sp>
          <p:nvSpPr>
            <p:cNvPr id="158" name="Line 113">
              <a:extLst>
                <a:ext uri="{FF2B5EF4-FFF2-40B4-BE49-F238E27FC236}">
                  <a16:creationId xmlns:a16="http://schemas.microsoft.com/office/drawing/2014/main" id="{6C873951-6607-7493-0952-2CB243830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Line 120">
              <a:extLst>
                <a:ext uri="{FF2B5EF4-FFF2-40B4-BE49-F238E27FC236}">
                  <a16:creationId xmlns:a16="http://schemas.microsoft.com/office/drawing/2014/main" id="{8EF80406-8658-3805-12A8-96F7533B2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Line 113">
              <a:extLst>
                <a:ext uri="{FF2B5EF4-FFF2-40B4-BE49-F238E27FC236}">
                  <a16:creationId xmlns:a16="http://schemas.microsoft.com/office/drawing/2014/main" id="{6C7A76F2-6168-BA16-A375-55A096501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D817616C-824A-DDF7-81C7-9E17C82CBAF7}"/>
              </a:ext>
            </a:extLst>
          </p:cNvPr>
          <p:cNvGrpSpPr/>
          <p:nvPr/>
        </p:nvGrpSpPr>
        <p:grpSpPr>
          <a:xfrm>
            <a:off x="9805026" y="4426527"/>
            <a:ext cx="75790" cy="154709"/>
            <a:chOff x="2084388" y="2281238"/>
            <a:chExt cx="127000" cy="720725"/>
          </a:xfrm>
        </p:grpSpPr>
        <p:sp>
          <p:nvSpPr>
            <p:cNvPr id="162" name="Line 113">
              <a:extLst>
                <a:ext uri="{FF2B5EF4-FFF2-40B4-BE49-F238E27FC236}">
                  <a16:creationId xmlns:a16="http://schemas.microsoft.com/office/drawing/2014/main" id="{8524AEEE-E40C-DBDC-1626-416104D8C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Line 120">
              <a:extLst>
                <a:ext uri="{FF2B5EF4-FFF2-40B4-BE49-F238E27FC236}">
                  <a16:creationId xmlns:a16="http://schemas.microsoft.com/office/drawing/2014/main" id="{4285E415-FD0D-4203-B6E8-F03074C1D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Line 113">
              <a:extLst>
                <a:ext uri="{FF2B5EF4-FFF2-40B4-BE49-F238E27FC236}">
                  <a16:creationId xmlns:a16="http://schemas.microsoft.com/office/drawing/2014/main" id="{DA294C69-016C-A78B-1DA0-226865B2F8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47F68EAF-BFF1-A895-86B9-6CE10C27B4C0}"/>
              </a:ext>
            </a:extLst>
          </p:cNvPr>
          <p:cNvGrpSpPr/>
          <p:nvPr/>
        </p:nvGrpSpPr>
        <p:grpSpPr>
          <a:xfrm>
            <a:off x="10662276" y="4381283"/>
            <a:ext cx="75790" cy="154709"/>
            <a:chOff x="2084388" y="2281238"/>
            <a:chExt cx="127000" cy="720725"/>
          </a:xfrm>
        </p:grpSpPr>
        <p:sp>
          <p:nvSpPr>
            <p:cNvPr id="170" name="Line 113">
              <a:extLst>
                <a:ext uri="{FF2B5EF4-FFF2-40B4-BE49-F238E27FC236}">
                  <a16:creationId xmlns:a16="http://schemas.microsoft.com/office/drawing/2014/main" id="{9EADE8FD-04E5-3C73-CDD0-BD174C445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Line 120">
              <a:extLst>
                <a:ext uri="{FF2B5EF4-FFF2-40B4-BE49-F238E27FC236}">
                  <a16:creationId xmlns:a16="http://schemas.microsoft.com/office/drawing/2014/main" id="{149EB173-1543-9D4B-7A91-79FA83C3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Line 113">
              <a:extLst>
                <a:ext uri="{FF2B5EF4-FFF2-40B4-BE49-F238E27FC236}">
                  <a16:creationId xmlns:a16="http://schemas.microsoft.com/office/drawing/2014/main" id="{55B4CCB7-EA34-7BE4-A47F-9F0C9987A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3" name="Groupe 172">
            <a:extLst>
              <a:ext uri="{FF2B5EF4-FFF2-40B4-BE49-F238E27FC236}">
                <a16:creationId xmlns:a16="http://schemas.microsoft.com/office/drawing/2014/main" id="{1AB374A5-8A7B-A6A6-7160-63D725B09804}"/>
              </a:ext>
            </a:extLst>
          </p:cNvPr>
          <p:cNvGrpSpPr/>
          <p:nvPr/>
        </p:nvGrpSpPr>
        <p:grpSpPr>
          <a:xfrm>
            <a:off x="11522496" y="4402714"/>
            <a:ext cx="75790" cy="57152"/>
            <a:chOff x="2084388" y="2281238"/>
            <a:chExt cx="127000" cy="719941"/>
          </a:xfrm>
        </p:grpSpPr>
        <p:sp>
          <p:nvSpPr>
            <p:cNvPr id="174" name="Line 113">
              <a:extLst>
                <a:ext uri="{FF2B5EF4-FFF2-40B4-BE49-F238E27FC236}">
                  <a16:creationId xmlns:a16="http://schemas.microsoft.com/office/drawing/2014/main" id="{86661C2F-956C-C202-518F-EB1E646D7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Line 120">
              <a:extLst>
                <a:ext uri="{FF2B5EF4-FFF2-40B4-BE49-F238E27FC236}">
                  <a16:creationId xmlns:a16="http://schemas.microsoft.com/office/drawing/2014/main" id="{4E4D1464-C664-C3EA-FC41-BE2F1B879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C54B5591-A4AD-09BD-B2F4-25DBF7A6E342}"/>
              </a:ext>
            </a:extLst>
          </p:cNvPr>
          <p:cNvGrpSpPr/>
          <p:nvPr/>
        </p:nvGrpSpPr>
        <p:grpSpPr>
          <a:xfrm>
            <a:off x="10659895" y="4203446"/>
            <a:ext cx="75790" cy="420726"/>
            <a:chOff x="2084388" y="2281238"/>
            <a:chExt cx="127000" cy="720725"/>
          </a:xfrm>
        </p:grpSpPr>
        <p:sp>
          <p:nvSpPr>
            <p:cNvPr id="166" name="Line 113">
              <a:extLst>
                <a:ext uri="{FF2B5EF4-FFF2-40B4-BE49-F238E27FC236}">
                  <a16:creationId xmlns:a16="http://schemas.microsoft.com/office/drawing/2014/main" id="{EFCA831F-ED47-F074-4324-B3FAF12CF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Line 120">
              <a:extLst>
                <a:ext uri="{FF2B5EF4-FFF2-40B4-BE49-F238E27FC236}">
                  <a16:creationId xmlns:a16="http://schemas.microsoft.com/office/drawing/2014/main" id="{A28C7447-EBEB-0CA8-BE36-4B8711549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Line 113">
              <a:extLst>
                <a:ext uri="{FF2B5EF4-FFF2-40B4-BE49-F238E27FC236}">
                  <a16:creationId xmlns:a16="http://schemas.microsoft.com/office/drawing/2014/main" id="{04479994-D8D8-CD7C-5C51-52D010E1C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EFD7FD95-E1A2-03FE-32E8-63DADF636535}"/>
              </a:ext>
            </a:extLst>
          </p:cNvPr>
          <p:cNvGrpSpPr/>
          <p:nvPr/>
        </p:nvGrpSpPr>
        <p:grpSpPr>
          <a:xfrm>
            <a:off x="11525083" y="4300322"/>
            <a:ext cx="75790" cy="414338"/>
            <a:chOff x="2084388" y="2281238"/>
            <a:chExt cx="127000" cy="720725"/>
          </a:xfrm>
        </p:grpSpPr>
        <p:sp>
          <p:nvSpPr>
            <p:cNvPr id="178" name="Line 113">
              <a:extLst>
                <a:ext uri="{FF2B5EF4-FFF2-40B4-BE49-F238E27FC236}">
                  <a16:creationId xmlns:a16="http://schemas.microsoft.com/office/drawing/2014/main" id="{A5AF3D58-A699-33FC-1944-0C17C565E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120">
              <a:extLst>
                <a:ext uri="{FF2B5EF4-FFF2-40B4-BE49-F238E27FC236}">
                  <a16:creationId xmlns:a16="http://schemas.microsoft.com/office/drawing/2014/main" id="{66935476-4DD5-9D4B-19B7-6ECB6931A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Line 113">
              <a:extLst>
                <a:ext uri="{FF2B5EF4-FFF2-40B4-BE49-F238E27FC236}">
                  <a16:creationId xmlns:a16="http://schemas.microsoft.com/office/drawing/2014/main" id="{317BDDFE-820C-C143-6B5E-6898ED910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3" name="Ellipse 132">
            <a:extLst>
              <a:ext uri="{FF2B5EF4-FFF2-40B4-BE49-F238E27FC236}">
                <a16:creationId xmlns:a16="http://schemas.microsoft.com/office/drawing/2014/main" id="{8C4E6749-0FF7-2499-D715-3A7E210F19DD}"/>
              </a:ext>
            </a:extLst>
          </p:cNvPr>
          <p:cNvSpPr/>
          <p:nvPr/>
        </p:nvSpPr>
        <p:spPr>
          <a:xfrm>
            <a:off x="10655516" y="4393260"/>
            <a:ext cx="82550" cy="8255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F28BF565-079B-F964-2261-4D7D7E771184}"/>
              </a:ext>
            </a:extLst>
          </p:cNvPr>
          <p:cNvSpPr/>
          <p:nvPr/>
        </p:nvSpPr>
        <p:spPr>
          <a:xfrm>
            <a:off x="10655516" y="4416209"/>
            <a:ext cx="82550" cy="82550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6AC5EB02-A999-A73F-C1C9-3F97E41F865F}"/>
              </a:ext>
            </a:extLst>
          </p:cNvPr>
          <p:cNvSpPr/>
          <p:nvPr/>
        </p:nvSpPr>
        <p:spPr>
          <a:xfrm>
            <a:off x="11519116" y="4491685"/>
            <a:ext cx="82550" cy="8255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F95EB2EF-24BB-5D46-6549-ACC49AECD907}"/>
              </a:ext>
            </a:extLst>
          </p:cNvPr>
          <p:cNvSpPr/>
          <p:nvPr/>
        </p:nvSpPr>
        <p:spPr>
          <a:xfrm>
            <a:off x="11519116" y="4432084"/>
            <a:ext cx="82550" cy="82550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BF3D51E-380D-AA49-BE39-772466866319}"/>
              </a:ext>
            </a:extLst>
          </p:cNvPr>
          <p:cNvGrpSpPr/>
          <p:nvPr/>
        </p:nvGrpSpPr>
        <p:grpSpPr>
          <a:xfrm>
            <a:off x="174998" y="1330184"/>
            <a:ext cx="6888864" cy="3932429"/>
            <a:chOff x="175662" y="1329096"/>
            <a:chExt cx="6996663" cy="5208898"/>
          </a:xfrm>
        </p:grpSpPr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9FADB3EB-89FF-675D-1B0D-39B005C6917A}"/>
                </a:ext>
              </a:extLst>
            </p:cNvPr>
            <p:cNvGraphicFramePr/>
            <p:nvPr/>
          </p:nvGraphicFramePr>
          <p:xfrm>
            <a:off x="175662" y="1439250"/>
            <a:ext cx="6996663" cy="46644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A2F246A4-F3FA-7B58-C34D-818884B73F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516856" y="5921493"/>
              <a:ext cx="730686" cy="28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Age &lt;40 y</a:t>
              </a:r>
              <a:endParaRPr kumimoji="0" lang="fr-FR" alt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2">
              <a:extLst>
                <a:ext uri="{FF2B5EF4-FFF2-40B4-BE49-F238E27FC236}">
                  <a16:creationId xmlns:a16="http://schemas.microsoft.com/office/drawing/2014/main" id="{41E83F9F-980E-4B04-74ED-BF3C283C47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391995" y="5955978"/>
              <a:ext cx="730686" cy="28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Age ≥50 y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65">
              <a:extLst>
                <a:ext uri="{FF2B5EF4-FFF2-40B4-BE49-F238E27FC236}">
                  <a16:creationId xmlns:a16="http://schemas.microsoft.com/office/drawing/2014/main" id="{B35AA913-50E9-A7B6-2F6A-464373BA35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932073" y="6153560"/>
              <a:ext cx="1151058" cy="28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CD4 ≤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200/mm</a:t>
              </a:r>
              <a:r>
                <a:rPr kumimoji="0" lang="fr-FR" altLang="fr-FR" sz="14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fr-FR" altLang="fr-FR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68">
              <a:extLst>
                <a:ext uri="{FF2B5EF4-FFF2-40B4-BE49-F238E27FC236}">
                  <a16:creationId xmlns:a16="http://schemas.microsoft.com/office/drawing/2014/main" id="{2FF948D6-B31A-F434-CD44-1630450DCB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845669" y="6218849"/>
              <a:ext cx="1151058" cy="28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CD4 &gt;350/mm</a:t>
              </a:r>
              <a:r>
                <a:rPr kumimoji="0" lang="fr-FR" altLang="fr-FR" sz="14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fr-FR" altLang="fr-FR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71">
              <a:extLst>
                <a:ext uri="{FF2B5EF4-FFF2-40B4-BE49-F238E27FC236}">
                  <a16:creationId xmlns:a16="http://schemas.microsoft.com/office/drawing/2014/main" id="{D32D2879-1130-49EE-68AB-875A3A0BFC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106523" y="5917681"/>
              <a:ext cx="805904" cy="570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CD4 nadir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≤200/mm</a:t>
              </a:r>
              <a:r>
                <a:rPr lang="fr-FR" altLang="fr-FR" sz="14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0" lang="fr-FR" altLang="fr-FR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77">
              <a:extLst>
                <a:ext uri="{FF2B5EF4-FFF2-40B4-BE49-F238E27FC236}">
                  <a16:creationId xmlns:a16="http://schemas.microsoft.com/office/drawing/2014/main" id="{391713D1-C8BC-D813-51B4-87B150C2EC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904191" y="5935386"/>
              <a:ext cx="859499" cy="570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 on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ART (≥10 y)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80">
              <a:extLst>
                <a:ext uri="{FF2B5EF4-FFF2-40B4-BE49-F238E27FC236}">
                  <a16:creationId xmlns:a16="http://schemas.microsoft.com/office/drawing/2014/main" id="{FCB84C48-4137-ECF3-4616-FFF8EFE499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5669992" y="5967241"/>
              <a:ext cx="1023090" cy="570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ARV 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regimen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≥4 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ARVs</a:t>
              </a:r>
              <a:endParaRPr kumimoji="0" lang="fr-FR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48469D-CFC8-A07C-5B2F-D8D8290B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823" y="1660261"/>
              <a:ext cx="157465" cy="144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1ED324-C0E1-A07D-1392-788B56B75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923" y="1373581"/>
              <a:ext cx="157465" cy="14400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0C6251FE-9D9A-8C87-202F-771F9A6DF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234" y="1329096"/>
              <a:ext cx="1097331" cy="28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HTE (n=1,093)</a:t>
              </a:r>
            </a:p>
          </p:txBody>
        </p:sp>
        <p:sp>
          <p:nvSpPr>
            <p:cNvPr id="18" name="Rectangle 55">
              <a:extLst>
                <a:ext uri="{FF2B5EF4-FFF2-40B4-BE49-F238E27FC236}">
                  <a16:creationId xmlns:a16="http://schemas.microsoft.com/office/drawing/2014/main" id="{B3D4C62D-F8AB-E2AE-1952-4DB75F5A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978" y="1614396"/>
              <a:ext cx="1471791" cy="28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Not HTE (n=12,484)</a:t>
              </a:r>
              <a:endParaRPr kumimoji="0" lang="fr-FR" alt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47F125F9-15F8-39ED-21A3-56A89C907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268" y="2371598"/>
              <a:ext cx="1951132" cy="244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fr-FR" altLang="fr-FR" sz="1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ll</a:t>
              </a:r>
              <a:r>
                <a:rPr lang="fr-FR" altLang="fr-FR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altLang="fr-FR" sz="12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differences</a:t>
              </a:r>
              <a:r>
                <a:rPr lang="fr-FR" altLang="fr-FR" sz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: </a:t>
              </a: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 &lt; 0,0001</a:t>
              </a:r>
            </a:p>
          </p:txBody>
        </p:sp>
        <p:sp>
          <p:nvSpPr>
            <p:cNvPr id="20" name="Rectangle 53">
              <a:extLst>
                <a:ext uri="{FF2B5EF4-FFF2-40B4-BE49-F238E27FC236}">
                  <a16:creationId xmlns:a16="http://schemas.microsoft.com/office/drawing/2014/main" id="{E8CEA3FC-F1CC-D267-F988-8D526E79B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21" y="1359527"/>
              <a:ext cx="1122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182" name="ZoneTexte 181">
            <a:extLst>
              <a:ext uri="{FF2B5EF4-FFF2-40B4-BE49-F238E27FC236}">
                <a16:creationId xmlns:a16="http://schemas.microsoft.com/office/drawing/2014/main" id="{49FF31F8-416A-A54F-ACCC-8F136C177454}"/>
              </a:ext>
            </a:extLst>
          </p:cNvPr>
          <p:cNvSpPr txBox="1"/>
          <p:nvPr/>
        </p:nvSpPr>
        <p:spPr>
          <a:xfrm>
            <a:off x="296205" y="5543344"/>
            <a:ext cx="60977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HTE associated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Time since HIV diagnosis ≥ 10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Age ≥50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Nadir and current CD4 &lt;200/mm</a:t>
            </a:r>
            <a:r>
              <a:rPr lang="en-GB" sz="1400" baseline="30000" dirty="0"/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“Complex” ARV regimen (≥4 ARVs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B7FDB6D-7397-55D0-B239-BAABED1A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490" y="6444771"/>
            <a:ext cx="3406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e-DE" sz="1400" i="1" dirty="0">
                <a:solidFill>
                  <a:srgbClr val="0070C0"/>
                </a:solidFill>
              </a:rPr>
              <a:t>Pelchen-Matthews A. JAIDS 2021; 87:806-17</a:t>
            </a:r>
          </a:p>
        </p:txBody>
      </p:sp>
    </p:spTree>
    <p:extLst>
      <p:ext uri="{BB962C8B-B14F-4D97-AF65-F5344CB8AC3E}">
        <p14:creationId xmlns:p14="http://schemas.microsoft.com/office/powerpoint/2010/main" val="7154085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41D0317-6677-7BEF-44DE-4A258B10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latin typeface="+mn-lt"/>
              </a:rPr>
              <a:t>HTE and Outcomes in the OPERA Cohort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9181A50-B035-BC1A-8ED9-0429FC1E0B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5050"/>
            <a:ext cx="10972800" cy="15065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Cohort of 24,183 patients in care as of Dec 31, 2016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9.4% were HTE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HTE = discontinued core agent from ≥3 classes of ART (</a:t>
            </a:r>
            <a:r>
              <a:rPr lang="en-US" sz="1800" b="1" dirty="0"/>
              <a:t>2.9%</a:t>
            </a:r>
            <a:r>
              <a:rPr lang="en-US" sz="1800" dirty="0"/>
              <a:t>), or on a regimen containing DTG bid, DRV bid, ETR, INSTI + PI, MVC, or ENF (</a:t>
            </a:r>
            <a:r>
              <a:rPr lang="en-US" sz="1800" b="1" dirty="0"/>
              <a:t>6.2%</a:t>
            </a:r>
            <a:r>
              <a:rPr lang="en-US" sz="1800" dirty="0"/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Median years since HIV diagnosis : 15.3 in HTE patients vs 7.1 in non-HTE patients</a:t>
            </a:r>
          </a:p>
          <a:p>
            <a:pPr>
              <a:spcBef>
                <a:spcPts val="0"/>
              </a:spcBef>
            </a:pPr>
            <a:endParaRPr lang="fr-FR" sz="1800" dirty="0"/>
          </a:p>
        </p:txBody>
      </p:sp>
      <p:sp>
        <p:nvSpPr>
          <p:cNvPr id="2056" name="ZoneTexte 2055">
            <a:extLst>
              <a:ext uri="{FF2B5EF4-FFF2-40B4-BE49-F238E27FC236}">
                <a16:creationId xmlns:a16="http://schemas.microsoft.com/office/drawing/2014/main" id="{928F503E-4DD7-A767-7A30-A7D8DFF2E0AD}"/>
              </a:ext>
            </a:extLst>
          </p:cNvPr>
          <p:cNvSpPr txBox="1"/>
          <p:nvPr/>
        </p:nvSpPr>
        <p:spPr>
          <a:xfrm>
            <a:off x="1879141" y="2782058"/>
            <a:ext cx="843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Cumulative </a:t>
            </a:r>
            <a:r>
              <a:rPr lang="fr-FR" sz="1600" b="1" dirty="0" err="1">
                <a:solidFill>
                  <a:srgbClr val="0070C0"/>
                </a:solidFill>
              </a:rPr>
              <a:t>probability</a:t>
            </a:r>
            <a:r>
              <a:rPr lang="fr-FR" sz="1600" b="1" dirty="0">
                <a:solidFill>
                  <a:srgbClr val="0070C0"/>
                </a:solidFill>
              </a:rPr>
              <a:t> of </a:t>
            </a:r>
            <a:r>
              <a:rPr lang="fr-FR" sz="1600" b="1" dirty="0" err="1">
                <a:solidFill>
                  <a:srgbClr val="0070C0"/>
                </a:solidFill>
              </a:rPr>
              <a:t>virologic</a:t>
            </a:r>
            <a:r>
              <a:rPr lang="fr-FR" sz="1600" b="1" dirty="0">
                <a:solidFill>
                  <a:srgbClr val="0070C0"/>
                </a:solidFill>
              </a:rPr>
              <a:t> suppression (VL &lt;50 c/</a:t>
            </a:r>
            <a:r>
              <a:rPr lang="fr-FR" sz="1600" b="1" dirty="0" err="1">
                <a:solidFill>
                  <a:srgbClr val="0070C0"/>
                </a:solidFill>
              </a:rPr>
              <a:t>mL</a:t>
            </a:r>
            <a:r>
              <a:rPr lang="fr-FR" sz="1600" b="1" dirty="0">
                <a:solidFill>
                  <a:srgbClr val="0070C0"/>
                </a:solidFill>
              </a:rPr>
              <a:t>) </a:t>
            </a:r>
            <a:r>
              <a:rPr lang="fr-FR" sz="1600" b="1" dirty="0" err="1">
                <a:solidFill>
                  <a:srgbClr val="0070C0"/>
                </a:solidFill>
              </a:rPr>
              <a:t>among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viremic</a:t>
            </a:r>
            <a:r>
              <a:rPr lang="fr-FR" sz="1600" b="1" dirty="0">
                <a:solidFill>
                  <a:srgbClr val="0070C0"/>
                </a:solidFill>
              </a:rPr>
              <a:t> patients at </a:t>
            </a:r>
            <a:r>
              <a:rPr lang="fr-FR" sz="1600" b="1" dirty="0" err="1">
                <a:solidFill>
                  <a:srgbClr val="0070C0"/>
                </a:solidFill>
              </a:rPr>
              <a:t>baseline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BC6FA7AA-C717-270E-AB18-D23B4E1E7B8E}"/>
              </a:ext>
            </a:extLst>
          </p:cNvPr>
          <p:cNvGrpSpPr/>
          <p:nvPr/>
        </p:nvGrpSpPr>
        <p:grpSpPr>
          <a:xfrm>
            <a:off x="3085530" y="3279990"/>
            <a:ext cx="6157642" cy="2499912"/>
            <a:chOff x="-9042401" y="2093913"/>
            <a:chExt cx="3206751" cy="212725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9862F59-DB21-0B78-CF1D-9B804BF35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888" y="2093913"/>
              <a:ext cx="3170238" cy="2085975"/>
            </a:xfrm>
            <a:custGeom>
              <a:avLst/>
              <a:gdLst>
                <a:gd name="T0" fmla="*/ 0 w 5992"/>
                <a:gd name="T1" fmla="*/ 0 h 3940"/>
                <a:gd name="T2" fmla="*/ 0 w 5992"/>
                <a:gd name="T3" fmla="*/ 3940 h 3940"/>
                <a:gd name="T4" fmla="*/ 5992 w 5992"/>
                <a:gd name="T5" fmla="*/ 3940 h 3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92" h="3940">
                  <a:moveTo>
                    <a:pt x="0" y="0"/>
                  </a:moveTo>
                  <a:lnTo>
                    <a:pt x="0" y="3940"/>
                  </a:lnTo>
                  <a:lnTo>
                    <a:pt x="5992" y="394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38" name="Line 27">
              <a:extLst>
                <a:ext uri="{FF2B5EF4-FFF2-40B4-BE49-F238E27FC236}">
                  <a16:creationId xmlns:a16="http://schemas.microsoft.com/office/drawing/2014/main" id="{3ACFC0A2-63BC-7099-E998-1A4D42D0A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042401" y="2138363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39" name="Line 28">
              <a:extLst>
                <a:ext uri="{FF2B5EF4-FFF2-40B4-BE49-F238E27FC236}">
                  <a16:creationId xmlns:a16="http://schemas.microsoft.com/office/drawing/2014/main" id="{018F2E84-29AA-FE16-00F2-3B4165C28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042401" y="2541588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0" name="Line 29">
              <a:extLst>
                <a:ext uri="{FF2B5EF4-FFF2-40B4-BE49-F238E27FC236}">
                  <a16:creationId xmlns:a16="http://schemas.microsoft.com/office/drawing/2014/main" id="{424AD25D-BED6-C1E2-C3BC-6542ECC3A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042401" y="2943225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1" name="Line 30">
              <a:extLst>
                <a:ext uri="{FF2B5EF4-FFF2-40B4-BE49-F238E27FC236}">
                  <a16:creationId xmlns:a16="http://schemas.microsoft.com/office/drawing/2014/main" id="{76CFA273-E8A0-0AA2-8D84-F0678AA45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042401" y="3346450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2" name="Line 31">
              <a:extLst>
                <a:ext uri="{FF2B5EF4-FFF2-40B4-BE49-F238E27FC236}">
                  <a16:creationId xmlns:a16="http://schemas.microsoft.com/office/drawing/2014/main" id="{09966F16-5645-92AD-10FF-460BF5CF1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794626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6623B9FB-DDD5-5BB2-AB6F-9E1255951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534276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4" name="Line 33">
              <a:extLst>
                <a:ext uri="{FF2B5EF4-FFF2-40B4-BE49-F238E27FC236}">
                  <a16:creationId xmlns:a16="http://schemas.microsoft.com/office/drawing/2014/main" id="{AEC66E8C-967A-2A92-A1FC-4DF7FB08A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058151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5" name="Line 34">
              <a:extLst>
                <a:ext uri="{FF2B5EF4-FFF2-40B4-BE49-F238E27FC236}">
                  <a16:creationId xmlns:a16="http://schemas.microsoft.com/office/drawing/2014/main" id="{6738411D-66B2-EB23-F5EA-DA637A558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320088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6" name="Line 35">
              <a:extLst>
                <a:ext uri="{FF2B5EF4-FFF2-40B4-BE49-F238E27FC236}">
                  <a16:creationId xmlns:a16="http://schemas.microsoft.com/office/drawing/2014/main" id="{DE7C70AE-9B50-6FB6-439A-8DF126918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042401" y="3754438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7" name="Line 36">
              <a:extLst>
                <a:ext uri="{FF2B5EF4-FFF2-40B4-BE49-F238E27FC236}">
                  <a16:creationId xmlns:a16="http://schemas.microsoft.com/office/drawing/2014/main" id="{B89757DC-C2E2-A89A-75E2-AEA8CAAFD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042401" y="4156075"/>
              <a:ext cx="365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8" name="Line 37">
              <a:extLst>
                <a:ext uri="{FF2B5EF4-FFF2-40B4-BE49-F238E27FC236}">
                  <a16:creationId xmlns:a16="http://schemas.microsoft.com/office/drawing/2014/main" id="{FD64737A-DE3D-0258-0830-42DC325D7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580438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49" name="Line 38">
              <a:extLst>
                <a:ext uri="{FF2B5EF4-FFF2-40B4-BE49-F238E27FC236}">
                  <a16:creationId xmlns:a16="http://schemas.microsoft.com/office/drawing/2014/main" id="{69C1063F-3F0F-2957-E09E-80BF14F95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8840788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53" name="Line 42">
              <a:extLst>
                <a:ext uri="{FF2B5EF4-FFF2-40B4-BE49-F238E27FC236}">
                  <a16:creationId xmlns:a16="http://schemas.microsoft.com/office/drawing/2014/main" id="{C518893B-B69B-CF52-9D1E-925CD4313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965826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54" name="Line 43">
              <a:extLst>
                <a:ext uri="{FF2B5EF4-FFF2-40B4-BE49-F238E27FC236}">
                  <a16:creationId xmlns:a16="http://schemas.microsoft.com/office/drawing/2014/main" id="{8D3A0453-5E30-9654-8B64-6CCA8C01B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226176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55" name="Line 44">
              <a:extLst>
                <a:ext uri="{FF2B5EF4-FFF2-40B4-BE49-F238E27FC236}">
                  <a16:creationId xmlns:a16="http://schemas.microsoft.com/office/drawing/2014/main" id="{544B1FC3-F6CC-3628-7013-FE678B537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488113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56" name="Line 45">
              <a:extLst>
                <a:ext uri="{FF2B5EF4-FFF2-40B4-BE49-F238E27FC236}">
                  <a16:creationId xmlns:a16="http://schemas.microsoft.com/office/drawing/2014/main" id="{B36CA680-7CB6-A3C5-C76A-EF67E02A3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748463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57" name="Line 46">
              <a:extLst>
                <a:ext uri="{FF2B5EF4-FFF2-40B4-BE49-F238E27FC236}">
                  <a16:creationId xmlns:a16="http://schemas.microsoft.com/office/drawing/2014/main" id="{5CE5882D-8D1F-DD4F-DBF8-BAB430728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011988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58" name="Line 47">
              <a:extLst>
                <a:ext uri="{FF2B5EF4-FFF2-40B4-BE49-F238E27FC236}">
                  <a16:creationId xmlns:a16="http://schemas.microsoft.com/office/drawing/2014/main" id="{22F6549E-EAA9-3217-3E18-1254F8F2D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272338" y="4179888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EECDB2E8-6DF8-61DC-F922-E7499F2AC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31263" y="2166938"/>
              <a:ext cx="2657475" cy="1987550"/>
            </a:xfrm>
            <a:custGeom>
              <a:avLst/>
              <a:gdLst>
                <a:gd name="T0" fmla="*/ 3897 w 5022"/>
                <a:gd name="T1" fmla="*/ 0 h 3756"/>
                <a:gd name="T2" fmla="*/ 3720 w 5022"/>
                <a:gd name="T3" fmla="*/ 51 h 3756"/>
                <a:gd name="T4" fmla="*/ 3682 w 5022"/>
                <a:gd name="T5" fmla="*/ 97 h 3756"/>
                <a:gd name="T6" fmla="*/ 2626 w 5022"/>
                <a:gd name="T7" fmla="*/ 153 h 3756"/>
                <a:gd name="T8" fmla="*/ 2504 w 5022"/>
                <a:gd name="T9" fmla="*/ 203 h 3756"/>
                <a:gd name="T10" fmla="*/ 2303 w 5022"/>
                <a:gd name="T11" fmla="*/ 235 h 3756"/>
                <a:gd name="T12" fmla="*/ 2143 w 5022"/>
                <a:gd name="T13" fmla="*/ 256 h 3756"/>
                <a:gd name="T14" fmla="*/ 2076 w 5022"/>
                <a:gd name="T15" fmla="*/ 278 h 3756"/>
                <a:gd name="T16" fmla="*/ 1938 w 5022"/>
                <a:gd name="T17" fmla="*/ 304 h 3756"/>
                <a:gd name="T18" fmla="*/ 1885 w 5022"/>
                <a:gd name="T19" fmla="*/ 321 h 3756"/>
                <a:gd name="T20" fmla="*/ 1807 w 5022"/>
                <a:gd name="T21" fmla="*/ 344 h 3756"/>
                <a:gd name="T22" fmla="*/ 1722 w 5022"/>
                <a:gd name="T23" fmla="*/ 376 h 3756"/>
                <a:gd name="T24" fmla="*/ 1678 w 5022"/>
                <a:gd name="T25" fmla="*/ 391 h 3756"/>
                <a:gd name="T26" fmla="*/ 1655 w 5022"/>
                <a:gd name="T27" fmla="*/ 442 h 3756"/>
                <a:gd name="T28" fmla="*/ 1625 w 5022"/>
                <a:gd name="T29" fmla="*/ 473 h 3756"/>
                <a:gd name="T30" fmla="*/ 1529 w 5022"/>
                <a:gd name="T31" fmla="*/ 493 h 3756"/>
                <a:gd name="T32" fmla="*/ 1504 w 5022"/>
                <a:gd name="T33" fmla="*/ 519 h 3756"/>
                <a:gd name="T34" fmla="*/ 1326 w 5022"/>
                <a:gd name="T35" fmla="*/ 557 h 3756"/>
                <a:gd name="T36" fmla="*/ 1241 w 5022"/>
                <a:gd name="T37" fmla="*/ 581 h 3756"/>
                <a:gd name="T38" fmla="*/ 1203 w 5022"/>
                <a:gd name="T39" fmla="*/ 594 h 3756"/>
                <a:gd name="T40" fmla="*/ 1061 w 5022"/>
                <a:gd name="T41" fmla="*/ 656 h 3756"/>
                <a:gd name="T42" fmla="*/ 1010 w 5022"/>
                <a:gd name="T43" fmla="*/ 690 h 3756"/>
                <a:gd name="T44" fmla="*/ 962 w 5022"/>
                <a:gd name="T45" fmla="*/ 725 h 3756"/>
                <a:gd name="T46" fmla="*/ 921 w 5022"/>
                <a:gd name="T47" fmla="*/ 759 h 3756"/>
                <a:gd name="T48" fmla="*/ 859 w 5022"/>
                <a:gd name="T49" fmla="*/ 789 h 3756"/>
                <a:gd name="T50" fmla="*/ 790 w 5022"/>
                <a:gd name="T51" fmla="*/ 808 h 3756"/>
                <a:gd name="T52" fmla="*/ 735 w 5022"/>
                <a:gd name="T53" fmla="*/ 839 h 3756"/>
                <a:gd name="T54" fmla="*/ 665 w 5022"/>
                <a:gd name="T55" fmla="*/ 900 h 3756"/>
                <a:gd name="T56" fmla="*/ 507 w 5022"/>
                <a:gd name="T57" fmla="*/ 1076 h 3756"/>
                <a:gd name="T58" fmla="*/ 422 w 5022"/>
                <a:gd name="T59" fmla="*/ 1222 h 3756"/>
                <a:gd name="T60" fmla="*/ 278 w 5022"/>
                <a:gd name="T61" fmla="*/ 1521 h 3756"/>
                <a:gd name="T62" fmla="*/ 232 w 5022"/>
                <a:gd name="T63" fmla="*/ 1706 h 3756"/>
                <a:gd name="T64" fmla="*/ 177 w 5022"/>
                <a:gd name="T65" fmla="*/ 1981 h 3756"/>
                <a:gd name="T66" fmla="*/ 150 w 5022"/>
                <a:gd name="T67" fmla="*/ 2163 h 3756"/>
                <a:gd name="T68" fmla="*/ 95 w 5022"/>
                <a:gd name="T69" fmla="*/ 2563 h 3756"/>
                <a:gd name="T70" fmla="*/ 52 w 5022"/>
                <a:gd name="T71" fmla="*/ 2964 h 3756"/>
                <a:gd name="T72" fmla="*/ 20 w 5022"/>
                <a:gd name="T73" fmla="*/ 3360 h 3756"/>
                <a:gd name="T74" fmla="*/ 8 w 5022"/>
                <a:gd name="T75" fmla="*/ 3557 h 3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2" h="3756">
                  <a:moveTo>
                    <a:pt x="5022" y="0"/>
                  </a:moveTo>
                  <a:lnTo>
                    <a:pt x="3897" y="0"/>
                  </a:lnTo>
                  <a:lnTo>
                    <a:pt x="3897" y="51"/>
                  </a:lnTo>
                  <a:lnTo>
                    <a:pt x="3720" y="51"/>
                  </a:lnTo>
                  <a:lnTo>
                    <a:pt x="3720" y="97"/>
                  </a:lnTo>
                  <a:lnTo>
                    <a:pt x="3682" y="97"/>
                  </a:lnTo>
                  <a:lnTo>
                    <a:pt x="3682" y="153"/>
                  </a:lnTo>
                  <a:lnTo>
                    <a:pt x="2626" y="153"/>
                  </a:lnTo>
                  <a:lnTo>
                    <a:pt x="2626" y="203"/>
                  </a:lnTo>
                  <a:lnTo>
                    <a:pt x="2504" y="203"/>
                  </a:lnTo>
                  <a:lnTo>
                    <a:pt x="2504" y="235"/>
                  </a:lnTo>
                  <a:lnTo>
                    <a:pt x="2303" y="235"/>
                  </a:lnTo>
                  <a:lnTo>
                    <a:pt x="2303" y="256"/>
                  </a:lnTo>
                  <a:lnTo>
                    <a:pt x="2143" y="256"/>
                  </a:lnTo>
                  <a:lnTo>
                    <a:pt x="2143" y="278"/>
                  </a:lnTo>
                  <a:lnTo>
                    <a:pt x="2076" y="278"/>
                  </a:lnTo>
                  <a:lnTo>
                    <a:pt x="2076" y="304"/>
                  </a:lnTo>
                  <a:lnTo>
                    <a:pt x="1938" y="304"/>
                  </a:lnTo>
                  <a:lnTo>
                    <a:pt x="1938" y="321"/>
                  </a:lnTo>
                  <a:lnTo>
                    <a:pt x="1885" y="321"/>
                  </a:lnTo>
                  <a:lnTo>
                    <a:pt x="1885" y="344"/>
                  </a:lnTo>
                  <a:lnTo>
                    <a:pt x="1807" y="344"/>
                  </a:lnTo>
                  <a:lnTo>
                    <a:pt x="1795" y="376"/>
                  </a:lnTo>
                  <a:lnTo>
                    <a:pt x="1722" y="376"/>
                  </a:lnTo>
                  <a:lnTo>
                    <a:pt x="1705" y="391"/>
                  </a:lnTo>
                  <a:lnTo>
                    <a:pt x="1678" y="391"/>
                  </a:lnTo>
                  <a:lnTo>
                    <a:pt x="1655" y="418"/>
                  </a:lnTo>
                  <a:lnTo>
                    <a:pt x="1655" y="442"/>
                  </a:lnTo>
                  <a:lnTo>
                    <a:pt x="1625" y="442"/>
                  </a:lnTo>
                  <a:lnTo>
                    <a:pt x="1625" y="473"/>
                  </a:lnTo>
                  <a:lnTo>
                    <a:pt x="1529" y="473"/>
                  </a:lnTo>
                  <a:lnTo>
                    <a:pt x="1529" y="493"/>
                  </a:lnTo>
                  <a:lnTo>
                    <a:pt x="1504" y="493"/>
                  </a:lnTo>
                  <a:lnTo>
                    <a:pt x="1504" y="519"/>
                  </a:lnTo>
                  <a:lnTo>
                    <a:pt x="1355" y="519"/>
                  </a:lnTo>
                  <a:lnTo>
                    <a:pt x="1326" y="557"/>
                  </a:lnTo>
                  <a:lnTo>
                    <a:pt x="1255" y="557"/>
                  </a:lnTo>
                  <a:lnTo>
                    <a:pt x="1241" y="581"/>
                  </a:lnTo>
                  <a:lnTo>
                    <a:pt x="1203" y="581"/>
                  </a:lnTo>
                  <a:lnTo>
                    <a:pt x="1203" y="594"/>
                  </a:lnTo>
                  <a:lnTo>
                    <a:pt x="1165" y="594"/>
                  </a:lnTo>
                  <a:lnTo>
                    <a:pt x="1061" y="656"/>
                  </a:lnTo>
                  <a:lnTo>
                    <a:pt x="1037" y="690"/>
                  </a:lnTo>
                  <a:lnTo>
                    <a:pt x="1010" y="690"/>
                  </a:lnTo>
                  <a:lnTo>
                    <a:pt x="995" y="725"/>
                  </a:lnTo>
                  <a:lnTo>
                    <a:pt x="962" y="725"/>
                  </a:lnTo>
                  <a:lnTo>
                    <a:pt x="944" y="759"/>
                  </a:lnTo>
                  <a:lnTo>
                    <a:pt x="921" y="759"/>
                  </a:lnTo>
                  <a:lnTo>
                    <a:pt x="878" y="789"/>
                  </a:lnTo>
                  <a:lnTo>
                    <a:pt x="859" y="789"/>
                  </a:lnTo>
                  <a:lnTo>
                    <a:pt x="823" y="808"/>
                  </a:lnTo>
                  <a:lnTo>
                    <a:pt x="790" y="808"/>
                  </a:lnTo>
                  <a:lnTo>
                    <a:pt x="764" y="839"/>
                  </a:lnTo>
                  <a:lnTo>
                    <a:pt x="735" y="839"/>
                  </a:lnTo>
                  <a:lnTo>
                    <a:pt x="681" y="900"/>
                  </a:lnTo>
                  <a:lnTo>
                    <a:pt x="665" y="900"/>
                  </a:lnTo>
                  <a:lnTo>
                    <a:pt x="560" y="1000"/>
                  </a:lnTo>
                  <a:lnTo>
                    <a:pt x="507" y="1076"/>
                  </a:lnTo>
                  <a:lnTo>
                    <a:pt x="466" y="1117"/>
                  </a:lnTo>
                  <a:lnTo>
                    <a:pt x="422" y="1222"/>
                  </a:lnTo>
                  <a:lnTo>
                    <a:pt x="306" y="1429"/>
                  </a:lnTo>
                  <a:lnTo>
                    <a:pt x="278" y="1521"/>
                  </a:lnTo>
                  <a:lnTo>
                    <a:pt x="254" y="1615"/>
                  </a:lnTo>
                  <a:lnTo>
                    <a:pt x="232" y="1706"/>
                  </a:lnTo>
                  <a:lnTo>
                    <a:pt x="211" y="1799"/>
                  </a:lnTo>
                  <a:lnTo>
                    <a:pt x="177" y="1981"/>
                  </a:lnTo>
                  <a:lnTo>
                    <a:pt x="161" y="2072"/>
                  </a:lnTo>
                  <a:lnTo>
                    <a:pt x="150" y="2163"/>
                  </a:lnTo>
                  <a:lnTo>
                    <a:pt x="120" y="2362"/>
                  </a:lnTo>
                  <a:lnTo>
                    <a:pt x="95" y="2563"/>
                  </a:lnTo>
                  <a:lnTo>
                    <a:pt x="73" y="2763"/>
                  </a:lnTo>
                  <a:lnTo>
                    <a:pt x="52" y="2964"/>
                  </a:lnTo>
                  <a:lnTo>
                    <a:pt x="34" y="3162"/>
                  </a:lnTo>
                  <a:lnTo>
                    <a:pt x="20" y="3360"/>
                  </a:lnTo>
                  <a:lnTo>
                    <a:pt x="13" y="3458"/>
                  </a:lnTo>
                  <a:lnTo>
                    <a:pt x="8" y="3557"/>
                  </a:lnTo>
                  <a:lnTo>
                    <a:pt x="0" y="3756"/>
                  </a:lnTo>
                </a:path>
              </a:pathLst>
            </a:custGeom>
            <a:noFill/>
            <a:ln w="190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B1835198-39DF-CCE0-2EE2-B9297F974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45551" y="2178050"/>
              <a:ext cx="2536825" cy="1973263"/>
            </a:xfrm>
            <a:custGeom>
              <a:avLst/>
              <a:gdLst>
                <a:gd name="T0" fmla="*/ 4136 w 4794"/>
                <a:gd name="T1" fmla="*/ 0 h 3728"/>
                <a:gd name="T2" fmla="*/ 3643 w 4794"/>
                <a:gd name="T3" fmla="*/ 87 h 3728"/>
                <a:gd name="T4" fmla="*/ 2821 w 4794"/>
                <a:gd name="T5" fmla="*/ 118 h 3728"/>
                <a:gd name="T6" fmla="*/ 2580 w 4794"/>
                <a:gd name="T7" fmla="*/ 158 h 3728"/>
                <a:gd name="T8" fmla="*/ 2527 w 4794"/>
                <a:gd name="T9" fmla="*/ 168 h 3728"/>
                <a:gd name="T10" fmla="*/ 2477 w 4794"/>
                <a:gd name="T11" fmla="*/ 181 h 3728"/>
                <a:gd name="T12" fmla="*/ 2335 w 4794"/>
                <a:gd name="T13" fmla="*/ 193 h 3728"/>
                <a:gd name="T14" fmla="*/ 2154 w 4794"/>
                <a:gd name="T15" fmla="*/ 215 h 3728"/>
                <a:gd name="T16" fmla="*/ 2061 w 4794"/>
                <a:gd name="T17" fmla="*/ 224 h 3728"/>
                <a:gd name="T18" fmla="*/ 1970 w 4794"/>
                <a:gd name="T19" fmla="*/ 264 h 3728"/>
                <a:gd name="T20" fmla="*/ 1922 w 4794"/>
                <a:gd name="T21" fmla="*/ 282 h 3728"/>
                <a:gd name="T22" fmla="*/ 1880 w 4794"/>
                <a:gd name="T23" fmla="*/ 295 h 3728"/>
                <a:gd name="T24" fmla="*/ 1818 w 4794"/>
                <a:gd name="T25" fmla="*/ 308 h 3728"/>
                <a:gd name="T26" fmla="*/ 1686 w 4794"/>
                <a:gd name="T27" fmla="*/ 346 h 3728"/>
                <a:gd name="T28" fmla="*/ 1608 w 4794"/>
                <a:gd name="T29" fmla="*/ 368 h 3728"/>
                <a:gd name="T30" fmla="*/ 1353 w 4794"/>
                <a:gd name="T31" fmla="*/ 410 h 3728"/>
                <a:gd name="T32" fmla="*/ 1134 w 4794"/>
                <a:gd name="T33" fmla="*/ 471 h 3728"/>
                <a:gd name="T34" fmla="*/ 903 w 4794"/>
                <a:gd name="T35" fmla="*/ 538 h 3728"/>
                <a:gd name="T36" fmla="*/ 790 w 4794"/>
                <a:gd name="T37" fmla="*/ 599 h 3728"/>
                <a:gd name="T38" fmla="*/ 690 w 4794"/>
                <a:gd name="T39" fmla="*/ 667 h 3728"/>
                <a:gd name="T40" fmla="*/ 599 w 4794"/>
                <a:gd name="T41" fmla="*/ 742 h 3728"/>
                <a:gd name="T42" fmla="*/ 520 w 4794"/>
                <a:gd name="T43" fmla="*/ 827 h 3728"/>
                <a:gd name="T44" fmla="*/ 450 w 4794"/>
                <a:gd name="T45" fmla="*/ 917 h 3728"/>
                <a:gd name="T46" fmla="*/ 393 w 4794"/>
                <a:gd name="T47" fmla="*/ 1016 h 3728"/>
                <a:gd name="T48" fmla="*/ 346 w 4794"/>
                <a:gd name="T49" fmla="*/ 1123 h 3728"/>
                <a:gd name="T50" fmla="*/ 312 w 4794"/>
                <a:gd name="T51" fmla="*/ 1236 h 3728"/>
                <a:gd name="T52" fmla="*/ 266 w 4794"/>
                <a:gd name="T53" fmla="*/ 1438 h 3728"/>
                <a:gd name="T54" fmla="*/ 190 w 4794"/>
                <a:gd name="T55" fmla="*/ 1862 h 3728"/>
                <a:gd name="T56" fmla="*/ 158 w 4794"/>
                <a:gd name="T57" fmla="*/ 2084 h 3728"/>
                <a:gd name="T58" fmla="*/ 115 w 4794"/>
                <a:gd name="T59" fmla="*/ 2428 h 3728"/>
                <a:gd name="T60" fmla="*/ 93 w 4794"/>
                <a:gd name="T61" fmla="*/ 2665 h 3728"/>
                <a:gd name="T62" fmla="*/ 67 w 4794"/>
                <a:gd name="T63" fmla="*/ 3034 h 3728"/>
                <a:gd name="T64" fmla="*/ 0 w 4794"/>
                <a:gd name="T65" fmla="*/ 3728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94" h="3728">
                  <a:moveTo>
                    <a:pt x="4794" y="0"/>
                  </a:moveTo>
                  <a:lnTo>
                    <a:pt x="4136" y="0"/>
                  </a:lnTo>
                  <a:lnTo>
                    <a:pt x="4136" y="87"/>
                  </a:lnTo>
                  <a:lnTo>
                    <a:pt x="3643" y="87"/>
                  </a:lnTo>
                  <a:lnTo>
                    <a:pt x="3643" y="118"/>
                  </a:lnTo>
                  <a:lnTo>
                    <a:pt x="2821" y="118"/>
                  </a:lnTo>
                  <a:lnTo>
                    <a:pt x="2752" y="158"/>
                  </a:lnTo>
                  <a:lnTo>
                    <a:pt x="2580" y="158"/>
                  </a:lnTo>
                  <a:lnTo>
                    <a:pt x="2580" y="168"/>
                  </a:lnTo>
                  <a:lnTo>
                    <a:pt x="2527" y="168"/>
                  </a:lnTo>
                  <a:lnTo>
                    <a:pt x="2527" y="181"/>
                  </a:lnTo>
                  <a:lnTo>
                    <a:pt x="2477" y="181"/>
                  </a:lnTo>
                  <a:lnTo>
                    <a:pt x="2477" y="193"/>
                  </a:lnTo>
                  <a:lnTo>
                    <a:pt x="2335" y="193"/>
                  </a:lnTo>
                  <a:lnTo>
                    <a:pt x="2268" y="215"/>
                  </a:lnTo>
                  <a:lnTo>
                    <a:pt x="2154" y="215"/>
                  </a:lnTo>
                  <a:lnTo>
                    <a:pt x="2154" y="224"/>
                  </a:lnTo>
                  <a:lnTo>
                    <a:pt x="2061" y="224"/>
                  </a:lnTo>
                  <a:lnTo>
                    <a:pt x="2061" y="237"/>
                  </a:lnTo>
                  <a:lnTo>
                    <a:pt x="1970" y="264"/>
                  </a:lnTo>
                  <a:lnTo>
                    <a:pt x="1934" y="264"/>
                  </a:lnTo>
                  <a:lnTo>
                    <a:pt x="1922" y="282"/>
                  </a:lnTo>
                  <a:lnTo>
                    <a:pt x="1895" y="282"/>
                  </a:lnTo>
                  <a:lnTo>
                    <a:pt x="1880" y="295"/>
                  </a:lnTo>
                  <a:lnTo>
                    <a:pt x="1838" y="295"/>
                  </a:lnTo>
                  <a:lnTo>
                    <a:pt x="1818" y="308"/>
                  </a:lnTo>
                  <a:lnTo>
                    <a:pt x="1765" y="308"/>
                  </a:lnTo>
                  <a:lnTo>
                    <a:pt x="1686" y="346"/>
                  </a:lnTo>
                  <a:lnTo>
                    <a:pt x="1631" y="346"/>
                  </a:lnTo>
                  <a:lnTo>
                    <a:pt x="1608" y="368"/>
                  </a:lnTo>
                  <a:lnTo>
                    <a:pt x="1409" y="386"/>
                  </a:lnTo>
                  <a:lnTo>
                    <a:pt x="1353" y="410"/>
                  </a:lnTo>
                  <a:lnTo>
                    <a:pt x="1305" y="410"/>
                  </a:lnTo>
                  <a:lnTo>
                    <a:pt x="1134" y="471"/>
                  </a:lnTo>
                  <a:lnTo>
                    <a:pt x="988" y="505"/>
                  </a:lnTo>
                  <a:lnTo>
                    <a:pt x="903" y="538"/>
                  </a:lnTo>
                  <a:lnTo>
                    <a:pt x="844" y="566"/>
                  </a:lnTo>
                  <a:lnTo>
                    <a:pt x="790" y="599"/>
                  </a:lnTo>
                  <a:lnTo>
                    <a:pt x="739" y="631"/>
                  </a:lnTo>
                  <a:lnTo>
                    <a:pt x="690" y="667"/>
                  </a:lnTo>
                  <a:lnTo>
                    <a:pt x="643" y="703"/>
                  </a:lnTo>
                  <a:lnTo>
                    <a:pt x="599" y="742"/>
                  </a:lnTo>
                  <a:lnTo>
                    <a:pt x="557" y="783"/>
                  </a:lnTo>
                  <a:lnTo>
                    <a:pt x="520" y="827"/>
                  </a:lnTo>
                  <a:lnTo>
                    <a:pt x="483" y="870"/>
                  </a:lnTo>
                  <a:lnTo>
                    <a:pt x="450" y="917"/>
                  </a:lnTo>
                  <a:lnTo>
                    <a:pt x="421" y="965"/>
                  </a:lnTo>
                  <a:lnTo>
                    <a:pt x="393" y="1016"/>
                  </a:lnTo>
                  <a:lnTo>
                    <a:pt x="368" y="1067"/>
                  </a:lnTo>
                  <a:lnTo>
                    <a:pt x="346" y="1123"/>
                  </a:lnTo>
                  <a:lnTo>
                    <a:pt x="327" y="1178"/>
                  </a:lnTo>
                  <a:lnTo>
                    <a:pt x="312" y="1236"/>
                  </a:lnTo>
                  <a:lnTo>
                    <a:pt x="288" y="1335"/>
                  </a:lnTo>
                  <a:lnTo>
                    <a:pt x="266" y="1438"/>
                  </a:lnTo>
                  <a:lnTo>
                    <a:pt x="227" y="1648"/>
                  </a:lnTo>
                  <a:lnTo>
                    <a:pt x="190" y="1862"/>
                  </a:lnTo>
                  <a:lnTo>
                    <a:pt x="173" y="1972"/>
                  </a:lnTo>
                  <a:lnTo>
                    <a:pt x="158" y="2084"/>
                  </a:lnTo>
                  <a:lnTo>
                    <a:pt x="128" y="2312"/>
                  </a:lnTo>
                  <a:lnTo>
                    <a:pt x="115" y="2428"/>
                  </a:lnTo>
                  <a:lnTo>
                    <a:pt x="105" y="2546"/>
                  </a:lnTo>
                  <a:lnTo>
                    <a:pt x="93" y="2665"/>
                  </a:lnTo>
                  <a:lnTo>
                    <a:pt x="83" y="2787"/>
                  </a:lnTo>
                  <a:lnTo>
                    <a:pt x="67" y="3034"/>
                  </a:lnTo>
                  <a:lnTo>
                    <a:pt x="34" y="3625"/>
                  </a:lnTo>
                  <a:lnTo>
                    <a:pt x="0" y="3728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/>
            </a:p>
          </p:txBody>
        </p:sp>
      </p:grpSp>
      <p:sp>
        <p:nvSpPr>
          <p:cNvPr id="2049" name="ZoneTexte 2048">
            <a:extLst>
              <a:ext uri="{FF2B5EF4-FFF2-40B4-BE49-F238E27FC236}">
                <a16:creationId xmlns:a16="http://schemas.microsoft.com/office/drawing/2014/main" id="{118285BB-3317-0273-9C98-26D346035B10}"/>
              </a:ext>
            </a:extLst>
          </p:cNvPr>
          <p:cNvSpPr txBox="1"/>
          <p:nvPr/>
        </p:nvSpPr>
        <p:spPr>
          <a:xfrm>
            <a:off x="2711868" y="3168543"/>
            <a:ext cx="444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1.0</a:t>
            </a:r>
          </a:p>
        </p:txBody>
      </p:sp>
      <p:sp>
        <p:nvSpPr>
          <p:cNvPr id="2050" name="ZoneTexte 2049">
            <a:extLst>
              <a:ext uri="{FF2B5EF4-FFF2-40B4-BE49-F238E27FC236}">
                <a16:creationId xmlns:a16="http://schemas.microsoft.com/office/drawing/2014/main" id="{5E50B936-4FC7-C2ED-F973-65B570F0FF38}"/>
              </a:ext>
            </a:extLst>
          </p:cNvPr>
          <p:cNvSpPr txBox="1"/>
          <p:nvPr/>
        </p:nvSpPr>
        <p:spPr>
          <a:xfrm>
            <a:off x="2711868" y="3640540"/>
            <a:ext cx="444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0.8</a:t>
            </a:r>
          </a:p>
        </p:txBody>
      </p:sp>
      <p:sp>
        <p:nvSpPr>
          <p:cNvPr id="2051" name="ZoneTexte 2050">
            <a:extLst>
              <a:ext uri="{FF2B5EF4-FFF2-40B4-BE49-F238E27FC236}">
                <a16:creationId xmlns:a16="http://schemas.microsoft.com/office/drawing/2014/main" id="{21536FE1-43DD-10DF-5430-A89256677452}"/>
              </a:ext>
            </a:extLst>
          </p:cNvPr>
          <p:cNvSpPr txBox="1"/>
          <p:nvPr/>
        </p:nvSpPr>
        <p:spPr>
          <a:xfrm>
            <a:off x="2711868" y="4113223"/>
            <a:ext cx="444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0.6</a:t>
            </a:r>
          </a:p>
        </p:txBody>
      </p:sp>
      <p:sp>
        <p:nvSpPr>
          <p:cNvPr id="2052" name="ZoneTexte 2051">
            <a:extLst>
              <a:ext uri="{FF2B5EF4-FFF2-40B4-BE49-F238E27FC236}">
                <a16:creationId xmlns:a16="http://schemas.microsoft.com/office/drawing/2014/main" id="{D1BDF6EF-71DC-F619-864D-172DCD5AB3FA}"/>
              </a:ext>
            </a:extLst>
          </p:cNvPr>
          <p:cNvSpPr txBox="1"/>
          <p:nvPr/>
        </p:nvSpPr>
        <p:spPr>
          <a:xfrm>
            <a:off x="2711868" y="4592683"/>
            <a:ext cx="444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0.4</a:t>
            </a:r>
          </a:p>
        </p:txBody>
      </p:sp>
      <p:sp>
        <p:nvSpPr>
          <p:cNvPr id="2054" name="ZoneTexte 2053">
            <a:extLst>
              <a:ext uri="{FF2B5EF4-FFF2-40B4-BE49-F238E27FC236}">
                <a16:creationId xmlns:a16="http://schemas.microsoft.com/office/drawing/2014/main" id="{26078366-B65A-8DA5-3B65-754BDF2625F7}"/>
              </a:ext>
            </a:extLst>
          </p:cNvPr>
          <p:cNvSpPr txBox="1"/>
          <p:nvPr/>
        </p:nvSpPr>
        <p:spPr>
          <a:xfrm>
            <a:off x="2711868" y="5064681"/>
            <a:ext cx="444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0.2</a:t>
            </a:r>
          </a:p>
        </p:txBody>
      </p:sp>
      <p:sp>
        <p:nvSpPr>
          <p:cNvPr id="2055" name="ZoneTexte 2054">
            <a:extLst>
              <a:ext uri="{FF2B5EF4-FFF2-40B4-BE49-F238E27FC236}">
                <a16:creationId xmlns:a16="http://schemas.microsoft.com/office/drawing/2014/main" id="{DD3605F5-A07A-FA5A-1831-0713CCD79C79}"/>
              </a:ext>
            </a:extLst>
          </p:cNvPr>
          <p:cNvSpPr txBox="1"/>
          <p:nvPr/>
        </p:nvSpPr>
        <p:spPr>
          <a:xfrm>
            <a:off x="2867363" y="5542081"/>
            <a:ext cx="2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057" name="ZoneTexte 2056">
            <a:extLst>
              <a:ext uri="{FF2B5EF4-FFF2-40B4-BE49-F238E27FC236}">
                <a16:creationId xmlns:a16="http://schemas.microsoft.com/office/drawing/2014/main" id="{661A309E-C7DF-2393-EF51-0ADC23CB93CE}"/>
              </a:ext>
            </a:extLst>
          </p:cNvPr>
          <p:cNvSpPr txBox="1"/>
          <p:nvPr/>
        </p:nvSpPr>
        <p:spPr>
          <a:xfrm>
            <a:off x="6899788" y="4616959"/>
            <a:ext cx="1671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Logrank</a:t>
            </a:r>
            <a:r>
              <a:rPr lang="fr-FR" sz="1600" dirty="0"/>
              <a:t> p=0.0002</a:t>
            </a:r>
          </a:p>
        </p:txBody>
      </p:sp>
      <p:sp>
        <p:nvSpPr>
          <p:cNvPr id="2058" name="ZoneTexte 2057">
            <a:extLst>
              <a:ext uri="{FF2B5EF4-FFF2-40B4-BE49-F238E27FC236}">
                <a16:creationId xmlns:a16="http://schemas.microsoft.com/office/drawing/2014/main" id="{F11D2AE6-BC02-942B-AB19-699E84B3573F}"/>
              </a:ext>
            </a:extLst>
          </p:cNvPr>
          <p:cNvSpPr txBox="1"/>
          <p:nvPr/>
        </p:nvSpPr>
        <p:spPr>
          <a:xfrm>
            <a:off x="3325863" y="5764139"/>
            <a:ext cx="27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2059" name="ZoneTexte 2058">
            <a:extLst>
              <a:ext uri="{FF2B5EF4-FFF2-40B4-BE49-F238E27FC236}">
                <a16:creationId xmlns:a16="http://schemas.microsoft.com/office/drawing/2014/main" id="{0FDE7877-3EBB-3A62-17E2-E9DD858714F4}"/>
              </a:ext>
            </a:extLst>
          </p:cNvPr>
          <p:cNvSpPr txBox="1"/>
          <p:nvPr/>
        </p:nvSpPr>
        <p:spPr>
          <a:xfrm>
            <a:off x="3796569" y="576413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12</a:t>
            </a:r>
          </a:p>
        </p:txBody>
      </p:sp>
      <p:sp>
        <p:nvSpPr>
          <p:cNvPr id="2060" name="ZoneTexte 2059">
            <a:extLst>
              <a:ext uri="{FF2B5EF4-FFF2-40B4-BE49-F238E27FC236}">
                <a16:creationId xmlns:a16="http://schemas.microsoft.com/office/drawing/2014/main" id="{B0FE0494-447E-6EB5-204C-448353BFF892}"/>
              </a:ext>
            </a:extLst>
          </p:cNvPr>
          <p:cNvSpPr txBox="1"/>
          <p:nvPr/>
        </p:nvSpPr>
        <p:spPr>
          <a:xfrm>
            <a:off x="4291223" y="576413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24</a:t>
            </a:r>
          </a:p>
        </p:txBody>
      </p:sp>
      <p:sp>
        <p:nvSpPr>
          <p:cNvPr id="2061" name="ZoneTexte 2060">
            <a:extLst>
              <a:ext uri="{FF2B5EF4-FFF2-40B4-BE49-F238E27FC236}">
                <a16:creationId xmlns:a16="http://schemas.microsoft.com/office/drawing/2014/main" id="{4BAAFDC1-CDDD-BB00-E80F-41ADDA092E04}"/>
              </a:ext>
            </a:extLst>
          </p:cNvPr>
          <p:cNvSpPr txBox="1"/>
          <p:nvPr/>
        </p:nvSpPr>
        <p:spPr>
          <a:xfrm>
            <a:off x="4791306" y="576413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36</a:t>
            </a:r>
          </a:p>
        </p:txBody>
      </p:sp>
      <p:sp>
        <p:nvSpPr>
          <p:cNvPr id="2062" name="ZoneTexte 2061">
            <a:extLst>
              <a:ext uri="{FF2B5EF4-FFF2-40B4-BE49-F238E27FC236}">
                <a16:creationId xmlns:a16="http://schemas.microsoft.com/office/drawing/2014/main" id="{E21026F2-1F5B-84D9-2935-2548CDB98CB4}"/>
              </a:ext>
            </a:extLst>
          </p:cNvPr>
          <p:cNvSpPr txBox="1"/>
          <p:nvPr/>
        </p:nvSpPr>
        <p:spPr>
          <a:xfrm>
            <a:off x="5302264" y="576413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48</a:t>
            </a:r>
          </a:p>
        </p:txBody>
      </p:sp>
      <p:sp>
        <p:nvSpPr>
          <p:cNvPr id="2063" name="ZoneTexte 2062">
            <a:extLst>
              <a:ext uri="{FF2B5EF4-FFF2-40B4-BE49-F238E27FC236}">
                <a16:creationId xmlns:a16="http://schemas.microsoft.com/office/drawing/2014/main" id="{CA28CC72-D029-F4A5-CB8D-4D97E820A0A2}"/>
              </a:ext>
            </a:extLst>
          </p:cNvPr>
          <p:cNvSpPr txBox="1"/>
          <p:nvPr/>
        </p:nvSpPr>
        <p:spPr>
          <a:xfrm>
            <a:off x="5818661" y="576413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60</a:t>
            </a:r>
          </a:p>
        </p:txBody>
      </p:sp>
      <p:sp>
        <p:nvSpPr>
          <p:cNvPr id="2064" name="ZoneTexte 2063">
            <a:extLst>
              <a:ext uri="{FF2B5EF4-FFF2-40B4-BE49-F238E27FC236}">
                <a16:creationId xmlns:a16="http://schemas.microsoft.com/office/drawing/2014/main" id="{EAB798B1-D615-8DF2-C149-CE54EBBE3D8C}"/>
              </a:ext>
            </a:extLst>
          </p:cNvPr>
          <p:cNvSpPr txBox="1"/>
          <p:nvPr/>
        </p:nvSpPr>
        <p:spPr>
          <a:xfrm>
            <a:off x="6313307" y="576413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72</a:t>
            </a:r>
          </a:p>
        </p:txBody>
      </p:sp>
      <p:sp>
        <p:nvSpPr>
          <p:cNvPr id="2065" name="ZoneTexte 2064">
            <a:extLst>
              <a:ext uri="{FF2B5EF4-FFF2-40B4-BE49-F238E27FC236}">
                <a16:creationId xmlns:a16="http://schemas.microsoft.com/office/drawing/2014/main" id="{DE96C5BE-FFD5-594D-6894-7A2AD094EBA0}"/>
              </a:ext>
            </a:extLst>
          </p:cNvPr>
          <p:cNvSpPr txBox="1"/>
          <p:nvPr/>
        </p:nvSpPr>
        <p:spPr>
          <a:xfrm>
            <a:off x="6813399" y="576413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84</a:t>
            </a:r>
          </a:p>
        </p:txBody>
      </p:sp>
      <p:sp>
        <p:nvSpPr>
          <p:cNvPr id="2066" name="ZoneTexte 2065">
            <a:extLst>
              <a:ext uri="{FF2B5EF4-FFF2-40B4-BE49-F238E27FC236}">
                <a16:creationId xmlns:a16="http://schemas.microsoft.com/office/drawing/2014/main" id="{BF3505DF-469F-2553-E6BF-1D0BAC659D60}"/>
              </a:ext>
            </a:extLst>
          </p:cNvPr>
          <p:cNvSpPr txBox="1"/>
          <p:nvPr/>
        </p:nvSpPr>
        <p:spPr>
          <a:xfrm>
            <a:off x="7308046" y="5764139"/>
            <a:ext cx="367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96</a:t>
            </a:r>
          </a:p>
        </p:txBody>
      </p:sp>
      <p:sp>
        <p:nvSpPr>
          <p:cNvPr id="2067" name="ZoneTexte 2066">
            <a:extLst>
              <a:ext uri="{FF2B5EF4-FFF2-40B4-BE49-F238E27FC236}">
                <a16:creationId xmlns:a16="http://schemas.microsoft.com/office/drawing/2014/main" id="{E7023F15-9529-ACCB-A13F-46219C18E542}"/>
              </a:ext>
            </a:extLst>
          </p:cNvPr>
          <p:cNvSpPr txBox="1"/>
          <p:nvPr/>
        </p:nvSpPr>
        <p:spPr>
          <a:xfrm>
            <a:off x="7778751" y="576413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108</a:t>
            </a:r>
          </a:p>
        </p:txBody>
      </p:sp>
      <p:sp>
        <p:nvSpPr>
          <p:cNvPr id="2068" name="ZoneTexte 2067">
            <a:extLst>
              <a:ext uri="{FF2B5EF4-FFF2-40B4-BE49-F238E27FC236}">
                <a16:creationId xmlns:a16="http://schemas.microsoft.com/office/drawing/2014/main" id="{B2AFBCF3-75F0-65F5-83D2-F3D89ED6CA11}"/>
              </a:ext>
            </a:extLst>
          </p:cNvPr>
          <p:cNvSpPr txBox="1"/>
          <p:nvPr/>
        </p:nvSpPr>
        <p:spPr>
          <a:xfrm>
            <a:off x="8273401" y="576413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120</a:t>
            </a:r>
          </a:p>
        </p:txBody>
      </p:sp>
      <p:sp>
        <p:nvSpPr>
          <p:cNvPr id="2069" name="ZoneTexte 2068">
            <a:extLst>
              <a:ext uri="{FF2B5EF4-FFF2-40B4-BE49-F238E27FC236}">
                <a16:creationId xmlns:a16="http://schemas.microsoft.com/office/drawing/2014/main" id="{0D258D7C-CEE2-E880-B223-73B4EE1E9667}"/>
              </a:ext>
            </a:extLst>
          </p:cNvPr>
          <p:cNvSpPr txBox="1"/>
          <p:nvPr/>
        </p:nvSpPr>
        <p:spPr>
          <a:xfrm>
            <a:off x="8773490" y="5764139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132</a:t>
            </a:r>
          </a:p>
        </p:txBody>
      </p:sp>
      <p:sp>
        <p:nvSpPr>
          <p:cNvPr id="2071" name="ZoneTexte 2070">
            <a:extLst>
              <a:ext uri="{FF2B5EF4-FFF2-40B4-BE49-F238E27FC236}">
                <a16:creationId xmlns:a16="http://schemas.microsoft.com/office/drawing/2014/main" id="{CD923ADC-FC9C-0E2D-3AA7-D28E616E2AA9}"/>
              </a:ext>
            </a:extLst>
          </p:cNvPr>
          <p:cNvSpPr txBox="1"/>
          <p:nvPr/>
        </p:nvSpPr>
        <p:spPr>
          <a:xfrm>
            <a:off x="5056357" y="5970481"/>
            <a:ext cx="2455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Months</a:t>
            </a:r>
            <a:r>
              <a:rPr lang="fr-FR" sz="1400" b="1" dirty="0"/>
              <a:t> to viral </a:t>
            </a:r>
            <a:r>
              <a:rPr lang="fr-FR" sz="1400" b="1" dirty="0" err="1"/>
              <a:t>load</a:t>
            </a:r>
            <a:r>
              <a:rPr lang="fr-FR" sz="1400" b="1" dirty="0"/>
              <a:t> &lt;50 c/</a:t>
            </a:r>
            <a:r>
              <a:rPr lang="fr-FR" sz="1400" b="1" dirty="0" err="1"/>
              <a:t>mL</a:t>
            </a:r>
            <a:endParaRPr lang="fr-FR" sz="1400" b="1" dirty="0"/>
          </a:p>
        </p:txBody>
      </p:sp>
      <p:sp>
        <p:nvSpPr>
          <p:cNvPr id="2077" name="ZoneTexte 2076">
            <a:extLst>
              <a:ext uri="{FF2B5EF4-FFF2-40B4-BE49-F238E27FC236}">
                <a16:creationId xmlns:a16="http://schemas.microsoft.com/office/drawing/2014/main" id="{D16EB9DE-A59C-AB12-472F-0AD788722C4A}"/>
              </a:ext>
            </a:extLst>
          </p:cNvPr>
          <p:cNvSpPr txBox="1"/>
          <p:nvPr/>
        </p:nvSpPr>
        <p:spPr>
          <a:xfrm>
            <a:off x="3227277" y="6223574"/>
            <a:ext cx="473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1042</a:t>
            </a:r>
          </a:p>
          <a:p>
            <a:pPr algn="ctr"/>
            <a:r>
              <a:rPr lang="fr-FR" sz="1100" dirty="0"/>
              <a:t>5812</a:t>
            </a:r>
          </a:p>
        </p:txBody>
      </p:sp>
      <p:sp>
        <p:nvSpPr>
          <p:cNvPr id="2078" name="ZoneTexte 2077">
            <a:extLst>
              <a:ext uri="{FF2B5EF4-FFF2-40B4-BE49-F238E27FC236}">
                <a16:creationId xmlns:a16="http://schemas.microsoft.com/office/drawing/2014/main" id="{7B6C6249-0859-A9AD-B86A-934A4A04C3C9}"/>
              </a:ext>
            </a:extLst>
          </p:cNvPr>
          <p:cNvSpPr txBox="1"/>
          <p:nvPr/>
        </p:nvSpPr>
        <p:spPr>
          <a:xfrm>
            <a:off x="3743672" y="6223574"/>
            <a:ext cx="4732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288</a:t>
            </a:r>
          </a:p>
          <a:p>
            <a:pPr algn="ctr"/>
            <a:r>
              <a:rPr lang="fr-FR" sz="1100" dirty="0"/>
              <a:t>1241</a:t>
            </a:r>
          </a:p>
        </p:txBody>
      </p:sp>
      <p:sp>
        <p:nvSpPr>
          <p:cNvPr id="2079" name="ZoneTexte 2078">
            <a:extLst>
              <a:ext uri="{FF2B5EF4-FFF2-40B4-BE49-F238E27FC236}">
                <a16:creationId xmlns:a16="http://schemas.microsoft.com/office/drawing/2014/main" id="{7F687109-8059-4C9E-3E54-97226684DE33}"/>
              </a:ext>
            </a:extLst>
          </p:cNvPr>
          <p:cNvSpPr txBox="1"/>
          <p:nvPr/>
        </p:nvSpPr>
        <p:spPr>
          <a:xfrm>
            <a:off x="4274389" y="6223574"/>
            <a:ext cx="401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136</a:t>
            </a:r>
          </a:p>
          <a:p>
            <a:pPr algn="ctr"/>
            <a:r>
              <a:rPr lang="fr-FR" sz="1100" dirty="0"/>
              <a:t>472</a:t>
            </a:r>
          </a:p>
        </p:txBody>
      </p:sp>
      <p:sp>
        <p:nvSpPr>
          <p:cNvPr id="2080" name="ZoneTexte 2079">
            <a:extLst>
              <a:ext uri="{FF2B5EF4-FFF2-40B4-BE49-F238E27FC236}">
                <a16:creationId xmlns:a16="http://schemas.microsoft.com/office/drawing/2014/main" id="{8F9E4181-1568-458B-8C2F-1586F5078C0C}"/>
              </a:ext>
            </a:extLst>
          </p:cNvPr>
          <p:cNvSpPr txBox="1"/>
          <p:nvPr/>
        </p:nvSpPr>
        <p:spPr>
          <a:xfrm>
            <a:off x="4774474" y="6223574"/>
            <a:ext cx="401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44</a:t>
            </a:r>
          </a:p>
          <a:p>
            <a:pPr algn="ctr"/>
            <a:r>
              <a:rPr lang="fr-FR" sz="1100" dirty="0"/>
              <a:t>110</a:t>
            </a:r>
          </a:p>
        </p:txBody>
      </p:sp>
      <p:sp>
        <p:nvSpPr>
          <p:cNvPr id="2081" name="ZoneTexte 2080">
            <a:extLst>
              <a:ext uri="{FF2B5EF4-FFF2-40B4-BE49-F238E27FC236}">
                <a16:creationId xmlns:a16="http://schemas.microsoft.com/office/drawing/2014/main" id="{F8932481-44A8-69F3-A758-B3A7743C95C0}"/>
              </a:ext>
            </a:extLst>
          </p:cNvPr>
          <p:cNvSpPr txBox="1"/>
          <p:nvPr/>
        </p:nvSpPr>
        <p:spPr>
          <a:xfrm>
            <a:off x="5321502" y="6223574"/>
            <a:ext cx="328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17</a:t>
            </a:r>
          </a:p>
          <a:p>
            <a:pPr algn="ctr"/>
            <a:r>
              <a:rPr lang="fr-FR" sz="1100" dirty="0"/>
              <a:t>49</a:t>
            </a:r>
          </a:p>
        </p:txBody>
      </p:sp>
      <p:sp>
        <p:nvSpPr>
          <p:cNvPr id="2082" name="ZoneTexte 2081">
            <a:extLst>
              <a:ext uri="{FF2B5EF4-FFF2-40B4-BE49-F238E27FC236}">
                <a16:creationId xmlns:a16="http://schemas.microsoft.com/office/drawing/2014/main" id="{6CC54175-A078-54BD-2203-EFB178106CEB}"/>
              </a:ext>
            </a:extLst>
          </p:cNvPr>
          <p:cNvSpPr txBox="1"/>
          <p:nvPr/>
        </p:nvSpPr>
        <p:spPr>
          <a:xfrm>
            <a:off x="5837896" y="6223574"/>
            <a:ext cx="328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10</a:t>
            </a:r>
          </a:p>
          <a:p>
            <a:pPr algn="ctr"/>
            <a:r>
              <a:rPr lang="fr-FR" sz="1100" dirty="0"/>
              <a:t>25</a:t>
            </a:r>
          </a:p>
        </p:txBody>
      </p:sp>
      <p:sp>
        <p:nvSpPr>
          <p:cNvPr id="2083" name="ZoneTexte 2082">
            <a:extLst>
              <a:ext uri="{FF2B5EF4-FFF2-40B4-BE49-F238E27FC236}">
                <a16:creationId xmlns:a16="http://schemas.microsoft.com/office/drawing/2014/main" id="{65DCED56-4028-3EBF-051F-2F4B4E55764E}"/>
              </a:ext>
            </a:extLst>
          </p:cNvPr>
          <p:cNvSpPr txBox="1"/>
          <p:nvPr/>
        </p:nvSpPr>
        <p:spPr>
          <a:xfrm>
            <a:off x="6332549" y="6223574"/>
            <a:ext cx="328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4</a:t>
            </a:r>
          </a:p>
          <a:p>
            <a:pPr algn="ctr"/>
            <a:r>
              <a:rPr lang="fr-FR" sz="1100" dirty="0"/>
              <a:t>13</a:t>
            </a:r>
          </a:p>
        </p:txBody>
      </p:sp>
      <p:sp>
        <p:nvSpPr>
          <p:cNvPr id="2084" name="ZoneTexte 2083">
            <a:extLst>
              <a:ext uri="{FF2B5EF4-FFF2-40B4-BE49-F238E27FC236}">
                <a16:creationId xmlns:a16="http://schemas.microsoft.com/office/drawing/2014/main" id="{FC4C8C91-910E-4051-FF15-05381FDB8F51}"/>
              </a:ext>
            </a:extLst>
          </p:cNvPr>
          <p:cNvSpPr txBox="1"/>
          <p:nvPr/>
        </p:nvSpPr>
        <p:spPr>
          <a:xfrm>
            <a:off x="6868701" y="6223574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4</a:t>
            </a:r>
          </a:p>
          <a:p>
            <a:pPr algn="ctr"/>
            <a:r>
              <a:rPr lang="fr-FR" sz="1100" dirty="0"/>
              <a:t>6</a:t>
            </a:r>
          </a:p>
        </p:txBody>
      </p:sp>
      <p:sp>
        <p:nvSpPr>
          <p:cNvPr id="2085" name="ZoneTexte 2084">
            <a:extLst>
              <a:ext uri="{FF2B5EF4-FFF2-40B4-BE49-F238E27FC236}">
                <a16:creationId xmlns:a16="http://schemas.microsoft.com/office/drawing/2014/main" id="{EA68FC89-EAE2-26C7-AFA5-C8DEF519DFC6}"/>
              </a:ext>
            </a:extLst>
          </p:cNvPr>
          <p:cNvSpPr txBox="1"/>
          <p:nvPr/>
        </p:nvSpPr>
        <p:spPr>
          <a:xfrm>
            <a:off x="7363350" y="6223574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1</a:t>
            </a:r>
          </a:p>
          <a:p>
            <a:pPr algn="ctr"/>
            <a:r>
              <a:rPr lang="fr-FR" sz="1100" dirty="0"/>
              <a:t>3</a:t>
            </a:r>
          </a:p>
        </p:txBody>
      </p:sp>
      <p:sp>
        <p:nvSpPr>
          <p:cNvPr id="2086" name="ZoneTexte 2085">
            <a:extLst>
              <a:ext uri="{FF2B5EF4-FFF2-40B4-BE49-F238E27FC236}">
                <a16:creationId xmlns:a16="http://schemas.microsoft.com/office/drawing/2014/main" id="{4E0F3D14-3695-CBAE-15A8-86EB7D09166E}"/>
              </a:ext>
            </a:extLst>
          </p:cNvPr>
          <p:cNvSpPr txBox="1"/>
          <p:nvPr/>
        </p:nvSpPr>
        <p:spPr>
          <a:xfrm>
            <a:off x="7879744" y="6223574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1</a:t>
            </a:r>
          </a:p>
          <a:p>
            <a:pPr algn="ctr"/>
            <a:r>
              <a:rPr lang="fr-FR" sz="1100" dirty="0"/>
              <a:t>1</a:t>
            </a:r>
          </a:p>
        </p:txBody>
      </p:sp>
      <p:sp>
        <p:nvSpPr>
          <p:cNvPr id="2087" name="ZoneTexte 2086">
            <a:extLst>
              <a:ext uri="{FF2B5EF4-FFF2-40B4-BE49-F238E27FC236}">
                <a16:creationId xmlns:a16="http://schemas.microsoft.com/office/drawing/2014/main" id="{BB548C97-3F99-CE40-D4B3-73702FAB4486}"/>
              </a:ext>
            </a:extLst>
          </p:cNvPr>
          <p:cNvSpPr txBox="1"/>
          <p:nvPr/>
        </p:nvSpPr>
        <p:spPr>
          <a:xfrm>
            <a:off x="8374396" y="6223574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1</a:t>
            </a:r>
          </a:p>
          <a:p>
            <a:pPr algn="ctr"/>
            <a:r>
              <a:rPr lang="fr-FR" sz="1100" dirty="0"/>
              <a:t>0</a:t>
            </a:r>
          </a:p>
        </p:txBody>
      </p:sp>
      <p:sp>
        <p:nvSpPr>
          <p:cNvPr id="2088" name="ZoneTexte 2087">
            <a:extLst>
              <a:ext uri="{FF2B5EF4-FFF2-40B4-BE49-F238E27FC236}">
                <a16:creationId xmlns:a16="http://schemas.microsoft.com/office/drawing/2014/main" id="{449DFFD3-68CB-2892-85CB-DB09212D17C4}"/>
              </a:ext>
            </a:extLst>
          </p:cNvPr>
          <p:cNvSpPr txBox="1"/>
          <p:nvPr/>
        </p:nvSpPr>
        <p:spPr>
          <a:xfrm>
            <a:off x="8874481" y="6223574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0</a:t>
            </a:r>
          </a:p>
        </p:txBody>
      </p:sp>
      <p:sp>
        <p:nvSpPr>
          <p:cNvPr id="2090" name="ZoneTexte 2089">
            <a:extLst>
              <a:ext uri="{FF2B5EF4-FFF2-40B4-BE49-F238E27FC236}">
                <a16:creationId xmlns:a16="http://schemas.microsoft.com/office/drawing/2014/main" id="{1159DC44-C4DF-0BFF-F895-A091A6FA673B}"/>
              </a:ext>
            </a:extLst>
          </p:cNvPr>
          <p:cNvSpPr txBox="1"/>
          <p:nvPr/>
        </p:nvSpPr>
        <p:spPr>
          <a:xfrm>
            <a:off x="2533218" y="6223574"/>
            <a:ext cx="7008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b="1" dirty="0">
                <a:solidFill>
                  <a:srgbClr val="C00000"/>
                </a:solidFill>
              </a:rPr>
              <a:t>HTE</a:t>
            </a:r>
          </a:p>
          <a:p>
            <a:pPr algn="r"/>
            <a:r>
              <a:rPr lang="fr-FR" sz="1100" b="1" dirty="0">
                <a:solidFill>
                  <a:srgbClr val="0070C0"/>
                </a:solidFill>
              </a:rPr>
              <a:t>Non-HTE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EC7D3B-0FE8-DF40-BBEF-67E527E2D5CC}"/>
              </a:ext>
            </a:extLst>
          </p:cNvPr>
          <p:cNvSpPr txBox="1"/>
          <p:nvPr/>
        </p:nvSpPr>
        <p:spPr>
          <a:xfrm>
            <a:off x="4295486" y="386033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69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DCCF307B-43A8-D146-83D0-C2E93CEE0EDA}"/>
              </a:ext>
            </a:extLst>
          </p:cNvPr>
          <p:cNvSpPr txBox="1"/>
          <p:nvPr/>
        </p:nvSpPr>
        <p:spPr>
          <a:xfrm>
            <a:off x="4295486" y="337468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76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2FCA1700-9D33-B24F-9338-CB42BDB604C3}"/>
              </a:ext>
            </a:extLst>
          </p:cNvPr>
          <p:cNvSpPr txBox="1"/>
          <p:nvPr/>
        </p:nvSpPr>
        <p:spPr>
          <a:xfrm>
            <a:off x="5297819" y="364627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91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A2DF00C0-793A-2348-A999-6D6BD07068AB}"/>
              </a:ext>
            </a:extLst>
          </p:cNvPr>
          <p:cNvSpPr txBox="1"/>
          <p:nvPr/>
        </p:nvSpPr>
        <p:spPr>
          <a:xfrm>
            <a:off x="4789108" y="373499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80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470E6B50-D267-DF45-B762-67873DD33030}"/>
              </a:ext>
            </a:extLst>
          </p:cNvPr>
          <p:cNvSpPr txBox="1"/>
          <p:nvPr/>
        </p:nvSpPr>
        <p:spPr>
          <a:xfrm>
            <a:off x="4789108" y="33051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85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8A301DDF-6F6F-E546-B7E3-34BB290C6EF4}"/>
              </a:ext>
            </a:extLst>
          </p:cNvPr>
          <p:cNvSpPr txBox="1"/>
          <p:nvPr/>
        </p:nvSpPr>
        <p:spPr>
          <a:xfrm>
            <a:off x="5297819" y="31903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91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4CDAC02-7E0A-61B0-6BDC-B5322273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774" y="6444771"/>
            <a:ext cx="2512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>
                <a:solidFill>
                  <a:srgbClr val="0070C0"/>
                </a:solidFill>
              </a:rPr>
              <a:t>Hsu R. AIDS 2020. Abs. PEB0234</a:t>
            </a:r>
          </a:p>
        </p:txBody>
      </p:sp>
    </p:spTree>
    <p:extLst>
      <p:ext uri="{BB962C8B-B14F-4D97-AF65-F5344CB8AC3E}">
        <p14:creationId xmlns:p14="http://schemas.microsoft.com/office/powerpoint/2010/main" val="883825001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New drugs - June 2020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81BD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11164</Words>
  <Application>Microsoft Office PowerPoint</Application>
  <PresentationFormat>Grand écran</PresentationFormat>
  <Paragraphs>2326</Paragraphs>
  <Slides>71</Slides>
  <Notes>29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71</vt:i4>
      </vt:variant>
    </vt:vector>
  </HeadingPairs>
  <TitlesOfParts>
    <vt:vector size="80" baseType="lpstr">
      <vt:lpstr>AdvP416D47</vt:lpstr>
      <vt:lpstr>Arial</vt:lpstr>
      <vt:lpstr>Calibri</vt:lpstr>
      <vt:lpstr>Symbol</vt:lpstr>
      <vt:lpstr>Trebuchet MS</vt:lpstr>
      <vt:lpstr>Wingdings</vt:lpstr>
      <vt:lpstr>ARV-trials - New drugs - June 2020</vt:lpstr>
      <vt:lpstr>4_2017_HTAA_Diabetes</vt:lpstr>
      <vt:lpstr>2017_HTAA_Diabetes</vt:lpstr>
      <vt:lpstr>Simplifying ART in virologically suppressed HTE patients</vt:lpstr>
      <vt:lpstr>Faculty Disclosures</vt:lpstr>
      <vt:lpstr>HEAVILY TREATMENT EXPERIENCED PATIENTS</vt:lpstr>
      <vt:lpstr>HTE : Definition, Issues</vt:lpstr>
      <vt:lpstr>HEAVILY TREATMENT EXPERIENCED INDIVIDUALS</vt:lpstr>
      <vt:lpstr>HTE individuals : Prevalence and outcome EuroSIDA</vt:lpstr>
      <vt:lpstr>Prevalence of HTE in Europe, 2010–2016 </vt:lpstr>
      <vt:lpstr>HTE individuals : Prevalence and outcome EuroSIDA</vt:lpstr>
      <vt:lpstr>HTE and Outcomes in the OPERA Cohort</vt:lpstr>
      <vt:lpstr>Heavily treated therapy-experienced persons with HIV with limited antiretroviral treatment options : substantial decline in past 15 years</vt:lpstr>
      <vt:lpstr>Heavily treated therapy-experienced persons with HIV with limited antiretroviral treatment options : improvement in proportion with virologic suppression</vt:lpstr>
      <vt:lpstr>TRIO (ANRS 139) : raltegravir + etravirine + darunavir/r  in treatment-experienced patients with multidrug-resistant HIV</vt:lpstr>
      <vt:lpstr>Présentation PowerPoint</vt:lpstr>
      <vt:lpstr>Présentation PowerPoint</vt:lpstr>
      <vt:lpstr>Four-class HIV drug resistance  in treatment-experienced patients-US</vt:lpstr>
      <vt:lpstr>CLINICAL VIGNETTES</vt:lpstr>
      <vt:lpstr>Clinical case 1</vt:lpstr>
      <vt:lpstr>CD4 over time</vt:lpstr>
      <vt:lpstr>Clinical case 1</vt:lpstr>
      <vt:lpstr>Présentation PowerPoint</vt:lpstr>
      <vt:lpstr>Clinical case 1</vt:lpstr>
      <vt:lpstr>Clinical case 1</vt:lpstr>
      <vt:lpstr>DRV Pharmacokinetics</vt:lpstr>
      <vt:lpstr>Clinical case 1</vt:lpstr>
      <vt:lpstr>NADIA Study: DTG or DRV/r + TDF/3TC or ZDV/3TC after virologic failure of 2 NRTI + NNRTI </vt:lpstr>
      <vt:lpstr>NADIA Study: DTG or DRV/r + TDF/3TC or ZDV/3TC after virologic failure of 2 NRTI + NNRTI </vt:lpstr>
      <vt:lpstr>NADIA: W96 Results</vt:lpstr>
      <vt:lpstr>NADIA: Can We Extrapolate Results in HTE Patients With Virologic Suppression?</vt:lpstr>
      <vt:lpstr>2SD Study: Switching to DTG vs Continuation of PI/r  in the absence of resistance testing</vt:lpstr>
      <vt:lpstr>2SD Study: Outcome at W48</vt:lpstr>
      <vt:lpstr>EACS GUIDELINES 11.1 - Oct 2022</vt:lpstr>
      <vt:lpstr>DNA Genotype: poor negative predictive value</vt:lpstr>
      <vt:lpstr>Clinical case 1</vt:lpstr>
      <vt:lpstr>ETRAL study: Etravirine 200 mg bid + Raltegravir 400 mg bid switch in virologically suppressed HTE patients</vt:lpstr>
      <vt:lpstr>Clinical case 1</vt:lpstr>
      <vt:lpstr>Clearance of archived NNRTI-resistance associated mutations in cell-associated HIV DNA</vt:lpstr>
      <vt:lpstr>Recycling of NNRTI in case of past resistance</vt:lpstr>
      <vt:lpstr>Evaluation of archived resistance in HTE patient on virological success </vt:lpstr>
      <vt:lpstr>Clinical case 1</vt:lpstr>
      <vt:lpstr>ATLAS-2M study: LA CAB + RPV every 2 Months – W152 Results (1)</vt:lpstr>
      <vt:lpstr>ATLAS-2M study: LA CAB + RPV every 2 Months – W152 Results (2)</vt:lpstr>
      <vt:lpstr>Multivariate models to predict virologic failure over 152 weeks with LA CAB + RPV</vt:lpstr>
      <vt:lpstr>Multivariate models to predict virologic failure over 152 weeks with LA CAB + RPV</vt:lpstr>
      <vt:lpstr>Clinical case 1</vt:lpstr>
      <vt:lpstr>Fostemsavir</vt:lpstr>
      <vt:lpstr>Présentation PowerPoint</vt:lpstr>
      <vt:lpstr>BRIGHTE Study: phase 3 study of fostemsavir </vt:lpstr>
      <vt:lpstr>BRIGHTE – Baseline characteristics</vt:lpstr>
      <vt:lpstr>BRIGHTE: W240 results (1)</vt:lpstr>
      <vt:lpstr>BRIGHTE: W240 results (2)</vt:lpstr>
      <vt:lpstr>BRIGHTE: Efficacy according to Susceptibility of ARVs of OBT</vt:lpstr>
      <vt:lpstr>BRIGHTE-Adverse events</vt:lpstr>
      <vt:lpstr>DTG 50 mg bid in patients with prior INSTI Resistance</vt:lpstr>
      <vt:lpstr>Clinical case 1</vt:lpstr>
      <vt:lpstr>Présentation PowerPoint</vt:lpstr>
      <vt:lpstr>CAPELLA: LEN in HTE patients with multiresistant HIV-1 – W52 Results</vt:lpstr>
      <vt:lpstr>Clinical case 2</vt:lpstr>
      <vt:lpstr>Clinical case – A chaotic course: is simplification  possible in HTE with multiresistance with virologic suppression?</vt:lpstr>
      <vt:lpstr>Présentation PowerPoint</vt:lpstr>
      <vt:lpstr>Présentation PowerPoint</vt:lpstr>
      <vt:lpstr>Clinical case</vt:lpstr>
      <vt:lpstr>Clinical case</vt:lpstr>
      <vt:lpstr>BIC/FTC/TAF in patients with suppressed HIV and preexisting M184V/I</vt:lpstr>
      <vt:lpstr>ART-PRO: DTG + 3TC in patients  w/wo historical M184V </vt:lpstr>
      <vt:lpstr>ART-PRO: DTG + 3TC in patients  w/wo historical M184V </vt:lpstr>
      <vt:lpstr>ART-PRO: DTG + 3TC in patients  w/without historical M184V </vt:lpstr>
      <vt:lpstr>DTG/3TC in patients with suppressed HIV and preexisting M184V</vt:lpstr>
      <vt:lpstr>Kinetics of M184V clearance in proviral DNA </vt:lpstr>
      <vt:lpstr>DHHS: Optimization Strategies for Patients With Viral Suppression and a History of Complex Underlying Resistance</vt:lpstr>
      <vt:lpstr>Simpliying HTE in virologically suppressed patients</vt:lpstr>
      <vt:lpstr>Simplifying ART in virologically suppressed HTE patients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New drugs June 2020</dc:title>
  <dc:creator>Pedro Cahn, Anton Pozniak, François Raffi</dc:creator>
  <cp:lastModifiedBy>Yannick Darrats</cp:lastModifiedBy>
  <cp:revision>1116</cp:revision>
  <dcterms:created xsi:type="dcterms:W3CDTF">2018-10-26T15:18:15Z</dcterms:created>
  <dcterms:modified xsi:type="dcterms:W3CDTF">2022-12-16T09:49:34Z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