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68" r:id="rId2"/>
    <p:sldId id="257" r:id="rId3"/>
    <p:sldId id="258" r:id="rId4"/>
    <p:sldId id="259" r:id="rId5"/>
    <p:sldId id="265" r:id="rId6"/>
    <p:sldId id="266" r:id="rId7"/>
    <p:sldId id="260" r:id="rId8"/>
    <p:sldId id="267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DDDDDD"/>
    <a:srgbClr val="CC3300"/>
    <a:srgbClr val="C0C0C0"/>
    <a:srgbClr val="002060"/>
    <a:srgbClr val="333399"/>
    <a:srgbClr val="FF9933"/>
    <a:srgbClr val="5B9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7" autoAdjust="0"/>
    <p:restoredTop sz="98951" autoAdjust="0"/>
  </p:normalViewPr>
  <p:slideViewPr>
    <p:cSldViewPr snapToObjects="1">
      <p:cViewPr varScale="1">
        <p:scale>
          <a:sx n="112" d="100"/>
          <a:sy n="112" d="100"/>
        </p:scale>
        <p:origin x="-1770" y="-78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3340DF-C317-4F6E-8F3F-E8C229200301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FC28A7-A6A9-4604-9F69-D7464C89E3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7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7900242-7AF7-498E-A370-A9AB81CA8704}" type="slidenum">
              <a:rPr lang="fr-FR" altLang="fr-FR" sz="1200">
                <a:latin typeface="Calibri" pitchFamily="34" charset="0"/>
              </a:rPr>
              <a:pPr algn="r" eaLnBrk="1" hangingPunct="1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654A4DD-A7FE-4E53-AD00-82CBBC1ECD74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10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5451E67-ECA5-46A7-926D-9008F73B8AD5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12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43A2924-8DED-4A8D-9B48-88BDE2E6AB77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AD6484-8FA5-434F-8AB8-3C4C126EB681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DF56904-A783-407C-B4E6-C429A42EBFB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75805A0-19BF-4C76-8305-EE5E0EE13F6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893A9DF-9614-4D98-8D34-361C647FA4A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83C32E3-31BF-4928-A5F1-A1DAB6865DD4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6ED830A-9798-4791-AC10-E18FEE843756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3DA5D88-954B-457C-A0C0-1AA87E6E1DC4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9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5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10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Comparison of INSTI vs EFV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STARTMRK</a:t>
            </a:r>
          </a:p>
          <a:p>
            <a:r>
              <a:rPr lang="fr-FR" altLang="fr-FR" sz="2800" b="1" smtClean="0">
                <a:latin typeface="Calibri" pitchFamily="34" charset="0"/>
                <a:ea typeface="ＭＳ Ｐゴシック" pitchFamily="34" charset="-128"/>
              </a:rPr>
              <a:t>GS-US-236-0102 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SINGLE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280988" y="1651000"/>
          <a:ext cx="8691562" cy="2713440"/>
        </p:xfrm>
        <a:graphic>
          <a:graphicData uri="http://schemas.openxmlformats.org/drawingml/2006/table">
            <a:tbl>
              <a:tblPr/>
              <a:tblGrid>
                <a:gridCol w="3911202"/>
                <a:gridCol w="1991817"/>
                <a:gridCol w="1910333"/>
                <a:gridCol w="878210"/>
              </a:tblGrid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/FTC/TDF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Diarrhoea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80 (23 %)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66 (19 %)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72 (21 %)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48 (14 %)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0.016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Upper respiratory tract 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48 (14 %)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38 (11 %)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23 (7%)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86 (24%)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49 (14 %)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34 (10 %)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Abnormal dreams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53 (15 %)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95 (27 %)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30 (9%)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49 (14 %)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0.031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Depression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33 (9%)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39 (11%)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 (6%)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43 (12%)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0.009</a:t>
                      </a:r>
                    </a:p>
                  </a:txBody>
                  <a:tcPr marL="90002" marR="90002" marT="46772" marB="467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23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1043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b="1" smtClean="0">
                <a:latin typeface="Calibri" pitchFamily="34" charset="0"/>
                <a:ea typeface="ＭＳ Ｐゴシック" pitchFamily="34" charset="-128"/>
              </a:rPr>
              <a:t>Adverse events occurring in &gt; 10% of patients in either group (W48)</a:t>
            </a:r>
            <a:endParaRPr lang="en-GB" sz="1800" smtClean="0">
              <a:ea typeface="ＭＳ Ｐゴシック" pitchFamily="34" charset="-128"/>
            </a:endParaRPr>
          </a:p>
        </p:txBody>
      </p:sp>
      <p:graphicFrame>
        <p:nvGraphicFramePr>
          <p:cNvPr id="10" name="Group 98"/>
          <p:cNvGraphicFramePr>
            <a:graphicFrameLocks noGrp="1"/>
          </p:cNvGraphicFramePr>
          <p:nvPr/>
        </p:nvGraphicFramePr>
        <p:xfrm>
          <a:off x="284163" y="4789488"/>
          <a:ext cx="8710613" cy="1627704"/>
        </p:xfrm>
        <a:graphic>
          <a:graphicData uri="http://schemas.openxmlformats.org/drawingml/2006/table">
            <a:tbl>
              <a:tblPr/>
              <a:tblGrid>
                <a:gridCol w="3909731"/>
                <a:gridCol w="1986210"/>
                <a:gridCol w="1926661"/>
                <a:gridCol w="888011"/>
              </a:tblGrid>
              <a:tr h="27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/FTC/TDF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/L), median change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LDL cholesterol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/L), median change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HDL cholesterol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/L), median change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Graded ALT abnormality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34 %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Graded AST abnormality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31 %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119063" y="43037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 test results at week 48</a:t>
            </a:r>
            <a:endParaRPr lang="en-GB" kern="0" dirty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362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</a:t>
            </a:r>
          </a:p>
        </p:txBody>
      </p:sp>
      <p:grpSp>
        <p:nvGrpSpPr>
          <p:cNvPr id="11363" name="Grouper 15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36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366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1136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er 14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229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295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12291" name="Espace réservé du contenu 2"/>
          <p:cNvSpPr>
            <a:spLocks noGrp="1"/>
          </p:cNvSpPr>
          <p:nvPr>
            <p:ph idx="4294967295"/>
          </p:nvPr>
        </p:nvSpPr>
        <p:spPr>
          <a:xfrm>
            <a:off x="101600" y="1249363"/>
            <a:ext cx="8747125" cy="53927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Discontinuation for renal event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EVG/c/FTC/TDF 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5 between D0 and W48: 4/5 patients developed signs of tubular toxicity (hypophosphataemia, and/or glycosuria, and/or proteinuria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2 between W48 and W96 : decreased GFR, renal failure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1 between W96 and W144 : creatinine increase, without tubulopathy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EFV/FTC/TDF</a:t>
            </a:r>
            <a:endParaRPr lang="en-US" sz="1600" smtClean="0">
              <a:ea typeface="ＭＳ Ｐゴシック" pitchFamily="34" charset="-128"/>
            </a:endParaRP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No discontinuation</a:t>
            </a:r>
          </a:p>
          <a:p>
            <a:pPr>
              <a:spcBef>
                <a:spcPct val="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Discontinuation for neuropsychiatric event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EVG/c/FTC/TDF 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3 before W48, none after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EFV/FTC/TDF</a:t>
            </a:r>
            <a:endParaRPr lang="en-US" sz="1600" smtClean="0">
              <a:ea typeface="ＭＳ Ｐゴシック" pitchFamily="34" charset="-128"/>
            </a:endParaRP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6 before W48, 4between W48 and W96, none between W96 and W144</a:t>
            </a:r>
          </a:p>
          <a:p>
            <a:pPr>
              <a:spcBef>
                <a:spcPct val="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Discontinuation for rash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EVG/c/FTC/TDF 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No discontinuation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EFV/FTC/TDF</a:t>
            </a:r>
            <a:endParaRPr lang="en-US" sz="1600" smtClean="0">
              <a:ea typeface="ＭＳ Ｐゴシック" pitchFamily="34" charset="-128"/>
            </a:endParaRPr>
          </a:p>
          <a:p>
            <a:pPr lvl="2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4 before W48, none between W48 and W144</a:t>
            </a:r>
          </a:p>
          <a:p>
            <a:pPr>
              <a:spcBef>
                <a:spcPct val="0"/>
              </a:spcBef>
            </a:pPr>
            <a:endParaRPr lang="en-US" smtClean="0">
              <a:latin typeface="Calibri" pitchFamily="34" charset="0"/>
              <a:ea typeface="ＭＳ Ｐゴシック" pitchFamily="34" charset="-128"/>
            </a:endParaRPr>
          </a:p>
          <a:p>
            <a:pPr lvl="2">
              <a:spcBef>
                <a:spcPct val="0"/>
              </a:spcBef>
            </a:pPr>
            <a:endParaRPr lang="en-US" smtClean="0">
              <a:latin typeface="Calibri" pitchFamily="34" charset="0"/>
              <a:ea typeface="ＭＳ Ｐゴシック" pitchFamily="34" charset="-128"/>
            </a:endParaRPr>
          </a:p>
          <a:p>
            <a:pPr>
              <a:spcBef>
                <a:spcPct val="0"/>
              </a:spcBef>
            </a:pPr>
            <a:endParaRPr lang="en-US" smtClean="0">
              <a:latin typeface="Calibri" pitchFamily="34" charset="0"/>
              <a:ea typeface="ＭＳ Ｐゴシック" pitchFamily="34" charset="-128"/>
            </a:endParaRPr>
          </a:p>
          <a:p>
            <a:pPr lvl="1">
              <a:spcBef>
                <a:spcPct val="0"/>
              </a:spcBef>
            </a:pPr>
            <a:endParaRPr lang="en-US" smtClean="0">
              <a:latin typeface="Calibri" pitchFamily="34" charset="0"/>
              <a:ea typeface="ＭＳ Ｐゴシック" pitchFamily="34" charset="-128"/>
            </a:endParaRPr>
          </a:p>
          <a:p>
            <a:pPr lvl="2">
              <a:spcBef>
                <a:spcPct val="0"/>
              </a:spcBef>
            </a:pPr>
            <a:endParaRPr lang="en-US" sz="1200" smtClean="0">
              <a:ea typeface="ＭＳ Ｐゴシック" pitchFamily="34" charset="-128"/>
            </a:endParaRPr>
          </a:p>
        </p:txBody>
      </p:sp>
      <p:sp>
        <p:nvSpPr>
          <p:cNvPr id="12292" name="ZoneTexte 69"/>
          <p:cNvSpPr txBox="1">
            <a:spLocks noChangeArrowheads="1"/>
          </p:cNvSpPr>
          <p:nvPr/>
        </p:nvSpPr>
        <p:spPr bwMode="auto">
          <a:xfrm>
            <a:off x="1393825" y="6553200"/>
            <a:ext cx="772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 ; Zolopa A, JAIDS 2013;63:96-100 ; Wohl DA, JAIDS 2014;65:e118-121 </a:t>
            </a:r>
          </a:p>
        </p:txBody>
      </p:sp>
      <p:sp>
        <p:nvSpPr>
          <p:cNvPr id="1229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302"/>
              </a:spcBef>
              <a:buFont typeface="Wingdings" pitchFamily="-1" charset="2"/>
              <a:buChar char="§"/>
              <a:defRPr/>
            </a:pPr>
            <a:r>
              <a:rPr lang="en-US" sz="2400" b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 of week 48 results</a:t>
            </a:r>
          </a:p>
          <a:p>
            <a:pPr lvl="1">
              <a:spcBef>
                <a:spcPts val="302"/>
              </a:spcBef>
              <a:defRPr/>
            </a:pPr>
            <a:r>
              <a:rPr lang="en-US" sz="1800" smtClean="0">
                <a:ea typeface="ＭＳ Ｐゴシック" pitchFamily="-1" charset="-128"/>
              </a:rPr>
              <a:t>EVG/c/FTC/TDF QD is virologically non </a:t>
            </a:r>
            <a:r>
              <a:rPr lang="en-US" sz="1800">
                <a:ea typeface="ＭＳ Ｐゴシック" pitchFamily="-1" charset="-128"/>
              </a:rPr>
              <a:t>inferior</a:t>
            </a:r>
            <a:r>
              <a:rPr lang="en-US" sz="1800" smtClean="0">
                <a:ea typeface="ＭＳ Ｐゴシック" pitchFamily="-1" charset="-128"/>
              </a:rPr>
              <a:t> to EFV/FTC/TDF</a:t>
            </a:r>
            <a:endParaRPr lang="en-US" sz="1800" baseline="3000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  <a:defRPr/>
            </a:pPr>
            <a:r>
              <a:rPr lang="en-US" sz="1800">
                <a:ea typeface="ＭＳ Ｐゴシック" pitchFamily="-1" charset="-128"/>
              </a:rPr>
              <a:t>Similar </a:t>
            </a:r>
            <a:r>
              <a:rPr lang="en-US" sz="1800" smtClean="0">
                <a:ea typeface="ＭＳ Ｐゴシック" pitchFamily="-1" charset="-128"/>
              </a:rPr>
              <a:t>virologic reponse </a:t>
            </a:r>
            <a:r>
              <a:rPr lang="en-US" sz="1800">
                <a:ea typeface="ＭＳ Ｐゴシック" pitchFamily="-1" charset="-128"/>
              </a:rPr>
              <a:t>of the 2</a:t>
            </a:r>
            <a:r>
              <a:rPr lang="en-US" sz="1800" smtClean="0">
                <a:ea typeface="ＭＳ Ｐゴシック" pitchFamily="-1" charset="-128"/>
              </a:rPr>
              <a:t> regimens in different subgroups of patients, including those high </a:t>
            </a:r>
            <a:r>
              <a:rPr lang="en-US" sz="1800">
                <a:ea typeface="ＭＳ Ｐゴシック" pitchFamily="-1" charset="-128"/>
              </a:rPr>
              <a:t>HIV RNA</a:t>
            </a:r>
            <a:r>
              <a:rPr lang="en-US" sz="1800" smtClean="0">
                <a:ea typeface="ＭＳ Ｐゴシック" pitchFamily="-1" charset="-128"/>
              </a:rPr>
              <a:t> at </a:t>
            </a:r>
            <a:r>
              <a:rPr lang="en-US" sz="1800">
                <a:ea typeface="ＭＳ Ｐゴシック" pitchFamily="-1" charset="-128"/>
              </a:rPr>
              <a:t>enrolment</a:t>
            </a:r>
            <a:endParaRPr lang="en-US" sz="180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  <a:defRPr/>
            </a:pPr>
            <a:r>
              <a:rPr lang="en-US" sz="1800" smtClean="0">
                <a:ea typeface="ＭＳ Ｐゴシック" pitchFamily="-1" charset="-128"/>
              </a:rPr>
              <a:t>Discontinuation because of adverse events : 4 % vs 5 %</a:t>
            </a:r>
          </a:p>
          <a:p>
            <a:pPr lvl="1">
              <a:spcBef>
                <a:spcPts val="302"/>
              </a:spcBef>
              <a:defRPr/>
            </a:pPr>
            <a:r>
              <a:rPr lang="en-US" sz="1800">
                <a:ea typeface="ＭＳ Ｐゴシック" pitchFamily="-1" charset="-128"/>
              </a:rPr>
              <a:t>Development of major</a:t>
            </a:r>
            <a:r>
              <a:rPr lang="en-US" sz="1800" smtClean="0">
                <a:ea typeface="ＭＳ Ｐゴシック" pitchFamily="-1" charset="-128"/>
              </a:rPr>
              <a:t> resistance </a:t>
            </a:r>
            <a:r>
              <a:rPr lang="en-US" sz="1800">
                <a:ea typeface="ＭＳ Ｐゴシック" pitchFamily="-1" charset="-128"/>
              </a:rPr>
              <a:t>mutations occurred in</a:t>
            </a:r>
          </a:p>
          <a:p>
            <a:pPr lvl="2">
              <a:spcBef>
                <a:spcPts val="302"/>
              </a:spcBef>
              <a:defRPr/>
            </a:pPr>
            <a:r>
              <a:rPr lang="en-US" smtClean="0">
                <a:ea typeface="ＭＳ Ｐゴシック" pitchFamily="-1" charset="-128"/>
              </a:rPr>
              <a:t>8 patients on EVG/c/FTC/TDF : 7 with integrase mutations, 8 with NRTI mutations </a:t>
            </a:r>
          </a:p>
          <a:p>
            <a:pPr lvl="2">
              <a:spcBef>
                <a:spcPts val="302"/>
              </a:spcBef>
              <a:defRPr/>
            </a:pPr>
            <a:r>
              <a:rPr lang="en-US" smtClean="0">
                <a:ea typeface="ＭＳ Ｐゴシック" pitchFamily="-1" charset="-128"/>
              </a:rPr>
              <a:t>8 patients on EFV/FTC/TDF : 8 with NNRTI mutations, 2 with NRTI mutations</a:t>
            </a:r>
          </a:p>
          <a:p>
            <a:pPr lvl="1">
              <a:spcBef>
                <a:spcPts val="302"/>
              </a:spcBef>
              <a:defRPr/>
            </a:pPr>
            <a:r>
              <a:rPr lang="en-US" sz="1800">
                <a:ea typeface="ＭＳ Ｐゴシック" pitchFamily="-1" charset="-128"/>
              </a:rPr>
              <a:t>Incidence of</a:t>
            </a:r>
            <a:r>
              <a:rPr lang="en-US" sz="1800" smtClean="0">
                <a:ea typeface="ＭＳ Ｐゴシック" pitchFamily="-1" charset="-128"/>
              </a:rPr>
              <a:t> adverse events was similar except for neuropsychiatric adverse events and rash (more frequent with EFV/FTC/TDF), and nausea (more frequent with EVG/c/FTC/TDF)</a:t>
            </a:r>
          </a:p>
          <a:p>
            <a:pPr lvl="1">
              <a:spcBef>
                <a:spcPts val="302"/>
              </a:spcBef>
              <a:defRPr/>
            </a:pPr>
            <a:r>
              <a:rPr lang="en-US" sz="1800" smtClean="0"/>
              <a:t>Median increases in creatinine with decreases in estimated glomerular filtration rate more pronounced with EVG/c/FTC/TDF</a:t>
            </a:r>
          </a:p>
          <a:p>
            <a:pPr lvl="1">
              <a:spcBef>
                <a:spcPts val="302"/>
              </a:spcBef>
              <a:defRPr/>
            </a:pPr>
            <a:r>
              <a:rPr lang="en-US" sz="1800" smtClean="0"/>
              <a:t>Five patients on EVG/c/FTC/TDF discontinued for renal events</a:t>
            </a:r>
          </a:p>
          <a:p>
            <a:pPr>
              <a:spcBef>
                <a:spcPts val="302"/>
              </a:spcBef>
              <a:buFont typeface="Wingdings" pitchFamily="-1" charset="2"/>
              <a:buChar char="§"/>
              <a:defRPr/>
            </a:pPr>
            <a:r>
              <a:rPr lang="en-US" sz="2400" b="1" smtClean="0">
                <a:latin typeface="+mj-lt"/>
              </a:rPr>
              <a:t>Week 144 results</a:t>
            </a:r>
            <a:endParaRPr lang="en-US" sz="1800" b="1" smtClean="0">
              <a:latin typeface="+mj-lt"/>
            </a:endParaRPr>
          </a:p>
          <a:p>
            <a:pPr lvl="1">
              <a:spcBef>
                <a:spcPts val="302"/>
              </a:spcBef>
              <a:defRPr/>
            </a:pPr>
            <a:r>
              <a:rPr lang="en-US" sz="1800" b="1" smtClean="0">
                <a:latin typeface="+mj-lt"/>
              </a:rPr>
              <a:t>D</a:t>
            </a:r>
            <a:r>
              <a:rPr lang="en-US" sz="1800" smtClean="0"/>
              <a:t>urable efficacy of EVG/c/FTC/TDF, with no new renal safety signal and a longer-term safety profile that is differentiated from EFV/FTC/TDF</a:t>
            </a:r>
          </a:p>
        </p:txBody>
      </p:sp>
      <p:sp>
        <p:nvSpPr>
          <p:cNvPr id="13315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 ; Wohl DA, JAIDS 2014;65:e118-121 </a:t>
            </a:r>
          </a:p>
          <a:p>
            <a:pPr algn="r" defTabSz="914400" eaLnBrk="1" hangingPunct="1"/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13316" name="Grouper 13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331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1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1331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</a:t>
            </a:r>
          </a:p>
        </p:txBody>
      </p:sp>
      <p:grpSp>
        <p:nvGrpSpPr>
          <p:cNvPr id="3075" name="Grouper 25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31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11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7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Espace réservé du contenu 2"/>
          <p:cNvSpPr>
            <a:spLocks/>
          </p:cNvSpPr>
          <p:nvPr/>
        </p:nvSpPr>
        <p:spPr bwMode="auto">
          <a:xfrm>
            <a:off x="34925" y="4840288"/>
            <a:ext cx="896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Non inferiority of EVG/c/FTC/TDF at W48: % HIV RNA &lt; 50 c/mL by intention</a:t>
            </a:r>
            <a:br>
              <a:rPr lang="en-GB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to treat, snapshot analysis (</a:t>
            </a:r>
            <a:r>
              <a:rPr lang="en-GB">
                <a:solidFill>
                  <a:srgbClr val="000066"/>
                </a:solidFill>
              </a:rPr>
              <a:t>lower margin of the 2-sided 95% CI for the difference</a:t>
            </a: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= -12%, 95% power)</a:t>
            </a:r>
            <a:endParaRPr lang="en-GB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420938"/>
          <a:ext cx="3533775" cy="90808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 150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150/200/300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EFV/FTC/TDF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433763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EFV/FTC/TDFQD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5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Double-blind</a:t>
            </a:r>
          </a:p>
        </p:txBody>
      </p:sp>
      <p:sp>
        <p:nvSpPr>
          <p:cNvPr id="3096" name="AutoShape 162"/>
          <p:cNvSpPr>
            <a:spLocks noChangeArrowheads="1"/>
          </p:cNvSpPr>
          <p:nvPr/>
        </p:nvSpPr>
        <p:spPr bwMode="auto">
          <a:xfrm>
            <a:off x="401638" y="2555875"/>
            <a:ext cx="2197100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5,000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eGFR&gt; 70 mL/min</a:t>
            </a:r>
          </a:p>
        </p:txBody>
      </p:sp>
      <p:sp>
        <p:nvSpPr>
          <p:cNvPr id="3097" name="ZoneTexte 71"/>
          <p:cNvSpPr txBox="1">
            <a:spLocks noChangeArrowheads="1"/>
          </p:cNvSpPr>
          <p:nvPr/>
        </p:nvSpPr>
        <p:spPr bwMode="auto">
          <a:xfrm>
            <a:off x="401638" y="4292600"/>
            <a:ext cx="7404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*Randomisation was stratified by HIV RNA (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&lt;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or &gt; 100,000 c/mL) at screening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309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  <p:cxnSp>
        <p:nvCxnSpPr>
          <p:cNvPr id="3099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1" name="Rectangle 9"/>
          <p:cNvSpPr>
            <a:spLocks noChangeArrowheads="1"/>
          </p:cNvSpPr>
          <p:nvPr/>
        </p:nvSpPr>
        <p:spPr bwMode="auto">
          <a:xfrm>
            <a:off x="3036888" y="34607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352</a:t>
            </a:r>
          </a:p>
        </p:txBody>
      </p:sp>
      <p:sp>
        <p:nvSpPr>
          <p:cNvPr id="3102" name="Rectangle 8"/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348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W192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05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6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107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108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9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9738"/>
          <a:ext cx="8353425" cy="4591731"/>
        </p:xfrm>
        <a:graphic>
          <a:graphicData uri="http://schemas.openxmlformats.org/drawingml/2006/table">
            <a:tbl>
              <a:tblPr/>
              <a:tblGrid>
                <a:gridCol w="433387"/>
                <a:gridCol w="3944938"/>
                <a:gridCol w="2070100"/>
                <a:gridCol w="1905000"/>
              </a:tblGrid>
              <a:tr h="5873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RNA 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100,000 c/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coinfection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</a:t>
                      </a: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68" name="Rectangle 6"/>
          <p:cNvSpPr>
            <a:spLocks noChangeArrowheads="1"/>
          </p:cNvSpPr>
          <p:nvPr/>
        </p:nvSpPr>
        <p:spPr bwMode="auto">
          <a:xfrm>
            <a:off x="981075" y="12954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4169" name="ZoneTexte 69"/>
          <p:cNvSpPr txBox="1">
            <a:spLocks noChangeArrowheads="1"/>
          </p:cNvSpPr>
          <p:nvPr/>
        </p:nvSpPr>
        <p:spPr bwMode="auto">
          <a:xfrm>
            <a:off x="1393825" y="6553200"/>
            <a:ext cx="772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 ; Zolopa A, JAIDS 2013;63:96-100 ; Wohl DA, JAIDS 2014;65:e118-121 </a:t>
            </a:r>
          </a:p>
        </p:txBody>
      </p:sp>
      <p:grpSp>
        <p:nvGrpSpPr>
          <p:cNvPr id="4170" name="Grouper 11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417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417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417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79"/>
          <p:cNvSpPr txBox="1">
            <a:spLocks noChangeArrowheads="1"/>
          </p:cNvSpPr>
          <p:nvPr/>
        </p:nvSpPr>
        <p:spPr bwMode="auto">
          <a:xfrm>
            <a:off x="5321300" y="4541838"/>
            <a:ext cx="3651250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charset="0"/>
              </a:rPr>
              <a:t>Mean CD4/mm</a:t>
            </a:r>
            <a:r>
              <a:rPr lang="en-GB" sz="1700" baseline="30000">
                <a:solidFill>
                  <a:srgbClr val="000066"/>
                </a:solidFill>
                <a:cs typeface="Arial" charset="0"/>
              </a:rPr>
              <a:t>3</a:t>
            </a:r>
            <a:r>
              <a:rPr lang="en-GB" sz="1700">
                <a:solidFill>
                  <a:srgbClr val="000066"/>
                </a:solidFill>
                <a:cs typeface="Arial" charset="0"/>
              </a:rPr>
              <a:t> increase at W48 :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charset="0"/>
              </a:rPr>
              <a:t>+ 239 (EVG/c/FTC/TDF) vs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charset="0"/>
              </a:rPr>
              <a:t>+ 206 (EFV/FTC/TDF), P = 0.009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 at week 48</a:t>
            </a:r>
          </a:p>
        </p:txBody>
      </p:sp>
      <p:sp>
        <p:nvSpPr>
          <p:cNvPr id="5124" name="Text Box 134"/>
          <p:cNvSpPr txBox="1">
            <a:spLocks noChangeArrowheads="1"/>
          </p:cNvSpPr>
          <p:nvPr/>
        </p:nvSpPr>
        <p:spPr bwMode="auto">
          <a:xfrm>
            <a:off x="5321300" y="2878138"/>
            <a:ext cx="357187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charset="0"/>
              </a:rPr>
              <a:t>Viral suppression was high in</a:t>
            </a:r>
            <a:br>
              <a:rPr lang="en-US" sz="1700">
                <a:solidFill>
                  <a:srgbClr val="000066"/>
                </a:solidFill>
                <a:cs typeface="Arial" charset="0"/>
              </a:rPr>
            </a:br>
            <a:r>
              <a:rPr lang="en-US" sz="1700">
                <a:solidFill>
                  <a:srgbClr val="000066"/>
                </a:solidFill>
                <a:cs typeface="Arial" charset="0"/>
              </a:rPr>
              <a:t>both treatment arms, for various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charset="0"/>
              </a:rPr>
              <a:t>Subgroups including patients</a:t>
            </a:r>
            <a:br>
              <a:rPr lang="en-US" sz="1700">
                <a:solidFill>
                  <a:srgbClr val="000066"/>
                </a:solidFill>
                <a:cs typeface="Arial" charset="0"/>
              </a:rPr>
            </a:br>
            <a:r>
              <a:rPr lang="en-US" sz="1700">
                <a:solidFill>
                  <a:srgbClr val="000066"/>
                </a:solidFill>
                <a:cs typeface="Arial" charset="0"/>
              </a:rPr>
              <a:t>with HIV RNA &gt; 100 000 c/mL</a:t>
            </a:r>
            <a:br>
              <a:rPr lang="en-US" sz="1700">
                <a:solidFill>
                  <a:srgbClr val="000066"/>
                </a:solidFill>
                <a:cs typeface="Arial" charset="0"/>
              </a:rPr>
            </a:br>
            <a:r>
              <a:rPr lang="en-US" sz="1700">
                <a:solidFill>
                  <a:srgbClr val="000066"/>
                </a:solidFill>
                <a:cs typeface="Arial" charset="0"/>
              </a:rPr>
              <a:t>at baseline</a:t>
            </a:r>
          </a:p>
        </p:txBody>
      </p:sp>
      <p:sp>
        <p:nvSpPr>
          <p:cNvPr id="5125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</a:t>
            </a:r>
          </a:p>
        </p:txBody>
      </p:sp>
      <p:grpSp>
        <p:nvGrpSpPr>
          <p:cNvPr id="5126" name="Grouper 41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16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516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grpSp>
        <p:nvGrpSpPr>
          <p:cNvPr id="5127" name="Groupe 43"/>
          <p:cNvGrpSpPr>
            <a:grpSpLocks/>
          </p:cNvGrpSpPr>
          <p:nvPr/>
        </p:nvGrpSpPr>
        <p:grpSpPr bwMode="auto">
          <a:xfrm>
            <a:off x="107950" y="1700213"/>
            <a:ext cx="6965950" cy="4665662"/>
            <a:chOff x="107503" y="1700808"/>
            <a:chExt cx="6966671" cy="4664986"/>
          </a:xfrm>
        </p:grpSpPr>
        <p:sp>
          <p:nvSpPr>
            <p:cNvPr id="5129" name="Text Box 134"/>
            <p:cNvSpPr txBox="1">
              <a:spLocks noChangeArrowheads="1"/>
            </p:cNvSpPr>
            <p:nvPr/>
          </p:nvSpPr>
          <p:spPr bwMode="auto">
            <a:xfrm>
              <a:off x="1196851" y="1700808"/>
              <a:ext cx="3159125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charset="0"/>
                </a:rPr>
                <a:t>HIV RNA &lt; 50 c/mL</a:t>
              </a:r>
            </a:p>
          </p:txBody>
        </p:sp>
        <p:sp>
          <p:nvSpPr>
            <p:cNvPr id="5130" name="Rectangle 133"/>
            <p:cNvSpPr>
              <a:spLocks noChangeArrowheads="1"/>
            </p:cNvSpPr>
            <p:nvPr/>
          </p:nvSpPr>
          <p:spPr bwMode="auto">
            <a:xfrm>
              <a:off x="940811" y="2932113"/>
              <a:ext cx="794021" cy="241617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31" name="Rectangle 135"/>
            <p:cNvSpPr>
              <a:spLocks noChangeArrowheads="1"/>
            </p:cNvSpPr>
            <p:nvPr/>
          </p:nvSpPr>
          <p:spPr bwMode="auto">
            <a:xfrm>
              <a:off x="235704" y="4560888"/>
              <a:ext cx="25640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5132" name="Rectangle 136"/>
            <p:cNvSpPr>
              <a:spLocks noChangeArrowheads="1"/>
            </p:cNvSpPr>
            <p:nvPr/>
          </p:nvSpPr>
          <p:spPr bwMode="auto">
            <a:xfrm>
              <a:off x="235704" y="3868738"/>
              <a:ext cx="25640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5133" name="Rectangle 137"/>
            <p:cNvSpPr>
              <a:spLocks noChangeArrowheads="1"/>
            </p:cNvSpPr>
            <p:nvPr/>
          </p:nvSpPr>
          <p:spPr bwMode="auto">
            <a:xfrm>
              <a:off x="107503" y="2487613"/>
              <a:ext cx="384604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5134" name="Rectangle 138"/>
            <p:cNvSpPr>
              <a:spLocks noChangeArrowheads="1"/>
            </p:cNvSpPr>
            <p:nvPr/>
          </p:nvSpPr>
          <p:spPr bwMode="auto">
            <a:xfrm>
              <a:off x="235704" y="3178175"/>
              <a:ext cx="25640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5135" name="Line 139"/>
            <p:cNvSpPr>
              <a:spLocks noChangeShapeType="1"/>
            </p:cNvSpPr>
            <p:nvPr/>
          </p:nvSpPr>
          <p:spPr bwMode="auto">
            <a:xfrm>
              <a:off x="581020" y="4667250"/>
              <a:ext cx="11993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6" name="Line 140"/>
            <p:cNvSpPr>
              <a:spLocks noChangeShapeType="1"/>
            </p:cNvSpPr>
            <p:nvPr/>
          </p:nvSpPr>
          <p:spPr bwMode="auto">
            <a:xfrm>
              <a:off x="581020" y="3976688"/>
              <a:ext cx="11993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7" name="Line 141"/>
            <p:cNvSpPr>
              <a:spLocks noChangeShapeType="1"/>
            </p:cNvSpPr>
            <p:nvPr/>
          </p:nvSpPr>
          <p:spPr bwMode="auto">
            <a:xfrm>
              <a:off x="581020" y="2592388"/>
              <a:ext cx="11993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8" name="Line 142"/>
            <p:cNvSpPr>
              <a:spLocks noChangeShapeType="1"/>
            </p:cNvSpPr>
            <p:nvPr/>
          </p:nvSpPr>
          <p:spPr bwMode="auto">
            <a:xfrm>
              <a:off x="581020" y="3282950"/>
              <a:ext cx="11993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9" name="Line 143"/>
            <p:cNvSpPr>
              <a:spLocks noChangeShapeType="1"/>
            </p:cNvSpPr>
            <p:nvPr/>
          </p:nvSpPr>
          <p:spPr bwMode="auto">
            <a:xfrm>
              <a:off x="689830" y="2582863"/>
              <a:ext cx="206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0" name="Rectangle 144"/>
            <p:cNvSpPr>
              <a:spLocks noChangeArrowheads="1"/>
            </p:cNvSpPr>
            <p:nvPr/>
          </p:nvSpPr>
          <p:spPr bwMode="auto">
            <a:xfrm>
              <a:off x="986862" y="2564585"/>
              <a:ext cx="695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charset="0"/>
                </a:rPr>
                <a:t>87.6</a:t>
              </a:r>
            </a:p>
          </p:txBody>
        </p:sp>
        <p:sp>
          <p:nvSpPr>
            <p:cNvPr id="5141" name="Rectangle 145"/>
            <p:cNvSpPr>
              <a:spLocks noChangeArrowheads="1"/>
            </p:cNvSpPr>
            <p:nvPr/>
          </p:nvSpPr>
          <p:spPr bwMode="auto">
            <a:xfrm>
              <a:off x="1772612" y="2677903"/>
              <a:ext cx="695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5B92C9"/>
                  </a:solidFill>
                  <a:cs typeface="Arial" charset="0"/>
                </a:rPr>
                <a:t>84.1</a:t>
              </a:r>
            </a:p>
          </p:txBody>
        </p:sp>
        <p:sp>
          <p:nvSpPr>
            <p:cNvPr id="5142" name="Text Box 148"/>
            <p:cNvSpPr txBox="1">
              <a:spLocks noChangeArrowheads="1"/>
            </p:cNvSpPr>
            <p:nvPr/>
          </p:nvSpPr>
          <p:spPr bwMode="auto">
            <a:xfrm>
              <a:off x="255271" y="2106613"/>
              <a:ext cx="389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5143" name="Rectangle 151"/>
            <p:cNvSpPr>
              <a:spLocks noChangeArrowheads="1"/>
            </p:cNvSpPr>
            <p:nvPr/>
          </p:nvSpPr>
          <p:spPr bwMode="auto">
            <a:xfrm>
              <a:off x="1726561" y="3049588"/>
              <a:ext cx="794021" cy="2298700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4" name="ZoneTexte 86"/>
            <p:cNvSpPr txBox="1">
              <a:spLocks noChangeArrowheads="1"/>
            </p:cNvSpPr>
            <p:nvPr/>
          </p:nvSpPr>
          <p:spPr bwMode="auto">
            <a:xfrm>
              <a:off x="810663" y="5650213"/>
              <a:ext cx="1830694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3.6% (- 1.6 ; 8.8)</a:t>
              </a:r>
            </a:p>
          </p:txBody>
        </p:sp>
        <p:sp>
          <p:nvSpPr>
            <p:cNvPr id="5145" name="Rectangle 133"/>
            <p:cNvSpPr>
              <a:spLocks noChangeArrowheads="1"/>
            </p:cNvSpPr>
            <p:nvPr/>
          </p:nvSpPr>
          <p:spPr bwMode="auto">
            <a:xfrm>
              <a:off x="3147115" y="2733675"/>
              <a:ext cx="794021" cy="2614614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6" name="Rectangle 144"/>
            <p:cNvSpPr>
              <a:spLocks noChangeArrowheads="1"/>
            </p:cNvSpPr>
            <p:nvPr/>
          </p:nvSpPr>
          <p:spPr bwMode="auto">
            <a:xfrm>
              <a:off x="3192550" y="2366986"/>
              <a:ext cx="695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charset="0"/>
                </a:rPr>
                <a:t>94.9</a:t>
              </a:r>
            </a:p>
          </p:txBody>
        </p:sp>
        <p:sp>
          <p:nvSpPr>
            <p:cNvPr id="5147" name="Rectangle 145"/>
            <p:cNvSpPr>
              <a:spLocks noChangeArrowheads="1"/>
            </p:cNvSpPr>
            <p:nvPr/>
          </p:nvSpPr>
          <p:spPr bwMode="auto">
            <a:xfrm>
              <a:off x="3973550" y="2312668"/>
              <a:ext cx="695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5B92C9"/>
                  </a:solidFill>
                  <a:cs typeface="Arial" charset="0"/>
                </a:rPr>
                <a:t>96.0</a:t>
              </a:r>
            </a:p>
          </p:txBody>
        </p:sp>
        <p:sp>
          <p:nvSpPr>
            <p:cNvPr id="5148" name="Rectangle 151"/>
            <p:cNvSpPr>
              <a:spLocks noChangeArrowheads="1"/>
            </p:cNvSpPr>
            <p:nvPr/>
          </p:nvSpPr>
          <p:spPr bwMode="auto">
            <a:xfrm>
              <a:off x="3932866" y="2677903"/>
              <a:ext cx="794021" cy="2670385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9" name="Rectangle 40"/>
            <p:cNvSpPr>
              <a:spLocks noChangeArrowheads="1"/>
            </p:cNvSpPr>
            <p:nvPr/>
          </p:nvSpPr>
          <p:spPr bwMode="auto">
            <a:xfrm>
              <a:off x="1138309" y="2039466"/>
              <a:ext cx="11931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>
                  <a:solidFill>
                    <a:srgbClr val="000066"/>
                  </a:solidFill>
                  <a:cs typeface="Arial" charset="0"/>
                </a:rPr>
                <a:t>Primary</a:t>
              </a:r>
              <a:br>
                <a:rPr lang="en-GB" sz="1600">
                  <a:solidFill>
                    <a:srgbClr val="000066"/>
                  </a:solidFill>
                  <a:cs typeface="Arial" charset="0"/>
                </a:rPr>
              </a:br>
              <a:r>
                <a:rPr lang="en-GB" sz="1600">
                  <a:solidFill>
                    <a:srgbClr val="000066"/>
                  </a:solidFill>
                  <a:cs typeface="Arial" charset="0"/>
                </a:rPr>
                <a:t>analysis</a:t>
              </a:r>
              <a:endParaRPr lang="en-GB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150" name="ZoneTexte 86"/>
            <p:cNvSpPr txBox="1">
              <a:spLocks noChangeArrowheads="1"/>
            </p:cNvSpPr>
            <p:nvPr/>
          </p:nvSpPr>
          <p:spPr bwMode="auto">
            <a:xfrm>
              <a:off x="3010046" y="5650213"/>
              <a:ext cx="1830694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-1.0 % (- 4.4 ; 2.4)</a:t>
              </a:r>
            </a:p>
          </p:txBody>
        </p:sp>
        <p:sp>
          <p:nvSpPr>
            <p:cNvPr id="5151" name="Line 146"/>
            <p:cNvSpPr>
              <a:spLocks noChangeShapeType="1"/>
            </p:cNvSpPr>
            <p:nvPr/>
          </p:nvSpPr>
          <p:spPr bwMode="auto">
            <a:xfrm>
              <a:off x="581020" y="5359400"/>
              <a:ext cx="451806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52" name="Rectangle 40"/>
            <p:cNvSpPr>
              <a:spLocks noChangeArrowheads="1"/>
            </p:cNvSpPr>
            <p:nvPr/>
          </p:nvSpPr>
          <p:spPr bwMode="auto">
            <a:xfrm>
              <a:off x="751965" y="5368925"/>
              <a:ext cx="194809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snapshot</a:t>
              </a:r>
            </a:p>
          </p:txBody>
        </p:sp>
        <p:sp>
          <p:nvSpPr>
            <p:cNvPr id="5153" name="Rectangle 41"/>
            <p:cNvSpPr>
              <a:spLocks noChangeArrowheads="1"/>
            </p:cNvSpPr>
            <p:nvPr/>
          </p:nvSpPr>
          <p:spPr bwMode="auto">
            <a:xfrm>
              <a:off x="3018098" y="5368925"/>
              <a:ext cx="181459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Per protocol</a:t>
              </a:r>
            </a:p>
          </p:txBody>
        </p:sp>
        <p:sp>
          <p:nvSpPr>
            <p:cNvPr id="5154" name="AutoShape 165"/>
            <p:cNvSpPr>
              <a:spLocks noChangeArrowheads="1"/>
            </p:cNvSpPr>
            <p:nvPr/>
          </p:nvSpPr>
          <p:spPr bwMode="auto">
            <a:xfrm>
              <a:off x="5019868" y="2088327"/>
              <a:ext cx="2054305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5" name="Rectangle 3"/>
            <p:cNvSpPr>
              <a:spLocks noChangeArrowheads="1"/>
            </p:cNvSpPr>
            <p:nvPr/>
          </p:nvSpPr>
          <p:spPr bwMode="auto">
            <a:xfrm>
              <a:off x="5129406" y="2425696"/>
              <a:ext cx="177800" cy="144462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6" name="Rectangle 4"/>
            <p:cNvSpPr>
              <a:spLocks noChangeArrowheads="1"/>
            </p:cNvSpPr>
            <p:nvPr/>
          </p:nvSpPr>
          <p:spPr bwMode="auto">
            <a:xfrm>
              <a:off x="5129406" y="2192012"/>
              <a:ext cx="177800" cy="1444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7" name="ZoneTexte 84"/>
            <p:cNvSpPr txBox="1">
              <a:spLocks noChangeArrowheads="1"/>
            </p:cNvSpPr>
            <p:nvPr/>
          </p:nvSpPr>
          <p:spPr bwMode="auto">
            <a:xfrm>
              <a:off x="5286569" y="2066102"/>
              <a:ext cx="1787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EVCG/c/FTC/TDF</a:t>
              </a:r>
            </a:p>
          </p:txBody>
        </p:sp>
        <p:sp>
          <p:nvSpPr>
            <p:cNvPr id="5158" name="ZoneTexte 85"/>
            <p:cNvSpPr txBox="1">
              <a:spLocks noChangeArrowheads="1"/>
            </p:cNvSpPr>
            <p:nvPr/>
          </p:nvSpPr>
          <p:spPr bwMode="auto">
            <a:xfrm>
              <a:off x="5286569" y="2321482"/>
              <a:ext cx="1428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EFV/FTC/TDF</a:t>
              </a:r>
            </a:p>
          </p:txBody>
        </p:sp>
        <p:sp>
          <p:nvSpPr>
            <p:cNvPr id="5159" name="Rectangle 135"/>
            <p:cNvSpPr>
              <a:spLocks noChangeArrowheads="1"/>
            </p:cNvSpPr>
            <p:nvPr/>
          </p:nvSpPr>
          <p:spPr bwMode="auto">
            <a:xfrm>
              <a:off x="408537" y="5231140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</p:grpSp>
      <p:sp>
        <p:nvSpPr>
          <p:cNvPr id="512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46138" y="1128713"/>
            <a:ext cx="7454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 at week 96 and week 144</a:t>
            </a:r>
          </a:p>
        </p:txBody>
      </p:sp>
      <p:sp>
        <p:nvSpPr>
          <p:cNvPr id="6147" name="ZoneTexte 69"/>
          <p:cNvSpPr txBox="1">
            <a:spLocks noChangeArrowheads="1"/>
          </p:cNvSpPr>
          <p:nvPr/>
        </p:nvSpPr>
        <p:spPr bwMode="auto">
          <a:xfrm>
            <a:off x="1763713" y="6553200"/>
            <a:ext cx="73517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Zolopa A, JAIDS 2013;63:96-100 ; Wohl DA, JAIDS 2014;65:e118-121 </a:t>
            </a:r>
          </a:p>
        </p:txBody>
      </p:sp>
      <p:grpSp>
        <p:nvGrpSpPr>
          <p:cNvPr id="6148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621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621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grpSp>
        <p:nvGrpSpPr>
          <p:cNvPr id="6149" name="Groupe 68"/>
          <p:cNvGrpSpPr>
            <a:grpSpLocks/>
          </p:cNvGrpSpPr>
          <p:nvPr/>
        </p:nvGrpSpPr>
        <p:grpSpPr bwMode="auto">
          <a:xfrm>
            <a:off x="242888" y="1671638"/>
            <a:ext cx="3943350" cy="4799012"/>
            <a:chOff x="242467" y="1671289"/>
            <a:chExt cx="3944156" cy="4799085"/>
          </a:xfrm>
        </p:grpSpPr>
        <p:sp>
          <p:nvSpPr>
            <p:cNvPr id="6182" name="Text Box 134"/>
            <p:cNvSpPr txBox="1">
              <a:spLocks noChangeArrowheads="1"/>
            </p:cNvSpPr>
            <p:nvPr/>
          </p:nvSpPr>
          <p:spPr bwMode="auto">
            <a:xfrm>
              <a:off x="626642" y="1671289"/>
              <a:ext cx="3532187" cy="344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charset="0"/>
                </a:rPr>
                <a:t>HIV RNA &lt; 50 c/mL at week 96 </a:t>
              </a:r>
            </a:p>
          </p:txBody>
        </p:sp>
        <p:sp>
          <p:nvSpPr>
            <p:cNvPr id="6183" name="Rectangle 133"/>
            <p:cNvSpPr>
              <a:spLocks noChangeArrowheads="1"/>
            </p:cNvSpPr>
            <p:nvPr/>
          </p:nvSpPr>
          <p:spPr bwMode="auto">
            <a:xfrm>
              <a:off x="882229" y="3176102"/>
              <a:ext cx="609600" cy="230978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84" name="Rectangle 135"/>
            <p:cNvSpPr>
              <a:spLocks noChangeArrowheads="1"/>
            </p:cNvSpPr>
            <p:nvPr/>
          </p:nvSpPr>
          <p:spPr bwMode="auto">
            <a:xfrm>
              <a:off x="340892" y="469848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6185" name="Rectangle 136"/>
            <p:cNvSpPr>
              <a:spLocks noChangeArrowheads="1"/>
            </p:cNvSpPr>
            <p:nvPr/>
          </p:nvSpPr>
          <p:spPr bwMode="auto">
            <a:xfrm>
              <a:off x="340892" y="400633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6186" name="Rectangle 137"/>
            <p:cNvSpPr>
              <a:spLocks noChangeArrowheads="1"/>
            </p:cNvSpPr>
            <p:nvPr/>
          </p:nvSpPr>
          <p:spPr bwMode="auto">
            <a:xfrm>
              <a:off x="242467" y="2625210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6187" name="Rectangle 138"/>
            <p:cNvSpPr>
              <a:spLocks noChangeArrowheads="1"/>
            </p:cNvSpPr>
            <p:nvPr/>
          </p:nvSpPr>
          <p:spPr bwMode="auto">
            <a:xfrm>
              <a:off x="340892" y="3315772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6188" name="Line 139"/>
            <p:cNvSpPr>
              <a:spLocks noChangeShapeType="1"/>
            </p:cNvSpPr>
            <p:nvPr/>
          </p:nvSpPr>
          <p:spPr bwMode="auto">
            <a:xfrm>
              <a:off x="606004" y="48048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89" name="Line 140"/>
            <p:cNvSpPr>
              <a:spLocks noChangeShapeType="1"/>
            </p:cNvSpPr>
            <p:nvPr/>
          </p:nvSpPr>
          <p:spPr bwMode="auto">
            <a:xfrm>
              <a:off x="606004" y="41142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90" name="Line 141"/>
            <p:cNvSpPr>
              <a:spLocks noChangeShapeType="1"/>
            </p:cNvSpPr>
            <p:nvPr/>
          </p:nvSpPr>
          <p:spPr bwMode="auto">
            <a:xfrm>
              <a:off x="606004" y="27299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91" name="Line 142"/>
            <p:cNvSpPr>
              <a:spLocks noChangeShapeType="1"/>
            </p:cNvSpPr>
            <p:nvPr/>
          </p:nvSpPr>
          <p:spPr bwMode="auto">
            <a:xfrm>
              <a:off x="606004" y="34205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92" name="Line 143"/>
            <p:cNvSpPr>
              <a:spLocks noChangeShapeType="1"/>
            </p:cNvSpPr>
            <p:nvPr/>
          </p:nvSpPr>
          <p:spPr bwMode="auto">
            <a:xfrm>
              <a:off x="696492" y="2720460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93" name="Rectangle 144"/>
            <p:cNvSpPr>
              <a:spLocks noChangeArrowheads="1"/>
            </p:cNvSpPr>
            <p:nvPr/>
          </p:nvSpPr>
          <p:spPr bwMode="auto">
            <a:xfrm>
              <a:off x="926637" y="2858131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charset="0"/>
                </a:rPr>
                <a:t>83.3</a:t>
              </a:r>
            </a:p>
          </p:txBody>
        </p:sp>
        <p:sp>
          <p:nvSpPr>
            <p:cNvPr id="6194" name="Rectangle 145"/>
            <p:cNvSpPr>
              <a:spLocks noChangeArrowheads="1"/>
            </p:cNvSpPr>
            <p:nvPr/>
          </p:nvSpPr>
          <p:spPr bwMode="auto">
            <a:xfrm>
              <a:off x="1520834" y="2897785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5B92C9"/>
                  </a:solidFill>
                  <a:cs typeface="Arial" charset="0"/>
                </a:rPr>
                <a:t>82.3</a:t>
              </a:r>
            </a:p>
          </p:txBody>
        </p:sp>
        <p:sp>
          <p:nvSpPr>
            <p:cNvPr id="6195" name="Text Box 148"/>
            <p:cNvSpPr txBox="1">
              <a:spLocks noChangeArrowheads="1"/>
            </p:cNvSpPr>
            <p:nvPr/>
          </p:nvSpPr>
          <p:spPr bwMode="auto">
            <a:xfrm>
              <a:off x="267867" y="2244210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6196" name="Rectangle 151"/>
            <p:cNvSpPr>
              <a:spLocks noChangeArrowheads="1"/>
            </p:cNvSpPr>
            <p:nvPr/>
          </p:nvSpPr>
          <p:spPr bwMode="auto">
            <a:xfrm>
              <a:off x="1485479" y="3214688"/>
              <a:ext cx="609600" cy="2271197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97" name="ZoneTexte 86"/>
            <p:cNvSpPr txBox="1">
              <a:spLocks noChangeArrowheads="1"/>
            </p:cNvSpPr>
            <p:nvPr/>
          </p:nvSpPr>
          <p:spPr bwMode="auto">
            <a:xfrm>
              <a:off x="477188" y="5750946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 1.1 % (- 4.5 ; 6.7)</a:t>
              </a:r>
            </a:p>
          </p:txBody>
        </p:sp>
        <p:sp>
          <p:nvSpPr>
            <p:cNvPr id="6198" name="Rectangle 133"/>
            <p:cNvSpPr>
              <a:spLocks noChangeArrowheads="1"/>
            </p:cNvSpPr>
            <p:nvPr/>
          </p:nvSpPr>
          <p:spPr bwMode="auto">
            <a:xfrm>
              <a:off x="2576092" y="3058186"/>
              <a:ext cx="609600" cy="2427699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99" name="Rectangle 144"/>
            <p:cNvSpPr>
              <a:spLocks noChangeArrowheads="1"/>
            </p:cNvSpPr>
            <p:nvPr/>
          </p:nvSpPr>
          <p:spPr bwMode="auto">
            <a:xfrm>
              <a:off x="2610974" y="2731401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charset="0"/>
                </a:rPr>
                <a:t>86.7</a:t>
              </a:r>
            </a:p>
          </p:txBody>
        </p:sp>
        <p:sp>
          <p:nvSpPr>
            <p:cNvPr id="6200" name="Rectangle 145"/>
            <p:cNvSpPr>
              <a:spLocks noChangeArrowheads="1"/>
            </p:cNvSpPr>
            <p:nvPr/>
          </p:nvSpPr>
          <p:spPr bwMode="auto">
            <a:xfrm>
              <a:off x="3192471" y="2825777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5B92C9"/>
                  </a:solidFill>
                  <a:cs typeface="Arial" charset="0"/>
                </a:rPr>
                <a:t>85.4</a:t>
              </a:r>
            </a:p>
          </p:txBody>
        </p:sp>
        <p:sp>
          <p:nvSpPr>
            <p:cNvPr id="6201" name="Rectangle 151"/>
            <p:cNvSpPr>
              <a:spLocks noChangeArrowheads="1"/>
            </p:cNvSpPr>
            <p:nvPr/>
          </p:nvSpPr>
          <p:spPr bwMode="auto">
            <a:xfrm>
              <a:off x="3179342" y="3122613"/>
              <a:ext cx="609600" cy="2363272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202" name="ZoneTexte 86"/>
            <p:cNvSpPr txBox="1">
              <a:spLocks noChangeArrowheads="1"/>
            </p:cNvSpPr>
            <p:nvPr/>
          </p:nvSpPr>
          <p:spPr bwMode="auto">
            <a:xfrm>
              <a:off x="2345805" y="5750946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1.4 % (- 3.8 ; 6.5)</a:t>
              </a:r>
            </a:p>
          </p:txBody>
        </p:sp>
        <p:sp>
          <p:nvSpPr>
            <p:cNvPr id="6203" name="Line 146"/>
            <p:cNvSpPr>
              <a:spLocks noChangeShapeType="1"/>
            </p:cNvSpPr>
            <p:nvPr/>
          </p:nvSpPr>
          <p:spPr bwMode="auto">
            <a:xfrm>
              <a:off x="606004" y="5496997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204" name="Rectangle 40"/>
            <p:cNvSpPr>
              <a:spLocks noChangeArrowheads="1"/>
            </p:cNvSpPr>
            <p:nvPr/>
          </p:nvSpPr>
          <p:spPr bwMode="auto">
            <a:xfrm>
              <a:off x="649786" y="5479363"/>
              <a:ext cx="14956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snapshot</a:t>
              </a:r>
            </a:p>
          </p:txBody>
        </p:sp>
        <p:sp>
          <p:nvSpPr>
            <p:cNvPr id="6205" name="Rectangle 41"/>
            <p:cNvSpPr>
              <a:spLocks noChangeArrowheads="1"/>
            </p:cNvSpPr>
            <p:nvPr/>
          </p:nvSpPr>
          <p:spPr bwMode="auto">
            <a:xfrm>
              <a:off x="2709361" y="5479363"/>
              <a:ext cx="11137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M = F</a:t>
              </a:r>
            </a:p>
          </p:txBody>
        </p:sp>
        <p:grpSp>
          <p:nvGrpSpPr>
            <p:cNvPr id="6206" name="Groupe 1"/>
            <p:cNvGrpSpPr>
              <a:grpSpLocks/>
            </p:cNvGrpSpPr>
            <p:nvPr/>
          </p:nvGrpSpPr>
          <p:grpSpPr bwMode="auto">
            <a:xfrm>
              <a:off x="2019691" y="2066102"/>
              <a:ext cx="2054306" cy="624712"/>
              <a:chOff x="2019691" y="2066102"/>
              <a:chExt cx="2054306" cy="624712"/>
            </a:xfrm>
          </p:grpSpPr>
          <p:sp>
            <p:nvSpPr>
              <p:cNvPr id="6208" name="AutoShape 165"/>
              <p:cNvSpPr>
                <a:spLocks noChangeArrowheads="1"/>
              </p:cNvSpPr>
              <p:nvPr/>
            </p:nvSpPr>
            <p:spPr bwMode="auto">
              <a:xfrm>
                <a:off x="2019691" y="2088327"/>
                <a:ext cx="2054305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209" name="Rectangle 3"/>
              <p:cNvSpPr>
                <a:spLocks noChangeArrowheads="1"/>
              </p:cNvSpPr>
              <p:nvPr/>
            </p:nvSpPr>
            <p:spPr bwMode="auto">
              <a:xfrm>
                <a:off x="2129229" y="2425696"/>
                <a:ext cx="177800" cy="144462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210" name="Rectangle 4"/>
              <p:cNvSpPr>
                <a:spLocks noChangeArrowheads="1"/>
              </p:cNvSpPr>
              <p:nvPr/>
            </p:nvSpPr>
            <p:spPr bwMode="auto">
              <a:xfrm>
                <a:off x="2129229" y="2192012"/>
                <a:ext cx="177800" cy="144463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211" name="ZoneTexte 84"/>
              <p:cNvSpPr txBox="1">
                <a:spLocks noChangeArrowheads="1"/>
              </p:cNvSpPr>
              <p:nvPr/>
            </p:nvSpPr>
            <p:spPr bwMode="auto">
              <a:xfrm>
                <a:off x="2286392" y="2066102"/>
                <a:ext cx="1787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EVCG/c/FTC/TDF</a:t>
                </a:r>
              </a:p>
            </p:txBody>
          </p:sp>
          <p:sp>
            <p:nvSpPr>
              <p:cNvPr id="6212" name="ZoneTexte 85"/>
              <p:cNvSpPr txBox="1">
                <a:spLocks noChangeArrowheads="1"/>
              </p:cNvSpPr>
              <p:nvPr/>
            </p:nvSpPr>
            <p:spPr bwMode="auto">
              <a:xfrm>
                <a:off x="2286392" y="2321482"/>
                <a:ext cx="14287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EFV/FTC/TDF</a:t>
                </a:r>
              </a:p>
            </p:txBody>
          </p:sp>
        </p:grpSp>
        <p:sp>
          <p:nvSpPr>
            <p:cNvPr id="6207" name="Rectangle 135"/>
            <p:cNvSpPr>
              <a:spLocks noChangeArrowheads="1"/>
            </p:cNvSpPr>
            <p:nvPr/>
          </p:nvSpPr>
          <p:spPr bwMode="auto">
            <a:xfrm>
              <a:off x="449456" y="5368464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</p:grpSp>
      <p:grpSp>
        <p:nvGrpSpPr>
          <p:cNvPr id="6150" name="Groupe 79"/>
          <p:cNvGrpSpPr>
            <a:grpSpLocks/>
          </p:cNvGrpSpPr>
          <p:nvPr/>
        </p:nvGrpSpPr>
        <p:grpSpPr bwMode="auto">
          <a:xfrm>
            <a:off x="4787900" y="1671638"/>
            <a:ext cx="3943350" cy="4799012"/>
            <a:chOff x="4788024" y="1671289"/>
            <a:chExt cx="3942533" cy="4799085"/>
          </a:xfrm>
        </p:grpSpPr>
        <p:sp>
          <p:nvSpPr>
            <p:cNvPr id="6152" name="Text Box 134"/>
            <p:cNvSpPr txBox="1">
              <a:spLocks noChangeArrowheads="1"/>
            </p:cNvSpPr>
            <p:nvPr/>
          </p:nvSpPr>
          <p:spPr bwMode="auto">
            <a:xfrm>
              <a:off x="5058149" y="1671289"/>
              <a:ext cx="3619397" cy="344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charset="0"/>
                </a:rPr>
                <a:t>HIV RNA &lt; 50 c/mL at week 144 </a:t>
              </a:r>
            </a:p>
          </p:txBody>
        </p:sp>
        <p:sp>
          <p:nvSpPr>
            <p:cNvPr id="6153" name="Rectangle 133"/>
            <p:cNvSpPr>
              <a:spLocks noChangeArrowheads="1"/>
            </p:cNvSpPr>
            <p:nvPr/>
          </p:nvSpPr>
          <p:spPr bwMode="auto">
            <a:xfrm>
              <a:off x="5427786" y="3276600"/>
              <a:ext cx="609600" cy="220928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54" name="Rectangle 135"/>
            <p:cNvSpPr>
              <a:spLocks noChangeArrowheads="1"/>
            </p:cNvSpPr>
            <p:nvPr/>
          </p:nvSpPr>
          <p:spPr bwMode="auto">
            <a:xfrm>
              <a:off x="4886449" y="469848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6155" name="Rectangle 136"/>
            <p:cNvSpPr>
              <a:spLocks noChangeArrowheads="1"/>
            </p:cNvSpPr>
            <p:nvPr/>
          </p:nvSpPr>
          <p:spPr bwMode="auto">
            <a:xfrm>
              <a:off x="4886449" y="400633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6156" name="Rectangle 137"/>
            <p:cNvSpPr>
              <a:spLocks noChangeArrowheads="1"/>
            </p:cNvSpPr>
            <p:nvPr/>
          </p:nvSpPr>
          <p:spPr bwMode="auto">
            <a:xfrm>
              <a:off x="4788024" y="2625210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6157" name="Rectangle 138"/>
            <p:cNvSpPr>
              <a:spLocks noChangeArrowheads="1"/>
            </p:cNvSpPr>
            <p:nvPr/>
          </p:nvSpPr>
          <p:spPr bwMode="auto">
            <a:xfrm>
              <a:off x="4886449" y="3315772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6158" name="Line 139"/>
            <p:cNvSpPr>
              <a:spLocks noChangeShapeType="1"/>
            </p:cNvSpPr>
            <p:nvPr/>
          </p:nvSpPr>
          <p:spPr bwMode="auto">
            <a:xfrm>
              <a:off x="5151561" y="48048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59" name="Line 140"/>
            <p:cNvSpPr>
              <a:spLocks noChangeShapeType="1"/>
            </p:cNvSpPr>
            <p:nvPr/>
          </p:nvSpPr>
          <p:spPr bwMode="auto">
            <a:xfrm>
              <a:off x="5151561" y="41142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0" name="Line 141"/>
            <p:cNvSpPr>
              <a:spLocks noChangeShapeType="1"/>
            </p:cNvSpPr>
            <p:nvPr/>
          </p:nvSpPr>
          <p:spPr bwMode="auto">
            <a:xfrm>
              <a:off x="5151561" y="27299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1" name="Line 142"/>
            <p:cNvSpPr>
              <a:spLocks noChangeShapeType="1"/>
            </p:cNvSpPr>
            <p:nvPr/>
          </p:nvSpPr>
          <p:spPr bwMode="auto">
            <a:xfrm>
              <a:off x="5151561" y="34205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2" name="Line 143"/>
            <p:cNvSpPr>
              <a:spLocks noChangeShapeType="1"/>
            </p:cNvSpPr>
            <p:nvPr/>
          </p:nvSpPr>
          <p:spPr bwMode="auto">
            <a:xfrm>
              <a:off x="5242049" y="2720460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3" name="Rectangle 144"/>
            <p:cNvSpPr>
              <a:spLocks noChangeArrowheads="1"/>
            </p:cNvSpPr>
            <p:nvPr/>
          </p:nvSpPr>
          <p:spPr bwMode="auto">
            <a:xfrm>
              <a:off x="5472194" y="295688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charset="0"/>
                </a:rPr>
                <a:t>80.2</a:t>
              </a:r>
            </a:p>
          </p:txBody>
        </p:sp>
        <p:sp>
          <p:nvSpPr>
            <p:cNvPr id="6164" name="Rectangle 145"/>
            <p:cNvSpPr>
              <a:spLocks noChangeArrowheads="1"/>
            </p:cNvSpPr>
            <p:nvPr/>
          </p:nvSpPr>
          <p:spPr bwMode="auto">
            <a:xfrm>
              <a:off x="6066391" y="308279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5B92C9"/>
                  </a:solidFill>
                  <a:cs typeface="Arial" charset="0"/>
                </a:rPr>
                <a:t>75.3</a:t>
              </a:r>
            </a:p>
          </p:txBody>
        </p:sp>
        <p:sp>
          <p:nvSpPr>
            <p:cNvPr id="6165" name="Text Box 148"/>
            <p:cNvSpPr txBox="1">
              <a:spLocks noChangeArrowheads="1"/>
            </p:cNvSpPr>
            <p:nvPr/>
          </p:nvSpPr>
          <p:spPr bwMode="auto">
            <a:xfrm>
              <a:off x="4813424" y="2244210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6166" name="Rectangle 151"/>
            <p:cNvSpPr>
              <a:spLocks noChangeArrowheads="1"/>
            </p:cNvSpPr>
            <p:nvPr/>
          </p:nvSpPr>
          <p:spPr bwMode="auto">
            <a:xfrm>
              <a:off x="6031036" y="3403601"/>
              <a:ext cx="609600" cy="2082284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67" name="ZoneTexte 86"/>
            <p:cNvSpPr txBox="1">
              <a:spLocks noChangeArrowheads="1"/>
            </p:cNvSpPr>
            <p:nvPr/>
          </p:nvSpPr>
          <p:spPr bwMode="auto">
            <a:xfrm>
              <a:off x="5089539" y="5750946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 4.9 % (- 1.3; 11.1)</a:t>
              </a:r>
            </a:p>
          </p:txBody>
        </p:sp>
        <p:sp>
          <p:nvSpPr>
            <p:cNvPr id="6168" name="Rectangle 133"/>
            <p:cNvSpPr>
              <a:spLocks noChangeArrowheads="1"/>
            </p:cNvSpPr>
            <p:nvPr/>
          </p:nvSpPr>
          <p:spPr bwMode="auto">
            <a:xfrm>
              <a:off x="7121649" y="3214688"/>
              <a:ext cx="609600" cy="2271197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69" name="Rectangle 151"/>
            <p:cNvSpPr>
              <a:spLocks noChangeArrowheads="1"/>
            </p:cNvSpPr>
            <p:nvPr/>
          </p:nvSpPr>
          <p:spPr bwMode="auto">
            <a:xfrm>
              <a:off x="7724899" y="3326885"/>
              <a:ext cx="609600" cy="2159000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70" name="ZoneTexte 86"/>
            <p:cNvSpPr txBox="1">
              <a:spLocks noChangeArrowheads="1"/>
            </p:cNvSpPr>
            <p:nvPr/>
          </p:nvSpPr>
          <p:spPr bwMode="auto">
            <a:xfrm>
              <a:off x="6889739" y="5750946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4.1 % (- 1.9 ; 10.0)</a:t>
              </a:r>
            </a:p>
          </p:txBody>
        </p:sp>
        <p:sp>
          <p:nvSpPr>
            <p:cNvPr id="6171" name="Line 146"/>
            <p:cNvSpPr>
              <a:spLocks noChangeShapeType="1"/>
            </p:cNvSpPr>
            <p:nvPr/>
          </p:nvSpPr>
          <p:spPr bwMode="auto">
            <a:xfrm>
              <a:off x="5151561" y="5496997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72" name="Rectangle 40"/>
            <p:cNvSpPr>
              <a:spLocks noChangeArrowheads="1"/>
            </p:cNvSpPr>
            <p:nvPr/>
          </p:nvSpPr>
          <p:spPr bwMode="auto">
            <a:xfrm>
              <a:off x="5262137" y="5479363"/>
              <a:ext cx="14956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snapshot</a:t>
              </a:r>
            </a:p>
          </p:txBody>
        </p:sp>
        <p:sp>
          <p:nvSpPr>
            <p:cNvPr id="6173" name="Rectangle 41"/>
            <p:cNvSpPr>
              <a:spLocks noChangeArrowheads="1"/>
            </p:cNvSpPr>
            <p:nvPr/>
          </p:nvSpPr>
          <p:spPr bwMode="auto">
            <a:xfrm>
              <a:off x="7253295" y="5479363"/>
              <a:ext cx="11137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M = F</a:t>
              </a:r>
            </a:p>
          </p:txBody>
        </p:sp>
        <p:sp>
          <p:nvSpPr>
            <p:cNvPr id="6174" name="Rectangle 144"/>
            <p:cNvSpPr>
              <a:spLocks noChangeArrowheads="1"/>
            </p:cNvSpPr>
            <p:nvPr/>
          </p:nvSpPr>
          <p:spPr bwMode="auto">
            <a:xfrm>
              <a:off x="7156531" y="288873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charset="0"/>
                </a:rPr>
                <a:t>82.2</a:t>
              </a:r>
            </a:p>
          </p:txBody>
        </p:sp>
        <p:sp>
          <p:nvSpPr>
            <p:cNvPr id="6175" name="Rectangle 145"/>
            <p:cNvSpPr>
              <a:spLocks noChangeArrowheads="1"/>
            </p:cNvSpPr>
            <p:nvPr/>
          </p:nvSpPr>
          <p:spPr bwMode="auto">
            <a:xfrm>
              <a:off x="7738028" y="2994153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5B92C9"/>
                  </a:solidFill>
                  <a:cs typeface="Arial" charset="0"/>
                </a:rPr>
                <a:t>78.1</a:t>
              </a:r>
            </a:p>
          </p:txBody>
        </p:sp>
        <p:sp>
          <p:nvSpPr>
            <p:cNvPr id="6176" name="AutoShape 165"/>
            <p:cNvSpPr>
              <a:spLocks noChangeArrowheads="1"/>
            </p:cNvSpPr>
            <p:nvPr/>
          </p:nvSpPr>
          <p:spPr bwMode="auto">
            <a:xfrm>
              <a:off x="6498309" y="2088327"/>
              <a:ext cx="2054305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77" name="Rectangle 3"/>
            <p:cNvSpPr>
              <a:spLocks noChangeArrowheads="1"/>
            </p:cNvSpPr>
            <p:nvPr/>
          </p:nvSpPr>
          <p:spPr bwMode="auto">
            <a:xfrm>
              <a:off x="6607847" y="2425696"/>
              <a:ext cx="177800" cy="144462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78" name="Rectangle 4"/>
            <p:cNvSpPr>
              <a:spLocks noChangeArrowheads="1"/>
            </p:cNvSpPr>
            <p:nvPr/>
          </p:nvSpPr>
          <p:spPr bwMode="auto">
            <a:xfrm>
              <a:off x="6607847" y="2192012"/>
              <a:ext cx="177800" cy="1444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79" name="ZoneTexte 84"/>
            <p:cNvSpPr txBox="1">
              <a:spLocks noChangeArrowheads="1"/>
            </p:cNvSpPr>
            <p:nvPr/>
          </p:nvSpPr>
          <p:spPr bwMode="auto">
            <a:xfrm>
              <a:off x="6765010" y="2066102"/>
              <a:ext cx="1787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EVCG/c/FTC/TDF</a:t>
              </a:r>
            </a:p>
          </p:txBody>
        </p:sp>
        <p:sp>
          <p:nvSpPr>
            <p:cNvPr id="6180" name="ZoneTexte 85"/>
            <p:cNvSpPr txBox="1">
              <a:spLocks noChangeArrowheads="1"/>
            </p:cNvSpPr>
            <p:nvPr/>
          </p:nvSpPr>
          <p:spPr bwMode="auto">
            <a:xfrm>
              <a:off x="6765010" y="2321482"/>
              <a:ext cx="1428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EFV/FTC/TDF</a:t>
              </a:r>
            </a:p>
          </p:txBody>
        </p:sp>
        <p:sp>
          <p:nvSpPr>
            <p:cNvPr id="6181" name="Rectangle 135"/>
            <p:cNvSpPr>
              <a:spLocks noChangeArrowheads="1"/>
            </p:cNvSpPr>
            <p:nvPr/>
          </p:nvSpPr>
          <p:spPr bwMode="auto">
            <a:xfrm>
              <a:off x="5004048" y="537321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</p:grpSp>
      <p:sp>
        <p:nvSpPr>
          <p:cNvPr id="615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ZoneTexte 48"/>
          <p:cNvSpPr txBox="1"/>
          <p:nvPr/>
        </p:nvSpPr>
        <p:spPr>
          <a:xfrm>
            <a:off x="1819275" y="1358900"/>
            <a:ext cx="54911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CC3300"/>
                </a:solidFill>
                <a:latin typeface="+mj-lt"/>
              </a:rPr>
              <a:t>Secondary efficacy outcomes at week 144</a:t>
            </a: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/>
        </p:nvGraphicFramePr>
        <p:xfrm>
          <a:off x="603250" y="1895475"/>
          <a:ext cx="8237537" cy="243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412"/>
                <a:gridCol w="2111476"/>
                <a:gridCol w="2306649"/>
              </a:tblGrid>
              <a:tr h="465191">
                <a:tc>
                  <a:txBody>
                    <a:bodyPr/>
                    <a:lstStyle/>
                    <a:p>
                      <a:endParaRPr lang="en-US" sz="1200" b="1" noProof="0">
                        <a:solidFill>
                          <a:srgbClr val="002060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000066"/>
                          </a:solidFill>
                          <a:latin typeface="+mj-lt"/>
                        </a:rPr>
                        <a:t>EVG/c/FTC/TDF</a:t>
                      </a:r>
                      <a:endParaRPr lang="en-US" sz="1600" b="1" noProof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chemeClr val="bg1"/>
                          </a:solidFill>
                          <a:latin typeface="+mj-lt"/>
                        </a:rPr>
                        <a:t>EFV/FTC/TDF</a:t>
                      </a:r>
                      <a:endParaRPr lang="en-US" sz="1600" b="1" noProof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2C9"/>
                    </a:solidFill>
                  </a:tcPr>
                </a:tc>
              </a:tr>
              <a:tr h="518239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HIV-1 RNA &lt; 50 c/mL in patients with</a:t>
                      </a:r>
                      <a:br>
                        <a:rPr lang="en-US" sz="1400" b="1" noProof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baseline HIV-1 RNA </a:t>
                      </a:r>
                      <a:r>
                        <a:rPr lang="en-US" sz="1400" b="1" u="none" noProof="0" smtClean="0">
                          <a:solidFill>
                            <a:srgbClr val="000066"/>
                          </a:solidFill>
                        </a:rPr>
                        <a:t>&lt;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 100,000 c/mL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81.7%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74.2%</a:t>
                      </a: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5191">
                <a:tc gridSpan="3">
                  <a:txBody>
                    <a:bodyPr/>
                    <a:lstStyle/>
                    <a:p>
                      <a:pPr algn="ctr">
                        <a:tabLst>
                          <a:tab pos="5830888" algn="ctr"/>
                        </a:tabLst>
                      </a:pPr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Adjusted difference: 7.6% ; 95% CI : 0.1% ; 15.1%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8239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HIV-1 RNA &lt; 50 c/mL in patients with</a:t>
                      </a:r>
                      <a:br>
                        <a:rPr lang="en-US" sz="1400" b="1" noProof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baseline HIV-1 RNA </a:t>
                      </a:r>
                      <a:r>
                        <a:rPr lang="en-US" sz="1400" b="1" u="sng" noProof="0" smtClean="0">
                          <a:solidFill>
                            <a:srgbClr val="000066"/>
                          </a:solidFill>
                        </a:rPr>
                        <a:t>&gt;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 100,000 c/mL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77.1%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77.6%</a:t>
                      </a: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5191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Mean CD4/mm</a:t>
                      </a:r>
                      <a:r>
                        <a:rPr lang="en-US" sz="1400" b="1" baseline="30000" noProof="0" smtClean="0">
                          <a:solidFill>
                            <a:srgbClr val="000066"/>
                          </a:solidFill>
                        </a:rPr>
                        <a:t>3 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increase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+ 321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+ 300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36" marR="91436" marT="45727" marB="4572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97" name="ZoneTexte 69"/>
          <p:cNvSpPr txBox="1">
            <a:spLocks noChangeArrowheads="1"/>
          </p:cNvSpPr>
          <p:nvPr/>
        </p:nvSpPr>
        <p:spPr bwMode="auto">
          <a:xfrm>
            <a:off x="1524000" y="6553200"/>
            <a:ext cx="75914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 ; Zolopa A, JAIDS 2013;63:96-100 ; Wohl DA, JAIDS 2014;65:e118-121 </a:t>
            </a:r>
          </a:p>
        </p:txBody>
      </p:sp>
      <p:graphicFrame>
        <p:nvGraphicFramePr>
          <p:cNvPr id="17" name="Group 98"/>
          <p:cNvGraphicFramePr>
            <a:graphicFrameLocks noGrp="1"/>
          </p:cNvGraphicFramePr>
          <p:nvPr/>
        </p:nvGraphicFramePr>
        <p:xfrm>
          <a:off x="1141413" y="4873625"/>
          <a:ext cx="6788150" cy="1292226"/>
        </p:xfrm>
        <a:graphic>
          <a:graphicData uri="http://schemas.openxmlformats.org/drawingml/2006/table">
            <a:tbl>
              <a:tblPr/>
              <a:tblGrid>
                <a:gridCol w="2048402"/>
                <a:gridCol w="1950891"/>
                <a:gridCol w="1853906"/>
                <a:gridCol w="934951"/>
              </a:tblGrid>
              <a:tr h="447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25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Creatinine (</a:t>
                      </a: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charset="2"/>
                          <a:ea typeface="ＭＳ Ｐゴシック" charset="-128"/>
                          <a:cs typeface="Symbol" charset="2"/>
                        </a:rPr>
                        <a:t>m</a:t>
                      </a: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mol/l)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 (5 ; 20)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 (-6 ; 8)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5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eGFR (mL/min)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- 14.3 (-24.2 ; -4.3)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- 3.0 (-11.2 ; 8.2)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34" marB="468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219200" y="4378325"/>
            <a:ext cx="6691313" cy="431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>
                <a:solidFill>
                  <a:srgbClr val="CC3300"/>
                </a:solidFill>
                <a:latin typeface="+mj-lt"/>
              </a:rPr>
              <a:t>Median (IQR) change in creatinine and eGFR at week 48</a:t>
            </a:r>
          </a:p>
        </p:txBody>
      </p:sp>
      <p:grpSp>
        <p:nvGrpSpPr>
          <p:cNvPr id="7221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722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722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72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276350"/>
            <a:ext cx="9024938" cy="2368550"/>
          </a:xfrm>
        </p:spPr>
        <p:txBody>
          <a:bodyPr/>
          <a:lstStyle/>
          <a:p>
            <a:pPr>
              <a:lnSpc>
                <a:spcPts val="190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b="1" dirty="0" err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definition</a:t>
            </a:r>
          </a:p>
          <a:p>
            <a:pPr lvl="1">
              <a:lnSpc>
                <a:spcPts val="1900"/>
              </a:lnSpc>
              <a:spcBef>
                <a:spcPts val="0"/>
              </a:spcBef>
              <a:defRPr/>
            </a:pPr>
            <a:r>
              <a:rPr lang="en-US" sz="1600" dirty="0" smtClean="0">
                <a:ea typeface="ＭＳ Ｐゴシック" pitchFamily="-1" charset="-128"/>
              </a:rPr>
              <a:t>Suboptimal </a:t>
            </a:r>
            <a:r>
              <a:rPr lang="en-US" sz="1600" dirty="0" err="1" smtClean="0">
                <a:ea typeface="ＭＳ Ｐゴシック" pitchFamily="-1" charset="-128"/>
              </a:rPr>
              <a:t>virologic</a:t>
            </a:r>
            <a:r>
              <a:rPr lang="en-US" sz="1600" dirty="0" smtClean="0">
                <a:ea typeface="ＭＳ Ｐゴシック" pitchFamily="-1" charset="-128"/>
              </a:rPr>
              <a:t> response: 2 consecutive visits with HIV RNA ≥ 50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/>
            </a:r>
            <a:br>
              <a:rPr lang="en-US" sz="1600" dirty="0" smtClean="0">
                <a:ea typeface="ＭＳ Ｐゴシック" pitchFamily="-1" charset="-128"/>
              </a:rPr>
            </a:br>
            <a:r>
              <a:rPr lang="en-US" sz="1600" dirty="0" smtClean="0">
                <a:ea typeface="ＭＳ Ｐゴシック" pitchFamily="-1" charset="-128"/>
              </a:rPr>
              <a:t>and &lt; 1 log</a:t>
            </a:r>
            <a:r>
              <a:rPr lang="en-US" sz="1600" baseline="-25000" dirty="0" smtClean="0">
                <a:ea typeface="ＭＳ Ｐゴシック" pitchFamily="-1" charset="-128"/>
              </a:rPr>
              <a:t>10</a:t>
            </a:r>
            <a:r>
              <a:rPr lang="en-US" sz="1600" dirty="0" smtClean="0">
                <a:ea typeface="ＭＳ Ｐゴシック" pitchFamily="-1" charset="-128"/>
              </a:rPr>
              <a:t>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below baseline at or after week 8, </a:t>
            </a:r>
          </a:p>
          <a:p>
            <a:pPr lvl="1">
              <a:lnSpc>
                <a:spcPts val="1900"/>
              </a:lnSpc>
              <a:spcBef>
                <a:spcPts val="0"/>
              </a:spcBef>
              <a:defRPr/>
            </a:pPr>
            <a:r>
              <a:rPr lang="en-US" sz="1600" dirty="0" err="1" smtClean="0">
                <a:ea typeface="ＭＳ Ｐゴシック" pitchFamily="-1" charset="-128"/>
              </a:rPr>
              <a:t>Virologic</a:t>
            </a:r>
            <a:r>
              <a:rPr lang="en-US" sz="1600" dirty="0" smtClean="0">
                <a:ea typeface="ＭＳ Ｐゴシック" pitchFamily="-1" charset="-128"/>
              </a:rPr>
              <a:t> rebound: 2 consecutive visits with HIV RNA either ≥ 400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after achieving</a:t>
            </a:r>
            <a:br>
              <a:rPr lang="en-US" sz="1600" dirty="0" smtClean="0">
                <a:ea typeface="ＭＳ Ｐゴシック" pitchFamily="-1" charset="-128"/>
              </a:rPr>
            </a:br>
            <a:r>
              <a:rPr lang="en-US" sz="1600" dirty="0" smtClean="0">
                <a:ea typeface="ＭＳ Ｐゴシック" pitchFamily="-1" charset="-128"/>
              </a:rPr>
              <a:t>HIV RNA &lt;50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, or &gt; 1 log</a:t>
            </a:r>
            <a:r>
              <a:rPr lang="en-US" sz="1600" baseline="-25000" dirty="0" smtClean="0">
                <a:ea typeface="ＭＳ Ｐゴシック" pitchFamily="-1" charset="-128"/>
              </a:rPr>
              <a:t>10 </a:t>
            </a:r>
            <a:r>
              <a:rPr lang="en-US" sz="1600" dirty="0" smtClean="0">
                <a:ea typeface="ＭＳ Ｐゴシック" pitchFamily="-1" charset="-128"/>
              </a:rPr>
              <a:t>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increase from nadir, </a:t>
            </a:r>
          </a:p>
          <a:p>
            <a:pPr lvl="1">
              <a:lnSpc>
                <a:spcPts val="190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600" dirty="0" smtClean="0">
                <a:ea typeface="ＭＳ Ｐゴシック" pitchFamily="-1" charset="-128"/>
              </a:rPr>
              <a:t>HIV RNA ≥ 400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at their last visit (at or after week 8)</a:t>
            </a:r>
          </a:p>
          <a:p>
            <a:pPr>
              <a:lnSpc>
                <a:spcPts val="190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b="1" dirty="0" smtClean="0">
                <a:latin typeface="+mj-lt"/>
                <a:ea typeface="ＭＳ Ｐゴシック" pitchFamily="-1" charset="-128"/>
              </a:rPr>
              <a:t>Criteria for resistance testing</a:t>
            </a:r>
          </a:p>
          <a:p>
            <a:pPr lvl="1">
              <a:lnSpc>
                <a:spcPts val="1900"/>
              </a:lnSpc>
              <a:spcBef>
                <a:spcPts val="0"/>
              </a:spcBef>
              <a:defRPr/>
            </a:pPr>
            <a:r>
              <a:rPr lang="en-US" sz="1600" dirty="0" err="1" smtClean="0">
                <a:ea typeface="ＭＳ Ｐゴシック" pitchFamily="-1" charset="-128"/>
              </a:rPr>
              <a:t>Virological</a:t>
            </a:r>
            <a:r>
              <a:rPr lang="en-US" sz="1600" dirty="0" smtClean="0">
                <a:ea typeface="ＭＳ Ｐゴシック" pitchFamily="-1" charset="-128"/>
              </a:rPr>
              <a:t> failure or HIV RNA </a:t>
            </a:r>
            <a:r>
              <a:rPr lang="en-US" sz="1600" u="sng" dirty="0" smtClean="0">
                <a:ea typeface="ＭＳ Ｐゴシック" pitchFamily="-1" charset="-128"/>
              </a:rPr>
              <a:t>&gt;</a:t>
            </a:r>
            <a:r>
              <a:rPr lang="en-US" sz="1600" dirty="0" smtClean="0">
                <a:ea typeface="ＭＳ Ｐゴシック" pitchFamily="-1" charset="-128"/>
              </a:rPr>
              <a:t> 400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at study discontinuation </a:t>
            </a:r>
            <a:br>
              <a:rPr lang="en-US" sz="1600" dirty="0" smtClean="0">
                <a:ea typeface="ＭＳ Ｐゴシック" pitchFamily="-1" charset="-128"/>
              </a:rPr>
            </a:br>
            <a:r>
              <a:rPr lang="en-US" sz="1600" dirty="0" smtClean="0">
                <a:ea typeface="ＭＳ Ｐゴシック" pitchFamily="-1" charset="-128"/>
              </a:rPr>
              <a:t>(at or after W8 and taking study drug)</a:t>
            </a: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250825" y="3792538"/>
          <a:ext cx="8497887" cy="2300900"/>
        </p:xfrm>
        <a:graphic>
          <a:graphicData uri="http://schemas.openxmlformats.org/drawingml/2006/table">
            <a:tbl>
              <a:tblPr/>
              <a:tblGrid>
                <a:gridCol w="236179"/>
                <a:gridCol w="271751"/>
                <a:gridCol w="3812903"/>
                <a:gridCol w="2092636"/>
                <a:gridCol w="2084418"/>
              </a:tblGrid>
              <a:tr h="57889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EVG/c/FTC/TDF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348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EFV/FTC/TDF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352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</a:tr>
              <a:tr h="30466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Analysed for the development of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(4%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 primary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integrase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mutations</a:t>
                      </a:r>
                    </a:p>
                  </a:txBody>
                  <a:tcPr marL="91447" marR="91447" marT="45686" marB="456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reverse transcriptase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07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M184V/I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K65R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NNRTI mutation</a:t>
                      </a:r>
                    </a:p>
                  </a:txBody>
                  <a:tcPr marL="91447" marR="91447" marT="45686" marB="456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8*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7" marR="91447" marT="45686" marB="456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225" name="ZoneTexte 10"/>
          <p:cNvSpPr txBox="1">
            <a:spLocks noChangeArrowheads="1"/>
          </p:cNvSpPr>
          <p:nvPr/>
        </p:nvSpPr>
        <p:spPr bwMode="auto">
          <a:xfrm>
            <a:off x="306388" y="6081713"/>
            <a:ext cx="6632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/>
            <a:r>
              <a:rPr lang="en-GB" sz="1200">
                <a:solidFill>
                  <a:srgbClr val="000066"/>
                </a:solidFill>
                <a:ea typeface="ＭＳ Ｐゴシック" pitchFamily="34" charset="-128"/>
              </a:rPr>
              <a:t>* Q148R, N = 1, N155H, N = 1,  E92Q, N = 7, T66I, N = 1 ;</a:t>
            </a:r>
          </a:p>
          <a:p>
            <a:pPr defTabSz="914400" eaLnBrk="1" hangingPunct="1"/>
            <a:r>
              <a:rPr lang="en-GB" sz="1200">
                <a:solidFill>
                  <a:srgbClr val="000066"/>
                </a:solidFill>
                <a:ea typeface="ＭＳ Ｐゴシック" pitchFamily="34" charset="-128"/>
              </a:rPr>
              <a:t>** K103N, N = 7, K101E, N = 3, V108I, N = 1, Y188F/H/K, N = 1, G190A, N = 1</a:t>
            </a:r>
          </a:p>
        </p:txBody>
      </p:sp>
      <p:sp>
        <p:nvSpPr>
          <p:cNvPr id="8226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</a:t>
            </a:r>
          </a:p>
        </p:txBody>
      </p:sp>
      <p:grpSp>
        <p:nvGrpSpPr>
          <p:cNvPr id="8227" name="Grouper 17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823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823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8228" name="Rectangle 10"/>
          <p:cNvSpPr>
            <a:spLocks noChangeArrowheads="1"/>
          </p:cNvSpPr>
          <p:nvPr/>
        </p:nvSpPr>
        <p:spPr bwMode="auto">
          <a:xfrm>
            <a:off x="5133975" y="3429000"/>
            <a:ext cx="3055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000" b="1">
                <a:solidFill>
                  <a:srgbClr val="333399"/>
                </a:solidFill>
                <a:latin typeface="Calibri" pitchFamily="34" charset="0"/>
              </a:rPr>
              <a:t>Resistance data at week 48</a:t>
            </a:r>
          </a:p>
        </p:txBody>
      </p:sp>
      <p:sp>
        <p:nvSpPr>
          <p:cNvPr id="822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468313" y="1684338"/>
          <a:ext cx="8207376" cy="4552953"/>
        </p:xfrm>
        <a:graphic>
          <a:graphicData uri="http://schemas.openxmlformats.org/drawingml/2006/table">
            <a:tbl>
              <a:tblPr/>
              <a:tblGrid>
                <a:gridCol w="2314829"/>
                <a:gridCol w="664164"/>
                <a:gridCol w="699356"/>
                <a:gridCol w="768139"/>
                <a:gridCol w="814615"/>
                <a:gridCol w="664163"/>
                <a:gridCol w="699356"/>
                <a:gridCol w="768139"/>
                <a:gridCol w="814615"/>
              </a:tblGrid>
              <a:tr h="64602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348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EFV/FTC/TDF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52297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D0-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D0-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resistance,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2079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INSTI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E92Q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N155H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Q148R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T66I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207963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NRTI resistance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M184V/I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K65R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207963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NNRTI resistance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K103N</a:t>
                      </a: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1" marR="91431" marT="45727" marB="45727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9353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935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9358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9354" name="Rectangle 10"/>
          <p:cNvSpPr>
            <a:spLocks noChangeArrowheads="1"/>
          </p:cNvSpPr>
          <p:nvPr/>
        </p:nvSpPr>
        <p:spPr bwMode="auto">
          <a:xfrm>
            <a:off x="3429000" y="1219200"/>
            <a:ext cx="35591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200" b="1">
                <a:solidFill>
                  <a:srgbClr val="CC3300"/>
                </a:solidFill>
                <a:latin typeface="Calibri" pitchFamily="34" charset="0"/>
              </a:rPr>
              <a:t>Resistance data at week 144</a:t>
            </a:r>
          </a:p>
        </p:txBody>
      </p:sp>
      <p:sp>
        <p:nvSpPr>
          <p:cNvPr id="935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  <p:sp>
        <p:nvSpPr>
          <p:cNvPr id="9356" name="ZoneTexte 69"/>
          <p:cNvSpPr txBox="1">
            <a:spLocks noChangeArrowheads="1"/>
          </p:cNvSpPr>
          <p:nvPr/>
        </p:nvSpPr>
        <p:spPr bwMode="auto">
          <a:xfrm>
            <a:off x="900113" y="6553200"/>
            <a:ext cx="82153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en-GB" sz="1100" i="1">
                <a:solidFill>
                  <a:srgbClr val="CC0000"/>
                </a:solidFill>
                <a:ea typeface="ＭＳ Ｐゴシック" pitchFamily="34" charset="-128"/>
              </a:rPr>
              <a:t>Zolopa A, JAIDS 2013;63:96-100 ; Wohl DA, JAIDS 2014;65:e118-121 ; </a:t>
            </a:r>
            <a:r>
              <a:rPr lang="en-US" sz="1100" i="1">
                <a:solidFill>
                  <a:srgbClr val="CC0000"/>
                </a:solidFill>
                <a:ea typeface="ＭＳ Ｐゴシック" pitchFamily="34" charset="-128"/>
              </a:rPr>
              <a:t>White KL. Antiviral Therapy 2015, ePub ahead of print</a:t>
            </a:r>
            <a:r>
              <a:rPr lang="en-GB" sz="1100" i="1">
                <a:solidFill>
                  <a:srgbClr val="CC0000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468313" y="1836738"/>
          <a:ext cx="8207375" cy="4613494"/>
        </p:xfrm>
        <a:graphic>
          <a:graphicData uri="http://schemas.openxmlformats.org/drawingml/2006/table">
            <a:tbl>
              <a:tblPr/>
              <a:tblGrid>
                <a:gridCol w="488705"/>
                <a:gridCol w="3697116"/>
                <a:gridCol w="1995484"/>
                <a:gridCol w="2026070"/>
              </a:tblGrid>
              <a:tr h="2713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/FTC/TDF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 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</a:tr>
              <a:tr h="2713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at week 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 (4%)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 (5%)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General Disorder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Liver injury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Drug hypersensitivity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Neoplasm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Neuropsychiatric disorder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increased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Renal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Fanconi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syndrome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Dyspnoea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Rash, drug eruption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at week 96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17 (4.9%)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24 (6.8%)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36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at week 144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 (6.0%)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26 (7.4%)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29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79513"/>
            <a:ext cx="9024937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sz="2400" b="1" smtClean="0">
                <a:latin typeface="Calibri" pitchFamily="34" charset="0"/>
                <a:ea typeface="ＭＳ Ｐゴシック" pitchFamily="34" charset="-128"/>
              </a:rPr>
              <a:t>Treatment-emergent adverse events leading </a:t>
            </a:r>
            <a:br>
              <a:rPr lang="en-GB" sz="2400" b="1" smtClean="0">
                <a:latin typeface="Calibri" pitchFamily="34" charset="0"/>
                <a:ea typeface="ＭＳ Ｐゴシック" pitchFamily="34" charset="-128"/>
              </a:rPr>
            </a:br>
            <a:r>
              <a:rPr lang="en-GB" sz="2400" b="1" smtClean="0">
                <a:latin typeface="Calibri" pitchFamily="34" charset="0"/>
                <a:ea typeface="ＭＳ Ｐゴシック" pitchFamily="34" charset="-128"/>
              </a:rPr>
              <a:t>to premature discontinuation of study drugs</a:t>
            </a:r>
            <a:endParaRPr lang="en-GB" sz="1800" smtClean="0">
              <a:ea typeface="ＭＳ Ｐゴシック" pitchFamily="34" charset="-128"/>
            </a:endParaRPr>
          </a:p>
        </p:txBody>
      </p:sp>
      <p:grpSp>
        <p:nvGrpSpPr>
          <p:cNvPr id="10330" name="Grouper 13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033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33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GS-US-236-0102</a:t>
              </a:r>
            </a:p>
          </p:txBody>
        </p:sp>
      </p:grpSp>
      <p:sp>
        <p:nvSpPr>
          <p:cNvPr id="10331" name="ZoneTexte 69"/>
          <p:cNvSpPr txBox="1">
            <a:spLocks noChangeArrowheads="1"/>
          </p:cNvSpPr>
          <p:nvPr/>
        </p:nvSpPr>
        <p:spPr bwMode="auto">
          <a:xfrm>
            <a:off x="1524000" y="6553200"/>
            <a:ext cx="75914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/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Sax PE</a:t>
            </a:r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. Lancet 2012;379:2439-48 ; Zolopa A, JAIDS 2013;63:96-100 ; Wohl DA, JAIDS 2014;65:e118-121 </a:t>
            </a:r>
          </a:p>
        </p:txBody>
      </p:sp>
      <p:sp>
        <p:nvSpPr>
          <p:cNvPr id="1033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GS-US-236-0102: EVG/c/FTC/TDF QD vs EFV/FTC/TDF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1489</Words>
  <Application>Microsoft Office PowerPoint</Application>
  <PresentationFormat>Affichage à l'écran (4:3)</PresentationFormat>
  <Paragraphs>482</Paragraphs>
  <Slides>12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Comparison of INSTI vs EFV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  <vt:lpstr>Study GS-US-236-0102: EVG/c/FTC/TDF QD vs EFV/FTC/TDF QD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86</cp:revision>
  <dcterms:created xsi:type="dcterms:W3CDTF">2014-10-03T08:25:11Z</dcterms:created>
  <dcterms:modified xsi:type="dcterms:W3CDTF">2018-02-06T15:02:10Z</dcterms:modified>
</cp:coreProperties>
</file>