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272" r:id="rId2"/>
    <p:sldId id="257" r:id="rId3"/>
    <p:sldId id="258" r:id="rId4"/>
    <p:sldId id="259" r:id="rId5"/>
    <p:sldId id="271" r:id="rId6"/>
    <p:sldId id="267" r:id="rId7"/>
    <p:sldId id="270" r:id="rId8"/>
    <p:sldId id="260" r:id="rId9"/>
    <p:sldId id="269" r:id="rId10"/>
    <p:sldId id="264" r:id="rId11"/>
    <p:sldId id="265" r:id="rId12"/>
    <p:sldId id="266" r:id="rId13"/>
    <p:sldId id="262" r:id="rId14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3300"/>
    <a:srgbClr val="C0C0C0"/>
    <a:srgbClr val="DDDDDD"/>
    <a:srgbClr val="000066"/>
    <a:srgbClr val="333399"/>
    <a:srgbClr val="FF9933"/>
    <a:srgbClr val="FE7F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18" autoAdjust="0"/>
    <p:restoredTop sz="97971" autoAdjust="0"/>
  </p:normalViewPr>
  <p:slideViewPr>
    <p:cSldViewPr snapToObjects="1">
      <p:cViewPr varScale="1">
        <p:scale>
          <a:sx n="111" d="100"/>
          <a:sy n="111" d="100"/>
        </p:scale>
        <p:origin x="-1764" y="-78"/>
      </p:cViewPr>
      <p:guideLst>
        <p:guide orient="horz" pos="935"/>
        <p:guide pos="57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23D396D-EE87-4571-8A6C-07AF59F05C92}" type="datetimeFigureOut">
              <a:rPr lang="fr-FR"/>
              <a:pPr>
                <a:defRPr/>
              </a:pPr>
              <a:t>06/02/2018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F03B832-14D4-410E-84B7-7D45A1707F6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74636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 smtClean="0">
              <a:ea typeface="ＭＳ Ｐゴシック" pitchFamily="34" charset="-128"/>
            </a:endParaRPr>
          </a:p>
        </p:txBody>
      </p:sp>
      <p:sp>
        <p:nvSpPr>
          <p:cNvPr id="1638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alt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16389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3F22AF33-E26C-4196-8B43-768CCD07EBA1}" type="slidenum">
              <a:rPr lang="fr-FR" altLang="fr-FR" sz="1200">
                <a:latin typeface="Calibri" pitchFamily="34" charset="0"/>
              </a:rPr>
              <a:pPr algn="r" eaLnBrk="1" hangingPunct="1"/>
              <a:t>1</a:t>
            </a:fld>
            <a:endParaRPr lang="fr-FR" alt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560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25605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E0A030C3-A1BA-4524-9E3B-38D26EF2E3E9}" type="slidenum">
              <a:rPr lang="fr-FR" sz="1200">
                <a:latin typeface="Calibri" pitchFamily="34" charset="0"/>
              </a:rPr>
              <a:pPr algn="r" eaLnBrk="1" hangingPunct="1"/>
              <a:t>11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662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26629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7E29D8FB-5DC9-4928-9B92-492F8B23BAB4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13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741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7413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AEBAF71E-8142-4DF3-9395-43AFF8E63A4E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843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8437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C8C42270-96FA-454E-AA0E-784B2919BE2B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3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946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9461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7B8EBF98-1785-4FA1-BE14-22F79E045C1E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4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048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20485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42E7649D-3CD0-4087-8B35-363D77C6F1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6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150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21509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9EDE6269-6CF9-4F7D-93CE-9B548B318944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7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253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22533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BB806C60-06AD-4CA6-8771-B3836A32F03D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8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355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23557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7396ABCF-9CC7-4B41-BD85-B8D73D3E6130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9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458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24581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54FE2E0-C9E0-4450-AC10-9A38BE137067}" type="slidenum">
              <a:rPr lang="fr-FR" sz="1200">
                <a:latin typeface="Calibri" pitchFamily="34" charset="0"/>
              </a:rPr>
              <a:pPr algn="r" eaLnBrk="1" hangingPunct="1"/>
              <a:t>10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9040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1637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 smtClean="0">
                <a:ea typeface="ＭＳ Ｐゴシック" pitchFamily="34" charset="-128"/>
              </a:rPr>
              <a:t>Comparison of INSTI vs PI</a:t>
            </a:r>
          </a:p>
        </p:txBody>
      </p:sp>
      <p:sp>
        <p:nvSpPr>
          <p:cNvPr id="205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FR" sz="2800" b="1" smtClean="0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FLAMINGO</a:t>
            </a:r>
          </a:p>
          <a:p>
            <a:r>
              <a:rPr lang="fr-FR" altLang="fr-FR" sz="2800" b="1" smtClean="0">
                <a:latin typeface="Calibri" pitchFamily="34" charset="0"/>
                <a:ea typeface="ＭＳ Ｐゴシック" pitchFamily="34" charset="-128"/>
              </a:rPr>
              <a:t>GS-236-0103</a:t>
            </a:r>
          </a:p>
          <a:p>
            <a:r>
              <a:rPr lang="fr-FR" altLang="fr-FR" sz="2800" b="1" smtClean="0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ACTG A5257</a:t>
            </a:r>
          </a:p>
          <a:p>
            <a:r>
              <a:rPr lang="fr-FR" altLang="fr-FR" sz="2800" b="1" smtClean="0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WAVES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/>
          <p:cNvGraphicFramePr>
            <a:graphicFrameLocks noGrp="1"/>
          </p:cNvGraphicFramePr>
          <p:nvPr/>
        </p:nvGraphicFramePr>
        <p:xfrm>
          <a:off x="468313" y="1773238"/>
          <a:ext cx="8207375" cy="4765748"/>
        </p:xfrm>
        <a:graphic>
          <a:graphicData uri="http://schemas.openxmlformats.org/drawingml/2006/table">
            <a:tbl>
              <a:tblPr/>
              <a:tblGrid>
                <a:gridCol w="488705"/>
                <a:gridCol w="3697116"/>
                <a:gridCol w="1995484"/>
                <a:gridCol w="2026070"/>
              </a:tblGrid>
              <a:tr h="36791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EVG/c/FTC/TDF</a:t>
                      </a:r>
                      <a:endParaRPr kumimoji="0" lang="en-US" sz="1800" b="1" i="0" u="none" strike="noStrike" cap="none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ATV/r + FTC/TDF</a:t>
                      </a:r>
                      <a:endParaRPr kumimoji="0" lang="en-US" sz="1800" b="1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  <a:tr h="25869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Total at week 48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13 (3.7%)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18 (5.1%)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8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Ocular icterus/Jaundice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 / 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 / 2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8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Gastro-intestinal disorder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8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General disorder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869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Drug hypersensitivity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869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Infection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869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Overdose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869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Aminotransferase increased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869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Creatinine increased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869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Nephropathy toxic</a:t>
                      </a:r>
                    </a:p>
                  </a:txBody>
                  <a:tcPr marL="90000" marR="90000" marT="46798" marB="4679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869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Limb discomfort or rhabdomyloysis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869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Neoplasm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869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Neuropsychiatric disorder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869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Rash, drug eruption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869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Other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8692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Total at week 96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15 (4.2%)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21 (5.9%)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8692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Total at week 144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21 (5.9%)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30 (8.5%)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358" name="ZoneTexte 69"/>
          <p:cNvSpPr txBox="1">
            <a:spLocks noChangeArrowheads="1"/>
          </p:cNvSpPr>
          <p:nvPr/>
        </p:nvSpPr>
        <p:spPr bwMode="auto">
          <a:xfrm>
            <a:off x="1150938" y="6569075"/>
            <a:ext cx="79470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DeJesus E. Lancet 2012;379:2429-38 ; Rockstroh JK, JAIDS 2013;62:483-6 ; Clumeck N, JAIDS 2014;65:e121-4 </a:t>
            </a:r>
          </a:p>
        </p:txBody>
      </p:sp>
      <p:grpSp>
        <p:nvGrpSpPr>
          <p:cNvPr id="11359" name="Grouper 41"/>
          <p:cNvGrpSpPr>
            <a:grpSpLocks/>
          </p:cNvGrpSpPr>
          <p:nvPr/>
        </p:nvGrpSpPr>
        <p:grpSpPr bwMode="auto">
          <a:xfrm>
            <a:off x="0" y="6570663"/>
            <a:ext cx="1187450" cy="287337"/>
            <a:chOff x="0" y="6570663"/>
            <a:chExt cx="1393200" cy="288111"/>
          </a:xfrm>
        </p:grpSpPr>
        <p:sp>
          <p:nvSpPr>
            <p:cNvPr id="11362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1363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GS-236-0103</a:t>
              </a:r>
            </a:p>
          </p:txBody>
        </p:sp>
      </p:grpSp>
      <p:sp>
        <p:nvSpPr>
          <p:cNvPr id="16" name="Espace réservé du contenu 2"/>
          <p:cNvSpPr txBox="1">
            <a:spLocks/>
          </p:cNvSpPr>
          <p:nvPr/>
        </p:nvSpPr>
        <p:spPr bwMode="auto">
          <a:xfrm>
            <a:off x="39688" y="1179513"/>
            <a:ext cx="90249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>
              <a:lnSpc>
                <a:spcPts val="2280"/>
              </a:lnSpc>
              <a:spcBef>
                <a:spcPts val="0"/>
              </a:spcBef>
              <a:defRPr/>
            </a:pPr>
            <a:r>
              <a:rPr lang="en-GB" sz="2400" b="1" kern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Treatment-emergent adverse events leading to premature discontinuation of study drugs</a:t>
            </a:r>
            <a:endParaRPr lang="en-GB" sz="1800" kern="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361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GS-236-</a:t>
            </a:r>
            <a:r>
              <a:rPr lang="fr-FR" sz="3200" smtClean="0">
                <a:ea typeface="ＭＳ Ｐゴシック" pitchFamily="34" charset="-128"/>
              </a:rPr>
              <a:t>0103</a:t>
            </a:r>
            <a:r>
              <a:rPr lang="en-GB" sz="3200" smtClean="0">
                <a:ea typeface="ＭＳ Ｐゴシック" pitchFamily="34" charset="-128"/>
              </a:rPr>
              <a:t>: EVG/c/FTC/TDF QD vs ATV/r 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+ FTC/TDF QD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/>
          <p:cNvGraphicFramePr>
            <a:graphicFrameLocks noGrp="1"/>
          </p:cNvGraphicFramePr>
          <p:nvPr/>
        </p:nvGraphicFramePr>
        <p:xfrm>
          <a:off x="295275" y="2030413"/>
          <a:ext cx="8699500" cy="1916069"/>
        </p:xfrm>
        <a:graphic>
          <a:graphicData uri="http://schemas.openxmlformats.org/drawingml/2006/table">
            <a:tbl>
              <a:tblPr/>
              <a:tblGrid>
                <a:gridCol w="3844415"/>
                <a:gridCol w="2435698"/>
                <a:gridCol w="2419387"/>
              </a:tblGrid>
              <a:tr h="2714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4" marR="89994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EVG/c/FTC/TDF</a:t>
                      </a:r>
                      <a:endParaRPr kumimoji="0" lang="en-US" sz="1800" b="1" i="0" u="none" strike="noStrike" cap="none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4" marR="89994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ATV/r + FTC/TDF</a:t>
                      </a:r>
                      <a:endParaRPr kumimoji="0" lang="en-US" sz="1800" b="1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4" marR="89994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  <a:tr h="2714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Diarrhoea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4" marR="89994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77 (22%)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4" marR="89994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97 (27%)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4" marR="89994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4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Nausea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4" marR="89994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70 (20%)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4" marR="89994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69 (19%)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4" marR="89994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4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Upper respiratory tract infection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4" marR="89994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54 (15%)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4" marR="89994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58 (16%)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4" marR="89994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4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Headache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4" marR="89994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53 (15%)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4" marR="89994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44 (12%)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4" marR="89994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4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Fatigue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4" marR="89994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50 (14%)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4" marR="89994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45 (13%)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4" marR="89994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46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Ocular icterus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4" marR="89994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 (1%)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4" marR="89994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51 (14%)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4" marR="89994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324" name="Espace réservé du contenu 2"/>
          <p:cNvSpPr>
            <a:spLocks noGrp="1"/>
          </p:cNvSpPr>
          <p:nvPr>
            <p:ph idx="4294967295"/>
          </p:nvPr>
        </p:nvSpPr>
        <p:spPr>
          <a:xfrm>
            <a:off x="39688" y="1173163"/>
            <a:ext cx="9024937" cy="788987"/>
          </a:xfrm>
        </p:spPr>
        <p:txBody>
          <a:bodyPr/>
          <a:lstStyle/>
          <a:p>
            <a:pPr>
              <a:lnSpc>
                <a:spcPts val="2400"/>
              </a:lnSpc>
              <a:spcBef>
                <a:spcPct val="0"/>
              </a:spcBef>
            </a:pPr>
            <a:r>
              <a:rPr lang="en-GB" sz="2400" b="1" smtClean="0">
                <a:latin typeface="Calibri" pitchFamily="34" charset="0"/>
                <a:ea typeface="ＭＳ Ｐゴシック" pitchFamily="34" charset="-128"/>
              </a:rPr>
              <a:t>Treatment-emergent adverse events occurring in &gt; 10% of patients in either group (week 48)</a:t>
            </a:r>
            <a:endParaRPr lang="en-GB" sz="1800" smtClean="0">
              <a:ea typeface="ＭＳ Ｐゴシック" pitchFamily="34" charset="-128"/>
            </a:endParaRPr>
          </a:p>
        </p:txBody>
      </p:sp>
      <p:sp>
        <p:nvSpPr>
          <p:cNvPr id="12325" name="ZoneTexte 69"/>
          <p:cNvSpPr txBox="1">
            <a:spLocks noChangeArrowheads="1"/>
          </p:cNvSpPr>
          <p:nvPr/>
        </p:nvSpPr>
        <p:spPr bwMode="auto">
          <a:xfrm>
            <a:off x="6292850" y="6530975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DeJesus E. Lancet 2012;379:2429-38</a:t>
            </a:r>
          </a:p>
        </p:txBody>
      </p:sp>
      <p:graphicFrame>
        <p:nvGraphicFramePr>
          <p:cNvPr id="10" name="Group 98"/>
          <p:cNvGraphicFramePr>
            <a:graphicFrameLocks noGrp="1"/>
          </p:cNvGraphicFramePr>
          <p:nvPr/>
        </p:nvGraphicFramePr>
        <p:xfrm>
          <a:off x="284163" y="4710113"/>
          <a:ext cx="8710613" cy="1644612"/>
        </p:xfrm>
        <a:graphic>
          <a:graphicData uri="http://schemas.openxmlformats.org/drawingml/2006/table">
            <a:tbl>
              <a:tblPr/>
              <a:tblGrid>
                <a:gridCol w="3909731"/>
                <a:gridCol w="1986210"/>
                <a:gridCol w="1926661"/>
                <a:gridCol w="888011"/>
              </a:tblGrid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EVG/c/FTC/TDF</a:t>
                      </a:r>
                      <a:endParaRPr kumimoji="0" lang="en-US" sz="1800" b="1" i="0" u="none" strike="noStrike" cap="none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ATV/r + FTC/TDF</a:t>
                      </a:r>
                      <a:endParaRPr kumimoji="0" lang="en-US" sz="1800" b="1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  <a:endParaRPr kumimoji="0" lang="en-US" sz="18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Triglycerides (mg/dL), median change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0.09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0.26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0.006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Creatinine (</a:t>
                      </a: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Symbol"/>
                          <a:ea typeface="ＭＳ Ｐゴシック" charset="-128"/>
                          <a:cs typeface="ＭＳ Ｐゴシック" charset="-128"/>
                        </a:rPr>
                        <a:t>m</a:t>
                      </a: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mo/L), median change (IQR)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11 (5 ; 18)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7 (1 ; 15)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0.001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eGFR (mL/min), median change (IQR)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- 12.7 (- 21.8 ; 4.3)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- 9.5 (- 17.9 ; 0.2)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0.001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Graded ALT abnormality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15.3%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21.6%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0.041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Severe/life threatening bilirubin abnormality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0.6%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58.2%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 0.001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Espace réservé du contenu 2"/>
          <p:cNvSpPr txBox="1">
            <a:spLocks/>
          </p:cNvSpPr>
          <p:nvPr/>
        </p:nvSpPr>
        <p:spPr bwMode="auto">
          <a:xfrm>
            <a:off x="119063" y="4173538"/>
            <a:ext cx="90249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0" hangingPunct="0">
              <a:spcBef>
                <a:spcPts val="0"/>
              </a:spcBef>
              <a:buClr>
                <a:srgbClr val="CC3300"/>
              </a:buClr>
              <a:buFont typeface="Wingdings" pitchFamily="-1" charset="2"/>
              <a:buChar char="§"/>
              <a:defRPr/>
            </a:pPr>
            <a:r>
              <a:rPr lang="en-GB" sz="2400" b="1" kern="0" dirty="0">
                <a:solidFill>
                  <a:srgbClr val="CC330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Laboratory test results at week 48</a:t>
            </a:r>
            <a:endParaRPr lang="en-GB" kern="0" dirty="0">
              <a:solidFill>
                <a:srgbClr val="CC3300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12364" name="Grouper 41"/>
          <p:cNvGrpSpPr>
            <a:grpSpLocks/>
          </p:cNvGrpSpPr>
          <p:nvPr/>
        </p:nvGrpSpPr>
        <p:grpSpPr bwMode="auto">
          <a:xfrm>
            <a:off x="0" y="6570663"/>
            <a:ext cx="1187450" cy="287337"/>
            <a:chOff x="0" y="6570663"/>
            <a:chExt cx="1393200" cy="288111"/>
          </a:xfrm>
        </p:grpSpPr>
        <p:sp>
          <p:nvSpPr>
            <p:cNvPr id="1236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2367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GS-236-0103</a:t>
              </a:r>
            </a:p>
          </p:txBody>
        </p:sp>
      </p:grpSp>
      <p:sp>
        <p:nvSpPr>
          <p:cNvPr id="12365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GS-236-</a:t>
            </a:r>
            <a:r>
              <a:rPr lang="fr-FR" sz="3200" smtClean="0">
                <a:ea typeface="ＭＳ Ｐゴシック" pitchFamily="34" charset="-128"/>
              </a:rPr>
              <a:t>0103</a:t>
            </a:r>
            <a:r>
              <a:rPr lang="en-GB" sz="3200" smtClean="0">
                <a:ea typeface="ＭＳ Ｐゴシック" pitchFamily="34" charset="-128"/>
              </a:rPr>
              <a:t>: EVG/c/FTC/TDF QD vs ATV/r 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+ FTC/TDF QD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2581275" y="4800600"/>
            <a:ext cx="397827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>
                <a:solidFill>
                  <a:srgbClr val="CC3300"/>
                </a:solidFill>
                <a:latin typeface="+mj-lt"/>
              </a:rPr>
              <a:t>Discontinuations due to renal event</a:t>
            </a:r>
          </a:p>
        </p:txBody>
      </p:sp>
      <p:graphicFrame>
        <p:nvGraphicFramePr>
          <p:cNvPr id="15" name="Group 98"/>
          <p:cNvGraphicFramePr>
            <a:graphicFrameLocks noGrp="1"/>
          </p:cNvGraphicFramePr>
          <p:nvPr/>
        </p:nvGraphicFramePr>
        <p:xfrm>
          <a:off x="477838" y="5248275"/>
          <a:ext cx="7948611" cy="1097391"/>
        </p:xfrm>
        <a:graphic>
          <a:graphicData uri="http://schemas.openxmlformats.org/drawingml/2006/table">
            <a:tbl>
              <a:tblPr/>
              <a:tblGrid>
                <a:gridCol w="3394420"/>
                <a:gridCol w="809453"/>
                <a:gridCol w="871718"/>
                <a:gridCol w="734734"/>
                <a:gridCol w="647562"/>
                <a:gridCol w="709828"/>
                <a:gridCol w="780896"/>
              </a:tblGrid>
              <a:tr h="2714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12" marR="9001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EVG/c/FTC/TDF</a:t>
                      </a: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12" marR="9001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ATV/r + FTC/TDF</a:t>
                      </a:r>
                      <a:endParaRPr kumimoji="0" lang="en-US" sz="1600" b="1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12" marR="9001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  <a:tr h="27146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W48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12" marR="9001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W96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12" marR="9001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W144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12" marR="9001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W48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12" marR="9001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W96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12" marR="9001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W144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12" marR="9001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Discontinuation for renal event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12" marR="9001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12" marR="9001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12" marR="9001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12" marR="9001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12" marR="9001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12" marR="9001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12" marR="9001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Proximal renal tubulopathy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12" marR="9001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12" marR="9001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12" marR="9001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12" marR="9001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12" marR="9001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12" marR="9001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12" marR="90012" marT="46811" marB="468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352" name="ZoneTexte 69"/>
          <p:cNvSpPr txBox="1">
            <a:spLocks noChangeArrowheads="1"/>
          </p:cNvSpPr>
          <p:nvPr/>
        </p:nvSpPr>
        <p:spPr bwMode="auto">
          <a:xfrm>
            <a:off x="1150938" y="6569075"/>
            <a:ext cx="79470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DeJesus E. Lancet 2012;379:2429-38 ; Rockstroh JK, JAIDS 2013; 62:483-6 ; Clumeck N, JAIDS 2014;65:e121-4 </a:t>
            </a:r>
          </a:p>
        </p:txBody>
      </p:sp>
      <p:grpSp>
        <p:nvGrpSpPr>
          <p:cNvPr id="13353" name="Grouper 41"/>
          <p:cNvGrpSpPr>
            <a:grpSpLocks/>
          </p:cNvGrpSpPr>
          <p:nvPr/>
        </p:nvGrpSpPr>
        <p:grpSpPr bwMode="auto">
          <a:xfrm>
            <a:off x="0" y="6570663"/>
            <a:ext cx="1187450" cy="287337"/>
            <a:chOff x="0" y="6570663"/>
            <a:chExt cx="1393200" cy="288111"/>
          </a:xfrm>
        </p:grpSpPr>
        <p:sp>
          <p:nvSpPr>
            <p:cNvPr id="13462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3463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GS-236-0103</a:t>
              </a:r>
            </a:p>
          </p:txBody>
        </p:sp>
      </p:grpSp>
      <p:sp>
        <p:nvSpPr>
          <p:cNvPr id="583" name="Rectangle 582"/>
          <p:cNvSpPr/>
          <p:nvPr/>
        </p:nvSpPr>
        <p:spPr>
          <a:xfrm>
            <a:off x="577850" y="1152525"/>
            <a:ext cx="798512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>
                <a:solidFill>
                  <a:srgbClr val="CC3300"/>
                </a:solidFill>
                <a:latin typeface="+mj-lt"/>
              </a:rPr>
              <a:t>Median change in serum creatinine (</a:t>
            </a:r>
            <a:r>
              <a:rPr lang="en-US" sz="2000" b="1">
                <a:solidFill>
                  <a:srgbClr val="CC3300"/>
                </a:solidFill>
                <a:latin typeface="Symbol"/>
              </a:rPr>
              <a:t>m</a:t>
            </a:r>
            <a:r>
              <a:rPr lang="en-US" sz="2000" b="1">
                <a:solidFill>
                  <a:srgbClr val="CC3300"/>
                </a:solidFill>
                <a:latin typeface="+mj-lt"/>
              </a:rPr>
              <a:t>mol/L) concentration from baseline</a:t>
            </a:r>
          </a:p>
        </p:txBody>
      </p:sp>
      <p:grpSp>
        <p:nvGrpSpPr>
          <p:cNvPr id="13355" name="Groupe 114"/>
          <p:cNvGrpSpPr>
            <a:grpSpLocks/>
          </p:cNvGrpSpPr>
          <p:nvPr/>
        </p:nvGrpSpPr>
        <p:grpSpPr bwMode="auto">
          <a:xfrm>
            <a:off x="1620838" y="1584325"/>
            <a:ext cx="6413500" cy="2987675"/>
            <a:chOff x="1620530" y="1583927"/>
            <a:chExt cx="6413710" cy="2988073"/>
          </a:xfrm>
        </p:grpSpPr>
        <p:sp>
          <p:nvSpPr>
            <p:cNvPr id="13357" name="Freeform 1269"/>
            <p:cNvSpPr>
              <a:spLocks/>
            </p:cNvSpPr>
            <p:nvPr/>
          </p:nvSpPr>
          <p:spPr bwMode="auto">
            <a:xfrm>
              <a:off x="5308600" y="2377101"/>
              <a:ext cx="107950" cy="107950"/>
            </a:xfrm>
            <a:custGeom>
              <a:avLst/>
              <a:gdLst>
                <a:gd name="T0" fmla="*/ 171370625 w 68"/>
                <a:gd name="T1" fmla="*/ 85685313 h 68"/>
                <a:gd name="T2" fmla="*/ 163810950 w 68"/>
                <a:gd name="T3" fmla="*/ 52922488 h 68"/>
                <a:gd name="T4" fmla="*/ 146169063 w 68"/>
                <a:gd name="T5" fmla="*/ 25201563 h 68"/>
                <a:gd name="T6" fmla="*/ 118446550 w 68"/>
                <a:gd name="T7" fmla="*/ 7559675 h 68"/>
                <a:gd name="T8" fmla="*/ 88204675 w 68"/>
                <a:gd name="T9" fmla="*/ 0 h 68"/>
                <a:gd name="T10" fmla="*/ 52922488 w 68"/>
                <a:gd name="T11" fmla="*/ 7559675 h 68"/>
                <a:gd name="T12" fmla="*/ 25201563 w 68"/>
                <a:gd name="T13" fmla="*/ 25201563 h 68"/>
                <a:gd name="T14" fmla="*/ 7559675 w 68"/>
                <a:gd name="T15" fmla="*/ 52922488 h 68"/>
                <a:gd name="T16" fmla="*/ 0 w 68"/>
                <a:gd name="T17" fmla="*/ 85685313 h 68"/>
                <a:gd name="T18" fmla="*/ 7559675 w 68"/>
                <a:gd name="T19" fmla="*/ 118446550 h 68"/>
                <a:gd name="T20" fmla="*/ 25201563 w 68"/>
                <a:gd name="T21" fmla="*/ 146169063 h 68"/>
                <a:gd name="T22" fmla="*/ 52922488 w 68"/>
                <a:gd name="T23" fmla="*/ 166330313 h 68"/>
                <a:gd name="T24" fmla="*/ 88204675 w 68"/>
                <a:gd name="T25" fmla="*/ 171370625 h 68"/>
                <a:gd name="T26" fmla="*/ 118446550 w 68"/>
                <a:gd name="T27" fmla="*/ 166330313 h 68"/>
                <a:gd name="T28" fmla="*/ 146169063 w 68"/>
                <a:gd name="T29" fmla="*/ 146169063 h 68"/>
                <a:gd name="T30" fmla="*/ 163810950 w 68"/>
                <a:gd name="T31" fmla="*/ 118446550 h 68"/>
                <a:gd name="T32" fmla="*/ 171370625 w 68"/>
                <a:gd name="T33" fmla="*/ 85685313 h 68"/>
                <a:gd name="T34" fmla="*/ 171370625 w 68"/>
                <a:gd name="T35" fmla="*/ 8568531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68" y="34"/>
                  </a:moveTo>
                  <a:lnTo>
                    <a:pt x="65" y="21"/>
                  </a:lnTo>
                  <a:lnTo>
                    <a:pt x="58" y="10"/>
                  </a:lnTo>
                  <a:lnTo>
                    <a:pt x="47" y="3"/>
                  </a:lnTo>
                  <a:lnTo>
                    <a:pt x="35" y="0"/>
                  </a:lnTo>
                  <a:lnTo>
                    <a:pt x="21" y="3"/>
                  </a:lnTo>
                  <a:lnTo>
                    <a:pt x="10" y="10"/>
                  </a:lnTo>
                  <a:lnTo>
                    <a:pt x="3" y="21"/>
                  </a:lnTo>
                  <a:lnTo>
                    <a:pt x="0" y="34"/>
                  </a:lnTo>
                  <a:lnTo>
                    <a:pt x="3" y="47"/>
                  </a:lnTo>
                  <a:lnTo>
                    <a:pt x="10" y="58"/>
                  </a:lnTo>
                  <a:lnTo>
                    <a:pt x="21" y="66"/>
                  </a:lnTo>
                  <a:lnTo>
                    <a:pt x="35" y="68"/>
                  </a:lnTo>
                  <a:lnTo>
                    <a:pt x="47" y="66"/>
                  </a:lnTo>
                  <a:lnTo>
                    <a:pt x="58" y="58"/>
                  </a:lnTo>
                  <a:lnTo>
                    <a:pt x="65" y="47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FF9933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58" name="Line 1127"/>
            <p:cNvSpPr>
              <a:spLocks noChangeShapeType="1"/>
            </p:cNvSpPr>
            <p:nvPr/>
          </p:nvSpPr>
          <p:spPr bwMode="auto">
            <a:xfrm flipH="1">
              <a:off x="2184400" y="3035914"/>
              <a:ext cx="209550" cy="349250"/>
            </a:xfrm>
            <a:prstGeom prst="line">
              <a:avLst/>
            </a:prstGeom>
            <a:noFill/>
            <a:ln w="6350">
              <a:solidFill>
                <a:srgbClr val="009FC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59" name="Line 1202"/>
            <p:cNvSpPr>
              <a:spLocks noChangeShapeType="1"/>
            </p:cNvSpPr>
            <p:nvPr/>
          </p:nvSpPr>
          <p:spPr bwMode="auto">
            <a:xfrm flipV="1">
              <a:off x="1982788" y="1670664"/>
              <a:ext cx="0" cy="254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60" name="Line 1203"/>
            <p:cNvSpPr>
              <a:spLocks noChangeShapeType="1"/>
            </p:cNvSpPr>
            <p:nvPr/>
          </p:nvSpPr>
          <p:spPr bwMode="auto">
            <a:xfrm flipH="1">
              <a:off x="1982788" y="4212251"/>
              <a:ext cx="52212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61" name="Line 1204"/>
            <p:cNvSpPr>
              <a:spLocks noChangeShapeType="1"/>
            </p:cNvSpPr>
            <p:nvPr/>
          </p:nvSpPr>
          <p:spPr bwMode="auto">
            <a:xfrm flipH="1">
              <a:off x="1973263" y="4212251"/>
              <a:ext cx="952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62" name="Line 1205"/>
            <p:cNvSpPr>
              <a:spLocks noChangeShapeType="1"/>
            </p:cNvSpPr>
            <p:nvPr/>
          </p:nvSpPr>
          <p:spPr bwMode="auto">
            <a:xfrm flipV="1">
              <a:off x="6600825" y="4212251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63" name="Line 1206"/>
            <p:cNvSpPr>
              <a:spLocks noChangeShapeType="1"/>
            </p:cNvSpPr>
            <p:nvPr/>
          </p:nvSpPr>
          <p:spPr bwMode="auto">
            <a:xfrm flipV="1">
              <a:off x="6400800" y="4212251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64" name="Line 1207"/>
            <p:cNvSpPr>
              <a:spLocks noChangeShapeType="1"/>
            </p:cNvSpPr>
            <p:nvPr/>
          </p:nvSpPr>
          <p:spPr bwMode="auto">
            <a:xfrm flipV="1">
              <a:off x="6200775" y="4212251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65" name="Line 1208"/>
            <p:cNvSpPr>
              <a:spLocks noChangeShapeType="1"/>
            </p:cNvSpPr>
            <p:nvPr/>
          </p:nvSpPr>
          <p:spPr bwMode="auto">
            <a:xfrm flipV="1">
              <a:off x="6999288" y="4212251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66" name="Line 1209"/>
            <p:cNvSpPr>
              <a:spLocks noChangeShapeType="1"/>
            </p:cNvSpPr>
            <p:nvPr/>
          </p:nvSpPr>
          <p:spPr bwMode="auto">
            <a:xfrm flipV="1">
              <a:off x="6800850" y="4212251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67" name="Line 1210"/>
            <p:cNvSpPr>
              <a:spLocks noChangeShapeType="1"/>
            </p:cNvSpPr>
            <p:nvPr/>
          </p:nvSpPr>
          <p:spPr bwMode="auto">
            <a:xfrm flipV="1">
              <a:off x="5597525" y="4212251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68" name="Line 1211"/>
            <p:cNvSpPr>
              <a:spLocks noChangeShapeType="1"/>
            </p:cNvSpPr>
            <p:nvPr/>
          </p:nvSpPr>
          <p:spPr bwMode="auto">
            <a:xfrm flipV="1">
              <a:off x="5194300" y="4212251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69" name="Line 1212"/>
            <p:cNvSpPr>
              <a:spLocks noChangeShapeType="1"/>
            </p:cNvSpPr>
            <p:nvPr/>
          </p:nvSpPr>
          <p:spPr bwMode="auto">
            <a:xfrm flipV="1">
              <a:off x="5397500" y="4212251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70" name="Line 1213"/>
            <p:cNvSpPr>
              <a:spLocks noChangeShapeType="1"/>
            </p:cNvSpPr>
            <p:nvPr/>
          </p:nvSpPr>
          <p:spPr bwMode="auto">
            <a:xfrm flipV="1">
              <a:off x="5795963" y="4212251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71" name="Line 1214"/>
            <p:cNvSpPr>
              <a:spLocks noChangeShapeType="1"/>
            </p:cNvSpPr>
            <p:nvPr/>
          </p:nvSpPr>
          <p:spPr bwMode="auto">
            <a:xfrm flipV="1">
              <a:off x="5995988" y="4212251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72" name="Line 1215"/>
            <p:cNvSpPr>
              <a:spLocks noChangeShapeType="1"/>
            </p:cNvSpPr>
            <p:nvPr/>
          </p:nvSpPr>
          <p:spPr bwMode="auto">
            <a:xfrm flipH="1">
              <a:off x="1935163" y="1673839"/>
              <a:ext cx="381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73" name="Line 1216"/>
            <p:cNvSpPr>
              <a:spLocks noChangeShapeType="1"/>
            </p:cNvSpPr>
            <p:nvPr/>
          </p:nvSpPr>
          <p:spPr bwMode="auto">
            <a:xfrm flipH="1">
              <a:off x="1935163" y="2096114"/>
              <a:ext cx="381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74" name="Line 1217"/>
            <p:cNvSpPr>
              <a:spLocks noChangeShapeType="1"/>
            </p:cNvSpPr>
            <p:nvPr/>
          </p:nvSpPr>
          <p:spPr bwMode="auto">
            <a:xfrm flipH="1">
              <a:off x="1935163" y="2516801"/>
              <a:ext cx="381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75" name="Line 1218"/>
            <p:cNvSpPr>
              <a:spLocks noChangeShapeType="1"/>
            </p:cNvSpPr>
            <p:nvPr/>
          </p:nvSpPr>
          <p:spPr bwMode="auto">
            <a:xfrm flipH="1">
              <a:off x="1935163" y="2940664"/>
              <a:ext cx="381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76" name="Line 1219"/>
            <p:cNvSpPr>
              <a:spLocks noChangeShapeType="1"/>
            </p:cNvSpPr>
            <p:nvPr/>
          </p:nvSpPr>
          <p:spPr bwMode="auto">
            <a:xfrm flipV="1">
              <a:off x="2376488" y="4212251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77" name="Line 1220"/>
            <p:cNvSpPr>
              <a:spLocks noChangeShapeType="1"/>
            </p:cNvSpPr>
            <p:nvPr/>
          </p:nvSpPr>
          <p:spPr bwMode="auto">
            <a:xfrm flipV="1">
              <a:off x="2176463" y="4212251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78" name="Line 1221"/>
            <p:cNvSpPr>
              <a:spLocks noChangeShapeType="1"/>
            </p:cNvSpPr>
            <p:nvPr/>
          </p:nvSpPr>
          <p:spPr bwMode="auto">
            <a:xfrm flipV="1">
              <a:off x="2978150" y="4212251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79" name="Line 1222"/>
            <p:cNvSpPr>
              <a:spLocks noChangeShapeType="1"/>
            </p:cNvSpPr>
            <p:nvPr/>
          </p:nvSpPr>
          <p:spPr bwMode="auto">
            <a:xfrm flipV="1">
              <a:off x="2576513" y="4212251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80" name="Line 1223"/>
            <p:cNvSpPr>
              <a:spLocks noChangeShapeType="1"/>
            </p:cNvSpPr>
            <p:nvPr/>
          </p:nvSpPr>
          <p:spPr bwMode="auto">
            <a:xfrm flipV="1">
              <a:off x="2778125" y="4212251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81" name="Line 1224"/>
            <p:cNvSpPr>
              <a:spLocks noChangeShapeType="1"/>
            </p:cNvSpPr>
            <p:nvPr/>
          </p:nvSpPr>
          <p:spPr bwMode="auto">
            <a:xfrm flipH="1">
              <a:off x="1935163" y="3367701"/>
              <a:ext cx="381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82" name="Line 1225"/>
            <p:cNvSpPr>
              <a:spLocks noChangeShapeType="1"/>
            </p:cNvSpPr>
            <p:nvPr/>
          </p:nvSpPr>
          <p:spPr bwMode="auto">
            <a:xfrm flipV="1">
              <a:off x="1982788" y="4212251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83" name="Line 1226"/>
            <p:cNvSpPr>
              <a:spLocks noChangeShapeType="1"/>
            </p:cNvSpPr>
            <p:nvPr/>
          </p:nvSpPr>
          <p:spPr bwMode="auto">
            <a:xfrm flipH="1">
              <a:off x="1935163" y="3785214"/>
              <a:ext cx="381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84" name="Line 1227"/>
            <p:cNvSpPr>
              <a:spLocks noChangeShapeType="1"/>
            </p:cNvSpPr>
            <p:nvPr/>
          </p:nvSpPr>
          <p:spPr bwMode="auto">
            <a:xfrm flipH="1">
              <a:off x="1935163" y="4212251"/>
              <a:ext cx="381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85" name="Line 1228"/>
            <p:cNvSpPr>
              <a:spLocks noChangeShapeType="1"/>
            </p:cNvSpPr>
            <p:nvPr/>
          </p:nvSpPr>
          <p:spPr bwMode="auto">
            <a:xfrm flipV="1">
              <a:off x="4391025" y="4212251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86" name="Line 1229"/>
            <p:cNvSpPr>
              <a:spLocks noChangeShapeType="1"/>
            </p:cNvSpPr>
            <p:nvPr/>
          </p:nvSpPr>
          <p:spPr bwMode="auto">
            <a:xfrm flipV="1">
              <a:off x="4191000" y="4212251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87" name="Line 1230"/>
            <p:cNvSpPr>
              <a:spLocks noChangeShapeType="1"/>
            </p:cNvSpPr>
            <p:nvPr/>
          </p:nvSpPr>
          <p:spPr bwMode="auto">
            <a:xfrm flipV="1">
              <a:off x="4991100" y="4212251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88" name="Line 1231"/>
            <p:cNvSpPr>
              <a:spLocks noChangeShapeType="1"/>
            </p:cNvSpPr>
            <p:nvPr/>
          </p:nvSpPr>
          <p:spPr bwMode="auto">
            <a:xfrm flipV="1">
              <a:off x="4591050" y="4212251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89" name="Line 1232"/>
            <p:cNvSpPr>
              <a:spLocks noChangeShapeType="1"/>
            </p:cNvSpPr>
            <p:nvPr/>
          </p:nvSpPr>
          <p:spPr bwMode="auto">
            <a:xfrm flipV="1">
              <a:off x="4791075" y="4212251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90" name="Line 1233"/>
            <p:cNvSpPr>
              <a:spLocks noChangeShapeType="1"/>
            </p:cNvSpPr>
            <p:nvPr/>
          </p:nvSpPr>
          <p:spPr bwMode="auto">
            <a:xfrm flipV="1">
              <a:off x="3182938" y="4212251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91" name="Line 1234"/>
            <p:cNvSpPr>
              <a:spLocks noChangeShapeType="1"/>
            </p:cNvSpPr>
            <p:nvPr/>
          </p:nvSpPr>
          <p:spPr bwMode="auto">
            <a:xfrm flipV="1">
              <a:off x="3381375" y="4212251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92" name="Line 1235"/>
            <p:cNvSpPr>
              <a:spLocks noChangeShapeType="1"/>
            </p:cNvSpPr>
            <p:nvPr/>
          </p:nvSpPr>
          <p:spPr bwMode="auto">
            <a:xfrm flipV="1">
              <a:off x="3781425" y="4212251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93" name="Line 1236"/>
            <p:cNvSpPr>
              <a:spLocks noChangeShapeType="1"/>
            </p:cNvSpPr>
            <p:nvPr/>
          </p:nvSpPr>
          <p:spPr bwMode="auto">
            <a:xfrm flipV="1">
              <a:off x="3581400" y="4212251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94" name="Line 1237"/>
            <p:cNvSpPr>
              <a:spLocks noChangeShapeType="1"/>
            </p:cNvSpPr>
            <p:nvPr/>
          </p:nvSpPr>
          <p:spPr bwMode="auto">
            <a:xfrm flipV="1">
              <a:off x="3981450" y="4212251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95" name="Line 1238"/>
            <p:cNvSpPr>
              <a:spLocks noChangeShapeType="1"/>
            </p:cNvSpPr>
            <p:nvPr/>
          </p:nvSpPr>
          <p:spPr bwMode="auto">
            <a:xfrm flipH="1">
              <a:off x="1978114" y="3370876"/>
              <a:ext cx="523875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96" name="Freeform 1242"/>
            <p:cNvSpPr>
              <a:spLocks/>
            </p:cNvSpPr>
            <p:nvPr/>
          </p:nvSpPr>
          <p:spPr bwMode="auto">
            <a:xfrm>
              <a:off x="2951163" y="2886689"/>
              <a:ext cx="107950" cy="107950"/>
            </a:xfrm>
            <a:custGeom>
              <a:avLst/>
              <a:gdLst>
                <a:gd name="T0" fmla="*/ 146169063 w 68"/>
                <a:gd name="T1" fmla="*/ 146169063 h 68"/>
                <a:gd name="T2" fmla="*/ 163810950 w 68"/>
                <a:gd name="T3" fmla="*/ 118446550 h 68"/>
                <a:gd name="T4" fmla="*/ 171370625 w 68"/>
                <a:gd name="T5" fmla="*/ 88204675 h 68"/>
                <a:gd name="T6" fmla="*/ 163810950 w 68"/>
                <a:gd name="T7" fmla="*/ 52922488 h 68"/>
                <a:gd name="T8" fmla="*/ 146169063 w 68"/>
                <a:gd name="T9" fmla="*/ 25201563 h 68"/>
                <a:gd name="T10" fmla="*/ 118446550 w 68"/>
                <a:gd name="T11" fmla="*/ 7559675 h 68"/>
                <a:gd name="T12" fmla="*/ 83165950 w 68"/>
                <a:gd name="T13" fmla="*/ 0 h 68"/>
                <a:gd name="T14" fmla="*/ 52922488 w 68"/>
                <a:gd name="T15" fmla="*/ 7559675 h 68"/>
                <a:gd name="T16" fmla="*/ 25201563 w 68"/>
                <a:gd name="T17" fmla="*/ 25201563 h 68"/>
                <a:gd name="T18" fmla="*/ 5040313 w 68"/>
                <a:gd name="T19" fmla="*/ 52922488 h 68"/>
                <a:gd name="T20" fmla="*/ 0 w 68"/>
                <a:gd name="T21" fmla="*/ 88204675 h 68"/>
                <a:gd name="T22" fmla="*/ 5040313 w 68"/>
                <a:gd name="T23" fmla="*/ 118446550 h 68"/>
                <a:gd name="T24" fmla="*/ 25201563 w 68"/>
                <a:gd name="T25" fmla="*/ 146169063 h 68"/>
                <a:gd name="T26" fmla="*/ 52922488 w 68"/>
                <a:gd name="T27" fmla="*/ 166330313 h 68"/>
                <a:gd name="T28" fmla="*/ 83165950 w 68"/>
                <a:gd name="T29" fmla="*/ 171370625 h 68"/>
                <a:gd name="T30" fmla="*/ 118446550 w 68"/>
                <a:gd name="T31" fmla="*/ 166330313 h 68"/>
                <a:gd name="T32" fmla="*/ 146169063 w 68"/>
                <a:gd name="T33" fmla="*/ 146169063 h 68"/>
                <a:gd name="T34" fmla="*/ 146169063 w 68"/>
                <a:gd name="T35" fmla="*/ 14616906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58" y="58"/>
                  </a:moveTo>
                  <a:lnTo>
                    <a:pt x="65" y="47"/>
                  </a:lnTo>
                  <a:lnTo>
                    <a:pt x="68" y="35"/>
                  </a:lnTo>
                  <a:lnTo>
                    <a:pt x="65" y="21"/>
                  </a:lnTo>
                  <a:lnTo>
                    <a:pt x="58" y="10"/>
                  </a:lnTo>
                  <a:lnTo>
                    <a:pt x="47" y="3"/>
                  </a:lnTo>
                  <a:lnTo>
                    <a:pt x="33" y="0"/>
                  </a:lnTo>
                  <a:lnTo>
                    <a:pt x="21" y="3"/>
                  </a:lnTo>
                  <a:lnTo>
                    <a:pt x="10" y="10"/>
                  </a:lnTo>
                  <a:lnTo>
                    <a:pt x="2" y="21"/>
                  </a:lnTo>
                  <a:lnTo>
                    <a:pt x="0" y="35"/>
                  </a:lnTo>
                  <a:lnTo>
                    <a:pt x="2" y="47"/>
                  </a:lnTo>
                  <a:lnTo>
                    <a:pt x="10" y="58"/>
                  </a:lnTo>
                  <a:lnTo>
                    <a:pt x="21" y="66"/>
                  </a:lnTo>
                  <a:lnTo>
                    <a:pt x="33" y="68"/>
                  </a:lnTo>
                  <a:lnTo>
                    <a:pt x="47" y="66"/>
                  </a:lnTo>
                  <a:lnTo>
                    <a:pt x="58" y="58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rgbClr val="00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97" name="Line 1258"/>
            <p:cNvSpPr>
              <a:spLocks noChangeShapeType="1"/>
            </p:cNvSpPr>
            <p:nvPr/>
          </p:nvSpPr>
          <p:spPr bwMode="auto">
            <a:xfrm flipH="1">
              <a:off x="2598738" y="3027976"/>
              <a:ext cx="3175" cy="0"/>
            </a:xfrm>
            <a:prstGeom prst="line">
              <a:avLst/>
            </a:prstGeom>
            <a:noFill/>
            <a:ln w="11113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98" name="Line 1259"/>
            <p:cNvSpPr>
              <a:spLocks noChangeShapeType="1"/>
            </p:cNvSpPr>
            <p:nvPr/>
          </p:nvSpPr>
          <p:spPr bwMode="auto">
            <a:xfrm flipH="1">
              <a:off x="2201863" y="3031151"/>
              <a:ext cx="198438" cy="334963"/>
            </a:xfrm>
            <a:prstGeom prst="line">
              <a:avLst/>
            </a:prstGeom>
            <a:noFill/>
            <a:ln w="11113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399" name="Line 1260"/>
            <p:cNvSpPr>
              <a:spLocks noChangeShapeType="1"/>
            </p:cNvSpPr>
            <p:nvPr/>
          </p:nvSpPr>
          <p:spPr bwMode="auto">
            <a:xfrm flipH="1" flipV="1">
              <a:off x="2408238" y="3024801"/>
              <a:ext cx="190500" cy="3175"/>
            </a:xfrm>
            <a:prstGeom prst="line">
              <a:avLst/>
            </a:prstGeom>
            <a:noFill/>
            <a:ln w="11113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400" name="Freeform 1270"/>
            <p:cNvSpPr>
              <a:spLocks/>
            </p:cNvSpPr>
            <p:nvPr/>
          </p:nvSpPr>
          <p:spPr bwMode="auto">
            <a:xfrm>
              <a:off x="6110288" y="2388214"/>
              <a:ext cx="109538" cy="106363"/>
            </a:xfrm>
            <a:custGeom>
              <a:avLst/>
              <a:gdLst>
                <a:gd name="T0" fmla="*/ 173892369 w 69"/>
                <a:gd name="T1" fmla="*/ 83166341 h 67"/>
                <a:gd name="T2" fmla="*/ 168852033 w 69"/>
                <a:gd name="T3" fmla="*/ 52924324 h 67"/>
                <a:gd name="T4" fmla="*/ 146169730 w 69"/>
                <a:gd name="T5" fmla="*/ 22682307 h 67"/>
                <a:gd name="T6" fmla="*/ 118448678 w 69"/>
                <a:gd name="T7" fmla="*/ 5040336 h 67"/>
                <a:gd name="T8" fmla="*/ 88206665 w 69"/>
                <a:gd name="T9" fmla="*/ 0 h 67"/>
                <a:gd name="T10" fmla="*/ 55443691 w 69"/>
                <a:gd name="T11" fmla="*/ 5040336 h 67"/>
                <a:gd name="T12" fmla="*/ 27722639 w 69"/>
                <a:gd name="T13" fmla="*/ 22682307 h 67"/>
                <a:gd name="T14" fmla="*/ 5040336 w 69"/>
                <a:gd name="T15" fmla="*/ 52924324 h 67"/>
                <a:gd name="T16" fmla="*/ 0 w 69"/>
                <a:gd name="T17" fmla="*/ 83166341 h 67"/>
                <a:gd name="T18" fmla="*/ 5040336 w 69"/>
                <a:gd name="T19" fmla="*/ 115927732 h 67"/>
                <a:gd name="T20" fmla="*/ 27722639 w 69"/>
                <a:gd name="T21" fmla="*/ 146169750 h 67"/>
                <a:gd name="T22" fmla="*/ 55443691 w 69"/>
                <a:gd name="T23" fmla="*/ 163811720 h 67"/>
                <a:gd name="T24" fmla="*/ 88206665 w 69"/>
                <a:gd name="T25" fmla="*/ 168852056 h 67"/>
                <a:gd name="T26" fmla="*/ 118448678 w 69"/>
                <a:gd name="T27" fmla="*/ 163811720 h 67"/>
                <a:gd name="T28" fmla="*/ 146169730 w 69"/>
                <a:gd name="T29" fmla="*/ 146169750 h 67"/>
                <a:gd name="T30" fmla="*/ 168852033 w 69"/>
                <a:gd name="T31" fmla="*/ 115927732 h 67"/>
                <a:gd name="T32" fmla="*/ 173892369 w 69"/>
                <a:gd name="T33" fmla="*/ 83166341 h 67"/>
                <a:gd name="T34" fmla="*/ 173892369 w 69"/>
                <a:gd name="T35" fmla="*/ 83166341 h 6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9"/>
                <a:gd name="T55" fmla="*/ 0 h 67"/>
                <a:gd name="T56" fmla="*/ 69 w 69"/>
                <a:gd name="T57" fmla="*/ 67 h 6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9" h="67">
                  <a:moveTo>
                    <a:pt x="69" y="33"/>
                  </a:moveTo>
                  <a:lnTo>
                    <a:pt x="67" y="21"/>
                  </a:lnTo>
                  <a:lnTo>
                    <a:pt x="58" y="9"/>
                  </a:lnTo>
                  <a:lnTo>
                    <a:pt x="47" y="2"/>
                  </a:lnTo>
                  <a:lnTo>
                    <a:pt x="35" y="0"/>
                  </a:lnTo>
                  <a:lnTo>
                    <a:pt x="22" y="2"/>
                  </a:lnTo>
                  <a:lnTo>
                    <a:pt x="11" y="9"/>
                  </a:lnTo>
                  <a:lnTo>
                    <a:pt x="2" y="21"/>
                  </a:lnTo>
                  <a:lnTo>
                    <a:pt x="0" y="33"/>
                  </a:lnTo>
                  <a:lnTo>
                    <a:pt x="2" y="46"/>
                  </a:lnTo>
                  <a:lnTo>
                    <a:pt x="11" y="58"/>
                  </a:lnTo>
                  <a:lnTo>
                    <a:pt x="22" y="65"/>
                  </a:lnTo>
                  <a:lnTo>
                    <a:pt x="35" y="67"/>
                  </a:lnTo>
                  <a:lnTo>
                    <a:pt x="47" y="65"/>
                  </a:lnTo>
                  <a:lnTo>
                    <a:pt x="58" y="58"/>
                  </a:lnTo>
                  <a:lnTo>
                    <a:pt x="67" y="46"/>
                  </a:lnTo>
                  <a:lnTo>
                    <a:pt x="69" y="33"/>
                  </a:lnTo>
                  <a:close/>
                </a:path>
              </a:pathLst>
            </a:custGeom>
            <a:solidFill>
              <a:srgbClr val="FF9933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01" name="Freeform 1272"/>
            <p:cNvSpPr>
              <a:spLocks/>
            </p:cNvSpPr>
            <p:nvPr/>
          </p:nvSpPr>
          <p:spPr bwMode="auto">
            <a:xfrm>
              <a:off x="2147888" y="2431076"/>
              <a:ext cx="4821238" cy="935038"/>
            </a:xfrm>
            <a:custGeom>
              <a:avLst/>
              <a:gdLst>
                <a:gd name="T0" fmla="*/ 2147483647 w 3037"/>
                <a:gd name="T1" fmla="*/ 7561267 h 589"/>
                <a:gd name="T2" fmla="*/ 2147483647 w 3037"/>
                <a:gd name="T3" fmla="*/ 0 h 589"/>
                <a:gd name="T4" fmla="*/ 2147483647 w 3037"/>
                <a:gd name="T5" fmla="*/ 131048195 h 589"/>
                <a:gd name="T6" fmla="*/ 2147483647 w 3037"/>
                <a:gd name="T7" fmla="*/ 131048195 h 589"/>
                <a:gd name="T8" fmla="*/ 1910278636 w 3037"/>
                <a:gd name="T9" fmla="*/ 146169141 h 589"/>
                <a:gd name="T10" fmla="*/ 1275199195 w 3037"/>
                <a:gd name="T11" fmla="*/ 146169141 h 589"/>
                <a:gd name="T12" fmla="*/ 624998815 w 3037"/>
                <a:gd name="T13" fmla="*/ 279738287 h 589"/>
                <a:gd name="T14" fmla="*/ 307459094 w 3037"/>
                <a:gd name="T15" fmla="*/ 413305846 h 589"/>
                <a:gd name="T16" fmla="*/ 0 w 3037"/>
                <a:gd name="T17" fmla="*/ 1484373619 h 58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37"/>
                <a:gd name="T28" fmla="*/ 0 h 589"/>
                <a:gd name="T29" fmla="*/ 3037 w 3037"/>
                <a:gd name="T30" fmla="*/ 589 h 58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37" h="589">
                  <a:moveTo>
                    <a:pt x="3037" y="3"/>
                  </a:moveTo>
                  <a:lnTo>
                    <a:pt x="2026" y="0"/>
                  </a:lnTo>
                  <a:lnTo>
                    <a:pt x="1518" y="52"/>
                  </a:lnTo>
                  <a:lnTo>
                    <a:pt x="1012" y="52"/>
                  </a:lnTo>
                  <a:lnTo>
                    <a:pt x="758" y="58"/>
                  </a:lnTo>
                  <a:lnTo>
                    <a:pt x="506" y="58"/>
                  </a:lnTo>
                  <a:lnTo>
                    <a:pt x="248" y="111"/>
                  </a:lnTo>
                  <a:lnTo>
                    <a:pt x="122" y="164"/>
                  </a:lnTo>
                  <a:lnTo>
                    <a:pt x="0" y="589"/>
                  </a:lnTo>
                </a:path>
              </a:pathLst>
            </a:custGeom>
            <a:noFill/>
            <a:ln w="19050">
              <a:solidFill>
                <a:srgbClr val="FE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grpSp>
          <p:nvGrpSpPr>
            <p:cNvPr id="13402" name="Groupe 2303"/>
            <p:cNvGrpSpPr>
              <a:grpSpLocks/>
            </p:cNvGrpSpPr>
            <p:nvPr/>
          </p:nvGrpSpPr>
          <p:grpSpPr bwMode="auto">
            <a:xfrm>
              <a:off x="2843808" y="3625174"/>
              <a:ext cx="3671840" cy="349324"/>
              <a:chOff x="6516784" y="3603496"/>
              <a:chExt cx="3671840" cy="349324"/>
            </a:xfrm>
          </p:grpSpPr>
          <p:sp>
            <p:nvSpPr>
              <p:cNvPr id="13457" name="AutoShape 165"/>
              <p:cNvSpPr>
                <a:spLocks noChangeArrowheads="1"/>
              </p:cNvSpPr>
              <p:nvPr/>
            </p:nvSpPr>
            <p:spPr bwMode="auto">
              <a:xfrm>
                <a:off x="6516784" y="3613631"/>
                <a:ext cx="3671840" cy="328419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2800">
                  <a:solidFill>
                    <a:srgbClr val="000066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3458" name="Rectangle 3"/>
              <p:cNvSpPr>
                <a:spLocks noChangeArrowheads="1"/>
              </p:cNvSpPr>
              <p:nvPr/>
            </p:nvSpPr>
            <p:spPr bwMode="auto">
              <a:xfrm>
                <a:off x="6626321" y="3712056"/>
                <a:ext cx="177800" cy="144462"/>
              </a:xfrm>
              <a:prstGeom prst="rect">
                <a:avLst/>
              </a:prstGeom>
              <a:solidFill>
                <a:srgbClr val="FF99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3459" name="Rectangle 4"/>
              <p:cNvSpPr>
                <a:spLocks noChangeArrowheads="1"/>
              </p:cNvSpPr>
              <p:nvPr/>
            </p:nvSpPr>
            <p:spPr bwMode="auto">
              <a:xfrm>
                <a:off x="8453465" y="3713370"/>
                <a:ext cx="177800" cy="144463"/>
              </a:xfrm>
              <a:prstGeom prst="rect">
                <a:avLst/>
              </a:prstGeom>
              <a:solidFill>
                <a:srgbClr val="00B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3460" name="ZoneTexte 84"/>
              <p:cNvSpPr txBox="1">
                <a:spLocks noChangeArrowheads="1"/>
              </p:cNvSpPr>
              <p:nvPr/>
            </p:nvSpPr>
            <p:spPr bwMode="auto">
              <a:xfrm>
                <a:off x="6783484" y="3614266"/>
                <a:ext cx="150554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defTabSz="914400" eaLnBrk="1" hangingPunct="1"/>
                <a:r>
                  <a:rPr lang="en-GB" sz="1600" b="1">
                    <a:solidFill>
                      <a:srgbClr val="000066"/>
                    </a:solidFill>
                    <a:latin typeface="Calibri" pitchFamily="34" charset="0"/>
                    <a:ea typeface="ＭＳ Ｐゴシック" pitchFamily="34" charset="-128"/>
                  </a:rPr>
                  <a:t>EVG/c/FTC/TDF</a:t>
                </a:r>
              </a:p>
            </p:txBody>
          </p:sp>
          <p:sp>
            <p:nvSpPr>
              <p:cNvPr id="13461" name="ZoneTexte 85"/>
              <p:cNvSpPr txBox="1">
                <a:spLocks noChangeArrowheads="1"/>
              </p:cNvSpPr>
              <p:nvPr/>
            </p:nvSpPr>
            <p:spPr bwMode="auto">
              <a:xfrm>
                <a:off x="8610628" y="3603496"/>
                <a:ext cx="157799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defTabSz="914400" eaLnBrk="1" hangingPunct="1"/>
                <a:r>
                  <a:rPr lang="en-GB" sz="1600" b="1">
                    <a:solidFill>
                      <a:srgbClr val="000066"/>
                    </a:solidFill>
                    <a:latin typeface="Calibri" pitchFamily="34" charset="0"/>
                    <a:ea typeface="ＭＳ Ｐゴシック" pitchFamily="34" charset="-128"/>
                  </a:rPr>
                  <a:t>ATV/r + FTC/TDF</a:t>
                </a:r>
              </a:p>
            </p:txBody>
          </p:sp>
        </p:grpSp>
        <p:sp>
          <p:nvSpPr>
            <p:cNvPr id="13403" name="Rectangle 135"/>
            <p:cNvSpPr>
              <a:spLocks noChangeArrowheads="1"/>
            </p:cNvSpPr>
            <p:nvPr/>
          </p:nvSpPr>
          <p:spPr bwMode="auto">
            <a:xfrm>
              <a:off x="1719916" y="3657202"/>
              <a:ext cx="15869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-5</a:t>
              </a:r>
            </a:p>
          </p:txBody>
        </p:sp>
        <p:sp>
          <p:nvSpPr>
            <p:cNvPr id="13404" name="Rectangle 136"/>
            <p:cNvSpPr>
              <a:spLocks noChangeArrowheads="1"/>
            </p:cNvSpPr>
            <p:nvPr/>
          </p:nvSpPr>
          <p:spPr bwMode="auto">
            <a:xfrm>
              <a:off x="1779228" y="2836251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5</a:t>
              </a:r>
            </a:p>
          </p:txBody>
        </p:sp>
        <p:sp>
          <p:nvSpPr>
            <p:cNvPr id="13405" name="Rectangle 137"/>
            <p:cNvSpPr>
              <a:spLocks noChangeArrowheads="1"/>
            </p:cNvSpPr>
            <p:nvPr/>
          </p:nvSpPr>
          <p:spPr bwMode="auto">
            <a:xfrm>
              <a:off x="1679842" y="1583927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20</a:t>
              </a:r>
            </a:p>
          </p:txBody>
        </p:sp>
        <p:sp>
          <p:nvSpPr>
            <p:cNvPr id="13406" name="Rectangle 138"/>
            <p:cNvSpPr>
              <a:spLocks noChangeArrowheads="1"/>
            </p:cNvSpPr>
            <p:nvPr/>
          </p:nvSpPr>
          <p:spPr bwMode="auto">
            <a:xfrm>
              <a:off x="1679842" y="2421382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10</a:t>
              </a:r>
            </a:p>
          </p:txBody>
        </p:sp>
        <p:sp>
          <p:nvSpPr>
            <p:cNvPr id="13407" name="Rectangle 41"/>
            <p:cNvSpPr>
              <a:spLocks noChangeArrowheads="1"/>
            </p:cNvSpPr>
            <p:nvPr/>
          </p:nvSpPr>
          <p:spPr bwMode="auto">
            <a:xfrm>
              <a:off x="7204076" y="4233446"/>
              <a:ext cx="83016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 b="1">
                  <a:solidFill>
                    <a:srgbClr val="000066"/>
                  </a:solidFill>
                  <a:cs typeface="Arial" pitchFamily="34" charset="0"/>
                </a:rPr>
                <a:t>Weeks</a:t>
              </a:r>
            </a:p>
          </p:txBody>
        </p:sp>
        <p:sp>
          <p:nvSpPr>
            <p:cNvPr id="13408" name="Rectangle 135"/>
            <p:cNvSpPr>
              <a:spLocks noChangeArrowheads="1"/>
            </p:cNvSpPr>
            <p:nvPr/>
          </p:nvSpPr>
          <p:spPr bwMode="auto">
            <a:xfrm>
              <a:off x="1620530" y="4078503"/>
              <a:ext cx="25808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-10</a:t>
              </a:r>
            </a:p>
          </p:txBody>
        </p:sp>
        <p:sp>
          <p:nvSpPr>
            <p:cNvPr id="13409" name="Rectangle 135"/>
            <p:cNvSpPr>
              <a:spLocks noChangeArrowheads="1"/>
            </p:cNvSpPr>
            <p:nvPr/>
          </p:nvSpPr>
          <p:spPr bwMode="auto">
            <a:xfrm>
              <a:off x="1779228" y="3259979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0</a:t>
              </a:r>
            </a:p>
          </p:txBody>
        </p:sp>
        <p:sp>
          <p:nvSpPr>
            <p:cNvPr id="13410" name="Rectangle 138"/>
            <p:cNvSpPr>
              <a:spLocks noChangeArrowheads="1"/>
            </p:cNvSpPr>
            <p:nvPr/>
          </p:nvSpPr>
          <p:spPr bwMode="auto">
            <a:xfrm>
              <a:off x="1679842" y="1987122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15</a:t>
              </a:r>
            </a:p>
          </p:txBody>
        </p:sp>
        <p:sp>
          <p:nvSpPr>
            <p:cNvPr id="13411" name="Rectangle 135"/>
            <p:cNvSpPr>
              <a:spLocks noChangeArrowheads="1"/>
            </p:cNvSpPr>
            <p:nvPr/>
          </p:nvSpPr>
          <p:spPr bwMode="auto">
            <a:xfrm>
              <a:off x="2119210" y="4288831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0</a:t>
              </a:r>
            </a:p>
          </p:txBody>
        </p:sp>
        <p:sp>
          <p:nvSpPr>
            <p:cNvPr id="13412" name="Rectangle 135"/>
            <p:cNvSpPr>
              <a:spLocks noChangeArrowheads="1"/>
            </p:cNvSpPr>
            <p:nvPr/>
          </p:nvSpPr>
          <p:spPr bwMode="auto">
            <a:xfrm>
              <a:off x="2319994" y="4288831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2</a:t>
              </a:r>
            </a:p>
          </p:txBody>
        </p:sp>
        <p:sp>
          <p:nvSpPr>
            <p:cNvPr id="13413" name="Rectangle 135"/>
            <p:cNvSpPr>
              <a:spLocks noChangeArrowheads="1"/>
            </p:cNvSpPr>
            <p:nvPr/>
          </p:nvSpPr>
          <p:spPr bwMode="auto">
            <a:xfrm>
              <a:off x="2528398" y="4288831"/>
              <a:ext cx="9938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4</a:t>
              </a:r>
            </a:p>
          </p:txBody>
        </p:sp>
        <p:sp>
          <p:nvSpPr>
            <p:cNvPr id="13414" name="Rectangle 135"/>
            <p:cNvSpPr>
              <a:spLocks noChangeArrowheads="1"/>
            </p:cNvSpPr>
            <p:nvPr/>
          </p:nvSpPr>
          <p:spPr bwMode="auto">
            <a:xfrm>
              <a:off x="2929966" y="4288831"/>
              <a:ext cx="9938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8</a:t>
              </a:r>
            </a:p>
          </p:txBody>
        </p:sp>
        <p:sp>
          <p:nvSpPr>
            <p:cNvPr id="13415" name="Rectangle 135"/>
            <p:cNvSpPr>
              <a:spLocks noChangeArrowheads="1"/>
            </p:cNvSpPr>
            <p:nvPr/>
          </p:nvSpPr>
          <p:spPr bwMode="auto">
            <a:xfrm>
              <a:off x="3289461" y="4288831"/>
              <a:ext cx="1987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12</a:t>
              </a:r>
            </a:p>
          </p:txBody>
        </p:sp>
        <p:sp>
          <p:nvSpPr>
            <p:cNvPr id="13416" name="Rectangle 135"/>
            <p:cNvSpPr>
              <a:spLocks noChangeArrowheads="1"/>
            </p:cNvSpPr>
            <p:nvPr/>
          </p:nvSpPr>
          <p:spPr bwMode="auto">
            <a:xfrm>
              <a:off x="3683409" y="4288831"/>
              <a:ext cx="1987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16</a:t>
              </a:r>
            </a:p>
          </p:txBody>
        </p:sp>
        <p:sp>
          <p:nvSpPr>
            <p:cNvPr id="13417" name="Rectangle 135"/>
            <p:cNvSpPr>
              <a:spLocks noChangeArrowheads="1"/>
            </p:cNvSpPr>
            <p:nvPr/>
          </p:nvSpPr>
          <p:spPr bwMode="auto">
            <a:xfrm>
              <a:off x="4501785" y="4288831"/>
              <a:ext cx="1987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24</a:t>
              </a:r>
            </a:p>
          </p:txBody>
        </p:sp>
        <p:sp>
          <p:nvSpPr>
            <p:cNvPr id="13418" name="Rectangle 135"/>
            <p:cNvSpPr>
              <a:spLocks noChangeArrowheads="1"/>
            </p:cNvSpPr>
            <p:nvPr/>
          </p:nvSpPr>
          <p:spPr bwMode="auto">
            <a:xfrm>
              <a:off x="5297301" y="4288831"/>
              <a:ext cx="1987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32</a:t>
              </a:r>
            </a:p>
          </p:txBody>
        </p:sp>
        <p:sp>
          <p:nvSpPr>
            <p:cNvPr id="13419" name="Rectangle 135"/>
            <p:cNvSpPr>
              <a:spLocks noChangeArrowheads="1"/>
            </p:cNvSpPr>
            <p:nvPr/>
          </p:nvSpPr>
          <p:spPr bwMode="auto">
            <a:xfrm>
              <a:off x="6108057" y="4288831"/>
              <a:ext cx="1987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40</a:t>
              </a:r>
            </a:p>
          </p:txBody>
        </p:sp>
        <p:sp>
          <p:nvSpPr>
            <p:cNvPr id="13420" name="Rectangle 135"/>
            <p:cNvSpPr>
              <a:spLocks noChangeArrowheads="1"/>
            </p:cNvSpPr>
            <p:nvPr/>
          </p:nvSpPr>
          <p:spPr bwMode="auto">
            <a:xfrm>
              <a:off x="6903573" y="4288831"/>
              <a:ext cx="1987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48</a:t>
              </a:r>
            </a:p>
          </p:txBody>
        </p:sp>
        <p:sp>
          <p:nvSpPr>
            <p:cNvPr id="13421" name="Freeform 1261"/>
            <p:cNvSpPr>
              <a:spLocks/>
            </p:cNvSpPr>
            <p:nvPr/>
          </p:nvSpPr>
          <p:spPr bwMode="auto">
            <a:xfrm>
              <a:off x="2598738" y="2607289"/>
              <a:ext cx="4424363" cy="420688"/>
            </a:xfrm>
            <a:custGeom>
              <a:avLst/>
              <a:gdLst>
                <a:gd name="T0" fmla="*/ 2147483647 w 2787"/>
                <a:gd name="T1" fmla="*/ 0 h 265"/>
                <a:gd name="T2" fmla="*/ 2147483647 w 2787"/>
                <a:gd name="T3" fmla="*/ 267136880 h 265"/>
                <a:gd name="T4" fmla="*/ 2147483647 w 2787"/>
                <a:gd name="T5" fmla="*/ 264617515 h 265"/>
                <a:gd name="T6" fmla="*/ 1912799604 w 2787"/>
                <a:gd name="T7" fmla="*/ 403225479 h 265"/>
                <a:gd name="T8" fmla="*/ 1277720157 w 2787"/>
                <a:gd name="T9" fmla="*/ 531754395 h 265"/>
                <a:gd name="T10" fmla="*/ 642640710 w 2787"/>
                <a:gd name="T11" fmla="*/ 531754395 h 265"/>
                <a:gd name="T12" fmla="*/ 0 w 2787"/>
                <a:gd name="T13" fmla="*/ 667842994 h 26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787"/>
                <a:gd name="T22" fmla="*/ 0 h 265"/>
                <a:gd name="T23" fmla="*/ 2787 w 2787"/>
                <a:gd name="T24" fmla="*/ 265 h 26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787" h="265">
                  <a:moveTo>
                    <a:pt x="2787" y="0"/>
                  </a:moveTo>
                  <a:lnTo>
                    <a:pt x="2281" y="106"/>
                  </a:lnTo>
                  <a:lnTo>
                    <a:pt x="1268" y="105"/>
                  </a:lnTo>
                  <a:lnTo>
                    <a:pt x="759" y="160"/>
                  </a:lnTo>
                  <a:lnTo>
                    <a:pt x="507" y="211"/>
                  </a:lnTo>
                  <a:lnTo>
                    <a:pt x="255" y="211"/>
                  </a:lnTo>
                  <a:lnTo>
                    <a:pt x="0" y="265"/>
                  </a:lnTo>
                </a:path>
              </a:pathLst>
            </a:custGeom>
            <a:noFill/>
            <a:ln w="19050">
              <a:solidFill>
                <a:srgbClr val="00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422" name="Freeform 1248"/>
            <p:cNvSpPr>
              <a:spLocks/>
            </p:cNvSpPr>
            <p:nvPr/>
          </p:nvSpPr>
          <p:spPr bwMode="auto">
            <a:xfrm>
              <a:off x="6969125" y="2551726"/>
              <a:ext cx="107950" cy="107950"/>
            </a:xfrm>
            <a:custGeom>
              <a:avLst/>
              <a:gdLst>
                <a:gd name="T0" fmla="*/ 146169063 w 68"/>
                <a:gd name="T1" fmla="*/ 146169063 h 68"/>
                <a:gd name="T2" fmla="*/ 163810950 w 68"/>
                <a:gd name="T3" fmla="*/ 118446550 h 68"/>
                <a:gd name="T4" fmla="*/ 171370625 w 68"/>
                <a:gd name="T5" fmla="*/ 88204675 h 68"/>
                <a:gd name="T6" fmla="*/ 163810950 w 68"/>
                <a:gd name="T7" fmla="*/ 52922488 h 68"/>
                <a:gd name="T8" fmla="*/ 146169063 w 68"/>
                <a:gd name="T9" fmla="*/ 25201563 h 68"/>
                <a:gd name="T10" fmla="*/ 118446550 w 68"/>
                <a:gd name="T11" fmla="*/ 7559675 h 68"/>
                <a:gd name="T12" fmla="*/ 85685313 w 68"/>
                <a:gd name="T13" fmla="*/ 0 h 68"/>
                <a:gd name="T14" fmla="*/ 52922488 w 68"/>
                <a:gd name="T15" fmla="*/ 7559675 h 68"/>
                <a:gd name="T16" fmla="*/ 25201563 w 68"/>
                <a:gd name="T17" fmla="*/ 25201563 h 68"/>
                <a:gd name="T18" fmla="*/ 5040313 w 68"/>
                <a:gd name="T19" fmla="*/ 52922488 h 68"/>
                <a:gd name="T20" fmla="*/ 0 w 68"/>
                <a:gd name="T21" fmla="*/ 88204675 h 68"/>
                <a:gd name="T22" fmla="*/ 5040313 w 68"/>
                <a:gd name="T23" fmla="*/ 118446550 h 68"/>
                <a:gd name="T24" fmla="*/ 25201563 w 68"/>
                <a:gd name="T25" fmla="*/ 146169063 h 68"/>
                <a:gd name="T26" fmla="*/ 52922488 w 68"/>
                <a:gd name="T27" fmla="*/ 166330313 h 68"/>
                <a:gd name="T28" fmla="*/ 85685313 w 68"/>
                <a:gd name="T29" fmla="*/ 171370625 h 68"/>
                <a:gd name="T30" fmla="*/ 118446550 w 68"/>
                <a:gd name="T31" fmla="*/ 166330313 h 68"/>
                <a:gd name="T32" fmla="*/ 146169063 w 68"/>
                <a:gd name="T33" fmla="*/ 146169063 h 68"/>
                <a:gd name="T34" fmla="*/ 146169063 w 68"/>
                <a:gd name="T35" fmla="*/ 14616906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58" y="58"/>
                  </a:moveTo>
                  <a:lnTo>
                    <a:pt x="65" y="47"/>
                  </a:lnTo>
                  <a:lnTo>
                    <a:pt x="68" y="35"/>
                  </a:lnTo>
                  <a:lnTo>
                    <a:pt x="65" y="21"/>
                  </a:lnTo>
                  <a:lnTo>
                    <a:pt x="58" y="10"/>
                  </a:lnTo>
                  <a:lnTo>
                    <a:pt x="47" y="3"/>
                  </a:lnTo>
                  <a:lnTo>
                    <a:pt x="34" y="0"/>
                  </a:lnTo>
                  <a:lnTo>
                    <a:pt x="21" y="3"/>
                  </a:lnTo>
                  <a:lnTo>
                    <a:pt x="10" y="10"/>
                  </a:lnTo>
                  <a:lnTo>
                    <a:pt x="2" y="21"/>
                  </a:lnTo>
                  <a:lnTo>
                    <a:pt x="0" y="35"/>
                  </a:lnTo>
                  <a:lnTo>
                    <a:pt x="2" y="47"/>
                  </a:lnTo>
                  <a:lnTo>
                    <a:pt x="10" y="58"/>
                  </a:lnTo>
                  <a:lnTo>
                    <a:pt x="21" y="66"/>
                  </a:lnTo>
                  <a:lnTo>
                    <a:pt x="34" y="68"/>
                  </a:lnTo>
                  <a:lnTo>
                    <a:pt x="47" y="66"/>
                  </a:lnTo>
                  <a:lnTo>
                    <a:pt x="58" y="58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rgbClr val="00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23" name="Freeform 1271"/>
            <p:cNvSpPr>
              <a:spLocks/>
            </p:cNvSpPr>
            <p:nvPr/>
          </p:nvSpPr>
          <p:spPr bwMode="auto">
            <a:xfrm>
              <a:off x="6915150" y="2381864"/>
              <a:ext cx="107950" cy="107950"/>
            </a:xfrm>
            <a:custGeom>
              <a:avLst/>
              <a:gdLst>
                <a:gd name="T0" fmla="*/ 171370625 w 68"/>
                <a:gd name="T1" fmla="*/ 85685313 h 68"/>
                <a:gd name="T2" fmla="*/ 166330313 w 68"/>
                <a:gd name="T3" fmla="*/ 52922488 h 68"/>
                <a:gd name="T4" fmla="*/ 146169063 w 68"/>
                <a:gd name="T5" fmla="*/ 25201563 h 68"/>
                <a:gd name="T6" fmla="*/ 118446550 w 68"/>
                <a:gd name="T7" fmla="*/ 5040313 h 68"/>
                <a:gd name="T8" fmla="*/ 85685313 w 68"/>
                <a:gd name="T9" fmla="*/ 0 h 68"/>
                <a:gd name="T10" fmla="*/ 52922488 w 68"/>
                <a:gd name="T11" fmla="*/ 5040313 h 68"/>
                <a:gd name="T12" fmla="*/ 25201563 w 68"/>
                <a:gd name="T13" fmla="*/ 25201563 h 68"/>
                <a:gd name="T14" fmla="*/ 7559675 w 68"/>
                <a:gd name="T15" fmla="*/ 52922488 h 68"/>
                <a:gd name="T16" fmla="*/ 0 w 68"/>
                <a:gd name="T17" fmla="*/ 85685313 h 68"/>
                <a:gd name="T18" fmla="*/ 7559675 w 68"/>
                <a:gd name="T19" fmla="*/ 118446550 h 68"/>
                <a:gd name="T20" fmla="*/ 25201563 w 68"/>
                <a:gd name="T21" fmla="*/ 146169063 h 68"/>
                <a:gd name="T22" fmla="*/ 52922488 w 68"/>
                <a:gd name="T23" fmla="*/ 163810950 h 68"/>
                <a:gd name="T24" fmla="*/ 85685313 w 68"/>
                <a:gd name="T25" fmla="*/ 171370625 h 68"/>
                <a:gd name="T26" fmla="*/ 118446550 w 68"/>
                <a:gd name="T27" fmla="*/ 163810950 h 68"/>
                <a:gd name="T28" fmla="*/ 146169063 w 68"/>
                <a:gd name="T29" fmla="*/ 146169063 h 68"/>
                <a:gd name="T30" fmla="*/ 166330313 w 68"/>
                <a:gd name="T31" fmla="*/ 118446550 h 68"/>
                <a:gd name="T32" fmla="*/ 171370625 w 68"/>
                <a:gd name="T33" fmla="*/ 85685313 h 68"/>
                <a:gd name="T34" fmla="*/ 171370625 w 68"/>
                <a:gd name="T35" fmla="*/ 8568531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68" y="34"/>
                  </a:moveTo>
                  <a:lnTo>
                    <a:pt x="66" y="21"/>
                  </a:lnTo>
                  <a:lnTo>
                    <a:pt x="58" y="10"/>
                  </a:lnTo>
                  <a:lnTo>
                    <a:pt x="47" y="2"/>
                  </a:lnTo>
                  <a:lnTo>
                    <a:pt x="34" y="0"/>
                  </a:lnTo>
                  <a:lnTo>
                    <a:pt x="21" y="2"/>
                  </a:lnTo>
                  <a:lnTo>
                    <a:pt x="10" y="10"/>
                  </a:lnTo>
                  <a:lnTo>
                    <a:pt x="3" y="21"/>
                  </a:lnTo>
                  <a:lnTo>
                    <a:pt x="0" y="34"/>
                  </a:lnTo>
                  <a:lnTo>
                    <a:pt x="3" y="47"/>
                  </a:lnTo>
                  <a:lnTo>
                    <a:pt x="10" y="58"/>
                  </a:lnTo>
                  <a:lnTo>
                    <a:pt x="21" y="65"/>
                  </a:lnTo>
                  <a:lnTo>
                    <a:pt x="34" y="68"/>
                  </a:lnTo>
                  <a:lnTo>
                    <a:pt x="47" y="65"/>
                  </a:lnTo>
                  <a:lnTo>
                    <a:pt x="58" y="58"/>
                  </a:lnTo>
                  <a:lnTo>
                    <a:pt x="66" y="47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FF9933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24" name="Freeform 1247"/>
            <p:cNvSpPr>
              <a:spLocks/>
            </p:cNvSpPr>
            <p:nvPr/>
          </p:nvSpPr>
          <p:spPr bwMode="auto">
            <a:xfrm>
              <a:off x="6165850" y="2720001"/>
              <a:ext cx="106363" cy="111125"/>
            </a:xfrm>
            <a:custGeom>
              <a:avLst/>
              <a:gdLst>
                <a:gd name="T0" fmla="*/ 146169750 w 67"/>
                <a:gd name="T1" fmla="*/ 148688425 h 70"/>
                <a:gd name="T2" fmla="*/ 163811720 w 67"/>
                <a:gd name="T3" fmla="*/ 118446550 h 70"/>
                <a:gd name="T4" fmla="*/ 168852056 w 67"/>
                <a:gd name="T5" fmla="*/ 88206263 h 70"/>
                <a:gd name="T6" fmla="*/ 163811720 w 67"/>
                <a:gd name="T7" fmla="*/ 57962800 h 70"/>
                <a:gd name="T8" fmla="*/ 146169750 w 67"/>
                <a:gd name="T9" fmla="*/ 30241875 h 70"/>
                <a:gd name="T10" fmla="*/ 115927732 w 67"/>
                <a:gd name="T11" fmla="*/ 7559675 h 70"/>
                <a:gd name="T12" fmla="*/ 85685715 w 67"/>
                <a:gd name="T13" fmla="*/ 0 h 70"/>
                <a:gd name="T14" fmla="*/ 52924324 w 67"/>
                <a:gd name="T15" fmla="*/ 7559675 h 70"/>
                <a:gd name="T16" fmla="*/ 22682307 w 67"/>
                <a:gd name="T17" fmla="*/ 30241875 h 70"/>
                <a:gd name="T18" fmla="*/ 5040336 w 67"/>
                <a:gd name="T19" fmla="*/ 57962800 h 70"/>
                <a:gd name="T20" fmla="*/ 0 w 67"/>
                <a:gd name="T21" fmla="*/ 88206263 h 70"/>
                <a:gd name="T22" fmla="*/ 5040336 w 67"/>
                <a:gd name="T23" fmla="*/ 118446550 h 70"/>
                <a:gd name="T24" fmla="*/ 22682307 w 67"/>
                <a:gd name="T25" fmla="*/ 148688425 h 70"/>
                <a:gd name="T26" fmla="*/ 52924324 w 67"/>
                <a:gd name="T27" fmla="*/ 168851263 h 70"/>
                <a:gd name="T28" fmla="*/ 85685715 w 67"/>
                <a:gd name="T29" fmla="*/ 176410938 h 70"/>
                <a:gd name="T30" fmla="*/ 115927732 w 67"/>
                <a:gd name="T31" fmla="*/ 168851263 h 70"/>
                <a:gd name="T32" fmla="*/ 146169750 w 67"/>
                <a:gd name="T33" fmla="*/ 148688425 h 70"/>
                <a:gd name="T34" fmla="*/ 146169750 w 67"/>
                <a:gd name="T35" fmla="*/ 148688425 h 7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7"/>
                <a:gd name="T55" fmla="*/ 0 h 70"/>
                <a:gd name="T56" fmla="*/ 67 w 67"/>
                <a:gd name="T57" fmla="*/ 70 h 7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7" h="70">
                  <a:moveTo>
                    <a:pt x="58" y="59"/>
                  </a:moveTo>
                  <a:lnTo>
                    <a:pt x="65" y="47"/>
                  </a:lnTo>
                  <a:lnTo>
                    <a:pt x="67" y="35"/>
                  </a:lnTo>
                  <a:lnTo>
                    <a:pt x="65" y="23"/>
                  </a:lnTo>
                  <a:lnTo>
                    <a:pt x="58" y="12"/>
                  </a:lnTo>
                  <a:lnTo>
                    <a:pt x="46" y="3"/>
                  </a:lnTo>
                  <a:lnTo>
                    <a:pt x="34" y="0"/>
                  </a:lnTo>
                  <a:lnTo>
                    <a:pt x="21" y="3"/>
                  </a:lnTo>
                  <a:lnTo>
                    <a:pt x="9" y="12"/>
                  </a:lnTo>
                  <a:lnTo>
                    <a:pt x="2" y="23"/>
                  </a:lnTo>
                  <a:lnTo>
                    <a:pt x="0" y="35"/>
                  </a:lnTo>
                  <a:lnTo>
                    <a:pt x="2" y="47"/>
                  </a:lnTo>
                  <a:lnTo>
                    <a:pt x="9" y="59"/>
                  </a:lnTo>
                  <a:lnTo>
                    <a:pt x="21" y="67"/>
                  </a:lnTo>
                  <a:lnTo>
                    <a:pt x="34" y="70"/>
                  </a:lnTo>
                  <a:lnTo>
                    <a:pt x="46" y="67"/>
                  </a:lnTo>
                  <a:lnTo>
                    <a:pt x="58" y="59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rgbClr val="00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25" name="Freeform 1246"/>
            <p:cNvSpPr>
              <a:spLocks/>
            </p:cNvSpPr>
            <p:nvPr/>
          </p:nvSpPr>
          <p:spPr bwMode="auto">
            <a:xfrm>
              <a:off x="5360988" y="2720001"/>
              <a:ext cx="107950" cy="111125"/>
            </a:xfrm>
            <a:custGeom>
              <a:avLst/>
              <a:gdLst>
                <a:gd name="T0" fmla="*/ 146169063 w 68"/>
                <a:gd name="T1" fmla="*/ 148688425 h 70"/>
                <a:gd name="T2" fmla="*/ 166330313 w 68"/>
                <a:gd name="T3" fmla="*/ 118446550 h 70"/>
                <a:gd name="T4" fmla="*/ 171370625 w 68"/>
                <a:gd name="T5" fmla="*/ 88206263 h 70"/>
                <a:gd name="T6" fmla="*/ 166330313 w 68"/>
                <a:gd name="T7" fmla="*/ 57962800 h 70"/>
                <a:gd name="T8" fmla="*/ 146169063 w 68"/>
                <a:gd name="T9" fmla="*/ 30241875 h 70"/>
                <a:gd name="T10" fmla="*/ 118446550 w 68"/>
                <a:gd name="T11" fmla="*/ 7559675 h 70"/>
                <a:gd name="T12" fmla="*/ 85685313 w 68"/>
                <a:gd name="T13" fmla="*/ 0 h 70"/>
                <a:gd name="T14" fmla="*/ 52922488 w 68"/>
                <a:gd name="T15" fmla="*/ 7559675 h 70"/>
                <a:gd name="T16" fmla="*/ 25201563 w 68"/>
                <a:gd name="T17" fmla="*/ 30241875 h 70"/>
                <a:gd name="T18" fmla="*/ 7559675 w 68"/>
                <a:gd name="T19" fmla="*/ 57962800 h 70"/>
                <a:gd name="T20" fmla="*/ 0 w 68"/>
                <a:gd name="T21" fmla="*/ 88206263 h 70"/>
                <a:gd name="T22" fmla="*/ 7559675 w 68"/>
                <a:gd name="T23" fmla="*/ 118446550 h 70"/>
                <a:gd name="T24" fmla="*/ 25201563 w 68"/>
                <a:gd name="T25" fmla="*/ 148688425 h 70"/>
                <a:gd name="T26" fmla="*/ 52922488 w 68"/>
                <a:gd name="T27" fmla="*/ 168851263 h 70"/>
                <a:gd name="T28" fmla="*/ 85685313 w 68"/>
                <a:gd name="T29" fmla="*/ 176410938 h 70"/>
                <a:gd name="T30" fmla="*/ 118446550 w 68"/>
                <a:gd name="T31" fmla="*/ 168851263 h 70"/>
                <a:gd name="T32" fmla="*/ 146169063 w 68"/>
                <a:gd name="T33" fmla="*/ 148688425 h 70"/>
                <a:gd name="T34" fmla="*/ 146169063 w 68"/>
                <a:gd name="T35" fmla="*/ 148688425 h 7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70"/>
                <a:gd name="T56" fmla="*/ 68 w 68"/>
                <a:gd name="T57" fmla="*/ 70 h 7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70">
                  <a:moveTo>
                    <a:pt x="58" y="59"/>
                  </a:moveTo>
                  <a:lnTo>
                    <a:pt x="66" y="47"/>
                  </a:lnTo>
                  <a:lnTo>
                    <a:pt x="68" y="35"/>
                  </a:lnTo>
                  <a:lnTo>
                    <a:pt x="66" y="23"/>
                  </a:lnTo>
                  <a:lnTo>
                    <a:pt x="58" y="12"/>
                  </a:lnTo>
                  <a:lnTo>
                    <a:pt x="47" y="3"/>
                  </a:lnTo>
                  <a:lnTo>
                    <a:pt x="34" y="0"/>
                  </a:lnTo>
                  <a:lnTo>
                    <a:pt x="21" y="3"/>
                  </a:lnTo>
                  <a:lnTo>
                    <a:pt x="10" y="12"/>
                  </a:lnTo>
                  <a:lnTo>
                    <a:pt x="3" y="23"/>
                  </a:lnTo>
                  <a:lnTo>
                    <a:pt x="0" y="35"/>
                  </a:lnTo>
                  <a:lnTo>
                    <a:pt x="3" y="47"/>
                  </a:lnTo>
                  <a:lnTo>
                    <a:pt x="10" y="59"/>
                  </a:lnTo>
                  <a:lnTo>
                    <a:pt x="21" y="67"/>
                  </a:lnTo>
                  <a:lnTo>
                    <a:pt x="34" y="70"/>
                  </a:lnTo>
                  <a:lnTo>
                    <a:pt x="47" y="67"/>
                  </a:lnTo>
                  <a:lnTo>
                    <a:pt x="58" y="59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rgbClr val="00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26" name="Freeform 1245"/>
            <p:cNvSpPr>
              <a:spLocks/>
            </p:cNvSpPr>
            <p:nvPr/>
          </p:nvSpPr>
          <p:spPr bwMode="auto">
            <a:xfrm>
              <a:off x="4556125" y="2718414"/>
              <a:ext cx="107950" cy="107950"/>
            </a:xfrm>
            <a:custGeom>
              <a:avLst/>
              <a:gdLst>
                <a:gd name="T0" fmla="*/ 146169063 w 68"/>
                <a:gd name="T1" fmla="*/ 146169063 h 68"/>
                <a:gd name="T2" fmla="*/ 163810950 w 68"/>
                <a:gd name="T3" fmla="*/ 118446550 h 68"/>
                <a:gd name="T4" fmla="*/ 171370625 w 68"/>
                <a:gd name="T5" fmla="*/ 88204675 h 68"/>
                <a:gd name="T6" fmla="*/ 163810950 w 68"/>
                <a:gd name="T7" fmla="*/ 52922488 h 68"/>
                <a:gd name="T8" fmla="*/ 146169063 w 68"/>
                <a:gd name="T9" fmla="*/ 25201563 h 68"/>
                <a:gd name="T10" fmla="*/ 118446550 w 68"/>
                <a:gd name="T11" fmla="*/ 7559675 h 68"/>
                <a:gd name="T12" fmla="*/ 88204675 w 68"/>
                <a:gd name="T13" fmla="*/ 0 h 68"/>
                <a:gd name="T14" fmla="*/ 52922488 w 68"/>
                <a:gd name="T15" fmla="*/ 7559675 h 68"/>
                <a:gd name="T16" fmla="*/ 25201563 w 68"/>
                <a:gd name="T17" fmla="*/ 25201563 h 68"/>
                <a:gd name="T18" fmla="*/ 5040313 w 68"/>
                <a:gd name="T19" fmla="*/ 52922488 h 68"/>
                <a:gd name="T20" fmla="*/ 0 w 68"/>
                <a:gd name="T21" fmla="*/ 88204675 h 68"/>
                <a:gd name="T22" fmla="*/ 5040313 w 68"/>
                <a:gd name="T23" fmla="*/ 118446550 h 68"/>
                <a:gd name="T24" fmla="*/ 25201563 w 68"/>
                <a:gd name="T25" fmla="*/ 146169063 h 68"/>
                <a:gd name="T26" fmla="*/ 52922488 w 68"/>
                <a:gd name="T27" fmla="*/ 166330313 h 68"/>
                <a:gd name="T28" fmla="*/ 88204675 w 68"/>
                <a:gd name="T29" fmla="*/ 171370625 h 68"/>
                <a:gd name="T30" fmla="*/ 118446550 w 68"/>
                <a:gd name="T31" fmla="*/ 166330313 h 68"/>
                <a:gd name="T32" fmla="*/ 146169063 w 68"/>
                <a:gd name="T33" fmla="*/ 146169063 h 68"/>
                <a:gd name="T34" fmla="*/ 146169063 w 68"/>
                <a:gd name="T35" fmla="*/ 14616906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58" y="58"/>
                  </a:moveTo>
                  <a:lnTo>
                    <a:pt x="65" y="47"/>
                  </a:lnTo>
                  <a:lnTo>
                    <a:pt x="68" y="35"/>
                  </a:lnTo>
                  <a:lnTo>
                    <a:pt x="65" y="21"/>
                  </a:lnTo>
                  <a:lnTo>
                    <a:pt x="58" y="10"/>
                  </a:lnTo>
                  <a:lnTo>
                    <a:pt x="47" y="3"/>
                  </a:lnTo>
                  <a:lnTo>
                    <a:pt x="35" y="0"/>
                  </a:lnTo>
                  <a:lnTo>
                    <a:pt x="21" y="3"/>
                  </a:lnTo>
                  <a:lnTo>
                    <a:pt x="10" y="10"/>
                  </a:lnTo>
                  <a:lnTo>
                    <a:pt x="2" y="21"/>
                  </a:lnTo>
                  <a:lnTo>
                    <a:pt x="0" y="35"/>
                  </a:lnTo>
                  <a:lnTo>
                    <a:pt x="2" y="47"/>
                  </a:lnTo>
                  <a:lnTo>
                    <a:pt x="10" y="58"/>
                  </a:lnTo>
                  <a:lnTo>
                    <a:pt x="21" y="66"/>
                  </a:lnTo>
                  <a:lnTo>
                    <a:pt x="35" y="68"/>
                  </a:lnTo>
                  <a:lnTo>
                    <a:pt x="47" y="66"/>
                  </a:lnTo>
                  <a:lnTo>
                    <a:pt x="58" y="58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rgbClr val="00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27" name="Freeform 1268"/>
            <p:cNvSpPr>
              <a:spLocks/>
            </p:cNvSpPr>
            <p:nvPr/>
          </p:nvSpPr>
          <p:spPr bwMode="auto">
            <a:xfrm>
              <a:off x="4505325" y="2459651"/>
              <a:ext cx="107950" cy="107950"/>
            </a:xfrm>
            <a:custGeom>
              <a:avLst/>
              <a:gdLst>
                <a:gd name="T0" fmla="*/ 171370625 w 68"/>
                <a:gd name="T1" fmla="*/ 85685313 h 68"/>
                <a:gd name="T2" fmla="*/ 163810950 w 68"/>
                <a:gd name="T3" fmla="*/ 52922488 h 68"/>
                <a:gd name="T4" fmla="*/ 146169063 w 68"/>
                <a:gd name="T5" fmla="*/ 25201563 h 68"/>
                <a:gd name="T6" fmla="*/ 118446550 w 68"/>
                <a:gd name="T7" fmla="*/ 7559675 h 68"/>
                <a:gd name="T8" fmla="*/ 83165950 w 68"/>
                <a:gd name="T9" fmla="*/ 0 h 68"/>
                <a:gd name="T10" fmla="*/ 52922488 w 68"/>
                <a:gd name="T11" fmla="*/ 7559675 h 68"/>
                <a:gd name="T12" fmla="*/ 25201563 w 68"/>
                <a:gd name="T13" fmla="*/ 25201563 h 68"/>
                <a:gd name="T14" fmla="*/ 5040313 w 68"/>
                <a:gd name="T15" fmla="*/ 52922488 h 68"/>
                <a:gd name="T16" fmla="*/ 0 w 68"/>
                <a:gd name="T17" fmla="*/ 85685313 h 68"/>
                <a:gd name="T18" fmla="*/ 5040313 w 68"/>
                <a:gd name="T19" fmla="*/ 118446550 h 68"/>
                <a:gd name="T20" fmla="*/ 25201563 w 68"/>
                <a:gd name="T21" fmla="*/ 146169063 h 68"/>
                <a:gd name="T22" fmla="*/ 52922488 w 68"/>
                <a:gd name="T23" fmla="*/ 166330313 h 68"/>
                <a:gd name="T24" fmla="*/ 83165950 w 68"/>
                <a:gd name="T25" fmla="*/ 171370625 h 68"/>
                <a:gd name="T26" fmla="*/ 118446550 w 68"/>
                <a:gd name="T27" fmla="*/ 166330313 h 68"/>
                <a:gd name="T28" fmla="*/ 146169063 w 68"/>
                <a:gd name="T29" fmla="*/ 146169063 h 68"/>
                <a:gd name="T30" fmla="*/ 163810950 w 68"/>
                <a:gd name="T31" fmla="*/ 118446550 h 68"/>
                <a:gd name="T32" fmla="*/ 171370625 w 68"/>
                <a:gd name="T33" fmla="*/ 85685313 h 68"/>
                <a:gd name="T34" fmla="*/ 171370625 w 68"/>
                <a:gd name="T35" fmla="*/ 8568531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68" y="34"/>
                  </a:moveTo>
                  <a:lnTo>
                    <a:pt x="65" y="21"/>
                  </a:lnTo>
                  <a:lnTo>
                    <a:pt x="58" y="10"/>
                  </a:lnTo>
                  <a:lnTo>
                    <a:pt x="47" y="3"/>
                  </a:lnTo>
                  <a:lnTo>
                    <a:pt x="33" y="0"/>
                  </a:lnTo>
                  <a:lnTo>
                    <a:pt x="21" y="3"/>
                  </a:lnTo>
                  <a:lnTo>
                    <a:pt x="10" y="10"/>
                  </a:lnTo>
                  <a:lnTo>
                    <a:pt x="2" y="21"/>
                  </a:lnTo>
                  <a:lnTo>
                    <a:pt x="0" y="34"/>
                  </a:lnTo>
                  <a:lnTo>
                    <a:pt x="2" y="47"/>
                  </a:lnTo>
                  <a:lnTo>
                    <a:pt x="10" y="58"/>
                  </a:lnTo>
                  <a:lnTo>
                    <a:pt x="21" y="66"/>
                  </a:lnTo>
                  <a:lnTo>
                    <a:pt x="33" y="68"/>
                  </a:lnTo>
                  <a:lnTo>
                    <a:pt x="47" y="66"/>
                  </a:lnTo>
                  <a:lnTo>
                    <a:pt x="58" y="58"/>
                  </a:lnTo>
                  <a:lnTo>
                    <a:pt x="65" y="47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FF9933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28" name="Freeform 1244"/>
            <p:cNvSpPr>
              <a:spLocks/>
            </p:cNvSpPr>
            <p:nvPr/>
          </p:nvSpPr>
          <p:spPr bwMode="auto">
            <a:xfrm>
              <a:off x="3751263" y="2807314"/>
              <a:ext cx="106363" cy="107950"/>
            </a:xfrm>
            <a:custGeom>
              <a:avLst/>
              <a:gdLst>
                <a:gd name="T0" fmla="*/ 146169750 w 67"/>
                <a:gd name="T1" fmla="*/ 146169063 h 68"/>
                <a:gd name="T2" fmla="*/ 163811720 w 67"/>
                <a:gd name="T3" fmla="*/ 118446550 h 68"/>
                <a:gd name="T4" fmla="*/ 168852056 w 67"/>
                <a:gd name="T5" fmla="*/ 85685313 h 68"/>
                <a:gd name="T6" fmla="*/ 163811720 w 67"/>
                <a:gd name="T7" fmla="*/ 52922488 h 68"/>
                <a:gd name="T8" fmla="*/ 146169750 w 67"/>
                <a:gd name="T9" fmla="*/ 25201563 h 68"/>
                <a:gd name="T10" fmla="*/ 115927732 w 67"/>
                <a:gd name="T11" fmla="*/ 5040313 h 68"/>
                <a:gd name="T12" fmla="*/ 83166341 w 67"/>
                <a:gd name="T13" fmla="*/ 0 h 68"/>
                <a:gd name="T14" fmla="*/ 52924324 w 67"/>
                <a:gd name="T15" fmla="*/ 5040313 h 68"/>
                <a:gd name="T16" fmla="*/ 22682307 w 67"/>
                <a:gd name="T17" fmla="*/ 25201563 h 68"/>
                <a:gd name="T18" fmla="*/ 5040336 w 67"/>
                <a:gd name="T19" fmla="*/ 52922488 h 68"/>
                <a:gd name="T20" fmla="*/ 0 w 67"/>
                <a:gd name="T21" fmla="*/ 85685313 h 68"/>
                <a:gd name="T22" fmla="*/ 5040336 w 67"/>
                <a:gd name="T23" fmla="*/ 118446550 h 68"/>
                <a:gd name="T24" fmla="*/ 22682307 w 67"/>
                <a:gd name="T25" fmla="*/ 146169063 h 68"/>
                <a:gd name="T26" fmla="*/ 52924324 w 67"/>
                <a:gd name="T27" fmla="*/ 163810950 h 68"/>
                <a:gd name="T28" fmla="*/ 83166341 w 67"/>
                <a:gd name="T29" fmla="*/ 171370625 h 68"/>
                <a:gd name="T30" fmla="*/ 115927732 w 67"/>
                <a:gd name="T31" fmla="*/ 163810950 h 68"/>
                <a:gd name="T32" fmla="*/ 146169750 w 67"/>
                <a:gd name="T33" fmla="*/ 146169063 h 68"/>
                <a:gd name="T34" fmla="*/ 146169750 w 67"/>
                <a:gd name="T35" fmla="*/ 14616906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7"/>
                <a:gd name="T55" fmla="*/ 0 h 68"/>
                <a:gd name="T56" fmla="*/ 67 w 67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7" h="68">
                  <a:moveTo>
                    <a:pt x="58" y="58"/>
                  </a:moveTo>
                  <a:lnTo>
                    <a:pt x="65" y="47"/>
                  </a:lnTo>
                  <a:lnTo>
                    <a:pt x="67" y="34"/>
                  </a:lnTo>
                  <a:lnTo>
                    <a:pt x="65" y="21"/>
                  </a:lnTo>
                  <a:lnTo>
                    <a:pt x="58" y="10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1" y="2"/>
                  </a:lnTo>
                  <a:lnTo>
                    <a:pt x="9" y="10"/>
                  </a:lnTo>
                  <a:lnTo>
                    <a:pt x="2" y="21"/>
                  </a:lnTo>
                  <a:lnTo>
                    <a:pt x="0" y="34"/>
                  </a:lnTo>
                  <a:lnTo>
                    <a:pt x="2" y="47"/>
                  </a:lnTo>
                  <a:lnTo>
                    <a:pt x="9" y="58"/>
                  </a:lnTo>
                  <a:lnTo>
                    <a:pt x="21" y="65"/>
                  </a:lnTo>
                  <a:lnTo>
                    <a:pt x="33" y="68"/>
                  </a:lnTo>
                  <a:lnTo>
                    <a:pt x="46" y="65"/>
                  </a:lnTo>
                  <a:lnTo>
                    <a:pt x="58" y="58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rgbClr val="00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29" name="Freeform 1267"/>
            <p:cNvSpPr>
              <a:spLocks/>
            </p:cNvSpPr>
            <p:nvPr/>
          </p:nvSpPr>
          <p:spPr bwMode="auto">
            <a:xfrm>
              <a:off x="3698875" y="2459651"/>
              <a:ext cx="107950" cy="107950"/>
            </a:xfrm>
            <a:custGeom>
              <a:avLst/>
              <a:gdLst>
                <a:gd name="T0" fmla="*/ 171370625 w 68"/>
                <a:gd name="T1" fmla="*/ 85685313 h 68"/>
                <a:gd name="T2" fmla="*/ 166330313 w 68"/>
                <a:gd name="T3" fmla="*/ 52922488 h 68"/>
                <a:gd name="T4" fmla="*/ 148688425 w 68"/>
                <a:gd name="T5" fmla="*/ 25201563 h 68"/>
                <a:gd name="T6" fmla="*/ 118446550 w 68"/>
                <a:gd name="T7" fmla="*/ 7559675 h 68"/>
                <a:gd name="T8" fmla="*/ 88204675 w 68"/>
                <a:gd name="T9" fmla="*/ 0 h 68"/>
                <a:gd name="T10" fmla="*/ 52922488 w 68"/>
                <a:gd name="T11" fmla="*/ 7559675 h 68"/>
                <a:gd name="T12" fmla="*/ 25201563 w 68"/>
                <a:gd name="T13" fmla="*/ 25201563 h 68"/>
                <a:gd name="T14" fmla="*/ 7559675 w 68"/>
                <a:gd name="T15" fmla="*/ 52922488 h 68"/>
                <a:gd name="T16" fmla="*/ 0 w 68"/>
                <a:gd name="T17" fmla="*/ 85685313 h 68"/>
                <a:gd name="T18" fmla="*/ 7559675 w 68"/>
                <a:gd name="T19" fmla="*/ 118446550 h 68"/>
                <a:gd name="T20" fmla="*/ 25201563 w 68"/>
                <a:gd name="T21" fmla="*/ 146169063 h 68"/>
                <a:gd name="T22" fmla="*/ 52922488 w 68"/>
                <a:gd name="T23" fmla="*/ 166330313 h 68"/>
                <a:gd name="T24" fmla="*/ 88204675 w 68"/>
                <a:gd name="T25" fmla="*/ 171370625 h 68"/>
                <a:gd name="T26" fmla="*/ 118446550 w 68"/>
                <a:gd name="T27" fmla="*/ 166330313 h 68"/>
                <a:gd name="T28" fmla="*/ 148688425 w 68"/>
                <a:gd name="T29" fmla="*/ 146169063 h 68"/>
                <a:gd name="T30" fmla="*/ 166330313 w 68"/>
                <a:gd name="T31" fmla="*/ 118446550 h 68"/>
                <a:gd name="T32" fmla="*/ 171370625 w 68"/>
                <a:gd name="T33" fmla="*/ 85685313 h 68"/>
                <a:gd name="T34" fmla="*/ 171370625 w 68"/>
                <a:gd name="T35" fmla="*/ 8568531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68" y="34"/>
                  </a:moveTo>
                  <a:lnTo>
                    <a:pt x="66" y="21"/>
                  </a:lnTo>
                  <a:lnTo>
                    <a:pt x="59" y="10"/>
                  </a:lnTo>
                  <a:lnTo>
                    <a:pt x="47" y="3"/>
                  </a:lnTo>
                  <a:lnTo>
                    <a:pt x="35" y="0"/>
                  </a:lnTo>
                  <a:lnTo>
                    <a:pt x="21" y="3"/>
                  </a:lnTo>
                  <a:lnTo>
                    <a:pt x="10" y="10"/>
                  </a:lnTo>
                  <a:lnTo>
                    <a:pt x="3" y="21"/>
                  </a:lnTo>
                  <a:lnTo>
                    <a:pt x="0" y="34"/>
                  </a:lnTo>
                  <a:lnTo>
                    <a:pt x="3" y="47"/>
                  </a:lnTo>
                  <a:lnTo>
                    <a:pt x="10" y="58"/>
                  </a:lnTo>
                  <a:lnTo>
                    <a:pt x="21" y="66"/>
                  </a:lnTo>
                  <a:lnTo>
                    <a:pt x="35" y="68"/>
                  </a:lnTo>
                  <a:lnTo>
                    <a:pt x="47" y="66"/>
                  </a:lnTo>
                  <a:lnTo>
                    <a:pt x="59" y="58"/>
                  </a:lnTo>
                  <a:lnTo>
                    <a:pt x="66" y="47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FF9933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30" name="Freeform 1243"/>
            <p:cNvSpPr>
              <a:spLocks/>
            </p:cNvSpPr>
            <p:nvPr/>
          </p:nvSpPr>
          <p:spPr bwMode="auto">
            <a:xfrm>
              <a:off x="3351213" y="2886689"/>
              <a:ext cx="107950" cy="107950"/>
            </a:xfrm>
            <a:custGeom>
              <a:avLst/>
              <a:gdLst>
                <a:gd name="T0" fmla="*/ 143648113 w 68"/>
                <a:gd name="T1" fmla="*/ 146169063 h 68"/>
                <a:gd name="T2" fmla="*/ 163810950 w 68"/>
                <a:gd name="T3" fmla="*/ 118446550 h 68"/>
                <a:gd name="T4" fmla="*/ 171370625 w 68"/>
                <a:gd name="T5" fmla="*/ 88204675 h 68"/>
                <a:gd name="T6" fmla="*/ 163810950 w 68"/>
                <a:gd name="T7" fmla="*/ 52922488 h 68"/>
                <a:gd name="T8" fmla="*/ 143648113 w 68"/>
                <a:gd name="T9" fmla="*/ 25201563 h 68"/>
                <a:gd name="T10" fmla="*/ 118446550 w 68"/>
                <a:gd name="T11" fmla="*/ 7559675 h 68"/>
                <a:gd name="T12" fmla="*/ 83165950 w 68"/>
                <a:gd name="T13" fmla="*/ 0 h 68"/>
                <a:gd name="T14" fmla="*/ 52922488 w 68"/>
                <a:gd name="T15" fmla="*/ 7559675 h 68"/>
                <a:gd name="T16" fmla="*/ 25201563 w 68"/>
                <a:gd name="T17" fmla="*/ 25201563 h 68"/>
                <a:gd name="T18" fmla="*/ 2520950 w 68"/>
                <a:gd name="T19" fmla="*/ 52922488 h 68"/>
                <a:gd name="T20" fmla="*/ 0 w 68"/>
                <a:gd name="T21" fmla="*/ 88204675 h 68"/>
                <a:gd name="T22" fmla="*/ 2520950 w 68"/>
                <a:gd name="T23" fmla="*/ 118446550 h 68"/>
                <a:gd name="T24" fmla="*/ 25201563 w 68"/>
                <a:gd name="T25" fmla="*/ 146169063 h 68"/>
                <a:gd name="T26" fmla="*/ 52922488 w 68"/>
                <a:gd name="T27" fmla="*/ 166330313 h 68"/>
                <a:gd name="T28" fmla="*/ 83165950 w 68"/>
                <a:gd name="T29" fmla="*/ 171370625 h 68"/>
                <a:gd name="T30" fmla="*/ 118446550 w 68"/>
                <a:gd name="T31" fmla="*/ 166330313 h 68"/>
                <a:gd name="T32" fmla="*/ 143648113 w 68"/>
                <a:gd name="T33" fmla="*/ 146169063 h 68"/>
                <a:gd name="T34" fmla="*/ 143648113 w 68"/>
                <a:gd name="T35" fmla="*/ 14616906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57" y="58"/>
                  </a:moveTo>
                  <a:lnTo>
                    <a:pt x="65" y="47"/>
                  </a:lnTo>
                  <a:lnTo>
                    <a:pt x="68" y="35"/>
                  </a:lnTo>
                  <a:lnTo>
                    <a:pt x="65" y="21"/>
                  </a:lnTo>
                  <a:lnTo>
                    <a:pt x="57" y="10"/>
                  </a:lnTo>
                  <a:lnTo>
                    <a:pt x="47" y="3"/>
                  </a:lnTo>
                  <a:lnTo>
                    <a:pt x="33" y="0"/>
                  </a:lnTo>
                  <a:lnTo>
                    <a:pt x="21" y="3"/>
                  </a:lnTo>
                  <a:lnTo>
                    <a:pt x="10" y="10"/>
                  </a:lnTo>
                  <a:lnTo>
                    <a:pt x="1" y="21"/>
                  </a:lnTo>
                  <a:lnTo>
                    <a:pt x="0" y="35"/>
                  </a:lnTo>
                  <a:lnTo>
                    <a:pt x="1" y="47"/>
                  </a:lnTo>
                  <a:lnTo>
                    <a:pt x="10" y="58"/>
                  </a:lnTo>
                  <a:lnTo>
                    <a:pt x="21" y="66"/>
                  </a:lnTo>
                  <a:lnTo>
                    <a:pt x="33" y="68"/>
                  </a:lnTo>
                  <a:lnTo>
                    <a:pt x="47" y="66"/>
                  </a:lnTo>
                  <a:lnTo>
                    <a:pt x="57" y="58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rgbClr val="00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31" name="Freeform 1266"/>
            <p:cNvSpPr>
              <a:spLocks/>
            </p:cNvSpPr>
            <p:nvPr/>
          </p:nvSpPr>
          <p:spPr bwMode="auto">
            <a:xfrm>
              <a:off x="3297238" y="2469176"/>
              <a:ext cx="107950" cy="107950"/>
            </a:xfrm>
            <a:custGeom>
              <a:avLst/>
              <a:gdLst>
                <a:gd name="T0" fmla="*/ 171370625 w 68"/>
                <a:gd name="T1" fmla="*/ 85685313 h 68"/>
                <a:gd name="T2" fmla="*/ 166330313 w 68"/>
                <a:gd name="T3" fmla="*/ 52922488 h 68"/>
                <a:gd name="T4" fmla="*/ 146169063 w 68"/>
                <a:gd name="T5" fmla="*/ 25201563 h 68"/>
                <a:gd name="T6" fmla="*/ 118446550 w 68"/>
                <a:gd name="T7" fmla="*/ 7559675 h 68"/>
                <a:gd name="T8" fmla="*/ 85685313 w 68"/>
                <a:gd name="T9" fmla="*/ 0 h 68"/>
                <a:gd name="T10" fmla="*/ 52922488 w 68"/>
                <a:gd name="T11" fmla="*/ 7559675 h 68"/>
                <a:gd name="T12" fmla="*/ 25201563 w 68"/>
                <a:gd name="T13" fmla="*/ 25201563 h 68"/>
                <a:gd name="T14" fmla="*/ 7559675 w 68"/>
                <a:gd name="T15" fmla="*/ 52922488 h 68"/>
                <a:gd name="T16" fmla="*/ 0 w 68"/>
                <a:gd name="T17" fmla="*/ 85685313 h 68"/>
                <a:gd name="T18" fmla="*/ 7559675 w 68"/>
                <a:gd name="T19" fmla="*/ 118446550 h 68"/>
                <a:gd name="T20" fmla="*/ 25201563 w 68"/>
                <a:gd name="T21" fmla="*/ 146169063 h 68"/>
                <a:gd name="T22" fmla="*/ 52922488 w 68"/>
                <a:gd name="T23" fmla="*/ 166330313 h 68"/>
                <a:gd name="T24" fmla="*/ 85685313 w 68"/>
                <a:gd name="T25" fmla="*/ 171370625 h 68"/>
                <a:gd name="T26" fmla="*/ 118446550 w 68"/>
                <a:gd name="T27" fmla="*/ 166330313 h 68"/>
                <a:gd name="T28" fmla="*/ 146169063 w 68"/>
                <a:gd name="T29" fmla="*/ 146169063 h 68"/>
                <a:gd name="T30" fmla="*/ 166330313 w 68"/>
                <a:gd name="T31" fmla="*/ 118446550 h 68"/>
                <a:gd name="T32" fmla="*/ 171370625 w 68"/>
                <a:gd name="T33" fmla="*/ 85685313 h 68"/>
                <a:gd name="T34" fmla="*/ 171370625 w 68"/>
                <a:gd name="T35" fmla="*/ 8568531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68" y="34"/>
                  </a:moveTo>
                  <a:lnTo>
                    <a:pt x="66" y="21"/>
                  </a:lnTo>
                  <a:lnTo>
                    <a:pt x="58" y="10"/>
                  </a:lnTo>
                  <a:lnTo>
                    <a:pt x="47" y="3"/>
                  </a:lnTo>
                  <a:lnTo>
                    <a:pt x="34" y="0"/>
                  </a:lnTo>
                  <a:lnTo>
                    <a:pt x="21" y="3"/>
                  </a:lnTo>
                  <a:lnTo>
                    <a:pt x="10" y="10"/>
                  </a:lnTo>
                  <a:lnTo>
                    <a:pt x="3" y="21"/>
                  </a:lnTo>
                  <a:lnTo>
                    <a:pt x="0" y="34"/>
                  </a:lnTo>
                  <a:lnTo>
                    <a:pt x="3" y="47"/>
                  </a:lnTo>
                  <a:lnTo>
                    <a:pt x="10" y="58"/>
                  </a:lnTo>
                  <a:lnTo>
                    <a:pt x="21" y="66"/>
                  </a:lnTo>
                  <a:lnTo>
                    <a:pt x="34" y="68"/>
                  </a:lnTo>
                  <a:lnTo>
                    <a:pt x="47" y="66"/>
                  </a:lnTo>
                  <a:lnTo>
                    <a:pt x="58" y="58"/>
                  </a:lnTo>
                  <a:lnTo>
                    <a:pt x="66" y="47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FF9933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32" name="Freeform 1265"/>
            <p:cNvSpPr>
              <a:spLocks/>
            </p:cNvSpPr>
            <p:nvPr/>
          </p:nvSpPr>
          <p:spPr bwMode="auto">
            <a:xfrm>
              <a:off x="2898775" y="2469176"/>
              <a:ext cx="106363" cy="107950"/>
            </a:xfrm>
            <a:custGeom>
              <a:avLst/>
              <a:gdLst>
                <a:gd name="T0" fmla="*/ 168852056 w 67"/>
                <a:gd name="T1" fmla="*/ 85685313 h 68"/>
                <a:gd name="T2" fmla="*/ 163811720 w 67"/>
                <a:gd name="T3" fmla="*/ 52922488 h 68"/>
                <a:gd name="T4" fmla="*/ 146169750 w 67"/>
                <a:gd name="T5" fmla="*/ 25201563 h 68"/>
                <a:gd name="T6" fmla="*/ 115927732 w 67"/>
                <a:gd name="T7" fmla="*/ 7559675 h 68"/>
                <a:gd name="T8" fmla="*/ 83166341 w 67"/>
                <a:gd name="T9" fmla="*/ 0 h 68"/>
                <a:gd name="T10" fmla="*/ 52924324 w 67"/>
                <a:gd name="T11" fmla="*/ 7559675 h 68"/>
                <a:gd name="T12" fmla="*/ 22682307 w 67"/>
                <a:gd name="T13" fmla="*/ 25201563 h 68"/>
                <a:gd name="T14" fmla="*/ 5040336 w 67"/>
                <a:gd name="T15" fmla="*/ 52922488 h 68"/>
                <a:gd name="T16" fmla="*/ 0 w 67"/>
                <a:gd name="T17" fmla="*/ 85685313 h 68"/>
                <a:gd name="T18" fmla="*/ 5040336 w 67"/>
                <a:gd name="T19" fmla="*/ 118446550 h 68"/>
                <a:gd name="T20" fmla="*/ 22682307 w 67"/>
                <a:gd name="T21" fmla="*/ 146169063 h 68"/>
                <a:gd name="T22" fmla="*/ 52924324 w 67"/>
                <a:gd name="T23" fmla="*/ 166330313 h 68"/>
                <a:gd name="T24" fmla="*/ 83166341 w 67"/>
                <a:gd name="T25" fmla="*/ 171370625 h 68"/>
                <a:gd name="T26" fmla="*/ 115927732 w 67"/>
                <a:gd name="T27" fmla="*/ 166330313 h 68"/>
                <a:gd name="T28" fmla="*/ 146169750 w 67"/>
                <a:gd name="T29" fmla="*/ 146169063 h 68"/>
                <a:gd name="T30" fmla="*/ 163811720 w 67"/>
                <a:gd name="T31" fmla="*/ 118446550 h 68"/>
                <a:gd name="T32" fmla="*/ 168852056 w 67"/>
                <a:gd name="T33" fmla="*/ 85685313 h 68"/>
                <a:gd name="T34" fmla="*/ 168852056 w 67"/>
                <a:gd name="T35" fmla="*/ 8568531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7"/>
                <a:gd name="T55" fmla="*/ 0 h 68"/>
                <a:gd name="T56" fmla="*/ 67 w 67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7" h="68">
                  <a:moveTo>
                    <a:pt x="67" y="34"/>
                  </a:moveTo>
                  <a:lnTo>
                    <a:pt x="65" y="21"/>
                  </a:lnTo>
                  <a:lnTo>
                    <a:pt x="58" y="10"/>
                  </a:lnTo>
                  <a:lnTo>
                    <a:pt x="46" y="3"/>
                  </a:lnTo>
                  <a:lnTo>
                    <a:pt x="33" y="0"/>
                  </a:lnTo>
                  <a:lnTo>
                    <a:pt x="21" y="3"/>
                  </a:lnTo>
                  <a:lnTo>
                    <a:pt x="9" y="10"/>
                  </a:lnTo>
                  <a:lnTo>
                    <a:pt x="2" y="21"/>
                  </a:lnTo>
                  <a:lnTo>
                    <a:pt x="0" y="34"/>
                  </a:lnTo>
                  <a:lnTo>
                    <a:pt x="2" y="47"/>
                  </a:lnTo>
                  <a:lnTo>
                    <a:pt x="9" y="58"/>
                  </a:lnTo>
                  <a:lnTo>
                    <a:pt x="21" y="66"/>
                  </a:lnTo>
                  <a:lnTo>
                    <a:pt x="33" y="68"/>
                  </a:lnTo>
                  <a:lnTo>
                    <a:pt x="46" y="66"/>
                  </a:lnTo>
                  <a:lnTo>
                    <a:pt x="58" y="58"/>
                  </a:lnTo>
                  <a:lnTo>
                    <a:pt x="65" y="47"/>
                  </a:lnTo>
                  <a:lnTo>
                    <a:pt x="67" y="34"/>
                  </a:lnTo>
                  <a:close/>
                </a:path>
              </a:pathLst>
            </a:custGeom>
            <a:solidFill>
              <a:srgbClr val="FF9933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33" name="Freeform 1241"/>
            <p:cNvSpPr>
              <a:spLocks/>
            </p:cNvSpPr>
            <p:nvPr/>
          </p:nvSpPr>
          <p:spPr bwMode="auto">
            <a:xfrm>
              <a:off x="2543175" y="2972414"/>
              <a:ext cx="107950" cy="109538"/>
            </a:xfrm>
            <a:custGeom>
              <a:avLst/>
              <a:gdLst>
                <a:gd name="T0" fmla="*/ 146169063 w 68"/>
                <a:gd name="T1" fmla="*/ 146169730 h 69"/>
                <a:gd name="T2" fmla="*/ 166330313 w 68"/>
                <a:gd name="T3" fmla="*/ 115927717 h 69"/>
                <a:gd name="T4" fmla="*/ 171370625 w 68"/>
                <a:gd name="T5" fmla="*/ 85685704 h 69"/>
                <a:gd name="T6" fmla="*/ 166330313 w 68"/>
                <a:gd name="T7" fmla="*/ 55443691 h 69"/>
                <a:gd name="T8" fmla="*/ 146169063 w 68"/>
                <a:gd name="T9" fmla="*/ 27722639 h 69"/>
                <a:gd name="T10" fmla="*/ 118446550 w 68"/>
                <a:gd name="T11" fmla="*/ 5040336 h 69"/>
                <a:gd name="T12" fmla="*/ 88204675 w 68"/>
                <a:gd name="T13" fmla="*/ 0 h 69"/>
                <a:gd name="T14" fmla="*/ 52922488 w 68"/>
                <a:gd name="T15" fmla="*/ 5040336 h 69"/>
                <a:gd name="T16" fmla="*/ 25201563 w 68"/>
                <a:gd name="T17" fmla="*/ 27722639 h 69"/>
                <a:gd name="T18" fmla="*/ 7559675 w 68"/>
                <a:gd name="T19" fmla="*/ 55443691 h 69"/>
                <a:gd name="T20" fmla="*/ 0 w 68"/>
                <a:gd name="T21" fmla="*/ 85685704 h 69"/>
                <a:gd name="T22" fmla="*/ 7559675 w 68"/>
                <a:gd name="T23" fmla="*/ 115927717 h 69"/>
                <a:gd name="T24" fmla="*/ 25201563 w 68"/>
                <a:gd name="T25" fmla="*/ 146169730 h 69"/>
                <a:gd name="T26" fmla="*/ 52922488 w 68"/>
                <a:gd name="T27" fmla="*/ 166331072 h 69"/>
                <a:gd name="T28" fmla="*/ 88204675 w 68"/>
                <a:gd name="T29" fmla="*/ 173892369 h 69"/>
                <a:gd name="T30" fmla="*/ 118446550 w 68"/>
                <a:gd name="T31" fmla="*/ 166331072 h 69"/>
                <a:gd name="T32" fmla="*/ 146169063 w 68"/>
                <a:gd name="T33" fmla="*/ 146169730 h 69"/>
                <a:gd name="T34" fmla="*/ 146169063 w 68"/>
                <a:gd name="T35" fmla="*/ 146169730 h 6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9"/>
                <a:gd name="T56" fmla="*/ 68 w 68"/>
                <a:gd name="T57" fmla="*/ 69 h 6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9">
                  <a:moveTo>
                    <a:pt x="58" y="58"/>
                  </a:moveTo>
                  <a:lnTo>
                    <a:pt x="66" y="46"/>
                  </a:lnTo>
                  <a:lnTo>
                    <a:pt x="68" y="34"/>
                  </a:lnTo>
                  <a:lnTo>
                    <a:pt x="66" y="22"/>
                  </a:lnTo>
                  <a:lnTo>
                    <a:pt x="58" y="11"/>
                  </a:lnTo>
                  <a:lnTo>
                    <a:pt x="47" y="2"/>
                  </a:lnTo>
                  <a:lnTo>
                    <a:pt x="35" y="0"/>
                  </a:lnTo>
                  <a:lnTo>
                    <a:pt x="21" y="2"/>
                  </a:lnTo>
                  <a:lnTo>
                    <a:pt x="10" y="11"/>
                  </a:lnTo>
                  <a:lnTo>
                    <a:pt x="3" y="22"/>
                  </a:lnTo>
                  <a:lnTo>
                    <a:pt x="0" y="34"/>
                  </a:lnTo>
                  <a:lnTo>
                    <a:pt x="3" y="46"/>
                  </a:lnTo>
                  <a:lnTo>
                    <a:pt x="10" y="58"/>
                  </a:lnTo>
                  <a:lnTo>
                    <a:pt x="21" y="66"/>
                  </a:lnTo>
                  <a:lnTo>
                    <a:pt x="35" y="69"/>
                  </a:lnTo>
                  <a:lnTo>
                    <a:pt x="47" y="66"/>
                  </a:lnTo>
                  <a:lnTo>
                    <a:pt x="58" y="58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rgbClr val="00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34" name="Freeform 1264"/>
            <p:cNvSpPr>
              <a:spLocks/>
            </p:cNvSpPr>
            <p:nvPr/>
          </p:nvSpPr>
          <p:spPr bwMode="auto">
            <a:xfrm>
              <a:off x="2486025" y="2551726"/>
              <a:ext cx="109538" cy="107950"/>
            </a:xfrm>
            <a:custGeom>
              <a:avLst/>
              <a:gdLst>
                <a:gd name="T0" fmla="*/ 173892369 w 69"/>
                <a:gd name="T1" fmla="*/ 88204675 h 68"/>
                <a:gd name="T2" fmla="*/ 168852033 w 69"/>
                <a:gd name="T3" fmla="*/ 52922488 h 68"/>
                <a:gd name="T4" fmla="*/ 146169730 w 69"/>
                <a:gd name="T5" fmla="*/ 25201563 h 68"/>
                <a:gd name="T6" fmla="*/ 118448678 w 69"/>
                <a:gd name="T7" fmla="*/ 7559675 h 68"/>
                <a:gd name="T8" fmla="*/ 88206665 w 69"/>
                <a:gd name="T9" fmla="*/ 0 h 68"/>
                <a:gd name="T10" fmla="*/ 57964652 w 69"/>
                <a:gd name="T11" fmla="*/ 7559675 h 68"/>
                <a:gd name="T12" fmla="*/ 27722639 w 69"/>
                <a:gd name="T13" fmla="*/ 25201563 h 68"/>
                <a:gd name="T14" fmla="*/ 7561297 w 69"/>
                <a:gd name="T15" fmla="*/ 52922488 h 68"/>
                <a:gd name="T16" fmla="*/ 0 w 69"/>
                <a:gd name="T17" fmla="*/ 88204675 h 68"/>
                <a:gd name="T18" fmla="*/ 7561297 w 69"/>
                <a:gd name="T19" fmla="*/ 118446550 h 68"/>
                <a:gd name="T20" fmla="*/ 27722639 w 69"/>
                <a:gd name="T21" fmla="*/ 146169063 h 68"/>
                <a:gd name="T22" fmla="*/ 57964652 w 69"/>
                <a:gd name="T23" fmla="*/ 166330313 h 68"/>
                <a:gd name="T24" fmla="*/ 88206665 w 69"/>
                <a:gd name="T25" fmla="*/ 171370625 h 68"/>
                <a:gd name="T26" fmla="*/ 118448678 w 69"/>
                <a:gd name="T27" fmla="*/ 166330313 h 68"/>
                <a:gd name="T28" fmla="*/ 146169730 w 69"/>
                <a:gd name="T29" fmla="*/ 146169063 h 68"/>
                <a:gd name="T30" fmla="*/ 168852033 w 69"/>
                <a:gd name="T31" fmla="*/ 118446550 h 68"/>
                <a:gd name="T32" fmla="*/ 173892369 w 69"/>
                <a:gd name="T33" fmla="*/ 88204675 h 6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9"/>
                <a:gd name="T52" fmla="*/ 0 h 68"/>
                <a:gd name="T53" fmla="*/ 69 w 69"/>
                <a:gd name="T54" fmla="*/ 68 h 6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9" h="68">
                  <a:moveTo>
                    <a:pt x="69" y="35"/>
                  </a:moveTo>
                  <a:lnTo>
                    <a:pt x="67" y="21"/>
                  </a:lnTo>
                  <a:lnTo>
                    <a:pt x="58" y="10"/>
                  </a:lnTo>
                  <a:lnTo>
                    <a:pt x="47" y="3"/>
                  </a:lnTo>
                  <a:lnTo>
                    <a:pt x="35" y="0"/>
                  </a:lnTo>
                  <a:lnTo>
                    <a:pt x="23" y="3"/>
                  </a:lnTo>
                  <a:lnTo>
                    <a:pt x="11" y="10"/>
                  </a:lnTo>
                  <a:lnTo>
                    <a:pt x="3" y="21"/>
                  </a:lnTo>
                  <a:lnTo>
                    <a:pt x="0" y="35"/>
                  </a:lnTo>
                  <a:lnTo>
                    <a:pt x="3" y="47"/>
                  </a:lnTo>
                  <a:lnTo>
                    <a:pt x="11" y="58"/>
                  </a:lnTo>
                  <a:lnTo>
                    <a:pt x="23" y="66"/>
                  </a:lnTo>
                  <a:lnTo>
                    <a:pt x="35" y="68"/>
                  </a:lnTo>
                  <a:lnTo>
                    <a:pt x="47" y="66"/>
                  </a:lnTo>
                  <a:lnTo>
                    <a:pt x="58" y="58"/>
                  </a:lnTo>
                  <a:lnTo>
                    <a:pt x="67" y="47"/>
                  </a:lnTo>
                  <a:lnTo>
                    <a:pt x="69" y="35"/>
                  </a:lnTo>
                  <a:close/>
                </a:path>
              </a:pathLst>
            </a:custGeom>
            <a:solidFill>
              <a:srgbClr val="FF9933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35" name="Freeform 1240"/>
            <p:cNvSpPr>
              <a:spLocks/>
            </p:cNvSpPr>
            <p:nvPr/>
          </p:nvSpPr>
          <p:spPr bwMode="auto">
            <a:xfrm>
              <a:off x="2344738" y="2975589"/>
              <a:ext cx="107950" cy="107950"/>
            </a:xfrm>
            <a:custGeom>
              <a:avLst/>
              <a:gdLst>
                <a:gd name="T0" fmla="*/ 146169063 w 68"/>
                <a:gd name="T1" fmla="*/ 146169063 h 68"/>
                <a:gd name="T2" fmla="*/ 166330313 w 68"/>
                <a:gd name="T3" fmla="*/ 118446550 h 68"/>
                <a:gd name="T4" fmla="*/ 171370625 w 68"/>
                <a:gd name="T5" fmla="*/ 88204675 h 68"/>
                <a:gd name="T6" fmla="*/ 166330313 w 68"/>
                <a:gd name="T7" fmla="*/ 52922488 h 68"/>
                <a:gd name="T8" fmla="*/ 146169063 w 68"/>
                <a:gd name="T9" fmla="*/ 25201563 h 68"/>
                <a:gd name="T10" fmla="*/ 118446550 w 68"/>
                <a:gd name="T11" fmla="*/ 5040313 h 68"/>
                <a:gd name="T12" fmla="*/ 88204675 w 68"/>
                <a:gd name="T13" fmla="*/ 0 h 68"/>
                <a:gd name="T14" fmla="*/ 52922488 w 68"/>
                <a:gd name="T15" fmla="*/ 5040313 h 68"/>
                <a:gd name="T16" fmla="*/ 25201563 w 68"/>
                <a:gd name="T17" fmla="*/ 25201563 h 68"/>
                <a:gd name="T18" fmla="*/ 7559675 w 68"/>
                <a:gd name="T19" fmla="*/ 52922488 h 68"/>
                <a:gd name="T20" fmla="*/ 0 w 68"/>
                <a:gd name="T21" fmla="*/ 88204675 h 68"/>
                <a:gd name="T22" fmla="*/ 7559675 w 68"/>
                <a:gd name="T23" fmla="*/ 118446550 h 68"/>
                <a:gd name="T24" fmla="*/ 25201563 w 68"/>
                <a:gd name="T25" fmla="*/ 146169063 h 68"/>
                <a:gd name="T26" fmla="*/ 52922488 w 68"/>
                <a:gd name="T27" fmla="*/ 163810950 h 68"/>
                <a:gd name="T28" fmla="*/ 88204675 w 68"/>
                <a:gd name="T29" fmla="*/ 171370625 h 68"/>
                <a:gd name="T30" fmla="*/ 118446550 w 68"/>
                <a:gd name="T31" fmla="*/ 163810950 h 68"/>
                <a:gd name="T32" fmla="*/ 146169063 w 68"/>
                <a:gd name="T33" fmla="*/ 146169063 h 68"/>
                <a:gd name="T34" fmla="*/ 146169063 w 68"/>
                <a:gd name="T35" fmla="*/ 14616906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58" y="58"/>
                  </a:moveTo>
                  <a:lnTo>
                    <a:pt x="66" y="47"/>
                  </a:lnTo>
                  <a:lnTo>
                    <a:pt x="68" y="35"/>
                  </a:lnTo>
                  <a:lnTo>
                    <a:pt x="66" y="21"/>
                  </a:lnTo>
                  <a:lnTo>
                    <a:pt x="58" y="10"/>
                  </a:lnTo>
                  <a:lnTo>
                    <a:pt x="47" y="2"/>
                  </a:lnTo>
                  <a:lnTo>
                    <a:pt x="35" y="0"/>
                  </a:lnTo>
                  <a:lnTo>
                    <a:pt x="21" y="2"/>
                  </a:lnTo>
                  <a:lnTo>
                    <a:pt x="10" y="10"/>
                  </a:lnTo>
                  <a:lnTo>
                    <a:pt x="3" y="21"/>
                  </a:lnTo>
                  <a:lnTo>
                    <a:pt x="0" y="35"/>
                  </a:lnTo>
                  <a:lnTo>
                    <a:pt x="3" y="47"/>
                  </a:lnTo>
                  <a:lnTo>
                    <a:pt x="10" y="58"/>
                  </a:lnTo>
                  <a:lnTo>
                    <a:pt x="21" y="65"/>
                  </a:lnTo>
                  <a:lnTo>
                    <a:pt x="35" y="68"/>
                  </a:lnTo>
                  <a:lnTo>
                    <a:pt x="47" y="65"/>
                  </a:lnTo>
                  <a:lnTo>
                    <a:pt x="58" y="58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rgbClr val="00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36" name="Freeform 1263"/>
            <p:cNvSpPr>
              <a:spLocks/>
            </p:cNvSpPr>
            <p:nvPr/>
          </p:nvSpPr>
          <p:spPr bwMode="auto">
            <a:xfrm>
              <a:off x="2289175" y="2639039"/>
              <a:ext cx="107950" cy="107950"/>
            </a:xfrm>
            <a:custGeom>
              <a:avLst/>
              <a:gdLst>
                <a:gd name="T0" fmla="*/ 171370625 w 68"/>
                <a:gd name="T1" fmla="*/ 83165950 h 68"/>
                <a:gd name="T2" fmla="*/ 163810950 w 68"/>
                <a:gd name="T3" fmla="*/ 52922488 h 68"/>
                <a:gd name="T4" fmla="*/ 146169063 w 68"/>
                <a:gd name="T5" fmla="*/ 22680613 h 68"/>
                <a:gd name="T6" fmla="*/ 118446550 w 68"/>
                <a:gd name="T7" fmla="*/ 5040313 h 68"/>
                <a:gd name="T8" fmla="*/ 83165950 w 68"/>
                <a:gd name="T9" fmla="*/ 0 h 68"/>
                <a:gd name="T10" fmla="*/ 52922488 w 68"/>
                <a:gd name="T11" fmla="*/ 5040313 h 68"/>
                <a:gd name="T12" fmla="*/ 22680613 w 68"/>
                <a:gd name="T13" fmla="*/ 22680613 h 68"/>
                <a:gd name="T14" fmla="*/ 5040313 w 68"/>
                <a:gd name="T15" fmla="*/ 52922488 h 68"/>
                <a:gd name="T16" fmla="*/ 0 w 68"/>
                <a:gd name="T17" fmla="*/ 83165950 h 68"/>
                <a:gd name="T18" fmla="*/ 5040313 w 68"/>
                <a:gd name="T19" fmla="*/ 118446550 h 68"/>
                <a:gd name="T20" fmla="*/ 22680613 w 68"/>
                <a:gd name="T21" fmla="*/ 146169063 h 68"/>
                <a:gd name="T22" fmla="*/ 52922488 w 68"/>
                <a:gd name="T23" fmla="*/ 163810950 h 68"/>
                <a:gd name="T24" fmla="*/ 83165950 w 68"/>
                <a:gd name="T25" fmla="*/ 171370625 h 68"/>
                <a:gd name="T26" fmla="*/ 118446550 w 68"/>
                <a:gd name="T27" fmla="*/ 163810950 h 68"/>
                <a:gd name="T28" fmla="*/ 146169063 w 68"/>
                <a:gd name="T29" fmla="*/ 146169063 h 68"/>
                <a:gd name="T30" fmla="*/ 163810950 w 68"/>
                <a:gd name="T31" fmla="*/ 118446550 h 68"/>
                <a:gd name="T32" fmla="*/ 171370625 w 68"/>
                <a:gd name="T33" fmla="*/ 83165950 h 68"/>
                <a:gd name="T34" fmla="*/ 171370625 w 68"/>
                <a:gd name="T35" fmla="*/ 83165950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68" y="33"/>
                  </a:moveTo>
                  <a:lnTo>
                    <a:pt x="65" y="21"/>
                  </a:lnTo>
                  <a:lnTo>
                    <a:pt x="58" y="9"/>
                  </a:lnTo>
                  <a:lnTo>
                    <a:pt x="47" y="2"/>
                  </a:lnTo>
                  <a:lnTo>
                    <a:pt x="33" y="0"/>
                  </a:lnTo>
                  <a:lnTo>
                    <a:pt x="21" y="2"/>
                  </a:lnTo>
                  <a:lnTo>
                    <a:pt x="9" y="9"/>
                  </a:lnTo>
                  <a:lnTo>
                    <a:pt x="2" y="21"/>
                  </a:lnTo>
                  <a:lnTo>
                    <a:pt x="0" y="33"/>
                  </a:lnTo>
                  <a:lnTo>
                    <a:pt x="2" y="47"/>
                  </a:lnTo>
                  <a:lnTo>
                    <a:pt x="9" y="58"/>
                  </a:lnTo>
                  <a:lnTo>
                    <a:pt x="21" y="65"/>
                  </a:lnTo>
                  <a:lnTo>
                    <a:pt x="33" y="68"/>
                  </a:lnTo>
                  <a:lnTo>
                    <a:pt x="47" y="65"/>
                  </a:lnTo>
                  <a:lnTo>
                    <a:pt x="58" y="58"/>
                  </a:lnTo>
                  <a:lnTo>
                    <a:pt x="65" y="47"/>
                  </a:lnTo>
                  <a:lnTo>
                    <a:pt x="68" y="33"/>
                  </a:lnTo>
                  <a:close/>
                </a:path>
              </a:pathLst>
            </a:custGeom>
            <a:solidFill>
              <a:srgbClr val="FF9933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37" name="Freeform 1239"/>
            <p:cNvSpPr>
              <a:spLocks/>
            </p:cNvSpPr>
            <p:nvPr/>
          </p:nvSpPr>
          <p:spPr bwMode="auto">
            <a:xfrm>
              <a:off x="2135188" y="3312139"/>
              <a:ext cx="107950" cy="107950"/>
            </a:xfrm>
            <a:custGeom>
              <a:avLst/>
              <a:gdLst>
                <a:gd name="T0" fmla="*/ 146169063 w 68"/>
                <a:gd name="T1" fmla="*/ 146169063 h 68"/>
                <a:gd name="T2" fmla="*/ 166330313 w 68"/>
                <a:gd name="T3" fmla="*/ 118446550 h 68"/>
                <a:gd name="T4" fmla="*/ 171370625 w 68"/>
                <a:gd name="T5" fmla="*/ 85685313 h 68"/>
                <a:gd name="T6" fmla="*/ 166330313 w 68"/>
                <a:gd name="T7" fmla="*/ 52922488 h 68"/>
                <a:gd name="T8" fmla="*/ 146169063 w 68"/>
                <a:gd name="T9" fmla="*/ 25201563 h 68"/>
                <a:gd name="T10" fmla="*/ 118446550 w 68"/>
                <a:gd name="T11" fmla="*/ 7559675 h 68"/>
                <a:gd name="T12" fmla="*/ 85685313 w 68"/>
                <a:gd name="T13" fmla="*/ 0 h 68"/>
                <a:gd name="T14" fmla="*/ 52922488 w 68"/>
                <a:gd name="T15" fmla="*/ 7559675 h 68"/>
                <a:gd name="T16" fmla="*/ 25201563 w 68"/>
                <a:gd name="T17" fmla="*/ 25201563 h 68"/>
                <a:gd name="T18" fmla="*/ 7559675 w 68"/>
                <a:gd name="T19" fmla="*/ 52922488 h 68"/>
                <a:gd name="T20" fmla="*/ 0 w 68"/>
                <a:gd name="T21" fmla="*/ 85685313 h 68"/>
                <a:gd name="T22" fmla="*/ 7559675 w 68"/>
                <a:gd name="T23" fmla="*/ 118446550 h 68"/>
                <a:gd name="T24" fmla="*/ 25201563 w 68"/>
                <a:gd name="T25" fmla="*/ 146169063 h 68"/>
                <a:gd name="T26" fmla="*/ 52922488 w 68"/>
                <a:gd name="T27" fmla="*/ 166330313 h 68"/>
                <a:gd name="T28" fmla="*/ 85685313 w 68"/>
                <a:gd name="T29" fmla="*/ 171370625 h 68"/>
                <a:gd name="T30" fmla="*/ 118446550 w 68"/>
                <a:gd name="T31" fmla="*/ 166330313 h 68"/>
                <a:gd name="T32" fmla="*/ 146169063 w 68"/>
                <a:gd name="T33" fmla="*/ 146169063 h 68"/>
                <a:gd name="T34" fmla="*/ 146169063 w 68"/>
                <a:gd name="T35" fmla="*/ 14616906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58" y="58"/>
                  </a:moveTo>
                  <a:lnTo>
                    <a:pt x="66" y="47"/>
                  </a:lnTo>
                  <a:lnTo>
                    <a:pt x="68" y="34"/>
                  </a:lnTo>
                  <a:lnTo>
                    <a:pt x="66" y="21"/>
                  </a:lnTo>
                  <a:lnTo>
                    <a:pt x="58" y="10"/>
                  </a:lnTo>
                  <a:lnTo>
                    <a:pt x="47" y="3"/>
                  </a:lnTo>
                  <a:lnTo>
                    <a:pt x="34" y="0"/>
                  </a:lnTo>
                  <a:lnTo>
                    <a:pt x="21" y="3"/>
                  </a:lnTo>
                  <a:lnTo>
                    <a:pt x="10" y="10"/>
                  </a:lnTo>
                  <a:lnTo>
                    <a:pt x="3" y="21"/>
                  </a:lnTo>
                  <a:lnTo>
                    <a:pt x="0" y="34"/>
                  </a:lnTo>
                  <a:lnTo>
                    <a:pt x="3" y="47"/>
                  </a:lnTo>
                  <a:lnTo>
                    <a:pt x="10" y="58"/>
                  </a:lnTo>
                  <a:lnTo>
                    <a:pt x="21" y="66"/>
                  </a:lnTo>
                  <a:lnTo>
                    <a:pt x="34" y="68"/>
                  </a:lnTo>
                  <a:lnTo>
                    <a:pt x="47" y="66"/>
                  </a:lnTo>
                  <a:lnTo>
                    <a:pt x="58" y="58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rgbClr val="00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38" name="Freeform 1262"/>
            <p:cNvSpPr>
              <a:spLocks/>
            </p:cNvSpPr>
            <p:nvPr/>
          </p:nvSpPr>
          <p:spPr bwMode="auto">
            <a:xfrm>
              <a:off x="2093913" y="3312139"/>
              <a:ext cx="107950" cy="107950"/>
            </a:xfrm>
            <a:custGeom>
              <a:avLst/>
              <a:gdLst>
                <a:gd name="T0" fmla="*/ 171370625 w 68"/>
                <a:gd name="T1" fmla="*/ 85685313 h 68"/>
                <a:gd name="T2" fmla="*/ 166330313 w 68"/>
                <a:gd name="T3" fmla="*/ 52922488 h 68"/>
                <a:gd name="T4" fmla="*/ 146169063 w 68"/>
                <a:gd name="T5" fmla="*/ 25201563 h 68"/>
                <a:gd name="T6" fmla="*/ 118446550 w 68"/>
                <a:gd name="T7" fmla="*/ 7559675 h 68"/>
                <a:gd name="T8" fmla="*/ 85685313 w 68"/>
                <a:gd name="T9" fmla="*/ 0 h 68"/>
                <a:gd name="T10" fmla="*/ 52922488 w 68"/>
                <a:gd name="T11" fmla="*/ 7559675 h 68"/>
                <a:gd name="T12" fmla="*/ 25201563 w 68"/>
                <a:gd name="T13" fmla="*/ 25201563 h 68"/>
                <a:gd name="T14" fmla="*/ 7559675 w 68"/>
                <a:gd name="T15" fmla="*/ 52922488 h 68"/>
                <a:gd name="T16" fmla="*/ 0 w 68"/>
                <a:gd name="T17" fmla="*/ 85685313 h 68"/>
                <a:gd name="T18" fmla="*/ 7559675 w 68"/>
                <a:gd name="T19" fmla="*/ 118446550 h 68"/>
                <a:gd name="T20" fmla="*/ 25201563 w 68"/>
                <a:gd name="T21" fmla="*/ 146169063 h 68"/>
                <a:gd name="T22" fmla="*/ 52922488 w 68"/>
                <a:gd name="T23" fmla="*/ 166330313 h 68"/>
                <a:gd name="T24" fmla="*/ 85685313 w 68"/>
                <a:gd name="T25" fmla="*/ 171370625 h 68"/>
                <a:gd name="T26" fmla="*/ 118446550 w 68"/>
                <a:gd name="T27" fmla="*/ 166330313 h 68"/>
                <a:gd name="T28" fmla="*/ 146169063 w 68"/>
                <a:gd name="T29" fmla="*/ 146169063 h 68"/>
                <a:gd name="T30" fmla="*/ 166330313 w 68"/>
                <a:gd name="T31" fmla="*/ 118446550 h 68"/>
                <a:gd name="T32" fmla="*/ 171370625 w 68"/>
                <a:gd name="T33" fmla="*/ 85685313 h 68"/>
                <a:gd name="T34" fmla="*/ 171370625 w 68"/>
                <a:gd name="T35" fmla="*/ 8568531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68" y="34"/>
                  </a:moveTo>
                  <a:lnTo>
                    <a:pt x="66" y="21"/>
                  </a:lnTo>
                  <a:lnTo>
                    <a:pt x="58" y="10"/>
                  </a:lnTo>
                  <a:lnTo>
                    <a:pt x="47" y="3"/>
                  </a:lnTo>
                  <a:lnTo>
                    <a:pt x="34" y="0"/>
                  </a:lnTo>
                  <a:lnTo>
                    <a:pt x="21" y="3"/>
                  </a:lnTo>
                  <a:lnTo>
                    <a:pt x="10" y="10"/>
                  </a:lnTo>
                  <a:lnTo>
                    <a:pt x="3" y="21"/>
                  </a:lnTo>
                  <a:lnTo>
                    <a:pt x="0" y="34"/>
                  </a:lnTo>
                  <a:lnTo>
                    <a:pt x="3" y="47"/>
                  </a:lnTo>
                  <a:lnTo>
                    <a:pt x="10" y="58"/>
                  </a:lnTo>
                  <a:lnTo>
                    <a:pt x="21" y="66"/>
                  </a:lnTo>
                  <a:lnTo>
                    <a:pt x="34" y="68"/>
                  </a:lnTo>
                  <a:lnTo>
                    <a:pt x="47" y="66"/>
                  </a:lnTo>
                  <a:lnTo>
                    <a:pt x="58" y="58"/>
                  </a:lnTo>
                  <a:lnTo>
                    <a:pt x="66" y="47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FF9933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39" name="Line 1257"/>
            <p:cNvSpPr>
              <a:spLocks noChangeShapeType="1"/>
            </p:cNvSpPr>
            <p:nvPr/>
          </p:nvSpPr>
          <p:spPr bwMode="auto">
            <a:xfrm>
              <a:off x="2393950" y="2432664"/>
              <a:ext cx="0" cy="1101725"/>
            </a:xfrm>
            <a:prstGeom prst="line">
              <a:avLst/>
            </a:prstGeom>
            <a:noFill/>
            <a:ln w="9525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440" name="Line 1281"/>
            <p:cNvSpPr>
              <a:spLocks noChangeShapeType="1"/>
            </p:cNvSpPr>
            <p:nvPr/>
          </p:nvSpPr>
          <p:spPr bwMode="auto">
            <a:xfrm flipV="1">
              <a:off x="2344738" y="2177076"/>
              <a:ext cx="0" cy="1012825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441" name="Line 1256"/>
            <p:cNvSpPr>
              <a:spLocks noChangeShapeType="1"/>
            </p:cNvSpPr>
            <p:nvPr/>
          </p:nvSpPr>
          <p:spPr bwMode="auto">
            <a:xfrm>
              <a:off x="2595563" y="2599351"/>
              <a:ext cx="0" cy="849313"/>
            </a:xfrm>
            <a:prstGeom prst="line">
              <a:avLst/>
            </a:prstGeom>
            <a:noFill/>
            <a:ln w="9525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442" name="Line 1279"/>
            <p:cNvSpPr>
              <a:spLocks noChangeShapeType="1"/>
            </p:cNvSpPr>
            <p:nvPr/>
          </p:nvSpPr>
          <p:spPr bwMode="auto">
            <a:xfrm>
              <a:off x="2544763" y="2100876"/>
              <a:ext cx="0" cy="1089025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443" name="Line 1255"/>
            <p:cNvSpPr>
              <a:spLocks noChangeShapeType="1"/>
            </p:cNvSpPr>
            <p:nvPr/>
          </p:nvSpPr>
          <p:spPr bwMode="auto">
            <a:xfrm>
              <a:off x="3001963" y="2527914"/>
              <a:ext cx="0" cy="922338"/>
            </a:xfrm>
            <a:prstGeom prst="line">
              <a:avLst/>
            </a:prstGeom>
            <a:noFill/>
            <a:ln w="9525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444" name="Line 1280"/>
            <p:cNvSpPr>
              <a:spLocks noChangeShapeType="1"/>
            </p:cNvSpPr>
            <p:nvPr/>
          </p:nvSpPr>
          <p:spPr bwMode="auto">
            <a:xfrm flipV="1">
              <a:off x="2951163" y="2096114"/>
              <a:ext cx="0" cy="1012825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445" name="Line 1254"/>
            <p:cNvSpPr>
              <a:spLocks noChangeShapeType="1"/>
            </p:cNvSpPr>
            <p:nvPr/>
          </p:nvSpPr>
          <p:spPr bwMode="auto">
            <a:xfrm>
              <a:off x="3400425" y="2435839"/>
              <a:ext cx="0" cy="1012825"/>
            </a:xfrm>
            <a:prstGeom prst="line">
              <a:avLst/>
            </a:prstGeom>
            <a:noFill/>
            <a:ln w="9525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446" name="Line 1277"/>
            <p:cNvSpPr>
              <a:spLocks noChangeShapeType="1"/>
            </p:cNvSpPr>
            <p:nvPr/>
          </p:nvSpPr>
          <p:spPr bwMode="auto">
            <a:xfrm flipV="1">
              <a:off x="3351213" y="1924664"/>
              <a:ext cx="0" cy="1101725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447" name="Line 1253"/>
            <p:cNvSpPr>
              <a:spLocks noChangeShapeType="1"/>
            </p:cNvSpPr>
            <p:nvPr/>
          </p:nvSpPr>
          <p:spPr bwMode="auto">
            <a:xfrm>
              <a:off x="3803650" y="2350114"/>
              <a:ext cx="0" cy="920750"/>
            </a:xfrm>
            <a:prstGeom prst="line">
              <a:avLst/>
            </a:prstGeom>
            <a:noFill/>
            <a:ln w="9525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448" name="Line 1276"/>
            <p:cNvSpPr>
              <a:spLocks noChangeShapeType="1"/>
            </p:cNvSpPr>
            <p:nvPr/>
          </p:nvSpPr>
          <p:spPr bwMode="auto">
            <a:xfrm flipV="1">
              <a:off x="3752850" y="1924664"/>
              <a:ext cx="0" cy="1093788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449" name="Line 1252"/>
            <p:cNvSpPr>
              <a:spLocks noChangeShapeType="1"/>
            </p:cNvSpPr>
            <p:nvPr/>
          </p:nvSpPr>
          <p:spPr bwMode="auto">
            <a:xfrm>
              <a:off x="4606925" y="2183426"/>
              <a:ext cx="0" cy="1085850"/>
            </a:xfrm>
            <a:prstGeom prst="line">
              <a:avLst/>
            </a:prstGeom>
            <a:noFill/>
            <a:ln w="9525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450" name="Line 1278"/>
            <p:cNvSpPr>
              <a:spLocks noChangeShapeType="1"/>
            </p:cNvSpPr>
            <p:nvPr/>
          </p:nvSpPr>
          <p:spPr bwMode="auto">
            <a:xfrm flipV="1">
              <a:off x="4556125" y="1923076"/>
              <a:ext cx="0" cy="1169988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451" name="Line 1273"/>
            <p:cNvSpPr>
              <a:spLocks noChangeShapeType="1"/>
            </p:cNvSpPr>
            <p:nvPr/>
          </p:nvSpPr>
          <p:spPr bwMode="auto">
            <a:xfrm flipV="1">
              <a:off x="5360988" y="1923076"/>
              <a:ext cx="0" cy="1093788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452" name="Line 1251"/>
            <p:cNvSpPr>
              <a:spLocks noChangeShapeType="1"/>
            </p:cNvSpPr>
            <p:nvPr/>
          </p:nvSpPr>
          <p:spPr bwMode="auto">
            <a:xfrm>
              <a:off x="5411788" y="2265976"/>
              <a:ext cx="0" cy="1100138"/>
            </a:xfrm>
            <a:prstGeom prst="line">
              <a:avLst/>
            </a:prstGeom>
            <a:noFill/>
            <a:ln w="9525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453" name="Line 1275"/>
            <p:cNvSpPr>
              <a:spLocks noChangeShapeType="1"/>
            </p:cNvSpPr>
            <p:nvPr/>
          </p:nvSpPr>
          <p:spPr bwMode="auto">
            <a:xfrm>
              <a:off x="6169025" y="1764326"/>
              <a:ext cx="0" cy="1169988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454" name="Line 1250"/>
            <p:cNvSpPr>
              <a:spLocks noChangeShapeType="1"/>
            </p:cNvSpPr>
            <p:nvPr/>
          </p:nvSpPr>
          <p:spPr bwMode="auto">
            <a:xfrm>
              <a:off x="6216650" y="2188189"/>
              <a:ext cx="0" cy="1177925"/>
            </a:xfrm>
            <a:prstGeom prst="line">
              <a:avLst/>
            </a:prstGeom>
            <a:noFill/>
            <a:ln w="9525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455" name="Line 1249"/>
            <p:cNvSpPr>
              <a:spLocks noChangeShapeType="1"/>
            </p:cNvSpPr>
            <p:nvPr/>
          </p:nvSpPr>
          <p:spPr bwMode="auto">
            <a:xfrm>
              <a:off x="7021513" y="2102464"/>
              <a:ext cx="0" cy="1174750"/>
            </a:xfrm>
            <a:prstGeom prst="line">
              <a:avLst/>
            </a:prstGeom>
            <a:noFill/>
            <a:ln w="9525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456" name="Line 1274"/>
            <p:cNvSpPr>
              <a:spLocks noChangeShapeType="1"/>
            </p:cNvSpPr>
            <p:nvPr/>
          </p:nvSpPr>
          <p:spPr bwMode="auto">
            <a:xfrm>
              <a:off x="6972300" y="1837351"/>
              <a:ext cx="0" cy="110490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3356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GS-236-</a:t>
            </a:r>
            <a:r>
              <a:rPr lang="fr-FR" sz="3200" smtClean="0">
                <a:ea typeface="ＭＳ Ｐゴシック" pitchFamily="34" charset="-128"/>
              </a:rPr>
              <a:t>0103</a:t>
            </a:r>
            <a:r>
              <a:rPr lang="en-GB" sz="3200" smtClean="0">
                <a:ea typeface="ＭＳ Ｐゴシック" pitchFamily="34" charset="-128"/>
              </a:rPr>
              <a:t>: EVG/c/FTC/TDF QD vs ATV/r 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+ FTC/TDF QD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150938"/>
            <a:ext cx="9036050" cy="5303837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b="1" smtClean="0">
                <a:latin typeface="Calibri" pitchFamily="34" charset="0"/>
                <a:ea typeface="ＭＳ Ｐゴシック" pitchFamily="34" charset="-128"/>
              </a:rPr>
              <a:t>Summary (W48 results)</a:t>
            </a:r>
          </a:p>
          <a:p>
            <a:pPr lvl="1">
              <a:spcBef>
                <a:spcPts val="300"/>
              </a:spcBef>
            </a:pPr>
            <a:r>
              <a:rPr lang="en-US" sz="1800" smtClean="0">
                <a:ea typeface="ＭＳ Ｐゴシック" pitchFamily="34" charset="-128"/>
              </a:rPr>
              <a:t>EVG/c/FTC/TDFQD was virologically non inferior to ATV/r + FTC/TDF</a:t>
            </a:r>
            <a:endParaRPr lang="en-US" sz="1800" baseline="30000" smtClean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1800" smtClean="0">
                <a:ea typeface="ＭＳ Ｐゴシック" pitchFamily="34" charset="-128"/>
              </a:rPr>
              <a:t>Similar virologic reponse of the 2 regimens in different subgroups of patients, including those with high HIV RNA at enrolment</a:t>
            </a:r>
          </a:p>
          <a:p>
            <a:pPr lvl="1">
              <a:spcBef>
                <a:spcPts val="300"/>
              </a:spcBef>
            </a:pPr>
            <a:r>
              <a:rPr lang="en-US" sz="1800" smtClean="0">
                <a:ea typeface="ＭＳ Ｐゴシック" pitchFamily="34" charset="-128"/>
              </a:rPr>
              <a:t>Discontinuation because of adverse events was lower with EVG/c/FTC/TDF : 3.7% vs 5.1%</a:t>
            </a:r>
          </a:p>
          <a:p>
            <a:pPr lvl="1">
              <a:spcBef>
                <a:spcPts val="300"/>
              </a:spcBef>
            </a:pPr>
            <a:r>
              <a:rPr lang="en-US" sz="1800" smtClean="0">
                <a:ea typeface="ＭＳ Ｐゴシック" pitchFamily="34" charset="-128"/>
              </a:rPr>
              <a:t>Development of major resistance mutations occurred in</a:t>
            </a:r>
          </a:p>
          <a:p>
            <a:pPr lvl="2">
              <a:spcBef>
                <a:spcPts val="300"/>
              </a:spcBef>
            </a:pPr>
            <a:r>
              <a:rPr lang="en-US" smtClean="0">
                <a:ea typeface="ＭＳ Ｐゴシック" pitchFamily="34" charset="-128"/>
              </a:rPr>
              <a:t>5 patients on EVG/c/FTC/TDF : 4 with integrase mutations </a:t>
            </a:r>
            <a:br>
              <a:rPr lang="en-US" smtClean="0">
                <a:ea typeface="ＭＳ Ｐゴシック" pitchFamily="34" charset="-128"/>
              </a:rPr>
            </a:br>
            <a:r>
              <a:rPr lang="en-US" smtClean="0">
                <a:ea typeface="ＭＳ Ｐゴシック" pitchFamily="34" charset="-128"/>
              </a:rPr>
              <a:t>(3/4 had also NRTI mutations), 1 with only RT mutation (M184V)</a:t>
            </a:r>
          </a:p>
          <a:p>
            <a:pPr lvl="2">
              <a:spcBef>
                <a:spcPts val="300"/>
              </a:spcBef>
            </a:pPr>
            <a:r>
              <a:rPr lang="en-US" smtClean="0">
                <a:ea typeface="ＭＳ Ｐゴシック" pitchFamily="34" charset="-128"/>
              </a:rPr>
              <a:t>none on ATV/r + FTC/TDF</a:t>
            </a:r>
          </a:p>
          <a:p>
            <a:pPr lvl="1">
              <a:spcBef>
                <a:spcPts val="300"/>
              </a:spcBef>
            </a:pPr>
            <a:r>
              <a:rPr lang="en-US" sz="1800" smtClean="0">
                <a:ea typeface="ＭＳ Ｐゴシック" pitchFamily="34" charset="-128"/>
              </a:rPr>
              <a:t>Incidence of adverse events was similar except for jaundice/icterus</a:t>
            </a:r>
          </a:p>
          <a:p>
            <a:pPr lvl="1">
              <a:spcBef>
                <a:spcPts val="300"/>
              </a:spcBef>
            </a:pPr>
            <a:r>
              <a:rPr lang="en-US" sz="1800" smtClean="0">
                <a:ea typeface="ＭＳ Ｐゴシック" pitchFamily="34" charset="-128"/>
              </a:rPr>
              <a:t>Median increases in creatinine with accompanying decreases in estimated glomerular filtration rate </a:t>
            </a:r>
          </a:p>
          <a:p>
            <a:pPr lvl="2">
              <a:spcBef>
                <a:spcPts val="300"/>
              </a:spcBef>
            </a:pPr>
            <a:r>
              <a:rPr lang="en-US" smtClean="0">
                <a:ea typeface="ＭＳ Ｐゴシック" pitchFamily="34" charset="-128"/>
              </a:rPr>
              <a:t>occurred in both study groups by week 2</a:t>
            </a:r>
          </a:p>
          <a:p>
            <a:pPr lvl="2">
              <a:spcBef>
                <a:spcPts val="300"/>
              </a:spcBef>
            </a:pPr>
            <a:r>
              <a:rPr lang="en-US" smtClean="0">
                <a:ea typeface="ＭＳ Ｐゴシック" pitchFamily="34" charset="-128"/>
              </a:rPr>
              <a:t>generally stabilized by week 8 and did not change up to week 48 </a:t>
            </a:r>
          </a:p>
          <a:p>
            <a:pPr lvl="2">
              <a:spcBef>
                <a:spcPts val="300"/>
              </a:spcBef>
            </a:pPr>
            <a:r>
              <a:rPr lang="en-US" smtClean="0">
                <a:ea typeface="ＭＳ Ｐゴシック" pitchFamily="34" charset="-128"/>
              </a:rPr>
              <a:t>median change : + 11 μmol/L vs + 7 μmol/L ; P &lt; 0.001</a:t>
            </a:r>
          </a:p>
        </p:txBody>
      </p:sp>
      <p:sp>
        <p:nvSpPr>
          <p:cNvPr id="14339" name="ZoneTexte 69"/>
          <p:cNvSpPr txBox="1">
            <a:spLocks noChangeArrowheads="1"/>
          </p:cNvSpPr>
          <p:nvPr/>
        </p:nvSpPr>
        <p:spPr bwMode="auto">
          <a:xfrm>
            <a:off x="6292850" y="6530975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DeJesus E. Lancet 2012;379:2429-38</a:t>
            </a:r>
          </a:p>
        </p:txBody>
      </p:sp>
      <p:grpSp>
        <p:nvGrpSpPr>
          <p:cNvPr id="14340" name="Grouper 41"/>
          <p:cNvGrpSpPr>
            <a:grpSpLocks/>
          </p:cNvGrpSpPr>
          <p:nvPr/>
        </p:nvGrpSpPr>
        <p:grpSpPr bwMode="auto">
          <a:xfrm>
            <a:off x="0" y="6570663"/>
            <a:ext cx="1187450" cy="287337"/>
            <a:chOff x="0" y="6570663"/>
            <a:chExt cx="1393200" cy="288111"/>
          </a:xfrm>
        </p:grpSpPr>
        <p:sp>
          <p:nvSpPr>
            <p:cNvPr id="14342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4343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GS-236-0103</a:t>
              </a:r>
            </a:p>
          </p:txBody>
        </p:sp>
      </p:grpSp>
      <p:sp>
        <p:nvSpPr>
          <p:cNvPr id="14341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GS-236-</a:t>
            </a:r>
            <a:r>
              <a:rPr lang="fr-FR" sz="3200" smtClean="0">
                <a:ea typeface="ＭＳ Ｐゴシック" pitchFamily="34" charset="-128"/>
              </a:rPr>
              <a:t>0103</a:t>
            </a:r>
            <a:r>
              <a:rPr lang="en-GB" sz="3200" smtClean="0">
                <a:ea typeface="ＭＳ Ｐゴシック" pitchFamily="34" charset="-128"/>
              </a:rPr>
              <a:t>: EVG/c/FTC/TDF QD vs ATV/r 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+ FTC/TDF QD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oneTexte 69"/>
          <p:cNvSpPr txBox="1">
            <a:spLocks noChangeArrowheads="1"/>
          </p:cNvSpPr>
          <p:nvPr/>
        </p:nvSpPr>
        <p:spPr bwMode="auto">
          <a:xfrm>
            <a:off x="6292850" y="6530975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DeJesus E. Lancet 2012;379:2429-38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3076" name="Connecteur droit 66"/>
          <p:cNvCxnSpPr>
            <a:cxnSpLocks noChangeShapeType="1"/>
          </p:cNvCxnSpPr>
          <p:nvPr/>
        </p:nvCxnSpPr>
        <p:spPr bwMode="auto">
          <a:xfrm rot="5400000">
            <a:off x="2536032" y="25852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7" name="Espace réservé du contenu 2"/>
          <p:cNvSpPr>
            <a:spLocks/>
          </p:cNvSpPr>
          <p:nvPr/>
        </p:nvSpPr>
        <p:spPr bwMode="auto">
          <a:xfrm>
            <a:off x="34925" y="4840288"/>
            <a:ext cx="89630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Objective</a:t>
            </a:r>
          </a:p>
          <a:p>
            <a:pPr marL="800100" lvl="1" indent="-342900" defTabSz="914400">
              <a:spcBef>
                <a:spcPct val="20000"/>
              </a:spcBef>
              <a:buClr>
                <a:srgbClr val="CC3300"/>
              </a:buClr>
              <a:buFont typeface="Arial" pitchFamily="34" charset="0"/>
              <a:buChar char="–"/>
            </a:pPr>
            <a:r>
              <a:rPr lang="en-GB">
                <a:solidFill>
                  <a:srgbClr val="000066"/>
                </a:solidFill>
                <a:ea typeface="ＭＳ Ｐゴシック" pitchFamily="34" charset="-128"/>
              </a:rPr>
              <a:t>Non inferiority of EVG/c/FTC/TDF at W48: % HIV RNA &lt; 50 c/mL by intention</a:t>
            </a:r>
            <a:br>
              <a:rPr lang="en-GB">
                <a:solidFill>
                  <a:srgbClr val="000066"/>
                </a:solidFill>
                <a:ea typeface="ＭＳ Ｐゴシック" pitchFamily="34" charset="-128"/>
              </a:rPr>
            </a:br>
            <a:r>
              <a:rPr lang="en-GB">
                <a:solidFill>
                  <a:srgbClr val="000066"/>
                </a:solidFill>
                <a:ea typeface="ＭＳ Ｐゴシック" pitchFamily="34" charset="-128"/>
              </a:rPr>
              <a:t>to treat, snapshot analysis (lower margin of the 2-sided 95% CI for the difference = -12%, 95% power)</a:t>
            </a:r>
            <a:endParaRPr lang="en-GB" b="1">
              <a:solidFill>
                <a:srgbClr val="000066"/>
              </a:solidFill>
              <a:ea typeface="ＭＳ Ｐゴシック" pitchFamily="34" charset="-128"/>
            </a:endParaRP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/>
        </p:nvGraphicFramePr>
        <p:xfrm>
          <a:off x="3862388" y="2420938"/>
          <a:ext cx="3533775" cy="908080"/>
        </p:xfrm>
        <a:graphic>
          <a:graphicData uri="http://schemas.openxmlformats.org/drawingml/2006/table">
            <a:tbl>
              <a:tblPr/>
              <a:tblGrid>
                <a:gridCol w="3533775"/>
              </a:tblGrid>
              <a:tr h="53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EVG/c/FTC/TDF 150/150/200/300 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mg QD</a:t>
                      </a:r>
                    </a:p>
                  </a:txBody>
                  <a:tcPr marL="91450" marR="91450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</a:tr>
              <a:tr h="3777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ATV/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+ TDF/FTC placebo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50" marR="91450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/>
        </p:nvGraphicFramePr>
        <p:xfrm>
          <a:off x="3862388" y="3433763"/>
          <a:ext cx="3533775" cy="733425"/>
        </p:xfrm>
        <a:graphic>
          <a:graphicData uri="http://schemas.openxmlformats.org/drawingml/2006/table">
            <a:tbl>
              <a:tblPr/>
              <a:tblGrid>
                <a:gridCol w="3533775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ATV/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300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/100 mg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+ TDF/FTC QD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50" marR="9145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EVG/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/FTC/TDF placebo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50" marR="9145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94" name="Oval 170"/>
          <p:cNvSpPr>
            <a:spLocks noChangeArrowheads="1"/>
          </p:cNvSpPr>
          <p:nvPr/>
        </p:nvSpPr>
        <p:spPr bwMode="auto">
          <a:xfrm>
            <a:off x="1965325" y="1371600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Randomisation*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1 : 1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Double-blind</a:t>
            </a:r>
          </a:p>
        </p:txBody>
      </p:sp>
      <p:sp>
        <p:nvSpPr>
          <p:cNvPr id="3095" name="AutoShape 162"/>
          <p:cNvSpPr>
            <a:spLocks noChangeArrowheads="1"/>
          </p:cNvSpPr>
          <p:nvPr/>
        </p:nvSpPr>
        <p:spPr bwMode="auto">
          <a:xfrm>
            <a:off x="401638" y="2555875"/>
            <a:ext cx="2197100" cy="1465263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defTabSz="914400"/>
            <a:r>
              <a:rPr lang="en-GB" sz="1600" b="1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18 years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ARV-naïve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HIV RNA </a:t>
            </a:r>
            <a:r>
              <a:rPr lang="en-GB" sz="1600" b="1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5,000 c/mL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Any CD4 cell count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eGFR&gt; 70 mL/min</a:t>
            </a:r>
          </a:p>
        </p:txBody>
      </p:sp>
      <p:sp>
        <p:nvSpPr>
          <p:cNvPr id="3096" name="ZoneTexte 71"/>
          <p:cNvSpPr txBox="1">
            <a:spLocks noChangeArrowheads="1"/>
          </p:cNvSpPr>
          <p:nvPr/>
        </p:nvSpPr>
        <p:spPr bwMode="auto">
          <a:xfrm>
            <a:off x="395288" y="4292600"/>
            <a:ext cx="7404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4400" eaLnBrk="1" hangingPunct="1"/>
            <a:r>
              <a:rPr lang="en-GB" sz="1400">
                <a:solidFill>
                  <a:srgbClr val="000066"/>
                </a:solidFill>
                <a:ea typeface="ＭＳ Ｐゴシック" pitchFamily="34" charset="-128"/>
              </a:rPr>
              <a:t>*Randomisation was stratified by HIV RNA (</a:t>
            </a:r>
            <a:r>
              <a:rPr lang="en-GB" sz="1400" u="sng">
                <a:solidFill>
                  <a:srgbClr val="000066"/>
                </a:solidFill>
                <a:ea typeface="ＭＳ Ｐゴシック" pitchFamily="34" charset="-128"/>
              </a:rPr>
              <a:t>&lt;</a:t>
            </a:r>
            <a:r>
              <a:rPr lang="en-GB" sz="1400">
                <a:solidFill>
                  <a:srgbClr val="000066"/>
                </a:solidFill>
                <a:ea typeface="ＭＳ Ｐゴシック" pitchFamily="34" charset="-128"/>
              </a:rPr>
              <a:t> or &gt; 100,000 c/mL) at screening</a:t>
            </a:r>
            <a:endParaRPr lang="en-GB" sz="1400" baseline="30000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3097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GS-236-</a:t>
            </a:r>
            <a:r>
              <a:rPr lang="fr-FR" sz="3200" smtClean="0">
                <a:ea typeface="ＭＳ Ｐゴシック" pitchFamily="34" charset="-128"/>
              </a:rPr>
              <a:t>0103</a:t>
            </a:r>
            <a:r>
              <a:rPr lang="en-GB" sz="3200" smtClean="0">
                <a:ea typeface="ＭＳ Ｐゴシック" pitchFamily="34" charset="-128"/>
              </a:rPr>
              <a:t>: EVG/c/FTC/TDF QD vs ATV/r 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+ FTC/TDF QD</a:t>
            </a:r>
          </a:p>
        </p:txBody>
      </p:sp>
      <p:cxnSp>
        <p:nvCxnSpPr>
          <p:cNvPr id="3098" name="AutoShape 60"/>
          <p:cNvCxnSpPr>
            <a:cxnSpLocks noChangeShapeType="1"/>
          </p:cNvCxnSpPr>
          <p:nvPr/>
        </p:nvCxnSpPr>
        <p:spPr bwMode="auto">
          <a:xfrm rot="10800000" flipH="1" flipV="1">
            <a:off x="3814763" y="2794000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9" name="Line 63"/>
          <p:cNvSpPr>
            <a:spLocks noChangeShapeType="1"/>
          </p:cNvSpPr>
          <p:nvPr/>
        </p:nvSpPr>
        <p:spPr bwMode="auto">
          <a:xfrm>
            <a:off x="2605088" y="3284538"/>
            <a:ext cx="43338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100" name="Rectangle 9"/>
          <p:cNvSpPr>
            <a:spLocks noChangeArrowheads="1"/>
          </p:cNvSpPr>
          <p:nvPr/>
        </p:nvSpPr>
        <p:spPr bwMode="auto">
          <a:xfrm>
            <a:off x="3036888" y="3460750"/>
            <a:ext cx="825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defTabSz="914400"/>
            <a:r>
              <a:rPr lang="en-GB" sz="1600" b="1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N = 355</a:t>
            </a:r>
          </a:p>
        </p:txBody>
      </p:sp>
      <p:sp>
        <p:nvSpPr>
          <p:cNvPr id="3101" name="Rectangle 8"/>
          <p:cNvSpPr>
            <a:spLocks noChangeArrowheads="1"/>
          </p:cNvSpPr>
          <p:nvPr/>
        </p:nvSpPr>
        <p:spPr bwMode="auto">
          <a:xfrm>
            <a:off x="3036888" y="2466975"/>
            <a:ext cx="825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defTabSz="914400"/>
            <a:r>
              <a:rPr lang="en-GB" sz="1600" b="1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N = 353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096125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8782" name="Oval 110"/>
          <p:cNvSpPr>
            <a:spLocks noChangeArrowheads="1"/>
          </p:cNvSpPr>
          <p:nvPr/>
        </p:nvSpPr>
        <p:spPr bwMode="auto">
          <a:xfrm>
            <a:off x="8421688" y="14478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W192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104" name="Line 172"/>
          <p:cNvSpPr>
            <a:spLocks noChangeShapeType="1"/>
          </p:cNvSpPr>
          <p:nvPr/>
        </p:nvSpPr>
        <p:spPr bwMode="auto">
          <a:xfrm>
            <a:off x="8720138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105" name="Line 172"/>
          <p:cNvSpPr>
            <a:spLocks noChangeShapeType="1"/>
          </p:cNvSpPr>
          <p:nvPr/>
        </p:nvSpPr>
        <p:spPr bwMode="auto">
          <a:xfrm>
            <a:off x="7415213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3106" name="Group 37"/>
          <p:cNvGrpSpPr>
            <a:grpSpLocks/>
          </p:cNvGrpSpPr>
          <p:nvPr/>
        </p:nvGrpSpPr>
        <p:grpSpPr bwMode="auto">
          <a:xfrm>
            <a:off x="7396163" y="2800350"/>
            <a:ext cx="1303337" cy="974725"/>
            <a:chOff x="4502" y="1764"/>
            <a:chExt cx="646" cy="614"/>
          </a:xfrm>
        </p:grpSpPr>
        <p:sp>
          <p:nvSpPr>
            <p:cNvPr id="3110" name="Line 31"/>
            <p:cNvSpPr>
              <a:spLocks noChangeShapeType="1"/>
            </p:cNvSpPr>
            <p:nvPr/>
          </p:nvSpPr>
          <p:spPr bwMode="auto">
            <a:xfrm flipV="1">
              <a:off x="4502" y="1764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11" name="Line 31"/>
            <p:cNvSpPr>
              <a:spLocks noChangeShapeType="1"/>
            </p:cNvSpPr>
            <p:nvPr/>
          </p:nvSpPr>
          <p:spPr bwMode="auto">
            <a:xfrm flipV="1">
              <a:off x="4502" y="2378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3107" name="Grouper 41"/>
          <p:cNvGrpSpPr>
            <a:grpSpLocks/>
          </p:cNvGrpSpPr>
          <p:nvPr/>
        </p:nvGrpSpPr>
        <p:grpSpPr bwMode="auto">
          <a:xfrm>
            <a:off x="0" y="6570663"/>
            <a:ext cx="1187450" cy="287337"/>
            <a:chOff x="0" y="6570663"/>
            <a:chExt cx="1393200" cy="288111"/>
          </a:xfrm>
        </p:grpSpPr>
        <p:sp>
          <p:nvSpPr>
            <p:cNvPr id="3108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3109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GS-236-0103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</p:nvPr>
        </p:nvGraphicFramePr>
        <p:xfrm>
          <a:off x="395288" y="1700213"/>
          <a:ext cx="8353426" cy="4608516"/>
        </p:xfrm>
        <a:graphic>
          <a:graphicData uri="http://schemas.openxmlformats.org/drawingml/2006/table">
            <a:tbl>
              <a:tblPr/>
              <a:tblGrid>
                <a:gridCol w="433387"/>
                <a:gridCol w="3944939"/>
                <a:gridCol w="2070100"/>
                <a:gridCol w="1905000"/>
              </a:tblGrid>
              <a:tr h="60741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EVG/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/FTC/TDF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353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ATV/r + FTC/TDF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=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355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  <a:tr h="30777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77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77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c/mL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4.8±0.61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4.8±0.62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77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RNA &gt; 100,000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c/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77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median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77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 </a:t>
                      </a:r>
                      <a:r>
                        <a:rPr kumimoji="0" lang="en-GB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200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per 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77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Hepatitis B / hepatitis C coinfection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%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%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77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by W48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9.3%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11.3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7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lack of efficacy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7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adverse event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7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Lost to follow-up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7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Non-compliance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77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by W96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4164" name="Rectangle 6"/>
          <p:cNvSpPr>
            <a:spLocks noChangeArrowheads="1"/>
          </p:cNvSpPr>
          <p:nvPr/>
        </p:nvSpPr>
        <p:spPr bwMode="auto">
          <a:xfrm>
            <a:off x="971550" y="1295400"/>
            <a:ext cx="71628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914400">
              <a:lnSpc>
                <a:spcPts val="1525"/>
              </a:lnSpc>
              <a:spcBef>
                <a:spcPct val="20000"/>
              </a:spcBef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Baseline characteristics and patient disposition</a:t>
            </a:r>
          </a:p>
        </p:txBody>
      </p:sp>
      <p:sp>
        <p:nvSpPr>
          <p:cNvPr id="4165" name="ZoneTexte 69"/>
          <p:cNvSpPr txBox="1">
            <a:spLocks noChangeArrowheads="1"/>
          </p:cNvSpPr>
          <p:nvPr/>
        </p:nvSpPr>
        <p:spPr bwMode="auto">
          <a:xfrm>
            <a:off x="3051175" y="6530975"/>
            <a:ext cx="5984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DeJesus E. Lancet 2012;379:2429-38 ; Rockstroh JK, JAIDS 2013;62:483-6</a:t>
            </a:r>
          </a:p>
        </p:txBody>
      </p:sp>
      <p:grpSp>
        <p:nvGrpSpPr>
          <p:cNvPr id="4166" name="Grouper 41"/>
          <p:cNvGrpSpPr>
            <a:grpSpLocks/>
          </p:cNvGrpSpPr>
          <p:nvPr/>
        </p:nvGrpSpPr>
        <p:grpSpPr bwMode="auto">
          <a:xfrm>
            <a:off x="0" y="6570663"/>
            <a:ext cx="1187450" cy="287337"/>
            <a:chOff x="0" y="6570663"/>
            <a:chExt cx="1393200" cy="288111"/>
          </a:xfrm>
        </p:grpSpPr>
        <p:sp>
          <p:nvSpPr>
            <p:cNvPr id="4168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4169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GS-236-0103</a:t>
              </a:r>
            </a:p>
          </p:txBody>
        </p:sp>
      </p:grpSp>
      <p:sp>
        <p:nvSpPr>
          <p:cNvPr id="4167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GS-236-</a:t>
            </a:r>
            <a:r>
              <a:rPr lang="fr-FR" sz="3200" smtClean="0">
                <a:ea typeface="ＭＳ Ｐゴシック" pitchFamily="34" charset="-128"/>
              </a:rPr>
              <a:t>0103</a:t>
            </a:r>
            <a:r>
              <a:rPr lang="en-GB" sz="3200" smtClean="0">
                <a:ea typeface="ＭＳ Ｐゴシック" pitchFamily="34" charset="-128"/>
              </a:rPr>
              <a:t>: EVG/c/FTC/TDF QD vs ATV/r 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+ FTC/TDF QD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922463" y="1128713"/>
            <a:ext cx="52863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400"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Response to treatment at week 48</a:t>
            </a:r>
          </a:p>
        </p:txBody>
      </p:sp>
      <p:sp>
        <p:nvSpPr>
          <p:cNvPr id="5123" name="ZoneTexte 69"/>
          <p:cNvSpPr txBox="1">
            <a:spLocks noChangeArrowheads="1"/>
          </p:cNvSpPr>
          <p:nvPr/>
        </p:nvSpPr>
        <p:spPr bwMode="auto">
          <a:xfrm>
            <a:off x="6292850" y="6530975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DeJesus E. Lancet 2012;379:2429-38</a:t>
            </a:r>
          </a:p>
        </p:txBody>
      </p:sp>
      <p:grpSp>
        <p:nvGrpSpPr>
          <p:cNvPr id="5124" name="Grouper 41"/>
          <p:cNvGrpSpPr>
            <a:grpSpLocks/>
          </p:cNvGrpSpPr>
          <p:nvPr/>
        </p:nvGrpSpPr>
        <p:grpSpPr bwMode="auto">
          <a:xfrm>
            <a:off x="0" y="6570663"/>
            <a:ext cx="1187450" cy="287337"/>
            <a:chOff x="0" y="6570663"/>
            <a:chExt cx="1393200" cy="288111"/>
          </a:xfrm>
        </p:grpSpPr>
        <p:sp>
          <p:nvSpPr>
            <p:cNvPr id="5161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5162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GS-236-0103</a:t>
              </a:r>
            </a:p>
          </p:txBody>
        </p:sp>
      </p:grpSp>
      <p:sp>
        <p:nvSpPr>
          <p:cNvPr id="5125" name="Text Box 179"/>
          <p:cNvSpPr txBox="1">
            <a:spLocks noChangeArrowheads="1"/>
          </p:cNvSpPr>
          <p:nvPr/>
        </p:nvSpPr>
        <p:spPr bwMode="auto">
          <a:xfrm>
            <a:off x="5321300" y="4541838"/>
            <a:ext cx="3651250" cy="90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4400" eaLnBrk="1" hangingPunct="1">
              <a:spcBef>
                <a:spcPct val="5000"/>
              </a:spcBef>
            </a:pPr>
            <a:r>
              <a:rPr lang="en-US" sz="1700">
                <a:solidFill>
                  <a:srgbClr val="000066"/>
                </a:solidFill>
                <a:cs typeface="Arial" pitchFamily="34" charset="0"/>
              </a:rPr>
              <a:t>Mean CD4/mm</a:t>
            </a:r>
            <a:r>
              <a:rPr lang="en-US" sz="1700" baseline="30000">
                <a:solidFill>
                  <a:srgbClr val="000066"/>
                </a:solidFill>
                <a:cs typeface="Arial" pitchFamily="34" charset="0"/>
              </a:rPr>
              <a:t>3</a:t>
            </a:r>
            <a:r>
              <a:rPr lang="en-US" sz="1700">
                <a:solidFill>
                  <a:srgbClr val="000066"/>
                </a:solidFill>
                <a:cs typeface="Arial" pitchFamily="34" charset="0"/>
              </a:rPr>
              <a:t> increase at W48 :</a:t>
            </a:r>
          </a:p>
          <a:p>
            <a:pPr defTabSz="914400" eaLnBrk="1" hangingPunct="1">
              <a:spcBef>
                <a:spcPct val="5000"/>
              </a:spcBef>
            </a:pPr>
            <a:r>
              <a:rPr lang="en-US" sz="1700">
                <a:solidFill>
                  <a:srgbClr val="000066"/>
                </a:solidFill>
                <a:cs typeface="Arial" pitchFamily="34" charset="0"/>
              </a:rPr>
              <a:t>+ 207 (EVG/c/FTC/TDF) vs</a:t>
            </a:r>
          </a:p>
          <a:p>
            <a:pPr defTabSz="914400" eaLnBrk="1" hangingPunct="1">
              <a:spcBef>
                <a:spcPct val="5000"/>
              </a:spcBef>
            </a:pPr>
            <a:r>
              <a:rPr lang="en-US" sz="1700">
                <a:solidFill>
                  <a:srgbClr val="000066"/>
                </a:solidFill>
                <a:cs typeface="Arial" pitchFamily="34" charset="0"/>
              </a:rPr>
              <a:t>+ 211 (ATV/r + FTC/TDF)</a:t>
            </a:r>
          </a:p>
        </p:txBody>
      </p:sp>
      <p:sp>
        <p:nvSpPr>
          <p:cNvPr id="5126" name="Text Box 134"/>
          <p:cNvSpPr txBox="1">
            <a:spLocks noChangeArrowheads="1"/>
          </p:cNvSpPr>
          <p:nvPr/>
        </p:nvSpPr>
        <p:spPr bwMode="auto">
          <a:xfrm>
            <a:off x="5321300" y="2878138"/>
            <a:ext cx="3421063" cy="141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4400" eaLnBrk="1" hangingPunct="1">
              <a:spcBef>
                <a:spcPct val="5000"/>
              </a:spcBef>
            </a:pPr>
            <a:r>
              <a:rPr lang="en-US" sz="1700">
                <a:solidFill>
                  <a:srgbClr val="000066"/>
                </a:solidFill>
                <a:cs typeface="Arial" pitchFamily="34" charset="0"/>
              </a:rPr>
              <a:t>Viral suppression was high in both treatment arms, for various</a:t>
            </a:r>
          </a:p>
          <a:p>
            <a:pPr defTabSz="914400" eaLnBrk="1" hangingPunct="1">
              <a:spcBef>
                <a:spcPct val="5000"/>
              </a:spcBef>
            </a:pPr>
            <a:r>
              <a:rPr lang="en-US" sz="1700">
                <a:solidFill>
                  <a:srgbClr val="000066"/>
                </a:solidFill>
                <a:cs typeface="Arial" pitchFamily="34" charset="0"/>
              </a:rPr>
              <a:t>subgroups including patients</a:t>
            </a:r>
            <a:br>
              <a:rPr lang="en-US" sz="1700">
                <a:solidFill>
                  <a:srgbClr val="000066"/>
                </a:solidFill>
                <a:cs typeface="Arial" pitchFamily="34" charset="0"/>
              </a:rPr>
            </a:br>
            <a:r>
              <a:rPr lang="en-US" sz="1700">
                <a:solidFill>
                  <a:srgbClr val="000066"/>
                </a:solidFill>
                <a:cs typeface="Arial" pitchFamily="34" charset="0"/>
              </a:rPr>
              <a:t>with HIV RNA &gt; 100 000 c/mL</a:t>
            </a:r>
            <a:br>
              <a:rPr lang="en-US" sz="1700">
                <a:solidFill>
                  <a:srgbClr val="000066"/>
                </a:solidFill>
                <a:cs typeface="Arial" pitchFamily="34" charset="0"/>
              </a:rPr>
            </a:br>
            <a:r>
              <a:rPr lang="en-US" sz="1700">
                <a:solidFill>
                  <a:srgbClr val="000066"/>
                </a:solidFill>
                <a:cs typeface="Arial" pitchFamily="34" charset="0"/>
              </a:rPr>
              <a:t>at baseline</a:t>
            </a:r>
          </a:p>
        </p:txBody>
      </p:sp>
      <p:grpSp>
        <p:nvGrpSpPr>
          <p:cNvPr id="5127" name="Groupe 44"/>
          <p:cNvGrpSpPr>
            <a:grpSpLocks/>
          </p:cNvGrpSpPr>
          <p:nvPr/>
        </p:nvGrpSpPr>
        <p:grpSpPr bwMode="auto">
          <a:xfrm>
            <a:off x="123825" y="1700213"/>
            <a:ext cx="6910388" cy="4687887"/>
            <a:chOff x="123382" y="1700808"/>
            <a:chExt cx="6910710" cy="4686757"/>
          </a:xfrm>
        </p:grpSpPr>
        <p:sp>
          <p:nvSpPr>
            <p:cNvPr id="5129" name="Rectangle 133"/>
            <p:cNvSpPr>
              <a:spLocks noChangeArrowheads="1"/>
            </p:cNvSpPr>
            <p:nvPr/>
          </p:nvSpPr>
          <p:spPr bwMode="auto">
            <a:xfrm>
              <a:off x="922103" y="2903539"/>
              <a:ext cx="793627" cy="2444750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130" name="Rectangle 135"/>
            <p:cNvSpPr>
              <a:spLocks noChangeArrowheads="1"/>
            </p:cNvSpPr>
            <p:nvPr/>
          </p:nvSpPr>
          <p:spPr bwMode="auto">
            <a:xfrm>
              <a:off x="251520" y="4560888"/>
              <a:ext cx="2562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25</a:t>
              </a:r>
            </a:p>
          </p:txBody>
        </p:sp>
        <p:sp>
          <p:nvSpPr>
            <p:cNvPr id="5131" name="Rectangle 136"/>
            <p:cNvSpPr>
              <a:spLocks noChangeArrowheads="1"/>
            </p:cNvSpPr>
            <p:nvPr/>
          </p:nvSpPr>
          <p:spPr bwMode="auto">
            <a:xfrm>
              <a:off x="251520" y="3868738"/>
              <a:ext cx="2562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50</a:t>
              </a:r>
            </a:p>
          </p:txBody>
        </p:sp>
        <p:sp>
          <p:nvSpPr>
            <p:cNvPr id="5132" name="Rectangle 137"/>
            <p:cNvSpPr>
              <a:spLocks noChangeArrowheads="1"/>
            </p:cNvSpPr>
            <p:nvPr/>
          </p:nvSpPr>
          <p:spPr bwMode="auto">
            <a:xfrm>
              <a:off x="123382" y="2487613"/>
              <a:ext cx="38441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100</a:t>
              </a:r>
            </a:p>
          </p:txBody>
        </p:sp>
        <p:sp>
          <p:nvSpPr>
            <p:cNvPr id="5133" name="Rectangle 138"/>
            <p:cNvSpPr>
              <a:spLocks noChangeArrowheads="1"/>
            </p:cNvSpPr>
            <p:nvPr/>
          </p:nvSpPr>
          <p:spPr bwMode="auto">
            <a:xfrm>
              <a:off x="251520" y="3178175"/>
              <a:ext cx="2562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75</a:t>
              </a:r>
            </a:p>
          </p:txBody>
        </p:sp>
        <p:sp>
          <p:nvSpPr>
            <p:cNvPr id="5134" name="Line 139"/>
            <p:cNvSpPr>
              <a:spLocks noChangeShapeType="1"/>
            </p:cNvSpPr>
            <p:nvPr/>
          </p:nvSpPr>
          <p:spPr bwMode="auto">
            <a:xfrm>
              <a:off x="562490" y="4667250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35" name="Line 140"/>
            <p:cNvSpPr>
              <a:spLocks noChangeShapeType="1"/>
            </p:cNvSpPr>
            <p:nvPr/>
          </p:nvSpPr>
          <p:spPr bwMode="auto">
            <a:xfrm>
              <a:off x="562490" y="3976688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36" name="Line 141"/>
            <p:cNvSpPr>
              <a:spLocks noChangeShapeType="1"/>
            </p:cNvSpPr>
            <p:nvPr/>
          </p:nvSpPr>
          <p:spPr bwMode="auto">
            <a:xfrm>
              <a:off x="562490" y="2592388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37" name="Line 142"/>
            <p:cNvSpPr>
              <a:spLocks noChangeShapeType="1"/>
            </p:cNvSpPr>
            <p:nvPr/>
          </p:nvSpPr>
          <p:spPr bwMode="auto">
            <a:xfrm>
              <a:off x="562490" y="3282950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38" name="Line 143"/>
            <p:cNvSpPr>
              <a:spLocks noChangeShapeType="1"/>
            </p:cNvSpPr>
            <p:nvPr/>
          </p:nvSpPr>
          <p:spPr bwMode="auto">
            <a:xfrm>
              <a:off x="680295" y="2582863"/>
              <a:ext cx="2066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39" name="Rectangle 144"/>
            <p:cNvSpPr>
              <a:spLocks noChangeArrowheads="1"/>
            </p:cNvSpPr>
            <p:nvPr/>
          </p:nvSpPr>
          <p:spPr bwMode="auto">
            <a:xfrm>
              <a:off x="1071040" y="2537472"/>
              <a:ext cx="5325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FE7F00"/>
                  </a:solidFill>
                  <a:cs typeface="Arial" pitchFamily="34" charset="0"/>
                </a:rPr>
                <a:t>89.5</a:t>
              </a:r>
            </a:p>
          </p:txBody>
        </p:sp>
        <p:sp>
          <p:nvSpPr>
            <p:cNvPr id="5140" name="Rectangle 145"/>
            <p:cNvSpPr>
              <a:spLocks noChangeArrowheads="1"/>
            </p:cNvSpPr>
            <p:nvPr/>
          </p:nvSpPr>
          <p:spPr bwMode="auto">
            <a:xfrm>
              <a:off x="1856398" y="2586620"/>
              <a:ext cx="5325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B200"/>
                  </a:solidFill>
                  <a:cs typeface="Arial" pitchFamily="34" charset="0"/>
                </a:rPr>
                <a:t>86.8</a:t>
              </a:r>
            </a:p>
          </p:txBody>
        </p:sp>
        <p:sp>
          <p:nvSpPr>
            <p:cNvPr id="5141" name="Rectangle 151"/>
            <p:cNvSpPr>
              <a:spLocks noChangeArrowheads="1"/>
            </p:cNvSpPr>
            <p:nvPr/>
          </p:nvSpPr>
          <p:spPr bwMode="auto">
            <a:xfrm>
              <a:off x="1707463" y="2955925"/>
              <a:ext cx="793627" cy="2392363"/>
            </a:xfrm>
            <a:prstGeom prst="rect">
              <a:avLst/>
            </a:prstGeom>
            <a:solidFill>
              <a:srgbClr val="00B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142" name="ZoneTexte 86"/>
            <p:cNvSpPr txBox="1">
              <a:spLocks noChangeArrowheads="1"/>
            </p:cNvSpPr>
            <p:nvPr/>
          </p:nvSpPr>
          <p:spPr bwMode="auto">
            <a:xfrm>
              <a:off x="510145" y="5668137"/>
              <a:ext cx="2396528" cy="719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Adjusted </a:t>
              </a:r>
              <a:r>
                <a:rPr lang="en-GB" sz="15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difference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(95% CI)</a:t>
              </a: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=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 3.0 % (- 1.9; 7.8)</a:t>
              </a:r>
            </a:p>
          </p:txBody>
        </p:sp>
        <p:sp>
          <p:nvSpPr>
            <p:cNvPr id="5143" name="Rectangle 133"/>
            <p:cNvSpPr>
              <a:spLocks noChangeArrowheads="1"/>
            </p:cNvSpPr>
            <p:nvPr/>
          </p:nvSpPr>
          <p:spPr bwMode="auto">
            <a:xfrm>
              <a:off x="3127312" y="2697481"/>
              <a:ext cx="793627" cy="2650808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144" name="Rectangle 144"/>
            <p:cNvSpPr>
              <a:spLocks noChangeArrowheads="1"/>
            </p:cNvSpPr>
            <p:nvPr/>
          </p:nvSpPr>
          <p:spPr bwMode="auto">
            <a:xfrm>
              <a:off x="3263849" y="2344242"/>
              <a:ext cx="5325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FE7F00"/>
                  </a:solidFill>
                  <a:cs typeface="Arial" pitchFamily="34" charset="0"/>
                </a:rPr>
                <a:t>97.5</a:t>
              </a:r>
            </a:p>
          </p:txBody>
        </p:sp>
        <p:sp>
          <p:nvSpPr>
            <p:cNvPr id="5145" name="Rectangle 145"/>
            <p:cNvSpPr>
              <a:spLocks noChangeArrowheads="1"/>
            </p:cNvSpPr>
            <p:nvPr/>
          </p:nvSpPr>
          <p:spPr bwMode="auto">
            <a:xfrm>
              <a:off x="4032674" y="2312304"/>
              <a:ext cx="5325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B200"/>
                  </a:solidFill>
                  <a:cs typeface="Arial" pitchFamily="34" charset="0"/>
                </a:rPr>
                <a:t>97.7</a:t>
              </a:r>
            </a:p>
          </p:txBody>
        </p:sp>
        <p:sp>
          <p:nvSpPr>
            <p:cNvPr id="5146" name="Rectangle 151"/>
            <p:cNvSpPr>
              <a:spLocks noChangeArrowheads="1"/>
            </p:cNvSpPr>
            <p:nvPr/>
          </p:nvSpPr>
          <p:spPr bwMode="auto">
            <a:xfrm>
              <a:off x="3912672" y="2667000"/>
              <a:ext cx="793627" cy="2681288"/>
            </a:xfrm>
            <a:prstGeom prst="rect">
              <a:avLst/>
            </a:prstGeom>
            <a:solidFill>
              <a:srgbClr val="00B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147" name="ZoneTexte 86"/>
            <p:cNvSpPr txBox="1">
              <a:spLocks noChangeArrowheads="1"/>
            </p:cNvSpPr>
            <p:nvPr/>
          </p:nvSpPr>
          <p:spPr bwMode="auto">
            <a:xfrm>
              <a:off x="2718078" y="5668137"/>
              <a:ext cx="2396528" cy="719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Adjusted </a:t>
              </a:r>
              <a:r>
                <a:rPr lang="en-GB" sz="15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difference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(95% CI)</a:t>
              </a: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=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= -0.1 % (- 2.6; 2.4)</a:t>
              </a:r>
            </a:p>
          </p:txBody>
        </p:sp>
        <p:sp>
          <p:nvSpPr>
            <p:cNvPr id="5148" name="Line 146"/>
            <p:cNvSpPr>
              <a:spLocks noChangeShapeType="1"/>
            </p:cNvSpPr>
            <p:nvPr/>
          </p:nvSpPr>
          <p:spPr bwMode="auto">
            <a:xfrm>
              <a:off x="562490" y="5359400"/>
              <a:ext cx="451582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49" name="Rectangle 40"/>
            <p:cNvSpPr>
              <a:spLocks noChangeArrowheads="1"/>
            </p:cNvSpPr>
            <p:nvPr/>
          </p:nvSpPr>
          <p:spPr bwMode="auto">
            <a:xfrm>
              <a:off x="734848" y="5368925"/>
              <a:ext cx="194712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 b="1">
                  <a:solidFill>
                    <a:srgbClr val="000066"/>
                  </a:solidFill>
                  <a:cs typeface="Arial" pitchFamily="34" charset="0"/>
                </a:rPr>
                <a:t>ITT, snapshot</a:t>
              </a:r>
            </a:p>
          </p:txBody>
        </p:sp>
        <p:sp>
          <p:nvSpPr>
            <p:cNvPr id="5150" name="Rectangle 41"/>
            <p:cNvSpPr>
              <a:spLocks noChangeArrowheads="1"/>
            </p:cNvSpPr>
            <p:nvPr/>
          </p:nvSpPr>
          <p:spPr bwMode="auto">
            <a:xfrm>
              <a:off x="3009500" y="5368925"/>
              <a:ext cx="181369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 b="1">
                  <a:solidFill>
                    <a:srgbClr val="000066"/>
                  </a:solidFill>
                  <a:cs typeface="Arial" pitchFamily="34" charset="0"/>
                </a:rPr>
                <a:t>Per protocol</a:t>
              </a:r>
            </a:p>
          </p:txBody>
        </p:sp>
        <p:grpSp>
          <p:nvGrpSpPr>
            <p:cNvPr id="5151" name="Groupe 54"/>
            <p:cNvGrpSpPr>
              <a:grpSpLocks/>
            </p:cNvGrpSpPr>
            <p:nvPr/>
          </p:nvGrpSpPr>
          <p:grpSpPr bwMode="auto">
            <a:xfrm>
              <a:off x="5018070" y="2070094"/>
              <a:ext cx="2016022" cy="629682"/>
              <a:chOff x="2439988" y="1995488"/>
              <a:chExt cx="2016022" cy="629682"/>
            </a:xfrm>
          </p:grpSpPr>
          <p:sp>
            <p:nvSpPr>
              <p:cNvPr id="5156" name="AutoShape 165"/>
              <p:cNvSpPr>
                <a:spLocks noChangeArrowheads="1"/>
              </p:cNvSpPr>
              <p:nvPr/>
            </p:nvSpPr>
            <p:spPr bwMode="auto">
              <a:xfrm>
                <a:off x="2439988" y="2017713"/>
                <a:ext cx="2001600" cy="59213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2800">
                  <a:solidFill>
                    <a:srgbClr val="000066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5157" name="Rectangle 3"/>
              <p:cNvSpPr>
                <a:spLocks noChangeArrowheads="1"/>
              </p:cNvSpPr>
              <p:nvPr/>
            </p:nvSpPr>
            <p:spPr bwMode="auto">
              <a:xfrm>
                <a:off x="2549525" y="2116138"/>
                <a:ext cx="177800" cy="144462"/>
              </a:xfrm>
              <a:prstGeom prst="rect">
                <a:avLst/>
              </a:prstGeom>
              <a:solidFill>
                <a:srgbClr val="FF99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5158" name="Rectangle 4"/>
              <p:cNvSpPr>
                <a:spLocks noChangeArrowheads="1"/>
              </p:cNvSpPr>
              <p:nvPr/>
            </p:nvSpPr>
            <p:spPr bwMode="auto">
              <a:xfrm>
                <a:off x="2549525" y="2381250"/>
                <a:ext cx="177800" cy="144463"/>
              </a:xfrm>
              <a:prstGeom prst="rect">
                <a:avLst/>
              </a:prstGeom>
              <a:solidFill>
                <a:srgbClr val="00B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5159" name="ZoneTexte 84"/>
              <p:cNvSpPr txBox="1">
                <a:spLocks noChangeArrowheads="1"/>
              </p:cNvSpPr>
              <p:nvPr/>
            </p:nvSpPr>
            <p:spPr bwMode="auto">
              <a:xfrm>
                <a:off x="2706688" y="1995488"/>
                <a:ext cx="166850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defTabSz="914400" eaLnBrk="1" hangingPunct="1"/>
                <a:r>
                  <a:rPr lang="en-GB" b="1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rPr>
                  <a:t>EVG/c/FTC/TDF</a:t>
                </a:r>
              </a:p>
            </p:txBody>
          </p:sp>
          <p:sp>
            <p:nvSpPr>
              <p:cNvPr id="5160" name="ZoneTexte 85"/>
              <p:cNvSpPr txBox="1">
                <a:spLocks noChangeArrowheads="1"/>
              </p:cNvSpPr>
              <p:nvPr/>
            </p:nvSpPr>
            <p:spPr bwMode="auto">
              <a:xfrm>
                <a:off x="2706688" y="2255838"/>
                <a:ext cx="174932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defTabSz="914400" eaLnBrk="1" hangingPunct="1"/>
                <a:r>
                  <a:rPr lang="en-GB" b="1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rPr>
                  <a:t>ATV/r + FTC/TDF</a:t>
                </a:r>
              </a:p>
            </p:txBody>
          </p:sp>
        </p:grpSp>
        <p:sp>
          <p:nvSpPr>
            <p:cNvPr id="5152" name="Text Box 134"/>
            <p:cNvSpPr txBox="1">
              <a:spLocks noChangeArrowheads="1"/>
            </p:cNvSpPr>
            <p:nvPr/>
          </p:nvSpPr>
          <p:spPr bwMode="auto">
            <a:xfrm>
              <a:off x="1196851" y="1700808"/>
              <a:ext cx="3159125" cy="348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 eaLnBrk="1" hangingPunct="1">
                <a:lnSpc>
                  <a:spcPct val="80000"/>
                </a:lnSpc>
                <a:spcBef>
                  <a:spcPct val="5000"/>
                </a:spcBef>
              </a:pPr>
              <a:r>
                <a:rPr lang="en-GB" sz="2000" b="1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HIV RNA &lt; 50 c/mL</a:t>
              </a:r>
            </a:p>
          </p:txBody>
        </p:sp>
        <p:sp>
          <p:nvSpPr>
            <p:cNvPr id="5153" name="Rectangle 40"/>
            <p:cNvSpPr>
              <a:spLocks noChangeArrowheads="1"/>
            </p:cNvSpPr>
            <p:nvPr/>
          </p:nvSpPr>
          <p:spPr bwMode="auto">
            <a:xfrm>
              <a:off x="1138309" y="2039466"/>
              <a:ext cx="119310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>
                  <a:solidFill>
                    <a:srgbClr val="000066"/>
                  </a:solidFill>
                  <a:cs typeface="Arial" pitchFamily="34" charset="0"/>
                </a:rPr>
                <a:t>Primary</a:t>
              </a:r>
              <a:br>
                <a:rPr lang="en-GB" sz="1600">
                  <a:solidFill>
                    <a:srgbClr val="000066"/>
                  </a:solidFill>
                  <a:cs typeface="Arial" pitchFamily="34" charset="0"/>
                </a:rPr>
              </a:br>
              <a:r>
                <a:rPr lang="en-GB" sz="1600">
                  <a:solidFill>
                    <a:srgbClr val="000066"/>
                  </a:solidFill>
                  <a:cs typeface="Arial" pitchFamily="34" charset="0"/>
                </a:rPr>
                <a:t>analysis</a:t>
              </a:r>
              <a:endParaRPr lang="en-GB">
                <a:solidFill>
                  <a:srgbClr val="000066"/>
                </a:solidFill>
                <a:cs typeface="Arial" pitchFamily="34" charset="0"/>
              </a:endParaRPr>
            </a:p>
          </p:txBody>
        </p:sp>
        <p:sp>
          <p:nvSpPr>
            <p:cNvPr id="5154" name="Text Box 148"/>
            <p:cNvSpPr txBox="1">
              <a:spLocks noChangeArrowheads="1"/>
            </p:cNvSpPr>
            <p:nvPr/>
          </p:nvSpPr>
          <p:spPr bwMode="auto">
            <a:xfrm>
              <a:off x="255271" y="2106613"/>
              <a:ext cx="3898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r" defTabSz="914400" eaLnBrk="1" hangingPunct="1"/>
              <a:r>
                <a:rPr lang="en-GB">
                  <a:solidFill>
                    <a:srgbClr val="000066"/>
                  </a:solidFill>
                  <a:ea typeface="ＭＳ Ｐゴシック" pitchFamily="34" charset="-128"/>
                </a:rPr>
                <a:t>%</a:t>
              </a:r>
            </a:p>
          </p:txBody>
        </p:sp>
        <p:sp>
          <p:nvSpPr>
            <p:cNvPr id="5155" name="Rectangle 135"/>
            <p:cNvSpPr>
              <a:spLocks noChangeArrowheads="1"/>
            </p:cNvSpPr>
            <p:nvPr/>
          </p:nvSpPr>
          <p:spPr bwMode="auto">
            <a:xfrm>
              <a:off x="408409" y="5227841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0</a:t>
              </a:r>
            </a:p>
          </p:txBody>
        </p:sp>
      </p:grpSp>
      <p:sp>
        <p:nvSpPr>
          <p:cNvPr id="5128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GS-236-</a:t>
            </a:r>
            <a:r>
              <a:rPr lang="fr-FR" sz="3200" smtClean="0">
                <a:ea typeface="ＭＳ Ｐゴシック" pitchFamily="34" charset="-128"/>
              </a:rPr>
              <a:t>0103</a:t>
            </a:r>
            <a:r>
              <a:rPr lang="en-GB" sz="3200" smtClean="0">
                <a:ea typeface="ＭＳ Ｐゴシック" pitchFamily="34" charset="-128"/>
              </a:rPr>
              <a:t>: EVG/c/FTC/TDF QD vs ATV/r 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+ FTC/TDF QD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oneTexte 69"/>
          <p:cNvSpPr txBox="1">
            <a:spLocks noChangeArrowheads="1"/>
          </p:cNvSpPr>
          <p:nvPr/>
        </p:nvSpPr>
        <p:spPr bwMode="auto">
          <a:xfrm>
            <a:off x="1150938" y="6569075"/>
            <a:ext cx="79470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DeJesus E. Lancet 2012;379:2429-38 </a:t>
            </a:r>
          </a:p>
        </p:txBody>
      </p:sp>
      <p:grpSp>
        <p:nvGrpSpPr>
          <p:cNvPr id="6147" name="Grouper 41"/>
          <p:cNvGrpSpPr>
            <a:grpSpLocks/>
          </p:cNvGrpSpPr>
          <p:nvPr/>
        </p:nvGrpSpPr>
        <p:grpSpPr bwMode="auto">
          <a:xfrm>
            <a:off x="0" y="6570663"/>
            <a:ext cx="1187450" cy="287337"/>
            <a:chOff x="0" y="6570663"/>
            <a:chExt cx="1393200" cy="288111"/>
          </a:xfrm>
        </p:grpSpPr>
        <p:sp>
          <p:nvSpPr>
            <p:cNvPr id="6261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6262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GS-236-0103</a:t>
              </a:r>
            </a:p>
          </p:txBody>
        </p:sp>
      </p:grpSp>
      <p:sp>
        <p:nvSpPr>
          <p:cNvPr id="583" name="Rectangle 582"/>
          <p:cNvSpPr/>
          <p:nvPr/>
        </p:nvSpPr>
        <p:spPr>
          <a:xfrm>
            <a:off x="3105150" y="1119188"/>
            <a:ext cx="2932113" cy="522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CC3300"/>
                </a:solidFill>
                <a:latin typeface="+mj-lt"/>
              </a:rPr>
              <a:t>ARN VIH &lt; 50 c/ml</a:t>
            </a:r>
            <a:endParaRPr lang="fr-FR" sz="2800" b="1" dirty="0">
              <a:solidFill>
                <a:srgbClr val="CC3300"/>
              </a:solidFill>
              <a:latin typeface="+mj-lt"/>
            </a:endParaRPr>
          </a:p>
        </p:txBody>
      </p:sp>
      <p:sp>
        <p:nvSpPr>
          <p:cNvPr id="6149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GS-236-</a:t>
            </a:r>
            <a:r>
              <a:rPr lang="fr-FR" sz="3200" smtClean="0">
                <a:ea typeface="ＭＳ Ｐゴシック" pitchFamily="34" charset="-128"/>
              </a:rPr>
              <a:t>0103</a:t>
            </a:r>
            <a:r>
              <a:rPr lang="en-GB" sz="3200" smtClean="0">
                <a:ea typeface="ＭＳ Ｐゴシック" pitchFamily="34" charset="-128"/>
              </a:rPr>
              <a:t>: EVG/c/FTC/TDF QD vs ATV/r 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+ FTC/TDF QD</a:t>
            </a:r>
          </a:p>
        </p:txBody>
      </p:sp>
      <p:grpSp>
        <p:nvGrpSpPr>
          <p:cNvPr id="6150" name="Groupe 117"/>
          <p:cNvGrpSpPr>
            <a:grpSpLocks/>
          </p:cNvGrpSpPr>
          <p:nvPr/>
        </p:nvGrpSpPr>
        <p:grpSpPr bwMode="auto">
          <a:xfrm>
            <a:off x="827088" y="1773238"/>
            <a:ext cx="6445250" cy="4248150"/>
            <a:chOff x="1152192" y="2301703"/>
            <a:chExt cx="5940088" cy="3720356"/>
          </a:xfrm>
        </p:grpSpPr>
        <p:sp>
          <p:nvSpPr>
            <p:cNvPr id="6151" name="Forme libre 1"/>
            <p:cNvSpPr>
              <a:spLocks/>
            </p:cNvSpPr>
            <p:nvPr/>
          </p:nvSpPr>
          <p:spPr bwMode="auto">
            <a:xfrm>
              <a:off x="2773680" y="2820910"/>
              <a:ext cx="4122420" cy="2114550"/>
            </a:xfrm>
            <a:custGeom>
              <a:avLst/>
              <a:gdLst>
                <a:gd name="T0" fmla="*/ 0 w 4122420"/>
                <a:gd name="T1" fmla="*/ 2114550 h 2114550"/>
                <a:gd name="T2" fmla="*/ 167640 w 4122420"/>
                <a:gd name="T3" fmla="*/ 1546860 h 2114550"/>
                <a:gd name="T4" fmla="*/ 346710 w 4122420"/>
                <a:gd name="T5" fmla="*/ 765810 h 2114550"/>
                <a:gd name="T6" fmla="*/ 685800 w 4122420"/>
                <a:gd name="T7" fmla="*/ 358140 h 2114550"/>
                <a:gd name="T8" fmla="*/ 1021080 w 4122420"/>
                <a:gd name="T9" fmla="*/ 160020 h 2114550"/>
                <a:gd name="T10" fmla="*/ 1383030 w 4122420"/>
                <a:gd name="T11" fmla="*/ 114300 h 2114550"/>
                <a:gd name="T12" fmla="*/ 2068830 w 4122420"/>
                <a:gd name="T13" fmla="*/ 121920 h 2114550"/>
                <a:gd name="T14" fmla="*/ 2735580 w 4122420"/>
                <a:gd name="T15" fmla="*/ 72390 h 2114550"/>
                <a:gd name="T16" fmla="*/ 3436620 w 4122420"/>
                <a:gd name="T17" fmla="*/ 72390 h 2114550"/>
                <a:gd name="T18" fmla="*/ 4122420 w 4122420"/>
                <a:gd name="T19" fmla="*/ 0 h 211455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22420" h="2114550">
                  <a:moveTo>
                    <a:pt x="0" y="2114550"/>
                  </a:moveTo>
                  <a:lnTo>
                    <a:pt x="167640" y="1546860"/>
                  </a:lnTo>
                  <a:lnTo>
                    <a:pt x="346710" y="765810"/>
                  </a:lnTo>
                  <a:lnTo>
                    <a:pt x="685800" y="358140"/>
                  </a:lnTo>
                  <a:lnTo>
                    <a:pt x="1021080" y="160020"/>
                  </a:lnTo>
                  <a:lnTo>
                    <a:pt x="1383030" y="114300"/>
                  </a:lnTo>
                  <a:lnTo>
                    <a:pt x="2068830" y="121920"/>
                  </a:lnTo>
                  <a:lnTo>
                    <a:pt x="2735580" y="72390"/>
                  </a:lnTo>
                  <a:lnTo>
                    <a:pt x="3436620" y="72390"/>
                  </a:lnTo>
                  <a:lnTo>
                    <a:pt x="4122420" y="0"/>
                  </a:lnTo>
                </a:path>
              </a:pathLst>
            </a:custGeom>
            <a:noFill/>
            <a:ln w="19050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52" name="Line 1202"/>
            <p:cNvSpPr>
              <a:spLocks noChangeShapeType="1"/>
            </p:cNvSpPr>
            <p:nvPr/>
          </p:nvSpPr>
          <p:spPr bwMode="auto">
            <a:xfrm flipV="1">
              <a:off x="2663080" y="2609480"/>
              <a:ext cx="0" cy="2352484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53" name="Line 1203"/>
            <p:cNvSpPr>
              <a:spLocks noChangeShapeType="1"/>
            </p:cNvSpPr>
            <p:nvPr/>
          </p:nvSpPr>
          <p:spPr bwMode="auto">
            <a:xfrm flipH="1">
              <a:off x="2663080" y="4961964"/>
              <a:ext cx="44292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54" name="Line 1204"/>
            <p:cNvSpPr>
              <a:spLocks noChangeShapeType="1"/>
            </p:cNvSpPr>
            <p:nvPr/>
          </p:nvSpPr>
          <p:spPr bwMode="auto">
            <a:xfrm flipH="1">
              <a:off x="2653555" y="4961964"/>
              <a:ext cx="952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55" name="Line 1207"/>
            <p:cNvSpPr>
              <a:spLocks noChangeShapeType="1"/>
            </p:cNvSpPr>
            <p:nvPr/>
          </p:nvSpPr>
          <p:spPr bwMode="auto">
            <a:xfrm flipV="1">
              <a:off x="6561797" y="4961964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56" name="Line 1208"/>
            <p:cNvSpPr>
              <a:spLocks noChangeShapeType="1"/>
            </p:cNvSpPr>
            <p:nvPr/>
          </p:nvSpPr>
          <p:spPr bwMode="auto">
            <a:xfrm flipV="1">
              <a:off x="6904514" y="4961964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57" name="Line 1210"/>
            <p:cNvSpPr>
              <a:spLocks noChangeShapeType="1"/>
            </p:cNvSpPr>
            <p:nvPr/>
          </p:nvSpPr>
          <p:spPr bwMode="auto">
            <a:xfrm flipV="1">
              <a:off x="6220564" y="4961964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58" name="Line 1211"/>
            <p:cNvSpPr>
              <a:spLocks noChangeShapeType="1"/>
            </p:cNvSpPr>
            <p:nvPr/>
          </p:nvSpPr>
          <p:spPr bwMode="auto">
            <a:xfrm flipV="1">
              <a:off x="5874592" y="4961964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59" name="Line 1212"/>
            <p:cNvSpPr>
              <a:spLocks noChangeShapeType="1"/>
            </p:cNvSpPr>
            <p:nvPr/>
          </p:nvSpPr>
          <p:spPr bwMode="auto">
            <a:xfrm flipV="1">
              <a:off x="6045180" y="4961964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0" name="Line 1213"/>
            <p:cNvSpPr>
              <a:spLocks noChangeShapeType="1"/>
            </p:cNvSpPr>
            <p:nvPr/>
          </p:nvSpPr>
          <p:spPr bwMode="auto">
            <a:xfrm flipV="1">
              <a:off x="6387440" y="4961964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1" name="Line 1214"/>
            <p:cNvSpPr>
              <a:spLocks noChangeShapeType="1"/>
            </p:cNvSpPr>
            <p:nvPr/>
          </p:nvSpPr>
          <p:spPr bwMode="auto">
            <a:xfrm flipV="1">
              <a:off x="6734780" y="4961964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2" name="Line 1216"/>
            <p:cNvSpPr>
              <a:spLocks noChangeShapeType="1"/>
            </p:cNvSpPr>
            <p:nvPr/>
          </p:nvSpPr>
          <p:spPr bwMode="auto">
            <a:xfrm flipH="1">
              <a:off x="2615455" y="2634344"/>
              <a:ext cx="381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3" name="Line 1217"/>
            <p:cNvSpPr>
              <a:spLocks noChangeShapeType="1"/>
            </p:cNvSpPr>
            <p:nvPr/>
          </p:nvSpPr>
          <p:spPr bwMode="auto">
            <a:xfrm flipH="1">
              <a:off x="2615455" y="3092879"/>
              <a:ext cx="381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4" name="Line 1218"/>
            <p:cNvSpPr>
              <a:spLocks noChangeShapeType="1"/>
            </p:cNvSpPr>
            <p:nvPr/>
          </p:nvSpPr>
          <p:spPr bwMode="auto">
            <a:xfrm flipH="1">
              <a:off x="2615455" y="3563329"/>
              <a:ext cx="381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5" name="Line 1219"/>
            <p:cNvSpPr>
              <a:spLocks noChangeShapeType="1"/>
            </p:cNvSpPr>
            <p:nvPr/>
          </p:nvSpPr>
          <p:spPr bwMode="auto">
            <a:xfrm flipV="1">
              <a:off x="2969770" y="4961964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6" name="Line 1220"/>
            <p:cNvSpPr>
              <a:spLocks noChangeShapeType="1"/>
            </p:cNvSpPr>
            <p:nvPr/>
          </p:nvSpPr>
          <p:spPr bwMode="auto">
            <a:xfrm flipV="1">
              <a:off x="2796595" y="4961964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7" name="Line 1221"/>
            <p:cNvSpPr>
              <a:spLocks noChangeShapeType="1"/>
            </p:cNvSpPr>
            <p:nvPr/>
          </p:nvSpPr>
          <p:spPr bwMode="auto">
            <a:xfrm flipV="1">
              <a:off x="3479486" y="4961964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8" name="Line 1222"/>
            <p:cNvSpPr>
              <a:spLocks noChangeShapeType="1"/>
            </p:cNvSpPr>
            <p:nvPr/>
          </p:nvSpPr>
          <p:spPr bwMode="auto">
            <a:xfrm flipV="1">
              <a:off x="3138606" y="4961964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9" name="Line 1223"/>
            <p:cNvSpPr>
              <a:spLocks noChangeShapeType="1"/>
            </p:cNvSpPr>
            <p:nvPr/>
          </p:nvSpPr>
          <p:spPr bwMode="auto">
            <a:xfrm flipV="1">
              <a:off x="3310146" y="4961964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0" name="Line 1224"/>
            <p:cNvSpPr>
              <a:spLocks noChangeShapeType="1"/>
            </p:cNvSpPr>
            <p:nvPr/>
          </p:nvSpPr>
          <p:spPr bwMode="auto">
            <a:xfrm flipH="1">
              <a:off x="2615455" y="4026046"/>
              <a:ext cx="381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1" name="Line 1225"/>
            <p:cNvSpPr>
              <a:spLocks noChangeShapeType="1"/>
            </p:cNvSpPr>
            <p:nvPr/>
          </p:nvSpPr>
          <p:spPr bwMode="auto">
            <a:xfrm flipV="1">
              <a:off x="2663080" y="4961964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2" name="Line 1226"/>
            <p:cNvSpPr>
              <a:spLocks noChangeShapeType="1"/>
            </p:cNvSpPr>
            <p:nvPr/>
          </p:nvSpPr>
          <p:spPr bwMode="auto">
            <a:xfrm flipH="1">
              <a:off x="2615455" y="4494287"/>
              <a:ext cx="381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3" name="Line 1227"/>
            <p:cNvSpPr>
              <a:spLocks noChangeShapeType="1"/>
            </p:cNvSpPr>
            <p:nvPr/>
          </p:nvSpPr>
          <p:spPr bwMode="auto">
            <a:xfrm flipH="1">
              <a:off x="2615455" y="4961964"/>
              <a:ext cx="381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4" name="Line 1228"/>
            <p:cNvSpPr>
              <a:spLocks noChangeShapeType="1"/>
            </p:cNvSpPr>
            <p:nvPr/>
          </p:nvSpPr>
          <p:spPr bwMode="auto">
            <a:xfrm flipV="1">
              <a:off x="5019288" y="4961964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5" name="Line 1229"/>
            <p:cNvSpPr>
              <a:spLocks noChangeShapeType="1"/>
            </p:cNvSpPr>
            <p:nvPr/>
          </p:nvSpPr>
          <p:spPr bwMode="auto">
            <a:xfrm flipV="1">
              <a:off x="4844622" y="4961964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6" name="Line 1230"/>
            <p:cNvSpPr>
              <a:spLocks noChangeShapeType="1"/>
            </p:cNvSpPr>
            <p:nvPr/>
          </p:nvSpPr>
          <p:spPr bwMode="auto">
            <a:xfrm flipV="1">
              <a:off x="5530964" y="4961964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7" name="Line 1231"/>
            <p:cNvSpPr>
              <a:spLocks noChangeShapeType="1"/>
            </p:cNvSpPr>
            <p:nvPr/>
          </p:nvSpPr>
          <p:spPr bwMode="auto">
            <a:xfrm flipV="1">
              <a:off x="5191244" y="4961964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8" name="Line 1232"/>
            <p:cNvSpPr>
              <a:spLocks noChangeShapeType="1"/>
            </p:cNvSpPr>
            <p:nvPr/>
          </p:nvSpPr>
          <p:spPr bwMode="auto">
            <a:xfrm flipV="1">
              <a:off x="5364088" y="4961964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9" name="Line 1234"/>
            <p:cNvSpPr>
              <a:spLocks noChangeShapeType="1"/>
            </p:cNvSpPr>
            <p:nvPr/>
          </p:nvSpPr>
          <p:spPr bwMode="auto">
            <a:xfrm flipV="1">
              <a:off x="3828499" y="4961964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0" name="Line 1235"/>
            <p:cNvSpPr>
              <a:spLocks noChangeShapeType="1"/>
            </p:cNvSpPr>
            <p:nvPr/>
          </p:nvSpPr>
          <p:spPr bwMode="auto">
            <a:xfrm flipV="1">
              <a:off x="4165960" y="4961964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1" name="Line 1236"/>
            <p:cNvSpPr>
              <a:spLocks noChangeShapeType="1"/>
            </p:cNvSpPr>
            <p:nvPr/>
          </p:nvSpPr>
          <p:spPr bwMode="auto">
            <a:xfrm flipV="1">
              <a:off x="4340736" y="4961964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2" name="Line 1237"/>
            <p:cNvSpPr>
              <a:spLocks noChangeShapeType="1"/>
            </p:cNvSpPr>
            <p:nvPr/>
          </p:nvSpPr>
          <p:spPr bwMode="auto">
            <a:xfrm flipV="1">
              <a:off x="4503802" y="4961964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3" name="Rectangle 135"/>
            <p:cNvSpPr>
              <a:spLocks noChangeArrowheads="1"/>
            </p:cNvSpPr>
            <p:nvPr/>
          </p:nvSpPr>
          <p:spPr bwMode="auto">
            <a:xfrm>
              <a:off x="2388988" y="4410409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200" b="1">
                  <a:solidFill>
                    <a:srgbClr val="000066"/>
                  </a:solidFill>
                  <a:cs typeface="Arial" pitchFamily="34" charset="0"/>
                </a:rPr>
                <a:t>20</a:t>
              </a:r>
            </a:p>
          </p:txBody>
        </p:sp>
        <p:sp>
          <p:nvSpPr>
            <p:cNvPr id="6184" name="Rectangle 136"/>
            <p:cNvSpPr>
              <a:spLocks noChangeArrowheads="1"/>
            </p:cNvSpPr>
            <p:nvPr/>
          </p:nvSpPr>
          <p:spPr bwMode="auto">
            <a:xfrm>
              <a:off x="2388988" y="3474305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200" b="1">
                  <a:solidFill>
                    <a:srgbClr val="000066"/>
                  </a:solidFill>
                  <a:cs typeface="Arial" pitchFamily="34" charset="0"/>
                </a:rPr>
                <a:t>60</a:t>
              </a:r>
            </a:p>
          </p:txBody>
        </p:sp>
        <p:sp>
          <p:nvSpPr>
            <p:cNvPr id="6185" name="Rectangle 138"/>
            <p:cNvSpPr>
              <a:spLocks noChangeArrowheads="1"/>
            </p:cNvSpPr>
            <p:nvPr/>
          </p:nvSpPr>
          <p:spPr bwMode="auto">
            <a:xfrm>
              <a:off x="2388988" y="3012849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200" b="1">
                  <a:solidFill>
                    <a:srgbClr val="000066"/>
                  </a:solidFill>
                  <a:cs typeface="Arial" pitchFamily="34" charset="0"/>
                </a:rPr>
                <a:t>80</a:t>
              </a:r>
            </a:p>
          </p:txBody>
        </p:sp>
        <p:sp>
          <p:nvSpPr>
            <p:cNvPr id="6186" name="Rectangle 41"/>
            <p:cNvSpPr>
              <a:spLocks noChangeArrowheads="1"/>
            </p:cNvSpPr>
            <p:nvPr/>
          </p:nvSpPr>
          <p:spPr bwMode="auto">
            <a:xfrm>
              <a:off x="4467928" y="5216311"/>
              <a:ext cx="75027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Weeks</a:t>
              </a:r>
            </a:p>
          </p:txBody>
        </p:sp>
        <p:sp>
          <p:nvSpPr>
            <p:cNvPr id="6187" name="Rectangle 135"/>
            <p:cNvSpPr>
              <a:spLocks noChangeArrowheads="1"/>
            </p:cNvSpPr>
            <p:nvPr/>
          </p:nvSpPr>
          <p:spPr bwMode="auto">
            <a:xfrm>
              <a:off x="2473947" y="4843605"/>
              <a:ext cx="8495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200" b="1">
                  <a:solidFill>
                    <a:srgbClr val="000066"/>
                  </a:solidFill>
                  <a:cs typeface="Arial" pitchFamily="34" charset="0"/>
                </a:rPr>
                <a:t>0</a:t>
              </a:r>
            </a:p>
          </p:txBody>
        </p:sp>
        <p:sp>
          <p:nvSpPr>
            <p:cNvPr id="6188" name="Rectangle 135"/>
            <p:cNvSpPr>
              <a:spLocks noChangeArrowheads="1"/>
            </p:cNvSpPr>
            <p:nvPr/>
          </p:nvSpPr>
          <p:spPr bwMode="auto">
            <a:xfrm>
              <a:off x="2388988" y="3933713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200" b="1">
                  <a:solidFill>
                    <a:srgbClr val="000066"/>
                  </a:solidFill>
                  <a:cs typeface="Arial" pitchFamily="34" charset="0"/>
                </a:rPr>
                <a:t>40</a:t>
              </a:r>
            </a:p>
          </p:txBody>
        </p:sp>
        <p:sp>
          <p:nvSpPr>
            <p:cNvPr id="6189" name="Rectangle 138"/>
            <p:cNvSpPr>
              <a:spLocks noChangeArrowheads="1"/>
            </p:cNvSpPr>
            <p:nvPr/>
          </p:nvSpPr>
          <p:spPr bwMode="auto">
            <a:xfrm>
              <a:off x="2304029" y="2540741"/>
              <a:ext cx="25487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200" b="1">
                  <a:solidFill>
                    <a:srgbClr val="000066"/>
                  </a:solidFill>
                  <a:cs typeface="Arial" pitchFamily="34" charset="0"/>
                </a:rPr>
                <a:t>100</a:t>
              </a:r>
            </a:p>
          </p:txBody>
        </p:sp>
        <p:sp>
          <p:nvSpPr>
            <p:cNvPr id="6190" name="Rectangle 135"/>
            <p:cNvSpPr>
              <a:spLocks noChangeArrowheads="1"/>
            </p:cNvSpPr>
            <p:nvPr/>
          </p:nvSpPr>
          <p:spPr bwMode="auto">
            <a:xfrm>
              <a:off x="2751635" y="5053933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200" b="1">
                  <a:solidFill>
                    <a:srgbClr val="000066"/>
                  </a:solidFill>
                  <a:cs typeface="Arial" pitchFamily="34" charset="0"/>
                </a:rPr>
                <a:t>0</a:t>
              </a:r>
            </a:p>
          </p:txBody>
        </p:sp>
        <p:sp>
          <p:nvSpPr>
            <p:cNvPr id="6191" name="Rectangle 135"/>
            <p:cNvSpPr>
              <a:spLocks noChangeArrowheads="1"/>
            </p:cNvSpPr>
            <p:nvPr/>
          </p:nvSpPr>
          <p:spPr bwMode="auto">
            <a:xfrm>
              <a:off x="2923029" y="5053933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200" b="1">
                  <a:solidFill>
                    <a:srgbClr val="000066"/>
                  </a:solidFill>
                  <a:cs typeface="Arial" pitchFamily="34" charset="0"/>
                </a:rPr>
                <a:t>2</a:t>
              </a:r>
            </a:p>
          </p:txBody>
        </p:sp>
        <p:sp>
          <p:nvSpPr>
            <p:cNvPr id="6192" name="Rectangle 135"/>
            <p:cNvSpPr>
              <a:spLocks noChangeArrowheads="1"/>
            </p:cNvSpPr>
            <p:nvPr/>
          </p:nvSpPr>
          <p:spPr bwMode="auto">
            <a:xfrm>
              <a:off x="3097704" y="5053933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200" b="1">
                  <a:solidFill>
                    <a:srgbClr val="000066"/>
                  </a:solidFill>
                  <a:cs typeface="Arial" pitchFamily="34" charset="0"/>
                </a:rPr>
                <a:t>4</a:t>
              </a:r>
            </a:p>
          </p:txBody>
        </p:sp>
        <p:sp>
          <p:nvSpPr>
            <p:cNvPr id="6193" name="Rectangle 135"/>
            <p:cNvSpPr>
              <a:spLocks noChangeArrowheads="1"/>
            </p:cNvSpPr>
            <p:nvPr/>
          </p:nvSpPr>
          <p:spPr bwMode="auto">
            <a:xfrm>
              <a:off x="3438515" y="5053933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200" b="1">
                  <a:solidFill>
                    <a:srgbClr val="000066"/>
                  </a:solidFill>
                  <a:cs typeface="Arial" pitchFamily="34" charset="0"/>
                </a:rPr>
                <a:t>8</a:t>
              </a:r>
            </a:p>
          </p:txBody>
        </p:sp>
        <p:sp>
          <p:nvSpPr>
            <p:cNvPr id="6194" name="Rectangle 135"/>
            <p:cNvSpPr>
              <a:spLocks noChangeArrowheads="1"/>
            </p:cNvSpPr>
            <p:nvPr/>
          </p:nvSpPr>
          <p:spPr bwMode="auto">
            <a:xfrm>
              <a:off x="3751012" y="5053933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200" b="1">
                  <a:solidFill>
                    <a:srgbClr val="000066"/>
                  </a:solidFill>
                  <a:cs typeface="Arial" pitchFamily="34" charset="0"/>
                </a:rPr>
                <a:t>12</a:t>
              </a:r>
            </a:p>
          </p:txBody>
        </p:sp>
        <p:sp>
          <p:nvSpPr>
            <p:cNvPr id="6195" name="Rectangle 135"/>
            <p:cNvSpPr>
              <a:spLocks noChangeArrowheads="1"/>
            </p:cNvSpPr>
            <p:nvPr/>
          </p:nvSpPr>
          <p:spPr bwMode="auto">
            <a:xfrm>
              <a:off x="4082371" y="5053933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200" b="1">
                  <a:solidFill>
                    <a:srgbClr val="000066"/>
                  </a:solidFill>
                  <a:cs typeface="Arial" pitchFamily="34" charset="0"/>
                </a:rPr>
                <a:t>16</a:t>
              </a:r>
            </a:p>
          </p:txBody>
        </p:sp>
        <p:sp>
          <p:nvSpPr>
            <p:cNvPr id="6196" name="Rectangle 135"/>
            <p:cNvSpPr>
              <a:spLocks noChangeArrowheads="1"/>
            </p:cNvSpPr>
            <p:nvPr/>
          </p:nvSpPr>
          <p:spPr bwMode="auto">
            <a:xfrm>
              <a:off x="4762934" y="5053933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200" b="1">
                  <a:solidFill>
                    <a:srgbClr val="000066"/>
                  </a:solidFill>
                  <a:cs typeface="Arial" pitchFamily="34" charset="0"/>
                </a:rPr>
                <a:t>24</a:t>
              </a:r>
            </a:p>
          </p:txBody>
        </p:sp>
        <p:sp>
          <p:nvSpPr>
            <p:cNvPr id="6197" name="Rectangle 135"/>
            <p:cNvSpPr>
              <a:spLocks noChangeArrowheads="1"/>
            </p:cNvSpPr>
            <p:nvPr/>
          </p:nvSpPr>
          <p:spPr bwMode="auto">
            <a:xfrm>
              <a:off x="5450523" y="5053933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200" b="1">
                  <a:solidFill>
                    <a:srgbClr val="000066"/>
                  </a:solidFill>
                  <a:cs typeface="Arial" pitchFamily="34" charset="0"/>
                </a:rPr>
                <a:t>32</a:t>
              </a:r>
            </a:p>
          </p:txBody>
        </p:sp>
        <p:sp>
          <p:nvSpPr>
            <p:cNvPr id="6198" name="Rectangle 135"/>
            <p:cNvSpPr>
              <a:spLocks noChangeArrowheads="1"/>
            </p:cNvSpPr>
            <p:nvPr/>
          </p:nvSpPr>
          <p:spPr bwMode="auto">
            <a:xfrm>
              <a:off x="6483506" y="5053933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200" b="1">
                  <a:solidFill>
                    <a:srgbClr val="000066"/>
                  </a:solidFill>
                  <a:cs typeface="Arial" pitchFamily="34" charset="0"/>
                </a:rPr>
                <a:t>40</a:t>
              </a:r>
            </a:p>
          </p:txBody>
        </p:sp>
        <p:sp>
          <p:nvSpPr>
            <p:cNvPr id="6199" name="Rectangle 135"/>
            <p:cNvSpPr>
              <a:spLocks noChangeArrowheads="1"/>
            </p:cNvSpPr>
            <p:nvPr/>
          </p:nvSpPr>
          <p:spPr bwMode="auto">
            <a:xfrm>
              <a:off x="6823226" y="5053933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200" b="1">
                  <a:solidFill>
                    <a:srgbClr val="000066"/>
                  </a:solidFill>
                  <a:cs typeface="Arial" pitchFamily="34" charset="0"/>
                </a:rPr>
                <a:t>48</a:t>
              </a:r>
            </a:p>
          </p:txBody>
        </p:sp>
        <p:sp>
          <p:nvSpPr>
            <p:cNvPr id="6200" name="Line 1221"/>
            <p:cNvSpPr>
              <a:spLocks noChangeShapeType="1"/>
            </p:cNvSpPr>
            <p:nvPr/>
          </p:nvSpPr>
          <p:spPr bwMode="auto">
            <a:xfrm flipV="1">
              <a:off x="3653676" y="4961964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1" name="Line 1235"/>
            <p:cNvSpPr>
              <a:spLocks noChangeShapeType="1"/>
            </p:cNvSpPr>
            <p:nvPr/>
          </p:nvSpPr>
          <p:spPr bwMode="auto">
            <a:xfrm flipV="1">
              <a:off x="3995780" y="4961964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2" name="Line 1228"/>
            <p:cNvSpPr>
              <a:spLocks noChangeShapeType="1"/>
            </p:cNvSpPr>
            <p:nvPr/>
          </p:nvSpPr>
          <p:spPr bwMode="auto">
            <a:xfrm flipV="1">
              <a:off x="4678928" y="4961964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3" name="Line 1230"/>
            <p:cNvSpPr>
              <a:spLocks noChangeShapeType="1"/>
            </p:cNvSpPr>
            <p:nvPr/>
          </p:nvSpPr>
          <p:spPr bwMode="auto">
            <a:xfrm flipV="1">
              <a:off x="5706348" y="4961964"/>
              <a:ext cx="0" cy="50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4" name="Rectangle 135"/>
            <p:cNvSpPr>
              <a:spLocks noChangeArrowheads="1"/>
            </p:cNvSpPr>
            <p:nvPr/>
          </p:nvSpPr>
          <p:spPr bwMode="auto">
            <a:xfrm>
              <a:off x="5106284" y="5053933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200" b="1">
                  <a:solidFill>
                    <a:srgbClr val="000066"/>
                  </a:solidFill>
                  <a:cs typeface="Arial" pitchFamily="34" charset="0"/>
                </a:rPr>
                <a:t>28</a:t>
              </a:r>
            </a:p>
          </p:txBody>
        </p:sp>
        <p:sp>
          <p:nvSpPr>
            <p:cNvPr id="6205" name="Rectangle 135"/>
            <p:cNvSpPr>
              <a:spLocks noChangeArrowheads="1"/>
            </p:cNvSpPr>
            <p:nvPr/>
          </p:nvSpPr>
          <p:spPr bwMode="auto">
            <a:xfrm>
              <a:off x="5789632" y="5053933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200" b="1">
                  <a:solidFill>
                    <a:srgbClr val="000066"/>
                  </a:solidFill>
                  <a:cs typeface="Arial" pitchFamily="34" charset="0"/>
                </a:rPr>
                <a:t>36</a:t>
              </a:r>
            </a:p>
          </p:txBody>
        </p:sp>
        <p:sp>
          <p:nvSpPr>
            <p:cNvPr id="6206" name="Rectangle 135"/>
            <p:cNvSpPr>
              <a:spLocks noChangeArrowheads="1"/>
            </p:cNvSpPr>
            <p:nvPr/>
          </p:nvSpPr>
          <p:spPr bwMode="auto">
            <a:xfrm>
              <a:off x="6135604" y="5053933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200" b="1">
                  <a:solidFill>
                    <a:srgbClr val="000066"/>
                  </a:solidFill>
                  <a:cs typeface="Arial" pitchFamily="34" charset="0"/>
                </a:rPr>
                <a:t>40</a:t>
              </a:r>
            </a:p>
          </p:txBody>
        </p:sp>
        <p:sp>
          <p:nvSpPr>
            <p:cNvPr id="6207" name="Rectangle 135"/>
            <p:cNvSpPr>
              <a:spLocks noChangeArrowheads="1"/>
            </p:cNvSpPr>
            <p:nvPr/>
          </p:nvSpPr>
          <p:spPr bwMode="auto">
            <a:xfrm>
              <a:off x="4418842" y="5053933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200" b="1">
                  <a:solidFill>
                    <a:srgbClr val="000066"/>
                  </a:solidFill>
                  <a:cs typeface="Arial" pitchFamily="34" charset="0"/>
                </a:rPr>
                <a:t>20</a:t>
              </a:r>
            </a:p>
          </p:txBody>
        </p:sp>
        <p:sp>
          <p:nvSpPr>
            <p:cNvPr id="6208" name="Line 1226"/>
            <p:cNvSpPr>
              <a:spLocks noChangeShapeType="1"/>
            </p:cNvSpPr>
            <p:nvPr/>
          </p:nvSpPr>
          <p:spPr bwMode="auto">
            <a:xfrm flipH="1">
              <a:off x="2615455" y="4725427"/>
              <a:ext cx="381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9" name="Line 1218"/>
            <p:cNvSpPr>
              <a:spLocks noChangeShapeType="1"/>
            </p:cNvSpPr>
            <p:nvPr/>
          </p:nvSpPr>
          <p:spPr bwMode="auto">
            <a:xfrm flipH="1">
              <a:off x="2615455" y="3327109"/>
              <a:ext cx="381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10" name="Line 1218"/>
            <p:cNvSpPr>
              <a:spLocks noChangeShapeType="1"/>
            </p:cNvSpPr>
            <p:nvPr/>
          </p:nvSpPr>
          <p:spPr bwMode="auto">
            <a:xfrm flipH="1">
              <a:off x="2615455" y="3794469"/>
              <a:ext cx="381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11" name="Line 1218"/>
            <p:cNvSpPr>
              <a:spLocks noChangeShapeType="1"/>
            </p:cNvSpPr>
            <p:nvPr/>
          </p:nvSpPr>
          <p:spPr bwMode="auto">
            <a:xfrm flipH="1">
              <a:off x="2615455" y="4256749"/>
              <a:ext cx="381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12" name="Line 1217"/>
            <p:cNvSpPr>
              <a:spLocks noChangeShapeType="1"/>
            </p:cNvSpPr>
            <p:nvPr/>
          </p:nvSpPr>
          <p:spPr bwMode="auto">
            <a:xfrm flipH="1">
              <a:off x="2617995" y="2864279"/>
              <a:ext cx="381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13" name="AutoShape 165"/>
            <p:cNvSpPr>
              <a:spLocks noChangeArrowheads="1"/>
            </p:cNvSpPr>
            <p:nvPr/>
          </p:nvSpPr>
          <p:spPr bwMode="auto">
            <a:xfrm>
              <a:off x="5076056" y="3658207"/>
              <a:ext cx="1820044" cy="59213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6214" name="Rectangle 3"/>
            <p:cNvSpPr>
              <a:spLocks noChangeArrowheads="1"/>
            </p:cNvSpPr>
            <p:nvPr/>
          </p:nvSpPr>
          <p:spPr bwMode="auto">
            <a:xfrm>
              <a:off x="5185593" y="3756632"/>
              <a:ext cx="177800" cy="144462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914400"/>
              <a:endParaRPr lang="en-GB" sz="200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6215" name="Rectangle 4"/>
            <p:cNvSpPr>
              <a:spLocks noChangeArrowheads="1"/>
            </p:cNvSpPr>
            <p:nvPr/>
          </p:nvSpPr>
          <p:spPr bwMode="auto">
            <a:xfrm>
              <a:off x="5185593" y="4021744"/>
              <a:ext cx="177800" cy="144463"/>
            </a:xfrm>
            <a:prstGeom prst="rect">
              <a:avLst/>
            </a:prstGeom>
            <a:solidFill>
              <a:srgbClr val="00B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914400"/>
              <a:endParaRPr lang="en-GB" sz="200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6216" name="ZoneTexte 84"/>
            <p:cNvSpPr txBox="1">
              <a:spLocks noChangeArrowheads="1"/>
            </p:cNvSpPr>
            <p:nvPr/>
          </p:nvSpPr>
          <p:spPr bwMode="auto">
            <a:xfrm>
              <a:off x="5302135" y="3684211"/>
              <a:ext cx="1536782" cy="323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b="1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EVG/c/FTC/TDF</a:t>
              </a:r>
            </a:p>
          </p:txBody>
        </p:sp>
        <p:sp>
          <p:nvSpPr>
            <p:cNvPr id="6217" name="ZoneTexte 85"/>
            <p:cNvSpPr txBox="1">
              <a:spLocks noChangeArrowheads="1"/>
            </p:cNvSpPr>
            <p:nvPr/>
          </p:nvSpPr>
          <p:spPr bwMode="auto">
            <a:xfrm>
              <a:off x="5302135" y="3944561"/>
              <a:ext cx="1612139" cy="323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b="1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ATV/r + FTC/TDF</a:t>
              </a:r>
            </a:p>
          </p:txBody>
        </p:sp>
        <p:sp>
          <p:nvSpPr>
            <p:cNvPr id="6218" name="Freeform 1271"/>
            <p:cNvSpPr>
              <a:spLocks/>
            </p:cNvSpPr>
            <p:nvPr/>
          </p:nvSpPr>
          <p:spPr bwMode="auto">
            <a:xfrm>
              <a:off x="6822131" y="2759040"/>
              <a:ext cx="107950" cy="107950"/>
            </a:xfrm>
            <a:custGeom>
              <a:avLst/>
              <a:gdLst>
                <a:gd name="T0" fmla="*/ 171370625 w 68"/>
                <a:gd name="T1" fmla="*/ 85685313 h 68"/>
                <a:gd name="T2" fmla="*/ 166330313 w 68"/>
                <a:gd name="T3" fmla="*/ 52922488 h 68"/>
                <a:gd name="T4" fmla="*/ 146169063 w 68"/>
                <a:gd name="T5" fmla="*/ 25201563 h 68"/>
                <a:gd name="T6" fmla="*/ 118446550 w 68"/>
                <a:gd name="T7" fmla="*/ 5040313 h 68"/>
                <a:gd name="T8" fmla="*/ 85685313 w 68"/>
                <a:gd name="T9" fmla="*/ 0 h 68"/>
                <a:gd name="T10" fmla="*/ 52922488 w 68"/>
                <a:gd name="T11" fmla="*/ 5040313 h 68"/>
                <a:gd name="T12" fmla="*/ 25201563 w 68"/>
                <a:gd name="T13" fmla="*/ 25201563 h 68"/>
                <a:gd name="T14" fmla="*/ 7559675 w 68"/>
                <a:gd name="T15" fmla="*/ 52922488 h 68"/>
                <a:gd name="T16" fmla="*/ 0 w 68"/>
                <a:gd name="T17" fmla="*/ 85685313 h 68"/>
                <a:gd name="T18" fmla="*/ 7559675 w 68"/>
                <a:gd name="T19" fmla="*/ 118446550 h 68"/>
                <a:gd name="T20" fmla="*/ 25201563 w 68"/>
                <a:gd name="T21" fmla="*/ 146169063 h 68"/>
                <a:gd name="T22" fmla="*/ 52922488 w 68"/>
                <a:gd name="T23" fmla="*/ 163810950 h 68"/>
                <a:gd name="T24" fmla="*/ 85685313 w 68"/>
                <a:gd name="T25" fmla="*/ 171370625 h 68"/>
                <a:gd name="T26" fmla="*/ 118446550 w 68"/>
                <a:gd name="T27" fmla="*/ 163810950 h 68"/>
                <a:gd name="T28" fmla="*/ 146169063 w 68"/>
                <a:gd name="T29" fmla="*/ 146169063 h 68"/>
                <a:gd name="T30" fmla="*/ 166330313 w 68"/>
                <a:gd name="T31" fmla="*/ 118446550 h 68"/>
                <a:gd name="T32" fmla="*/ 171370625 w 68"/>
                <a:gd name="T33" fmla="*/ 85685313 h 68"/>
                <a:gd name="T34" fmla="*/ 171370625 w 68"/>
                <a:gd name="T35" fmla="*/ 8568531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68" y="34"/>
                  </a:moveTo>
                  <a:lnTo>
                    <a:pt x="66" y="21"/>
                  </a:lnTo>
                  <a:lnTo>
                    <a:pt x="58" y="10"/>
                  </a:lnTo>
                  <a:lnTo>
                    <a:pt x="47" y="2"/>
                  </a:lnTo>
                  <a:lnTo>
                    <a:pt x="34" y="0"/>
                  </a:lnTo>
                  <a:lnTo>
                    <a:pt x="21" y="2"/>
                  </a:lnTo>
                  <a:lnTo>
                    <a:pt x="10" y="10"/>
                  </a:lnTo>
                  <a:lnTo>
                    <a:pt x="3" y="21"/>
                  </a:lnTo>
                  <a:lnTo>
                    <a:pt x="0" y="34"/>
                  </a:lnTo>
                  <a:lnTo>
                    <a:pt x="3" y="47"/>
                  </a:lnTo>
                  <a:lnTo>
                    <a:pt x="10" y="58"/>
                  </a:lnTo>
                  <a:lnTo>
                    <a:pt x="21" y="65"/>
                  </a:lnTo>
                  <a:lnTo>
                    <a:pt x="34" y="68"/>
                  </a:lnTo>
                  <a:lnTo>
                    <a:pt x="47" y="65"/>
                  </a:lnTo>
                  <a:lnTo>
                    <a:pt x="58" y="58"/>
                  </a:lnTo>
                  <a:lnTo>
                    <a:pt x="66" y="47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FF9933"/>
            </a:solidFill>
            <a:ln w="0">
              <a:solidFill>
                <a:srgbClr val="FE7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19" name="Freeform 1248"/>
            <p:cNvSpPr>
              <a:spLocks/>
            </p:cNvSpPr>
            <p:nvPr/>
          </p:nvSpPr>
          <p:spPr bwMode="auto">
            <a:xfrm>
              <a:off x="6863914" y="2866990"/>
              <a:ext cx="107950" cy="107950"/>
            </a:xfrm>
            <a:custGeom>
              <a:avLst/>
              <a:gdLst>
                <a:gd name="T0" fmla="*/ 146169063 w 68"/>
                <a:gd name="T1" fmla="*/ 146169063 h 68"/>
                <a:gd name="T2" fmla="*/ 163810950 w 68"/>
                <a:gd name="T3" fmla="*/ 118446550 h 68"/>
                <a:gd name="T4" fmla="*/ 171370625 w 68"/>
                <a:gd name="T5" fmla="*/ 88204675 h 68"/>
                <a:gd name="T6" fmla="*/ 163810950 w 68"/>
                <a:gd name="T7" fmla="*/ 52922488 h 68"/>
                <a:gd name="T8" fmla="*/ 146169063 w 68"/>
                <a:gd name="T9" fmla="*/ 25201563 h 68"/>
                <a:gd name="T10" fmla="*/ 118446550 w 68"/>
                <a:gd name="T11" fmla="*/ 7559675 h 68"/>
                <a:gd name="T12" fmla="*/ 85685313 w 68"/>
                <a:gd name="T13" fmla="*/ 0 h 68"/>
                <a:gd name="T14" fmla="*/ 52922488 w 68"/>
                <a:gd name="T15" fmla="*/ 7559675 h 68"/>
                <a:gd name="T16" fmla="*/ 25201563 w 68"/>
                <a:gd name="T17" fmla="*/ 25201563 h 68"/>
                <a:gd name="T18" fmla="*/ 5040313 w 68"/>
                <a:gd name="T19" fmla="*/ 52922488 h 68"/>
                <a:gd name="T20" fmla="*/ 0 w 68"/>
                <a:gd name="T21" fmla="*/ 88204675 h 68"/>
                <a:gd name="T22" fmla="*/ 5040313 w 68"/>
                <a:gd name="T23" fmla="*/ 118446550 h 68"/>
                <a:gd name="T24" fmla="*/ 25201563 w 68"/>
                <a:gd name="T25" fmla="*/ 146169063 h 68"/>
                <a:gd name="T26" fmla="*/ 52922488 w 68"/>
                <a:gd name="T27" fmla="*/ 166330313 h 68"/>
                <a:gd name="T28" fmla="*/ 85685313 w 68"/>
                <a:gd name="T29" fmla="*/ 171370625 h 68"/>
                <a:gd name="T30" fmla="*/ 118446550 w 68"/>
                <a:gd name="T31" fmla="*/ 166330313 h 68"/>
                <a:gd name="T32" fmla="*/ 146169063 w 68"/>
                <a:gd name="T33" fmla="*/ 146169063 h 68"/>
                <a:gd name="T34" fmla="*/ 146169063 w 68"/>
                <a:gd name="T35" fmla="*/ 14616906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58" y="58"/>
                  </a:moveTo>
                  <a:lnTo>
                    <a:pt x="65" y="47"/>
                  </a:lnTo>
                  <a:lnTo>
                    <a:pt x="68" y="35"/>
                  </a:lnTo>
                  <a:lnTo>
                    <a:pt x="65" y="21"/>
                  </a:lnTo>
                  <a:lnTo>
                    <a:pt x="58" y="10"/>
                  </a:lnTo>
                  <a:lnTo>
                    <a:pt x="47" y="3"/>
                  </a:lnTo>
                  <a:lnTo>
                    <a:pt x="34" y="0"/>
                  </a:lnTo>
                  <a:lnTo>
                    <a:pt x="21" y="3"/>
                  </a:lnTo>
                  <a:lnTo>
                    <a:pt x="10" y="10"/>
                  </a:lnTo>
                  <a:lnTo>
                    <a:pt x="2" y="21"/>
                  </a:lnTo>
                  <a:lnTo>
                    <a:pt x="0" y="35"/>
                  </a:lnTo>
                  <a:lnTo>
                    <a:pt x="2" y="47"/>
                  </a:lnTo>
                  <a:lnTo>
                    <a:pt x="10" y="58"/>
                  </a:lnTo>
                  <a:lnTo>
                    <a:pt x="21" y="66"/>
                  </a:lnTo>
                  <a:lnTo>
                    <a:pt x="34" y="68"/>
                  </a:lnTo>
                  <a:lnTo>
                    <a:pt x="47" y="66"/>
                  </a:lnTo>
                  <a:lnTo>
                    <a:pt x="58" y="58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rgbClr val="00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20" name="Freeform 1271"/>
            <p:cNvSpPr>
              <a:spLocks/>
            </p:cNvSpPr>
            <p:nvPr/>
          </p:nvSpPr>
          <p:spPr bwMode="auto">
            <a:xfrm>
              <a:off x="6143951" y="2839050"/>
              <a:ext cx="107950" cy="107950"/>
            </a:xfrm>
            <a:custGeom>
              <a:avLst/>
              <a:gdLst>
                <a:gd name="T0" fmla="*/ 171370625 w 68"/>
                <a:gd name="T1" fmla="*/ 85685313 h 68"/>
                <a:gd name="T2" fmla="*/ 166330313 w 68"/>
                <a:gd name="T3" fmla="*/ 52922488 h 68"/>
                <a:gd name="T4" fmla="*/ 146169063 w 68"/>
                <a:gd name="T5" fmla="*/ 25201563 h 68"/>
                <a:gd name="T6" fmla="*/ 118446550 w 68"/>
                <a:gd name="T7" fmla="*/ 5040313 h 68"/>
                <a:gd name="T8" fmla="*/ 85685313 w 68"/>
                <a:gd name="T9" fmla="*/ 0 h 68"/>
                <a:gd name="T10" fmla="*/ 52922488 w 68"/>
                <a:gd name="T11" fmla="*/ 5040313 h 68"/>
                <a:gd name="T12" fmla="*/ 25201563 w 68"/>
                <a:gd name="T13" fmla="*/ 25201563 h 68"/>
                <a:gd name="T14" fmla="*/ 7559675 w 68"/>
                <a:gd name="T15" fmla="*/ 52922488 h 68"/>
                <a:gd name="T16" fmla="*/ 0 w 68"/>
                <a:gd name="T17" fmla="*/ 85685313 h 68"/>
                <a:gd name="T18" fmla="*/ 7559675 w 68"/>
                <a:gd name="T19" fmla="*/ 118446550 h 68"/>
                <a:gd name="T20" fmla="*/ 25201563 w 68"/>
                <a:gd name="T21" fmla="*/ 146169063 h 68"/>
                <a:gd name="T22" fmla="*/ 52922488 w 68"/>
                <a:gd name="T23" fmla="*/ 163810950 h 68"/>
                <a:gd name="T24" fmla="*/ 85685313 w 68"/>
                <a:gd name="T25" fmla="*/ 171370625 h 68"/>
                <a:gd name="T26" fmla="*/ 118446550 w 68"/>
                <a:gd name="T27" fmla="*/ 163810950 h 68"/>
                <a:gd name="T28" fmla="*/ 146169063 w 68"/>
                <a:gd name="T29" fmla="*/ 146169063 h 68"/>
                <a:gd name="T30" fmla="*/ 166330313 w 68"/>
                <a:gd name="T31" fmla="*/ 118446550 h 68"/>
                <a:gd name="T32" fmla="*/ 171370625 w 68"/>
                <a:gd name="T33" fmla="*/ 85685313 h 68"/>
                <a:gd name="T34" fmla="*/ 171370625 w 68"/>
                <a:gd name="T35" fmla="*/ 8568531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68" y="34"/>
                  </a:moveTo>
                  <a:lnTo>
                    <a:pt x="66" y="21"/>
                  </a:lnTo>
                  <a:lnTo>
                    <a:pt x="58" y="10"/>
                  </a:lnTo>
                  <a:lnTo>
                    <a:pt x="47" y="2"/>
                  </a:lnTo>
                  <a:lnTo>
                    <a:pt x="34" y="0"/>
                  </a:lnTo>
                  <a:lnTo>
                    <a:pt x="21" y="2"/>
                  </a:lnTo>
                  <a:lnTo>
                    <a:pt x="10" y="10"/>
                  </a:lnTo>
                  <a:lnTo>
                    <a:pt x="3" y="21"/>
                  </a:lnTo>
                  <a:lnTo>
                    <a:pt x="0" y="34"/>
                  </a:lnTo>
                  <a:lnTo>
                    <a:pt x="3" y="47"/>
                  </a:lnTo>
                  <a:lnTo>
                    <a:pt x="10" y="58"/>
                  </a:lnTo>
                  <a:lnTo>
                    <a:pt x="21" y="65"/>
                  </a:lnTo>
                  <a:lnTo>
                    <a:pt x="34" y="68"/>
                  </a:lnTo>
                  <a:lnTo>
                    <a:pt x="47" y="65"/>
                  </a:lnTo>
                  <a:lnTo>
                    <a:pt x="58" y="58"/>
                  </a:lnTo>
                  <a:lnTo>
                    <a:pt x="66" y="47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FF9933"/>
            </a:solidFill>
            <a:ln w="0">
              <a:solidFill>
                <a:srgbClr val="FE7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21" name="Freeform 1271"/>
            <p:cNvSpPr>
              <a:spLocks/>
            </p:cNvSpPr>
            <p:nvPr/>
          </p:nvSpPr>
          <p:spPr bwMode="auto">
            <a:xfrm>
              <a:off x="5454341" y="2839050"/>
              <a:ext cx="107950" cy="107950"/>
            </a:xfrm>
            <a:custGeom>
              <a:avLst/>
              <a:gdLst>
                <a:gd name="T0" fmla="*/ 171370625 w 68"/>
                <a:gd name="T1" fmla="*/ 85685313 h 68"/>
                <a:gd name="T2" fmla="*/ 166330313 w 68"/>
                <a:gd name="T3" fmla="*/ 52922488 h 68"/>
                <a:gd name="T4" fmla="*/ 146169063 w 68"/>
                <a:gd name="T5" fmla="*/ 25201563 h 68"/>
                <a:gd name="T6" fmla="*/ 118446550 w 68"/>
                <a:gd name="T7" fmla="*/ 5040313 h 68"/>
                <a:gd name="T8" fmla="*/ 85685313 w 68"/>
                <a:gd name="T9" fmla="*/ 0 h 68"/>
                <a:gd name="T10" fmla="*/ 52922488 w 68"/>
                <a:gd name="T11" fmla="*/ 5040313 h 68"/>
                <a:gd name="T12" fmla="*/ 25201563 w 68"/>
                <a:gd name="T13" fmla="*/ 25201563 h 68"/>
                <a:gd name="T14" fmla="*/ 7559675 w 68"/>
                <a:gd name="T15" fmla="*/ 52922488 h 68"/>
                <a:gd name="T16" fmla="*/ 0 w 68"/>
                <a:gd name="T17" fmla="*/ 85685313 h 68"/>
                <a:gd name="T18" fmla="*/ 7559675 w 68"/>
                <a:gd name="T19" fmla="*/ 118446550 h 68"/>
                <a:gd name="T20" fmla="*/ 25201563 w 68"/>
                <a:gd name="T21" fmla="*/ 146169063 h 68"/>
                <a:gd name="T22" fmla="*/ 52922488 w 68"/>
                <a:gd name="T23" fmla="*/ 163810950 h 68"/>
                <a:gd name="T24" fmla="*/ 85685313 w 68"/>
                <a:gd name="T25" fmla="*/ 171370625 h 68"/>
                <a:gd name="T26" fmla="*/ 118446550 w 68"/>
                <a:gd name="T27" fmla="*/ 163810950 h 68"/>
                <a:gd name="T28" fmla="*/ 146169063 w 68"/>
                <a:gd name="T29" fmla="*/ 146169063 h 68"/>
                <a:gd name="T30" fmla="*/ 166330313 w 68"/>
                <a:gd name="T31" fmla="*/ 118446550 h 68"/>
                <a:gd name="T32" fmla="*/ 171370625 w 68"/>
                <a:gd name="T33" fmla="*/ 85685313 h 68"/>
                <a:gd name="T34" fmla="*/ 171370625 w 68"/>
                <a:gd name="T35" fmla="*/ 8568531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68" y="34"/>
                  </a:moveTo>
                  <a:lnTo>
                    <a:pt x="66" y="21"/>
                  </a:lnTo>
                  <a:lnTo>
                    <a:pt x="58" y="10"/>
                  </a:lnTo>
                  <a:lnTo>
                    <a:pt x="47" y="2"/>
                  </a:lnTo>
                  <a:lnTo>
                    <a:pt x="34" y="0"/>
                  </a:lnTo>
                  <a:lnTo>
                    <a:pt x="21" y="2"/>
                  </a:lnTo>
                  <a:lnTo>
                    <a:pt x="10" y="10"/>
                  </a:lnTo>
                  <a:lnTo>
                    <a:pt x="3" y="21"/>
                  </a:lnTo>
                  <a:lnTo>
                    <a:pt x="0" y="34"/>
                  </a:lnTo>
                  <a:lnTo>
                    <a:pt x="3" y="47"/>
                  </a:lnTo>
                  <a:lnTo>
                    <a:pt x="10" y="58"/>
                  </a:lnTo>
                  <a:lnTo>
                    <a:pt x="21" y="65"/>
                  </a:lnTo>
                  <a:lnTo>
                    <a:pt x="34" y="68"/>
                  </a:lnTo>
                  <a:lnTo>
                    <a:pt x="47" y="65"/>
                  </a:lnTo>
                  <a:lnTo>
                    <a:pt x="58" y="58"/>
                  </a:lnTo>
                  <a:lnTo>
                    <a:pt x="66" y="47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FF9933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22" name="Freeform 1271"/>
            <p:cNvSpPr>
              <a:spLocks/>
            </p:cNvSpPr>
            <p:nvPr/>
          </p:nvSpPr>
          <p:spPr bwMode="auto">
            <a:xfrm>
              <a:off x="4772351" y="2880960"/>
              <a:ext cx="107950" cy="107950"/>
            </a:xfrm>
            <a:custGeom>
              <a:avLst/>
              <a:gdLst>
                <a:gd name="T0" fmla="*/ 171370625 w 68"/>
                <a:gd name="T1" fmla="*/ 85685313 h 68"/>
                <a:gd name="T2" fmla="*/ 166330313 w 68"/>
                <a:gd name="T3" fmla="*/ 52922488 h 68"/>
                <a:gd name="T4" fmla="*/ 146169063 w 68"/>
                <a:gd name="T5" fmla="*/ 25201563 h 68"/>
                <a:gd name="T6" fmla="*/ 118446550 w 68"/>
                <a:gd name="T7" fmla="*/ 5040313 h 68"/>
                <a:gd name="T8" fmla="*/ 85685313 w 68"/>
                <a:gd name="T9" fmla="*/ 0 h 68"/>
                <a:gd name="T10" fmla="*/ 52922488 w 68"/>
                <a:gd name="T11" fmla="*/ 5040313 h 68"/>
                <a:gd name="T12" fmla="*/ 25201563 w 68"/>
                <a:gd name="T13" fmla="*/ 25201563 h 68"/>
                <a:gd name="T14" fmla="*/ 7559675 w 68"/>
                <a:gd name="T15" fmla="*/ 52922488 h 68"/>
                <a:gd name="T16" fmla="*/ 0 w 68"/>
                <a:gd name="T17" fmla="*/ 85685313 h 68"/>
                <a:gd name="T18" fmla="*/ 7559675 w 68"/>
                <a:gd name="T19" fmla="*/ 118446550 h 68"/>
                <a:gd name="T20" fmla="*/ 25201563 w 68"/>
                <a:gd name="T21" fmla="*/ 146169063 h 68"/>
                <a:gd name="T22" fmla="*/ 52922488 w 68"/>
                <a:gd name="T23" fmla="*/ 163810950 h 68"/>
                <a:gd name="T24" fmla="*/ 85685313 w 68"/>
                <a:gd name="T25" fmla="*/ 171370625 h 68"/>
                <a:gd name="T26" fmla="*/ 118446550 w 68"/>
                <a:gd name="T27" fmla="*/ 163810950 h 68"/>
                <a:gd name="T28" fmla="*/ 146169063 w 68"/>
                <a:gd name="T29" fmla="*/ 146169063 h 68"/>
                <a:gd name="T30" fmla="*/ 166330313 w 68"/>
                <a:gd name="T31" fmla="*/ 118446550 h 68"/>
                <a:gd name="T32" fmla="*/ 171370625 w 68"/>
                <a:gd name="T33" fmla="*/ 85685313 h 68"/>
                <a:gd name="T34" fmla="*/ 171370625 w 68"/>
                <a:gd name="T35" fmla="*/ 8568531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68" y="34"/>
                  </a:moveTo>
                  <a:lnTo>
                    <a:pt x="66" y="21"/>
                  </a:lnTo>
                  <a:lnTo>
                    <a:pt x="58" y="10"/>
                  </a:lnTo>
                  <a:lnTo>
                    <a:pt x="47" y="2"/>
                  </a:lnTo>
                  <a:lnTo>
                    <a:pt x="34" y="0"/>
                  </a:lnTo>
                  <a:lnTo>
                    <a:pt x="21" y="2"/>
                  </a:lnTo>
                  <a:lnTo>
                    <a:pt x="10" y="10"/>
                  </a:lnTo>
                  <a:lnTo>
                    <a:pt x="3" y="21"/>
                  </a:lnTo>
                  <a:lnTo>
                    <a:pt x="0" y="34"/>
                  </a:lnTo>
                  <a:lnTo>
                    <a:pt x="3" y="47"/>
                  </a:lnTo>
                  <a:lnTo>
                    <a:pt x="10" y="58"/>
                  </a:lnTo>
                  <a:lnTo>
                    <a:pt x="21" y="65"/>
                  </a:lnTo>
                  <a:lnTo>
                    <a:pt x="34" y="68"/>
                  </a:lnTo>
                  <a:lnTo>
                    <a:pt x="47" y="65"/>
                  </a:lnTo>
                  <a:lnTo>
                    <a:pt x="58" y="58"/>
                  </a:lnTo>
                  <a:lnTo>
                    <a:pt x="66" y="47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FF9933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23" name="Freeform 1271"/>
            <p:cNvSpPr>
              <a:spLocks/>
            </p:cNvSpPr>
            <p:nvPr/>
          </p:nvSpPr>
          <p:spPr bwMode="auto">
            <a:xfrm>
              <a:off x="4082741" y="2884770"/>
              <a:ext cx="107950" cy="107950"/>
            </a:xfrm>
            <a:custGeom>
              <a:avLst/>
              <a:gdLst>
                <a:gd name="T0" fmla="*/ 171370625 w 68"/>
                <a:gd name="T1" fmla="*/ 85685313 h 68"/>
                <a:gd name="T2" fmla="*/ 166330313 w 68"/>
                <a:gd name="T3" fmla="*/ 52922488 h 68"/>
                <a:gd name="T4" fmla="*/ 146169063 w 68"/>
                <a:gd name="T5" fmla="*/ 25201563 h 68"/>
                <a:gd name="T6" fmla="*/ 118446550 w 68"/>
                <a:gd name="T7" fmla="*/ 5040313 h 68"/>
                <a:gd name="T8" fmla="*/ 85685313 w 68"/>
                <a:gd name="T9" fmla="*/ 0 h 68"/>
                <a:gd name="T10" fmla="*/ 52922488 w 68"/>
                <a:gd name="T11" fmla="*/ 5040313 h 68"/>
                <a:gd name="T12" fmla="*/ 25201563 w 68"/>
                <a:gd name="T13" fmla="*/ 25201563 h 68"/>
                <a:gd name="T14" fmla="*/ 7559675 w 68"/>
                <a:gd name="T15" fmla="*/ 52922488 h 68"/>
                <a:gd name="T16" fmla="*/ 0 w 68"/>
                <a:gd name="T17" fmla="*/ 85685313 h 68"/>
                <a:gd name="T18" fmla="*/ 7559675 w 68"/>
                <a:gd name="T19" fmla="*/ 118446550 h 68"/>
                <a:gd name="T20" fmla="*/ 25201563 w 68"/>
                <a:gd name="T21" fmla="*/ 146169063 h 68"/>
                <a:gd name="T22" fmla="*/ 52922488 w 68"/>
                <a:gd name="T23" fmla="*/ 163810950 h 68"/>
                <a:gd name="T24" fmla="*/ 85685313 w 68"/>
                <a:gd name="T25" fmla="*/ 171370625 h 68"/>
                <a:gd name="T26" fmla="*/ 118446550 w 68"/>
                <a:gd name="T27" fmla="*/ 163810950 h 68"/>
                <a:gd name="T28" fmla="*/ 146169063 w 68"/>
                <a:gd name="T29" fmla="*/ 146169063 h 68"/>
                <a:gd name="T30" fmla="*/ 166330313 w 68"/>
                <a:gd name="T31" fmla="*/ 118446550 h 68"/>
                <a:gd name="T32" fmla="*/ 171370625 w 68"/>
                <a:gd name="T33" fmla="*/ 85685313 h 68"/>
                <a:gd name="T34" fmla="*/ 171370625 w 68"/>
                <a:gd name="T35" fmla="*/ 8568531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68" y="34"/>
                  </a:moveTo>
                  <a:lnTo>
                    <a:pt x="66" y="21"/>
                  </a:lnTo>
                  <a:lnTo>
                    <a:pt x="58" y="10"/>
                  </a:lnTo>
                  <a:lnTo>
                    <a:pt x="47" y="2"/>
                  </a:lnTo>
                  <a:lnTo>
                    <a:pt x="34" y="0"/>
                  </a:lnTo>
                  <a:lnTo>
                    <a:pt x="21" y="2"/>
                  </a:lnTo>
                  <a:lnTo>
                    <a:pt x="10" y="10"/>
                  </a:lnTo>
                  <a:lnTo>
                    <a:pt x="3" y="21"/>
                  </a:lnTo>
                  <a:lnTo>
                    <a:pt x="0" y="34"/>
                  </a:lnTo>
                  <a:lnTo>
                    <a:pt x="3" y="47"/>
                  </a:lnTo>
                  <a:lnTo>
                    <a:pt x="10" y="58"/>
                  </a:lnTo>
                  <a:lnTo>
                    <a:pt x="21" y="65"/>
                  </a:lnTo>
                  <a:lnTo>
                    <a:pt x="34" y="68"/>
                  </a:lnTo>
                  <a:lnTo>
                    <a:pt x="47" y="65"/>
                  </a:lnTo>
                  <a:lnTo>
                    <a:pt x="58" y="58"/>
                  </a:lnTo>
                  <a:lnTo>
                    <a:pt x="66" y="47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FF9933"/>
            </a:solidFill>
            <a:ln w="0">
              <a:solidFill>
                <a:srgbClr val="FE7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24" name="Freeform 1271"/>
            <p:cNvSpPr>
              <a:spLocks/>
            </p:cNvSpPr>
            <p:nvPr/>
          </p:nvSpPr>
          <p:spPr bwMode="auto">
            <a:xfrm>
              <a:off x="3743651" y="2934300"/>
              <a:ext cx="107950" cy="107950"/>
            </a:xfrm>
            <a:custGeom>
              <a:avLst/>
              <a:gdLst>
                <a:gd name="T0" fmla="*/ 171370625 w 68"/>
                <a:gd name="T1" fmla="*/ 85685313 h 68"/>
                <a:gd name="T2" fmla="*/ 166330313 w 68"/>
                <a:gd name="T3" fmla="*/ 52922488 h 68"/>
                <a:gd name="T4" fmla="*/ 146169063 w 68"/>
                <a:gd name="T5" fmla="*/ 25201563 h 68"/>
                <a:gd name="T6" fmla="*/ 118446550 w 68"/>
                <a:gd name="T7" fmla="*/ 5040313 h 68"/>
                <a:gd name="T8" fmla="*/ 85685313 w 68"/>
                <a:gd name="T9" fmla="*/ 0 h 68"/>
                <a:gd name="T10" fmla="*/ 52922488 w 68"/>
                <a:gd name="T11" fmla="*/ 5040313 h 68"/>
                <a:gd name="T12" fmla="*/ 25201563 w 68"/>
                <a:gd name="T13" fmla="*/ 25201563 h 68"/>
                <a:gd name="T14" fmla="*/ 7559675 w 68"/>
                <a:gd name="T15" fmla="*/ 52922488 h 68"/>
                <a:gd name="T16" fmla="*/ 0 w 68"/>
                <a:gd name="T17" fmla="*/ 85685313 h 68"/>
                <a:gd name="T18" fmla="*/ 7559675 w 68"/>
                <a:gd name="T19" fmla="*/ 118446550 h 68"/>
                <a:gd name="T20" fmla="*/ 25201563 w 68"/>
                <a:gd name="T21" fmla="*/ 146169063 h 68"/>
                <a:gd name="T22" fmla="*/ 52922488 w 68"/>
                <a:gd name="T23" fmla="*/ 163810950 h 68"/>
                <a:gd name="T24" fmla="*/ 85685313 w 68"/>
                <a:gd name="T25" fmla="*/ 171370625 h 68"/>
                <a:gd name="T26" fmla="*/ 118446550 w 68"/>
                <a:gd name="T27" fmla="*/ 163810950 h 68"/>
                <a:gd name="T28" fmla="*/ 146169063 w 68"/>
                <a:gd name="T29" fmla="*/ 146169063 h 68"/>
                <a:gd name="T30" fmla="*/ 166330313 w 68"/>
                <a:gd name="T31" fmla="*/ 118446550 h 68"/>
                <a:gd name="T32" fmla="*/ 171370625 w 68"/>
                <a:gd name="T33" fmla="*/ 85685313 h 68"/>
                <a:gd name="T34" fmla="*/ 171370625 w 68"/>
                <a:gd name="T35" fmla="*/ 8568531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68" y="34"/>
                  </a:moveTo>
                  <a:lnTo>
                    <a:pt x="66" y="21"/>
                  </a:lnTo>
                  <a:lnTo>
                    <a:pt x="58" y="10"/>
                  </a:lnTo>
                  <a:lnTo>
                    <a:pt x="47" y="2"/>
                  </a:lnTo>
                  <a:lnTo>
                    <a:pt x="34" y="0"/>
                  </a:lnTo>
                  <a:lnTo>
                    <a:pt x="21" y="2"/>
                  </a:lnTo>
                  <a:lnTo>
                    <a:pt x="10" y="10"/>
                  </a:lnTo>
                  <a:lnTo>
                    <a:pt x="3" y="21"/>
                  </a:lnTo>
                  <a:lnTo>
                    <a:pt x="0" y="34"/>
                  </a:lnTo>
                  <a:lnTo>
                    <a:pt x="3" y="47"/>
                  </a:lnTo>
                  <a:lnTo>
                    <a:pt x="10" y="58"/>
                  </a:lnTo>
                  <a:lnTo>
                    <a:pt x="21" y="65"/>
                  </a:lnTo>
                  <a:lnTo>
                    <a:pt x="34" y="68"/>
                  </a:lnTo>
                  <a:lnTo>
                    <a:pt x="47" y="65"/>
                  </a:lnTo>
                  <a:lnTo>
                    <a:pt x="58" y="58"/>
                  </a:lnTo>
                  <a:lnTo>
                    <a:pt x="66" y="47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FF9933"/>
            </a:solidFill>
            <a:ln w="0">
              <a:solidFill>
                <a:srgbClr val="FE7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25" name="Freeform 1271"/>
            <p:cNvSpPr>
              <a:spLocks/>
            </p:cNvSpPr>
            <p:nvPr/>
          </p:nvSpPr>
          <p:spPr bwMode="auto">
            <a:xfrm>
              <a:off x="3404561" y="3117180"/>
              <a:ext cx="107950" cy="107950"/>
            </a:xfrm>
            <a:custGeom>
              <a:avLst/>
              <a:gdLst>
                <a:gd name="T0" fmla="*/ 171370625 w 68"/>
                <a:gd name="T1" fmla="*/ 85685313 h 68"/>
                <a:gd name="T2" fmla="*/ 166330313 w 68"/>
                <a:gd name="T3" fmla="*/ 52922488 h 68"/>
                <a:gd name="T4" fmla="*/ 146169063 w 68"/>
                <a:gd name="T5" fmla="*/ 25201563 h 68"/>
                <a:gd name="T6" fmla="*/ 118446550 w 68"/>
                <a:gd name="T7" fmla="*/ 5040313 h 68"/>
                <a:gd name="T8" fmla="*/ 85685313 w 68"/>
                <a:gd name="T9" fmla="*/ 0 h 68"/>
                <a:gd name="T10" fmla="*/ 52922488 w 68"/>
                <a:gd name="T11" fmla="*/ 5040313 h 68"/>
                <a:gd name="T12" fmla="*/ 25201563 w 68"/>
                <a:gd name="T13" fmla="*/ 25201563 h 68"/>
                <a:gd name="T14" fmla="*/ 7559675 w 68"/>
                <a:gd name="T15" fmla="*/ 52922488 h 68"/>
                <a:gd name="T16" fmla="*/ 0 w 68"/>
                <a:gd name="T17" fmla="*/ 85685313 h 68"/>
                <a:gd name="T18" fmla="*/ 7559675 w 68"/>
                <a:gd name="T19" fmla="*/ 118446550 h 68"/>
                <a:gd name="T20" fmla="*/ 25201563 w 68"/>
                <a:gd name="T21" fmla="*/ 146169063 h 68"/>
                <a:gd name="T22" fmla="*/ 52922488 w 68"/>
                <a:gd name="T23" fmla="*/ 163810950 h 68"/>
                <a:gd name="T24" fmla="*/ 85685313 w 68"/>
                <a:gd name="T25" fmla="*/ 171370625 h 68"/>
                <a:gd name="T26" fmla="*/ 118446550 w 68"/>
                <a:gd name="T27" fmla="*/ 163810950 h 68"/>
                <a:gd name="T28" fmla="*/ 146169063 w 68"/>
                <a:gd name="T29" fmla="*/ 146169063 h 68"/>
                <a:gd name="T30" fmla="*/ 166330313 w 68"/>
                <a:gd name="T31" fmla="*/ 118446550 h 68"/>
                <a:gd name="T32" fmla="*/ 171370625 w 68"/>
                <a:gd name="T33" fmla="*/ 85685313 h 68"/>
                <a:gd name="T34" fmla="*/ 171370625 w 68"/>
                <a:gd name="T35" fmla="*/ 8568531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68" y="34"/>
                  </a:moveTo>
                  <a:lnTo>
                    <a:pt x="66" y="21"/>
                  </a:lnTo>
                  <a:lnTo>
                    <a:pt x="58" y="10"/>
                  </a:lnTo>
                  <a:lnTo>
                    <a:pt x="47" y="2"/>
                  </a:lnTo>
                  <a:lnTo>
                    <a:pt x="34" y="0"/>
                  </a:lnTo>
                  <a:lnTo>
                    <a:pt x="21" y="2"/>
                  </a:lnTo>
                  <a:lnTo>
                    <a:pt x="10" y="10"/>
                  </a:lnTo>
                  <a:lnTo>
                    <a:pt x="3" y="21"/>
                  </a:lnTo>
                  <a:lnTo>
                    <a:pt x="0" y="34"/>
                  </a:lnTo>
                  <a:lnTo>
                    <a:pt x="3" y="47"/>
                  </a:lnTo>
                  <a:lnTo>
                    <a:pt x="10" y="58"/>
                  </a:lnTo>
                  <a:lnTo>
                    <a:pt x="21" y="65"/>
                  </a:lnTo>
                  <a:lnTo>
                    <a:pt x="34" y="68"/>
                  </a:lnTo>
                  <a:lnTo>
                    <a:pt x="47" y="65"/>
                  </a:lnTo>
                  <a:lnTo>
                    <a:pt x="58" y="58"/>
                  </a:lnTo>
                  <a:lnTo>
                    <a:pt x="66" y="47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FF9933"/>
            </a:solidFill>
            <a:ln w="0">
              <a:solidFill>
                <a:srgbClr val="FE7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26" name="Freeform 1271"/>
            <p:cNvSpPr>
              <a:spLocks/>
            </p:cNvSpPr>
            <p:nvPr/>
          </p:nvSpPr>
          <p:spPr bwMode="auto">
            <a:xfrm>
              <a:off x="3054041" y="3536280"/>
              <a:ext cx="107950" cy="107950"/>
            </a:xfrm>
            <a:custGeom>
              <a:avLst/>
              <a:gdLst>
                <a:gd name="T0" fmla="*/ 171370625 w 68"/>
                <a:gd name="T1" fmla="*/ 85685313 h 68"/>
                <a:gd name="T2" fmla="*/ 166330313 w 68"/>
                <a:gd name="T3" fmla="*/ 52922488 h 68"/>
                <a:gd name="T4" fmla="*/ 146169063 w 68"/>
                <a:gd name="T5" fmla="*/ 25201563 h 68"/>
                <a:gd name="T6" fmla="*/ 118446550 w 68"/>
                <a:gd name="T7" fmla="*/ 5040313 h 68"/>
                <a:gd name="T8" fmla="*/ 85685313 w 68"/>
                <a:gd name="T9" fmla="*/ 0 h 68"/>
                <a:gd name="T10" fmla="*/ 52922488 w 68"/>
                <a:gd name="T11" fmla="*/ 5040313 h 68"/>
                <a:gd name="T12" fmla="*/ 25201563 w 68"/>
                <a:gd name="T13" fmla="*/ 25201563 h 68"/>
                <a:gd name="T14" fmla="*/ 7559675 w 68"/>
                <a:gd name="T15" fmla="*/ 52922488 h 68"/>
                <a:gd name="T16" fmla="*/ 0 w 68"/>
                <a:gd name="T17" fmla="*/ 85685313 h 68"/>
                <a:gd name="T18" fmla="*/ 7559675 w 68"/>
                <a:gd name="T19" fmla="*/ 118446550 h 68"/>
                <a:gd name="T20" fmla="*/ 25201563 w 68"/>
                <a:gd name="T21" fmla="*/ 146169063 h 68"/>
                <a:gd name="T22" fmla="*/ 52922488 w 68"/>
                <a:gd name="T23" fmla="*/ 163810950 h 68"/>
                <a:gd name="T24" fmla="*/ 85685313 w 68"/>
                <a:gd name="T25" fmla="*/ 171370625 h 68"/>
                <a:gd name="T26" fmla="*/ 118446550 w 68"/>
                <a:gd name="T27" fmla="*/ 163810950 h 68"/>
                <a:gd name="T28" fmla="*/ 146169063 w 68"/>
                <a:gd name="T29" fmla="*/ 146169063 h 68"/>
                <a:gd name="T30" fmla="*/ 166330313 w 68"/>
                <a:gd name="T31" fmla="*/ 118446550 h 68"/>
                <a:gd name="T32" fmla="*/ 171370625 w 68"/>
                <a:gd name="T33" fmla="*/ 85685313 h 68"/>
                <a:gd name="T34" fmla="*/ 171370625 w 68"/>
                <a:gd name="T35" fmla="*/ 8568531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68" y="34"/>
                  </a:moveTo>
                  <a:lnTo>
                    <a:pt x="66" y="21"/>
                  </a:lnTo>
                  <a:lnTo>
                    <a:pt x="58" y="10"/>
                  </a:lnTo>
                  <a:lnTo>
                    <a:pt x="47" y="2"/>
                  </a:lnTo>
                  <a:lnTo>
                    <a:pt x="34" y="0"/>
                  </a:lnTo>
                  <a:lnTo>
                    <a:pt x="21" y="2"/>
                  </a:lnTo>
                  <a:lnTo>
                    <a:pt x="10" y="10"/>
                  </a:lnTo>
                  <a:lnTo>
                    <a:pt x="3" y="21"/>
                  </a:lnTo>
                  <a:lnTo>
                    <a:pt x="0" y="34"/>
                  </a:lnTo>
                  <a:lnTo>
                    <a:pt x="3" y="47"/>
                  </a:lnTo>
                  <a:lnTo>
                    <a:pt x="10" y="58"/>
                  </a:lnTo>
                  <a:lnTo>
                    <a:pt x="21" y="65"/>
                  </a:lnTo>
                  <a:lnTo>
                    <a:pt x="34" y="68"/>
                  </a:lnTo>
                  <a:lnTo>
                    <a:pt x="47" y="65"/>
                  </a:lnTo>
                  <a:lnTo>
                    <a:pt x="58" y="58"/>
                  </a:lnTo>
                  <a:lnTo>
                    <a:pt x="66" y="47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FF9933"/>
            </a:solidFill>
            <a:ln w="0">
              <a:solidFill>
                <a:srgbClr val="FE7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27" name="Freeform 1271"/>
            <p:cNvSpPr>
              <a:spLocks/>
            </p:cNvSpPr>
            <p:nvPr/>
          </p:nvSpPr>
          <p:spPr bwMode="auto">
            <a:xfrm>
              <a:off x="2890211" y="4302090"/>
              <a:ext cx="107950" cy="107950"/>
            </a:xfrm>
            <a:custGeom>
              <a:avLst/>
              <a:gdLst>
                <a:gd name="T0" fmla="*/ 171370625 w 68"/>
                <a:gd name="T1" fmla="*/ 85685313 h 68"/>
                <a:gd name="T2" fmla="*/ 166330313 w 68"/>
                <a:gd name="T3" fmla="*/ 52922488 h 68"/>
                <a:gd name="T4" fmla="*/ 146169063 w 68"/>
                <a:gd name="T5" fmla="*/ 25201563 h 68"/>
                <a:gd name="T6" fmla="*/ 118446550 w 68"/>
                <a:gd name="T7" fmla="*/ 5040313 h 68"/>
                <a:gd name="T8" fmla="*/ 85685313 w 68"/>
                <a:gd name="T9" fmla="*/ 0 h 68"/>
                <a:gd name="T10" fmla="*/ 52922488 w 68"/>
                <a:gd name="T11" fmla="*/ 5040313 h 68"/>
                <a:gd name="T12" fmla="*/ 25201563 w 68"/>
                <a:gd name="T13" fmla="*/ 25201563 h 68"/>
                <a:gd name="T14" fmla="*/ 7559675 w 68"/>
                <a:gd name="T15" fmla="*/ 52922488 h 68"/>
                <a:gd name="T16" fmla="*/ 0 w 68"/>
                <a:gd name="T17" fmla="*/ 85685313 h 68"/>
                <a:gd name="T18" fmla="*/ 7559675 w 68"/>
                <a:gd name="T19" fmla="*/ 118446550 h 68"/>
                <a:gd name="T20" fmla="*/ 25201563 w 68"/>
                <a:gd name="T21" fmla="*/ 146169063 h 68"/>
                <a:gd name="T22" fmla="*/ 52922488 w 68"/>
                <a:gd name="T23" fmla="*/ 163810950 h 68"/>
                <a:gd name="T24" fmla="*/ 85685313 w 68"/>
                <a:gd name="T25" fmla="*/ 171370625 h 68"/>
                <a:gd name="T26" fmla="*/ 118446550 w 68"/>
                <a:gd name="T27" fmla="*/ 163810950 h 68"/>
                <a:gd name="T28" fmla="*/ 146169063 w 68"/>
                <a:gd name="T29" fmla="*/ 146169063 h 68"/>
                <a:gd name="T30" fmla="*/ 166330313 w 68"/>
                <a:gd name="T31" fmla="*/ 118446550 h 68"/>
                <a:gd name="T32" fmla="*/ 171370625 w 68"/>
                <a:gd name="T33" fmla="*/ 85685313 h 68"/>
                <a:gd name="T34" fmla="*/ 171370625 w 68"/>
                <a:gd name="T35" fmla="*/ 8568531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68" y="34"/>
                  </a:moveTo>
                  <a:lnTo>
                    <a:pt x="66" y="21"/>
                  </a:lnTo>
                  <a:lnTo>
                    <a:pt x="58" y="10"/>
                  </a:lnTo>
                  <a:lnTo>
                    <a:pt x="47" y="2"/>
                  </a:lnTo>
                  <a:lnTo>
                    <a:pt x="34" y="0"/>
                  </a:lnTo>
                  <a:lnTo>
                    <a:pt x="21" y="2"/>
                  </a:lnTo>
                  <a:lnTo>
                    <a:pt x="10" y="10"/>
                  </a:lnTo>
                  <a:lnTo>
                    <a:pt x="3" y="21"/>
                  </a:lnTo>
                  <a:lnTo>
                    <a:pt x="0" y="34"/>
                  </a:lnTo>
                  <a:lnTo>
                    <a:pt x="3" y="47"/>
                  </a:lnTo>
                  <a:lnTo>
                    <a:pt x="10" y="58"/>
                  </a:lnTo>
                  <a:lnTo>
                    <a:pt x="21" y="65"/>
                  </a:lnTo>
                  <a:lnTo>
                    <a:pt x="34" y="68"/>
                  </a:lnTo>
                  <a:lnTo>
                    <a:pt x="47" y="65"/>
                  </a:lnTo>
                  <a:lnTo>
                    <a:pt x="58" y="58"/>
                  </a:lnTo>
                  <a:lnTo>
                    <a:pt x="66" y="47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FF9933"/>
            </a:solidFill>
            <a:ln w="0">
              <a:solidFill>
                <a:srgbClr val="FE7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28" name="Freeform 1271"/>
            <p:cNvSpPr>
              <a:spLocks/>
            </p:cNvSpPr>
            <p:nvPr/>
          </p:nvSpPr>
          <p:spPr bwMode="auto">
            <a:xfrm>
              <a:off x="2711141" y="4885020"/>
              <a:ext cx="107950" cy="107950"/>
            </a:xfrm>
            <a:custGeom>
              <a:avLst/>
              <a:gdLst>
                <a:gd name="T0" fmla="*/ 171370625 w 68"/>
                <a:gd name="T1" fmla="*/ 85685313 h 68"/>
                <a:gd name="T2" fmla="*/ 166330313 w 68"/>
                <a:gd name="T3" fmla="*/ 52922488 h 68"/>
                <a:gd name="T4" fmla="*/ 146169063 w 68"/>
                <a:gd name="T5" fmla="*/ 25201563 h 68"/>
                <a:gd name="T6" fmla="*/ 118446550 w 68"/>
                <a:gd name="T7" fmla="*/ 5040313 h 68"/>
                <a:gd name="T8" fmla="*/ 85685313 w 68"/>
                <a:gd name="T9" fmla="*/ 0 h 68"/>
                <a:gd name="T10" fmla="*/ 52922488 w 68"/>
                <a:gd name="T11" fmla="*/ 5040313 h 68"/>
                <a:gd name="T12" fmla="*/ 25201563 w 68"/>
                <a:gd name="T13" fmla="*/ 25201563 h 68"/>
                <a:gd name="T14" fmla="*/ 7559675 w 68"/>
                <a:gd name="T15" fmla="*/ 52922488 h 68"/>
                <a:gd name="T16" fmla="*/ 0 w 68"/>
                <a:gd name="T17" fmla="*/ 85685313 h 68"/>
                <a:gd name="T18" fmla="*/ 7559675 w 68"/>
                <a:gd name="T19" fmla="*/ 118446550 h 68"/>
                <a:gd name="T20" fmla="*/ 25201563 w 68"/>
                <a:gd name="T21" fmla="*/ 146169063 h 68"/>
                <a:gd name="T22" fmla="*/ 52922488 w 68"/>
                <a:gd name="T23" fmla="*/ 163810950 h 68"/>
                <a:gd name="T24" fmla="*/ 85685313 w 68"/>
                <a:gd name="T25" fmla="*/ 171370625 h 68"/>
                <a:gd name="T26" fmla="*/ 118446550 w 68"/>
                <a:gd name="T27" fmla="*/ 163810950 h 68"/>
                <a:gd name="T28" fmla="*/ 146169063 w 68"/>
                <a:gd name="T29" fmla="*/ 146169063 h 68"/>
                <a:gd name="T30" fmla="*/ 166330313 w 68"/>
                <a:gd name="T31" fmla="*/ 118446550 h 68"/>
                <a:gd name="T32" fmla="*/ 171370625 w 68"/>
                <a:gd name="T33" fmla="*/ 85685313 h 68"/>
                <a:gd name="T34" fmla="*/ 171370625 w 68"/>
                <a:gd name="T35" fmla="*/ 8568531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68" y="34"/>
                  </a:moveTo>
                  <a:lnTo>
                    <a:pt x="66" y="21"/>
                  </a:lnTo>
                  <a:lnTo>
                    <a:pt x="58" y="10"/>
                  </a:lnTo>
                  <a:lnTo>
                    <a:pt x="47" y="2"/>
                  </a:lnTo>
                  <a:lnTo>
                    <a:pt x="34" y="0"/>
                  </a:lnTo>
                  <a:lnTo>
                    <a:pt x="21" y="2"/>
                  </a:lnTo>
                  <a:lnTo>
                    <a:pt x="10" y="10"/>
                  </a:lnTo>
                  <a:lnTo>
                    <a:pt x="3" y="21"/>
                  </a:lnTo>
                  <a:lnTo>
                    <a:pt x="0" y="34"/>
                  </a:lnTo>
                  <a:lnTo>
                    <a:pt x="3" y="47"/>
                  </a:lnTo>
                  <a:lnTo>
                    <a:pt x="10" y="58"/>
                  </a:lnTo>
                  <a:lnTo>
                    <a:pt x="21" y="65"/>
                  </a:lnTo>
                  <a:lnTo>
                    <a:pt x="34" y="68"/>
                  </a:lnTo>
                  <a:lnTo>
                    <a:pt x="47" y="65"/>
                  </a:lnTo>
                  <a:lnTo>
                    <a:pt x="58" y="58"/>
                  </a:lnTo>
                  <a:lnTo>
                    <a:pt x="66" y="47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FF9933"/>
            </a:solidFill>
            <a:ln w="0">
              <a:solidFill>
                <a:srgbClr val="FE7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29" name="Freeform 1248"/>
            <p:cNvSpPr>
              <a:spLocks/>
            </p:cNvSpPr>
            <p:nvPr/>
          </p:nvSpPr>
          <p:spPr bwMode="auto">
            <a:xfrm>
              <a:off x="6181924" y="2927950"/>
              <a:ext cx="107950" cy="107950"/>
            </a:xfrm>
            <a:custGeom>
              <a:avLst/>
              <a:gdLst>
                <a:gd name="T0" fmla="*/ 146169063 w 68"/>
                <a:gd name="T1" fmla="*/ 146169063 h 68"/>
                <a:gd name="T2" fmla="*/ 163810950 w 68"/>
                <a:gd name="T3" fmla="*/ 118446550 h 68"/>
                <a:gd name="T4" fmla="*/ 171370625 w 68"/>
                <a:gd name="T5" fmla="*/ 88204675 h 68"/>
                <a:gd name="T6" fmla="*/ 163810950 w 68"/>
                <a:gd name="T7" fmla="*/ 52922488 h 68"/>
                <a:gd name="T8" fmla="*/ 146169063 w 68"/>
                <a:gd name="T9" fmla="*/ 25201563 h 68"/>
                <a:gd name="T10" fmla="*/ 118446550 w 68"/>
                <a:gd name="T11" fmla="*/ 7559675 h 68"/>
                <a:gd name="T12" fmla="*/ 85685313 w 68"/>
                <a:gd name="T13" fmla="*/ 0 h 68"/>
                <a:gd name="T14" fmla="*/ 52922488 w 68"/>
                <a:gd name="T15" fmla="*/ 7559675 h 68"/>
                <a:gd name="T16" fmla="*/ 25201563 w 68"/>
                <a:gd name="T17" fmla="*/ 25201563 h 68"/>
                <a:gd name="T18" fmla="*/ 5040313 w 68"/>
                <a:gd name="T19" fmla="*/ 52922488 h 68"/>
                <a:gd name="T20" fmla="*/ 0 w 68"/>
                <a:gd name="T21" fmla="*/ 88204675 h 68"/>
                <a:gd name="T22" fmla="*/ 5040313 w 68"/>
                <a:gd name="T23" fmla="*/ 118446550 h 68"/>
                <a:gd name="T24" fmla="*/ 25201563 w 68"/>
                <a:gd name="T25" fmla="*/ 146169063 h 68"/>
                <a:gd name="T26" fmla="*/ 52922488 w 68"/>
                <a:gd name="T27" fmla="*/ 166330313 h 68"/>
                <a:gd name="T28" fmla="*/ 85685313 w 68"/>
                <a:gd name="T29" fmla="*/ 171370625 h 68"/>
                <a:gd name="T30" fmla="*/ 118446550 w 68"/>
                <a:gd name="T31" fmla="*/ 166330313 h 68"/>
                <a:gd name="T32" fmla="*/ 146169063 w 68"/>
                <a:gd name="T33" fmla="*/ 146169063 h 68"/>
                <a:gd name="T34" fmla="*/ 146169063 w 68"/>
                <a:gd name="T35" fmla="*/ 14616906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58" y="58"/>
                  </a:moveTo>
                  <a:lnTo>
                    <a:pt x="65" y="47"/>
                  </a:lnTo>
                  <a:lnTo>
                    <a:pt x="68" y="35"/>
                  </a:lnTo>
                  <a:lnTo>
                    <a:pt x="65" y="21"/>
                  </a:lnTo>
                  <a:lnTo>
                    <a:pt x="58" y="10"/>
                  </a:lnTo>
                  <a:lnTo>
                    <a:pt x="47" y="3"/>
                  </a:lnTo>
                  <a:lnTo>
                    <a:pt x="34" y="0"/>
                  </a:lnTo>
                  <a:lnTo>
                    <a:pt x="21" y="3"/>
                  </a:lnTo>
                  <a:lnTo>
                    <a:pt x="10" y="10"/>
                  </a:lnTo>
                  <a:lnTo>
                    <a:pt x="2" y="21"/>
                  </a:lnTo>
                  <a:lnTo>
                    <a:pt x="0" y="35"/>
                  </a:lnTo>
                  <a:lnTo>
                    <a:pt x="2" y="47"/>
                  </a:lnTo>
                  <a:lnTo>
                    <a:pt x="10" y="58"/>
                  </a:lnTo>
                  <a:lnTo>
                    <a:pt x="21" y="66"/>
                  </a:lnTo>
                  <a:lnTo>
                    <a:pt x="34" y="68"/>
                  </a:lnTo>
                  <a:lnTo>
                    <a:pt x="47" y="66"/>
                  </a:lnTo>
                  <a:lnTo>
                    <a:pt x="58" y="58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rgbClr val="00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30" name="Freeform 1248"/>
            <p:cNvSpPr>
              <a:spLocks/>
            </p:cNvSpPr>
            <p:nvPr/>
          </p:nvSpPr>
          <p:spPr bwMode="auto">
            <a:xfrm>
              <a:off x="5499934" y="2859370"/>
              <a:ext cx="107950" cy="107950"/>
            </a:xfrm>
            <a:custGeom>
              <a:avLst/>
              <a:gdLst>
                <a:gd name="T0" fmla="*/ 146169063 w 68"/>
                <a:gd name="T1" fmla="*/ 146169063 h 68"/>
                <a:gd name="T2" fmla="*/ 163810950 w 68"/>
                <a:gd name="T3" fmla="*/ 118446550 h 68"/>
                <a:gd name="T4" fmla="*/ 171370625 w 68"/>
                <a:gd name="T5" fmla="*/ 88204675 h 68"/>
                <a:gd name="T6" fmla="*/ 163810950 w 68"/>
                <a:gd name="T7" fmla="*/ 52922488 h 68"/>
                <a:gd name="T8" fmla="*/ 146169063 w 68"/>
                <a:gd name="T9" fmla="*/ 25201563 h 68"/>
                <a:gd name="T10" fmla="*/ 118446550 w 68"/>
                <a:gd name="T11" fmla="*/ 7559675 h 68"/>
                <a:gd name="T12" fmla="*/ 85685313 w 68"/>
                <a:gd name="T13" fmla="*/ 0 h 68"/>
                <a:gd name="T14" fmla="*/ 52922488 w 68"/>
                <a:gd name="T15" fmla="*/ 7559675 h 68"/>
                <a:gd name="T16" fmla="*/ 25201563 w 68"/>
                <a:gd name="T17" fmla="*/ 25201563 h 68"/>
                <a:gd name="T18" fmla="*/ 5040313 w 68"/>
                <a:gd name="T19" fmla="*/ 52922488 h 68"/>
                <a:gd name="T20" fmla="*/ 0 w 68"/>
                <a:gd name="T21" fmla="*/ 88204675 h 68"/>
                <a:gd name="T22" fmla="*/ 5040313 w 68"/>
                <a:gd name="T23" fmla="*/ 118446550 h 68"/>
                <a:gd name="T24" fmla="*/ 25201563 w 68"/>
                <a:gd name="T25" fmla="*/ 146169063 h 68"/>
                <a:gd name="T26" fmla="*/ 52922488 w 68"/>
                <a:gd name="T27" fmla="*/ 166330313 h 68"/>
                <a:gd name="T28" fmla="*/ 85685313 w 68"/>
                <a:gd name="T29" fmla="*/ 171370625 h 68"/>
                <a:gd name="T30" fmla="*/ 118446550 w 68"/>
                <a:gd name="T31" fmla="*/ 166330313 h 68"/>
                <a:gd name="T32" fmla="*/ 146169063 w 68"/>
                <a:gd name="T33" fmla="*/ 146169063 h 68"/>
                <a:gd name="T34" fmla="*/ 146169063 w 68"/>
                <a:gd name="T35" fmla="*/ 14616906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58" y="58"/>
                  </a:moveTo>
                  <a:lnTo>
                    <a:pt x="65" y="47"/>
                  </a:lnTo>
                  <a:lnTo>
                    <a:pt x="68" y="35"/>
                  </a:lnTo>
                  <a:lnTo>
                    <a:pt x="65" y="21"/>
                  </a:lnTo>
                  <a:lnTo>
                    <a:pt x="58" y="10"/>
                  </a:lnTo>
                  <a:lnTo>
                    <a:pt x="47" y="3"/>
                  </a:lnTo>
                  <a:lnTo>
                    <a:pt x="34" y="0"/>
                  </a:lnTo>
                  <a:lnTo>
                    <a:pt x="21" y="3"/>
                  </a:lnTo>
                  <a:lnTo>
                    <a:pt x="10" y="10"/>
                  </a:lnTo>
                  <a:lnTo>
                    <a:pt x="2" y="21"/>
                  </a:lnTo>
                  <a:lnTo>
                    <a:pt x="0" y="35"/>
                  </a:lnTo>
                  <a:lnTo>
                    <a:pt x="2" y="47"/>
                  </a:lnTo>
                  <a:lnTo>
                    <a:pt x="10" y="58"/>
                  </a:lnTo>
                  <a:lnTo>
                    <a:pt x="21" y="66"/>
                  </a:lnTo>
                  <a:lnTo>
                    <a:pt x="34" y="68"/>
                  </a:lnTo>
                  <a:lnTo>
                    <a:pt x="47" y="66"/>
                  </a:lnTo>
                  <a:lnTo>
                    <a:pt x="58" y="58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rgbClr val="00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31" name="Freeform 1248"/>
            <p:cNvSpPr>
              <a:spLocks/>
            </p:cNvSpPr>
            <p:nvPr/>
          </p:nvSpPr>
          <p:spPr bwMode="auto">
            <a:xfrm>
              <a:off x="4806514" y="2882230"/>
              <a:ext cx="107950" cy="107950"/>
            </a:xfrm>
            <a:custGeom>
              <a:avLst/>
              <a:gdLst>
                <a:gd name="T0" fmla="*/ 146169063 w 68"/>
                <a:gd name="T1" fmla="*/ 146169063 h 68"/>
                <a:gd name="T2" fmla="*/ 163810950 w 68"/>
                <a:gd name="T3" fmla="*/ 118446550 h 68"/>
                <a:gd name="T4" fmla="*/ 171370625 w 68"/>
                <a:gd name="T5" fmla="*/ 88204675 h 68"/>
                <a:gd name="T6" fmla="*/ 163810950 w 68"/>
                <a:gd name="T7" fmla="*/ 52922488 h 68"/>
                <a:gd name="T8" fmla="*/ 146169063 w 68"/>
                <a:gd name="T9" fmla="*/ 25201563 h 68"/>
                <a:gd name="T10" fmla="*/ 118446550 w 68"/>
                <a:gd name="T11" fmla="*/ 7559675 h 68"/>
                <a:gd name="T12" fmla="*/ 85685313 w 68"/>
                <a:gd name="T13" fmla="*/ 0 h 68"/>
                <a:gd name="T14" fmla="*/ 52922488 w 68"/>
                <a:gd name="T15" fmla="*/ 7559675 h 68"/>
                <a:gd name="T16" fmla="*/ 25201563 w 68"/>
                <a:gd name="T17" fmla="*/ 25201563 h 68"/>
                <a:gd name="T18" fmla="*/ 5040313 w 68"/>
                <a:gd name="T19" fmla="*/ 52922488 h 68"/>
                <a:gd name="T20" fmla="*/ 0 w 68"/>
                <a:gd name="T21" fmla="*/ 88204675 h 68"/>
                <a:gd name="T22" fmla="*/ 5040313 w 68"/>
                <a:gd name="T23" fmla="*/ 118446550 h 68"/>
                <a:gd name="T24" fmla="*/ 25201563 w 68"/>
                <a:gd name="T25" fmla="*/ 146169063 h 68"/>
                <a:gd name="T26" fmla="*/ 52922488 w 68"/>
                <a:gd name="T27" fmla="*/ 166330313 h 68"/>
                <a:gd name="T28" fmla="*/ 85685313 w 68"/>
                <a:gd name="T29" fmla="*/ 171370625 h 68"/>
                <a:gd name="T30" fmla="*/ 118446550 w 68"/>
                <a:gd name="T31" fmla="*/ 166330313 h 68"/>
                <a:gd name="T32" fmla="*/ 146169063 w 68"/>
                <a:gd name="T33" fmla="*/ 146169063 h 68"/>
                <a:gd name="T34" fmla="*/ 146169063 w 68"/>
                <a:gd name="T35" fmla="*/ 14616906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58" y="58"/>
                  </a:moveTo>
                  <a:lnTo>
                    <a:pt x="65" y="47"/>
                  </a:lnTo>
                  <a:lnTo>
                    <a:pt x="68" y="35"/>
                  </a:lnTo>
                  <a:lnTo>
                    <a:pt x="65" y="21"/>
                  </a:lnTo>
                  <a:lnTo>
                    <a:pt x="58" y="10"/>
                  </a:lnTo>
                  <a:lnTo>
                    <a:pt x="47" y="3"/>
                  </a:lnTo>
                  <a:lnTo>
                    <a:pt x="34" y="0"/>
                  </a:lnTo>
                  <a:lnTo>
                    <a:pt x="21" y="3"/>
                  </a:lnTo>
                  <a:lnTo>
                    <a:pt x="10" y="10"/>
                  </a:lnTo>
                  <a:lnTo>
                    <a:pt x="2" y="21"/>
                  </a:lnTo>
                  <a:lnTo>
                    <a:pt x="0" y="35"/>
                  </a:lnTo>
                  <a:lnTo>
                    <a:pt x="2" y="47"/>
                  </a:lnTo>
                  <a:lnTo>
                    <a:pt x="10" y="58"/>
                  </a:lnTo>
                  <a:lnTo>
                    <a:pt x="21" y="66"/>
                  </a:lnTo>
                  <a:lnTo>
                    <a:pt x="34" y="68"/>
                  </a:lnTo>
                  <a:lnTo>
                    <a:pt x="47" y="66"/>
                  </a:lnTo>
                  <a:lnTo>
                    <a:pt x="58" y="58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rgbClr val="00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32" name="Freeform 1248"/>
            <p:cNvSpPr>
              <a:spLocks/>
            </p:cNvSpPr>
            <p:nvPr/>
          </p:nvSpPr>
          <p:spPr bwMode="auto">
            <a:xfrm>
              <a:off x="4135954" y="3206080"/>
              <a:ext cx="107950" cy="107950"/>
            </a:xfrm>
            <a:custGeom>
              <a:avLst/>
              <a:gdLst>
                <a:gd name="T0" fmla="*/ 146169063 w 68"/>
                <a:gd name="T1" fmla="*/ 146169063 h 68"/>
                <a:gd name="T2" fmla="*/ 163810950 w 68"/>
                <a:gd name="T3" fmla="*/ 118446550 h 68"/>
                <a:gd name="T4" fmla="*/ 171370625 w 68"/>
                <a:gd name="T5" fmla="*/ 88204675 h 68"/>
                <a:gd name="T6" fmla="*/ 163810950 w 68"/>
                <a:gd name="T7" fmla="*/ 52922488 h 68"/>
                <a:gd name="T8" fmla="*/ 146169063 w 68"/>
                <a:gd name="T9" fmla="*/ 25201563 h 68"/>
                <a:gd name="T10" fmla="*/ 118446550 w 68"/>
                <a:gd name="T11" fmla="*/ 7559675 h 68"/>
                <a:gd name="T12" fmla="*/ 85685313 w 68"/>
                <a:gd name="T13" fmla="*/ 0 h 68"/>
                <a:gd name="T14" fmla="*/ 52922488 w 68"/>
                <a:gd name="T15" fmla="*/ 7559675 h 68"/>
                <a:gd name="T16" fmla="*/ 25201563 w 68"/>
                <a:gd name="T17" fmla="*/ 25201563 h 68"/>
                <a:gd name="T18" fmla="*/ 5040313 w 68"/>
                <a:gd name="T19" fmla="*/ 52922488 h 68"/>
                <a:gd name="T20" fmla="*/ 0 w 68"/>
                <a:gd name="T21" fmla="*/ 88204675 h 68"/>
                <a:gd name="T22" fmla="*/ 5040313 w 68"/>
                <a:gd name="T23" fmla="*/ 118446550 h 68"/>
                <a:gd name="T24" fmla="*/ 25201563 w 68"/>
                <a:gd name="T25" fmla="*/ 146169063 h 68"/>
                <a:gd name="T26" fmla="*/ 52922488 w 68"/>
                <a:gd name="T27" fmla="*/ 166330313 h 68"/>
                <a:gd name="T28" fmla="*/ 85685313 w 68"/>
                <a:gd name="T29" fmla="*/ 171370625 h 68"/>
                <a:gd name="T30" fmla="*/ 118446550 w 68"/>
                <a:gd name="T31" fmla="*/ 166330313 h 68"/>
                <a:gd name="T32" fmla="*/ 146169063 w 68"/>
                <a:gd name="T33" fmla="*/ 146169063 h 68"/>
                <a:gd name="T34" fmla="*/ 146169063 w 68"/>
                <a:gd name="T35" fmla="*/ 14616906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58" y="58"/>
                  </a:moveTo>
                  <a:lnTo>
                    <a:pt x="65" y="47"/>
                  </a:lnTo>
                  <a:lnTo>
                    <a:pt x="68" y="35"/>
                  </a:lnTo>
                  <a:lnTo>
                    <a:pt x="65" y="21"/>
                  </a:lnTo>
                  <a:lnTo>
                    <a:pt x="58" y="10"/>
                  </a:lnTo>
                  <a:lnTo>
                    <a:pt x="47" y="3"/>
                  </a:lnTo>
                  <a:lnTo>
                    <a:pt x="34" y="0"/>
                  </a:lnTo>
                  <a:lnTo>
                    <a:pt x="21" y="3"/>
                  </a:lnTo>
                  <a:lnTo>
                    <a:pt x="10" y="10"/>
                  </a:lnTo>
                  <a:lnTo>
                    <a:pt x="2" y="21"/>
                  </a:lnTo>
                  <a:lnTo>
                    <a:pt x="0" y="35"/>
                  </a:lnTo>
                  <a:lnTo>
                    <a:pt x="2" y="47"/>
                  </a:lnTo>
                  <a:lnTo>
                    <a:pt x="10" y="58"/>
                  </a:lnTo>
                  <a:lnTo>
                    <a:pt x="21" y="66"/>
                  </a:lnTo>
                  <a:lnTo>
                    <a:pt x="34" y="68"/>
                  </a:lnTo>
                  <a:lnTo>
                    <a:pt x="47" y="66"/>
                  </a:lnTo>
                  <a:lnTo>
                    <a:pt x="58" y="58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rgbClr val="00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33" name="Freeform 1248"/>
            <p:cNvSpPr>
              <a:spLocks/>
            </p:cNvSpPr>
            <p:nvPr/>
          </p:nvSpPr>
          <p:spPr bwMode="auto">
            <a:xfrm>
              <a:off x="3781624" y="3564220"/>
              <a:ext cx="107950" cy="107950"/>
            </a:xfrm>
            <a:custGeom>
              <a:avLst/>
              <a:gdLst>
                <a:gd name="T0" fmla="*/ 146169063 w 68"/>
                <a:gd name="T1" fmla="*/ 146169063 h 68"/>
                <a:gd name="T2" fmla="*/ 163810950 w 68"/>
                <a:gd name="T3" fmla="*/ 118446550 h 68"/>
                <a:gd name="T4" fmla="*/ 171370625 w 68"/>
                <a:gd name="T5" fmla="*/ 88204675 h 68"/>
                <a:gd name="T6" fmla="*/ 163810950 w 68"/>
                <a:gd name="T7" fmla="*/ 52922488 h 68"/>
                <a:gd name="T8" fmla="*/ 146169063 w 68"/>
                <a:gd name="T9" fmla="*/ 25201563 h 68"/>
                <a:gd name="T10" fmla="*/ 118446550 w 68"/>
                <a:gd name="T11" fmla="*/ 7559675 h 68"/>
                <a:gd name="T12" fmla="*/ 85685313 w 68"/>
                <a:gd name="T13" fmla="*/ 0 h 68"/>
                <a:gd name="T14" fmla="*/ 52922488 w 68"/>
                <a:gd name="T15" fmla="*/ 7559675 h 68"/>
                <a:gd name="T16" fmla="*/ 25201563 w 68"/>
                <a:gd name="T17" fmla="*/ 25201563 h 68"/>
                <a:gd name="T18" fmla="*/ 5040313 w 68"/>
                <a:gd name="T19" fmla="*/ 52922488 h 68"/>
                <a:gd name="T20" fmla="*/ 0 w 68"/>
                <a:gd name="T21" fmla="*/ 88204675 h 68"/>
                <a:gd name="T22" fmla="*/ 5040313 w 68"/>
                <a:gd name="T23" fmla="*/ 118446550 h 68"/>
                <a:gd name="T24" fmla="*/ 25201563 w 68"/>
                <a:gd name="T25" fmla="*/ 146169063 h 68"/>
                <a:gd name="T26" fmla="*/ 52922488 w 68"/>
                <a:gd name="T27" fmla="*/ 166330313 h 68"/>
                <a:gd name="T28" fmla="*/ 85685313 w 68"/>
                <a:gd name="T29" fmla="*/ 171370625 h 68"/>
                <a:gd name="T30" fmla="*/ 118446550 w 68"/>
                <a:gd name="T31" fmla="*/ 166330313 h 68"/>
                <a:gd name="T32" fmla="*/ 146169063 w 68"/>
                <a:gd name="T33" fmla="*/ 146169063 h 68"/>
                <a:gd name="T34" fmla="*/ 146169063 w 68"/>
                <a:gd name="T35" fmla="*/ 14616906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58" y="58"/>
                  </a:moveTo>
                  <a:lnTo>
                    <a:pt x="65" y="47"/>
                  </a:lnTo>
                  <a:lnTo>
                    <a:pt x="68" y="35"/>
                  </a:lnTo>
                  <a:lnTo>
                    <a:pt x="65" y="21"/>
                  </a:lnTo>
                  <a:lnTo>
                    <a:pt x="58" y="10"/>
                  </a:lnTo>
                  <a:lnTo>
                    <a:pt x="47" y="3"/>
                  </a:lnTo>
                  <a:lnTo>
                    <a:pt x="34" y="0"/>
                  </a:lnTo>
                  <a:lnTo>
                    <a:pt x="21" y="3"/>
                  </a:lnTo>
                  <a:lnTo>
                    <a:pt x="10" y="10"/>
                  </a:lnTo>
                  <a:lnTo>
                    <a:pt x="2" y="21"/>
                  </a:lnTo>
                  <a:lnTo>
                    <a:pt x="0" y="35"/>
                  </a:lnTo>
                  <a:lnTo>
                    <a:pt x="2" y="47"/>
                  </a:lnTo>
                  <a:lnTo>
                    <a:pt x="10" y="58"/>
                  </a:lnTo>
                  <a:lnTo>
                    <a:pt x="21" y="66"/>
                  </a:lnTo>
                  <a:lnTo>
                    <a:pt x="34" y="68"/>
                  </a:lnTo>
                  <a:lnTo>
                    <a:pt x="47" y="66"/>
                  </a:lnTo>
                  <a:lnTo>
                    <a:pt x="58" y="58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rgbClr val="00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34" name="Freeform 1248"/>
            <p:cNvSpPr>
              <a:spLocks/>
            </p:cNvSpPr>
            <p:nvPr/>
          </p:nvSpPr>
          <p:spPr bwMode="auto">
            <a:xfrm>
              <a:off x="3431104" y="4090000"/>
              <a:ext cx="107950" cy="107950"/>
            </a:xfrm>
            <a:custGeom>
              <a:avLst/>
              <a:gdLst>
                <a:gd name="T0" fmla="*/ 146169063 w 68"/>
                <a:gd name="T1" fmla="*/ 146169063 h 68"/>
                <a:gd name="T2" fmla="*/ 163810950 w 68"/>
                <a:gd name="T3" fmla="*/ 118446550 h 68"/>
                <a:gd name="T4" fmla="*/ 171370625 w 68"/>
                <a:gd name="T5" fmla="*/ 88204675 h 68"/>
                <a:gd name="T6" fmla="*/ 163810950 w 68"/>
                <a:gd name="T7" fmla="*/ 52922488 h 68"/>
                <a:gd name="T8" fmla="*/ 146169063 w 68"/>
                <a:gd name="T9" fmla="*/ 25201563 h 68"/>
                <a:gd name="T10" fmla="*/ 118446550 w 68"/>
                <a:gd name="T11" fmla="*/ 7559675 h 68"/>
                <a:gd name="T12" fmla="*/ 85685313 w 68"/>
                <a:gd name="T13" fmla="*/ 0 h 68"/>
                <a:gd name="T14" fmla="*/ 52922488 w 68"/>
                <a:gd name="T15" fmla="*/ 7559675 h 68"/>
                <a:gd name="T16" fmla="*/ 25201563 w 68"/>
                <a:gd name="T17" fmla="*/ 25201563 h 68"/>
                <a:gd name="T18" fmla="*/ 5040313 w 68"/>
                <a:gd name="T19" fmla="*/ 52922488 h 68"/>
                <a:gd name="T20" fmla="*/ 0 w 68"/>
                <a:gd name="T21" fmla="*/ 88204675 h 68"/>
                <a:gd name="T22" fmla="*/ 5040313 w 68"/>
                <a:gd name="T23" fmla="*/ 118446550 h 68"/>
                <a:gd name="T24" fmla="*/ 25201563 w 68"/>
                <a:gd name="T25" fmla="*/ 146169063 h 68"/>
                <a:gd name="T26" fmla="*/ 52922488 w 68"/>
                <a:gd name="T27" fmla="*/ 166330313 h 68"/>
                <a:gd name="T28" fmla="*/ 85685313 w 68"/>
                <a:gd name="T29" fmla="*/ 171370625 h 68"/>
                <a:gd name="T30" fmla="*/ 118446550 w 68"/>
                <a:gd name="T31" fmla="*/ 166330313 h 68"/>
                <a:gd name="T32" fmla="*/ 146169063 w 68"/>
                <a:gd name="T33" fmla="*/ 146169063 h 68"/>
                <a:gd name="T34" fmla="*/ 146169063 w 68"/>
                <a:gd name="T35" fmla="*/ 14616906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58" y="58"/>
                  </a:moveTo>
                  <a:lnTo>
                    <a:pt x="65" y="47"/>
                  </a:lnTo>
                  <a:lnTo>
                    <a:pt x="68" y="35"/>
                  </a:lnTo>
                  <a:lnTo>
                    <a:pt x="65" y="21"/>
                  </a:lnTo>
                  <a:lnTo>
                    <a:pt x="58" y="10"/>
                  </a:lnTo>
                  <a:lnTo>
                    <a:pt x="47" y="3"/>
                  </a:lnTo>
                  <a:lnTo>
                    <a:pt x="34" y="0"/>
                  </a:lnTo>
                  <a:lnTo>
                    <a:pt x="21" y="3"/>
                  </a:lnTo>
                  <a:lnTo>
                    <a:pt x="10" y="10"/>
                  </a:lnTo>
                  <a:lnTo>
                    <a:pt x="2" y="21"/>
                  </a:lnTo>
                  <a:lnTo>
                    <a:pt x="0" y="35"/>
                  </a:lnTo>
                  <a:lnTo>
                    <a:pt x="2" y="47"/>
                  </a:lnTo>
                  <a:lnTo>
                    <a:pt x="10" y="58"/>
                  </a:lnTo>
                  <a:lnTo>
                    <a:pt x="21" y="66"/>
                  </a:lnTo>
                  <a:lnTo>
                    <a:pt x="34" y="68"/>
                  </a:lnTo>
                  <a:lnTo>
                    <a:pt x="47" y="66"/>
                  </a:lnTo>
                  <a:lnTo>
                    <a:pt x="58" y="58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rgbClr val="00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35" name="Freeform 1248"/>
            <p:cNvSpPr>
              <a:spLocks/>
            </p:cNvSpPr>
            <p:nvPr/>
          </p:nvSpPr>
          <p:spPr bwMode="auto">
            <a:xfrm>
              <a:off x="3095824" y="4699600"/>
              <a:ext cx="107950" cy="107950"/>
            </a:xfrm>
            <a:custGeom>
              <a:avLst/>
              <a:gdLst>
                <a:gd name="T0" fmla="*/ 146169063 w 68"/>
                <a:gd name="T1" fmla="*/ 146169063 h 68"/>
                <a:gd name="T2" fmla="*/ 163810950 w 68"/>
                <a:gd name="T3" fmla="*/ 118446550 h 68"/>
                <a:gd name="T4" fmla="*/ 171370625 w 68"/>
                <a:gd name="T5" fmla="*/ 88204675 h 68"/>
                <a:gd name="T6" fmla="*/ 163810950 w 68"/>
                <a:gd name="T7" fmla="*/ 52922488 h 68"/>
                <a:gd name="T8" fmla="*/ 146169063 w 68"/>
                <a:gd name="T9" fmla="*/ 25201563 h 68"/>
                <a:gd name="T10" fmla="*/ 118446550 w 68"/>
                <a:gd name="T11" fmla="*/ 7559675 h 68"/>
                <a:gd name="T12" fmla="*/ 85685313 w 68"/>
                <a:gd name="T13" fmla="*/ 0 h 68"/>
                <a:gd name="T14" fmla="*/ 52922488 w 68"/>
                <a:gd name="T15" fmla="*/ 7559675 h 68"/>
                <a:gd name="T16" fmla="*/ 25201563 w 68"/>
                <a:gd name="T17" fmla="*/ 25201563 h 68"/>
                <a:gd name="T18" fmla="*/ 5040313 w 68"/>
                <a:gd name="T19" fmla="*/ 52922488 h 68"/>
                <a:gd name="T20" fmla="*/ 0 w 68"/>
                <a:gd name="T21" fmla="*/ 88204675 h 68"/>
                <a:gd name="T22" fmla="*/ 5040313 w 68"/>
                <a:gd name="T23" fmla="*/ 118446550 h 68"/>
                <a:gd name="T24" fmla="*/ 25201563 w 68"/>
                <a:gd name="T25" fmla="*/ 146169063 h 68"/>
                <a:gd name="T26" fmla="*/ 52922488 w 68"/>
                <a:gd name="T27" fmla="*/ 166330313 h 68"/>
                <a:gd name="T28" fmla="*/ 85685313 w 68"/>
                <a:gd name="T29" fmla="*/ 171370625 h 68"/>
                <a:gd name="T30" fmla="*/ 118446550 w 68"/>
                <a:gd name="T31" fmla="*/ 166330313 h 68"/>
                <a:gd name="T32" fmla="*/ 146169063 w 68"/>
                <a:gd name="T33" fmla="*/ 146169063 h 68"/>
                <a:gd name="T34" fmla="*/ 146169063 w 68"/>
                <a:gd name="T35" fmla="*/ 14616906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58" y="58"/>
                  </a:moveTo>
                  <a:lnTo>
                    <a:pt x="65" y="47"/>
                  </a:lnTo>
                  <a:lnTo>
                    <a:pt x="68" y="35"/>
                  </a:lnTo>
                  <a:lnTo>
                    <a:pt x="65" y="21"/>
                  </a:lnTo>
                  <a:lnTo>
                    <a:pt x="58" y="10"/>
                  </a:lnTo>
                  <a:lnTo>
                    <a:pt x="47" y="3"/>
                  </a:lnTo>
                  <a:lnTo>
                    <a:pt x="34" y="0"/>
                  </a:lnTo>
                  <a:lnTo>
                    <a:pt x="21" y="3"/>
                  </a:lnTo>
                  <a:lnTo>
                    <a:pt x="10" y="10"/>
                  </a:lnTo>
                  <a:lnTo>
                    <a:pt x="2" y="21"/>
                  </a:lnTo>
                  <a:lnTo>
                    <a:pt x="0" y="35"/>
                  </a:lnTo>
                  <a:lnTo>
                    <a:pt x="2" y="47"/>
                  </a:lnTo>
                  <a:lnTo>
                    <a:pt x="10" y="58"/>
                  </a:lnTo>
                  <a:lnTo>
                    <a:pt x="21" y="66"/>
                  </a:lnTo>
                  <a:lnTo>
                    <a:pt x="34" y="68"/>
                  </a:lnTo>
                  <a:lnTo>
                    <a:pt x="47" y="66"/>
                  </a:lnTo>
                  <a:lnTo>
                    <a:pt x="58" y="58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rgbClr val="00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36" name="Freeform 1248"/>
            <p:cNvSpPr>
              <a:spLocks/>
            </p:cNvSpPr>
            <p:nvPr/>
          </p:nvSpPr>
          <p:spPr bwMode="auto">
            <a:xfrm>
              <a:off x="2928184" y="4874860"/>
              <a:ext cx="107950" cy="107950"/>
            </a:xfrm>
            <a:custGeom>
              <a:avLst/>
              <a:gdLst>
                <a:gd name="T0" fmla="*/ 146169063 w 68"/>
                <a:gd name="T1" fmla="*/ 146169063 h 68"/>
                <a:gd name="T2" fmla="*/ 163810950 w 68"/>
                <a:gd name="T3" fmla="*/ 118446550 h 68"/>
                <a:gd name="T4" fmla="*/ 171370625 w 68"/>
                <a:gd name="T5" fmla="*/ 88204675 h 68"/>
                <a:gd name="T6" fmla="*/ 163810950 w 68"/>
                <a:gd name="T7" fmla="*/ 52922488 h 68"/>
                <a:gd name="T8" fmla="*/ 146169063 w 68"/>
                <a:gd name="T9" fmla="*/ 25201563 h 68"/>
                <a:gd name="T10" fmla="*/ 118446550 w 68"/>
                <a:gd name="T11" fmla="*/ 7559675 h 68"/>
                <a:gd name="T12" fmla="*/ 85685313 w 68"/>
                <a:gd name="T13" fmla="*/ 0 h 68"/>
                <a:gd name="T14" fmla="*/ 52922488 w 68"/>
                <a:gd name="T15" fmla="*/ 7559675 h 68"/>
                <a:gd name="T16" fmla="*/ 25201563 w 68"/>
                <a:gd name="T17" fmla="*/ 25201563 h 68"/>
                <a:gd name="T18" fmla="*/ 5040313 w 68"/>
                <a:gd name="T19" fmla="*/ 52922488 h 68"/>
                <a:gd name="T20" fmla="*/ 0 w 68"/>
                <a:gd name="T21" fmla="*/ 88204675 h 68"/>
                <a:gd name="T22" fmla="*/ 5040313 w 68"/>
                <a:gd name="T23" fmla="*/ 118446550 h 68"/>
                <a:gd name="T24" fmla="*/ 25201563 w 68"/>
                <a:gd name="T25" fmla="*/ 146169063 h 68"/>
                <a:gd name="T26" fmla="*/ 52922488 w 68"/>
                <a:gd name="T27" fmla="*/ 166330313 h 68"/>
                <a:gd name="T28" fmla="*/ 85685313 w 68"/>
                <a:gd name="T29" fmla="*/ 171370625 h 68"/>
                <a:gd name="T30" fmla="*/ 118446550 w 68"/>
                <a:gd name="T31" fmla="*/ 166330313 h 68"/>
                <a:gd name="T32" fmla="*/ 146169063 w 68"/>
                <a:gd name="T33" fmla="*/ 146169063 h 68"/>
                <a:gd name="T34" fmla="*/ 146169063 w 68"/>
                <a:gd name="T35" fmla="*/ 14616906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58" y="58"/>
                  </a:moveTo>
                  <a:lnTo>
                    <a:pt x="65" y="47"/>
                  </a:lnTo>
                  <a:lnTo>
                    <a:pt x="68" y="35"/>
                  </a:lnTo>
                  <a:lnTo>
                    <a:pt x="65" y="21"/>
                  </a:lnTo>
                  <a:lnTo>
                    <a:pt x="58" y="10"/>
                  </a:lnTo>
                  <a:lnTo>
                    <a:pt x="47" y="3"/>
                  </a:lnTo>
                  <a:lnTo>
                    <a:pt x="34" y="0"/>
                  </a:lnTo>
                  <a:lnTo>
                    <a:pt x="21" y="3"/>
                  </a:lnTo>
                  <a:lnTo>
                    <a:pt x="10" y="10"/>
                  </a:lnTo>
                  <a:lnTo>
                    <a:pt x="2" y="21"/>
                  </a:lnTo>
                  <a:lnTo>
                    <a:pt x="0" y="35"/>
                  </a:lnTo>
                  <a:lnTo>
                    <a:pt x="2" y="47"/>
                  </a:lnTo>
                  <a:lnTo>
                    <a:pt x="10" y="58"/>
                  </a:lnTo>
                  <a:lnTo>
                    <a:pt x="21" y="66"/>
                  </a:lnTo>
                  <a:lnTo>
                    <a:pt x="34" y="68"/>
                  </a:lnTo>
                  <a:lnTo>
                    <a:pt x="47" y="66"/>
                  </a:lnTo>
                  <a:lnTo>
                    <a:pt x="58" y="58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rgbClr val="00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37" name="Freeform 1248"/>
            <p:cNvSpPr>
              <a:spLocks/>
            </p:cNvSpPr>
            <p:nvPr/>
          </p:nvSpPr>
          <p:spPr bwMode="auto">
            <a:xfrm>
              <a:off x="2779594" y="4897720"/>
              <a:ext cx="107950" cy="107950"/>
            </a:xfrm>
            <a:custGeom>
              <a:avLst/>
              <a:gdLst>
                <a:gd name="T0" fmla="*/ 146169063 w 68"/>
                <a:gd name="T1" fmla="*/ 146169063 h 68"/>
                <a:gd name="T2" fmla="*/ 163810950 w 68"/>
                <a:gd name="T3" fmla="*/ 118446550 h 68"/>
                <a:gd name="T4" fmla="*/ 171370625 w 68"/>
                <a:gd name="T5" fmla="*/ 88204675 h 68"/>
                <a:gd name="T6" fmla="*/ 163810950 w 68"/>
                <a:gd name="T7" fmla="*/ 52922488 h 68"/>
                <a:gd name="T8" fmla="*/ 146169063 w 68"/>
                <a:gd name="T9" fmla="*/ 25201563 h 68"/>
                <a:gd name="T10" fmla="*/ 118446550 w 68"/>
                <a:gd name="T11" fmla="*/ 7559675 h 68"/>
                <a:gd name="T12" fmla="*/ 85685313 w 68"/>
                <a:gd name="T13" fmla="*/ 0 h 68"/>
                <a:gd name="T14" fmla="*/ 52922488 w 68"/>
                <a:gd name="T15" fmla="*/ 7559675 h 68"/>
                <a:gd name="T16" fmla="*/ 25201563 w 68"/>
                <a:gd name="T17" fmla="*/ 25201563 h 68"/>
                <a:gd name="T18" fmla="*/ 5040313 w 68"/>
                <a:gd name="T19" fmla="*/ 52922488 h 68"/>
                <a:gd name="T20" fmla="*/ 0 w 68"/>
                <a:gd name="T21" fmla="*/ 88204675 h 68"/>
                <a:gd name="T22" fmla="*/ 5040313 w 68"/>
                <a:gd name="T23" fmla="*/ 118446550 h 68"/>
                <a:gd name="T24" fmla="*/ 25201563 w 68"/>
                <a:gd name="T25" fmla="*/ 146169063 h 68"/>
                <a:gd name="T26" fmla="*/ 52922488 w 68"/>
                <a:gd name="T27" fmla="*/ 166330313 h 68"/>
                <a:gd name="T28" fmla="*/ 85685313 w 68"/>
                <a:gd name="T29" fmla="*/ 171370625 h 68"/>
                <a:gd name="T30" fmla="*/ 118446550 w 68"/>
                <a:gd name="T31" fmla="*/ 166330313 h 68"/>
                <a:gd name="T32" fmla="*/ 146169063 w 68"/>
                <a:gd name="T33" fmla="*/ 146169063 h 68"/>
                <a:gd name="T34" fmla="*/ 146169063 w 68"/>
                <a:gd name="T35" fmla="*/ 146169063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8"/>
                <a:gd name="T56" fmla="*/ 68 w 6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8">
                  <a:moveTo>
                    <a:pt x="58" y="58"/>
                  </a:moveTo>
                  <a:lnTo>
                    <a:pt x="65" y="47"/>
                  </a:lnTo>
                  <a:lnTo>
                    <a:pt x="68" y="35"/>
                  </a:lnTo>
                  <a:lnTo>
                    <a:pt x="65" y="21"/>
                  </a:lnTo>
                  <a:lnTo>
                    <a:pt x="58" y="10"/>
                  </a:lnTo>
                  <a:lnTo>
                    <a:pt x="47" y="3"/>
                  </a:lnTo>
                  <a:lnTo>
                    <a:pt x="34" y="0"/>
                  </a:lnTo>
                  <a:lnTo>
                    <a:pt x="21" y="3"/>
                  </a:lnTo>
                  <a:lnTo>
                    <a:pt x="10" y="10"/>
                  </a:lnTo>
                  <a:lnTo>
                    <a:pt x="2" y="21"/>
                  </a:lnTo>
                  <a:lnTo>
                    <a:pt x="0" y="35"/>
                  </a:lnTo>
                  <a:lnTo>
                    <a:pt x="2" y="47"/>
                  </a:lnTo>
                  <a:lnTo>
                    <a:pt x="10" y="58"/>
                  </a:lnTo>
                  <a:lnTo>
                    <a:pt x="21" y="66"/>
                  </a:lnTo>
                  <a:lnTo>
                    <a:pt x="34" y="68"/>
                  </a:lnTo>
                  <a:lnTo>
                    <a:pt x="47" y="66"/>
                  </a:lnTo>
                  <a:lnTo>
                    <a:pt x="58" y="58"/>
                  </a:lnTo>
                  <a:close/>
                </a:path>
              </a:pathLst>
            </a:custGeom>
            <a:solidFill>
              <a:srgbClr val="009900"/>
            </a:solidFill>
            <a:ln w="0">
              <a:solidFill>
                <a:srgbClr val="00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38" name="Forme libre 2"/>
            <p:cNvSpPr>
              <a:spLocks/>
            </p:cNvSpPr>
            <p:nvPr/>
          </p:nvSpPr>
          <p:spPr bwMode="auto">
            <a:xfrm>
              <a:off x="2823210" y="2912350"/>
              <a:ext cx="4091940" cy="2045970"/>
            </a:xfrm>
            <a:custGeom>
              <a:avLst/>
              <a:gdLst>
                <a:gd name="T0" fmla="*/ 0 w 4091940"/>
                <a:gd name="T1" fmla="*/ 2045970 h 2045970"/>
                <a:gd name="T2" fmla="*/ 175260 w 4091940"/>
                <a:gd name="T3" fmla="*/ 2011680 h 2045970"/>
                <a:gd name="T4" fmla="*/ 323850 w 4091940"/>
                <a:gd name="T5" fmla="*/ 1844040 h 2045970"/>
                <a:gd name="T6" fmla="*/ 674370 w 4091940"/>
                <a:gd name="T7" fmla="*/ 1230630 h 2045970"/>
                <a:gd name="T8" fmla="*/ 1005840 w 4091940"/>
                <a:gd name="T9" fmla="*/ 708660 h 2045970"/>
                <a:gd name="T10" fmla="*/ 1375410 w 4091940"/>
                <a:gd name="T11" fmla="*/ 346710 h 2045970"/>
                <a:gd name="T12" fmla="*/ 2042160 w 4091940"/>
                <a:gd name="T13" fmla="*/ 22860 h 2045970"/>
                <a:gd name="T14" fmla="*/ 2739390 w 4091940"/>
                <a:gd name="T15" fmla="*/ 3810 h 2045970"/>
                <a:gd name="T16" fmla="*/ 3409950 w 4091940"/>
                <a:gd name="T17" fmla="*/ 80010 h 2045970"/>
                <a:gd name="T18" fmla="*/ 4091940 w 4091940"/>
                <a:gd name="T19" fmla="*/ 0 h 2045970"/>
                <a:gd name="T20" fmla="*/ 4091940 w 4091940"/>
                <a:gd name="T21" fmla="*/ 0 h 204597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091940" h="2045970">
                  <a:moveTo>
                    <a:pt x="0" y="2045970"/>
                  </a:moveTo>
                  <a:lnTo>
                    <a:pt x="175260" y="2011680"/>
                  </a:lnTo>
                  <a:lnTo>
                    <a:pt x="323850" y="1844040"/>
                  </a:lnTo>
                  <a:lnTo>
                    <a:pt x="674370" y="1230630"/>
                  </a:lnTo>
                  <a:lnTo>
                    <a:pt x="1005840" y="708660"/>
                  </a:lnTo>
                  <a:lnTo>
                    <a:pt x="1375410" y="346710"/>
                  </a:lnTo>
                  <a:lnTo>
                    <a:pt x="2042160" y="22860"/>
                  </a:lnTo>
                  <a:lnTo>
                    <a:pt x="2739390" y="3810"/>
                  </a:lnTo>
                  <a:lnTo>
                    <a:pt x="3409950" y="80010"/>
                  </a:lnTo>
                  <a:lnTo>
                    <a:pt x="4091940" y="0"/>
                  </a:lnTo>
                </a:path>
              </a:pathLst>
            </a:custGeom>
            <a:noFill/>
            <a:ln w="19050" cap="flat" cmpd="sng" algn="ctr">
              <a:solidFill>
                <a:srgbClr val="0099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39" name="Rectangle 135"/>
            <p:cNvSpPr>
              <a:spLocks noChangeArrowheads="1"/>
            </p:cNvSpPr>
            <p:nvPr/>
          </p:nvSpPr>
          <p:spPr bwMode="auto">
            <a:xfrm>
              <a:off x="2613624" y="5662318"/>
              <a:ext cx="235642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100">
                  <a:solidFill>
                    <a:srgbClr val="000066"/>
                  </a:solidFill>
                  <a:cs typeface="Arial" pitchFamily="34" charset="0"/>
                </a:rPr>
                <a:t>353</a:t>
              </a:r>
            </a:p>
          </p:txBody>
        </p:sp>
        <p:sp>
          <p:nvSpPr>
            <p:cNvPr id="6240" name="Rectangle 135"/>
            <p:cNvSpPr>
              <a:spLocks noChangeArrowheads="1"/>
            </p:cNvSpPr>
            <p:nvPr/>
          </p:nvSpPr>
          <p:spPr bwMode="auto">
            <a:xfrm>
              <a:off x="3067477" y="5662318"/>
              <a:ext cx="235642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100">
                  <a:solidFill>
                    <a:srgbClr val="000066"/>
                  </a:solidFill>
                  <a:cs typeface="Arial" pitchFamily="34" charset="0"/>
                </a:rPr>
                <a:t>353</a:t>
              </a:r>
            </a:p>
          </p:txBody>
        </p:sp>
        <p:sp>
          <p:nvSpPr>
            <p:cNvPr id="6241" name="Rectangle 135"/>
            <p:cNvSpPr>
              <a:spLocks noChangeArrowheads="1"/>
            </p:cNvSpPr>
            <p:nvPr/>
          </p:nvSpPr>
          <p:spPr bwMode="auto">
            <a:xfrm>
              <a:off x="3366237" y="5662318"/>
              <a:ext cx="235642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100">
                  <a:solidFill>
                    <a:srgbClr val="000066"/>
                  </a:solidFill>
                  <a:cs typeface="Arial" pitchFamily="34" charset="0"/>
                </a:rPr>
                <a:t>353</a:t>
              </a:r>
            </a:p>
          </p:txBody>
        </p:sp>
        <p:sp>
          <p:nvSpPr>
            <p:cNvPr id="6242" name="Rectangle 135"/>
            <p:cNvSpPr>
              <a:spLocks noChangeArrowheads="1"/>
            </p:cNvSpPr>
            <p:nvPr/>
          </p:nvSpPr>
          <p:spPr bwMode="auto">
            <a:xfrm>
              <a:off x="3700353" y="5662318"/>
              <a:ext cx="235642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100">
                  <a:solidFill>
                    <a:srgbClr val="000066"/>
                  </a:solidFill>
                  <a:cs typeface="Arial" pitchFamily="34" charset="0"/>
                </a:rPr>
                <a:t>353</a:t>
              </a:r>
            </a:p>
          </p:txBody>
        </p:sp>
        <p:sp>
          <p:nvSpPr>
            <p:cNvPr id="6243" name="Rectangle 135"/>
            <p:cNvSpPr>
              <a:spLocks noChangeArrowheads="1"/>
            </p:cNvSpPr>
            <p:nvPr/>
          </p:nvSpPr>
          <p:spPr bwMode="auto">
            <a:xfrm>
              <a:off x="4037489" y="5662318"/>
              <a:ext cx="235642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100">
                  <a:solidFill>
                    <a:srgbClr val="000066"/>
                  </a:solidFill>
                  <a:cs typeface="Arial" pitchFamily="34" charset="0"/>
                </a:rPr>
                <a:t>353</a:t>
              </a:r>
            </a:p>
          </p:txBody>
        </p:sp>
        <p:sp>
          <p:nvSpPr>
            <p:cNvPr id="6244" name="Rectangle 135"/>
            <p:cNvSpPr>
              <a:spLocks noChangeArrowheads="1"/>
            </p:cNvSpPr>
            <p:nvPr/>
          </p:nvSpPr>
          <p:spPr bwMode="auto">
            <a:xfrm>
              <a:off x="4723618" y="5662318"/>
              <a:ext cx="235642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100">
                  <a:solidFill>
                    <a:srgbClr val="000066"/>
                  </a:solidFill>
                  <a:cs typeface="Arial" pitchFamily="34" charset="0"/>
                </a:rPr>
                <a:t>353</a:t>
              </a:r>
            </a:p>
          </p:txBody>
        </p:sp>
        <p:sp>
          <p:nvSpPr>
            <p:cNvPr id="6245" name="Rectangle 135"/>
            <p:cNvSpPr>
              <a:spLocks noChangeArrowheads="1"/>
            </p:cNvSpPr>
            <p:nvPr/>
          </p:nvSpPr>
          <p:spPr bwMode="auto">
            <a:xfrm>
              <a:off x="5398611" y="5662318"/>
              <a:ext cx="235642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100">
                  <a:solidFill>
                    <a:srgbClr val="000066"/>
                  </a:solidFill>
                  <a:cs typeface="Arial" pitchFamily="34" charset="0"/>
                </a:rPr>
                <a:t>353</a:t>
              </a:r>
            </a:p>
          </p:txBody>
        </p:sp>
        <p:sp>
          <p:nvSpPr>
            <p:cNvPr id="6246" name="Rectangle 135"/>
            <p:cNvSpPr>
              <a:spLocks noChangeArrowheads="1"/>
            </p:cNvSpPr>
            <p:nvPr/>
          </p:nvSpPr>
          <p:spPr bwMode="auto">
            <a:xfrm>
              <a:off x="6088711" y="5662318"/>
              <a:ext cx="235642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100">
                  <a:solidFill>
                    <a:srgbClr val="000066"/>
                  </a:solidFill>
                  <a:cs typeface="Arial" pitchFamily="34" charset="0"/>
                </a:rPr>
                <a:t>353</a:t>
              </a:r>
            </a:p>
          </p:txBody>
        </p:sp>
        <p:sp>
          <p:nvSpPr>
            <p:cNvPr id="6247" name="Rectangle 135"/>
            <p:cNvSpPr>
              <a:spLocks noChangeArrowheads="1"/>
            </p:cNvSpPr>
            <p:nvPr/>
          </p:nvSpPr>
          <p:spPr bwMode="auto">
            <a:xfrm>
              <a:off x="6800830" y="5662318"/>
              <a:ext cx="235642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100">
                  <a:solidFill>
                    <a:srgbClr val="000066"/>
                  </a:solidFill>
                  <a:cs typeface="Arial" pitchFamily="34" charset="0"/>
                </a:rPr>
                <a:t>353</a:t>
              </a:r>
            </a:p>
          </p:txBody>
        </p:sp>
        <p:sp>
          <p:nvSpPr>
            <p:cNvPr id="6248" name="Rectangle 135"/>
            <p:cNvSpPr>
              <a:spLocks noChangeArrowheads="1"/>
            </p:cNvSpPr>
            <p:nvPr/>
          </p:nvSpPr>
          <p:spPr bwMode="auto">
            <a:xfrm>
              <a:off x="2613624" y="5852782"/>
              <a:ext cx="235642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100">
                  <a:solidFill>
                    <a:srgbClr val="000066"/>
                  </a:solidFill>
                  <a:cs typeface="Arial" pitchFamily="34" charset="0"/>
                </a:rPr>
                <a:t>355</a:t>
              </a:r>
            </a:p>
          </p:txBody>
        </p:sp>
        <p:sp>
          <p:nvSpPr>
            <p:cNvPr id="6249" name="Rectangle 135"/>
            <p:cNvSpPr>
              <a:spLocks noChangeArrowheads="1"/>
            </p:cNvSpPr>
            <p:nvPr/>
          </p:nvSpPr>
          <p:spPr bwMode="auto">
            <a:xfrm>
              <a:off x="3067477" y="5852782"/>
              <a:ext cx="235642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100">
                  <a:solidFill>
                    <a:srgbClr val="000066"/>
                  </a:solidFill>
                  <a:cs typeface="Arial" pitchFamily="34" charset="0"/>
                </a:rPr>
                <a:t>355</a:t>
              </a:r>
            </a:p>
          </p:txBody>
        </p:sp>
        <p:sp>
          <p:nvSpPr>
            <p:cNvPr id="6250" name="Rectangle 135"/>
            <p:cNvSpPr>
              <a:spLocks noChangeArrowheads="1"/>
            </p:cNvSpPr>
            <p:nvPr/>
          </p:nvSpPr>
          <p:spPr bwMode="auto">
            <a:xfrm>
              <a:off x="3366237" y="5852782"/>
              <a:ext cx="235642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100">
                  <a:solidFill>
                    <a:srgbClr val="000066"/>
                  </a:solidFill>
                  <a:cs typeface="Arial" pitchFamily="34" charset="0"/>
                </a:rPr>
                <a:t>355</a:t>
              </a:r>
            </a:p>
          </p:txBody>
        </p:sp>
        <p:sp>
          <p:nvSpPr>
            <p:cNvPr id="6251" name="Rectangle 135"/>
            <p:cNvSpPr>
              <a:spLocks noChangeArrowheads="1"/>
            </p:cNvSpPr>
            <p:nvPr/>
          </p:nvSpPr>
          <p:spPr bwMode="auto">
            <a:xfrm>
              <a:off x="3700353" y="5852782"/>
              <a:ext cx="235642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100">
                  <a:solidFill>
                    <a:srgbClr val="000066"/>
                  </a:solidFill>
                  <a:cs typeface="Arial" pitchFamily="34" charset="0"/>
                </a:rPr>
                <a:t>355</a:t>
              </a:r>
            </a:p>
          </p:txBody>
        </p:sp>
        <p:sp>
          <p:nvSpPr>
            <p:cNvPr id="6252" name="Rectangle 135"/>
            <p:cNvSpPr>
              <a:spLocks noChangeArrowheads="1"/>
            </p:cNvSpPr>
            <p:nvPr/>
          </p:nvSpPr>
          <p:spPr bwMode="auto">
            <a:xfrm>
              <a:off x="4037489" y="5852782"/>
              <a:ext cx="235642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100">
                  <a:solidFill>
                    <a:srgbClr val="000066"/>
                  </a:solidFill>
                  <a:cs typeface="Arial" pitchFamily="34" charset="0"/>
                </a:rPr>
                <a:t>355</a:t>
              </a:r>
            </a:p>
          </p:txBody>
        </p:sp>
        <p:sp>
          <p:nvSpPr>
            <p:cNvPr id="6253" name="Rectangle 135"/>
            <p:cNvSpPr>
              <a:spLocks noChangeArrowheads="1"/>
            </p:cNvSpPr>
            <p:nvPr/>
          </p:nvSpPr>
          <p:spPr bwMode="auto">
            <a:xfrm>
              <a:off x="4723618" y="5852782"/>
              <a:ext cx="235642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100">
                  <a:solidFill>
                    <a:srgbClr val="000066"/>
                  </a:solidFill>
                  <a:cs typeface="Arial" pitchFamily="34" charset="0"/>
                </a:rPr>
                <a:t>355</a:t>
              </a:r>
            </a:p>
          </p:txBody>
        </p:sp>
        <p:sp>
          <p:nvSpPr>
            <p:cNvPr id="6254" name="Rectangle 135"/>
            <p:cNvSpPr>
              <a:spLocks noChangeArrowheads="1"/>
            </p:cNvSpPr>
            <p:nvPr/>
          </p:nvSpPr>
          <p:spPr bwMode="auto">
            <a:xfrm>
              <a:off x="5398611" y="5852782"/>
              <a:ext cx="235642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100">
                  <a:solidFill>
                    <a:srgbClr val="000066"/>
                  </a:solidFill>
                  <a:cs typeface="Arial" pitchFamily="34" charset="0"/>
                </a:rPr>
                <a:t>355</a:t>
              </a:r>
            </a:p>
          </p:txBody>
        </p:sp>
        <p:sp>
          <p:nvSpPr>
            <p:cNvPr id="6255" name="Rectangle 135"/>
            <p:cNvSpPr>
              <a:spLocks noChangeArrowheads="1"/>
            </p:cNvSpPr>
            <p:nvPr/>
          </p:nvSpPr>
          <p:spPr bwMode="auto">
            <a:xfrm>
              <a:off x="6088711" y="5852782"/>
              <a:ext cx="235642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100">
                  <a:solidFill>
                    <a:srgbClr val="000066"/>
                  </a:solidFill>
                  <a:cs typeface="Arial" pitchFamily="34" charset="0"/>
                </a:rPr>
                <a:t>355</a:t>
              </a:r>
            </a:p>
          </p:txBody>
        </p:sp>
        <p:sp>
          <p:nvSpPr>
            <p:cNvPr id="6256" name="Rectangle 135"/>
            <p:cNvSpPr>
              <a:spLocks noChangeArrowheads="1"/>
            </p:cNvSpPr>
            <p:nvPr/>
          </p:nvSpPr>
          <p:spPr bwMode="auto">
            <a:xfrm>
              <a:off x="6800830" y="5852782"/>
              <a:ext cx="235642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100">
                  <a:solidFill>
                    <a:srgbClr val="000066"/>
                  </a:solidFill>
                  <a:cs typeface="Arial" pitchFamily="34" charset="0"/>
                </a:rPr>
                <a:t>355</a:t>
              </a:r>
            </a:p>
          </p:txBody>
        </p:sp>
        <p:sp>
          <p:nvSpPr>
            <p:cNvPr id="6257" name="Rectangle 135"/>
            <p:cNvSpPr>
              <a:spLocks noChangeArrowheads="1"/>
            </p:cNvSpPr>
            <p:nvPr/>
          </p:nvSpPr>
          <p:spPr bwMode="auto">
            <a:xfrm>
              <a:off x="1349928" y="5662318"/>
              <a:ext cx="114614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defTabSz="914400"/>
              <a:r>
                <a:rPr lang="en-GB" sz="1100" b="1">
                  <a:solidFill>
                    <a:srgbClr val="000066"/>
                  </a:solidFill>
                  <a:ea typeface="ＭＳ Ｐゴシック" pitchFamily="34" charset="-128"/>
                </a:rPr>
                <a:t>EVCG/c/FTC/TDF</a:t>
              </a:r>
            </a:p>
          </p:txBody>
        </p:sp>
        <p:sp>
          <p:nvSpPr>
            <p:cNvPr id="6258" name="Rectangle 135"/>
            <p:cNvSpPr>
              <a:spLocks noChangeArrowheads="1"/>
            </p:cNvSpPr>
            <p:nvPr/>
          </p:nvSpPr>
          <p:spPr bwMode="auto">
            <a:xfrm>
              <a:off x="1349928" y="5852782"/>
              <a:ext cx="112530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defTabSz="914400"/>
              <a:r>
                <a:rPr lang="en-GB" sz="1100" b="1">
                  <a:solidFill>
                    <a:srgbClr val="000066"/>
                  </a:solidFill>
                  <a:ea typeface="ＭＳ Ｐゴシック" pitchFamily="34" charset="-128"/>
                </a:rPr>
                <a:t>ATV/r + FTC/TDF</a:t>
              </a:r>
            </a:p>
          </p:txBody>
        </p:sp>
        <p:sp>
          <p:nvSpPr>
            <p:cNvPr id="6259" name="Rectangle 135"/>
            <p:cNvSpPr>
              <a:spLocks noChangeArrowheads="1"/>
            </p:cNvSpPr>
            <p:nvPr/>
          </p:nvSpPr>
          <p:spPr bwMode="auto">
            <a:xfrm>
              <a:off x="1152192" y="5453350"/>
              <a:ext cx="1285352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defTabSz="914400"/>
              <a:r>
                <a:rPr lang="en-GB" sz="1100" b="1">
                  <a:solidFill>
                    <a:srgbClr val="000066"/>
                  </a:solidFill>
                  <a:ea typeface="ＭＳ Ｐゴシック" pitchFamily="34" charset="-128"/>
                </a:rPr>
                <a:t>Number of patients</a:t>
              </a:r>
            </a:p>
          </p:txBody>
        </p:sp>
        <p:sp>
          <p:nvSpPr>
            <p:cNvPr id="6260" name="ZoneTexte 119"/>
            <p:cNvSpPr txBox="1">
              <a:spLocks noChangeArrowheads="1"/>
            </p:cNvSpPr>
            <p:nvPr/>
          </p:nvSpPr>
          <p:spPr bwMode="auto">
            <a:xfrm>
              <a:off x="2300814" y="2301703"/>
              <a:ext cx="34430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fr-FR" sz="1400">
                  <a:solidFill>
                    <a:srgbClr val="000066"/>
                  </a:solidFill>
                </a:rPr>
                <a:t>%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838200" y="1128713"/>
            <a:ext cx="7454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400"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Response to treatment at week 96 and week 144</a:t>
            </a:r>
          </a:p>
        </p:txBody>
      </p:sp>
      <p:sp>
        <p:nvSpPr>
          <p:cNvPr id="7171" name="ZoneTexte 69"/>
          <p:cNvSpPr txBox="1">
            <a:spLocks noChangeArrowheads="1"/>
          </p:cNvSpPr>
          <p:nvPr/>
        </p:nvSpPr>
        <p:spPr bwMode="auto">
          <a:xfrm>
            <a:off x="3406775" y="6530975"/>
            <a:ext cx="56292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Rockstroh JK, JAIDS 2013;62:483-6 ; Clumeck N, JAIDS 2014;65:e121-4</a:t>
            </a:r>
          </a:p>
        </p:txBody>
      </p:sp>
      <p:grpSp>
        <p:nvGrpSpPr>
          <p:cNvPr id="7172" name="Grouper 41"/>
          <p:cNvGrpSpPr>
            <a:grpSpLocks/>
          </p:cNvGrpSpPr>
          <p:nvPr/>
        </p:nvGrpSpPr>
        <p:grpSpPr bwMode="auto">
          <a:xfrm>
            <a:off x="0" y="6570663"/>
            <a:ext cx="1187450" cy="287337"/>
            <a:chOff x="0" y="6570663"/>
            <a:chExt cx="1393200" cy="288111"/>
          </a:xfrm>
        </p:grpSpPr>
        <p:sp>
          <p:nvSpPr>
            <p:cNvPr id="7242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7243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GS-236-0103</a:t>
              </a:r>
            </a:p>
          </p:txBody>
        </p:sp>
      </p:grpSp>
      <p:grpSp>
        <p:nvGrpSpPr>
          <p:cNvPr id="7173" name="Groupe 83"/>
          <p:cNvGrpSpPr>
            <a:grpSpLocks/>
          </p:cNvGrpSpPr>
          <p:nvPr/>
        </p:nvGrpSpPr>
        <p:grpSpPr bwMode="auto">
          <a:xfrm>
            <a:off x="252413" y="1671638"/>
            <a:ext cx="3906837" cy="4818062"/>
            <a:chOff x="253043" y="1671289"/>
            <a:chExt cx="3905786" cy="4817971"/>
          </a:xfrm>
        </p:grpSpPr>
        <p:sp>
          <p:nvSpPr>
            <p:cNvPr id="7207" name="Rectangle 133"/>
            <p:cNvSpPr>
              <a:spLocks noChangeArrowheads="1"/>
            </p:cNvSpPr>
            <p:nvPr/>
          </p:nvSpPr>
          <p:spPr bwMode="auto">
            <a:xfrm>
              <a:off x="872994" y="3211513"/>
              <a:ext cx="609600" cy="2274554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7208" name="Rectangle 135"/>
            <p:cNvSpPr>
              <a:spLocks noChangeArrowheads="1"/>
            </p:cNvSpPr>
            <p:nvPr/>
          </p:nvSpPr>
          <p:spPr bwMode="auto">
            <a:xfrm>
              <a:off x="351468" y="4698667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25</a:t>
              </a:r>
            </a:p>
          </p:txBody>
        </p:sp>
        <p:sp>
          <p:nvSpPr>
            <p:cNvPr id="7209" name="Rectangle 136"/>
            <p:cNvSpPr>
              <a:spLocks noChangeArrowheads="1"/>
            </p:cNvSpPr>
            <p:nvPr/>
          </p:nvSpPr>
          <p:spPr bwMode="auto">
            <a:xfrm>
              <a:off x="351468" y="4006517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50</a:t>
              </a:r>
            </a:p>
          </p:txBody>
        </p:sp>
        <p:sp>
          <p:nvSpPr>
            <p:cNvPr id="7210" name="Rectangle 137"/>
            <p:cNvSpPr>
              <a:spLocks noChangeArrowheads="1"/>
            </p:cNvSpPr>
            <p:nvPr/>
          </p:nvSpPr>
          <p:spPr bwMode="auto">
            <a:xfrm>
              <a:off x="253043" y="2625392"/>
              <a:ext cx="2952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100</a:t>
              </a:r>
            </a:p>
          </p:txBody>
        </p:sp>
        <p:sp>
          <p:nvSpPr>
            <p:cNvPr id="7211" name="Rectangle 138"/>
            <p:cNvSpPr>
              <a:spLocks noChangeArrowheads="1"/>
            </p:cNvSpPr>
            <p:nvPr/>
          </p:nvSpPr>
          <p:spPr bwMode="auto">
            <a:xfrm>
              <a:off x="351468" y="3315954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75</a:t>
              </a:r>
            </a:p>
          </p:txBody>
        </p:sp>
        <p:sp>
          <p:nvSpPr>
            <p:cNvPr id="7212" name="Line 139"/>
            <p:cNvSpPr>
              <a:spLocks noChangeShapeType="1"/>
            </p:cNvSpPr>
            <p:nvPr/>
          </p:nvSpPr>
          <p:spPr bwMode="auto">
            <a:xfrm>
              <a:off x="596769" y="4805029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213" name="Line 140"/>
            <p:cNvSpPr>
              <a:spLocks noChangeShapeType="1"/>
            </p:cNvSpPr>
            <p:nvPr/>
          </p:nvSpPr>
          <p:spPr bwMode="auto">
            <a:xfrm>
              <a:off x="596769" y="4114467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214" name="Line 141"/>
            <p:cNvSpPr>
              <a:spLocks noChangeShapeType="1"/>
            </p:cNvSpPr>
            <p:nvPr/>
          </p:nvSpPr>
          <p:spPr bwMode="auto">
            <a:xfrm>
              <a:off x="596769" y="2730167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215" name="Line 142"/>
            <p:cNvSpPr>
              <a:spLocks noChangeShapeType="1"/>
            </p:cNvSpPr>
            <p:nvPr/>
          </p:nvSpPr>
          <p:spPr bwMode="auto">
            <a:xfrm>
              <a:off x="596769" y="3420729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216" name="Line 143"/>
            <p:cNvSpPr>
              <a:spLocks noChangeShapeType="1"/>
            </p:cNvSpPr>
            <p:nvPr/>
          </p:nvSpPr>
          <p:spPr bwMode="auto">
            <a:xfrm>
              <a:off x="687257" y="2720642"/>
              <a:ext cx="1587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217" name="Rectangle 144"/>
            <p:cNvSpPr>
              <a:spLocks noChangeArrowheads="1"/>
            </p:cNvSpPr>
            <p:nvPr/>
          </p:nvSpPr>
          <p:spPr bwMode="auto">
            <a:xfrm>
              <a:off x="905554" y="2857442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FE7F00"/>
                  </a:solidFill>
                  <a:cs typeface="Arial" pitchFamily="34" charset="0"/>
                </a:rPr>
                <a:t>83.3</a:t>
              </a:r>
            </a:p>
          </p:txBody>
        </p:sp>
        <p:sp>
          <p:nvSpPr>
            <p:cNvPr id="7218" name="Rectangle 145"/>
            <p:cNvSpPr>
              <a:spLocks noChangeArrowheads="1"/>
            </p:cNvSpPr>
            <p:nvPr/>
          </p:nvSpPr>
          <p:spPr bwMode="auto">
            <a:xfrm>
              <a:off x="1508804" y="2889512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B200"/>
                  </a:solidFill>
                  <a:cs typeface="Arial" pitchFamily="34" charset="0"/>
                </a:rPr>
                <a:t>82.3</a:t>
              </a:r>
            </a:p>
          </p:txBody>
        </p:sp>
        <p:sp>
          <p:nvSpPr>
            <p:cNvPr id="7219" name="Text Box 148"/>
            <p:cNvSpPr txBox="1">
              <a:spLocks noChangeArrowheads="1"/>
            </p:cNvSpPr>
            <p:nvPr/>
          </p:nvSpPr>
          <p:spPr bwMode="auto">
            <a:xfrm>
              <a:off x="258632" y="2244392"/>
              <a:ext cx="3873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>
                  <a:solidFill>
                    <a:srgbClr val="000066"/>
                  </a:solidFill>
                  <a:ea typeface="ＭＳ Ｐゴシック" pitchFamily="34" charset="-128"/>
                </a:rPr>
                <a:t>%</a:t>
              </a:r>
            </a:p>
          </p:txBody>
        </p:sp>
        <p:sp>
          <p:nvSpPr>
            <p:cNvPr id="7220" name="Rectangle 151"/>
            <p:cNvSpPr>
              <a:spLocks noChangeArrowheads="1"/>
            </p:cNvSpPr>
            <p:nvPr/>
          </p:nvSpPr>
          <p:spPr bwMode="auto">
            <a:xfrm>
              <a:off x="1476244" y="3239264"/>
              <a:ext cx="609600" cy="2246803"/>
            </a:xfrm>
            <a:prstGeom prst="rect">
              <a:avLst/>
            </a:prstGeom>
            <a:solidFill>
              <a:srgbClr val="00B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7221" name="ZoneTexte 86"/>
            <p:cNvSpPr txBox="1">
              <a:spLocks noChangeArrowheads="1"/>
            </p:cNvSpPr>
            <p:nvPr/>
          </p:nvSpPr>
          <p:spPr bwMode="auto">
            <a:xfrm>
              <a:off x="506934" y="5769832"/>
              <a:ext cx="1840818" cy="719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Adjusted </a:t>
              </a:r>
              <a:r>
                <a:rPr lang="en-GB" sz="15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difference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(95% CI)</a:t>
              </a: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=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 1.1 % (- 4.5 ; 6.7)</a:t>
              </a:r>
            </a:p>
          </p:txBody>
        </p:sp>
        <p:sp>
          <p:nvSpPr>
            <p:cNvPr id="7222" name="Rectangle 133"/>
            <p:cNvSpPr>
              <a:spLocks noChangeArrowheads="1"/>
            </p:cNvSpPr>
            <p:nvPr/>
          </p:nvSpPr>
          <p:spPr bwMode="auto">
            <a:xfrm>
              <a:off x="2566857" y="3095292"/>
              <a:ext cx="609600" cy="2390775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7223" name="Rectangle 144"/>
            <p:cNvSpPr>
              <a:spLocks noChangeArrowheads="1"/>
            </p:cNvSpPr>
            <p:nvPr/>
          </p:nvSpPr>
          <p:spPr bwMode="auto">
            <a:xfrm>
              <a:off x="2589891" y="2758742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FE7F00"/>
                  </a:solidFill>
                  <a:cs typeface="Arial" pitchFamily="34" charset="0"/>
                </a:rPr>
                <a:t>86.7</a:t>
              </a:r>
            </a:p>
          </p:txBody>
        </p:sp>
        <p:sp>
          <p:nvSpPr>
            <p:cNvPr id="7224" name="Rectangle 145"/>
            <p:cNvSpPr>
              <a:spLocks noChangeArrowheads="1"/>
            </p:cNvSpPr>
            <p:nvPr/>
          </p:nvSpPr>
          <p:spPr bwMode="auto">
            <a:xfrm>
              <a:off x="3180441" y="2790072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B200"/>
                  </a:solidFill>
                  <a:cs typeface="Arial" pitchFamily="34" charset="0"/>
                </a:rPr>
                <a:t>85.4</a:t>
              </a:r>
            </a:p>
          </p:txBody>
        </p:sp>
        <p:sp>
          <p:nvSpPr>
            <p:cNvPr id="7225" name="Rectangle 151"/>
            <p:cNvSpPr>
              <a:spLocks noChangeArrowheads="1"/>
            </p:cNvSpPr>
            <p:nvPr/>
          </p:nvSpPr>
          <p:spPr bwMode="auto">
            <a:xfrm>
              <a:off x="3170107" y="3136900"/>
              <a:ext cx="609600" cy="2349167"/>
            </a:xfrm>
            <a:prstGeom prst="rect">
              <a:avLst/>
            </a:prstGeom>
            <a:solidFill>
              <a:srgbClr val="00B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7226" name="ZoneTexte 86"/>
            <p:cNvSpPr txBox="1">
              <a:spLocks noChangeArrowheads="1"/>
            </p:cNvSpPr>
            <p:nvPr/>
          </p:nvSpPr>
          <p:spPr bwMode="auto">
            <a:xfrm>
              <a:off x="2309422" y="5769832"/>
              <a:ext cx="1840818" cy="719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Adjusted </a:t>
              </a:r>
              <a:r>
                <a:rPr lang="en-GB" sz="15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difference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(95% CI)</a:t>
              </a: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=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1.4 % (- 3.8 ; 6.5)</a:t>
              </a:r>
            </a:p>
          </p:txBody>
        </p:sp>
        <p:sp>
          <p:nvSpPr>
            <p:cNvPr id="7227" name="Line 146"/>
            <p:cNvSpPr>
              <a:spLocks noChangeShapeType="1"/>
            </p:cNvSpPr>
            <p:nvPr/>
          </p:nvSpPr>
          <p:spPr bwMode="auto">
            <a:xfrm>
              <a:off x="596769" y="5497179"/>
              <a:ext cx="346868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228" name="Rectangle 40"/>
            <p:cNvSpPr>
              <a:spLocks noChangeArrowheads="1"/>
            </p:cNvSpPr>
            <p:nvPr/>
          </p:nvSpPr>
          <p:spPr bwMode="auto">
            <a:xfrm>
              <a:off x="679532" y="5506704"/>
              <a:ext cx="14956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 b="1">
                  <a:solidFill>
                    <a:srgbClr val="000066"/>
                  </a:solidFill>
                  <a:cs typeface="Arial" pitchFamily="34" charset="0"/>
                </a:rPr>
                <a:t>ITT, snapshot</a:t>
              </a:r>
            </a:p>
          </p:txBody>
        </p:sp>
        <p:sp>
          <p:nvSpPr>
            <p:cNvPr id="7229" name="Rectangle 41"/>
            <p:cNvSpPr>
              <a:spLocks noChangeArrowheads="1"/>
            </p:cNvSpPr>
            <p:nvPr/>
          </p:nvSpPr>
          <p:spPr bwMode="auto">
            <a:xfrm>
              <a:off x="2672978" y="5506704"/>
              <a:ext cx="111370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 b="1">
                  <a:solidFill>
                    <a:srgbClr val="000066"/>
                  </a:solidFill>
                  <a:cs typeface="Arial" pitchFamily="34" charset="0"/>
                </a:rPr>
                <a:t>ITT, M = F</a:t>
              </a:r>
            </a:p>
          </p:txBody>
        </p:sp>
        <p:sp>
          <p:nvSpPr>
            <p:cNvPr id="7230" name="Line 142"/>
            <p:cNvSpPr>
              <a:spLocks noChangeShapeType="1"/>
            </p:cNvSpPr>
            <p:nvPr/>
          </p:nvSpPr>
          <p:spPr bwMode="auto">
            <a:xfrm>
              <a:off x="568973" y="3282615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231" name="Line 142"/>
            <p:cNvSpPr>
              <a:spLocks noChangeShapeType="1"/>
            </p:cNvSpPr>
            <p:nvPr/>
          </p:nvSpPr>
          <p:spPr bwMode="auto">
            <a:xfrm>
              <a:off x="568973" y="3144503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232" name="Line 142"/>
            <p:cNvSpPr>
              <a:spLocks noChangeShapeType="1"/>
            </p:cNvSpPr>
            <p:nvPr/>
          </p:nvSpPr>
          <p:spPr bwMode="auto">
            <a:xfrm>
              <a:off x="568973" y="3006391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233" name="Line 142"/>
            <p:cNvSpPr>
              <a:spLocks noChangeShapeType="1"/>
            </p:cNvSpPr>
            <p:nvPr/>
          </p:nvSpPr>
          <p:spPr bwMode="auto">
            <a:xfrm>
              <a:off x="568973" y="2868279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grpSp>
          <p:nvGrpSpPr>
            <p:cNvPr id="7234" name="Groupe 94"/>
            <p:cNvGrpSpPr>
              <a:grpSpLocks/>
            </p:cNvGrpSpPr>
            <p:nvPr/>
          </p:nvGrpSpPr>
          <p:grpSpPr bwMode="auto">
            <a:xfrm>
              <a:off x="2033432" y="2070094"/>
              <a:ext cx="2016022" cy="629682"/>
              <a:chOff x="7009505" y="1995488"/>
              <a:chExt cx="2016022" cy="629682"/>
            </a:xfrm>
          </p:grpSpPr>
          <p:sp>
            <p:nvSpPr>
              <p:cNvPr id="7237" name="AutoShape 165"/>
              <p:cNvSpPr>
                <a:spLocks noChangeArrowheads="1"/>
              </p:cNvSpPr>
              <p:nvPr/>
            </p:nvSpPr>
            <p:spPr bwMode="auto">
              <a:xfrm>
                <a:off x="7009505" y="2017713"/>
                <a:ext cx="2008874" cy="59213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2800">
                  <a:solidFill>
                    <a:srgbClr val="000066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7238" name="Rectangle 3"/>
              <p:cNvSpPr>
                <a:spLocks noChangeArrowheads="1"/>
              </p:cNvSpPr>
              <p:nvPr/>
            </p:nvSpPr>
            <p:spPr bwMode="auto">
              <a:xfrm>
                <a:off x="7119042" y="2116138"/>
                <a:ext cx="177800" cy="144462"/>
              </a:xfrm>
              <a:prstGeom prst="rect">
                <a:avLst/>
              </a:prstGeom>
              <a:solidFill>
                <a:srgbClr val="FF99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7239" name="Rectangle 4"/>
              <p:cNvSpPr>
                <a:spLocks noChangeArrowheads="1"/>
              </p:cNvSpPr>
              <p:nvPr/>
            </p:nvSpPr>
            <p:spPr bwMode="auto">
              <a:xfrm>
                <a:off x="7119042" y="2381250"/>
                <a:ext cx="177800" cy="144463"/>
              </a:xfrm>
              <a:prstGeom prst="rect">
                <a:avLst/>
              </a:prstGeom>
              <a:solidFill>
                <a:srgbClr val="00B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7240" name="ZoneTexte 84"/>
              <p:cNvSpPr txBox="1">
                <a:spLocks noChangeArrowheads="1"/>
              </p:cNvSpPr>
              <p:nvPr/>
            </p:nvSpPr>
            <p:spPr bwMode="auto">
              <a:xfrm>
                <a:off x="7276205" y="1995488"/>
                <a:ext cx="166850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defTabSz="914400" eaLnBrk="1" hangingPunct="1"/>
                <a:r>
                  <a:rPr lang="en-GB" b="1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rPr>
                  <a:t>EVG/c/FTC/TDF</a:t>
                </a:r>
              </a:p>
            </p:txBody>
          </p:sp>
          <p:sp>
            <p:nvSpPr>
              <p:cNvPr id="7241" name="ZoneTexte 85"/>
              <p:cNvSpPr txBox="1">
                <a:spLocks noChangeArrowheads="1"/>
              </p:cNvSpPr>
              <p:nvPr/>
            </p:nvSpPr>
            <p:spPr bwMode="auto">
              <a:xfrm>
                <a:off x="7276205" y="2255838"/>
                <a:ext cx="174932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defTabSz="914400" eaLnBrk="1" hangingPunct="1"/>
                <a:r>
                  <a:rPr lang="en-GB" b="1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rPr>
                  <a:t>ATV/r + FTC/TDF</a:t>
                </a:r>
              </a:p>
            </p:txBody>
          </p:sp>
        </p:grpSp>
        <p:sp>
          <p:nvSpPr>
            <p:cNvPr id="7235" name="Text Box 134"/>
            <p:cNvSpPr txBox="1">
              <a:spLocks noChangeArrowheads="1"/>
            </p:cNvSpPr>
            <p:nvPr/>
          </p:nvSpPr>
          <p:spPr bwMode="auto">
            <a:xfrm>
              <a:off x="626642" y="1671289"/>
              <a:ext cx="3532187" cy="344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 eaLnBrk="1" hangingPunct="1">
                <a:lnSpc>
                  <a:spcPct val="80000"/>
                </a:lnSpc>
                <a:spcBef>
                  <a:spcPct val="5000"/>
                </a:spcBef>
              </a:pPr>
              <a:r>
                <a:rPr lang="en-GB" sz="2000" b="1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HIV RNA &lt; 50 c/mL at week 96 </a:t>
              </a:r>
            </a:p>
          </p:txBody>
        </p:sp>
        <p:sp>
          <p:nvSpPr>
            <p:cNvPr id="7236" name="Rectangle 135"/>
            <p:cNvSpPr>
              <a:spLocks noChangeArrowheads="1"/>
            </p:cNvSpPr>
            <p:nvPr/>
          </p:nvSpPr>
          <p:spPr bwMode="auto">
            <a:xfrm>
              <a:off x="448932" y="5375156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0</a:t>
              </a:r>
            </a:p>
          </p:txBody>
        </p:sp>
      </p:grpSp>
      <p:grpSp>
        <p:nvGrpSpPr>
          <p:cNvPr id="7174" name="Groupe 85"/>
          <p:cNvGrpSpPr>
            <a:grpSpLocks/>
          </p:cNvGrpSpPr>
          <p:nvPr/>
        </p:nvGrpSpPr>
        <p:grpSpPr bwMode="auto">
          <a:xfrm>
            <a:off x="4813300" y="1671638"/>
            <a:ext cx="3906838" cy="4808537"/>
            <a:chOff x="4813424" y="1671289"/>
            <a:chExt cx="3907016" cy="4808827"/>
          </a:xfrm>
        </p:grpSpPr>
        <p:sp>
          <p:nvSpPr>
            <p:cNvPr id="7176" name="Rectangle 133"/>
            <p:cNvSpPr>
              <a:spLocks noChangeArrowheads="1"/>
            </p:cNvSpPr>
            <p:nvPr/>
          </p:nvSpPr>
          <p:spPr bwMode="auto">
            <a:xfrm>
              <a:off x="5427786" y="3348038"/>
              <a:ext cx="609600" cy="2128885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7177" name="Rectangle 135"/>
            <p:cNvSpPr>
              <a:spLocks noChangeArrowheads="1"/>
            </p:cNvSpPr>
            <p:nvPr/>
          </p:nvSpPr>
          <p:spPr bwMode="auto">
            <a:xfrm>
              <a:off x="4917662" y="4689523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25</a:t>
              </a:r>
            </a:p>
          </p:txBody>
        </p:sp>
        <p:sp>
          <p:nvSpPr>
            <p:cNvPr id="7178" name="Rectangle 136"/>
            <p:cNvSpPr>
              <a:spLocks noChangeArrowheads="1"/>
            </p:cNvSpPr>
            <p:nvPr/>
          </p:nvSpPr>
          <p:spPr bwMode="auto">
            <a:xfrm>
              <a:off x="4917662" y="3997373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50</a:t>
              </a:r>
            </a:p>
          </p:txBody>
        </p:sp>
        <p:sp>
          <p:nvSpPr>
            <p:cNvPr id="7179" name="Rectangle 137"/>
            <p:cNvSpPr>
              <a:spLocks noChangeArrowheads="1"/>
            </p:cNvSpPr>
            <p:nvPr/>
          </p:nvSpPr>
          <p:spPr bwMode="auto">
            <a:xfrm>
              <a:off x="4819237" y="2616248"/>
              <a:ext cx="2952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100</a:t>
              </a:r>
            </a:p>
          </p:txBody>
        </p:sp>
        <p:sp>
          <p:nvSpPr>
            <p:cNvPr id="7180" name="Rectangle 138"/>
            <p:cNvSpPr>
              <a:spLocks noChangeArrowheads="1"/>
            </p:cNvSpPr>
            <p:nvPr/>
          </p:nvSpPr>
          <p:spPr bwMode="auto">
            <a:xfrm>
              <a:off x="4917662" y="3306810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75</a:t>
              </a:r>
            </a:p>
          </p:txBody>
        </p:sp>
        <p:sp>
          <p:nvSpPr>
            <p:cNvPr id="7181" name="Line 139"/>
            <p:cNvSpPr>
              <a:spLocks noChangeShapeType="1"/>
            </p:cNvSpPr>
            <p:nvPr/>
          </p:nvSpPr>
          <p:spPr bwMode="auto">
            <a:xfrm>
              <a:off x="5151561" y="4795885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182" name="Line 140"/>
            <p:cNvSpPr>
              <a:spLocks noChangeShapeType="1"/>
            </p:cNvSpPr>
            <p:nvPr/>
          </p:nvSpPr>
          <p:spPr bwMode="auto">
            <a:xfrm>
              <a:off x="5151561" y="410532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183" name="Line 141"/>
            <p:cNvSpPr>
              <a:spLocks noChangeShapeType="1"/>
            </p:cNvSpPr>
            <p:nvPr/>
          </p:nvSpPr>
          <p:spPr bwMode="auto">
            <a:xfrm>
              <a:off x="5151561" y="272102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184" name="Line 142"/>
            <p:cNvSpPr>
              <a:spLocks noChangeShapeType="1"/>
            </p:cNvSpPr>
            <p:nvPr/>
          </p:nvSpPr>
          <p:spPr bwMode="auto">
            <a:xfrm>
              <a:off x="5151561" y="3411585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185" name="Line 143"/>
            <p:cNvSpPr>
              <a:spLocks noChangeShapeType="1"/>
            </p:cNvSpPr>
            <p:nvPr/>
          </p:nvSpPr>
          <p:spPr bwMode="auto">
            <a:xfrm>
              <a:off x="5242049" y="2711498"/>
              <a:ext cx="1587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186" name="Rectangle 144"/>
            <p:cNvSpPr>
              <a:spLocks noChangeArrowheads="1"/>
            </p:cNvSpPr>
            <p:nvPr/>
          </p:nvSpPr>
          <p:spPr bwMode="auto">
            <a:xfrm>
              <a:off x="5460346" y="2996952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FE7F00"/>
                  </a:solidFill>
                  <a:cs typeface="Arial" pitchFamily="34" charset="0"/>
                </a:rPr>
                <a:t>77.6</a:t>
              </a:r>
            </a:p>
          </p:txBody>
        </p:sp>
        <p:sp>
          <p:nvSpPr>
            <p:cNvPr id="7187" name="Rectangle 145"/>
            <p:cNvSpPr>
              <a:spLocks noChangeArrowheads="1"/>
            </p:cNvSpPr>
            <p:nvPr/>
          </p:nvSpPr>
          <p:spPr bwMode="auto">
            <a:xfrm>
              <a:off x="6063596" y="3100898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B200"/>
                  </a:solidFill>
                  <a:cs typeface="Arial" pitchFamily="34" charset="0"/>
                </a:rPr>
                <a:t>74.6</a:t>
              </a:r>
            </a:p>
          </p:txBody>
        </p:sp>
        <p:sp>
          <p:nvSpPr>
            <p:cNvPr id="7188" name="Text Box 148"/>
            <p:cNvSpPr txBox="1">
              <a:spLocks noChangeArrowheads="1"/>
            </p:cNvSpPr>
            <p:nvPr/>
          </p:nvSpPr>
          <p:spPr bwMode="auto">
            <a:xfrm>
              <a:off x="4813424" y="2235248"/>
              <a:ext cx="3873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>
                  <a:solidFill>
                    <a:srgbClr val="000066"/>
                  </a:solidFill>
                  <a:ea typeface="ＭＳ Ｐゴシック" pitchFamily="34" charset="-128"/>
                </a:rPr>
                <a:t>%</a:t>
              </a:r>
            </a:p>
          </p:txBody>
        </p:sp>
        <p:sp>
          <p:nvSpPr>
            <p:cNvPr id="7189" name="Rectangle 151"/>
            <p:cNvSpPr>
              <a:spLocks noChangeArrowheads="1"/>
            </p:cNvSpPr>
            <p:nvPr/>
          </p:nvSpPr>
          <p:spPr bwMode="auto">
            <a:xfrm>
              <a:off x="6031036" y="3438525"/>
              <a:ext cx="609600" cy="2038398"/>
            </a:xfrm>
            <a:prstGeom prst="rect">
              <a:avLst/>
            </a:prstGeom>
            <a:solidFill>
              <a:srgbClr val="00B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7190" name="ZoneTexte 86"/>
            <p:cNvSpPr txBox="1">
              <a:spLocks noChangeArrowheads="1"/>
            </p:cNvSpPr>
            <p:nvPr/>
          </p:nvSpPr>
          <p:spPr bwMode="auto">
            <a:xfrm>
              <a:off x="5077609" y="5760688"/>
              <a:ext cx="1840818" cy="719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Adjusted </a:t>
              </a:r>
              <a:r>
                <a:rPr lang="en-GB" sz="15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difference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(95% CI)</a:t>
              </a: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=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 3.1 % (- 3.2; 9.4)</a:t>
              </a:r>
            </a:p>
          </p:txBody>
        </p:sp>
        <p:sp>
          <p:nvSpPr>
            <p:cNvPr id="7191" name="Rectangle 133"/>
            <p:cNvSpPr>
              <a:spLocks noChangeArrowheads="1"/>
            </p:cNvSpPr>
            <p:nvPr/>
          </p:nvSpPr>
          <p:spPr bwMode="auto">
            <a:xfrm>
              <a:off x="7121649" y="3257552"/>
              <a:ext cx="609600" cy="2219371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7192" name="Rectangle 151"/>
            <p:cNvSpPr>
              <a:spLocks noChangeArrowheads="1"/>
            </p:cNvSpPr>
            <p:nvPr/>
          </p:nvSpPr>
          <p:spPr bwMode="auto">
            <a:xfrm>
              <a:off x="7724899" y="3317923"/>
              <a:ext cx="609600" cy="2159000"/>
            </a:xfrm>
            <a:prstGeom prst="rect">
              <a:avLst/>
            </a:prstGeom>
            <a:solidFill>
              <a:srgbClr val="00B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7193" name="ZoneTexte 86"/>
            <p:cNvSpPr txBox="1">
              <a:spLocks noChangeArrowheads="1"/>
            </p:cNvSpPr>
            <p:nvPr/>
          </p:nvSpPr>
          <p:spPr bwMode="auto">
            <a:xfrm>
              <a:off x="6879622" y="5760688"/>
              <a:ext cx="1840818" cy="719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Adjusted </a:t>
              </a:r>
              <a:r>
                <a:rPr lang="en-GB" sz="15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difference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(95% CI)</a:t>
              </a: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=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2.3 % (- 3.6 ; 8.2)</a:t>
              </a:r>
            </a:p>
          </p:txBody>
        </p:sp>
        <p:sp>
          <p:nvSpPr>
            <p:cNvPr id="7194" name="Line 146"/>
            <p:cNvSpPr>
              <a:spLocks noChangeShapeType="1"/>
            </p:cNvSpPr>
            <p:nvPr/>
          </p:nvSpPr>
          <p:spPr bwMode="auto">
            <a:xfrm>
              <a:off x="5151561" y="5488035"/>
              <a:ext cx="346868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195" name="Rectangle 40"/>
            <p:cNvSpPr>
              <a:spLocks noChangeArrowheads="1"/>
            </p:cNvSpPr>
            <p:nvPr/>
          </p:nvSpPr>
          <p:spPr bwMode="auto">
            <a:xfrm>
              <a:off x="5250207" y="5497560"/>
              <a:ext cx="14956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 b="1">
                  <a:solidFill>
                    <a:srgbClr val="000066"/>
                  </a:solidFill>
                  <a:cs typeface="Arial" pitchFamily="34" charset="0"/>
                </a:rPr>
                <a:t>ITT, snapshot</a:t>
              </a:r>
            </a:p>
          </p:txBody>
        </p:sp>
        <p:sp>
          <p:nvSpPr>
            <p:cNvPr id="7196" name="Rectangle 41"/>
            <p:cNvSpPr>
              <a:spLocks noChangeArrowheads="1"/>
            </p:cNvSpPr>
            <p:nvPr/>
          </p:nvSpPr>
          <p:spPr bwMode="auto">
            <a:xfrm>
              <a:off x="7243178" y="5497560"/>
              <a:ext cx="111370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 b="1">
                  <a:solidFill>
                    <a:srgbClr val="000066"/>
                  </a:solidFill>
                  <a:cs typeface="Arial" pitchFamily="34" charset="0"/>
                </a:rPr>
                <a:t>ITT, M = F</a:t>
              </a:r>
            </a:p>
          </p:txBody>
        </p:sp>
        <p:sp>
          <p:nvSpPr>
            <p:cNvPr id="7197" name="Rectangle 144"/>
            <p:cNvSpPr>
              <a:spLocks noChangeArrowheads="1"/>
            </p:cNvSpPr>
            <p:nvPr/>
          </p:nvSpPr>
          <p:spPr bwMode="auto">
            <a:xfrm>
              <a:off x="7147420" y="2912306"/>
              <a:ext cx="5325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FE7F00"/>
                  </a:solidFill>
                  <a:cs typeface="Arial" pitchFamily="34" charset="0"/>
                </a:rPr>
                <a:t>81.0</a:t>
              </a:r>
            </a:p>
          </p:txBody>
        </p:sp>
        <p:sp>
          <p:nvSpPr>
            <p:cNvPr id="7198" name="Rectangle 145"/>
            <p:cNvSpPr>
              <a:spLocks noChangeArrowheads="1"/>
            </p:cNvSpPr>
            <p:nvPr/>
          </p:nvSpPr>
          <p:spPr bwMode="auto">
            <a:xfrm>
              <a:off x="7735233" y="2967085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B200"/>
                  </a:solidFill>
                  <a:cs typeface="Arial" pitchFamily="34" charset="0"/>
                </a:rPr>
                <a:t>78.9</a:t>
              </a:r>
            </a:p>
          </p:txBody>
        </p:sp>
        <p:sp>
          <p:nvSpPr>
            <p:cNvPr id="7199" name="Text Box 134"/>
            <p:cNvSpPr txBox="1">
              <a:spLocks noChangeArrowheads="1"/>
            </p:cNvSpPr>
            <p:nvPr/>
          </p:nvSpPr>
          <p:spPr bwMode="auto">
            <a:xfrm>
              <a:off x="5058149" y="1671289"/>
              <a:ext cx="3619397" cy="344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 eaLnBrk="1" hangingPunct="1">
                <a:lnSpc>
                  <a:spcPct val="80000"/>
                </a:lnSpc>
                <a:spcBef>
                  <a:spcPct val="5000"/>
                </a:spcBef>
              </a:pPr>
              <a:r>
                <a:rPr lang="en-GB" sz="2000" b="1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HIV RNA &lt; 50 c/mL at week 144 </a:t>
              </a:r>
            </a:p>
          </p:txBody>
        </p:sp>
        <p:grpSp>
          <p:nvGrpSpPr>
            <p:cNvPr id="7200" name="Groupe 113"/>
            <p:cNvGrpSpPr>
              <a:grpSpLocks/>
            </p:cNvGrpSpPr>
            <p:nvPr/>
          </p:nvGrpSpPr>
          <p:grpSpPr bwMode="auto">
            <a:xfrm>
              <a:off x="6516784" y="2070094"/>
              <a:ext cx="2016022" cy="629682"/>
              <a:chOff x="7009505" y="1995488"/>
              <a:chExt cx="2016022" cy="629682"/>
            </a:xfrm>
          </p:grpSpPr>
          <p:sp>
            <p:nvSpPr>
              <p:cNvPr id="7202" name="AutoShape 165"/>
              <p:cNvSpPr>
                <a:spLocks noChangeArrowheads="1"/>
              </p:cNvSpPr>
              <p:nvPr/>
            </p:nvSpPr>
            <p:spPr bwMode="auto">
              <a:xfrm>
                <a:off x="7009505" y="2017713"/>
                <a:ext cx="2008874" cy="59213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2800">
                  <a:solidFill>
                    <a:srgbClr val="000066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7203" name="Rectangle 3"/>
              <p:cNvSpPr>
                <a:spLocks noChangeArrowheads="1"/>
              </p:cNvSpPr>
              <p:nvPr/>
            </p:nvSpPr>
            <p:spPr bwMode="auto">
              <a:xfrm>
                <a:off x="7119042" y="2116138"/>
                <a:ext cx="177800" cy="144462"/>
              </a:xfrm>
              <a:prstGeom prst="rect">
                <a:avLst/>
              </a:prstGeom>
              <a:solidFill>
                <a:srgbClr val="FF99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7204" name="Rectangle 4"/>
              <p:cNvSpPr>
                <a:spLocks noChangeArrowheads="1"/>
              </p:cNvSpPr>
              <p:nvPr/>
            </p:nvSpPr>
            <p:spPr bwMode="auto">
              <a:xfrm>
                <a:off x="7119042" y="2381250"/>
                <a:ext cx="177800" cy="144463"/>
              </a:xfrm>
              <a:prstGeom prst="rect">
                <a:avLst/>
              </a:prstGeom>
              <a:solidFill>
                <a:srgbClr val="00B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7205" name="ZoneTexte 84"/>
              <p:cNvSpPr txBox="1">
                <a:spLocks noChangeArrowheads="1"/>
              </p:cNvSpPr>
              <p:nvPr/>
            </p:nvSpPr>
            <p:spPr bwMode="auto">
              <a:xfrm>
                <a:off x="7276205" y="1995488"/>
                <a:ext cx="166850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defTabSz="914400" eaLnBrk="1" hangingPunct="1"/>
                <a:r>
                  <a:rPr lang="en-GB" b="1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rPr>
                  <a:t>EVG/c/FTC/TDF</a:t>
                </a:r>
              </a:p>
            </p:txBody>
          </p:sp>
          <p:sp>
            <p:nvSpPr>
              <p:cNvPr id="7206" name="ZoneTexte 85"/>
              <p:cNvSpPr txBox="1">
                <a:spLocks noChangeArrowheads="1"/>
              </p:cNvSpPr>
              <p:nvPr/>
            </p:nvSpPr>
            <p:spPr bwMode="auto">
              <a:xfrm>
                <a:off x="7276205" y="2255838"/>
                <a:ext cx="174932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defTabSz="914400" eaLnBrk="1" hangingPunct="1"/>
                <a:r>
                  <a:rPr lang="en-GB" b="1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rPr>
                  <a:t>ATV/r + FTC/TDF</a:t>
                </a:r>
              </a:p>
            </p:txBody>
          </p:sp>
        </p:grpSp>
        <p:sp>
          <p:nvSpPr>
            <p:cNvPr id="7201" name="Rectangle 135"/>
            <p:cNvSpPr>
              <a:spLocks noChangeArrowheads="1"/>
            </p:cNvSpPr>
            <p:nvPr/>
          </p:nvSpPr>
          <p:spPr bwMode="auto">
            <a:xfrm>
              <a:off x="5015126" y="5380267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0</a:t>
              </a:r>
            </a:p>
          </p:txBody>
        </p:sp>
      </p:grpSp>
      <p:sp>
        <p:nvSpPr>
          <p:cNvPr id="7175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GS-236-</a:t>
            </a:r>
            <a:r>
              <a:rPr lang="fr-FR" sz="3200" smtClean="0">
                <a:ea typeface="ＭＳ Ｐゴシック" pitchFamily="34" charset="-128"/>
              </a:rPr>
              <a:t>0103</a:t>
            </a:r>
            <a:r>
              <a:rPr lang="en-GB" sz="3200" smtClean="0">
                <a:ea typeface="ＭＳ Ｐゴシック" pitchFamily="34" charset="-128"/>
              </a:rPr>
              <a:t>: EVG/c/FTC/TDF QD vs ATV/r 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+ FTC/TDF QD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822450" y="1128713"/>
            <a:ext cx="5486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400"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Response to treatment at week 144</a:t>
            </a:r>
          </a:p>
        </p:txBody>
      </p:sp>
      <p:graphicFrame>
        <p:nvGraphicFramePr>
          <p:cNvPr id="50" name="Tableau 49"/>
          <p:cNvGraphicFramePr>
            <a:graphicFrameLocks noGrp="1"/>
          </p:cNvGraphicFramePr>
          <p:nvPr/>
        </p:nvGraphicFramePr>
        <p:xfrm>
          <a:off x="547688" y="2025650"/>
          <a:ext cx="8056563" cy="1279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0805"/>
                <a:gridCol w="2431724"/>
                <a:gridCol w="2504034"/>
              </a:tblGrid>
              <a:tr h="441189">
                <a:tc>
                  <a:txBody>
                    <a:bodyPr/>
                    <a:lstStyle/>
                    <a:p>
                      <a:pPr algn="ctr"/>
                      <a:endParaRPr lang="en-US" sz="1400" b="1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47" marR="91447" marT="45734" marB="45734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en-US" sz="1800" b="1" noProof="0" dirty="0" smtClean="0">
                          <a:solidFill>
                            <a:srgbClr val="002060"/>
                          </a:solidFill>
                          <a:latin typeface="+mj-lt"/>
                        </a:rPr>
                        <a:t>EVG/c/FTC/TDF</a:t>
                      </a:r>
                      <a:endParaRPr lang="en-US" sz="1800" b="1" noProof="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91447" marR="91447" marT="45734" marB="45734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en-US" sz="1800" b="1" noProof="0" smtClean="0">
                          <a:solidFill>
                            <a:schemeClr val="bg1"/>
                          </a:solidFill>
                          <a:latin typeface="+mj-lt"/>
                        </a:rPr>
                        <a:t>ATV/r + FTC/TDF</a:t>
                      </a:r>
                      <a:endParaRPr lang="en-US" sz="1800" b="1" noProof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1447" marR="91447" marT="45734" marB="45734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200"/>
                    </a:solidFill>
                  </a:tcPr>
                </a:tc>
              </a:tr>
              <a:tr h="368844">
                <a:tc>
                  <a:txBody>
                    <a:bodyPr/>
                    <a:lstStyle/>
                    <a:p>
                      <a:r>
                        <a:rPr lang="en-US" sz="1600" b="1" noProof="0" smtClean="0">
                          <a:solidFill>
                            <a:srgbClr val="000066"/>
                          </a:solidFill>
                        </a:rPr>
                        <a:t>Virologic </a:t>
                      </a:r>
                      <a:r>
                        <a:rPr lang="en-US" sz="1600" b="1" baseline="0" noProof="0" smtClean="0">
                          <a:solidFill>
                            <a:srgbClr val="000066"/>
                          </a:solidFill>
                        </a:rPr>
                        <a:t>failure</a:t>
                      </a:r>
                      <a:endParaRPr lang="en-US" sz="1600" b="1" noProof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34" marB="45734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smtClean="0">
                          <a:solidFill>
                            <a:srgbClr val="000066"/>
                          </a:solidFill>
                        </a:rPr>
                        <a:t>7.9 %</a:t>
                      </a:r>
                      <a:endParaRPr lang="en-US" sz="1600" b="1" noProof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34" marB="45734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smtClean="0">
                          <a:solidFill>
                            <a:srgbClr val="000066"/>
                          </a:solidFill>
                        </a:rPr>
                        <a:t>7.3 %</a:t>
                      </a:r>
                      <a:endParaRPr lang="en-US" sz="1600" b="1" noProof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34" marB="45734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9492">
                <a:tc>
                  <a:txBody>
                    <a:bodyPr/>
                    <a:lstStyle/>
                    <a:p>
                      <a:r>
                        <a:rPr lang="en-US" sz="1600" b="1" noProof="0" smtClean="0">
                          <a:solidFill>
                            <a:srgbClr val="000066"/>
                          </a:solidFill>
                        </a:rPr>
                        <a:t>Mean CD4/mm</a:t>
                      </a:r>
                      <a:r>
                        <a:rPr lang="en-US" sz="1600" b="1" baseline="30000" noProof="0" smtClean="0">
                          <a:solidFill>
                            <a:srgbClr val="000066"/>
                          </a:solidFill>
                        </a:rPr>
                        <a:t>3 </a:t>
                      </a:r>
                      <a:r>
                        <a:rPr lang="en-US" sz="1600" b="1" noProof="0" smtClean="0">
                          <a:solidFill>
                            <a:srgbClr val="000066"/>
                          </a:solidFill>
                        </a:rPr>
                        <a:t>increase</a:t>
                      </a:r>
                      <a:endParaRPr lang="en-US" sz="1600" b="1" noProof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34" marB="45734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smtClean="0">
                          <a:solidFill>
                            <a:srgbClr val="000066"/>
                          </a:solidFill>
                        </a:rPr>
                        <a:t>+ 280</a:t>
                      </a:r>
                      <a:endParaRPr lang="en-US" sz="1600" b="1" noProof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34" marB="45734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rgbClr val="000066"/>
                          </a:solidFill>
                        </a:rPr>
                        <a:t>+ 293</a:t>
                      </a:r>
                      <a:endParaRPr lang="en-US" sz="16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34" marB="45734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213" name="Text Box 134"/>
          <p:cNvSpPr txBox="1">
            <a:spLocks noChangeArrowheads="1"/>
          </p:cNvSpPr>
          <p:nvPr/>
        </p:nvSpPr>
        <p:spPr bwMode="auto">
          <a:xfrm>
            <a:off x="304800" y="3352800"/>
            <a:ext cx="86852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4400" eaLnBrk="1" hangingPunct="1">
              <a:spcBef>
                <a:spcPct val="5000"/>
              </a:spcBef>
            </a:pPr>
            <a:r>
              <a:rPr lang="en-US" sz="1600">
                <a:solidFill>
                  <a:srgbClr val="000066"/>
                </a:solidFill>
                <a:cs typeface="Arial" pitchFamily="34" charset="0"/>
              </a:rPr>
              <a:t>No treatment difference in virologic success for various subgroups, including patients with HIV RNA &gt; 100,000 c/mL at baseline, except for adherence </a:t>
            </a:r>
            <a:r>
              <a:rPr lang="en-US" sz="1600" u="sng">
                <a:solidFill>
                  <a:srgbClr val="000066"/>
                </a:solidFill>
                <a:cs typeface="Arial" pitchFamily="34" charset="0"/>
              </a:rPr>
              <a:t>&gt;</a:t>
            </a:r>
            <a:r>
              <a:rPr lang="en-US" sz="1600">
                <a:solidFill>
                  <a:srgbClr val="000066"/>
                </a:solidFill>
                <a:cs typeface="Arial" pitchFamily="34" charset="0"/>
              </a:rPr>
              <a:t> 95 % (favoring EVG/c/FTC/TDF)</a:t>
            </a:r>
          </a:p>
        </p:txBody>
      </p:sp>
      <p:graphicFrame>
        <p:nvGraphicFramePr>
          <p:cNvPr id="41" name="Group 98"/>
          <p:cNvGraphicFramePr>
            <a:graphicFrameLocks noGrp="1"/>
          </p:cNvGraphicFramePr>
          <p:nvPr/>
        </p:nvGraphicFramePr>
        <p:xfrm>
          <a:off x="547688" y="4632325"/>
          <a:ext cx="8056562" cy="1455738"/>
        </p:xfrm>
        <a:graphic>
          <a:graphicData uri="http://schemas.openxmlformats.org/drawingml/2006/table">
            <a:tbl>
              <a:tblPr/>
              <a:tblGrid>
                <a:gridCol w="1736521"/>
                <a:gridCol w="1110758"/>
                <a:gridCol w="1224358"/>
                <a:gridCol w="1072891"/>
                <a:gridCol w="997157"/>
                <a:gridCol w="959291"/>
                <a:gridCol w="955586"/>
              </a:tblGrid>
              <a:tr h="44393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7" marR="90007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EVG/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c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/FTC/TDF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7" marR="90007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ATV/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 + FTC/TDF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7" marR="90007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  <a:tr h="35016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W48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7" marR="90007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W96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7" marR="90007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W144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7" marR="90007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W48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7" marR="90007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W96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7" marR="90007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W144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7" marR="90007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081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Lumbar spine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7" marR="90007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- 2.63 %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7" marR="90007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- 1.96 %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7" marR="90007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- 1.43%*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7" marR="90007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- 3.33 %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7" marR="90007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- 3.54 %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7" marR="90007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-3.68%*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7" marR="90007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081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Hip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7" marR="90007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- 3.06 %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7" marR="90007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- 3.16 %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7" marR="90007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- 2.83%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7" marR="90007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- 3.88 %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7" marR="90007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- 4.19 %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7" marR="90007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-3.77%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7" marR="90007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251" name="ZoneTexte 51"/>
          <p:cNvSpPr txBox="1">
            <a:spLocks noChangeArrowheads="1"/>
          </p:cNvSpPr>
          <p:nvPr/>
        </p:nvSpPr>
        <p:spPr bwMode="auto">
          <a:xfrm>
            <a:off x="547688" y="6088063"/>
            <a:ext cx="1104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400">
                <a:solidFill>
                  <a:srgbClr val="000066"/>
                </a:solidFill>
              </a:rPr>
              <a:t>* p = 0.018 </a:t>
            </a:r>
          </a:p>
        </p:txBody>
      </p:sp>
      <p:sp>
        <p:nvSpPr>
          <p:cNvPr id="8252" name="ZoneTexte 69"/>
          <p:cNvSpPr txBox="1">
            <a:spLocks noChangeArrowheads="1"/>
          </p:cNvSpPr>
          <p:nvPr/>
        </p:nvSpPr>
        <p:spPr bwMode="auto">
          <a:xfrm>
            <a:off x="1150938" y="6569075"/>
            <a:ext cx="79470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DeJesus E. Lancet 2012;379:2429-38 ; Rockstroh JK, JAIDS 2013;62:483-6 ; Clumeck N, JAIDS 2014;65:e121-4 </a:t>
            </a:r>
          </a:p>
        </p:txBody>
      </p:sp>
      <p:grpSp>
        <p:nvGrpSpPr>
          <p:cNvPr id="8253" name="Grouper 41"/>
          <p:cNvGrpSpPr>
            <a:grpSpLocks/>
          </p:cNvGrpSpPr>
          <p:nvPr/>
        </p:nvGrpSpPr>
        <p:grpSpPr bwMode="auto">
          <a:xfrm>
            <a:off x="0" y="6570663"/>
            <a:ext cx="1187450" cy="287337"/>
            <a:chOff x="0" y="6570663"/>
            <a:chExt cx="1393200" cy="288111"/>
          </a:xfrm>
        </p:grpSpPr>
        <p:sp>
          <p:nvSpPr>
            <p:cNvPr id="825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8258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GS-236-0103</a:t>
              </a:r>
            </a:p>
          </p:txBody>
        </p:sp>
      </p:grpSp>
      <p:sp>
        <p:nvSpPr>
          <p:cNvPr id="17" name="Rectangle 16"/>
          <p:cNvSpPr/>
          <p:nvPr/>
        </p:nvSpPr>
        <p:spPr>
          <a:xfrm>
            <a:off x="2373313" y="4191000"/>
            <a:ext cx="4383087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>
                <a:solidFill>
                  <a:srgbClr val="333399"/>
                </a:solidFill>
                <a:latin typeface="+mj-lt"/>
              </a:rPr>
              <a:t>Mean decrease in bone mineral density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365500" y="1574800"/>
            <a:ext cx="2400300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>
                <a:solidFill>
                  <a:srgbClr val="333399"/>
                </a:solidFill>
                <a:latin typeface="+mj-lt"/>
              </a:rPr>
              <a:t>Secondary outcomes</a:t>
            </a:r>
          </a:p>
        </p:txBody>
      </p:sp>
      <p:sp>
        <p:nvSpPr>
          <p:cNvPr id="8256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GS-236-</a:t>
            </a:r>
            <a:r>
              <a:rPr lang="fr-FR" sz="3200" smtClean="0">
                <a:ea typeface="ＭＳ Ｐゴシック" pitchFamily="34" charset="-128"/>
              </a:rPr>
              <a:t>0103</a:t>
            </a:r>
            <a:r>
              <a:rPr lang="en-GB" sz="3200" smtClean="0">
                <a:ea typeface="ＭＳ Ｐゴシック" pitchFamily="34" charset="-128"/>
              </a:rPr>
              <a:t>: EVG/c/FTC/TDF QD vs ATV/r 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+ FTC/TDF QD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0800" y="1196975"/>
            <a:ext cx="9024938" cy="2366963"/>
          </a:xfrm>
        </p:spPr>
        <p:txBody>
          <a:bodyPr/>
          <a:lstStyle/>
          <a:p>
            <a:pPr>
              <a:lnSpc>
                <a:spcPts val="1980"/>
              </a:lnSpc>
              <a:spcBef>
                <a:spcPts val="0"/>
              </a:spcBef>
              <a:buFont typeface="Wingdings" pitchFamily="-1" charset="2"/>
              <a:buChar char="§"/>
              <a:defRPr/>
            </a:pPr>
            <a:r>
              <a:rPr lang="en-US" sz="2400" b="1" dirty="0" err="1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US" sz="2400" b="1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failure definition</a:t>
            </a:r>
          </a:p>
          <a:p>
            <a:pPr lvl="1">
              <a:lnSpc>
                <a:spcPts val="1980"/>
              </a:lnSpc>
              <a:spcBef>
                <a:spcPts val="0"/>
              </a:spcBef>
              <a:defRPr/>
            </a:pPr>
            <a:r>
              <a:rPr lang="en-US" sz="1600" dirty="0" smtClean="0">
                <a:ea typeface="ＭＳ Ｐゴシック" pitchFamily="-1" charset="-128"/>
              </a:rPr>
              <a:t>Suboptimal </a:t>
            </a:r>
            <a:r>
              <a:rPr lang="en-US" sz="1600" dirty="0" err="1" smtClean="0">
                <a:ea typeface="ＭＳ Ｐゴシック" pitchFamily="-1" charset="-128"/>
              </a:rPr>
              <a:t>virologic</a:t>
            </a:r>
            <a:r>
              <a:rPr lang="en-US" sz="1600" dirty="0" smtClean="0">
                <a:ea typeface="ＭＳ Ｐゴシック" pitchFamily="-1" charset="-128"/>
              </a:rPr>
              <a:t> response : 2 consecutive visits with HIV RNA ≥ 50 c/</a:t>
            </a:r>
            <a:r>
              <a:rPr lang="en-US" sz="1600" dirty="0" err="1" smtClean="0">
                <a:ea typeface="ＭＳ Ｐゴシック" pitchFamily="-1" charset="-128"/>
              </a:rPr>
              <a:t>mL</a:t>
            </a:r>
            <a:r>
              <a:rPr lang="en-US" sz="1600" dirty="0" smtClean="0">
                <a:ea typeface="ＭＳ Ｐゴシック" pitchFamily="-1" charset="-128"/>
              </a:rPr>
              <a:t/>
            </a:r>
            <a:br>
              <a:rPr lang="en-US" sz="1600" dirty="0" smtClean="0">
                <a:ea typeface="ＭＳ Ｐゴシック" pitchFamily="-1" charset="-128"/>
              </a:rPr>
            </a:br>
            <a:r>
              <a:rPr lang="en-US" sz="1600" dirty="0" smtClean="0">
                <a:ea typeface="ＭＳ Ｐゴシック" pitchFamily="-1" charset="-128"/>
              </a:rPr>
              <a:t>and &lt;1 log</a:t>
            </a:r>
            <a:r>
              <a:rPr lang="en-US" sz="1600" baseline="-25000" dirty="0" smtClean="0">
                <a:ea typeface="ＭＳ Ｐゴシック" pitchFamily="-1" charset="-128"/>
              </a:rPr>
              <a:t>10 </a:t>
            </a:r>
            <a:r>
              <a:rPr lang="en-US" sz="1600" dirty="0" smtClean="0">
                <a:ea typeface="ＭＳ Ｐゴシック" pitchFamily="-1" charset="-128"/>
              </a:rPr>
              <a:t>c/</a:t>
            </a:r>
            <a:r>
              <a:rPr lang="en-US" sz="1600" dirty="0" err="1" smtClean="0">
                <a:ea typeface="ＭＳ Ｐゴシック" pitchFamily="-1" charset="-128"/>
              </a:rPr>
              <a:t>mL</a:t>
            </a:r>
            <a:r>
              <a:rPr lang="en-US" sz="1600" dirty="0" smtClean="0">
                <a:ea typeface="ＭＳ Ｐゴシック" pitchFamily="-1" charset="-128"/>
              </a:rPr>
              <a:t> below baseline at or after week 8</a:t>
            </a:r>
          </a:p>
          <a:p>
            <a:pPr lvl="1">
              <a:lnSpc>
                <a:spcPts val="1980"/>
              </a:lnSpc>
              <a:spcBef>
                <a:spcPts val="0"/>
              </a:spcBef>
              <a:defRPr/>
            </a:pPr>
            <a:r>
              <a:rPr lang="en-US" sz="1600" dirty="0" err="1" smtClean="0">
                <a:ea typeface="ＭＳ Ｐゴシック" pitchFamily="-1" charset="-128"/>
              </a:rPr>
              <a:t>Virologic</a:t>
            </a:r>
            <a:r>
              <a:rPr lang="en-US" sz="1600" dirty="0" smtClean="0">
                <a:ea typeface="ＭＳ Ｐゴシック" pitchFamily="-1" charset="-128"/>
              </a:rPr>
              <a:t> rebound (2 consecutive visits with HIV RNA either ≥ 400 c/</a:t>
            </a:r>
            <a:r>
              <a:rPr lang="en-US" sz="1600" dirty="0" err="1" smtClean="0">
                <a:ea typeface="ＭＳ Ｐゴシック" pitchFamily="-1" charset="-128"/>
              </a:rPr>
              <a:t>mL</a:t>
            </a:r>
            <a:r>
              <a:rPr lang="en-US" sz="1600" dirty="0" smtClean="0">
                <a:ea typeface="ＭＳ Ｐゴシック" pitchFamily="-1" charset="-128"/>
              </a:rPr>
              <a:t> after achieving HIV RNA &lt; 50 c/</a:t>
            </a:r>
            <a:r>
              <a:rPr lang="en-US" sz="1600" dirty="0" err="1" smtClean="0">
                <a:ea typeface="ＭＳ Ｐゴシック" pitchFamily="-1" charset="-128"/>
              </a:rPr>
              <a:t>mL</a:t>
            </a:r>
            <a:r>
              <a:rPr lang="en-US" sz="1600" dirty="0" smtClean="0">
                <a:ea typeface="ＭＳ Ｐゴシック" pitchFamily="-1" charset="-128"/>
              </a:rPr>
              <a:t>, or &gt;1 log</a:t>
            </a:r>
            <a:r>
              <a:rPr lang="en-US" sz="1600" baseline="-25000" dirty="0" smtClean="0">
                <a:ea typeface="ＭＳ Ｐゴシック" pitchFamily="-1" charset="-128"/>
              </a:rPr>
              <a:t>10 </a:t>
            </a:r>
            <a:r>
              <a:rPr lang="en-US" sz="1600" dirty="0" smtClean="0">
                <a:ea typeface="ＭＳ Ｐゴシック" pitchFamily="-1" charset="-128"/>
              </a:rPr>
              <a:t>c/</a:t>
            </a:r>
            <a:r>
              <a:rPr lang="en-US" sz="1600" dirty="0" err="1" smtClean="0">
                <a:ea typeface="ＭＳ Ｐゴシック" pitchFamily="-1" charset="-128"/>
              </a:rPr>
              <a:t>mL</a:t>
            </a:r>
            <a:r>
              <a:rPr lang="en-US" sz="1600" dirty="0" smtClean="0">
                <a:ea typeface="ＭＳ Ｐゴシック" pitchFamily="-1" charset="-128"/>
              </a:rPr>
              <a:t> increase from nadir) </a:t>
            </a:r>
          </a:p>
          <a:p>
            <a:pPr lvl="1">
              <a:lnSpc>
                <a:spcPts val="1980"/>
              </a:lnSpc>
              <a:spcBef>
                <a:spcPts val="0"/>
              </a:spcBef>
              <a:spcAft>
                <a:spcPts val="400"/>
              </a:spcAft>
              <a:defRPr/>
            </a:pPr>
            <a:r>
              <a:rPr lang="en-US" sz="1600" dirty="0" smtClean="0">
                <a:ea typeface="ＭＳ Ｐゴシック" pitchFamily="-1" charset="-128"/>
              </a:rPr>
              <a:t>HIV RNA ≥ 400 c/</a:t>
            </a:r>
            <a:r>
              <a:rPr lang="en-US" sz="1600" dirty="0" err="1" smtClean="0">
                <a:ea typeface="ＭＳ Ｐゴシック" pitchFamily="-1" charset="-128"/>
              </a:rPr>
              <a:t>mL</a:t>
            </a:r>
            <a:r>
              <a:rPr lang="en-US" sz="1600" dirty="0" smtClean="0">
                <a:ea typeface="ＭＳ Ｐゴシック" pitchFamily="-1" charset="-128"/>
              </a:rPr>
              <a:t> at their last visit (at or after week 8)</a:t>
            </a:r>
          </a:p>
          <a:p>
            <a:pPr>
              <a:lnSpc>
                <a:spcPts val="1980"/>
              </a:lnSpc>
              <a:spcBef>
                <a:spcPts val="0"/>
              </a:spcBef>
              <a:buFont typeface="Wingdings" pitchFamily="-1" charset="2"/>
              <a:buChar char="§"/>
              <a:defRPr/>
            </a:pPr>
            <a:r>
              <a:rPr lang="en-US" sz="2400" b="1" dirty="0" smtClean="0">
                <a:latin typeface="+mj-lt"/>
                <a:ea typeface="ＭＳ Ｐゴシック" pitchFamily="-1" charset="-128"/>
              </a:rPr>
              <a:t>Criteria for resistance testing</a:t>
            </a:r>
          </a:p>
          <a:p>
            <a:pPr lvl="1">
              <a:lnSpc>
                <a:spcPts val="1980"/>
              </a:lnSpc>
              <a:spcBef>
                <a:spcPts val="0"/>
              </a:spcBef>
              <a:defRPr/>
            </a:pPr>
            <a:r>
              <a:rPr lang="en-US" sz="1600" dirty="0" err="1" smtClean="0">
                <a:ea typeface="ＭＳ Ｐゴシック" pitchFamily="-1" charset="-128"/>
              </a:rPr>
              <a:t>Virological</a:t>
            </a:r>
            <a:r>
              <a:rPr lang="en-US" sz="1600" dirty="0" smtClean="0">
                <a:ea typeface="ＭＳ Ｐゴシック" pitchFamily="-1" charset="-128"/>
              </a:rPr>
              <a:t> failure or HIV RNA </a:t>
            </a:r>
            <a:r>
              <a:rPr lang="en-US" sz="1600" u="sng" dirty="0" smtClean="0">
                <a:ea typeface="ＭＳ Ｐゴシック" pitchFamily="-1" charset="-128"/>
              </a:rPr>
              <a:t>&gt;</a:t>
            </a:r>
            <a:r>
              <a:rPr lang="en-US" sz="1600" dirty="0" smtClean="0">
                <a:ea typeface="ＭＳ Ｐゴシック" pitchFamily="-1" charset="-128"/>
              </a:rPr>
              <a:t> 400 c/</a:t>
            </a:r>
            <a:r>
              <a:rPr lang="en-US" sz="1600" dirty="0" err="1" smtClean="0">
                <a:ea typeface="ＭＳ Ｐゴシック" pitchFamily="-1" charset="-128"/>
              </a:rPr>
              <a:t>mL</a:t>
            </a:r>
            <a:r>
              <a:rPr lang="en-US" sz="1600" dirty="0" smtClean="0">
                <a:ea typeface="ＭＳ Ｐゴシック" pitchFamily="-1" charset="-128"/>
              </a:rPr>
              <a:t> at study discontinuation</a:t>
            </a:r>
            <a:br>
              <a:rPr lang="en-US" sz="1600" dirty="0" smtClean="0">
                <a:ea typeface="ＭＳ Ｐゴシック" pitchFamily="-1" charset="-128"/>
              </a:rPr>
            </a:br>
            <a:r>
              <a:rPr lang="en-US" sz="1600" dirty="0" smtClean="0">
                <a:ea typeface="ＭＳ Ｐゴシック" pitchFamily="-1" charset="-128"/>
              </a:rPr>
              <a:t>(at or after W8 and taking study drug)</a:t>
            </a:r>
          </a:p>
        </p:txBody>
      </p:sp>
      <p:graphicFrame>
        <p:nvGraphicFramePr>
          <p:cNvPr id="210094" name="Group 174"/>
          <p:cNvGraphicFramePr>
            <a:graphicFrameLocks noGrp="1"/>
          </p:cNvGraphicFramePr>
          <p:nvPr>
            <p:ph idx="4294967295"/>
          </p:nvPr>
        </p:nvGraphicFramePr>
        <p:xfrm>
          <a:off x="250825" y="3886200"/>
          <a:ext cx="8497887" cy="2354448"/>
        </p:xfrm>
        <a:graphic>
          <a:graphicData uri="http://schemas.openxmlformats.org/drawingml/2006/table">
            <a:tbl>
              <a:tblPr/>
              <a:tblGrid>
                <a:gridCol w="391700"/>
                <a:gridCol w="863973"/>
                <a:gridCol w="3065502"/>
                <a:gridCol w="2088232"/>
                <a:gridCol w="2088480"/>
              </a:tblGrid>
              <a:tr h="57904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EVG/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/FTC/TDF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353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ATV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+ FTC/TDF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355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  <a:tr h="304756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Analysed for the development of resistance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(3.4%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 (2.3%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7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Emergent  primary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integrase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mutations</a:t>
                      </a:r>
                    </a:p>
                  </a:txBody>
                  <a:tcPr marT="45709" marB="457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4*, **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47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Emergent reverse transcriptase resistance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09" marB="457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561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09" marB="45709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M184V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K65R</a:t>
                      </a:r>
                    </a:p>
                  </a:txBody>
                  <a:tcPr marT="45709" marB="457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47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Emergent primary protease mutation</a:t>
                      </a:r>
                    </a:p>
                  </a:txBody>
                  <a:tcPr marT="45709" marB="457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254" name="ZoneTexte 10"/>
          <p:cNvSpPr txBox="1">
            <a:spLocks noChangeArrowheads="1"/>
          </p:cNvSpPr>
          <p:nvPr/>
        </p:nvSpPr>
        <p:spPr bwMode="auto">
          <a:xfrm>
            <a:off x="306388" y="6278563"/>
            <a:ext cx="74961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4400" eaLnBrk="1" hangingPunct="1"/>
            <a:r>
              <a:rPr lang="en-GB" sz="1200">
                <a:solidFill>
                  <a:srgbClr val="000066"/>
                </a:solidFill>
                <a:ea typeface="ＭＳ Ｐゴシック" pitchFamily="34" charset="-128"/>
              </a:rPr>
              <a:t>* Q148R, N = 2, N155H, N = 1, T66I + E92Q + N155H, N = 1 ; ** 1 had also M184V + K65R and 2 M184V   </a:t>
            </a:r>
          </a:p>
        </p:txBody>
      </p:sp>
      <p:sp>
        <p:nvSpPr>
          <p:cNvPr id="9255" name="ZoneTexte 69"/>
          <p:cNvSpPr txBox="1">
            <a:spLocks noChangeArrowheads="1"/>
          </p:cNvSpPr>
          <p:nvPr/>
        </p:nvSpPr>
        <p:spPr bwMode="auto">
          <a:xfrm>
            <a:off x="6292850" y="6530975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DeJesus E. Lancet 2012;379:2429-38</a:t>
            </a:r>
          </a:p>
        </p:txBody>
      </p:sp>
      <p:grpSp>
        <p:nvGrpSpPr>
          <p:cNvPr id="9256" name="Grouper 41"/>
          <p:cNvGrpSpPr>
            <a:grpSpLocks/>
          </p:cNvGrpSpPr>
          <p:nvPr/>
        </p:nvGrpSpPr>
        <p:grpSpPr bwMode="auto">
          <a:xfrm>
            <a:off x="0" y="6570663"/>
            <a:ext cx="1187450" cy="287337"/>
            <a:chOff x="0" y="6570663"/>
            <a:chExt cx="1393200" cy="288111"/>
          </a:xfrm>
        </p:grpSpPr>
        <p:sp>
          <p:nvSpPr>
            <p:cNvPr id="9259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9260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GS-236-0103</a:t>
              </a:r>
            </a:p>
          </p:txBody>
        </p:sp>
      </p:grpSp>
      <p:sp>
        <p:nvSpPr>
          <p:cNvPr id="9257" name="Rectangle 20"/>
          <p:cNvSpPr>
            <a:spLocks noChangeArrowheads="1"/>
          </p:cNvSpPr>
          <p:nvPr/>
        </p:nvSpPr>
        <p:spPr bwMode="auto">
          <a:xfrm>
            <a:off x="5105400" y="3505200"/>
            <a:ext cx="3055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381000" indent="-381000" algn="ctr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</a:pPr>
            <a:r>
              <a:rPr lang="en-US" sz="2000" b="1">
                <a:solidFill>
                  <a:srgbClr val="333399"/>
                </a:solidFill>
                <a:latin typeface="Calibri" pitchFamily="34" charset="0"/>
              </a:rPr>
              <a:t>Resistance data at week 48</a:t>
            </a:r>
          </a:p>
        </p:txBody>
      </p:sp>
      <p:sp>
        <p:nvSpPr>
          <p:cNvPr id="9258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GS-236-</a:t>
            </a:r>
            <a:r>
              <a:rPr lang="fr-FR" sz="3200" smtClean="0">
                <a:ea typeface="ＭＳ Ｐゴシック" pitchFamily="34" charset="-128"/>
              </a:rPr>
              <a:t>0103</a:t>
            </a:r>
            <a:r>
              <a:rPr lang="en-GB" sz="3200" smtClean="0">
                <a:ea typeface="ＭＳ Ｐゴシック" pitchFamily="34" charset="-128"/>
              </a:rPr>
              <a:t>: EVG/c/FTC/TDF QD vs ATV/r 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+ FTC/TDF QD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0094" name="Group 174"/>
          <p:cNvGraphicFramePr>
            <a:graphicFrameLocks noGrp="1"/>
          </p:cNvGraphicFramePr>
          <p:nvPr>
            <p:ph idx="4294967295"/>
          </p:nvPr>
        </p:nvGraphicFramePr>
        <p:xfrm>
          <a:off x="468313" y="1600200"/>
          <a:ext cx="8207374" cy="4552953"/>
        </p:xfrm>
        <a:graphic>
          <a:graphicData uri="http://schemas.openxmlformats.org/drawingml/2006/table">
            <a:tbl>
              <a:tblPr/>
              <a:tblGrid>
                <a:gridCol w="2289388"/>
                <a:gridCol w="701965"/>
                <a:gridCol w="691669"/>
                <a:gridCol w="759697"/>
                <a:gridCol w="805662"/>
                <a:gridCol w="701965"/>
                <a:gridCol w="691669"/>
                <a:gridCol w="759697"/>
                <a:gridCol w="805662"/>
              </a:tblGrid>
              <a:tr h="64602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EVG/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/FTC/TDF</a:t>
                      </a:r>
                      <a:b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353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ATV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+ FTC/TDF</a:t>
                      </a:r>
                      <a:b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355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  <a:tr h="52297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D0-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W48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W48-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W96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W96-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W144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D0-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W48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W48-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W96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W96-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W144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uLnTx/>
                          <a:uFillTx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Emergent resistance, </a:t>
                      </a:r>
                      <a:r>
                        <a:rPr kumimoji="0" lang="en-GB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uLnTx/>
                          <a:uFillTx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</a:t>
                      </a:r>
                      <a:endParaRPr kumimoji="0" lang="en-GB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uLnTx/>
                        <a:uFillTx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5*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2**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>
                          <a:tab pos="182563" algn="l"/>
                        </a:tabLst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	INSTI resistance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>
                          <a:tab pos="476250" algn="l"/>
                        </a:tabLst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	E92Q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7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>
                          <a:tab pos="484188" algn="l"/>
                        </a:tabLst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	N155H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7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>
                          <a:tab pos="484188" algn="l"/>
                        </a:tabLst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	Q148R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7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>
                          <a:tab pos="484188" algn="l"/>
                        </a:tabLst>
                        <a:defRPr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	T66I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7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>
                          <a:tab pos="503238" algn="l"/>
                        </a:tabLst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	T97A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7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>
                          <a:tab pos="182563" algn="l"/>
                        </a:tabLst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	NRTI resistance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>
                          <a:tab pos="520700" algn="l"/>
                        </a:tabLst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	M184V/I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7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>
                          <a:tab pos="503238" algn="l"/>
                        </a:tabLst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	K65R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7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>
                          <a:tab pos="182563" algn="l"/>
                        </a:tabLst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	Protease mutation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0377" name="Rectangle 10"/>
          <p:cNvSpPr>
            <a:spLocks noChangeArrowheads="1"/>
          </p:cNvSpPr>
          <p:nvPr/>
        </p:nvSpPr>
        <p:spPr bwMode="auto">
          <a:xfrm>
            <a:off x="2841625" y="1143000"/>
            <a:ext cx="355917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381000" indent="-381000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</a:pPr>
            <a:r>
              <a:rPr lang="en-US" sz="2200" b="1">
                <a:solidFill>
                  <a:srgbClr val="CC3300"/>
                </a:solidFill>
                <a:latin typeface="Calibri" pitchFamily="34" charset="0"/>
              </a:rPr>
              <a:t>Resistance data at week 144</a:t>
            </a:r>
          </a:p>
        </p:txBody>
      </p:sp>
      <p:sp>
        <p:nvSpPr>
          <p:cNvPr id="10378" name="ZoneTexte 69"/>
          <p:cNvSpPr txBox="1">
            <a:spLocks noChangeArrowheads="1"/>
          </p:cNvSpPr>
          <p:nvPr/>
        </p:nvSpPr>
        <p:spPr bwMode="auto">
          <a:xfrm>
            <a:off x="3406775" y="6530975"/>
            <a:ext cx="56292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Rockstroh JK, JAIDS 2013 62:483-6 ; Clumeck N, JAIDS 2014;65:e121-4</a:t>
            </a:r>
          </a:p>
        </p:txBody>
      </p:sp>
      <p:sp>
        <p:nvSpPr>
          <p:cNvPr id="10379" name="ZoneTexte 18"/>
          <p:cNvSpPr txBox="1">
            <a:spLocks noChangeArrowheads="1"/>
          </p:cNvSpPr>
          <p:nvPr/>
        </p:nvSpPr>
        <p:spPr bwMode="auto">
          <a:xfrm>
            <a:off x="339725" y="6132513"/>
            <a:ext cx="55451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000066"/>
                </a:solidFill>
              </a:rPr>
              <a:t>* INSTI + NRTI resistance, N = 3, ** INSTI + NRTI resistance, N = 1</a:t>
            </a:r>
          </a:p>
        </p:txBody>
      </p:sp>
      <p:grpSp>
        <p:nvGrpSpPr>
          <p:cNvPr id="10380" name="Grouper 41"/>
          <p:cNvGrpSpPr>
            <a:grpSpLocks/>
          </p:cNvGrpSpPr>
          <p:nvPr/>
        </p:nvGrpSpPr>
        <p:grpSpPr bwMode="auto">
          <a:xfrm>
            <a:off x="0" y="6570663"/>
            <a:ext cx="1187450" cy="287337"/>
            <a:chOff x="0" y="6570663"/>
            <a:chExt cx="1393200" cy="288111"/>
          </a:xfrm>
        </p:grpSpPr>
        <p:sp>
          <p:nvSpPr>
            <p:cNvPr id="10382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0383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GS-236-0103</a:t>
              </a:r>
            </a:p>
          </p:txBody>
        </p:sp>
      </p:grpSp>
      <p:sp>
        <p:nvSpPr>
          <p:cNvPr id="10381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GS-236-</a:t>
            </a:r>
            <a:r>
              <a:rPr lang="fr-FR" sz="3200" smtClean="0">
                <a:ea typeface="ＭＳ Ｐゴシック" pitchFamily="34" charset="-128"/>
              </a:rPr>
              <a:t>0103</a:t>
            </a:r>
            <a:r>
              <a:rPr lang="en-GB" sz="3200" smtClean="0">
                <a:ea typeface="ＭＳ Ｐゴシック" pitchFamily="34" charset="-128"/>
              </a:rPr>
              <a:t>: EVG/c/FTC/TDF QD vs ATV/r 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+ FTC/TDF QD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V_trials_2014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1458</Words>
  <Application>Microsoft Office PowerPoint</Application>
  <PresentationFormat>Affichage à l'écran (4:3)</PresentationFormat>
  <Paragraphs>538</Paragraphs>
  <Slides>13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1" baseType="lpstr">
      <vt:lpstr>Arial</vt:lpstr>
      <vt:lpstr>Calibri</vt:lpstr>
      <vt:lpstr>ＭＳ Ｐゴシック</vt:lpstr>
      <vt:lpstr>Wingdings</vt:lpstr>
      <vt:lpstr>Cambria</vt:lpstr>
      <vt:lpstr>Symbol</vt:lpstr>
      <vt:lpstr>Trebuchet MS</vt:lpstr>
      <vt:lpstr>ARV_trials_2014</vt:lpstr>
      <vt:lpstr>Comparison of INSTI vs PI</vt:lpstr>
      <vt:lpstr>Study GS-236-0103: EVG/c/FTC/TDF QD vs ATV/r  + FTC/TDF QD</vt:lpstr>
      <vt:lpstr>Study GS-236-0103: EVG/c/FTC/TDF QD vs ATV/r  + FTC/TDF QD</vt:lpstr>
      <vt:lpstr>Study GS-236-0103: EVG/c/FTC/TDF QD vs ATV/r  + FTC/TDF QD</vt:lpstr>
      <vt:lpstr>Study GS-236-0103: EVG/c/FTC/TDF QD vs ATV/r  + FTC/TDF QD</vt:lpstr>
      <vt:lpstr>Study GS-236-0103: EVG/c/FTC/TDF QD vs ATV/r  + FTC/TDF QD</vt:lpstr>
      <vt:lpstr>Study GS-236-0103: EVG/c/FTC/TDF QD vs ATV/r  + FTC/TDF QD</vt:lpstr>
      <vt:lpstr>Study GS-236-0103: EVG/c/FTC/TDF QD vs ATV/r  + FTC/TDF QD</vt:lpstr>
      <vt:lpstr>Study GS-236-0103: EVG/c/FTC/TDF QD vs ATV/r  + FTC/TDF QD</vt:lpstr>
      <vt:lpstr>Study GS-236-0103: EVG/c/FTC/TDF QD vs ATV/r  + FTC/TDF QD</vt:lpstr>
      <vt:lpstr>Study GS-236-0103: EVG/c/FTC/TDF QD vs ATV/r  + FTC/TDF QD</vt:lpstr>
      <vt:lpstr>Study GS-236-0103: EVG/c/FTC/TDF QD vs ATV/r  + FTC/TDF QD</vt:lpstr>
      <vt:lpstr>Study GS-236-0103: EVG/c/FTC/TDF QD vs ATV/r  + FTC/TDF QD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2014</dc:title>
  <dc:creator>www.arv-trial.com</dc:creator>
  <cp:lastModifiedBy>Utilisateur</cp:lastModifiedBy>
  <cp:revision>109</cp:revision>
  <dcterms:created xsi:type="dcterms:W3CDTF">2014-10-03T12:12:49Z</dcterms:created>
  <dcterms:modified xsi:type="dcterms:W3CDTF">2018-02-06T15:02:34Z</dcterms:modified>
</cp:coreProperties>
</file>