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72" r:id="rId2"/>
    <p:sldId id="257" r:id="rId3"/>
    <p:sldId id="268" r:id="rId4"/>
    <p:sldId id="269" r:id="rId5"/>
    <p:sldId id="270" r:id="rId6"/>
    <p:sldId id="264" r:id="rId7"/>
  </p:sldIdLst>
  <p:sldSz cx="9144000" cy="6858000" type="screen4x3"/>
  <p:notesSz cx="6858000" cy="9144000"/>
  <p:custDataLst>
    <p:tags r:id="rId9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CC3300"/>
    <a:srgbClr val="CC3399"/>
    <a:srgbClr val="FF99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951" autoAdjust="0"/>
  </p:normalViewPr>
  <p:slideViewPr>
    <p:cSldViewPr snapToGrid="0" snapToObjects="1">
      <p:cViewPr varScale="1">
        <p:scale>
          <a:sx n="112" d="100"/>
          <a:sy n="112" d="100"/>
        </p:scale>
        <p:origin x="-23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6AF9C8-BFE0-4097-98C9-C714DEFCA9B5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EF327D-47DA-4C78-A47E-28BC7D713E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507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17023E8-D9DA-48C1-94F0-23EB8C3E542A}" type="slidenum">
              <a:rPr lang="fr-FR" sz="1200">
                <a:latin typeface="Calibri" pitchFamily="34" charset="0"/>
              </a:rPr>
              <a:pPr algn="r" eaLnBrk="1" hangingPunct="1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CEEC454-23E7-4205-9559-ED47ECBBA6B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581C540-AB6A-46F8-AF8F-D5FCCDE391F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2F92E5D-6F7F-48F6-8E1E-3BE6911EE58A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1D79020-FDB6-4051-B16E-E1900D33B75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08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89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 smtClean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ASSERT Study</a:t>
            </a:r>
          </a:p>
          <a:p>
            <a:pPr lvl="1" eaLnBrk="1" hangingPunct="1">
              <a:defRPr/>
            </a:pPr>
            <a:endParaRPr lang="en-GB" sz="2400" dirty="0" smtClean="0">
              <a:solidFill>
                <a:srgbClr val="C0C0C0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>
                <a:latin typeface="+mj-lt"/>
                <a:ea typeface="ＭＳ Ｐゴシック" charset="-128"/>
              </a:rPr>
              <a:t>FTC/TDF </a:t>
            </a:r>
            <a:r>
              <a:rPr lang="en-GB" sz="2800" b="1" dirty="0" err="1">
                <a:latin typeface="+mj-lt"/>
                <a:ea typeface="ＭＳ Ｐゴシック" charset="-128"/>
              </a:rPr>
              <a:t>vs</a:t>
            </a:r>
            <a:r>
              <a:rPr lang="en-GB" sz="2800" b="1" dirty="0">
                <a:latin typeface="+mj-lt"/>
                <a:ea typeface="ＭＳ Ｐゴシック" charset="-128"/>
              </a:rPr>
              <a:t> FTC/TAF</a:t>
            </a:r>
            <a:endParaRPr lang="en-GB" sz="2800" b="1" dirty="0" smtClean="0">
              <a:latin typeface="+mj-lt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dirty="0">
                <a:latin typeface="+mj-lt"/>
                <a:ea typeface="ＭＳ Ｐゴシック" charset="-128"/>
              </a:rPr>
              <a:t>Studies GS-US-292-0104 and GS-US-292-0111</a:t>
            </a:r>
            <a:endParaRPr lang="en-GB" sz="2400" dirty="0" smtClean="0"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 smtClean="0"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69"/>
          <p:cNvSpPr txBox="1">
            <a:spLocks noChangeArrowheads="1"/>
          </p:cNvSpPr>
          <p:nvPr/>
        </p:nvSpPr>
        <p:spPr bwMode="auto">
          <a:xfrm>
            <a:off x="6386513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Sax PE. JAIDS 2014;67:52-8</a:t>
            </a:r>
          </a:p>
        </p:txBody>
      </p:sp>
      <p:grpSp>
        <p:nvGrpSpPr>
          <p:cNvPr id="3075" name="Grouper 26"/>
          <p:cNvGrpSpPr>
            <a:grpSpLocks/>
          </p:cNvGrpSpPr>
          <p:nvPr/>
        </p:nvGrpSpPr>
        <p:grpSpPr bwMode="auto">
          <a:xfrm>
            <a:off x="0" y="6570663"/>
            <a:ext cx="1846263" cy="287337"/>
            <a:chOff x="0" y="6570663"/>
            <a:chExt cx="1846263" cy="288111"/>
          </a:xfrm>
        </p:grpSpPr>
        <p:sp>
          <p:nvSpPr>
            <p:cNvPr id="311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728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111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7874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2920102/TAF phase 2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7" name="Connecteur droit 66"/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8" name="Espace réservé du contenu 2"/>
          <p:cNvSpPr>
            <a:spLocks/>
          </p:cNvSpPr>
          <p:nvPr/>
        </p:nvSpPr>
        <p:spPr bwMode="auto">
          <a:xfrm>
            <a:off x="34925" y="4764088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Primary 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Determine virologic efficacy of EVG/c/FTC/TAF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150 patients provide 76% power to detect a 1.5% (SD of 3.3%) difference in hip bone mineral density in the EVG/c/FTC/TAF arm relative to the EVG/c/FTC/TDF arm</a:t>
            </a: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3862388" y="2133600"/>
          <a:ext cx="3976687" cy="908080"/>
        </p:xfrm>
        <a:graphic>
          <a:graphicData uri="http://schemas.openxmlformats.org/drawingml/2006/table">
            <a:tbl>
              <a:tblPr/>
              <a:tblGrid>
                <a:gridCol w="3976687"/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/FTC/TAF 150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150/200/10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 STR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3862388" y="3313113"/>
          <a:ext cx="3976687" cy="895381"/>
        </p:xfrm>
        <a:graphic>
          <a:graphicData uri="http://schemas.openxmlformats.org/drawingml/2006/table">
            <a:tbl>
              <a:tblPr/>
              <a:tblGrid>
                <a:gridCol w="3976687"/>
              </a:tblGrid>
              <a:tr h="530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/FTC/TDF 150/150/200/300 mg QD STR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</a:tr>
              <a:tr h="365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/FTC/TAF placebo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8" marR="91438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5" name="Oval 170"/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2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Double-blind</a:t>
            </a:r>
          </a:p>
        </p:txBody>
      </p:sp>
      <p:sp>
        <p:nvSpPr>
          <p:cNvPr id="3096" name="AutoShape 162"/>
          <p:cNvSpPr>
            <a:spLocks noChangeArrowheads="1"/>
          </p:cNvSpPr>
          <p:nvPr/>
        </p:nvSpPr>
        <p:spPr bwMode="auto">
          <a:xfrm>
            <a:off x="269875" y="2555875"/>
            <a:ext cx="2460625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5,000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cell count &gt; 50/mm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eGFR &gt; 70 mL/min</a:t>
            </a:r>
          </a:p>
        </p:txBody>
      </p:sp>
      <p:sp>
        <p:nvSpPr>
          <p:cNvPr id="3097" name="ZoneTexte 71"/>
          <p:cNvSpPr txBox="1">
            <a:spLocks noChangeArrowheads="1"/>
          </p:cNvSpPr>
          <p:nvPr/>
        </p:nvSpPr>
        <p:spPr bwMode="auto">
          <a:xfrm>
            <a:off x="269875" y="4456113"/>
            <a:ext cx="7402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*Randomisation was stratified by HIV RNA (</a:t>
            </a:r>
            <a:r>
              <a:rPr lang="en-GB" sz="1400" u="sng">
                <a:solidFill>
                  <a:srgbClr val="000066"/>
                </a:solidFill>
                <a:ea typeface="ＭＳ Ｐゴシック" pitchFamily="34" charset="-128"/>
              </a:rPr>
              <a:t>&lt;</a:t>
            </a:r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 or &gt; 100,000 c/mL) at screening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sp>
        <p:nvSpPr>
          <p:cNvPr id="3098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292-0102: EVG/c/FTC/TAF QD vs EVG/c/FTC/TDF QD (Phase 2)</a:t>
            </a:r>
          </a:p>
        </p:txBody>
      </p:sp>
      <p:cxnSp>
        <p:nvCxnSpPr>
          <p:cNvPr id="3099" name="AutoShape 60"/>
          <p:cNvCxnSpPr>
            <a:cxnSpLocks noChangeShapeType="1"/>
          </p:cNvCxnSpPr>
          <p:nvPr/>
        </p:nvCxnSpPr>
        <p:spPr bwMode="auto">
          <a:xfrm rot="10800000" flipH="1" flipV="1">
            <a:off x="3814763" y="2614613"/>
            <a:ext cx="1587" cy="1173162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Line 63"/>
          <p:cNvSpPr>
            <a:spLocks noChangeShapeType="1"/>
          </p:cNvSpPr>
          <p:nvPr/>
        </p:nvSpPr>
        <p:spPr bwMode="auto">
          <a:xfrm>
            <a:off x="260508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1" name="Rectangle 9"/>
          <p:cNvSpPr>
            <a:spLocks noChangeArrowheads="1"/>
          </p:cNvSpPr>
          <p:nvPr/>
        </p:nvSpPr>
        <p:spPr bwMode="auto">
          <a:xfrm>
            <a:off x="3111500" y="3460750"/>
            <a:ext cx="6762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=58</a:t>
            </a:r>
          </a:p>
        </p:txBody>
      </p:sp>
      <p:sp>
        <p:nvSpPr>
          <p:cNvPr id="3102" name="Rectangle 8"/>
          <p:cNvSpPr>
            <a:spLocks noChangeArrowheads="1"/>
          </p:cNvSpPr>
          <p:nvPr/>
        </p:nvSpPr>
        <p:spPr bwMode="auto">
          <a:xfrm>
            <a:off x="3036888" y="227012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112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5199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05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6" name="Line 172"/>
          <p:cNvSpPr>
            <a:spLocks noChangeShapeType="1"/>
          </p:cNvSpPr>
          <p:nvPr/>
        </p:nvSpPr>
        <p:spPr bwMode="auto">
          <a:xfrm>
            <a:off x="7839075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107" name="Group 37"/>
          <p:cNvGrpSpPr>
            <a:grpSpLocks/>
          </p:cNvGrpSpPr>
          <p:nvPr/>
        </p:nvGrpSpPr>
        <p:grpSpPr bwMode="auto">
          <a:xfrm>
            <a:off x="7839075" y="2800350"/>
            <a:ext cx="860425" cy="974725"/>
            <a:chOff x="4502" y="1764"/>
            <a:chExt cx="646" cy="614"/>
          </a:xfrm>
        </p:grpSpPr>
        <p:sp>
          <p:nvSpPr>
            <p:cNvPr id="3108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9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8931275" cy="5707062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  <a:p>
            <a:pPr lvl="1">
              <a:spcBef>
                <a:spcPts val="500"/>
              </a:spcBef>
            </a:pPr>
            <a:r>
              <a:rPr lang="en-US" sz="1800" smtClean="0">
                <a:ea typeface="ＭＳ Ｐゴシック" pitchFamily="34" charset="-128"/>
              </a:rPr>
              <a:t>Median viral load at baseline : 4.6 log</a:t>
            </a:r>
            <a:r>
              <a:rPr lang="en-US" sz="1800" baseline="-25000" smtClean="0">
                <a:ea typeface="ＭＳ Ｐゴシック" pitchFamily="34" charset="-128"/>
              </a:rPr>
              <a:t>10</a:t>
            </a:r>
            <a:r>
              <a:rPr lang="en-US" sz="1800" smtClean="0">
                <a:ea typeface="ＭＳ Ｐゴシック" pitchFamily="34" charset="-128"/>
              </a:rPr>
              <a:t> c/mL (21% &gt; 100,000 c/mL), </a:t>
            </a:r>
            <a:br>
              <a:rPr lang="en-US" sz="1800" smtClean="0">
                <a:ea typeface="ＭＳ Ｐゴシック" pitchFamily="34" charset="-128"/>
              </a:rPr>
            </a:br>
            <a:r>
              <a:rPr lang="en-US" sz="1800" smtClean="0">
                <a:ea typeface="ＭＳ Ｐゴシック" pitchFamily="34" charset="-128"/>
              </a:rPr>
              <a:t>median CD4+ cell count : 391 cells/mm</a:t>
            </a:r>
            <a:r>
              <a:rPr lang="en-US" sz="1800" baseline="30000" smtClean="0">
                <a:ea typeface="ＭＳ Ｐゴシック" pitchFamily="34" charset="-128"/>
              </a:rPr>
              <a:t>3</a:t>
            </a:r>
            <a:r>
              <a:rPr lang="en-US" sz="1800" smtClean="0">
                <a:ea typeface="ＭＳ Ｐゴシック" pitchFamily="34" charset="-128"/>
              </a:rPr>
              <a:t> (15% &gt; 200/mm</a:t>
            </a:r>
            <a:r>
              <a:rPr lang="en-US" sz="1800" baseline="30000" smtClean="0">
                <a:ea typeface="ＭＳ Ｐゴシック" pitchFamily="34" charset="-128"/>
              </a:rPr>
              <a:t>3</a:t>
            </a:r>
            <a:r>
              <a:rPr lang="en-US" sz="1800" smtClean="0">
                <a:ea typeface="ＭＳ Ｐゴシック" pitchFamily="34" charset="-128"/>
              </a:rPr>
              <a:t>)</a:t>
            </a:r>
            <a:br>
              <a:rPr lang="en-US" sz="1800" smtClean="0">
                <a:ea typeface="ＭＳ Ｐゴシック" pitchFamily="34" charset="-128"/>
              </a:rPr>
            </a:br>
            <a:endParaRPr lang="en-US" sz="1800" smtClean="0">
              <a:ea typeface="ＭＳ Ｐゴシック" pitchFamily="34" charset="-128"/>
            </a:endParaRPr>
          </a:p>
          <a:p>
            <a:pPr>
              <a:spcBef>
                <a:spcPts val="500"/>
              </a:spcBef>
            </a:pPr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Main results</a:t>
            </a:r>
          </a:p>
          <a:p>
            <a:pPr lvl="1">
              <a:spcBef>
                <a:spcPts val="500"/>
              </a:spcBef>
            </a:pPr>
            <a:r>
              <a:rPr lang="en-US" sz="1800" smtClean="0">
                <a:ea typeface="ＭＳ Ｐゴシック" pitchFamily="34" charset="-128"/>
              </a:rPr>
              <a:t>Discontinuation due to adverse events by W48 : 4 in TAF arm vs 0 in TDF arm</a:t>
            </a:r>
          </a:p>
          <a:p>
            <a:pPr lvl="1">
              <a:spcBef>
                <a:spcPts val="500"/>
              </a:spcBef>
            </a:pPr>
            <a:r>
              <a:rPr lang="en-US" sz="1800" smtClean="0">
                <a:ea typeface="ＭＳ Ｐゴシック" pitchFamily="34" charset="-128"/>
              </a:rPr>
              <a:t>HIV RNA &lt; 50 c/mL at W24 : 87.5% E/c/F/TAF vs 89.7% E/c/F/TDF</a:t>
            </a:r>
          </a:p>
          <a:p>
            <a:pPr lvl="1">
              <a:spcBef>
                <a:spcPts val="500"/>
              </a:spcBef>
            </a:pPr>
            <a:r>
              <a:rPr lang="en-US" sz="1800" smtClean="0">
                <a:ea typeface="ＭＳ Ｐゴシック" pitchFamily="34" charset="-128"/>
              </a:rPr>
              <a:t>3 patients in each arm met criteria for resistance testing (virologic failure [2 consecutive HIV RNA &gt; 50 c/mL] with HIV RNA &gt; 400 c/mL). Genotype was performed on confirmatory sample</a:t>
            </a:r>
          </a:p>
          <a:p>
            <a:pPr lvl="2">
              <a:spcBef>
                <a:spcPts val="500"/>
              </a:spcBef>
            </a:pPr>
            <a:r>
              <a:rPr lang="en-US" smtClean="0">
                <a:ea typeface="ＭＳ Ｐゴシック" pitchFamily="34" charset="-128"/>
              </a:rPr>
              <a:t>E/c/F/TAF : no resistance detected </a:t>
            </a:r>
          </a:p>
          <a:p>
            <a:pPr lvl="2">
              <a:spcBef>
                <a:spcPts val="500"/>
              </a:spcBef>
            </a:pPr>
            <a:r>
              <a:rPr lang="en-US" smtClean="0">
                <a:ea typeface="ＭＳ Ｐゴシック" pitchFamily="34" charset="-128"/>
              </a:rPr>
              <a:t>E/c/F/TDF  : 2 patients developed resistance, 1 to NRTI, 1 to INSTI + NRTI</a:t>
            </a:r>
          </a:p>
          <a:p>
            <a:pPr lvl="1">
              <a:spcBef>
                <a:spcPts val="500"/>
              </a:spcBef>
            </a:pPr>
            <a:r>
              <a:rPr lang="en-US" sz="1800" smtClean="0">
                <a:ea typeface="ＭＳ Ｐゴシック" pitchFamily="34" charset="-128"/>
              </a:rPr>
              <a:t>PK substudy : plasma TFV exposure was 91% lower with E/c/F/TAF than with E/c/F/TDF, as measured by AUC</a:t>
            </a:r>
            <a:r>
              <a:rPr lang="en-US" sz="1800" baseline="-25000" smtClean="0">
                <a:ea typeface="ＭＳ Ｐゴシック" pitchFamily="34" charset="-128"/>
              </a:rPr>
              <a:t>tau</a:t>
            </a:r>
            <a:r>
              <a:rPr lang="en-US" sz="1800" smtClean="0">
                <a:ea typeface="ＭＳ Ｐゴシック" pitchFamily="34" charset="-128"/>
              </a:rPr>
              <a:t>. Conversely, intracellular TFV-DP levels in PBMCs were 5.3-fold higher with E/c/F/TAF</a:t>
            </a:r>
          </a:p>
          <a:p>
            <a:pPr lvl="1">
              <a:spcBef>
                <a:spcPts val="500"/>
              </a:spcBef>
              <a:buFontTx/>
              <a:buNone/>
            </a:pPr>
            <a:endParaRPr lang="en-US" sz="1600" smtClean="0">
              <a:ea typeface="ＭＳ Ｐゴシック" pitchFamily="34" charset="-128"/>
            </a:endParaRPr>
          </a:p>
          <a:p>
            <a:pPr lvl="1">
              <a:spcBef>
                <a:spcPts val="500"/>
              </a:spcBef>
            </a:pPr>
            <a:endParaRPr lang="en-US" sz="1600" smtClean="0">
              <a:ea typeface="ＭＳ Ｐゴシック" pitchFamily="34" charset="-128"/>
            </a:endParaRP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6386513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Sax PE. JAIDS 2014;67:52-8</a:t>
            </a:r>
          </a:p>
        </p:txBody>
      </p:sp>
      <p:grpSp>
        <p:nvGrpSpPr>
          <p:cNvPr id="4100" name="Grouper 9"/>
          <p:cNvGrpSpPr>
            <a:grpSpLocks/>
          </p:cNvGrpSpPr>
          <p:nvPr/>
        </p:nvGrpSpPr>
        <p:grpSpPr bwMode="auto">
          <a:xfrm>
            <a:off x="0" y="6570663"/>
            <a:ext cx="1846263" cy="287337"/>
            <a:chOff x="0" y="6570663"/>
            <a:chExt cx="1846263" cy="288111"/>
          </a:xfrm>
        </p:grpSpPr>
        <p:sp>
          <p:nvSpPr>
            <p:cNvPr id="410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728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03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7874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2920102/TAF phase 2</a:t>
              </a:r>
            </a:p>
          </p:txBody>
        </p:sp>
      </p:grpSp>
      <p:sp>
        <p:nvSpPr>
          <p:cNvPr id="410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292-0102: EVG/c/FTC/TAF QD vs EVG/c/FTC/TDF QD (Phase 2)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36650"/>
            <a:ext cx="8769350" cy="5705475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Safety</a:t>
            </a:r>
            <a:endParaRPr lang="en-US" smtClean="0">
              <a:ea typeface="ＭＳ Ｐゴシック" pitchFamily="34" charset="-128"/>
            </a:endParaRP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Significantly less change in the E/c/F/TAF arm in BMD at hip </a:t>
            </a:r>
            <a:br>
              <a:rPr lang="en-US" sz="1800" smtClean="0">
                <a:ea typeface="ＭＳ Ｐゴシック" pitchFamily="34" charset="-128"/>
              </a:rPr>
            </a:br>
            <a:r>
              <a:rPr lang="en-US" sz="1800" smtClean="0">
                <a:ea typeface="ＭＳ Ｐゴシック" pitchFamily="34" charset="-128"/>
              </a:rPr>
              <a:t>(-0.62% vs -2.39%, p &lt; 0.001) and lumbar spine (-1.0% vs -3.37%, p &lt; 0.001) at W48, which were also significant at week 24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In the E/c/F/TAF arm, 32% of patients had no decrease in hip BMD vs 7% </a:t>
            </a:r>
            <a:br>
              <a:rPr lang="en-US" sz="1800" smtClean="0">
                <a:ea typeface="ＭＳ Ｐゴシック" pitchFamily="34" charset="-128"/>
              </a:rPr>
            </a:br>
            <a:r>
              <a:rPr lang="en-US" sz="1800" smtClean="0">
                <a:ea typeface="ＭＳ Ｐゴシック" pitchFamily="34" charset="-128"/>
              </a:rPr>
              <a:t>in the E/c/F/TDF arm (p &lt;  0.001)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Median change in eGFR by Cockcroft–Gault = -5.5 mL/min for E/c/F/TAF </a:t>
            </a:r>
            <a:br>
              <a:rPr lang="en-US" sz="1800" smtClean="0">
                <a:ea typeface="ＭＳ Ｐゴシック" pitchFamily="34" charset="-128"/>
              </a:rPr>
            </a:br>
            <a:r>
              <a:rPr lang="en-US" sz="1800" smtClean="0">
                <a:ea typeface="ＭＳ Ｐゴシック" pitchFamily="34" charset="-128"/>
              </a:rPr>
              <a:t>vs -10.1 mL/min for E/c/F/TDF (p  = 0.041)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Renal tubular proteinuria [urine retinol-binding protein/creatinine ratio and urine </a:t>
            </a:r>
            <a:r>
              <a:rPr lang="en-US" sz="1800" smtClean="0">
                <a:latin typeface="Symbol" pitchFamily="18" charset="2"/>
                <a:ea typeface="ＭＳ Ｐゴシック" pitchFamily="34" charset="-128"/>
              </a:rPr>
              <a:t>b</a:t>
            </a:r>
            <a:r>
              <a:rPr lang="en-US" sz="1800" smtClean="0">
                <a:ea typeface="ＭＳ Ｐゴシック" pitchFamily="34" charset="-128"/>
              </a:rPr>
              <a:t>-2 microglobulin/creatinine ratio] was significantly lower in patients who received E/c/F/TAF : no cases of proximal tubulopathy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Grade 3-4 adverse events : 9.8% TAF vs 5.2% TDF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Most common treatment-emergent adverse events : nausea (21% vs 12%), diarrhea (16% in each arm)</a:t>
            </a:r>
          </a:p>
          <a:p>
            <a:pPr lvl="1">
              <a:spcBef>
                <a:spcPts val="400"/>
              </a:spcBef>
            </a:pPr>
            <a:r>
              <a:rPr lang="en-US" sz="1800" smtClean="0">
                <a:ea typeface="ＭＳ Ｐゴシック" pitchFamily="34" charset="-128"/>
              </a:rPr>
              <a:t>Higher elevations in lipids with TAF</a:t>
            </a:r>
          </a:p>
          <a:p>
            <a:pPr lvl="1">
              <a:spcBef>
                <a:spcPts val="400"/>
              </a:spcBef>
            </a:pPr>
            <a:endParaRPr lang="en-US" sz="1800" smtClean="0">
              <a:ea typeface="ＭＳ Ｐゴシック" pitchFamily="34" charset="-128"/>
            </a:endParaRPr>
          </a:p>
          <a:p>
            <a:pPr lvl="1">
              <a:spcBef>
                <a:spcPts val="400"/>
              </a:spcBef>
            </a:pPr>
            <a:endParaRPr lang="en-US" sz="4000" smtClean="0">
              <a:ea typeface="ＭＳ Ｐゴシック" pitchFamily="34" charset="-128"/>
            </a:endParaRP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6386513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Sax PE. JAIDS 2014;67:52-8</a:t>
            </a:r>
          </a:p>
        </p:txBody>
      </p:sp>
      <p:grpSp>
        <p:nvGrpSpPr>
          <p:cNvPr id="5124" name="Grouper 3"/>
          <p:cNvGrpSpPr>
            <a:grpSpLocks/>
          </p:cNvGrpSpPr>
          <p:nvPr/>
        </p:nvGrpSpPr>
        <p:grpSpPr bwMode="auto">
          <a:xfrm>
            <a:off x="0" y="6570663"/>
            <a:ext cx="1846263" cy="287337"/>
            <a:chOff x="0" y="6570663"/>
            <a:chExt cx="1846263" cy="288111"/>
          </a:xfrm>
        </p:grpSpPr>
        <p:sp>
          <p:nvSpPr>
            <p:cNvPr id="512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728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2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7874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2920102/TAF phase 2</a:t>
              </a:r>
            </a:p>
          </p:txBody>
        </p:sp>
      </p:grpSp>
      <p:sp>
        <p:nvSpPr>
          <p:cNvPr id="512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292-0102: EVG/c/FTC/TAF QD vs EVG/c/FTC/TDF QD (Phase 2)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41"/>
          <p:cNvGraphicFramePr>
            <a:graphicFrameLocks noGrp="1"/>
          </p:cNvGraphicFramePr>
          <p:nvPr/>
        </p:nvGraphicFramePr>
        <p:xfrm>
          <a:off x="942975" y="1738313"/>
          <a:ext cx="7273925" cy="4633917"/>
        </p:xfrm>
        <a:graphic>
          <a:graphicData uri="http://schemas.openxmlformats.org/drawingml/2006/table">
            <a:tbl>
              <a:tblPr/>
              <a:tblGrid>
                <a:gridCol w="2943849"/>
                <a:gridCol w="2327417"/>
                <a:gridCol w="2002659"/>
              </a:tblGrid>
              <a:tr h="3658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E/C/F/TAF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E/C/F/TDF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LDL-cholesterol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phosphokinase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Amylase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Urine red blood cells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/ AST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 /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 / 0</a:t>
                      </a: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Gamma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glutamyl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transferase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blood cells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Hypophosphatemia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Urine protein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Glucose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>
                          <a:tab pos="17462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7" marR="91437" marT="45729" marB="4572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0" y="1150938"/>
            <a:ext cx="91440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0" hangingPunct="0">
              <a:spcBef>
                <a:spcPts val="6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800" b="1" kern="0" dirty="0">
                <a:solidFill>
                  <a:srgbClr val="CC330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Grade 3 or 4 laboratory abnormalities</a:t>
            </a:r>
          </a:p>
        </p:txBody>
      </p:sp>
      <p:sp>
        <p:nvSpPr>
          <p:cNvPr id="6213" name="ZoneTexte 69"/>
          <p:cNvSpPr txBox="1">
            <a:spLocks noChangeArrowheads="1"/>
          </p:cNvSpPr>
          <p:nvPr/>
        </p:nvSpPr>
        <p:spPr bwMode="auto">
          <a:xfrm>
            <a:off x="6386513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  <a:ea typeface="ＭＳ Ｐゴシック" pitchFamily="34" charset="-128"/>
              </a:rPr>
              <a:t>Sax PE. JAIDS 2014;67:52-8</a:t>
            </a:r>
          </a:p>
        </p:txBody>
      </p:sp>
      <p:grpSp>
        <p:nvGrpSpPr>
          <p:cNvPr id="6214" name="Grouper 5"/>
          <p:cNvGrpSpPr>
            <a:grpSpLocks/>
          </p:cNvGrpSpPr>
          <p:nvPr/>
        </p:nvGrpSpPr>
        <p:grpSpPr bwMode="auto">
          <a:xfrm>
            <a:off x="0" y="6570663"/>
            <a:ext cx="1846263" cy="287337"/>
            <a:chOff x="0" y="6570663"/>
            <a:chExt cx="1846263" cy="288111"/>
          </a:xfrm>
        </p:grpSpPr>
        <p:sp>
          <p:nvSpPr>
            <p:cNvPr id="621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728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17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7874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2920102/TAF phase 2</a:t>
              </a:r>
            </a:p>
          </p:txBody>
        </p:sp>
      </p:grpSp>
      <p:sp>
        <p:nvSpPr>
          <p:cNvPr id="621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Study 292-0102: EVG/c/FTC/TAF QD vs EVG/c/FTC/TDF QD (Phase 2)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Summary of week 48 results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ea typeface="ＭＳ Ｐゴシック" pitchFamily="34" charset="-128"/>
              </a:rPr>
              <a:t>In this phase 2, randomised clinical trial, HIV-positive treatment-naive adults received STRs of E/c/F/TAF or E/c/F/TDF. Both STRs demonstrated high and comparable rates of virologic suppression through 48 weeks of therapy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ea typeface="ＭＳ Ｐゴシック" pitchFamily="34" charset="-128"/>
              </a:rPr>
              <a:t>Both regimens were well tolerated, with few discontinuations due to adverse events. Nausea occurred more frequently with E/c/F/TAF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ea typeface="ＭＳ Ｐゴシック" pitchFamily="34" charset="-128"/>
              </a:rPr>
              <a:t>Plasma concentrations of TFV were substantially (91%) lower with E/c/F/TAF than with E/c/ F/TDF, and the TAF regimen delivered 5.3 times the intracellular, physiologically active metabolite, TFV-DP, to PBMCs, which could translate into less end-organ toxicity and/or improved virologic control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ea typeface="ＭＳ Ｐゴシック" pitchFamily="34" charset="-128"/>
              </a:rPr>
              <a:t>Significant smaller decreases in bone mineral density through 48 with E/c/F/TAF than with E/c/F/TDF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ea typeface="ＭＳ Ｐゴシック" pitchFamily="34" charset="-128"/>
              </a:rPr>
              <a:t>Urinary RBP/creatinine and </a:t>
            </a:r>
            <a:r>
              <a:rPr lang="en-US" sz="1800" smtClean="0">
                <a:latin typeface="Symbol" pitchFamily="18" charset="2"/>
                <a:ea typeface="ＭＳ Ｐゴシック" pitchFamily="34" charset="-128"/>
              </a:rPr>
              <a:t>b</a:t>
            </a:r>
            <a:r>
              <a:rPr lang="en-US" sz="1800" smtClean="0">
                <a:ea typeface="ＭＳ Ｐゴシック" pitchFamily="34" charset="-128"/>
              </a:rPr>
              <a:t>-2 microglobulin/creatinine ratios were significantly lower in the E/c/F/TAF arm, which suggests that TAF has a lesser effect than TDF on the proximal renal tubular cell</a:t>
            </a:r>
          </a:p>
        </p:txBody>
      </p:sp>
      <p:sp>
        <p:nvSpPr>
          <p:cNvPr id="7171" name="ZoneTexte 69"/>
          <p:cNvSpPr txBox="1">
            <a:spLocks noChangeArrowheads="1"/>
          </p:cNvSpPr>
          <p:nvPr/>
        </p:nvSpPr>
        <p:spPr bwMode="auto">
          <a:xfrm>
            <a:off x="6386513" y="6553200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defTabSz="914400" eaLnBrk="1" hangingPunct="1"/>
            <a:r>
              <a:rPr lang="en-US" sz="1200" i="1">
                <a:solidFill>
                  <a:srgbClr val="CC0000"/>
                </a:solidFill>
                <a:ea typeface="ＭＳ Ｐゴシック" pitchFamily="34" charset="-128"/>
              </a:rPr>
              <a:t>Sax PE. JAIDS 2014;67:52-8</a:t>
            </a:r>
          </a:p>
        </p:txBody>
      </p:sp>
      <p:grpSp>
        <p:nvGrpSpPr>
          <p:cNvPr id="7172" name="Grouper 9"/>
          <p:cNvGrpSpPr>
            <a:grpSpLocks/>
          </p:cNvGrpSpPr>
          <p:nvPr/>
        </p:nvGrpSpPr>
        <p:grpSpPr bwMode="auto">
          <a:xfrm>
            <a:off x="0" y="6570663"/>
            <a:ext cx="1846263" cy="287337"/>
            <a:chOff x="0" y="6570663"/>
            <a:chExt cx="1846263" cy="288111"/>
          </a:xfrm>
        </p:grpSpPr>
        <p:sp>
          <p:nvSpPr>
            <p:cNvPr id="717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728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5" name="ZoneTexte 23"/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78749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2920102/TAF phase 2</a:t>
              </a:r>
            </a:p>
          </p:txBody>
        </p:sp>
      </p:grpSp>
      <p:sp>
        <p:nvSpPr>
          <p:cNvPr id="717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sz="3200" smtClean="0">
                <a:ea typeface="ＭＳ Ｐゴシック" pitchFamily="34" charset="-128"/>
              </a:rPr>
              <a:t>Study 292-0102: EVG/c/FTC/TAF QD vs EVG/c/FTC/TDF QD (Phase 2)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509</Words>
  <Application>Microsoft Office PowerPoint</Application>
  <PresentationFormat>Affichage à l'écran (4:3)</PresentationFormat>
  <Paragraphs>125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ＭＳ Ｐゴシック</vt:lpstr>
      <vt:lpstr>Wingdings</vt:lpstr>
      <vt:lpstr>Cambria</vt:lpstr>
      <vt:lpstr>Symbol</vt:lpstr>
      <vt:lpstr>Trebuchet MS</vt:lpstr>
      <vt:lpstr>ARV_trials_2014</vt:lpstr>
      <vt:lpstr>Comparison of NRTI combinations</vt:lpstr>
      <vt:lpstr>Study 292-0102: EVG/c/FTC/TAF QD vs EVG/c/FTC/TDF QD (Phase 2)</vt:lpstr>
      <vt:lpstr>Study 292-0102: EVG/c/FTC/TAF QD vs EVG/c/FTC/TDF QD (Phase 2)</vt:lpstr>
      <vt:lpstr>Study 292-0102: EVG/c/FTC/TAF QD vs EVG/c/FTC/TDF QD (Phase 2)</vt:lpstr>
      <vt:lpstr>Study 292-0102: EVG/c/FTC/TAF QD vs EVG/c/FTC/TDF QD (Phase 2)</vt:lpstr>
      <vt:lpstr>Study 292-0102: EVG/c/FTC/TAF QD vs EVG/c/FTC/TDF QD (Phase 2)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www.arv-trial.com</dc:creator>
  <cp:lastModifiedBy>Utilisateur</cp:lastModifiedBy>
  <cp:revision>66</cp:revision>
  <dcterms:created xsi:type="dcterms:W3CDTF">2014-10-03T10:08:22Z</dcterms:created>
  <dcterms:modified xsi:type="dcterms:W3CDTF">2018-02-06T15:02:52Z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A1679A97-F867-457D-A630-F61D177D83ED</vt:lpwstr>
  </property>
  <property fmtid="{D5CDD505-2E9C-101B-9397-08002B2CF9AE}" pid="3" name="ArticulatePath">
    <vt:lpwstr>ARV Trials naive MAJ 2014-TAF phase 2-v01</vt:lpwstr>
  </property>
</Properties>
</file>