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857" r:id="rId2"/>
    <p:sldId id="690" r:id="rId3"/>
    <p:sldId id="707" r:id="rId4"/>
    <p:sldId id="856" r:id="rId5"/>
    <p:sldId id="693" r:id="rId6"/>
    <p:sldId id="694" r:id="rId7"/>
    <p:sldId id="697" r:id="rId8"/>
    <p:sldId id="696" r:id="rId9"/>
  </p:sldIdLst>
  <p:sldSz cx="9144000" cy="6858000" type="screen4x3"/>
  <p:notesSz cx="7099300" cy="10234613"/>
  <p:custDataLst>
    <p:tags r:id="rId12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66"/>
    <a:srgbClr val="CC3300"/>
    <a:srgbClr val="C0C0C0"/>
    <a:srgbClr val="FF00FF"/>
    <a:srgbClr val="800080"/>
    <a:srgbClr val="FF66FF"/>
    <a:srgbClr val="660033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2370" y="-108"/>
      </p:cViewPr>
      <p:guideLst>
        <p:guide orient="horz" pos="1760"/>
        <p:guide pos="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>
      <p:cViewPr>
        <p:scale>
          <a:sx n="66" d="100"/>
          <a:sy n="66" d="100"/>
        </p:scale>
        <p:origin x="-2718" y="-36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F2A4D35E-C979-4257-9831-CF230000456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945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fr-FR" sz="1400" i="0" smtClean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17044817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857B444-31AB-456C-81B0-7F1624AC71E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24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fr-FR" sz="1400" i="0" smtClean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</p:spTree>
    <p:extLst>
      <p:ext uri="{BB962C8B-B14F-4D97-AF65-F5344CB8AC3E}">
        <p14:creationId xmlns:p14="http://schemas.microsoft.com/office/powerpoint/2010/main" val="229631103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12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985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985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1126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3" tIns="46025" rIns="92053" bIns="46025" anchor="b"/>
          <a:lstStyle>
            <a:lvl1pPr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0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075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8DEC865A-38BA-4320-B8E5-0BE6A068CF01}" type="slidenum">
              <a:rPr lang="fr-FR" sz="1300"/>
              <a:pPr algn="r" eaLnBrk="1" hangingPunct="1"/>
              <a:t>1</a:t>
            </a:fld>
            <a:endParaRPr lang="fr-FR" sz="13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229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229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5841C558-0AE7-42EB-8D7F-F6B6569D3E63}" type="slidenum">
              <a:rPr lang="fr-FR" sz="1300" i="0">
                <a:solidFill>
                  <a:schemeClr val="tx1"/>
                </a:solidFill>
              </a:rPr>
              <a:pPr algn="r" eaLnBrk="1" hangingPunct="1"/>
              <a:t>2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331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96F6E0E3-1047-4C9A-B26A-27A7236680D5}" type="slidenum">
              <a:rPr lang="fr-FR" sz="1300" i="0">
                <a:solidFill>
                  <a:schemeClr val="tx1"/>
                </a:solidFill>
              </a:rPr>
              <a:pPr algn="r" eaLnBrk="1" hangingPunct="1"/>
              <a:t>3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434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AE4A30FE-0358-4C61-9026-C1574BFAB765}" type="slidenum">
              <a:rPr lang="fr-FR" sz="1300" i="0">
                <a:solidFill>
                  <a:schemeClr val="tx1"/>
                </a:solidFill>
              </a:rPr>
              <a:pPr algn="r" eaLnBrk="1" hangingPunct="1"/>
              <a:t>4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53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536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D3A42849-858C-48BD-AADA-9ED6BA873F3D}" type="slidenum">
              <a:rPr lang="fr-FR" sz="1300" i="0">
                <a:solidFill>
                  <a:schemeClr val="tx1"/>
                </a:solidFill>
              </a:rPr>
              <a:pPr algn="r" eaLnBrk="1" hangingPunct="1"/>
              <a:t>5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BB1D196D-680B-454D-A85E-4133B4A8B60A}" type="slidenum">
              <a:rPr lang="fr-FR" sz="1300" i="0">
                <a:solidFill>
                  <a:schemeClr val="tx1"/>
                </a:solidFill>
              </a:rPr>
              <a:pPr algn="r" eaLnBrk="1" hangingPunct="1"/>
              <a:t>6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741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741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A2D9F78D-5B4B-4003-A2F8-EDC16F4B7317}" type="slidenum">
              <a:rPr lang="fr-FR" sz="1300" i="0">
                <a:solidFill>
                  <a:schemeClr val="tx1"/>
                </a:solidFill>
              </a:rPr>
              <a:pPr algn="r" eaLnBrk="1" hangingPunct="1"/>
              <a:t>7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843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843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A8865D87-A479-4D93-971D-52FF34B82644}" type="slidenum">
              <a:rPr lang="fr-FR" sz="1300" i="0">
                <a:solidFill>
                  <a:schemeClr val="tx1"/>
                </a:solidFill>
              </a:rPr>
              <a:pPr algn="r" eaLnBrk="1" hangingPunct="1"/>
              <a:t>8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2562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655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5778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8691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440971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7280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4589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90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2249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720616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95951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3200" smtClean="0">
                <a:ea typeface="ＭＳ Ｐゴシック" pitchFamily="34" charset="-128"/>
              </a:rPr>
              <a:t>Comparison of NRTI combinations</a:t>
            </a:r>
          </a:p>
        </p:txBody>
      </p:sp>
      <p:sp>
        <p:nvSpPr>
          <p:cNvPr id="19459" name="Espace réservé du conten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z="2800" b="1" dirty="0" smtClean="0">
                <a:latin typeface="+mj-lt"/>
                <a:ea typeface="ＭＳ Ｐゴシック" charset="-128"/>
              </a:rPr>
              <a:t>ZDV/3TC </a:t>
            </a:r>
            <a:r>
              <a:rPr lang="en-GB" sz="2800" b="1" dirty="0" err="1" smtClean="0">
                <a:latin typeface="+mj-lt"/>
                <a:ea typeface="ＭＳ Ｐゴシック" charset="-128"/>
              </a:rPr>
              <a:t>vs</a:t>
            </a:r>
            <a:r>
              <a:rPr lang="en-GB" sz="2800" b="1" dirty="0" smtClean="0">
                <a:latin typeface="+mj-lt"/>
                <a:ea typeface="ＭＳ Ｐゴシック" charset="-128"/>
              </a:rPr>
              <a:t> TDF + FTC</a:t>
            </a:r>
          </a:p>
          <a:p>
            <a:pPr lvl="1" eaLnBrk="1" hangingPunct="1">
              <a:defRPr/>
            </a:pPr>
            <a:r>
              <a:rPr lang="en-GB" sz="2400" dirty="0" smtClean="0">
                <a:latin typeface="+mj-lt"/>
                <a:ea typeface="ＭＳ Ｐゴシック" charset="-128"/>
              </a:rPr>
              <a:t>Study 934</a:t>
            </a:r>
          </a:p>
          <a:p>
            <a:pPr eaLnBrk="1" hangingPunct="1">
              <a:defRPr/>
            </a:pPr>
            <a:endParaRPr lang="en-GB" sz="2800" dirty="0" smtClean="0">
              <a:solidFill>
                <a:srgbClr val="000066"/>
              </a:solidFill>
              <a:latin typeface="+mj-lt"/>
              <a:ea typeface="ＭＳ Ｐゴシック" charset="-128"/>
            </a:endParaRPr>
          </a:p>
          <a:p>
            <a:pPr eaLnBrk="1" hangingPunct="1">
              <a:defRPr/>
            </a:pPr>
            <a:r>
              <a:rPr lang="en-GB" sz="2800" b="1" dirty="0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ABC/3TC </a:t>
            </a:r>
            <a:r>
              <a:rPr lang="en-GB" sz="2800" b="1" dirty="0" err="1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vs</a:t>
            </a:r>
            <a:r>
              <a:rPr lang="en-GB" sz="2800" b="1" dirty="0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 TDF/FTC</a:t>
            </a:r>
          </a:p>
          <a:p>
            <a:pPr lvl="1" eaLnBrk="1" hangingPunct="1">
              <a:defRPr/>
            </a:pPr>
            <a:r>
              <a:rPr lang="en-GB" sz="2400" dirty="0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HEAT Study</a:t>
            </a:r>
          </a:p>
          <a:p>
            <a:pPr lvl="1" eaLnBrk="1" hangingPunct="1">
              <a:defRPr/>
            </a:pPr>
            <a:r>
              <a:rPr lang="en-GB" sz="2400" dirty="0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ACTG A5202 Study</a:t>
            </a:r>
          </a:p>
          <a:p>
            <a:pPr lvl="1" eaLnBrk="1" hangingPunct="1">
              <a:defRPr/>
            </a:pPr>
            <a:r>
              <a:rPr lang="en-GB" sz="2400" dirty="0" smtClean="0">
                <a:solidFill>
                  <a:srgbClr val="C0C0C0"/>
                </a:solidFill>
                <a:latin typeface="+mj-lt"/>
                <a:ea typeface="ＭＳ Ｐゴシック" charset="-128"/>
              </a:rPr>
              <a:t>ASSERT Study</a:t>
            </a:r>
            <a:endParaRPr lang="en-GB" sz="2400" dirty="0">
              <a:solidFill>
                <a:srgbClr val="C0C0C0"/>
              </a:solidFill>
              <a:latin typeface="Calibri"/>
              <a:ea typeface="ＭＳ Ｐゴシック" charset="-128"/>
            </a:endParaRPr>
          </a:p>
          <a:p>
            <a:pPr eaLnBrk="1" hangingPunct="1">
              <a:defRPr/>
            </a:pPr>
            <a:endParaRPr lang="en-GB" dirty="0">
              <a:solidFill>
                <a:srgbClr val="C0C0C0"/>
              </a:solidFill>
              <a:latin typeface="Calibri"/>
              <a:ea typeface="ＭＳ Ｐゴシック" charset="-128"/>
            </a:endParaRPr>
          </a:p>
          <a:p>
            <a:pPr eaLnBrk="1" hangingPunct="1">
              <a:defRPr/>
            </a:pPr>
            <a:r>
              <a:rPr lang="en-US" sz="2800" b="1" dirty="0">
                <a:solidFill>
                  <a:srgbClr val="C0C0C0"/>
                </a:solidFill>
                <a:latin typeface="Calibri"/>
                <a:ea typeface="ＭＳ Ｐゴシック" charset="-128"/>
              </a:rPr>
              <a:t>FTC/TDF </a:t>
            </a:r>
            <a:r>
              <a:rPr lang="en-US" sz="2800" b="1" dirty="0" err="1">
                <a:solidFill>
                  <a:srgbClr val="C0C0C0"/>
                </a:solidFill>
                <a:latin typeface="Calibri"/>
                <a:ea typeface="ＭＳ Ｐゴシック" charset="-128"/>
              </a:rPr>
              <a:t>vs</a:t>
            </a:r>
            <a:r>
              <a:rPr lang="en-US" sz="2800" b="1" dirty="0">
                <a:solidFill>
                  <a:srgbClr val="C0C0C0"/>
                </a:solidFill>
                <a:latin typeface="Calibri"/>
                <a:ea typeface="ＭＳ Ｐゴシック" charset="-128"/>
              </a:rPr>
              <a:t> FTC/TAF</a:t>
            </a:r>
            <a:endParaRPr lang="en-GB" sz="2800" b="1" dirty="0" smtClean="0">
              <a:solidFill>
                <a:srgbClr val="C0C0C0"/>
              </a:solidFill>
              <a:latin typeface="Calibri"/>
              <a:ea typeface="ＭＳ Ｐゴシック" charset="-128"/>
            </a:endParaRPr>
          </a:p>
          <a:p>
            <a:pPr lvl="1" eaLnBrk="1" hangingPunct="1">
              <a:defRPr/>
            </a:pPr>
            <a:r>
              <a:rPr lang="en-GB" sz="2400" dirty="0" smtClean="0">
                <a:solidFill>
                  <a:srgbClr val="C0C0C0"/>
                </a:solidFill>
                <a:latin typeface="Calibri"/>
                <a:ea typeface="ＭＳ Ｐゴシック" charset="-128"/>
              </a:rPr>
              <a:t>Studies GS-US-292-0104 and GS-US-292-0111</a:t>
            </a:r>
            <a:endParaRPr lang="en-GB" sz="2400" dirty="0">
              <a:solidFill>
                <a:srgbClr val="C0C0C0"/>
              </a:solidFill>
              <a:latin typeface="Calibri"/>
              <a:ea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3200" smtClean="0">
                <a:ea typeface="ＭＳ Ｐゴシック" pitchFamily="34" charset="-128"/>
              </a:rPr>
              <a:t>Study 934: zidovudine/lamivudine fixed dose combination vs tenofovir + emtricitabine 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type="body" idx="1"/>
          </p:nvPr>
        </p:nvSpPr>
        <p:spPr>
          <a:xfrm>
            <a:off x="50800" y="1100138"/>
            <a:ext cx="1811338" cy="579437"/>
          </a:xfrm>
        </p:spPr>
        <p:txBody>
          <a:bodyPr/>
          <a:lstStyle/>
          <a:p>
            <a:pPr eaLnBrk="1" hangingPunct="1"/>
            <a:r>
              <a:rPr lang="en-GB" sz="2800" b="1" smtClean="0">
                <a:latin typeface="Calibri" pitchFamily="34" charset="0"/>
                <a:ea typeface="ＭＳ Ｐゴシック" pitchFamily="34" charset="-128"/>
              </a:rPr>
              <a:t>Design</a:t>
            </a:r>
          </a:p>
        </p:txBody>
      </p: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3454400" y="3781425"/>
            <a:ext cx="820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1600" b="1" i="0">
                <a:solidFill>
                  <a:srgbClr val="FF6600"/>
                </a:solidFill>
                <a:latin typeface="Calibri" pitchFamily="34" charset="0"/>
                <a:cs typeface="Arial" pitchFamily="34" charset="0"/>
              </a:rPr>
              <a:t>N = 254</a:t>
            </a:r>
          </a:p>
        </p:txBody>
      </p:sp>
      <p:sp>
        <p:nvSpPr>
          <p:cNvPr id="3077" name="Line 31"/>
          <p:cNvSpPr>
            <a:spLocks noChangeShapeType="1"/>
          </p:cNvSpPr>
          <p:nvPr/>
        </p:nvSpPr>
        <p:spPr bwMode="auto">
          <a:xfrm flipV="1">
            <a:off x="7038975" y="3141663"/>
            <a:ext cx="16224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78" name="Line 33"/>
          <p:cNvSpPr>
            <a:spLocks noChangeShapeType="1"/>
          </p:cNvSpPr>
          <p:nvPr/>
        </p:nvSpPr>
        <p:spPr bwMode="auto">
          <a:xfrm flipV="1">
            <a:off x="7038975" y="4149725"/>
            <a:ext cx="1622425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3079" name="Rectangle 8"/>
          <p:cNvSpPr>
            <a:spLocks noChangeArrowheads="1"/>
          </p:cNvSpPr>
          <p:nvPr/>
        </p:nvSpPr>
        <p:spPr bwMode="auto">
          <a:xfrm>
            <a:off x="3419475" y="2781300"/>
            <a:ext cx="8207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1600" b="1" i="0">
                <a:solidFill>
                  <a:srgbClr val="FF6600"/>
                </a:solidFill>
                <a:latin typeface="Calibri" pitchFamily="34" charset="0"/>
                <a:cs typeface="Arial" pitchFamily="34" charset="0"/>
              </a:rPr>
              <a:t>N = 255</a:t>
            </a:r>
          </a:p>
        </p:txBody>
      </p:sp>
      <p:cxnSp>
        <p:nvCxnSpPr>
          <p:cNvPr id="3080" name="Connecteur droit 66"/>
          <p:cNvCxnSpPr>
            <a:cxnSpLocks noChangeShapeType="1"/>
          </p:cNvCxnSpPr>
          <p:nvPr/>
        </p:nvCxnSpPr>
        <p:spPr bwMode="auto">
          <a:xfrm rot="5400000">
            <a:off x="3148807" y="26233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1" name="ZoneTexte 69"/>
          <p:cNvSpPr txBox="1">
            <a:spLocks noChangeArrowheads="1"/>
          </p:cNvSpPr>
          <p:nvPr/>
        </p:nvSpPr>
        <p:spPr bwMode="auto">
          <a:xfrm>
            <a:off x="6432550" y="6545263"/>
            <a:ext cx="25749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200">
                <a:solidFill>
                  <a:srgbClr val="CC0000"/>
                </a:solidFill>
              </a:rPr>
              <a:t>Gallant JE. NEJM 2006;354:251-60</a:t>
            </a:r>
          </a:p>
        </p:txBody>
      </p:sp>
      <p:sp>
        <p:nvSpPr>
          <p:cNvPr id="3082" name="ZoneTexte 71"/>
          <p:cNvSpPr txBox="1">
            <a:spLocks noChangeArrowheads="1"/>
          </p:cNvSpPr>
          <p:nvPr/>
        </p:nvSpPr>
        <p:spPr bwMode="auto">
          <a:xfrm>
            <a:off x="1862138" y="4672013"/>
            <a:ext cx="71389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800" i="0">
                <a:solidFill>
                  <a:srgbClr val="000066"/>
                </a:solidFill>
              </a:rPr>
              <a:t>*Randomisation was stratified on CD4 cell count &lt; 200 or </a:t>
            </a:r>
            <a:r>
              <a:rPr lang="en-GB" sz="1800" i="0" u="sng">
                <a:solidFill>
                  <a:srgbClr val="000066"/>
                </a:solidFill>
              </a:rPr>
              <a:t>&gt;</a:t>
            </a:r>
            <a:r>
              <a:rPr lang="en-GB" sz="1800" i="0">
                <a:solidFill>
                  <a:srgbClr val="000066"/>
                </a:solidFill>
              </a:rPr>
              <a:t> 200/mm</a:t>
            </a:r>
            <a:r>
              <a:rPr lang="en-GB" sz="1800" i="0" baseline="30000">
                <a:solidFill>
                  <a:srgbClr val="000066"/>
                </a:solidFill>
              </a:rPr>
              <a:t>3</a:t>
            </a:r>
          </a:p>
        </p:txBody>
      </p:sp>
      <p:sp>
        <p:nvSpPr>
          <p:cNvPr id="3083" name="Espace réservé du contenu 2"/>
          <p:cNvSpPr>
            <a:spLocks/>
          </p:cNvSpPr>
          <p:nvPr/>
        </p:nvSpPr>
        <p:spPr bwMode="auto">
          <a:xfrm>
            <a:off x="50800" y="5013325"/>
            <a:ext cx="8193088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800" b="1" i="0">
                <a:solidFill>
                  <a:srgbClr val="CC3300"/>
                </a:solidFill>
                <a:latin typeface="Calibri" pitchFamily="34" charset="0"/>
              </a:rPr>
              <a:t>Objective</a:t>
            </a:r>
          </a:p>
          <a:p>
            <a:pPr marL="800100" lvl="1" indent="-342900">
              <a:spcBef>
                <a:spcPct val="20000"/>
              </a:spcBef>
              <a:buClr>
                <a:srgbClr val="CC3300"/>
              </a:buClr>
              <a:buFont typeface="Arial" pitchFamily="34" charset="0"/>
              <a:buChar char="–"/>
            </a:pPr>
            <a:r>
              <a:rPr lang="en-GB" sz="1800" i="0">
                <a:solidFill>
                  <a:srgbClr val="000066"/>
                </a:solidFill>
              </a:rPr>
              <a:t>Non inferiority of TDF + FTC + EFV vs ZDV/3TC + EFV at W48: </a:t>
            </a:r>
            <a:br>
              <a:rPr lang="en-GB" sz="1800" i="0">
                <a:solidFill>
                  <a:srgbClr val="000066"/>
                </a:solidFill>
              </a:rPr>
            </a:br>
            <a:r>
              <a:rPr lang="en-GB" sz="1800" i="0">
                <a:solidFill>
                  <a:srgbClr val="000066"/>
                </a:solidFill>
              </a:rPr>
              <a:t>% HIV RNA &lt; 400 c/mL, TLOVR algorithm (lower margin of the 95% CI for the difference = -13%, 85% power)</a:t>
            </a:r>
            <a:endParaRPr lang="en-GB" sz="1800" b="1" i="0">
              <a:solidFill>
                <a:srgbClr val="000066"/>
              </a:solidFill>
            </a:endParaRPr>
          </a:p>
        </p:txBody>
      </p:sp>
      <p:graphicFrame>
        <p:nvGraphicFramePr>
          <p:cNvPr id="21566" name="Group 62"/>
          <p:cNvGraphicFramePr>
            <a:graphicFrameLocks noGrp="1"/>
          </p:cNvGraphicFramePr>
          <p:nvPr/>
        </p:nvGraphicFramePr>
        <p:xfrm>
          <a:off x="4240213" y="2565400"/>
          <a:ext cx="2773362" cy="1133475"/>
        </p:xfrm>
        <a:graphic>
          <a:graphicData uri="http://schemas.openxmlformats.org/drawingml/2006/table">
            <a:tbl>
              <a:tblPr/>
              <a:tblGrid>
                <a:gridCol w="2265362"/>
                <a:gridCol w="508000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 300 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FTC 200 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 600 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fr-F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565" name="Group 61"/>
          <p:cNvGraphicFramePr>
            <a:graphicFrameLocks noGrp="1"/>
          </p:cNvGraphicFramePr>
          <p:nvPr/>
        </p:nvGraphicFramePr>
        <p:xfrm>
          <a:off x="4240213" y="3830638"/>
          <a:ext cx="2798762" cy="733425"/>
        </p:xfrm>
        <a:graphic>
          <a:graphicData uri="http://schemas.openxmlformats.org/drawingml/2006/table">
            <a:tbl>
              <a:tblPr/>
              <a:tblGrid>
                <a:gridCol w="2263775"/>
                <a:gridCol w="534987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ZDV/3TC 300/150 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EFV 600 mg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09" name="Oval 170"/>
          <p:cNvSpPr>
            <a:spLocks noChangeArrowheads="1"/>
          </p:cNvSpPr>
          <p:nvPr/>
        </p:nvSpPr>
        <p:spPr bwMode="auto">
          <a:xfrm>
            <a:off x="2484438" y="1409700"/>
            <a:ext cx="1755775" cy="1014413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GB" sz="16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Randomisation*</a:t>
            </a:r>
          </a:p>
          <a:p>
            <a:pPr algn="ctr"/>
            <a:r>
              <a:rPr lang="en-GB" sz="16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1 : 1</a:t>
            </a:r>
          </a:p>
          <a:p>
            <a:pPr algn="ctr"/>
            <a:r>
              <a:rPr lang="en-GB" sz="16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Open-label</a:t>
            </a:r>
          </a:p>
        </p:txBody>
      </p:sp>
      <p:sp>
        <p:nvSpPr>
          <p:cNvPr id="20651" name="Oval 171"/>
          <p:cNvSpPr>
            <a:spLocks noChangeArrowheads="1"/>
          </p:cNvSpPr>
          <p:nvPr/>
        </p:nvSpPr>
        <p:spPr bwMode="auto">
          <a:xfrm>
            <a:off x="7013575" y="198913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GB" sz="1600" b="1" i="0">
                <a:solidFill>
                  <a:srgbClr val="0066FF"/>
                </a:solidFill>
                <a:latin typeface="Calibri" pitchFamily="34" charset="0"/>
                <a:ea typeface="ＭＳ Ｐゴシック" charset="-128"/>
              </a:rPr>
              <a:t>W48</a:t>
            </a:r>
            <a:endParaRPr lang="en-GB" sz="1600" i="0">
              <a:solidFill>
                <a:srgbClr val="0066FF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3111" name="Line 172"/>
          <p:cNvSpPr>
            <a:spLocks noChangeShapeType="1"/>
          </p:cNvSpPr>
          <p:nvPr/>
        </p:nvSpPr>
        <p:spPr bwMode="auto">
          <a:xfrm>
            <a:off x="7308850" y="2516188"/>
            <a:ext cx="0" cy="204787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653" name="Oval 173"/>
          <p:cNvSpPr>
            <a:spLocks noChangeArrowheads="1"/>
          </p:cNvSpPr>
          <p:nvPr/>
        </p:nvSpPr>
        <p:spPr bwMode="auto">
          <a:xfrm>
            <a:off x="8101013" y="198913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GB" sz="1600" b="1" i="0">
                <a:solidFill>
                  <a:srgbClr val="0066FF"/>
                </a:solidFill>
                <a:latin typeface="Calibri" pitchFamily="34" charset="0"/>
                <a:ea typeface="ＭＳ Ｐゴシック" charset="-128"/>
              </a:rPr>
              <a:t>W144</a:t>
            </a:r>
            <a:endParaRPr lang="en-GB" sz="1600" i="0">
              <a:solidFill>
                <a:srgbClr val="0066FF"/>
              </a:solidFill>
              <a:latin typeface="Calibri" pitchFamily="34" charset="0"/>
              <a:ea typeface="ＭＳ Ｐゴシック" charset="-128"/>
            </a:endParaRPr>
          </a:p>
        </p:txBody>
      </p:sp>
      <p:sp>
        <p:nvSpPr>
          <p:cNvPr id="3113" name="Line 174"/>
          <p:cNvSpPr>
            <a:spLocks noChangeShapeType="1"/>
          </p:cNvSpPr>
          <p:nvPr/>
        </p:nvSpPr>
        <p:spPr bwMode="auto">
          <a:xfrm>
            <a:off x="8396288" y="2516188"/>
            <a:ext cx="0" cy="204787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114" name="AutoShape 162"/>
          <p:cNvSpPr>
            <a:spLocks noChangeArrowheads="1"/>
          </p:cNvSpPr>
          <p:nvPr/>
        </p:nvSpPr>
        <p:spPr bwMode="auto">
          <a:xfrm>
            <a:off x="373063" y="3025775"/>
            <a:ext cx="2743200" cy="122713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517 ARV-naïve patients</a:t>
            </a:r>
          </a:p>
          <a:p>
            <a:pPr algn="ctr"/>
            <a:r>
              <a:rPr lang="en-GB" sz="1800" b="1" i="0" u="sng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&gt;</a:t>
            </a:r>
            <a:r>
              <a: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 18 years</a:t>
            </a:r>
          </a:p>
          <a:p>
            <a:pPr algn="ctr"/>
            <a:r>
              <a: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HIV RNA &gt; 10,000 c/mL</a:t>
            </a:r>
          </a:p>
          <a:p>
            <a:pPr algn="ctr"/>
            <a:r>
              <a: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rPr>
              <a:t>Any CD4 cell count</a:t>
            </a:r>
          </a:p>
        </p:txBody>
      </p:sp>
      <p:grpSp>
        <p:nvGrpSpPr>
          <p:cNvPr id="3115" name="Group 47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3118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3119" name="ZoneTexte 23"/>
            <p:cNvSpPr txBox="1">
              <a:spLocks noChangeArrowheads="1"/>
            </p:cNvSpPr>
            <p:nvPr/>
          </p:nvSpPr>
          <p:spPr bwMode="auto">
            <a:xfrm>
              <a:off x="0" y="4146"/>
              <a:ext cx="54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Study 934</a:t>
              </a:r>
            </a:p>
          </p:txBody>
        </p:sp>
      </p:grpSp>
      <p:cxnSp>
        <p:nvCxnSpPr>
          <p:cNvPr id="3116" name="AutoShape 60"/>
          <p:cNvCxnSpPr>
            <a:cxnSpLocks noChangeShapeType="1"/>
          </p:cNvCxnSpPr>
          <p:nvPr/>
        </p:nvCxnSpPr>
        <p:spPr bwMode="auto">
          <a:xfrm rot="10800000" flipH="1" flipV="1">
            <a:off x="4256088" y="3162300"/>
            <a:ext cx="1587" cy="993775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17" name="Line 63"/>
          <p:cNvSpPr>
            <a:spLocks noChangeShapeType="1"/>
          </p:cNvSpPr>
          <p:nvPr/>
        </p:nvSpPr>
        <p:spPr bwMode="auto">
          <a:xfrm>
            <a:off x="3148013" y="3652838"/>
            <a:ext cx="33178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20" name="Group 68"/>
          <p:cNvGraphicFramePr>
            <a:graphicFrameLocks noGrp="1"/>
          </p:cNvGraphicFramePr>
          <p:nvPr>
            <p:ph idx="4294967295"/>
          </p:nvPr>
        </p:nvGraphicFramePr>
        <p:xfrm>
          <a:off x="323850" y="1676400"/>
          <a:ext cx="8507413" cy="3760794"/>
        </p:xfrm>
        <a:graphic>
          <a:graphicData uri="http://schemas.openxmlformats.org/drawingml/2006/table">
            <a:tbl>
              <a:tblPr/>
              <a:tblGrid>
                <a:gridCol w="4468813"/>
                <a:gridCol w="2019300"/>
                <a:gridCol w="2019300"/>
              </a:tblGrid>
              <a:tr h="3679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TDF + FTC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ZDV/3TC fdc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307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Randomized, N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258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259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9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Treated eligible patients, N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255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254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Median age, years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36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37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9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Female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14%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13%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White/Black/Other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56% / 25% / 19%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61% / 20% / 19%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9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HIV RNA (log</a:t>
                      </a:r>
                      <a:r>
                        <a:rPr kumimoji="0" lang="en-GB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c/mL), median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5.0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5.0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HIV RNA &gt; 100,000 c/mL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52%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50%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9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CD4 cell count (/mm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), median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233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241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CD4 &lt; 200/mm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42%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41%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95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CD4 &lt; 50/mm</a:t>
                      </a:r>
                      <a:r>
                        <a:rPr kumimoji="0" lang="en-GB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15%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11%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79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Baseline NNRTI resistance mutations, N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11*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11*</a:t>
                      </a:r>
                    </a:p>
                  </a:txBody>
                  <a:tcPr marL="90000" marR="90000" marT="46798" marB="4679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152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3200" smtClean="0">
                <a:ea typeface="ＭＳ Ｐゴシック" pitchFamily="34" charset="-128"/>
              </a:rPr>
              <a:t>Study 934: zidovudine/lamivudine fixed dose combination vs tenofovir + emtricitabine</a:t>
            </a:r>
          </a:p>
        </p:txBody>
      </p:sp>
      <p:sp>
        <p:nvSpPr>
          <p:cNvPr id="4153" name="ZoneTexte 6"/>
          <p:cNvSpPr txBox="1">
            <a:spLocks noChangeArrowheads="1"/>
          </p:cNvSpPr>
          <p:nvPr/>
        </p:nvSpPr>
        <p:spPr bwMode="auto">
          <a:xfrm>
            <a:off x="6432550" y="6545263"/>
            <a:ext cx="25749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200">
                <a:solidFill>
                  <a:srgbClr val="CC0000"/>
                </a:solidFill>
              </a:rPr>
              <a:t>Gallant JE. NEJM 2006;354:251-60</a:t>
            </a:r>
          </a:p>
        </p:txBody>
      </p:sp>
      <p:sp>
        <p:nvSpPr>
          <p:cNvPr id="4154" name="Rectangle 8"/>
          <p:cNvSpPr>
            <a:spLocks noChangeArrowheads="1"/>
          </p:cNvSpPr>
          <p:nvPr/>
        </p:nvSpPr>
        <p:spPr bwMode="auto">
          <a:xfrm>
            <a:off x="228600" y="5410200"/>
            <a:ext cx="34956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GB" sz="1400" i="0">
                <a:solidFill>
                  <a:srgbClr val="000066"/>
                </a:solidFill>
              </a:rPr>
              <a:t>* Excluded from primary endpoint analysis</a:t>
            </a:r>
          </a:p>
        </p:txBody>
      </p:sp>
      <p:sp>
        <p:nvSpPr>
          <p:cNvPr id="4155" name="ZoneTexte 9"/>
          <p:cNvSpPr txBox="1">
            <a:spLocks noChangeArrowheads="1"/>
          </p:cNvSpPr>
          <p:nvPr/>
        </p:nvSpPr>
        <p:spPr bwMode="auto">
          <a:xfrm>
            <a:off x="387350" y="5791200"/>
            <a:ext cx="84439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600" i="0">
                <a:solidFill>
                  <a:srgbClr val="000066"/>
                </a:solidFill>
              </a:rPr>
              <a:t>Note : TDF, FTC and EFV taken without regards to meals and preferably at bed time;</a:t>
            </a:r>
          </a:p>
          <a:p>
            <a:pPr eaLnBrk="1" hangingPunct="1"/>
            <a:r>
              <a:rPr lang="en-GB" sz="1600" i="0">
                <a:solidFill>
                  <a:srgbClr val="000066"/>
                </a:solidFill>
              </a:rPr>
              <a:t>Substitution of NVP for EFV allowed if EFV intolerance; not considered as treatment failure</a:t>
            </a:r>
          </a:p>
        </p:txBody>
      </p:sp>
      <p:grpSp>
        <p:nvGrpSpPr>
          <p:cNvPr id="4156" name="Group 63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4158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4159" name="ZoneTexte 23"/>
            <p:cNvSpPr txBox="1">
              <a:spLocks noChangeArrowheads="1"/>
            </p:cNvSpPr>
            <p:nvPr/>
          </p:nvSpPr>
          <p:spPr bwMode="auto">
            <a:xfrm>
              <a:off x="0" y="4146"/>
              <a:ext cx="54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Study 934</a:t>
              </a:r>
            </a:p>
          </p:txBody>
        </p:sp>
      </p:grpSp>
      <p:sp>
        <p:nvSpPr>
          <p:cNvPr id="4157" name="Rectangle 6"/>
          <p:cNvSpPr>
            <a:spLocks noChangeArrowheads="1"/>
          </p:cNvSpPr>
          <p:nvPr/>
        </p:nvSpPr>
        <p:spPr bwMode="auto">
          <a:xfrm>
            <a:off x="971550" y="1276350"/>
            <a:ext cx="7162800" cy="28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800" b="1" i="0">
                <a:solidFill>
                  <a:srgbClr val="CC3300"/>
                </a:solidFill>
                <a:latin typeface="Calibri" pitchFamily="34" charset="0"/>
              </a:rPr>
              <a:t>Baseline characteristics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909763" y="1154113"/>
            <a:ext cx="52863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2800" b="1" i="0">
                <a:solidFill>
                  <a:srgbClr val="CC3300"/>
                </a:solidFill>
                <a:latin typeface="Calibri" pitchFamily="34" charset="0"/>
              </a:rPr>
              <a:t>Response to treatment at week 48</a:t>
            </a:r>
          </a:p>
        </p:txBody>
      </p:sp>
      <p:sp>
        <p:nvSpPr>
          <p:cNvPr id="5123" name="Text Box 67"/>
          <p:cNvSpPr txBox="1">
            <a:spLocks noChangeArrowheads="1"/>
          </p:cNvSpPr>
          <p:nvPr/>
        </p:nvSpPr>
        <p:spPr bwMode="auto">
          <a:xfrm>
            <a:off x="3608388" y="5553075"/>
            <a:ext cx="2397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endParaRPr lang="en-GB" sz="1600" i="0">
              <a:solidFill>
                <a:srgbClr val="000066"/>
              </a:solidFill>
            </a:endParaRPr>
          </a:p>
        </p:txBody>
      </p:sp>
      <p:sp>
        <p:nvSpPr>
          <p:cNvPr id="5124" name="Text Box 74"/>
          <p:cNvSpPr txBox="1">
            <a:spLocks noChangeArrowheads="1"/>
          </p:cNvSpPr>
          <p:nvPr/>
        </p:nvSpPr>
        <p:spPr bwMode="auto">
          <a:xfrm>
            <a:off x="7389813" y="5464175"/>
            <a:ext cx="1111250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500" i="0">
                <a:solidFill>
                  <a:srgbClr val="000066"/>
                </a:solidFill>
              </a:rPr>
              <a:t>(p = 0.002)</a:t>
            </a:r>
          </a:p>
        </p:txBody>
      </p:sp>
      <p:sp>
        <p:nvSpPr>
          <p:cNvPr id="5125" name="ZoneTexte 6"/>
          <p:cNvSpPr txBox="1">
            <a:spLocks noChangeArrowheads="1"/>
          </p:cNvSpPr>
          <p:nvPr/>
        </p:nvSpPr>
        <p:spPr bwMode="auto">
          <a:xfrm>
            <a:off x="6432550" y="6545263"/>
            <a:ext cx="25749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200">
                <a:solidFill>
                  <a:srgbClr val="CC0000"/>
                </a:solidFill>
              </a:rPr>
              <a:t>Gallant JE. NEJM 2006;354:251-60</a:t>
            </a:r>
          </a:p>
        </p:txBody>
      </p:sp>
      <p:grpSp>
        <p:nvGrpSpPr>
          <p:cNvPr id="5126" name="Group 82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5200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5201" name="ZoneTexte 23"/>
            <p:cNvSpPr txBox="1">
              <a:spLocks noChangeArrowheads="1"/>
            </p:cNvSpPr>
            <p:nvPr/>
          </p:nvSpPr>
          <p:spPr bwMode="auto">
            <a:xfrm>
              <a:off x="0" y="4146"/>
              <a:ext cx="54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Study 934</a:t>
              </a:r>
            </a:p>
          </p:txBody>
        </p:sp>
      </p:grpSp>
      <p:sp>
        <p:nvSpPr>
          <p:cNvPr id="5127" name="AutoShape 165"/>
          <p:cNvSpPr>
            <a:spLocks noChangeArrowheads="1"/>
          </p:cNvSpPr>
          <p:nvPr/>
        </p:nvSpPr>
        <p:spPr bwMode="auto">
          <a:xfrm>
            <a:off x="2990850" y="1938338"/>
            <a:ext cx="3027363" cy="3365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5128" name="Text Box 57"/>
          <p:cNvSpPr txBox="1">
            <a:spLocks noChangeArrowheads="1"/>
          </p:cNvSpPr>
          <p:nvPr/>
        </p:nvSpPr>
        <p:spPr bwMode="auto">
          <a:xfrm>
            <a:off x="839788" y="5013325"/>
            <a:ext cx="214788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GB" sz="1400" b="1" i="0">
                <a:solidFill>
                  <a:srgbClr val="000066"/>
                </a:solidFill>
              </a:rPr>
              <a:t>HIV RNA &lt; 400 c/mL</a:t>
            </a:r>
          </a:p>
          <a:p>
            <a:pPr algn="ctr" eaLnBrk="1" hangingPunct="1">
              <a:lnSpc>
                <a:spcPct val="90000"/>
              </a:lnSpc>
            </a:pPr>
            <a:r>
              <a:rPr lang="en-GB" sz="1400" b="1" i="0">
                <a:solidFill>
                  <a:srgbClr val="000066"/>
                </a:solidFill>
              </a:rPr>
              <a:t>TLOVR</a:t>
            </a:r>
          </a:p>
        </p:txBody>
      </p:sp>
      <p:sp>
        <p:nvSpPr>
          <p:cNvPr id="5129" name="Text Box 58"/>
          <p:cNvSpPr txBox="1">
            <a:spLocks noChangeArrowheads="1"/>
          </p:cNvSpPr>
          <p:nvPr/>
        </p:nvSpPr>
        <p:spPr bwMode="auto">
          <a:xfrm>
            <a:off x="2611438" y="5013325"/>
            <a:ext cx="2392362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GB" sz="1400" b="1" i="0">
                <a:solidFill>
                  <a:srgbClr val="000066"/>
                </a:solidFill>
              </a:rPr>
              <a:t>HIV RNA &lt; 50 c/mL</a:t>
            </a:r>
          </a:p>
          <a:p>
            <a:pPr algn="ctr" eaLnBrk="1" hangingPunct="1">
              <a:lnSpc>
                <a:spcPct val="90000"/>
              </a:lnSpc>
            </a:pPr>
            <a:r>
              <a:rPr lang="en-GB" sz="1400" b="1" i="0">
                <a:solidFill>
                  <a:srgbClr val="000066"/>
                </a:solidFill>
              </a:rPr>
              <a:t>TLOVR</a:t>
            </a:r>
          </a:p>
        </p:txBody>
      </p:sp>
      <p:sp>
        <p:nvSpPr>
          <p:cNvPr id="5130" name="Text Box 76"/>
          <p:cNvSpPr txBox="1">
            <a:spLocks noChangeArrowheads="1"/>
          </p:cNvSpPr>
          <p:nvPr/>
        </p:nvSpPr>
        <p:spPr bwMode="auto">
          <a:xfrm>
            <a:off x="684213" y="1952625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800" i="0">
                <a:solidFill>
                  <a:srgbClr val="000066"/>
                </a:solidFill>
              </a:rPr>
              <a:t>%</a:t>
            </a:r>
          </a:p>
        </p:txBody>
      </p:sp>
      <p:sp>
        <p:nvSpPr>
          <p:cNvPr id="5131" name="Rectangle 3"/>
          <p:cNvSpPr>
            <a:spLocks noChangeArrowheads="1"/>
          </p:cNvSpPr>
          <p:nvPr/>
        </p:nvSpPr>
        <p:spPr bwMode="auto">
          <a:xfrm>
            <a:off x="3132138" y="2036763"/>
            <a:ext cx="177800" cy="144462"/>
          </a:xfrm>
          <a:prstGeom prst="rect">
            <a:avLst/>
          </a:prstGeom>
          <a:solidFill>
            <a:srgbClr val="3366CC"/>
          </a:solidFill>
          <a:ln w="9525">
            <a:solidFill>
              <a:srgbClr val="3366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i="0">
              <a:solidFill>
                <a:srgbClr val="000066"/>
              </a:solidFill>
            </a:endParaRPr>
          </a:p>
        </p:txBody>
      </p:sp>
      <p:sp>
        <p:nvSpPr>
          <p:cNvPr id="5132" name="Rectangle 4"/>
          <p:cNvSpPr>
            <a:spLocks noChangeArrowheads="1"/>
          </p:cNvSpPr>
          <p:nvPr/>
        </p:nvSpPr>
        <p:spPr bwMode="auto">
          <a:xfrm>
            <a:off x="4657725" y="2035175"/>
            <a:ext cx="177800" cy="144463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i="0">
              <a:solidFill>
                <a:srgbClr val="000066"/>
              </a:solidFill>
            </a:endParaRPr>
          </a:p>
        </p:txBody>
      </p:sp>
      <p:sp>
        <p:nvSpPr>
          <p:cNvPr id="5133" name="Text Box 62"/>
          <p:cNvSpPr txBox="1">
            <a:spLocks noChangeArrowheads="1"/>
          </p:cNvSpPr>
          <p:nvPr/>
        </p:nvSpPr>
        <p:spPr bwMode="auto">
          <a:xfrm>
            <a:off x="7415213" y="5013325"/>
            <a:ext cx="10414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400" b="1" i="0">
                <a:solidFill>
                  <a:srgbClr val="000066"/>
                </a:solidFill>
              </a:rPr>
              <a:t>Mean CD4</a:t>
            </a:r>
          </a:p>
          <a:p>
            <a:pPr algn="ctr" eaLnBrk="1" hangingPunct="1"/>
            <a:r>
              <a:rPr lang="en-GB" sz="1400" b="1" i="0">
                <a:solidFill>
                  <a:srgbClr val="000066"/>
                </a:solidFill>
                <a:cs typeface="Arial" pitchFamily="34" charset="0"/>
              </a:rPr>
              <a:t>increase</a:t>
            </a:r>
          </a:p>
        </p:txBody>
      </p:sp>
      <p:sp>
        <p:nvSpPr>
          <p:cNvPr id="5134" name="Text Box 77"/>
          <p:cNvSpPr txBox="1">
            <a:spLocks noChangeArrowheads="1"/>
          </p:cNvSpPr>
          <p:nvPr/>
        </p:nvSpPr>
        <p:spPr bwMode="auto">
          <a:xfrm>
            <a:off x="6419850" y="1952625"/>
            <a:ext cx="712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800" i="0">
                <a:solidFill>
                  <a:srgbClr val="000066"/>
                </a:solidFill>
              </a:rPr>
              <a:t>/mm</a:t>
            </a:r>
            <a:r>
              <a:rPr lang="en-GB" sz="1800" i="0" baseline="30000">
                <a:solidFill>
                  <a:srgbClr val="000066"/>
                </a:solidFill>
              </a:rPr>
              <a:t>3</a:t>
            </a:r>
          </a:p>
        </p:txBody>
      </p:sp>
      <p:sp>
        <p:nvSpPr>
          <p:cNvPr id="5135" name="ZoneTexte 84"/>
          <p:cNvSpPr txBox="1">
            <a:spLocks noChangeArrowheads="1"/>
          </p:cNvSpPr>
          <p:nvPr/>
        </p:nvSpPr>
        <p:spPr bwMode="auto">
          <a:xfrm>
            <a:off x="3276600" y="1916113"/>
            <a:ext cx="1155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800" b="1" i="0">
                <a:solidFill>
                  <a:srgbClr val="000066"/>
                </a:solidFill>
                <a:latin typeface="Calibri" pitchFamily="34" charset="0"/>
              </a:rPr>
              <a:t>TDF + FTC </a:t>
            </a:r>
          </a:p>
        </p:txBody>
      </p:sp>
      <p:sp>
        <p:nvSpPr>
          <p:cNvPr id="5136" name="ZoneTexte 85"/>
          <p:cNvSpPr txBox="1">
            <a:spLocks noChangeArrowheads="1"/>
          </p:cNvSpPr>
          <p:nvPr/>
        </p:nvSpPr>
        <p:spPr bwMode="auto">
          <a:xfrm>
            <a:off x="4838700" y="1917700"/>
            <a:ext cx="10207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800" b="1" i="0">
                <a:solidFill>
                  <a:srgbClr val="000066"/>
                </a:solidFill>
                <a:latin typeface="Calibri" pitchFamily="34" charset="0"/>
              </a:rPr>
              <a:t>ZDV/3TC</a:t>
            </a:r>
          </a:p>
        </p:txBody>
      </p:sp>
      <p:sp>
        <p:nvSpPr>
          <p:cNvPr id="5137" name="ZoneTexte 87"/>
          <p:cNvSpPr txBox="1">
            <a:spLocks noChangeArrowheads="1"/>
          </p:cNvSpPr>
          <p:nvPr/>
        </p:nvSpPr>
        <p:spPr bwMode="auto">
          <a:xfrm>
            <a:off x="1485900" y="1768475"/>
            <a:ext cx="93345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600" i="0">
                <a:solidFill>
                  <a:srgbClr val="000066"/>
                </a:solidFill>
                <a:latin typeface="Calibri" pitchFamily="34" charset="0"/>
              </a:rPr>
              <a:t>Primary</a:t>
            </a:r>
            <a:br>
              <a:rPr lang="en-GB" sz="1600" i="0">
                <a:solidFill>
                  <a:srgbClr val="000066"/>
                </a:solidFill>
                <a:latin typeface="Calibri" pitchFamily="34" charset="0"/>
              </a:rPr>
            </a:br>
            <a:r>
              <a:rPr lang="en-GB" sz="1600" i="0">
                <a:solidFill>
                  <a:srgbClr val="000066"/>
                </a:solidFill>
                <a:latin typeface="Calibri" pitchFamily="34" charset="0"/>
              </a:rPr>
              <a:t>endpoint</a:t>
            </a:r>
          </a:p>
        </p:txBody>
      </p:sp>
      <p:sp>
        <p:nvSpPr>
          <p:cNvPr id="5138" name="Text Box 58"/>
          <p:cNvSpPr txBox="1">
            <a:spLocks noChangeArrowheads="1"/>
          </p:cNvSpPr>
          <p:nvPr/>
        </p:nvSpPr>
        <p:spPr bwMode="auto">
          <a:xfrm>
            <a:off x="4714875" y="5013325"/>
            <a:ext cx="201771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r>
              <a:rPr lang="en-GB" sz="1400" b="1" i="0">
                <a:solidFill>
                  <a:srgbClr val="000066"/>
                </a:solidFill>
              </a:rPr>
              <a:t>HIV RNA &lt; 50 c/mL</a:t>
            </a:r>
          </a:p>
          <a:p>
            <a:pPr algn="ctr" eaLnBrk="1" hangingPunct="1">
              <a:lnSpc>
                <a:spcPct val="90000"/>
              </a:lnSpc>
            </a:pPr>
            <a:r>
              <a:rPr lang="en-GB" sz="1400" b="1" i="0">
                <a:solidFill>
                  <a:srgbClr val="000066"/>
                </a:solidFill>
              </a:rPr>
              <a:t>ITT</a:t>
            </a:r>
          </a:p>
        </p:txBody>
      </p:sp>
      <p:sp>
        <p:nvSpPr>
          <p:cNvPr id="5139" name="Rectangle 83"/>
          <p:cNvSpPr>
            <a:spLocks noChangeArrowheads="1"/>
          </p:cNvSpPr>
          <p:nvPr/>
        </p:nvSpPr>
        <p:spPr bwMode="auto">
          <a:xfrm>
            <a:off x="7335838" y="2547938"/>
            <a:ext cx="588962" cy="2416175"/>
          </a:xfrm>
          <a:prstGeom prst="rect">
            <a:avLst/>
          </a:prstGeom>
          <a:solidFill>
            <a:srgbClr val="3366CC"/>
          </a:solidFill>
          <a:ln w="4763">
            <a:solidFill>
              <a:srgbClr val="3366CC"/>
            </a:solidFill>
            <a:miter lim="800000"/>
            <a:headEnd/>
            <a:tailEnd/>
          </a:ln>
        </p:spPr>
        <p:txBody>
          <a:bodyPr/>
          <a:lstStyle/>
          <a:p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5140" name="Rectangle 84"/>
          <p:cNvSpPr>
            <a:spLocks noChangeArrowheads="1"/>
          </p:cNvSpPr>
          <p:nvPr/>
        </p:nvSpPr>
        <p:spPr bwMode="auto">
          <a:xfrm>
            <a:off x="7934325" y="2949575"/>
            <a:ext cx="588963" cy="2014538"/>
          </a:xfrm>
          <a:prstGeom prst="rect">
            <a:avLst/>
          </a:prstGeom>
          <a:solidFill>
            <a:srgbClr val="FF6600"/>
          </a:solidFill>
          <a:ln w="4763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5141" name="Line 85"/>
          <p:cNvSpPr>
            <a:spLocks noChangeShapeType="1"/>
          </p:cNvSpPr>
          <p:nvPr/>
        </p:nvSpPr>
        <p:spPr bwMode="auto">
          <a:xfrm>
            <a:off x="7058025" y="2417763"/>
            <a:ext cx="0" cy="254635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42" name="Line 86"/>
          <p:cNvSpPr>
            <a:spLocks noChangeShapeType="1"/>
          </p:cNvSpPr>
          <p:nvPr/>
        </p:nvSpPr>
        <p:spPr bwMode="auto">
          <a:xfrm>
            <a:off x="7023100" y="4964113"/>
            <a:ext cx="3492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43" name="Line 87"/>
          <p:cNvSpPr>
            <a:spLocks noChangeShapeType="1"/>
          </p:cNvSpPr>
          <p:nvPr/>
        </p:nvSpPr>
        <p:spPr bwMode="auto">
          <a:xfrm>
            <a:off x="7023100" y="4454525"/>
            <a:ext cx="3492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44" name="Line 88"/>
          <p:cNvSpPr>
            <a:spLocks noChangeShapeType="1"/>
          </p:cNvSpPr>
          <p:nvPr/>
        </p:nvSpPr>
        <p:spPr bwMode="auto">
          <a:xfrm>
            <a:off x="7023100" y="3943350"/>
            <a:ext cx="3492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45" name="Line 89"/>
          <p:cNvSpPr>
            <a:spLocks noChangeShapeType="1"/>
          </p:cNvSpPr>
          <p:nvPr/>
        </p:nvSpPr>
        <p:spPr bwMode="auto">
          <a:xfrm>
            <a:off x="7023100" y="3440113"/>
            <a:ext cx="3492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46" name="Line 90"/>
          <p:cNvSpPr>
            <a:spLocks noChangeShapeType="1"/>
          </p:cNvSpPr>
          <p:nvPr/>
        </p:nvSpPr>
        <p:spPr bwMode="auto">
          <a:xfrm>
            <a:off x="7023100" y="2928938"/>
            <a:ext cx="3492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47" name="Line 91"/>
          <p:cNvSpPr>
            <a:spLocks noChangeShapeType="1"/>
          </p:cNvSpPr>
          <p:nvPr/>
        </p:nvSpPr>
        <p:spPr bwMode="auto">
          <a:xfrm>
            <a:off x="7023100" y="2417763"/>
            <a:ext cx="3492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48" name="Line 92"/>
          <p:cNvSpPr>
            <a:spLocks noChangeShapeType="1"/>
          </p:cNvSpPr>
          <p:nvPr/>
        </p:nvSpPr>
        <p:spPr bwMode="auto">
          <a:xfrm>
            <a:off x="7058025" y="4964113"/>
            <a:ext cx="1779588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49" name="Line 93"/>
          <p:cNvSpPr>
            <a:spLocks noChangeShapeType="1"/>
          </p:cNvSpPr>
          <p:nvPr/>
        </p:nvSpPr>
        <p:spPr bwMode="auto">
          <a:xfrm flipV="1">
            <a:off x="7058025" y="4964113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50" name="Line 94"/>
          <p:cNvSpPr>
            <a:spLocks noChangeShapeType="1"/>
          </p:cNvSpPr>
          <p:nvPr/>
        </p:nvSpPr>
        <p:spPr bwMode="auto">
          <a:xfrm flipV="1">
            <a:off x="8848725" y="4964113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51" name="Rectangle 95"/>
          <p:cNvSpPr>
            <a:spLocks noChangeArrowheads="1"/>
          </p:cNvSpPr>
          <p:nvPr/>
        </p:nvSpPr>
        <p:spPr bwMode="auto">
          <a:xfrm>
            <a:off x="7456488" y="2327275"/>
            <a:ext cx="2952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000066"/>
                </a:solidFill>
              </a:rPr>
              <a:t>190</a:t>
            </a:r>
            <a:endParaRPr lang="en-GB" sz="1400" i="0">
              <a:solidFill>
                <a:srgbClr val="000066"/>
              </a:solidFill>
            </a:endParaRPr>
          </a:p>
        </p:txBody>
      </p:sp>
      <p:sp>
        <p:nvSpPr>
          <p:cNvPr id="5152" name="Rectangle 96"/>
          <p:cNvSpPr>
            <a:spLocks noChangeArrowheads="1"/>
          </p:cNvSpPr>
          <p:nvPr/>
        </p:nvSpPr>
        <p:spPr bwMode="auto">
          <a:xfrm>
            <a:off x="8081963" y="2716213"/>
            <a:ext cx="2952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FF6600"/>
                </a:solidFill>
              </a:rPr>
              <a:t>158</a:t>
            </a:r>
            <a:endParaRPr lang="en-GB" sz="1400" i="0">
              <a:solidFill>
                <a:srgbClr val="FF6600"/>
              </a:solidFill>
            </a:endParaRPr>
          </a:p>
        </p:txBody>
      </p:sp>
      <p:sp>
        <p:nvSpPr>
          <p:cNvPr id="5153" name="Rectangle 97"/>
          <p:cNvSpPr>
            <a:spLocks noChangeArrowheads="1"/>
          </p:cNvSpPr>
          <p:nvPr/>
        </p:nvSpPr>
        <p:spPr bwMode="auto">
          <a:xfrm>
            <a:off x="6840538" y="4864100"/>
            <a:ext cx="100012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/>
            <a:r>
              <a:rPr lang="en-GB" sz="1400" b="1" i="0">
                <a:solidFill>
                  <a:srgbClr val="000066"/>
                </a:solidFill>
              </a:rPr>
              <a:t>0</a:t>
            </a:r>
            <a:endParaRPr lang="en-GB" sz="1400" i="0">
              <a:solidFill>
                <a:srgbClr val="000066"/>
              </a:solidFill>
            </a:endParaRPr>
          </a:p>
        </p:txBody>
      </p:sp>
      <p:sp>
        <p:nvSpPr>
          <p:cNvPr id="5154" name="Rectangle 98"/>
          <p:cNvSpPr>
            <a:spLocks noChangeArrowheads="1"/>
          </p:cNvSpPr>
          <p:nvPr/>
        </p:nvSpPr>
        <p:spPr bwMode="auto">
          <a:xfrm>
            <a:off x="6743700" y="4352925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/>
            <a:r>
              <a:rPr lang="en-GB" sz="1400" b="1" i="0">
                <a:solidFill>
                  <a:srgbClr val="000066"/>
                </a:solidFill>
              </a:rPr>
              <a:t>40</a:t>
            </a:r>
            <a:endParaRPr lang="en-GB" sz="1400" i="0">
              <a:solidFill>
                <a:srgbClr val="000066"/>
              </a:solidFill>
            </a:endParaRPr>
          </a:p>
        </p:txBody>
      </p:sp>
      <p:sp>
        <p:nvSpPr>
          <p:cNvPr id="5155" name="Rectangle 99"/>
          <p:cNvSpPr>
            <a:spLocks noChangeArrowheads="1"/>
          </p:cNvSpPr>
          <p:nvPr/>
        </p:nvSpPr>
        <p:spPr bwMode="auto">
          <a:xfrm>
            <a:off x="6743700" y="3841750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/>
            <a:r>
              <a:rPr lang="en-GB" sz="1400" b="1" i="0">
                <a:solidFill>
                  <a:srgbClr val="000066"/>
                </a:solidFill>
              </a:rPr>
              <a:t>80</a:t>
            </a:r>
            <a:endParaRPr lang="en-GB" sz="1400" i="0">
              <a:solidFill>
                <a:srgbClr val="000066"/>
              </a:solidFill>
            </a:endParaRPr>
          </a:p>
        </p:txBody>
      </p:sp>
      <p:sp>
        <p:nvSpPr>
          <p:cNvPr id="5156" name="Rectangle 100"/>
          <p:cNvSpPr>
            <a:spLocks noChangeArrowheads="1"/>
          </p:cNvSpPr>
          <p:nvPr/>
        </p:nvSpPr>
        <p:spPr bwMode="auto">
          <a:xfrm>
            <a:off x="6645275" y="3338513"/>
            <a:ext cx="2952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/>
            <a:r>
              <a:rPr lang="en-GB" sz="1400" b="1" i="0">
                <a:solidFill>
                  <a:srgbClr val="000066"/>
                </a:solidFill>
              </a:rPr>
              <a:t>120</a:t>
            </a:r>
            <a:endParaRPr lang="en-GB" sz="1400" i="0">
              <a:solidFill>
                <a:srgbClr val="000066"/>
              </a:solidFill>
            </a:endParaRPr>
          </a:p>
        </p:txBody>
      </p:sp>
      <p:sp>
        <p:nvSpPr>
          <p:cNvPr id="5157" name="Rectangle 101"/>
          <p:cNvSpPr>
            <a:spLocks noChangeArrowheads="1"/>
          </p:cNvSpPr>
          <p:nvPr/>
        </p:nvSpPr>
        <p:spPr bwMode="auto">
          <a:xfrm>
            <a:off x="6645275" y="2827338"/>
            <a:ext cx="2952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/>
            <a:r>
              <a:rPr lang="en-GB" sz="1400" b="1" i="0">
                <a:solidFill>
                  <a:srgbClr val="000066"/>
                </a:solidFill>
              </a:rPr>
              <a:t>160</a:t>
            </a:r>
            <a:endParaRPr lang="en-GB" sz="1400" i="0">
              <a:solidFill>
                <a:srgbClr val="000066"/>
              </a:solidFill>
            </a:endParaRPr>
          </a:p>
        </p:txBody>
      </p:sp>
      <p:sp>
        <p:nvSpPr>
          <p:cNvPr id="5158" name="Rectangle 102"/>
          <p:cNvSpPr>
            <a:spLocks noChangeArrowheads="1"/>
          </p:cNvSpPr>
          <p:nvPr/>
        </p:nvSpPr>
        <p:spPr bwMode="auto">
          <a:xfrm>
            <a:off x="6645275" y="2317750"/>
            <a:ext cx="2952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r"/>
            <a:r>
              <a:rPr lang="en-GB" sz="1400" b="1" i="0">
                <a:solidFill>
                  <a:srgbClr val="000066"/>
                </a:solidFill>
              </a:rPr>
              <a:t>200</a:t>
            </a:r>
            <a:endParaRPr lang="en-GB" sz="1400" i="0">
              <a:solidFill>
                <a:srgbClr val="000066"/>
              </a:solidFill>
            </a:endParaRPr>
          </a:p>
        </p:txBody>
      </p:sp>
      <p:sp>
        <p:nvSpPr>
          <p:cNvPr id="5159" name="Rectangle 135"/>
          <p:cNvSpPr>
            <a:spLocks noChangeArrowheads="1"/>
          </p:cNvSpPr>
          <p:nvPr/>
        </p:nvSpPr>
        <p:spPr bwMode="auto">
          <a:xfrm>
            <a:off x="1554163" y="2827338"/>
            <a:ext cx="501650" cy="2128837"/>
          </a:xfrm>
          <a:prstGeom prst="rect">
            <a:avLst/>
          </a:prstGeom>
          <a:solidFill>
            <a:srgbClr val="3366CC"/>
          </a:solidFill>
          <a:ln w="9525">
            <a:solidFill>
              <a:srgbClr val="3366CC"/>
            </a:solidFill>
            <a:miter lim="800000"/>
            <a:headEnd/>
            <a:tailEnd/>
          </a:ln>
        </p:spPr>
        <p:txBody>
          <a:bodyPr/>
          <a:lstStyle/>
          <a:p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5160" name="Rectangle 136"/>
          <p:cNvSpPr>
            <a:spLocks noChangeArrowheads="1"/>
          </p:cNvSpPr>
          <p:nvPr/>
        </p:nvSpPr>
        <p:spPr bwMode="auto">
          <a:xfrm>
            <a:off x="3314700" y="2927350"/>
            <a:ext cx="503238" cy="2028825"/>
          </a:xfrm>
          <a:prstGeom prst="rect">
            <a:avLst/>
          </a:prstGeom>
          <a:solidFill>
            <a:srgbClr val="3366CC"/>
          </a:solidFill>
          <a:ln w="9525">
            <a:solidFill>
              <a:srgbClr val="3366CC"/>
            </a:solidFill>
            <a:miter lim="800000"/>
            <a:headEnd/>
            <a:tailEnd/>
          </a:ln>
        </p:spPr>
        <p:txBody>
          <a:bodyPr/>
          <a:lstStyle/>
          <a:p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5161" name="Rectangle 137"/>
          <p:cNvSpPr>
            <a:spLocks noChangeArrowheads="1"/>
          </p:cNvSpPr>
          <p:nvPr/>
        </p:nvSpPr>
        <p:spPr bwMode="auto">
          <a:xfrm>
            <a:off x="5013325" y="2998788"/>
            <a:ext cx="501650" cy="1957387"/>
          </a:xfrm>
          <a:prstGeom prst="rect">
            <a:avLst/>
          </a:prstGeom>
          <a:solidFill>
            <a:srgbClr val="3366CC"/>
          </a:solidFill>
          <a:ln w="9525">
            <a:solidFill>
              <a:srgbClr val="3366CC"/>
            </a:solidFill>
            <a:miter lim="800000"/>
            <a:headEnd/>
            <a:tailEnd/>
          </a:ln>
        </p:spPr>
        <p:txBody>
          <a:bodyPr/>
          <a:lstStyle/>
          <a:p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5162" name="Rectangle 138"/>
          <p:cNvSpPr>
            <a:spLocks noChangeArrowheads="1"/>
          </p:cNvSpPr>
          <p:nvPr/>
        </p:nvSpPr>
        <p:spPr bwMode="auto">
          <a:xfrm>
            <a:off x="2060575" y="3106738"/>
            <a:ext cx="493713" cy="1849437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5163" name="Rectangle 139"/>
          <p:cNvSpPr>
            <a:spLocks noChangeArrowheads="1"/>
          </p:cNvSpPr>
          <p:nvPr/>
        </p:nvSpPr>
        <p:spPr bwMode="auto">
          <a:xfrm>
            <a:off x="3821113" y="3178175"/>
            <a:ext cx="492125" cy="177800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5164" name="Rectangle 140"/>
          <p:cNvSpPr>
            <a:spLocks noChangeArrowheads="1"/>
          </p:cNvSpPr>
          <p:nvPr/>
        </p:nvSpPr>
        <p:spPr bwMode="auto">
          <a:xfrm>
            <a:off x="5524500" y="3228975"/>
            <a:ext cx="493713" cy="172720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GB" sz="2800" i="0">
              <a:solidFill>
                <a:srgbClr val="000066"/>
              </a:solidFill>
            </a:endParaRPr>
          </a:p>
        </p:txBody>
      </p:sp>
      <p:sp>
        <p:nvSpPr>
          <p:cNvPr id="5165" name="Line 141"/>
          <p:cNvSpPr>
            <a:spLocks noChangeShapeType="1"/>
          </p:cNvSpPr>
          <p:nvPr/>
        </p:nvSpPr>
        <p:spPr bwMode="auto">
          <a:xfrm>
            <a:off x="1182688" y="2417763"/>
            <a:ext cx="0" cy="2538412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66" name="Line 142"/>
          <p:cNvSpPr>
            <a:spLocks noChangeShapeType="1"/>
          </p:cNvSpPr>
          <p:nvPr/>
        </p:nvSpPr>
        <p:spPr bwMode="auto">
          <a:xfrm>
            <a:off x="1116013" y="4956175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67" name="Line 143"/>
          <p:cNvSpPr>
            <a:spLocks noChangeShapeType="1"/>
          </p:cNvSpPr>
          <p:nvPr/>
        </p:nvSpPr>
        <p:spPr bwMode="auto">
          <a:xfrm>
            <a:off x="1116013" y="4448175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68" name="Line 144"/>
          <p:cNvSpPr>
            <a:spLocks noChangeShapeType="1"/>
          </p:cNvSpPr>
          <p:nvPr/>
        </p:nvSpPr>
        <p:spPr bwMode="auto">
          <a:xfrm>
            <a:off x="1116013" y="3938588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69" name="Line 145"/>
          <p:cNvSpPr>
            <a:spLocks noChangeShapeType="1"/>
          </p:cNvSpPr>
          <p:nvPr/>
        </p:nvSpPr>
        <p:spPr bwMode="auto">
          <a:xfrm>
            <a:off x="1116013" y="3436938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70" name="Line 146"/>
          <p:cNvSpPr>
            <a:spLocks noChangeShapeType="1"/>
          </p:cNvSpPr>
          <p:nvPr/>
        </p:nvSpPr>
        <p:spPr bwMode="auto">
          <a:xfrm>
            <a:off x="1116013" y="2927350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71" name="Line 147"/>
          <p:cNvSpPr>
            <a:spLocks noChangeShapeType="1"/>
          </p:cNvSpPr>
          <p:nvPr/>
        </p:nvSpPr>
        <p:spPr bwMode="auto">
          <a:xfrm>
            <a:off x="1116013" y="2417763"/>
            <a:ext cx="666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72" name="Line 148"/>
          <p:cNvSpPr>
            <a:spLocks noChangeShapeType="1"/>
          </p:cNvSpPr>
          <p:nvPr/>
        </p:nvSpPr>
        <p:spPr bwMode="auto">
          <a:xfrm>
            <a:off x="1182688" y="4956175"/>
            <a:ext cx="520700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73" name="Line 149"/>
          <p:cNvSpPr>
            <a:spLocks noChangeShapeType="1"/>
          </p:cNvSpPr>
          <p:nvPr/>
        </p:nvSpPr>
        <p:spPr bwMode="auto">
          <a:xfrm flipV="1">
            <a:off x="1182688" y="4956175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74" name="Line 150"/>
          <p:cNvSpPr>
            <a:spLocks noChangeShapeType="1"/>
          </p:cNvSpPr>
          <p:nvPr/>
        </p:nvSpPr>
        <p:spPr bwMode="auto">
          <a:xfrm flipV="1">
            <a:off x="2917825" y="4956175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75" name="Line 151"/>
          <p:cNvSpPr>
            <a:spLocks noChangeShapeType="1"/>
          </p:cNvSpPr>
          <p:nvPr/>
        </p:nvSpPr>
        <p:spPr bwMode="auto">
          <a:xfrm flipV="1">
            <a:off x="4654550" y="4956175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76" name="Line 152"/>
          <p:cNvSpPr>
            <a:spLocks noChangeShapeType="1"/>
          </p:cNvSpPr>
          <p:nvPr/>
        </p:nvSpPr>
        <p:spPr bwMode="auto">
          <a:xfrm flipV="1">
            <a:off x="6389688" y="4956175"/>
            <a:ext cx="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177" name="Rectangle 153"/>
          <p:cNvSpPr>
            <a:spLocks noChangeArrowheads="1"/>
          </p:cNvSpPr>
          <p:nvPr/>
        </p:nvSpPr>
        <p:spPr bwMode="auto">
          <a:xfrm>
            <a:off x="1706563" y="2568575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000066"/>
                </a:solidFill>
              </a:rPr>
              <a:t>84</a:t>
            </a:r>
            <a:endParaRPr lang="en-GB" sz="1800" i="0">
              <a:solidFill>
                <a:srgbClr val="000066"/>
              </a:solidFill>
            </a:endParaRPr>
          </a:p>
        </p:txBody>
      </p:sp>
      <p:sp>
        <p:nvSpPr>
          <p:cNvPr id="5178" name="Rectangle 154"/>
          <p:cNvSpPr>
            <a:spLocks noChangeArrowheads="1"/>
          </p:cNvSpPr>
          <p:nvPr/>
        </p:nvSpPr>
        <p:spPr bwMode="auto">
          <a:xfrm>
            <a:off x="3467100" y="2668588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000066"/>
                </a:solidFill>
              </a:rPr>
              <a:t>80</a:t>
            </a:r>
            <a:endParaRPr lang="en-GB" sz="1800" i="0">
              <a:solidFill>
                <a:srgbClr val="000066"/>
              </a:solidFill>
            </a:endParaRPr>
          </a:p>
        </p:txBody>
      </p:sp>
      <p:sp>
        <p:nvSpPr>
          <p:cNvPr id="5179" name="Rectangle 155"/>
          <p:cNvSpPr>
            <a:spLocks noChangeArrowheads="1"/>
          </p:cNvSpPr>
          <p:nvPr/>
        </p:nvSpPr>
        <p:spPr bwMode="auto">
          <a:xfrm>
            <a:off x="5165725" y="2741613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000066"/>
                </a:solidFill>
              </a:rPr>
              <a:t>77</a:t>
            </a:r>
            <a:endParaRPr lang="en-GB" sz="1800" i="0">
              <a:solidFill>
                <a:srgbClr val="000066"/>
              </a:solidFill>
            </a:endParaRPr>
          </a:p>
        </p:txBody>
      </p:sp>
      <p:sp>
        <p:nvSpPr>
          <p:cNvPr id="5180" name="Rectangle 156"/>
          <p:cNvSpPr>
            <a:spLocks noChangeArrowheads="1"/>
          </p:cNvSpPr>
          <p:nvPr/>
        </p:nvSpPr>
        <p:spPr bwMode="auto">
          <a:xfrm>
            <a:off x="2208213" y="2847975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FF6600"/>
                </a:solidFill>
              </a:rPr>
              <a:t>73</a:t>
            </a:r>
            <a:endParaRPr lang="en-GB" sz="1800" i="0">
              <a:solidFill>
                <a:srgbClr val="FF6600"/>
              </a:solidFill>
            </a:endParaRPr>
          </a:p>
        </p:txBody>
      </p:sp>
      <p:sp>
        <p:nvSpPr>
          <p:cNvPr id="5181" name="Rectangle 157"/>
          <p:cNvSpPr>
            <a:spLocks noChangeArrowheads="1"/>
          </p:cNvSpPr>
          <p:nvPr/>
        </p:nvSpPr>
        <p:spPr bwMode="auto">
          <a:xfrm>
            <a:off x="3968750" y="2919413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FF6600"/>
                </a:solidFill>
              </a:rPr>
              <a:t>70</a:t>
            </a:r>
            <a:endParaRPr lang="en-GB" sz="1800" i="0">
              <a:solidFill>
                <a:srgbClr val="FF6600"/>
              </a:solidFill>
            </a:endParaRPr>
          </a:p>
        </p:txBody>
      </p:sp>
      <p:sp>
        <p:nvSpPr>
          <p:cNvPr id="5182" name="Rectangle 158"/>
          <p:cNvSpPr>
            <a:spLocks noChangeArrowheads="1"/>
          </p:cNvSpPr>
          <p:nvPr/>
        </p:nvSpPr>
        <p:spPr bwMode="auto">
          <a:xfrm>
            <a:off x="5672138" y="2968625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FF6600"/>
                </a:solidFill>
              </a:rPr>
              <a:t>68</a:t>
            </a:r>
            <a:endParaRPr lang="en-GB" sz="1800" i="0">
              <a:solidFill>
                <a:srgbClr val="FF6600"/>
              </a:solidFill>
            </a:endParaRPr>
          </a:p>
        </p:txBody>
      </p:sp>
      <p:sp>
        <p:nvSpPr>
          <p:cNvPr id="5183" name="Rectangle 159"/>
          <p:cNvSpPr>
            <a:spLocks noChangeArrowheads="1"/>
          </p:cNvSpPr>
          <p:nvPr/>
        </p:nvSpPr>
        <p:spPr bwMode="auto">
          <a:xfrm>
            <a:off x="944563" y="4857750"/>
            <a:ext cx="984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000066"/>
                </a:solidFill>
              </a:rPr>
              <a:t>0</a:t>
            </a:r>
            <a:endParaRPr lang="en-GB" sz="1800" i="0">
              <a:solidFill>
                <a:srgbClr val="000066"/>
              </a:solidFill>
            </a:endParaRPr>
          </a:p>
        </p:txBody>
      </p:sp>
      <p:sp>
        <p:nvSpPr>
          <p:cNvPr id="5184" name="Rectangle 160"/>
          <p:cNvSpPr>
            <a:spLocks noChangeArrowheads="1"/>
          </p:cNvSpPr>
          <p:nvPr/>
        </p:nvSpPr>
        <p:spPr bwMode="auto">
          <a:xfrm>
            <a:off x="846138" y="4346575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000066"/>
                </a:solidFill>
              </a:rPr>
              <a:t>20</a:t>
            </a:r>
            <a:endParaRPr lang="en-GB" sz="1800" i="0">
              <a:solidFill>
                <a:srgbClr val="000066"/>
              </a:solidFill>
            </a:endParaRPr>
          </a:p>
        </p:txBody>
      </p:sp>
      <p:sp>
        <p:nvSpPr>
          <p:cNvPr id="5185" name="Rectangle 161"/>
          <p:cNvSpPr>
            <a:spLocks noChangeArrowheads="1"/>
          </p:cNvSpPr>
          <p:nvPr/>
        </p:nvSpPr>
        <p:spPr bwMode="auto">
          <a:xfrm>
            <a:off x="846138" y="3838575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000066"/>
                </a:solidFill>
              </a:rPr>
              <a:t>40</a:t>
            </a:r>
            <a:endParaRPr lang="en-GB" sz="1800" i="0">
              <a:solidFill>
                <a:srgbClr val="000066"/>
              </a:solidFill>
            </a:endParaRPr>
          </a:p>
        </p:txBody>
      </p:sp>
      <p:sp>
        <p:nvSpPr>
          <p:cNvPr id="5186" name="Rectangle 162"/>
          <p:cNvSpPr>
            <a:spLocks noChangeArrowheads="1"/>
          </p:cNvSpPr>
          <p:nvPr/>
        </p:nvSpPr>
        <p:spPr bwMode="auto">
          <a:xfrm>
            <a:off x="846138" y="3336925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000066"/>
                </a:solidFill>
              </a:rPr>
              <a:t>60</a:t>
            </a:r>
            <a:endParaRPr lang="en-GB" sz="1800" i="0">
              <a:solidFill>
                <a:srgbClr val="000066"/>
              </a:solidFill>
            </a:endParaRPr>
          </a:p>
        </p:txBody>
      </p:sp>
      <p:sp>
        <p:nvSpPr>
          <p:cNvPr id="5187" name="Rectangle 163"/>
          <p:cNvSpPr>
            <a:spLocks noChangeArrowheads="1"/>
          </p:cNvSpPr>
          <p:nvPr/>
        </p:nvSpPr>
        <p:spPr bwMode="auto">
          <a:xfrm>
            <a:off x="846138" y="2827338"/>
            <a:ext cx="1968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000066"/>
                </a:solidFill>
              </a:rPr>
              <a:t>80</a:t>
            </a:r>
            <a:endParaRPr lang="en-GB" sz="1800" i="0">
              <a:solidFill>
                <a:srgbClr val="000066"/>
              </a:solidFill>
            </a:endParaRPr>
          </a:p>
        </p:txBody>
      </p:sp>
      <p:sp>
        <p:nvSpPr>
          <p:cNvPr id="5188" name="Rectangle 164"/>
          <p:cNvSpPr>
            <a:spLocks noChangeArrowheads="1"/>
          </p:cNvSpPr>
          <p:nvPr/>
        </p:nvSpPr>
        <p:spPr bwMode="auto">
          <a:xfrm>
            <a:off x="747713" y="2317750"/>
            <a:ext cx="29527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sz="1400" b="1" i="0">
                <a:solidFill>
                  <a:srgbClr val="000066"/>
                </a:solidFill>
              </a:rPr>
              <a:t>100</a:t>
            </a:r>
            <a:endParaRPr lang="en-GB" sz="1800" i="0">
              <a:solidFill>
                <a:srgbClr val="000066"/>
              </a:solidFill>
            </a:endParaRPr>
          </a:p>
        </p:txBody>
      </p:sp>
      <p:sp>
        <p:nvSpPr>
          <p:cNvPr id="5189" name="Text Box 65"/>
          <p:cNvSpPr txBox="1">
            <a:spLocks noChangeArrowheads="1"/>
          </p:cNvSpPr>
          <p:nvPr/>
        </p:nvSpPr>
        <p:spPr bwMode="auto">
          <a:xfrm>
            <a:off x="3346450" y="4616450"/>
            <a:ext cx="4365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200" b="1" i="0"/>
              <a:t>244</a:t>
            </a:r>
          </a:p>
        </p:txBody>
      </p:sp>
      <p:sp>
        <p:nvSpPr>
          <p:cNvPr id="5190" name="Text Box 66"/>
          <p:cNvSpPr txBox="1">
            <a:spLocks noChangeArrowheads="1"/>
          </p:cNvSpPr>
          <p:nvPr/>
        </p:nvSpPr>
        <p:spPr bwMode="auto">
          <a:xfrm>
            <a:off x="3862388" y="4616450"/>
            <a:ext cx="4365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200" b="1" i="0"/>
              <a:t>243</a:t>
            </a:r>
          </a:p>
        </p:txBody>
      </p:sp>
      <p:sp>
        <p:nvSpPr>
          <p:cNvPr id="5191" name="Text Box 65"/>
          <p:cNvSpPr txBox="1">
            <a:spLocks noChangeArrowheads="1"/>
          </p:cNvSpPr>
          <p:nvPr/>
        </p:nvSpPr>
        <p:spPr bwMode="auto">
          <a:xfrm>
            <a:off x="1585913" y="4616450"/>
            <a:ext cx="4365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200" b="1" i="0"/>
              <a:t>244</a:t>
            </a:r>
          </a:p>
        </p:txBody>
      </p:sp>
      <p:sp>
        <p:nvSpPr>
          <p:cNvPr id="5192" name="Text Box 66"/>
          <p:cNvSpPr txBox="1">
            <a:spLocks noChangeArrowheads="1"/>
          </p:cNvSpPr>
          <p:nvPr/>
        </p:nvSpPr>
        <p:spPr bwMode="auto">
          <a:xfrm>
            <a:off x="2101850" y="4616450"/>
            <a:ext cx="4365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200" b="1" i="0"/>
              <a:t>243</a:t>
            </a:r>
          </a:p>
        </p:txBody>
      </p:sp>
      <p:sp>
        <p:nvSpPr>
          <p:cNvPr id="5193" name="Text Box 65"/>
          <p:cNvSpPr txBox="1">
            <a:spLocks noChangeArrowheads="1"/>
          </p:cNvSpPr>
          <p:nvPr/>
        </p:nvSpPr>
        <p:spPr bwMode="auto">
          <a:xfrm>
            <a:off x="5045075" y="4616450"/>
            <a:ext cx="4365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200" b="1" i="0"/>
              <a:t>255</a:t>
            </a:r>
          </a:p>
        </p:txBody>
      </p:sp>
      <p:sp>
        <p:nvSpPr>
          <p:cNvPr id="5194" name="Text Box 66"/>
          <p:cNvSpPr txBox="1">
            <a:spLocks noChangeArrowheads="1"/>
          </p:cNvSpPr>
          <p:nvPr/>
        </p:nvSpPr>
        <p:spPr bwMode="auto">
          <a:xfrm>
            <a:off x="5551488" y="4616450"/>
            <a:ext cx="4365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200" b="1" i="0"/>
              <a:t>254</a:t>
            </a:r>
          </a:p>
        </p:txBody>
      </p:sp>
      <p:sp>
        <p:nvSpPr>
          <p:cNvPr id="5195" name="ZoneTexte 80"/>
          <p:cNvSpPr txBox="1">
            <a:spLocks noChangeArrowheads="1"/>
          </p:cNvSpPr>
          <p:nvPr/>
        </p:nvSpPr>
        <p:spPr bwMode="auto">
          <a:xfrm>
            <a:off x="1181100" y="4616450"/>
            <a:ext cx="4254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200" i="0">
                <a:solidFill>
                  <a:srgbClr val="000066"/>
                </a:solidFill>
              </a:rPr>
              <a:t>N =</a:t>
            </a:r>
          </a:p>
        </p:txBody>
      </p:sp>
      <p:sp>
        <p:nvSpPr>
          <p:cNvPr id="5196" name="Rectangle 8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GB" sz="3200" smtClean="0">
                <a:ea typeface="ＭＳ Ｐゴシック" pitchFamily="34" charset="-128"/>
              </a:rPr>
              <a:t>Study 934: zidovudine/lamivudine fixed dose combination vs tenofovir + emtricitabine</a:t>
            </a:r>
            <a:endParaRPr lang="fr-FR" sz="3200" smtClean="0">
              <a:ea typeface="ＭＳ Ｐゴシック" pitchFamily="34" charset="-128"/>
            </a:endParaRPr>
          </a:p>
        </p:txBody>
      </p:sp>
      <p:sp>
        <p:nvSpPr>
          <p:cNvPr id="5197" name="ZoneTexte 86"/>
          <p:cNvSpPr txBox="1">
            <a:spLocks noChangeArrowheads="1"/>
          </p:cNvSpPr>
          <p:nvPr/>
        </p:nvSpPr>
        <p:spPr bwMode="auto">
          <a:xfrm>
            <a:off x="1395413" y="5589588"/>
            <a:ext cx="13398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500" i="0">
                <a:solidFill>
                  <a:srgbClr val="000066"/>
                </a:solidFill>
              </a:rPr>
              <a:t>95% CI for </a:t>
            </a:r>
          </a:p>
          <a:p>
            <a:pPr algn="ctr" eaLnBrk="1" hangingPunct="1"/>
            <a:r>
              <a:rPr lang="en-GB" sz="1500" i="0">
                <a:solidFill>
                  <a:srgbClr val="000066"/>
                </a:solidFill>
              </a:rPr>
              <a:t>the </a:t>
            </a:r>
            <a:r>
              <a:rPr lang="en-GB" sz="1500" i="0">
                <a:solidFill>
                  <a:srgbClr val="000066"/>
                </a:solidFill>
                <a:cs typeface="Arial" pitchFamily="34" charset="0"/>
                <a:sym typeface="Symbol" pitchFamily="18" charset="2"/>
              </a:rPr>
              <a:t>difference</a:t>
            </a:r>
            <a:endParaRPr lang="en-GB" sz="1500" i="0">
              <a:solidFill>
                <a:srgbClr val="000066"/>
              </a:solidFill>
            </a:endParaRPr>
          </a:p>
          <a:p>
            <a:pPr algn="ctr" eaLnBrk="1" hangingPunct="1"/>
            <a:r>
              <a:rPr lang="en-GB" sz="1500" i="0">
                <a:solidFill>
                  <a:srgbClr val="000066"/>
                </a:solidFill>
              </a:rPr>
              <a:t>= 4; 19 </a:t>
            </a:r>
          </a:p>
          <a:p>
            <a:pPr algn="ctr" eaLnBrk="1" hangingPunct="1"/>
            <a:r>
              <a:rPr lang="en-GB" sz="1500" i="0">
                <a:solidFill>
                  <a:srgbClr val="000066"/>
                </a:solidFill>
              </a:rPr>
              <a:t>(p = 0.002) </a:t>
            </a:r>
          </a:p>
        </p:txBody>
      </p:sp>
      <p:sp>
        <p:nvSpPr>
          <p:cNvPr id="5198" name="ZoneTexte 88"/>
          <p:cNvSpPr txBox="1">
            <a:spLocks noChangeArrowheads="1"/>
          </p:cNvSpPr>
          <p:nvPr/>
        </p:nvSpPr>
        <p:spPr bwMode="auto">
          <a:xfrm>
            <a:off x="3148013" y="5589588"/>
            <a:ext cx="13398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500" i="0">
                <a:solidFill>
                  <a:srgbClr val="000066"/>
                </a:solidFill>
              </a:rPr>
              <a:t>95% CI for </a:t>
            </a:r>
          </a:p>
          <a:p>
            <a:pPr algn="ctr" eaLnBrk="1" hangingPunct="1"/>
            <a:r>
              <a:rPr lang="en-GB" sz="1500" i="0">
                <a:solidFill>
                  <a:srgbClr val="000066"/>
                </a:solidFill>
              </a:rPr>
              <a:t>the </a:t>
            </a:r>
            <a:r>
              <a:rPr lang="en-GB" sz="1500" i="0">
                <a:solidFill>
                  <a:srgbClr val="000066"/>
                </a:solidFill>
                <a:cs typeface="Arial" pitchFamily="34" charset="0"/>
                <a:sym typeface="Symbol" pitchFamily="18" charset="2"/>
              </a:rPr>
              <a:t>difference</a:t>
            </a:r>
          </a:p>
          <a:p>
            <a:pPr algn="ctr" eaLnBrk="1" hangingPunct="1"/>
            <a:r>
              <a:rPr lang="en-GB" sz="1500" i="0">
                <a:solidFill>
                  <a:srgbClr val="000066"/>
                </a:solidFill>
              </a:rPr>
              <a:t>= 2; 17 </a:t>
            </a:r>
          </a:p>
          <a:p>
            <a:pPr algn="ctr" eaLnBrk="1" hangingPunct="1"/>
            <a:r>
              <a:rPr lang="en-GB" sz="1500" i="0">
                <a:solidFill>
                  <a:srgbClr val="000066"/>
                </a:solidFill>
              </a:rPr>
              <a:t>(p = 0.02) </a:t>
            </a:r>
          </a:p>
        </p:txBody>
      </p:sp>
      <p:sp>
        <p:nvSpPr>
          <p:cNvPr id="5199" name="ZoneTexte 102"/>
          <p:cNvSpPr txBox="1">
            <a:spLocks noChangeArrowheads="1"/>
          </p:cNvSpPr>
          <p:nvPr/>
        </p:nvSpPr>
        <p:spPr bwMode="auto">
          <a:xfrm>
            <a:off x="4967288" y="5589588"/>
            <a:ext cx="13398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GB" sz="1500" i="0">
                <a:solidFill>
                  <a:srgbClr val="000066"/>
                </a:solidFill>
              </a:rPr>
              <a:t>95% CI for </a:t>
            </a:r>
          </a:p>
          <a:p>
            <a:pPr algn="ctr" eaLnBrk="1" hangingPunct="1"/>
            <a:r>
              <a:rPr lang="en-GB" sz="1500" i="0">
                <a:solidFill>
                  <a:srgbClr val="000066"/>
                </a:solidFill>
              </a:rPr>
              <a:t>the </a:t>
            </a:r>
            <a:r>
              <a:rPr lang="en-GB" sz="1500" i="0">
                <a:solidFill>
                  <a:srgbClr val="000066"/>
                </a:solidFill>
                <a:sym typeface="Symbol" pitchFamily="18" charset="2"/>
              </a:rPr>
              <a:t>difference</a:t>
            </a:r>
          </a:p>
          <a:p>
            <a:pPr algn="ctr" eaLnBrk="1" hangingPunct="1"/>
            <a:r>
              <a:rPr lang="en-GB" sz="1500" i="0">
                <a:solidFill>
                  <a:srgbClr val="000066"/>
                </a:solidFill>
              </a:rPr>
              <a:t>= 1; 16 </a:t>
            </a:r>
          </a:p>
          <a:p>
            <a:pPr algn="ctr" eaLnBrk="1" hangingPunct="1"/>
            <a:r>
              <a:rPr lang="en-GB" sz="1500" i="0">
                <a:solidFill>
                  <a:srgbClr val="000066"/>
                </a:solidFill>
              </a:rPr>
              <a:t>(p = 0.03)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>
                <a:ea typeface="ＭＳ Ｐゴシック" pitchFamily="34" charset="-128"/>
              </a:rPr>
              <a:t>Study 934: zidovudine/lamivudine fixed dose combination vs tenofovir + emtricitabine</a:t>
            </a:r>
          </a:p>
        </p:txBody>
      </p:sp>
      <p:sp>
        <p:nvSpPr>
          <p:cNvPr id="6147" name="Espace réservé du contenu 4"/>
          <p:cNvSpPr>
            <a:spLocks noGrp="1"/>
          </p:cNvSpPr>
          <p:nvPr>
            <p:ph type="body" idx="1"/>
          </p:nvPr>
        </p:nvSpPr>
        <p:spPr>
          <a:xfrm>
            <a:off x="50800" y="1196975"/>
            <a:ext cx="9024938" cy="53038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GB" sz="2800" b="1" smtClean="0">
                <a:latin typeface="Calibri" pitchFamily="34" charset="0"/>
                <a:ea typeface="ＭＳ Ｐゴシック" pitchFamily="34" charset="-128"/>
              </a:rPr>
              <a:t>Safety and tolerability: TDF + FTC vs ZDV/3TC</a:t>
            </a:r>
            <a:r>
              <a:rPr lang="en-GB" sz="2400" b="1" smtClean="0">
                <a:latin typeface="Calibri" pitchFamily="34" charset="0"/>
                <a:ea typeface="ＭＳ Ｐゴシック" pitchFamily="34" charset="-128"/>
              </a:rPr>
              <a:t/>
            </a:r>
            <a:br>
              <a:rPr lang="en-GB" sz="2400" b="1" smtClean="0">
                <a:latin typeface="Calibri" pitchFamily="34" charset="0"/>
                <a:ea typeface="ＭＳ Ｐゴシック" pitchFamily="34" charset="-128"/>
              </a:rPr>
            </a:br>
            <a:endParaRPr lang="en-GB" b="1" smtClean="0">
              <a:latin typeface="Calibri" pitchFamily="34" charset="0"/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GB" sz="1800" smtClean="0">
                <a:solidFill>
                  <a:srgbClr val="3366CC"/>
                </a:solidFill>
                <a:ea typeface="ＭＳ Ｐゴシック" pitchFamily="34" charset="-128"/>
              </a:rPr>
              <a:t>Similar frequency of clinical adverse events </a:t>
            </a:r>
            <a:r>
              <a:rPr lang="en-GB" sz="1800" smtClean="0">
                <a:ea typeface="ＭＳ Ｐゴシック" pitchFamily="34" charset="-128"/>
              </a:rPr>
              <a:t>grade 2 to 4</a:t>
            </a:r>
            <a:r>
              <a:rPr lang="en-GB" sz="1800" smtClean="0">
                <a:solidFill>
                  <a:srgbClr val="3366CC"/>
                </a:solidFill>
                <a:ea typeface="ＭＳ Ｐゴシック" pitchFamily="34" charset="-128"/>
              </a:rPr>
              <a:t> and laboratory abnormalities</a:t>
            </a:r>
            <a:r>
              <a:rPr lang="en-GB" sz="1800" smtClean="0">
                <a:ea typeface="ＭＳ Ｐゴシック" pitchFamily="34" charset="-128"/>
              </a:rPr>
              <a:t> grade 2 to 4 </a:t>
            </a:r>
            <a:r>
              <a:rPr lang="en-GB" sz="1800" smtClean="0">
                <a:solidFill>
                  <a:srgbClr val="3366CC"/>
                </a:solidFill>
                <a:ea typeface="ＭＳ Ｐゴシック" pitchFamily="34" charset="-128"/>
              </a:rPr>
              <a:t>in both groups</a:t>
            </a:r>
            <a:r>
              <a:rPr lang="en-GB" sz="1800" smtClean="0">
                <a:ea typeface="ＭＳ Ｐゴシック" pitchFamily="34" charset="-128"/>
              </a:rPr>
              <a:t>, respectively 63% vs 63% </a:t>
            </a:r>
            <a:br>
              <a:rPr lang="en-GB" sz="1800" smtClean="0">
                <a:ea typeface="ＭＳ Ｐゴシック" pitchFamily="34" charset="-128"/>
              </a:rPr>
            </a:br>
            <a:r>
              <a:rPr lang="en-GB" sz="1800" smtClean="0">
                <a:ea typeface="ＭＳ Ｐゴシック" pitchFamily="34" charset="-128"/>
              </a:rPr>
              <a:t>and 56% vs 57%</a:t>
            </a:r>
            <a:br>
              <a:rPr lang="en-GB" sz="1800" smtClean="0">
                <a:ea typeface="ＭＳ Ｐゴシック" pitchFamily="34" charset="-128"/>
              </a:rPr>
            </a:br>
            <a:endParaRPr lang="en-GB" sz="1800" smtClean="0"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GB" sz="1800" smtClean="0">
                <a:solidFill>
                  <a:srgbClr val="3366CC"/>
                </a:solidFill>
                <a:ea typeface="ＭＳ Ｐゴシック" pitchFamily="34" charset="-128"/>
              </a:rPr>
              <a:t>Significantly more discontinuations for adverse events in the ZDV/3TC group: </a:t>
            </a:r>
            <a:r>
              <a:rPr lang="en-GB" sz="1800" smtClean="0">
                <a:ea typeface="ＭＳ Ｐゴシック" pitchFamily="34" charset="-128"/>
              </a:rPr>
              <a:t>9% vs 4% (p = 0.02); mainly for anemia (N = 14 vs 0)</a:t>
            </a:r>
            <a:br>
              <a:rPr lang="en-GB" sz="1800" smtClean="0">
                <a:ea typeface="ＭＳ Ｐゴシック" pitchFamily="34" charset="-128"/>
              </a:rPr>
            </a:br>
            <a:endParaRPr lang="en-GB" sz="1800" smtClean="0"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GB" sz="1800" smtClean="0">
                <a:solidFill>
                  <a:srgbClr val="3366CC"/>
                </a:solidFill>
                <a:ea typeface="ＭＳ Ｐゴシック" pitchFamily="34" charset="-128"/>
              </a:rPr>
              <a:t>Renal safety </a:t>
            </a:r>
            <a:r>
              <a:rPr lang="en-GB" sz="1800" smtClean="0">
                <a:ea typeface="ＭＳ Ｐゴシック" pitchFamily="34" charset="-128"/>
              </a:rPr>
              <a:t>was </a:t>
            </a:r>
            <a:r>
              <a:rPr lang="en-GB" sz="1800" smtClean="0">
                <a:solidFill>
                  <a:srgbClr val="3366CC"/>
                </a:solidFill>
                <a:ea typeface="ＭＳ Ｐゴシック" pitchFamily="34" charset="-128"/>
              </a:rPr>
              <a:t>similar</a:t>
            </a:r>
            <a:r>
              <a:rPr lang="en-GB" sz="1800" smtClean="0">
                <a:ea typeface="ＭＳ Ｐゴシック" pitchFamily="34" charset="-128"/>
              </a:rPr>
              <a:t> in both groups and no patients discontinued because of renal events. Change in median GFR (MDRD) at W48 was similar in both groups (&lt; - 1 mL/min/1.73 m</a:t>
            </a:r>
            <a:r>
              <a:rPr lang="en-GB" sz="1800" baseline="30000" smtClean="0">
                <a:ea typeface="ＭＳ Ｐゴシック" pitchFamily="34" charset="-128"/>
              </a:rPr>
              <a:t>2</a:t>
            </a:r>
            <a:r>
              <a:rPr lang="en-GB" sz="1800" smtClean="0">
                <a:ea typeface="ＭＳ Ｐゴシック" pitchFamily="34" charset="-128"/>
              </a:rPr>
              <a:t>). No Fanconi’s syndrome occurred</a:t>
            </a:r>
            <a:br>
              <a:rPr lang="en-GB" sz="1800" smtClean="0">
                <a:ea typeface="ＭＳ Ｐゴシック" pitchFamily="34" charset="-128"/>
              </a:rPr>
            </a:br>
            <a:endParaRPr lang="en-GB" sz="1800" smtClean="0"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GB" sz="1800" smtClean="0">
                <a:solidFill>
                  <a:srgbClr val="3366CC"/>
                </a:solidFill>
                <a:ea typeface="ＭＳ Ｐゴシック" pitchFamily="34" charset="-128"/>
              </a:rPr>
              <a:t>Mean increase significantly lower in the TDF + FTC group for total cholesterol, LDL-cholesterol and HDL-cholesterol</a:t>
            </a:r>
            <a:r>
              <a:rPr lang="en-GB" sz="1800" smtClean="0">
                <a:ea typeface="ＭＳ Ｐゴシック" pitchFamily="34" charset="-128"/>
              </a:rPr>
              <a:t>; increase in triglycerides modest and not different between groups</a:t>
            </a:r>
            <a:br>
              <a:rPr lang="en-GB" sz="1800" smtClean="0">
                <a:ea typeface="ＭＳ Ｐゴシック" pitchFamily="34" charset="-128"/>
              </a:rPr>
            </a:br>
            <a:endParaRPr lang="en-GB" sz="1800" smtClean="0">
              <a:ea typeface="ＭＳ Ｐゴシック" pitchFamily="34" charset="-128"/>
            </a:endParaRP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</a:pPr>
            <a:r>
              <a:rPr lang="en-GB" sz="1800" smtClean="0">
                <a:solidFill>
                  <a:srgbClr val="3366CC"/>
                </a:solidFill>
                <a:ea typeface="ＭＳ Ｐゴシック" pitchFamily="34" charset="-128"/>
              </a:rPr>
              <a:t>At week 48, </a:t>
            </a:r>
            <a:r>
              <a:rPr lang="en-GB" sz="1800" smtClean="0">
                <a:ea typeface="ＭＳ Ｐゴシック" pitchFamily="34" charset="-128"/>
              </a:rPr>
              <a:t>DEXA substudy in 100 patients (no baseline evaluation): </a:t>
            </a:r>
            <a:r>
              <a:rPr lang="en-GB" sz="1800" smtClean="0">
                <a:solidFill>
                  <a:srgbClr val="3366CC"/>
                </a:solidFill>
                <a:ea typeface="ＭＳ Ｐゴシック" pitchFamily="34" charset="-128"/>
              </a:rPr>
              <a:t>significantly less total limb fat with ZDV/3TC </a:t>
            </a:r>
            <a:r>
              <a:rPr lang="en-GB" sz="1800" smtClean="0">
                <a:ea typeface="ＭＳ Ｐゴシック" pitchFamily="34" charset="-128"/>
              </a:rPr>
              <a:t>(mean 6.9 vs 8.9 kg; p = 0.03)</a:t>
            </a:r>
          </a:p>
        </p:txBody>
      </p:sp>
      <p:sp>
        <p:nvSpPr>
          <p:cNvPr id="6148" name="ZoneTexte 6"/>
          <p:cNvSpPr txBox="1">
            <a:spLocks noChangeArrowheads="1"/>
          </p:cNvSpPr>
          <p:nvPr/>
        </p:nvSpPr>
        <p:spPr bwMode="auto">
          <a:xfrm>
            <a:off x="6432550" y="6545263"/>
            <a:ext cx="25749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200">
                <a:solidFill>
                  <a:srgbClr val="CC0000"/>
                </a:solidFill>
              </a:rPr>
              <a:t>Gallant JE. NEJM 2006;354:251-60</a:t>
            </a:r>
          </a:p>
        </p:txBody>
      </p:sp>
      <p:grpSp>
        <p:nvGrpSpPr>
          <p:cNvPr id="6149" name="Group 7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6150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6151" name="ZoneTexte 23"/>
            <p:cNvSpPr txBox="1">
              <a:spLocks noChangeArrowheads="1"/>
            </p:cNvSpPr>
            <p:nvPr/>
          </p:nvSpPr>
          <p:spPr bwMode="auto">
            <a:xfrm>
              <a:off x="0" y="4146"/>
              <a:ext cx="54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Study 934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>
                <a:ea typeface="ＭＳ Ｐゴシック" pitchFamily="34" charset="-128"/>
              </a:rPr>
              <a:t>Study 934: zidovudine/lamivudine fixed dose combination vs tenofovir + emtricitabine</a:t>
            </a:r>
          </a:p>
        </p:txBody>
      </p:sp>
      <p:sp>
        <p:nvSpPr>
          <p:cNvPr id="7171" name="Rectangle 59"/>
          <p:cNvSpPr>
            <a:spLocks noGrp="1" noChangeArrowheads="1"/>
          </p:cNvSpPr>
          <p:nvPr>
            <p:ph type="body" idx="4294967295"/>
          </p:nvPr>
        </p:nvSpPr>
        <p:spPr>
          <a:xfrm>
            <a:off x="50800" y="1087438"/>
            <a:ext cx="9024938" cy="5303837"/>
          </a:xfrm>
        </p:spPr>
        <p:txBody>
          <a:bodyPr/>
          <a:lstStyle/>
          <a:p>
            <a:pPr eaLnBrk="1" hangingPunct="1"/>
            <a:r>
              <a:rPr lang="en-US" sz="2800" b="1" smtClean="0">
                <a:latin typeface="Calibri" pitchFamily="34" charset="0"/>
                <a:ea typeface="ＭＳ Ｐゴシック" pitchFamily="34" charset="-128"/>
              </a:rPr>
              <a:t>Resistance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700" smtClean="0">
                <a:ea typeface="ＭＳ Ｐゴシック" pitchFamily="34" charset="-128"/>
              </a:rPr>
              <a:t>Genotypic analysis was done in patients without baseline NNRTI resistance if </a:t>
            </a:r>
          </a:p>
          <a:p>
            <a:pPr lvl="2" eaLnBrk="1" hangingPunct="1">
              <a:lnSpc>
                <a:spcPct val="90000"/>
              </a:lnSpc>
              <a:buClr>
                <a:srgbClr val="000066"/>
              </a:buClr>
              <a:buFontTx/>
              <a:buAutoNum type="arabicParenR"/>
            </a:pPr>
            <a:r>
              <a:rPr lang="en-US" sz="1700" smtClean="0">
                <a:ea typeface="ＭＳ Ｐゴシック" pitchFamily="34" charset="-128"/>
              </a:rPr>
              <a:t>viral rebound (2 consecutive HIV RNA &gt; 400 c/mL after achieving &lt; 400 c/mL</a:t>
            </a:r>
          </a:p>
          <a:p>
            <a:pPr lvl="2" eaLnBrk="1" hangingPunct="1">
              <a:lnSpc>
                <a:spcPct val="90000"/>
              </a:lnSpc>
              <a:buClr>
                <a:srgbClr val="000066"/>
              </a:buClr>
              <a:buFontTx/>
              <a:buAutoNum type="arabicParenR"/>
            </a:pPr>
            <a:r>
              <a:rPr lang="en-US" sz="1700" smtClean="0">
                <a:ea typeface="ＭＳ Ｐゴシック" pitchFamily="34" charset="-128"/>
              </a:rPr>
              <a:t>HIV RNA &gt; 400 c/mL at W48</a:t>
            </a:r>
          </a:p>
          <a:p>
            <a:pPr lvl="2" eaLnBrk="1" hangingPunct="1">
              <a:lnSpc>
                <a:spcPct val="90000"/>
              </a:lnSpc>
              <a:buClr>
                <a:srgbClr val="000066"/>
              </a:buClr>
              <a:buFontTx/>
              <a:buAutoNum type="arabicParenR"/>
            </a:pPr>
            <a:r>
              <a:rPr lang="en-US" sz="1700" smtClean="0">
                <a:ea typeface="ＭＳ Ｐゴシック" pitchFamily="34" charset="-128"/>
              </a:rPr>
              <a:t>discontinuation before W48 with HIV RNA &gt; 400 c/mL at the last visit</a:t>
            </a:r>
          </a:p>
          <a:p>
            <a:pPr lvl="1" eaLnBrk="1" hangingPunct="1">
              <a:lnSpc>
                <a:spcPct val="90000"/>
              </a:lnSpc>
              <a:buClr>
                <a:srgbClr val="FF3300"/>
              </a:buClr>
              <a:buFont typeface="Arial Unicode MS" pitchFamily="34" charset="-128"/>
              <a:buChar char="–"/>
            </a:pPr>
            <a:r>
              <a:rPr lang="en-US" sz="1700" smtClean="0">
                <a:ea typeface="ＭＳ Ｐゴシック" pitchFamily="34" charset="-128"/>
              </a:rPr>
              <a:t>Patients with baseline resistance (11 in each group) were excluded from this analysis of resistance</a:t>
            </a:r>
          </a:p>
        </p:txBody>
      </p:sp>
      <p:graphicFrame>
        <p:nvGraphicFramePr>
          <p:cNvPr id="29753" name="Group 57"/>
          <p:cNvGraphicFramePr>
            <a:graphicFrameLocks noGrp="1"/>
          </p:cNvGraphicFramePr>
          <p:nvPr>
            <p:ph idx="4294967295"/>
          </p:nvPr>
        </p:nvGraphicFramePr>
        <p:xfrm>
          <a:off x="830263" y="3314700"/>
          <a:ext cx="7486650" cy="3017837"/>
        </p:xfrm>
        <a:graphic>
          <a:graphicData uri="http://schemas.openxmlformats.org/drawingml/2006/table">
            <a:tbl>
              <a:tblPr/>
              <a:tblGrid>
                <a:gridCol w="290512"/>
                <a:gridCol w="3275013"/>
                <a:gridCol w="1960562"/>
                <a:gridCol w="1960563"/>
              </a:tblGrid>
              <a:tr h="579181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TDF + FTC</a:t>
                      </a:r>
                      <a:b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N = 244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ZDV/3TC</a:t>
                      </a:r>
                      <a:b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0" lang="en-GB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N = 243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30483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Patients in genotypic analysis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12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23 *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3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Wild-type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483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Any resistance mutation 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17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K65R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M184V/I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TAM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0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EFV resistance mutation **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16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48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EFV resistance mutation + M184V</a:t>
                      </a:r>
                    </a:p>
                  </a:txBody>
                  <a:tcPr marT="45725" marB="45725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marT="45725" marB="4572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219" name="ZoneTexte 10"/>
          <p:cNvSpPr txBox="1">
            <a:spLocks noChangeArrowheads="1"/>
          </p:cNvSpPr>
          <p:nvPr/>
        </p:nvSpPr>
        <p:spPr bwMode="auto">
          <a:xfrm>
            <a:off x="730250" y="6303963"/>
            <a:ext cx="56546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400" i="0">
                <a:solidFill>
                  <a:srgbClr val="000066"/>
                </a:solidFill>
              </a:rPr>
              <a:t>* 1 technical failure; ** K103N mutation developed in 21 of 25 patients</a:t>
            </a:r>
          </a:p>
        </p:txBody>
      </p:sp>
      <p:sp>
        <p:nvSpPr>
          <p:cNvPr id="7220" name="ZoneTexte 6"/>
          <p:cNvSpPr txBox="1">
            <a:spLocks noChangeArrowheads="1"/>
          </p:cNvSpPr>
          <p:nvPr/>
        </p:nvSpPr>
        <p:spPr bwMode="auto">
          <a:xfrm>
            <a:off x="6432550" y="6545263"/>
            <a:ext cx="25749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200">
                <a:solidFill>
                  <a:srgbClr val="CC0000"/>
                </a:solidFill>
              </a:rPr>
              <a:t>Gallant JE. NEJM 2006;354:251-60</a:t>
            </a:r>
          </a:p>
        </p:txBody>
      </p:sp>
      <p:grpSp>
        <p:nvGrpSpPr>
          <p:cNvPr id="7221" name="Group 55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7222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7223" name="ZoneTexte 23"/>
            <p:cNvSpPr txBox="1">
              <a:spLocks noChangeArrowheads="1"/>
            </p:cNvSpPr>
            <p:nvPr/>
          </p:nvSpPr>
          <p:spPr bwMode="auto">
            <a:xfrm>
              <a:off x="0" y="4146"/>
              <a:ext cx="54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Study 934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>
                <a:ea typeface="ＭＳ Ｐゴシック" pitchFamily="34" charset="-128"/>
              </a:rPr>
              <a:t>Study 934: zidovudine/lamivudine fixed dose combination vs tenofovir + emtricitabine</a:t>
            </a:r>
          </a:p>
        </p:txBody>
      </p:sp>
      <p:sp>
        <p:nvSpPr>
          <p:cNvPr id="8195" name="Rectangle 55"/>
          <p:cNvSpPr>
            <a:spLocks noGrp="1" noChangeArrowheads="1"/>
          </p:cNvSpPr>
          <p:nvPr>
            <p:ph type="body" idx="4294967295"/>
          </p:nvPr>
        </p:nvSpPr>
        <p:spPr>
          <a:xfrm>
            <a:off x="50800" y="1158875"/>
            <a:ext cx="9024938" cy="5303838"/>
          </a:xfrm>
        </p:spPr>
        <p:txBody>
          <a:bodyPr/>
          <a:lstStyle/>
          <a:p>
            <a:pPr eaLnBrk="1" hangingPunct="1"/>
            <a:r>
              <a:rPr lang="en-GB" sz="2800" b="1" smtClean="0">
                <a:latin typeface="Calibri" pitchFamily="34" charset="0"/>
                <a:ea typeface="ＭＳ Ｐゴシック" pitchFamily="34" charset="-128"/>
              </a:rPr>
              <a:t>Study extended to 3 years of follow-up (W144)</a:t>
            </a:r>
          </a:p>
          <a:p>
            <a:pPr lvl="1" eaLnBrk="1" hangingPunct="1"/>
            <a:r>
              <a:rPr lang="en-GB" sz="1600" smtClean="0">
                <a:ea typeface="ＭＳ Ｐゴシック" pitchFamily="34" charset="-128"/>
              </a:rPr>
              <a:t>At week 96, patients on TDF + FTC swithed to fixed-dose combination TDF/FTC</a:t>
            </a:r>
            <a:endParaRPr lang="fr-FR" smtClean="0">
              <a:ea typeface="ＭＳ Ｐゴシック" pitchFamily="34" charset="-128"/>
            </a:endParaRPr>
          </a:p>
        </p:txBody>
      </p:sp>
      <p:sp>
        <p:nvSpPr>
          <p:cNvPr id="8196" name="ZoneTexte 6"/>
          <p:cNvSpPr txBox="1">
            <a:spLocks noChangeArrowheads="1"/>
          </p:cNvSpPr>
          <p:nvPr/>
        </p:nvSpPr>
        <p:spPr bwMode="auto">
          <a:xfrm>
            <a:off x="6659563" y="6543675"/>
            <a:ext cx="234791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200">
                <a:solidFill>
                  <a:srgbClr val="CC0000"/>
                </a:solidFill>
              </a:rPr>
              <a:t>Arribas JR. JAIDS 2008;47:74-8</a:t>
            </a:r>
          </a:p>
        </p:txBody>
      </p:sp>
      <p:graphicFrame>
        <p:nvGraphicFramePr>
          <p:cNvPr id="43130" name="Group 122"/>
          <p:cNvGraphicFramePr>
            <a:graphicFrameLocks noGrp="1"/>
          </p:cNvGraphicFramePr>
          <p:nvPr/>
        </p:nvGraphicFramePr>
        <p:xfrm>
          <a:off x="323850" y="2205038"/>
          <a:ext cx="8535988" cy="3386140"/>
        </p:xfrm>
        <a:graphic>
          <a:graphicData uri="http://schemas.openxmlformats.org/drawingml/2006/table">
            <a:tbl>
              <a:tblPr/>
              <a:tblGrid>
                <a:gridCol w="5327650"/>
                <a:gridCol w="1116013"/>
                <a:gridCol w="1116012"/>
                <a:gridCol w="976313"/>
              </a:tblGrid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Results at week 144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TDF/FTC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ZDV/3TC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 RNA &lt; 400 c/mL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0.004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HIV RNA &lt; 50 c/mL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64%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0.08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CD4 increase (/mm</a:t>
                      </a:r>
                      <a:r>
                        <a:rPr kumimoji="0" lang="en-GB" sz="14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for virologic failure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0.038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Discontinuation for adverse events*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0.01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22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GFR (MDRD) W144 minus baseline (mL/min/1.73m</a:t>
                      </a:r>
                      <a:r>
                        <a:rPr kumimoji="0" lang="en-GB" sz="1400" b="1" i="0" u="none" strike="noStrike" cap="none" normalizeH="0" baseline="3000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- 12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+ 1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 0.001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total limb fat (DEXA)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7.9 kg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5.4 kg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&lt; 0.001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8244" name="ZoneTexte 8"/>
          <p:cNvSpPr txBox="1">
            <a:spLocks noChangeArrowheads="1"/>
          </p:cNvSpPr>
          <p:nvPr/>
        </p:nvSpPr>
        <p:spPr bwMode="auto">
          <a:xfrm>
            <a:off x="250825" y="5661025"/>
            <a:ext cx="30321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400" i="0">
                <a:solidFill>
                  <a:srgbClr val="000066"/>
                </a:solidFill>
              </a:rPr>
              <a:t>* No discontinuation for renal events</a:t>
            </a:r>
          </a:p>
        </p:txBody>
      </p:sp>
      <p:grpSp>
        <p:nvGrpSpPr>
          <p:cNvPr id="8245" name="Group 55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8246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8247" name="ZoneTexte 23"/>
            <p:cNvSpPr txBox="1">
              <a:spLocks noChangeArrowheads="1"/>
            </p:cNvSpPr>
            <p:nvPr/>
          </p:nvSpPr>
          <p:spPr bwMode="auto">
            <a:xfrm>
              <a:off x="0" y="4146"/>
              <a:ext cx="54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Study 934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3200" smtClean="0">
                <a:ea typeface="ＭＳ Ｐゴシック" pitchFamily="34" charset="-128"/>
              </a:rPr>
              <a:t>Study 934: zidovudine/lamivudine fixed dose combination vs tenofovir + emtricitabine</a:t>
            </a:r>
          </a:p>
        </p:txBody>
      </p:sp>
      <p:sp>
        <p:nvSpPr>
          <p:cNvPr id="9219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50800" y="1112838"/>
            <a:ext cx="8940800" cy="4838700"/>
          </a:xfrm>
        </p:spPr>
        <p:txBody>
          <a:bodyPr/>
          <a:lstStyle/>
          <a:p>
            <a:pPr eaLnBrk="1" hangingPunct="1">
              <a:spcAft>
                <a:spcPct val="30000"/>
              </a:spcAft>
            </a:pPr>
            <a:r>
              <a:rPr lang="en-GB" sz="2800" b="1" smtClean="0">
                <a:latin typeface="Calibri" pitchFamily="34" charset="0"/>
                <a:ea typeface="ＭＳ Ｐゴシック" pitchFamily="34" charset="-128"/>
              </a:rPr>
              <a:t>Conclusions</a:t>
            </a:r>
          </a:p>
          <a:p>
            <a:pPr lvl="1" eaLnBrk="1" hangingPunct="1">
              <a:spcAft>
                <a:spcPct val="30000"/>
              </a:spcAft>
            </a:pPr>
            <a:r>
              <a:rPr lang="en-GB" sz="2000" smtClean="0">
                <a:ea typeface="ＭＳ Ｐゴシック" pitchFamily="34" charset="-128"/>
              </a:rPr>
              <a:t>TDF + FTC + EFV is non inferior to ZDV/3TC + EFV</a:t>
            </a:r>
          </a:p>
          <a:p>
            <a:pPr lvl="1" eaLnBrk="1" hangingPunct="1">
              <a:spcAft>
                <a:spcPct val="30000"/>
              </a:spcAft>
            </a:pPr>
            <a:r>
              <a:rPr lang="en-GB" sz="2000" smtClean="0">
                <a:ea typeface="ＭＳ Ｐゴシック" pitchFamily="34" charset="-128"/>
              </a:rPr>
              <a:t>Greater virologic response rates to TDF + FTC + EFV as compared with ZDV/3TC + EFV</a:t>
            </a:r>
          </a:p>
          <a:p>
            <a:pPr lvl="1" eaLnBrk="1" hangingPunct="1">
              <a:spcAft>
                <a:spcPct val="30000"/>
              </a:spcAft>
            </a:pPr>
            <a:r>
              <a:rPr lang="en-GB" sz="2000" smtClean="0">
                <a:ea typeface="ＭＳ Ｐゴシック" pitchFamily="34" charset="-128"/>
              </a:rPr>
              <a:t>Significantly greater CD4 response with TDF + FTC</a:t>
            </a:r>
          </a:p>
          <a:p>
            <a:pPr lvl="1" eaLnBrk="1" hangingPunct="1">
              <a:spcAft>
                <a:spcPct val="30000"/>
              </a:spcAft>
            </a:pPr>
            <a:r>
              <a:rPr lang="en-GB" sz="2000" smtClean="0">
                <a:ea typeface="ＭＳ Ｐゴシック" pitchFamily="34" charset="-128"/>
              </a:rPr>
              <a:t>Greater tolerability of TDF + FTC</a:t>
            </a:r>
          </a:p>
          <a:p>
            <a:pPr lvl="1" eaLnBrk="1" hangingPunct="1">
              <a:spcAft>
                <a:spcPct val="30000"/>
              </a:spcAft>
            </a:pPr>
            <a:r>
              <a:rPr lang="en-GB" sz="2000" smtClean="0">
                <a:ea typeface="ＭＳ Ｐゴシック" pitchFamily="34" charset="-128"/>
              </a:rPr>
              <a:t>This study shows superior outcome in the tenofovir-emtricitabine group</a:t>
            </a:r>
          </a:p>
          <a:p>
            <a:pPr lvl="1" eaLnBrk="1" hangingPunct="1">
              <a:spcAft>
                <a:spcPct val="30000"/>
              </a:spcAft>
            </a:pPr>
            <a:r>
              <a:rPr lang="en-GB" sz="2000" smtClean="0">
                <a:ea typeface="ＭＳ Ｐゴシック" pitchFamily="34" charset="-128"/>
              </a:rPr>
              <a:t>At week 144, TDF/FTC + EFV demonstrates superior durability of viral load suppression and an improved safety and morphologic profile compared with ZDV/3TC and EFV</a:t>
            </a:r>
          </a:p>
        </p:txBody>
      </p:sp>
      <p:sp>
        <p:nvSpPr>
          <p:cNvPr id="9220" name="ZoneTexte 9"/>
          <p:cNvSpPr txBox="1">
            <a:spLocks noChangeArrowheads="1"/>
          </p:cNvSpPr>
          <p:nvPr/>
        </p:nvSpPr>
        <p:spPr bwMode="auto">
          <a:xfrm>
            <a:off x="4191000" y="6545263"/>
            <a:ext cx="48244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GB" sz="1200">
                <a:solidFill>
                  <a:srgbClr val="CC0000"/>
                </a:solidFill>
              </a:rPr>
              <a:t>Gallant JE. NEJM 2006;354:251-60; Arribas JR. JAIDS 2008;47:74-8</a:t>
            </a:r>
          </a:p>
        </p:txBody>
      </p:sp>
      <p:grpSp>
        <p:nvGrpSpPr>
          <p:cNvPr id="9221" name="Group 7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9222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>
              <a:noFill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GB" sz="1800" b="1" i="0">
                <a:solidFill>
                  <a:srgbClr val="000066"/>
                </a:solidFill>
                <a:latin typeface="Calibri" pitchFamily="34" charset="0"/>
                <a:cs typeface="Arial" pitchFamily="34" charset="0"/>
              </a:endParaRPr>
            </a:p>
          </p:txBody>
        </p:sp>
        <p:sp>
          <p:nvSpPr>
            <p:cNvPr id="9223" name="ZoneTexte 23"/>
            <p:cNvSpPr txBox="1">
              <a:spLocks noChangeArrowheads="1"/>
            </p:cNvSpPr>
            <p:nvPr/>
          </p:nvSpPr>
          <p:spPr bwMode="auto">
            <a:xfrm>
              <a:off x="0" y="4146"/>
              <a:ext cx="54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1pPr>
              <a:lvl2pPr marL="742950" indent="-28575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2pPr>
              <a:lvl3pPr marL="11430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3pPr>
              <a:lvl4pPr marL="16002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4pPr>
              <a:lvl5pPr marL="2057400" indent="-228600" eaLnBrk="0" hangingPunct="0"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bg1"/>
                  </a:solidFill>
                  <a:latin typeface="Arial" pitchFamily="34" charset="0"/>
                  <a:ea typeface="ＭＳ Ｐゴシック" pitchFamily="34" charset="-128"/>
                </a:defRPr>
              </a:lvl9pPr>
            </a:lstStyle>
            <a:p>
              <a:pPr eaLnBrk="1" hangingPunct="1"/>
              <a:r>
                <a:rPr lang="en-GB" sz="1200" b="1">
                  <a:solidFill>
                    <a:schemeClr val="accent2"/>
                  </a:solidFill>
                  <a:latin typeface="Cambria" pitchFamily="18" charset="0"/>
                </a:rPr>
                <a:t>Study 934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PROJECT_OPEN" val="0"/>
</p:tagLst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18613</TotalTime>
  <Words>826</Words>
  <Application>Microsoft Office PowerPoint</Application>
  <PresentationFormat>Affichage à l'écran (4:3)</PresentationFormat>
  <Paragraphs>247</Paragraphs>
  <Slides>8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7" baseType="lpstr">
      <vt:lpstr>Arial</vt:lpstr>
      <vt:lpstr>ＭＳ Ｐゴシック</vt:lpstr>
      <vt:lpstr>Calibri</vt:lpstr>
      <vt:lpstr>Wingdings</vt:lpstr>
      <vt:lpstr>Trebuchet MS</vt:lpstr>
      <vt:lpstr>Cambria</vt:lpstr>
      <vt:lpstr>Symbol</vt:lpstr>
      <vt:lpstr>Arial Unicode MS</vt:lpstr>
      <vt:lpstr>ARV_trials_2010</vt:lpstr>
      <vt:lpstr>Comparison of NRTI combinations</vt:lpstr>
      <vt:lpstr>Study 934: zidovudine/lamivudine fixed dose combination vs tenofovir + emtricitabine </vt:lpstr>
      <vt:lpstr>Study 934: zidovudine/lamivudine fixed dose combination vs tenofovir + emtricitabine</vt:lpstr>
      <vt:lpstr>Study 934: zidovudine/lamivudine fixed dose combination vs tenofovir + emtricitabine</vt:lpstr>
      <vt:lpstr>Study 934: zidovudine/lamivudine fixed dose combination vs tenofovir + emtricitabine</vt:lpstr>
      <vt:lpstr>Study 934: zidovudine/lamivudine fixed dose combination vs tenofovir + emtricitabine</vt:lpstr>
      <vt:lpstr>Study 934: zidovudine/lamivudine fixed dose combination vs tenofovir + emtricitabine</vt:lpstr>
      <vt:lpstr>Study 934: zidovudine/lamivudine fixed dose combination vs tenofovir + emtricitabine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2010</dc:title>
  <dc:creator>F. Raffi</dc:creator>
  <cp:lastModifiedBy>Utilisateur</cp:lastModifiedBy>
  <cp:revision>1445</cp:revision>
  <cp:lastPrinted>2009-11-19T07:51:26Z</cp:lastPrinted>
  <dcterms:created xsi:type="dcterms:W3CDTF">2010-03-17T20:56:56Z</dcterms:created>
  <dcterms:modified xsi:type="dcterms:W3CDTF">2018-02-06T15:03:12Z</dcterms:modified>
</cp:coreProperties>
</file>