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948" r:id="rId3"/>
    <p:sldId id="944" r:id="rId4"/>
    <p:sldId id="945" r:id="rId5"/>
    <p:sldId id="946" r:id="rId6"/>
    <p:sldId id="947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806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A1A36FB-4E64-4AF7-B1D4-A0E1A1C6EE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475081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5EC4CA-112A-4FA3-BFA0-3BBF398B4B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19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6243473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solidFill>
                  <a:srgbClr val="FFFFFF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D4C8E4F-EA81-4AFC-86A1-908C73CE1C3D}" type="slidenum">
              <a:rPr lang="fr-FR" altLang="fr-FR" sz="1300">
                <a:solidFill>
                  <a:srgbClr val="FFFFFF"/>
                </a:solidFill>
              </a:rPr>
              <a:pPr algn="r" eaLnBrk="1" hangingPunct="1"/>
              <a:t>1</a:t>
            </a:fld>
            <a:endParaRPr lang="fr-FR" altLang="fr-FR" sz="130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83C9F3A-3232-4B79-8E35-5963513EAE86}" type="slidenum">
              <a:rPr lang="fr-FR" sz="1300" i="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8A6D4A9-1171-4E9A-BBBA-0369CFF79B64}" type="slidenum">
              <a:rPr lang="fr-FR" sz="1300" i="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D465E19-266C-4F38-A02C-FC084175A467}" type="slidenum">
              <a:rPr lang="fr-FR" sz="1300" i="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8742183-4D5A-48A4-902C-70C2E7EA8F02}" type="slidenum">
              <a:rPr lang="fr-FR" sz="1300" i="0">
                <a:solidFill>
                  <a:srgbClr val="000000"/>
                </a:solidFill>
              </a:rPr>
              <a:pPr algn="r" eaLnBrk="1" hangingPunct="1"/>
              <a:t>5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87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22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38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701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79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41665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046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295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909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85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6048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329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89451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171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23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2809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57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15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12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1066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770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</a:rPr>
              <a:t>LPV/r QD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</a:rPr>
              <a:t> BID				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 dirty="0">
                <a:solidFill>
                  <a:srgbClr val="808080"/>
                </a:solidFill>
                <a:latin typeface="Calibri" pitchFamily="34" charset="0"/>
              </a:rPr>
              <a:t/>
            </a:r>
            <a:br>
              <a:rPr lang="en-US" altLang="fr-FR" sz="2600" b="1" i="0" dirty="0">
                <a:solidFill>
                  <a:srgbClr val="808080"/>
                </a:solidFill>
                <a:latin typeface="Calibri" pitchFamily="34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34" charset="0"/>
              </a:rPr>
              <a:t>				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LPV/r + 3TC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42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CC0000"/>
                </a:solidFill>
              </a:rPr>
              <a:t>Flexner C. CID 2010; 50:1041-52</a:t>
            </a:r>
          </a:p>
        </p:txBody>
      </p:sp>
      <p:grpSp>
        <p:nvGrpSpPr>
          <p:cNvPr id="4099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411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15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4100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ACTG A5073: LPV/r QD vs BID,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FTC + (d4T-XR or TDF)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341313" y="2274888"/>
            <a:ext cx="3171825" cy="118586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HIV-infected patients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13 years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or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7 days prior ART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2,000 c/mL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sp>
        <p:nvSpPr>
          <p:cNvPr id="4102" name="AutoShape 14"/>
          <p:cNvSpPr>
            <a:spLocks noChangeArrowheads="1"/>
          </p:cNvSpPr>
          <p:nvPr/>
        </p:nvSpPr>
        <p:spPr bwMode="auto">
          <a:xfrm>
            <a:off x="5202238" y="2141538"/>
            <a:ext cx="3773487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FFFFFF"/>
                </a:solidFill>
                <a:latin typeface="Calibri" pitchFamily="34" charset="0"/>
              </a:rPr>
              <a:t>LPV/r 800/200 mg QD +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FFFFFF"/>
                </a:solidFill>
                <a:latin typeface="Calibri" pitchFamily="34" charset="0"/>
              </a:rPr>
              <a:t>FTC 200 mg  + (d4T-XR or TDF) QD</a:t>
            </a:r>
          </a:p>
        </p:txBody>
      </p:sp>
      <p:sp>
        <p:nvSpPr>
          <p:cNvPr id="4103" name="AutoShape 14"/>
          <p:cNvSpPr>
            <a:spLocks noChangeArrowheads="1"/>
          </p:cNvSpPr>
          <p:nvPr/>
        </p:nvSpPr>
        <p:spPr bwMode="auto">
          <a:xfrm>
            <a:off x="5202238" y="2932113"/>
            <a:ext cx="3773487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LPV/r 400/100 mg BID +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FTC 200 mg + (d4T-XR or TDF) QD</a:t>
            </a:r>
          </a:p>
        </p:txBody>
      </p:sp>
      <p:cxnSp>
        <p:nvCxnSpPr>
          <p:cNvPr id="4104" name="AutoShape 27"/>
          <p:cNvCxnSpPr>
            <a:cxnSpLocks noChangeShapeType="1"/>
          </p:cNvCxnSpPr>
          <p:nvPr/>
        </p:nvCxnSpPr>
        <p:spPr bwMode="auto">
          <a:xfrm rot="10800000" flipH="1" flipV="1">
            <a:off x="5207000" y="2449513"/>
            <a:ext cx="1588" cy="801687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4295775" y="2919413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159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273550" y="2114550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161 </a:t>
            </a:r>
          </a:p>
        </p:txBody>
      </p:sp>
      <p:cxnSp>
        <p:nvCxnSpPr>
          <p:cNvPr id="4107" name="Connecteur droit 66"/>
          <p:cNvCxnSpPr>
            <a:cxnSpLocks noChangeShapeType="1"/>
          </p:cNvCxnSpPr>
          <p:nvPr/>
        </p:nvCxnSpPr>
        <p:spPr bwMode="auto">
          <a:xfrm rot="5400000">
            <a:off x="3644107" y="22613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Oval 170"/>
          <p:cNvSpPr>
            <a:spLocks noChangeArrowheads="1"/>
          </p:cNvSpPr>
          <p:nvPr/>
        </p:nvSpPr>
        <p:spPr bwMode="auto">
          <a:xfrm>
            <a:off x="2916238" y="1249363"/>
            <a:ext cx="1800225" cy="777875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/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4109" name="Line 34"/>
          <p:cNvSpPr>
            <a:spLocks noChangeShapeType="1"/>
          </p:cNvSpPr>
          <p:nvPr/>
        </p:nvSpPr>
        <p:spPr bwMode="auto">
          <a:xfrm>
            <a:off x="3513138" y="2860675"/>
            <a:ext cx="7413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0" name="Espace réservé du contenu 2"/>
          <p:cNvSpPr txBox="1">
            <a:spLocks/>
          </p:cNvSpPr>
          <p:nvPr/>
        </p:nvSpPr>
        <p:spPr bwMode="auto">
          <a:xfrm>
            <a:off x="50800" y="1100138"/>
            <a:ext cx="1811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Design</a:t>
            </a:r>
          </a:p>
        </p:txBody>
      </p:sp>
      <p:sp>
        <p:nvSpPr>
          <p:cNvPr id="4111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4641850"/>
            <a:ext cx="9024938" cy="1731963"/>
          </a:xfrm>
        </p:spPr>
        <p:txBody>
          <a:bodyPr/>
          <a:lstStyle/>
          <a:p>
            <a:pPr>
              <a:spcBef>
                <a:spcPts val="75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704850" lvl="1" indent="-182563">
              <a:spcBef>
                <a:spcPts val="75"/>
              </a:spcBef>
            </a:pPr>
            <a:r>
              <a:rPr lang="en-US" sz="1900" smtClean="0">
                <a:ea typeface="ＭＳ Ｐゴシック" pitchFamily="34" charset="-128"/>
                <a:cs typeface="Arial" pitchFamily="34" charset="0"/>
              </a:rPr>
              <a:t>Primary endpoint: Kaplan-Meier of sustained virologic response at W48 </a:t>
            </a:r>
          </a:p>
          <a:p>
            <a:pPr marL="704850" lvl="1" indent="-182563">
              <a:spcBef>
                <a:spcPts val="75"/>
              </a:spcBef>
            </a:pPr>
            <a:r>
              <a:rPr lang="en-US" sz="1800" smtClean="0">
                <a:ea typeface="ＭＳ Ｐゴシック" pitchFamily="34" charset="-128"/>
                <a:cs typeface="Arial" pitchFamily="34" charset="0"/>
              </a:rPr>
              <a:t>Sustained virologic response = lack of confirmed HIV RNA </a:t>
            </a:r>
            <a:r>
              <a:rPr lang="en-US" sz="1800" u="sng" smtClean="0">
                <a:ea typeface="ＭＳ Ｐゴシック" pitchFamily="34" charset="-128"/>
                <a:cs typeface="Arial" pitchFamily="34" charset="0"/>
              </a:rPr>
              <a:t>&gt;</a:t>
            </a:r>
            <a:r>
              <a:rPr lang="en-US" sz="1800" smtClean="0">
                <a:ea typeface="ＭＳ Ｐゴシック" pitchFamily="34" charset="-128"/>
                <a:cs typeface="Arial" pitchFamily="34" charset="0"/>
              </a:rPr>
              <a:t> 200 c/mL at W48 after confirmed HIV RNA &lt; 200 c/ml ; or lack of confirmed HIV RNA </a:t>
            </a:r>
            <a:r>
              <a:rPr lang="en-US" sz="1800" u="sng" smtClean="0">
                <a:ea typeface="ＭＳ Ｐゴシック" pitchFamily="34" charset="-128"/>
                <a:cs typeface="Arial" pitchFamily="34" charset="0"/>
              </a:rPr>
              <a:t>&gt;</a:t>
            </a:r>
            <a:r>
              <a:rPr lang="en-US" sz="1800" smtClean="0">
                <a:ea typeface="ＭＳ Ｐゴシック" pitchFamily="34" charset="-128"/>
                <a:cs typeface="Arial" pitchFamily="34" charset="0"/>
              </a:rPr>
              <a:t> 200 c/mL  at or after W24 ; lack of HIV RNA </a:t>
            </a:r>
            <a:r>
              <a:rPr lang="en-US" sz="1800" u="sng" smtClean="0">
                <a:ea typeface="ＭＳ Ｐゴシック" pitchFamily="34" charset="-128"/>
                <a:cs typeface="Arial" pitchFamily="34" charset="0"/>
              </a:rPr>
              <a:t>&gt;</a:t>
            </a:r>
            <a:r>
              <a:rPr lang="en-US" sz="1800" smtClean="0">
                <a:ea typeface="ＭＳ Ｐゴシック" pitchFamily="34" charset="-128"/>
                <a:cs typeface="Arial" pitchFamily="34" charset="0"/>
              </a:rPr>
              <a:t> 200 c/mL at W48 (no confirmation required)</a:t>
            </a:r>
          </a:p>
          <a:p>
            <a:pPr marL="704850" lvl="1" indent="-182563">
              <a:spcBef>
                <a:spcPts val="75"/>
              </a:spcBef>
            </a:pPr>
            <a:r>
              <a:rPr lang="en-US" sz="1900" smtClean="0">
                <a:ea typeface="ＭＳ Ｐゴシック" pitchFamily="34" charset="-128"/>
                <a:cs typeface="Arial" pitchFamily="34" charset="0"/>
              </a:rPr>
              <a:t>Width of </a:t>
            </a:r>
            <a:r>
              <a:rPr lang="en-US" sz="1900" u="sng" smtClean="0">
                <a:ea typeface="ＭＳ Ｐゴシック" pitchFamily="34" charset="-128"/>
                <a:cs typeface="Arial" pitchFamily="34" charset="0"/>
              </a:rPr>
              <a:t>&lt;</a:t>
            </a:r>
            <a:r>
              <a:rPr lang="en-US" sz="1900" smtClean="0">
                <a:ea typeface="ＭＳ Ｐゴシック" pitchFamily="34" charset="-128"/>
                <a:cs typeface="Arial" pitchFamily="34" charset="0"/>
              </a:rPr>
              <a:t> 0.2 for the 2-sided 95% CI for the difference in probability of SVR</a:t>
            </a:r>
          </a:p>
        </p:txBody>
      </p:sp>
      <p:sp>
        <p:nvSpPr>
          <p:cNvPr id="4112" name="ZoneTexte 71"/>
          <p:cNvSpPr txBox="1">
            <a:spLocks noChangeArrowheads="1"/>
          </p:cNvSpPr>
          <p:nvPr/>
        </p:nvSpPr>
        <p:spPr bwMode="auto">
          <a:xfrm>
            <a:off x="917575" y="3624263"/>
            <a:ext cx="805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0066"/>
                </a:solidFill>
              </a:rPr>
              <a:t>*Randomisation was stratified on HIV RNA &lt; 100,000 c/mL or </a:t>
            </a:r>
            <a:r>
              <a:rPr lang="en-US" sz="1800" i="0" u="sng">
                <a:solidFill>
                  <a:srgbClr val="000066"/>
                </a:solidFill>
              </a:rPr>
              <a:t>&gt;</a:t>
            </a:r>
            <a:r>
              <a:rPr lang="en-US" sz="1800" i="0">
                <a:solidFill>
                  <a:srgbClr val="000066"/>
                </a:solidFill>
              </a:rPr>
              <a:t> 100,000 c/mL</a:t>
            </a:r>
            <a:endParaRPr lang="en-US" sz="1800" i="0" baseline="30000">
              <a:solidFill>
                <a:srgbClr val="000066"/>
              </a:solidFill>
            </a:endParaRPr>
          </a:p>
        </p:txBody>
      </p:sp>
      <p:sp>
        <p:nvSpPr>
          <p:cNvPr id="4113" name="ZoneTexte 18"/>
          <p:cNvSpPr txBox="1">
            <a:spLocks noChangeArrowheads="1"/>
          </p:cNvSpPr>
          <p:nvPr/>
        </p:nvSpPr>
        <p:spPr bwMode="auto">
          <a:xfrm>
            <a:off x="449263" y="4052888"/>
            <a:ext cx="8288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66"/>
                </a:solidFill>
              </a:rPr>
              <a:t>The study had a third arm of LPV/r QD + FTC + (d4T-XR or TDF) administered by DOT in </a:t>
            </a:r>
          </a:p>
          <a:p>
            <a:pPr eaLnBrk="1" hangingPunct="1"/>
            <a:r>
              <a:rPr lang="en-US" sz="1600" i="0">
                <a:solidFill>
                  <a:srgbClr val="000066"/>
                </a:solidFill>
              </a:rPr>
              <a:t>82 patients, not included in the comparison of the 2 other arms.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62" name="Group 2"/>
          <p:cNvGraphicFramePr>
            <a:graphicFrameLocks noGrp="1"/>
          </p:cNvGraphicFramePr>
          <p:nvPr>
            <p:ph idx="4294967295"/>
          </p:nvPr>
        </p:nvGraphicFramePr>
        <p:xfrm>
          <a:off x="433388" y="1706563"/>
          <a:ext cx="8261350" cy="4119561"/>
        </p:xfrm>
        <a:graphic>
          <a:graphicData uri="http://schemas.openxmlformats.org/drawingml/2006/table">
            <a:tbl>
              <a:tblPr/>
              <a:tblGrid>
                <a:gridCol w="481012"/>
                <a:gridCol w="3200400"/>
                <a:gridCol w="2286000"/>
                <a:gridCol w="2293938"/>
              </a:tblGrid>
              <a:tr h="323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QD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BID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Mean age, years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39.3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White/Black/Other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34% / 32% / 34%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27% / 36% / 37%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NRTI : d4T-XR / TDF*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62% / 38%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60% / 40%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200/mm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HCV Ab+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W48, n (%)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 (32%)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 (26%)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toxicity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Virologic failure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81" name="ZoneTexte 9"/>
          <p:cNvSpPr txBox="1">
            <a:spLocks noChangeArrowheads="1"/>
          </p:cNvSpPr>
          <p:nvPr/>
        </p:nvSpPr>
        <p:spPr bwMode="auto">
          <a:xfrm>
            <a:off x="1700213" y="6248400"/>
            <a:ext cx="4222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i="0">
                <a:solidFill>
                  <a:srgbClr val="000066"/>
                </a:solidFill>
                <a:cs typeface="Arial" pitchFamily="34" charset="0"/>
              </a:rPr>
              <a:t>Note: LPV/r was administered as soft-gel capsules</a:t>
            </a:r>
          </a:p>
        </p:txBody>
      </p:sp>
      <p:sp>
        <p:nvSpPr>
          <p:cNvPr id="5182" name="Rectangle 8"/>
          <p:cNvSpPr>
            <a:spLocks noChangeArrowheads="1"/>
          </p:cNvSpPr>
          <p:nvPr/>
        </p:nvSpPr>
        <p:spPr bwMode="auto">
          <a:xfrm>
            <a:off x="954088" y="1270000"/>
            <a:ext cx="72120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Patient disposition and baseline characteristics</a:t>
            </a:r>
          </a:p>
        </p:txBody>
      </p:sp>
      <p:sp>
        <p:nvSpPr>
          <p:cNvPr id="5183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42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CC0000"/>
                </a:solidFill>
              </a:rPr>
              <a:t>Flexner C. CID 2010; 50:1041-52</a:t>
            </a:r>
          </a:p>
        </p:txBody>
      </p:sp>
      <p:grpSp>
        <p:nvGrpSpPr>
          <p:cNvPr id="5184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87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88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5185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ACTG A5073: LPV/r QD vs BID,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FTC + (d4T-XR or TDF)</a:t>
            </a:r>
          </a:p>
        </p:txBody>
      </p:sp>
      <p:sp>
        <p:nvSpPr>
          <p:cNvPr id="5186" name="ZoneTexte 14"/>
          <p:cNvSpPr txBox="1">
            <a:spLocks noChangeArrowheads="1"/>
          </p:cNvSpPr>
          <p:nvPr/>
        </p:nvSpPr>
        <p:spPr bwMode="auto">
          <a:xfrm>
            <a:off x="411163" y="5837238"/>
            <a:ext cx="3282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66"/>
                </a:solidFill>
              </a:rPr>
              <a:t>* d4T-XR : 100 mg ; TDF : 300 mg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10" name="Group 2"/>
          <p:cNvGraphicFramePr>
            <a:graphicFrameLocks noGrp="1"/>
          </p:cNvGraphicFramePr>
          <p:nvPr>
            <p:ph idx="4294967295"/>
          </p:nvPr>
        </p:nvGraphicFramePr>
        <p:xfrm>
          <a:off x="433388" y="2012950"/>
          <a:ext cx="8261350" cy="3543303"/>
        </p:xfrm>
        <a:graphic>
          <a:graphicData uri="http://schemas.openxmlformats.org/drawingml/2006/table">
            <a:tbl>
              <a:tblPr/>
              <a:tblGrid>
                <a:gridCol w="593725"/>
                <a:gridCol w="2300287"/>
                <a:gridCol w="1660525"/>
                <a:gridCol w="1660525"/>
                <a:gridCol w="2046288"/>
              </a:tblGrid>
              <a:tr h="3231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QD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BID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Difference BID-QD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Intent-to treat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Overall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0.78 (0.70-0.84)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0.81 (0.73-0.86)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0.03 (-0.07 ; 0.12)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&lt; 100,000 c/mL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0.80 (0.69-0.88)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0.72 (0.59-0.81)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- 0.09 (- 0.23 ; 0.06)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0.76 (0.64-0.84)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0.89 (0.79-0.94)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0.13 (0.01 ; 0.25)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As-treated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Overall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0.85 (0.78-0.90)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0.85 (0.78-0.90)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 (-0.09 ; 0.09)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&lt; 100,000 c/mL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0.86 (0.75-0.93)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0.80 (0.67-0.88)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-0.07 (-0.20 ; 0.07)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0.84 (0.73-0.91)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0.90 (0.80-0.95)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0.06 (-0.06 ; 0.17)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Regimen Completion*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Overall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0.61 (0.53-0.68)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0.66 (0.58-0.73)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0.05 (-0.05 ; 0.16)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218" name="Rectangle 8"/>
          <p:cNvSpPr>
            <a:spLocks noChangeArrowheads="1"/>
          </p:cNvSpPr>
          <p:nvPr/>
        </p:nvSpPr>
        <p:spPr bwMode="auto">
          <a:xfrm>
            <a:off x="230188" y="1312863"/>
            <a:ext cx="8913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825"/>
              </a:lnSpc>
              <a:spcBef>
                <a:spcPct val="20000"/>
              </a:spcBef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Estimated probability of sustained virologic response</a:t>
            </a:r>
          </a:p>
          <a:p>
            <a:pPr algn="ctr">
              <a:lnSpc>
                <a:spcPts val="1825"/>
              </a:lnSpc>
              <a:spcBef>
                <a:spcPct val="20000"/>
              </a:spcBef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(95% CI) at W48</a:t>
            </a:r>
          </a:p>
        </p:txBody>
      </p:sp>
      <p:sp>
        <p:nvSpPr>
          <p:cNvPr id="6219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42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CC0000"/>
                </a:solidFill>
              </a:rPr>
              <a:t>Flexner C. CID 2010; 50:1041-52</a:t>
            </a:r>
          </a:p>
        </p:txBody>
      </p:sp>
      <p:grpSp>
        <p:nvGrpSpPr>
          <p:cNvPr id="6220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2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24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6221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ACTG A5073: LPV/r QD vs BID,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FTC + (d4T-XR or TDF)</a:t>
            </a:r>
          </a:p>
        </p:txBody>
      </p:sp>
      <p:sp>
        <p:nvSpPr>
          <p:cNvPr id="6222" name="ZoneTexte 10"/>
          <p:cNvSpPr txBox="1">
            <a:spLocks noChangeArrowheads="1"/>
          </p:cNvSpPr>
          <p:nvPr/>
        </p:nvSpPr>
        <p:spPr bwMode="auto">
          <a:xfrm>
            <a:off x="222250" y="5649913"/>
            <a:ext cx="8837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66"/>
                </a:solidFill>
              </a:rPr>
              <a:t>* Virologic failure or discontinuation of initially randomised LPV/r schedule, whichever occurred first. No difference between groups, both overall and in each screening HIV RNA level stratum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42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CC0000"/>
                </a:solidFill>
              </a:rPr>
              <a:t>Flexner C. CID 2010; 50:1041-52</a:t>
            </a:r>
          </a:p>
        </p:txBody>
      </p:sp>
      <p:grpSp>
        <p:nvGrpSpPr>
          <p:cNvPr id="7171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17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175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7172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ACTG A5073: LPV/r QD vs BID,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FTC + (d4T-XR or TDF)</a:t>
            </a:r>
          </a:p>
        </p:txBody>
      </p:sp>
      <p:sp>
        <p:nvSpPr>
          <p:cNvPr id="7173" name="Espace réservé du contenu 14"/>
          <p:cNvSpPr>
            <a:spLocks noGrp="1"/>
          </p:cNvSpPr>
          <p:nvPr>
            <p:ph idx="4294967295"/>
          </p:nvPr>
        </p:nvSpPr>
        <p:spPr>
          <a:xfrm>
            <a:off x="50800" y="1144588"/>
            <a:ext cx="8707438" cy="5303837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2400" smtClean="0">
                <a:latin typeface="Calibri" pitchFamily="34" charset="0"/>
                <a:ea typeface="ＭＳ Ｐゴシック" pitchFamily="34" charset="-128"/>
              </a:rPr>
              <a:t>Emergence of resistance mutations to PI in virologic failure</a:t>
            </a:r>
          </a:p>
          <a:p>
            <a:pPr lvl="1">
              <a:spcBef>
                <a:spcPts val="200"/>
              </a:spcBef>
            </a:pPr>
            <a:r>
              <a:rPr lang="en-US" sz="2000" smtClean="0">
                <a:ea typeface="ＭＳ Ｐゴシック" pitchFamily="34" charset="-128"/>
              </a:rPr>
              <a:t>Low incidence and no difference between QD (2/35 failure) and BID (3/26 failure)</a:t>
            </a:r>
          </a:p>
          <a:p>
            <a:pPr>
              <a:spcBef>
                <a:spcPts val="200"/>
              </a:spcBef>
            </a:pPr>
            <a:r>
              <a:rPr lang="en-US" sz="2400" smtClean="0">
                <a:latin typeface="Calibri" pitchFamily="34" charset="0"/>
                <a:ea typeface="ＭＳ Ｐゴシック" pitchFamily="34" charset="-128"/>
              </a:rPr>
              <a:t>Grade 3 or 4 clinical events and laboratory abnormalities</a:t>
            </a:r>
          </a:p>
          <a:p>
            <a:pPr lvl="1">
              <a:spcBef>
                <a:spcPts val="200"/>
              </a:spcBef>
            </a:pPr>
            <a:r>
              <a:rPr lang="en-US" sz="2000" smtClean="0">
                <a:ea typeface="ＭＳ Ｐゴシック" pitchFamily="34" charset="-128"/>
              </a:rPr>
              <a:t>No significant difference in time to event between QD and BID</a:t>
            </a:r>
          </a:p>
          <a:p>
            <a:pPr>
              <a:spcBef>
                <a:spcPts val="200"/>
              </a:spcBef>
            </a:pPr>
            <a:r>
              <a:rPr lang="en-US" sz="2400" smtClean="0">
                <a:latin typeface="Calibri" pitchFamily="34" charset="0"/>
                <a:ea typeface="ＭＳ Ｐゴシック" pitchFamily="34" charset="-128"/>
              </a:rPr>
              <a:t>Adherence (electronic monitoring)</a:t>
            </a:r>
          </a:p>
          <a:p>
            <a:pPr lvl="1">
              <a:spcBef>
                <a:spcPts val="200"/>
              </a:spcBef>
            </a:pPr>
            <a:r>
              <a:rPr lang="en-US" sz="2000" smtClean="0">
                <a:ea typeface="ＭＳ Ｐゴシック" pitchFamily="34" charset="-128"/>
              </a:rPr>
              <a:t>Significantly higher with QD during the first 24 weeks and between W24 and W48</a:t>
            </a:r>
          </a:p>
          <a:p>
            <a:pPr>
              <a:spcBef>
                <a:spcPts val="200"/>
              </a:spcBef>
            </a:pPr>
            <a:r>
              <a:rPr lang="en-US" sz="2400" smtClean="0">
                <a:latin typeface="Calibri" pitchFamily="34" charset="0"/>
                <a:ea typeface="ＭＳ Ｐゴシック" pitchFamily="34" charset="-128"/>
              </a:rPr>
              <a:t>Lopinavir C</a:t>
            </a:r>
            <a:r>
              <a:rPr lang="en-US" sz="2400" baseline="-25000" smtClean="0">
                <a:latin typeface="Calibri" pitchFamily="34" charset="0"/>
                <a:ea typeface="ＭＳ Ｐゴシック" pitchFamily="34" charset="-128"/>
              </a:rPr>
              <a:t>trough</a:t>
            </a:r>
            <a:r>
              <a:rPr lang="en-US" sz="2400" smtClean="0">
                <a:latin typeface="Calibri" pitchFamily="34" charset="0"/>
                <a:ea typeface="ＭＳ Ｐゴシック" pitchFamily="34" charset="-128"/>
              </a:rPr>
              <a:t> at week 16 and week 48</a:t>
            </a:r>
          </a:p>
          <a:p>
            <a:pPr lvl="2">
              <a:spcBef>
                <a:spcPts val="200"/>
              </a:spcBef>
            </a:pPr>
            <a:r>
              <a:rPr lang="en-US" sz="2000" smtClean="0">
                <a:ea typeface="ＭＳ Ｐゴシック" pitchFamily="34" charset="-128"/>
              </a:rPr>
              <a:t>Significantly lower and more variable with QD</a:t>
            </a:r>
          </a:p>
          <a:p>
            <a:pPr lvl="2">
              <a:spcBef>
                <a:spcPts val="200"/>
              </a:spcBef>
            </a:pPr>
            <a:r>
              <a:rPr lang="en-US" sz="2000" smtClean="0">
                <a:ea typeface="ＭＳ Ｐゴシック" pitchFamily="34" charset="-128"/>
              </a:rPr>
              <a:t>At W48, median C</a:t>
            </a:r>
            <a:r>
              <a:rPr lang="en-US" sz="2000" baseline="-25000" smtClean="0">
                <a:ea typeface="ＭＳ Ｐゴシック" pitchFamily="34" charset="-128"/>
              </a:rPr>
              <a:t>trough</a:t>
            </a:r>
            <a:r>
              <a:rPr lang="en-US" sz="2000" smtClean="0">
                <a:ea typeface="ＭＳ Ｐゴシック" pitchFamily="34" charset="-128"/>
              </a:rPr>
              <a:t> : 3.4 </a:t>
            </a:r>
            <a:r>
              <a:rPr lang="en-US" sz="2000" smtClean="0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en-US" sz="2000" smtClean="0">
                <a:ea typeface="ＭＳ Ｐゴシック" pitchFamily="34" charset="-128"/>
              </a:rPr>
              <a:t>g/mL for QD vs 5.6 </a:t>
            </a:r>
            <a:r>
              <a:rPr lang="en-US" sz="2000" smtClean="0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en-US" sz="2000" smtClean="0">
                <a:ea typeface="ＭＳ Ｐゴシック" pitchFamily="34" charset="-128"/>
              </a:rPr>
              <a:t>g/mL for BID</a:t>
            </a:r>
          </a:p>
          <a:p>
            <a:pPr>
              <a:spcBef>
                <a:spcPts val="200"/>
              </a:spcBef>
            </a:pPr>
            <a:r>
              <a:rPr lang="en-US" sz="2800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ts val="200"/>
              </a:spcBef>
            </a:pPr>
            <a:r>
              <a:rPr lang="en-US" sz="2400" smtClean="0">
                <a:ea typeface="ＭＳ Ｐゴシック" pitchFamily="34" charset="-128"/>
              </a:rPr>
              <a:t>Overall, LPV/r QD and BID had similar outcomes</a:t>
            </a:r>
          </a:p>
          <a:p>
            <a:pPr lvl="1">
              <a:spcBef>
                <a:spcPts val="200"/>
              </a:spcBef>
            </a:pPr>
            <a:r>
              <a:rPr lang="en-US" sz="2400" smtClean="0">
                <a:ea typeface="ＭＳ Ｐゴシック" pitchFamily="34" charset="-128"/>
              </a:rPr>
              <a:t>Patients with HIV RNA levels </a:t>
            </a:r>
            <a:r>
              <a:rPr lang="en-US" sz="2400" u="sng" smtClean="0">
                <a:ea typeface="ＭＳ Ｐゴシック" pitchFamily="34" charset="-128"/>
              </a:rPr>
              <a:t>&gt;</a:t>
            </a:r>
            <a:r>
              <a:rPr lang="en-US" sz="2400" smtClean="0">
                <a:ea typeface="ＭＳ Ｐゴシック" pitchFamily="34" charset="-128"/>
              </a:rPr>
              <a:t> 100,000 c/mL had better virologic response with LPV/r BID</a:t>
            </a:r>
          </a:p>
          <a:p>
            <a:pPr lvl="1">
              <a:spcBef>
                <a:spcPts val="200"/>
              </a:spcBef>
            </a:pPr>
            <a:endParaRPr lang="en-US" sz="32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18613</TotalTime>
  <Words>702</Words>
  <Application>Microsoft Office PowerPoint</Application>
  <PresentationFormat>Affichage à l'écran (4:3)</PresentationFormat>
  <Paragraphs>143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1_ARV_trials_2010</vt:lpstr>
      <vt:lpstr>Comparison of PI vs PI</vt:lpstr>
      <vt:lpstr>ACTG A5073: LPV/r QD vs BID, in combination with FTC + (d4T-XR or TDF)</vt:lpstr>
      <vt:lpstr>ACTG A5073: LPV/r QD vs BID, in combination with FTC + (d4T-XR or TDF)</vt:lpstr>
      <vt:lpstr>ACTG A5073: LPV/r QD vs BID, in combination with FTC + (d4T-XR or TDF)</vt:lpstr>
      <vt:lpstr>ACTG A5073: LPV/r QD vs BID, in combination with FTC + (d4T-XR or TDF)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1444</cp:revision>
  <cp:lastPrinted>2009-11-19T07:51:26Z</cp:lastPrinted>
  <dcterms:created xsi:type="dcterms:W3CDTF">2010-03-17T20:56:56Z</dcterms:created>
  <dcterms:modified xsi:type="dcterms:W3CDTF">2018-02-06T15:04:35Z</dcterms:modified>
</cp:coreProperties>
</file>