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921" r:id="rId2"/>
    <p:sldId id="746" r:id="rId3"/>
    <p:sldId id="747" r:id="rId4"/>
    <p:sldId id="748" r:id="rId5"/>
    <p:sldId id="753" r:id="rId6"/>
    <p:sldId id="754" r:id="rId7"/>
    <p:sldId id="755" r:id="rId8"/>
    <p:sldId id="756" r:id="rId9"/>
    <p:sldId id="757" r:id="rId10"/>
    <p:sldId id="758" r:id="rId11"/>
    <p:sldId id="759" r:id="rId12"/>
  </p:sldIdLst>
  <p:sldSz cx="9144000" cy="6858000" type="screen4x3"/>
  <p:notesSz cx="7099300" cy="10234613"/>
  <p:custDataLst>
    <p:tags r:id="rId15"/>
  </p:custDataLst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C0C0"/>
    <a:srgbClr val="000066"/>
    <a:srgbClr val="CC330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174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 smtClean="0">
                <a:solidFill>
                  <a:schemeClr val="tx1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7562B104-87E5-42AA-94DA-9CF31FD7EB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560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556113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 smtClean="0">
                <a:solidFill>
                  <a:schemeClr val="tx1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CC3AEBDA-1232-4DAD-BE0B-F2DDE0674D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331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55137198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A5B298F2-6262-4799-AF2F-131BA28F6DEE}" type="slidenum">
              <a:rPr lang="fr-FR" sz="1300" i="0">
                <a:solidFill>
                  <a:schemeClr val="tx1"/>
                </a:solidFill>
              </a:rPr>
              <a:pPr algn="r" eaLnBrk="1" hangingPunct="1"/>
              <a:t>1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9938"/>
            <a:ext cx="5114925" cy="3836987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860925"/>
            <a:ext cx="52101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57" tIns="48028" rIns="96057" bIns="48028"/>
          <a:lstStyle/>
          <a:p>
            <a:pPr>
              <a:lnSpc>
                <a:spcPct val="95000"/>
              </a:lnSpc>
              <a:spcBef>
                <a:spcPct val="25000"/>
              </a:spcBef>
            </a:pPr>
            <a:endParaRPr lang="en-GB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355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355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1FA312D3-0ECF-48A5-81BF-CF5575D06F99}" type="slidenum">
              <a:rPr lang="fr-FR" sz="1300" i="0">
                <a:solidFill>
                  <a:schemeClr val="tx1"/>
                </a:solidFill>
              </a:rPr>
              <a:pPr algn="r" eaLnBrk="1" hangingPunct="1"/>
              <a:t>10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458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C99F8BDB-D45E-4085-B699-C4EAD47C37BF}" type="slidenum">
              <a:rPr lang="fr-FR" sz="1300" i="0">
                <a:solidFill>
                  <a:schemeClr val="tx1"/>
                </a:solidFill>
              </a:rPr>
              <a:pPr algn="r" eaLnBrk="1" hangingPunct="1"/>
              <a:t>11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7BD7F08-59B5-453E-B7C0-87D4F3A9E6B1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C359268D-48D1-4A44-BB47-8CA065F62B76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18911962-4665-440A-8E6A-34338F157282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ABB98B3B-80CC-4BF8-8842-D099436BB878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A760B306-0B9A-46C6-86D9-77868D92F65C}" type="slidenum">
              <a:rPr 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99D0A67-48AA-41A9-AB5B-B27531A8FBCF}" type="slidenum">
              <a:rPr lang="fr-FR" sz="1300" i="0">
                <a:solidFill>
                  <a:schemeClr val="tx1"/>
                </a:solidFill>
              </a:rPr>
              <a:pPr algn="r" eaLnBrk="1" hangingPunct="1"/>
              <a:t>7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150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8718243-8813-41E3-ABAE-E5E344C08A7D}" type="slidenum">
              <a:rPr lang="fr-FR" sz="1300" i="0">
                <a:solidFill>
                  <a:schemeClr val="tx1"/>
                </a:solidFill>
              </a:rPr>
              <a:pPr algn="r" eaLnBrk="1" hangingPunct="1"/>
              <a:t>8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49AA45EB-F5DD-47D6-945E-2234BC8A1854}" type="slidenum">
              <a:rPr lang="fr-FR" sz="1300" i="0">
                <a:solidFill>
                  <a:schemeClr val="tx1"/>
                </a:solidFill>
              </a:rPr>
              <a:pPr algn="r" eaLnBrk="1" hangingPunct="1"/>
              <a:t>9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33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16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87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72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1351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0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0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96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07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0509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2488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Comparison of NNRTI vs PI/r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defRPr/>
            </a:pPr>
            <a:r>
              <a:rPr lang="fr-FR" altLang="fr-FR" sz="2800" b="1" i="0" dirty="0" smtClean="0">
                <a:latin typeface="+mj-lt"/>
                <a:ea typeface="ＭＳ Ｐゴシック" pitchFamily="34" charset="-128"/>
              </a:rPr>
              <a:t>EFV vs LPV/r vs EFV + LPV/r </a:t>
            </a:r>
          </a:p>
          <a:p>
            <a:pPr lvl="1">
              <a:defRPr/>
            </a:pPr>
            <a:r>
              <a:rPr lang="fr-FR" altLang="fr-FR" b="1" i="0" dirty="0" smtClean="0">
                <a:latin typeface="+mj-lt"/>
                <a:ea typeface="ＭＳ Ｐゴシック" pitchFamily="34" charset="-128"/>
              </a:rPr>
              <a:t>A5142</a:t>
            </a:r>
          </a:p>
          <a:p>
            <a:pPr lvl="1">
              <a:defRPr/>
            </a:pPr>
            <a:r>
              <a:rPr lang="fr-FR" altLang="fr-FR" b="1" i="0" dirty="0" err="1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Mexican</a:t>
            </a:r>
            <a:r>
              <a:rPr lang="fr-FR" altLang="fr-FR" b="1" i="0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fr-FR" altLang="fr-FR" b="1" i="0" dirty="0" err="1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Study</a:t>
            </a:r>
            <a:endParaRPr lang="fr-FR" altLang="fr-FR" b="1" i="0" dirty="0" smtClean="0">
              <a:solidFill>
                <a:srgbClr val="C0C0C0"/>
              </a:solidFill>
              <a:latin typeface="+mj-lt"/>
              <a:ea typeface="ＭＳ Ｐゴシック" pitchFamily="34" charset="-128"/>
            </a:endParaRPr>
          </a:p>
          <a:p>
            <a:pPr>
              <a:defRPr/>
            </a:pPr>
            <a:r>
              <a:rPr lang="fr-FR" altLang="fr-FR" sz="2800" b="1" i="0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NVP vs ATV/r </a:t>
            </a:r>
          </a:p>
          <a:p>
            <a:pPr lvl="1">
              <a:defRPr/>
            </a:pPr>
            <a:r>
              <a:rPr lang="fr-FR" altLang="fr-FR" b="1" i="0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ARTEN </a:t>
            </a:r>
          </a:p>
          <a:p>
            <a:pPr>
              <a:defRPr/>
            </a:pPr>
            <a:r>
              <a:rPr lang="fr-FR" altLang="fr-FR" sz="2800" b="1" i="0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EFV vs ATV/r </a:t>
            </a:r>
          </a:p>
          <a:p>
            <a:pPr lvl="1">
              <a:defRPr/>
            </a:pPr>
            <a:r>
              <a:rPr lang="fr-FR" altLang="fr-FR" b="1" i="0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A5202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graphicFrame>
        <p:nvGraphicFramePr>
          <p:cNvPr id="113757" name="Group 93"/>
          <p:cNvGraphicFramePr>
            <a:graphicFrameLocks noGrp="1"/>
          </p:cNvGraphicFramePr>
          <p:nvPr>
            <p:ph idx="4294967295"/>
          </p:nvPr>
        </p:nvGraphicFramePr>
        <p:xfrm>
          <a:off x="304800" y="1692275"/>
          <a:ext cx="8515350" cy="4292831"/>
        </p:xfrm>
        <a:graphic>
          <a:graphicData uri="http://schemas.openxmlformats.org/drawingml/2006/table">
            <a:tbl>
              <a:tblPr/>
              <a:tblGrid>
                <a:gridCol w="325438"/>
                <a:gridCol w="3179762"/>
                <a:gridCol w="1235075"/>
                <a:gridCol w="1457325"/>
                <a:gridCol w="1079500"/>
                <a:gridCol w="1238250"/>
              </a:tblGrid>
              <a:tr h="47617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EFV + 2 NRTIs 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(1)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/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250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LPV/r + 2 NRTIs 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(2)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/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253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LPV/r + EFV 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(3)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/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250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p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Virologic failure, N (%)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60 (24%)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94 (37%)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73 (29%)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78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Genotype available, N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46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78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56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0530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&gt;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1 major mutation, N (%)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22 (48%)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16 (21%)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39 (70%)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0.03 (1 vs 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0.001 (3 vs 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0.002 (1 vs 2)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66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Any NRTI mutation, N (%)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14 (30%) 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15 (19%) 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6 (11%)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0.02 (1 vs 3)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293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M184V, N (%)</a:t>
                      </a:r>
                    </a:p>
                  </a:txBody>
                  <a:tcPr marL="36000" marR="36000" marT="35994" marB="3599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8 (17%)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13 (17%)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 (2%)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0.01 (1 vs 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0.01 (3 vs 2)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68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K65R, N (%)</a:t>
                      </a:r>
                    </a:p>
                  </a:txBody>
                  <a:tcPr marL="36000" marR="36000" marT="35994" marB="3599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 (7%)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0.05 (1 vs 2)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TAMs *, N (%)</a:t>
                      </a:r>
                    </a:p>
                  </a:txBody>
                  <a:tcPr marL="36000" marR="36000" marT="35994" marB="3599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 (4%)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 (1%)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 (4%)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-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32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Any NNRTI mutation, N (%)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20 (43%) 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 (3%) 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37 (66%)  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0.03 (1 vs 3)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49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K103N, N (%)</a:t>
                      </a:r>
                    </a:p>
                  </a:txBody>
                  <a:tcPr marL="36000" marR="36000" marT="35994" marB="3599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11 (24%)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31 (55%)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0.002 (1 vs 3)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26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Major protease mutation **, N (%)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 (4%)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-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753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Mutation associated with 2 drug classes, N (%)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12 (26%)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 (1%)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 (7%)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0.01 (1 vs 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0" algn="l"/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0.001 (1 vs 2)</a:t>
                      </a:r>
                    </a:p>
                  </a:txBody>
                  <a:tcPr marL="36000" marR="36000" marT="35994" marB="359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51" name="Text Box 104"/>
          <p:cNvSpPr txBox="1">
            <a:spLocks noChangeArrowheads="1"/>
          </p:cNvSpPr>
          <p:nvPr/>
        </p:nvSpPr>
        <p:spPr bwMode="auto">
          <a:xfrm>
            <a:off x="336550" y="6108700"/>
            <a:ext cx="768667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lnSpc>
                <a:spcPts val="1600"/>
              </a:lnSpc>
            </a:pPr>
            <a:r>
              <a:rPr lang="en-GB" sz="1200" i="0">
                <a:solidFill>
                  <a:srgbClr val="000066"/>
                </a:solidFill>
              </a:rPr>
              <a:t>* 41L, 67N, 70R, 210W, 215Y/F and 219Q/E; ** 30N, 32I, 33F, 46I, 47A/V, 48V, 50L/V, 82A/F/L/S/T, 84V and 90M</a:t>
            </a:r>
          </a:p>
        </p:txBody>
      </p:sp>
      <p:grpSp>
        <p:nvGrpSpPr>
          <p:cNvPr id="11352" name="Group 92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1355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1356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11353" name="ZoneTexte 11"/>
          <p:cNvSpPr txBox="1">
            <a:spLocks noChangeArrowheads="1"/>
          </p:cNvSpPr>
          <p:nvPr/>
        </p:nvSpPr>
        <p:spPr bwMode="auto">
          <a:xfrm>
            <a:off x="1190625" y="1190625"/>
            <a:ext cx="672782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b="1" i="0">
                <a:solidFill>
                  <a:srgbClr val="CC3300"/>
                </a:solidFill>
                <a:latin typeface="Calibri" pitchFamily="34" charset="0"/>
              </a:rPr>
              <a:t>Resistance mutations at the time of virologic failure</a:t>
            </a:r>
          </a:p>
        </p:txBody>
      </p:sp>
      <p:sp>
        <p:nvSpPr>
          <p:cNvPr id="11354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Riddler SA. NEJM 2008;358:2095-2106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800" y="1268413"/>
            <a:ext cx="9024938" cy="511333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Summary - Conclusions</a:t>
            </a:r>
            <a:endParaRPr lang="en-GB" sz="280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sz="1600" smtClean="0">
                <a:solidFill>
                  <a:srgbClr val="000066"/>
                </a:solidFill>
                <a:ea typeface="ＭＳ Ｐゴシック" pitchFamily="34" charset="-128"/>
              </a:rPr>
              <a:t>96-week randomized trial comparing 3 regimens for initial therapy for HIV infection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sz="1600" smtClean="0">
                <a:solidFill>
                  <a:srgbClr val="000066"/>
                </a:solidFill>
                <a:ea typeface="ＭＳ Ｐゴシック" pitchFamily="34" charset="-128"/>
              </a:rPr>
              <a:t>Less virologic failure with EFV + 2 NRTIs than with LPV/r + 2 NRTIs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sz="1600" smtClean="0">
                <a:solidFill>
                  <a:srgbClr val="000066"/>
                </a:solidFill>
                <a:ea typeface="ＭＳ Ｐゴシック" pitchFamily="34" charset="-128"/>
              </a:rPr>
              <a:t>NRTI-sparing regimen of EFV + LPV/r: virologic efficacy similar to EFV + 2 NRTIs but more frequent NNRTI resistance and lipid abnormalities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sz="1600" smtClean="0">
                <a:solidFill>
                  <a:srgbClr val="000066"/>
                </a:solidFill>
                <a:ea typeface="ＭＳ Ｐゴシック" pitchFamily="34" charset="-128"/>
              </a:rPr>
              <a:t>Non-significant trend toward a shorter time to regimen failure with LPV/r + 2 NRTIs as compared with EFV + 2 NRTIs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sz="1600" smtClean="0">
                <a:solidFill>
                  <a:srgbClr val="000066"/>
                </a:solidFill>
                <a:ea typeface="ＭＳ Ｐゴシック" pitchFamily="34" charset="-128"/>
              </a:rPr>
              <a:t>No significant difference among the 3 groups in the time to treatment-limiting toxicity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sz="1600" smtClean="0">
                <a:solidFill>
                  <a:srgbClr val="000066"/>
                </a:solidFill>
                <a:ea typeface="ＭＳ Ｐゴシック" pitchFamily="34" charset="-128"/>
              </a:rPr>
              <a:t>Lower increases in CD4 count with EFV + 2 NRTIs compared to the 2 LPV/r groups</a:t>
            </a:r>
            <a:endParaRPr lang="en-GB" altLang="ja-JP" sz="160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altLang="ja-JP" sz="1600" smtClean="0">
                <a:solidFill>
                  <a:srgbClr val="000066"/>
                </a:solidFill>
                <a:ea typeface="ＭＳ Ｐゴシック" pitchFamily="34" charset="-128"/>
              </a:rPr>
              <a:t>Resistance emergence: NRTI resistance frequency not significantly different between </a:t>
            </a:r>
            <a:br>
              <a:rPr lang="en-GB" altLang="ja-JP" sz="160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 altLang="ja-JP" sz="1600" smtClean="0">
                <a:solidFill>
                  <a:srgbClr val="000066"/>
                </a:solidFill>
                <a:ea typeface="ＭＳ Ｐゴシック" pitchFamily="34" charset="-128"/>
              </a:rPr>
              <a:t>EFV + 2 NRTIs and LPV/r + 2 NRTIs; mutations to 2 drug classes significantly more frequent with EFV + 2 NRTIs; EFV + NRTI  failure associated with high frequency of NNRTI resistance; failure of LPV/r + 2 NRTIs not associated with LPV resistance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altLang="ja-JP" sz="1600" smtClean="0">
                <a:solidFill>
                  <a:srgbClr val="000066"/>
                </a:solidFill>
                <a:ea typeface="ＭＳ Ｐゴシック" pitchFamily="34" charset="-128"/>
              </a:rPr>
              <a:t>This study shows moderate efficacy superiority of EFV + 2 NRTIs as compared with </a:t>
            </a:r>
            <a:br>
              <a:rPr lang="en-GB" altLang="ja-JP" sz="160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 altLang="ja-JP" sz="1600" smtClean="0">
                <a:solidFill>
                  <a:srgbClr val="000066"/>
                </a:solidFill>
                <a:ea typeface="ＭＳ Ｐゴシック" pitchFamily="34" charset="-128"/>
              </a:rPr>
              <a:t>LPV/r + 2 NRTIs for initial therapy of HIV-1 infection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Font typeface="Arial" pitchFamily="34" charset="0"/>
              <a:buChar char="–"/>
            </a:pPr>
            <a:r>
              <a:rPr lang="en-GB" sz="1600" smtClean="0">
                <a:solidFill>
                  <a:srgbClr val="000066"/>
                </a:solidFill>
                <a:ea typeface="ＭＳ Ｐゴシック" pitchFamily="34" charset="-128"/>
              </a:rPr>
              <a:t>Results highlight the complexity of choosing initial therapy with the need to take into considerations many factors, including virologic and immunologic response, tolerability, short-term and long-term toxicity, and the resistance consequences associated with virologic failure</a:t>
            </a:r>
          </a:p>
        </p:txBody>
      </p:sp>
      <p:grpSp>
        <p:nvGrpSpPr>
          <p:cNvPr id="12292" name="Group 8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2294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2295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12293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Riddler SA. NEJM 2008;358:2095-2106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sp>
        <p:nvSpPr>
          <p:cNvPr id="3075" name="Line 12"/>
          <p:cNvSpPr>
            <a:spLocks noChangeShapeType="1"/>
          </p:cNvSpPr>
          <p:nvPr/>
        </p:nvSpPr>
        <p:spPr bwMode="auto">
          <a:xfrm>
            <a:off x="7700963" y="3967163"/>
            <a:ext cx="11382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076" name="Line 13"/>
          <p:cNvSpPr>
            <a:spLocks noChangeShapeType="1"/>
          </p:cNvSpPr>
          <p:nvPr/>
        </p:nvSpPr>
        <p:spPr bwMode="auto">
          <a:xfrm>
            <a:off x="7700963" y="3211513"/>
            <a:ext cx="11382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077" name="AutoShape 14"/>
          <p:cNvSpPr>
            <a:spLocks noChangeArrowheads="1"/>
          </p:cNvSpPr>
          <p:nvPr/>
        </p:nvSpPr>
        <p:spPr bwMode="auto">
          <a:xfrm>
            <a:off x="4419600" y="2871788"/>
            <a:ext cx="3276600" cy="650875"/>
          </a:xfrm>
          <a:prstGeom prst="roundRect">
            <a:avLst>
              <a:gd name="adj" fmla="val 12458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LPV/r SGC 400/100 mg BID </a:t>
            </a:r>
          </a:p>
          <a:p>
            <a:pPr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+ 3TC + [d4T XR or TDF or ZDV]</a:t>
            </a:r>
          </a:p>
        </p:txBody>
      </p:sp>
      <p:sp>
        <p:nvSpPr>
          <p:cNvPr id="3078" name="Line 15"/>
          <p:cNvSpPr>
            <a:spLocks noChangeShapeType="1"/>
          </p:cNvSpPr>
          <p:nvPr/>
        </p:nvSpPr>
        <p:spPr bwMode="auto">
          <a:xfrm>
            <a:off x="7700963" y="2420938"/>
            <a:ext cx="11382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636588" y="4473575"/>
            <a:ext cx="19319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Clr>
                <a:srgbClr val="008000"/>
              </a:buClr>
            </a:pPr>
            <a:r>
              <a:rPr lang="en-GB" sz="1400" i="0">
                <a:solidFill>
                  <a:srgbClr val="000066"/>
                </a:solidFill>
              </a:rPr>
              <a:t>* Stratified according to :</a:t>
            </a:r>
          </a:p>
        </p:txBody>
      </p:sp>
      <p:cxnSp>
        <p:nvCxnSpPr>
          <p:cNvPr id="3080" name="AutoShape 19"/>
          <p:cNvCxnSpPr>
            <a:cxnSpLocks noChangeShapeType="1"/>
            <a:stCxn id="3091" idx="3"/>
            <a:endCxn id="3077" idx="1"/>
          </p:cNvCxnSpPr>
          <p:nvPr/>
        </p:nvCxnSpPr>
        <p:spPr bwMode="auto">
          <a:xfrm>
            <a:off x="3103563" y="3195638"/>
            <a:ext cx="1316037" cy="1587"/>
          </a:xfrm>
          <a:prstGeom prst="straightConnector1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1" name="Espace réservé du contenu 2"/>
          <p:cNvSpPr txBox="1">
            <a:spLocks/>
          </p:cNvSpPr>
          <p:nvPr/>
        </p:nvSpPr>
        <p:spPr bwMode="auto">
          <a:xfrm>
            <a:off x="50800" y="1112838"/>
            <a:ext cx="18113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Design</a:t>
            </a:r>
          </a:p>
        </p:txBody>
      </p:sp>
      <p:sp>
        <p:nvSpPr>
          <p:cNvPr id="38" name="Oval 173"/>
          <p:cNvSpPr>
            <a:spLocks noChangeArrowheads="1"/>
          </p:cNvSpPr>
          <p:nvPr/>
        </p:nvSpPr>
        <p:spPr bwMode="auto">
          <a:xfrm>
            <a:off x="8339138" y="141287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/>
                <a:cs typeface="ＭＳ Ｐゴシック"/>
              </a:rPr>
              <a:t>W96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083" name="Line 174"/>
          <p:cNvSpPr>
            <a:spLocks noChangeShapeType="1"/>
          </p:cNvSpPr>
          <p:nvPr/>
        </p:nvSpPr>
        <p:spPr bwMode="auto">
          <a:xfrm>
            <a:off x="8634413" y="1939925"/>
            <a:ext cx="0" cy="221615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84" name="Rectangle 9"/>
          <p:cNvSpPr>
            <a:spLocks noChangeArrowheads="1"/>
          </p:cNvSpPr>
          <p:nvPr/>
        </p:nvSpPr>
        <p:spPr bwMode="auto">
          <a:xfrm>
            <a:off x="3565525" y="2100263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250</a:t>
            </a:r>
          </a:p>
        </p:txBody>
      </p:sp>
      <p:sp>
        <p:nvSpPr>
          <p:cNvPr id="3085" name="Rectangle 10"/>
          <p:cNvSpPr>
            <a:spLocks noChangeArrowheads="1"/>
          </p:cNvSpPr>
          <p:nvPr/>
        </p:nvSpPr>
        <p:spPr bwMode="auto">
          <a:xfrm>
            <a:off x="3565525" y="2868613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253</a:t>
            </a:r>
          </a:p>
        </p:txBody>
      </p:sp>
      <p:sp>
        <p:nvSpPr>
          <p:cNvPr id="3086" name="Rectangle 10"/>
          <p:cNvSpPr>
            <a:spLocks noChangeArrowheads="1"/>
          </p:cNvSpPr>
          <p:nvPr/>
        </p:nvSpPr>
        <p:spPr bwMode="auto">
          <a:xfrm>
            <a:off x="3565525" y="3670300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250</a:t>
            </a:r>
          </a:p>
        </p:txBody>
      </p:sp>
      <p:grpSp>
        <p:nvGrpSpPr>
          <p:cNvPr id="3087" name="Group 26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3097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098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3088" name="AutoShape 14"/>
          <p:cNvSpPr>
            <a:spLocks noChangeArrowheads="1"/>
          </p:cNvSpPr>
          <p:nvPr/>
        </p:nvSpPr>
        <p:spPr bwMode="auto">
          <a:xfrm>
            <a:off x="4419600" y="3662363"/>
            <a:ext cx="3276600" cy="650875"/>
          </a:xfrm>
          <a:prstGeom prst="roundRect">
            <a:avLst>
              <a:gd name="adj" fmla="val 12458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LPV/r SGC 533/133 mg BID </a:t>
            </a:r>
          </a:p>
          <a:p>
            <a:pPr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+ EFV 600 mg QD</a:t>
            </a:r>
          </a:p>
        </p:txBody>
      </p:sp>
      <p:sp>
        <p:nvSpPr>
          <p:cNvPr id="3089" name="AutoShape 14"/>
          <p:cNvSpPr>
            <a:spLocks noChangeArrowheads="1"/>
          </p:cNvSpPr>
          <p:nvPr/>
        </p:nvSpPr>
        <p:spPr bwMode="auto">
          <a:xfrm>
            <a:off x="4419600" y="2085975"/>
            <a:ext cx="3276600" cy="650875"/>
          </a:xfrm>
          <a:prstGeom prst="roundRect">
            <a:avLst>
              <a:gd name="adj" fmla="val 12458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eaLnBrk="0" hangingPunct="0">
              <a:lnSpc>
                <a:spcPct val="95000"/>
              </a:lnSpc>
            </a:pPr>
            <a:r>
              <a:rPr lang="en-GB" sz="1800" b="1" i="0">
                <a:latin typeface="Calibri" pitchFamily="34" charset="0"/>
              </a:rPr>
              <a:t>EFV 600 mg QD</a:t>
            </a:r>
            <a:br>
              <a:rPr lang="en-GB" sz="1800" b="1" i="0">
                <a:latin typeface="Calibri" pitchFamily="34" charset="0"/>
              </a:rPr>
            </a:br>
            <a:r>
              <a:rPr lang="en-GB" sz="1800" b="1" i="0">
                <a:latin typeface="Calibri" pitchFamily="34" charset="0"/>
              </a:rPr>
              <a:t>+ 3TC + [d4T XR or TDF or ZDV]</a:t>
            </a:r>
          </a:p>
        </p:txBody>
      </p:sp>
      <p:cxnSp>
        <p:nvCxnSpPr>
          <p:cNvPr id="3090" name="AutoShape 30"/>
          <p:cNvCxnSpPr>
            <a:cxnSpLocks noChangeShapeType="1"/>
            <a:stCxn id="3089" idx="1"/>
            <a:endCxn id="3088" idx="1"/>
          </p:cNvCxnSpPr>
          <p:nvPr/>
        </p:nvCxnSpPr>
        <p:spPr bwMode="auto">
          <a:xfrm rot="10800000" flipH="1" flipV="1">
            <a:off x="4419600" y="2411413"/>
            <a:ext cx="1588" cy="1576387"/>
          </a:xfrm>
          <a:prstGeom prst="bentConnector3">
            <a:avLst>
              <a:gd name="adj1" fmla="val -57600000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1" name="AutoShape 162"/>
          <p:cNvSpPr>
            <a:spLocks noChangeArrowheads="1"/>
          </p:cNvSpPr>
          <p:nvPr/>
        </p:nvSpPr>
        <p:spPr bwMode="auto">
          <a:xfrm>
            <a:off x="360363" y="2735263"/>
            <a:ext cx="2743200" cy="9207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GB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13 years</a:t>
            </a:r>
          </a:p>
          <a:p>
            <a:pPr>
              <a:lnSpc>
                <a:spcPct val="80000"/>
              </a:lnSpc>
            </a:pPr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</a:t>
            </a:r>
          </a:p>
          <a:p>
            <a:pPr>
              <a:lnSpc>
                <a:spcPct val="80000"/>
              </a:lnSpc>
            </a:pPr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2,000 c/mL</a:t>
            </a:r>
          </a:p>
          <a:p>
            <a:pPr>
              <a:lnSpc>
                <a:spcPct val="80000"/>
              </a:lnSpc>
            </a:pPr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</p:txBody>
      </p:sp>
      <p:cxnSp>
        <p:nvCxnSpPr>
          <p:cNvPr id="3092" name="Connecteur droit 66"/>
          <p:cNvCxnSpPr>
            <a:cxnSpLocks noChangeShapeType="1"/>
          </p:cNvCxnSpPr>
          <p:nvPr/>
        </p:nvCxnSpPr>
        <p:spPr bwMode="auto">
          <a:xfrm rot="5400000">
            <a:off x="2905919" y="2436019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3" name="Oval 170"/>
          <p:cNvSpPr>
            <a:spLocks noChangeArrowheads="1"/>
          </p:cNvSpPr>
          <p:nvPr/>
        </p:nvSpPr>
        <p:spPr bwMode="auto">
          <a:xfrm>
            <a:off x="2162175" y="1222375"/>
            <a:ext cx="1911350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1:1:1</a:t>
            </a:r>
          </a:p>
          <a:p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3094" name="Rectangle 35"/>
          <p:cNvSpPr>
            <a:spLocks noChangeArrowheads="1"/>
          </p:cNvSpPr>
          <p:nvPr/>
        </p:nvSpPr>
        <p:spPr bwMode="auto">
          <a:xfrm>
            <a:off x="-160338" y="5232400"/>
            <a:ext cx="9304338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algn="l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1600" i="0">
                <a:solidFill>
                  <a:srgbClr val="000066"/>
                </a:solidFill>
              </a:rPr>
              <a:t>3TC = 300 mg QD or 150 mg BID, in all patients</a:t>
            </a:r>
          </a:p>
          <a:p>
            <a:pPr marL="742950" lvl="1" indent="-285750" algn="l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1600" i="0">
                <a:solidFill>
                  <a:srgbClr val="000066"/>
                </a:solidFill>
              </a:rPr>
              <a:t>2</a:t>
            </a:r>
            <a:r>
              <a:rPr lang="en-GB" sz="1600" i="0" baseline="30000">
                <a:solidFill>
                  <a:srgbClr val="000066"/>
                </a:solidFill>
              </a:rPr>
              <a:t>nd</a:t>
            </a:r>
            <a:r>
              <a:rPr lang="en-GB" sz="1600" i="0">
                <a:solidFill>
                  <a:srgbClr val="000066"/>
                </a:solidFill>
              </a:rPr>
              <a:t> NRTI (d4T XR 100 mg BID [75 mg if &lt; 60 kg] or TDF [300 mg QD] or ZDV 300 mg BID) selected by investigator before randomisation</a:t>
            </a:r>
          </a:p>
          <a:p>
            <a:pPr marL="742950" lvl="1" indent="-285750" algn="l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1600" i="0">
                <a:solidFill>
                  <a:srgbClr val="000066"/>
                </a:solidFill>
              </a:rPr>
              <a:t>Follow-up = 96 weeks after last patient’s enrolment</a:t>
            </a:r>
          </a:p>
        </p:txBody>
      </p:sp>
      <p:sp>
        <p:nvSpPr>
          <p:cNvPr id="69669" name="Rectangle 37"/>
          <p:cNvSpPr>
            <a:spLocks noChangeArrowheads="1"/>
          </p:cNvSpPr>
          <p:nvPr/>
        </p:nvSpPr>
        <p:spPr bwMode="auto">
          <a:xfrm>
            <a:off x="2555875" y="4437063"/>
            <a:ext cx="4572000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rgbClr val="CC3300"/>
              </a:buClr>
              <a:buFont typeface="Arial" pitchFamily="-109" charset="0"/>
              <a:buChar char="-"/>
              <a:defRPr/>
            </a:pPr>
            <a:r>
              <a:rPr lang="en-GB" sz="1400" i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HIV RNA &lt; or </a:t>
            </a:r>
            <a:r>
              <a:rPr lang="en-GB" sz="1400" i="0" u="sng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&gt;</a:t>
            </a:r>
            <a:r>
              <a:rPr lang="en-GB" sz="1400" i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100,000 c/mL</a:t>
            </a:r>
          </a:p>
          <a:p>
            <a:pPr algn="l">
              <a:lnSpc>
                <a:spcPct val="90000"/>
              </a:lnSpc>
              <a:buClr>
                <a:srgbClr val="CC3300"/>
              </a:buClr>
              <a:buFont typeface="Arial" pitchFamily="-109" charset="0"/>
              <a:buChar char="-"/>
              <a:defRPr/>
            </a:pPr>
            <a:r>
              <a:rPr lang="en-GB" sz="1400" i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Chronic hepatitis coinfection (B and/or C)</a:t>
            </a:r>
          </a:p>
          <a:p>
            <a:pPr algn="l">
              <a:lnSpc>
                <a:spcPct val="90000"/>
              </a:lnSpc>
              <a:buClr>
                <a:srgbClr val="CC3300"/>
              </a:buClr>
              <a:buFont typeface="Arial" pitchFamily="-109" charset="0"/>
              <a:buChar char="-"/>
              <a:defRPr/>
            </a:pPr>
            <a:r>
              <a:rPr lang="en-GB" sz="1400" i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NRTI selection</a:t>
            </a:r>
          </a:p>
        </p:txBody>
      </p:sp>
      <p:sp>
        <p:nvSpPr>
          <p:cNvPr id="3096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Riddler SA. NEJM 2008;358:2095-2106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sp>
        <p:nvSpPr>
          <p:cNvPr id="4099" name="Espace réservé du contenu 4"/>
          <p:cNvSpPr>
            <a:spLocks noGrp="1"/>
          </p:cNvSpPr>
          <p:nvPr>
            <p:ph idx="1"/>
          </p:nvPr>
        </p:nvSpPr>
        <p:spPr>
          <a:xfrm>
            <a:off x="50800" y="1162050"/>
            <a:ext cx="9024938" cy="5303838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Objectives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Time to virologic failure: lack of suppression of HIV RNA by 1 log</a:t>
            </a:r>
            <a:r>
              <a:rPr lang="en-GB" sz="1700" baseline="-25000" smtClean="0">
                <a:ea typeface="ＭＳ Ｐゴシック" pitchFamily="34" charset="-128"/>
              </a:rPr>
              <a:t>10</a:t>
            </a:r>
            <a:r>
              <a:rPr lang="en-GB" sz="1700" smtClean="0">
                <a:ea typeface="ＭＳ Ｐゴシック" pitchFamily="34" charset="-128"/>
              </a:rPr>
              <a:t> c/mL or rebound before W32, or lack of suppression of HIV RNA &lt; 200 c/mL, or rebound after W32. Confirmation of suspected virologic failure was required within 4 weeks. </a:t>
            </a:r>
            <a:br>
              <a:rPr lang="en-GB" sz="1700" smtClean="0">
                <a:ea typeface="ＭＳ Ｐゴシック" pitchFamily="34" charset="-128"/>
              </a:rPr>
            </a:br>
            <a:r>
              <a:rPr lang="en-GB" sz="1700" smtClean="0">
                <a:ea typeface="ＭＳ Ｐゴシック" pitchFamily="34" charset="-128"/>
              </a:rPr>
              <a:t>If confirmation sample was missing, case was included as failure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Time to regimen failure: first of either virologic failure or toxicity-related discontinuation of any component of the initial randomized treatment regimen</a:t>
            </a:r>
          </a:p>
          <a:p>
            <a:pPr>
              <a:lnSpc>
                <a:spcPct val="95000"/>
              </a:lnSpc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Analyses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ITT analyses stratified according to the 3 randomisation factors, including all patients who received at least one dose of study drug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If discontinuation for intolerance, follow-up continued for the occurrence of virologic failure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If no virologic nor regimen failure, data was censored at last study visit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Missing data due to missed evaluations, loss to follow-up, or censoring were ignored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Power of 85% to detect a 56% reduction in the risk of virologic failure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Power of 90% to detect a 52% reduction in the risk of regimen failure</a:t>
            </a:r>
          </a:p>
          <a:p>
            <a:pPr lvl="1">
              <a:lnSpc>
                <a:spcPct val="95000"/>
              </a:lnSpc>
            </a:pPr>
            <a:r>
              <a:rPr lang="en-GB" sz="1700" smtClean="0">
                <a:ea typeface="ＭＳ Ｐゴシック" pitchFamily="34" charset="-128"/>
              </a:rPr>
              <a:t>Primary endpoints assessed with Kaplan-Meier (statistical significance of hazard ratios between study groups: p &lt; 0.014)</a:t>
            </a:r>
            <a:endParaRPr lang="en-GB" sz="1800" smtClean="0">
              <a:ea typeface="ＭＳ Ｐゴシック" pitchFamily="34" charset="-128"/>
            </a:endParaRPr>
          </a:p>
        </p:txBody>
      </p:sp>
      <p:grpSp>
        <p:nvGrpSpPr>
          <p:cNvPr id="4100" name="Group 7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4102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03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4101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Riddler SA. NEJM 2008;358:2095-2106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graphicFrame>
        <p:nvGraphicFramePr>
          <p:cNvPr id="101472" name="Group 96"/>
          <p:cNvGraphicFramePr>
            <a:graphicFrameLocks noGrp="1"/>
          </p:cNvGraphicFramePr>
          <p:nvPr/>
        </p:nvGraphicFramePr>
        <p:xfrm>
          <a:off x="228600" y="1730375"/>
          <a:ext cx="8686800" cy="3711575"/>
        </p:xfrm>
        <a:graphic>
          <a:graphicData uri="http://schemas.openxmlformats.org/drawingml/2006/table">
            <a:tbl>
              <a:tblPr/>
              <a:tblGrid>
                <a:gridCol w="2973388"/>
                <a:gridCol w="1409700"/>
                <a:gridCol w="1485900"/>
                <a:gridCol w="1409700"/>
                <a:gridCol w="1408112"/>
              </a:tblGrid>
              <a:tr h="53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Variable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EFV + 2 NRTI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LPV/r + 2 NRTI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EFV + LPV/r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All patients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753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Median age, years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Female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19%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23%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18%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20%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White/Black/Other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40%/38%/22%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35%/46%/19%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35%/41%/24%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36%/42%/22%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CD4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), median *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195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190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189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191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      CD4 &lt; 200/mm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51%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54%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51%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52%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c/mL), median *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4.8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4.8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4.9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4.8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      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 100,000 c/mL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36%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37%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42%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38%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HBsAg+ or HCV Ab+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13%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Selected NRTI, in addition to 3TC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	ZDV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42%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42%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42%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42%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	d4T XR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25%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	TDF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34%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209" name="Rectangle 94"/>
          <p:cNvSpPr>
            <a:spLocks noChangeArrowheads="1"/>
          </p:cNvSpPr>
          <p:nvPr/>
        </p:nvSpPr>
        <p:spPr bwMode="auto">
          <a:xfrm>
            <a:off x="304800" y="5486400"/>
            <a:ext cx="61325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400" i="0">
                <a:solidFill>
                  <a:srgbClr val="000066"/>
                </a:solidFill>
              </a:rPr>
              <a:t>* Mean of 2 measurements obtained at visits before study entry and at entry</a:t>
            </a:r>
          </a:p>
          <a:p>
            <a:pPr algn="l"/>
            <a:r>
              <a:rPr lang="en-GB" sz="1400" i="0">
                <a:solidFill>
                  <a:srgbClr val="000066"/>
                </a:solidFill>
              </a:rPr>
              <a:t>No significant differences among the study group in baseline characteristics</a:t>
            </a:r>
          </a:p>
        </p:txBody>
      </p:sp>
      <p:sp>
        <p:nvSpPr>
          <p:cNvPr id="5210" name="Rectangle 10"/>
          <p:cNvSpPr>
            <a:spLocks noChangeArrowheads="1"/>
          </p:cNvSpPr>
          <p:nvPr/>
        </p:nvSpPr>
        <p:spPr bwMode="auto">
          <a:xfrm>
            <a:off x="304800" y="5970588"/>
            <a:ext cx="8610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GB" sz="1400" i="0">
                <a:solidFill>
                  <a:srgbClr val="000066"/>
                </a:solidFill>
              </a:rPr>
              <a:t>Median follow-up = 112 weeks; 78% of patients completed the protocol. </a:t>
            </a:r>
          </a:p>
          <a:p>
            <a:pPr algn="l"/>
            <a:r>
              <a:rPr lang="en-GB" sz="1400" i="0">
                <a:solidFill>
                  <a:srgbClr val="000066"/>
                </a:solidFill>
              </a:rPr>
              <a:t>No differences among the study groups in follow-up duration nor reasons for loss to follow-up</a:t>
            </a:r>
          </a:p>
        </p:txBody>
      </p:sp>
      <p:grpSp>
        <p:nvGrpSpPr>
          <p:cNvPr id="5211" name="Group 95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5214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215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5212" name="ZoneTexte 11"/>
          <p:cNvSpPr txBox="1">
            <a:spLocks noChangeArrowheads="1"/>
          </p:cNvSpPr>
          <p:nvPr/>
        </p:nvSpPr>
        <p:spPr bwMode="auto">
          <a:xfrm>
            <a:off x="2746375" y="1082675"/>
            <a:ext cx="3635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Baseline characteristics</a:t>
            </a:r>
          </a:p>
        </p:txBody>
      </p:sp>
      <p:sp>
        <p:nvSpPr>
          <p:cNvPr id="5213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Riddler SA. NEJM 2008;358:2095-2106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65"/>
          <p:cNvSpPr>
            <a:spLocks noChangeArrowheads="1"/>
          </p:cNvSpPr>
          <p:nvPr/>
        </p:nvSpPr>
        <p:spPr bwMode="auto">
          <a:xfrm>
            <a:off x="333375" y="5365750"/>
            <a:ext cx="8729663" cy="706438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US" sz="2800" i="0"/>
          </a:p>
        </p:txBody>
      </p:sp>
      <p:sp>
        <p:nvSpPr>
          <p:cNvPr id="6147" name="Rectangle 64"/>
          <p:cNvSpPr>
            <a:spLocks noChangeArrowheads="1"/>
          </p:cNvSpPr>
          <p:nvPr/>
        </p:nvSpPr>
        <p:spPr bwMode="auto">
          <a:xfrm>
            <a:off x="777875" y="53657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250</a:t>
            </a:r>
          </a:p>
        </p:txBody>
      </p:sp>
      <p:sp>
        <p:nvSpPr>
          <p:cNvPr id="6148" name="Rectangle 65"/>
          <p:cNvSpPr>
            <a:spLocks noChangeArrowheads="1"/>
          </p:cNvSpPr>
          <p:nvPr/>
        </p:nvSpPr>
        <p:spPr bwMode="auto">
          <a:xfrm>
            <a:off x="1373188" y="53657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210</a:t>
            </a:r>
          </a:p>
        </p:txBody>
      </p:sp>
      <p:sp>
        <p:nvSpPr>
          <p:cNvPr id="6149" name="Rectangle 66"/>
          <p:cNvSpPr>
            <a:spLocks noChangeArrowheads="1"/>
          </p:cNvSpPr>
          <p:nvPr/>
        </p:nvSpPr>
        <p:spPr bwMode="auto">
          <a:xfrm>
            <a:off x="1939925" y="53657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186</a:t>
            </a:r>
          </a:p>
        </p:txBody>
      </p:sp>
      <p:sp>
        <p:nvSpPr>
          <p:cNvPr id="6150" name="Rectangle 67"/>
          <p:cNvSpPr>
            <a:spLocks noChangeArrowheads="1"/>
          </p:cNvSpPr>
          <p:nvPr/>
        </p:nvSpPr>
        <p:spPr bwMode="auto">
          <a:xfrm>
            <a:off x="2535238" y="53657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173</a:t>
            </a:r>
          </a:p>
        </p:txBody>
      </p:sp>
      <p:sp>
        <p:nvSpPr>
          <p:cNvPr id="6151" name="Rectangle 68"/>
          <p:cNvSpPr>
            <a:spLocks noChangeArrowheads="1"/>
          </p:cNvSpPr>
          <p:nvPr/>
        </p:nvSpPr>
        <p:spPr bwMode="auto">
          <a:xfrm>
            <a:off x="3136900" y="53657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142</a:t>
            </a:r>
          </a:p>
        </p:txBody>
      </p:sp>
      <p:sp>
        <p:nvSpPr>
          <p:cNvPr id="6152" name="Rectangle 69"/>
          <p:cNvSpPr>
            <a:spLocks noChangeArrowheads="1"/>
          </p:cNvSpPr>
          <p:nvPr/>
        </p:nvSpPr>
        <p:spPr bwMode="auto">
          <a:xfrm>
            <a:off x="3768725" y="5365750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73</a:t>
            </a:r>
          </a:p>
        </p:txBody>
      </p:sp>
      <p:sp>
        <p:nvSpPr>
          <p:cNvPr id="6153" name="Rectangle 70"/>
          <p:cNvSpPr>
            <a:spLocks noChangeArrowheads="1"/>
          </p:cNvSpPr>
          <p:nvPr/>
        </p:nvSpPr>
        <p:spPr bwMode="auto">
          <a:xfrm>
            <a:off x="4351338" y="5365750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19</a:t>
            </a:r>
          </a:p>
        </p:txBody>
      </p:sp>
      <p:sp>
        <p:nvSpPr>
          <p:cNvPr id="6154" name="Rectangle 71"/>
          <p:cNvSpPr>
            <a:spLocks noChangeArrowheads="1"/>
          </p:cNvSpPr>
          <p:nvPr/>
        </p:nvSpPr>
        <p:spPr bwMode="auto">
          <a:xfrm>
            <a:off x="777875" y="55753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253</a:t>
            </a:r>
          </a:p>
        </p:txBody>
      </p:sp>
      <p:sp>
        <p:nvSpPr>
          <p:cNvPr id="6155" name="Rectangle 72"/>
          <p:cNvSpPr>
            <a:spLocks noChangeArrowheads="1"/>
          </p:cNvSpPr>
          <p:nvPr/>
        </p:nvSpPr>
        <p:spPr bwMode="auto">
          <a:xfrm>
            <a:off x="1373188" y="55753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210</a:t>
            </a:r>
          </a:p>
        </p:txBody>
      </p:sp>
      <p:sp>
        <p:nvSpPr>
          <p:cNvPr id="6156" name="Rectangle 73"/>
          <p:cNvSpPr>
            <a:spLocks noChangeArrowheads="1"/>
          </p:cNvSpPr>
          <p:nvPr/>
        </p:nvSpPr>
        <p:spPr bwMode="auto">
          <a:xfrm>
            <a:off x="1939925" y="55753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185</a:t>
            </a:r>
          </a:p>
        </p:txBody>
      </p:sp>
      <p:sp>
        <p:nvSpPr>
          <p:cNvPr id="6157" name="Rectangle 74"/>
          <p:cNvSpPr>
            <a:spLocks noChangeArrowheads="1"/>
          </p:cNvSpPr>
          <p:nvPr/>
        </p:nvSpPr>
        <p:spPr bwMode="auto">
          <a:xfrm>
            <a:off x="2535238" y="55753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168</a:t>
            </a:r>
          </a:p>
        </p:txBody>
      </p:sp>
      <p:sp>
        <p:nvSpPr>
          <p:cNvPr id="6158" name="Rectangle 75"/>
          <p:cNvSpPr>
            <a:spLocks noChangeArrowheads="1"/>
          </p:cNvSpPr>
          <p:nvPr/>
        </p:nvSpPr>
        <p:spPr bwMode="auto">
          <a:xfrm>
            <a:off x="3136900" y="55753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140</a:t>
            </a:r>
          </a:p>
        </p:txBody>
      </p:sp>
      <p:sp>
        <p:nvSpPr>
          <p:cNvPr id="6159" name="Rectangle 76"/>
          <p:cNvSpPr>
            <a:spLocks noChangeArrowheads="1"/>
          </p:cNvSpPr>
          <p:nvPr/>
        </p:nvSpPr>
        <p:spPr bwMode="auto">
          <a:xfrm>
            <a:off x="3768725" y="5575300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74</a:t>
            </a:r>
          </a:p>
        </p:txBody>
      </p:sp>
      <p:sp>
        <p:nvSpPr>
          <p:cNvPr id="6160" name="Rectangle 77"/>
          <p:cNvSpPr>
            <a:spLocks noChangeArrowheads="1"/>
          </p:cNvSpPr>
          <p:nvPr/>
        </p:nvSpPr>
        <p:spPr bwMode="auto">
          <a:xfrm>
            <a:off x="4351338" y="5575300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14</a:t>
            </a:r>
          </a:p>
        </p:txBody>
      </p:sp>
      <p:sp>
        <p:nvSpPr>
          <p:cNvPr id="6161" name="Rectangle 78"/>
          <p:cNvSpPr>
            <a:spLocks noChangeArrowheads="1"/>
          </p:cNvSpPr>
          <p:nvPr/>
        </p:nvSpPr>
        <p:spPr bwMode="auto">
          <a:xfrm>
            <a:off x="777875" y="57975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250</a:t>
            </a:r>
          </a:p>
        </p:txBody>
      </p:sp>
      <p:sp>
        <p:nvSpPr>
          <p:cNvPr id="6162" name="Rectangle 79"/>
          <p:cNvSpPr>
            <a:spLocks noChangeArrowheads="1"/>
          </p:cNvSpPr>
          <p:nvPr/>
        </p:nvSpPr>
        <p:spPr bwMode="auto">
          <a:xfrm>
            <a:off x="1373188" y="57975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215</a:t>
            </a:r>
          </a:p>
        </p:txBody>
      </p:sp>
      <p:sp>
        <p:nvSpPr>
          <p:cNvPr id="6163" name="Rectangle 80"/>
          <p:cNvSpPr>
            <a:spLocks noChangeArrowheads="1"/>
          </p:cNvSpPr>
          <p:nvPr/>
        </p:nvSpPr>
        <p:spPr bwMode="auto">
          <a:xfrm>
            <a:off x="1939925" y="57975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189</a:t>
            </a:r>
          </a:p>
        </p:txBody>
      </p:sp>
      <p:sp>
        <p:nvSpPr>
          <p:cNvPr id="6164" name="Rectangle 81"/>
          <p:cNvSpPr>
            <a:spLocks noChangeArrowheads="1"/>
          </p:cNvSpPr>
          <p:nvPr/>
        </p:nvSpPr>
        <p:spPr bwMode="auto">
          <a:xfrm>
            <a:off x="2535238" y="57975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181</a:t>
            </a:r>
          </a:p>
        </p:txBody>
      </p:sp>
      <p:sp>
        <p:nvSpPr>
          <p:cNvPr id="6165" name="Rectangle 82"/>
          <p:cNvSpPr>
            <a:spLocks noChangeArrowheads="1"/>
          </p:cNvSpPr>
          <p:nvPr/>
        </p:nvSpPr>
        <p:spPr bwMode="auto">
          <a:xfrm>
            <a:off x="3136900" y="57975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149</a:t>
            </a:r>
          </a:p>
        </p:txBody>
      </p:sp>
      <p:sp>
        <p:nvSpPr>
          <p:cNvPr id="6166" name="Rectangle 83"/>
          <p:cNvSpPr>
            <a:spLocks noChangeArrowheads="1"/>
          </p:cNvSpPr>
          <p:nvPr/>
        </p:nvSpPr>
        <p:spPr bwMode="auto">
          <a:xfrm>
            <a:off x="3768725" y="5797550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73</a:t>
            </a:r>
          </a:p>
        </p:txBody>
      </p:sp>
      <p:sp>
        <p:nvSpPr>
          <p:cNvPr id="6167" name="Rectangle 84"/>
          <p:cNvSpPr>
            <a:spLocks noChangeArrowheads="1"/>
          </p:cNvSpPr>
          <p:nvPr/>
        </p:nvSpPr>
        <p:spPr bwMode="auto">
          <a:xfrm>
            <a:off x="4351338" y="5797550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17</a:t>
            </a:r>
          </a:p>
        </p:txBody>
      </p:sp>
      <p:sp>
        <p:nvSpPr>
          <p:cNvPr id="6168" name="Rectangle 87"/>
          <p:cNvSpPr>
            <a:spLocks noChangeArrowheads="1"/>
          </p:cNvSpPr>
          <p:nvPr/>
        </p:nvSpPr>
        <p:spPr bwMode="auto">
          <a:xfrm>
            <a:off x="390525" y="5797550"/>
            <a:ext cx="42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FF6600"/>
                </a:solidFill>
              </a:rPr>
              <a:t>N =</a:t>
            </a:r>
          </a:p>
        </p:txBody>
      </p:sp>
      <p:sp>
        <p:nvSpPr>
          <p:cNvPr id="6169" name="Rectangle 107"/>
          <p:cNvSpPr>
            <a:spLocks noChangeArrowheads="1"/>
          </p:cNvSpPr>
          <p:nvPr/>
        </p:nvSpPr>
        <p:spPr bwMode="auto">
          <a:xfrm>
            <a:off x="5018088" y="53657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250</a:t>
            </a:r>
          </a:p>
        </p:txBody>
      </p:sp>
      <p:sp>
        <p:nvSpPr>
          <p:cNvPr id="6170" name="Rectangle 108"/>
          <p:cNvSpPr>
            <a:spLocks noChangeArrowheads="1"/>
          </p:cNvSpPr>
          <p:nvPr/>
        </p:nvSpPr>
        <p:spPr bwMode="auto">
          <a:xfrm>
            <a:off x="5622925" y="53657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188</a:t>
            </a:r>
          </a:p>
        </p:txBody>
      </p:sp>
      <p:sp>
        <p:nvSpPr>
          <p:cNvPr id="6171" name="Rectangle 109"/>
          <p:cNvSpPr>
            <a:spLocks noChangeArrowheads="1"/>
          </p:cNvSpPr>
          <p:nvPr/>
        </p:nvSpPr>
        <p:spPr bwMode="auto">
          <a:xfrm>
            <a:off x="6223000" y="53657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160</a:t>
            </a:r>
          </a:p>
        </p:txBody>
      </p:sp>
      <p:sp>
        <p:nvSpPr>
          <p:cNvPr id="6172" name="Rectangle 110"/>
          <p:cNvSpPr>
            <a:spLocks noChangeArrowheads="1"/>
          </p:cNvSpPr>
          <p:nvPr/>
        </p:nvSpPr>
        <p:spPr bwMode="auto">
          <a:xfrm>
            <a:off x="6832600" y="53657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142</a:t>
            </a:r>
          </a:p>
        </p:txBody>
      </p:sp>
      <p:sp>
        <p:nvSpPr>
          <p:cNvPr id="6173" name="Rectangle 111"/>
          <p:cNvSpPr>
            <a:spLocks noChangeArrowheads="1"/>
          </p:cNvSpPr>
          <p:nvPr/>
        </p:nvSpPr>
        <p:spPr bwMode="auto">
          <a:xfrm>
            <a:off x="7419975" y="53657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113</a:t>
            </a:r>
          </a:p>
        </p:txBody>
      </p:sp>
      <p:sp>
        <p:nvSpPr>
          <p:cNvPr id="6174" name="Rectangle 112"/>
          <p:cNvSpPr>
            <a:spLocks noChangeArrowheads="1"/>
          </p:cNvSpPr>
          <p:nvPr/>
        </p:nvSpPr>
        <p:spPr bwMode="auto">
          <a:xfrm>
            <a:off x="8061325" y="53657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55</a:t>
            </a:r>
          </a:p>
        </p:txBody>
      </p:sp>
      <p:sp>
        <p:nvSpPr>
          <p:cNvPr id="6175" name="Rectangle 113"/>
          <p:cNvSpPr>
            <a:spLocks noChangeArrowheads="1"/>
          </p:cNvSpPr>
          <p:nvPr/>
        </p:nvSpPr>
        <p:spPr bwMode="auto">
          <a:xfrm>
            <a:off x="8661400" y="53657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13</a:t>
            </a:r>
          </a:p>
        </p:txBody>
      </p:sp>
      <p:sp>
        <p:nvSpPr>
          <p:cNvPr id="6176" name="Rectangle 114"/>
          <p:cNvSpPr>
            <a:spLocks noChangeArrowheads="1"/>
          </p:cNvSpPr>
          <p:nvPr/>
        </p:nvSpPr>
        <p:spPr bwMode="auto">
          <a:xfrm>
            <a:off x="5018088" y="55753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253</a:t>
            </a:r>
          </a:p>
        </p:txBody>
      </p:sp>
      <p:sp>
        <p:nvSpPr>
          <p:cNvPr id="6177" name="Rectangle 115"/>
          <p:cNvSpPr>
            <a:spLocks noChangeArrowheads="1"/>
          </p:cNvSpPr>
          <p:nvPr/>
        </p:nvSpPr>
        <p:spPr bwMode="auto">
          <a:xfrm>
            <a:off x="5622925" y="55753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193</a:t>
            </a:r>
          </a:p>
        </p:txBody>
      </p:sp>
      <p:sp>
        <p:nvSpPr>
          <p:cNvPr id="6178" name="Rectangle 116"/>
          <p:cNvSpPr>
            <a:spLocks noChangeArrowheads="1"/>
          </p:cNvSpPr>
          <p:nvPr/>
        </p:nvSpPr>
        <p:spPr bwMode="auto">
          <a:xfrm>
            <a:off x="6223000" y="55753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159</a:t>
            </a:r>
          </a:p>
        </p:txBody>
      </p:sp>
      <p:sp>
        <p:nvSpPr>
          <p:cNvPr id="6179" name="Rectangle 117"/>
          <p:cNvSpPr>
            <a:spLocks noChangeArrowheads="1"/>
          </p:cNvSpPr>
          <p:nvPr/>
        </p:nvSpPr>
        <p:spPr bwMode="auto">
          <a:xfrm>
            <a:off x="6832600" y="55753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143</a:t>
            </a:r>
          </a:p>
        </p:txBody>
      </p:sp>
      <p:sp>
        <p:nvSpPr>
          <p:cNvPr id="6180" name="Rectangle 118"/>
          <p:cNvSpPr>
            <a:spLocks noChangeArrowheads="1"/>
          </p:cNvSpPr>
          <p:nvPr/>
        </p:nvSpPr>
        <p:spPr bwMode="auto">
          <a:xfrm>
            <a:off x="7419975" y="55753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116</a:t>
            </a:r>
          </a:p>
        </p:txBody>
      </p:sp>
      <p:sp>
        <p:nvSpPr>
          <p:cNvPr id="6181" name="Rectangle 119"/>
          <p:cNvSpPr>
            <a:spLocks noChangeArrowheads="1"/>
          </p:cNvSpPr>
          <p:nvPr/>
        </p:nvSpPr>
        <p:spPr bwMode="auto">
          <a:xfrm>
            <a:off x="8061325" y="55753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52</a:t>
            </a:r>
          </a:p>
        </p:txBody>
      </p:sp>
      <p:sp>
        <p:nvSpPr>
          <p:cNvPr id="6182" name="Rectangle 120"/>
          <p:cNvSpPr>
            <a:spLocks noChangeArrowheads="1"/>
          </p:cNvSpPr>
          <p:nvPr/>
        </p:nvSpPr>
        <p:spPr bwMode="auto">
          <a:xfrm>
            <a:off x="8661400" y="55753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11</a:t>
            </a:r>
          </a:p>
        </p:txBody>
      </p:sp>
      <p:sp>
        <p:nvSpPr>
          <p:cNvPr id="6183" name="Rectangle 121"/>
          <p:cNvSpPr>
            <a:spLocks noChangeArrowheads="1"/>
          </p:cNvSpPr>
          <p:nvPr/>
        </p:nvSpPr>
        <p:spPr bwMode="auto">
          <a:xfrm>
            <a:off x="5018088" y="57975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250</a:t>
            </a:r>
          </a:p>
        </p:txBody>
      </p:sp>
      <p:sp>
        <p:nvSpPr>
          <p:cNvPr id="6184" name="Rectangle 122"/>
          <p:cNvSpPr>
            <a:spLocks noChangeArrowheads="1"/>
          </p:cNvSpPr>
          <p:nvPr/>
        </p:nvSpPr>
        <p:spPr bwMode="auto">
          <a:xfrm>
            <a:off x="5622925" y="57975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195</a:t>
            </a:r>
          </a:p>
        </p:txBody>
      </p:sp>
      <p:sp>
        <p:nvSpPr>
          <p:cNvPr id="6185" name="Rectangle 123"/>
          <p:cNvSpPr>
            <a:spLocks noChangeArrowheads="1"/>
          </p:cNvSpPr>
          <p:nvPr/>
        </p:nvSpPr>
        <p:spPr bwMode="auto">
          <a:xfrm>
            <a:off x="6223000" y="57975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169</a:t>
            </a:r>
          </a:p>
        </p:txBody>
      </p:sp>
      <p:sp>
        <p:nvSpPr>
          <p:cNvPr id="6186" name="Rectangle 124"/>
          <p:cNvSpPr>
            <a:spLocks noChangeArrowheads="1"/>
          </p:cNvSpPr>
          <p:nvPr/>
        </p:nvSpPr>
        <p:spPr bwMode="auto">
          <a:xfrm>
            <a:off x="6832600" y="57975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155</a:t>
            </a:r>
          </a:p>
        </p:txBody>
      </p:sp>
      <p:sp>
        <p:nvSpPr>
          <p:cNvPr id="6187" name="Rectangle 125"/>
          <p:cNvSpPr>
            <a:spLocks noChangeArrowheads="1"/>
          </p:cNvSpPr>
          <p:nvPr/>
        </p:nvSpPr>
        <p:spPr bwMode="auto">
          <a:xfrm>
            <a:off x="7418388" y="57975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126</a:t>
            </a:r>
          </a:p>
        </p:txBody>
      </p:sp>
      <p:sp>
        <p:nvSpPr>
          <p:cNvPr id="6188" name="Rectangle 126"/>
          <p:cNvSpPr>
            <a:spLocks noChangeArrowheads="1"/>
          </p:cNvSpPr>
          <p:nvPr/>
        </p:nvSpPr>
        <p:spPr bwMode="auto">
          <a:xfrm>
            <a:off x="8061325" y="57975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59</a:t>
            </a:r>
          </a:p>
        </p:txBody>
      </p:sp>
      <p:sp>
        <p:nvSpPr>
          <p:cNvPr id="6189" name="Rectangle 127"/>
          <p:cNvSpPr>
            <a:spLocks noChangeArrowheads="1"/>
          </p:cNvSpPr>
          <p:nvPr/>
        </p:nvSpPr>
        <p:spPr bwMode="auto">
          <a:xfrm>
            <a:off x="8661400" y="57975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14</a:t>
            </a:r>
          </a:p>
        </p:txBody>
      </p:sp>
      <p:sp>
        <p:nvSpPr>
          <p:cNvPr id="6190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sp>
        <p:nvSpPr>
          <p:cNvPr id="6191" name="Rectangle 87"/>
          <p:cNvSpPr>
            <a:spLocks noChangeArrowheads="1"/>
          </p:cNvSpPr>
          <p:nvPr/>
        </p:nvSpPr>
        <p:spPr bwMode="auto">
          <a:xfrm>
            <a:off x="390525" y="5575300"/>
            <a:ext cx="42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008000"/>
                </a:solidFill>
              </a:rPr>
              <a:t>N =</a:t>
            </a:r>
          </a:p>
        </p:txBody>
      </p:sp>
      <p:sp>
        <p:nvSpPr>
          <p:cNvPr id="6192" name="Rectangle 87"/>
          <p:cNvSpPr>
            <a:spLocks noChangeArrowheads="1"/>
          </p:cNvSpPr>
          <p:nvPr/>
        </p:nvSpPr>
        <p:spPr bwMode="auto">
          <a:xfrm>
            <a:off x="390525" y="5365750"/>
            <a:ext cx="42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4D4D4D"/>
                </a:solidFill>
              </a:rPr>
              <a:t>N =</a:t>
            </a:r>
          </a:p>
        </p:txBody>
      </p:sp>
      <p:sp>
        <p:nvSpPr>
          <p:cNvPr id="6193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sz="1200">
                <a:solidFill>
                  <a:srgbClr val="CC0000"/>
                </a:solidFill>
              </a:rPr>
              <a:t>Riddler SA. NEJM 2008;358:2095-2106 </a:t>
            </a:r>
          </a:p>
        </p:txBody>
      </p:sp>
      <p:grpSp>
        <p:nvGrpSpPr>
          <p:cNvPr id="6194" name="Group 158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6299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300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US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6195" name="ZoneTexte 11"/>
          <p:cNvSpPr txBox="1">
            <a:spLocks noChangeArrowheads="1"/>
          </p:cNvSpPr>
          <p:nvPr/>
        </p:nvSpPr>
        <p:spPr bwMode="auto">
          <a:xfrm>
            <a:off x="758825" y="1295400"/>
            <a:ext cx="40417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sz="2000" b="1" i="0">
                <a:solidFill>
                  <a:srgbClr val="CC3300"/>
                </a:solidFill>
                <a:latin typeface="Calibri" pitchFamily="34" charset="0"/>
              </a:rPr>
              <a:t>Probability of no virologic failure (%)</a:t>
            </a:r>
          </a:p>
          <a:p>
            <a:pPr eaLnBrk="1" hangingPunct="1">
              <a:lnSpc>
                <a:spcPct val="70000"/>
              </a:lnSpc>
            </a:pPr>
            <a:r>
              <a:rPr lang="en-US" sz="2000" b="1" i="0">
                <a:solidFill>
                  <a:srgbClr val="CC3300"/>
                </a:solidFill>
                <a:latin typeface="Calibri" pitchFamily="34" charset="0"/>
              </a:rPr>
              <a:t>All patients</a:t>
            </a:r>
          </a:p>
        </p:txBody>
      </p:sp>
      <p:sp>
        <p:nvSpPr>
          <p:cNvPr id="6196" name="ZoneTexte 11"/>
          <p:cNvSpPr txBox="1">
            <a:spLocks noChangeArrowheads="1"/>
          </p:cNvSpPr>
          <p:nvPr/>
        </p:nvSpPr>
        <p:spPr bwMode="auto">
          <a:xfrm>
            <a:off x="5032375" y="1295400"/>
            <a:ext cx="40179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sz="2000" b="1" i="0">
                <a:solidFill>
                  <a:srgbClr val="CC3300"/>
                </a:solidFill>
                <a:latin typeface="Calibri" pitchFamily="34" charset="0"/>
              </a:rPr>
              <a:t>Probability of no regimen failure (%)</a:t>
            </a:r>
          </a:p>
          <a:p>
            <a:pPr eaLnBrk="1" hangingPunct="1">
              <a:lnSpc>
                <a:spcPct val="70000"/>
              </a:lnSpc>
            </a:pPr>
            <a:r>
              <a:rPr lang="en-US" sz="2000" b="1" i="0">
                <a:solidFill>
                  <a:srgbClr val="CC3300"/>
                </a:solidFill>
                <a:latin typeface="Calibri" pitchFamily="34" charset="0"/>
              </a:rPr>
              <a:t>All patients</a:t>
            </a:r>
          </a:p>
        </p:txBody>
      </p:sp>
      <p:sp>
        <p:nvSpPr>
          <p:cNvPr id="6197" name="Rectangle 179"/>
          <p:cNvSpPr>
            <a:spLocks noChangeArrowheads="1"/>
          </p:cNvSpPr>
          <p:nvPr/>
        </p:nvSpPr>
        <p:spPr bwMode="auto">
          <a:xfrm>
            <a:off x="5073650" y="1541463"/>
            <a:ext cx="3190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6198" name="ZoneTexte 174"/>
          <p:cNvSpPr txBox="1">
            <a:spLocks noChangeArrowheads="1"/>
          </p:cNvSpPr>
          <p:nvPr/>
        </p:nvSpPr>
        <p:spPr bwMode="auto">
          <a:xfrm>
            <a:off x="339725" y="6157913"/>
            <a:ext cx="671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400" i="0">
                <a:solidFill>
                  <a:srgbClr val="000066"/>
                </a:solidFill>
              </a:rPr>
              <a:t>* Level of significance of p value with adjustement for multiple comparisons = 0.014</a:t>
            </a:r>
          </a:p>
        </p:txBody>
      </p:sp>
      <p:sp>
        <p:nvSpPr>
          <p:cNvPr id="6199" name="Rectangle 3"/>
          <p:cNvSpPr>
            <a:spLocks noChangeArrowheads="1"/>
          </p:cNvSpPr>
          <p:nvPr/>
        </p:nvSpPr>
        <p:spPr bwMode="auto">
          <a:xfrm>
            <a:off x="4008438" y="4643438"/>
            <a:ext cx="652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Weeks</a:t>
            </a:r>
          </a:p>
        </p:txBody>
      </p:sp>
      <p:sp>
        <p:nvSpPr>
          <p:cNvPr id="6200" name="Line 6"/>
          <p:cNvSpPr>
            <a:spLocks noChangeShapeType="1"/>
          </p:cNvSpPr>
          <p:nvPr/>
        </p:nvSpPr>
        <p:spPr bwMode="auto">
          <a:xfrm flipV="1">
            <a:off x="3944938" y="4902200"/>
            <a:ext cx="1587" cy="762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1" name="Line 8"/>
          <p:cNvSpPr>
            <a:spLocks noChangeShapeType="1"/>
          </p:cNvSpPr>
          <p:nvPr/>
        </p:nvSpPr>
        <p:spPr bwMode="auto">
          <a:xfrm>
            <a:off x="928688" y="2627313"/>
            <a:ext cx="76200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2" name="Line 10"/>
          <p:cNvSpPr>
            <a:spLocks noChangeShapeType="1"/>
          </p:cNvSpPr>
          <p:nvPr/>
        </p:nvSpPr>
        <p:spPr bwMode="auto">
          <a:xfrm>
            <a:off x="928688" y="2243138"/>
            <a:ext cx="76200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3" name="Line 12"/>
          <p:cNvSpPr>
            <a:spLocks noChangeShapeType="1"/>
          </p:cNvSpPr>
          <p:nvPr/>
        </p:nvSpPr>
        <p:spPr bwMode="auto">
          <a:xfrm>
            <a:off x="928688" y="3013075"/>
            <a:ext cx="76200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4" name="Line 13"/>
          <p:cNvSpPr>
            <a:spLocks noChangeShapeType="1"/>
          </p:cNvSpPr>
          <p:nvPr/>
        </p:nvSpPr>
        <p:spPr bwMode="auto">
          <a:xfrm flipV="1">
            <a:off x="2179638" y="4902200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5" name="Line 15"/>
          <p:cNvSpPr>
            <a:spLocks noChangeShapeType="1"/>
          </p:cNvSpPr>
          <p:nvPr/>
        </p:nvSpPr>
        <p:spPr bwMode="auto">
          <a:xfrm flipV="1">
            <a:off x="2768600" y="4902200"/>
            <a:ext cx="0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6" name="Line 16"/>
          <p:cNvSpPr>
            <a:spLocks noChangeShapeType="1"/>
          </p:cNvSpPr>
          <p:nvPr/>
        </p:nvSpPr>
        <p:spPr bwMode="auto">
          <a:xfrm flipV="1">
            <a:off x="3355975" y="4902200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7" name="Line 21"/>
          <p:cNvSpPr>
            <a:spLocks noChangeShapeType="1"/>
          </p:cNvSpPr>
          <p:nvPr/>
        </p:nvSpPr>
        <p:spPr bwMode="auto">
          <a:xfrm>
            <a:off x="928688" y="3398838"/>
            <a:ext cx="76200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8" name="Line 22"/>
          <p:cNvSpPr>
            <a:spLocks noChangeShapeType="1"/>
          </p:cNvSpPr>
          <p:nvPr/>
        </p:nvSpPr>
        <p:spPr bwMode="auto">
          <a:xfrm>
            <a:off x="928688" y="4170363"/>
            <a:ext cx="77787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9" name="Line 25"/>
          <p:cNvSpPr>
            <a:spLocks noChangeShapeType="1"/>
          </p:cNvSpPr>
          <p:nvPr/>
        </p:nvSpPr>
        <p:spPr bwMode="auto">
          <a:xfrm>
            <a:off x="928688" y="3784600"/>
            <a:ext cx="77787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0" name="Line 26"/>
          <p:cNvSpPr>
            <a:spLocks noChangeShapeType="1"/>
          </p:cNvSpPr>
          <p:nvPr/>
        </p:nvSpPr>
        <p:spPr bwMode="auto">
          <a:xfrm flipH="1">
            <a:off x="942975" y="4705350"/>
            <a:ext cx="63500" cy="61913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1" name="Line 27"/>
          <p:cNvSpPr>
            <a:spLocks noChangeShapeType="1"/>
          </p:cNvSpPr>
          <p:nvPr/>
        </p:nvSpPr>
        <p:spPr bwMode="auto">
          <a:xfrm flipH="1">
            <a:off x="949325" y="4759325"/>
            <a:ext cx="50800" cy="49213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2" name="Line 30"/>
          <p:cNvSpPr>
            <a:spLocks noChangeShapeType="1"/>
          </p:cNvSpPr>
          <p:nvPr/>
        </p:nvSpPr>
        <p:spPr bwMode="auto">
          <a:xfrm>
            <a:off x="928688" y="4556125"/>
            <a:ext cx="77787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3" name="Line 32"/>
          <p:cNvSpPr>
            <a:spLocks noChangeShapeType="1"/>
          </p:cNvSpPr>
          <p:nvPr/>
        </p:nvSpPr>
        <p:spPr bwMode="auto">
          <a:xfrm flipV="1">
            <a:off x="1003300" y="4899025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4" name="Line 33"/>
          <p:cNvSpPr>
            <a:spLocks noChangeShapeType="1"/>
          </p:cNvSpPr>
          <p:nvPr/>
        </p:nvSpPr>
        <p:spPr bwMode="auto">
          <a:xfrm flipV="1">
            <a:off x="1592263" y="4902200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5" name="Line 34"/>
          <p:cNvSpPr>
            <a:spLocks noChangeShapeType="1"/>
          </p:cNvSpPr>
          <p:nvPr/>
        </p:nvSpPr>
        <p:spPr bwMode="auto">
          <a:xfrm flipH="1">
            <a:off x="1006475" y="4652963"/>
            <a:ext cx="52388" cy="52387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6" name="Line 35"/>
          <p:cNvSpPr>
            <a:spLocks noChangeShapeType="1"/>
          </p:cNvSpPr>
          <p:nvPr/>
        </p:nvSpPr>
        <p:spPr bwMode="auto">
          <a:xfrm flipH="1">
            <a:off x="1000125" y="4694238"/>
            <a:ext cx="65088" cy="65087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7" name="Freeform 38"/>
          <p:cNvSpPr>
            <a:spLocks/>
          </p:cNvSpPr>
          <p:nvPr/>
        </p:nvSpPr>
        <p:spPr bwMode="auto">
          <a:xfrm>
            <a:off x="1003300" y="1857375"/>
            <a:ext cx="3405188" cy="1774825"/>
          </a:xfrm>
          <a:custGeom>
            <a:avLst/>
            <a:gdLst>
              <a:gd name="T0" fmla="*/ 2147483647 w 6994"/>
              <a:gd name="T1" fmla="*/ 2147483647 h 3645"/>
              <a:gd name="T2" fmla="*/ 2147483647 w 6994"/>
              <a:gd name="T3" fmla="*/ 2147483647 h 3645"/>
              <a:gd name="T4" fmla="*/ 2147483647 w 6994"/>
              <a:gd name="T5" fmla="*/ 2147483647 h 3645"/>
              <a:gd name="T6" fmla="*/ 2147483647 w 6994"/>
              <a:gd name="T7" fmla="*/ 2147483647 h 3645"/>
              <a:gd name="T8" fmla="*/ 2147483647 w 6994"/>
              <a:gd name="T9" fmla="*/ 2147483647 h 3645"/>
              <a:gd name="T10" fmla="*/ 2147483647 w 6994"/>
              <a:gd name="T11" fmla="*/ 2147483647 h 3645"/>
              <a:gd name="T12" fmla="*/ 2147483647 w 6994"/>
              <a:gd name="T13" fmla="*/ 2147483647 h 3645"/>
              <a:gd name="T14" fmla="*/ 2147483647 w 6994"/>
              <a:gd name="T15" fmla="*/ 2147483647 h 3645"/>
              <a:gd name="T16" fmla="*/ 2147483647 w 6994"/>
              <a:gd name="T17" fmla="*/ 2147483647 h 3645"/>
              <a:gd name="T18" fmla="*/ 2147483647 w 6994"/>
              <a:gd name="T19" fmla="*/ 2147483647 h 3645"/>
              <a:gd name="T20" fmla="*/ 2147483647 w 6994"/>
              <a:gd name="T21" fmla="*/ 2147483647 h 3645"/>
              <a:gd name="T22" fmla="*/ 2147483647 w 6994"/>
              <a:gd name="T23" fmla="*/ 2147483647 h 3645"/>
              <a:gd name="T24" fmla="*/ 2147483647 w 6994"/>
              <a:gd name="T25" fmla="*/ 2147483647 h 3645"/>
              <a:gd name="T26" fmla="*/ 2147483647 w 6994"/>
              <a:gd name="T27" fmla="*/ 2147483647 h 3645"/>
              <a:gd name="T28" fmla="*/ 2147483647 w 6994"/>
              <a:gd name="T29" fmla="*/ 2147483647 h 3645"/>
              <a:gd name="T30" fmla="*/ 2147483647 w 6994"/>
              <a:gd name="T31" fmla="*/ 2147483647 h 3645"/>
              <a:gd name="T32" fmla="*/ 2147483647 w 6994"/>
              <a:gd name="T33" fmla="*/ 2147483647 h 3645"/>
              <a:gd name="T34" fmla="*/ 2147483647 w 6994"/>
              <a:gd name="T35" fmla="*/ 2147483647 h 3645"/>
              <a:gd name="T36" fmla="*/ 2147483647 w 6994"/>
              <a:gd name="T37" fmla="*/ 2147483647 h 3645"/>
              <a:gd name="T38" fmla="*/ 2147483647 w 6994"/>
              <a:gd name="T39" fmla="*/ 2147483647 h 3645"/>
              <a:gd name="T40" fmla="*/ 2147483647 w 6994"/>
              <a:gd name="T41" fmla="*/ 2147483647 h 3645"/>
              <a:gd name="T42" fmla="*/ 2147483647 w 6994"/>
              <a:gd name="T43" fmla="*/ 2147483647 h 3645"/>
              <a:gd name="T44" fmla="*/ 2147483647 w 6994"/>
              <a:gd name="T45" fmla="*/ 2147483647 h 3645"/>
              <a:gd name="T46" fmla="*/ 2147483647 w 6994"/>
              <a:gd name="T47" fmla="*/ 2147483647 h 3645"/>
              <a:gd name="T48" fmla="*/ 2147483647 w 6994"/>
              <a:gd name="T49" fmla="*/ 2147483647 h 3645"/>
              <a:gd name="T50" fmla="*/ 2147483647 w 6994"/>
              <a:gd name="T51" fmla="*/ 2147483647 h 3645"/>
              <a:gd name="T52" fmla="*/ 2147483647 w 6994"/>
              <a:gd name="T53" fmla="*/ 2147483647 h 3645"/>
              <a:gd name="T54" fmla="*/ 2147483647 w 6994"/>
              <a:gd name="T55" fmla="*/ 2147483647 h 3645"/>
              <a:gd name="T56" fmla="*/ 2147483647 w 6994"/>
              <a:gd name="T57" fmla="*/ 2147483647 h 3645"/>
              <a:gd name="T58" fmla="*/ 2147483647 w 6994"/>
              <a:gd name="T59" fmla="*/ 2147483647 h 3645"/>
              <a:gd name="T60" fmla="*/ 2147483647 w 6994"/>
              <a:gd name="T61" fmla="*/ 2147483647 h 3645"/>
              <a:gd name="T62" fmla="*/ 2147483647 w 6994"/>
              <a:gd name="T63" fmla="*/ 2147483647 h 3645"/>
              <a:gd name="T64" fmla="*/ 2147483647 w 6994"/>
              <a:gd name="T65" fmla="*/ 2147483647 h 3645"/>
              <a:gd name="T66" fmla="*/ 2147483647 w 6994"/>
              <a:gd name="T67" fmla="*/ 2147483647 h 3645"/>
              <a:gd name="T68" fmla="*/ 2147483647 w 6994"/>
              <a:gd name="T69" fmla="*/ 2147483647 h 3645"/>
              <a:gd name="T70" fmla="*/ 2147483647 w 6994"/>
              <a:gd name="T71" fmla="*/ 2147483647 h 3645"/>
              <a:gd name="T72" fmla="*/ 2147483647 w 6994"/>
              <a:gd name="T73" fmla="*/ 2147483647 h 3645"/>
              <a:gd name="T74" fmla="*/ 2147483647 w 6994"/>
              <a:gd name="T75" fmla="*/ 2147483647 h 3645"/>
              <a:gd name="T76" fmla="*/ 2147483647 w 6994"/>
              <a:gd name="T77" fmla="*/ 2147483647 h 3645"/>
              <a:gd name="T78" fmla="*/ 2147483647 w 6994"/>
              <a:gd name="T79" fmla="*/ 2147483647 h 3645"/>
              <a:gd name="T80" fmla="*/ 2147483647 w 6994"/>
              <a:gd name="T81" fmla="*/ 2147483647 h 3645"/>
              <a:gd name="T82" fmla="*/ 2147483647 w 6994"/>
              <a:gd name="T83" fmla="*/ 2147483647 h 3645"/>
              <a:gd name="T84" fmla="*/ 2147483647 w 6994"/>
              <a:gd name="T85" fmla="*/ 2147483647 h 3645"/>
              <a:gd name="T86" fmla="*/ 2147483647 w 6994"/>
              <a:gd name="T87" fmla="*/ 2147483647 h 3645"/>
              <a:gd name="T88" fmla="*/ 2147483647 w 6994"/>
              <a:gd name="T89" fmla="*/ 2147483647 h 3645"/>
              <a:gd name="T90" fmla="*/ 2147483647 w 6994"/>
              <a:gd name="T91" fmla="*/ 2147483647 h 3645"/>
              <a:gd name="T92" fmla="*/ 2147483647 w 6994"/>
              <a:gd name="T93" fmla="*/ 2147483647 h 3645"/>
              <a:gd name="T94" fmla="*/ 2147483647 w 6994"/>
              <a:gd name="T95" fmla="*/ 2147483647 h 3645"/>
              <a:gd name="T96" fmla="*/ 2147483647 w 6994"/>
              <a:gd name="T97" fmla="*/ 2147483647 h 3645"/>
              <a:gd name="T98" fmla="*/ 2147483647 w 6994"/>
              <a:gd name="T99" fmla="*/ 2147483647 h 3645"/>
              <a:gd name="T100" fmla="*/ 2147483647 w 6994"/>
              <a:gd name="T101" fmla="*/ 2147483647 h 3645"/>
              <a:gd name="T102" fmla="*/ 2147483647 w 6994"/>
              <a:gd name="T103" fmla="*/ 2147483647 h 3645"/>
              <a:gd name="T104" fmla="*/ 2147483647 w 6994"/>
              <a:gd name="T105" fmla="*/ 2147483647 h 3645"/>
              <a:gd name="T106" fmla="*/ 2147483647 w 6994"/>
              <a:gd name="T107" fmla="*/ 2147483647 h 3645"/>
              <a:gd name="T108" fmla="*/ 2147483647 w 6994"/>
              <a:gd name="T109" fmla="*/ 2147483647 h 3645"/>
              <a:gd name="T110" fmla="*/ 2147483647 w 6994"/>
              <a:gd name="T111" fmla="*/ 2147483647 h 3645"/>
              <a:gd name="T112" fmla="*/ 2147483647 w 6994"/>
              <a:gd name="T113" fmla="*/ 2147483647 h 3645"/>
              <a:gd name="T114" fmla="*/ 2147483647 w 6994"/>
              <a:gd name="T115" fmla="*/ 0 h 364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6994"/>
              <a:gd name="T175" fmla="*/ 0 h 3645"/>
              <a:gd name="T176" fmla="*/ 6994 w 6994"/>
              <a:gd name="T177" fmla="*/ 3645 h 364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6994" h="3645">
                <a:moveTo>
                  <a:pt x="6994" y="3645"/>
                </a:moveTo>
                <a:lnTo>
                  <a:pt x="6994" y="3425"/>
                </a:lnTo>
                <a:lnTo>
                  <a:pt x="6844" y="3425"/>
                </a:lnTo>
                <a:lnTo>
                  <a:pt x="6844" y="3272"/>
                </a:lnTo>
                <a:lnTo>
                  <a:pt x="6443" y="3272"/>
                </a:lnTo>
                <a:lnTo>
                  <a:pt x="6443" y="3187"/>
                </a:lnTo>
                <a:lnTo>
                  <a:pt x="6340" y="3187"/>
                </a:lnTo>
                <a:lnTo>
                  <a:pt x="6340" y="3104"/>
                </a:lnTo>
                <a:lnTo>
                  <a:pt x="5989" y="3104"/>
                </a:lnTo>
                <a:lnTo>
                  <a:pt x="5989" y="3042"/>
                </a:lnTo>
                <a:lnTo>
                  <a:pt x="5640" y="3042"/>
                </a:lnTo>
                <a:lnTo>
                  <a:pt x="5640" y="2989"/>
                </a:lnTo>
                <a:lnTo>
                  <a:pt x="5534" y="2989"/>
                </a:lnTo>
                <a:lnTo>
                  <a:pt x="5534" y="2937"/>
                </a:lnTo>
                <a:lnTo>
                  <a:pt x="5335" y="2937"/>
                </a:lnTo>
                <a:lnTo>
                  <a:pt x="5335" y="2837"/>
                </a:lnTo>
                <a:lnTo>
                  <a:pt x="5083" y="2837"/>
                </a:lnTo>
                <a:lnTo>
                  <a:pt x="5083" y="2795"/>
                </a:lnTo>
                <a:lnTo>
                  <a:pt x="4933" y="2795"/>
                </a:lnTo>
                <a:lnTo>
                  <a:pt x="4933" y="2750"/>
                </a:lnTo>
                <a:lnTo>
                  <a:pt x="4884" y="2750"/>
                </a:lnTo>
                <a:lnTo>
                  <a:pt x="4884" y="2626"/>
                </a:lnTo>
                <a:lnTo>
                  <a:pt x="4479" y="2626"/>
                </a:lnTo>
                <a:lnTo>
                  <a:pt x="4479" y="2591"/>
                </a:lnTo>
                <a:lnTo>
                  <a:pt x="4430" y="2591"/>
                </a:lnTo>
                <a:lnTo>
                  <a:pt x="4430" y="2553"/>
                </a:lnTo>
                <a:lnTo>
                  <a:pt x="4327" y="2553"/>
                </a:lnTo>
                <a:lnTo>
                  <a:pt x="4327" y="2522"/>
                </a:lnTo>
                <a:lnTo>
                  <a:pt x="4227" y="2522"/>
                </a:lnTo>
                <a:lnTo>
                  <a:pt x="4227" y="2453"/>
                </a:lnTo>
                <a:lnTo>
                  <a:pt x="4078" y="2453"/>
                </a:lnTo>
                <a:lnTo>
                  <a:pt x="4078" y="2419"/>
                </a:lnTo>
                <a:lnTo>
                  <a:pt x="4028" y="2419"/>
                </a:lnTo>
                <a:lnTo>
                  <a:pt x="4028" y="2383"/>
                </a:lnTo>
                <a:lnTo>
                  <a:pt x="3973" y="2383"/>
                </a:lnTo>
                <a:lnTo>
                  <a:pt x="3973" y="2351"/>
                </a:lnTo>
                <a:lnTo>
                  <a:pt x="3873" y="2351"/>
                </a:lnTo>
                <a:lnTo>
                  <a:pt x="3873" y="2314"/>
                </a:lnTo>
                <a:lnTo>
                  <a:pt x="3823" y="2314"/>
                </a:lnTo>
                <a:lnTo>
                  <a:pt x="3823" y="2282"/>
                </a:lnTo>
                <a:lnTo>
                  <a:pt x="3723" y="2282"/>
                </a:lnTo>
                <a:lnTo>
                  <a:pt x="3723" y="2246"/>
                </a:lnTo>
                <a:lnTo>
                  <a:pt x="3624" y="2246"/>
                </a:lnTo>
                <a:lnTo>
                  <a:pt x="3624" y="2177"/>
                </a:lnTo>
                <a:lnTo>
                  <a:pt x="3222" y="2177"/>
                </a:lnTo>
                <a:lnTo>
                  <a:pt x="3222" y="2077"/>
                </a:lnTo>
                <a:lnTo>
                  <a:pt x="3170" y="2077"/>
                </a:lnTo>
                <a:lnTo>
                  <a:pt x="3170" y="2041"/>
                </a:lnTo>
                <a:lnTo>
                  <a:pt x="3017" y="2041"/>
                </a:lnTo>
                <a:lnTo>
                  <a:pt x="3017" y="2010"/>
                </a:lnTo>
                <a:lnTo>
                  <a:pt x="2818" y="2010"/>
                </a:lnTo>
                <a:lnTo>
                  <a:pt x="2818" y="1977"/>
                </a:lnTo>
                <a:lnTo>
                  <a:pt x="2619" y="1977"/>
                </a:lnTo>
                <a:lnTo>
                  <a:pt x="2619" y="1946"/>
                </a:lnTo>
                <a:lnTo>
                  <a:pt x="2569" y="1946"/>
                </a:lnTo>
                <a:lnTo>
                  <a:pt x="2569" y="1910"/>
                </a:lnTo>
                <a:lnTo>
                  <a:pt x="2516" y="1910"/>
                </a:lnTo>
                <a:lnTo>
                  <a:pt x="2516" y="1879"/>
                </a:lnTo>
                <a:lnTo>
                  <a:pt x="2416" y="1879"/>
                </a:lnTo>
                <a:lnTo>
                  <a:pt x="2416" y="1779"/>
                </a:lnTo>
                <a:lnTo>
                  <a:pt x="2364" y="1779"/>
                </a:lnTo>
                <a:lnTo>
                  <a:pt x="2364" y="1744"/>
                </a:lnTo>
                <a:lnTo>
                  <a:pt x="2264" y="1744"/>
                </a:lnTo>
                <a:lnTo>
                  <a:pt x="2264" y="1713"/>
                </a:lnTo>
                <a:lnTo>
                  <a:pt x="2214" y="1713"/>
                </a:lnTo>
                <a:lnTo>
                  <a:pt x="2214" y="1677"/>
                </a:lnTo>
                <a:lnTo>
                  <a:pt x="2112" y="1677"/>
                </a:lnTo>
                <a:lnTo>
                  <a:pt x="2112" y="1645"/>
                </a:lnTo>
                <a:lnTo>
                  <a:pt x="2062" y="1645"/>
                </a:lnTo>
                <a:lnTo>
                  <a:pt x="2062" y="1614"/>
                </a:lnTo>
                <a:lnTo>
                  <a:pt x="2012" y="1614"/>
                </a:lnTo>
                <a:lnTo>
                  <a:pt x="2012" y="1514"/>
                </a:lnTo>
                <a:lnTo>
                  <a:pt x="1962" y="1514"/>
                </a:lnTo>
                <a:lnTo>
                  <a:pt x="1962" y="1480"/>
                </a:lnTo>
                <a:lnTo>
                  <a:pt x="1912" y="1480"/>
                </a:lnTo>
                <a:lnTo>
                  <a:pt x="1912" y="1447"/>
                </a:lnTo>
                <a:lnTo>
                  <a:pt x="1813" y="1447"/>
                </a:lnTo>
                <a:lnTo>
                  <a:pt x="1813" y="1416"/>
                </a:lnTo>
                <a:lnTo>
                  <a:pt x="1660" y="1416"/>
                </a:lnTo>
                <a:lnTo>
                  <a:pt x="1660" y="1381"/>
                </a:lnTo>
                <a:lnTo>
                  <a:pt x="1611" y="1381"/>
                </a:lnTo>
                <a:lnTo>
                  <a:pt x="1611" y="1253"/>
                </a:lnTo>
                <a:lnTo>
                  <a:pt x="1409" y="1253"/>
                </a:lnTo>
                <a:lnTo>
                  <a:pt x="1409" y="1219"/>
                </a:lnTo>
                <a:lnTo>
                  <a:pt x="1256" y="1219"/>
                </a:lnTo>
                <a:lnTo>
                  <a:pt x="1256" y="1122"/>
                </a:lnTo>
                <a:lnTo>
                  <a:pt x="1157" y="1122"/>
                </a:lnTo>
                <a:lnTo>
                  <a:pt x="1157" y="1091"/>
                </a:lnTo>
                <a:lnTo>
                  <a:pt x="1107" y="1091"/>
                </a:lnTo>
                <a:lnTo>
                  <a:pt x="1107" y="1057"/>
                </a:lnTo>
                <a:lnTo>
                  <a:pt x="1057" y="1057"/>
                </a:lnTo>
                <a:lnTo>
                  <a:pt x="1057" y="1024"/>
                </a:lnTo>
                <a:lnTo>
                  <a:pt x="1007" y="1024"/>
                </a:lnTo>
                <a:lnTo>
                  <a:pt x="1007" y="927"/>
                </a:lnTo>
                <a:lnTo>
                  <a:pt x="907" y="927"/>
                </a:lnTo>
                <a:lnTo>
                  <a:pt x="907" y="865"/>
                </a:lnTo>
                <a:lnTo>
                  <a:pt x="856" y="865"/>
                </a:lnTo>
                <a:lnTo>
                  <a:pt x="856" y="830"/>
                </a:lnTo>
                <a:lnTo>
                  <a:pt x="806" y="830"/>
                </a:lnTo>
                <a:lnTo>
                  <a:pt x="806" y="702"/>
                </a:lnTo>
                <a:lnTo>
                  <a:pt x="752" y="702"/>
                </a:lnTo>
                <a:lnTo>
                  <a:pt x="752" y="671"/>
                </a:lnTo>
                <a:lnTo>
                  <a:pt x="702" y="671"/>
                </a:lnTo>
                <a:lnTo>
                  <a:pt x="702" y="640"/>
                </a:lnTo>
                <a:lnTo>
                  <a:pt x="653" y="640"/>
                </a:lnTo>
                <a:lnTo>
                  <a:pt x="653" y="609"/>
                </a:lnTo>
                <a:lnTo>
                  <a:pt x="603" y="609"/>
                </a:lnTo>
                <a:lnTo>
                  <a:pt x="603" y="510"/>
                </a:lnTo>
                <a:lnTo>
                  <a:pt x="453" y="510"/>
                </a:lnTo>
                <a:lnTo>
                  <a:pt x="453" y="382"/>
                </a:lnTo>
                <a:lnTo>
                  <a:pt x="401" y="382"/>
                </a:lnTo>
                <a:lnTo>
                  <a:pt x="401" y="126"/>
                </a:lnTo>
                <a:lnTo>
                  <a:pt x="351" y="126"/>
                </a:lnTo>
                <a:lnTo>
                  <a:pt x="351" y="62"/>
                </a:lnTo>
                <a:lnTo>
                  <a:pt x="201" y="62"/>
                </a:lnTo>
                <a:lnTo>
                  <a:pt x="201" y="0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8" name="Freeform 39"/>
          <p:cNvSpPr>
            <a:spLocks/>
          </p:cNvSpPr>
          <p:nvPr/>
        </p:nvSpPr>
        <p:spPr bwMode="auto">
          <a:xfrm>
            <a:off x="1003300" y="1857375"/>
            <a:ext cx="3530600" cy="1077913"/>
          </a:xfrm>
          <a:custGeom>
            <a:avLst/>
            <a:gdLst>
              <a:gd name="T0" fmla="*/ 2147483647 w 7252"/>
              <a:gd name="T1" fmla="*/ 2147483647 h 2215"/>
              <a:gd name="T2" fmla="*/ 2147483647 w 7252"/>
              <a:gd name="T3" fmla="*/ 2147483647 h 2215"/>
              <a:gd name="T4" fmla="*/ 2147483647 w 7252"/>
              <a:gd name="T5" fmla="*/ 2147483647 h 2215"/>
              <a:gd name="T6" fmla="*/ 2147483647 w 7252"/>
              <a:gd name="T7" fmla="*/ 2147483647 h 2215"/>
              <a:gd name="T8" fmla="*/ 2147483647 w 7252"/>
              <a:gd name="T9" fmla="*/ 2147483647 h 2215"/>
              <a:gd name="T10" fmla="*/ 2147483647 w 7252"/>
              <a:gd name="T11" fmla="*/ 2147483647 h 2215"/>
              <a:gd name="T12" fmla="*/ 2147483647 w 7252"/>
              <a:gd name="T13" fmla="*/ 2147483647 h 2215"/>
              <a:gd name="T14" fmla="*/ 2147483647 w 7252"/>
              <a:gd name="T15" fmla="*/ 2147483647 h 2215"/>
              <a:gd name="T16" fmla="*/ 2147483647 w 7252"/>
              <a:gd name="T17" fmla="*/ 2147483647 h 2215"/>
              <a:gd name="T18" fmla="*/ 2147483647 w 7252"/>
              <a:gd name="T19" fmla="*/ 2147483647 h 2215"/>
              <a:gd name="T20" fmla="*/ 2147483647 w 7252"/>
              <a:gd name="T21" fmla="*/ 2147483647 h 2215"/>
              <a:gd name="T22" fmla="*/ 2147483647 w 7252"/>
              <a:gd name="T23" fmla="*/ 2147483647 h 2215"/>
              <a:gd name="T24" fmla="*/ 2147483647 w 7252"/>
              <a:gd name="T25" fmla="*/ 2147483647 h 2215"/>
              <a:gd name="T26" fmla="*/ 2147483647 w 7252"/>
              <a:gd name="T27" fmla="*/ 2147483647 h 2215"/>
              <a:gd name="T28" fmla="*/ 2147483647 w 7252"/>
              <a:gd name="T29" fmla="*/ 2147483647 h 2215"/>
              <a:gd name="T30" fmla="*/ 2147483647 w 7252"/>
              <a:gd name="T31" fmla="*/ 2147483647 h 2215"/>
              <a:gd name="T32" fmla="*/ 2147483647 w 7252"/>
              <a:gd name="T33" fmla="*/ 2147483647 h 2215"/>
              <a:gd name="T34" fmla="*/ 2147483647 w 7252"/>
              <a:gd name="T35" fmla="*/ 2147483647 h 2215"/>
              <a:gd name="T36" fmla="*/ 2147483647 w 7252"/>
              <a:gd name="T37" fmla="*/ 2147483647 h 2215"/>
              <a:gd name="T38" fmla="*/ 2147483647 w 7252"/>
              <a:gd name="T39" fmla="*/ 2147483647 h 2215"/>
              <a:gd name="T40" fmla="*/ 2147483647 w 7252"/>
              <a:gd name="T41" fmla="*/ 2147483647 h 2215"/>
              <a:gd name="T42" fmla="*/ 2147483647 w 7252"/>
              <a:gd name="T43" fmla="*/ 2147483647 h 2215"/>
              <a:gd name="T44" fmla="*/ 2147483647 w 7252"/>
              <a:gd name="T45" fmla="*/ 2147483647 h 2215"/>
              <a:gd name="T46" fmla="*/ 2147483647 w 7252"/>
              <a:gd name="T47" fmla="*/ 2147483647 h 2215"/>
              <a:gd name="T48" fmla="*/ 2147483647 w 7252"/>
              <a:gd name="T49" fmla="*/ 2147483647 h 2215"/>
              <a:gd name="T50" fmla="*/ 2147483647 w 7252"/>
              <a:gd name="T51" fmla="*/ 2147483647 h 2215"/>
              <a:gd name="T52" fmla="*/ 2147483647 w 7252"/>
              <a:gd name="T53" fmla="*/ 2147483647 h 2215"/>
              <a:gd name="T54" fmla="*/ 2147483647 w 7252"/>
              <a:gd name="T55" fmla="*/ 2147483647 h 2215"/>
              <a:gd name="T56" fmla="*/ 2147483647 w 7252"/>
              <a:gd name="T57" fmla="*/ 2147483647 h 2215"/>
              <a:gd name="T58" fmla="*/ 2147483647 w 7252"/>
              <a:gd name="T59" fmla="*/ 2147483647 h 2215"/>
              <a:gd name="T60" fmla="*/ 2147483647 w 7252"/>
              <a:gd name="T61" fmla="*/ 2147483647 h 2215"/>
              <a:gd name="T62" fmla="*/ 2147483647 w 7252"/>
              <a:gd name="T63" fmla="*/ 2147483647 h 2215"/>
              <a:gd name="T64" fmla="*/ 2147483647 w 7252"/>
              <a:gd name="T65" fmla="*/ 2147483647 h 2215"/>
              <a:gd name="T66" fmla="*/ 2147483647 w 7252"/>
              <a:gd name="T67" fmla="*/ 2147483647 h 2215"/>
              <a:gd name="T68" fmla="*/ 2147483647 w 7252"/>
              <a:gd name="T69" fmla="*/ 2147483647 h 2215"/>
              <a:gd name="T70" fmla="*/ 2147483647 w 7252"/>
              <a:gd name="T71" fmla="*/ 2147483647 h 2215"/>
              <a:gd name="T72" fmla="*/ 2147483647 w 7252"/>
              <a:gd name="T73" fmla="*/ 2147483647 h 2215"/>
              <a:gd name="T74" fmla="*/ 2147483647 w 7252"/>
              <a:gd name="T75" fmla="*/ 2147483647 h 2215"/>
              <a:gd name="T76" fmla="*/ 2147483647 w 7252"/>
              <a:gd name="T77" fmla="*/ 2147483647 h 2215"/>
              <a:gd name="T78" fmla="*/ 2147483647 w 7252"/>
              <a:gd name="T79" fmla="*/ 2147483647 h 2215"/>
              <a:gd name="T80" fmla="*/ 2147483647 w 7252"/>
              <a:gd name="T81" fmla="*/ 2147483647 h 2215"/>
              <a:gd name="T82" fmla="*/ 2147483647 w 7252"/>
              <a:gd name="T83" fmla="*/ 2147483647 h 2215"/>
              <a:gd name="T84" fmla="*/ 0 w 7252"/>
              <a:gd name="T85" fmla="*/ 0 h 221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252"/>
              <a:gd name="T130" fmla="*/ 0 h 2215"/>
              <a:gd name="T131" fmla="*/ 7252 w 7252"/>
              <a:gd name="T132" fmla="*/ 2215 h 221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252" h="2215">
                <a:moveTo>
                  <a:pt x="7252" y="2215"/>
                </a:moveTo>
                <a:lnTo>
                  <a:pt x="6443" y="2215"/>
                </a:lnTo>
                <a:lnTo>
                  <a:pt x="6443" y="2108"/>
                </a:lnTo>
                <a:lnTo>
                  <a:pt x="5640" y="2108"/>
                </a:lnTo>
                <a:lnTo>
                  <a:pt x="5640" y="2046"/>
                </a:lnTo>
                <a:lnTo>
                  <a:pt x="5584" y="2046"/>
                </a:lnTo>
                <a:lnTo>
                  <a:pt x="5584" y="1987"/>
                </a:lnTo>
                <a:lnTo>
                  <a:pt x="5233" y="1987"/>
                </a:lnTo>
                <a:lnTo>
                  <a:pt x="5233" y="1937"/>
                </a:lnTo>
                <a:lnTo>
                  <a:pt x="4479" y="1937"/>
                </a:lnTo>
                <a:lnTo>
                  <a:pt x="4479" y="1859"/>
                </a:lnTo>
                <a:lnTo>
                  <a:pt x="4380" y="1859"/>
                </a:lnTo>
                <a:lnTo>
                  <a:pt x="4380" y="1820"/>
                </a:lnTo>
                <a:lnTo>
                  <a:pt x="4277" y="1820"/>
                </a:lnTo>
                <a:lnTo>
                  <a:pt x="4277" y="1782"/>
                </a:lnTo>
                <a:lnTo>
                  <a:pt x="4078" y="1782"/>
                </a:lnTo>
                <a:lnTo>
                  <a:pt x="4078" y="1744"/>
                </a:lnTo>
                <a:lnTo>
                  <a:pt x="4028" y="1744"/>
                </a:lnTo>
                <a:lnTo>
                  <a:pt x="4028" y="1707"/>
                </a:lnTo>
                <a:lnTo>
                  <a:pt x="3973" y="1707"/>
                </a:lnTo>
                <a:lnTo>
                  <a:pt x="3973" y="1673"/>
                </a:lnTo>
                <a:lnTo>
                  <a:pt x="3923" y="1673"/>
                </a:lnTo>
                <a:lnTo>
                  <a:pt x="3923" y="1635"/>
                </a:lnTo>
                <a:lnTo>
                  <a:pt x="3723" y="1635"/>
                </a:lnTo>
                <a:lnTo>
                  <a:pt x="3723" y="1598"/>
                </a:lnTo>
                <a:lnTo>
                  <a:pt x="3624" y="1598"/>
                </a:lnTo>
                <a:lnTo>
                  <a:pt x="3624" y="1558"/>
                </a:lnTo>
                <a:lnTo>
                  <a:pt x="3222" y="1558"/>
                </a:lnTo>
                <a:lnTo>
                  <a:pt x="3222" y="1526"/>
                </a:lnTo>
                <a:lnTo>
                  <a:pt x="2918" y="1526"/>
                </a:lnTo>
                <a:lnTo>
                  <a:pt x="2918" y="1487"/>
                </a:lnTo>
                <a:lnTo>
                  <a:pt x="2818" y="1487"/>
                </a:lnTo>
                <a:lnTo>
                  <a:pt x="2818" y="1416"/>
                </a:lnTo>
                <a:lnTo>
                  <a:pt x="2768" y="1416"/>
                </a:lnTo>
                <a:lnTo>
                  <a:pt x="2768" y="1381"/>
                </a:lnTo>
                <a:lnTo>
                  <a:pt x="2718" y="1381"/>
                </a:lnTo>
                <a:lnTo>
                  <a:pt x="2718" y="1343"/>
                </a:lnTo>
                <a:lnTo>
                  <a:pt x="2619" y="1343"/>
                </a:lnTo>
                <a:lnTo>
                  <a:pt x="2619" y="1309"/>
                </a:lnTo>
                <a:lnTo>
                  <a:pt x="2516" y="1309"/>
                </a:lnTo>
                <a:lnTo>
                  <a:pt x="2516" y="1271"/>
                </a:lnTo>
                <a:lnTo>
                  <a:pt x="2416" y="1271"/>
                </a:lnTo>
                <a:lnTo>
                  <a:pt x="2416" y="1238"/>
                </a:lnTo>
                <a:lnTo>
                  <a:pt x="2364" y="1238"/>
                </a:lnTo>
                <a:lnTo>
                  <a:pt x="2364" y="1164"/>
                </a:lnTo>
                <a:lnTo>
                  <a:pt x="2062" y="1164"/>
                </a:lnTo>
                <a:lnTo>
                  <a:pt x="2062" y="1126"/>
                </a:lnTo>
                <a:lnTo>
                  <a:pt x="2012" y="1126"/>
                </a:lnTo>
                <a:lnTo>
                  <a:pt x="2012" y="986"/>
                </a:lnTo>
                <a:lnTo>
                  <a:pt x="1962" y="986"/>
                </a:lnTo>
                <a:lnTo>
                  <a:pt x="1962" y="948"/>
                </a:lnTo>
                <a:lnTo>
                  <a:pt x="1660" y="948"/>
                </a:lnTo>
                <a:lnTo>
                  <a:pt x="1660" y="914"/>
                </a:lnTo>
                <a:lnTo>
                  <a:pt x="1611" y="914"/>
                </a:lnTo>
                <a:lnTo>
                  <a:pt x="1611" y="808"/>
                </a:lnTo>
                <a:lnTo>
                  <a:pt x="1558" y="808"/>
                </a:lnTo>
                <a:lnTo>
                  <a:pt x="1558" y="772"/>
                </a:lnTo>
                <a:lnTo>
                  <a:pt x="1508" y="772"/>
                </a:lnTo>
                <a:lnTo>
                  <a:pt x="1508" y="739"/>
                </a:lnTo>
                <a:lnTo>
                  <a:pt x="1256" y="739"/>
                </a:lnTo>
                <a:lnTo>
                  <a:pt x="1256" y="703"/>
                </a:lnTo>
                <a:lnTo>
                  <a:pt x="1206" y="703"/>
                </a:lnTo>
                <a:lnTo>
                  <a:pt x="1206" y="634"/>
                </a:lnTo>
                <a:lnTo>
                  <a:pt x="1057" y="634"/>
                </a:lnTo>
                <a:lnTo>
                  <a:pt x="1057" y="600"/>
                </a:lnTo>
                <a:lnTo>
                  <a:pt x="1007" y="600"/>
                </a:lnTo>
                <a:lnTo>
                  <a:pt x="1007" y="497"/>
                </a:lnTo>
                <a:lnTo>
                  <a:pt x="907" y="497"/>
                </a:lnTo>
                <a:lnTo>
                  <a:pt x="907" y="463"/>
                </a:lnTo>
                <a:lnTo>
                  <a:pt x="856" y="463"/>
                </a:lnTo>
                <a:lnTo>
                  <a:pt x="856" y="432"/>
                </a:lnTo>
                <a:lnTo>
                  <a:pt x="806" y="432"/>
                </a:lnTo>
                <a:lnTo>
                  <a:pt x="806" y="363"/>
                </a:lnTo>
                <a:lnTo>
                  <a:pt x="653" y="363"/>
                </a:lnTo>
                <a:lnTo>
                  <a:pt x="653" y="295"/>
                </a:lnTo>
                <a:lnTo>
                  <a:pt x="603" y="295"/>
                </a:lnTo>
                <a:lnTo>
                  <a:pt x="603" y="229"/>
                </a:lnTo>
                <a:lnTo>
                  <a:pt x="553" y="229"/>
                </a:lnTo>
                <a:lnTo>
                  <a:pt x="553" y="195"/>
                </a:lnTo>
                <a:lnTo>
                  <a:pt x="453" y="195"/>
                </a:lnTo>
                <a:lnTo>
                  <a:pt x="453" y="128"/>
                </a:lnTo>
                <a:lnTo>
                  <a:pt x="401" y="128"/>
                </a:lnTo>
                <a:lnTo>
                  <a:pt x="401" y="31"/>
                </a:lnTo>
                <a:lnTo>
                  <a:pt x="201" y="31"/>
                </a:lnTo>
                <a:lnTo>
                  <a:pt x="201" y="0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19" name="Freeform 40"/>
          <p:cNvSpPr>
            <a:spLocks/>
          </p:cNvSpPr>
          <p:nvPr/>
        </p:nvSpPr>
        <p:spPr bwMode="auto">
          <a:xfrm>
            <a:off x="1003300" y="1857375"/>
            <a:ext cx="3260725" cy="1427163"/>
          </a:xfrm>
          <a:custGeom>
            <a:avLst/>
            <a:gdLst>
              <a:gd name="T0" fmla="*/ 2147483647 w 6695"/>
              <a:gd name="T1" fmla="*/ 2147483647 h 2933"/>
              <a:gd name="T2" fmla="*/ 2147483647 w 6695"/>
              <a:gd name="T3" fmla="*/ 2147483647 h 2933"/>
              <a:gd name="T4" fmla="*/ 2147483647 w 6695"/>
              <a:gd name="T5" fmla="*/ 2147483647 h 2933"/>
              <a:gd name="T6" fmla="*/ 2147483647 w 6695"/>
              <a:gd name="T7" fmla="*/ 2147483647 h 2933"/>
              <a:gd name="T8" fmla="*/ 2147483647 w 6695"/>
              <a:gd name="T9" fmla="*/ 2147483647 h 2933"/>
              <a:gd name="T10" fmla="*/ 2147483647 w 6695"/>
              <a:gd name="T11" fmla="*/ 2147483647 h 2933"/>
              <a:gd name="T12" fmla="*/ 2147483647 w 6695"/>
              <a:gd name="T13" fmla="*/ 2147483647 h 2933"/>
              <a:gd name="T14" fmla="*/ 2147483647 w 6695"/>
              <a:gd name="T15" fmla="*/ 2147483647 h 2933"/>
              <a:gd name="T16" fmla="*/ 2147483647 w 6695"/>
              <a:gd name="T17" fmla="*/ 2147483647 h 2933"/>
              <a:gd name="T18" fmla="*/ 2147483647 w 6695"/>
              <a:gd name="T19" fmla="*/ 2147483647 h 2933"/>
              <a:gd name="T20" fmla="*/ 2147483647 w 6695"/>
              <a:gd name="T21" fmla="*/ 2147483647 h 2933"/>
              <a:gd name="T22" fmla="*/ 2147483647 w 6695"/>
              <a:gd name="T23" fmla="*/ 2147483647 h 2933"/>
              <a:gd name="T24" fmla="*/ 2147483647 w 6695"/>
              <a:gd name="T25" fmla="*/ 2147483647 h 2933"/>
              <a:gd name="T26" fmla="*/ 2147483647 w 6695"/>
              <a:gd name="T27" fmla="*/ 2147483647 h 2933"/>
              <a:gd name="T28" fmla="*/ 2147483647 w 6695"/>
              <a:gd name="T29" fmla="*/ 2147483647 h 2933"/>
              <a:gd name="T30" fmla="*/ 2147483647 w 6695"/>
              <a:gd name="T31" fmla="*/ 2147483647 h 2933"/>
              <a:gd name="T32" fmla="*/ 2147483647 w 6695"/>
              <a:gd name="T33" fmla="*/ 2147483647 h 2933"/>
              <a:gd name="T34" fmla="*/ 2147483647 w 6695"/>
              <a:gd name="T35" fmla="*/ 2147483647 h 2933"/>
              <a:gd name="T36" fmla="*/ 2147483647 w 6695"/>
              <a:gd name="T37" fmla="*/ 2147483647 h 2933"/>
              <a:gd name="T38" fmla="*/ 2147483647 w 6695"/>
              <a:gd name="T39" fmla="*/ 2147483647 h 2933"/>
              <a:gd name="T40" fmla="*/ 2147483647 w 6695"/>
              <a:gd name="T41" fmla="*/ 2147483647 h 2933"/>
              <a:gd name="T42" fmla="*/ 2147483647 w 6695"/>
              <a:gd name="T43" fmla="*/ 2147483647 h 2933"/>
              <a:gd name="T44" fmla="*/ 2147483647 w 6695"/>
              <a:gd name="T45" fmla="*/ 2147483647 h 2933"/>
              <a:gd name="T46" fmla="*/ 2147483647 w 6695"/>
              <a:gd name="T47" fmla="*/ 2147483647 h 2933"/>
              <a:gd name="T48" fmla="*/ 2147483647 w 6695"/>
              <a:gd name="T49" fmla="*/ 2147483647 h 2933"/>
              <a:gd name="T50" fmla="*/ 2147483647 w 6695"/>
              <a:gd name="T51" fmla="*/ 2147483647 h 2933"/>
              <a:gd name="T52" fmla="*/ 2147483647 w 6695"/>
              <a:gd name="T53" fmla="*/ 2147483647 h 2933"/>
              <a:gd name="T54" fmla="*/ 2147483647 w 6695"/>
              <a:gd name="T55" fmla="*/ 2147483647 h 2933"/>
              <a:gd name="T56" fmla="*/ 2147483647 w 6695"/>
              <a:gd name="T57" fmla="*/ 2147483647 h 2933"/>
              <a:gd name="T58" fmla="*/ 2147483647 w 6695"/>
              <a:gd name="T59" fmla="*/ 2147483647 h 2933"/>
              <a:gd name="T60" fmla="*/ 2147483647 w 6695"/>
              <a:gd name="T61" fmla="*/ 2147483647 h 2933"/>
              <a:gd name="T62" fmla="*/ 2147483647 w 6695"/>
              <a:gd name="T63" fmla="*/ 2147483647 h 2933"/>
              <a:gd name="T64" fmla="*/ 2147483647 w 6695"/>
              <a:gd name="T65" fmla="*/ 2147483647 h 2933"/>
              <a:gd name="T66" fmla="*/ 2147483647 w 6695"/>
              <a:gd name="T67" fmla="*/ 2147483647 h 2933"/>
              <a:gd name="T68" fmla="*/ 2147483647 w 6695"/>
              <a:gd name="T69" fmla="*/ 2147483647 h 2933"/>
              <a:gd name="T70" fmla="*/ 2147483647 w 6695"/>
              <a:gd name="T71" fmla="*/ 2147483647 h 2933"/>
              <a:gd name="T72" fmla="*/ 2147483647 w 6695"/>
              <a:gd name="T73" fmla="*/ 2147483647 h 2933"/>
              <a:gd name="T74" fmla="*/ 2147483647 w 6695"/>
              <a:gd name="T75" fmla="*/ 2147483647 h 2933"/>
              <a:gd name="T76" fmla="*/ 2147483647 w 6695"/>
              <a:gd name="T77" fmla="*/ 2147483647 h 2933"/>
              <a:gd name="T78" fmla="*/ 2147483647 w 6695"/>
              <a:gd name="T79" fmla="*/ 2147483647 h 2933"/>
              <a:gd name="T80" fmla="*/ 2147483647 w 6695"/>
              <a:gd name="T81" fmla="*/ 2147483647 h 2933"/>
              <a:gd name="T82" fmla="*/ 2147483647 w 6695"/>
              <a:gd name="T83" fmla="*/ 2147483647 h 2933"/>
              <a:gd name="T84" fmla="*/ 2147483647 w 6695"/>
              <a:gd name="T85" fmla="*/ 2147483647 h 2933"/>
              <a:gd name="T86" fmla="*/ 2147483647 w 6695"/>
              <a:gd name="T87" fmla="*/ 2147483647 h 2933"/>
              <a:gd name="T88" fmla="*/ 2147483647 w 6695"/>
              <a:gd name="T89" fmla="*/ 2147483647 h 2933"/>
              <a:gd name="T90" fmla="*/ 2147483647 w 6695"/>
              <a:gd name="T91" fmla="*/ 2147483647 h 2933"/>
              <a:gd name="T92" fmla="*/ 2147483647 w 6695"/>
              <a:gd name="T93" fmla="*/ 2147483647 h 2933"/>
              <a:gd name="T94" fmla="*/ 2147483647 w 6695"/>
              <a:gd name="T95" fmla="*/ 2147483647 h 2933"/>
              <a:gd name="T96" fmla="*/ 2147483647 w 6695"/>
              <a:gd name="T97" fmla="*/ 2147483647 h 2933"/>
              <a:gd name="T98" fmla="*/ 2147483647 w 6695"/>
              <a:gd name="T99" fmla="*/ 0 h 293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695"/>
              <a:gd name="T151" fmla="*/ 0 h 2933"/>
              <a:gd name="T152" fmla="*/ 6695 w 6695"/>
              <a:gd name="T153" fmla="*/ 2933 h 293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695" h="2933">
                <a:moveTo>
                  <a:pt x="6695" y="2933"/>
                </a:moveTo>
                <a:lnTo>
                  <a:pt x="6695" y="2799"/>
                </a:lnTo>
                <a:lnTo>
                  <a:pt x="6443" y="2799"/>
                </a:lnTo>
                <a:lnTo>
                  <a:pt x="6443" y="2700"/>
                </a:lnTo>
                <a:lnTo>
                  <a:pt x="6290" y="2700"/>
                </a:lnTo>
                <a:lnTo>
                  <a:pt x="6290" y="2609"/>
                </a:lnTo>
                <a:lnTo>
                  <a:pt x="6191" y="2609"/>
                </a:lnTo>
                <a:lnTo>
                  <a:pt x="6191" y="2519"/>
                </a:lnTo>
                <a:lnTo>
                  <a:pt x="5939" y="2519"/>
                </a:lnTo>
                <a:lnTo>
                  <a:pt x="5939" y="2450"/>
                </a:lnTo>
                <a:lnTo>
                  <a:pt x="5839" y="2450"/>
                </a:lnTo>
                <a:lnTo>
                  <a:pt x="5839" y="2382"/>
                </a:lnTo>
                <a:lnTo>
                  <a:pt x="5789" y="2382"/>
                </a:lnTo>
                <a:lnTo>
                  <a:pt x="5789" y="2312"/>
                </a:lnTo>
                <a:lnTo>
                  <a:pt x="5689" y="2312"/>
                </a:lnTo>
                <a:lnTo>
                  <a:pt x="5689" y="2248"/>
                </a:lnTo>
                <a:lnTo>
                  <a:pt x="5534" y="2248"/>
                </a:lnTo>
                <a:lnTo>
                  <a:pt x="5534" y="2193"/>
                </a:lnTo>
                <a:lnTo>
                  <a:pt x="5285" y="2193"/>
                </a:lnTo>
                <a:lnTo>
                  <a:pt x="5285" y="2139"/>
                </a:lnTo>
                <a:lnTo>
                  <a:pt x="4933" y="2139"/>
                </a:lnTo>
                <a:lnTo>
                  <a:pt x="4933" y="2099"/>
                </a:lnTo>
                <a:lnTo>
                  <a:pt x="4834" y="2099"/>
                </a:lnTo>
                <a:lnTo>
                  <a:pt x="4834" y="2058"/>
                </a:lnTo>
                <a:lnTo>
                  <a:pt x="4778" y="2058"/>
                </a:lnTo>
                <a:lnTo>
                  <a:pt x="4778" y="2019"/>
                </a:lnTo>
                <a:lnTo>
                  <a:pt x="4430" y="2019"/>
                </a:lnTo>
                <a:lnTo>
                  <a:pt x="4430" y="1949"/>
                </a:lnTo>
                <a:lnTo>
                  <a:pt x="4380" y="1949"/>
                </a:lnTo>
                <a:lnTo>
                  <a:pt x="4380" y="1910"/>
                </a:lnTo>
                <a:lnTo>
                  <a:pt x="4078" y="1910"/>
                </a:lnTo>
                <a:lnTo>
                  <a:pt x="4078" y="1875"/>
                </a:lnTo>
                <a:lnTo>
                  <a:pt x="4028" y="1875"/>
                </a:lnTo>
                <a:lnTo>
                  <a:pt x="4028" y="1839"/>
                </a:lnTo>
                <a:lnTo>
                  <a:pt x="3723" y="1839"/>
                </a:lnTo>
                <a:lnTo>
                  <a:pt x="3723" y="1804"/>
                </a:lnTo>
                <a:lnTo>
                  <a:pt x="3674" y="1804"/>
                </a:lnTo>
                <a:lnTo>
                  <a:pt x="3674" y="1732"/>
                </a:lnTo>
                <a:lnTo>
                  <a:pt x="3624" y="1732"/>
                </a:lnTo>
                <a:lnTo>
                  <a:pt x="3624" y="1557"/>
                </a:lnTo>
                <a:lnTo>
                  <a:pt x="3272" y="1557"/>
                </a:lnTo>
                <a:lnTo>
                  <a:pt x="3272" y="1523"/>
                </a:lnTo>
                <a:lnTo>
                  <a:pt x="2918" y="1523"/>
                </a:lnTo>
                <a:lnTo>
                  <a:pt x="2918" y="1487"/>
                </a:lnTo>
                <a:lnTo>
                  <a:pt x="2818" y="1487"/>
                </a:lnTo>
                <a:lnTo>
                  <a:pt x="2818" y="1418"/>
                </a:lnTo>
                <a:lnTo>
                  <a:pt x="2768" y="1418"/>
                </a:lnTo>
                <a:lnTo>
                  <a:pt x="2768" y="1386"/>
                </a:lnTo>
                <a:lnTo>
                  <a:pt x="2466" y="1386"/>
                </a:lnTo>
                <a:lnTo>
                  <a:pt x="2466" y="1347"/>
                </a:lnTo>
                <a:lnTo>
                  <a:pt x="2062" y="1347"/>
                </a:lnTo>
                <a:lnTo>
                  <a:pt x="2062" y="1312"/>
                </a:lnTo>
                <a:lnTo>
                  <a:pt x="2012" y="1312"/>
                </a:lnTo>
                <a:lnTo>
                  <a:pt x="2012" y="1281"/>
                </a:lnTo>
                <a:lnTo>
                  <a:pt x="1962" y="1281"/>
                </a:lnTo>
                <a:lnTo>
                  <a:pt x="1962" y="1245"/>
                </a:lnTo>
                <a:lnTo>
                  <a:pt x="1912" y="1245"/>
                </a:lnTo>
                <a:lnTo>
                  <a:pt x="1912" y="1212"/>
                </a:lnTo>
                <a:lnTo>
                  <a:pt x="1713" y="1212"/>
                </a:lnTo>
                <a:lnTo>
                  <a:pt x="1713" y="1143"/>
                </a:lnTo>
                <a:lnTo>
                  <a:pt x="1660" y="1143"/>
                </a:lnTo>
                <a:lnTo>
                  <a:pt x="1660" y="1107"/>
                </a:lnTo>
                <a:lnTo>
                  <a:pt x="1611" y="1107"/>
                </a:lnTo>
                <a:lnTo>
                  <a:pt x="1611" y="939"/>
                </a:lnTo>
                <a:lnTo>
                  <a:pt x="1558" y="939"/>
                </a:lnTo>
                <a:lnTo>
                  <a:pt x="1558" y="908"/>
                </a:lnTo>
                <a:lnTo>
                  <a:pt x="1508" y="908"/>
                </a:lnTo>
                <a:lnTo>
                  <a:pt x="1508" y="874"/>
                </a:lnTo>
                <a:lnTo>
                  <a:pt x="1359" y="874"/>
                </a:lnTo>
                <a:lnTo>
                  <a:pt x="1359" y="839"/>
                </a:lnTo>
                <a:lnTo>
                  <a:pt x="1256" y="839"/>
                </a:lnTo>
                <a:lnTo>
                  <a:pt x="1256" y="805"/>
                </a:lnTo>
                <a:lnTo>
                  <a:pt x="1206" y="805"/>
                </a:lnTo>
                <a:lnTo>
                  <a:pt x="1206" y="772"/>
                </a:lnTo>
                <a:lnTo>
                  <a:pt x="1107" y="772"/>
                </a:lnTo>
                <a:lnTo>
                  <a:pt x="1107" y="739"/>
                </a:lnTo>
                <a:lnTo>
                  <a:pt x="1057" y="739"/>
                </a:lnTo>
                <a:lnTo>
                  <a:pt x="1057" y="708"/>
                </a:lnTo>
                <a:lnTo>
                  <a:pt x="1007" y="708"/>
                </a:lnTo>
                <a:lnTo>
                  <a:pt x="1007" y="672"/>
                </a:lnTo>
                <a:lnTo>
                  <a:pt x="907" y="672"/>
                </a:lnTo>
                <a:lnTo>
                  <a:pt x="907" y="641"/>
                </a:lnTo>
                <a:lnTo>
                  <a:pt x="806" y="641"/>
                </a:lnTo>
                <a:lnTo>
                  <a:pt x="806" y="609"/>
                </a:lnTo>
                <a:lnTo>
                  <a:pt x="653" y="609"/>
                </a:lnTo>
                <a:lnTo>
                  <a:pt x="653" y="544"/>
                </a:lnTo>
                <a:lnTo>
                  <a:pt x="603" y="544"/>
                </a:lnTo>
                <a:lnTo>
                  <a:pt x="603" y="447"/>
                </a:lnTo>
                <a:lnTo>
                  <a:pt x="453" y="447"/>
                </a:lnTo>
                <a:lnTo>
                  <a:pt x="453" y="349"/>
                </a:lnTo>
                <a:lnTo>
                  <a:pt x="401" y="349"/>
                </a:lnTo>
                <a:lnTo>
                  <a:pt x="401" y="126"/>
                </a:lnTo>
                <a:lnTo>
                  <a:pt x="351" y="126"/>
                </a:lnTo>
                <a:lnTo>
                  <a:pt x="351" y="93"/>
                </a:lnTo>
                <a:lnTo>
                  <a:pt x="251" y="93"/>
                </a:lnTo>
                <a:lnTo>
                  <a:pt x="251" y="62"/>
                </a:lnTo>
                <a:lnTo>
                  <a:pt x="201" y="62"/>
                </a:lnTo>
                <a:lnTo>
                  <a:pt x="201" y="31"/>
                </a:lnTo>
                <a:lnTo>
                  <a:pt x="151" y="31"/>
                </a:lnTo>
                <a:lnTo>
                  <a:pt x="151" y="0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6220" name="Group 41"/>
          <p:cNvGrpSpPr>
            <a:grpSpLocks/>
          </p:cNvGrpSpPr>
          <p:nvPr/>
        </p:nvGrpSpPr>
        <p:grpSpPr bwMode="auto">
          <a:xfrm>
            <a:off x="1354138" y="4283075"/>
            <a:ext cx="319087" cy="401638"/>
            <a:chOff x="4441" y="2992"/>
            <a:chExt cx="219" cy="275"/>
          </a:xfrm>
        </p:grpSpPr>
        <p:sp>
          <p:nvSpPr>
            <p:cNvPr id="6296" name="Line 42"/>
            <p:cNvSpPr>
              <a:spLocks noChangeShapeType="1"/>
            </p:cNvSpPr>
            <p:nvPr/>
          </p:nvSpPr>
          <p:spPr bwMode="auto">
            <a:xfrm flipH="1">
              <a:off x="4441" y="2992"/>
              <a:ext cx="219" cy="1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97" name="Line 43"/>
            <p:cNvSpPr>
              <a:spLocks noChangeShapeType="1"/>
            </p:cNvSpPr>
            <p:nvPr/>
          </p:nvSpPr>
          <p:spPr bwMode="auto">
            <a:xfrm flipH="1">
              <a:off x="4441" y="3129"/>
              <a:ext cx="219" cy="1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98" name="Line 44"/>
            <p:cNvSpPr>
              <a:spLocks noChangeShapeType="1"/>
            </p:cNvSpPr>
            <p:nvPr/>
          </p:nvSpPr>
          <p:spPr bwMode="auto">
            <a:xfrm flipH="1">
              <a:off x="4441" y="3266"/>
              <a:ext cx="219" cy="1"/>
            </a:xfrm>
            <a:prstGeom prst="line">
              <a:avLst/>
            </a:prstGeom>
            <a:noFill/>
            <a:ln w="25400">
              <a:solidFill>
                <a:srgbClr val="E67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221" name="Rectangle 45"/>
          <p:cNvSpPr>
            <a:spLocks noChangeArrowheads="1"/>
          </p:cNvSpPr>
          <p:nvPr/>
        </p:nvSpPr>
        <p:spPr bwMode="auto">
          <a:xfrm>
            <a:off x="860425" y="4970463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6222" name="Rectangle 46"/>
          <p:cNvSpPr>
            <a:spLocks noChangeArrowheads="1"/>
          </p:cNvSpPr>
          <p:nvPr/>
        </p:nvSpPr>
        <p:spPr bwMode="auto">
          <a:xfrm>
            <a:off x="1412875" y="4970463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6223" name="Rectangle 47"/>
          <p:cNvSpPr>
            <a:spLocks noChangeArrowheads="1"/>
          </p:cNvSpPr>
          <p:nvPr/>
        </p:nvSpPr>
        <p:spPr bwMode="auto">
          <a:xfrm>
            <a:off x="1979613" y="4970463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6224" name="Rectangle 48"/>
          <p:cNvSpPr>
            <a:spLocks noChangeArrowheads="1"/>
          </p:cNvSpPr>
          <p:nvPr/>
        </p:nvSpPr>
        <p:spPr bwMode="auto">
          <a:xfrm>
            <a:off x="2576513" y="4970463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72</a:t>
            </a:r>
          </a:p>
        </p:txBody>
      </p:sp>
      <p:sp>
        <p:nvSpPr>
          <p:cNvPr id="6225" name="Rectangle 49"/>
          <p:cNvSpPr>
            <a:spLocks noChangeArrowheads="1"/>
          </p:cNvSpPr>
          <p:nvPr/>
        </p:nvSpPr>
        <p:spPr bwMode="auto">
          <a:xfrm>
            <a:off x="3176588" y="4970463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6226" name="Rectangle 50"/>
          <p:cNvSpPr>
            <a:spLocks noChangeArrowheads="1"/>
          </p:cNvSpPr>
          <p:nvPr/>
        </p:nvSpPr>
        <p:spPr bwMode="auto">
          <a:xfrm>
            <a:off x="3727450" y="4970463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6227" name="Rectangle 51"/>
          <p:cNvSpPr>
            <a:spLocks noChangeArrowheads="1"/>
          </p:cNvSpPr>
          <p:nvPr/>
        </p:nvSpPr>
        <p:spPr bwMode="auto">
          <a:xfrm>
            <a:off x="4310063" y="4970463"/>
            <a:ext cx="4365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6228" name="Rectangle 52"/>
          <p:cNvSpPr>
            <a:spLocks noChangeArrowheads="1"/>
          </p:cNvSpPr>
          <p:nvPr/>
        </p:nvSpPr>
        <p:spPr bwMode="auto">
          <a:xfrm>
            <a:off x="668338" y="4772025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6229" name="Rectangle 53"/>
          <p:cNvSpPr>
            <a:spLocks noChangeArrowheads="1"/>
          </p:cNvSpPr>
          <p:nvPr/>
        </p:nvSpPr>
        <p:spPr bwMode="auto">
          <a:xfrm>
            <a:off x="593725" y="438943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30</a:t>
            </a:r>
          </a:p>
        </p:txBody>
      </p:sp>
      <p:sp>
        <p:nvSpPr>
          <p:cNvPr id="6230" name="Rectangle 54"/>
          <p:cNvSpPr>
            <a:spLocks noChangeArrowheads="1"/>
          </p:cNvSpPr>
          <p:nvPr/>
        </p:nvSpPr>
        <p:spPr bwMode="auto">
          <a:xfrm>
            <a:off x="593725" y="40100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6231" name="Rectangle 55"/>
          <p:cNvSpPr>
            <a:spLocks noChangeArrowheads="1"/>
          </p:cNvSpPr>
          <p:nvPr/>
        </p:nvSpPr>
        <p:spPr bwMode="auto">
          <a:xfrm>
            <a:off x="593725" y="36290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6232" name="Rectangle 56"/>
          <p:cNvSpPr>
            <a:spLocks noChangeArrowheads="1"/>
          </p:cNvSpPr>
          <p:nvPr/>
        </p:nvSpPr>
        <p:spPr bwMode="auto">
          <a:xfrm>
            <a:off x="593725" y="32480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6233" name="Rectangle 57"/>
          <p:cNvSpPr>
            <a:spLocks noChangeArrowheads="1"/>
          </p:cNvSpPr>
          <p:nvPr/>
        </p:nvSpPr>
        <p:spPr bwMode="auto">
          <a:xfrm>
            <a:off x="593725" y="286861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70</a:t>
            </a:r>
          </a:p>
        </p:txBody>
      </p:sp>
      <p:sp>
        <p:nvSpPr>
          <p:cNvPr id="6234" name="Rectangle 58"/>
          <p:cNvSpPr>
            <a:spLocks noChangeArrowheads="1"/>
          </p:cNvSpPr>
          <p:nvPr/>
        </p:nvSpPr>
        <p:spPr bwMode="auto">
          <a:xfrm>
            <a:off x="593725" y="248761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6235" name="Rectangle 59"/>
          <p:cNvSpPr>
            <a:spLocks noChangeArrowheads="1"/>
          </p:cNvSpPr>
          <p:nvPr/>
        </p:nvSpPr>
        <p:spPr bwMode="auto">
          <a:xfrm>
            <a:off x="593725" y="210661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90</a:t>
            </a:r>
          </a:p>
        </p:txBody>
      </p:sp>
      <p:sp>
        <p:nvSpPr>
          <p:cNvPr id="6236" name="Rectangle 61"/>
          <p:cNvSpPr>
            <a:spLocks noChangeArrowheads="1"/>
          </p:cNvSpPr>
          <p:nvPr/>
        </p:nvSpPr>
        <p:spPr bwMode="auto">
          <a:xfrm>
            <a:off x="1684338" y="4127500"/>
            <a:ext cx="12144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000066"/>
                </a:solidFill>
              </a:rPr>
              <a:t>EFV + 2 NRTIs</a:t>
            </a:r>
          </a:p>
        </p:txBody>
      </p:sp>
      <p:sp>
        <p:nvSpPr>
          <p:cNvPr id="6237" name="Rectangle 62"/>
          <p:cNvSpPr>
            <a:spLocks noChangeArrowheads="1"/>
          </p:cNvSpPr>
          <p:nvPr/>
        </p:nvSpPr>
        <p:spPr bwMode="auto">
          <a:xfrm>
            <a:off x="1684338" y="4348163"/>
            <a:ext cx="1298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000066"/>
                </a:solidFill>
              </a:rPr>
              <a:t>LPV/r + 2 NRTIs</a:t>
            </a:r>
          </a:p>
        </p:txBody>
      </p:sp>
      <p:sp>
        <p:nvSpPr>
          <p:cNvPr id="6238" name="Rectangle 63"/>
          <p:cNvSpPr>
            <a:spLocks noChangeArrowheads="1"/>
          </p:cNvSpPr>
          <p:nvPr/>
        </p:nvSpPr>
        <p:spPr bwMode="auto">
          <a:xfrm>
            <a:off x="1684338" y="4537075"/>
            <a:ext cx="1036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000066"/>
                </a:solidFill>
              </a:rPr>
              <a:t>EFV + LPV/r</a:t>
            </a:r>
          </a:p>
        </p:txBody>
      </p:sp>
      <p:sp>
        <p:nvSpPr>
          <p:cNvPr id="6239" name="Text Box 174"/>
          <p:cNvSpPr txBox="1">
            <a:spLocks noChangeArrowheads="1"/>
          </p:cNvSpPr>
          <p:nvPr/>
        </p:nvSpPr>
        <p:spPr bwMode="auto">
          <a:xfrm>
            <a:off x="1336675" y="3394075"/>
            <a:ext cx="18240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200" b="1" i="0">
                <a:solidFill>
                  <a:srgbClr val="000066"/>
                </a:solidFill>
              </a:rPr>
              <a:t>p = 0.006 EFV vs LPV/r</a:t>
            </a:r>
          </a:p>
        </p:txBody>
      </p:sp>
      <p:sp>
        <p:nvSpPr>
          <p:cNvPr id="6240" name="Line 179"/>
          <p:cNvSpPr>
            <a:spLocks noChangeShapeType="1"/>
          </p:cNvSpPr>
          <p:nvPr/>
        </p:nvSpPr>
        <p:spPr bwMode="auto">
          <a:xfrm flipV="1">
            <a:off x="3948113" y="4902200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41" name="Line 180"/>
          <p:cNvSpPr>
            <a:spLocks noChangeShapeType="1"/>
          </p:cNvSpPr>
          <p:nvPr/>
        </p:nvSpPr>
        <p:spPr bwMode="auto">
          <a:xfrm flipV="1">
            <a:off x="4533900" y="4902200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42" name="Rectangle 178"/>
          <p:cNvSpPr>
            <a:spLocks noChangeArrowheads="1"/>
          </p:cNvSpPr>
          <p:nvPr/>
        </p:nvSpPr>
        <p:spPr bwMode="auto">
          <a:xfrm>
            <a:off x="831850" y="1541463"/>
            <a:ext cx="3190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6243" name="Freeform 176"/>
          <p:cNvSpPr>
            <a:spLocks/>
          </p:cNvSpPr>
          <p:nvPr/>
        </p:nvSpPr>
        <p:spPr bwMode="auto">
          <a:xfrm>
            <a:off x="1004888" y="1774825"/>
            <a:ext cx="3575050" cy="3117850"/>
          </a:xfrm>
          <a:custGeom>
            <a:avLst/>
            <a:gdLst>
              <a:gd name="T0" fmla="*/ 2147483647 w 2078"/>
              <a:gd name="T1" fmla="*/ 2147483647 h 296"/>
              <a:gd name="T2" fmla="*/ 0 w 2078"/>
              <a:gd name="T3" fmla="*/ 2147483647 h 296"/>
              <a:gd name="T4" fmla="*/ 0 w 2078"/>
              <a:gd name="T5" fmla="*/ 0 h 296"/>
              <a:gd name="T6" fmla="*/ 0 60000 65536"/>
              <a:gd name="T7" fmla="*/ 0 60000 65536"/>
              <a:gd name="T8" fmla="*/ 0 60000 65536"/>
              <a:gd name="T9" fmla="*/ 0 w 2078"/>
              <a:gd name="T10" fmla="*/ 0 h 296"/>
              <a:gd name="T11" fmla="*/ 2078 w 2078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" h="296">
                <a:moveTo>
                  <a:pt x="2078" y="296"/>
                </a:moveTo>
                <a:cubicBezTo>
                  <a:pt x="1385" y="296"/>
                  <a:pt x="693" y="296"/>
                  <a:pt x="0" y="296"/>
                </a:cubicBezTo>
                <a:lnTo>
                  <a:pt x="0" y="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44" name="Line 10"/>
          <p:cNvSpPr>
            <a:spLocks noChangeShapeType="1"/>
          </p:cNvSpPr>
          <p:nvPr/>
        </p:nvSpPr>
        <p:spPr bwMode="auto">
          <a:xfrm>
            <a:off x="928688" y="1862138"/>
            <a:ext cx="76200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45" name="Rectangle 59"/>
          <p:cNvSpPr>
            <a:spLocks noChangeArrowheads="1"/>
          </p:cNvSpPr>
          <p:nvPr/>
        </p:nvSpPr>
        <p:spPr bwMode="auto">
          <a:xfrm>
            <a:off x="509588" y="1725613"/>
            <a:ext cx="4365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246" name="Rectangle 103"/>
          <p:cNvSpPr>
            <a:spLocks noChangeArrowheads="1"/>
          </p:cNvSpPr>
          <p:nvPr/>
        </p:nvSpPr>
        <p:spPr bwMode="auto">
          <a:xfrm>
            <a:off x="4783138" y="17272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247" name="Rectangle 88"/>
          <p:cNvSpPr>
            <a:spLocks noChangeArrowheads="1"/>
          </p:cNvSpPr>
          <p:nvPr/>
        </p:nvSpPr>
        <p:spPr bwMode="auto">
          <a:xfrm>
            <a:off x="5100638" y="4970463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6248" name="Rectangle 89"/>
          <p:cNvSpPr>
            <a:spLocks noChangeArrowheads="1"/>
          </p:cNvSpPr>
          <p:nvPr/>
        </p:nvSpPr>
        <p:spPr bwMode="auto">
          <a:xfrm>
            <a:off x="5662613" y="4970463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6249" name="Rectangle 90"/>
          <p:cNvSpPr>
            <a:spLocks noChangeArrowheads="1"/>
          </p:cNvSpPr>
          <p:nvPr/>
        </p:nvSpPr>
        <p:spPr bwMode="auto">
          <a:xfrm>
            <a:off x="6262688" y="4970463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6250" name="Rectangle 91"/>
          <p:cNvSpPr>
            <a:spLocks noChangeArrowheads="1"/>
          </p:cNvSpPr>
          <p:nvPr/>
        </p:nvSpPr>
        <p:spPr bwMode="auto">
          <a:xfrm>
            <a:off x="6872288" y="4970463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72</a:t>
            </a:r>
          </a:p>
        </p:txBody>
      </p:sp>
      <p:sp>
        <p:nvSpPr>
          <p:cNvPr id="6251" name="Rectangle 92"/>
          <p:cNvSpPr>
            <a:spLocks noChangeArrowheads="1"/>
          </p:cNvSpPr>
          <p:nvPr/>
        </p:nvSpPr>
        <p:spPr bwMode="auto">
          <a:xfrm>
            <a:off x="7459663" y="4970463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6252" name="Rectangle 93"/>
          <p:cNvSpPr>
            <a:spLocks noChangeArrowheads="1"/>
          </p:cNvSpPr>
          <p:nvPr/>
        </p:nvSpPr>
        <p:spPr bwMode="auto">
          <a:xfrm>
            <a:off x="8020050" y="4970463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6253" name="Rectangle 94"/>
          <p:cNvSpPr>
            <a:spLocks noChangeArrowheads="1"/>
          </p:cNvSpPr>
          <p:nvPr/>
        </p:nvSpPr>
        <p:spPr bwMode="auto">
          <a:xfrm>
            <a:off x="8618538" y="4970463"/>
            <a:ext cx="4365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6254" name="Rectangle 95"/>
          <p:cNvSpPr>
            <a:spLocks noChangeArrowheads="1"/>
          </p:cNvSpPr>
          <p:nvPr/>
        </p:nvSpPr>
        <p:spPr bwMode="auto">
          <a:xfrm>
            <a:off x="4949825" y="4772025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6255" name="Rectangle 96"/>
          <p:cNvSpPr>
            <a:spLocks noChangeArrowheads="1"/>
          </p:cNvSpPr>
          <p:nvPr/>
        </p:nvSpPr>
        <p:spPr bwMode="auto">
          <a:xfrm>
            <a:off x="4875213" y="438943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30</a:t>
            </a:r>
          </a:p>
        </p:txBody>
      </p:sp>
      <p:sp>
        <p:nvSpPr>
          <p:cNvPr id="6256" name="Rectangle 97"/>
          <p:cNvSpPr>
            <a:spLocks noChangeArrowheads="1"/>
          </p:cNvSpPr>
          <p:nvPr/>
        </p:nvSpPr>
        <p:spPr bwMode="auto">
          <a:xfrm>
            <a:off x="4875213" y="40100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6257" name="Rectangle 98"/>
          <p:cNvSpPr>
            <a:spLocks noChangeArrowheads="1"/>
          </p:cNvSpPr>
          <p:nvPr/>
        </p:nvSpPr>
        <p:spPr bwMode="auto">
          <a:xfrm>
            <a:off x="4875213" y="36290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6258" name="Rectangle 99"/>
          <p:cNvSpPr>
            <a:spLocks noChangeArrowheads="1"/>
          </p:cNvSpPr>
          <p:nvPr/>
        </p:nvSpPr>
        <p:spPr bwMode="auto">
          <a:xfrm>
            <a:off x="4875213" y="32480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6259" name="Rectangle 100"/>
          <p:cNvSpPr>
            <a:spLocks noChangeArrowheads="1"/>
          </p:cNvSpPr>
          <p:nvPr/>
        </p:nvSpPr>
        <p:spPr bwMode="auto">
          <a:xfrm>
            <a:off x="4875213" y="286861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70</a:t>
            </a:r>
          </a:p>
        </p:txBody>
      </p:sp>
      <p:sp>
        <p:nvSpPr>
          <p:cNvPr id="6260" name="Rectangle 101"/>
          <p:cNvSpPr>
            <a:spLocks noChangeArrowheads="1"/>
          </p:cNvSpPr>
          <p:nvPr/>
        </p:nvSpPr>
        <p:spPr bwMode="auto">
          <a:xfrm>
            <a:off x="4875213" y="248761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6261" name="Rectangle 102"/>
          <p:cNvSpPr>
            <a:spLocks noChangeArrowheads="1"/>
          </p:cNvSpPr>
          <p:nvPr/>
        </p:nvSpPr>
        <p:spPr bwMode="auto">
          <a:xfrm>
            <a:off x="4875213" y="210661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90</a:t>
            </a:r>
          </a:p>
        </p:txBody>
      </p:sp>
      <p:sp>
        <p:nvSpPr>
          <p:cNvPr id="6262" name="Rectangle 104"/>
          <p:cNvSpPr>
            <a:spLocks noChangeArrowheads="1"/>
          </p:cNvSpPr>
          <p:nvPr/>
        </p:nvSpPr>
        <p:spPr bwMode="auto">
          <a:xfrm>
            <a:off x="5943600" y="4127500"/>
            <a:ext cx="12144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000066"/>
                </a:solidFill>
              </a:rPr>
              <a:t>EFV + 2 NRTIs</a:t>
            </a:r>
          </a:p>
        </p:txBody>
      </p:sp>
      <p:sp>
        <p:nvSpPr>
          <p:cNvPr id="6263" name="Rectangle 105"/>
          <p:cNvSpPr>
            <a:spLocks noChangeArrowheads="1"/>
          </p:cNvSpPr>
          <p:nvPr/>
        </p:nvSpPr>
        <p:spPr bwMode="auto">
          <a:xfrm>
            <a:off x="5943600" y="4348163"/>
            <a:ext cx="1298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000066"/>
                </a:solidFill>
              </a:rPr>
              <a:t>LPV/r + 2 NRTIs</a:t>
            </a:r>
          </a:p>
        </p:txBody>
      </p:sp>
      <p:sp>
        <p:nvSpPr>
          <p:cNvPr id="6264" name="Rectangle 106"/>
          <p:cNvSpPr>
            <a:spLocks noChangeArrowheads="1"/>
          </p:cNvSpPr>
          <p:nvPr/>
        </p:nvSpPr>
        <p:spPr bwMode="auto">
          <a:xfrm>
            <a:off x="5943600" y="4537075"/>
            <a:ext cx="1036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000066"/>
                </a:solidFill>
              </a:rPr>
              <a:t>EFV + LPV/r</a:t>
            </a:r>
          </a:p>
        </p:txBody>
      </p:sp>
      <p:sp>
        <p:nvSpPr>
          <p:cNvPr id="6265" name="Line 129"/>
          <p:cNvSpPr>
            <a:spLocks noChangeShapeType="1"/>
          </p:cNvSpPr>
          <p:nvPr/>
        </p:nvSpPr>
        <p:spPr bwMode="auto">
          <a:xfrm flipV="1">
            <a:off x="8247063" y="4889500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66" name="Line 131"/>
          <p:cNvSpPr>
            <a:spLocks noChangeShapeType="1"/>
          </p:cNvSpPr>
          <p:nvPr/>
        </p:nvSpPr>
        <p:spPr bwMode="auto">
          <a:xfrm>
            <a:off x="5173663" y="3009900"/>
            <a:ext cx="77787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67" name="Line 133"/>
          <p:cNvSpPr>
            <a:spLocks noChangeShapeType="1"/>
          </p:cNvSpPr>
          <p:nvPr/>
        </p:nvSpPr>
        <p:spPr bwMode="auto">
          <a:xfrm>
            <a:off x="5173663" y="2627313"/>
            <a:ext cx="77787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68" name="Line 135"/>
          <p:cNvSpPr>
            <a:spLocks noChangeShapeType="1"/>
          </p:cNvSpPr>
          <p:nvPr/>
        </p:nvSpPr>
        <p:spPr bwMode="auto">
          <a:xfrm>
            <a:off x="5173663" y="2243138"/>
            <a:ext cx="77787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69" name="Line 136"/>
          <p:cNvSpPr>
            <a:spLocks noChangeShapeType="1"/>
          </p:cNvSpPr>
          <p:nvPr/>
        </p:nvSpPr>
        <p:spPr bwMode="auto">
          <a:xfrm>
            <a:off x="5249863" y="1860550"/>
            <a:ext cx="1587" cy="382588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0" name="Line 137"/>
          <p:cNvSpPr>
            <a:spLocks noChangeShapeType="1"/>
          </p:cNvSpPr>
          <p:nvPr/>
        </p:nvSpPr>
        <p:spPr bwMode="auto">
          <a:xfrm flipV="1">
            <a:off x="6448425" y="4889500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1" name="Line 138"/>
          <p:cNvSpPr>
            <a:spLocks noChangeShapeType="1"/>
          </p:cNvSpPr>
          <p:nvPr/>
        </p:nvSpPr>
        <p:spPr bwMode="auto">
          <a:xfrm flipV="1">
            <a:off x="7048500" y="4889500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2" name="Line 140"/>
          <p:cNvSpPr>
            <a:spLocks noChangeShapeType="1"/>
          </p:cNvSpPr>
          <p:nvPr/>
        </p:nvSpPr>
        <p:spPr bwMode="auto">
          <a:xfrm flipV="1">
            <a:off x="7646988" y="4889500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3" name="Line 145"/>
          <p:cNvSpPr>
            <a:spLocks noChangeShapeType="1"/>
          </p:cNvSpPr>
          <p:nvPr/>
        </p:nvSpPr>
        <p:spPr bwMode="auto">
          <a:xfrm>
            <a:off x="5173663" y="4162425"/>
            <a:ext cx="79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4" name="Line 146"/>
          <p:cNvSpPr>
            <a:spLocks noChangeShapeType="1"/>
          </p:cNvSpPr>
          <p:nvPr/>
        </p:nvSpPr>
        <p:spPr bwMode="auto">
          <a:xfrm>
            <a:off x="5173663" y="3395663"/>
            <a:ext cx="7778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5" name="Line 149"/>
          <p:cNvSpPr>
            <a:spLocks noChangeShapeType="1"/>
          </p:cNvSpPr>
          <p:nvPr/>
        </p:nvSpPr>
        <p:spPr bwMode="auto">
          <a:xfrm>
            <a:off x="5173663" y="3778250"/>
            <a:ext cx="79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6" name="Line 150"/>
          <p:cNvSpPr>
            <a:spLocks noChangeShapeType="1"/>
          </p:cNvSpPr>
          <p:nvPr/>
        </p:nvSpPr>
        <p:spPr bwMode="auto">
          <a:xfrm flipH="1">
            <a:off x="5194300" y="4748213"/>
            <a:ext cx="52388" cy="492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7" name="Line 152"/>
          <p:cNvSpPr>
            <a:spLocks noChangeShapeType="1"/>
          </p:cNvSpPr>
          <p:nvPr/>
        </p:nvSpPr>
        <p:spPr bwMode="auto">
          <a:xfrm>
            <a:off x="5248275" y="4889500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8" name="Line 153"/>
          <p:cNvSpPr>
            <a:spLocks noChangeShapeType="1"/>
          </p:cNvSpPr>
          <p:nvPr/>
        </p:nvSpPr>
        <p:spPr bwMode="auto">
          <a:xfrm>
            <a:off x="5173663" y="4889500"/>
            <a:ext cx="74612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79" name="Line 154"/>
          <p:cNvSpPr>
            <a:spLocks noChangeShapeType="1"/>
          </p:cNvSpPr>
          <p:nvPr/>
        </p:nvSpPr>
        <p:spPr bwMode="auto">
          <a:xfrm flipH="1">
            <a:off x="5187950" y="4695825"/>
            <a:ext cx="65088" cy="603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80" name="Line 156"/>
          <p:cNvSpPr>
            <a:spLocks noChangeShapeType="1"/>
          </p:cNvSpPr>
          <p:nvPr/>
        </p:nvSpPr>
        <p:spPr bwMode="auto">
          <a:xfrm>
            <a:off x="5173663" y="4546600"/>
            <a:ext cx="79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81" name="Line 157"/>
          <p:cNvSpPr>
            <a:spLocks noChangeShapeType="1"/>
          </p:cNvSpPr>
          <p:nvPr/>
        </p:nvSpPr>
        <p:spPr bwMode="auto">
          <a:xfrm flipV="1">
            <a:off x="5849938" y="4889500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82" name="Line 158"/>
          <p:cNvSpPr>
            <a:spLocks noChangeShapeType="1"/>
          </p:cNvSpPr>
          <p:nvPr/>
        </p:nvSpPr>
        <p:spPr bwMode="auto">
          <a:xfrm flipH="1">
            <a:off x="5253038" y="4641850"/>
            <a:ext cx="53975" cy="539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83" name="Line 159"/>
          <p:cNvSpPr>
            <a:spLocks noChangeShapeType="1"/>
          </p:cNvSpPr>
          <p:nvPr/>
        </p:nvSpPr>
        <p:spPr bwMode="auto">
          <a:xfrm flipH="1">
            <a:off x="5246688" y="4683125"/>
            <a:ext cx="66675" cy="650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6284" name="Group 162"/>
          <p:cNvGrpSpPr>
            <a:grpSpLocks/>
          </p:cNvGrpSpPr>
          <p:nvPr/>
        </p:nvGrpSpPr>
        <p:grpSpPr bwMode="auto">
          <a:xfrm>
            <a:off x="5616575" y="4279900"/>
            <a:ext cx="323850" cy="400050"/>
            <a:chOff x="4441" y="2992"/>
            <a:chExt cx="219" cy="275"/>
          </a:xfrm>
        </p:grpSpPr>
        <p:sp>
          <p:nvSpPr>
            <p:cNvPr id="6293" name="Line 163"/>
            <p:cNvSpPr>
              <a:spLocks noChangeShapeType="1"/>
            </p:cNvSpPr>
            <p:nvPr/>
          </p:nvSpPr>
          <p:spPr bwMode="auto">
            <a:xfrm flipH="1">
              <a:off x="4441" y="2992"/>
              <a:ext cx="219" cy="1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94" name="Line 164"/>
            <p:cNvSpPr>
              <a:spLocks noChangeShapeType="1"/>
            </p:cNvSpPr>
            <p:nvPr/>
          </p:nvSpPr>
          <p:spPr bwMode="auto">
            <a:xfrm flipH="1">
              <a:off x="4441" y="3129"/>
              <a:ext cx="219" cy="1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95" name="Line 165"/>
            <p:cNvSpPr>
              <a:spLocks noChangeShapeType="1"/>
            </p:cNvSpPr>
            <p:nvPr/>
          </p:nvSpPr>
          <p:spPr bwMode="auto">
            <a:xfrm flipH="1">
              <a:off x="4441" y="3266"/>
              <a:ext cx="219" cy="1"/>
            </a:xfrm>
            <a:prstGeom prst="line">
              <a:avLst/>
            </a:prstGeom>
            <a:noFill/>
            <a:ln w="25400">
              <a:solidFill>
                <a:srgbClr val="E67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285" name="Freeform 166"/>
          <p:cNvSpPr>
            <a:spLocks/>
          </p:cNvSpPr>
          <p:nvPr/>
        </p:nvSpPr>
        <p:spPr bwMode="auto">
          <a:xfrm>
            <a:off x="5249863" y="1860550"/>
            <a:ext cx="2846387" cy="1651000"/>
          </a:xfrm>
          <a:custGeom>
            <a:avLst/>
            <a:gdLst>
              <a:gd name="T0" fmla="*/ 2147483647 w 5751"/>
              <a:gd name="T1" fmla="*/ 2147483647 h 3411"/>
              <a:gd name="T2" fmla="*/ 2147483647 w 5751"/>
              <a:gd name="T3" fmla="*/ 2147483647 h 3411"/>
              <a:gd name="T4" fmla="*/ 2147483647 w 5751"/>
              <a:gd name="T5" fmla="*/ 2147483647 h 3411"/>
              <a:gd name="T6" fmla="*/ 2147483647 w 5751"/>
              <a:gd name="T7" fmla="*/ 2147483647 h 3411"/>
              <a:gd name="T8" fmla="*/ 2147483647 w 5751"/>
              <a:gd name="T9" fmla="*/ 2147483647 h 3411"/>
              <a:gd name="T10" fmla="*/ 2147483647 w 5751"/>
              <a:gd name="T11" fmla="*/ 2147483647 h 3411"/>
              <a:gd name="T12" fmla="*/ 2147483647 w 5751"/>
              <a:gd name="T13" fmla="*/ 2147483647 h 3411"/>
              <a:gd name="T14" fmla="*/ 2147483647 w 5751"/>
              <a:gd name="T15" fmla="*/ 2147483647 h 3411"/>
              <a:gd name="T16" fmla="*/ 2147483647 w 5751"/>
              <a:gd name="T17" fmla="*/ 2147483647 h 3411"/>
              <a:gd name="T18" fmla="*/ 2147483647 w 5751"/>
              <a:gd name="T19" fmla="*/ 2147483647 h 3411"/>
              <a:gd name="T20" fmla="*/ 2147483647 w 5751"/>
              <a:gd name="T21" fmla="*/ 2147483647 h 3411"/>
              <a:gd name="T22" fmla="*/ 2147483647 w 5751"/>
              <a:gd name="T23" fmla="*/ 2147483647 h 3411"/>
              <a:gd name="T24" fmla="*/ 2147483647 w 5751"/>
              <a:gd name="T25" fmla="*/ 2147483647 h 3411"/>
              <a:gd name="T26" fmla="*/ 2147483647 w 5751"/>
              <a:gd name="T27" fmla="*/ 2147483647 h 3411"/>
              <a:gd name="T28" fmla="*/ 2147483647 w 5751"/>
              <a:gd name="T29" fmla="*/ 2147483647 h 3411"/>
              <a:gd name="T30" fmla="*/ 2147483647 w 5751"/>
              <a:gd name="T31" fmla="*/ 2147483647 h 3411"/>
              <a:gd name="T32" fmla="*/ 2147483647 w 5751"/>
              <a:gd name="T33" fmla="*/ 2147483647 h 3411"/>
              <a:gd name="T34" fmla="*/ 2147483647 w 5751"/>
              <a:gd name="T35" fmla="*/ 2147483647 h 3411"/>
              <a:gd name="T36" fmla="*/ 2147483647 w 5751"/>
              <a:gd name="T37" fmla="*/ 2147483647 h 3411"/>
              <a:gd name="T38" fmla="*/ 2147483647 w 5751"/>
              <a:gd name="T39" fmla="*/ 2147483647 h 3411"/>
              <a:gd name="T40" fmla="*/ 2147483647 w 5751"/>
              <a:gd name="T41" fmla="*/ 2147483647 h 3411"/>
              <a:gd name="T42" fmla="*/ 2147483647 w 5751"/>
              <a:gd name="T43" fmla="*/ 2147483647 h 3411"/>
              <a:gd name="T44" fmla="*/ 2147483647 w 5751"/>
              <a:gd name="T45" fmla="*/ 2147483647 h 3411"/>
              <a:gd name="T46" fmla="*/ 2147483647 w 5751"/>
              <a:gd name="T47" fmla="*/ 2147483647 h 3411"/>
              <a:gd name="T48" fmla="*/ 2147483647 w 5751"/>
              <a:gd name="T49" fmla="*/ 2147483647 h 3411"/>
              <a:gd name="T50" fmla="*/ 2147483647 w 5751"/>
              <a:gd name="T51" fmla="*/ 2147483647 h 3411"/>
              <a:gd name="T52" fmla="*/ 2147483647 w 5751"/>
              <a:gd name="T53" fmla="*/ 2147483647 h 3411"/>
              <a:gd name="T54" fmla="*/ 2147483647 w 5751"/>
              <a:gd name="T55" fmla="*/ 2147483647 h 3411"/>
              <a:gd name="T56" fmla="*/ 2147483647 w 5751"/>
              <a:gd name="T57" fmla="*/ 2147483647 h 3411"/>
              <a:gd name="T58" fmla="*/ 2147483647 w 5751"/>
              <a:gd name="T59" fmla="*/ 2147483647 h 3411"/>
              <a:gd name="T60" fmla="*/ 2147483647 w 5751"/>
              <a:gd name="T61" fmla="*/ 2147483647 h 3411"/>
              <a:gd name="T62" fmla="*/ 2147483647 w 5751"/>
              <a:gd name="T63" fmla="*/ 2147483647 h 3411"/>
              <a:gd name="T64" fmla="*/ 2147483647 w 5751"/>
              <a:gd name="T65" fmla="*/ 2147483647 h 3411"/>
              <a:gd name="T66" fmla="*/ 2147483647 w 5751"/>
              <a:gd name="T67" fmla="*/ 2147483647 h 3411"/>
              <a:gd name="T68" fmla="*/ 2147483647 w 5751"/>
              <a:gd name="T69" fmla="*/ 2147483647 h 3411"/>
              <a:gd name="T70" fmla="*/ 2147483647 w 5751"/>
              <a:gd name="T71" fmla="*/ 2147483647 h 3411"/>
              <a:gd name="T72" fmla="*/ 2147483647 w 5751"/>
              <a:gd name="T73" fmla="*/ 2147483647 h 3411"/>
              <a:gd name="T74" fmla="*/ 2147483647 w 5751"/>
              <a:gd name="T75" fmla="*/ 2147483647 h 3411"/>
              <a:gd name="T76" fmla="*/ 2147483647 w 5751"/>
              <a:gd name="T77" fmla="*/ 2147483647 h 3411"/>
              <a:gd name="T78" fmla="*/ 2147483647 w 5751"/>
              <a:gd name="T79" fmla="*/ 2147483647 h 3411"/>
              <a:gd name="T80" fmla="*/ 2147483647 w 5751"/>
              <a:gd name="T81" fmla="*/ 2147483647 h 3411"/>
              <a:gd name="T82" fmla="*/ 2147483647 w 5751"/>
              <a:gd name="T83" fmla="*/ 2147483647 h 3411"/>
              <a:gd name="T84" fmla="*/ 2147483647 w 5751"/>
              <a:gd name="T85" fmla="*/ 2147483647 h 3411"/>
              <a:gd name="T86" fmla="*/ 2147483647 w 5751"/>
              <a:gd name="T87" fmla="*/ 2147483647 h 3411"/>
              <a:gd name="T88" fmla="*/ 2147483647 w 5751"/>
              <a:gd name="T89" fmla="*/ 2147483647 h 3411"/>
              <a:gd name="T90" fmla="*/ 2147483647 w 5751"/>
              <a:gd name="T91" fmla="*/ 2147483647 h 3411"/>
              <a:gd name="T92" fmla="*/ 2147483647 w 5751"/>
              <a:gd name="T93" fmla="*/ 2147483647 h 3411"/>
              <a:gd name="T94" fmla="*/ 2147483647 w 5751"/>
              <a:gd name="T95" fmla="*/ 2147483647 h 3411"/>
              <a:gd name="T96" fmla="*/ 2147483647 w 5751"/>
              <a:gd name="T97" fmla="*/ 2147483647 h 3411"/>
              <a:gd name="T98" fmla="*/ 2147483647 w 5751"/>
              <a:gd name="T99" fmla="*/ 2147483647 h 3411"/>
              <a:gd name="T100" fmla="*/ 2147483647 w 5751"/>
              <a:gd name="T101" fmla="*/ 2147483647 h 3411"/>
              <a:gd name="T102" fmla="*/ 2147483647 w 5751"/>
              <a:gd name="T103" fmla="*/ 2147483647 h 3411"/>
              <a:gd name="T104" fmla="*/ 2147483647 w 5751"/>
              <a:gd name="T105" fmla="*/ 2147483647 h 3411"/>
              <a:gd name="T106" fmla="*/ 2147483647 w 5751"/>
              <a:gd name="T107" fmla="*/ 2147483647 h 3411"/>
              <a:gd name="T108" fmla="*/ 2147483647 w 5751"/>
              <a:gd name="T109" fmla="*/ 2147483647 h 3411"/>
              <a:gd name="T110" fmla="*/ 2147483647 w 5751"/>
              <a:gd name="T111" fmla="*/ 2147483647 h 3411"/>
              <a:gd name="T112" fmla="*/ 0 w 5751"/>
              <a:gd name="T113" fmla="*/ 0 h 341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5751"/>
              <a:gd name="T172" fmla="*/ 0 h 3411"/>
              <a:gd name="T173" fmla="*/ 5751 w 5751"/>
              <a:gd name="T174" fmla="*/ 3411 h 341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5751" h="3411">
                <a:moveTo>
                  <a:pt x="5751" y="3411"/>
                </a:moveTo>
                <a:lnTo>
                  <a:pt x="5751" y="3338"/>
                </a:lnTo>
                <a:lnTo>
                  <a:pt x="5649" y="3338"/>
                </a:lnTo>
                <a:lnTo>
                  <a:pt x="5649" y="3276"/>
                </a:lnTo>
                <a:lnTo>
                  <a:pt x="5596" y="3276"/>
                </a:lnTo>
                <a:lnTo>
                  <a:pt x="5596" y="3216"/>
                </a:lnTo>
                <a:lnTo>
                  <a:pt x="5244" y="3216"/>
                </a:lnTo>
                <a:lnTo>
                  <a:pt x="5244" y="3166"/>
                </a:lnTo>
                <a:lnTo>
                  <a:pt x="4539" y="3166"/>
                </a:lnTo>
                <a:lnTo>
                  <a:pt x="4539" y="3123"/>
                </a:lnTo>
                <a:lnTo>
                  <a:pt x="4486" y="3123"/>
                </a:lnTo>
                <a:lnTo>
                  <a:pt x="4486" y="3049"/>
                </a:lnTo>
                <a:lnTo>
                  <a:pt x="4436" y="3049"/>
                </a:lnTo>
                <a:lnTo>
                  <a:pt x="4436" y="3011"/>
                </a:lnTo>
                <a:lnTo>
                  <a:pt x="4386" y="3011"/>
                </a:lnTo>
                <a:lnTo>
                  <a:pt x="4386" y="2973"/>
                </a:lnTo>
                <a:lnTo>
                  <a:pt x="4187" y="2973"/>
                </a:lnTo>
                <a:lnTo>
                  <a:pt x="4187" y="2936"/>
                </a:lnTo>
                <a:lnTo>
                  <a:pt x="3981" y="2936"/>
                </a:lnTo>
                <a:lnTo>
                  <a:pt x="3981" y="2899"/>
                </a:lnTo>
                <a:lnTo>
                  <a:pt x="3931" y="2899"/>
                </a:lnTo>
                <a:lnTo>
                  <a:pt x="3931" y="2864"/>
                </a:lnTo>
                <a:lnTo>
                  <a:pt x="3831" y="2864"/>
                </a:lnTo>
                <a:lnTo>
                  <a:pt x="3831" y="2825"/>
                </a:lnTo>
                <a:lnTo>
                  <a:pt x="3732" y="2825"/>
                </a:lnTo>
                <a:lnTo>
                  <a:pt x="3732" y="2787"/>
                </a:lnTo>
                <a:lnTo>
                  <a:pt x="3629" y="2787"/>
                </a:lnTo>
                <a:lnTo>
                  <a:pt x="3629" y="2755"/>
                </a:lnTo>
                <a:lnTo>
                  <a:pt x="3379" y="2755"/>
                </a:lnTo>
                <a:lnTo>
                  <a:pt x="3379" y="2716"/>
                </a:lnTo>
                <a:lnTo>
                  <a:pt x="3229" y="2716"/>
                </a:lnTo>
                <a:lnTo>
                  <a:pt x="3229" y="2644"/>
                </a:lnTo>
                <a:lnTo>
                  <a:pt x="2924" y="2644"/>
                </a:lnTo>
                <a:lnTo>
                  <a:pt x="2924" y="2571"/>
                </a:lnTo>
                <a:lnTo>
                  <a:pt x="2822" y="2571"/>
                </a:lnTo>
                <a:lnTo>
                  <a:pt x="2822" y="2462"/>
                </a:lnTo>
                <a:lnTo>
                  <a:pt x="2772" y="2462"/>
                </a:lnTo>
                <a:lnTo>
                  <a:pt x="2772" y="2428"/>
                </a:lnTo>
                <a:lnTo>
                  <a:pt x="2722" y="2428"/>
                </a:lnTo>
                <a:lnTo>
                  <a:pt x="2722" y="2390"/>
                </a:lnTo>
                <a:lnTo>
                  <a:pt x="2622" y="2390"/>
                </a:lnTo>
                <a:lnTo>
                  <a:pt x="2622" y="2319"/>
                </a:lnTo>
                <a:lnTo>
                  <a:pt x="2522" y="2319"/>
                </a:lnTo>
                <a:lnTo>
                  <a:pt x="2522" y="2282"/>
                </a:lnTo>
                <a:lnTo>
                  <a:pt x="2472" y="2282"/>
                </a:lnTo>
                <a:lnTo>
                  <a:pt x="2472" y="2211"/>
                </a:lnTo>
                <a:lnTo>
                  <a:pt x="2422" y="2211"/>
                </a:lnTo>
                <a:lnTo>
                  <a:pt x="2422" y="2138"/>
                </a:lnTo>
                <a:lnTo>
                  <a:pt x="2367" y="2138"/>
                </a:lnTo>
                <a:lnTo>
                  <a:pt x="2367" y="2064"/>
                </a:lnTo>
                <a:lnTo>
                  <a:pt x="2267" y="2064"/>
                </a:lnTo>
                <a:lnTo>
                  <a:pt x="2267" y="2029"/>
                </a:lnTo>
                <a:lnTo>
                  <a:pt x="2067" y="2029"/>
                </a:lnTo>
                <a:lnTo>
                  <a:pt x="2067" y="1989"/>
                </a:lnTo>
                <a:lnTo>
                  <a:pt x="2014" y="1989"/>
                </a:lnTo>
                <a:lnTo>
                  <a:pt x="2014" y="1849"/>
                </a:lnTo>
                <a:lnTo>
                  <a:pt x="1964" y="1849"/>
                </a:lnTo>
                <a:lnTo>
                  <a:pt x="1964" y="1811"/>
                </a:lnTo>
                <a:lnTo>
                  <a:pt x="1864" y="1811"/>
                </a:lnTo>
                <a:lnTo>
                  <a:pt x="1864" y="1777"/>
                </a:lnTo>
                <a:lnTo>
                  <a:pt x="1814" y="1777"/>
                </a:lnTo>
                <a:lnTo>
                  <a:pt x="1814" y="1740"/>
                </a:lnTo>
                <a:lnTo>
                  <a:pt x="1665" y="1740"/>
                </a:lnTo>
                <a:lnTo>
                  <a:pt x="1665" y="1671"/>
                </a:lnTo>
                <a:lnTo>
                  <a:pt x="1615" y="1671"/>
                </a:lnTo>
                <a:lnTo>
                  <a:pt x="1615" y="1564"/>
                </a:lnTo>
                <a:lnTo>
                  <a:pt x="1561" y="1564"/>
                </a:lnTo>
                <a:lnTo>
                  <a:pt x="1561" y="1528"/>
                </a:lnTo>
                <a:lnTo>
                  <a:pt x="1509" y="1528"/>
                </a:lnTo>
                <a:lnTo>
                  <a:pt x="1509" y="1493"/>
                </a:lnTo>
                <a:lnTo>
                  <a:pt x="1260" y="1493"/>
                </a:lnTo>
                <a:lnTo>
                  <a:pt x="1260" y="1456"/>
                </a:lnTo>
                <a:lnTo>
                  <a:pt x="1207" y="1456"/>
                </a:lnTo>
                <a:lnTo>
                  <a:pt x="1207" y="1387"/>
                </a:lnTo>
                <a:lnTo>
                  <a:pt x="1057" y="1387"/>
                </a:lnTo>
                <a:lnTo>
                  <a:pt x="1057" y="1354"/>
                </a:lnTo>
                <a:lnTo>
                  <a:pt x="1007" y="1354"/>
                </a:lnTo>
                <a:lnTo>
                  <a:pt x="1007" y="1182"/>
                </a:lnTo>
                <a:lnTo>
                  <a:pt x="907" y="1182"/>
                </a:lnTo>
                <a:lnTo>
                  <a:pt x="907" y="1150"/>
                </a:lnTo>
                <a:lnTo>
                  <a:pt x="857" y="1150"/>
                </a:lnTo>
                <a:lnTo>
                  <a:pt x="857" y="1113"/>
                </a:lnTo>
                <a:lnTo>
                  <a:pt x="807" y="1113"/>
                </a:lnTo>
                <a:lnTo>
                  <a:pt x="807" y="1081"/>
                </a:lnTo>
                <a:lnTo>
                  <a:pt x="753" y="1081"/>
                </a:lnTo>
                <a:lnTo>
                  <a:pt x="753" y="1045"/>
                </a:lnTo>
                <a:lnTo>
                  <a:pt x="653" y="1045"/>
                </a:lnTo>
                <a:lnTo>
                  <a:pt x="653" y="980"/>
                </a:lnTo>
                <a:lnTo>
                  <a:pt x="602" y="980"/>
                </a:lnTo>
                <a:lnTo>
                  <a:pt x="602" y="878"/>
                </a:lnTo>
                <a:lnTo>
                  <a:pt x="552" y="878"/>
                </a:lnTo>
                <a:lnTo>
                  <a:pt x="552" y="845"/>
                </a:lnTo>
                <a:lnTo>
                  <a:pt x="502" y="845"/>
                </a:lnTo>
                <a:lnTo>
                  <a:pt x="502" y="777"/>
                </a:lnTo>
                <a:lnTo>
                  <a:pt x="452" y="777"/>
                </a:lnTo>
                <a:lnTo>
                  <a:pt x="452" y="646"/>
                </a:lnTo>
                <a:lnTo>
                  <a:pt x="401" y="646"/>
                </a:lnTo>
                <a:lnTo>
                  <a:pt x="401" y="483"/>
                </a:lnTo>
                <a:lnTo>
                  <a:pt x="351" y="483"/>
                </a:lnTo>
                <a:lnTo>
                  <a:pt x="351" y="449"/>
                </a:lnTo>
                <a:lnTo>
                  <a:pt x="300" y="449"/>
                </a:lnTo>
                <a:lnTo>
                  <a:pt x="300" y="418"/>
                </a:lnTo>
                <a:lnTo>
                  <a:pt x="250" y="418"/>
                </a:lnTo>
                <a:lnTo>
                  <a:pt x="250" y="287"/>
                </a:lnTo>
                <a:lnTo>
                  <a:pt x="200" y="287"/>
                </a:lnTo>
                <a:lnTo>
                  <a:pt x="200" y="193"/>
                </a:lnTo>
                <a:lnTo>
                  <a:pt x="150" y="193"/>
                </a:lnTo>
                <a:lnTo>
                  <a:pt x="150" y="94"/>
                </a:lnTo>
                <a:lnTo>
                  <a:pt x="100" y="94"/>
                </a:lnTo>
                <a:lnTo>
                  <a:pt x="100" y="63"/>
                </a:lnTo>
                <a:lnTo>
                  <a:pt x="50" y="63"/>
                </a:lnTo>
                <a:lnTo>
                  <a:pt x="50" y="31"/>
                </a:lnTo>
                <a:lnTo>
                  <a:pt x="0" y="31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86" name="Freeform 167"/>
          <p:cNvSpPr>
            <a:spLocks/>
          </p:cNvSpPr>
          <p:nvPr/>
        </p:nvSpPr>
        <p:spPr bwMode="auto">
          <a:xfrm>
            <a:off x="5249863" y="1860550"/>
            <a:ext cx="3321050" cy="1960563"/>
          </a:xfrm>
          <a:custGeom>
            <a:avLst/>
            <a:gdLst>
              <a:gd name="T0" fmla="*/ 2147483647 w 6708"/>
              <a:gd name="T1" fmla="*/ 2147483647 h 4052"/>
              <a:gd name="T2" fmla="*/ 2147483647 w 6708"/>
              <a:gd name="T3" fmla="*/ 2147483647 h 4052"/>
              <a:gd name="T4" fmla="*/ 2147483647 w 6708"/>
              <a:gd name="T5" fmla="*/ 2147483647 h 4052"/>
              <a:gd name="T6" fmla="*/ 2147483647 w 6708"/>
              <a:gd name="T7" fmla="*/ 2147483647 h 4052"/>
              <a:gd name="T8" fmla="*/ 2147483647 w 6708"/>
              <a:gd name="T9" fmla="*/ 2147483647 h 4052"/>
              <a:gd name="T10" fmla="*/ 2147483647 w 6708"/>
              <a:gd name="T11" fmla="*/ 2147483647 h 4052"/>
              <a:gd name="T12" fmla="*/ 2147483647 w 6708"/>
              <a:gd name="T13" fmla="*/ 2147483647 h 4052"/>
              <a:gd name="T14" fmla="*/ 2147483647 w 6708"/>
              <a:gd name="T15" fmla="*/ 2147483647 h 4052"/>
              <a:gd name="T16" fmla="*/ 2147483647 w 6708"/>
              <a:gd name="T17" fmla="*/ 2147483647 h 4052"/>
              <a:gd name="T18" fmla="*/ 2147483647 w 6708"/>
              <a:gd name="T19" fmla="*/ 2147483647 h 4052"/>
              <a:gd name="T20" fmla="*/ 2147483647 w 6708"/>
              <a:gd name="T21" fmla="*/ 2147483647 h 4052"/>
              <a:gd name="T22" fmla="*/ 2147483647 w 6708"/>
              <a:gd name="T23" fmla="*/ 2147483647 h 4052"/>
              <a:gd name="T24" fmla="*/ 2147483647 w 6708"/>
              <a:gd name="T25" fmla="*/ 2147483647 h 4052"/>
              <a:gd name="T26" fmla="*/ 2147483647 w 6708"/>
              <a:gd name="T27" fmla="*/ 2147483647 h 4052"/>
              <a:gd name="T28" fmla="*/ 2147483647 w 6708"/>
              <a:gd name="T29" fmla="*/ 2147483647 h 4052"/>
              <a:gd name="T30" fmla="*/ 2147483647 w 6708"/>
              <a:gd name="T31" fmla="*/ 2147483647 h 4052"/>
              <a:gd name="T32" fmla="*/ 2147483647 w 6708"/>
              <a:gd name="T33" fmla="*/ 2147483647 h 4052"/>
              <a:gd name="T34" fmla="*/ 2147483647 w 6708"/>
              <a:gd name="T35" fmla="*/ 2147483647 h 4052"/>
              <a:gd name="T36" fmla="*/ 2147483647 w 6708"/>
              <a:gd name="T37" fmla="*/ 2147483647 h 4052"/>
              <a:gd name="T38" fmla="*/ 2147483647 w 6708"/>
              <a:gd name="T39" fmla="*/ 2147483647 h 4052"/>
              <a:gd name="T40" fmla="*/ 2147483647 w 6708"/>
              <a:gd name="T41" fmla="*/ 2147483647 h 4052"/>
              <a:gd name="T42" fmla="*/ 2147483647 w 6708"/>
              <a:gd name="T43" fmla="*/ 2147483647 h 4052"/>
              <a:gd name="T44" fmla="*/ 2147483647 w 6708"/>
              <a:gd name="T45" fmla="*/ 2147483647 h 4052"/>
              <a:gd name="T46" fmla="*/ 2147483647 w 6708"/>
              <a:gd name="T47" fmla="*/ 2147483647 h 4052"/>
              <a:gd name="T48" fmla="*/ 2147483647 w 6708"/>
              <a:gd name="T49" fmla="*/ 2147483647 h 4052"/>
              <a:gd name="T50" fmla="*/ 2147483647 w 6708"/>
              <a:gd name="T51" fmla="*/ 2147483647 h 4052"/>
              <a:gd name="T52" fmla="*/ 2147483647 w 6708"/>
              <a:gd name="T53" fmla="*/ 2147483647 h 4052"/>
              <a:gd name="T54" fmla="*/ 2147483647 w 6708"/>
              <a:gd name="T55" fmla="*/ 2147483647 h 4052"/>
              <a:gd name="T56" fmla="*/ 2147483647 w 6708"/>
              <a:gd name="T57" fmla="*/ 2147483647 h 4052"/>
              <a:gd name="T58" fmla="*/ 2147483647 w 6708"/>
              <a:gd name="T59" fmla="*/ 2147483647 h 4052"/>
              <a:gd name="T60" fmla="*/ 2147483647 w 6708"/>
              <a:gd name="T61" fmla="*/ 2147483647 h 4052"/>
              <a:gd name="T62" fmla="*/ 2147483647 w 6708"/>
              <a:gd name="T63" fmla="*/ 2147483647 h 4052"/>
              <a:gd name="T64" fmla="*/ 2147483647 w 6708"/>
              <a:gd name="T65" fmla="*/ 2147483647 h 4052"/>
              <a:gd name="T66" fmla="*/ 2147483647 w 6708"/>
              <a:gd name="T67" fmla="*/ 2147483647 h 4052"/>
              <a:gd name="T68" fmla="*/ 2147483647 w 6708"/>
              <a:gd name="T69" fmla="*/ 2147483647 h 4052"/>
              <a:gd name="T70" fmla="*/ 2147483647 w 6708"/>
              <a:gd name="T71" fmla="*/ 2147483647 h 4052"/>
              <a:gd name="T72" fmla="*/ 2147483647 w 6708"/>
              <a:gd name="T73" fmla="*/ 2147483647 h 4052"/>
              <a:gd name="T74" fmla="*/ 2147483647 w 6708"/>
              <a:gd name="T75" fmla="*/ 2147483647 h 4052"/>
              <a:gd name="T76" fmla="*/ 2147483647 w 6708"/>
              <a:gd name="T77" fmla="*/ 2147483647 h 4052"/>
              <a:gd name="T78" fmla="*/ 2147483647 w 6708"/>
              <a:gd name="T79" fmla="*/ 2147483647 h 4052"/>
              <a:gd name="T80" fmla="*/ 2147483647 w 6708"/>
              <a:gd name="T81" fmla="*/ 2147483647 h 4052"/>
              <a:gd name="T82" fmla="*/ 2147483647 w 6708"/>
              <a:gd name="T83" fmla="*/ 2147483647 h 4052"/>
              <a:gd name="T84" fmla="*/ 2147483647 w 6708"/>
              <a:gd name="T85" fmla="*/ 2147483647 h 4052"/>
              <a:gd name="T86" fmla="*/ 2147483647 w 6708"/>
              <a:gd name="T87" fmla="*/ 2147483647 h 4052"/>
              <a:gd name="T88" fmla="*/ 2147483647 w 6708"/>
              <a:gd name="T89" fmla="*/ 2147483647 h 4052"/>
              <a:gd name="T90" fmla="*/ 2147483647 w 6708"/>
              <a:gd name="T91" fmla="*/ 2147483647 h 4052"/>
              <a:gd name="T92" fmla="*/ 2147483647 w 6708"/>
              <a:gd name="T93" fmla="*/ 2147483647 h 4052"/>
              <a:gd name="T94" fmla="*/ 2147483647 w 6708"/>
              <a:gd name="T95" fmla="*/ 2147483647 h 4052"/>
              <a:gd name="T96" fmla="*/ 2147483647 w 6708"/>
              <a:gd name="T97" fmla="*/ 2147483647 h 4052"/>
              <a:gd name="T98" fmla="*/ 2147483647 w 6708"/>
              <a:gd name="T99" fmla="*/ 2147483647 h 4052"/>
              <a:gd name="T100" fmla="*/ 2147483647 w 6708"/>
              <a:gd name="T101" fmla="*/ 2147483647 h 4052"/>
              <a:gd name="T102" fmla="*/ 2147483647 w 6708"/>
              <a:gd name="T103" fmla="*/ 2147483647 h 4052"/>
              <a:gd name="T104" fmla="*/ 2147483647 w 6708"/>
              <a:gd name="T105" fmla="*/ 2147483647 h 4052"/>
              <a:gd name="T106" fmla="*/ 2147483647 w 6708"/>
              <a:gd name="T107" fmla="*/ 2147483647 h 4052"/>
              <a:gd name="T108" fmla="*/ 2147483647 w 6708"/>
              <a:gd name="T109" fmla="*/ 2147483647 h 4052"/>
              <a:gd name="T110" fmla="*/ 2147483647 w 6708"/>
              <a:gd name="T111" fmla="*/ 2147483647 h 4052"/>
              <a:gd name="T112" fmla="*/ 2147483647 w 6708"/>
              <a:gd name="T113" fmla="*/ 2147483647 h 4052"/>
              <a:gd name="T114" fmla="*/ 2147483647 w 6708"/>
              <a:gd name="T115" fmla="*/ 2147483647 h 4052"/>
              <a:gd name="T116" fmla="*/ 2147483647 w 6708"/>
              <a:gd name="T117" fmla="*/ 2147483647 h 4052"/>
              <a:gd name="T118" fmla="*/ 2147483647 w 6708"/>
              <a:gd name="T119" fmla="*/ 2147483647 h 4052"/>
              <a:gd name="T120" fmla="*/ 2147483647 w 6708"/>
              <a:gd name="T121" fmla="*/ 2147483647 h 4052"/>
              <a:gd name="T122" fmla="*/ 2147483647 w 6708"/>
              <a:gd name="T123" fmla="*/ 2147483647 h 4052"/>
              <a:gd name="T124" fmla="*/ 0 w 6708"/>
              <a:gd name="T125" fmla="*/ 0 h 40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708"/>
              <a:gd name="T190" fmla="*/ 0 h 4052"/>
              <a:gd name="T191" fmla="*/ 6708 w 6708"/>
              <a:gd name="T192" fmla="*/ 4052 h 40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708" h="4052">
                <a:moveTo>
                  <a:pt x="6708" y="4052"/>
                </a:moveTo>
                <a:lnTo>
                  <a:pt x="6708" y="3925"/>
                </a:lnTo>
                <a:lnTo>
                  <a:pt x="6456" y="3925"/>
                </a:lnTo>
                <a:lnTo>
                  <a:pt x="6456" y="3828"/>
                </a:lnTo>
                <a:lnTo>
                  <a:pt x="6303" y="3828"/>
                </a:lnTo>
                <a:lnTo>
                  <a:pt x="6303" y="3737"/>
                </a:lnTo>
                <a:lnTo>
                  <a:pt x="6204" y="3737"/>
                </a:lnTo>
                <a:lnTo>
                  <a:pt x="6204" y="3650"/>
                </a:lnTo>
                <a:lnTo>
                  <a:pt x="5951" y="3650"/>
                </a:lnTo>
                <a:lnTo>
                  <a:pt x="5951" y="3575"/>
                </a:lnTo>
                <a:lnTo>
                  <a:pt x="5851" y="3575"/>
                </a:lnTo>
                <a:lnTo>
                  <a:pt x="5851" y="3507"/>
                </a:lnTo>
                <a:lnTo>
                  <a:pt x="5701" y="3507"/>
                </a:lnTo>
                <a:lnTo>
                  <a:pt x="5701" y="3385"/>
                </a:lnTo>
                <a:lnTo>
                  <a:pt x="5649" y="3385"/>
                </a:lnTo>
                <a:lnTo>
                  <a:pt x="5649" y="3328"/>
                </a:lnTo>
                <a:lnTo>
                  <a:pt x="5546" y="3328"/>
                </a:lnTo>
                <a:lnTo>
                  <a:pt x="5546" y="3276"/>
                </a:lnTo>
                <a:lnTo>
                  <a:pt x="5294" y="3276"/>
                </a:lnTo>
                <a:lnTo>
                  <a:pt x="5294" y="3226"/>
                </a:lnTo>
                <a:lnTo>
                  <a:pt x="4944" y="3226"/>
                </a:lnTo>
                <a:lnTo>
                  <a:pt x="4944" y="3185"/>
                </a:lnTo>
                <a:lnTo>
                  <a:pt x="4841" y="3185"/>
                </a:lnTo>
                <a:lnTo>
                  <a:pt x="4841" y="3147"/>
                </a:lnTo>
                <a:lnTo>
                  <a:pt x="4789" y="3147"/>
                </a:lnTo>
                <a:lnTo>
                  <a:pt x="4789" y="3108"/>
                </a:lnTo>
                <a:lnTo>
                  <a:pt x="4589" y="3108"/>
                </a:lnTo>
                <a:lnTo>
                  <a:pt x="4589" y="3073"/>
                </a:lnTo>
                <a:lnTo>
                  <a:pt x="4486" y="3073"/>
                </a:lnTo>
                <a:lnTo>
                  <a:pt x="4486" y="3037"/>
                </a:lnTo>
                <a:lnTo>
                  <a:pt x="4436" y="3037"/>
                </a:lnTo>
                <a:lnTo>
                  <a:pt x="4436" y="2930"/>
                </a:lnTo>
                <a:lnTo>
                  <a:pt x="4386" y="2930"/>
                </a:lnTo>
                <a:lnTo>
                  <a:pt x="4386" y="2895"/>
                </a:lnTo>
                <a:lnTo>
                  <a:pt x="4087" y="2895"/>
                </a:lnTo>
                <a:lnTo>
                  <a:pt x="4087" y="2861"/>
                </a:lnTo>
                <a:lnTo>
                  <a:pt x="4034" y="2861"/>
                </a:lnTo>
                <a:lnTo>
                  <a:pt x="4034" y="2825"/>
                </a:lnTo>
                <a:lnTo>
                  <a:pt x="3831" y="2825"/>
                </a:lnTo>
                <a:lnTo>
                  <a:pt x="3831" y="2792"/>
                </a:lnTo>
                <a:lnTo>
                  <a:pt x="3732" y="2792"/>
                </a:lnTo>
                <a:lnTo>
                  <a:pt x="3732" y="2756"/>
                </a:lnTo>
                <a:lnTo>
                  <a:pt x="3679" y="2756"/>
                </a:lnTo>
                <a:lnTo>
                  <a:pt x="3679" y="2687"/>
                </a:lnTo>
                <a:lnTo>
                  <a:pt x="3629" y="2687"/>
                </a:lnTo>
                <a:lnTo>
                  <a:pt x="3629" y="2550"/>
                </a:lnTo>
                <a:lnTo>
                  <a:pt x="3379" y="2550"/>
                </a:lnTo>
                <a:lnTo>
                  <a:pt x="3379" y="2481"/>
                </a:lnTo>
                <a:lnTo>
                  <a:pt x="3279" y="2481"/>
                </a:lnTo>
                <a:lnTo>
                  <a:pt x="3279" y="2442"/>
                </a:lnTo>
                <a:lnTo>
                  <a:pt x="3229" y="2442"/>
                </a:lnTo>
                <a:lnTo>
                  <a:pt x="3229" y="2409"/>
                </a:lnTo>
                <a:lnTo>
                  <a:pt x="3174" y="2409"/>
                </a:lnTo>
                <a:lnTo>
                  <a:pt x="3174" y="2373"/>
                </a:lnTo>
                <a:lnTo>
                  <a:pt x="2924" y="2373"/>
                </a:lnTo>
                <a:lnTo>
                  <a:pt x="2924" y="2340"/>
                </a:lnTo>
                <a:lnTo>
                  <a:pt x="2822" y="2340"/>
                </a:lnTo>
                <a:lnTo>
                  <a:pt x="2822" y="2270"/>
                </a:lnTo>
                <a:lnTo>
                  <a:pt x="2772" y="2270"/>
                </a:lnTo>
                <a:lnTo>
                  <a:pt x="2772" y="2235"/>
                </a:lnTo>
                <a:lnTo>
                  <a:pt x="2472" y="2235"/>
                </a:lnTo>
                <a:lnTo>
                  <a:pt x="2472" y="2166"/>
                </a:lnTo>
                <a:lnTo>
                  <a:pt x="2422" y="2166"/>
                </a:lnTo>
                <a:lnTo>
                  <a:pt x="2422" y="2135"/>
                </a:lnTo>
                <a:lnTo>
                  <a:pt x="2067" y="2135"/>
                </a:lnTo>
                <a:lnTo>
                  <a:pt x="2067" y="2101"/>
                </a:lnTo>
                <a:lnTo>
                  <a:pt x="1964" y="2101"/>
                </a:lnTo>
                <a:lnTo>
                  <a:pt x="1964" y="2066"/>
                </a:lnTo>
                <a:lnTo>
                  <a:pt x="1914" y="2066"/>
                </a:lnTo>
                <a:lnTo>
                  <a:pt x="1914" y="2030"/>
                </a:lnTo>
                <a:lnTo>
                  <a:pt x="1814" y="2030"/>
                </a:lnTo>
                <a:lnTo>
                  <a:pt x="1814" y="1999"/>
                </a:lnTo>
                <a:lnTo>
                  <a:pt x="1715" y="1999"/>
                </a:lnTo>
                <a:lnTo>
                  <a:pt x="1715" y="1930"/>
                </a:lnTo>
                <a:lnTo>
                  <a:pt x="1665" y="1930"/>
                </a:lnTo>
                <a:lnTo>
                  <a:pt x="1665" y="1867"/>
                </a:lnTo>
                <a:lnTo>
                  <a:pt x="1615" y="1867"/>
                </a:lnTo>
                <a:lnTo>
                  <a:pt x="1615" y="1699"/>
                </a:lnTo>
                <a:lnTo>
                  <a:pt x="1561" y="1699"/>
                </a:lnTo>
                <a:lnTo>
                  <a:pt x="1561" y="1664"/>
                </a:lnTo>
                <a:lnTo>
                  <a:pt x="1509" y="1664"/>
                </a:lnTo>
                <a:lnTo>
                  <a:pt x="1509" y="1633"/>
                </a:lnTo>
                <a:lnTo>
                  <a:pt x="1309" y="1633"/>
                </a:lnTo>
                <a:lnTo>
                  <a:pt x="1309" y="1597"/>
                </a:lnTo>
                <a:lnTo>
                  <a:pt x="1207" y="1597"/>
                </a:lnTo>
                <a:lnTo>
                  <a:pt x="1207" y="1566"/>
                </a:lnTo>
                <a:lnTo>
                  <a:pt x="1107" y="1566"/>
                </a:lnTo>
                <a:lnTo>
                  <a:pt x="1107" y="1502"/>
                </a:lnTo>
                <a:lnTo>
                  <a:pt x="1057" y="1502"/>
                </a:lnTo>
                <a:lnTo>
                  <a:pt x="1057" y="1437"/>
                </a:lnTo>
                <a:lnTo>
                  <a:pt x="1007" y="1437"/>
                </a:lnTo>
                <a:lnTo>
                  <a:pt x="1007" y="1373"/>
                </a:lnTo>
                <a:lnTo>
                  <a:pt x="907" y="1373"/>
                </a:lnTo>
                <a:lnTo>
                  <a:pt x="907" y="1275"/>
                </a:lnTo>
                <a:lnTo>
                  <a:pt x="857" y="1275"/>
                </a:lnTo>
                <a:lnTo>
                  <a:pt x="857" y="1242"/>
                </a:lnTo>
                <a:lnTo>
                  <a:pt x="807" y="1242"/>
                </a:lnTo>
                <a:lnTo>
                  <a:pt x="807" y="1181"/>
                </a:lnTo>
                <a:lnTo>
                  <a:pt x="753" y="1181"/>
                </a:lnTo>
                <a:lnTo>
                  <a:pt x="753" y="1147"/>
                </a:lnTo>
                <a:lnTo>
                  <a:pt x="653" y="1147"/>
                </a:lnTo>
                <a:lnTo>
                  <a:pt x="653" y="1051"/>
                </a:lnTo>
                <a:lnTo>
                  <a:pt x="602" y="1051"/>
                </a:lnTo>
                <a:lnTo>
                  <a:pt x="602" y="954"/>
                </a:lnTo>
                <a:lnTo>
                  <a:pt x="552" y="954"/>
                </a:lnTo>
                <a:lnTo>
                  <a:pt x="552" y="892"/>
                </a:lnTo>
                <a:lnTo>
                  <a:pt x="502" y="892"/>
                </a:lnTo>
                <a:lnTo>
                  <a:pt x="502" y="857"/>
                </a:lnTo>
                <a:lnTo>
                  <a:pt x="452" y="857"/>
                </a:lnTo>
                <a:lnTo>
                  <a:pt x="452" y="727"/>
                </a:lnTo>
                <a:lnTo>
                  <a:pt x="401" y="727"/>
                </a:lnTo>
                <a:lnTo>
                  <a:pt x="401" y="505"/>
                </a:lnTo>
                <a:lnTo>
                  <a:pt x="351" y="505"/>
                </a:lnTo>
                <a:lnTo>
                  <a:pt x="351" y="474"/>
                </a:lnTo>
                <a:lnTo>
                  <a:pt x="250" y="474"/>
                </a:lnTo>
                <a:lnTo>
                  <a:pt x="250" y="349"/>
                </a:lnTo>
                <a:lnTo>
                  <a:pt x="200" y="349"/>
                </a:lnTo>
                <a:lnTo>
                  <a:pt x="200" y="218"/>
                </a:lnTo>
                <a:lnTo>
                  <a:pt x="150" y="218"/>
                </a:lnTo>
                <a:lnTo>
                  <a:pt x="150" y="125"/>
                </a:lnTo>
                <a:lnTo>
                  <a:pt x="100" y="125"/>
                </a:lnTo>
                <a:lnTo>
                  <a:pt x="100" y="94"/>
                </a:lnTo>
                <a:lnTo>
                  <a:pt x="50" y="94"/>
                </a:lnTo>
                <a:lnTo>
                  <a:pt x="50" y="63"/>
                </a:lnTo>
                <a:lnTo>
                  <a:pt x="0" y="63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87" name="Freeform 168"/>
          <p:cNvSpPr>
            <a:spLocks/>
          </p:cNvSpPr>
          <p:nvPr/>
        </p:nvSpPr>
        <p:spPr bwMode="auto">
          <a:xfrm>
            <a:off x="5249863" y="1860550"/>
            <a:ext cx="3470275" cy="2316163"/>
          </a:xfrm>
          <a:custGeom>
            <a:avLst/>
            <a:gdLst>
              <a:gd name="T0" fmla="*/ 2147483647 w 7011"/>
              <a:gd name="T1" fmla="*/ 2147483647 h 4790"/>
              <a:gd name="T2" fmla="*/ 2147483647 w 7011"/>
              <a:gd name="T3" fmla="*/ 2147483647 h 4790"/>
              <a:gd name="T4" fmla="*/ 2147483647 w 7011"/>
              <a:gd name="T5" fmla="*/ 2147483647 h 4790"/>
              <a:gd name="T6" fmla="*/ 2147483647 w 7011"/>
              <a:gd name="T7" fmla="*/ 2147483647 h 4790"/>
              <a:gd name="T8" fmla="*/ 2147483647 w 7011"/>
              <a:gd name="T9" fmla="*/ 2147483647 h 4790"/>
              <a:gd name="T10" fmla="*/ 2147483647 w 7011"/>
              <a:gd name="T11" fmla="*/ 2147483647 h 4790"/>
              <a:gd name="T12" fmla="*/ 2147483647 w 7011"/>
              <a:gd name="T13" fmla="*/ 2147483647 h 4790"/>
              <a:gd name="T14" fmla="*/ 2147483647 w 7011"/>
              <a:gd name="T15" fmla="*/ 2147483647 h 4790"/>
              <a:gd name="T16" fmla="*/ 2147483647 w 7011"/>
              <a:gd name="T17" fmla="*/ 2147483647 h 4790"/>
              <a:gd name="T18" fmla="*/ 2147483647 w 7011"/>
              <a:gd name="T19" fmla="*/ 2147483647 h 4790"/>
              <a:gd name="T20" fmla="*/ 2147483647 w 7011"/>
              <a:gd name="T21" fmla="*/ 2147483647 h 4790"/>
              <a:gd name="T22" fmla="*/ 2147483647 w 7011"/>
              <a:gd name="T23" fmla="*/ 2147483647 h 4790"/>
              <a:gd name="T24" fmla="*/ 2147483647 w 7011"/>
              <a:gd name="T25" fmla="*/ 2147483647 h 4790"/>
              <a:gd name="T26" fmla="*/ 2147483647 w 7011"/>
              <a:gd name="T27" fmla="*/ 2147483647 h 4790"/>
              <a:gd name="T28" fmla="*/ 2147483647 w 7011"/>
              <a:gd name="T29" fmla="*/ 2147483647 h 4790"/>
              <a:gd name="T30" fmla="*/ 2147483647 w 7011"/>
              <a:gd name="T31" fmla="*/ 2147483647 h 4790"/>
              <a:gd name="T32" fmla="*/ 2147483647 w 7011"/>
              <a:gd name="T33" fmla="*/ 2147483647 h 4790"/>
              <a:gd name="T34" fmla="*/ 2147483647 w 7011"/>
              <a:gd name="T35" fmla="*/ 2147483647 h 4790"/>
              <a:gd name="T36" fmla="*/ 2147483647 w 7011"/>
              <a:gd name="T37" fmla="*/ 2147483647 h 4790"/>
              <a:gd name="T38" fmla="*/ 2147483647 w 7011"/>
              <a:gd name="T39" fmla="*/ 2147483647 h 4790"/>
              <a:gd name="T40" fmla="*/ 2147483647 w 7011"/>
              <a:gd name="T41" fmla="*/ 2147483647 h 4790"/>
              <a:gd name="T42" fmla="*/ 2147483647 w 7011"/>
              <a:gd name="T43" fmla="*/ 2147483647 h 4790"/>
              <a:gd name="T44" fmla="*/ 2147483647 w 7011"/>
              <a:gd name="T45" fmla="*/ 2147483647 h 4790"/>
              <a:gd name="T46" fmla="*/ 2147483647 w 7011"/>
              <a:gd name="T47" fmla="*/ 2147483647 h 4790"/>
              <a:gd name="T48" fmla="*/ 2147483647 w 7011"/>
              <a:gd name="T49" fmla="*/ 2147483647 h 4790"/>
              <a:gd name="T50" fmla="*/ 2147483647 w 7011"/>
              <a:gd name="T51" fmla="*/ 2147483647 h 4790"/>
              <a:gd name="T52" fmla="*/ 2147483647 w 7011"/>
              <a:gd name="T53" fmla="*/ 2147483647 h 4790"/>
              <a:gd name="T54" fmla="*/ 2147483647 w 7011"/>
              <a:gd name="T55" fmla="*/ 2147483647 h 4790"/>
              <a:gd name="T56" fmla="*/ 2147483647 w 7011"/>
              <a:gd name="T57" fmla="*/ 2147483647 h 4790"/>
              <a:gd name="T58" fmla="*/ 2147483647 w 7011"/>
              <a:gd name="T59" fmla="*/ 2147483647 h 4790"/>
              <a:gd name="T60" fmla="*/ 2147483647 w 7011"/>
              <a:gd name="T61" fmla="*/ 2147483647 h 4790"/>
              <a:gd name="T62" fmla="*/ 2147483647 w 7011"/>
              <a:gd name="T63" fmla="*/ 2147483647 h 4790"/>
              <a:gd name="T64" fmla="*/ 2147483647 w 7011"/>
              <a:gd name="T65" fmla="*/ 2147483647 h 4790"/>
              <a:gd name="T66" fmla="*/ 2147483647 w 7011"/>
              <a:gd name="T67" fmla="*/ 2147483647 h 4790"/>
              <a:gd name="T68" fmla="*/ 2147483647 w 7011"/>
              <a:gd name="T69" fmla="*/ 2147483647 h 4790"/>
              <a:gd name="T70" fmla="*/ 2147483647 w 7011"/>
              <a:gd name="T71" fmla="*/ 2147483647 h 4790"/>
              <a:gd name="T72" fmla="*/ 2147483647 w 7011"/>
              <a:gd name="T73" fmla="*/ 2147483647 h 4790"/>
              <a:gd name="T74" fmla="*/ 2147483647 w 7011"/>
              <a:gd name="T75" fmla="*/ 2147483647 h 4790"/>
              <a:gd name="T76" fmla="*/ 2147483647 w 7011"/>
              <a:gd name="T77" fmla="*/ 2147483647 h 4790"/>
              <a:gd name="T78" fmla="*/ 2147483647 w 7011"/>
              <a:gd name="T79" fmla="*/ 2147483647 h 4790"/>
              <a:gd name="T80" fmla="*/ 2147483647 w 7011"/>
              <a:gd name="T81" fmla="*/ 2147483647 h 4790"/>
              <a:gd name="T82" fmla="*/ 2147483647 w 7011"/>
              <a:gd name="T83" fmla="*/ 2147483647 h 4790"/>
              <a:gd name="T84" fmla="*/ 2147483647 w 7011"/>
              <a:gd name="T85" fmla="*/ 2147483647 h 4790"/>
              <a:gd name="T86" fmla="*/ 2147483647 w 7011"/>
              <a:gd name="T87" fmla="*/ 2147483647 h 4790"/>
              <a:gd name="T88" fmla="*/ 2147483647 w 7011"/>
              <a:gd name="T89" fmla="*/ 2147483647 h 4790"/>
              <a:gd name="T90" fmla="*/ 2147483647 w 7011"/>
              <a:gd name="T91" fmla="*/ 2147483647 h 4790"/>
              <a:gd name="T92" fmla="*/ 2147483647 w 7011"/>
              <a:gd name="T93" fmla="*/ 2147483647 h 479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011"/>
              <a:gd name="T142" fmla="*/ 0 h 4790"/>
              <a:gd name="T143" fmla="*/ 7011 w 7011"/>
              <a:gd name="T144" fmla="*/ 4790 h 479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011" h="4790">
                <a:moveTo>
                  <a:pt x="7011" y="4790"/>
                </a:moveTo>
                <a:lnTo>
                  <a:pt x="7011" y="4578"/>
                </a:lnTo>
                <a:lnTo>
                  <a:pt x="6858" y="4578"/>
                </a:lnTo>
                <a:lnTo>
                  <a:pt x="6858" y="4438"/>
                </a:lnTo>
                <a:lnTo>
                  <a:pt x="6456" y="4438"/>
                </a:lnTo>
                <a:lnTo>
                  <a:pt x="6456" y="4342"/>
                </a:lnTo>
                <a:lnTo>
                  <a:pt x="6353" y="4342"/>
                </a:lnTo>
                <a:lnTo>
                  <a:pt x="6353" y="4261"/>
                </a:lnTo>
                <a:lnTo>
                  <a:pt x="6001" y="4261"/>
                </a:lnTo>
                <a:lnTo>
                  <a:pt x="6001" y="4192"/>
                </a:lnTo>
                <a:lnTo>
                  <a:pt x="5851" y="4192"/>
                </a:lnTo>
                <a:lnTo>
                  <a:pt x="5851" y="4126"/>
                </a:lnTo>
                <a:lnTo>
                  <a:pt x="5649" y="4126"/>
                </a:lnTo>
                <a:lnTo>
                  <a:pt x="5649" y="4073"/>
                </a:lnTo>
                <a:lnTo>
                  <a:pt x="5546" y="4073"/>
                </a:lnTo>
                <a:lnTo>
                  <a:pt x="5546" y="4018"/>
                </a:lnTo>
                <a:lnTo>
                  <a:pt x="5344" y="4018"/>
                </a:lnTo>
                <a:lnTo>
                  <a:pt x="5344" y="3916"/>
                </a:lnTo>
                <a:lnTo>
                  <a:pt x="5244" y="3916"/>
                </a:lnTo>
                <a:lnTo>
                  <a:pt x="5244" y="3868"/>
                </a:lnTo>
                <a:lnTo>
                  <a:pt x="5094" y="3868"/>
                </a:lnTo>
                <a:lnTo>
                  <a:pt x="5094" y="3825"/>
                </a:lnTo>
                <a:lnTo>
                  <a:pt x="4944" y="3825"/>
                </a:lnTo>
                <a:lnTo>
                  <a:pt x="4944" y="3781"/>
                </a:lnTo>
                <a:lnTo>
                  <a:pt x="4894" y="3781"/>
                </a:lnTo>
                <a:lnTo>
                  <a:pt x="4894" y="3619"/>
                </a:lnTo>
                <a:lnTo>
                  <a:pt x="4841" y="3619"/>
                </a:lnTo>
                <a:lnTo>
                  <a:pt x="4841" y="3581"/>
                </a:lnTo>
                <a:lnTo>
                  <a:pt x="4789" y="3581"/>
                </a:lnTo>
                <a:lnTo>
                  <a:pt x="4789" y="3544"/>
                </a:lnTo>
                <a:lnTo>
                  <a:pt x="4486" y="3544"/>
                </a:lnTo>
                <a:lnTo>
                  <a:pt x="4486" y="3507"/>
                </a:lnTo>
                <a:lnTo>
                  <a:pt x="4436" y="3507"/>
                </a:lnTo>
                <a:lnTo>
                  <a:pt x="4436" y="3473"/>
                </a:lnTo>
                <a:lnTo>
                  <a:pt x="4336" y="3473"/>
                </a:lnTo>
                <a:lnTo>
                  <a:pt x="4336" y="3438"/>
                </a:lnTo>
                <a:lnTo>
                  <a:pt x="4236" y="3438"/>
                </a:lnTo>
                <a:lnTo>
                  <a:pt x="4236" y="3369"/>
                </a:lnTo>
                <a:lnTo>
                  <a:pt x="4087" y="3369"/>
                </a:lnTo>
                <a:lnTo>
                  <a:pt x="4087" y="3335"/>
                </a:lnTo>
                <a:lnTo>
                  <a:pt x="4034" y="3335"/>
                </a:lnTo>
                <a:lnTo>
                  <a:pt x="4034" y="3299"/>
                </a:lnTo>
                <a:lnTo>
                  <a:pt x="3981" y="3299"/>
                </a:lnTo>
                <a:lnTo>
                  <a:pt x="3981" y="3266"/>
                </a:lnTo>
                <a:lnTo>
                  <a:pt x="3881" y="3266"/>
                </a:lnTo>
                <a:lnTo>
                  <a:pt x="3881" y="3230"/>
                </a:lnTo>
                <a:lnTo>
                  <a:pt x="3831" y="3230"/>
                </a:lnTo>
                <a:lnTo>
                  <a:pt x="3831" y="3197"/>
                </a:lnTo>
                <a:lnTo>
                  <a:pt x="3732" y="3197"/>
                </a:lnTo>
                <a:lnTo>
                  <a:pt x="3732" y="3161"/>
                </a:lnTo>
                <a:lnTo>
                  <a:pt x="3679" y="3161"/>
                </a:lnTo>
                <a:lnTo>
                  <a:pt x="3679" y="3130"/>
                </a:lnTo>
                <a:lnTo>
                  <a:pt x="3629" y="3130"/>
                </a:lnTo>
                <a:lnTo>
                  <a:pt x="3629" y="3061"/>
                </a:lnTo>
                <a:lnTo>
                  <a:pt x="3579" y="3061"/>
                </a:lnTo>
                <a:lnTo>
                  <a:pt x="3579" y="3027"/>
                </a:lnTo>
                <a:lnTo>
                  <a:pt x="3429" y="3027"/>
                </a:lnTo>
                <a:lnTo>
                  <a:pt x="3429" y="2992"/>
                </a:lnTo>
                <a:lnTo>
                  <a:pt x="3279" y="2992"/>
                </a:lnTo>
                <a:lnTo>
                  <a:pt x="3279" y="2959"/>
                </a:lnTo>
                <a:lnTo>
                  <a:pt x="3229" y="2959"/>
                </a:lnTo>
                <a:lnTo>
                  <a:pt x="3229" y="2856"/>
                </a:lnTo>
                <a:lnTo>
                  <a:pt x="3174" y="2856"/>
                </a:lnTo>
                <a:lnTo>
                  <a:pt x="3174" y="2825"/>
                </a:lnTo>
                <a:lnTo>
                  <a:pt x="3024" y="2825"/>
                </a:lnTo>
                <a:lnTo>
                  <a:pt x="3024" y="2792"/>
                </a:lnTo>
                <a:lnTo>
                  <a:pt x="2822" y="2792"/>
                </a:lnTo>
                <a:lnTo>
                  <a:pt x="2822" y="2725"/>
                </a:lnTo>
                <a:lnTo>
                  <a:pt x="2672" y="2725"/>
                </a:lnTo>
                <a:lnTo>
                  <a:pt x="2672" y="2690"/>
                </a:lnTo>
                <a:lnTo>
                  <a:pt x="2572" y="2690"/>
                </a:lnTo>
                <a:lnTo>
                  <a:pt x="2572" y="2656"/>
                </a:lnTo>
                <a:lnTo>
                  <a:pt x="2422" y="2656"/>
                </a:lnTo>
                <a:lnTo>
                  <a:pt x="2422" y="2625"/>
                </a:lnTo>
                <a:lnTo>
                  <a:pt x="2367" y="2625"/>
                </a:lnTo>
                <a:lnTo>
                  <a:pt x="2367" y="2559"/>
                </a:lnTo>
                <a:lnTo>
                  <a:pt x="2267" y="2559"/>
                </a:lnTo>
                <a:lnTo>
                  <a:pt x="2267" y="2525"/>
                </a:lnTo>
                <a:lnTo>
                  <a:pt x="2217" y="2525"/>
                </a:lnTo>
                <a:lnTo>
                  <a:pt x="2217" y="2459"/>
                </a:lnTo>
                <a:lnTo>
                  <a:pt x="2117" y="2459"/>
                </a:lnTo>
                <a:lnTo>
                  <a:pt x="2117" y="2423"/>
                </a:lnTo>
                <a:lnTo>
                  <a:pt x="2067" y="2423"/>
                </a:lnTo>
                <a:lnTo>
                  <a:pt x="2067" y="2392"/>
                </a:lnTo>
                <a:lnTo>
                  <a:pt x="2014" y="2392"/>
                </a:lnTo>
                <a:lnTo>
                  <a:pt x="2014" y="2257"/>
                </a:lnTo>
                <a:lnTo>
                  <a:pt x="1914" y="2257"/>
                </a:lnTo>
                <a:lnTo>
                  <a:pt x="1914" y="2192"/>
                </a:lnTo>
                <a:lnTo>
                  <a:pt x="1814" y="2192"/>
                </a:lnTo>
                <a:lnTo>
                  <a:pt x="1814" y="2161"/>
                </a:lnTo>
                <a:lnTo>
                  <a:pt x="1715" y="2161"/>
                </a:lnTo>
                <a:lnTo>
                  <a:pt x="1715" y="2126"/>
                </a:lnTo>
                <a:lnTo>
                  <a:pt x="1665" y="2126"/>
                </a:lnTo>
                <a:lnTo>
                  <a:pt x="1665" y="2095"/>
                </a:lnTo>
                <a:lnTo>
                  <a:pt x="1615" y="2095"/>
                </a:lnTo>
                <a:lnTo>
                  <a:pt x="1615" y="1961"/>
                </a:lnTo>
                <a:lnTo>
                  <a:pt x="1561" y="1961"/>
                </a:lnTo>
                <a:lnTo>
                  <a:pt x="1561" y="1930"/>
                </a:lnTo>
                <a:lnTo>
                  <a:pt x="1409" y="1930"/>
                </a:lnTo>
                <a:lnTo>
                  <a:pt x="1409" y="1768"/>
                </a:lnTo>
                <a:lnTo>
                  <a:pt x="1309" y="1768"/>
                </a:lnTo>
                <a:lnTo>
                  <a:pt x="1309" y="1733"/>
                </a:lnTo>
                <a:lnTo>
                  <a:pt x="1260" y="1733"/>
                </a:lnTo>
                <a:lnTo>
                  <a:pt x="1260" y="1671"/>
                </a:lnTo>
                <a:lnTo>
                  <a:pt x="1157" y="1671"/>
                </a:lnTo>
                <a:lnTo>
                  <a:pt x="1157" y="1634"/>
                </a:lnTo>
                <a:lnTo>
                  <a:pt x="1107" y="1634"/>
                </a:lnTo>
                <a:lnTo>
                  <a:pt x="1107" y="1605"/>
                </a:lnTo>
                <a:lnTo>
                  <a:pt x="1057" y="1605"/>
                </a:lnTo>
                <a:lnTo>
                  <a:pt x="1057" y="1574"/>
                </a:lnTo>
                <a:lnTo>
                  <a:pt x="1007" y="1574"/>
                </a:lnTo>
                <a:lnTo>
                  <a:pt x="1007" y="1475"/>
                </a:lnTo>
                <a:lnTo>
                  <a:pt x="907" y="1475"/>
                </a:lnTo>
                <a:lnTo>
                  <a:pt x="907" y="1409"/>
                </a:lnTo>
                <a:lnTo>
                  <a:pt x="857" y="1409"/>
                </a:lnTo>
                <a:lnTo>
                  <a:pt x="857" y="1312"/>
                </a:lnTo>
                <a:lnTo>
                  <a:pt x="807" y="1312"/>
                </a:lnTo>
                <a:lnTo>
                  <a:pt x="807" y="1182"/>
                </a:lnTo>
                <a:lnTo>
                  <a:pt x="753" y="1182"/>
                </a:lnTo>
                <a:lnTo>
                  <a:pt x="753" y="1151"/>
                </a:lnTo>
                <a:lnTo>
                  <a:pt x="703" y="1151"/>
                </a:lnTo>
                <a:lnTo>
                  <a:pt x="703" y="1119"/>
                </a:lnTo>
                <a:lnTo>
                  <a:pt x="653" y="1119"/>
                </a:lnTo>
                <a:lnTo>
                  <a:pt x="653" y="1085"/>
                </a:lnTo>
                <a:lnTo>
                  <a:pt x="602" y="1085"/>
                </a:lnTo>
                <a:lnTo>
                  <a:pt x="602" y="989"/>
                </a:lnTo>
                <a:lnTo>
                  <a:pt x="502" y="989"/>
                </a:lnTo>
                <a:lnTo>
                  <a:pt x="502" y="957"/>
                </a:lnTo>
                <a:lnTo>
                  <a:pt x="452" y="957"/>
                </a:lnTo>
                <a:lnTo>
                  <a:pt x="452" y="735"/>
                </a:lnTo>
                <a:lnTo>
                  <a:pt x="401" y="735"/>
                </a:lnTo>
                <a:lnTo>
                  <a:pt x="401" y="411"/>
                </a:lnTo>
                <a:lnTo>
                  <a:pt x="351" y="411"/>
                </a:lnTo>
                <a:lnTo>
                  <a:pt x="351" y="316"/>
                </a:lnTo>
                <a:lnTo>
                  <a:pt x="250" y="316"/>
                </a:lnTo>
                <a:lnTo>
                  <a:pt x="250" y="252"/>
                </a:lnTo>
                <a:lnTo>
                  <a:pt x="200" y="252"/>
                </a:lnTo>
                <a:lnTo>
                  <a:pt x="200" y="94"/>
                </a:lnTo>
                <a:lnTo>
                  <a:pt x="150" y="94"/>
                </a:lnTo>
                <a:lnTo>
                  <a:pt x="150" y="31"/>
                </a:lnTo>
                <a:lnTo>
                  <a:pt x="100" y="31"/>
                </a:lnTo>
                <a:lnTo>
                  <a:pt x="100" y="0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88" name="Line 169"/>
          <p:cNvSpPr>
            <a:spLocks noChangeShapeType="1"/>
          </p:cNvSpPr>
          <p:nvPr/>
        </p:nvSpPr>
        <p:spPr bwMode="auto">
          <a:xfrm>
            <a:off x="5157788" y="1860550"/>
            <a:ext cx="77787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89" name="Rectangle 171"/>
          <p:cNvSpPr>
            <a:spLocks noChangeArrowheads="1"/>
          </p:cNvSpPr>
          <p:nvPr/>
        </p:nvSpPr>
        <p:spPr bwMode="auto">
          <a:xfrm>
            <a:off x="8310563" y="4643438"/>
            <a:ext cx="652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Weeks</a:t>
            </a:r>
          </a:p>
        </p:txBody>
      </p:sp>
      <p:sp>
        <p:nvSpPr>
          <p:cNvPr id="6290" name="Text Box 175"/>
          <p:cNvSpPr txBox="1">
            <a:spLocks noChangeArrowheads="1"/>
          </p:cNvSpPr>
          <p:nvPr/>
        </p:nvSpPr>
        <p:spPr bwMode="auto">
          <a:xfrm>
            <a:off x="5410200" y="3597275"/>
            <a:ext cx="202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200" b="1" i="0">
                <a:solidFill>
                  <a:srgbClr val="000066"/>
                </a:solidFill>
              </a:rPr>
              <a:t>p non significant * = 0,03 </a:t>
            </a:r>
            <a:br>
              <a:rPr lang="en-US" sz="1200" b="1" i="0">
                <a:solidFill>
                  <a:srgbClr val="000066"/>
                </a:solidFill>
              </a:rPr>
            </a:br>
            <a:r>
              <a:rPr lang="en-US" sz="1200" b="1" i="0">
                <a:solidFill>
                  <a:srgbClr val="000066"/>
                </a:solidFill>
              </a:rPr>
              <a:t>EFV vs LPV/r</a:t>
            </a:r>
          </a:p>
        </p:txBody>
      </p:sp>
      <p:sp>
        <p:nvSpPr>
          <p:cNvPr id="6291" name="Freeform 177"/>
          <p:cNvSpPr>
            <a:spLocks/>
          </p:cNvSpPr>
          <p:nvPr/>
        </p:nvSpPr>
        <p:spPr bwMode="auto">
          <a:xfrm>
            <a:off x="5246688" y="1771650"/>
            <a:ext cx="3575050" cy="3117850"/>
          </a:xfrm>
          <a:custGeom>
            <a:avLst/>
            <a:gdLst>
              <a:gd name="T0" fmla="*/ 2147483647 w 2078"/>
              <a:gd name="T1" fmla="*/ 2147483647 h 296"/>
              <a:gd name="T2" fmla="*/ 0 w 2078"/>
              <a:gd name="T3" fmla="*/ 2147483647 h 296"/>
              <a:gd name="T4" fmla="*/ 0 w 2078"/>
              <a:gd name="T5" fmla="*/ 0 h 296"/>
              <a:gd name="T6" fmla="*/ 0 60000 65536"/>
              <a:gd name="T7" fmla="*/ 0 60000 65536"/>
              <a:gd name="T8" fmla="*/ 0 60000 65536"/>
              <a:gd name="T9" fmla="*/ 0 w 2078"/>
              <a:gd name="T10" fmla="*/ 0 h 296"/>
              <a:gd name="T11" fmla="*/ 2078 w 2078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" h="296">
                <a:moveTo>
                  <a:pt x="2078" y="296"/>
                </a:moveTo>
                <a:cubicBezTo>
                  <a:pt x="1385" y="296"/>
                  <a:pt x="693" y="296"/>
                  <a:pt x="0" y="296"/>
                </a:cubicBezTo>
                <a:lnTo>
                  <a:pt x="0" y="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92" name="Line 129"/>
          <p:cNvSpPr>
            <a:spLocks noChangeShapeType="1"/>
          </p:cNvSpPr>
          <p:nvPr/>
        </p:nvSpPr>
        <p:spPr bwMode="auto">
          <a:xfrm flipV="1">
            <a:off x="8805863" y="4889500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1"/>
          <p:cNvSpPr txBox="1">
            <a:spLocks noChangeArrowheads="1"/>
          </p:cNvSpPr>
          <p:nvPr/>
        </p:nvSpPr>
        <p:spPr bwMode="auto">
          <a:xfrm>
            <a:off x="5183188" y="1617663"/>
            <a:ext cx="369570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"/>
              </a:spcBef>
            </a:pPr>
            <a:r>
              <a:rPr lang="en-US" sz="1800" b="1" i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HIV RNA &lt; 100,000 c/mL at screening</a:t>
            </a:r>
          </a:p>
        </p:txBody>
      </p:sp>
      <p:sp>
        <p:nvSpPr>
          <p:cNvPr id="7171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grpSp>
        <p:nvGrpSpPr>
          <p:cNvPr id="7172" name="Group 158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7323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324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US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7173" name="ZoneTexte 11"/>
          <p:cNvSpPr txBox="1">
            <a:spLocks noChangeArrowheads="1"/>
          </p:cNvSpPr>
          <p:nvPr/>
        </p:nvSpPr>
        <p:spPr bwMode="auto">
          <a:xfrm>
            <a:off x="2160588" y="1122363"/>
            <a:ext cx="480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b="1" i="0">
                <a:solidFill>
                  <a:srgbClr val="CC3300"/>
                </a:solidFill>
                <a:latin typeface="Calibri" pitchFamily="34" charset="0"/>
              </a:rPr>
              <a:t>Probability of no virologic failure (%)</a:t>
            </a:r>
          </a:p>
        </p:txBody>
      </p:sp>
      <p:sp>
        <p:nvSpPr>
          <p:cNvPr id="7174" name="ZoneTexte 11"/>
          <p:cNvSpPr txBox="1">
            <a:spLocks noChangeArrowheads="1"/>
          </p:cNvSpPr>
          <p:nvPr/>
        </p:nvSpPr>
        <p:spPr bwMode="auto">
          <a:xfrm>
            <a:off x="920750" y="1617663"/>
            <a:ext cx="369570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"/>
              </a:spcBef>
            </a:pPr>
            <a:r>
              <a:rPr lang="en-US" sz="1800" b="1" i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US" sz="1800" b="1" i="0" u="sng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 100,000 c/mL at screening</a:t>
            </a:r>
          </a:p>
        </p:txBody>
      </p:sp>
      <p:grpSp>
        <p:nvGrpSpPr>
          <p:cNvPr id="7175" name="Group 203"/>
          <p:cNvGrpSpPr>
            <a:grpSpLocks/>
          </p:cNvGrpSpPr>
          <p:nvPr/>
        </p:nvGrpSpPr>
        <p:grpSpPr bwMode="auto">
          <a:xfrm>
            <a:off x="1354138" y="4362450"/>
            <a:ext cx="5888037" cy="684213"/>
            <a:chOff x="853" y="2748"/>
            <a:chExt cx="3709" cy="431"/>
          </a:xfrm>
        </p:grpSpPr>
        <p:sp>
          <p:nvSpPr>
            <p:cNvPr id="7309" name="Rectangle 104"/>
            <p:cNvSpPr>
              <a:spLocks noChangeArrowheads="1"/>
            </p:cNvSpPr>
            <p:nvPr/>
          </p:nvSpPr>
          <p:spPr bwMode="auto">
            <a:xfrm>
              <a:off x="3744" y="2748"/>
              <a:ext cx="76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200" i="0">
                  <a:solidFill>
                    <a:srgbClr val="000066"/>
                  </a:solidFill>
                </a:rPr>
                <a:t>EFV + 2 NRTIs</a:t>
              </a:r>
            </a:p>
          </p:txBody>
        </p:sp>
        <p:sp>
          <p:nvSpPr>
            <p:cNvPr id="7310" name="Rectangle 105"/>
            <p:cNvSpPr>
              <a:spLocks noChangeArrowheads="1"/>
            </p:cNvSpPr>
            <p:nvPr/>
          </p:nvSpPr>
          <p:spPr bwMode="auto">
            <a:xfrm>
              <a:off x="3744" y="2887"/>
              <a:ext cx="81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200" i="0">
                  <a:solidFill>
                    <a:srgbClr val="000066"/>
                  </a:solidFill>
                </a:rPr>
                <a:t>LPV/r + 2 NRTIs</a:t>
              </a:r>
            </a:p>
          </p:txBody>
        </p:sp>
        <p:sp>
          <p:nvSpPr>
            <p:cNvPr id="7311" name="Rectangle 106"/>
            <p:cNvSpPr>
              <a:spLocks noChangeArrowheads="1"/>
            </p:cNvSpPr>
            <p:nvPr/>
          </p:nvSpPr>
          <p:spPr bwMode="auto">
            <a:xfrm>
              <a:off x="3744" y="3006"/>
              <a:ext cx="65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200" i="0">
                  <a:solidFill>
                    <a:srgbClr val="000066"/>
                  </a:solidFill>
                </a:rPr>
                <a:t>EFV + LPV/r</a:t>
              </a:r>
            </a:p>
          </p:txBody>
        </p:sp>
        <p:grpSp>
          <p:nvGrpSpPr>
            <p:cNvPr id="7312" name="Group 162"/>
            <p:cNvGrpSpPr>
              <a:grpSpLocks/>
            </p:cNvGrpSpPr>
            <p:nvPr/>
          </p:nvGrpSpPr>
          <p:grpSpPr bwMode="auto">
            <a:xfrm>
              <a:off x="3538" y="2844"/>
              <a:ext cx="204" cy="252"/>
              <a:chOff x="4441" y="2992"/>
              <a:chExt cx="219" cy="275"/>
            </a:xfrm>
          </p:grpSpPr>
          <p:sp>
            <p:nvSpPr>
              <p:cNvPr id="7320" name="Line 163"/>
              <p:cNvSpPr>
                <a:spLocks noChangeShapeType="1"/>
              </p:cNvSpPr>
              <p:nvPr/>
            </p:nvSpPr>
            <p:spPr bwMode="auto">
              <a:xfrm flipH="1">
                <a:off x="4441" y="2992"/>
                <a:ext cx="219" cy="1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1" name="Line 164"/>
              <p:cNvSpPr>
                <a:spLocks noChangeShapeType="1"/>
              </p:cNvSpPr>
              <p:nvPr/>
            </p:nvSpPr>
            <p:spPr bwMode="auto">
              <a:xfrm flipH="1">
                <a:off x="4441" y="3129"/>
                <a:ext cx="219" cy="1"/>
              </a:xfrm>
              <a:prstGeom prst="line">
                <a:avLst/>
              </a:prstGeom>
              <a:noFill/>
              <a:ln w="254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2" name="Line 165"/>
              <p:cNvSpPr>
                <a:spLocks noChangeShapeType="1"/>
              </p:cNvSpPr>
              <p:nvPr/>
            </p:nvSpPr>
            <p:spPr bwMode="auto">
              <a:xfrm flipH="1">
                <a:off x="4441" y="3266"/>
                <a:ext cx="219" cy="1"/>
              </a:xfrm>
              <a:prstGeom prst="line">
                <a:avLst/>
              </a:prstGeom>
              <a:noFill/>
              <a:ln w="25400">
                <a:solidFill>
                  <a:srgbClr val="E67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7313" name="Group 41"/>
            <p:cNvGrpSpPr>
              <a:grpSpLocks/>
            </p:cNvGrpSpPr>
            <p:nvPr/>
          </p:nvGrpSpPr>
          <p:grpSpPr bwMode="auto">
            <a:xfrm>
              <a:off x="853" y="2846"/>
              <a:ext cx="201" cy="253"/>
              <a:chOff x="4441" y="2992"/>
              <a:chExt cx="219" cy="275"/>
            </a:xfrm>
          </p:grpSpPr>
          <p:sp>
            <p:nvSpPr>
              <p:cNvPr id="7317" name="Line 42"/>
              <p:cNvSpPr>
                <a:spLocks noChangeShapeType="1"/>
              </p:cNvSpPr>
              <p:nvPr/>
            </p:nvSpPr>
            <p:spPr bwMode="auto">
              <a:xfrm flipH="1">
                <a:off x="4441" y="2992"/>
                <a:ext cx="219" cy="1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8" name="Line 43"/>
              <p:cNvSpPr>
                <a:spLocks noChangeShapeType="1"/>
              </p:cNvSpPr>
              <p:nvPr/>
            </p:nvSpPr>
            <p:spPr bwMode="auto">
              <a:xfrm flipH="1">
                <a:off x="4441" y="3129"/>
                <a:ext cx="219" cy="1"/>
              </a:xfrm>
              <a:prstGeom prst="line">
                <a:avLst/>
              </a:prstGeom>
              <a:noFill/>
              <a:ln w="254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9" name="Line 44"/>
              <p:cNvSpPr>
                <a:spLocks noChangeShapeType="1"/>
              </p:cNvSpPr>
              <p:nvPr/>
            </p:nvSpPr>
            <p:spPr bwMode="auto">
              <a:xfrm flipH="1">
                <a:off x="4441" y="3266"/>
                <a:ext cx="219" cy="1"/>
              </a:xfrm>
              <a:prstGeom prst="line">
                <a:avLst/>
              </a:prstGeom>
              <a:noFill/>
              <a:ln w="25400">
                <a:solidFill>
                  <a:srgbClr val="E67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7314" name="Rectangle 61"/>
            <p:cNvSpPr>
              <a:spLocks noChangeArrowheads="1"/>
            </p:cNvSpPr>
            <p:nvPr/>
          </p:nvSpPr>
          <p:spPr bwMode="auto">
            <a:xfrm>
              <a:off x="1061" y="2748"/>
              <a:ext cx="76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200" i="0">
                  <a:solidFill>
                    <a:srgbClr val="000066"/>
                  </a:solidFill>
                </a:rPr>
                <a:t>EFV + 2 NRTIs</a:t>
              </a:r>
            </a:p>
          </p:txBody>
        </p:sp>
        <p:sp>
          <p:nvSpPr>
            <p:cNvPr id="7315" name="Rectangle 62"/>
            <p:cNvSpPr>
              <a:spLocks noChangeArrowheads="1"/>
            </p:cNvSpPr>
            <p:nvPr/>
          </p:nvSpPr>
          <p:spPr bwMode="auto">
            <a:xfrm>
              <a:off x="1061" y="2887"/>
              <a:ext cx="81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200" i="0">
                  <a:solidFill>
                    <a:srgbClr val="000066"/>
                  </a:solidFill>
                </a:rPr>
                <a:t>LPV/r + 2 NRTIs</a:t>
              </a:r>
            </a:p>
          </p:txBody>
        </p:sp>
        <p:sp>
          <p:nvSpPr>
            <p:cNvPr id="7316" name="Rectangle 63"/>
            <p:cNvSpPr>
              <a:spLocks noChangeArrowheads="1"/>
            </p:cNvSpPr>
            <p:nvPr/>
          </p:nvSpPr>
          <p:spPr bwMode="auto">
            <a:xfrm>
              <a:off x="1061" y="3006"/>
              <a:ext cx="65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200" i="0">
                  <a:solidFill>
                    <a:srgbClr val="000066"/>
                  </a:solidFill>
                </a:rPr>
                <a:t>EFV + LPV/r</a:t>
              </a:r>
            </a:p>
          </p:txBody>
        </p:sp>
      </p:grpSp>
      <p:sp>
        <p:nvSpPr>
          <p:cNvPr id="7176" name="AutoShape 165"/>
          <p:cNvSpPr>
            <a:spLocks noChangeArrowheads="1"/>
          </p:cNvSpPr>
          <p:nvPr/>
        </p:nvSpPr>
        <p:spPr bwMode="auto">
          <a:xfrm>
            <a:off x="333375" y="5600700"/>
            <a:ext cx="8729663" cy="706438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US" sz="2800" i="0"/>
          </a:p>
        </p:txBody>
      </p:sp>
      <p:sp>
        <p:nvSpPr>
          <p:cNvPr id="7177" name="Rectangle 64"/>
          <p:cNvSpPr>
            <a:spLocks noChangeArrowheads="1"/>
          </p:cNvSpPr>
          <p:nvPr/>
        </p:nvSpPr>
        <p:spPr bwMode="auto">
          <a:xfrm>
            <a:off x="777875" y="56007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121</a:t>
            </a:r>
          </a:p>
        </p:txBody>
      </p:sp>
      <p:sp>
        <p:nvSpPr>
          <p:cNvPr id="7178" name="Rectangle 65"/>
          <p:cNvSpPr>
            <a:spLocks noChangeArrowheads="1"/>
          </p:cNvSpPr>
          <p:nvPr/>
        </p:nvSpPr>
        <p:spPr bwMode="auto">
          <a:xfrm>
            <a:off x="1373188" y="56007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108</a:t>
            </a:r>
          </a:p>
        </p:txBody>
      </p:sp>
      <p:sp>
        <p:nvSpPr>
          <p:cNvPr id="7179" name="Rectangle 66"/>
          <p:cNvSpPr>
            <a:spLocks noChangeArrowheads="1"/>
          </p:cNvSpPr>
          <p:nvPr/>
        </p:nvSpPr>
        <p:spPr bwMode="auto">
          <a:xfrm>
            <a:off x="1981200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96</a:t>
            </a:r>
          </a:p>
        </p:txBody>
      </p:sp>
      <p:sp>
        <p:nvSpPr>
          <p:cNvPr id="7180" name="Rectangle 67"/>
          <p:cNvSpPr>
            <a:spLocks noChangeArrowheads="1"/>
          </p:cNvSpPr>
          <p:nvPr/>
        </p:nvSpPr>
        <p:spPr bwMode="auto">
          <a:xfrm>
            <a:off x="2576513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90</a:t>
            </a:r>
          </a:p>
        </p:txBody>
      </p:sp>
      <p:sp>
        <p:nvSpPr>
          <p:cNvPr id="7181" name="Rectangle 68"/>
          <p:cNvSpPr>
            <a:spLocks noChangeArrowheads="1"/>
          </p:cNvSpPr>
          <p:nvPr/>
        </p:nvSpPr>
        <p:spPr bwMode="auto">
          <a:xfrm>
            <a:off x="3178175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76</a:t>
            </a:r>
          </a:p>
        </p:txBody>
      </p:sp>
      <p:sp>
        <p:nvSpPr>
          <p:cNvPr id="7182" name="Rectangle 69"/>
          <p:cNvSpPr>
            <a:spLocks noChangeArrowheads="1"/>
          </p:cNvSpPr>
          <p:nvPr/>
        </p:nvSpPr>
        <p:spPr bwMode="auto">
          <a:xfrm>
            <a:off x="3770313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40</a:t>
            </a:r>
          </a:p>
        </p:txBody>
      </p:sp>
      <p:sp>
        <p:nvSpPr>
          <p:cNvPr id="7183" name="Rectangle 70"/>
          <p:cNvSpPr>
            <a:spLocks noChangeArrowheads="1"/>
          </p:cNvSpPr>
          <p:nvPr/>
        </p:nvSpPr>
        <p:spPr bwMode="auto">
          <a:xfrm>
            <a:off x="4352925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11</a:t>
            </a:r>
          </a:p>
        </p:txBody>
      </p:sp>
      <p:sp>
        <p:nvSpPr>
          <p:cNvPr id="7184" name="Rectangle 71"/>
          <p:cNvSpPr>
            <a:spLocks noChangeArrowheads="1"/>
          </p:cNvSpPr>
          <p:nvPr/>
        </p:nvSpPr>
        <p:spPr bwMode="auto">
          <a:xfrm>
            <a:off x="779463" y="58102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128</a:t>
            </a:r>
          </a:p>
        </p:txBody>
      </p:sp>
      <p:sp>
        <p:nvSpPr>
          <p:cNvPr id="7185" name="Rectangle 72"/>
          <p:cNvSpPr>
            <a:spLocks noChangeArrowheads="1"/>
          </p:cNvSpPr>
          <p:nvPr/>
        </p:nvSpPr>
        <p:spPr bwMode="auto">
          <a:xfrm>
            <a:off x="1374775" y="58102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105</a:t>
            </a:r>
          </a:p>
        </p:txBody>
      </p:sp>
      <p:sp>
        <p:nvSpPr>
          <p:cNvPr id="7186" name="Rectangle 73"/>
          <p:cNvSpPr>
            <a:spLocks noChangeArrowheads="1"/>
          </p:cNvSpPr>
          <p:nvPr/>
        </p:nvSpPr>
        <p:spPr bwMode="auto">
          <a:xfrm>
            <a:off x="1982788" y="58102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90</a:t>
            </a:r>
          </a:p>
        </p:txBody>
      </p:sp>
      <p:sp>
        <p:nvSpPr>
          <p:cNvPr id="7187" name="Rectangle 74"/>
          <p:cNvSpPr>
            <a:spLocks noChangeArrowheads="1"/>
          </p:cNvSpPr>
          <p:nvPr/>
        </p:nvSpPr>
        <p:spPr bwMode="auto">
          <a:xfrm>
            <a:off x="2578100" y="58102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81</a:t>
            </a:r>
          </a:p>
        </p:txBody>
      </p:sp>
      <p:sp>
        <p:nvSpPr>
          <p:cNvPr id="7188" name="Rectangle 75"/>
          <p:cNvSpPr>
            <a:spLocks noChangeArrowheads="1"/>
          </p:cNvSpPr>
          <p:nvPr/>
        </p:nvSpPr>
        <p:spPr bwMode="auto">
          <a:xfrm>
            <a:off x="3179763" y="58102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67</a:t>
            </a:r>
          </a:p>
        </p:txBody>
      </p:sp>
      <p:sp>
        <p:nvSpPr>
          <p:cNvPr id="7189" name="Rectangle 76"/>
          <p:cNvSpPr>
            <a:spLocks noChangeArrowheads="1"/>
          </p:cNvSpPr>
          <p:nvPr/>
        </p:nvSpPr>
        <p:spPr bwMode="auto">
          <a:xfrm>
            <a:off x="3770313" y="58102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7190" name="Rectangle 77"/>
          <p:cNvSpPr>
            <a:spLocks noChangeArrowheads="1"/>
          </p:cNvSpPr>
          <p:nvPr/>
        </p:nvSpPr>
        <p:spPr bwMode="auto">
          <a:xfrm>
            <a:off x="4394200" y="5810250"/>
            <a:ext cx="268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7191" name="Rectangle 78"/>
          <p:cNvSpPr>
            <a:spLocks noChangeArrowheads="1"/>
          </p:cNvSpPr>
          <p:nvPr/>
        </p:nvSpPr>
        <p:spPr bwMode="auto">
          <a:xfrm>
            <a:off x="779463" y="60325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122</a:t>
            </a:r>
          </a:p>
        </p:txBody>
      </p:sp>
      <p:sp>
        <p:nvSpPr>
          <p:cNvPr id="7192" name="Rectangle 79"/>
          <p:cNvSpPr>
            <a:spLocks noChangeArrowheads="1"/>
          </p:cNvSpPr>
          <p:nvPr/>
        </p:nvSpPr>
        <p:spPr bwMode="auto">
          <a:xfrm>
            <a:off x="1374775" y="60325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102</a:t>
            </a:r>
          </a:p>
        </p:txBody>
      </p:sp>
      <p:sp>
        <p:nvSpPr>
          <p:cNvPr id="7193" name="Rectangle 80"/>
          <p:cNvSpPr>
            <a:spLocks noChangeArrowheads="1"/>
          </p:cNvSpPr>
          <p:nvPr/>
        </p:nvSpPr>
        <p:spPr bwMode="auto">
          <a:xfrm>
            <a:off x="1982788" y="60325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86</a:t>
            </a:r>
          </a:p>
        </p:txBody>
      </p:sp>
      <p:sp>
        <p:nvSpPr>
          <p:cNvPr id="7194" name="Rectangle 81"/>
          <p:cNvSpPr>
            <a:spLocks noChangeArrowheads="1"/>
          </p:cNvSpPr>
          <p:nvPr/>
        </p:nvSpPr>
        <p:spPr bwMode="auto">
          <a:xfrm>
            <a:off x="2578100" y="60325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81</a:t>
            </a:r>
          </a:p>
        </p:txBody>
      </p:sp>
      <p:sp>
        <p:nvSpPr>
          <p:cNvPr id="7195" name="Rectangle 82"/>
          <p:cNvSpPr>
            <a:spLocks noChangeArrowheads="1"/>
          </p:cNvSpPr>
          <p:nvPr/>
        </p:nvSpPr>
        <p:spPr bwMode="auto">
          <a:xfrm>
            <a:off x="3179763" y="60325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66</a:t>
            </a:r>
          </a:p>
        </p:txBody>
      </p:sp>
      <p:sp>
        <p:nvSpPr>
          <p:cNvPr id="7196" name="Rectangle 83"/>
          <p:cNvSpPr>
            <a:spLocks noChangeArrowheads="1"/>
          </p:cNvSpPr>
          <p:nvPr/>
        </p:nvSpPr>
        <p:spPr bwMode="auto">
          <a:xfrm>
            <a:off x="3770313" y="60325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35</a:t>
            </a:r>
          </a:p>
        </p:txBody>
      </p:sp>
      <p:sp>
        <p:nvSpPr>
          <p:cNvPr id="7197" name="Rectangle 84"/>
          <p:cNvSpPr>
            <a:spLocks noChangeArrowheads="1"/>
          </p:cNvSpPr>
          <p:nvPr/>
        </p:nvSpPr>
        <p:spPr bwMode="auto">
          <a:xfrm>
            <a:off x="4394200" y="6032500"/>
            <a:ext cx="268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9</a:t>
            </a:r>
          </a:p>
        </p:txBody>
      </p:sp>
      <p:sp>
        <p:nvSpPr>
          <p:cNvPr id="7198" name="Rectangle 87"/>
          <p:cNvSpPr>
            <a:spLocks noChangeArrowheads="1"/>
          </p:cNvSpPr>
          <p:nvPr/>
        </p:nvSpPr>
        <p:spPr bwMode="auto">
          <a:xfrm>
            <a:off x="390525" y="6032500"/>
            <a:ext cx="42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FF6600"/>
                </a:solidFill>
              </a:rPr>
              <a:t>N =</a:t>
            </a:r>
          </a:p>
        </p:txBody>
      </p:sp>
      <p:sp>
        <p:nvSpPr>
          <p:cNvPr id="7199" name="Rectangle 107"/>
          <p:cNvSpPr>
            <a:spLocks noChangeArrowheads="1"/>
          </p:cNvSpPr>
          <p:nvPr/>
        </p:nvSpPr>
        <p:spPr bwMode="auto">
          <a:xfrm>
            <a:off x="5019675" y="56007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129</a:t>
            </a:r>
          </a:p>
        </p:txBody>
      </p:sp>
      <p:sp>
        <p:nvSpPr>
          <p:cNvPr id="7200" name="Rectangle 108"/>
          <p:cNvSpPr>
            <a:spLocks noChangeArrowheads="1"/>
          </p:cNvSpPr>
          <p:nvPr/>
        </p:nvSpPr>
        <p:spPr bwMode="auto">
          <a:xfrm>
            <a:off x="5624513" y="56007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102</a:t>
            </a:r>
          </a:p>
        </p:txBody>
      </p:sp>
      <p:sp>
        <p:nvSpPr>
          <p:cNvPr id="7201" name="Rectangle 109"/>
          <p:cNvSpPr>
            <a:spLocks noChangeArrowheads="1"/>
          </p:cNvSpPr>
          <p:nvPr/>
        </p:nvSpPr>
        <p:spPr bwMode="auto">
          <a:xfrm>
            <a:off x="6265863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90</a:t>
            </a:r>
          </a:p>
        </p:txBody>
      </p:sp>
      <p:sp>
        <p:nvSpPr>
          <p:cNvPr id="7202" name="Rectangle 110"/>
          <p:cNvSpPr>
            <a:spLocks noChangeArrowheads="1"/>
          </p:cNvSpPr>
          <p:nvPr/>
        </p:nvSpPr>
        <p:spPr bwMode="auto">
          <a:xfrm>
            <a:off x="6875463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83</a:t>
            </a:r>
          </a:p>
        </p:txBody>
      </p:sp>
      <p:sp>
        <p:nvSpPr>
          <p:cNvPr id="7203" name="Rectangle 111"/>
          <p:cNvSpPr>
            <a:spLocks noChangeArrowheads="1"/>
          </p:cNvSpPr>
          <p:nvPr/>
        </p:nvSpPr>
        <p:spPr bwMode="auto">
          <a:xfrm>
            <a:off x="7462838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66</a:t>
            </a:r>
          </a:p>
        </p:txBody>
      </p:sp>
      <p:sp>
        <p:nvSpPr>
          <p:cNvPr id="7204" name="Rectangle 112"/>
          <p:cNvSpPr>
            <a:spLocks noChangeArrowheads="1"/>
          </p:cNvSpPr>
          <p:nvPr/>
        </p:nvSpPr>
        <p:spPr bwMode="auto">
          <a:xfrm>
            <a:off x="8061325" y="56007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33</a:t>
            </a:r>
          </a:p>
        </p:txBody>
      </p:sp>
      <p:sp>
        <p:nvSpPr>
          <p:cNvPr id="7205" name="Rectangle 113"/>
          <p:cNvSpPr>
            <a:spLocks noChangeArrowheads="1"/>
          </p:cNvSpPr>
          <p:nvPr/>
        </p:nvSpPr>
        <p:spPr bwMode="auto">
          <a:xfrm>
            <a:off x="8702675" y="5600700"/>
            <a:ext cx="268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4D4D4D"/>
                </a:solidFill>
              </a:rPr>
              <a:t>8</a:t>
            </a:r>
          </a:p>
        </p:txBody>
      </p:sp>
      <p:sp>
        <p:nvSpPr>
          <p:cNvPr id="7206" name="Rectangle 114"/>
          <p:cNvSpPr>
            <a:spLocks noChangeArrowheads="1"/>
          </p:cNvSpPr>
          <p:nvPr/>
        </p:nvSpPr>
        <p:spPr bwMode="auto">
          <a:xfrm>
            <a:off x="5019675" y="58102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130</a:t>
            </a:r>
          </a:p>
        </p:txBody>
      </p:sp>
      <p:sp>
        <p:nvSpPr>
          <p:cNvPr id="7207" name="Rectangle 115"/>
          <p:cNvSpPr>
            <a:spLocks noChangeArrowheads="1"/>
          </p:cNvSpPr>
          <p:nvPr/>
        </p:nvSpPr>
        <p:spPr bwMode="auto">
          <a:xfrm>
            <a:off x="5624513" y="58102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105</a:t>
            </a:r>
          </a:p>
        </p:txBody>
      </p:sp>
      <p:sp>
        <p:nvSpPr>
          <p:cNvPr id="7208" name="Rectangle 116"/>
          <p:cNvSpPr>
            <a:spLocks noChangeArrowheads="1"/>
          </p:cNvSpPr>
          <p:nvPr/>
        </p:nvSpPr>
        <p:spPr bwMode="auto">
          <a:xfrm>
            <a:off x="6265863" y="58102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95</a:t>
            </a:r>
          </a:p>
        </p:txBody>
      </p:sp>
      <p:sp>
        <p:nvSpPr>
          <p:cNvPr id="7209" name="Rectangle 117"/>
          <p:cNvSpPr>
            <a:spLocks noChangeArrowheads="1"/>
          </p:cNvSpPr>
          <p:nvPr/>
        </p:nvSpPr>
        <p:spPr bwMode="auto">
          <a:xfrm>
            <a:off x="6875463" y="58102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87</a:t>
            </a:r>
          </a:p>
        </p:txBody>
      </p:sp>
      <p:sp>
        <p:nvSpPr>
          <p:cNvPr id="7210" name="Rectangle 118"/>
          <p:cNvSpPr>
            <a:spLocks noChangeArrowheads="1"/>
          </p:cNvSpPr>
          <p:nvPr/>
        </p:nvSpPr>
        <p:spPr bwMode="auto">
          <a:xfrm>
            <a:off x="7462838" y="58102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73</a:t>
            </a:r>
          </a:p>
        </p:txBody>
      </p:sp>
      <p:sp>
        <p:nvSpPr>
          <p:cNvPr id="7211" name="Rectangle 119"/>
          <p:cNvSpPr>
            <a:spLocks noChangeArrowheads="1"/>
          </p:cNvSpPr>
          <p:nvPr/>
        </p:nvSpPr>
        <p:spPr bwMode="auto">
          <a:xfrm>
            <a:off x="8061325" y="58102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42</a:t>
            </a:r>
          </a:p>
        </p:txBody>
      </p:sp>
      <p:sp>
        <p:nvSpPr>
          <p:cNvPr id="7212" name="Rectangle 120"/>
          <p:cNvSpPr>
            <a:spLocks noChangeArrowheads="1"/>
          </p:cNvSpPr>
          <p:nvPr/>
        </p:nvSpPr>
        <p:spPr bwMode="auto">
          <a:xfrm>
            <a:off x="8702675" y="5810250"/>
            <a:ext cx="268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7213" name="Rectangle 121"/>
          <p:cNvSpPr>
            <a:spLocks noChangeArrowheads="1"/>
          </p:cNvSpPr>
          <p:nvPr/>
        </p:nvSpPr>
        <p:spPr bwMode="auto">
          <a:xfrm>
            <a:off x="5019675" y="603250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128</a:t>
            </a:r>
          </a:p>
        </p:txBody>
      </p:sp>
      <p:sp>
        <p:nvSpPr>
          <p:cNvPr id="7214" name="Rectangle 122"/>
          <p:cNvSpPr>
            <a:spLocks noChangeArrowheads="1"/>
          </p:cNvSpPr>
          <p:nvPr/>
        </p:nvSpPr>
        <p:spPr bwMode="auto">
          <a:xfrm>
            <a:off x="5624513" y="60325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113</a:t>
            </a:r>
          </a:p>
        </p:txBody>
      </p:sp>
      <p:sp>
        <p:nvSpPr>
          <p:cNvPr id="7215" name="Rectangle 123"/>
          <p:cNvSpPr>
            <a:spLocks noChangeArrowheads="1"/>
          </p:cNvSpPr>
          <p:nvPr/>
        </p:nvSpPr>
        <p:spPr bwMode="auto">
          <a:xfrm>
            <a:off x="6224588" y="60325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103</a:t>
            </a:r>
          </a:p>
        </p:txBody>
      </p:sp>
      <p:sp>
        <p:nvSpPr>
          <p:cNvPr id="7216" name="Rectangle 124"/>
          <p:cNvSpPr>
            <a:spLocks noChangeArrowheads="1"/>
          </p:cNvSpPr>
          <p:nvPr/>
        </p:nvSpPr>
        <p:spPr bwMode="auto">
          <a:xfrm>
            <a:off x="6834188" y="603250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100</a:t>
            </a:r>
          </a:p>
        </p:txBody>
      </p:sp>
      <p:sp>
        <p:nvSpPr>
          <p:cNvPr id="7217" name="Rectangle 125"/>
          <p:cNvSpPr>
            <a:spLocks noChangeArrowheads="1"/>
          </p:cNvSpPr>
          <p:nvPr/>
        </p:nvSpPr>
        <p:spPr bwMode="auto">
          <a:xfrm>
            <a:off x="7461250" y="60325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83</a:t>
            </a:r>
          </a:p>
        </p:txBody>
      </p:sp>
      <p:sp>
        <p:nvSpPr>
          <p:cNvPr id="7218" name="Rectangle 126"/>
          <p:cNvSpPr>
            <a:spLocks noChangeArrowheads="1"/>
          </p:cNvSpPr>
          <p:nvPr/>
        </p:nvSpPr>
        <p:spPr bwMode="auto">
          <a:xfrm>
            <a:off x="8061325" y="603250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38</a:t>
            </a:r>
          </a:p>
        </p:txBody>
      </p:sp>
      <p:sp>
        <p:nvSpPr>
          <p:cNvPr id="7219" name="Rectangle 127"/>
          <p:cNvSpPr>
            <a:spLocks noChangeArrowheads="1"/>
          </p:cNvSpPr>
          <p:nvPr/>
        </p:nvSpPr>
        <p:spPr bwMode="auto">
          <a:xfrm>
            <a:off x="8702675" y="6032500"/>
            <a:ext cx="268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FF6600"/>
                </a:solidFill>
              </a:rPr>
              <a:t>9</a:t>
            </a:r>
          </a:p>
        </p:txBody>
      </p:sp>
      <p:sp>
        <p:nvSpPr>
          <p:cNvPr id="7220" name="Rectangle 87"/>
          <p:cNvSpPr>
            <a:spLocks noChangeArrowheads="1"/>
          </p:cNvSpPr>
          <p:nvPr/>
        </p:nvSpPr>
        <p:spPr bwMode="auto">
          <a:xfrm>
            <a:off x="390525" y="5810250"/>
            <a:ext cx="42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008000"/>
                </a:solidFill>
              </a:rPr>
              <a:t>N =</a:t>
            </a:r>
          </a:p>
        </p:txBody>
      </p:sp>
      <p:sp>
        <p:nvSpPr>
          <p:cNvPr id="7221" name="Rectangle 87"/>
          <p:cNvSpPr>
            <a:spLocks noChangeArrowheads="1"/>
          </p:cNvSpPr>
          <p:nvPr/>
        </p:nvSpPr>
        <p:spPr bwMode="auto">
          <a:xfrm>
            <a:off x="390525" y="5600700"/>
            <a:ext cx="42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i="0">
                <a:solidFill>
                  <a:srgbClr val="4D4D4D"/>
                </a:solidFill>
              </a:rPr>
              <a:t>N =</a:t>
            </a:r>
          </a:p>
        </p:txBody>
      </p:sp>
      <p:sp>
        <p:nvSpPr>
          <p:cNvPr id="7222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sz="1200">
                <a:solidFill>
                  <a:srgbClr val="CC0000"/>
                </a:solidFill>
              </a:rPr>
              <a:t>Riddler SA. NEJM 2008;358:2095-2106 </a:t>
            </a:r>
          </a:p>
        </p:txBody>
      </p:sp>
      <p:sp>
        <p:nvSpPr>
          <p:cNvPr id="7223" name="Rectangle 123"/>
          <p:cNvSpPr>
            <a:spLocks noChangeArrowheads="1"/>
          </p:cNvSpPr>
          <p:nvPr/>
        </p:nvSpPr>
        <p:spPr bwMode="auto">
          <a:xfrm>
            <a:off x="4794250" y="1927225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7224" name="Rectangle 108"/>
          <p:cNvSpPr>
            <a:spLocks noChangeArrowheads="1"/>
          </p:cNvSpPr>
          <p:nvPr/>
        </p:nvSpPr>
        <p:spPr bwMode="auto">
          <a:xfrm>
            <a:off x="5129213" y="5170488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7225" name="Rectangle 109"/>
          <p:cNvSpPr>
            <a:spLocks noChangeArrowheads="1"/>
          </p:cNvSpPr>
          <p:nvPr/>
        </p:nvSpPr>
        <p:spPr bwMode="auto">
          <a:xfrm>
            <a:off x="5692775" y="5170488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7226" name="Rectangle 110"/>
          <p:cNvSpPr>
            <a:spLocks noChangeArrowheads="1"/>
          </p:cNvSpPr>
          <p:nvPr/>
        </p:nvSpPr>
        <p:spPr bwMode="auto">
          <a:xfrm>
            <a:off x="6261100" y="5170488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7227" name="Rectangle 111"/>
          <p:cNvSpPr>
            <a:spLocks noChangeArrowheads="1"/>
          </p:cNvSpPr>
          <p:nvPr/>
        </p:nvSpPr>
        <p:spPr bwMode="auto">
          <a:xfrm>
            <a:off x="6856413" y="5170488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72</a:t>
            </a:r>
          </a:p>
        </p:txBody>
      </p:sp>
      <p:sp>
        <p:nvSpPr>
          <p:cNvPr id="7228" name="Rectangle 112"/>
          <p:cNvSpPr>
            <a:spLocks noChangeArrowheads="1"/>
          </p:cNvSpPr>
          <p:nvPr/>
        </p:nvSpPr>
        <p:spPr bwMode="auto">
          <a:xfrm>
            <a:off x="7431088" y="5170488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7229" name="Rectangle 113"/>
          <p:cNvSpPr>
            <a:spLocks noChangeArrowheads="1"/>
          </p:cNvSpPr>
          <p:nvPr/>
        </p:nvSpPr>
        <p:spPr bwMode="auto">
          <a:xfrm>
            <a:off x="7981950" y="5170488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7230" name="Rectangle 114"/>
          <p:cNvSpPr>
            <a:spLocks noChangeArrowheads="1"/>
          </p:cNvSpPr>
          <p:nvPr/>
        </p:nvSpPr>
        <p:spPr bwMode="auto">
          <a:xfrm>
            <a:off x="8578850" y="5170488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7231" name="Rectangle 115"/>
          <p:cNvSpPr>
            <a:spLocks noChangeArrowheads="1"/>
          </p:cNvSpPr>
          <p:nvPr/>
        </p:nvSpPr>
        <p:spPr bwMode="auto">
          <a:xfrm>
            <a:off x="4960938" y="4972050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7232" name="Rectangle 116"/>
          <p:cNvSpPr>
            <a:spLocks noChangeArrowheads="1"/>
          </p:cNvSpPr>
          <p:nvPr/>
        </p:nvSpPr>
        <p:spPr bwMode="auto">
          <a:xfrm>
            <a:off x="4884738" y="458946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30</a:t>
            </a:r>
          </a:p>
        </p:txBody>
      </p:sp>
      <p:sp>
        <p:nvSpPr>
          <p:cNvPr id="7233" name="Rectangle 117"/>
          <p:cNvSpPr>
            <a:spLocks noChangeArrowheads="1"/>
          </p:cNvSpPr>
          <p:nvPr/>
        </p:nvSpPr>
        <p:spPr bwMode="auto">
          <a:xfrm>
            <a:off x="4884738" y="42100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7234" name="Rectangle 118"/>
          <p:cNvSpPr>
            <a:spLocks noChangeArrowheads="1"/>
          </p:cNvSpPr>
          <p:nvPr/>
        </p:nvSpPr>
        <p:spPr bwMode="auto">
          <a:xfrm>
            <a:off x="4884738" y="38290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7235" name="Rectangle 119"/>
          <p:cNvSpPr>
            <a:spLocks noChangeArrowheads="1"/>
          </p:cNvSpPr>
          <p:nvPr/>
        </p:nvSpPr>
        <p:spPr bwMode="auto">
          <a:xfrm>
            <a:off x="4884738" y="34480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7236" name="Rectangle 120"/>
          <p:cNvSpPr>
            <a:spLocks noChangeArrowheads="1"/>
          </p:cNvSpPr>
          <p:nvPr/>
        </p:nvSpPr>
        <p:spPr bwMode="auto">
          <a:xfrm>
            <a:off x="4884738" y="306863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70</a:t>
            </a:r>
          </a:p>
        </p:txBody>
      </p:sp>
      <p:sp>
        <p:nvSpPr>
          <p:cNvPr id="7237" name="Rectangle 121"/>
          <p:cNvSpPr>
            <a:spLocks noChangeArrowheads="1"/>
          </p:cNvSpPr>
          <p:nvPr/>
        </p:nvSpPr>
        <p:spPr bwMode="auto">
          <a:xfrm>
            <a:off x="4884738" y="268763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7238" name="Rectangle 122"/>
          <p:cNvSpPr>
            <a:spLocks noChangeArrowheads="1"/>
          </p:cNvSpPr>
          <p:nvPr/>
        </p:nvSpPr>
        <p:spPr bwMode="auto">
          <a:xfrm>
            <a:off x="4884738" y="230663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90</a:t>
            </a:r>
          </a:p>
        </p:txBody>
      </p:sp>
      <p:sp>
        <p:nvSpPr>
          <p:cNvPr id="7239" name="Line 124"/>
          <p:cNvSpPr>
            <a:spLocks noChangeShapeType="1"/>
          </p:cNvSpPr>
          <p:nvPr/>
        </p:nvSpPr>
        <p:spPr bwMode="auto">
          <a:xfrm flipV="1">
            <a:off x="8202613" y="5110163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0" name="Line 127"/>
          <p:cNvSpPr>
            <a:spLocks noChangeShapeType="1"/>
          </p:cNvSpPr>
          <p:nvPr/>
        </p:nvSpPr>
        <p:spPr bwMode="auto">
          <a:xfrm>
            <a:off x="5157788" y="3209925"/>
            <a:ext cx="76200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1" name="Line 129"/>
          <p:cNvSpPr>
            <a:spLocks noChangeShapeType="1"/>
          </p:cNvSpPr>
          <p:nvPr/>
        </p:nvSpPr>
        <p:spPr bwMode="auto">
          <a:xfrm>
            <a:off x="5157788" y="2822575"/>
            <a:ext cx="76200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2" name="Line 131"/>
          <p:cNvSpPr>
            <a:spLocks noChangeShapeType="1"/>
          </p:cNvSpPr>
          <p:nvPr/>
        </p:nvSpPr>
        <p:spPr bwMode="auto">
          <a:xfrm>
            <a:off x="5157788" y="2435225"/>
            <a:ext cx="76200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3" name="Line 132"/>
          <p:cNvSpPr>
            <a:spLocks noChangeShapeType="1"/>
          </p:cNvSpPr>
          <p:nvPr/>
        </p:nvSpPr>
        <p:spPr bwMode="auto">
          <a:xfrm flipV="1">
            <a:off x="6419850" y="5110163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4" name="Line 133"/>
          <p:cNvSpPr>
            <a:spLocks noChangeShapeType="1"/>
          </p:cNvSpPr>
          <p:nvPr/>
        </p:nvSpPr>
        <p:spPr bwMode="auto">
          <a:xfrm flipV="1">
            <a:off x="7015163" y="5110163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5" name="Line 135"/>
          <p:cNvSpPr>
            <a:spLocks noChangeShapeType="1"/>
          </p:cNvSpPr>
          <p:nvPr/>
        </p:nvSpPr>
        <p:spPr bwMode="auto">
          <a:xfrm flipV="1">
            <a:off x="7607300" y="5110163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6" name="Line 137"/>
          <p:cNvSpPr>
            <a:spLocks noChangeShapeType="1"/>
          </p:cNvSpPr>
          <p:nvPr/>
        </p:nvSpPr>
        <p:spPr bwMode="auto">
          <a:xfrm>
            <a:off x="5157788" y="4375150"/>
            <a:ext cx="77787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7" name="Line 138"/>
          <p:cNvSpPr>
            <a:spLocks noChangeShapeType="1"/>
          </p:cNvSpPr>
          <p:nvPr/>
        </p:nvSpPr>
        <p:spPr bwMode="auto">
          <a:xfrm>
            <a:off x="5157788" y="3598863"/>
            <a:ext cx="76200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8" name="Line 141"/>
          <p:cNvSpPr>
            <a:spLocks noChangeShapeType="1"/>
          </p:cNvSpPr>
          <p:nvPr/>
        </p:nvSpPr>
        <p:spPr bwMode="auto">
          <a:xfrm>
            <a:off x="5157788" y="3987800"/>
            <a:ext cx="77787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49" name="Line 142"/>
          <p:cNvSpPr>
            <a:spLocks noChangeShapeType="1"/>
          </p:cNvSpPr>
          <p:nvPr/>
        </p:nvSpPr>
        <p:spPr bwMode="auto">
          <a:xfrm flipH="1">
            <a:off x="5178425" y="4965700"/>
            <a:ext cx="5080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0" name="Line 144"/>
          <p:cNvSpPr>
            <a:spLocks noChangeShapeType="1"/>
          </p:cNvSpPr>
          <p:nvPr/>
        </p:nvSpPr>
        <p:spPr bwMode="auto">
          <a:xfrm flipH="1" flipV="1">
            <a:off x="5232400" y="5110163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1" name="Line 145"/>
          <p:cNvSpPr>
            <a:spLocks noChangeShapeType="1"/>
          </p:cNvSpPr>
          <p:nvPr/>
        </p:nvSpPr>
        <p:spPr bwMode="auto">
          <a:xfrm>
            <a:off x="5157788" y="5114925"/>
            <a:ext cx="74612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2" name="Line 146"/>
          <p:cNvSpPr>
            <a:spLocks noChangeShapeType="1"/>
          </p:cNvSpPr>
          <p:nvPr/>
        </p:nvSpPr>
        <p:spPr bwMode="auto">
          <a:xfrm flipH="1">
            <a:off x="5173663" y="4913313"/>
            <a:ext cx="61912" cy="619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3" name="Line 148"/>
          <p:cNvSpPr>
            <a:spLocks noChangeShapeType="1"/>
          </p:cNvSpPr>
          <p:nvPr/>
        </p:nvSpPr>
        <p:spPr bwMode="auto">
          <a:xfrm>
            <a:off x="5157788" y="4762500"/>
            <a:ext cx="77787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4" name="Line 149"/>
          <p:cNvSpPr>
            <a:spLocks noChangeShapeType="1"/>
          </p:cNvSpPr>
          <p:nvPr/>
        </p:nvSpPr>
        <p:spPr bwMode="auto">
          <a:xfrm flipV="1">
            <a:off x="5827713" y="5110163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5" name="Line 150"/>
          <p:cNvSpPr>
            <a:spLocks noChangeShapeType="1"/>
          </p:cNvSpPr>
          <p:nvPr/>
        </p:nvSpPr>
        <p:spPr bwMode="auto">
          <a:xfrm flipH="1">
            <a:off x="5235575" y="4859338"/>
            <a:ext cx="53975" cy="539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6" name="Line 151"/>
          <p:cNvSpPr>
            <a:spLocks noChangeShapeType="1"/>
          </p:cNvSpPr>
          <p:nvPr/>
        </p:nvSpPr>
        <p:spPr bwMode="auto">
          <a:xfrm flipH="1">
            <a:off x="5229225" y="4900613"/>
            <a:ext cx="66675" cy="650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7" name="Freeform 157"/>
          <p:cNvSpPr>
            <a:spLocks/>
          </p:cNvSpPr>
          <p:nvPr/>
        </p:nvSpPr>
        <p:spPr bwMode="auto">
          <a:xfrm>
            <a:off x="5232400" y="2047875"/>
            <a:ext cx="3290888" cy="1206500"/>
          </a:xfrm>
          <a:custGeom>
            <a:avLst/>
            <a:gdLst>
              <a:gd name="T0" fmla="*/ 2147483647 w 6220"/>
              <a:gd name="T1" fmla="*/ 2147483647 h 2281"/>
              <a:gd name="T2" fmla="*/ 2147483647 w 6220"/>
              <a:gd name="T3" fmla="*/ 2147483647 h 2281"/>
              <a:gd name="T4" fmla="*/ 2147483647 w 6220"/>
              <a:gd name="T5" fmla="*/ 2147483647 h 2281"/>
              <a:gd name="T6" fmla="*/ 2147483647 w 6220"/>
              <a:gd name="T7" fmla="*/ 2147483647 h 2281"/>
              <a:gd name="T8" fmla="*/ 2147483647 w 6220"/>
              <a:gd name="T9" fmla="*/ 2147483647 h 2281"/>
              <a:gd name="T10" fmla="*/ 2147483647 w 6220"/>
              <a:gd name="T11" fmla="*/ 2147483647 h 2281"/>
              <a:gd name="T12" fmla="*/ 2147483647 w 6220"/>
              <a:gd name="T13" fmla="*/ 2147483647 h 2281"/>
              <a:gd name="T14" fmla="*/ 2147483647 w 6220"/>
              <a:gd name="T15" fmla="*/ 2147483647 h 2281"/>
              <a:gd name="T16" fmla="*/ 2147483647 w 6220"/>
              <a:gd name="T17" fmla="*/ 2147483647 h 2281"/>
              <a:gd name="T18" fmla="*/ 2147483647 w 6220"/>
              <a:gd name="T19" fmla="*/ 2147483647 h 2281"/>
              <a:gd name="T20" fmla="*/ 2147483647 w 6220"/>
              <a:gd name="T21" fmla="*/ 2147483647 h 2281"/>
              <a:gd name="T22" fmla="*/ 2147483647 w 6220"/>
              <a:gd name="T23" fmla="*/ 2147483647 h 2281"/>
              <a:gd name="T24" fmla="*/ 2147483647 w 6220"/>
              <a:gd name="T25" fmla="*/ 2147483647 h 2281"/>
              <a:gd name="T26" fmla="*/ 2147483647 w 6220"/>
              <a:gd name="T27" fmla="*/ 2147483647 h 2281"/>
              <a:gd name="T28" fmla="*/ 2147483647 w 6220"/>
              <a:gd name="T29" fmla="*/ 2147483647 h 2281"/>
              <a:gd name="T30" fmla="*/ 2147483647 w 6220"/>
              <a:gd name="T31" fmla="*/ 2147483647 h 2281"/>
              <a:gd name="T32" fmla="*/ 2147483647 w 6220"/>
              <a:gd name="T33" fmla="*/ 2147483647 h 2281"/>
              <a:gd name="T34" fmla="*/ 2147483647 w 6220"/>
              <a:gd name="T35" fmla="*/ 2147483647 h 2281"/>
              <a:gd name="T36" fmla="*/ 2147483647 w 6220"/>
              <a:gd name="T37" fmla="*/ 2147483647 h 2281"/>
              <a:gd name="T38" fmla="*/ 2147483647 w 6220"/>
              <a:gd name="T39" fmla="*/ 2147483647 h 2281"/>
              <a:gd name="T40" fmla="*/ 2147483647 w 6220"/>
              <a:gd name="T41" fmla="*/ 2147483647 h 2281"/>
              <a:gd name="T42" fmla="*/ 2147483647 w 6220"/>
              <a:gd name="T43" fmla="*/ 2147483647 h 2281"/>
              <a:gd name="T44" fmla="*/ 2147483647 w 6220"/>
              <a:gd name="T45" fmla="*/ 2147483647 h 2281"/>
              <a:gd name="T46" fmla="*/ 2147483647 w 6220"/>
              <a:gd name="T47" fmla="*/ 2147483647 h 2281"/>
              <a:gd name="T48" fmla="*/ 2147483647 w 6220"/>
              <a:gd name="T49" fmla="*/ 2147483647 h 2281"/>
              <a:gd name="T50" fmla="*/ 2147483647 w 6220"/>
              <a:gd name="T51" fmla="*/ 2147483647 h 2281"/>
              <a:gd name="T52" fmla="*/ 2147483647 w 6220"/>
              <a:gd name="T53" fmla="*/ 2147483647 h 2281"/>
              <a:gd name="T54" fmla="*/ 2147483647 w 6220"/>
              <a:gd name="T55" fmla="*/ 2147483647 h 2281"/>
              <a:gd name="T56" fmla="*/ 2147483647 w 6220"/>
              <a:gd name="T57" fmla="*/ 2147483647 h 2281"/>
              <a:gd name="T58" fmla="*/ 2147483647 w 6220"/>
              <a:gd name="T59" fmla="*/ 2147483647 h 2281"/>
              <a:gd name="T60" fmla="*/ 2147483647 w 6220"/>
              <a:gd name="T61" fmla="*/ 2147483647 h 2281"/>
              <a:gd name="T62" fmla="*/ 2147483647 w 6220"/>
              <a:gd name="T63" fmla="*/ 2147483647 h 2281"/>
              <a:gd name="T64" fmla="*/ 2147483647 w 6220"/>
              <a:gd name="T65" fmla="*/ 2147483647 h 2281"/>
              <a:gd name="T66" fmla="*/ 2147483647 w 6220"/>
              <a:gd name="T67" fmla="*/ 2147483647 h 2281"/>
              <a:gd name="T68" fmla="*/ 2147483647 w 6220"/>
              <a:gd name="T69" fmla="*/ 2147483647 h 2281"/>
              <a:gd name="T70" fmla="*/ 2147483647 w 6220"/>
              <a:gd name="T71" fmla="*/ 2147483647 h 2281"/>
              <a:gd name="T72" fmla="*/ 2147483647 w 6220"/>
              <a:gd name="T73" fmla="*/ 2147483647 h 2281"/>
              <a:gd name="T74" fmla="*/ 2147483647 w 6220"/>
              <a:gd name="T75" fmla="*/ 2147483647 h 2281"/>
              <a:gd name="T76" fmla="*/ 2147483647 w 6220"/>
              <a:gd name="T77" fmla="*/ 2147483647 h 2281"/>
              <a:gd name="T78" fmla="*/ 2147483647 w 6220"/>
              <a:gd name="T79" fmla="*/ 2147483647 h 2281"/>
              <a:gd name="T80" fmla="*/ 2147483647 w 6220"/>
              <a:gd name="T81" fmla="*/ 2147483647 h 2281"/>
              <a:gd name="T82" fmla="*/ 2147483647 w 6220"/>
              <a:gd name="T83" fmla="*/ 2147483647 h 2281"/>
              <a:gd name="T84" fmla="*/ 2147483647 w 6220"/>
              <a:gd name="T85" fmla="*/ 2147483647 h 2281"/>
              <a:gd name="T86" fmla="*/ 2147483647 w 6220"/>
              <a:gd name="T87" fmla="*/ 2147483647 h 2281"/>
              <a:gd name="T88" fmla="*/ 2147483647 w 6220"/>
              <a:gd name="T89" fmla="*/ 2147483647 h 2281"/>
              <a:gd name="T90" fmla="*/ 2147483647 w 6220"/>
              <a:gd name="T91" fmla="*/ 2147483647 h 2281"/>
              <a:gd name="T92" fmla="*/ 2147483647 w 6220"/>
              <a:gd name="T93" fmla="*/ 2147483647 h 2281"/>
              <a:gd name="T94" fmla="*/ 2147483647 w 6220"/>
              <a:gd name="T95" fmla="*/ 0 h 2281"/>
              <a:gd name="T96" fmla="*/ 0 w 6220"/>
              <a:gd name="T97" fmla="*/ 0 h 228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6220"/>
              <a:gd name="T148" fmla="*/ 0 h 2281"/>
              <a:gd name="T149" fmla="*/ 6220 w 6220"/>
              <a:gd name="T150" fmla="*/ 2281 h 228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6220" h="2281">
                <a:moveTo>
                  <a:pt x="6220" y="2281"/>
                </a:moveTo>
                <a:lnTo>
                  <a:pt x="6220" y="2044"/>
                </a:lnTo>
                <a:lnTo>
                  <a:pt x="5518" y="2044"/>
                </a:lnTo>
                <a:lnTo>
                  <a:pt x="5518" y="1916"/>
                </a:lnTo>
                <a:lnTo>
                  <a:pt x="5379" y="1916"/>
                </a:lnTo>
                <a:lnTo>
                  <a:pt x="5379" y="1791"/>
                </a:lnTo>
                <a:lnTo>
                  <a:pt x="5284" y="1791"/>
                </a:lnTo>
                <a:lnTo>
                  <a:pt x="5284" y="1674"/>
                </a:lnTo>
                <a:lnTo>
                  <a:pt x="4909" y="1674"/>
                </a:lnTo>
                <a:lnTo>
                  <a:pt x="4909" y="1581"/>
                </a:lnTo>
                <a:lnTo>
                  <a:pt x="4582" y="1581"/>
                </a:lnTo>
                <a:lnTo>
                  <a:pt x="4582" y="1507"/>
                </a:lnTo>
                <a:lnTo>
                  <a:pt x="4489" y="1507"/>
                </a:lnTo>
                <a:lnTo>
                  <a:pt x="4489" y="1434"/>
                </a:lnTo>
                <a:lnTo>
                  <a:pt x="4441" y="1434"/>
                </a:lnTo>
                <a:lnTo>
                  <a:pt x="4441" y="1364"/>
                </a:lnTo>
                <a:lnTo>
                  <a:pt x="4115" y="1364"/>
                </a:lnTo>
                <a:lnTo>
                  <a:pt x="4115" y="1298"/>
                </a:lnTo>
                <a:lnTo>
                  <a:pt x="4068" y="1298"/>
                </a:lnTo>
                <a:lnTo>
                  <a:pt x="4068" y="1235"/>
                </a:lnTo>
                <a:lnTo>
                  <a:pt x="3413" y="1235"/>
                </a:lnTo>
                <a:lnTo>
                  <a:pt x="3413" y="1166"/>
                </a:lnTo>
                <a:lnTo>
                  <a:pt x="3366" y="1166"/>
                </a:lnTo>
                <a:lnTo>
                  <a:pt x="3366" y="910"/>
                </a:lnTo>
                <a:lnTo>
                  <a:pt x="2618" y="910"/>
                </a:lnTo>
                <a:lnTo>
                  <a:pt x="2618" y="847"/>
                </a:lnTo>
                <a:lnTo>
                  <a:pt x="2572" y="847"/>
                </a:lnTo>
                <a:lnTo>
                  <a:pt x="2572" y="783"/>
                </a:lnTo>
                <a:lnTo>
                  <a:pt x="1777" y="783"/>
                </a:lnTo>
                <a:lnTo>
                  <a:pt x="1777" y="720"/>
                </a:lnTo>
                <a:lnTo>
                  <a:pt x="1592" y="720"/>
                </a:lnTo>
                <a:lnTo>
                  <a:pt x="1592" y="594"/>
                </a:lnTo>
                <a:lnTo>
                  <a:pt x="1497" y="594"/>
                </a:lnTo>
                <a:lnTo>
                  <a:pt x="1497" y="535"/>
                </a:lnTo>
                <a:lnTo>
                  <a:pt x="1448" y="535"/>
                </a:lnTo>
                <a:lnTo>
                  <a:pt x="1448" y="471"/>
                </a:lnTo>
                <a:lnTo>
                  <a:pt x="1029" y="471"/>
                </a:lnTo>
                <a:lnTo>
                  <a:pt x="1029" y="409"/>
                </a:lnTo>
                <a:lnTo>
                  <a:pt x="936" y="409"/>
                </a:lnTo>
                <a:lnTo>
                  <a:pt x="936" y="352"/>
                </a:lnTo>
                <a:lnTo>
                  <a:pt x="607" y="352"/>
                </a:lnTo>
                <a:lnTo>
                  <a:pt x="607" y="293"/>
                </a:lnTo>
                <a:lnTo>
                  <a:pt x="419" y="293"/>
                </a:lnTo>
                <a:lnTo>
                  <a:pt x="419" y="231"/>
                </a:lnTo>
                <a:lnTo>
                  <a:pt x="373" y="231"/>
                </a:lnTo>
                <a:lnTo>
                  <a:pt x="373" y="57"/>
                </a:lnTo>
                <a:lnTo>
                  <a:pt x="142" y="57"/>
                </a:lnTo>
                <a:lnTo>
                  <a:pt x="142" y="0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8" name="Freeform 158"/>
          <p:cNvSpPr>
            <a:spLocks/>
          </p:cNvSpPr>
          <p:nvPr/>
        </p:nvSpPr>
        <p:spPr bwMode="auto">
          <a:xfrm>
            <a:off x="5232400" y="2047875"/>
            <a:ext cx="3438525" cy="1944688"/>
          </a:xfrm>
          <a:custGeom>
            <a:avLst/>
            <a:gdLst>
              <a:gd name="T0" fmla="*/ 2147483647 w 6497"/>
              <a:gd name="T1" fmla="*/ 2147483647 h 3677"/>
              <a:gd name="T2" fmla="*/ 2147483647 w 6497"/>
              <a:gd name="T3" fmla="*/ 2147483647 h 3677"/>
              <a:gd name="T4" fmla="*/ 2147483647 w 6497"/>
              <a:gd name="T5" fmla="*/ 2147483647 h 3677"/>
              <a:gd name="T6" fmla="*/ 2147483647 w 6497"/>
              <a:gd name="T7" fmla="*/ 2147483647 h 3677"/>
              <a:gd name="T8" fmla="*/ 2147483647 w 6497"/>
              <a:gd name="T9" fmla="*/ 2147483647 h 3677"/>
              <a:gd name="T10" fmla="*/ 2147483647 w 6497"/>
              <a:gd name="T11" fmla="*/ 2147483647 h 3677"/>
              <a:gd name="T12" fmla="*/ 2147483647 w 6497"/>
              <a:gd name="T13" fmla="*/ 2147483647 h 3677"/>
              <a:gd name="T14" fmla="*/ 2147483647 w 6497"/>
              <a:gd name="T15" fmla="*/ 2147483647 h 3677"/>
              <a:gd name="T16" fmla="*/ 2147483647 w 6497"/>
              <a:gd name="T17" fmla="*/ 2147483647 h 3677"/>
              <a:gd name="T18" fmla="*/ 2147483647 w 6497"/>
              <a:gd name="T19" fmla="*/ 2147483647 h 3677"/>
              <a:gd name="T20" fmla="*/ 2147483647 w 6497"/>
              <a:gd name="T21" fmla="*/ 2147483647 h 3677"/>
              <a:gd name="T22" fmla="*/ 2147483647 w 6497"/>
              <a:gd name="T23" fmla="*/ 2147483647 h 3677"/>
              <a:gd name="T24" fmla="*/ 2147483647 w 6497"/>
              <a:gd name="T25" fmla="*/ 2147483647 h 3677"/>
              <a:gd name="T26" fmla="*/ 2147483647 w 6497"/>
              <a:gd name="T27" fmla="*/ 2147483647 h 3677"/>
              <a:gd name="T28" fmla="*/ 2147483647 w 6497"/>
              <a:gd name="T29" fmla="*/ 2147483647 h 3677"/>
              <a:gd name="T30" fmla="*/ 2147483647 w 6497"/>
              <a:gd name="T31" fmla="*/ 2147483647 h 3677"/>
              <a:gd name="T32" fmla="*/ 2147483647 w 6497"/>
              <a:gd name="T33" fmla="*/ 2147483647 h 3677"/>
              <a:gd name="T34" fmla="*/ 2147483647 w 6497"/>
              <a:gd name="T35" fmla="*/ 2147483647 h 3677"/>
              <a:gd name="T36" fmla="*/ 2147483647 w 6497"/>
              <a:gd name="T37" fmla="*/ 2147483647 h 3677"/>
              <a:gd name="T38" fmla="*/ 2147483647 w 6497"/>
              <a:gd name="T39" fmla="*/ 2147483647 h 3677"/>
              <a:gd name="T40" fmla="*/ 2147483647 w 6497"/>
              <a:gd name="T41" fmla="*/ 2147483647 h 3677"/>
              <a:gd name="T42" fmla="*/ 2147483647 w 6497"/>
              <a:gd name="T43" fmla="*/ 2147483647 h 3677"/>
              <a:gd name="T44" fmla="*/ 2147483647 w 6497"/>
              <a:gd name="T45" fmla="*/ 2147483647 h 3677"/>
              <a:gd name="T46" fmla="*/ 2147483647 w 6497"/>
              <a:gd name="T47" fmla="*/ 2147483647 h 3677"/>
              <a:gd name="T48" fmla="*/ 2147483647 w 6497"/>
              <a:gd name="T49" fmla="*/ 2147483647 h 3677"/>
              <a:gd name="T50" fmla="*/ 2147483647 w 6497"/>
              <a:gd name="T51" fmla="*/ 2147483647 h 3677"/>
              <a:gd name="T52" fmla="*/ 2147483647 w 6497"/>
              <a:gd name="T53" fmla="*/ 2147483647 h 3677"/>
              <a:gd name="T54" fmla="*/ 2147483647 w 6497"/>
              <a:gd name="T55" fmla="*/ 2147483647 h 3677"/>
              <a:gd name="T56" fmla="*/ 2147483647 w 6497"/>
              <a:gd name="T57" fmla="*/ 2147483647 h 3677"/>
              <a:gd name="T58" fmla="*/ 2147483647 w 6497"/>
              <a:gd name="T59" fmla="*/ 2147483647 h 3677"/>
              <a:gd name="T60" fmla="*/ 2147483647 w 6497"/>
              <a:gd name="T61" fmla="*/ 2147483647 h 3677"/>
              <a:gd name="T62" fmla="*/ 2147483647 w 6497"/>
              <a:gd name="T63" fmla="*/ 2147483647 h 3677"/>
              <a:gd name="T64" fmla="*/ 2147483647 w 6497"/>
              <a:gd name="T65" fmla="*/ 2147483647 h 3677"/>
              <a:gd name="T66" fmla="*/ 2147483647 w 6497"/>
              <a:gd name="T67" fmla="*/ 2147483647 h 3677"/>
              <a:gd name="T68" fmla="*/ 2147483647 w 6497"/>
              <a:gd name="T69" fmla="*/ 2147483647 h 3677"/>
              <a:gd name="T70" fmla="*/ 2147483647 w 6497"/>
              <a:gd name="T71" fmla="*/ 0 h 367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497"/>
              <a:gd name="T109" fmla="*/ 0 h 3677"/>
              <a:gd name="T110" fmla="*/ 6497 w 6497"/>
              <a:gd name="T111" fmla="*/ 3677 h 367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497" h="3677">
                <a:moveTo>
                  <a:pt x="6497" y="3677"/>
                </a:moveTo>
                <a:lnTo>
                  <a:pt x="6497" y="3342"/>
                </a:lnTo>
                <a:lnTo>
                  <a:pt x="6358" y="3342"/>
                </a:lnTo>
                <a:lnTo>
                  <a:pt x="6358" y="3136"/>
                </a:lnTo>
                <a:lnTo>
                  <a:pt x="5890" y="3136"/>
                </a:lnTo>
                <a:lnTo>
                  <a:pt x="5890" y="3012"/>
                </a:lnTo>
                <a:lnTo>
                  <a:pt x="5564" y="3012"/>
                </a:lnTo>
                <a:lnTo>
                  <a:pt x="5564" y="2909"/>
                </a:lnTo>
                <a:lnTo>
                  <a:pt x="5237" y="2909"/>
                </a:lnTo>
                <a:lnTo>
                  <a:pt x="5237" y="2819"/>
                </a:lnTo>
                <a:lnTo>
                  <a:pt x="5142" y="2819"/>
                </a:lnTo>
                <a:lnTo>
                  <a:pt x="5142" y="2728"/>
                </a:lnTo>
                <a:lnTo>
                  <a:pt x="4956" y="2728"/>
                </a:lnTo>
                <a:lnTo>
                  <a:pt x="4956" y="2549"/>
                </a:lnTo>
                <a:lnTo>
                  <a:pt x="4582" y="2549"/>
                </a:lnTo>
                <a:lnTo>
                  <a:pt x="4582" y="2473"/>
                </a:lnTo>
                <a:lnTo>
                  <a:pt x="4535" y="2473"/>
                </a:lnTo>
                <a:lnTo>
                  <a:pt x="4535" y="2400"/>
                </a:lnTo>
                <a:lnTo>
                  <a:pt x="4115" y="2400"/>
                </a:lnTo>
                <a:lnTo>
                  <a:pt x="4115" y="2336"/>
                </a:lnTo>
                <a:lnTo>
                  <a:pt x="4021" y="2336"/>
                </a:lnTo>
                <a:lnTo>
                  <a:pt x="4021" y="2275"/>
                </a:lnTo>
                <a:lnTo>
                  <a:pt x="3788" y="2275"/>
                </a:lnTo>
                <a:lnTo>
                  <a:pt x="3788" y="2211"/>
                </a:lnTo>
                <a:lnTo>
                  <a:pt x="3693" y="2211"/>
                </a:lnTo>
                <a:lnTo>
                  <a:pt x="3693" y="2149"/>
                </a:lnTo>
                <a:lnTo>
                  <a:pt x="3600" y="2149"/>
                </a:lnTo>
                <a:lnTo>
                  <a:pt x="3600" y="2085"/>
                </a:lnTo>
                <a:lnTo>
                  <a:pt x="3554" y="2085"/>
                </a:lnTo>
                <a:lnTo>
                  <a:pt x="3554" y="2027"/>
                </a:lnTo>
                <a:lnTo>
                  <a:pt x="3366" y="2027"/>
                </a:lnTo>
                <a:lnTo>
                  <a:pt x="3366" y="1962"/>
                </a:lnTo>
                <a:lnTo>
                  <a:pt x="2994" y="1962"/>
                </a:lnTo>
                <a:lnTo>
                  <a:pt x="2994" y="1840"/>
                </a:lnTo>
                <a:lnTo>
                  <a:pt x="2806" y="1840"/>
                </a:lnTo>
                <a:lnTo>
                  <a:pt x="2806" y="1780"/>
                </a:lnTo>
                <a:lnTo>
                  <a:pt x="2618" y="1780"/>
                </a:lnTo>
                <a:lnTo>
                  <a:pt x="2618" y="1719"/>
                </a:lnTo>
                <a:lnTo>
                  <a:pt x="2433" y="1719"/>
                </a:lnTo>
                <a:lnTo>
                  <a:pt x="2433" y="1656"/>
                </a:lnTo>
                <a:lnTo>
                  <a:pt x="2245" y="1656"/>
                </a:lnTo>
                <a:lnTo>
                  <a:pt x="2245" y="1595"/>
                </a:lnTo>
                <a:lnTo>
                  <a:pt x="2058" y="1595"/>
                </a:lnTo>
                <a:lnTo>
                  <a:pt x="2058" y="1535"/>
                </a:lnTo>
                <a:lnTo>
                  <a:pt x="1870" y="1535"/>
                </a:lnTo>
                <a:lnTo>
                  <a:pt x="1870" y="1474"/>
                </a:lnTo>
                <a:lnTo>
                  <a:pt x="1497" y="1474"/>
                </a:lnTo>
                <a:lnTo>
                  <a:pt x="1497" y="1356"/>
                </a:lnTo>
                <a:lnTo>
                  <a:pt x="1309" y="1356"/>
                </a:lnTo>
                <a:lnTo>
                  <a:pt x="1309" y="1293"/>
                </a:lnTo>
                <a:lnTo>
                  <a:pt x="1168" y="1293"/>
                </a:lnTo>
                <a:lnTo>
                  <a:pt x="1168" y="1175"/>
                </a:lnTo>
                <a:lnTo>
                  <a:pt x="1075" y="1175"/>
                </a:lnTo>
                <a:lnTo>
                  <a:pt x="1075" y="1117"/>
                </a:lnTo>
                <a:lnTo>
                  <a:pt x="983" y="1117"/>
                </a:lnTo>
                <a:lnTo>
                  <a:pt x="983" y="1056"/>
                </a:lnTo>
                <a:lnTo>
                  <a:pt x="936" y="1056"/>
                </a:lnTo>
                <a:lnTo>
                  <a:pt x="936" y="937"/>
                </a:lnTo>
                <a:lnTo>
                  <a:pt x="844" y="937"/>
                </a:lnTo>
                <a:lnTo>
                  <a:pt x="844" y="880"/>
                </a:lnTo>
                <a:lnTo>
                  <a:pt x="749" y="880"/>
                </a:lnTo>
                <a:lnTo>
                  <a:pt x="749" y="702"/>
                </a:lnTo>
                <a:lnTo>
                  <a:pt x="607" y="702"/>
                </a:lnTo>
                <a:lnTo>
                  <a:pt x="607" y="640"/>
                </a:lnTo>
                <a:lnTo>
                  <a:pt x="561" y="640"/>
                </a:lnTo>
                <a:lnTo>
                  <a:pt x="561" y="582"/>
                </a:lnTo>
                <a:lnTo>
                  <a:pt x="419" y="582"/>
                </a:lnTo>
                <a:lnTo>
                  <a:pt x="419" y="409"/>
                </a:lnTo>
                <a:lnTo>
                  <a:pt x="373" y="409"/>
                </a:lnTo>
                <a:lnTo>
                  <a:pt x="373" y="55"/>
                </a:lnTo>
                <a:lnTo>
                  <a:pt x="188" y="55"/>
                </a:lnTo>
                <a:lnTo>
                  <a:pt x="188" y="0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59" name="Freeform 159"/>
          <p:cNvSpPr>
            <a:spLocks/>
          </p:cNvSpPr>
          <p:nvPr/>
        </p:nvSpPr>
        <p:spPr bwMode="auto">
          <a:xfrm>
            <a:off x="5232400" y="2047875"/>
            <a:ext cx="2771775" cy="1227138"/>
          </a:xfrm>
          <a:custGeom>
            <a:avLst/>
            <a:gdLst>
              <a:gd name="T0" fmla="*/ 2147483647 w 5237"/>
              <a:gd name="T1" fmla="*/ 2147483647 h 2319"/>
              <a:gd name="T2" fmla="*/ 2147483647 w 5237"/>
              <a:gd name="T3" fmla="*/ 2147483647 h 2319"/>
              <a:gd name="T4" fmla="*/ 2147483647 w 5237"/>
              <a:gd name="T5" fmla="*/ 2147483647 h 2319"/>
              <a:gd name="T6" fmla="*/ 2147483647 w 5237"/>
              <a:gd name="T7" fmla="*/ 2147483647 h 2319"/>
              <a:gd name="T8" fmla="*/ 2147483647 w 5237"/>
              <a:gd name="T9" fmla="*/ 2147483647 h 2319"/>
              <a:gd name="T10" fmla="*/ 2147483647 w 5237"/>
              <a:gd name="T11" fmla="*/ 2147483647 h 2319"/>
              <a:gd name="T12" fmla="*/ 2147483647 w 5237"/>
              <a:gd name="T13" fmla="*/ 2147483647 h 2319"/>
              <a:gd name="T14" fmla="*/ 2147483647 w 5237"/>
              <a:gd name="T15" fmla="*/ 2147483647 h 2319"/>
              <a:gd name="T16" fmla="*/ 2147483647 w 5237"/>
              <a:gd name="T17" fmla="*/ 2147483647 h 2319"/>
              <a:gd name="T18" fmla="*/ 2147483647 w 5237"/>
              <a:gd name="T19" fmla="*/ 2147483647 h 2319"/>
              <a:gd name="T20" fmla="*/ 2147483647 w 5237"/>
              <a:gd name="T21" fmla="*/ 2147483647 h 2319"/>
              <a:gd name="T22" fmla="*/ 2147483647 w 5237"/>
              <a:gd name="T23" fmla="*/ 2147483647 h 2319"/>
              <a:gd name="T24" fmla="*/ 2147483647 w 5237"/>
              <a:gd name="T25" fmla="*/ 2147483647 h 2319"/>
              <a:gd name="T26" fmla="*/ 2147483647 w 5237"/>
              <a:gd name="T27" fmla="*/ 2147483647 h 2319"/>
              <a:gd name="T28" fmla="*/ 2147483647 w 5237"/>
              <a:gd name="T29" fmla="*/ 2147483647 h 2319"/>
              <a:gd name="T30" fmla="*/ 2147483647 w 5237"/>
              <a:gd name="T31" fmla="*/ 2147483647 h 2319"/>
              <a:gd name="T32" fmla="*/ 2147483647 w 5237"/>
              <a:gd name="T33" fmla="*/ 2147483647 h 2319"/>
              <a:gd name="T34" fmla="*/ 2147483647 w 5237"/>
              <a:gd name="T35" fmla="*/ 2147483647 h 2319"/>
              <a:gd name="T36" fmla="*/ 2147483647 w 5237"/>
              <a:gd name="T37" fmla="*/ 2147483647 h 2319"/>
              <a:gd name="T38" fmla="*/ 2147483647 w 5237"/>
              <a:gd name="T39" fmla="*/ 2147483647 h 2319"/>
              <a:gd name="T40" fmla="*/ 2147483647 w 5237"/>
              <a:gd name="T41" fmla="*/ 2147483647 h 2319"/>
              <a:gd name="T42" fmla="*/ 2147483647 w 5237"/>
              <a:gd name="T43" fmla="*/ 2147483647 h 2319"/>
              <a:gd name="T44" fmla="*/ 2147483647 w 5237"/>
              <a:gd name="T45" fmla="*/ 2147483647 h 2319"/>
              <a:gd name="T46" fmla="*/ 2147483647 w 5237"/>
              <a:gd name="T47" fmla="*/ 2147483647 h 2319"/>
              <a:gd name="T48" fmla="*/ 2147483647 w 5237"/>
              <a:gd name="T49" fmla="*/ 2147483647 h 2319"/>
              <a:gd name="T50" fmla="*/ 2147483647 w 5237"/>
              <a:gd name="T51" fmla="*/ 2147483647 h 2319"/>
              <a:gd name="T52" fmla="*/ 2147483647 w 5237"/>
              <a:gd name="T53" fmla="*/ 2147483647 h 2319"/>
              <a:gd name="T54" fmla="*/ 2147483647 w 5237"/>
              <a:gd name="T55" fmla="*/ 2147483647 h 2319"/>
              <a:gd name="T56" fmla="*/ 2147483647 w 5237"/>
              <a:gd name="T57" fmla="*/ 2147483647 h 2319"/>
              <a:gd name="T58" fmla="*/ 2147483647 w 5237"/>
              <a:gd name="T59" fmla="*/ 2147483647 h 2319"/>
              <a:gd name="T60" fmla="*/ 2147483647 w 5237"/>
              <a:gd name="T61" fmla="*/ 2147483647 h 2319"/>
              <a:gd name="T62" fmla="*/ 2147483647 w 5237"/>
              <a:gd name="T63" fmla="*/ 2147483647 h 2319"/>
              <a:gd name="T64" fmla="*/ 2147483647 w 5237"/>
              <a:gd name="T65" fmla="*/ 2147483647 h 2319"/>
              <a:gd name="T66" fmla="*/ 2147483647 w 5237"/>
              <a:gd name="T67" fmla="*/ 2147483647 h 2319"/>
              <a:gd name="T68" fmla="*/ 2147483647 w 5237"/>
              <a:gd name="T69" fmla="*/ 2147483647 h 2319"/>
              <a:gd name="T70" fmla="*/ 2147483647 w 5237"/>
              <a:gd name="T71" fmla="*/ 2147483647 h 2319"/>
              <a:gd name="T72" fmla="*/ 2147483647 w 5237"/>
              <a:gd name="T73" fmla="*/ 2147483647 h 2319"/>
              <a:gd name="T74" fmla="*/ 2147483647 w 5237"/>
              <a:gd name="T75" fmla="*/ 2147483647 h 2319"/>
              <a:gd name="T76" fmla="*/ 2147483647 w 5237"/>
              <a:gd name="T77" fmla="*/ 2147483647 h 2319"/>
              <a:gd name="T78" fmla="*/ 2147483647 w 5237"/>
              <a:gd name="T79" fmla="*/ 2147483647 h 2319"/>
              <a:gd name="T80" fmla="*/ 2147483647 w 5237"/>
              <a:gd name="T81" fmla="*/ 2147483647 h 2319"/>
              <a:gd name="T82" fmla="*/ 2147483647 w 5237"/>
              <a:gd name="T83" fmla="*/ 2147483647 h 2319"/>
              <a:gd name="T84" fmla="*/ 2147483647 w 5237"/>
              <a:gd name="T85" fmla="*/ 2147483647 h 2319"/>
              <a:gd name="T86" fmla="*/ 2147483647 w 5237"/>
              <a:gd name="T87" fmla="*/ 2147483647 h 2319"/>
              <a:gd name="T88" fmla="*/ 2147483647 w 5237"/>
              <a:gd name="T89" fmla="*/ 2147483647 h 2319"/>
              <a:gd name="T90" fmla="*/ 2147483647 w 5237"/>
              <a:gd name="T91" fmla="*/ 2147483647 h 2319"/>
              <a:gd name="T92" fmla="*/ 2147483647 w 5237"/>
              <a:gd name="T93" fmla="*/ 2147483647 h 2319"/>
              <a:gd name="T94" fmla="*/ 2147483647 w 5237"/>
              <a:gd name="T95" fmla="*/ 2147483647 h 2319"/>
              <a:gd name="T96" fmla="*/ 2147483647 w 5237"/>
              <a:gd name="T97" fmla="*/ 2147483647 h 2319"/>
              <a:gd name="T98" fmla="*/ 2147483647 w 5237"/>
              <a:gd name="T99" fmla="*/ 2147483647 h 2319"/>
              <a:gd name="T100" fmla="*/ 2147483647 w 5237"/>
              <a:gd name="T101" fmla="*/ 2147483647 h 2319"/>
              <a:gd name="T102" fmla="*/ 2147483647 w 5237"/>
              <a:gd name="T103" fmla="*/ 0 h 2319"/>
              <a:gd name="T104" fmla="*/ 0 w 5237"/>
              <a:gd name="T105" fmla="*/ 0 h 231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5237"/>
              <a:gd name="T160" fmla="*/ 0 h 2319"/>
              <a:gd name="T161" fmla="*/ 5237 w 5237"/>
              <a:gd name="T162" fmla="*/ 2319 h 231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5237" h="2319">
                <a:moveTo>
                  <a:pt x="5237" y="2319"/>
                </a:moveTo>
                <a:lnTo>
                  <a:pt x="5237" y="2203"/>
                </a:lnTo>
                <a:lnTo>
                  <a:pt x="5190" y="2203"/>
                </a:lnTo>
                <a:lnTo>
                  <a:pt x="5190" y="2090"/>
                </a:lnTo>
                <a:lnTo>
                  <a:pt x="4161" y="2090"/>
                </a:lnTo>
                <a:lnTo>
                  <a:pt x="4161" y="2019"/>
                </a:lnTo>
                <a:lnTo>
                  <a:pt x="4068" y="2019"/>
                </a:lnTo>
                <a:lnTo>
                  <a:pt x="4068" y="1949"/>
                </a:lnTo>
                <a:lnTo>
                  <a:pt x="3788" y="1949"/>
                </a:lnTo>
                <a:lnTo>
                  <a:pt x="3788" y="1883"/>
                </a:lnTo>
                <a:lnTo>
                  <a:pt x="3741" y="1883"/>
                </a:lnTo>
                <a:lnTo>
                  <a:pt x="3741" y="1814"/>
                </a:lnTo>
                <a:lnTo>
                  <a:pt x="3647" y="1814"/>
                </a:lnTo>
                <a:lnTo>
                  <a:pt x="3647" y="1747"/>
                </a:lnTo>
                <a:lnTo>
                  <a:pt x="3459" y="1747"/>
                </a:lnTo>
                <a:lnTo>
                  <a:pt x="3459" y="1676"/>
                </a:lnTo>
                <a:lnTo>
                  <a:pt x="2618" y="1676"/>
                </a:lnTo>
                <a:lnTo>
                  <a:pt x="2618" y="1544"/>
                </a:lnTo>
                <a:lnTo>
                  <a:pt x="2526" y="1544"/>
                </a:lnTo>
                <a:lnTo>
                  <a:pt x="2526" y="1477"/>
                </a:lnTo>
                <a:lnTo>
                  <a:pt x="2433" y="1477"/>
                </a:lnTo>
                <a:lnTo>
                  <a:pt x="2433" y="1412"/>
                </a:lnTo>
                <a:lnTo>
                  <a:pt x="2339" y="1412"/>
                </a:lnTo>
                <a:lnTo>
                  <a:pt x="2339" y="1347"/>
                </a:lnTo>
                <a:lnTo>
                  <a:pt x="2196" y="1347"/>
                </a:lnTo>
                <a:lnTo>
                  <a:pt x="2196" y="1281"/>
                </a:lnTo>
                <a:lnTo>
                  <a:pt x="1870" y="1281"/>
                </a:lnTo>
                <a:lnTo>
                  <a:pt x="1870" y="1146"/>
                </a:lnTo>
                <a:lnTo>
                  <a:pt x="1497" y="1146"/>
                </a:lnTo>
                <a:lnTo>
                  <a:pt x="1497" y="948"/>
                </a:lnTo>
                <a:lnTo>
                  <a:pt x="1448" y="948"/>
                </a:lnTo>
                <a:lnTo>
                  <a:pt x="1448" y="882"/>
                </a:lnTo>
                <a:lnTo>
                  <a:pt x="1168" y="882"/>
                </a:lnTo>
                <a:lnTo>
                  <a:pt x="1168" y="818"/>
                </a:lnTo>
                <a:lnTo>
                  <a:pt x="1121" y="818"/>
                </a:lnTo>
                <a:lnTo>
                  <a:pt x="1121" y="685"/>
                </a:lnTo>
                <a:lnTo>
                  <a:pt x="936" y="685"/>
                </a:lnTo>
                <a:lnTo>
                  <a:pt x="936" y="556"/>
                </a:lnTo>
                <a:lnTo>
                  <a:pt x="795" y="556"/>
                </a:lnTo>
                <a:lnTo>
                  <a:pt x="795" y="492"/>
                </a:lnTo>
                <a:lnTo>
                  <a:pt x="749" y="492"/>
                </a:lnTo>
                <a:lnTo>
                  <a:pt x="749" y="368"/>
                </a:lnTo>
                <a:lnTo>
                  <a:pt x="607" y="368"/>
                </a:lnTo>
                <a:lnTo>
                  <a:pt x="607" y="239"/>
                </a:lnTo>
                <a:lnTo>
                  <a:pt x="561" y="239"/>
                </a:lnTo>
                <a:lnTo>
                  <a:pt x="561" y="181"/>
                </a:lnTo>
                <a:lnTo>
                  <a:pt x="512" y="181"/>
                </a:lnTo>
                <a:lnTo>
                  <a:pt x="512" y="118"/>
                </a:lnTo>
                <a:lnTo>
                  <a:pt x="419" y="118"/>
                </a:lnTo>
                <a:lnTo>
                  <a:pt x="419" y="57"/>
                </a:lnTo>
                <a:lnTo>
                  <a:pt x="373" y="57"/>
                </a:lnTo>
                <a:lnTo>
                  <a:pt x="373" y="0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60" name="Rectangle 163"/>
          <p:cNvSpPr>
            <a:spLocks noChangeArrowheads="1"/>
          </p:cNvSpPr>
          <p:nvPr/>
        </p:nvSpPr>
        <p:spPr bwMode="auto">
          <a:xfrm>
            <a:off x="8312150" y="4818063"/>
            <a:ext cx="6492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Weeks</a:t>
            </a:r>
          </a:p>
        </p:txBody>
      </p:sp>
      <p:sp>
        <p:nvSpPr>
          <p:cNvPr id="7261" name="Text Box 167"/>
          <p:cNvSpPr txBox="1">
            <a:spLocks noChangeArrowheads="1"/>
          </p:cNvSpPr>
          <p:nvPr/>
        </p:nvSpPr>
        <p:spPr bwMode="auto">
          <a:xfrm>
            <a:off x="5562600" y="3717925"/>
            <a:ext cx="2312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200" b="1" i="0">
                <a:solidFill>
                  <a:srgbClr val="000066"/>
                </a:solidFill>
              </a:rPr>
              <a:t>p = 0.02 EFV + LPV/r vs LPV/r</a:t>
            </a:r>
          </a:p>
        </p:txBody>
      </p:sp>
      <p:sp>
        <p:nvSpPr>
          <p:cNvPr id="7262" name="Rectangle 179"/>
          <p:cNvSpPr>
            <a:spLocks noChangeArrowheads="1"/>
          </p:cNvSpPr>
          <p:nvPr/>
        </p:nvSpPr>
        <p:spPr bwMode="auto">
          <a:xfrm>
            <a:off x="5073650" y="1776413"/>
            <a:ext cx="3190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7263" name="Freeform 180"/>
          <p:cNvSpPr>
            <a:spLocks/>
          </p:cNvSpPr>
          <p:nvPr/>
        </p:nvSpPr>
        <p:spPr bwMode="auto">
          <a:xfrm>
            <a:off x="5229225" y="2000250"/>
            <a:ext cx="3575050" cy="3117850"/>
          </a:xfrm>
          <a:custGeom>
            <a:avLst/>
            <a:gdLst>
              <a:gd name="T0" fmla="*/ 2147483647 w 2078"/>
              <a:gd name="T1" fmla="*/ 2147483647 h 296"/>
              <a:gd name="T2" fmla="*/ 0 w 2078"/>
              <a:gd name="T3" fmla="*/ 2147483647 h 296"/>
              <a:gd name="T4" fmla="*/ 0 w 2078"/>
              <a:gd name="T5" fmla="*/ 0 h 296"/>
              <a:gd name="T6" fmla="*/ 0 60000 65536"/>
              <a:gd name="T7" fmla="*/ 0 60000 65536"/>
              <a:gd name="T8" fmla="*/ 0 60000 65536"/>
              <a:gd name="T9" fmla="*/ 0 w 2078"/>
              <a:gd name="T10" fmla="*/ 0 h 296"/>
              <a:gd name="T11" fmla="*/ 2078 w 2078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" h="296">
                <a:moveTo>
                  <a:pt x="2078" y="296"/>
                </a:moveTo>
                <a:cubicBezTo>
                  <a:pt x="1385" y="296"/>
                  <a:pt x="693" y="296"/>
                  <a:pt x="0" y="296"/>
                </a:cubicBezTo>
                <a:lnTo>
                  <a:pt x="0" y="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64" name="Line 131"/>
          <p:cNvSpPr>
            <a:spLocks noChangeShapeType="1"/>
          </p:cNvSpPr>
          <p:nvPr/>
        </p:nvSpPr>
        <p:spPr bwMode="auto">
          <a:xfrm>
            <a:off x="5157788" y="2047875"/>
            <a:ext cx="76200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65" name="Line 124"/>
          <p:cNvSpPr>
            <a:spLocks noChangeShapeType="1"/>
          </p:cNvSpPr>
          <p:nvPr/>
        </p:nvSpPr>
        <p:spPr bwMode="auto">
          <a:xfrm flipV="1">
            <a:off x="8802688" y="5110163"/>
            <a:ext cx="1587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66" name="Line 3"/>
          <p:cNvSpPr>
            <a:spLocks noChangeShapeType="1"/>
          </p:cNvSpPr>
          <p:nvPr/>
        </p:nvSpPr>
        <p:spPr bwMode="auto">
          <a:xfrm flipV="1">
            <a:off x="4003675" y="5108575"/>
            <a:ext cx="0" cy="746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67" name="Line 6"/>
          <p:cNvSpPr>
            <a:spLocks noChangeShapeType="1"/>
          </p:cNvSpPr>
          <p:nvPr/>
        </p:nvSpPr>
        <p:spPr bwMode="auto">
          <a:xfrm>
            <a:off x="922338" y="3224213"/>
            <a:ext cx="80962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68" name="Line 8"/>
          <p:cNvSpPr>
            <a:spLocks noChangeShapeType="1"/>
          </p:cNvSpPr>
          <p:nvPr/>
        </p:nvSpPr>
        <p:spPr bwMode="auto">
          <a:xfrm>
            <a:off x="922338" y="2841625"/>
            <a:ext cx="80962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69" name="Line 10"/>
          <p:cNvSpPr>
            <a:spLocks noChangeShapeType="1"/>
          </p:cNvSpPr>
          <p:nvPr/>
        </p:nvSpPr>
        <p:spPr bwMode="auto">
          <a:xfrm>
            <a:off x="922338" y="2454275"/>
            <a:ext cx="80962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0" name="Line 11"/>
          <p:cNvSpPr>
            <a:spLocks noChangeShapeType="1"/>
          </p:cNvSpPr>
          <p:nvPr/>
        </p:nvSpPr>
        <p:spPr bwMode="auto">
          <a:xfrm flipV="1">
            <a:off x="2201863" y="5108575"/>
            <a:ext cx="1587" cy="746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1" name="Line 12"/>
          <p:cNvSpPr>
            <a:spLocks noChangeShapeType="1"/>
          </p:cNvSpPr>
          <p:nvPr/>
        </p:nvSpPr>
        <p:spPr bwMode="auto">
          <a:xfrm flipV="1">
            <a:off x="2801938" y="5108575"/>
            <a:ext cx="1587" cy="746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2" name="Line 14"/>
          <p:cNvSpPr>
            <a:spLocks noChangeShapeType="1"/>
          </p:cNvSpPr>
          <p:nvPr/>
        </p:nvSpPr>
        <p:spPr bwMode="auto">
          <a:xfrm flipV="1">
            <a:off x="3402013" y="5108575"/>
            <a:ext cx="1587" cy="746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3" name="Line 16"/>
          <p:cNvSpPr>
            <a:spLocks noChangeShapeType="1"/>
          </p:cNvSpPr>
          <p:nvPr/>
        </p:nvSpPr>
        <p:spPr bwMode="auto">
          <a:xfrm>
            <a:off x="922338" y="4378325"/>
            <a:ext cx="80962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4" name="Line 17"/>
          <p:cNvSpPr>
            <a:spLocks noChangeShapeType="1"/>
          </p:cNvSpPr>
          <p:nvPr/>
        </p:nvSpPr>
        <p:spPr bwMode="auto">
          <a:xfrm>
            <a:off x="922338" y="3609975"/>
            <a:ext cx="8096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5" name="Line 20"/>
          <p:cNvSpPr>
            <a:spLocks noChangeShapeType="1"/>
          </p:cNvSpPr>
          <p:nvPr/>
        </p:nvSpPr>
        <p:spPr bwMode="auto">
          <a:xfrm>
            <a:off x="922338" y="3994150"/>
            <a:ext cx="80962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6" name="Line 22"/>
          <p:cNvSpPr>
            <a:spLocks noChangeShapeType="1"/>
          </p:cNvSpPr>
          <p:nvPr/>
        </p:nvSpPr>
        <p:spPr bwMode="auto">
          <a:xfrm>
            <a:off x="1000125" y="5108575"/>
            <a:ext cx="1588" cy="746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7" name="Line 24"/>
          <p:cNvSpPr>
            <a:spLocks noChangeShapeType="1"/>
          </p:cNvSpPr>
          <p:nvPr/>
        </p:nvSpPr>
        <p:spPr bwMode="auto">
          <a:xfrm flipH="1">
            <a:off x="938213" y="4911725"/>
            <a:ext cx="65087" cy="619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8" name="Line 25"/>
          <p:cNvSpPr>
            <a:spLocks noChangeShapeType="1"/>
          </p:cNvSpPr>
          <p:nvPr/>
        </p:nvSpPr>
        <p:spPr bwMode="auto">
          <a:xfrm flipH="1">
            <a:off x="944563" y="4965700"/>
            <a:ext cx="53975" cy="492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79" name="Line 27"/>
          <p:cNvSpPr>
            <a:spLocks noChangeShapeType="1"/>
          </p:cNvSpPr>
          <p:nvPr/>
        </p:nvSpPr>
        <p:spPr bwMode="auto">
          <a:xfrm>
            <a:off x="922338" y="4764088"/>
            <a:ext cx="80962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0" name="Line 28"/>
          <p:cNvSpPr>
            <a:spLocks noChangeShapeType="1"/>
          </p:cNvSpPr>
          <p:nvPr/>
        </p:nvSpPr>
        <p:spPr bwMode="auto">
          <a:xfrm flipV="1">
            <a:off x="1600200" y="5108575"/>
            <a:ext cx="1588" cy="746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1" name="Line 29"/>
          <p:cNvSpPr>
            <a:spLocks noChangeShapeType="1"/>
          </p:cNvSpPr>
          <p:nvPr/>
        </p:nvSpPr>
        <p:spPr bwMode="auto">
          <a:xfrm flipH="1">
            <a:off x="1003300" y="4859338"/>
            <a:ext cx="53975" cy="523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2" name="Line 30"/>
          <p:cNvSpPr>
            <a:spLocks noChangeShapeType="1"/>
          </p:cNvSpPr>
          <p:nvPr/>
        </p:nvSpPr>
        <p:spPr bwMode="auto">
          <a:xfrm flipH="1">
            <a:off x="998538" y="4900613"/>
            <a:ext cx="65087" cy="650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3" name="Freeform 39"/>
          <p:cNvSpPr>
            <a:spLocks/>
          </p:cNvSpPr>
          <p:nvPr/>
        </p:nvSpPr>
        <p:spPr bwMode="auto">
          <a:xfrm>
            <a:off x="1025525" y="2068513"/>
            <a:ext cx="3178175" cy="1525587"/>
          </a:xfrm>
          <a:custGeom>
            <a:avLst/>
            <a:gdLst>
              <a:gd name="T0" fmla="*/ 2147483647 w 6392"/>
              <a:gd name="T1" fmla="*/ 2147483647 h 3133"/>
              <a:gd name="T2" fmla="*/ 2147483647 w 6392"/>
              <a:gd name="T3" fmla="*/ 2147483647 h 3133"/>
              <a:gd name="T4" fmla="*/ 2147483647 w 6392"/>
              <a:gd name="T5" fmla="*/ 2147483647 h 3133"/>
              <a:gd name="T6" fmla="*/ 2147483647 w 6392"/>
              <a:gd name="T7" fmla="*/ 2147483647 h 3133"/>
              <a:gd name="T8" fmla="*/ 2147483647 w 6392"/>
              <a:gd name="T9" fmla="*/ 2147483647 h 3133"/>
              <a:gd name="T10" fmla="*/ 2147483647 w 6392"/>
              <a:gd name="T11" fmla="*/ 2147483647 h 3133"/>
              <a:gd name="T12" fmla="*/ 2147483647 w 6392"/>
              <a:gd name="T13" fmla="*/ 2147483647 h 3133"/>
              <a:gd name="T14" fmla="*/ 2147483647 w 6392"/>
              <a:gd name="T15" fmla="*/ 2147483647 h 3133"/>
              <a:gd name="T16" fmla="*/ 2147483647 w 6392"/>
              <a:gd name="T17" fmla="*/ 2147483647 h 3133"/>
              <a:gd name="T18" fmla="*/ 2147483647 w 6392"/>
              <a:gd name="T19" fmla="*/ 2147483647 h 3133"/>
              <a:gd name="T20" fmla="*/ 2147483647 w 6392"/>
              <a:gd name="T21" fmla="*/ 2147483647 h 3133"/>
              <a:gd name="T22" fmla="*/ 2147483647 w 6392"/>
              <a:gd name="T23" fmla="*/ 2147483647 h 3133"/>
              <a:gd name="T24" fmla="*/ 2147483647 w 6392"/>
              <a:gd name="T25" fmla="*/ 2147483647 h 3133"/>
              <a:gd name="T26" fmla="*/ 2147483647 w 6392"/>
              <a:gd name="T27" fmla="*/ 2147483647 h 3133"/>
              <a:gd name="T28" fmla="*/ 2147483647 w 6392"/>
              <a:gd name="T29" fmla="*/ 2147483647 h 3133"/>
              <a:gd name="T30" fmla="*/ 2147483647 w 6392"/>
              <a:gd name="T31" fmla="*/ 2147483647 h 3133"/>
              <a:gd name="T32" fmla="*/ 2147483647 w 6392"/>
              <a:gd name="T33" fmla="*/ 2147483647 h 3133"/>
              <a:gd name="T34" fmla="*/ 2147483647 w 6392"/>
              <a:gd name="T35" fmla="*/ 2147483647 h 3133"/>
              <a:gd name="T36" fmla="*/ 2147483647 w 6392"/>
              <a:gd name="T37" fmla="*/ 2147483647 h 3133"/>
              <a:gd name="T38" fmla="*/ 2147483647 w 6392"/>
              <a:gd name="T39" fmla="*/ 2147483647 h 3133"/>
              <a:gd name="T40" fmla="*/ 2147483647 w 6392"/>
              <a:gd name="T41" fmla="*/ 2147483647 h 3133"/>
              <a:gd name="T42" fmla="*/ 2147483647 w 6392"/>
              <a:gd name="T43" fmla="*/ 2147483647 h 3133"/>
              <a:gd name="T44" fmla="*/ 2147483647 w 6392"/>
              <a:gd name="T45" fmla="*/ 2147483647 h 3133"/>
              <a:gd name="T46" fmla="*/ 2147483647 w 6392"/>
              <a:gd name="T47" fmla="*/ 2147483647 h 3133"/>
              <a:gd name="T48" fmla="*/ 2147483647 w 6392"/>
              <a:gd name="T49" fmla="*/ 2147483647 h 3133"/>
              <a:gd name="T50" fmla="*/ 2147483647 w 6392"/>
              <a:gd name="T51" fmla="*/ 2147483647 h 3133"/>
              <a:gd name="T52" fmla="*/ 2147483647 w 6392"/>
              <a:gd name="T53" fmla="*/ 2147483647 h 3133"/>
              <a:gd name="T54" fmla="*/ 2147483647 w 6392"/>
              <a:gd name="T55" fmla="*/ 2147483647 h 3133"/>
              <a:gd name="T56" fmla="*/ 2147483647 w 6392"/>
              <a:gd name="T57" fmla="*/ 2147483647 h 3133"/>
              <a:gd name="T58" fmla="*/ 2147483647 w 6392"/>
              <a:gd name="T59" fmla="*/ 2147483647 h 3133"/>
              <a:gd name="T60" fmla="*/ 2147483647 w 6392"/>
              <a:gd name="T61" fmla="*/ 2147483647 h 3133"/>
              <a:gd name="T62" fmla="*/ 2147483647 w 6392"/>
              <a:gd name="T63" fmla="*/ 2147483647 h 3133"/>
              <a:gd name="T64" fmla="*/ 2147483647 w 6392"/>
              <a:gd name="T65" fmla="*/ 2147483647 h 3133"/>
              <a:gd name="T66" fmla="*/ 2147483647 w 6392"/>
              <a:gd name="T67" fmla="*/ 2147483647 h 3133"/>
              <a:gd name="T68" fmla="*/ 2147483647 w 6392"/>
              <a:gd name="T69" fmla="*/ 2147483647 h 3133"/>
              <a:gd name="T70" fmla="*/ 2147483647 w 6392"/>
              <a:gd name="T71" fmla="*/ 0 h 313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392"/>
              <a:gd name="T109" fmla="*/ 0 h 3133"/>
              <a:gd name="T110" fmla="*/ 6392 w 6392"/>
              <a:gd name="T111" fmla="*/ 3133 h 313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392" h="3133">
                <a:moveTo>
                  <a:pt x="6392" y="3133"/>
                </a:moveTo>
                <a:lnTo>
                  <a:pt x="6392" y="2923"/>
                </a:lnTo>
                <a:lnTo>
                  <a:pt x="5032" y="2923"/>
                </a:lnTo>
                <a:lnTo>
                  <a:pt x="5032" y="2829"/>
                </a:lnTo>
                <a:lnTo>
                  <a:pt x="4833" y="2829"/>
                </a:lnTo>
                <a:lnTo>
                  <a:pt x="4833" y="2658"/>
                </a:lnTo>
                <a:lnTo>
                  <a:pt x="4428" y="2658"/>
                </a:lnTo>
                <a:lnTo>
                  <a:pt x="4428" y="2581"/>
                </a:lnTo>
                <a:lnTo>
                  <a:pt x="4177" y="2581"/>
                </a:lnTo>
                <a:lnTo>
                  <a:pt x="4177" y="2444"/>
                </a:lnTo>
                <a:lnTo>
                  <a:pt x="3975" y="2444"/>
                </a:lnTo>
                <a:lnTo>
                  <a:pt x="3975" y="2372"/>
                </a:lnTo>
                <a:lnTo>
                  <a:pt x="3673" y="2372"/>
                </a:lnTo>
                <a:lnTo>
                  <a:pt x="3673" y="2304"/>
                </a:lnTo>
                <a:lnTo>
                  <a:pt x="3571" y="2304"/>
                </a:lnTo>
                <a:lnTo>
                  <a:pt x="3571" y="2235"/>
                </a:lnTo>
                <a:lnTo>
                  <a:pt x="3172" y="2235"/>
                </a:lnTo>
                <a:lnTo>
                  <a:pt x="3172" y="2166"/>
                </a:lnTo>
                <a:lnTo>
                  <a:pt x="3118" y="2166"/>
                </a:lnTo>
                <a:lnTo>
                  <a:pt x="3118" y="2099"/>
                </a:lnTo>
                <a:lnTo>
                  <a:pt x="2516" y="2099"/>
                </a:lnTo>
                <a:lnTo>
                  <a:pt x="2516" y="2030"/>
                </a:lnTo>
                <a:lnTo>
                  <a:pt x="2466" y="2030"/>
                </a:lnTo>
                <a:lnTo>
                  <a:pt x="2466" y="1964"/>
                </a:lnTo>
                <a:lnTo>
                  <a:pt x="2367" y="1964"/>
                </a:lnTo>
                <a:lnTo>
                  <a:pt x="2367" y="1829"/>
                </a:lnTo>
                <a:lnTo>
                  <a:pt x="2313" y="1829"/>
                </a:lnTo>
                <a:lnTo>
                  <a:pt x="2313" y="1765"/>
                </a:lnTo>
                <a:lnTo>
                  <a:pt x="2212" y="1765"/>
                </a:lnTo>
                <a:lnTo>
                  <a:pt x="2212" y="1698"/>
                </a:lnTo>
                <a:lnTo>
                  <a:pt x="2062" y="1698"/>
                </a:lnTo>
                <a:lnTo>
                  <a:pt x="2062" y="1629"/>
                </a:lnTo>
                <a:lnTo>
                  <a:pt x="2013" y="1629"/>
                </a:lnTo>
                <a:lnTo>
                  <a:pt x="2013" y="1563"/>
                </a:lnTo>
                <a:lnTo>
                  <a:pt x="1960" y="1563"/>
                </a:lnTo>
                <a:lnTo>
                  <a:pt x="1960" y="1433"/>
                </a:lnTo>
                <a:lnTo>
                  <a:pt x="1910" y="1433"/>
                </a:lnTo>
                <a:lnTo>
                  <a:pt x="1910" y="1365"/>
                </a:lnTo>
                <a:lnTo>
                  <a:pt x="1860" y="1365"/>
                </a:lnTo>
                <a:lnTo>
                  <a:pt x="1860" y="1302"/>
                </a:lnTo>
                <a:lnTo>
                  <a:pt x="1761" y="1302"/>
                </a:lnTo>
                <a:lnTo>
                  <a:pt x="1761" y="1235"/>
                </a:lnTo>
                <a:lnTo>
                  <a:pt x="1611" y="1235"/>
                </a:lnTo>
                <a:lnTo>
                  <a:pt x="1611" y="1169"/>
                </a:lnTo>
                <a:lnTo>
                  <a:pt x="1561" y="1169"/>
                </a:lnTo>
                <a:lnTo>
                  <a:pt x="1561" y="1038"/>
                </a:lnTo>
                <a:lnTo>
                  <a:pt x="1207" y="1038"/>
                </a:lnTo>
                <a:lnTo>
                  <a:pt x="1207" y="971"/>
                </a:lnTo>
                <a:lnTo>
                  <a:pt x="1055" y="971"/>
                </a:lnTo>
                <a:lnTo>
                  <a:pt x="1055" y="910"/>
                </a:lnTo>
                <a:lnTo>
                  <a:pt x="955" y="910"/>
                </a:lnTo>
                <a:lnTo>
                  <a:pt x="955" y="843"/>
                </a:lnTo>
                <a:lnTo>
                  <a:pt x="855" y="843"/>
                </a:lnTo>
                <a:lnTo>
                  <a:pt x="855" y="777"/>
                </a:lnTo>
                <a:lnTo>
                  <a:pt x="806" y="777"/>
                </a:lnTo>
                <a:lnTo>
                  <a:pt x="806" y="713"/>
                </a:lnTo>
                <a:lnTo>
                  <a:pt x="756" y="713"/>
                </a:lnTo>
                <a:lnTo>
                  <a:pt x="756" y="647"/>
                </a:lnTo>
                <a:lnTo>
                  <a:pt x="702" y="647"/>
                </a:lnTo>
                <a:lnTo>
                  <a:pt x="702" y="585"/>
                </a:lnTo>
                <a:lnTo>
                  <a:pt x="652" y="585"/>
                </a:lnTo>
                <a:lnTo>
                  <a:pt x="652" y="519"/>
                </a:lnTo>
                <a:lnTo>
                  <a:pt x="551" y="519"/>
                </a:lnTo>
                <a:lnTo>
                  <a:pt x="551" y="389"/>
                </a:lnTo>
                <a:lnTo>
                  <a:pt x="402" y="389"/>
                </a:lnTo>
                <a:lnTo>
                  <a:pt x="402" y="324"/>
                </a:lnTo>
                <a:lnTo>
                  <a:pt x="352" y="324"/>
                </a:lnTo>
                <a:lnTo>
                  <a:pt x="352" y="193"/>
                </a:lnTo>
                <a:lnTo>
                  <a:pt x="299" y="193"/>
                </a:lnTo>
                <a:lnTo>
                  <a:pt x="299" y="65"/>
                </a:lnTo>
                <a:lnTo>
                  <a:pt x="150" y="65"/>
                </a:lnTo>
                <a:lnTo>
                  <a:pt x="150" y="0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4" name="Freeform 40"/>
          <p:cNvSpPr>
            <a:spLocks/>
          </p:cNvSpPr>
          <p:nvPr/>
        </p:nvSpPr>
        <p:spPr bwMode="auto">
          <a:xfrm>
            <a:off x="1100138" y="2068513"/>
            <a:ext cx="3103562" cy="1644650"/>
          </a:xfrm>
          <a:custGeom>
            <a:avLst/>
            <a:gdLst>
              <a:gd name="T0" fmla="*/ 2147483647 w 6242"/>
              <a:gd name="T1" fmla="*/ 2147483647 h 3379"/>
              <a:gd name="T2" fmla="*/ 2147483647 w 6242"/>
              <a:gd name="T3" fmla="*/ 2147483647 h 3379"/>
              <a:gd name="T4" fmla="*/ 2147483647 w 6242"/>
              <a:gd name="T5" fmla="*/ 2147483647 h 3379"/>
              <a:gd name="T6" fmla="*/ 2147483647 w 6242"/>
              <a:gd name="T7" fmla="*/ 2147483647 h 3379"/>
              <a:gd name="T8" fmla="*/ 2147483647 w 6242"/>
              <a:gd name="T9" fmla="*/ 2147483647 h 3379"/>
              <a:gd name="T10" fmla="*/ 2147483647 w 6242"/>
              <a:gd name="T11" fmla="*/ 2147483647 h 3379"/>
              <a:gd name="T12" fmla="*/ 2147483647 w 6242"/>
              <a:gd name="T13" fmla="*/ 2147483647 h 3379"/>
              <a:gd name="T14" fmla="*/ 2147483647 w 6242"/>
              <a:gd name="T15" fmla="*/ 2147483647 h 3379"/>
              <a:gd name="T16" fmla="*/ 2147483647 w 6242"/>
              <a:gd name="T17" fmla="*/ 2147483647 h 3379"/>
              <a:gd name="T18" fmla="*/ 2147483647 w 6242"/>
              <a:gd name="T19" fmla="*/ 2147483647 h 3379"/>
              <a:gd name="T20" fmla="*/ 2147483647 w 6242"/>
              <a:gd name="T21" fmla="*/ 2147483647 h 3379"/>
              <a:gd name="T22" fmla="*/ 2147483647 w 6242"/>
              <a:gd name="T23" fmla="*/ 2147483647 h 3379"/>
              <a:gd name="T24" fmla="*/ 2147483647 w 6242"/>
              <a:gd name="T25" fmla="*/ 2147483647 h 3379"/>
              <a:gd name="T26" fmla="*/ 2147483647 w 6242"/>
              <a:gd name="T27" fmla="*/ 2147483647 h 3379"/>
              <a:gd name="T28" fmla="*/ 2147483647 w 6242"/>
              <a:gd name="T29" fmla="*/ 2147483647 h 3379"/>
              <a:gd name="T30" fmla="*/ 2147483647 w 6242"/>
              <a:gd name="T31" fmla="*/ 2147483647 h 3379"/>
              <a:gd name="T32" fmla="*/ 2147483647 w 6242"/>
              <a:gd name="T33" fmla="*/ 2147483647 h 3379"/>
              <a:gd name="T34" fmla="*/ 2147483647 w 6242"/>
              <a:gd name="T35" fmla="*/ 2147483647 h 3379"/>
              <a:gd name="T36" fmla="*/ 2147483647 w 6242"/>
              <a:gd name="T37" fmla="*/ 2147483647 h 3379"/>
              <a:gd name="T38" fmla="*/ 2147483647 w 6242"/>
              <a:gd name="T39" fmla="*/ 2147483647 h 3379"/>
              <a:gd name="T40" fmla="*/ 2147483647 w 6242"/>
              <a:gd name="T41" fmla="*/ 2147483647 h 3379"/>
              <a:gd name="T42" fmla="*/ 2147483647 w 6242"/>
              <a:gd name="T43" fmla="*/ 2147483647 h 3379"/>
              <a:gd name="T44" fmla="*/ 2147483647 w 6242"/>
              <a:gd name="T45" fmla="*/ 2147483647 h 3379"/>
              <a:gd name="T46" fmla="*/ 2147483647 w 6242"/>
              <a:gd name="T47" fmla="*/ 2147483647 h 3379"/>
              <a:gd name="T48" fmla="*/ 2147483647 w 6242"/>
              <a:gd name="T49" fmla="*/ 2147483647 h 3379"/>
              <a:gd name="T50" fmla="*/ 2147483647 w 6242"/>
              <a:gd name="T51" fmla="*/ 2147483647 h 3379"/>
              <a:gd name="T52" fmla="*/ 2147483647 w 6242"/>
              <a:gd name="T53" fmla="*/ 2147483647 h 3379"/>
              <a:gd name="T54" fmla="*/ 2147483647 w 6242"/>
              <a:gd name="T55" fmla="*/ 2147483647 h 3379"/>
              <a:gd name="T56" fmla="*/ 2147483647 w 6242"/>
              <a:gd name="T57" fmla="*/ 2147483647 h 3379"/>
              <a:gd name="T58" fmla="*/ 2147483647 w 6242"/>
              <a:gd name="T59" fmla="*/ 2147483647 h 3379"/>
              <a:gd name="T60" fmla="*/ 2147483647 w 6242"/>
              <a:gd name="T61" fmla="*/ 2147483647 h 3379"/>
              <a:gd name="T62" fmla="*/ 2147483647 w 6242"/>
              <a:gd name="T63" fmla="*/ 2147483647 h 3379"/>
              <a:gd name="T64" fmla="*/ 2147483647 w 6242"/>
              <a:gd name="T65" fmla="*/ 2147483647 h 3379"/>
              <a:gd name="T66" fmla="*/ 0 w 6242"/>
              <a:gd name="T67" fmla="*/ 0 h 337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242"/>
              <a:gd name="T103" fmla="*/ 0 h 3379"/>
              <a:gd name="T104" fmla="*/ 6242 w 6242"/>
              <a:gd name="T105" fmla="*/ 3379 h 337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242" h="3379">
                <a:moveTo>
                  <a:pt x="6242" y="3379"/>
                </a:moveTo>
                <a:lnTo>
                  <a:pt x="6242" y="3183"/>
                </a:lnTo>
                <a:lnTo>
                  <a:pt x="6089" y="3183"/>
                </a:lnTo>
                <a:lnTo>
                  <a:pt x="6089" y="3012"/>
                </a:lnTo>
                <a:lnTo>
                  <a:pt x="5988" y="3012"/>
                </a:lnTo>
                <a:lnTo>
                  <a:pt x="5988" y="2841"/>
                </a:lnTo>
                <a:lnTo>
                  <a:pt x="5638" y="2841"/>
                </a:lnTo>
                <a:lnTo>
                  <a:pt x="5638" y="2693"/>
                </a:lnTo>
                <a:lnTo>
                  <a:pt x="5335" y="2693"/>
                </a:lnTo>
                <a:lnTo>
                  <a:pt x="5335" y="2580"/>
                </a:lnTo>
                <a:lnTo>
                  <a:pt x="4226" y="2580"/>
                </a:lnTo>
                <a:lnTo>
                  <a:pt x="4226" y="2506"/>
                </a:lnTo>
                <a:lnTo>
                  <a:pt x="3878" y="2506"/>
                </a:lnTo>
                <a:lnTo>
                  <a:pt x="3878" y="2434"/>
                </a:lnTo>
                <a:lnTo>
                  <a:pt x="3825" y="2434"/>
                </a:lnTo>
                <a:lnTo>
                  <a:pt x="3825" y="2363"/>
                </a:lnTo>
                <a:lnTo>
                  <a:pt x="3523" y="2363"/>
                </a:lnTo>
                <a:lnTo>
                  <a:pt x="3523" y="2289"/>
                </a:lnTo>
                <a:lnTo>
                  <a:pt x="3472" y="2289"/>
                </a:lnTo>
                <a:lnTo>
                  <a:pt x="3472" y="2218"/>
                </a:lnTo>
                <a:lnTo>
                  <a:pt x="3421" y="2218"/>
                </a:lnTo>
                <a:lnTo>
                  <a:pt x="3421" y="2148"/>
                </a:lnTo>
                <a:lnTo>
                  <a:pt x="3072" y="2148"/>
                </a:lnTo>
                <a:lnTo>
                  <a:pt x="3072" y="2074"/>
                </a:lnTo>
                <a:lnTo>
                  <a:pt x="2718" y="2074"/>
                </a:lnTo>
                <a:lnTo>
                  <a:pt x="2718" y="2005"/>
                </a:lnTo>
                <a:lnTo>
                  <a:pt x="2616" y="2005"/>
                </a:lnTo>
                <a:lnTo>
                  <a:pt x="2616" y="1934"/>
                </a:lnTo>
                <a:lnTo>
                  <a:pt x="2267" y="1934"/>
                </a:lnTo>
                <a:lnTo>
                  <a:pt x="2267" y="1865"/>
                </a:lnTo>
                <a:lnTo>
                  <a:pt x="1863" y="1865"/>
                </a:lnTo>
                <a:lnTo>
                  <a:pt x="1863" y="1796"/>
                </a:lnTo>
                <a:lnTo>
                  <a:pt x="1810" y="1796"/>
                </a:lnTo>
                <a:lnTo>
                  <a:pt x="1810" y="1725"/>
                </a:lnTo>
                <a:lnTo>
                  <a:pt x="1760" y="1725"/>
                </a:lnTo>
                <a:lnTo>
                  <a:pt x="1760" y="1655"/>
                </a:lnTo>
                <a:lnTo>
                  <a:pt x="1461" y="1655"/>
                </a:lnTo>
                <a:lnTo>
                  <a:pt x="1461" y="1586"/>
                </a:lnTo>
                <a:lnTo>
                  <a:pt x="1411" y="1586"/>
                </a:lnTo>
                <a:lnTo>
                  <a:pt x="1411" y="1316"/>
                </a:lnTo>
                <a:lnTo>
                  <a:pt x="1308" y="1316"/>
                </a:lnTo>
                <a:lnTo>
                  <a:pt x="1308" y="1247"/>
                </a:lnTo>
                <a:lnTo>
                  <a:pt x="1157" y="1247"/>
                </a:lnTo>
                <a:lnTo>
                  <a:pt x="1157" y="1178"/>
                </a:lnTo>
                <a:lnTo>
                  <a:pt x="1057" y="1178"/>
                </a:lnTo>
                <a:lnTo>
                  <a:pt x="1057" y="1112"/>
                </a:lnTo>
                <a:lnTo>
                  <a:pt x="1007" y="1112"/>
                </a:lnTo>
                <a:lnTo>
                  <a:pt x="1007" y="1042"/>
                </a:lnTo>
                <a:lnTo>
                  <a:pt x="855" y="1042"/>
                </a:lnTo>
                <a:lnTo>
                  <a:pt x="855" y="979"/>
                </a:lnTo>
                <a:lnTo>
                  <a:pt x="705" y="979"/>
                </a:lnTo>
                <a:lnTo>
                  <a:pt x="705" y="912"/>
                </a:lnTo>
                <a:lnTo>
                  <a:pt x="606" y="912"/>
                </a:lnTo>
                <a:lnTo>
                  <a:pt x="606" y="846"/>
                </a:lnTo>
                <a:lnTo>
                  <a:pt x="451" y="846"/>
                </a:lnTo>
                <a:lnTo>
                  <a:pt x="451" y="781"/>
                </a:lnTo>
                <a:lnTo>
                  <a:pt x="401" y="781"/>
                </a:lnTo>
                <a:lnTo>
                  <a:pt x="401" y="585"/>
                </a:lnTo>
                <a:lnTo>
                  <a:pt x="252" y="585"/>
                </a:lnTo>
                <a:lnTo>
                  <a:pt x="252" y="451"/>
                </a:lnTo>
                <a:lnTo>
                  <a:pt x="202" y="451"/>
                </a:lnTo>
                <a:lnTo>
                  <a:pt x="202" y="193"/>
                </a:lnTo>
                <a:lnTo>
                  <a:pt x="149" y="193"/>
                </a:lnTo>
                <a:lnTo>
                  <a:pt x="149" y="128"/>
                </a:lnTo>
                <a:lnTo>
                  <a:pt x="50" y="128"/>
                </a:lnTo>
                <a:lnTo>
                  <a:pt x="50" y="65"/>
                </a:lnTo>
                <a:lnTo>
                  <a:pt x="0" y="65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5" name="Freeform 41"/>
          <p:cNvSpPr>
            <a:spLocks/>
          </p:cNvSpPr>
          <p:nvPr/>
        </p:nvSpPr>
        <p:spPr bwMode="auto">
          <a:xfrm>
            <a:off x="1001713" y="2068513"/>
            <a:ext cx="3603625" cy="941387"/>
          </a:xfrm>
          <a:custGeom>
            <a:avLst/>
            <a:gdLst>
              <a:gd name="T0" fmla="*/ 2147483647 w 7252"/>
              <a:gd name="T1" fmla="*/ 2147483647 h 1931"/>
              <a:gd name="T2" fmla="*/ 2147483647 w 7252"/>
              <a:gd name="T3" fmla="*/ 2147483647 h 1931"/>
              <a:gd name="T4" fmla="*/ 2147483647 w 7252"/>
              <a:gd name="T5" fmla="*/ 2147483647 h 1931"/>
              <a:gd name="T6" fmla="*/ 2147483647 w 7252"/>
              <a:gd name="T7" fmla="*/ 2147483647 h 1931"/>
              <a:gd name="T8" fmla="*/ 2147483647 w 7252"/>
              <a:gd name="T9" fmla="*/ 2147483647 h 1931"/>
              <a:gd name="T10" fmla="*/ 2147483647 w 7252"/>
              <a:gd name="T11" fmla="*/ 2147483647 h 1931"/>
              <a:gd name="T12" fmla="*/ 2147483647 w 7252"/>
              <a:gd name="T13" fmla="*/ 2147483647 h 1931"/>
              <a:gd name="T14" fmla="*/ 2147483647 w 7252"/>
              <a:gd name="T15" fmla="*/ 2147483647 h 1931"/>
              <a:gd name="T16" fmla="*/ 2147483647 w 7252"/>
              <a:gd name="T17" fmla="*/ 2147483647 h 1931"/>
              <a:gd name="T18" fmla="*/ 2147483647 w 7252"/>
              <a:gd name="T19" fmla="*/ 2147483647 h 1931"/>
              <a:gd name="T20" fmla="*/ 2147483647 w 7252"/>
              <a:gd name="T21" fmla="*/ 2147483647 h 1931"/>
              <a:gd name="T22" fmla="*/ 2147483647 w 7252"/>
              <a:gd name="T23" fmla="*/ 2147483647 h 1931"/>
              <a:gd name="T24" fmla="*/ 2147483647 w 7252"/>
              <a:gd name="T25" fmla="*/ 2147483647 h 1931"/>
              <a:gd name="T26" fmla="*/ 2147483647 w 7252"/>
              <a:gd name="T27" fmla="*/ 2147483647 h 1931"/>
              <a:gd name="T28" fmla="*/ 2147483647 w 7252"/>
              <a:gd name="T29" fmla="*/ 2147483647 h 1931"/>
              <a:gd name="T30" fmla="*/ 2147483647 w 7252"/>
              <a:gd name="T31" fmla="*/ 2147483647 h 1931"/>
              <a:gd name="T32" fmla="*/ 2147483647 w 7252"/>
              <a:gd name="T33" fmla="*/ 2147483647 h 1931"/>
              <a:gd name="T34" fmla="*/ 2147483647 w 7252"/>
              <a:gd name="T35" fmla="*/ 2147483647 h 1931"/>
              <a:gd name="T36" fmla="*/ 2147483647 w 7252"/>
              <a:gd name="T37" fmla="*/ 2147483647 h 1931"/>
              <a:gd name="T38" fmla="*/ 2147483647 w 7252"/>
              <a:gd name="T39" fmla="*/ 2147483647 h 1931"/>
              <a:gd name="T40" fmla="*/ 2147483647 w 7252"/>
              <a:gd name="T41" fmla="*/ 2147483647 h 1931"/>
              <a:gd name="T42" fmla="*/ 2147483647 w 7252"/>
              <a:gd name="T43" fmla="*/ 2147483647 h 1931"/>
              <a:gd name="T44" fmla="*/ 2147483647 w 7252"/>
              <a:gd name="T45" fmla="*/ 2147483647 h 1931"/>
              <a:gd name="T46" fmla="*/ 2147483647 w 7252"/>
              <a:gd name="T47" fmla="*/ 2147483647 h 1931"/>
              <a:gd name="T48" fmla="*/ 2147483647 w 7252"/>
              <a:gd name="T49" fmla="*/ 2147483647 h 1931"/>
              <a:gd name="T50" fmla="*/ 2147483647 w 7252"/>
              <a:gd name="T51" fmla="*/ 2147483647 h 1931"/>
              <a:gd name="T52" fmla="*/ 2147483647 w 7252"/>
              <a:gd name="T53" fmla="*/ 2147483647 h 1931"/>
              <a:gd name="T54" fmla="*/ 2147483647 w 7252"/>
              <a:gd name="T55" fmla="*/ 2147483647 h 1931"/>
              <a:gd name="T56" fmla="*/ 2147483647 w 7252"/>
              <a:gd name="T57" fmla="*/ 2147483647 h 1931"/>
              <a:gd name="T58" fmla="*/ 2147483647 w 7252"/>
              <a:gd name="T59" fmla="*/ 2147483647 h 1931"/>
              <a:gd name="T60" fmla="*/ 2147483647 w 7252"/>
              <a:gd name="T61" fmla="*/ 2147483647 h 1931"/>
              <a:gd name="T62" fmla="*/ 2147483647 w 7252"/>
              <a:gd name="T63" fmla="*/ 2147483647 h 1931"/>
              <a:gd name="T64" fmla="*/ 2147483647 w 7252"/>
              <a:gd name="T65" fmla="*/ 2147483647 h 1931"/>
              <a:gd name="T66" fmla="*/ 2147483647 w 7252"/>
              <a:gd name="T67" fmla="*/ 2147483647 h 1931"/>
              <a:gd name="T68" fmla="*/ 2147483647 w 7252"/>
              <a:gd name="T69" fmla="*/ 2147483647 h 1931"/>
              <a:gd name="T70" fmla="*/ 2147483647 w 7252"/>
              <a:gd name="T71" fmla="*/ 2147483647 h 1931"/>
              <a:gd name="T72" fmla="*/ 2147483647 w 7252"/>
              <a:gd name="T73" fmla="*/ 2147483647 h 1931"/>
              <a:gd name="T74" fmla="*/ 2147483647 w 7252"/>
              <a:gd name="T75" fmla="*/ 2147483647 h 1931"/>
              <a:gd name="T76" fmla="*/ 2147483647 w 7252"/>
              <a:gd name="T77" fmla="*/ 2147483647 h 1931"/>
              <a:gd name="T78" fmla="*/ 2147483647 w 7252"/>
              <a:gd name="T79" fmla="*/ 2147483647 h 1931"/>
              <a:gd name="T80" fmla="*/ 2147483647 w 7252"/>
              <a:gd name="T81" fmla="*/ 2147483647 h 1931"/>
              <a:gd name="T82" fmla="*/ 2147483647 w 7252"/>
              <a:gd name="T83" fmla="*/ 2147483647 h 1931"/>
              <a:gd name="T84" fmla="*/ 2147483647 w 7252"/>
              <a:gd name="T85" fmla="*/ 2147483647 h 1931"/>
              <a:gd name="T86" fmla="*/ 2147483647 w 7252"/>
              <a:gd name="T87" fmla="*/ 2147483647 h 1931"/>
              <a:gd name="T88" fmla="*/ 2147483647 w 7252"/>
              <a:gd name="T89" fmla="*/ 2147483647 h 1931"/>
              <a:gd name="T90" fmla="*/ 2147483647 w 7252"/>
              <a:gd name="T91" fmla="*/ 2147483647 h 1931"/>
              <a:gd name="T92" fmla="*/ 2147483647 w 7252"/>
              <a:gd name="T93" fmla="*/ 0 h 1931"/>
              <a:gd name="T94" fmla="*/ 0 w 7252"/>
              <a:gd name="T95" fmla="*/ 0 h 193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252"/>
              <a:gd name="T145" fmla="*/ 0 h 1931"/>
              <a:gd name="T146" fmla="*/ 7252 w 7252"/>
              <a:gd name="T147" fmla="*/ 1931 h 193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252" h="1931">
                <a:moveTo>
                  <a:pt x="7252" y="1931"/>
                </a:moveTo>
                <a:lnTo>
                  <a:pt x="6442" y="1931"/>
                </a:lnTo>
                <a:lnTo>
                  <a:pt x="6442" y="1725"/>
                </a:lnTo>
                <a:lnTo>
                  <a:pt x="5232" y="1725"/>
                </a:lnTo>
                <a:lnTo>
                  <a:pt x="5232" y="1620"/>
                </a:lnTo>
                <a:lnTo>
                  <a:pt x="4478" y="1620"/>
                </a:lnTo>
                <a:lnTo>
                  <a:pt x="4478" y="1542"/>
                </a:lnTo>
                <a:lnTo>
                  <a:pt x="4277" y="1542"/>
                </a:lnTo>
                <a:lnTo>
                  <a:pt x="4277" y="1468"/>
                </a:lnTo>
                <a:lnTo>
                  <a:pt x="3974" y="1468"/>
                </a:lnTo>
                <a:lnTo>
                  <a:pt x="3974" y="1392"/>
                </a:lnTo>
                <a:lnTo>
                  <a:pt x="3621" y="1392"/>
                </a:lnTo>
                <a:lnTo>
                  <a:pt x="3621" y="1321"/>
                </a:lnTo>
                <a:lnTo>
                  <a:pt x="3222" y="1321"/>
                </a:lnTo>
                <a:lnTo>
                  <a:pt x="3222" y="1247"/>
                </a:lnTo>
                <a:lnTo>
                  <a:pt x="2918" y="1247"/>
                </a:lnTo>
                <a:lnTo>
                  <a:pt x="2918" y="1176"/>
                </a:lnTo>
                <a:lnTo>
                  <a:pt x="2766" y="1176"/>
                </a:lnTo>
                <a:lnTo>
                  <a:pt x="2766" y="1104"/>
                </a:lnTo>
                <a:lnTo>
                  <a:pt x="2417" y="1104"/>
                </a:lnTo>
                <a:lnTo>
                  <a:pt x="2417" y="1032"/>
                </a:lnTo>
                <a:lnTo>
                  <a:pt x="2363" y="1032"/>
                </a:lnTo>
                <a:lnTo>
                  <a:pt x="2363" y="960"/>
                </a:lnTo>
                <a:lnTo>
                  <a:pt x="2063" y="960"/>
                </a:lnTo>
                <a:lnTo>
                  <a:pt x="2063" y="889"/>
                </a:lnTo>
                <a:lnTo>
                  <a:pt x="2010" y="889"/>
                </a:lnTo>
                <a:lnTo>
                  <a:pt x="2010" y="746"/>
                </a:lnTo>
                <a:lnTo>
                  <a:pt x="1960" y="746"/>
                </a:lnTo>
                <a:lnTo>
                  <a:pt x="1960" y="675"/>
                </a:lnTo>
                <a:lnTo>
                  <a:pt x="1661" y="675"/>
                </a:lnTo>
                <a:lnTo>
                  <a:pt x="1661" y="606"/>
                </a:lnTo>
                <a:lnTo>
                  <a:pt x="1508" y="606"/>
                </a:lnTo>
                <a:lnTo>
                  <a:pt x="1508" y="538"/>
                </a:lnTo>
                <a:lnTo>
                  <a:pt x="1055" y="538"/>
                </a:lnTo>
                <a:lnTo>
                  <a:pt x="1055" y="468"/>
                </a:lnTo>
                <a:lnTo>
                  <a:pt x="1005" y="468"/>
                </a:lnTo>
                <a:lnTo>
                  <a:pt x="1005" y="402"/>
                </a:lnTo>
                <a:lnTo>
                  <a:pt x="905" y="402"/>
                </a:lnTo>
                <a:lnTo>
                  <a:pt x="905" y="333"/>
                </a:lnTo>
                <a:lnTo>
                  <a:pt x="601" y="333"/>
                </a:lnTo>
                <a:lnTo>
                  <a:pt x="601" y="267"/>
                </a:lnTo>
                <a:lnTo>
                  <a:pt x="452" y="267"/>
                </a:lnTo>
                <a:lnTo>
                  <a:pt x="452" y="197"/>
                </a:lnTo>
                <a:lnTo>
                  <a:pt x="402" y="197"/>
                </a:lnTo>
                <a:lnTo>
                  <a:pt x="402" y="66"/>
                </a:lnTo>
                <a:lnTo>
                  <a:pt x="200" y="66"/>
                </a:lnTo>
                <a:lnTo>
                  <a:pt x="200" y="0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86" name="Rectangle 42"/>
          <p:cNvSpPr>
            <a:spLocks noChangeArrowheads="1"/>
          </p:cNvSpPr>
          <p:nvPr/>
        </p:nvSpPr>
        <p:spPr bwMode="auto">
          <a:xfrm>
            <a:off x="874713" y="5195888"/>
            <a:ext cx="2682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7287" name="Rectangle 43"/>
          <p:cNvSpPr>
            <a:spLocks noChangeArrowheads="1"/>
          </p:cNvSpPr>
          <p:nvPr/>
        </p:nvSpPr>
        <p:spPr bwMode="auto">
          <a:xfrm>
            <a:off x="1441450" y="519588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7288" name="Rectangle 44"/>
          <p:cNvSpPr>
            <a:spLocks noChangeArrowheads="1"/>
          </p:cNvSpPr>
          <p:nvPr/>
        </p:nvSpPr>
        <p:spPr bwMode="auto">
          <a:xfrm>
            <a:off x="2012950" y="519588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7289" name="Rectangle 45"/>
          <p:cNvSpPr>
            <a:spLocks noChangeArrowheads="1"/>
          </p:cNvSpPr>
          <p:nvPr/>
        </p:nvSpPr>
        <p:spPr bwMode="auto">
          <a:xfrm>
            <a:off x="2613025" y="519588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72</a:t>
            </a:r>
          </a:p>
        </p:txBody>
      </p:sp>
      <p:sp>
        <p:nvSpPr>
          <p:cNvPr id="7290" name="Rectangle 46"/>
          <p:cNvSpPr>
            <a:spLocks noChangeArrowheads="1"/>
          </p:cNvSpPr>
          <p:nvPr/>
        </p:nvSpPr>
        <p:spPr bwMode="auto">
          <a:xfrm>
            <a:off x="3190875" y="519588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7291" name="Rectangle 47"/>
          <p:cNvSpPr>
            <a:spLocks noChangeArrowheads="1"/>
          </p:cNvSpPr>
          <p:nvPr/>
        </p:nvSpPr>
        <p:spPr bwMode="auto">
          <a:xfrm>
            <a:off x="3743325" y="5195888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7292" name="Rectangle 48"/>
          <p:cNvSpPr>
            <a:spLocks noChangeArrowheads="1"/>
          </p:cNvSpPr>
          <p:nvPr/>
        </p:nvSpPr>
        <p:spPr bwMode="auto">
          <a:xfrm>
            <a:off x="4343400" y="5195888"/>
            <a:ext cx="4365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7293" name="Rectangle 49"/>
          <p:cNvSpPr>
            <a:spLocks noChangeArrowheads="1"/>
          </p:cNvSpPr>
          <p:nvPr/>
        </p:nvSpPr>
        <p:spPr bwMode="auto">
          <a:xfrm>
            <a:off x="709613" y="4995863"/>
            <a:ext cx="2682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7294" name="Rectangle 50"/>
          <p:cNvSpPr>
            <a:spLocks noChangeArrowheads="1"/>
          </p:cNvSpPr>
          <p:nvPr/>
        </p:nvSpPr>
        <p:spPr bwMode="auto">
          <a:xfrm>
            <a:off x="631825" y="461168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30</a:t>
            </a:r>
          </a:p>
        </p:txBody>
      </p:sp>
      <p:sp>
        <p:nvSpPr>
          <p:cNvPr id="7295" name="Rectangle 51"/>
          <p:cNvSpPr>
            <a:spLocks noChangeArrowheads="1"/>
          </p:cNvSpPr>
          <p:nvPr/>
        </p:nvSpPr>
        <p:spPr bwMode="auto">
          <a:xfrm>
            <a:off x="631825" y="4230688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7296" name="Rectangle 52"/>
          <p:cNvSpPr>
            <a:spLocks noChangeArrowheads="1"/>
          </p:cNvSpPr>
          <p:nvPr/>
        </p:nvSpPr>
        <p:spPr bwMode="auto">
          <a:xfrm>
            <a:off x="631825" y="384651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7297" name="Rectangle 53"/>
          <p:cNvSpPr>
            <a:spLocks noChangeArrowheads="1"/>
          </p:cNvSpPr>
          <p:nvPr/>
        </p:nvSpPr>
        <p:spPr bwMode="auto">
          <a:xfrm>
            <a:off x="631825" y="34639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7298" name="Rectangle 54"/>
          <p:cNvSpPr>
            <a:spLocks noChangeArrowheads="1"/>
          </p:cNvSpPr>
          <p:nvPr/>
        </p:nvSpPr>
        <p:spPr bwMode="auto">
          <a:xfrm>
            <a:off x="631825" y="3082925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70</a:t>
            </a:r>
          </a:p>
        </p:txBody>
      </p:sp>
      <p:sp>
        <p:nvSpPr>
          <p:cNvPr id="7299" name="Rectangle 55"/>
          <p:cNvSpPr>
            <a:spLocks noChangeArrowheads="1"/>
          </p:cNvSpPr>
          <p:nvPr/>
        </p:nvSpPr>
        <p:spPr bwMode="auto">
          <a:xfrm>
            <a:off x="631825" y="2698750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7300" name="Rectangle 56"/>
          <p:cNvSpPr>
            <a:spLocks noChangeArrowheads="1"/>
          </p:cNvSpPr>
          <p:nvPr/>
        </p:nvSpPr>
        <p:spPr bwMode="auto">
          <a:xfrm>
            <a:off x="631825" y="2316163"/>
            <a:ext cx="352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90</a:t>
            </a:r>
          </a:p>
        </p:txBody>
      </p:sp>
      <p:sp>
        <p:nvSpPr>
          <p:cNvPr id="7301" name="Rectangle 57"/>
          <p:cNvSpPr>
            <a:spLocks noChangeArrowheads="1"/>
          </p:cNvSpPr>
          <p:nvPr/>
        </p:nvSpPr>
        <p:spPr bwMode="auto">
          <a:xfrm>
            <a:off x="541338" y="1935163"/>
            <a:ext cx="4365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7302" name="Rectangle 162"/>
          <p:cNvSpPr>
            <a:spLocks noChangeArrowheads="1"/>
          </p:cNvSpPr>
          <p:nvPr/>
        </p:nvSpPr>
        <p:spPr bwMode="auto">
          <a:xfrm>
            <a:off x="4024313" y="4811713"/>
            <a:ext cx="6492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i="0">
                <a:solidFill>
                  <a:srgbClr val="000066"/>
                </a:solidFill>
              </a:rPr>
              <a:t>Weeks</a:t>
            </a:r>
          </a:p>
        </p:txBody>
      </p:sp>
      <p:sp>
        <p:nvSpPr>
          <p:cNvPr id="7303" name="Text Box 166"/>
          <p:cNvSpPr txBox="1">
            <a:spLocks noChangeArrowheads="1"/>
          </p:cNvSpPr>
          <p:nvPr/>
        </p:nvSpPr>
        <p:spPr bwMode="auto">
          <a:xfrm>
            <a:off x="1181100" y="3355975"/>
            <a:ext cx="2211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200" b="1" i="0">
                <a:solidFill>
                  <a:srgbClr val="000066"/>
                </a:solidFill>
              </a:rPr>
              <a:t>p = 0.01 EFV vs LPV/r</a:t>
            </a:r>
          </a:p>
          <a:p>
            <a:pPr algn="l" eaLnBrk="1" hangingPunct="1"/>
            <a:r>
              <a:rPr lang="en-US" sz="1200" b="1" i="0">
                <a:solidFill>
                  <a:srgbClr val="000066"/>
                </a:solidFill>
              </a:rPr>
              <a:t>p = 0.02 EFV vs EFV + LPV/r</a:t>
            </a:r>
          </a:p>
        </p:txBody>
      </p:sp>
      <p:sp>
        <p:nvSpPr>
          <p:cNvPr id="7304" name="Rectangle 178"/>
          <p:cNvSpPr>
            <a:spLocks noChangeArrowheads="1"/>
          </p:cNvSpPr>
          <p:nvPr/>
        </p:nvSpPr>
        <p:spPr bwMode="auto">
          <a:xfrm>
            <a:off x="831850" y="1776413"/>
            <a:ext cx="3190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7305" name="Freeform 183"/>
          <p:cNvSpPr>
            <a:spLocks/>
          </p:cNvSpPr>
          <p:nvPr/>
        </p:nvSpPr>
        <p:spPr bwMode="auto">
          <a:xfrm>
            <a:off x="992188" y="2000250"/>
            <a:ext cx="3575050" cy="3117850"/>
          </a:xfrm>
          <a:custGeom>
            <a:avLst/>
            <a:gdLst>
              <a:gd name="T0" fmla="*/ 2147483647 w 2078"/>
              <a:gd name="T1" fmla="*/ 2147483647 h 296"/>
              <a:gd name="T2" fmla="*/ 0 w 2078"/>
              <a:gd name="T3" fmla="*/ 2147483647 h 296"/>
              <a:gd name="T4" fmla="*/ 0 w 2078"/>
              <a:gd name="T5" fmla="*/ 0 h 296"/>
              <a:gd name="T6" fmla="*/ 0 60000 65536"/>
              <a:gd name="T7" fmla="*/ 0 60000 65536"/>
              <a:gd name="T8" fmla="*/ 0 60000 65536"/>
              <a:gd name="T9" fmla="*/ 0 w 2078"/>
              <a:gd name="T10" fmla="*/ 0 h 296"/>
              <a:gd name="T11" fmla="*/ 2078 w 2078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" h="296">
                <a:moveTo>
                  <a:pt x="2078" y="296"/>
                </a:moveTo>
                <a:cubicBezTo>
                  <a:pt x="1385" y="296"/>
                  <a:pt x="693" y="296"/>
                  <a:pt x="0" y="296"/>
                </a:cubicBezTo>
                <a:lnTo>
                  <a:pt x="0" y="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06" name="Line 124"/>
          <p:cNvSpPr>
            <a:spLocks noChangeShapeType="1"/>
          </p:cNvSpPr>
          <p:nvPr/>
        </p:nvSpPr>
        <p:spPr bwMode="auto">
          <a:xfrm flipV="1">
            <a:off x="4565650" y="5110163"/>
            <a:ext cx="1588" cy="76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07" name="Line 131"/>
          <p:cNvSpPr>
            <a:spLocks noChangeShapeType="1"/>
          </p:cNvSpPr>
          <p:nvPr/>
        </p:nvSpPr>
        <p:spPr bwMode="auto">
          <a:xfrm>
            <a:off x="909638" y="2066925"/>
            <a:ext cx="76200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308" name="Line 22"/>
          <p:cNvSpPr>
            <a:spLocks noChangeShapeType="1"/>
          </p:cNvSpPr>
          <p:nvPr/>
        </p:nvSpPr>
        <p:spPr bwMode="auto">
          <a:xfrm rot="-5400000">
            <a:off x="955675" y="5076826"/>
            <a:ext cx="1587" cy="746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65"/>
          <p:cNvSpPr>
            <a:spLocks noChangeArrowheads="1"/>
          </p:cNvSpPr>
          <p:nvPr/>
        </p:nvSpPr>
        <p:spPr bwMode="auto">
          <a:xfrm>
            <a:off x="1009650" y="5600700"/>
            <a:ext cx="5543550" cy="706438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US" sz="2800" i="0"/>
          </a:p>
        </p:txBody>
      </p:sp>
      <p:sp>
        <p:nvSpPr>
          <p:cNvPr id="8195" name="Rectangle 300"/>
          <p:cNvSpPr>
            <a:spLocks noChangeArrowheads="1"/>
          </p:cNvSpPr>
          <p:nvPr/>
        </p:nvSpPr>
        <p:spPr bwMode="auto">
          <a:xfrm>
            <a:off x="1585913" y="558800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4D4D4D"/>
                </a:solidFill>
              </a:rPr>
              <a:t>250</a:t>
            </a:r>
          </a:p>
        </p:txBody>
      </p:sp>
      <p:sp>
        <p:nvSpPr>
          <p:cNvPr id="8196" name="Rectangle 301"/>
          <p:cNvSpPr>
            <a:spLocks noChangeArrowheads="1"/>
          </p:cNvSpPr>
          <p:nvPr/>
        </p:nvSpPr>
        <p:spPr bwMode="auto">
          <a:xfrm>
            <a:off x="1963738" y="558800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4D4D4D"/>
                </a:solidFill>
              </a:rPr>
              <a:t>236</a:t>
            </a:r>
          </a:p>
        </p:txBody>
      </p:sp>
      <p:sp>
        <p:nvSpPr>
          <p:cNvPr id="8197" name="Rectangle 302"/>
          <p:cNvSpPr>
            <a:spLocks noChangeArrowheads="1"/>
          </p:cNvSpPr>
          <p:nvPr/>
        </p:nvSpPr>
        <p:spPr bwMode="auto">
          <a:xfrm>
            <a:off x="2703513" y="558800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4D4D4D"/>
                </a:solidFill>
              </a:rPr>
              <a:t>224</a:t>
            </a:r>
          </a:p>
        </p:txBody>
      </p:sp>
      <p:sp>
        <p:nvSpPr>
          <p:cNvPr id="8198" name="Rectangle 303"/>
          <p:cNvSpPr>
            <a:spLocks noChangeArrowheads="1"/>
          </p:cNvSpPr>
          <p:nvPr/>
        </p:nvSpPr>
        <p:spPr bwMode="auto">
          <a:xfrm>
            <a:off x="3811588" y="558800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4D4D4D"/>
                </a:solidFill>
              </a:rPr>
              <a:t>212</a:t>
            </a:r>
          </a:p>
        </p:txBody>
      </p:sp>
      <p:sp>
        <p:nvSpPr>
          <p:cNvPr id="8199" name="Rectangle 304"/>
          <p:cNvSpPr>
            <a:spLocks noChangeArrowheads="1"/>
          </p:cNvSpPr>
          <p:nvPr/>
        </p:nvSpPr>
        <p:spPr bwMode="auto">
          <a:xfrm>
            <a:off x="4922838" y="558800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4D4D4D"/>
                </a:solidFill>
              </a:rPr>
              <a:t>201</a:t>
            </a:r>
          </a:p>
        </p:txBody>
      </p:sp>
      <p:sp>
        <p:nvSpPr>
          <p:cNvPr id="8200" name="Rectangle 305"/>
          <p:cNvSpPr>
            <a:spLocks noChangeArrowheads="1"/>
          </p:cNvSpPr>
          <p:nvPr/>
        </p:nvSpPr>
        <p:spPr bwMode="auto">
          <a:xfrm>
            <a:off x="6029325" y="558800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4D4D4D"/>
                </a:solidFill>
              </a:rPr>
              <a:t>178</a:t>
            </a:r>
          </a:p>
        </p:txBody>
      </p:sp>
      <p:sp>
        <p:nvSpPr>
          <p:cNvPr id="8201" name="Rectangle 306"/>
          <p:cNvSpPr>
            <a:spLocks noChangeArrowheads="1"/>
          </p:cNvSpPr>
          <p:nvPr/>
        </p:nvSpPr>
        <p:spPr bwMode="auto">
          <a:xfrm>
            <a:off x="1585913" y="5800725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8000"/>
                </a:solidFill>
              </a:rPr>
              <a:t>253</a:t>
            </a:r>
          </a:p>
        </p:txBody>
      </p:sp>
      <p:sp>
        <p:nvSpPr>
          <p:cNvPr id="8202" name="Rectangle 307"/>
          <p:cNvSpPr>
            <a:spLocks noChangeArrowheads="1"/>
          </p:cNvSpPr>
          <p:nvPr/>
        </p:nvSpPr>
        <p:spPr bwMode="auto">
          <a:xfrm>
            <a:off x="1963738" y="5800725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8000"/>
                </a:solidFill>
              </a:rPr>
              <a:t>235</a:t>
            </a:r>
          </a:p>
        </p:txBody>
      </p:sp>
      <p:sp>
        <p:nvSpPr>
          <p:cNvPr id="8203" name="Rectangle 308"/>
          <p:cNvSpPr>
            <a:spLocks noChangeArrowheads="1"/>
          </p:cNvSpPr>
          <p:nvPr/>
        </p:nvSpPr>
        <p:spPr bwMode="auto">
          <a:xfrm>
            <a:off x="2703513" y="5800725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8000"/>
                </a:solidFill>
              </a:rPr>
              <a:t>226</a:t>
            </a:r>
          </a:p>
        </p:txBody>
      </p:sp>
      <p:sp>
        <p:nvSpPr>
          <p:cNvPr id="8204" name="Rectangle 309"/>
          <p:cNvSpPr>
            <a:spLocks noChangeArrowheads="1"/>
          </p:cNvSpPr>
          <p:nvPr/>
        </p:nvSpPr>
        <p:spPr bwMode="auto">
          <a:xfrm>
            <a:off x="3811588" y="5800725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8000"/>
                </a:solidFill>
              </a:rPr>
              <a:t>217</a:t>
            </a:r>
          </a:p>
        </p:txBody>
      </p:sp>
      <p:sp>
        <p:nvSpPr>
          <p:cNvPr id="8205" name="Rectangle 310"/>
          <p:cNvSpPr>
            <a:spLocks noChangeArrowheads="1"/>
          </p:cNvSpPr>
          <p:nvPr/>
        </p:nvSpPr>
        <p:spPr bwMode="auto">
          <a:xfrm>
            <a:off x="4922838" y="5800725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8000"/>
                </a:solidFill>
              </a:rPr>
              <a:t>201</a:t>
            </a:r>
          </a:p>
        </p:txBody>
      </p:sp>
      <p:sp>
        <p:nvSpPr>
          <p:cNvPr id="8206" name="Rectangle 311"/>
          <p:cNvSpPr>
            <a:spLocks noChangeArrowheads="1"/>
          </p:cNvSpPr>
          <p:nvPr/>
        </p:nvSpPr>
        <p:spPr bwMode="auto">
          <a:xfrm>
            <a:off x="6029325" y="5800725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8000"/>
                </a:solidFill>
              </a:rPr>
              <a:t>177</a:t>
            </a:r>
          </a:p>
        </p:txBody>
      </p:sp>
      <p:sp>
        <p:nvSpPr>
          <p:cNvPr id="8207" name="Rectangle 312"/>
          <p:cNvSpPr>
            <a:spLocks noChangeArrowheads="1"/>
          </p:cNvSpPr>
          <p:nvPr/>
        </p:nvSpPr>
        <p:spPr bwMode="auto">
          <a:xfrm>
            <a:off x="1585913" y="6021388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FF6600"/>
                </a:solidFill>
              </a:rPr>
              <a:t>250</a:t>
            </a:r>
          </a:p>
        </p:txBody>
      </p:sp>
      <p:sp>
        <p:nvSpPr>
          <p:cNvPr id="8208" name="Rectangle 313"/>
          <p:cNvSpPr>
            <a:spLocks noChangeArrowheads="1"/>
          </p:cNvSpPr>
          <p:nvPr/>
        </p:nvSpPr>
        <p:spPr bwMode="auto">
          <a:xfrm>
            <a:off x="1963738" y="6021388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FF6600"/>
                </a:solidFill>
              </a:rPr>
              <a:t>242</a:t>
            </a:r>
          </a:p>
        </p:txBody>
      </p:sp>
      <p:sp>
        <p:nvSpPr>
          <p:cNvPr id="8209" name="Rectangle 314"/>
          <p:cNvSpPr>
            <a:spLocks noChangeArrowheads="1"/>
          </p:cNvSpPr>
          <p:nvPr/>
        </p:nvSpPr>
        <p:spPr bwMode="auto">
          <a:xfrm>
            <a:off x="2703513" y="6021388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FF6600"/>
                </a:solidFill>
              </a:rPr>
              <a:t>228</a:t>
            </a:r>
          </a:p>
        </p:txBody>
      </p:sp>
      <p:sp>
        <p:nvSpPr>
          <p:cNvPr id="8210" name="Rectangle 315"/>
          <p:cNvSpPr>
            <a:spLocks noChangeArrowheads="1"/>
          </p:cNvSpPr>
          <p:nvPr/>
        </p:nvSpPr>
        <p:spPr bwMode="auto">
          <a:xfrm>
            <a:off x="3811588" y="6021388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FF6600"/>
                </a:solidFill>
              </a:rPr>
              <a:t>217</a:t>
            </a:r>
          </a:p>
        </p:txBody>
      </p:sp>
      <p:sp>
        <p:nvSpPr>
          <p:cNvPr id="8211" name="Rectangle 316"/>
          <p:cNvSpPr>
            <a:spLocks noChangeArrowheads="1"/>
          </p:cNvSpPr>
          <p:nvPr/>
        </p:nvSpPr>
        <p:spPr bwMode="auto">
          <a:xfrm>
            <a:off x="4922838" y="6021388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FF6600"/>
                </a:solidFill>
              </a:rPr>
              <a:t>206</a:t>
            </a:r>
          </a:p>
        </p:txBody>
      </p:sp>
      <p:sp>
        <p:nvSpPr>
          <p:cNvPr id="8212" name="Rectangle 317"/>
          <p:cNvSpPr>
            <a:spLocks noChangeArrowheads="1"/>
          </p:cNvSpPr>
          <p:nvPr/>
        </p:nvSpPr>
        <p:spPr bwMode="auto">
          <a:xfrm>
            <a:off x="6029325" y="6021388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FF6600"/>
                </a:solidFill>
              </a:rPr>
              <a:t>180</a:t>
            </a:r>
          </a:p>
        </p:txBody>
      </p:sp>
      <p:sp>
        <p:nvSpPr>
          <p:cNvPr id="8213" name="Text Box 322"/>
          <p:cNvSpPr txBox="1">
            <a:spLocks noChangeArrowheads="1"/>
          </p:cNvSpPr>
          <p:nvPr/>
        </p:nvSpPr>
        <p:spPr bwMode="auto">
          <a:xfrm>
            <a:off x="1635125" y="1393825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4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821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sp>
        <p:nvSpPr>
          <p:cNvPr id="8215" name="Rectangle 87"/>
          <p:cNvSpPr>
            <a:spLocks noChangeArrowheads="1"/>
          </p:cNvSpPr>
          <p:nvPr/>
        </p:nvSpPr>
        <p:spPr bwMode="auto">
          <a:xfrm>
            <a:off x="1066800" y="6021388"/>
            <a:ext cx="465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0">
                <a:solidFill>
                  <a:srgbClr val="FF6600"/>
                </a:solidFill>
              </a:rPr>
              <a:t>N =</a:t>
            </a:r>
          </a:p>
        </p:txBody>
      </p:sp>
      <p:sp>
        <p:nvSpPr>
          <p:cNvPr id="8216" name="Rectangle 87"/>
          <p:cNvSpPr>
            <a:spLocks noChangeArrowheads="1"/>
          </p:cNvSpPr>
          <p:nvPr/>
        </p:nvSpPr>
        <p:spPr bwMode="auto">
          <a:xfrm>
            <a:off x="1066800" y="5800725"/>
            <a:ext cx="465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0">
                <a:solidFill>
                  <a:srgbClr val="008000"/>
                </a:solidFill>
              </a:rPr>
              <a:t>N =</a:t>
            </a:r>
          </a:p>
        </p:txBody>
      </p:sp>
      <p:sp>
        <p:nvSpPr>
          <p:cNvPr id="8217" name="Rectangle 87"/>
          <p:cNvSpPr>
            <a:spLocks noChangeArrowheads="1"/>
          </p:cNvSpPr>
          <p:nvPr/>
        </p:nvSpPr>
        <p:spPr bwMode="auto">
          <a:xfrm>
            <a:off x="1066800" y="5588000"/>
            <a:ext cx="465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0">
                <a:solidFill>
                  <a:srgbClr val="4D4D4D"/>
                </a:solidFill>
              </a:rPr>
              <a:t>N =</a:t>
            </a:r>
          </a:p>
        </p:txBody>
      </p:sp>
      <p:grpSp>
        <p:nvGrpSpPr>
          <p:cNvPr id="8218" name="Group 313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8503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504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US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8219" name="ZoneTexte 11"/>
          <p:cNvSpPr txBox="1">
            <a:spLocks noChangeArrowheads="1"/>
          </p:cNvSpPr>
          <p:nvPr/>
        </p:nvSpPr>
        <p:spPr bwMode="auto">
          <a:xfrm>
            <a:off x="3271838" y="1152525"/>
            <a:ext cx="256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b="1" i="0">
                <a:solidFill>
                  <a:srgbClr val="CC3300"/>
                </a:solidFill>
                <a:latin typeface="Calibri" pitchFamily="34" charset="0"/>
              </a:rPr>
              <a:t>HIV RNA &lt; 50 c/mL</a:t>
            </a:r>
          </a:p>
        </p:txBody>
      </p:sp>
      <p:sp>
        <p:nvSpPr>
          <p:cNvPr id="8220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sz="1200">
                <a:solidFill>
                  <a:srgbClr val="CC0000"/>
                </a:solidFill>
              </a:rPr>
              <a:t>Riddler SA. NEJM 2008;358:2095-2106 </a:t>
            </a:r>
          </a:p>
        </p:txBody>
      </p:sp>
      <p:sp>
        <p:nvSpPr>
          <p:cNvPr id="8221" name="Line 4"/>
          <p:cNvSpPr>
            <a:spLocks noChangeShapeType="1"/>
          </p:cNvSpPr>
          <p:nvPr/>
        </p:nvSpPr>
        <p:spPr bwMode="auto">
          <a:xfrm flipV="1">
            <a:off x="5529263" y="5240338"/>
            <a:ext cx="1587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2" name="Line 5"/>
          <p:cNvSpPr>
            <a:spLocks noChangeShapeType="1"/>
          </p:cNvSpPr>
          <p:nvPr/>
        </p:nvSpPr>
        <p:spPr bwMode="auto">
          <a:xfrm flipV="1">
            <a:off x="5529263" y="5233988"/>
            <a:ext cx="1587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3" name="Line 6"/>
          <p:cNvSpPr>
            <a:spLocks noChangeShapeType="1"/>
          </p:cNvSpPr>
          <p:nvPr/>
        </p:nvSpPr>
        <p:spPr bwMode="auto">
          <a:xfrm flipV="1">
            <a:off x="5899150" y="5240338"/>
            <a:ext cx="1588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4" name="Line 7"/>
          <p:cNvSpPr>
            <a:spLocks noChangeShapeType="1"/>
          </p:cNvSpPr>
          <p:nvPr/>
        </p:nvSpPr>
        <p:spPr bwMode="auto">
          <a:xfrm flipV="1">
            <a:off x="5899150" y="5233988"/>
            <a:ext cx="1588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5" name="Line 9"/>
          <p:cNvSpPr>
            <a:spLocks noChangeShapeType="1"/>
          </p:cNvSpPr>
          <p:nvPr/>
        </p:nvSpPr>
        <p:spPr bwMode="auto">
          <a:xfrm flipV="1">
            <a:off x="6267450" y="5240338"/>
            <a:ext cx="1588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6" name="Line 10"/>
          <p:cNvSpPr>
            <a:spLocks noChangeShapeType="1"/>
          </p:cNvSpPr>
          <p:nvPr/>
        </p:nvSpPr>
        <p:spPr bwMode="auto">
          <a:xfrm flipV="1">
            <a:off x="6267450" y="5233988"/>
            <a:ext cx="1588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7" name="Line 12"/>
          <p:cNvSpPr>
            <a:spLocks noChangeShapeType="1"/>
          </p:cNvSpPr>
          <p:nvPr/>
        </p:nvSpPr>
        <p:spPr bwMode="auto">
          <a:xfrm flipV="1">
            <a:off x="4791075" y="5240338"/>
            <a:ext cx="1588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8" name="Line 13"/>
          <p:cNvSpPr>
            <a:spLocks noChangeShapeType="1"/>
          </p:cNvSpPr>
          <p:nvPr/>
        </p:nvSpPr>
        <p:spPr bwMode="auto">
          <a:xfrm flipV="1">
            <a:off x="4791075" y="5233988"/>
            <a:ext cx="1588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29" name="Line 15"/>
          <p:cNvSpPr>
            <a:spLocks noChangeShapeType="1"/>
          </p:cNvSpPr>
          <p:nvPr/>
        </p:nvSpPr>
        <p:spPr bwMode="auto">
          <a:xfrm flipV="1">
            <a:off x="4421188" y="5240338"/>
            <a:ext cx="1587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0" name="Line 16"/>
          <p:cNvSpPr>
            <a:spLocks noChangeShapeType="1"/>
          </p:cNvSpPr>
          <p:nvPr/>
        </p:nvSpPr>
        <p:spPr bwMode="auto">
          <a:xfrm flipV="1">
            <a:off x="4421188" y="5233988"/>
            <a:ext cx="1587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1" name="Line 17"/>
          <p:cNvSpPr>
            <a:spLocks noChangeShapeType="1"/>
          </p:cNvSpPr>
          <p:nvPr/>
        </p:nvSpPr>
        <p:spPr bwMode="auto">
          <a:xfrm flipV="1">
            <a:off x="5160963" y="5240338"/>
            <a:ext cx="1587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2" name="Line 18"/>
          <p:cNvSpPr>
            <a:spLocks noChangeShapeType="1"/>
          </p:cNvSpPr>
          <p:nvPr/>
        </p:nvSpPr>
        <p:spPr bwMode="auto">
          <a:xfrm flipV="1">
            <a:off x="5160963" y="5233988"/>
            <a:ext cx="1587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3" name="Line 20"/>
          <p:cNvSpPr>
            <a:spLocks noChangeShapeType="1"/>
          </p:cNvSpPr>
          <p:nvPr/>
        </p:nvSpPr>
        <p:spPr bwMode="auto">
          <a:xfrm flipV="1">
            <a:off x="3683000" y="5233988"/>
            <a:ext cx="1588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4" name="Line 21"/>
          <p:cNvSpPr>
            <a:spLocks noChangeShapeType="1"/>
          </p:cNvSpPr>
          <p:nvPr/>
        </p:nvSpPr>
        <p:spPr bwMode="auto">
          <a:xfrm flipV="1">
            <a:off x="3683000" y="5240338"/>
            <a:ext cx="1588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5" name="Line 22"/>
          <p:cNvSpPr>
            <a:spLocks noChangeShapeType="1"/>
          </p:cNvSpPr>
          <p:nvPr/>
        </p:nvSpPr>
        <p:spPr bwMode="auto">
          <a:xfrm flipV="1">
            <a:off x="4052888" y="5240338"/>
            <a:ext cx="1587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6" name="Line 23"/>
          <p:cNvSpPr>
            <a:spLocks noChangeShapeType="1"/>
          </p:cNvSpPr>
          <p:nvPr/>
        </p:nvSpPr>
        <p:spPr bwMode="auto">
          <a:xfrm flipV="1">
            <a:off x="4052888" y="5233988"/>
            <a:ext cx="1587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7" name="Line 26"/>
          <p:cNvSpPr>
            <a:spLocks noChangeShapeType="1"/>
          </p:cNvSpPr>
          <p:nvPr/>
        </p:nvSpPr>
        <p:spPr bwMode="auto">
          <a:xfrm>
            <a:off x="1758950" y="2062163"/>
            <a:ext cx="79375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8" name="Line 29"/>
          <p:cNvSpPr>
            <a:spLocks noChangeShapeType="1"/>
          </p:cNvSpPr>
          <p:nvPr/>
        </p:nvSpPr>
        <p:spPr bwMode="auto">
          <a:xfrm>
            <a:off x="1758950" y="3121025"/>
            <a:ext cx="79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39" name="Line 31"/>
          <p:cNvSpPr>
            <a:spLocks noChangeShapeType="1"/>
          </p:cNvSpPr>
          <p:nvPr/>
        </p:nvSpPr>
        <p:spPr bwMode="auto">
          <a:xfrm>
            <a:off x="1758950" y="3475038"/>
            <a:ext cx="79375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0" name="Line 32"/>
          <p:cNvSpPr>
            <a:spLocks noChangeShapeType="1"/>
          </p:cNvSpPr>
          <p:nvPr/>
        </p:nvSpPr>
        <p:spPr bwMode="auto">
          <a:xfrm>
            <a:off x="1758950" y="2768600"/>
            <a:ext cx="79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1" name="Line 33"/>
          <p:cNvSpPr>
            <a:spLocks noChangeShapeType="1"/>
          </p:cNvSpPr>
          <p:nvPr/>
        </p:nvSpPr>
        <p:spPr bwMode="auto">
          <a:xfrm>
            <a:off x="1758950" y="2414588"/>
            <a:ext cx="79375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2" name="Line 36"/>
          <p:cNvSpPr>
            <a:spLocks noChangeShapeType="1"/>
          </p:cNvSpPr>
          <p:nvPr/>
        </p:nvSpPr>
        <p:spPr bwMode="auto">
          <a:xfrm>
            <a:off x="1758950" y="4533900"/>
            <a:ext cx="79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3" name="Line 38"/>
          <p:cNvSpPr>
            <a:spLocks noChangeShapeType="1"/>
          </p:cNvSpPr>
          <p:nvPr/>
        </p:nvSpPr>
        <p:spPr bwMode="auto">
          <a:xfrm>
            <a:off x="1758950" y="4181475"/>
            <a:ext cx="79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4" name="Line 39"/>
          <p:cNvSpPr>
            <a:spLocks noChangeShapeType="1"/>
          </p:cNvSpPr>
          <p:nvPr/>
        </p:nvSpPr>
        <p:spPr bwMode="auto">
          <a:xfrm>
            <a:off x="1758950" y="3827463"/>
            <a:ext cx="79375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5" name="Line 43"/>
          <p:cNvSpPr>
            <a:spLocks noChangeShapeType="1"/>
          </p:cNvSpPr>
          <p:nvPr/>
        </p:nvSpPr>
        <p:spPr bwMode="auto">
          <a:xfrm flipV="1">
            <a:off x="2576513" y="5240338"/>
            <a:ext cx="1587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6" name="Line 44"/>
          <p:cNvSpPr>
            <a:spLocks noChangeShapeType="1"/>
          </p:cNvSpPr>
          <p:nvPr/>
        </p:nvSpPr>
        <p:spPr bwMode="auto">
          <a:xfrm flipV="1">
            <a:off x="2576513" y="5233988"/>
            <a:ext cx="1587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7" name="Line 45"/>
          <p:cNvSpPr>
            <a:spLocks noChangeShapeType="1"/>
          </p:cNvSpPr>
          <p:nvPr/>
        </p:nvSpPr>
        <p:spPr bwMode="auto">
          <a:xfrm flipV="1">
            <a:off x="2946400" y="5240338"/>
            <a:ext cx="1588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8" name="Line 46"/>
          <p:cNvSpPr>
            <a:spLocks noChangeShapeType="1"/>
          </p:cNvSpPr>
          <p:nvPr/>
        </p:nvSpPr>
        <p:spPr bwMode="auto">
          <a:xfrm flipV="1">
            <a:off x="2946400" y="5233988"/>
            <a:ext cx="1588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49" name="Line 48"/>
          <p:cNvSpPr>
            <a:spLocks noChangeShapeType="1"/>
          </p:cNvSpPr>
          <p:nvPr/>
        </p:nvSpPr>
        <p:spPr bwMode="auto">
          <a:xfrm flipV="1">
            <a:off x="3314700" y="5240338"/>
            <a:ext cx="1588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0" name="Line 49"/>
          <p:cNvSpPr>
            <a:spLocks noChangeShapeType="1"/>
          </p:cNvSpPr>
          <p:nvPr/>
        </p:nvSpPr>
        <p:spPr bwMode="auto">
          <a:xfrm flipV="1">
            <a:off x="3314700" y="5233988"/>
            <a:ext cx="1588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1" name="Line 50"/>
          <p:cNvSpPr>
            <a:spLocks noChangeShapeType="1"/>
          </p:cNvSpPr>
          <p:nvPr/>
        </p:nvSpPr>
        <p:spPr bwMode="auto">
          <a:xfrm flipV="1">
            <a:off x="2022475" y="5240338"/>
            <a:ext cx="1588" cy="730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2" name="Line 51"/>
          <p:cNvSpPr>
            <a:spLocks noChangeShapeType="1"/>
          </p:cNvSpPr>
          <p:nvPr/>
        </p:nvSpPr>
        <p:spPr bwMode="auto">
          <a:xfrm flipV="1">
            <a:off x="2022475" y="5233988"/>
            <a:ext cx="1588" cy="63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3" name="Line 52"/>
          <p:cNvSpPr>
            <a:spLocks noChangeShapeType="1"/>
          </p:cNvSpPr>
          <p:nvPr/>
        </p:nvSpPr>
        <p:spPr bwMode="auto">
          <a:xfrm flipV="1">
            <a:off x="2206625" y="5233988"/>
            <a:ext cx="1588" cy="635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4" name="Line 53"/>
          <p:cNvSpPr>
            <a:spLocks noChangeShapeType="1"/>
          </p:cNvSpPr>
          <p:nvPr/>
        </p:nvSpPr>
        <p:spPr bwMode="auto">
          <a:xfrm flipV="1">
            <a:off x="2206625" y="5240338"/>
            <a:ext cx="1588" cy="730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5" name="Line 55"/>
          <p:cNvSpPr>
            <a:spLocks noChangeShapeType="1"/>
          </p:cNvSpPr>
          <p:nvPr/>
        </p:nvSpPr>
        <p:spPr bwMode="auto">
          <a:xfrm flipV="1">
            <a:off x="1838325" y="5240338"/>
            <a:ext cx="1588" cy="730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6" name="Line 56"/>
          <p:cNvSpPr>
            <a:spLocks noChangeShapeType="1"/>
          </p:cNvSpPr>
          <p:nvPr/>
        </p:nvSpPr>
        <p:spPr bwMode="auto">
          <a:xfrm>
            <a:off x="1758950" y="4886325"/>
            <a:ext cx="79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7" name="Line 57"/>
          <p:cNvSpPr>
            <a:spLocks noChangeShapeType="1"/>
          </p:cNvSpPr>
          <p:nvPr/>
        </p:nvSpPr>
        <p:spPr bwMode="auto">
          <a:xfrm>
            <a:off x="1758950" y="5240338"/>
            <a:ext cx="79375" cy="1587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8" name="Line 59"/>
          <p:cNvSpPr>
            <a:spLocks noChangeShapeType="1"/>
          </p:cNvSpPr>
          <p:nvPr/>
        </p:nvSpPr>
        <p:spPr bwMode="auto">
          <a:xfrm>
            <a:off x="1838325" y="5240338"/>
            <a:ext cx="184150" cy="1587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59" name="Line 63"/>
          <p:cNvSpPr>
            <a:spLocks noChangeShapeType="1"/>
          </p:cNvSpPr>
          <p:nvPr/>
        </p:nvSpPr>
        <p:spPr bwMode="auto">
          <a:xfrm flipH="1">
            <a:off x="3833813" y="3995738"/>
            <a:ext cx="333375" cy="1587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0" name="Line 64"/>
          <p:cNvSpPr>
            <a:spLocks noChangeShapeType="1"/>
          </p:cNvSpPr>
          <p:nvPr/>
        </p:nvSpPr>
        <p:spPr bwMode="auto">
          <a:xfrm flipH="1">
            <a:off x="3833813" y="4276725"/>
            <a:ext cx="333375" cy="1588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1" name="Line 65"/>
          <p:cNvSpPr>
            <a:spLocks noChangeShapeType="1"/>
          </p:cNvSpPr>
          <p:nvPr/>
        </p:nvSpPr>
        <p:spPr bwMode="auto">
          <a:xfrm flipH="1">
            <a:off x="3833813" y="4556125"/>
            <a:ext cx="333375" cy="1588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2" name="Freeform 66"/>
          <p:cNvSpPr>
            <a:spLocks/>
          </p:cNvSpPr>
          <p:nvPr/>
        </p:nvSpPr>
        <p:spPr bwMode="auto">
          <a:xfrm>
            <a:off x="3929063" y="4483100"/>
            <a:ext cx="142875" cy="144463"/>
          </a:xfrm>
          <a:custGeom>
            <a:avLst/>
            <a:gdLst>
              <a:gd name="T0" fmla="*/ 2147483647 w 270"/>
              <a:gd name="T1" fmla="*/ 2147483647 h 272"/>
              <a:gd name="T2" fmla="*/ 2147483647 w 270"/>
              <a:gd name="T3" fmla="*/ 2147483647 h 272"/>
              <a:gd name="T4" fmla="*/ 2147483647 w 270"/>
              <a:gd name="T5" fmla="*/ 2147483647 h 272"/>
              <a:gd name="T6" fmla="*/ 2147483647 w 270"/>
              <a:gd name="T7" fmla="*/ 2147483647 h 272"/>
              <a:gd name="T8" fmla="*/ 2147483647 w 270"/>
              <a:gd name="T9" fmla="*/ 2147483647 h 272"/>
              <a:gd name="T10" fmla="*/ 2147483647 w 270"/>
              <a:gd name="T11" fmla="*/ 2147483647 h 272"/>
              <a:gd name="T12" fmla="*/ 2147483647 w 270"/>
              <a:gd name="T13" fmla="*/ 2147483647 h 272"/>
              <a:gd name="T14" fmla="*/ 2147483647 w 270"/>
              <a:gd name="T15" fmla="*/ 2147483647 h 272"/>
              <a:gd name="T16" fmla="*/ 2147483647 w 270"/>
              <a:gd name="T17" fmla="*/ 2147483647 h 272"/>
              <a:gd name="T18" fmla="*/ 2147483647 w 270"/>
              <a:gd name="T19" fmla="*/ 2147483647 h 272"/>
              <a:gd name="T20" fmla="*/ 2147483647 w 270"/>
              <a:gd name="T21" fmla="*/ 2147483647 h 272"/>
              <a:gd name="T22" fmla="*/ 2147483647 w 270"/>
              <a:gd name="T23" fmla="*/ 0 h 272"/>
              <a:gd name="T24" fmla="*/ 2147483647 w 270"/>
              <a:gd name="T25" fmla="*/ 0 h 272"/>
              <a:gd name="T26" fmla="*/ 2147483647 w 270"/>
              <a:gd name="T27" fmla="*/ 0 h 272"/>
              <a:gd name="T28" fmla="*/ 2147483647 w 270"/>
              <a:gd name="T29" fmla="*/ 2147483647 h 272"/>
              <a:gd name="T30" fmla="*/ 2147483647 w 270"/>
              <a:gd name="T31" fmla="*/ 2147483647 h 272"/>
              <a:gd name="T32" fmla="*/ 2147483647 w 270"/>
              <a:gd name="T33" fmla="*/ 2147483647 h 272"/>
              <a:gd name="T34" fmla="*/ 2147483647 w 270"/>
              <a:gd name="T35" fmla="*/ 2147483647 h 272"/>
              <a:gd name="T36" fmla="*/ 2147483647 w 270"/>
              <a:gd name="T37" fmla="*/ 2147483647 h 272"/>
              <a:gd name="T38" fmla="*/ 2147483647 w 270"/>
              <a:gd name="T39" fmla="*/ 2147483647 h 272"/>
              <a:gd name="T40" fmla="*/ 2147483647 w 270"/>
              <a:gd name="T41" fmla="*/ 2147483647 h 272"/>
              <a:gd name="T42" fmla="*/ 2147483647 w 270"/>
              <a:gd name="T43" fmla="*/ 2147483647 h 272"/>
              <a:gd name="T44" fmla="*/ 0 w 270"/>
              <a:gd name="T45" fmla="*/ 2147483647 h 272"/>
              <a:gd name="T46" fmla="*/ 0 w 270"/>
              <a:gd name="T47" fmla="*/ 2147483647 h 272"/>
              <a:gd name="T48" fmla="*/ 0 w 270"/>
              <a:gd name="T49" fmla="*/ 2147483647 h 272"/>
              <a:gd name="T50" fmla="*/ 2147483647 w 270"/>
              <a:gd name="T51" fmla="*/ 2147483647 h 272"/>
              <a:gd name="T52" fmla="*/ 2147483647 w 270"/>
              <a:gd name="T53" fmla="*/ 2147483647 h 272"/>
              <a:gd name="T54" fmla="*/ 2147483647 w 270"/>
              <a:gd name="T55" fmla="*/ 2147483647 h 272"/>
              <a:gd name="T56" fmla="*/ 2147483647 w 270"/>
              <a:gd name="T57" fmla="*/ 2147483647 h 272"/>
              <a:gd name="T58" fmla="*/ 2147483647 w 270"/>
              <a:gd name="T59" fmla="*/ 2147483647 h 272"/>
              <a:gd name="T60" fmla="*/ 2147483647 w 270"/>
              <a:gd name="T61" fmla="*/ 2147483647 h 272"/>
              <a:gd name="T62" fmla="*/ 2147483647 w 270"/>
              <a:gd name="T63" fmla="*/ 2147483647 h 272"/>
              <a:gd name="T64" fmla="*/ 2147483647 w 270"/>
              <a:gd name="T65" fmla="*/ 2147483647 h 272"/>
              <a:gd name="T66" fmla="*/ 2147483647 w 270"/>
              <a:gd name="T67" fmla="*/ 2147483647 h 272"/>
              <a:gd name="T68" fmla="*/ 2147483647 w 270"/>
              <a:gd name="T69" fmla="*/ 2147483647 h 272"/>
              <a:gd name="T70" fmla="*/ 2147483647 w 270"/>
              <a:gd name="T71" fmla="*/ 2147483647 h 272"/>
              <a:gd name="T72" fmla="*/ 2147483647 w 270"/>
              <a:gd name="T73" fmla="*/ 2147483647 h 272"/>
              <a:gd name="T74" fmla="*/ 2147483647 w 270"/>
              <a:gd name="T75" fmla="*/ 2147483647 h 272"/>
              <a:gd name="T76" fmla="*/ 2147483647 w 270"/>
              <a:gd name="T77" fmla="*/ 2147483647 h 272"/>
              <a:gd name="T78" fmla="*/ 2147483647 w 270"/>
              <a:gd name="T79" fmla="*/ 2147483647 h 272"/>
              <a:gd name="T80" fmla="*/ 2147483647 w 270"/>
              <a:gd name="T81" fmla="*/ 2147483647 h 272"/>
              <a:gd name="T82" fmla="*/ 2147483647 w 270"/>
              <a:gd name="T83" fmla="*/ 2147483647 h 272"/>
              <a:gd name="T84" fmla="*/ 2147483647 w 270"/>
              <a:gd name="T85" fmla="*/ 2147483647 h 272"/>
              <a:gd name="T86" fmla="*/ 2147483647 w 270"/>
              <a:gd name="T87" fmla="*/ 2147483647 h 272"/>
              <a:gd name="T88" fmla="*/ 2147483647 w 270"/>
              <a:gd name="T89" fmla="*/ 2147483647 h 272"/>
              <a:gd name="T90" fmla="*/ 2147483647 w 270"/>
              <a:gd name="T91" fmla="*/ 2147483647 h 272"/>
              <a:gd name="T92" fmla="*/ 2147483647 w 270"/>
              <a:gd name="T93" fmla="*/ 2147483647 h 272"/>
              <a:gd name="T94" fmla="*/ 2147483647 w 270"/>
              <a:gd name="T95" fmla="*/ 2147483647 h 272"/>
              <a:gd name="T96" fmla="*/ 2147483647 w 270"/>
              <a:gd name="T97" fmla="*/ 2147483647 h 272"/>
              <a:gd name="T98" fmla="*/ 2147483647 w 270"/>
              <a:gd name="T99" fmla="*/ 2147483647 h 272"/>
              <a:gd name="T100" fmla="*/ 2147483647 w 270"/>
              <a:gd name="T101" fmla="*/ 2147483647 h 272"/>
              <a:gd name="T102" fmla="*/ 2147483647 w 270"/>
              <a:gd name="T103" fmla="*/ 2147483647 h 27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70"/>
              <a:gd name="T157" fmla="*/ 0 h 272"/>
              <a:gd name="T158" fmla="*/ 270 w 270"/>
              <a:gd name="T159" fmla="*/ 272 h 27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70" h="272">
                <a:moveTo>
                  <a:pt x="270" y="137"/>
                </a:moveTo>
                <a:lnTo>
                  <a:pt x="268" y="119"/>
                </a:lnTo>
                <a:lnTo>
                  <a:pt x="267" y="103"/>
                </a:lnTo>
                <a:lnTo>
                  <a:pt x="261" y="76"/>
                </a:lnTo>
                <a:lnTo>
                  <a:pt x="250" y="52"/>
                </a:lnTo>
                <a:lnTo>
                  <a:pt x="243" y="41"/>
                </a:lnTo>
                <a:lnTo>
                  <a:pt x="236" y="33"/>
                </a:lnTo>
                <a:lnTo>
                  <a:pt x="226" y="24"/>
                </a:lnTo>
                <a:lnTo>
                  <a:pt x="217" y="18"/>
                </a:lnTo>
                <a:lnTo>
                  <a:pt x="205" y="11"/>
                </a:lnTo>
                <a:lnTo>
                  <a:pt x="193" y="8"/>
                </a:lnTo>
                <a:lnTo>
                  <a:pt x="166" y="1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1"/>
                </a:lnTo>
                <a:lnTo>
                  <a:pt x="52" y="18"/>
                </a:lnTo>
                <a:lnTo>
                  <a:pt x="42" y="24"/>
                </a:lnTo>
                <a:lnTo>
                  <a:pt x="34" y="33"/>
                </a:lnTo>
                <a:lnTo>
                  <a:pt x="25" y="41"/>
                </a:lnTo>
                <a:lnTo>
                  <a:pt x="18" y="52"/>
                </a:lnTo>
                <a:lnTo>
                  <a:pt x="8" y="76"/>
                </a:lnTo>
                <a:lnTo>
                  <a:pt x="1" y="103"/>
                </a:lnTo>
                <a:lnTo>
                  <a:pt x="0" y="137"/>
                </a:lnTo>
                <a:lnTo>
                  <a:pt x="1" y="168"/>
                </a:lnTo>
                <a:lnTo>
                  <a:pt x="8" y="196"/>
                </a:lnTo>
                <a:lnTo>
                  <a:pt x="12" y="207"/>
                </a:lnTo>
                <a:lnTo>
                  <a:pt x="18" y="219"/>
                </a:lnTo>
                <a:lnTo>
                  <a:pt x="25" y="228"/>
                </a:lnTo>
                <a:lnTo>
                  <a:pt x="34" y="238"/>
                </a:lnTo>
                <a:lnTo>
                  <a:pt x="42" y="245"/>
                </a:lnTo>
                <a:lnTo>
                  <a:pt x="52" y="253"/>
                </a:lnTo>
                <a:lnTo>
                  <a:pt x="62" y="258"/>
                </a:lnTo>
                <a:lnTo>
                  <a:pt x="75" y="263"/>
                </a:lnTo>
                <a:lnTo>
                  <a:pt x="102" y="269"/>
                </a:lnTo>
                <a:lnTo>
                  <a:pt x="135" y="272"/>
                </a:lnTo>
                <a:lnTo>
                  <a:pt x="150" y="271"/>
                </a:lnTo>
                <a:lnTo>
                  <a:pt x="166" y="269"/>
                </a:lnTo>
                <a:lnTo>
                  <a:pt x="179" y="266"/>
                </a:lnTo>
                <a:lnTo>
                  <a:pt x="193" y="263"/>
                </a:lnTo>
                <a:lnTo>
                  <a:pt x="205" y="258"/>
                </a:lnTo>
                <a:lnTo>
                  <a:pt x="217" y="253"/>
                </a:lnTo>
                <a:lnTo>
                  <a:pt x="226" y="245"/>
                </a:lnTo>
                <a:lnTo>
                  <a:pt x="236" y="238"/>
                </a:lnTo>
                <a:lnTo>
                  <a:pt x="243" y="228"/>
                </a:lnTo>
                <a:lnTo>
                  <a:pt x="250" y="219"/>
                </a:lnTo>
                <a:lnTo>
                  <a:pt x="256" y="207"/>
                </a:lnTo>
                <a:lnTo>
                  <a:pt x="261" y="196"/>
                </a:lnTo>
                <a:lnTo>
                  <a:pt x="263" y="181"/>
                </a:lnTo>
                <a:lnTo>
                  <a:pt x="267" y="168"/>
                </a:lnTo>
                <a:lnTo>
                  <a:pt x="268" y="153"/>
                </a:lnTo>
                <a:lnTo>
                  <a:pt x="270" y="137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3" name="Freeform 67"/>
          <p:cNvSpPr>
            <a:spLocks/>
          </p:cNvSpPr>
          <p:nvPr/>
        </p:nvSpPr>
        <p:spPr bwMode="auto">
          <a:xfrm>
            <a:off x="3929063" y="4203700"/>
            <a:ext cx="142875" cy="144463"/>
          </a:xfrm>
          <a:custGeom>
            <a:avLst/>
            <a:gdLst>
              <a:gd name="T0" fmla="*/ 0 w 270"/>
              <a:gd name="T1" fmla="*/ 2147483647 h 273"/>
              <a:gd name="T2" fmla="*/ 0 w 270"/>
              <a:gd name="T3" fmla="*/ 2147483647 h 273"/>
              <a:gd name="T4" fmla="*/ 2147483647 w 270"/>
              <a:gd name="T5" fmla="*/ 2147483647 h 273"/>
              <a:gd name="T6" fmla="*/ 2147483647 w 270"/>
              <a:gd name="T7" fmla="*/ 2147483647 h 273"/>
              <a:gd name="T8" fmla="*/ 2147483647 w 270"/>
              <a:gd name="T9" fmla="*/ 2147483647 h 273"/>
              <a:gd name="T10" fmla="*/ 2147483647 w 270"/>
              <a:gd name="T11" fmla="*/ 2147483647 h 273"/>
              <a:gd name="T12" fmla="*/ 2147483647 w 270"/>
              <a:gd name="T13" fmla="*/ 2147483647 h 273"/>
              <a:gd name="T14" fmla="*/ 2147483647 w 270"/>
              <a:gd name="T15" fmla="*/ 2147483647 h 273"/>
              <a:gd name="T16" fmla="*/ 2147483647 w 270"/>
              <a:gd name="T17" fmla="*/ 2147483647 h 273"/>
              <a:gd name="T18" fmla="*/ 2147483647 w 270"/>
              <a:gd name="T19" fmla="*/ 2147483647 h 273"/>
              <a:gd name="T20" fmla="*/ 2147483647 w 270"/>
              <a:gd name="T21" fmla="*/ 2147483647 h 273"/>
              <a:gd name="T22" fmla="*/ 2147483647 w 270"/>
              <a:gd name="T23" fmla="*/ 2147483647 h 273"/>
              <a:gd name="T24" fmla="*/ 2147483647 w 270"/>
              <a:gd name="T25" fmla="*/ 2147483647 h 273"/>
              <a:gd name="T26" fmla="*/ 2147483647 w 270"/>
              <a:gd name="T27" fmla="*/ 2147483647 h 273"/>
              <a:gd name="T28" fmla="*/ 2147483647 w 270"/>
              <a:gd name="T29" fmla="*/ 2147483647 h 273"/>
              <a:gd name="T30" fmla="*/ 2147483647 w 270"/>
              <a:gd name="T31" fmla="*/ 2147483647 h 273"/>
              <a:gd name="T32" fmla="*/ 2147483647 w 270"/>
              <a:gd name="T33" fmla="*/ 2147483647 h 273"/>
              <a:gd name="T34" fmla="*/ 2147483647 w 270"/>
              <a:gd name="T35" fmla="*/ 2147483647 h 273"/>
              <a:gd name="T36" fmla="*/ 2147483647 w 270"/>
              <a:gd name="T37" fmla="*/ 2147483647 h 273"/>
              <a:gd name="T38" fmla="*/ 2147483647 w 270"/>
              <a:gd name="T39" fmla="*/ 2147483647 h 273"/>
              <a:gd name="T40" fmla="*/ 2147483647 w 270"/>
              <a:gd name="T41" fmla="*/ 2147483647 h 273"/>
              <a:gd name="T42" fmla="*/ 2147483647 w 270"/>
              <a:gd name="T43" fmla="*/ 2147483647 h 273"/>
              <a:gd name="T44" fmla="*/ 2147483647 w 270"/>
              <a:gd name="T45" fmla="*/ 2147483647 h 273"/>
              <a:gd name="T46" fmla="*/ 2147483647 w 270"/>
              <a:gd name="T47" fmla="*/ 2147483647 h 273"/>
              <a:gd name="T48" fmla="*/ 2147483647 w 270"/>
              <a:gd name="T49" fmla="*/ 2147483647 h 273"/>
              <a:gd name="T50" fmla="*/ 2147483647 w 270"/>
              <a:gd name="T51" fmla="*/ 2147483647 h 273"/>
              <a:gd name="T52" fmla="*/ 2147483647 w 270"/>
              <a:gd name="T53" fmla="*/ 2147483647 h 273"/>
              <a:gd name="T54" fmla="*/ 2147483647 w 270"/>
              <a:gd name="T55" fmla="*/ 2147483647 h 273"/>
              <a:gd name="T56" fmla="*/ 2147483647 w 270"/>
              <a:gd name="T57" fmla="*/ 2147483647 h 273"/>
              <a:gd name="T58" fmla="*/ 2147483647 w 270"/>
              <a:gd name="T59" fmla="*/ 2147483647 h 273"/>
              <a:gd name="T60" fmla="*/ 2147483647 w 270"/>
              <a:gd name="T61" fmla="*/ 2147483647 h 273"/>
              <a:gd name="T62" fmla="*/ 2147483647 w 270"/>
              <a:gd name="T63" fmla="*/ 2147483647 h 273"/>
              <a:gd name="T64" fmla="*/ 2147483647 w 270"/>
              <a:gd name="T65" fmla="*/ 2147483647 h 273"/>
              <a:gd name="T66" fmla="*/ 2147483647 w 270"/>
              <a:gd name="T67" fmla="*/ 2147483647 h 273"/>
              <a:gd name="T68" fmla="*/ 2147483647 w 270"/>
              <a:gd name="T69" fmla="*/ 2147483647 h 273"/>
              <a:gd name="T70" fmla="*/ 2147483647 w 270"/>
              <a:gd name="T71" fmla="*/ 2147483647 h 273"/>
              <a:gd name="T72" fmla="*/ 2147483647 w 270"/>
              <a:gd name="T73" fmla="*/ 2147483647 h 273"/>
              <a:gd name="T74" fmla="*/ 2147483647 w 270"/>
              <a:gd name="T75" fmla="*/ 2147483647 h 273"/>
              <a:gd name="T76" fmla="*/ 2147483647 w 270"/>
              <a:gd name="T77" fmla="*/ 2147483647 h 273"/>
              <a:gd name="T78" fmla="*/ 2147483647 w 270"/>
              <a:gd name="T79" fmla="*/ 2147483647 h 273"/>
              <a:gd name="T80" fmla="*/ 2147483647 w 270"/>
              <a:gd name="T81" fmla="*/ 0 h 273"/>
              <a:gd name="T82" fmla="*/ 2147483647 w 270"/>
              <a:gd name="T83" fmla="*/ 2147483647 h 273"/>
              <a:gd name="T84" fmla="*/ 2147483647 w 270"/>
              <a:gd name="T85" fmla="*/ 2147483647 h 273"/>
              <a:gd name="T86" fmla="*/ 2147483647 w 270"/>
              <a:gd name="T87" fmla="*/ 2147483647 h 273"/>
              <a:gd name="T88" fmla="*/ 2147483647 w 270"/>
              <a:gd name="T89" fmla="*/ 2147483647 h 273"/>
              <a:gd name="T90" fmla="*/ 2147483647 w 270"/>
              <a:gd name="T91" fmla="*/ 2147483647 h 273"/>
              <a:gd name="T92" fmla="*/ 2147483647 w 270"/>
              <a:gd name="T93" fmla="*/ 2147483647 h 273"/>
              <a:gd name="T94" fmla="*/ 2147483647 w 270"/>
              <a:gd name="T95" fmla="*/ 2147483647 h 273"/>
              <a:gd name="T96" fmla="*/ 2147483647 w 270"/>
              <a:gd name="T97" fmla="*/ 2147483647 h 273"/>
              <a:gd name="T98" fmla="*/ 2147483647 w 270"/>
              <a:gd name="T99" fmla="*/ 2147483647 h 273"/>
              <a:gd name="T100" fmla="*/ 0 w 270"/>
              <a:gd name="T101" fmla="*/ 2147483647 h 273"/>
              <a:gd name="T102" fmla="*/ 0 w 270"/>
              <a:gd name="T103" fmla="*/ 2147483647 h 27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70"/>
              <a:gd name="T157" fmla="*/ 0 h 273"/>
              <a:gd name="T158" fmla="*/ 270 w 270"/>
              <a:gd name="T159" fmla="*/ 273 h 273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70" h="273">
                <a:moveTo>
                  <a:pt x="0" y="138"/>
                </a:moveTo>
                <a:lnTo>
                  <a:pt x="1" y="169"/>
                </a:lnTo>
                <a:lnTo>
                  <a:pt x="8" y="196"/>
                </a:lnTo>
                <a:lnTo>
                  <a:pt x="12" y="208"/>
                </a:lnTo>
                <a:lnTo>
                  <a:pt x="18" y="219"/>
                </a:lnTo>
                <a:lnTo>
                  <a:pt x="25" y="229"/>
                </a:lnTo>
                <a:lnTo>
                  <a:pt x="34" y="239"/>
                </a:lnTo>
                <a:lnTo>
                  <a:pt x="42" y="245"/>
                </a:lnTo>
                <a:lnTo>
                  <a:pt x="52" y="253"/>
                </a:lnTo>
                <a:lnTo>
                  <a:pt x="62" y="258"/>
                </a:lnTo>
                <a:lnTo>
                  <a:pt x="75" y="264"/>
                </a:lnTo>
                <a:lnTo>
                  <a:pt x="102" y="270"/>
                </a:lnTo>
                <a:lnTo>
                  <a:pt x="135" y="273"/>
                </a:lnTo>
                <a:lnTo>
                  <a:pt x="150" y="271"/>
                </a:lnTo>
                <a:lnTo>
                  <a:pt x="166" y="270"/>
                </a:lnTo>
                <a:lnTo>
                  <a:pt x="179" y="266"/>
                </a:lnTo>
                <a:lnTo>
                  <a:pt x="193" y="264"/>
                </a:lnTo>
                <a:lnTo>
                  <a:pt x="205" y="258"/>
                </a:lnTo>
                <a:lnTo>
                  <a:pt x="217" y="253"/>
                </a:lnTo>
                <a:lnTo>
                  <a:pt x="226" y="245"/>
                </a:lnTo>
                <a:lnTo>
                  <a:pt x="236" y="239"/>
                </a:lnTo>
                <a:lnTo>
                  <a:pt x="243" y="229"/>
                </a:lnTo>
                <a:lnTo>
                  <a:pt x="250" y="219"/>
                </a:lnTo>
                <a:lnTo>
                  <a:pt x="256" y="208"/>
                </a:lnTo>
                <a:lnTo>
                  <a:pt x="261" y="196"/>
                </a:lnTo>
                <a:lnTo>
                  <a:pt x="263" y="182"/>
                </a:lnTo>
                <a:lnTo>
                  <a:pt x="267" y="169"/>
                </a:lnTo>
                <a:lnTo>
                  <a:pt x="268" y="153"/>
                </a:lnTo>
                <a:lnTo>
                  <a:pt x="270" y="138"/>
                </a:lnTo>
                <a:lnTo>
                  <a:pt x="268" y="120"/>
                </a:lnTo>
                <a:lnTo>
                  <a:pt x="267" y="104"/>
                </a:lnTo>
                <a:lnTo>
                  <a:pt x="261" y="77"/>
                </a:lnTo>
                <a:lnTo>
                  <a:pt x="250" y="52"/>
                </a:lnTo>
                <a:lnTo>
                  <a:pt x="243" y="42"/>
                </a:lnTo>
                <a:lnTo>
                  <a:pt x="236" y="34"/>
                </a:lnTo>
                <a:lnTo>
                  <a:pt x="226" y="25"/>
                </a:lnTo>
                <a:lnTo>
                  <a:pt x="217" y="18"/>
                </a:lnTo>
                <a:lnTo>
                  <a:pt x="205" y="12"/>
                </a:lnTo>
                <a:lnTo>
                  <a:pt x="193" y="8"/>
                </a:lnTo>
                <a:lnTo>
                  <a:pt x="166" y="2"/>
                </a:lnTo>
                <a:lnTo>
                  <a:pt x="135" y="0"/>
                </a:lnTo>
                <a:lnTo>
                  <a:pt x="102" y="2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2" y="25"/>
                </a:lnTo>
                <a:lnTo>
                  <a:pt x="34" y="34"/>
                </a:lnTo>
                <a:lnTo>
                  <a:pt x="25" y="42"/>
                </a:lnTo>
                <a:lnTo>
                  <a:pt x="18" y="52"/>
                </a:lnTo>
                <a:lnTo>
                  <a:pt x="8" y="77"/>
                </a:lnTo>
                <a:lnTo>
                  <a:pt x="1" y="104"/>
                </a:lnTo>
                <a:lnTo>
                  <a:pt x="0" y="138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4" name="Freeform 68"/>
          <p:cNvSpPr>
            <a:spLocks/>
          </p:cNvSpPr>
          <p:nvPr/>
        </p:nvSpPr>
        <p:spPr bwMode="auto">
          <a:xfrm>
            <a:off x="3929063" y="3922713"/>
            <a:ext cx="142875" cy="144462"/>
          </a:xfrm>
          <a:custGeom>
            <a:avLst/>
            <a:gdLst>
              <a:gd name="T0" fmla="*/ 2147483647 w 270"/>
              <a:gd name="T1" fmla="*/ 2147483647 h 272"/>
              <a:gd name="T2" fmla="*/ 2147483647 w 270"/>
              <a:gd name="T3" fmla="*/ 2147483647 h 272"/>
              <a:gd name="T4" fmla="*/ 2147483647 w 270"/>
              <a:gd name="T5" fmla="*/ 2147483647 h 272"/>
              <a:gd name="T6" fmla="*/ 2147483647 w 270"/>
              <a:gd name="T7" fmla="*/ 2147483647 h 272"/>
              <a:gd name="T8" fmla="*/ 2147483647 w 270"/>
              <a:gd name="T9" fmla="*/ 2147483647 h 272"/>
              <a:gd name="T10" fmla="*/ 2147483647 w 270"/>
              <a:gd name="T11" fmla="*/ 2147483647 h 272"/>
              <a:gd name="T12" fmla="*/ 2147483647 w 270"/>
              <a:gd name="T13" fmla="*/ 2147483647 h 272"/>
              <a:gd name="T14" fmla="*/ 2147483647 w 270"/>
              <a:gd name="T15" fmla="*/ 2147483647 h 272"/>
              <a:gd name="T16" fmla="*/ 2147483647 w 270"/>
              <a:gd name="T17" fmla="*/ 2147483647 h 272"/>
              <a:gd name="T18" fmla="*/ 2147483647 w 270"/>
              <a:gd name="T19" fmla="*/ 2147483647 h 272"/>
              <a:gd name="T20" fmla="*/ 2147483647 w 270"/>
              <a:gd name="T21" fmla="*/ 2147483647 h 272"/>
              <a:gd name="T22" fmla="*/ 2147483647 w 270"/>
              <a:gd name="T23" fmla="*/ 0 h 272"/>
              <a:gd name="T24" fmla="*/ 2147483647 w 270"/>
              <a:gd name="T25" fmla="*/ 0 h 272"/>
              <a:gd name="T26" fmla="*/ 2147483647 w 270"/>
              <a:gd name="T27" fmla="*/ 0 h 272"/>
              <a:gd name="T28" fmla="*/ 2147483647 w 270"/>
              <a:gd name="T29" fmla="*/ 2147483647 h 272"/>
              <a:gd name="T30" fmla="*/ 2147483647 w 270"/>
              <a:gd name="T31" fmla="*/ 2147483647 h 272"/>
              <a:gd name="T32" fmla="*/ 2147483647 w 270"/>
              <a:gd name="T33" fmla="*/ 2147483647 h 272"/>
              <a:gd name="T34" fmla="*/ 2147483647 w 270"/>
              <a:gd name="T35" fmla="*/ 2147483647 h 272"/>
              <a:gd name="T36" fmla="*/ 2147483647 w 270"/>
              <a:gd name="T37" fmla="*/ 2147483647 h 272"/>
              <a:gd name="T38" fmla="*/ 2147483647 w 270"/>
              <a:gd name="T39" fmla="*/ 2147483647 h 272"/>
              <a:gd name="T40" fmla="*/ 2147483647 w 270"/>
              <a:gd name="T41" fmla="*/ 2147483647 h 272"/>
              <a:gd name="T42" fmla="*/ 2147483647 w 270"/>
              <a:gd name="T43" fmla="*/ 2147483647 h 272"/>
              <a:gd name="T44" fmla="*/ 0 w 270"/>
              <a:gd name="T45" fmla="*/ 2147483647 h 272"/>
              <a:gd name="T46" fmla="*/ 0 w 270"/>
              <a:gd name="T47" fmla="*/ 2147483647 h 272"/>
              <a:gd name="T48" fmla="*/ 0 w 270"/>
              <a:gd name="T49" fmla="*/ 2147483647 h 272"/>
              <a:gd name="T50" fmla="*/ 2147483647 w 270"/>
              <a:gd name="T51" fmla="*/ 2147483647 h 272"/>
              <a:gd name="T52" fmla="*/ 2147483647 w 270"/>
              <a:gd name="T53" fmla="*/ 2147483647 h 272"/>
              <a:gd name="T54" fmla="*/ 2147483647 w 270"/>
              <a:gd name="T55" fmla="*/ 2147483647 h 272"/>
              <a:gd name="T56" fmla="*/ 2147483647 w 270"/>
              <a:gd name="T57" fmla="*/ 2147483647 h 272"/>
              <a:gd name="T58" fmla="*/ 2147483647 w 270"/>
              <a:gd name="T59" fmla="*/ 2147483647 h 272"/>
              <a:gd name="T60" fmla="*/ 2147483647 w 270"/>
              <a:gd name="T61" fmla="*/ 2147483647 h 272"/>
              <a:gd name="T62" fmla="*/ 2147483647 w 270"/>
              <a:gd name="T63" fmla="*/ 2147483647 h 272"/>
              <a:gd name="T64" fmla="*/ 2147483647 w 270"/>
              <a:gd name="T65" fmla="*/ 2147483647 h 272"/>
              <a:gd name="T66" fmla="*/ 2147483647 w 270"/>
              <a:gd name="T67" fmla="*/ 2147483647 h 272"/>
              <a:gd name="T68" fmla="*/ 2147483647 w 270"/>
              <a:gd name="T69" fmla="*/ 2147483647 h 272"/>
              <a:gd name="T70" fmla="*/ 2147483647 w 270"/>
              <a:gd name="T71" fmla="*/ 2147483647 h 272"/>
              <a:gd name="T72" fmla="*/ 2147483647 w 270"/>
              <a:gd name="T73" fmla="*/ 2147483647 h 272"/>
              <a:gd name="T74" fmla="*/ 2147483647 w 270"/>
              <a:gd name="T75" fmla="*/ 2147483647 h 272"/>
              <a:gd name="T76" fmla="*/ 2147483647 w 270"/>
              <a:gd name="T77" fmla="*/ 2147483647 h 272"/>
              <a:gd name="T78" fmla="*/ 2147483647 w 270"/>
              <a:gd name="T79" fmla="*/ 2147483647 h 272"/>
              <a:gd name="T80" fmla="*/ 2147483647 w 270"/>
              <a:gd name="T81" fmla="*/ 2147483647 h 272"/>
              <a:gd name="T82" fmla="*/ 2147483647 w 270"/>
              <a:gd name="T83" fmla="*/ 2147483647 h 272"/>
              <a:gd name="T84" fmla="*/ 2147483647 w 270"/>
              <a:gd name="T85" fmla="*/ 2147483647 h 272"/>
              <a:gd name="T86" fmla="*/ 2147483647 w 270"/>
              <a:gd name="T87" fmla="*/ 2147483647 h 272"/>
              <a:gd name="T88" fmla="*/ 2147483647 w 270"/>
              <a:gd name="T89" fmla="*/ 2147483647 h 272"/>
              <a:gd name="T90" fmla="*/ 2147483647 w 270"/>
              <a:gd name="T91" fmla="*/ 2147483647 h 272"/>
              <a:gd name="T92" fmla="*/ 2147483647 w 270"/>
              <a:gd name="T93" fmla="*/ 2147483647 h 272"/>
              <a:gd name="T94" fmla="*/ 2147483647 w 270"/>
              <a:gd name="T95" fmla="*/ 2147483647 h 272"/>
              <a:gd name="T96" fmla="*/ 2147483647 w 270"/>
              <a:gd name="T97" fmla="*/ 2147483647 h 272"/>
              <a:gd name="T98" fmla="*/ 2147483647 w 270"/>
              <a:gd name="T99" fmla="*/ 2147483647 h 272"/>
              <a:gd name="T100" fmla="*/ 2147483647 w 270"/>
              <a:gd name="T101" fmla="*/ 2147483647 h 272"/>
              <a:gd name="T102" fmla="*/ 2147483647 w 270"/>
              <a:gd name="T103" fmla="*/ 2147483647 h 27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70"/>
              <a:gd name="T157" fmla="*/ 0 h 272"/>
              <a:gd name="T158" fmla="*/ 270 w 270"/>
              <a:gd name="T159" fmla="*/ 272 h 27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70" h="272">
                <a:moveTo>
                  <a:pt x="270" y="137"/>
                </a:moveTo>
                <a:lnTo>
                  <a:pt x="268" y="119"/>
                </a:lnTo>
                <a:lnTo>
                  <a:pt x="267" y="104"/>
                </a:lnTo>
                <a:lnTo>
                  <a:pt x="261" y="76"/>
                </a:lnTo>
                <a:lnTo>
                  <a:pt x="250" y="52"/>
                </a:lnTo>
                <a:lnTo>
                  <a:pt x="243" y="41"/>
                </a:lnTo>
                <a:lnTo>
                  <a:pt x="236" y="34"/>
                </a:lnTo>
                <a:lnTo>
                  <a:pt x="226" y="24"/>
                </a:lnTo>
                <a:lnTo>
                  <a:pt x="217" y="18"/>
                </a:lnTo>
                <a:lnTo>
                  <a:pt x="205" y="12"/>
                </a:lnTo>
                <a:lnTo>
                  <a:pt x="193" y="8"/>
                </a:lnTo>
                <a:lnTo>
                  <a:pt x="166" y="1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2" y="24"/>
                </a:lnTo>
                <a:lnTo>
                  <a:pt x="34" y="34"/>
                </a:lnTo>
                <a:lnTo>
                  <a:pt x="25" y="41"/>
                </a:lnTo>
                <a:lnTo>
                  <a:pt x="18" y="52"/>
                </a:lnTo>
                <a:lnTo>
                  <a:pt x="8" y="76"/>
                </a:lnTo>
                <a:lnTo>
                  <a:pt x="1" y="104"/>
                </a:lnTo>
                <a:lnTo>
                  <a:pt x="0" y="137"/>
                </a:lnTo>
                <a:lnTo>
                  <a:pt x="1" y="168"/>
                </a:lnTo>
                <a:lnTo>
                  <a:pt x="8" y="196"/>
                </a:lnTo>
                <a:lnTo>
                  <a:pt x="12" y="207"/>
                </a:lnTo>
                <a:lnTo>
                  <a:pt x="18" y="219"/>
                </a:lnTo>
                <a:lnTo>
                  <a:pt x="25" y="228"/>
                </a:lnTo>
                <a:lnTo>
                  <a:pt x="34" y="238"/>
                </a:lnTo>
                <a:lnTo>
                  <a:pt x="42" y="245"/>
                </a:lnTo>
                <a:lnTo>
                  <a:pt x="52" y="253"/>
                </a:lnTo>
                <a:lnTo>
                  <a:pt x="62" y="258"/>
                </a:lnTo>
                <a:lnTo>
                  <a:pt x="75" y="263"/>
                </a:lnTo>
                <a:lnTo>
                  <a:pt x="102" y="270"/>
                </a:lnTo>
                <a:lnTo>
                  <a:pt x="135" y="272"/>
                </a:lnTo>
                <a:lnTo>
                  <a:pt x="150" y="271"/>
                </a:lnTo>
                <a:lnTo>
                  <a:pt x="166" y="270"/>
                </a:lnTo>
                <a:lnTo>
                  <a:pt x="179" y="266"/>
                </a:lnTo>
                <a:lnTo>
                  <a:pt x="193" y="263"/>
                </a:lnTo>
                <a:lnTo>
                  <a:pt x="205" y="258"/>
                </a:lnTo>
                <a:lnTo>
                  <a:pt x="217" y="253"/>
                </a:lnTo>
                <a:lnTo>
                  <a:pt x="226" y="245"/>
                </a:lnTo>
                <a:lnTo>
                  <a:pt x="236" y="238"/>
                </a:lnTo>
                <a:lnTo>
                  <a:pt x="243" y="228"/>
                </a:lnTo>
                <a:lnTo>
                  <a:pt x="250" y="219"/>
                </a:lnTo>
                <a:lnTo>
                  <a:pt x="256" y="207"/>
                </a:lnTo>
                <a:lnTo>
                  <a:pt x="261" y="196"/>
                </a:lnTo>
                <a:lnTo>
                  <a:pt x="263" y="181"/>
                </a:lnTo>
                <a:lnTo>
                  <a:pt x="267" y="168"/>
                </a:lnTo>
                <a:lnTo>
                  <a:pt x="268" y="153"/>
                </a:lnTo>
                <a:lnTo>
                  <a:pt x="270" y="137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5" name="Freeform 69"/>
          <p:cNvSpPr>
            <a:spLocks/>
          </p:cNvSpPr>
          <p:nvPr/>
        </p:nvSpPr>
        <p:spPr bwMode="auto">
          <a:xfrm>
            <a:off x="5457825" y="2212975"/>
            <a:ext cx="144463" cy="100013"/>
          </a:xfrm>
          <a:custGeom>
            <a:avLst/>
            <a:gdLst>
              <a:gd name="T0" fmla="*/ 2147483647 w 272"/>
              <a:gd name="T1" fmla="*/ 2147483647 h 189"/>
              <a:gd name="T2" fmla="*/ 0 w 272"/>
              <a:gd name="T3" fmla="*/ 2147483647 h 189"/>
              <a:gd name="T4" fmla="*/ 0 w 272"/>
              <a:gd name="T5" fmla="*/ 2147483647 h 189"/>
              <a:gd name="T6" fmla="*/ 0 w 272"/>
              <a:gd name="T7" fmla="*/ 2147483647 h 189"/>
              <a:gd name="T8" fmla="*/ 2147483647 w 272"/>
              <a:gd name="T9" fmla="*/ 2147483647 h 189"/>
              <a:gd name="T10" fmla="*/ 2147483647 w 272"/>
              <a:gd name="T11" fmla="*/ 2147483647 h 189"/>
              <a:gd name="T12" fmla="*/ 2147483647 w 272"/>
              <a:gd name="T13" fmla="*/ 2147483647 h 189"/>
              <a:gd name="T14" fmla="*/ 2147483647 w 272"/>
              <a:gd name="T15" fmla="*/ 2147483647 h 189"/>
              <a:gd name="T16" fmla="*/ 2147483647 w 272"/>
              <a:gd name="T17" fmla="*/ 2147483647 h 189"/>
              <a:gd name="T18" fmla="*/ 2147483647 w 272"/>
              <a:gd name="T19" fmla="*/ 2147483647 h 189"/>
              <a:gd name="T20" fmla="*/ 2147483647 w 272"/>
              <a:gd name="T21" fmla="*/ 2147483647 h 189"/>
              <a:gd name="T22" fmla="*/ 2147483647 w 272"/>
              <a:gd name="T23" fmla="*/ 0 h 189"/>
              <a:gd name="T24" fmla="*/ 2147483647 w 272"/>
              <a:gd name="T25" fmla="*/ 0 h 189"/>
              <a:gd name="T26" fmla="*/ 2147483647 w 272"/>
              <a:gd name="T27" fmla="*/ 0 h 189"/>
              <a:gd name="T28" fmla="*/ 2147483647 w 272"/>
              <a:gd name="T29" fmla="*/ 2147483647 h 189"/>
              <a:gd name="T30" fmla="*/ 2147483647 w 272"/>
              <a:gd name="T31" fmla="*/ 2147483647 h 189"/>
              <a:gd name="T32" fmla="*/ 2147483647 w 272"/>
              <a:gd name="T33" fmla="*/ 2147483647 h 189"/>
              <a:gd name="T34" fmla="*/ 2147483647 w 272"/>
              <a:gd name="T35" fmla="*/ 2147483647 h 189"/>
              <a:gd name="T36" fmla="*/ 2147483647 w 272"/>
              <a:gd name="T37" fmla="*/ 2147483647 h 189"/>
              <a:gd name="T38" fmla="*/ 2147483647 w 272"/>
              <a:gd name="T39" fmla="*/ 2147483647 h 189"/>
              <a:gd name="T40" fmla="*/ 2147483647 w 272"/>
              <a:gd name="T41" fmla="*/ 2147483647 h 189"/>
              <a:gd name="T42" fmla="*/ 2147483647 w 272"/>
              <a:gd name="T43" fmla="*/ 2147483647 h 189"/>
              <a:gd name="T44" fmla="*/ 2147483647 w 272"/>
              <a:gd name="T45" fmla="*/ 2147483647 h 189"/>
              <a:gd name="T46" fmla="*/ 2147483647 w 272"/>
              <a:gd name="T47" fmla="*/ 2147483647 h 189"/>
              <a:gd name="T48" fmla="*/ 2147483647 w 272"/>
              <a:gd name="T49" fmla="*/ 2147483647 h 189"/>
              <a:gd name="T50" fmla="*/ 2147483647 w 272"/>
              <a:gd name="T51" fmla="*/ 2147483647 h 18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72"/>
              <a:gd name="T79" fmla="*/ 0 h 189"/>
              <a:gd name="T80" fmla="*/ 272 w 272"/>
              <a:gd name="T81" fmla="*/ 189 h 18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72" h="189">
                <a:moveTo>
                  <a:pt x="8" y="189"/>
                </a:moveTo>
                <a:lnTo>
                  <a:pt x="1" y="164"/>
                </a:lnTo>
                <a:lnTo>
                  <a:pt x="0" y="137"/>
                </a:lnTo>
                <a:lnTo>
                  <a:pt x="1" y="103"/>
                </a:lnTo>
                <a:lnTo>
                  <a:pt x="8" y="76"/>
                </a:lnTo>
                <a:lnTo>
                  <a:pt x="18" y="51"/>
                </a:lnTo>
                <a:lnTo>
                  <a:pt x="24" y="41"/>
                </a:lnTo>
                <a:lnTo>
                  <a:pt x="34" y="33"/>
                </a:lnTo>
                <a:lnTo>
                  <a:pt x="41" y="24"/>
                </a:lnTo>
                <a:lnTo>
                  <a:pt x="52" y="18"/>
                </a:lnTo>
                <a:lnTo>
                  <a:pt x="76" y="7"/>
                </a:lnTo>
                <a:lnTo>
                  <a:pt x="104" y="1"/>
                </a:lnTo>
                <a:lnTo>
                  <a:pt x="137" y="0"/>
                </a:lnTo>
                <a:lnTo>
                  <a:pt x="168" y="1"/>
                </a:lnTo>
                <a:lnTo>
                  <a:pt x="196" y="7"/>
                </a:lnTo>
                <a:lnTo>
                  <a:pt x="207" y="11"/>
                </a:lnTo>
                <a:lnTo>
                  <a:pt x="219" y="18"/>
                </a:lnTo>
                <a:lnTo>
                  <a:pt x="228" y="24"/>
                </a:lnTo>
                <a:lnTo>
                  <a:pt x="238" y="33"/>
                </a:lnTo>
                <a:lnTo>
                  <a:pt x="245" y="41"/>
                </a:lnTo>
                <a:lnTo>
                  <a:pt x="253" y="51"/>
                </a:lnTo>
                <a:lnTo>
                  <a:pt x="263" y="76"/>
                </a:lnTo>
                <a:lnTo>
                  <a:pt x="270" y="103"/>
                </a:lnTo>
                <a:lnTo>
                  <a:pt x="271" y="119"/>
                </a:lnTo>
                <a:lnTo>
                  <a:pt x="272" y="137"/>
                </a:lnTo>
                <a:lnTo>
                  <a:pt x="272" y="149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6" name="Freeform 70"/>
          <p:cNvSpPr>
            <a:spLocks/>
          </p:cNvSpPr>
          <p:nvPr/>
        </p:nvSpPr>
        <p:spPr bwMode="auto">
          <a:xfrm>
            <a:off x="5462588" y="2290763"/>
            <a:ext cx="139700" cy="65087"/>
          </a:xfrm>
          <a:custGeom>
            <a:avLst/>
            <a:gdLst>
              <a:gd name="T0" fmla="*/ 0 w 264"/>
              <a:gd name="T1" fmla="*/ 2147483647 h 123"/>
              <a:gd name="T2" fmla="*/ 2147483647 w 264"/>
              <a:gd name="T3" fmla="*/ 2147483647 h 123"/>
              <a:gd name="T4" fmla="*/ 2147483647 w 264"/>
              <a:gd name="T5" fmla="*/ 2147483647 h 123"/>
              <a:gd name="T6" fmla="*/ 2147483647 w 264"/>
              <a:gd name="T7" fmla="*/ 2147483647 h 123"/>
              <a:gd name="T8" fmla="*/ 2147483647 w 264"/>
              <a:gd name="T9" fmla="*/ 2147483647 h 123"/>
              <a:gd name="T10" fmla="*/ 2147483647 w 264"/>
              <a:gd name="T11" fmla="*/ 2147483647 h 123"/>
              <a:gd name="T12" fmla="*/ 2147483647 w 264"/>
              <a:gd name="T13" fmla="*/ 2147483647 h 123"/>
              <a:gd name="T14" fmla="*/ 2147483647 w 264"/>
              <a:gd name="T15" fmla="*/ 2147483647 h 123"/>
              <a:gd name="T16" fmla="*/ 2147483647 w 264"/>
              <a:gd name="T17" fmla="*/ 2147483647 h 123"/>
              <a:gd name="T18" fmla="*/ 2147483647 w 264"/>
              <a:gd name="T19" fmla="*/ 2147483647 h 123"/>
              <a:gd name="T20" fmla="*/ 2147483647 w 264"/>
              <a:gd name="T21" fmla="*/ 2147483647 h 123"/>
              <a:gd name="T22" fmla="*/ 2147483647 w 264"/>
              <a:gd name="T23" fmla="*/ 2147483647 h 123"/>
              <a:gd name="T24" fmla="*/ 2147483647 w 264"/>
              <a:gd name="T25" fmla="*/ 2147483647 h 123"/>
              <a:gd name="T26" fmla="*/ 2147483647 w 264"/>
              <a:gd name="T27" fmla="*/ 2147483647 h 123"/>
              <a:gd name="T28" fmla="*/ 2147483647 w 264"/>
              <a:gd name="T29" fmla="*/ 2147483647 h 123"/>
              <a:gd name="T30" fmla="*/ 2147483647 w 264"/>
              <a:gd name="T31" fmla="*/ 2147483647 h 123"/>
              <a:gd name="T32" fmla="*/ 2147483647 w 264"/>
              <a:gd name="T33" fmla="*/ 2147483647 h 123"/>
              <a:gd name="T34" fmla="*/ 2147483647 w 264"/>
              <a:gd name="T35" fmla="*/ 2147483647 h 123"/>
              <a:gd name="T36" fmla="*/ 2147483647 w 264"/>
              <a:gd name="T37" fmla="*/ 2147483647 h 123"/>
              <a:gd name="T38" fmla="*/ 2147483647 w 264"/>
              <a:gd name="T39" fmla="*/ 2147483647 h 123"/>
              <a:gd name="T40" fmla="*/ 2147483647 w 264"/>
              <a:gd name="T41" fmla="*/ 2147483647 h 123"/>
              <a:gd name="T42" fmla="*/ 2147483647 w 264"/>
              <a:gd name="T43" fmla="*/ 2147483647 h 123"/>
              <a:gd name="T44" fmla="*/ 2147483647 w 264"/>
              <a:gd name="T45" fmla="*/ 2147483647 h 123"/>
              <a:gd name="T46" fmla="*/ 2147483647 w 264"/>
              <a:gd name="T47" fmla="*/ 2147483647 h 123"/>
              <a:gd name="T48" fmla="*/ 2147483647 w 264"/>
              <a:gd name="T49" fmla="*/ 2147483647 h 123"/>
              <a:gd name="T50" fmla="*/ 2147483647 w 264"/>
              <a:gd name="T51" fmla="*/ 2147483647 h 123"/>
              <a:gd name="T52" fmla="*/ 2147483647 w 264"/>
              <a:gd name="T53" fmla="*/ 2147483647 h 123"/>
              <a:gd name="T54" fmla="*/ 2147483647 w 264"/>
              <a:gd name="T55" fmla="*/ 2147483647 h 123"/>
              <a:gd name="T56" fmla="*/ 2147483647 w 264"/>
              <a:gd name="T57" fmla="*/ 2147483647 h 123"/>
              <a:gd name="T58" fmla="*/ 2147483647 w 264"/>
              <a:gd name="T59" fmla="*/ 2147483647 h 123"/>
              <a:gd name="T60" fmla="*/ 2147483647 w 264"/>
              <a:gd name="T61" fmla="*/ 2147483647 h 123"/>
              <a:gd name="T62" fmla="*/ 2147483647 w 264"/>
              <a:gd name="T63" fmla="*/ 2147483647 h 123"/>
              <a:gd name="T64" fmla="*/ 2147483647 w 264"/>
              <a:gd name="T65" fmla="*/ 2147483647 h 123"/>
              <a:gd name="T66" fmla="*/ 2147483647 w 264"/>
              <a:gd name="T67" fmla="*/ 2147483647 h 123"/>
              <a:gd name="T68" fmla="*/ 2147483647 w 264"/>
              <a:gd name="T69" fmla="*/ 0 h 12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64"/>
              <a:gd name="T106" fmla="*/ 0 h 123"/>
              <a:gd name="T107" fmla="*/ 264 w 264"/>
              <a:gd name="T108" fmla="*/ 123 h 12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64" h="123">
                <a:moveTo>
                  <a:pt x="0" y="40"/>
                </a:moveTo>
                <a:lnTo>
                  <a:pt x="6" y="59"/>
                </a:lnTo>
                <a:lnTo>
                  <a:pt x="15" y="76"/>
                </a:lnTo>
                <a:lnTo>
                  <a:pt x="27" y="90"/>
                </a:lnTo>
                <a:lnTo>
                  <a:pt x="33" y="96"/>
                </a:lnTo>
                <a:lnTo>
                  <a:pt x="42" y="102"/>
                </a:lnTo>
                <a:lnTo>
                  <a:pt x="59" y="111"/>
                </a:lnTo>
                <a:lnTo>
                  <a:pt x="68" y="114"/>
                </a:lnTo>
                <a:lnTo>
                  <a:pt x="80" y="118"/>
                </a:lnTo>
                <a:lnTo>
                  <a:pt x="102" y="121"/>
                </a:lnTo>
                <a:lnTo>
                  <a:pt x="129" y="123"/>
                </a:lnTo>
                <a:lnTo>
                  <a:pt x="132" y="121"/>
                </a:lnTo>
                <a:lnTo>
                  <a:pt x="136" y="121"/>
                </a:lnTo>
                <a:lnTo>
                  <a:pt x="144" y="121"/>
                </a:lnTo>
                <a:lnTo>
                  <a:pt x="159" y="120"/>
                </a:lnTo>
                <a:lnTo>
                  <a:pt x="172" y="118"/>
                </a:lnTo>
                <a:lnTo>
                  <a:pt x="186" y="115"/>
                </a:lnTo>
                <a:lnTo>
                  <a:pt x="197" y="110"/>
                </a:lnTo>
                <a:lnTo>
                  <a:pt x="208" y="105"/>
                </a:lnTo>
                <a:lnTo>
                  <a:pt x="210" y="102"/>
                </a:lnTo>
                <a:lnTo>
                  <a:pt x="212" y="101"/>
                </a:lnTo>
                <a:lnTo>
                  <a:pt x="218" y="98"/>
                </a:lnTo>
                <a:lnTo>
                  <a:pt x="228" y="92"/>
                </a:lnTo>
                <a:lnTo>
                  <a:pt x="230" y="86"/>
                </a:lnTo>
                <a:lnTo>
                  <a:pt x="232" y="84"/>
                </a:lnTo>
                <a:lnTo>
                  <a:pt x="234" y="83"/>
                </a:lnTo>
                <a:lnTo>
                  <a:pt x="242" y="74"/>
                </a:lnTo>
                <a:lnTo>
                  <a:pt x="247" y="63"/>
                </a:lnTo>
                <a:lnTo>
                  <a:pt x="254" y="53"/>
                </a:lnTo>
                <a:lnTo>
                  <a:pt x="256" y="40"/>
                </a:lnTo>
                <a:lnTo>
                  <a:pt x="260" y="27"/>
                </a:lnTo>
                <a:lnTo>
                  <a:pt x="260" y="19"/>
                </a:lnTo>
                <a:lnTo>
                  <a:pt x="260" y="15"/>
                </a:lnTo>
                <a:lnTo>
                  <a:pt x="262" y="13"/>
                </a:lnTo>
                <a:lnTo>
                  <a:pt x="264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7" name="Freeform 71"/>
          <p:cNvSpPr>
            <a:spLocks/>
          </p:cNvSpPr>
          <p:nvPr/>
        </p:nvSpPr>
        <p:spPr bwMode="auto">
          <a:xfrm>
            <a:off x="5462588" y="2284413"/>
            <a:ext cx="139700" cy="28575"/>
          </a:xfrm>
          <a:custGeom>
            <a:avLst/>
            <a:gdLst>
              <a:gd name="T0" fmla="*/ 2147483647 w 264"/>
              <a:gd name="T1" fmla="*/ 2147483647 h 52"/>
              <a:gd name="T2" fmla="*/ 2147483647 w 264"/>
              <a:gd name="T3" fmla="*/ 0 h 52"/>
              <a:gd name="T4" fmla="*/ 0 w 264"/>
              <a:gd name="T5" fmla="*/ 2147483647 h 52"/>
              <a:gd name="T6" fmla="*/ 0 60000 65536"/>
              <a:gd name="T7" fmla="*/ 0 60000 65536"/>
              <a:gd name="T8" fmla="*/ 0 60000 65536"/>
              <a:gd name="T9" fmla="*/ 0 w 264"/>
              <a:gd name="T10" fmla="*/ 0 h 52"/>
              <a:gd name="T11" fmla="*/ 264 w 264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52">
                <a:moveTo>
                  <a:pt x="264" y="12"/>
                </a:moveTo>
                <a:lnTo>
                  <a:pt x="127" y="0"/>
                </a:lnTo>
                <a:lnTo>
                  <a:pt x="0" y="52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8" name="Freeform 72"/>
          <p:cNvSpPr>
            <a:spLocks/>
          </p:cNvSpPr>
          <p:nvPr/>
        </p:nvSpPr>
        <p:spPr bwMode="auto">
          <a:xfrm>
            <a:off x="5827713" y="2308225"/>
            <a:ext cx="142875" cy="76200"/>
          </a:xfrm>
          <a:custGeom>
            <a:avLst/>
            <a:gdLst>
              <a:gd name="T0" fmla="*/ 0 w 269"/>
              <a:gd name="T1" fmla="*/ 0 h 146"/>
              <a:gd name="T2" fmla="*/ 0 w 269"/>
              <a:gd name="T3" fmla="*/ 2147483647 h 146"/>
              <a:gd name="T4" fmla="*/ 0 w 269"/>
              <a:gd name="T5" fmla="*/ 2147483647 h 146"/>
              <a:gd name="T6" fmla="*/ 2147483647 w 269"/>
              <a:gd name="T7" fmla="*/ 2147483647 h 146"/>
              <a:gd name="T8" fmla="*/ 2147483647 w 269"/>
              <a:gd name="T9" fmla="*/ 2147483647 h 146"/>
              <a:gd name="T10" fmla="*/ 2147483647 w 269"/>
              <a:gd name="T11" fmla="*/ 2147483647 h 146"/>
              <a:gd name="T12" fmla="*/ 2147483647 w 269"/>
              <a:gd name="T13" fmla="*/ 2147483647 h 146"/>
              <a:gd name="T14" fmla="*/ 2147483647 w 269"/>
              <a:gd name="T15" fmla="*/ 2147483647 h 146"/>
              <a:gd name="T16" fmla="*/ 2147483647 w 269"/>
              <a:gd name="T17" fmla="*/ 2147483647 h 146"/>
              <a:gd name="T18" fmla="*/ 2147483647 w 269"/>
              <a:gd name="T19" fmla="*/ 2147483647 h 146"/>
              <a:gd name="T20" fmla="*/ 2147483647 w 269"/>
              <a:gd name="T21" fmla="*/ 2147483647 h 146"/>
              <a:gd name="T22" fmla="*/ 2147483647 w 269"/>
              <a:gd name="T23" fmla="*/ 2147483647 h 146"/>
              <a:gd name="T24" fmla="*/ 2147483647 w 269"/>
              <a:gd name="T25" fmla="*/ 2147483647 h 146"/>
              <a:gd name="T26" fmla="*/ 2147483647 w 269"/>
              <a:gd name="T27" fmla="*/ 2147483647 h 146"/>
              <a:gd name="T28" fmla="*/ 2147483647 w 269"/>
              <a:gd name="T29" fmla="*/ 2147483647 h 146"/>
              <a:gd name="T30" fmla="*/ 2147483647 w 269"/>
              <a:gd name="T31" fmla="*/ 2147483647 h 146"/>
              <a:gd name="T32" fmla="*/ 2147483647 w 269"/>
              <a:gd name="T33" fmla="*/ 2147483647 h 146"/>
              <a:gd name="T34" fmla="*/ 2147483647 w 269"/>
              <a:gd name="T35" fmla="*/ 2147483647 h 146"/>
              <a:gd name="T36" fmla="*/ 2147483647 w 269"/>
              <a:gd name="T37" fmla="*/ 2147483647 h 146"/>
              <a:gd name="T38" fmla="*/ 2147483647 w 269"/>
              <a:gd name="T39" fmla="*/ 2147483647 h 146"/>
              <a:gd name="T40" fmla="*/ 2147483647 w 269"/>
              <a:gd name="T41" fmla="*/ 2147483647 h 146"/>
              <a:gd name="T42" fmla="*/ 2147483647 w 269"/>
              <a:gd name="T43" fmla="*/ 2147483647 h 146"/>
              <a:gd name="T44" fmla="*/ 2147483647 w 269"/>
              <a:gd name="T45" fmla="*/ 2147483647 h 146"/>
              <a:gd name="T46" fmla="*/ 2147483647 w 269"/>
              <a:gd name="T47" fmla="*/ 2147483647 h 146"/>
              <a:gd name="T48" fmla="*/ 2147483647 w 269"/>
              <a:gd name="T49" fmla="*/ 2147483647 h 146"/>
              <a:gd name="T50" fmla="*/ 2147483647 w 269"/>
              <a:gd name="T51" fmla="*/ 2147483647 h 146"/>
              <a:gd name="T52" fmla="*/ 2147483647 w 269"/>
              <a:gd name="T53" fmla="*/ 2147483647 h 146"/>
              <a:gd name="T54" fmla="*/ 2147483647 w 269"/>
              <a:gd name="T55" fmla="*/ 2147483647 h 146"/>
              <a:gd name="T56" fmla="*/ 2147483647 w 269"/>
              <a:gd name="T57" fmla="*/ 2147483647 h 146"/>
              <a:gd name="T58" fmla="*/ 2147483647 w 269"/>
              <a:gd name="T59" fmla="*/ 2147483647 h 146"/>
              <a:gd name="T60" fmla="*/ 2147483647 w 269"/>
              <a:gd name="T61" fmla="*/ 2147483647 h 146"/>
              <a:gd name="T62" fmla="*/ 2147483647 w 269"/>
              <a:gd name="T63" fmla="*/ 2147483647 h 146"/>
              <a:gd name="T64" fmla="*/ 2147483647 w 269"/>
              <a:gd name="T65" fmla="*/ 2147483647 h 146"/>
              <a:gd name="T66" fmla="*/ 2147483647 w 269"/>
              <a:gd name="T67" fmla="*/ 2147483647 h 14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69"/>
              <a:gd name="T103" fmla="*/ 0 h 146"/>
              <a:gd name="T104" fmla="*/ 269 w 269"/>
              <a:gd name="T105" fmla="*/ 146 h 14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69" h="146">
                <a:moveTo>
                  <a:pt x="0" y="0"/>
                </a:moveTo>
                <a:lnTo>
                  <a:pt x="0" y="11"/>
                </a:lnTo>
                <a:lnTo>
                  <a:pt x="1" y="43"/>
                </a:lnTo>
                <a:lnTo>
                  <a:pt x="7" y="70"/>
                </a:lnTo>
                <a:lnTo>
                  <a:pt x="11" y="81"/>
                </a:lnTo>
                <a:lnTo>
                  <a:pt x="18" y="93"/>
                </a:lnTo>
                <a:lnTo>
                  <a:pt x="24" y="102"/>
                </a:lnTo>
                <a:lnTo>
                  <a:pt x="33" y="113"/>
                </a:lnTo>
                <a:lnTo>
                  <a:pt x="41" y="119"/>
                </a:lnTo>
                <a:lnTo>
                  <a:pt x="51" y="127"/>
                </a:lnTo>
                <a:lnTo>
                  <a:pt x="62" y="132"/>
                </a:lnTo>
                <a:lnTo>
                  <a:pt x="75" y="137"/>
                </a:lnTo>
                <a:lnTo>
                  <a:pt x="102" y="144"/>
                </a:lnTo>
                <a:lnTo>
                  <a:pt x="134" y="146"/>
                </a:lnTo>
                <a:lnTo>
                  <a:pt x="137" y="145"/>
                </a:lnTo>
                <a:lnTo>
                  <a:pt x="141" y="145"/>
                </a:lnTo>
                <a:lnTo>
                  <a:pt x="149" y="145"/>
                </a:lnTo>
                <a:lnTo>
                  <a:pt x="164" y="144"/>
                </a:lnTo>
                <a:lnTo>
                  <a:pt x="177" y="140"/>
                </a:lnTo>
                <a:lnTo>
                  <a:pt x="192" y="137"/>
                </a:lnTo>
                <a:lnTo>
                  <a:pt x="203" y="132"/>
                </a:lnTo>
                <a:lnTo>
                  <a:pt x="215" y="127"/>
                </a:lnTo>
                <a:lnTo>
                  <a:pt x="216" y="124"/>
                </a:lnTo>
                <a:lnTo>
                  <a:pt x="219" y="123"/>
                </a:lnTo>
                <a:lnTo>
                  <a:pt x="224" y="120"/>
                </a:lnTo>
                <a:lnTo>
                  <a:pt x="234" y="114"/>
                </a:lnTo>
                <a:lnTo>
                  <a:pt x="241" y="103"/>
                </a:lnTo>
                <a:lnTo>
                  <a:pt x="249" y="94"/>
                </a:lnTo>
                <a:lnTo>
                  <a:pt x="254" y="83"/>
                </a:lnTo>
                <a:lnTo>
                  <a:pt x="259" y="72"/>
                </a:lnTo>
                <a:lnTo>
                  <a:pt x="262" y="59"/>
                </a:lnTo>
                <a:lnTo>
                  <a:pt x="265" y="46"/>
                </a:lnTo>
                <a:lnTo>
                  <a:pt x="267" y="31"/>
                </a:lnTo>
                <a:lnTo>
                  <a:pt x="269" y="17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69" name="Line 73"/>
          <p:cNvSpPr>
            <a:spLocks noChangeShapeType="1"/>
          </p:cNvSpPr>
          <p:nvPr/>
        </p:nvSpPr>
        <p:spPr bwMode="auto">
          <a:xfrm>
            <a:off x="5602288" y="2290763"/>
            <a:ext cx="225425" cy="17462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0" name="Freeform 74"/>
          <p:cNvSpPr>
            <a:spLocks/>
          </p:cNvSpPr>
          <p:nvPr/>
        </p:nvSpPr>
        <p:spPr bwMode="auto">
          <a:xfrm>
            <a:off x="6196013" y="2262188"/>
            <a:ext cx="142875" cy="142875"/>
          </a:xfrm>
          <a:custGeom>
            <a:avLst/>
            <a:gdLst>
              <a:gd name="T0" fmla="*/ 0 w 271"/>
              <a:gd name="T1" fmla="*/ 2147483647 h 272"/>
              <a:gd name="T2" fmla="*/ 0 w 271"/>
              <a:gd name="T3" fmla="*/ 2147483647 h 272"/>
              <a:gd name="T4" fmla="*/ 0 w 271"/>
              <a:gd name="T5" fmla="*/ 2147483647 h 272"/>
              <a:gd name="T6" fmla="*/ 2147483647 w 271"/>
              <a:gd name="T7" fmla="*/ 2147483647 h 272"/>
              <a:gd name="T8" fmla="*/ 2147483647 w 271"/>
              <a:gd name="T9" fmla="*/ 2147483647 h 272"/>
              <a:gd name="T10" fmla="*/ 2147483647 w 271"/>
              <a:gd name="T11" fmla="*/ 2147483647 h 272"/>
              <a:gd name="T12" fmla="*/ 2147483647 w 271"/>
              <a:gd name="T13" fmla="*/ 2147483647 h 272"/>
              <a:gd name="T14" fmla="*/ 2147483647 w 271"/>
              <a:gd name="T15" fmla="*/ 2147483647 h 272"/>
              <a:gd name="T16" fmla="*/ 2147483647 w 271"/>
              <a:gd name="T17" fmla="*/ 2147483647 h 272"/>
              <a:gd name="T18" fmla="*/ 2147483647 w 271"/>
              <a:gd name="T19" fmla="*/ 2147483647 h 272"/>
              <a:gd name="T20" fmla="*/ 2147483647 w 271"/>
              <a:gd name="T21" fmla="*/ 2147483647 h 272"/>
              <a:gd name="T22" fmla="*/ 2147483647 w 271"/>
              <a:gd name="T23" fmla="*/ 2147483647 h 272"/>
              <a:gd name="T24" fmla="*/ 2147483647 w 271"/>
              <a:gd name="T25" fmla="*/ 2147483647 h 272"/>
              <a:gd name="T26" fmla="*/ 2147483647 w 271"/>
              <a:gd name="T27" fmla="*/ 2147483647 h 272"/>
              <a:gd name="T28" fmla="*/ 2147483647 w 271"/>
              <a:gd name="T29" fmla="*/ 2147483647 h 272"/>
              <a:gd name="T30" fmla="*/ 2147483647 w 271"/>
              <a:gd name="T31" fmla="*/ 2147483647 h 272"/>
              <a:gd name="T32" fmla="*/ 2147483647 w 271"/>
              <a:gd name="T33" fmla="*/ 2147483647 h 272"/>
              <a:gd name="T34" fmla="*/ 2147483647 w 271"/>
              <a:gd name="T35" fmla="*/ 2147483647 h 272"/>
              <a:gd name="T36" fmla="*/ 2147483647 w 271"/>
              <a:gd name="T37" fmla="*/ 2147483647 h 272"/>
              <a:gd name="T38" fmla="*/ 2147483647 w 271"/>
              <a:gd name="T39" fmla="*/ 2147483647 h 272"/>
              <a:gd name="T40" fmla="*/ 2147483647 w 271"/>
              <a:gd name="T41" fmla="*/ 2147483647 h 272"/>
              <a:gd name="T42" fmla="*/ 2147483647 w 271"/>
              <a:gd name="T43" fmla="*/ 2147483647 h 272"/>
              <a:gd name="T44" fmla="*/ 2147483647 w 271"/>
              <a:gd name="T45" fmla="*/ 2147483647 h 272"/>
              <a:gd name="T46" fmla="*/ 2147483647 w 271"/>
              <a:gd name="T47" fmla="*/ 2147483647 h 272"/>
              <a:gd name="T48" fmla="*/ 2147483647 w 271"/>
              <a:gd name="T49" fmla="*/ 2147483647 h 272"/>
              <a:gd name="T50" fmla="*/ 2147483647 w 271"/>
              <a:gd name="T51" fmla="*/ 2147483647 h 272"/>
              <a:gd name="T52" fmla="*/ 2147483647 w 271"/>
              <a:gd name="T53" fmla="*/ 2147483647 h 272"/>
              <a:gd name="T54" fmla="*/ 2147483647 w 271"/>
              <a:gd name="T55" fmla="*/ 2147483647 h 272"/>
              <a:gd name="T56" fmla="*/ 2147483647 w 271"/>
              <a:gd name="T57" fmla="*/ 2147483647 h 272"/>
              <a:gd name="T58" fmla="*/ 2147483647 w 271"/>
              <a:gd name="T59" fmla="*/ 2147483647 h 272"/>
              <a:gd name="T60" fmla="*/ 2147483647 w 271"/>
              <a:gd name="T61" fmla="*/ 2147483647 h 272"/>
              <a:gd name="T62" fmla="*/ 2147483647 w 271"/>
              <a:gd name="T63" fmla="*/ 2147483647 h 272"/>
              <a:gd name="T64" fmla="*/ 2147483647 w 271"/>
              <a:gd name="T65" fmla="*/ 2147483647 h 272"/>
              <a:gd name="T66" fmla="*/ 2147483647 w 271"/>
              <a:gd name="T67" fmla="*/ 2147483647 h 272"/>
              <a:gd name="T68" fmla="*/ 2147483647 w 271"/>
              <a:gd name="T69" fmla="*/ 2147483647 h 272"/>
              <a:gd name="T70" fmla="*/ 2147483647 w 271"/>
              <a:gd name="T71" fmla="*/ 2147483647 h 272"/>
              <a:gd name="T72" fmla="*/ 2147483647 w 271"/>
              <a:gd name="T73" fmla="*/ 2147483647 h 272"/>
              <a:gd name="T74" fmla="*/ 2147483647 w 271"/>
              <a:gd name="T75" fmla="*/ 2147483647 h 272"/>
              <a:gd name="T76" fmla="*/ 2147483647 w 271"/>
              <a:gd name="T77" fmla="*/ 2147483647 h 272"/>
              <a:gd name="T78" fmla="*/ 2147483647 w 271"/>
              <a:gd name="T79" fmla="*/ 2147483647 h 272"/>
              <a:gd name="T80" fmla="*/ 2147483647 w 271"/>
              <a:gd name="T81" fmla="*/ 2147483647 h 272"/>
              <a:gd name="T82" fmla="*/ 2147483647 w 271"/>
              <a:gd name="T83" fmla="*/ 2147483647 h 272"/>
              <a:gd name="T84" fmla="*/ 2147483647 w 271"/>
              <a:gd name="T85" fmla="*/ 2147483647 h 272"/>
              <a:gd name="T86" fmla="*/ 2147483647 w 271"/>
              <a:gd name="T87" fmla="*/ 0 h 272"/>
              <a:gd name="T88" fmla="*/ 2147483647 w 271"/>
              <a:gd name="T89" fmla="*/ 0 h 272"/>
              <a:gd name="T90" fmla="*/ 2147483647 w 271"/>
              <a:gd name="T91" fmla="*/ 0 h 272"/>
              <a:gd name="T92" fmla="*/ 2147483647 w 271"/>
              <a:gd name="T93" fmla="*/ 2147483647 h 272"/>
              <a:gd name="T94" fmla="*/ 2147483647 w 271"/>
              <a:gd name="T95" fmla="*/ 2147483647 h 272"/>
              <a:gd name="T96" fmla="*/ 2147483647 w 271"/>
              <a:gd name="T97" fmla="*/ 2147483647 h 272"/>
              <a:gd name="T98" fmla="*/ 2147483647 w 271"/>
              <a:gd name="T99" fmla="*/ 2147483647 h 272"/>
              <a:gd name="T100" fmla="*/ 2147483647 w 271"/>
              <a:gd name="T101" fmla="*/ 2147483647 h 272"/>
              <a:gd name="T102" fmla="*/ 2147483647 w 271"/>
              <a:gd name="T103" fmla="*/ 2147483647 h 272"/>
              <a:gd name="T104" fmla="*/ 0 w 271"/>
              <a:gd name="T105" fmla="*/ 2147483647 h 272"/>
              <a:gd name="T106" fmla="*/ 0 w 271"/>
              <a:gd name="T107" fmla="*/ 2147483647 h 27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71"/>
              <a:gd name="T163" fmla="*/ 0 h 272"/>
              <a:gd name="T164" fmla="*/ 271 w 271"/>
              <a:gd name="T165" fmla="*/ 272 h 27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71" h="272">
                <a:moveTo>
                  <a:pt x="0" y="126"/>
                </a:moveTo>
                <a:lnTo>
                  <a:pt x="0" y="135"/>
                </a:lnTo>
                <a:lnTo>
                  <a:pt x="1" y="166"/>
                </a:lnTo>
                <a:lnTo>
                  <a:pt x="8" y="194"/>
                </a:lnTo>
                <a:lnTo>
                  <a:pt x="11" y="206"/>
                </a:lnTo>
                <a:lnTo>
                  <a:pt x="18" y="218"/>
                </a:lnTo>
                <a:lnTo>
                  <a:pt x="24" y="227"/>
                </a:lnTo>
                <a:lnTo>
                  <a:pt x="34" y="237"/>
                </a:lnTo>
                <a:lnTo>
                  <a:pt x="41" y="244"/>
                </a:lnTo>
                <a:lnTo>
                  <a:pt x="52" y="251"/>
                </a:lnTo>
                <a:lnTo>
                  <a:pt x="62" y="257"/>
                </a:lnTo>
                <a:lnTo>
                  <a:pt x="75" y="263"/>
                </a:lnTo>
                <a:lnTo>
                  <a:pt x="102" y="270"/>
                </a:lnTo>
                <a:lnTo>
                  <a:pt x="118" y="271"/>
                </a:lnTo>
                <a:lnTo>
                  <a:pt x="136" y="272"/>
                </a:lnTo>
                <a:lnTo>
                  <a:pt x="152" y="271"/>
                </a:lnTo>
                <a:lnTo>
                  <a:pt x="167" y="270"/>
                </a:lnTo>
                <a:lnTo>
                  <a:pt x="180" y="266"/>
                </a:lnTo>
                <a:lnTo>
                  <a:pt x="194" y="263"/>
                </a:lnTo>
                <a:lnTo>
                  <a:pt x="200" y="259"/>
                </a:lnTo>
                <a:lnTo>
                  <a:pt x="206" y="257"/>
                </a:lnTo>
                <a:lnTo>
                  <a:pt x="218" y="251"/>
                </a:lnTo>
                <a:lnTo>
                  <a:pt x="227" y="244"/>
                </a:lnTo>
                <a:lnTo>
                  <a:pt x="237" y="237"/>
                </a:lnTo>
                <a:lnTo>
                  <a:pt x="244" y="227"/>
                </a:lnTo>
                <a:lnTo>
                  <a:pt x="251" y="218"/>
                </a:lnTo>
                <a:lnTo>
                  <a:pt x="257" y="206"/>
                </a:lnTo>
                <a:lnTo>
                  <a:pt x="262" y="194"/>
                </a:lnTo>
                <a:lnTo>
                  <a:pt x="264" y="180"/>
                </a:lnTo>
                <a:lnTo>
                  <a:pt x="266" y="172"/>
                </a:lnTo>
                <a:lnTo>
                  <a:pt x="268" y="166"/>
                </a:lnTo>
                <a:lnTo>
                  <a:pt x="270" y="150"/>
                </a:lnTo>
                <a:lnTo>
                  <a:pt x="271" y="135"/>
                </a:lnTo>
                <a:lnTo>
                  <a:pt x="268" y="102"/>
                </a:lnTo>
                <a:lnTo>
                  <a:pt x="262" y="75"/>
                </a:lnTo>
                <a:lnTo>
                  <a:pt x="257" y="62"/>
                </a:lnTo>
                <a:lnTo>
                  <a:pt x="251" y="52"/>
                </a:lnTo>
                <a:lnTo>
                  <a:pt x="244" y="41"/>
                </a:lnTo>
                <a:lnTo>
                  <a:pt x="237" y="34"/>
                </a:lnTo>
                <a:lnTo>
                  <a:pt x="227" y="24"/>
                </a:lnTo>
                <a:lnTo>
                  <a:pt x="218" y="18"/>
                </a:lnTo>
                <a:lnTo>
                  <a:pt x="206" y="12"/>
                </a:lnTo>
                <a:lnTo>
                  <a:pt x="194" y="8"/>
                </a:lnTo>
                <a:lnTo>
                  <a:pt x="167" y="1"/>
                </a:lnTo>
                <a:lnTo>
                  <a:pt x="136" y="0"/>
                </a:lnTo>
                <a:lnTo>
                  <a:pt x="104" y="1"/>
                </a:lnTo>
                <a:lnTo>
                  <a:pt x="78" y="8"/>
                </a:lnTo>
                <a:lnTo>
                  <a:pt x="54" y="17"/>
                </a:lnTo>
                <a:lnTo>
                  <a:pt x="36" y="31"/>
                </a:lnTo>
                <a:lnTo>
                  <a:pt x="21" y="48"/>
                </a:lnTo>
                <a:lnTo>
                  <a:pt x="10" y="70"/>
                </a:lnTo>
                <a:lnTo>
                  <a:pt x="2" y="95"/>
                </a:lnTo>
                <a:lnTo>
                  <a:pt x="0" y="109"/>
                </a:lnTo>
                <a:lnTo>
                  <a:pt x="0" y="126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1" name="Line 75"/>
          <p:cNvSpPr>
            <a:spLocks noChangeShapeType="1"/>
          </p:cNvSpPr>
          <p:nvPr/>
        </p:nvSpPr>
        <p:spPr bwMode="auto">
          <a:xfrm flipH="1" flipV="1">
            <a:off x="6196013" y="2328863"/>
            <a:ext cx="71437" cy="3175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2" name="Line 76"/>
          <p:cNvSpPr>
            <a:spLocks noChangeShapeType="1"/>
          </p:cNvSpPr>
          <p:nvPr/>
        </p:nvSpPr>
        <p:spPr bwMode="auto">
          <a:xfrm>
            <a:off x="5970588" y="2316163"/>
            <a:ext cx="225425" cy="12700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3" name="Freeform 77"/>
          <p:cNvSpPr>
            <a:spLocks/>
          </p:cNvSpPr>
          <p:nvPr/>
        </p:nvSpPr>
        <p:spPr bwMode="auto">
          <a:xfrm>
            <a:off x="5827713" y="2241550"/>
            <a:ext cx="142875" cy="74613"/>
          </a:xfrm>
          <a:custGeom>
            <a:avLst/>
            <a:gdLst>
              <a:gd name="T0" fmla="*/ 2147483647 w 269"/>
              <a:gd name="T1" fmla="*/ 2147483647 h 143"/>
              <a:gd name="T2" fmla="*/ 2147483647 w 269"/>
              <a:gd name="T3" fmla="*/ 2147483647 h 143"/>
              <a:gd name="T4" fmla="*/ 2147483647 w 269"/>
              <a:gd name="T5" fmla="*/ 2147483647 h 143"/>
              <a:gd name="T6" fmla="*/ 2147483647 w 269"/>
              <a:gd name="T7" fmla="*/ 2147483647 h 143"/>
              <a:gd name="T8" fmla="*/ 2147483647 w 269"/>
              <a:gd name="T9" fmla="*/ 2147483647 h 143"/>
              <a:gd name="T10" fmla="*/ 2147483647 w 269"/>
              <a:gd name="T11" fmla="*/ 2147483647 h 143"/>
              <a:gd name="T12" fmla="*/ 2147483647 w 269"/>
              <a:gd name="T13" fmla="*/ 2147483647 h 143"/>
              <a:gd name="T14" fmla="*/ 2147483647 w 269"/>
              <a:gd name="T15" fmla="*/ 2147483647 h 143"/>
              <a:gd name="T16" fmla="*/ 2147483647 w 269"/>
              <a:gd name="T17" fmla="*/ 2147483647 h 143"/>
              <a:gd name="T18" fmla="*/ 2147483647 w 269"/>
              <a:gd name="T19" fmla="*/ 2147483647 h 143"/>
              <a:gd name="T20" fmla="*/ 2147483647 w 269"/>
              <a:gd name="T21" fmla="*/ 2147483647 h 143"/>
              <a:gd name="T22" fmla="*/ 2147483647 w 269"/>
              <a:gd name="T23" fmla="*/ 2147483647 h 143"/>
              <a:gd name="T24" fmla="*/ 2147483647 w 269"/>
              <a:gd name="T25" fmla="*/ 0 h 143"/>
              <a:gd name="T26" fmla="*/ 2147483647 w 269"/>
              <a:gd name="T27" fmla="*/ 0 h 143"/>
              <a:gd name="T28" fmla="*/ 2147483647 w 269"/>
              <a:gd name="T29" fmla="*/ 0 h 143"/>
              <a:gd name="T30" fmla="*/ 2147483647 w 269"/>
              <a:gd name="T31" fmla="*/ 2147483647 h 143"/>
              <a:gd name="T32" fmla="*/ 2147483647 w 269"/>
              <a:gd name="T33" fmla="*/ 2147483647 h 143"/>
              <a:gd name="T34" fmla="*/ 2147483647 w 269"/>
              <a:gd name="T35" fmla="*/ 2147483647 h 143"/>
              <a:gd name="T36" fmla="*/ 2147483647 w 269"/>
              <a:gd name="T37" fmla="*/ 2147483647 h 143"/>
              <a:gd name="T38" fmla="*/ 2147483647 w 269"/>
              <a:gd name="T39" fmla="*/ 2147483647 h 143"/>
              <a:gd name="T40" fmla="*/ 2147483647 w 269"/>
              <a:gd name="T41" fmla="*/ 2147483647 h 143"/>
              <a:gd name="T42" fmla="*/ 0 w 269"/>
              <a:gd name="T43" fmla="*/ 2147483647 h 143"/>
              <a:gd name="T44" fmla="*/ 0 w 269"/>
              <a:gd name="T45" fmla="*/ 2147483647 h 14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69"/>
              <a:gd name="T70" fmla="*/ 0 h 143"/>
              <a:gd name="T71" fmla="*/ 269 w 269"/>
              <a:gd name="T72" fmla="*/ 143 h 14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69" h="143">
                <a:moveTo>
                  <a:pt x="269" y="143"/>
                </a:moveTo>
                <a:lnTo>
                  <a:pt x="269" y="137"/>
                </a:lnTo>
                <a:lnTo>
                  <a:pt x="268" y="119"/>
                </a:lnTo>
                <a:lnTo>
                  <a:pt x="267" y="104"/>
                </a:lnTo>
                <a:lnTo>
                  <a:pt x="260" y="76"/>
                </a:lnTo>
                <a:lnTo>
                  <a:pt x="250" y="52"/>
                </a:lnTo>
                <a:lnTo>
                  <a:pt x="242" y="41"/>
                </a:lnTo>
                <a:lnTo>
                  <a:pt x="236" y="34"/>
                </a:lnTo>
                <a:lnTo>
                  <a:pt x="225" y="25"/>
                </a:lnTo>
                <a:lnTo>
                  <a:pt x="216" y="18"/>
                </a:lnTo>
                <a:lnTo>
                  <a:pt x="205" y="12"/>
                </a:lnTo>
                <a:lnTo>
                  <a:pt x="193" y="8"/>
                </a:lnTo>
                <a:lnTo>
                  <a:pt x="166" y="1"/>
                </a:lnTo>
                <a:lnTo>
                  <a:pt x="134" y="0"/>
                </a:lnTo>
                <a:lnTo>
                  <a:pt x="103" y="1"/>
                </a:lnTo>
                <a:lnTo>
                  <a:pt x="77" y="8"/>
                </a:lnTo>
                <a:lnTo>
                  <a:pt x="55" y="17"/>
                </a:lnTo>
                <a:lnTo>
                  <a:pt x="37" y="31"/>
                </a:lnTo>
                <a:lnTo>
                  <a:pt x="22" y="48"/>
                </a:lnTo>
                <a:lnTo>
                  <a:pt x="10" y="70"/>
                </a:lnTo>
                <a:lnTo>
                  <a:pt x="2" y="95"/>
                </a:lnTo>
                <a:lnTo>
                  <a:pt x="0" y="109"/>
                </a:lnTo>
                <a:lnTo>
                  <a:pt x="0" y="126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4" name="Line 78"/>
          <p:cNvSpPr>
            <a:spLocks noChangeShapeType="1"/>
          </p:cNvSpPr>
          <p:nvPr/>
        </p:nvSpPr>
        <p:spPr bwMode="auto">
          <a:xfrm flipH="1" flipV="1">
            <a:off x="5827713" y="2308225"/>
            <a:ext cx="142875" cy="7938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5" name="Freeform 79"/>
          <p:cNvSpPr>
            <a:spLocks/>
          </p:cNvSpPr>
          <p:nvPr/>
        </p:nvSpPr>
        <p:spPr bwMode="auto">
          <a:xfrm>
            <a:off x="3979863" y="2262188"/>
            <a:ext cx="144462" cy="100012"/>
          </a:xfrm>
          <a:custGeom>
            <a:avLst/>
            <a:gdLst>
              <a:gd name="T0" fmla="*/ 2147483647 w 271"/>
              <a:gd name="T1" fmla="*/ 2147483647 h 190"/>
              <a:gd name="T2" fmla="*/ 2147483647 w 271"/>
              <a:gd name="T3" fmla="*/ 2147483647 h 190"/>
              <a:gd name="T4" fmla="*/ 2147483647 w 271"/>
              <a:gd name="T5" fmla="*/ 2147483647 h 190"/>
              <a:gd name="T6" fmla="*/ 0 w 271"/>
              <a:gd name="T7" fmla="*/ 2147483647 h 190"/>
              <a:gd name="T8" fmla="*/ 2147483647 w 271"/>
              <a:gd name="T9" fmla="*/ 2147483647 h 190"/>
              <a:gd name="T10" fmla="*/ 2147483647 w 271"/>
              <a:gd name="T11" fmla="*/ 2147483647 h 190"/>
              <a:gd name="T12" fmla="*/ 2147483647 w 271"/>
              <a:gd name="T13" fmla="*/ 2147483647 h 190"/>
              <a:gd name="T14" fmla="*/ 2147483647 w 271"/>
              <a:gd name="T15" fmla="*/ 2147483647 h 190"/>
              <a:gd name="T16" fmla="*/ 2147483647 w 271"/>
              <a:gd name="T17" fmla="*/ 2147483647 h 190"/>
              <a:gd name="T18" fmla="*/ 2147483647 w 271"/>
              <a:gd name="T19" fmla="*/ 2147483647 h 190"/>
              <a:gd name="T20" fmla="*/ 2147483647 w 271"/>
              <a:gd name="T21" fmla="*/ 2147483647 h 190"/>
              <a:gd name="T22" fmla="*/ 2147483647 w 271"/>
              <a:gd name="T23" fmla="*/ 2147483647 h 190"/>
              <a:gd name="T24" fmla="*/ 2147483647 w 271"/>
              <a:gd name="T25" fmla="*/ 2147483647 h 190"/>
              <a:gd name="T26" fmla="*/ 2147483647 w 271"/>
              <a:gd name="T27" fmla="*/ 2147483647 h 190"/>
              <a:gd name="T28" fmla="*/ 2147483647 w 271"/>
              <a:gd name="T29" fmla="*/ 0 h 190"/>
              <a:gd name="T30" fmla="*/ 2147483647 w 271"/>
              <a:gd name="T31" fmla="*/ 0 h 190"/>
              <a:gd name="T32" fmla="*/ 2147483647 w 271"/>
              <a:gd name="T33" fmla="*/ 0 h 190"/>
              <a:gd name="T34" fmla="*/ 2147483647 w 271"/>
              <a:gd name="T35" fmla="*/ 2147483647 h 190"/>
              <a:gd name="T36" fmla="*/ 2147483647 w 271"/>
              <a:gd name="T37" fmla="*/ 2147483647 h 190"/>
              <a:gd name="T38" fmla="*/ 2147483647 w 271"/>
              <a:gd name="T39" fmla="*/ 2147483647 h 190"/>
              <a:gd name="T40" fmla="*/ 2147483647 w 271"/>
              <a:gd name="T41" fmla="*/ 2147483647 h 190"/>
              <a:gd name="T42" fmla="*/ 2147483647 w 271"/>
              <a:gd name="T43" fmla="*/ 2147483647 h 190"/>
              <a:gd name="T44" fmla="*/ 2147483647 w 271"/>
              <a:gd name="T45" fmla="*/ 2147483647 h 190"/>
              <a:gd name="T46" fmla="*/ 2147483647 w 271"/>
              <a:gd name="T47" fmla="*/ 2147483647 h 190"/>
              <a:gd name="T48" fmla="*/ 2147483647 w 271"/>
              <a:gd name="T49" fmla="*/ 2147483647 h 190"/>
              <a:gd name="T50" fmla="*/ 2147483647 w 271"/>
              <a:gd name="T51" fmla="*/ 2147483647 h 190"/>
              <a:gd name="T52" fmla="*/ 2147483647 w 271"/>
              <a:gd name="T53" fmla="*/ 2147483647 h 190"/>
              <a:gd name="T54" fmla="*/ 2147483647 w 271"/>
              <a:gd name="T55" fmla="*/ 2147483647 h 190"/>
              <a:gd name="T56" fmla="*/ 2147483647 w 271"/>
              <a:gd name="T57" fmla="*/ 2147483647 h 190"/>
              <a:gd name="T58" fmla="*/ 2147483647 w 271"/>
              <a:gd name="T59" fmla="*/ 2147483647 h 190"/>
              <a:gd name="T60" fmla="*/ 2147483647 w 271"/>
              <a:gd name="T61" fmla="*/ 2147483647 h 190"/>
              <a:gd name="T62" fmla="*/ 2147483647 w 271"/>
              <a:gd name="T63" fmla="*/ 2147483647 h 19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71"/>
              <a:gd name="T97" fmla="*/ 0 h 190"/>
              <a:gd name="T98" fmla="*/ 271 w 271"/>
              <a:gd name="T99" fmla="*/ 190 h 19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71" h="190">
                <a:moveTo>
                  <a:pt x="7" y="190"/>
                </a:moveTo>
                <a:lnTo>
                  <a:pt x="3" y="176"/>
                </a:lnTo>
                <a:lnTo>
                  <a:pt x="2" y="163"/>
                </a:lnTo>
                <a:lnTo>
                  <a:pt x="0" y="135"/>
                </a:lnTo>
                <a:lnTo>
                  <a:pt x="2" y="102"/>
                </a:lnTo>
                <a:lnTo>
                  <a:pt x="8" y="75"/>
                </a:lnTo>
                <a:lnTo>
                  <a:pt x="12" y="62"/>
                </a:lnTo>
                <a:lnTo>
                  <a:pt x="19" y="52"/>
                </a:lnTo>
                <a:lnTo>
                  <a:pt x="25" y="41"/>
                </a:lnTo>
                <a:lnTo>
                  <a:pt x="34" y="34"/>
                </a:lnTo>
                <a:lnTo>
                  <a:pt x="42" y="24"/>
                </a:lnTo>
                <a:lnTo>
                  <a:pt x="52" y="18"/>
                </a:lnTo>
                <a:lnTo>
                  <a:pt x="63" y="12"/>
                </a:lnTo>
                <a:lnTo>
                  <a:pt x="76" y="8"/>
                </a:lnTo>
                <a:lnTo>
                  <a:pt x="103" y="1"/>
                </a:lnTo>
                <a:lnTo>
                  <a:pt x="137" y="0"/>
                </a:lnTo>
                <a:lnTo>
                  <a:pt x="168" y="1"/>
                </a:lnTo>
                <a:lnTo>
                  <a:pt x="195" y="8"/>
                </a:lnTo>
                <a:lnTo>
                  <a:pt x="207" y="12"/>
                </a:lnTo>
                <a:lnTo>
                  <a:pt x="218" y="18"/>
                </a:lnTo>
                <a:lnTo>
                  <a:pt x="227" y="24"/>
                </a:lnTo>
                <a:lnTo>
                  <a:pt x="238" y="34"/>
                </a:lnTo>
                <a:lnTo>
                  <a:pt x="244" y="41"/>
                </a:lnTo>
                <a:lnTo>
                  <a:pt x="252" y="52"/>
                </a:lnTo>
                <a:lnTo>
                  <a:pt x="257" y="62"/>
                </a:lnTo>
                <a:lnTo>
                  <a:pt x="262" y="75"/>
                </a:lnTo>
                <a:lnTo>
                  <a:pt x="269" y="102"/>
                </a:lnTo>
                <a:lnTo>
                  <a:pt x="271" y="135"/>
                </a:lnTo>
                <a:lnTo>
                  <a:pt x="270" y="140"/>
                </a:lnTo>
                <a:lnTo>
                  <a:pt x="270" y="146"/>
                </a:lnTo>
                <a:lnTo>
                  <a:pt x="270" y="159"/>
                </a:lnTo>
                <a:lnTo>
                  <a:pt x="268" y="181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6" name="Freeform 80"/>
          <p:cNvSpPr>
            <a:spLocks/>
          </p:cNvSpPr>
          <p:nvPr/>
        </p:nvSpPr>
        <p:spPr bwMode="auto">
          <a:xfrm>
            <a:off x="3984625" y="2332038"/>
            <a:ext cx="138113" cy="30162"/>
          </a:xfrm>
          <a:custGeom>
            <a:avLst/>
            <a:gdLst>
              <a:gd name="T0" fmla="*/ 2147483647 w 261"/>
              <a:gd name="T1" fmla="*/ 2147483647 h 57"/>
              <a:gd name="T2" fmla="*/ 2147483647 w 261"/>
              <a:gd name="T3" fmla="*/ 0 h 57"/>
              <a:gd name="T4" fmla="*/ 0 w 261"/>
              <a:gd name="T5" fmla="*/ 2147483647 h 57"/>
              <a:gd name="T6" fmla="*/ 0 60000 65536"/>
              <a:gd name="T7" fmla="*/ 0 60000 65536"/>
              <a:gd name="T8" fmla="*/ 0 60000 65536"/>
              <a:gd name="T9" fmla="*/ 0 w 261"/>
              <a:gd name="T10" fmla="*/ 0 h 57"/>
              <a:gd name="T11" fmla="*/ 261 w 261"/>
              <a:gd name="T12" fmla="*/ 57 h 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1" h="57">
                <a:moveTo>
                  <a:pt x="261" y="48"/>
                </a:moveTo>
                <a:lnTo>
                  <a:pt x="128" y="0"/>
                </a:lnTo>
                <a:lnTo>
                  <a:pt x="0" y="57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7" name="Freeform 81"/>
          <p:cNvSpPr>
            <a:spLocks/>
          </p:cNvSpPr>
          <p:nvPr/>
        </p:nvSpPr>
        <p:spPr bwMode="auto">
          <a:xfrm>
            <a:off x="4719638" y="2222500"/>
            <a:ext cx="144462" cy="101600"/>
          </a:xfrm>
          <a:custGeom>
            <a:avLst/>
            <a:gdLst>
              <a:gd name="T0" fmla="*/ 2147483647 w 273"/>
              <a:gd name="T1" fmla="*/ 2147483647 h 194"/>
              <a:gd name="T2" fmla="*/ 2147483647 w 273"/>
              <a:gd name="T3" fmla="*/ 2147483647 h 194"/>
              <a:gd name="T4" fmla="*/ 2147483647 w 273"/>
              <a:gd name="T5" fmla="*/ 2147483647 h 194"/>
              <a:gd name="T6" fmla="*/ 2147483647 w 273"/>
              <a:gd name="T7" fmla="*/ 2147483647 h 194"/>
              <a:gd name="T8" fmla="*/ 2147483647 w 273"/>
              <a:gd name="T9" fmla="*/ 2147483647 h 194"/>
              <a:gd name="T10" fmla="*/ 2147483647 w 273"/>
              <a:gd name="T11" fmla="*/ 2147483647 h 194"/>
              <a:gd name="T12" fmla="*/ 2147483647 w 273"/>
              <a:gd name="T13" fmla="*/ 2147483647 h 194"/>
              <a:gd name="T14" fmla="*/ 2147483647 w 273"/>
              <a:gd name="T15" fmla="*/ 2147483647 h 194"/>
              <a:gd name="T16" fmla="*/ 2147483647 w 273"/>
              <a:gd name="T17" fmla="*/ 2147483647 h 194"/>
              <a:gd name="T18" fmla="*/ 2147483647 w 273"/>
              <a:gd name="T19" fmla="*/ 2147483647 h 194"/>
              <a:gd name="T20" fmla="*/ 2147483647 w 273"/>
              <a:gd name="T21" fmla="*/ 2147483647 h 194"/>
              <a:gd name="T22" fmla="*/ 2147483647 w 273"/>
              <a:gd name="T23" fmla="*/ 2147483647 h 194"/>
              <a:gd name="T24" fmla="*/ 2147483647 w 273"/>
              <a:gd name="T25" fmla="*/ 2147483647 h 194"/>
              <a:gd name="T26" fmla="*/ 2147483647 w 273"/>
              <a:gd name="T27" fmla="*/ 2147483647 h 194"/>
              <a:gd name="T28" fmla="*/ 2147483647 w 273"/>
              <a:gd name="T29" fmla="*/ 2147483647 h 194"/>
              <a:gd name="T30" fmla="*/ 2147483647 w 273"/>
              <a:gd name="T31" fmla="*/ 2147483647 h 194"/>
              <a:gd name="T32" fmla="*/ 2147483647 w 273"/>
              <a:gd name="T33" fmla="*/ 2147483647 h 194"/>
              <a:gd name="T34" fmla="*/ 2147483647 w 273"/>
              <a:gd name="T35" fmla="*/ 0 h 194"/>
              <a:gd name="T36" fmla="*/ 2147483647 w 273"/>
              <a:gd name="T37" fmla="*/ 0 h 194"/>
              <a:gd name="T38" fmla="*/ 2147483647 w 273"/>
              <a:gd name="T39" fmla="*/ 0 h 194"/>
              <a:gd name="T40" fmla="*/ 2147483647 w 273"/>
              <a:gd name="T41" fmla="*/ 2147483647 h 194"/>
              <a:gd name="T42" fmla="*/ 2147483647 w 273"/>
              <a:gd name="T43" fmla="*/ 2147483647 h 194"/>
              <a:gd name="T44" fmla="*/ 2147483647 w 273"/>
              <a:gd name="T45" fmla="*/ 2147483647 h 194"/>
              <a:gd name="T46" fmla="*/ 2147483647 w 273"/>
              <a:gd name="T47" fmla="*/ 2147483647 h 194"/>
              <a:gd name="T48" fmla="*/ 2147483647 w 273"/>
              <a:gd name="T49" fmla="*/ 2147483647 h 194"/>
              <a:gd name="T50" fmla="*/ 2147483647 w 273"/>
              <a:gd name="T51" fmla="*/ 2147483647 h 194"/>
              <a:gd name="T52" fmla="*/ 2147483647 w 273"/>
              <a:gd name="T53" fmla="*/ 2147483647 h 194"/>
              <a:gd name="T54" fmla="*/ 2147483647 w 273"/>
              <a:gd name="T55" fmla="*/ 2147483647 h 194"/>
              <a:gd name="T56" fmla="*/ 2147483647 w 273"/>
              <a:gd name="T57" fmla="*/ 2147483647 h 194"/>
              <a:gd name="T58" fmla="*/ 2147483647 w 273"/>
              <a:gd name="T59" fmla="*/ 2147483647 h 194"/>
              <a:gd name="T60" fmla="*/ 0 w 273"/>
              <a:gd name="T61" fmla="*/ 2147483647 h 194"/>
              <a:gd name="T62" fmla="*/ 2147483647 w 273"/>
              <a:gd name="T63" fmla="*/ 2147483647 h 194"/>
              <a:gd name="T64" fmla="*/ 2147483647 w 273"/>
              <a:gd name="T65" fmla="*/ 2147483647 h 194"/>
              <a:gd name="T66" fmla="*/ 2147483647 w 273"/>
              <a:gd name="T67" fmla="*/ 2147483647 h 19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73"/>
              <a:gd name="T103" fmla="*/ 0 h 194"/>
              <a:gd name="T104" fmla="*/ 273 w 273"/>
              <a:gd name="T105" fmla="*/ 194 h 19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73" h="194">
                <a:moveTo>
                  <a:pt x="266" y="188"/>
                </a:moveTo>
                <a:lnTo>
                  <a:pt x="267" y="175"/>
                </a:lnTo>
                <a:lnTo>
                  <a:pt x="270" y="162"/>
                </a:lnTo>
                <a:lnTo>
                  <a:pt x="270" y="154"/>
                </a:lnTo>
                <a:lnTo>
                  <a:pt x="270" y="150"/>
                </a:lnTo>
                <a:lnTo>
                  <a:pt x="271" y="147"/>
                </a:lnTo>
                <a:lnTo>
                  <a:pt x="273" y="134"/>
                </a:lnTo>
                <a:lnTo>
                  <a:pt x="270" y="102"/>
                </a:lnTo>
                <a:lnTo>
                  <a:pt x="264" y="75"/>
                </a:lnTo>
                <a:lnTo>
                  <a:pt x="257" y="62"/>
                </a:lnTo>
                <a:lnTo>
                  <a:pt x="252" y="52"/>
                </a:lnTo>
                <a:lnTo>
                  <a:pt x="244" y="41"/>
                </a:lnTo>
                <a:lnTo>
                  <a:pt x="238" y="33"/>
                </a:lnTo>
                <a:lnTo>
                  <a:pt x="227" y="24"/>
                </a:lnTo>
                <a:lnTo>
                  <a:pt x="218" y="18"/>
                </a:lnTo>
                <a:lnTo>
                  <a:pt x="206" y="11"/>
                </a:lnTo>
                <a:lnTo>
                  <a:pt x="195" y="7"/>
                </a:lnTo>
                <a:lnTo>
                  <a:pt x="166" y="1"/>
                </a:lnTo>
                <a:lnTo>
                  <a:pt x="135" y="0"/>
                </a:lnTo>
                <a:lnTo>
                  <a:pt x="103" y="1"/>
                </a:lnTo>
                <a:lnTo>
                  <a:pt x="75" y="7"/>
                </a:lnTo>
                <a:lnTo>
                  <a:pt x="63" y="11"/>
                </a:lnTo>
                <a:lnTo>
                  <a:pt x="52" y="18"/>
                </a:lnTo>
                <a:lnTo>
                  <a:pt x="42" y="24"/>
                </a:lnTo>
                <a:lnTo>
                  <a:pt x="34" y="33"/>
                </a:lnTo>
                <a:lnTo>
                  <a:pt x="25" y="41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2" y="102"/>
                </a:lnTo>
                <a:lnTo>
                  <a:pt x="0" y="134"/>
                </a:lnTo>
                <a:lnTo>
                  <a:pt x="2" y="166"/>
                </a:lnTo>
                <a:lnTo>
                  <a:pt x="4" y="180"/>
                </a:lnTo>
                <a:lnTo>
                  <a:pt x="9" y="194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8" name="Freeform 82"/>
          <p:cNvSpPr>
            <a:spLocks/>
          </p:cNvSpPr>
          <p:nvPr/>
        </p:nvSpPr>
        <p:spPr bwMode="auto">
          <a:xfrm>
            <a:off x="4724400" y="2293938"/>
            <a:ext cx="136525" cy="30162"/>
          </a:xfrm>
          <a:custGeom>
            <a:avLst/>
            <a:gdLst>
              <a:gd name="T0" fmla="*/ 2147483647 w 257"/>
              <a:gd name="T1" fmla="*/ 2147483647 h 57"/>
              <a:gd name="T2" fmla="*/ 2147483647 w 257"/>
              <a:gd name="T3" fmla="*/ 0 h 57"/>
              <a:gd name="T4" fmla="*/ 0 w 257"/>
              <a:gd name="T5" fmla="*/ 2147483647 h 57"/>
              <a:gd name="T6" fmla="*/ 0 60000 65536"/>
              <a:gd name="T7" fmla="*/ 0 60000 65536"/>
              <a:gd name="T8" fmla="*/ 0 60000 65536"/>
              <a:gd name="T9" fmla="*/ 0 w 257"/>
              <a:gd name="T10" fmla="*/ 0 h 57"/>
              <a:gd name="T11" fmla="*/ 257 w 257"/>
              <a:gd name="T12" fmla="*/ 57 h 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7" h="57">
                <a:moveTo>
                  <a:pt x="257" y="51"/>
                </a:moveTo>
                <a:lnTo>
                  <a:pt x="125" y="0"/>
                </a:lnTo>
                <a:lnTo>
                  <a:pt x="0" y="57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79" name="Freeform 83"/>
          <p:cNvSpPr>
            <a:spLocks/>
          </p:cNvSpPr>
          <p:nvPr/>
        </p:nvSpPr>
        <p:spPr bwMode="auto">
          <a:xfrm>
            <a:off x="4724400" y="2320925"/>
            <a:ext cx="136525" cy="42863"/>
          </a:xfrm>
          <a:custGeom>
            <a:avLst/>
            <a:gdLst>
              <a:gd name="T0" fmla="*/ 0 w 257"/>
              <a:gd name="T1" fmla="*/ 2147483647 h 81"/>
              <a:gd name="T2" fmla="*/ 2147483647 w 257"/>
              <a:gd name="T3" fmla="*/ 2147483647 h 81"/>
              <a:gd name="T4" fmla="*/ 2147483647 w 257"/>
              <a:gd name="T5" fmla="*/ 2147483647 h 81"/>
              <a:gd name="T6" fmla="*/ 2147483647 w 257"/>
              <a:gd name="T7" fmla="*/ 2147483647 h 81"/>
              <a:gd name="T8" fmla="*/ 2147483647 w 257"/>
              <a:gd name="T9" fmla="*/ 2147483647 h 81"/>
              <a:gd name="T10" fmla="*/ 2147483647 w 257"/>
              <a:gd name="T11" fmla="*/ 2147483647 h 81"/>
              <a:gd name="T12" fmla="*/ 2147483647 w 257"/>
              <a:gd name="T13" fmla="*/ 2147483647 h 81"/>
              <a:gd name="T14" fmla="*/ 2147483647 w 257"/>
              <a:gd name="T15" fmla="*/ 2147483647 h 81"/>
              <a:gd name="T16" fmla="*/ 2147483647 w 257"/>
              <a:gd name="T17" fmla="*/ 2147483647 h 81"/>
              <a:gd name="T18" fmla="*/ 2147483647 w 257"/>
              <a:gd name="T19" fmla="*/ 2147483647 h 81"/>
              <a:gd name="T20" fmla="*/ 2147483647 w 257"/>
              <a:gd name="T21" fmla="*/ 2147483647 h 81"/>
              <a:gd name="T22" fmla="*/ 2147483647 w 257"/>
              <a:gd name="T23" fmla="*/ 2147483647 h 81"/>
              <a:gd name="T24" fmla="*/ 2147483647 w 257"/>
              <a:gd name="T25" fmla="*/ 2147483647 h 81"/>
              <a:gd name="T26" fmla="*/ 2147483647 w 257"/>
              <a:gd name="T27" fmla="*/ 2147483647 h 81"/>
              <a:gd name="T28" fmla="*/ 2147483647 w 257"/>
              <a:gd name="T29" fmla="*/ 2147483647 h 81"/>
              <a:gd name="T30" fmla="*/ 2147483647 w 257"/>
              <a:gd name="T31" fmla="*/ 2147483647 h 81"/>
              <a:gd name="T32" fmla="*/ 2147483647 w 257"/>
              <a:gd name="T33" fmla="*/ 2147483647 h 81"/>
              <a:gd name="T34" fmla="*/ 2147483647 w 257"/>
              <a:gd name="T35" fmla="*/ 2147483647 h 81"/>
              <a:gd name="T36" fmla="*/ 2147483647 w 257"/>
              <a:gd name="T37" fmla="*/ 2147483647 h 81"/>
              <a:gd name="T38" fmla="*/ 2147483647 w 257"/>
              <a:gd name="T39" fmla="*/ 2147483647 h 81"/>
              <a:gd name="T40" fmla="*/ 2147483647 w 257"/>
              <a:gd name="T41" fmla="*/ 2147483647 h 81"/>
              <a:gd name="T42" fmla="*/ 2147483647 w 257"/>
              <a:gd name="T43" fmla="*/ 2147483647 h 81"/>
              <a:gd name="T44" fmla="*/ 2147483647 w 257"/>
              <a:gd name="T45" fmla="*/ 2147483647 h 81"/>
              <a:gd name="T46" fmla="*/ 2147483647 w 257"/>
              <a:gd name="T47" fmla="*/ 2147483647 h 81"/>
              <a:gd name="T48" fmla="*/ 2147483647 w 257"/>
              <a:gd name="T49" fmla="*/ 2147483647 h 81"/>
              <a:gd name="T50" fmla="*/ 2147483647 w 257"/>
              <a:gd name="T51" fmla="*/ 2147483647 h 81"/>
              <a:gd name="T52" fmla="*/ 2147483647 w 257"/>
              <a:gd name="T53" fmla="*/ 2147483647 h 81"/>
              <a:gd name="T54" fmla="*/ 2147483647 w 257"/>
              <a:gd name="T55" fmla="*/ 2147483647 h 81"/>
              <a:gd name="T56" fmla="*/ 2147483647 w 257"/>
              <a:gd name="T57" fmla="*/ 2147483647 h 81"/>
              <a:gd name="T58" fmla="*/ 2147483647 w 257"/>
              <a:gd name="T59" fmla="*/ 0 h 8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57"/>
              <a:gd name="T91" fmla="*/ 0 h 81"/>
              <a:gd name="T92" fmla="*/ 257 w 257"/>
              <a:gd name="T93" fmla="*/ 81 h 8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57" h="81">
                <a:moveTo>
                  <a:pt x="0" y="6"/>
                </a:moveTo>
                <a:lnTo>
                  <a:pt x="7" y="23"/>
                </a:lnTo>
                <a:lnTo>
                  <a:pt x="17" y="39"/>
                </a:lnTo>
                <a:lnTo>
                  <a:pt x="29" y="50"/>
                </a:lnTo>
                <a:lnTo>
                  <a:pt x="44" y="62"/>
                </a:lnTo>
                <a:lnTo>
                  <a:pt x="60" y="70"/>
                </a:lnTo>
                <a:lnTo>
                  <a:pt x="79" y="76"/>
                </a:lnTo>
                <a:lnTo>
                  <a:pt x="102" y="80"/>
                </a:lnTo>
                <a:lnTo>
                  <a:pt x="126" y="81"/>
                </a:lnTo>
                <a:lnTo>
                  <a:pt x="131" y="80"/>
                </a:lnTo>
                <a:lnTo>
                  <a:pt x="138" y="80"/>
                </a:lnTo>
                <a:lnTo>
                  <a:pt x="151" y="80"/>
                </a:lnTo>
                <a:lnTo>
                  <a:pt x="161" y="77"/>
                </a:lnTo>
                <a:lnTo>
                  <a:pt x="166" y="76"/>
                </a:lnTo>
                <a:lnTo>
                  <a:pt x="173" y="76"/>
                </a:lnTo>
                <a:lnTo>
                  <a:pt x="177" y="74"/>
                </a:lnTo>
                <a:lnTo>
                  <a:pt x="182" y="72"/>
                </a:lnTo>
                <a:lnTo>
                  <a:pt x="192" y="70"/>
                </a:lnTo>
                <a:lnTo>
                  <a:pt x="201" y="64"/>
                </a:lnTo>
                <a:lnTo>
                  <a:pt x="212" y="61"/>
                </a:lnTo>
                <a:lnTo>
                  <a:pt x="214" y="57"/>
                </a:lnTo>
                <a:lnTo>
                  <a:pt x="218" y="54"/>
                </a:lnTo>
                <a:lnTo>
                  <a:pt x="226" y="49"/>
                </a:lnTo>
                <a:lnTo>
                  <a:pt x="233" y="41"/>
                </a:lnTo>
                <a:lnTo>
                  <a:pt x="235" y="37"/>
                </a:lnTo>
                <a:lnTo>
                  <a:pt x="239" y="35"/>
                </a:lnTo>
                <a:lnTo>
                  <a:pt x="240" y="29"/>
                </a:lnTo>
                <a:lnTo>
                  <a:pt x="243" y="26"/>
                </a:lnTo>
                <a:lnTo>
                  <a:pt x="248" y="18"/>
                </a:lnTo>
                <a:lnTo>
                  <a:pt x="257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0" name="Freeform 84"/>
          <p:cNvSpPr>
            <a:spLocks/>
          </p:cNvSpPr>
          <p:nvPr/>
        </p:nvSpPr>
        <p:spPr bwMode="auto">
          <a:xfrm>
            <a:off x="5087938" y="2405063"/>
            <a:ext cx="144462" cy="96837"/>
          </a:xfrm>
          <a:custGeom>
            <a:avLst/>
            <a:gdLst>
              <a:gd name="T0" fmla="*/ 2147483647 w 271"/>
              <a:gd name="T1" fmla="*/ 2147483647 h 183"/>
              <a:gd name="T2" fmla="*/ 0 w 271"/>
              <a:gd name="T3" fmla="*/ 2147483647 h 183"/>
              <a:gd name="T4" fmla="*/ 0 w 271"/>
              <a:gd name="T5" fmla="*/ 2147483647 h 183"/>
              <a:gd name="T6" fmla="*/ 0 w 271"/>
              <a:gd name="T7" fmla="*/ 2147483647 h 183"/>
              <a:gd name="T8" fmla="*/ 2147483647 w 271"/>
              <a:gd name="T9" fmla="*/ 2147483647 h 183"/>
              <a:gd name="T10" fmla="*/ 2147483647 w 271"/>
              <a:gd name="T11" fmla="*/ 2147483647 h 183"/>
              <a:gd name="T12" fmla="*/ 2147483647 w 271"/>
              <a:gd name="T13" fmla="*/ 2147483647 h 183"/>
              <a:gd name="T14" fmla="*/ 2147483647 w 271"/>
              <a:gd name="T15" fmla="*/ 2147483647 h 183"/>
              <a:gd name="T16" fmla="*/ 2147483647 w 271"/>
              <a:gd name="T17" fmla="*/ 2147483647 h 183"/>
              <a:gd name="T18" fmla="*/ 2147483647 w 271"/>
              <a:gd name="T19" fmla="*/ 2147483647 h 183"/>
              <a:gd name="T20" fmla="*/ 2147483647 w 271"/>
              <a:gd name="T21" fmla="*/ 2147483647 h 183"/>
              <a:gd name="T22" fmla="*/ 2147483647 w 271"/>
              <a:gd name="T23" fmla="*/ 2147483647 h 183"/>
              <a:gd name="T24" fmla="*/ 2147483647 w 271"/>
              <a:gd name="T25" fmla="*/ 2147483647 h 183"/>
              <a:gd name="T26" fmla="*/ 2147483647 w 271"/>
              <a:gd name="T27" fmla="*/ 2147483647 h 183"/>
              <a:gd name="T28" fmla="*/ 2147483647 w 271"/>
              <a:gd name="T29" fmla="*/ 2147483647 h 183"/>
              <a:gd name="T30" fmla="*/ 2147483647 w 271"/>
              <a:gd name="T31" fmla="*/ 2147483647 h 183"/>
              <a:gd name="T32" fmla="*/ 2147483647 w 271"/>
              <a:gd name="T33" fmla="*/ 2147483647 h 183"/>
              <a:gd name="T34" fmla="*/ 2147483647 w 271"/>
              <a:gd name="T35" fmla="*/ 2147483647 h 183"/>
              <a:gd name="T36" fmla="*/ 2147483647 w 271"/>
              <a:gd name="T37" fmla="*/ 2147483647 h 183"/>
              <a:gd name="T38" fmla="*/ 2147483647 w 271"/>
              <a:gd name="T39" fmla="*/ 2147483647 h 183"/>
              <a:gd name="T40" fmla="*/ 2147483647 w 271"/>
              <a:gd name="T41" fmla="*/ 2147483647 h 183"/>
              <a:gd name="T42" fmla="*/ 2147483647 w 271"/>
              <a:gd name="T43" fmla="*/ 2147483647 h 183"/>
              <a:gd name="T44" fmla="*/ 2147483647 w 271"/>
              <a:gd name="T45" fmla="*/ 2147483647 h 183"/>
              <a:gd name="T46" fmla="*/ 2147483647 w 271"/>
              <a:gd name="T47" fmla="*/ 2147483647 h 183"/>
              <a:gd name="T48" fmla="*/ 2147483647 w 271"/>
              <a:gd name="T49" fmla="*/ 2147483647 h 183"/>
              <a:gd name="T50" fmla="*/ 2147483647 w 271"/>
              <a:gd name="T51" fmla="*/ 2147483647 h 183"/>
              <a:gd name="T52" fmla="*/ 2147483647 w 271"/>
              <a:gd name="T53" fmla="*/ 2147483647 h 183"/>
              <a:gd name="T54" fmla="*/ 2147483647 w 271"/>
              <a:gd name="T55" fmla="*/ 2147483647 h 183"/>
              <a:gd name="T56" fmla="*/ 2147483647 w 271"/>
              <a:gd name="T57" fmla="*/ 2147483647 h 183"/>
              <a:gd name="T58" fmla="*/ 2147483647 w 271"/>
              <a:gd name="T59" fmla="*/ 2147483647 h 183"/>
              <a:gd name="T60" fmla="*/ 2147483647 w 271"/>
              <a:gd name="T61" fmla="*/ 2147483647 h 183"/>
              <a:gd name="T62" fmla="*/ 2147483647 w 271"/>
              <a:gd name="T63" fmla="*/ 2147483647 h 183"/>
              <a:gd name="T64" fmla="*/ 2147483647 w 271"/>
              <a:gd name="T65" fmla="*/ 2147483647 h 183"/>
              <a:gd name="T66" fmla="*/ 2147483647 w 271"/>
              <a:gd name="T67" fmla="*/ 2147483647 h 183"/>
              <a:gd name="T68" fmla="*/ 2147483647 w 271"/>
              <a:gd name="T69" fmla="*/ 0 h 18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1"/>
              <a:gd name="T106" fmla="*/ 0 h 183"/>
              <a:gd name="T107" fmla="*/ 271 w 271"/>
              <a:gd name="T108" fmla="*/ 183 h 18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1" h="183">
                <a:moveTo>
                  <a:pt x="4" y="3"/>
                </a:moveTo>
                <a:lnTo>
                  <a:pt x="0" y="23"/>
                </a:lnTo>
                <a:lnTo>
                  <a:pt x="0" y="48"/>
                </a:lnTo>
                <a:lnTo>
                  <a:pt x="1" y="79"/>
                </a:lnTo>
                <a:lnTo>
                  <a:pt x="8" y="106"/>
                </a:lnTo>
                <a:lnTo>
                  <a:pt x="11" y="118"/>
                </a:lnTo>
                <a:lnTo>
                  <a:pt x="18" y="130"/>
                </a:lnTo>
                <a:lnTo>
                  <a:pt x="24" y="139"/>
                </a:lnTo>
                <a:lnTo>
                  <a:pt x="33" y="149"/>
                </a:lnTo>
                <a:lnTo>
                  <a:pt x="41" y="156"/>
                </a:lnTo>
                <a:lnTo>
                  <a:pt x="52" y="163"/>
                </a:lnTo>
                <a:lnTo>
                  <a:pt x="62" y="169"/>
                </a:lnTo>
                <a:lnTo>
                  <a:pt x="75" y="174"/>
                </a:lnTo>
                <a:lnTo>
                  <a:pt x="102" y="180"/>
                </a:lnTo>
                <a:lnTo>
                  <a:pt x="135" y="183"/>
                </a:lnTo>
                <a:lnTo>
                  <a:pt x="150" y="182"/>
                </a:lnTo>
                <a:lnTo>
                  <a:pt x="166" y="180"/>
                </a:lnTo>
                <a:lnTo>
                  <a:pt x="179" y="176"/>
                </a:lnTo>
                <a:lnTo>
                  <a:pt x="193" y="174"/>
                </a:lnTo>
                <a:lnTo>
                  <a:pt x="205" y="169"/>
                </a:lnTo>
                <a:lnTo>
                  <a:pt x="216" y="163"/>
                </a:lnTo>
                <a:lnTo>
                  <a:pt x="225" y="156"/>
                </a:lnTo>
                <a:lnTo>
                  <a:pt x="236" y="149"/>
                </a:lnTo>
                <a:lnTo>
                  <a:pt x="242" y="139"/>
                </a:lnTo>
                <a:lnTo>
                  <a:pt x="250" y="130"/>
                </a:lnTo>
                <a:lnTo>
                  <a:pt x="255" y="118"/>
                </a:lnTo>
                <a:lnTo>
                  <a:pt x="258" y="112"/>
                </a:lnTo>
                <a:lnTo>
                  <a:pt x="262" y="106"/>
                </a:lnTo>
                <a:lnTo>
                  <a:pt x="264" y="92"/>
                </a:lnTo>
                <a:lnTo>
                  <a:pt x="268" y="79"/>
                </a:lnTo>
                <a:lnTo>
                  <a:pt x="270" y="64"/>
                </a:lnTo>
                <a:lnTo>
                  <a:pt x="271" y="48"/>
                </a:lnTo>
                <a:lnTo>
                  <a:pt x="270" y="34"/>
                </a:lnTo>
                <a:lnTo>
                  <a:pt x="270" y="22"/>
                </a:lnTo>
                <a:lnTo>
                  <a:pt x="267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1" name="Freeform 85"/>
          <p:cNvSpPr>
            <a:spLocks/>
          </p:cNvSpPr>
          <p:nvPr/>
        </p:nvSpPr>
        <p:spPr bwMode="auto">
          <a:xfrm>
            <a:off x="5091113" y="2405063"/>
            <a:ext cx="138112" cy="26987"/>
          </a:xfrm>
          <a:custGeom>
            <a:avLst/>
            <a:gdLst>
              <a:gd name="T0" fmla="*/ 2147483647 w 263"/>
              <a:gd name="T1" fmla="*/ 0 h 51"/>
              <a:gd name="T2" fmla="*/ 2147483647 w 263"/>
              <a:gd name="T3" fmla="*/ 2147483647 h 51"/>
              <a:gd name="T4" fmla="*/ 0 w 263"/>
              <a:gd name="T5" fmla="*/ 2147483647 h 51"/>
              <a:gd name="T6" fmla="*/ 0 60000 65536"/>
              <a:gd name="T7" fmla="*/ 0 60000 65536"/>
              <a:gd name="T8" fmla="*/ 0 60000 65536"/>
              <a:gd name="T9" fmla="*/ 0 w 263"/>
              <a:gd name="T10" fmla="*/ 0 h 51"/>
              <a:gd name="T11" fmla="*/ 263 w 263"/>
              <a:gd name="T12" fmla="*/ 51 h 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3" h="51">
                <a:moveTo>
                  <a:pt x="263" y="0"/>
                </a:moveTo>
                <a:lnTo>
                  <a:pt x="132" y="51"/>
                </a:lnTo>
                <a:lnTo>
                  <a:pt x="0" y="3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2" name="Freeform 86"/>
          <p:cNvSpPr>
            <a:spLocks/>
          </p:cNvSpPr>
          <p:nvPr/>
        </p:nvSpPr>
        <p:spPr bwMode="auto">
          <a:xfrm>
            <a:off x="4351338" y="2435225"/>
            <a:ext cx="136525" cy="30163"/>
          </a:xfrm>
          <a:custGeom>
            <a:avLst/>
            <a:gdLst>
              <a:gd name="T0" fmla="*/ 2147483647 w 258"/>
              <a:gd name="T1" fmla="*/ 0 h 58"/>
              <a:gd name="T2" fmla="*/ 2147483647 w 258"/>
              <a:gd name="T3" fmla="*/ 2147483647 h 58"/>
              <a:gd name="T4" fmla="*/ 0 w 258"/>
              <a:gd name="T5" fmla="*/ 2147483647 h 58"/>
              <a:gd name="T6" fmla="*/ 0 60000 65536"/>
              <a:gd name="T7" fmla="*/ 0 60000 65536"/>
              <a:gd name="T8" fmla="*/ 0 60000 65536"/>
              <a:gd name="T9" fmla="*/ 0 w 258"/>
              <a:gd name="T10" fmla="*/ 0 h 58"/>
              <a:gd name="T11" fmla="*/ 258 w 258"/>
              <a:gd name="T12" fmla="*/ 58 h 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8" h="58">
                <a:moveTo>
                  <a:pt x="258" y="0"/>
                </a:moveTo>
                <a:lnTo>
                  <a:pt x="131" y="58"/>
                </a:lnTo>
                <a:lnTo>
                  <a:pt x="0" y="1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3" name="Freeform 87"/>
          <p:cNvSpPr>
            <a:spLocks/>
          </p:cNvSpPr>
          <p:nvPr/>
        </p:nvSpPr>
        <p:spPr bwMode="auto">
          <a:xfrm>
            <a:off x="4348163" y="2435225"/>
            <a:ext cx="144462" cy="103188"/>
          </a:xfrm>
          <a:custGeom>
            <a:avLst/>
            <a:gdLst>
              <a:gd name="T0" fmla="*/ 2147483647 w 272"/>
              <a:gd name="T1" fmla="*/ 2147483647 h 194"/>
              <a:gd name="T2" fmla="*/ 0 w 272"/>
              <a:gd name="T3" fmla="*/ 2147483647 h 194"/>
              <a:gd name="T4" fmla="*/ 0 w 272"/>
              <a:gd name="T5" fmla="*/ 2147483647 h 194"/>
              <a:gd name="T6" fmla="*/ 0 w 272"/>
              <a:gd name="T7" fmla="*/ 2147483647 h 194"/>
              <a:gd name="T8" fmla="*/ 2147483647 w 272"/>
              <a:gd name="T9" fmla="*/ 2147483647 h 194"/>
              <a:gd name="T10" fmla="*/ 2147483647 w 272"/>
              <a:gd name="T11" fmla="*/ 2147483647 h 194"/>
              <a:gd name="T12" fmla="*/ 2147483647 w 272"/>
              <a:gd name="T13" fmla="*/ 2147483647 h 194"/>
              <a:gd name="T14" fmla="*/ 2147483647 w 272"/>
              <a:gd name="T15" fmla="*/ 2147483647 h 194"/>
              <a:gd name="T16" fmla="*/ 2147483647 w 272"/>
              <a:gd name="T17" fmla="*/ 2147483647 h 194"/>
              <a:gd name="T18" fmla="*/ 2147483647 w 272"/>
              <a:gd name="T19" fmla="*/ 2147483647 h 194"/>
              <a:gd name="T20" fmla="*/ 2147483647 w 272"/>
              <a:gd name="T21" fmla="*/ 2147483647 h 194"/>
              <a:gd name="T22" fmla="*/ 2147483647 w 272"/>
              <a:gd name="T23" fmla="*/ 2147483647 h 194"/>
              <a:gd name="T24" fmla="*/ 2147483647 w 272"/>
              <a:gd name="T25" fmla="*/ 2147483647 h 194"/>
              <a:gd name="T26" fmla="*/ 2147483647 w 272"/>
              <a:gd name="T27" fmla="*/ 2147483647 h 194"/>
              <a:gd name="T28" fmla="*/ 2147483647 w 272"/>
              <a:gd name="T29" fmla="*/ 2147483647 h 194"/>
              <a:gd name="T30" fmla="*/ 2147483647 w 272"/>
              <a:gd name="T31" fmla="*/ 2147483647 h 194"/>
              <a:gd name="T32" fmla="*/ 2147483647 w 272"/>
              <a:gd name="T33" fmla="*/ 2147483647 h 194"/>
              <a:gd name="T34" fmla="*/ 2147483647 w 272"/>
              <a:gd name="T35" fmla="*/ 2147483647 h 194"/>
              <a:gd name="T36" fmla="*/ 2147483647 w 272"/>
              <a:gd name="T37" fmla="*/ 2147483647 h 194"/>
              <a:gd name="T38" fmla="*/ 2147483647 w 272"/>
              <a:gd name="T39" fmla="*/ 2147483647 h 194"/>
              <a:gd name="T40" fmla="*/ 2147483647 w 272"/>
              <a:gd name="T41" fmla="*/ 2147483647 h 194"/>
              <a:gd name="T42" fmla="*/ 2147483647 w 272"/>
              <a:gd name="T43" fmla="*/ 2147483647 h 194"/>
              <a:gd name="T44" fmla="*/ 2147483647 w 272"/>
              <a:gd name="T45" fmla="*/ 2147483647 h 194"/>
              <a:gd name="T46" fmla="*/ 2147483647 w 272"/>
              <a:gd name="T47" fmla="*/ 2147483647 h 194"/>
              <a:gd name="T48" fmla="*/ 2147483647 w 272"/>
              <a:gd name="T49" fmla="*/ 2147483647 h 194"/>
              <a:gd name="T50" fmla="*/ 2147483647 w 272"/>
              <a:gd name="T51" fmla="*/ 2147483647 h 194"/>
              <a:gd name="T52" fmla="*/ 2147483647 w 272"/>
              <a:gd name="T53" fmla="*/ 2147483647 h 194"/>
              <a:gd name="T54" fmla="*/ 2147483647 w 272"/>
              <a:gd name="T55" fmla="*/ 2147483647 h 194"/>
              <a:gd name="T56" fmla="*/ 2147483647 w 272"/>
              <a:gd name="T57" fmla="*/ 2147483647 h 194"/>
              <a:gd name="T58" fmla="*/ 2147483647 w 272"/>
              <a:gd name="T59" fmla="*/ 2147483647 h 194"/>
              <a:gd name="T60" fmla="*/ 2147483647 w 272"/>
              <a:gd name="T61" fmla="*/ 2147483647 h 194"/>
              <a:gd name="T62" fmla="*/ 2147483647 w 272"/>
              <a:gd name="T63" fmla="*/ 2147483647 h 194"/>
              <a:gd name="T64" fmla="*/ 2147483647 w 272"/>
              <a:gd name="T65" fmla="*/ 2147483647 h 194"/>
              <a:gd name="T66" fmla="*/ 2147483647 w 272"/>
              <a:gd name="T67" fmla="*/ 2147483647 h 194"/>
              <a:gd name="T68" fmla="*/ 2147483647 w 272"/>
              <a:gd name="T69" fmla="*/ 0 h 19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2"/>
              <a:gd name="T106" fmla="*/ 0 h 194"/>
              <a:gd name="T107" fmla="*/ 272 w 272"/>
              <a:gd name="T108" fmla="*/ 194 h 19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2" h="194">
                <a:moveTo>
                  <a:pt x="6" y="10"/>
                </a:moveTo>
                <a:lnTo>
                  <a:pt x="1" y="32"/>
                </a:lnTo>
                <a:lnTo>
                  <a:pt x="0" y="58"/>
                </a:lnTo>
                <a:lnTo>
                  <a:pt x="1" y="89"/>
                </a:lnTo>
                <a:lnTo>
                  <a:pt x="7" y="117"/>
                </a:lnTo>
                <a:lnTo>
                  <a:pt x="11" y="128"/>
                </a:lnTo>
                <a:lnTo>
                  <a:pt x="18" y="140"/>
                </a:lnTo>
                <a:lnTo>
                  <a:pt x="24" y="149"/>
                </a:lnTo>
                <a:lnTo>
                  <a:pt x="33" y="159"/>
                </a:lnTo>
                <a:lnTo>
                  <a:pt x="41" y="166"/>
                </a:lnTo>
                <a:lnTo>
                  <a:pt x="51" y="174"/>
                </a:lnTo>
                <a:lnTo>
                  <a:pt x="76" y="185"/>
                </a:lnTo>
                <a:lnTo>
                  <a:pt x="103" y="192"/>
                </a:lnTo>
                <a:lnTo>
                  <a:pt x="119" y="193"/>
                </a:lnTo>
                <a:lnTo>
                  <a:pt x="137" y="194"/>
                </a:lnTo>
                <a:lnTo>
                  <a:pt x="153" y="193"/>
                </a:lnTo>
                <a:lnTo>
                  <a:pt x="168" y="192"/>
                </a:lnTo>
                <a:lnTo>
                  <a:pt x="181" y="188"/>
                </a:lnTo>
                <a:lnTo>
                  <a:pt x="195" y="185"/>
                </a:lnTo>
                <a:lnTo>
                  <a:pt x="201" y="181"/>
                </a:lnTo>
                <a:lnTo>
                  <a:pt x="207" y="179"/>
                </a:lnTo>
                <a:lnTo>
                  <a:pt x="219" y="174"/>
                </a:lnTo>
                <a:lnTo>
                  <a:pt x="228" y="166"/>
                </a:lnTo>
                <a:lnTo>
                  <a:pt x="238" y="159"/>
                </a:lnTo>
                <a:lnTo>
                  <a:pt x="245" y="149"/>
                </a:lnTo>
                <a:lnTo>
                  <a:pt x="253" y="140"/>
                </a:lnTo>
                <a:lnTo>
                  <a:pt x="258" y="128"/>
                </a:lnTo>
                <a:lnTo>
                  <a:pt x="263" y="117"/>
                </a:lnTo>
                <a:lnTo>
                  <a:pt x="265" y="102"/>
                </a:lnTo>
                <a:lnTo>
                  <a:pt x="269" y="89"/>
                </a:lnTo>
                <a:lnTo>
                  <a:pt x="271" y="74"/>
                </a:lnTo>
                <a:lnTo>
                  <a:pt x="272" y="58"/>
                </a:lnTo>
                <a:lnTo>
                  <a:pt x="269" y="26"/>
                </a:lnTo>
                <a:lnTo>
                  <a:pt x="267" y="12"/>
                </a:lnTo>
                <a:lnTo>
                  <a:pt x="264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4" name="Freeform 88"/>
          <p:cNvSpPr>
            <a:spLocks/>
          </p:cNvSpPr>
          <p:nvPr/>
        </p:nvSpPr>
        <p:spPr bwMode="auto">
          <a:xfrm>
            <a:off x="3611563" y="2462213"/>
            <a:ext cx="142875" cy="101600"/>
          </a:xfrm>
          <a:custGeom>
            <a:avLst/>
            <a:gdLst>
              <a:gd name="T0" fmla="*/ 0 w 268"/>
              <a:gd name="T1" fmla="*/ 2147483647 h 190"/>
              <a:gd name="T2" fmla="*/ 2147483647 w 268"/>
              <a:gd name="T3" fmla="*/ 2147483647 h 190"/>
              <a:gd name="T4" fmla="*/ 2147483647 w 268"/>
              <a:gd name="T5" fmla="*/ 2147483647 h 190"/>
              <a:gd name="T6" fmla="*/ 2147483647 w 268"/>
              <a:gd name="T7" fmla="*/ 2147483647 h 190"/>
              <a:gd name="T8" fmla="*/ 2147483647 w 268"/>
              <a:gd name="T9" fmla="*/ 2147483647 h 190"/>
              <a:gd name="T10" fmla="*/ 2147483647 w 268"/>
              <a:gd name="T11" fmla="*/ 2147483647 h 190"/>
              <a:gd name="T12" fmla="*/ 2147483647 w 268"/>
              <a:gd name="T13" fmla="*/ 2147483647 h 190"/>
              <a:gd name="T14" fmla="*/ 2147483647 w 268"/>
              <a:gd name="T15" fmla="*/ 2147483647 h 190"/>
              <a:gd name="T16" fmla="*/ 2147483647 w 268"/>
              <a:gd name="T17" fmla="*/ 2147483647 h 190"/>
              <a:gd name="T18" fmla="*/ 2147483647 w 268"/>
              <a:gd name="T19" fmla="*/ 2147483647 h 190"/>
              <a:gd name="T20" fmla="*/ 2147483647 w 268"/>
              <a:gd name="T21" fmla="*/ 2147483647 h 190"/>
              <a:gd name="T22" fmla="*/ 2147483647 w 268"/>
              <a:gd name="T23" fmla="*/ 2147483647 h 190"/>
              <a:gd name="T24" fmla="*/ 2147483647 w 268"/>
              <a:gd name="T25" fmla="*/ 2147483647 h 190"/>
              <a:gd name="T26" fmla="*/ 2147483647 w 268"/>
              <a:gd name="T27" fmla="*/ 2147483647 h 190"/>
              <a:gd name="T28" fmla="*/ 2147483647 w 268"/>
              <a:gd name="T29" fmla="*/ 2147483647 h 190"/>
              <a:gd name="T30" fmla="*/ 2147483647 w 268"/>
              <a:gd name="T31" fmla="*/ 2147483647 h 190"/>
              <a:gd name="T32" fmla="*/ 2147483647 w 268"/>
              <a:gd name="T33" fmla="*/ 2147483647 h 190"/>
              <a:gd name="T34" fmla="*/ 2147483647 w 268"/>
              <a:gd name="T35" fmla="*/ 2147483647 h 190"/>
              <a:gd name="T36" fmla="*/ 2147483647 w 268"/>
              <a:gd name="T37" fmla="*/ 2147483647 h 190"/>
              <a:gd name="T38" fmla="*/ 2147483647 w 268"/>
              <a:gd name="T39" fmla="*/ 2147483647 h 190"/>
              <a:gd name="T40" fmla="*/ 2147483647 w 268"/>
              <a:gd name="T41" fmla="*/ 2147483647 h 190"/>
              <a:gd name="T42" fmla="*/ 2147483647 w 268"/>
              <a:gd name="T43" fmla="*/ 2147483647 h 190"/>
              <a:gd name="T44" fmla="*/ 2147483647 w 268"/>
              <a:gd name="T45" fmla="*/ 2147483647 h 190"/>
              <a:gd name="T46" fmla="*/ 2147483647 w 268"/>
              <a:gd name="T47" fmla="*/ 2147483647 h 190"/>
              <a:gd name="T48" fmla="*/ 2147483647 w 268"/>
              <a:gd name="T49" fmla="*/ 2147483647 h 190"/>
              <a:gd name="T50" fmla="*/ 2147483647 w 268"/>
              <a:gd name="T51" fmla="*/ 2147483647 h 190"/>
              <a:gd name="T52" fmla="*/ 2147483647 w 268"/>
              <a:gd name="T53" fmla="*/ 2147483647 h 190"/>
              <a:gd name="T54" fmla="*/ 2147483647 w 268"/>
              <a:gd name="T55" fmla="*/ 2147483647 h 190"/>
              <a:gd name="T56" fmla="*/ 2147483647 w 268"/>
              <a:gd name="T57" fmla="*/ 2147483647 h 190"/>
              <a:gd name="T58" fmla="*/ 2147483647 w 268"/>
              <a:gd name="T59" fmla="*/ 2147483647 h 190"/>
              <a:gd name="T60" fmla="*/ 2147483647 w 268"/>
              <a:gd name="T61" fmla="*/ 2147483647 h 190"/>
              <a:gd name="T62" fmla="*/ 2147483647 w 268"/>
              <a:gd name="T63" fmla="*/ 2147483647 h 190"/>
              <a:gd name="T64" fmla="*/ 2147483647 w 268"/>
              <a:gd name="T65" fmla="*/ 0 h 19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68"/>
              <a:gd name="T100" fmla="*/ 0 h 190"/>
              <a:gd name="T101" fmla="*/ 268 w 268"/>
              <a:gd name="T102" fmla="*/ 190 h 19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68" h="190">
                <a:moveTo>
                  <a:pt x="0" y="101"/>
                </a:moveTo>
                <a:lnTo>
                  <a:pt x="6" y="120"/>
                </a:lnTo>
                <a:lnTo>
                  <a:pt x="15" y="138"/>
                </a:lnTo>
                <a:lnTo>
                  <a:pt x="27" y="153"/>
                </a:lnTo>
                <a:lnTo>
                  <a:pt x="34" y="159"/>
                </a:lnTo>
                <a:lnTo>
                  <a:pt x="43" y="167"/>
                </a:lnTo>
                <a:lnTo>
                  <a:pt x="60" y="176"/>
                </a:lnTo>
                <a:lnTo>
                  <a:pt x="69" y="180"/>
                </a:lnTo>
                <a:lnTo>
                  <a:pt x="80" y="184"/>
                </a:lnTo>
                <a:lnTo>
                  <a:pt x="91" y="185"/>
                </a:lnTo>
                <a:lnTo>
                  <a:pt x="104" y="188"/>
                </a:lnTo>
                <a:lnTo>
                  <a:pt x="131" y="190"/>
                </a:lnTo>
                <a:lnTo>
                  <a:pt x="146" y="189"/>
                </a:lnTo>
                <a:lnTo>
                  <a:pt x="162" y="188"/>
                </a:lnTo>
                <a:lnTo>
                  <a:pt x="169" y="185"/>
                </a:lnTo>
                <a:lnTo>
                  <a:pt x="176" y="184"/>
                </a:lnTo>
                <a:lnTo>
                  <a:pt x="191" y="181"/>
                </a:lnTo>
                <a:lnTo>
                  <a:pt x="202" y="176"/>
                </a:lnTo>
                <a:lnTo>
                  <a:pt x="214" y="171"/>
                </a:lnTo>
                <a:lnTo>
                  <a:pt x="223" y="163"/>
                </a:lnTo>
                <a:lnTo>
                  <a:pt x="233" y="157"/>
                </a:lnTo>
                <a:lnTo>
                  <a:pt x="240" y="146"/>
                </a:lnTo>
                <a:lnTo>
                  <a:pt x="248" y="137"/>
                </a:lnTo>
                <a:lnTo>
                  <a:pt x="253" y="126"/>
                </a:lnTo>
                <a:lnTo>
                  <a:pt x="255" y="119"/>
                </a:lnTo>
                <a:lnTo>
                  <a:pt x="259" y="114"/>
                </a:lnTo>
                <a:lnTo>
                  <a:pt x="262" y="100"/>
                </a:lnTo>
                <a:lnTo>
                  <a:pt x="266" y="87"/>
                </a:lnTo>
                <a:lnTo>
                  <a:pt x="267" y="71"/>
                </a:lnTo>
                <a:lnTo>
                  <a:pt x="268" y="55"/>
                </a:lnTo>
                <a:lnTo>
                  <a:pt x="267" y="39"/>
                </a:lnTo>
                <a:lnTo>
                  <a:pt x="266" y="24"/>
                </a:lnTo>
                <a:lnTo>
                  <a:pt x="261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5" name="Freeform 89"/>
          <p:cNvSpPr>
            <a:spLocks/>
          </p:cNvSpPr>
          <p:nvPr/>
        </p:nvSpPr>
        <p:spPr bwMode="auto">
          <a:xfrm>
            <a:off x="3609975" y="2419350"/>
            <a:ext cx="139700" cy="96838"/>
          </a:xfrm>
          <a:custGeom>
            <a:avLst/>
            <a:gdLst>
              <a:gd name="T0" fmla="*/ 2147483647 w 265"/>
              <a:gd name="T1" fmla="*/ 2147483647 h 182"/>
              <a:gd name="T2" fmla="*/ 0 w 265"/>
              <a:gd name="T3" fmla="*/ 2147483647 h 182"/>
              <a:gd name="T4" fmla="*/ 0 w 265"/>
              <a:gd name="T5" fmla="*/ 2147483647 h 182"/>
              <a:gd name="T6" fmla="*/ 0 w 265"/>
              <a:gd name="T7" fmla="*/ 2147483647 h 182"/>
              <a:gd name="T8" fmla="*/ 2147483647 w 265"/>
              <a:gd name="T9" fmla="*/ 2147483647 h 182"/>
              <a:gd name="T10" fmla="*/ 2147483647 w 265"/>
              <a:gd name="T11" fmla="*/ 2147483647 h 182"/>
              <a:gd name="T12" fmla="*/ 2147483647 w 265"/>
              <a:gd name="T13" fmla="*/ 2147483647 h 182"/>
              <a:gd name="T14" fmla="*/ 2147483647 w 265"/>
              <a:gd name="T15" fmla="*/ 2147483647 h 182"/>
              <a:gd name="T16" fmla="*/ 2147483647 w 265"/>
              <a:gd name="T17" fmla="*/ 2147483647 h 182"/>
              <a:gd name="T18" fmla="*/ 2147483647 w 265"/>
              <a:gd name="T19" fmla="*/ 2147483647 h 182"/>
              <a:gd name="T20" fmla="*/ 2147483647 w 265"/>
              <a:gd name="T21" fmla="*/ 2147483647 h 182"/>
              <a:gd name="T22" fmla="*/ 2147483647 w 265"/>
              <a:gd name="T23" fmla="*/ 2147483647 h 182"/>
              <a:gd name="T24" fmla="*/ 2147483647 w 265"/>
              <a:gd name="T25" fmla="*/ 2147483647 h 182"/>
              <a:gd name="T26" fmla="*/ 2147483647 w 265"/>
              <a:gd name="T27" fmla="*/ 2147483647 h 182"/>
              <a:gd name="T28" fmla="*/ 2147483647 w 265"/>
              <a:gd name="T29" fmla="*/ 0 h 182"/>
              <a:gd name="T30" fmla="*/ 2147483647 w 265"/>
              <a:gd name="T31" fmla="*/ 0 h 182"/>
              <a:gd name="T32" fmla="*/ 2147483647 w 265"/>
              <a:gd name="T33" fmla="*/ 2147483647 h 182"/>
              <a:gd name="T34" fmla="*/ 2147483647 w 265"/>
              <a:gd name="T35" fmla="*/ 2147483647 h 182"/>
              <a:gd name="T36" fmla="*/ 2147483647 w 265"/>
              <a:gd name="T37" fmla="*/ 2147483647 h 182"/>
              <a:gd name="T38" fmla="*/ 2147483647 w 265"/>
              <a:gd name="T39" fmla="*/ 2147483647 h 182"/>
              <a:gd name="T40" fmla="*/ 2147483647 w 265"/>
              <a:gd name="T41" fmla="*/ 2147483647 h 182"/>
              <a:gd name="T42" fmla="*/ 2147483647 w 265"/>
              <a:gd name="T43" fmla="*/ 2147483647 h 182"/>
              <a:gd name="T44" fmla="*/ 2147483647 w 265"/>
              <a:gd name="T45" fmla="*/ 2147483647 h 18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65"/>
              <a:gd name="T70" fmla="*/ 0 h 182"/>
              <a:gd name="T71" fmla="*/ 265 w 265"/>
              <a:gd name="T72" fmla="*/ 182 h 18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65" h="182">
                <a:moveTo>
                  <a:pt x="4" y="182"/>
                </a:moveTo>
                <a:lnTo>
                  <a:pt x="0" y="160"/>
                </a:lnTo>
                <a:lnTo>
                  <a:pt x="0" y="136"/>
                </a:lnTo>
                <a:lnTo>
                  <a:pt x="1" y="103"/>
                </a:lnTo>
                <a:lnTo>
                  <a:pt x="8" y="76"/>
                </a:lnTo>
                <a:lnTo>
                  <a:pt x="12" y="63"/>
                </a:lnTo>
                <a:lnTo>
                  <a:pt x="18" y="52"/>
                </a:lnTo>
                <a:lnTo>
                  <a:pt x="25" y="42"/>
                </a:lnTo>
                <a:lnTo>
                  <a:pt x="34" y="34"/>
                </a:lnTo>
                <a:lnTo>
                  <a:pt x="42" y="25"/>
                </a:lnTo>
                <a:lnTo>
                  <a:pt x="52" y="19"/>
                </a:lnTo>
                <a:lnTo>
                  <a:pt x="62" y="12"/>
                </a:lnTo>
                <a:lnTo>
                  <a:pt x="75" y="8"/>
                </a:lnTo>
                <a:lnTo>
                  <a:pt x="102" y="2"/>
                </a:lnTo>
                <a:lnTo>
                  <a:pt x="135" y="0"/>
                </a:lnTo>
                <a:lnTo>
                  <a:pt x="160" y="0"/>
                </a:lnTo>
                <a:lnTo>
                  <a:pt x="182" y="4"/>
                </a:lnTo>
                <a:lnTo>
                  <a:pt x="201" y="11"/>
                </a:lnTo>
                <a:lnTo>
                  <a:pt x="219" y="20"/>
                </a:lnTo>
                <a:lnTo>
                  <a:pt x="233" y="30"/>
                </a:lnTo>
                <a:lnTo>
                  <a:pt x="246" y="44"/>
                </a:lnTo>
                <a:lnTo>
                  <a:pt x="256" y="61"/>
                </a:lnTo>
                <a:lnTo>
                  <a:pt x="265" y="81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6" name="Line 90"/>
          <p:cNvSpPr>
            <a:spLocks noChangeShapeType="1"/>
          </p:cNvSpPr>
          <p:nvPr/>
        </p:nvSpPr>
        <p:spPr bwMode="auto">
          <a:xfrm flipH="1">
            <a:off x="3611563" y="2462213"/>
            <a:ext cx="138112" cy="53975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7" name="Line 91"/>
          <p:cNvSpPr>
            <a:spLocks noChangeShapeType="1"/>
          </p:cNvSpPr>
          <p:nvPr/>
        </p:nvSpPr>
        <p:spPr bwMode="auto">
          <a:xfrm flipV="1">
            <a:off x="4487863" y="2324100"/>
            <a:ext cx="236537" cy="111125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8" name="Freeform 92"/>
          <p:cNvSpPr>
            <a:spLocks/>
          </p:cNvSpPr>
          <p:nvPr/>
        </p:nvSpPr>
        <p:spPr bwMode="auto">
          <a:xfrm>
            <a:off x="5091113" y="2359025"/>
            <a:ext cx="138112" cy="47625"/>
          </a:xfrm>
          <a:custGeom>
            <a:avLst/>
            <a:gdLst>
              <a:gd name="T0" fmla="*/ 2147483647 w 263"/>
              <a:gd name="T1" fmla="*/ 2147483647 h 90"/>
              <a:gd name="T2" fmla="*/ 2147483647 w 263"/>
              <a:gd name="T3" fmla="*/ 2147483647 h 90"/>
              <a:gd name="T4" fmla="*/ 2147483647 w 263"/>
              <a:gd name="T5" fmla="*/ 2147483647 h 90"/>
              <a:gd name="T6" fmla="*/ 2147483647 w 263"/>
              <a:gd name="T7" fmla="*/ 2147483647 h 90"/>
              <a:gd name="T8" fmla="*/ 2147483647 w 263"/>
              <a:gd name="T9" fmla="*/ 2147483647 h 90"/>
              <a:gd name="T10" fmla="*/ 2147483647 w 263"/>
              <a:gd name="T11" fmla="*/ 2147483647 h 90"/>
              <a:gd name="T12" fmla="*/ 2147483647 w 263"/>
              <a:gd name="T13" fmla="*/ 2147483647 h 90"/>
              <a:gd name="T14" fmla="*/ 2147483647 w 263"/>
              <a:gd name="T15" fmla="*/ 2147483647 h 90"/>
              <a:gd name="T16" fmla="*/ 2147483647 w 263"/>
              <a:gd name="T17" fmla="*/ 2147483647 h 90"/>
              <a:gd name="T18" fmla="*/ 2147483647 w 263"/>
              <a:gd name="T19" fmla="*/ 0 h 90"/>
              <a:gd name="T20" fmla="*/ 2147483647 w 263"/>
              <a:gd name="T21" fmla="*/ 2147483647 h 90"/>
              <a:gd name="T22" fmla="*/ 2147483647 w 263"/>
              <a:gd name="T23" fmla="*/ 2147483647 h 90"/>
              <a:gd name="T24" fmla="*/ 2147483647 w 263"/>
              <a:gd name="T25" fmla="*/ 2147483647 h 90"/>
              <a:gd name="T26" fmla="*/ 2147483647 w 263"/>
              <a:gd name="T27" fmla="*/ 2147483647 h 90"/>
              <a:gd name="T28" fmla="*/ 2147483647 w 263"/>
              <a:gd name="T29" fmla="*/ 2147483647 h 90"/>
              <a:gd name="T30" fmla="*/ 2147483647 w 263"/>
              <a:gd name="T31" fmla="*/ 2147483647 h 90"/>
              <a:gd name="T32" fmla="*/ 2147483647 w 263"/>
              <a:gd name="T33" fmla="*/ 2147483647 h 90"/>
              <a:gd name="T34" fmla="*/ 0 w 263"/>
              <a:gd name="T35" fmla="*/ 2147483647 h 9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63"/>
              <a:gd name="T55" fmla="*/ 0 h 90"/>
              <a:gd name="T56" fmla="*/ 263 w 263"/>
              <a:gd name="T57" fmla="*/ 90 h 9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63" h="90">
                <a:moveTo>
                  <a:pt x="263" y="87"/>
                </a:moveTo>
                <a:lnTo>
                  <a:pt x="254" y="65"/>
                </a:lnTo>
                <a:lnTo>
                  <a:pt x="245" y="48"/>
                </a:lnTo>
                <a:lnTo>
                  <a:pt x="238" y="39"/>
                </a:lnTo>
                <a:lnTo>
                  <a:pt x="232" y="33"/>
                </a:lnTo>
                <a:lnTo>
                  <a:pt x="218" y="21"/>
                </a:lnTo>
                <a:lnTo>
                  <a:pt x="198" y="12"/>
                </a:lnTo>
                <a:lnTo>
                  <a:pt x="179" y="5"/>
                </a:lnTo>
                <a:lnTo>
                  <a:pt x="155" y="2"/>
                </a:lnTo>
                <a:lnTo>
                  <a:pt x="131" y="0"/>
                </a:lnTo>
                <a:lnTo>
                  <a:pt x="103" y="2"/>
                </a:lnTo>
                <a:lnTo>
                  <a:pt x="80" y="5"/>
                </a:lnTo>
                <a:lnTo>
                  <a:pt x="59" y="12"/>
                </a:lnTo>
                <a:lnTo>
                  <a:pt x="42" y="22"/>
                </a:lnTo>
                <a:lnTo>
                  <a:pt x="27" y="34"/>
                </a:lnTo>
                <a:lnTo>
                  <a:pt x="15" y="50"/>
                </a:lnTo>
                <a:lnTo>
                  <a:pt x="6" y="68"/>
                </a:lnTo>
                <a:lnTo>
                  <a:pt x="0" y="9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89" name="Line 93"/>
          <p:cNvSpPr>
            <a:spLocks noChangeShapeType="1"/>
          </p:cNvSpPr>
          <p:nvPr/>
        </p:nvSpPr>
        <p:spPr bwMode="auto">
          <a:xfrm>
            <a:off x="4860925" y="2320925"/>
            <a:ext cx="230188" cy="85725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0" name="Freeform 94"/>
          <p:cNvSpPr>
            <a:spLocks/>
          </p:cNvSpPr>
          <p:nvPr/>
        </p:nvSpPr>
        <p:spPr bwMode="auto">
          <a:xfrm>
            <a:off x="4351338" y="2393950"/>
            <a:ext cx="136525" cy="46038"/>
          </a:xfrm>
          <a:custGeom>
            <a:avLst/>
            <a:gdLst>
              <a:gd name="T0" fmla="*/ 2147483647 w 258"/>
              <a:gd name="T1" fmla="*/ 2147483647 h 88"/>
              <a:gd name="T2" fmla="*/ 2147483647 w 258"/>
              <a:gd name="T3" fmla="*/ 2147483647 h 88"/>
              <a:gd name="T4" fmla="*/ 2147483647 w 258"/>
              <a:gd name="T5" fmla="*/ 2147483647 h 88"/>
              <a:gd name="T6" fmla="*/ 2147483647 w 258"/>
              <a:gd name="T7" fmla="*/ 2147483647 h 88"/>
              <a:gd name="T8" fmla="*/ 2147483647 w 258"/>
              <a:gd name="T9" fmla="*/ 2147483647 h 88"/>
              <a:gd name="T10" fmla="*/ 2147483647 w 258"/>
              <a:gd name="T11" fmla="*/ 2147483647 h 88"/>
              <a:gd name="T12" fmla="*/ 2147483647 w 258"/>
              <a:gd name="T13" fmla="*/ 2147483647 h 88"/>
              <a:gd name="T14" fmla="*/ 2147483647 w 258"/>
              <a:gd name="T15" fmla="*/ 0 h 88"/>
              <a:gd name="T16" fmla="*/ 2147483647 w 258"/>
              <a:gd name="T17" fmla="*/ 0 h 88"/>
              <a:gd name="T18" fmla="*/ 2147483647 w 258"/>
              <a:gd name="T19" fmla="*/ 0 h 88"/>
              <a:gd name="T20" fmla="*/ 2147483647 w 258"/>
              <a:gd name="T21" fmla="*/ 2147483647 h 88"/>
              <a:gd name="T22" fmla="*/ 2147483647 w 258"/>
              <a:gd name="T23" fmla="*/ 2147483647 h 88"/>
              <a:gd name="T24" fmla="*/ 2147483647 w 258"/>
              <a:gd name="T25" fmla="*/ 2147483647 h 88"/>
              <a:gd name="T26" fmla="*/ 2147483647 w 258"/>
              <a:gd name="T27" fmla="*/ 2147483647 h 88"/>
              <a:gd name="T28" fmla="*/ 2147483647 w 258"/>
              <a:gd name="T29" fmla="*/ 2147483647 h 88"/>
              <a:gd name="T30" fmla="*/ 2147483647 w 258"/>
              <a:gd name="T31" fmla="*/ 2147483647 h 88"/>
              <a:gd name="T32" fmla="*/ 0 w 258"/>
              <a:gd name="T33" fmla="*/ 2147483647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58"/>
              <a:gd name="T52" fmla="*/ 0 h 88"/>
              <a:gd name="T53" fmla="*/ 258 w 258"/>
              <a:gd name="T54" fmla="*/ 88 h 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58" h="88">
                <a:moveTo>
                  <a:pt x="258" y="78"/>
                </a:moveTo>
                <a:lnTo>
                  <a:pt x="249" y="58"/>
                </a:lnTo>
                <a:lnTo>
                  <a:pt x="240" y="43"/>
                </a:lnTo>
                <a:lnTo>
                  <a:pt x="227" y="29"/>
                </a:lnTo>
                <a:lnTo>
                  <a:pt x="213" y="20"/>
                </a:lnTo>
                <a:lnTo>
                  <a:pt x="196" y="10"/>
                </a:lnTo>
                <a:lnTo>
                  <a:pt x="176" y="4"/>
                </a:lnTo>
                <a:lnTo>
                  <a:pt x="154" y="0"/>
                </a:lnTo>
                <a:lnTo>
                  <a:pt x="131" y="0"/>
                </a:lnTo>
                <a:lnTo>
                  <a:pt x="104" y="1"/>
                </a:lnTo>
                <a:lnTo>
                  <a:pt x="80" y="5"/>
                </a:lnTo>
                <a:lnTo>
                  <a:pt x="60" y="12"/>
                </a:lnTo>
                <a:lnTo>
                  <a:pt x="43" y="22"/>
                </a:lnTo>
                <a:lnTo>
                  <a:pt x="27" y="34"/>
                </a:lnTo>
                <a:lnTo>
                  <a:pt x="16" y="49"/>
                </a:lnTo>
                <a:lnTo>
                  <a:pt x="7" y="66"/>
                </a:lnTo>
                <a:lnTo>
                  <a:pt x="0" y="88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1" name="Freeform 95"/>
          <p:cNvSpPr>
            <a:spLocks/>
          </p:cNvSpPr>
          <p:nvPr/>
        </p:nvSpPr>
        <p:spPr bwMode="auto">
          <a:xfrm>
            <a:off x="3984625" y="2357438"/>
            <a:ext cx="138113" cy="47625"/>
          </a:xfrm>
          <a:custGeom>
            <a:avLst/>
            <a:gdLst>
              <a:gd name="T0" fmla="*/ 0 w 261"/>
              <a:gd name="T1" fmla="*/ 2147483647 h 91"/>
              <a:gd name="T2" fmla="*/ 2147483647 w 261"/>
              <a:gd name="T3" fmla="*/ 2147483647 h 91"/>
              <a:gd name="T4" fmla="*/ 2147483647 w 261"/>
              <a:gd name="T5" fmla="*/ 2147483647 h 91"/>
              <a:gd name="T6" fmla="*/ 2147483647 w 261"/>
              <a:gd name="T7" fmla="*/ 2147483647 h 91"/>
              <a:gd name="T8" fmla="*/ 2147483647 w 261"/>
              <a:gd name="T9" fmla="*/ 2147483647 h 91"/>
              <a:gd name="T10" fmla="*/ 2147483647 w 261"/>
              <a:gd name="T11" fmla="*/ 2147483647 h 91"/>
              <a:gd name="T12" fmla="*/ 2147483647 w 261"/>
              <a:gd name="T13" fmla="*/ 2147483647 h 91"/>
              <a:gd name="T14" fmla="*/ 2147483647 w 261"/>
              <a:gd name="T15" fmla="*/ 2147483647 h 91"/>
              <a:gd name="T16" fmla="*/ 2147483647 w 261"/>
              <a:gd name="T17" fmla="*/ 2147483647 h 91"/>
              <a:gd name="T18" fmla="*/ 2147483647 w 261"/>
              <a:gd name="T19" fmla="*/ 2147483647 h 91"/>
              <a:gd name="T20" fmla="*/ 2147483647 w 261"/>
              <a:gd name="T21" fmla="*/ 2147483647 h 91"/>
              <a:gd name="T22" fmla="*/ 2147483647 w 261"/>
              <a:gd name="T23" fmla="*/ 2147483647 h 91"/>
              <a:gd name="T24" fmla="*/ 2147483647 w 261"/>
              <a:gd name="T25" fmla="*/ 2147483647 h 91"/>
              <a:gd name="T26" fmla="*/ 2147483647 w 261"/>
              <a:gd name="T27" fmla="*/ 2147483647 h 91"/>
              <a:gd name="T28" fmla="*/ 2147483647 w 261"/>
              <a:gd name="T29" fmla="*/ 2147483647 h 91"/>
              <a:gd name="T30" fmla="*/ 2147483647 w 261"/>
              <a:gd name="T31" fmla="*/ 2147483647 h 91"/>
              <a:gd name="T32" fmla="*/ 2147483647 w 261"/>
              <a:gd name="T33" fmla="*/ 2147483647 h 91"/>
              <a:gd name="T34" fmla="*/ 2147483647 w 261"/>
              <a:gd name="T35" fmla="*/ 2147483647 h 91"/>
              <a:gd name="T36" fmla="*/ 2147483647 w 261"/>
              <a:gd name="T37" fmla="*/ 2147483647 h 91"/>
              <a:gd name="T38" fmla="*/ 2147483647 w 261"/>
              <a:gd name="T39" fmla="*/ 2147483647 h 91"/>
              <a:gd name="T40" fmla="*/ 2147483647 w 261"/>
              <a:gd name="T41" fmla="*/ 2147483647 h 91"/>
              <a:gd name="T42" fmla="*/ 2147483647 w 261"/>
              <a:gd name="T43" fmla="*/ 2147483647 h 91"/>
              <a:gd name="T44" fmla="*/ 2147483647 w 261"/>
              <a:gd name="T45" fmla="*/ 2147483647 h 91"/>
              <a:gd name="T46" fmla="*/ 2147483647 w 261"/>
              <a:gd name="T47" fmla="*/ 2147483647 h 91"/>
              <a:gd name="T48" fmla="*/ 2147483647 w 261"/>
              <a:gd name="T49" fmla="*/ 2147483647 h 91"/>
              <a:gd name="T50" fmla="*/ 2147483647 w 261"/>
              <a:gd name="T51" fmla="*/ 2147483647 h 91"/>
              <a:gd name="T52" fmla="*/ 2147483647 w 261"/>
              <a:gd name="T53" fmla="*/ 2147483647 h 91"/>
              <a:gd name="T54" fmla="*/ 2147483647 w 261"/>
              <a:gd name="T55" fmla="*/ 2147483647 h 91"/>
              <a:gd name="T56" fmla="*/ 2147483647 w 261"/>
              <a:gd name="T57" fmla="*/ 2147483647 h 91"/>
              <a:gd name="T58" fmla="*/ 2147483647 w 261"/>
              <a:gd name="T59" fmla="*/ 0 h 9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61"/>
              <a:gd name="T91" fmla="*/ 0 h 91"/>
              <a:gd name="T92" fmla="*/ 261 w 261"/>
              <a:gd name="T93" fmla="*/ 91 h 9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61" h="91">
                <a:moveTo>
                  <a:pt x="0" y="9"/>
                </a:moveTo>
                <a:lnTo>
                  <a:pt x="6" y="28"/>
                </a:lnTo>
                <a:lnTo>
                  <a:pt x="15" y="44"/>
                </a:lnTo>
                <a:lnTo>
                  <a:pt x="27" y="59"/>
                </a:lnTo>
                <a:lnTo>
                  <a:pt x="44" y="70"/>
                </a:lnTo>
                <a:lnTo>
                  <a:pt x="61" y="79"/>
                </a:lnTo>
                <a:lnTo>
                  <a:pt x="80" y="86"/>
                </a:lnTo>
                <a:lnTo>
                  <a:pt x="102" y="90"/>
                </a:lnTo>
                <a:lnTo>
                  <a:pt x="130" y="91"/>
                </a:lnTo>
                <a:lnTo>
                  <a:pt x="135" y="90"/>
                </a:lnTo>
                <a:lnTo>
                  <a:pt x="141" y="90"/>
                </a:lnTo>
                <a:lnTo>
                  <a:pt x="154" y="89"/>
                </a:lnTo>
                <a:lnTo>
                  <a:pt x="166" y="86"/>
                </a:lnTo>
                <a:lnTo>
                  <a:pt x="171" y="85"/>
                </a:lnTo>
                <a:lnTo>
                  <a:pt x="178" y="85"/>
                </a:lnTo>
                <a:lnTo>
                  <a:pt x="181" y="82"/>
                </a:lnTo>
                <a:lnTo>
                  <a:pt x="187" y="81"/>
                </a:lnTo>
                <a:lnTo>
                  <a:pt x="197" y="77"/>
                </a:lnTo>
                <a:lnTo>
                  <a:pt x="206" y="72"/>
                </a:lnTo>
                <a:lnTo>
                  <a:pt x="216" y="68"/>
                </a:lnTo>
                <a:lnTo>
                  <a:pt x="223" y="60"/>
                </a:lnTo>
                <a:lnTo>
                  <a:pt x="231" y="54"/>
                </a:lnTo>
                <a:lnTo>
                  <a:pt x="237" y="46"/>
                </a:lnTo>
                <a:lnTo>
                  <a:pt x="240" y="42"/>
                </a:lnTo>
                <a:lnTo>
                  <a:pt x="244" y="39"/>
                </a:lnTo>
                <a:lnTo>
                  <a:pt x="248" y="29"/>
                </a:lnTo>
                <a:lnTo>
                  <a:pt x="253" y="20"/>
                </a:lnTo>
                <a:lnTo>
                  <a:pt x="257" y="9"/>
                </a:lnTo>
                <a:lnTo>
                  <a:pt x="258" y="4"/>
                </a:lnTo>
                <a:lnTo>
                  <a:pt x="261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2" name="Line 96"/>
          <p:cNvSpPr>
            <a:spLocks noChangeShapeType="1"/>
          </p:cNvSpPr>
          <p:nvPr/>
        </p:nvSpPr>
        <p:spPr bwMode="auto">
          <a:xfrm>
            <a:off x="4122738" y="2357438"/>
            <a:ext cx="228600" cy="82550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3" name="Line 97"/>
          <p:cNvSpPr>
            <a:spLocks noChangeShapeType="1"/>
          </p:cNvSpPr>
          <p:nvPr/>
        </p:nvSpPr>
        <p:spPr bwMode="auto">
          <a:xfrm flipV="1">
            <a:off x="3749675" y="2362200"/>
            <a:ext cx="234950" cy="100013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4" name="Line 98"/>
          <p:cNvSpPr>
            <a:spLocks noChangeShapeType="1"/>
          </p:cNvSpPr>
          <p:nvPr/>
        </p:nvSpPr>
        <p:spPr bwMode="auto">
          <a:xfrm flipV="1">
            <a:off x="5229225" y="2312988"/>
            <a:ext cx="233363" cy="92075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5" name="Freeform 99"/>
          <p:cNvSpPr>
            <a:spLocks/>
          </p:cNvSpPr>
          <p:nvPr/>
        </p:nvSpPr>
        <p:spPr bwMode="auto">
          <a:xfrm>
            <a:off x="3255963" y="2593975"/>
            <a:ext cx="127000" cy="73025"/>
          </a:xfrm>
          <a:custGeom>
            <a:avLst/>
            <a:gdLst>
              <a:gd name="T0" fmla="*/ 2147483647 w 240"/>
              <a:gd name="T1" fmla="*/ 0 h 139"/>
              <a:gd name="T2" fmla="*/ 2147483647 w 240"/>
              <a:gd name="T3" fmla="*/ 2147483647 h 139"/>
              <a:gd name="T4" fmla="*/ 0 w 240"/>
              <a:gd name="T5" fmla="*/ 2147483647 h 139"/>
              <a:gd name="T6" fmla="*/ 0 60000 65536"/>
              <a:gd name="T7" fmla="*/ 0 60000 65536"/>
              <a:gd name="T8" fmla="*/ 0 60000 65536"/>
              <a:gd name="T9" fmla="*/ 0 w 240"/>
              <a:gd name="T10" fmla="*/ 0 h 139"/>
              <a:gd name="T11" fmla="*/ 240 w 240"/>
              <a:gd name="T12" fmla="*/ 139 h 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39">
                <a:moveTo>
                  <a:pt x="240" y="0"/>
                </a:moveTo>
                <a:lnTo>
                  <a:pt x="105" y="46"/>
                </a:lnTo>
                <a:lnTo>
                  <a:pt x="0" y="139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6" name="Freeform 100"/>
          <p:cNvSpPr>
            <a:spLocks/>
          </p:cNvSpPr>
          <p:nvPr/>
        </p:nvSpPr>
        <p:spPr bwMode="auto">
          <a:xfrm>
            <a:off x="3241675" y="2546350"/>
            <a:ext cx="141288" cy="120650"/>
          </a:xfrm>
          <a:custGeom>
            <a:avLst/>
            <a:gdLst>
              <a:gd name="T0" fmla="*/ 2147483647 w 267"/>
              <a:gd name="T1" fmla="*/ 2147483647 h 228"/>
              <a:gd name="T2" fmla="*/ 2147483647 w 267"/>
              <a:gd name="T3" fmla="*/ 2147483647 h 228"/>
              <a:gd name="T4" fmla="*/ 2147483647 w 267"/>
              <a:gd name="T5" fmla="*/ 2147483647 h 228"/>
              <a:gd name="T6" fmla="*/ 2147483647 w 267"/>
              <a:gd name="T7" fmla="*/ 2147483647 h 228"/>
              <a:gd name="T8" fmla="*/ 2147483647 w 267"/>
              <a:gd name="T9" fmla="*/ 2147483647 h 228"/>
              <a:gd name="T10" fmla="*/ 2147483647 w 267"/>
              <a:gd name="T11" fmla="*/ 2147483647 h 228"/>
              <a:gd name="T12" fmla="*/ 2147483647 w 267"/>
              <a:gd name="T13" fmla="*/ 2147483647 h 228"/>
              <a:gd name="T14" fmla="*/ 2147483647 w 267"/>
              <a:gd name="T15" fmla="*/ 2147483647 h 228"/>
              <a:gd name="T16" fmla="*/ 2147483647 w 267"/>
              <a:gd name="T17" fmla="*/ 2147483647 h 228"/>
              <a:gd name="T18" fmla="*/ 2147483647 w 267"/>
              <a:gd name="T19" fmla="*/ 2147483647 h 228"/>
              <a:gd name="T20" fmla="*/ 2147483647 w 267"/>
              <a:gd name="T21" fmla="*/ 0 h 228"/>
              <a:gd name="T22" fmla="*/ 2147483647 w 267"/>
              <a:gd name="T23" fmla="*/ 0 h 228"/>
              <a:gd name="T24" fmla="*/ 2147483647 w 267"/>
              <a:gd name="T25" fmla="*/ 0 h 228"/>
              <a:gd name="T26" fmla="*/ 2147483647 w 267"/>
              <a:gd name="T27" fmla="*/ 2147483647 h 228"/>
              <a:gd name="T28" fmla="*/ 2147483647 w 267"/>
              <a:gd name="T29" fmla="*/ 2147483647 h 228"/>
              <a:gd name="T30" fmla="*/ 2147483647 w 267"/>
              <a:gd name="T31" fmla="*/ 2147483647 h 228"/>
              <a:gd name="T32" fmla="*/ 2147483647 w 267"/>
              <a:gd name="T33" fmla="*/ 2147483647 h 228"/>
              <a:gd name="T34" fmla="*/ 2147483647 w 267"/>
              <a:gd name="T35" fmla="*/ 2147483647 h 228"/>
              <a:gd name="T36" fmla="*/ 2147483647 w 267"/>
              <a:gd name="T37" fmla="*/ 2147483647 h 228"/>
              <a:gd name="T38" fmla="*/ 2147483647 w 267"/>
              <a:gd name="T39" fmla="*/ 2147483647 h 228"/>
              <a:gd name="T40" fmla="*/ 2147483647 w 267"/>
              <a:gd name="T41" fmla="*/ 2147483647 h 228"/>
              <a:gd name="T42" fmla="*/ 2147483647 w 267"/>
              <a:gd name="T43" fmla="*/ 2147483647 h 228"/>
              <a:gd name="T44" fmla="*/ 0 w 267"/>
              <a:gd name="T45" fmla="*/ 2147483647 h 228"/>
              <a:gd name="T46" fmla="*/ 0 w 267"/>
              <a:gd name="T47" fmla="*/ 2147483647 h 228"/>
              <a:gd name="T48" fmla="*/ 0 w 267"/>
              <a:gd name="T49" fmla="*/ 2147483647 h 228"/>
              <a:gd name="T50" fmla="*/ 2147483647 w 267"/>
              <a:gd name="T51" fmla="*/ 2147483647 h 228"/>
              <a:gd name="T52" fmla="*/ 2147483647 w 267"/>
              <a:gd name="T53" fmla="*/ 2147483647 h 228"/>
              <a:gd name="T54" fmla="*/ 2147483647 w 267"/>
              <a:gd name="T55" fmla="*/ 2147483647 h 228"/>
              <a:gd name="T56" fmla="*/ 2147483647 w 267"/>
              <a:gd name="T57" fmla="*/ 2147483647 h 228"/>
              <a:gd name="T58" fmla="*/ 2147483647 w 267"/>
              <a:gd name="T59" fmla="*/ 2147483647 h 228"/>
              <a:gd name="T60" fmla="*/ 2147483647 w 267"/>
              <a:gd name="T61" fmla="*/ 2147483647 h 22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67"/>
              <a:gd name="T94" fmla="*/ 0 h 228"/>
              <a:gd name="T95" fmla="*/ 267 w 267"/>
              <a:gd name="T96" fmla="*/ 228 h 22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67" h="228">
                <a:moveTo>
                  <a:pt x="267" y="89"/>
                </a:moveTo>
                <a:lnTo>
                  <a:pt x="259" y="67"/>
                </a:lnTo>
                <a:lnTo>
                  <a:pt x="254" y="57"/>
                </a:lnTo>
                <a:lnTo>
                  <a:pt x="250" y="49"/>
                </a:lnTo>
                <a:lnTo>
                  <a:pt x="244" y="40"/>
                </a:lnTo>
                <a:lnTo>
                  <a:pt x="237" y="34"/>
                </a:lnTo>
                <a:lnTo>
                  <a:pt x="223" y="22"/>
                </a:lnTo>
                <a:lnTo>
                  <a:pt x="213" y="15"/>
                </a:lnTo>
                <a:lnTo>
                  <a:pt x="203" y="12"/>
                </a:lnTo>
                <a:lnTo>
                  <a:pt x="184" y="5"/>
                </a:lnTo>
                <a:lnTo>
                  <a:pt x="159" y="1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1" y="25"/>
                </a:lnTo>
                <a:lnTo>
                  <a:pt x="34" y="34"/>
                </a:lnTo>
                <a:lnTo>
                  <a:pt x="24" y="41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1" y="102"/>
                </a:lnTo>
                <a:lnTo>
                  <a:pt x="0" y="135"/>
                </a:lnTo>
                <a:lnTo>
                  <a:pt x="1" y="162"/>
                </a:lnTo>
                <a:lnTo>
                  <a:pt x="2" y="175"/>
                </a:lnTo>
                <a:lnTo>
                  <a:pt x="6" y="188"/>
                </a:lnTo>
                <a:lnTo>
                  <a:pt x="9" y="198"/>
                </a:lnTo>
                <a:lnTo>
                  <a:pt x="14" y="209"/>
                </a:lnTo>
                <a:lnTo>
                  <a:pt x="19" y="218"/>
                </a:lnTo>
                <a:lnTo>
                  <a:pt x="27" y="228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7" name="Freeform 101"/>
          <p:cNvSpPr>
            <a:spLocks/>
          </p:cNvSpPr>
          <p:nvPr/>
        </p:nvSpPr>
        <p:spPr bwMode="auto">
          <a:xfrm>
            <a:off x="3255963" y="2593975"/>
            <a:ext cx="130175" cy="96838"/>
          </a:xfrm>
          <a:custGeom>
            <a:avLst/>
            <a:gdLst>
              <a:gd name="T0" fmla="*/ 0 w 245"/>
              <a:gd name="T1" fmla="*/ 2147483647 h 183"/>
              <a:gd name="T2" fmla="*/ 2147483647 w 245"/>
              <a:gd name="T3" fmla="*/ 2147483647 h 183"/>
              <a:gd name="T4" fmla="*/ 2147483647 w 245"/>
              <a:gd name="T5" fmla="*/ 2147483647 h 183"/>
              <a:gd name="T6" fmla="*/ 2147483647 w 245"/>
              <a:gd name="T7" fmla="*/ 2147483647 h 183"/>
              <a:gd name="T8" fmla="*/ 2147483647 w 245"/>
              <a:gd name="T9" fmla="*/ 2147483647 h 183"/>
              <a:gd name="T10" fmla="*/ 2147483647 w 245"/>
              <a:gd name="T11" fmla="*/ 2147483647 h 183"/>
              <a:gd name="T12" fmla="*/ 2147483647 w 245"/>
              <a:gd name="T13" fmla="*/ 2147483647 h 183"/>
              <a:gd name="T14" fmla="*/ 2147483647 w 245"/>
              <a:gd name="T15" fmla="*/ 2147483647 h 183"/>
              <a:gd name="T16" fmla="*/ 2147483647 w 245"/>
              <a:gd name="T17" fmla="*/ 2147483647 h 183"/>
              <a:gd name="T18" fmla="*/ 2147483647 w 245"/>
              <a:gd name="T19" fmla="*/ 2147483647 h 183"/>
              <a:gd name="T20" fmla="*/ 2147483647 w 245"/>
              <a:gd name="T21" fmla="*/ 2147483647 h 183"/>
              <a:gd name="T22" fmla="*/ 2147483647 w 245"/>
              <a:gd name="T23" fmla="*/ 2147483647 h 183"/>
              <a:gd name="T24" fmla="*/ 2147483647 w 245"/>
              <a:gd name="T25" fmla="*/ 2147483647 h 183"/>
              <a:gd name="T26" fmla="*/ 2147483647 w 245"/>
              <a:gd name="T27" fmla="*/ 2147483647 h 183"/>
              <a:gd name="T28" fmla="*/ 2147483647 w 245"/>
              <a:gd name="T29" fmla="*/ 2147483647 h 183"/>
              <a:gd name="T30" fmla="*/ 2147483647 w 245"/>
              <a:gd name="T31" fmla="*/ 2147483647 h 183"/>
              <a:gd name="T32" fmla="*/ 2147483647 w 245"/>
              <a:gd name="T33" fmla="*/ 2147483647 h 183"/>
              <a:gd name="T34" fmla="*/ 2147483647 w 245"/>
              <a:gd name="T35" fmla="*/ 2147483647 h 183"/>
              <a:gd name="T36" fmla="*/ 2147483647 w 245"/>
              <a:gd name="T37" fmla="*/ 2147483647 h 183"/>
              <a:gd name="T38" fmla="*/ 2147483647 w 245"/>
              <a:gd name="T39" fmla="*/ 2147483647 h 183"/>
              <a:gd name="T40" fmla="*/ 2147483647 w 245"/>
              <a:gd name="T41" fmla="*/ 2147483647 h 183"/>
              <a:gd name="T42" fmla="*/ 2147483647 w 245"/>
              <a:gd name="T43" fmla="*/ 2147483647 h 183"/>
              <a:gd name="T44" fmla="*/ 2147483647 w 245"/>
              <a:gd name="T45" fmla="*/ 2147483647 h 183"/>
              <a:gd name="T46" fmla="*/ 2147483647 w 245"/>
              <a:gd name="T47" fmla="*/ 2147483647 h 183"/>
              <a:gd name="T48" fmla="*/ 2147483647 w 245"/>
              <a:gd name="T49" fmla="*/ 2147483647 h 183"/>
              <a:gd name="T50" fmla="*/ 2147483647 w 245"/>
              <a:gd name="T51" fmla="*/ 2147483647 h 183"/>
              <a:gd name="T52" fmla="*/ 2147483647 w 245"/>
              <a:gd name="T53" fmla="*/ 2147483647 h 183"/>
              <a:gd name="T54" fmla="*/ 2147483647 w 245"/>
              <a:gd name="T55" fmla="*/ 2147483647 h 183"/>
              <a:gd name="T56" fmla="*/ 2147483647 w 245"/>
              <a:gd name="T57" fmla="*/ 2147483647 h 183"/>
              <a:gd name="T58" fmla="*/ 2147483647 w 245"/>
              <a:gd name="T59" fmla="*/ 2147483647 h 183"/>
              <a:gd name="T60" fmla="*/ 2147483647 w 245"/>
              <a:gd name="T61" fmla="*/ 0 h 18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45"/>
              <a:gd name="T94" fmla="*/ 0 h 183"/>
              <a:gd name="T95" fmla="*/ 245 w 245"/>
              <a:gd name="T96" fmla="*/ 183 h 18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45" h="183">
                <a:moveTo>
                  <a:pt x="0" y="139"/>
                </a:moveTo>
                <a:lnTo>
                  <a:pt x="8" y="148"/>
                </a:lnTo>
                <a:lnTo>
                  <a:pt x="18" y="157"/>
                </a:lnTo>
                <a:lnTo>
                  <a:pt x="29" y="165"/>
                </a:lnTo>
                <a:lnTo>
                  <a:pt x="43" y="172"/>
                </a:lnTo>
                <a:lnTo>
                  <a:pt x="56" y="175"/>
                </a:lnTo>
                <a:lnTo>
                  <a:pt x="71" y="179"/>
                </a:lnTo>
                <a:lnTo>
                  <a:pt x="88" y="182"/>
                </a:lnTo>
                <a:lnTo>
                  <a:pt x="108" y="183"/>
                </a:lnTo>
                <a:lnTo>
                  <a:pt x="123" y="182"/>
                </a:lnTo>
                <a:lnTo>
                  <a:pt x="139" y="181"/>
                </a:lnTo>
                <a:lnTo>
                  <a:pt x="145" y="178"/>
                </a:lnTo>
                <a:lnTo>
                  <a:pt x="153" y="177"/>
                </a:lnTo>
                <a:lnTo>
                  <a:pt x="167" y="174"/>
                </a:lnTo>
                <a:lnTo>
                  <a:pt x="173" y="170"/>
                </a:lnTo>
                <a:lnTo>
                  <a:pt x="179" y="168"/>
                </a:lnTo>
                <a:lnTo>
                  <a:pt x="191" y="162"/>
                </a:lnTo>
                <a:lnTo>
                  <a:pt x="200" y="155"/>
                </a:lnTo>
                <a:lnTo>
                  <a:pt x="210" y="148"/>
                </a:lnTo>
                <a:lnTo>
                  <a:pt x="217" y="138"/>
                </a:lnTo>
                <a:lnTo>
                  <a:pt x="224" y="129"/>
                </a:lnTo>
                <a:lnTo>
                  <a:pt x="230" y="117"/>
                </a:lnTo>
                <a:lnTo>
                  <a:pt x="232" y="111"/>
                </a:lnTo>
                <a:lnTo>
                  <a:pt x="236" y="105"/>
                </a:lnTo>
                <a:lnTo>
                  <a:pt x="239" y="91"/>
                </a:lnTo>
                <a:lnTo>
                  <a:pt x="240" y="83"/>
                </a:lnTo>
                <a:lnTo>
                  <a:pt x="243" y="77"/>
                </a:lnTo>
                <a:lnTo>
                  <a:pt x="244" y="61"/>
                </a:lnTo>
                <a:lnTo>
                  <a:pt x="245" y="46"/>
                </a:lnTo>
                <a:lnTo>
                  <a:pt x="244" y="21"/>
                </a:lnTo>
                <a:lnTo>
                  <a:pt x="240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8" name="Freeform 102"/>
          <p:cNvSpPr>
            <a:spLocks/>
          </p:cNvSpPr>
          <p:nvPr/>
        </p:nvSpPr>
        <p:spPr bwMode="auto">
          <a:xfrm>
            <a:off x="2870200" y="2868613"/>
            <a:ext cx="131763" cy="128587"/>
          </a:xfrm>
          <a:custGeom>
            <a:avLst/>
            <a:gdLst>
              <a:gd name="T0" fmla="*/ 2147483647 w 248"/>
              <a:gd name="T1" fmla="*/ 2147483647 h 245"/>
              <a:gd name="T2" fmla="*/ 2147483647 w 248"/>
              <a:gd name="T3" fmla="*/ 2147483647 h 245"/>
              <a:gd name="T4" fmla="*/ 2147483647 w 248"/>
              <a:gd name="T5" fmla="*/ 2147483647 h 245"/>
              <a:gd name="T6" fmla="*/ 2147483647 w 248"/>
              <a:gd name="T7" fmla="*/ 2147483647 h 245"/>
              <a:gd name="T8" fmla="*/ 2147483647 w 248"/>
              <a:gd name="T9" fmla="*/ 2147483647 h 245"/>
              <a:gd name="T10" fmla="*/ 2147483647 w 248"/>
              <a:gd name="T11" fmla="*/ 2147483647 h 245"/>
              <a:gd name="T12" fmla="*/ 2147483647 w 248"/>
              <a:gd name="T13" fmla="*/ 2147483647 h 245"/>
              <a:gd name="T14" fmla="*/ 2147483647 w 248"/>
              <a:gd name="T15" fmla="*/ 0 h 245"/>
              <a:gd name="T16" fmla="*/ 2147483647 w 248"/>
              <a:gd name="T17" fmla="*/ 0 h 245"/>
              <a:gd name="T18" fmla="*/ 2147483647 w 248"/>
              <a:gd name="T19" fmla="*/ 0 h 245"/>
              <a:gd name="T20" fmla="*/ 2147483647 w 248"/>
              <a:gd name="T21" fmla="*/ 2147483647 h 245"/>
              <a:gd name="T22" fmla="*/ 2147483647 w 248"/>
              <a:gd name="T23" fmla="*/ 2147483647 h 245"/>
              <a:gd name="T24" fmla="*/ 2147483647 w 248"/>
              <a:gd name="T25" fmla="*/ 2147483647 h 245"/>
              <a:gd name="T26" fmla="*/ 2147483647 w 248"/>
              <a:gd name="T27" fmla="*/ 2147483647 h 245"/>
              <a:gd name="T28" fmla="*/ 2147483647 w 248"/>
              <a:gd name="T29" fmla="*/ 2147483647 h 245"/>
              <a:gd name="T30" fmla="*/ 2147483647 w 248"/>
              <a:gd name="T31" fmla="*/ 2147483647 h 245"/>
              <a:gd name="T32" fmla="*/ 2147483647 w 248"/>
              <a:gd name="T33" fmla="*/ 2147483647 h 245"/>
              <a:gd name="T34" fmla="*/ 0 w 248"/>
              <a:gd name="T35" fmla="*/ 2147483647 h 245"/>
              <a:gd name="T36" fmla="*/ 0 w 248"/>
              <a:gd name="T37" fmla="*/ 2147483647 h 245"/>
              <a:gd name="T38" fmla="*/ 0 w 248"/>
              <a:gd name="T39" fmla="*/ 2147483647 h 245"/>
              <a:gd name="T40" fmla="*/ 2147483647 w 248"/>
              <a:gd name="T41" fmla="*/ 2147483647 h 245"/>
              <a:gd name="T42" fmla="*/ 2147483647 w 248"/>
              <a:gd name="T43" fmla="*/ 2147483647 h 245"/>
              <a:gd name="T44" fmla="*/ 2147483647 w 248"/>
              <a:gd name="T45" fmla="*/ 2147483647 h 245"/>
              <a:gd name="T46" fmla="*/ 2147483647 w 248"/>
              <a:gd name="T47" fmla="*/ 2147483647 h 245"/>
              <a:gd name="T48" fmla="*/ 2147483647 w 248"/>
              <a:gd name="T49" fmla="*/ 2147483647 h 245"/>
              <a:gd name="T50" fmla="*/ 2147483647 w 248"/>
              <a:gd name="T51" fmla="*/ 2147483647 h 245"/>
              <a:gd name="T52" fmla="*/ 2147483647 w 248"/>
              <a:gd name="T53" fmla="*/ 2147483647 h 24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48"/>
              <a:gd name="T82" fmla="*/ 0 h 245"/>
              <a:gd name="T83" fmla="*/ 248 w 248"/>
              <a:gd name="T84" fmla="*/ 245 h 24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48" h="245">
                <a:moveTo>
                  <a:pt x="248" y="44"/>
                </a:moveTo>
                <a:lnTo>
                  <a:pt x="237" y="32"/>
                </a:lnTo>
                <a:lnTo>
                  <a:pt x="227" y="23"/>
                </a:lnTo>
                <a:lnTo>
                  <a:pt x="214" y="16"/>
                </a:lnTo>
                <a:lnTo>
                  <a:pt x="202" y="10"/>
                </a:lnTo>
                <a:lnTo>
                  <a:pt x="187" y="5"/>
                </a:lnTo>
                <a:lnTo>
                  <a:pt x="171" y="3"/>
                </a:lnTo>
                <a:lnTo>
                  <a:pt x="154" y="0"/>
                </a:lnTo>
                <a:lnTo>
                  <a:pt x="137" y="0"/>
                </a:lnTo>
                <a:lnTo>
                  <a:pt x="104" y="1"/>
                </a:lnTo>
                <a:lnTo>
                  <a:pt x="76" y="8"/>
                </a:lnTo>
                <a:lnTo>
                  <a:pt x="52" y="18"/>
                </a:lnTo>
                <a:lnTo>
                  <a:pt x="41" y="25"/>
                </a:lnTo>
                <a:lnTo>
                  <a:pt x="34" y="34"/>
                </a:lnTo>
                <a:lnTo>
                  <a:pt x="25" y="41"/>
                </a:lnTo>
                <a:lnTo>
                  <a:pt x="18" y="52"/>
                </a:lnTo>
                <a:lnTo>
                  <a:pt x="8" y="76"/>
                </a:lnTo>
                <a:lnTo>
                  <a:pt x="1" y="104"/>
                </a:lnTo>
                <a:lnTo>
                  <a:pt x="0" y="137"/>
                </a:lnTo>
                <a:lnTo>
                  <a:pt x="0" y="154"/>
                </a:lnTo>
                <a:lnTo>
                  <a:pt x="2" y="171"/>
                </a:lnTo>
                <a:lnTo>
                  <a:pt x="5" y="185"/>
                </a:lnTo>
                <a:lnTo>
                  <a:pt x="10" y="200"/>
                </a:lnTo>
                <a:lnTo>
                  <a:pt x="15" y="211"/>
                </a:lnTo>
                <a:lnTo>
                  <a:pt x="23" y="224"/>
                </a:lnTo>
                <a:lnTo>
                  <a:pt x="31" y="235"/>
                </a:lnTo>
                <a:lnTo>
                  <a:pt x="41" y="245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299" name="Freeform 103"/>
          <p:cNvSpPr>
            <a:spLocks/>
          </p:cNvSpPr>
          <p:nvPr/>
        </p:nvSpPr>
        <p:spPr bwMode="auto">
          <a:xfrm>
            <a:off x="2892425" y="2890838"/>
            <a:ext cx="122238" cy="120650"/>
          </a:xfrm>
          <a:custGeom>
            <a:avLst/>
            <a:gdLst>
              <a:gd name="T0" fmla="*/ 0 w 231"/>
              <a:gd name="T1" fmla="*/ 2147483647 h 228"/>
              <a:gd name="T2" fmla="*/ 2147483647 w 231"/>
              <a:gd name="T3" fmla="*/ 2147483647 h 228"/>
              <a:gd name="T4" fmla="*/ 2147483647 w 231"/>
              <a:gd name="T5" fmla="*/ 2147483647 h 228"/>
              <a:gd name="T6" fmla="*/ 2147483647 w 231"/>
              <a:gd name="T7" fmla="*/ 2147483647 h 228"/>
              <a:gd name="T8" fmla="*/ 2147483647 w 231"/>
              <a:gd name="T9" fmla="*/ 2147483647 h 228"/>
              <a:gd name="T10" fmla="*/ 2147483647 w 231"/>
              <a:gd name="T11" fmla="*/ 2147483647 h 228"/>
              <a:gd name="T12" fmla="*/ 2147483647 w 231"/>
              <a:gd name="T13" fmla="*/ 2147483647 h 228"/>
              <a:gd name="T14" fmla="*/ 2147483647 w 231"/>
              <a:gd name="T15" fmla="*/ 2147483647 h 228"/>
              <a:gd name="T16" fmla="*/ 2147483647 w 231"/>
              <a:gd name="T17" fmla="*/ 2147483647 h 228"/>
              <a:gd name="T18" fmla="*/ 2147483647 w 231"/>
              <a:gd name="T19" fmla="*/ 2147483647 h 228"/>
              <a:gd name="T20" fmla="*/ 2147483647 w 231"/>
              <a:gd name="T21" fmla="*/ 2147483647 h 228"/>
              <a:gd name="T22" fmla="*/ 2147483647 w 231"/>
              <a:gd name="T23" fmla="*/ 2147483647 h 228"/>
              <a:gd name="T24" fmla="*/ 2147483647 w 231"/>
              <a:gd name="T25" fmla="*/ 2147483647 h 228"/>
              <a:gd name="T26" fmla="*/ 2147483647 w 231"/>
              <a:gd name="T27" fmla="*/ 2147483647 h 228"/>
              <a:gd name="T28" fmla="*/ 2147483647 w 231"/>
              <a:gd name="T29" fmla="*/ 2147483647 h 228"/>
              <a:gd name="T30" fmla="*/ 2147483647 w 231"/>
              <a:gd name="T31" fmla="*/ 2147483647 h 228"/>
              <a:gd name="T32" fmla="*/ 2147483647 w 231"/>
              <a:gd name="T33" fmla="*/ 2147483647 h 228"/>
              <a:gd name="T34" fmla="*/ 2147483647 w 231"/>
              <a:gd name="T35" fmla="*/ 2147483647 h 228"/>
              <a:gd name="T36" fmla="*/ 2147483647 w 231"/>
              <a:gd name="T37" fmla="*/ 2147483647 h 228"/>
              <a:gd name="T38" fmla="*/ 2147483647 w 231"/>
              <a:gd name="T39" fmla="*/ 2147483647 h 228"/>
              <a:gd name="T40" fmla="*/ 2147483647 w 231"/>
              <a:gd name="T41" fmla="*/ 2147483647 h 228"/>
              <a:gd name="T42" fmla="*/ 2147483647 w 231"/>
              <a:gd name="T43" fmla="*/ 2147483647 h 228"/>
              <a:gd name="T44" fmla="*/ 2147483647 w 231"/>
              <a:gd name="T45" fmla="*/ 2147483647 h 228"/>
              <a:gd name="T46" fmla="*/ 2147483647 w 231"/>
              <a:gd name="T47" fmla="*/ 2147483647 h 228"/>
              <a:gd name="T48" fmla="*/ 2147483647 w 231"/>
              <a:gd name="T49" fmla="*/ 2147483647 h 228"/>
              <a:gd name="T50" fmla="*/ 2147483647 w 231"/>
              <a:gd name="T51" fmla="*/ 2147483647 h 228"/>
              <a:gd name="T52" fmla="*/ 2147483647 w 231"/>
              <a:gd name="T53" fmla="*/ 2147483647 h 228"/>
              <a:gd name="T54" fmla="*/ 2147483647 w 231"/>
              <a:gd name="T55" fmla="*/ 2147483647 h 228"/>
              <a:gd name="T56" fmla="*/ 2147483647 w 231"/>
              <a:gd name="T57" fmla="*/ 0 h 22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31"/>
              <a:gd name="T88" fmla="*/ 0 h 228"/>
              <a:gd name="T89" fmla="*/ 231 w 231"/>
              <a:gd name="T90" fmla="*/ 228 h 22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31" h="228">
                <a:moveTo>
                  <a:pt x="0" y="201"/>
                </a:moveTo>
                <a:lnTo>
                  <a:pt x="8" y="206"/>
                </a:lnTo>
                <a:lnTo>
                  <a:pt x="19" y="211"/>
                </a:lnTo>
                <a:lnTo>
                  <a:pt x="41" y="220"/>
                </a:lnTo>
                <a:lnTo>
                  <a:pt x="52" y="223"/>
                </a:lnTo>
                <a:lnTo>
                  <a:pt x="67" y="226"/>
                </a:lnTo>
                <a:lnTo>
                  <a:pt x="96" y="228"/>
                </a:lnTo>
                <a:lnTo>
                  <a:pt x="112" y="227"/>
                </a:lnTo>
                <a:lnTo>
                  <a:pt x="127" y="226"/>
                </a:lnTo>
                <a:lnTo>
                  <a:pt x="140" y="222"/>
                </a:lnTo>
                <a:lnTo>
                  <a:pt x="155" y="219"/>
                </a:lnTo>
                <a:lnTo>
                  <a:pt x="166" y="214"/>
                </a:lnTo>
                <a:lnTo>
                  <a:pt x="178" y="209"/>
                </a:lnTo>
                <a:lnTo>
                  <a:pt x="187" y="201"/>
                </a:lnTo>
                <a:lnTo>
                  <a:pt x="198" y="195"/>
                </a:lnTo>
                <a:lnTo>
                  <a:pt x="204" y="184"/>
                </a:lnTo>
                <a:lnTo>
                  <a:pt x="212" y="175"/>
                </a:lnTo>
                <a:lnTo>
                  <a:pt x="217" y="163"/>
                </a:lnTo>
                <a:lnTo>
                  <a:pt x="222" y="152"/>
                </a:lnTo>
                <a:lnTo>
                  <a:pt x="225" y="138"/>
                </a:lnTo>
                <a:lnTo>
                  <a:pt x="229" y="125"/>
                </a:lnTo>
                <a:lnTo>
                  <a:pt x="230" y="109"/>
                </a:lnTo>
                <a:lnTo>
                  <a:pt x="231" y="93"/>
                </a:lnTo>
                <a:lnTo>
                  <a:pt x="230" y="78"/>
                </a:lnTo>
                <a:lnTo>
                  <a:pt x="229" y="65"/>
                </a:lnTo>
                <a:lnTo>
                  <a:pt x="225" y="40"/>
                </a:lnTo>
                <a:lnTo>
                  <a:pt x="216" y="18"/>
                </a:lnTo>
                <a:lnTo>
                  <a:pt x="210" y="8"/>
                </a:lnTo>
                <a:lnTo>
                  <a:pt x="207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0" name="Line 104"/>
          <p:cNvSpPr>
            <a:spLocks noChangeShapeType="1"/>
          </p:cNvSpPr>
          <p:nvPr/>
        </p:nvSpPr>
        <p:spPr bwMode="auto">
          <a:xfrm flipV="1">
            <a:off x="3001963" y="2667000"/>
            <a:ext cx="254000" cy="223838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1" name="Freeform 105"/>
          <p:cNvSpPr>
            <a:spLocks/>
          </p:cNvSpPr>
          <p:nvPr/>
        </p:nvSpPr>
        <p:spPr bwMode="auto">
          <a:xfrm>
            <a:off x="2730500" y="3087688"/>
            <a:ext cx="100013" cy="128587"/>
          </a:xfrm>
          <a:custGeom>
            <a:avLst/>
            <a:gdLst>
              <a:gd name="T0" fmla="*/ 0 w 190"/>
              <a:gd name="T1" fmla="*/ 2147483647 h 243"/>
              <a:gd name="T2" fmla="*/ 2147483647 w 190"/>
              <a:gd name="T3" fmla="*/ 2147483647 h 243"/>
              <a:gd name="T4" fmla="*/ 2147483647 w 190"/>
              <a:gd name="T5" fmla="*/ 2147483647 h 243"/>
              <a:gd name="T6" fmla="*/ 2147483647 w 190"/>
              <a:gd name="T7" fmla="*/ 2147483647 h 243"/>
              <a:gd name="T8" fmla="*/ 2147483647 w 190"/>
              <a:gd name="T9" fmla="*/ 2147483647 h 243"/>
              <a:gd name="T10" fmla="*/ 2147483647 w 190"/>
              <a:gd name="T11" fmla="*/ 2147483647 h 243"/>
              <a:gd name="T12" fmla="*/ 2147483647 w 190"/>
              <a:gd name="T13" fmla="*/ 2147483647 h 243"/>
              <a:gd name="T14" fmla="*/ 2147483647 w 190"/>
              <a:gd name="T15" fmla="*/ 2147483647 h 243"/>
              <a:gd name="T16" fmla="*/ 2147483647 w 190"/>
              <a:gd name="T17" fmla="*/ 2147483647 h 243"/>
              <a:gd name="T18" fmla="*/ 2147483647 w 190"/>
              <a:gd name="T19" fmla="*/ 2147483647 h 243"/>
              <a:gd name="T20" fmla="*/ 2147483647 w 190"/>
              <a:gd name="T21" fmla="*/ 2147483647 h 243"/>
              <a:gd name="T22" fmla="*/ 2147483647 w 190"/>
              <a:gd name="T23" fmla="*/ 2147483647 h 243"/>
              <a:gd name="T24" fmla="*/ 2147483647 w 190"/>
              <a:gd name="T25" fmla="*/ 2147483647 h 243"/>
              <a:gd name="T26" fmla="*/ 2147483647 w 190"/>
              <a:gd name="T27" fmla="*/ 2147483647 h 243"/>
              <a:gd name="T28" fmla="*/ 2147483647 w 190"/>
              <a:gd name="T29" fmla="*/ 2147483647 h 243"/>
              <a:gd name="T30" fmla="*/ 2147483647 w 190"/>
              <a:gd name="T31" fmla="*/ 2147483647 h 243"/>
              <a:gd name="T32" fmla="*/ 2147483647 w 190"/>
              <a:gd name="T33" fmla="*/ 2147483647 h 243"/>
              <a:gd name="T34" fmla="*/ 2147483647 w 190"/>
              <a:gd name="T35" fmla="*/ 2147483647 h 243"/>
              <a:gd name="T36" fmla="*/ 2147483647 w 190"/>
              <a:gd name="T37" fmla="*/ 2147483647 h 243"/>
              <a:gd name="T38" fmla="*/ 2147483647 w 190"/>
              <a:gd name="T39" fmla="*/ 2147483647 h 243"/>
              <a:gd name="T40" fmla="*/ 2147483647 w 190"/>
              <a:gd name="T41" fmla="*/ 2147483647 h 243"/>
              <a:gd name="T42" fmla="*/ 2147483647 w 190"/>
              <a:gd name="T43" fmla="*/ 2147483647 h 243"/>
              <a:gd name="T44" fmla="*/ 2147483647 w 190"/>
              <a:gd name="T45" fmla="*/ 2147483647 h 243"/>
              <a:gd name="T46" fmla="*/ 2147483647 w 190"/>
              <a:gd name="T47" fmla="*/ 2147483647 h 243"/>
              <a:gd name="T48" fmla="*/ 2147483647 w 190"/>
              <a:gd name="T49" fmla="*/ 2147483647 h 243"/>
              <a:gd name="T50" fmla="*/ 2147483647 w 190"/>
              <a:gd name="T51" fmla="*/ 2147483647 h 243"/>
              <a:gd name="T52" fmla="*/ 2147483647 w 190"/>
              <a:gd name="T53" fmla="*/ 2147483647 h 243"/>
              <a:gd name="T54" fmla="*/ 2147483647 w 190"/>
              <a:gd name="T55" fmla="*/ 2147483647 h 243"/>
              <a:gd name="T56" fmla="*/ 2147483647 w 190"/>
              <a:gd name="T57" fmla="*/ 2147483647 h 243"/>
              <a:gd name="T58" fmla="*/ 2147483647 w 190"/>
              <a:gd name="T59" fmla="*/ 0 h 24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90"/>
              <a:gd name="T91" fmla="*/ 0 h 243"/>
              <a:gd name="T92" fmla="*/ 190 w 190"/>
              <a:gd name="T93" fmla="*/ 243 h 24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90" h="243">
                <a:moveTo>
                  <a:pt x="0" y="236"/>
                </a:moveTo>
                <a:lnTo>
                  <a:pt x="11" y="237"/>
                </a:lnTo>
                <a:lnTo>
                  <a:pt x="24" y="240"/>
                </a:lnTo>
                <a:lnTo>
                  <a:pt x="38" y="241"/>
                </a:lnTo>
                <a:lnTo>
                  <a:pt x="55" y="243"/>
                </a:lnTo>
                <a:lnTo>
                  <a:pt x="70" y="241"/>
                </a:lnTo>
                <a:lnTo>
                  <a:pt x="86" y="240"/>
                </a:lnTo>
                <a:lnTo>
                  <a:pt x="99" y="236"/>
                </a:lnTo>
                <a:lnTo>
                  <a:pt x="113" y="234"/>
                </a:lnTo>
                <a:lnTo>
                  <a:pt x="118" y="230"/>
                </a:lnTo>
                <a:lnTo>
                  <a:pt x="125" y="227"/>
                </a:lnTo>
                <a:lnTo>
                  <a:pt x="136" y="222"/>
                </a:lnTo>
                <a:lnTo>
                  <a:pt x="146" y="214"/>
                </a:lnTo>
                <a:lnTo>
                  <a:pt x="156" y="208"/>
                </a:lnTo>
                <a:lnTo>
                  <a:pt x="162" y="197"/>
                </a:lnTo>
                <a:lnTo>
                  <a:pt x="170" y="188"/>
                </a:lnTo>
                <a:lnTo>
                  <a:pt x="175" y="177"/>
                </a:lnTo>
                <a:lnTo>
                  <a:pt x="181" y="165"/>
                </a:lnTo>
                <a:lnTo>
                  <a:pt x="183" y="151"/>
                </a:lnTo>
                <a:lnTo>
                  <a:pt x="184" y="143"/>
                </a:lnTo>
                <a:lnTo>
                  <a:pt x="187" y="136"/>
                </a:lnTo>
                <a:lnTo>
                  <a:pt x="188" y="121"/>
                </a:lnTo>
                <a:lnTo>
                  <a:pt x="190" y="105"/>
                </a:lnTo>
                <a:lnTo>
                  <a:pt x="187" y="70"/>
                </a:lnTo>
                <a:lnTo>
                  <a:pt x="183" y="55"/>
                </a:lnTo>
                <a:lnTo>
                  <a:pt x="179" y="42"/>
                </a:lnTo>
                <a:lnTo>
                  <a:pt x="173" y="29"/>
                </a:lnTo>
                <a:lnTo>
                  <a:pt x="166" y="18"/>
                </a:lnTo>
                <a:lnTo>
                  <a:pt x="159" y="8"/>
                </a:lnTo>
                <a:lnTo>
                  <a:pt x="151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2" name="Line 106"/>
          <p:cNvSpPr>
            <a:spLocks noChangeShapeType="1"/>
          </p:cNvSpPr>
          <p:nvPr/>
        </p:nvSpPr>
        <p:spPr bwMode="auto">
          <a:xfrm flipV="1">
            <a:off x="2809875" y="2997200"/>
            <a:ext cx="82550" cy="90488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3" name="Freeform 107"/>
          <p:cNvSpPr>
            <a:spLocks/>
          </p:cNvSpPr>
          <p:nvPr/>
        </p:nvSpPr>
        <p:spPr bwMode="auto">
          <a:xfrm>
            <a:off x="2686050" y="3071813"/>
            <a:ext cx="123825" cy="141287"/>
          </a:xfrm>
          <a:custGeom>
            <a:avLst/>
            <a:gdLst>
              <a:gd name="T0" fmla="*/ 2147483647 w 234"/>
              <a:gd name="T1" fmla="*/ 2147483647 h 266"/>
              <a:gd name="T2" fmla="*/ 2147483647 w 234"/>
              <a:gd name="T3" fmla="*/ 2147483647 h 266"/>
              <a:gd name="T4" fmla="*/ 2147483647 w 234"/>
              <a:gd name="T5" fmla="*/ 2147483647 h 266"/>
              <a:gd name="T6" fmla="*/ 2147483647 w 234"/>
              <a:gd name="T7" fmla="*/ 2147483647 h 266"/>
              <a:gd name="T8" fmla="*/ 2147483647 w 234"/>
              <a:gd name="T9" fmla="*/ 2147483647 h 266"/>
              <a:gd name="T10" fmla="*/ 2147483647 w 234"/>
              <a:gd name="T11" fmla="*/ 0 h 266"/>
              <a:gd name="T12" fmla="*/ 2147483647 w 234"/>
              <a:gd name="T13" fmla="*/ 2147483647 h 266"/>
              <a:gd name="T14" fmla="*/ 2147483647 w 234"/>
              <a:gd name="T15" fmla="*/ 2147483647 h 266"/>
              <a:gd name="T16" fmla="*/ 2147483647 w 234"/>
              <a:gd name="T17" fmla="*/ 2147483647 h 266"/>
              <a:gd name="T18" fmla="*/ 2147483647 w 234"/>
              <a:gd name="T19" fmla="*/ 2147483647 h 266"/>
              <a:gd name="T20" fmla="*/ 2147483647 w 234"/>
              <a:gd name="T21" fmla="*/ 2147483647 h 266"/>
              <a:gd name="T22" fmla="*/ 2147483647 w 234"/>
              <a:gd name="T23" fmla="*/ 2147483647 h 266"/>
              <a:gd name="T24" fmla="*/ 2147483647 w 234"/>
              <a:gd name="T25" fmla="*/ 2147483647 h 266"/>
              <a:gd name="T26" fmla="*/ 2147483647 w 234"/>
              <a:gd name="T27" fmla="*/ 2147483647 h 266"/>
              <a:gd name="T28" fmla="*/ 2147483647 w 234"/>
              <a:gd name="T29" fmla="*/ 2147483647 h 266"/>
              <a:gd name="T30" fmla="*/ 2147483647 w 234"/>
              <a:gd name="T31" fmla="*/ 2147483647 h 266"/>
              <a:gd name="T32" fmla="*/ 0 w 234"/>
              <a:gd name="T33" fmla="*/ 2147483647 h 266"/>
              <a:gd name="T34" fmla="*/ 2147483647 w 234"/>
              <a:gd name="T35" fmla="*/ 2147483647 h 266"/>
              <a:gd name="T36" fmla="*/ 2147483647 w 234"/>
              <a:gd name="T37" fmla="*/ 2147483647 h 266"/>
              <a:gd name="T38" fmla="*/ 2147483647 w 234"/>
              <a:gd name="T39" fmla="*/ 2147483647 h 266"/>
              <a:gd name="T40" fmla="*/ 2147483647 w 234"/>
              <a:gd name="T41" fmla="*/ 2147483647 h 266"/>
              <a:gd name="T42" fmla="*/ 2147483647 w 234"/>
              <a:gd name="T43" fmla="*/ 2147483647 h 266"/>
              <a:gd name="T44" fmla="*/ 2147483647 w 234"/>
              <a:gd name="T45" fmla="*/ 2147483647 h 266"/>
              <a:gd name="T46" fmla="*/ 2147483647 w 234"/>
              <a:gd name="T47" fmla="*/ 2147483647 h 266"/>
              <a:gd name="T48" fmla="*/ 2147483647 w 234"/>
              <a:gd name="T49" fmla="*/ 2147483647 h 26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34"/>
              <a:gd name="T76" fmla="*/ 0 h 266"/>
              <a:gd name="T77" fmla="*/ 234 w 234"/>
              <a:gd name="T78" fmla="*/ 266 h 26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34" h="266">
                <a:moveTo>
                  <a:pt x="234" y="30"/>
                </a:moveTo>
                <a:lnTo>
                  <a:pt x="213" y="16"/>
                </a:lnTo>
                <a:lnTo>
                  <a:pt x="191" y="7"/>
                </a:lnTo>
                <a:lnTo>
                  <a:pt x="178" y="3"/>
                </a:lnTo>
                <a:lnTo>
                  <a:pt x="165" y="2"/>
                </a:lnTo>
                <a:lnTo>
                  <a:pt x="138" y="0"/>
                </a:lnTo>
                <a:lnTo>
                  <a:pt x="104" y="2"/>
                </a:lnTo>
                <a:lnTo>
                  <a:pt x="77" y="8"/>
                </a:lnTo>
                <a:lnTo>
                  <a:pt x="52" y="19"/>
                </a:lnTo>
                <a:lnTo>
                  <a:pt x="42" y="25"/>
                </a:lnTo>
                <a:lnTo>
                  <a:pt x="34" y="34"/>
                </a:lnTo>
                <a:lnTo>
                  <a:pt x="25" y="42"/>
                </a:lnTo>
                <a:lnTo>
                  <a:pt x="18" y="52"/>
                </a:lnTo>
                <a:lnTo>
                  <a:pt x="12" y="63"/>
                </a:lnTo>
                <a:lnTo>
                  <a:pt x="8" y="76"/>
                </a:lnTo>
                <a:lnTo>
                  <a:pt x="2" y="103"/>
                </a:lnTo>
                <a:lnTo>
                  <a:pt x="0" y="135"/>
                </a:lnTo>
                <a:lnTo>
                  <a:pt x="2" y="160"/>
                </a:lnTo>
                <a:lnTo>
                  <a:pt x="5" y="182"/>
                </a:lnTo>
                <a:lnTo>
                  <a:pt x="12" y="201"/>
                </a:lnTo>
                <a:lnTo>
                  <a:pt x="21" y="219"/>
                </a:lnTo>
                <a:lnTo>
                  <a:pt x="33" y="234"/>
                </a:lnTo>
                <a:lnTo>
                  <a:pt x="47" y="248"/>
                </a:lnTo>
                <a:lnTo>
                  <a:pt x="64" y="257"/>
                </a:lnTo>
                <a:lnTo>
                  <a:pt x="83" y="266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4" name="Freeform 108"/>
          <p:cNvSpPr>
            <a:spLocks/>
          </p:cNvSpPr>
          <p:nvPr/>
        </p:nvSpPr>
        <p:spPr bwMode="auto">
          <a:xfrm>
            <a:off x="2730500" y="3087688"/>
            <a:ext cx="79375" cy="125412"/>
          </a:xfrm>
          <a:custGeom>
            <a:avLst/>
            <a:gdLst>
              <a:gd name="T0" fmla="*/ 2147483647 w 151"/>
              <a:gd name="T1" fmla="*/ 0 h 236"/>
              <a:gd name="T2" fmla="*/ 2147483647 w 151"/>
              <a:gd name="T3" fmla="*/ 2147483647 h 236"/>
              <a:gd name="T4" fmla="*/ 0 w 151"/>
              <a:gd name="T5" fmla="*/ 2147483647 h 236"/>
              <a:gd name="T6" fmla="*/ 0 60000 65536"/>
              <a:gd name="T7" fmla="*/ 0 60000 65536"/>
              <a:gd name="T8" fmla="*/ 0 60000 65536"/>
              <a:gd name="T9" fmla="*/ 0 w 151"/>
              <a:gd name="T10" fmla="*/ 0 h 236"/>
              <a:gd name="T11" fmla="*/ 151 w 151"/>
              <a:gd name="T12" fmla="*/ 236 h 2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1" h="236">
                <a:moveTo>
                  <a:pt x="151" y="0"/>
                </a:moveTo>
                <a:lnTo>
                  <a:pt x="52" y="108"/>
                </a:lnTo>
                <a:lnTo>
                  <a:pt x="0" y="236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5" name="Freeform 109"/>
          <p:cNvSpPr>
            <a:spLocks/>
          </p:cNvSpPr>
          <p:nvPr/>
        </p:nvSpPr>
        <p:spPr bwMode="auto">
          <a:xfrm>
            <a:off x="2501900" y="3516313"/>
            <a:ext cx="100013" cy="141287"/>
          </a:xfrm>
          <a:custGeom>
            <a:avLst/>
            <a:gdLst>
              <a:gd name="T0" fmla="*/ 2147483647 w 189"/>
              <a:gd name="T1" fmla="*/ 2147483647 h 267"/>
              <a:gd name="T2" fmla="*/ 2147483647 w 189"/>
              <a:gd name="T3" fmla="*/ 2147483647 h 267"/>
              <a:gd name="T4" fmla="*/ 2147483647 w 189"/>
              <a:gd name="T5" fmla="*/ 2147483647 h 267"/>
              <a:gd name="T6" fmla="*/ 2147483647 w 189"/>
              <a:gd name="T7" fmla="*/ 2147483647 h 267"/>
              <a:gd name="T8" fmla="*/ 2147483647 w 189"/>
              <a:gd name="T9" fmla="*/ 2147483647 h 267"/>
              <a:gd name="T10" fmla="*/ 2147483647 w 189"/>
              <a:gd name="T11" fmla="*/ 2147483647 h 267"/>
              <a:gd name="T12" fmla="*/ 2147483647 w 189"/>
              <a:gd name="T13" fmla="*/ 2147483647 h 267"/>
              <a:gd name="T14" fmla="*/ 2147483647 w 189"/>
              <a:gd name="T15" fmla="*/ 2147483647 h 267"/>
              <a:gd name="T16" fmla="*/ 2147483647 w 189"/>
              <a:gd name="T17" fmla="*/ 2147483647 h 267"/>
              <a:gd name="T18" fmla="*/ 0 w 189"/>
              <a:gd name="T19" fmla="*/ 2147483647 h 267"/>
              <a:gd name="T20" fmla="*/ 0 w 189"/>
              <a:gd name="T21" fmla="*/ 2147483647 h 267"/>
              <a:gd name="T22" fmla="*/ 0 w 189"/>
              <a:gd name="T23" fmla="*/ 2147483647 h 267"/>
              <a:gd name="T24" fmla="*/ 2147483647 w 189"/>
              <a:gd name="T25" fmla="*/ 2147483647 h 267"/>
              <a:gd name="T26" fmla="*/ 2147483647 w 189"/>
              <a:gd name="T27" fmla="*/ 2147483647 h 267"/>
              <a:gd name="T28" fmla="*/ 2147483647 w 189"/>
              <a:gd name="T29" fmla="*/ 2147483647 h 267"/>
              <a:gd name="T30" fmla="*/ 2147483647 w 189"/>
              <a:gd name="T31" fmla="*/ 2147483647 h 267"/>
              <a:gd name="T32" fmla="*/ 2147483647 w 189"/>
              <a:gd name="T33" fmla="*/ 2147483647 h 267"/>
              <a:gd name="T34" fmla="*/ 2147483647 w 189"/>
              <a:gd name="T35" fmla="*/ 2147483647 h 267"/>
              <a:gd name="T36" fmla="*/ 2147483647 w 189"/>
              <a:gd name="T37" fmla="*/ 2147483647 h 267"/>
              <a:gd name="T38" fmla="*/ 2147483647 w 189"/>
              <a:gd name="T39" fmla="*/ 2147483647 h 267"/>
              <a:gd name="T40" fmla="*/ 2147483647 w 189"/>
              <a:gd name="T41" fmla="*/ 0 h 267"/>
              <a:gd name="T42" fmla="*/ 2147483647 w 189"/>
              <a:gd name="T43" fmla="*/ 0 h 267"/>
              <a:gd name="T44" fmla="*/ 2147483647 w 189"/>
              <a:gd name="T45" fmla="*/ 0 h 267"/>
              <a:gd name="T46" fmla="*/ 2147483647 w 189"/>
              <a:gd name="T47" fmla="*/ 2147483647 h 267"/>
              <a:gd name="T48" fmla="*/ 2147483647 w 189"/>
              <a:gd name="T49" fmla="*/ 2147483647 h 26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89"/>
              <a:gd name="T76" fmla="*/ 0 h 267"/>
              <a:gd name="T77" fmla="*/ 189 w 189"/>
              <a:gd name="T78" fmla="*/ 267 h 26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89" h="267">
                <a:moveTo>
                  <a:pt x="96" y="267"/>
                </a:moveTo>
                <a:lnTo>
                  <a:pt x="83" y="263"/>
                </a:lnTo>
                <a:lnTo>
                  <a:pt x="72" y="259"/>
                </a:lnTo>
                <a:lnTo>
                  <a:pt x="53" y="250"/>
                </a:lnTo>
                <a:lnTo>
                  <a:pt x="36" y="237"/>
                </a:lnTo>
                <a:lnTo>
                  <a:pt x="28" y="229"/>
                </a:lnTo>
                <a:lnTo>
                  <a:pt x="23" y="223"/>
                </a:lnTo>
                <a:lnTo>
                  <a:pt x="11" y="204"/>
                </a:lnTo>
                <a:lnTo>
                  <a:pt x="5" y="184"/>
                </a:lnTo>
                <a:lnTo>
                  <a:pt x="1" y="159"/>
                </a:lnTo>
                <a:lnTo>
                  <a:pt x="0" y="135"/>
                </a:lnTo>
                <a:lnTo>
                  <a:pt x="1" y="102"/>
                </a:lnTo>
                <a:lnTo>
                  <a:pt x="7" y="75"/>
                </a:lnTo>
                <a:lnTo>
                  <a:pt x="11" y="62"/>
                </a:lnTo>
                <a:lnTo>
                  <a:pt x="18" y="52"/>
                </a:lnTo>
                <a:lnTo>
                  <a:pt x="24" y="41"/>
                </a:lnTo>
                <a:lnTo>
                  <a:pt x="33" y="34"/>
                </a:lnTo>
                <a:lnTo>
                  <a:pt x="41" y="25"/>
                </a:lnTo>
                <a:lnTo>
                  <a:pt x="52" y="18"/>
                </a:lnTo>
                <a:lnTo>
                  <a:pt x="76" y="8"/>
                </a:lnTo>
                <a:lnTo>
                  <a:pt x="103" y="1"/>
                </a:lnTo>
                <a:lnTo>
                  <a:pt x="137" y="0"/>
                </a:lnTo>
                <a:lnTo>
                  <a:pt x="164" y="1"/>
                </a:lnTo>
                <a:lnTo>
                  <a:pt x="176" y="3"/>
                </a:lnTo>
                <a:lnTo>
                  <a:pt x="189" y="6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6" name="Freeform 110"/>
          <p:cNvSpPr>
            <a:spLocks/>
          </p:cNvSpPr>
          <p:nvPr/>
        </p:nvSpPr>
        <p:spPr bwMode="auto">
          <a:xfrm>
            <a:off x="2552700" y="3519488"/>
            <a:ext cx="93663" cy="139700"/>
          </a:xfrm>
          <a:custGeom>
            <a:avLst/>
            <a:gdLst>
              <a:gd name="T0" fmla="*/ 0 w 176"/>
              <a:gd name="T1" fmla="*/ 2147483647 h 264"/>
              <a:gd name="T2" fmla="*/ 2147483647 w 176"/>
              <a:gd name="T3" fmla="*/ 2147483647 h 264"/>
              <a:gd name="T4" fmla="*/ 2147483647 w 176"/>
              <a:gd name="T5" fmla="*/ 2147483647 h 264"/>
              <a:gd name="T6" fmla="*/ 2147483647 w 176"/>
              <a:gd name="T7" fmla="*/ 2147483647 h 264"/>
              <a:gd name="T8" fmla="*/ 2147483647 w 176"/>
              <a:gd name="T9" fmla="*/ 2147483647 h 264"/>
              <a:gd name="T10" fmla="*/ 2147483647 w 176"/>
              <a:gd name="T11" fmla="*/ 2147483647 h 264"/>
              <a:gd name="T12" fmla="*/ 2147483647 w 176"/>
              <a:gd name="T13" fmla="*/ 2147483647 h 264"/>
              <a:gd name="T14" fmla="*/ 2147483647 w 176"/>
              <a:gd name="T15" fmla="*/ 2147483647 h 264"/>
              <a:gd name="T16" fmla="*/ 2147483647 w 176"/>
              <a:gd name="T17" fmla="*/ 2147483647 h 264"/>
              <a:gd name="T18" fmla="*/ 2147483647 w 176"/>
              <a:gd name="T19" fmla="*/ 2147483647 h 264"/>
              <a:gd name="T20" fmla="*/ 2147483647 w 176"/>
              <a:gd name="T21" fmla="*/ 2147483647 h 264"/>
              <a:gd name="T22" fmla="*/ 2147483647 w 176"/>
              <a:gd name="T23" fmla="*/ 2147483647 h 264"/>
              <a:gd name="T24" fmla="*/ 2147483647 w 176"/>
              <a:gd name="T25" fmla="*/ 2147483647 h 264"/>
              <a:gd name="T26" fmla="*/ 2147483647 w 176"/>
              <a:gd name="T27" fmla="*/ 2147483647 h 264"/>
              <a:gd name="T28" fmla="*/ 2147483647 w 176"/>
              <a:gd name="T29" fmla="*/ 2147483647 h 264"/>
              <a:gd name="T30" fmla="*/ 2147483647 w 176"/>
              <a:gd name="T31" fmla="*/ 2147483647 h 264"/>
              <a:gd name="T32" fmla="*/ 2147483647 w 176"/>
              <a:gd name="T33" fmla="*/ 2147483647 h 264"/>
              <a:gd name="T34" fmla="*/ 2147483647 w 176"/>
              <a:gd name="T35" fmla="*/ 2147483647 h 264"/>
              <a:gd name="T36" fmla="*/ 2147483647 w 176"/>
              <a:gd name="T37" fmla="*/ 2147483647 h 264"/>
              <a:gd name="T38" fmla="*/ 2147483647 w 176"/>
              <a:gd name="T39" fmla="*/ 2147483647 h 264"/>
              <a:gd name="T40" fmla="*/ 2147483647 w 176"/>
              <a:gd name="T41" fmla="*/ 2147483647 h 264"/>
              <a:gd name="T42" fmla="*/ 2147483647 w 176"/>
              <a:gd name="T43" fmla="*/ 2147483647 h 264"/>
              <a:gd name="T44" fmla="*/ 2147483647 w 176"/>
              <a:gd name="T45" fmla="*/ 2147483647 h 264"/>
              <a:gd name="T46" fmla="*/ 2147483647 w 176"/>
              <a:gd name="T47" fmla="*/ 2147483647 h 264"/>
              <a:gd name="T48" fmla="*/ 2147483647 w 176"/>
              <a:gd name="T49" fmla="*/ 2147483647 h 264"/>
              <a:gd name="T50" fmla="*/ 2147483647 w 176"/>
              <a:gd name="T51" fmla="*/ 2147483647 h 264"/>
              <a:gd name="T52" fmla="*/ 2147483647 w 176"/>
              <a:gd name="T53" fmla="*/ 0 h 26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76"/>
              <a:gd name="T82" fmla="*/ 0 h 264"/>
              <a:gd name="T83" fmla="*/ 176 w 176"/>
              <a:gd name="T84" fmla="*/ 264 h 26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76" h="264">
                <a:moveTo>
                  <a:pt x="0" y="261"/>
                </a:moveTo>
                <a:lnTo>
                  <a:pt x="19" y="262"/>
                </a:lnTo>
                <a:lnTo>
                  <a:pt x="41" y="264"/>
                </a:lnTo>
                <a:lnTo>
                  <a:pt x="57" y="262"/>
                </a:lnTo>
                <a:lnTo>
                  <a:pt x="72" y="261"/>
                </a:lnTo>
                <a:lnTo>
                  <a:pt x="85" y="257"/>
                </a:lnTo>
                <a:lnTo>
                  <a:pt x="100" y="255"/>
                </a:lnTo>
                <a:lnTo>
                  <a:pt x="111" y="249"/>
                </a:lnTo>
                <a:lnTo>
                  <a:pt x="123" y="244"/>
                </a:lnTo>
                <a:lnTo>
                  <a:pt x="132" y="236"/>
                </a:lnTo>
                <a:lnTo>
                  <a:pt x="142" y="230"/>
                </a:lnTo>
                <a:lnTo>
                  <a:pt x="149" y="220"/>
                </a:lnTo>
                <a:lnTo>
                  <a:pt x="157" y="210"/>
                </a:lnTo>
                <a:lnTo>
                  <a:pt x="162" y="199"/>
                </a:lnTo>
                <a:lnTo>
                  <a:pt x="167" y="187"/>
                </a:lnTo>
                <a:lnTo>
                  <a:pt x="170" y="173"/>
                </a:lnTo>
                <a:lnTo>
                  <a:pt x="173" y="160"/>
                </a:lnTo>
                <a:lnTo>
                  <a:pt x="175" y="144"/>
                </a:lnTo>
                <a:lnTo>
                  <a:pt x="176" y="129"/>
                </a:lnTo>
                <a:lnTo>
                  <a:pt x="175" y="102"/>
                </a:lnTo>
                <a:lnTo>
                  <a:pt x="171" y="80"/>
                </a:lnTo>
                <a:lnTo>
                  <a:pt x="164" y="60"/>
                </a:lnTo>
                <a:lnTo>
                  <a:pt x="155" y="43"/>
                </a:lnTo>
                <a:lnTo>
                  <a:pt x="144" y="28"/>
                </a:lnTo>
                <a:lnTo>
                  <a:pt x="129" y="16"/>
                </a:lnTo>
                <a:lnTo>
                  <a:pt x="113" y="7"/>
                </a:lnTo>
                <a:lnTo>
                  <a:pt x="93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7" name="Line 111"/>
          <p:cNvSpPr>
            <a:spLocks noChangeShapeType="1"/>
          </p:cNvSpPr>
          <p:nvPr/>
        </p:nvSpPr>
        <p:spPr bwMode="auto">
          <a:xfrm flipV="1">
            <a:off x="2601913" y="3213100"/>
            <a:ext cx="128587" cy="306388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8" name="Line 112"/>
          <p:cNvSpPr>
            <a:spLocks noChangeShapeType="1"/>
          </p:cNvSpPr>
          <p:nvPr/>
        </p:nvSpPr>
        <p:spPr bwMode="auto">
          <a:xfrm flipH="1">
            <a:off x="2892425" y="2890838"/>
            <a:ext cx="109538" cy="106362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09" name="Freeform 113"/>
          <p:cNvSpPr>
            <a:spLocks/>
          </p:cNvSpPr>
          <p:nvPr/>
        </p:nvSpPr>
        <p:spPr bwMode="auto">
          <a:xfrm>
            <a:off x="2316163" y="4116388"/>
            <a:ext cx="93662" cy="141287"/>
          </a:xfrm>
          <a:custGeom>
            <a:avLst/>
            <a:gdLst>
              <a:gd name="T0" fmla="*/ 2147483647 w 179"/>
              <a:gd name="T1" fmla="*/ 2147483647 h 268"/>
              <a:gd name="T2" fmla="*/ 2147483647 w 179"/>
              <a:gd name="T3" fmla="*/ 2147483647 h 268"/>
              <a:gd name="T4" fmla="*/ 2147483647 w 179"/>
              <a:gd name="T5" fmla="*/ 2147483647 h 268"/>
              <a:gd name="T6" fmla="*/ 2147483647 w 179"/>
              <a:gd name="T7" fmla="*/ 2147483647 h 268"/>
              <a:gd name="T8" fmla="*/ 2147483647 w 179"/>
              <a:gd name="T9" fmla="*/ 2147483647 h 268"/>
              <a:gd name="T10" fmla="*/ 2147483647 w 179"/>
              <a:gd name="T11" fmla="*/ 2147483647 h 268"/>
              <a:gd name="T12" fmla="*/ 2147483647 w 179"/>
              <a:gd name="T13" fmla="*/ 2147483647 h 268"/>
              <a:gd name="T14" fmla="*/ 2147483647 w 179"/>
              <a:gd name="T15" fmla="*/ 2147483647 h 268"/>
              <a:gd name="T16" fmla="*/ 2147483647 w 179"/>
              <a:gd name="T17" fmla="*/ 2147483647 h 268"/>
              <a:gd name="T18" fmla="*/ 2147483647 w 179"/>
              <a:gd name="T19" fmla="*/ 2147483647 h 268"/>
              <a:gd name="T20" fmla="*/ 0 w 179"/>
              <a:gd name="T21" fmla="*/ 2147483647 h 268"/>
              <a:gd name="T22" fmla="*/ 0 w 179"/>
              <a:gd name="T23" fmla="*/ 2147483647 h 268"/>
              <a:gd name="T24" fmla="*/ 0 w 179"/>
              <a:gd name="T25" fmla="*/ 2147483647 h 268"/>
              <a:gd name="T26" fmla="*/ 2147483647 w 179"/>
              <a:gd name="T27" fmla="*/ 2147483647 h 268"/>
              <a:gd name="T28" fmla="*/ 2147483647 w 179"/>
              <a:gd name="T29" fmla="*/ 2147483647 h 268"/>
              <a:gd name="T30" fmla="*/ 2147483647 w 179"/>
              <a:gd name="T31" fmla="*/ 2147483647 h 268"/>
              <a:gd name="T32" fmla="*/ 2147483647 w 179"/>
              <a:gd name="T33" fmla="*/ 2147483647 h 268"/>
              <a:gd name="T34" fmla="*/ 2147483647 w 179"/>
              <a:gd name="T35" fmla="*/ 2147483647 h 268"/>
              <a:gd name="T36" fmla="*/ 2147483647 w 179"/>
              <a:gd name="T37" fmla="*/ 2147483647 h 268"/>
              <a:gd name="T38" fmla="*/ 2147483647 w 179"/>
              <a:gd name="T39" fmla="*/ 2147483647 h 268"/>
              <a:gd name="T40" fmla="*/ 2147483647 w 179"/>
              <a:gd name="T41" fmla="*/ 2147483647 h 268"/>
              <a:gd name="T42" fmla="*/ 2147483647 w 179"/>
              <a:gd name="T43" fmla="*/ 2147483647 h 268"/>
              <a:gd name="T44" fmla="*/ 2147483647 w 179"/>
              <a:gd name="T45" fmla="*/ 0 h 268"/>
              <a:gd name="T46" fmla="*/ 2147483647 w 179"/>
              <a:gd name="T47" fmla="*/ 0 h 268"/>
              <a:gd name="T48" fmla="*/ 2147483647 w 179"/>
              <a:gd name="T49" fmla="*/ 2147483647 h 26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79"/>
              <a:gd name="T76" fmla="*/ 0 h 268"/>
              <a:gd name="T77" fmla="*/ 179 w 179"/>
              <a:gd name="T78" fmla="*/ 268 h 26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79" h="268">
                <a:moveTo>
                  <a:pt x="89" y="268"/>
                </a:moveTo>
                <a:lnTo>
                  <a:pt x="67" y="260"/>
                </a:lnTo>
                <a:lnTo>
                  <a:pt x="57" y="255"/>
                </a:lnTo>
                <a:lnTo>
                  <a:pt x="49" y="251"/>
                </a:lnTo>
                <a:lnTo>
                  <a:pt x="40" y="244"/>
                </a:lnTo>
                <a:lnTo>
                  <a:pt x="34" y="239"/>
                </a:lnTo>
                <a:lnTo>
                  <a:pt x="22" y="225"/>
                </a:lnTo>
                <a:lnTo>
                  <a:pt x="15" y="214"/>
                </a:lnTo>
                <a:lnTo>
                  <a:pt x="12" y="205"/>
                </a:lnTo>
                <a:lnTo>
                  <a:pt x="5" y="186"/>
                </a:lnTo>
                <a:lnTo>
                  <a:pt x="1" y="162"/>
                </a:lnTo>
                <a:lnTo>
                  <a:pt x="0" y="138"/>
                </a:lnTo>
                <a:lnTo>
                  <a:pt x="1" y="104"/>
                </a:lnTo>
                <a:lnTo>
                  <a:pt x="8" y="77"/>
                </a:lnTo>
                <a:lnTo>
                  <a:pt x="18" y="52"/>
                </a:lnTo>
                <a:lnTo>
                  <a:pt x="25" y="42"/>
                </a:lnTo>
                <a:lnTo>
                  <a:pt x="34" y="34"/>
                </a:lnTo>
                <a:lnTo>
                  <a:pt x="41" y="25"/>
                </a:lnTo>
                <a:lnTo>
                  <a:pt x="52" y="19"/>
                </a:lnTo>
                <a:lnTo>
                  <a:pt x="62" y="12"/>
                </a:lnTo>
                <a:lnTo>
                  <a:pt x="75" y="8"/>
                </a:lnTo>
                <a:lnTo>
                  <a:pt x="102" y="2"/>
                </a:lnTo>
                <a:lnTo>
                  <a:pt x="135" y="0"/>
                </a:lnTo>
                <a:lnTo>
                  <a:pt x="157" y="0"/>
                </a:lnTo>
                <a:lnTo>
                  <a:pt x="179" y="4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0" name="Freeform 114"/>
          <p:cNvSpPr>
            <a:spLocks/>
          </p:cNvSpPr>
          <p:nvPr/>
        </p:nvSpPr>
        <p:spPr bwMode="auto">
          <a:xfrm>
            <a:off x="2362200" y="4117975"/>
            <a:ext cx="96838" cy="142875"/>
          </a:xfrm>
          <a:custGeom>
            <a:avLst/>
            <a:gdLst>
              <a:gd name="T0" fmla="*/ 0 w 183"/>
              <a:gd name="T1" fmla="*/ 2147483647 h 269"/>
              <a:gd name="T2" fmla="*/ 2147483647 w 183"/>
              <a:gd name="T3" fmla="*/ 2147483647 h 269"/>
              <a:gd name="T4" fmla="*/ 2147483647 w 183"/>
              <a:gd name="T5" fmla="*/ 2147483647 h 269"/>
              <a:gd name="T6" fmla="*/ 2147483647 w 183"/>
              <a:gd name="T7" fmla="*/ 2147483647 h 269"/>
              <a:gd name="T8" fmla="*/ 2147483647 w 183"/>
              <a:gd name="T9" fmla="*/ 2147483647 h 269"/>
              <a:gd name="T10" fmla="*/ 2147483647 w 183"/>
              <a:gd name="T11" fmla="*/ 2147483647 h 269"/>
              <a:gd name="T12" fmla="*/ 2147483647 w 183"/>
              <a:gd name="T13" fmla="*/ 2147483647 h 269"/>
              <a:gd name="T14" fmla="*/ 2147483647 w 183"/>
              <a:gd name="T15" fmla="*/ 2147483647 h 269"/>
              <a:gd name="T16" fmla="*/ 2147483647 w 183"/>
              <a:gd name="T17" fmla="*/ 2147483647 h 269"/>
              <a:gd name="T18" fmla="*/ 2147483647 w 183"/>
              <a:gd name="T19" fmla="*/ 2147483647 h 269"/>
              <a:gd name="T20" fmla="*/ 2147483647 w 183"/>
              <a:gd name="T21" fmla="*/ 2147483647 h 269"/>
              <a:gd name="T22" fmla="*/ 2147483647 w 183"/>
              <a:gd name="T23" fmla="*/ 2147483647 h 269"/>
              <a:gd name="T24" fmla="*/ 2147483647 w 183"/>
              <a:gd name="T25" fmla="*/ 2147483647 h 269"/>
              <a:gd name="T26" fmla="*/ 2147483647 w 183"/>
              <a:gd name="T27" fmla="*/ 2147483647 h 269"/>
              <a:gd name="T28" fmla="*/ 2147483647 w 183"/>
              <a:gd name="T29" fmla="*/ 2147483647 h 269"/>
              <a:gd name="T30" fmla="*/ 2147483647 w 183"/>
              <a:gd name="T31" fmla="*/ 2147483647 h 269"/>
              <a:gd name="T32" fmla="*/ 2147483647 w 183"/>
              <a:gd name="T33" fmla="*/ 2147483647 h 269"/>
              <a:gd name="T34" fmla="*/ 2147483647 w 183"/>
              <a:gd name="T35" fmla="*/ 2147483647 h 269"/>
              <a:gd name="T36" fmla="*/ 2147483647 w 183"/>
              <a:gd name="T37" fmla="*/ 2147483647 h 269"/>
              <a:gd name="T38" fmla="*/ 2147483647 w 183"/>
              <a:gd name="T39" fmla="*/ 2147483647 h 269"/>
              <a:gd name="T40" fmla="*/ 2147483647 w 183"/>
              <a:gd name="T41" fmla="*/ 2147483647 h 269"/>
              <a:gd name="T42" fmla="*/ 2147483647 w 183"/>
              <a:gd name="T43" fmla="*/ 2147483647 h 269"/>
              <a:gd name="T44" fmla="*/ 2147483647 w 183"/>
              <a:gd name="T45" fmla="*/ 2147483647 h 269"/>
              <a:gd name="T46" fmla="*/ 2147483647 w 183"/>
              <a:gd name="T47" fmla="*/ 2147483647 h 269"/>
              <a:gd name="T48" fmla="*/ 2147483647 w 183"/>
              <a:gd name="T49" fmla="*/ 2147483647 h 269"/>
              <a:gd name="T50" fmla="*/ 2147483647 w 183"/>
              <a:gd name="T51" fmla="*/ 2147483647 h 269"/>
              <a:gd name="T52" fmla="*/ 2147483647 w 183"/>
              <a:gd name="T53" fmla="*/ 2147483647 h 269"/>
              <a:gd name="T54" fmla="*/ 2147483647 w 183"/>
              <a:gd name="T55" fmla="*/ 2147483647 h 269"/>
              <a:gd name="T56" fmla="*/ 2147483647 w 183"/>
              <a:gd name="T57" fmla="*/ 2147483647 h 269"/>
              <a:gd name="T58" fmla="*/ 2147483647 w 183"/>
              <a:gd name="T59" fmla="*/ 2147483647 h 269"/>
              <a:gd name="T60" fmla="*/ 2147483647 w 183"/>
              <a:gd name="T61" fmla="*/ 2147483647 h 269"/>
              <a:gd name="T62" fmla="*/ 2147483647 w 183"/>
              <a:gd name="T63" fmla="*/ 0 h 26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83"/>
              <a:gd name="T97" fmla="*/ 0 h 269"/>
              <a:gd name="T98" fmla="*/ 183 w 183"/>
              <a:gd name="T99" fmla="*/ 269 h 26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83" h="269">
                <a:moveTo>
                  <a:pt x="0" y="264"/>
                </a:moveTo>
                <a:lnTo>
                  <a:pt x="21" y="267"/>
                </a:lnTo>
                <a:lnTo>
                  <a:pt x="46" y="269"/>
                </a:lnTo>
                <a:lnTo>
                  <a:pt x="61" y="267"/>
                </a:lnTo>
                <a:lnTo>
                  <a:pt x="77" y="266"/>
                </a:lnTo>
                <a:lnTo>
                  <a:pt x="83" y="264"/>
                </a:lnTo>
                <a:lnTo>
                  <a:pt x="91" y="262"/>
                </a:lnTo>
                <a:lnTo>
                  <a:pt x="105" y="260"/>
                </a:lnTo>
                <a:lnTo>
                  <a:pt x="117" y="254"/>
                </a:lnTo>
                <a:lnTo>
                  <a:pt x="129" y="249"/>
                </a:lnTo>
                <a:lnTo>
                  <a:pt x="138" y="241"/>
                </a:lnTo>
                <a:lnTo>
                  <a:pt x="148" y="235"/>
                </a:lnTo>
                <a:lnTo>
                  <a:pt x="155" y="225"/>
                </a:lnTo>
                <a:lnTo>
                  <a:pt x="163" y="216"/>
                </a:lnTo>
                <a:lnTo>
                  <a:pt x="168" y="204"/>
                </a:lnTo>
                <a:lnTo>
                  <a:pt x="170" y="197"/>
                </a:lnTo>
                <a:lnTo>
                  <a:pt x="174" y="192"/>
                </a:lnTo>
                <a:lnTo>
                  <a:pt x="177" y="178"/>
                </a:lnTo>
                <a:lnTo>
                  <a:pt x="181" y="165"/>
                </a:lnTo>
                <a:lnTo>
                  <a:pt x="182" y="149"/>
                </a:lnTo>
                <a:lnTo>
                  <a:pt x="183" y="134"/>
                </a:lnTo>
                <a:lnTo>
                  <a:pt x="182" y="118"/>
                </a:lnTo>
                <a:lnTo>
                  <a:pt x="181" y="105"/>
                </a:lnTo>
                <a:lnTo>
                  <a:pt x="177" y="81"/>
                </a:lnTo>
                <a:lnTo>
                  <a:pt x="169" y="59"/>
                </a:lnTo>
                <a:lnTo>
                  <a:pt x="160" y="42"/>
                </a:lnTo>
                <a:lnTo>
                  <a:pt x="152" y="33"/>
                </a:lnTo>
                <a:lnTo>
                  <a:pt x="146" y="26"/>
                </a:lnTo>
                <a:lnTo>
                  <a:pt x="130" y="15"/>
                </a:lnTo>
                <a:lnTo>
                  <a:pt x="111" y="6"/>
                </a:lnTo>
                <a:lnTo>
                  <a:pt x="100" y="2"/>
                </a:lnTo>
                <a:lnTo>
                  <a:pt x="90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1" name="Freeform 115"/>
          <p:cNvSpPr>
            <a:spLocks/>
          </p:cNvSpPr>
          <p:nvPr/>
        </p:nvSpPr>
        <p:spPr bwMode="auto">
          <a:xfrm>
            <a:off x="2178050" y="4616450"/>
            <a:ext cx="98425" cy="141288"/>
          </a:xfrm>
          <a:custGeom>
            <a:avLst/>
            <a:gdLst>
              <a:gd name="T0" fmla="*/ 0 w 186"/>
              <a:gd name="T1" fmla="*/ 2147483647 h 266"/>
              <a:gd name="T2" fmla="*/ 2147483647 w 186"/>
              <a:gd name="T3" fmla="*/ 2147483647 h 266"/>
              <a:gd name="T4" fmla="*/ 2147483647 w 186"/>
              <a:gd name="T5" fmla="*/ 2147483647 h 266"/>
              <a:gd name="T6" fmla="*/ 2147483647 w 186"/>
              <a:gd name="T7" fmla="*/ 2147483647 h 266"/>
              <a:gd name="T8" fmla="*/ 2147483647 w 186"/>
              <a:gd name="T9" fmla="*/ 2147483647 h 266"/>
              <a:gd name="T10" fmla="*/ 2147483647 w 186"/>
              <a:gd name="T11" fmla="*/ 2147483647 h 266"/>
              <a:gd name="T12" fmla="*/ 2147483647 w 186"/>
              <a:gd name="T13" fmla="*/ 2147483647 h 266"/>
              <a:gd name="T14" fmla="*/ 2147483647 w 186"/>
              <a:gd name="T15" fmla="*/ 2147483647 h 266"/>
              <a:gd name="T16" fmla="*/ 2147483647 w 186"/>
              <a:gd name="T17" fmla="*/ 2147483647 h 266"/>
              <a:gd name="T18" fmla="*/ 2147483647 w 186"/>
              <a:gd name="T19" fmla="*/ 2147483647 h 266"/>
              <a:gd name="T20" fmla="*/ 2147483647 w 186"/>
              <a:gd name="T21" fmla="*/ 2147483647 h 266"/>
              <a:gd name="T22" fmla="*/ 2147483647 w 186"/>
              <a:gd name="T23" fmla="*/ 2147483647 h 266"/>
              <a:gd name="T24" fmla="*/ 2147483647 w 186"/>
              <a:gd name="T25" fmla="*/ 2147483647 h 266"/>
              <a:gd name="T26" fmla="*/ 2147483647 w 186"/>
              <a:gd name="T27" fmla="*/ 2147483647 h 266"/>
              <a:gd name="T28" fmla="*/ 2147483647 w 186"/>
              <a:gd name="T29" fmla="*/ 2147483647 h 266"/>
              <a:gd name="T30" fmla="*/ 2147483647 w 186"/>
              <a:gd name="T31" fmla="*/ 2147483647 h 266"/>
              <a:gd name="T32" fmla="*/ 2147483647 w 186"/>
              <a:gd name="T33" fmla="*/ 2147483647 h 266"/>
              <a:gd name="T34" fmla="*/ 2147483647 w 186"/>
              <a:gd name="T35" fmla="*/ 2147483647 h 266"/>
              <a:gd name="T36" fmla="*/ 2147483647 w 186"/>
              <a:gd name="T37" fmla="*/ 2147483647 h 266"/>
              <a:gd name="T38" fmla="*/ 2147483647 w 186"/>
              <a:gd name="T39" fmla="*/ 2147483647 h 266"/>
              <a:gd name="T40" fmla="*/ 2147483647 w 186"/>
              <a:gd name="T41" fmla="*/ 2147483647 h 266"/>
              <a:gd name="T42" fmla="*/ 2147483647 w 186"/>
              <a:gd name="T43" fmla="*/ 2147483647 h 266"/>
              <a:gd name="T44" fmla="*/ 2147483647 w 186"/>
              <a:gd name="T45" fmla="*/ 2147483647 h 266"/>
              <a:gd name="T46" fmla="*/ 2147483647 w 186"/>
              <a:gd name="T47" fmla="*/ 2147483647 h 266"/>
              <a:gd name="T48" fmla="*/ 2147483647 w 186"/>
              <a:gd name="T49" fmla="*/ 2147483647 h 266"/>
              <a:gd name="T50" fmla="*/ 2147483647 w 186"/>
              <a:gd name="T51" fmla="*/ 2147483647 h 266"/>
              <a:gd name="T52" fmla="*/ 2147483647 w 186"/>
              <a:gd name="T53" fmla="*/ 2147483647 h 266"/>
              <a:gd name="T54" fmla="*/ 2147483647 w 186"/>
              <a:gd name="T55" fmla="*/ 2147483647 h 266"/>
              <a:gd name="T56" fmla="*/ 2147483647 w 186"/>
              <a:gd name="T57" fmla="*/ 2147483647 h 266"/>
              <a:gd name="T58" fmla="*/ 2147483647 w 186"/>
              <a:gd name="T59" fmla="*/ 2147483647 h 266"/>
              <a:gd name="T60" fmla="*/ 2147483647 w 186"/>
              <a:gd name="T61" fmla="*/ 2147483647 h 266"/>
              <a:gd name="T62" fmla="*/ 2147483647 w 186"/>
              <a:gd name="T63" fmla="*/ 2147483647 h 266"/>
              <a:gd name="T64" fmla="*/ 2147483647 w 186"/>
              <a:gd name="T65" fmla="*/ 0 h 2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86"/>
              <a:gd name="T100" fmla="*/ 0 h 266"/>
              <a:gd name="T101" fmla="*/ 186 w 186"/>
              <a:gd name="T102" fmla="*/ 266 h 26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86" h="266">
                <a:moveTo>
                  <a:pt x="0" y="261"/>
                </a:moveTo>
                <a:lnTo>
                  <a:pt x="22" y="264"/>
                </a:lnTo>
                <a:lnTo>
                  <a:pt x="34" y="264"/>
                </a:lnTo>
                <a:lnTo>
                  <a:pt x="48" y="266"/>
                </a:lnTo>
                <a:lnTo>
                  <a:pt x="64" y="264"/>
                </a:lnTo>
                <a:lnTo>
                  <a:pt x="79" y="263"/>
                </a:lnTo>
                <a:lnTo>
                  <a:pt x="86" y="261"/>
                </a:lnTo>
                <a:lnTo>
                  <a:pt x="94" y="259"/>
                </a:lnTo>
                <a:lnTo>
                  <a:pt x="108" y="257"/>
                </a:lnTo>
                <a:lnTo>
                  <a:pt x="120" y="251"/>
                </a:lnTo>
                <a:lnTo>
                  <a:pt x="131" y="246"/>
                </a:lnTo>
                <a:lnTo>
                  <a:pt x="140" y="238"/>
                </a:lnTo>
                <a:lnTo>
                  <a:pt x="151" y="232"/>
                </a:lnTo>
                <a:lnTo>
                  <a:pt x="157" y="222"/>
                </a:lnTo>
                <a:lnTo>
                  <a:pt x="165" y="213"/>
                </a:lnTo>
                <a:lnTo>
                  <a:pt x="170" y="201"/>
                </a:lnTo>
                <a:lnTo>
                  <a:pt x="173" y="194"/>
                </a:lnTo>
                <a:lnTo>
                  <a:pt x="177" y="189"/>
                </a:lnTo>
                <a:lnTo>
                  <a:pt x="179" y="175"/>
                </a:lnTo>
                <a:lnTo>
                  <a:pt x="183" y="162"/>
                </a:lnTo>
                <a:lnTo>
                  <a:pt x="184" y="146"/>
                </a:lnTo>
                <a:lnTo>
                  <a:pt x="186" y="131"/>
                </a:lnTo>
                <a:lnTo>
                  <a:pt x="183" y="104"/>
                </a:lnTo>
                <a:lnTo>
                  <a:pt x="181" y="91"/>
                </a:lnTo>
                <a:lnTo>
                  <a:pt x="179" y="80"/>
                </a:lnTo>
                <a:lnTo>
                  <a:pt x="175" y="69"/>
                </a:lnTo>
                <a:lnTo>
                  <a:pt x="173" y="60"/>
                </a:lnTo>
                <a:lnTo>
                  <a:pt x="164" y="43"/>
                </a:lnTo>
                <a:lnTo>
                  <a:pt x="156" y="34"/>
                </a:lnTo>
                <a:lnTo>
                  <a:pt x="149" y="27"/>
                </a:lnTo>
                <a:lnTo>
                  <a:pt x="135" y="15"/>
                </a:lnTo>
                <a:lnTo>
                  <a:pt x="118" y="6"/>
                </a:lnTo>
                <a:lnTo>
                  <a:pt x="99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2" name="Line 116"/>
          <p:cNvSpPr>
            <a:spLocks noChangeShapeType="1"/>
          </p:cNvSpPr>
          <p:nvPr/>
        </p:nvSpPr>
        <p:spPr bwMode="auto">
          <a:xfrm flipH="1">
            <a:off x="2178050" y="4616450"/>
            <a:ext cx="52388" cy="138113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3" name="Freeform 117"/>
          <p:cNvSpPr>
            <a:spLocks/>
          </p:cNvSpPr>
          <p:nvPr/>
        </p:nvSpPr>
        <p:spPr bwMode="auto">
          <a:xfrm>
            <a:off x="2132013" y="4613275"/>
            <a:ext cx="98425" cy="141288"/>
          </a:xfrm>
          <a:custGeom>
            <a:avLst/>
            <a:gdLst>
              <a:gd name="T0" fmla="*/ 2147483647 w 186"/>
              <a:gd name="T1" fmla="*/ 2147483647 h 268"/>
              <a:gd name="T2" fmla="*/ 2147483647 w 186"/>
              <a:gd name="T3" fmla="*/ 2147483647 h 268"/>
              <a:gd name="T4" fmla="*/ 2147483647 w 186"/>
              <a:gd name="T5" fmla="*/ 2147483647 h 268"/>
              <a:gd name="T6" fmla="*/ 2147483647 w 186"/>
              <a:gd name="T7" fmla="*/ 0 h 268"/>
              <a:gd name="T8" fmla="*/ 2147483647 w 186"/>
              <a:gd name="T9" fmla="*/ 2147483647 h 268"/>
              <a:gd name="T10" fmla="*/ 2147483647 w 186"/>
              <a:gd name="T11" fmla="*/ 2147483647 h 268"/>
              <a:gd name="T12" fmla="*/ 2147483647 w 186"/>
              <a:gd name="T13" fmla="*/ 2147483647 h 268"/>
              <a:gd name="T14" fmla="*/ 2147483647 w 186"/>
              <a:gd name="T15" fmla="*/ 2147483647 h 268"/>
              <a:gd name="T16" fmla="*/ 2147483647 w 186"/>
              <a:gd name="T17" fmla="*/ 2147483647 h 268"/>
              <a:gd name="T18" fmla="*/ 2147483647 w 186"/>
              <a:gd name="T19" fmla="*/ 2147483647 h 268"/>
              <a:gd name="T20" fmla="*/ 2147483647 w 186"/>
              <a:gd name="T21" fmla="*/ 2147483647 h 268"/>
              <a:gd name="T22" fmla="*/ 2147483647 w 186"/>
              <a:gd name="T23" fmla="*/ 2147483647 h 268"/>
              <a:gd name="T24" fmla="*/ 2147483647 w 186"/>
              <a:gd name="T25" fmla="*/ 2147483647 h 268"/>
              <a:gd name="T26" fmla="*/ 2147483647 w 186"/>
              <a:gd name="T27" fmla="*/ 2147483647 h 268"/>
              <a:gd name="T28" fmla="*/ 0 w 186"/>
              <a:gd name="T29" fmla="*/ 2147483647 h 268"/>
              <a:gd name="T30" fmla="*/ 2147483647 w 186"/>
              <a:gd name="T31" fmla="*/ 2147483647 h 268"/>
              <a:gd name="T32" fmla="*/ 2147483647 w 186"/>
              <a:gd name="T33" fmla="*/ 2147483647 h 268"/>
              <a:gd name="T34" fmla="*/ 2147483647 w 186"/>
              <a:gd name="T35" fmla="*/ 2147483647 h 268"/>
              <a:gd name="T36" fmla="*/ 2147483647 w 186"/>
              <a:gd name="T37" fmla="*/ 2147483647 h 268"/>
              <a:gd name="T38" fmla="*/ 2147483647 w 186"/>
              <a:gd name="T39" fmla="*/ 2147483647 h 268"/>
              <a:gd name="T40" fmla="*/ 2147483647 w 186"/>
              <a:gd name="T41" fmla="*/ 2147483647 h 268"/>
              <a:gd name="T42" fmla="*/ 2147483647 w 186"/>
              <a:gd name="T43" fmla="*/ 2147483647 h 268"/>
              <a:gd name="T44" fmla="*/ 2147483647 w 186"/>
              <a:gd name="T45" fmla="*/ 2147483647 h 268"/>
              <a:gd name="T46" fmla="*/ 2147483647 w 186"/>
              <a:gd name="T47" fmla="*/ 2147483647 h 26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86"/>
              <a:gd name="T73" fmla="*/ 0 h 268"/>
              <a:gd name="T74" fmla="*/ 186 w 186"/>
              <a:gd name="T75" fmla="*/ 268 h 26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86" h="268">
                <a:moveTo>
                  <a:pt x="186" y="7"/>
                </a:moveTo>
                <a:lnTo>
                  <a:pt x="173" y="3"/>
                </a:lnTo>
                <a:lnTo>
                  <a:pt x="161" y="2"/>
                </a:lnTo>
                <a:lnTo>
                  <a:pt x="135" y="0"/>
                </a:lnTo>
                <a:lnTo>
                  <a:pt x="103" y="2"/>
                </a:lnTo>
                <a:lnTo>
                  <a:pt x="76" y="8"/>
                </a:lnTo>
                <a:lnTo>
                  <a:pt x="63" y="12"/>
                </a:lnTo>
                <a:lnTo>
                  <a:pt x="52" y="19"/>
                </a:lnTo>
                <a:lnTo>
                  <a:pt x="42" y="25"/>
                </a:lnTo>
                <a:lnTo>
                  <a:pt x="34" y="34"/>
                </a:lnTo>
                <a:lnTo>
                  <a:pt x="25" y="42"/>
                </a:lnTo>
                <a:lnTo>
                  <a:pt x="18" y="52"/>
                </a:lnTo>
                <a:lnTo>
                  <a:pt x="8" y="77"/>
                </a:lnTo>
                <a:lnTo>
                  <a:pt x="2" y="104"/>
                </a:lnTo>
                <a:lnTo>
                  <a:pt x="0" y="138"/>
                </a:lnTo>
                <a:lnTo>
                  <a:pt x="2" y="162"/>
                </a:lnTo>
                <a:lnTo>
                  <a:pt x="6" y="185"/>
                </a:lnTo>
                <a:lnTo>
                  <a:pt x="12" y="204"/>
                </a:lnTo>
                <a:lnTo>
                  <a:pt x="21" y="223"/>
                </a:lnTo>
                <a:lnTo>
                  <a:pt x="33" y="238"/>
                </a:lnTo>
                <a:lnTo>
                  <a:pt x="39" y="243"/>
                </a:lnTo>
                <a:lnTo>
                  <a:pt x="48" y="249"/>
                </a:lnTo>
                <a:lnTo>
                  <a:pt x="65" y="258"/>
                </a:lnTo>
                <a:lnTo>
                  <a:pt x="87" y="268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4" name="Line 118"/>
          <p:cNvSpPr>
            <a:spLocks noChangeShapeType="1"/>
          </p:cNvSpPr>
          <p:nvPr/>
        </p:nvSpPr>
        <p:spPr bwMode="auto">
          <a:xfrm flipV="1">
            <a:off x="2230438" y="4257675"/>
            <a:ext cx="131762" cy="358775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5" name="Line 119"/>
          <p:cNvSpPr>
            <a:spLocks noChangeShapeType="1"/>
          </p:cNvSpPr>
          <p:nvPr/>
        </p:nvSpPr>
        <p:spPr bwMode="auto">
          <a:xfrm flipV="1">
            <a:off x="2409825" y="3657600"/>
            <a:ext cx="142875" cy="460375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6" name="Line 120"/>
          <p:cNvSpPr>
            <a:spLocks noChangeShapeType="1"/>
          </p:cNvSpPr>
          <p:nvPr/>
        </p:nvSpPr>
        <p:spPr bwMode="auto">
          <a:xfrm flipH="1">
            <a:off x="2552700" y="3519488"/>
            <a:ext cx="49213" cy="138112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7" name="Line 121"/>
          <p:cNvSpPr>
            <a:spLocks noChangeShapeType="1"/>
          </p:cNvSpPr>
          <p:nvPr/>
        </p:nvSpPr>
        <p:spPr bwMode="auto">
          <a:xfrm flipH="1">
            <a:off x="2362200" y="4117975"/>
            <a:ext cx="47625" cy="139700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8" name="Line 122"/>
          <p:cNvSpPr>
            <a:spLocks noChangeShapeType="1"/>
          </p:cNvSpPr>
          <p:nvPr/>
        </p:nvSpPr>
        <p:spPr bwMode="auto">
          <a:xfrm>
            <a:off x="1951038" y="5194300"/>
            <a:ext cx="1587" cy="1588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19" name="Freeform 123"/>
          <p:cNvSpPr>
            <a:spLocks/>
          </p:cNvSpPr>
          <p:nvPr/>
        </p:nvSpPr>
        <p:spPr bwMode="auto">
          <a:xfrm>
            <a:off x="1951038" y="5097463"/>
            <a:ext cx="141287" cy="139700"/>
          </a:xfrm>
          <a:custGeom>
            <a:avLst/>
            <a:gdLst>
              <a:gd name="T0" fmla="*/ 0 w 266"/>
              <a:gd name="T1" fmla="*/ 2147483647 h 266"/>
              <a:gd name="T2" fmla="*/ 2147483647 w 266"/>
              <a:gd name="T3" fmla="*/ 2147483647 h 266"/>
              <a:gd name="T4" fmla="*/ 2147483647 w 266"/>
              <a:gd name="T5" fmla="*/ 2147483647 h 266"/>
              <a:gd name="T6" fmla="*/ 2147483647 w 266"/>
              <a:gd name="T7" fmla="*/ 2147483647 h 266"/>
              <a:gd name="T8" fmla="*/ 2147483647 w 266"/>
              <a:gd name="T9" fmla="*/ 2147483647 h 266"/>
              <a:gd name="T10" fmla="*/ 2147483647 w 266"/>
              <a:gd name="T11" fmla="*/ 2147483647 h 266"/>
              <a:gd name="T12" fmla="*/ 2147483647 w 266"/>
              <a:gd name="T13" fmla="*/ 2147483647 h 266"/>
              <a:gd name="T14" fmla="*/ 2147483647 w 266"/>
              <a:gd name="T15" fmla="*/ 2147483647 h 266"/>
              <a:gd name="T16" fmla="*/ 2147483647 w 266"/>
              <a:gd name="T17" fmla="*/ 2147483647 h 266"/>
              <a:gd name="T18" fmla="*/ 2147483647 w 266"/>
              <a:gd name="T19" fmla="*/ 2147483647 h 266"/>
              <a:gd name="T20" fmla="*/ 2147483647 w 266"/>
              <a:gd name="T21" fmla="*/ 2147483647 h 266"/>
              <a:gd name="T22" fmla="*/ 2147483647 w 266"/>
              <a:gd name="T23" fmla="*/ 2147483647 h 266"/>
              <a:gd name="T24" fmla="*/ 2147483647 w 266"/>
              <a:gd name="T25" fmla="*/ 2147483647 h 266"/>
              <a:gd name="T26" fmla="*/ 2147483647 w 266"/>
              <a:gd name="T27" fmla="*/ 2147483647 h 266"/>
              <a:gd name="T28" fmla="*/ 2147483647 w 266"/>
              <a:gd name="T29" fmla="*/ 2147483647 h 266"/>
              <a:gd name="T30" fmla="*/ 2147483647 w 266"/>
              <a:gd name="T31" fmla="*/ 2147483647 h 266"/>
              <a:gd name="T32" fmla="*/ 2147483647 w 266"/>
              <a:gd name="T33" fmla="*/ 2147483647 h 266"/>
              <a:gd name="T34" fmla="*/ 2147483647 w 266"/>
              <a:gd name="T35" fmla="*/ 2147483647 h 266"/>
              <a:gd name="T36" fmla="*/ 2147483647 w 266"/>
              <a:gd name="T37" fmla="*/ 2147483647 h 266"/>
              <a:gd name="T38" fmla="*/ 2147483647 w 266"/>
              <a:gd name="T39" fmla="*/ 2147483647 h 266"/>
              <a:gd name="T40" fmla="*/ 2147483647 w 266"/>
              <a:gd name="T41" fmla="*/ 2147483647 h 266"/>
              <a:gd name="T42" fmla="*/ 2147483647 w 266"/>
              <a:gd name="T43" fmla="*/ 2147483647 h 266"/>
              <a:gd name="T44" fmla="*/ 2147483647 w 266"/>
              <a:gd name="T45" fmla="*/ 2147483647 h 266"/>
              <a:gd name="T46" fmla="*/ 2147483647 w 266"/>
              <a:gd name="T47" fmla="*/ 2147483647 h 266"/>
              <a:gd name="T48" fmla="*/ 2147483647 w 266"/>
              <a:gd name="T49" fmla="*/ 2147483647 h 266"/>
              <a:gd name="T50" fmla="*/ 2147483647 w 266"/>
              <a:gd name="T51" fmla="*/ 2147483647 h 266"/>
              <a:gd name="T52" fmla="*/ 2147483647 w 266"/>
              <a:gd name="T53" fmla="*/ 2147483647 h 266"/>
              <a:gd name="T54" fmla="*/ 2147483647 w 266"/>
              <a:gd name="T55" fmla="*/ 2147483647 h 266"/>
              <a:gd name="T56" fmla="*/ 2147483647 w 266"/>
              <a:gd name="T57" fmla="*/ 2147483647 h 266"/>
              <a:gd name="T58" fmla="*/ 2147483647 w 266"/>
              <a:gd name="T59" fmla="*/ 2147483647 h 266"/>
              <a:gd name="T60" fmla="*/ 2147483647 w 266"/>
              <a:gd name="T61" fmla="*/ 2147483647 h 266"/>
              <a:gd name="T62" fmla="*/ 2147483647 w 266"/>
              <a:gd name="T63" fmla="*/ 2147483647 h 266"/>
              <a:gd name="T64" fmla="*/ 2147483647 w 266"/>
              <a:gd name="T65" fmla="*/ 2147483647 h 266"/>
              <a:gd name="T66" fmla="*/ 2147483647 w 266"/>
              <a:gd name="T67" fmla="*/ 2147483647 h 266"/>
              <a:gd name="T68" fmla="*/ 2147483647 w 266"/>
              <a:gd name="T69" fmla="*/ 2147483647 h 266"/>
              <a:gd name="T70" fmla="*/ 2147483647 w 266"/>
              <a:gd name="T71" fmla="*/ 2147483647 h 266"/>
              <a:gd name="T72" fmla="*/ 2147483647 w 266"/>
              <a:gd name="T73" fmla="*/ 2147483647 h 266"/>
              <a:gd name="T74" fmla="*/ 2147483647 w 266"/>
              <a:gd name="T75" fmla="*/ 0 h 2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66"/>
              <a:gd name="T115" fmla="*/ 0 h 266"/>
              <a:gd name="T116" fmla="*/ 266 w 266"/>
              <a:gd name="T117" fmla="*/ 266 h 26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66" h="266">
                <a:moveTo>
                  <a:pt x="0" y="185"/>
                </a:moveTo>
                <a:lnTo>
                  <a:pt x="7" y="203"/>
                </a:lnTo>
                <a:lnTo>
                  <a:pt x="16" y="220"/>
                </a:lnTo>
                <a:lnTo>
                  <a:pt x="27" y="234"/>
                </a:lnTo>
                <a:lnTo>
                  <a:pt x="43" y="246"/>
                </a:lnTo>
                <a:lnTo>
                  <a:pt x="60" y="255"/>
                </a:lnTo>
                <a:lnTo>
                  <a:pt x="79" y="261"/>
                </a:lnTo>
                <a:lnTo>
                  <a:pt x="101" y="265"/>
                </a:lnTo>
                <a:lnTo>
                  <a:pt x="129" y="266"/>
                </a:lnTo>
                <a:lnTo>
                  <a:pt x="144" y="265"/>
                </a:lnTo>
                <a:lnTo>
                  <a:pt x="160" y="264"/>
                </a:lnTo>
                <a:lnTo>
                  <a:pt x="166" y="261"/>
                </a:lnTo>
                <a:lnTo>
                  <a:pt x="174" y="260"/>
                </a:lnTo>
                <a:lnTo>
                  <a:pt x="188" y="257"/>
                </a:lnTo>
                <a:lnTo>
                  <a:pt x="193" y="253"/>
                </a:lnTo>
                <a:lnTo>
                  <a:pt x="200" y="251"/>
                </a:lnTo>
                <a:lnTo>
                  <a:pt x="212" y="246"/>
                </a:lnTo>
                <a:lnTo>
                  <a:pt x="221" y="238"/>
                </a:lnTo>
                <a:lnTo>
                  <a:pt x="231" y="231"/>
                </a:lnTo>
                <a:lnTo>
                  <a:pt x="238" y="221"/>
                </a:lnTo>
                <a:lnTo>
                  <a:pt x="245" y="212"/>
                </a:lnTo>
                <a:lnTo>
                  <a:pt x="251" y="200"/>
                </a:lnTo>
                <a:lnTo>
                  <a:pt x="253" y="194"/>
                </a:lnTo>
                <a:lnTo>
                  <a:pt x="257" y="188"/>
                </a:lnTo>
                <a:lnTo>
                  <a:pt x="260" y="174"/>
                </a:lnTo>
                <a:lnTo>
                  <a:pt x="261" y="166"/>
                </a:lnTo>
                <a:lnTo>
                  <a:pt x="264" y="160"/>
                </a:lnTo>
                <a:lnTo>
                  <a:pt x="265" y="144"/>
                </a:lnTo>
                <a:lnTo>
                  <a:pt x="266" y="129"/>
                </a:lnTo>
                <a:lnTo>
                  <a:pt x="264" y="102"/>
                </a:lnTo>
                <a:lnTo>
                  <a:pt x="260" y="80"/>
                </a:lnTo>
                <a:lnTo>
                  <a:pt x="256" y="68"/>
                </a:lnTo>
                <a:lnTo>
                  <a:pt x="253" y="59"/>
                </a:lnTo>
                <a:lnTo>
                  <a:pt x="244" y="42"/>
                </a:lnTo>
                <a:lnTo>
                  <a:pt x="230" y="28"/>
                </a:lnTo>
                <a:lnTo>
                  <a:pt x="216" y="16"/>
                </a:lnTo>
                <a:lnTo>
                  <a:pt x="199" y="7"/>
                </a:lnTo>
                <a:lnTo>
                  <a:pt x="179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0" name="Freeform 125"/>
          <p:cNvSpPr>
            <a:spLocks/>
          </p:cNvSpPr>
          <p:nvPr/>
        </p:nvSpPr>
        <p:spPr bwMode="auto">
          <a:xfrm>
            <a:off x="1951038" y="5097463"/>
            <a:ext cx="95250" cy="96837"/>
          </a:xfrm>
          <a:custGeom>
            <a:avLst/>
            <a:gdLst>
              <a:gd name="T0" fmla="*/ 2147483647 w 179"/>
              <a:gd name="T1" fmla="*/ 0 h 185"/>
              <a:gd name="T2" fmla="*/ 2147483647 w 179"/>
              <a:gd name="T3" fmla="*/ 2147483647 h 185"/>
              <a:gd name="T4" fmla="*/ 0 w 179"/>
              <a:gd name="T5" fmla="*/ 2147483647 h 185"/>
              <a:gd name="T6" fmla="*/ 0 60000 65536"/>
              <a:gd name="T7" fmla="*/ 0 60000 65536"/>
              <a:gd name="T8" fmla="*/ 0 60000 65536"/>
              <a:gd name="T9" fmla="*/ 0 w 179"/>
              <a:gd name="T10" fmla="*/ 0 h 185"/>
              <a:gd name="T11" fmla="*/ 179 w 179"/>
              <a:gd name="T12" fmla="*/ 185 h 1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" h="185">
                <a:moveTo>
                  <a:pt x="179" y="0"/>
                </a:moveTo>
                <a:lnTo>
                  <a:pt x="129" y="129"/>
                </a:lnTo>
                <a:lnTo>
                  <a:pt x="0" y="185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1" name="Freeform 126"/>
          <p:cNvSpPr>
            <a:spLocks/>
          </p:cNvSpPr>
          <p:nvPr/>
        </p:nvSpPr>
        <p:spPr bwMode="auto">
          <a:xfrm>
            <a:off x="1947863" y="5094288"/>
            <a:ext cx="98425" cy="100012"/>
          </a:xfrm>
          <a:custGeom>
            <a:avLst/>
            <a:gdLst>
              <a:gd name="T0" fmla="*/ 2147483647 w 185"/>
              <a:gd name="T1" fmla="*/ 2147483647 h 191"/>
              <a:gd name="T2" fmla="*/ 2147483647 w 185"/>
              <a:gd name="T3" fmla="*/ 2147483647 h 191"/>
              <a:gd name="T4" fmla="*/ 2147483647 w 185"/>
              <a:gd name="T5" fmla="*/ 0 h 191"/>
              <a:gd name="T6" fmla="*/ 2147483647 w 185"/>
              <a:gd name="T7" fmla="*/ 0 h 191"/>
              <a:gd name="T8" fmla="*/ 2147483647 w 185"/>
              <a:gd name="T9" fmla="*/ 0 h 191"/>
              <a:gd name="T10" fmla="*/ 2147483647 w 185"/>
              <a:gd name="T11" fmla="*/ 2147483647 h 191"/>
              <a:gd name="T12" fmla="*/ 2147483647 w 185"/>
              <a:gd name="T13" fmla="*/ 2147483647 h 191"/>
              <a:gd name="T14" fmla="*/ 2147483647 w 185"/>
              <a:gd name="T15" fmla="*/ 2147483647 h 191"/>
              <a:gd name="T16" fmla="*/ 2147483647 w 185"/>
              <a:gd name="T17" fmla="*/ 2147483647 h 191"/>
              <a:gd name="T18" fmla="*/ 2147483647 w 185"/>
              <a:gd name="T19" fmla="*/ 2147483647 h 191"/>
              <a:gd name="T20" fmla="*/ 2147483647 w 185"/>
              <a:gd name="T21" fmla="*/ 2147483647 h 191"/>
              <a:gd name="T22" fmla="*/ 2147483647 w 185"/>
              <a:gd name="T23" fmla="*/ 2147483647 h 191"/>
              <a:gd name="T24" fmla="*/ 2147483647 w 185"/>
              <a:gd name="T25" fmla="*/ 2147483647 h 191"/>
              <a:gd name="T26" fmla="*/ 2147483647 w 185"/>
              <a:gd name="T27" fmla="*/ 2147483647 h 191"/>
              <a:gd name="T28" fmla="*/ 0 w 185"/>
              <a:gd name="T29" fmla="*/ 2147483647 h 191"/>
              <a:gd name="T30" fmla="*/ 0 w 185"/>
              <a:gd name="T31" fmla="*/ 2147483647 h 191"/>
              <a:gd name="T32" fmla="*/ 0 w 185"/>
              <a:gd name="T33" fmla="*/ 2147483647 h 191"/>
              <a:gd name="T34" fmla="*/ 2147483647 w 185"/>
              <a:gd name="T35" fmla="*/ 2147483647 h 191"/>
              <a:gd name="T36" fmla="*/ 2147483647 w 185"/>
              <a:gd name="T37" fmla="*/ 2147483647 h 1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85"/>
              <a:gd name="T58" fmla="*/ 0 h 191"/>
              <a:gd name="T59" fmla="*/ 185 w 185"/>
              <a:gd name="T60" fmla="*/ 191 h 19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85" h="191">
                <a:moveTo>
                  <a:pt x="185" y="6"/>
                </a:moveTo>
                <a:lnTo>
                  <a:pt x="172" y="3"/>
                </a:lnTo>
                <a:lnTo>
                  <a:pt x="161" y="1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1" y="25"/>
                </a:lnTo>
                <a:lnTo>
                  <a:pt x="33" y="34"/>
                </a:lnTo>
                <a:lnTo>
                  <a:pt x="24" y="41"/>
                </a:lnTo>
                <a:lnTo>
                  <a:pt x="18" y="52"/>
                </a:lnTo>
                <a:lnTo>
                  <a:pt x="11" y="62"/>
                </a:lnTo>
                <a:lnTo>
                  <a:pt x="8" y="75"/>
                </a:lnTo>
                <a:lnTo>
                  <a:pt x="1" y="102"/>
                </a:lnTo>
                <a:lnTo>
                  <a:pt x="0" y="135"/>
                </a:lnTo>
                <a:lnTo>
                  <a:pt x="1" y="163"/>
                </a:lnTo>
                <a:lnTo>
                  <a:pt x="2" y="176"/>
                </a:lnTo>
                <a:lnTo>
                  <a:pt x="6" y="191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2" name="Freeform 127"/>
          <p:cNvSpPr>
            <a:spLocks/>
          </p:cNvSpPr>
          <p:nvPr/>
        </p:nvSpPr>
        <p:spPr bwMode="auto">
          <a:xfrm>
            <a:off x="1827213" y="5151438"/>
            <a:ext cx="123825" cy="42862"/>
          </a:xfrm>
          <a:custGeom>
            <a:avLst/>
            <a:gdLst>
              <a:gd name="T0" fmla="*/ 2147483647 w 232"/>
              <a:gd name="T1" fmla="*/ 2147483647 h 83"/>
              <a:gd name="T2" fmla="*/ 2147483647 w 232"/>
              <a:gd name="T3" fmla="*/ 2147483647 h 83"/>
              <a:gd name="T4" fmla="*/ 2147483647 w 232"/>
              <a:gd name="T5" fmla="*/ 2147483647 h 83"/>
              <a:gd name="T6" fmla="*/ 2147483647 w 232"/>
              <a:gd name="T7" fmla="*/ 2147483647 h 83"/>
              <a:gd name="T8" fmla="*/ 2147483647 w 232"/>
              <a:gd name="T9" fmla="*/ 2147483647 h 83"/>
              <a:gd name="T10" fmla="*/ 2147483647 w 232"/>
              <a:gd name="T11" fmla="*/ 2147483647 h 83"/>
              <a:gd name="T12" fmla="*/ 2147483647 w 232"/>
              <a:gd name="T13" fmla="*/ 2147483647 h 83"/>
              <a:gd name="T14" fmla="*/ 2147483647 w 232"/>
              <a:gd name="T15" fmla="*/ 0 h 83"/>
              <a:gd name="T16" fmla="*/ 2147483647 w 232"/>
              <a:gd name="T17" fmla="*/ 0 h 83"/>
              <a:gd name="T18" fmla="*/ 2147483647 w 232"/>
              <a:gd name="T19" fmla="*/ 0 h 83"/>
              <a:gd name="T20" fmla="*/ 2147483647 w 232"/>
              <a:gd name="T21" fmla="*/ 2147483647 h 83"/>
              <a:gd name="T22" fmla="*/ 2147483647 w 232"/>
              <a:gd name="T23" fmla="*/ 2147483647 h 83"/>
              <a:gd name="T24" fmla="*/ 2147483647 w 232"/>
              <a:gd name="T25" fmla="*/ 2147483647 h 83"/>
              <a:gd name="T26" fmla="*/ 0 w 232"/>
              <a:gd name="T27" fmla="*/ 2147483647 h 8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2"/>
              <a:gd name="T43" fmla="*/ 0 h 83"/>
              <a:gd name="T44" fmla="*/ 232 w 232"/>
              <a:gd name="T45" fmla="*/ 83 h 8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2" h="83">
                <a:moveTo>
                  <a:pt x="232" y="83"/>
                </a:moveTo>
                <a:lnTo>
                  <a:pt x="223" y="63"/>
                </a:lnTo>
                <a:lnTo>
                  <a:pt x="214" y="46"/>
                </a:lnTo>
                <a:lnTo>
                  <a:pt x="201" y="32"/>
                </a:lnTo>
                <a:lnTo>
                  <a:pt x="187" y="20"/>
                </a:lnTo>
                <a:lnTo>
                  <a:pt x="167" y="11"/>
                </a:lnTo>
                <a:lnTo>
                  <a:pt x="148" y="5"/>
                </a:lnTo>
                <a:lnTo>
                  <a:pt x="126" y="1"/>
                </a:lnTo>
                <a:lnTo>
                  <a:pt x="101" y="0"/>
                </a:lnTo>
                <a:lnTo>
                  <a:pt x="67" y="1"/>
                </a:lnTo>
                <a:lnTo>
                  <a:pt x="40" y="7"/>
                </a:lnTo>
                <a:lnTo>
                  <a:pt x="27" y="11"/>
                </a:lnTo>
                <a:lnTo>
                  <a:pt x="17" y="18"/>
                </a:lnTo>
                <a:lnTo>
                  <a:pt x="0" y="33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3" name="Freeform 128"/>
          <p:cNvSpPr>
            <a:spLocks/>
          </p:cNvSpPr>
          <p:nvPr/>
        </p:nvSpPr>
        <p:spPr bwMode="auto">
          <a:xfrm>
            <a:off x="1827213" y="5168900"/>
            <a:ext cx="77787" cy="44450"/>
          </a:xfrm>
          <a:custGeom>
            <a:avLst/>
            <a:gdLst>
              <a:gd name="T0" fmla="*/ 2147483647 w 146"/>
              <a:gd name="T1" fmla="*/ 2147483647 h 86"/>
              <a:gd name="T2" fmla="*/ 2147483647 w 146"/>
              <a:gd name="T3" fmla="*/ 2147483647 h 86"/>
              <a:gd name="T4" fmla="*/ 2147483647 w 146"/>
              <a:gd name="T5" fmla="*/ 2147483647 h 86"/>
              <a:gd name="T6" fmla="*/ 2147483647 w 146"/>
              <a:gd name="T7" fmla="*/ 2147483647 h 86"/>
              <a:gd name="T8" fmla="*/ 2147483647 w 146"/>
              <a:gd name="T9" fmla="*/ 2147483647 h 86"/>
              <a:gd name="T10" fmla="*/ 2147483647 w 146"/>
              <a:gd name="T11" fmla="*/ 2147483647 h 86"/>
              <a:gd name="T12" fmla="*/ 2147483647 w 146"/>
              <a:gd name="T13" fmla="*/ 2147483647 h 86"/>
              <a:gd name="T14" fmla="*/ 2147483647 w 146"/>
              <a:gd name="T15" fmla="*/ 2147483647 h 86"/>
              <a:gd name="T16" fmla="*/ 2147483647 w 146"/>
              <a:gd name="T17" fmla="*/ 0 h 86"/>
              <a:gd name="T18" fmla="*/ 0 w 146"/>
              <a:gd name="T19" fmla="*/ 0 h 8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6"/>
              <a:gd name="T31" fmla="*/ 0 h 86"/>
              <a:gd name="T32" fmla="*/ 146 w 146"/>
              <a:gd name="T33" fmla="*/ 86 h 8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6" h="86">
                <a:moveTo>
                  <a:pt x="146" y="86"/>
                </a:moveTo>
                <a:lnTo>
                  <a:pt x="137" y="64"/>
                </a:lnTo>
                <a:lnTo>
                  <a:pt x="128" y="47"/>
                </a:lnTo>
                <a:lnTo>
                  <a:pt x="114" y="33"/>
                </a:lnTo>
                <a:lnTo>
                  <a:pt x="100" y="21"/>
                </a:lnTo>
                <a:lnTo>
                  <a:pt x="80" y="12"/>
                </a:lnTo>
                <a:lnTo>
                  <a:pt x="61" y="6"/>
                </a:lnTo>
                <a:lnTo>
                  <a:pt x="39" y="2"/>
                </a:lnTo>
                <a:lnTo>
                  <a:pt x="14" y="0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4" name="Freeform 129"/>
          <p:cNvSpPr>
            <a:spLocks/>
          </p:cNvSpPr>
          <p:nvPr/>
        </p:nvSpPr>
        <p:spPr bwMode="auto">
          <a:xfrm>
            <a:off x="1889125" y="5213350"/>
            <a:ext cx="19050" cy="80963"/>
          </a:xfrm>
          <a:custGeom>
            <a:avLst/>
            <a:gdLst>
              <a:gd name="T0" fmla="*/ 0 w 36"/>
              <a:gd name="T1" fmla="*/ 2147483647 h 153"/>
              <a:gd name="T2" fmla="*/ 2147483647 w 36"/>
              <a:gd name="T3" fmla="*/ 2147483647 h 153"/>
              <a:gd name="T4" fmla="*/ 2147483647 w 36"/>
              <a:gd name="T5" fmla="*/ 2147483647 h 153"/>
              <a:gd name="T6" fmla="*/ 2147483647 w 36"/>
              <a:gd name="T7" fmla="*/ 2147483647 h 153"/>
              <a:gd name="T8" fmla="*/ 2147483647 w 36"/>
              <a:gd name="T9" fmla="*/ 2147483647 h 153"/>
              <a:gd name="T10" fmla="*/ 2147483647 w 36"/>
              <a:gd name="T11" fmla="*/ 2147483647 h 153"/>
              <a:gd name="T12" fmla="*/ 2147483647 w 36"/>
              <a:gd name="T13" fmla="*/ 2147483647 h 153"/>
              <a:gd name="T14" fmla="*/ 2147483647 w 36"/>
              <a:gd name="T15" fmla="*/ 2147483647 h 153"/>
              <a:gd name="T16" fmla="*/ 2147483647 w 36"/>
              <a:gd name="T17" fmla="*/ 2147483647 h 153"/>
              <a:gd name="T18" fmla="*/ 2147483647 w 36"/>
              <a:gd name="T19" fmla="*/ 2147483647 h 153"/>
              <a:gd name="T20" fmla="*/ 2147483647 w 36"/>
              <a:gd name="T21" fmla="*/ 2147483647 h 153"/>
              <a:gd name="T22" fmla="*/ 2147483647 w 36"/>
              <a:gd name="T23" fmla="*/ 2147483647 h 153"/>
              <a:gd name="T24" fmla="*/ 2147483647 w 36"/>
              <a:gd name="T25" fmla="*/ 0 h 15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6"/>
              <a:gd name="T40" fmla="*/ 0 h 153"/>
              <a:gd name="T41" fmla="*/ 36 w 36"/>
              <a:gd name="T42" fmla="*/ 153 h 15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6" h="153">
                <a:moveTo>
                  <a:pt x="0" y="153"/>
                </a:moveTo>
                <a:lnTo>
                  <a:pt x="7" y="143"/>
                </a:lnTo>
                <a:lnTo>
                  <a:pt x="15" y="132"/>
                </a:lnTo>
                <a:lnTo>
                  <a:pt x="20" y="120"/>
                </a:lnTo>
                <a:lnTo>
                  <a:pt x="23" y="114"/>
                </a:lnTo>
                <a:lnTo>
                  <a:pt x="26" y="109"/>
                </a:lnTo>
                <a:lnTo>
                  <a:pt x="29" y="95"/>
                </a:lnTo>
                <a:lnTo>
                  <a:pt x="33" y="82"/>
                </a:lnTo>
                <a:lnTo>
                  <a:pt x="34" y="66"/>
                </a:lnTo>
                <a:lnTo>
                  <a:pt x="36" y="50"/>
                </a:lnTo>
                <a:lnTo>
                  <a:pt x="34" y="23"/>
                </a:lnTo>
                <a:lnTo>
                  <a:pt x="32" y="10"/>
                </a:lnTo>
                <a:lnTo>
                  <a:pt x="30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5" name="Freeform 130"/>
          <p:cNvSpPr>
            <a:spLocks/>
          </p:cNvSpPr>
          <p:nvPr/>
        </p:nvSpPr>
        <p:spPr bwMode="auto">
          <a:xfrm>
            <a:off x="1809750" y="5168900"/>
            <a:ext cx="79375" cy="125413"/>
          </a:xfrm>
          <a:custGeom>
            <a:avLst/>
            <a:gdLst>
              <a:gd name="T0" fmla="*/ 2147483647 w 150"/>
              <a:gd name="T1" fmla="*/ 0 h 239"/>
              <a:gd name="T2" fmla="*/ 2147483647 w 150"/>
              <a:gd name="T3" fmla="*/ 2147483647 h 239"/>
              <a:gd name="T4" fmla="*/ 2147483647 w 150"/>
              <a:gd name="T5" fmla="*/ 2147483647 h 239"/>
              <a:gd name="T6" fmla="*/ 2147483647 w 150"/>
              <a:gd name="T7" fmla="*/ 2147483647 h 239"/>
              <a:gd name="T8" fmla="*/ 0 w 150"/>
              <a:gd name="T9" fmla="*/ 2147483647 h 239"/>
              <a:gd name="T10" fmla="*/ 0 w 150"/>
              <a:gd name="T11" fmla="*/ 2147483647 h 239"/>
              <a:gd name="T12" fmla="*/ 0 w 150"/>
              <a:gd name="T13" fmla="*/ 2147483647 h 239"/>
              <a:gd name="T14" fmla="*/ 2147483647 w 150"/>
              <a:gd name="T15" fmla="*/ 2147483647 h 239"/>
              <a:gd name="T16" fmla="*/ 2147483647 w 150"/>
              <a:gd name="T17" fmla="*/ 2147483647 h 239"/>
              <a:gd name="T18" fmla="*/ 2147483647 w 150"/>
              <a:gd name="T19" fmla="*/ 2147483647 h 239"/>
              <a:gd name="T20" fmla="*/ 2147483647 w 150"/>
              <a:gd name="T21" fmla="*/ 2147483647 h 239"/>
              <a:gd name="T22" fmla="*/ 2147483647 w 150"/>
              <a:gd name="T23" fmla="*/ 2147483647 h 239"/>
              <a:gd name="T24" fmla="*/ 2147483647 w 150"/>
              <a:gd name="T25" fmla="*/ 2147483647 h 239"/>
              <a:gd name="T26" fmla="*/ 2147483647 w 150"/>
              <a:gd name="T27" fmla="*/ 2147483647 h 239"/>
              <a:gd name="T28" fmla="*/ 2147483647 w 150"/>
              <a:gd name="T29" fmla="*/ 2147483647 h 239"/>
              <a:gd name="T30" fmla="*/ 2147483647 w 150"/>
              <a:gd name="T31" fmla="*/ 2147483647 h 239"/>
              <a:gd name="T32" fmla="*/ 2147483647 w 150"/>
              <a:gd name="T33" fmla="*/ 2147483647 h 239"/>
              <a:gd name="T34" fmla="*/ 2147483647 w 150"/>
              <a:gd name="T35" fmla="*/ 2147483647 h 239"/>
              <a:gd name="T36" fmla="*/ 2147483647 w 150"/>
              <a:gd name="T37" fmla="*/ 2147483647 h 23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0"/>
              <a:gd name="T58" fmla="*/ 0 h 239"/>
              <a:gd name="T59" fmla="*/ 150 w 150"/>
              <a:gd name="T60" fmla="*/ 239 h 23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0" h="239">
                <a:moveTo>
                  <a:pt x="34" y="0"/>
                </a:moveTo>
                <a:lnTo>
                  <a:pt x="25" y="8"/>
                </a:lnTo>
                <a:lnTo>
                  <a:pt x="18" y="18"/>
                </a:lnTo>
                <a:lnTo>
                  <a:pt x="8" y="43"/>
                </a:lnTo>
                <a:lnTo>
                  <a:pt x="1" y="70"/>
                </a:lnTo>
                <a:lnTo>
                  <a:pt x="0" y="104"/>
                </a:lnTo>
                <a:lnTo>
                  <a:pt x="1" y="135"/>
                </a:lnTo>
                <a:lnTo>
                  <a:pt x="8" y="162"/>
                </a:lnTo>
                <a:lnTo>
                  <a:pt x="12" y="174"/>
                </a:lnTo>
                <a:lnTo>
                  <a:pt x="18" y="186"/>
                </a:lnTo>
                <a:lnTo>
                  <a:pt x="25" y="195"/>
                </a:lnTo>
                <a:lnTo>
                  <a:pt x="34" y="205"/>
                </a:lnTo>
                <a:lnTo>
                  <a:pt x="42" y="212"/>
                </a:lnTo>
                <a:lnTo>
                  <a:pt x="52" y="219"/>
                </a:lnTo>
                <a:lnTo>
                  <a:pt x="62" y="225"/>
                </a:lnTo>
                <a:lnTo>
                  <a:pt x="75" y="230"/>
                </a:lnTo>
                <a:lnTo>
                  <a:pt x="102" y="236"/>
                </a:lnTo>
                <a:lnTo>
                  <a:pt x="135" y="239"/>
                </a:lnTo>
                <a:lnTo>
                  <a:pt x="150" y="239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6" name="Line 131"/>
          <p:cNvSpPr>
            <a:spLocks noChangeShapeType="1"/>
          </p:cNvSpPr>
          <p:nvPr/>
        </p:nvSpPr>
        <p:spPr bwMode="auto">
          <a:xfrm flipH="1">
            <a:off x="1835150" y="5213350"/>
            <a:ext cx="69850" cy="26988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7" name="Freeform 132"/>
          <p:cNvSpPr>
            <a:spLocks/>
          </p:cNvSpPr>
          <p:nvPr/>
        </p:nvSpPr>
        <p:spPr bwMode="auto">
          <a:xfrm>
            <a:off x="1763713" y="5168900"/>
            <a:ext cx="125412" cy="144463"/>
          </a:xfrm>
          <a:custGeom>
            <a:avLst/>
            <a:gdLst>
              <a:gd name="T0" fmla="*/ 2147483647 w 237"/>
              <a:gd name="T1" fmla="*/ 0 h 273"/>
              <a:gd name="T2" fmla="*/ 2147483647 w 237"/>
              <a:gd name="T3" fmla="*/ 2147483647 h 273"/>
              <a:gd name="T4" fmla="*/ 2147483647 w 237"/>
              <a:gd name="T5" fmla="*/ 2147483647 h 273"/>
              <a:gd name="T6" fmla="*/ 2147483647 w 237"/>
              <a:gd name="T7" fmla="*/ 2147483647 h 273"/>
              <a:gd name="T8" fmla="*/ 2147483647 w 237"/>
              <a:gd name="T9" fmla="*/ 2147483647 h 273"/>
              <a:gd name="T10" fmla="*/ 2147483647 w 237"/>
              <a:gd name="T11" fmla="*/ 2147483647 h 273"/>
              <a:gd name="T12" fmla="*/ 2147483647 w 237"/>
              <a:gd name="T13" fmla="*/ 2147483647 h 273"/>
              <a:gd name="T14" fmla="*/ 2147483647 w 237"/>
              <a:gd name="T15" fmla="*/ 2147483647 h 273"/>
              <a:gd name="T16" fmla="*/ 2147483647 w 237"/>
              <a:gd name="T17" fmla="*/ 2147483647 h 273"/>
              <a:gd name="T18" fmla="*/ 0 w 237"/>
              <a:gd name="T19" fmla="*/ 2147483647 h 273"/>
              <a:gd name="T20" fmla="*/ 0 w 237"/>
              <a:gd name="T21" fmla="*/ 2147483647 h 273"/>
              <a:gd name="T22" fmla="*/ 0 w 237"/>
              <a:gd name="T23" fmla="*/ 2147483647 h 273"/>
              <a:gd name="T24" fmla="*/ 2147483647 w 237"/>
              <a:gd name="T25" fmla="*/ 2147483647 h 273"/>
              <a:gd name="T26" fmla="*/ 2147483647 w 237"/>
              <a:gd name="T27" fmla="*/ 2147483647 h 273"/>
              <a:gd name="T28" fmla="*/ 2147483647 w 237"/>
              <a:gd name="T29" fmla="*/ 2147483647 h 273"/>
              <a:gd name="T30" fmla="*/ 2147483647 w 237"/>
              <a:gd name="T31" fmla="*/ 2147483647 h 273"/>
              <a:gd name="T32" fmla="*/ 2147483647 w 237"/>
              <a:gd name="T33" fmla="*/ 2147483647 h 273"/>
              <a:gd name="T34" fmla="*/ 2147483647 w 237"/>
              <a:gd name="T35" fmla="*/ 2147483647 h 273"/>
              <a:gd name="T36" fmla="*/ 2147483647 w 237"/>
              <a:gd name="T37" fmla="*/ 2147483647 h 273"/>
              <a:gd name="T38" fmla="*/ 2147483647 w 237"/>
              <a:gd name="T39" fmla="*/ 2147483647 h 273"/>
              <a:gd name="T40" fmla="*/ 2147483647 w 237"/>
              <a:gd name="T41" fmla="*/ 2147483647 h 273"/>
              <a:gd name="T42" fmla="*/ 2147483647 w 237"/>
              <a:gd name="T43" fmla="*/ 2147483647 h 273"/>
              <a:gd name="T44" fmla="*/ 2147483647 w 237"/>
              <a:gd name="T45" fmla="*/ 2147483647 h 273"/>
              <a:gd name="T46" fmla="*/ 2147483647 w 237"/>
              <a:gd name="T47" fmla="*/ 2147483647 h 273"/>
              <a:gd name="T48" fmla="*/ 2147483647 w 237"/>
              <a:gd name="T49" fmla="*/ 2147483647 h 273"/>
              <a:gd name="T50" fmla="*/ 2147483647 w 237"/>
              <a:gd name="T51" fmla="*/ 2147483647 h 273"/>
              <a:gd name="T52" fmla="*/ 2147483647 w 237"/>
              <a:gd name="T53" fmla="*/ 2147483647 h 273"/>
              <a:gd name="T54" fmla="*/ 2147483647 w 237"/>
              <a:gd name="T55" fmla="*/ 2147483647 h 273"/>
              <a:gd name="T56" fmla="*/ 2147483647 w 237"/>
              <a:gd name="T57" fmla="*/ 2147483647 h 273"/>
              <a:gd name="T58" fmla="*/ 2147483647 w 237"/>
              <a:gd name="T59" fmla="*/ 2147483647 h 273"/>
              <a:gd name="T60" fmla="*/ 2147483647 w 237"/>
              <a:gd name="T61" fmla="*/ 2147483647 h 273"/>
              <a:gd name="T62" fmla="*/ 2147483647 w 237"/>
              <a:gd name="T63" fmla="*/ 2147483647 h 27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7"/>
              <a:gd name="T97" fmla="*/ 0 h 273"/>
              <a:gd name="T98" fmla="*/ 237 w 237"/>
              <a:gd name="T99" fmla="*/ 273 h 27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7" h="273">
                <a:moveTo>
                  <a:pt x="121" y="0"/>
                </a:moveTo>
                <a:lnTo>
                  <a:pt x="91" y="3"/>
                </a:lnTo>
                <a:lnTo>
                  <a:pt x="66" y="11"/>
                </a:lnTo>
                <a:lnTo>
                  <a:pt x="46" y="22"/>
                </a:lnTo>
                <a:lnTo>
                  <a:pt x="36" y="29"/>
                </a:lnTo>
                <a:lnTo>
                  <a:pt x="30" y="38"/>
                </a:lnTo>
                <a:lnTo>
                  <a:pt x="16" y="56"/>
                </a:lnTo>
                <a:lnTo>
                  <a:pt x="7" y="79"/>
                </a:lnTo>
                <a:lnTo>
                  <a:pt x="3" y="91"/>
                </a:lnTo>
                <a:lnTo>
                  <a:pt x="1" y="105"/>
                </a:lnTo>
                <a:lnTo>
                  <a:pt x="0" y="136"/>
                </a:lnTo>
                <a:lnTo>
                  <a:pt x="1" y="168"/>
                </a:lnTo>
                <a:lnTo>
                  <a:pt x="8" y="195"/>
                </a:lnTo>
                <a:lnTo>
                  <a:pt x="12" y="206"/>
                </a:lnTo>
                <a:lnTo>
                  <a:pt x="18" y="218"/>
                </a:lnTo>
                <a:lnTo>
                  <a:pt x="25" y="227"/>
                </a:lnTo>
                <a:lnTo>
                  <a:pt x="34" y="238"/>
                </a:lnTo>
                <a:lnTo>
                  <a:pt x="42" y="244"/>
                </a:lnTo>
                <a:lnTo>
                  <a:pt x="52" y="252"/>
                </a:lnTo>
                <a:lnTo>
                  <a:pt x="62" y="257"/>
                </a:lnTo>
                <a:lnTo>
                  <a:pt x="75" y="264"/>
                </a:lnTo>
                <a:lnTo>
                  <a:pt x="103" y="270"/>
                </a:lnTo>
                <a:lnTo>
                  <a:pt x="135" y="273"/>
                </a:lnTo>
                <a:lnTo>
                  <a:pt x="151" y="271"/>
                </a:lnTo>
                <a:lnTo>
                  <a:pt x="166" y="270"/>
                </a:lnTo>
                <a:lnTo>
                  <a:pt x="173" y="267"/>
                </a:lnTo>
                <a:lnTo>
                  <a:pt x="180" y="266"/>
                </a:lnTo>
                <a:lnTo>
                  <a:pt x="195" y="264"/>
                </a:lnTo>
                <a:lnTo>
                  <a:pt x="206" y="258"/>
                </a:lnTo>
                <a:lnTo>
                  <a:pt x="218" y="253"/>
                </a:lnTo>
                <a:lnTo>
                  <a:pt x="227" y="245"/>
                </a:lnTo>
                <a:lnTo>
                  <a:pt x="237" y="239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8" name="Line 133"/>
          <p:cNvSpPr>
            <a:spLocks noChangeShapeType="1"/>
          </p:cNvSpPr>
          <p:nvPr/>
        </p:nvSpPr>
        <p:spPr bwMode="auto">
          <a:xfrm flipH="1">
            <a:off x="1905000" y="5194300"/>
            <a:ext cx="46038" cy="19050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29" name="Line 134"/>
          <p:cNvSpPr>
            <a:spLocks noChangeShapeType="1"/>
          </p:cNvSpPr>
          <p:nvPr/>
        </p:nvSpPr>
        <p:spPr bwMode="auto">
          <a:xfrm flipV="1">
            <a:off x="2046288" y="4754563"/>
            <a:ext cx="131762" cy="342900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0" name="Line 135"/>
          <p:cNvSpPr>
            <a:spLocks noChangeShapeType="1"/>
          </p:cNvSpPr>
          <p:nvPr/>
        </p:nvSpPr>
        <p:spPr bwMode="auto">
          <a:xfrm flipV="1">
            <a:off x="3382963" y="2516188"/>
            <a:ext cx="228600" cy="77787"/>
          </a:xfrm>
          <a:prstGeom prst="line">
            <a:avLst/>
          </a:pr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1" name="Freeform 136"/>
          <p:cNvSpPr>
            <a:spLocks/>
          </p:cNvSpPr>
          <p:nvPr/>
        </p:nvSpPr>
        <p:spPr bwMode="auto">
          <a:xfrm>
            <a:off x="5457825" y="2389188"/>
            <a:ext cx="144463" cy="73025"/>
          </a:xfrm>
          <a:custGeom>
            <a:avLst/>
            <a:gdLst>
              <a:gd name="T0" fmla="*/ 0 w 272"/>
              <a:gd name="T1" fmla="*/ 0 h 138"/>
              <a:gd name="T2" fmla="*/ 0 w 272"/>
              <a:gd name="T3" fmla="*/ 2147483647 h 138"/>
              <a:gd name="T4" fmla="*/ 0 w 272"/>
              <a:gd name="T5" fmla="*/ 2147483647 h 138"/>
              <a:gd name="T6" fmla="*/ 2147483647 w 272"/>
              <a:gd name="T7" fmla="*/ 2147483647 h 138"/>
              <a:gd name="T8" fmla="*/ 2147483647 w 272"/>
              <a:gd name="T9" fmla="*/ 2147483647 h 138"/>
              <a:gd name="T10" fmla="*/ 2147483647 w 272"/>
              <a:gd name="T11" fmla="*/ 2147483647 h 138"/>
              <a:gd name="T12" fmla="*/ 2147483647 w 272"/>
              <a:gd name="T13" fmla="*/ 2147483647 h 138"/>
              <a:gd name="T14" fmla="*/ 2147483647 w 272"/>
              <a:gd name="T15" fmla="*/ 2147483647 h 138"/>
              <a:gd name="T16" fmla="*/ 2147483647 w 272"/>
              <a:gd name="T17" fmla="*/ 2147483647 h 138"/>
              <a:gd name="T18" fmla="*/ 2147483647 w 272"/>
              <a:gd name="T19" fmla="*/ 2147483647 h 138"/>
              <a:gd name="T20" fmla="*/ 2147483647 w 272"/>
              <a:gd name="T21" fmla="*/ 2147483647 h 138"/>
              <a:gd name="T22" fmla="*/ 2147483647 w 272"/>
              <a:gd name="T23" fmla="*/ 2147483647 h 138"/>
              <a:gd name="T24" fmla="*/ 2147483647 w 272"/>
              <a:gd name="T25" fmla="*/ 2147483647 h 138"/>
              <a:gd name="T26" fmla="*/ 2147483647 w 272"/>
              <a:gd name="T27" fmla="*/ 2147483647 h 138"/>
              <a:gd name="T28" fmla="*/ 2147483647 w 272"/>
              <a:gd name="T29" fmla="*/ 2147483647 h 138"/>
              <a:gd name="T30" fmla="*/ 2147483647 w 272"/>
              <a:gd name="T31" fmla="*/ 2147483647 h 138"/>
              <a:gd name="T32" fmla="*/ 2147483647 w 272"/>
              <a:gd name="T33" fmla="*/ 2147483647 h 138"/>
              <a:gd name="T34" fmla="*/ 2147483647 w 272"/>
              <a:gd name="T35" fmla="*/ 2147483647 h 138"/>
              <a:gd name="T36" fmla="*/ 2147483647 w 272"/>
              <a:gd name="T37" fmla="*/ 2147483647 h 138"/>
              <a:gd name="T38" fmla="*/ 2147483647 w 272"/>
              <a:gd name="T39" fmla="*/ 2147483647 h 138"/>
              <a:gd name="T40" fmla="*/ 2147483647 w 272"/>
              <a:gd name="T41" fmla="*/ 2147483647 h 138"/>
              <a:gd name="T42" fmla="*/ 2147483647 w 272"/>
              <a:gd name="T43" fmla="*/ 2147483647 h 138"/>
              <a:gd name="T44" fmla="*/ 2147483647 w 272"/>
              <a:gd name="T45" fmla="*/ 2147483647 h 138"/>
              <a:gd name="T46" fmla="*/ 2147483647 w 272"/>
              <a:gd name="T47" fmla="*/ 2147483647 h 138"/>
              <a:gd name="T48" fmla="*/ 2147483647 w 272"/>
              <a:gd name="T49" fmla="*/ 2147483647 h 138"/>
              <a:gd name="T50" fmla="*/ 2147483647 w 272"/>
              <a:gd name="T51" fmla="*/ 2147483647 h 138"/>
              <a:gd name="T52" fmla="*/ 2147483647 w 272"/>
              <a:gd name="T53" fmla="*/ 2147483647 h 138"/>
              <a:gd name="T54" fmla="*/ 2147483647 w 272"/>
              <a:gd name="T55" fmla="*/ 2147483647 h 138"/>
              <a:gd name="T56" fmla="*/ 2147483647 w 272"/>
              <a:gd name="T57" fmla="*/ 2147483647 h 138"/>
              <a:gd name="T58" fmla="*/ 2147483647 w 272"/>
              <a:gd name="T59" fmla="*/ 2147483647 h 138"/>
              <a:gd name="T60" fmla="*/ 2147483647 w 272"/>
              <a:gd name="T61" fmla="*/ 2147483647 h 138"/>
              <a:gd name="T62" fmla="*/ 2147483647 w 272"/>
              <a:gd name="T63" fmla="*/ 2147483647 h 138"/>
              <a:gd name="T64" fmla="*/ 2147483647 w 272"/>
              <a:gd name="T65" fmla="*/ 2147483647 h 138"/>
              <a:gd name="T66" fmla="*/ 2147483647 w 272"/>
              <a:gd name="T67" fmla="*/ 2147483647 h 138"/>
              <a:gd name="T68" fmla="*/ 2147483647 w 272"/>
              <a:gd name="T69" fmla="*/ 2147483647 h 138"/>
              <a:gd name="T70" fmla="*/ 2147483647 w 272"/>
              <a:gd name="T71" fmla="*/ 2147483647 h 138"/>
              <a:gd name="T72" fmla="*/ 2147483647 w 272"/>
              <a:gd name="T73" fmla="*/ 2147483647 h 138"/>
              <a:gd name="T74" fmla="*/ 2147483647 w 272"/>
              <a:gd name="T75" fmla="*/ 2147483647 h 138"/>
              <a:gd name="T76" fmla="*/ 2147483647 w 272"/>
              <a:gd name="T77" fmla="*/ 2147483647 h 138"/>
              <a:gd name="T78" fmla="*/ 2147483647 w 272"/>
              <a:gd name="T79" fmla="*/ 2147483647 h 138"/>
              <a:gd name="T80" fmla="*/ 2147483647 w 272"/>
              <a:gd name="T81" fmla="*/ 2147483647 h 138"/>
              <a:gd name="T82" fmla="*/ 2147483647 w 272"/>
              <a:gd name="T83" fmla="*/ 2147483647 h 13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72"/>
              <a:gd name="T127" fmla="*/ 0 h 138"/>
              <a:gd name="T128" fmla="*/ 272 w 272"/>
              <a:gd name="T129" fmla="*/ 138 h 138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72" h="138">
                <a:moveTo>
                  <a:pt x="0" y="0"/>
                </a:moveTo>
                <a:lnTo>
                  <a:pt x="0" y="3"/>
                </a:lnTo>
                <a:lnTo>
                  <a:pt x="1" y="34"/>
                </a:lnTo>
                <a:lnTo>
                  <a:pt x="8" y="61"/>
                </a:lnTo>
                <a:lnTo>
                  <a:pt x="12" y="73"/>
                </a:lnTo>
                <a:lnTo>
                  <a:pt x="18" y="85"/>
                </a:lnTo>
                <a:lnTo>
                  <a:pt x="24" y="94"/>
                </a:lnTo>
                <a:lnTo>
                  <a:pt x="34" y="104"/>
                </a:lnTo>
                <a:lnTo>
                  <a:pt x="41" y="111"/>
                </a:lnTo>
                <a:lnTo>
                  <a:pt x="52" y="118"/>
                </a:lnTo>
                <a:lnTo>
                  <a:pt x="76" y="129"/>
                </a:lnTo>
                <a:lnTo>
                  <a:pt x="104" y="135"/>
                </a:lnTo>
                <a:lnTo>
                  <a:pt x="119" y="136"/>
                </a:lnTo>
                <a:lnTo>
                  <a:pt x="137" y="138"/>
                </a:lnTo>
                <a:lnTo>
                  <a:pt x="150" y="136"/>
                </a:lnTo>
                <a:lnTo>
                  <a:pt x="153" y="135"/>
                </a:lnTo>
                <a:lnTo>
                  <a:pt x="157" y="135"/>
                </a:lnTo>
                <a:lnTo>
                  <a:pt x="165" y="135"/>
                </a:lnTo>
                <a:lnTo>
                  <a:pt x="178" y="133"/>
                </a:lnTo>
                <a:lnTo>
                  <a:pt x="190" y="130"/>
                </a:lnTo>
                <a:lnTo>
                  <a:pt x="201" y="125"/>
                </a:lnTo>
                <a:lnTo>
                  <a:pt x="206" y="122"/>
                </a:lnTo>
                <a:lnTo>
                  <a:pt x="209" y="121"/>
                </a:lnTo>
                <a:lnTo>
                  <a:pt x="213" y="121"/>
                </a:lnTo>
                <a:lnTo>
                  <a:pt x="222" y="116"/>
                </a:lnTo>
                <a:lnTo>
                  <a:pt x="232" y="111"/>
                </a:lnTo>
                <a:lnTo>
                  <a:pt x="235" y="105"/>
                </a:lnTo>
                <a:lnTo>
                  <a:pt x="236" y="103"/>
                </a:lnTo>
                <a:lnTo>
                  <a:pt x="238" y="101"/>
                </a:lnTo>
                <a:lnTo>
                  <a:pt x="246" y="94"/>
                </a:lnTo>
                <a:lnTo>
                  <a:pt x="251" y="85"/>
                </a:lnTo>
                <a:lnTo>
                  <a:pt x="254" y="79"/>
                </a:lnTo>
                <a:lnTo>
                  <a:pt x="255" y="77"/>
                </a:lnTo>
                <a:lnTo>
                  <a:pt x="258" y="76"/>
                </a:lnTo>
                <a:lnTo>
                  <a:pt x="258" y="72"/>
                </a:lnTo>
                <a:lnTo>
                  <a:pt x="259" y="69"/>
                </a:lnTo>
                <a:lnTo>
                  <a:pt x="262" y="64"/>
                </a:lnTo>
                <a:lnTo>
                  <a:pt x="266" y="53"/>
                </a:lnTo>
                <a:lnTo>
                  <a:pt x="268" y="41"/>
                </a:lnTo>
                <a:lnTo>
                  <a:pt x="268" y="37"/>
                </a:lnTo>
                <a:lnTo>
                  <a:pt x="270" y="34"/>
                </a:lnTo>
                <a:lnTo>
                  <a:pt x="272" y="29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2" name="Freeform 137"/>
          <p:cNvSpPr>
            <a:spLocks/>
          </p:cNvSpPr>
          <p:nvPr/>
        </p:nvSpPr>
        <p:spPr bwMode="auto">
          <a:xfrm>
            <a:off x="5457825" y="2317750"/>
            <a:ext cx="144463" cy="87313"/>
          </a:xfrm>
          <a:custGeom>
            <a:avLst/>
            <a:gdLst>
              <a:gd name="T0" fmla="*/ 0 w 272"/>
              <a:gd name="T1" fmla="*/ 2147483647 h 164"/>
              <a:gd name="T2" fmla="*/ 0 w 272"/>
              <a:gd name="T3" fmla="*/ 2147483647 h 164"/>
              <a:gd name="T4" fmla="*/ 2147483647 w 272"/>
              <a:gd name="T5" fmla="*/ 2147483647 h 164"/>
              <a:gd name="T6" fmla="*/ 2147483647 w 272"/>
              <a:gd name="T7" fmla="*/ 2147483647 h 164"/>
              <a:gd name="T8" fmla="*/ 2147483647 w 272"/>
              <a:gd name="T9" fmla="*/ 2147483647 h 164"/>
              <a:gd name="T10" fmla="*/ 2147483647 w 272"/>
              <a:gd name="T11" fmla="*/ 2147483647 h 164"/>
              <a:gd name="T12" fmla="*/ 2147483647 w 272"/>
              <a:gd name="T13" fmla="*/ 2147483647 h 164"/>
              <a:gd name="T14" fmla="*/ 2147483647 w 272"/>
              <a:gd name="T15" fmla="*/ 2147483647 h 164"/>
              <a:gd name="T16" fmla="*/ 2147483647 w 272"/>
              <a:gd name="T17" fmla="*/ 2147483647 h 164"/>
              <a:gd name="T18" fmla="*/ 2147483647 w 272"/>
              <a:gd name="T19" fmla="*/ 2147483647 h 164"/>
              <a:gd name="T20" fmla="*/ 2147483647 w 272"/>
              <a:gd name="T21" fmla="*/ 2147483647 h 164"/>
              <a:gd name="T22" fmla="*/ 2147483647 w 272"/>
              <a:gd name="T23" fmla="*/ 0 h 164"/>
              <a:gd name="T24" fmla="*/ 2147483647 w 272"/>
              <a:gd name="T25" fmla="*/ 2147483647 h 164"/>
              <a:gd name="T26" fmla="*/ 2147483647 w 272"/>
              <a:gd name="T27" fmla="*/ 2147483647 h 164"/>
              <a:gd name="T28" fmla="*/ 2147483647 w 272"/>
              <a:gd name="T29" fmla="*/ 2147483647 h 164"/>
              <a:gd name="T30" fmla="*/ 2147483647 w 272"/>
              <a:gd name="T31" fmla="*/ 2147483647 h 164"/>
              <a:gd name="T32" fmla="*/ 2147483647 w 272"/>
              <a:gd name="T33" fmla="*/ 2147483647 h 164"/>
              <a:gd name="T34" fmla="*/ 2147483647 w 272"/>
              <a:gd name="T35" fmla="*/ 2147483647 h 164"/>
              <a:gd name="T36" fmla="*/ 2147483647 w 272"/>
              <a:gd name="T37" fmla="*/ 2147483647 h 164"/>
              <a:gd name="T38" fmla="*/ 2147483647 w 272"/>
              <a:gd name="T39" fmla="*/ 2147483647 h 164"/>
              <a:gd name="T40" fmla="*/ 2147483647 w 272"/>
              <a:gd name="T41" fmla="*/ 2147483647 h 164"/>
              <a:gd name="T42" fmla="*/ 2147483647 w 272"/>
              <a:gd name="T43" fmla="*/ 2147483647 h 164"/>
              <a:gd name="T44" fmla="*/ 2147483647 w 272"/>
              <a:gd name="T45" fmla="*/ 2147483647 h 164"/>
              <a:gd name="T46" fmla="*/ 2147483647 w 272"/>
              <a:gd name="T47" fmla="*/ 2147483647 h 164"/>
              <a:gd name="T48" fmla="*/ 2147483647 w 272"/>
              <a:gd name="T49" fmla="*/ 2147483647 h 16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72"/>
              <a:gd name="T76" fmla="*/ 0 h 164"/>
              <a:gd name="T77" fmla="*/ 272 w 272"/>
              <a:gd name="T78" fmla="*/ 164 h 16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72" h="164">
                <a:moveTo>
                  <a:pt x="0" y="135"/>
                </a:moveTo>
                <a:lnTo>
                  <a:pt x="1" y="103"/>
                </a:lnTo>
                <a:lnTo>
                  <a:pt x="9" y="76"/>
                </a:lnTo>
                <a:lnTo>
                  <a:pt x="13" y="63"/>
                </a:lnTo>
                <a:lnTo>
                  <a:pt x="19" y="52"/>
                </a:lnTo>
                <a:lnTo>
                  <a:pt x="26" y="42"/>
                </a:lnTo>
                <a:lnTo>
                  <a:pt x="35" y="34"/>
                </a:lnTo>
                <a:lnTo>
                  <a:pt x="43" y="25"/>
                </a:lnTo>
                <a:lnTo>
                  <a:pt x="53" y="19"/>
                </a:lnTo>
                <a:lnTo>
                  <a:pt x="78" y="8"/>
                </a:lnTo>
                <a:lnTo>
                  <a:pt x="105" y="2"/>
                </a:lnTo>
                <a:lnTo>
                  <a:pt x="137" y="0"/>
                </a:lnTo>
                <a:lnTo>
                  <a:pt x="168" y="2"/>
                </a:lnTo>
                <a:lnTo>
                  <a:pt x="196" y="8"/>
                </a:lnTo>
                <a:lnTo>
                  <a:pt x="207" y="12"/>
                </a:lnTo>
                <a:lnTo>
                  <a:pt x="219" y="19"/>
                </a:lnTo>
                <a:lnTo>
                  <a:pt x="228" y="25"/>
                </a:lnTo>
                <a:lnTo>
                  <a:pt x="238" y="34"/>
                </a:lnTo>
                <a:lnTo>
                  <a:pt x="245" y="42"/>
                </a:lnTo>
                <a:lnTo>
                  <a:pt x="253" y="52"/>
                </a:lnTo>
                <a:lnTo>
                  <a:pt x="263" y="77"/>
                </a:lnTo>
                <a:lnTo>
                  <a:pt x="270" y="104"/>
                </a:lnTo>
                <a:lnTo>
                  <a:pt x="271" y="120"/>
                </a:lnTo>
                <a:lnTo>
                  <a:pt x="272" y="138"/>
                </a:lnTo>
                <a:lnTo>
                  <a:pt x="272" y="164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3" name="Freeform 138"/>
          <p:cNvSpPr>
            <a:spLocks/>
          </p:cNvSpPr>
          <p:nvPr/>
        </p:nvSpPr>
        <p:spPr bwMode="auto">
          <a:xfrm>
            <a:off x="5091113" y="2376488"/>
            <a:ext cx="141287" cy="22225"/>
          </a:xfrm>
          <a:custGeom>
            <a:avLst/>
            <a:gdLst>
              <a:gd name="T0" fmla="*/ 2147483647 w 267"/>
              <a:gd name="T1" fmla="*/ 2147483647 h 42"/>
              <a:gd name="T2" fmla="*/ 2147483647 w 267"/>
              <a:gd name="T3" fmla="*/ 0 h 42"/>
              <a:gd name="T4" fmla="*/ 0 w 267"/>
              <a:gd name="T5" fmla="*/ 2147483647 h 42"/>
              <a:gd name="T6" fmla="*/ 0 60000 65536"/>
              <a:gd name="T7" fmla="*/ 0 60000 65536"/>
              <a:gd name="T8" fmla="*/ 0 60000 65536"/>
              <a:gd name="T9" fmla="*/ 0 w 267"/>
              <a:gd name="T10" fmla="*/ 0 h 42"/>
              <a:gd name="T11" fmla="*/ 267 w 267"/>
              <a:gd name="T12" fmla="*/ 42 h 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7" h="42">
                <a:moveTo>
                  <a:pt x="267" y="6"/>
                </a:moveTo>
                <a:lnTo>
                  <a:pt x="132" y="0"/>
                </a:lnTo>
                <a:lnTo>
                  <a:pt x="0" y="42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4" name="Freeform 139"/>
          <p:cNvSpPr>
            <a:spLocks/>
          </p:cNvSpPr>
          <p:nvPr/>
        </p:nvSpPr>
        <p:spPr bwMode="auto">
          <a:xfrm>
            <a:off x="5087938" y="2305050"/>
            <a:ext cx="144462" cy="93663"/>
          </a:xfrm>
          <a:custGeom>
            <a:avLst/>
            <a:gdLst>
              <a:gd name="T0" fmla="*/ 2147483647 w 271"/>
              <a:gd name="T1" fmla="*/ 2147483647 h 177"/>
              <a:gd name="T2" fmla="*/ 2147483647 w 271"/>
              <a:gd name="T3" fmla="*/ 2147483647 h 177"/>
              <a:gd name="T4" fmla="*/ 2147483647 w 271"/>
              <a:gd name="T5" fmla="*/ 2147483647 h 177"/>
              <a:gd name="T6" fmla="*/ 2147483647 w 271"/>
              <a:gd name="T7" fmla="*/ 2147483647 h 177"/>
              <a:gd name="T8" fmla="*/ 2147483647 w 271"/>
              <a:gd name="T9" fmla="*/ 2147483647 h 177"/>
              <a:gd name="T10" fmla="*/ 2147483647 w 271"/>
              <a:gd name="T11" fmla="*/ 2147483647 h 177"/>
              <a:gd name="T12" fmla="*/ 2147483647 w 271"/>
              <a:gd name="T13" fmla="*/ 2147483647 h 177"/>
              <a:gd name="T14" fmla="*/ 2147483647 w 271"/>
              <a:gd name="T15" fmla="*/ 2147483647 h 177"/>
              <a:gd name="T16" fmla="*/ 2147483647 w 271"/>
              <a:gd name="T17" fmla="*/ 2147483647 h 177"/>
              <a:gd name="T18" fmla="*/ 2147483647 w 271"/>
              <a:gd name="T19" fmla="*/ 2147483647 h 177"/>
              <a:gd name="T20" fmla="*/ 2147483647 w 271"/>
              <a:gd name="T21" fmla="*/ 2147483647 h 177"/>
              <a:gd name="T22" fmla="*/ 2147483647 w 271"/>
              <a:gd name="T23" fmla="*/ 2147483647 h 177"/>
              <a:gd name="T24" fmla="*/ 2147483647 w 271"/>
              <a:gd name="T25" fmla="*/ 0 h 177"/>
              <a:gd name="T26" fmla="*/ 2147483647 w 271"/>
              <a:gd name="T27" fmla="*/ 0 h 177"/>
              <a:gd name="T28" fmla="*/ 2147483647 w 271"/>
              <a:gd name="T29" fmla="*/ 0 h 177"/>
              <a:gd name="T30" fmla="*/ 2147483647 w 271"/>
              <a:gd name="T31" fmla="*/ 2147483647 h 177"/>
              <a:gd name="T32" fmla="*/ 2147483647 w 271"/>
              <a:gd name="T33" fmla="*/ 2147483647 h 177"/>
              <a:gd name="T34" fmla="*/ 2147483647 w 271"/>
              <a:gd name="T35" fmla="*/ 2147483647 h 177"/>
              <a:gd name="T36" fmla="*/ 2147483647 w 271"/>
              <a:gd name="T37" fmla="*/ 2147483647 h 177"/>
              <a:gd name="T38" fmla="*/ 2147483647 w 271"/>
              <a:gd name="T39" fmla="*/ 2147483647 h 177"/>
              <a:gd name="T40" fmla="*/ 2147483647 w 271"/>
              <a:gd name="T41" fmla="*/ 2147483647 h 177"/>
              <a:gd name="T42" fmla="*/ 2147483647 w 271"/>
              <a:gd name="T43" fmla="*/ 2147483647 h 177"/>
              <a:gd name="T44" fmla="*/ 2147483647 w 271"/>
              <a:gd name="T45" fmla="*/ 2147483647 h 177"/>
              <a:gd name="T46" fmla="*/ 2147483647 w 271"/>
              <a:gd name="T47" fmla="*/ 2147483647 h 177"/>
              <a:gd name="T48" fmla="*/ 0 w 271"/>
              <a:gd name="T49" fmla="*/ 2147483647 h 177"/>
              <a:gd name="T50" fmla="*/ 0 w 271"/>
              <a:gd name="T51" fmla="*/ 2147483647 h 177"/>
              <a:gd name="T52" fmla="*/ 0 w 271"/>
              <a:gd name="T53" fmla="*/ 2147483647 h 177"/>
              <a:gd name="T54" fmla="*/ 2147483647 w 271"/>
              <a:gd name="T55" fmla="*/ 2147483647 h 17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71"/>
              <a:gd name="T85" fmla="*/ 0 h 177"/>
              <a:gd name="T86" fmla="*/ 271 w 271"/>
              <a:gd name="T87" fmla="*/ 177 h 177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71" h="177">
                <a:moveTo>
                  <a:pt x="271" y="141"/>
                </a:moveTo>
                <a:lnTo>
                  <a:pt x="271" y="135"/>
                </a:lnTo>
                <a:lnTo>
                  <a:pt x="268" y="102"/>
                </a:lnTo>
                <a:lnTo>
                  <a:pt x="262" y="75"/>
                </a:lnTo>
                <a:lnTo>
                  <a:pt x="255" y="62"/>
                </a:lnTo>
                <a:lnTo>
                  <a:pt x="250" y="52"/>
                </a:lnTo>
                <a:lnTo>
                  <a:pt x="242" y="41"/>
                </a:lnTo>
                <a:lnTo>
                  <a:pt x="236" y="34"/>
                </a:lnTo>
                <a:lnTo>
                  <a:pt x="225" y="24"/>
                </a:lnTo>
                <a:lnTo>
                  <a:pt x="216" y="18"/>
                </a:lnTo>
                <a:lnTo>
                  <a:pt x="205" y="12"/>
                </a:lnTo>
                <a:lnTo>
                  <a:pt x="193" y="8"/>
                </a:lnTo>
                <a:lnTo>
                  <a:pt x="166" y="1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1" y="24"/>
                </a:lnTo>
                <a:lnTo>
                  <a:pt x="33" y="34"/>
                </a:lnTo>
                <a:lnTo>
                  <a:pt x="24" y="41"/>
                </a:lnTo>
                <a:lnTo>
                  <a:pt x="18" y="52"/>
                </a:lnTo>
                <a:lnTo>
                  <a:pt x="11" y="62"/>
                </a:lnTo>
                <a:lnTo>
                  <a:pt x="8" y="75"/>
                </a:lnTo>
                <a:lnTo>
                  <a:pt x="1" y="102"/>
                </a:lnTo>
                <a:lnTo>
                  <a:pt x="0" y="135"/>
                </a:lnTo>
                <a:lnTo>
                  <a:pt x="0" y="157"/>
                </a:lnTo>
                <a:lnTo>
                  <a:pt x="4" y="177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5" name="Freeform 140"/>
          <p:cNvSpPr>
            <a:spLocks/>
          </p:cNvSpPr>
          <p:nvPr/>
        </p:nvSpPr>
        <p:spPr bwMode="auto">
          <a:xfrm>
            <a:off x="4721225" y="2471738"/>
            <a:ext cx="142875" cy="95250"/>
          </a:xfrm>
          <a:custGeom>
            <a:avLst/>
            <a:gdLst>
              <a:gd name="T0" fmla="*/ 0 w 270"/>
              <a:gd name="T1" fmla="*/ 2147483647 h 180"/>
              <a:gd name="T2" fmla="*/ 0 w 270"/>
              <a:gd name="T3" fmla="*/ 2147483647 h 180"/>
              <a:gd name="T4" fmla="*/ 2147483647 w 270"/>
              <a:gd name="T5" fmla="*/ 2147483647 h 180"/>
              <a:gd name="T6" fmla="*/ 2147483647 w 270"/>
              <a:gd name="T7" fmla="*/ 2147483647 h 180"/>
              <a:gd name="T8" fmla="*/ 2147483647 w 270"/>
              <a:gd name="T9" fmla="*/ 2147483647 h 180"/>
              <a:gd name="T10" fmla="*/ 2147483647 w 270"/>
              <a:gd name="T11" fmla="*/ 2147483647 h 180"/>
              <a:gd name="T12" fmla="*/ 2147483647 w 270"/>
              <a:gd name="T13" fmla="*/ 2147483647 h 180"/>
              <a:gd name="T14" fmla="*/ 2147483647 w 270"/>
              <a:gd name="T15" fmla="*/ 2147483647 h 180"/>
              <a:gd name="T16" fmla="*/ 2147483647 w 270"/>
              <a:gd name="T17" fmla="*/ 2147483647 h 180"/>
              <a:gd name="T18" fmla="*/ 2147483647 w 270"/>
              <a:gd name="T19" fmla="*/ 2147483647 h 180"/>
              <a:gd name="T20" fmla="*/ 2147483647 w 270"/>
              <a:gd name="T21" fmla="*/ 2147483647 h 180"/>
              <a:gd name="T22" fmla="*/ 2147483647 w 270"/>
              <a:gd name="T23" fmla="*/ 2147483647 h 180"/>
              <a:gd name="T24" fmla="*/ 2147483647 w 270"/>
              <a:gd name="T25" fmla="*/ 2147483647 h 180"/>
              <a:gd name="T26" fmla="*/ 2147483647 w 270"/>
              <a:gd name="T27" fmla="*/ 2147483647 h 180"/>
              <a:gd name="T28" fmla="*/ 2147483647 w 270"/>
              <a:gd name="T29" fmla="*/ 2147483647 h 180"/>
              <a:gd name="T30" fmla="*/ 2147483647 w 270"/>
              <a:gd name="T31" fmla="*/ 2147483647 h 180"/>
              <a:gd name="T32" fmla="*/ 2147483647 w 270"/>
              <a:gd name="T33" fmla="*/ 2147483647 h 180"/>
              <a:gd name="T34" fmla="*/ 2147483647 w 270"/>
              <a:gd name="T35" fmla="*/ 2147483647 h 180"/>
              <a:gd name="T36" fmla="*/ 2147483647 w 270"/>
              <a:gd name="T37" fmla="*/ 2147483647 h 180"/>
              <a:gd name="T38" fmla="*/ 2147483647 w 270"/>
              <a:gd name="T39" fmla="*/ 2147483647 h 180"/>
              <a:gd name="T40" fmla="*/ 2147483647 w 270"/>
              <a:gd name="T41" fmla="*/ 2147483647 h 180"/>
              <a:gd name="T42" fmla="*/ 2147483647 w 270"/>
              <a:gd name="T43" fmla="*/ 2147483647 h 180"/>
              <a:gd name="T44" fmla="*/ 2147483647 w 270"/>
              <a:gd name="T45" fmla="*/ 2147483647 h 180"/>
              <a:gd name="T46" fmla="*/ 2147483647 w 270"/>
              <a:gd name="T47" fmla="*/ 2147483647 h 180"/>
              <a:gd name="T48" fmla="*/ 2147483647 w 270"/>
              <a:gd name="T49" fmla="*/ 2147483647 h 180"/>
              <a:gd name="T50" fmla="*/ 2147483647 w 270"/>
              <a:gd name="T51" fmla="*/ 2147483647 h 180"/>
              <a:gd name="T52" fmla="*/ 2147483647 w 270"/>
              <a:gd name="T53" fmla="*/ 2147483647 h 180"/>
              <a:gd name="T54" fmla="*/ 2147483647 w 270"/>
              <a:gd name="T55" fmla="*/ 2147483647 h 180"/>
              <a:gd name="T56" fmla="*/ 2147483647 w 270"/>
              <a:gd name="T57" fmla="*/ 2147483647 h 180"/>
              <a:gd name="T58" fmla="*/ 2147483647 w 270"/>
              <a:gd name="T59" fmla="*/ 2147483647 h 180"/>
              <a:gd name="T60" fmla="*/ 2147483647 w 270"/>
              <a:gd name="T61" fmla="*/ 2147483647 h 180"/>
              <a:gd name="T62" fmla="*/ 2147483647 w 270"/>
              <a:gd name="T63" fmla="*/ 2147483647 h 180"/>
              <a:gd name="T64" fmla="*/ 2147483647 w 270"/>
              <a:gd name="T65" fmla="*/ 2147483647 h 180"/>
              <a:gd name="T66" fmla="*/ 2147483647 w 270"/>
              <a:gd name="T67" fmla="*/ 2147483647 h 180"/>
              <a:gd name="T68" fmla="*/ 2147483647 w 270"/>
              <a:gd name="T69" fmla="*/ 2147483647 h 180"/>
              <a:gd name="T70" fmla="*/ 2147483647 w 270"/>
              <a:gd name="T71" fmla="*/ 2147483647 h 180"/>
              <a:gd name="T72" fmla="*/ 2147483647 w 270"/>
              <a:gd name="T73" fmla="*/ 0 h 18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70"/>
              <a:gd name="T112" fmla="*/ 0 h 180"/>
              <a:gd name="T113" fmla="*/ 270 w 270"/>
              <a:gd name="T114" fmla="*/ 180 h 18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70" h="180">
                <a:moveTo>
                  <a:pt x="0" y="67"/>
                </a:moveTo>
                <a:lnTo>
                  <a:pt x="0" y="79"/>
                </a:lnTo>
                <a:lnTo>
                  <a:pt x="2" y="92"/>
                </a:lnTo>
                <a:lnTo>
                  <a:pt x="5" y="103"/>
                </a:lnTo>
                <a:lnTo>
                  <a:pt x="10" y="115"/>
                </a:lnTo>
                <a:lnTo>
                  <a:pt x="14" y="124"/>
                </a:lnTo>
                <a:lnTo>
                  <a:pt x="21" y="134"/>
                </a:lnTo>
                <a:lnTo>
                  <a:pt x="27" y="142"/>
                </a:lnTo>
                <a:lnTo>
                  <a:pt x="36" y="151"/>
                </a:lnTo>
                <a:lnTo>
                  <a:pt x="44" y="156"/>
                </a:lnTo>
                <a:lnTo>
                  <a:pt x="54" y="163"/>
                </a:lnTo>
                <a:lnTo>
                  <a:pt x="76" y="172"/>
                </a:lnTo>
                <a:lnTo>
                  <a:pt x="88" y="175"/>
                </a:lnTo>
                <a:lnTo>
                  <a:pt x="102" y="177"/>
                </a:lnTo>
                <a:lnTo>
                  <a:pt x="132" y="180"/>
                </a:lnTo>
                <a:lnTo>
                  <a:pt x="148" y="179"/>
                </a:lnTo>
                <a:lnTo>
                  <a:pt x="163" y="177"/>
                </a:lnTo>
                <a:lnTo>
                  <a:pt x="170" y="175"/>
                </a:lnTo>
                <a:lnTo>
                  <a:pt x="178" y="173"/>
                </a:lnTo>
                <a:lnTo>
                  <a:pt x="192" y="171"/>
                </a:lnTo>
                <a:lnTo>
                  <a:pt x="197" y="167"/>
                </a:lnTo>
                <a:lnTo>
                  <a:pt x="203" y="164"/>
                </a:lnTo>
                <a:lnTo>
                  <a:pt x="215" y="159"/>
                </a:lnTo>
                <a:lnTo>
                  <a:pt x="224" y="151"/>
                </a:lnTo>
                <a:lnTo>
                  <a:pt x="235" y="145"/>
                </a:lnTo>
                <a:lnTo>
                  <a:pt x="241" y="134"/>
                </a:lnTo>
                <a:lnTo>
                  <a:pt x="249" y="125"/>
                </a:lnTo>
                <a:lnTo>
                  <a:pt x="254" y="114"/>
                </a:lnTo>
                <a:lnTo>
                  <a:pt x="257" y="107"/>
                </a:lnTo>
                <a:lnTo>
                  <a:pt x="261" y="102"/>
                </a:lnTo>
                <a:lnTo>
                  <a:pt x="263" y="88"/>
                </a:lnTo>
                <a:lnTo>
                  <a:pt x="264" y="80"/>
                </a:lnTo>
                <a:lnTo>
                  <a:pt x="267" y="74"/>
                </a:lnTo>
                <a:lnTo>
                  <a:pt x="268" y="58"/>
                </a:lnTo>
                <a:lnTo>
                  <a:pt x="270" y="42"/>
                </a:lnTo>
                <a:lnTo>
                  <a:pt x="268" y="19"/>
                </a:lnTo>
                <a:lnTo>
                  <a:pt x="266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6" name="Line 141"/>
          <p:cNvSpPr>
            <a:spLocks noChangeShapeType="1"/>
          </p:cNvSpPr>
          <p:nvPr/>
        </p:nvSpPr>
        <p:spPr bwMode="auto">
          <a:xfrm flipV="1">
            <a:off x="4862513" y="2398713"/>
            <a:ext cx="228600" cy="73025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7" name="Freeform 142"/>
          <p:cNvSpPr>
            <a:spLocks/>
          </p:cNvSpPr>
          <p:nvPr/>
        </p:nvSpPr>
        <p:spPr bwMode="auto">
          <a:xfrm>
            <a:off x="5091113" y="2379663"/>
            <a:ext cx="141287" cy="68262"/>
          </a:xfrm>
          <a:custGeom>
            <a:avLst/>
            <a:gdLst>
              <a:gd name="T0" fmla="*/ 0 w 267"/>
              <a:gd name="T1" fmla="*/ 2147483647 h 129"/>
              <a:gd name="T2" fmla="*/ 0 w 267"/>
              <a:gd name="T3" fmla="*/ 2147483647 h 129"/>
              <a:gd name="T4" fmla="*/ 2147483647 w 267"/>
              <a:gd name="T5" fmla="*/ 2147483647 h 129"/>
              <a:gd name="T6" fmla="*/ 2147483647 w 267"/>
              <a:gd name="T7" fmla="*/ 2147483647 h 129"/>
              <a:gd name="T8" fmla="*/ 2147483647 w 267"/>
              <a:gd name="T9" fmla="*/ 2147483647 h 129"/>
              <a:gd name="T10" fmla="*/ 2147483647 w 267"/>
              <a:gd name="T11" fmla="*/ 2147483647 h 129"/>
              <a:gd name="T12" fmla="*/ 2147483647 w 267"/>
              <a:gd name="T13" fmla="*/ 2147483647 h 129"/>
              <a:gd name="T14" fmla="*/ 2147483647 w 267"/>
              <a:gd name="T15" fmla="*/ 2147483647 h 129"/>
              <a:gd name="T16" fmla="*/ 2147483647 w 267"/>
              <a:gd name="T17" fmla="*/ 2147483647 h 129"/>
              <a:gd name="T18" fmla="*/ 2147483647 w 267"/>
              <a:gd name="T19" fmla="*/ 2147483647 h 129"/>
              <a:gd name="T20" fmla="*/ 2147483647 w 267"/>
              <a:gd name="T21" fmla="*/ 2147483647 h 129"/>
              <a:gd name="T22" fmla="*/ 2147483647 w 267"/>
              <a:gd name="T23" fmla="*/ 2147483647 h 129"/>
              <a:gd name="T24" fmla="*/ 2147483647 w 267"/>
              <a:gd name="T25" fmla="*/ 2147483647 h 129"/>
              <a:gd name="T26" fmla="*/ 2147483647 w 267"/>
              <a:gd name="T27" fmla="*/ 2147483647 h 129"/>
              <a:gd name="T28" fmla="*/ 2147483647 w 267"/>
              <a:gd name="T29" fmla="*/ 2147483647 h 129"/>
              <a:gd name="T30" fmla="*/ 2147483647 w 267"/>
              <a:gd name="T31" fmla="*/ 2147483647 h 129"/>
              <a:gd name="T32" fmla="*/ 2147483647 w 267"/>
              <a:gd name="T33" fmla="*/ 2147483647 h 129"/>
              <a:gd name="T34" fmla="*/ 2147483647 w 267"/>
              <a:gd name="T35" fmla="*/ 2147483647 h 129"/>
              <a:gd name="T36" fmla="*/ 2147483647 w 267"/>
              <a:gd name="T37" fmla="*/ 2147483647 h 129"/>
              <a:gd name="T38" fmla="*/ 2147483647 w 267"/>
              <a:gd name="T39" fmla="*/ 2147483647 h 129"/>
              <a:gd name="T40" fmla="*/ 2147483647 w 267"/>
              <a:gd name="T41" fmla="*/ 2147483647 h 129"/>
              <a:gd name="T42" fmla="*/ 2147483647 w 267"/>
              <a:gd name="T43" fmla="*/ 2147483647 h 129"/>
              <a:gd name="T44" fmla="*/ 2147483647 w 267"/>
              <a:gd name="T45" fmla="*/ 2147483647 h 129"/>
              <a:gd name="T46" fmla="*/ 2147483647 w 267"/>
              <a:gd name="T47" fmla="*/ 2147483647 h 129"/>
              <a:gd name="T48" fmla="*/ 2147483647 w 267"/>
              <a:gd name="T49" fmla="*/ 2147483647 h 129"/>
              <a:gd name="T50" fmla="*/ 2147483647 w 267"/>
              <a:gd name="T51" fmla="*/ 2147483647 h 129"/>
              <a:gd name="T52" fmla="*/ 2147483647 w 267"/>
              <a:gd name="T53" fmla="*/ 2147483647 h 129"/>
              <a:gd name="T54" fmla="*/ 2147483647 w 267"/>
              <a:gd name="T55" fmla="*/ 2147483647 h 129"/>
              <a:gd name="T56" fmla="*/ 2147483647 w 267"/>
              <a:gd name="T57" fmla="*/ 2147483647 h 129"/>
              <a:gd name="T58" fmla="*/ 2147483647 w 267"/>
              <a:gd name="T59" fmla="*/ 2147483647 h 129"/>
              <a:gd name="T60" fmla="*/ 2147483647 w 267"/>
              <a:gd name="T61" fmla="*/ 2147483647 h 129"/>
              <a:gd name="T62" fmla="*/ 2147483647 w 267"/>
              <a:gd name="T63" fmla="*/ 0 h 12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67"/>
              <a:gd name="T97" fmla="*/ 0 h 129"/>
              <a:gd name="T98" fmla="*/ 267 w 267"/>
              <a:gd name="T99" fmla="*/ 129 h 12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67" h="129">
                <a:moveTo>
                  <a:pt x="0" y="36"/>
                </a:moveTo>
                <a:lnTo>
                  <a:pt x="1" y="46"/>
                </a:lnTo>
                <a:lnTo>
                  <a:pt x="5" y="56"/>
                </a:lnTo>
                <a:lnTo>
                  <a:pt x="14" y="75"/>
                </a:lnTo>
                <a:lnTo>
                  <a:pt x="26" y="91"/>
                </a:lnTo>
                <a:lnTo>
                  <a:pt x="32" y="97"/>
                </a:lnTo>
                <a:lnTo>
                  <a:pt x="41" y="105"/>
                </a:lnTo>
                <a:lnTo>
                  <a:pt x="58" y="114"/>
                </a:lnTo>
                <a:lnTo>
                  <a:pt x="67" y="118"/>
                </a:lnTo>
                <a:lnTo>
                  <a:pt x="79" y="122"/>
                </a:lnTo>
                <a:lnTo>
                  <a:pt x="103" y="126"/>
                </a:lnTo>
                <a:lnTo>
                  <a:pt x="131" y="129"/>
                </a:lnTo>
                <a:lnTo>
                  <a:pt x="146" y="127"/>
                </a:lnTo>
                <a:lnTo>
                  <a:pt x="162" y="126"/>
                </a:lnTo>
                <a:lnTo>
                  <a:pt x="175" y="122"/>
                </a:lnTo>
                <a:lnTo>
                  <a:pt x="189" y="119"/>
                </a:lnTo>
                <a:lnTo>
                  <a:pt x="201" y="114"/>
                </a:lnTo>
                <a:lnTo>
                  <a:pt x="212" y="109"/>
                </a:lnTo>
                <a:lnTo>
                  <a:pt x="214" y="106"/>
                </a:lnTo>
                <a:lnTo>
                  <a:pt x="216" y="105"/>
                </a:lnTo>
                <a:lnTo>
                  <a:pt x="221" y="103"/>
                </a:lnTo>
                <a:lnTo>
                  <a:pt x="232" y="96"/>
                </a:lnTo>
                <a:lnTo>
                  <a:pt x="238" y="86"/>
                </a:lnTo>
                <a:lnTo>
                  <a:pt x="246" y="77"/>
                </a:lnTo>
                <a:lnTo>
                  <a:pt x="251" y="65"/>
                </a:lnTo>
                <a:lnTo>
                  <a:pt x="256" y="55"/>
                </a:lnTo>
                <a:lnTo>
                  <a:pt x="259" y="42"/>
                </a:lnTo>
                <a:lnTo>
                  <a:pt x="263" y="29"/>
                </a:lnTo>
                <a:lnTo>
                  <a:pt x="263" y="21"/>
                </a:lnTo>
                <a:lnTo>
                  <a:pt x="263" y="17"/>
                </a:lnTo>
                <a:lnTo>
                  <a:pt x="264" y="14"/>
                </a:lnTo>
                <a:lnTo>
                  <a:pt x="267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8" name="Freeform 143"/>
          <p:cNvSpPr>
            <a:spLocks/>
          </p:cNvSpPr>
          <p:nvPr/>
        </p:nvSpPr>
        <p:spPr bwMode="auto">
          <a:xfrm>
            <a:off x="4719638" y="2422525"/>
            <a:ext cx="142875" cy="84138"/>
          </a:xfrm>
          <a:custGeom>
            <a:avLst/>
            <a:gdLst>
              <a:gd name="T0" fmla="*/ 2147483647 w 269"/>
              <a:gd name="T1" fmla="*/ 2147483647 h 159"/>
              <a:gd name="T2" fmla="*/ 0 w 269"/>
              <a:gd name="T3" fmla="*/ 2147483647 h 159"/>
              <a:gd name="T4" fmla="*/ 0 w 269"/>
              <a:gd name="T5" fmla="*/ 2147483647 h 159"/>
              <a:gd name="T6" fmla="*/ 2147483647 w 269"/>
              <a:gd name="T7" fmla="*/ 2147483647 h 159"/>
              <a:gd name="T8" fmla="*/ 2147483647 w 269"/>
              <a:gd name="T9" fmla="*/ 2147483647 h 159"/>
              <a:gd name="T10" fmla="*/ 2147483647 w 269"/>
              <a:gd name="T11" fmla="*/ 2147483647 h 159"/>
              <a:gd name="T12" fmla="*/ 2147483647 w 269"/>
              <a:gd name="T13" fmla="*/ 2147483647 h 159"/>
              <a:gd name="T14" fmla="*/ 2147483647 w 269"/>
              <a:gd name="T15" fmla="*/ 2147483647 h 159"/>
              <a:gd name="T16" fmla="*/ 2147483647 w 269"/>
              <a:gd name="T17" fmla="*/ 2147483647 h 159"/>
              <a:gd name="T18" fmla="*/ 2147483647 w 269"/>
              <a:gd name="T19" fmla="*/ 2147483647 h 159"/>
              <a:gd name="T20" fmla="*/ 2147483647 w 269"/>
              <a:gd name="T21" fmla="*/ 2147483647 h 159"/>
              <a:gd name="T22" fmla="*/ 2147483647 w 269"/>
              <a:gd name="T23" fmla="*/ 2147483647 h 159"/>
              <a:gd name="T24" fmla="*/ 2147483647 w 269"/>
              <a:gd name="T25" fmla="*/ 2147483647 h 159"/>
              <a:gd name="T26" fmla="*/ 2147483647 w 269"/>
              <a:gd name="T27" fmla="*/ 0 h 159"/>
              <a:gd name="T28" fmla="*/ 2147483647 w 269"/>
              <a:gd name="T29" fmla="*/ 0 h 159"/>
              <a:gd name="T30" fmla="*/ 2147483647 w 269"/>
              <a:gd name="T31" fmla="*/ 0 h 159"/>
              <a:gd name="T32" fmla="*/ 2147483647 w 269"/>
              <a:gd name="T33" fmla="*/ 2147483647 h 159"/>
              <a:gd name="T34" fmla="*/ 2147483647 w 269"/>
              <a:gd name="T35" fmla="*/ 2147483647 h 159"/>
              <a:gd name="T36" fmla="*/ 2147483647 w 269"/>
              <a:gd name="T37" fmla="*/ 2147483647 h 159"/>
              <a:gd name="T38" fmla="*/ 2147483647 w 269"/>
              <a:gd name="T39" fmla="*/ 2147483647 h 159"/>
              <a:gd name="T40" fmla="*/ 2147483647 w 269"/>
              <a:gd name="T41" fmla="*/ 2147483647 h 159"/>
              <a:gd name="T42" fmla="*/ 2147483647 w 269"/>
              <a:gd name="T43" fmla="*/ 2147483647 h 159"/>
              <a:gd name="T44" fmla="*/ 2147483647 w 269"/>
              <a:gd name="T45" fmla="*/ 2147483647 h 159"/>
              <a:gd name="T46" fmla="*/ 2147483647 w 269"/>
              <a:gd name="T47" fmla="*/ 2147483647 h 1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69"/>
              <a:gd name="T73" fmla="*/ 0 h 159"/>
              <a:gd name="T74" fmla="*/ 269 w 269"/>
              <a:gd name="T75" fmla="*/ 159 h 1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69" h="159">
                <a:moveTo>
                  <a:pt x="3" y="159"/>
                </a:moveTo>
                <a:lnTo>
                  <a:pt x="0" y="147"/>
                </a:lnTo>
                <a:lnTo>
                  <a:pt x="0" y="134"/>
                </a:lnTo>
                <a:lnTo>
                  <a:pt x="2" y="102"/>
                </a:lnTo>
                <a:lnTo>
                  <a:pt x="8" y="75"/>
                </a:lnTo>
                <a:lnTo>
                  <a:pt x="12" y="62"/>
                </a:lnTo>
                <a:lnTo>
                  <a:pt x="18" y="51"/>
                </a:lnTo>
                <a:lnTo>
                  <a:pt x="25" y="41"/>
                </a:lnTo>
                <a:lnTo>
                  <a:pt x="34" y="33"/>
                </a:lnTo>
                <a:lnTo>
                  <a:pt x="42" y="24"/>
                </a:lnTo>
                <a:lnTo>
                  <a:pt x="52" y="18"/>
                </a:lnTo>
                <a:lnTo>
                  <a:pt x="63" y="11"/>
                </a:lnTo>
                <a:lnTo>
                  <a:pt x="75" y="7"/>
                </a:lnTo>
                <a:lnTo>
                  <a:pt x="103" y="1"/>
                </a:lnTo>
                <a:lnTo>
                  <a:pt x="135" y="0"/>
                </a:lnTo>
                <a:lnTo>
                  <a:pt x="161" y="1"/>
                </a:lnTo>
                <a:lnTo>
                  <a:pt x="186" y="5"/>
                </a:lnTo>
                <a:lnTo>
                  <a:pt x="206" y="11"/>
                </a:lnTo>
                <a:lnTo>
                  <a:pt x="216" y="15"/>
                </a:lnTo>
                <a:lnTo>
                  <a:pt x="226" y="22"/>
                </a:lnTo>
                <a:lnTo>
                  <a:pt x="240" y="33"/>
                </a:lnTo>
                <a:lnTo>
                  <a:pt x="253" y="50"/>
                </a:lnTo>
                <a:lnTo>
                  <a:pt x="262" y="70"/>
                </a:lnTo>
                <a:lnTo>
                  <a:pt x="269" y="92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39" name="Freeform 144"/>
          <p:cNvSpPr>
            <a:spLocks/>
          </p:cNvSpPr>
          <p:nvPr/>
        </p:nvSpPr>
        <p:spPr bwMode="auto">
          <a:xfrm>
            <a:off x="4721225" y="2471738"/>
            <a:ext cx="141288" cy="34925"/>
          </a:xfrm>
          <a:custGeom>
            <a:avLst/>
            <a:gdLst>
              <a:gd name="T0" fmla="*/ 2147483647 w 266"/>
              <a:gd name="T1" fmla="*/ 0 h 67"/>
              <a:gd name="T2" fmla="*/ 2147483647 w 266"/>
              <a:gd name="T3" fmla="*/ 2147483647 h 67"/>
              <a:gd name="T4" fmla="*/ 0 w 266"/>
              <a:gd name="T5" fmla="*/ 2147483647 h 67"/>
              <a:gd name="T6" fmla="*/ 0 60000 65536"/>
              <a:gd name="T7" fmla="*/ 0 60000 65536"/>
              <a:gd name="T8" fmla="*/ 0 60000 65536"/>
              <a:gd name="T9" fmla="*/ 0 w 266"/>
              <a:gd name="T10" fmla="*/ 0 h 67"/>
              <a:gd name="T11" fmla="*/ 266 w 266"/>
              <a:gd name="T12" fmla="*/ 67 h 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" h="67">
                <a:moveTo>
                  <a:pt x="266" y="0"/>
                </a:moveTo>
                <a:lnTo>
                  <a:pt x="131" y="42"/>
                </a:lnTo>
                <a:lnTo>
                  <a:pt x="0" y="67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0" name="Freeform 145"/>
          <p:cNvSpPr>
            <a:spLocks/>
          </p:cNvSpPr>
          <p:nvPr/>
        </p:nvSpPr>
        <p:spPr bwMode="auto">
          <a:xfrm>
            <a:off x="4348163" y="2549525"/>
            <a:ext cx="144462" cy="82550"/>
          </a:xfrm>
          <a:custGeom>
            <a:avLst/>
            <a:gdLst>
              <a:gd name="T0" fmla="*/ 0 w 272"/>
              <a:gd name="T1" fmla="*/ 2147483647 h 156"/>
              <a:gd name="T2" fmla="*/ 0 w 272"/>
              <a:gd name="T3" fmla="*/ 2147483647 h 156"/>
              <a:gd name="T4" fmla="*/ 2147483647 w 272"/>
              <a:gd name="T5" fmla="*/ 2147483647 h 156"/>
              <a:gd name="T6" fmla="*/ 2147483647 w 272"/>
              <a:gd name="T7" fmla="*/ 2147483647 h 156"/>
              <a:gd name="T8" fmla="*/ 2147483647 w 272"/>
              <a:gd name="T9" fmla="*/ 2147483647 h 156"/>
              <a:gd name="T10" fmla="*/ 2147483647 w 272"/>
              <a:gd name="T11" fmla="*/ 2147483647 h 156"/>
              <a:gd name="T12" fmla="*/ 2147483647 w 272"/>
              <a:gd name="T13" fmla="*/ 2147483647 h 156"/>
              <a:gd name="T14" fmla="*/ 2147483647 w 272"/>
              <a:gd name="T15" fmla="*/ 2147483647 h 156"/>
              <a:gd name="T16" fmla="*/ 2147483647 w 272"/>
              <a:gd name="T17" fmla="*/ 2147483647 h 156"/>
              <a:gd name="T18" fmla="*/ 2147483647 w 272"/>
              <a:gd name="T19" fmla="*/ 2147483647 h 156"/>
              <a:gd name="T20" fmla="*/ 2147483647 w 272"/>
              <a:gd name="T21" fmla="*/ 2147483647 h 156"/>
              <a:gd name="T22" fmla="*/ 2147483647 w 272"/>
              <a:gd name="T23" fmla="*/ 2147483647 h 156"/>
              <a:gd name="T24" fmla="*/ 2147483647 w 272"/>
              <a:gd name="T25" fmla="*/ 2147483647 h 156"/>
              <a:gd name="T26" fmla="*/ 2147483647 w 272"/>
              <a:gd name="T27" fmla="*/ 2147483647 h 156"/>
              <a:gd name="T28" fmla="*/ 2147483647 w 272"/>
              <a:gd name="T29" fmla="*/ 2147483647 h 156"/>
              <a:gd name="T30" fmla="*/ 2147483647 w 272"/>
              <a:gd name="T31" fmla="*/ 2147483647 h 156"/>
              <a:gd name="T32" fmla="*/ 2147483647 w 272"/>
              <a:gd name="T33" fmla="*/ 2147483647 h 156"/>
              <a:gd name="T34" fmla="*/ 2147483647 w 272"/>
              <a:gd name="T35" fmla="*/ 2147483647 h 156"/>
              <a:gd name="T36" fmla="*/ 2147483647 w 272"/>
              <a:gd name="T37" fmla="*/ 2147483647 h 156"/>
              <a:gd name="T38" fmla="*/ 2147483647 w 272"/>
              <a:gd name="T39" fmla="*/ 2147483647 h 156"/>
              <a:gd name="T40" fmla="*/ 2147483647 w 272"/>
              <a:gd name="T41" fmla="*/ 2147483647 h 156"/>
              <a:gd name="T42" fmla="*/ 2147483647 w 272"/>
              <a:gd name="T43" fmla="*/ 2147483647 h 156"/>
              <a:gd name="T44" fmla="*/ 2147483647 w 272"/>
              <a:gd name="T45" fmla="*/ 2147483647 h 156"/>
              <a:gd name="T46" fmla="*/ 2147483647 w 272"/>
              <a:gd name="T47" fmla="*/ 2147483647 h 156"/>
              <a:gd name="T48" fmla="*/ 2147483647 w 272"/>
              <a:gd name="T49" fmla="*/ 2147483647 h 156"/>
              <a:gd name="T50" fmla="*/ 2147483647 w 272"/>
              <a:gd name="T51" fmla="*/ 2147483647 h 156"/>
              <a:gd name="T52" fmla="*/ 2147483647 w 272"/>
              <a:gd name="T53" fmla="*/ 2147483647 h 156"/>
              <a:gd name="T54" fmla="*/ 2147483647 w 272"/>
              <a:gd name="T55" fmla="*/ 2147483647 h 156"/>
              <a:gd name="T56" fmla="*/ 2147483647 w 272"/>
              <a:gd name="T57" fmla="*/ 2147483647 h 156"/>
              <a:gd name="T58" fmla="*/ 2147483647 w 272"/>
              <a:gd name="T59" fmla="*/ 0 h 15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72"/>
              <a:gd name="T91" fmla="*/ 0 h 156"/>
              <a:gd name="T92" fmla="*/ 272 w 272"/>
              <a:gd name="T93" fmla="*/ 156 h 15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72" h="156">
                <a:moveTo>
                  <a:pt x="0" y="28"/>
                </a:moveTo>
                <a:lnTo>
                  <a:pt x="1" y="56"/>
                </a:lnTo>
                <a:lnTo>
                  <a:pt x="3" y="69"/>
                </a:lnTo>
                <a:lnTo>
                  <a:pt x="9" y="82"/>
                </a:lnTo>
                <a:lnTo>
                  <a:pt x="13" y="92"/>
                </a:lnTo>
                <a:lnTo>
                  <a:pt x="19" y="104"/>
                </a:lnTo>
                <a:lnTo>
                  <a:pt x="26" y="113"/>
                </a:lnTo>
                <a:lnTo>
                  <a:pt x="35" y="124"/>
                </a:lnTo>
                <a:lnTo>
                  <a:pt x="42" y="130"/>
                </a:lnTo>
                <a:lnTo>
                  <a:pt x="53" y="137"/>
                </a:lnTo>
                <a:lnTo>
                  <a:pt x="77" y="147"/>
                </a:lnTo>
                <a:lnTo>
                  <a:pt x="105" y="153"/>
                </a:lnTo>
                <a:lnTo>
                  <a:pt x="137" y="156"/>
                </a:lnTo>
                <a:lnTo>
                  <a:pt x="153" y="155"/>
                </a:lnTo>
                <a:lnTo>
                  <a:pt x="168" y="153"/>
                </a:lnTo>
                <a:lnTo>
                  <a:pt x="181" y="150"/>
                </a:lnTo>
                <a:lnTo>
                  <a:pt x="195" y="147"/>
                </a:lnTo>
                <a:lnTo>
                  <a:pt x="207" y="142"/>
                </a:lnTo>
                <a:lnTo>
                  <a:pt x="219" y="137"/>
                </a:lnTo>
                <a:lnTo>
                  <a:pt x="228" y="129"/>
                </a:lnTo>
                <a:lnTo>
                  <a:pt x="238" y="122"/>
                </a:lnTo>
                <a:lnTo>
                  <a:pt x="245" y="112"/>
                </a:lnTo>
                <a:lnTo>
                  <a:pt x="253" y="103"/>
                </a:lnTo>
                <a:lnTo>
                  <a:pt x="258" y="91"/>
                </a:lnTo>
                <a:lnTo>
                  <a:pt x="263" y="79"/>
                </a:lnTo>
                <a:lnTo>
                  <a:pt x="265" y="65"/>
                </a:lnTo>
                <a:lnTo>
                  <a:pt x="269" y="52"/>
                </a:lnTo>
                <a:lnTo>
                  <a:pt x="271" y="37"/>
                </a:lnTo>
                <a:lnTo>
                  <a:pt x="272" y="21"/>
                </a:lnTo>
                <a:lnTo>
                  <a:pt x="272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1" name="Freeform 146"/>
          <p:cNvSpPr>
            <a:spLocks/>
          </p:cNvSpPr>
          <p:nvPr/>
        </p:nvSpPr>
        <p:spPr bwMode="auto">
          <a:xfrm>
            <a:off x="4348163" y="2549525"/>
            <a:ext cx="144462" cy="14288"/>
          </a:xfrm>
          <a:custGeom>
            <a:avLst/>
            <a:gdLst>
              <a:gd name="T0" fmla="*/ 2147483647 w 272"/>
              <a:gd name="T1" fmla="*/ 0 h 28"/>
              <a:gd name="T2" fmla="*/ 2147483647 w 272"/>
              <a:gd name="T3" fmla="*/ 2147483647 h 28"/>
              <a:gd name="T4" fmla="*/ 0 w 272"/>
              <a:gd name="T5" fmla="*/ 2147483647 h 28"/>
              <a:gd name="T6" fmla="*/ 0 60000 65536"/>
              <a:gd name="T7" fmla="*/ 0 60000 65536"/>
              <a:gd name="T8" fmla="*/ 0 60000 65536"/>
              <a:gd name="T9" fmla="*/ 0 w 272"/>
              <a:gd name="T10" fmla="*/ 0 h 28"/>
              <a:gd name="T11" fmla="*/ 272 w 272"/>
              <a:gd name="T12" fmla="*/ 28 h 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28">
                <a:moveTo>
                  <a:pt x="272" y="0"/>
                </a:moveTo>
                <a:lnTo>
                  <a:pt x="137" y="24"/>
                </a:lnTo>
                <a:lnTo>
                  <a:pt x="0" y="28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2" name="Freeform 147"/>
          <p:cNvSpPr>
            <a:spLocks/>
          </p:cNvSpPr>
          <p:nvPr/>
        </p:nvSpPr>
        <p:spPr bwMode="auto">
          <a:xfrm>
            <a:off x="4348163" y="2489200"/>
            <a:ext cx="144462" cy="74613"/>
          </a:xfrm>
          <a:custGeom>
            <a:avLst/>
            <a:gdLst>
              <a:gd name="T0" fmla="*/ 2147483647 w 272"/>
              <a:gd name="T1" fmla="*/ 2147483647 h 142"/>
              <a:gd name="T2" fmla="*/ 2147483647 w 272"/>
              <a:gd name="T3" fmla="*/ 2147483647 h 142"/>
              <a:gd name="T4" fmla="*/ 2147483647 w 272"/>
              <a:gd name="T5" fmla="*/ 2147483647 h 142"/>
              <a:gd name="T6" fmla="*/ 2147483647 w 272"/>
              <a:gd name="T7" fmla="*/ 2147483647 h 142"/>
              <a:gd name="T8" fmla="*/ 2147483647 w 272"/>
              <a:gd name="T9" fmla="*/ 2147483647 h 142"/>
              <a:gd name="T10" fmla="*/ 2147483647 w 272"/>
              <a:gd name="T11" fmla="*/ 2147483647 h 142"/>
              <a:gd name="T12" fmla="*/ 2147483647 w 272"/>
              <a:gd name="T13" fmla="*/ 2147483647 h 142"/>
              <a:gd name="T14" fmla="*/ 2147483647 w 272"/>
              <a:gd name="T15" fmla="*/ 2147483647 h 142"/>
              <a:gd name="T16" fmla="*/ 2147483647 w 272"/>
              <a:gd name="T17" fmla="*/ 2147483647 h 142"/>
              <a:gd name="T18" fmla="*/ 2147483647 w 272"/>
              <a:gd name="T19" fmla="*/ 2147483647 h 142"/>
              <a:gd name="T20" fmla="*/ 2147483647 w 272"/>
              <a:gd name="T21" fmla="*/ 2147483647 h 142"/>
              <a:gd name="T22" fmla="*/ 2147483647 w 272"/>
              <a:gd name="T23" fmla="*/ 2147483647 h 142"/>
              <a:gd name="T24" fmla="*/ 2147483647 w 272"/>
              <a:gd name="T25" fmla="*/ 0 h 142"/>
              <a:gd name="T26" fmla="*/ 2147483647 w 272"/>
              <a:gd name="T27" fmla="*/ 2147483647 h 142"/>
              <a:gd name="T28" fmla="*/ 2147483647 w 272"/>
              <a:gd name="T29" fmla="*/ 2147483647 h 142"/>
              <a:gd name="T30" fmla="*/ 2147483647 w 272"/>
              <a:gd name="T31" fmla="*/ 2147483647 h 142"/>
              <a:gd name="T32" fmla="*/ 2147483647 w 272"/>
              <a:gd name="T33" fmla="*/ 2147483647 h 142"/>
              <a:gd name="T34" fmla="*/ 2147483647 w 272"/>
              <a:gd name="T35" fmla="*/ 2147483647 h 142"/>
              <a:gd name="T36" fmla="*/ 2147483647 w 272"/>
              <a:gd name="T37" fmla="*/ 2147483647 h 142"/>
              <a:gd name="T38" fmla="*/ 2147483647 w 272"/>
              <a:gd name="T39" fmla="*/ 2147483647 h 142"/>
              <a:gd name="T40" fmla="*/ 2147483647 w 272"/>
              <a:gd name="T41" fmla="*/ 2147483647 h 142"/>
              <a:gd name="T42" fmla="*/ 2147483647 w 272"/>
              <a:gd name="T43" fmla="*/ 2147483647 h 142"/>
              <a:gd name="T44" fmla="*/ 0 w 272"/>
              <a:gd name="T45" fmla="*/ 2147483647 h 142"/>
              <a:gd name="T46" fmla="*/ 0 w 272"/>
              <a:gd name="T47" fmla="*/ 2147483647 h 142"/>
              <a:gd name="T48" fmla="*/ 0 w 272"/>
              <a:gd name="T49" fmla="*/ 2147483647 h 14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72"/>
              <a:gd name="T76" fmla="*/ 0 h 142"/>
              <a:gd name="T77" fmla="*/ 272 w 272"/>
              <a:gd name="T78" fmla="*/ 142 h 14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72" h="142">
                <a:moveTo>
                  <a:pt x="272" y="114"/>
                </a:moveTo>
                <a:lnTo>
                  <a:pt x="265" y="87"/>
                </a:lnTo>
                <a:lnTo>
                  <a:pt x="262" y="74"/>
                </a:lnTo>
                <a:lnTo>
                  <a:pt x="258" y="64"/>
                </a:lnTo>
                <a:lnTo>
                  <a:pt x="246" y="44"/>
                </a:lnTo>
                <a:lnTo>
                  <a:pt x="238" y="35"/>
                </a:lnTo>
                <a:lnTo>
                  <a:pt x="232" y="29"/>
                </a:lnTo>
                <a:lnTo>
                  <a:pt x="221" y="21"/>
                </a:lnTo>
                <a:lnTo>
                  <a:pt x="212" y="16"/>
                </a:lnTo>
                <a:lnTo>
                  <a:pt x="190" y="7"/>
                </a:lnTo>
                <a:lnTo>
                  <a:pt x="177" y="3"/>
                </a:lnTo>
                <a:lnTo>
                  <a:pt x="164" y="2"/>
                </a:lnTo>
                <a:lnTo>
                  <a:pt x="137" y="0"/>
                </a:lnTo>
                <a:lnTo>
                  <a:pt x="103" y="2"/>
                </a:lnTo>
                <a:lnTo>
                  <a:pt x="76" y="8"/>
                </a:lnTo>
                <a:lnTo>
                  <a:pt x="51" y="18"/>
                </a:lnTo>
                <a:lnTo>
                  <a:pt x="41" y="25"/>
                </a:lnTo>
                <a:lnTo>
                  <a:pt x="33" y="34"/>
                </a:lnTo>
                <a:lnTo>
                  <a:pt x="24" y="42"/>
                </a:lnTo>
                <a:lnTo>
                  <a:pt x="18" y="52"/>
                </a:lnTo>
                <a:lnTo>
                  <a:pt x="11" y="63"/>
                </a:lnTo>
                <a:lnTo>
                  <a:pt x="7" y="76"/>
                </a:lnTo>
                <a:lnTo>
                  <a:pt x="1" y="103"/>
                </a:lnTo>
                <a:lnTo>
                  <a:pt x="0" y="135"/>
                </a:lnTo>
                <a:lnTo>
                  <a:pt x="0" y="142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3" name="Line 148"/>
          <p:cNvSpPr>
            <a:spLocks noChangeShapeType="1"/>
          </p:cNvSpPr>
          <p:nvPr/>
        </p:nvSpPr>
        <p:spPr bwMode="auto">
          <a:xfrm flipV="1">
            <a:off x="4492625" y="2506663"/>
            <a:ext cx="228600" cy="42862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4" name="Freeform 149"/>
          <p:cNvSpPr>
            <a:spLocks/>
          </p:cNvSpPr>
          <p:nvPr/>
        </p:nvSpPr>
        <p:spPr bwMode="auto">
          <a:xfrm>
            <a:off x="3979863" y="2562225"/>
            <a:ext cx="144462" cy="79375"/>
          </a:xfrm>
          <a:custGeom>
            <a:avLst/>
            <a:gdLst>
              <a:gd name="T0" fmla="*/ 0 w 271"/>
              <a:gd name="T1" fmla="*/ 0 h 149"/>
              <a:gd name="T2" fmla="*/ 0 w 271"/>
              <a:gd name="T3" fmla="*/ 2147483647 h 149"/>
              <a:gd name="T4" fmla="*/ 2147483647 w 271"/>
              <a:gd name="T5" fmla="*/ 2147483647 h 149"/>
              <a:gd name="T6" fmla="*/ 2147483647 w 271"/>
              <a:gd name="T7" fmla="*/ 2147483647 h 149"/>
              <a:gd name="T8" fmla="*/ 2147483647 w 271"/>
              <a:gd name="T9" fmla="*/ 2147483647 h 149"/>
              <a:gd name="T10" fmla="*/ 2147483647 w 271"/>
              <a:gd name="T11" fmla="*/ 2147483647 h 149"/>
              <a:gd name="T12" fmla="*/ 2147483647 w 271"/>
              <a:gd name="T13" fmla="*/ 2147483647 h 149"/>
              <a:gd name="T14" fmla="*/ 2147483647 w 271"/>
              <a:gd name="T15" fmla="*/ 2147483647 h 149"/>
              <a:gd name="T16" fmla="*/ 2147483647 w 271"/>
              <a:gd name="T17" fmla="*/ 2147483647 h 149"/>
              <a:gd name="T18" fmla="*/ 2147483647 w 271"/>
              <a:gd name="T19" fmla="*/ 2147483647 h 149"/>
              <a:gd name="T20" fmla="*/ 2147483647 w 271"/>
              <a:gd name="T21" fmla="*/ 2147483647 h 149"/>
              <a:gd name="T22" fmla="*/ 2147483647 w 271"/>
              <a:gd name="T23" fmla="*/ 2147483647 h 149"/>
              <a:gd name="T24" fmla="*/ 2147483647 w 271"/>
              <a:gd name="T25" fmla="*/ 2147483647 h 149"/>
              <a:gd name="T26" fmla="*/ 2147483647 w 271"/>
              <a:gd name="T27" fmla="*/ 2147483647 h 149"/>
              <a:gd name="T28" fmla="*/ 2147483647 w 271"/>
              <a:gd name="T29" fmla="*/ 2147483647 h 149"/>
              <a:gd name="T30" fmla="*/ 2147483647 w 271"/>
              <a:gd name="T31" fmla="*/ 2147483647 h 149"/>
              <a:gd name="T32" fmla="*/ 2147483647 w 271"/>
              <a:gd name="T33" fmla="*/ 2147483647 h 149"/>
              <a:gd name="T34" fmla="*/ 2147483647 w 271"/>
              <a:gd name="T35" fmla="*/ 2147483647 h 149"/>
              <a:gd name="T36" fmla="*/ 2147483647 w 271"/>
              <a:gd name="T37" fmla="*/ 2147483647 h 149"/>
              <a:gd name="T38" fmla="*/ 2147483647 w 271"/>
              <a:gd name="T39" fmla="*/ 2147483647 h 149"/>
              <a:gd name="T40" fmla="*/ 2147483647 w 271"/>
              <a:gd name="T41" fmla="*/ 2147483647 h 149"/>
              <a:gd name="T42" fmla="*/ 2147483647 w 271"/>
              <a:gd name="T43" fmla="*/ 2147483647 h 149"/>
              <a:gd name="T44" fmla="*/ 2147483647 w 271"/>
              <a:gd name="T45" fmla="*/ 2147483647 h 149"/>
              <a:gd name="T46" fmla="*/ 2147483647 w 271"/>
              <a:gd name="T47" fmla="*/ 2147483647 h 149"/>
              <a:gd name="T48" fmla="*/ 2147483647 w 271"/>
              <a:gd name="T49" fmla="*/ 2147483647 h 149"/>
              <a:gd name="T50" fmla="*/ 2147483647 w 271"/>
              <a:gd name="T51" fmla="*/ 2147483647 h 149"/>
              <a:gd name="T52" fmla="*/ 2147483647 w 271"/>
              <a:gd name="T53" fmla="*/ 2147483647 h 149"/>
              <a:gd name="T54" fmla="*/ 2147483647 w 271"/>
              <a:gd name="T55" fmla="*/ 2147483647 h 149"/>
              <a:gd name="T56" fmla="*/ 2147483647 w 271"/>
              <a:gd name="T57" fmla="*/ 2147483647 h 149"/>
              <a:gd name="T58" fmla="*/ 2147483647 w 271"/>
              <a:gd name="T59" fmla="*/ 2147483647 h 149"/>
              <a:gd name="T60" fmla="*/ 2147483647 w 271"/>
              <a:gd name="T61" fmla="*/ 2147483647 h 149"/>
              <a:gd name="T62" fmla="*/ 2147483647 w 271"/>
              <a:gd name="T63" fmla="*/ 2147483647 h 1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71"/>
              <a:gd name="T97" fmla="*/ 0 h 149"/>
              <a:gd name="T98" fmla="*/ 271 w 271"/>
              <a:gd name="T99" fmla="*/ 149 h 1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71" h="149">
                <a:moveTo>
                  <a:pt x="0" y="0"/>
                </a:moveTo>
                <a:lnTo>
                  <a:pt x="0" y="13"/>
                </a:lnTo>
                <a:lnTo>
                  <a:pt x="2" y="44"/>
                </a:lnTo>
                <a:lnTo>
                  <a:pt x="8" y="71"/>
                </a:lnTo>
                <a:lnTo>
                  <a:pt x="12" y="83"/>
                </a:lnTo>
                <a:lnTo>
                  <a:pt x="19" y="94"/>
                </a:lnTo>
                <a:lnTo>
                  <a:pt x="25" y="103"/>
                </a:lnTo>
                <a:lnTo>
                  <a:pt x="34" y="114"/>
                </a:lnTo>
                <a:lnTo>
                  <a:pt x="42" y="120"/>
                </a:lnTo>
                <a:lnTo>
                  <a:pt x="52" y="128"/>
                </a:lnTo>
                <a:lnTo>
                  <a:pt x="63" y="133"/>
                </a:lnTo>
                <a:lnTo>
                  <a:pt x="76" y="140"/>
                </a:lnTo>
                <a:lnTo>
                  <a:pt x="103" y="146"/>
                </a:lnTo>
                <a:lnTo>
                  <a:pt x="118" y="148"/>
                </a:lnTo>
                <a:lnTo>
                  <a:pt x="137" y="149"/>
                </a:lnTo>
                <a:lnTo>
                  <a:pt x="152" y="148"/>
                </a:lnTo>
                <a:lnTo>
                  <a:pt x="168" y="146"/>
                </a:lnTo>
                <a:lnTo>
                  <a:pt x="181" y="142"/>
                </a:lnTo>
                <a:lnTo>
                  <a:pt x="195" y="140"/>
                </a:lnTo>
                <a:lnTo>
                  <a:pt x="200" y="136"/>
                </a:lnTo>
                <a:lnTo>
                  <a:pt x="207" y="133"/>
                </a:lnTo>
                <a:lnTo>
                  <a:pt x="218" y="128"/>
                </a:lnTo>
                <a:lnTo>
                  <a:pt x="227" y="120"/>
                </a:lnTo>
                <a:lnTo>
                  <a:pt x="238" y="114"/>
                </a:lnTo>
                <a:lnTo>
                  <a:pt x="244" y="103"/>
                </a:lnTo>
                <a:lnTo>
                  <a:pt x="252" y="94"/>
                </a:lnTo>
                <a:lnTo>
                  <a:pt x="257" y="83"/>
                </a:lnTo>
                <a:lnTo>
                  <a:pt x="262" y="71"/>
                </a:lnTo>
                <a:lnTo>
                  <a:pt x="265" y="57"/>
                </a:lnTo>
                <a:lnTo>
                  <a:pt x="269" y="44"/>
                </a:lnTo>
                <a:lnTo>
                  <a:pt x="270" y="28"/>
                </a:lnTo>
                <a:lnTo>
                  <a:pt x="271" y="13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5" name="Line 150"/>
          <p:cNvSpPr>
            <a:spLocks noChangeShapeType="1"/>
          </p:cNvSpPr>
          <p:nvPr/>
        </p:nvSpPr>
        <p:spPr bwMode="auto">
          <a:xfrm flipV="1">
            <a:off x="4124325" y="2563813"/>
            <a:ext cx="223838" cy="4762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6" name="Freeform 151"/>
          <p:cNvSpPr>
            <a:spLocks/>
          </p:cNvSpPr>
          <p:nvPr/>
        </p:nvSpPr>
        <p:spPr bwMode="auto">
          <a:xfrm>
            <a:off x="3979863" y="2562225"/>
            <a:ext cx="144462" cy="7938"/>
          </a:xfrm>
          <a:custGeom>
            <a:avLst/>
            <a:gdLst>
              <a:gd name="T0" fmla="*/ 2147483647 w 271"/>
              <a:gd name="T1" fmla="*/ 2147483647 h 15"/>
              <a:gd name="T2" fmla="*/ 2147483647 w 271"/>
              <a:gd name="T3" fmla="*/ 2147483647 h 15"/>
              <a:gd name="T4" fmla="*/ 0 w 271"/>
              <a:gd name="T5" fmla="*/ 0 h 15"/>
              <a:gd name="T6" fmla="*/ 0 60000 65536"/>
              <a:gd name="T7" fmla="*/ 0 60000 65536"/>
              <a:gd name="T8" fmla="*/ 0 60000 65536"/>
              <a:gd name="T9" fmla="*/ 0 w 271"/>
              <a:gd name="T10" fmla="*/ 0 h 15"/>
              <a:gd name="T11" fmla="*/ 271 w 271"/>
              <a:gd name="T12" fmla="*/ 15 h 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1" h="15">
                <a:moveTo>
                  <a:pt x="271" y="13"/>
                </a:moveTo>
                <a:lnTo>
                  <a:pt x="135" y="15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7" name="Freeform 152"/>
          <p:cNvSpPr>
            <a:spLocks/>
          </p:cNvSpPr>
          <p:nvPr/>
        </p:nvSpPr>
        <p:spPr bwMode="auto">
          <a:xfrm>
            <a:off x="3979863" y="2497138"/>
            <a:ext cx="144462" cy="71437"/>
          </a:xfrm>
          <a:custGeom>
            <a:avLst/>
            <a:gdLst>
              <a:gd name="T0" fmla="*/ 0 w 271"/>
              <a:gd name="T1" fmla="*/ 2147483647 h 135"/>
              <a:gd name="T2" fmla="*/ 2147483647 w 271"/>
              <a:gd name="T3" fmla="*/ 2147483647 h 135"/>
              <a:gd name="T4" fmla="*/ 2147483647 w 271"/>
              <a:gd name="T5" fmla="*/ 2147483647 h 135"/>
              <a:gd name="T6" fmla="*/ 2147483647 w 271"/>
              <a:gd name="T7" fmla="*/ 2147483647 h 135"/>
              <a:gd name="T8" fmla="*/ 2147483647 w 271"/>
              <a:gd name="T9" fmla="*/ 2147483647 h 135"/>
              <a:gd name="T10" fmla="*/ 2147483647 w 271"/>
              <a:gd name="T11" fmla="*/ 2147483647 h 135"/>
              <a:gd name="T12" fmla="*/ 2147483647 w 271"/>
              <a:gd name="T13" fmla="*/ 2147483647 h 135"/>
              <a:gd name="T14" fmla="*/ 2147483647 w 271"/>
              <a:gd name="T15" fmla="*/ 2147483647 h 135"/>
              <a:gd name="T16" fmla="*/ 2147483647 w 271"/>
              <a:gd name="T17" fmla="*/ 0 h 135"/>
              <a:gd name="T18" fmla="*/ 2147483647 w 271"/>
              <a:gd name="T19" fmla="*/ 0 h 135"/>
              <a:gd name="T20" fmla="*/ 2147483647 w 271"/>
              <a:gd name="T21" fmla="*/ 0 h 135"/>
              <a:gd name="T22" fmla="*/ 2147483647 w 271"/>
              <a:gd name="T23" fmla="*/ 2147483647 h 135"/>
              <a:gd name="T24" fmla="*/ 2147483647 w 271"/>
              <a:gd name="T25" fmla="*/ 2147483647 h 135"/>
              <a:gd name="T26" fmla="*/ 2147483647 w 271"/>
              <a:gd name="T27" fmla="*/ 2147483647 h 135"/>
              <a:gd name="T28" fmla="*/ 2147483647 w 271"/>
              <a:gd name="T29" fmla="*/ 2147483647 h 135"/>
              <a:gd name="T30" fmla="*/ 2147483647 w 271"/>
              <a:gd name="T31" fmla="*/ 2147483647 h 135"/>
              <a:gd name="T32" fmla="*/ 2147483647 w 271"/>
              <a:gd name="T33" fmla="*/ 2147483647 h 135"/>
              <a:gd name="T34" fmla="*/ 2147483647 w 271"/>
              <a:gd name="T35" fmla="*/ 2147483647 h 135"/>
              <a:gd name="T36" fmla="*/ 2147483647 w 271"/>
              <a:gd name="T37" fmla="*/ 2147483647 h 135"/>
              <a:gd name="T38" fmla="*/ 2147483647 w 271"/>
              <a:gd name="T39" fmla="*/ 2147483647 h 135"/>
              <a:gd name="T40" fmla="*/ 2147483647 w 271"/>
              <a:gd name="T41" fmla="*/ 2147483647 h 135"/>
              <a:gd name="T42" fmla="*/ 2147483647 w 271"/>
              <a:gd name="T43" fmla="*/ 2147483647 h 13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71"/>
              <a:gd name="T67" fmla="*/ 0 h 135"/>
              <a:gd name="T68" fmla="*/ 271 w 271"/>
              <a:gd name="T69" fmla="*/ 135 h 13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71" h="135">
                <a:moveTo>
                  <a:pt x="0" y="122"/>
                </a:moveTo>
                <a:lnTo>
                  <a:pt x="3" y="92"/>
                </a:lnTo>
                <a:lnTo>
                  <a:pt x="11" y="67"/>
                </a:lnTo>
                <a:lnTo>
                  <a:pt x="15" y="56"/>
                </a:lnTo>
                <a:lnTo>
                  <a:pt x="21" y="47"/>
                </a:lnTo>
                <a:lnTo>
                  <a:pt x="37" y="30"/>
                </a:lnTo>
                <a:lnTo>
                  <a:pt x="55" y="15"/>
                </a:lnTo>
                <a:lnTo>
                  <a:pt x="78" y="6"/>
                </a:lnTo>
                <a:lnTo>
                  <a:pt x="105" y="1"/>
                </a:lnTo>
                <a:lnTo>
                  <a:pt x="137" y="0"/>
                </a:lnTo>
                <a:lnTo>
                  <a:pt x="168" y="1"/>
                </a:lnTo>
                <a:lnTo>
                  <a:pt x="195" y="8"/>
                </a:lnTo>
                <a:lnTo>
                  <a:pt x="207" y="12"/>
                </a:lnTo>
                <a:lnTo>
                  <a:pt x="218" y="18"/>
                </a:lnTo>
                <a:lnTo>
                  <a:pt x="227" y="25"/>
                </a:lnTo>
                <a:lnTo>
                  <a:pt x="238" y="34"/>
                </a:lnTo>
                <a:lnTo>
                  <a:pt x="244" y="41"/>
                </a:lnTo>
                <a:lnTo>
                  <a:pt x="252" y="52"/>
                </a:lnTo>
                <a:lnTo>
                  <a:pt x="257" y="62"/>
                </a:lnTo>
                <a:lnTo>
                  <a:pt x="262" y="75"/>
                </a:lnTo>
                <a:lnTo>
                  <a:pt x="269" y="102"/>
                </a:lnTo>
                <a:lnTo>
                  <a:pt x="271" y="135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8" name="Freeform 153"/>
          <p:cNvSpPr>
            <a:spLocks/>
          </p:cNvSpPr>
          <p:nvPr/>
        </p:nvSpPr>
        <p:spPr bwMode="auto">
          <a:xfrm>
            <a:off x="3614738" y="2533650"/>
            <a:ext cx="139700" cy="60325"/>
          </a:xfrm>
          <a:custGeom>
            <a:avLst/>
            <a:gdLst>
              <a:gd name="T0" fmla="*/ 0 w 263"/>
              <a:gd name="T1" fmla="*/ 2147483647 h 114"/>
              <a:gd name="T2" fmla="*/ 2147483647 w 263"/>
              <a:gd name="T3" fmla="*/ 2147483647 h 114"/>
              <a:gd name="T4" fmla="*/ 2147483647 w 263"/>
              <a:gd name="T5" fmla="*/ 2147483647 h 114"/>
              <a:gd name="T6" fmla="*/ 2147483647 w 263"/>
              <a:gd name="T7" fmla="*/ 2147483647 h 114"/>
              <a:gd name="T8" fmla="*/ 2147483647 w 263"/>
              <a:gd name="T9" fmla="*/ 2147483647 h 114"/>
              <a:gd name="T10" fmla="*/ 2147483647 w 263"/>
              <a:gd name="T11" fmla="*/ 2147483647 h 114"/>
              <a:gd name="T12" fmla="*/ 2147483647 w 263"/>
              <a:gd name="T13" fmla="*/ 2147483647 h 114"/>
              <a:gd name="T14" fmla="*/ 2147483647 w 263"/>
              <a:gd name="T15" fmla="*/ 2147483647 h 114"/>
              <a:gd name="T16" fmla="*/ 2147483647 w 263"/>
              <a:gd name="T17" fmla="*/ 2147483647 h 114"/>
              <a:gd name="T18" fmla="*/ 2147483647 w 263"/>
              <a:gd name="T19" fmla="*/ 2147483647 h 114"/>
              <a:gd name="T20" fmla="*/ 2147483647 w 263"/>
              <a:gd name="T21" fmla="*/ 2147483647 h 114"/>
              <a:gd name="T22" fmla="*/ 2147483647 w 263"/>
              <a:gd name="T23" fmla="*/ 2147483647 h 114"/>
              <a:gd name="T24" fmla="*/ 2147483647 w 263"/>
              <a:gd name="T25" fmla="*/ 2147483647 h 114"/>
              <a:gd name="T26" fmla="*/ 2147483647 w 263"/>
              <a:gd name="T27" fmla="*/ 2147483647 h 114"/>
              <a:gd name="T28" fmla="*/ 2147483647 w 263"/>
              <a:gd name="T29" fmla="*/ 2147483647 h 114"/>
              <a:gd name="T30" fmla="*/ 2147483647 w 263"/>
              <a:gd name="T31" fmla="*/ 2147483647 h 114"/>
              <a:gd name="T32" fmla="*/ 2147483647 w 263"/>
              <a:gd name="T33" fmla="*/ 2147483647 h 114"/>
              <a:gd name="T34" fmla="*/ 2147483647 w 263"/>
              <a:gd name="T35" fmla="*/ 2147483647 h 114"/>
              <a:gd name="T36" fmla="*/ 2147483647 w 263"/>
              <a:gd name="T37" fmla="*/ 2147483647 h 114"/>
              <a:gd name="T38" fmla="*/ 2147483647 w 263"/>
              <a:gd name="T39" fmla="*/ 2147483647 h 114"/>
              <a:gd name="T40" fmla="*/ 2147483647 w 263"/>
              <a:gd name="T41" fmla="*/ 2147483647 h 114"/>
              <a:gd name="T42" fmla="*/ 2147483647 w 263"/>
              <a:gd name="T43" fmla="*/ 2147483647 h 114"/>
              <a:gd name="T44" fmla="*/ 2147483647 w 263"/>
              <a:gd name="T45" fmla="*/ 2147483647 h 114"/>
              <a:gd name="T46" fmla="*/ 2147483647 w 263"/>
              <a:gd name="T47" fmla="*/ 2147483647 h 114"/>
              <a:gd name="T48" fmla="*/ 2147483647 w 263"/>
              <a:gd name="T49" fmla="*/ 2147483647 h 114"/>
              <a:gd name="T50" fmla="*/ 2147483647 w 263"/>
              <a:gd name="T51" fmla="*/ 2147483647 h 114"/>
              <a:gd name="T52" fmla="*/ 2147483647 w 263"/>
              <a:gd name="T53" fmla="*/ 2147483647 h 114"/>
              <a:gd name="T54" fmla="*/ 2147483647 w 263"/>
              <a:gd name="T55" fmla="*/ 2147483647 h 114"/>
              <a:gd name="T56" fmla="*/ 2147483647 w 263"/>
              <a:gd name="T57" fmla="*/ 2147483647 h 114"/>
              <a:gd name="T58" fmla="*/ 2147483647 w 263"/>
              <a:gd name="T59" fmla="*/ 2147483647 h 114"/>
              <a:gd name="T60" fmla="*/ 2147483647 w 263"/>
              <a:gd name="T61" fmla="*/ 2147483647 h 114"/>
              <a:gd name="T62" fmla="*/ 2147483647 w 263"/>
              <a:gd name="T63" fmla="*/ 2147483647 h 114"/>
              <a:gd name="T64" fmla="*/ 2147483647 w 263"/>
              <a:gd name="T65" fmla="*/ 2147483647 h 114"/>
              <a:gd name="T66" fmla="*/ 2147483647 w 263"/>
              <a:gd name="T67" fmla="*/ 2147483647 h 114"/>
              <a:gd name="T68" fmla="*/ 2147483647 w 263"/>
              <a:gd name="T69" fmla="*/ 2147483647 h 114"/>
              <a:gd name="T70" fmla="*/ 2147483647 w 263"/>
              <a:gd name="T71" fmla="*/ 2147483647 h 114"/>
              <a:gd name="T72" fmla="*/ 2147483647 w 263"/>
              <a:gd name="T73" fmla="*/ 2147483647 h 114"/>
              <a:gd name="T74" fmla="*/ 2147483647 w 263"/>
              <a:gd name="T75" fmla="*/ 2147483647 h 114"/>
              <a:gd name="T76" fmla="*/ 2147483647 w 263"/>
              <a:gd name="T77" fmla="*/ 2147483647 h 114"/>
              <a:gd name="T78" fmla="*/ 2147483647 w 263"/>
              <a:gd name="T79" fmla="*/ 2147483647 h 114"/>
              <a:gd name="T80" fmla="*/ 2147483647 w 263"/>
              <a:gd name="T81" fmla="*/ 0 h 11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63"/>
              <a:gd name="T124" fmla="*/ 0 h 114"/>
              <a:gd name="T125" fmla="*/ 263 w 263"/>
              <a:gd name="T126" fmla="*/ 114 h 11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63" h="114">
                <a:moveTo>
                  <a:pt x="0" y="41"/>
                </a:moveTo>
                <a:lnTo>
                  <a:pt x="7" y="58"/>
                </a:lnTo>
                <a:lnTo>
                  <a:pt x="17" y="72"/>
                </a:lnTo>
                <a:lnTo>
                  <a:pt x="29" y="84"/>
                </a:lnTo>
                <a:lnTo>
                  <a:pt x="44" y="96"/>
                </a:lnTo>
                <a:lnTo>
                  <a:pt x="61" y="102"/>
                </a:lnTo>
                <a:lnTo>
                  <a:pt x="81" y="108"/>
                </a:lnTo>
                <a:lnTo>
                  <a:pt x="101" y="112"/>
                </a:lnTo>
                <a:lnTo>
                  <a:pt x="126" y="114"/>
                </a:lnTo>
                <a:lnTo>
                  <a:pt x="129" y="112"/>
                </a:lnTo>
                <a:lnTo>
                  <a:pt x="132" y="112"/>
                </a:lnTo>
                <a:lnTo>
                  <a:pt x="140" y="112"/>
                </a:lnTo>
                <a:lnTo>
                  <a:pt x="143" y="111"/>
                </a:lnTo>
                <a:lnTo>
                  <a:pt x="147" y="111"/>
                </a:lnTo>
                <a:lnTo>
                  <a:pt x="154" y="111"/>
                </a:lnTo>
                <a:lnTo>
                  <a:pt x="167" y="108"/>
                </a:lnTo>
                <a:lnTo>
                  <a:pt x="182" y="106"/>
                </a:lnTo>
                <a:lnTo>
                  <a:pt x="192" y="101"/>
                </a:lnTo>
                <a:lnTo>
                  <a:pt x="197" y="98"/>
                </a:lnTo>
                <a:lnTo>
                  <a:pt x="200" y="97"/>
                </a:lnTo>
                <a:lnTo>
                  <a:pt x="204" y="97"/>
                </a:lnTo>
                <a:lnTo>
                  <a:pt x="205" y="94"/>
                </a:lnTo>
                <a:lnTo>
                  <a:pt x="208" y="93"/>
                </a:lnTo>
                <a:lnTo>
                  <a:pt x="213" y="90"/>
                </a:lnTo>
                <a:lnTo>
                  <a:pt x="223" y="85"/>
                </a:lnTo>
                <a:lnTo>
                  <a:pt x="226" y="80"/>
                </a:lnTo>
                <a:lnTo>
                  <a:pt x="227" y="77"/>
                </a:lnTo>
                <a:lnTo>
                  <a:pt x="230" y="76"/>
                </a:lnTo>
                <a:lnTo>
                  <a:pt x="237" y="68"/>
                </a:lnTo>
                <a:lnTo>
                  <a:pt x="244" y="58"/>
                </a:lnTo>
                <a:lnTo>
                  <a:pt x="247" y="53"/>
                </a:lnTo>
                <a:lnTo>
                  <a:pt x="248" y="50"/>
                </a:lnTo>
                <a:lnTo>
                  <a:pt x="250" y="49"/>
                </a:lnTo>
                <a:lnTo>
                  <a:pt x="250" y="45"/>
                </a:lnTo>
                <a:lnTo>
                  <a:pt x="252" y="42"/>
                </a:lnTo>
                <a:lnTo>
                  <a:pt x="254" y="37"/>
                </a:lnTo>
                <a:lnTo>
                  <a:pt x="254" y="33"/>
                </a:lnTo>
                <a:lnTo>
                  <a:pt x="256" y="31"/>
                </a:lnTo>
                <a:lnTo>
                  <a:pt x="258" y="26"/>
                </a:lnTo>
                <a:lnTo>
                  <a:pt x="261" y="13"/>
                </a:lnTo>
                <a:lnTo>
                  <a:pt x="263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49" name="Freeform 154"/>
          <p:cNvSpPr>
            <a:spLocks/>
          </p:cNvSpPr>
          <p:nvPr/>
        </p:nvSpPr>
        <p:spPr bwMode="auto">
          <a:xfrm>
            <a:off x="3609975" y="2451100"/>
            <a:ext cx="144463" cy="104775"/>
          </a:xfrm>
          <a:custGeom>
            <a:avLst/>
            <a:gdLst>
              <a:gd name="T0" fmla="*/ 2147483647 w 272"/>
              <a:gd name="T1" fmla="*/ 2147483647 h 197"/>
              <a:gd name="T2" fmla="*/ 2147483647 w 272"/>
              <a:gd name="T3" fmla="*/ 2147483647 h 197"/>
              <a:gd name="T4" fmla="*/ 2147483647 w 272"/>
              <a:gd name="T5" fmla="*/ 2147483647 h 197"/>
              <a:gd name="T6" fmla="*/ 2147483647 w 272"/>
              <a:gd name="T7" fmla="*/ 2147483647 h 197"/>
              <a:gd name="T8" fmla="*/ 2147483647 w 272"/>
              <a:gd name="T9" fmla="*/ 2147483647 h 197"/>
              <a:gd name="T10" fmla="*/ 2147483647 w 272"/>
              <a:gd name="T11" fmla="*/ 2147483647 h 197"/>
              <a:gd name="T12" fmla="*/ 2147483647 w 272"/>
              <a:gd name="T13" fmla="*/ 2147483647 h 197"/>
              <a:gd name="T14" fmla="*/ 2147483647 w 272"/>
              <a:gd name="T15" fmla="*/ 2147483647 h 197"/>
              <a:gd name="T16" fmla="*/ 2147483647 w 272"/>
              <a:gd name="T17" fmla="*/ 2147483647 h 197"/>
              <a:gd name="T18" fmla="*/ 2147483647 w 272"/>
              <a:gd name="T19" fmla="*/ 2147483647 h 197"/>
              <a:gd name="T20" fmla="*/ 2147483647 w 272"/>
              <a:gd name="T21" fmla="*/ 2147483647 h 197"/>
              <a:gd name="T22" fmla="*/ 2147483647 w 272"/>
              <a:gd name="T23" fmla="*/ 2147483647 h 197"/>
              <a:gd name="T24" fmla="*/ 2147483647 w 272"/>
              <a:gd name="T25" fmla="*/ 0 h 197"/>
              <a:gd name="T26" fmla="*/ 2147483647 w 272"/>
              <a:gd name="T27" fmla="*/ 0 h 197"/>
              <a:gd name="T28" fmla="*/ 2147483647 w 272"/>
              <a:gd name="T29" fmla="*/ 0 h 197"/>
              <a:gd name="T30" fmla="*/ 2147483647 w 272"/>
              <a:gd name="T31" fmla="*/ 2147483647 h 197"/>
              <a:gd name="T32" fmla="*/ 2147483647 w 272"/>
              <a:gd name="T33" fmla="*/ 2147483647 h 197"/>
              <a:gd name="T34" fmla="*/ 2147483647 w 272"/>
              <a:gd name="T35" fmla="*/ 2147483647 h 197"/>
              <a:gd name="T36" fmla="*/ 2147483647 w 272"/>
              <a:gd name="T37" fmla="*/ 2147483647 h 197"/>
              <a:gd name="T38" fmla="*/ 2147483647 w 272"/>
              <a:gd name="T39" fmla="*/ 2147483647 h 197"/>
              <a:gd name="T40" fmla="*/ 2147483647 w 272"/>
              <a:gd name="T41" fmla="*/ 2147483647 h 197"/>
              <a:gd name="T42" fmla="*/ 2147483647 w 272"/>
              <a:gd name="T43" fmla="*/ 2147483647 h 197"/>
              <a:gd name="T44" fmla="*/ 2147483647 w 272"/>
              <a:gd name="T45" fmla="*/ 2147483647 h 197"/>
              <a:gd name="T46" fmla="*/ 2147483647 w 272"/>
              <a:gd name="T47" fmla="*/ 2147483647 h 197"/>
              <a:gd name="T48" fmla="*/ 0 w 272"/>
              <a:gd name="T49" fmla="*/ 2147483647 h 197"/>
              <a:gd name="T50" fmla="*/ 0 w 272"/>
              <a:gd name="T51" fmla="*/ 2147483647 h 197"/>
              <a:gd name="T52" fmla="*/ 0 w 272"/>
              <a:gd name="T53" fmla="*/ 2147483647 h 197"/>
              <a:gd name="T54" fmla="*/ 2147483647 w 272"/>
              <a:gd name="T55" fmla="*/ 2147483647 h 197"/>
              <a:gd name="T56" fmla="*/ 2147483647 w 272"/>
              <a:gd name="T57" fmla="*/ 2147483647 h 19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72"/>
              <a:gd name="T88" fmla="*/ 0 h 197"/>
              <a:gd name="T89" fmla="*/ 272 w 272"/>
              <a:gd name="T90" fmla="*/ 197 h 19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72" h="197">
                <a:moveTo>
                  <a:pt x="272" y="156"/>
                </a:moveTo>
                <a:lnTo>
                  <a:pt x="272" y="135"/>
                </a:lnTo>
                <a:lnTo>
                  <a:pt x="270" y="102"/>
                </a:lnTo>
                <a:lnTo>
                  <a:pt x="263" y="75"/>
                </a:lnTo>
                <a:lnTo>
                  <a:pt x="257" y="62"/>
                </a:lnTo>
                <a:lnTo>
                  <a:pt x="252" y="52"/>
                </a:lnTo>
                <a:lnTo>
                  <a:pt x="244" y="41"/>
                </a:lnTo>
                <a:lnTo>
                  <a:pt x="237" y="34"/>
                </a:lnTo>
                <a:lnTo>
                  <a:pt x="227" y="25"/>
                </a:lnTo>
                <a:lnTo>
                  <a:pt x="218" y="18"/>
                </a:lnTo>
                <a:lnTo>
                  <a:pt x="206" y="12"/>
                </a:lnTo>
                <a:lnTo>
                  <a:pt x="195" y="8"/>
                </a:lnTo>
                <a:lnTo>
                  <a:pt x="166" y="1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2" y="25"/>
                </a:lnTo>
                <a:lnTo>
                  <a:pt x="34" y="34"/>
                </a:lnTo>
                <a:lnTo>
                  <a:pt x="25" y="41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1" y="102"/>
                </a:lnTo>
                <a:lnTo>
                  <a:pt x="0" y="135"/>
                </a:lnTo>
                <a:lnTo>
                  <a:pt x="1" y="169"/>
                </a:lnTo>
                <a:lnTo>
                  <a:pt x="4" y="183"/>
                </a:lnTo>
                <a:lnTo>
                  <a:pt x="9" y="197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0" name="Freeform 155"/>
          <p:cNvSpPr>
            <a:spLocks/>
          </p:cNvSpPr>
          <p:nvPr/>
        </p:nvSpPr>
        <p:spPr bwMode="auto">
          <a:xfrm>
            <a:off x="3614738" y="2524125"/>
            <a:ext cx="139700" cy="31750"/>
          </a:xfrm>
          <a:custGeom>
            <a:avLst/>
            <a:gdLst>
              <a:gd name="T0" fmla="*/ 2147483647 w 263"/>
              <a:gd name="T1" fmla="*/ 2147483647 h 60"/>
              <a:gd name="T2" fmla="*/ 2147483647 w 263"/>
              <a:gd name="T3" fmla="*/ 0 h 60"/>
              <a:gd name="T4" fmla="*/ 0 w 263"/>
              <a:gd name="T5" fmla="*/ 2147483647 h 60"/>
              <a:gd name="T6" fmla="*/ 0 60000 65536"/>
              <a:gd name="T7" fmla="*/ 0 60000 65536"/>
              <a:gd name="T8" fmla="*/ 0 60000 65536"/>
              <a:gd name="T9" fmla="*/ 0 w 263"/>
              <a:gd name="T10" fmla="*/ 0 h 60"/>
              <a:gd name="T11" fmla="*/ 263 w 263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3" h="60">
                <a:moveTo>
                  <a:pt x="263" y="19"/>
                </a:moveTo>
                <a:lnTo>
                  <a:pt x="129" y="0"/>
                </a:lnTo>
                <a:lnTo>
                  <a:pt x="0" y="6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1" name="Line 156"/>
          <p:cNvSpPr>
            <a:spLocks noChangeShapeType="1"/>
          </p:cNvSpPr>
          <p:nvPr/>
        </p:nvSpPr>
        <p:spPr bwMode="auto">
          <a:xfrm>
            <a:off x="3754438" y="2533650"/>
            <a:ext cx="225425" cy="28575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2" name="Line 157"/>
          <p:cNvSpPr>
            <a:spLocks noChangeShapeType="1"/>
          </p:cNvSpPr>
          <p:nvPr/>
        </p:nvSpPr>
        <p:spPr bwMode="auto">
          <a:xfrm>
            <a:off x="5970588" y="2455863"/>
            <a:ext cx="225425" cy="7937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3" name="Freeform 158"/>
          <p:cNvSpPr>
            <a:spLocks/>
          </p:cNvSpPr>
          <p:nvPr/>
        </p:nvSpPr>
        <p:spPr bwMode="auto">
          <a:xfrm>
            <a:off x="6196013" y="2393950"/>
            <a:ext cx="142875" cy="144463"/>
          </a:xfrm>
          <a:custGeom>
            <a:avLst/>
            <a:gdLst>
              <a:gd name="T0" fmla="*/ 0 w 271"/>
              <a:gd name="T1" fmla="*/ 2147483647 h 272"/>
              <a:gd name="T2" fmla="*/ 0 w 271"/>
              <a:gd name="T3" fmla="*/ 2147483647 h 272"/>
              <a:gd name="T4" fmla="*/ 0 w 271"/>
              <a:gd name="T5" fmla="*/ 2147483647 h 272"/>
              <a:gd name="T6" fmla="*/ 2147483647 w 271"/>
              <a:gd name="T7" fmla="*/ 2147483647 h 272"/>
              <a:gd name="T8" fmla="*/ 2147483647 w 271"/>
              <a:gd name="T9" fmla="*/ 2147483647 h 272"/>
              <a:gd name="T10" fmla="*/ 2147483647 w 271"/>
              <a:gd name="T11" fmla="*/ 2147483647 h 272"/>
              <a:gd name="T12" fmla="*/ 2147483647 w 271"/>
              <a:gd name="T13" fmla="*/ 2147483647 h 272"/>
              <a:gd name="T14" fmla="*/ 2147483647 w 271"/>
              <a:gd name="T15" fmla="*/ 2147483647 h 272"/>
              <a:gd name="T16" fmla="*/ 2147483647 w 271"/>
              <a:gd name="T17" fmla="*/ 2147483647 h 272"/>
              <a:gd name="T18" fmla="*/ 2147483647 w 271"/>
              <a:gd name="T19" fmla="*/ 2147483647 h 272"/>
              <a:gd name="T20" fmla="*/ 2147483647 w 271"/>
              <a:gd name="T21" fmla="*/ 2147483647 h 272"/>
              <a:gd name="T22" fmla="*/ 2147483647 w 271"/>
              <a:gd name="T23" fmla="*/ 2147483647 h 272"/>
              <a:gd name="T24" fmla="*/ 2147483647 w 271"/>
              <a:gd name="T25" fmla="*/ 2147483647 h 272"/>
              <a:gd name="T26" fmla="*/ 2147483647 w 271"/>
              <a:gd name="T27" fmla="*/ 2147483647 h 272"/>
              <a:gd name="T28" fmla="*/ 2147483647 w 271"/>
              <a:gd name="T29" fmla="*/ 2147483647 h 272"/>
              <a:gd name="T30" fmla="*/ 2147483647 w 271"/>
              <a:gd name="T31" fmla="*/ 2147483647 h 272"/>
              <a:gd name="T32" fmla="*/ 2147483647 w 271"/>
              <a:gd name="T33" fmla="*/ 2147483647 h 272"/>
              <a:gd name="T34" fmla="*/ 2147483647 w 271"/>
              <a:gd name="T35" fmla="*/ 2147483647 h 272"/>
              <a:gd name="T36" fmla="*/ 2147483647 w 271"/>
              <a:gd name="T37" fmla="*/ 2147483647 h 272"/>
              <a:gd name="T38" fmla="*/ 2147483647 w 271"/>
              <a:gd name="T39" fmla="*/ 2147483647 h 272"/>
              <a:gd name="T40" fmla="*/ 2147483647 w 271"/>
              <a:gd name="T41" fmla="*/ 2147483647 h 272"/>
              <a:gd name="T42" fmla="*/ 2147483647 w 271"/>
              <a:gd name="T43" fmla="*/ 2147483647 h 272"/>
              <a:gd name="T44" fmla="*/ 2147483647 w 271"/>
              <a:gd name="T45" fmla="*/ 2147483647 h 272"/>
              <a:gd name="T46" fmla="*/ 2147483647 w 271"/>
              <a:gd name="T47" fmla="*/ 2147483647 h 272"/>
              <a:gd name="T48" fmla="*/ 2147483647 w 271"/>
              <a:gd name="T49" fmla="*/ 2147483647 h 272"/>
              <a:gd name="T50" fmla="*/ 2147483647 w 271"/>
              <a:gd name="T51" fmla="*/ 2147483647 h 272"/>
              <a:gd name="T52" fmla="*/ 2147483647 w 271"/>
              <a:gd name="T53" fmla="*/ 2147483647 h 272"/>
              <a:gd name="T54" fmla="*/ 2147483647 w 271"/>
              <a:gd name="T55" fmla="*/ 2147483647 h 272"/>
              <a:gd name="T56" fmla="*/ 2147483647 w 271"/>
              <a:gd name="T57" fmla="*/ 2147483647 h 272"/>
              <a:gd name="T58" fmla="*/ 2147483647 w 271"/>
              <a:gd name="T59" fmla="*/ 2147483647 h 272"/>
              <a:gd name="T60" fmla="*/ 2147483647 w 271"/>
              <a:gd name="T61" fmla="*/ 2147483647 h 272"/>
              <a:gd name="T62" fmla="*/ 2147483647 w 271"/>
              <a:gd name="T63" fmla="*/ 2147483647 h 272"/>
              <a:gd name="T64" fmla="*/ 2147483647 w 271"/>
              <a:gd name="T65" fmla="*/ 2147483647 h 272"/>
              <a:gd name="T66" fmla="*/ 2147483647 w 271"/>
              <a:gd name="T67" fmla="*/ 2147483647 h 272"/>
              <a:gd name="T68" fmla="*/ 2147483647 w 271"/>
              <a:gd name="T69" fmla="*/ 2147483647 h 272"/>
              <a:gd name="T70" fmla="*/ 2147483647 w 271"/>
              <a:gd name="T71" fmla="*/ 2147483647 h 272"/>
              <a:gd name="T72" fmla="*/ 2147483647 w 271"/>
              <a:gd name="T73" fmla="*/ 2147483647 h 272"/>
              <a:gd name="T74" fmla="*/ 2147483647 w 271"/>
              <a:gd name="T75" fmla="*/ 2147483647 h 272"/>
              <a:gd name="T76" fmla="*/ 2147483647 w 271"/>
              <a:gd name="T77" fmla="*/ 2147483647 h 272"/>
              <a:gd name="T78" fmla="*/ 2147483647 w 271"/>
              <a:gd name="T79" fmla="*/ 2147483647 h 272"/>
              <a:gd name="T80" fmla="*/ 2147483647 w 271"/>
              <a:gd name="T81" fmla="*/ 2147483647 h 272"/>
              <a:gd name="T82" fmla="*/ 2147483647 w 271"/>
              <a:gd name="T83" fmla="*/ 2147483647 h 272"/>
              <a:gd name="T84" fmla="*/ 2147483647 w 271"/>
              <a:gd name="T85" fmla="*/ 2147483647 h 272"/>
              <a:gd name="T86" fmla="*/ 2147483647 w 271"/>
              <a:gd name="T87" fmla="*/ 0 h 272"/>
              <a:gd name="T88" fmla="*/ 2147483647 w 271"/>
              <a:gd name="T89" fmla="*/ 0 h 272"/>
              <a:gd name="T90" fmla="*/ 2147483647 w 271"/>
              <a:gd name="T91" fmla="*/ 0 h 272"/>
              <a:gd name="T92" fmla="*/ 2147483647 w 271"/>
              <a:gd name="T93" fmla="*/ 2147483647 h 272"/>
              <a:gd name="T94" fmla="*/ 2147483647 w 271"/>
              <a:gd name="T95" fmla="*/ 2147483647 h 272"/>
              <a:gd name="T96" fmla="*/ 2147483647 w 271"/>
              <a:gd name="T97" fmla="*/ 2147483647 h 272"/>
              <a:gd name="T98" fmla="*/ 2147483647 w 271"/>
              <a:gd name="T99" fmla="*/ 2147483647 h 272"/>
              <a:gd name="T100" fmla="*/ 2147483647 w 271"/>
              <a:gd name="T101" fmla="*/ 2147483647 h 272"/>
              <a:gd name="T102" fmla="*/ 2147483647 w 271"/>
              <a:gd name="T103" fmla="*/ 2147483647 h 272"/>
              <a:gd name="T104" fmla="*/ 2147483647 w 271"/>
              <a:gd name="T105" fmla="*/ 2147483647 h 272"/>
              <a:gd name="T106" fmla="*/ 2147483647 w 271"/>
              <a:gd name="T107" fmla="*/ 2147483647 h 272"/>
              <a:gd name="T108" fmla="*/ 2147483647 w 271"/>
              <a:gd name="T109" fmla="*/ 2147483647 h 272"/>
              <a:gd name="T110" fmla="*/ 0 w 271"/>
              <a:gd name="T111" fmla="*/ 2147483647 h 272"/>
              <a:gd name="T112" fmla="*/ 0 w 271"/>
              <a:gd name="T113" fmla="*/ 2147483647 h 27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71"/>
              <a:gd name="T172" fmla="*/ 0 h 272"/>
              <a:gd name="T173" fmla="*/ 271 w 271"/>
              <a:gd name="T174" fmla="*/ 272 h 27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71" h="272">
                <a:moveTo>
                  <a:pt x="0" y="132"/>
                </a:moveTo>
                <a:lnTo>
                  <a:pt x="0" y="136"/>
                </a:lnTo>
                <a:lnTo>
                  <a:pt x="1" y="167"/>
                </a:lnTo>
                <a:lnTo>
                  <a:pt x="8" y="195"/>
                </a:lnTo>
                <a:lnTo>
                  <a:pt x="11" y="206"/>
                </a:lnTo>
                <a:lnTo>
                  <a:pt x="18" y="218"/>
                </a:lnTo>
                <a:lnTo>
                  <a:pt x="24" y="227"/>
                </a:lnTo>
                <a:lnTo>
                  <a:pt x="34" y="237"/>
                </a:lnTo>
                <a:lnTo>
                  <a:pt x="41" y="244"/>
                </a:lnTo>
                <a:lnTo>
                  <a:pt x="52" y="252"/>
                </a:lnTo>
                <a:lnTo>
                  <a:pt x="62" y="257"/>
                </a:lnTo>
                <a:lnTo>
                  <a:pt x="75" y="263"/>
                </a:lnTo>
                <a:lnTo>
                  <a:pt x="102" y="270"/>
                </a:lnTo>
                <a:lnTo>
                  <a:pt x="118" y="271"/>
                </a:lnTo>
                <a:lnTo>
                  <a:pt x="136" y="272"/>
                </a:lnTo>
                <a:lnTo>
                  <a:pt x="152" y="271"/>
                </a:lnTo>
                <a:lnTo>
                  <a:pt x="167" y="270"/>
                </a:lnTo>
                <a:lnTo>
                  <a:pt x="180" y="266"/>
                </a:lnTo>
                <a:lnTo>
                  <a:pt x="194" y="263"/>
                </a:lnTo>
                <a:lnTo>
                  <a:pt x="200" y="259"/>
                </a:lnTo>
                <a:lnTo>
                  <a:pt x="206" y="257"/>
                </a:lnTo>
                <a:lnTo>
                  <a:pt x="218" y="252"/>
                </a:lnTo>
                <a:lnTo>
                  <a:pt x="227" y="244"/>
                </a:lnTo>
                <a:lnTo>
                  <a:pt x="237" y="237"/>
                </a:lnTo>
                <a:lnTo>
                  <a:pt x="244" y="227"/>
                </a:lnTo>
                <a:lnTo>
                  <a:pt x="251" y="218"/>
                </a:lnTo>
                <a:lnTo>
                  <a:pt x="257" y="206"/>
                </a:lnTo>
                <a:lnTo>
                  <a:pt x="262" y="195"/>
                </a:lnTo>
                <a:lnTo>
                  <a:pt x="264" y="180"/>
                </a:lnTo>
                <a:lnTo>
                  <a:pt x="268" y="167"/>
                </a:lnTo>
                <a:lnTo>
                  <a:pt x="270" y="152"/>
                </a:lnTo>
                <a:lnTo>
                  <a:pt x="271" y="136"/>
                </a:lnTo>
                <a:lnTo>
                  <a:pt x="270" y="118"/>
                </a:lnTo>
                <a:lnTo>
                  <a:pt x="268" y="103"/>
                </a:lnTo>
                <a:lnTo>
                  <a:pt x="262" y="75"/>
                </a:lnTo>
                <a:lnTo>
                  <a:pt x="257" y="62"/>
                </a:lnTo>
                <a:lnTo>
                  <a:pt x="251" y="52"/>
                </a:lnTo>
                <a:lnTo>
                  <a:pt x="244" y="42"/>
                </a:lnTo>
                <a:lnTo>
                  <a:pt x="237" y="34"/>
                </a:lnTo>
                <a:lnTo>
                  <a:pt x="227" y="25"/>
                </a:lnTo>
                <a:lnTo>
                  <a:pt x="218" y="18"/>
                </a:lnTo>
                <a:lnTo>
                  <a:pt x="206" y="12"/>
                </a:lnTo>
                <a:lnTo>
                  <a:pt x="194" y="8"/>
                </a:lnTo>
                <a:lnTo>
                  <a:pt x="167" y="1"/>
                </a:lnTo>
                <a:lnTo>
                  <a:pt x="136" y="0"/>
                </a:lnTo>
                <a:lnTo>
                  <a:pt x="104" y="1"/>
                </a:lnTo>
                <a:lnTo>
                  <a:pt x="76" y="8"/>
                </a:lnTo>
                <a:lnTo>
                  <a:pt x="53" y="17"/>
                </a:lnTo>
                <a:lnTo>
                  <a:pt x="43" y="23"/>
                </a:lnTo>
                <a:lnTo>
                  <a:pt x="35" y="33"/>
                </a:lnTo>
                <a:lnTo>
                  <a:pt x="26" y="40"/>
                </a:lnTo>
                <a:lnTo>
                  <a:pt x="19" y="51"/>
                </a:lnTo>
                <a:lnTo>
                  <a:pt x="13" y="61"/>
                </a:lnTo>
                <a:lnTo>
                  <a:pt x="9" y="74"/>
                </a:lnTo>
                <a:lnTo>
                  <a:pt x="4" y="86"/>
                </a:lnTo>
                <a:lnTo>
                  <a:pt x="1" y="100"/>
                </a:lnTo>
                <a:lnTo>
                  <a:pt x="0" y="132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4" name="Freeform 159"/>
          <p:cNvSpPr>
            <a:spLocks/>
          </p:cNvSpPr>
          <p:nvPr/>
        </p:nvSpPr>
        <p:spPr bwMode="auto">
          <a:xfrm>
            <a:off x="5827713" y="2439988"/>
            <a:ext cx="142875" cy="82550"/>
          </a:xfrm>
          <a:custGeom>
            <a:avLst/>
            <a:gdLst>
              <a:gd name="T0" fmla="*/ 2147483647 w 269"/>
              <a:gd name="T1" fmla="*/ 0 h 156"/>
              <a:gd name="T2" fmla="*/ 0 w 269"/>
              <a:gd name="T3" fmla="*/ 2147483647 h 156"/>
              <a:gd name="T4" fmla="*/ 0 w 269"/>
              <a:gd name="T5" fmla="*/ 2147483647 h 156"/>
              <a:gd name="T6" fmla="*/ 2147483647 w 269"/>
              <a:gd name="T7" fmla="*/ 2147483647 h 156"/>
              <a:gd name="T8" fmla="*/ 2147483647 w 269"/>
              <a:gd name="T9" fmla="*/ 2147483647 h 156"/>
              <a:gd name="T10" fmla="*/ 2147483647 w 269"/>
              <a:gd name="T11" fmla="*/ 2147483647 h 156"/>
              <a:gd name="T12" fmla="*/ 2147483647 w 269"/>
              <a:gd name="T13" fmla="*/ 2147483647 h 156"/>
              <a:gd name="T14" fmla="*/ 2147483647 w 269"/>
              <a:gd name="T15" fmla="*/ 2147483647 h 156"/>
              <a:gd name="T16" fmla="*/ 2147483647 w 269"/>
              <a:gd name="T17" fmla="*/ 2147483647 h 156"/>
              <a:gd name="T18" fmla="*/ 2147483647 w 269"/>
              <a:gd name="T19" fmla="*/ 2147483647 h 156"/>
              <a:gd name="T20" fmla="*/ 2147483647 w 269"/>
              <a:gd name="T21" fmla="*/ 2147483647 h 156"/>
              <a:gd name="T22" fmla="*/ 2147483647 w 269"/>
              <a:gd name="T23" fmla="*/ 2147483647 h 156"/>
              <a:gd name="T24" fmla="*/ 2147483647 w 269"/>
              <a:gd name="T25" fmla="*/ 2147483647 h 156"/>
              <a:gd name="T26" fmla="*/ 2147483647 w 269"/>
              <a:gd name="T27" fmla="*/ 2147483647 h 156"/>
              <a:gd name="T28" fmla="*/ 2147483647 w 269"/>
              <a:gd name="T29" fmla="*/ 2147483647 h 156"/>
              <a:gd name="T30" fmla="*/ 2147483647 w 269"/>
              <a:gd name="T31" fmla="*/ 2147483647 h 156"/>
              <a:gd name="T32" fmla="*/ 2147483647 w 269"/>
              <a:gd name="T33" fmla="*/ 2147483647 h 156"/>
              <a:gd name="T34" fmla="*/ 2147483647 w 269"/>
              <a:gd name="T35" fmla="*/ 2147483647 h 156"/>
              <a:gd name="T36" fmla="*/ 2147483647 w 269"/>
              <a:gd name="T37" fmla="*/ 2147483647 h 156"/>
              <a:gd name="T38" fmla="*/ 2147483647 w 269"/>
              <a:gd name="T39" fmla="*/ 2147483647 h 156"/>
              <a:gd name="T40" fmla="*/ 2147483647 w 269"/>
              <a:gd name="T41" fmla="*/ 2147483647 h 156"/>
              <a:gd name="T42" fmla="*/ 2147483647 w 269"/>
              <a:gd name="T43" fmla="*/ 2147483647 h 156"/>
              <a:gd name="T44" fmla="*/ 2147483647 w 269"/>
              <a:gd name="T45" fmla="*/ 2147483647 h 156"/>
              <a:gd name="T46" fmla="*/ 2147483647 w 269"/>
              <a:gd name="T47" fmla="*/ 2147483647 h 156"/>
              <a:gd name="T48" fmla="*/ 2147483647 w 269"/>
              <a:gd name="T49" fmla="*/ 2147483647 h 156"/>
              <a:gd name="T50" fmla="*/ 2147483647 w 269"/>
              <a:gd name="T51" fmla="*/ 2147483647 h 156"/>
              <a:gd name="T52" fmla="*/ 2147483647 w 269"/>
              <a:gd name="T53" fmla="*/ 2147483647 h 156"/>
              <a:gd name="T54" fmla="*/ 2147483647 w 269"/>
              <a:gd name="T55" fmla="*/ 2147483647 h 156"/>
              <a:gd name="T56" fmla="*/ 2147483647 w 269"/>
              <a:gd name="T57" fmla="*/ 2147483647 h 156"/>
              <a:gd name="T58" fmla="*/ 2147483647 w 269"/>
              <a:gd name="T59" fmla="*/ 2147483647 h 156"/>
              <a:gd name="T60" fmla="*/ 2147483647 w 269"/>
              <a:gd name="T61" fmla="*/ 2147483647 h 156"/>
              <a:gd name="T62" fmla="*/ 2147483647 w 269"/>
              <a:gd name="T63" fmla="*/ 2147483647 h 156"/>
              <a:gd name="T64" fmla="*/ 2147483647 w 269"/>
              <a:gd name="T65" fmla="*/ 2147483647 h 156"/>
              <a:gd name="T66" fmla="*/ 2147483647 w 269"/>
              <a:gd name="T67" fmla="*/ 2147483647 h 156"/>
              <a:gd name="T68" fmla="*/ 2147483647 w 269"/>
              <a:gd name="T69" fmla="*/ 2147483647 h 156"/>
              <a:gd name="T70" fmla="*/ 2147483647 w 269"/>
              <a:gd name="T71" fmla="*/ 2147483647 h 156"/>
              <a:gd name="T72" fmla="*/ 2147483647 w 269"/>
              <a:gd name="T73" fmla="*/ 2147483647 h 156"/>
              <a:gd name="T74" fmla="*/ 2147483647 w 269"/>
              <a:gd name="T75" fmla="*/ 2147483647 h 15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69"/>
              <a:gd name="T115" fmla="*/ 0 h 156"/>
              <a:gd name="T116" fmla="*/ 269 w 269"/>
              <a:gd name="T117" fmla="*/ 156 h 15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69" h="156">
                <a:moveTo>
                  <a:pt x="2" y="0"/>
                </a:moveTo>
                <a:lnTo>
                  <a:pt x="0" y="21"/>
                </a:lnTo>
                <a:lnTo>
                  <a:pt x="1" y="52"/>
                </a:lnTo>
                <a:lnTo>
                  <a:pt x="7" y="79"/>
                </a:lnTo>
                <a:lnTo>
                  <a:pt x="11" y="91"/>
                </a:lnTo>
                <a:lnTo>
                  <a:pt x="18" y="103"/>
                </a:lnTo>
                <a:lnTo>
                  <a:pt x="24" y="112"/>
                </a:lnTo>
                <a:lnTo>
                  <a:pt x="33" y="122"/>
                </a:lnTo>
                <a:lnTo>
                  <a:pt x="41" y="129"/>
                </a:lnTo>
                <a:lnTo>
                  <a:pt x="51" y="136"/>
                </a:lnTo>
                <a:lnTo>
                  <a:pt x="62" y="142"/>
                </a:lnTo>
                <a:lnTo>
                  <a:pt x="75" y="147"/>
                </a:lnTo>
                <a:lnTo>
                  <a:pt x="102" y="153"/>
                </a:lnTo>
                <a:lnTo>
                  <a:pt x="134" y="156"/>
                </a:lnTo>
                <a:lnTo>
                  <a:pt x="137" y="155"/>
                </a:lnTo>
                <a:lnTo>
                  <a:pt x="141" y="155"/>
                </a:lnTo>
                <a:lnTo>
                  <a:pt x="149" y="155"/>
                </a:lnTo>
                <a:lnTo>
                  <a:pt x="164" y="153"/>
                </a:lnTo>
                <a:lnTo>
                  <a:pt x="177" y="149"/>
                </a:lnTo>
                <a:lnTo>
                  <a:pt x="192" y="147"/>
                </a:lnTo>
                <a:lnTo>
                  <a:pt x="203" y="142"/>
                </a:lnTo>
                <a:lnTo>
                  <a:pt x="215" y="136"/>
                </a:lnTo>
                <a:lnTo>
                  <a:pt x="216" y="134"/>
                </a:lnTo>
                <a:lnTo>
                  <a:pt x="219" y="133"/>
                </a:lnTo>
                <a:lnTo>
                  <a:pt x="224" y="130"/>
                </a:lnTo>
                <a:lnTo>
                  <a:pt x="234" y="123"/>
                </a:lnTo>
                <a:lnTo>
                  <a:pt x="237" y="118"/>
                </a:lnTo>
                <a:lnTo>
                  <a:pt x="238" y="116"/>
                </a:lnTo>
                <a:lnTo>
                  <a:pt x="241" y="114"/>
                </a:lnTo>
                <a:lnTo>
                  <a:pt x="249" y="105"/>
                </a:lnTo>
                <a:lnTo>
                  <a:pt x="254" y="94"/>
                </a:lnTo>
                <a:lnTo>
                  <a:pt x="259" y="83"/>
                </a:lnTo>
                <a:lnTo>
                  <a:pt x="262" y="70"/>
                </a:lnTo>
                <a:lnTo>
                  <a:pt x="265" y="57"/>
                </a:lnTo>
                <a:lnTo>
                  <a:pt x="265" y="50"/>
                </a:lnTo>
                <a:lnTo>
                  <a:pt x="265" y="46"/>
                </a:lnTo>
                <a:lnTo>
                  <a:pt x="267" y="43"/>
                </a:lnTo>
                <a:lnTo>
                  <a:pt x="269" y="29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5" name="Freeform 160"/>
          <p:cNvSpPr>
            <a:spLocks/>
          </p:cNvSpPr>
          <p:nvPr/>
        </p:nvSpPr>
        <p:spPr bwMode="auto">
          <a:xfrm>
            <a:off x="5829300" y="2379663"/>
            <a:ext cx="141288" cy="76200"/>
          </a:xfrm>
          <a:custGeom>
            <a:avLst/>
            <a:gdLst>
              <a:gd name="T0" fmla="*/ 2147483647 w 267"/>
              <a:gd name="T1" fmla="*/ 2147483647 h 145"/>
              <a:gd name="T2" fmla="*/ 2147483647 w 267"/>
              <a:gd name="T3" fmla="*/ 2147483647 h 145"/>
              <a:gd name="T4" fmla="*/ 2147483647 w 267"/>
              <a:gd name="T5" fmla="*/ 2147483647 h 145"/>
              <a:gd name="T6" fmla="*/ 2147483647 w 267"/>
              <a:gd name="T7" fmla="*/ 2147483647 h 145"/>
              <a:gd name="T8" fmla="*/ 2147483647 w 267"/>
              <a:gd name="T9" fmla="*/ 2147483647 h 145"/>
              <a:gd name="T10" fmla="*/ 2147483647 w 267"/>
              <a:gd name="T11" fmla="*/ 2147483647 h 145"/>
              <a:gd name="T12" fmla="*/ 2147483647 w 267"/>
              <a:gd name="T13" fmla="*/ 2147483647 h 145"/>
              <a:gd name="T14" fmla="*/ 2147483647 w 267"/>
              <a:gd name="T15" fmla="*/ 2147483647 h 145"/>
              <a:gd name="T16" fmla="*/ 2147483647 w 267"/>
              <a:gd name="T17" fmla="*/ 2147483647 h 145"/>
              <a:gd name="T18" fmla="*/ 2147483647 w 267"/>
              <a:gd name="T19" fmla="*/ 2147483647 h 145"/>
              <a:gd name="T20" fmla="*/ 2147483647 w 267"/>
              <a:gd name="T21" fmla="*/ 2147483647 h 145"/>
              <a:gd name="T22" fmla="*/ 2147483647 w 267"/>
              <a:gd name="T23" fmla="*/ 2147483647 h 145"/>
              <a:gd name="T24" fmla="*/ 2147483647 w 267"/>
              <a:gd name="T25" fmla="*/ 0 h 145"/>
              <a:gd name="T26" fmla="*/ 2147483647 w 267"/>
              <a:gd name="T27" fmla="*/ 0 h 145"/>
              <a:gd name="T28" fmla="*/ 2147483647 w 267"/>
              <a:gd name="T29" fmla="*/ 0 h 145"/>
              <a:gd name="T30" fmla="*/ 2147483647 w 267"/>
              <a:gd name="T31" fmla="*/ 2147483647 h 145"/>
              <a:gd name="T32" fmla="*/ 2147483647 w 267"/>
              <a:gd name="T33" fmla="*/ 2147483647 h 145"/>
              <a:gd name="T34" fmla="*/ 2147483647 w 267"/>
              <a:gd name="T35" fmla="*/ 2147483647 h 145"/>
              <a:gd name="T36" fmla="*/ 2147483647 w 267"/>
              <a:gd name="T37" fmla="*/ 2147483647 h 145"/>
              <a:gd name="T38" fmla="*/ 2147483647 w 267"/>
              <a:gd name="T39" fmla="*/ 2147483647 h 145"/>
              <a:gd name="T40" fmla="*/ 2147483647 w 267"/>
              <a:gd name="T41" fmla="*/ 2147483647 h 145"/>
              <a:gd name="T42" fmla="*/ 2147483647 w 267"/>
              <a:gd name="T43" fmla="*/ 2147483647 h 145"/>
              <a:gd name="T44" fmla="*/ 2147483647 w 267"/>
              <a:gd name="T45" fmla="*/ 2147483647 h 145"/>
              <a:gd name="T46" fmla="*/ 2147483647 w 267"/>
              <a:gd name="T47" fmla="*/ 2147483647 h 145"/>
              <a:gd name="T48" fmla="*/ 2147483647 w 267"/>
              <a:gd name="T49" fmla="*/ 2147483647 h 145"/>
              <a:gd name="T50" fmla="*/ 2147483647 w 267"/>
              <a:gd name="T51" fmla="*/ 2147483647 h 145"/>
              <a:gd name="T52" fmla="*/ 0 w 267"/>
              <a:gd name="T53" fmla="*/ 2147483647 h 145"/>
              <a:gd name="T54" fmla="*/ 0 w 267"/>
              <a:gd name="T55" fmla="*/ 2147483647 h 14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67"/>
              <a:gd name="T85" fmla="*/ 0 h 145"/>
              <a:gd name="T86" fmla="*/ 267 w 267"/>
              <a:gd name="T87" fmla="*/ 145 h 145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67" h="145">
                <a:moveTo>
                  <a:pt x="267" y="145"/>
                </a:moveTo>
                <a:lnTo>
                  <a:pt x="267" y="137"/>
                </a:lnTo>
                <a:lnTo>
                  <a:pt x="266" y="119"/>
                </a:lnTo>
                <a:lnTo>
                  <a:pt x="265" y="103"/>
                </a:lnTo>
                <a:lnTo>
                  <a:pt x="258" y="76"/>
                </a:lnTo>
                <a:lnTo>
                  <a:pt x="248" y="51"/>
                </a:lnTo>
                <a:lnTo>
                  <a:pt x="240" y="41"/>
                </a:lnTo>
                <a:lnTo>
                  <a:pt x="234" y="33"/>
                </a:lnTo>
                <a:lnTo>
                  <a:pt x="223" y="24"/>
                </a:lnTo>
                <a:lnTo>
                  <a:pt x="214" y="18"/>
                </a:lnTo>
                <a:lnTo>
                  <a:pt x="203" y="11"/>
                </a:lnTo>
                <a:lnTo>
                  <a:pt x="191" y="7"/>
                </a:lnTo>
                <a:lnTo>
                  <a:pt x="164" y="1"/>
                </a:lnTo>
                <a:lnTo>
                  <a:pt x="132" y="0"/>
                </a:lnTo>
                <a:lnTo>
                  <a:pt x="103" y="1"/>
                </a:lnTo>
                <a:lnTo>
                  <a:pt x="88" y="2"/>
                </a:lnTo>
                <a:lnTo>
                  <a:pt x="77" y="6"/>
                </a:lnTo>
                <a:lnTo>
                  <a:pt x="55" y="15"/>
                </a:lnTo>
                <a:lnTo>
                  <a:pt x="44" y="20"/>
                </a:lnTo>
                <a:lnTo>
                  <a:pt x="37" y="28"/>
                </a:lnTo>
                <a:lnTo>
                  <a:pt x="27" y="35"/>
                </a:lnTo>
                <a:lnTo>
                  <a:pt x="21" y="44"/>
                </a:lnTo>
                <a:lnTo>
                  <a:pt x="14" y="53"/>
                </a:lnTo>
                <a:lnTo>
                  <a:pt x="11" y="64"/>
                </a:lnTo>
                <a:lnTo>
                  <a:pt x="5" y="75"/>
                </a:lnTo>
                <a:lnTo>
                  <a:pt x="3" y="88"/>
                </a:lnTo>
                <a:lnTo>
                  <a:pt x="0" y="101"/>
                </a:lnTo>
                <a:lnTo>
                  <a:pt x="0" y="116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6" name="Line 161"/>
          <p:cNvSpPr>
            <a:spLocks noChangeShapeType="1"/>
          </p:cNvSpPr>
          <p:nvPr/>
        </p:nvSpPr>
        <p:spPr bwMode="auto">
          <a:xfrm flipH="1" flipV="1">
            <a:off x="6196013" y="2463800"/>
            <a:ext cx="71437" cy="1588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7" name="Line 162"/>
          <p:cNvSpPr>
            <a:spLocks noChangeShapeType="1"/>
          </p:cNvSpPr>
          <p:nvPr/>
        </p:nvSpPr>
        <p:spPr bwMode="auto">
          <a:xfrm>
            <a:off x="5602288" y="2405063"/>
            <a:ext cx="227012" cy="34925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8" name="Line 163"/>
          <p:cNvSpPr>
            <a:spLocks noChangeShapeType="1"/>
          </p:cNvSpPr>
          <p:nvPr/>
        </p:nvSpPr>
        <p:spPr bwMode="auto">
          <a:xfrm flipH="1" flipV="1">
            <a:off x="5829300" y="2439988"/>
            <a:ext cx="141288" cy="15875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59" name="Line 164"/>
          <p:cNvSpPr>
            <a:spLocks noChangeShapeType="1"/>
          </p:cNvSpPr>
          <p:nvPr/>
        </p:nvSpPr>
        <p:spPr bwMode="auto">
          <a:xfrm flipH="1" flipV="1">
            <a:off x="5457825" y="2389188"/>
            <a:ext cx="144463" cy="15875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0" name="Line 165"/>
          <p:cNvSpPr>
            <a:spLocks noChangeShapeType="1"/>
          </p:cNvSpPr>
          <p:nvPr/>
        </p:nvSpPr>
        <p:spPr bwMode="auto">
          <a:xfrm>
            <a:off x="5232400" y="2379663"/>
            <a:ext cx="225425" cy="9525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1" name="Freeform 166"/>
          <p:cNvSpPr>
            <a:spLocks/>
          </p:cNvSpPr>
          <p:nvPr/>
        </p:nvSpPr>
        <p:spPr bwMode="auto">
          <a:xfrm>
            <a:off x="3249613" y="2667000"/>
            <a:ext cx="131762" cy="73025"/>
          </a:xfrm>
          <a:custGeom>
            <a:avLst/>
            <a:gdLst>
              <a:gd name="T0" fmla="*/ 2147483647 w 247"/>
              <a:gd name="T1" fmla="*/ 0 h 139"/>
              <a:gd name="T2" fmla="*/ 2147483647 w 247"/>
              <a:gd name="T3" fmla="*/ 2147483647 h 139"/>
              <a:gd name="T4" fmla="*/ 0 w 247"/>
              <a:gd name="T5" fmla="*/ 2147483647 h 139"/>
              <a:gd name="T6" fmla="*/ 0 60000 65536"/>
              <a:gd name="T7" fmla="*/ 0 60000 65536"/>
              <a:gd name="T8" fmla="*/ 0 60000 65536"/>
              <a:gd name="T9" fmla="*/ 0 w 247"/>
              <a:gd name="T10" fmla="*/ 0 h 139"/>
              <a:gd name="T11" fmla="*/ 247 w 247"/>
              <a:gd name="T12" fmla="*/ 139 h 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" h="139">
                <a:moveTo>
                  <a:pt x="247" y="0"/>
                </a:moveTo>
                <a:lnTo>
                  <a:pt x="117" y="58"/>
                </a:lnTo>
                <a:lnTo>
                  <a:pt x="0" y="139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2" name="Freeform 167"/>
          <p:cNvSpPr>
            <a:spLocks/>
          </p:cNvSpPr>
          <p:nvPr/>
        </p:nvSpPr>
        <p:spPr bwMode="auto">
          <a:xfrm>
            <a:off x="3241675" y="2627313"/>
            <a:ext cx="139700" cy="112712"/>
          </a:xfrm>
          <a:custGeom>
            <a:avLst/>
            <a:gdLst>
              <a:gd name="T0" fmla="*/ 2147483647 w 262"/>
              <a:gd name="T1" fmla="*/ 2147483647 h 213"/>
              <a:gd name="T2" fmla="*/ 2147483647 w 262"/>
              <a:gd name="T3" fmla="*/ 2147483647 h 213"/>
              <a:gd name="T4" fmla="*/ 2147483647 w 262"/>
              <a:gd name="T5" fmla="*/ 2147483647 h 213"/>
              <a:gd name="T6" fmla="*/ 2147483647 w 262"/>
              <a:gd name="T7" fmla="*/ 2147483647 h 213"/>
              <a:gd name="T8" fmla="*/ 2147483647 w 262"/>
              <a:gd name="T9" fmla="*/ 2147483647 h 213"/>
              <a:gd name="T10" fmla="*/ 2147483647 w 262"/>
              <a:gd name="T11" fmla="*/ 2147483647 h 213"/>
              <a:gd name="T12" fmla="*/ 2147483647 w 262"/>
              <a:gd name="T13" fmla="*/ 2147483647 h 213"/>
              <a:gd name="T14" fmla="*/ 2147483647 w 262"/>
              <a:gd name="T15" fmla="*/ 0 h 213"/>
              <a:gd name="T16" fmla="*/ 2147483647 w 262"/>
              <a:gd name="T17" fmla="*/ 0 h 213"/>
              <a:gd name="T18" fmla="*/ 2147483647 w 262"/>
              <a:gd name="T19" fmla="*/ 0 h 213"/>
              <a:gd name="T20" fmla="*/ 2147483647 w 262"/>
              <a:gd name="T21" fmla="*/ 2147483647 h 213"/>
              <a:gd name="T22" fmla="*/ 2147483647 w 262"/>
              <a:gd name="T23" fmla="*/ 2147483647 h 213"/>
              <a:gd name="T24" fmla="*/ 2147483647 w 262"/>
              <a:gd name="T25" fmla="*/ 2147483647 h 213"/>
              <a:gd name="T26" fmla="*/ 2147483647 w 262"/>
              <a:gd name="T27" fmla="*/ 2147483647 h 213"/>
              <a:gd name="T28" fmla="*/ 2147483647 w 262"/>
              <a:gd name="T29" fmla="*/ 2147483647 h 213"/>
              <a:gd name="T30" fmla="*/ 2147483647 w 262"/>
              <a:gd name="T31" fmla="*/ 2147483647 h 213"/>
              <a:gd name="T32" fmla="*/ 2147483647 w 262"/>
              <a:gd name="T33" fmla="*/ 2147483647 h 213"/>
              <a:gd name="T34" fmla="*/ 2147483647 w 262"/>
              <a:gd name="T35" fmla="*/ 2147483647 h 213"/>
              <a:gd name="T36" fmla="*/ 2147483647 w 262"/>
              <a:gd name="T37" fmla="*/ 2147483647 h 213"/>
              <a:gd name="T38" fmla="*/ 0 w 262"/>
              <a:gd name="T39" fmla="*/ 2147483647 h 213"/>
              <a:gd name="T40" fmla="*/ 0 w 262"/>
              <a:gd name="T41" fmla="*/ 2147483647 h 213"/>
              <a:gd name="T42" fmla="*/ 0 w 262"/>
              <a:gd name="T43" fmla="*/ 2147483647 h 213"/>
              <a:gd name="T44" fmla="*/ 2147483647 w 262"/>
              <a:gd name="T45" fmla="*/ 2147483647 h 213"/>
              <a:gd name="T46" fmla="*/ 2147483647 w 262"/>
              <a:gd name="T47" fmla="*/ 2147483647 h 213"/>
              <a:gd name="T48" fmla="*/ 2147483647 w 262"/>
              <a:gd name="T49" fmla="*/ 2147483647 h 2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62"/>
              <a:gd name="T76" fmla="*/ 0 h 213"/>
              <a:gd name="T77" fmla="*/ 262 w 262"/>
              <a:gd name="T78" fmla="*/ 213 h 21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62" h="213">
                <a:moveTo>
                  <a:pt x="262" y="74"/>
                </a:moveTo>
                <a:lnTo>
                  <a:pt x="253" y="54"/>
                </a:lnTo>
                <a:lnTo>
                  <a:pt x="242" y="40"/>
                </a:lnTo>
                <a:lnTo>
                  <a:pt x="229" y="27"/>
                </a:lnTo>
                <a:lnTo>
                  <a:pt x="215" y="18"/>
                </a:lnTo>
                <a:lnTo>
                  <a:pt x="198" y="9"/>
                </a:lnTo>
                <a:lnTo>
                  <a:pt x="179" y="4"/>
                </a:lnTo>
                <a:lnTo>
                  <a:pt x="157" y="0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1" y="25"/>
                </a:lnTo>
                <a:lnTo>
                  <a:pt x="34" y="34"/>
                </a:lnTo>
                <a:lnTo>
                  <a:pt x="24" y="41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1" y="102"/>
                </a:lnTo>
                <a:lnTo>
                  <a:pt x="0" y="135"/>
                </a:lnTo>
                <a:lnTo>
                  <a:pt x="0" y="155"/>
                </a:lnTo>
                <a:lnTo>
                  <a:pt x="4" y="176"/>
                </a:lnTo>
                <a:lnTo>
                  <a:pt x="8" y="194"/>
                </a:lnTo>
                <a:lnTo>
                  <a:pt x="15" y="213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3" name="Freeform 168"/>
          <p:cNvSpPr>
            <a:spLocks/>
          </p:cNvSpPr>
          <p:nvPr/>
        </p:nvSpPr>
        <p:spPr bwMode="auto">
          <a:xfrm>
            <a:off x="2870200" y="2876550"/>
            <a:ext cx="134938" cy="120650"/>
          </a:xfrm>
          <a:custGeom>
            <a:avLst/>
            <a:gdLst>
              <a:gd name="T0" fmla="*/ 2147483647 w 254"/>
              <a:gd name="T1" fmla="*/ 2147483647 h 229"/>
              <a:gd name="T2" fmla="*/ 2147483647 w 254"/>
              <a:gd name="T3" fmla="*/ 2147483647 h 229"/>
              <a:gd name="T4" fmla="*/ 2147483647 w 254"/>
              <a:gd name="T5" fmla="*/ 2147483647 h 229"/>
              <a:gd name="T6" fmla="*/ 2147483647 w 254"/>
              <a:gd name="T7" fmla="*/ 2147483647 h 229"/>
              <a:gd name="T8" fmla="*/ 2147483647 w 254"/>
              <a:gd name="T9" fmla="*/ 2147483647 h 229"/>
              <a:gd name="T10" fmla="*/ 2147483647 w 254"/>
              <a:gd name="T11" fmla="*/ 2147483647 h 229"/>
              <a:gd name="T12" fmla="*/ 2147483647 w 254"/>
              <a:gd name="T13" fmla="*/ 2147483647 h 229"/>
              <a:gd name="T14" fmla="*/ 2147483647 w 254"/>
              <a:gd name="T15" fmla="*/ 0 h 229"/>
              <a:gd name="T16" fmla="*/ 2147483647 w 254"/>
              <a:gd name="T17" fmla="*/ 0 h 229"/>
              <a:gd name="T18" fmla="*/ 2147483647 w 254"/>
              <a:gd name="T19" fmla="*/ 0 h 229"/>
              <a:gd name="T20" fmla="*/ 2147483647 w 254"/>
              <a:gd name="T21" fmla="*/ 2147483647 h 229"/>
              <a:gd name="T22" fmla="*/ 2147483647 w 254"/>
              <a:gd name="T23" fmla="*/ 2147483647 h 229"/>
              <a:gd name="T24" fmla="*/ 2147483647 w 254"/>
              <a:gd name="T25" fmla="*/ 2147483647 h 229"/>
              <a:gd name="T26" fmla="*/ 2147483647 w 254"/>
              <a:gd name="T27" fmla="*/ 2147483647 h 229"/>
              <a:gd name="T28" fmla="*/ 2147483647 w 254"/>
              <a:gd name="T29" fmla="*/ 2147483647 h 229"/>
              <a:gd name="T30" fmla="*/ 2147483647 w 254"/>
              <a:gd name="T31" fmla="*/ 2147483647 h 229"/>
              <a:gd name="T32" fmla="*/ 2147483647 w 254"/>
              <a:gd name="T33" fmla="*/ 2147483647 h 229"/>
              <a:gd name="T34" fmla="*/ 0 w 254"/>
              <a:gd name="T35" fmla="*/ 2147483647 h 229"/>
              <a:gd name="T36" fmla="*/ 0 w 254"/>
              <a:gd name="T37" fmla="*/ 2147483647 h 229"/>
              <a:gd name="T38" fmla="*/ 0 w 254"/>
              <a:gd name="T39" fmla="*/ 2147483647 h 229"/>
              <a:gd name="T40" fmla="*/ 2147483647 w 254"/>
              <a:gd name="T41" fmla="*/ 2147483647 h 229"/>
              <a:gd name="T42" fmla="*/ 2147483647 w 254"/>
              <a:gd name="T43" fmla="*/ 2147483647 h 229"/>
              <a:gd name="T44" fmla="*/ 2147483647 w 254"/>
              <a:gd name="T45" fmla="*/ 2147483647 h 229"/>
              <a:gd name="T46" fmla="*/ 2147483647 w 254"/>
              <a:gd name="T47" fmla="*/ 2147483647 h 229"/>
              <a:gd name="T48" fmla="*/ 2147483647 w 254"/>
              <a:gd name="T49" fmla="*/ 2147483647 h 229"/>
              <a:gd name="T50" fmla="*/ 2147483647 w 254"/>
              <a:gd name="T51" fmla="*/ 2147483647 h 22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54"/>
              <a:gd name="T79" fmla="*/ 0 h 229"/>
              <a:gd name="T80" fmla="*/ 254 w 254"/>
              <a:gd name="T81" fmla="*/ 229 h 22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54" h="229">
                <a:moveTo>
                  <a:pt x="254" y="58"/>
                </a:moveTo>
                <a:lnTo>
                  <a:pt x="245" y="42"/>
                </a:lnTo>
                <a:lnTo>
                  <a:pt x="235" y="31"/>
                </a:lnTo>
                <a:lnTo>
                  <a:pt x="222" y="20"/>
                </a:lnTo>
                <a:lnTo>
                  <a:pt x="209" y="14"/>
                </a:lnTo>
                <a:lnTo>
                  <a:pt x="193" y="6"/>
                </a:lnTo>
                <a:lnTo>
                  <a:pt x="176" y="2"/>
                </a:lnTo>
                <a:lnTo>
                  <a:pt x="157" y="0"/>
                </a:lnTo>
                <a:lnTo>
                  <a:pt x="137" y="0"/>
                </a:lnTo>
                <a:lnTo>
                  <a:pt x="104" y="1"/>
                </a:lnTo>
                <a:lnTo>
                  <a:pt x="76" y="7"/>
                </a:lnTo>
                <a:lnTo>
                  <a:pt x="52" y="18"/>
                </a:lnTo>
                <a:lnTo>
                  <a:pt x="41" y="24"/>
                </a:lnTo>
                <a:lnTo>
                  <a:pt x="34" y="33"/>
                </a:lnTo>
                <a:lnTo>
                  <a:pt x="25" y="41"/>
                </a:lnTo>
                <a:lnTo>
                  <a:pt x="18" y="51"/>
                </a:lnTo>
                <a:lnTo>
                  <a:pt x="8" y="76"/>
                </a:lnTo>
                <a:lnTo>
                  <a:pt x="1" y="103"/>
                </a:lnTo>
                <a:lnTo>
                  <a:pt x="0" y="137"/>
                </a:lnTo>
                <a:lnTo>
                  <a:pt x="1" y="164"/>
                </a:lnTo>
                <a:lnTo>
                  <a:pt x="2" y="176"/>
                </a:lnTo>
                <a:lnTo>
                  <a:pt x="6" y="189"/>
                </a:lnTo>
                <a:lnTo>
                  <a:pt x="9" y="199"/>
                </a:lnTo>
                <a:lnTo>
                  <a:pt x="14" y="210"/>
                </a:lnTo>
                <a:lnTo>
                  <a:pt x="19" y="219"/>
                </a:lnTo>
                <a:lnTo>
                  <a:pt x="27" y="229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4" name="Freeform 169"/>
          <p:cNvSpPr>
            <a:spLocks/>
          </p:cNvSpPr>
          <p:nvPr/>
        </p:nvSpPr>
        <p:spPr bwMode="auto">
          <a:xfrm>
            <a:off x="2884488" y="2906713"/>
            <a:ext cx="130175" cy="114300"/>
          </a:xfrm>
          <a:custGeom>
            <a:avLst/>
            <a:gdLst>
              <a:gd name="T0" fmla="*/ 0 w 245"/>
              <a:gd name="T1" fmla="*/ 2147483647 h 214"/>
              <a:gd name="T2" fmla="*/ 2147483647 w 245"/>
              <a:gd name="T3" fmla="*/ 2147483647 h 214"/>
              <a:gd name="T4" fmla="*/ 2147483647 w 245"/>
              <a:gd name="T5" fmla="*/ 2147483647 h 214"/>
              <a:gd name="T6" fmla="*/ 2147483647 w 245"/>
              <a:gd name="T7" fmla="*/ 2147483647 h 214"/>
              <a:gd name="T8" fmla="*/ 2147483647 w 245"/>
              <a:gd name="T9" fmla="*/ 2147483647 h 214"/>
              <a:gd name="T10" fmla="*/ 2147483647 w 245"/>
              <a:gd name="T11" fmla="*/ 2147483647 h 214"/>
              <a:gd name="T12" fmla="*/ 2147483647 w 245"/>
              <a:gd name="T13" fmla="*/ 2147483647 h 214"/>
              <a:gd name="T14" fmla="*/ 2147483647 w 245"/>
              <a:gd name="T15" fmla="*/ 2147483647 h 214"/>
              <a:gd name="T16" fmla="*/ 2147483647 w 245"/>
              <a:gd name="T17" fmla="*/ 2147483647 h 214"/>
              <a:gd name="T18" fmla="*/ 2147483647 w 245"/>
              <a:gd name="T19" fmla="*/ 2147483647 h 214"/>
              <a:gd name="T20" fmla="*/ 2147483647 w 245"/>
              <a:gd name="T21" fmla="*/ 2147483647 h 214"/>
              <a:gd name="T22" fmla="*/ 2147483647 w 245"/>
              <a:gd name="T23" fmla="*/ 2147483647 h 214"/>
              <a:gd name="T24" fmla="*/ 2147483647 w 245"/>
              <a:gd name="T25" fmla="*/ 2147483647 h 214"/>
              <a:gd name="T26" fmla="*/ 2147483647 w 245"/>
              <a:gd name="T27" fmla="*/ 2147483647 h 214"/>
              <a:gd name="T28" fmla="*/ 2147483647 w 245"/>
              <a:gd name="T29" fmla="*/ 2147483647 h 214"/>
              <a:gd name="T30" fmla="*/ 2147483647 w 245"/>
              <a:gd name="T31" fmla="*/ 2147483647 h 214"/>
              <a:gd name="T32" fmla="*/ 2147483647 w 245"/>
              <a:gd name="T33" fmla="*/ 2147483647 h 214"/>
              <a:gd name="T34" fmla="*/ 2147483647 w 245"/>
              <a:gd name="T35" fmla="*/ 2147483647 h 214"/>
              <a:gd name="T36" fmla="*/ 2147483647 w 245"/>
              <a:gd name="T37" fmla="*/ 2147483647 h 214"/>
              <a:gd name="T38" fmla="*/ 2147483647 w 245"/>
              <a:gd name="T39" fmla="*/ 2147483647 h 214"/>
              <a:gd name="T40" fmla="*/ 2147483647 w 245"/>
              <a:gd name="T41" fmla="*/ 2147483647 h 214"/>
              <a:gd name="T42" fmla="*/ 2147483647 w 245"/>
              <a:gd name="T43" fmla="*/ 2147483647 h 214"/>
              <a:gd name="T44" fmla="*/ 2147483647 w 245"/>
              <a:gd name="T45" fmla="*/ 2147483647 h 214"/>
              <a:gd name="T46" fmla="*/ 2147483647 w 245"/>
              <a:gd name="T47" fmla="*/ 2147483647 h 214"/>
              <a:gd name="T48" fmla="*/ 2147483647 w 245"/>
              <a:gd name="T49" fmla="*/ 2147483647 h 214"/>
              <a:gd name="T50" fmla="*/ 2147483647 w 245"/>
              <a:gd name="T51" fmla="*/ 2147483647 h 214"/>
              <a:gd name="T52" fmla="*/ 2147483647 w 245"/>
              <a:gd name="T53" fmla="*/ 2147483647 h 214"/>
              <a:gd name="T54" fmla="*/ 2147483647 w 245"/>
              <a:gd name="T55" fmla="*/ 2147483647 h 214"/>
              <a:gd name="T56" fmla="*/ 2147483647 w 245"/>
              <a:gd name="T57" fmla="*/ 0 h 21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45"/>
              <a:gd name="T88" fmla="*/ 0 h 214"/>
              <a:gd name="T89" fmla="*/ 245 w 245"/>
              <a:gd name="T90" fmla="*/ 214 h 21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45" h="214">
                <a:moveTo>
                  <a:pt x="0" y="171"/>
                </a:moveTo>
                <a:lnTo>
                  <a:pt x="8" y="180"/>
                </a:lnTo>
                <a:lnTo>
                  <a:pt x="18" y="189"/>
                </a:lnTo>
                <a:lnTo>
                  <a:pt x="29" y="196"/>
                </a:lnTo>
                <a:lnTo>
                  <a:pt x="43" y="202"/>
                </a:lnTo>
                <a:lnTo>
                  <a:pt x="57" y="206"/>
                </a:lnTo>
                <a:lnTo>
                  <a:pt x="74" y="210"/>
                </a:lnTo>
                <a:lnTo>
                  <a:pt x="91" y="213"/>
                </a:lnTo>
                <a:lnTo>
                  <a:pt x="110" y="214"/>
                </a:lnTo>
                <a:lnTo>
                  <a:pt x="126" y="213"/>
                </a:lnTo>
                <a:lnTo>
                  <a:pt x="141" y="211"/>
                </a:lnTo>
                <a:lnTo>
                  <a:pt x="154" y="207"/>
                </a:lnTo>
                <a:lnTo>
                  <a:pt x="169" y="205"/>
                </a:lnTo>
                <a:lnTo>
                  <a:pt x="180" y="200"/>
                </a:lnTo>
                <a:lnTo>
                  <a:pt x="192" y="194"/>
                </a:lnTo>
                <a:lnTo>
                  <a:pt x="201" y="187"/>
                </a:lnTo>
                <a:lnTo>
                  <a:pt x="212" y="180"/>
                </a:lnTo>
                <a:lnTo>
                  <a:pt x="218" y="170"/>
                </a:lnTo>
                <a:lnTo>
                  <a:pt x="226" y="161"/>
                </a:lnTo>
                <a:lnTo>
                  <a:pt x="231" y="149"/>
                </a:lnTo>
                <a:lnTo>
                  <a:pt x="236" y="137"/>
                </a:lnTo>
                <a:lnTo>
                  <a:pt x="239" y="123"/>
                </a:lnTo>
                <a:lnTo>
                  <a:pt x="243" y="110"/>
                </a:lnTo>
                <a:lnTo>
                  <a:pt x="244" y="95"/>
                </a:lnTo>
                <a:lnTo>
                  <a:pt x="245" y="79"/>
                </a:lnTo>
                <a:lnTo>
                  <a:pt x="244" y="54"/>
                </a:lnTo>
                <a:lnTo>
                  <a:pt x="240" y="34"/>
                </a:lnTo>
                <a:lnTo>
                  <a:pt x="234" y="14"/>
                </a:lnTo>
                <a:lnTo>
                  <a:pt x="227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5" name="Freeform 170"/>
          <p:cNvSpPr>
            <a:spLocks/>
          </p:cNvSpPr>
          <p:nvPr/>
        </p:nvSpPr>
        <p:spPr bwMode="auto">
          <a:xfrm>
            <a:off x="3249613" y="2667000"/>
            <a:ext cx="136525" cy="103188"/>
          </a:xfrm>
          <a:custGeom>
            <a:avLst/>
            <a:gdLst>
              <a:gd name="T0" fmla="*/ 0 w 257"/>
              <a:gd name="T1" fmla="*/ 2147483647 h 196"/>
              <a:gd name="T2" fmla="*/ 2147483647 w 257"/>
              <a:gd name="T3" fmla="*/ 2147483647 h 196"/>
              <a:gd name="T4" fmla="*/ 2147483647 w 257"/>
              <a:gd name="T5" fmla="*/ 2147483647 h 196"/>
              <a:gd name="T6" fmla="*/ 2147483647 w 257"/>
              <a:gd name="T7" fmla="*/ 2147483647 h 196"/>
              <a:gd name="T8" fmla="*/ 2147483647 w 257"/>
              <a:gd name="T9" fmla="*/ 2147483647 h 196"/>
              <a:gd name="T10" fmla="*/ 2147483647 w 257"/>
              <a:gd name="T11" fmla="*/ 2147483647 h 196"/>
              <a:gd name="T12" fmla="*/ 2147483647 w 257"/>
              <a:gd name="T13" fmla="*/ 2147483647 h 196"/>
              <a:gd name="T14" fmla="*/ 2147483647 w 257"/>
              <a:gd name="T15" fmla="*/ 2147483647 h 196"/>
              <a:gd name="T16" fmla="*/ 2147483647 w 257"/>
              <a:gd name="T17" fmla="*/ 2147483647 h 196"/>
              <a:gd name="T18" fmla="*/ 2147483647 w 257"/>
              <a:gd name="T19" fmla="*/ 2147483647 h 196"/>
              <a:gd name="T20" fmla="*/ 2147483647 w 257"/>
              <a:gd name="T21" fmla="*/ 2147483647 h 196"/>
              <a:gd name="T22" fmla="*/ 2147483647 w 257"/>
              <a:gd name="T23" fmla="*/ 2147483647 h 196"/>
              <a:gd name="T24" fmla="*/ 2147483647 w 257"/>
              <a:gd name="T25" fmla="*/ 2147483647 h 196"/>
              <a:gd name="T26" fmla="*/ 2147483647 w 257"/>
              <a:gd name="T27" fmla="*/ 2147483647 h 196"/>
              <a:gd name="T28" fmla="*/ 2147483647 w 257"/>
              <a:gd name="T29" fmla="*/ 2147483647 h 196"/>
              <a:gd name="T30" fmla="*/ 2147483647 w 257"/>
              <a:gd name="T31" fmla="*/ 2147483647 h 196"/>
              <a:gd name="T32" fmla="*/ 2147483647 w 257"/>
              <a:gd name="T33" fmla="*/ 2147483647 h 196"/>
              <a:gd name="T34" fmla="*/ 2147483647 w 257"/>
              <a:gd name="T35" fmla="*/ 2147483647 h 196"/>
              <a:gd name="T36" fmla="*/ 2147483647 w 257"/>
              <a:gd name="T37" fmla="*/ 2147483647 h 196"/>
              <a:gd name="T38" fmla="*/ 2147483647 w 257"/>
              <a:gd name="T39" fmla="*/ 2147483647 h 196"/>
              <a:gd name="T40" fmla="*/ 2147483647 w 257"/>
              <a:gd name="T41" fmla="*/ 2147483647 h 196"/>
              <a:gd name="T42" fmla="*/ 2147483647 w 257"/>
              <a:gd name="T43" fmla="*/ 2147483647 h 196"/>
              <a:gd name="T44" fmla="*/ 2147483647 w 257"/>
              <a:gd name="T45" fmla="*/ 2147483647 h 196"/>
              <a:gd name="T46" fmla="*/ 2147483647 w 257"/>
              <a:gd name="T47" fmla="*/ 2147483647 h 196"/>
              <a:gd name="T48" fmla="*/ 2147483647 w 257"/>
              <a:gd name="T49" fmla="*/ 2147483647 h 196"/>
              <a:gd name="T50" fmla="*/ 2147483647 w 257"/>
              <a:gd name="T51" fmla="*/ 2147483647 h 196"/>
              <a:gd name="T52" fmla="*/ 2147483647 w 257"/>
              <a:gd name="T53" fmla="*/ 2147483647 h 196"/>
              <a:gd name="T54" fmla="*/ 2147483647 w 257"/>
              <a:gd name="T55" fmla="*/ 2147483647 h 196"/>
              <a:gd name="T56" fmla="*/ 2147483647 w 257"/>
              <a:gd name="T57" fmla="*/ 2147483647 h 196"/>
              <a:gd name="T58" fmla="*/ 2147483647 w 257"/>
              <a:gd name="T59" fmla="*/ 2147483647 h 196"/>
              <a:gd name="T60" fmla="*/ 2147483647 w 257"/>
              <a:gd name="T61" fmla="*/ 0 h 19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57"/>
              <a:gd name="T94" fmla="*/ 0 h 196"/>
              <a:gd name="T95" fmla="*/ 257 w 257"/>
              <a:gd name="T96" fmla="*/ 196 h 19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57" h="196">
                <a:moveTo>
                  <a:pt x="0" y="139"/>
                </a:moveTo>
                <a:lnTo>
                  <a:pt x="7" y="152"/>
                </a:lnTo>
                <a:lnTo>
                  <a:pt x="17" y="163"/>
                </a:lnTo>
                <a:lnTo>
                  <a:pt x="29" y="172"/>
                </a:lnTo>
                <a:lnTo>
                  <a:pt x="45" y="181"/>
                </a:lnTo>
                <a:lnTo>
                  <a:pt x="59" y="187"/>
                </a:lnTo>
                <a:lnTo>
                  <a:pt x="77" y="192"/>
                </a:lnTo>
                <a:lnTo>
                  <a:pt x="96" y="194"/>
                </a:lnTo>
                <a:lnTo>
                  <a:pt x="120" y="196"/>
                </a:lnTo>
                <a:lnTo>
                  <a:pt x="135" y="194"/>
                </a:lnTo>
                <a:lnTo>
                  <a:pt x="151" y="193"/>
                </a:lnTo>
                <a:lnTo>
                  <a:pt x="157" y="190"/>
                </a:lnTo>
                <a:lnTo>
                  <a:pt x="165" y="189"/>
                </a:lnTo>
                <a:lnTo>
                  <a:pt x="179" y="187"/>
                </a:lnTo>
                <a:lnTo>
                  <a:pt x="191" y="181"/>
                </a:lnTo>
                <a:lnTo>
                  <a:pt x="203" y="176"/>
                </a:lnTo>
                <a:lnTo>
                  <a:pt x="212" y="168"/>
                </a:lnTo>
                <a:lnTo>
                  <a:pt x="222" y="162"/>
                </a:lnTo>
                <a:lnTo>
                  <a:pt x="229" y="152"/>
                </a:lnTo>
                <a:lnTo>
                  <a:pt x="236" y="142"/>
                </a:lnTo>
                <a:lnTo>
                  <a:pt x="242" y="131"/>
                </a:lnTo>
                <a:lnTo>
                  <a:pt x="244" y="124"/>
                </a:lnTo>
                <a:lnTo>
                  <a:pt x="248" y="119"/>
                </a:lnTo>
                <a:lnTo>
                  <a:pt x="251" y="105"/>
                </a:lnTo>
                <a:lnTo>
                  <a:pt x="255" y="92"/>
                </a:lnTo>
                <a:lnTo>
                  <a:pt x="256" y="76"/>
                </a:lnTo>
                <a:lnTo>
                  <a:pt x="257" y="61"/>
                </a:lnTo>
                <a:lnTo>
                  <a:pt x="256" y="43"/>
                </a:lnTo>
                <a:lnTo>
                  <a:pt x="255" y="27"/>
                </a:lnTo>
                <a:lnTo>
                  <a:pt x="251" y="11"/>
                </a:lnTo>
                <a:lnTo>
                  <a:pt x="247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6" name="Line 171"/>
          <p:cNvSpPr>
            <a:spLocks noChangeShapeType="1"/>
          </p:cNvSpPr>
          <p:nvPr/>
        </p:nvSpPr>
        <p:spPr bwMode="auto">
          <a:xfrm flipV="1">
            <a:off x="3005138" y="2740025"/>
            <a:ext cx="244475" cy="166688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7" name="Freeform 172"/>
          <p:cNvSpPr>
            <a:spLocks/>
          </p:cNvSpPr>
          <p:nvPr/>
        </p:nvSpPr>
        <p:spPr bwMode="auto">
          <a:xfrm>
            <a:off x="2720975" y="3055938"/>
            <a:ext cx="109538" cy="119062"/>
          </a:xfrm>
          <a:custGeom>
            <a:avLst/>
            <a:gdLst>
              <a:gd name="T0" fmla="*/ 0 w 207"/>
              <a:gd name="T1" fmla="*/ 2147483647 h 226"/>
              <a:gd name="T2" fmla="*/ 2147483647 w 207"/>
              <a:gd name="T3" fmla="*/ 2147483647 h 226"/>
              <a:gd name="T4" fmla="*/ 2147483647 w 207"/>
              <a:gd name="T5" fmla="*/ 2147483647 h 226"/>
              <a:gd name="T6" fmla="*/ 2147483647 w 207"/>
              <a:gd name="T7" fmla="*/ 2147483647 h 226"/>
              <a:gd name="T8" fmla="*/ 2147483647 w 207"/>
              <a:gd name="T9" fmla="*/ 2147483647 h 226"/>
              <a:gd name="T10" fmla="*/ 2147483647 w 207"/>
              <a:gd name="T11" fmla="*/ 2147483647 h 226"/>
              <a:gd name="T12" fmla="*/ 2147483647 w 207"/>
              <a:gd name="T13" fmla="*/ 2147483647 h 226"/>
              <a:gd name="T14" fmla="*/ 2147483647 w 207"/>
              <a:gd name="T15" fmla="*/ 2147483647 h 226"/>
              <a:gd name="T16" fmla="*/ 2147483647 w 207"/>
              <a:gd name="T17" fmla="*/ 2147483647 h 226"/>
              <a:gd name="T18" fmla="*/ 2147483647 w 207"/>
              <a:gd name="T19" fmla="*/ 2147483647 h 226"/>
              <a:gd name="T20" fmla="*/ 2147483647 w 207"/>
              <a:gd name="T21" fmla="*/ 2147483647 h 226"/>
              <a:gd name="T22" fmla="*/ 2147483647 w 207"/>
              <a:gd name="T23" fmla="*/ 2147483647 h 226"/>
              <a:gd name="T24" fmla="*/ 2147483647 w 207"/>
              <a:gd name="T25" fmla="*/ 2147483647 h 226"/>
              <a:gd name="T26" fmla="*/ 2147483647 w 207"/>
              <a:gd name="T27" fmla="*/ 2147483647 h 226"/>
              <a:gd name="T28" fmla="*/ 2147483647 w 207"/>
              <a:gd name="T29" fmla="*/ 2147483647 h 226"/>
              <a:gd name="T30" fmla="*/ 2147483647 w 207"/>
              <a:gd name="T31" fmla="*/ 2147483647 h 226"/>
              <a:gd name="T32" fmla="*/ 2147483647 w 207"/>
              <a:gd name="T33" fmla="*/ 2147483647 h 226"/>
              <a:gd name="T34" fmla="*/ 2147483647 w 207"/>
              <a:gd name="T35" fmla="*/ 2147483647 h 226"/>
              <a:gd name="T36" fmla="*/ 2147483647 w 207"/>
              <a:gd name="T37" fmla="*/ 2147483647 h 226"/>
              <a:gd name="T38" fmla="*/ 2147483647 w 207"/>
              <a:gd name="T39" fmla="*/ 2147483647 h 226"/>
              <a:gd name="T40" fmla="*/ 2147483647 w 207"/>
              <a:gd name="T41" fmla="*/ 2147483647 h 226"/>
              <a:gd name="T42" fmla="*/ 2147483647 w 207"/>
              <a:gd name="T43" fmla="*/ 2147483647 h 226"/>
              <a:gd name="T44" fmla="*/ 2147483647 w 207"/>
              <a:gd name="T45" fmla="*/ 2147483647 h 226"/>
              <a:gd name="T46" fmla="*/ 2147483647 w 207"/>
              <a:gd name="T47" fmla="*/ 2147483647 h 226"/>
              <a:gd name="T48" fmla="*/ 2147483647 w 207"/>
              <a:gd name="T49" fmla="*/ 2147483647 h 226"/>
              <a:gd name="T50" fmla="*/ 2147483647 w 207"/>
              <a:gd name="T51" fmla="*/ 2147483647 h 226"/>
              <a:gd name="T52" fmla="*/ 2147483647 w 207"/>
              <a:gd name="T53" fmla="*/ 0 h 22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07"/>
              <a:gd name="T82" fmla="*/ 0 h 226"/>
              <a:gd name="T83" fmla="*/ 207 w 207"/>
              <a:gd name="T84" fmla="*/ 226 h 22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07" h="226">
                <a:moveTo>
                  <a:pt x="0" y="213"/>
                </a:moveTo>
                <a:lnTo>
                  <a:pt x="15" y="218"/>
                </a:lnTo>
                <a:lnTo>
                  <a:pt x="32" y="222"/>
                </a:lnTo>
                <a:lnTo>
                  <a:pt x="50" y="225"/>
                </a:lnTo>
                <a:lnTo>
                  <a:pt x="72" y="226"/>
                </a:lnTo>
                <a:lnTo>
                  <a:pt x="87" y="225"/>
                </a:lnTo>
                <a:lnTo>
                  <a:pt x="103" y="223"/>
                </a:lnTo>
                <a:lnTo>
                  <a:pt x="116" y="219"/>
                </a:lnTo>
                <a:lnTo>
                  <a:pt x="130" y="217"/>
                </a:lnTo>
                <a:lnTo>
                  <a:pt x="142" y="212"/>
                </a:lnTo>
                <a:lnTo>
                  <a:pt x="153" y="206"/>
                </a:lnTo>
                <a:lnTo>
                  <a:pt x="163" y="199"/>
                </a:lnTo>
                <a:lnTo>
                  <a:pt x="173" y="192"/>
                </a:lnTo>
                <a:lnTo>
                  <a:pt x="179" y="182"/>
                </a:lnTo>
                <a:lnTo>
                  <a:pt x="187" y="173"/>
                </a:lnTo>
                <a:lnTo>
                  <a:pt x="192" y="161"/>
                </a:lnTo>
                <a:lnTo>
                  <a:pt x="198" y="149"/>
                </a:lnTo>
                <a:lnTo>
                  <a:pt x="200" y="135"/>
                </a:lnTo>
                <a:lnTo>
                  <a:pt x="204" y="122"/>
                </a:lnTo>
                <a:lnTo>
                  <a:pt x="205" y="107"/>
                </a:lnTo>
                <a:lnTo>
                  <a:pt x="207" y="91"/>
                </a:lnTo>
                <a:lnTo>
                  <a:pt x="205" y="75"/>
                </a:lnTo>
                <a:lnTo>
                  <a:pt x="204" y="62"/>
                </a:lnTo>
                <a:lnTo>
                  <a:pt x="200" y="38"/>
                </a:lnTo>
                <a:lnTo>
                  <a:pt x="195" y="26"/>
                </a:lnTo>
                <a:lnTo>
                  <a:pt x="191" y="17"/>
                </a:lnTo>
                <a:lnTo>
                  <a:pt x="182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8" name="Line 173"/>
          <p:cNvSpPr>
            <a:spLocks noChangeShapeType="1"/>
          </p:cNvSpPr>
          <p:nvPr/>
        </p:nvSpPr>
        <p:spPr bwMode="auto">
          <a:xfrm flipV="1">
            <a:off x="2817813" y="2997200"/>
            <a:ext cx="66675" cy="58738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69" name="Freeform 174"/>
          <p:cNvSpPr>
            <a:spLocks/>
          </p:cNvSpPr>
          <p:nvPr/>
        </p:nvSpPr>
        <p:spPr bwMode="auto">
          <a:xfrm>
            <a:off x="2686050" y="3032125"/>
            <a:ext cx="131763" cy="136525"/>
          </a:xfrm>
          <a:custGeom>
            <a:avLst/>
            <a:gdLst>
              <a:gd name="T0" fmla="*/ 2147483647 w 248"/>
              <a:gd name="T1" fmla="*/ 2147483647 h 257"/>
              <a:gd name="T2" fmla="*/ 2147483647 w 248"/>
              <a:gd name="T3" fmla="*/ 2147483647 h 257"/>
              <a:gd name="T4" fmla="*/ 2147483647 w 248"/>
              <a:gd name="T5" fmla="*/ 2147483647 h 257"/>
              <a:gd name="T6" fmla="*/ 2147483647 w 248"/>
              <a:gd name="T7" fmla="*/ 2147483647 h 257"/>
              <a:gd name="T8" fmla="*/ 2147483647 w 248"/>
              <a:gd name="T9" fmla="*/ 2147483647 h 257"/>
              <a:gd name="T10" fmla="*/ 2147483647 w 248"/>
              <a:gd name="T11" fmla="*/ 2147483647 h 257"/>
              <a:gd name="T12" fmla="*/ 2147483647 w 248"/>
              <a:gd name="T13" fmla="*/ 2147483647 h 257"/>
              <a:gd name="T14" fmla="*/ 2147483647 w 248"/>
              <a:gd name="T15" fmla="*/ 0 h 257"/>
              <a:gd name="T16" fmla="*/ 2147483647 w 248"/>
              <a:gd name="T17" fmla="*/ 0 h 257"/>
              <a:gd name="T18" fmla="*/ 2147483647 w 248"/>
              <a:gd name="T19" fmla="*/ 0 h 257"/>
              <a:gd name="T20" fmla="*/ 2147483647 w 248"/>
              <a:gd name="T21" fmla="*/ 2147483647 h 257"/>
              <a:gd name="T22" fmla="*/ 2147483647 w 248"/>
              <a:gd name="T23" fmla="*/ 2147483647 h 257"/>
              <a:gd name="T24" fmla="*/ 2147483647 w 248"/>
              <a:gd name="T25" fmla="*/ 2147483647 h 257"/>
              <a:gd name="T26" fmla="*/ 2147483647 w 248"/>
              <a:gd name="T27" fmla="*/ 2147483647 h 257"/>
              <a:gd name="T28" fmla="*/ 2147483647 w 248"/>
              <a:gd name="T29" fmla="*/ 2147483647 h 257"/>
              <a:gd name="T30" fmla="*/ 2147483647 w 248"/>
              <a:gd name="T31" fmla="*/ 2147483647 h 257"/>
              <a:gd name="T32" fmla="*/ 2147483647 w 248"/>
              <a:gd name="T33" fmla="*/ 2147483647 h 257"/>
              <a:gd name="T34" fmla="*/ 2147483647 w 248"/>
              <a:gd name="T35" fmla="*/ 2147483647 h 257"/>
              <a:gd name="T36" fmla="*/ 2147483647 w 248"/>
              <a:gd name="T37" fmla="*/ 2147483647 h 257"/>
              <a:gd name="T38" fmla="*/ 0 w 248"/>
              <a:gd name="T39" fmla="*/ 2147483647 h 257"/>
              <a:gd name="T40" fmla="*/ 0 w 248"/>
              <a:gd name="T41" fmla="*/ 2147483647 h 257"/>
              <a:gd name="T42" fmla="*/ 2147483647 w 248"/>
              <a:gd name="T43" fmla="*/ 2147483647 h 257"/>
              <a:gd name="T44" fmla="*/ 2147483647 w 248"/>
              <a:gd name="T45" fmla="*/ 2147483647 h 257"/>
              <a:gd name="T46" fmla="*/ 2147483647 w 248"/>
              <a:gd name="T47" fmla="*/ 2147483647 h 257"/>
              <a:gd name="T48" fmla="*/ 2147483647 w 248"/>
              <a:gd name="T49" fmla="*/ 2147483647 h 257"/>
              <a:gd name="T50" fmla="*/ 2147483647 w 248"/>
              <a:gd name="T51" fmla="*/ 2147483647 h 257"/>
              <a:gd name="T52" fmla="*/ 2147483647 w 248"/>
              <a:gd name="T53" fmla="*/ 2147483647 h 257"/>
              <a:gd name="T54" fmla="*/ 2147483647 w 248"/>
              <a:gd name="T55" fmla="*/ 2147483647 h 25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48"/>
              <a:gd name="T85" fmla="*/ 0 h 257"/>
              <a:gd name="T86" fmla="*/ 248 w 248"/>
              <a:gd name="T87" fmla="*/ 257 h 257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48" h="257">
                <a:moveTo>
                  <a:pt x="248" y="44"/>
                </a:moveTo>
                <a:lnTo>
                  <a:pt x="238" y="33"/>
                </a:lnTo>
                <a:lnTo>
                  <a:pt x="227" y="24"/>
                </a:lnTo>
                <a:lnTo>
                  <a:pt x="214" y="16"/>
                </a:lnTo>
                <a:lnTo>
                  <a:pt x="203" y="11"/>
                </a:lnTo>
                <a:lnTo>
                  <a:pt x="187" y="5"/>
                </a:lnTo>
                <a:lnTo>
                  <a:pt x="171" y="3"/>
                </a:lnTo>
                <a:lnTo>
                  <a:pt x="155" y="0"/>
                </a:lnTo>
                <a:lnTo>
                  <a:pt x="138" y="0"/>
                </a:lnTo>
                <a:lnTo>
                  <a:pt x="104" y="1"/>
                </a:lnTo>
                <a:lnTo>
                  <a:pt x="77" y="8"/>
                </a:lnTo>
                <a:lnTo>
                  <a:pt x="52" y="18"/>
                </a:lnTo>
                <a:lnTo>
                  <a:pt x="42" y="25"/>
                </a:lnTo>
                <a:lnTo>
                  <a:pt x="34" y="34"/>
                </a:lnTo>
                <a:lnTo>
                  <a:pt x="25" y="42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2" y="103"/>
                </a:lnTo>
                <a:lnTo>
                  <a:pt x="0" y="135"/>
                </a:lnTo>
                <a:lnTo>
                  <a:pt x="0" y="157"/>
                </a:lnTo>
                <a:lnTo>
                  <a:pt x="4" y="177"/>
                </a:lnTo>
                <a:lnTo>
                  <a:pt x="8" y="195"/>
                </a:lnTo>
                <a:lnTo>
                  <a:pt x="16" y="212"/>
                </a:lnTo>
                <a:lnTo>
                  <a:pt x="25" y="226"/>
                </a:lnTo>
                <a:lnTo>
                  <a:pt x="37" y="237"/>
                </a:lnTo>
                <a:lnTo>
                  <a:pt x="50" y="248"/>
                </a:lnTo>
                <a:lnTo>
                  <a:pt x="66" y="257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0" name="Freeform 175"/>
          <p:cNvSpPr>
            <a:spLocks/>
          </p:cNvSpPr>
          <p:nvPr/>
        </p:nvSpPr>
        <p:spPr bwMode="auto">
          <a:xfrm>
            <a:off x="2720975" y="3055938"/>
            <a:ext cx="96838" cy="112712"/>
          </a:xfrm>
          <a:custGeom>
            <a:avLst/>
            <a:gdLst>
              <a:gd name="T0" fmla="*/ 2147483647 w 182"/>
              <a:gd name="T1" fmla="*/ 0 h 213"/>
              <a:gd name="T2" fmla="*/ 2147483647 w 182"/>
              <a:gd name="T3" fmla="*/ 2147483647 h 213"/>
              <a:gd name="T4" fmla="*/ 0 w 182"/>
              <a:gd name="T5" fmla="*/ 2147483647 h 213"/>
              <a:gd name="T6" fmla="*/ 0 60000 65536"/>
              <a:gd name="T7" fmla="*/ 0 60000 65536"/>
              <a:gd name="T8" fmla="*/ 0 60000 65536"/>
              <a:gd name="T9" fmla="*/ 0 w 182"/>
              <a:gd name="T10" fmla="*/ 0 h 213"/>
              <a:gd name="T11" fmla="*/ 182 w 182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213">
                <a:moveTo>
                  <a:pt x="182" y="0"/>
                </a:moveTo>
                <a:lnTo>
                  <a:pt x="69" y="94"/>
                </a:lnTo>
                <a:lnTo>
                  <a:pt x="0" y="213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1" name="Freeform 176"/>
          <p:cNvSpPr>
            <a:spLocks/>
          </p:cNvSpPr>
          <p:nvPr/>
        </p:nvSpPr>
        <p:spPr bwMode="auto">
          <a:xfrm>
            <a:off x="2501900" y="3346450"/>
            <a:ext cx="109538" cy="141288"/>
          </a:xfrm>
          <a:custGeom>
            <a:avLst/>
            <a:gdLst>
              <a:gd name="T0" fmla="*/ 2147483647 w 207"/>
              <a:gd name="T1" fmla="*/ 2147483647 h 267"/>
              <a:gd name="T2" fmla="*/ 2147483647 w 207"/>
              <a:gd name="T3" fmla="*/ 2147483647 h 267"/>
              <a:gd name="T4" fmla="*/ 2147483647 w 207"/>
              <a:gd name="T5" fmla="*/ 2147483647 h 267"/>
              <a:gd name="T6" fmla="*/ 2147483647 w 207"/>
              <a:gd name="T7" fmla="*/ 0 h 267"/>
              <a:gd name="T8" fmla="*/ 2147483647 w 207"/>
              <a:gd name="T9" fmla="*/ 0 h 267"/>
              <a:gd name="T10" fmla="*/ 2147483647 w 207"/>
              <a:gd name="T11" fmla="*/ 0 h 267"/>
              <a:gd name="T12" fmla="*/ 2147483647 w 207"/>
              <a:gd name="T13" fmla="*/ 2147483647 h 267"/>
              <a:gd name="T14" fmla="*/ 2147483647 w 207"/>
              <a:gd name="T15" fmla="*/ 2147483647 h 267"/>
              <a:gd name="T16" fmla="*/ 2147483647 w 207"/>
              <a:gd name="T17" fmla="*/ 2147483647 h 267"/>
              <a:gd name="T18" fmla="*/ 2147483647 w 207"/>
              <a:gd name="T19" fmla="*/ 2147483647 h 267"/>
              <a:gd name="T20" fmla="*/ 2147483647 w 207"/>
              <a:gd name="T21" fmla="*/ 2147483647 h 267"/>
              <a:gd name="T22" fmla="*/ 2147483647 w 207"/>
              <a:gd name="T23" fmla="*/ 2147483647 h 267"/>
              <a:gd name="T24" fmla="*/ 2147483647 w 207"/>
              <a:gd name="T25" fmla="*/ 2147483647 h 267"/>
              <a:gd name="T26" fmla="*/ 2147483647 w 207"/>
              <a:gd name="T27" fmla="*/ 2147483647 h 267"/>
              <a:gd name="T28" fmla="*/ 0 w 207"/>
              <a:gd name="T29" fmla="*/ 2147483647 h 267"/>
              <a:gd name="T30" fmla="*/ 0 w 207"/>
              <a:gd name="T31" fmla="*/ 2147483647 h 267"/>
              <a:gd name="T32" fmla="*/ 0 w 207"/>
              <a:gd name="T33" fmla="*/ 2147483647 h 267"/>
              <a:gd name="T34" fmla="*/ 2147483647 w 207"/>
              <a:gd name="T35" fmla="*/ 2147483647 h 267"/>
              <a:gd name="T36" fmla="*/ 2147483647 w 207"/>
              <a:gd name="T37" fmla="*/ 2147483647 h 267"/>
              <a:gd name="T38" fmla="*/ 2147483647 w 207"/>
              <a:gd name="T39" fmla="*/ 2147483647 h 267"/>
              <a:gd name="T40" fmla="*/ 2147483647 w 207"/>
              <a:gd name="T41" fmla="*/ 2147483647 h 267"/>
              <a:gd name="T42" fmla="*/ 2147483647 w 207"/>
              <a:gd name="T43" fmla="*/ 2147483647 h 267"/>
              <a:gd name="T44" fmla="*/ 2147483647 w 207"/>
              <a:gd name="T45" fmla="*/ 2147483647 h 267"/>
              <a:gd name="T46" fmla="*/ 2147483647 w 207"/>
              <a:gd name="T47" fmla="*/ 2147483647 h 267"/>
              <a:gd name="T48" fmla="*/ 2147483647 w 207"/>
              <a:gd name="T49" fmla="*/ 2147483647 h 267"/>
              <a:gd name="T50" fmla="*/ 2147483647 w 207"/>
              <a:gd name="T51" fmla="*/ 2147483647 h 26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07"/>
              <a:gd name="T79" fmla="*/ 0 h 267"/>
              <a:gd name="T80" fmla="*/ 207 w 207"/>
              <a:gd name="T81" fmla="*/ 267 h 26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07" h="267">
                <a:moveTo>
                  <a:pt x="207" y="13"/>
                </a:moveTo>
                <a:lnTo>
                  <a:pt x="192" y="6"/>
                </a:lnTo>
                <a:lnTo>
                  <a:pt x="175" y="2"/>
                </a:lnTo>
                <a:lnTo>
                  <a:pt x="157" y="0"/>
                </a:lnTo>
                <a:lnTo>
                  <a:pt x="137" y="0"/>
                </a:lnTo>
                <a:lnTo>
                  <a:pt x="103" y="1"/>
                </a:lnTo>
                <a:lnTo>
                  <a:pt x="76" y="7"/>
                </a:lnTo>
                <a:lnTo>
                  <a:pt x="52" y="18"/>
                </a:lnTo>
                <a:lnTo>
                  <a:pt x="41" y="24"/>
                </a:lnTo>
                <a:lnTo>
                  <a:pt x="33" y="33"/>
                </a:lnTo>
                <a:lnTo>
                  <a:pt x="24" y="41"/>
                </a:lnTo>
                <a:lnTo>
                  <a:pt x="18" y="52"/>
                </a:lnTo>
                <a:lnTo>
                  <a:pt x="11" y="62"/>
                </a:lnTo>
                <a:lnTo>
                  <a:pt x="7" y="75"/>
                </a:lnTo>
                <a:lnTo>
                  <a:pt x="1" y="102"/>
                </a:lnTo>
                <a:lnTo>
                  <a:pt x="0" y="135"/>
                </a:lnTo>
                <a:lnTo>
                  <a:pt x="1" y="159"/>
                </a:lnTo>
                <a:lnTo>
                  <a:pt x="5" y="184"/>
                </a:lnTo>
                <a:lnTo>
                  <a:pt x="11" y="203"/>
                </a:lnTo>
                <a:lnTo>
                  <a:pt x="23" y="223"/>
                </a:lnTo>
                <a:lnTo>
                  <a:pt x="28" y="229"/>
                </a:lnTo>
                <a:lnTo>
                  <a:pt x="36" y="237"/>
                </a:lnTo>
                <a:lnTo>
                  <a:pt x="53" y="250"/>
                </a:lnTo>
                <a:lnTo>
                  <a:pt x="72" y="259"/>
                </a:lnTo>
                <a:lnTo>
                  <a:pt x="83" y="263"/>
                </a:lnTo>
                <a:lnTo>
                  <a:pt x="96" y="267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2" name="Freeform 177"/>
          <p:cNvSpPr>
            <a:spLocks/>
          </p:cNvSpPr>
          <p:nvPr/>
        </p:nvSpPr>
        <p:spPr bwMode="auto">
          <a:xfrm>
            <a:off x="2552700" y="3352800"/>
            <a:ext cx="58738" cy="134938"/>
          </a:xfrm>
          <a:custGeom>
            <a:avLst/>
            <a:gdLst>
              <a:gd name="T0" fmla="*/ 2147483647 w 111"/>
              <a:gd name="T1" fmla="*/ 0 h 254"/>
              <a:gd name="T2" fmla="*/ 2147483647 w 111"/>
              <a:gd name="T3" fmla="*/ 2147483647 h 254"/>
              <a:gd name="T4" fmla="*/ 0 w 111"/>
              <a:gd name="T5" fmla="*/ 2147483647 h 254"/>
              <a:gd name="T6" fmla="*/ 0 60000 65536"/>
              <a:gd name="T7" fmla="*/ 0 60000 65536"/>
              <a:gd name="T8" fmla="*/ 0 60000 65536"/>
              <a:gd name="T9" fmla="*/ 0 w 111"/>
              <a:gd name="T10" fmla="*/ 0 h 254"/>
              <a:gd name="T11" fmla="*/ 111 w 111"/>
              <a:gd name="T12" fmla="*/ 254 h 2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" h="254">
                <a:moveTo>
                  <a:pt x="111" y="0"/>
                </a:moveTo>
                <a:lnTo>
                  <a:pt x="39" y="124"/>
                </a:lnTo>
                <a:lnTo>
                  <a:pt x="0" y="254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3" name="Freeform 178"/>
          <p:cNvSpPr>
            <a:spLocks/>
          </p:cNvSpPr>
          <p:nvPr/>
        </p:nvSpPr>
        <p:spPr bwMode="auto">
          <a:xfrm>
            <a:off x="2552700" y="3352800"/>
            <a:ext cx="93663" cy="136525"/>
          </a:xfrm>
          <a:custGeom>
            <a:avLst/>
            <a:gdLst>
              <a:gd name="T0" fmla="*/ 0 w 176"/>
              <a:gd name="T1" fmla="*/ 2147483647 h 256"/>
              <a:gd name="T2" fmla="*/ 2147483647 w 176"/>
              <a:gd name="T3" fmla="*/ 2147483647 h 256"/>
              <a:gd name="T4" fmla="*/ 2147483647 w 176"/>
              <a:gd name="T5" fmla="*/ 2147483647 h 256"/>
              <a:gd name="T6" fmla="*/ 2147483647 w 176"/>
              <a:gd name="T7" fmla="*/ 2147483647 h 256"/>
              <a:gd name="T8" fmla="*/ 2147483647 w 176"/>
              <a:gd name="T9" fmla="*/ 2147483647 h 256"/>
              <a:gd name="T10" fmla="*/ 2147483647 w 176"/>
              <a:gd name="T11" fmla="*/ 2147483647 h 256"/>
              <a:gd name="T12" fmla="*/ 2147483647 w 176"/>
              <a:gd name="T13" fmla="*/ 2147483647 h 256"/>
              <a:gd name="T14" fmla="*/ 2147483647 w 176"/>
              <a:gd name="T15" fmla="*/ 2147483647 h 256"/>
              <a:gd name="T16" fmla="*/ 2147483647 w 176"/>
              <a:gd name="T17" fmla="*/ 2147483647 h 256"/>
              <a:gd name="T18" fmla="*/ 2147483647 w 176"/>
              <a:gd name="T19" fmla="*/ 2147483647 h 256"/>
              <a:gd name="T20" fmla="*/ 2147483647 w 176"/>
              <a:gd name="T21" fmla="*/ 2147483647 h 256"/>
              <a:gd name="T22" fmla="*/ 2147483647 w 176"/>
              <a:gd name="T23" fmla="*/ 2147483647 h 256"/>
              <a:gd name="T24" fmla="*/ 2147483647 w 176"/>
              <a:gd name="T25" fmla="*/ 2147483647 h 256"/>
              <a:gd name="T26" fmla="*/ 2147483647 w 176"/>
              <a:gd name="T27" fmla="*/ 2147483647 h 256"/>
              <a:gd name="T28" fmla="*/ 2147483647 w 176"/>
              <a:gd name="T29" fmla="*/ 2147483647 h 256"/>
              <a:gd name="T30" fmla="*/ 2147483647 w 176"/>
              <a:gd name="T31" fmla="*/ 2147483647 h 256"/>
              <a:gd name="T32" fmla="*/ 2147483647 w 176"/>
              <a:gd name="T33" fmla="*/ 2147483647 h 256"/>
              <a:gd name="T34" fmla="*/ 2147483647 w 176"/>
              <a:gd name="T35" fmla="*/ 2147483647 h 256"/>
              <a:gd name="T36" fmla="*/ 2147483647 w 176"/>
              <a:gd name="T37" fmla="*/ 2147483647 h 256"/>
              <a:gd name="T38" fmla="*/ 2147483647 w 176"/>
              <a:gd name="T39" fmla="*/ 2147483647 h 256"/>
              <a:gd name="T40" fmla="*/ 2147483647 w 176"/>
              <a:gd name="T41" fmla="*/ 2147483647 h 256"/>
              <a:gd name="T42" fmla="*/ 2147483647 w 176"/>
              <a:gd name="T43" fmla="*/ 2147483647 h 256"/>
              <a:gd name="T44" fmla="*/ 2147483647 w 176"/>
              <a:gd name="T45" fmla="*/ 2147483647 h 256"/>
              <a:gd name="T46" fmla="*/ 2147483647 w 176"/>
              <a:gd name="T47" fmla="*/ 2147483647 h 256"/>
              <a:gd name="T48" fmla="*/ 2147483647 w 176"/>
              <a:gd name="T49" fmla="*/ 2147483647 h 256"/>
              <a:gd name="T50" fmla="*/ 2147483647 w 176"/>
              <a:gd name="T51" fmla="*/ 2147483647 h 256"/>
              <a:gd name="T52" fmla="*/ 2147483647 w 176"/>
              <a:gd name="T53" fmla="*/ 0 h 25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76"/>
              <a:gd name="T82" fmla="*/ 0 h 256"/>
              <a:gd name="T83" fmla="*/ 176 w 176"/>
              <a:gd name="T84" fmla="*/ 256 h 25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76" h="256">
                <a:moveTo>
                  <a:pt x="0" y="254"/>
                </a:moveTo>
                <a:lnTo>
                  <a:pt x="19" y="255"/>
                </a:lnTo>
                <a:lnTo>
                  <a:pt x="41" y="256"/>
                </a:lnTo>
                <a:lnTo>
                  <a:pt x="57" y="255"/>
                </a:lnTo>
                <a:lnTo>
                  <a:pt x="72" y="254"/>
                </a:lnTo>
                <a:lnTo>
                  <a:pt x="85" y="250"/>
                </a:lnTo>
                <a:lnTo>
                  <a:pt x="100" y="247"/>
                </a:lnTo>
                <a:lnTo>
                  <a:pt x="111" y="242"/>
                </a:lnTo>
                <a:lnTo>
                  <a:pt x="123" y="237"/>
                </a:lnTo>
                <a:lnTo>
                  <a:pt x="132" y="229"/>
                </a:lnTo>
                <a:lnTo>
                  <a:pt x="142" y="223"/>
                </a:lnTo>
                <a:lnTo>
                  <a:pt x="149" y="212"/>
                </a:lnTo>
                <a:lnTo>
                  <a:pt x="157" y="203"/>
                </a:lnTo>
                <a:lnTo>
                  <a:pt x="162" y="192"/>
                </a:lnTo>
                <a:lnTo>
                  <a:pt x="167" y="180"/>
                </a:lnTo>
                <a:lnTo>
                  <a:pt x="170" y="166"/>
                </a:lnTo>
                <a:lnTo>
                  <a:pt x="173" y="153"/>
                </a:lnTo>
                <a:lnTo>
                  <a:pt x="175" y="137"/>
                </a:lnTo>
                <a:lnTo>
                  <a:pt x="176" y="122"/>
                </a:lnTo>
                <a:lnTo>
                  <a:pt x="175" y="98"/>
                </a:lnTo>
                <a:lnTo>
                  <a:pt x="171" y="79"/>
                </a:lnTo>
                <a:lnTo>
                  <a:pt x="166" y="59"/>
                </a:lnTo>
                <a:lnTo>
                  <a:pt x="159" y="44"/>
                </a:lnTo>
                <a:lnTo>
                  <a:pt x="150" y="28"/>
                </a:lnTo>
                <a:lnTo>
                  <a:pt x="138" y="17"/>
                </a:lnTo>
                <a:lnTo>
                  <a:pt x="125" y="6"/>
                </a:lnTo>
                <a:lnTo>
                  <a:pt x="111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4" name="Line 179"/>
          <p:cNvSpPr>
            <a:spLocks noChangeShapeType="1"/>
          </p:cNvSpPr>
          <p:nvPr/>
        </p:nvSpPr>
        <p:spPr bwMode="auto">
          <a:xfrm flipV="1">
            <a:off x="2611438" y="3168650"/>
            <a:ext cx="109537" cy="184150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5" name="Line 180"/>
          <p:cNvSpPr>
            <a:spLocks noChangeShapeType="1"/>
          </p:cNvSpPr>
          <p:nvPr/>
        </p:nvSpPr>
        <p:spPr bwMode="auto">
          <a:xfrm flipH="1">
            <a:off x="2884488" y="2906713"/>
            <a:ext cx="120650" cy="90487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6" name="Freeform 181"/>
          <p:cNvSpPr>
            <a:spLocks/>
          </p:cNvSpPr>
          <p:nvPr/>
        </p:nvSpPr>
        <p:spPr bwMode="auto">
          <a:xfrm>
            <a:off x="2368550" y="3946525"/>
            <a:ext cx="90488" cy="139700"/>
          </a:xfrm>
          <a:custGeom>
            <a:avLst/>
            <a:gdLst>
              <a:gd name="T0" fmla="*/ 0 w 171"/>
              <a:gd name="T1" fmla="*/ 2147483647 h 265"/>
              <a:gd name="T2" fmla="*/ 2147483647 w 171"/>
              <a:gd name="T3" fmla="*/ 2147483647 h 265"/>
              <a:gd name="T4" fmla="*/ 2147483647 w 171"/>
              <a:gd name="T5" fmla="*/ 2147483647 h 265"/>
              <a:gd name="T6" fmla="*/ 2147483647 w 171"/>
              <a:gd name="T7" fmla="*/ 2147483647 h 265"/>
              <a:gd name="T8" fmla="*/ 2147483647 w 171"/>
              <a:gd name="T9" fmla="*/ 2147483647 h 265"/>
              <a:gd name="T10" fmla="*/ 2147483647 w 171"/>
              <a:gd name="T11" fmla="*/ 2147483647 h 265"/>
              <a:gd name="T12" fmla="*/ 2147483647 w 171"/>
              <a:gd name="T13" fmla="*/ 2147483647 h 265"/>
              <a:gd name="T14" fmla="*/ 2147483647 w 171"/>
              <a:gd name="T15" fmla="*/ 2147483647 h 265"/>
              <a:gd name="T16" fmla="*/ 2147483647 w 171"/>
              <a:gd name="T17" fmla="*/ 2147483647 h 265"/>
              <a:gd name="T18" fmla="*/ 2147483647 w 171"/>
              <a:gd name="T19" fmla="*/ 2147483647 h 265"/>
              <a:gd name="T20" fmla="*/ 2147483647 w 171"/>
              <a:gd name="T21" fmla="*/ 2147483647 h 265"/>
              <a:gd name="T22" fmla="*/ 2147483647 w 171"/>
              <a:gd name="T23" fmla="*/ 2147483647 h 265"/>
              <a:gd name="T24" fmla="*/ 2147483647 w 171"/>
              <a:gd name="T25" fmla="*/ 2147483647 h 265"/>
              <a:gd name="T26" fmla="*/ 2147483647 w 171"/>
              <a:gd name="T27" fmla="*/ 2147483647 h 265"/>
              <a:gd name="T28" fmla="*/ 2147483647 w 171"/>
              <a:gd name="T29" fmla="*/ 2147483647 h 265"/>
              <a:gd name="T30" fmla="*/ 2147483647 w 171"/>
              <a:gd name="T31" fmla="*/ 2147483647 h 265"/>
              <a:gd name="T32" fmla="*/ 2147483647 w 171"/>
              <a:gd name="T33" fmla="*/ 2147483647 h 265"/>
              <a:gd name="T34" fmla="*/ 2147483647 w 171"/>
              <a:gd name="T35" fmla="*/ 2147483647 h 265"/>
              <a:gd name="T36" fmla="*/ 2147483647 w 171"/>
              <a:gd name="T37" fmla="*/ 2147483647 h 265"/>
              <a:gd name="T38" fmla="*/ 2147483647 w 171"/>
              <a:gd name="T39" fmla="*/ 2147483647 h 265"/>
              <a:gd name="T40" fmla="*/ 2147483647 w 171"/>
              <a:gd name="T41" fmla="*/ 2147483647 h 265"/>
              <a:gd name="T42" fmla="*/ 2147483647 w 171"/>
              <a:gd name="T43" fmla="*/ 2147483647 h 265"/>
              <a:gd name="T44" fmla="*/ 2147483647 w 171"/>
              <a:gd name="T45" fmla="*/ 2147483647 h 265"/>
              <a:gd name="T46" fmla="*/ 2147483647 w 171"/>
              <a:gd name="T47" fmla="*/ 2147483647 h 265"/>
              <a:gd name="T48" fmla="*/ 2147483647 w 171"/>
              <a:gd name="T49" fmla="*/ 2147483647 h 265"/>
              <a:gd name="T50" fmla="*/ 2147483647 w 171"/>
              <a:gd name="T51" fmla="*/ 2147483647 h 265"/>
              <a:gd name="T52" fmla="*/ 2147483647 w 171"/>
              <a:gd name="T53" fmla="*/ 2147483647 h 265"/>
              <a:gd name="T54" fmla="*/ 2147483647 w 171"/>
              <a:gd name="T55" fmla="*/ 2147483647 h 265"/>
              <a:gd name="T56" fmla="*/ 2147483647 w 171"/>
              <a:gd name="T57" fmla="*/ 2147483647 h 265"/>
              <a:gd name="T58" fmla="*/ 2147483647 w 171"/>
              <a:gd name="T59" fmla="*/ 2147483647 h 265"/>
              <a:gd name="T60" fmla="*/ 2147483647 w 171"/>
              <a:gd name="T61" fmla="*/ 2147483647 h 265"/>
              <a:gd name="T62" fmla="*/ 2147483647 w 171"/>
              <a:gd name="T63" fmla="*/ 0 h 265"/>
              <a:gd name="T64" fmla="*/ 2147483647 w 171"/>
              <a:gd name="T65" fmla="*/ 0 h 26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71"/>
              <a:gd name="T100" fmla="*/ 0 h 265"/>
              <a:gd name="T101" fmla="*/ 171 w 171"/>
              <a:gd name="T102" fmla="*/ 265 h 26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71" h="265">
                <a:moveTo>
                  <a:pt x="0" y="263"/>
                </a:moveTo>
                <a:lnTo>
                  <a:pt x="16" y="263"/>
                </a:lnTo>
                <a:lnTo>
                  <a:pt x="34" y="265"/>
                </a:lnTo>
                <a:lnTo>
                  <a:pt x="49" y="263"/>
                </a:lnTo>
                <a:lnTo>
                  <a:pt x="65" y="262"/>
                </a:lnTo>
                <a:lnTo>
                  <a:pt x="71" y="259"/>
                </a:lnTo>
                <a:lnTo>
                  <a:pt x="79" y="258"/>
                </a:lnTo>
                <a:lnTo>
                  <a:pt x="93" y="256"/>
                </a:lnTo>
                <a:lnTo>
                  <a:pt x="105" y="250"/>
                </a:lnTo>
                <a:lnTo>
                  <a:pt x="117" y="245"/>
                </a:lnTo>
                <a:lnTo>
                  <a:pt x="126" y="237"/>
                </a:lnTo>
                <a:lnTo>
                  <a:pt x="136" y="231"/>
                </a:lnTo>
                <a:lnTo>
                  <a:pt x="143" y="221"/>
                </a:lnTo>
                <a:lnTo>
                  <a:pt x="151" y="212"/>
                </a:lnTo>
                <a:lnTo>
                  <a:pt x="156" y="200"/>
                </a:lnTo>
                <a:lnTo>
                  <a:pt x="158" y="193"/>
                </a:lnTo>
                <a:lnTo>
                  <a:pt x="162" y="188"/>
                </a:lnTo>
                <a:lnTo>
                  <a:pt x="165" y="174"/>
                </a:lnTo>
                <a:lnTo>
                  <a:pt x="169" y="161"/>
                </a:lnTo>
                <a:lnTo>
                  <a:pt x="170" y="145"/>
                </a:lnTo>
                <a:lnTo>
                  <a:pt x="171" y="130"/>
                </a:lnTo>
                <a:lnTo>
                  <a:pt x="169" y="103"/>
                </a:lnTo>
                <a:lnTo>
                  <a:pt x="166" y="90"/>
                </a:lnTo>
                <a:lnTo>
                  <a:pt x="165" y="79"/>
                </a:lnTo>
                <a:lnTo>
                  <a:pt x="161" y="68"/>
                </a:lnTo>
                <a:lnTo>
                  <a:pt x="157" y="59"/>
                </a:lnTo>
                <a:lnTo>
                  <a:pt x="148" y="42"/>
                </a:lnTo>
                <a:lnTo>
                  <a:pt x="140" y="33"/>
                </a:lnTo>
                <a:lnTo>
                  <a:pt x="134" y="26"/>
                </a:lnTo>
                <a:lnTo>
                  <a:pt x="118" y="14"/>
                </a:lnTo>
                <a:lnTo>
                  <a:pt x="99" y="5"/>
                </a:lnTo>
                <a:lnTo>
                  <a:pt x="88" y="1"/>
                </a:lnTo>
                <a:lnTo>
                  <a:pt x="78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7" name="Freeform 182"/>
          <p:cNvSpPr>
            <a:spLocks/>
          </p:cNvSpPr>
          <p:nvPr/>
        </p:nvSpPr>
        <p:spPr bwMode="auto">
          <a:xfrm>
            <a:off x="2316163" y="3943350"/>
            <a:ext cx="93662" cy="142875"/>
          </a:xfrm>
          <a:custGeom>
            <a:avLst/>
            <a:gdLst>
              <a:gd name="T0" fmla="*/ 2147483647 w 179"/>
              <a:gd name="T1" fmla="*/ 2147483647 h 268"/>
              <a:gd name="T2" fmla="*/ 2147483647 w 179"/>
              <a:gd name="T3" fmla="*/ 0 h 268"/>
              <a:gd name="T4" fmla="*/ 2147483647 w 179"/>
              <a:gd name="T5" fmla="*/ 0 h 268"/>
              <a:gd name="T6" fmla="*/ 2147483647 w 179"/>
              <a:gd name="T7" fmla="*/ 0 h 268"/>
              <a:gd name="T8" fmla="*/ 2147483647 w 179"/>
              <a:gd name="T9" fmla="*/ 2147483647 h 268"/>
              <a:gd name="T10" fmla="*/ 2147483647 w 179"/>
              <a:gd name="T11" fmla="*/ 2147483647 h 268"/>
              <a:gd name="T12" fmla="*/ 2147483647 w 179"/>
              <a:gd name="T13" fmla="*/ 2147483647 h 268"/>
              <a:gd name="T14" fmla="*/ 2147483647 w 179"/>
              <a:gd name="T15" fmla="*/ 2147483647 h 268"/>
              <a:gd name="T16" fmla="*/ 2147483647 w 179"/>
              <a:gd name="T17" fmla="*/ 2147483647 h 268"/>
              <a:gd name="T18" fmla="*/ 2147483647 w 179"/>
              <a:gd name="T19" fmla="*/ 2147483647 h 268"/>
              <a:gd name="T20" fmla="*/ 2147483647 w 179"/>
              <a:gd name="T21" fmla="*/ 2147483647 h 268"/>
              <a:gd name="T22" fmla="*/ 2147483647 w 179"/>
              <a:gd name="T23" fmla="*/ 2147483647 h 268"/>
              <a:gd name="T24" fmla="*/ 2147483647 w 179"/>
              <a:gd name="T25" fmla="*/ 2147483647 h 268"/>
              <a:gd name="T26" fmla="*/ 0 w 179"/>
              <a:gd name="T27" fmla="*/ 2147483647 h 268"/>
              <a:gd name="T28" fmla="*/ 0 w 179"/>
              <a:gd name="T29" fmla="*/ 2147483647 h 268"/>
              <a:gd name="T30" fmla="*/ 0 w 179"/>
              <a:gd name="T31" fmla="*/ 2147483647 h 268"/>
              <a:gd name="T32" fmla="*/ 2147483647 w 179"/>
              <a:gd name="T33" fmla="*/ 2147483647 h 268"/>
              <a:gd name="T34" fmla="*/ 2147483647 w 179"/>
              <a:gd name="T35" fmla="*/ 2147483647 h 268"/>
              <a:gd name="T36" fmla="*/ 2147483647 w 179"/>
              <a:gd name="T37" fmla="*/ 2147483647 h 268"/>
              <a:gd name="T38" fmla="*/ 2147483647 w 179"/>
              <a:gd name="T39" fmla="*/ 2147483647 h 268"/>
              <a:gd name="T40" fmla="*/ 2147483647 w 179"/>
              <a:gd name="T41" fmla="*/ 2147483647 h 268"/>
              <a:gd name="T42" fmla="*/ 2147483647 w 179"/>
              <a:gd name="T43" fmla="*/ 2147483647 h 268"/>
              <a:gd name="T44" fmla="*/ 2147483647 w 179"/>
              <a:gd name="T45" fmla="*/ 2147483647 h 268"/>
              <a:gd name="T46" fmla="*/ 2147483647 w 179"/>
              <a:gd name="T47" fmla="*/ 2147483647 h 268"/>
              <a:gd name="T48" fmla="*/ 2147483647 w 179"/>
              <a:gd name="T49" fmla="*/ 2147483647 h 26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79"/>
              <a:gd name="T76" fmla="*/ 0 h 268"/>
              <a:gd name="T77" fmla="*/ 179 w 179"/>
              <a:gd name="T78" fmla="*/ 268 h 26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79" h="268">
                <a:moveTo>
                  <a:pt x="179" y="5"/>
                </a:moveTo>
                <a:lnTo>
                  <a:pt x="157" y="1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1" y="25"/>
                </a:lnTo>
                <a:lnTo>
                  <a:pt x="34" y="34"/>
                </a:lnTo>
                <a:lnTo>
                  <a:pt x="25" y="41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1" y="102"/>
                </a:lnTo>
                <a:lnTo>
                  <a:pt x="0" y="135"/>
                </a:lnTo>
                <a:lnTo>
                  <a:pt x="1" y="161"/>
                </a:lnTo>
                <a:lnTo>
                  <a:pt x="5" y="185"/>
                </a:lnTo>
                <a:lnTo>
                  <a:pt x="8" y="196"/>
                </a:lnTo>
                <a:lnTo>
                  <a:pt x="13" y="206"/>
                </a:lnTo>
                <a:lnTo>
                  <a:pt x="25" y="226"/>
                </a:lnTo>
                <a:lnTo>
                  <a:pt x="39" y="240"/>
                </a:lnTo>
                <a:lnTo>
                  <a:pt x="56" y="253"/>
                </a:lnTo>
                <a:lnTo>
                  <a:pt x="65" y="257"/>
                </a:lnTo>
                <a:lnTo>
                  <a:pt x="76" y="262"/>
                </a:lnTo>
                <a:lnTo>
                  <a:pt x="101" y="268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8" name="Freeform 183"/>
          <p:cNvSpPr>
            <a:spLocks/>
          </p:cNvSpPr>
          <p:nvPr/>
        </p:nvSpPr>
        <p:spPr bwMode="auto">
          <a:xfrm>
            <a:off x="2174875" y="4595813"/>
            <a:ext cx="49213" cy="136525"/>
          </a:xfrm>
          <a:custGeom>
            <a:avLst/>
            <a:gdLst>
              <a:gd name="T0" fmla="*/ 2147483647 w 91"/>
              <a:gd name="T1" fmla="*/ 0 h 258"/>
              <a:gd name="T2" fmla="*/ 2147483647 w 91"/>
              <a:gd name="T3" fmla="*/ 2147483647 h 258"/>
              <a:gd name="T4" fmla="*/ 0 w 91"/>
              <a:gd name="T5" fmla="*/ 2147483647 h 258"/>
              <a:gd name="T6" fmla="*/ 0 60000 65536"/>
              <a:gd name="T7" fmla="*/ 0 60000 65536"/>
              <a:gd name="T8" fmla="*/ 0 60000 65536"/>
              <a:gd name="T9" fmla="*/ 0 w 91"/>
              <a:gd name="T10" fmla="*/ 0 h 258"/>
              <a:gd name="T11" fmla="*/ 91 w 91"/>
              <a:gd name="T12" fmla="*/ 258 h 2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258">
                <a:moveTo>
                  <a:pt x="91" y="0"/>
                </a:moveTo>
                <a:lnTo>
                  <a:pt x="55" y="128"/>
                </a:lnTo>
                <a:lnTo>
                  <a:pt x="0" y="258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79" name="Freeform 184"/>
          <p:cNvSpPr>
            <a:spLocks/>
          </p:cNvSpPr>
          <p:nvPr/>
        </p:nvSpPr>
        <p:spPr bwMode="auto">
          <a:xfrm>
            <a:off x="2132013" y="4594225"/>
            <a:ext cx="92075" cy="138113"/>
          </a:xfrm>
          <a:custGeom>
            <a:avLst/>
            <a:gdLst>
              <a:gd name="T0" fmla="*/ 2147483647 w 174"/>
              <a:gd name="T1" fmla="*/ 2147483647 h 262"/>
              <a:gd name="T2" fmla="*/ 2147483647 w 174"/>
              <a:gd name="T3" fmla="*/ 0 h 262"/>
              <a:gd name="T4" fmla="*/ 2147483647 w 174"/>
              <a:gd name="T5" fmla="*/ 0 h 262"/>
              <a:gd name="T6" fmla="*/ 2147483647 w 174"/>
              <a:gd name="T7" fmla="*/ 0 h 262"/>
              <a:gd name="T8" fmla="*/ 2147483647 w 174"/>
              <a:gd name="T9" fmla="*/ 2147483647 h 262"/>
              <a:gd name="T10" fmla="*/ 2147483647 w 174"/>
              <a:gd name="T11" fmla="*/ 2147483647 h 262"/>
              <a:gd name="T12" fmla="*/ 2147483647 w 174"/>
              <a:gd name="T13" fmla="*/ 2147483647 h 262"/>
              <a:gd name="T14" fmla="*/ 2147483647 w 174"/>
              <a:gd name="T15" fmla="*/ 2147483647 h 262"/>
              <a:gd name="T16" fmla="*/ 2147483647 w 174"/>
              <a:gd name="T17" fmla="*/ 2147483647 h 262"/>
              <a:gd name="T18" fmla="*/ 2147483647 w 174"/>
              <a:gd name="T19" fmla="*/ 2147483647 h 262"/>
              <a:gd name="T20" fmla="*/ 2147483647 w 174"/>
              <a:gd name="T21" fmla="*/ 2147483647 h 262"/>
              <a:gd name="T22" fmla="*/ 2147483647 w 174"/>
              <a:gd name="T23" fmla="*/ 2147483647 h 262"/>
              <a:gd name="T24" fmla="*/ 2147483647 w 174"/>
              <a:gd name="T25" fmla="*/ 2147483647 h 262"/>
              <a:gd name="T26" fmla="*/ 2147483647 w 174"/>
              <a:gd name="T27" fmla="*/ 2147483647 h 262"/>
              <a:gd name="T28" fmla="*/ 0 w 174"/>
              <a:gd name="T29" fmla="*/ 2147483647 h 262"/>
              <a:gd name="T30" fmla="*/ 2147483647 w 174"/>
              <a:gd name="T31" fmla="*/ 2147483647 h 262"/>
              <a:gd name="T32" fmla="*/ 2147483647 w 174"/>
              <a:gd name="T33" fmla="*/ 2147483647 h 262"/>
              <a:gd name="T34" fmla="*/ 2147483647 w 174"/>
              <a:gd name="T35" fmla="*/ 2147483647 h 262"/>
              <a:gd name="T36" fmla="*/ 2147483647 w 174"/>
              <a:gd name="T37" fmla="*/ 2147483647 h 262"/>
              <a:gd name="T38" fmla="*/ 2147483647 w 174"/>
              <a:gd name="T39" fmla="*/ 2147483647 h 262"/>
              <a:gd name="T40" fmla="*/ 2147483647 w 174"/>
              <a:gd name="T41" fmla="*/ 2147483647 h 262"/>
              <a:gd name="T42" fmla="*/ 2147483647 w 174"/>
              <a:gd name="T43" fmla="*/ 2147483647 h 262"/>
              <a:gd name="T44" fmla="*/ 2147483647 w 174"/>
              <a:gd name="T45" fmla="*/ 2147483647 h 26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74"/>
              <a:gd name="T70" fmla="*/ 0 h 262"/>
              <a:gd name="T71" fmla="*/ 174 w 174"/>
              <a:gd name="T72" fmla="*/ 262 h 26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74" h="262">
                <a:moveTo>
                  <a:pt x="174" y="4"/>
                </a:moveTo>
                <a:lnTo>
                  <a:pt x="155" y="0"/>
                </a:lnTo>
                <a:lnTo>
                  <a:pt x="135" y="0"/>
                </a:lnTo>
                <a:lnTo>
                  <a:pt x="103" y="1"/>
                </a:lnTo>
                <a:lnTo>
                  <a:pt x="76" y="8"/>
                </a:lnTo>
                <a:lnTo>
                  <a:pt x="63" y="12"/>
                </a:lnTo>
                <a:lnTo>
                  <a:pt x="52" y="18"/>
                </a:lnTo>
                <a:lnTo>
                  <a:pt x="42" y="25"/>
                </a:lnTo>
                <a:lnTo>
                  <a:pt x="34" y="34"/>
                </a:lnTo>
                <a:lnTo>
                  <a:pt x="25" y="42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2" y="103"/>
                </a:lnTo>
                <a:lnTo>
                  <a:pt x="0" y="135"/>
                </a:lnTo>
                <a:lnTo>
                  <a:pt x="2" y="160"/>
                </a:lnTo>
                <a:lnTo>
                  <a:pt x="6" y="182"/>
                </a:lnTo>
                <a:lnTo>
                  <a:pt x="12" y="201"/>
                </a:lnTo>
                <a:lnTo>
                  <a:pt x="21" y="218"/>
                </a:lnTo>
                <a:lnTo>
                  <a:pt x="33" y="232"/>
                </a:lnTo>
                <a:lnTo>
                  <a:pt x="47" y="244"/>
                </a:lnTo>
                <a:lnTo>
                  <a:pt x="64" y="253"/>
                </a:lnTo>
                <a:lnTo>
                  <a:pt x="83" y="262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0" name="Freeform 185"/>
          <p:cNvSpPr>
            <a:spLocks/>
          </p:cNvSpPr>
          <p:nvPr/>
        </p:nvSpPr>
        <p:spPr bwMode="auto">
          <a:xfrm>
            <a:off x="2174875" y="4595813"/>
            <a:ext cx="101600" cy="141287"/>
          </a:xfrm>
          <a:custGeom>
            <a:avLst/>
            <a:gdLst>
              <a:gd name="T0" fmla="*/ 0 w 190"/>
              <a:gd name="T1" fmla="*/ 2147483647 h 266"/>
              <a:gd name="T2" fmla="*/ 2147483647 w 190"/>
              <a:gd name="T3" fmla="*/ 2147483647 h 266"/>
              <a:gd name="T4" fmla="*/ 2147483647 w 190"/>
              <a:gd name="T5" fmla="*/ 2147483647 h 266"/>
              <a:gd name="T6" fmla="*/ 2147483647 w 190"/>
              <a:gd name="T7" fmla="*/ 2147483647 h 266"/>
              <a:gd name="T8" fmla="*/ 2147483647 w 190"/>
              <a:gd name="T9" fmla="*/ 2147483647 h 266"/>
              <a:gd name="T10" fmla="*/ 2147483647 w 190"/>
              <a:gd name="T11" fmla="*/ 2147483647 h 266"/>
              <a:gd name="T12" fmla="*/ 2147483647 w 190"/>
              <a:gd name="T13" fmla="*/ 2147483647 h 266"/>
              <a:gd name="T14" fmla="*/ 2147483647 w 190"/>
              <a:gd name="T15" fmla="*/ 2147483647 h 266"/>
              <a:gd name="T16" fmla="*/ 2147483647 w 190"/>
              <a:gd name="T17" fmla="*/ 2147483647 h 266"/>
              <a:gd name="T18" fmla="*/ 2147483647 w 190"/>
              <a:gd name="T19" fmla="*/ 2147483647 h 266"/>
              <a:gd name="T20" fmla="*/ 2147483647 w 190"/>
              <a:gd name="T21" fmla="*/ 2147483647 h 266"/>
              <a:gd name="T22" fmla="*/ 2147483647 w 190"/>
              <a:gd name="T23" fmla="*/ 2147483647 h 266"/>
              <a:gd name="T24" fmla="*/ 2147483647 w 190"/>
              <a:gd name="T25" fmla="*/ 2147483647 h 266"/>
              <a:gd name="T26" fmla="*/ 2147483647 w 190"/>
              <a:gd name="T27" fmla="*/ 2147483647 h 266"/>
              <a:gd name="T28" fmla="*/ 2147483647 w 190"/>
              <a:gd name="T29" fmla="*/ 2147483647 h 266"/>
              <a:gd name="T30" fmla="*/ 2147483647 w 190"/>
              <a:gd name="T31" fmla="*/ 2147483647 h 266"/>
              <a:gd name="T32" fmla="*/ 2147483647 w 190"/>
              <a:gd name="T33" fmla="*/ 2147483647 h 266"/>
              <a:gd name="T34" fmla="*/ 2147483647 w 190"/>
              <a:gd name="T35" fmla="*/ 2147483647 h 266"/>
              <a:gd name="T36" fmla="*/ 2147483647 w 190"/>
              <a:gd name="T37" fmla="*/ 2147483647 h 266"/>
              <a:gd name="T38" fmla="*/ 2147483647 w 190"/>
              <a:gd name="T39" fmla="*/ 2147483647 h 266"/>
              <a:gd name="T40" fmla="*/ 2147483647 w 190"/>
              <a:gd name="T41" fmla="*/ 2147483647 h 266"/>
              <a:gd name="T42" fmla="*/ 2147483647 w 190"/>
              <a:gd name="T43" fmla="*/ 2147483647 h 266"/>
              <a:gd name="T44" fmla="*/ 2147483647 w 190"/>
              <a:gd name="T45" fmla="*/ 2147483647 h 266"/>
              <a:gd name="T46" fmla="*/ 2147483647 w 190"/>
              <a:gd name="T47" fmla="*/ 2147483647 h 266"/>
              <a:gd name="T48" fmla="*/ 2147483647 w 190"/>
              <a:gd name="T49" fmla="*/ 2147483647 h 266"/>
              <a:gd name="T50" fmla="*/ 2147483647 w 190"/>
              <a:gd name="T51" fmla="*/ 2147483647 h 266"/>
              <a:gd name="T52" fmla="*/ 2147483647 w 190"/>
              <a:gd name="T53" fmla="*/ 2147483647 h 266"/>
              <a:gd name="T54" fmla="*/ 2147483647 w 190"/>
              <a:gd name="T55" fmla="*/ 2147483647 h 266"/>
              <a:gd name="T56" fmla="*/ 2147483647 w 190"/>
              <a:gd name="T57" fmla="*/ 2147483647 h 266"/>
              <a:gd name="T58" fmla="*/ 2147483647 w 190"/>
              <a:gd name="T59" fmla="*/ 2147483647 h 266"/>
              <a:gd name="T60" fmla="*/ 2147483647 w 190"/>
              <a:gd name="T61" fmla="*/ 2147483647 h 266"/>
              <a:gd name="T62" fmla="*/ 2147483647 w 190"/>
              <a:gd name="T63" fmla="*/ 2147483647 h 266"/>
              <a:gd name="T64" fmla="*/ 2147483647 w 190"/>
              <a:gd name="T65" fmla="*/ 2147483647 h 266"/>
              <a:gd name="T66" fmla="*/ 2147483647 w 190"/>
              <a:gd name="T67" fmla="*/ 0 h 26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90"/>
              <a:gd name="T103" fmla="*/ 0 h 266"/>
              <a:gd name="T104" fmla="*/ 190 w 190"/>
              <a:gd name="T105" fmla="*/ 266 h 26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90" h="266">
                <a:moveTo>
                  <a:pt x="0" y="258"/>
                </a:moveTo>
                <a:lnTo>
                  <a:pt x="11" y="261"/>
                </a:lnTo>
                <a:lnTo>
                  <a:pt x="24" y="263"/>
                </a:lnTo>
                <a:lnTo>
                  <a:pt x="37" y="265"/>
                </a:lnTo>
                <a:lnTo>
                  <a:pt x="52" y="266"/>
                </a:lnTo>
                <a:lnTo>
                  <a:pt x="68" y="265"/>
                </a:lnTo>
                <a:lnTo>
                  <a:pt x="83" y="263"/>
                </a:lnTo>
                <a:lnTo>
                  <a:pt x="90" y="261"/>
                </a:lnTo>
                <a:lnTo>
                  <a:pt x="98" y="259"/>
                </a:lnTo>
                <a:lnTo>
                  <a:pt x="112" y="257"/>
                </a:lnTo>
                <a:lnTo>
                  <a:pt x="124" y="252"/>
                </a:lnTo>
                <a:lnTo>
                  <a:pt x="135" y="246"/>
                </a:lnTo>
                <a:lnTo>
                  <a:pt x="144" y="239"/>
                </a:lnTo>
                <a:lnTo>
                  <a:pt x="155" y="232"/>
                </a:lnTo>
                <a:lnTo>
                  <a:pt x="161" y="222"/>
                </a:lnTo>
                <a:lnTo>
                  <a:pt x="169" y="213"/>
                </a:lnTo>
                <a:lnTo>
                  <a:pt x="174" y="201"/>
                </a:lnTo>
                <a:lnTo>
                  <a:pt x="177" y="194"/>
                </a:lnTo>
                <a:lnTo>
                  <a:pt x="181" y="189"/>
                </a:lnTo>
                <a:lnTo>
                  <a:pt x="183" y="175"/>
                </a:lnTo>
                <a:lnTo>
                  <a:pt x="187" y="162"/>
                </a:lnTo>
                <a:lnTo>
                  <a:pt x="188" y="147"/>
                </a:lnTo>
                <a:lnTo>
                  <a:pt x="190" y="131"/>
                </a:lnTo>
                <a:lnTo>
                  <a:pt x="188" y="115"/>
                </a:lnTo>
                <a:lnTo>
                  <a:pt x="187" y="102"/>
                </a:lnTo>
                <a:lnTo>
                  <a:pt x="183" y="78"/>
                </a:lnTo>
                <a:lnTo>
                  <a:pt x="178" y="66"/>
                </a:lnTo>
                <a:lnTo>
                  <a:pt x="174" y="57"/>
                </a:lnTo>
                <a:lnTo>
                  <a:pt x="165" y="40"/>
                </a:lnTo>
                <a:lnTo>
                  <a:pt x="157" y="31"/>
                </a:lnTo>
                <a:lnTo>
                  <a:pt x="151" y="25"/>
                </a:lnTo>
                <a:lnTo>
                  <a:pt x="134" y="13"/>
                </a:lnTo>
                <a:lnTo>
                  <a:pt x="113" y="4"/>
                </a:lnTo>
                <a:lnTo>
                  <a:pt x="91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1" name="Line 186"/>
          <p:cNvSpPr>
            <a:spLocks noChangeShapeType="1"/>
          </p:cNvSpPr>
          <p:nvPr/>
        </p:nvSpPr>
        <p:spPr bwMode="auto">
          <a:xfrm flipV="1">
            <a:off x="2224088" y="4086225"/>
            <a:ext cx="144462" cy="509588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2" name="Line 187"/>
          <p:cNvSpPr>
            <a:spLocks noChangeShapeType="1"/>
          </p:cNvSpPr>
          <p:nvPr/>
        </p:nvSpPr>
        <p:spPr bwMode="auto">
          <a:xfrm flipV="1">
            <a:off x="2409825" y="3487738"/>
            <a:ext cx="142875" cy="458787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3" name="Line 188"/>
          <p:cNvSpPr>
            <a:spLocks noChangeShapeType="1"/>
          </p:cNvSpPr>
          <p:nvPr/>
        </p:nvSpPr>
        <p:spPr bwMode="auto">
          <a:xfrm flipH="1">
            <a:off x="2368550" y="3946525"/>
            <a:ext cx="41275" cy="139700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4" name="Freeform 189"/>
          <p:cNvSpPr>
            <a:spLocks/>
          </p:cNvSpPr>
          <p:nvPr/>
        </p:nvSpPr>
        <p:spPr bwMode="auto">
          <a:xfrm>
            <a:off x="1947863" y="5024438"/>
            <a:ext cx="100012" cy="115887"/>
          </a:xfrm>
          <a:custGeom>
            <a:avLst/>
            <a:gdLst>
              <a:gd name="T0" fmla="*/ 2147483647 w 189"/>
              <a:gd name="T1" fmla="*/ 2147483647 h 217"/>
              <a:gd name="T2" fmla="*/ 2147483647 w 189"/>
              <a:gd name="T3" fmla="*/ 2147483647 h 217"/>
              <a:gd name="T4" fmla="*/ 2147483647 w 189"/>
              <a:gd name="T5" fmla="*/ 2147483647 h 217"/>
              <a:gd name="T6" fmla="*/ 2147483647 w 189"/>
              <a:gd name="T7" fmla="*/ 0 h 217"/>
              <a:gd name="T8" fmla="*/ 2147483647 w 189"/>
              <a:gd name="T9" fmla="*/ 2147483647 h 217"/>
              <a:gd name="T10" fmla="*/ 2147483647 w 189"/>
              <a:gd name="T11" fmla="*/ 2147483647 h 217"/>
              <a:gd name="T12" fmla="*/ 2147483647 w 189"/>
              <a:gd name="T13" fmla="*/ 2147483647 h 217"/>
              <a:gd name="T14" fmla="*/ 2147483647 w 189"/>
              <a:gd name="T15" fmla="*/ 2147483647 h 217"/>
              <a:gd name="T16" fmla="*/ 2147483647 w 189"/>
              <a:gd name="T17" fmla="*/ 2147483647 h 217"/>
              <a:gd name="T18" fmla="*/ 2147483647 w 189"/>
              <a:gd name="T19" fmla="*/ 2147483647 h 217"/>
              <a:gd name="T20" fmla="*/ 2147483647 w 189"/>
              <a:gd name="T21" fmla="*/ 2147483647 h 217"/>
              <a:gd name="T22" fmla="*/ 2147483647 w 189"/>
              <a:gd name="T23" fmla="*/ 2147483647 h 217"/>
              <a:gd name="T24" fmla="*/ 2147483647 w 189"/>
              <a:gd name="T25" fmla="*/ 2147483647 h 217"/>
              <a:gd name="T26" fmla="*/ 2147483647 w 189"/>
              <a:gd name="T27" fmla="*/ 2147483647 h 217"/>
              <a:gd name="T28" fmla="*/ 0 w 189"/>
              <a:gd name="T29" fmla="*/ 2147483647 h 217"/>
              <a:gd name="T30" fmla="*/ 0 w 189"/>
              <a:gd name="T31" fmla="*/ 2147483647 h 217"/>
              <a:gd name="T32" fmla="*/ 0 w 189"/>
              <a:gd name="T33" fmla="*/ 2147483647 h 217"/>
              <a:gd name="T34" fmla="*/ 2147483647 w 189"/>
              <a:gd name="T35" fmla="*/ 2147483647 h 217"/>
              <a:gd name="T36" fmla="*/ 2147483647 w 189"/>
              <a:gd name="T37" fmla="*/ 2147483647 h 217"/>
              <a:gd name="T38" fmla="*/ 2147483647 w 189"/>
              <a:gd name="T39" fmla="*/ 2147483647 h 21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89"/>
              <a:gd name="T61" fmla="*/ 0 h 217"/>
              <a:gd name="T62" fmla="*/ 189 w 189"/>
              <a:gd name="T63" fmla="*/ 217 h 21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89" h="217">
                <a:moveTo>
                  <a:pt x="189" y="7"/>
                </a:moveTo>
                <a:lnTo>
                  <a:pt x="176" y="3"/>
                </a:lnTo>
                <a:lnTo>
                  <a:pt x="163" y="2"/>
                </a:lnTo>
                <a:lnTo>
                  <a:pt x="135" y="0"/>
                </a:lnTo>
                <a:lnTo>
                  <a:pt x="102" y="2"/>
                </a:lnTo>
                <a:lnTo>
                  <a:pt x="75" y="8"/>
                </a:lnTo>
                <a:lnTo>
                  <a:pt x="62" y="12"/>
                </a:lnTo>
                <a:lnTo>
                  <a:pt x="52" y="19"/>
                </a:lnTo>
                <a:lnTo>
                  <a:pt x="41" y="25"/>
                </a:lnTo>
                <a:lnTo>
                  <a:pt x="33" y="34"/>
                </a:lnTo>
                <a:lnTo>
                  <a:pt x="24" y="42"/>
                </a:lnTo>
                <a:lnTo>
                  <a:pt x="18" y="52"/>
                </a:lnTo>
                <a:lnTo>
                  <a:pt x="11" y="63"/>
                </a:lnTo>
                <a:lnTo>
                  <a:pt x="8" y="76"/>
                </a:lnTo>
                <a:lnTo>
                  <a:pt x="1" y="103"/>
                </a:lnTo>
                <a:lnTo>
                  <a:pt x="0" y="135"/>
                </a:lnTo>
                <a:lnTo>
                  <a:pt x="0" y="157"/>
                </a:lnTo>
                <a:lnTo>
                  <a:pt x="4" y="179"/>
                </a:lnTo>
                <a:lnTo>
                  <a:pt x="9" y="199"/>
                </a:lnTo>
                <a:lnTo>
                  <a:pt x="18" y="217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5" name="Line 190"/>
          <p:cNvSpPr>
            <a:spLocks noChangeShapeType="1"/>
          </p:cNvSpPr>
          <p:nvPr/>
        </p:nvSpPr>
        <p:spPr bwMode="auto">
          <a:xfrm flipV="1">
            <a:off x="1943100" y="5140325"/>
            <a:ext cx="14288" cy="11113"/>
          </a:xfrm>
          <a:prstGeom prst="line">
            <a:avLst/>
          </a:prstGeom>
          <a:noFill/>
          <a:ln w="23813">
            <a:solidFill>
              <a:srgbClr val="41EB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6" name="Freeform 191"/>
          <p:cNvSpPr>
            <a:spLocks/>
          </p:cNvSpPr>
          <p:nvPr/>
        </p:nvSpPr>
        <p:spPr bwMode="auto">
          <a:xfrm>
            <a:off x="1957388" y="5029200"/>
            <a:ext cx="90487" cy="111125"/>
          </a:xfrm>
          <a:custGeom>
            <a:avLst/>
            <a:gdLst>
              <a:gd name="T0" fmla="*/ 2147483647 w 171"/>
              <a:gd name="T1" fmla="*/ 0 h 210"/>
              <a:gd name="T2" fmla="*/ 2147483647 w 171"/>
              <a:gd name="T3" fmla="*/ 2147483647 h 210"/>
              <a:gd name="T4" fmla="*/ 0 w 171"/>
              <a:gd name="T5" fmla="*/ 2147483647 h 210"/>
              <a:gd name="T6" fmla="*/ 0 60000 65536"/>
              <a:gd name="T7" fmla="*/ 0 60000 65536"/>
              <a:gd name="T8" fmla="*/ 0 60000 65536"/>
              <a:gd name="T9" fmla="*/ 0 w 171"/>
              <a:gd name="T10" fmla="*/ 0 h 210"/>
              <a:gd name="T11" fmla="*/ 171 w 171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1" h="210">
                <a:moveTo>
                  <a:pt x="171" y="0"/>
                </a:moveTo>
                <a:lnTo>
                  <a:pt x="117" y="128"/>
                </a:lnTo>
                <a:lnTo>
                  <a:pt x="0" y="21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7" name="Freeform 192"/>
          <p:cNvSpPr>
            <a:spLocks/>
          </p:cNvSpPr>
          <p:nvPr/>
        </p:nvSpPr>
        <p:spPr bwMode="auto">
          <a:xfrm>
            <a:off x="1957388" y="5029200"/>
            <a:ext cx="134937" cy="139700"/>
          </a:xfrm>
          <a:custGeom>
            <a:avLst/>
            <a:gdLst>
              <a:gd name="T0" fmla="*/ 0 w 254"/>
              <a:gd name="T1" fmla="*/ 2147483647 h 264"/>
              <a:gd name="T2" fmla="*/ 2147483647 w 254"/>
              <a:gd name="T3" fmla="*/ 2147483647 h 264"/>
              <a:gd name="T4" fmla="*/ 2147483647 w 254"/>
              <a:gd name="T5" fmla="*/ 2147483647 h 264"/>
              <a:gd name="T6" fmla="*/ 2147483647 w 254"/>
              <a:gd name="T7" fmla="*/ 2147483647 h 264"/>
              <a:gd name="T8" fmla="*/ 2147483647 w 254"/>
              <a:gd name="T9" fmla="*/ 2147483647 h 264"/>
              <a:gd name="T10" fmla="*/ 2147483647 w 254"/>
              <a:gd name="T11" fmla="*/ 2147483647 h 264"/>
              <a:gd name="T12" fmla="*/ 2147483647 w 254"/>
              <a:gd name="T13" fmla="*/ 2147483647 h 264"/>
              <a:gd name="T14" fmla="*/ 2147483647 w 254"/>
              <a:gd name="T15" fmla="*/ 2147483647 h 264"/>
              <a:gd name="T16" fmla="*/ 2147483647 w 254"/>
              <a:gd name="T17" fmla="*/ 2147483647 h 264"/>
              <a:gd name="T18" fmla="*/ 2147483647 w 254"/>
              <a:gd name="T19" fmla="*/ 2147483647 h 264"/>
              <a:gd name="T20" fmla="*/ 2147483647 w 254"/>
              <a:gd name="T21" fmla="*/ 2147483647 h 264"/>
              <a:gd name="T22" fmla="*/ 2147483647 w 254"/>
              <a:gd name="T23" fmla="*/ 2147483647 h 264"/>
              <a:gd name="T24" fmla="*/ 2147483647 w 254"/>
              <a:gd name="T25" fmla="*/ 2147483647 h 264"/>
              <a:gd name="T26" fmla="*/ 2147483647 w 254"/>
              <a:gd name="T27" fmla="*/ 2147483647 h 264"/>
              <a:gd name="T28" fmla="*/ 2147483647 w 254"/>
              <a:gd name="T29" fmla="*/ 2147483647 h 264"/>
              <a:gd name="T30" fmla="*/ 2147483647 w 254"/>
              <a:gd name="T31" fmla="*/ 2147483647 h 264"/>
              <a:gd name="T32" fmla="*/ 2147483647 w 254"/>
              <a:gd name="T33" fmla="*/ 2147483647 h 264"/>
              <a:gd name="T34" fmla="*/ 2147483647 w 254"/>
              <a:gd name="T35" fmla="*/ 2147483647 h 264"/>
              <a:gd name="T36" fmla="*/ 2147483647 w 254"/>
              <a:gd name="T37" fmla="*/ 2147483647 h 264"/>
              <a:gd name="T38" fmla="*/ 2147483647 w 254"/>
              <a:gd name="T39" fmla="*/ 2147483647 h 264"/>
              <a:gd name="T40" fmla="*/ 2147483647 w 254"/>
              <a:gd name="T41" fmla="*/ 2147483647 h 264"/>
              <a:gd name="T42" fmla="*/ 2147483647 w 254"/>
              <a:gd name="T43" fmla="*/ 2147483647 h 264"/>
              <a:gd name="T44" fmla="*/ 2147483647 w 254"/>
              <a:gd name="T45" fmla="*/ 2147483647 h 264"/>
              <a:gd name="T46" fmla="*/ 2147483647 w 254"/>
              <a:gd name="T47" fmla="*/ 2147483647 h 264"/>
              <a:gd name="T48" fmla="*/ 2147483647 w 254"/>
              <a:gd name="T49" fmla="*/ 2147483647 h 264"/>
              <a:gd name="T50" fmla="*/ 2147483647 w 254"/>
              <a:gd name="T51" fmla="*/ 2147483647 h 264"/>
              <a:gd name="T52" fmla="*/ 2147483647 w 254"/>
              <a:gd name="T53" fmla="*/ 2147483647 h 264"/>
              <a:gd name="T54" fmla="*/ 2147483647 w 254"/>
              <a:gd name="T55" fmla="*/ 2147483647 h 264"/>
              <a:gd name="T56" fmla="*/ 2147483647 w 254"/>
              <a:gd name="T57" fmla="*/ 2147483647 h 264"/>
              <a:gd name="T58" fmla="*/ 2147483647 w 254"/>
              <a:gd name="T59" fmla="*/ 2147483647 h 264"/>
              <a:gd name="T60" fmla="*/ 2147483647 w 254"/>
              <a:gd name="T61" fmla="*/ 2147483647 h 264"/>
              <a:gd name="T62" fmla="*/ 2147483647 w 254"/>
              <a:gd name="T63" fmla="*/ 2147483647 h 264"/>
              <a:gd name="T64" fmla="*/ 2147483647 w 254"/>
              <a:gd name="T65" fmla="*/ 2147483647 h 264"/>
              <a:gd name="T66" fmla="*/ 2147483647 w 254"/>
              <a:gd name="T67" fmla="*/ 2147483647 h 264"/>
              <a:gd name="T68" fmla="*/ 2147483647 w 254"/>
              <a:gd name="T69" fmla="*/ 2147483647 h 264"/>
              <a:gd name="T70" fmla="*/ 2147483647 w 254"/>
              <a:gd name="T71" fmla="*/ 2147483647 h 264"/>
              <a:gd name="T72" fmla="*/ 2147483647 w 254"/>
              <a:gd name="T73" fmla="*/ 0 h 26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54"/>
              <a:gd name="T112" fmla="*/ 0 h 264"/>
              <a:gd name="T113" fmla="*/ 254 w 254"/>
              <a:gd name="T114" fmla="*/ 264 h 26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54" h="264">
                <a:moveTo>
                  <a:pt x="0" y="210"/>
                </a:moveTo>
                <a:lnTo>
                  <a:pt x="8" y="222"/>
                </a:lnTo>
                <a:lnTo>
                  <a:pt x="18" y="233"/>
                </a:lnTo>
                <a:lnTo>
                  <a:pt x="30" y="242"/>
                </a:lnTo>
                <a:lnTo>
                  <a:pt x="44" y="250"/>
                </a:lnTo>
                <a:lnTo>
                  <a:pt x="58" y="255"/>
                </a:lnTo>
                <a:lnTo>
                  <a:pt x="76" y="260"/>
                </a:lnTo>
                <a:lnTo>
                  <a:pt x="95" y="263"/>
                </a:lnTo>
                <a:lnTo>
                  <a:pt x="117" y="264"/>
                </a:lnTo>
                <a:lnTo>
                  <a:pt x="132" y="263"/>
                </a:lnTo>
                <a:lnTo>
                  <a:pt x="148" y="262"/>
                </a:lnTo>
                <a:lnTo>
                  <a:pt x="154" y="259"/>
                </a:lnTo>
                <a:lnTo>
                  <a:pt x="162" y="258"/>
                </a:lnTo>
                <a:lnTo>
                  <a:pt x="176" y="255"/>
                </a:lnTo>
                <a:lnTo>
                  <a:pt x="181" y="251"/>
                </a:lnTo>
                <a:lnTo>
                  <a:pt x="188" y="249"/>
                </a:lnTo>
                <a:lnTo>
                  <a:pt x="200" y="244"/>
                </a:lnTo>
                <a:lnTo>
                  <a:pt x="209" y="236"/>
                </a:lnTo>
                <a:lnTo>
                  <a:pt x="219" y="229"/>
                </a:lnTo>
                <a:lnTo>
                  <a:pt x="226" y="219"/>
                </a:lnTo>
                <a:lnTo>
                  <a:pt x="233" y="210"/>
                </a:lnTo>
                <a:lnTo>
                  <a:pt x="239" y="198"/>
                </a:lnTo>
                <a:lnTo>
                  <a:pt x="241" y="192"/>
                </a:lnTo>
                <a:lnTo>
                  <a:pt x="245" y="187"/>
                </a:lnTo>
                <a:lnTo>
                  <a:pt x="248" y="172"/>
                </a:lnTo>
                <a:lnTo>
                  <a:pt x="252" y="159"/>
                </a:lnTo>
                <a:lnTo>
                  <a:pt x="253" y="144"/>
                </a:lnTo>
                <a:lnTo>
                  <a:pt x="254" y="128"/>
                </a:lnTo>
                <a:lnTo>
                  <a:pt x="253" y="101"/>
                </a:lnTo>
                <a:lnTo>
                  <a:pt x="249" y="79"/>
                </a:lnTo>
                <a:lnTo>
                  <a:pt x="242" y="59"/>
                </a:lnTo>
                <a:lnTo>
                  <a:pt x="233" y="43"/>
                </a:lnTo>
                <a:lnTo>
                  <a:pt x="227" y="34"/>
                </a:lnTo>
                <a:lnTo>
                  <a:pt x="222" y="27"/>
                </a:lnTo>
                <a:lnTo>
                  <a:pt x="207" y="15"/>
                </a:lnTo>
                <a:lnTo>
                  <a:pt x="191" y="6"/>
                </a:lnTo>
                <a:lnTo>
                  <a:pt x="171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8" name="Freeform 195"/>
          <p:cNvSpPr>
            <a:spLocks/>
          </p:cNvSpPr>
          <p:nvPr/>
        </p:nvSpPr>
        <p:spPr bwMode="auto">
          <a:xfrm>
            <a:off x="1812925" y="5168900"/>
            <a:ext cx="77788" cy="19050"/>
          </a:xfrm>
          <a:custGeom>
            <a:avLst/>
            <a:gdLst>
              <a:gd name="T0" fmla="*/ 2147483647 w 148"/>
              <a:gd name="T1" fmla="*/ 2147483647 h 38"/>
              <a:gd name="T2" fmla="*/ 2147483647 w 148"/>
              <a:gd name="T3" fmla="*/ 2147483647 h 38"/>
              <a:gd name="T4" fmla="*/ 2147483647 w 148"/>
              <a:gd name="T5" fmla="*/ 2147483647 h 38"/>
              <a:gd name="T6" fmla="*/ 2147483647 w 148"/>
              <a:gd name="T7" fmla="*/ 2147483647 h 38"/>
              <a:gd name="T8" fmla="*/ 2147483647 w 148"/>
              <a:gd name="T9" fmla="*/ 2147483647 h 38"/>
              <a:gd name="T10" fmla="*/ 2147483647 w 148"/>
              <a:gd name="T11" fmla="*/ 2147483647 h 38"/>
              <a:gd name="T12" fmla="*/ 2147483647 w 148"/>
              <a:gd name="T13" fmla="*/ 2147483647 h 38"/>
              <a:gd name="T14" fmla="*/ 2147483647 w 148"/>
              <a:gd name="T15" fmla="*/ 0 h 38"/>
              <a:gd name="T16" fmla="*/ 2147483647 w 148"/>
              <a:gd name="T17" fmla="*/ 2147483647 h 38"/>
              <a:gd name="T18" fmla="*/ 0 w 148"/>
              <a:gd name="T19" fmla="*/ 2147483647 h 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8"/>
              <a:gd name="T31" fmla="*/ 0 h 38"/>
              <a:gd name="T32" fmla="*/ 148 w 148"/>
              <a:gd name="T33" fmla="*/ 38 h 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8" h="38">
                <a:moveTo>
                  <a:pt x="148" y="38"/>
                </a:moveTo>
                <a:lnTo>
                  <a:pt x="138" y="28"/>
                </a:lnTo>
                <a:lnTo>
                  <a:pt x="127" y="20"/>
                </a:lnTo>
                <a:lnTo>
                  <a:pt x="116" y="13"/>
                </a:lnTo>
                <a:lnTo>
                  <a:pt x="104" y="9"/>
                </a:lnTo>
                <a:lnTo>
                  <a:pt x="90" y="4"/>
                </a:lnTo>
                <a:lnTo>
                  <a:pt x="75" y="2"/>
                </a:lnTo>
                <a:lnTo>
                  <a:pt x="43" y="0"/>
                </a:lnTo>
                <a:lnTo>
                  <a:pt x="20" y="2"/>
                </a:lnTo>
                <a:lnTo>
                  <a:pt x="0" y="6"/>
                </a:lnTo>
              </a:path>
            </a:pathLst>
          </a:custGeom>
          <a:noFill/>
          <a:ln w="23813">
            <a:solidFill>
              <a:srgbClr val="41EB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89" name="Freeform 196"/>
          <p:cNvSpPr>
            <a:spLocks/>
          </p:cNvSpPr>
          <p:nvPr/>
        </p:nvSpPr>
        <p:spPr bwMode="auto">
          <a:xfrm>
            <a:off x="1835150" y="5187950"/>
            <a:ext cx="55563" cy="52388"/>
          </a:xfrm>
          <a:custGeom>
            <a:avLst/>
            <a:gdLst>
              <a:gd name="T0" fmla="*/ 2147483647 w 105"/>
              <a:gd name="T1" fmla="*/ 0 h 98"/>
              <a:gd name="T2" fmla="*/ 2147483647 w 105"/>
              <a:gd name="T3" fmla="*/ 2147483647 h 98"/>
              <a:gd name="T4" fmla="*/ 0 w 105"/>
              <a:gd name="T5" fmla="*/ 2147483647 h 98"/>
              <a:gd name="T6" fmla="*/ 0 60000 65536"/>
              <a:gd name="T7" fmla="*/ 0 60000 65536"/>
              <a:gd name="T8" fmla="*/ 0 60000 65536"/>
              <a:gd name="T9" fmla="*/ 0 w 105"/>
              <a:gd name="T10" fmla="*/ 0 h 98"/>
              <a:gd name="T11" fmla="*/ 105 w 105"/>
              <a:gd name="T12" fmla="*/ 98 h 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" h="98">
                <a:moveTo>
                  <a:pt x="105" y="0"/>
                </a:moveTo>
                <a:lnTo>
                  <a:pt x="87" y="12"/>
                </a:lnTo>
                <a:lnTo>
                  <a:pt x="0" y="98"/>
                </a:lnTo>
              </a:path>
            </a:pathLst>
          </a:custGeom>
          <a:noFill/>
          <a:ln w="23813">
            <a:solidFill>
              <a:srgbClr val="41EB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0" name="Freeform 197"/>
          <p:cNvSpPr>
            <a:spLocks/>
          </p:cNvSpPr>
          <p:nvPr/>
        </p:nvSpPr>
        <p:spPr bwMode="auto">
          <a:xfrm>
            <a:off x="1812925" y="5122863"/>
            <a:ext cx="130175" cy="49212"/>
          </a:xfrm>
          <a:custGeom>
            <a:avLst/>
            <a:gdLst>
              <a:gd name="T0" fmla="*/ 2147483647 w 247"/>
              <a:gd name="T1" fmla="*/ 2147483647 h 93"/>
              <a:gd name="T2" fmla="*/ 2147483647 w 247"/>
              <a:gd name="T3" fmla="*/ 2147483647 h 93"/>
              <a:gd name="T4" fmla="*/ 2147483647 w 247"/>
              <a:gd name="T5" fmla="*/ 2147483647 h 93"/>
              <a:gd name="T6" fmla="*/ 2147483647 w 247"/>
              <a:gd name="T7" fmla="*/ 2147483647 h 93"/>
              <a:gd name="T8" fmla="*/ 2147483647 w 247"/>
              <a:gd name="T9" fmla="*/ 2147483647 h 93"/>
              <a:gd name="T10" fmla="*/ 2147483647 w 247"/>
              <a:gd name="T11" fmla="*/ 2147483647 h 93"/>
              <a:gd name="T12" fmla="*/ 2147483647 w 247"/>
              <a:gd name="T13" fmla="*/ 2147483647 h 93"/>
              <a:gd name="T14" fmla="*/ 2147483647 w 247"/>
              <a:gd name="T15" fmla="*/ 0 h 93"/>
              <a:gd name="T16" fmla="*/ 2147483647 w 247"/>
              <a:gd name="T17" fmla="*/ 0 h 93"/>
              <a:gd name="T18" fmla="*/ 2147483647 w 247"/>
              <a:gd name="T19" fmla="*/ 2147483647 h 93"/>
              <a:gd name="T20" fmla="*/ 2147483647 w 247"/>
              <a:gd name="T21" fmla="*/ 2147483647 h 93"/>
              <a:gd name="T22" fmla="*/ 2147483647 w 247"/>
              <a:gd name="T23" fmla="*/ 2147483647 h 93"/>
              <a:gd name="T24" fmla="*/ 2147483647 w 247"/>
              <a:gd name="T25" fmla="*/ 2147483647 h 93"/>
              <a:gd name="T26" fmla="*/ 2147483647 w 247"/>
              <a:gd name="T27" fmla="*/ 2147483647 h 93"/>
              <a:gd name="T28" fmla="*/ 2147483647 w 247"/>
              <a:gd name="T29" fmla="*/ 2147483647 h 93"/>
              <a:gd name="T30" fmla="*/ 2147483647 w 247"/>
              <a:gd name="T31" fmla="*/ 2147483647 h 93"/>
              <a:gd name="T32" fmla="*/ 0 w 247"/>
              <a:gd name="T33" fmla="*/ 2147483647 h 9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47"/>
              <a:gd name="T52" fmla="*/ 0 h 93"/>
              <a:gd name="T53" fmla="*/ 247 w 247"/>
              <a:gd name="T54" fmla="*/ 93 h 9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47" h="93">
                <a:moveTo>
                  <a:pt x="247" y="54"/>
                </a:moveTo>
                <a:lnTo>
                  <a:pt x="236" y="39"/>
                </a:lnTo>
                <a:lnTo>
                  <a:pt x="226" y="29"/>
                </a:lnTo>
                <a:lnTo>
                  <a:pt x="213" y="20"/>
                </a:lnTo>
                <a:lnTo>
                  <a:pt x="200" y="13"/>
                </a:lnTo>
                <a:lnTo>
                  <a:pt x="184" y="7"/>
                </a:lnTo>
                <a:lnTo>
                  <a:pt x="168" y="3"/>
                </a:lnTo>
                <a:lnTo>
                  <a:pt x="149" y="0"/>
                </a:lnTo>
                <a:lnTo>
                  <a:pt x="130" y="0"/>
                </a:lnTo>
                <a:lnTo>
                  <a:pt x="103" y="2"/>
                </a:lnTo>
                <a:lnTo>
                  <a:pt x="79" y="6"/>
                </a:lnTo>
                <a:lnTo>
                  <a:pt x="59" y="12"/>
                </a:lnTo>
                <a:lnTo>
                  <a:pt x="42" y="23"/>
                </a:lnTo>
                <a:lnTo>
                  <a:pt x="26" y="34"/>
                </a:lnTo>
                <a:lnTo>
                  <a:pt x="14" y="51"/>
                </a:lnTo>
                <a:lnTo>
                  <a:pt x="5" y="70"/>
                </a:lnTo>
                <a:lnTo>
                  <a:pt x="0" y="93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1" name="Freeform 198"/>
          <p:cNvSpPr>
            <a:spLocks/>
          </p:cNvSpPr>
          <p:nvPr/>
        </p:nvSpPr>
        <p:spPr bwMode="auto">
          <a:xfrm>
            <a:off x="1890713" y="5187950"/>
            <a:ext cx="17462" cy="74613"/>
          </a:xfrm>
          <a:custGeom>
            <a:avLst/>
            <a:gdLst>
              <a:gd name="T0" fmla="*/ 2147483647 w 33"/>
              <a:gd name="T1" fmla="*/ 2147483647 h 141"/>
              <a:gd name="T2" fmla="*/ 2147483647 w 33"/>
              <a:gd name="T3" fmla="*/ 2147483647 h 141"/>
              <a:gd name="T4" fmla="*/ 2147483647 w 33"/>
              <a:gd name="T5" fmla="*/ 2147483647 h 141"/>
              <a:gd name="T6" fmla="*/ 2147483647 w 33"/>
              <a:gd name="T7" fmla="*/ 2147483647 h 141"/>
              <a:gd name="T8" fmla="*/ 2147483647 w 33"/>
              <a:gd name="T9" fmla="*/ 2147483647 h 141"/>
              <a:gd name="T10" fmla="*/ 2147483647 w 33"/>
              <a:gd name="T11" fmla="*/ 2147483647 h 141"/>
              <a:gd name="T12" fmla="*/ 2147483647 w 33"/>
              <a:gd name="T13" fmla="*/ 2147483647 h 141"/>
              <a:gd name="T14" fmla="*/ 2147483647 w 33"/>
              <a:gd name="T15" fmla="*/ 2147483647 h 141"/>
              <a:gd name="T16" fmla="*/ 2147483647 w 33"/>
              <a:gd name="T17" fmla="*/ 2147483647 h 141"/>
              <a:gd name="T18" fmla="*/ 2147483647 w 33"/>
              <a:gd name="T19" fmla="*/ 2147483647 h 141"/>
              <a:gd name="T20" fmla="*/ 0 w 33"/>
              <a:gd name="T21" fmla="*/ 0 h 14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"/>
              <a:gd name="T34" fmla="*/ 0 h 141"/>
              <a:gd name="T35" fmla="*/ 33 w 33"/>
              <a:gd name="T36" fmla="*/ 141 h 14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" h="141">
                <a:moveTo>
                  <a:pt x="27" y="141"/>
                </a:moveTo>
                <a:lnTo>
                  <a:pt x="27" y="135"/>
                </a:lnTo>
                <a:lnTo>
                  <a:pt x="29" y="130"/>
                </a:lnTo>
                <a:lnTo>
                  <a:pt x="31" y="119"/>
                </a:lnTo>
                <a:lnTo>
                  <a:pt x="33" y="98"/>
                </a:lnTo>
                <a:lnTo>
                  <a:pt x="30" y="66"/>
                </a:lnTo>
                <a:lnTo>
                  <a:pt x="26" y="52"/>
                </a:lnTo>
                <a:lnTo>
                  <a:pt x="23" y="40"/>
                </a:lnTo>
                <a:lnTo>
                  <a:pt x="18" y="27"/>
                </a:lnTo>
                <a:lnTo>
                  <a:pt x="13" y="17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rgbClr val="41EB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2" name="Freeform 199"/>
          <p:cNvSpPr>
            <a:spLocks/>
          </p:cNvSpPr>
          <p:nvPr/>
        </p:nvSpPr>
        <p:spPr bwMode="auto">
          <a:xfrm>
            <a:off x="1763713" y="5172075"/>
            <a:ext cx="141287" cy="141288"/>
          </a:xfrm>
          <a:custGeom>
            <a:avLst/>
            <a:gdLst>
              <a:gd name="T0" fmla="*/ 2147483647 w 267"/>
              <a:gd name="T1" fmla="*/ 0 h 267"/>
              <a:gd name="T2" fmla="*/ 2147483647 w 267"/>
              <a:gd name="T3" fmla="*/ 2147483647 h 267"/>
              <a:gd name="T4" fmla="*/ 2147483647 w 267"/>
              <a:gd name="T5" fmla="*/ 2147483647 h 267"/>
              <a:gd name="T6" fmla="*/ 2147483647 w 267"/>
              <a:gd name="T7" fmla="*/ 2147483647 h 267"/>
              <a:gd name="T8" fmla="*/ 2147483647 w 267"/>
              <a:gd name="T9" fmla="*/ 2147483647 h 267"/>
              <a:gd name="T10" fmla="*/ 2147483647 w 267"/>
              <a:gd name="T11" fmla="*/ 2147483647 h 267"/>
              <a:gd name="T12" fmla="*/ 2147483647 w 267"/>
              <a:gd name="T13" fmla="*/ 2147483647 h 267"/>
              <a:gd name="T14" fmla="*/ 0 w 267"/>
              <a:gd name="T15" fmla="*/ 2147483647 h 267"/>
              <a:gd name="T16" fmla="*/ 0 w 267"/>
              <a:gd name="T17" fmla="*/ 2147483647 h 267"/>
              <a:gd name="T18" fmla="*/ 0 w 267"/>
              <a:gd name="T19" fmla="*/ 2147483647 h 267"/>
              <a:gd name="T20" fmla="*/ 2147483647 w 267"/>
              <a:gd name="T21" fmla="*/ 2147483647 h 267"/>
              <a:gd name="T22" fmla="*/ 2147483647 w 267"/>
              <a:gd name="T23" fmla="*/ 2147483647 h 267"/>
              <a:gd name="T24" fmla="*/ 2147483647 w 267"/>
              <a:gd name="T25" fmla="*/ 2147483647 h 267"/>
              <a:gd name="T26" fmla="*/ 2147483647 w 267"/>
              <a:gd name="T27" fmla="*/ 2147483647 h 267"/>
              <a:gd name="T28" fmla="*/ 2147483647 w 267"/>
              <a:gd name="T29" fmla="*/ 2147483647 h 267"/>
              <a:gd name="T30" fmla="*/ 2147483647 w 267"/>
              <a:gd name="T31" fmla="*/ 2147483647 h 267"/>
              <a:gd name="T32" fmla="*/ 2147483647 w 267"/>
              <a:gd name="T33" fmla="*/ 2147483647 h 267"/>
              <a:gd name="T34" fmla="*/ 2147483647 w 267"/>
              <a:gd name="T35" fmla="*/ 2147483647 h 267"/>
              <a:gd name="T36" fmla="*/ 2147483647 w 267"/>
              <a:gd name="T37" fmla="*/ 2147483647 h 267"/>
              <a:gd name="T38" fmla="*/ 2147483647 w 267"/>
              <a:gd name="T39" fmla="*/ 2147483647 h 267"/>
              <a:gd name="T40" fmla="*/ 2147483647 w 267"/>
              <a:gd name="T41" fmla="*/ 2147483647 h 267"/>
              <a:gd name="T42" fmla="*/ 2147483647 w 267"/>
              <a:gd name="T43" fmla="*/ 2147483647 h 267"/>
              <a:gd name="T44" fmla="*/ 2147483647 w 267"/>
              <a:gd name="T45" fmla="*/ 2147483647 h 267"/>
              <a:gd name="T46" fmla="*/ 2147483647 w 267"/>
              <a:gd name="T47" fmla="*/ 2147483647 h 267"/>
              <a:gd name="T48" fmla="*/ 2147483647 w 267"/>
              <a:gd name="T49" fmla="*/ 2147483647 h 267"/>
              <a:gd name="T50" fmla="*/ 2147483647 w 267"/>
              <a:gd name="T51" fmla="*/ 2147483647 h 267"/>
              <a:gd name="T52" fmla="*/ 2147483647 w 267"/>
              <a:gd name="T53" fmla="*/ 2147483647 h 267"/>
              <a:gd name="T54" fmla="*/ 2147483647 w 267"/>
              <a:gd name="T55" fmla="*/ 2147483647 h 267"/>
              <a:gd name="T56" fmla="*/ 2147483647 w 267"/>
              <a:gd name="T57" fmla="*/ 2147483647 h 267"/>
              <a:gd name="T58" fmla="*/ 2147483647 w 267"/>
              <a:gd name="T59" fmla="*/ 2147483647 h 267"/>
              <a:gd name="T60" fmla="*/ 2147483647 w 267"/>
              <a:gd name="T61" fmla="*/ 2147483647 h 267"/>
              <a:gd name="T62" fmla="*/ 2147483647 w 267"/>
              <a:gd name="T63" fmla="*/ 2147483647 h 267"/>
              <a:gd name="T64" fmla="*/ 2147483647 w 267"/>
              <a:gd name="T65" fmla="*/ 2147483647 h 267"/>
              <a:gd name="T66" fmla="*/ 2147483647 w 267"/>
              <a:gd name="T67" fmla="*/ 2147483647 h 267"/>
              <a:gd name="T68" fmla="*/ 2147483647 w 267"/>
              <a:gd name="T69" fmla="*/ 2147483647 h 267"/>
              <a:gd name="T70" fmla="*/ 2147483647 w 267"/>
              <a:gd name="T71" fmla="*/ 2147483647 h 267"/>
              <a:gd name="T72" fmla="*/ 2147483647 w 267"/>
              <a:gd name="T73" fmla="*/ 2147483647 h 267"/>
              <a:gd name="T74" fmla="*/ 2147483647 w 267"/>
              <a:gd name="T75" fmla="*/ 2147483647 h 26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67"/>
              <a:gd name="T115" fmla="*/ 0 h 267"/>
              <a:gd name="T116" fmla="*/ 267 w 267"/>
              <a:gd name="T117" fmla="*/ 267 h 26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67" h="267">
                <a:moveTo>
                  <a:pt x="92" y="0"/>
                </a:moveTo>
                <a:lnTo>
                  <a:pt x="70" y="6"/>
                </a:lnTo>
                <a:lnTo>
                  <a:pt x="51" y="15"/>
                </a:lnTo>
                <a:lnTo>
                  <a:pt x="34" y="27"/>
                </a:lnTo>
                <a:lnTo>
                  <a:pt x="22" y="42"/>
                </a:lnTo>
                <a:lnTo>
                  <a:pt x="12" y="59"/>
                </a:lnTo>
                <a:lnTo>
                  <a:pt x="5" y="80"/>
                </a:lnTo>
                <a:lnTo>
                  <a:pt x="1" y="103"/>
                </a:lnTo>
                <a:lnTo>
                  <a:pt x="0" y="130"/>
                </a:lnTo>
                <a:lnTo>
                  <a:pt x="1" y="162"/>
                </a:lnTo>
                <a:lnTo>
                  <a:pt x="8" y="189"/>
                </a:lnTo>
                <a:lnTo>
                  <a:pt x="12" y="200"/>
                </a:lnTo>
                <a:lnTo>
                  <a:pt x="18" y="212"/>
                </a:lnTo>
                <a:lnTo>
                  <a:pt x="25" y="221"/>
                </a:lnTo>
                <a:lnTo>
                  <a:pt x="34" y="232"/>
                </a:lnTo>
                <a:lnTo>
                  <a:pt x="42" y="238"/>
                </a:lnTo>
                <a:lnTo>
                  <a:pt x="52" y="246"/>
                </a:lnTo>
                <a:lnTo>
                  <a:pt x="62" y="251"/>
                </a:lnTo>
                <a:lnTo>
                  <a:pt x="75" y="258"/>
                </a:lnTo>
                <a:lnTo>
                  <a:pt x="103" y="264"/>
                </a:lnTo>
                <a:lnTo>
                  <a:pt x="135" y="267"/>
                </a:lnTo>
                <a:lnTo>
                  <a:pt x="148" y="265"/>
                </a:lnTo>
                <a:lnTo>
                  <a:pt x="161" y="264"/>
                </a:lnTo>
                <a:lnTo>
                  <a:pt x="173" y="261"/>
                </a:lnTo>
                <a:lnTo>
                  <a:pt x="186" y="260"/>
                </a:lnTo>
                <a:lnTo>
                  <a:pt x="189" y="258"/>
                </a:lnTo>
                <a:lnTo>
                  <a:pt x="195" y="256"/>
                </a:lnTo>
                <a:lnTo>
                  <a:pt x="205" y="252"/>
                </a:lnTo>
                <a:lnTo>
                  <a:pt x="214" y="247"/>
                </a:lnTo>
                <a:lnTo>
                  <a:pt x="225" y="243"/>
                </a:lnTo>
                <a:lnTo>
                  <a:pt x="231" y="235"/>
                </a:lnTo>
                <a:lnTo>
                  <a:pt x="239" y="229"/>
                </a:lnTo>
                <a:lnTo>
                  <a:pt x="245" y="221"/>
                </a:lnTo>
                <a:lnTo>
                  <a:pt x="252" y="213"/>
                </a:lnTo>
                <a:lnTo>
                  <a:pt x="256" y="203"/>
                </a:lnTo>
                <a:lnTo>
                  <a:pt x="261" y="194"/>
                </a:lnTo>
                <a:lnTo>
                  <a:pt x="263" y="184"/>
                </a:lnTo>
                <a:lnTo>
                  <a:pt x="267" y="173"/>
                </a:lnTo>
              </a:path>
            </a:pathLst>
          </a:custGeom>
          <a:noFill/>
          <a:ln w="23813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3" name="Line 200"/>
          <p:cNvSpPr>
            <a:spLocks noChangeShapeType="1"/>
          </p:cNvSpPr>
          <p:nvPr/>
        </p:nvSpPr>
        <p:spPr bwMode="auto">
          <a:xfrm flipH="1">
            <a:off x="1890713" y="5151438"/>
            <a:ext cx="52387" cy="36512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4" name="Line 201"/>
          <p:cNvSpPr>
            <a:spLocks noChangeShapeType="1"/>
          </p:cNvSpPr>
          <p:nvPr/>
        </p:nvSpPr>
        <p:spPr bwMode="auto">
          <a:xfrm flipV="1">
            <a:off x="2047875" y="4732338"/>
            <a:ext cx="127000" cy="296862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5" name="Line 202"/>
          <p:cNvSpPr>
            <a:spLocks noChangeShapeType="1"/>
          </p:cNvSpPr>
          <p:nvPr/>
        </p:nvSpPr>
        <p:spPr bwMode="auto">
          <a:xfrm flipV="1">
            <a:off x="3381375" y="2555875"/>
            <a:ext cx="233363" cy="111125"/>
          </a:xfrm>
          <a:prstGeom prst="line">
            <a:avLst/>
          </a:pr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6" name="Freeform 203"/>
          <p:cNvSpPr>
            <a:spLocks/>
          </p:cNvSpPr>
          <p:nvPr/>
        </p:nvSpPr>
        <p:spPr bwMode="auto">
          <a:xfrm>
            <a:off x="5457825" y="2009775"/>
            <a:ext cx="144463" cy="85725"/>
          </a:xfrm>
          <a:custGeom>
            <a:avLst/>
            <a:gdLst>
              <a:gd name="T0" fmla="*/ 2147483647 w 272"/>
              <a:gd name="T1" fmla="*/ 2147483647 h 164"/>
              <a:gd name="T2" fmla="*/ 2147483647 w 272"/>
              <a:gd name="T3" fmla="*/ 2147483647 h 164"/>
              <a:gd name="T4" fmla="*/ 2147483647 w 272"/>
              <a:gd name="T5" fmla="*/ 2147483647 h 164"/>
              <a:gd name="T6" fmla="*/ 2147483647 w 272"/>
              <a:gd name="T7" fmla="*/ 2147483647 h 164"/>
              <a:gd name="T8" fmla="*/ 2147483647 w 272"/>
              <a:gd name="T9" fmla="*/ 2147483647 h 164"/>
              <a:gd name="T10" fmla="*/ 2147483647 w 272"/>
              <a:gd name="T11" fmla="*/ 2147483647 h 164"/>
              <a:gd name="T12" fmla="*/ 2147483647 w 272"/>
              <a:gd name="T13" fmla="*/ 2147483647 h 164"/>
              <a:gd name="T14" fmla="*/ 2147483647 w 272"/>
              <a:gd name="T15" fmla="*/ 2147483647 h 164"/>
              <a:gd name="T16" fmla="*/ 2147483647 w 272"/>
              <a:gd name="T17" fmla="*/ 2147483647 h 164"/>
              <a:gd name="T18" fmla="*/ 2147483647 w 272"/>
              <a:gd name="T19" fmla="*/ 2147483647 h 164"/>
              <a:gd name="T20" fmla="*/ 2147483647 w 272"/>
              <a:gd name="T21" fmla="*/ 2147483647 h 164"/>
              <a:gd name="T22" fmla="*/ 2147483647 w 272"/>
              <a:gd name="T23" fmla="*/ 2147483647 h 164"/>
              <a:gd name="T24" fmla="*/ 2147483647 w 272"/>
              <a:gd name="T25" fmla="*/ 2147483647 h 164"/>
              <a:gd name="T26" fmla="*/ 2147483647 w 272"/>
              <a:gd name="T27" fmla="*/ 2147483647 h 164"/>
              <a:gd name="T28" fmla="*/ 2147483647 w 272"/>
              <a:gd name="T29" fmla="*/ 2147483647 h 164"/>
              <a:gd name="T30" fmla="*/ 2147483647 w 272"/>
              <a:gd name="T31" fmla="*/ 0 h 164"/>
              <a:gd name="T32" fmla="*/ 2147483647 w 272"/>
              <a:gd name="T33" fmla="*/ 0 h 164"/>
              <a:gd name="T34" fmla="*/ 2147483647 w 272"/>
              <a:gd name="T35" fmla="*/ 0 h 164"/>
              <a:gd name="T36" fmla="*/ 2147483647 w 272"/>
              <a:gd name="T37" fmla="*/ 2147483647 h 164"/>
              <a:gd name="T38" fmla="*/ 2147483647 w 272"/>
              <a:gd name="T39" fmla="*/ 2147483647 h 164"/>
              <a:gd name="T40" fmla="*/ 2147483647 w 272"/>
              <a:gd name="T41" fmla="*/ 2147483647 h 164"/>
              <a:gd name="T42" fmla="*/ 2147483647 w 272"/>
              <a:gd name="T43" fmla="*/ 2147483647 h 164"/>
              <a:gd name="T44" fmla="*/ 2147483647 w 272"/>
              <a:gd name="T45" fmla="*/ 2147483647 h 164"/>
              <a:gd name="T46" fmla="*/ 2147483647 w 272"/>
              <a:gd name="T47" fmla="*/ 2147483647 h 164"/>
              <a:gd name="T48" fmla="*/ 2147483647 w 272"/>
              <a:gd name="T49" fmla="*/ 2147483647 h 164"/>
              <a:gd name="T50" fmla="*/ 2147483647 w 272"/>
              <a:gd name="T51" fmla="*/ 2147483647 h 164"/>
              <a:gd name="T52" fmla="*/ 0 w 272"/>
              <a:gd name="T53" fmla="*/ 2147483647 h 164"/>
              <a:gd name="T54" fmla="*/ 0 w 272"/>
              <a:gd name="T55" fmla="*/ 2147483647 h 16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72"/>
              <a:gd name="T85" fmla="*/ 0 h 164"/>
              <a:gd name="T86" fmla="*/ 272 w 272"/>
              <a:gd name="T87" fmla="*/ 164 h 16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72" h="164">
                <a:moveTo>
                  <a:pt x="270" y="164"/>
                </a:moveTo>
                <a:lnTo>
                  <a:pt x="271" y="149"/>
                </a:lnTo>
                <a:lnTo>
                  <a:pt x="271" y="141"/>
                </a:lnTo>
                <a:lnTo>
                  <a:pt x="271" y="137"/>
                </a:lnTo>
                <a:lnTo>
                  <a:pt x="272" y="135"/>
                </a:lnTo>
                <a:lnTo>
                  <a:pt x="270" y="102"/>
                </a:lnTo>
                <a:lnTo>
                  <a:pt x="263" y="75"/>
                </a:lnTo>
                <a:lnTo>
                  <a:pt x="258" y="62"/>
                </a:lnTo>
                <a:lnTo>
                  <a:pt x="253" y="52"/>
                </a:lnTo>
                <a:lnTo>
                  <a:pt x="245" y="41"/>
                </a:lnTo>
                <a:lnTo>
                  <a:pt x="238" y="33"/>
                </a:lnTo>
                <a:lnTo>
                  <a:pt x="228" y="24"/>
                </a:lnTo>
                <a:lnTo>
                  <a:pt x="219" y="18"/>
                </a:lnTo>
                <a:lnTo>
                  <a:pt x="207" y="11"/>
                </a:lnTo>
                <a:lnTo>
                  <a:pt x="196" y="8"/>
                </a:lnTo>
                <a:lnTo>
                  <a:pt x="168" y="1"/>
                </a:lnTo>
                <a:lnTo>
                  <a:pt x="137" y="0"/>
                </a:lnTo>
                <a:lnTo>
                  <a:pt x="104" y="1"/>
                </a:lnTo>
                <a:lnTo>
                  <a:pt x="76" y="8"/>
                </a:lnTo>
                <a:lnTo>
                  <a:pt x="52" y="18"/>
                </a:lnTo>
                <a:lnTo>
                  <a:pt x="41" y="24"/>
                </a:lnTo>
                <a:lnTo>
                  <a:pt x="34" y="33"/>
                </a:lnTo>
                <a:lnTo>
                  <a:pt x="24" y="41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1" y="102"/>
                </a:lnTo>
                <a:lnTo>
                  <a:pt x="0" y="135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7" name="Freeform 204"/>
          <p:cNvSpPr>
            <a:spLocks/>
          </p:cNvSpPr>
          <p:nvPr/>
        </p:nvSpPr>
        <p:spPr bwMode="auto">
          <a:xfrm>
            <a:off x="5457825" y="2081213"/>
            <a:ext cx="142875" cy="14287"/>
          </a:xfrm>
          <a:custGeom>
            <a:avLst/>
            <a:gdLst>
              <a:gd name="T0" fmla="*/ 2147483647 w 270"/>
              <a:gd name="T1" fmla="*/ 2147483647 h 29"/>
              <a:gd name="T2" fmla="*/ 2147483647 w 270"/>
              <a:gd name="T3" fmla="*/ 2147483647 h 29"/>
              <a:gd name="T4" fmla="*/ 0 w 270"/>
              <a:gd name="T5" fmla="*/ 0 h 29"/>
              <a:gd name="T6" fmla="*/ 0 60000 65536"/>
              <a:gd name="T7" fmla="*/ 0 60000 65536"/>
              <a:gd name="T8" fmla="*/ 0 60000 65536"/>
              <a:gd name="T9" fmla="*/ 0 w 270"/>
              <a:gd name="T10" fmla="*/ 0 h 29"/>
              <a:gd name="T11" fmla="*/ 270 w 270"/>
              <a:gd name="T12" fmla="*/ 29 h 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0" h="29">
                <a:moveTo>
                  <a:pt x="270" y="29"/>
                </a:moveTo>
                <a:lnTo>
                  <a:pt x="135" y="2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8" name="Freeform 205"/>
          <p:cNvSpPr>
            <a:spLocks/>
          </p:cNvSpPr>
          <p:nvPr/>
        </p:nvSpPr>
        <p:spPr bwMode="auto">
          <a:xfrm>
            <a:off x="5827713" y="2141538"/>
            <a:ext cx="142875" cy="85725"/>
          </a:xfrm>
          <a:custGeom>
            <a:avLst/>
            <a:gdLst>
              <a:gd name="T0" fmla="*/ 2147483647 w 269"/>
              <a:gd name="T1" fmla="*/ 0 h 160"/>
              <a:gd name="T2" fmla="*/ 0 w 269"/>
              <a:gd name="T3" fmla="*/ 2147483647 h 160"/>
              <a:gd name="T4" fmla="*/ 0 w 269"/>
              <a:gd name="T5" fmla="*/ 2147483647 h 160"/>
              <a:gd name="T6" fmla="*/ 2147483647 w 269"/>
              <a:gd name="T7" fmla="*/ 2147483647 h 160"/>
              <a:gd name="T8" fmla="*/ 2147483647 w 269"/>
              <a:gd name="T9" fmla="*/ 2147483647 h 160"/>
              <a:gd name="T10" fmla="*/ 2147483647 w 269"/>
              <a:gd name="T11" fmla="*/ 2147483647 h 160"/>
              <a:gd name="T12" fmla="*/ 2147483647 w 269"/>
              <a:gd name="T13" fmla="*/ 2147483647 h 160"/>
              <a:gd name="T14" fmla="*/ 2147483647 w 269"/>
              <a:gd name="T15" fmla="*/ 2147483647 h 160"/>
              <a:gd name="T16" fmla="*/ 2147483647 w 269"/>
              <a:gd name="T17" fmla="*/ 2147483647 h 160"/>
              <a:gd name="T18" fmla="*/ 2147483647 w 269"/>
              <a:gd name="T19" fmla="*/ 2147483647 h 160"/>
              <a:gd name="T20" fmla="*/ 2147483647 w 269"/>
              <a:gd name="T21" fmla="*/ 2147483647 h 160"/>
              <a:gd name="T22" fmla="*/ 2147483647 w 269"/>
              <a:gd name="T23" fmla="*/ 2147483647 h 160"/>
              <a:gd name="T24" fmla="*/ 2147483647 w 269"/>
              <a:gd name="T25" fmla="*/ 2147483647 h 160"/>
              <a:gd name="T26" fmla="*/ 2147483647 w 269"/>
              <a:gd name="T27" fmla="*/ 2147483647 h 160"/>
              <a:gd name="T28" fmla="*/ 2147483647 w 269"/>
              <a:gd name="T29" fmla="*/ 2147483647 h 160"/>
              <a:gd name="T30" fmla="*/ 2147483647 w 269"/>
              <a:gd name="T31" fmla="*/ 2147483647 h 160"/>
              <a:gd name="T32" fmla="*/ 2147483647 w 269"/>
              <a:gd name="T33" fmla="*/ 2147483647 h 160"/>
              <a:gd name="T34" fmla="*/ 2147483647 w 269"/>
              <a:gd name="T35" fmla="*/ 2147483647 h 160"/>
              <a:gd name="T36" fmla="*/ 2147483647 w 269"/>
              <a:gd name="T37" fmla="*/ 2147483647 h 160"/>
              <a:gd name="T38" fmla="*/ 2147483647 w 269"/>
              <a:gd name="T39" fmla="*/ 2147483647 h 160"/>
              <a:gd name="T40" fmla="*/ 2147483647 w 269"/>
              <a:gd name="T41" fmla="*/ 2147483647 h 160"/>
              <a:gd name="T42" fmla="*/ 2147483647 w 269"/>
              <a:gd name="T43" fmla="*/ 2147483647 h 160"/>
              <a:gd name="T44" fmla="*/ 2147483647 w 269"/>
              <a:gd name="T45" fmla="*/ 2147483647 h 160"/>
              <a:gd name="T46" fmla="*/ 2147483647 w 269"/>
              <a:gd name="T47" fmla="*/ 2147483647 h 160"/>
              <a:gd name="T48" fmla="*/ 2147483647 w 269"/>
              <a:gd name="T49" fmla="*/ 2147483647 h 160"/>
              <a:gd name="T50" fmla="*/ 2147483647 w 269"/>
              <a:gd name="T51" fmla="*/ 2147483647 h 160"/>
              <a:gd name="T52" fmla="*/ 2147483647 w 269"/>
              <a:gd name="T53" fmla="*/ 2147483647 h 160"/>
              <a:gd name="T54" fmla="*/ 2147483647 w 269"/>
              <a:gd name="T55" fmla="*/ 2147483647 h 160"/>
              <a:gd name="T56" fmla="*/ 2147483647 w 269"/>
              <a:gd name="T57" fmla="*/ 2147483647 h 160"/>
              <a:gd name="T58" fmla="*/ 2147483647 w 269"/>
              <a:gd name="T59" fmla="*/ 2147483647 h 160"/>
              <a:gd name="T60" fmla="*/ 2147483647 w 269"/>
              <a:gd name="T61" fmla="*/ 2147483647 h 16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69"/>
              <a:gd name="T94" fmla="*/ 0 h 160"/>
              <a:gd name="T95" fmla="*/ 269 w 269"/>
              <a:gd name="T96" fmla="*/ 160 h 16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69" h="160">
                <a:moveTo>
                  <a:pt x="2" y="0"/>
                </a:moveTo>
                <a:lnTo>
                  <a:pt x="0" y="25"/>
                </a:lnTo>
                <a:lnTo>
                  <a:pt x="1" y="56"/>
                </a:lnTo>
                <a:lnTo>
                  <a:pt x="7" y="83"/>
                </a:lnTo>
                <a:lnTo>
                  <a:pt x="11" y="95"/>
                </a:lnTo>
                <a:lnTo>
                  <a:pt x="18" y="107"/>
                </a:lnTo>
                <a:lnTo>
                  <a:pt x="24" y="116"/>
                </a:lnTo>
                <a:lnTo>
                  <a:pt x="33" y="126"/>
                </a:lnTo>
                <a:lnTo>
                  <a:pt x="41" y="133"/>
                </a:lnTo>
                <a:lnTo>
                  <a:pt x="51" y="140"/>
                </a:lnTo>
                <a:lnTo>
                  <a:pt x="62" y="145"/>
                </a:lnTo>
                <a:lnTo>
                  <a:pt x="75" y="151"/>
                </a:lnTo>
                <a:lnTo>
                  <a:pt x="102" y="157"/>
                </a:lnTo>
                <a:lnTo>
                  <a:pt x="134" y="160"/>
                </a:lnTo>
                <a:lnTo>
                  <a:pt x="150" y="158"/>
                </a:lnTo>
                <a:lnTo>
                  <a:pt x="166" y="157"/>
                </a:lnTo>
                <a:lnTo>
                  <a:pt x="179" y="153"/>
                </a:lnTo>
                <a:lnTo>
                  <a:pt x="193" y="151"/>
                </a:lnTo>
                <a:lnTo>
                  <a:pt x="205" y="145"/>
                </a:lnTo>
                <a:lnTo>
                  <a:pt x="216" y="140"/>
                </a:lnTo>
                <a:lnTo>
                  <a:pt x="225" y="133"/>
                </a:lnTo>
                <a:lnTo>
                  <a:pt x="236" y="126"/>
                </a:lnTo>
                <a:lnTo>
                  <a:pt x="242" y="116"/>
                </a:lnTo>
                <a:lnTo>
                  <a:pt x="250" y="107"/>
                </a:lnTo>
                <a:lnTo>
                  <a:pt x="255" y="95"/>
                </a:lnTo>
                <a:lnTo>
                  <a:pt x="260" y="83"/>
                </a:lnTo>
                <a:lnTo>
                  <a:pt x="263" y="69"/>
                </a:lnTo>
                <a:lnTo>
                  <a:pt x="267" y="56"/>
                </a:lnTo>
                <a:lnTo>
                  <a:pt x="268" y="40"/>
                </a:lnTo>
                <a:lnTo>
                  <a:pt x="269" y="25"/>
                </a:lnTo>
                <a:lnTo>
                  <a:pt x="269" y="3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399" name="Line 206"/>
          <p:cNvSpPr>
            <a:spLocks noChangeShapeType="1"/>
          </p:cNvSpPr>
          <p:nvPr/>
        </p:nvSpPr>
        <p:spPr bwMode="auto">
          <a:xfrm>
            <a:off x="5600700" y="2095500"/>
            <a:ext cx="228600" cy="46038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0" name="Freeform 207"/>
          <p:cNvSpPr>
            <a:spLocks/>
          </p:cNvSpPr>
          <p:nvPr/>
        </p:nvSpPr>
        <p:spPr bwMode="auto">
          <a:xfrm>
            <a:off x="5457825" y="2081213"/>
            <a:ext cx="142875" cy="71437"/>
          </a:xfrm>
          <a:custGeom>
            <a:avLst/>
            <a:gdLst>
              <a:gd name="T0" fmla="*/ 0 w 270"/>
              <a:gd name="T1" fmla="*/ 0 h 137"/>
              <a:gd name="T2" fmla="*/ 0 w 270"/>
              <a:gd name="T3" fmla="*/ 2147483647 h 137"/>
              <a:gd name="T4" fmla="*/ 2147483647 w 270"/>
              <a:gd name="T5" fmla="*/ 2147483647 h 137"/>
              <a:gd name="T6" fmla="*/ 2147483647 w 270"/>
              <a:gd name="T7" fmla="*/ 2147483647 h 137"/>
              <a:gd name="T8" fmla="*/ 2147483647 w 270"/>
              <a:gd name="T9" fmla="*/ 2147483647 h 137"/>
              <a:gd name="T10" fmla="*/ 2147483647 w 270"/>
              <a:gd name="T11" fmla="*/ 2147483647 h 137"/>
              <a:gd name="T12" fmla="*/ 2147483647 w 270"/>
              <a:gd name="T13" fmla="*/ 2147483647 h 137"/>
              <a:gd name="T14" fmla="*/ 2147483647 w 270"/>
              <a:gd name="T15" fmla="*/ 2147483647 h 137"/>
              <a:gd name="T16" fmla="*/ 2147483647 w 270"/>
              <a:gd name="T17" fmla="*/ 2147483647 h 137"/>
              <a:gd name="T18" fmla="*/ 2147483647 w 270"/>
              <a:gd name="T19" fmla="*/ 2147483647 h 137"/>
              <a:gd name="T20" fmla="*/ 2147483647 w 270"/>
              <a:gd name="T21" fmla="*/ 2147483647 h 137"/>
              <a:gd name="T22" fmla="*/ 2147483647 w 270"/>
              <a:gd name="T23" fmla="*/ 2147483647 h 137"/>
              <a:gd name="T24" fmla="*/ 2147483647 w 270"/>
              <a:gd name="T25" fmla="*/ 2147483647 h 137"/>
              <a:gd name="T26" fmla="*/ 2147483647 w 270"/>
              <a:gd name="T27" fmla="*/ 2147483647 h 137"/>
              <a:gd name="T28" fmla="*/ 2147483647 w 270"/>
              <a:gd name="T29" fmla="*/ 2147483647 h 137"/>
              <a:gd name="T30" fmla="*/ 2147483647 w 270"/>
              <a:gd name="T31" fmla="*/ 2147483647 h 137"/>
              <a:gd name="T32" fmla="*/ 2147483647 w 270"/>
              <a:gd name="T33" fmla="*/ 2147483647 h 137"/>
              <a:gd name="T34" fmla="*/ 2147483647 w 270"/>
              <a:gd name="T35" fmla="*/ 2147483647 h 137"/>
              <a:gd name="T36" fmla="*/ 2147483647 w 270"/>
              <a:gd name="T37" fmla="*/ 2147483647 h 137"/>
              <a:gd name="T38" fmla="*/ 2147483647 w 270"/>
              <a:gd name="T39" fmla="*/ 2147483647 h 137"/>
              <a:gd name="T40" fmla="*/ 2147483647 w 270"/>
              <a:gd name="T41" fmla="*/ 2147483647 h 137"/>
              <a:gd name="T42" fmla="*/ 2147483647 w 270"/>
              <a:gd name="T43" fmla="*/ 2147483647 h 137"/>
              <a:gd name="T44" fmla="*/ 2147483647 w 270"/>
              <a:gd name="T45" fmla="*/ 2147483647 h 137"/>
              <a:gd name="T46" fmla="*/ 2147483647 w 270"/>
              <a:gd name="T47" fmla="*/ 2147483647 h 137"/>
              <a:gd name="T48" fmla="*/ 2147483647 w 270"/>
              <a:gd name="T49" fmla="*/ 2147483647 h 137"/>
              <a:gd name="T50" fmla="*/ 2147483647 w 270"/>
              <a:gd name="T51" fmla="*/ 2147483647 h 137"/>
              <a:gd name="T52" fmla="*/ 2147483647 w 270"/>
              <a:gd name="T53" fmla="*/ 2147483647 h 137"/>
              <a:gd name="T54" fmla="*/ 2147483647 w 270"/>
              <a:gd name="T55" fmla="*/ 2147483647 h 137"/>
              <a:gd name="T56" fmla="*/ 2147483647 w 270"/>
              <a:gd name="T57" fmla="*/ 2147483647 h 137"/>
              <a:gd name="T58" fmla="*/ 2147483647 w 270"/>
              <a:gd name="T59" fmla="*/ 2147483647 h 137"/>
              <a:gd name="T60" fmla="*/ 2147483647 w 270"/>
              <a:gd name="T61" fmla="*/ 2147483647 h 137"/>
              <a:gd name="T62" fmla="*/ 2147483647 w 270"/>
              <a:gd name="T63" fmla="*/ 2147483647 h 137"/>
              <a:gd name="T64" fmla="*/ 2147483647 w 270"/>
              <a:gd name="T65" fmla="*/ 2147483647 h 137"/>
              <a:gd name="T66" fmla="*/ 2147483647 w 270"/>
              <a:gd name="T67" fmla="*/ 2147483647 h 137"/>
              <a:gd name="T68" fmla="*/ 2147483647 w 270"/>
              <a:gd name="T69" fmla="*/ 2147483647 h 137"/>
              <a:gd name="T70" fmla="*/ 2147483647 w 270"/>
              <a:gd name="T71" fmla="*/ 2147483647 h 137"/>
              <a:gd name="T72" fmla="*/ 2147483647 w 270"/>
              <a:gd name="T73" fmla="*/ 2147483647 h 137"/>
              <a:gd name="T74" fmla="*/ 2147483647 w 270"/>
              <a:gd name="T75" fmla="*/ 2147483647 h 137"/>
              <a:gd name="T76" fmla="*/ 2147483647 w 270"/>
              <a:gd name="T77" fmla="*/ 2147483647 h 13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70"/>
              <a:gd name="T118" fmla="*/ 0 h 137"/>
              <a:gd name="T119" fmla="*/ 270 w 270"/>
              <a:gd name="T120" fmla="*/ 137 h 137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70" h="137">
                <a:moveTo>
                  <a:pt x="0" y="0"/>
                </a:moveTo>
                <a:lnTo>
                  <a:pt x="1" y="31"/>
                </a:lnTo>
                <a:lnTo>
                  <a:pt x="8" y="59"/>
                </a:lnTo>
                <a:lnTo>
                  <a:pt x="12" y="71"/>
                </a:lnTo>
                <a:lnTo>
                  <a:pt x="18" y="83"/>
                </a:lnTo>
                <a:lnTo>
                  <a:pt x="24" y="92"/>
                </a:lnTo>
                <a:lnTo>
                  <a:pt x="34" y="102"/>
                </a:lnTo>
                <a:lnTo>
                  <a:pt x="41" y="108"/>
                </a:lnTo>
                <a:lnTo>
                  <a:pt x="52" y="116"/>
                </a:lnTo>
                <a:lnTo>
                  <a:pt x="76" y="128"/>
                </a:lnTo>
                <a:lnTo>
                  <a:pt x="104" y="134"/>
                </a:lnTo>
                <a:lnTo>
                  <a:pt x="119" y="136"/>
                </a:lnTo>
                <a:lnTo>
                  <a:pt x="137" y="137"/>
                </a:lnTo>
                <a:lnTo>
                  <a:pt x="150" y="136"/>
                </a:lnTo>
                <a:lnTo>
                  <a:pt x="153" y="134"/>
                </a:lnTo>
                <a:lnTo>
                  <a:pt x="157" y="134"/>
                </a:lnTo>
                <a:lnTo>
                  <a:pt x="165" y="134"/>
                </a:lnTo>
                <a:lnTo>
                  <a:pt x="176" y="132"/>
                </a:lnTo>
                <a:lnTo>
                  <a:pt x="189" y="129"/>
                </a:lnTo>
                <a:lnTo>
                  <a:pt x="200" y="124"/>
                </a:lnTo>
                <a:lnTo>
                  <a:pt x="210" y="120"/>
                </a:lnTo>
                <a:lnTo>
                  <a:pt x="219" y="115"/>
                </a:lnTo>
                <a:lnTo>
                  <a:pt x="229" y="110"/>
                </a:lnTo>
                <a:lnTo>
                  <a:pt x="232" y="105"/>
                </a:lnTo>
                <a:lnTo>
                  <a:pt x="233" y="102"/>
                </a:lnTo>
                <a:lnTo>
                  <a:pt x="236" y="101"/>
                </a:lnTo>
                <a:lnTo>
                  <a:pt x="244" y="93"/>
                </a:lnTo>
                <a:lnTo>
                  <a:pt x="249" y="84"/>
                </a:lnTo>
                <a:lnTo>
                  <a:pt x="251" y="79"/>
                </a:lnTo>
                <a:lnTo>
                  <a:pt x="253" y="76"/>
                </a:lnTo>
                <a:lnTo>
                  <a:pt x="255" y="75"/>
                </a:lnTo>
                <a:lnTo>
                  <a:pt x="255" y="71"/>
                </a:lnTo>
                <a:lnTo>
                  <a:pt x="257" y="68"/>
                </a:lnTo>
                <a:lnTo>
                  <a:pt x="259" y="63"/>
                </a:lnTo>
                <a:lnTo>
                  <a:pt x="263" y="53"/>
                </a:lnTo>
                <a:lnTo>
                  <a:pt x="266" y="41"/>
                </a:lnTo>
                <a:lnTo>
                  <a:pt x="266" y="37"/>
                </a:lnTo>
                <a:lnTo>
                  <a:pt x="267" y="35"/>
                </a:lnTo>
                <a:lnTo>
                  <a:pt x="270" y="29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1" name="Freeform 208"/>
          <p:cNvSpPr>
            <a:spLocks/>
          </p:cNvSpPr>
          <p:nvPr/>
        </p:nvSpPr>
        <p:spPr bwMode="auto">
          <a:xfrm>
            <a:off x="6196013" y="2017713"/>
            <a:ext cx="142875" cy="144462"/>
          </a:xfrm>
          <a:custGeom>
            <a:avLst/>
            <a:gdLst>
              <a:gd name="T0" fmla="*/ 2147483647 w 271"/>
              <a:gd name="T1" fmla="*/ 2147483647 h 273"/>
              <a:gd name="T2" fmla="*/ 2147483647 w 271"/>
              <a:gd name="T3" fmla="*/ 2147483647 h 273"/>
              <a:gd name="T4" fmla="*/ 2147483647 w 271"/>
              <a:gd name="T5" fmla="*/ 2147483647 h 273"/>
              <a:gd name="T6" fmla="*/ 2147483647 w 271"/>
              <a:gd name="T7" fmla="*/ 2147483647 h 273"/>
              <a:gd name="T8" fmla="*/ 2147483647 w 271"/>
              <a:gd name="T9" fmla="*/ 2147483647 h 273"/>
              <a:gd name="T10" fmla="*/ 2147483647 w 271"/>
              <a:gd name="T11" fmla="*/ 2147483647 h 273"/>
              <a:gd name="T12" fmla="*/ 2147483647 w 271"/>
              <a:gd name="T13" fmla="*/ 2147483647 h 273"/>
              <a:gd name="T14" fmla="*/ 2147483647 w 271"/>
              <a:gd name="T15" fmla="*/ 2147483647 h 273"/>
              <a:gd name="T16" fmla="*/ 2147483647 w 271"/>
              <a:gd name="T17" fmla="*/ 2147483647 h 273"/>
              <a:gd name="T18" fmla="*/ 2147483647 w 271"/>
              <a:gd name="T19" fmla="*/ 2147483647 h 273"/>
              <a:gd name="T20" fmla="*/ 2147483647 w 271"/>
              <a:gd name="T21" fmla="*/ 2147483647 h 273"/>
              <a:gd name="T22" fmla="*/ 2147483647 w 271"/>
              <a:gd name="T23" fmla="*/ 2147483647 h 273"/>
              <a:gd name="T24" fmla="*/ 2147483647 w 271"/>
              <a:gd name="T25" fmla="*/ 2147483647 h 273"/>
              <a:gd name="T26" fmla="*/ 2147483647 w 271"/>
              <a:gd name="T27" fmla="*/ 2147483647 h 273"/>
              <a:gd name="T28" fmla="*/ 2147483647 w 271"/>
              <a:gd name="T29" fmla="*/ 2147483647 h 273"/>
              <a:gd name="T30" fmla="*/ 2147483647 w 271"/>
              <a:gd name="T31" fmla="*/ 2147483647 h 273"/>
              <a:gd name="T32" fmla="*/ 2147483647 w 271"/>
              <a:gd name="T33" fmla="*/ 2147483647 h 273"/>
              <a:gd name="T34" fmla="*/ 2147483647 w 271"/>
              <a:gd name="T35" fmla="*/ 2147483647 h 273"/>
              <a:gd name="T36" fmla="*/ 2147483647 w 271"/>
              <a:gd name="T37" fmla="*/ 2147483647 h 273"/>
              <a:gd name="T38" fmla="*/ 2147483647 w 271"/>
              <a:gd name="T39" fmla="*/ 2147483647 h 273"/>
              <a:gd name="T40" fmla="*/ 2147483647 w 271"/>
              <a:gd name="T41" fmla="*/ 2147483647 h 273"/>
              <a:gd name="T42" fmla="*/ 2147483647 w 271"/>
              <a:gd name="T43" fmla="*/ 2147483647 h 273"/>
              <a:gd name="T44" fmla="*/ 2147483647 w 271"/>
              <a:gd name="T45" fmla="*/ 2147483647 h 273"/>
              <a:gd name="T46" fmla="*/ 2147483647 w 271"/>
              <a:gd name="T47" fmla="*/ 2147483647 h 273"/>
              <a:gd name="T48" fmla="*/ 2147483647 w 271"/>
              <a:gd name="T49" fmla="*/ 2147483647 h 273"/>
              <a:gd name="T50" fmla="*/ 2147483647 w 271"/>
              <a:gd name="T51" fmla="*/ 2147483647 h 273"/>
              <a:gd name="T52" fmla="*/ 2147483647 w 271"/>
              <a:gd name="T53" fmla="*/ 2147483647 h 273"/>
              <a:gd name="T54" fmla="*/ 2147483647 w 271"/>
              <a:gd name="T55" fmla="*/ 2147483647 h 273"/>
              <a:gd name="T56" fmla="*/ 2147483647 w 271"/>
              <a:gd name="T57" fmla="*/ 2147483647 h 273"/>
              <a:gd name="T58" fmla="*/ 2147483647 w 271"/>
              <a:gd name="T59" fmla="*/ 2147483647 h 273"/>
              <a:gd name="T60" fmla="*/ 2147483647 w 271"/>
              <a:gd name="T61" fmla="*/ 2147483647 h 273"/>
              <a:gd name="T62" fmla="*/ 2147483647 w 271"/>
              <a:gd name="T63" fmla="*/ 2147483647 h 273"/>
              <a:gd name="T64" fmla="*/ 2147483647 w 271"/>
              <a:gd name="T65" fmla="*/ 2147483647 h 273"/>
              <a:gd name="T66" fmla="*/ 2147483647 w 271"/>
              <a:gd name="T67" fmla="*/ 2147483647 h 273"/>
              <a:gd name="T68" fmla="*/ 2147483647 w 271"/>
              <a:gd name="T69" fmla="*/ 2147483647 h 273"/>
              <a:gd name="T70" fmla="*/ 2147483647 w 271"/>
              <a:gd name="T71" fmla="*/ 2147483647 h 273"/>
              <a:gd name="T72" fmla="*/ 2147483647 w 271"/>
              <a:gd name="T73" fmla="*/ 2147483647 h 273"/>
              <a:gd name="T74" fmla="*/ 2147483647 w 271"/>
              <a:gd name="T75" fmla="*/ 2147483647 h 273"/>
              <a:gd name="T76" fmla="*/ 2147483647 w 271"/>
              <a:gd name="T77" fmla="*/ 2147483647 h 273"/>
              <a:gd name="T78" fmla="*/ 2147483647 w 271"/>
              <a:gd name="T79" fmla="*/ 2147483647 h 273"/>
              <a:gd name="T80" fmla="*/ 2147483647 w 271"/>
              <a:gd name="T81" fmla="*/ 2147483647 h 273"/>
              <a:gd name="T82" fmla="*/ 2147483647 w 271"/>
              <a:gd name="T83" fmla="*/ 0 h 273"/>
              <a:gd name="T84" fmla="*/ 2147483647 w 271"/>
              <a:gd name="T85" fmla="*/ 2147483647 h 273"/>
              <a:gd name="T86" fmla="*/ 2147483647 w 271"/>
              <a:gd name="T87" fmla="*/ 2147483647 h 273"/>
              <a:gd name="T88" fmla="*/ 2147483647 w 271"/>
              <a:gd name="T89" fmla="*/ 2147483647 h 273"/>
              <a:gd name="T90" fmla="*/ 2147483647 w 271"/>
              <a:gd name="T91" fmla="*/ 2147483647 h 273"/>
              <a:gd name="T92" fmla="*/ 2147483647 w 271"/>
              <a:gd name="T93" fmla="*/ 2147483647 h 273"/>
              <a:gd name="T94" fmla="*/ 2147483647 w 271"/>
              <a:gd name="T95" fmla="*/ 2147483647 h 273"/>
              <a:gd name="T96" fmla="*/ 2147483647 w 271"/>
              <a:gd name="T97" fmla="*/ 2147483647 h 273"/>
              <a:gd name="T98" fmla="*/ 2147483647 w 271"/>
              <a:gd name="T99" fmla="*/ 2147483647 h 273"/>
              <a:gd name="T100" fmla="*/ 2147483647 w 271"/>
              <a:gd name="T101" fmla="*/ 2147483647 h 273"/>
              <a:gd name="T102" fmla="*/ 2147483647 w 271"/>
              <a:gd name="T103" fmla="*/ 2147483647 h 273"/>
              <a:gd name="T104" fmla="*/ 0 w 271"/>
              <a:gd name="T105" fmla="*/ 2147483647 h 273"/>
              <a:gd name="T106" fmla="*/ 0 w 271"/>
              <a:gd name="T107" fmla="*/ 2147483647 h 273"/>
              <a:gd name="T108" fmla="*/ 0 w 271"/>
              <a:gd name="T109" fmla="*/ 2147483647 h 273"/>
              <a:gd name="T110" fmla="*/ 2147483647 w 271"/>
              <a:gd name="T111" fmla="*/ 2147483647 h 27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71"/>
              <a:gd name="T169" fmla="*/ 0 h 273"/>
              <a:gd name="T170" fmla="*/ 271 w 271"/>
              <a:gd name="T171" fmla="*/ 273 h 27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71" h="273">
                <a:moveTo>
                  <a:pt x="2" y="161"/>
                </a:moveTo>
                <a:lnTo>
                  <a:pt x="6" y="186"/>
                </a:lnTo>
                <a:lnTo>
                  <a:pt x="9" y="197"/>
                </a:lnTo>
                <a:lnTo>
                  <a:pt x="14" y="209"/>
                </a:lnTo>
                <a:lnTo>
                  <a:pt x="26" y="227"/>
                </a:lnTo>
                <a:lnTo>
                  <a:pt x="32" y="235"/>
                </a:lnTo>
                <a:lnTo>
                  <a:pt x="41" y="244"/>
                </a:lnTo>
                <a:lnTo>
                  <a:pt x="49" y="249"/>
                </a:lnTo>
                <a:lnTo>
                  <a:pt x="59" y="256"/>
                </a:lnTo>
                <a:lnTo>
                  <a:pt x="82" y="265"/>
                </a:lnTo>
                <a:lnTo>
                  <a:pt x="106" y="270"/>
                </a:lnTo>
                <a:lnTo>
                  <a:pt x="136" y="273"/>
                </a:lnTo>
                <a:lnTo>
                  <a:pt x="152" y="271"/>
                </a:lnTo>
                <a:lnTo>
                  <a:pt x="167" y="270"/>
                </a:lnTo>
                <a:lnTo>
                  <a:pt x="180" y="266"/>
                </a:lnTo>
                <a:lnTo>
                  <a:pt x="194" y="263"/>
                </a:lnTo>
                <a:lnTo>
                  <a:pt x="200" y="260"/>
                </a:lnTo>
                <a:lnTo>
                  <a:pt x="206" y="257"/>
                </a:lnTo>
                <a:lnTo>
                  <a:pt x="218" y="252"/>
                </a:lnTo>
                <a:lnTo>
                  <a:pt x="227" y="244"/>
                </a:lnTo>
                <a:lnTo>
                  <a:pt x="237" y="238"/>
                </a:lnTo>
                <a:lnTo>
                  <a:pt x="244" y="227"/>
                </a:lnTo>
                <a:lnTo>
                  <a:pt x="251" y="218"/>
                </a:lnTo>
                <a:lnTo>
                  <a:pt x="257" y="206"/>
                </a:lnTo>
                <a:lnTo>
                  <a:pt x="262" y="195"/>
                </a:lnTo>
                <a:lnTo>
                  <a:pt x="264" y="181"/>
                </a:lnTo>
                <a:lnTo>
                  <a:pt x="266" y="173"/>
                </a:lnTo>
                <a:lnTo>
                  <a:pt x="268" y="166"/>
                </a:lnTo>
                <a:lnTo>
                  <a:pt x="270" y="151"/>
                </a:lnTo>
                <a:lnTo>
                  <a:pt x="271" y="135"/>
                </a:lnTo>
                <a:lnTo>
                  <a:pt x="268" y="103"/>
                </a:lnTo>
                <a:lnTo>
                  <a:pt x="262" y="75"/>
                </a:lnTo>
                <a:lnTo>
                  <a:pt x="257" y="63"/>
                </a:lnTo>
                <a:lnTo>
                  <a:pt x="251" y="52"/>
                </a:lnTo>
                <a:lnTo>
                  <a:pt x="244" y="42"/>
                </a:lnTo>
                <a:lnTo>
                  <a:pt x="237" y="34"/>
                </a:lnTo>
                <a:lnTo>
                  <a:pt x="227" y="25"/>
                </a:lnTo>
                <a:lnTo>
                  <a:pt x="218" y="18"/>
                </a:lnTo>
                <a:lnTo>
                  <a:pt x="206" y="12"/>
                </a:lnTo>
                <a:lnTo>
                  <a:pt x="194" y="8"/>
                </a:lnTo>
                <a:lnTo>
                  <a:pt x="167" y="2"/>
                </a:lnTo>
                <a:lnTo>
                  <a:pt x="136" y="0"/>
                </a:lnTo>
                <a:lnTo>
                  <a:pt x="102" y="2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1" y="25"/>
                </a:lnTo>
                <a:lnTo>
                  <a:pt x="34" y="34"/>
                </a:lnTo>
                <a:lnTo>
                  <a:pt x="24" y="42"/>
                </a:lnTo>
                <a:lnTo>
                  <a:pt x="18" y="52"/>
                </a:lnTo>
                <a:lnTo>
                  <a:pt x="11" y="63"/>
                </a:lnTo>
                <a:lnTo>
                  <a:pt x="8" y="75"/>
                </a:lnTo>
                <a:lnTo>
                  <a:pt x="1" y="103"/>
                </a:lnTo>
                <a:lnTo>
                  <a:pt x="0" y="135"/>
                </a:lnTo>
                <a:lnTo>
                  <a:pt x="0" y="148"/>
                </a:lnTo>
                <a:lnTo>
                  <a:pt x="2" y="161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2" name="Freeform 209"/>
          <p:cNvSpPr>
            <a:spLocks/>
          </p:cNvSpPr>
          <p:nvPr/>
        </p:nvSpPr>
        <p:spPr bwMode="auto">
          <a:xfrm>
            <a:off x="5829300" y="2141538"/>
            <a:ext cx="141288" cy="14287"/>
          </a:xfrm>
          <a:custGeom>
            <a:avLst/>
            <a:gdLst>
              <a:gd name="T0" fmla="*/ 2147483647 w 267"/>
              <a:gd name="T1" fmla="*/ 2147483647 h 25"/>
              <a:gd name="T2" fmla="*/ 2147483647 w 267"/>
              <a:gd name="T3" fmla="*/ 2147483647 h 25"/>
              <a:gd name="T4" fmla="*/ 0 w 267"/>
              <a:gd name="T5" fmla="*/ 0 h 25"/>
              <a:gd name="T6" fmla="*/ 0 60000 65536"/>
              <a:gd name="T7" fmla="*/ 0 60000 65536"/>
              <a:gd name="T8" fmla="*/ 0 60000 65536"/>
              <a:gd name="T9" fmla="*/ 0 w 267"/>
              <a:gd name="T10" fmla="*/ 0 h 25"/>
              <a:gd name="T11" fmla="*/ 267 w 267"/>
              <a:gd name="T12" fmla="*/ 25 h 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7" h="25">
                <a:moveTo>
                  <a:pt x="267" y="3"/>
                </a:moveTo>
                <a:lnTo>
                  <a:pt x="132" y="25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3" name="Line 210"/>
          <p:cNvSpPr>
            <a:spLocks noChangeShapeType="1"/>
          </p:cNvSpPr>
          <p:nvPr/>
        </p:nvSpPr>
        <p:spPr bwMode="auto">
          <a:xfrm flipV="1">
            <a:off x="5970588" y="2101850"/>
            <a:ext cx="225425" cy="41275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4" name="Line 211"/>
          <p:cNvSpPr>
            <a:spLocks noChangeShapeType="1"/>
          </p:cNvSpPr>
          <p:nvPr/>
        </p:nvSpPr>
        <p:spPr bwMode="auto">
          <a:xfrm flipH="1">
            <a:off x="6196013" y="2089150"/>
            <a:ext cx="71437" cy="12700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5" name="Freeform 212"/>
          <p:cNvSpPr>
            <a:spLocks/>
          </p:cNvSpPr>
          <p:nvPr/>
        </p:nvSpPr>
        <p:spPr bwMode="auto">
          <a:xfrm>
            <a:off x="5829300" y="2084388"/>
            <a:ext cx="141288" cy="58737"/>
          </a:xfrm>
          <a:custGeom>
            <a:avLst/>
            <a:gdLst>
              <a:gd name="T0" fmla="*/ 0 w 267"/>
              <a:gd name="T1" fmla="*/ 2147483647 h 113"/>
              <a:gd name="T2" fmla="*/ 2147483647 w 267"/>
              <a:gd name="T3" fmla="*/ 2147483647 h 113"/>
              <a:gd name="T4" fmla="*/ 2147483647 w 267"/>
              <a:gd name="T5" fmla="*/ 2147483647 h 113"/>
              <a:gd name="T6" fmla="*/ 2147483647 w 267"/>
              <a:gd name="T7" fmla="*/ 2147483647 h 113"/>
              <a:gd name="T8" fmla="*/ 2147483647 w 267"/>
              <a:gd name="T9" fmla="*/ 2147483647 h 113"/>
              <a:gd name="T10" fmla="*/ 2147483647 w 267"/>
              <a:gd name="T11" fmla="*/ 2147483647 h 113"/>
              <a:gd name="T12" fmla="*/ 2147483647 w 267"/>
              <a:gd name="T13" fmla="*/ 2147483647 h 113"/>
              <a:gd name="T14" fmla="*/ 2147483647 w 267"/>
              <a:gd name="T15" fmla="*/ 2147483647 h 113"/>
              <a:gd name="T16" fmla="*/ 2147483647 w 267"/>
              <a:gd name="T17" fmla="*/ 0 h 113"/>
              <a:gd name="T18" fmla="*/ 2147483647 w 267"/>
              <a:gd name="T19" fmla="*/ 0 h 113"/>
              <a:gd name="T20" fmla="*/ 2147483647 w 267"/>
              <a:gd name="T21" fmla="*/ 0 h 113"/>
              <a:gd name="T22" fmla="*/ 2147483647 w 267"/>
              <a:gd name="T23" fmla="*/ 2147483647 h 113"/>
              <a:gd name="T24" fmla="*/ 2147483647 w 267"/>
              <a:gd name="T25" fmla="*/ 2147483647 h 113"/>
              <a:gd name="T26" fmla="*/ 2147483647 w 267"/>
              <a:gd name="T27" fmla="*/ 2147483647 h 113"/>
              <a:gd name="T28" fmla="*/ 2147483647 w 267"/>
              <a:gd name="T29" fmla="*/ 2147483647 h 113"/>
              <a:gd name="T30" fmla="*/ 2147483647 w 267"/>
              <a:gd name="T31" fmla="*/ 2147483647 h 113"/>
              <a:gd name="T32" fmla="*/ 2147483647 w 267"/>
              <a:gd name="T33" fmla="*/ 2147483647 h 113"/>
              <a:gd name="T34" fmla="*/ 2147483647 w 267"/>
              <a:gd name="T35" fmla="*/ 2147483647 h 113"/>
              <a:gd name="T36" fmla="*/ 2147483647 w 267"/>
              <a:gd name="T37" fmla="*/ 2147483647 h 113"/>
              <a:gd name="T38" fmla="*/ 2147483647 w 267"/>
              <a:gd name="T39" fmla="*/ 2147483647 h 113"/>
              <a:gd name="T40" fmla="*/ 2147483647 w 267"/>
              <a:gd name="T41" fmla="*/ 2147483647 h 113"/>
              <a:gd name="T42" fmla="*/ 2147483647 w 267"/>
              <a:gd name="T43" fmla="*/ 2147483647 h 113"/>
              <a:gd name="T44" fmla="*/ 2147483647 w 267"/>
              <a:gd name="T45" fmla="*/ 2147483647 h 11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67"/>
              <a:gd name="T70" fmla="*/ 0 h 113"/>
              <a:gd name="T71" fmla="*/ 267 w 267"/>
              <a:gd name="T72" fmla="*/ 113 h 11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67" h="113">
                <a:moveTo>
                  <a:pt x="0" y="110"/>
                </a:moveTo>
                <a:lnTo>
                  <a:pt x="4" y="83"/>
                </a:lnTo>
                <a:lnTo>
                  <a:pt x="12" y="61"/>
                </a:lnTo>
                <a:lnTo>
                  <a:pt x="22" y="42"/>
                </a:lnTo>
                <a:lnTo>
                  <a:pt x="38" y="27"/>
                </a:lnTo>
                <a:lnTo>
                  <a:pt x="46" y="19"/>
                </a:lnTo>
                <a:lnTo>
                  <a:pt x="56" y="14"/>
                </a:lnTo>
                <a:lnTo>
                  <a:pt x="78" y="7"/>
                </a:lnTo>
                <a:lnTo>
                  <a:pt x="103" y="1"/>
                </a:lnTo>
                <a:lnTo>
                  <a:pt x="132" y="0"/>
                </a:lnTo>
                <a:lnTo>
                  <a:pt x="160" y="1"/>
                </a:lnTo>
                <a:lnTo>
                  <a:pt x="173" y="3"/>
                </a:lnTo>
                <a:lnTo>
                  <a:pt x="186" y="7"/>
                </a:lnTo>
                <a:lnTo>
                  <a:pt x="196" y="9"/>
                </a:lnTo>
                <a:lnTo>
                  <a:pt x="208" y="14"/>
                </a:lnTo>
                <a:lnTo>
                  <a:pt x="217" y="19"/>
                </a:lnTo>
                <a:lnTo>
                  <a:pt x="227" y="27"/>
                </a:lnTo>
                <a:lnTo>
                  <a:pt x="234" y="34"/>
                </a:lnTo>
                <a:lnTo>
                  <a:pt x="241" y="43"/>
                </a:lnTo>
                <a:lnTo>
                  <a:pt x="253" y="62"/>
                </a:lnTo>
                <a:lnTo>
                  <a:pt x="257" y="73"/>
                </a:lnTo>
                <a:lnTo>
                  <a:pt x="261" y="86"/>
                </a:lnTo>
                <a:lnTo>
                  <a:pt x="267" y="113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6" name="Freeform 213"/>
          <p:cNvSpPr>
            <a:spLocks/>
          </p:cNvSpPr>
          <p:nvPr/>
        </p:nvSpPr>
        <p:spPr bwMode="auto">
          <a:xfrm>
            <a:off x="3243263" y="2352675"/>
            <a:ext cx="142875" cy="77788"/>
          </a:xfrm>
          <a:custGeom>
            <a:avLst/>
            <a:gdLst>
              <a:gd name="T0" fmla="*/ 0 w 271"/>
              <a:gd name="T1" fmla="*/ 2147483647 h 148"/>
              <a:gd name="T2" fmla="*/ 2147483647 w 271"/>
              <a:gd name="T3" fmla="*/ 2147483647 h 148"/>
              <a:gd name="T4" fmla="*/ 2147483647 w 271"/>
              <a:gd name="T5" fmla="*/ 2147483647 h 148"/>
              <a:gd name="T6" fmla="*/ 2147483647 w 271"/>
              <a:gd name="T7" fmla="*/ 2147483647 h 148"/>
              <a:gd name="T8" fmla="*/ 2147483647 w 271"/>
              <a:gd name="T9" fmla="*/ 2147483647 h 148"/>
              <a:gd name="T10" fmla="*/ 2147483647 w 271"/>
              <a:gd name="T11" fmla="*/ 2147483647 h 148"/>
              <a:gd name="T12" fmla="*/ 2147483647 w 271"/>
              <a:gd name="T13" fmla="*/ 2147483647 h 148"/>
              <a:gd name="T14" fmla="*/ 2147483647 w 271"/>
              <a:gd name="T15" fmla="*/ 2147483647 h 148"/>
              <a:gd name="T16" fmla="*/ 2147483647 w 271"/>
              <a:gd name="T17" fmla="*/ 2147483647 h 148"/>
              <a:gd name="T18" fmla="*/ 2147483647 w 271"/>
              <a:gd name="T19" fmla="*/ 2147483647 h 148"/>
              <a:gd name="T20" fmla="*/ 2147483647 w 271"/>
              <a:gd name="T21" fmla="*/ 2147483647 h 148"/>
              <a:gd name="T22" fmla="*/ 2147483647 w 271"/>
              <a:gd name="T23" fmla="*/ 2147483647 h 148"/>
              <a:gd name="T24" fmla="*/ 2147483647 w 271"/>
              <a:gd name="T25" fmla="*/ 2147483647 h 148"/>
              <a:gd name="T26" fmla="*/ 2147483647 w 271"/>
              <a:gd name="T27" fmla="*/ 2147483647 h 148"/>
              <a:gd name="T28" fmla="*/ 2147483647 w 271"/>
              <a:gd name="T29" fmla="*/ 2147483647 h 148"/>
              <a:gd name="T30" fmla="*/ 2147483647 w 271"/>
              <a:gd name="T31" fmla="*/ 2147483647 h 148"/>
              <a:gd name="T32" fmla="*/ 2147483647 w 271"/>
              <a:gd name="T33" fmla="*/ 2147483647 h 148"/>
              <a:gd name="T34" fmla="*/ 2147483647 w 271"/>
              <a:gd name="T35" fmla="*/ 2147483647 h 148"/>
              <a:gd name="T36" fmla="*/ 2147483647 w 271"/>
              <a:gd name="T37" fmla="*/ 2147483647 h 148"/>
              <a:gd name="T38" fmla="*/ 2147483647 w 271"/>
              <a:gd name="T39" fmla="*/ 2147483647 h 148"/>
              <a:gd name="T40" fmla="*/ 2147483647 w 271"/>
              <a:gd name="T41" fmla="*/ 2147483647 h 148"/>
              <a:gd name="T42" fmla="*/ 2147483647 w 271"/>
              <a:gd name="T43" fmla="*/ 2147483647 h 148"/>
              <a:gd name="T44" fmla="*/ 2147483647 w 271"/>
              <a:gd name="T45" fmla="*/ 2147483647 h 148"/>
              <a:gd name="T46" fmla="*/ 2147483647 w 271"/>
              <a:gd name="T47" fmla="*/ 2147483647 h 148"/>
              <a:gd name="T48" fmla="*/ 2147483647 w 271"/>
              <a:gd name="T49" fmla="*/ 2147483647 h 148"/>
              <a:gd name="T50" fmla="*/ 2147483647 w 271"/>
              <a:gd name="T51" fmla="*/ 2147483647 h 148"/>
              <a:gd name="T52" fmla="*/ 2147483647 w 271"/>
              <a:gd name="T53" fmla="*/ 2147483647 h 148"/>
              <a:gd name="T54" fmla="*/ 2147483647 w 271"/>
              <a:gd name="T55" fmla="*/ 2147483647 h 148"/>
              <a:gd name="T56" fmla="*/ 2147483647 w 271"/>
              <a:gd name="T57" fmla="*/ 2147483647 h 148"/>
              <a:gd name="T58" fmla="*/ 2147483647 w 271"/>
              <a:gd name="T59" fmla="*/ 2147483647 h 148"/>
              <a:gd name="T60" fmla="*/ 2147483647 w 271"/>
              <a:gd name="T61" fmla="*/ 0 h 14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71"/>
              <a:gd name="T94" fmla="*/ 0 h 148"/>
              <a:gd name="T95" fmla="*/ 271 w 271"/>
              <a:gd name="T96" fmla="*/ 148 h 14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71" h="148">
                <a:moveTo>
                  <a:pt x="0" y="43"/>
                </a:moveTo>
                <a:lnTo>
                  <a:pt x="4" y="66"/>
                </a:lnTo>
                <a:lnTo>
                  <a:pt x="13" y="88"/>
                </a:lnTo>
                <a:lnTo>
                  <a:pt x="25" y="105"/>
                </a:lnTo>
                <a:lnTo>
                  <a:pt x="31" y="113"/>
                </a:lnTo>
                <a:lnTo>
                  <a:pt x="40" y="121"/>
                </a:lnTo>
                <a:lnTo>
                  <a:pt x="48" y="126"/>
                </a:lnTo>
                <a:lnTo>
                  <a:pt x="59" y="131"/>
                </a:lnTo>
                <a:lnTo>
                  <a:pt x="81" y="140"/>
                </a:lnTo>
                <a:lnTo>
                  <a:pt x="105" y="146"/>
                </a:lnTo>
                <a:lnTo>
                  <a:pt x="118" y="147"/>
                </a:lnTo>
                <a:lnTo>
                  <a:pt x="134" y="148"/>
                </a:lnTo>
                <a:lnTo>
                  <a:pt x="149" y="147"/>
                </a:lnTo>
                <a:lnTo>
                  <a:pt x="165" y="146"/>
                </a:lnTo>
                <a:lnTo>
                  <a:pt x="171" y="143"/>
                </a:lnTo>
                <a:lnTo>
                  <a:pt x="179" y="142"/>
                </a:lnTo>
                <a:lnTo>
                  <a:pt x="193" y="139"/>
                </a:lnTo>
                <a:lnTo>
                  <a:pt x="205" y="134"/>
                </a:lnTo>
                <a:lnTo>
                  <a:pt x="217" y="129"/>
                </a:lnTo>
                <a:lnTo>
                  <a:pt x="226" y="121"/>
                </a:lnTo>
                <a:lnTo>
                  <a:pt x="236" y="114"/>
                </a:lnTo>
                <a:lnTo>
                  <a:pt x="243" y="104"/>
                </a:lnTo>
                <a:lnTo>
                  <a:pt x="250" y="95"/>
                </a:lnTo>
                <a:lnTo>
                  <a:pt x="256" y="83"/>
                </a:lnTo>
                <a:lnTo>
                  <a:pt x="258" y="77"/>
                </a:lnTo>
                <a:lnTo>
                  <a:pt x="262" y="72"/>
                </a:lnTo>
                <a:lnTo>
                  <a:pt x="265" y="57"/>
                </a:lnTo>
                <a:lnTo>
                  <a:pt x="269" y="44"/>
                </a:lnTo>
                <a:lnTo>
                  <a:pt x="270" y="29"/>
                </a:lnTo>
                <a:lnTo>
                  <a:pt x="271" y="13"/>
                </a:lnTo>
                <a:lnTo>
                  <a:pt x="271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7" name="Line 214"/>
          <p:cNvSpPr>
            <a:spLocks noChangeShapeType="1"/>
          </p:cNvSpPr>
          <p:nvPr/>
        </p:nvSpPr>
        <p:spPr bwMode="auto">
          <a:xfrm flipV="1">
            <a:off x="3386138" y="2327275"/>
            <a:ext cx="223837" cy="25400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8" name="Freeform 215"/>
          <p:cNvSpPr>
            <a:spLocks/>
          </p:cNvSpPr>
          <p:nvPr/>
        </p:nvSpPr>
        <p:spPr bwMode="auto">
          <a:xfrm>
            <a:off x="3609975" y="2247900"/>
            <a:ext cx="144463" cy="79375"/>
          </a:xfrm>
          <a:custGeom>
            <a:avLst/>
            <a:gdLst>
              <a:gd name="T0" fmla="*/ 0 w 272"/>
              <a:gd name="T1" fmla="*/ 2147483647 h 151"/>
              <a:gd name="T2" fmla="*/ 0 w 272"/>
              <a:gd name="T3" fmla="*/ 2147483647 h 151"/>
              <a:gd name="T4" fmla="*/ 0 w 272"/>
              <a:gd name="T5" fmla="*/ 2147483647 h 151"/>
              <a:gd name="T6" fmla="*/ 2147483647 w 272"/>
              <a:gd name="T7" fmla="*/ 2147483647 h 151"/>
              <a:gd name="T8" fmla="*/ 2147483647 w 272"/>
              <a:gd name="T9" fmla="*/ 2147483647 h 151"/>
              <a:gd name="T10" fmla="*/ 2147483647 w 272"/>
              <a:gd name="T11" fmla="*/ 2147483647 h 151"/>
              <a:gd name="T12" fmla="*/ 2147483647 w 272"/>
              <a:gd name="T13" fmla="*/ 2147483647 h 151"/>
              <a:gd name="T14" fmla="*/ 2147483647 w 272"/>
              <a:gd name="T15" fmla="*/ 2147483647 h 151"/>
              <a:gd name="T16" fmla="*/ 2147483647 w 272"/>
              <a:gd name="T17" fmla="*/ 2147483647 h 151"/>
              <a:gd name="T18" fmla="*/ 2147483647 w 272"/>
              <a:gd name="T19" fmla="*/ 2147483647 h 151"/>
              <a:gd name="T20" fmla="*/ 2147483647 w 272"/>
              <a:gd name="T21" fmla="*/ 2147483647 h 151"/>
              <a:gd name="T22" fmla="*/ 2147483647 w 272"/>
              <a:gd name="T23" fmla="*/ 2147483647 h 151"/>
              <a:gd name="T24" fmla="*/ 2147483647 w 272"/>
              <a:gd name="T25" fmla="*/ 0 h 151"/>
              <a:gd name="T26" fmla="*/ 2147483647 w 272"/>
              <a:gd name="T27" fmla="*/ 0 h 151"/>
              <a:gd name="T28" fmla="*/ 2147483647 w 272"/>
              <a:gd name="T29" fmla="*/ 0 h 151"/>
              <a:gd name="T30" fmla="*/ 2147483647 w 272"/>
              <a:gd name="T31" fmla="*/ 2147483647 h 151"/>
              <a:gd name="T32" fmla="*/ 2147483647 w 272"/>
              <a:gd name="T33" fmla="*/ 2147483647 h 151"/>
              <a:gd name="T34" fmla="*/ 2147483647 w 272"/>
              <a:gd name="T35" fmla="*/ 2147483647 h 151"/>
              <a:gd name="T36" fmla="*/ 2147483647 w 272"/>
              <a:gd name="T37" fmla="*/ 2147483647 h 151"/>
              <a:gd name="T38" fmla="*/ 2147483647 w 272"/>
              <a:gd name="T39" fmla="*/ 2147483647 h 151"/>
              <a:gd name="T40" fmla="*/ 2147483647 w 272"/>
              <a:gd name="T41" fmla="*/ 2147483647 h 151"/>
              <a:gd name="T42" fmla="*/ 2147483647 w 272"/>
              <a:gd name="T43" fmla="*/ 2147483647 h 151"/>
              <a:gd name="T44" fmla="*/ 2147483647 w 272"/>
              <a:gd name="T45" fmla="*/ 2147483647 h 15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72"/>
              <a:gd name="T70" fmla="*/ 0 h 151"/>
              <a:gd name="T71" fmla="*/ 272 w 272"/>
              <a:gd name="T72" fmla="*/ 151 h 15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72" h="151">
                <a:moveTo>
                  <a:pt x="0" y="151"/>
                </a:moveTo>
                <a:lnTo>
                  <a:pt x="0" y="134"/>
                </a:lnTo>
                <a:lnTo>
                  <a:pt x="1" y="102"/>
                </a:lnTo>
                <a:lnTo>
                  <a:pt x="8" y="75"/>
                </a:lnTo>
                <a:lnTo>
                  <a:pt x="12" y="62"/>
                </a:lnTo>
                <a:lnTo>
                  <a:pt x="18" y="51"/>
                </a:lnTo>
                <a:lnTo>
                  <a:pt x="25" y="41"/>
                </a:lnTo>
                <a:lnTo>
                  <a:pt x="34" y="33"/>
                </a:lnTo>
                <a:lnTo>
                  <a:pt x="42" y="24"/>
                </a:lnTo>
                <a:lnTo>
                  <a:pt x="52" y="18"/>
                </a:lnTo>
                <a:lnTo>
                  <a:pt x="62" y="11"/>
                </a:lnTo>
                <a:lnTo>
                  <a:pt x="75" y="7"/>
                </a:lnTo>
                <a:lnTo>
                  <a:pt x="102" y="1"/>
                </a:lnTo>
                <a:lnTo>
                  <a:pt x="135" y="0"/>
                </a:lnTo>
                <a:lnTo>
                  <a:pt x="165" y="1"/>
                </a:lnTo>
                <a:lnTo>
                  <a:pt x="192" y="7"/>
                </a:lnTo>
                <a:lnTo>
                  <a:pt x="215" y="16"/>
                </a:lnTo>
                <a:lnTo>
                  <a:pt x="235" y="31"/>
                </a:lnTo>
                <a:lnTo>
                  <a:pt x="249" y="48"/>
                </a:lnTo>
                <a:lnTo>
                  <a:pt x="261" y="70"/>
                </a:lnTo>
                <a:lnTo>
                  <a:pt x="269" y="94"/>
                </a:lnTo>
                <a:lnTo>
                  <a:pt x="270" y="109"/>
                </a:lnTo>
                <a:lnTo>
                  <a:pt x="272" y="125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09" name="Freeform 216"/>
          <p:cNvSpPr>
            <a:spLocks/>
          </p:cNvSpPr>
          <p:nvPr/>
        </p:nvSpPr>
        <p:spPr bwMode="auto">
          <a:xfrm>
            <a:off x="3609975" y="2312988"/>
            <a:ext cx="144463" cy="77787"/>
          </a:xfrm>
          <a:custGeom>
            <a:avLst/>
            <a:gdLst>
              <a:gd name="T0" fmla="*/ 0 w 272"/>
              <a:gd name="T1" fmla="*/ 2147483647 h 147"/>
              <a:gd name="T2" fmla="*/ 0 w 272"/>
              <a:gd name="T3" fmla="*/ 2147483647 h 147"/>
              <a:gd name="T4" fmla="*/ 2147483647 w 272"/>
              <a:gd name="T5" fmla="*/ 2147483647 h 147"/>
              <a:gd name="T6" fmla="*/ 2147483647 w 272"/>
              <a:gd name="T7" fmla="*/ 2147483647 h 147"/>
              <a:gd name="T8" fmla="*/ 2147483647 w 272"/>
              <a:gd name="T9" fmla="*/ 2147483647 h 147"/>
              <a:gd name="T10" fmla="*/ 2147483647 w 272"/>
              <a:gd name="T11" fmla="*/ 2147483647 h 147"/>
              <a:gd name="T12" fmla="*/ 2147483647 w 272"/>
              <a:gd name="T13" fmla="*/ 2147483647 h 147"/>
              <a:gd name="T14" fmla="*/ 2147483647 w 272"/>
              <a:gd name="T15" fmla="*/ 2147483647 h 147"/>
              <a:gd name="T16" fmla="*/ 2147483647 w 272"/>
              <a:gd name="T17" fmla="*/ 2147483647 h 147"/>
              <a:gd name="T18" fmla="*/ 2147483647 w 272"/>
              <a:gd name="T19" fmla="*/ 2147483647 h 147"/>
              <a:gd name="T20" fmla="*/ 2147483647 w 272"/>
              <a:gd name="T21" fmla="*/ 2147483647 h 147"/>
              <a:gd name="T22" fmla="*/ 2147483647 w 272"/>
              <a:gd name="T23" fmla="*/ 2147483647 h 147"/>
              <a:gd name="T24" fmla="*/ 2147483647 w 272"/>
              <a:gd name="T25" fmla="*/ 2147483647 h 147"/>
              <a:gd name="T26" fmla="*/ 2147483647 w 272"/>
              <a:gd name="T27" fmla="*/ 2147483647 h 147"/>
              <a:gd name="T28" fmla="*/ 2147483647 w 272"/>
              <a:gd name="T29" fmla="*/ 2147483647 h 147"/>
              <a:gd name="T30" fmla="*/ 2147483647 w 272"/>
              <a:gd name="T31" fmla="*/ 2147483647 h 147"/>
              <a:gd name="T32" fmla="*/ 2147483647 w 272"/>
              <a:gd name="T33" fmla="*/ 2147483647 h 147"/>
              <a:gd name="T34" fmla="*/ 2147483647 w 272"/>
              <a:gd name="T35" fmla="*/ 2147483647 h 147"/>
              <a:gd name="T36" fmla="*/ 2147483647 w 272"/>
              <a:gd name="T37" fmla="*/ 2147483647 h 147"/>
              <a:gd name="T38" fmla="*/ 2147483647 w 272"/>
              <a:gd name="T39" fmla="*/ 2147483647 h 147"/>
              <a:gd name="T40" fmla="*/ 2147483647 w 272"/>
              <a:gd name="T41" fmla="*/ 2147483647 h 147"/>
              <a:gd name="T42" fmla="*/ 2147483647 w 272"/>
              <a:gd name="T43" fmla="*/ 2147483647 h 147"/>
              <a:gd name="T44" fmla="*/ 2147483647 w 272"/>
              <a:gd name="T45" fmla="*/ 2147483647 h 147"/>
              <a:gd name="T46" fmla="*/ 2147483647 w 272"/>
              <a:gd name="T47" fmla="*/ 2147483647 h 147"/>
              <a:gd name="T48" fmla="*/ 2147483647 w 272"/>
              <a:gd name="T49" fmla="*/ 2147483647 h 147"/>
              <a:gd name="T50" fmla="*/ 2147483647 w 272"/>
              <a:gd name="T51" fmla="*/ 2147483647 h 147"/>
              <a:gd name="T52" fmla="*/ 2147483647 w 272"/>
              <a:gd name="T53" fmla="*/ 2147483647 h 147"/>
              <a:gd name="T54" fmla="*/ 2147483647 w 272"/>
              <a:gd name="T55" fmla="*/ 2147483647 h 147"/>
              <a:gd name="T56" fmla="*/ 2147483647 w 272"/>
              <a:gd name="T57" fmla="*/ 2147483647 h 147"/>
              <a:gd name="T58" fmla="*/ 2147483647 w 272"/>
              <a:gd name="T59" fmla="*/ 2147483647 h 147"/>
              <a:gd name="T60" fmla="*/ 2147483647 w 272"/>
              <a:gd name="T61" fmla="*/ 2147483647 h 147"/>
              <a:gd name="T62" fmla="*/ 2147483647 w 272"/>
              <a:gd name="T63" fmla="*/ 2147483647 h 147"/>
              <a:gd name="T64" fmla="*/ 2147483647 w 272"/>
              <a:gd name="T65" fmla="*/ 2147483647 h 147"/>
              <a:gd name="T66" fmla="*/ 2147483647 w 272"/>
              <a:gd name="T67" fmla="*/ 2147483647 h 147"/>
              <a:gd name="T68" fmla="*/ 2147483647 w 272"/>
              <a:gd name="T69" fmla="*/ 2147483647 h 147"/>
              <a:gd name="T70" fmla="*/ 2147483647 w 272"/>
              <a:gd name="T71" fmla="*/ 2147483647 h 147"/>
              <a:gd name="T72" fmla="*/ 2147483647 w 272"/>
              <a:gd name="T73" fmla="*/ 2147483647 h 147"/>
              <a:gd name="T74" fmla="*/ 2147483647 w 272"/>
              <a:gd name="T75" fmla="*/ 0 h 1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72"/>
              <a:gd name="T115" fmla="*/ 0 h 147"/>
              <a:gd name="T116" fmla="*/ 272 w 272"/>
              <a:gd name="T117" fmla="*/ 147 h 1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72" h="147">
                <a:moveTo>
                  <a:pt x="0" y="26"/>
                </a:moveTo>
                <a:lnTo>
                  <a:pt x="0" y="39"/>
                </a:lnTo>
                <a:lnTo>
                  <a:pt x="3" y="54"/>
                </a:lnTo>
                <a:lnTo>
                  <a:pt x="5" y="65"/>
                </a:lnTo>
                <a:lnTo>
                  <a:pt x="10" y="78"/>
                </a:lnTo>
                <a:lnTo>
                  <a:pt x="14" y="87"/>
                </a:lnTo>
                <a:lnTo>
                  <a:pt x="21" y="98"/>
                </a:lnTo>
                <a:lnTo>
                  <a:pt x="27" y="107"/>
                </a:lnTo>
                <a:lnTo>
                  <a:pt x="36" y="116"/>
                </a:lnTo>
                <a:lnTo>
                  <a:pt x="44" y="122"/>
                </a:lnTo>
                <a:lnTo>
                  <a:pt x="55" y="129"/>
                </a:lnTo>
                <a:lnTo>
                  <a:pt x="65" y="134"/>
                </a:lnTo>
                <a:lnTo>
                  <a:pt x="78" y="139"/>
                </a:lnTo>
                <a:lnTo>
                  <a:pt x="90" y="142"/>
                </a:lnTo>
                <a:lnTo>
                  <a:pt x="104" y="144"/>
                </a:lnTo>
                <a:lnTo>
                  <a:pt x="118" y="146"/>
                </a:lnTo>
                <a:lnTo>
                  <a:pt x="135" y="147"/>
                </a:lnTo>
                <a:lnTo>
                  <a:pt x="150" y="146"/>
                </a:lnTo>
                <a:lnTo>
                  <a:pt x="166" y="144"/>
                </a:lnTo>
                <a:lnTo>
                  <a:pt x="173" y="142"/>
                </a:lnTo>
                <a:lnTo>
                  <a:pt x="180" y="140"/>
                </a:lnTo>
                <a:lnTo>
                  <a:pt x="195" y="138"/>
                </a:lnTo>
                <a:lnTo>
                  <a:pt x="200" y="134"/>
                </a:lnTo>
                <a:lnTo>
                  <a:pt x="206" y="131"/>
                </a:lnTo>
                <a:lnTo>
                  <a:pt x="218" y="126"/>
                </a:lnTo>
                <a:lnTo>
                  <a:pt x="227" y="118"/>
                </a:lnTo>
                <a:lnTo>
                  <a:pt x="237" y="112"/>
                </a:lnTo>
                <a:lnTo>
                  <a:pt x="244" y="102"/>
                </a:lnTo>
                <a:lnTo>
                  <a:pt x="252" y="92"/>
                </a:lnTo>
                <a:lnTo>
                  <a:pt x="257" y="81"/>
                </a:lnTo>
                <a:lnTo>
                  <a:pt x="259" y="74"/>
                </a:lnTo>
                <a:lnTo>
                  <a:pt x="263" y="69"/>
                </a:lnTo>
                <a:lnTo>
                  <a:pt x="266" y="55"/>
                </a:lnTo>
                <a:lnTo>
                  <a:pt x="267" y="47"/>
                </a:lnTo>
                <a:lnTo>
                  <a:pt x="270" y="41"/>
                </a:lnTo>
                <a:lnTo>
                  <a:pt x="271" y="25"/>
                </a:lnTo>
                <a:lnTo>
                  <a:pt x="272" y="9"/>
                </a:lnTo>
                <a:lnTo>
                  <a:pt x="272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0" name="Line 217"/>
          <p:cNvSpPr>
            <a:spLocks noChangeShapeType="1"/>
          </p:cNvSpPr>
          <p:nvPr/>
        </p:nvSpPr>
        <p:spPr bwMode="auto">
          <a:xfrm flipH="1">
            <a:off x="3609975" y="2312988"/>
            <a:ext cx="144463" cy="14287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1" name="Freeform 218"/>
          <p:cNvSpPr>
            <a:spLocks/>
          </p:cNvSpPr>
          <p:nvPr/>
        </p:nvSpPr>
        <p:spPr bwMode="auto">
          <a:xfrm>
            <a:off x="3979863" y="2217738"/>
            <a:ext cx="144462" cy="79375"/>
          </a:xfrm>
          <a:custGeom>
            <a:avLst/>
            <a:gdLst>
              <a:gd name="T0" fmla="*/ 2147483647 w 271"/>
              <a:gd name="T1" fmla="*/ 2147483647 h 149"/>
              <a:gd name="T2" fmla="*/ 2147483647 w 271"/>
              <a:gd name="T3" fmla="*/ 2147483647 h 149"/>
              <a:gd name="T4" fmla="*/ 2147483647 w 271"/>
              <a:gd name="T5" fmla="*/ 2147483647 h 149"/>
              <a:gd name="T6" fmla="*/ 2147483647 w 271"/>
              <a:gd name="T7" fmla="*/ 2147483647 h 149"/>
              <a:gd name="T8" fmla="*/ 2147483647 w 271"/>
              <a:gd name="T9" fmla="*/ 2147483647 h 149"/>
              <a:gd name="T10" fmla="*/ 2147483647 w 271"/>
              <a:gd name="T11" fmla="*/ 2147483647 h 149"/>
              <a:gd name="T12" fmla="*/ 2147483647 w 271"/>
              <a:gd name="T13" fmla="*/ 2147483647 h 149"/>
              <a:gd name="T14" fmla="*/ 2147483647 w 271"/>
              <a:gd name="T15" fmla="*/ 2147483647 h 149"/>
              <a:gd name="T16" fmla="*/ 2147483647 w 271"/>
              <a:gd name="T17" fmla="*/ 2147483647 h 149"/>
              <a:gd name="T18" fmla="*/ 2147483647 w 271"/>
              <a:gd name="T19" fmla="*/ 2147483647 h 149"/>
              <a:gd name="T20" fmla="*/ 2147483647 w 271"/>
              <a:gd name="T21" fmla="*/ 0 h 149"/>
              <a:gd name="T22" fmla="*/ 2147483647 w 271"/>
              <a:gd name="T23" fmla="*/ 0 h 149"/>
              <a:gd name="T24" fmla="*/ 2147483647 w 271"/>
              <a:gd name="T25" fmla="*/ 0 h 149"/>
              <a:gd name="T26" fmla="*/ 2147483647 w 271"/>
              <a:gd name="T27" fmla="*/ 2147483647 h 149"/>
              <a:gd name="T28" fmla="*/ 2147483647 w 271"/>
              <a:gd name="T29" fmla="*/ 2147483647 h 149"/>
              <a:gd name="T30" fmla="*/ 2147483647 w 271"/>
              <a:gd name="T31" fmla="*/ 2147483647 h 149"/>
              <a:gd name="T32" fmla="*/ 2147483647 w 271"/>
              <a:gd name="T33" fmla="*/ 2147483647 h 149"/>
              <a:gd name="T34" fmla="*/ 2147483647 w 271"/>
              <a:gd name="T35" fmla="*/ 2147483647 h 149"/>
              <a:gd name="T36" fmla="*/ 2147483647 w 271"/>
              <a:gd name="T37" fmla="*/ 2147483647 h 149"/>
              <a:gd name="T38" fmla="*/ 2147483647 w 271"/>
              <a:gd name="T39" fmla="*/ 2147483647 h 149"/>
              <a:gd name="T40" fmla="*/ 2147483647 w 271"/>
              <a:gd name="T41" fmla="*/ 2147483647 h 149"/>
              <a:gd name="T42" fmla="*/ 2147483647 w 271"/>
              <a:gd name="T43" fmla="*/ 2147483647 h 149"/>
              <a:gd name="T44" fmla="*/ 0 w 271"/>
              <a:gd name="T45" fmla="*/ 2147483647 h 149"/>
              <a:gd name="T46" fmla="*/ 0 w 271"/>
              <a:gd name="T47" fmla="*/ 2147483647 h 14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71"/>
              <a:gd name="T73" fmla="*/ 0 h 149"/>
              <a:gd name="T74" fmla="*/ 271 w 271"/>
              <a:gd name="T75" fmla="*/ 149 h 14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71" h="149">
                <a:moveTo>
                  <a:pt x="271" y="129"/>
                </a:moveTo>
                <a:lnTo>
                  <a:pt x="269" y="112"/>
                </a:lnTo>
                <a:lnTo>
                  <a:pt x="268" y="97"/>
                </a:lnTo>
                <a:lnTo>
                  <a:pt x="264" y="83"/>
                </a:lnTo>
                <a:lnTo>
                  <a:pt x="261" y="71"/>
                </a:lnTo>
                <a:lnTo>
                  <a:pt x="255" y="59"/>
                </a:lnTo>
                <a:lnTo>
                  <a:pt x="249" y="48"/>
                </a:lnTo>
                <a:lnTo>
                  <a:pt x="235" y="31"/>
                </a:lnTo>
                <a:lnTo>
                  <a:pt x="216" y="17"/>
                </a:lnTo>
                <a:lnTo>
                  <a:pt x="194" y="8"/>
                </a:lnTo>
                <a:lnTo>
                  <a:pt x="166" y="1"/>
                </a:lnTo>
                <a:lnTo>
                  <a:pt x="137" y="0"/>
                </a:lnTo>
                <a:lnTo>
                  <a:pt x="103" y="1"/>
                </a:lnTo>
                <a:lnTo>
                  <a:pt x="76" y="8"/>
                </a:lnTo>
                <a:lnTo>
                  <a:pt x="63" y="12"/>
                </a:lnTo>
                <a:lnTo>
                  <a:pt x="52" y="18"/>
                </a:lnTo>
                <a:lnTo>
                  <a:pt x="42" y="25"/>
                </a:lnTo>
                <a:lnTo>
                  <a:pt x="34" y="34"/>
                </a:lnTo>
                <a:lnTo>
                  <a:pt x="25" y="42"/>
                </a:lnTo>
                <a:lnTo>
                  <a:pt x="19" y="52"/>
                </a:lnTo>
                <a:lnTo>
                  <a:pt x="8" y="77"/>
                </a:lnTo>
                <a:lnTo>
                  <a:pt x="2" y="104"/>
                </a:lnTo>
                <a:lnTo>
                  <a:pt x="0" y="138"/>
                </a:lnTo>
                <a:lnTo>
                  <a:pt x="0" y="149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2" name="Freeform 219"/>
          <p:cNvSpPr>
            <a:spLocks/>
          </p:cNvSpPr>
          <p:nvPr/>
        </p:nvSpPr>
        <p:spPr bwMode="auto">
          <a:xfrm>
            <a:off x="3979863" y="2286000"/>
            <a:ext cx="144462" cy="76200"/>
          </a:xfrm>
          <a:custGeom>
            <a:avLst/>
            <a:gdLst>
              <a:gd name="T0" fmla="*/ 0 w 271"/>
              <a:gd name="T1" fmla="*/ 2147483647 h 143"/>
              <a:gd name="T2" fmla="*/ 2147483647 w 271"/>
              <a:gd name="T3" fmla="*/ 2147483647 h 143"/>
              <a:gd name="T4" fmla="*/ 2147483647 w 271"/>
              <a:gd name="T5" fmla="*/ 2147483647 h 143"/>
              <a:gd name="T6" fmla="*/ 2147483647 w 271"/>
              <a:gd name="T7" fmla="*/ 2147483647 h 143"/>
              <a:gd name="T8" fmla="*/ 2147483647 w 271"/>
              <a:gd name="T9" fmla="*/ 2147483647 h 143"/>
              <a:gd name="T10" fmla="*/ 2147483647 w 271"/>
              <a:gd name="T11" fmla="*/ 2147483647 h 143"/>
              <a:gd name="T12" fmla="*/ 2147483647 w 271"/>
              <a:gd name="T13" fmla="*/ 2147483647 h 143"/>
              <a:gd name="T14" fmla="*/ 2147483647 w 271"/>
              <a:gd name="T15" fmla="*/ 2147483647 h 143"/>
              <a:gd name="T16" fmla="*/ 2147483647 w 271"/>
              <a:gd name="T17" fmla="*/ 2147483647 h 143"/>
              <a:gd name="T18" fmla="*/ 2147483647 w 271"/>
              <a:gd name="T19" fmla="*/ 2147483647 h 143"/>
              <a:gd name="T20" fmla="*/ 2147483647 w 271"/>
              <a:gd name="T21" fmla="*/ 2147483647 h 143"/>
              <a:gd name="T22" fmla="*/ 2147483647 w 271"/>
              <a:gd name="T23" fmla="*/ 2147483647 h 143"/>
              <a:gd name="T24" fmla="*/ 2147483647 w 271"/>
              <a:gd name="T25" fmla="*/ 2147483647 h 143"/>
              <a:gd name="T26" fmla="*/ 2147483647 w 271"/>
              <a:gd name="T27" fmla="*/ 2147483647 h 143"/>
              <a:gd name="T28" fmla="*/ 2147483647 w 271"/>
              <a:gd name="T29" fmla="*/ 2147483647 h 143"/>
              <a:gd name="T30" fmla="*/ 2147483647 w 271"/>
              <a:gd name="T31" fmla="*/ 2147483647 h 143"/>
              <a:gd name="T32" fmla="*/ 2147483647 w 271"/>
              <a:gd name="T33" fmla="*/ 2147483647 h 143"/>
              <a:gd name="T34" fmla="*/ 2147483647 w 271"/>
              <a:gd name="T35" fmla="*/ 2147483647 h 143"/>
              <a:gd name="T36" fmla="*/ 2147483647 w 271"/>
              <a:gd name="T37" fmla="*/ 2147483647 h 143"/>
              <a:gd name="T38" fmla="*/ 2147483647 w 271"/>
              <a:gd name="T39" fmla="*/ 2147483647 h 143"/>
              <a:gd name="T40" fmla="*/ 2147483647 w 271"/>
              <a:gd name="T41" fmla="*/ 2147483647 h 143"/>
              <a:gd name="T42" fmla="*/ 2147483647 w 271"/>
              <a:gd name="T43" fmla="*/ 2147483647 h 143"/>
              <a:gd name="T44" fmla="*/ 2147483647 w 271"/>
              <a:gd name="T45" fmla="*/ 2147483647 h 143"/>
              <a:gd name="T46" fmla="*/ 2147483647 w 271"/>
              <a:gd name="T47" fmla="*/ 2147483647 h 143"/>
              <a:gd name="T48" fmla="*/ 2147483647 w 271"/>
              <a:gd name="T49" fmla="*/ 2147483647 h 143"/>
              <a:gd name="T50" fmla="*/ 2147483647 w 271"/>
              <a:gd name="T51" fmla="*/ 2147483647 h 143"/>
              <a:gd name="T52" fmla="*/ 2147483647 w 271"/>
              <a:gd name="T53" fmla="*/ 2147483647 h 143"/>
              <a:gd name="T54" fmla="*/ 2147483647 w 271"/>
              <a:gd name="T55" fmla="*/ 2147483647 h 143"/>
              <a:gd name="T56" fmla="*/ 2147483647 w 271"/>
              <a:gd name="T57" fmla="*/ 2147483647 h 143"/>
              <a:gd name="T58" fmla="*/ 2147483647 w 271"/>
              <a:gd name="T59" fmla="*/ 2147483647 h 143"/>
              <a:gd name="T60" fmla="*/ 2147483647 w 271"/>
              <a:gd name="T61" fmla="*/ 0 h 14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71"/>
              <a:gd name="T94" fmla="*/ 0 h 143"/>
              <a:gd name="T95" fmla="*/ 271 w 271"/>
              <a:gd name="T96" fmla="*/ 143 h 14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71" h="143">
                <a:moveTo>
                  <a:pt x="0" y="20"/>
                </a:moveTo>
                <a:lnTo>
                  <a:pt x="2" y="48"/>
                </a:lnTo>
                <a:lnTo>
                  <a:pt x="4" y="60"/>
                </a:lnTo>
                <a:lnTo>
                  <a:pt x="9" y="73"/>
                </a:lnTo>
                <a:lnTo>
                  <a:pt x="13" y="84"/>
                </a:lnTo>
                <a:lnTo>
                  <a:pt x="20" y="94"/>
                </a:lnTo>
                <a:lnTo>
                  <a:pt x="26" y="103"/>
                </a:lnTo>
                <a:lnTo>
                  <a:pt x="35" y="112"/>
                </a:lnTo>
                <a:lnTo>
                  <a:pt x="43" y="119"/>
                </a:lnTo>
                <a:lnTo>
                  <a:pt x="54" y="125"/>
                </a:lnTo>
                <a:lnTo>
                  <a:pt x="64" y="130"/>
                </a:lnTo>
                <a:lnTo>
                  <a:pt x="77" y="136"/>
                </a:lnTo>
                <a:lnTo>
                  <a:pt x="104" y="141"/>
                </a:lnTo>
                <a:lnTo>
                  <a:pt x="137" y="143"/>
                </a:lnTo>
                <a:lnTo>
                  <a:pt x="152" y="142"/>
                </a:lnTo>
                <a:lnTo>
                  <a:pt x="168" y="141"/>
                </a:lnTo>
                <a:lnTo>
                  <a:pt x="181" y="137"/>
                </a:lnTo>
                <a:lnTo>
                  <a:pt x="195" y="134"/>
                </a:lnTo>
                <a:lnTo>
                  <a:pt x="207" y="129"/>
                </a:lnTo>
                <a:lnTo>
                  <a:pt x="218" y="124"/>
                </a:lnTo>
                <a:lnTo>
                  <a:pt x="227" y="116"/>
                </a:lnTo>
                <a:lnTo>
                  <a:pt x="238" y="110"/>
                </a:lnTo>
                <a:lnTo>
                  <a:pt x="244" y="99"/>
                </a:lnTo>
                <a:lnTo>
                  <a:pt x="252" y="90"/>
                </a:lnTo>
                <a:lnTo>
                  <a:pt x="257" y="79"/>
                </a:lnTo>
                <a:lnTo>
                  <a:pt x="262" y="67"/>
                </a:lnTo>
                <a:lnTo>
                  <a:pt x="265" y="53"/>
                </a:lnTo>
                <a:lnTo>
                  <a:pt x="269" y="40"/>
                </a:lnTo>
                <a:lnTo>
                  <a:pt x="270" y="24"/>
                </a:lnTo>
                <a:lnTo>
                  <a:pt x="271" y="9"/>
                </a:lnTo>
                <a:lnTo>
                  <a:pt x="271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3" name="Line 220"/>
          <p:cNvSpPr>
            <a:spLocks noChangeShapeType="1"/>
          </p:cNvSpPr>
          <p:nvPr/>
        </p:nvSpPr>
        <p:spPr bwMode="auto">
          <a:xfrm flipV="1">
            <a:off x="4124325" y="2268538"/>
            <a:ext cx="223838" cy="17462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4" name="Freeform 221"/>
          <p:cNvSpPr>
            <a:spLocks/>
          </p:cNvSpPr>
          <p:nvPr/>
        </p:nvSpPr>
        <p:spPr bwMode="auto">
          <a:xfrm>
            <a:off x="4348163" y="2189163"/>
            <a:ext cx="144462" cy="79375"/>
          </a:xfrm>
          <a:custGeom>
            <a:avLst/>
            <a:gdLst>
              <a:gd name="T0" fmla="*/ 2147483647 w 272"/>
              <a:gd name="T1" fmla="*/ 2147483647 h 150"/>
              <a:gd name="T2" fmla="*/ 2147483647 w 272"/>
              <a:gd name="T3" fmla="*/ 2147483647 h 150"/>
              <a:gd name="T4" fmla="*/ 2147483647 w 272"/>
              <a:gd name="T5" fmla="*/ 2147483647 h 150"/>
              <a:gd name="T6" fmla="*/ 2147483647 w 272"/>
              <a:gd name="T7" fmla="*/ 2147483647 h 150"/>
              <a:gd name="T8" fmla="*/ 2147483647 w 272"/>
              <a:gd name="T9" fmla="*/ 2147483647 h 150"/>
              <a:gd name="T10" fmla="*/ 2147483647 w 272"/>
              <a:gd name="T11" fmla="*/ 2147483647 h 150"/>
              <a:gd name="T12" fmla="*/ 2147483647 w 272"/>
              <a:gd name="T13" fmla="*/ 2147483647 h 150"/>
              <a:gd name="T14" fmla="*/ 2147483647 w 272"/>
              <a:gd name="T15" fmla="*/ 2147483647 h 150"/>
              <a:gd name="T16" fmla="*/ 2147483647 w 272"/>
              <a:gd name="T17" fmla="*/ 2147483647 h 150"/>
              <a:gd name="T18" fmla="*/ 2147483647 w 272"/>
              <a:gd name="T19" fmla="*/ 2147483647 h 150"/>
              <a:gd name="T20" fmla="*/ 2147483647 w 272"/>
              <a:gd name="T21" fmla="*/ 0 h 150"/>
              <a:gd name="T22" fmla="*/ 2147483647 w 272"/>
              <a:gd name="T23" fmla="*/ 0 h 150"/>
              <a:gd name="T24" fmla="*/ 2147483647 w 272"/>
              <a:gd name="T25" fmla="*/ 0 h 150"/>
              <a:gd name="T26" fmla="*/ 2147483647 w 272"/>
              <a:gd name="T27" fmla="*/ 2147483647 h 150"/>
              <a:gd name="T28" fmla="*/ 2147483647 w 272"/>
              <a:gd name="T29" fmla="*/ 2147483647 h 150"/>
              <a:gd name="T30" fmla="*/ 2147483647 w 272"/>
              <a:gd name="T31" fmla="*/ 2147483647 h 150"/>
              <a:gd name="T32" fmla="*/ 2147483647 w 272"/>
              <a:gd name="T33" fmla="*/ 2147483647 h 150"/>
              <a:gd name="T34" fmla="*/ 2147483647 w 272"/>
              <a:gd name="T35" fmla="*/ 2147483647 h 150"/>
              <a:gd name="T36" fmla="*/ 2147483647 w 272"/>
              <a:gd name="T37" fmla="*/ 2147483647 h 150"/>
              <a:gd name="T38" fmla="*/ 2147483647 w 272"/>
              <a:gd name="T39" fmla="*/ 2147483647 h 150"/>
              <a:gd name="T40" fmla="*/ 2147483647 w 272"/>
              <a:gd name="T41" fmla="*/ 2147483647 h 150"/>
              <a:gd name="T42" fmla="*/ 0 w 272"/>
              <a:gd name="T43" fmla="*/ 2147483647 h 150"/>
              <a:gd name="T44" fmla="*/ 0 w 272"/>
              <a:gd name="T45" fmla="*/ 2147483647 h 150"/>
              <a:gd name="T46" fmla="*/ 0 w 272"/>
              <a:gd name="T47" fmla="*/ 2147483647 h 1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72"/>
              <a:gd name="T73" fmla="*/ 0 h 150"/>
              <a:gd name="T74" fmla="*/ 272 w 272"/>
              <a:gd name="T75" fmla="*/ 150 h 1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72" h="150">
                <a:moveTo>
                  <a:pt x="272" y="120"/>
                </a:moveTo>
                <a:lnTo>
                  <a:pt x="267" y="90"/>
                </a:lnTo>
                <a:lnTo>
                  <a:pt x="259" y="66"/>
                </a:lnTo>
                <a:lnTo>
                  <a:pt x="253" y="54"/>
                </a:lnTo>
                <a:lnTo>
                  <a:pt x="247" y="45"/>
                </a:lnTo>
                <a:lnTo>
                  <a:pt x="240" y="36"/>
                </a:lnTo>
                <a:lnTo>
                  <a:pt x="233" y="30"/>
                </a:lnTo>
                <a:lnTo>
                  <a:pt x="214" y="15"/>
                </a:lnTo>
                <a:lnTo>
                  <a:pt x="192" y="6"/>
                </a:lnTo>
                <a:lnTo>
                  <a:pt x="179" y="2"/>
                </a:lnTo>
                <a:lnTo>
                  <a:pt x="166" y="1"/>
                </a:lnTo>
                <a:lnTo>
                  <a:pt x="137" y="0"/>
                </a:lnTo>
                <a:lnTo>
                  <a:pt x="103" y="1"/>
                </a:lnTo>
                <a:lnTo>
                  <a:pt x="76" y="7"/>
                </a:lnTo>
                <a:lnTo>
                  <a:pt x="51" y="18"/>
                </a:lnTo>
                <a:lnTo>
                  <a:pt x="41" y="24"/>
                </a:lnTo>
                <a:lnTo>
                  <a:pt x="33" y="33"/>
                </a:lnTo>
                <a:lnTo>
                  <a:pt x="24" y="41"/>
                </a:lnTo>
                <a:lnTo>
                  <a:pt x="18" y="52"/>
                </a:lnTo>
                <a:lnTo>
                  <a:pt x="11" y="62"/>
                </a:lnTo>
                <a:lnTo>
                  <a:pt x="7" y="75"/>
                </a:lnTo>
                <a:lnTo>
                  <a:pt x="1" y="102"/>
                </a:lnTo>
                <a:lnTo>
                  <a:pt x="0" y="136"/>
                </a:lnTo>
                <a:lnTo>
                  <a:pt x="0" y="15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5" name="Line 222"/>
          <p:cNvSpPr>
            <a:spLocks noChangeShapeType="1"/>
          </p:cNvSpPr>
          <p:nvPr/>
        </p:nvSpPr>
        <p:spPr bwMode="auto">
          <a:xfrm flipH="1">
            <a:off x="3979863" y="2286000"/>
            <a:ext cx="144462" cy="11113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6" name="Line 223"/>
          <p:cNvSpPr>
            <a:spLocks noChangeShapeType="1"/>
          </p:cNvSpPr>
          <p:nvPr/>
        </p:nvSpPr>
        <p:spPr bwMode="auto">
          <a:xfrm flipV="1">
            <a:off x="3754438" y="2297113"/>
            <a:ext cx="225425" cy="15875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7" name="Freeform 224"/>
          <p:cNvSpPr>
            <a:spLocks/>
          </p:cNvSpPr>
          <p:nvPr/>
        </p:nvSpPr>
        <p:spPr bwMode="auto">
          <a:xfrm>
            <a:off x="4719638" y="2138363"/>
            <a:ext cx="142875" cy="80962"/>
          </a:xfrm>
          <a:custGeom>
            <a:avLst/>
            <a:gdLst>
              <a:gd name="T0" fmla="*/ 2147483647 w 269"/>
              <a:gd name="T1" fmla="*/ 2147483647 h 155"/>
              <a:gd name="T2" fmla="*/ 2147483647 w 269"/>
              <a:gd name="T3" fmla="*/ 2147483647 h 155"/>
              <a:gd name="T4" fmla="*/ 2147483647 w 269"/>
              <a:gd name="T5" fmla="*/ 2147483647 h 155"/>
              <a:gd name="T6" fmla="*/ 2147483647 w 269"/>
              <a:gd name="T7" fmla="*/ 2147483647 h 155"/>
              <a:gd name="T8" fmla="*/ 2147483647 w 269"/>
              <a:gd name="T9" fmla="*/ 2147483647 h 155"/>
              <a:gd name="T10" fmla="*/ 2147483647 w 269"/>
              <a:gd name="T11" fmla="*/ 2147483647 h 155"/>
              <a:gd name="T12" fmla="*/ 2147483647 w 269"/>
              <a:gd name="T13" fmla="*/ 2147483647 h 155"/>
              <a:gd name="T14" fmla="*/ 2147483647 w 269"/>
              <a:gd name="T15" fmla="*/ 2147483647 h 155"/>
              <a:gd name="T16" fmla="*/ 2147483647 w 269"/>
              <a:gd name="T17" fmla="*/ 0 h 155"/>
              <a:gd name="T18" fmla="*/ 2147483647 w 269"/>
              <a:gd name="T19" fmla="*/ 2147483647 h 155"/>
              <a:gd name="T20" fmla="*/ 2147483647 w 269"/>
              <a:gd name="T21" fmla="*/ 2147483647 h 155"/>
              <a:gd name="T22" fmla="*/ 2147483647 w 269"/>
              <a:gd name="T23" fmla="*/ 2147483647 h 155"/>
              <a:gd name="T24" fmla="*/ 2147483647 w 269"/>
              <a:gd name="T25" fmla="*/ 2147483647 h 155"/>
              <a:gd name="T26" fmla="*/ 2147483647 w 269"/>
              <a:gd name="T27" fmla="*/ 2147483647 h 155"/>
              <a:gd name="T28" fmla="*/ 2147483647 w 269"/>
              <a:gd name="T29" fmla="*/ 2147483647 h 155"/>
              <a:gd name="T30" fmla="*/ 2147483647 w 269"/>
              <a:gd name="T31" fmla="*/ 2147483647 h 155"/>
              <a:gd name="T32" fmla="*/ 2147483647 w 269"/>
              <a:gd name="T33" fmla="*/ 2147483647 h 155"/>
              <a:gd name="T34" fmla="*/ 2147483647 w 269"/>
              <a:gd name="T35" fmla="*/ 2147483647 h 155"/>
              <a:gd name="T36" fmla="*/ 2147483647 w 269"/>
              <a:gd name="T37" fmla="*/ 2147483647 h 155"/>
              <a:gd name="T38" fmla="*/ 2147483647 w 269"/>
              <a:gd name="T39" fmla="*/ 2147483647 h 155"/>
              <a:gd name="T40" fmla="*/ 0 w 269"/>
              <a:gd name="T41" fmla="*/ 2147483647 h 155"/>
              <a:gd name="T42" fmla="*/ 2147483647 w 269"/>
              <a:gd name="T43" fmla="*/ 2147483647 h 15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69"/>
              <a:gd name="T67" fmla="*/ 0 h 155"/>
              <a:gd name="T68" fmla="*/ 269 w 269"/>
              <a:gd name="T69" fmla="*/ 155 h 15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69" h="155">
                <a:moveTo>
                  <a:pt x="269" y="86"/>
                </a:moveTo>
                <a:lnTo>
                  <a:pt x="260" y="64"/>
                </a:lnTo>
                <a:lnTo>
                  <a:pt x="251" y="47"/>
                </a:lnTo>
                <a:lnTo>
                  <a:pt x="238" y="33"/>
                </a:lnTo>
                <a:lnTo>
                  <a:pt x="223" y="21"/>
                </a:lnTo>
                <a:lnTo>
                  <a:pt x="204" y="12"/>
                </a:lnTo>
                <a:lnTo>
                  <a:pt x="184" y="6"/>
                </a:lnTo>
                <a:lnTo>
                  <a:pt x="160" y="2"/>
                </a:lnTo>
                <a:lnTo>
                  <a:pt x="135" y="0"/>
                </a:lnTo>
                <a:lnTo>
                  <a:pt x="103" y="2"/>
                </a:lnTo>
                <a:lnTo>
                  <a:pt x="75" y="8"/>
                </a:lnTo>
                <a:lnTo>
                  <a:pt x="63" y="12"/>
                </a:lnTo>
                <a:lnTo>
                  <a:pt x="52" y="19"/>
                </a:lnTo>
                <a:lnTo>
                  <a:pt x="42" y="25"/>
                </a:lnTo>
                <a:lnTo>
                  <a:pt x="34" y="34"/>
                </a:lnTo>
                <a:lnTo>
                  <a:pt x="25" y="42"/>
                </a:lnTo>
                <a:lnTo>
                  <a:pt x="18" y="52"/>
                </a:lnTo>
                <a:lnTo>
                  <a:pt x="12" y="63"/>
                </a:lnTo>
                <a:lnTo>
                  <a:pt x="8" y="76"/>
                </a:lnTo>
                <a:lnTo>
                  <a:pt x="2" y="103"/>
                </a:lnTo>
                <a:lnTo>
                  <a:pt x="0" y="137"/>
                </a:lnTo>
                <a:lnTo>
                  <a:pt x="3" y="155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8" name="Freeform 225"/>
          <p:cNvSpPr>
            <a:spLocks/>
          </p:cNvSpPr>
          <p:nvPr/>
        </p:nvSpPr>
        <p:spPr bwMode="auto">
          <a:xfrm>
            <a:off x="4348163" y="2252663"/>
            <a:ext cx="144462" cy="80962"/>
          </a:xfrm>
          <a:custGeom>
            <a:avLst/>
            <a:gdLst>
              <a:gd name="T0" fmla="*/ 0 w 272"/>
              <a:gd name="T1" fmla="*/ 2147483647 h 151"/>
              <a:gd name="T2" fmla="*/ 0 w 272"/>
              <a:gd name="T3" fmla="*/ 2147483647 h 151"/>
              <a:gd name="T4" fmla="*/ 2147483647 w 272"/>
              <a:gd name="T5" fmla="*/ 2147483647 h 151"/>
              <a:gd name="T6" fmla="*/ 2147483647 w 272"/>
              <a:gd name="T7" fmla="*/ 2147483647 h 151"/>
              <a:gd name="T8" fmla="*/ 2147483647 w 272"/>
              <a:gd name="T9" fmla="*/ 2147483647 h 151"/>
              <a:gd name="T10" fmla="*/ 2147483647 w 272"/>
              <a:gd name="T11" fmla="*/ 2147483647 h 151"/>
              <a:gd name="T12" fmla="*/ 2147483647 w 272"/>
              <a:gd name="T13" fmla="*/ 2147483647 h 151"/>
              <a:gd name="T14" fmla="*/ 2147483647 w 272"/>
              <a:gd name="T15" fmla="*/ 2147483647 h 151"/>
              <a:gd name="T16" fmla="*/ 2147483647 w 272"/>
              <a:gd name="T17" fmla="*/ 2147483647 h 151"/>
              <a:gd name="T18" fmla="*/ 2147483647 w 272"/>
              <a:gd name="T19" fmla="*/ 2147483647 h 151"/>
              <a:gd name="T20" fmla="*/ 2147483647 w 272"/>
              <a:gd name="T21" fmla="*/ 2147483647 h 151"/>
              <a:gd name="T22" fmla="*/ 2147483647 w 272"/>
              <a:gd name="T23" fmla="*/ 2147483647 h 151"/>
              <a:gd name="T24" fmla="*/ 2147483647 w 272"/>
              <a:gd name="T25" fmla="*/ 2147483647 h 151"/>
              <a:gd name="T26" fmla="*/ 2147483647 w 272"/>
              <a:gd name="T27" fmla="*/ 2147483647 h 151"/>
              <a:gd name="T28" fmla="*/ 2147483647 w 272"/>
              <a:gd name="T29" fmla="*/ 2147483647 h 151"/>
              <a:gd name="T30" fmla="*/ 2147483647 w 272"/>
              <a:gd name="T31" fmla="*/ 2147483647 h 151"/>
              <a:gd name="T32" fmla="*/ 2147483647 w 272"/>
              <a:gd name="T33" fmla="*/ 2147483647 h 151"/>
              <a:gd name="T34" fmla="*/ 2147483647 w 272"/>
              <a:gd name="T35" fmla="*/ 2147483647 h 151"/>
              <a:gd name="T36" fmla="*/ 2147483647 w 272"/>
              <a:gd name="T37" fmla="*/ 2147483647 h 151"/>
              <a:gd name="T38" fmla="*/ 2147483647 w 272"/>
              <a:gd name="T39" fmla="*/ 2147483647 h 151"/>
              <a:gd name="T40" fmla="*/ 2147483647 w 272"/>
              <a:gd name="T41" fmla="*/ 2147483647 h 151"/>
              <a:gd name="T42" fmla="*/ 2147483647 w 272"/>
              <a:gd name="T43" fmla="*/ 2147483647 h 151"/>
              <a:gd name="T44" fmla="*/ 2147483647 w 272"/>
              <a:gd name="T45" fmla="*/ 2147483647 h 151"/>
              <a:gd name="T46" fmla="*/ 2147483647 w 272"/>
              <a:gd name="T47" fmla="*/ 2147483647 h 151"/>
              <a:gd name="T48" fmla="*/ 2147483647 w 272"/>
              <a:gd name="T49" fmla="*/ 2147483647 h 151"/>
              <a:gd name="T50" fmla="*/ 2147483647 w 272"/>
              <a:gd name="T51" fmla="*/ 2147483647 h 151"/>
              <a:gd name="T52" fmla="*/ 2147483647 w 272"/>
              <a:gd name="T53" fmla="*/ 2147483647 h 151"/>
              <a:gd name="T54" fmla="*/ 2147483647 w 272"/>
              <a:gd name="T55" fmla="*/ 2147483647 h 151"/>
              <a:gd name="T56" fmla="*/ 2147483647 w 272"/>
              <a:gd name="T57" fmla="*/ 2147483647 h 151"/>
              <a:gd name="T58" fmla="*/ 2147483647 w 272"/>
              <a:gd name="T59" fmla="*/ 2147483647 h 151"/>
              <a:gd name="T60" fmla="*/ 2147483647 w 272"/>
              <a:gd name="T61" fmla="*/ 2147483647 h 151"/>
              <a:gd name="T62" fmla="*/ 2147483647 w 272"/>
              <a:gd name="T63" fmla="*/ 0 h 15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72"/>
              <a:gd name="T97" fmla="*/ 0 h 151"/>
              <a:gd name="T98" fmla="*/ 272 w 272"/>
              <a:gd name="T99" fmla="*/ 151 h 15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72" h="151">
                <a:moveTo>
                  <a:pt x="0" y="30"/>
                </a:moveTo>
                <a:lnTo>
                  <a:pt x="0" y="43"/>
                </a:lnTo>
                <a:lnTo>
                  <a:pt x="2" y="57"/>
                </a:lnTo>
                <a:lnTo>
                  <a:pt x="5" y="69"/>
                </a:lnTo>
                <a:lnTo>
                  <a:pt x="10" y="82"/>
                </a:lnTo>
                <a:lnTo>
                  <a:pt x="14" y="91"/>
                </a:lnTo>
                <a:lnTo>
                  <a:pt x="20" y="101"/>
                </a:lnTo>
                <a:lnTo>
                  <a:pt x="27" y="111"/>
                </a:lnTo>
                <a:lnTo>
                  <a:pt x="36" y="120"/>
                </a:lnTo>
                <a:lnTo>
                  <a:pt x="44" y="126"/>
                </a:lnTo>
                <a:lnTo>
                  <a:pt x="54" y="133"/>
                </a:lnTo>
                <a:lnTo>
                  <a:pt x="64" y="138"/>
                </a:lnTo>
                <a:lnTo>
                  <a:pt x="77" y="143"/>
                </a:lnTo>
                <a:lnTo>
                  <a:pt x="105" y="148"/>
                </a:lnTo>
                <a:lnTo>
                  <a:pt x="137" y="151"/>
                </a:lnTo>
                <a:lnTo>
                  <a:pt x="153" y="149"/>
                </a:lnTo>
                <a:lnTo>
                  <a:pt x="168" y="148"/>
                </a:lnTo>
                <a:lnTo>
                  <a:pt x="181" y="144"/>
                </a:lnTo>
                <a:lnTo>
                  <a:pt x="195" y="142"/>
                </a:lnTo>
                <a:lnTo>
                  <a:pt x="207" y="136"/>
                </a:lnTo>
                <a:lnTo>
                  <a:pt x="219" y="131"/>
                </a:lnTo>
                <a:lnTo>
                  <a:pt x="228" y="123"/>
                </a:lnTo>
                <a:lnTo>
                  <a:pt x="238" y="117"/>
                </a:lnTo>
                <a:lnTo>
                  <a:pt x="245" y="107"/>
                </a:lnTo>
                <a:lnTo>
                  <a:pt x="253" y="98"/>
                </a:lnTo>
                <a:lnTo>
                  <a:pt x="258" y="86"/>
                </a:lnTo>
                <a:lnTo>
                  <a:pt x="263" y="74"/>
                </a:lnTo>
                <a:lnTo>
                  <a:pt x="265" y="60"/>
                </a:lnTo>
                <a:lnTo>
                  <a:pt x="269" y="47"/>
                </a:lnTo>
                <a:lnTo>
                  <a:pt x="271" y="31"/>
                </a:lnTo>
                <a:lnTo>
                  <a:pt x="272" y="16"/>
                </a:lnTo>
                <a:lnTo>
                  <a:pt x="272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9" name="Freeform 226"/>
          <p:cNvSpPr>
            <a:spLocks/>
          </p:cNvSpPr>
          <p:nvPr/>
        </p:nvSpPr>
        <p:spPr bwMode="auto">
          <a:xfrm>
            <a:off x="4721225" y="2182813"/>
            <a:ext cx="141288" cy="36512"/>
          </a:xfrm>
          <a:custGeom>
            <a:avLst/>
            <a:gdLst>
              <a:gd name="T0" fmla="*/ 2147483647 w 266"/>
              <a:gd name="T1" fmla="*/ 0 h 69"/>
              <a:gd name="T2" fmla="*/ 2147483647 w 266"/>
              <a:gd name="T3" fmla="*/ 2147483647 h 69"/>
              <a:gd name="T4" fmla="*/ 0 w 266"/>
              <a:gd name="T5" fmla="*/ 2147483647 h 69"/>
              <a:gd name="T6" fmla="*/ 0 60000 65536"/>
              <a:gd name="T7" fmla="*/ 0 60000 65536"/>
              <a:gd name="T8" fmla="*/ 0 60000 65536"/>
              <a:gd name="T9" fmla="*/ 0 w 266"/>
              <a:gd name="T10" fmla="*/ 0 h 69"/>
              <a:gd name="T11" fmla="*/ 266 w 266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6" h="69">
                <a:moveTo>
                  <a:pt x="266" y="0"/>
                </a:moveTo>
                <a:lnTo>
                  <a:pt x="131" y="48"/>
                </a:lnTo>
                <a:lnTo>
                  <a:pt x="0" y="69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0" name="Freeform 227"/>
          <p:cNvSpPr>
            <a:spLocks/>
          </p:cNvSpPr>
          <p:nvPr/>
        </p:nvSpPr>
        <p:spPr bwMode="auto">
          <a:xfrm>
            <a:off x="4721225" y="2182813"/>
            <a:ext cx="142875" cy="98425"/>
          </a:xfrm>
          <a:custGeom>
            <a:avLst/>
            <a:gdLst>
              <a:gd name="T0" fmla="*/ 0 w 270"/>
              <a:gd name="T1" fmla="*/ 2147483647 h 185"/>
              <a:gd name="T2" fmla="*/ 0 w 270"/>
              <a:gd name="T3" fmla="*/ 2147483647 h 185"/>
              <a:gd name="T4" fmla="*/ 2147483647 w 270"/>
              <a:gd name="T5" fmla="*/ 2147483647 h 185"/>
              <a:gd name="T6" fmla="*/ 2147483647 w 270"/>
              <a:gd name="T7" fmla="*/ 2147483647 h 185"/>
              <a:gd name="T8" fmla="*/ 2147483647 w 270"/>
              <a:gd name="T9" fmla="*/ 2147483647 h 185"/>
              <a:gd name="T10" fmla="*/ 2147483647 w 270"/>
              <a:gd name="T11" fmla="*/ 2147483647 h 185"/>
              <a:gd name="T12" fmla="*/ 2147483647 w 270"/>
              <a:gd name="T13" fmla="*/ 2147483647 h 185"/>
              <a:gd name="T14" fmla="*/ 2147483647 w 270"/>
              <a:gd name="T15" fmla="*/ 2147483647 h 185"/>
              <a:gd name="T16" fmla="*/ 2147483647 w 270"/>
              <a:gd name="T17" fmla="*/ 2147483647 h 185"/>
              <a:gd name="T18" fmla="*/ 2147483647 w 270"/>
              <a:gd name="T19" fmla="*/ 2147483647 h 185"/>
              <a:gd name="T20" fmla="*/ 2147483647 w 270"/>
              <a:gd name="T21" fmla="*/ 2147483647 h 185"/>
              <a:gd name="T22" fmla="*/ 2147483647 w 270"/>
              <a:gd name="T23" fmla="*/ 2147483647 h 185"/>
              <a:gd name="T24" fmla="*/ 2147483647 w 270"/>
              <a:gd name="T25" fmla="*/ 2147483647 h 185"/>
              <a:gd name="T26" fmla="*/ 2147483647 w 270"/>
              <a:gd name="T27" fmla="*/ 2147483647 h 185"/>
              <a:gd name="T28" fmla="*/ 2147483647 w 270"/>
              <a:gd name="T29" fmla="*/ 2147483647 h 185"/>
              <a:gd name="T30" fmla="*/ 2147483647 w 270"/>
              <a:gd name="T31" fmla="*/ 2147483647 h 185"/>
              <a:gd name="T32" fmla="*/ 2147483647 w 270"/>
              <a:gd name="T33" fmla="*/ 2147483647 h 185"/>
              <a:gd name="T34" fmla="*/ 2147483647 w 270"/>
              <a:gd name="T35" fmla="*/ 2147483647 h 185"/>
              <a:gd name="T36" fmla="*/ 2147483647 w 270"/>
              <a:gd name="T37" fmla="*/ 2147483647 h 185"/>
              <a:gd name="T38" fmla="*/ 2147483647 w 270"/>
              <a:gd name="T39" fmla="*/ 2147483647 h 185"/>
              <a:gd name="T40" fmla="*/ 2147483647 w 270"/>
              <a:gd name="T41" fmla="*/ 2147483647 h 185"/>
              <a:gd name="T42" fmla="*/ 2147483647 w 270"/>
              <a:gd name="T43" fmla="*/ 2147483647 h 185"/>
              <a:gd name="T44" fmla="*/ 2147483647 w 270"/>
              <a:gd name="T45" fmla="*/ 2147483647 h 185"/>
              <a:gd name="T46" fmla="*/ 2147483647 w 270"/>
              <a:gd name="T47" fmla="*/ 2147483647 h 185"/>
              <a:gd name="T48" fmla="*/ 2147483647 w 270"/>
              <a:gd name="T49" fmla="*/ 2147483647 h 185"/>
              <a:gd name="T50" fmla="*/ 2147483647 w 270"/>
              <a:gd name="T51" fmla="*/ 2147483647 h 185"/>
              <a:gd name="T52" fmla="*/ 2147483647 w 270"/>
              <a:gd name="T53" fmla="*/ 2147483647 h 185"/>
              <a:gd name="T54" fmla="*/ 2147483647 w 270"/>
              <a:gd name="T55" fmla="*/ 2147483647 h 185"/>
              <a:gd name="T56" fmla="*/ 2147483647 w 270"/>
              <a:gd name="T57" fmla="*/ 2147483647 h 185"/>
              <a:gd name="T58" fmla="*/ 2147483647 w 270"/>
              <a:gd name="T59" fmla="*/ 2147483647 h 185"/>
              <a:gd name="T60" fmla="*/ 2147483647 w 270"/>
              <a:gd name="T61" fmla="*/ 2147483647 h 185"/>
              <a:gd name="T62" fmla="*/ 2147483647 w 270"/>
              <a:gd name="T63" fmla="*/ 2147483647 h 185"/>
              <a:gd name="T64" fmla="*/ 2147483647 w 270"/>
              <a:gd name="T65" fmla="*/ 2147483647 h 185"/>
              <a:gd name="T66" fmla="*/ 2147483647 w 270"/>
              <a:gd name="T67" fmla="*/ 2147483647 h 185"/>
              <a:gd name="T68" fmla="*/ 2147483647 w 270"/>
              <a:gd name="T69" fmla="*/ 0 h 18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70"/>
              <a:gd name="T106" fmla="*/ 0 h 185"/>
              <a:gd name="T107" fmla="*/ 270 w 270"/>
              <a:gd name="T108" fmla="*/ 185 h 18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70" h="185">
                <a:moveTo>
                  <a:pt x="0" y="69"/>
                </a:moveTo>
                <a:lnTo>
                  <a:pt x="0" y="82"/>
                </a:lnTo>
                <a:lnTo>
                  <a:pt x="2" y="95"/>
                </a:lnTo>
                <a:lnTo>
                  <a:pt x="9" y="119"/>
                </a:lnTo>
                <a:lnTo>
                  <a:pt x="13" y="128"/>
                </a:lnTo>
                <a:lnTo>
                  <a:pt x="19" y="139"/>
                </a:lnTo>
                <a:lnTo>
                  <a:pt x="26" y="147"/>
                </a:lnTo>
                <a:lnTo>
                  <a:pt x="35" y="156"/>
                </a:lnTo>
                <a:lnTo>
                  <a:pt x="43" y="161"/>
                </a:lnTo>
                <a:lnTo>
                  <a:pt x="53" y="167"/>
                </a:lnTo>
                <a:lnTo>
                  <a:pt x="75" y="178"/>
                </a:lnTo>
                <a:lnTo>
                  <a:pt x="87" y="180"/>
                </a:lnTo>
                <a:lnTo>
                  <a:pt x="101" y="183"/>
                </a:lnTo>
                <a:lnTo>
                  <a:pt x="115" y="184"/>
                </a:lnTo>
                <a:lnTo>
                  <a:pt x="132" y="185"/>
                </a:lnTo>
                <a:lnTo>
                  <a:pt x="148" y="184"/>
                </a:lnTo>
                <a:lnTo>
                  <a:pt x="163" y="183"/>
                </a:lnTo>
                <a:lnTo>
                  <a:pt x="170" y="180"/>
                </a:lnTo>
                <a:lnTo>
                  <a:pt x="178" y="179"/>
                </a:lnTo>
                <a:lnTo>
                  <a:pt x="192" y="176"/>
                </a:lnTo>
                <a:lnTo>
                  <a:pt x="203" y="171"/>
                </a:lnTo>
                <a:lnTo>
                  <a:pt x="215" y="166"/>
                </a:lnTo>
                <a:lnTo>
                  <a:pt x="224" y="158"/>
                </a:lnTo>
                <a:lnTo>
                  <a:pt x="235" y="152"/>
                </a:lnTo>
                <a:lnTo>
                  <a:pt x="241" y="141"/>
                </a:lnTo>
                <a:lnTo>
                  <a:pt x="249" y="132"/>
                </a:lnTo>
                <a:lnTo>
                  <a:pt x="254" y="121"/>
                </a:lnTo>
                <a:lnTo>
                  <a:pt x="257" y="114"/>
                </a:lnTo>
                <a:lnTo>
                  <a:pt x="261" y="109"/>
                </a:lnTo>
                <a:lnTo>
                  <a:pt x="263" y="95"/>
                </a:lnTo>
                <a:lnTo>
                  <a:pt x="267" y="82"/>
                </a:lnTo>
                <a:lnTo>
                  <a:pt x="268" y="66"/>
                </a:lnTo>
                <a:lnTo>
                  <a:pt x="270" y="51"/>
                </a:lnTo>
                <a:lnTo>
                  <a:pt x="268" y="23"/>
                </a:lnTo>
                <a:lnTo>
                  <a:pt x="266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1" name="Line 228"/>
          <p:cNvSpPr>
            <a:spLocks noChangeShapeType="1"/>
          </p:cNvSpPr>
          <p:nvPr/>
        </p:nvSpPr>
        <p:spPr bwMode="auto">
          <a:xfrm flipV="1">
            <a:off x="4492625" y="2219325"/>
            <a:ext cx="228600" cy="33338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2" name="Freeform 229"/>
          <p:cNvSpPr>
            <a:spLocks/>
          </p:cNvSpPr>
          <p:nvPr/>
        </p:nvSpPr>
        <p:spPr bwMode="auto">
          <a:xfrm>
            <a:off x="5091113" y="2074863"/>
            <a:ext cx="141287" cy="25400"/>
          </a:xfrm>
          <a:custGeom>
            <a:avLst/>
            <a:gdLst>
              <a:gd name="T0" fmla="*/ 2147483647 w 265"/>
              <a:gd name="T1" fmla="*/ 2147483647 h 48"/>
              <a:gd name="T2" fmla="*/ 2147483647 w 265"/>
              <a:gd name="T3" fmla="*/ 0 h 48"/>
              <a:gd name="T4" fmla="*/ 0 w 265"/>
              <a:gd name="T5" fmla="*/ 2147483647 h 48"/>
              <a:gd name="T6" fmla="*/ 0 60000 65536"/>
              <a:gd name="T7" fmla="*/ 0 60000 65536"/>
              <a:gd name="T8" fmla="*/ 0 60000 65536"/>
              <a:gd name="T9" fmla="*/ 0 w 265"/>
              <a:gd name="T10" fmla="*/ 0 h 48"/>
              <a:gd name="T11" fmla="*/ 265 w 265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5" h="48">
                <a:moveTo>
                  <a:pt x="265" y="2"/>
                </a:moveTo>
                <a:lnTo>
                  <a:pt x="130" y="0"/>
                </a:lnTo>
                <a:lnTo>
                  <a:pt x="0" y="48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3" name="Freeform 230"/>
          <p:cNvSpPr>
            <a:spLocks/>
          </p:cNvSpPr>
          <p:nvPr/>
        </p:nvSpPr>
        <p:spPr bwMode="auto">
          <a:xfrm>
            <a:off x="5087938" y="2003425"/>
            <a:ext cx="144462" cy="96838"/>
          </a:xfrm>
          <a:custGeom>
            <a:avLst/>
            <a:gdLst>
              <a:gd name="T0" fmla="*/ 2147483647 w 271"/>
              <a:gd name="T1" fmla="*/ 2147483647 h 185"/>
              <a:gd name="T2" fmla="*/ 2147483647 w 271"/>
              <a:gd name="T3" fmla="*/ 2147483647 h 185"/>
              <a:gd name="T4" fmla="*/ 2147483647 w 271"/>
              <a:gd name="T5" fmla="*/ 2147483647 h 185"/>
              <a:gd name="T6" fmla="*/ 2147483647 w 271"/>
              <a:gd name="T7" fmla="*/ 2147483647 h 185"/>
              <a:gd name="T8" fmla="*/ 2147483647 w 271"/>
              <a:gd name="T9" fmla="*/ 2147483647 h 185"/>
              <a:gd name="T10" fmla="*/ 2147483647 w 271"/>
              <a:gd name="T11" fmla="*/ 2147483647 h 185"/>
              <a:gd name="T12" fmla="*/ 2147483647 w 271"/>
              <a:gd name="T13" fmla="*/ 2147483647 h 185"/>
              <a:gd name="T14" fmla="*/ 2147483647 w 271"/>
              <a:gd name="T15" fmla="*/ 2147483647 h 185"/>
              <a:gd name="T16" fmla="*/ 2147483647 w 271"/>
              <a:gd name="T17" fmla="*/ 2147483647 h 185"/>
              <a:gd name="T18" fmla="*/ 2147483647 w 271"/>
              <a:gd name="T19" fmla="*/ 2147483647 h 185"/>
              <a:gd name="T20" fmla="*/ 2147483647 w 271"/>
              <a:gd name="T21" fmla="*/ 2147483647 h 185"/>
              <a:gd name="T22" fmla="*/ 2147483647 w 271"/>
              <a:gd name="T23" fmla="*/ 2147483647 h 185"/>
              <a:gd name="T24" fmla="*/ 2147483647 w 271"/>
              <a:gd name="T25" fmla="*/ 0 h 185"/>
              <a:gd name="T26" fmla="*/ 2147483647 w 271"/>
              <a:gd name="T27" fmla="*/ 0 h 185"/>
              <a:gd name="T28" fmla="*/ 2147483647 w 271"/>
              <a:gd name="T29" fmla="*/ 0 h 185"/>
              <a:gd name="T30" fmla="*/ 2147483647 w 271"/>
              <a:gd name="T31" fmla="*/ 2147483647 h 185"/>
              <a:gd name="T32" fmla="*/ 2147483647 w 271"/>
              <a:gd name="T33" fmla="*/ 2147483647 h 185"/>
              <a:gd name="T34" fmla="*/ 2147483647 w 271"/>
              <a:gd name="T35" fmla="*/ 2147483647 h 185"/>
              <a:gd name="T36" fmla="*/ 2147483647 w 271"/>
              <a:gd name="T37" fmla="*/ 2147483647 h 185"/>
              <a:gd name="T38" fmla="*/ 2147483647 w 271"/>
              <a:gd name="T39" fmla="*/ 2147483647 h 185"/>
              <a:gd name="T40" fmla="*/ 2147483647 w 271"/>
              <a:gd name="T41" fmla="*/ 2147483647 h 185"/>
              <a:gd name="T42" fmla="*/ 2147483647 w 271"/>
              <a:gd name="T43" fmla="*/ 2147483647 h 185"/>
              <a:gd name="T44" fmla="*/ 2147483647 w 271"/>
              <a:gd name="T45" fmla="*/ 2147483647 h 185"/>
              <a:gd name="T46" fmla="*/ 2147483647 w 271"/>
              <a:gd name="T47" fmla="*/ 2147483647 h 185"/>
              <a:gd name="T48" fmla="*/ 0 w 271"/>
              <a:gd name="T49" fmla="*/ 2147483647 h 185"/>
              <a:gd name="T50" fmla="*/ 0 w 271"/>
              <a:gd name="T51" fmla="*/ 2147483647 h 185"/>
              <a:gd name="T52" fmla="*/ 0 w 271"/>
              <a:gd name="T53" fmla="*/ 2147483647 h 185"/>
              <a:gd name="T54" fmla="*/ 2147483647 w 271"/>
              <a:gd name="T55" fmla="*/ 2147483647 h 185"/>
              <a:gd name="T56" fmla="*/ 2147483647 w 271"/>
              <a:gd name="T57" fmla="*/ 2147483647 h 18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71"/>
              <a:gd name="T88" fmla="*/ 0 h 185"/>
              <a:gd name="T89" fmla="*/ 271 w 271"/>
              <a:gd name="T90" fmla="*/ 185 h 185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71" h="185">
                <a:moveTo>
                  <a:pt x="271" y="139"/>
                </a:moveTo>
                <a:lnTo>
                  <a:pt x="271" y="135"/>
                </a:lnTo>
                <a:lnTo>
                  <a:pt x="268" y="102"/>
                </a:lnTo>
                <a:lnTo>
                  <a:pt x="262" y="75"/>
                </a:lnTo>
                <a:lnTo>
                  <a:pt x="255" y="62"/>
                </a:lnTo>
                <a:lnTo>
                  <a:pt x="250" y="52"/>
                </a:lnTo>
                <a:lnTo>
                  <a:pt x="242" y="42"/>
                </a:lnTo>
                <a:lnTo>
                  <a:pt x="236" y="34"/>
                </a:lnTo>
                <a:lnTo>
                  <a:pt x="225" y="25"/>
                </a:lnTo>
                <a:lnTo>
                  <a:pt x="216" y="18"/>
                </a:lnTo>
                <a:lnTo>
                  <a:pt x="205" y="12"/>
                </a:lnTo>
                <a:lnTo>
                  <a:pt x="193" y="8"/>
                </a:lnTo>
                <a:lnTo>
                  <a:pt x="166" y="1"/>
                </a:lnTo>
                <a:lnTo>
                  <a:pt x="135" y="0"/>
                </a:lnTo>
                <a:lnTo>
                  <a:pt x="102" y="1"/>
                </a:lnTo>
                <a:lnTo>
                  <a:pt x="75" y="8"/>
                </a:lnTo>
                <a:lnTo>
                  <a:pt x="62" y="12"/>
                </a:lnTo>
                <a:lnTo>
                  <a:pt x="52" y="18"/>
                </a:lnTo>
                <a:lnTo>
                  <a:pt x="41" y="25"/>
                </a:lnTo>
                <a:lnTo>
                  <a:pt x="33" y="34"/>
                </a:lnTo>
                <a:lnTo>
                  <a:pt x="24" y="42"/>
                </a:lnTo>
                <a:lnTo>
                  <a:pt x="18" y="52"/>
                </a:lnTo>
                <a:lnTo>
                  <a:pt x="11" y="62"/>
                </a:lnTo>
                <a:lnTo>
                  <a:pt x="8" y="75"/>
                </a:lnTo>
                <a:lnTo>
                  <a:pt x="1" y="102"/>
                </a:lnTo>
                <a:lnTo>
                  <a:pt x="0" y="135"/>
                </a:lnTo>
                <a:lnTo>
                  <a:pt x="1" y="161"/>
                </a:lnTo>
                <a:lnTo>
                  <a:pt x="2" y="172"/>
                </a:lnTo>
                <a:lnTo>
                  <a:pt x="6" y="185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4" name="Line 231"/>
          <p:cNvSpPr>
            <a:spLocks noChangeShapeType="1"/>
          </p:cNvSpPr>
          <p:nvPr/>
        </p:nvSpPr>
        <p:spPr bwMode="auto">
          <a:xfrm flipV="1">
            <a:off x="4862513" y="2100263"/>
            <a:ext cx="228600" cy="82550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5" name="Freeform 232"/>
          <p:cNvSpPr>
            <a:spLocks/>
          </p:cNvSpPr>
          <p:nvPr/>
        </p:nvSpPr>
        <p:spPr bwMode="auto">
          <a:xfrm>
            <a:off x="5091113" y="2076450"/>
            <a:ext cx="141287" cy="69850"/>
          </a:xfrm>
          <a:custGeom>
            <a:avLst/>
            <a:gdLst>
              <a:gd name="T0" fmla="*/ 0 w 265"/>
              <a:gd name="T1" fmla="*/ 2147483647 h 133"/>
              <a:gd name="T2" fmla="*/ 2147483647 w 265"/>
              <a:gd name="T3" fmla="*/ 2147483647 h 133"/>
              <a:gd name="T4" fmla="*/ 2147483647 w 265"/>
              <a:gd name="T5" fmla="*/ 2147483647 h 133"/>
              <a:gd name="T6" fmla="*/ 2147483647 w 265"/>
              <a:gd name="T7" fmla="*/ 2147483647 h 133"/>
              <a:gd name="T8" fmla="*/ 2147483647 w 265"/>
              <a:gd name="T9" fmla="*/ 2147483647 h 133"/>
              <a:gd name="T10" fmla="*/ 2147483647 w 265"/>
              <a:gd name="T11" fmla="*/ 2147483647 h 133"/>
              <a:gd name="T12" fmla="*/ 2147483647 w 265"/>
              <a:gd name="T13" fmla="*/ 2147483647 h 133"/>
              <a:gd name="T14" fmla="*/ 2147483647 w 265"/>
              <a:gd name="T15" fmla="*/ 2147483647 h 133"/>
              <a:gd name="T16" fmla="*/ 2147483647 w 265"/>
              <a:gd name="T17" fmla="*/ 2147483647 h 133"/>
              <a:gd name="T18" fmla="*/ 2147483647 w 265"/>
              <a:gd name="T19" fmla="*/ 2147483647 h 133"/>
              <a:gd name="T20" fmla="*/ 2147483647 w 265"/>
              <a:gd name="T21" fmla="*/ 2147483647 h 133"/>
              <a:gd name="T22" fmla="*/ 2147483647 w 265"/>
              <a:gd name="T23" fmla="*/ 2147483647 h 133"/>
              <a:gd name="T24" fmla="*/ 2147483647 w 265"/>
              <a:gd name="T25" fmla="*/ 2147483647 h 133"/>
              <a:gd name="T26" fmla="*/ 2147483647 w 265"/>
              <a:gd name="T27" fmla="*/ 2147483647 h 133"/>
              <a:gd name="T28" fmla="*/ 2147483647 w 265"/>
              <a:gd name="T29" fmla="*/ 2147483647 h 133"/>
              <a:gd name="T30" fmla="*/ 2147483647 w 265"/>
              <a:gd name="T31" fmla="*/ 2147483647 h 133"/>
              <a:gd name="T32" fmla="*/ 2147483647 w 265"/>
              <a:gd name="T33" fmla="*/ 2147483647 h 133"/>
              <a:gd name="T34" fmla="*/ 2147483647 w 265"/>
              <a:gd name="T35" fmla="*/ 2147483647 h 133"/>
              <a:gd name="T36" fmla="*/ 2147483647 w 265"/>
              <a:gd name="T37" fmla="*/ 2147483647 h 133"/>
              <a:gd name="T38" fmla="*/ 2147483647 w 265"/>
              <a:gd name="T39" fmla="*/ 2147483647 h 133"/>
              <a:gd name="T40" fmla="*/ 2147483647 w 265"/>
              <a:gd name="T41" fmla="*/ 2147483647 h 133"/>
              <a:gd name="T42" fmla="*/ 2147483647 w 265"/>
              <a:gd name="T43" fmla="*/ 2147483647 h 133"/>
              <a:gd name="T44" fmla="*/ 2147483647 w 265"/>
              <a:gd name="T45" fmla="*/ 2147483647 h 133"/>
              <a:gd name="T46" fmla="*/ 2147483647 w 265"/>
              <a:gd name="T47" fmla="*/ 2147483647 h 133"/>
              <a:gd name="T48" fmla="*/ 2147483647 w 265"/>
              <a:gd name="T49" fmla="*/ 2147483647 h 133"/>
              <a:gd name="T50" fmla="*/ 2147483647 w 265"/>
              <a:gd name="T51" fmla="*/ 0 h 13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65"/>
              <a:gd name="T79" fmla="*/ 0 h 133"/>
              <a:gd name="T80" fmla="*/ 265 w 265"/>
              <a:gd name="T81" fmla="*/ 133 h 13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65" h="133">
                <a:moveTo>
                  <a:pt x="0" y="46"/>
                </a:moveTo>
                <a:lnTo>
                  <a:pt x="7" y="66"/>
                </a:lnTo>
                <a:lnTo>
                  <a:pt x="16" y="83"/>
                </a:lnTo>
                <a:lnTo>
                  <a:pt x="27" y="97"/>
                </a:lnTo>
                <a:lnTo>
                  <a:pt x="42" y="111"/>
                </a:lnTo>
                <a:lnTo>
                  <a:pt x="59" y="120"/>
                </a:lnTo>
                <a:lnTo>
                  <a:pt x="68" y="123"/>
                </a:lnTo>
                <a:lnTo>
                  <a:pt x="79" y="127"/>
                </a:lnTo>
                <a:lnTo>
                  <a:pt x="101" y="131"/>
                </a:lnTo>
                <a:lnTo>
                  <a:pt x="129" y="133"/>
                </a:lnTo>
                <a:lnTo>
                  <a:pt x="144" y="132"/>
                </a:lnTo>
                <a:lnTo>
                  <a:pt x="160" y="131"/>
                </a:lnTo>
                <a:lnTo>
                  <a:pt x="173" y="127"/>
                </a:lnTo>
                <a:lnTo>
                  <a:pt x="187" y="124"/>
                </a:lnTo>
                <a:lnTo>
                  <a:pt x="199" y="119"/>
                </a:lnTo>
                <a:lnTo>
                  <a:pt x="210" y="114"/>
                </a:lnTo>
                <a:lnTo>
                  <a:pt x="219" y="106"/>
                </a:lnTo>
                <a:lnTo>
                  <a:pt x="230" y="100"/>
                </a:lnTo>
                <a:lnTo>
                  <a:pt x="236" y="89"/>
                </a:lnTo>
                <a:lnTo>
                  <a:pt x="244" y="80"/>
                </a:lnTo>
                <a:lnTo>
                  <a:pt x="249" y="69"/>
                </a:lnTo>
                <a:lnTo>
                  <a:pt x="254" y="57"/>
                </a:lnTo>
                <a:lnTo>
                  <a:pt x="257" y="43"/>
                </a:lnTo>
                <a:lnTo>
                  <a:pt x="261" y="30"/>
                </a:lnTo>
                <a:lnTo>
                  <a:pt x="262" y="14"/>
                </a:lnTo>
                <a:lnTo>
                  <a:pt x="265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6" name="Line 233"/>
          <p:cNvSpPr>
            <a:spLocks noChangeShapeType="1"/>
          </p:cNvSpPr>
          <p:nvPr/>
        </p:nvSpPr>
        <p:spPr bwMode="auto">
          <a:xfrm flipH="1">
            <a:off x="4348163" y="2252663"/>
            <a:ext cx="144462" cy="15875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7" name="Line 234"/>
          <p:cNvSpPr>
            <a:spLocks noChangeShapeType="1"/>
          </p:cNvSpPr>
          <p:nvPr/>
        </p:nvSpPr>
        <p:spPr bwMode="auto">
          <a:xfrm>
            <a:off x="5232400" y="2076450"/>
            <a:ext cx="225425" cy="4763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8" name="Freeform 235"/>
          <p:cNvSpPr>
            <a:spLocks/>
          </p:cNvSpPr>
          <p:nvPr/>
        </p:nvSpPr>
        <p:spPr bwMode="auto">
          <a:xfrm>
            <a:off x="3241675" y="2287588"/>
            <a:ext cx="144463" cy="87312"/>
          </a:xfrm>
          <a:custGeom>
            <a:avLst/>
            <a:gdLst>
              <a:gd name="T0" fmla="*/ 0 w 272"/>
              <a:gd name="T1" fmla="*/ 2147483647 h 167"/>
              <a:gd name="T2" fmla="*/ 0 w 272"/>
              <a:gd name="T3" fmla="*/ 2147483647 h 167"/>
              <a:gd name="T4" fmla="*/ 0 w 272"/>
              <a:gd name="T5" fmla="*/ 2147483647 h 167"/>
              <a:gd name="T6" fmla="*/ 0 w 272"/>
              <a:gd name="T7" fmla="*/ 2147483647 h 167"/>
              <a:gd name="T8" fmla="*/ 2147483647 w 272"/>
              <a:gd name="T9" fmla="*/ 2147483647 h 167"/>
              <a:gd name="T10" fmla="*/ 2147483647 w 272"/>
              <a:gd name="T11" fmla="*/ 2147483647 h 167"/>
              <a:gd name="T12" fmla="*/ 2147483647 w 272"/>
              <a:gd name="T13" fmla="*/ 2147483647 h 167"/>
              <a:gd name="T14" fmla="*/ 2147483647 w 272"/>
              <a:gd name="T15" fmla="*/ 2147483647 h 167"/>
              <a:gd name="T16" fmla="*/ 2147483647 w 272"/>
              <a:gd name="T17" fmla="*/ 2147483647 h 167"/>
              <a:gd name="T18" fmla="*/ 2147483647 w 272"/>
              <a:gd name="T19" fmla="*/ 2147483647 h 167"/>
              <a:gd name="T20" fmla="*/ 2147483647 w 272"/>
              <a:gd name="T21" fmla="*/ 2147483647 h 167"/>
              <a:gd name="T22" fmla="*/ 2147483647 w 272"/>
              <a:gd name="T23" fmla="*/ 2147483647 h 167"/>
              <a:gd name="T24" fmla="*/ 2147483647 w 272"/>
              <a:gd name="T25" fmla="*/ 0 h 167"/>
              <a:gd name="T26" fmla="*/ 2147483647 w 272"/>
              <a:gd name="T27" fmla="*/ 0 h 167"/>
              <a:gd name="T28" fmla="*/ 2147483647 w 272"/>
              <a:gd name="T29" fmla="*/ 0 h 167"/>
              <a:gd name="T30" fmla="*/ 2147483647 w 272"/>
              <a:gd name="T31" fmla="*/ 2147483647 h 167"/>
              <a:gd name="T32" fmla="*/ 2147483647 w 272"/>
              <a:gd name="T33" fmla="*/ 2147483647 h 167"/>
              <a:gd name="T34" fmla="*/ 2147483647 w 272"/>
              <a:gd name="T35" fmla="*/ 2147483647 h 167"/>
              <a:gd name="T36" fmla="*/ 2147483647 w 272"/>
              <a:gd name="T37" fmla="*/ 2147483647 h 167"/>
              <a:gd name="T38" fmla="*/ 2147483647 w 272"/>
              <a:gd name="T39" fmla="*/ 2147483647 h 167"/>
              <a:gd name="T40" fmla="*/ 2147483647 w 272"/>
              <a:gd name="T41" fmla="*/ 2147483647 h 167"/>
              <a:gd name="T42" fmla="*/ 2147483647 w 272"/>
              <a:gd name="T43" fmla="*/ 2147483647 h 16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72"/>
              <a:gd name="T67" fmla="*/ 0 h 167"/>
              <a:gd name="T68" fmla="*/ 272 w 272"/>
              <a:gd name="T69" fmla="*/ 167 h 16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72" h="167">
                <a:moveTo>
                  <a:pt x="1" y="167"/>
                </a:moveTo>
                <a:lnTo>
                  <a:pt x="0" y="153"/>
                </a:lnTo>
                <a:lnTo>
                  <a:pt x="0" y="137"/>
                </a:lnTo>
                <a:lnTo>
                  <a:pt x="1" y="104"/>
                </a:lnTo>
                <a:lnTo>
                  <a:pt x="8" y="76"/>
                </a:lnTo>
                <a:lnTo>
                  <a:pt x="18" y="52"/>
                </a:lnTo>
                <a:lnTo>
                  <a:pt x="24" y="41"/>
                </a:lnTo>
                <a:lnTo>
                  <a:pt x="34" y="34"/>
                </a:lnTo>
                <a:lnTo>
                  <a:pt x="41" y="24"/>
                </a:lnTo>
                <a:lnTo>
                  <a:pt x="52" y="18"/>
                </a:lnTo>
                <a:lnTo>
                  <a:pt x="62" y="11"/>
                </a:lnTo>
                <a:lnTo>
                  <a:pt x="75" y="8"/>
                </a:lnTo>
                <a:lnTo>
                  <a:pt x="102" y="1"/>
                </a:lnTo>
                <a:lnTo>
                  <a:pt x="135" y="0"/>
                </a:lnTo>
                <a:lnTo>
                  <a:pt x="165" y="1"/>
                </a:lnTo>
                <a:lnTo>
                  <a:pt x="192" y="8"/>
                </a:lnTo>
                <a:lnTo>
                  <a:pt x="214" y="17"/>
                </a:lnTo>
                <a:lnTo>
                  <a:pt x="233" y="31"/>
                </a:lnTo>
                <a:lnTo>
                  <a:pt x="248" y="48"/>
                </a:lnTo>
                <a:lnTo>
                  <a:pt x="259" y="70"/>
                </a:lnTo>
                <a:lnTo>
                  <a:pt x="267" y="94"/>
                </a:lnTo>
                <a:lnTo>
                  <a:pt x="272" y="124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29" name="Freeform 236"/>
          <p:cNvSpPr>
            <a:spLocks/>
          </p:cNvSpPr>
          <p:nvPr/>
        </p:nvSpPr>
        <p:spPr bwMode="auto">
          <a:xfrm>
            <a:off x="2884488" y="2420938"/>
            <a:ext cx="130175" cy="85725"/>
          </a:xfrm>
          <a:custGeom>
            <a:avLst/>
            <a:gdLst>
              <a:gd name="T0" fmla="*/ 0 w 245"/>
              <a:gd name="T1" fmla="*/ 2147483647 h 161"/>
              <a:gd name="T2" fmla="*/ 2147483647 w 245"/>
              <a:gd name="T3" fmla="*/ 2147483647 h 161"/>
              <a:gd name="T4" fmla="*/ 2147483647 w 245"/>
              <a:gd name="T5" fmla="*/ 2147483647 h 161"/>
              <a:gd name="T6" fmla="*/ 2147483647 w 245"/>
              <a:gd name="T7" fmla="*/ 2147483647 h 161"/>
              <a:gd name="T8" fmla="*/ 2147483647 w 245"/>
              <a:gd name="T9" fmla="*/ 2147483647 h 161"/>
              <a:gd name="T10" fmla="*/ 2147483647 w 245"/>
              <a:gd name="T11" fmla="*/ 2147483647 h 161"/>
              <a:gd name="T12" fmla="*/ 2147483647 w 245"/>
              <a:gd name="T13" fmla="*/ 2147483647 h 161"/>
              <a:gd name="T14" fmla="*/ 2147483647 w 245"/>
              <a:gd name="T15" fmla="*/ 2147483647 h 161"/>
              <a:gd name="T16" fmla="*/ 2147483647 w 245"/>
              <a:gd name="T17" fmla="*/ 2147483647 h 161"/>
              <a:gd name="T18" fmla="*/ 2147483647 w 245"/>
              <a:gd name="T19" fmla="*/ 2147483647 h 161"/>
              <a:gd name="T20" fmla="*/ 2147483647 w 245"/>
              <a:gd name="T21" fmla="*/ 2147483647 h 161"/>
              <a:gd name="T22" fmla="*/ 2147483647 w 245"/>
              <a:gd name="T23" fmla="*/ 2147483647 h 161"/>
              <a:gd name="T24" fmla="*/ 2147483647 w 245"/>
              <a:gd name="T25" fmla="*/ 2147483647 h 161"/>
              <a:gd name="T26" fmla="*/ 2147483647 w 245"/>
              <a:gd name="T27" fmla="*/ 2147483647 h 161"/>
              <a:gd name="T28" fmla="*/ 2147483647 w 245"/>
              <a:gd name="T29" fmla="*/ 2147483647 h 161"/>
              <a:gd name="T30" fmla="*/ 2147483647 w 245"/>
              <a:gd name="T31" fmla="*/ 2147483647 h 161"/>
              <a:gd name="T32" fmla="*/ 2147483647 w 245"/>
              <a:gd name="T33" fmla="*/ 2147483647 h 161"/>
              <a:gd name="T34" fmla="*/ 2147483647 w 245"/>
              <a:gd name="T35" fmla="*/ 2147483647 h 161"/>
              <a:gd name="T36" fmla="*/ 2147483647 w 245"/>
              <a:gd name="T37" fmla="*/ 2147483647 h 161"/>
              <a:gd name="T38" fmla="*/ 2147483647 w 245"/>
              <a:gd name="T39" fmla="*/ 2147483647 h 161"/>
              <a:gd name="T40" fmla="*/ 2147483647 w 245"/>
              <a:gd name="T41" fmla="*/ 2147483647 h 161"/>
              <a:gd name="T42" fmla="*/ 2147483647 w 245"/>
              <a:gd name="T43" fmla="*/ 2147483647 h 161"/>
              <a:gd name="T44" fmla="*/ 2147483647 w 245"/>
              <a:gd name="T45" fmla="*/ 2147483647 h 161"/>
              <a:gd name="T46" fmla="*/ 2147483647 w 245"/>
              <a:gd name="T47" fmla="*/ 2147483647 h 161"/>
              <a:gd name="T48" fmla="*/ 2147483647 w 245"/>
              <a:gd name="T49" fmla="*/ 2147483647 h 161"/>
              <a:gd name="T50" fmla="*/ 2147483647 w 245"/>
              <a:gd name="T51" fmla="*/ 2147483647 h 161"/>
              <a:gd name="T52" fmla="*/ 2147483647 w 245"/>
              <a:gd name="T53" fmla="*/ 2147483647 h 161"/>
              <a:gd name="T54" fmla="*/ 2147483647 w 245"/>
              <a:gd name="T55" fmla="*/ 0 h 16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45"/>
              <a:gd name="T85" fmla="*/ 0 h 161"/>
              <a:gd name="T86" fmla="*/ 245 w 245"/>
              <a:gd name="T87" fmla="*/ 161 h 161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45" h="161">
                <a:moveTo>
                  <a:pt x="0" y="119"/>
                </a:moveTo>
                <a:lnTo>
                  <a:pt x="8" y="128"/>
                </a:lnTo>
                <a:lnTo>
                  <a:pt x="18" y="137"/>
                </a:lnTo>
                <a:lnTo>
                  <a:pt x="30" y="144"/>
                </a:lnTo>
                <a:lnTo>
                  <a:pt x="44" y="150"/>
                </a:lnTo>
                <a:lnTo>
                  <a:pt x="74" y="158"/>
                </a:lnTo>
                <a:lnTo>
                  <a:pt x="91" y="159"/>
                </a:lnTo>
                <a:lnTo>
                  <a:pt x="110" y="161"/>
                </a:lnTo>
                <a:lnTo>
                  <a:pt x="126" y="159"/>
                </a:lnTo>
                <a:lnTo>
                  <a:pt x="141" y="158"/>
                </a:lnTo>
                <a:lnTo>
                  <a:pt x="154" y="154"/>
                </a:lnTo>
                <a:lnTo>
                  <a:pt x="169" y="152"/>
                </a:lnTo>
                <a:lnTo>
                  <a:pt x="174" y="148"/>
                </a:lnTo>
                <a:lnTo>
                  <a:pt x="180" y="145"/>
                </a:lnTo>
                <a:lnTo>
                  <a:pt x="192" y="140"/>
                </a:lnTo>
                <a:lnTo>
                  <a:pt x="201" y="132"/>
                </a:lnTo>
                <a:lnTo>
                  <a:pt x="212" y="126"/>
                </a:lnTo>
                <a:lnTo>
                  <a:pt x="218" y="115"/>
                </a:lnTo>
                <a:lnTo>
                  <a:pt x="226" y="106"/>
                </a:lnTo>
                <a:lnTo>
                  <a:pt x="231" y="95"/>
                </a:lnTo>
                <a:lnTo>
                  <a:pt x="236" y="83"/>
                </a:lnTo>
                <a:lnTo>
                  <a:pt x="239" y="69"/>
                </a:lnTo>
                <a:lnTo>
                  <a:pt x="240" y="61"/>
                </a:lnTo>
                <a:lnTo>
                  <a:pt x="243" y="54"/>
                </a:lnTo>
                <a:lnTo>
                  <a:pt x="244" y="39"/>
                </a:lnTo>
                <a:lnTo>
                  <a:pt x="245" y="23"/>
                </a:lnTo>
                <a:lnTo>
                  <a:pt x="245" y="9"/>
                </a:lnTo>
                <a:lnTo>
                  <a:pt x="245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0" name="Freeform 237"/>
          <p:cNvSpPr>
            <a:spLocks/>
          </p:cNvSpPr>
          <p:nvPr/>
        </p:nvSpPr>
        <p:spPr bwMode="auto">
          <a:xfrm>
            <a:off x="2884488" y="2420938"/>
            <a:ext cx="130175" cy="63500"/>
          </a:xfrm>
          <a:custGeom>
            <a:avLst/>
            <a:gdLst>
              <a:gd name="T0" fmla="*/ 2147483647 w 245"/>
              <a:gd name="T1" fmla="*/ 0 h 119"/>
              <a:gd name="T2" fmla="*/ 2147483647 w 245"/>
              <a:gd name="T3" fmla="*/ 2147483647 h 119"/>
              <a:gd name="T4" fmla="*/ 0 w 245"/>
              <a:gd name="T5" fmla="*/ 2147483647 h 119"/>
              <a:gd name="T6" fmla="*/ 0 60000 65536"/>
              <a:gd name="T7" fmla="*/ 0 60000 65536"/>
              <a:gd name="T8" fmla="*/ 0 60000 65536"/>
              <a:gd name="T9" fmla="*/ 0 w 245"/>
              <a:gd name="T10" fmla="*/ 0 h 119"/>
              <a:gd name="T11" fmla="*/ 245 w 245"/>
              <a:gd name="T12" fmla="*/ 119 h 1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" h="119">
                <a:moveTo>
                  <a:pt x="245" y="0"/>
                </a:moveTo>
                <a:lnTo>
                  <a:pt x="110" y="26"/>
                </a:lnTo>
                <a:lnTo>
                  <a:pt x="0" y="119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1" name="Freeform 238"/>
          <p:cNvSpPr>
            <a:spLocks/>
          </p:cNvSpPr>
          <p:nvPr/>
        </p:nvSpPr>
        <p:spPr bwMode="auto">
          <a:xfrm>
            <a:off x="2870200" y="2362200"/>
            <a:ext cx="144463" cy="122238"/>
          </a:xfrm>
          <a:custGeom>
            <a:avLst/>
            <a:gdLst>
              <a:gd name="T0" fmla="*/ 2147483647 w 272"/>
              <a:gd name="T1" fmla="*/ 2147483647 h 231"/>
              <a:gd name="T2" fmla="*/ 2147483647 w 272"/>
              <a:gd name="T3" fmla="*/ 2147483647 h 231"/>
              <a:gd name="T4" fmla="*/ 2147483647 w 272"/>
              <a:gd name="T5" fmla="*/ 2147483647 h 231"/>
              <a:gd name="T6" fmla="*/ 2147483647 w 272"/>
              <a:gd name="T7" fmla="*/ 2147483647 h 231"/>
              <a:gd name="T8" fmla="*/ 2147483647 w 272"/>
              <a:gd name="T9" fmla="*/ 2147483647 h 231"/>
              <a:gd name="T10" fmla="*/ 2147483647 w 272"/>
              <a:gd name="T11" fmla="*/ 2147483647 h 231"/>
              <a:gd name="T12" fmla="*/ 2147483647 w 272"/>
              <a:gd name="T13" fmla="*/ 2147483647 h 231"/>
              <a:gd name="T14" fmla="*/ 2147483647 w 272"/>
              <a:gd name="T15" fmla="*/ 2147483647 h 231"/>
              <a:gd name="T16" fmla="*/ 2147483647 w 272"/>
              <a:gd name="T17" fmla="*/ 2147483647 h 231"/>
              <a:gd name="T18" fmla="*/ 2147483647 w 272"/>
              <a:gd name="T19" fmla="*/ 2147483647 h 231"/>
              <a:gd name="T20" fmla="*/ 2147483647 w 272"/>
              <a:gd name="T21" fmla="*/ 2147483647 h 231"/>
              <a:gd name="T22" fmla="*/ 2147483647 w 272"/>
              <a:gd name="T23" fmla="*/ 2147483647 h 231"/>
              <a:gd name="T24" fmla="*/ 2147483647 w 272"/>
              <a:gd name="T25" fmla="*/ 0 h 231"/>
              <a:gd name="T26" fmla="*/ 2147483647 w 272"/>
              <a:gd name="T27" fmla="*/ 2147483647 h 231"/>
              <a:gd name="T28" fmla="*/ 2147483647 w 272"/>
              <a:gd name="T29" fmla="*/ 2147483647 h 231"/>
              <a:gd name="T30" fmla="*/ 2147483647 w 272"/>
              <a:gd name="T31" fmla="*/ 2147483647 h 231"/>
              <a:gd name="T32" fmla="*/ 2147483647 w 272"/>
              <a:gd name="T33" fmla="*/ 2147483647 h 231"/>
              <a:gd name="T34" fmla="*/ 2147483647 w 272"/>
              <a:gd name="T35" fmla="*/ 2147483647 h 231"/>
              <a:gd name="T36" fmla="*/ 2147483647 w 272"/>
              <a:gd name="T37" fmla="*/ 2147483647 h 231"/>
              <a:gd name="T38" fmla="*/ 2147483647 w 272"/>
              <a:gd name="T39" fmla="*/ 2147483647 h 231"/>
              <a:gd name="T40" fmla="*/ 2147483647 w 272"/>
              <a:gd name="T41" fmla="*/ 2147483647 h 231"/>
              <a:gd name="T42" fmla="*/ 2147483647 w 272"/>
              <a:gd name="T43" fmla="*/ 2147483647 h 231"/>
              <a:gd name="T44" fmla="*/ 0 w 272"/>
              <a:gd name="T45" fmla="*/ 2147483647 h 231"/>
              <a:gd name="T46" fmla="*/ 0 w 272"/>
              <a:gd name="T47" fmla="*/ 2147483647 h 231"/>
              <a:gd name="T48" fmla="*/ 0 w 272"/>
              <a:gd name="T49" fmla="*/ 2147483647 h 231"/>
              <a:gd name="T50" fmla="*/ 2147483647 w 272"/>
              <a:gd name="T51" fmla="*/ 2147483647 h 231"/>
              <a:gd name="T52" fmla="*/ 2147483647 w 272"/>
              <a:gd name="T53" fmla="*/ 2147483647 h 231"/>
              <a:gd name="T54" fmla="*/ 2147483647 w 272"/>
              <a:gd name="T55" fmla="*/ 2147483647 h 231"/>
              <a:gd name="T56" fmla="*/ 2147483647 w 272"/>
              <a:gd name="T57" fmla="*/ 2147483647 h 231"/>
              <a:gd name="T58" fmla="*/ 2147483647 w 272"/>
              <a:gd name="T59" fmla="*/ 2147483647 h 231"/>
              <a:gd name="T60" fmla="*/ 2147483647 w 272"/>
              <a:gd name="T61" fmla="*/ 2147483647 h 23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72"/>
              <a:gd name="T94" fmla="*/ 0 h 231"/>
              <a:gd name="T95" fmla="*/ 272 w 272"/>
              <a:gd name="T96" fmla="*/ 231 h 23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72" h="231">
                <a:moveTo>
                  <a:pt x="272" y="112"/>
                </a:moveTo>
                <a:lnTo>
                  <a:pt x="266" y="85"/>
                </a:lnTo>
                <a:lnTo>
                  <a:pt x="258" y="63"/>
                </a:lnTo>
                <a:lnTo>
                  <a:pt x="245" y="43"/>
                </a:lnTo>
                <a:lnTo>
                  <a:pt x="237" y="34"/>
                </a:lnTo>
                <a:lnTo>
                  <a:pt x="231" y="28"/>
                </a:lnTo>
                <a:lnTo>
                  <a:pt x="220" y="20"/>
                </a:lnTo>
                <a:lnTo>
                  <a:pt x="211" y="15"/>
                </a:lnTo>
                <a:lnTo>
                  <a:pt x="201" y="10"/>
                </a:lnTo>
                <a:lnTo>
                  <a:pt x="191" y="7"/>
                </a:lnTo>
                <a:lnTo>
                  <a:pt x="178" y="3"/>
                </a:lnTo>
                <a:lnTo>
                  <a:pt x="165" y="2"/>
                </a:lnTo>
                <a:lnTo>
                  <a:pt x="137" y="0"/>
                </a:lnTo>
                <a:lnTo>
                  <a:pt x="104" y="2"/>
                </a:lnTo>
                <a:lnTo>
                  <a:pt x="76" y="8"/>
                </a:lnTo>
                <a:lnTo>
                  <a:pt x="52" y="19"/>
                </a:lnTo>
                <a:lnTo>
                  <a:pt x="41" y="25"/>
                </a:lnTo>
                <a:lnTo>
                  <a:pt x="34" y="34"/>
                </a:lnTo>
                <a:lnTo>
                  <a:pt x="25" y="42"/>
                </a:lnTo>
                <a:lnTo>
                  <a:pt x="18" y="52"/>
                </a:lnTo>
                <a:lnTo>
                  <a:pt x="12" y="63"/>
                </a:lnTo>
                <a:lnTo>
                  <a:pt x="8" y="76"/>
                </a:lnTo>
                <a:lnTo>
                  <a:pt x="1" y="103"/>
                </a:lnTo>
                <a:lnTo>
                  <a:pt x="0" y="135"/>
                </a:lnTo>
                <a:lnTo>
                  <a:pt x="1" y="163"/>
                </a:lnTo>
                <a:lnTo>
                  <a:pt x="2" y="175"/>
                </a:lnTo>
                <a:lnTo>
                  <a:pt x="6" y="188"/>
                </a:lnTo>
                <a:lnTo>
                  <a:pt x="9" y="199"/>
                </a:lnTo>
                <a:lnTo>
                  <a:pt x="14" y="210"/>
                </a:lnTo>
                <a:lnTo>
                  <a:pt x="19" y="221"/>
                </a:lnTo>
                <a:lnTo>
                  <a:pt x="27" y="231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2" name="Line 239"/>
          <p:cNvSpPr>
            <a:spLocks noChangeShapeType="1"/>
          </p:cNvSpPr>
          <p:nvPr/>
        </p:nvSpPr>
        <p:spPr bwMode="auto">
          <a:xfrm flipV="1">
            <a:off x="2816225" y="2484438"/>
            <a:ext cx="68263" cy="58737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3" name="Freeform 240"/>
          <p:cNvSpPr>
            <a:spLocks/>
          </p:cNvSpPr>
          <p:nvPr/>
        </p:nvSpPr>
        <p:spPr bwMode="auto">
          <a:xfrm>
            <a:off x="2722563" y="2543175"/>
            <a:ext cx="93662" cy="114300"/>
          </a:xfrm>
          <a:custGeom>
            <a:avLst/>
            <a:gdLst>
              <a:gd name="T0" fmla="*/ 2147483647 w 176"/>
              <a:gd name="T1" fmla="*/ 0 h 217"/>
              <a:gd name="T2" fmla="*/ 2147483647 w 176"/>
              <a:gd name="T3" fmla="*/ 2147483647 h 217"/>
              <a:gd name="T4" fmla="*/ 0 w 176"/>
              <a:gd name="T5" fmla="*/ 2147483647 h 217"/>
              <a:gd name="T6" fmla="*/ 0 60000 65536"/>
              <a:gd name="T7" fmla="*/ 0 60000 65536"/>
              <a:gd name="T8" fmla="*/ 0 60000 65536"/>
              <a:gd name="T9" fmla="*/ 0 w 176"/>
              <a:gd name="T10" fmla="*/ 0 h 217"/>
              <a:gd name="T11" fmla="*/ 176 w 176"/>
              <a:gd name="T12" fmla="*/ 217 h 2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217">
                <a:moveTo>
                  <a:pt x="176" y="0"/>
                </a:moveTo>
                <a:lnTo>
                  <a:pt x="66" y="94"/>
                </a:lnTo>
                <a:lnTo>
                  <a:pt x="0" y="217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4" name="Freeform 241"/>
          <p:cNvSpPr>
            <a:spLocks/>
          </p:cNvSpPr>
          <p:nvPr/>
        </p:nvSpPr>
        <p:spPr bwMode="auto">
          <a:xfrm>
            <a:off x="2686050" y="2520950"/>
            <a:ext cx="130175" cy="136525"/>
          </a:xfrm>
          <a:custGeom>
            <a:avLst/>
            <a:gdLst>
              <a:gd name="T0" fmla="*/ 2147483647 w 245"/>
              <a:gd name="T1" fmla="*/ 2147483647 h 258"/>
              <a:gd name="T2" fmla="*/ 2147483647 w 245"/>
              <a:gd name="T3" fmla="*/ 2147483647 h 258"/>
              <a:gd name="T4" fmla="*/ 2147483647 w 245"/>
              <a:gd name="T5" fmla="*/ 2147483647 h 258"/>
              <a:gd name="T6" fmla="*/ 2147483647 w 245"/>
              <a:gd name="T7" fmla="*/ 2147483647 h 258"/>
              <a:gd name="T8" fmla="*/ 2147483647 w 245"/>
              <a:gd name="T9" fmla="*/ 2147483647 h 258"/>
              <a:gd name="T10" fmla="*/ 2147483647 w 245"/>
              <a:gd name="T11" fmla="*/ 2147483647 h 258"/>
              <a:gd name="T12" fmla="*/ 2147483647 w 245"/>
              <a:gd name="T13" fmla="*/ 2147483647 h 258"/>
              <a:gd name="T14" fmla="*/ 2147483647 w 245"/>
              <a:gd name="T15" fmla="*/ 0 h 258"/>
              <a:gd name="T16" fmla="*/ 2147483647 w 245"/>
              <a:gd name="T17" fmla="*/ 0 h 258"/>
              <a:gd name="T18" fmla="*/ 2147483647 w 245"/>
              <a:gd name="T19" fmla="*/ 0 h 258"/>
              <a:gd name="T20" fmla="*/ 2147483647 w 245"/>
              <a:gd name="T21" fmla="*/ 2147483647 h 258"/>
              <a:gd name="T22" fmla="*/ 2147483647 w 245"/>
              <a:gd name="T23" fmla="*/ 2147483647 h 258"/>
              <a:gd name="T24" fmla="*/ 2147483647 w 245"/>
              <a:gd name="T25" fmla="*/ 2147483647 h 258"/>
              <a:gd name="T26" fmla="*/ 2147483647 w 245"/>
              <a:gd name="T27" fmla="*/ 2147483647 h 258"/>
              <a:gd name="T28" fmla="*/ 2147483647 w 245"/>
              <a:gd name="T29" fmla="*/ 2147483647 h 258"/>
              <a:gd name="T30" fmla="*/ 2147483647 w 245"/>
              <a:gd name="T31" fmla="*/ 2147483647 h 258"/>
              <a:gd name="T32" fmla="*/ 2147483647 w 245"/>
              <a:gd name="T33" fmla="*/ 2147483647 h 258"/>
              <a:gd name="T34" fmla="*/ 2147483647 w 245"/>
              <a:gd name="T35" fmla="*/ 2147483647 h 258"/>
              <a:gd name="T36" fmla="*/ 2147483647 w 245"/>
              <a:gd name="T37" fmla="*/ 2147483647 h 258"/>
              <a:gd name="T38" fmla="*/ 0 w 245"/>
              <a:gd name="T39" fmla="*/ 2147483647 h 258"/>
              <a:gd name="T40" fmla="*/ 0 w 245"/>
              <a:gd name="T41" fmla="*/ 2147483647 h 258"/>
              <a:gd name="T42" fmla="*/ 2147483647 w 245"/>
              <a:gd name="T43" fmla="*/ 2147483647 h 258"/>
              <a:gd name="T44" fmla="*/ 2147483647 w 245"/>
              <a:gd name="T45" fmla="*/ 2147483647 h 258"/>
              <a:gd name="T46" fmla="*/ 2147483647 w 245"/>
              <a:gd name="T47" fmla="*/ 2147483647 h 258"/>
              <a:gd name="T48" fmla="*/ 2147483647 w 245"/>
              <a:gd name="T49" fmla="*/ 2147483647 h 258"/>
              <a:gd name="T50" fmla="*/ 2147483647 w 245"/>
              <a:gd name="T51" fmla="*/ 2147483647 h 258"/>
              <a:gd name="T52" fmla="*/ 2147483647 w 245"/>
              <a:gd name="T53" fmla="*/ 2147483647 h 258"/>
              <a:gd name="T54" fmla="*/ 2147483647 w 245"/>
              <a:gd name="T55" fmla="*/ 2147483647 h 25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45"/>
              <a:gd name="T85" fmla="*/ 0 h 258"/>
              <a:gd name="T86" fmla="*/ 245 w 245"/>
              <a:gd name="T87" fmla="*/ 258 h 25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45" h="258">
                <a:moveTo>
                  <a:pt x="245" y="41"/>
                </a:moveTo>
                <a:lnTo>
                  <a:pt x="235" y="31"/>
                </a:lnTo>
                <a:lnTo>
                  <a:pt x="225" y="23"/>
                </a:lnTo>
                <a:lnTo>
                  <a:pt x="213" y="16"/>
                </a:lnTo>
                <a:lnTo>
                  <a:pt x="201" y="10"/>
                </a:lnTo>
                <a:lnTo>
                  <a:pt x="187" y="5"/>
                </a:lnTo>
                <a:lnTo>
                  <a:pt x="171" y="3"/>
                </a:lnTo>
                <a:lnTo>
                  <a:pt x="155" y="0"/>
                </a:lnTo>
                <a:lnTo>
                  <a:pt x="138" y="0"/>
                </a:lnTo>
                <a:lnTo>
                  <a:pt x="104" y="1"/>
                </a:lnTo>
                <a:lnTo>
                  <a:pt x="77" y="8"/>
                </a:lnTo>
                <a:lnTo>
                  <a:pt x="52" y="18"/>
                </a:lnTo>
                <a:lnTo>
                  <a:pt x="42" y="25"/>
                </a:lnTo>
                <a:lnTo>
                  <a:pt x="34" y="34"/>
                </a:lnTo>
                <a:lnTo>
                  <a:pt x="25" y="41"/>
                </a:lnTo>
                <a:lnTo>
                  <a:pt x="18" y="52"/>
                </a:lnTo>
                <a:lnTo>
                  <a:pt x="12" y="62"/>
                </a:lnTo>
                <a:lnTo>
                  <a:pt x="8" y="75"/>
                </a:lnTo>
                <a:lnTo>
                  <a:pt x="2" y="102"/>
                </a:lnTo>
                <a:lnTo>
                  <a:pt x="0" y="135"/>
                </a:lnTo>
                <a:lnTo>
                  <a:pt x="0" y="157"/>
                </a:lnTo>
                <a:lnTo>
                  <a:pt x="4" y="178"/>
                </a:lnTo>
                <a:lnTo>
                  <a:pt x="8" y="196"/>
                </a:lnTo>
                <a:lnTo>
                  <a:pt x="17" y="213"/>
                </a:lnTo>
                <a:lnTo>
                  <a:pt x="26" y="227"/>
                </a:lnTo>
                <a:lnTo>
                  <a:pt x="38" y="239"/>
                </a:lnTo>
                <a:lnTo>
                  <a:pt x="52" y="249"/>
                </a:lnTo>
                <a:lnTo>
                  <a:pt x="69" y="258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5" name="Freeform 242"/>
          <p:cNvSpPr>
            <a:spLocks/>
          </p:cNvSpPr>
          <p:nvPr/>
        </p:nvSpPr>
        <p:spPr bwMode="auto">
          <a:xfrm>
            <a:off x="2722563" y="2543175"/>
            <a:ext cx="107950" cy="120650"/>
          </a:xfrm>
          <a:custGeom>
            <a:avLst/>
            <a:gdLst>
              <a:gd name="T0" fmla="*/ 0 w 204"/>
              <a:gd name="T1" fmla="*/ 2147483647 h 229"/>
              <a:gd name="T2" fmla="*/ 2147483647 w 204"/>
              <a:gd name="T3" fmla="*/ 2147483647 h 229"/>
              <a:gd name="T4" fmla="*/ 2147483647 w 204"/>
              <a:gd name="T5" fmla="*/ 2147483647 h 229"/>
              <a:gd name="T6" fmla="*/ 2147483647 w 204"/>
              <a:gd name="T7" fmla="*/ 2147483647 h 229"/>
              <a:gd name="T8" fmla="*/ 2147483647 w 204"/>
              <a:gd name="T9" fmla="*/ 2147483647 h 229"/>
              <a:gd name="T10" fmla="*/ 2147483647 w 204"/>
              <a:gd name="T11" fmla="*/ 2147483647 h 229"/>
              <a:gd name="T12" fmla="*/ 2147483647 w 204"/>
              <a:gd name="T13" fmla="*/ 2147483647 h 229"/>
              <a:gd name="T14" fmla="*/ 2147483647 w 204"/>
              <a:gd name="T15" fmla="*/ 2147483647 h 229"/>
              <a:gd name="T16" fmla="*/ 2147483647 w 204"/>
              <a:gd name="T17" fmla="*/ 2147483647 h 229"/>
              <a:gd name="T18" fmla="*/ 2147483647 w 204"/>
              <a:gd name="T19" fmla="*/ 2147483647 h 229"/>
              <a:gd name="T20" fmla="*/ 2147483647 w 204"/>
              <a:gd name="T21" fmla="*/ 2147483647 h 229"/>
              <a:gd name="T22" fmla="*/ 2147483647 w 204"/>
              <a:gd name="T23" fmla="*/ 2147483647 h 229"/>
              <a:gd name="T24" fmla="*/ 2147483647 w 204"/>
              <a:gd name="T25" fmla="*/ 2147483647 h 229"/>
              <a:gd name="T26" fmla="*/ 2147483647 w 204"/>
              <a:gd name="T27" fmla="*/ 2147483647 h 229"/>
              <a:gd name="T28" fmla="*/ 2147483647 w 204"/>
              <a:gd name="T29" fmla="*/ 2147483647 h 229"/>
              <a:gd name="T30" fmla="*/ 2147483647 w 204"/>
              <a:gd name="T31" fmla="*/ 2147483647 h 229"/>
              <a:gd name="T32" fmla="*/ 2147483647 w 204"/>
              <a:gd name="T33" fmla="*/ 2147483647 h 229"/>
              <a:gd name="T34" fmla="*/ 2147483647 w 204"/>
              <a:gd name="T35" fmla="*/ 2147483647 h 229"/>
              <a:gd name="T36" fmla="*/ 2147483647 w 204"/>
              <a:gd name="T37" fmla="*/ 2147483647 h 229"/>
              <a:gd name="T38" fmla="*/ 2147483647 w 204"/>
              <a:gd name="T39" fmla="*/ 2147483647 h 229"/>
              <a:gd name="T40" fmla="*/ 2147483647 w 204"/>
              <a:gd name="T41" fmla="*/ 2147483647 h 229"/>
              <a:gd name="T42" fmla="*/ 2147483647 w 204"/>
              <a:gd name="T43" fmla="*/ 2147483647 h 229"/>
              <a:gd name="T44" fmla="*/ 2147483647 w 204"/>
              <a:gd name="T45" fmla="*/ 2147483647 h 229"/>
              <a:gd name="T46" fmla="*/ 2147483647 w 204"/>
              <a:gd name="T47" fmla="*/ 2147483647 h 229"/>
              <a:gd name="T48" fmla="*/ 2147483647 w 204"/>
              <a:gd name="T49" fmla="*/ 2147483647 h 229"/>
              <a:gd name="T50" fmla="*/ 2147483647 w 204"/>
              <a:gd name="T51" fmla="*/ 2147483647 h 229"/>
              <a:gd name="T52" fmla="*/ 2147483647 w 204"/>
              <a:gd name="T53" fmla="*/ 0 h 22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04"/>
              <a:gd name="T82" fmla="*/ 0 h 229"/>
              <a:gd name="T83" fmla="*/ 204 w 204"/>
              <a:gd name="T84" fmla="*/ 229 h 229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04" h="229">
                <a:moveTo>
                  <a:pt x="0" y="217"/>
                </a:moveTo>
                <a:lnTo>
                  <a:pt x="13" y="221"/>
                </a:lnTo>
                <a:lnTo>
                  <a:pt x="30" y="225"/>
                </a:lnTo>
                <a:lnTo>
                  <a:pt x="48" y="227"/>
                </a:lnTo>
                <a:lnTo>
                  <a:pt x="69" y="229"/>
                </a:lnTo>
                <a:lnTo>
                  <a:pt x="84" y="227"/>
                </a:lnTo>
                <a:lnTo>
                  <a:pt x="100" y="226"/>
                </a:lnTo>
                <a:lnTo>
                  <a:pt x="113" y="222"/>
                </a:lnTo>
                <a:lnTo>
                  <a:pt x="127" y="220"/>
                </a:lnTo>
                <a:lnTo>
                  <a:pt x="139" y="214"/>
                </a:lnTo>
                <a:lnTo>
                  <a:pt x="150" y="209"/>
                </a:lnTo>
                <a:lnTo>
                  <a:pt x="160" y="201"/>
                </a:lnTo>
                <a:lnTo>
                  <a:pt x="170" y="195"/>
                </a:lnTo>
                <a:lnTo>
                  <a:pt x="176" y="185"/>
                </a:lnTo>
                <a:lnTo>
                  <a:pt x="184" y="175"/>
                </a:lnTo>
                <a:lnTo>
                  <a:pt x="189" y="164"/>
                </a:lnTo>
                <a:lnTo>
                  <a:pt x="195" y="152"/>
                </a:lnTo>
                <a:lnTo>
                  <a:pt x="197" y="138"/>
                </a:lnTo>
                <a:lnTo>
                  <a:pt x="201" y="125"/>
                </a:lnTo>
                <a:lnTo>
                  <a:pt x="202" y="109"/>
                </a:lnTo>
                <a:lnTo>
                  <a:pt x="204" y="94"/>
                </a:lnTo>
                <a:lnTo>
                  <a:pt x="202" y="78"/>
                </a:lnTo>
                <a:lnTo>
                  <a:pt x="201" y="65"/>
                </a:lnTo>
                <a:lnTo>
                  <a:pt x="196" y="41"/>
                </a:lnTo>
                <a:lnTo>
                  <a:pt x="187" y="19"/>
                </a:lnTo>
                <a:lnTo>
                  <a:pt x="182" y="8"/>
                </a:lnTo>
                <a:lnTo>
                  <a:pt x="176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6" name="Freeform 243"/>
          <p:cNvSpPr>
            <a:spLocks/>
          </p:cNvSpPr>
          <p:nvPr/>
        </p:nvSpPr>
        <p:spPr bwMode="auto">
          <a:xfrm>
            <a:off x="2501900" y="2862263"/>
            <a:ext cx="107950" cy="141287"/>
          </a:xfrm>
          <a:custGeom>
            <a:avLst/>
            <a:gdLst>
              <a:gd name="T0" fmla="*/ 2147483647 w 203"/>
              <a:gd name="T1" fmla="*/ 2147483647 h 269"/>
              <a:gd name="T2" fmla="*/ 2147483647 w 203"/>
              <a:gd name="T3" fmla="*/ 2147483647 h 269"/>
              <a:gd name="T4" fmla="*/ 2147483647 w 203"/>
              <a:gd name="T5" fmla="*/ 2147483647 h 269"/>
              <a:gd name="T6" fmla="*/ 2147483647 w 203"/>
              <a:gd name="T7" fmla="*/ 0 h 269"/>
              <a:gd name="T8" fmla="*/ 2147483647 w 203"/>
              <a:gd name="T9" fmla="*/ 0 h 269"/>
              <a:gd name="T10" fmla="*/ 2147483647 w 203"/>
              <a:gd name="T11" fmla="*/ 2147483647 h 269"/>
              <a:gd name="T12" fmla="*/ 2147483647 w 203"/>
              <a:gd name="T13" fmla="*/ 2147483647 h 269"/>
              <a:gd name="T14" fmla="*/ 2147483647 w 203"/>
              <a:gd name="T15" fmla="*/ 2147483647 h 269"/>
              <a:gd name="T16" fmla="*/ 2147483647 w 203"/>
              <a:gd name="T17" fmla="*/ 2147483647 h 269"/>
              <a:gd name="T18" fmla="*/ 2147483647 w 203"/>
              <a:gd name="T19" fmla="*/ 2147483647 h 269"/>
              <a:gd name="T20" fmla="*/ 2147483647 w 203"/>
              <a:gd name="T21" fmla="*/ 2147483647 h 269"/>
              <a:gd name="T22" fmla="*/ 2147483647 w 203"/>
              <a:gd name="T23" fmla="*/ 2147483647 h 269"/>
              <a:gd name="T24" fmla="*/ 2147483647 w 203"/>
              <a:gd name="T25" fmla="*/ 2147483647 h 269"/>
              <a:gd name="T26" fmla="*/ 0 w 203"/>
              <a:gd name="T27" fmla="*/ 2147483647 h 269"/>
              <a:gd name="T28" fmla="*/ 0 w 203"/>
              <a:gd name="T29" fmla="*/ 2147483647 h 269"/>
              <a:gd name="T30" fmla="*/ 0 w 203"/>
              <a:gd name="T31" fmla="*/ 2147483647 h 269"/>
              <a:gd name="T32" fmla="*/ 2147483647 w 203"/>
              <a:gd name="T33" fmla="*/ 2147483647 h 269"/>
              <a:gd name="T34" fmla="*/ 2147483647 w 203"/>
              <a:gd name="T35" fmla="*/ 2147483647 h 269"/>
              <a:gd name="T36" fmla="*/ 2147483647 w 203"/>
              <a:gd name="T37" fmla="*/ 2147483647 h 269"/>
              <a:gd name="T38" fmla="*/ 2147483647 w 203"/>
              <a:gd name="T39" fmla="*/ 2147483647 h 269"/>
              <a:gd name="T40" fmla="*/ 2147483647 w 203"/>
              <a:gd name="T41" fmla="*/ 2147483647 h 269"/>
              <a:gd name="T42" fmla="*/ 2147483647 w 203"/>
              <a:gd name="T43" fmla="*/ 2147483647 h 269"/>
              <a:gd name="T44" fmla="*/ 2147483647 w 203"/>
              <a:gd name="T45" fmla="*/ 2147483647 h 269"/>
              <a:gd name="T46" fmla="*/ 2147483647 w 203"/>
              <a:gd name="T47" fmla="*/ 2147483647 h 269"/>
              <a:gd name="T48" fmla="*/ 2147483647 w 203"/>
              <a:gd name="T49" fmla="*/ 2147483647 h 26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03"/>
              <a:gd name="T76" fmla="*/ 0 h 269"/>
              <a:gd name="T77" fmla="*/ 203 w 203"/>
              <a:gd name="T78" fmla="*/ 269 h 26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03" h="269">
                <a:moveTo>
                  <a:pt x="203" y="12"/>
                </a:moveTo>
                <a:lnTo>
                  <a:pt x="186" y="6"/>
                </a:lnTo>
                <a:lnTo>
                  <a:pt x="171" y="3"/>
                </a:lnTo>
                <a:lnTo>
                  <a:pt x="154" y="0"/>
                </a:lnTo>
                <a:lnTo>
                  <a:pt x="137" y="0"/>
                </a:lnTo>
                <a:lnTo>
                  <a:pt x="103" y="2"/>
                </a:lnTo>
                <a:lnTo>
                  <a:pt x="76" y="8"/>
                </a:lnTo>
                <a:lnTo>
                  <a:pt x="52" y="18"/>
                </a:lnTo>
                <a:lnTo>
                  <a:pt x="41" y="25"/>
                </a:lnTo>
                <a:lnTo>
                  <a:pt x="33" y="34"/>
                </a:lnTo>
                <a:lnTo>
                  <a:pt x="24" y="42"/>
                </a:lnTo>
                <a:lnTo>
                  <a:pt x="18" y="52"/>
                </a:lnTo>
                <a:lnTo>
                  <a:pt x="7" y="77"/>
                </a:lnTo>
                <a:lnTo>
                  <a:pt x="1" y="104"/>
                </a:lnTo>
                <a:lnTo>
                  <a:pt x="0" y="138"/>
                </a:lnTo>
                <a:lnTo>
                  <a:pt x="1" y="162"/>
                </a:lnTo>
                <a:lnTo>
                  <a:pt x="5" y="186"/>
                </a:lnTo>
                <a:lnTo>
                  <a:pt x="11" y="205"/>
                </a:lnTo>
                <a:lnTo>
                  <a:pt x="15" y="214"/>
                </a:lnTo>
                <a:lnTo>
                  <a:pt x="22" y="225"/>
                </a:lnTo>
                <a:lnTo>
                  <a:pt x="33" y="239"/>
                </a:lnTo>
                <a:lnTo>
                  <a:pt x="50" y="252"/>
                </a:lnTo>
                <a:lnTo>
                  <a:pt x="58" y="256"/>
                </a:lnTo>
                <a:lnTo>
                  <a:pt x="68" y="261"/>
                </a:lnTo>
                <a:lnTo>
                  <a:pt x="90" y="269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7" name="Freeform 244"/>
          <p:cNvSpPr>
            <a:spLocks/>
          </p:cNvSpPr>
          <p:nvPr/>
        </p:nvSpPr>
        <p:spPr bwMode="auto">
          <a:xfrm>
            <a:off x="2549525" y="2868613"/>
            <a:ext cx="60325" cy="134937"/>
          </a:xfrm>
          <a:custGeom>
            <a:avLst/>
            <a:gdLst>
              <a:gd name="T0" fmla="*/ 2147483647 w 113"/>
              <a:gd name="T1" fmla="*/ 0 h 257"/>
              <a:gd name="T2" fmla="*/ 2147483647 w 113"/>
              <a:gd name="T3" fmla="*/ 2147483647 h 257"/>
              <a:gd name="T4" fmla="*/ 0 w 113"/>
              <a:gd name="T5" fmla="*/ 2147483647 h 257"/>
              <a:gd name="T6" fmla="*/ 0 60000 65536"/>
              <a:gd name="T7" fmla="*/ 0 60000 65536"/>
              <a:gd name="T8" fmla="*/ 0 60000 65536"/>
              <a:gd name="T9" fmla="*/ 0 w 113"/>
              <a:gd name="T10" fmla="*/ 0 h 257"/>
              <a:gd name="T11" fmla="*/ 113 w 113"/>
              <a:gd name="T12" fmla="*/ 257 h 2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" h="257">
                <a:moveTo>
                  <a:pt x="113" y="0"/>
                </a:moveTo>
                <a:lnTo>
                  <a:pt x="45" y="123"/>
                </a:lnTo>
                <a:lnTo>
                  <a:pt x="0" y="257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8" name="Freeform 245"/>
          <p:cNvSpPr>
            <a:spLocks/>
          </p:cNvSpPr>
          <p:nvPr/>
        </p:nvSpPr>
        <p:spPr bwMode="auto">
          <a:xfrm>
            <a:off x="2549525" y="2868613"/>
            <a:ext cx="96838" cy="138112"/>
          </a:xfrm>
          <a:custGeom>
            <a:avLst/>
            <a:gdLst>
              <a:gd name="T0" fmla="*/ 0 w 182"/>
              <a:gd name="T1" fmla="*/ 2147483647 h 261"/>
              <a:gd name="T2" fmla="*/ 2147483647 w 182"/>
              <a:gd name="T3" fmla="*/ 2147483647 h 261"/>
              <a:gd name="T4" fmla="*/ 2147483647 w 182"/>
              <a:gd name="T5" fmla="*/ 2147483647 h 261"/>
              <a:gd name="T6" fmla="*/ 2147483647 w 182"/>
              <a:gd name="T7" fmla="*/ 2147483647 h 261"/>
              <a:gd name="T8" fmla="*/ 2147483647 w 182"/>
              <a:gd name="T9" fmla="*/ 2147483647 h 261"/>
              <a:gd name="T10" fmla="*/ 2147483647 w 182"/>
              <a:gd name="T11" fmla="*/ 2147483647 h 261"/>
              <a:gd name="T12" fmla="*/ 2147483647 w 182"/>
              <a:gd name="T13" fmla="*/ 2147483647 h 261"/>
              <a:gd name="T14" fmla="*/ 2147483647 w 182"/>
              <a:gd name="T15" fmla="*/ 2147483647 h 261"/>
              <a:gd name="T16" fmla="*/ 2147483647 w 182"/>
              <a:gd name="T17" fmla="*/ 2147483647 h 261"/>
              <a:gd name="T18" fmla="*/ 2147483647 w 182"/>
              <a:gd name="T19" fmla="*/ 2147483647 h 261"/>
              <a:gd name="T20" fmla="*/ 2147483647 w 182"/>
              <a:gd name="T21" fmla="*/ 2147483647 h 261"/>
              <a:gd name="T22" fmla="*/ 2147483647 w 182"/>
              <a:gd name="T23" fmla="*/ 2147483647 h 261"/>
              <a:gd name="T24" fmla="*/ 2147483647 w 182"/>
              <a:gd name="T25" fmla="*/ 2147483647 h 261"/>
              <a:gd name="T26" fmla="*/ 2147483647 w 182"/>
              <a:gd name="T27" fmla="*/ 2147483647 h 261"/>
              <a:gd name="T28" fmla="*/ 2147483647 w 182"/>
              <a:gd name="T29" fmla="*/ 2147483647 h 261"/>
              <a:gd name="T30" fmla="*/ 2147483647 w 182"/>
              <a:gd name="T31" fmla="*/ 2147483647 h 261"/>
              <a:gd name="T32" fmla="*/ 2147483647 w 182"/>
              <a:gd name="T33" fmla="*/ 2147483647 h 261"/>
              <a:gd name="T34" fmla="*/ 2147483647 w 182"/>
              <a:gd name="T35" fmla="*/ 2147483647 h 261"/>
              <a:gd name="T36" fmla="*/ 2147483647 w 182"/>
              <a:gd name="T37" fmla="*/ 2147483647 h 261"/>
              <a:gd name="T38" fmla="*/ 2147483647 w 182"/>
              <a:gd name="T39" fmla="*/ 2147483647 h 261"/>
              <a:gd name="T40" fmla="*/ 2147483647 w 182"/>
              <a:gd name="T41" fmla="*/ 2147483647 h 261"/>
              <a:gd name="T42" fmla="*/ 2147483647 w 182"/>
              <a:gd name="T43" fmla="*/ 2147483647 h 261"/>
              <a:gd name="T44" fmla="*/ 2147483647 w 182"/>
              <a:gd name="T45" fmla="*/ 2147483647 h 261"/>
              <a:gd name="T46" fmla="*/ 2147483647 w 182"/>
              <a:gd name="T47" fmla="*/ 2147483647 h 261"/>
              <a:gd name="T48" fmla="*/ 2147483647 w 182"/>
              <a:gd name="T49" fmla="*/ 2147483647 h 261"/>
              <a:gd name="T50" fmla="*/ 2147483647 w 182"/>
              <a:gd name="T51" fmla="*/ 2147483647 h 261"/>
              <a:gd name="T52" fmla="*/ 2147483647 w 182"/>
              <a:gd name="T53" fmla="*/ 0 h 26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82"/>
              <a:gd name="T82" fmla="*/ 0 h 261"/>
              <a:gd name="T83" fmla="*/ 182 w 182"/>
              <a:gd name="T84" fmla="*/ 261 h 26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82" h="261">
                <a:moveTo>
                  <a:pt x="0" y="257"/>
                </a:moveTo>
                <a:lnTo>
                  <a:pt x="23" y="259"/>
                </a:lnTo>
                <a:lnTo>
                  <a:pt x="47" y="261"/>
                </a:lnTo>
                <a:lnTo>
                  <a:pt x="63" y="259"/>
                </a:lnTo>
                <a:lnTo>
                  <a:pt x="78" y="258"/>
                </a:lnTo>
                <a:lnTo>
                  <a:pt x="91" y="254"/>
                </a:lnTo>
                <a:lnTo>
                  <a:pt x="106" y="252"/>
                </a:lnTo>
                <a:lnTo>
                  <a:pt x="117" y="246"/>
                </a:lnTo>
                <a:lnTo>
                  <a:pt x="129" y="241"/>
                </a:lnTo>
                <a:lnTo>
                  <a:pt x="138" y="233"/>
                </a:lnTo>
                <a:lnTo>
                  <a:pt x="148" y="227"/>
                </a:lnTo>
                <a:lnTo>
                  <a:pt x="155" y="217"/>
                </a:lnTo>
                <a:lnTo>
                  <a:pt x="163" y="207"/>
                </a:lnTo>
                <a:lnTo>
                  <a:pt x="168" y="196"/>
                </a:lnTo>
                <a:lnTo>
                  <a:pt x="173" y="184"/>
                </a:lnTo>
                <a:lnTo>
                  <a:pt x="176" y="170"/>
                </a:lnTo>
                <a:lnTo>
                  <a:pt x="179" y="157"/>
                </a:lnTo>
                <a:lnTo>
                  <a:pt x="181" y="141"/>
                </a:lnTo>
                <a:lnTo>
                  <a:pt x="182" y="126"/>
                </a:lnTo>
                <a:lnTo>
                  <a:pt x="181" y="101"/>
                </a:lnTo>
                <a:lnTo>
                  <a:pt x="177" y="80"/>
                </a:lnTo>
                <a:lnTo>
                  <a:pt x="170" y="61"/>
                </a:lnTo>
                <a:lnTo>
                  <a:pt x="164" y="44"/>
                </a:lnTo>
                <a:lnTo>
                  <a:pt x="154" y="29"/>
                </a:lnTo>
                <a:lnTo>
                  <a:pt x="142" y="17"/>
                </a:lnTo>
                <a:lnTo>
                  <a:pt x="128" y="6"/>
                </a:lnTo>
                <a:lnTo>
                  <a:pt x="113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39" name="Line 246"/>
          <p:cNvSpPr>
            <a:spLocks noChangeShapeType="1"/>
          </p:cNvSpPr>
          <p:nvPr/>
        </p:nvSpPr>
        <p:spPr bwMode="auto">
          <a:xfrm flipV="1">
            <a:off x="2609850" y="2657475"/>
            <a:ext cx="112713" cy="211138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0" name="Freeform 247"/>
          <p:cNvSpPr>
            <a:spLocks/>
          </p:cNvSpPr>
          <p:nvPr/>
        </p:nvSpPr>
        <p:spPr bwMode="auto">
          <a:xfrm>
            <a:off x="2373313" y="3425825"/>
            <a:ext cx="85725" cy="141288"/>
          </a:xfrm>
          <a:custGeom>
            <a:avLst/>
            <a:gdLst>
              <a:gd name="T0" fmla="*/ 0 w 164"/>
              <a:gd name="T1" fmla="*/ 2147483647 h 266"/>
              <a:gd name="T2" fmla="*/ 2147483647 w 164"/>
              <a:gd name="T3" fmla="*/ 2147483647 h 266"/>
              <a:gd name="T4" fmla="*/ 2147483647 w 164"/>
              <a:gd name="T5" fmla="*/ 2147483647 h 266"/>
              <a:gd name="T6" fmla="*/ 2147483647 w 164"/>
              <a:gd name="T7" fmla="*/ 2147483647 h 266"/>
              <a:gd name="T8" fmla="*/ 2147483647 w 164"/>
              <a:gd name="T9" fmla="*/ 2147483647 h 266"/>
              <a:gd name="T10" fmla="*/ 2147483647 w 164"/>
              <a:gd name="T11" fmla="*/ 2147483647 h 266"/>
              <a:gd name="T12" fmla="*/ 2147483647 w 164"/>
              <a:gd name="T13" fmla="*/ 2147483647 h 266"/>
              <a:gd name="T14" fmla="*/ 2147483647 w 164"/>
              <a:gd name="T15" fmla="*/ 2147483647 h 266"/>
              <a:gd name="T16" fmla="*/ 2147483647 w 164"/>
              <a:gd name="T17" fmla="*/ 2147483647 h 266"/>
              <a:gd name="T18" fmla="*/ 2147483647 w 164"/>
              <a:gd name="T19" fmla="*/ 2147483647 h 266"/>
              <a:gd name="T20" fmla="*/ 2147483647 w 164"/>
              <a:gd name="T21" fmla="*/ 2147483647 h 266"/>
              <a:gd name="T22" fmla="*/ 2147483647 w 164"/>
              <a:gd name="T23" fmla="*/ 2147483647 h 266"/>
              <a:gd name="T24" fmla="*/ 2147483647 w 164"/>
              <a:gd name="T25" fmla="*/ 2147483647 h 266"/>
              <a:gd name="T26" fmla="*/ 2147483647 w 164"/>
              <a:gd name="T27" fmla="*/ 2147483647 h 266"/>
              <a:gd name="T28" fmla="*/ 2147483647 w 164"/>
              <a:gd name="T29" fmla="*/ 2147483647 h 266"/>
              <a:gd name="T30" fmla="*/ 2147483647 w 164"/>
              <a:gd name="T31" fmla="*/ 2147483647 h 266"/>
              <a:gd name="T32" fmla="*/ 2147483647 w 164"/>
              <a:gd name="T33" fmla="*/ 2147483647 h 266"/>
              <a:gd name="T34" fmla="*/ 2147483647 w 164"/>
              <a:gd name="T35" fmla="*/ 2147483647 h 266"/>
              <a:gd name="T36" fmla="*/ 2147483647 w 164"/>
              <a:gd name="T37" fmla="*/ 2147483647 h 266"/>
              <a:gd name="T38" fmla="*/ 2147483647 w 164"/>
              <a:gd name="T39" fmla="*/ 2147483647 h 266"/>
              <a:gd name="T40" fmla="*/ 2147483647 w 164"/>
              <a:gd name="T41" fmla="*/ 2147483647 h 266"/>
              <a:gd name="T42" fmla="*/ 2147483647 w 164"/>
              <a:gd name="T43" fmla="*/ 2147483647 h 266"/>
              <a:gd name="T44" fmla="*/ 2147483647 w 164"/>
              <a:gd name="T45" fmla="*/ 2147483647 h 266"/>
              <a:gd name="T46" fmla="*/ 2147483647 w 164"/>
              <a:gd name="T47" fmla="*/ 2147483647 h 266"/>
              <a:gd name="T48" fmla="*/ 2147483647 w 164"/>
              <a:gd name="T49" fmla="*/ 2147483647 h 266"/>
              <a:gd name="T50" fmla="*/ 2147483647 w 164"/>
              <a:gd name="T51" fmla="*/ 2147483647 h 266"/>
              <a:gd name="T52" fmla="*/ 2147483647 w 164"/>
              <a:gd name="T53" fmla="*/ 2147483647 h 266"/>
              <a:gd name="T54" fmla="*/ 2147483647 w 164"/>
              <a:gd name="T55" fmla="*/ 2147483647 h 266"/>
              <a:gd name="T56" fmla="*/ 2147483647 w 164"/>
              <a:gd name="T57" fmla="*/ 2147483647 h 266"/>
              <a:gd name="T58" fmla="*/ 2147483647 w 164"/>
              <a:gd name="T59" fmla="*/ 2147483647 h 266"/>
              <a:gd name="T60" fmla="*/ 2147483647 w 164"/>
              <a:gd name="T61" fmla="*/ 2147483647 h 266"/>
              <a:gd name="T62" fmla="*/ 2147483647 w 164"/>
              <a:gd name="T63" fmla="*/ 0 h 2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64"/>
              <a:gd name="T97" fmla="*/ 0 h 266"/>
              <a:gd name="T98" fmla="*/ 164 w 164"/>
              <a:gd name="T99" fmla="*/ 266 h 2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64" h="266">
                <a:moveTo>
                  <a:pt x="0" y="263"/>
                </a:moveTo>
                <a:lnTo>
                  <a:pt x="11" y="265"/>
                </a:lnTo>
                <a:lnTo>
                  <a:pt x="27" y="266"/>
                </a:lnTo>
                <a:lnTo>
                  <a:pt x="42" y="265"/>
                </a:lnTo>
                <a:lnTo>
                  <a:pt x="58" y="263"/>
                </a:lnTo>
                <a:lnTo>
                  <a:pt x="64" y="261"/>
                </a:lnTo>
                <a:lnTo>
                  <a:pt x="72" y="259"/>
                </a:lnTo>
                <a:lnTo>
                  <a:pt x="86" y="257"/>
                </a:lnTo>
                <a:lnTo>
                  <a:pt x="98" y="252"/>
                </a:lnTo>
                <a:lnTo>
                  <a:pt x="110" y="246"/>
                </a:lnTo>
                <a:lnTo>
                  <a:pt x="119" y="239"/>
                </a:lnTo>
                <a:lnTo>
                  <a:pt x="129" y="232"/>
                </a:lnTo>
                <a:lnTo>
                  <a:pt x="136" y="222"/>
                </a:lnTo>
                <a:lnTo>
                  <a:pt x="144" y="213"/>
                </a:lnTo>
                <a:lnTo>
                  <a:pt x="149" y="201"/>
                </a:lnTo>
                <a:lnTo>
                  <a:pt x="151" y="195"/>
                </a:lnTo>
                <a:lnTo>
                  <a:pt x="155" y="189"/>
                </a:lnTo>
                <a:lnTo>
                  <a:pt x="158" y="175"/>
                </a:lnTo>
                <a:lnTo>
                  <a:pt x="162" y="162"/>
                </a:lnTo>
                <a:lnTo>
                  <a:pt x="163" y="147"/>
                </a:lnTo>
                <a:lnTo>
                  <a:pt x="164" y="131"/>
                </a:lnTo>
                <a:lnTo>
                  <a:pt x="162" y="104"/>
                </a:lnTo>
                <a:lnTo>
                  <a:pt x="159" y="91"/>
                </a:lnTo>
                <a:lnTo>
                  <a:pt x="158" y="80"/>
                </a:lnTo>
                <a:lnTo>
                  <a:pt x="154" y="69"/>
                </a:lnTo>
                <a:lnTo>
                  <a:pt x="150" y="60"/>
                </a:lnTo>
                <a:lnTo>
                  <a:pt x="141" y="43"/>
                </a:lnTo>
                <a:lnTo>
                  <a:pt x="133" y="34"/>
                </a:lnTo>
                <a:lnTo>
                  <a:pt x="127" y="27"/>
                </a:lnTo>
                <a:lnTo>
                  <a:pt x="112" y="16"/>
                </a:lnTo>
                <a:lnTo>
                  <a:pt x="93" y="7"/>
                </a:lnTo>
                <a:lnTo>
                  <a:pt x="73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1" name="Line 248"/>
          <p:cNvSpPr>
            <a:spLocks noChangeShapeType="1"/>
          </p:cNvSpPr>
          <p:nvPr/>
        </p:nvSpPr>
        <p:spPr bwMode="auto">
          <a:xfrm flipV="1">
            <a:off x="2411413" y="2997200"/>
            <a:ext cx="138112" cy="428625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2" name="Freeform 249"/>
          <p:cNvSpPr>
            <a:spLocks/>
          </p:cNvSpPr>
          <p:nvPr/>
        </p:nvSpPr>
        <p:spPr bwMode="auto">
          <a:xfrm>
            <a:off x="2316163" y="3424238"/>
            <a:ext cx="95250" cy="141287"/>
          </a:xfrm>
          <a:custGeom>
            <a:avLst/>
            <a:gdLst>
              <a:gd name="T0" fmla="*/ 2147483647 w 181"/>
              <a:gd name="T1" fmla="*/ 2147483647 h 267"/>
              <a:gd name="T2" fmla="*/ 2147483647 w 181"/>
              <a:gd name="T3" fmla="*/ 2147483647 h 267"/>
              <a:gd name="T4" fmla="*/ 2147483647 w 181"/>
              <a:gd name="T5" fmla="*/ 2147483647 h 267"/>
              <a:gd name="T6" fmla="*/ 2147483647 w 181"/>
              <a:gd name="T7" fmla="*/ 2147483647 h 267"/>
              <a:gd name="T8" fmla="*/ 2147483647 w 181"/>
              <a:gd name="T9" fmla="*/ 2147483647 h 267"/>
              <a:gd name="T10" fmla="*/ 2147483647 w 181"/>
              <a:gd name="T11" fmla="*/ 2147483647 h 267"/>
              <a:gd name="T12" fmla="*/ 2147483647 w 181"/>
              <a:gd name="T13" fmla="*/ 2147483647 h 267"/>
              <a:gd name="T14" fmla="*/ 2147483647 w 181"/>
              <a:gd name="T15" fmla="*/ 2147483647 h 267"/>
              <a:gd name="T16" fmla="*/ 2147483647 w 181"/>
              <a:gd name="T17" fmla="*/ 2147483647 h 267"/>
              <a:gd name="T18" fmla="*/ 2147483647 w 181"/>
              <a:gd name="T19" fmla="*/ 2147483647 h 267"/>
              <a:gd name="T20" fmla="*/ 0 w 181"/>
              <a:gd name="T21" fmla="*/ 2147483647 h 267"/>
              <a:gd name="T22" fmla="*/ 0 w 181"/>
              <a:gd name="T23" fmla="*/ 2147483647 h 267"/>
              <a:gd name="T24" fmla="*/ 0 w 181"/>
              <a:gd name="T25" fmla="*/ 2147483647 h 267"/>
              <a:gd name="T26" fmla="*/ 2147483647 w 181"/>
              <a:gd name="T27" fmla="*/ 2147483647 h 267"/>
              <a:gd name="T28" fmla="*/ 2147483647 w 181"/>
              <a:gd name="T29" fmla="*/ 2147483647 h 267"/>
              <a:gd name="T30" fmla="*/ 2147483647 w 181"/>
              <a:gd name="T31" fmla="*/ 2147483647 h 267"/>
              <a:gd name="T32" fmla="*/ 2147483647 w 181"/>
              <a:gd name="T33" fmla="*/ 2147483647 h 267"/>
              <a:gd name="T34" fmla="*/ 2147483647 w 181"/>
              <a:gd name="T35" fmla="*/ 2147483647 h 267"/>
              <a:gd name="T36" fmla="*/ 2147483647 w 181"/>
              <a:gd name="T37" fmla="*/ 2147483647 h 267"/>
              <a:gd name="T38" fmla="*/ 2147483647 w 181"/>
              <a:gd name="T39" fmla="*/ 2147483647 h 267"/>
              <a:gd name="T40" fmla="*/ 2147483647 w 181"/>
              <a:gd name="T41" fmla="*/ 2147483647 h 267"/>
              <a:gd name="T42" fmla="*/ 2147483647 w 181"/>
              <a:gd name="T43" fmla="*/ 2147483647 h 267"/>
              <a:gd name="T44" fmla="*/ 2147483647 w 181"/>
              <a:gd name="T45" fmla="*/ 2147483647 h 267"/>
              <a:gd name="T46" fmla="*/ 2147483647 w 181"/>
              <a:gd name="T47" fmla="*/ 0 h 267"/>
              <a:gd name="T48" fmla="*/ 2147483647 w 181"/>
              <a:gd name="T49" fmla="*/ 0 h 267"/>
              <a:gd name="T50" fmla="*/ 2147483647 w 181"/>
              <a:gd name="T51" fmla="*/ 2147483647 h 26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81"/>
              <a:gd name="T79" fmla="*/ 0 h 267"/>
              <a:gd name="T80" fmla="*/ 181 w 181"/>
              <a:gd name="T81" fmla="*/ 267 h 26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81" h="267">
                <a:moveTo>
                  <a:pt x="108" y="267"/>
                </a:moveTo>
                <a:lnTo>
                  <a:pt x="93" y="263"/>
                </a:lnTo>
                <a:lnTo>
                  <a:pt x="82" y="261"/>
                </a:lnTo>
                <a:lnTo>
                  <a:pt x="60" y="253"/>
                </a:lnTo>
                <a:lnTo>
                  <a:pt x="40" y="241"/>
                </a:lnTo>
                <a:lnTo>
                  <a:pt x="26" y="227"/>
                </a:lnTo>
                <a:lnTo>
                  <a:pt x="14" y="208"/>
                </a:lnTo>
                <a:lnTo>
                  <a:pt x="9" y="197"/>
                </a:lnTo>
                <a:lnTo>
                  <a:pt x="6" y="187"/>
                </a:lnTo>
                <a:lnTo>
                  <a:pt x="3" y="174"/>
                </a:lnTo>
                <a:lnTo>
                  <a:pt x="1" y="162"/>
                </a:lnTo>
                <a:lnTo>
                  <a:pt x="0" y="135"/>
                </a:lnTo>
                <a:lnTo>
                  <a:pt x="1" y="103"/>
                </a:lnTo>
                <a:lnTo>
                  <a:pt x="8" y="75"/>
                </a:lnTo>
                <a:lnTo>
                  <a:pt x="12" y="62"/>
                </a:lnTo>
                <a:lnTo>
                  <a:pt x="18" y="52"/>
                </a:lnTo>
                <a:lnTo>
                  <a:pt x="25" y="42"/>
                </a:lnTo>
                <a:lnTo>
                  <a:pt x="34" y="34"/>
                </a:lnTo>
                <a:lnTo>
                  <a:pt x="41" y="25"/>
                </a:lnTo>
                <a:lnTo>
                  <a:pt x="52" y="18"/>
                </a:lnTo>
                <a:lnTo>
                  <a:pt x="62" y="12"/>
                </a:lnTo>
                <a:lnTo>
                  <a:pt x="75" y="8"/>
                </a:lnTo>
                <a:lnTo>
                  <a:pt x="102" y="2"/>
                </a:lnTo>
                <a:lnTo>
                  <a:pt x="135" y="0"/>
                </a:lnTo>
                <a:lnTo>
                  <a:pt x="159" y="0"/>
                </a:lnTo>
                <a:lnTo>
                  <a:pt x="181" y="4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3" name="Freeform 250"/>
          <p:cNvSpPr>
            <a:spLocks/>
          </p:cNvSpPr>
          <p:nvPr/>
        </p:nvSpPr>
        <p:spPr bwMode="auto">
          <a:xfrm>
            <a:off x="2182813" y="4198938"/>
            <a:ext cx="93662" cy="142875"/>
          </a:xfrm>
          <a:custGeom>
            <a:avLst/>
            <a:gdLst>
              <a:gd name="T0" fmla="*/ 0 w 177"/>
              <a:gd name="T1" fmla="*/ 2147483647 h 270"/>
              <a:gd name="T2" fmla="*/ 2147483647 w 177"/>
              <a:gd name="T3" fmla="*/ 2147483647 h 270"/>
              <a:gd name="T4" fmla="*/ 2147483647 w 177"/>
              <a:gd name="T5" fmla="*/ 2147483647 h 270"/>
              <a:gd name="T6" fmla="*/ 2147483647 w 177"/>
              <a:gd name="T7" fmla="*/ 2147483647 h 270"/>
              <a:gd name="T8" fmla="*/ 2147483647 w 177"/>
              <a:gd name="T9" fmla="*/ 2147483647 h 270"/>
              <a:gd name="T10" fmla="*/ 2147483647 w 177"/>
              <a:gd name="T11" fmla="*/ 2147483647 h 270"/>
              <a:gd name="T12" fmla="*/ 2147483647 w 177"/>
              <a:gd name="T13" fmla="*/ 2147483647 h 270"/>
              <a:gd name="T14" fmla="*/ 2147483647 w 177"/>
              <a:gd name="T15" fmla="*/ 2147483647 h 270"/>
              <a:gd name="T16" fmla="*/ 2147483647 w 177"/>
              <a:gd name="T17" fmla="*/ 2147483647 h 270"/>
              <a:gd name="T18" fmla="*/ 2147483647 w 177"/>
              <a:gd name="T19" fmla="*/ 2147483647 h 270"/>
              <a:gd name="T20" fmla="*/ 2147483647 w 177"/>
              <a:gd name="T21" fmla="*/ 2147483647 h 270"/>
              <a:gd name="T22" fmla="*/ 2147483647 w 177"/>
              <a:gd name="T23" fmla="*/ 2147483647 h 270"/>
              <a:gd name="T24" fmla="*/ 2147483647 w 177"/>
              <a:gd name="T25" fmla="*/ 2147483647 h 270"/>
              <a:gd name="T26" fmla="*/ 2147483647 w 177"/>
              <a:gd name="T27" fmla="*/ 2147483647 h 270"/>
              <a:gd name="T28" fmla="*/ 2147483647 w 177"/>
              <a:gd name="T29" fmla="*/ 2147483647 h 270"/>
              <a:gd name="T30" fmla="*/ 2147483647 w 177"/>
              <a:gd name="T31" fmla="*/ 2147483647 h 270"/>
              <a:gd name="T32" fmla="*/ 2147483647 w 177"/>
              <a:gd name="T33" fmla="*/ 2147483647 h 270"/>
              <a:gd name="T34" fmla="*/ 2147483647 w 177"/>
              <a:gd name="T35" fmla="*/ 2147483647 h 270"/>
              <a:gd name="T36" fmla="*/ 2147483647 w 177"/>
              <a:gd name="T37" fmla="*/ 2147483647 h 270"/>
              <a:gd name="T38" fmla="*/ 2147483647 w 177"/>
              <a:gd name="T39" fmla="*/ 2147483647 h 270"/>
              <a:gd name="T40" fmla="*/ 2147483647 w 177"/>
              <a:gd name="T41" fmla="*/ 2147483647 h 270"/>
              <a:gd name="T42" fmla="*/ 2147483647 w 177"/>
              <a:gd name="T43" fmla="*/ 2147483647 h 270"/>
              <a:gd name="T44" fmla="*/ 2147483647 w 177"/>
              <a:gd name="T45" fmla="*/ 2147483647 h 270"/>
              <a:gd name="T46" fmla="*/ 2147483647 w 177"/>
              <a:gd name="T47" fmla="*/ 2147483647 h 270"/>
              <a:gd name="T48" fmla="*/ 2147483647 w 177"/>
              <a:gd name="T49" fmla="*/ 2147483647 h 270"/>
              <a:gd name="T50" fmla="*/ 2147483647 w 177"/>
              <a:gd name="T51" fmla="*/ 2147483647 h 270"/>
              <a:gd name="T52" fmla="*/ 2147483647 w 177"/>
              <a:gd name="T53" fmla="*/ 2147483647 h 270"/>
              <a:gd name="T54" fmla="*/ 2147483647 w 177"/>
              <a:gd name="T55" fmla="*/ 2147483647 h 270"/>
              <a:gd name="T56" fmla="*/ 2147483647 w 177"/>
              <a:gd name="T57" fmla="*/ 2147483647 h 270"/>
              <a:gd name="T58" fmla="*/ 2147483647 w 177"/>
              <a:gd name="T59" fmla="*/ 2147483647 h 270"/>
              <a:gd name="T60" fmla="*/ 2147483647 w 177"/>
              <a:gd name="T61" fmla="*/ 2147483647 h 270"/>
              <a:gd name="T62" fmla="*/ 2147483647 w 177"/>
              <a:gd name="T63" fmla="*/ 2147483647 h 270"/>
              <a:gd name="T64" fmla="*/ 2147483647 w 177"/>
              <a:gd name="T65" fmla="*/ 0 h 27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77"/>
              <a:gd name="T100" fmla="*/ 0 h 270"/>
              <a:gd name="T101" fmla="*/ 177 w 177"/>
              <a:gd name="T102" fmla="*/ 270 h 27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77" h="270">
                <a:moveTo>
                  <a:pt x="0" y="267"/>
                </a:moveTo>
                <a:lnTo>
                  <a:pt x="18" y="268"/>
                </a:lnTo>
                <a:lnTo>
                  <a:pt x="39" y="270"/>
                </a:lnTo>
                <a:lnTo>
                  <a:pt x="55" y="268"/>
                </a:lnTo>
                <a:lnTo>
                  <a:pt x="70" y="267"/>
                </a:lnTo>
                <a:lnTo>
                  <a:pt x="77" y="265"/>
                </a:lnTo>
                <a:lnTo>
                  <a:pt x="85" y="263"/>
                </a:lnTo>
                <a:lnTo>
                  <a:pt x="99" y="261"/>
                </a:lnTo>
                <a:lnTo>
                  <a:pt x="104" y="257"/>
                </a:lnTo>
                <a:lnTo>
                  <a:pt x="111" y="254"/>
                </a:lnTo>
                <a:lnTo>
                  <a:pt x="122" y="249"/>
                </a:lnTo>
                <a:lnTo>
                  <a:pt x="131" y="241"/>
                </a:lnTo>
                <a:lnTo>
                  <a:pt x="142" y="235"/>
                </a:lnTo>
                <a:lnTo>
                  <a:pt x="148" y="224"/>
                </a:lnTo>
                <a:lnTo>
                  <a:pt x="156" y="215"/>
                </a:lnTo>
                <a:lnTo>
                  <a:pt x="161" y="204"/>
                </a:lnTo>
                <a:lnTo>
                  <a:pt x="164" y="197"/>
                </a:lnTo>
                <a:lnTo>
                  <a:pt x="168" y="192"/>
                </a:lnTo>
                <a:lnTo>
                  <a:pt x="170" y="178"/>
                </a:lnTo>
                <a:lnTo>
                  <a:pt x="172" y="170"/>
                </a:lnTo>
                <a:lnTo>
                  <a:pt x="174" y="163"/>
                </a:lnTo>
                <a:lnTo>
                  <a:pt x="175" y="148"/>
                </a:lnTo>
                <a:lnTo>
                  <a:pt x="177" y="132"/>
                </a:lnTo>
                <a:lnTo>
                  <a:pt x="175" y="117"/>
                </a:lnTo>
                <a:lnTo>
                  <a:pt x="174" y="104"/>
                </a:lnTo>
                <a:lnTo>
                  <a:pt x="170" y="79"/>
                </a:lnTo>
                <a:lnTo>
                  <a:pt x="161" y="57"/>
                </a:lnTo>
                <a:lnTo>
                  <a:pt x="151" y="40"/>
                </a:lnTo>
                <a:lnTo>
                  <a:pt x="143" y="31"/>
                </a:lnTo>
                <a:lnTo>
                  <a:pt x="135" y="25"/>
                </a:lnTo>
                <a:lnTo>
                  <a:pt x="118" y="13"/>
                </a:lnTo>
                <a:lnTo>
                  <a:pt x="96" y="4"/>
                </a:lnTo>
                <a:lnTo>
                  <a:pt x="74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4" name="Line 251"/>
          <p:cNvSpPr>
            <a:spLocks noChangeShapeType="1"/>
          </p:cNvSpPr>
          <p:nvPr/>
        </p:nvSpPr>
        <p:spPr bwMode="auto">
          <a:xfrm flipH="1">
            <a:off x="2182813" y="4198938"/>
            <a:ext cx="38100" cy="141287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5" name="Freeform 252"/>
          <p:cNvSpPr>
            <a:spLocks/>
          </p:cNvSpPr>
          <p:nvPr/>
        </p:nvSpPr>
        <p:spPr bwMode="auto">
          <a:xfrm>
            <a:off x="2132013" y="4197350"/>
            <a:ext cx="88900" cy="142875"/>
          </a:xfrm>
          <a:custGeom>
            <a:avLst/>
            <a:gdLst>
              <a:gd name="T0" fmla="*/ 2147483647 w 170"/>
              <a:gd name="T1" fmla="*/ 2147483647 h 270"/>
              <a:gd name="T2" fmla="*/ 2147483647 w 170"/>
              <a:gd name="T3" fmla="*/ 2147483647 h 270"/>
              <a:gd name="T4" fmla="*/ 2147483647 w 170"/>
              <a:gd name="T5" fmla="*/ 2147483647 h 270"/>
              <a:gd name="T6" fmla="*/ 2147483647 w 170"/>
              <a:gd name="T7" fmla="*/ 2147483647 h 270"/>
              <a:gd name="T8" fmla="*/ 2147483647 w 170"/>
              <a:gd name="T9" fmla="*/ 2147483647 h 270"/>
              <a:gd name="T10" fmla="*/ 2147483647 w 170"/>
              <a:gd name="T11" fmla="*/ 2147483647 h 270"/>
              <a:gd name="T12" fmla="*/ 2147483647 w 170"/>
              <a:gd name="T13" fmla="*/ 2147483647 h 270"/>
              <a:gd name="T14" fmla="*/ 2147483647 w 170"/>
              <a:gd name="T15" fmla="*/ 2147483647 h 270"/>
              <a:gd name="T16" fmla="*/ 2147483647 w 170"/>
              <a:gd name="T17" fmla="*/ 2147483647 h 270"/>
              <a:gd name="T18" fmla="*/ 2147483647 w 170"/>
              <a:gd name="T19" fmla="*/ 2147483647 h 270"/>
              <a:gd name="T20" fmla="*/ 0 w 170"/>
              <a:gd name="T21" fmla="*/ 2147483647 h 270"/>
              <a:gd name="T22" fmla="*/ 2147483647 w 170"/>
              <a:gd name="T23" fmla="*/ 2147483647 h 270"/>
              <a:gd name="T24" fmla="*/ 2147483647 w 170"/>
              <a:gd name="T25" fmla="*/ 2147483647 h 270"/>
              <a:gd name="T26" fmla="*/ 2147483647 w 170"/>
              <a:gd name="T27" fmla="*/ 2147483647 h 270"/>
              <a:gd name="T28" fmla="*/ 2147483647 w 170"/>
              <a:gd name="T29" fmla="*/ 2147483647 h 270"/>
              <a:gd name="T30" fmla="*/ 2147483647 w 170"/>
              <a:gd name="T31" fmla="*/ 2147483647 h 270"/>
              <a:gd name="T32" fmla="*/ 2147483647 w 170"/>
              <a:gd name="T33" fmla="*/ 2147483647 h 270"/>
              <a:gd name="T34" fmla="*/ 2147483647 w 170"/>
              <a:gd name="T35" fmla="*/ 2147483647 h 270"/>
              <a:gd name="T36" fmla="*/ 2147483647 w 170"/>
              <a:gd name="T37" fmla="*/ 2147483647 h 270"/>
              <a:gd name="T38" fmla="*/ 2147483647 w 170"/>
              <a:gd name="T39" fmla="*/ 2147483647 h 270"/>
              <a:gd name="T40" fmla="*/ 2147483647 w 170"/>
              <a:gd name="T41" fmla="*/ 2147483647 h 270"/>
              <a:gd name="T42" fmla="*/ 2147483647 w 170"/>
              <a:gd name="T43" fmla="*/ 2147483647 h 270"/>
              <a:gd name="T44" fmla="*/ 2147483647 w 170"/>
              <a:gd name="T45" fmla="*/ 0 h 270"/>
              <a:gd name="T46" fmla="*/ 2147483647 w 170"/>
              <a:gd name="T47" fmla="*/ 0 h 270"/>
              <a:gd name="T48" fmla="*/ 2147483647 w 170"/>
              <a:gd name="T49" fmla="*/ 2147483647 h 27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70"/>
              <a:gd name="T76" fmla="*/ 0 h 270"/>
              <a:gd name="T77" fmla="*/ 170 w 170"/>
              <a:gd name="T78" fmla="*/ 270 h 27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70" h="270">
                <a:moveTo>
                  <a:pt x="96" y="270"/>
                </a:moveTo>
                <a:lnTo>
                  <a:pt x="83" y="266"/>
                </a:lnTo>
                <a:lnTo>
                  <a:pt x="73" y="264"/>
                </a:lnTo>
                <a:lnTo>
                  <a:pt x="53" y="255"/>
                </a:lnTo>
                <a:lnTo>
                  <a:pt x="37" y="242"/>
                </a:lnTo>
                <a:lnTo>
                  <a:pt x="29" y="234"/>
                </a:lnTo>
                <a:lnTo>
                  <a:pt x="24" y="227"/>
                </a:lnTo>
                <a:lnTo>
                  <a:pt x="12" y="208"/>
                </a:lnTo>
                <a:lnTo>
                  <a:pt x="6" y="187"/>
                </a:lnTo>
                <a:lnTo>
                  <a:pt x="2" y="162"/>
                </a:lnTo>
                <a:lnTo>
                  <a:pt x="0" y="135"/>
                </a:lnTo>
                <a:lnTo>
                  <a:pt x="2" y="103"/>
                </a:lnTo>
                <a:lnTo>
                  <a:pt x="8" y="76"/>
                </a:lnTo>
                <a:lnTo>
                  <a:pt x="12" y="63"/>
                </a:lnTo>
                <a:lnTo>
                  <a:pt x="18" y="52"/>
                </a:lnTo>
                <a:lnTo>
                  <a:pt x="25" y="42"/>
                </a:lnTo>
                <a:lnTo>
                  <a:pt x="34" y="34"/>
                </a:lnTo>
                <a:lnTo>
                  <a:pt x="42" y="25"/>
                </a:lnTo>
                <a:lnTo>
                  <a:pt x="52" y="19"/>
                </a:lnTo>
                <a:lnTo>
                  <a:pt x="63" y="12"/>
                </a:lnTo>
                <a:lnTo>
                  <a:pt x="76" y="8"/>
                </a:lnTo>
                <a:lnTo>
                  <a:pt x="103" y="2"/>
                </a:lnTo>
                <a:lnTo>
                  <a:pt x="135" y="0"/>
                </a:lnTo>
                <a:lnTo>
                  <a:pt x="152" y="0"/>
                </a:lnTo>
                <a:lnTo>
                  <a:pt x="170" y="3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6" name="Line 253"/>
          <p:cNvSpPr>
            <a:spLocks noChangeShapeType="1"/>
          </p:cNvSpPr>
          <p:nvPr/>
        </p:nvSpPr>
        <p:spPr bwMode="auto">
          <a:xfrm flipH="1">
            <a:off x="2373313" y="3425825"/>
            <a:ext cx="38100" cy="139700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7" name="Line 254"/>
          <p:cNvSpPr>
            <a:spLocks noChangeShapeType="1"/>
          </p:cNvSpPr>
          <p:nvPr/>
        </p:nvSpPr>
        <p:spPr bwMode="auto">
          <a:xfrm flipV="1">
            <a:off x="2220913" y="3565525"/>
            <a:ext cx="152400" cy="633413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8" name="Line 255"/>
          <p:cNvSpPr>
            <a:spLocks noChangeShapeType="1"/>
          </p:cNvSpPr>
          <p:nvPr/>
        </p:nvSpPr>
        <p:spPr bwMode="auto">
          <a:xfrm flipV="1">
            <a:off x="3014663" y="2374900"/>
            <a:ext cx="228600" cy="46038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49" name="Freeform 256"/>
          <p:cNvSpPr>
            <a:spLocks/>
          </p:cNvSpPr>
          <p:nvPr/>
        </p:nvSpPr>
        <p:spPr bwMode="auto">
          <a:xfrm>
            <a:off x="1984375" y="4818063"/>
            <a:ext cx="107950" cy="141287"/>
          </a:xfrm>
          <a:custGeom>
            <a:avLst/>
            <a:gdLst>
              <a:gd name="T0" fmla="*/ 0 w 204"/>
              <a:gd name="T1" fmla="*/ 2147483647 h 266"/>
              <a:gd name="T2" fmla="*/ 2147483647 w 204"/>
              <a:gd name="T3" fmla="*/ 2147483647 h 266"/>
              <a:gd name="T4" fmla="*/ 2147483647 w 204"/>
              <a:gd name="T5" fmla="*/ 2147483647 h 266"/>
              <a:gd name="T6" fmla="*/ 2147483647 w 204"/>
              <a:gd name="T7" fmla="*/ 2147483647 h 266"/>
              <a:gd name="T8" fmla="*/ 2147483647 w 204"/>
              <a:gd name="T9" fmla="*/ 2147483647 h 266"/>
              <a:gd name="T10" fmla="*/ 2147483647 w 204"/>
              <a:gd name="T11" fmla="*/ 2147483647 h 266"/>
              <a:gd name="T12" fmla="*/ 2147483647 w 204"/>
              <a:gd name="T13" fmla="*/ 2147483647 h 266"/>
              <a:gd name="T14" fmla="*/ 2147483647 w 204"/>
              <a:gd name="T15" fmla="*/ 2147483647 h 266"/>
              <a:gd name="T16" fmla="*/ 2147483647 w 204"/>
              <a:gd name="T17" fmla="*/ 2147483647 h 266"/>
              <a:gd name="T18" fmla="*/ 2147483647 w 204"/>
              <a:gd name="T19" fmla="*/ 2147483647 h 266"/>
              <a:gd name="T20" fmla="*/ 2147483647 w 204"/>
              <a:gd name="T21" fmla="*/ 2147483647 h 266"/>
              <a:gd name="T22" fmla="*/ 2147483647 w 204"/>
              <a:gd name="T23" fmla="*/ 2147483647 h 266"/>
              <a:gd name="T24" fmla="*/ 2147483647 w 204"/>
              <a:gd name="T25" fmla="*/ 2147483647 h 266"/>
              <a:gd name="T26" fmla="*/ 2147483647 w 204"/>
              <a:gd name="T27" fmla="*/ 2147483647 h 266"/>
              <a:gd name="T28" fmla="*/ 2147483647 w 204"/>
              <a:gd name="T29" fmla="*/ 2147483647 h 266"/>
              <a:gd name="T30" fmla="*/ 2147483647 w 204"/>
              <a:gd name="T31" fmla="*/ 2147483647 h 266"/>
              <a:gd name="T32" fmla="*/ 2147483647 w 204"/>
              <a:gd name="T33" fmla="*/ 2147483647 h 266"/>
              <a:gd name="T34" fmla="*/ 2147483647 w 204"/>
              <a:gd name="T35" fmla="*/ 2147483647 h 266"/>
              <a:gd name="T36" fmla="*/ 2147483647 w 204"/>
              <a:gd name="T37" fmla="*/ 2147483647 h 266"/>
              <a:gd name="T38" fmla="*/ 2147483647 w 204"/>
              <a:gd name="T39" fmla="*/ 2147483647 h 266"/>
              <a:gd name="T40" fmla="*/ 2147483647 w 204"/>
              <a:gd name="T41" fmla="*/ 2147483647 h 266"/>
              <a:gd name="T42" fmla="*/ 2147483647 w 204"/>
              <a:gd name="T43" fmla="*/ 2147483647 h 266"/>
              <a:gd name="T44" fmla="*/ 2147483647 w 204"/>
              <a:gd name="T45" fmla="*/ 2147483647 h 266"/>
              <a:gd name="T46" fmla="*/ 2147483647 w 204"/>
              <a:gd name="T47" fmla="*/ 2147483647 h 266"/>
              <a:gd name="T48" fmla="*/ 2147483647 w 204"/>
              <a:gd name="T49" fmla="*/ 2147483647 h 266"/>
              <a:gd name="T50" fmla="*/ 2147483647 w 204"/>
              <a:gd name="T51" fmla="*/ 2147483647 h 266"/>
              <a:gd name="T52" fmla="*/ 2147483647 w 204"/>
              <a:gd name="T53" fmla="*/ 2147483647 h 266"/>
              <a:gd name="T54" fmla="*/ 2147483647 w 204"/>
              <a:gd name="T55" fmla="*/ 2147483647 h 266"/>
              <a:gd name="T56" fmla="*/ 2147483647 w 204"/>
              <a:gd name="T57" fmla="*/ 2147483647 h 266"/>
              <a:gd name="T58" fmla="*/ 2147483647 w 204"/>
              <a:gd name="T59" fmla="*/ 2147483647 h 266"/>
              <a:gd name="T60" fmla="*/ 2147483647 w 204"/>
              <a:gd name="T61" fmla="*/ 2147483647 h 266"/>
              <a:gd name="T62" fmla="*/ 2147483647 w 204"/>
              <a:gd name="T63" fmla="*/ 2147483647 h 266"/>
              <a:gd name="T64" fmla="*/ 2147483647 w 204"/>
              <a:gd name="T65" fmla="*/ 2147483647 h 266"/>
              <a:gd name="T66" fmla="*/ 2147483647 w 204"/>
              <a:gd name="T67" fmla="*/ 0 h 26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04"/>
              <a:gd name="T103" fmla="*/ 0 h 266"/>
              <a:gd name="T104" fmla="*/ 204 w 204"/>
              <a:gd name="T105" fmla="*/ 266 h 26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04" h="266">
                <a:moveTo>
                  <a:pt x="0" y="254"/>
                </a:moveTo>
                <a:lnTo>
                  <a:pt x="13" y="258"/>
                </a:lnTo>
                <a:lnTo>
                  <a:pt x="30" y="262"/>
                </a:lnTo>
                <a:lnTo>
                  <a:pt x="47" y="264"/>
                </a:lnTo>
                <a:lnTo>
                  <a:pt x="67" y="266"/>
                </a:lnTo>
                <a:lnTo>
                  <a:pt x="82" y="264"/>
                </a:lnTo>
                <a:lnTo>
                  <a:pt x="98" y="263"/>
                </a:lnTo>
                <a:lnTo>
                  <a:pt x="104" y="260"/>
                </a:lnTo>
                <a:lnTo>
                  <a:pt x="112" y="259"/>
                </a:lnTo>
                <a:lnTo>
                  <a:pt x="126" y="257"/>
                </a:lnTo>
                <a:lnTo>
                  <a:pt x="131" y="253"/>
                </a:lnTo>
                <a:lnTo>
                  <a:pt x="138" y="250"/>
                </a:lnTo>
                <a:lnTo>
                  <a:pt x="150" y="245"/>
                </a:lnTo>
                <a:lnTo>
                  <a:pt x="159" y="237"/>
                </a:lnTo>
                <a:lnTo>
                  <a:pt x="169" y="231"/>
                </a:lnTo>
                <a:lnTo>
                  <a:pt x="176" y="220"/>
                </a:lnTo>
                <a:lnTo>
                  <a:pt x="183" y="211"/>
                </a:lnTo>
                <a:lnTo>
                  <a:pt x="189" y="199"/>
                </a:lnTo>
                <a:lnTo>
                  <a:pt x="191" y="193"/>
                </a:lnTo>
                <a:lnTo>
                  <a:pt x="195" y="188"/>
                </a:lnTo>
                <a:lnTo>
                  <a:pt x="198" y="174"/>
                </a:lnTo>
                <a:lnTo>
                  <a:pt x="202" y="161"/>
                </a:lnTo>
                <a:lnTo>
                  <a:pt x="203" y="145"/>
                </a:lnTo>
                <a:lnTo>
                  <a:pt x="204" y="129"/>
                </a:lnTo>
                <a:lnTo>
                  <a:pt x="202" y="102"/>
                </a:lnTo>
                <a:lnTo>
                  <a:pt x="198" y="78"/>
                </a:lnTo>
                <a:lnTo>
                  <a:pt x="192" y="66"/>
                </a:lnTo>
                <a:lnTo>
                  <a:pt x="189" y="57"/>
                </a:lnTo>
                <a:lnTo>
                  <a:pt x="179" y="40"/>
                </a:lnTo>
                <a:lnTo>
                  <a:pt x="172" y="31"/>
                </a:lnTo>
                <a:lnTo>
                  <a:pt x="165" y="24"/>
                </a:lnTo>
                <a:lnTo>
                  <a:pt x="148" y="13"/>
                </a:lnTo>
                <a:lnTo>
                  <a:pt x="128" y="4"/>
                </a:lnTo>
                <a:lnTo>
                  <a:pt x="106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0" name="Freeform 257"/>
          <p:cNvSpPr>
            <a:spLocks/>
          </p:cNvSpPr>
          <p:nvPr/>
        </p:nvSpPr>
        <p:spPr bwMode="auto">
          <a:xfrm>
            <a:off x="1947863" y="4814888"/>
            <a:ext cx="92075" cy="138112"/>
          </a:xfrm>
          <a:custGeom>
            <a:avLst/>
            <a:gdLst>
              <a:gd name="T0" fmla="*/ 2147483647 w 174"/>
              <a:gd name="T1" fmla="*/ 2147483647 h 259"/>
              <a:gd name="T2" fmla="*/ 2147483647 w 174"/>
              <a:gd name="T3" fmla="*/ 0 h 259"/>
              <a:gd name="T4" fmla="*/ 2147483647 w 174"/>
              <a:gd name="T5" fmla="*/ 0 h 259"/>
              <a:gd name="T6" fmla="*/ 2147483647 w 174"/>
              <a:gd name="T7" fmla="*/ 0 h 259"/>
              <a:gd name="T8" fmla="*/ 2147483647 w 174"/>
              <a:gd name="T9" fmla="*/ 2147483647 h 259"/>
              <a:gd name="T10" fmla="*/ 2147483647 w 174"/>
              <a:gd name="T11" fmla="*/ 2147483647 h 259"/>
              <a:gd name="T12" fmla="*/ 2147483647 w 174"/>
              <a:gd name="T13" fmla="*/ 2147483647 h 259"/>
              <a:gd name="T14" fmla="*/ 2147483647 w 174"/>
              <a:gd name="T15" fmla="*/ 2147483647 h 259"/>
              <a:gd name="T16" fmla="*/ 2147483647 w 174"/>
              <a:gd name="T17" fmla="*/ 2147483647 h 259"/>
              <a:gd name="T18" fmla="*/ 2147483647 w 174"/>
              <a:gd name="T19" fmla="*/ 2147483647 h 259"/>
              <a:gd name="T20" fmla="*/ 2147483647 w 174"/>
              <a:gd name="T21" fmla="*/ 2147483647 h 259"/>
              <a:gd name="T22" fmla="*/ 2147483647 w 174"/>
              <a:gd name="T23" fmla="*/ 2147483647 h 259"/>
              <a:gd name="T24" fmla="*/ 2147483647 w 174"/>
              <a:gd name="T25" fmla="*/ 2147483647 h 259"/>
              <a:gd name="T26" fmla="*/ 0 w 174"/>
              <a:gd name="T27" fmla="*/ 2147483647 h 259"/>
              <a:gd name="T28" fmla="*/ 0 w 174"/>
              <a:gd name="T29" fmla="*/ 2147483647 h 259"/>
              <a:gd name="T30" fmla="*/ 0 w 174"/>
              <a:gd name="T31" fmla="*/ 2147483647 h 259"/>
              <a:gd name="T32" fmla="*/ 2147483647 w 174"/>
              <a:gd name="T33" fmla="*/ 2147483647 h 259"/>
              <a:gd name="T34" fmla="*/ 2147483647 w 174"/>
              <a:gd name="T35" fmla="*/ 2147483647 h 259"/>
              <a:gd name="T36" fmla="*/ 2147483647 w 174"/>
              <a:gd name="T37" fmla="*/ 2147483647 h 259"/>
              <a:gd name="T38" fmla="*/ 2147483647 w 174"/>
              <a:gd name="T39" fmla="*/ 2147483647 h 259"/>
              <a:gd name="T40" fmla="*/ 2147483647 w 174"/>
              <a:gd name="T41" fmla="*/ 2147483647 h 259"/>
              <a:gd name="T42" fmla="*/ 2147483647 w 174"/>
              <a:gd name="T43" fmla="*/ 2147483647 h 259"/>
              <a:gd name="T44" fmla="*/ 2147483647 w 174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74"/>
              <a:gd name="T70" fmla="*/ 0 h 259"/>
              <a:gd name="T71" fmla="*/ 174 w 174"/>
              <a:gd name="T72" fmla="*/ 259 h 25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74" h="259">
                <a:moveTo>
                  <a:pt x="174" y="5"/>
                </a:moveTo>
                <a:lnTo>
                  <a:pt x="154" y="1"/>
                </a:lnTo>
                <a:lnTo>
                  <a:pt x="135" y="0"/>
                </a:lnTo>
                <a:lnTo>
                  <a:pt x="102" y="1"/>
                </a:lnTo>
                <a:lnTo>
                  <a:pt x="75" y="7"/>
                </a:lnTo>
                <a:lnTo>
                  <a:pt x="62" y="11"/>
                </a:lnTo>
                <a:lnTo>
                  <a:pt x="52" y="18"/>
                </a:lnTo>
                <a:lnTo>
                  <a:pt x="41" y="24"/>
                </a:lnTo>
                <a:lnTo>
                  <a:pt x="33" y="33"/>
                </a:lnTo>
                <a:lnTo>
                  <a:pt x="24" y="41"/>
                </a:lnTo>
                <a:lnTo>
                  <a:pt x="18" y="51"/>
                </a:lnTo>
                <a:lnTo>
                  <a:pt x="11" y="62"/>
                </a:lnTo>
                <a:lnTo>
                  <a:pt x="8" y="75"/>
                </a:lnTo>
                <a:lnTo>
                  <a:pt x="1" y="102"/>
                </a:lnTo>
                <a:lnTo>
                  <a:pt x="0" y="134"/>
                </a:lnTo>
                <a:lnTo>
                  <a:pt x="0" y="156"/>
                </a:lnTo>
                <a:lnTo>
                  <a:pt x="4" y="177"/>
                </a:lnTo>
                <a:lnTo>
                  <a:pt x="8" y="197"/>
                </a:lnTo>
                <a:lnTo>
                  <a:pt x="17" y="214"/>
                </a:lnTo>
                <a:lnTo>
                  <a:pt x="26" y="228"/>
                </a:lnTo>
                <a:lnTo>
                  <a:pt x="37" y="239"/>
                </a:lnTo>
                <a:lnTo>
                  <a:pt x="52" y="250"/>
                </a:lnTo>
                <a:lnTo>
                  <a:pt x="68" y="259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1" name="Line 258"/>
          <p:cNvSpPr>
            <a:spLocks noChangeShapeType="1"/>
          </p:cNvSpPr>
          <p:nvPr/>
        </p:nvSpPr>
        <p:spPr bwMode="auto">
          <a:xfrm flipV="1">
            <a:off x="1916113" y="4953000"/>
            <a:ext cx="68262" cy="130175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2" name="Freeform 259"/>
          <p:cNvSpPr>
            <a:spLocks/>
          </p:cNvSpPr>
          <p:nvPr/>
        </p:nvSpPr>
        <p:spPr bwMode="auto">
          <a:xfrm>
            <a:off x="1984375" y="4818063"/>
            <a:ext cx="55563" cy="134937"/>
          </a:xfrm>
          <a:custGeom>
            <a:avLst/>
            <a:gdLst>
              <a:gd name="T0" fmla="*/ 2147483647 w 106"/>
              <a:gd name="T1" fmla="*/ 0 h 254"/>
              <a:gd name="T2" fmla="*/ 2147483647 w 106"/>
              <a:gd name="T3" fmla="*/ 2147483647 h 254"/>
              <a:gd name="T4" fmla="*/ 0 w 106"/>
              <a:gd name="T5" fmla="*/ 2147483647 h 254"/>
              <a:gd name="T6" fmla="*/ 0 60000 65536"/>
              <a:gd name="T7" fmla="*/ 0 60000 65536"/>
              <a:gd name="T8" fmla="*/ 0 60000 65536"/>
              <a:gd name="T9" fmla="*/ 0 w 106"/>
              <a:gd name="T10" fmla="*/ 0 h 254"/>
              <a:gd name="T11" fmla="*/ 106 w 106"/>
              <a:gd name="T12" fmla="*/ 254 h 2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" h="254">
                <a:moveTo>
                  <a:pt x="106" y="0"/>
                </a:moveTo>
                <a:lnTo>
                  <a:pt x="67" y="128"/>
                </a:lnTo>
                <a:lnTo>
                  <a:pt x="0" y="254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3" name="Line 261"/>
          <p:cNvSpPr>
            <a:spLocks noChangeShapeType="1"/>
          </p:cNvSpPr>
          <p:nvPr/>
        </p:nvSpPr>
        <p:spPr bwMode="auto">
          <a:xfrm flipV="1">
            <a:off x="1835150" y="5216525"/>
            <a:ext cx="12700" cy="23813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4" name="Freeform 262"/>
          <p:cNvSpPr>
            <a:spLocks/>
          </p:cNvSpPr>
          <p:nvPr/>
        </p:nvSpPr>
        <p:spPr bwMode="auto">
          <a:xfrm>
            <a:off x="1812925" y="5172075"/>
            <a:ext cx="34925" cy="44450"/>
          </a:xfrm>
          <a:custGeom>
            <a:avLst/>
            <a:gdLst>
              <a:gd name="T0" fmla="*/ 0 w 66"/>
              <a:gd name="T1" fmla="*/ 0 h 84"/>
              <a:gd name="T2" fmla="*/ 2147483647 w 66"/>
              <a:gd name="T3" fmla="*/ 2147483647 h 84"/>
              <a:gd name="T4" fmla="*/ 2147483647 w 66"/>
              <a:gd name="T5" fmla="*/ 2147483647 h 84"/>
              <a:gd name="T6" fmla="*/ 2147483647 w 66"/>
              <a:gd name="T7" fmla="*/ 2147483647 h 84"/>
              <a:gd name="T8" fmla="*/ 2147483647 w 66"/>
              <a:gd name="T9" fmla="*/ 2147483647 h 84"/>
              <a:gd name="T10" fmla="*/ 2147483647 w 66"/>
              <a:gd name="T11" fmla="*/ 2147483647 h 84"/>
              <a:gd name="T12" fmla="*/ 2147483647 w 66"/>
              <a:gd name="T13" fmla="*/ 2147483647 h 84"/>
              <a:gd name="T14" fmla="*/ 2147483647 w 66"/>
              <a:gd name="T15" fmla="*/ 2147483647 h 84"/>
              <a:gd name="T16" fmla="*/ 2147483647 w 66"/>
              <a:gd name="T17" fmla="*/ 2147483647 h 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6"/>
              <a:gd name="T28" fmla="*/ 0 h 84"/>
              <a:gd name="T29" fmla="*/ 66 w 66"/>
              <a:gd name="T30" fmla="*/ 84 h 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6" h="84">
                <a:moveTo>
                  <a:pt x="0" y="0"/>
                </a:moveTo>
                <a:lnTo>
                  <a:pt x="3" y="14"/>
                </a:lnTo>
                <a:lnTo>
                  <a:pt x="8" y="28"/>
                </a:lnTo>
                <a:lnTo>
                  <a:pt x="13" y="40"/>
                </a:lnTo>
                <a:lnTo>
                  <a:pt x="21" y="51"/>
                </a:lnTo>
                <a:lnTo>
                  <a:pt x="29" y="60"/>
                </a:lnTo>
                <a:lnTo>
                  <a:pt x="40" y="70"/>
                </a:lnTo>
                <a:lnTo>
                  <a:pt x="52" y="76"/>
                </a:lnTo>
                <a:lnTo>
                  <a:pt x="66" y="84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5" name="Freeform 263"/>
          <p:cNvSpPr>
            <a:spLocks/>
          </p:cNvSpPr>
          <p:nvPr/>
        </p:nvSpPr>
        <p:spPr bwMode="auto">
          <a:xfrm>
            <a:off x="1847850" y="5216525"/>
            <a:ext cx="58738" cy="4763"/>
          </a:xfrm>
          <a:custGeom>
            <a:avLst/>
            <a:gdLst>
              <a:gd name="T0" fmla="*/ 0 w 112"/>
              <a:gd name="T1" fmla="*/ 0 h 9"/>
              <a:gd name="T2" fmla="*/ 2147483647 w 112"/>
              <a:gd name="T3" fmla="*/ 2147483647 h 9"/>
              <a:gd name="T4" fmla="*/ 2147483647 w 112"/>
              <a:gd name="T5" fmla="*/ 2147483647 h 9"/>
              <a:gd name="T6" fmla="*/ 2147483647 w 112"/>
              <a:gd name="T7" fmla="*/ 2147483647 h 9"/>
              <a:gd name="T8" fmla="*/ 2147483647 w 112"/>
              <a:gd name="T9" fmla="*/ 2147483647 h 9"/>
              <a:gd name="T10" fmla="*/ 2147483647 w 112"/>
              <a:gd name="T11" fmla="*/ 214748364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2"/>
              <a:gd name="T19" fmla="*/ 0 h 9"/>
              <a:gd name="T20" fmla="*/ 112 w 112"/>
              <a:gd name="T21" fmla="*/ 9 h 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2" h="9">
                <a:moveTo>
                  <a:pt x="0" y="0"/>
                </a:moveTo>
                <a:lnTo>
                  <a:pt x="13" y="2"/>
                </a:lnTo>
                <a:lnTo>
                  <a:pt x="29" y="6"/>
                </a:lnTo>
                <a:lnTo>
                  <a:pt x="64" y="9"/>
                </a:lnTo>
                <a:lnTo>
                  <a:pt x="87" y="8"/>
                </a:lnTo>
                <a:lnTo>
                  <a:pt x="112" y="5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6" name="Freeform 264"/>
          <p:cNvSpPr>
            <a:spLocks/>
          </p:cNvSpPr>
          <p:nvPr/>
        </p:nvSpPr>
        <p:spPr bwMode="auto">
          <a:xfrm>
            <a:off x="1868488" y="5173663"/>
            <a:ext cx="38100" cy="44450"/>
          </a:xfrm>
          <a:custGeom>
            <a:avLst/>
            <a:gdLst>
              <a:gd name="T0" fmla="*/ 2147483647 w 71"/>
              <a:gd name="T1" fmla="*/ 2147483647 h 84"/>
              <a:gd name="T2" fmla="*/ 2147483647 w 71"/>
              <a:gd name="T3" fmla="*/ 2147483647 h 84"/>
              <a:gd name="T4" fmla="*/ 2147483647 w 71"/>
              <a:gd name="T5" fmla="*/ 2147483647 h 84"/>
              <a:gd name="T6" fmla="*/ 2147483647 w 71"/>
              <a:gd name="T7" fmla="*/ 2147483647 h 84"/>
              <a:gd name="T8" fmla="*/ 2147483647 w 71"/>
              <a:gd name="T9" fmla="*/ 2147483647 h 84"/>
              <a:gd name="T10" fmla="*/ 2147483647 w 71"/>
              <a:gd name="T11" fmla="*/ 2147483647 h 84"/>
              <a:gd name="T12" fmla="*/ 2147483647 w 71"/>
              <a:gd name="T13" fmla="*/ 2147483647 h 84"/>
              <a:gd name="T14" fmla="*/ 2147483647 w 71"/>
              <a:gd name="T15" fmla="*/ 2147483647 h 84"/>
              <a:gd name="T16" fmla="*/ 0 w 71"/>
              <a:gd name="T17" fmla="*/ 0 h 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1"/>
              <a:gd name="T28" fmla="*/ 0 h 84"/>
              <a:gd name="T29" fmla="*/ 71 w 71"/>
              <a:gd name="T30" fmla="*/ 84 h 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1" h="84">
                <a:moveTo>
                  <a:pt x="71" y="84"/>
                </a:moveTo>
                <a:lnTo>
                  <a:pt x="66" y="67"/>
                </a:lnTo>
                <a:lnTo>
                  <a:pt x="61" y="53"/>
                </a:lnTo>
                <a:lnTo>
                  <a:pt x="54" y="40"/>
                </a:lnTo>
                <a:lnTo>
                  <a:pt x="46" y="30"/>
                </a:lnTo>
                <a:lnTo>
                  <a:pt x="36" y="19"/>
                </a:lnTo>
                <a:lnTo>
                  <a:pt x="26" y="11"/>
                </a:lnTo>
                <a:lnTo>
                  <a:pt x="13" y="4"/>
                </a:lnTo>
                <a:lnTo>
                  <a:pt x="0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7" name="Line 266"/>
          <p:cNvSpPr>
            <a:spLocks noChangeShapeType="1"/>
          </p:cNvSpPr>
          <p:nvPr/>
        </p:nvSpPr>
        <p:spPr bwMode="auto">
          <a:xfrm flipH="1">
            <a:off x="1847850" y="5173663"/>
            <a:ext cx="20638" cy="42862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8" name="Freeform 268"/>
          <p:cNvSpPr>
            <a:spLocks/>
          </p:cNvSpPr>
          <p:nvPr/>
        </p:nvSpPr>
        <p:spPr bwMode="auto">
          <a:xfrm>
            <a:off x="1809750" y="5076825"/>
            <a:ext cx="106363" cy="95250"/>
          </a:xfrm>
          <a:custGeom>
            <a:avLst/>
            <a:gdLst>
              <a:gd name="T0" fmla="*/ 2147483647 w 201"/>
              <a:gd name="T1" fmla="*/ 2147483647 h 179"/>
              <a:gd name="T2" fmla="*/ 2147483647 w 201"/>
              <a:gd name="T3" fmla="*/ 2147483647 h 179"/>
              <a:gd name="T4" fmla="*/ 2147483647 w 201"/>
              <a:gd name="T5" fmla="*/ 2147483647 h 179"/>
              <a:gd name="T6" fmla="*/ 2147483647 w 201"/>
              <a:gd name="T7" fmla="*/ 0 h 179"/>
              <a:gd name="T8" fmla="*/ 2147483647 w 201"/>
              <a:gd name="T9" fmla="*/ 0 h 179"/>
              <a:gd name="T10" fmla="*/ 2147483647 w 201"/>
              <a:gd name="T11" fmla="*/ 0 h 179"/>
              <a:gd name="T12" fmla="*/ 2147483647 w 201"/>
              <a:gd name="T13" fmla="*/ 2147483647 h 179"/>
              <a:gd name="T14" fmla="*/ 2147483647 w 201"/>
              <a:gd name="T15" fmla="*/ 2147483647 h 179"/>
              <a:gd name="T16" fmla="*/ 2147483647 w 201"/>
              <a:gd name="T17" fmla="*/ 2147483647 h 179"/>
              <a:gd name="T18" fmla="*/ 2147483647 w 201"/>
              <a:gd name="T19" fmla="*/ 2147483647 h 179"/>
              <a:gd name="T20" fmla="*/ 2147483647 w 201"/>
              <a:gd name="T21" fmla="*/ 2147483647 h 179"/>
              <a:gd name="T22" fmla="*/ 2147483647 w 201"/>
              <a:gd name="T23" fmla="*/ 2147483647 h 179"/>
              <a:gd name="T24" fmla="*/ 2147483647 w 201"/>
              <a:gd name="T25" fmla="*/ 2147483647 h 179"/>
              <a:gd name="T26" fmla="*/ 2147483647 w 201"/>
              <a:gd name="T27" fmla="*/ 2147483647 h 179"/>
              <a:gd name="T28" fmla="*/ 2147483647 w 201"/>
              <a:gd name="T29" fmla="*/ 2147483647 h 179"/>
              <a:gd name="T30" fmla="*/ 0 w 201"/>
              <a:gd name="T31" fmla="*/ 2147483647 h 179"/>
              <a:gd name="T32" fmla="*/ 0 w 201"/>
              <a:gd name="T33" fmla="*/ 2147483647 h 179"/>
              <a:gd name="T34" fmla="*/ 0 w 201"/>
              <a:gd name="T35" fmla="*/ 2147483647 h 179"/>
              <a:gd name="T36" fmla="*/ 2147483647 w 201"/>
              <a:gd name="T37" fmla="*/ 2147483647 h 17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01"/>
              <a:gd name="T58" fmla="*/ 0 h 179"/>
              <a:gd name="T59" fmla="*/ 201 w 201"/>
              <a:gd name="T60" fmla="*/ 179 h 17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01" h="179">
                <a:moveTo>
                  <a:pt x="201" y="11"/>
                </a:moveTo>
                <a:lnTo>
                  <a:pt x="186" y="5"/>
                </a:lnTo>
                <a:lnTo>
                  <a:pt x="170" y="2"/>
                </a:lnTo>
                <a:lnTo>
                  <a:pt x="153" y="0"/>
                </a:lnTo>
                <a:lnTo>
                  <a:pt x="135" y="0"/>
                </a:lnTo>
                <a:lnTo>
                  <a:pt x="102" y="1"/>
                </a:lnTo>
                <a:lnTo>
                  <a:pt x="75" y="7"/>
                </a:lnTo>
                <a:lnTo>
                  <a:pt x="62" y="11"/>
                </a:lnTo>
                <a:lnTo>
                  <a:pt x="52" y="18"/>
                </a:lnTo>
                <a:lnTo>
                  <a:pt x="42" y="24"/>
                </a:lnTo>
                <a:lnTo>
                  <a:pt x="34" y="33"/>
                </a:lnTo>
                <a:lnTo>
                  <a:pt x="25" y="41"/>
                </a:lnTo>
                <a:lnTo>
                  <a:pt x="18" y="51"/>
                </a:lnTo>
                <a:lnTo>
                  <a:pt x="12" y="62"/>
                </a:lnTo>
                <a:lnTo>
                  <a:pt x="8" y="75"/>
                </a:lnTo>
                <a:lnTo>
                  <a:pt x="1" y="102"/>
                </a:lnTo>
                <a:lnTo>
                  <a:pt x="0" y="134"/>
                </a:lnTo>
                <a:lnTo>
                  <a:pt x="1" y="156"/>
                </a:lnTo>
                <a:lnTo>
                  <a:pt x="5" y="179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59" name="Line 269"/>
          <p:cNvSpPr>
            <a:spLocks noChangeShapeType="1"/>
          </p:cNvSpPr>
          <p:nvPr/>
        </p:nvSpPr>
        <p:spPr bwMode="auto">
          <a:xfrm flipH="1">
            <a:off x="1868488" y="5083175"/>
            <a:ext cx="47625" cy="90488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60" name="Line 270"/>
          <p:cNvSpPr>
            <a:spLocks noChangeShapeType="1"/>
          </p:cNvSpPr>
          <p:nvPr/>
        </p:nvSpPr>
        <p:spPr bwMode="auto">
          <a:xfrm flipV="1">
            <a:off x="2039938" y="4340225"/>
            <a:ext cx="142875" cy="477838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61" name="Line 271"/>
          <p:cNvSpPr>
            <a:spLocks noChangeShapeType="1"/>
          </p:cNvSpPr>
          <p:nvPr/>
        </p:nvSpPr>
        <p:spPr bwMode="auto">
          <a:xfrm flipH="1">
            <a:off x="3243263" y="2352675"/>
            <a:ext cx="142875" cy="22225"/>
          </a:xfrm>
          <a:prstGeom prst="line">
            <a:avLst/>
          </a:pr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62" name="Rectangle 272"/>
          <p:cNvSpPr>
            <a:spLocks noChangeArrowheads="1"/>
          </p:cNvSpPr>
          <p:nvPr/>
        </p:nvSpPr>
        <p:spPr bwMode="auto">
          <a:xfrm>
            <a:off x="4156075" y="3844925"/>
            <a:ext cx="1776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0">
                <a:solidFill>
                  <a:srgbClr val="000066"/>
                </a:solidFill>
              </a:rPr>
              <a:t>Efavirenz + 2 NRTIs</a:t>
            </a:r>
          </a:p>
        </p:txBody>
      </p:sp>
      <p:sp>
        <p:nvSpPr>
          <p:cNvPr id="8463" name="Rectangle 273"/>
          <p:cNvSpPr>
            <a:spLocks noChangeArrowheads="1"/>
          </p:cNvSpPr>
          <p:nvPr/>
        </p:nvSpPr>
        <p:spPr bwMode="auto">
          <a:xfrm>
            <a:off x="4156075" y="4121150"/>
            <a:ext cx="186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0">
                <a:solidFill>
                  <a:srgbClr val="000066"/>
                </a:solidFill>
              </a:rPr>
              <a:t>Lopinavir/r + 2 NRTIs</a:t>
            </a:r>
          </a:p>
        </p:txBody>
      </p:sp>
      <p:sp>
        <p:nvSpPr>
          <p:cNvPr id="8464" name="Rectangle 274"/>
          <p:cNvSpPr>
            <a:spLocks noChangeArrowheads="1"/>
          </p:cNvSpPr>
          <p:nvPr/>
        </p:nvSpPr>
        <p:spPr bwMode="auto">
          <a:xfrm>
            <a:off x="4156075" y="4395788"/>
            <a:ext cx="1176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0">
                <a:solidFill>
                  <a:srgbClr val="000066"/>
                </a:solidFill>
              </a:rPr>
              <a:t>EFV + LPV/r</a:t>
            </a:r>
          </a:p>
        </p:txBody>
      </p:sp>
      <p:sp>
        <p:nvSpPr>
          <p:cNvPr id="8465" name="Rectangle 275"/>
          <p:cNvSpPr>
            <a:spLocks noChangeArrowheads="1"/>
          </p:cNvSpPr>
          <p:nvPr/>
        </p:nvSpPr>
        <p:spPr bwMode="auto">
          <a:xfrm>
            <a:off x="1684338" y="53276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8466" name="Rectangle 276"/>
          <p:cNvSpPr>
            <a:spLocks noChangeArrowheads="1"/>
          </p:cNvSpPr>
          <p:nvPr/>
        </p:nvSpPr>
        <p:spPr bwMode="auto">
          <a:xfrm>
            <a:off x="1870075" y="53276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8467" name="Rectangle 277"/>
          <p:cNvSpPr>
            <a:spLocks noChangeArrowheads="1"/>
          </p:cNvSpPr>
          <p:nvPr/>
        </p:nvSpPr>
        <p:spPr bwMode="auto">
          <a:xfrm>
            <a:off x="2062163" y="53276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8</a:t>
            </a:r>
          </a:p>
        </p:txBody>
      </p:sp>
      <p:sp>
        <p:nvSpPr>
          <p:cNvPr id="8468" name="Rectangle 278"/>
          <p:cNvSpPr>
            <a:spLocks noChangeArrowheads="1"/>
          </p:cNvSpPr>
          <p:nvPr/>
        </p:nvSpPr>
        <p:spPr bwMode="auto">
          <a:xfrm>
            <a:off x="2386013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16</a:t>
            </a:r>
          </a:p>
        </p:txBody>
      </p:sp>
      <p:sp>
        <p:nvSpPr>
          <p:cNvPr id="8469" name="Rectangle 279"/>
          <p:cNvSpPr>
            <a:spLocks noChangeArrowheads="1"/>
          </p:cNvSpPr>
          <p:nvPr/>
        </p:nvSpPr>
        <p:spPr bwMode="auto">
          <a:xfrm>
            <a:off x="2757488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8470" name="Rectangle 280"/>
          <p:cNvSpPr>
            <a:spLocks noChangeArrowheads="1"/>
          </p:cNvSpPr>
          <p:nvPr/>
        </p:nvSpPr>
        <p:spPr bwMode="auto">
          <a:xfrm>
            <a:off x="3124200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32</a:t>
            </a:r>
          </a:p>
        </p:txBody>
      </p:sp>
      <p:sp>
        <p:nvSpPr>
          <p:cNvPr id="8471" name="Rectangle 281"/>
          <p:cNvSpPr>
            <a:spLocks noChangeArrowheads="1"/>
          </p:cNvSpPr>
          <p:nvPr/>
        </p:nvSpPr>
        <p:spPr bwMode="auto">
          <a:xfrm>
            <a:off x="3494088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8472" name="Rectangle 282"/>
          <p:cNvSpPr>
            <a:spLocks noChangeArrowheads="1"/>
          </p:cNvSpPr>
          <p:nvPr/>
        </p:nvSpPr>
        <p:spPr bwMode="auto">
          <a:xfrm>
            <a:off x="3860800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8473" name="Rectangle 283"/>
          <p:cNvSpPr>
            <a:spLocks noChangeArrowheads="1"/>
          </p:cNvSpPr>
          <p:nvPr/>
        </p:nvSpPr>
        <p:spPr bwMode="auto">
          <a:xfrm>
            <a:off x="4229100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56</a:t>
            </a:r>
          </a:p>
        </p:txBody>
      </p:sp>
      <p:sp>
        <p:nvSpPr>
          <p:cNvPr id="8474" name="Rectangle 284"/>
          <p:cNvSpPr>
            <a:spLocks noChangeArrowheads="1"/>
          </p:cNvSpPr>
          <p:nvPr/>
        </p:nvSpPr>
        <p:spPr bwMode="auto">
          <a:xfrm>
            <a:off x="4600575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64</a:t>
            </a:r>
          </a:p>
        </p:txBody>
      </p:sp>
      <p:sp>
        <p:nvSpPr>
          <p:cNvPr id="8475" name="Rectangle 285"/>
          <p:cNvSpPr>
            <a:spLocks noChangeArrowheads="1"/>
          </p:cNvSpPr>
          <p:nvPr/>
        </p:nvSpPr>
        <p:spPr bwMode="auto">
          <a:xfrm>
            <a:off x="4967288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72</a:t>
            </a:r>
          </a:p>
        </p:txBody>
      </p:sp>
      <p:sp>
        <p:nvSpPr>
          <p:cNvPr id="8476" name="Rectangle 286"/>
          <p:cNvSpPr>
            <a:spLocks noChangeArrowheads="1"/>
          </p:cNvSpPr>
          <p:nvPr/>
        </p:nvSpPr>
        <p:spPr bwMode="auto">
          <a:xfrm>
            <a:off x="5338763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8477" name="Rectangle 287"/>
          <p:cNvSpPr>
            <a:spLocks noChangeArrowheads="1"/>
          </p:cNvSpPr>
          <p:nvPr/>
        </p:nvSpPr>
        <p:spPr bwMode="auto">
          <a:xfrm>
            <a:off x="5711825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88</a:t>
            </a:r>
          </a:p>
        </p:txBody>
      </p:sp>
      <p:sp>
        <p:nvSpPr>
          <p:cNvPr id="8478" name="Rectangle 288"/>
          <p:cNvSpPr>
            <a:spLocks noChangeArrowheads="1"/>
          </p:cNvSpPr>
          <p:nvPr/>
        </p:nvSpPr>
        <p:spPr bwMode="auto">
          <a:xfrm>
            <a:off x="6078538" y="532765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8479" name="Rectangle 289"/>
          <p:cNvSpPr>
            <a:spLocks noChangeArrowheads="1"/>
          </p:cNvSpPr>
          <p:nvPr/>
        </p:nvSpPr>
        <p:spPr bwMode="auto">
          <a:xfrm>
            <a:off x="1498600" y="5116513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8480" name="Rectangle 290"/>
          <p:cNvSpPr>
            <a:spLocks noChangeArrowheads="1"/>
          </p:cNvSpPr>
          <p:nvPr/>
        </p:nvSpPr>
        <p:spPr bwMode="auto">
          <a:xfrm>
            <a:off x="1406525" y="475138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10</a:t>
            </a:r>
          </a:p>
        </p:txBody>
      </p:sp>
      <p:sp>
        <p:nvSpPr>
          <p:cNvPr id="8481" name="Rectangle 291"/>
          <p:cNvSpPr>
            <a:spLocks noChangeArrowheads="1"/>
          </p:cNvSpPr>
          <p:nvPr/>
        </p:nvSpPr>
        <p:spPr bwMode="auto">
          <a:xfrm>
            <a:off x="1406525" y="4391025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8482" name="Rectangle 292"/>
          <p:cNvSpPr>
            <a:spLocks noChangeArrowheads="1"/>
          </p:cNvSpPr>
          <p:nvPr/>
        </p:nvSpPr>
        <p:spPr bwMode="auto">
          <a:xfrm>
            <a:off x="1406525" y="4048125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30</a:t>
            </a:r>
          </a:p>
        </p:txBody>
      </p:sp>
      <p:sp>
        <p:nvSpPr>
          <p:cNvPr id="8483" name="Rectangle 293"/>
          <p:cNvSpPr>
            <a:spLocks noChangeArrowheads="1"/>
          </p:cNvSpPr>
          <p:nvPr/>
        </p:nvSpPr>
        <p:spPr bwMode="auto">
          <a:xfrm>
            <a:off x="1406525" y="367188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8484" name="Rectangle 294"/>
          <p:cNvSpPr>
            <a:spLocks noChangeArrowheads="1"/>
          </p:cNvSpPr>
          <p:nvPr/>
        </p:nvSpPr>
        <p:spPr bwMode="auto">
          <a:xfrm>
            <a:off x="1406525" y="3311525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8485" name="Rectangle 295"/>
          <p:cNvSpPr>
            <a:spLocks noChangeArrowheads="1"/>
          </p:cNvSpPr>
          <p:nvPr/>
        </p:nvSpPr>
        <p:spPr bwMode="auto">
          <a:xfrm>
            <a:off x="1406525" y="2951163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8486" name="Rectangle 296"/>
          <p:cNvSpPr>
            <a:spLocks noChangeArrowheads="1"/>
          </p:cNvSpPr>
          <p:nvPr/>
        </p:nvSpPr>
        <p:spPr bwMode="auto">
          <a:xfrm>
            <a:off x="1406525" y="2625725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70</a:t>
            </a:r>
          </a:p>
        </p:txBody>
      </p:sp>
      <p:sp>
        <p:nvSpPr>
          <p:cNvPr id="8487" name="Rectangle 297"/>
          <p:cNvSpPr>
            <a:spLocks noChangeArrowheads="1"/>
          </p:cNvSpPr>
          <p:nvPr/>
        </p:nvSpPr>
        <p:spPr bwMode="auto">
          <a:xfrm>
            <a:off x="1406525" y="2265363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8488" name="Rectangle 298"/>
          <p:cNvSpPr>
            <a:spLocks noChangeArrowheads="1"/>
          </p:cNvSpPr>
          <p:nvPr/>
        </p:nvSpPr>
        <p:spPr bwMode="auto">
          <a:xfrm>
            <a:off x="1406525" y="1916113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90</a:t>
            </a:r>
          </a:p>
        </p:txBody>
      </p:sp>
      <p:sp>
        <p:nvSpPr>
          <p:cNvPr id="8489" name="Rectangle 299"/>
          <p:cNvSpPr>
            <a:spLocks noChangeArrowheads="1"/>
          </p:cNvSpPr>
          <p:nvPr/>
        </p:nvSpPr>
        <p:spPr bwMode="auto">
          <a:xfrm>
            <a:off x="1301750" y="1560513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400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8490" name="Rectangle 323"/>
          <p:cNvSpPr>
            <a:spLocks noChangeArrowheads="1"/>
          </p:cNvSpPr>
          <p:nvPr/>
        </p:nvSpPr>
        <p:spPr bwMode="auto">
          <a:xfrm>
            <a:off x="5748338" y="4983163"/>
            <a:ext cx="727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Weeks</a:t>
            </a:r>
          </a:p>
        </p:txBody>
      </p:sp>
      <p:sp>
        <p:nvSpPr>
          <p:cNvPr id="8491" name="Rectangle 326"/>
          <p:cNvSpPr>
            <a:spLocks noChangeArrowheads="1"/>
          </p:cNvSpPr>
          <p:nvPr/>
        </p:nvSpPr>
        <p:spPr bwMode="auto">
          <a:xfrm>
            <a:off x="5146675" y="2971800"/>
            <a:ext cx="20431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0">
                <a:solidFill>
                  <a:srgbClr val="000066"/>
                </a:solidFill>
              </a:rPr>
              <a:t>p = 0.003 EFV vs LPV/r</a:t>
            </a:r>
          </a:p>
        </p:txBody>
      </p:sp>
      <p:sp>
        <p:nvSpPr>
          <p:cNvPr id="8492" name="ZoneTexte 327"/>
          <p:cNvSpPr txBox="1">
            <a:spLocks noChangeArrowheads="1"/>
          </p:cNvSpPr>
          <p:nvPr/>
        </p:nvSpPr>
        <p:spPr bwMode="auto">
          <a:xfrm>
            <a:off x="6553200" y="1793875"/>
            <a:ext cx="1838325" cy="3365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600" i="0">
                <a:latin typeface="Calibri" pitchFamily="34" charset="0"/>
              </a:rPr>
              <a:t>89% (95% CI: 84-93)</a:t>
            </a:r>
          </a:p>
        </p:txBody>
      </p:sp>
      <p:sp>
        <p:nvSpPr>
          <p:cNvPr id="8493" name="ZoneTexte 333"/>
          <p:cNvSpPr txBox="1">
            <a:spLocks noChangeArrowheads="1"/>
          </p:cNvSpPr>
          <p:nvPr/>
        </p:nvSpPr>
        <p:spPr bwMode="auto">
          <a:xfrm>
            <a:off x="6553200" y="2133600"/>
            <a:ext cx="1838325" cy="336550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600" i="0">
                <a:latin typeface="Calibri" pitchFamily="34" charset="0"/>
              </a:rPr>
              <a:t>83% (95% CI: 76-88)</a:t>
            </a:r>
          </a:p>
        </p:txBody>
      </p:sp>
      <p:sp>
        <p:nvSpPr>
          <p:cNvPr id="8494" name="ZoneTexte 334"/>
          <p:cNvSpPr txBox="1">
            <a:spLocks noChangeArrowheads="1"/>
          </p:cNvSpPr>
          <p:nvPr/>
        </p:nvSpPr>
        <p:spPr bwMode="auto">
          <a:xfrm>
            <a:off x="6553200" y="2470150"/>
            <a:ext cx="1838325" cy="336550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sz="1600" i="0">
                <a:latin typeface="Calibri" pitchFamily="34" charset="0"/>
              </a:rPr>
              <a:t>77% (95% CI: 71-83)</a:t>
            </a:r>
          </a:p>
        </p:txBody>
      </p:sp>
      <p:sp>
        <p:nvSpPr>
          <p:cNvPr id="8495" name="Freeform 267"/>
          <p:cNvSpPr>
            <a:spLocks/>
          </p:cNvSpPr>
          <p:nvPr/>
        </p:nvSpPr>
        <p:spPr bwMode="auto">
          <a:xfrm>
            <a:off x="1812925" y="5168900"/>
            <a:ext cx="55563" cy="4763"/>
          </a:xfrm>
          <a:custGeom>
            <a:avLst/>
            <a:gdLst>
              <a:gd name="T0" fmla="*/ 2147483647 w 107"/>
              <a:gd name="T1" fmla="*/ 2147483647 h 11"/>
              <a:gd name="T2" fmla="*/ 2147483647 w 107"/>
              <a:gd name="T3" fmla="*/ 2147483647 h 11"/>
              <a:gd name="T4" fmla="*/ 2147483647 w 107"/>
              <a:gd name="T5" fmla="*/ 2147483647 h 11"/>
              <a:gd name="T6" fmla="*/ 2147483647 w 107"/>
              <a:gd name="T7" fmla="*/ 0 h 11"/>
              <a:gd name="T8" fmla="*/ 2147483647 w 107"/>
              <a:gd name="T9" fmla="*/ 0 h 11"/>
              <a:gd name="T10" fmla="*/ 2147483647 w 107"/>
              <a:gd name="T11" fmla="*/ 2147483647 h 11"/>
              <a:gd name="T12" fmla="*/ 0 w 107"/>
              <a:gd name="T13" fmla="*/ 2147483647 h 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7"/>
              <a:gd name="T22" fmla="*/ 0 h 11"/>
              <a:gd name="T23" fmla="*/ 107 w 107"/>
              <a:gd name="T24" fmla="*/ 11 h 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7" h="11">
                <a:moveTo>
                  <a:pt x="107" y="11"/>
                </a:moveTo>
                <a:lnTo>
                  <a:pt x="91" y="6"/>
                </a:lnTo>
                <a:lnTo>
                  <a:pt x="77" y="3"/>
                </a:lnTo>
                <a:lnTo>
                  <a:pt x="60" y="0"/>
                </a:lnTo>
                <a:lnTo>
                  <a:pt x="43" y="0"/>
                </a:lnTo>
                <a:lnTo>
                  <a:pt x="20" y="2"/>
                </a:lnTo>
                <a:lnTo>
                  <a:pt x="0" y="6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96" name="Freeform 260"/>
          <p:cNvSpPr>
            <a:spLocks/>
          </p:cNvSpPr>
          <p:nvPr/>
        </p:nvSpPr>
        <p:spPr bwMode="auto">
          <a:xfrm>
            <a:off x="1906588" y="5083175"/>
            <a:ext cx="47625" cy="134938"/>
          </a:xfrm>
          <a:custGeom>
            <a:avLst/>
            <a:gdLst>
              <a:gd name="T0" fmla="*/ 0 w 89"/>
              <a:gd name="T1" fmla="*/ 2147483647 h 257"/>
              <a:gd name="T2" fmla="*/ 2147483647 w 89"/>
              <a:gd name="T3" fmla="*/ 2147483647 h 257"/>
              <a:gd name="T4" fmla="*/ 2147483647 w 89"/>
              <a:gd name="T5" fmla="*/ 2147483647 h 257"/>
              <a:gd name="T6" fmla="*/ 2147483647 w 89"/>
              <a:gd name="T7" fmla="*/ 2147483647 h 257"/>
              <a:gd name="T8" fmla="*/ 2147483647 w 89"/>
              <a:gd name="T9" fmla="*/ 2147483647 h 257"/>
              <a:gd name="T10" fmla="*/ 2147483647 w 89"/>
              <a:gd name="T11" fmla="*/ 2147483647 h 257"/>
              <a:gd name="T12" fmla="*/ 2147483647 w 89"/>
              <a:gd name="T13" fmla="*/ 2147483647 h 257"/>
              <a:gd name="T14" fmla="*/ 2147483647 w 89"/>
              <a:gd name="T15" fmla="*/ 2147483647 h 257"/>
              <a:gd name="T16" fmla="*/ 2147483647 w 89"/>
              <a:gd name="T17" fmla="*/ 2147483647 h 257"/>
              <a:gd name="T18" fmla="*/ 2147483647 w 89"/>
              <a:gd name="T19" fmla="*/ 2147483647 h 257"/>
              <a:gd name="T20" fmla="*/ 2147483647 w 89"/>
              <a:gd name="T21" fmla="*/ 2147483647 h 257"/>
              <a:gd name="T22" fmla="*/ 2147483647 w 89"/>
              <a:gd name="T23" fmla="*/ 2147483647 h 257"/>
              <a:gd name="T24" fmla="*/ 2147483647 w 89"/>
              <a:gd name="T25" fmla="*/ 2147483647 h 257"/>
              <a:gd name="T26" fmla="*/ 2147483647 w 89"/>
              <a:gd name="T27" fmla="*/ 2147483647 h 257"/>
              <a:gd name="T28" fmla="*/ 2147483647 w 89"/>
              <a:gd name="T29" fmla="*/ 2147483647 h 257"/>
              <a:gd name="T30" fmla="*/ 2147483647 w 89"/>
              <a:gd name="T31" fmla="*/ 2147483647 h 257"/>
              <a:gd name="T32" fmla="*/ 2147483647 w 89"/>
              <a:gd name="T33" fmla="*/ 2147483647 h 257"/>
              <a:gd name="T34" fmla="*/ 2147483647 w 89"/>
              <a:gd name="T35" fmla="*/ 2147483647 h 257"/>
              <a:gd name="T36" fmla="*/ 2147483647 w 89"/>
              <a:gd name="T37" fmla="*/ 2147483647 h 257"/>
              <a:gd name="T38" fmla="*/ 2147483647 w 89"/>
              <a:gd name="T39" fmla="*/ 2147483647 h 257"/>
              <a:gd name="T40" fmla="*/ 2147483647 w 89"/>
              <a:gd name="T41" fmla="*/ 2147483647 h 257"/>
              <a:gd name="T42" fmla="*/ 2147483647 w 89"/>
              <a:gd name="T43" fmla="*/ 2147483647 h 257"/>
              <a:gd name="T44" fmla="*/ 2147483647 w 89"/>
              <a:gd name="T45" fmla="*/ 2147483647 h 257"/>
              <a:gd name="T46" fmla="*/ 2147483647 w 89"/>
              <a:gd name="T47" fmla="*/ 2147483647 h 257"/>
              <a:gd name="T48" fmla="*/ 2147483647 w 89"/>
              <a:gd name="T49" fmla="*/ 2147483647 h 257"/>
              <a:gd name="T50" fmla="*/ 2147483647 w 89"/>
              <a:gd name="T51" fmla="*/ 2147483647 h 257"/>
              <a:gd name="T52" fmla="*/ 2147483647 w 89"/>
              <a:gd name="T53" fmla="*/ 2147483647 h 257"/>
              <a:gd name="T54" fmla="*/ 2147483647 w 89"/>
              <a:gd name="T55" fmla="*/ 2147483647 h 257"/>
              <a:gd name="T56" fmla="*/ 2147483647 w 89"/>
              <a:gd name="T57" fmla="*/ 0 h 25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89"/>
              <a:gd name="T88" fmla="*/ 0 h 257"/>
              <a:gd name="T89" fmla="*/ 89 w 89"/>
              <a:gd name="T90" fmla="*/ 257 h 25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89" h="257">
                <a:moveTo>
                  <a:pt x="0" y="257"/>
                </a:moveTo>
                <a:lnTo>
                  <a:pt x="4" y="254"/>
                </a:lnTo>
                <a:lnTo>
                  <a:pt x="9" y="253"/>
                </a:lnTo>
                <a:lnTo>
                  <a:pt x="19" y="249"/>
                </a:lnTo>
                <a:lnTo>
                  <a:pt x="28" y="244"/>
                </a:lnTo>
                <a:lnTo>
                  <a:pt x="32" y="241"/>
                </a:lnTo>
                <a:lnTo>
                  <a:pt x="38" y="240"/>
                </a:lnTo>
                <a:lnTo>
                  <a:pt x="40" y="236"/>
                </a:lnTo>
                <a:lnTo>
                  <a:pt x="44" y="234"/>
                </a:lnTo>
                <a:lnTo>
                  <a:pt x="52" y="227"/>
                </a:lnTo>
                <a:lnTo>
                  <a:pt x="58" y="219"/>
                </a:lnTo>
                <a:lnTo>
                  <a:pt x="66" y="213"/>
                </a:lnTo>
                <a:lnTo>
                  <a:pt x="70" y="203"/>
                </a:lnTo>
                <a:lnTo>
                  <a:pt x="75" y="193"/>
                </a:lnTo>
                <a:lnTo>
                  <a:pt x="79" y="183"/>
                </a:lnTo>
                <a:lnTo>
                  <a:pt x="83" y="173"/>
                </a:lnTo>
                <a:lnTo>
                  <a:pt x="84" y="160"/>
                </a:lnTo>
                <a:lnTo>
                  <a:pt x="87" y="148"/>
                </a:lnTo>
                <a:lnTo>
                  <a:pt x="88" y="135"/>
                </a:lnTo>
                <a:lnTo>
                  <a:pt x="88" y="129"/>
                </a:lnTo>
                <a:lnTo>
                  <a:pt x="89" y="123"/>
                </a:lnTo>
                <a:lnTo>
                  <a:pt x="88" y="99"/>
                </a:lnTo>
                <a:lnTo>
                  <a:pt x="84" y="78"/>
                </a:lnTo>
                <a:lnTo>
                  <a:pt x="78" y="59"/>
                </a:lnTo>
                <a:lnTo>
                  <a:pt x="71" y="43"/>
                </a:lnTo>
                <a:lnTo>
                  <a:pt x="60" y="29"/>
                </a:lnTo>
                <a:lnTo>
                  <a:pt x="48" y="17"/>
                </a:lnTo>
                <a:lnTo>
                  <a:pt x="34" y="7"/>
                </a:lnTo>
                <a:lnTo>
                  <a:pt x="18" y="0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97" name="Freeform 124"/>
          <p:cNvSpPr>
            <a:spLocks/>
          </p:cNvSpPr>
          <p:nvPr/>
        </p:nvSpPr>
        <p:spPr bwMode="auto">
          <a:xfrm>
            <a:off x="1889125" y="5197475"/>
            <a:ext cx="65088" cy="100013"/>
          </a:xfrm>
          <a:custGeom>
            <a:avLst/>
            <a:gdLst>
              <a:gd name="T0" fmla="*/ 0 w 122"/>
              <a:gd name="T1" fmla="*/ 2147483647 h 189"/>
              <a:gd name="T2" fmla="*/ 2147483647 w 122"/>
              <a:gd name="T3" fmla="*/ 2147483647 h 189"/>
              <a:gd name="T4" fmla="*/ 2147483647 w 122"/>
              <a:gd name="T5" fmla="*/ 2147483647 h 189"/>
              <a:gd name="T6" fmla="*/ 2147483647 w 122"/>
              <a:gd name="T7" fmla="*/ 2147483647 h 189"/>
              <a:gd name="T8" fmla="*/ 2147483647 w 122"/>
              <a:gd name="T9" fmla="*/ 2147483647 h 189"/>
              <a:gd name="T10" fmla="*/ 2147483647 w 122"/>
              <a:gd name="T11" fmla="*/ 2147483647 h 189"/>
              <a:gd name="T12" fmla="*/ 2147483647 w 122"/>
              <a:gd name="T13" fmla="*/ 2147483647 h 189"/>
              <a:gd name="T14" fmla="*/ 2147483647 w 122"/>
              <a:gd name="T15" fmla="*/ 2147483647 h 189"/>
              <a:gd name="T16" fmla="*/ 2147483647 w 122"/>
              <a:gd name="T17" fmla="*/ 2147483647 h 189"/>
              <a:gd name="T18" fmla="*/ 2147483647 w 122"/>
              <a:gd name="T19" fmla="*/ 2147483647 h 189"/>
              <a:gd name="T20" fmla="*/ 2147483647 w 122"/>
              <a:gd name="T21" fmla="*/ 2147483647 h 189"/>
              <a:gd name="T22" fmla="*/ 2147483647 w 122"/>
              <a:gd name="T23" fmla="*/ 2147483647 h 189"/>
              <a:gd name="T24" fmla="*/ 2147483647 w 122"/>
              <a:gd name="T25" fmla="*/ 2147483647 h 189"/>
              <a:gd name="T26" fmla="*/ 2147483647 w 122"/>
              <a:gd name="T27" fmla="*/ 2147483647 h 189"/>
              <a:gd name="T28" fmla="*/ 2147483647 w 122"/>
              <a:gd name="T29" fmla="*/ 2147483647 h 189"/>
              <a:gd name="T30" fmla="*/ 2147483647 w 122"/>
              <a:gd name="T31" fmla="*/ 2147483647 h 189"/>
              <a:gd name="T32" fmla="*/ 2147483647 w 122"/>
              <a:gd name="T33" fmla="*/ 2147483647 h 189"/>
              <a:gd name="T34" fmla="*/ 2147483647 w 122"/>
              <a:gd name="T35" fmla="*/ 2147483647 h 189"/>
              <a:gd name="T36" fmla="*/ 2147483647 w 122"/>
              <a:gd name="T37" fmla="*/ 2147483647 h 189"/>
              <a:gd name="T38" fmla="*/ 2147483647 w 122"/>
              <a:gd name="T39" fmla="*/ 2147483647 h 189"/>
              <a:gd name="T40" fmla="*/ 2147483647 w 122"/>
              <a:gd name="T41" fmla="*/ 2147483647 h 189"/>
              <a:gd name="T42" fmla="*/ 2147483647 w 122"/>
              <a:gd name="T43" fmla="*/ 2147483647 h 189"/>
              <a:gd name="T44" fmla="*/ 2147483647 w 122"/>
              <a:gd name="T45" fmla="*/ 2147483647 h 189"/>
              <a:gd name="T46" fmla="*/ 2147483647 w 122"/>
              <a:gd name="T47" fmla="*/ 2147483647 h 189"/>
              <a:gd name="T48" fmla="*/ 2147483647 w 122"/>
              <a:gd name="T49" fmla="*/ 2147483647 h 189"/>
              <a:gd name="T50" fmla="*/ 2147483647 w 122"/>
              <a:gd name="T51" fmla="*/ 2147483647 h 189"/>
              <a:gd name="T52" fmla="*/ 2147483647 w 122"/>
              <a:gd name="T53" fmla="*/ 2147483647 h 189"/>
              <a:gd name="T54" fmla="*/ 2147483647 w 122"/>
              <a:gd name="T55" fmla="*/ 2147483647 h 189"/>
              <a:gd name="T56" fmla="*/ 2147483647 w 122"/>
              <a:gd name="T57" fmla="*/ 0 h 189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22"/>
              <a:gd name="T88" fmla="*/ 0 h 189"/>
              <a:gd name="T89" fmla="*/ 122 w 122"/>
              <a:gd name="T90" fmla="*/ 189 h 189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22" h="189">
                <a:moveTo>
                  <a:pt x="0" y="189"/>
                </a:moveTo>
                <a:lnTo>
                  <a:pt x="13" y="186"/>
                </a:lnTo>
                <a:lnTo>
                  <a:pt x="28" y="184"/>
                </a:lnTo>
                <a:lnTo>
                  <a:pt x="33" y="181"/>
                </a:lnTo>
                <a:lnTo>
                  <a:pt x="36" y="180"/>
                </a:lnTo>
                <a:lnTo>
                  <a:pt x="39" y="180"/>
                </a:lnTo>
                <a:lnTo>
                  <a:pt x="52" y="176"/>
                </a:lnTo>
                <a:lnTo>
                  <a:pt x="63" y="169"/>
                </a:lnTo>
                <a:lnTo>
                  <a:pt x="73" y="164"/>
                </a:lnTo>
                <a:lnTo>
                  <a:pt x="82" y="156"/>
                </a:lnTo>
                <a:lnTo>
                  <a:pt x="83" y="154"/>
                </a:lnTo>
                <a:lnTo>
                  <a:pt x="86" y="153"/>
                </a:lnTo>
                <a:lnTo>
                  <a:pt x="91" y="150"/>
                </a:lnTo>
                <a:lnTo>
                  <a:pt x="98" y="140"/>
                </a:lnTo>
                <a:lnTo>
                  <a:pt x="100" y="134"/>
                </a:lnTo>
                <a:lnTo>
                  <a:pt x="102" y="132"/>
                </a:lnTo>
                <a:lnTo>
                  <a:pt x="104" y="131"/>
                </a:lnTo>
                <a:lnTo>
                  <a:pt x="109" y="119"/>
                </a:lnTo>
                <a:lnTo>
                  <a:pt x="115" y="109"/>
                </a:lnTo>
                <a:lnTo>
                  <a:pt x="117" y="96"/>
                </a:lnTo>
                <a:lnTo>
                  <a:pt x="120" y="83"/>
                </a:lnTo>
                <a:lnTo>
                  <a:pt x="120" y="75"/>
                </a:lnTo>
                <a:lnTo>
                  <a:pt x="120" y="71"/>
                </a:lnTo>
                <a:lnTo>
                  <a:pt x="121" y="68"/>
                </a:lnTo>
                <a:lnTo>
                  <a:pt x="121" y="61"/>
                </a:lnTo>
                <a:lnTo>
                  <a:pt x="121" y="57"/>
                </a:lnTo>
                <a:lnTo>
                  <a:pt x="122" y="54"/>
                </a:lnTo>
                <a:lnTo>
                  <a:pt x="120" y="24"/>
                </a:lnTo>
                <a:lnTo>
                  <a:pt x="116" y="0"/>
                </a:lnTo>
              </a:path>
            </a:pathLst>
          </a:custGeom>
          <a:noFill/>
          <a:ln w="23813">
            <a:solidFill>
              <a:srgbClr val="E67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98" name="Freeform 193"/>
          <p:cNvSpPr>
            <a:spLocks/>
          </p:cNvSpPr>
          <p:nvPr/>
        </p:nvSpPr>
        <p:spPr bwMode="auto">
          <a:xfrm>
            <a:off x="1905000" y="5154613"/>
            <a:ext cx="49213" cy="111125"/>
          </a:xfrm>
          <a:custGeom>
            <a:avLst/>
            <a:gdLst>
              <a:gd name="T0" fmla="*/ 0 w 92"/>
              <a:gd name="T1" fmla="*/ 2147483647 h 212"/>
              <a:gd name="T2" fmla="*/ 2147483647 w 92"/>
              <a:gd name="T3" fmla="*/ 2147483647 h 212"/>
              <a:gd name="T4" fmla="*/ 2147483647 w 92"/>
              <a:gd name="T5" fmla="*/ 2147483647 h 212"/>
              <a:gd name="T6" fmla="*/ 2147483647 w 92"/>
              <a:gd name="T7" fmla="*/ 2147483647 h 212"/>
              <a:gd name="T8" fmla="*/ 2147483647 w 92"/>
              <a:gd name="T9" fmla="*/ 2147483647 h 212"/>
              <a:gd name="T10" fmla="*/ 2147483647 w 92"/>
              <a:gd name="T11" fmla="*/ 2147483647 h 212"/>
              <a:gd name="T12" fmla="*/ 2147483647 w 92"/>
              <a:gd name="T13" fmla="*/ 2147483647 h 212"/>
              <a:gd name="T14" fmla="*/ 2147483647 w 92"/>
              <a:gd name="T15" fmla="*/ 2147483647 h 212"/>
              <a:gd name="T16" fmla="*/ 2147483647 w 92"/>
              <a:gd name="T17" fmla="*/ 2147483647 h 212"/>
              <a:gd name="T18" fmla="*/ 2147483647 w 92"/>
              <a:gd name="T19" fmla="*/ 2147483647 h 212"/>
              <a:gd name="T20" fmla="*/ 2147483647 w 92"/>
              <a:gd name="T21" fmla="*/ 2147483647 h 212"/>
              <a:gd name="T22" fmla="*/ 2147483647 w 92"/>
              <a:gd name="T23" fmla="*/ 2147483647 h 212"/>
              <a:gd name="T24" fmla="*/ 2147483647 w 92"/>
              <a:gd name="T25" fmla="*/ 2147483647 h 212"/>
              <a:gd name="T26" fmla="*/ 2147483647 w 92"/>
              <a:gd name="T27" fmla="*/ 2147483647 h 212"/>
              <a:gd name="T28" fmla="*/ 2147483647 w 92"/>
              <a:gd name="T29" fmla="*/ 2147483647 h 212"/>
              <a:gd name="T30" fmla="*/ 2147483647 w 92"/>
              <a:gd name="T31" fmla="*/ 2147483647 h 212"/>
              <a:gd name="T32" fmla="*/ 2147483647 w 92"/>
              <a:gd name="T33" fmla="*/ 2147483647 h 212"/>
              <a:gd name="T34" fmla="*/ 2147483647 w 92"/>
              <a:gd name="T35" fmla="*/ 2147483647 h 212"/>
              <a:gd name="T36" fmla="*/ 2147483647 w 92"/>
              <a:gd name="T37" fmla="*/ 2147483647 h 212"/>
              <a:gd name="T38" fmla="*/ 2147483647 w 92"/>
              <a:gd name="T39" fmla="*/ 2147483647 h 212"/>
              <a:gd name="T40" fmla="*/ 2147483647 w 92"/>
              <a:gd name="T41" fmla="*/ 2147483647 h 212"/>
              <a:gd name="T42" fmla="*/ 2147483647 w 92"/>
              <a:gd name="T43" fmla="*/ 2147483647 h 212"/>
              <a:gd name="T44" fmla="*/ 2147483647 w 92"/>
              <a:gd name="T45" fmla="*/ 2147483647 h 212"/>
              <a:gd name="T46" fmla="*/ 2147483647 w 92"/>
              <a:gd name="T47" fmla="*/ 2147483647 h 212"/>
              <a:gd name="T48" fmla="*/ 2147483647 w 92"/>
              <a:gd name="T49" fmla="*/ 2147483647 h 212"/>
              <a:gd name="T50" fmla="*/ 2147483647 w 92"/>
              <a:gd name="T51" fmla="*/ 2147483647 h 212"/>
              <a:gd name="T52" fmla="*/ 2147483647 w 92"/>
              <a:gd name="T53" fmla="*/ 0 h 21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2"/>
              <a:gd name="T82" fmla="*/ 0 h 212"/>
              <a:gd name="T83" fmla="*/ 92 w 92"/>
              <a:gd name="T84" fmla="*/ 212 h 21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2" h="212">
                <a:moveTo>
                  <a:pt x="0" y="212"/>
                </a:moveTo>
                <a:lnTo>
                  <a:pt x="4" y="210"/>
                </a:lnTo>
                <a:lnTo>
                  <a:pt x="9" y="208"/>
                </a:lnTo>
                <a:lnTo>
                  <a:pt x="20" y="204"/>
                </a:lnTo>
                <a:lnTo>
                  <a:pt x="29" y="199"/>
                </a:lnTo>
                <a:lnTo>
                  <a:pt x="39" y="195"/>
                </a:lnTo>
                <a:lnTo>
                  <a:pt x="47" y="189"/>
                </a:lnTo>
                <a:lnTo>
                  <a:pt x="55" y="184"/>
                </a:lnTo>
                <a:lnTo>
                  <a:pt x="61" y="176"/>
                </a:lnTo>
                <a:lnTo>
                  <a:pt x="69" y="169"/>
                </a:lnTo>
                <a:lnTo>
                  <a:pt x="73" y="159"/>
                </a:lnTo>
                <a:lnTo>
                  <a:pt x="78" y="150"/>
                </a:lnTo>
                <a:lnTo>
                  <a:pt x="82" y="140"/>
                </a:lnTo>
                <a:lnTo>
                  <a:pt x="83" y="134"/>
                </a:lnTo>
                <a:lnTo>
                  <a:pt x="86" y="131"/>
                </a:lnTo>
                <a:lnTo>
                  <a:pt x="86" y="124"/>
                </a:lnTo>
                <a:lnTo>
                  <a:pt x="87" y="119"/>
                </a:lnTo>
                <a:lnTo>
                  <a:pt x="90" y="107"/>
                </a:lnTo>
                <a:lnTo>
                  <a:pt x="91" y="94"/>
                </a:lnTo>
                <a:lnTo>
                  <a:pt x="91" y="88"/>
                </a:lnTo>
                <a:lnTo>
                  <a:pt x="92" y="83"/>
                </a:lnTo>
                <a:lnTo>
                  <a:pt x="91" y="68"/>
                </a:lnTo>
                <a:lnTo>
                  <a:pt x="91" y="57"/>
                </a:lnTo>
                <a:lnTo>
                  <a:pt x="87" y="35"/>
                </a:lnTo>
                <a:lnTo>
                  <a:pt x="81" y="15"/>
                </a:lnTo>
                <a:lnTo>
                  <a:pt x="76" y="6"/>
                </a:lnTo>
                <a:lnTo>
                  <a:pt x="72" y="0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99" name="Freeform 194"/>
          <p:cNvSpPr>
            <a:spLocks/>
          </p:cNvSpPr>
          <p:nvPr/>
        </p:nvSpPr>
        <p:spPr bwMode="auto">
          <a:xfrm>
            <a:off x="1809750" y="5175250"/>
            <a:ext cx="95250" cy="93663"/>
          </a:xfrm>
          <a:custGeom>
            <a:avLst/>
            <a:gdLst>
              <a:gd name="T0" fmla="*/ 2147483647 w 180"/>
              <a:gd name="T1" fmla="*/ 0 h 178"/>
              <a:gd name="T2" fmla="*/ 0 w 180"/>
              <a:gd name="T3" fmla="*/ 2147483647 h 178"/>
              <a:gd name="T4" fmla="*/ 0 w 180"/>
              <a:gd name="T5" fmla="*/ 2147483647 h 178"/>
              <a:gd name="T6" fmla="*/ 0 w 180"/>
              <a:gd name="T7" fmla="*/ 2147483647 h 178"/>
              <a:gd name="T8" fmla="*/ 2147483647 w 180"/>
              <a:gd name="T9" fmla="*/ 2147483647 h 178"/>
              <a:gd name="T10" fmla="*/ 2147483647 w 180"/>
              <a:gd name="T11" fmla="*/ 2147483647 h 178"/>
              <a:gd name="T12" fmla="*/ 2147483647 w 180"/>
              <a:gd name="T13" fmla="*/ 2147483647 h 178"/>
              <a:gd name="T14" fmla="*/ 2147483647 w 180"/>
              <a:gd name="T15" fmla="*/ 2147483647 h 178"/>
              <a:gd name="T16" fmla="*/ 2147483647 w 180"/>
              <a:gd name="T17" fmla="*/ 2147483647 h 178"/>
              <a:gd name="T18" fmla="*/ 2147483647 w 180"/>
              <a:gd name="T19" fmla="*/ 2147483647 h 178"/>
              <a:gd name="T20" fmla="*/ 2147483647 w 180"/>
              <a:gd name="T21" fmla="*/ 2147483647 h 178"/>
              <a:gd name="T22" fmla="*/ 2147483647 w 180"/>
              <a:gd name="T23" fmla="*/ 2147483647 h 178"/>
              <a:gd name="T24" fmla="*/ 2147483647 w 180"/>
              <a:gd name="T25" fmla="*/ 2147483647 h 178"/>
              <a:gd name="T26" fmla="*/ 2147483647 w 180"/>
              <a:gd name="T27" fmla="*/ 2147483647 h 178"/>
              <a:gd name="T28" fmla="*/ 2147483647 w 180"/>
              <a:gd name="T29" fmla="*/ 2147483647 h 178"/>
              <a:gd name="T30" fmla="*/ 2147483647 w 180"/>
              <a:gd name="T31" fmla="*/ 2147483647 h 178"/>
              <a:gd name="T32" fmla="*/ 2147483647 w 180"/>
              <a:gd name="T33" fmla="*/ 2147483647 h 178"/>
              <a:gd name="T34" fmla="*/ 2147483647 w 180"/>
              <a:gd name="T35" fmla="*/ 2147483647 h 178"/>
              <a:gd name="T36" fmla="*/ 2147483647 w 180"/>
              <a:gd name="T37" fmla="*/ 2147483647 h 17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80"/>
              <a:gd name="T58" fmla="*/ 0 h 178"/>
              <a:gd name="T59" fmla="*/ 180 w 180"/>
              <a:gd name="T60" fmla="*/ 178 h 17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80" h="178">
                <a:moveTo>
                  <a:pt x="5" y="0"/>
                </a:moveTo>
                <a:lnTo>
                  <a:pt x="1" y="20"/>
                </a:lnTo>
                <a:lnTo>
                  <a:pt x="0" y="44"/>
                </a:lnTo>
                <a:lnTo>
                  <a:pt x="1" y="75"/>
                </a:lnTo>
                <a:lnTo>
                  <a:pt x="8" y="102"/>
                </a:lnTo>
                <a:lnTo>
                  <a:pt x="12" y="114"/>
                </a:lnTo>
                <a:lnTo>
                  <a:pt x="18" y="125"/>
                </a:lnTo>
                <a:lnTo>
                  <a:pt x="25" y="134"/>
                </a:lnTo>
                <a:lnTo>
                  <a:pt x="34" y="145"/>
                </a:lnTo>
                <a:lnTo>
                  <a:pt x="42" y="151"/>
                </a:lnTo>
                <a:lnTo>
                  <a:pt x="52" y="159"/>
                </a:lnTo>
                <a:lnTo>
                  <a:pt x="62" y="164"/>
                </a:lnTo>
                <a:lnTo>
                  <a:pt x="75" y="169"/>
                </a:lnTo>
                <a:lnTo>
                  <a:pt x="102" y="176"/>
                </a:lnTo>
                <a:lnTo>
                  <a:pt x="135" y="178"/>
                </a:lnTo>
                <a:lnTo>
                  <a:pt x="158" y="177"/>
                </a:lnTo>
                <a:lnTo>
                  <a:pt x="169" y="175"/>
                </a:lnTo>
                <a:lnTo>
                  <a:pt x="174" y="173"/>
                </a:lnTo>
                <a:lnTo>
                  <a:pt x="180" y="173"/>
                </a:lnTo>
              </a:path>
            </a:pathLst>
          </a:custGeom>
          <a:noFill/>
          <a:ln w="238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500" name="Freeform 265"/>
          <p:cNvSpPr>
            <a:spLocks/>
          </p:cNvSpPr>
          <p:nvPr/>
        </p:nvSpPr>
        <p:spPr bwMode="auto">
          <a:xfrm>
            <a:off x="1763713" y="5175250"/>
            <a:ext cx="144462" cy="141288"/>
          </a:xfrm>
          <a:custGeom>
            <a:avLst/>
            <a:gdLst>
              <a:gd name="T0" fmla="*/ 2147483647 w 273"/>
              <a:gd name="T1" fmla="*/ 0 h 267"/>
              <a:gd name="T2" fmla="*/ 2147483647 w 273"/>
              <a:gd name="T3" fmla="*/ 2147483647 h 267"/>
              <a:gd name="T4" fmla="*/ 2147483647 w 273"/>
              <a:gd name="T5" fmla="*/ 2147483647 h 267"/>
              <a:gd name="T6" fmla="*/ 2147483647 w 273"/>
              <a:gd name="T7" fmla="*/ 2147483647 h 267"/>
              <a:gd name="T8" fmla="*/ 2147483647 w 273"/>
              <a:gd name="T9" fmla="*/ 2147483647 h 267"/>
              <a:gd name="T10" fmla="*/ 2147483647 w 273"/>
              <a:gd name="T11" fmla="*/ 2147483647 h 267"/>
              <a:gd name="T12" fmla="*/ 2147483647 w 273"/>
              <a:gd name="T13" fmla="*/ 2147483647 h 267"/>
              <a:gd name="T14" fmla="*/ 0 w 273"/>
              <a:gd name="T15" fmla="*/ 2147483647 h 267"/>
              <a:gd name="T16" fmla="*/ 0 w 273"/>
              <a:gd name="T17" fmla="*/ 2147483647 h 267"/>
              <a:gd name="T18" fmla="*/ 0 w 273"/>
              <a:gd name="T19" fmla="*/ 2147483647 h 267"/>
              <a:gd name="T20" fmla="*/ 2147483647 w 273"/>
              <a:gd name="T21" fmla="*/ 2147483647 h 267"/>
              <a:gd name="T22" fmla="*/ 2147483647 w 273"/>
              <a:gd name="T23" fmla="*/ 2147483647 h 267"/>
              <a:gd name="T24" fmla="*/ 2147483647 w 273"/>
              <a:gd name="T25" fmla="*/ 2147483647 h 267"/>
              <a:gd name="T26" fmla="*/ 2147483647 w 273"/>
              <a:gd name="T27" fmla="*/ 2147483647 h 267"/>
              <a:gd name="T28" fmla="*/ 2147483647 w 273"/>
              <a:gd name="T29" fmla="*/ 2147483647 h 267"/>
              <a:gd name="T30" fmla="*/ 2147483647 w 273"/>
              <a:gd name="T31" fmla="*/ 2147483647 h 267"/>
              <a:gd name="T32" fmla="*/ 2147483647 w 273"/>
              <a:gd name="T33" fmla="*/ 2147483647 h 267"/>
              <a:gd name="T34" fmla="*/ 2147483647 w 273"/>
              <a:gd name="T35" fmla="*/ 2147483647 h 267"/>
              <a:gd name="T36" fmla="*/ 2147483647 w 273"/>
              <a:gd name="T37" fmla="*/ 2147483647 h 267"/>
              <a:gd name="T38" fmla="*/ 2147483647 w 273"/>
              <a:gd name="T39" fmla="*/ 2147483647 h 267"/>
              <a:gd name="T40" fmla="*/ 2147483647 w 273"/>
              <a:gd name="T41" fmla="*/ 2147483647 h 267"/>
              <a:gd name="T42" fmla="*/ 2147483647 w 273"/>
              <a:gd name="T43" fmla="*/ 2147483647 h 267"/>
              <a:gd name="T44" fmla="*/ 2147483647 w 273"/>
              <a:gd name="T45" fmla="*/ 2147483647 h 267"/>
              <a:gd name="T46" fmla="*/ 2147483647 w 273"/>
              <a:gd name="T47" fmla="*/ 2147483647 h 267"/>
              <a:gd name="T48" fmla="*/ 2147483647 w 273"/>
              <a:gd name="T49" fmla="*/ 2147483647 h 267"/>
              <a:gd name="T50" fmla="*/ 2147483647 w 273"/>
              <a:gd name="T51" fmla="*/ 2147483647 h 267"/>
              <a:gd name="T52" fmla="*/ 2147483647 w 273"/>
              <a:gd name="T53" fmla="*/ 2147483647 h 267"/>
              <a:gd name="T54" fmla="*/ 2147483647 w 273"/>
              <a:gd name="T55" fmla="*/ 2147483647 h 267"/>
              <a:gd name="T56" fmla="*/ 2147483647 w 273"/>
              <a:gd name="T57" fmla="*/ 2147483647 h 267"/>
              <a:gd name="T58" fmla="*/ 2147483647 w 273"/>
              <a:gd name="T59" fmla="*/ 2147483647 h 267"/>
              <a:gd name="T60" fmla="*/ 2147483647 w 273"/>
              <a:gd name="T61" fmla="*/ 2147483647 h 267"/>
              <a:gd name="T62" fmla="*/ 2147483647 w 273"/>
              <a:gd name="T63" fmla="*/ 2147483647 h 267"/>
              <a:gd name="T64" fmla="*/ 2147483647 w 273"/>
              <a:gd name="T65" fmla="*/ 2147483647 h 267"/>
              <a:gd name="T66" fmla="*/ 2147483647 w 273"/>
              <a:gd name="T67" fmla="*/ 2147483647 h 267"/>
              <a:gd name="T68" fmla="*/ 2147483647 w 273"/>
              <a:gd name="T69" fmla="*/ 2147483647 h 267"/>
              <a:gd name="T70" fmla="*/ 2147483647 w 273"/>
              <a:gd name="T71" fmla="*/ 2147483647 h 267"/>
              <a:gd name="T72" fmla="*/ 2147483647 w 273"/>
              <a:gd name="T73" fmla="*/ 2147483647 h 267"/>
              <a:gd name="T74" fmla="*/ 2147483647 w 273"/>
              <a:gd name="T75" fmla="*/ 2147483647 h 267"/>
              <a:gd name="T76" fmla="*/ 2147483647 w 273"/>
              <a:gd name="T77" fmla="*/ 2147483647 h 267"/>
              <a:gd name="T78" fmla="*/ 2147483647 w 273"/>
              <a:gd name="T79" fmla="*/ 2147483647 h 267"/>
              <a:gd name="T80" fmla="*/ 2147483647 w 273"/>
              <a:gd name="T81" fmla="*/ 2147483647 h 267"/>
              <a:gd name="T82" fmla="*/ 2147483647 w 273"/>
              <a:gd name="T83" fmla="*/ 2147483647 h 26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73"/>
              <a:gd name="T127" fmla="*/ 0 h 267"/>
              <a:gd name="T128" fmla="*/ 273 w 273"/>
              <a:gd name="T129" fmla="*/ 267 h 267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73" h="267">
                <a:moveTo>
                  <a:pt x="92" y="0"/>
                </a:moveTo>
                <a:lnTo>
                  <a:pt x="70" y="6"/>
                </a:lnTo>
                <a:lnTo>
                  <a:pt x="51" y="15"/>
                </a:lnTo>
                <a:lnTo>
                  <a:pt x="34" y="27"/>
                </a:lnTo>
                <a:lnTo>
                  <a:pt x="22" y="42"/>
                </a:lnTo>
                <a:lnTo>
                  <a:pt x="12" y="59"/>
                </a:lnTo>
                <a:lnTo>
                  <a:pt x="5" y="80"/>
                </a:lnTo>
                <a:lnTo>
                  <a:pt x="1" y="103"/>
                </a:lnTo>
                <a:lnTo>
                  <a:pt x="0" y="130"/>
                </a:lnTo>
                <a:lnTo>
                  <a:pt x="1" y="162"/>
                </a:lnTo>
                <a:lnTo>
                  <a:pt x="8" y="189"/>
                </a:lnTo>
                <a:lnTo>
                  <a:pt x="12" y="200"/>
                </a:lnTo>
                <a:lnTo>
                  <a:pt x="18" y="212"/>
                </a:lnTo>
                <a:lnTo>
                  <a:pt x="25" y="221"/>
                </a:lnTo>
                <a:lnTo>
                  <a:pt x="34" y="232"/>
                </a:lnTo>
                <a:lnTo>
                  <a:pt x="42" y="238"/>
                </a:lnTo>
                <a:lnTo>
                  <a:pt x="52" y="246"/>
                </a:lnTo>
                <a:lnTo>
                  <a:pt x="62" y="251"/>
                </a:lnTo>
                <a:lnTo>
                  <a:pt x="75" y="258"/>
                </a:lnTo>
                <a:lnTo>
                  <a:pt x="103" y="264"/>
                </a:lnTo>
                <a:lnTo>
                  <a:pt x="135" y="267"/>
                </a:lnTo>
                <a:lnTo>
                  <a:pt x="151" y="265"/>
                </a:lnTo>
                <a:lnTo>
                  <a:pt x="166" y="264"/>
                </a:lnTo>
                <a:lnTo>
                  <a:pt x="173" y="261"/>
                </a:lnTo>
                <a:lnTo>
                  <a:pt x="180" y="260"/>
                </a:lnTo>
                <a:lnTo>
                  <a:pt x="195" y="258"/>
                </a:lnTo>
                <a:lnTo>
                  <a:pt x="200" y="254"/>
                </a:lnTo>
                <a:lnTo>
                  <a:pt x="206" y="251"/>
                </a:lnTo>
                <a:lnTo>
                  <a:pt x="218" y="246"/>
                </a:lnTo>
                <a:lnTo>
                  <a:pt x="227" y="238"/>
                </a:lnTo>
                <a:lnTo>
                  <a:pt x="237" y="232"/>
                </a:lnTo>
                <a:lnTo>
                  <a:pt x="244" y="221"/>
                </a:lnTo>
                <a:lnTo>
                  <a:pt x="252" y="212"/>
                </a:lnTo>
                <a:lnTo>
                  <a:pt x="257" y="200"/>
                </a:lnTo>
                <a:lnTo>
                  <a:pt x="260" y="194"/>
                </a:lnTo>
                <a:lnTo>
                  <a:pt x="263" y="189"/>
                </a:lnTo>
                <a:lnTo>
                  <a:pt x="266" y="175"/>
                </a:lnTo>
                <a:lnTo>
                  <a:pt x="270" y="162"/>
                </a:lnTo>
                <a:lnTo>
                  <a:pt x="271" y="146"/>
                </a:lnTo>
                <a:lnTo>
                  <a:pt x="273" y="130"/>
                </a:lnTo>
                <a:lnTo>
                  <a:pt x="271" y="108"/>
                </a:lnTo>
                <a:lnTo>
                  <a:pt x="270" y="89"/>
                </a:lnTo>
              </a:path>
            </a:pathLst>
          </a:custGeom>
          <a:noFill/>
          <a:ln w="23813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501" name="Freeform 332"/>
          <p:cNvSpPr>
            <a:spLocks/>
          </p:cNvSpPr>
          <p:nvPr/>
        </p:nvSpPr>
        <p:spPr bwMode="auto">
          <a:xfrm>
            <a:off x="1835150" y="1649413"/>
            <a:ext cx="4540250" cy="3587750"/>
          </a:xfrm>
          <a:custGeom>
            <a:avLst/>
            <a:gdLst>
              <a:gd name="T0" fmla="*/ 2147483647 w 2078"/>
              <a:gd name="T1" fmla="*/ 2147483647 h 296"/>
              <a:gd name="T2" fmla="*/ 0 w 2078"/>
              <a:gd name="T3" fmla="*/ 2147483647 h 296"/>
              <a:gd name="T4" fmla="*/ 0 w 2078"/>
              <a:gd name="T5" fmla="*/ 0 h 296"/>
              <a:gd name="T6" fmla="*/ 0 60000 65536"/>
              <a:gd name="T7" fmla="*/ 0 60000 65536"/>
              <a:gd name="T8" fmla="*/ 0 60000 65536"/>
              <a:gd name="T9" fmla="*/ 0 w 2078"/>
              <a:gd name="T10" fmla="*/ 0 h 296"/>
              <a:gd name="T11" fmla="*/ 2078 w 2078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" h="296">
                <a:moveTo>
                  <a:pt x="2078" y="296"/>
                </a:moveTo>
                <a:cubicBezTo>
                  <a:pt x="1385" y="296"/>
                  <a:pt x="693" y="296"/>
                  <a:pt x="0" y="296"/>
                </a:cubicBezTo>
                <a:lnTo>
                  <a:pt x="0" y="0"/>
                </a:lnTo>
              </a:path>
            </a:pathLst>
          </a:cu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502" name="Line 26"/>
          <p:cNvSpPr>
            <a:spLocks noChangeShapeType="1"/>
          </p:cNvSpPr>
          <p:nvPr/>
        </p:nvSpPr>
        <p:spPr bwMode="auto">
          <a:xfrm>
            <a:off x="1758950" y="1706563"/>
            <a:ext cx="79375" cy="15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729" name="Group 161"/>
          <p:cNvGraphicFramePr>
            <a:graphicFrameLocks noGrp="1"/>
          </p:cNvGraphicFramePr>
          <p:nvPr/>
        </p:nvGraphicFramePr>
        <p:xfrm>
          <a:off x="481013" y="1252538"/>
          <a:ext cx="8153400" cy="2024158"/>
        </p:xfrm>
        <a:graphic>
          <a:graphicData uri="http://schemas.openxmlformats.org/drawingml/2006/table">
            <a:tbl>
              <a:tblPr/>
              <a:tblGrid>
                <a:gridCol w="2057400"/>
                <a:gridCol w="1295400"/>
                <a:gridCol w="2057400"/>
                <a:gridCol w="2743200"/>
              </a:tblGrid>
              <a:tr h="346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 and immunologic outcomes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7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 failure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HIV RNA &lt; 50 c/mL at W96 (95% CI)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(IQR) CD4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 increase at W96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Efavirenz + NRTI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 (84-93)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230 (142-353)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 = 0.01 vs LPV/r or EFV + LPV/r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Lopinavir/r + NRTI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37%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 (71-83)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 = 0.003 vs EFV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287 (155-422)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Efavirenz + lopinavir/r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 (76-88)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273 (176-419)</a:t>
                      </a:r>
                    </a:p>
                  </a:txBody>
                  <a:tcPr marL="90000" marR="90000" marT="35995" marB="359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9727" name="Group 159"/>
          <p:cNvGraphicFramePr>
            <a:graphicFrameLocks noGrp="1"/>
          </p:cNvGraphicFramePr>
          <p:nvPr/>
        </p:nvGraphicFramePr>
        <p:xfrm>
          <a:off x="684213" y="3352800"/>
          <a:ext cx="7751762" cy="1336674"/>
        </p:xfrm>
        <a:graphic>
          <a:graphicData uri="http://schemas.openxmlformats.org/drawingml/2006/table">
            <a:tbl>
              <a:tblPr/>
              <a:tblGrid>
                <a:gridCol w="2155825"/>
                <a:gridCol w="2946400"/>
                <a:gridCol w="2649537"/>
              </a:tblGrid>
              <a:tr h="3464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Hazard ratios (95% CI) for time to virologic failure or to regimen failure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2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Time to virologic failure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Time to regimen failure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vs LPV/r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0.63 (0.45-0.87)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0.75 (0.57-0.98)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vs EFV + LPV/r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0.86 (0.61-1.21)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0.93 (0.70-1.23)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vs EFV + LPV/r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1.30 (0.95-1,77)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1.21 (0.93-1.56)</a:t>
                      </a:r>
                    </a:p>
                  </a:txBody>
                  <a:tcPr marL="90000" marR="90000" marT="36010" marB="360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5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graphicFrame>
        <p:nvGraphicFramePr>
          <p:cNvPr id="109724" name="Group 156"/>
          <p:cNvGraphicFramePr>
            <a:graphicFrameLocks noGrp="1"/>
          </p:cNvGraphicFramePr>
          <p:nvPr/>
        </p:nvGraphicFramePr>
        <p:xfrm>
          <a:off x="1763713" y="4800600"/>
          <a:ext cx="5616575" cy="1500188"/>
        </p:xfrm>
        <a:graphic>
          <a:graphicData uri="http://schemas.openxmlformats.org/drawingml/2006/table">
            <a:tbl>
              <a:tblPr/>
              <a:tblGrid>
                <a:gridCol w="2879725"/>
                <a:gridCol w="2736850"/>
              </a:tblGrid>
              <a:tr h="365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Hazard ratios (95% CI) for virologic failure *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E2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3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 sex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1.38 (1.01-1.89)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3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Black race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1.57 (1.18-2.08)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Younger age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1.23 (1.06-1.45)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3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Lower CD4 cell count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1.14 (1.01-1.27)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97" name="Rectangle 15"/>
          <p:cNvSpPr>
            <a:spLocks noChangeArrowheads="1"/>
          </p:cNvSpPr>
          <p:nvPr/>
        </p:nvSpPr>
        <p:spPr bwMode="auto">
          <a:xfrm>
            <a:off x="1692275" y="6273800"/>
            <a:ext cx="5688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GB" sz="1200" i="0">
                <a:solidFill>
                  <a:srgbClr val="000066"/>
                </a:solidFill>
              </a:rPr>
              <a:t>* Multivariable Cox model stratified according to the 3 baseline factors</a:t>
            </a:r>
            <a:endParaRPr lang="en-GB" sz="1800" i="0">
              <a:solidFill>
                <a:srgbClr val="000066"/>
              </a:solidFill>
            </a:endParaRPr>
          </a:p>
        </p:txBody>
      </p:sp>
      <p:grpSp>
        <p:nvGrpSpPr>
          <p:cNvPr id="9298" name="Group 80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9300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301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9299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Riddler SA. NEJM 2008;358:2095-2106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741" name="Group 125"/>
          <p:cNvGraphicFramePr>
            <a:graphicFrameLocks noGrp="1"/>
          </p:cNvGraphicFramePr>
          <p:nvPr/>
        </p:nvGraphicFramePr>
        <p:xfrm>
          <a:off x="107950" y="1549400"/>
          <a:ext cx="8883653" cy="4508495"/>
        </p:xfrm>
        <a:graphic>
          <a:graphicData uri="http://schemas.openxmlformats.org/drawingml/2006/table">
            <a:tbl>
              <a:tblPr/>
              <a:tblGrid>
                <a:gridCol w="205388"/>
                <a:gridCol w="3025567"/>
                <a:gridCol w="1331820"/>
                <a:gridCol w="1584216"/>
                <a:gridCol w="1439764"/>
                <a:gridCol w="1296898"/>
              </a:tblGrid>
              <a:tr h="4006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EFV + 2 NRTIs 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(1)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/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250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LPV/r + 2 NRTIs 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(2)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253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EFV + LPV/r 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250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p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2451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Any new sign or symptom, grade 3 or 4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17%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18%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17%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Pain or discomfort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6%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6%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8%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Diarrhoea or loose stools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1%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(1 vs 2)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Nausea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Macules, papules or rash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Headache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34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Grade 3 or 4 laboratory abnormality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2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Any abnormality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29%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32%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(1 vs 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(2 vs 3)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Creatine kinase &gt; 5 x ULN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6%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Neutrophil count &lt; 750/mm</a:t>
                      </a:r>
                      <a:r>
                        <a:rPr kumimoji="0" lang="en-GB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7%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5%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Fasting LDL-cholesterol &gt; 190 mg/dL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6%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(2 vs 3)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Fasting triglycerides &gt; 750 mg/dL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2%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6%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14%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(1 vs 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(1 vs 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(2 vs 3)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Hepatic aminotransferase &gt; 5 x ULN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6%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8%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(1 vs 3)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Lipase &gt; 2 x ULN</a:t>
                      </a:r>
                    </a:p>
                  </a:txBody>
                  <a:tcPr marL="89994" marR="89994" marT="54009" marB="540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9%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4%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5%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(1 vs 2)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3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Clinical lipoatrophy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1%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&lt; 0.05 (1 vs 3)</a:t>
                      </a:r>
                    </a:p>
                  </a:txBody>
                  <a:tcPr marL="89994" marR="89994" marT="54009" marB="540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358" name="Text Box 115"/>
          <p:cNvSpPr txBox="1">
            <a:spLocks noChangeArrowheads="1"/>
          </p:cNvSpPr>
          <p:nvPr/>
        </p:nvSpPr>
        <p:spPr bwMode="auto">
          <a:xfrm>
            <a:off x="149225" y="6105525"/>
            <a:ext cx="8737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GB" sz="1400" i="0">
                <a:solidFill>
                  <a:srgbClr val="000066"/>
                </a:solidFill>
              </a:rPr>
              <a:t>Toxicity leading to discontinuation of one or more drugs </a:t>
            </a:r>
            <a:r>
              <a:rPr lang="en-GB" altLang="ja-JP" sz="1400" i="0">
                <a:solidFill>
                  <a:srgbClr val="000066"/>
                </a:solidFill>
              </a:rPr>
              <a:t>= 18% (no significant </a:t>
            </a:r>
            <a:r>
              <a:rPr lang="en-GB" sz="14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  <a:r>
              <a:rPr lang="en-GB" altLang="ja-JP" sz="1400" i="0">
                <a:solidFill>
                  <a:srgbClr val="000066"/>
                </a:solidFill>
              </a:rPr>
              <a:t> among the 3 groups)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10359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ACTG A5142: [(EFV vs LPV/r) + 2 NRTIs] vs EFV + LPV/r</a:t>
            </a:r>
          </a:p>
        </p:txBody>
      </p:sp>
      <p:grpSp>
        <p:nvGrpSpPr>
          <p:cNvPr id="10360" name="Group 125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10363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364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A5142</a:t>
              </a:r>
            </a:p>
          </p:txBody>
        </p:sp>
      </p:grpSp>
      <p:sp>
        <p:nvSpPr>
          <p:cNvPr id="10361" name="ZoneTexte 11"/>
          <p:cNvSpPr txBox="1">
            <a:spLocks noChangeArrowheads="1"/>
          </p:cNvSpPr>
          <p:nvPr/>
        </p:nvSpPr>
        <p:spPr bwMode="auto">
          <a:xfrm>
            <a:off x="977900" y="1143000"/>
            <a:ext cx="71501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altLang="ja-JP" b="1" i="0">
                <a:solidFill>
                  <a:srgbClr val="CC3300"/>
                </a:solidFill>
                <a:latin typeface="Calibri" pitchFamily="34" charset="0"/>
              </a:rPr>
              <a:t>G</a:t>
            </a:r>
            <a:r>
              <a:rPr lang="en-GB" b="1" i="0">
                <a:solidFill>
                  <a:srgbClr val="CC3300"/>
                </a:solidFill>
                <a:latin typeface="Calibri" pitchFamily="34" charset="0"/>
              </a:rPr>
              <a:t>rade 3 or 4 clinical events or laboratory abnormalities</a:t>
            </a:r>
          </a:p>
        </p:txBody>
      </p:sp>
      <p:sp>
        <p:nvSpPr>
          <p:cNvPr id="10362" name="Text Box 18"/>
          <p:cNvSpPr txBox="1">
            <a:spLocks noChangeArrowheads="1"/>
          </p:cNvSpPr>
          <p:nvPr/>
        </p:nvSpPr>
        <p:spPr bwMode="auto">
          <a:xfrm>
            <a:off x="5918200" y="6527800"/>
            <a:ext cx="3103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sz="1200">
                <a:solidFill>
                  <a:srgbClr val="CC0000"/>
                </a:solidFill>
              </a:rPr>
              <a:t>Riddler SA. NEJM 2008;358:2095-2106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18607</TotalTime>
  <Words>1932</Words>
  <Application>Microsoft Office PowerPoint</Application>
  <PresentationFormat>Affichage à l'écran (4:3)</PresentationFormat>
  <Paragraphs>592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ARV_trials_2010</vt:lpstr>
      <vt:lpstr>Comparison of NNRTI vs PI/r</vt:lpstr>
      <vt:lpstr>ACTG A5142: [(EFV vs LPV/r) + 2 NRTIs] vs EFV + LPV/r</vt:lpstr>
      <vt:lpstr>ACTG A5142: [(EFV vs LPV/r) + 2 NRTIs] vs EFV + LPV/r</vt:lpstr>
      <vt:lpstr>ACTG A5142: [(EFV vs LPV/r) + 2 NRTIs] vs EFV + LPV/r</vt:lpstr>
      <vt:lpstr>ACTG A5142: [(EFV vs LPV/r) + 2 NRTIs] vs EFV + LPV/r</vt:lpstr>
      <vt:lpstr>ACTG A5142: [(EFV vs LPV/r) + 2 NRTIs] vs EFV + LPV/r</vt:lpstr>
      <vt:lpstr>ACTG A5142: [(EFV vs LPV/r) + 2 NRTIs] vs EFV + LPV/r</vt:lpstr>
      <vt:lpstr>ACTG A5142: [(EFV vs LPV/r) + 2 NRTIs] vs EFV + LPV/r</vt:lpstr>
      <vt:lpstr>ACTG A5142: [(EFV vs LPV/r) + 2 NRTIs] vs EFV + LPV/r</vt:lpstr>
      <vt:lpstr>ACTG A5142: [(EFV vs LPV/r) + 2 NRTIs] vs EFV + LPV/r</vt:lpstr>
      <vt:lpstr>ACTG A5142: [(EFV vs LPV/r) + 2 NRTIs] vs EFV + LPV/r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1443</cp:revision>
  <cp:lastPrinted>2009-11-19T07:51:26Z</cp:lastPrinted>
  <dcterms:created xsi:type="dcterms:W3CDTF">2010-03-17T20:56:56Z</dcterms:created>
  <dcterms:modified xsi:type="dcterms:W3CDTF">2018-02-06T15:04:45Z</dcterms:modified>
</cp:coreProperties>
</file>