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64" r:id="rId2"/>
    <p:sldId id="361" r:id="rId3"/>
    <p:sldId id="362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3147C54-5121-4FD9-8603-F0313D2CF4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4247349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4D97B13-C13C-40B7-BB87-1A68DBAAD3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713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71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60B47ADC-9FD1-4168-879B-1BDFBCC4B10C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8D73B495-6ED2-4584-943B-BE4B45D895AF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1FDA3723-6AC9-4162-976D-0EB881DDFC5E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04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74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897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ATV/r monotherapy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ATARITMO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Swedish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ACTG </a:t>
            </a:r>
            <a:r>
              <a:rPr lang="en-US" sz="28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A5201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OREY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  <a:p>
            <a:pPr>
              <a:defRPr/>
            </a:pPr>
            <a:r>
              <a:rPr lang="fr-FR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MODAt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7750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8720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Time to virologic failure (2 consecutive HIV-1 RNA ≥ 200 c/mL)</a:t>
            </a:r>
          </a:p>
          <a:p>
            <a:pPr marL="1257300" lvl="2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85% power to detect a difference between W24 success rate of 75% with ATV/r alone vs a nominal rate of 90%</a:t>
            </a:r>
          </a:p>
        </p:txBody>
      </p:sp>
      <p:graphicFrame>
        <p:nvGraphicFramePr>
          <p:cNvPr id="23587" name="Group 35"/>
          <p:cNvGraphicFramePr>
            <a:graphicFrameLocks noGrp="1"/>
          </p:cNvGraphicFramePr>
          <p:nvPr/>
        </p:nvGraphicFramePr>
        <p:xfrm>
          <a:off x="3849688" y="3305175"/>
          <a:ext cx="2051050" cy="676560"/>
        </p:xfrm>
        <a:graphic>
          <a:graphicData uri="http://schemas.openxmlformats.org/drawingml/2006/table">
            <a:tbl>
              <a:tblPr/>
              <a:tblGrid>
                <a:gridCol w="205105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PI to ATV/r 300/100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 + Continue NRTIs</a:t>
                      </a:r>
                    </a:p>
                  </a:txBody>
                  <a:tcPr marT="45672" marB="456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20490" name="ZoneTexte 71"/>
          <p:cNvSpPr txBox="1">
            <a:spLocks noChangeArrowheads="1"/>
          </p:cNvSpPr>
          <p:nvPr/>
        </p:nvSpPr>
        <p:spPr bwMode="auto">
          <a:xfrm>
            <a:off x="4335463" y="4441825"/>
            <a:ext cx="3302000" cy="536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GB" sz="1400" b="1">
                <a:solidFill>
                  <a:srgbClr val="0070C0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If no treatment-limiting toxicities and</a:t>
            </a:r>
          </a:p>
          <a:p>
            <a:pPr defTabSz="914400">
              <a:defRPr/>
            </a:pPr>
            <a:r>
              <a:rPr lang="en-GB" sz="1400" b="1">
                <a:solidFill>
                  <a:srgbClr val="0070C0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plasma HIV-1 RNA &lt; 50 c/mL at W3</a:t>
            </a:r>
          </a:p>
        </p:txBody>
      </p:sp>
      <p:sp>
        <p:nvSpPr>
          <p:cNvPr id="4107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Wilkin TJ, JID 2009;199:866-71</a:t>
            </a:r>
          </a:p>
        </p:txBody>
      </p:sp>
      <p:sp>
        <p:nvSpPr>
          <p:cNvPr id="4108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ACTG A5201</a:t>
            </a:r>
          </a:p>
        </p:txBody>
      </p:sp>
      <p:cxnSp>
        <p:nvCxnSpPr>
          <p:cNvPr id="4109" name="Connecteur droit 66"/>
          <p:cNvCxnSpPr>
            <a:cxnSpLocks noChangeShapeType="1"/>
          </p:cNvCxnSpPr>
          <p:nvPr/>
        </p:nvCxnSpPr>
        <p:spPr bwMode="auto">
          <a:xfrm rot="5400000">
            <a:off x="1453357" y="2850356"/>
            <a:ext cx="3492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Oval 170"/>
          <p:cNvSpPr>
            <a:spLocks noChangeArrowheads="1"/>
          </p:cNvSpPr>
          <p:nvPr/>
        </p:nvSpPr>
        <p:spPr bwMode="auto">
          <a:xfrm>
            <a:off x="857250" y="1662113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Single-arm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Pilot trial</a:t>
            </a:r>
          </a:p>
        </p:txBody>
      </p:sp>
      <p:sp>
        <p:nvSpPr>
          <p:cNvPr id="4111" name="AutoShape 162"/>
          <p:cNvSpPr>
            <a:spLocks noChangeArrowheads="1"/>
          </p:cNvSpPr>
          <p:nvPr/>
        </p:nvSpPr>
        <p:spPr bwMode="auto">
          <a:xfrm>
            <a:off x="115888" y="3033713"/>
            <a:ext cx="3055937" cy="14636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first ARV regimen with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≥  2 NRTI + ≥ 1 PI for &gt; 48 weeks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&gt; 48 weeks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&gt; 250/mm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</p:txBody>
      </p:sp>
      <p:sp>
        <p:nvSpPr>
          <p:cNvPr id="4112" name="Line 63"/>
          <p:cNvSpPr>
            <a:spLocks noChangeShapeType="1"/>
          </p:cNvSpPr>
          <p:nvPr/>
        </p:nvSpPr>
        <p:spPr bwMode="auto">
          <a:xfrm>
            <a:off x="3303588" y="3752850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3" name="Rectangle 8"/>
          <p:cNvSpPr>
            <a:spLocks noChangeArrowheads="1"/>
          </p:cNvSpPr>
          <p:nvPr/>
        </p:nvSpPr>
        <p:spPr bwMode="auto">
          <a:xfrm>
            <a:off x="3136900" y="337502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36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5992813" y="190976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W6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15" name="Line 172"/>
          <p:cNvSpPr>
            <a:spLocks noChangeShapeType="1"/>
          </p:cNvSpPr>
          <p:nvPr/>
        </p:nvSpPr>
        <p:spPr bwMode="auto">
          <a:xfrm>
            <a:off x="6275388" y="2455863"/>
            <a:ext cx="0" cy="94932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6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ACTG A5201: Switch to ATV/r monotherapy</a:t>
            </a:r>
          </a:p>
        </p:txBody>
      </p:sp>
      <p:graphicFrame>
        <p:nvGraphicFramePr>
          <p:cNvPr id="23588" name="Group 36"/>
          <p:cNvGraphicFramePr>
            <a:graphicFrameLocks noGrp="1"/>
          </p:cNvGraphicFramePr>
          <p:nvPr/>
        </p:nvGraphicFramePr>
        <p:xfrm>
          <a:off x="6584950" y="3309938"/>
          <a:ext cx="1658938" cy="676560"/>
        </p:xfrm>
        <a:graphic>
          <a:graphicData uri="http://schemas.openxmlformats.org/drawingml/2006/table">
            <a:tbl>
              <a:tblPr/>
              <a:tblGrid>
                <a:gridCol w="1658938"/>
              </a:tblGrid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ATV/r 300/100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T="45672" marB="456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4123" name="Line 63"/>
          <p:cNvSpPr>
            <a:spLocks noChangeShapeType="1"/>
          </p:cNvSpPr>
          <p:nvPr/>
        </p:nvSpPr>
        <p:spPr bwMode="auto">
          <a:xfrm>
            <a:off x="6019800" y="3751263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021638" y="190976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5" name="Line 172"/>
          <p:cNvSpPr>
            <a:spLocks noChangeShapeType="1"/>
          </p:cNvSpPr>
          <p:nvPr/>
        </p:nvSpPr>
        <p:spPr bwMode="auto">
          <a:xfrm>
            <a:off x="8304213" y="2449513"/>
            <a:ext cx="0" cy="125571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6" name="Rectangle 8"/>
          <p:cNvSpPr>
            <a:spLocks noChangeArrowheads="1"/>
          </p:cNvSpPr>
          <p:nvPr/>
        </p:nvSpPr>
        <p:spPr bwMode="auto">
          <a:xfrm>
            <a:off x="5913438" y="3414713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34</a:t>
            </a:r>
          </a:p>
        </p:txBody>
      </p:sp>
      <p:sp>
        <p:nvSpPr>
          <p:cNvPr id="4127" name="Line 63"/>
          <p:cNvSpPr>
            <a:spLocks noChangeShapeType="1"/>
          </p:cNvSpPr>
          <p:nvPr/>
        </p:nvSpPr>
        <p:spPr bwMode="auto">
          <a:xfrm rot="-5400000">
            <a:off x="5761831" y="4220369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ce réservé du contenu 2"/>
          <p:cNvSpPr>
            <a:spLocks noGrp="1"/>
          </p:cNvSpPr>
          <p:nvPr>
            <p:ph idx="1"/>
          </p:nvPr>
        </p:nvSpPr>
        <p:spPr>
          <a:xfrm>
            <a:off x="98425" y="3357563"/>
            <a:ext cx="9024938" cy="2906712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Median CD4 cell count/mm</a:t>
            </a:r>
            <a:r>
              <a:rPr lang="en-GB" sz="2200" baseline="30000" dirty="0" smtClean="0">
                <a:solidFill>
                  <a:srgbClr val="000066"/>
                </a:solidFill>
                <a:ea typeface="ＭＳ Ｐゴシック" pitchFamily="34" charset="-128"/>
              </a:rPr>
              <a:t>3</a:t>
            </a: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: at inclusion = 616 ; nadir = 253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Kaplan-Meier estimate of the probability of </a:t>
            </a:r>
            <a:r>
              <a:rPr lang="en-GB" sz="2200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 success</a:t>
            </a:r>
            <a:b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at W48 = 0.88 (lower limit of the 90% 1-sided CI: 0.81)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In the 4 subjects with confirmed </a:t>
            </a:r>
            <a:r>
              <a:rPr lang="en-GB" sz="2200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 failure there were no major PI-resistance mutations detected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Grade 3 or 4 elevation of total </a:t>
            </a:r>
            <a:r>
              <a:rPr lang="en-GB" sz="2200" dirty="0" err="1" smtClean="0">
                <a:solidFill>
                  <a:srgbClr val="000066"/>
                </a:solidFill>
                <a:ea typeface="ＭＳ Ｐゴシック" pitchFamily="34" charset="-128"/>
              </a:rPr>
              <a:t>biliribun</a:t>
            </a: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: 17/34 subjects</a:t>
            </a: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endParaRPr lang="en-GB" dirty="0" smtClean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ct val="0"/>
              </a:spcBef>
              <a:defRPr/>
            </a:pPr>
            <a:r>
              <a:rPr lang="en-GB" sz="2000" dirty="0" smtClean="0">
                <a:ea typeface="ＭＳ Ｐゴシック" pitchFamily="34" charset="-128"/>
              </a:rPr>
              <a:t>Limited pilot study, no control arm</a:t>
            </a:r>
          </a:p>
        </p:txBody>
      </p:sp>
      <p:graphicFrame>
        <p:nvGraphicFramePr>
          <p:cNvPr id="24629" name="Group 53"/>
          <p:cNvGraphicFramePr>
            <a:graphicFrameLocks noGrp="1"/>
          </p:cNvGraphicFramePr>
          <p:nvPr/>
        </p:nvGraphicFramePr>
        <p:xfrm>
          <a:off x="3286125" y="1484313"/>
          <a:ext cx="3192463" cy="167798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97026"/>
                <a:gridCol w="1595437"/>
              </a:tblGrid>
              <a:tr h="33534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F6"/>
                    </a:solidFill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IDV/r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LPV/r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F6"/>
                    </a:solidFill>
                  </a:tcPr>
                </a:tc>
              </a:tr>
              <a:tr h="33661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NFV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SQV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F6"/>
                    </a:solidFill>
                  </a:tcPr>
                </a:tc>
              </a:tr>
            </a:tbl>
          </a:graphicData>
        </a:graphic>
      </p:graphicFrame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09538" y="1204913"/>
            <a:ext cx="9024937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12" charset="2"/>
              <a:buChar char="§"/>
              <a:defRPr/>
            </a:pPr>
            <a:r>
              <a:rPr lang="fr-FR" sz="22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Prior PI </a:t>
            </a:r>
            <a:r>
              <a:rPr lang="fr-FR" sz="22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pitchFamily="-109" charset="-128"/>
              </a:rPr>
              <a:t>therapy</a:t>
            </a:r>
            <a:endParaRPr lang="fr-FR" sz="2200" dirty="0">
              <a:solidFill>
                <a:srgbClr val="000066"/>
              </a:solidFill>
              <a:latin typeface="+mn-lt"/>
              <a:ea typeface="ＭＳ Ｐゴシック" charset="-128"/>
              <a:cs typeface="ＭＳ Ｐゴシック" pitchFamily="-109" charset="-128"/>
            </a:endParaRPr>
          </a:p>
        </p:txBody>
      </p:sp>
      <p:sp>
        <p:nvSpPr>
          <p:cNvPr id="514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Wilkin TJ, JID 2009;199:866-71</a:t>
            </a:r>
          </a:p>
        </p:txBody>
      </p:sp>
      <p:sp>
        <p:nvSpPr>
          <p:cNvPr id="5145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ACTG A5201</a:t>
            </a:r>
          </a:p>
        </p:txBody>
      </p:sp>
      <p:sp>
        <p:nvSpPr>
          <p:cNvPr id="5146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ACTG A5201: Switch to ATV/r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191</Words>
  <Application>Microsoft Office PowerPoint</Application>
  <PresentationFormat>Affichage à l'écran (4:3)</PresentationFormat>
  <Paragraphs>54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ATV/r monotherapy</vt:lpstr>
      <vt:lpstr>ACTG A5201: Switch to ATV/r monotherapy</vt:lpstr>
      <vt:lpstr>ACTG A5201: Switch to ATV/r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253</cp:revision>
  <dcterms:created xsi:type="dcterms:W3CDTF">2011-03-08T09:11:08Z</dcterms:created>
  <dcterms:modified xsi:type="dcterms:W3CDTF">2018-03-22T13:26:36Z</dcterms:modified>
  <cp:category>www.aei.fr</cp:category>
</cp:coreProperties>
</file>