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5.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handoutMasterIdLst>
    <p:handoutMasterId r:id="rId14"/>
  </p:handoutMasterIdLst>
  <p:sldIdLst>
    <p:sldId id="265" r:id="rId2"/>
    <p:sldId id="298" r:id="rId3"/>
    <p:sldId id="299" r:id="rId4"/>
    <p:sldId id="327" r:id="rId5"/>
    <p:sldId id="316" r:id="rId6"/>
    <p:sldId id="328" r:id="rId7"/>
    <p:sldId id="329" r:id="rId8"/>
    <p:sldId id="330" r:id="rId9"/>
    <p:sldId id="331" r:id="rId10"/>
    <p:sldId id="332" r:id="rId11"/>
    <p:sldId id="302" r:id="rId12"/>
  </p:sldIdLst>
  <p:sldSz cx="9144000" cy="6858000" type="screen4x3"/>
  <p:notesSz cx="6759575" cy="9867900"/>
  <p:custDataLst>
    <p:tags r:id="rId15"/>
  </p:custDataLst>
  <p:defaultTextStyle>
    <a:defPPr>
      <a:defRPr lang="fr-FR"/>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4" orient="horz" pos="1412" userDrawn="1">
          <p15:clr>
            <a:srgbClr val="A4A3A4"/>
          </p15:clr>
        </p15:guide>
        <p15:guide id="5" pos="2880">
          <p15:clr>
            <a:srgbClr val="A4A3A4"/>
          </p15:clr>
        </p15:guide>
      </p15:sldGuideLst>
    </p:ext>
    <p:ext uri="{2D200454-40CA-4A62-9FC3-DE9A4176ACB9}">
      <p15:notesGuideLst xmlns:p15="http://schemas.microsoft.com/office/powerpoint/2012/main">
        <p15:guide id="1" orient="horz" pos="3108">
          <p15:clr>
            <a:srgbClr val="A4A3A4"/>
          </p15:clr>
        </p15:guide>
        <p15:guide id="2" pos="212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ilisateur de Microsoft Office" initials="Office" lastIdx="33" clrIdx="0"/>
  <p:cmAuthor id="2" name="anton" initials="a" lastIdx="7" clrIdx="1"/>
  <p:cmAuthor id="3" name="Pozniak, Anton" initials="PA" lastIdx="3" clrIdx="2"/>
  <p:cmAuthor id="4" name="Anton Pozniak" initials="AP"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1E99"/>
    <a:srgbClr val="333399"/>
    <a:srgbClr val="427534"/>
    <a:srgbClr val="000066"/>
    <a:srgbClr val="CC2652"/>
    <a:srgbClr val="0070C0"/>
    <a:srgbClr val="36E61F"/>
    <a:srgbClr val="CC33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1" autoAdjust="0"/>
    <p:restoredTop sz="95888" autoAdjust="0"/>
  </p:normalViewPr>
  <p:slideViewPr>
    <p:cSldViewPr snapToGrid="0" snapToObjects="1" showGuides="1">
      <p:cViewPr varScale="1">
        <p:scale>
          <a:sx n="84" d="100"/>
          <a:sy n="84" d="100"/>
        </p:scale>
        <p:origin x="1110" y="84"/>
      </p:cViewPr>
      <p:guideLst>
        <p:guide orient="horz" pos="1412"/>
        <p:guide pos="2880"/>
      </p:guideLst>
    </p:cSldViewPr>
  </p:slideViewPr>
  <p:notesTextViewPr>
    <p:cViewPr>
      <p:scale>
        <a:sx n="100" d="100"/>
        <a:sy n="100" d="100"/>
      </p:scale>
      <p:origin x="0" y="0"/>
    </p:cViewPr>
  </p:notesTextViewPr>
  <p:sorterViewPr>
    <p:cViewPr varScale="1">
      <p:scale>
        <a:sx n="1" d="1"/>
        <a:sy n="1" d="1"/>
      </p:scale>
      <p:origin x="0" y="1520"/>
    </p:cViewPr>
  </p:sorterViewPr>
  <p:notesViewPr>
    <p:cSldViewPr snapToGrid="0" snapToObjects="1">
      <p:cViewPr varScale="1">
        <p:scale>
          <a:sx n="62" d="100"/>
          <a:sy n="62" d="100"/>
        </p:scale>
        <p:origin x="2880" y="84"/>
      </p:cViewPr>
      <p:guideLst>
        <p:guide orient="horz" pos="3108"/>
        <p:guide pos="21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FD34B02-F6D7-4769-A622-976D3DF2EDFA}"/>
              </a:ext>
            </a:extLst>
          </p:cNvPr>
          <p:cNvSpPr>
            <a:spLocks noGrp="1"/>
          </p:cNvSpPr>
          <p:nvPr>
            <p:ph type="hdr" sz="quarter"/>
          </p:nvPr>
        </p:nvSpPr>
        <p:spPr>
          <a:xfrm>
            <a:off x="0" y="0"/>
            <a:ext cx="2928938"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1425B809-8FD6-4824-9DE5-5B22676E89D1}"/>
              </a:ext>
            </a:extLst>
          </p:cNvPr>
          <p:cNvSpPr>
            <a:spLocks noGrp="1"/>
          </p:cNvSpPr>
          <p:nvPr>
            <p:ph type="dt" sz="quarter" idx="1"/>
          </p:nvPr>
        </p:nvSpPr>
        <p:spPr>
          <a:xfrm>
            <a:off x="3829050" y="0"/>
            <a:ext cx="2928938" cy="495300"/>
          </a:xfrm>
          <a:prstGeom prst="rect">
            <a:avLst/>
          </a:prstGeom>
        </p:spPr>
        <p:txBody>
          <a:bodyPr vert="horz" lIns="91440" tIns="45720" rIns="91440" bIns="45720" rtlCol="0"/>
          <a:lstStyle>
            <a:lvl1pPr algn="r">
              <a:defRPr sz="1200"/>
            </a:lvl1pPr>
          </a:lstStyle>
          <a:p>
            <a:fld id="{47EDC368-B823-4DCE-806D-AA8C0EBF638A}" type="datetimeFigureOut">
              <a:rPr lang="fr-FR" smtClean="0"/>
              <a:pPr/>
              <a:t>23/10/2019</a:t>
            </a:fld>
            <a:endParaRPr lang="fr-FR"/>
          </a:p>
        </p:txBody>
      </p:sp>
      <p:sp>
        <p:nvSpPr>
          <p:cNvPr id="4" name="Espace réservé du pied de page 3">
            <a:extLst>
              <a:ext uri="{FF2B5EF4-FFF2-40B4-BE49-F238E27FC236}">
                <a16:creationId xmlns:a16="http://schemas.microsoft.com/office/drawing/2014/main" id="{33432617-F4A4-4AA3-B95A-A3CD8EF60F47}"/>
              </a:ext>
            </a:extLst>
          </p:cNvPr>
          <p:cNvSpPr>
            <a:spLocks noGrp="1"/>
          </p:cNvSpPr>
          <p:nvPr>
            <p:ph type="ftr" sz="quarter" idx="2"/>
          </p:nvPr>
        </p:nvSpPr>
        <p:spPr>
          <a:xfrm>
            <a:off x="0" y="9372600"/>
            <a:ext cx="2928938" cy="4953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752BAB6-AF25-4EC3-9A67-6714468AA08F}"/>
              </a:ext>
            </a:extLst>
          </p:cNvPr>
          <p:cNvSpPr>
            <a:spLocks noGrp="1"/>
          </p:cNvSpPr>
          <p:nvPr>
            <p:ph type="sldNum" sz="quarter" idx="3"/>
          </p:nvPr>
        </p:nvSpPr>
        <p:spPr>
          <a:xfrm>
            <a:off x="3829050" y="9372600"/>
            <a:ext cx="2928938" cy="495300"/>
          </a:xfrm>
          <a:prstGeom prst="rect">
            <a:avLst/>
          </a:prstGeom>
        </p:spPr>
        <p:txBody>
          <a:bodyPr vert="horz" lIns="91440" tIns="45720" rIns="91440" bIns="45720" rtlCol="0" anchor="b"/>
          <a:lstStyle>
            <a:lvl1pPr algn="r">
              <a:defRPr sz="1200"/>
            </a:lvl1pPr>
          </a:lstStyle>
          <a:p>
            <a:fld id="{2753CA75-9434-4907-92EC-620EB306CF6F}" type="slidenum">
              <a:rPr lang="fr-FR" smtClean="0"/>
              <a:pPr/>
              <a:t>‹N°›</a:t>
            </a:fld>
            <a:endParaRPr lang="fr-FR"/>
          </a:p>
        </p:txBody>
      </p:sp>
    </p:spTree>
    <p:extLst>
      <p:ext uri="{BB962C8B-B14F-4D97-AF65-F5344CB8AC3E}">
        <p14:creationId xmlns:p14="http://schemas.microsoft.com/office/powerpoint/2010/main" val="3852889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8938" cy="493713"/>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a:p>
        </p:txBody>
      </p:sp>
      <p:sp>
        <p:nvSpPr>
          <p:cNvPr id="3" name="Espace réservé de la date 2"/>
          <p:cNvSpPr>
            <a:spLocks noGrp="1"/>
          </p:cNvSpPr>
          <p:nvPr>
            <p:ph type="dt" idx="1"/>
          </p:nvPr>
        </p:nvSpPr>
        <p:spPr>
          <a:xfrm>
            <a:off x="3829050" y="0"/>
            <a:ext cx="2928938"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D7C90613-0EB8-4EFE-B778-600831C36E62}" type="datetimeFigureOut">
              <a:rPr lang="fr-FR"/>
              <a:pPr>
                <a:defRPr/>
              </a:pPr>
              <a:t>23/10/2019</a:t>
            </a:fld>
            <a:endParaRPr lang="fr-FR"/>
          </a:p>
        </p:txBody>
      </p:sp>
      <p:sp>
        <p:nvSpPr>
          <p:cNvPr id="4" name="Espace réservé de l'image des diapositives 3"/>
          <p:cNvSpPr>
            <a:spLocks noGrp="1" noRot="1" noChangeAspect="1"/>
          </p:cNvSpPr>
          <p:nvPr>
            <p:ph type="sldImg" idx="2"/>
          </p:nvPr>
        </p:nvSpPr>
        <p:spPr>
          <a:xfrm>
            <a:off x="912813" y="739775"/>
            <a:ext cx="4933950" cy="3700463"/>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6275" y="4687888"/>
            <a:ext cx="5407025" cy="4440237"/>
          </a:xfrm>
          <a:prstGeom prst="rect">
            <a:avLst/>
          </a:prstGeom>
        </p:spPr>
        <p:txBody>
          <a:bodyPr vert="horz" wrap="square" lIns="91440" tIns="45720" rIns="91440" bIns="45720" numCol="1" anchor="t" anchorCtr="0" compatLnSpc="1">
            <a:prstTxWarp prst="textNoShape">
              <a:avLst/>
            </a:prstTxWarp>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372600"/>
            <a:ext cx="2928938" cy="493713"/>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fr-FR"/>
          </a:p>
        </p:txBody>
      </p:sp>
      <p:sp>
        <p:nvSpPr>
          <p:cNvPr id="7" name="Espace réservé du numéro de diapositive 6"/>
          <p:cNvSpPr>
            <a:spLocks noGrp="1"/>
          </p:cNvSpPr>
          <p:nvPr>
            <p:ph type="sldNum" sz="quarter" idx="5"/>
          </p:nvPr>
        </p:nvSpPr>
        <p:spPr>
          <a:xfrm>
            <a:off x="3829050" y="9372600"/>
            <a:ext cx="2928938" cy="493713"/>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D8A40831-68B0-47D5-A56A-DDAD014F303C}" type="slidenum">
              <a:rPr lang="fr-FR"/>
              <a:pPr>
                <a:defRPr/>
              </a:pPr>
              <a:t>‹N°›</a:t>
            </a:fld>
            <a:endParaRPr lang="fr-FR"/>
          </a:p>
        </p:txBody>
      </p:sp>
    </p:spTree>
    <p:extLst>
      <p:ext uri="{BB962C8B-B14F-4D97-AF65-F5344CB8AC3E}">
        <p14:creationId xmlns:p14="http://schemas.microsoft.com/office/powerpoint/2010/main" val="101912118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4339" name="Rectangle 3"/>
          <p:cNvSpPr>
            <a:spLocks noGrp="1" noChangeArrowheads="1"/>
          </p:cNvSpPr>
          <p:nvPr>
            <p:ph type="body" idx="1"/>
          </p:nvPr>
        </p:nvSpPr>
        <p:spPr bwMode="auto">
          <a:noFill/>
        </p:spPr>
        <p:txBody>
          <a:bodyPr/>
          <a:lstStyle/>
          <a:p>
            <a:pPr eaLnBrk="1" hangingPunct="1">
              <a:spcBef>
                <a:spcPct val="0"/>
              </a:spcBef>
            </a:pPr>
            <a:endParaRPr lang="en-GB">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Attention : les chiffres sont ceux présentés à l’oral.</a:t>
            </a:r>
          </a:p>
          <a:p>
            <a:pPr marL="164455" indent="-164455">
              <a:buFontTx/>
              <a:buChar char="-"/>
            </a:pPr>
            <a:endParaRPr lang="fr-FR" dirty="0"/>
          </a:p>
        </p:txBody>
      </p:sp>
    </p:spTree>
    <p:extLst>
      <p:ext uri="{BB962C8B-B14F-4D97-AF65-F5344CB8AC3E}">
        <p14:creationId xmlns:p14="http://schemas.microsoft.com/office/powerpoint/2010/main" val="568313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4035"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fr-FR">
              <a:latin typeface="Arial" panose="020B0604020202020204" pitchFamily="34" charset="0"/>
              <a:ea typeface="ＭＳ Ｐゴシック" charset="-128"/>
            </a:endParaRPr>
          </a:p>
        </p:txBody>
      </p:sp>
    </p:spTree>
    <p:extLst>
      <p:ext uri="{BB962C8B-B14F-4D97-AF65-F5344CB8AC3E}">
        <p14:creationId xmlns:p14="http://schemas.microsoft.com/office/powerpoint/2010/main" val="4061002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355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fr-FR">
              <a:latin typeface="Arial" panose="020B0604020202020204" pitchFamily="34" charset="0"/>
              <a:ea typeface="ＭＳ Ｐゴシック" charset="-128"/>
            </a:endParaRPr>
          </a:p>
        </p:txBody>
      </p:sp>
    </p:spTree>
    <p:extLst>
      <p:ext uri="{BB962C8B-B14F-4D97-AF65-F5344CB8AC3E}">
        <p14:creationId xmlns:p14="http://schemas.microsoft.com/office/powerpoint/2010/main" val="1956890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5603"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fr-FR">
              <a:latin typeface="Arial" panose="020B0604020202020204" pitchFamily="34" charset="0"/>
              <a:ea typeface="ＭＳ Ｐゴシック" charset="-128"/>
            </a:endParaRPr>
          </a:p>
        </p:txBody>
      </p:sp>
    </p:spTree>
    <p:extLst>
      <p:ext uri="{BB962C8B-B14F-4D97-AF65-F5344CB8AC3E}">
        <p14:creationId xmlns:p14="http://schemas.microsoft.com/office/powerpoint/2010/main" val="377847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Tree>
    <p:extLst>
      <p:ext uri="{BB962C8B-B14F-4D97-AF65-F5344CB8AC3E}">
        <p14:creationId xmlns:p14="http://schemas.microsoft.com/office/powerpoint/2010/main" val="2956286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Tree>
    <p:extLst>
      <p:ext uri="{BB962C8B-B14F-4D97-AF65-F5344CB8AC3E}">
        <p14:creationId xmlns:p14="http://schemas.microsoft.com/office/powerpoint/2010/main" val="653828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Tree>
    <p:extLst>
      <p:ext uri="{BB962C8B-B14F-4D97-AF65-F5344CB8AC3E}">
        <p14:creationId xmlns:p14="http://schemas.microsoft.com/office/powerpoint/2010/main" val="572184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Tree>
    <p:extLst>
      <p:ext uri="{BB962C8B-B14F-4D97-AF65-F5344CB8AC3E}">
        <p14:creationId xmlns:p14="http://schemas.microsoft.com/office/powerpoint/2010/main" val="1401002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Tree>
    <p:extLst>
      <p:ext uri="{BB962C8B-B14F-4D97-AF65-F5344CB8AC3E}">
        <p14:creationId xmlns:p14="http://schemas.microsoft.com/office/powerpoint/2010/main" val="4082668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image des diapositives 3">
            <a:extLst>
              <a:ext uri="{FF2B5EF4-FFF2-40B4-BE49-F238E27FC236}">
                <a16:creationId xmlns:a16="http://schemas.microsoft.com/office/drawing/2014/main" id="{6AC23FB5-596E-49C4-96F3-401546D99C3A}"/>
              </a:ext>
            </a:extLst>
          </p:cNvPr>
          <p:cNvSpPr>
            <a:spLocks noGrp="1" noRot="1" noChangeAspect="1"/>
          </p:cNvSpPr>
          <p:nvPr>
            <p:ph type="sldImg"/>
          </p:nvPr>
        </p:nvSpPr>
        <p:spPr/>
      </p:sp>
      <p:sp>
        <p:nvSpPr>
          <p:cNvPr id="5" name="Espace réservé des notes 4">
            <a:extLst>
              <a:ext uri="{FF2B5EF4-FFF2-40B4-BE49-F238E27FC236}">
                <a16:creationId xmlns:a16="http://schemas.microsoft.com/office/drawing/2014/main" id="{0CA5D4F3-50EB-4DA0-A293-0879F7B35C16}"/>
              </a:ext>
            </a:extLst>
          </p:cNvPr>
          <p:cNvSpPr>
            <a:spLocks noGrp="1"/>
          </p:cNvSpPr>
          <p:nvPr>
            <p:ph type="body" idx="1"/>
          </p:nvPr>
        </p:nvSpPr>
        <p:spPr/>
        <p:txBody>
          <a:bodyPr/>
          <a:lstStyle/>
          <a:p>
            <a:endParaRPr lang="fr-FR" dirty="0"/>
          </a:p>
          <a:p>
            <a:endParaRPr lang="fr-FR" dirty="0"/>
          </a:p>
        </p:txBody>
      </p:sp>
    </p:spTree>
    <p:extLst>
      <p:ext uri="{BB962C8B-B14F-4D97-AF65-F5344CB8AC3E}">
        <p14:creationId xmlns:p14="http://schemas.microsoft.com/office/powerpoint/2010/main" val="34444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4273" y="428858"/>
            <a:ext cx="8229600" cy="676564"/>
          </a:xfrm>
        </p:spPr>
        <p:txBody>
          <a:bodyPr/>
          <a:lstStyle>
            <a:lvl1pPr>
              <a:defRPr>
                <a:solidFill>
                  <a:schemeClr val="bg2">
                    <a:lumMod val="25000"/>
                  </a:schemeClr>
                </a:solidFill>
              </a:defRPr>
            </a:lvl1pPr>
          </a:lstStyle>
          <a:p>
            <a:r>
              <a:rPr lang="en-US" dirty="0"/>
              <a:t>Click to edit Master title style</a:t>
            </a:r>
          </a:p>
        </p:txBody>
      </p:sp>
      <p:sp>
        <p:nvSpPr>
          <p:cNvPr id="5" name="Text Placeholder 5"/>
          <p:cNvSpPr>
            <a:spLocks noGrp="1"/>
          </p:cNvSpPr>
          <p:nvPr>
            <p:ph type="body" sz="quarter" idx="11"/>
          </p:nvPr>
        </p:nvSpPr>
        <p:spPr>
          <a:xfrm>
            <a:off x="484273" y="6248400"/>
            <a:ext cx="8140615" cy="457200"/>
          </a:xfrm>
        </p:spPr>
        <p:txBody>
          <a:bodyPr anchor="b"/>
          <a:lstStyle>
            <a:lvl1pPr marL="0" indent="0">
              <a:lnSpc>
                <a:spcPct val="100000"/>
              </a:lnSpc>
              <a:spcBef>
                <a:spcPts val="0"/>
              </a:spcBef>
              <a:buNone/>
              <a:defRPr sz="1100"/>
            </a:lvl1pPr>
          </a:lstStyle>
          <a:p>
            <a:pPr lvl="0"/>
            <a:r>
              <a:rPr lang="en-US" dirty="0"/>
              <a:t>Click to edit Master text styles</a:t>
            </a:r>
          </a:p>
        </p:txBody>
      </p:sp>
      <p:sp>
        <p:nvSpPr>
          <p:cNvPr id="4" name="Slide Number Placeholder 5"/>
          <p:cNvSpPr>
            <a:spLocks noGrp="1"/>
          </p:cNvSpPr>
          <p:nvPr>
            <p:ph type="sldNum" sz="quarter" idx="12"/>
          </p:nvPr>
        </p:nvSpPr>
        <p:spPr>
          <a:xfrm>
            <a:off x="8743950" y="6613525"/>
            <a:ext cx="247650" cy="168275"/>
          </a:xfrm>
          <a:prstGeom prst="rect">
            <a:avLst/>
          </a:prstGeom>
        </p:spPr>
        <p:txBody>
          <a:bodyPr/>
          <a:lstStyle>
            <a:lvl1pPr>
              <a:defRPr/>
            </a:lvl1pPr>
          </a:lstStyle>
          <a:p>
            <a:pPr>
              <a:defRPr/>
            </a:pPr>
            <a:fld id="{F9575222-27F8-4DA1-BD52-B4DA2AE8E5B4}" type="slidenum">
              <a:rPr lang="en-US" altLang="en-US"/>
              <a:pPr>
                <a:defRPr/>
              </a:pPr>
              <a:t>‹N°›</a:t>
            </a:fld>
            <a:endParaRPr lang="en-US" altLang="en-US"/>
          </a:p>
        </p:txBody>
      </p:sp>
    </p:spTree>
    <p:extLst>
      <p:ext uri="{BB962C8B-B14F-4D97-AF65-F5344CB8AC3E}">
        <p14:creationId xmlns:p14="http://schemas.microsoft.com/office/powerpoint/2010/main" val="2727701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4273" y="428858"/>
            <a:ext cx="8229600" cy="676564"/>
          </a:xfr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84273" y="1524000"/>
            <a:ext cx="8229600" cy="4648200"/>
          </a:xfrm>
        </p:spPr>
        <p:txBody>
          <a:bodyPr/>
          <a:lstStyle>
            <a:lvl1pPr>
              <a:lnSpc>
                <a:spcPct val="100000"/>
              </a:lnSpc>
              <a:buClr>
                <a:srgbClr val="C00000"/>
              </a:buClr>
              <a:defRPr/>
            </a:lvl1pPr>
            <a:lvl2pPr>
              <a:buClr>
                <a:srgbClr val="C00000"/>
              </a:buClr>
              <a:defRPr/>
            </a:lvl2pPr>
            <a:lvl3pPr>
              <a:buClr>
                <a:srgbClr val="C00000"/>
              </a:buClr>
              <a:defRPr/>
            </a:lvl3pPr>
            <a:lvl4pPr>
              <a:buClr>
                <a:srgbClr val="C00000"/>
              </a:buClr>
              <a:defRPr/>
            </a:lvl4pPr>
            <a:lvl5pPr>
              <a:buClr>
                <a:srgbClr val="C0000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5"/>
          <p:cNvSpPr>
            <a:spLocks noGrp="1"/>
          </p:cNvSpPr>
          <p:nvPr>
            <p:ph type="body" sz="quarter" idx="11"/>
          </p:nvPr>
        </p:nvSpPr>
        <p:spPr>
          <a:xfrm>
            <a:off x="484273" y="6248400"/>
            <a:ext cx="8140615" cy="457200"/>
          </a:xfrm>
        </p:spPr>
        <p:txBody>
          <a:bodyPr anchor="b"/>
          <a:lstStyle>
            <a:lvl1pPr marL="0" indent="0">
              <a:lnSpc>
                <a:spcPct val="100000"/>
              </a:lnSpc>
              <a:spcBef>
                <a:spcPts val="0"/>
              </a:spcBef>
              <a:buNone/>
              <a:defRPr sz="1100"/>
            </a:lvl1pPr>
          </a:lstStyle>
          <a:p>
            <a:pPr lvl="0"/>
            <a:r>
              <a:rPr lang="en-US" dirty="0"/>
              <a:t>Click to edit Master text styles</a:t>
            </a:r>
          </a:p>
        </p:txBody>
      </p:sp>
      <p:sp>
        <p:nvSpPr>
          <p:cNvPr id="6" name="Slide Number Placeholder 5"/>
          <p:cNvSpPr>
            <a:spLocks noGrp="1"/>
          </p:cNvSpPr>
          <p:nvPr>
            <p:ph type="sldNum" sz="quarter" idx="12"/>
          </p:nvPr>
        </p:nvSpPr>
        <p:spPr>
          <a:xfrm>
            <a:off x="8743950" y="6613525"/>
            <a:ext cx="247650" cy="168275"/>
          </a:xfrm>
          <a:prstGeom prst="rect">
            <a:avLst/>
          </a:prstGeom>
        </p:spPr>
        <p:txBody>
          <a:bodyPr/>
          <a:lstStyle>
            <a:lvl1pPr>
              <a:defRPr/>
            </a:lvl1pPr>
          </a:lstStyle>
          <a:p>
            <a:pPr>
              <a:defRPr/>
            </a:pPr>
            <a:fld id="{EB506DD3-2D79-4E31-ACB7-941BD5F63A34}" type="slidenum">
              <a:rPr lang="en-US" altLang="en-US"/>
              <a:pPr>
                <a:defRPr/>
              </a:pPr>
              <a:t>‹N°›</a:t>
            </a:fld>
            <a:endParaRPr lang="en-US" altLang="en-US" dirty="0"/>
          </a:p>
        </p:txBody>
      </p:sp>
    </p:spTree>
    <p:extLst>
      <p:ext uri="{BB962C8B-B14F-4D97-AF65-F5344CB8AC3E}">
        <p14:creationId xmlns:p14="http://schemas.microsoft.com/office/powerpoint/2010/main" val="171180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de secti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722313" y="2906713"/>
            <a:ext cx="7772400" cy="1500187"/>
          </a:xfrm>
        </p:spPr>
        <p:txBody>
          <a:bodyPr anchor="ctr"/>
          <a:lstStyle>
            <a:lvl1pPr marL="0" indent="0" algn="ctr">
              <a:buNone/>
              <a:defRPr sz="2800" b="1">
                <a:solidFill>
                  <a:srgbClr val="0070C0"/>
                </a:solidFill>
                <a:latin typeface="Trebuchet MS"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dirty="0"/>
              <a:t>Cliquez pour modifier les styles du texte du masque</a:t>
            </a:r>
          </a:p>
        </p:txBody>
      </p:sp>
    </p:spTree>
    <p:extLst>
      <p:ext uri="{BB962C8B-B14F-4D97-AF65-F5344CB8AC3E}">
        <p14:creationId xmlns:p14="http://schemas.microsoft.com/office/powerpoint/2010/main" val="287011688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_Content">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1071E1A9-6288-486E-AA3A-3B2581543BDA}"/>
              </a:ext>
            </a:extLst>
          </p:cNvPr>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1" name="Rectangle 3"/>
          <p:cNvSpPr>
            <a:spLocks noGrp="1" noChangeArrowheads="1"/>
          </p:cNvSpPr>
          <p:nvPr>
            <p:ph idx="1"/>
          </p:nvPr>
        </p:nvSpPr>
        <p:spPr bwMode="auto">
          <a:xfrm>
            <a:off x="533400" y="1350963"/>
            <a:ext cx="8358188" cy="44988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p:txBody>
      </p:sp>
      <p:sp>
        <p:nvSpPr>
          <p:cNvPr id="12" name="Rectangle 2"/>
          <p:cNvSpPr>
            <a:spLocks noGrp="1" noChangeArrowheads="1"/>
          </p:cNvSpPr>
          <p:nvPr>
            <p:ph type="title"/>
          </p:nvPr>
        </p:nvSpPr>
        <p:spPr bwMode="auto">
          <a:xfrm>
            <a:off x="533401" y="152401"/>
            <a:ext cx="7543799"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8" name="Text Placeholder 4"/>
          <p:cNvSpPr>
            <a:spLocks noGrp="1"/>
          </p:cNvSpPr>
          <p:nvPr>
            <p:ph type="body" sz="quarter" idx="11"/>
          </p:nvPr>
        </p:nvSpPr>
        <p:spPr>
          <a:xfrm>
            <a:off x="533400" y="6294120"/>
            <a:ext cx="8357616" cy="182880"/>
          </a:xfrm>
        </p:spPr>
        <p:txBody>
          <a:bodyPr/>
          <a:lstStyle>
            <a:lvl1pPr marL="0" indent="0" algn="r">
              <a:buNone/>
              <a:defRPr sz="1000"/>
            </a:lvl1pPr>
          </a:lstStyle>
          <a:p>
            <a:pPr lvl="0"/>
            <a:r>
              <a:rPr lang="en-US" dirty="0"/>
              <a:t>Click to edit Master text styles</a:t>
            </a:r>
          </a:p>
        </p:txBody>
      </p:sp>
      <p:sp>
        <p:nvSpPr>
          <p:cNvPr id="10" name="Text Placeholder 6"/>
          <p:cNvSpPr>
            <a:spLocks noGrp="1"/>
          </p:cNvSpPr>
          <p:nvPr>
            <p:ph type="body" sz="quarter" idx="13"/>
          </p:nvPr>
        </p:nvSpPr>
        <p:spPr>
          <a:xfrm>
            <a:off x="533400" y="5862320"/>
            <a:ext cx="8357616"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val="1980767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 y="44450"/>
            <a:ext cx="8193088" cy="11064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Rectangle 3"/>
          <p:cNvSpPr>
            <a:spLocks noGrp="1" noChangeArrowheads="1"/>
          </p:cNvSpPr>
          <p:nvPr>
            <p:ph type="body" idx="1"/>
          </p:nvPr>
        </p:nvSpPr>
        <p:spPr bwMode="auto">
          <a:xfrm>
            <a:off x="50800" y="1409700"/>
            <a:ext cx="9024938" cy="5303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9" r:id="rId4"/>
    <p:sldLayoutId id="2147483670" r:id="rId5"/>
    <p:sldLayoutId id="2147483671" r:id="rId6"/>
    <p:sldLayoutId id="2147483673" r:id="rId7"/>
  </p:sldLayoutIdLst>
  <p:txStyles>
    <p:titleStyle>
      <a:lvl1pPr algn="l" rtl="0" eaLnBrk="0" fontAlgn="base" hangingPunct="0">
        <a:spcBef>
          <a:spcPct val="0"/>
        </a:spcBef>
        <a:spcAft>
          <a:spcPct val="0"/>
        </a:spcAft>
        <a:defRPr sz="2800" b="1">
          <a:solidFill>
            <a:srgbClr val="333399"/>
          </a:solidFill>
          <a:latin typeface="+mj-lt"/>
          <a:ea typeface="ＭＳ Ｐゴシック" pitchFamily="-109" charset="-128"/>
          <a:cs typeface="ＭＳ Ｐゴシック" pitchFamily="-109" charset="-128"/>
        </a:defRPr>
      </a:lvl1pPr>
      <a:lvl2pPr algn="l" rtl="0" eaLnBrk="0" fontAlgn="base" hangingPunct="0">
        <a:spcBef>
          <a:spcPct val="0"/>
        </a:spcBef>
        <a:spcAft>
          <a:spcPct val="0"/>
        </a:spcAft>
        <a:defRPr sz="2800" b="1">
          <a:solidFill>
            <a:srgbClr val="333399"/>
          </a:solidFill>
          <a:latin typeface="Calibri" pitchFamily="-109" charset="0"/>
          <a:ea typeface="ＭＳ Ｐゴシック" pitchFamily="-109" charset="-128"/>
          <a:cs typeface="ＭＳ Ｐゴシック" pitchFamily="-109" charset="-128"/>
        </a:defRPr>
      </a:lvl2pPr>
      <a:lvl3pPr algn="l" rtl="0" eaLnBrk="0" fontAlgn="base" hangingPunct="0">
        <a:spcBef>
          <a:spcPct val="0"/>
        </a:spcBef>
        <a:spcAft>
          <a:spcPct val="0"/>
        </a:spcAft>
        <a:defRPr sz="2800" b="1">
          <a:solidFill>
            <a:srgbClr val="333399"/>
          </a:solidFill>
          <a:latin typeface="Calibri" pitchFamily="-109" charset="0"/>
          <a:ea typeface="ＭＳ Ｐゴシック" pitchFamily="-109" charset="-128"/>
          <a:cs typeface="ＭＳ Ｐゴシック" pitchFamily="-109" charset="-128"/>
        </a:defRPr>
      </a:lvl3pPr>
      <a:lvl4pPr algn="l" rtl="0" eaLnBrk="0" fontAlgn="base" hangingPunct="0">
        <a:spcBef>
          <a:spcPct val="0"/>
        </a:spcBef>
        <a:spcAft>
          <a:spcPct val="0"/>
        </a:spcAft>
        <a:defRPr sz="2800" b="1">
          <a:solidFill>
            <a:srgbClr val="333399"/>
          </a:solidFill>
          <a:latin typeface="Calibri" pitchFamily="-109" charset="0"/>
          <a:ea typeface="ＭＳ Ｐゴシック" pitchFamily="-109" charset="-128"/>
          <a:cs typeface="ＭＳ Ｐゴシック" pitchFamily="-109" charset="-128"/>
        </a:defRPr>
      </a:lvl4pPr>
      <a:lvl5pPr algn="l" rtl="0" eaLnBrk="0" fontAlgn="base" hangingPunct="0">
        <a:spcBef>
          <a:spcPct val="0"/>
        </a:spcBef>
        <a:spcAft>
          <a:spcPct val="0"/>
        </a:spcAft>
        <a:defRPr sz="2800" b="1">
          <a:solidFill>
            <a:srgbClr val="333399"/>
          </a:solidFill>
          <a:latin typeface="Calibri" pitchFamily="-109" charset="0"/>
          <a:ea typeface="ＭＳ Ｐゴシック" pitchFamily="-109" charset="-128"/>
          <a:cs typeface="ＭＳ Ｐゴシック" pitchFamily="-109" charset="-128"/>
        </a:defRPr>
      </a:lvl5pPr>
      <a:lvl6pPr marL="457200" algn="l" rtl="0" fontAlgn="base">
        <a:spcBef>
          <a:spcPct val="0"/>
        </a:spcBef>
        <a:spcAft>
          <a:spcPct val="0"/>
        </a:spcAft>
        <a:defRPr sz="2800" b="1">
          <a:solidFill>
            <a:srgbClr val="333399"/>
          </a:solidFill>
          <a:latin typeface="Calibri" pitchFamily="-109" charset="0"/>
        </a:defRPr>
      </a:lvl6pPr>
      <a:lvl7pPr marL="914400" algn="l" rtl="0" fontAlgn="base">
        <a:spcBef>
          <a:spcPct val="0"/>
        </a:spcBef>
        <a:spcAft>
          <a:spcPct val="0"/>
        </a:spcAft>
        <a:defRPr sz="2800" b="1">
          <a:solidFill>
            <a:srgbClr val="333399"/>
          </a:solidFill>
          <a:latin typeface="Calibri" pitchFamily="-109" charset="0"/>
        </a:defRPr>
      </a:lvl7pPr>
      <a:lvl8pPr marL="1371600" algn="l" rtl="0" fontAlgn="base">
        <a:spcBef>
          <a:spcPct val="0"/>
        </a:spcBef>
        <a:spcAft>
          <a:spcPct val="0"/>
        </a:spcAft>
        <a:defRPr sz="2800" b="1">
          <a:solidFill>
            <a:srgbClr val="333399"/>
          </a:solidFill>
          <a:latin typeface="Calibri" pitchFamily="-109" charset="0"/>
        </a:defRPr>
      </a:lvl8pPr>
      <a:lvl9pPr marL="1828800" algn="l" rtl="0" fontAlgn="base">
        <a:spcBef>
          <a:spcPct val="0"/>
        </a:spcBef>
        <a:spcAft>
          <a:spcPct val="0"/>
        </a:spcAft>
        <a:defRPr sz="2800" b="1">
          <a:solidFill>
            <a:srgbClr val="333399"/>
          </a:solidFill>
          <a:latin typeface="Calibri" pitchFamily="-109" charset="0"/>
        </a:defRPr>
      </a:lvl9pPr>
    </p:titleStyle>
    <p:bodyStyle>
      <a:lvl1pPr marL="342900" indent="-342900" algn="l" rtl="0" eaLnBrk="0" fontAlgn="base" hangingPunct="0">
        <a:spcBef>
          <a:spcPct val="20000"/>
        </a:spcBef>
        <a:spcAft>
          <a:spcPct val="0"/>
        </a:spcAft>
        <a:buClr>
          <a:srgbClr val="CC3300"/>
        </a:buClr>
        <a:buFont typeface="Wingdings" pitchFamily="2" charset="2"/>
        <a:buChar char="§"/>
        <a:defRPr sz="2000">
          <a:solidFill>
            <a:srgbClr val="CC3300"/>
          </a:solidFill>
          <a:latin typeface="+mn-lt"/>
          <a:ea typeface="ＭＳ Ｐゴシック" pitchFamily="-109" charset="-128"/>
          <a:cs typeface="ＭＳ Ｐゴシック" pitchFamily="-109" charset="-128"/>
        </a:defRPr>
      </a:lvl1pPr>
      <a:lvl2pPr marL="742950" indent="-285750" algn="l" rtl="0" eaLnBrk="0" fontAlgn="base" hangingPunct="0">
        <a:spcBef>
          <a:spcPct val="20000"/>
        </a:spcBef>
        <a:spcAft>
          <a:spcPct val="0"/>
        </a:spcAft>
        <a:buClr>
          <a:srgbClr val="CC3300"/>
        </a:buClr>
        <a:buChar char="–"/>
        <a:defRPr sz="2800">
          <a:solidFill>
            <a:srgbClr val="000066"/>
          </a:solidFill>
          <a:latin typeface="+mn-lt"/>
          <a:ea typeface="ＭＳ Ｐゴシック" pitchFamily="-109" charset="-128"/>
        </a:defRPr>
      </a:lvl2pPr>
      <a:lvl3pPr marL="1143000" indent="-228600" algn="l" rtl="0" eaLnBrk="0" fontAlgn="base" hangingPunct="0">
        <a:spcBef>
          <a:spcPct val="20000"/>
        </a:spcBef>
        <a:spcAft>
          <a:spcPct val="0"/>
        </a:spcAft>
        <a:buClr>
          <a:srgbClr val="CC3300"/>
        </a:buClr>
        <a:buChar char="•"/>
        <a:defRPr sz="1600">
          <a:solidFill>
            <a:srgbClr val="000066"/>
          </a:solidFill>
          <a:latin typeface="+mn-lt"/>
          <a:ea typeface="ＭＳ Ｐゴシック" pitchFamily="-109" charset="-128"/>
        </a:defRPr>
      </a:lvl3pPr>
      <a:lvl4pPr marL="1600200" indent="-228600" algn="l" rtl="0" eaLnBrk="0" fontAlgn="base" hangingPunct="0">
        <a:spcBef>
          <a:spcPct val="20000"/>
        </a:spcBef>
        <a:spcAft>
          <a:spcPct val="0"/>
        </a:spcAft>
        <a:buClr>
          <a:srgbClr val="CC3300"/>
        </a:buClr>
        <a:buChar char="–"/>
        <a:defRPr sz="1400">
          <a:solidFill>
            <a:srgbClr val="000066"/>
          </a:solidFill>
          <a:latin typeface="+mn-lt"/>
          <a:ea typeface="ＭＳ Ｐゴシック" pitchFamily="-109" charset="-128"/>
        </a:defRPr>
      </a:lvl4pPr>
      <a:lvl5pPr marL="2057400" indent="-228600" algn="l" rtl="0" eaLnBrk="0" fontAlgn="base" hangingPunct="0">
        <a:spcBef>
          <a:spcPct val="20000"/>
        </a:spcBef>
        <a:spcAft>
          <a:spcPct val="0"/>
        </a:spcAft>
        <a:buClr>
          <a:srgbClr val="CC3300"/>
        </a:buClr>
        <a:buChar char="»"/>
        <a:defRPr sz="1400">
          <a:solidFill>
            <a:srgbClr val="000066"/>
          </a:solidFill>
          <a:latin typeface="+mn-lt"/>
          <a:ea typeface="ＭＳ Ｐゴシック" pitchFamily="-109" charset="-128"/>
        </a:defRPr>
      </a:lvl5pPr>
      <a:lvl6pPr marL="2514600" indent="-228600" algn="l" rtl="0" fontAlgn="base">
        <a:spcBef>
          <a:spcPct val="20000"/>
        </a:spcBef>
        <a:spcAft>
          <a:spcPct val="0"/>
        </a:spcAft>
        <a:buClr>
          <a:srgbClr val="CC3300"/>
        </a:buClr>
        <a:buChar char="»"/>
        <a:defRPr sz="1400">
          <a:solidFill>
            <a:srgbClr val="000066"/>
          </a:solidFill>
          <a:latin typeface="+mn-lt"/>
          <a:ea typeface="ＭＳ Ｐゴシック" pitchFamily="-109" charset="-128"/>
        </a:defRPr>
      </a:lvl6pPr>
      <a:lvl7pPr marL="2971800" indent="-228600" algn="l" rtl="0" fontAlgn="base">
        <a:spcBef>
          <a:spcPct val="20000"/>
        </a:spcBef>
        <a:spcAft>
          <a:spcPct val="0"/>
        </a:spcAft>
        <a:buClr>
          <a:srgbClr val="CC3300"/>
        </a:buClr>
        <a:buChar char="»"/>
        <a:defRPr sz="1400">
          <a:solidFill>
            <a:srgbClr val="000066"/>
          </a:solidFill>
          <a:latin typeface="+mn-lt"/>
          <a:ea typeface="ＭＳ Ｐゴシック" pitchFamily="-109" charset="-128"/>
        </a:defRPr>
      </a:lvl7pPr>
      <a:lvl8pPr marL="3429000" indent="-228600" algn="l" rtl="0" fontAlgn="base">
        <a:spcBef>
          <a:spcPct val="20000"/>
        </a:spcBef>
        <a:spcAft>
          <a:spcPct val="0"/>
        </a:spcAft>
        <a:buClr>
          <a:srgbClr val="CC3300"/>
        </a:buClr>
        <a:buChar char="»"/>
        <a:defRPr sz="1400">
          <a:solidFill>
            <a:srgbClr val="000066"/>
          </a:solidFill>
          <a:latin typeface="+mn-lt"/>
          <a:ea typeface="ＭＳ Ｐゴシック" pitchFamily="-109" charset="-128"/>
        </a:defRPr>
      </a:lvl8pPr>
      <a:lvl9pPr marL="3886200" indent="-228600" algn="l" rtl="0" fontAlgn="base">
        <a:spcBef>
          <a:spcPct val="20000"/>
        </a:spcBef>
        <a:spcAft>
          <a:spcPct val="0"/>
        </a:spcAft>
        <a:buClr>
          <a:srgbClr val="CC3300"/>
        </a:buClr>
        <a:buChar char="»"/>
        <a:defRPr sz="1400">
          <a:solidFill>
            <a:srgbClr val="000066"/>
          </a:solidFill>
          <a:latin typeface="+mn-lt"/>
          <a:ea typeface="ＭＳ Ｐゴシック" pitchFamily="-109"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title" idx="4294967295"/>
          </p:nvPr>
        </p:nvSpPr>
        <p:spPr>
          <a:xfrm>
            <a:off x="50800" y="44450"/>
            <a:ext cx="8630024" cy="1106488"/>
          </a:xfrm>
        </p:spPr>
        <p:txBody>
          <a:bodyPr/>
          <a:lstStyle/>
          <a:p>
            <a:r>
              <a:rPr lang="fr-FR" altLang="fr-FR" sz="3200" dirty="0">
                <a:latin typeface="Calibri" panose="020F0502020204030204" pitchFamily="34" charset="0"/>
              </a:rPr>
              <a:t>DTG + TAF/FTC vs DTG + TDF/FTC vs EFV/TDF/FTC</a:t>
            </a:r>
          </a:p>
        </p:txBody>
      </p:sp>
      <p:sp>
        <p:nvSpPr>
          <p:cNvPr id="2051" name="Espace réservé du contenu 4"/>
          <p:cNvSpPr>
            <a:spLocks/>
          </p:cNvSpPr>
          <p:nvPr/>
        </p:nvSpPr>
        <p:spPr bwMode="auto">
          <a:xfrm>
            <a:off x="50800" y="1219200"/>
            <a:ext cx="8193088" cy="5303838"/>
          </a:xfrm>
          <a:prstGeom prst="rect">
            <a:avLst/>
          </a:prstGeom>
          <a:noFill/>
          <a:ln w="9525">
            <a:noFill/>
            <a:miter lim="800000"/>
            <a:headEnd/>
            <a:tailEnd/>
          </a:ln>
        </p:spPr>
        <p:txBody>
          <a:bodyPr/>
          <a:lstStyle/>
          <a:p>
            <a:pPr marL="342900" lvl="1" indent="-342900" eaLnBrk="0" hangingPunct="0">
              <a:lnSpc>
                <a:spcPct val="90000"/>
              </a:lnSpc>
              <a:spcBef>
                <a:spcPts val="1200"/>
              </a:spcBef>
              <a:buClr>
                <a:srgbClr val="CC3300"/>
              </a:buClr>
              <a:buFont typeface="Wingdings" pitchFamily="2" charset="2"/>
              <a:buChar char="§"/>
              <a:tabLst>
                <a:tab pos="3683000" algn="l"/>
              </a:tabLst>
            </a:pPr>
            <a:r>
              <a:rPr lang="cs-CZ" sz="2800" b="1" dirty="0">
                <a:solidFill>
                  <a:srgbClr val="CC3300"/>
                </a:solidFill>
                <a:latin typeface="Calibri" pitchFamily="34" charset="0"/>
              </a:rPr>
              <a:t>ADVANCE</a:t>
            </a:r>
            <a:r>
              <a:rPr lang="en-US" sz="2800" b="1" dirty="0">
                <a:solidFill>
                  <a:srgbClr val="C0C0C0"/>
                </a:solidFill>
                <a:latin typeface="Calibri" pitchFamily="34" charset="0"/>
              </a:rPr>
              <a:t>		</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3">
            <a:extLst>
              <a:ext uri="{FF2B5EF4-FFF2-40B4-BE49-F238E27FC236}">
                <a16:creationId xmlns:a16="http://schemas.microsoft.com/office/drawing/2014/main" id="{BA2466FB-8D9C-9D4F-A18E-5C88B2FCB70D}"/>
              </a:ext>
            </a:extLst>
          </p:cNvPr>
          <p:cNvSpPr txBox="1">
            <a:spLocks/>
          </p:cNvSpPr>
          <p:nvPr/>
        </p:nvSpPr>
        <p:spPr>
          <a:xfrm>
            <a:off x="1298577" y="115890"/>
            <a:ext cx="7772399" cy="936625"/>
          </a:xfrm>
          <a:prstGeom prst="rect">
            <a:avLst/>
          </a:prstGeom>
        </p:spPr>
        <p:txBody>
          <a:bodyPr/>
          <a:lstStyle>
            <a:lvl1pPr algn="l" rtl="0" eaLnBrk="0" fontAlgn="base" hangingPunct="0">
              <a:lnSpc>
                <a:spcPct val="90000"/>
              </a:lnSpc>
              <a:spcBef>
                <a:spcPct val="0"/>
              </a:spcBef>
              <a:spcAft>
                <a:spcPct val="0"/>
              </a:spcAft>
              <a:defRPr sz="2800">
                <a:solidFill>
                  <a:schemeClr val="bg1"/>
                </a:solidFill>
                <a:latin typeface="+mj-lt"/>
                <a:ea typeface="+mj-ea"/>
                <a:cs typeface="+mj-cs"/>
              </a:defRPr>
            </a:lvl1pPr>
            <a:lvl2pPr algn="l" rtl="0" eaLnBrk="0" fontAlgn="base" hangingPunct="0">
              <a:lnSpc>
                <a:spcPct val="90000"/>
              </a:lnSpc>
              <a:spcBef>
                <a:spcPct val="0"/>
              </a:spcBef>
              <a:spcAft>
                <a:spcPct val="0"/>
              </a:spcAft>
              <a:defRPr sz="2800">
                <a:solidFill>
                  <a:schemeClr val="bg1"/>
                </a:solidFill>
                <a:latin typeface="Arial" charset="0"/>
                <a:cs typeface="Arial" charset="0"/>
              </a:defRPr>
            </a:lvl2pPr>
            <a:lvl3pPr algn="l" rtl="0" eaLnBrk="0" fontAlgn="base" hangingPunct="0">
              <a:lnSpc>
                <a:spcPct val="90000"/>
              </a:lnSpc>
              <a:spcBef>
                <a:spcPct val="0"/>
              </a:spcBef>
              <a:spcAft>
                <a:spcPct val="0"/>
              </a:spcAft>
              <a:defRPr sz="2800">
                <a:solidFill>
                  <a:schemeClr val="bg1"/>
                </a:solidFill>
                <a:latin typeface="Arial" charset="0"/>
                <a:cs typeface="Arial" charset="0"/>
              </a:defRPr>
            </a:lvl3pPr>
            <a:lvl4pPr algn="l" rtl="0" eaLnBrk="0" fontAlgn="base" hangingPunct="0">
              <a:lnSpc>
                <a:spcPct val="90000"/>
              </a:lnSpc>
              <a:spcBef>
                <a:spcPct val="0"/>
              </a:spcBef>
              <a:spcAft>
                <a:spcPct val="0"/>
              </a:spcAft>
              <a:defRPr sz="2800">
                <a:solidFill>
                  <a:schemeClr val="bg1"/>
                </a:solidFill>
                <a:latin typeface="Arial" charset="0"/>
                <a:cs typeface="Arial" charset="0"/>
              </a:defRPr>
            </a:lvl4pPr>
            <a:lvl5pPr algn="l" rtl="0" eaLnBrk="0" fontAlgn="base" hangingPunct="0">
              <a:lnSpc>
                <a:spcPct val="90000"/>
              </a:lnSpc>
              <a:spcBef>
                <a:spcPct val="0"/>
              </a:spcBef>
              <a:spcAft>
                <a:spcPct val="0"/>
              </a:spcAft>
              <a:defRPr sz="2800">
                <a:solidFill>
                  <a:schemeClr val="bg1"/>
                </a:solidFill>
                <a:latin typeface="Arial" charset="0"/>
                <a:cs typeface="Arial" charset="0"/>
              </a:defRPr>
            </a:lvl5pPr>
            <a:lvl6pPr marL="457200" algn="ctr" rtl="0" fontAlgn="base">
              <a:lnSpc>
                <a:spcPct val="90000"/>
              </a:lnSpc>
              <a:spcBef>
                <a:spcPct val="0"/>
              </a:spcBef>
              <a:spcAft>
                <a:spcPct val="0"/>
              </a:spcAft>
              <a:defRPr sz="2800">
                <a:solidFill>
                  <a:srgbClr val="FFFF66"/>
                </a:solidFill>
                <a:latin typeface="Arial" charset="0"/>
                <a:cs typeface="Arial" charset="0"/>
              </a:defRPr>
            </a:lvl6pPr>
            <a:lvl7pPr marL="914400" algn="ctr" rtl="0" fontAlgn="base">
              <a:lnSpc>
                <a:spcPct val="90000"/>
              </a:lnSpc>
              <a:spcBef>
                <a:spcPct val="0"/>
              </a:spcBef>
              <a:spcAft>
                <a:spcPct val="0"/>
              </a:spcAft>
              <a:defRPr sz="2800">
                <a:solidFill>
                  <a:srgbClr val="FFFF66"/>
                </a:solidFill>
                <a:latin typeface="Arial" charset="0"/>
                <a:cs typeface="Arial" charset="0"/>
              </a:defRPr>
            </a:lvl7pPr>
            <a:lvl8pPr marL="1371600" algn="ctr" rtl="0" fontAlgn="base">
              <a:lnSpc>
                <a:spcPct val="90000"/>
              </a:lnSpc>
              <a:spcBef>
                <a:spcPct val="0"/>
              </a:spcBef>
              <a:spcAft>
                <a:spcPct val="0"/>
              </a:spcAft>
              <a:defRPr sz="2800">
                <a:solidFill>
                  <a:srgbClr val="FFFF66"/>
                </a:solidFill>
                <a:latin typeface="Arial" charset="0"/>
                <a:cs typeface="Arial" charset="0"/>
              </a:defRPr>
            </a:lvl8pPr>
            <a:lvl9pPr marL="1828800" algn="ctr" rtl="0" fontAlgn="base">
              <a:lnSpc>
                <a:spcPct val="90000"/>
              </a:lnSpc>
              <a:spcBef>
                <a:spcPct val="0"/>
              </a:spcBef>
              <a:spcAft>
                <a:spcPct val="0"/>
              </a:spcAft>
              <a:defRPr sz="2800">
                <a:solidFill>
                  <a:srgbClr val="FFFF66"/>
                </a:solidFill>
                <a:latin typeface="Arial" charset="0"/>
                <a:cs typeface="Arial" charset="0"/>
              </a:defRPr>
            </a:lvl9pPr>
          </a:lstStyle>
          <a:p>
            <a:endParaRPr lang="fr-FR" sz="2400" kern="0" dirty="0"/>
          </a:p>
        </p:txBody>
      </p:sp>
      <p:sp>
        <p:nvSpPr>
          <p:cNvPr id="8" name="Espace réservé du texte 1">
            <a:extLst>
              <a:ext uri="{FF2B5EF4-FFF2-40B4-BE49-F238E27FC236}">
                <a16:creationId xmlns:a16="http://schemas.microsoft.com/office/drawing/2014/main" id="{CC54050C-B920-AD4F-99A2-6DE89E6FCCE3}"/>
              </a:ext>
            </a:extLst>
          </p:cNvPr>
          <p:cNvSpPr txBox="1">
            <a:spLocks/>
          </p:cNvSpPr>
          <p:nvPr/>
        </p:nvSpPr>
        <p:spPr bwMode="auto">
          <a:xfrm>
            <a:off x="6656963" y="1636930"/>
            <a:ext cx="1030375" cy="400110"/>
          </a:xfrm>
          <a:prstGeom prst="rect">
            <a:avLst/>
          </a:prstGeom>
          <a:noFill/>
          <a:ln w="9525">
            <a:noFill/>
            <a:miter lim="800000"/>
            <a:headEnd/>
            <a:tailEnd/>
          </a:ln>
        </p:spPr>
        <p:txBody>
          <a:bodyPr vert="horz" wrap="none" lIns="91440" tIns="45720" rIns="91440" bIns="45720" numCol="1" anchor="ctr" anchorCtr="0" compatLnSpc="1">
            <a:prstTxWarp prst="textNoShape">
              <a:avLst/>
            </a:prstTxWarp>
            <a:spAutoFit/>
          </a:bodyPr>
          <a:lstStyle>
            <a:lvl1pPr marL="0" indent="0" algn="ctr" rtl="0" eaLnBrk="0" fontAlgn="base" hangingPunct="0">
              <a:spcBef>
                <a:spcPct val="0"/>
              </a:spcBef>
              <a:spcAft>
                <a:spcPct val="0"/>
              </a:spcAft>
              <a:buClr>
                <a:srgbClr val="0070C0"/>
              </a:buClr>
              <a:buNone/>
              <a:defRPr sz="2800" b="1">
                <a:solidFill>
                  <a:srgbClr val="0070C0"/>
                </a:solidFill>
                <a:latin typeface="Trebuchet MS" pitchFamily="34" charset="0"/>
                <a:ea typeface="+mn-ea"/>
                <a:cs typeface="+mn-cs"/>
              </a:defRPr>
            </a:lvl1pPr>
            <a:lvl2pPr marL="457200" indent="0" algn="l" rtl="0" eaLnBrk="0" fontAlgn="base" hangingPunct="0">
              <a:spcBef>
                <a:spcPct val="0"/>
              </a:spcBef>
              <a:spcAft>
                <a:spcPct val="0"/>
              </a:spcAft>
              <a:buClr>
                <a:srgbClr val="0070C0"/>
              </a:buClr>
              <a:buNone/>
              <a:defRPr sz="1800">
                <a:solidFill>
                  <a:srgbClr val="000066"/>
                </a:solidFill>
                <a:latin typeface="+mn-lt"/>
              </a:defRPr>
            </a:lvl2pPr>
            <a:lvl3pPr marL="914400" indent="0" algn="l" rtl="0" eaLnBrk="0" fontAlgn="base" hangingPunct="0">
              <a:spcBef>
                <a:spcPct val="0"/>
              </a:spcBef>
              <a:spcAft>
                <a:spcPct val="0"/>
              </a:spcAft>
              <a:buClr>
                <a:srgbClr val="0070C0"/>
              </a:buClr>
              <a:buNone/>
              <a:defRPr sz="1600">
                <a:solidFill>
                  <a:srgbClr val="000066"/>
                </a:solidFill>
                <a:latin typeface="+mn-lt"/>
              </a:defRPr>
            </a:lvl3pPr>
            <a:lvl4pPr marL="1371600" indent="0" algn="l" rtl="0" eaLnBrk="0" fontAlgn="base" hangingPunct="0">
              <a:spcBef>
                <a:spcPct val="0"/>
              </a:spcBef>
              <a:spcAft>
                <a:spcPct val="0"/>
              </a:spcAft>
              <a:buClr>
                <a:srgbClr val="0070C0"/>
              </a:buClr>
              <a:buNone/>
              <a:defRPr sz="1400">
                <a:solidFill>
                  <a:srgbClr val="000066"/>
                </a:solidFill>
                <a:latin typeface="+mn-lt"/>
              </a:defRPr>
            </a:lvl4pPr>
            <a:lvl5pPr marL="1828800" indent="0" algn="l" rtl="0" eaLnBrk="0" fontAlgn="base" hangingPunct="0">
              <a:spcBef>
                <a:spcPct val="0"/>
              </a:spcBef>
              <a:spcAft>
                <a:spcPct val="0"/>
              </a:spcAft>
              <a:buClr>
                <a:srgbClr val="0070C0"/>
              </a:buClr>
              <a:buNone/>
              <a:defRPr sz="1400">
                <a:solidFill>
                  <a:srgbClr val="000066"/>
                </a:solidFill>
                <a:latin typeface="+mn-lt"/>
              </a:defRPr>
            </a:lvl5pPr>
            <a:lvl6pPr marL="2286000" indent="0" algn="l" rtl="0" fontAlgn="base">
              <a:spcBef>
                <a:spcPct val="0"/>
              </a:spcBef>
              <a:spcAft>
                <a:spcPct val="0"/>
              </a:spcAft>
              <a:buClr>
                <a:srgbClr val="FFFF00"/>
              </a:buClr>
              <a:buNone/>
              <a:defRPr sz="1400">
                <a:solidFill>
                  <a:schemeClr val="bg1"/>
                </a:solidFill>
                <a:latin typeface="+mn-lt"/>
              </a:defRPr>
            </a:lvl6pPr>
            <a:lvl7pPr marL="2743200" indent="0" algn="l" rtl="0" fontAlgn="base">
              <a:spcBef>
                <a:spcPct val="0"/>
              </a:spcBef>
              <a:spcAft>
                <a:spcPct val="0"/>
              </a:spcAft>
              <a:buClr>
                <a:srgbClr val="FFFF00"/>
              </a:buClr>
              <a:buNone/>
              <a:defRPr sz="1400">
                <a:solidFill>
                  <a:schemeClr val="bg1"/>
                </a:solidFill>
                <a:latin typeface="+mn-lt"/>
              </a:defRPr>
            </a:lvl7pPr>
            <a:lvl8pPr marL="3200400" indent="0" algn="l" rtl="0" fontAlgn="base">
              <a:spcBef>
                <a:spcPct val="0"/>
              </a:spcBef>
              <a:spcAft>
                <a:spcPct val="0"/>
              </a:spcAft>
              <a:buClr>
                <a:srgbClr val="FFFF00"/>
              </a:buClr>
              <a:buNone/>
              <a:defRPr sz="1400">
                <a:solidFill>
                  <a:schemeClr val="bg1"/>
                </a:solidFill>
                <a:latin typeface="+mn-lt"/>
              </a:defRPr>
            </a:lvl8pPr>
            <a:lvl9pPr marL="3657600" indent="0" algn="l" rtl="0" fontAlgn="base">
              <a:spcBef>
                <a:spcPct val="0"/>
              </a:spcBef>
              <a:spcAft>
                <a:spcPct val="0"/>
              </a:spcAft>
              <a:buClr>
                <a:srgbClr val="FFFF00"/>
              </a:buClr>
              <a:buNone/>
              <a:defRPr sz="1400">
                <a:solidFill>
                  <a:schemeClr val="bg1"/>
                </a:solidFill>
                <a:latin typeface="+mn-lt"/>
              </a:defRPr>
            </a:lvl9pPr>
          </a:lstStyle>
          <a:p>
            <a:r>
              <a:rPr lang="en-US" sz="2000" kern="0">
                <a:solidFill>
                  <a:srgbClr val="CC3300"/>
                </a:solidFill>
                <a:latin typeface="Calibri" panose="020F0502020204030204" pitchFamily="34" charset="0"/>
                <a:cs typeface="Calibri" panose="020F0502020204030204" pitchFamily="34" charset="0"/>
              </a:rPr>
              <a:t>Women</a:t>
            </a:r>
          </a:p>
        </p:txBody>
      </p:sp>
      <p:sp>
        <p:nvSpPr>
          <p:cNvPr id="178" name="Rectangle 92">
            <a:extLst>
              <a:ext uri="{FF2B5EF4-FFF2-40B4-BE49-F238E27FC236}">
                <a16:creationId xmlns:a16="http://schemas.microsoft.com/office/drawing/2014/main" id="{59F531CC-68AE-4403-8519-60E6D7F0B2C0}"/>
              </a:ext>
            </a:extLst>
          </p:cNvPr>
          <p:cNvSpPr>
            <a:spLocks noChangeArrowheads="1"/>
          </p:cNvSpPr>
          <p:nvPr/>
        </p:nvSpPr>
        <p:spPr bwMode="auto">
          <a:xfrm>
            <a:off x="796008" y="1166897"/>
            <a:ext cx="759310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en-US" altLang="fr-FR" sz="2400" b="1" dirty="0">
                <a:solidFill>
                  <a:srgbClr val="CC3300"/>
                </a:solidFill>
                <a:latin typeface="Calibri"/>
                <a:cs typeface="Calibri"/>
              </a:rPr>
              <a:t>Body composition by DXA : mean change from baseline (kg)</a:t>
            </a:r>
            <a:endParaRPr lang="en-US" altLang="fr-FR" sz="4800" dirty="0">
              <a:solidFill>
                <a:srgbClr val="CC3300"/>
              </a:solidFill>
              <a:latin typeface="Calibri"/>
              <a:cs typeface="Calibri"/>
            </a:endParaRPr>
          </a:p>
        </p:txBody>
      </p:sp>
      <p:sp>
        <p:nvSpPr>
          <p:cNvPr id="10" name="Rectangle 9">
            <a:extLst>
              <a:ext uri="{FF2B5EF4-FFF2-40B4-BE49-F238E27FC236}">
                <a16:creationId xmlns:a16="http://schemas.microsoft.com/office/drawing/2014/main" id="{A4FAECF3-2D0A-4265-81EA-F7E6BC207F0D}"/>
              </a:ext>
            </a:extLst>
          </p:cNvPr>
          <p:cNvSpPr/>
          <p:nvPr/>
        </p:nvSpPr>
        <p:spPr>
          <a:xfrm>
            <a:off x="2064176" y="1632091"/>
            <a:ext cx="675586" cy="400110"/>
          </a:xfrm>
          <a:prstGeom prst="rect">
            <a:avLst/>
          </a:prstGeom>
        </p:spPr>
        <p:txBody>
          <a:bodyPr wrap="none">
            <a:spAutoFit/>
          </a:bodyPr>
          <a:lstStyle/>
          <a:p>
            <a:pPr algn="ctr"/>
            <a:r>
              <a:rPr lang="en-US" sz="2000" b="1">
                <a:solidFill>
                  <a:srgbClr val="CC3300"/>
                </a:solidFill>
                <a:latin typeface="Calibri" panose="020F0502020204030204" pitchFamily="34" charset="0"/>
                <a:cs typeface="Calibri" panose="020F0502020204030204" pitchFamily="34" charset="0"/>
              </a:rPr>
              <a:t>Men</a:t>
            </a:r>
          </a:p>
        </p:txBody>
      </p:sp>
      <p:sp>
        <p:nvSpPr>
          <p:cNvPr id="12" name="Espace réservé du contenu 11">
            <a:extLst>
              <a:ext uri="{FF2B5EF4-FFF2-40B4-BE49-F238E27FC236}">
                <a16:creationId xmlns:a16="http://schemas.microsoft.com/office/drawing/2014/main" id="{71272EFA-A269-4CE2-8F1D-7561916AFABC}"/>
              </a:ext>
            </a:extLst>
          </p:cNvPr>
          <p:cNvSpPr>
            <a:spLocks noGrp="1"/>
          </p:cNvSpPr>
          <p:nvPr>
            <p:ph idx="1"/>
          </p:nvPr>
        </p:nvSpPr>
        <p:spPr>
          <a:xfrm>
            <a:off x="197020" y="5363120"/>
            <a:ext cx="8898165" cy="1044278"/>
          </a:xfrm>
        </p:spPr>
        <p:txBody>
          <a:bodyPr/>
          <a:lstStyle/>
          <a:p>
            <a:r>
              <a:rPr lang="en-US" sz="1800" b="1" dirty="0">
                <a:latin typeface="+mj-lt"/>
              </a:rPr>
              <a:t>New obesity at W96 (BMI ≥ 30 kg/m</a:t>
            </a:r>
            <a:r>
              <a:rPr lang="en-US" sz="1800" b="1" baseline="30000" dirty="0">
                <a:latin typeface="+mj-lt"/>
              </a:rPr>
              <a:t>2</a:t>
            </a:r>
            <a:r>
              <a:rPr lang="en-US" sz="1800" b="1" dirty="0">
                <a:latin typeface="+mj-lt"/>
              </a:rPr>
              <a:t>)</a:t>
            </a:r>
          </a:p>
          <a:p>
            <a:pPr lvl="1"/>
            <a:r>
              <a:rPr lang="en-US" sz="1400" dirty="0"/>
              <a:t>Higher rate on DTG + TAF/FTC vs DTG + TDF + FTC vs EFV/TDF/FTC: 19% vs 8% vs 4% (p &lt; 0.01)</a:t>
            </a:r>
          </a:p>
          <a:p>
            <a:pPr lvl="1"/>
            <a:r>
              <a:rPr lang="en-US" sz="1400" dirty="0"/>
              <a:t>Regression analysis: emergence of obesity associated to DTG + TAF/FTC, baseline CD4 and HIV RNA, baseline BMI (women predictive factor is BMI omitted)</a:t>
            </a:r>
          </a:p>
        </p:txBody>
      </p:sp>
      <p:sp>
        <p:nvSpPr>
          <p:cNvPr id="176" name="ZoneTexte 175">
            <a:extLst>
              <a:ext uri="{FF2B5EF4-FFF2-40B4-BE49-F238E27FC236}">
                <a16:creationId xmlns:a16="http://schemas.microsoft.com/office/drawing/2014/main" id="{401F545C-5119-4EAE-AC23-EE5CD570DC63}"/>
              </a:ext>
            </a:extLst>
          </p:cNvPr>
          <p:cNvSpPr txBox="1"/>
          <p:nvPr/>
        </p:nvSpPr>
        <p:spPr>
          <a:xfrm>
            <a:off x="8738519" y="32576"/>
            <a:ext cx="398629" cy="246221"/>
          </a:xfrm>
          <a:prstGeom prst="rect">
            <a:avLst/>
          </a:prstGeom>
          <a:noFill/>
        </p:spPr>
        <p:txBody>
          <a:bodyPr wrap="none" rtlCol="0">
            <a:spAutoFit/>
          </a:bodyPr>
          <a:lstStyle/>
          <a:p>
            <a:pPr algn="r"/>
            <a:r>
              <a:rPr lang="fr-FR" sz="1000" b="1" dirty="0">
                <a:solidFill>
                  <a:schemeClr val="bg1"/>
                </a:solidFill>
              </a:rPr>
              <a:t>100</a:t>
            </a:r>
          </a:p>
        </p:txBody>
      </p:sp>
      <p:grpSp>
        <p:nvGrpSpPr>
          <p:cNvPr id="3" name="Groupe 2">
            <a:extLst>
              <a:ext uri="{FF2B5EF4-FFF2-40B4-BE49-F238E27FC236}">
                <a16:creationId xmlns:a16="http://schemas.microsoft.com/office/drawing/2014/main" id="{3E450613-B180-4806-BC9F-9BC26B9F17E3}"/>
              </a:ext>
            </a:extLst>
          </p:cNvPr>
          <p:cNvGrpSpPr/>
          <p:nvPr/>
        </p:nvGrpSpPr>
        <p:grpSpPr>
          <a:xfrm>
            <a:off x="3768626" y="1706565"/>
            <a:ext cx="1182848" cy="1150009"/>
            <a:chOff x="3768626" y="1706565"/>
            <a:chExt cx="1182848" cy="1150009"/>
          </a:xfrm>
        </p:grpSpPr>
        <p:sp>
          <p:nvSpPr>
            <p:cNvPr id="190" name="AutoShape 165">
              <a:extLst>
                <a:ext uri="{FF2B5EF4-FFF2-40B4-BE49-F238E27FC236}">
                  <a16:creationId xmlns:a16="http://schemas.microsoft.com/office/drawing/2014/main" id="{98F236A0-F448-4C78-898E-24A782DBE071}"/>
                </a:ext>
              </a:extLst>
            </p:cNvPr>
            <p:cNvSpPr>
              <a:spLocks noChangeArrowheads="1"/>
            </p:cNvSpPr>
            <p:nvPr/>
          </p:nvSpPr>
          <p:spPr bwMode="auto">
            <a:xfrm>
              <a:off x="3768626" y="1706565"/>
              <a:ext cx="1182848" cy="1150009"/>
            </a:xfrm>
            <a:prstGeom prst="roundRect">
              <a:avLst>
                <a:gd name="adj" fmla="val 16667"/>
              </a:avLst>
            </a:prstGeom>
            <a:solidFill>
              <a:schemeClr val="bg1"/>
            </a:solidFill>
            <a:ln w="9525">
              <a:solidFill>
                <a:srgbClr val="D0D0F0"/>
              </a:solidFill>
              <a:round/>
              <a:headEnd/>
              <a:tailEnd/>
            </a:ln>
            <a:effectLst>
              <a:prstShdw prst="shdw17" dist="17961" dir="2700000">
                <a:srgbClr val="7D7D90">
                  <a:alpha val="74997"/>
                </a:srgbClr>
              </a:prstShdw>
            </a:effectLst>
          </p:spPr>
          <p:txBody>
            <a:bodyPr wrap="none" anchor="ctr"/>
            <a:lstStyle/>
            <a:p>
              <a:pPr defTabSz="914400"/>
              <a:endParaRPr lang="en-GB" sz="2800" dirty="0">
                <a:solidFill>
                  <a:srgbClr val="000066"/>
                </a:solidFill>
              </a:endParaRPr>
            </a:p>
          </p:txBody>
        </p:sp>
        <p:sp>
          <p:nvSpPr>
            <p:cNvPr id="43" name="Rectangle 36">
              <a:extLst>
                <a:ext uri="{FF2B5EF4-FFF2-40B4-BE49-F238E27FC236}">
                  <a16:creationId xmlns:a16="http://schemas.microsoft.com/office/drawing/2014/main" id="{DB916AE7-23E0-4442-8390-8272247343C6}"/>
                </a:ext>
              </a:extLst>
            </p:cNvPr>
            <p:cNvSpPr>
              <a:spLocks noChangeArrowheads="1"/>
            </p:cNvSpPr>
            <p:nvPr/>
          </p:nvSpPr>
          <p:spPr bwMode="auto">
            <a:xfrm>
              <a:off x="3911611" y="1768485"/>
              <a:ext cx="108000" cy="144000"/>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0" name="Rectangle 103">
              <a:extLst>
                <a:ext uri="{FF2B5EF4-FFF2-40B4-BE49-F238E27FC236}">
                  <a16:creationId xmlns:a16="http://schemas.microsoft.com/office/drawing/2014/main" id="{7CEFEE39-C811-4431-A4DA-B6515BA6D2A6}"/>
                </a:ext>
              </a:extLst>
            </p:cNvPr>
            <p:cNvSpPr>
              <a:spLocks noChangeArrowheads="1"/>
            </p:cNvSpPr>
            <p:nvPr/>
          </p:nvSpPr>
          <p:spPr bwMode="auto">
            <a:xfrm>
              <a:off x="4083160" y="2613139"/>
              <a:ext cx="62196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fr-FR" sz="1200" b="1">
                  <a:solidFill>
                    <a:srgbClr val="333399"/>
                  </a:solidFill>
                  <a:latin typeface="+mj-lt"/>
                </a:rPr>
                <a:t>Limb lean</a:t>
              </a:r>
              <a:endParaRPr kumimoji="0" lang="en-US" altLang="fr-FR" sz="1800" b="1" i="0" u="none" strike="noStrike" cap="none" normalizeH="0" baseline="0">
                <a:ln>
                  <a:noFill/>
                </a:ln>
                <a:solidFill>
                  <a:srgbClr val="333399"/>
                </a:solidFill>
                <a:effectLst/>
                <a:latin typeface="+mj-lt"/>
              </a:endParaRPr>
            </a:p>
          </p:txBody>
        </p:sp>
        <p:sp>
          <p:nvSpPr>
            <p:cNvPr id="111" name="Rectangle 104">
              <a:extLst>
                <a:ext uri="{FF2B5EF4-FFF2-40B4-BE49-F238E27FC236}">
                  <a16:creationId xmlns:a16="http://schemas.microsoft.com/office/drawing/2014/main" id="{F3B87ADE-57B1-40C9-BC45-CCC683185802}"/>
                </a:ext>
              </a:extLst>
            </p:cNvPr>
            <p:cNvSpPr>
              <a:spLocks noChangeArrowheads="1"/>
            </p:cNvSpPr>
            <p:nvPr/>
          </p:nvSpPr>
          <p:spPr bwMode="auto">
            <a:xfrm>
              <a:off x="4083160" y="2324128"/>
              <a:ext cx="67338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cap="none" normalizeH="0" baseline="0">
                  <a:ln>
                    <a:noFill/>
                  </a:ln>
                  <a:solidFill>
                    <a:srgbClr val="333399"/>
                  </a:solidFill>
                  <a:effectLst/>
                  <a:latin typeface="+mj-lt"/>
                </a:rPr>
                <a:t>Trunk</a:t>
              </a:r>
              <a:r>
                <a:rPr kumimoji="0" lang="en-US" altLang="fr-FR" sz="1200" b="1" i="0" u="none" strike="noStrike" cap="none" normalizeH="0">
                  <a:ln>
                    <a:noFill/>
                  </a:ln>
                  <a:solidFill>
                    <a:srgbClr val="333399"/>
                  </a:solidFill>
                  <a:effectLst/>
                  <a:latin typeface="+mj-lt"/>
                </a:rPr>
                <a:t> lean</a:t>
              </a:r>
              <a:endParaRPr kumimoji="0" lang="en-US" altLang="fr-FR" sz="1200" b="1" i="0" u="none" strike="noStrike" cap="none" normalizeH="0" baseline="0">
                <a:ln>
                  <a:noFill/>
                </a:ln>
                <a:solidFill>
                  <a:srgbClr val="333399"/>
                </a:solidFill>
                <a:effectLst/>
                <a:latin typeface="+mj-lt"/>
              </a:endParaRPr>
            </a:p>
          </p:txBody>
        </p:sp>
        <p:sp>
          <p:nvSpPr>
            <p:cNvPr id="112" name="Rectangle 105">
              <a:extLst>
                <a:ext uri="{FF2B5EF4-FFF2-40B4-BE49-F238E27FC236}">
                  <a16:creationId xmlns:a16="http://schemas.microsoft.com/office/drawing/2014/main" id="{8F9FE5FE-66DD-4859-AA49-0963B2FBF1FD}"/>
                </a:ext>
              </a:extLst>
            </p:cNvPr>
            <p:cNvSpPr>
              <a:spLocks noChangeArrowheads="1"/>
            </p:cNvSpPr>
            <p:nvPr/>
          </p:nvSpPr>
          <p:spPr bwMode="auto">
            <a:xfrm>
              <a:off x="4083160" y="2037039"/>
              <a:ext cx="868313"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fr-FR" sz="1200" b="1">
                  <a:solidFill>
                    <a:srgbClr val="333399"/>
                  </a:solidFill>
                  <a:latin typeface="+mj-lt"/>
                </a:rPr>
                <a:t>Limb fat</a:t>
              </a:r>
              <a:endParaRPr kumimoji="0" lang="en-US" altLang="fr-FR" sz="1800" b="1" i="0" u="none" strike="noStrike" cap="none" normalizeH="0" baseline="0">
                <a:ln>
                  <a:noFill/>
                </a:ln>
                <a:solidFill>
                  <a:srgbClr val="333399"/>
                </a:solidFill>
                <a:effectLst/>
                <a:latin typeface="+mj-lt"/>
              </a:endParaRPr>
            </a:p>
          </p:txBody>
        </p:sp>
        <p:sp>
          <p:nvSpPr>
            <p:cNvPr id="113" name="Rectangle 106">
              <a:extLst>
                <a:ext uri="{FF2B5EF4-FFF2-40B4-BE49-F238E27FC236}">
                  <a16:creationId xmlns:a16="http://schemas.microsoft.com/office/drawing/2014/main" id="{F2D72DEE-8C3B-493E-A682-DF2BB684A8F3}"/>
                </a:ext>
              </a:extLst>
            </p:cNvPr>
            <p:cNvSpPr>
              <a:spLocks noChangeArrowheads="1"/>
            </p:cNvSpPr>
            <p:nvPr/>
          </p:nvSpPr>
          <p:spPr bwMode="auto">
            <a:xfrm>
              <a:off x="4083160" y="1746106"/>
              <a:ext cx="58271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fr-FR" sz="1200" b="1" dirty="0">
                  <a:solidFill>
                    <a:srgbClr val="333399"/>
                  </a:solidFill>
                  <a:latin typeface="+mj-lt"/>
                </a:rPr>
                <a:t>Trunk fat</a:t>
              </a:r>
              <a:endParaRPr kumimoji="0" lang="en-US" altLang="fr-FR" sz="1800" b="1" i="0" u="none" strike="noStrike" cap="none" normalizeH="0" baseline="0" dirty="0">
                <a:ln>
                  <a:noFill/>
                </a:ln>
                <a:solidFill>
                  <a:srgbClr val="333399"/>
                </a:solidFill>
                <a:effectLst/>
                <a:latin typeface="+mj-lt"/>
              </a:endParaRPr>
            </a:p>
          </p:txBody>
        </p:sp>
        <p:sp>
          <p:nvSpPr>
            <p:cNvPr id="40" name="Rectangle 33">
              <a:extLst>
                <a:ext uri="{FF2B5EF4-FFF2-40B4-BE49-F238E27FC236}">
                  <a16:creationId xmlns:a16="http://schemas.microsoft.com/office/drawing/2014/main" id="{E2F0B315-2089-44FC-BFCB-266A60B1EDDC}"/>
                </a:ext>
              </a:extLst>
            </p:cNvPr>
            <p:cNvSpPr>
              <a:spLocks noChangeArrowheads="1"/>
            </p:cNvSpPr>
            <p:nvPr/>
          </p:nvSpPr>
          <p:spPr bwMode="auto">
            <a:xfrm>
              <a:off x="3911611" y="2640294"/>
              <a:ext cx="108000" cy="144000"/>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41" name="Rectangle 34">
              <a:extLst>
                <a:ext uri="{FF2B5EF4-FFF2-40B4-BE49-F238E27FC236}">
                  <a16:creationId xmlns:a16="http://schemas.microsoft.com/office/drawing/2014/main" id="{983153A6-EAEE-4F8C-B4A0-CE907DA95E30}"/>
                </a:ext>
              </a:extLst>
            </p:cNvPr>
            <p:cNvSpPr>
              <a:spLocks noChangeArrowheads="1"/>
            </p:cNvSpPr>
            <p:nvPr/>
          </p:nvSpPr>
          <p:spPr bwMode="auto">
            <a:xfrm>
              <a:off x="3911611" y="2349691"/>
              <a:ext cx="108000" cy="144000"/>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42" name="Rectangle 35">
              <a:extLst>
                <a:ext uri="{FF2B5EF4-FFF2-40B4-BE49-F238E27FC236}">
                  <a16:creationId xmlns:a16="http://schemas.microsoft.com/office/drawing/2014/main" id="{53512180-024F-4B53-AC8A-17FDB1C34563}"/>
                </a:ext>
              </a:extLst>
            </p:cNvPr>
            <p:cNvSpPr>
              <a:spLocks noChangeArrowheads="1"/>
            </p:cNvSpPr>
            <p:nvPr/>
          </p:nvSpPr>
          <p:spPr bwMode="auto">
            <a:xfrm>
              <a:off x="3911611" y="2059088"/>
              <a:ext cx="108000" cy="144000"/>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grpSp>
      <p:grpSp>
        <p:nvGrpSpPr>
          <p:cNvPr id="4" name="Groupe 3">
            <a:extLst>
              <a:ext uri="{FF2B5EF4-FFF2-40B4-BE49-F238E27FC236}">
                <a16:creationId xmlns:a16="http://schemas.microsoft.com/office/drawing/2014/main" id="{6C337151-941F-4920-B25B-39E3BDEC55E6}"/>
              </a:ext>
            </a:extLst>
          </p:cNvPr>
          <p:cNvGrpSpPr/>
          <p:nvPr/>
        </p:nvGrpSpPr>
        <p:grpSpPr>
          <a:xfrm>
            <a:off x="384167" y="2090868"/>
            <a:ext cx="3773752" cy="2841796"/>
            <a:chOff x="384167" y="2090868"/>
            <a:chExt cx="3773752" cy="2841796"/>
          </a:xfrm>
        </p:grpSpPr>
        <p:sp>
          <p:nvSpPr>
            <p:cNvPr id="114" name="Rectangle 107">
              <a:extLst>
                <a:ext uri="{FF2B5EF4-FFF2-40B4-BE49-F238E27FC236}">
                  <a16:creationId xmlns:a16="http://schemas.microsoft.com/office/drawing/2014/main" id="{4AFF7F3F-D2CE-46B3-8795-0DB0CB046D91}"/>
                </a:ext>
              </a:extLst>
            </p:cNvPr>
            <p:cNvSpPr>
              <a:spLocks noChangeArrowheads="1"/>
            </p:cNvSpPr>
            <p:nvPr/>
          </p:nvSpPr>
          <p:spPr bwMode="auto">
            <a:xfrm>
              <a:off x="1177390" y="2221301"/>
              <a:ext cx="393938"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dirty="0">
                  <a:solidFill>
                    <a:srgbClr val="CC3300"/>
                  </a:solidFill>
                  <a:latin typeface="Calibri" panose="020F0502020204030204" pitchFamily="34" charset="0"/>
                  <a:cs typeface="Calibri" panose="020F0502020204030204" pitchFamily="34" charset="0"/>
                </a:rPr>
                <a:t>W</a:t>
              </a:r>
              <a:r>
                <a:rPr kumimoji="0" lang="fr-FR" altLang="fr-FR" sz="1600" b="1" i="0" u="none" strike="noStrike" cap="none" normalizeH="0" baseline="0" dirty="0">
                  <a:ln>
                    <a:noFill/>
                  </a:ln>
                  <a:solidFill>
                    <a:srgbClr val="CC3300"/>
                  </a:solidFill>
                  <a:effectLst/>
                  <a:latin typeface="Calibri" panose="020F0502020204030204" pitchFamily="34" charset="0"/>
                  <a:cs typeface="Calibri" panose="020F0502020204030204" pitchFamily="34" charset="0"/>
                </a:rPr>
                <a:t>48</a:t>
              </a:r>
              <a:endParaRPr kumimoji="0" lang="fr-FR" altLang="fr-FR" sz="2000" b="1" i="0" u="none" strike="noStrike" cap="none" normalizeH="0" baseline="0" dirty="0">
                <a:ln>
                  <a:noFill/>
                </a:ln>
                <a:solidFill>
                  <a:srgbClr val="CC3300"/>
                </a:solidFill>
                <a:effectLst/>
                <a:latin typeface="Calibri" panose="020F0502020204030204" pitchFamily="34" charset="0"/>
                <a:cs typeface="Calibri" panose="020F0502020204030204" pitchFamily="34" charset="0"/>
              </a:endParaRPr>
            </a:p>
          </p:txBody>
        </p:sp>
        <p:sp>
          <p:nvSpPr>
            <p:cNvPr id="115" name="Rectangle 108">
              <a:extLst>
                <a:ext uri="{FF2B5EF4-FFF2-40B4-BE49-F238E27FC236}">
                  <a16:creationId xmlns:a16="http://schemas.microsoft.com/office/drawing/2014/main" id="{31129B6E-0901-4517-9D3B-BDE0E4EBE8F2}"/>
                </a:ext>
              </a:extLst>
            </p:cNvPr>
            <p:cNvSpPr>
              <a:spLocks noChangeArrowheads="1"/>
            </p:cNvSpPr>
            <p:nvPr/>
          </p:nvSpPr>
          <p:spPr bwMode="auto">
            <a:xfrm>
              <a:off x="3120602" y="2221301"/>
              <a:ext cx="397545"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dirty="0">
                  <a:solidFill>
                    <a:srgbClr val="CC3300"/>
                  </a:solidFill>
                  <a:latin typeface="+mj-lt"/>
                  <a:cs typeface="Calibri" panose="020F0502020204030204" pitchFamily="34" charset="0"/>
                </a:rPr>
                <a:t>W</a:t>
              </a:r>
              <a:r>
                <a:rPr kumimoji="0" lang="fr-FR" altLang="fr-FR" sz="1600" b="1" i="0" u="none" strike="noStrike" cap="none" normalizeH="0" baseline="0" dirty="0">
                  <a:ln>
                    <a:noFill/>
                  </a:ln>
                  <a:solidFill>
                    <a:srgbClr val="CC3300"/>
                  </a:solidFill>
                  <a:effectLst/>
                  <a:latin typeface="+mj-lt"/>
                  <a:cs typeface="Calibri" panose="020F0502020204030204" pitchFamily="34" charset="0"/>
                </a:rPr>
                <a:t>96</a:t>
              </a:r>
            </a:p>
          </p:txBody>
        </p:sp>
        <p:sp>
          <p:nvSpPr>
            <p:cNvPr id="68" name="Line 61">
              <a:extLst>
                <a:ext uri="{FF2B5EF4-FFF2-40B4-BE49-F238E27FC236}">
                  <a16:creationId xmlns:a16="http://schemas.microsoft.com/office/drawing/2014/main" id="{F7DAF286-4C0C-4288-B866-27915E2E988C}"/>
                </a:ext>
              </a:extLst>
            </p:cNvPr>
            <p:cNvSpPr>
              <a:spLocks noChangeShapeType="1"/>
            </p:cNvSpPr>
            <p:nvPr/>
          </p:nvSpPr>
          <p:spPr bwMode="auto">
            <a:xfrm flipV="1">
              <a:off x="2404379" y="2140079"/>
              <a:ext cx="0" cy="2520000"/>
            </a:xfrm>
            <a:prstGeom prst="line">
              <a:avLst/>
            </a:prstGeom>
            <a:noFill/>
            <a:ln w="11113">
              <a:solidFill>
                <a:srgbClr val="000033"/>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0" name="Line 63">
              <a:extLst>
                <a:ext uri="{FF2B5EF4-FFF2-40B4-BE49-F238E27FC236}">
                  <a16:creationId xmlns:a16="http://schemas.microsoft.com/office/drawing/2014/main" id="{E2372F13-E2D3-49B7-87AE-CE12D4A631FB}"/>
                </a:ext>
              </a:extLst>
            </p:cNvPr>
            <p:cNvSpPr>
              <a:spLocks noChangeShapeType="1"/>
            </p:cNvSpPr>
            <p:nvPr/>
          </p:nvSpPr>
          <p:spPr bwMode="auto">
            <a:xfrm>
              <a:off x="583913" y="2403606"/>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1" name="Freeform 64">
              <a:extLst>
                <a:ext uri="{FF2B5EF4-FFF2-40B4-BE49-F238E27FC236}">
                  <a16:creationId xmlns:a16="http://schemas.microsoft.com/office/drawing/2014/main" id="{067CFD41-D51A-4A11-8007-1AC53AADE4E0}"/>
                </a:ext>
              </a:extLst>
            </p:cNvPr>
            <p:cNvSpPr>
              <a:spLocks/>
            </p:cNvSpPr>
            <p:nvPr/>
          </p:nvSpPr>
          <p:spPr bwMode="auto">
            <a:xfrm>
              <a:off x="618441" y="2165481"/>
              <a:ext cx="0" cy="2382838"/>
            </a:xfrm>
            <a:custGeom>
              <a:avLst/>
              <a:gdLst>
                <a:gd name="T0" fmla="*/ 0 h 1501"/>
                <a:gd name="T1" fmla="*/ 150 h 1501"/>
                <a:gd name="T2" fmla="*/ 300 h 1501"/>
                <a:gd name="T3" fmla="*/ 450 h 1501"/>
                <a:gd name="T4" fmla="*/ 600 h 1501"/>
                <a:gd name="T5" fmla="*/ 750 h 1501"/>
                <a:gd name="T6" fmla="*/ 900 h 1501"/>
                <a:gd name="T7" fmla="*/ 1050 h 1501"/>
                <a:gd name="T8" fmla="*/ 1200 h 1501"/>
                <a:gd name="T9" fmla="*/ 1350 h 1501"/>
                <a:gd name="T10" fmla="*/ 1501 h 150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501">
                  <a:moveTo>
                    <a:pt x="0" y="0"/>
                  </a:moveTo>
                  <a:lnTo>
                    <a:pt x="0" y="150"/>
                  </a:lnTo>
                  <a:lnTo>
                    <a:pt x="0" y="300"/>
                  </a:lnTo>
                  <a:lnTo>
                    <a:pt x="0" y="450"/>
                  </a:lnTo>
                  <a:lnTo>
                    <a:pt x="0" y="600"/>
                  </a:lnTo>
                  <a:lnTo>
                    <a:pt x="0" y="750"/>
                  </a:lnTo>
                  <a:lnTo>
                    <a:pt x="0" y="900"/>
                  </a:lnTo>
                  <a:lnTo>
                    <a:pt x="0" y="1050"/>
                  </a:lnTo>
                  <a:lnTo>
                    <a:pt x="0" y="1200"/>
                  </a:lnTo>
                  <a:lnTo>
                    <a:pt x="0" y="1350"/>
                  </a:lnTo>
                  <a:lnTo>
                    <a:pt x="0" y="1501"/>
                  </a:lnTo>
                </a:path>
              </a:pathLst>
            </a:custGeom>
            <a:noFill/>
            <a:ln w="11113">
              <a:solidFill>
                <a:srgbClr val="000033"/>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2" name="Line 65">
              <a:extLst>
                <a:ext uri="{FF2B5EF4-FFF2-40B4-BE49-F238E27FC236}">
                  <a16:creationId xmlns:a16="http://schemas.microsoft.com/office/drawing/2014/main" id="{7D00A491-58C1-47E9-9C47-621B4A3E404C}"/>
                </a:ext>
              </a:extLst>
            </p:cNvPr>
            <p:cNvSpPr>
              <a:spLocks noChangeShapeType="1"/>
            </p:cNvSpPr>
            <p:nvPr/>
          </p:nvSpPr>
          <p:spPr bwMode="auto">
            <a:xfrm>
              <a:off x="583913" y="2165481"/>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3" name="Line 66">
              <a:extLst>
                <a:ext uri="{FF2B5EF4-FFF2-40B4-BE49-F238E27FC236}">
                  <a16:creationId xmlns:a16="http://schemas.microsoft.com/office/drawing/2014/main" id="{A6E6294E-7484-4A79-8C7D-CAEEA100B9A7}"/>
                </a:ext>
              </a:extLst>
            </p:cNvPr>
            <p:cNvSpPr>
              <a:spLocks noChangeShapeType="1"/>
            </p:cNvSpPr>
            <p:nvPr/>
          </p:nvSpPr>
          <p:spPr bwMode="auto">
            <a:xfrm>
              <a:off x="583913" y="2641731"/>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4" name="Line 67">
              <a:extLst>
                <a:ext uri="{FF2B5EF4-FFF2-40B4-BE49-F238E27FC236}">
                  <a16:creationId xmlns:a16="http://schemas.microsoft.com/office/drawing/2014/main" id="{2685280F-F429-404B-B000-427C1B0297A5}"/>
                </a:ext>
              </a:extLst>
            </p:cNvPr>
            <p:cNvSpPr>
              <a:spLocks noChangeShapeType="1"/>
            </p:cNvSpPr>
            <p:nvPr/>
          </p:nvSpPr>
          <p:spPr bwMode="auto">
            <a:xfrm>
              <a:off x="583913" y="2879856"/>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5" name="Line 68">
              <a:extLst>
                <a:ext uri="{FF2B5EF4-FFF2-40B4-BE49-F238E27FC236}">
                  <a16:creationId xmlns:a16="http://schemas.microsoft.com/office/drawing/2014/main" id="{0A774ED7-D09B-4F08-BB6F-D8FC9D8E3C53}"/>
                </a:ext>
              </a:extLst>
            </p:cNvPr>
            <p:cNvSpPr>
              <a:spLocks noChangeShapeType="1"/>
            </p:cNvSpPr>
            <p:nvPr/>
          </p:nvSpPr>
          <p:spPr bwMode="auto">
            <a:xfrm>
              <a:off x="583913" y="3117981"/>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6" name="Line 69">
              <a:extLst>
                <a:ext uri="{FF2B5EF4-FFF2-40B4-BE49-F238E27FC236}">
                  <a16:creationId xmlns:a16="http://schemas.microsoft.com/office/drawing/2014/main" id="{94E4FC9D-548C-4E24-AA97-2FDB89899E95}"/>
                </a:ext>
              </a:extLst>
            </p:cNvPr>
            <p:cNvSpPr>
              <a:spLocks noChangeShapeType="1"/>
            </p:cNvSpPr>
            <p:nvPr/>
          </p:nvSpPr>
          <p:spPr bwMode="auto">
            <a:xfrm>
              <a:off x="583913" y="3594231"/>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7" name="Line 70">
              <a:extLst>
                <a:ext uri="{FF2B5EF4-FFF2-40B4-BE49-F238E27FC236}">
                  <a16:creationId xmlns:a16="http://schemas.microsoft.com/office/drawing/2014/main" id="{9F6E48B6-CBE9-4B6B-8930-0B687F3337AE}"/>
                </a:ext>
              </a:extLst>
            </p:cNvPr>
            <p:cNvSpPr>
              <a:spLocks noChangeShapeType="1"/>
            </p:cNvSpPr>
            <p:nvPr/>
          </p:nvSpPr>
          <p:spPr bwMode="auto">
            <a:xfrm>
              <a:off x="583913" y="3356106"/>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8" name="Line 71">
              <a:extLst>
                <a:ext uri="{FF2B5EF4-FFF2-40B4-BE49-F238E27FC236}">
                  <a16:creationId xmlns:a16="http://schemas.microsoft.com/office/drawing/2014/main" id="{46CDE4F7-59A3-4B4F-A48A-BE45BC55ED7C}"/>
                </a:ext>
              </a:extLst>
            </p:cNvPr>
            <p:cNvSpPr>
              <a:spLocks noChangeShapeType="1"/>
            </p:cNvSpPr>
            <p:nvPr/>
          </p:nvSpPr>
          <p:spPr bwMode="auto">
            <a:xfrm>
              <a:off x="583913" y="4308606"/>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79" name="Line 72">
              <a:extLst>
                <a:ext uri="{FF2B5EF4-FFF2-40B4-BE49-F238E27FC236}">
                  <a16:creationId xmlns:a16="http://schemas.microsoft.com/office/drawing/2014/main" id="{37203790-BC41-40F7-A7C7-7206D2C842AB}"/>
                </a:ext>
              </a:extLst>
            </p:cNvPr>
            <p:cNvSpPr>
              <a:spLocks noChangeShapeType="1"/>
            </p:cNvSpPr>
            <p:nvPr/>
          </p:nvSpPr>
          <p:spPr bwMode="auto">
            <a:xfrm>
              <a:off x="583913" y="3832356"/>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80" name="Line 73">
              <a:extLst>
                <a:ext uri="{FF2B5EF4-FFF2-40B4-BE49-F238E27FC236}">
                  <a16:creationId xmlns:a16="http://schemas.microsoft.com/office/drawing/2014/main" id="{12A4840A-497C-4CB7-B0C6-312CF99DD523}"/>
                </a:ext>
              </a:extLst>
            </p:cNvPr>
            <p:cNvSpPr>
              <a:spLocks noChangeShapeType="1"/>
            </p:cNvSpPr>
            <p:nvPr/>
          </p:nvSpPr>
          <p:spPr bwMode="auto">
            <a:xfrm>
              <a:off x="583913" y="4070481"/>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81" name="Line 74">
              <a:extLst>
                <a:ext uri="{FF2B5EF4-FFF2-40B4-BE49-F238E27FC236}">
                  <a16:creationId xmlns:a16="http://schemas.microsoft.com/office/drawing/2014/main" id="{93F555CB-1908-476D-9DB0-3199EDE0E0B1}"/>
                </a:ext>
              </a:extLst>
            </p:cNvPr>
            <p:cNvSpPr>
              <a:spLocks noChangeShapeType="1"/>
            </p:cNvSpPr>
            <p:nvPr/>
          </p:nvSpPr>
          <p:spPr bwMode="auto">
            <a:xfrm>
              <a:off x="583913" y="4786444"/>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82" name="Line 75">
              <a:extLst>
                <a:ext uri="{FF2B5EF4-FFF2-40B4-BE49-F238E27FC236}">
                  <a16:creationId xmlns:a16="http://schemas.microsoft.com/office/drawing/2014/main" id="{C98502A9-9499-4A92-99C5-93EACABC8381}"/>
                </a:ext>
              </a:extLst>
            </p:cNvPr>
            <p:cNvSpPr>
              <a:spLocks noChangeShapeType="1"/>
            </p:cNvSpPr>
            <p:nvPr/>
          </p:nvSpPr>
          <p:spPr bwMode="auto">
            <a:xfrm>
              <a:off x="618441" y="4548319"/>
              <a:ext cx="0" cy="238125"/>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83" name="Line 76">
              <a:extLst>
                <a:ext uri="{FF2B5EF4-FFF2-40B4-BE49-F238E27FC236}">
                  <a16:creationId xmlns:a16="http://schemas.microsoft.com/office/drawing/2014/main" id="{829E7957-B4FB-4EED-8AF1-D39D5CED2A5B}"/>
                </a:ext>
              </a:extLst>
            </p:cNvPr>
            <p:cNvSpPr>
              <a:spLocks noChangeShapeType="1"/>
            </p:cNvSpPr>
            <p:nvPr/>
          </p:nvSpPr>
          <p:spPr bwMode="auto">
            <a:xfrm>
              <a:off x="618441" y="4786444"/>
              <a:ext cx="0" cy="9525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84" name="Line 77">
              <a:extLst>
                <a:ext uri="{FF2B5EF4-FFF2-40B4-BE49-F238E27FC236}">
                  <a16:creationId xmlns:a16="http://schemas.microsoft.com/office/drawing/2014/main" id="{66C14B99-1457-4579-8413-1540D40D32D2}"/>
                </a:ext>
              </a:extLst>
            </p:cNvPr>
            <p:cNvSpPr>
              <a:spLocks noChangeShapeType="1"/>
            </p:cNvSpPr>
            <p:nvPr/>
          </p:nvSpPr>
          <p:spPr bwMode="auto">
            <a:xfrm>
              <a:off x="583913" y="4548319"/>
              <a:ext cx="3452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85" name="Line 78">
              <a:extLst>
                <a:ext uri="{FF2B5EF4-FFF2-40B4-BE49-F238E27FC236}">
                  <a16:creationId xmlns:a16="http://schemas.microsoft.com/office/drawing/2014/main" id="{453C7EB0-D69F-4516-8DA8-9DBEC11341ED}"/>
                </a:ext>
              </a:extLst>
            </p:cNvPr>
            <p:cNvSpPr>
              <a:spLocks noChangeShapeType="1"/>
            </p:cNvSpPr>
            <p:nvPr/>
          </p:nvSpPr>
          <p:spPr bwMode="auto">
            <a:xfrm>
              <a:off x="618441" y="4548319"/>
              <a:ext cx="346471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86" name="Rectangle 79">
              <a:extLst>
                <a:ext uri="{FF2B5EF4-FFF2-40B4-BE49-F238E27FC236}">
                  <a16:creationId xmlns:a16="http://schemas.microsoft.com/office/drawing/2014/main" id="{BE21919A-A23F-4053-B2F2-2139C205F84C}"/>
                </a:ext>
              </a:extLst>
            </p:cNvPr>
            <p:cNvSpPr>
              <a:spLocks noChangeArrowheads="1"/>
            </p:cNvSpPr>
            <p:nvPr/>
          </p:nvSpPr>
          <p:spPr bwMode="auto">
            <a:xfrm>
              <a:off x="384167" y="2090868"/>
              <a:ext cx="171171"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10</a:t>
              </a:r>
            </a:p>
          </p:txBody>
        </p:sp>
        <p:sp>
          <p:nvSpPr>
            <p:cNvPr id="87" name="Rectangle 80">
              <a:extLst>
                <a:ext uri="{FF2B5EF4-FFF2-40B4-BE49-F238E27FC236}">
                  <a16:creationId xmlns:a16="http://schemas.microsoft.com/office/drawing/2014/main" id="{3AEFF818-9D63-4FC3-9C8D-78F9F4C2275D}"/>
                </a:ext>
              </a:extLst>
            </p:cNvPr>
            <p:cNvSpPr>
              <a:spLocks noChangeArrowheads="1"/>
            </p:cNvSpPr>
            <p:nvPr/>
          </p:nvSpPr>
          <p:spPr bwMode="auto">
            <a:xfrm>
              <a:off x="469753" y="2805243"/>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7</a:t>
              </a:r>
            </a:p>
          </p:txBody>
        </p:sp>
        <p:sp>
          <p:nvSpPr>
            <p:cNvPr id="88" name="Rectangle 81">
              <a:extLst>
                <a:ext uri="{FF2B5EF4-FFF2-40B4-BE49-F238E27FC236}">
                  <a16:creationId xmlns:a16="http://schemas.microsoft.com/office/drawing/2014/main" id="{182B74C3-8D8B-488A-865A-5761F2264B87}"/>
                </a:ext>
              </a:extLst>
            </p:cNvPr>
            <p:cNvSpPr>
              <a:spLocks noChangeArrowheads="1"/>
            </p:cNvSpPr>
            <p:nvPr/>
          </p:nvSpPr>
          <p:spPr bwMode="auto">
            <a:xfrm>
              <a:off x="469753" y="3281493"/>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5</a:t>
              </a:r>
            </a:p>
          </p:txBody>
        </p:sp>
        <p:sp>
          <p:nvSpPr>
            <p:cNvPr id="89" name="Rectangle 82">
              <a:extLst>
                <a:ext uri="{FF2B5EF4-FFF2-40B4-BE49-F238E27FC236}">
                  <a16:creationId xmlns:a16="http://schemas.microsoft.com/office/drawing/2014/main" id="{5BD0FADF-640D-44BE-9AAB-B3B30324B223}"/>
                </a:ext>
              </a:extLst>
            </p:cNvPr>
            <p:cNvSpPr>
              <a:spLocks noChangeArrowheads="1"/>
            </p:cNvSpPr>
            <p:nvPr/>
          </p:nvSpPr>
          <p:spPr bwMode="auto">
            <a:xfrm>
              <a:off x="469753" y="3521205"/>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4</a:t>
              </a:r>
            </a:p>
          </p:txBody>
        </p:sp>
        <p:sp>
          <p:nvSpPr>
            <p:cNvPr id="90" name="Rectangle 83">
              <a:extLst>
                <a:ext uri="{FF2B5EF4-FFF2-40B4-BE49-F238E27FC236}">
                  <a16:creationId xmlns:a16="http://schemas.microsoft.com/office/drawing/2014/main" id="{EDFFBC16-CC0F-4291-9AD3-5BC0DBE054DB}"/>
                </a:ext>
              </a:extLst>
            </p:cNvPr>
            <p:cNvSpPr>
              <a:spLocks noChangeArrowheads="1"/>
            </p:cNvSpPr>
            <p:nvPr/>
          </p:nvSpPr>
          <p:spPr bwMode="auto">
            <a:xfrm>
              <a:off x="469753" y="3997455"/>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2</a:t>
              </a:r>
            </a:p>
          </p:txBody>
        </p:sp>
        <p:sp>
          <p:nvSpPr>
            <p:cNvPr id="91" name="Rectangle 84">
              <a:extLst>
                <a:ext uri="{FF2B5EF4-FFF2-40B4-BE49-F238E27FC236}">
                  <a16:creationId xmlns:a16="http://schemas.microsoft.com/office/drawing/2014/main" id="{D581C01A-EB4D-4646-93F2-257E4B3DD048}"/>
                </a:ext>
              </a:extLst>
            </p:cNvPr>
            <p:cNvSpPr>
              <a:spLocks noChangeArrowheads="1"/>
            </p:cNvSpPr>
            <p:nvPr/>
          </p:nvSpPr>
          <p:spPr bwMode="auto">
            <a:xfrm>
              <a:off x="469753" y="2567118"/>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8</a:t>
              </a:r>
            </a:p>
          </p:txBody>
        </p:sp>
        <p:sp>
          <p:nvSpPr>
            <p:cNvPr id="92" name="Rectangle 85">
              <a:extLst>
                <a:ext uri="{FF2B5EF4-FFF2-40B4-BE49-F238E27FC236}">
                  <a16:creationId xmlns:a16="http://schemas.microsoft.com/office/drawing/2014/main" id="{4790E4D6-113F-468A-BAC8-4EFAFE5E759C}"/>
                </a:ext>
              </a:extLst>
            </p:cNvPr>
            <p:cNvSpPr>
              <a:spLocks noChangeArrowheads="1"/>
            </p:cNvSpPr>
            <p:nvPr/>
          </p:nvSpPr>
          <p:spPr bwMode="auto">
            <a:xfrm>
              <a:off x="470378" y="3043368"/>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6</a:t>
              </a:r>
            </a:p>
          </p:txBody>
        </p:sp>
        <p:sp>
          <p:nvSpPr>
            <p:cNvPr id="93" name="Rectangle 86">
              <a:extLst>
                <a:ext uri="{FF2B5EF4-FFF2-40B4-BE49-F238E27FC236}">
                  <a16:creationId xmlns:a16="http://schemas.microsoft.com/office/drawing/2014/main" id="{C439AE6C-5566-4683-A831-04E0F027CE05}"/>
                </a:ext>
              </a:extLst>
            </p:cNvPr>
            <p:cNvSpPr>
              <a:spLocks noChangeArrowheads="1"/>
            </p:cNvSpPr>
            <p:nvPr/>
          </p:nvSpPr>
          <p:spPr bwMode="auto">
            <a:xfrm>
              <a:off x="469753" y="3759330"/>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3</a:t>
              </a:r>
            </a:p>
          </p:txBody>
        </p:sp>
        <p:sp>
          <p:nvSpPr>
            <p:cNvPr id="94" name="Rectangle 87">
              <a:extLst>
                <a:ext uri="{FF2B5EF4-FFF2-40B4-BE49-F238E27FC236}">
                  <a16:creationId xmlns:a16="http://schemas.microsoft.com/office/drawing/2014/main" id="{8493CF34-02D7-4BDA-B12E-9583A9CDCF32}"/>
                </a:ext>
              </a:extLst>
            </p:cNvPr>
            <p:cNvSpPr>
              <a:spLocks noChangeArrowheads="1"/>
            </p:cNvSpPr>
            <p:nvPr/>
          </p:nvSpPr>
          <p:spPr bwMode="auto">
            <a:xfrm>
              <a:off x="469753" y="4235580"/>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1</a:t>
              </a:r>
            </a:p>
          </p:txBody>
        </p:sp>
        <p:sp>
          <p:nvSpPr>
            <p:cNvPr id="95" name="Rectangle 88">
              <a:extLst>
                <a:ext uri="{FF2B5EF4-FFF2-40B4-BE49-F238E27FC236}">
                  <a16:creationId xmlns:a16="http://schemas.microsoft.com/office/drawing/2014/main" id="{9F7DE4B7-4E65-4AAA-846F-998A2AD691EF}"/>
                </a:ext>
              </a:extLst>
            </p:cNvPr>
            <p:cNvSpPr>
              <a:spLocks noChangeArrowheads="1"/>
            </p:cNvSpPr>
            <p:nvPr/>
          </p:nvSpPr>
          <p:spPr bwMode="auto">
            <a:xfrm>
              <a:off x="469753" y="2328993"/>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9</a:t>
              </a:r>
            </a:p>
          </p:txBody>
        </p:sp>
        <p:sp>
          <p:nvSpPr>
            <p:cNvPr id="96" name="Rectangle 89">
              <a:extLst>
                <a:ext uri="{FF2B5EF4-FFF2-40B4-BE49-F238E27FC236}">
                  <a16:creationId xmlns:a16="http://schemas.microsoft.com/office/drawing/2014/main" id="{62724380-1203-4FF5-8348-ED84F3825AC6}"/>
                </a:ext>
              </a:extLst>
            </p:cNvPr>
            <p:cNvSpPr>
              <a:spLocks noChangeArrowheads="1"/>
            </p:cNvSpPr>
            <p:nvPr/>
          </p:nvSpPr>
          <p:spPr bwMode="auto">
            <a:xfrm>
              <a:off x="469753" y="4473705"/>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0</a:t>
              </a:r>
            </a:p>
          </p:txBody>
        </p:sp>
        <p:sp>
          <p:nvSpPr>
            <p:cNvPr id="97" name="Rectangle 90">
              <a:extLst>
                <a:ext uri="{FF2B5EF4-FFF2-40B4-BE49-F238E27FC236}">
                  <a16:creationId xmlns:a16="http://schemas.microsoft.com/office/drawing/2014/main" id="{198D6CE6-B174-4788-BB8B-DE0AC2125CEE}"/>
                </a:ext>
              </a:extLst>
            </p:cNvPr>
            <p:cNvSpPr>
              <a:spLocks noChangeArrowheads="1"/>
            </p:cNvSpPr>
            <p:nvPr/>
          </p:nvSpPr>
          <p:spPr bwMode="auto">
            <a:xfrm>
              <a:off x="418508" y="4711830"/>
              <a:ext cx="136831"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Arial" panose="020B0604020202020204" pitchFamily="34" charset="0"/>
                </a:rPr>
                <a:t>-1</a:t>
              </a:r>
            </a:p>
          </p:txBody>
        </p:sp>
        <p:sp>
          <p:nvSpPr>
            <p:cNvPr id="56" name="Rectangle 49">
              <a:extLst>
                <a:ext uri="{FF2B5EF4-FFF2-40B4-BE49-F238E27FC236}">
                  <a16:creationId xmlns:a16="http://schemas.microsoft.com/office/drawing/2014/main" id="{8D16B846-C907-4510-8E08-1C4D2A2D5234}"/>
                </a:ext>
              </a:extLst>
            </p:cNvPr>
            <p:cNvSpPr>
              <a:spLocks noChangeArrowheads="1"/>
            </p:cNvSpPr>
            <p:nvPr/>
          </p:nvSpPr>
          <p:spPr bwMode="auto">
            <a:xfrm>
              <a:off x="780367" y="3298955"/>
              <a:ext cx="233363" cy="328613"/>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57" name="Rectangle 50">
              <a:extLst>
                <a:ext uri="{FF2B5EF4-FFF2-40B4-BE49-F238E27FC236}">
                  <a16:creationId xmlns:a16="http://schemas.microsoft.com/office/drawing/2014/main" id="{967E766F-21FE-4AC5-B40D-E3FD4BEE78DE}"/>
                </a:ext>
              </a:extLst>
            </p:cNvPr>
            <p:cNvSpPr>
              <a:spLocks noChangeArrowheads="1"/>
            </p:cNvSpPr>
            <p:nvPr/>
          </p:nvSpPr>
          <p:spPr bwMode="auto">
            <a:xfrm>
              <a:off x="780367" y="3941893"/>
              <a:ext cx="233363" cy="263525"/>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58" name="Rectangle 51">
              <a:extLst>
                <a:ext uri="{FF2B5EF4-FFF2-40B4-BE49-F238E27FC236}">
                  <a16:creationId xmlns:a16="http://schemas.microsoft.com/office/drawing/2014/main" id="{246AEA96-326D-4A01-8028-7638279A2A96}"/>
                </a:ext>
              </a:extLst>
            </p:cNvPr>
            <p:cNvSpPr>
              <a:spLocks noChangeArrowheads="1"/>
            </p:cNvSpPr>
            <p:nvPr/>
          </p:nvSpPr>
          <p:spPr bwMode="auto">
            <a:xfrm>
              <a:off x="780367" y="3627568"/>
              <a:ext cx="233363" cy="314325"/>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59" name="Rectangle 52">
              <a:extLst>
                <a:ext uri="{FF2B5EF4-FFF2-40B4-BE49-F238E27FC236}">
                  <a16:creationId xmlns:a16="http://schemas.microsoft.com/office/drawing/2014/main" id="{8339D19D-02CE-4323-9305-8735C01AFB3E}"/>
                </a:ext>
              </a:extLst>
            </p:cNvPr>
            <p:cNvSpPr>
              <a:spLocks noChangeArrowheads="1"/>
            </p:cNvSpPr>
            <p:nvPr/>
          </p:nvSpPr>
          <p:spPr bwMode="auto">
            <a:xfrm>
              <a:off x="780367" y="4205418"/>
              <a:ext cx="233363" cy="342900"/>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98" name="Rectangle 91">
              <a:extLst>
                <a:ext uri="{FF2B5EF4-FFF2-40B4-BE49-F238E27FC236}">
                  <a16:creationId xmlns:a16="http://schemas.microsoft.com/office/drawing/2014/main" id="{0A392B69-94A5-4DAC-BE77-E3785B3BCB66}"/>
                </a:ext>
              </a:extLst>
            </p:cNvPr>
            <p:cNvSpPr>
              <a:spLocks noChangeArrowheads="1"/>
            </p:cNvSpPr>
            <p:nvPr/>
          </p:nvSpPr>
          <p:spPr bwMode="auto">
            <a:xfrm>
              <a:off x="663053" y="3086230"/>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+5.2 kg</a:t>
              </a:r>
              <a:endParaRPr kumimoji="0" lang="fr-FR" altLang="fr-FR" sz="1800" b="1" i="0" u="none" strike="noStrike" cap="none" normalizeH="0" baseline="0" dirty="0">
                <a:ln>
                  <a:noFill/>
                </a:ln>
                <a:solidFill>
                  <a:srgbClr val="333399"/>
                </a:solidFill>
                <a:effectLst/>
                <a:latin typeface="+mj-lt"/>
              </a:endParaRPr>
            </a:p>
          </p:txBody>
        </p:sp>
        <p:sp>
          <p:nvSpPr>
            <p:cNvPr id="99" name="Rectangle 92">
              <a:extLst>
                <a:ext uri="{FF2B5EF4-FFF2-40B4-BE49-F238E27FC236}">
                  <a16:creationId xmlns:a16="http://schemas.microsoft.com/office/drawing/2014/main" id="{3E8B5FF3-DEB5-4EEC-9585-404635A74DD5}"/>
                </a:ext>
              </a:extLst>
            </p:cNvPr>
            <p:cNvSpPr>
              <a:spLocks noChangeArrowheads="1"/>
            </p:cNvSpPr>
            <p:nvPr/>
          </p:nvSpPr>
          <p:spPr bwMode="auto">
            <a:xfrm>
              <a:off x="640660" y="4624887"/>
              <a:ext cx="535403"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DTG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TAF/FTC</a:t>
              </a:r>
              <a:endParaRPr kumimoji="0" lang="fr-FR" altLang="fr-FR" sz="1800" b="1" i="0" u="none" strike="noStrike" cap="none" normalizeH="0" baseline="0" dirty="0">
                <a:ln>
                  <a:noFill/>
                </a:ln>
                <a:solidFill>
                  <a:srgbClr val="000066"/>
                </a:solidFill>
                <a:effectLst/>
                <a:latin typeface="Arial" panose="020B0604020202020204" pitchFamily="34" charset="0"/>
              </a:endParaRPr>
            </a:p>
          </p:txBody>
        </p:sp>
        <p:sp>
          <p:nvSpPr>
            <p:cNvPr id="60" name="Rectangle 53">
              <a:extLst>
                <a:ext uri="{FF2B5EF4-FFF2-40B4-BE49-F238E27FC236}">
                  <a16:creationId xmlns:a16="http://schemas.microsoft.com/office/drawing/2014/main" id="{6DE7AF6C-8F3B-483E-9369-28D2A49E1D91}"/>
                </a:ext>
              </a:extLst>
            </p:cNvPr>
            <p:cNvSpPr>
              <a:spLocks noChangeArrowheads="1"/>
            </p:cNvSpPr>
            <p:nvPr/>
          </p:nvSpPr>
          <p:spPr bwMode="auto">
            <a:xfrm>
              <a:off x="1382822" y="4119693"/>
              <a:ext cx="234554" cy="209550"/>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61" name="Rectangle 54">
              <a:extLst>
                <a:ext uri="{FF2B5EF4-FFF2-40B4-BE49-F238E27FC236}">
                  <a16:creationId xmlns:a16="http://schemas.microsoft.com/office/drawing/2014/main" id="{C2FC2009-C7ED-4253-A61D-2932AC36C9D1}"/>
                </a:ext>
              </a:extLst>
            </p:cNvPr>
            <p:cNvSpPr>
              <a:spLocks noChangeArrowheads="1"/>
            </p:cNvSpPr>
            <p:nvPr/>
          </p:nvSpPr>
          <p:spPr bwMode="auto">
            <a:xfrm>
              <a:off x="1382822" y="3878393"/>
              <a:ext cx="234554" cy="241300"/>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62" name="Rectangle 55">
              <a:extLst>
                <a:ext uri="{FF2B5EF4-FFF2-40B4-BE49-F238E27FC236}">
                  <a16:creationId xmlns:a16="http://schemas.microsoft.com/office/drawing/2014/main" id="{CAD5FCC2-C83D-49A5-AAB8-42F18F75E9CA}"/>
                </a:ext>
              </a:extLst>
            </p:cNvPr>
            <p:cNvSpPr>
              <a:spLocks noChangeArrowheads="1"/>
            </p:cNvSpPr>
            <p:nvPr/>
          </p:nvSpPr>
          <p:spPr bwMode="auto">
            <a:xfrm>
              <a:off x="1382822" y="4392743"/>
              <a:ext cx="234554" cy="155575"/>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63" name="Rectangle 56">
              <a:extLst>
                <a:ext uri="{FF2B5EF4-FFF2-40B4-BE49-F238E27FC236}">
                  <a16:creationId xmlns:a16="http://schemas.microsoft.com/office/drawing/2014/main" id="{AC47353E-ACFB-4448-B01E-D9357148A7AC}"/>
                </a:ext>
              </a:extLst>
            </p:cNvPr>
            <p:cNvSpPr>
              <a:spLocks noChangeArrowheads="1"/>
            </p:cNvSpPr>
            <p:nvPr/>
          </p:nvSpPr>
          <p:spPr bwMode="auto">
            <a:xfrm>
              <a:off x="1382822" y="4329243"/>
              <a:ext cx="234554" cy="63500"/>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100" name="Rectangle 93">
              <a:extLst>
                <a:ext uri="{FF2B5EF4-FFF2-40B4-BE49-F238E27FC236}">
                  <a16:creationId xmlns:a16="http://schemas.microsoft.com/office/drawing/2014/main" id="{C51977F2-F54A-44B0-A7A6-705CEE424E4E}"/>
                </a:ext>
              </a:extLst>
            </p:cNvPr>
            <p:cNvSpPr>
              <a:spLocks noChangeArrowheads="1"/>
            </p:cNvSpPr>
            <p:nvPr/>
          </p:nvSpPr>
          <p:spPr bwMode="auto">
            <a:xfrm>
              <a:off x="1266700" y="3686305"/>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+2.8 kg</a:t>
              </a:r>
              <a:endParaRPr kumimoji="0" lang="fr-FR" altLang="fr-FR" sz="1800" b="1" i="0" u="none" strike="noStrike" cap="none" normalizeH="0" baseline="0" dirty="0">
                <a:ln>
                  <a:noFill/>
                </a:ln>
                <a:solidFill>
                  <a:srgbClr val="333399"/>
                </a:solidFill>
                <a:effectLst/>
                <a:latin typeface="+mj-lt"/>
              </a:endParaRPr>
            </a:p>
          </p:txBody>
        </p:sp>
        <p:sp>
          <p:nvSpPr>
            <p:cNvPr id="101" name="Rectangle 94">
              <a:extLst>
                <a:ext uri="{FF2B5EF4-FFF2-40B4-BE49-F238E27FC236}">
                  <a16:creationId xmlns:a16="http://schemas.microsoft.com/office/drawing/2014/main" id="{5E646868-ACA9-447E-B7C9-2C843EFDDBB8}"/>
                </a:ext>
              </a:extLst>
            </p:cNvPr>
            <p:cNvSpPr>
              <a:spLocks noChangeArrowheads="1"/>
            </p:cNvSpPr>
            <p:nvPr/>
          </p:nvSpPr>
          <p:spPr bwMode="auto">
            <a:xfrm>
              <a:off x="1243722" y="4624887"/>
              <a:ext cx="534188"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DTG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TDF/FTC</a:t>
              </a:r>
              <a:endParaRPr kumimoji="0" lang="fr-FR" altLang="fr-FR" sz="1800" b="1" i="0" u="none" strike="noStrike" cap="none" normalizeH="0" baseline="0" dirty="0">
                <a:ln>
                  <a:noFill/>
                </a:ln>
                <a:solidFill>
                  <a:srgbClr val="000066"/>
                </a:solidFill>
                <a:effectLst/>
                <a:latin typeface="Arial" panose="020B0604020202020204" pitchFamily="34" charset="0"/>
              </a:endParaRPr>
            </a:p>
          </p:txBody>
        </p:sp>
        <p:sp>
          <p:nvSpPr>
            <p:cNvPr id="64" name="Rectangle 57">
              <a:extLst>
                <a:ext uri="{FF2B5EF4-FFF2-40B4-BE49-F238E27FC236}">
                  <a16:creationId xmlns:a16="http://schemas.microsoft.com/office/drawing/2014/main" id="{A7DFA4DC-DD18-4148-A9C3-186B48DFF09E}"/>
                </a:ext>
              </a:extLst>
            </p:cNvPr>
            <p:cNvSpPr>
              <a:spLocks noChangeArrowheads="1"/>
            </p:cNvSpPr>
            <p:nvPr/>
          </p:nvSpPr>
          <p:spPr bwMode="auto">
            <a:xfrm>
              <a:off x="1986468" y="4526429"/>
              <a:ext cx="233363" cy="25400"/>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65" name="Rectangle 58">
              <a:extLst>
                <a:ext uri="{FF2B5EF4-FFF2-40B4-BE49-F238E27FC236}">
                  <a16:creationId xmlns:a16="http://schemas.microsoft.com/office/drawing/2014/main" id="{C0FA344E-E1A5-4B4A-B73D-824319FE0A8D}"/>
                </a:ext>
              </a:extLst>
            </p:cNvPr>
            <p:cNvSpPr>
              <a:spLocks noChangeArrowheads="1"/>
            </p:cNvSpPr>
            <p:nvPr/>
          </p:nvSpPr>
          <p:spPr bwMode="auto">
            <a:xfrm>
              <a:off x="1986468" y="4481979"/>
              <a:ext cx="233363" cy="44450"/>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66" name="Rectangle 59">
              <a:extLst>
                <a:ext uri="{FF2B5EF4-FFF2-40B4-BE49-F238E27FC236}">
                  <a16:creationId xmlns:a16="http://schemas.microsoft.com/office/drawing/2014/main" id="{B5D347D1-CB95-4283-8452-927F5BB17D6B}"/>
                </a:ext>
              </a:extLst>
            </p:cNvPr>
            <p:cNvSpPr>
              <a:spLocks noChangeArrowheads="1"/>
            </p:cNvSpPr>
            <p:nvPr/>
          </p:nvSpPr>
          <p:spPr bwMode="auto">
            <a:xfrm>
              <a:off x="1986468" y="4351804"/>
              <a:ext cx="233363" cy="130175"/>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67" name="Rectangle 60">
              <a:extLst>
                <a:ext uri="{FF2B5EF4-FFF2-40B4-BE49-F238E27FC236}">
                  <a16:creationId xmlns:a16="http://schemas.microsoft.com/office/drawing/2014/main" id="{B69C7899-B4BD-4976-8E7A-0204B9A163D7}"/>
                </a:ext>
              </a:extLst>
            </p:cNvPr>
            <p:cNvSpPr>
              <a:spLocks noChangeArrowheads="1"/>
            </p:cNvSpPr>
            <p:nvPr/>
          </p:nvSpPr>
          <p:spPr bwMode="auto">
            <a:xfrm>
              <a:off x="1986468" y="4234329"/>
              <a:ext cx="233363" cy="117475"/>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102" name="Rectangle 95">
              <a:extLst>
                <a:ext uri="{FF2B5EF4-FFF2-40B4-BE49-F238E27FC236}">
                  <a16:creationId xmlns:a16="http://schemas.microsoft.com/office/drawing/2014/main" id="{CA609122-1C3F-4275-AF1D-0D49AC1B8211}"/>
                </a:ext>
              </a:extLst>
            </p:cNvPr>
            <p:cNvSpPr>
              <a:spLocks noChangeArrowheads="1"/>
            </p:cNvSpPr>
            <p:nvPr/>
          </p:nvSpPr>
          <p:spPr bwMode="auto">
            <a:xfrm>
              <a:off x="1869155" y="4042241"/>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+0.7 kg</a:t>
              </a:r>
              <a:endParaRPr kumimoji="0" lang="fr-FR" altLang="fr-FR" sz="1800" b="1" i="0" u="none" strike="noStrike" cap="none" normalizeH="0" baseline="0" dirty="0">
                <a:ln>
                  <a:noFill/>
                </a:ln>
                <a:solidFill>
                  <a:srgbClr val="333399"/>
                </a:solidFill>
                <a:effectLst/>
                <a:latin typeface="+mj-lt"/>
              </a:endParaRPr>
            </a:p>
          </p:txBody>
        </p:sp>
        <p:sp>
          <p:nvSpPr>
            <p:cNvPr id="103" name="Rectangle 96">
              <a:extLst>
                <a:ext uri="{FF2B5EF4-FFF2-40B4-BE49-F238E27FC236}">
                  <a16:creationId xmlns:a16="http://schemas.microsoft.com/office/drawing/2014/main" id="{5FD791B3-2B49-4778-B80D-37FEDA3C1648}"/>
                </a:ext>
              </a:extLst>
            </p:cNvPr>
            <p:cNvSpPr>
              <a:spLocks noChangeArrowheads="1"/>
            </p:cNvSpPr>
            <p:nvPr/>
          </p:nvSpPr>
          <p:spPr bwMode="auto">
            <a:xfrm>
              <a:off x="1824732" y="4624887"/>
              <a:ext cx="577081"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EFV/</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TDF/FTC/</a:t>
              </a:r>
            </a:p>
          </p:txBody>
        </p:sp>
        <p:sp>
          <p:nvSpPr>
            <p:cNvPr id="48" name="Rectangle 41">
              <a:extLst>
                <a:ext uri="{FF2B5EF4-FFF2-40B4-BE49-F238E27FC236}">
                  <a16:creationId xmlns:a16="http://schemas.microsoft.com/office/drawing/2014/main" id="{516B0BBA-1FFE-4B09-80BF-D8BEF861075B}"/>
                </a:ext>
              </a:extLst>
            </p:cNvPr>
            <p:cNvSpPr>
              <a:spLocks noChangeArrowheads="1"/>
            </p:cNvSpPr>
            <p:nvPr/>
          </p:nvSpPr>
          <p:spPr bwMode="auto">
            <a:xfrm>
              <a:off x="2588924" y="3244980"/>
              <a:ext cx="233363" cy="401638"/>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49" name="Rectangle 42">
              <a:extLst>
                <a:ext uri="{FF2B5EF4-FFF2-40B4-BE49-F238E27FC236}">
                  <a16:creationId xmlns:a16="http://schemas.microsoft.com/office/drawing/2014/main" id="{BB7CC403-1D3F-4E78-82DC-FA4DF189B6A8}"/>
                </a:ext>
              </a:extLst>
            </p:cNvPr>
            <p:cNvSpPr>
              <a:spLocks noChangeArrowheads="1"/>
            </p:cNvSpPr>
            <p:nvPr/>
          </p:nvSpPr>
          <p:spPr bwMode="auto">
            <a:xfrm>
              <a:off x="2588924" y="3967293"/>
              <a:ext cx="233363" cy="209550"/>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50" name="Rectangle 43">
              <a:extLst>
                <a:ext uri="{FF2B5EF4-FFF2-40B4-BE49-F238E27FC236}">
                  <a16:creationId xmlns:a16="http://schemas.microsoft.com/office/drawing/2014/main" id="{4145CFC8-2D68-4A57-87E6-553CC0799A86}"/>
                </a:ext>
              </a:extLst>
            </p:cNvPr>
            <p:cNvSpPr>
              <a:spLocks noChangeArrowheads="1"/>
            </p:cNvSpPr>
            <p:nvPr/>
          </p:nvSpPr>
          <p:spPr bwMode="auto">
            <a:xfrm>
              <a:off x="2588924" y="3646618"/>
              <a:ext cx="233363" cy="320675"/>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51" name="Rectangle 44">
              <a:extLst>
                <a:ext uri="{FF2B5EF4-FFF2-40B4-BE49-F238E27FC236}">
                  <a16:creationId xmlns:a16="http://schemas.microsoft.com/office/drawing/2014/main" id="{5279DB2F-FAAF-41C7-ADBC-317B07EA257F}"/>
                </a:ext>
              </a:extLst>
            </p:cNvPr>
            <p:cNvSpPr>
              <a:spLocks noChangeArrowheads="1"/>
            </p:cNvSpPr>
            <p:nvPr/>
          </p:nvSpPr>
          <p:spPr bwMode="auto">
            <a:xfrm>
              <a:off x="2588924" y="4176843"/>
              <a:ext cx="233363" cy="371475"/>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104" name="Rectangle 97">
              <a:extLst>
                <a:ext uri="{FF2B5EF4-FFF2-40B4-BE49-F238E27FC236}">
                  <a16:creationId xmlns:a16="http://schemas.microsoft.com/office/drawing/2014/main" id="{BB705DF9-08B1-4807-999F-63916A2BFBE4}"/>
                </a:ext>
              </a:extLst>
            </p:cNvPr>
            <p:cNvSpPr>
              <a:spLocks noChangeArrowheads="1"/>
            </p:cNvSpPr>
            <p:nvPr/>
          </p:nvSpPr>
          <p:spPr bwMode="auto">
            <a:xfrm>
              <a:off x="2471611" y="3054480"/>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+5.4 kg</a:t>
              </a:r>
              <a:endParaRPr kumimoji="0" lang="fr-FR" altLang="fr-FR" sz="1800" b="1" i="0" u="none" strike="noStrike" cap="none" normalizeH="0" baseline="0" dirty="0">
                <a:ln>
                  <a:noFill/>
                </a:ln>
                <a:solidFill>
                  <a:srgbClr val="333399"/>
                </a:solidFill>
                <a:effectLst/>
                <a:latin typeface="+mj-lt"/>
              </a:endParaRPr>
            </a:p>
          </p:txBody>
        </p:sp>
        <p:sp>
          <p:nvSpPr>
            <p:cNvPr id="44" name="Rectangle 37">
              <a:extLst>
                <a:ext uri="{FF2B5EF4-FFF2-40B4-BE49-F238E27FC236}">
                  <a16:creationId xmlns:a16="http://schemas.microsoft.com/office/drawing/2014/main" id="{A83997E1-3DE8-4354-80AA-C7C17F3256A7}"/>
                </a:ext>
              </a:extLst>
            </p:cNvPr>
            <p:cNvSpPr>
              <a:spLocks noChangeArrowheads="1"/>
            </p:cNvSpPr>
            <p:nvPr/>
          </p:nvSpPr>
          <p:spPr bwMode="auto">
            <a:xfrm>
              <a:off x="3191381" y="4208594"/>
              <a:ext cx="234554" cy="34925"/>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45" name="Rectangle 38">
              <a:extLst>
                <a:ext uri="{FF2B5EF4-FFF2-40B4-BE49-F238E27FC236}">
                  <a16:creationId xmlns:a16="http://schemas.microsoft.com/office/drawing/2014/main" id="{FA3E862D-BFD7-4B6B-ADAF-AB4AEA60E1A9}"/>
                </a:ext>
              </a:extLst>
            </p:cNvPr>
            <p:cNvSpPr>
              <a:spLocks noChangeArrowheads="1"/>
            </p:cNvSpPr>
            <p:nvPr/>
          </p:nvSpPr>
          <p:spPr bwMode="auto">
            <a:xfrm>
              <a:off x="3191381" y="3875219"/>
              <a:ext cx="234554" cy="333375"/>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46" name="Rectangle 39">
              <a:extLst>
                <a:ext uri="{FF2B5EF4-FFF2-40B4-BE49-F238E27FC236}">
                  <a16:creationId xmlns:a16="http://schemas.microsoft.com/office/drawing/2014/main" id="{9558FC47-E975-48AB-8D3E-4620773A6362}"/>
                </a:ext>
              </a:extLst>
            </p:cNvPr>
            <p:cNvSpPr>
              <a:spLocks noChangeArrowheads="1"/>
            </p:cNvSpPr>
            <p:nvPr/>
          </p:nvSpPr>
          <p:spPr bwMode="auto">
            <a:xfrm>
              <a:off x="3191381" y="3516444"/>
              <a:ext cx="234554" cy="358775"/>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47" name="Rectangle 40">
              <a:extLst>
                <a:ext uri="{FF2B5EF4-FFF2-40B4-BE49-F238E27FC236}">
                  <a16:creationId xmlns:a16="http://schemas.microsoft.com/office/drawing/2014/main" id="{E93653C4-09F3-4CA2-BBD1-F99F3490BD56}"/>
                </a:ext>
              </a:extLst>
            </p:cNvPr>
            <p:cNvSpPr>
              <a:spLocks noChangeArrowheads="1"/>
            </p:cNvSpPr>
            <p:nvPr/>
          </p:nvSpPr>
          <p:spPr bwMode="auto">
            <a:xfrm>
              <a:off x="3191381" y="4243519"/>
              <a:ext cx="234554" cy="304800"/>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106" name="Rectangle 99">
              <a:extLst>
                <a:ext uri="{FF2B5EF4-FFF2-40B4-BE49-F238E27FC236}">
                  <a16:creationId xmlns:a16="http://schemas.microsoft.com/office/drawing/2014/main" id="{589D5B15-E4E2-47EC-8B1D-B358D61B98C5}"/>
                </a:ext>
              </a:extLst>
            </p:cNvPr>
            <p:cNvSpPr>
              <a:spLocks noChangeArrowheads="1"/>
            </p:cNvSpPr>
            <p:nvPr/>
          </p:nvSpPr>
          <p:spPr bwMode="auto">
            <a:xfrm>
              <a:off x="3075258" y="3324356"/>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+4.3 kg</a:t>
              </a:r>
              <a:endParaRPr kumimoji="0" lang="fr-FR" altLang="fr-FR" sz="1800" b="1" i="0" u="none" strike="noStrike" cap="none" normalizeH="0" baseline="0" dirty="0">
                <a:ln>
                  <a:noFill/>
                </a:ln>
                <a:solidFill>
                  <a:srgbClr val="333399"/>
                </a:solidFill>
                <a:effectLst/>
                <a:latin typeface="+mj-lt"/>
              </a:endParaRPr>
            </a:p>
          </p:txBody>
        </p:sp>
        <p:sp>
          <p:nvSpPr>
            <p:cNvPr id="52" name="Rectangle 45">
              <a:extLst>
                <a:ext uri="{FF2B5EF4-FFF2-40B4-BE49-F238E27FC236}">
                  <a16:creationId xmlns:a16="http://schemas.microsoft.com/office/drawing/2014/main" id="{D9F38F00-7ADE-4796-8206-97AB3D81F01C}"/>
                </a:ext>
              </a:extLst>
            </p:cNvPr>
            <p:cNvSpPr>
              <a:spLocks noChangeArrowheads="1"/>
            </p:cNvSpPr>
            <p:nvPr/>
          </p:nvSpPr>
          <p:spPr bwMode="auto">
            <a:xfrm>
              <a:off x="3795027" y="4481980"/>
              <a:ext cx="233363" cy="57150"/>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53" name="Rectangle 46">
              <a:extLst>
                <a:ext uri="{FF2B5EF4-FFF2-40B4-BE49-F238E27FC236}">
                  <a16:creationId xmlns:a16="http://schemas.microsoft.com/office/drawing/2014/main" id="{B23927C1-E572-48D8-8E73-948350031F3B}"/>
                </a:ext>
              </a:extLst>
            </p:cNvPr>
            <p:cNvSpPr>
              <a:spLocks noChangeArrowheads="1"/>
            </p:cNvSpPr>
            <p:nvPr/>
          </p:nvSpPr>
          <p:spPr bwMode="auto">
            <a:xfrm>
              <a:off x="3795027" y="4459755"/>
              <a:ext cx="233363" cy="22225"/>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54" name="Rectangle 47">
              <a:extLst>
                <a:ext uri="{FF2B5EF4-FFF2-40B4-BE49-F238E27FC236}">
                  <a16:creationId xmlns:a16="http://schemas.microsoft.com/office/drawing/2014/main" id="{A3474A05-4059-4D89-999A-38853F086362}"/>
                </a:ext>
              </a:extLst>
            </p:cNvPr>
            <p:cNvSpPr>
              <a:spLocks noChangeArrowheads="1"/>
            </p:cNvSpPr>
            <p:nvPr/>
          </p:nvSpPr>
          <p:spPr bwMode="auto">
            <a:xfrm>
              <a:off x="3795027" y="4374030"/>
              <a:ext cx="233363" cy="85725"/>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55" name="Rectangle 48">
              <a:extLst>
                <a:ext uri="{FF2B5EF4-FFF2-40B4-BE49-F238E27FC236}">
                  <a16:creationId xmlns:a16="http://schemas.microsoft.com/office/drawing/2014/main" id="{7FD40CD3-0734-470D-8EBD-142937ED07C5}"/>
                </a:ext>
              </a:extLst>
            </p:cNvPr>
            <p:cNvSpPr>
              <a:spLocks noChangeArrowheads="1"/>
            </p:cNvSpPr>
            <p:nvPr/>
          </p:nvSpPr>
          <p:spPr bwMode="auto">
            <a:xfrm>
              <a:off x="3795027" y="4285130"/>
              <a:ext cx="233363" cy="88900"/>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solidFill>
                  <a:srgbClr val="000066"/>
                </a:solidFill>
              </a:endParaRPr>
            </a:p>
          </p:txBody>
        </p:sp>
        <p:sp>
          <p:nvSpPr>
            <p:cNvPr id="108" name="Rectangle 101">
              <a:extLst>
                <a:ext uri="{FF2B5EF4-FFF2-40B4-BE49-F238E27FC236}">
                  <a16:creationId xmlns:a16="http://schemas.microsoft.com/office/drawing/2014/main" id="{1FC0059F-9441-4716-9F18-D40E4536189B}"/>
                </a:ext>
              </a:extLst>
            </p:cNvPr>
            <p:cNvSpPr>
              <a:spLocks noChangeArrowheads="1"/>
            </p:cNvSpPr>
            <p:nvPr/>
          </p:nvSpPr>
          <p:spPr bwMode="auto">
            <a:xfrm>
              <a:off x="3677714" y="4096217"/>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+0.5 kg</a:t>
              </a:r>
              <a:endParaRPr kumimoji="0" lang="fr-FR" altLang="fr-FR" sz="1800" b="1" i="0" u="none" strike="noStrike" cap="none" normalizeH="0" baseline="0" dirty="0">
                <a:ln>
                  <a:noFill/>
                </a:ln>
                <a:solidFill>
                  <a:srgbClr val="333399"/>
                </a:solidFill>
                <a:effectLst/>
                <a:latin typeface="+mj-lt"/>
              </a:endParaRPr>
            </a:p>
          </p:txBody>
        </p:sp>
        <p:sp>
          <p:nvSpPr>
            <p:cNvPr id="177" name="Rectangle 92">
              <a:extLst>
                <a:ext uri="{FF2B5EF4-FFF2-40B4-BE49-F238E27FC236}">
                  <a16:creationId xmlns:a16="http://schemas.microsoft.com/office/drawing/2014/main" id="{3E8B5FF3-DEB5-4EEC-9585-404635A74DD5}"/>
                </a:ext>
              </a:extLst>
            </p:cNvPr>
            <p:cNvSpPr>
              <a:spLocks noChangeArrowheads="1"/>
            </p:cNvSpPr>
            <p:nvPr/>
          </p:nvSpPr>
          <p:spPr bwMode="auto">
            <a:xfrm>
              <a:off x="2418213" y="4624887"/>
              <a:ext cx="535403"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DTG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TAF/FTC</a:t>
              </a:r>
              <a:endParaRPr kumimoji="0" lang="fr-FR" altLang="fr-FR" sz="1800" b="1" i="0" u="none" strike="noStrike" cap="none" normalizeH="0" baseline="0" dirty="0">
                <a:ln>
                  <a:noFill/>
                </a:ln>
                <a:solidFill>
                  <a:srgbClr val="000066"/>
                </a:solidFill>
                <a:effectLst/>
                <a:latin typeface="Arial" panose="020B0604020202020204" pitchFamily="34" charset="0"/>
              </a:endParaRPr>
            </a:p>
          </p:txBody>
        </p:sp>
        <p:sp>
          <p:nvSpPr>
            <p:cNvPr id="179" name="Rectangle 94">
              <a:extLst>
                <a:ext uri="{FF2B5EF4-FFF2-40B4-BE49-F238E27FC236}">
                  <a16:creationId xmlns:a16="http://schemas.microsoft.com/office/drawing/2014/main" id="{5E646868-ACA9-447E-B7C9-2C843EFDDBB8}"/>
                </a:ext>
              </a:extLst>
            </p:cNvPr>
            <p:cNvSpPr>
              <a:spLocks noChangeArrowheads="1"/>
            </p:cNvSpPr>
            <p:nvPr/>
          </p:nvSpPr>
          <p:spPr bwMode="auto">
            <a:xfrm>
              <a:off x="3021275" y="4624887"/>
              <a:ext cx="534188"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DTG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TDF/FTC</a:t>
              </a:r>
              <a:endParaRPr kumimoji="0" lang="fr-FR" altLang="fr-FR" sz="1800" b="1" i="0" u="none" strike="noStrike" cap="none" normalizeH="0" baseline="0" dirty="0">
                <a:ln>
                  <a:noFill/>
                </a:ln>
                <a:solidFill>
                  <a:srgbClr val="000066"/>
                </a:solidFill>
                <a:effectLst/>
                <a:latin typeface="Arial" panose="020B0604020202020204" pitchFamily="34" charset="0"/>
              </a:endParaRPr>
            </a:p>
          </p:txBody>
        </p:sp>
        <p:sp>
          <p:nvSpPr>
            <p:cNvPr id="180" name="Rectangle 96">
              <a:extLst>
                <a:ext uri="{FF2B5EF4-FFF2-40B4-BE49-F238E27FC236}">
                  <a16:creationId xmlns:a16="http://schemas.microsoft.com/office/drawing/2014/main" id="{5FD791B3-2B49-4778-B80D-37FEDA3C1648}"/>
                </a:ext>
              </a:extLst>
            </p:cNvPr>
            <p:cNvSpPr>
              <a:spLocks noChangeArrowheads="1"/>
            </p:cNvSpPr>
            <p:nvPr/>
          </p:nvSpPr>
          <p:spPr bwMode="auto">
            <a:xfrm>
              <a:off x="3623731" y="4624887"/>
              <a:ext cx="534188"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EFV/</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Arial" panose="020B0604020202020204" pitchFamily="34" charset="0"/>
                </a:rPr>
                <a:t>TDF/FTC</a:t>
              </a:r>
            </a:p>
          </p:txBody>
        </p:sp>
      </p:grpSp>
      <p:grpSp>
        <p:nvGrpSpPr>
          <p:cNvPr id="5" name="Groupe 4">
            <a:extLst>
              <a:ext uri="{FF2B5EF4-FFF2-40B4-BE49-F238E27FC236}">
                <a16:creationId xmlns:a16="http://schemas.microsoft.com/office/drawing/2014/main" id="{AB4A949E-20BF-4288-A49C-8990397649E1}"/>
              </a:ext>
            </a:extLst>
          </p:cNvPr>
          <p:cNvGrpSpPr/>
          <p:nvPr/>
        </p:nvGrpSpPr>
        <p:grpSpPr>
          <a:xfrm>
            <a:off x="5161063" y="2090868"/>
            <a:ext cx="3865996" cy="2841796"/>
            <a:chOff x="5161063" y="2090868"/>
            <a:chExt cx="3865996" cy="2841796"/>
          </a:xfrm>
        </p:grpSpPr>
        <p:sp>
          <p:nvSpPr>
            <p:cNvPr id="69" name="Line 62">
              <a:extLst>
                <a:ext uri="{FF2B5EF4-FFF2-40B4-BE49-F238E27FC236}">
                  <a16:creationId xmlns:a16="http://schemas.microsoft.com/office/drawing/2014/main" id="{1437526B-8C29-46EF-B3D8-A1E3CC34AEDA}"/>
                </a:ext>
              </a:extLst>
            </p:cNvPr>
            <p:cNvSpPr>
              <a:spLocks noChangeShapeType="1"/>
            </p:cNvSpPr>
            <p:nvPr/>
          </p:nvSpPr>
          <p:spPr bwMode="auto">
            <a:xfrm flipV="1">
              <a:off x="7182465" y="2140079"/>
              <a:ext cx="0" cy="2520000"/>
            </a:xfrm>
            <a:prstGeom prst="line">
              <a:avLst/>
            </a:prstGeom>
            <a:noFill/>
            <a:ln w="11113">
              <a:solidFill>
                <a:srgbClr val="000033"/>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16" name="Line 109">
              <a:extLst>
                <a:ext uri="{FF2B5EF4-FFF2-40B4-BE49-F238E27FC236}">
                  <a16:creationId xmlns:a16="http://schemas.microsoft.com/office/drawing/2014/main" id="{13A733B3-EA2E-4770-84FC-4C53E7B62990}"/>
                </a:ext>
              </a:extLst>
            </p:cNvPr>
            <p:cNvSpPr>
              <a:spLocks noChangeShapeType="1"/>
            </p:cNvSpPr>
            <p:nvPr/>
          </p:nvSpPr>
          <p:spPr bwMode="auto">
            <a:xfrm>
              <a:off x="5362000" y="2403606"/>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17" name="Freeform 110">
              <a:extLst>
                <a:ext uri="{FF2B5EF4-FFF2-40B4-BE49-F238E27FC236}">
                  <a16:creationId xmlns:a16="http://schemas.microsoft.com/office/drawing/2014/main" id="{CFB79F6E-B7AE-4BBE-B0AE-9453B45C35F6}"/>
                </a:ext>
              </a:extLst>
            </p:cNvPr>
            <p:cNvSpPr>
              <a:spLocks/>
            </p:cNvSpPr>
            <p:nvPr/>
          </p:nvSpPr>
          <p:spPr bwMode="auto">
            <a:xfrm>
              <a:off x="5396528" y="2165481"/>
              <a:ext cx="0" cy="2382838"/>
            </a:xfrm>
            <a:custGeom>
              <a:avLst/>
              <a:gdLst>
                <a:gd name="T0" fmla="*/ 0 h 1501"/>
                <a:gd name="T1" fmla="*/ 150 h 1501"/>
                <a:gd name="T2" fmla="*/ 300 h 1501"/>
                <a:gd name="T3" fmla="*/ 450 h 1501"/>
                <a:gd name="T4" fmla="*/ 600 h 1501"/>
                <a:gd name="T5" fmla="*/ 750 h 1501"/>
                <a:gd name="T6" fmla="*/ 900 h 1501"/>
                <a:gd name="T7" fmla="*/ 1050 h 1501"/>
                <a:gd name="T8" fmla="*/ 1200 h 1501"/>
                <a:gd name="T9" fmla="*/ 1350 h 1501"/>
                <a:gd name="T10" fmla="*/ 1501 h 150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501">
                  <a:moveTo>
                    <a:pt x="0" y="0"/>
                  </a:moveTo>
                  <a:lnTo>
                    <a:pt x="0" y="150"/>
                  </a:lnTo>
                  <a:lnTo>
                    <a:pt x="0" y="300"/>
                  </a:lnTo>
                  <a:lnTo>
                    <a:pt x="0" y="450"/>
                  </a:lnTo>
                  <a:lnTo>
                    <a:pt x="0" y="600"/>
                  </a:lnTo>
                  <a:lnTo>
                    <a:pt x="0" y="750"/>
                  </a:lnTo>
                  <a:lnTo>
                    <a:pt x="0" y="900"/>
                  </a:lnTo>
                  <a:lnTo>
                    <a:pt x="0" y="1050"/>
                  </a:lnTo>
                  <a:lnTo>
                    <a:pt x="0" y="1200"/>
                  </a:lnTo>
                  <a:lnTo>
                    <a:pt x="0" y="1350"/>
                  </a:lnTo>
                  <a:lnTo>
                    <a:pt x="0" y="1501"/>
                  </a:lnTo>
                </a:path>
              </a:pathLst>
            </a:custGeom>
            <a:noFill/>
            <a:ln w="11113">
              <a:solidFill>
                <a:srgbClr val="000033"/>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18" name="Line 111">
              <a:extLst>
                <a:ext uri="{FF2B5EF4-FFF2-40B4-BE49-F238E27FC236}">
                  <a16:creationId xmlns:a16="http://schemas.microsoft.com/office/drawing/2014/main" id="{BED5F91C-53E1-4797-AB98-FEE4830B4817}"/>
                </a:ext>
              </a:extLst>
            </p:cNvPr>
            <p:cNvSpPr>
              <a:spLocks noChangeShapeType="1"/>
            </p:cNvSpPr>
            <p:nvPr/>
          </p:nvSpPr>
          <p:spPr bwMode="auto">
            <a:xfrm>
              <a:off x="5362000" y="2165481"/>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19" name="Line 112">
              <a:extLst>
                <a:ext uri="{FF2B5EF4-FFF2-40B4-BE49-F238E27FC236}">
                  <a16:creationId xmlns:a16="http://schemas.microsoft.com/office/drawing/2014/main" id="{E31E3B66-0709-41EB-AD35-7705D0994B4F}"/>
                </a:ext>
              </a:extLst>
            </p:cNvPr>
            <p:cNvSpPr>
              <a:spLocks noChangeShapeType="1"/>
            </p:cNvSpPr>
            <p:nvPr/>
          </p:nvSpPr>
          <p:spPr bwMode="auto">
            <a:xfrm>
              <a:off x="5362000" y="2641731"/>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0" name="Line 113">
              <a:extLst>
                <a:ext uri="{FF2B5EF4-FFF2-40B4-BE49-F238E27FC236}">
                  <a16:creationId xmlns:a16="http://schemas.microsoft.com/office/drawing/2014/main" id="{483A0EC1-3D9E-4C24-8A12-3B97E44E78C0}"/>
                </a:ext>
              </a:extLst>
            </p:cNvPr>
            <p:cNvSpPr>
              <a:spLocks noChangeShapeType="1"/>
            </p:cNvSpPr>
            <p:nvPr/>
          </p:nvSpPr>
          <p:spPr bwMode="auto">
            <a:xfrm>
              <a:off x="5362000" y="2879856"/>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1" name="Line 114">
              <a:extLst>
                <a:ext uri="{FF2B5EF4-FFF2-40B4-BE49-F238E27FC236}">
                  <a16:creationId xmlns:a16="http://schemas.microsoft.com/office/drawing/2014/main" id="{38DBAA17-684E-47D3-AEE9-B8E890DF99EF}"/>
                </a:ext>
              </a:extLst>
            </p:cNvPr>
            <p:cNvSpPr>
              <a:spLocks noChangeShapeType="1"/>
            </p:cNvSpPr>
            <p:nvPr/>
          </p:nvSpPr>
          <p:spPr bwMode="auto">
            <a:xfrm>
              <a:off x="5362000" y="3117981"/>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2" name="Line 115">
              <a:extLst>
                <a:ext uri="{FF2B5EF4-FFF2-40B4-BE49-F238E27FC236}">
                  <a16:creationId xmlns:a16="http://schemas.microsoft.com/office/drawing/2014/main" id="{ADF6A9B0-F316-4AA7-9695-08890F3679F7}"/>
                </a:ext>
              </a:extLst>
            </p:cNvPr>
            <p:cNvSpPr>
              <a:spLocks noChangeShapeType="1"/>
            </p:cNvSpPr>
            <p:nvPr/>
          </p:nvSpPr>
          <p:spPr bwMode="auto">
            <a:xfrm>
              <a:off x="5362000" y="3594231"/>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3" name="Line 116">
              <a:extLst>
                <a:ext uri="{FF2B5EF4-FFF2-40B4-BE49-F238E27FC236}">
                  <a16:creationId xmlns:a16="http://schemas.microsoft.com/office/drawing/2014/main" id="{78C8D119-3076-44EF-94E7-076C0402E7EB}"/>
                </a:ext>
              </a:extLst>
            </p:cNvPr>
            <p:cNvSpPr>
              <a:spLocks noChangeShapeType="1"/>
            </p:cNvSpPr>
            <p:nvPr/>
          </p:nvSpPr>
          <p:spPr bwMode="auto">
            <a:xfrm>
              <a:off x="5362000" y="3356106"/>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4" name="Line 117">
              <a:extLst>
                <a:ext uri="{FF2B5EF4-FFF2-40B4-BE49-F238E27FC236}">
                  <a16:creationId xmlns:a16="http://schemas.microsoft.com/office/drawing/2014/main" id="{1B53865B-B5B9-4361-A972-36CC47777AE7}"/>
                </a:ext>
              </a:extLst>
            </p:cNvPr>
            <p:cNvSpPr>
              <a:spLocks noChangeShapeType="1"/>
            </p:cNvSpPr>
            <p:nvPr/>
          </p:nvSpPr>
          <p:spPr bwMode="auto">
            <a:xfrm>
              <a:off x="5362000" y="4308606"/>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5" name="Line 118">
              <a:extLst>
                <a:ext uri="{FF2B5EF4-FFF2-40B4-BE49-F238E27FC236}">
                  <a16:creationId xmlns:a16="http://schemas.microsoft.com/office/drawing/2014/main" id="{65288B81-D74C-4084-B296-39C5B950DC00}"/>
                </a:ext>
              </a:extLst>
            </p:cNvPr>
            <p:cNvSpPr>
              <a:spLocks noChangeShapeType="1"/>
            </p:cNvSpPr>
            <p:nvPr/>
          </p:nvSpPr>
          <p:spPr bwMode="auto">
            <a:xfrm>
              <a:off x="5362000" y="4070481"/>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6" name="Line 119">
              <a:extLst>
                <a:ext uri="{FF2B5EF4-FFF2-40B4-BE49-F238E27FC236}">
                  <a16:creationId xmlns:a16="http://schemas.microsoft.com/office/drawing/2014/main" id="{60AD4F78-7C4A-4C55-AB4F-DD343168CB23}"/>
                </a:ext>
              </a:extLst>
            </p:cNvPr>
            <p:cNvSpPr>
              <a:spLocks noChangeShapeType="1"/>
            </p:cNvSpPr>
            <p:nvPr/>
          </p:nvSpPr>
          <p:spPr bwMode="auto">
            <a:xfrm>
              <a:off x="5362000" y="3832356"/>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7" name="Line 120">
              <a:extLst>
                <a:ext uri="{FF2B5EF4-FFF2-40B4-BE49-F238E27FC236}">
                  <a16:creationId xmlns:a16="http://schemas.microsoft.com/office/drawing/2014/main" id="{E8D022A3-033E-48F9-B4DA-682AD7326EAE}"/>
                </a:ext>
              </a:extLst>
            </p:cNvPr>
            <p:cNvSpPr>
              <a:spLocks noChangeShapeType="1"/>
            </p:cNvSpPr>
            <p:nvPr/>
          </p:nvSpPr>
          <p:spPr bwMode="auto">
            <a:xfrm>
              <a:off x="5396528" y="4786444"/>
              <a:ext cx="0" cy="9525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8" name="Line 121">
              <a:extLst>
                <a:ext uri="{FF2B5EF4-FFF2-40B4-BE49-F238E27FC236}">
                  <a16:creationId xmlns:a16="http://schemas.microsoft.com/office/drawing/2014/main" id="{935530AF-A529-4532-841F-C1A7BA2DF775}"/>
                </a:ext>
              </a:extLst>
            </p:cNvPr>
            <p:cNvSpPr>
              <a:spLocks noChangeShapeType="1"/>
            </p:cNvSpPr>
            <p:nvPr/>
          </p:nvSpPr>
          <p:spPr bwMode="auto">
            <a:xfrm>
              <a:off x="5362000" y="4548319"/>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29" name="Line 122">
              <a:extLst>
                <a:ext uri="{FF2B5EF4-FFF2-40B4-BE49-F238E27FC236}">
                  <a16:creationId xmlns:a16="http://schemas.microsoft.com/office/drawing/2014/main" id="{851909D1-814E-4FDF-A312-9F43E7FBBE5D}"/>
                </a:ext>
              </a:extLst>
            </p:cNvPr>
            <p:cNvSpPr>
              <a:spLocks noChangeShapeType="1"/>
            </p:cNvSpPr>
            <p:nvPr/>
          </p:nvSpPr>
          <p:spPr bwMode="auto">
            <a:xfrm>
              <a:off x="5396528" y="4548319"/>
              <a:ext cx="0" cy="238125"/>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30" name="Line 123">
              <a:extLst>
                <a:ext uri="{FF2B5EF4-FFF2-40B4-BE49-F238E27FC236}">
                  <a16:creationId xmlns:a16="http://schemas.microsoft.com/office/drawing/2014/main" id="{3B031807-1BA2-46AD-A960-90F1B3E50206}"/>
                </a:ext>
              </a:extLst>
            </p:cNvPr>
            <p:cNvSpPr>
              <a:spLocks noChangeShapeType="1"/>
            </p:cNvSpPr>
            <p:nvPr/>
          </p:nvSpPr>
          <p:spPr bwMode="auto">
            <a:xfrm flipH="1">
              <a:off x="5362000" y="4786444"/>
              <a:ext cx="34528"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31" name="Line 124">
              <a:extLst>
                <a:ext uri="{FF2B5EF4-FFF2-40B4-BE49-F238E27FC236}">
                  <a16:creationId xmlns:a16="http://schemas.microsoft.com/office/drawing/2014/main" id="{D1B059B4-A229-4D24-9429-590B699FBEAD}"/>
                </a:ext>
              </a:extLst>
            </p:cNvPr>
            <p:cNvSpPr>
              <a:spLocks noChangeShapeType="1"/>
            </p:cNvSpPr>
            <p:nvPr/>
          </p:nvSpPr>
          <p:spPr bwMode="auto">
            <a:xfrm>
              <a:off x="5396528" y="4548319"/>
              <a:ext cx="3464719" cy="0"/>
            </a:xfrm>
            <a:prstGeom prst="line">
              <a:avLst/>
            </a:prstGeom>
            <a:noFill/>
            <a:ln w="11113">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32" name="Rectangle 125">
              <a:extLst>
                <a:ext uri="{FF2B5EF4-FFF2-40B4-BE49-F238E27FC236}">
                  <a16:creationId xmlns:a16="http://schemas.microsoft.com/office/drawing/2014/main" id="{9DB604A9-C775-4379-9CA1-52C7108E90B2}"/>
                </a:ext>
              </a:extLst>
            </p:cNvPr>
            <p:cNvSpPr>
              <a:spLocks noChangeArrowheads="1"/>
            </p:cNvSpPr>
            <p:nvPr/>
          </p:nvSpPr>
          <p:spPr bwMode="auto">
            <a:xfrm>
              <a:off x="5161063" y="2090868"/>
              <a:ext cx="171171"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10</a:t>
              </a:r>
              <a:endParaRPr kumimoji="0" lang="fr-FR" altLang="fr-FR" sz="1200" i="0" u="none" strike="noStrike" cap="none" normalizeH="0" baseline="0">
                <a:ln>
                  <a:noFill/>
                </a:ln>
                <a:solidFill>
                  <a:schemeClr val="tx1"/>
                </a:solidFill>
                <a:effectLst/>
                <a:latin typeface="+mn-lt"/>
              </a:endParaRPr>
            </a:p>
          </p:txBody>
        </p:sp>
        <p:sp>
          <p:nvSpPr>
            <p:cNvPr id="133" name="Rectangle 126">
              <a:extLst>
                <a:ext uri="{FF2B5EF4-FFF2-40B4-BE49-F238E27FC236}">
                  <a16:creationId xmlns:a16="http://schemas.microsoft.com/office/drawing/2014/main" id="{1FDC373C-B75E-40CE-90BA-15378535F81D}"/>
                </a:ext>
              </a:extLst>
            </p:cNvPr>
            <p:cNvSpPr>
              <a:spLocks noChangeArrowheads="1"/>
            </p:cNvSpPr>
            <p:nvPr/>
          </p:nvSpPr>
          <p:spPr bwMode="auto">
            <a:xfrm>
              <a:off x="5246649" y="2805243"/>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7</a:t>
              </a:r>
              <a:endParaRPr kumimoji="0" lang="fr-FR" altLang="fr-FR" sz="1200" i="0" u="none" strike="noStrike" cap="none" normalizeH="0" baseline="0">
                <a:ln>
                  <a:noFill/>
                </a:ln>
                <a:solidFill>
                  <a:schemeClr val="tx1"/>
                </a:solidFill>
                <a:effectLst/>
                <a:latin typeface="+mn-lt"/>
              </a:endParaRPr>
            </a:p>
          </p:txBody>
        </p:sp>
        <p:sp>
          <p:nvSpPr>
            <p:cNvPr id="134" name="Rectangle 127">
              <a:extLst>
                <a:ext uri="{FF2B5EF4-FFF2-40B4-BE49-F238E27FC236}">
                  <a16:creationId xmlns:a16="http://schemas.microsoft.com/office/drawing/2014/main" id="{71A2459B-AE31-4E9A-8D51-05E86056152B}"/>
                </a:ext>
              </a:extLst>
            </p:cNvPr>
            <p:cNvSpPr>
              <a:spLocks noChangeArrowheads="1"/>
            </p:cNvSpPr>
            <p:nvPr/>
          </p:nvSpPr>
          <p:spPr bwMode="auto">
            <a:xfrm>
              <a:off x="5246649" y="3281493"/>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5</a:t>
              </a:r>
              <a:endParaRPr kumimoji="0" lang="fr-FR" altLang="fr-FR" sz="1200" i="0" u="none" strike="noStrike" cap="none" normalizeH="0" baseline="0">
                <a:ln>
                  <a:noFill/>
                </a:ln>
                <a:solidFill>
                  <a:schemeClr val="tx1"/>
                </a:solidFill>
                <a:effectLst/>
                <a:latin typeface="+mn-lt"/>
              </a:endParaRPr>
            </a:p>
          </p:txBody>
        </p:sp>
        <p:sp>
          <p:nvSpPr>
            <p:cNvPr id="135" name="Rectangle 128">
              <a:extLst>
                <a:ext uri="{FF2B5EF4-FFF2-40B4-BE49-F238E27FC236}">
                  <a16:creationId xmlns:a16="http://schemas.microsoft.com/office/drawing/2014/main" id="{7D4CF185-4F37-476D-9410-C8136B33E09E}"/>
                </a:ext>
              </a:extLst>
            </p:cNvPr>
            <p:cNvSpPr>
              <a:spLocks noChangeArrowheads="1"/>
            </p:cNvSpPr>
            <p:nvPr/>
          </p:nvSpPr>
          <p:spPr bwMode="auto">
            <a:xfrm>
              <a:off x="5246649" y="3521205"/>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4</a:t>
              </a:r>
              <a:endParaRPr kumimoji="0" lang="fr-FR" altLang="fr-FR" sz="1200" i="0" u="none" strike="noStrike" cap="none" normalizeH="0" baseline="0">
                <a:ln>
                  <a:noFill/>
                </a:ln>
                <a:solidFill>
                  <a:schemeClr val="tx1"/>
                </a:solidFill>
                <a:effectLst/>
                <a:latin typeface="+mn-lt"/>
              </a:endParaRPr>
            </a:p>
          </p:txBody>
        </p:sp>
        <p:sp>
          <p:nvSpPr>
            <p:cNvPr id="136" name="Rectangle 129">
              <a:extLst>
                <a:ext uri="{FF2B5EF4-FFF2-40B4-BE49-F238E27FC236}">
                  <a16:creationId xmlns:a16="http://schemas.microsoft.com/office/drawing/2014/main" id="{6CC446E2-CD99-4225-809E-62B5628B3E24}"/>
                </a:ext>
              </a:extLst>
            </p:cNvPr>
            <p:cNvSpPr>
              <a:spLocks noChangeArrowheads="1"/>
            </p:cNvSpPr>
            <p:nvPr/>
          </p:nvSpPr>
          <p:spPr bwMode="auto">
            <a:xfrm>
              <a:off x="5246649" y="3997455"/>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2</a:t>
              </a:r>
              <a:endParaRPr kumimoji="0" lang="fr-FR" altLang="fr-FR" sz="1200" i="0" u="none" strike="noStrike" cap="none" normalizeH="0" baseline="0">
                <a:ln>
                  <a:noFill/>
                </a:ln>
                <a:solidFill>
                  <a:schemeClr val="tx1"/>
                </a:solidFill>
                <a:effectLst/>
                <a:latin typeface="+mn-lt"/>
              </a:endParaRPr>
            </a:p>
          </p:txBody>
        </p:sp>
        <p:sp>
          <p:nvSpPr>
            <p:cNvPr id="137" name="Rectangle 130">
              <a:extLst>
                <a:ext uri="{FF2B5EF4-FFF2-40B4-BE49-F238E27FC236}">
                  <a16:creationId xmlns:a16="http://schemas.microsoft.com/office/drawing/2014/main" id="{62AEA1C9-4D49-4FA4-B438-3300F25D4D41}"/>
                </a:ext>
              </a:extLst>
            </p:cNvPr>
            <p:cNvSpPr>
              <a:spLocks noChangeArrowheads="1"/>
            </p:cNvSpPr>
            <p:nvPr/>
          </p:nvSpPr>
          <p:spPr bwMode="auto">
            <a:xfrm>
              <a:off x="5246649" y="2567118"/>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8</a:t>
              </a:r>
              <a:endParaRPr kumimoji="0" lang="fr-FR" altLang="fr-FR" sz="1200" i="0" u="none" strike="noStrike" cap="none" normalizeH="0" baseline="0">
                <a:ln>
                  <a:noFill/>
                </a:ln>
                <a:solidFill>
                  <a:schemeClr val="tx1"/>
                </a:solidFill>
                <a:effectLst/>
                <a:latin typeface="+mn-lt"/>
              </a:endParaRPr>
            </a:p>
          </p:txBody>
        </p:sp>
        <p:sp>
          <p:nvSpPr>
            <p:cNvPr id="138" name="Rectangle 131">
              <a:extLst>
                <a:ext uri="{FF2B5EF4-FFF2-40B4-BE49-F238E27FC236}">
                  <a16:creationId xmlns:a16="http://schemas.microsoft.com/office/drawing/2014/main" id="{61D80D99-453D-4555-BCAB-910549750C70}"/>
                </a:ext>
              </a:extLst>
            </p:cNvPr>
            <p:cNvSpPr>
              <a:spLocks noChangeArrowheads="1"/>
            </p:cNvSpPr>
            <p:nvPr/>
          </p:nvSpPr>
          <p:spPr bwMode="auto">
            <a:xfrm>
              <a:off x="5247274" y="3043368"/>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6</a:t>
              </a:r>
              <a:endParaRPr kumimoji="0" lang="fr-FR" altLang="fr-FR" sz="1200" i="0" u="none" strike="noStrike" cap="none" normalizeH="0" baseline="0">
                <a:ln>
                  <a:noFill/>
                </a:ln>
                <a:solidFill>
                  <a:schemeClr val="tx1"/>
                </a:solidFill>
                <a:effectLst/>
                <a:latin typeface="+mn-lt"/>
              </a:endParaRPr>
            </a:p>
          </p:txBody>
        </p:sp>
        <p:sp>
          <p:nvSpPr>
            <p:cNvPr id="139" name="Rectangle 132">
              <a:extLst>
                <a:ext uri="{FF2B5EF4-FFF2-40B4-BE49-F238E27FC236}">
                  <a16:creationId xmlns:a16="http://schemas.microsoft.com/office/drawing/2014/main" id="{B1E94E90-ABD4-4AF9-B4CE-EA7006BADC02}"/>
                </a:ext>
              </a:extLst>
            </p:cNvPr>
            <p:cNvSpPr>
              <a:spLocks noChangeArrowheads="1"/>
            </p:cNvSpPr>
            <p:nvPr/>
          </p:nvSpPr>
          <p:spPr bwMode="auto">
            <a:xfrm>
              <a:off x="5246649" y="3759330"/>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3</a:t>
              </a:r>
              <a:endParaRPr kumimoji="0" lang="fr-FR" altLang="fr-FR" sz="1200" i="0" u="none" strike="noStrike" cap="none" normalizeH="0" baseline="0">
                <a:ln>
                  <a:noFill/>
                </a:ln>
                <a:solidFill>
                  <a:schemeClr val="tx1"/>
                </a:solidFill>
                <a:effectLst/>
                <a:latin typeface="+mn-lt"/>
              </a:endParaRPr>
            </a:p>
          </p:txBody>
        </p:sp>
        <p:sp>
          <p:nvSpPr>
            <p:cNvPr id="140" name="Rectangle 133">
              <a:extLst>
                <a:ext uri="{FF2B5EF4-FFF2-40B4-BE49-F238E27FC236}">
                  <a16:creationId xmlns:a16="http://schemas.microsoft.com/office/drawing/2014/main" id="{1AED9078-B403-4F81-AA28-E166E8EE66D4}"/>
                </a:ext>
              </a:extLst>
            </p:cNvPr>
            <p:cNvSpPr>
              <a:spLocks noChangeArrowheads="1"/>
            </p:cNvSpPr>
            <p:nvPr/>
          </p:nvSpPr>
          <p:spPr bwMode="auto">
            <a:xfrm>
              <a:off x="5246649" y="4235580"/>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1</a:t>
              </a:r>
              <a:endParaRPr kumimoji="0" lang="fr-FR" altLang="fr-FR" sz="1200" i="0" u="none" strike="noStrike" cap="none" normalizeH="0" baseline="0">
                <a:ln>
                  <a:noFill/>
                </a:ln>
                <a:solidFill>
                  <a:schemeClr val="tx1"/>
                </a:solidFill>
                <a:effectLst/>
                <a:latin typeface="+mn-lt"/>
              </a:endParaRPr>
            </a:p>
          </p:txBody>
        </p:sp>
        <p:sp>
          <p:nvSpPr>
            <p:cNvPr id="141" name="Rectangle 134">
              <a:extLst>
                <a:ext uri="{FF2B5EF4-FFF2-40B4-BE49-F238E27FC236}">
                  <a16:creationId xmlns:a16="http://schemas.microsoft.com/office/drawing/2014/main" id="{0D7EBBC0-1E42-45BF-B697-BC692F85BEB0}"/>
                </a:ext>
              </a:extLst>
            </p:cNvPr>
            <p:cNvSpPr>
              <a:spLocks noChangeArrowheads="1"/>
            </p:cNvSpPr>
            <p:nvPr/>
          </p:nvSpPr>
          <p:spPr bwMode="auto">
            <a:xfrm>
              <a:off x="5246649" y="2328993"/>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9</a:t>
              </a:r>
              <a:endParaRPr kumimoji="0" lang="fr-FR" altLang="fr-FR" sz="1200" i="0" u="none" strike="noStrike" cap="none" normalizeH="0" baseline="0">
                <a:ln>
                  <a:noFill/>
                </a:ln>
                <a:solidFill>
                  <a:schemeClr val="tx1"/>
                </a:solidFill>
                <a:effectLst/>
                <a:latin typeface="+mn-lt"/>
              </a:endParaRPr>
            </a:p>
          </p:txBody>
        </p:sp>
        <p:sp>
          <p:nvSpPr>
            <p:cNvPr id="142" name="Rectangle 135">
              <a:extLst>
                <a:ext uri="{FF2B5EF4-FFF2-40B4-BE49-F238E27FC236}">
                  <a16:creationId xmlns:a16="http://schemas.microsoft.com/office/drawing/2014/main" id="{E26020E4-2AF8-428E-9EF1-EE7FCB5EBE43}"/>
                </a:ext>
              </a:extLst>
            </p:cNvPr>
            <p:cNvSpPr>
              <a:spLocks noChangeArrowheads="1"/>
            </p:cNvSpPr>
            <p:nvPr/>
          </p:nvSpPr>
          <p:spPr bwMode="auto">
            <a:xfrm>
              <a:off x="5246649" y="4473705"/>
              <a:ext cx="8558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0</a:t>
              </a:r>
              <a:endParaRPr kumimoji="0" lang="fr-FR" altLang="fr-FR" sz="1200" i="0" u="none" strike="noStrike" cap="none" normalizeH="0" baseline="0">
                <a:ln>
                  <a:noFill/>
                </a:ln>
                <a:solidFill>
                  <a:schemeClr val="tx1"/>
                </a:solidFill>
                <a:effectLst/>
                <a:latin typeface="+mn-lt"/>
              </a:endParaRPr>
            </a:p>
          </p:txBody>
        </p:sp>
        <p:sp>
          <p:nvSpPr>
            <p:cNvPr id="143" name="Rectangle 136">
              <a:extLst>
                <a:ext uri="{FF2B5EF4-FFF2-40B4-BE49-F238E27FC236}">
                  <a16:creationId xmlns:a16="http://schemas.microsoft.com/office/drawing/2014/main" id="{6AFD614B-B559-463A-9FBC-F669459F9E39}"/>
                </a:ext>
              </a:extLst>
            </p:cNvPr>
            <p:cNvSpPr>
              <a:spLocks noChangeArrowheads="1"/>
            </p:cNvSpPr>
            <p:nvPr/>
          </p:nvSpPr>
          <p:spPr bwMode="auto">
            <a:xfrm>
              <a:off x="5196594" y="4711830"/>
              <a:ext cx="136831"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a:ln>
                    <a:noFill/>
                  </a:ln>
                  <a:solidFill>
                    <a:srgbClr val="000066"/>
                  </a:solidFill>
                  <a:effectLst/>
                  <a:latin typeface="+mn-lt"/>
                </a:rPr>
                <a:t>-1</a:t>
              </a:r>
              <a:endParaRPr kumimoji="0" lang="fr-FR" altLang="fr-FR" sz="1200" i="0" u="none" strike="noStrike" cap="none" normalizeH="0" baseline="0">
                <a:ln>
                  <a:noFill/>
                </a:ln>
                <a:solidFill>
                  <a:schemeClr val="tx1"/>
                </a:solidFill>
                <a:effectLst/>
                <a:latin typeface="+mn-lt"/>
              </a:endParaRPr>
            </a:p>
          </p:txBody>
        </p:sp>
        <p:sp>
          <p:nvSpPr>
            <p:cNvPr id="28" name="Rectangle 21">
              <a:extLst>
                <a:ext uri="{FF2B5EF4-FFF2-40B4-BE49-F238E27FC236}">
                  <a16:creationId xmlns:a16="http://schemas.microsoft.com/office/drawing/2014/main" id="{485ED835-C589-474C-9103-B11AC7456415}"/>
                </a:ext>
              </a:extLst>
            </p:cNvPr>
            <p:cNvSpPr>
              <a:spLocks noChangeArrowheads="1"/>
            </p:cNvSpPr>
            <p:nvPr/>
          </p:nvSpPr>
          <p:spPr bwMode="auto">
            <a:xfrm>
              <a:off x="5558450" y="2949706"/>
              <a:ext cx="233363" cy="566738"/>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29" name="Rectangle 22">
              <a:extLst>
                <a:ext uri="{FF2B5EF4-FFF2-40B4-BE49-F238E27FC236}">
                  <a16:creationId xmlns:a16="http://schemas.microsoft.com/office/drawing/2014/main" id="{550FC7B7-9E51-4520-8904-999F3C4F0DC4}"/>
                </a:ext>
              </a:extLst>
            </p:cNvPr>
            <p:cNvSpPr>
              <a:spLocks noChangeArrowheads="1"/>
            </p:cNvSpPr>
            <p:nvPr/>
          </p:nvSpPr>
          <p:spPr bwMode="auto">
            <a:xfrm>
              <a:off x="5558450" y="3516444"/>
              <a:ext cx="233363" cy="627063"/>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30" name="Rectangle 23">
              <a:extLst>
                <a:ext uri="{FF2B5EF4-FFF2-40B4-BE49-F238E27FC236}">
                  <a16:creationId xmlns:a16="http://schemas.microsoft.com/office/drawing/2014/main" id="{9BBBDE31-1FFD-4312-BA2D-8EEF4D3F271E}"/>
                </a:ext>
              </a:extLst>
            </p:cNvPr>
            <p:cNvSpPr>
              <a:spLocks noChangeArrowheads="1"/>
            </p:cNvSpPr>
            <p:nvPr/>
          </p:nvSpPr>
          <p:spPr bwMode="auto">
            <a:xfrm>
              <a:off x="5558450" y="4143506"/>
              <a:ext cx="233363" cy="107950"/>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31" name="Rectangle 24">
              <a:extLst>
                <a:ext uri="{FF2B5EF4-FFF2-40B4-BE49-F238E27FC236}">
                  <a16:creationId xmlns:a16="http://schemas.microsoft.com/office/drawing/2014/main" id="{BAE0DDEC-95CB-45CB-A01A-4FF5F97BDD68}"/>
                </a:ext>
              </a:extLst>
            </p:cNvPr>
            <p:cNvSpPr>
              <a:spLocks noChangeArrowheads="1"/>
            </p:cNvSpPr>
            <p:nvPr/>
          </p:nvSpPr>
          <p:spPr bwMode="auto">
            <a:xfrm>
              <a:off x="5558450" y="4251456"/>
              <a:ext cx="233363" cy="296863"/>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44" name="Rectangle 137">
              <a:extLst>
                <a:ext uri="{FF2B5EF4-FFF2-40B4-BE49-F238E27FC236}">
                  <a16:creationId xmlns:a16="http://schemas.microsoft.com/office/drawing/2014/main" id="{98B36068-67AA-4170-8A1C-DFCCF650BC00}"/>
                </a:ext>
              </a:extLst>
            </p:cNvPr>
            <p:cNvSpPr>
              <a:spLocks noChangeArrowheads="1"/>
            </p:cNvSpPr>
            <p:nvPr/>
          </p:nvSpPr>
          <p:spPr bwMode="auto">
            <a:xfrm>
              <a:off x="5441137" y="2735394"/>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+6.7 kg</a:t>
              </a:r>
            </a:p>
          </p:txBody>
        </p:sp>
        <p:sp>
          <p:nvSpPr>
            <p:cNvPr id="32" name="Rectangle 25">
              <a:extLst>
                <a:ext uri="{FF2B5EF4-FFF2-40B4-BE49-F238E27FC236}">
                  <a16:creationId xmlns:a16="http://schemas.microsoft.com/office/drawing/2014/main" id="{4CB52AA5-DC16-46FF-9C3E-155E7E19C20C}"/>
                </a:ext>
              </a:extLst>
            </p:cNvPr>
            <p:cNvSpPr>
              <a:spLocks noChangeArrowheads="1"/>
            </p:cNvSpPr>
            <p:nvPr/>
          </p:nvSpPr>
          <p:spPr bwMode="auto">
            <a:xfrm>
              <a:off x="6160906" y="4040319"/>
              <a:ext cx="233363" cy="288925"/>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33" name="Rectangle 26">
              <a:extLst>
                <a:ext uri="{FF2B5EF4-FFF2-40B4-BE49-F238E27FC236}">
                  <a16:creationId xmlns:a16="http://schemas.microsoft.com/office/drawing/2014/main" id="{11FF4358-ED1B-465A-9A33-AFA4F5A00EEB}"/>
                </a:ext>
              </a:extLst>
            </p:cNvPr>
            <p:cNvSpPr>
              <a:spLocks noChangeArrowheads="1"/>
            </p:cNvSpPr>
            <p:nvPr/>
          </p:nvSpPr>
          <p:spPr bwMode="auto">
            <a:xfrm>
              <a:off x="6160906" y="3732344"/>
              <a:ext cx="233363" cy="307975"/>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34" name="Rectangle 27">
              <a:extLst>
                <a:ext uri="{FF2B5EF4-FFF2-40B4-BE49-F238E27FC236}">
                  <a16:creationId xmlns:a16="http://schemas.microsoft.com/office/drawing/2014/main" id="{AA75954B-0A52-4569-8FBB-B62DEEA5D2A8}"/>
                </a:ext>
              </a:extLst>
            </p:cNvPr>
            <p:cNvSpPr>
              <a:spLocks noChangeArrowheads="1"/>
            </p:cNvSpPr>
            <p:nvPr/>
          </p:nvSpPr>
          <p:spPr bwMode="auto">
            <a:xfrm>
              <a:off x="6160906" y="4329244"/>
              <a:ext cx="233363" cy="63500"/>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35" name="Rectangle 28">
              <a:extLst>
                <a:ext uri="{FF2B5EF4-FFF2-40B4-BE49-F238E27FC236}">
                  <a16:creationId xmlns:a16="http://schemas.microsoft.com/office/drawing/2014/main" id="{2236C77F-764C-4611-AFF0-C42F6300FBE2}"/>
                </a:ext>
              </a:extLst>
            </p:cNvPr>
            <p:cNvSpPr>
              <a:spLocks noChangeArrowheads="1"/>
            </p:cNvSpPr>
            <p:nvPr/>
          </p:nvSpPr>
          <p:spPr bwMode="auto">
            <a:xfrm>
              <a:off x="6160906" y="4392744"/>
              <a:ext cx="233363" cy="155575"/>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46" name="Rectangle 139">
              <a:extLst>
                <a:ext uri="{FF2B5EF4-FFF2-40B4-BE49-F238E27FC236}">
                  <a16:creationId xmlns:a16="http://schemas.microsoft.com/office/drawing/2014/main" id="{4746EDBD-7AB8-4302-9706-160FCAF2AECB}"/>
                </a:ext>
              </a:extLst>
            </p:cNvPr>
            <p:cNvSpPr>
              <a:spLocks noChangeArrowheads="1"/>
            </p:cNvSpPr>
            <p:nvPr/>
          </p:nvSpPr>
          <p:spPr bwMode="auto">
            <a:xfrm>
              <a:off x="6043593" y="3541844"/>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+3.4 kg</a:t>
              </a:r>
            </a:p>
          </p:txBody>
        </p:sp>
        <p:sp>
          <p:nvSpPr>
            <p:cNvPr id="36" name="Rectangle 29">
              <a:extLst>
                <a:ext uri="{FF2B5EF4-FFF2-40B4-BE49-F238E27FC236}">
                  <a16:creationId xmlns:a16="http://schemas.microsoft.com/office/drawing/2014/main" id="{03F2D0AD-A71F-48D8-806E-3C855580211A}"/>
                </a:ext>
              </a:extLst>
            </p:cNvPr>
            <p:cNvSpPr>
              <a:spLocks noChangeArrowheads="1"/>
            </p:cNvSpPr>
            <p:nvPr/>
          </p:nvSpPr>
          <p:spPr bwMode="auto">
            <a:xfrm>
              <a:off x="6763363" y="4064227"/>
              <a:ext cx="233363" cy="223838"/>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37" name="Rectangle 30">
              <a:extLst>
                <a:ext uri="{FF2B5EF4-FFF2-40B4-BE49-F238E27FC236}">
                  <a16:creationId xmlns:a16="http://schemas.microsoft.com/office/drawing/2014/main" id="{FD9D265E-3387-458F-8E7B-92FFCFEB868D}"/>
                </a:ext>
              </a:extLst>
            </p:cNvPr>
            <p:cNvSpPr>
              <a:spLocks noChangeArrowheads="1"/>
            </p:cNvSpPr>
            <p:nvPr/>
          </p:nvSpPr>
          <p:spPr bwMode="auto">
            <a:xfrm>
              <a:off x="6763363" y="4288065"/>
              <a:ext cx="233363" cy="195263"/>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38" name="Rectangle 31">
              <a:extLst>
                <a:ext uri="{FF2B5EF4-FFF2-40B4-BE49-F238E27FC236}">
                  <a16:creationId xmlns:a16="http://schemas.microsoft.com/office/drawing/2014/main" id="{2DA98C9E-DC51-4412-862E-94DAE0094D4C}"/>
                </a:ext>
              </a:extLst>
            </p:cNvPr>
            <p:cNvSpPr>
              <a:spLocks noChangeArrowheads="1"/>
            </p:cNvSpPr>
            <p:nvPr/>
          </p:nvSpPr>
          <p:spPr bwMode="auto">
            <a:xfrm>
              <a:off x="6763363" y="4529365"/>
              <a:ext cx="233363" cy="25400"/>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39" name="Rectangle 32">
              <a:extLst>
                <a:ext uri="{FF2B5EF4-FFF2-40B4-BE49-F238E27FC236}">
                  <a16:creationId xmlns:a16="http://schemas.microsoft.com/office/drawing/2014/main" id="{60A1AB53-3C52-4357-9A90-514D91B3E24C}"/>
                </a:ext>
              </a:extLst>
            </p:cNvPr>
            <p:cNvSpPr>
              <a:spLocks noChangeArrowheads="1"/>
            </p:cNvSpPr>
            <p:nvPr/>
          </p:nvSpPr>
          <p:spPr bwMode="auto">
            <a:xfrm>
              <a:off x="6763363" y="4483327"/>
              <a:ext cx="233363" cy="46038"/>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48" name="Rectangle 141">
              <a:extLst>
                <a:ext uri="{FF2B5EF4-FFF2-40B4-BE49-F238E27FC236}">
                  <a16:creationId xmlns:a16="http://schemas.microsoft.com/office/drawing/2014/main" id="{7481B1EE-617D-4656-AEE6-DBC4CFB336EB}"/>
                </a:ext>
              </a:extLst>
            </p:cNvPr>
            <p:cNvSpPr>
              <a:spLocks noChangeArrowheads="1"/>
            </p:cNvSpPr>
            <p:nvPr/>
          </p:nvSpPr>
          <p:spPr bwMode="auto">
            <a:xfrm>
              <a:off x="6647240" y="3872140"/>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+1.8 kg</a:t>
              </a:r>
            </a:p>
          </p:txBody>
        </p:sp>
        <p:sp>
          <p:nvSpPr>
            <p:cNvPr id="24" name="Rectangle 17">
              <a:extLst>
                <a:ext uri="{FF2B5EF4-FFF2-40B4-BE49-F238E27FC236}">
                  <a16:creationId xmlns:a16="http://schemas.microsoft.com/office/drawing/2014/main" id="{D269AFB9-D1E3-4C9E-B9CE-FFA4559B5BF3}"/>
                </a:ext>
              </a:extLst>
            </p:cNvPr>
            <p:cNvSpPr>
              <a:spLocks noChangeArrowheads="1"/>
            </p:cNvSpPr>
            <p:nvPr/>
          </p:nvSpPr>
          <p:spPr bwMode="auto">
            <a:xfrm>
              <a:off x="7367009" y="2351218"/>
              <a:ext cx="233363" cy="809625"/>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25" name="Rectangle 18">
              <a:extLst>
                <a:ext uri="{FF2B5EF4-FFF2-40B4-BE49-F238E27FC236}">
                  <a16:creationId xmlns:a16="http://schemas.microsoft.com/office/drawing/2014/main" id="{800E1F54-1AFA-495C-A067-A9F9814111FF}"/>
                </a:ext>
              </a:extLst>
            </p:cNvPr>
            <p:cNvSpPr>
              <a:spLocks noChangeArrowheads="1"/>
            </p:cNvSpPr>
            <p:nvPr/>
          </p:nvSpPr>
          <p:spPr bwMode="auto">
            <a:xfrm>
              <a:off x="7367009" y="3894268"/>
              <a:ext cx="233363" cy="169863"/>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26" name="Rectangle 19">
              <a:extLst>
                <a:ext uri="{FF2B5EF4-FFF2-40B4-BE49-F238E27FC236}">
                  <a16:creationId xmlns:a16="http://schemas.microsoft.com/office/drawing/2014/main" id="{5573A26D-57A9-48CA-88F9-35ABAF3CC048}"/>
                </a:ext>
              </a:extLst>
            </p:cNvPr>
            <p:cNvSpPr>
              <a:spLocks noChangeArrowheads="1"/>
            </p:cNvSpPr>
            <p:nvPr/>
          </p:nvSpPr>
          <p:spPr bwMode="auto">
            <a:xfrm>
              <a:off x="7367009" y="3160843"/>
              <a:ext cx="233363" cy="733425"/>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27" name="Rectangle 20">
              <a:extLst>
                <a:ext uri="{FF2B5EF4-FFF2-40B4-BE49-F238E27FC236}">
                  <a16:creationId xmlns:a16="http://schemas.microsoft.com/office/drawing/2014/main" id="{E17D6001-BE47-44A6-9774-F0F803B5E67B}"/>
                </a:ext>
              </a:extLst>
            </p:cNvPr>
            <p:cNvSpPr>
              <a:spLocks noChangeArrowheads="1"/>
            </p:cNvSpPr>
            <p:nvPr/>
          </p:nvSpPr>
          <p:spPr bwMode="auto">
            <a:xfrm>
              <a:off x="7367009" y="4064130"/>
              <a:ext cx="233363" cy="484188"/>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50" name="Rectangle 143">
              <a:extLst>
                <a:ext uri="{FF2B5EF4-FFF2-40B4-BE49-F238E27FC236}">
                  <a16:creationId xmlns:a16="http://schemas.microsoft.com/office/drawing/2014/main" id="{FA4001D1-AE89-405A-B4C8-792A70C13B46}"/>
                </a:ext>
              </a:extLst>
            </p:cNvPr>
            <p:cNvSpPr>
              <a:spLocks noChangeArrowheads="1"/>
            </p:cNvSpPr>
            <p:nvPr/>
          </p:nvSpPr>
          <p:spPr bwMode="auto">
            <a:xfrm>
              <a:off x="7249696" y="2160718"/>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+9.2 kg</a:t>
              </a:r>
            </a:p>
          </p:txBody>
        </p:sp>
        <p:sp>
          <p:nvSpPr>
            <p:cNvPr id="20" name="Rectangle 13">
              <a:extLst>
                <a:ext uri="{FF2B5EF4-FFF2-40B4-BE49-F238E27FC236}">
                  <a16:creationId xmlns:a16="http://schemas.microsoft.com/office/drawing/2014/main" id="{80ED3A3C-F544-4E77-82DF-3378485D14C8}"/>
                </a:ext>
              </a:extLst>
            </p:cNvPr>
            <p:cNvSpPr>
              <a:spLocks noChangeArrowheads="1"/>
            </p:cNvSpPr>
            <p:nvPr/>
          </p:nvSpPr>
          <p:spPr bwMode="auto">
            <a:xfrm>
              <a:off x="7969464" y="3749806"/>
              <a:ext cx="233363" cy="452438"/>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21" name="Rectangle 14">
              <a:extLst>
                <a:ext uri="{FF2B5EF4-FFF2-40B4-BE49-F238E27FC236}">
                  <a16:creationId xmlns:a16="http://schemas.microsoft.com/office/drawing/2014/main" id="{599A5784-E9CB-401E-804D-C10635204D12}"/>
                </a:ext>
              </a:extLst>
            </p:cNvPr>
            <p:cNvSpPr>
              <a:spLocks noChangeArrowheads="1"/>
            </p:cNvSpPr>
            <p:nvPr/>
          </p:nvSpPr>
          <p:spPr bwMode="auto">
            <a:xfrm>
              <a:off x="7969464" y="4202244"/>
              <a:ext cx="233363" cy="68263"/>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22" name="Rectangle 15">
              <a:extLst>
                <a:ext uri="{FF2B5EF4-FFF2-40B4-BE49-F238E27FC236}">
                  <a16:creationId xmlns:a16="http://schemas.microsoft.com/office/drawing/2014/main" id="{F4490725-304E-4327-9388-79D01E242FD7}"/>
                </a:ext>
              </a:extLst>
            </p:cNvPr>
            <p:cNvSpPr>
              <a:spLocks noChangeArrowheads="1"/>
            </p:cNvSpPr>
            <p:nvPr/>
          </p:nvSpPr>
          <p:spPr bwMode="auto">
            <a:xfrm>
              <a:off x="7969464" y="3248156"/>
              <a:ext cx="233363" cy="501650"/>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23" name="Rectangle 16">
              <a:extLst>
                <a:ext uri="{FF2B5EF4-FFF2-40B4-BE49-F238E27FC236}">
                  <a16:creationId xmlns:a16="http://schemas.microsoft.com/office/drawing/2014/main" id="{A4CE9DC6-A5BA-4367-AD2C-6C057228E81C}"/>
                </a:ext>
              </a:extLst>
            </p:cNvPr>
            <p:cNvSpPr>
              <a:spLocks noChangeArrowheads="1"/>
            </p:cNvSpPr>
            <p:nvPr/>
          </p:nvSpPr>
          <p:spPr bwMode="auto">
            <a:xfrm>
              <a:off x="7969464" y="4270506"/>
              <a:ext cx="233363" cy="277813"/>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52" name="Rectangle 145">
              <a:extLst>
                <a:ext uri="{FF2B5EF4-FFF2-40B4-BE49-F238E27FC236}">
                  <a16:creationId xmlns:a16="http://schemas.microsoft.com/office/drawing/2014/main" id="{EB6A5F6E-CDD1-4923-B4C9-6873D9B63130}"/>
                </a:ext>
              </a:extLst>
            </p:cNvPr>
            <p:cNvSpPr>
              <a:spLocks noChangeArrowheads="1"/>
            </p:cNvSpPr>
            <p:nvPr/>
          </p:nvSpPr>
          <p:spPr bwMode="auto">
            <a:xfrm>
              <a:off x="7852151" y="3057656"/>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+5.4 kg</a:t>
              </a:r>
            </a:p>
          </p:txBody>
        </p:sp>
        <p:sp>
          <p:nvSpPr>
            <p:cNvPr id="16" name="Rectangle 9">
              <a:extLst>
                <a:ext uri="{FF2B5EF4-FFF2-40B4-BE49-F238E27FC236}">
                  <a16:creationId xmlns:a16="http://schemas.microsoft.com/office/drawing/2014/main" id="{66D50EC7-4BE8-4290-8B76-66A02ADB564B}"/>
                </a:ext>
              </a:extLst>
            </p:cNvPr>
            <p:cNvSpPr>
              <a:spLocks noChangeArrowheads="1"/>
            </p:cNvSpPr>
            <p:nvPr/>
          </p:nvSpPr>
          <p:spPr bwMode="auto">
            <a:xfrm>
              <a:off x="8571921" y="3867280"/>
              <a:ext cx="234554" cy="285750"/>
            </a:xfrm>
            <a:prstGeom prst="rect">
              <a:avLst/>
            </a:prstGeom>
            <a:solidFill>
              <a:srgbClr val="CC33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7" name="Rectangle 10">
              <a:extLst>
                <a:ext uri="{FF2B5EF4-FFF2-40B4-BE49-F238E27FC236}">
                  <a16:creationId xmlns:a16="http://schemas.microsoft.com/office/drawing/2014/main" id="{9BD23D16-BB7F-4440-AF4E-54228041A31F}"/>
                </a:ext>
              </a:extLst>
            </p:cNvPr>
            <p:cNvSpPr>
              <a:spLocks noChangeArrowheads="1"/>
            </p:cNvSpPr>
            <p:nvPr/>
          </p:nvSpPr>
          <p:spPr bwMode="auto">
            <a:xfrm>
              <a:off x="8571921" y="4153030"/>
              <a:ext cx="234554" cy="287338"/>
            </a:xfrm>
            <a:prstGeom prst="rect">
              <a:avLst/>
            </a:prstGeom>
            <a:solidFill>
              <a:srgbClr val="FFCC33"/>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8" name="Rectangle 11">
              <a:extLst>
                <a:ext uri="{FF2B5EF4-FFF2-40B4-BE49-F238E27FC236}">
                  <a16:creationId xmlns:a16="http://schemas.microsoft.com/office/drawing/2014/main" id="{678D7332-DD79-4764-9F8F-C3F67951AFF5}"/>
                </a:ext>
              </a:extLst>
            </p:cNvPr>
            <p:cNvSpPr>
              <a:spLocks noChangeArrowheads="1"/>
            </p:cNvSpPr>
            <p:nvPr/>
          </p:nvSpPr>
          <p:spPr bwMode="auto">
            <a:xfrm>
              <a:off x="8571921" y="4459418"/>
              <a:ext cx="234554" cy="88900"/>
            </a:xfrm>
            <a:prstGeom prst="rect">
              <a:avLst/>
            </a:prstGeom>
            <a:solidFill>
              <a:srgbClr val="FF66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9" name="Rectangle 12">
              <a:extLst>
                <a:ext uri="{FF2B5EF4-FFF2-40B4-BE49-F238E27FC236}">
                  <a16:creationId xmlns:a16="http://schemas.microsoft.com/office/drawing/2014/main" id="{F1559B2F-B312-4D2F-92E0-9F76D9BA13F7}"/>
                </a:ext>
              </a:extLst>
            </p:cNvPr>
            <p:cNvSpPr>
              <a:spLocks noChangeArrowheads="1"/>
            </p:cNvSpPr>
            <p:nvPr/>
          </p:nvSpPr>
          <p:spPr bwMode="auto">
            <a:xfrm>
              <a:off x="8571921" y="4440368"/>
              <a:ext cx="234554" cy="19050"/>
            </a:xfrm>
            <a:prstGeom prst="rect">
              <a:avLst/>
            </a:prstGeom>
            <a:solidFill>
              <a:srgbClr val="CC0099"/>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sz="1200">
                <a:latin typeface="+mn-lt"/>
              </a:endParaRPr>
            </a:p>
          </p:txBody>
        </p:sp>
        <p:sp>
          <p:nvSpPr>
            <p:cNvPr id="154" name="Rectangle 147">
              <a:extLst>
                <a:ext uri="{FF2B5EF4-FFF2-40B4-BE49-F238E27FC236}">
                  <a16:creationId xmlns:a16="http://schemas.microsoft.com/office/drawing/2014/main" id="{CD602ABD-35FE-4B2D-9BC1-E33B9DC2C159}"/>
                </a:ext>
              </a:extLst>
            </p:cNvPr>
            <p:cNvSpPr>
              <a:spLocks noChangeArrowheads="1"/>
            </p:cNvSpPr>
            <p:nvPr/>
          </p:nvSpPr>
          <p:spPr bwMode="auto">
            <a:xfrm>
              <a:off x="8455799" y="3678368"/>
              <a:ext cx="4584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333399"/>
                  </a:solidFill>
                  <a:effectLst/>
                  <a:latin typeface="+mj-lt"/>
                </a:rPr>
                <a:t>+2.8 kg</a:t>
              </a:r>
            </a:p>
          </p:txBody>
        </p:sp>
        <p:sp>
          <p:nvSpPr>
            <p:cNvPr id="160" name="Rectangle 153">
              <a:extLst>
                <a:ext uri="{FF2B5EF4-FFF2-40B4-BE49-F238E27FC236}">
                  <a16:creationId xmlns:a16="http://schemas.microsoft.com/office/drawing/2014/main" id="{9D008910-2569-4270-9CA2-D88EEF55BC10}"/>
                </a:ext>
              </a:extLst>
            </p:cNvPr>
            <p:cNvSpPr>
              <a:spLocks noChangeArrowheads="1"/>
            </p:cNvSpPr>
            <p:nvPr/>
          </p:nvSpPr>
          <p:spPr bwMode="auto">
            <a:xfrm>
              <a:off x="6090722" y="2282856"/>
              <a:ext cx="394339"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dirty="0">
                  <a:solidFill>
                    <a:srgbClr val="CC3300"/>
                  </a:solidFill>
                  <a:latin typeface="+mj-lt"/>
                  <a:cs typeface="Calibri" panose="020F0502020204030204" pitchFamily="34" charset="0"/>
                </a:rPr>
                <a:t>W</a:t>
              </a:r>
              <a:r>
                <a:rPr kumimoji="0" lang="fr-FR" altLang="fr-FR" sz="1600" b="1" i="0" u="none" strike="noStrike" cap="none" normalizeH="0" baseline="0" dirty="0">
                  <a:ln>
                    <a:noFill/>
                  </a:ln>
                  <a:solidFill>
                    <a:srgbClr val="CC3300"/>
                  </a:solidFill>
                  <a:effectLst/>
                  <a:latin typeface="+mj-lt"/>
                  <a:cs typeface="Calibri" panose="020F0502020204030204" pitchFamily="34" charset="0"/>
                </a:rPr>
                <a:t>48</a:t>
              </a:r>
            </a:p>
          </p:txBody>
        </p:sp>
        <p:sp>
          <p:nvSpPr>
            <p:cNvPr id="161" name="Rectangle 154">
              <a:extLst>
                <a:ext uri="{FF2B5EF4-FFF2-40B4-BE49-F238E27FC236}">
                  <a16:creationId xmlns:a16="http://schemas.microsoft.com/office/drawing/2014/main" id="{C0A0CE5C-4CED-4D3B-98BA-828DD2C53951}"/>
                </a:ext>
              </a:extLst>
            </p:cNvPr>
            <p:cNvSpPr>
              <a:spLocks noChangeArrowheads="1"/>
            </p:cNvSpPr>
            <p:nvPr/>
          </p:nvSpPr>
          <p:spPr bwMode="auto">
            <a:xfrm>
              <a:off x="7899282" y="2282856"/>
              <a:ext cx="394339"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dirty="0">
                  <a:solidFill>
                    <a:srgbClr val="CC3300"/>
                  </a:solidFill>
                  <a:latin typeface="+mj-lt"/>
                  <a:cs typeface="Calibri" panose="020F0502020204030204" pitchFamily="34" charset="0"/>
                </a:rPr>
                <a:t>W</a:t>
              </a:r>
              <a:r>
                <a:rPr kumimoji="0" lang="fr-FR" altLang="fr-FR" sz="1600" b="1" i="0" u="none" strike="noStrike" cap="none" normalizeH="0" baseline="0" dirty="0">
                  <a:ln>
                    <a:noFill/>
                  </a:ln>
                  <a:solidFill>
                    <a:srgbClr val="CC3300"/>
                  </a:solidFill>
                  <a:effectLst/>
                  <a:latin typeface="+mj-lt"/>
                  <a:cs typeface="Calibri" panose="020F0502020204030204" pitchFamily="34" charset="0"/>
                </a:rPr>
                <a:t>96</a:t>
              </a:r>
            </a:p>
          </p:txBody>
        </p:sp>
        <p:sp>
          <p:nvSpPr>
            <p:cNvPr id="181" name="Rectangle 92">
              <a:extLst>
                <a:ext uri="{FF2B5EF4-FFF2-40B4-BE49-F238E27FC236}">
                  <a16:creationId xmlns:a16="http://schemas.microsoft.com/office/drawing/2014/main" id="{3E8B5FF3-DEB5-4EEC-9585-404635A74DD5}"/>
                </a:ext>
              </a:extLst>
            </p:cNvPr>
            <p:cNvSpPr>
              <a:spLocks noChangeArrowheads="1"/>
            </p:cNvSpPr>
            <p:nvPr/>
          </p:nvSpPr>
          <p:spPr bwMode="auto">
            <a:xfrm>
              <a:off x="5460071" y="4624887"/>
              <a:ext cx="524670"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DTG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TAF/FTC</a:t>
              </a:r>
              <a:endParaRPr kumimoji="0" lang="fr-FR" altLang="fr-FR" sz="1000" b="1" i="0" u="none" strike="noStrike" cap="none" normalizeH="0" baseline="0" dirty="0">
                <a:ln>
                  <a:noFill/>
                </a:ln>
                <a:solidFill>
                  <a:schemeClr val="tx1"/>
                </a:solidFill>
                <a:effectLst/>
                <a:latin typeface="+mn-lt"/>
              </a:endParaRPr>
            </a:p>
          </p:txBody>
        </p:sp>
        <p:sp>
          <p:nvSpPr>
            <p:cNvPr id="182" name="Rectangle 94">
              <a:extLst>
                <a:ext uri="{FF2B5EF4-FFF2-40B4-BE49-F238E27FC236}">
                  <a16:creationId xmlns:a16="http://schemas.microsoft.com/office/drawing/2014/main" id="{5E646868-ACA9-447E-B7C9-2C843EFDDBB8}"/>
                </a:ext>
              </a:extLst>
            </p:cNvPr>
            <p:cNvSpPr>
              <a:spLocks noChangeArrowheads="1"/>
            </p:cNvSpPr>
            <p:nvPr/>
          </p:nvSpPr>
          <p:spPr bwMode="auto">
            <a:xfrm>
              <a:off x="6057767" y="4624887"/>
              <a:ext cx="534188"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DTG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TDF/FTC</a:t>
              </a:r>
              <a:endParaRPr kumimoji="0" lang="fr-FR" altLang="fr-FR" sz="1000" b="1" i="0" u="none" strike="noStrike" cap="none" normalizeH="0" baseline="0" dirty="0">
                <a:ln>
                  <a:noFill/>
                </a:ln>
                <a:solidFill>
                  <a:schemeClr val="tx1"/>
                </a:solidFill>
                <a:effectLst/>
                <a:latin typeface="+mn-lt"/>
              </a:endParaRPr>
            </a:p>
          </p:txBody>
        </p:sp>
        <p:sp>
          <p:nvSpPr>
            <p:cNvPr id="183" name="Rectangle 96">
              <a:extLst>
                <a:ext uri="{FF2B5EF4-FFF2-40B4-BE49-F238E27FC236}">
                  <a16:creationId xmlns:a16="http://schemas.microsoft.com/office/drawing/2014/main" id="{5FD791B3-2B49-4778-B80D-37FEDA3C1648}"/>
                </a:ext>
              </a:extLst>
            </p:cNvPr>
            <p:cNvSpPr>
              <a:spLocks noChangeArrowheads="1"/>
            </p:cNvSpPr>
            <p:nvPr/>
          </p:nvSpPr>
          <p:spPr bwMode="auto">
            <a:xfrm>
              <a:off x="6638777" y="4624887"/>
              <a:ext cx="577081"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EFV/</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TDF/FTC/</a:t>
              </a:r>
            </a:p>
          </p:txBody>
        </p:sp>
        <p:sp>
          <p:nvSpPr>
            <p:cNvPr id="184" name="Rectangle 92">
              <a:extLst>
                <a:ext uri="{FF2B5EF4-FFF2-40B4-BE49-F238E27FC236}">
                  <a16:creationId xmlns:a16="http://schemas.microsoft.com/office/drawing/2014/main" id="{3E8B5FF3-DEB5-4EEC-9585-404635A74DD5}"/>
                </a:ext>
              </a:extLst>
            </p:cNvPr>
            <p:cNvSpPr>
              <a:spLocks noChangeArrowheads="1"/>
            </p:cNvSpPr>
            <p:nvPr/>
          </p:nvSpPr>
          <p:spPr bwMode="auto">
            <a:xfrm>
              <a:off x="7271272" y="4624887"/>
              <a:ext cx="524670"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DTG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TAF/FTC</a:t>
              </a:r>
              <a:endParaRPr kumimoji="0" lang="fr-FR" altLang="fr-FR" sz="1000" b="1" i="0" u="none" strike="noStrike" cap="none" normalizeH="0" baseline="0" dirty="0">
                <a:ln>
                  <a:noFill/>
                </a:ln>
                <a:solidFill>
                  <a:schemeClr val="tx1"/>
                </a:solidFill>
                <a:effectLst/>
                <a:latin typeface="+mn-lt"/>
              </a:endParaRPr>
            </a:p>
          </p:txBody>
        </p:sp>
        <p:sp>
          <p:nvSpPr>
            <p:cNvPr id="185" name="Rectangle 94">
              <a:extLst>
                <a:ext uri="{FF2B5EF4-FFF2-40B4-BE49-F238E27FC236}">
                  <a16:creationId xmlns:a16="http://schemas.microsoft.com/office/drawing/2014/main" id="{5E646868-ACA9-447E-B7C9-2C843EFDDBB8}"/>
                </a:ext>
              </a:extLst>
            </p:cNvPr>
            <p:cNvSpPr>
              <a:spLocks noChangeArrowheads="1"/>
            </p:cNvSpPr>
            <p:nvPr/>
          </p:nvSpPr>
          <p:spPr bwMode="auto">
            <a:xfrm>
              <a:off x="7868968" y="4624887"/>
              <a:ext cx="534188"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DTG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TDF/FTC</a:t>
              </a:r>
              <a:endParaRPr kumimoji="0" lang="fr-FR" altLang="fr-FR" sz="1000" b="1" i="0" u="none" strike="noStrike" cap="none" normalizeH="0" baseline="0" dirty="0">
                <a:ln>
                  <a:noFill/>
                </a:ln>
                <a:solidFill>
                  <a:schemeClr val="tx1"/>
                </a:solidFill>
                <a:effectLst/>
                <a:latin typeface="+mn-lt"/>
              </a:endParaRPr>
            </a:p>
          </p:txBody>
        </p:sp>
        <p:sp>
          <p:nvSpPr>
            <p:cNvPr id="186" name="Rectangle 96">
              <a:extLst>
                <a:ext uri="{FF2B5EF4-FFF2-40B4-BE49-F238E27FC236}">
                  <a16:creationId xmlns:a16="http://schemas.microsoft.com/office/drawing/2014/main" id="{5FD791B3-2B49-4778-B80D-37FEDA3C1648}"/>
                </a:ext>
              </a:extLst>
            </p:cNvPr>
            <p:cNvSpPr>
              <a:spLocks noChangeArrowheads="1"/>
            </p:cNvSpPr>
            <p:nvPr/>
          </p:nvSpPr>
          <p:spPr bwMode="auto">
            <a:xfrm>
              <a:off x="8449978" y="4624887"/>
              <a:ext cx="577081"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EFV/</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66"/>
                  </a:solidFill>
                  <a:effectLst/>
                  <a:latin typeface="+mn-lt"/>
                </a:rPr>
                <a:t>TDF/FTC/</a:t>
              </a:r>
            </a:p>
          </p:txBody>
        </p:sp>
      </p:grpSp>
      <p:sp>
        <p:nvSpPr>
          <p:cNvPr id="187"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sp>
        <p:nvSpPr>
          <p:cNvPr id="188"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en-US" sz="3200" b="1" kern="0" dirty="0">
                <a:solidFill>
                  <a:srgbClr val="333399"/>
                </a:solidFill>
                <a:latin typeface="+mj-lt"/>
                <a:ea typeface="ＭＳ Ｐゴシック" pitchFamily="-65" charset="-128"/>
                <a:cs typeface="ＭＳ Ｐゴシック" pitchFamily="-65" charset="-128"/>
              </a:rPr>
              <a:t>ADVANCE Study: DTG + TAF/FTC vs DTG + TDF/FTC vs EFV/TDF/FTC in first-line</a:t>
            </a:r>
          </a:p>
        </p:txBody>
      </p:sp>
      <p:sp>
        <p:nvSpPr>
          <p:cNvPr id="157" name="ZoneTexte 69">
            <a:extLst>
              <a:ext uri="{FF2B5EF4-FFF2-40B4-BE49-F238E27FC236}">
                <a16:creationId xmlns:a16="http://schemas.microsoft.com/office/drawing/2014/main" id="{1F8849CB-16C4-4843-8BC5-867D505CC4BE}"/>
              </a:ext>
            </a:extLst>
          </p:cNvPr>
          <p:cNvSpPr txBox="1">
            <a:spLocks noChangeArrowheads="1"/>
          </p:cNvSpPr>
          <p:nvPr/>
        </p:nvSpPr>
        <p:spPr bwMode="auto">
          <a:xfrm>
            <a:off x="1531984" y="6570663"/>
            <a:ext cx="759773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a:spcBef>
                <a:spcPct val="0"/>
              </a:spcBef>
              <a:buClrTx/>
              <a:buNone/>
            </a:pPr>
            <a:r>
              <a:rPr lang="fr-FR" altLang="fr-FR" sz="1200" i="1" dirty="0"/>
              <a:t>Venter WDF, </a:t>
            </a:r>
            <a:r>
              <a:rPr lang="fr-FR" sz="1200" i="1" dirty="0"/>
              <a:t>N </a:t>
            </a:r>
            <a:r>
              <a:rPr lang="fr-FR" sz="1200" i="1" dirty="0" err="1"/>
              <a:t>Engl</a:t>
            </a:r>
            <a:r>
              <a:rPr lang="fr-FR" sz="1200" i="1" dirty="0"/>
              <a:t> J Med. 2019;381:803-15 </a:t>
            </a:r>
            <a:r>
              <a:rPr lang="fr-FR" altLang="fr-FR" sz="1200" i="1" dirty="0"/>
              <a:t>; </a:t>
            </a:r>
            <a:r>
              <a:rPr lang="en-US" altLang="fr-FR" sz="1200" i="1" dirty="0"/>
              <a:t>Hill A, IAS 2019, MOAX0102LB</a:t>
            </a:r>
            <a:r>
              <a:rPr lang="fr-FR" altLang="fr-FR" sz="1200" i="1" dirty="0"/>
              <a:t> </a:t>
            </a:r>
          </a:p>
        </p:txBody>
      </p:sp>
    </p:spTree>
    <p:extLst>
      <p:ext uri="{BB962C8B-B14F-4D97-AF65-F5344CB8AC3E}">
        <p14:creationId xmlns:p14="http://schemas.microsoft.com/office/powerpoint/2010/main" val="66887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u contenu 2"/>
          <p:cNvSpPr>
            <a:spLocks noGrp="1"/>
          </p:cNvSpPr>
          <p:nvPr>
            <p:ph idx="1"/>
          </p:nvPr>
        </p:nvSpPr>
        <p:spPr>
          <a:xfrm>
            <a:off x="304796" y="1220603"/>
            <a:ext cx="8615085" cy="4973664"/>
          </a:xfrm>
        </p:spPr>
        <p:txBody>
          <a:bodyPr/>
          <a:lstStyle/>
          <a:p>
            <a:pPr>
              <a:spcBef>
                <a:spcPts val="600"/>
              </a:spcBef>
            </a:pPr>
            <a:r>
              <a:rPr lang="en-US" altLang="fr-FR" sz="2400" b="1" dirty="0">
                <a:latin typeface="Calibri" panose="020F0502020204030204" pitchFamily="34" charset="0"/>
                <a:ea typeface="ＭＳ Ｐゴシック" charset="-128"/>
              </a:rPr>
              <a:t>Conclusion</a:t>
            </a:r>
          </a:p>
          <a:p>
            <a:pPr lvl="1">
              <a:spcBef>
                <a:spcPts val="600"/>
              </a:spcBef>
            </a:pPr>
            <a:r>
              <a:rPr lang="en-US" altLang="fr-FR" sz="1800" dirty="0">
                <a:ea typeface="ＭＳ Ｐゴシック" charset="-128"/>
              </a:rPr>
              <a:t>Treatment with DTG combined with FTC and either of two tenofovir prodrugs (TAF and TDF) showed noninferior efficacy to treatment with the standard-care regimen of EFV/TDF/FTC</a:t>
            </a:r>
          </a:p>
          <a:p>
            <a:pPr lvl="1">
              <a:spcBef>
                <a:spcPts val="600"/>
              </a:spcBef>
            </a:pPr>
            <a:r>
              <a:rPr lang="en-US" altLang="fr-FR" sz="1800" dirty="0">
                <a:ea typeface="ＭＳ Ｐゴシック" charset="-128"/>
              </a:rPr>
              <a:t>There was significantly more weight gain with the DTG-containing regimens, especially in combination with TAF, than with the standard-care regimen</a:t>
            </a:r>
          </a:p>
          <a:p>
            <a:pPr lvl="1">
              <a:spcBef>
                <a:spcPts val="600"/>
              </a:spcBef>
            </a:pPr>
            <a:r>
              <a:rPr lang="en-US" sz="1800" dirty="0"/>
              <a:t>The concern around the potential teratogenicity of DTG and a dearth of pregnancy safety data with TAF pose complex challenges for practitioners in low- and middle-income countries that rely on health systems with limited options, especially for women</a:t>
            </a:r>
          </a:p>
          <a:p>
            <a:pPr lvl="1">
              <a:spcBef>
                <a:spcPts val="600"/>
              </a:spcBef>
            </a:pPr>
            <a:r>
              <a:rPr lang="fr-FR" sz="1800" dirty="0"/>
              <a:t>The </a:t>
            </a:r>
            <a:r>
              <a:rPr lang="en-US" sz="1800" dirty="0"/>
              <a:t>increased risk of weight gain with both DTG-containing regimens and the limited knowledge base regarding TAF in pregnancy need to be evaluated against improvements in side effect profile and adherence, slight reductions in time to virologic control, and effect on bone mineral density </a:t>
            </a:r>
            <a:r>
              <a:rPr lang="fr-FR" sz="1800" dirty="0"/>
              <a:t>and </a:t>
            </a:r>
            <a:r>
              <a:rPr lang="en-US" sz="1800" dirty="0"/>
              <a:t>renal function</a:t>
            </a:r>
            <a:endParaRPr lang="en-US" altLang="fr-FR" sz="1800" dirty="0">
              <a:ea typeface="ＭＳ Ｐゴシック" charset="-128"/>
            </a:endParaRPr>
          </a:p>
          <a:p>
            <a:pPr lvl="2">
              <a:spcBef>
                <a:spcPts val="600"/>
              </a:spcBef>
            </a:pPr>
            <a:endParaRPr lang="en-US" altLang="fr-FR" dirty="0">
              <a:ea typeface="ＭＳ Ｐゴシック" charset="-128"/>
            </a:endParaRPr>
          </a:p>
          <a:p>
            <a:pPr lvl="2">
              <a:spcBef>
                <a:spcPts val="600"/>
              </a:spcBef>
            </a:pPr>
            <a:endParaRPr lang="en-US" altLang="fr-FR" dirty="0">
              <a:ea typeface="ＭＳ Ｐゴシック" charset="-128"/>
            </a:endParaRPr>
          </a:p>
        </p:txBody>
      </p:sp>
      <p:sp>
        <p:nvSpPr>
          <p:cNvPr id="7"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sp>
        <p:nvSpPr>
          <p:cNvPr id="8"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en-US" sz="3200" b="1" kern="0" dirty="0">
                <a:solidFill>
                  <a:srgbClr val="333399"/>
                </a:solidFill>
                <a:latin typeface="+mj-lt"/>
                <a:ea typeface="ＭＳ Ｐゴシック" pitchFamily="-65" charset="-128"/>
                <a:cs typeface="ＭＳ Ｐゴシック" pitchFamily="-65" charset="-128"/>
              </a:rPr>
              <a:t>ADVANCE Study: DTG + TAF/FTC vs DTG + TDF/FTC vs EFV/TDF/FTC in first-line</a:t>
            </a:r>
          </a:p>
        </p:txBody>
      </p:sp>
      <p:sp>
        <p:nvSpPr>
          <p:cNvPr id="6" name="ZoneTexte 69">
            <a:extLst>
              <a:ext uri="{FF2B5EF4-FFF2-40B4-BE49-F238E27FC236}">
                <a16:creationId xmlns:a16="http://schemas.microsoft.com/office/drawing/2014/main" id="{E489A250-A6E1-4058-9473-6A93BA39A321}"/>
              </a:ext>
            </a:extLst>
          </p:cNvPr>
          <p:cNvSpPr txBox="1">
            <a:spLocks noChangeArrowheads="1"/>
          </p:cNvSpPr>
          <p:nvPr/>
        </p:nvSpPr>
        <p:spPr bwMode="auto">
          <a:xfrm>
            <a:off x="1531984" y="6570663"/>
            <a:ext cx="759773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eaLnBrk="1" hangingPunct="1">
              <a:spcBef>
                <a:spcPct val="0"/>
              </a:spcBef>
              <a:buClrTx/>
              <a:buFontTx/>
              <a:buNone/>
            </a:pPr>
            <a:r>
              <a:rPr lang="fr-FR" altLang="fr-FR" sz="1200" i="1" dirty="0"/>
              <a:t>Venter WDF, </a:t>
            </a:r>
            <a:r>
              <a:rPr lang="fr-FR" sz="1200" i="1" dirty="0"/>
              <a:t>N </a:t>
            </a:r>
            <a:r>
              <a:rPr lang="fr-FR" sz="1200" i="1" dirty="0" err="1"/>
              <a:t>Engl</a:t>
            </a:r>
            <a:r>
              <a:rPr lang="fr-FR" sz="1200" i="1" dirty="0"/>
              <a:t> J Med. 2019;381:803-15 </a:t>
            </a:r>
            <a:endParaRPr lang="fr-FR" altLang="fr-FR" sz="1200" i="1" dirty="0"/>
          </a:p>
        </p:txBody>
      </p:sp>
    </p:spTree>
    <p:custDataLst>
      <p:tags r:id="rId1"/>
    </p:custDataLst>
    <p:extLst>
      <p:ext uri="{BB962C8B-B14F-4D97-AF65-F5344CB8AC3E}">
        <p14:creationId xmlns:p14="http://schemas.microsoft.com/office/powerpoint/2010/main" val="2381267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txBox="1">
            <a:spLocks/>
          </p:cNvSpPr>
          <p:nvPr/>
        </p:nvSpPr>
        <p:spPr bwMode="auto">
          <a:xfrm>
            <a:off x="148324" y="1125538"/>
            <a:ext cx="2695575" cy="579437"/>
          </a:xfrm>
          <a:prstGeom prst="rect">
            <a:avLst/>
          </a:prstGeom>
          <a:noFill/>
          <a:ln w="9525">
            <a:noFill/>
            <a:miter lim="800000"/>
            <a:headEnd/>
            <a:tailEnd/>
          </a:ln>
        </p:spPr>
        <p:txBody>
          <a:bodyPr/>
          <a:lstStyle/>
          <a:p>
            <a:pPr marL="342900" indent="-342900" defTabSz="914400" eaLnBrk="1" hangingPunct="1">
              <a:spcBef>
                <a:spcPct val="20000"/>
              </a:spcBef>
              <a:buClr>
                <a:srgbClr val="CC3300"/>
              </a:buClr>
              <a:buFont typeface="Wingdings" pitchFamily="-109" charset="2"/>
              <a:buChar char="§"/>
              <a:defRPr/>
            </a:pPr>
            <a:r>
              <a:rPr lang="fr-FR" sz="2400" b="1" kern="0" dirty="0">
                <a:solidFill>
                  <a:srgbClr val="CC3300"/>
                </a:solidFill>
                <a:latin typeface="Calibri" pitchFamily="-109" charset="0"/>
                <a:ea typeface="ＭＳ Ｐゴシック" pitchFamily="-109" charset="-128"/>
                <a:cs typeface="ＭＳ Ｐゴシック" pitchFamily="-109" charset="-128"/>
              </a:rPr>
              <a:t>Design</a:t>
            </a:r>
          </a:p>
        </p:txBody>
      </p:sp>
      <p:sp>
        <p:nvSpPr>
          <p:cNvPr id="22531" name="Espace réservé du contenu 2"/>
          <p:cNvSpPr>
            <a:spLocks/>
          </p:cNvSpPr>
          <p:nvPr/>
        </p:nvSpPr>
        <p:spPr bwMode="auto">
          <a:xfrm>
            <a:off x="114694" y="4543779"/>
            <a:ext cx="8604000" cy="1965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800100" indent="-34290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defTabSz="914400" eaLnBrk="1" hangingPunct="1">
              <a:spcBef>
                <a:spcPts val="0"/>
              </a:spcBef>
            </a:pPr>
            <a:r>
              <a:rPr lang="en-GB" altLang="fr-FR" sz="2400" b="1" dirty="0">
                <a:latin typeface="Calibri" panose="020F0502020204030204" pitchFamily="34" charset="0"/>
              </a:rPr>
              <a:t>Primary endpoint</a:t>
            </a:r>
          </a:p>
          <a:p>
            <a:pPr lvl="1" defTabSz="914400" eaLnBrk="1" hangingPunct="1">
              <a:spcBef>
                <a:spcPts val="0"/>
              </a:spcBef>
            </a:pPr>
            <a:r>
              <a:rPr lang="en-GB" altLang="fr-FR" sz="1800" dirty="0"/>
              <a:t>Proportion of patients with HIV RNA &lt; 50 c/mL at W48, ITT-E snapshot analysis ; non-inferiority of TFA/FTC if lower margin CI for </a:t>
            </a:r>
            <a:br>
              <a:rPr lang="en-GB" altLang="fr-FR" sz="1800" dirty="0"/>
            </a:br>
            <a:r>
              <a:rPr lang="en-GB" altLang="fr-FR" sz="1800" dirty="0"/>
              <a:t>the difference = - 10%, 80% power</a:t>
            </a:r>
          </a:p>
          <a:p>
            <a:pPr defTabSz="914400" eaLnBrk="1" hangingPunct="1">
              <a:spcBef>
                <a:spcPts val="0"/>
              </a:spcBef>
            </a:pPr>
            <a:r>
              <a:rPr lang="en-GB" altLang="fr-FR" sz="2400" b="1" dirty="0">
                <a:latin typeface="Calibri" panose="020F0502020204030204" pitchFamily="34" charset="0"/>
              </a:rPr>
              <a:t>Secondary endpoints</a:t>
            </a:r>
          </a:p>
          <a:p>
            <a:pPr lvl="1" defTabSz="914400">
              <a:spcBef>
                <a:spcPts val="0"/>
              </a:spcBef>
            </a:pPr>
            <a:r>
              <a:rPr lang="en-GB" altLang="fr-FR" sz="1800" dirty="0">
                <a:latin typeface="+mn-lt"/>
              </a:rPr>
              <a:t>Viral load thresholds, CD4 count changes, adverse events, safety, DXA </a:t>
            </a:r>
            <a:endParaRPr lang="en-GB" altLang="fr-FR" sz="3200" dirty="0">
              <a:latin typeface="+mn-lt"/>
            </a:endParaRPr>
          </a:p>
        </p:txBody>
      </p:sp>
      <p:sp>
        <p:nvSpPr>
          <p:cNvPr id="22545"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cxnSp>
        <p:nvCxnSpPr>
          <p:cNvPr id="22546" name="Connecteur droit 66"/>
          <p:cNvCxnSpPr>
            <a:cxnSpLocks noChangeShapeType="1"/>
          </p:cNvCxnSpPr>
          <p:nvPr/>
        </p:nvCxnSpPr>
        <p:spPr bwMode="auto">
          <a:xfrm rot="5400000">
            <a:off x="3560918" y="2386139"/>
            <a:ext cx="323997" cy="1587"/>
          </a:xfrm>
          <a:prstGeom prst="line">
            <a:avLst/>
          </a:prstGeom>
          <a:noFill/>
          <a:ln w="28575">
            <a:solidFill>
              <a:schemeClr val="accent2"/>
            </a:solidFill>
            <a:round/>
            <a:headEnd/>
            <a:tailEnd type="triangle" w="med" len="med"/>
          </a:ln>
          <a:extLst>
            <a:ext uri="{909E8E84-426E-40dd-AFC4-6F175D3DCCD1}">
              <a14:hiddenFill xmlns="" xmlns:a14="http://schemas.microsoft.com/office/drawing/2010/main">
                <a:noFill/>
              </a14:hiddenFill>
            </a:ext>
          </a:extLst>
        </p:spPr>
      </p:cxnSp>
      <p:sp>
        <p:nvSpPr>
          <p:cNvPr id="22547" name="Oval 170"/>
          <p:cNvSpPr>
            <a:spLocks noChangeArrowheads="1"/>
          </p:cNvSpPr>
          <p:nvPr/>
        </p:nvSpPr>
        <p:spPr bwMode="auto">
          <a:xfrm>
            <a:off x="3001555" y="1275882"/>
            <a:ext cx="1475999" cy="935997"/>
          </a:xfrm>
          <a:prstGeom prst="ellipse">
            <a:avLst/>
          </a:prstGeom>
          <a:solidFill>
            <a:srgbClr val="E5E5F7"/>
          </a:solidFill>
          <a:ln>
            <a:noFill/>
          </a:ln>
          <a:effectLst>
            <a:prstShdw prst="shdw17" dist="17961" dir="2700000">
              <a:srgbClr val="8989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dirty="0">
                <a:solidFill>
                  <a:srgbClr val="000066"/>
                </a:solidFill>
                <a:latin typeface="Calibri" panose="020F0502020204030204" pitchFamily="34" charset="0"/>
                <a:cs typeface="Arial" panose="020B0604020202020204" pitchFamily="34" charset="0"/>
              </a:rPr>
              <a:t>Randomisation *</a:t>
            </a:r>
          </a:p>
          <a:p>
            <a:pPr algn="ctr" defTabSz="914400" eaLnBrk="1" hangingPunct="1">
              <a:spcBef>
                <a:spcPct val="0"/>
              </a:spcBef>
              <a:buClrTx/>
              <a:buFontTx/>
              <a:buNone/>
            </a:pPr>
            <a:r>
              <a:rPr lang="en-GB" altLang="fr-FR" sz="1200" b="1" dirty="0">
                <a:solidFill>
                  <a:srgbClr val="000066"/>
                </a:solidFill>
                <a:latin typeface="Calibri" panose="020F0502020204030204" pitchFamily="34" charset="0"/>
                <a:cs typeface="Arial" panose="020B0604020202020204" pitchFamily="34" charset="0"/>
              </a:rPr>
              <a:t>1 : 1 : 1</a:t>
            </a:r>
          </a:p>
          <a:p>
            <a:pPr algn="ctr" defTabSz="914400" eaLnBrk="1" hangingPunct="1">
              <a:spcBef>
                <a:spcPct val="0"/>
              </a:spcBef>
              <a:buClrTx/>
              <a:buFontTx/>
              <a:buNone/>
            </a:pPr>
            <a:r>
              <a:rPr lang="en-GB" altLang="fr-FR" sz="1200" b="1" dirty="0">
                <a:solidFill>
                  <a:srgbClr val="000066"/>
                </a:solidFill>
                <a:latin typeface="Calibri" panose="020F0502020204030204" pitchFamily="34" charset="0"/>
                <a:cs typeface="Arial" panose="020B0604020202020204" pitchFamily="34" charset="0"/>
              </a:rPr>
              <a:t>Open-label</a:t>
            </a:r>
          </a:p>
        </p:txBody>
      </p:sp>
      <p:sp>
        <p:nvSpPr>
          <p:cNvPr id="22548" name="AutoShape 162"/>
          <p:cNvSpPr>
            <a:spLocks noChangeArrowheads="1"/>
          </p:cNvSpPr>
          <p:nvPr/>
        </p:nvSpPr>
        <p:spPr bwMode="auto">
          <a:xfrm>
            <a:off x="274624" y="2362658"/>
            <a:ext cx="3197271" cy="1770698"/>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400" b="1" dirty="0">
                <a:solidFill>
                  <a:srgbClr val="000066"/>
                </a:solidFill>
                <a:latin typeface="Calibri" panose="020F0502020204030204" pitchFamily="34" charset="0"/>
                <a:cs typeface="Arial" panose="020B0604020202020204" pitchFamily="34" charset="0"/>
              </a:rPr>
              <a:t>HIV-1+ ≥ 12 years</a:t>
            </a:r>
          </a:p>
          <a:p>
            <a:pPr algn="ctr" defTabSz="914400" eaLnBrk="1" hangingPunct="1">
              <a:spcBef>
                <a:spcPct val="0"/>
              </a:spcBef>
              <a:buClrTx/>
              <a:buFontTx/>
              <a:buNone/>
            </a:pPr>
            <a:r>
              <a:rPr lang="en-GB" altLang="fr-FR" sz="1400" b="1" dirty="0">
                <a:solidFill>
                  <a:srgbClr val="000066"/>
                </a:solidFill>
                <a:latin typeface="Calibri" panose="020F0502020204030204" pitchFamily="34" charset="0"/>
                <a:cs typeface="Arial" panose="020B0604020202020204" pitchFamily="34" charset="0"/>
              </a:rPr>
              <a:t>Residents of Johannesburg</a:t>
            </a:r>
          </a:p>
          <a:p>
            <a:pPr algn="ctr" defTabSz="914400" eaLnBrk="1" hangingPunct="1">
              <a:spcBef>
                <a:spcPct val="0"/>
              </a:spcBef>
              <a:buClrTx/>
              <a:buFontTx/>
              <a:buNone/>
            </a:pPr>
            <a:r>
              <a:rPr lang="en-GB" altLang="fr-FR" sz="1400" b="1" dirty="0">
                <a:solidFill>
                  <a:srgbClr val="000066"/>
                </a:solidFill>
                <a:latin typeface="Calibri" panose="020F0502020204030204" pitchFamily="34" charset="0"/>
                <a:cs typeface="Arial" panose="020B0604020202020204" pitchFamily="34" charset="0"/>
              </a:rPr>
              <a:t>Weight ≥ 40 kg</a:t>
            </a:r>
          </a:p>
          <a:p>
            <a:pPr algn="ctr" defTabSz="914400" eaLnBrk="1" hangingPunct="1">
              <a:spcBef>
                <a:spcPct val="0"/>
              </a:spcBef>
              <a:buClrTx/>
              <a:buFontTx/>
              <a:buNone/>
            </a:pPr>
            <a:r>
              <a:rPr lang="en-GB" altLang="fr-FR" sz="1400" b="1" dirty="0">
                <a:solidFill>
                  <a:srgbClr val="000066"/>
                </a:solidFill>
                <a:latin typeface="Calibri" panose="020F0502020204030204" pitchFamily="34" charset="0"/>
                <a:cs typeface="Arial" panose="020B0604020202020204" pitchFamily="34" charset="0"/>
              </a:rPr>
              <a:t>ARV-naïve</a:t>
            </a:r>
          </a:p>
          <a:p>
            <a:pPr algn="ctr" defTabSz="914400" eaLnBrk="1" hangingPunct="1">
              <a:spcBef>
                <a:spcPct val="0"/>
              </a:spcBef>
              <a:buClrTx/>
              <a:buFontTx/>
              <a:buNone/>
            </a:pPr>
            <a:r>
              <a:rPr lang="en-GB" altLang="fr-FR" sz="1400" b="1" dirty="0">
                <a:solidFill>
                  <a:srgbClr val="000066"/>
                </a:solidFill>
                <a:latin typeface="Calibri" panose="020F0502020204030204" pitchFamily="34" charset="0"/>
                <a:cs typeface="Arial" panose="020B0604020202020204" pitchFamily="34" charset="0"/>
              </a:rPr>
              <a:t>HIV RNA ≥ 500 c/mL</a:t>
            </a:r>
          </a:p>
          <a:p>
            <a:pPr algn="ctr" defTabSz="914400" eaLnBrk="1" hangingPunct="1">
              <a:spcBef>
                <a:spcPct val="0"/>
              </a:spcBef>
              <a:buClrTx/>
              <a:buFontTx/>
              <a:buNone/>
            </a:pPr>
            <a:r>
              <a:rPr lang="en-GB" altLang="fr-FR" sz="1400" b="1" dirty="0">
                <a:solidFill>
                  <a:srgbClr val="000066"/>
                </a:solidFill>
                <a:latin typeface="Calibri" panose="020F0502020204030204" pitchFamily="34" charset="0"/>
                <a:cs typeface="Arial" panose="020B0604020202020204" pitchFamily="34" charset="0"/>
              </a:rPr>
              <a:t>Creatinine clearance (CG) &gt; 60 mL/min</a:t>
            </a:r>
          </a:p>
          <a:p>
            <a:pPr algn="ctr" defTabSz="914400" eaLnBrk="1" hangingPunct="1">
              <a:spcBef>
                <a:spcPct val="0"/>
              </a:spcBef>
              <a:buClrTx/>
              <a:buFontTx/>
              <a:buNone/>
            </a:pPr>
            <a:r>
              <a:rPr lang="en-GB" altLang="fr-FR" sz="1400" b="1" dirty="0">
                <a:solidFill>
                  <a:srgbClr val="000066"/>
                </a:solidFill>
                <a:latin typeface="Calibri" panose="020F0502020204030204" pitchFamily="34" charset="0"/>
                <a:cs typeface="Arial" panose="020B0604020202020204" pitchFamily="34" charset="0"/>
              </a:rPr>
              <a:t>No current treatment for tuberculosis</a:t>
            </a:r>
          </a:p>
        </p:txBody>
      </p:sp>
      <p:cxnSp>
        <p:nvCxnSpPr>
          <p:cNvPr id="22549" name="AutoShape 60"/>
          <p:cNvCxnSpPr>
            <a:cxnSpLocks noChangeShapeType="1"/>
          </p:cNvCxnSpPr>
          <p:nvPr/>
        </p:nvCxnSpPr>
        <p:spPr bwMode="auto">
          <a:xfrm rot="10800000" flipH="1" flipV="1">
            <a:off x="4599408" y="2661728"/>
            <a:ext cx="1587" cy="1151991"/>
          </a:xfrm>
          <a:prstGeom prst="bentConnector3">
            <a:avLst>
              <a:gd name="adj1" fmla="val -43341966"/>
            </a:avLst>
          </a:prstGeom>
          <a:noFill/>
          <a:ln w="38100">
            <a:solidFill>
              <a:schemeClr val="accent2"/>
            </a:solidFill>
            <a:miter lim="800000"/>
            <a:headEnd type="triangle" w="med" len="med"/>
            <a:tailEnd type="triangle" w="med" len="med"/>
          </a:ln>
          <a:extLst>
            <a:ext uri="{909E8E84-426E-40dd-AFC4-6F175D3DCCD1}">
              <a14:hiddenFill xmlns="" xmlns:a14="http://schemas.microsoft.com/office/drawing/2010/main">
                <a:noFill/>
              </a14:hiddenFill>
            </a:ext>
          </a:extLst>
        </p:spPr>
      </p:cxnSp>
      <p:sp>
        <p:nvSpPr>
          <p:cNvPr id="22550" name="Line 63"/>
          <p:cNvSpPr>
            <a:spLocks noChangeShapeType="1"/>
          </p:cNvSpPr>
          <p:nvPr/>
        </p:nvSpPr>
        <p:spPr bwMode="auto">
          <a:xfrm>
            <a:off x="3491412" y="3260428"/>
            <a:ext cx="431995" cy="0"/>
          </a:xfrm>
          <a:prstGeom prst="line">
            <a:avLst/>
          </a:prstGeom>
          <a:noFill/>
          <a:ln w="38100">
            <a:solidFill>
              <a:srgbClr val="333399"/>
            </a:solidFill>
            <a:round/>
            <a:headEnd/>
            <a:tailEnd/>
          </a:ln>
          <a:extLst>
            <a:ext uri="{909E8E84-426E-40dd-AFC4-6F175D3DCCD1}">
              <a14:hiddenFill xmlns="" xmlns:a14="http://schemas.microsoft.com/office/drawing/2010/main">
                <a:noFill/>
              </a14:hiddenFill>
            </a:ext>
          </a:extLst>
        </p:spPr>
        <p:txBody>
          <a:bodyPr/>
          <a:lstStyle/>
          <a:p>
            <a:endParaRPr lang="fr-FR"/>
          </a:p>
        </p:txBody>
      </p:sp>
      <p:sp>
        <p:nvSpPr>
          <p:cNvPr id="22551" name="Rectangle 9"/>
          <p:cNvSpPr>
            <a:spLocks noChangeArrowheads="1"/>
          </p:cNvSpPr>
          <p:nvPr/>
        </p:nvSpPr>
        <p:spPr bwMode="auto">
          <a:xfrm>
            <a:off x="3884742" y="3811476"/>
            <a:ext cx="826769"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600" b="1" dirty="0">
                <a:solidFill>
                  <a:srgbClr val="C00000"/>
                </a:solidFill>
                <a:latin typeface="Calibri" panose="020F0502020204030204" pitchFamily="34" charset="0"/>
                <a:cs typeface="Arial" panose="020B0604020202020204" pitchFamily="34" charset="0"/>
              </a:rPr>
              <a:t>N = 351</a:t>
            </a:r>
          </a:p>
        </p:txBody>
      </p:sp>
      <p:sp>
        <p:nvSpPr>
          <p:cNvPr id="22552" name="Rectangle 8"/>
          <p:cNvSpPr>
            <a:spLocks noChangeArrowheads="1"/>
          </p:cNvSpPr>
          <p:nvPr/>
        </p:nvSpPr>
        <p:spPr bwMode="auto">
          <a:xfrm>
            <a:off x="3884741" y="2226969"/>
            <a:ext cx="826769"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600" b="1" dirty="0">
                <a:solidFill>
                  <a:srgbClr val="C00000"/>
                </a:solidFill>
                <a:latin typeface="Calibri" panose="020F0502020204030204" pitchFamily="34" charset="0"/>
                <a:cs typeface="Arial" panose="020B0604020202020204" pitchFamily="34" charset="0"/>
              </a:rPr>
              <a:t>N = 351 </a:t>
            </a:r>
          </a:p>
        </p:txBody>
      </p:sp>
      <p:sp>
        <p:nvSpPr>
          <p:cNvPr id="28781" name="Oval 109"/>
          <p:cNvSpPr>
            <a:spLocks noChangeArrowheads="1"/>
          </p:cNvSpPr>
          <p:nvPr/>
        </p:nvSpPr>
        <p:spPr bwMode="auto">
          <a:xfrm>
            <a:off x="8440541" y="1387582"/>
            <a:ext cx="576263" cy="527050"/>
          </a:xfrm>
          <a:prstGeom prst="ellipse">
            <a:avLst/>
          </a:prstGeom>
          <a:solidFill>
            <a:schemeClr val="bg1"/>
          </a:solidFill>
          <a:ln w="9525">
            <a:solidFill>
              <a:schemeClr val="accent1"/>
            </a:solidFill>
            <a:round/>
            <a:headEnd/>
            <a:tailEnd/>
          </a:ln>
          <a:effectLst>
            <a:prstShdw prst="shdw17" dist="17961" dir="2700000">
              <a:schemeClr val="accent1">
                <a:gamma/>
                <a:shade val="60000"/>
                <a:invGamma/>
                <a:alpha val="74998"/>
              </a:schemeClr>
            </a:prstShdw>
          </a:effectLst>
        </p:spPr>
        <p:txBody>
          <a:bodyPr wrap="none" anchor="ctr"/>
          <a:lstStyle/>
          <a:p>
            <a:pPr algn="ctr" defTabSz="914400" eaLnBrk="1" hangingPunct="1">
              <a:defRPr/>
            </a:pPr>
            <a:r>
              <a:rPr lang="en-GB" sz="1600" b="1" dirty="0">
                <a:solidFill>
                  <a:srgbClr val="0066FF"/>
                </a:solidFill>
                <a:latin typeface="Calibri" charset="0"/>
                <a:ea typeface="ＭＳ Ｐゴシック" charset="0"/>
                <a:cs typeface="ＭＳ Ｐゴシック" charset="0"/>
              </a:rPr>
              <a:t>W96</a:t>
            </a:r>
            <a:endParaRPr lang="en-GB" sz="1600" dirty="0">
              <a:solidFill>
                <a:srgbClr val="0066FF"/>
              </a:solidFill>
              <a:latin typeface="Calibri" charset="0"/>
              <a:ea typeface="ＭＳ Ｐゴシック" charset="0"/>
              <a:cs typeface="ＭＳ Ｐゴシック" charset="0"/>
            </a:endParaRPr>
          </a:p>
        </p:txBody>
      </p:sp>
      <p:sp>
        <p:nvSpPr>
          <p:cNvPr id="22554" name="Line 172"/>
          <p:cNvSpPr>
            <a:spLocks noChangeShapeType="1"/>
          </p:cNvSpPr>
          <p:nvPr/>
        </p:nvSpPr>
        <p:spPr bwMode="auto">
          <a:xfrm>
            <a:off x="8723116" y="1900310"/>
            <a:ext cx="0" cy="2015998"/>
          </a:xfrm>
          <a:prstGeom prst="line">
            <a:avLst/>
          </a:prstGeom>
          <a:noFill/>
          <a:ln w="12700">
            <a:solidFill>
              <a:srgbClr val="7E7ED4"/>
            </a:solidFill>
            <a:prstDash val="dash"/>
            <a:round/>
            <a:headEnd/>
            <a:tailEnd/>
          </a:ln>
          <a:extLst>
            <a:ext uri="{909E8E84-426E-40dd-AFC4-6F175D3DCCD1}">
              <a14:hiddenFill xmlns="" xmlns:a14="http://schemas.microsoft.com/office/drawing/2010/main">
                <a:noFill/>
              </a14:hiddenFill>
            </a:ext>
          </a:extLst>
        </p:spPr>
        <p:txBody>
          <a:bodyPr/>
          <a:lstStyle/>
          <a:p>
            <a:endParaRPr lang="fr-FR"/>
          </a:p>
        </p:txBody>
      </p:sp>
      <p:sp>
        <p:nvSpPr>
          <p:cNvPr id="20"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fr-FR" sz="3200" b="1" kern="0" dirty="0">
                <a:solidFill>
                  <a:srgbClr val="333399"/>
                </a:solidFill>
                <a:latin typeface="+mj-lt"/>
                <a:ea typeface="ＭＳ Ｐゴシック" pitchFamily="-65" charset="-128"/>
                <a:cs typeface="ＭＳ Ｐゴシック" pitchFamily="-65" charset="-128"/>
              </a:rPr>
              <a:t>ADVANCE </a:t>
            </a:r>
            <a:r>
              <a:rPr lang="fr-FR" sz="3200" b="1" kern="0" dirty="0" err="1">
                <a:solidFill>
                  <a:srgbClr val="333399"/>
                </a:solidFill>
                <a:latin typeface="+mj-lt"/>
                <a:ea typeface="ＭＳ Ｐゴシック" pitchFamily="-65" charset="-128"/>
                <a:cs typeface="ＭＳ Ｐゴシック" pitchFamily="-65" charset="-128"/>
              </a:rPr>
              <a:t>Study</a:t>
            </a:r>
            <a:r>
              <a:rPr lang="fr-FR" sz="3200" b="1" kern="0" dirty="0">
                <a:solidFill>
                  <a:srgbClr val="333399"/>
                </a:solidFill>
                <a:latin typeface="+mj-lt"/>
                <a:ea typeface="ＭＳ Ｐゴシック" pitchFamily="-65" charset="-128"/>
                <a:cs typeface="ＭＳ Ｐゴシック" pitchFamily="-65" charset="-128"/>
              </a:rPr>
              <a:t>: DTG + TAF/FTC vs DTG + TDF/FTC vs EFV/TDF/FTC in first-line</a:t>
            </a:r>
          </a:p>
        </p:txBody>
      </p:sp>
      <p:sp>
        <p:nvSpPr>
          <p:cNvPr id="22560" name="ZoneTexte 71"/>
          <p:cNvSpPr txBox="1">
            <a:spLocks noChangeArrowheads="1"/>
          </p:cNvSpPr>
          <p:nvPr/>
        </p:nvSpPr>
        <p:spPr bwMode="auto">
          <a:xfrm>
            <a:off x="439436" y="4124012"/>
            <a:ext cx="7307999"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defTabSz="914400" eaLnBrk="1" hangingPunct="1">
              <a:spcBef>
                <a:spcPct val="0"/>
              </a:spcBef>
              <a:buClrTx/>
              <a:buFontTx/>
              <a:buNone/>
            </a:pPr>
            <a:r>
              <a:rPr lang="en-GB" altLang="fr-FR" sz="1400" dirty="0">
                <a:solidFill>
                  <a:srgbClr val="000066"/>
                </a:solidFill>
              </a:rPr>
              <a:t>* Patients aged 12-19 years randomized separately</a:t>
            </a:r>
          </a:p>
        </p:txBody>
      </p:sp>
      <p:sp>
        <p:nvSpPr>
          <p:cNvPr id="25" name="ZoneTexte 69"/>
          <p:cNvSpPr txBox="1">
            <a:spLocks noChangeArrowheads="1"/>
          </p:cNvSpPr>
          <p:nvPr/>
        </p:nvSpPr>
        <p:spPr bwMode="auto">
          <a:xfrm>
            <a:off x="1531984" y="6570663"/>
            <a:ext cx="759773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eaLnBrk="1" hangingPunct="1">
              <a:spcBef>
                <a:spcPct val="0"/>
              </a:spcBef>
              <a:buClrTx/>
              <a:buFontTx/>
              <a:buNone/>
            </a:pPr>
            <a:r>
              <a:rPr lang="fr-FR" altLang="fr-FR" sz="1200" i="1" dirty="0"/>
              <a:t>Venter WDF, </a:t>
            </a:r>
            <a:r>
              <a:rPr lang="fr-FR" sz="1200" i="1" dirty="0"/>
              <a:t>N </a:t>
            </a:r>
            <a:r>
              <a:rPr lang="fr-FR" sz="1200" i="1" dirty="0" err="1"/>
              <a:t>Engl</a:t>
            </a:r>
            <a:r>
              <a:rPr lang="fr-FR" sz="1200" i="1" dirty="0"/>
              <a:t> J Med. 2019;381:803-15 </a:t>
            </a:r>
            <a:endParaRPr lang="fr-FR" altLang="fr-FR" sz="1200" i="1" dirty="0"/>
          </a:p>
        </p:txBody>
      </p:sp>
      <p:sp>
        <p:nvSpPr>
          <p:cNvPr id="19" name="Line 63"/>
          <p:cNvSpPr>
            <a:spLocks noChangeShapeType="1"/>
          </p:cNvSpPr>
          <p:nvPr/>
        </p:nvSpPr>
        <p:spPr bwMode="auto">
          <a:xfrm>
            <a:off x="3916999" y="3260428"/>
            <a:ext cx="683996" cy="0"/>
          </a:xfrm>
          <a:prstGeom prst="line">
            <a:avLst/>
          </a:prstGeom>
          <a:noFill/>
          <a:ln w="38100">
            <a:solidFill>
              <a:srgbClr val="333399"/>
            </a:solidFill>
            <a:round/>
            <a:headEnd type="none"/>
            <a:tailEnd type="triangle"/>
          </a:ln>
          <a:extLst>
            <a:ext uri="{909E8E84-426E-40dd-AFC4-6F175D3DCCD1}">
              <a14:hiddenFill xmlns="" xmlns:a14="http://schemas.microsoft.com/office/drawing/2010/main">
                <a:noFill/>
              </a14:hiddenFill>
            </a:ext>
          </a:extLst>
        </p:spPr>
        <p:txBody>
          <a:bodyPr/>
          <a:lstStyle/>
          <a:p>
            <a:endParaRPr lang="fr-FR"/>
          </a:p>
        </p:txBody>
      </p:sp>
      <p:sp>
        <p:nvSpPr>
          <p:cNvPr id="26" name="Rectangle 9"/>
          <p:cNvSpPr>
            <a:spLocks noChangeArrowheads="1"/>
          </p:cNvSpPr>
          <p:nvPr/>
        </p:nvSpPr>
        <p:spPr bwMode="auto">
          <a:xfrm>
            <a:off x="3884742" y="2909923"/>
            <a:ext cx="826769"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600" b="1" dirty="0">
                <a:solidFill>
                  <a:srgbClr val="C00000"/>
                </a:solidFill>
                <a:latin typeface="Calibri" panose="020F0502020204030204" pitchFamily="34" charset="0"/>
                <a:cs typeface="Arial" panose="020B0604020202020204" pitchFamily="34" charset="0"/>
              </a:rPr>
              <a:t>N = 351</a:t>
            </a:r>
          </a:p>
        </p:txBody>
      </p:sp>
      <p:sp>
        <p:nvSpPr>
          <p:cNvPr id="27" name="Rectangle 34">
            <a:extLst>
              <a:ext uri="{FF2B5EF4-FFF2-40B4-BE49-F238E27FC236}">
                <a16:creationId xmlns:a16="http://schemas.microsoft.com/office/drawing/2014/main" id="{556EBBF9-51FB-9844-A194-DBC14DB2F483}"/>
              </a:ext>
            </a:extLst>
          </p:cNvPr>
          <p:cNvSpPr>
            <a:spLocks noChangeArrowheads="1"/>
          </p:cNvSpPr>
          <p:nvPr/>
        </p:nvSpPr>
        <p:spPr bwMode="auto">
          <a:xfrm>
            <a:off x="4659032" y="2453345"/>
            <a:ext cx="4067992" cy="460109"/>
          </a:xfrm>
          <a:prstGeom prst="rect">
            <a:avLst/>
          </a:prstGeom>
          <a:solidFill>
            <a:srgbClr val="CC1E99"/>
          </a:solidFill>
          <a:ln>
            <a:noFill/>
          </a:ln>
        </p:spPr>
        <p:txBody>
          <a:bodyPr wrap="none" anchor="ctr"/>
          <a:lstStyle>
            <a:lvl1pPr>
              <a:spcBef>
                <a:spcPct val="20000"/>
              </a:spcBef>
              <a:buFont typeface="Wingdings" charset="2"/>
              <a:buChar char="§"/>
              <a:defRPr sz="2000" b="1">
                <a:solidFill>
                  <a:schemeClr val="tx1"/>
                </a:solidFill>
                <a:latin typeface="Arial" charset="0"/>
                <a:ea typeface="ＭＳ Ｐゴシック" charset="-128"/>
              </a:defRPr>
            </a:lvl1pPr>
            <a:lvl2pPr marL="742950" indent="-285750">
              <a:spcBef>
                <a:spcPct val="20000"/>
              </a:spcBef>
              <a:buFont typeface="Wingdings" charset="2"/>
              <a:buChar char="§"/>
              <a:defRPr>
                <a:solidFill>
                  <a:schemeClr val="tx1"/>
                </a:solidFill>
                <a:latin typeface="Arial" charset="0"/>
                <a:ea typeface="ＭＳ Ｐゴシック" charset="-128"/>
              </a:defRPr>
            </a:lvl2pPr>
            <a:lvl3pPr marL="1143000" indent="-228600">
              <a:spcBef>
                <a:spcPct val="20000"/>
              </a:spcBef>
              <a:buClr>
                <a:schemeClr val="tx1"/>
              </a:buClr>
              <a:buFont typeface="Wingdings" charset="2"/>
              <a:buChar char="§"/>
              <a:defRPr sz="1600">
                <a:solidFill>
                  <a:schemeClr val="tx1"/>
                </a:solidFill>
                <a:latin typeface="Arial" charset="0"/>
                <a:ea typeface="ＭＳ Ｐゴシック" charset="-128"/>
              </a:defRPr>
            </a:lvl3pPr>
            <a:lvl4pPr marL="1600200" indent="-228600">
              <a:spcBef>
                <a:spcPct val="20000"/>
              </a:spcBef>
              <a:buFont typeface="Wingdings" charset="2"/>
              <a:buChar char="§"/>
              <a:defRPr sz="1400">
                <a:solidFill>
                  <a:schemeClr val="tx1"/>
                </a:solidFill>
                <a:latin typeface="Arial" charset="0"/>
                <a:ea typeface="ＭＳ Ｐゴシック" charset="-128"/>
              </a:defRPr>
            </a:lvl4pPr>
            <a:lvl5pPr marL="2057400" indent="-228600">
              <a:spcBef>
                <a:spcPct val="20000"/>
              </a:spcBef>
              <a:buFont typeface="Wingdings" charset="2"/>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9pPr>
          </a:lstStyle>
          <a:p>
            <a:pPr algn="ctr">
              <a:spcBef>
                <a:spcPct val="0"/>
              </a:spcBef>
              <a:buFontTx/>
              <a:buNone/>
            </a:pPr>
            <a:r>
              <a:rPr lang="fr-FR" sz="1800" dirty="0">
                <a:solidFill>
                  <a:srgbClr val="FFFFFF"/>
                </a:solidFill>
                <a:latin typeface="+mj-lt"/>
                <a:cs typeface="Calibri" panose="020F0502020204030204" pitchFamily="34" charset="0"/>
              </a:rPr>
              <a:t>DTG + TAF/FTC  </a:t>
            </a:r>
            <a:endParaRPr lang="fr-FR" altLang="en-US" sz="1800" b="0" dirty="0">
              <a:solidFill>
                <a:srgbClr val="FFFFFF"/>
              </a:solidFill>
              <a:latin typeface="+mj-lt"/>
              <a:cs typeface="Calibri" panose="020F0502020204030204" pitchFamily="34" charset="0"/>
            </a:endParaRPr>
          </a:p>
        </p:txBody>
      </p:sp>
      <p:sp>
        <p:nvSpPr>
          <p:cNvPr id="28" name="Rectangle 34">
            <a:extLst>
              <a:ext uri="{FF2B5EF4-FFF2-40B4-BE49-F238E27FC236}">
                <a16:creationId xmlns:a16="http://schemas.microsoft.com/office/drawing/2014/main" id="{8C945413-E337-254F-984B-FF19C5F04680}"/>
              </a:ext>
            </a:extLst>
          </p:cNvPr>
          <p:cNvSpPr>
            <a:spLocks noChangeArrowheads="1"/>
          </p:cNvSpPr>
          <p:nvPr/>
        </p:nvSpPr>
        <p:spPr bwMode="auto">
          <a:xfrm>
            <a:off x="4659032" y="3022643"/>
            <a:ext cx="4067992" cy="474851"/>
          </a:xfrm>
          <a:prstGeom prst="rect">
            <a:avLst/>
          </a:prstGeom>
          <a:solidFill>
            <a:srgbClr val="0000FF"/>
          </a:solidFill>
          <a:ln>
            <a:noFill/>
          </a:ln>
        </p:spPr>
        <p:txBody>
          <a:bodyPr wrap="none" anchor="ctr"/>
          <a:lstStyle>
            <a:lvl1pPr>
              <a:spcBef>
                <a:spcPct val="20000"/>
              </a:spcBef>
              <a:buFont typeface="Wingdings" charset="2"/>
              <a:buChar char="§"/>
              <a:defRPr sz="2000" b="1">
                <a:solidFill>
                  <a:schemeClr val="tx1"/>
                </a:solidFill>
                <a:latin typeface="Arial" charset="0"/>
                <a:ea typeface="ＭＳ Ｐゴシック" charset="-128"/>
              </a:defRPr>
            </a:lvl1pPr>
            <a:lvl2pPr marL="742950" indent="-285750">
              <a:spcBef>
                <a:spcPct val="20000"/>
              </a:spcBef>
              <a:buFont typeface="Wingdings" charset="2"/>
              <a:buChar char="§"/>
              <a:defRPr>
                <a:solidFill>
                  <a:schemeClr val="tx1"/>
                </a:solidFill>
                <a:latin typeface="Arial" charset="0"/>
                <a:ea typeface="ＭＳ Ｐゴシック" charset="-128"/>
              </a:defRPr>
            </a:lvl2pPr>
            <a:lvl3pPr marL="1143000" indent="-228600">
              <a:spcBef>
                <a:spcPct val="20000"/>
              </a:spcBef>
              <a:buClr>
                <a:schemeClr val="tx1"/>
              </a:buClr>
              <a:buFont typeface="Wingdings" charset="2"/>
              <a:buChar char="§"/>
              <a:defRPr sz="1600">
                <a:solidFill>
                  <a:schemeClr val="tx1"/>
                </a:solidFill>
                <a:latin typeface="Arial" charset="0"/>
                <a:ea typeface="ＭＳ Ｐゴシック" charset="-128"/>
              </a:defRPr>
            </a:lvl3pPr>
            <a:lvl4pPr marL="1600200" indent="-228600">
              <a:spcBef>
                <a:spcPct val="20000"/>
              </a:spcBef>
              <a:buFont typeface="Wingdings" charset="2"/>
              <a:buChar char="§"/>
              <a:defRPr sz="1400">
                <a:solidFill>
                  <a:schemeClr val="tx1"/>
                </a:solidFill>
                <a:latin typeface="Arial" charset="0"/>
                <a:ea typeface="ＭＳ Ｐゴシック" charset="-128"/>
              </a:defRPr>
            </a:lvl4pPr>
            <a:lvl5pPr marL="2057400" indent="-228600">
              <a:spcBef>
                <a:spcPct val="20000"/>
              </a:spcBef>
              <a:buFont typeface="Wingdings" charset="2"/>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9pPr>
          </a:lstStyle>
          <a:p>
            <a:pPr algn="ctr">
              <a:spcBef>
                <a:spcPct val="0"/>
              </a:spcBef>
              <a:buNone/>
            </a:pPr>
            <a:r>
              <a:rPr lang="fr-FR" sz="1800" dirty="0">
                <a:solidFill>
                  <a:srgbClr val="FFFFFF"/>
                </a:solidFill>
                <a:latin typeface="+mj-lt"/>
                <a:cs typeface="Calibri" panose="020F0502020204030204" pitchFamily="34" charset="0"/>
              </a:rPr>
              <a:t>DTG + TDF/FTC </a:t>
            </a:r>
            <a:r>
              <a:rPr lang="fr-FR" altLang="en-US" sz="1800" dirty="0">
                <a:solidFill>
                  <a:srgbClr val="FFFFFF"/>
                </a:solidFill>
                <a:latin typeface="+mj-lt"/>
                <a:cs typeface="Calibri" panose="020F0502020204030204" pitchFamily="34" charset="0"/>
              </a:rPr>
              <a:t> </a:t>
            </a:r>
            <a:endParaRPr lang="fr-FR" altLang="en-US" sz="1800" b="0" dirty="0">
              <a:solidFill>
                <a:srgbClr val="FFFFFF"/>
              </a:solidFill>
              <a:latin typeface="+mj-lt"/>
              <a:cs typeface="Calibri" panose="020F0502020204030204" pitchFamily="34" charset="0"/>
            </a:endParaRPr>
          </a:p>
        </p:txBody>
      </p:sp>
      <p:sp>
        <p:nvSpPr>
          <p:cNvPr id="29" name="Rectangle 35">
            <a:extLst>
              <a:ext uri="{FF2B5EF4-FFF2-40B4-BE49-F238E27FC236}">
                <a16:creationId xmlns:a16="http://schemas.microsoft.com/office/drawing/2014/main" id="{EEBBFDA4-9DDE-DA46-9682-60BB54CA8769}"/>
              </a:ext>
            </a:extLst>
          </p:cNvPr>
          <p:cNvSpPr>
            <a:spLocks noChangeArrowheads="1"/>
          </p:cNvSpPr>
          <p:nvPr/>
        </p:nvSpPr>
        <p:spPr bwMode="auto">
          <a:xfrm>
            <a:off x="4659032" y="3572463"/>
            <a:ext cx="4067992" cy="474852"/>
          </a:xfrm>
          <a:prstGeom prst="rect">
            <a:avLst/>
          </a:prstGeom>
          <a:solidFill>
            <a:srgbClr val="427534"/>
          </a:solidFill>
          <a:ln>
            <a:noFill/>
          </a:ln>
        </p:spPr>
        <p:txBody>
          <a:bodyPr wrap="none" anchor="ctr"/>
          <a:lstStyle>
            <a:lvl1pPr>
              <a:spcBef>
                <a:spcPct val="20000"/>
              </a:spcBef>
              <a:buFont typeface="Wingdings" charset="2"/>
              <a:buChar char="§"/>
              <a:defRPr sz="2000" b="1">
                <a:solidFill>
                  <a:schemeClr val="tx1"/>
                </a:solidFill>
                <a:latin typeface="Arial" charset="0"/>
                <a:ea typeface="ＭＳ Ｐゴシック" charset="-128"/>
              </a:defRPr>
            </a:lvl1pPr>
            <a:lvl2pPr marL="742950" indent="-285750">
              <a:spcBef>
                <a:spcPct val="20000"/>
              </a:spcBef>
              <a:buFont typeface="Wingdings" charset="2"/>
              <a:buChar char="§"/>
              <a:defRPr>
                <a:solidFill>
                  <a:schemeClr val="tx1"/>
                </a:solidFill>
                <a:latin typeface="Arial" charset="0"/>
                <a:ea typeface="ＭＳ Ｐゴシック" charset="-128"/>
              </a:defRPr>
            </a:lvl2pPr>
            <a:lvl3pPr marL="1143000" indent="-228600">
              <a:spcBef>
                <a:spcPct val="20000"/>
              </a:spcBef>
              <a:buClr>
                <a:schemeClr val="tx1"/>
              </a:buClr>
              <a:buFont typeface="Wingdings" charset="2"/>
              <a:buChar char="§"/>
              <a:defRPr sz="1600">
                <a:solidFill>
                  <a:schemeClr val="tx1"/>
                </a:solidFill>
                <a:latin typeface="Arial" charset="0"/>
                <a:ea typeface="ＭＳ Ｐゴシック" charset="-128"/>
              </a:defRPr>
            </a:lvl3pPr>
            <a:lvl4pPr marL="1600200" indent="-228600">
              <a:spcBef>
                <a:spcPct val="20000"/>
              </a:spcBef>
              <a:buFont typeface="Wingdings" charset="2"/>
              <a:buChar char="§"/>
              <a:defRPr sz="1400">
                <a:solidFill>
                  <a:schemeClr val="tx1"/>
                </a:solidFill>
                <a:latin typeface="Arial" charset="0"/>
                <a:ea typeface="ＭＳ Ｐゴシック" charset="-128"/>
              </a:defRPr>
            </a:lvl4pPr>
            <a:lvl5pPr marL="2057400" indent="-228600">
              <a:spcBef>
                <a:spcPct val="20000"/>
              </a:spcBef>
              <a:buFont typeface="Wingdings" charset="2"/>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Font typeface="Wingdings" charset="2"/>
              <a:buChar char="§"/>
              <a:defRPr sz="2000">
                <a:solidFill>
                  <a:schemeClr val="tx1"/>
                </a:solidFill>
                <a:latin typeface="Arial" charset="0"/>
                <a:ea typeface="ＭＳ Ｐゴシック" charset="-128"/>
              </a:defRPr>
            </a:lvl9pPr>
          </a:lstStyle>
          <a:p>
            <a:pPr algn="ctr">
              <a:spcBef>
                <a:spcPct val="0"/>
              </a:spcBef>
              <a:buNone/>
            </a:pPr>
            <a:r>
              <a:rPr lang="fr-FR" sz="1800" dirty="0">
                <a:solidFill>
                  <a:srgbClr val="FFFFFF"/>
                </a:solidFill>
                <a:latin typeface="+mj-lt"/>
                <a:cs typeface="Calibri" panose="020F0502020204030204" pitchFamily="34" charset="0"/>
              </a:rPr>
              <a:t>EFV/TDF/FTC</a:t>
            </a:r>
            <a:r>
              <a:rPr lang="fr-FR" altLang="en-US" sz="1800" dirty="0">
                <a:solidFill>
                  <a:srgbClr val="FFFFFF"/>
                </a:solidFill>
                <a:latin typeface="+mj-lt"/>
                <a:cs typeface="Calibri" panose="020F0502020204030204" pitchFamily="34" charset="0"/>
              </a:rPr>
              <a:t> </a:t>
            </a:r>
            <a:endParaRPr lang="fr-FR" altLang="en-US" sz="1800" b="0" dirty="0">
              <a:solidFill>
                <a:srgbClr val="FFFFFF"/>
              </a:solidFill>
              <a:latin typeface="+mj-lt"/>
              <a:cs typeface="Calibri" panose="020F0502020204030204" pitchFamily="34" charset="0"/>
            </a:endParaRPr>
          </a:p>
        </p:txBody>
      </p:sp>
    </p:spTree>
    <p:custDataLst>
      <p:tags r:id="rId1"/>
    </p:custDataLst>
    <p:extLst>
      <p:ext uri="{BB962C8B-B14F-4D97-AF65-F5344CB8AC3E}">
        <p14:creationId xmlns:p14="http://schemas.microsoft.com/office/powerpoint/2010/main" val="153132319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6621" name="Group 77"/>
          <p:cNvGraphicFramePr>
            <a:graphicFrameLocks noGrp="1"/>
          </p:cNvGraphicFramePr>
          <p:nvPr>
            <p:ph idx="4294967295"/>
            <p:extLst>
              <p:ext uri="{D42A27DB-BD31-4B8C-83A1-F6EECF244321}">
                <p14:modId xmlns:p14="http://schemas.microsoft.com/office/powerpoint/2010/main" val="1376943517"/>
              </p:ext>
            </p:extLst>
          </p:nvPr>
        </p:nvGraphicFramePr>
        <p:xfrm>
          <a:off x="194235" y="1633702"/>
          <a:ext cx="8800353" cy="4717589"/>
        </p:xfrm>
        <a:graphic>
          <a:graphicData uri="http://schemas.openxmlformats.org/drawingml/2006/table">
            <a:tbl>
              <a:tblPr/>
              <a:tblGrid>
                <a:gridCol w="4601883">
                  <a:extLst>
                    <a:ext uri="{9D8B030D-6E8A-4147-A177-3AD203B41FA5}">
                      <a16:colId xmlns:a16="http://schemas.microsoft.com/office/drawing/2014/main" val="20000"/>
                    </a:ext>
                  </a:extLst>
                </a:gridCol>
                <a:gridCol w="1449294">
                  <a:extLst>
                    <a:ext uri="{9D8B030D-6E8A-4147-A177-3AD203B41FA5}">
                      <a16:colId xmlns:a16="http://schemas.microsoft.com/office/drawing/2014/main" val="20003"/>
                    </a:ext>
                  </a:extLst>
                </a:gridCol>
                <a:gridCol w="1464235">
                  <a:extLst>
                    <a:ext uri="{9D8B030D-6E8A-4147-A177-3AD203B41FA5}">
                      <a16:colId xmlns:a16="http://schemas.microsoft.com/office/drawing/2014/main" val="20001"/>
                    </a:ext>
                  </a:extLst>
                </a:gridCol>
                <a:gridCol w="1284941">
                  <a:extLst>
                    <a:ext uri="{9D8B030D-6E8A-4147-A177-3AD203B41FA5}">
                      <a16:colId xmlns:a16="http://schemas.microsoft.com/office/drawing/2014/main" val="20002"/>
                    </a:ext>
                  </a:extLst>
                </a:gridCol>
              </a:tblGrid>
              <a:tr h="581315">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DTG + TAF/FTC</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CC1E99"/>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DTG + TDF/3TC</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FFFFFF"/>
                          </a:solidFill>
                          <a:effectLst/>
                          <a:latin typeface="Calibri" pitchFamily="-65" charset="0"/>
                          <a:ea typeface="ＭＳ Ｐゴシック" pitchFamily="-65" charset="-128"/>
                          <a:cs typeface="ＭＳ Ｐゴシック" pitchFamily="-65" charset="-128"/>
                        </a:rPr>
                        <a:t>EFV/TDF/FTC</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FFFFFF"/>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427534"/>
                    </a:solidFill>
                  </a:tcPr>
                </a:tc>
                <a:extLst>
                  <a:ext uri="{0D108BD9-81ED-4DB2-BD59-A6C34878D82A}">
                    <a16:rowId xmlns:a16="http://schemas.microsoft.com/office/drawing/2014/main" val="10000"/>
                  </a:ext>
                </a:extLst>
              </a:tr>
              <a:tr h="333332">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Mean age, years</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33</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32</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32</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33332">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Female, %</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59</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57</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2"/>
                  </a:ext>
                </a:extLst>
              </a:tr>
              <a:tr h="333332">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Mean body weight (kg) : Female / Male</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68.8 / 67.9</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69.5 / 67.1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70.2 / 67.3</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829297">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Mean BMI (kg/m</a:t>
                      </a:r>
                      <a:r>
                        <a:rPr kumimoji="0" lang="en-GB" sz="1400" b="1" i="0" u="none" strike="noStrike" cap="none" normalizeH="0" baseline="30000" dirty="0">
                          <a:ln>
                            <a:noFill/>
                          </a:ln>
                          <a:solidFill>
                            <a:srgbClr val="000066"/>
                          </a:solidFill>
                          <a:effectLst/>
                          <a:latin typeface="Arial" pitchFamily="-65" charset="0"/>
                          <a:ea typeface="ＭＳ Ｐゴシック" pitchFamily="-65" charset="-128"/>
                          <a:cs typeface="ＭＳ Ｐゴシック" pitchFamily="-65" charset="-128"/>
                        </a:rPr>
                        <a:t>2</a:t>
                      </a: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 : Female / Male</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&lt; 18.5</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 30</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25.6 / 21.7</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12</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10</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26.1 / 21.6</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10</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14</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26.1 / 21.8</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11</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13</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4"/>
                  </a:ext>
                </a:extLst>
              </a:tr>
              <a:tr h="333332">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defRPr/>
                      </a:pPr>
                      <a:r>
                        <a:rPr kumimoji="0" lang="en-GB" sz="1400" b="1" i="0" u="none" strike="noStrike" cap="none" normalizeH="0" baseline="0" dirty="0">
                          <a:ln>
                            <a:noFill/>
                          </a:ln>
                          <a:solidFill>
                            <a:srgbClr val="000066"/>
                          </a:solidFill>
                          <a:effectLst/>
                          <a:latin typeface="Arial" charset="0"/>
                          <a:ea typeface="ＭＳ Ｐゴシック" pitchFamily="-84" charset="-128"/>
                        </a:rPr>
                        <a:t>HIV RNA ≤ / &gt; 100 000 c/mL, %</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78 / 22</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80 / 20</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77 / 23</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8"/>
                  </a:ext>
                </a:extLst>
              </a:tr>
              <a:tr h="333332">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defRPr/>
                      </a:pPr>
                      <a:r>
                        <a:rPr kumimoji="0" lang="en-GB" sz="1400" b="1" i="0" u="none" strike="noStrike" cap="none" normalizeH="0" baseline="0" dirty="0">
                          <a:ln>
                            <a:noFill/>
                          </a:ln>
                          <a:solidFill>
                            <a:srgbClr val="000066"/>
                          </a:solidFill>
                          <a:effectLst/>
                          <a:latin typeface="Arial" charset="0"/>
                          <a:ea typeface="ＭＳ Ｐゴシック" pitchFamily="-84" charset="-128"/>
                        </a:rPr>
                        <a:t>CD4/mm</a:t>
                      </a:r>
                      <a:r>
                        <a:rPr kumimoji="0" lang="en-GB" sz="1400" b="1" i="0" u="none" strike="noStrike" cap="none" normalizeH="0" baseline="30000" dirty="0">
                          <a:ln>
                            <a:noFill/>
                          </a:ln>
                          <a:solidFill>
                            <a:srgbClr val="000066"/>
                          </a:solidFill>
                          <a:effectLst/>
                          <a:latin typeface="Arial" charset="0"/>
                          <a:ea typeface="ＭＳ Ｐゴシック" pitchFamily="-84" charset="-128"/>
                        </a:rPr>
                        <a:t>3</a:t>
                      </a:r>
                      <a:r>
                        <a:rPr kumimoji="0" lang="en-GB" sz="1400" b="1" i="0" u="none" strike="noStrike" cap="none" normalizeH="0" baseline="0" dirty="0">
                          <a:ln>
                            <a:noFill/>
                          </a:ln>
                          <a:solidFill>
                            <a:srgbClr val="000066"/>
                          </a:solidFill>
                          <a:effectLst/>
                          <a:latin typeface="Arial" charset="0"/>
                          <a:ea typeface="ＭＳ Ｐゴシック" pitchFamily="-84" charset="-128"/>
                        </a:rPr>
                        <a:t>, mean</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349</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323</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337</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9"/>
                  </a:ext>
                </a:extLst>
              </a:tr>
              <a:tr h="1325263">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defRPr/>
                      </a:pPr>
                      <a:r>
                        <a:rPr kumimoji="0" lang="en-GB" sz="1400" b="1" i="0" u="none" strike="noStrike" cap="none" normalizeH="0" baseline="0" dirty="0">
                          <a:ln>
                            <a:noFill/>
                          </a:ln>
                          <a:solidFill>
                            <a:srgbClr val="000066"/>
                          </a:solidFill>
                          <a:effectLst/>
                          <a:latin typeface="Arial" charset="0"/>
                          <a:ea typeface="ＭＳ Ｐゴシック" pitchFamily="-84" charset="-128"/>
                        </a:rPr>
                        <a:t>Discontinuation or missing data at W48, N (%)</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defRPr/>
                      </a:pPr>
                      <a:r>
                        <a:rPr kumimoji="0" lang="en-GB" sz="1400" b="1" i="0" u="none" strike="noStrike" cap="none" normalizeH="0" baseline="0" dirty="0">
                          <a:ln>
                            <a:noFill/>
                          </a:ln>
                          <a:solidFill>
                            <a:srgbClr val="000066"/>
                          </a:solidFill>
                          <a:effectLst/>
                          <a:latin typeface="Arial" charset="0"/>
                          <a:ea typeface="ＭＳ Ｐゴシック" pitchFamily="-84" charset="-128"/>
                        </a:rPr>
                        <a:t>For virologic failure, N</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defRPr/>
                      </a:pPr>
                      <a:r>
                        <a:rPr kumimoji="0" lang="en-GB" sz="1400" b="1" i="0" u="none" strike="noStrike" cap="none" normalizeH="0" baseline="0" dirty="0">
                          <a:ln>
                            <a:noFill/>
                          </a:ln>
                          <a:solidFill>
                            <a:srgbClr val="000066"/>
                          </a:solidFill>
                          <a:effectLst/>
                          <a:latin typeface="Arial" charset="0"/>
                          <a:ea typeface="ＭＳ Ｐゴシック" pitchFamily="-84" charset="-128"/>
                        </a:rPr>
                        <a:t>For adverse event, N</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defRPr/>
                      </a:pPr>
                      <a:r>
                        <a:rPr kumimoji="0" lang="en-GB" sz="1400" b="1" i="0" u="none" strike="noStrike" cap="none" normalizeH="0" baseline="0" dirty="0">
                          <a:ln>
                            <a:noFill/>
                          </a:ln>
                          <a:solidFill>
                            <a:srgbClr val="000066"/>
                          </a:solidFill>
                          <a:effectLst/>
                          <a:latin typeface="Arial" charset="0"/>
                          <a:ea typeface="ＭＳ Ｐゴシック" pitchFamily="-84" charset="-128"/>
                        </a:rPr>
                        <a:t>Consent withdrawal / Lost to follow-up, N</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defRPr/>
                      </a:pPr>
                      <a:r>
                        <a:rPr kumimoji="0" lang="en-GB" sz="1400" b="1" i="0" u="none" strike="noStrike" cap="none" normalizeH="0" baseline="0" dirty="0">
                          <a:ln>
                            <a:noFill/>
                          </a:ln>
                          <a:solidFill>
                            <a:srgbClr val="000066"/>
                          </a:solidFill>
                          <a:effectLst/>
                          <a:latin typeface="Arial" charset="0"/>
                          <a:ea typeface="ＭＳ Ｐゴシック" pitchFamily="-84" charset="-128"/>
                        </a:rPr>
                        <a:t>Death / Other reasons, N</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41 (12)</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8 / 29</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 / 2</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39 (11)</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13 / 21</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 / 3</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55 (16)</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10</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11 / 24</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 / 6</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7"/>
                  </a:ext>
                </a:extLst>
              </a:tr>
            </a:tbl>
          </a:graphicData>
        </a:graphic>
      </p:graphicFrame>
      <p:sp>
        <p:nvSpPr>
          <p:cNvPr id="24620" name="Rectangle 6"/>
          <p:cNvSpPr>
            <a:spLocks noChangeArrowheads="1"/>
          </p:cNvSpPr>
          <p:nvPr/>
        </p:nvSpPr>
        <p:spPr bwMode="auto">
          <a:xfrm>
            <a:off x="994700" y="1213631"/>
            <a:ext cx="7162800" cy="32711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lnSpc>
                <a:spcPts val="1525"/>
              </a:lnSpc>
              <a:buClrTx/>
              <a:buFontTx/>
              <a:buNone/>
            </a:pPr>
            <a:r>
              <a:rPr lang="en-GB" altLang="fr-FR" sz="2400" b="1" dirty="0">
                <a:latin typeface="Calibri" panose="020F0502020204030204" pitchFamily="34" charset="0"/>
              </a:rPr>
              <a:t>Baseline characteristics and patient disposition</a:t>
            </a:r>
          </a:p>
        </p:txBody>
      </p:sp>
      <p:sp>
        <p:nvSpPr>
          <p:cNvPr id="7"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sp>
        <p:nvSpPr>
          <p:cNvPr id="9"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fr-FR" sz="3200" b="1" kern="0" dirty="0">
                <a:solidFill>
                  <a:srgbClr val="333399"/>
                </a:solidFill>
                <a:latin typeface="+mj-lt"/>
                <a:ea typeface="ＭＳ Ｐゴシック" pitchFamily="-65" charset="-128"/>
                <a:cs typeface="ＭＳ Ｐゴシック" pitchFamily="-65" charset="-128"/>
              </a:rPr>
              <a:t>ADVANCE </a:t>
            </a:r>
            <a:r>
              <a:rPr lang="fr-FR" sz="3200" b="1" kern="0" dirty="0" err="1">
                <a:solidFill>
                  <a:srgbClr val="333399"/>
                </a:solidFill>
                <a:latin typeface="+mj-lt"/>
                <a:ea typeface="ＭＳ Ｐゴシック" pitchFamily="-65" charset="-128"/>
                <a:cs typeface="ＭＳ Ｐゴシック" pitchFamily="-65" charset="-128"/>
              </a:rPr>
              <a:t>Study</a:t>
            </a:r>
            <a:r>
              <a:rPr lang="fr-FR" sz="3200" b="1" kern="0" dirty="0">
                <a:solidFill>
                  <a:srgbClr val="333399"/>
                </a:solidFill>
                <a:latin typeface="+mj-lt"/>
                <a:ea typeface="ＭＳ Ｐゴシック" pitchFamily="-65" charset="-128"/>
                <a:cs typeface="ＭＳ Ｐゴシック" pitchFamily="-65" charset="-128"/>
              </a:rPr>
              <a:t>: DTG + TAF/FTC vs DTG + TDF/FTC vs EFV/TDF/FTC in first-line</a:t>
            </a:r>
          </a:p>
        </p:txBody>
      </p:sp>
      <p:sp>
        <p:nvSpPr>
          <p:cNvPr id="8" name="ZoneTexte 69">
            <a:extLst>
              <a:ext uri="{FF2B5EF4-FFF2-40B4-BE49-F238E27FC236}">
                <a16:creationId xmlns:a16="http://schemas.microsoft.com/office/drawing/2014/main" id="{E1B29F26-3B15-45DA-BF7F-EA9EC675BDF0}"/>
              </a:ext>
            </a:extLst>
          </p:cNvPr>
          <p:cNvSpPr txBox="1">
            <a:spLocks noChangeArrowheads="1"/>
          </p:cNvSpPr>
          <p:nvPr/>
        </p:nvSpPr>
        <p:spPr bwMode="auto">
          <a:xfrm>
            <a:off x="1531984" y="6570663"/>
            <a:ext cx="759773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eaLnBrk="1" hangingPunct="1">
              <a:spcBef>
                <a:spcPct val="0"/>
              </a:spcBef>
              <a:buClrTx/>
              <a:buFontTx/>
              <a:buNone/>
            </a:pPr>
            <a:r>
              <a:rPr lang="fr-FR" altLang="fr-FR" sz="1200" i="1" dirty="0"/>
              <a:t>Venter WDF, </a:t>
            </a:r>
            <a:r>
              <a:rPr lang="fr-FR" sz="1200" i="1" dirty="0"/>
              <a:t>N </a:t>
            </a:r>
            <a:r>
              <a:rPr lang="fr-FR" sz="1200" i="1" dirty="0" err="1"/>
              <a:t>Engl</a:t>
            </a:r>
            <a:r>
              <a:rPr lang="fr-FR" sz="1200" i="1" dirty="0"/>
              <a:t> J Med. 2019;381:803-15 </a:t>
            </a:r>
            <a:endParaRPr lang="fr-FR" altLang="fr-FR" sz="1200" i="1" dirty="0"/>
          </a:p>
        </p:txBody>
      </p:sp>
    </p:spTree>
    <p:custDataLst>
      <p:tags r:id="rId1"/>
    </p:custDataLst>
    <p:extLst>
      <p:ext uri="{BB962C8B-B14F-4D97-AF65-F5344CB8AC3E}">
        <p14:creationId xmlns:p14="http://schemas.microsoft.com/office/powerpoint/2010/main" val="3898185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07AC335D-3BD7-4049-8346-8A07476ADD74}"/>
              </a:ext>
            </a:extLst>
          </p:cNvPr>
          <p:cNvSpPr txBox="1"/>
          <p:nvPr/>
        </p:nvSpPr>
        <p:spPr>
          <a:xfrm>
            <a:off x="2577257" y="1146285"/>
            <a:ext cx="3846156" cy="461665"/>
          </a:xfrm>
          <a:prstGeom prst="rect">
            <a:avLst/>
          </a:prstGeom>
          <a:noFill/>
        </p:spPr>
        <p:txBody>
          <a:bodyPr wrap="square" rtlCol="0">
            <a:spAutoFit/>
          </a:bodyPr>
          <a:lstStyle/>
          <a:p>
            <a:pPr algn="ctr"/>
            <a:r>
              <a:rPr lang="en-US" sz="2400" b="1" dirty="0">
                <a:solidFill>
                  <a:srgbClr val="CC3300"/>
                </a:solidFill>
                <a:latin typeface="+mj-lt"/>
                <a:cs typeface="Calibri" panose="020F0502020204030204" pitchFamily="34" charset="0"/>
              </a:rPr>
              <a:t>HIV RNA &lt; 50 c/mL </a:t>
            </a:r>
          </a:p>
        </p:txBody>
      </p:sp>
      <p:grpSp>
        <p:nvGrpSpPr>
          <p:cNvPr id="2" name="Groupe 1">
            <a:extLst>
              <a:ext uri="{FF2B5EF4-FFF2-40B4-BE49-F238E27FC236}">
                <a16:creationId xmlns:a16="http://schemas.microsoft.com/office/drawing/2014/main" id="{22FDD355-21DF-4527-8763-4FF5E0E15122}"/>
              </a:ext>
            </a:extLst>
          </p:cNvPr>
          <p:cNvGrpSpPr/>
          <p:nvPr/>
        </p:nvGrpSpPr>
        <p:grpSpPr>
          <a:xfrm>
            <a:off x="470446" y="1238684"/>
            <a:ext cx="8406827" cy="5229756"/>
            <a:chOff x="470446" y="1238684"/>
            <a:chExt cx="8406827" cy="5229756"/>
          </a:xfrm>
        </p:grpSpPr>
        <p:sp>
          <p:nvSpPr>
            <p:cNvPr id="6" name="Line 31">
              <a:extLst>
                <a:ext uri="{FF2B5EF4-FFF2-40B4-BE49-F238E27FC236}">
                  <a16:creationId xmlns:a16="http://schemas.microsoft.com/office/drawing/2014/main" id="{CD55D205-D390-4D05-BB15-80C1652DB709}"/>
                </a:ext>
              </a:extLst>
            </p:cNvPr>
            <p:cNvSpPr>
              <a:spLocks noChangeShapeType="1"/>
            </p:cNvSpPr>
            <p:nvPr/>
          </p:nvSpPr>
          <p:spPr bwMode="auto">
            <a:xfrm>
              <a:off x="778394" y="2041858"/>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7" name="Freeform 32">
              <a:extLst>
                <a:ext uri="{FF2B5EF4-FFF2-40B4-BE49-F238E27FC236}">
                  <a16:creationId xmlns:a16="http://schemas.microsoft.com/office/drawing/2014/main" id="{0549F169-2F65-4A6E-8CB7-6086AD9B62BC}"/>
                </a:ext>
              </a:extLst>
            </p:cNvPr>
            <p:cNvSpPr>
              <a:spLocks/>
            </p:cNvSpPr>
            <p:nvPr/>
          </p:nvSpPr>
          <p:spPr bwMode="auto">
            <a:xfrm>
              <a:off x="866548" y="1612902"/>
              <a:ext cx="6007044" cy="4302617"/>
            </a:xfrm>
            <a:custGeom>
              <a:avLst/>
              <a:gdLst>
                <a:gd name="T0" fmla="*/ 0 w 3339"/>
                <a:gd name="T1" fmla="*/ 0 h 2307"/>
                <a:gd name="T2" fmla="*/ 0 w 3339"/>
                <a:gd name="T3" fmla="*/ 230 h 2307"/>
                <a:gd name="T4" fmla="*/ 0 w 3339"/>
                <a:gd name="T5" fmla="*/ 461 h 2307"/>
                <a:gd name="T6" fmla="*/ 0 w 3339"/>
                <a:gd name="T7" fmla="*/ 692 h 2307"/>
                <a:gd name="T8" fmla="*/ 0 w 3339"/>
                <a:gd name="T9" fmla="*/ 923 h 2307"/>
                <a:gd name="T10" fmla="*/ 0 w 3339"/>
                <a:gd name="T11" fmla="*/ 1154 h 2307"/>
                <a:gd name="T12" fmla="*/ 0 w 3339"/>
                <a:gd name="T13" fmla="*/ 1384 h 2307"/>
                <a:gd name="T14" fmla="*/ 0 w 3339"/>
                <a:gd name="T15" fmla="*/ 1615 h 2307"/>
                <a:gd name="T16" fmla="*/ 0 w 3339"/>
                <a:gd name="T17" fmla="*/ 1846 h 2307"/>
                <a:gd name="T18" fmla="*/ 0 w 3339"/>
                <a:gd name="T19" fmla="*/ 2077 h 2307"/>
                <a:gd name="T20" fmla="*/ 0 w 3339"/>
                <a:gd name="T21" fmla="*/ 2307 h 2307"/>
                <a:gd name="T22" fmla="*/ 279 w 3339"/>
                <a:gd name="T23" fmla="*/ 2307 h 2307"/>
                <a:gd name="T24" fmla="*/ 835 w 3339"/>
                <a:gd name="T25" fmla="*/ 2307 h 2307"/>
                <a:gd name="T26" fmla="*/ 1670 w 3339"/>
                <a:gd name="T27" fmla="*/ 2307 h 2307"/>
                <a:gd name="T28" fmla="*/ 2504 w 3339"/>
                <a:gd name="T29" fmla="*/ 2307 h 2307"/>
                <a:gd name="T30" fmla="*/ 3339 w 3339"/>
                <a:gd name="T31" fmla="*/ 2307 h 2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39" h="2307">
                  <a:moveTo>
                    <a:pt x="0" y="0"/>
                  </a:moveTo>
                  <a:lnTo>
                    <a:pt x="0" y="230"/>
                  </a:lnTo>
                  <a:lnTo>
                    <a:pt x="0" y="461"/>
                  </a:lnTo>
                  <a:lnTo>
                    <a:pt x="0" y="692"/>
                  </a:lnTo>
                  <a:lnTo>
                    <a:pt x="0" y="923"/>
                  </a:lnTo>
                  <a:lnTo>
                    <a:pt x="0" y="1154"/>
                  </a:lnTo>
                  <a:lnTo>
                    <a:pt x="0" y="1384"/>
                  </a:lnTo>
                  <a:lnTo>
                    <a:pt x="0" y="1615"/>
                  </a:lnTo>
                  <a:lnTo>
                    <a:pt x="0" y="1846"/>
                  </a:lnTo>
                  <a:lnTo>
                    <a:pt x="0" y="2077"/>
                  </a:lnTo>
                  <a:lnTo>
                    <a:pt x="0" y="2307"/>
                  </a:lnTo>
                  <a:lnTo>
                    <a:pt x="279" y="2307"/>
                  </a:lnTo>
                  <a:lnTo>
                    <a:pt x="835" y="2307"/>
                  </a:lnTo>
                  <a:lnTo>
                    <a:pt x="1670" y="2307"/>
                  </a:lnTo>
                  <a:lnTo>
                    <a:pt x="2504" y="2307"/>
                  </a:lnTo>
                  <a:lnTo>
                    <a:pt x="3339" y="2307"/>
                  </a:lnTo>
                </a:path>
              </a:pathLst>
            </a:custGeom>
            <a:noFill/>
            <a:ln w="12700">
              <a:solidFill>
                <a:srgbClr val="000033"/>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8" name="Line 33">
              <a:extLst>
                <a:ext uri="{FF2B5EF4-FFF2-40B4-BE49-F238E27FC236}">
                  <a16:creationId xmlns:a16="http://schemas.microsoft.com/office/drawing/2014/main" id="{B242164F-2C65-4C87-A116-21D899F4D3E0}"/>
                </a:ext>
              </a:extLst>
            </p:cNvPr>
            <p:cNvSpPr>
              <a:spLocks noChangeShapeType="1"/>
            </p:cNvSpPr>
            <p:nvPr/>
          </p:nvSpPr>
          <p:spPr bwMode="auto">
            <a:xfrm>
              <a:off x="778394" y="1612902"/>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9" name="Line 34">
              <a:extLst>
                <a:ext uri="{FF2B5EF4-FFF2-40B4-BE49-F238E27FC236}">
                  <a16:creationId xmlns:a16="http://schemas.microsoft.com/office/drawing/2014/main" id="{66B6C75C-ECCC-412E-8DB0-9CB1F94AA8FE}"/>
                </a:ext>
              </a:extLst>
            </p:cNvPr>
            <p:cNvSpPr>
              <a:spLocks noChangeShapeType="1"/>
            </p:cNvSpPr>
            <p:nvPr/>
          </p:nvSpPr>
          <p:spPr bwMode="auto">
            <a:xfrm>
              <a:off x="778394" y="3334321"/>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0" name="Line 35">
              <a:extLst>
                <a:ext uri="{FF2B5EF4-FFF2-40B4-BE49-F238E27FC236}">
                  <a16:creationId xmlns:a16="http://schemas.microsoft.com/office/drawing/2014/main" id="{D31E6751-109A-4283-930D-59911D203EF0}"/>
                </a:ext>
              </a:extLst>
            </p:cNvPr>
            <p:cNvSpPr>
              <a:spLocks noChangeShapeType="1"/>
            </p:cNvSpPr>
            <p:nvPr/>
          </p:nvSpPr>
          <p:spPr bwMode="auto">
            <a:xfrm>
              <a:off x="778394" y="2472678"/>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1" name="Line 36">
              <a:extLst>
                <a:ext uri="{FF2B5EF4-FFF2-40B4-BE49-F238E27FC236}">
                  <a16:creationId xmlns:a16="http://schemas.microsoft.com/office/drawing/2014/main" id="{0524B41A-ACDF-45BB-8FFD-A5599298851C}"/>
                </a:ext>
              </a:extLst>
            </p:cNvPr>
            <p:cNvSpPr>
              <a:spLocks noChangeShapeType="1"/>
            </p:cNvSpPr>
            <p:nvPr/>
          </p:nvSpPr>
          <p:spPr bwMode="auto">
            <a:xfrm>
              <a:off x="778394" y="2903500"/>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2" name="Line 37">
              <a:extLst>
                <a:ext uri="{FF2B5EF4-FFF2-40B4-BE49-F238E27FC236}">
                  <a16:creationId xmlns:a16="http://schemas.microsoft.com/office/drawing/2014/main" id="{8DC26410-C25A-42A1-BEBE-03EFC5243DDE}"/>
                </a:ext>
              </a:extLst>
            </p:cNvPr>
            <p:cNvSpPr>
              <a:spLocks noChangeShapeType="1"/>
            </p:cNvSpPr>
            <p:nvPr/>
          </p:nvSpPr>
          <p:spPr bwMode="auto">
            <a:xfrm>
              <a:off x="778394" y="3765142"/>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3" name="Line 38">
              <a:extLst>
                <a:ext uri="{FF2B5EF4-FFF2-40B4-BE49-F238E27FC236}">
                  <a16:creationId xmlns:a16="http://schemas.microsoft.com/office/drawing/2014/main" id="{F1F1FED2-F403-4876-AAAA-2BBF06F807C7}"/>
                </a:ext>
              </a:extLst>
            </p:cNvPr>
            <p:cNvSpPr>
              <a:spLocks noChangeShapeType="1"/>
            </p:cNvSpPr>
            <p:nvPr/>
          </p:nvSpPr>
          <p:spPr bwMode="auto">
            <a:xfrm>
              <a:off x="778394" y="4624919"/>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4" name="Line 39">
              <a:extLst>
                <a:ext uri="{FF2B5EF4-FFF2-40B4-BE49-F238E27FC236}">
                  <a16:creationId xmlns:a16="http://schemas.microsoft.com/office/drawing/2014/main" id="{8779059E-8642-4968-8913-71C535C89AEC}"/>
                </a:ext>
              </a:extLst>
            </p:cNvPr>
            <p:cNvSpPr>
              <a:spLocks noChangeShapeType="1"/>
            </p:cNvSpPr>
            <p:nvPr/>
          </p:nvSpPr>
          <p:spPr bwMode="auto">
            <a:xfrm>
              <a:off x="778394" y="4194098"/>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5" name="Line 40">
              <a:extLst>
                <a:ext uri="{FF2B5EF4-FFF2-40B4-BE49-F238E27FC236}">
                  <a16:creationId xmlns:a16="http://schemas.microsoft.com/office/drawing/2014/main" id="{E901CC58-39AF-4160-94B3-70E21DE9955E}"/>
                </a:ext>
              </a:extLst>
            </p:cNvPr>
            <p:cNvSpPr>
              <a:spLocks noChangeShapeType="1"/>
            </p:cNvSpPr>
            <p:nvPr/>
          </p:nvSpPr>
          <p:spPr bwMode="auto">
            <a:xfrm>
              <a:off x="778394" y="5486561"/>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6" name="Line 41">
              <a:extLst>
                <a:ext uri="{FF2B5EF4-FFF2-40B4-BE49-F238E27FC236}">
                  <a16:creationId xmlns:a16="http://schemas.microsoft.com/office/drawing/2014/main" id="{4518C0DC-2FE6-47EC-9325-36C4BFF9C28B}"/>
                </a:ext>
              </a:extLst>
            </p:cNvPr>
            <p:cNvSpPr>
              <a:spLocks noChangeShapeType="1"/>
            </p:cNvSpPr>
            <p:nvPr/>
          </p:nvSpPr>
          <p:spPr bwMode="auto">
            <a:xfrm>
              <a:off x="778394" y="5055741"/>
              <a:ext cx="88154"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7" name="Line 42">
              <a:extLst>
                <a:ext uri="{FF2B5EF4-FFF2-40B4-BE49-F238E27FC236}">
                  <a16:creationId xmlns:a16="http://schemas.microsoft.com/office/drawing/2014/main" id="{EE6F7A33-CEDF-46AA-9CA7-0E7EAB25372C}"/>
                </a:ext>
              </a:extLst>
            </p:cNvPr>
            <p:cNvSpPr>
              <a:spLocks noChangeShapeType="1"/>
            </p:cNvSpPr>
            <p:nvPr/>
          </p:nvSpPr>
          <p:spPr bwMode="auto">
            <a:xfrm flipV="1">
              <a:off x="1368484" y="5915517"/>
              <a:ext cx="0" cy="104441"/>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8" name="Freeform 43">
              <a:extLst>
                <a:ext uri="{FF2B5EF4-FFF2-40B4-BE49-F238E27FC236}">
                  <a16:creationId xmlns:a16="http://schemas.microsoft.com/office/drawing/2014/main" id="{5BB1CA89-C01E-4880-8D02-F7F40A5FDE64}"/>
                </a:ext>
              </a:extLst>
            </p:cNvPr>
            <p:cNvSpPr>
              <a:spLocks/>
            </p:cNvSpPr>
            <p:nvPr/>
          </p:nvSpPr>
          <p:spPr bwMode="auto">
            <a:xfrm>
              <a:off x="778394" y="5915517"/>
              <a:ext cx="88154" cy="104441"/>
            </a:xfrm>
            <a:custGeom>
              <a:avLst/>
              <a:gdLst>
                <a:gd name="T0" fmla="*/ 49 w 49"/>
                <a:gd name="T1" fmla="*/ 56 h 56"/>
                <a:gd name="T2" fmla="*/ 49 w 49"/>
                <a:gd name="T3" fmla="*/ 0 h 56"/>
                <a:gd name="T4" fmla="*/ 0 w 49"/>
                <a:gd name="T5" fmla="*/ 0 h 56"/>
              </a:gdLst>
              <a:ahLst/>
              <a:cxnLst>
                <a:cxn ang="0">
                  <a:pos x="T0" y="T1"/>
                </a:cxn>
                <a:cxn ang="0">
                  <a:pos x="T2" y="T3"/>
                </a:cxn>
                <a:cxn ang="0">
                  <a:pos x="T4" y="T5"/>
                </a:cxn>
              </a:cxnLst>
              <a:rect l="0" t="0" r="r" b="b"/>
              <a:pathLst>
                <a:path w="49" h="56">
                  <a:moveTo>
                    <a:pt x="49" y="56"/>
                  </a:moveTo>
                  <a:lnTo>
                    <a:pt x="49" y="0"/>
                  </a:lnTo>
                  <a:lnTo>
                    <a:pt x="0" y="0"/>
                  </a:lnTo>
                </a:path>
              </a:pathLst>
            </a:custGeom>
            <a:noFill/>
            <a:ln w="12700">
              <a:solidFill>
                <a:srgbClr val="000033"/>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19" name="Line 44">
              <a:extLst>
                <a:ext uri="{FF2B5EF4-FFF2-40B4-BE49-F238E27FC236}">
                  <a16:creationId xmlns:a16="http://schemas.microsoft.com/office/drawing/2014/main" id="{0206470B-F6C6-4F09-A9D5-C18DEEEB4FEE}"/>
                </a:ext>
              </a:extLst>
            </p:cNvPr>
            <p:cNvSpPr>
              <a:spLocks noChangeShapeType="1"/>
            </p:cNvSpPr>
            <p:nvPr/>
          </p:nvSpPr>
          <p:spPr bwMode="auto">
            <a:xfrm flipV="1">
              <a:off x="3870970" y="5915517"/>
              <a:ext cx="0" cy="104441"/>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20" name="Line 45">
              <a:extLst>
                <a:ext uri="{FF2B5EF4-FFF2-40B4-BE49-F238E27FC236}">
                  <a16:creationId xmlns:a16="http://schemas.microsoft.com/office/drawing/2014/main" id="{336F8596-D0D6-4678-B832-5218814CA11A}"/>
                </a:ext>
              </a:extLst>
            </p:cNvPr>
            <p:cNvSpPr>
              <a:spLocks noChangeShapeType="1"/>
            </p:cNvSpPr>
            <p:nvPr/>
          </p:nvSpPr>
          <p:spPr bwMode="auto">
            <a:xfrm flipV="1">
              <a:off x="2368758" y="5915517"/>
              <a:ext cx="0" cy="104441"/>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21" name="Line 46">
              <a:extLst>
                <a:ext uri="{FF2B5EF4-FFF2-40B4-BE49-F238E27FC236}">
                  <a16:creationId xmlns:a16="http://schemas.microsoft.com/office/drawing/2014/main" id="{319527C7-6D9C-420C-BC7F-1EBC0A7107AD}"/>
                </a:ext>
              </a:extLst>
            </p:cNvPr>
            <p:cNvSpPr>
              <a:spLocks noChangeShapeType="1"/>
            </p:cNvSpPr>
            <p:nvPr/>
          </p:nvSpPr>
          <p:spPr bwMode="auto">
            <a:xfrm flipV="1">
              <a:off x="5371381" y="5915517"/>
              <a:ext cx="0" cy="104441"/>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22" name="Line 47">
              <a:extLst>
                <a:ext uri="{FF2B5EF4-FFF2-40B4-BE49-F238E27FC236}">
                  <a16:creationId xmlns:a16="http://schemas.microsoft.com/office/drawing/2014/main" id="{6C4B114E-A44E-4E84-AC10-D137EAF988B7}"/>
                </a:ext>
              </a:extLst>
            </p:cNvPr>
            <p:cNvSpPr>
              <a:spLocks noChangeShapeType="1"/>
            </p:cNvSpPr>
            <p:nvPr/>
          </p:nvSpPr>
          <p:spPr bwMode="auto">
            <a:xfrm flipV="1">
              <a:off x="6873591" y="5915517"/>
              <a:ext cx="0" cy="104441"/>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23" name="Rectangle 48">
              <a:extLst>
                <a:ext uri="{FF2B5EF4-FFF2-40B4-BE49-F238E27FC236}">
                  <a16:creationId xmlns:a16="http://schemas.microsoft.com/office/drawing/2014/main" id="{2AFA7AA5-4144-47FD-8BA3-026EB4124C96}"/>
                </a:ext>
              </a:extLst>
            </p:cNvPr>
            <p:cNvSpPr>
              <a:spLocks noChangeArrowheads="1"/>
            </p:cNvSpPr>
            <p:nvPr/>
          </p:nvSpPr>
          <p:spPr bwMode="auto">
            <a:xfrm>
              <a:off x="470446" y="1506595"/>
              <a:ext cx="25487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dirty="0">
                  <a:ln>
                    <a:noFill/>
                  </a:ln>
                  <a:solidFill>
                    <a:srgbClr val="000066"/>
                  </a:solidFill>
                  <a:effectLst/>
                  <a:latin typeface="+mn-lt"/>
                </a:rPr>
                <a:t>100</a:t>
              </a:r>
              <a:endParaRPr kumimoji="0" lang="en-US" altLang="fr-FR" sz="1200" i="0" u="none" strike="noStrike" cap="none" normalizeH="0" baseline="0" dirty="0">
                <a:ln>
                  <a:noFill/>
                </a:ln>
                <a:solidFill>
                  <a:schemeClr val="tx1"/>
                </a:solidFill>
                <a:effectLst/>
                <a:latin typeface="+mn-lt"/>
              </a:endParaRPr>
            </a:p>
          </p:txBody>
        </p:sp>
        <p:sp>
          <p:nvSpPr>
            <p:cNvPr id="24" name="Rectangle 49">
              <a:extLst>
                <a:ext uri="{FF2B5EF4-FFF2-40B4-BE49-F238E27FC236}">
                  <a16:creationId xmlns:a16="http://schemas.microsoft.com/office/drawing/2014/main" id="{C35888D1-3A7A-4942-BEDF-197278A7F284}"/>
                </a:ext>
              </a:extLst>
            </p:cNvPr>
            <p:cNvSpPr>
              <a:spLocks noChangeArrowheads="1"/>
            </p:cNvSpPr>
            <p:nvPr/>
          </p:nvSpPr>
          <p:spPr bwMode="auto">
            <a:xfrm>
              <a:off x="553607" y="1937415"/>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90</a:t>
              </a:r>
              <a:endParaRPr kumimoji="0" lang="en-US" altLang="fr-FR" sz="1200" i="0" u="none" strike="noStrike" cap="none" normalizeH="0" baseline="0">
                <a:ln>
                  <a:noFill/>
                </a:ln>
                <a:solidFill>
                  <a:schemeClr val="tx1"/>
                </a:solidFill>
                <a:effectLst/>
                <a:latin typeface="+mn-lt"/>
              </a:endParaRPr>
            </a:p>
          </p:txBody>
        </p:sp>
        <p:sp>
          <p:nvSpPr>
            <p:cNvPr id="25" name="Rectangle 50">
              <a:extLst>
                <a:ext uri="{FF2B5EF4-FFF2-40B4-BE49-F238E27FC236}">
                  <a16:creationId xmlns:a16="http://schemas.microsoft.com/office/drawing/2014/main" id="{3544EB8D-E902-424D-AD07-6FE6CA0C5AAB}"/>
                </a:ext>
              </a:extLst>
            </p:cNvPr>
            <p:cNvSpPr>
              <a:spLocks noChangeArrowheads="1"/>
            </p:cNvSpPr>
            <p:nvPr/>
          </p:nvSpPr>
          <p:spPr bwMode="auto">
            <a:xfrm>
              <a:off x="553607" y="2797193"/>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70</a:t>
              </a:r>
              <a:endParaRPr kumimoji="0" lang="en-US" altLang="fr-FR" sz="1200" i="0" u="none" strike="noStrike" cap="none" normalizeH="0" baseline="0">
                <a:ln>
                  <a:noFill/>
                </a:ln>
                <a:solidFill>
                  <a:schemeClr val="tx1"/>
                </a:solidFill>
                <a:effectLst/>
                <a:latin typeface="+mn-lt"/>
              </a:endParaRPr>
            </a:p>
          </p:txBody>
        </p:sp>
        <p:sp>
          <p:nvSpPr>
            <p:cNvPr id="26" name="Rectangle 51">
              <a:extLst>
                <a:ext uri="{FF2B5EF4-FFF2-40B4-BE49-F238E27FC236}">
                  <a16:creationId xmlns:a16="http://schemas.microsoft.com/office/drawing/2014/main" id="{61BF31FF-9F4B-4CDD-87A6-ACF8CE18AEC5}"/>
                </a:ext>
              </a:extLst>
            </p:cNvPr>
            <p:cNvSpPr>
              <a:spLocks noChangeArrowheads="1"/>
            </p:cNvSpPr>
            <p:nvPr/>
          </p:nvSpPr>
          <p:spPr bwMode="auto">
            <a:xfrm>
              <a:off x="553607" y="4089656"/>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40</a:t>
              </a:r>
              <a:endParaRPr kumimoji="0" lang="en-US" altLang="fr-FR" sz="1200" i="0" u="none" strike="noStrike" cap="none" normalizeH="0" baseline="0">
                <a:ln>
                  <a:noFill/>
                </a:ln>
                <a:solidFill>
                  <a:schemeClr val="tx1"/>
                </a:solidFill>
                <a:effectLst/>
                <a:latin typeface="+mn-lt"/>
              </a:endParaRPr>
            </a:p>
          </p:txBody>
        </p:sp>
        <p:sp>
          <p:nvSpPr>
            <p:cNvPr id="27" name="Rectangle 52">
              <a:extLst>
                <a:ext uri="{FF2B5EF4-FFF2-40B4-BE49-F238E27FC236}">
                  <a16:creationId xmlns:a16="http://schemas.microsoft.com/office/drawing/2014/main" id="{B49AD949-D284-4CB8-B387-D18FD0D2C6A7}"/>
                </a:ext>
              </a:extLst>
            </p:cNvPr>
            <p:cNvSpPr>
              <a:spLocks noChangeArrowheads="1"/>
            </p:cNvSpPr>
            <p:nvPr/>
          </p:nvSpPr>
          <p:spPr bwMode="auto">
            <a:xfrm>
              <a:off x="553607" y="2368237"/>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80</a:t>
              </a:r>
              <a:endParaRPr kumimoji="0" lang="en-US" altLang="fr-FR" sz="1200" i="0" u="none" strike="noStrike" cap="none" normalizeH="0" baseline="0">
                <a:ln>
                  <a:noFill/>
                </a:ln>
                <a:solidFill>
                  <a:schemeClr val="tx1"/>
                </a:solidFill>
                <a:effectLst/>
                <a:latin typeface="+mn-lt"/>
              </a:endParaRPr>
            </a:p>
          </p:txBody>
        </p:sp>
        <p:sp>
          <p:nvSpPr>
            <p:cNvPr id="28" name="Rectangle 53">
              <a:extLst>
                <a:ext uri="{FF2B5EF4-FFF2-40B4-BE49-F238E27FC236}">
                  <a16:creationId xmlns:a16="http://schemas.microsoft.com/office/drawing/2014/main" id="{DC5B90D4-7F36-425B-BD4A-C174737A6B97}"/>
                </a:ext>
              </a:extLst>
            </p:cNvPr>
            <p:cNvSpPr>
              <a:spLocks noChangeArrowheads="1"/>
            </p:cNvSpPr>
            <p:nvPr/>
          </p:nvSpPr>
          <p:spPr bwMode="auto">
            <a:xfrm>
              <a:off x="553607" y="3228013"/>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60</a:t>
              </a:r>
              <a:endParaRPr kumimoji="0" lang="en-US" altLang="fr-FR" sz="1200" i="0" u="none" strike="noStrike" cap="none" normalizeH="0" baseline="0">
                <a:ln>
                  <a:noFill/>
                </a:ln>
                <a:solidFill>
                  <a:schemeClr val="tx1"/>
                </a:solidFill>
                <a:effectLst/>
                <a:latin typeface="+mn-lt"/>
              </a:endParaRPr>
            </a:p>
          </p:txBody>
        </p:sp>
        <p:sp>
          <p:nvSpPr>
            <p:cNvPr id="29" name="Rectangle 54">
              <a:extLst>
                <a:ext uri="{FF2B5EF4-FFF2-40B4-BE49-F238E27FC236}">
                  <a16:creationId xmlns:a16="http://schemas.microsoft.com/office/drawing/2014/main" id="{7408322B-AE8B-4172-AF5D-D9257CB3E5DD}"/>
                </a:ext>
              </a:extLst>
            </p:cNvPr>
            <p:cNvSpPr>
              <a:spLocks noChangeArrowheads="1"/>
            </p:cNvSpPr>
            <p:nvPr/>
          </p:nvSpPr>
          <p:spPr bwMode="auto">
            <a:xfrm>
              <a:off x="553607" y="4518612"/>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30</a:t>
              </a:r>
              <a:endParaRPr kumimoji="0" lang="en-US" altLang="fr-FR" sz="1200" i="0" u="none" strike="noStrike" cap="none" normalizeH="0" baseline="0">
                <a:ln>
                  <a:noFill/>
                </a:ln>
                <a:solidFill>
                  <a:schemeClr val="tx1"/>
                </a:solidFill>
                <a:effectLst/>
                <a:latin typeface="+mn-lt"/>
              </a:endParaRPr>
            </a:p>
          </p:txBody>
        </p:sp>
        <p:sp>
          <p:nvSpPr>
            <p:cNvPr id="30" name="Rectangle 55">
              <a:extLst>
                <a:ext uri="{FF2B5EF4-FFF2-40B4-BE49-F238E27FC236}">
                  <a16:creationId xmlns:a16="http://schemas.microsoft.com/office/drawing/2014/main" id="{023F476D-3BEA-4611-97E5-A03DCD819FBF}"/>
                </a:ext>
              </a:extLst>
            </p:cNvPr>
            <p:cNvSpPr>
              <a:spLocks noChangeArrowheads="1"/>
            </p:cNvSpPr>
            <p:nvPr/>
          </p:nvSpPr>
          <p:spPr bwMode="auto">
            <a:xfrm>
              <a:off x="553607" y="3658835"/>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50</a:t>
              </a:r>
              <a:endParaRPr kumimoji="0" lang="en-US" altLang="fr-FR" sz="1200" i="0" u="none" strike="noStrike" cap="none" normalizeH="0" baseline="0">
                <a:ln>
                  <a:noFill/>
                </a:ln>
                <a:solidFill>
                  <a:schemeClr val="tx1"/>
                </a:solidFill>
                <a:effectLst/>
                <a:latin typeface="+mn-lt"/>
              </a:endParaRPr>
            </a:p>
          </p:txBody>
        </p:sp>
        <p:sp>
          <p:nvSpPr>
            <p:cNvPr id="31" name="Rectangle 56">
              <a:extLst>
                <a:ext uri="{FF2B5EF4-FFF2-40B4-BE49-F238E27FC236}">
                  <a16:creationId xmlns:a16="http://schemas.microsoft.com/office/drawing/2014/main" id="{EF66D053-F48A-4D2C-9D6B-632DCF5CB64C}"/>
                </a:ext>
              </a:extLst>
            </p:cNvPr>
            <p:cNvSpPr>
              <a:spLocks noChangeArrowheads="1"/>
            </p:cNvSpPr>
            <p:nvPr/>
          </p:nvSpPr>
          <p:spPr bwMode="auto">
            <a:xfrm>
              <a:off x="553607" y="4949433"/>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20</a:t>
              </a:r>
              <a:endParaRPr kumimoji="0" lang="en-US" altLang="fr-FR" sz="1200" i="0" u="none" strike="noStrike" cap="none" normalizeH="0" baseline="0">
                <a:ln>
                  <a:noFill/>
                </a:ln>
                <a:solidFill>
                  <a:schemeClr val="tx1"/>
                </a:solidFill>
                <a:effectLst/>
                <a:latin typeface="+mn-lt"/>
              </a:endParaRPr>
            </a:p>
          </p:txBody>
        </p:sp>
        <p:sp>
          <p:nvSpPr>
            <p:cNvPr id="32" name="Rectangle 57">
              <a:extLst>
                <a:ext uri="{FF2B5EF4-FFF2-40B4-BE49-F238E27FC236}">
                  <a16:creationId xmlns:a16="http://schemas.microsoft.com/office/drawing/2014/main" id="{95116EDD-E3FA-4CE5-90E0-89AD6781E1F2}"/>
                </a:ext>
              </a:extLst>
            </p:cNvPr>
            <p:cNvSpPr>
              <a:spLocks noChangeArrowheads="1"/>
            </p:cNvSpPr>
            <p:nvPr/>
          </p:nvSpPr>
          <p:spPr bwMode="auto">
            <a:xfrm>
              <a:off x="553607" y="5380254"/>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10</a:t>
              </a:r>
              <a:endParaRPr kumimoji="0" lang="en-US" altLang="fr-FR" sz="1200" i="0" u="none" strike="noStrike" cap="none" normalizeH="0" baseline="0">
                <a:ln>
                  <a:noFill/>
                </a:ln>
                <a:solidFill>
                  <a:schemeClr val="tx1"/>
                </a:solidFill>
                <a:effectLst/>
                <a:latin typeface="+mn-lt"/>
              </a:endParaRPr>
            </a:p>
          </p:txBody>
        </p:sp>
        <p:sp>
          <p:nvSpPr>
            <p:cNvPr id="33" name="Rectangle 58">
              <a:extLst>
                <a:ext uri="{FF2B5EF4-FFF2-40B4-BE49-F238E27FC236}">
                  <a16:creationId xmlns:a16="http://schemas.microsoft.com/office/drawing/2014/main" id="{5D4706C2-2CB8-4D60-9818-040954153BD3}"/>
                </a:ext>
              </a:extLst>
            </p:cNvPr>
            <p:cNvSpPr>
              <a:spLocks noChangeArrowheads="1"/>
            </p:cNvSpPr>
            <p:nvPr/>
          </p:nvSpPr>
          <p:spPr bwMode="auto">
            <a:xfrm>
              <a:off x="638565" y="5811076"/>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0</a:t>
              </a:r>
              <a:endParaRPr kumimoji="0" lang="en-US" altLang="fr-FR" sz="1200" i="0" u="none" strike="noStrike" cap="none" normalizeH="0" baseline="0">
                <a:ln>
                  <a:noFill/>
                </a:ln>
                <a:solidFill>
                  <a:schemeClr val="tx1"/>
                </a:solidFill>
                <a:effectLst/>
                <a:latin typeface="+mn-lt"/>
              </a:endParaRPr>
            </a:p>
          </p:txBody>
        </p:sp>
        <p:sp>
          <p:nvSpPr>
            <p:cNvPr id="34" name="Rectangle 59">
              <a:extLst>
                <a:ext uri="{FF2B5EF4-FFF2-40B4-BE49-F238E27FC236}">
                  <a16:creationId xmlns:a16="http://schemas.microsoft.com/office/drawing/2014/main" id="{424CCAB2-8DFC-40BB-90D6-72067928D67D}"/>
                </a:ext>
              </a:extLst>
            </p:cNvPr>
            <p:cNvSpPr>
              <a:spLocks noChangeArrowheads="1"/>
            </p:cNvSpPr>
            <p:nvPr/>
          </p:nvSpPr>
          <p:spPr bwMode="auto">
            <a:xfrm>
              <a:off x="827661" y="6057259"/>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0</a:t>
              </a:r>
              <a:endParaRPr kumimoji="0" lang="en-US" altLang="fr-FR" sz="1200" i="0" u="none" strike="noStrike" cap="none" normalizeH="0" baseline="0">
                <a:ln>
                  <a:noFill/>
                </a:ln>
                <a:solidFill>
                  <a:schemeClr val="tx1"/>
                </a:solidFill>
                <a:effectLst/>
                <a:latin typeface="+mn-lt"/>
              </a:endParaRPr>
            </a:p>
          </p:txBody>
        </p:sp>
        <p:sp>
          <p:nvSpPr>
            <p:cNvPr id="35" name="Rectangle 60">
              <a:extLst>
                <a:ext uri="{FF2B5EF4-FFF2-40B4-BE49-F238E27FC236}">
                  <a16:creationId xmlns:a16="http://schemas.microsoft.com/office/drawing/2014/main" id="{8BFEC664-A9D4-4A21-B149-3034E07B9870}"/>
                </a:ext>
              </a:extLst>
            </p:cNvPr>
            <p:cNvSpPr>
              <a:spLocks noChangeArrowheads="1"/>
            </p:cNvSpPr>
            <p:nvPr/>
          </p:nvSpPr>
          <p:spPr bwMode="auto">
            <a:xfrm>
              <a:off x="2288292" y="605725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12</a:t>
              </a:r>
              <a:endParaRPr kumimoji="0" lang="en-US" altLang="fr-FR" sz="1200" i="0" u="none" strike="noStrike" cap="none" normalizeH="0" baseline="0">
                <a:ln>
                  <a:noFill/>
                </a:ln>
                <a:solidFill>
                  <a:schemeClr val="tx1"/>
                </a:solidFill>
                <a:effectLst/>
                <a:latin typeface="+mn-lt"/>
              </a:endParaRPr>
            </a:p>
          </p:txBody>
        </p:sp>
        <p:sp>
          <p:nvSpPr>
            <p:cNvPr id="36" name="Rectangle 61">
              <a:extLst>
                <a:ext uri="{FF2B5EF4-FFF2-40B4-BE49-F238E27FC236}">
                  <a16:creationId xmlns:a16="http://schemas.microsoft.com/office/drawing/2014/main" id="{2C857712-B4C6-445F-B25C-91D35628DBE1}"/>
                </a:ext>
              </a:extLst>
            </p:cNvPr>
            <p:cNvSpPr>
              <a:spLocks noChangeArrowheads="1"/>
            </p:cNvSpPr>
            <p:nvPr/>
          </p:nvSpPr>
          <p:spPr bwMode="auto">
            <a:xfrm>
              <a:off x="3788704" y="605725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24</a:t>
              </a:r>
              <a:endParaRPr kumimoji="0" lang="en-US" altLang="fr-FR" sz="1200" i="0" u="none" strike="noStrike" cap="none" normalizeH="0" baseline="0">
                <a:ln>
                  <a:noFill/>
                </a:ln>
                <a:solidFill>
                  <a:schemeClr val="tx1"/>
                </a:solidFill>
                <a:effectLst/>
                <a:latin typeface="+mn-lt"/>
              </a:endParaRPr>
            </a:p>
          </p:txBody>
        </p:sp>
        <p:sp>
          <p:nvSpPr>
            <p:cNvPr id="37" name="Rectangle 62">
              <a:extLst>
                <a:ext uri="{FF2B5EF4-FFF2-40B4-BE49-F238E27FC236}">
                  <a16:creationId xmlns:a16="http://schemas.microsoft.com/office/drawing/2014/main" id="{B69303AE-2DB9-4F13-998D-2DA0CDAD9472}"/>
                </a:ext>
              </a:extLst>
            </p:cNvPr>
            <p:cNvSpPr>
              <a:spLocks noChangeArrowheads="1"/>
            </p:cNvSpPr>
            <p:nvPr/>
          </p:nvSpPr>
          <p:spPr bwMode="auto">
            <a:xfrm>
              <a:off x="5290915" y="605725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36</a:t>
              </a:r>
              <a:endParaRPr kumimoji="0" lang="en-US" altLang="fr-FR" sz="1200" i="0" u="none" strike="noStrike" cap="none" normalizeH="0" baseline="0">
                <a:ln>
                  <a:noFill/>
                </a:ln>
                <a:solidFill>
                  <a:schemeClr val="tx1"/>
                </a:solidFill>
                <a:effectLst/>
                <a:latin typeface="+mn-lt"/>
              </a:endParaRPr>
            </a:p>
          </p:txBody>
        </p:sp>
        <p:sp>
          <p:nvSpPr>
            <p:cNvPr id="38" name="Rectangle 63">
              <a:extLst>
                <a:ext uri="{FF2B5EF4-FFF2-40B4-BE49-F238E27FC236}">
                  <a16:creationId xmlns:a16="http://schemas.microsoft.com/office/drawing/2014/main" id="{CA99F156-FC7B-41AD-A95B-9A5791C4E43B}"/>
                </a:ext>
              </a:extLst>
            </p:cNvPr>
            <p:cNvSpPr>
              <a:spLocks noChangeArrowheads="1"/>
            </p:cNvSpPr>
            <p:nvPr/>
          </p:nvSpPr>
          <p:spPr bwMode="auto">
            <a:xfrm>
              <a:off x="6791326" y="605725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48</a:t>
              </a:r>
              <a:endParaRPr kumimoji="0" lang="en-US" altLang="fr-FR" sz="1200" i="0" u="none" strike="noStrike" cap="none" normalizeH="0" baseline="0">
                <a:ln>
                  <a:noFill/>
                </a:ln>
                <a:solidFill>
                  <a:schemeClr val="tx1"/>
                </a:solidFill>
                <a:effectLst/>
                <a:latin typeface="+mn-lt"/>
              </a:endParaRPr>
            </a:p>
          </p:txBody>
        </p:sp>
        <p:sp>
          <p:nvSpPr>
            <p:cNvPr id="39" name="Rectangle 64">
              <a:extLst>
                <a:ext uri="{FF2B5EF4-FFF2-40B4-BE49-F238E27FC236}">
                  <a16:creationId xmlns:a16="http://schemas.microsoft.com/office/drawing/2014/main" id="{D5ED094B-62D4-4187-8C57-31CA7BF9237A}"/>
                </a:ext>
              </a:extLst>
            </p:cNvPr>
            <p:cNvSpPr>
              <a:spLocks noChangeArrowheads="1"/>
            </p:cNvSpPr>
            <p:nvPr/>
          </p:nvSpPr>
          <p:spPr bwMode="auto">
            <a:xfrm>
              <a:off x="1327798" y="6057259"/>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mn-lt"/>
                </a:rPr>
                <a:t>4</a:t>
              </a:r>
              <a:endParaRPr kumimoji="0" lang="en-US" altLang="fr-FR" sz="1200" i="0" u="none" strike="noStrike" cap="none" normalizeH="0" baseline="0">
                <a:ln>
                  <a:noFill/>
                </a:ln>
                <a:solidFill>
                  <a:schemeClr val="tx1"/>
                </a:solidFill>
                <a:effectLst/>
                <a:latin typeface="+mn-lt"/>
              </a:endParaRPr>
            </a:p>
          </p:txBody>
        </p:sp>
        <p:sp>
          <p:nvSpPr>
            <p:cNvPr id="40" name="Rectangle 65">
              <a:extLst>
                <a:ext uri="{FF2B5EF4-FFF2-40B4-BE49-F238E27FC236}">
                  <a16:creationId xmlns:a16="http://schemas.microsoft.com/office/drawing/2014/main" id="{18EC924A-2B4D-47B3-A7EF-E0AD199829DD}"/>
                </a:ext>
              </a:extLst>
            </p:cNvPr>
            <p:cNvSpPr>
              <a:spLocks noChangeArrowheads="1"/>
            </p:cNvSpPr>
            <p:nvPr/>
          </p:nvSpPr>
          <p:spPr bwMode="auto">
            <a:xfrm>
              <a:off x="3416383" y="6283774"/>
              <a:ext cx="482953"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cap="none" normalizeH="0" baseline="0">
                  <a:ln>
                    <a:noFill/>
                  </a:ln>
                  <a:solidFill>
                    <a:srgbClr val="000066"/>
                  </a:solidFill>
                  <a:effectLst/>
                  <a:latin typeface="+mn-lt"/>
                </a:rPr>
                <a:t>Weeks</a:t>
              </a:r>
              <a:endParaRPr kumimoji="0" lang="en-US" altLang="fr-FR" sz="1200" b="0" i="0" u="none" strike="noStrike" cap="none" normalizeH="0" baseline="0">
                <a:ln>
                  <a:noFill/>
                </a:ln>
                <a:solidFill>
                  <a:schemeClr val="tx1"/>
                </a:solidFill>
                <a:effectLst/>
                <a:latin typeface="+mn-lt"/>
              </a:endParaRPr>
            </a:p>
          </p:txBody>
        </p:sp>
        <p:sp>
          <p:nvSpPr>
            <p:cNvPr id="41" name="Freeform 66">
              <a:extLst>
                <a:ext uri="{FF2B5EF4-FFF2-40B4-BE49-F238E27FC236}">
                  <a16:creationId xmlns:a16="http://schemas.microsoft.com/office/drawing/2014/main" id="{27E764CE-F6C6-455C-83F5-F8F856D2034C}"/>
                </a:ext>
              </a:extLst>
            </p:cNvPr>
            <p:cNvSpPr>
              <a:spLocks/>
            </p:cNvSpPr>
            <p:nvPr/>
          </p:nvSpPr>
          <p:spPr bwMode="auto">
            <a:xfrm>
              <a:off x="866548" y="2133243"/>
              <a:ext cx="6003446" cy="3782274"/>
            </a:xfrm>
            <a:custGeom>
              <a:avLst/>
              <a:gdLst>
                <a:gd name="T0" fmla="*/ 0 w 3337"/>
                <a:gd name="T1" fmla="*/ 2028 h 2028"/>
                <a:gd name="T2" fmla="*/ 279 w 3337"/>
                <a:gd name="T3" fmla="*/ 243 h 2028"/>
                <a:gd name="T4" fmla="*/ 834 w 3337"/>
                <a:gd name="T5" fmla="*/ 0 h 2028"/>
                <a:gd name="T6" fmla="*/ 1664 w 3337"/>
                <a:gd name="T7" fmla="*/ 17 h 2028"/>
                <a:gd name="T8" fmla="*/ 2497 w 3337"/>
                <a:gd name="T9" fmla="*/ 76 h 2028"/>
                <a:gd name="T10" fmla="*/ 3337 w 3337"/>
                <a:gd name="T11" fmla="*/ 92 h 2028"/>
              </a:gdLst>
              <a:ahLst/>
              <a:cxnLst>
                <a:cxn ang="0">
                  <a:pos x="T0" y="T1"/>
                </a:cxn>
                <a:cxn ang="0">
                  <a:pos x="T2" y="T3"/>
                </a:cxn>
                <a:cxn ang="0">
                  <a:pos x="T4" y="T5"/>
                </a:cxn>
                <a:cxn ang="0">
                  <a:pos x="T6" y="T7"/>
                </a:cxn>
                <a:cxn ang="0">
                  <a:pos x="T8" y="T9"/>
                </a:cxn>
                <a:cxn ang="0">
                  <a:pos x="T10" y="T11"/>
                </a:cxn>
              </a:cxnLst>
              <a:rect l="0" t="0" r="r" b="b"/>
              <a:pathLst>
                <a:path w="3337" h="2028">
                  <a:moveTo>
                    <a:pt x="0" y="2028"/>
                  </a:moveTo>
                  <a:lnTo>
                    <a:pt x="279" y="243"/>
                  </a:lnTo>
                  <a:lnTo>
                    <a:pt x="834" y="0"/>
                  </a:lnTo>
                  <a:lnTo>
                    <a:pt x="1664" y="17"/>
                  </a:lnTo>
                  <a:lnTo>
                    <a:pt x="2497" y="76"/>
                  </a:lnTo>
                  <a:lnTo>
                    <a:pt x="3337" y="92"/>
                  </a:lnTo>
                </a:path>
              </a:pathLst>
            </a:custGeom>
            <a:noFill/>
            <a:ln w="38100" cmpd="sng">
              <a:solidFill>
                <a:srgbClr val="CC1E99"/>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42" name="Freeform 67">
              <a:extLst>
                <a:ext uri="{FF2B5EF4-FFF2-40B4-BE49-F238E27FC236}">
                  <a16:creationId xmlns:a16="http://schemas.microsoft.com/office/drawing/2014/main" id="{BF595E9D-43B0-4EFD-BB80-12BF71AD0BED}"/>
                </a:ext>
              </a:extLst>
            </p:cNvPr>
            <p:cNvSpPr>
              <a:spLocks/>
            </p:cNvSpPr>
            <p:nvPr/>
          </p:nvSpPr>
          <p:spPr bwMode="auto">
            <a:xfrm>
              <a:off x="866548" y="2060508"/>
              <a:ext cx="6008842" cy="3855010"/>
            </a:xfrm>
            <a:custGeom>
              <a:avLst/>
              <a:gdLst>
                <a:gd name="T0" fmla="*/ 0 w 3340"/>
                <a:gd name="T1" fmla="*/ 2067 h 2067"/>
                <a:gd name="T2" fmla="*/ 276 w 3340"/>
                <a:gd name="T3" fmla="*/ 246 h 2067"/>
                <a:gd name="T4" fmla="*/ 840 w 3340"/>
                <a:gd name="T5" fmla="*/ 0 h 2067"/>
                <a:gd name="T6" fmla="*/ 1664 w 3340"/>
                <a:gd name="T7" fmla="*/ 13 h 2067"/>
                <a:gd name="T8" fmla="*/ 3340 w 3340"/>
                <a:gd name="T9" fmla="*/ 98 h 2067"/>
              </a:gdLst>
              <a:ahLst/>
              <a:cxnLst>
                <a:cxn ang="0">
                  <a:pos x="T0" y="T1"/>
                </a:cxn>
                <a:cxn ang="0">
                  <a:pos x="T2" y="T3"/>
                </a:cxn>
                <a:cxn ang="0">
                  <a:pos x="T4" y="T5"/>
                </a:cxn>
                <a:cxn ang="0">
                  <a:pos x="T6" y="T7"/>
                </a:cxn>
                <a:cxn ang="0">
                  <a:pos x="T8" y="T9"/>
                </a:cxn>
              </a:cxnLst>
              <a:rect l="0" t="0" r="r" b="b"/>
              <a:pathLst>
                <a:path w="3340" h="2067">
                  <a:moveTo>
                    <a:pt x="0" y="2067"/>
                  </a:moveTo>
                  <a:lnTo>
                    <a:pt x="276" y="246"/>
                  </a:lnTo>
                  <a:lnTo>
                    <a:pt x="840" y="0"/>
                  </a:lnTo>
                  <a:lnTo>
                    <a:pt x="1664" y="13"/>
                  </a:lnTo>
                  <a:lnTo>
                    <a:pt x="3340" y="98"/>
                  </a:lnTo>
                </a:path>
              </a:pathLst>
            </a:custGeom>
            <a:noFill/>
            <a:ln w="38100" cmpd="sng">
              <a:solidFill>
                <a:srgbClr val="0000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43" name="Freeform 68">
              <a:extLst>
                <a:ext uri="{FF2B5EF4-FFF2-40B4-BE49-F238E27FC236}">
                  <a16:creationId xmlns:a16="http://schemas.microsoft.com/office/drawing/2014/main" id="{56CADC4C-C3DB-4E3E-9460-1C91D1CBF87A}"/>
                </a:ext>
              </a:extLst>
            </p:cNvPr>
            <p:cNvSpPr>
              <a:spLocks/>
            </p:cNvSpPr>
            <p:nvPr/>
          </p:nvSpPr>
          <p:spPr bwMode="auto">
            <a:xfrm>
              <a:off x="866548" y="2385023"/>
              <a:ext cx="6008842" cy="3530496"/>
            </a:xfrm>
            <a:custGeom>
              <a:avLst/>
              <a:gdLst>
                <a:gd name="T0" fmla="*/ 0 w 3340"/>
                <a:gd name="T1" fmla="*/ 1893 h 1893"/>
                <a:gd name="T2" fmla="*/ 279 w 3340"/>
                <a:gd name="T3" fmla="*/ 1111 h 1893"/>
                <a:gd name="T4" fmla="*/ 837 w 3340"/>
                <a:gd name="T5" fmla="*/ 240 h 1893"/>
                <a:gd name="T6" fmla="*/ 1674 w 3340"/>
                <a:gd name="T7" fmla="*/ 0 h 1893"/>
                <a:gd name="T8" fmla="*/ 3340 w 3340"/>
                <a:gd name="T9" fmla="*/ 85 h 1893"/>
              </a:gdLst>
              <a:ahLst/>
              <a:cxnLst>
                <a:cxn ang="0">
                  <a:pos x="T0" y="T1"/>
                </a:cxn>
                <a:cxn ang="0">
                  <a:pos x="T2" y="T3"/>
                </a:cxn>
                <a:cxn ang="0">
                  <a:pos x="T4" y="T5"/>
                </a:cxn>
                <a:cxn ang="0">
                  <a:pos x="T6" y="T7"/>
                </a:cxn>
                <a:cxn ang="0">
                  <a:pos x="T8" y="T9"/>
                </a:cxn>
              </a:cxnLst>
              <a:rect l="0" t="0" r="r" b="b"/>
              <a:pathLst>
                <a:path w="3340" h="1893">
                  <a:moveTo>
                    <a:pt x="0" y="1893"/>
                  </a:moveTo>
                  <a:lnTo>
                    <a:pt x="279" y="1111"/>
                  </a:lnTo>
                  <a:lnTo>
                    <a:pt x="837" y="240"/>
                  </a:lnTo>
                  <a:lnTo>
                    <a:pt x="1674" y="0"/>
                  </a:lnTo>
                  <a:lnTo>
                    <a:pt x="3340" y="85"/>
                  </a:lnTo>
                </a:path>
              </a:pathLst>
            </a:custGeom>
            <a:noFill/>
            <a:ln w="38100" cmpd="sng">
              <a:solidFill>
                <a:srgbClr val="427534"/>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latin typeface="+mn-lt"/>
              </a:endParaRPr>
            </a:p>
          </p:txBody>
        </p:sp>
        <p:sp>
          <p:nvSpPr>
            <p:cNvPr id="44" name="Rectangle 84">
              <a:extLst>
                <a:ext uri="{FF2B5EF4-FFF2-40B4-BE49-F238E27FC236}">
                  <a16:creationId xmlns:a16="http://schemas.microsoft.com/office/drawing/2014/main" id="{1F4654C9-DE39-4221-91B0-0FB206A791F6}"/>
                </a:ext>
              </a:extLst>
            </p:cNvPr>
            <p:cNvSpPr>
              <a:spLocks noChangeArrowheads="1"/>
            </p:cNvSpPr>
            <p:nvPr/>
          </p:nvSpPr>
          <p:spPr bwMode="auto">
            <a:xfrm>
              <a:off x="6932003" y="2074489"/>
              <a:ext cx="1578702"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rgbClr val="0000FF"/>
                  </a:solidFill>
                  <a:effectLst/>
                  <a:latin typeface="+mj-lt"/>
                </a:rPr>
                <a:t>DTG + TDF/FTC = 85%</a:t>
              </a:r>
              <a:endParaRPr kumimoji="0" lang="en-US" altLang="fr-FR" sz="1400" b="0" i="0" u="none" strike="noStrike" cap="none" normalizeH="0" baseline="0" dirty="0">
                <a:ln>
                  <a:noFill/>
                </a:ln>
                <a:solidFill>
                  <a:srgbClr val="0000FF"/>
                </a:solidFill>
                <a:effectLst/>
                <a:latin typeface="+mj-lt"/>
              </a:endParaRPr>
            </a:p>
          </p:txBody>
        </p:sp>
        <p:sp>
          <p:nvSpPr>
            <p:cNvPr id="45" name="Rectangle 84">
              <a:extLst>
                <a:ext uri="{FF2B5EF4-FFF2-40B4-BE49-F238E27FC236}">
                  <a16:creationId xmlns:a16="http://schemas.microsoft.com/office/drawing/2014/main" id="{9CF42A16-0627-455A-84D3-2877DF5D6851}"/>
                </a:ext>
              </a:extLst>
            </p:cNvPr>
            <p:cNvSpPr>
              <a:spLocks noChangeArrowheads="1"/>
            </p:cNvSpPr>
            <p:nvPr/>
          </p:nvSpPr>
          <p:spPr bwMode="auto">
            <a:xfrm>
              <a:off x="6932004" y="2226133"/>
              <a:ext cx="1559786"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en-US" altLang="fr-FR" sz="1400" b="1" dirty="0">
                  <a:solidFill>
                    <a:srgbClr val="CC1E99"/>
                  </a:solidFill>
                  <a:latin typeface="+mj-lt"/>
                </a:rPr>
                <a:t>DTG + TAF/FTC = 84%</a:t>
              </a:r>
            </a:p>
          </p:txBody>
        </p:sp>
        <p:sp>
          <p:nvSpPr>
            <p:cNvPr id="46" name="Rectangle 84">
              <a:extLst>
                <a:ext uri="{FF2B5EF4-FFF2-40B4-BE49-F238E27FC236}">
                  <a16:creationId xmlns:a16="http://schemas.microsoft.com/office/drawing/2014/main" id="{C75367C8-90D6-4742-B948-781A3CB85E37}"/>
                </a:ext>
              </a:extLst>
            </p:cNvPr>
            <p:cNvSpPr>
              <a:spLocks noChangeArrowheads="1"/>
            </p:cNvSpPr>
            <p:nvPr/>
          </p:nvSpPr>
          <p:spPr bwMode="auto">
            <a:xfrm>
              <a:off x="6916662" y="2433193"/>
              <a:ext cx="148483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en-US" altLang="fr-FR" sz="1400" b="1" dirty="0">
                  <a:solidFill>
                    <a:srgbClr val="427534"/>
                  </a:solidFill>
                  <a:latin typeface="+mj-lt"/>
                </a:rPr>
                <a:t>EFV/TDF/FTC = 79%</a:t>
              </a:r>
            </a:p>
          </p:txBody>
        </p:sp>
        <p:sp>
          <p:nvSpPr>
            <p:cNvPr id="47" name="Rectangle 46">
              <a:extLst>
                <a:ext uri="{FF2B5EF4-FFF2-40B4-BE49-F238E27FC236}">
                  <a16:creationId xmlns:a16="http://schemas.microsoft.com/office/drawing/2014/main" id="{D78F1E91-4D56-41ED-8646-45CB60D0CA58}"/>
                </a:ext>
              </a:extLst>
            </p:cNvPr>
            <p:cNvSpPr/>
            <p:nvPr/>
          </p:nvSpPr>
          <p:spPr>
            <a:xfrm>
              <a:off x="736181" y="1238684"/>
              <a:ext cx="364202" cy="276999"/>
            </a:xfrm>
            <a:prstGeom prst="rect">
              <a:avLst/>
            </a:prstGeom>
          </p:spPr>
          <p:txBody>
            <a:bodyPr wrap="none">
              <a:spAutoFit/>
            </a:bodyPr>
            <a:lstStyle/>
            <a:p>
              <a:pPr algn="ctr"/>
              <a:r>
                <a:rPr lang="en-US" sz="1200" b="1">
                  <a:solidFill>
                    <a:srgbClr val="002060"/>
                  </a:solidFill>
                  <a:latin typeface="+mn-lt"/>
                  <a:cs typeface="Calibri" panose="020F0502020204030204" pitchFamily="34" charset="0"/>
                </a:rPr>
                <a:t>% </a:t>
              </a:r>
              <a:endParaRPr lang="en-US" sz="1200">
                <a:solidFill>
                  <a:srgbClr val="002060"/>
                </a:solidFill>
                <a:latin typeface="+mn-lt"/>
              </a:endParaRPr>
            </a:p>
          </p:txBody>
        </p:sp>
        <p:sp>
          <p:nvSpPr>
            <p:cNvPr id="48" name="ZoneTexte 47">
              <a:extLst>
                <a:ext uri="{FF2B5EF4-FFF2-40B4-BE49-F238E27FC236}">
                  <a16:creationId xmlns:a16="http://schemas.microsoft.com/office/drawing/2014/main" id="{88ED43E3-D381-C144-933A-8569ACACB6E4}"/>
                </a:ext>
              </a:extLst>
            </p:cNvPr>
            <p:cNvSpPr txBox="1"/>
            <p:nvPr/>
          </p:nvSpPr>
          <p:spPr>
            <a:xfrm>
              <a:off x="5428919" y="3112587"/>
              <a:ext cx="3004862" cy="338554"/>
            </a:xfrm>
            <a:prstGeom prst="rect">
              <a:avLst/>
            </a:prstGeom>
            <a:noFill/>
          </p:spPr>
          <p:txBody>
            <a:bodyPr wrap="none" rtlCol="0">
              <a:spAutoFit/>
            </a:bodyPr>
            <a:lstStyle/>
            <a:p>
              <a:pPr algn="ctr"/>
              <a:r>
                <a:rPr lang="en-US" sz="1600" b="1" kern="1200">
                  <a:solidFill>
                    <a:srgbClr val="CC3300"/>
                  </a:solidFill>
                  <a:latin typeface="+mj-lt"/>
                  <a:cs typeface="Calibri" panose="020F0502020204030204" pitchFamily="34" charset="0"/>
                </a:rPr>
                <a:t>Adjusted difference, % (98.3% CI)</a:t>
              </a:r>
            </a:p>
          </p:txBody>
        </p:sp>
        <p:sp>
          <p:nvSpPr>
            <p:cNvPr id="50" name="Line 89">
              <a:extLst>
                <a:ext uri="{FF2B5EF4-FFF2-40B4-BE49-F238E27FC236}">
                  <a16:creationId xmlns:a16="http://schemas.microsoft.com/office/drawing/2014/main" id="{79F93614-3E7D-46F9-A873-7FF034D4CCD0}"/>
                </a:ext>
              </a:extLst>
            </p:cNvPr>
            <p:cNvSpPr>
              <a:spLocks noChangeShapeType="1"/>
            </p:cNvSpPr>
            <p:nvPr/>
          </p:nvSpPr>
          <p:spPr bwMode="auto">
            <a:xfrm>
              <a:off x="5880394" y="3557558"/>
              <a:ext cx="0" cy="1691998"/>
            </a:xfrm>
            <a:prstGeom prst="line">
              <a:avLst/>
            </a:prstGeom>
            <a:noFill/>
            <a:ln w="1588">
              <a:solidFill>
                <a:srgbClr val="000033"/>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51" name="Line 90">
              <a:extLst>
                <a:ext uri="{FF2B5EF4-FFF2-40B4-BE49-F238E27FC236}">
                  <a16:creationId xmlns:a16="http://schemas.microsoft.com/office/drawing/2014/main" id="{400B0508-FF8D-4289-A5C0-87377EDB9473}"/>
                </a:ext>
              </a:extLst>
            </p:cNvPr>
            <p:cNvSpPr>
              <a:spLocks noChangeShapeType="1"/>
            </p:cNvSpPr>
            <p:nvPr/>
          </p:nvSpPr>
          <p:spPr bwMode="auto">
            <a:xfrm>
              <a:off x="6756947" y="3557558"/>
              <a:ext cx="0" cy="1691998"/>
            </a:xfrm>
            <a:prstGeom prst="line">
              <a:avLst/>
            </a:prstGeom>
            <a:noFill/>
            <a:ln w="1588">
              <a:solidFill>
                <a:srgbClr val="000033"/>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grpSp>
          <p:nvGrpSpPr>
            <p:cNvPr id="52" name="Groupe 3">
              <a:extLst>
                <a:ext uri="{FF2B5EF4-FFF2-40B4-BE49-F238E27FC236}">
                  <a16:creationId xmlns:a16="http://schemas.microsoft.com/office/drawing/2014/main" id="{15415129-63CC-4632-A6B7-5EF267EEE54F}"/>
                </a:ext>
              </a:extLst>
            </p:cNvPr>
            <p:cNvGrpSpPr/>
            <p:nvPr/>
          </p:nvGrpSpPr>
          <p:grpSpPr>
            <a:xfrm>
              <a:off x="5705928" y="5248463"/>
              <a:ext cx="3171345" cy="43231"/>
              <a:chOff x="8088313" y="5419725"/>
              <a:chExt cx="3578225" cy="73025"/>
            </a:xfrm>
          </p:grpSpPr>
          <p:sp>
            <p:nvSpPr>
              <p:cNvPr id="93" name="Line 91">
                <a:extLst>
                  <a:ext uri="{FF2B5EF4-FFF2-40B4-BE49-F238E27FC236}">
                    <a16:creationId xmlns:a16="http://schemas.microsoft.com/office/drawing/2014/main" id="{B583D946-E60F-4396-8482-2F6DC2903878}"/>
                  </a:ext>
                </a:extLst>
              </p:cNvPr>
              <p:cNvSpPr>
                <a:spLocks noChangeShapeType="1"/>
              </p:cNvSpPr>
              <p:nvPr/>
            </p:nvSpPr>
            <p:spPr bwMode="auto">
              <a:xfrm flipV="1">
                <a:off x="8483601"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94" name="Line 92">
                <a:extLst>
                  <a:ext uri="{FF2B5EF4-FFF2-40B4-BE49-F238E27FC236}">
                    <a16:creationId xmlns:a16="http://schemas.microsoft.com/office/drawing/2014/main" id="{B784FECF-D292-4D38-8AC8-481C8698AB71}"/>
                  </a:ext>
                </a:extLst>
              </p:cNvPr>
              <p:cNvSpPr>
                <a:spLocks noChangeShapeType="1"/>
              </p:cNvSpPr>
              <p:nvPr/>
            </p:nvSpPr>
            <p:spPr bwMode="auto">
              <a:xfrm flipV="1">
                <a:off x="8285163"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95" name="Line 93">
                <a:extLst>
                  <a:ext uri="{FF2B5EF4-FFF2-40B4-BE49-F238E27FC236}">
                    <a16:creationId xmlns:a16="http://schemas.microsoft.com/office/drawing/2014/main" id="{90A758B0-020E-42E6-8222-EDA43AFD57DF}"/>
                  </a:ext>
                </a:extLst>
              </p:cNvPr>
              <p:cNvSpPr>
                <a:spLocks noChangeShapeType="1"/>
              </p:cNvSpPr>
              <p:nvPr/>
            </p:nvSpPr>
            <p:spPr bwMode="auto">
              <a:xfrm flipV="1">
                <a:off x="8088313"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96" name="Line 94">
                <a:extLst>
                  <a:ext uri="{FF2B5EF4-FFF2-40B4-BE49-F238E27FC236}">
                    <a16:creationId xmlns:a16="http://schemas.microsoft.com/office/drawing/2014/main" id="{92C3D22A-794D-4731-8D3B-4B6F15FA1DEC}"/>
                  </a:ext>
                </a:extLst>
              </p:cNvPr>
              <p:cNvSpPr>
                <a:spLocks noChangeShapeType="1"/>
              </p:cNvSpPr>
              <p:nvPr/>
            </p:nvSpPr>
            <p:spPr bwMode="auto">
              <a:xfrm flipV="1">
                <a:off x="10264776"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97" name="Line 95">
                <a:extLst>
                  <a:ext uri="{FF2B5EF4-FFF2-40B4-BE49-F238E27FC236}">
                    <a16:creationId xmlns:a16="http://schemas.microsoft.com/office/drawing/2014/main" id="{E20E024D-DD75-440F-A584-8CD8BC1F77DD}"/>
                  </a:ext>
                </a:extLst>
              </p:cNvPr>
              <p:cNvSpPr>
                <a:spLocks noChangeShapeType="1"/>
              </p:cNvSpPr>
              <p:nvPr/>
            </p:nvSpPr>
            <p:spPr bwMode="auto">
              <a:xfrm flipV="1">
                <a:off x="10461626"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98" name="Line 96">
                <a:extLst>
                  <a:ext uri="{FF2B5EF4-FFF2-40B4-BE49-F238E27FC236}">
                    <a16:creationId xmlns:a16="http://schemas.microsoft.com/office/drawing/2014/main" id="{B2023248-1D0A-4FBD-9145-E28B01A226D2}"/>
                  </a:ext>
                </a:extLst>
              </p:cNvPr>
              <p:cNvSpPr>
                <a:spLocks noChangeShapeType="1"/>
              </p:cNvSpPr>
              <p:nvPr/>
            </p:nvSpPr>
            <p:spPr bwMode="auto">
              <a:xfrm flipV="1">
                <a:off x="9671051"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99" name="Line 97">
                <a:extLst>
                  <a:ext uri="{FF2B5EF4-FFF2-40B4-BE49-F238E27FC236}">
                    <a16:creationId xmlns:a16="http://schemas.microsoft.com/office/drawing/2014/main" id="{9D172D76-134D-4867-8420-A6B07BA4A74C}"/>
                  </a:ext>
                </a:extLst>
              </p:cNvPr>
              <p:cNvSpPr>
                <a:spLocks noChangeShapeType="1"/>
              </p:cNvSpPr>
              <p:nvPr/>
            </p:nvSpPr>
            <p:spPr bwMode="auto">
              <a:xfrm flipV="1">
                <a:off x="9869488"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0" name="Line 98">
                <a:extLst>
                  <a:ext uri="{FF2B5EF4-FFF2-40B4-BE49-F238E27FC236}">
                    <a16:creationId xmlns:a16="http://schemas.microsoft.com/office/drawing/2014/main" id="{A0FD91E4-7FDC-4F87-8025-A009282E3238}"/>
                  </a:ext>
                </a:extLst>
              </p:cNvPr>
              <p:cNvSpPr>
                <a:spLocks noChangeShapeType="1"/>
              </p:cNvSpPr>
              <p:nvPr/>
            </p:nvSpPr>
            <p:spPr bwMode="auto">
              <a:xfrm flipV="1">
                <a:off x="10066338"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1" name="Freeform 99">
                <a:extLst>
                  <a:ext uri="{FF2B5EF4-FFF2-40B4-BE49-F238E27FC236}">
                    <a16:creationId xmlns:a16="http://schemas.microsoft.com/office/drawing/2014/main" id="{FE24317A-3611-4DB1-A0A9-10DE61DF5E03}"/>
                  </a:ext>
                </a:extLst>
              </p:cNvPr>
              <p:cNvSpPr>
                <a:spLocks/>
              </p:cNvSpPr>
              <p:nvPr/>
            </p:nvSpPr>
            <p:spPr bwMode="auto">
              <a:xfrm>
                <a:off x="8088313" y="5419725"/>
                <a:ext cx="3578225" cy="0"/>
              </a:xfrm>
              <a:custGeom>
                <a:avLst/>
                <a:gdLst>
                  <a:gd name="T0" fmla="*/ 2254 w 2254"/>
                  <a:gd name="T1" fmla="*/ 2244 w 2254"/>
                  <a:gd name="T2" fmla="*/ 2119 w 2254"/>
                  <a:gd name="T3" fmla="*/ 1994 w 2254"/>
                  <a:gd name="T4" fmla="*/ 1870 w 2254"/>
                  <a:gd name="T5" fmla="*/ 1745 w 2254"/>
                  <a:gd name="T6" fmla="*/ 1620 w 2254"/>
                  <a:gd name="T7" fmla="*/ 1495 w 2254"/>
                  <a:gd name="T8" fmla="*/ 1371 w 2254"/>
                  <a:gd name="T9" fmla="*/ 1246 w 2254"/>
                  <a:gd name="T10" fmla="*/ 1122 w 2254"/>
                  <a:gd name="T11" fmla="*/ 997 w 2254"/>
                  <a:gd name="T12" fmla="*/ 872 w 2254"/>
                  <a:gd name="T13" fmla="*/ 747 w 2254"/>
                  <a:gd name="T14" fmla="*/ 623 w 2254"/>
                  <a:gd name="T15" fmla="*/ 498 w 2254"/>
                  <a:gd name="T16" fmla="*/ 374 w 2254"/>
                  <a:gd name="T17" fmla="*/ 249 w 2254"/>
                  <a:gd name="T18" fmla="*/ 124 w 2254"/>
                  <a:gd name="T19" fmla="*/ 0 w 2254"/>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Lst>
                <a:rect l="0" t="0" r="r" b="b"/>
                <a:pathLst>
                  <a:path w="2254">
                    <a:moveTo>
                      <a:pt x="2254" y="0"/>
                    </a:moveTo>
                    <a:lnTo>
                      <a:pt x="2244" y="0"/>
                    </a:lnTo>
                    <a:lnTo>
                      <a:pt x="2119" y="0"/>
                    </a:lnTo>
                    <a:lnTo>
                      <a:pt x="1994" y="0"/>
                    </a:lnTo>
                    <a:lnTo>
                      <a:pt x="1870" y="0"/>
                    </a:lnTo>
                    <a:lnTo>
                      <a:pt x="1745" y="0"/>
                    </a:lnTo>
                    <a:lnTo>
                      <a:pt x="1620" y="0"/>
                    </a:lnTo>
                    <a:lnTo>
                      <a:pt x="1495" y="0"/>
                    </a:lnTo>
                    <a:lnTo>
                      <a:pt x="1371" y="0"/>
                    </a:lnTo>
                    <a:lnTo>
                      <a:pt x="1246" y="0"/>
                    </a:lnTo>
                    <a:lnTo>
                      <a:pt x="1122" y="0"/>
                    </a:lnTo>
                    <a:lnTo>
                      <a:pt x="997" y="0"/>
                    </a:lnTo>
                    <a:lnTo>
                      <a:pt x="872" y="0"/>
                    </a:lnTo>
                    <a:lnTo>
                      <a:pt x="747" y="0"/>
                    </a:lnTo>
                    <a:lnTo>
                      <a:pt x="623" y="0"/>
                    </a:lnTo>
                    <a:lnTo>
                      <a:pt x="498" y="0"/>
                    </a:lnTo>
                    <a:lnTo>
                      <a:pt x="374" y="0"/>
                    </a:lnTo>
                    <a:lnTo>
                      <a:pt x="249" y="0"/>
                    </a:lnTo>
                    <a:lnTo>
                      <a:pt x="124" y="0"/>
                    </a:lnTo>
                    <a:lnTo>
                      <a:pt x="0" y="0"/>
                    </a:lnTo>
                  </a:path>
                </a:pathLst>
              </a:custGeom>
              <a:noFill/>
              <a:ln w="9525">
                <a:solidFill>
                  <a:srgbClr val="000033"/>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2" name="Line 100">
                <a:extLst>
                  <a:ext uri="{FF2B5EF4-FFF2-40B4-BE49-F238E27FC236}">
                    <a16:creationId xmlns:a16="http://schemas.microsoft.com/office/drawing/2014/main" id="{7454BDC4-DF88-4D21-BB3B-64E8C36F8E26}"/>
                  </a:ext>
                </a:extLst>
              </p:cNvPr>
              <p:cNvSpPr>
                <a:spLocks noChangeShapeType="1"/>
              </p:cNvSpPr>
              <p:nvPr/>
            </p:nvSpPr>
            <p:spPr bwMode="auto">
              <a:xfrm flipV="1">
                <a:off x="9274176"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3" name="Line 101">
                <a:extLst>
                  <a:ext uri="{FF2B5EF4-FFF2-40B4-BE49-F238E27FC236}">
                    <a16:creationId xmlns:a16="http://schemas.microsoft.com/office/drawing/2014/main" id="{A2C6FD1A-EABE-4595-8A12-FD84B9ADCE49}"/>
                  </a:ext>
                </a:extLst>
              </p:cNvPr>
              <p:cNvSpPr>
                <a:spLocks noChangeShapeType="1"/>
              </p:cNvSpPr>
              <p:nvPr/>
            </p:nvSpPr>
            <p:spPr bwMode="auto">
              <a:xfrm flipV="1">
                <a:off x="9077326"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4" name="Line 102">
                <a:extLst>
                  <a:ext uri="{FF2B5EF4-FFF2-40B4-BE49-F238E27FC236}">
                    <a16:creationId xmlns:a16="http://schemas.microsoft.com/office/drawing/2014/main" id="{41E1492B-04F2-4691-ADDD-4C21D7E9EA18}"/>
                  </a:ext>
                </a:extLst>
              </p:cNvPr>
              <p:cNvSpPr>
                <a:spLocks noChangeShapeType="1"/>
              </p:cNvSpPr>
              <p:nvPr/>
            </p:nvSpPr>
            <p:spPr bwMode="auto">
              <a:xfrm flipV="1">
                <a:off x="8878888"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5" name="Line 103">
                <a:extLst>
                  <a:ext uri="{FF2B5EF4-FFF2-40B4-BE49-F238E27FC236}">
                    <a16:creationId xmlns:a16="http://schemas.microsoft.com/office/drawing/2014/main" id="{68E92C5A-5F79-4790-BB4F-E881BD6C1B1B}"/>
                  </a:ext>
                </a:extLst>
              </p:cNvPr>
              <p:cNvSpPr>
                <a:spLocks noChangeShapeType="1"/>
              </p:cNvSpPr>
              <p:nvPr/>
            </p:nvSpPr>
            <p:spPr bwMode="auto">
              <a:xfrm flipV="1">
                <a:off x="11650663"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6" name="Line 104">
                <a:extLst>
                  <a:ext uri="{FF2B5EF4-FFF2-40B4-BE49-F238E27FC236}">
                    <a16:creationId xmlns:a16="http://schemas.microsoft.com/office/drawing/2014/main" id="{C8F1296F-6B07-4D07-9D2A-9A20CBB7AD5C}"/>
                  </a:ext>
                </a:extLst>
              </p:cNvPr>
              <p:cNvSpPr>
                <a:spLocks noChangeShapeType="1"/>
              </p:cNvSpPr>
              <p:nvPr/>
            </p:nvSpPr>
            <p:spPr bwMode="auto">
              <a:xfrm flipV="1">
                <a:off x="11452226"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7" name="Line 105">
                <a:extLst>
                  <a:ext uri="{FF2B5EF4-FFF2-40B4-BE49-F238E27FC236}">
                    <a16:creationId xmlns:a16="http://schemas.microsoft.com/office/drawing/2014/main" id="{5929C22F-B6E4-46BF-B20D-DD1E742D79E4}"/>
                  </a:ext>
                </a:extLst>
              </p:cNvPr>
              <p:cNvSpPr>
                <a:spLocks noChangeShapeType="1"/>
              </p:cNvSpPr>
              <p:nvPr/>
            </p:nvSpPr>
            <p:spPr bwMode="auto">
              <a:xfrm flipV="1">
                <a:off x="11253788"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8" name="Line 106">
                <a:extLst>
                  <a:ext uri="{FF2B5EF4-FFF2-40B4-BE49-F238E27FC236}">
                    <a16:creationId xmlns:a16="http://schemas.microsoft.com/office/drawing/2014/main" id="{AD1993DF-1719-427F-B2D5-FB299A934617}"/>
                  </a:ext>
                </a:extLst>
              </p:cNvPr>
              <p:cNvSpPr>
                <a:spLocks noChangeShapeType="1"/>
              </p:cNvSpPr>
              <p:nvPr/>
            </p:nvSpPr>
            <p:spPr bwMode="auto">
              <a:xfrm flipV="1">
                <a:off x="11056938"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09" name="Line 107">
                <a:extLst>
                  <a:ext uri="{FF2B5EF4-FFF2-40B4-BE49-F238E27FC236}">
                    <a16:creationId xmlns:a16="http://schemas.microsoft.com/office/drawing/2014/main" id="{CC33879E-4A6D-4C1A-8CA2-47BDF1414B9C}"/>
                  </a:ext>
                </a:extLst>
              </p:cNvPr>
              <p:cNvSpPr>
                <a:spLocks noChangeShapeType="1"/>
              </p:cNvSpPr>
              <p:nvPr/>
            </p:nvSpPr>
            <p:spPr bwMode="auto">
              <a:xfrm flipV="1">
                <a:off x="10858501"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10" name="Line 108">
                <a:extLst>
                  <a:ext uri="{FF2B5EF4-FFF2-40B4-BE49-F238E27FC236}">
                    <a16:creationId xmlns:a16="http://schemas.microsoft.com/office/drawing/2014/main" id="{C91D3B09-EB06-4E38-A99C-527C5D304D06}"/>
                  </a:ext>
                </a:extLst>
              </p:cNvPr>
              <p:cNvSpPr>
                <a:spLocks noChangeShapeType="1"/>
              </p:cNvSpPr>
              <p:nvPr/>
            </p:nvSpPr>
            <p:spPr bwMode="auto">
              <a:xfrm flipV="1">
                <a:off x="10660063"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11" name="Line 109">
                <a:extLst>
                  <a:ext uri="{FF2B5EF4-FFF2-40B4-BE49-F238E27FC236}">
                    <a16:creationId xmlns:a16="http://schemas.microsoft.com/office/drawing/2014/main" id="{0C415282-FF9C-429F-A309-901FEDA68977}"/>
                  </a:ext>
                </a:extLst>
              </p:cNvPr>
              <p:cNvSpPr>
                <a:spLocks noChangeShapeType="1"/>
              </p:cNvSpPr>
              <p:nvPr/>
            </p:nvSpPr>
            <p:spPr bwMode="auto">
              <a:xfrm flipV="1">
                <a:off x="9472613"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112" name="Line 110">
                <a:extLst>
                  <a:ext uri="{FF2B5EF4-FFF2-40B4-BE49-F238E27FC236}">
                    <a16:creationId xmlns:a16="http://schemas.microsoft.com/office/drawing/2014/main" id="{AD1B15BA-DA8D-4C6C-B249-9BA1B05E08E2}"/>
                  </a:ext>
                </a:extLst>
              </p:cNvPr>
              <p:cNvSpPr>
                <a:spLocks noChangeShapeType="1"/>
              </p:cNvSpPr>
              <p:nvPr/>
            </p:nvSpPr>
            <p:spPr bwMode="auto">
              <a:xfrm flipV="1">
                <a:off x="8682038" y="5419725"/>
                <a:ext cx="0" cy="73025"/>
              </a:xfrm>
              <a:prstGeom prst="line">
                <a:avLst/>
              </a:prstGeom>
              <a:noFill/>
              <a:ln w="9525">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grpSp>
        <p:sp>
          <p:nvSpPr>
            <p:cNvPr id="53" name="Rectangle 52">
              <a:extLst>
                <a:ext uri="{FF2B5EF4-FFF2-40B4-BE49-F238E27FC236}">
                  <a16:creationId xmlns:a16="http://schemas.microsoft.com/office/drawing/2014/main" id="{C22C58D8-B2C5-45DE-8382-D5E96CA3FDEF}"/>
                </a:ext>
              </a:extLst>
            </p:cNvPr>
            <p:cNvSpPr>
              <a:spLocks noChangeArrowheads="1"/>
            </p:cNvSpPr>
            <p:nvPr/>
          </p:nvSpPr>
          <p:spPr bwMode="auto">
            <a:xfrm>
              <a:off x="5800196" y="5316129"/>
              <a:ext cx="221214"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i="0" u="none" strike="noStrike" kern="1200" cap="none" normalizeH="0" baseline="0">
                  <a:ln>
                    <a:noFill/>
                  </a:ln>
                  <a:solidFill>
                    <a:srgbClr val="000066"/>
                  </a:solidFill>
                  <a:effectLst/>
                  <a:latin typeface="+mn-lt"/>
                </a:rPr>
                <a:t>-10</a:t>
              </a:r>
              <a:endParaRPr kumimoji="0" lang="en-US" altLang="fr-FR" sz="1200" i="0" u="none" strike="noStrike" kern="1200" cap="none" normalizeH="0" baseline="0">
                <a:ln>
                  <a:noFill/>
                </a:ln>
                <a:solidFill>
                  <a:schemeClr val="tx1"/>
                </a:solidFill>
                <a:effectLst/>
                <a:latin typeface="+mn-lt"/>
              </a:endParaRPr>
            </a:p>
          </p:txBody>
        </p:sp>
        <p:sp>
          <p:nvSpPr>
            <p:cNvPr id="54" name="Rectangle 53">
              <a:extLst>
                <a:ext uri="{FF2B5EF4-FFF2-40B4-BE49-F238E27FC236}">
                  <a16:creationId xmlns:a16="http://schemas.microsoft.com/office/drawing/2014/main" id="{EFAF0C75-669B-4201-921F-704A7F19141D}"/>
                </a:ext>
              </a:extLst>
            </p:cNvPr>
            <p:cNvSpPr>
              <a:spLocks noChangeArrowheads="1"/>
            </p:cNvSpPr>
            <p:nvPr/>
          </p:nvSpPr>
          <p:spPr bwMode="auto">
            <a:xfrm>
              <a:off x="6181489" y="5316129"/>
              <a:ext cx="136256"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i="0" u="none" strike="noStrike" kern="1200" cap="none" normalizeH="0" baseline="0">
                  <a:ln>
                    <a:noFill/>
                  </a:ln>
                  <a:solidFill>
                    <a:srgbClr val="000066"/>
                  </a:solidFill>
                  <a:effectLst/>
                  <a:latin typeface="+mn-lt"/>
                </a:rPr>
                <a:t>-6</a:t>
              </a:r>
              <a:endParaRPr kumimoji="0" lang="en-US" altLang="fr-FR" sz="1200" i="0" u="none" strike="noStrike" kern="1200" cap="none" normalizeH="0" baseline="0">
                <a:ln>
                  <a:noFill/>
                </a:ln>
                <a:solidFill>
                  <a:schemeClr val="tx1"/>
                </a:solidFill>
                <a:effectLst/>
                <a:latin typeface="+mn-lt"/>
              </a:endParaRPr>
            </a:p>
          </p:txBody>
        </p:sp>
        <p:sp>
          <p:nvSpPr>
            <p:cNvPr id="55" name="Rectangle 54">
              <a:extLst>
                <a:ext uri="{FF2B5EF4-FFF2-40B4-BE49-F238E27FC236}">
                  <a16:creationId xmlns:a16="http://schemas.microsoft.com/office/drawing/2014/main" id="{13D80D34-BF7D-49BC-9FF9-3E83E0291D7E}"/>
                </a:ext>
              </a:extLst>
            </p:cNvPr>
            <p:cNvSpPr>
              <a:spLocks noChangeArrowheads="1"/>
            </p:cNvSpPr>
            <p:nvPr/>
          </p:nvSpPr>
          <p:spPr bwMode="auto">
            <a:xfrm>
              <a:off x="6497269" y="5316129"/>
              <a:ext cx="136256"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i="0" u="none" strike="noStrike" kern="1200" cap="none" normalizeH="0" baseline="0">
                  <a:ln>
                    <a:noFill/>
                  </a:ln>
                  <a:solidFill>
                    <a:srgbClr val="000066"/>
                  </a:solidFill>
                  <a:effectLst/>
                  <a:latin typeface="+mn-lt"/>
                </a:rPr>
                <a:t>-2</a:t>
              </a:r>
              <a:endParaRPr kumimoji="0" lang="en-US" altLang="fr-FR" sz="1200" i="0" u="none" strike="noStrike" kern="1200" cap="none" normalizeH="0" baseline="0">
                <a:ln>
                  <a:noFill/>
                </a:ln>
                <a:solidFill>
                  <a:schemeClr val="tx1"/>
                </a:solidFill>
                <a:effectLst/>
                <a:latin typeface="+mn-lt"/>
              </a:endParaRPr>
            </a:p>
          </p:txBody>
        </p:sp>
        <p:sp>
          <p:nvSpPr>
            <p:cNvPr id="56" name="Rectangle 55">
              <a:extLst>
                <a:ext uri="{FF2B5EF4-FFF2-40B4-BE49-F238E27FC236}">
                  <a16:creationId xmlns:a16="http://schemas.microsoft.com/office/drawing/2014/main" id="{ED80CCE1-AA07-4B08-9DBF-03696EF5D929}"/>
                </a:ext>
              </a:extLst>
            </p:cNvPr>
            <p:cNvSpPr>
              <a:spLocks noChangeArrowheads="1"/>
            </p:cNvSpPr>
            <p:nvPr/>
          </p:nvSpPr>
          <p:spPr bwMode="auto">
            <a:xfrm>
              <a:off x="6725993" y="5316129"/>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i="0" u="none" strike="noStrike" kern="1200" cap="none" normalizeH="0" baseline="0">
                  <a:ln>
                    <a:noFill/>
                  </a:ln>
                  <a:solidFill>
                    <a:srgbClr val="000066"/>
                  </a:solidFill>
                  <a:effectLst/>
                  <a:latin typeface="+mn-lt"/>
                </a:rPr>
                <a:t>0</a:t>
              </a:r>
              <a:endParaRPr kumimoji="0" lang="en-US" altLang="fr-FR" sz="1200" i="0" u="none" strike="noStrike" kern="1200" cap="none" normalizeH="0" baseline="0">
                <a:ln>
                  <a:noFill/>
                </a:ln>
                <a:solidFill>
                  <a:schemeClr val="tx1"/>
                </a:solidFill>
                <a:effectLst/>
                <a:latin typeface="+mn-lt"/>
              </a:endParaRPr>
            </a:p>
          </p:txBody>
        </p:sp>
        <p:sp>
          <p:nvSpPr>
            <p:cNvPr id="57" name="Rectangle 56">
              <a:extLst>
                <a:ext uri="{FF2B5EF4-FFF2-40B4-BE49-F238E27FC236}">
                  <a16:creationId xmlns:a16="http://schemas.microsoft.com/office/drawing/2014/main" id="{7D14B464-5C05-423C-9966-8C6AB6F50DF2}"/>
                </a:ext>
              </a:extLst>
            </p:cNvPr>
            <p:cNvSpPr>
              <a:spLocks noChangeArrowheads="1"/>
            </p:cNvSpPr>
            <p:nvPr/>
          </p:nvSpPr>
          <p:spPr bwMode="auto">
            <a:xfrm>
              <a:off x="6901866" y="5316129"/>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i="0" u="none" strike="noStrike" kern="1200" cap="none" normalizeH="0" baseline="0">
                  <a:ln>
                    <a:noFill/>
                  </a:ln>
                  <a:solidFill>
                    <a:srgbClr val="000066"/>
                  </a:solidFill>
                  <a:effectLst/>
                  <a:latin typeface="+mn-lt"/>
                </a:rPr>
                <a:t>2</a:t>
              </a:r>
              <a:endParaRPr kumimoji="0" lang="en-US" altLang="fr-FR" sz="1200" i="0" u="none" strike="noStrike" kern="1200" cap="none" normalizeH="0" baseline="0">
                <a:ln>
                  <a:noFill/>
                </a:ln>
                <a:solidFill>
                  <a:schemeClr val="tx1"/>
                </a:solidFill>
                <a:effectLst/>
                <a:latin typeface="+mn-lt"/>
              </a:endParaRPr>
            </a:p>
          </p:txBody>
        </p:sp>
        <p:sp>
          <p:nvSpPr>
            <p:cNvPr id="58" name="Rectangle 57">
              <a:extLst>
                <a:ext uri="{FF2B5EF4-FFF2-40B4-BE49-F238E27FC236}">
                  <a16:creationId xmlns:a16="http://schemas.microsoft.com/office/drawing/2014/main" id="{F254A676-61E0-4436-A6BF-123D272B2C32}"/>
                </a:ext>
              </a:extLst>
            </p:cNvPr>
            <p:cNvSpPr>
              <a:spLocks noChangeArrowheads="1"/>
            </p:cNvSpPr>
            <p:nvPr/>
          </p:nvSpPr>
          <p:spPr bwMode="auto">
            <a:xfrm>
              <a:off x="7252206" y="5316129"/>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i="0" u="none" strike="noStrike" kern="1200" cap="none" normalizeH="0" baseline="0">
                  <a:ln>
                    <a:noFill/>
                  </a:ln>
                  <a:solidFill>
                    <a:srgbClr val="000066"/>
                  </a:solidFill>
                  <a:effectLst/>
                  <a:latin typeface="+mn-lt"/>
                </a:rPr>
                <a:t>6</a:t>
              </a:r>
              <a:endParaRPr kumimoji="0" lang="en-US" altLang="fr-FR" sz="1200" i="0" u="none" strike="noStrike" kern="1200" cap="none" normalizeH="0" baseline="0">
                <a:ln>
                  <a:noFill/>
                </a:ln>
                <a:solidFill>
                  <a:schemeClr val="tx1"/>
                </a:solidFill>
                <a:effectLst/>
                <a:latin typeface="+mn-lt"/>
              </a:endParaRPr>
            </a:p>
          </p:txBody>
        </p:sp>
        <p:sp>
          <p:nvSpPr>
            <p:cNvPr id="59" name="Rectangle 58">
              <a:extLst>
                <a:ext uri="{FF2B5EF4-FFF2-40B4-BE49-F238E27FC236}">
                  <a16:creationId xmlns:a16="http://schemas.microsoft.com/office/drawing/2014/main" id="{F744D3E2-C26F-448B-A652-1611556A48F1}"/>
                </a:ext>
              </a:extLst>
            </p:cNvPr>
            <p:cNvSpPr>
              <a:spLocks noChangeArrowheads="1"/>
            </p:cNvSpPr>
            <p:nvPr/>
          </p:nvSpPr>
          <p:spPr bwMode="auto">
            <a:xfrm>
              <a:off x="7572998" y="531612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i="0" u="none" strike="noStrike" kern="1200" cap="none" normalizeH="0" baseline="0">
                  <a:ln>
                    <a:noFill/>
                  </a:ln>
                  <a:solidFill>
                    <a:srgbClr val="000066"/>
                  </a:solidFill>
                  <a:effectLst/>
                  <a:latin typeface="+mn-lt"/>
                </a:rPr>
                <a:t>10</a:t>
              </a:r>
              <a:endParaRPr kumimoji="0" lang="en-US" altLang="fr-FR" sz="1200" i="0" u="none" strike="noStrike" kern="1200" cap="none" normalizeH="0" baseline="0">
                <a:ln>
                  <a:noFill/>
                </a:ln>
                <a:solidFill>
                  <a:schemeClr val="tx1"/>
                </a:solidFill>
                <a:effectLst/>
                <a:latin typeface="+mn-lt"/>
              </a:endParaRPr>
            </a:p>
          </p:txBody>
        </p:sp>
        <p:sp>
          <p:nvSpPr>
            <p:cNvPr id="60" name="Rectangle 59">
              <a:extLst>
                <a:ext uri="{FF2B5EF4-FFF2-40B4-BE49-F238E27FC236}">
                  <a16:creationId xmlns:a16="http://schemas.microsoft.com/office/drawing/2014/main" id="{3D9F77C5-C071-452D-AF5B-BE60375E739F}"/>
                </a:ext>
              </a:extLst>
            </p:cNvPr>
            <p:cNvSpPr>
              <a:spLocks noChangeArrowheads="1"/>
            </p:cNvSpPr>
            <p:nvPr/>
          </p:nvSpPr>
          <p:spPr bwMode="auto">
            <a:xfrm>
              <a:off x="8449550" y="531612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i="0" u="none" strike="noStrike" kern="1200" cap="none" normalizeH="0" baseline="0">
                  <a:ln>
                    <a:noFill/>
                  </a:ln>
                  <a:solidFill>
                    <a:srgbClr val="000066"/>
                  </a:solidFill>
                  <a:effectLst/>
                  <a:latin typeface="+mn-lt"/>
                </a:rPr>
                <a:t>20</a:t>
              </a:r>
              <a:endParaRPr kumimoji="0" lang="en-US" altLang="fr-FR" sz="1200" i="0" u="none" strike="noStrike" kern="1200" cap="none" normalizeH="0" baseline="0">
                <a:ln>
                  <a:noFill/>
                </a:ln>
                <a:solidFill>
                  <a:schemeClr val="tx1"/>
                </a:solidFill>
                <a:effectLst/>
                <a:latin typeface="+mn-lt"/>
              </a:endParaRPr>
            </a:p>
          </p:txBody>
        </p:sp>
        <p:sp>
          <p:nvSpPr>
            <p:cNvPr id="61" name="Rectangle 60">
              <a:extLst>
                <a:ext uri="{FF2B5EF4-FFF2-40B4-BE49-F238E27FC236}">
                  <a16:creationId xmlns:a16="http://schemas.microsoft.com/office/drawing/2014/main" id="{8B4B8BA9-0484-43D2-8723-BA9A3EAF2D47}"/>
                </a:ext>
              </a:extLst>
            </p:cNvPr>
            <p:cNvSpPr>
              <a:spLocks noChangeArrowheads="1"/>
            </p:cNvSpPr>
            <p:nvPr/>
          </p:nvSpPr>
          <p:spPr bwMode="auto">
            <a:xfrm>
              <a:off x="6004209" y="3955616"/>
              <a:ext cx="264496"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kern="1200" cap="none" normalizeH="0" baseline="0">
                  <a:ln>
                    <a:noFill/>
                  </a:ln>
                  <a:solidFill>
                    <a:srgbClr val="000066"/>
                  </a:solidFill>
                  <a:effectLst/>
                  <a:latin typeface="+mn-lt"/>
                </a:rPr>
                <a:t>-7.7</a:t>
              </a:r>
              <a:endParaRPr kumimoji="0" lang="en-US" altLang="fr-FR" sz="1200" b="0" i="0" u="none" strike="noStrike" kern="1200" cap="none" normalizeH="0" baseline="0">
                <a:ln>
                  <a:noFill/>
                </a:ln>
                <a:solidFill>
                  <a:schemeClr val="tx1"/>
                </a:solidFill>
                <a:effectLst/>
                <a:latin typeface="+mn-lt"/>
              </a:endParaRPr>
            </a:p>
          </p:txBody>
        </p:sp>
        <p:sp>
          <p:nvSpPr>
            <p:cNvPr id="62" name="Rectangle 61">
              <a:extLst>
                <a:ext uri="{FF2B5EF4-FFF2-40B4-BE49-F238E27FC236}">
                  <a16:creationId xmlns:a16="http://schemas.microsoft.com/office/drawing/2014/main" id="{AC5B5C3F-6D4C-4E11-BD33-CCAE0B13C0F7}"/>
                </a:ext>
              </a:extLst>
            </p:cNvPr>
            <p:cNvSpPr>
              <a:spLocks noChangeArrowheads="1"/>
            </p:cNvSpPr>
            <p:nvPr/>
          </p:nvSpPr>
          <p:spPr bwMode="auto">
            <a:xfrm>
              <a:off x="7259594" y="3775032"/>
              <a:ext cx="213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kern="1200" cap="none" normalizeH="0" baseline="0">
                  <a:ln>
                    <a:noFill/>
                  </a:ln>
                  <a:solidFill>
                    <a:srgbClr val="000066"/>
                  </a:solidFill>
                  <a:effectLst/>
                  <a:latin typeface="+mn-lt"/>
                </a:rPr>
                <a:t>5.4</a:t>
              </a:r>
              <a:endParaRPr kumimoji="0" lang="en-US" altLang="fr-FR" sz="1200" b="0" i="0" u="none" strike="noStrike" kern="1200" cap="none" normalizeH="0" baseline="0">
                <a:ln>
                  <a:noFill/>
                </a:ln>
                <a:solidFill>
                  <a:schemeClr val="tx1"/>
                </a:solidFill>
                <a:effectLst/>
                <a:latin typeface="+mn-lt"/>
              </a:endParaRPr>
            </a:p>
          </p:txBody>
        </p:sp>
        <p:sp>
          <p:nvSpPr>
            <p:cNvPr id="63" name="Rectangle 62">
              <a:extLst>
                <a:ext uri="{FF2B5EF4-FFF2-40B4-BE49-F238E27FC236}">
                  <a16:creationId xmlns:a16="http://schemas.microsoft.com/office/drawing/2014/main" id="{5537FD11-E5B3-43B2-A782-19F65230F5D0}"/>
                </a:ext>
              </a:extLst>
            </p:cNvPr>
            <p:cNvSpPr>
              <a:spLocks noChangeArrowheads="1"/>
            </p:cNvSpPr>
            <p:nvPr/>
          </p:nvSpPr>
          <p:spPr bwMode="auto">
            <a:xfrm>
              <a:off x="7958761" y="4319974"/>
              <a:ext cx="2981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kern="1200" cap="none" normalizeH="0" baseline="0">
                  <a:ln>
                    <a:noFill/>
                  </a:ln>
                  <a:solidFill>
                    <a:srgbClr val="000066"/>
                  </a:solidFill>
                  <a:effectLst/>
                  <a:latin typeface="+mn-lt"/>
                </a:rPr>
                <a:t>13.2</a:t>
              </a:r>
              <a:endParaRPr kumimoji="0" lang="en-US" altLang="fr-FR" sz="1200" b="0" i="0" u="none" strike="noStrike" kern="1200" cap="none" normalizeH="0" baseline="0">
                <a:ln>
                  <a:noFill/>
                </a:ln>
                <a:solidFill>
                  <a:schemeClr val="tx1"/>
                </a:solidFill>
                <a:effectLst/>
                <a:latin typeface="+mn-lt"/>
              </a:endParaRPr>
            </a:p>
          </p:txBody>
        </p:sp>
        <p:sp>
          <p:nvSpPr>
            <p:cNvPr id="64" name="Rectangle 63">
              <a:extLst>
                <a:ext uri="{FF2B5EF4-FFF2-40B4-BE49-F238E27FC236}">
                  <a16:creationId xmlns:a16="http://schemas.microsoft.com/office/drawing/2014/main" id="{31738D83-3A14-4604-AE17-264ADB443E19}"/>
                </a:ext>
              </a:extLst>
            </p:cNvPr>
            <p:cNvSpPr>
              <a:spLocks noChangeArrowheads="1"/>
            </p:cNvSpPr>
            <p:nvPr/>
          </p:nvSpPr>
          <p:spPr bwMode="auto">
            <a:xfrm>
              <a:off x="6320376" y="4289649"/>
              <a:ext cx="264496"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kern="1200" cap="none" normalizeH="0" baseline="0">
                  <a:ln>
                    <a:noFill/>
                  </a:ln>
                  <a:solidFill>
                    <a:srgbClr val="000066"/>
                  </a:solidFill>
                  <a:effectLst/>
                  <a:latin typeface="+mn-lt"/>
                </a:rPr>
                <a:t>-0.7</a:t>
              </a:r>
              <a:endParaRPr kumimoji="0" lang="en-US" altLang="fr-FR" sz="1200" b="0" i="0" u="none" strike="noStrike" kern="1200" cap="none" normalizeH="0" baseline="0">
                <a:ln>
                  <a:noFill/>
                </a:ln>
                <a:solidFill>
                  <a:schemeClr val="tx1"/>
                </a:solidFill>
                <a:effectLst/>
                <a:latin typeface="+mn-lt"/>
              </a:endParaRPr>
            </a:p>
          </p:txBody>
        </p:sp>
        <p:sp>
          <p:nvSpPr>
            <p:cNvPr id="65" name="Rectangle 64">
              <a:extLst>
                <a:ext uri="{FF2B5EF4-FFF2-40B4-BE49-F238E27FC236}">
                  <a16:creationId xmlns:a16="http://schemas.microsoft.com/office/drawing/2014/main" id="{D8E68315-F738-4313-A7A5-47C6FD7549AF}"/>
                </a:ext>
              </a:extLst>
            </p:cNvPr>
            <p:cNvSpPr>
              <a:spLocks noChangeArrowheads="1"/>
            </p:cNvSpPr>
            <p:nvPr/>
          </p:nvSpPr>
          <p:spPr bwMode="auto">
            <a:xfrm>
              <a:off x="6291165" y="4756635"/>
              <a:ext cx="264496"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kern="1200" cap="none" normalizeH="0" baseline="0">
                  <a:ln>
                    <a:noFill/>
                  </a:ln>
                  <a:solidFill>
                    <a:srgbClr val="000066"/>
                  </a:solidFill>
                  <a:effectLst/>
                  <a:latin typeface="+mn-lt"/>
                </a:rPr>
                <a:t>-1.9</a:t>
              </a:r>
              <a:endParaRPr kumimoji="0" lang="en-US" altLang="fr-FR" sz="1200" b="0" i="0" u="none" strike="noStrike" kern="1200" cap="none" normalizeH="0" baseline="0">
                <a:ln>
                  <a:noFill/>
                </a:ln>
                <a:solidFill>
                  <a:schemeClr val="tx1"/>
                </a:solidFill>
                <a:effectLst/>
                <a:latin typeface="+mn-lt"/>
              </a:endParaRPr>
            </a:p>
          </p:txBody>
        </p:sp>
        <p:sp>
          <p:nvSpPr>
            <p:cNvPr id="66" name="Rectangle 65">
              <a:extLst>
                <a:ext uri="{FF2B5EF4-FFF2-40B4-BE49-F238E27FC236}">
                  <a16:creationId xmlns:a16="http://schemas.microsoft.com/office/drawing/2014/main" id="{A40A9ABF-8C79-4FF9-A5F6-8E063EBDC465}"/>
                </a:ext>
              </a:extLst>
            </p:cNvPr>
            <p:cNvSpPr>
              <a:spLocks noChangeArrowheads="1"/>
            </p:cNvSpPr>
            <p:nvPr/>
          </p:nvSpPr>
          <p:spPr bwMode="auto">
            <a:xfrm>
              <a:off x="7861679" y="4756635"/>
              <a:ext cx="2981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kern="1200" cap="none" normalizeH="0" baseline="0">
                  <a:ln>
                    <a:noFill/>
                  </a:ln>
                  <a:solidFill>
                    <a:srgbClr val="000066"/>
                  </a:solidFill>
                  <a:effectLst/>
                  <a:latin typeface="+mn-lt"/>
                </a:rPr>
                <a:t>12.2</a:t>
              </a:r>
              <a:endParaRPr kumimoji="0" lang="en-US" altLang="fr-FR" sz="1200" b="0" i="0" u="none" strike="noStrike" kern="1200" cap="none" normalizeH="0" baseline="0">
                <a:ln>
                  <a:noFill/>
                </a:ln>
                <a:solidFill>
                  <a:schemeClr val="tx1"/>
                </a:solidFill>
                <a:effectLst/>
                <a:latin typeface="+mn-lt"/>
              </a:endParaRPr>
            </a:p>
          </p:txBody>
        </p:sp>
        <p:sp>
          <p:nvSpPr>
            <p:cNvPr id="67" name="Rectangle 66">
              <a:extLst>
                <a:ext uri="{FF2B5EF4-FFF2-40B4-BE49-F238E27FC236}">
                  <a16:creationId xmlns:a16="http://schemas.microsoft.com/office/drawing/2014/main" id="{85ACE53A-E8C4-40B3-BBEC-70F228645544}"/>
                </a:ext>
              </a:extLst>
            </p:cNvPr>
            <p:cNvSpPr>
              <a:spLocks noChangeArrowheads="1"/>
            </p:cNvSpPr>
            <p:nvPr/>
          </p:nvSpPr>
          <p:spPr bwMode="auto">
            <a:xfrm>
              <a:off x="7118541" y="4893886"/>
              <a:ext cx="213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kern="1200" cap="none" normalizeH="0" baseline="0">
                  <a:ln>
                    <a:noFill/>
                  </a:ln>
                  <a:solidFill>
                    <a:srgbClr val="000066"/>
                  </a:solidFill>
                  <a:effectLst/>
                  <a:latin typeface="+mn-lt"/>
                </a:rPr>
                <a:t>5.1</a:t>
              </a:r>
              <a:endParaRPr kumimoji="0" lang="en-US" altLang="fr-FR" sz="1200" b="0" i="0" u="none" strike="noStrike" kern="1200" cap="none" normalizeH="0" baseline="0">
                <a:ln>
                  <a:noFill/>
                </a:ln>
                <a:solidFill>
                  <a:schemeClr val="tx1"/>
                </a:solidFill>
                <a:effectLst/>
                <a:latin typeface="+mn-lt"/>
              </a:endParaRPr>
            </a:p>
          </p:txBody>
        </p:sp>
        <p:sp>
          <p:nvSpPr>
            <p:cNvPr id="68" name="Rectangle 67">
              <a:extLst>
                <a:ext uri="{FF2B5EF4-FFF2-40B4-BE49-F238E27FC236}">
                  <a16:creationId xmlns:a16="http://schemas.microsoft.com/office/drawing/2014/main" id="{DBE50CFF-C31B-4970-ADD8-A1DCCDB6763D}"/>
                </a:ext>
              </a:extLst>
            </p:cNvPr>
            <p:cNvSpPr>
              <a:spLocks noChangeArrowheads="1"/>
            </p:cNvSpPr>
            <p:nvPr/>
          </p:nvSpPr>
          <p:spPr bwMode="auto">
            <a:xfrm>
              <a:off x="7162773" y="4143244"/>
              <a:ext cx="213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kern="1200" cap="none" normalizeH="0" baseline="0">
                  <a:ln>
                    <a:noFill/>
                  </a:ln>
                  <a:solidFill>
                    <a:srgbClr val="000066"/>
                  </a:solidFill>
                  <a:effectLst/>
                  <a:latin typeface="+mn-lt"/>
                </a:rPr>
                <a:t>6.3</a:t>
              </a:r>
              <a:endParaRPr kumimoji="0" lang="en-US" altLang="fr-FR" sz="1200" b="0" i="0" u="none" strike="noStrike" kern="1200" cap="none" normalizeH="0" baseline="0">
                <a:ln>
                  <a:noFill/>
                </a:ln>
                <a:solidFill>
                  <a:schemeClr val="tx1"/>
                </a:solidFill>
                <a:effectLst/>
                <a:latin typeface="+mn-lt"/>
              </a:endParaRPr>
            </a:p>
          </p:txBody>
        </p:sp>
        <p:sp>
          <p:nvSpPr>
            <p:cNvPr id="69" name="Rectangle 68">
              <a:extLst>
                <a:ext uri="{FF2B5EF4-FFF2-40B4-BE49-F238E27FC236}">
                  <a16:creationId xmlns:a16="http://schemas.microsoft.com/office/drawing/2014/main" id="{3A68B66E-6AAF-4E0E-8BEB-4591239D5C7F}"/>
                </a:ext>
              </a:extLst>
            </p:cNvPr>
            <p:cNvSpPr>
              <a:spLocks noChangeArrowheads="1"/>
            </p:cNvSpPr>
            <p:nvPr/>
          </p:nvSpPr>
          <p:spPr bwMode="auto">
            <a:xfrm>
              <a:off x="6496873" y="3582758"/>
              <a:ext cx="264496"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kern="1200" cap="none" normalizeH="0" baseline="0">
                  <a:ln>
                    <a:noFill/>
                  </a:ln>
                  <a:solidFill>
                    <a:srgbClr val="000066"/>
                  </a:solidFill>
                  <a:effectLst/>
                  <a:latin typeface="+mn-lt"/>
                </a:rPr>
                <a:t>-</a:t>
              </a:r>
              <a:r>
                <a:rPr lang="en-US" altLang="fr-FR" sz="1200" b="1">
                  <a:solidFill>
                    <a:srgbClr val="000066"/>
                  </a:solidFill>
                  <a:latin typeface="+mn-lt"/>
                </a:rPr>
                <a:t>1.1</a:t>
              </a:r>
              <a:endParaRPr kumimoji="0" lang="en-US" altLang="fr-FR" sz="1200" b="0" i="0" u="none" strike="noStrike" kern="1200" cap="none" normalizeH="0" baseline="0">
                <a:ln>
                  <a:noFill/>
                </a:ln>
                <a:solidFill>
                  <a:schemeClr val="tx1"/>
                </a:solidFill>
                <a:effectLst/>
                <a:latin typeface="+mn-lt"/>
              </a:endParaRPr>
            </a:p>
          </p:txBody>
        </p:sp>
        <p:sp>
          <p:nvSpPr>
            <p:cNvPr id="87" name="Line 17">
              <a:extLst>
                <a:ext uri="{FF2B5EF4-FFF2-40B4-BE49-F238E27FC236}">
                  <a16:creationId xmlns:a16="http://schemas.microsoft.com/office/drawing/2014/main" id="{0FC1293E-A319-4F96-A1C6-6D91375F7C2C}"/>
                </a:ext>
              </a:extLst>
            </p:cNvPr>
            <p:cNvSpPr>
              <a:spLocks noChangeShapeType="1"/>
            </p:cNvSpPr>
            <p:nvPr/>
          </p:nvSpPr>
          <p:spPr bwMode="auto">
            <a:xfrm flipV="1">
              <a:off x="6132245" y="3804308"/>
              <a:ext cx="0" cy="57329"/>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88" name="Line 18">
              <a:extLst>
                <a:ext uri="{FF2B5EF4-FFF2-40B4-BE49-F238E27FC236}">
                  <a16:creationId xmlns:a16="http://schemas.microsoft.com/office/drawing/2014/main" id="{8A1D77F3-57BF-443E-9241-3C44D19EA7D0}"/>
                </a:ext>
              </a:extLst>
            </p:cNvPr>
            <p:cNvSpPr>
              <a:spLocks noChangeShapeType="1"/>
            </p:cNvSpPr>
            <p:nvPr/>
          </p:nvSpPr>
          <p:spPr bwMode="auto">
            <a:xfrm flipV="1">
              <a:off x="6132245" y="3861637"/>
              <a:ext cx="0" cy="57329"/>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89" name="Line 19">
              <a:extLst>
                <a:ext uri="{FF2B5EF4-FFF2-40B4-BE49-F238E27FC236}">
                  <a16:creationId xmlns:a16="http://schemas.microsoft.com/office/drawing/2014/main" id="{53B5BB5B-3696-4318-9B9C-518126E1CAB1}"/>
                </a:ext>
              </a:extLst>
            </p:cNvPr>
            <p:cNvSpPr>
              <a:spLocks noChangeShapeType="1"/>
            </p:cNvSpPr>
            <p:nvPr/>
          </p:nvSpPr>
          <p:spPr bwMode="auto">
            <a:xfrm flipV="1">
              <a:off x="7222658" y="3804308"/>
              <a:ext cx="0" cy="57329"/>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90" name="Line 20">
              <a:extLst>
                <a:ext uri="{FF2B5EF4-FFF2-40B4-BE49-F238E27FC236}">
                  <a16:creationId xmlns:a16="http://schemas.microsoft.com/office/drawing/2014/main" id="{778A72C9-B2BF-4047-9F8F-7AC63A38E01E}"/>
                </a:ext>
              </a:extLst>
            </p:cNvPr>
            <p:cNvSpPr>
              <a:spLocks noChangeShapeType="1"/>
            </p:cNvSpPr>
            <p:nvPr/>
          </p:nvSpPr>
          <p:spPr bwMode="auto">
            <a:xfrm flipV="1">
              <a:off x="7222658" y="3861637"/>
              <a:ext cx="0" cy="57329"/>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91" name="Line 21">
              <a:extLst>
                <a:ext uri="{FF2B5EF4-FFF2-40B4-BE49-F238E27FC236}">
                  <a16:creationId xmlns:a16="http://schemas.microsoft.com/office/drawing/2014/main" id="{5FDB5F40-0559-4BF0-B76A-CFDA2AA9717A}"/>
                </a:ext>
              </a:extLst>
            </p:cNvPr>
            <p:cNvSpPr>
              <a:spLocks noChangeShapeType="1"/>
            </p:cNvSpPr>
            <p:nvPr/>
          </p:nvSpPr>
          <p:spPr bwMode="auto">
            <a:xfrm flipH="1">
              <a:off x="6132245" y="3861637"/>
              <a:ext cx="1090414" cy="0"/>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92" name="Rectangle 91">
              <a:extLst>
                <a:ext uri="{FF2B5EF4-FFF2-40B4-BE49-F238E27FC236}">
                  <a16:creationId xmlns:a16="http://schemas.microsoft.com/office/drawing/2014/main" id="{92934CD4-2C4B-4DEF-B383-06FB5857FFE2}"/>
                </a:ext>
              </a:extLst>
            </p:cNvPr>
            <p:cNvSpPr>
              <a:spLocks noChangeArrowheads="1"/>
            </p:cNvSpPr>
            <p:nvPr/>
          </p:nvSpPr>
          <p:spPr bwMode="auto">
            <a:xfrm>
              <a:off x="6592329" y="3820285"/>
              <a:ext cx="108000" cy="81763"/>
            </a:xfrm>
            <a:prstGeom prst="rect">
              <a:avLst/>
            </a:prstGeom>
            <a:solidFill>
              <a:srgbClr val="666666"/>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81" name="Line 22">
              <a:extLst>
                <a:ext uri="{FF2B5EF4-FFF2-40B4-BE49-F238E27FC236}">
                  <a16:creationId xmlns:a16="http://schemas.microsoft.com/office/drawing/2014/main" id="{F6B0186B-6521-432E-9E61-4D368325085C}"/>
                </a:ext>
              </a:extLst>
            </p:cNvPr>
            <p:cNvSpPr>
              <a:spLocks noChangeShapeType="1"/>
            </p:cNvSpPr>
            <p:nvPr/>
          </p:nvSpPr>
          <p:spPr bwMode="auto">
            <a:xfrm flipV="1">
              <a:off x="6671120" y="4348454"/>
              <a:ext cx="0" cy="56388"/>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82" name="Line 23">
              <a:extLst>
                <a:ext uri="{FF2B5EF4-FFF2-40B4-BE49-F238E27FC236}">
                  <a16:creationId xmlns:a16="http://schemas.microsoft.com/office/drawing/2014/main" id="{A747B8E3-00C6-4259-898C-187307FB8221}"/>
                </a:ext>
              </a:extLst>
            </p:cNvPr>
            <p:cNvSpPr>
              <a:spLocks noChangeShapeType="1"/>
            </p:cNvSpPr>
            <p:nvPr/>
          </p:nvSpPr>
          <p:spPr bwMode="auto">
            <a:xfrm flipV="1">
              <a:off x="6671120" y="4404842"/>
              <a:ext cx="0" cy="57329"/>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83" name="Line 28">
              <a:extLst>
                <a:ext uri="{FF2B5EF4-FFF2-40B4-BE49-F238E27FC236}">
                  <a16:creationId xmlns:a16="http://schemas.microsoft.com/office/drawing/2014/main" id="{F8E6999A-7833-4BF8-8AF4-F09B9D26CC15}"/>
                </a:ext>
              </a:extLst>
            </p:cNvPr>
            <p:cNvSpPr>
              <a:spLocks noChangeShapeType="1"/>
            </p:cNvSpPr>
            <p:nvPr/>
          </p:nvSpPr>
          <p:spPr bwMode="auto">
            <a:xfrm flipV="1">
              <a:off x="7928965" y="4348454"/>
              <a:ext cx="0" cy="56388"/>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84" name="Line 29">
              <a:extLst>
                <a:ext uri="{FF2B5EF4-FFF2-40B4-BE49-F238E27FC236}">
                  <a16:creationId xmlns:a16="http://schemas.microsoft.com/office/drawing/2014/main" id="{C93A88A2-A17C-418B-AC32-4DA1AD171449}"/>
                </a:ext>
              </a:extLst>
            </p:cNvPr>
            <p:cNvSpPr>
              <a:spLocks noChangeShapeType="1"/>
            </p:cNvSpPr>
            <p:nvPr/>
          </p:nvSpPr>
          <p:spPr bwMode="auto">
            <a:xfrm flipV="1">
              <a:off x="7928965" y="4404842"/>
              <a:ext cx="0" cy="57329"/>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85" name="Line 30">
              <a:extLst>
                <a:ext uri="{FF2B5EF4-FFF2-40B4-BE49-F238E27FC236}">
                  <a16:creationId xmlns:a16="http://schemas.microsoft.com/office/drawing/2014/main" id="{60263E1B-47B5-43B9-AAB5-60CA7122BFA2}"/>
                </a:ext>
              </a:extLst>
            </p:cNvPr>
            <p:cNvSpPr>
              <a:spLocks noChangeShapeType="1"/>
            </p:cNvSpPr>
            <p:nvPr/>
          </p:nvSpPr>
          <p:spPr bwMode="auto">
            <a:xfrm flipH="1">
              <a:off x="6671120" y="4404842"/>
              <a:ext cx="1257845" cy="0"/>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86" name="Rectangle 85">
              <a:extLst>
                <a:ext uri="{FF2B5EF4-FFF2-40B4-BE49-F238E27FC236}">
                  <a16:creationId xmlns:a16="http://schemas.microsoft.com/office/drawing/2014/main" id="{2288EBED-36AA-4CE9-95C7-F9D24751D997}"/>
                </a:ext>
              </a:extLst>
            </p:cNvPr>
            <p:cNvSpPr>
              <a:spLocks noChangeArrowheads="1"/>
            </p:cNvSpPr>
            <p:nvPr/>
          </p:nvSpPr>
          <p:spPr bwMode="auto">
            <a:xfrm>
              <a:off x="7252205" y="4364430"/>
              <a:ext cx="108000" cy="80823"/>
            </a:xfrm>
            <a:prstGeom prst="rect">
              <a:avLst/>
            </a:prstGeom>
            <a:solidFill>
              <a:srgbClr val="666666"/>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76" name="Line 24">
              <a:extLst>
                <a:ext uri="{FF2B5EF4-FFF2-40B4-BE49-F238E27FC236}">
                  <a16:creationId xmlns:a16="http://schemas.microsoft.com/office/drawing/2014/main" id="{D456A5D3-76C7-4CA1-A214-13D07C3B6893}"/>
                </a:ext>
              </a:extLst>
            </p:cNvPr>
            <p:cNvSpPr>
              <a:spLocks noChangeShapeType="1"/>
            </p:cNvSpPr>
            <p:nvPr/>
          </p:nvSpPr>
          <p:spPr bwMode="auto">
            <a:xfrm flipV="1">
              <a:off x="6612027" y="4855948"/>
              <a:ext cx="0" cy="57329"/>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77" name="Freeform 25">
              <a:extLst>
                <a:ext uri="{FF2B5EF4-FFF2-40B4-BE49-F238E27FC236}">
                  <a16:creationId xmlns:a16="http://schemas.microsoft.com/office/drawing/2014/main" id="{7504C7CD-4501-43ED-94A6-3403183E9D23}"/>
                </a:ext>
              </a:extLst>
            </p:cNvPr>
            <p:cNvSpPr>
              <a:spLocks/>
            </p:cNvSpPr>
            <p:nvPr/>
          </p:nvSpPr>
          <p:spPr bwMode="auto">
            <a:xfrm>
              <a:off x="7831884" y="4799560"/>
              <a:ext cx="0" cy="113717"/>
            </a:xfrm>
            <a:custGeom>
              <a:avLst/>
              <a:gdLst>
                <a:gd name="T0" fmla="*/ 121 h 121"/>
                <a:gd name="T1" fmla="*/ 60 h 121"/>
                <a:gd name="T2" fmla="*/ 0 h 121"/>
              </a:gdLst>
              <a:ahLst/>
              <a:cxnLst>
                <a:cxn ang="0">
                  <a:pos x="0" y="T0"/>
                </a:cxn>
                <a:cxn ang="0">
                  <a:pos x="0" y="T1"/>
                </a:cxn>
                <a:cxn ang="0">
                  <a:pos x="0" y="T2"/>
                </a:cxn>
              </a:cxnLst>
              <a:rect l="0" t="0" r="r" b="b"/>
              <a:pathLst>
                <a:path h="121">
                  <a:moveTo>
                    <a:pt x="0" y="121"/>
                  </a:moveTo>
                  <a:lnTo>
                    <a:pt x="0" y="60"/>
                  </a:lnTo>
                  <a:lnTo>
                    <a:pt x="0" y="0"/>
                  </a:lnTo>
                </a:path>
              </a:pathLst>
            </a:custGeom>
            <a:noFill/>
            <a:ln w="20638">
              <a:solidFill>
                <a:srgbClr val="666666"/>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78" name="Line 26">
              <a:extLst>
                <a:ext uri="{FF2B5EF4-FFF2-40B4-BE49-F238E27FC236}">
                  <a16:creationId xmlns:a16="http://schemas.microsoft.com/office/drawing/2014/main" id="{4D47A995-075A-48E1-9F9B-6222C37B78C4}"/>
                </a:ext>
              </a:extLst>
            </p:cNvPr>
            <p:cNvSpPr>
              <a:spLocks noChangeShapeType="1"/>
            </p:cNvSpPr>
            <p:nvPr/>
          </p:nvSpPr>
          <p:spPr bwMode="auto">
            <a:xfrm flipV="1">
              <a:off x="6612027" y="4799560"/>
              <a:ext cx="0" cy="56388"/>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79" name="Line 27">
              <a:extLst>
                <a:ext uri="{FF2B5EF4-FFF2-40B4-BE49-F238E27FC236}">
                  <a16:creationId xmlns:a16="http://schemas.microsoft.com/office/drawing/2014/main" id="{AC4BB35B-1CC7-4029-BAFE-09116DEEB9FD}"/>
                </a:ext>
              </a:extLst>
            </p:cNvPr>
            <p:cNvSpPr>
              <a:spLocks noChangeShapeType="1"/>
            </p:cNvSpPr>
            <p:nvPr/>
          </p:nvSpPr>
          <p:spPr bwMode="auto">
            <a:xfrm flipH="1">
              <a:off x="6612027" y="4855948"/>
              <a:ext cx="1219857" cy="0"/>
            </a:xfrm>
            <a:prstGeom prst="line">
              <a:avLst/>
            </a:prstGeom>
            <a:noFill/>
            <a:ln w="20638">
              <a:solidFill>
                <a:srgbClr val="6666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80" name="Rectangle 79">
              <a:extLst>
                <a:ext uri="{FF2B5EF4-FFF2-40B4-BE49-F238E27FC236}">
                  <a16:creationId xmlns:a16="http://schemas.microsoft.com/office/drawing/2014/main" id="{FC0AD009-7FE4-41DF-802F-2FDB69AE0DE6}"/>
                </a:ext>
              </a:extLst>
            </p:cNvPr>
            <p:cNvSpPr>
              <a:spLocks noChangeArrowheads="1"/>
            </p:cNvSpPr>
            <p:nvPr/>
          </p:nvSpPr>
          <p:spPr bwMode="auto">
            <a:xfrm>
              <a:off x="7160751" y="4815536"/>
              <a:ext cx="108000" cy="81764"/>
            </a:xfrm>
            <a:prstGeom prst="rect">
              <a:avLst/>
            </a:prstGeom>
            <a:solidFill>
              <a:srgbClr val="666666"/>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200" kern="1200">
                <a:latin typeface="+mn-lt"/>
              </a:endParaRPr>
            </a:p>
          </p:txBody>
        </p:sp>
        <p:sp>
          <p:nvSpPr>
            <p:cNvPr id="73" name="Rectangle 72">
              <a:extLst>
                <a:ext uri="{FF2B5EF4-FFF2-40B4-BE49-F238E27FC236}">
                  <a16:creationId xmlns:a16="http://schemas.microsoft.com/office/drawing/2014/main" id="{B37B6BEF-D48C-42DE-9437-D1AC16663856}"/>
                </a:ext>
              </a:extLst>
            </p:cNvPr>
            <p:cNvSpPr>
              <a:spLocks noChangeArrowheads="1"/>
            </p:cNvSpPr>
            <p:nvPr/>
          </p:nvSpPr>
          <p:spPr bwMode="auto">
            <a:xfrm>
              <a:off x="3540280" y="4724649"/>
              <a:ext cx="2273058"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kern="1200" cap="none" normalizeH="0" baseline="0" dirty="0">
                  <a:ln>
                    <a:noFill/>
                  </a:ln>
                  <a:solidFill>
                    <a:srgbClr val="CC1E99"/>
                  </a:solidFill>
                  <a:effectLst/>
                  <a:latin typeface="+mj-lt"/>
                </a:rPr>
                <a:t>DTG + TAF/FTC </a:t>
              </a:r>
              <a:r>
                <a:rPr kumimoji="0" lang="en-US" altLang="fr-FR" sz="1400" b="1" i="0" u="none" strike="noStrike" kern="1200" cap="none" normalizeH="0" baseline="0" dirty="0">
                  <a:ln>
                    <a:noFill/>
                  </a:ln>
                  <a:solidFill>
                    <a:srgbClr val="000066"/>
                  </a:solidFill>
                  <a:effectLst/>
                  <a:latin typeface="+mj-lt"/>
                </a:rPr>
                <a:t>vs </a:t>
              </a:r>
              <a:r>
                <a:rPr lang="en-US" altLang="fr-FR" sz="1400" b="1" dirty="0">
                  <a:solidFill>
                    <a:srgbClr val="427534"/>
                  </a:solidFill>
                  <a:latin typeface="+mj-lt"/>
                </a:rPr>
                <a:t>EFV/TDF/FTC</a:t>
              </a:r>
              <a:endParaRPr kumimoji="0" lang="en-US" altLang="fr-FR" sz="1400" b="1" i="0" u="none" strike="noStrike" kern="1200" cap="none" normalizeH="0" baseline="0" dirty="0">
                <a:ln>
                  <a:noFill/>
                </a:ln>
                <a:solidFill>
                  <a:srgbClr val="427534"/>
                </a:solidFill>
                <a:effectLst/>
                <a:latin typeface="+mj-lt"/>
              </a:endParaRPr>
            </a:p>
          </p:txBody>
        </p:sp>
        <p:sp>
          <p:nvSpPr>
            <p:cNvPr id="74" name="Rectangle 73">
              <a:extLst>
                <a:ext uri="{FF2B5EF4-FFF2-40B4-BE49-F238E27FC236}">
                  <a16:creationId xmlns:a16="http://schemas.microsoft.com/office/drawing/2014/main" id="{BB89D40A-6D5B-4579-B929-43D22CFEACAB}"/>
                </a:ext>
              </a:extLst>
            </p:cNvPr>
            <p:cNvSpPr>
              <a:spLocks noChangeArrowheads="1"/>
            </p:cNvSpPr>
            <p:nvPr/>
          </p:nvSpPr>
          <p:spPr bwMode="auto">
            <a:xfrm>
              <a:off x="3521364" y="4283379"/>
              <a:ext cx="229197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fr-FR" sz="1400" b="1" dirty="0">
                  <a:solidFill>
                    <a:srgbClr val="0000FF"/>
                  </a:solidFill>
                  <a:latin typeface="+mj-lt"/>
                </a:rPr>
                <a:t>DTG + TDF/FTC</a:t>
              </a:r>
              <a:r>
                <a:rPr kumimoji="0" lang="en-US" altLang="fr-FR" sz="1400" b="1" i="0" u="none" strike="noStrike" kern="1200" cap="none" normalizeH="0" baseline="0" dirty="0">
                  <a:ln>
                    <a:noFill/>
                  </a:ln>
                  <a:solidFill>
                    <a:srgbClr val="0000FF"/>
                  </a:solidFill>
                  <a:effectLst/>
                  <a:latin typeface="+mj-lt"/>
                </a:rPr>
                <a:t> </a:t>
              </a:r>
              <a:r>
                <a:rPr kumimoji="0" lang="en-US" altLang="fr-FR" sz="1400" b="1" i="0" u="none" strike="noStrike" kern="1200" cap="none" normalizeH="0" baseline="0" dirty="0">
                  <a:ln>
                    <a:noFill/>
                  </a:ln>
                  <a:solidFill>
                    <a:srgbClr val="000066"/>
                  </a:solidFill>
                  <a:effectLst/>
                  <a:latin typeface="+mj-lt"/>
                </a:rPr>
                <a:t>vs </a:t>
              </a:r>
              <a:r>
                <a:rPr kumimoji="0" lang="en-US" altLang="fr-FR" sz="1400" b="1" i="0" u="none" strike="noStrike" kern="1200" cap="none" normalizeH="0" baseline="0" dirty="0">
                  <a:ln>
                    <a:noFill/>
                  </a:ln>
                  <a:solidFill>
                    <a:srgbClr val="427534"/>
                  </a:solidFill>
                  <a:effectLst/>
                  <a:latin typeface="+mj-lt"/>
                </a:rPr>
                <a:t>EFV/TDF/FTC</a:t>
              </a:r>
            </a:p>
          </p:txBody>
        </p:sp>
        <p:sp>
          <p:nvSpPr>
            <p:cNvPr id="75" name="Rectangle 74">
              <a:extLst>
                <a:ext uri="{FF2B5EF4-FFF2-40B4-BE49-F238E27FC236}">
                  <a16:creationId xmlns:a16="http://schemas.microsoft.com/office/drawing/2014/main" id="{9302D76F-97AB-4785-92D0-C4F0D3B3F6E1}"/>
                </a:ext>
              </a:extLst>
            </p:cNvPr>
            <p:cNvSpPr>
              <a:spLocks noChangeArrowheads="1"/>
            </p:cNvSpPr>
            <p:nvPr/>
          </p:nvSpPr>
          <p:spPr bwMode="auto">
            <a:xfrm>
              <a:off x="4362748" y="3775032"/>
              <a:ext cx="145059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lang="en-US" altLang="fr-FR" sz="1400" b="1" dirty="0">
                  <a:solidFill>
                    <a:srgbClr val="CC1E99"/>
                  </a:solidFill>
                  <a:latin typeface="+mj-lt"/>
                </a:rPr>
                <a:t>TAF/FTC</a:t>
              </a:r>
              <a:r>
                <a:rPr kumimoji="0" lang="en-US" altLang="fr-FR" sz="1400" b="1" i="0" u="none" strike="noStrike" kern="1200" cap="none" normalizeH="0" baseline="0" dirty="0">
                  <a:ln>
                    <a:noFill/>
                  </a:ln>
                  <a:solidFill>
                    <a:srgbClr val="CC1E99"/>
                  </a:solidFill>
                  <a:effectLst/>
                  <a:latin typeface="+mj-lt"/>
                </a:rPr>
                <a:t> </a:t>
              </a:r>
              <a:r>
                <a:rPr kumimoji="0" lang="en-US" altLang="fr-FR" sz="1400" b="1" i="0" u="none" strike="noStrike" kern="1200" cap="none" normalizeH="0" baseline="0" dirty="0">
                  <a:ln>
                    <a:noFill/>
                  </a:ln>
                  <a:solidFill>
                    <a:srgbClr val="000066"/>
                  </a:solidFill>
                  <a:effectLst/>
                  <a:latin typeface="+mj-lt"/>
                </a:rPr>
                <a:t>vs </a:t>
              </a:r>
              <a:r>
                <a:rPr lang="en-US" altLang="fr-FR" sz="1400" b="1" dirty="0">
                  <a:solidFill>
                    <a:srgbClr val="0000FF"/>
                  </a:solidFill>
                  <a:latin typeface="+mj-lt"/>
                </a:rPr>
                <a:t>TDF/FTC</a:t>
              </a:r>
              <a:endParaRPr kumimoji="0" lang="en-US" altLang="fr-FR" sz="1400" b="1" i="0" u="none" strike="noStrike" kern="1200" cap="none" normalizeH="0" baseline="0" dirty="0">
                <a:ln>
                  <a:noFill/>
                </a:ln>
                <a:solidFill>
                  <a:srgbClr val="0000FF"/>
                </a:solidFill>
                <a:effectLst/>
                <a:latin typeface="+mj-lt"/>
              </a:endParaRPr>
            </a:p>
          </p:txBody>
        </p:sp>
      </p:grpSp>
      <p:sp>
        <p:nvSpPr>
          <p:cNvPr id="114"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sp>
        <p:nvSpPr>
          <p:cNvPr id="115"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en-US" sz="3200" b="1" kern="0">
                <a:solidFill>
                  <a:srgbClr val="333399"/>
                </a:solidFill>
                <a:latin typeface="+mj-lt"/>
                <a:ea typeface="ＭＳ Ｐゴシック" pitchFamily="-65" charset="-128"/>
                <a:cs typeface="ＭＳ Ｐゴシック" pitchFamily="-65" charset="-128"/>
              </a:rPr>
              <a:t>ADVANCE Study: DTG + TAF/FTC vs DTG + TDF/FTC vs EFV/TDF/FTC in first-line</a:t>
            </a:r>
          </a:p>
        </p:txBody>
      </p:sp>
      <p:sp>
        <p:nvSpPr>
          <p:cNvPr id="113" name="ZoneTexte 69">
            <a:extLst>
              <a:ext uri="{FF2B5EF4-FFF2-40B4-BE49-F238E27FC236}">
                <a16:creationId xmlns:a16="http://schemas.microsoft.com/office/drawing/2014/main" id="{3924DDE6-64CD-4768-8A7E-5939D9863219}"/>
              </a:ext>
            </a:extLst>
          </p:cNvPr>
          <p:cNvSpPr txBox="1">
            <a:spLocks noChangeArrowheads="1"/>
          </p:cNvSpPr>
          <p:nvPr/>
        </p:nvSpPr>
        <p:spPr bwMode="auto">
          <a:xfrm>
            <a:off x="1531984" y="6570663"/>
            <a:ext cx="759773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eaLnBrk="1" hangingPunct="1">
              <a:spcBef>
                <a:spcPct val="0"/>
              </a:spcBef>
              <a:buClrTx/>
              <a:buFontTx/>
              <a:buNone/>
            </a:pPr>
            <a:r>
              <a:rPr lang="fr-FR" altLang="fr-FR" sz="1200" i="1" dirty="0"/>
              <a:t>Venter WDF, </a:t>
            </a:r>
            <a:r>
              <a:rPr lang="fr-FR" sz="1200" i="1" dirty="0"/>
              <a:t>N </a:t>
            </a:r>
            <a:r>
              <a:rPr lang="fr-FR" sz="1200" i="1" dirty="0" err="1"/>
              <a:t>Engl</a:t>
            </a:r>
            <a:r>
              <a:rPr lang="fr-FR" sz="1200" i="1" dirty="0"/>
              <a:t> J Med. 2019;381:803-15 </a:t>
            </a:r>
            <a:endParaRPr lang="fr-FR" altLang="fr-FR" sz="1200" i="1" dirty="0"/>
          </a:p>
        </p:txBody>
      </p:sp>
    </p:spTree>
    <p:extLst>
      <p:ext uri="{BB962C8B-B14F-4D97-AF65-F5344CB8AC3E}">
        <p14:creationId xmlns:p14="http://schemas.microsoft.com/office/powerpoint/2010/main" val="1572483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CE271407-A84C-6B4F-9F20-1D7F58D09921}"/>
              </a:ext>
            </a:extLst>
          </p:cNvPr>
          <p:cNvSpPr txBox="1">
            <a:spLocks noChangeArrowheads="1"/>
          </p:cNvSpPr>
          <p:nvPr/>
        </p:nvSpPr>
        <p:spPr bwMode="auto">
          <a:xfrm>
            <a:off x="525897" y="1155030"/>
            <a:ext cx="8082652" cy="461665"/>
          </a:xfrm>
          <a:prstGeom prst="rect">
            <a:avLst/>
          </a:prstGeom>
          <a:noFill/>
          <a:ln w="9525">
            <a:noFill/>
            <a:miter lim="800000"/>
            <a:headEnd/>
            <a:tailEnd/>
          </a:ln>
        </p:spPr>
        <p:txBody>
          <a:bodyPr wrap="square">
            <a:spAutoFit/>
          </a:bodyPr>
          <a:lstStyle/>
          <a:p>
            <a:pPr algn="ctr"/>
            <a:r>
              <a:rPr lang="en-US" sz="2400" b="1" dirty="0">
                <a:solidFill>
                  <a:srgbClr val="CC3300"/>
                </a:solidFill>
                <a:latin typeface="Calibri" pitchFamily="34" charset="0"/>
              </a:rPr>
              <a:t>HIV RNA</a:t>
            </a:r>
            <a:r>
              <a:rPr lang="en-US" sz="2400" b="1" dirty="0">
                <a:solidFill>
                  <a:srgbClr val="CC3300"/>
                </a:solidFill>
                <a:latin typeface="Calibri" pitchFamily="34" charset="0"/>
                <a:ea typeface="ＭＳ Ｐゴシック" pitchFamily="34" charset="-128"/>
              </a:rPr>
              <a:t> &lt; 50 c/mL according to subgroups, ITT-E snapshot</a:t>
            </a:r>
          </a:p>
        </p:txBody>
      </p:sp>
      <p:sp>
        <p:nvSpPr>
          <p:cNvPr id="103" name="ZoneTexte 102">
            <a:extLst>
              <a:ext uri="{FF2B5EF4-FFF2-40B4-BE49-F238E27FC236}">
                <a16:creationId xmlns:a16="http://schemas.microsoft.com/office/drawing/2014/main" id="{D2AE65F4-FC8B-463B-B38D-8E469C0FC9AB}"/>
              </a:ext>
            </a:extLst>
          </p:cNvPr>
          <p:cNvSpPr txBox="1"/>
          <p:nvPr/>
        </p:nvSpPr>
        <p:spPr>
          <a:xfrm>
            <a:off x="8784311" y="32575"/>
            <a:ext cx="325731" cy="246221"/>
          </a:xfrm>
          <a:prstGeom prst="rect">
            <a:avLst/>
          </a:prstGeom>
          <a:noFill/>
        </p:spPr>
        <p:txBody>
          <a:bodyPr wrap="none" rtlCol="0">
            <a:spAutoFit/>
          </a:bodyPr>
          <a:lstStyle/>
          <a:p>
            <a:pPr algn="r"/>
            <a:r>
              <a:rPr lang="fr-FR" sz="1000" b="1" dirty="0">
                <a:solidFill>
                  <a:schemeClr val="bg1"/>
                </a:solidFill>
              </a:rPr>
              <a:t>76</a:t>
            </a:r>
          </a:p>
        </p:txBody>
      </p:sp>
      <p:grpSp>
        <p:nvGrpSpPr>
          <p:cNvPr id="3" name="Groupe 2">
            <a:extLst>
              <a:ext uri="{FF2B5EF4-FFF2-40B4-BE49-F238E27FC236}">
                <a16:creationId xmlns:a16="http://schemas.microsoft.com/office/drawing/2014/main" id="{59CA2B56-784F-428C-9BA7-A30CC84EDD15}"/>
              </a:ext>
            </a:extLst>
          </p:cNvPr>
          <p:cNvGrpSpPr/>
          <p:nvPr/>
        </p:nvGrpSpPr>
        <p:grpSpPr>
          <a:xfrm>
            <a:off x="100190" y="1784693"/>
            <a:ext cx="8886922" cy="4664185"/>
            <a:chOff x="100190" y="1978652"/>
            <a:chExt cx="8886922" cy="4664185"/>
          </a:xfrm>
        </p:grpSpPr>
        <p:sp>
          <p:nvSpPr>
            <p:cNvPr id="158" name="ZoneTexte 157">
              <a:extLst>
                <a:ext uri="{FF2B5EF4-FFF2-40B4-BE49-F238E27FC236}">
                  <a16:creationId xmlns:a16="http://schemas.microsoft.com/office/drawing/2014/main" id="{CEE4801E-0137-E247-B09E-2918B5D578D1}"/>
                </a:ext>
              </a:extLst>
            </p:cNvPr>
            <p:cNvSpPr txBox="1"/>
            <p:nvPr/>
          </p:nvSpPr>
          <p:spPr>
            <a:xfrm>
              <a:off x="8189647" y="2672740"/>
              <a:ext cx="341760" cy="276999"/>
            </a:xfrm>
            <a:prstGeom prst="rect">
              <a:avLst/>
            </a:prstGeom>
            <a:noFill/>
          </p:spPr>
          <p:txBody>
            <a:bodyPr wrap="none" rtlCol="0" anchor="ctr">
              <a:spAutoFit/>
            </a:bodyPr>
            <a:lstStyle/>
            <a:p>
              <a:pPr algn="ctr"/>
              <a:r>
                <a:rPr lang="fr-FR" sz="1200" b="1" dirty="0">
                  <a:solidFill>
                    <a:srgbClr val="333399"/>
                  </a:solidFill>
                  <a:latin typeface="+mj-lt"/>
                </a:rPr>
                <a:t>88</a:t>
              </a:r>
            </a:p>
          </p:txBody>
        </p:sp>
        <p:sp>
          <p:nvSpPr>
            <p:cNvPr id="159" name="ZoneTexte 158">
              <a:extLst>
                <a:ext uri="{FF2B5EF4-FFF2-40B4-BE49-F238E27FC236}">
                  <a16:creationId xmlns:a16="http://schemas.microsoft.com/office/drawing/2014/main" id="{CEE4801E-0137-E247-B09E-2918B5D578D1}"/>
                </a:ext>
              </a:extLst>
            </p:cNvPr>
            <p:cNvSpPr txBox="1"/>
            <p:nvPr/>
          </p:nvSpPr>
          <p:spPr>
            <a:xfrm>
              <a:off x="8546158" y="2824577"/>
              <a:ext cx="341760" cy="276999"/>
            </a:xfrm>
            <a:prstGeom prst="rect">
              <a:avLst/>
            </a:prstGeom>
            <a:noFill/>
          </p:spPr>
          <p:txBody>
            <a:bodyPr wrap="none" rtlCol="0" anchor="ctr">
              <a:spAutoFit/>
            </a:bodyPr>
            <a:lstStyle/>
            <a:p>
              <a:pPr algn="ctr"/>
              <a:r>
                <a:rPr lang="fr-FR" sz="1200" b="1" dirty="0">
                  <a:solidFill>
                    <a:srgbClr val="333399"/>
                  </a:solidFill>
                  <a:latin typeface="+mj-lt"/>
                </a:rPr>
                <a:t>84</a:t>
              </a:r>
            </a:p>
          </p:txBody>
        </p:sp>
        <p:grpSp>
          <p:nvGrpSpPr>
            <p:cNvPr id="2" name="Groupe 1">
              <a:extLst>
                <a:ext uri="{FF2B5EF4-FFF2-40B4-BE49-F238E27FC236}">
                  <a16:creationId xmlns:a16="http://schemas.microsoft.com/office/drawing/2014/main" id="{98ED50A8-8D09-44D9-B1DE-12BE64DA8ECB}"/>
                </a:ext>
              </a:extLst>
            </p:cNvPr>
            <p:cNvGrpSpPr/>
            <p:nvPr/>
          </p:nvGrpSpPr>
          <p:grpSpPr>
            <a:xfrm>
              <a:off x="2605031" y="1978652"/>
              <a:ext cx="4447846" cy="414239"/>
              <a:chOff x="1771056" y="1709898"/>
              <a:chExt cx="4447846" cy="414239"/>
            </a:xfrm>
          </p:grpSpPr>
          <p:sp>
            <p:nvSpPr>
              <p:cNvPr id="111" name="AutoShape 165">
                <a:extLst>
                  <a:ext uri="{FF2B5EF4-FFF2-40B4-BE49-F238E27FC236}">
                    <a16:creationId xmlns:a16="http://schemas.microsoft.com/office/drawing/2014/main" id="{01E9A786-25FA-4D15-AF17-52F1ED377793}"/>
                  </a:ext>
                </a:extLst>
              </p:cNvPr>
              <p:cNvSpPr>
                <a:spLocks noChangeArrowheads="1"/>
              </p:cNvSpPr>
              <p:nvPr/>
            </p:nvSpPr>
            <p:spPr bwMode="auto">
              <a:xfrm>
                <a:off x="1771056" y="1709898"/>
                <a:ext cx="4447846" cy="403300"/>
              </a:xfrm>
              <a:prstGeom prst="roundRect">
                <a:avLst>
                  <a:gd name="adj" fmla="val 16667"/>
                </a:avLst>
              </a:prstGeom>
              <a:solidFill>
                <a:schemeClr val="bg1"/>
              </a:solidFill>
              <a:ln w="9525">
                <a:solidFill>
                  <a:srgbClr val="D0D0F0"/>
                </a:solidFill>
                <a:round/>
                <a:headEnd/>
                <a:tailEnd/>
              </a:ln>
              <a:effectLst>
                <a:prstShdw prst="shdw17" dist="17961" dir="2700000">
                  <a:srgbClr val="7D7D90">
                    <a:alpha val="74997"/>
                  </a:srgbClr>
                </a:prstShdw>
              </a:effectLst>
            </p:spPr>
            <p:txBody>
              <a:bodyPr wrap="none" anchor="ctr"/>
              <a:lstStyle/>
              <a:p>
                <a:pPr defTabSz="914400"/>
                <a:endParaRPr lang="en-GB" sz="2800" dirty="0">
                  <a:solidFill>
                    <a:srgbClr val="000066"/>
                  </a:solidFill>
                </a:endParaRPr>
              </a:p>
            </p:txBody>
          </p:sp>
          <p:sp>
            <p:nvSpPr>
              <p:cNvPr id="102" name="Rectangle 101">
                <a:extLst>
                  <a:ext uri="{FF2B5EF4-FFF2-40B4-BE49-F238E27FC236}">
                    <a16:creationId xmlns:a16="http://schemas.microsoft.com/office/drawing/2014/main" id="{E6D855EF-2A72-43F6-8112-DA1EC5433914}"/>
                  </a:ext>
                </a:extLst>
              </p:cNvPr>
              <p:cNvSpPr/>
              <p:nvPr/>
            </p:nvSpPr>
            <p:spPr bwMode="auto">
              <a:xfrm>
                <a:off x="1894634" y="1833588"/>
                <a:ext cx="198180" cy="215999"/>
              </a:xfrm>
              <a:prstGeom prst="rect">
                <a:avLst/>
              </a:prstGeom>
              <a:solidFill>
                <a:srgbClr val="CC1E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rgbClr val="333399"/>
                  </a:solidFill>
                  <a:effectLst/>
                  <a:latin typeface="+mj-lt"/>
                </a:endParaRPr>
              </a:p>
            </p:txBody>
          </p:sp>
          <p:sp>
            <p:nvSpPr>
              <p:cNvPr id="104" name="Rectangle 103">
                <a:extLst>
                  <a:ext uri="{FF2B5EF4-FFF2-40B4-BE49-F238E27FC236}">
                    <a16:creationId xmlns:a16="http://schemas.microsoft.com/office/drawing/2014/main" id="{C1B7C8D8-39DC-4F4E-B388-18CE8E1D9B9C}"/>
                  </a:ext>
                </a:extLst>
              </p:cNvPr>
              <p:cNvSpPr/>
              <p:nvPr/>
            </p:nvSpPr>
            <p:spPr bwMode="auto">
              <a:xfrm>
                <a:off x="3381735" y="1831671"/>
                <a:ext cx="198180" cy="215999"/>
              </a:xfrm>
              <a:prstGeom prst="rect">
                <a:avLst/>
              </a:prstGeom>
              <a:solidFill>
                <a:srgbClr val="0000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rgbClr val="333399"/>
                  </a:solidFill>
                  <a:effectLst/>
                  <a:latin typeface="+mj-lt"/>
                </a:endParaRPr>
              </a:p>
            </p:txBody>
          </p:sp>
          <p:sp>
            <p:nvSpPr>
              <p:cNvPr id="105" name="Rectangle 104">
                <a:extLst>
                  <a:ext uri="{FF2B5EF4-FFF2-40B4-BE49-F238E27FC236}">
                    <a16:creationId xmlns:a16="http://schemas.microsoft.com/office/drawing/2014/main" id="{9C75D02E-F262-42A6-8750-078EBDBF4A2F}"/>
                  </a:ext>
                </a:extLst>
              </p:cNvPr>
              <p:cNvSpPr/>
              <p:nvPr/>
            </p:nvSpPr>
            <p:spPr>
              <a:xfrm>
                <a:off x="3570583" y="1780424"/>
                <a:ext cx="1279261" cy="343713"/>
              </a:xfrm>
              <a:prstGeom prst="rect">
                <a:avLst/>
              </a:prstGeom>
            </p:spPr>
            <p:txBody>
              <a:bodyPr wrap="none">
                <a:spAutoFit/>
              </a:bodyPr>
              <a:lstStyle/>
              <a:p>
                <a:r>
                  <a:rPr lang="en-US" sz="1400" b="1" dirty="0">
                    <a:solidFill>
                      <a:srgbClr val="333399"/>
                    </a:solidFill>
                    <a:latin typeface="+mj-lt"/>
                  </a:rPr>
                  <a:t>DTG + TDF/FTC</a:t>
                </a:r>
                <a:endParaRPr lang="fr-FR" sz="1400" b="1" dirty="0">
                  <a:solidFill>
                    <a:srgbClr val="333399"/>
                  </a:solidFill>
                  <a:latin typeface="+mj-lt"/>
                </a:endParaRPr>
              </a:p>
            </p:txBody>
          </p:sp>
          <p:sp>
            <p:nvSpPr>
              <p:cNvPr id="115" name="Rectangle 114">
                <a:extLst>
                  <a:ext uri="{FF2B5EF4-FFF2-40B4-BE49-F238E27FC236}">
                    <a16:creationId xmlns:a16="http://schemas.microsoft.com/office/drawing/2014/main" id="{A8C0AB8A-BBB9-4640-B0FD-C0134D3D5ACB}"/>
                  </a:ext>
                </a:extLst>
              </p:cNvPr>
              <p:cNvSpPr/>
              <p:nvPr/>
            </p:nvSpPr>
            <p:spPr>
              <a:xfrm>
                <a:off x="2083482" y="1782341"/>
                <a:ext cx="1300356" cy="307777"/>
              </a:xfrm>
              <a:prstGeom prst="rect">
                <a:avLst/>
              </a:prstGeom>
            </p:spPr>
            <p:txBody>
              <a:bodyPr wrap="none">
                <a:spAutoFit/>
              </a:bodyPr>
              <a:lstStyle/>
              <a:p>
                <a:r>
                  <a:rPr lang="en-US" sz="1400" b="1" dirty="0">
                    <a:solidFill>
                      <a:srgbClr val="333399"/>
                    </a:solidFill>
                    <a:latin typeface="+mj-lt"/>
                  </a:rPr>
                  <a:t>DTG + TAF/FTC</a:t>
                </a:r>
                <a:endParaRPr lang="fr-FR" sz="1400" b="1" dirty="0">
                  <a:solidFill>
                    <a:srgbClr val="333399"/>
                  </a:solidFill>
                  <a:latin typeface="+mj-lt"/>
                </a:endParaRPr>
              </a:p>
            </p:txBody>
          </p:sp>
          <p:sp>
            <p:nvSpPr>
              <p:cNvPr id="116" name="Rectangle 115">
                <a:extLst>
                  <a:ext uri="{FF2B5EF4-FFF2-40B4-BE49-F238E27FC236}">
                    <a16:creationId xmlns:a16="http://schemas.microsoft.com/office/drawing/2014/main" id="{E6D855EF-2A72-43F6-8112-DA1EC5433914}"/>
                  </a:ext>
                </a:extLst>
              </p:cNvPr>
              <p:cNvSpPr/>
              <p:nvPr/>
            </p:nvSpPr>
            <p:spPr bwMode="auto">
              <a:xfrm>
                <a:off x="4846541" y="1808943"/>
                <a:ext cx="198180" cy="215999"/>
              </a:xfrm>
              <a:prstGeom prst="rect">
                <a:avLst/>
              </a:prstGeom>
              <a:solidFill>
                <a:srgbClr val="42753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rgbClr val="333399"/>
                  </a:solidFill>
                  <a:effectLst/>
                  <a:latin typeface="+mj-lt"/>
                </a:endParaRPr>
              </a:p>
            </p:txBody>
          </p:sp>
          <p:sp>
            <p:nvSpPr>
              <p:cNvPr id="119" name="Rectangle 118">
                <a:extLst>
                  <a:ext uri="{FF2B5EF4-FFF2-40B4-BE49-F238E27FC236}">
                    <a16:creationId xmlns:a16="http://schemas.microsoft.com/office/drawing/2014/main" id="{A8C0AB8A-BBB9-4640-B0FD-C0134D3D5ACB}"/>
                  </a:ext>
                </a:extLst>
              </p:cNvPr>
              <p:cNvSpPr/>
              <p:nvPr/>
            </p:nvSpPr>
            <p:spPr>
              <a:xfrm>
                <a:off x="5035389" y="1757696"/>
                <a:ext cx="1172116" cy="307777"/>
              </a:xfrm>
              <a:prstGeom prst="rect">
                <a:avLst/>
              </a:prstGeom>
            </p:spPr>
            <p:txBody>
              <a:bodyPr wrap="none">
                <a:spAutoFit/>
              </a:bodyPr>
              <a:lstStyle/>
              <a:p>
                <a:r>
                  <a:rPr lang="en-US" sz="1400" b="1" dirty="0">
                    <a:solidFill>
                      <a:srgbClr val="333399"/>
                    </a:solidFill>
                    <a:latin typeface="+mj-lt"/>
                  </a:rPr>
                  <a:t>EFV/TDF/FTC</a:t>
                </a:r>
                <a:endParaRPr lang="fr-FR" sz="1400" b="1" dirty="0">
                  <a:solidFill>
                    <a:srgbClr val="333399"/>
                  </a:solidFill>
                  <a:latin typeface="+mj-lt"/>
                </a:endParaRPr>
              </a:p>
            </p:txBody>
          </p:sp>
        </p:grpSp>
        <p:sp>
          <p:nvSpPr>
            <p:cNvPr id="40" name="TextBox 6">
              <a:extLst>
                <a:ext uri="{FF2B5EF4-FFF2-40B4-BE49-F238E27FC236}">
                  <a16:creationId xmlns:a16="http://schemas.microsoft.com/office/drawing/2014/main" id="{484882F5-7911-4B95-BDA9-AEF7709216A7}"/>
                </a:ext>
              </a:extLst>
            </p:cNvPr>
            <p:cNvSpPr txBox="1"/>
            <p:nvPr/>
          </p:nvSpPr>
          <p:spPr>
            <a:xfrm>
              <a:off x="1461526" y="6058903"/>
              <a:ext cx="909224" cy="276999"/>
            </a:xfrm>
            <a:prstGeom prst="rect">
              <a:avLst/>
            </a:prstGeom>
          </p:spPr>
          <p:txBody>
            <a:bodyPr wrap="none">
              <a:spAutoFit/>
            </a:bodyPr>
            <a:lstStyle>
              <a:defPPr>
                <a:defRPr lang="fr-FR"/>
              </a:defPPr>
              <a:lvl1pPr algn="ctr">
                <a:defRPr sz="1200"/>
              </a:lvl1pPr>
            </a:lstStyle>
            <a:p>
              <a:r>
                <a:rPr lang="en-US" dirty="0">
                  <a:solidFill>
                    <a:srgbClr val="000066"/>
                  </a:solidFill>
                </a:rPr>
                <a:t> ≥ 100 000</a:t>
              </a:r>
            </a:p>
          </p:txBody>
        </p:sp>
        <p:sp>
          <p:nvSpPr>
            <p:cNvPr id="41" name="TextBox 50">
              <a:extLst>
                <a:ext uri="{FF2B5EF4-FFF2-40B4-BE49-F238E27FC236}">
                  <a16:creationId xmlns:a16="http://schemas.microsoft.com/office/drawing/2014/main" id="{D2927C05-B583-4384-9114-B43CED35EF55}"/>
                </a:ext>
              </a:extLst>
            </p:cNvPr>
            <p:cNvSpPr txBox="1"/>
            <p:nvPr/>
          </p:nvSpPr>
          <p:spPr>
            <a:xfrm>
              <a:off x="696653" y="6058903"/>
              <a:ext cx="870752" cy="276999"/>
            </a:xfrm>
            <a:prstGeom prst="rect">
              <a:avLst/>
            </a:prstGeom>
          </p:spPr>
          <p:txBody>
            <a:bodyPr wrap="none">
              <a:spAutoFit/>
            </a:bodyPr>
            <a:lstStyle>
              <a:defPPr>
                <a:defRPr lang="fr-FR"/>
              </a:defPPr>
              <a:lvl1pPr algn="ctr">
                <a:defRPr sz="1200"/>
              </a:lvl1pPr>
            </a:lstStyle>
            <a:p>
              <a:r>
                <a:rPr lang="en-US" dirty="0">
                  <a:solidFill>
                    <a:srgbClr val="000066"/>
                  </a:solidFill>
                </a:rPr>
                <a:t>&lt; 100 000</a:t>
              </a:r>
            </a:p>
          </p:txBody>
        </p:sp>
        <p:sp>
          <p:nvSpPr>
            <p:cNvPr id="42" name="TextBox 52">
              <a:extLst>
                <a:ext uri="{FF2B5EF4-FFF2-40B4-BE49-F238E27FC236}">
                  <a16:creationId xmlns:a16="http://schemas.microsoft.com/office/drawing/2014/main" id="{ECB67FB3-FD37-47F4-A712-C7096D1D3313}"/>
                </a:ext>
              </a:extLst>
            </p:cNvPr>
            <p:cNvSpPr txBox="1"/>
            <p:nvPr/>
          </p:nvSpPr>
          <p:spPr>
            <a:xfrm>
              <a:off x="2467652" y="6058903"/>
              <a:ext cx="572594" cy="276999"/>
            </a:xfrm>
            <a:prstGeom prst="rect">
              <a:avLst/>
            </a:prstGeom>
          </p:spPr>
          <p:txBody>
            <a:bodyPr wrap="none">
              <a:spAutoFit/>
            </a:bodyPr>
            <a:lstStyle>
              <a:defPPr>
                <a:defRPr lang="fr-FR"/>
              </a:defPPr>
              <a:lvl1pPr algn="ctr">
                <a:defRPr sz="1200"/>
              </a:lvl1pPr>
            </a:lstStyle>
            <a:p>
              <a:r>
                <a:rPr lang="en-US" dirty="0">
                  <a:solidFill>
                    <a:srgbClr val="000066"/>
                  </a:solidFill>
                </a:rPr>
                <a:t>&gt; 200</a:t>
              </a:r>
            </a:p>
          </p:txBody>
        </p:sp>
        <p:sp>
          <p:nvSpPr>
            <p:cNvPr id="43" name="TextBox 54">
              <a:extLst>
                <a:ext uri="{FF2B5EF4-FFF2-40B4-BE49-F238E27FC236}">
                  <a16:creationId xmlns:a16="http://schemas.microsoft.com/office/drawing/2014/main" id="{39986B3D-EBA9-4F60-B0B3-1DFD5B6F23C5}"/>
                </a:ext>
              </a:extLst>
            </p:cNvPr>
            <p:cNvSpPr txBox="1"/>
            <p:nvPr/>
          </p:nvSpPr>
          <p:spPr>
            <a:xfrm>
              <a:off x="3153959" y="6058903"/>
              <a:ext cx="611066" cy="276999"/>
            </a:xfrm>
            <a:prstGeom prst="rect">
              <a:avLst/>
            </a:prstGeom>
          </p:spPr>
          <p:txBody>
            <a:bodyPr wrap="none">
              <a:spAutoFit/>
            </a:bodyPr>
            <a:lstStyle>
              <a:defPPr>
                <a:defRPr lang="fr-FR"/>
              </a:defPPr>
              <a:lvl1pPr algn="ctr">
                <a:defRPr sz="1200"/>
              </a:lvl1pPr>
            </a:lstStyle>
            <a:p>
              <a:r>
                <a:rPr lang="en-US" dirty="0">
                  <a:solidFill>
                    <a:srgbClr val="000066"/>
                  </a:solidFill>
                </a:rPr>
                <a:t>≤ 200 </a:t>
              </a:r>
            </a:p>
          </p:txBody>
        </p:sp>
        <p:cxnSp>
          <p:nvCxnSpPr>
            <p:cNvPr id="44" name="Straight Connector 8">
              <a:extLst>
                <a:ext uri="{FF2B5EF4-FFF2-40B4-BE49-F238E27FC236}">
                  <a16:creationId xmlns:a16="http://schemas.microsoft.com/office/drawing/2014/main" id="{30197F04-928F-4DB8-A8E5-D2BAF2A9CF37}"/>
                </a:ext>
              </a:extLst>
            </p:cNvPr>
            <p:cNvCxnSpPr>
              <a:cxnSpLocks/>
            </p:cNvCxnSpPr>
            <p:nvPr/>
          </p:nvCxnSpPr>
          <p:spPr>
            <a:xfrm>
              <a:off x="896965" y="6328191"/>
              <a:ext cx="1259997" cy="0"/>
            </a:xfrm>
            <a:prstGeom prst="line">
              <a:avLst/>
            </a:prstGeom>
            <a:ln w="19050">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45" name="Straight Connector 61">
              <a:extLst>
                <a:ext uri="{FF2B5EF4-FFF2-40B4-BE49-F238E27FC236}">
                  <a16:creationId xmlns:a16="http://schemas.microsoft.com/office/drawing/2014/main" id="{BC3F82C7-5C3C-4C72-9BC4-8E467D892360}"/>
                </a:ext>
              </a:extLst>
            </p:cNvPr>
            <p:cNvCxnSpPr>
              <a:cxnSpLocks/>
            </p:cNvCxnSpPr>
            <p:nvPr/>
          </p:nvCxnSpPr>
          <p:spPr>
            <a:xfrm>
              <a:off x="5918194" y="6328191"/>
              <a:ext cx="1223999" cy="0"/>
            </a:xfrm>
            <a:prstGeom prst="line">
              <a:avLst/>
            </a:prstGeom>
            <a:ln w="19050">
              <a:solidFill>
                <a:srgbClr val="000066"/>
              </a:solidFill>
            </a:ln>
          </p:spPr>
          <p:style>
            <a:lnRef idx="1">
              <a:schemeClr val="accent1"/>
            </a:lnRef>
            <a:fillRef idx="0">
              <a:schemeClr val="accent1"/>
            </a:fillRef>
            <a:effectRef idx="0">
              <a:schemeClr val="accent1"/>
            </a:effectRef>
            <a:fontRef idx="minor">
              <a:schemeClr val="tx1"/>
            </a:fontRef>
          </p:style>
        </p:cxnSp>
        <p:sp>
          <p:nvSpPr>
            <p:cNvPr id="46" name="TextBox 62">
              <a:extLst>
                <a:ext uri="{FF2B5EF4-FFF2-40B4-BE49-F238E27FC236}">
                  <a16:creationId xmlns:a16="http://schemas.microsoft.com/office/drawing/2014/main" id="{F7A5D7A1-1003-4B3E-AF38-C9819C4A0F09}"/>
                </a:ext>
              </a:extLst>
            </p:cNvPr>
            <p:cNvSpPr txBox="1"/>
            <p:nvPr/>
          </p:nvSpPr>
          <p:spPr>
            <a:xfrm>
              <a:off x="811602" y="6335060"/>
              <a:ext cx="1438352" cy="307777"/>
            </a:xfrm>
            <a:prstGeom prst="rect">
              <a:avLst/>
            </a:prstGeom>
          </p:spPr>
          <p:txBody>
            <a:bodyPr wrap="none">
              <a:spAutoFit/>
            </a:bodyPr>
            <a:lstStyle>
              <a:defPPr>
                <a:defRPr lang="fr-FR"/>
              </a:defPPr>
              <a:lvl1pPr algn="ctr">
                <a:defRPr sz="1200"/>
              </a:lvl1pPr>
            </a:lstStyle>
            <a:p>
              <a:r>
                <a:rPr lang="en-US" sz="1400" b="1" dirty="0">
                  <a:solidFill>
                    <a:srgbClr val="000066"/>
                  </a:solidFill>
                </a:rPr>
                <a:t>HIV RNA, c/mL</a:t>
              </a:r>
            </a:p>
          </p:txBody>
        </p:sp>
        <p:sp>
          <p:nvSpPr>
            <p:cNvPr id="47" name="TextBox 63">
              <a:extLst>
                <a:ext uri="{FF2B5EF4-FFF2-40B4-BE49-F238E27FC236}">
                  <a16:creationId xmlns:a16="http://schemas.microsoft.com/office/drawing/2014/main" id="{09192547-C96D-4B62-A1EC-064D91E8E3D5}"/>
                </a:ext>
              </a:extLst>
            </p:cNvPr>
            <p:cNvSpPr txBox="1"/>
            <p:nvPr/>
          </p:nvSpPr>
          <p:spPr>
            <a:xfrm>
              <a:off x="2622228" y="6335060"/>
              <a:ext cx="979547" cy="307777"/>
            </a:xfrm>
            <a:prstGeom prst="rect">
              <a:avLst/>
            </a:prstGeom>
          </p:spPr>
          <p:txBody>
            <a:bodyPr wrap="none">
              <a:spAutoFit/>
            </a:bodyPr>
            <a:lstStyle>
              <a:defPPr>
                <a:defRPr lang="fr-FR"/>
              </a:defPPr>
              <a:lvl1pPr algn="ctr">
                <a:defRPr sz="1200"/>
              </a:lvl1pPr>
            </a:lstStyle>
            <a:p>
              <a:r>
                <a:rPr lang="en-US" sz="1400" b="1" dirty="0">
                  <a:solidFill>
                    <a:srgbClr val="000066"/>
                  </a:solidFill>
                </a:rPr>
                <a:t>CD4/mm</a:t>
              </a:r>
              <a:r>
                <a:rPr lang="en-US" sz="1400" b="1" baseline="30000" dirty="0">
                  <a:solidFill>
                    <a:srgbClr val="000066"/>
                  </a:solidFill>
                </a:rPr>
                <a:t>3</a:t>
              </a:r>
            </a:p>
          </p:txBody>
        </p:sp>
        <p:sp>
          <p:nvSpPr>
            <p:cNvPr id="70" name="ZoneTexte 69">
              <a:extLst>
                <a:ext uri="{FF2B5EF4-FFF2-40B4-BE49-F238E27FC236}">
                  <a16:creationId xmlns:a16="http://schemas.microsoft.com/office/drawing/2014/main" id="{CEE4801E-0137-E247-B09E-2918B5D578D1}"/>
                </a:ext>
              </a:extLst>
            </p:cNvPr>
            <p:cNvSpPr txBox="1"/>
            <p:nvPr/>
          </p:nvSpPr>
          <p:spPr>
            <a:xfrm>
              <a:off x="324930" y="5908438"/>
              <a:ext cx="269625" cy="276999"/>
            </a:xfrm>
            <a:prstGeom prst="rect">
              <a:avLst/>
            </a:prstGeom>
            <a:noFill/>
          </p:spPr>
          <p:txBody>
            <a:bodyPr wrap="none" rtlCol="0" anchor="ctr">
              <a:spAutoFit/>
            </a:bodyPr>
            <a:lstStyle/>
            <a:p>
              <a:pPr algn="r"/>
              <a:r>
                <a:rPr lang="fr-FR" sz="1200">
                  <a:solidFill>
                    <a:srgbClr val="000066"/>
                  </a:solidFill>
                </a:rPr>
                <a:t>0</a:t>
              </a:r>
              <a:endParaRPr lang="fr-FR" sz="1200" b="1">
                <a:solidFill>
                  <a:srgbClr val="000066"/>
                </a:solidFill>
              </a:endParaRPr>
            </a:p>
          </p:txBody>
        </p:sp>
        <p:sp>
          <p:nvSpPr>
            <p:cNvPr id="80" name="ZoneTexte 79">
              <a:extLst>
                <a:ext uri="{FF2B5EF4-FFF2-40B4-BE49-F238E27FC236}">
                  <a16:creationId xmlns:a16="http://schemas.microsoft.com/office/drawing/2014/main" id="{CEE4801E-0137-E247-B09E-2918B5D578D1}"/>
                </a:ext>
              </a:extLst>
            </p:cNvPr>
            <p:cNvSpPr txBox="1"/>
            <p:nvPr/>
          </p:nvSpPr>
          <p:spPr>
            <a:xfrm>
              <a:off x="5989117" y="2947840"/>
              <a:ext cx="341760" cy="276999"/>
            </a:xfrm>
            <a:prstGeom prst="rect">
              <a:avLst/>
            </a:prstGeom>
            <a:noFill/>
          </p:spPr>
          <p:txBody>
            <a:bodyPr wrap="none" rtlCol="0" anchor="ctr">
              <a:spAutoFit/>
            </a:bodyPr>
            <a:lstStyle/>
            <a:p>
              <a:pPr algn="ctr"/>
              <a:r>
                <a:rPr lang="fr-FR" sz="1200" b="1" dirty="0">
                  <a:solidFill>
                    <a:srgbClr val="333399"/>
                  </a:solidFill>
                  <a:latin typeface="+mj-lt"/>
                </a:rPr>
                <a:t>80</a:t>
              </a:r>
            </a:p>
          </p:txBody>
        </p:sp>
        <p:sp>
          <p:nvSpPr>
            <p:cNvPr id="20" name="Rectangle 16"/>
            <p:cNvSpPr>
              <a:spLocks noChangeArrowheads="1"/>
            </p:cNvSpPr>
            <p:nvPr/>
          </p:nvSpPr>
          <p:spPr bwMode="auto">
            <a:xfrm>
              <a:off x="900889" y="3054590"/>
              <a:ext cx="143997" cy="2988000"/>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23" name="Rectangle 19"/>
            <p:cNvSpPr>
              <a:spLocks noChangeArrowheads="1"/>
            </p:cNvSpPr>
            <p:nvPr/>
          </p:nvSpPr>
          <p:spPr bwMode="auto">
            <a:xfrm>
              <a:off x="1062325" y="3018591"/>
              <a:ext cx="143997" cy="3023999"/>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24" name="Rectangle 20"/>
            <p:cNvSpPr>
              <a:spLocks noChangeArrowheads="1"/>
            </p:cNvSpPr>
            <p:nvPr/>
          </p:nvSpPr>
          <p:spPr bwMode="auto">
            <a:xfrm>
              <a:off x="1245707" y="3270590"/>
              <a:ext cx="143997" cy="2772000"/>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28" name="Line 24"/>
            <p:cNvSpPr>
              <a:spLocks noChangeShapeType="1"/>
            </p:cNvSpPr>
            <p:nvPr/>
          </p:nvSpPr>
          <p:spPr bwMode="auto">
            <a:xfrm flipV="1">
              <a:off x="590200" y="2453226"/>
              <a:ext cx="0" cy="3603147"/>
            </a:xfrm>
            <a:prstGeom prst="line">
              <a:avLst/>
            </a:prstGeom>
            <a:noFill/>
            <a:ln w="12700" cap="flat">
              <a:solidFill>
                <a:srgbClr val="0000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29" name="Freeform 25"/>
            <p:cNvSpPr>
              <a:spLocks noEditPoints="1"/>
            </p:cNvSpPr>
            <p:nvPr/>
          </p:nvSpPr>
          <p:spPr bwMode="auto">
            <a:xfrm>
              <a:off x="525725" y="2453226"/>
              <a:ext cx="64475" cy="3603147"/>
            </a:xfrm>
            <a:custGeom>
              <a:avLst/>
              <a:gdLst>
                <a:gd name="T0" fmla="*/ 0 w 31"/>
                <a:gd name="T1" fmla="*/ 1325 h 1325"/>
                <a:gd name="T2" fmla="*/ 31 w 31"/>
                <a:gd name="T3" fmla="*/ 1325 h 1325"/>
                <a:gd name="T4" fmla="*/ 0 w 31"/>
                <a:gd name="T5" fmla="*/ 1061 h 1325"/>
                <a:gd name="T6" fmla="*/ 31 w 31"/>
                <a:gd name="T7" fmla="*/ 1061 h 1325"/>
                <a:gd name="T8" fmla="*/ 0 w 31"/>
                <a:gd name="T9" fmla="*/ 795 h 1325"/>
                <a:gd name="T10" fmla="*/ 31 w 31"/>
                <a:gd name="T11" fmla="*/ 795 h 1325"/>
                <a:gd name="T12" fmla="*/ 0 w 31"/>
                <a:gd name="T13" fmla="*/ 530 h 1325"/>
                <a:gd name="T14" fmla="*/ 31 w 31"/>
                <a:gd name="T15" fmla="*/ 530 h 1325"/>
                <a:gd name="T16" fmla="*/ 0 w 31"/>
                <a:gd name="T17" fmla="*/ 264 h 1325"/>
                <a:gd name="T18" fmla="*/ 31 w 31"/>
                <a:gd name="T19" fmla="*/ 264 h 1325"/>
                <a:gd name="T20" fmla="*/ 0 w 31"/>
                <a:gd name="T21" fmla="*/ 0 h 1325"/>
                <a:gd name="T22" fmla="*/ 31 w 31"/>
                <a:gd name="T23" fmla="*/ 0 h 1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 h="1325">
                  <a:moveTo>
                    <a:pt x="0" y="1325"/>
                  </a:moveTo>
                  <a:lnTo>
                    <a:pt x="31" y="1325"/>
                  </a:lnTo>
                  <a:moveTo>
                    <a:pt x="0" y="1061"/>
                  </a:moveTo>
                  <a:lnTo>
                    <a:pt x="31" y="1061"/>
                  </a:lnTo>
                  <a:moveTo>
                    <a:pt x="0" y="795"/>
                  </a:moveTo>
                  <a:lnTo>
                    <a:pt x="31" y="795"/>
                  </a:lnTo>
                  <a:moveTo>
                    <a:pt x="0" y="530"/>
                  </a:moveTo>
                  <a:lnTo>
                    <a:pt x="31" y="530"/>
                  </a:lnTo>
                  <a:moveTo>
                    <a:pt x="0" y="264"/>
                  </a:moveTo>
                  <a:lnTo>
                    <a:pt x="31" y="264"/>
                  </a:lnTo>
                  <a:moveTo>
                    <a:pt x="0" y="0"/>
                  </a:moveTo>
                  <a:lnTo>
                    <a:pt x="31" y="0"/>
                  </a:lnTo>
                </a:path>
              </a:pathLst>
            </a:custGeom>
            <a:noFill/>
            <a:ln w="12700" cap="flat">
              <a:solidFill>
                <a:srgbClr val="000066"/>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71" name="ZoneTexte 70">
              <a:extLst>
                <a:ext uri="{FF2B5EF4-FFF2-40B4-BE49-F238E27FC236}">
                  <a16:creationId xmlns:a16="http://schemas.microsoft.com/office/drawing/2014/main" id="{CEE4801E-0137-E247-B09E-2918B5D578D1}"/>
                </a:ext>
              </a:extLst>
            </p:cNvPr>
            <p:cNvSpPr txBox="1"/>
            <p:nvPr/>
          </p:nvSpPr>
          <p:spPr>
            <a:xfrm>
              <a:off x="100190" y="5209372"/>
              <a:ext cx="494364" cy="276999"/>
            </a:xfrm>
            <a:prstGeom prst="rect">
              <a:avLst/>
            </a:prstGeom>
            <a:noFill/>
          </p:spPr>
          <p:txBody>
            <a:bodyPr wrap="square" rtlCol="0" anchor="ctr">
              <a:spAutoFit/>
            </a:bodyPr>
            <a:lstStyle/>
            <a:p>
              <a:pPr algn="r"/>
              <a:r>
                <a:rPr lang="fr-FR" sz="1200">
                  <a:solidFill>
                    <a:srgbClr val="000066"/>
                  </a:solidFill>
                </a:rPr>
                <a:t>20</a:t>
              </a:r>
              <a:endParaRPr lang="fr-FR" sz="1200" b="1">
                <a:solidFill>
                  <a:srgbClr val="000066"/>
                </a:solidFill>
              </a:endParaRPr>
            </a:p>
          </p:txBody>
        </p:sp>
        <p:sp>
          <p:nvSpPr>
            <p:cNvPr id="72" name="ZoneTexte 71">
              <a:extLst>
                <a:ext uri="{FF2B5EF4-FFF2-40B4-BE49-F238E27FC236}">
                  <a16:creationId xmlns:a16="http://schemas.microsoft.com/office/drawing/2014/main" id="{CEE4801E-0137-E247-B09E-2918B5D578D1}"/>
                </a:ext>
              </a:extLst>
            </p:cNvPr>
            <p:cNvSpPr txBox="1"/>
            <p:nvPr/>
          </p:nvSpPr>
          <p:spPr>
            <a:xfrm>
              <a:off x="239971" y="4478848"/>
              <a:ext cx="354584" cy="276999"/>
            </a:xfrm>
            <a:prstGeom prst="rect">
              <a:avLst/>
            </a:prstGeom>
            <a:noFill/>
          </p:spPr>
          <p:txBody>
            <a:bodyPr wrap="none" rtlCol="0" anchor="ctr">
              <a:spAutoFit/>
            </a:bodyPr>
            <a:lstStyle/>
            <a:p>
              <a:pPr algn="r"/>
              <a:r>
                <a:rPr lang="fr-FR" sz="1200">
                  <a:solidFill>
                    <a:srgbClr val="000066"/>
                  </a:solidFill>
                </a:rPr>
                <a:t>40</a:t>
              </a:r>
              <a:endParaRPr lang="fr-FR" sz="1200" b="1">
                <a:solidFill>
                  <a:srgbClr val="000066"/>
                </a:solidFill>
              </a:endParaRPr>
            </a:p>
          </p:txBody>
        </p:sp>
        <p:sp>
          <p:nvSpPr>
            <p:cNvPr id="73" name="ZoneTexte 72">
              <a:extLst>
                <a:ext uri="{FF2B5EF4-FFF2-40B4-BE49-F238E27FC236}">
                  <a16:creationId xmlns:a16="http://schemas.microsoft.com/office/drawing/2014/main" id="{CEE4801E-0137-E247-B09E-2918B5D578D1}"/>
                </a:ext>
              </a:extLst>
            </p:cNvPr>
            <p:cNvSpPr txBox="1"/>
            <p:nvPr/>
          </p:nvSpPr>
          <p:spPr>
            <a:xfrm>
              <a:off x="239971" y="3762194"/>
              <a:ext cx="354584" cy="276999"/>
            </a:xfrm>
            <a:prstGeom prst="rect">
              <a:avLst/>
            </a:prstGeom>
            <a:noFill/>
          </p:spPr>
          <p:txBody>
            <a:bodyPr wrap="none" rtlCol="0" anchor="ctr">
              <a:spAutoFit/>
            </a:bodyPr>
            <a:lstStyle/>
            <a:p>
              <a:pPr algn="r"/>
              <a:r>
                <a:rPr lang="fr-FR" sz="1200">
                  <a:solidFill>
                    <a:srgbClr val="000066"/>
                  </a:solidFill>
                </a:rPr>
                <a:t>60</a:t>
              </a:r>
              <a:endParaRPr lang="fr-FR" sz="1200" b="1">
                <a:solidFill>
                  <a:srgbClr val="000066"/>
                </a:solidFill>
              </a:endParaRPr>
            </a:p>
          </p:txBody>
        </p:sp>
        <p:sp>
          <p:nvSpPr>
            <p:cNvPr id="74" name="ZoneTexte 73">
              <a:extLst>
                <a:ext uri="{FF2B5EF4-FFF2-40B4-BE49-F238E27FC236}">
                  <a16:creationId xmlns:a16="http://schemas.microsoft.com/office/drawing/2014/main" id="{CEE4801E-0137-E247-B09E-2918B5D578D1}"/>
                </a:ext>
              </a:extLst>
            </p:cNvPr>
            <p:cNvSpPr txBox="1"/>
            <p:nvPr/>
          </p:nvSpPr>
          <p:spPr>
            <a:xfrm>
              <a:off x="239971" y="3045540"/>
              <a:ext cx="354584" cy="276999"/>
            </a:xfrm>
            <a:prstGeom prst="rect">
              <a:avLst/>
            </a:prstGeom>
            <a:noFill/>
          </p:spPr>
          <p:txBody>
            <a:bodyPr wrap="none" rtlCol="0" anchor="ctr">
              <a:spAutoFit/>
            </a:bodyPr>
            <a:lstStyle/>
            <a:p>
              <a:pPr algn="r"/>
              <a:r>
                <a:rPr lang="fr-FR" sz="1200">
                  <a:solidFill>
                    <a:srgbClr val="000066"/>
                  </a:solidFill>
                </a:rPr>
                <a:t>80</a:t>
              </a:r>
              <a:endParaRPr lang="fr-FR" sz="1200" b="1">
                <a:solidFill>
                  <a:srgbClr val="000066"/>
                </a:solidFill>
              </a:endParaRPr>
            </a:p>
          </p:txBody>
        </p:sp>
        <p:sp>
          <p:nvSpPr>
            <p:cNvPr id="75" name="ZoneTexte 74">
              <a:extLst>
                <a:ext uri="{FF2B5EF4-FFF2-40B4-BE49-F238E27FC236}">
                  <a16:creationId xmlns:a16="http://schemas.microsoft.com/office/drawing/2014/main" id="{CEE4801E-0137-E247-B09E-2918B5D578D1}"/>
                </a:ext>
              </a:extLst>
            </p:cNvPr>
            <p:cNvSpPr txBox="1"/>
            <p:nvPr/>
          </p:nvSpPr>
          <p:spPr>
            <a:xfrm>
              <a:off x="155011" y="2315888"/>
              <a:ext cx="439544" cy="276999"/>
            </a:xfrm>
            <a:prstGeom prst="rect">
              <a:avLst/>
            </a:prstGeom>
            <a:noFill/>
          </p:spPr>
          <p:txBody>
            <a:bodyPr wrap="none" rtlCol="0" anchor="ctr">
              <a:spAutoFit/>
            </a:bodyPr>
            <a:lstStyle/>
            <a:p>
              <a:pPr algn="r"/>
              <a:r>
                <a:rPr lang="fr-FR" sz="1200" dirty="0">
                  <a:solidFill>
                    <a:srgbClr val="000066"/>
                  </a:solidFill>
                </a:rPr>
                <a:t>100</a:t>
              </a:r>
              <a:endParaRPr lang="fr-FR" sz="1200" b="1" dirty="0">
                <a:solidFill>
                  <a:srgbClr val="000066"/>
                </a:solidFill>
              </a:endParaRPr>
            </a:p>
          </p:txBody>
        </p:sp>
        <p:sp>
          <p:nvSpPr>
            <p:cNvPr id="83" name="ZoneTexte 82">
              <a:extLst>
                <a:ext uri="{FF2B5EF4-FFF2-40B4-BE49-F238E27FC236}">
                  <a16:creationId xmlns:a16="http://schemas.microsoft.com/office/drawing/2014/main" id="{CEE4801E-0137-E247-B09E-2918B5D578D1}"/>
                </a:ext>
              </a:extLst>
            </p:cNvPr>
            <p:cNvSpPr txBox="1"/>
            <p:nvPr/>
          </p:nvSpPr>
          <p:spPr>
            <a:xfrm>
              <a:off x="801875" y="2848634"/>
              <a:ext cx="341760" cy="276999"/>
            </a:xfrm>
            <a:prstGeom prst="rect">
              <a:avLst/>
            </a:prstGeom>
            <a:noFill/>
          </p:spPr>
          <p:txBody>
            <a:bodyPr wrap="none" rtlCol="0" anchor="ctr">
              <a:spAutoFit/>
            </a:bodyPr>
            <a:lstStyle/>
            <a:p>
              <a:pPr algn="ctr"/>
              <a:r>
                <a:rPr lang="fr-FR" sz="1200" b="1" dirty="0">
                  <a:solidFill>
                    <a:srgbClr val="333399"/>
                  </a:solidFill>
                  <a:latin typeface="+mj-lt"/>
                </a:rPr>
                <a:t>83</a:t>
              </a:r>
            </a:p>
          </p:txBody>
        </p:sp>
        <p:sp>
          <p:nvSpPr>
            <p:cNvPr id="84" name="ZoneTexte 83">
              <a:extLst>
                <a:ext uri="{FF2B5EF4-FFF2-40B4-BE49-F238E27FC236}">
                  <a16:creationId xmlns:a16="http://schemas.microsoft.com/office/drawing/2014/main" id="{CEE4801E-0137-E247-B09E-2918B5D578D1}"/>
                </a:ext>
              </a:extLst>
            </p:cNvPr>
            <p:cNvSpPr txBox="1"/>
            <p:nvPr/>
          </p:nvSpPr>
          <p:spPr>
            <a:xfrm>
              <a:off x="1151152" y="3061458"/>
              <a:ext cx="341760" cy="276999"/>
            </a:xfrm>
            <a:prstGeom prst="rect">
              <a:avLst/>
            </a:prstGeom>
            <a:noFill/>
          </p:spPr>
          <p:txBody>
            <a:bodyPr wrap="none" rtlCol="0" anchor="ctr">
              <a:spAutoFit/>
            </a:bodyPr>
            <a:lstStyle/>
            <a:p>
              <a:pPr algn="ctr"/>
              <a:r>
                <a:rPr lang="fr-FR" sz="1200" b="1" dirty="0">
                  <a:solidFill>
                    <a:srgbClr val="333399"/>
                  </a:solidFill>
                  <a:latin typeface="+mj-lt"/>
                </a:rPr>
                <a:t>77</a:t>
              </a:r>
            </a:p>
          </p:txBody>
        </p:sp>
        <p:sp>
          <p:nvSpPr>
            <p:cNvPr id="85" name="ZoneTexte 84">
              <a:extLst>
                <a:ext uri="{FF2B5EF4-FFF2-40B4-BE49-F238E27FC236}">
                  <a16:creationId xmlns:a16="http://schemas.microsoft.com/office/drawing/2014/main" id="{CEE4801E-0137-E247-B09E-2918B5D578D1}"/>
                </a:ext>
              </a:extLst>
            </p:cNvPr>
            <p:cNvSpPr txBox="1"/>
            <p:nvPr/>
          </p:nvSpPr>
          <p:spPr>
            <a:xfrm>
              <a:off x="1533222" y="2699274"/>
              <a:ext cx="341760" cy="276999"/>
            </a:xfrm>
            <a:prstGeom prst="rect">
              <a:avLst/>
            </a:prstGeom>
            <a:noFill/>
          </p:spPr>
          <p:txBody>
            <a:bodyPr wrap="none" rtlCol="0" anchor="ctr">
              <a:spAutoFit/>
            </a:bodyPr>
            <a:lstStyle/>
            <a:p>
              <a:pPr algn="ctr"/>
              <a:r>
                <a:rPr lang="fr-FR" sz="1200" b="1" dirty="0">
                  <a:solidFill>
                    <a:srgbClr val="333399"/>
                  </a:solidFill>
                  <a:latin typeface="+mj-lt"/>
                </a:rPr>
                <a:t>87</a:t>
              </a:r>
            </a:p>
          </p:txBody>
        </p:sp>
        <p:sp>
          <p:nvSpPr>
            <p:cNvPr id="86" name="ZoneTexte 85">
              <a:extLst>
                <a:ext uri="{FF2B5EF4-FFF2-40B4-BE49-F238E27FC236}">
                  <a16:creationId xmlns:a16="http://schemas.microsoft.com/office/drawing/2014/main" id="{CEE4801E-0137-E247-B09E-2918B5D578D1}"/>
                </a:ext>
              </a:extLst>
            </p:cNvPr>
            <p:cNvSpPr txBox="1"/>
            <p:nvPr/>
          </p:nvSpPr>
          <p:spPr>
            <a:xfrm>
              <a:off x="1723754" y="2630391"/>
              <a:ext cx="341760" cy="276999"/>
            </a:xfrm>
            <a:prstGeom prst="rect">
              <a:avLst/>
            </a:prstGeom>
            <a:noFill/>
          </p:spPr>
          <p:txBody>
            <a:bodyPr wrap="none" rtlCol="0" anchor="ctr">
              <a:spAutoFit/>
            </a:bodyPr>
            <a:lstStyle/>
            <a:p>
              <a:pPr algn="ctr"/>
              <a:r>
                <a:rPr lang="fr-FR" sz="1200" b="1" dirty="0">
                  <a:solidFill>
                    <a:srgbClr val="333399"/>
                  </a:solidFill>
                  <a:latin typeface="+mj-lt"/>
                </a:rPr>
                <a:t>89</a:t>
              </a:r>
            </a:p>
          </p:txBody>
        </p:sp>
        <p:sp>
          <p:nvSpPr>
            <p:cNvPr id="87" name="ZoneTexte 86">
              <a:extLst>
                <a:ext uri="{FF2B5EF4-FFF2-40B4-BE49-F238E27FC236}">
                  <a16:creationId xmlns:a16="http://schemas.microsoft.com/office/drawing/2014/main" id="{CEE4801E-0137-E247-B09E-2918B5D578D1}"/>
                </a:ext>
              </a:extLst>
            </p:cNvPr>
            <p:cNvSpPr txBox="1"/>
            <p:nvPr/>
          </p:nvSpPr>
          <p:spPr>
            <a:xfrm>
              <a:off x="4972276" y="2586834"/>
              <a:ext cx="341760" cy="276999"/>
            </a:xfrm>
            <a:prstGeom prst="rect">
              <a:avLst/>
            </a:prstGeom>
            <a:noFill/>
          </p:spPr>
          <p:txBody>
            <a:bodyPr wrap="none" rtlCol="0" anchor="ctr">
              <a:spAutoFit/>
            </a:bodyPr>
            <a:lstStyle/>
            <a:p>
              <a:pPr algn="ctr"/>
              <a:r>
                <a:rPr lang="fr-FR" sz="1200" b="1" dirty="0">
                  <a:solidFill>
                    <a:srgbClr val="333399"/>
                  </a:solidFill>
                  <a:latin typeface="+mj-lt"/>
                </a:rPr>
                <a:t>90</a:t>
              </a:r>
            </a:p>
          </p:txBody>
        </p:sp>
        <p:sp>
          <p:nvSpPr>
            <p:cNvPr id="88" name="ZoneTexte 87">
              <a:extLst>
                <a:ext uri="{FF2B5EF4-FFF2-40B4-BE49-F238E27FC236}">
                  <a16:creationId xmlns:a16="http://schemas.microsoft.com/office/drawing/2014/main" id="{CEE4801E-0137-E247-B09E-2918B5D578D1}"/>
                </a:ext>
              </a:extLst>
            </p:cNvPr>
            <p:cNvSpPr txBox="1"/>
            <p:nvPr/>
          </p:nvSpPr>
          <p:spPr>
            <a:xfrm>
              <a:off x="5165441" y="3300173"/>
              <a:ext cx="341760" cy="276999"/>
            </a:xfrm>
            <a:prstGeom prst="rect">
              <a:avLst/>
            </a:prstGeom>
            <a:noFill/>
          </p:spPr>
          <p:txBody>
            <a:bodyPr wrap="none" rtlCol="0" anchor="ctr">
              <a:spAutoFit/>
            </a:bodyPr>
            <a:lstStyle/>
            <a:p>
              <a:pPr algn="ctr"/>
              <a:r>
                <a:rPr lang="fr-FR" sz="1200" b="1" dirty="0">
                  <a:solidFill>
                    <a:srgbClr val="333399"/>
                  </a:solidFill>
                  <a:latin typeface="+mj-lt"/>
                </a:rPr>
                <a:t>70</a:t>
              </a:r>
            </a:p>
          </p:txBody>
        </p:sp>
        <p:sp>
          <p:nvSpPr>
            <p:cNvPr id="89" name="ZoneTexte 88">
              <a:extLst>
                <a:ext uri="{FF2B5EF4-FFF2-40B4-BE49-F238E27FC236}">
                  <a16:creationId xmlns:a16="http://schemas.microsoft.com/office/drawing/2014/main" id="{CEE4801E-0137-E247-B09E-2918B5D578D1}"/>
                </a:ext>
              </a:extLst>
            </p:cNvPr>
            <p:cNvSpPr txBox="1"/>
            <p:nvPr/>
          </p:nvSpPr>
          <p:spPr>
            <a:xfrm>
              <a:off x="6717344" y="2584285"/>
              <a:ext cx="341760" cy="276999"/>
            </a:xfrm>
            <a:prstGeom prst="rect">
              <a:avLst/>
            </a:prstGeom>
            <a:noFill/>
          </p:spPr>
          <p:txBody>
            <a:bodyPr wrap="none" rtlCol="0" anchor="ctr">
              <a:spAutoFit/>
            </a:bodyPr>
            <a:lstStyle/>
            <a:p>
              <a:pPr algn="ctr"/>
              <a:r>
                <a:rPr lang="fr-FR" sz="1200" b="1" dirty="0">
                  <a:solidFill>
                    <a:srgbClr val="333399"/>
                  </a:solidFill>
                  <a:latin typeface="+mj-lt"/>
                </a:rPr>
                <a:t>90</a:t>
              </a:r>
            </a:p>
          </p:txBody>
        </p:sp>
        <p:sp>
          <p:nvSpPr>
            <p:cNvPr id="90" name="ZoneTexte 89">
              <a:extLst>
                <a:ext uri="{FF2B5EF4-FFF2-40B4-BE49-F238E27FC236}">
                  <a16:creationId xmlns:a16="http://schemas.microsoft.com/office/drawing/2014/main" id="{CEE4801E-0137-E247-B09E-2918B5D578D1}"/>
                </a:ext>
              </a:extLst>
            </p:cNvPr>
            <p:cNvSpPr txBox="1"/>
            <p:nvPr/>
          </p:nvSpPr>
          <p:spPr>
            <a:xfrm>
              <a:off x="6877970" y="2742561"/>
              <a:ext cx="341760" cy="276999"/>
            </a:xfrm>
            <a:prstGeom prst="rect">
              <a:avLst/>
            </a:prstGeom>
            <a:noFill/>
          </p:spPr>
          <p:txBody>
            <a:bodyPr wrap="none" rtlCol="0" anchor="ctr">
              <a:spAutoFit/>
            </a:bodyPr>
            <a:lstStyle/>
            <a:p>
              <a:pPr algn="ctr"/>
              <a:r>
                <a:rPr lang="fr-FR" sz="1200" b="1" dirty="0">
                  <a:solidFill>
                    <a:srgbClr val="333399"/>
                  </a:solidFill>
                  <a:latin typeface="+mj-lt"/>
                </a:rPr>
                <a:t>86</a:t>
              </a:r>
            </a:p>
          </p:txBody>
        </p:sp>
        <p:sp>
          <p:nvSpPr>
            <p:cNvPr id="91" name="Rectangle 90"/>
            <p:cNvSpPr/>
            <p:nvPr/>
          </p:nvSpPr>
          <p:spPr>
            <a:xfrm>
              <a:off x="225205" y="2056350"/>
              <a:ext cx="344302" cy="459306"/>
            </a:xfrm>
            <a:prstGeom prst="rect">
              <a:avLst/>
            </a:prstGeom>
          </p:spPr>
          <p:txBody>
            <a:bodyPr wrap="none">
              <a:spAutoFit/>
            </a:bodyPr>
            <a:lstStyle/>
            <a:p>
              <a:pPr algn="ctr"/>
              <a:r>
                <a:rPr lang="fr-FR" sz="1400" b="1" dirty="0">
                  <a:solidFill>
                    <a:srgbClr val="000066"/>
                  </a:solidFill>
                </a:rPr>
                <a:t>%</a:t>
              </a:r>
            </a:p>
          </p:txBody>
        </p:sp>
        <p:sp>
          <p:nvSpPr>
            <p:cNvPr id="65" name="ZoneTexte 64">
              <a:extLst>
                <a:ext uri="{FF2B5EF4-FFF2-40B4-BE49-F238E27FC236}">
                  <a16:creationId xmlns:a16="http://schemas.microsoft.com/office/drawing/2014/main" id="{CEE4801E-0137-E247-B09E-2918B5D578D1}"/>
                </a:ext>
              </a:extLst>
            </p:cNvPr>
            <p:cNvSpPr txBox="1"/>
            <p:nvPr/>
          </p:nvSpPr>
          <p:spPr>
            <a:xfrm>
              <a:off x="2419291" y="2819542"/>
              <a:ext cx="341760" cy="276999"/>
            </a:xfrm>
            <a:prstGeom prst="rect">
              <a:avLst/>
            </a:prstGeom>
            <a:noFill/>
          </p:spPr>
          <p:txBody>
            <a:bodyPr wrap="none" rtlCol="0" anchor="ctr">
              <a:spAutoFit/>
            </a:bodyPr>
            <a:lstStyle/>
            <a:p>
              <a:pPr algn="ctr"/>
              <a:r>
                <a:rPr lang="fr-FR" sz="1200" b="1" dirty="0">
                  <a:solidFill>
                    <a:srgbClr val="333399"/>
                  </a:solidFill>
                  <a:latin typeface="+mj-lt"/>
                </a:rPr>
                <a:t>84</a:t>
              </a:r>
            </a:p>
          </p:txBody>
        </p:sp>
        <p:sp>
          <p:nvSpPr>
            <p:cNvPr id="66" name="ZoneTexte 65">
              <a:extLst>
                <a:ext uri="{FF2B5EF4-FFF2-40B4-BE49-F238E27FC236}">
                  <a16:creationId xmlns:a16="http://schemas.microsoft.com/office/drawing/2014/main" id="{CEE4801E-0137-E247-B09E-2918B5D578D1}"/>
                </a:ext>
              </a:extLst>
            </p:cNvPr>
            <p:cNvSpPr txBox="1"/>
            <p:nvPr/>
          </p:nvSpPr>
          <p:spPr>
            <a:xfrm>
              <a:off x="2616222" y="2802399"/>
              <a:ext cx="341760" cy="276999"/>
            </a:xfrm>
            <a:prstGeom prst="rect">
              <a:avLst/>
            </a:prstGeom>
            <a:noFill/>
          </p:spPr>
          <p:txBody>
            <a:bodyPr wrap="none" rtlCol="0" anchor="ctr">
              <a:spAutoFit/>
            </a:bodyPr>
            <a:lstStyle/>
            <a:p>
              <a:pPr algn="ctr"/>
              <a:r>
                <a:rPr lang="fr-FR" sz="1200" b="1" dirty="0">
                  <a:solidFill>
                    <a:srgbClr val="333399"/>
                  </a:solidFill>
                  <a:latin typeface="+mj-lt"/>
                </a:rPr>
                <a:t>84</a:t>
              </a:r>
            </a:p>
          </p:txBody>
        </p:sp>
        <p:sp>
          <p:nvSpPr>
            <p:cNvPr id="77" name="ZoneTexte 76">
              <a:extLst>
                <a:ext uri="{FF2B5EF4-FFF2-40B4-BE49-F238E27FC236}">
                  <a16:creationId xmlns:a16="http://schemas.microsoft.com/office/drawing/2014/main" id="{CEE4801E-0137-E247-B09E-2918B5D578D1}"/>
                </a:ext>
              </a:extLst>
            </p:cNvPr>
            <p:cNvSpPr txBox="1"/>
            <p:nvPr/>
          </p:nvSpPr>
          <p:spPr>
            <a:xfrm>
              <a:off x="3304521" y="2742561"/>
              <a:ext cx="341760" cy="276999"/>
            </a:xfrm>
            <a:prstGeom prst="rect">
              <a:avLst/>
            </a:prstGeom>
            <a:noFill/>
          </p:spPr>
          <p:txBody>
            <a:bodyPr wrap="none" rtlCol="0" anchor="ctr">
              <a:spAutoFit/>
            </a:bodyPr>
            <a:lstStyle/>
            <a:p>
              <a:pPr algn="ctr"/>
              <a:r>
                <a:rPr lang="fr-FR" sz="1200" b="1" dirty="0">
                  <a:solidFill>
                    <a:srgbClr val="333399"/>
                  </a:solidFill>
                  <a:latin typeface="+mj-lt"/>
                </a:rPr>
                <a:t>86</a:t>
              </a:r>
            </a:p>
          </p:txBody>
        </p:sp>
        <p:sp>
          <p:nvSpPr>
            <p:cNvPr id="78" name="ZoneTexte 77">
              <a:extLst>
                <a:ext uri="{FF2B5EF4-FFF2-40B4-BE49-F238E27FC236}">
                  <a16:creationId xmlns:a16="http://schemas.microsoft.com/office/drawing/2014/main" id="{CEE4801E-0137-E247-B09E-2918B5D578D1}"/>
                </a:ext>
              </a:extLst>
            </p:cNvPr>
            <p:cNvSpPr txBox="1"/>
            <p:nvPr/>
          </p:nvSpPr>
          <p:spPr>
            <a:xfrm>
              <a:off x="3112768" y="2809341"/>
              <a:ext cx="341760" cy="276999"/>
            </a:xfrm>
            <a:prstGeom prst="rect">
              <a:avLst/>
            </a:prstGeom>
            <a:noFill/>
          </p:spPr>
          <p:txBody>
            <a:bodyPr wrap="none" rtlCol="0" anchor="ctr">
              <a:spAutoFit/>
            </a:bodyPr>
            <a:lstStyle/>
            <a:p>
              <a:pPr algn="ctr"/>
              <a:r>
                <a:rPr lang="fr-FR" sz="1200" b="1" dirty="0">
                  <a:solidFill>
                    <a:srgbClr val="333399"/>
                  </a:solidFill>
                  <a:latin typeface="+mj-lt"/>
                </a:rPr>
                <a:t>84</a:t>
              </a:r>
            </a:p>
          </p:txBody>
        </p:sp>
        <p:sp>
          <p:nvSpPr>
            <p:cNvPr id="79" name="ZoneTexte 78">
              <a:extLst>
                <a:ext uri="{FF2B5EF4-FFF2-40B4-BE49-F238E27FC236}">
                  <a16:creationId xmlns:a16="http://schemas.microsoft.com/office/drawing/2014/main" id="{CEE4801E-0137-E247-B09E-2918B5D578D1}"/>
                </a:ext>
              </a:extLst>
            </p:cNvPr>
            <p:cNvSpPr txBox="1"/>
            <p:nvPr/>
          </p:nvSpPr>
          <p:spPr>
            <a:xfrm>
              <a:off x="5810059" y="2940898"/>
              <a:ext cx="341760" cy="276999"/>
            </a:xfrm>
            <a:prstGeom prst="rect">
              <a:avLst/>
            </a:prstGeom>
            <a:noFill/>
          </p:spPr>
          <p:txBody>
            <a:bodyPr wrap="none" rtlCol="0" anchor="ctr">
              <a:spAutoFit/>
            </a:bodyPr>
            <a:lstStyle/>
            <a:p>
              <a:pPr algn="ctr"/>
              <a:r>
                <a:rPr lang="fr-FR" sz="1200" b="1" dirty="0">
                  <a:solidFill>
                    <a:srgbClr val="333399"/>
                  </a:solidFill>
                  <a:latin typeface="+mj-lt"/>
                </a:rPr>
                <a:t>80</a:t>
              </a:r>
            </a:p>
          </p:txBody>
        </p:sp>
        <p:sp>
          <p:nvSpPr>
            <p:cNvPr id="81" name="ZoneTexte 80">
              <a:extLst>
                <a:ext uri="{FF2B5EF4-FFF2-40B4-BE49-F238E27FC236}">
                  <a16:creationId xmlns:a16="http://schemas.microsoft.com/office/drawing/2014/main" id="{CEE4801E-0137-E247-B09E-2918B5D578D1}"/>
                </a:ext>
              </a:extLst>
            </p:cNvPr>
            <p:cNvSpPr txBox="1"/>
            <p:nvPr/>
          </p:nvSpPr>
          <p:spPr>
            <a:xfrm>
              <a:off x="7487393" y="3086339"/>
              <a:ext cx="341760" cy="276999"/>
            </a:xfrm>
            <a:prstGeom prst="rect">
              <a:avLst/>
            </a:prstGeom>
            <a:noFill/>
          </p:spPr>
          <p:txBody>
            <a:bodyPr wrap="none" rtlCol="0" anchor="ctr">
              <a:spAutoFit/>
            </a:bodyPr>
            <a:lstStyle/>
            <a:p>
              <a:pPr algn="ctr"/>
              <a:r>
                <a:rPr lang="fr-FR" sz="1200" b="1" dirty="0">
                  <a:solidFill>
                    <a:srgbClr val="333399"/>
                  </a:solidFill>
                  <a:latin typeface="+mj-lt"/>
                </a:rPr>
                <a:t>76</a:t>
              </a:r>
            </a:p>
          </p:txBody>
        </p:sp>
        <p:sp>
          <p:nvSpPr>
            <p:cNvPr id="82" name="ZoneTexte 81">
              <a:extLst>
                <a:ext uri="{FF2B5EF4-FFF2-40B4-BE49-F238E27FC236}">
                  <a16:creationId xmlns:a16="http://schemas.microsoft.com/office/drawing/2014/main" id="{CEE4801E-0137-E247-B09E-2918B5D578D1}"/>
                </a:ext>
              </a:extLst>
            </p:cNvPr>
            <p:cNvSpPr txBox="1"/>
            <p:nvPr/>
          </p:nvSpPr>
          <p:spPr>
            <a:xfrm>
              <a:off x="7666993" y="3086338"/>
              <a:ext cx="341760" cy="276999"/>
            </a:xfrm>
            <a:prstGeom prst="rect">
              <a:avLst/>
            </a:prstGeom>
            <a:noFill/>
          </p:spPr>
          <p:txBody>
            <a:bodyPr wrap="none" rtlCol="0" anchor="ctr">
              <a:spAutoFit/>
            </a:bodyPr>
            <a:lstStyle/>
            <a:p>
              <a:pPr algn="ctr"/>
              <a:r>
                <a:rPr lang="fr-FR" sz="1200" b="1" dirty="0">
                  <a:solidFill>
                    <a:srgbClr val="333399"/>
                  </a:solidFill>
                  <a:latin typeface="+mj-lt"/>
                </a:rPr>
                <a:t>76</a:t>
              </a:r>
            </a:p>
          </p:txBody>
        </p:sp>
        <p:sp>
          <p:nvSpPr>
            <p:cNvPr id="30" name="Line 26"/>
            <p:cNvSpPr>
              <a:spLocks noChangeShapeType="1"/>
            </p:cNvSpPr>
            <p:nvPr/>
          </p:nvSpPr>
          <p:spPr bwMode="auto">
            <a:xfrm>
              <a:off x="599113" y="6042590"/>
              <a:ext cx="8387999" cy="0"/>
            </a:xfrm>
            <a:prstGeom prst="line">
              <a:avLst/>
            </a:prstGeom>
            <a:noFill/>
            <a:ln w="12700" cap="flat">
              <a:solidFill>
                <a:srgbClr val="000066"/>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FR" sz="1400">
                <a:solidFill>
                  <a:schemeClr val="bg1"/>
                </a:solidFill>
              </a:endParaRPr>
            </a:p>
          </p:txBody>
        </p:sp>
        <p:sp>
          <p:nvSpPr>
            <p:cNvPr id="106" name="Rectangle 16"/>
            <p:cNvSpPr>
              <a:spLocks noChangeArrowheads="1"/>
            </p:cNvSpPr>
            <p:nvPr/>
          </p:nvSpPr>
          <p:spPr bwMode="auto">
            <a:xfrm>
              <a:off x="1615661" y="2910590"/>
              <a:ext cx="143997" cy="3132000"/>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107" name="Rectangle 19"/>
            <p:cNvSpPr>
              <a:spLocks noChangeArrowheads="1"/>
            </p:cNvSpPr>
            <p:nvPr/>
          </p:nvSpPr>
          <p:spPr bwMode="auto">
            <a:xfrm>
              <a:off x="1795569" y="2838591"/>
              <a:ext cx="143997" cy="3203999"/>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23" name="Rectangle 20"/>
            <p:cNvSpPr>
              <a:spLocks noChangeArrowheads="1"/>
            </p:cNvSpPr>
            <p:nvPr/>
          </p:nvSpPr>
          <p:spPr bwMode="auto">
            <a:xfrm>
              <a:off x="1960479" y="3054590"/>
              <a:ext cx="143997" cy="2988000"/>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24" name="Rectangle 16"/>
            <p:cNvSpPr>
              <a:spLocks noChangeArrowheads="1"/>
            </p:cNvSpPr>
            <p:nvPr/>
          </p:nvSpPr>
          <p:spPr bwMode="auto">
            <a:xfrm>
              <a:off x="2527132" y="3018591"/>
              <a:ext cx="143997" cy="3023999"/>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125" name="Rectangle 19"/>
            <p:cNvSpPr>
              <a:spLocks noChangeArrowheads="1"/>
            </p:cNvSpPr>
            <p:nvPr/>
          </p:nvSpPr>
          <p:spPr bwMode="auto">
            <a:xfrm>
              <a:off x="2688568" y="3018591"/>
              <a:ext cx="143997" cy="3023999"/>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26" name="Rectangle 20"/>
            <p:cNvSpPr>
              <a:spLocks noChangeArrowheads="1"/>
            </p:cNvSpPr>
            <p:nvPr/>
          </p:nvSpPr>
          <p:spPr bwMode="auto">
            <a:xfrm>
              <a:off x="2871950" y="3123702"/>
              <a:ext cx="143997" cy="2918888"/>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27" name="Rectangle 16"/>
            <p:cNvSpPr>
              <a:spLocks noChangeArrowheads="1"/>
            </p:cNvSpPr>
            <p:nvPr/>
          </p:nvSpPr>
          <p:spPr bwMode="auto">
            <a:xfrm>
              <a:off x="3213539" y="3018591"/>
              <a:ext cx="143997" cy="3023999"/>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128" name="Rectangle 19"/>
            <p:cNvSpPr>
              <a:spLocks noChangeArrowheads="1"/>
            </p:cNvSpPr>
            <p:nvPr/>
          </p:nvSpPr>
          <p:spPr bwMode="auto">
            <a:xfrm>
              <a:off x="3384211" y="2946589"/>
              <a:ext cx="143997" cy="3096001"/>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29" name="Rectangle 20"/>
            <p:cNvSpPr>
              <a:spLocks noChangeArrowheads="1"/>
            </p:cNvSpPr>
            <p:nvPr/>
          </p:nvSpPr>
          <p:spPr bwMode="auto">
            <a:xfrm>
              <a:off x="3558357" y="3306590"/>
              <a:ext cx="143997" cy="2736000"/>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30" name="Rectangle 16"/>
            <p:cNvSpPr>
              <a:spLocks noChangeArrowheads="1"/>
            </p:cNvSpPr>
            <p:nvPr/>
          </p:nvSpPr>
          <p:spPr bwMode="auto">
            <a:xfrm>
              <a:off x="4210214" y="2979048"/>
              <a:ext cx="143997" cy="3063542"/>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131" name="Rectangle 19"/>
            <p:cNvSpPr>
              <a:spLocks noChangeArrowheads="1"/>
            </p:cNvSpPr>
            <p:nvPr/>
          </p:nvSpPr>
          <p:spPr bwMode="auto">
            <a:xfrm>
              <a:off x="4380886" y="3090590"/>
              <a:ext cx="143997" cy="2952000"/>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32" name="Rectangle 20"/>
            <p:cNvSpPr>
              <a:spLocks noChangeArrowheads="1"/>
            </p:cNvSpPr>
            <p:nvPr/>
          </p:nvSpPr>
          <p:spPr bwMode="auto">
            <a:xfrm>
              <a:off x="4555032" y="3264472"/>
              <a:ext cx="143997" cy="2808000"/>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33" name="Rectangle 16"/>
            <p:cNvSpPr>
              <a:spLocks noChangeArrowheads="1"/>
            </p:cNvSpPr>
            <p:nvPr/>
          </p:nvSpPr>
          <p:spPr bwMode="auto">
            <a:xfrm>
              <a:off x="4924767" y="3090590"/>
              <a:ext cx="143997" cy="2952000"/>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134" name="Rectangle 19"/>
            <p:cNvSpPr>
              <a:spLocks noChangeArrowheads="1"/>
            </p:cNvSpPr>
            <p:nvPr/>
          </p:nvSpPr>
          <p:spPr bwMode="auto">
            <a:xfrm>
              <a:off x="5086203" y="2802593"/>
              <a:ext cx="143997" cy="3239997"/>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35" name="Rectangle 20"/>
            <p:cNvSpPr>
              <a:spLocks noChangeArrowheads="1"/>
            </p:cNvSpPr>
            <p:nvPr/>
          </p:nvSpPr>
          <p:spPr bwMode="auto">
            <a:xfrm>
              <a:off x="5269585" y="3522590"/>
              <a:ext cx="143997" cy="2520000"/>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36" name="Rectangle 16"/>
            <p:cNvSpPr>
              <a:spLocks noChangeArrowheads="1"/>
            </p:cNvSpPr>
            <p:nvPr/>
          </p:nvSpPr>
          <p:spPr bwMode="auto">
            <a:xfrm>
              <a:off x="5913469" y="3162590"/>
              <a:ext cx="143997" cy="2880000"/>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137" name="Rectangle 19"/>
            <p:cNvSpPr>
              <a:spLocks noChangeArrowheads="1"/>
            </p:cNvSpPr>
            <p:nvPr/>
          </p:nvSpPr>
          <p:spPr bwMode="auto">
            <a:xfrm>
              <a:off x="6074905" y="3162590"/>
              <a:ext cx="143997" cy="2880000"/>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38" name="Rectangle 20"/>
            <p:cNvSpPr>
              <a:spLocks noChangeArrowheads="1"/>
            </p:cNvSpPr>
            <p:nvPr/>
          </p:nvSpPr>
          <p:spPr bwMode="auto">
            <a:xfrm>
              <a:off x="6258287" y="3414591"/>
              <a:ext cx="143997" cy="2627999"/>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39" name="Rectangle 16"/>
            <p:cNvSpPr>
              <a:spLocks noChangeArrowheads="1"/>
            </p:cNvSpPr>
            <p:nvPr/>
          </p:nvSpPr>
          <p:spPr bwMode="auto">
            <a:xfrm>
              <a:off x="6636061" y="2871047"/>
              <a:ext cx="143997" cy="3171543"/>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140" name="Rectangle 19"/>
            <p:cNvSpPr>
              <a:spLocks noChangeArrowheads="1"/>
            </p:cNvSpPr>
            <p:nvPr/>
          </p:nvSpPr>
          <p:spPr bwMode="auto">
            <a:xfrm>
              <a:off x="6797497" y="2802593"/>
              <a:ext cx="143997" cy="3239997"/>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41" name="Rectangle 20"/>
            <p:cNvSpPr>
              <a:spLocks noChangeArrowheads="1"/>
            </p:cNvSpPr>
            <p:nvPr/>
          </p:nvSpPr>
          <p:spPr bwMode="auto">
            <a:xfrm>
              <a:off x="6980879" y="2946589"/>
              <a:ext cx="143997" cy="3096001"/>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CC3300"/>
                </a:solidFill>
              </a:endParaRPr>
            </a:p>
          </p:txBody>
        </p:sp>
        <p:sp>
          <p:nvSpPr>
            <p:cNvPr id="142" name="Rectangle 16"/>
            <p:cNvSpPr>
              <a:spLocks noChangeArrowheads="1"/>
            </p:cNvSpPr>
            <p:nvPr/>
          </p:nvSpPr>
          <p:spPr bwMode="auto">
            <a:xfrm>
              <a:off x="7610384" y="3306590"/>
              <a:ext cx="143997" cy="2736000"/>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143" name="Rectangle 19"/>
            <p:cNvSpPr>
              <a:spLocks noChangeArrowheads="1"/>
            </p:cNvSpPr>
            <p:nvPr/>
          </p:nvSpPr>
          <p:spPr bwMode="auto">
            <a:xfrm>
              <a:off x="7771820" y="3306590"/>
              <a:ext cx="143997" cy="2736000"/>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44" name="Rectangle 20"/>
            <p:cNvSpPr>
              <a:spLocks noChangeArrowheads="1"/>
            </p:cNvSpPr>
            <p:nvPr/>
          </p:nvSpPr>
          <p:spPr bwMode="auto">
            <a:xfrm>
              <a:off x="7955202" y="3522590"/>
              <a:ext cx="143997" cy="2520000"/>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45" name="Rectangle 16"/>
            <p:cNvSpPr>
              <a:spLocks noChangeArrowheads="1"/>
            </p:cNvSpPr>
            <p:nvPr/>
          </p:nvSpPr>
          <p:spPr bwMode="auto">
            <a:xfrm>
              <a:off x="8303413" y="2871047"/>
              <a:ext cx="143997" cy="3171543"/>
            </a:xfrm>
            <a:prstGeom prst="rect">
              <a:avLst/>
            </a:prstGeom>
            <a:solidFill>
              <a:srgbClr val="CC1E99"/>
            </a:solidFill>
            <a:ln>
              <a:noFill/>
            </a:ln>
          </p:spPr>
          <p:txBody>
            <a:bodyPr vert="horz" wrap="square" lIns="91440" tIns="45720" rIns="91440" bIns="45720" numCol="1" anchor="t" anchorCtr="0" compatLnSpc="1">
              <a:prstTxWarp prst="textNoShape">
                <a:avLst/>
              </a:prstTxWarp>
            </a:bodyPr>
            <a:lstStyle/>
            <a:p>
              <a:endParaRPr lang="fr-FR" sz="1400" dirty="0">
                <a:solidFill>
                  <a:srgbClr val="000066"/>
                </a:solidFill>
              </a:endParaRPr>
            </a:p>
          </p:txBody>
        </p:sp>
        <p:sp>
          <p:nvSpPr>
            <p:cNvPr id="146" name="Rectangle 19"/>
            <p:cNvSpPr>
              <a:spLocks noChangeArrowheads="1"/>
            </p:cNvSpPr>
            <p:nvPr/>
          </p:nvSpPr>
          <p:spPr bwMode="auto">
            <a:xfrm>
              <a:off x="8464849" y="2766596"/>
              <a:ext cx="143997" cy="3275994"/>
            </a:xfrm>
            <a:prstGeom prst="rect">
              <a:avLst/>
            </a:prstGeom>
            <a:solidFill>
              <a:srgbClr val="0000FF"/>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47" name="Rectangle 20"/>
            <p:cNvSpPr>
              <a:spLocks noChangeArrowheads="1"/>
            </p:cNvSpPr>
            <p:nvPr/>
          </p:nvSpPr>
          <p:spPr bwMode="auto">
            <a:xfrm>
              <a:off x="8648231" y="3018591"/>
              <a:ext cx="143997" cy="3023999"/>
            </a:xfrm>
            <a:prstGeom prst="rect">
              <a:avLst/>
            </a:prstGeom>
            <a:solidFill>
              <a:srgbClr val="427534"/>
            </a:solidFill>
            <a:ln>
              <a:noFill/>
            </a:ln>
          </p:spPr>
          <p:txBody>
            <a:bodyPr vert="horz" wrap="square" lIns="91440" tIns="45720" rIns="91440" bIns="45720" numCol="1" anchor="t" anchorCtr="0" compatLnSpc="1">
              <a:prstTxWarp prst="textNoShape">
                <a:avLst/>
              </a:prstTxWarp>
            </a:bodyPr>
            <a:lstStyle/>
            <a:p>
              <a:endParaRPr lang="fr-FR" sz="1400">
                <a:solidFill>
                  <a:srgbClr val="000066"/>
                </a:solidFill>
              </a:endParaRPr>
            </a:p>
          </p:txBody>
        </p:sp>
        <p:sp>
          <p:nvSpPr>
            <p:cNvPr id="148" name="ZoneTexte 147">
              <a:extLst>
                <a:ext uri="{FF2B5EF4-FFF2-40B4-BE49-F238E27FC236}">
                  <a16:creationId xmlns:a16="http://schemas.microsoft.com/office/drawing/2014/main" id="{CEE4801E-0137-E247-B09E-2918B5D578D1}"/>
                </a:ext>
              </a:extLst>
            </p:cNvPr>
            <p:cNvSpPr txBox="1"/>
            <p:nvPr/>
          </p:nvSpPr>
          <p:spPr>
            <a:xfrm>
              <a:off x="954275" y="2812037"/>
              <a:ext cx="341760" cy="276999"/>
            </a:xfrm>
            <a:prstGeom prst="rect">
              <a:avLst/>
            </a:prstGeom>
            <a:noFill/>
          </p:spPr>
          <p:txBody>
            <a:bodyPr wrap="none" rtlCol="0" anchor="ctr">
              <a:spAutoFit/>
            </a:bodyPr>
            <a:lstStyle/>
            <a:p>
              <a:pPr algn="ctr"/>
              <a:r>
                <a:rPr lang="fr-FR" sz="1200" b="1" dirty="0">
                  <a:solidFill>
                    <a:srgbClr val="333399"/>
                  </a:solidFill>
                  <a:latin typeface="+mj-lt"/>
                </a:rPr>
                <a:t>84</a:t>
              </a:r>
            </a:p>
          </p:txBody>
        </p:sp>
        <p:sp>
          <p:nvSpPr>
            <p:cNvPr id="149" name="ZoneTexte 148">
              <a:extLst>
                <a:ext uri="{FF2B5EF4-FFF2-40B4-BE49-F238E27FC236}">
                  <a16:creationId xmlns:a16="http://schemas.microsoft.com/office/drawing/2014/main" id="{CEE4801E-0137-E247-B09E-2918B5D578D1}"/>
                </a:ext>
              </a:extLst>
            </p:cNvPr>
            <p:cNvSpPr txBox="1"/>
            <p:nvPr/>
          </p:nvSpPr>
          <p:spPr>
            <a:xfrm>
              <a:off x="1856620" y="2845478"/>
              <a:ext cx="341760" cy="276999"/>
            </a:xfrm>
            <a:prstGeom prst="rect">
              <a:avLst/>
            </a:prstGeom>
            <a:noFill/>
          </p:spPr>
          <p:txBody>
            <a:bodyPr wrap="none" rtlCol="0" anchor="ctr">
              <a:spAutoFit/>
            </a:bodyPr>
            <a:lstStyle/>
            <a:p>
              <a:pPr algn="ctr"/>
              <a:r>
                <a:rPr lang="fr-FR" sz="1200" b="1" dirty="0">
                  <a:solidFill>
                    <a:srgbClr val="333399"/>
                  </a:solidFill>
                  <a:latin typeface="+mj-lt"/>
                </a:rPr>
                <a:t>83</a:t>
              </a:r>
            </a:p>
          </p:txBody>
        </p:sp>
        <p:sp>
          <p:nvSpPr>
            <p:cNvPr id="150" name="ZoneTexte 149">
              <a:extLst>
                <a:ext uri="{FF2B5EF4-FFF2-40B4-BE49-F238E27FC236}">
                  <a16:creationId xmlns:a16="http://schemas.microsoft.com/office/drawing/2014/main" id="{CEE4801E-0137-E247-B09E-2918B5D578D1}"/>
                </a:ext>
              </a:extLst>
            </p:cNvPr>
            <p:cNvSpPr txBox="1"/>
            <p:nvPr/>
          </p:nvSpPr>
          <p:spPr>
            <a:xfrm>
              <a:off x="3448273" y="3079398"/>
              <a:ext cx="341760" cy="276999"/>
            </a:xfrm>
            <a:prstGeom prst="rect">
              <a:avLst/>
            </a:prstGeom>
            <a:noFill/>
          </p:spPr>
          <p:txBody>
            <a:bodyPr wrap="none" rtlCol="0" anchor="ctr">
              <a:spAutoFit/>
            </a:bodyPr>
            <a:lstStyle/>
            <a:p>
              <a:pPr algn="ctr"/>
              <a:r>
                <a:rPr lang="fr-FR" sz="1200" b="1" dirty="0">
                  <a:solidFill>
                    <a:srgbClr val="333399"/>
                  </a:solidFill>
                  <a:latin typeface="+mj-lt"/>
                </a:rPr>
                <a:t>76</a:t>
              </a:r>
            </a:p>
          </p:txBody>
        </p:sp>
        <p:sp>
          <p:nvSpPr>
            <p:cNvPr id="151" name="ZoneTexte 150">
              <a:extLst>
                <a:ext uri="{FF2B5EF4-FFF2-40B4-BE49-F238E27FC236}">
                  <a16:creationId xmlns:a16="http://schemas.microsoft.com/office/drawing/2014/main" id="{CEE4801E-0137-E247-B09E-2918B5D578D1}"/>
                </a:ext>
              </a:extLst>
            </p:cNvPr>
            <p:cNvSpPr txBox="1"/>
            <p:nvPr/>
          </p:nvSpPr>
          <p:spPr>
            <a:xfrm>
              <a:off x="4267687" y="2853492"/>
              <a:ext cx="341760" cy="276999"/>
            </a:xfrm>
            <a:prstGeom prst="rect">
              <a:avLst/>
            </a:prstGeom>
            <a:noFill/>
          </p:spPr>
          <p:txBody>
            <a:bodyPr wrap="none" rtlCol="0" anchor="ctr">
              <a:spAutoFit/>
            </a:bodyPr>
            <a:lstStyle/>
            <a:p>
              <a:pPr algn="ctr"/>
              <a:r>
                <a:rPr lang="fr-FR" sz="1200" b="1" dirty="0">
                  <a:solidFill>
                    <a:srgbClr val="333399"/>
                  </a:solidFill>
                  <a:latin typeface="+mj-lt"/>
                </a:rPr>
                <a:t>82</a:t>
              </a:r>
            </a:p>
          </p:txBody>
        </p:sp>
        <p:sp>
          <p:nvSpPr>
            <p:cNvPr id="152" name="ZoneTexte 151">
              <a:extLst>
                <a:ext uri="{FF2B5EF4-FFF2-40B4-BE49-F238E27FC236}">
                  <a16:creationId xmlns:a16="http://schemas.microsoft.com/office/drawing/2014/main" id="{CEE4801E-0137-E247-B09E-2918B5D578D1}"/>
                </a:ext>
              </a:extLst>
            </p:cNvPr>
            <p:cNvSpPr txBox="1"/>
            <p:nvPr/>
          </p:nvSpPr>
          <p:spPr>
            <a:xfrm>
              <a:off x="4450906" y="3049816"/>
              <a:ext cx="341760" cy="276999"/>
            </a:xfrm>
            <a:prstGeom prst="rect">
              <a:avLst/>
            </a:prstGeom>
            <a:noFill/>
          </p:spPr>
          <p:txBody>
            <a:bodyPr wrap="none" rtlCol="0" anchor="ctr">
              <a:spAutoFit/>
            </a:bodyPr>
            <a:lstStyle/>
            <a:p>
              <a:pPr algn="ctr"/>
              <a:r>
                <a:rPr lang="fr-FR" sz="1200" b="1" dirty="0">
                  <a:solidFill>
                    <a:srgbClr val="333399"/>
                  </a:solidFill>
                  <a:latin typeface="+mj-lt"/>
                </a:rPr>
                <a:t>78</a:t>
              </a:r>
            </a:p>
          </p:txBody>
        </p:sp>
        <p:sp>
          <p:nvSpPr>
            <p:cNvPr id="153" name="ZoneTexte 152">
              <a:extLst>
                <a:ext uri="{FF2B5EF4-FFF2-40B4-BE49-F238E27FC236}">
                  <a16:creationId xmlns:a16="http://schemas.microsoft.com/office/drawing/2014/main" id="{CEE4801E-0137-E247-B09E-2918B5D578D1}"/>
                </a:ext>
              </a:extLst>
            </p:cNvPr>
            <p:cNvSpPr txBox="1"/>
            <p:nvPr/>
          </p:nvSpPr>
          <p:spPr>
            <a:xfrm>
              <a:off x="4089380" y="2758976"/>
              <a:ext cx="341760" cy="276999"/>
            </a:xfrm>
            <a:prstGeom prst="rect">
              <a:avLst/>
            </a:prstGeom>
            <a:noFill/>
          </p:spPr>
          <p:txBody>
            <a:bodyPr wrap="none" rtlCol="0" anchor="ctr">
              <a:spAutoFit/>
            </a:bodyPr>
            <a:lstStyle/>
            <a:p>
              <a:pPr algn="ctr"/>
              <a:r>
                <a:rPr lang="fr-FR" sz="1200" b="1" dirty="0">
                  <a:solidFill>
                    <a:srgbClr val="333399"/>
                  </a:solidFill>
                  <a:latin typeface="+mj-lt"/>
                </a:rPr>
                <a:t>85</a:t>
              </a:r>
            </a:p>
          </p:txBody>
        </p:sp>
        <p:sp>
          <p:nvSpPr>
            <p:cNvPr id="154" name="ZoneTexte 153">
              <a:extLst>
                <a:ext uri="{FF2B5EF4-FFF2-40B4-BE49-F238E27FC236}">
                  <a16:creationId xmlns:a16="http://schemas.microsoft.com/office/drawing/2014/main" id="{CEE4801E-0137-E247-B09E-2918B5D578D1}"/>
                </a:ext>
              </a:extLst>
            </p:cNvPr>
            <p:cNvSpPr txBox="1"/>
            <p:nvPr/>
          </p:nvSpPr>
          <p:spPr>
            <a:xfrm>
              <a:off x="2806722" y="2904321"/>
              <a:ext cx="341760" cy="276999"/>
            </a:xfrm>
            <a:prstGeom prst="rect">
              <a:avLst/>
            </a:prstGeom>
            <a:noFill/>
          </p:spPr>
          <p:txBody>
            <a:bodyPr wrap="none" rtlCol="0" anchor="ctr">
              <a:spAutoFit/>
            </a:bodyPr>
            <a:lstStyle/>
            <a:p>
              <a:pPr algn="ctr"/>
              <a:r>
                <a:rPr lang="fr-FR" sz="1200" b="1" dirty="0">
                  <a:solidFill>
                    <a:srgbClr val="333399"/>
                  </a:solidFill>
                  <a:latin typeface="+mj-lt"/>
                </a:rPr>
                <a:t>81</a:t>
              </a:r>
            </a:p>
          </p:txBody>
        </p:sp>
        <p:sp>
          <p:nvSpPr>
            <p:cNvPr id="160" name="ZoneTexte 159">
              <a:extLst>
                <a:ext uri="{FF2B5EF4-FFF2-40B4-BE49-F238E27FC236}">
                  <a16:creationId xmlns:a16="http://schemas.microsoft.com/office/drawing/2014/main" id="{CEE4801E-0137-E247-B09E-2918B5D578D1}"/>
                </a:ext>
              </a:extLst>
            </p:cNvPr>
            <p:cNvSpPr txBox="1"/>
            <p:nvPr/>
          </p:nvSpPr>
          <p:spPr>
            <a:xfrm>
              <a:off x="8361278" y="2555289"/>
              <a:ext cx="341760" cy="276999"/>
            </a:xfrm>
            <a:prstGeom prst="rect">
              <a:avLst/>
            </a:prstGeom>
            <a:noFill/>
          </p:spPr>
          <p:txBody>
            <a:bodyPr wrap="none" rtlCol="0" anchor="ctr">
              <a:spAutoFit/>
            </a:bodyPr>
            <a:lstStyle/>
            <a:p>
              <a:pPr algn="ctr"/>
              <a:r>
                <a:rPr lang="fr-FR" sz="1200" b="1" dirty="0">
                  <a:solidFill>
                    <a:srgbClr val="333399"/>
                  </a:solidFill>
                  <a:latin typeface="+mj-lt"/>
                </a:rPr>
                <a:t>91</a:t>
              </a:r>
            </a:p>
          </p:txBody>
        </p:sp>
        <p:sp>
          <p:nvSpPr>
            <p:cNvPr id="161" name="TextBox 52">
              <a:extLst>
                <a:ext uri="{FF2B5EF4-FFF2-40B4-BE49-F238E27FC236}">
                  <a16:creationId xmlns:a16="http://schemas.microsoft.com/office/drawing/2014/main" id="{ECB67FB3-FD37-47F4-A712-C7096D1D3313}"/>
                </a:ext>
              </a:extLst>
            </p:cNvPr>
            <p:cNvSpPr txBox="1"/>
            <p:nvPr/>
          </p:nvSpPr>
          <p:spPr>
            <a:xfrm>
              <a:off x="4110045" y="6058903"/>
              <a:ext cx="697802" cy="276999"/>
            </a:xfrm>
            <a:prstGeom prst="rect">
              <a:avLst/>
            </a:prstGeom>
          </p:spPr>
          <p:txBody>
            <a:bodyPr wrap="none">
              <a:spAutoFit/>
            </a:bodyPr>
            <a:lstStyle>
              <a:defPPr>
                <a:defRPr lang="fr-FR"/>
              </a:defPPr>
              <a:lvl1pPr algn="ctr">
                <a:defRPr sz="1200"/>
              </a:lvl1pPr>
            </a:lstStyle>
            <a:p>
              <a:r>
                <a:rPr lang="en-US" dirty="0">
                  <a:solidFill>
                    <a:srgbClr val="000066"/>
                  </a:solidFill>
                </a:rPr>
                <a:t>Female</a:t>
              </a:r>
            </a:p>
          </p:txBody>
        </p:sp>
        <p:sp>
          <p:nvSpPr>
            <p:cNvPr id="162" name="TextBox 54">
              <a:extLst>
                <a:ext uri="{FF2B5EF4-FFF2-40B4-BE49-F238E27FC236}">
                  <a16:creationId xmlns:a16="http://schemas.microsoft.com/office/drawing/2014/main" id="{39986B3D-EBA9-4F60-B0B3-1DFD5B6F23C5}"/>
                </a:ext>
              </a:extLst>
            </p:cNvPr>
            <p:cNvSpPr txBox="1"/>
            <p:nvPr/>
          </p:nvSpPr>
          <p:spPr>
            <a:xfrm>
              <a:off x="4894041" y="6058903"/>
              <a:ext cx="518216" cy="276999"/>
            </a:xfrm>
            <a:prstGeom prst="rect">
              <a:avLst/>
            </a:prstGeom>
          </p:spPr>
          <p:txBody>
            <a:bodyPr wrap="none">
              <a:spAutoFit/>
            </a:bodyPr>
            <a:lstStyle>
              <a:defPPr>
                <a:defRPr lang="fr-FR"/>
              </a:defPPr>
              <a:lvl1pPr algn="ctr">
                <a:defRPr sz="1200"/>
              </a:lvl1pPr>
            </a:lstStyle>
            <a:p>
              <a:r>
                <a:rPr lang="en-US" dirty="0">
                  <a:solidFill>
                    <a:srgbClr val="000066"/>
                  </a:solidFill>
                </a:rPr>
                <a:t>Male </a:t>
              </a:r>
            </a:p>
          </p:txBody>
        </p:sp>
        <p:sp>
          <p:nvSpPr>
            <p:cNvPr id="163" name="TextBox 62">
              <a:extLst>
                <a:ext uri="{FF2B5EF4-FFF2-40B4-BE49-F238E27FC236}">
                  <a16:creationId xmlns:a16="http://schemas.microsoft.com/office/drawing/2014/main" id="{F7A5D7A1-1003-4B3E-AF38-C9819C4A0F09}"/>
                </a:ext>
              </a:extLst>
            </p:cNvPr>
            <p:cNvSpPr txBox="1"/>
            <p:nvPr/>
          </p:nvSpPr>
          <p:spPr>
            <a:xfrm>
              <a:off x="4548370" y="6335060"/>
              <a:ext cx="505267" cy="307777"/>
            </a:xfrm>
            <a:prstGeom prst="rect">
              <a:avLst/>
            </a:prstGeom>
          </p:spPr>
          <p:txBody>
            <a:bodyPr wrap="none">
              <a:spAutoFit/>
            </a:bodyPr>
            <a:lstStyle>
              <a:defPPr>
                <a:defRPr lang="fr-FR"/>
              </a:defPPr>
              <a:lvl1pPr algn="ctr">
                <a:defRPr sz="1200"/>
              </a:lvl1pPr>
            </a:lstStyle>
            <a:p>
              <a:r>
                <a:rPr lang="en-US" sz="1400" b="1" dirty="0">
                  <a:solidFill>
                    <a:srgbClr val="000066"/>
                  </a:solidFill>
                </a:rPr>
                <a:t>Sex</a:t>
              </a:r>
            </a:p>
          </p:txBody>
        </p:sp>
        <p:cxnSp>
          <p:nvCxnSpPr>
            <p:cNvPr id="164" name="Straight Connector 8">
              <a:extLst>
                <a:ext uri="{FF2B5EF4-FFF2-40B4-BE49-F238E27FC236}">
                  <a16:creationId xmlns:a16="http://schemas.microsoft.com/office/drawing/2014/main" id="{30197F04-928F-4DB8-A8E5-D2BAF2A9CF37}"/>
                </a:ext>
              </a:extLst>
            </p:cNvPr>
            <p:cNvCxnSpPr>
              <a:cxnSpLocks/>
            </p:cNvCxnSpPr>
            <p:nvPr/>
          </p:nvCxnSpPr>
          <p:spPr>
            <a:xfrm>
              <a:off x="2515791" y="6328191"/>
              <a:ext cx="1223997" cy="0"/>
            </a:xfrm>
            <a:prstGeom prst="line">
              <a:avLst/>
            </a:prstGeom>
            <a:ln w="19050">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165" name="Straight Connector 8">
              <a:extLst>
                <a:ext uri="{FF2B5EF4-FFF2-40B4-BE49-F238E27FC236}">
                  <a16:creationId xmlns:a16="http://schemas.microsoft.com/office/drawing/2014/main" id="{30197F04-928F-4DB8-A8E5-D2BAF2A9CF37}"/>
                </a:ext>
              </a:extLst>
            </p:cNvPr>
            <p:cNvCxnSpPr>
              <a:cxnSpLocks/>
            </p:cNvCxnSpPr>
            <p:nvPr/>
          </p:nvCxnSpPr>
          <p:spPr>
            <a:xfrm>
              <a:off x="4242407" y="6328191"/>
              <a:ext cx="1223997" cy="0"/>
            </a:xfrm>
            <a:prstGeom prst="line">
              <a:avLst/>
            </a:prstGeom>
            <a:ln w="19050">
              <a:solidFill>
                <a:srgbClr val="000066"/>
              </a:solidFill>
            </a:ln>
          </p:spPr>
          <p:style>
            <a:lnRef idx="1">
              <a:schemeClr val="accent1"/>
            </a:lnRef>
            <a:fillRef idx="0">
              <a:schemeClr val="accent1"/>
            </a:fillRef>
            <a:effectRef idx="0">
              <a:schemeClr val="accent1"/>
            </a:effectRef>
            <a:fontRef idx="minor">
              <a:schemeClr val="tx1"/>
            </a:fontRef>
          </p:style>
        </p:cxnSp>
        <p:cxnSp>
          <p:nvCxnSpPr>
            <p:cNvPr id="166" name="Straight Connector 61">
              <a:extLst>
                <a:ext uri="{FF2B5EF4-FFF2-40B4-BE49-F238E27FC236}">
                  <a16:creationId xmlns:a16="http://schemas.microsoft.com/office/drawing/2014/main" id="{BC3F82C7-5C3C-4C72-9BC4-8E467D892360}"/>
                </a:ext>
              </a:extLst>
            </p:cNvPr>
            <p:cNvCxnSpPr>
              <a:cxnSpLocks/>
            </p:cNvCxnSpPr>
            <p:nvPr/>
          </p:nvCxnSpPr>
          <p:spPr>
            <a:xfrm>
              <a:off x="7605550" y="6328191"/>
              <a:ext cx="1223999" cy="0"/>
            </a:xfrm>
            <a:prstGeom prst="line">
              <a:avLst/>
            </a:prstGeom>
            <a:ln w="19050">
              <a:solidFill>
                <a:srgbClr val="000066"/>
              </a:solidFill>
            </a:ln>
          </p:spPr>
          <p:style>
            <a:lnRef idx="1">
              <a:schemeClr val="accent1"/>
            </a:lnRef>
            <a:fillRef idx="0">
              <a:schemeClr val="accent1"/>
            </a:fillRef>
            <a:effectRef idx="0">
              <a:schemeClr val="accent1"/>
            </a:effectRef>
            <a:fontRef idx="minor">
              <a:schemeClr val="tx1"/>
            </a:fontRef>
          </p:style>
        </p:cxnSp>
        <p:sp>
          <p:nvSpPr>
            <p:cNvPr id="167" name="ZoneTexte 166">
              <a:extLst>
                <a:ext uri="{FF2B5EF4-FFF2-40B4-BE49-F238E27FC236}">
                  <a16:creationId xmlns:a16="http://schemas.microsoft.com/office/drawing/2014/main" id="{CEE4801E-0137-E247-B09E-2918B5D578D1}"/>
                </a:ext>
              </a:extLst>
            </p:cNvPr>
            <p:cNvSpPr txBox="1"/>
            <p:nvPr/>
          </p:nvSpPr>
          <p:spPr>
            <a:xfrm>
              <a:off x="4818736" y="2863834"/>
              <a:ext cx="341760" cy="276999"/>
            </a:xfrm>
            <a:prstGeom prst="rect">
              <a:avLst/>
            </a:prstGeom>
            <a:noFill/>
          </p:spPr>
          <p:txBody>
            <a:bodyPr wrap="none" rtlCol="0" anchor="ctr">
              <a:spAutoFit/>
            </a:bodyPr>
            <a:lstStyle/>
            <a:p>
              <a:pPr algn="ctr"/>
              <a:r>
                <a:rPr lang="fr-FR" sz="1200" b="1" dirty="0">
                  <a:solidFill>
                    <a:srgbClr val="333399"/>
                  </a:solidFill>
                  <a:latin typeface="+mj-lt"/>
                </a:rPr>
                <a:t>82</a:t>
              </a:r>
            </a:p>
          </p:txBody>
        </p:sp>
        <p:sp>
          <p:nvSpPr>
            <p:cNvPr id="168" name="TextBox 52">
              <a:extLst>
                <a:ext uri="{FF2B5EF4-FFF2-40B4-BE49-F238E27FC236}">
                  <a16:creationId xmlns:a16="http://schemas.microsoft.com/office/drawing/2014/main" id="{ECB67FB3-FD37-47F4-A712-C7096D1D3313}"/>
                </a:ext>
              </a:extLst>
            </p:cNvPr>
            <p:cNvSpPr txBox="1"/>
            <p:nvPr/>
          </p:nvSpPr>
          <p:spPr>
            <a:xfrm>
              <a:off x="5912609" y="6058903"/>
              <a:ext cx="483050" cy="276999"/>
            </a:xfrm>
            <a:prstGeom prst="rect">
              <a:avLst/>
            </a:prstGeom>
          </p:spPr>
          <p:txBody>
            <a:bodyPr wrap="none">
              <a:spAutoFit/>
            </a:bodyPr>
            <a:lstStyle>
              <a:defPPr>
                <a:defRPr lang="fr-FR"/>
              </a:defPPr>
              <a:lvl1pPr algn="ctr">
                <a:defRPr sz="1200"/>
              </a:lvl1pPr>
            </a:lstStyle>
            <a:p>
              <a:r>
                <a:rPr lang="en-US" dirty="0">
                  <a:solidFill>
                    <a:srgbClr val="000066"/>
                  </a:solidFill>
                </a:rPr>
                <a:t>≤ 32</a:t>
              </a:r>
            </a:p>
          </p:txBody>
        </p:sp>
        <p:sp>
          <p:nvSpPr>
            <p:cNvPr id="169" name="TextBox 54">
              <a:extLst>
                <a:ext uri="{FF2B5EF4-FFF2-40B4-BE49-F238E27FC236}">
                  <a16:creationId xmlns:a16="http://schemas.microsoft.com/office/drawing/2014/main" id="{39986B3D-EBA9-4F60-B0B3-1DFD5B6F23C5}"/>
                </a:ext>
              </a:extLst>
            </p:cNvPr>
            <p:cNvSpPr txBox="1"/>
            <p:nvPr/>
          </p:nvSpPr>
          <p:spPr>
            <a:xfrm>
              <a:off x="6626787" y="6058903"/>
              <a:ext cx="488460" cy="276999"/>
            </a:xfrm>
            <a:prstGeom prst="rect">
              <a:avLst/>
            </a:prstGeom>
          </p:spPr>
          <p:txBody>
            <a:bodyPr wrap="none">
              <a:spAutoFit/>
            </a:bodyPr>
            <a:lstStyle>
              <a:defPPr>
                <a:defRPr lang="fr-FR"/>
              </a:defPPr>
              <a:lvl1pPr algn="ctr">
                <a:defRPr sz="1200"/>
              </a:lvl1pPr>
            </a:lstStyle>
            <a:p>
              <a:r>
                <a:rPr lang="en-US" dirty="0">
                  <a:solidFill>
                    <a:srgbClr val="000066"/>
                  </a:solidFill>
                </a:rPr>
                <a:t>&gt; 32 </a:t>
              </a:r>
            </a:p>
          </p:txBody>
        </p:sp>
        <p:sp>
          <p:nvSpPr>
            <p:cNvPr id="170" name="TextBox 62">
              <a:extLst>
                <a:ext uri="{FF2B5EF4-FFF2-40B4-BE49-F238E27FC236}">
                  <a16:creationId xmlns:a16="http://schemas.microsoft.com/office/drawing/2014/main" id="{F7A5D7A1-1003-4B3E-AF38-C9819C4A0F09}"/>
                </a:ext>
              </a:extLst>
            </p:cNvPr>
            <p:cNvSpPr txBox="1"/>
            <p:nvPr/>
          </p:nvSpPr>
          <p:spPr>
            <a:xfrm>
              <a:off x="5949759" y="6335060"/>
              <a:ext cx="1092867" cy="307777"/>
            </a:xfrm>
            <a:prstGeom prst="rect">
              <a:avLst/>
            </a:prstGeom>
          </p:spPr>
          <p:txBody>
            <a:bodyPr wrap="none">
              <a:spAutoFit/>
            </a:bodyPr>
            <a:lstStyle>
              <a:defPPr>
                <a:defRPr lang="fr-FR"/>
              </a:defPPr>
              <a:lvl1pPr algn="ctr">
                <a:defRPr sz="1200"/>
              </a:lvl1pPr>
            </a:lstStyle>
            <a:p>
              <a:r>
                <a:rPr lang="en-US" sz="1400" b="1" dirty="0">
                  <a:solidFill>
                    <a:srgbClr val="000066"/>
                  </a:solidFill>
                </a:rPr>
                <a:t>Age, years</a:t>
              </a:r>
            </a:p>
          </p:txBody>
        </p:sp>
        <p:sp>
          <p:nvSpPr>
            <p:cNvPr id="171" name="ZoneTexte 170">
              <a:extLst>
                <a:ext uri="{FF2B5EF4-FFF2-40B4-BE49-F238E27FC236}">
                  <a16:creationId xmlns:a16="http://schemas.microsoft.com/office/drawing/2014/main" id="{CEE4801E-0137-E247-B09E-2918B5D578D1}"/>
                </a:ext>
              </a:extLst>
            </p:cNvPr>
            <p:cNvSpPr txBox="1"/>
            <p:nvPr/>
          </p:nvSpPr>
          <p:spPr>
            <a:xfrm>
              <a:off x="6141109" y="3197349"/>
              <a:ext cx="341760" cy="276999"/>
            </a:xfrm>
            <a:prstGeom prst="rect">
              <a:avLst/>
            </a:prstGeom>
            <a:noFill/>
          </p:spPr>
          <p:txBody>
            <a:bodyPr wrap="none" rtlCol="0" anchor="ctr">
              <a:spAutoFit/>
            </a:bodyPr>
            <a:lstStyle/>
            <a:p>
              <a:pPr algn="ctr"/>
              <a:r>
                <a:rPr lang="fr-FR" sz="1200" b="1" dirty="0">
                  <a:solidFill>
                    <a:srgbClr val="333399"/>
                  </a:solidFill>
                  <a:latin typeface="+mj-lt"/>
                </a:rPr>
                <a:t>73</a:t>
              </a:r>
            </a:p>
          </p:txBody>
        </p:sp>
        <p:sp>
          <p:nvSpPr>
            <p:cNvPr id="172" name="ZoneTexte 171">
              <a:extLst>
                <a:ext uri="{FF2B5EF4-FFF2-40B4-BE49-F238E27FC236}">
                  <a16:creationId xmlns:a16="http://schemas.microsoft.com/office/drawing/2014/main" id="{CEE4801E-0137-E247-B09E-2918B5D578D1}"/>
                </a:ext>
              </a:extLst>
            </p:cNvPr>
            <p:cNvSpPr txBox="1"/>
            <p:nvPr/>
          </p:nvSpPr>
          <p:spPr>
            <a:xfrm>
              <a:off x="6529025" y="2673537"/>
              <a:ext cx="341760" cy="276999"/>
            </a:xfrm>
            <a:prstGeom prst="rect">
              <a:avLst/>
            </a:prstGeom>
            <a:noFill/>
          </p:spPr>
          <p:txBody>
            <a:bodyPr wrap="square" rtlCol="0" anchor="ctr">
              <a:spAutoFit/>
            </a:bodyPr>
            <a:lstStyle/>
            <a:p>
              <a:pPr algn="ctr"/>
              <a:r>
                <a:rPr lang="fr-FR" sz="1200" b="1" dirty="0">
                  <a:solidFill>
                    <a:srgbClr val="333399"/>
                  </a:solidFill>
                  <a:latin typeface="+mj-lt"/>
                </a:rPr>
                <a:t>88</a:t>
              </a:r>
            </a:p>
          </p:txBody>
        </p:sp>
        <p:sp>
          <p:nvSpPr>
            <p:cNvPr id="173" name="TextBox 62">
              <a:extLst>
                <a:ext uri="{FF2B5EF4-FFF2-40B4-BE49-F238E27FC236}">
                  <a16:creationId xmlns:a16="http://schemas.microsoft.com/office/drawing/2014/main" id="{F7A5D7A1-1003-4B3E-AF38-C9819C4A0F09}"/>
                </a:ext>
              </a:extLst>
            </p:cNvPr>
            <p:cNvSpPr txBox="1"/>
            <p:nvPr/>
          </p:nvSpPr>
          <p:spPr>
            <a:xfrm>
              <a:off x="7690997" y="6335060"/>
              <a:ext cx="1042636" cy="307777"/>
            </a:xfrm>
            <a:prstGeom prst="rect">
              <a:avLst/>
            </a:prstGeom>
          </p:spPr>
          <p:txBody>
            <a:bodyPr wrap="none">
              <a:spAutoFit/>
            </a:bodyPr>
            <a:lstStyle>
              <a:defPPr>
                <a:defRPr lang="fr-FR"/>
              </a:defPPr>
              <a:lvl1pPr algn="ctr">
                <a:defRPr sz="1200"/>
              </a:lvl1pPr>
            </a:lstStyle>
            <a:p>
              <a:r>
                <a:rPr lang="en-US" sz="1400" b="1" dirty="0">
                  <a:solidFill>
                    <a:srgbClr val="000066"/>
                  </a:solidFill>
                </a:rPr>
                <a:t>Employed</a:t>
              </a:r>
            </a:p>
          </p:txBody>
        </p:sp>
        <p:sp>
          <p:nvSpPr>
            <p:cNvPr id="174" name="TextBox 52">
              <a:extLst>
                <a:ext uri="{FF2B5EF4-FFF2-40B4-BE49-F238E27FC236}">
                  <a16:creationId xmlns:a16="http://schemas.microsoft.com/office/drawing/2014/main" id="{ECB67FB3-FD37-47F4-A712-C7096D1D3313}"/>
                </a:ext>
              </a:extLst>
            </p:cNvPr>
            <p:cNvSpPr txBox="1"/>
            <p:nvPr/>
          </p:nvSpPr>
          <p:spPr>
            <a:xfrm>
              <a:off x="7637384" y="6058903"/>
              <a:ext cx="381384" cy="276999"/>
            </a:xfrm>
            <a:prstGeom prst="rect">
              <a:avLst/>
            </a:prstGeom>
          </p:spPr>
          <p:txBody>
            <a:bodyPr wrap="none">
              <a:spAutoFit/>
            </a:bodyPr>
            <a:lstStyle>
              <a:defPPr>
                <a:defRPr lang="fr-FR"/>
              </a:defPPr>
              <a:lvl1pPr algn="ctr">
                <a:defRPr sz="1200"/>
              </a:lvl1pPr>
            </a:lstStyle>
            <a:p>
              <a:r>
                <a:rPr lang="en-US" dirty="0">
                  <a:solidFill>
                    <a:srgbClr val="000066"/>
                  </a:solidFill>
                </a:rPr>
                <a:t>No</a:t>
              </a:r>
            </a:p>
          </p:txBody>
        </p:sp>
        <p:sp>
          <p:nvSpPr>
            <p:cNvPr id="175" name="TextBox 54">
              <a:extLst>
                <a:ext uri="{FF2B5EF4-FFF2-40B4-BE49-F238E27FC236}">
                  <a16:creationId xmlns:a16="http://schemas.microsoft.com/office/drawing/2014/main" id="{39986B3D-EBA9-4F60-B0B3-1DFD5B6F23C5}"/>
                </a:ext>
              </a:extLst>
            </p:cNvPr>
            <p:cNvSpPr txBox="1"/>
            <p:nvPr/>
          </p:nvSpPr>
          <p:spPr>
            <a:xfrm>
              <a:off x="8347065" y="6058903"/>
              <a:ext cx="441146" cy="276999"/>
            </a:xfrm>
            <a:prstGeom prst="rect">
              <a:avLst/>
            </a:prstGeom>
          </p:spPr>
          <p:txBody>
            <a:bodyPr wrap="none">
              <a:spAutoFit/>
            </a:bodyPr>
            <a:lstStyle>
              <a:defPPr>
                <a:defRPr lang="fr-FR"/>
              </a:defPPr>
              <a:lvl1pPr algn="ctr">
                <a:defRPr sz="1200"/>
              </a:lvl1pPr>
            </a:lstStyle>
            <a:p>
              <a:r>
                <a:rPr lang="en-US" dirty="0">
                  <a:solidFill>
                    <a:srgbClr val="000066"/>
                  </a:solidFill>
                </a:rPr>
                <a:t>Yes</a:t>
              </a:r>
            </a:p>
          </p:txBody>
        </p:sp>
        <p:sp>
          <p:nvSpPr>
            <p:cNvPr id="176" name="ZoneTexte 175">
              <a:extLst>
                <a:ext uri="{FF2B5EF4-FFF2-40B4-BE49-F238E27FC236}">
                  <a16:creationId xmlns:a16="http://schemas.microsoft.com/office/drawing/2014/main" id="{CEE4801E-0137-E247-B09E-2918B5D578D1}"/>
                </a:ext>
              </a:extLst>
            </p:cNvPr>
            <p:cNvSpPr txBox="1"/>
            <p:nvPr/>
          </p:nvSpPr>
          <p:spPr>
            <a:xfrm>
              <a:off x="7862012" y="3306590"/>
              <a:ext cx="341760" cy="276999"/>
            </a:xfrm>
            <a:prstGeom prst="rect">
              <a:avLst/>
            </a:prstGeom>
            <a:noFill/>
          </p:spPr>
          <p:txBody>
            <a:bodyPr wrap="none" rtlCol="0" anchor="ctr">
              <a:spAutoFit/>
            </a:bodyPr>
            <a:lstStyle/>
            <a:p>
              <a:pPr algn="ctr"/>
              <a:r>
                <a:rPr lang="fr-FR" sz="1200" b="1" dirty="0">
                  <a:solidFill>
                    <a:srgbClr val="333399"/>
                  </a:solidFill>
                  <a:latin typeface="+mj-lt"/>
                </a:rPr>
                <a:t>70</a:t>
              </a:r>
            </a:p>
          </p:txBody>
        </p:sp>
      </p:grpSp>
      <p:sp>
        <p:nvSpPr>
          <p:cNvPr id="177"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sp>
        <p:nvSpPr>
          <p:cNvPr id="178"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en-US" sz="3200" b="1" kern="0">
                <a:solidFill>
                  <a:srgbClr val="333399"/>
                </a:solidFill>
                <a:latin typeface="+mj-lt"/>
                <a:ea typeface="ＭＳ Ｐゴシック" pitchFamily="-65" charset="-128"/>
                <a:cs typeface="ＭＳ Ｐゴシック" pitchFamily="-65" charset="-128"/>
              </a:rPr>
              <a:t>ADVANCE Study: DTG + TAF/FTC vs DTG + TDF/FTC vs EFV/TDF/FTC in first-line</a:t>
            </a:r>
          </a:p>
        </p:txBody>
      </p:sp>
      <p:sp>
        <p:nvSpPr>
          <p:cNvPr id="108" name="ZoneTexte 69">
            <a:extLst>
              <a:ext uri="{FF2B5EF4-FFF2-40B4-BE49-F238E27FC236}">
                <a16:creationId xmlns:a16="http://schemas.microsoft.com/office/drawing/2014/main" id="{E5224BF8-BC44-4CDC-8735-188612AD6C4A}"/>
              </a:ext>
            </a:extLst>
          </p:cNvPr>
          <p:cNvSpPr txBox="1">
            <a:spLocks noChangeArrowheads="1"/>
          </p:cNvSpPr>
          <p:nvPr/>
        </p:nvSpPr>
        <p:spPr bwMode="auto">
          <a:xfrm>
            <a:off x="1531984" y="6570663"/>
            <a:ext cx="759773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eaLnBrk="1" hangingPunct="1">
              <a:spcBef>
                <a:spcPct val="0"/>
              </a:spcBef>
              <a:buClrTx/>
              <a:buFontTx/>
              <a:buNone/>
            </a:pPr>
            <a:r>
              <a:rPr lang="fr-FR" altLang="fr-FR" sz="1200" i="1" dirty="0"/>
              <a:t>Venter WDF, </a:t>
            </a:r>
            <a:r>
              <a:rPr lang="fr-FR" sz="1200" i="1" dirty="0"/>
              <a:t>N </a:t>
            </a:r>
            <a:r>
              <a:rPr lang="fr-FR" sz="1200" i="1" dirty="0" err="1"/>
              <a:t>Engl</a:t>
            </a:r>
            <a:r>
              <a:rPr lang="fr-FR" sz="1200" i="1" dirty="0"/>
              <a:t> J Med. 2019;381:803-15 </a:t>
            </a:r>
            <a:endParaRPr lang="fr-FR" altLang="fr-FR" sz="1200" i="1" dirty="0"/>
          </a:p>
        </p:txBody>
      </p:sp>
    </p:spTree>
    <p:extLst>
      <p:ext uri="{BB962C8B-B14F-4D97-AF65-F5344CB8AC3E}">
        <p14:creationId xmlns:p14="http://schemas.microsoft.com/office/powerpoint/2010/main" val="903377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77"/>
          <p:cNvGraphicFramePr>
            <a:graphicFrameLocks noGrp="1"/>
          </p:cNvGraphicFramePr>
          <p:nvPr>
            <p:ph idx="4294967295"/>
            <p:extLst>
              <p:ext uri="{D42A27DB-BD31-4B8C-83A1-F6EECF244321}">
                <p14:modId xmlns:p14="http://schemas.microsoft.com/office/powerpoint/2010/main" val="1327334840"/>
              </p:ext>
            </p:extLst>
          </p:nvPr>
        </p:nvGraphicFramePr>
        <p:xfrm>
          <a:off x="397158" y="1900993"/>
          <a:ext cx="8350488" cy="4199417"/>
        </p:xfrm>
        <a:graphic>
          <a:graphicData uri="http://schemas.openxmlformats.org/drawingml/2006/table">
            <a:tbl>
              <a:tblPr/>
              <a:tblGrid>
                <a:gridCol w="4390518">
                  <a:extLst>
                    <a:ext uri="{9D8B030D-6E8A-4147-A177-3AD203B41FA5}">
                      <a16:colId xmlns:a16="http://schemas.microsoft.com/office/drawing/2014/main" val="20000"/>
                    </a:ext>
                  </a:extLst>
                </a:gridCol>
                <a:gridCol w="1319990">
                  <a:extLst>
                    <a:ext uri="{9D8B030D-6E8A-4147-A177-3AD203B41FA5}">
                      <a16:colId xmlns:a16="http://schemas.microsoft.com/office/drawing/2014/main" val="20003"/>
                    </a:ext>
                  </a:extLst>
                </a:gridCol>
                <a:gridCol w="1319990">
                  <a:extLst>
                    <a:ext uri="{9D8B030D-6E8A-4147-A177-3AD203B41FA5}">
                      <a16:colId xmlns:a16="http://schemas.microsoft.com/office/drawing/2014/main" val="20001"/>
                    </a:ext>
                  </a:extLst>
                </a:gridCol>
                <a:gridCol w="1319990">
                  <a:extLst>
                    <a:ext uri="{9D8B030D-6E8A-4147-A177-3AD203B41FA5}">
                      <a16:colId xmlns:a16="http://schemas.microsoft.com/office/drawing/2014/main" val="20002"/>
                    </a:ext>
                  </a:extLst>
                </a:gridCol>
              </a:tblGrid>
              <a:tr h="801101">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endPar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DTG + TAF/FTC</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CC1E99"/>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DTG + TDF/3TC</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FFFFFF"/>
                          </a:solidFill>
                          <a:effectLst/>
                          <a:latin typeface="Calibri" pitchFamily="-65" charset="0"/>
                          <a:ea typeface="ＭＳ Ｐゴシック" pitchFamily="-65" charset="-128"/>
                          <a:cs typeface="ＭＳ Ｐゴシック" pitchFamily="-65" charset="-128"/>
                        </a:rPr>
                        <a:t>EFV/TDF/FTC</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FFFFFF"/>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427534"/>
                    </a:solidFill>
                  </a:tcPr>
                </a:tc>
                <a:extLst>
                  <a:ext uri="{0D108BD9-81ED-4DB2-BD59-A6C34878D82A}">
                    <a16:rowId xmlns:a16="http://schemas.microsoft.com/office/drawing/2014/main" val="10000"/>
                  </a:ext>
                </a:extLst>
              </a:tr>
              <a:tr h="801101">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HIV RNA &gt; 50 c/mL at W48</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18</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19</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14 (4.0)</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801101">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HIV RNA &lt; 50 c/mL post W48 with no change in regimen, after interventions to improve adherence</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15/17</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14/17</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7/14</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2"/>
                  </a:ext>
                </a:extLst>
              </a:tr>
              <a:tr h="1796114">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Virologic failure with resistance testing </a:t>
                      </a:r>
                      <a:br>
                        <a:rPr kumimoji="0" lang="en-GB" sz="1200" b="1" i="0" u="none" strike="noStrike" cap="none" normalizeH="0" baseline="0">
                          <a:ln>
                            <a:noFill/>
                          </a:ln>
                          <a:solidFill>
                            <a:srgbClr val="000066"/>
                          </a:solidFill>
                          <a:effectLst/>
                          <a:latin typeface="Arial" pitchFamily="-65" charset="0"/>
                          <a:ea typeface="ＭＳ Ｐゴシック" pitchFamily="-65" charset="-128"/>
                          <a:cs typeface="ＭＳ Ｐゴシック" pitchFamily="-65" charset="-128"/>
                        </a:rPr>
                      </a:br>
                      <a:r>
                        <a:rPr kumimoji="0" lang="en-GB" sz="1200" b="1" i="0" u="none" strike="noStrike" cap="none" normalizeH="0" baseline="0">
                          <a:ln>
                            <a:noFill/>
                          </a:ln>
                          <a:solidFill>
                            <a:srgbClr val="000066"/>
                          </a:solidFill>
                          <a:effectLst/>
                          <a:latin typeface="Arial" pitchFamily="-65" charset="0"/>
                          <a:ea typeface="ＭＳ Ｐゴシック" pitchFamily="-65" charset="-128"/>
                          <a:cs typeface="ＭＳ Ｐゴシック" pitchFamily="-65" charset="-128"/>
                        </a:rPr>
                        <a:t>(2 </a:t>
                      </a: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HIV RNA &gt; 1 000 c</a:t>
                      </a:r>
                      <a:r>
                        <a:rPr kumimoji="0" lang="en-GB" sz="1200" b="1" i="0" u="none" strike="noStrike" cap="none" normalizeH="0" baseline="0">
                          <a:ln>
                            <a:noFill/>
                          </a:ln>
                          <a:solidFill>
                            <a:srgbClr val="000066"/>
                          </a:solidFill>
                          <a:effectLst/>
                          <a:latin typeface="Arial" pitchFamily="-65" charset="0"/>
                          <a:ea typeface="ＭＳ Ｐゴシック" pitchFamily="-65" charset="-128"/>
                          <a:cs typeface="ＭＳ Ｐゴシック" pitchFamily="-65" charset="-128"/>
                        </a:rPr>
                        <a:t>/mL), </a:t>
                      </a: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paired baseline-VF samples</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Emergence of resistance to NRTI</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Emergence of resistance to NNRTI</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Emergence of resistance to  INSTI</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 (0.3%)</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b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b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 (0.3%)</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 M184V</a:t>
                      </a:r>
                      <a:b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 (1.7%)</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4</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2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7"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sp>
        <p:nvSpPr>
          <p:cNvPr id="8"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fr-FR" sz="3200" b="1" kern="0" dirty="0">
                <a:solidFill>
                  <a:srgbClr val="333399"/>
                </a:solidFill>
                <a:latin typeface="+mj-lt"/>
                <a:ea typeface="ＭＳ Ｐゴシック" pitchFamily="-65" charset="-128"/>
                <a:cs typeface="ＭＳ Ｐゴシック" pitchFamily="-65" charset="-128"/>
              </a:rPr>
              <a:t>ADVANCE </a:t>
            </a:r>
            <a:r>
              <a:rPr lang="fr-FR" sz="3200" b="1" kern="0" dirty="0" err="1">
                <a:solidFill>
                  <a:srgbClr val="333399"/>
                </a:solidFill>
                <a:latin typeface="+mj-lt"/>
                <a:ea typeface="ＭＳ Ｐゴシック" pitchFamily="-65" charset="-128"/>
                <a:cs typeface="ＭＳ Ｐゴシック" pitchFamily="-65" charset="-128"/>
              </a:rPr>
              <a:t>Study</a:t>
            </a:r>
            <a:r>
              <a:rPr lang="fr-FR" sz="3200" b="1" kern="0" dirty="0">
                <a:solidFill>
                  <a:srgbClr val="333399"/>
                </a:solidFill>
                <a:latin typeface="+mj-lt"/>
                <a:ea typeface="ＭＳ Ｐゴシック" pitchFamily="-65" charset="-128"/>
                <a:cs typeface="ＭＳ Ｐゴシック" pitchFamily="-65" charset="-128"/>
              </a:rPr>
              <a:t>: DTG + TAF/FTC vs DTG + TDF/FTC vs EFV/TDF/FTC in first-line</a:t>
            </a:r>
          </a:p>
        </p:txBody>
      </p:sp>
      <p:sp>
        <p:nvSpPr>
          <p:cNvPr id="9" name="ZoneTexte 69"/>
          <p:cNvSpPr txBox="1">
            <a:spLocks noChangeArrowheads="1"/>
          </p:cNvSpPr>
          <p:nvPr/>
        </p:nvSpPr>
        <p:spPr bwMode="auto">
          <a:xfrm>
            <a:off x="1180353" y="6570663"/>
            <a:ext cx="794936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a:spcBef>
                <a:spcPct val="0"/>
              </a:spcBef>
              <a:buClrTx/>
              <a:buNone/>
            </a:pPr>
            <a:r>
              <a:rPr lang="fr-FR" altLang="fr-FR" sz="1200" i="1" dirty="0"/>
              <a:t>Venter WDF, </a:t>
            </a:r>
            <a:r>
              <a:rPr lang="fr-FR" sz="1200" i="1" dirty="0"/>
              <a:t>N </a:t>
            </a:r>
            <a:r>
              <a:rPr lang="fr-FR" sz="1200" i="1" dirty="0" err="1"/>
              <a:t>Engl</a:t>
            </a:r>
            <a:r>
              <a:rPr lang="fr-FR" sz="1200" i="1" dirty="0"/>
              <a:t> J Med. 2019;381:803-15 </a:t>
            </a:r>
            <a:r>
              <a:rPr lang="fr-FR" altLang="fr-FR" sz="1200" i="1" dirty="0"/>
              <a:t>; Venter WDF, </a:t>
            </a:r>
            <a:r>
              <a:rPr lang="de-DE" altLang="fr-FR" sz="1200" i="1" dirty="0"/>
              <a:t>IAS 2019, WEAB0405LB </a:t>
            </a:r>
            <a:r>
              <a:rPr lang="fr-FR" altLang="fr-FR" sz="1200" i="1" dirty="0"/>
              <a:t> </a:t>
            </a:r>
          </a:p>
        </p:txBody>
      </p:sp>
      <p:sp>
        <p:nvSpPr>
          <p:cNvPr id="10" name="Rectangle 9"/>
          <p:cNvSpPr/>
          <p:nvPr/>
        </p:nvSpPr>
        <p:spPr>
          <a:xfrm>
            <a:off x="484223" y="1176632"/>
            <a:ext cx="8212505" cy="400110"/>
          </a:xfrm>
          <a:prstGeom prst="rect">
            <a:avLst/>
          </a:prstGeom>
        </p:spPr>
        <p:txBody>
          <a:bodyPr wrap="none">
            <a:spAutoFit/>
          </a:bodyPr>
          <a:lstStyle/>
          <a:p>
            <a:r>
              <a:rPr lang="en-US" sz="2000" b="1" dirty="0">
                <a:solidFill>
                  <a:srgbClr val="CC3300"/>
                </a:solidFill>
                <a:latin typeface="Calibri"/>
                <a:cs typeface="Calibri"/>
              </a:rPr>
              <a:t>Outcome after HIV RNA &gt; 50 c/mL at W48 and Resistance at virologic failure</a:t>
            </a:r>
            <a:endParaRPr lang="fr-FR" sz="2000" b="1" dirty="0">
              <a:solidFill>
                <a:srgbClr val="CC3300"/>
              </a:solidFill>
              <a:latin typeface="Calibri"/>
              <a:cs typeface="Calibri"/>
            </a:endParaRPr>
          </a:p>
        </p:txBody>
      </p:sp>
    </p:spTree>
    <p:extLst>
      <p:ext uri="{BB962C8B-B14F-4D97-AF65-F5344CB8AC3E}">
        <p14:creationId xmlns:p14="http://schemas.microsoft.com/office/powerpoint/2010/main" val="1542704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77"/>
          <p:cNvGraphicFramePr>
            <a:graphicFrameLocks noGrp="1"/>
          </p:cNvGraphicFramePr>
          <p:nvPr>
            <p:ph idx="4294967295"/>
            <p:extLst>
              <p:ext uri="{D42A27DB-BD31-4B8C-83A1-F6EECF244321}">
                <p14:modId xmlns:p14="http://schemas.microsoft.com/office/powerpoint/2010/main" val="2858034119"/>
              </p:ext>
            </p:extLst>
          </p:nvPr>
        </p:nvGraphicFramePr>
        <p:xfrm>
          <a:off x="194235" y="1610112"/>
          <a:ext cx="8800353" cy="4870600"/>
        </p:xfrm>
        <a:graphic>
          <a:graphicData uri="http://schemas.openxmlformats.org/drawingml/2006/table">
            <a:tbl>
              <a:tblPr/>
              <a:tblGrid>
                <a:gridCol w="4601883">
                  <a:extLst>
                    <a:ext uri="{9D8B030D-6E8A-4147-A177-3AD203B41FA5}">
                      <a16:colId xmlns:a16="http://schemas.microsoft.com/office/drawing/2014/main" val="20000"/>
                    </a:ext>
                  </a:extLst>
                </a:gridCol>
                <a:gridCol w="1449294">
                  <a:extLst>
                    <a:ext uri="{9D8B030D-6E8A-4147-A177-3AD203B41FA5}">
                      <a16:colId xmlns:a16="http://schemas.microsoft.com/office/drawing/2014/main" val="20003"/>
                    </a:ext>
                  </a:extLst>
                </a:gridCol>
                <a:gridCol w="1464235">
                  <a:extLst>
                    <a:ext uri="{9D8B030D-6E8A-4147-A177-3AD203B41FA5}">
                      <a16:colId xmlns:a16="http://schemas.microsoft.com/office/drawing/2014/main" val="20001"/>
                    </a:ext>
                  </a:extLst>
                </a:gridCol>
                <a:gridCol w="1284941">
                  <a:extLst>
                    <a:ext uri="{9D8B030D-6E8A-4147-A177-3AD203B41FA5}">
                      <a16:colId xmlns:a16="http://schemas.microsoft.com/office/drawing/2014/main" val="20002"/>
                    </a:ext>
                  </a:extLst>
                </a:gridCol>
              </a:tblGrid>
              <a:tr h="495862">
                <a:tc>
                  <a:txBody>
                    <a:bodyPr/>
                    <a:lstStyle/>
                    <a:p>
                      <a:pPr marL="0" marR="0" lvl="0" indent="0" algn="l" defTabSz="914400" rtl="0" eaLnBrk="1" fontAlgn="base" latinLnBrk="0" hangingPunct="1">
                        <a:lnSpc>
                          <a:spcPts val="19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DTG + TAF/FTC</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CC1E99"/>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DTG + TDF/3TC</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rgbClr val="FFFFFF"/>
                          </a:solidFill>
                          <a:effectLst/>
                          <a:latin typeface="Calibri" pitchFamily="-65" charset="0"/>
                          <a:ea typeface="ＭＳ Ｐゴシック" pitchFamily="-65" charset="-128"/>
                          <a:cs typeface="ＭＳ Ｐゴシック" pitchFamily="-65" charset="-128"/>
                        </a:rPr>
                        <a:t>EFV/TDF/FTC</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rgbClr val="FFFFFF"/>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427534"/>
                    </a:solidFill>
                  </a:tcPr>
                </a:tc>
                <a:extLst>
                  <a:ext uri="{0D108BD9-81ED-4DB2-BD59-A6C34878D82A}">
                    <a16:rowId xmlns:a16="http://schemas.microsoft.com/office/drawing/2014/main" val="10000"/>
                  </a:ext>
                </a:extLst>
              </a:tr>
              <a:tr h="1130507">
                <a:tc>
                  <a:txBody>
                    <a:bodyPr/>
                    <a:lstStyle/>
                    <a:p>
                      <a:pPr marL="0" marR="0" lvl="0"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Adverse event leading to drug discontinuation, N</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Elevated liver enzymes</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Neuropsychiatric disorders</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Rash</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Renal disorder</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10</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5</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130507">
                <a:tc>
                  <a:txBody>
                    <a:bodyPr/>
                    <a:lstStyle/>
                    <a:p>
                      <a:pPr marL="0" marR="0" lvl="0"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Grade 2-4 adverse event, N</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Hypertension</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Dizziness</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Neutropenia</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Insomnia</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21</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11</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4</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19</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13</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4</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26</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4</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12</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9</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2"/>
                  </a:ext>
                </a:extLst>
              </a:tr>
              <a:tr h="1345496">
                <a:tc>
                  <a:txBody>
                    <a:bodyPr/>
                    <a:lstStyle/>
                    <a:p>
                      <a:pPr marL="0" marR="0" lvl="0"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Most common grade 3-4 laboratory abnormalities, N</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Gamma-GT</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AST</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ALT</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Creatinine clearance</a:t>
                      </a:r>
                    </a:p>
                    <a:p>
                      <a:pPr marL="457200" marR="0" lvl="1" indent="0" algn="l"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Low haemoglobin</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26</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4</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10</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37</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7</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11</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7</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83</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35</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18</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14</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a:t>
                      </a:r>
                    </a:p>
                    <a:p>
                      <a:pPr marL="0" marR="0" lvl="0" indent="0" algn="ctr" defTabSz="914400" rtl="0" eaLnBrk="1" fontAlgn="base" latinLnBrk="0" hangingPunct="1">
                        <a:lnSpc>
                          <a:spcPts val="19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10</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5" name="Rectangle 4"/>
          <p:cNvSpPr/>
          <p:nvPr/>
        </p:nvSpPr>
        <p:spPr>
          <a:xfrm>
            <a:off x="3505586" y="1145516"/>
            <a:ext cx="2132828" cy="461665"/>
          </a:xfrm>
          <a:prstGeom prst="rect">
            <a:avLst/>
          </a:prstGeom>
        </p:spPr>
        <p:txBody>
          <a:bodyPr wrap="none">
            <a:spAutoFit/>
          </a:bodyPr>
          <a:lstStyle/>
          <a:p>
            <a:r>
              <a:rPr lang="en-US" sz="2400" b="1" dirty="0">
                <a:solidFill>
                  <a:srgbClr val="CC3300"/>
                </a:solidFill>
                <a:latin typeface="+mj-lt"/>
              </a:rPr>
              <a:t>Adverse events</a:t>
            </a:r>
            <a:endParaRPr lang="fr-FR" sz="2400" b="1" dirty="0">
              <a:solidFill>
                <a:srgbClr val="CC3300"/>
              </a:solidFill>
              <a:latin typeface="+mj-lt"/>
            </a:endParaRPr>
          </a:p>
        </p:txBody>
      </p:sp>
      <p:sp>
        <p:nvSpPr>
          <p:cNvPr id="6"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sp>
        <p:nvSpPr>
          <p:cNvPr id="7"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fr-FR" sz="3200" b="1" kern="0" dirty="0">
                <a:solidFill>
                  <a:srgbClr val="333399"/>
                </a:solidFill>
                <a:latin typeface="+mj-lt"/>
                <a:ea typeface="ＭＳ Ｐゴシック" pitchFamily="-65" charset="-128"/>
                <a:cs typeface="ＭＳ Ｐゴシック" pitchFamily="-65" charset="-128"/>
              </a:rPr>
              <a:t>ADVANCE </a:t>
            </a:r>
            <a:r>
              <a:rPr lang="fr-FR" sz="3200" b="1" kern="0" dirty="0" err="1">
                <a:solidFill>
                  <a:srgbClr val="333399"/>
                </a:solidFill>
                <a:latin typeface="+mj-lt"/>
                <a:ea typeface="ＭＳ Ｐゴシック" pitchFamily="-65" charset="-128"/>
                <a:cs typeface="ＭＳ Ｐゴシック" pitchFamily="-65" charset="-128"/>
              </a:rPr>
              <a:t>Study</a:t>
            </a:r>
            <a:r>
              <a:rPr lang="fr-FR" sz="3200" b="1" kern="0" dirty="0">
                <a:solidFill>
                  <a:srgbClr val="333399"/>
                </a:solidFill>
                <a:latin typeface="+mj-lt"/>
                <a:ea typeface="ＭＳ Ｐゴシック" pitchFamily="-65" charset="-128"/>
                <a:cs typeface="ＭＳ Ｐゴシック" pitchFamily="-65" charset="-128"/>
              </a:rPr>
              <a:t>: DTG + TAF/FTC vs DTG + TDF/FTC vs EFV/TDF/FTC in first-line</a:t>
            </a:r>
          </a:p>
        </p:txBody>
      </p:sp>
      <p:sp>
        <p:nvSpPr>
          <p:cNvPr id="9" name="ZoneTexte 69">
            <a:extLst>
              <a:ext uri="{FF2B5EF4-FFF2-40B4-BE49-F238E27FC236}">
                <a16:creationId xmlns:a16="http://schemas.microsoft.com/office/drawing/2014/main" id="{73FAFFBF-25ED-46C5-8C16-3B673D59BB67}"/>
              </a:ext>
            </a:extLst>
          </p:cNvPr>
          <p:cNvSpPr txBox="1">
            <a:spLocks noChangeArrowheads="1"/>
          </p:cNvSpPr>
          <p:nvPr/>
        </p:nvSpPr>
        <p:spPr bwMode="auto">
          <a:xfrm>
            <a:off x="1531984" y="6570663"/>
            <a:ext cx="759773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eaLnBrk="1" hangingPunct="1">
              <a:spcBef>
                <a:spcPct val="0"/>
              </a:spcBef>
              <a:buClrTx/>
              <a:buFontTx/>
              <a:buNone/>
            </a:pPr>
            <a:r>
              <a:rPr lang="fr-FR" altLang="fr-FR" sz="1200" i="1" dirty="0"/>
              <a:t>Venter WDF, </a:t>
            </a:r>
            <a:r>
              <a:rPr lang="fr-FR" sz="1200" i="1" dirty="0"/>
              <a:t>N </a:t>
            </a:r>
            <a:r>
              <a:rPr lang="fr-FR" sz="1200" i="1" dirty="0" err="1"/>
              <a:t>Engl</a:t>
            </a:r>
            <a:r>
              <a:rPr lang="fr-FR" sz="1200" i="1" dirty="0"/>
              <a:t> J Med. 2019;381:803-15 </a:t>
            </a:r>
            <a:endParaRPr lang="fr-FR" altLang="fr-FR" sz="1200" i="1" dirty="0"/>
          </a:p>
        </p:txBody>
      </p:sp>
    </p:spTree>
    <p:extLst>
      <p:ext uri="{BB962C8B-B14F-4D97-AF65-F5344CB8AC3E}">
        <p14:creationId xmlns:p14="http://schemas.microsoft.com/office/powerpoint/2010/main" val="2865699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77"/>
          <p:cNvGraphicFramePr>
            <a:graphicFrameLocks noGrp="1"/>
          </p:cNvGraphicFramePr>
          <p:nvPr>
            <p:ph idx="4294967295"/>
            <p:extLst>
              <p:ext uri="{D42A27DB-BD31-4B8C-83A1-F6EECF244321}">
                <p14:modId xmlns:p14="http://schemas.microsoft.com/office/powerpoint/2010/main" val="3305675436"/>
              </p:ext>
            </p:extLst>
          </p:nvPr>
        </p:nvGraphicFramePr>
        <p:xfrm>
          <a:off x="194235" y="2008259"/>
          <a:ext cx="8800354" cy="3842606"/>
        </p:xfrm>
        <a:graphic>
          <a:graphicData uri="http://schemas.openxmlformats.org/drawingml/2006/table">
            <a:tbl>
              <a:tblPr/>
              <a:tblGrid>
                <a:gridCol w="3407947">
                  <a:extLst>
                    <a:ext uri="{9D8B030D-6E8A-4147-A177-3AD203B41FA5}">
                      <a16:colId xmlns:a16="http://schemas.microsoft.com/office/drawing/2014/main" val="20000"/>
                    </a:ext>
                  </a:extLst>
                </a:gridCol>
                <a:gridCol w="1797469">
                  <a:extLst>
                    <a:ext uri="{9D8B030D-6E8A-4147-A177-3AD203B41FA5}">
                      <a16:colId xmlns:a16="http://schemas.microsoft.com/office/drawing/2014/main" val="20003"/>
                    </a:ext>
                  </a:extLst>
                </a:gridCol>
                <a:gridCol w="1797469">
                  <a:extLst>
                    <a:ext uri="{9D8B030D-6E8A-4147-A177-3AD203B41FA5}">
                      <a16:colId xmlns:a16="http://schemas.microsoft.com/office/drawing/2014/main" val="20001"/>
                    </a:ext>
                  </a:extLst>
                </a:gridCol>
                <a:gridCol w="1797469">
                  <a:extLst>
                    <a:ext uri="{9D8B030D-6E8A-4147-A177-3AD203B41FA5}">
                      <a16:colId xmlns:a16="http://schemas.microsoft.com/office/drawing/2014/main" val="20002"/>
                    </a:ext>
                  </a:extLst>
                </a:gridCol>
              </a:tblGrid>
              <a:tr h="853564">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DTG + TAF/FTC</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CC1E99"/>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DTG + TDF/3TC</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chemeClr val="bg1"/>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0000FF"/>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rgbClr val="FFFFFF"/>
                          </a:solidFill>
                          <a:effectLst/>
                          <a:latin typeface="Calibri" pitchFamily="-65" charset="0"/>
                          <a:ea typeface="ＭＳ Ｐゴシック" pitchFamily="-65" charset="-128"/>
                          <a:cs typeface="ＭＳ Ｐゴシック" pitchFamily="-65" charset="-128"/>
                        </a:rPr>
                        <a:t>EFV/TDF/FTC</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600" b="1" i="0" u="none" strike="noStrike" cap="none" normalizeH="0" baseline="0" dirty="0">
                          <a:ln>
                            <a:noFill/>
                          </a:ln>
                          <a:solidFill>
                            <a:srgbClr val="FFFFFF"/>
                          </a:solidFill>
                          <a:effectLst/>
                          <a:latin typeface="Calibri" pitchFamily="-65" charset="0"/>
                          <a:ea typeface="ＭＳ Ｐゴシック" pitchFamily="-65" charset="-128"/>
                          <a:cs typeface="ＭＳ Ｐゴシック" pitchFamily="-65" charset="-128"/>
                        </a:rPr>
                        <a:t>N = 351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427534"/>
                    </a:solidFill>
                  </a:tcPr>
                </a:tc>
                <a:extLst>
                  <a:ext uri="{0D108BD9-81ED-4DB2-BD59-A6C34878D82A}">
                    <a16:rowId xmlns:a16="http://schemas.microsoft.com/office/drawing/2014/main" val="10000"/>
                  </a:ext>
                </a:extLst>
              </a:tr>
              <a:tr h="1021103">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New osteopenia, %</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Whole body</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Spine</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Hip</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1.4</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18.2</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6.6</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2.0</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22.7</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16.2</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0.8</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22.3</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17.8</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853564">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New osteoporosis, %</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Spine</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Hip</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4.5</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1.3</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7.0</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0.9</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7.7</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4.6</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2"/>
                  </a:ext>
                </a:extLst>
              </a:tr>
              <a:tr h="853564">
                <a:tc>
                  <a:txBody>
                    <a:bodyPr/>
                    <a:lstStyle/>
                    <a:p>
                      <a:pPr marL="0" marR="0" lvl="0"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New obesity (BMI ≥ 30 kg/m</a:t>
                      </a:r>
                      <a:r>
                        <a:rPr kumimoji="0" lang="en-GB" sz="1400" b="1" i="0" u="none" strike="noStrike" cap="none" normalizeH="0" baseline="30000" dirty="0">
                          <a:ln>
                            <a:noFill/>
                          </a:ln>
                          <a:solidFill>
                            <a:srgbClr val="000066"/>
                          </a:solidFill>
                          <a:effectLst/>
                          <a:latin typeface="Arial" pitchFamily="-65" charset="0"/>
                          <a:ea typeface="ＭＳ Ｐゴシック" pitchFamily="-65" charset="-128"/>
                          <a:cs typeface="ＭＳ Ｐゴシック" pitchFamily="-65" charset="-128"/>
                        </a:rPr>
                        <a:t>2</a:t>
                      </a: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 %</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Female</a:t>
                      </a:r>
                    </a:p>
                    <a:p>
                      <a:pPr marL="457200" marR="0" lvl="1" indent="0" algn="l"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Male</a:t>
                      </a:r>
                    </a:p>
                  </a:txBody>
                  <a:tcPr marL="90000" marR="90000" marT="47207" marB="47207" anchor="ctr" horzOverflow="overflow">
                    <a:lnL w="12700" cap="flat" cmpd="sng" algn="ctr">
                      <a:solidFill>
                        <a:srgbClr val="C0C0C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19.5</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7.1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10.6</a:t>
                      </a: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3.1</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D0D0F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endPar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endParaRPr>
                    </a:p>
                    <a:p>
                      <a:pPr marL="0" marR="0" lvl="0" indent="0" algn="ctr" defTabSz="914400" rtl="0" eaLnBrk="1" fontAlgn="base" latinLnBrk="0" hangingPunct="1">
                        <a:lnSpc>
                          <a:spcPts val="2160"/>
                        </a:lnSpc>
                        <a:spcBef>
                          <a:spcPts val="0"/>
                        </a:spcBef>
                        <a:spcAft>
                          <a:spcPct val="0"/>
                        </a:spcAft>
                        <a:buClrTx/>
                        <a:buSzTx/>
                        <a:buFont typeface="Wingdings" pitchFamily="-65" charset="2"/>
                        <a:buNone/>
                        <a:tabLst/>
                      </a:pP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8.7</a:t>
                      </a:r>
                      <a:b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br>
                      <a:r>
                        <a:rPr kumimoji="0" lang="en-GB" sz="1400" b="1" i="0" u="none" strike="noStrike" cap="none" normalizeH="0" baseline="0" dirty="0">
                          <a:ln>
                            <a:noFill/>
                          </a:ln>
                          <a:solidFill>
                            <a:srgbClr val="000066"/>
                          </a:solidFill>
                          <a:effectLst/>
                          <a:latin typeface="Arial" pitchFamily="-65" charset="0"/>
                          <a:ea typeface="ＭＳ Ｐゴシック" pitchFamily="-65" charset="-128"/>
                          <a:cs typeface="ＭＳ Ｐゴシック" pitchFamily="-65" charset="-128"/>
                        </a:rPr>
                        <a:t>3.4</a:t>
                      </a:r>
                    </a:p>
                  </a:txBody>
                  <a:tcPr marL="90000" marR="90000" marT="47207" marB="47207" anchor="ctr" horzOverflow="overflow">
                    <a:lnL w="12700" cap="flat" cmpd="sng" algn="ctr">
                      <a:solidFill>
                        <a:srgbClr val="D0D0F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5" name="Rectangle 4"/>
          <p:cNvSpPr/>
          <p:nvPr/>
        </p:nvSpPr>
        <p:spPr>
          <a:xfrm>
            <a:off x="3272454" y="1162339"/>
            <a:ext cx="2636043" cy="461665"/>
          </a:xfrm>
          <a:prstGeom prst="rect">
            <a:avLst/>
          </a:prstGeom>
        </p:spPr>
        <p:txBody>
          <a:bodyPr wrap="none">
            <a:spAutoFit/>
          </a:bodyPr>
          <a:lstStyle/>
          <a:p>
            <a:r>
              <a:rPr lang="en-US" sz="2400" b="1" dirty="0">
                <a:solidFill>
                  <a:srgbClr val="CC3300"/>
                </a:solidFill>
                <a:latin typeface="+mj-lt"/>
              </a:rPr>
              <a:t>DXA results at W48</a:t>
            </a:r>
            <a:endParaRPr lang="fr-FR" sz="2400" b="1" dirty="0">
              <a:solidFill>
                <a:srgbClr val="CC3300"/>
              </a:solidFill>
              <a:latin typeface="+mj-lt"/>
            </a:endParaRPr>
          </a:p>
        </p:txBody>
      </p:sp>
      <p:sp>
        <p:nvSpPr>
          <p:cNvPr id="6"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sp>
        <p:nvSpPr>
          <p:cNvPr id="7"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fr-FR" sz="3200" b="1" kern="0" dirty="0">
                <a:solidFill>
                  <a:srgbClr val="333399"/>
                </a:solidFill>
                <a:latin typeface="+mj-lt"/>
                <a:ea typeface="ＭＳ Ｐゴシック" pitchFamily="-65" charset="-128"/>
                <a:cs typeface="ＭＳ Ｐゴシック" pitchFamily="-65" charset="-128"/>
              </a:rPr>
              <a:t>ADVANCE </a:t>
            </a:r>
            <a:r>
              <a:rPr lang="fr-FR" sz="3200" b="1" kern="0" dirty="0" err="1">
                <a:solidFill>
                  <a:srgbClr val="333399"/>
                </a:solidFill>
                <a:latin typeface="+mj-lt"/>
                <a:ea typeface="ＭＳ Ｐゴシック" pitchFamily="-65" charset="-128"/>
                <a:cs typeface="ＭＳ Ｐゴシック" pitchFamily="-65" charset="-128"/>
              </a:rPr>
              <a:t>Study</a:t>
            </a:r>
            <a:r>
              <a:rPr lang="fr-FR" sz="3200" b="1" kern="0" dirty="0">
                <a:solidFill>
                  <a:srgbClr val="333399"/>
                </a:solidFill>
                <a:latin typeface="+mj-lt"/>
                <a:ea typeface="ＭＳ Ｐゴシック" pitchFamily="-65" charset="-128"/>
                <a:cs typeface="ＭＳ Ｐゴシック" pitchFamily="-65" charset="-128"/>
              </a:rPr>
              <a:t>: DTG + TAF/FTC vs DTG + TDF/FTC vs EFV/TDF/FTC in first-line</a:t>
            </a:r>
          </a:p>
        </p:txBody>
      </p:sp>
      <p:sp>
        <p:nvSpPr>
          <p:cNvPr id="9" name="ZoneTexte 69">
            <a:extLst>
              <a:ext uri="{FF2B5EF4-FFF2-40B4-BE49-F238E27FC236}">
                <a16:creationId xmlns:a16="http://schemas.microsoft.com/office/drawing/2014/main" id="{EE565701-0E36-4272-BC31-CA69DD9C6D67}"/>
              </a:ext>
            </a:extLst>
          </p:cNvPr>
          <p:cNvSpPr txBox="1">
            <a:spLocks noChangeArrowheads="1"/>
          </p:cNvSpPr>
          <p:nvPr/>
        </p:nvSpPr>
        <p:spPr bwMode="auto">
          <a:xfrm>
            <a:off x="1531984" y="6570663"/>
            <a:ext cx="759773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eaLnBrk="1" hangingPunct="1">
              <a:spcBef>
                <a:spcPct val="0"/>
              </a:spcBef>
              <a:buClrTx/>
              <a:buFontTx/>
              <a:buNone/>
            </a:pPr>
            <a:r>
              <a:rPr lang="fr-FR" altLang="fr-FR" sz="1200" i="1" dirty="0"/>
              <a:t>Venter WDF, </a:t>
            </a:r>
            <a:r>
              <a:rPr lang="fr-FR" sz="1200" i="1" dirty="0"/>
              <a:t>N </a:t>
            </a:r>
            <a:r>
              <a:rPr lang="fr-FR" sz="1200" i="1" dirty="0" err="1"/>
              <a:t>Engl</a:t>
            </a:r>
            <a:r>
              <a:rPr lang="fr-FR" sz="1200" i="1" dirty="0"/>
              <a:t> J Med. 2019;381:803-15 </a:t>
            </a:r>
            <a:endParaRPr lang="fr-FR" altLang="fr-FR" sz="1200" i="1" dirty="0"/>
          </a:p>
        </p:txBody>
      </p:sp>
    </p:spTree>
    <p:extLst>
      <p:ext uri="{BB962C8B-B14F-4D97-AF65-F5344CB8AC3E}">
        <p14:creationId xmlns:p14="http://schemas.microsoft.com/office/powerpoint/2010/main" val="1708434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2"/>
          <p:cNvSpPr txBox="1">
            <a:spLocks noChangeArrowheads="1"/>
          </p:cNvSpPr>
          <p:nvPr/>
        </p:nvSpPr>
        <p:spPr bwMode="auto">
          <a:xfrm>
            <a:off x="1867927" y="1162502"/>
            <a:ext cx="5421914" cy="461665"/>
          </a:xfrm>
          <a:prstGeom prst="rect">
            <a:avLst/>
          </a:prstGeom>
          <a:noFill/>
          <a:ln w="9525">
            <a:noFill/>
            <a:miter lim="800000"/>
            <a:headEnd/>
            <a:tailEnd/>
          </a:ln>
        </p:spPr>
        <p:txBody>
          <a:bodyPr wrap="square">
            <a:spAutoFit/>
          </a:bodyPr>
          <a:lstStyle/>
          <a:p>
            <a:pPr algn="ctr"/>
            <a:r>
              <a:rPr lang="en-US" sz="2400" b="1" dirty="0">
                <a:solidFill>
                  <a:srgbClr val="CC3300"/>
                </a:solidFill>
                <a:latin typeface="Calibri" pitchFamily="34" charset="0"/>
                <a:ea typeface="ＭＳ Ｐゴシック" pitchFamily="34" charset="-128"/>
              </a:rPr>
              <a:t>Mean change in weight (kg) </a:t>
            </a:r>
          </a:p>
        </p:txBody>
      </p:sp>
      <p:sp>
        <p:nvSpPr>
          <p:cNvPr id="45" name="Rectangle 3">
            <a:extLst>
              <a:ext uri="{FF2B5EF4-FFF2-40B4-BE49-F238E27FC236}">
                <a16:creationId xmlns:a16="http://schemas.microsoft.com/office/drawing/2014/main" id="{90CB5209-0AED-4825-A722-C40F361A3142}"/>
              </a:ext>
            </a:extLst>
          </p:cNvPr>
          <p:cNvSpPr>
            <a:spLocks noGrp="1" noChangeArrowheads="1"/>
          </p:cNvSpPr>
          <p:nvPr>
            <p:ph idx="1"/>
          </p:nvPr>
        </p:nvSpPr>
        <p:spPr>
          <a:xfrm>
            <a:off x="207897" y="5760630"/>
            <a:ext cx="8631435" cy="704990"/>
          </a:xfrm>
        </p:spPr>
        <p:txBody>
          <a:bodyPr/>
          <a:lstStyle/>
          <a:p>
            <a:pPr eaLnBrk="1" hangingPunct="1"/>
            <a:r>
              <a:rPr lang="en-US" sz="1600" dirty="0">
                <a:solidFill>
                  <a:srgbClr val="000066"/>
                </a:solidFill>
              </a:rPr>
              <a:t>Weight gain ≥ 10% was associated to DTG + TAF/FTC, high baseline HIV RNA, </a:t>
            </a:r>
            <a:br>
              <a:rPr lang="en-US" sz="1600" dirty="0">
                <a:solidFill>
                  <a:srgbClr val="000066"/>
                </a:solidFill>
              </a:rPr>
            </a:br>
            <a:r>
              <a:rPr lang="en-US" sz="1600" dirty="0">
                <a:solidFill>
                  <a:srgbClr val="000066"/>
                </a:solidFill>
              </a:rPr>
              <a:t>low baseline CD4, female gender and overweight at baseline</a:t>
            </a:r>
          </a:p>
        </p:txBody>
      </p:sp>
      <p:sp>
        <p:nvSpPr>
          <p:cNvPr id="7" name="Text Box 2">
            <a:extLst>
              <a:ext uri="{FF2B5EF4-FFF2-40B4-BE49-F238E27FC236}">
                <a16:creationId xmlns:a16="http://schemas.microsoft.com/office/drawing/2014/main" id="{3D842202-C210-414B-A0F0-35F8374F82F4}"/>
              </a:ext>
            </a:extLst>
          </p:cNvPr>
          <p:cNvSpPr txBox="1">
            <a:spLocks noChangeArrowheads="1"/>
          </p:cNvSpPr>
          <p:nvPr/>
        </p:nvSpPr>
        <p:spPr bwMode="auto">
          <a:xfrm>
            <a:off x="712162" y="1653321"/>
            <a:ext cx="2919197" cy="646331"/>
          </a:xfrm>
          <a:prstGeom prst="rect">
            <a:avLst/>
          </a:prstGeom>
          <a:noFill/>
          <a:ln w="9525">
            <a:noFill/>
            <a:miter lim="800000"/>
            <a:headEnd/>
            <a:tailEnd/>
          </a:ln>
        </p:spPr>
        <p:txBody>
          <a:bodyPr wrap="none">
            <a:spAutoFit/>
          </a:bodyPr>
          <a:lstStyle/>
          <a:p>
            <a:pPr algn="ctr"/>
            <a:r>
              <a:rPr lang="en-US" b="1" dirty="0">
                <a:solidFill>
                  <a:srgbClr val="CC3300"/>
                </a:solidFill>
                <a:latin typeface="Calibri" pitchFamily="34" charset="0"/>
                <a:ea typeface="ＭＳ Ｐゴシック" pitchFamily="34" charset="-128"/>
              </a:rPr>
              <a:t>Men</a:t>
            </a:r>
          </a:p>
          <a:p>
            <a:pPr algn="ctr"/>
            <a:r>
              <a:rPr lang="en-US" b="1" dirty="0">
                <a:solidFill>
                  <a:srgbClr val="CC3300"/>
                </a:solidFill>
                <a:latin typeface="Calibri" pitchFamily="34" charset="0"/>
                <a:ea typeface="ＭＳ Ｐゴシック" pitchFamily="34" charset="-128"/>
              </a:rPr>
              <a:t>Mean BMI at D0: 21.7 kg/m</a:t>
            </a:r>
            <a:r>
              <a:rPr lang="en-US" b="1" baseline="30000" dirty="0">
                <a:solidFill>
                  <a:srgbClr val="CC3300"/>
                </a:solidFill>
                <a:latin typeface="Calibri" pitchFamily="34" charset="0"/>
                <a:ea typeface="ＭＳ Ｐゴシック" pitchFamily="34" charset="-128"/>
              </a:rPr>
              <a:t>2</a:t>
            </a:r>
          </a:p>
        </p:txBody>
      </p:sp>
      <p:sp>
        <p:nvSpPr>
          <p:cNvPr id="9" name="Text Box 2">
            <a:extLst>
              <a:ext uri="{FF2B5EF4-FFF2-40B4-BE49-F238E27FC236}">
                <a16:creationId xmlns:a16="http://schemas.microsoft.com/office/drawing/2014/main" id="{8F64B5E5-90A9-5A49-AAC4-3180696AB110}"/>
              </a:ext>
            </a:extLst>
          </p:cNvPr>
          <p:cNvSpPr txBox="1">
            <a:spLocks noChangeArrowheads="1"/>
          </p:cNvSpPr>
          <p:nvPr/>
        </p:nvSpPr>
        <p:spPr bwMode="auto">
          <a:xfrm>
            <a:off x="5170745" y="1653321"/>
            <a:ext cx="3028714" cy="646331"/>
          </a:xfrm>
          <a:prstGeom prst="rect">
            <a:avLst/>
          </a:prstGeom>
          <a:noFill/>
          <a:ln w="9525">
            <a:noFill/>
            <a:miter lim="800000"/>
            <a:headEnd/>
            <a:tailEnd/>
          </a:ln>
        </p:spPr>
        <p:txBody>
          <a:bodyPr wrap="none">
            <a:spAutoFit/>
          </a:bodyPr>
          <a:lstStyle/>
          <a:p>
            <a:pPr algn="ctr"/>
            <a:r>
              <a:rPr lang="en-US" b="1" dirty="0">
                <a:solidFill>
                  <a:srgbClr val="CC3300"/>
                </a:solidFill>
                <a:latin typeface="Calibri" pitchFamily="34" charset="0"/>
                <a:ea typeface="ＭＳ Ｐゴシック" pitchFamily="34" charset="-128"/>
              </a:rPr>
              <a:t>Women (pregnancy excluded)</a:t>
            </a:r>
          </a:p>
          <a:p>
            <a:pPr algn="ctr"/>
            <a:r>
              <a:rPr lang="en-US" b="1" dirty="0">
                <a:solidFill>
                  <a:srgbClr val="CC3300"/>
                </a:solidFill>
                <a:latin typeface="Calibri" pitchFamily="34" charset="0"/>
              </a:rPr>
              <a:t>Mean BMI at D0: </a:t>
            </a:r>
            <a:r>
              <a:rPr lang="en-US" b="1" dirty="0">
                <a:solidFill>
                  <a:srgbClr val="CC3300"/>
                </a:solidFill>
                <a:latin typeface="Calibri" pitchFamily="34" charset="0"/>
                <a:ea typeface="ＭＳ Ｐゴシック" pitchFamily="34" charset="-128"/>
              </a:rPr>
              <a:t>26 kg/m</a:t>
            </a:r>
            <a:r>
              <a:rPr lang="en-US" b="1" baseline="30000" dirty="0">
                <a:solidFill>
                  <a:srgbClr val="CC3300"/>
                </a:solidFill>
                <a:latin typeface="Calibri" pitchFamily="34" charset="0"/>
                <a:ea typeface="ＭＳ Ｐゴシック" pitchFamily="34" charset="-128"/>
              </a:rPr>
              <a:t>2</a:t>
            </a:r>
          </a:p>
        </p:txBody>
      </p:sp>
      <p:sp>
        <p:nvSpPr>
          <p:cNvPr id="235" name="ZoneTexte 234">
            <a:extLst>
              <a:ext uri="{FF2B5EF4-FFF2-40B4-BE49-F238E27FC236}">
                <a16:creationId xmlns:a16="http://schemas.microsoft.com/office/drawing/2014/main" id="{0089B53F-5EA9-4C97-8BB0-063AD32D492F}"/>
              </a:ext>
            </a:extLst>
          </p:cNvPr>
          <p:cNvSpPr txBox="1"/>
          <p:nvPr/>
        </p:nvSpPr>
        <p:spPr>
          <a:xfrm>
            <a:off x="8809840" y="32576"/>
            <a:ext cx="327308" cy="246221"/>
          </a:xfrm>
          <a:prstGeom prst="rect">
            <a:avLst/>
          </a:prstGeom>
          <a:noFill/>
        </p:spPr>
        <p:txBody>
          <a:bodyPr wrap="none" rtlCol="0">
            <a:spAutoFit/>
          </a:bodyPr>
          <a:lstStyle/>
          <a:p>
            <a:pPr algn="r"/>
            <a:r>
              <a:rPr lang="fr-FR" sz="1000" b="1" dirty="0">
                <a:solidFill>
                  <a:schemeClr val="bg1"/>
                </a:solidFill>
              </a:rPr>
              <a:t>99</a:t>
            </a:r>
          </a:p>
        </p:txBody>
      </p:sp>
      <p:grpSp>
        <p:nvGrpSpPr>
          <p:cNvPr id="5" name="Groupe 4">
            <a:extLst>
              <a:ext uri="{FF2B5EF4-FFF2-40B4-BE49-F238E27FC236}">
                <a16:creationId xmlns:a16="http://schemas.microsoft.com/office/drawing/2014/main" id="{CEDA3424-05E0-42FA-8573-8C9DABC9D772}"/>
              </a:ext>
            </a:extLst>
          </p:cNvPr>
          <p:cNvGrpSpPr/>
          <p:nvPr/>
        </p:nvGrpSpPr>
        <p:grpSpPr>
          <a:xfrm>
            <a:off x="347103" y="2354264"/>
            <a:ext cx="4439651" cy="3230523"/>
            <a:chOff x="347103" y="2354264"/>
            <a:chExt cx="4439651" cy="3230523"/>
          </a:xfrm>
        </p:grpSpPr>
        <p:grpSp>
          <p:nvGrpSpPr>
            <p:cNvPr id="6318" name="Groupe 6317">
              <a:extLst>
                <a:ext uri="{FF2B5EF4-FFF2-40B4-BE49-F238E27FC236}">
                  <a16:creationId xmlns:a16="http://schemas.microsoft.com/office/drawing/2014/main" id="{6A9DEF9B-FFBA-48CB-A223-4254CBEF1ABE}"/>
                </a:ext>
              </a:extLst>
            </p:cNvPr>
            <p:cNvGrpSpPr/>
            <p:nvPr/>
          </p:nvGrpSpPr>
          <p:grpSpPr>
            <a:xfrm>
              <a:off x="502900" y="2428877"/>
              <a:ext cx="2218087" cy="2571750"/>
              <a:chOff x="704851" y="2428876"/>
              <a:chExt cx="3603626" cy="2571750"/>
            </a:xfrm>
          </p:grpSpPr>
          <p:sp>
            <p:nvSpPr>
              <p:cNvPr id="34" name="Line 5">
                <a:extLst>
                  <a:ext uri="{FF2B5EF4-FFF2-40B4-BE49-F238E27FC236}">
                    <a16:creationId xmlns:a16="http://schemas.microsoft.com/office/drawing/2014/main" id="{72425C74-44DB-41D6-A4DD-DA2B940C6C38}"/>
                  </a:ext>
                </a:extLst>
              </p:cNvPr>
              <p:cNvSpPr>
                <a:spLocks noChangeShapeType="1"/>
              </p:cNvSpPr>
              <p:nvPr/>
            </p:nvSpPr>
            <p:spPr bwMode="auto">
              <a:xfrm>
                <a:off x="742951" y="4664076"/>
                <a:ext cx="3565525" cy="0"/>
              </a:xfrm>
              <a:prstGeom prst="line">
                <a:avLst/>
              </a:prstGeom>
              <a:noFill/>
              <a:ln w="0">
                <a:solidFill>
                  <a:srgbClr val="000033"/>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grpSp>
            <p:nvGrpSpPr>
              <p:cNvPr id="6317" name="Groupe 6316">
                <a:extLst>
                  <a:ext uri="{FF2B5EF4-FFF2-40B4-BE49-F238E27FC236}">
                    <a16:creationId xmlns:a16="http://schemas.microsoft.com/office/drawing/2014/main" id="{84B53246-A575-4414-9A8E-4CBD95187E00}"/>
                  </a:ext>
                </a:extLst>
              </p:cNvPr>
              <p:cNvGrpSpPr/>
              <p:nvPr/>
            </p:nvGrpSpPr>
            <p:grpSpPr>
              <a:xfrm>
                <a:off x="704851" y="2428876"/>
                <a:ext cx="3603626" cy="2571750"/>
                <a:chOff x="704851" y="2428876"/>
                <a:chExt cx="3603626" cy="2571750"/>
              </a:xfrm>
            </p:grpSpPr>
            <p:sp>
              <p:nvSpPr>
                <p:cNvPr id="36" name="Line 7">
                  <a:extLst>
                    <a:ext uri="{FF2B5EF4-FFF2-40B4-BE49-F238E27FC236}">
                      <a16:creationId xmlns:a16="http://schemas.microsoft.com/office/drawing/2014/main" id="{812CEBC7-F4F6-4E51-9C5C-D3B280D88B0E}"/>
                    </a:ext>
                  </a:extLst>
                </p:cNvPr>
                <p:cNvSpPr>
                  <a:spLocks noChangeShapeType="1"/>
                </p:cNvSpPr>
                <p:nvPr/>
              </p:nvSpPr>
              <p:spPr bwMode="auto">
                <a:xfrm>
                  <a:off x="3417889"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37" name="Line 8">
                  <a:extLst>
                    <a:ext uri="{FF2B5EF4-FFF2-40B4-BE49-F238E27FC236}">
                      <a16:creationId xmlns:a16="http://schemas.microsoft.com/office/drawing/2014/main" id="{5B481DD5-6F5C-4852-BFB0-B4E831B35CAD}"/>
                    </a:ext>
                  </a:extLst>
                </p:cNvPr>
                <p:cNvSpPr>
                  <a:spLocks noChangeShapeType="1"/>
                </p:cNvSpPr>
                <p:nvPr/>
              </p:nvSpPr>
              <p:spPr bwMode="auto">
                <a:xfrm>
                  <a:off x="4308476"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38" name="Freeform 9">
                  <a:extLst>
                    <a:ext uri="{FF2B5EF4-FFF2-40B4-BE49-F238E27FC236}">
                      <a16:creationId xmlns:a16="http://schemas.microsoft.com/office/drawing/2014/main" id="{0BA4EF81-EDAF-43A0-BA9F-C392D17E945C}"/>
                    </a:ext>
                  </a:extLst>
                </p:cNvPr>
                <p:cNvSpPr>
                  <a:spLocks/>
                </p:cNvSpPr>
                <p:nvPr/>
              </p:nvSpPr>
              <p:spPr bwMode="auto">
                <a:xfrm>
                  <a:off x="1039814" y="4946651"/>
                  <a:ext cx="3268663" cy="0"/>
                </a:xfrm>
                <a:custGeom>
                  <a:avLst/>
                  <a:gdLst>
                    <a:gd name="T0" fmla="*/ 0 w 2059"/>
                    <a:gd name="T1" fmla="*/ 374 w 2059"/>
                    <a:gd name="T2" fmla="*/ 936 w 2059"/>
                    <a:gd name="T3" fmla="*/ 1498 w 2059"/>
                    <a:gd name="T4" fmla="*/ 2059 w 2059"/>
                  </a:gdLst>
                  <a:ahLst/>
                  <a:cxnLst>
                    <a:cxn ang="0">
                      <a:pos x="T0" y="0"/>
                    </a:cxn>
                    <a:cxn ang="0">
                      <a:pos x="T1" y="0"/>
                    </a:cxn>
                    <a:cxn ang="0">
                      <a:pos x="T2" y="0"/>
                    </a:cxn>
                    <a:cxn ang="0">
                      <a:pos x="T3" y="0"/>
                    </a:cxn>
                    <a:cxn ang="0">
                      <a:pos x="T4" y="0"/>
                    </a:cxn>
                  </a:cxnLst>
                  <a:rect l="0" t="0" r="r" b="b"/>
                  <a:pathLst>
                    <a:path w="2059">
                      <a:moveTo>
                        <a:pt x="0" y="0"/>
                      </a:moveTo>
                      <a:lnTo>
                        <a:pt x="374" y="0"/>
                      </a:lnTo>
                      <a:lnTo>
                        <a:pt x="936" y="0"/>
                      </a:lnTo>
                      <a:lnTo>
                        <a:pt x="1498" y="0"/>
                      </a:lnTo>
                      <a:lnTo>
                        <a:pt x="2059" y="0"/>
                      </a:lnTo>
                    </a:path>
                  </a:pathLst>
                </a:custGeom>
                <a:noFill/>
                <a:ln w="12700">
                  <a:solidFill>
                    <a:srgbClr val="000033"/>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39" name="Line 10">
                  <a:extLst>
                    <a:ext uri="{FF2B5EF4-FFF2-40B4-BE49-F238E27FC236}">
                      <a16:creationId xmlns:a16="http://schemas.microsoft.com/office/drawing/2014/main" id="{E87AB7D3-C844-4CC1-A666-2CA7A1F20F32}"/>
                    </a:ext>
                  </a:extLst>
                </p:cNvPr>
                <p:cNvSpPr>
                  <a:spLocks noChangeShapeType="1"/>
                </p:cNvSpPr>
                <p:nvPr/>
              </p:nvSpPr>
              <p:spPr bwMode="auto">
                <a:xfrm>
                  <a:off x="2525714"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0" name="Line 11">
                  <a:extLst>
                    <a:ext uri="{FF2B5EF4-FFF2-40B4-BE49-F238E27FC236}">
                      <a16:creationId xmlns:a16="http://schemas.microsoft.com/office/drawing/2014/main" id="{B07ACBB6-8683-4223-ADCB-00E6CF2CF43F}"/>
                    </a:ext>
                  </a:extLst>
                </p:cNvPr>
                <p:cNvSpPr>
                  <a:spLocks noChangeShapeType="1"/>
                </p:cNvSpPr>
                <p:nvPr/>
              </p:nvSpPr>
              <p:spPr bwMode="auto">
                <a:xfrm flipH="1">
                  <a:off x="704851" y="24288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1" name="Line 12">
                  <a:extLst>
                    <a:ext uri="{FF2B5EF4-FFF2-40B4-BE49-F238E27FC236}">
                      <a16:creationId xmlns:a16="http://schemas.microsoft.com/office/drawing/2014/main" id="{2C58779C-42F9-4F62-BA19-A234DC678E87}"/>
                    </a:ext>
                  </a:extLst>
                </p:cNvPr>
                <p:cNvSpPr>
                  <a:spLocks noChangeShapeType="1"/>
                </p:cNvSpPr>
                <p:nvPr/>
              </p:nvSpPr>
              <p:spPr bwMode="auto">
                <a:xfrm flipH="1">
                  <a:off x="704851" y="29876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2" name="Freeform 13">
                  <a:extLst>
                    <a:ext uri="{FF2B5EF4-FFF2-40B4-BE49-F238E27FC236}">
                      <a16:creationId xmlns:a16="http://schemas.microsoft.com/office/drawing/2014/main" id="{A54D30E5-A546-4B93-889D-3187CE9B0C3E}"/>
                    </a:ext>
                  </a:extLst>
                </p:cNvPr>
                <p:cNvSpPr>
                  <a:spLocks/>
                </p:cNvSpPr>
                <p:nvPr/>
              </p:nvSpPr>
              <p:spPr bwMode="auto">
                <a:xfrm>
                  <a:off x="742951" y="2428876"/>
                  <a:ext cx="296863" cy="2517775"/>
                </a:xfrm>
                <a:custGeom>
                  <a:avLst/>
                  <a:gdLst>
                    <a:gd name="T0" fmla="*/ 0 w 187"/>
                    <a:gd name="T1" fmla="*/ 0 h 1586"/>
                    <a:gd name="T2" fmla="*/ 0 w 187"/>
                    <a:gd name="T3" fmla="*/ 176 h 1586"/>
                    <a:gd name="T4" fmla="*/ 0 w 187"/>
                    <a:gd name="T5" fmla="*/ 352 h 1586"/>
                    <a:gd name="T6" fmla="*/ 0 w 187"/>
                    <a:gd name="T7" fmla="*/ 528 h 1586"/>
                    <a:gd name="T8" fmla="*/ 0 w 187"/>
                    <a:gd name="T9" fmla="*/ 704 h 1586"/>
                    <a:gd name="T10" fmla="*/ 0 w 187"/>
                    <a:gd name="T11" fmla="*/ 880 h 1586"/>
                    <a:gd name="T12" fmla="*/ 0 w 187"/>
                    <a:gd name="T13" fmla="*/ 1056 h 1586"/>
                    <a:gd name="T14" fmla="*/ 0 w 187"/>
                    <a:gd name="T15" fmla="*/ 1232 h 1586"/>
                    <a:gd name="T16" fmla="*/ 0 w 187"/>
                    <a:gd name="T17" fmla="*/ 1408 h 1586"/>
                    <a:gd name="T18" fmla="*/ 0 w 187"/>
                    <a:gd name="T19" fmla="*/ 1584 h 1586"/>
                    <a:gd name="T20" fmla="*/ 0 w 187"/>
                    <a:gd name="T21" fmla="*/ 1586 h 1586"/>
                    <a:gd name="T22" fmla="*/ 187 w 187"/>
                    <a:gd name="T23" fmla="*/ 1586 h 1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7" h="1586">
                      <a:moveTo>
                        <a:pt x="0" y="0"/>
                      </a:moveTo>
                      <a:lnTo>
                        <a:pt x="0" y="176"/>
                      </a:lnTo>
                      <a:lnTo>
                        <a:pt x="0" y="352"/>
                      </a:lnTo>
                      <a:lnTo>
                        <a:pt x="0" y="528"/>
                      </a:lnTo>
                      <a:lnTo>
                        <a:pt x="0" y="704"/>
                      </a:lnTo>
                      <a:lnTo>
                        <a:pt x="0" y="880"/>
                      </a:lnTo>
                      <a:lnTo>
                        <a:pt x="0" y="1056"/>
                      </a:lnTo>
                      <a:lnTo>
                        <a:pt x="0" y="1232"/>
                      </a:lnTo>
                      <a:lnTo>
                        <a:pt x="0" y="1408"/>
                      </a:lnTo>
                      <a:lnTo>
                        <a:pt x="0" y="1584"/>
                      </a:lnTo>
                      <a:lnTo>
                        <a:pt x="0" y="1586"/>
                      </a:lnTo>
                      <a:lnTo>
                        <a:pt x="187" y="1586"/>
                      </a:lnTo>
                    </a:path>
                  </a:pathLst>
                </a:custGeom>
                <a:noFill/>
                <a:ln w="12700">
                  <a:solidFill>
                    <a:srgbClr val="000033"/>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3" name="Line 14">
                  <a:extLst>
                    <a:ext uri="{FF2B5EF4-FFF2-40B4-BE49-F238E27FC236}">
                      <a16:creationId xmlns:a16="http://schemas.microsoft.com/office/drawing/2014/main" id="{77285E8A-2138-47DB-B520-90BC5690CC5F}"/>
                    </a:ext>
                  </a:extLst>
                </p:cNvPr>
                <p:cNvSpPr>
                  <a:spLocks noChangeShapeType="1"/>
                </p:cNvSpPr>
                <p:nvPr/>
              </p:nvSpPr>
              <p:spPr bwMode="auto">
                <a:xfrm flipH="1">
                  <a:off x="704851" y="27082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4" name="Line 15">
                  <a:extLst>
                    <a:ext uri="{FF2B5EF4-FFF2-40B4-BE49-F238E27FC236}">
                      <a16:creationId xmlns:a16="http://schemas.microsoft.com/office/drawing/2014/main" id="{A26F3114-BFC4-4F21-BE65-5C709848E9F4}"/>
                    </a:ext>
                  </a:extLst>
                </p:cNvPr>
                <p:cNvSpPr>
                  <a:spLocks noChangeShapeType="1"/>
                </p:cNvSpPr>
                <p:nvPr/>
              </p:nvSpPr>
              <p:spPr bwMode="auto">
                <a:xfrm flipH="1">
                  <a:off x="704851" y="35464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7" name="Line 16">
                  <a:extLst>
                    <a:ext uri="{FF2B5EF4-FFF2-40B4-BE49-F238E27FC236}">
                      <a16:creationId xmlns:a16="http://schemas.microsoft.com/office/drawing/2014/main" id="{00320E48-A744-439A-871C-20BBCA9CB71A}"/>
                    </a:ext>
                  </a:extLst>
                </p:cNvPr>
                <p:cNvSpPr>
                  <a:spLocks noChangeShapeType="1"/>
                </p:cNvSpPr>
                <p:nvPr/>
              </p:nvSpPr>
              <p:spPr bwMode="auto">
                <a:xfrm flipH="1">
                  <a:off x="704851" y="32670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8" name="Line 17">
                  <a:extLst>
                    <a:ext uri="{FF2B5EF4-FFF2-40B4-BE49-F238E27FC236}">
                      <a16:creationId xmlns:a16="http://schemas.microsoft.com/office/drawing/2014/main" id="{27F1A6F2-370F-43DB-9EA7-052841F7D357}"/>
                    </a:ext>
                  </a:extLst>
                </p:cNvPr>
                <p:cNvSpPr>
                  <a:spLocks noChangeShapeType="1"/>
                </p:cNvSpPr>
                <p:nvPr/>
              </p:nvSpPr>
              <p:spPr bwMode="auto">
                <a:xfrm>
                  <a:off x="1633539"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49" name="Line 18">
                  <a:extLst>
                    <a:ext uri="{FF2B5EF4-FFF2-40B4-BE49-F238E27FC236}">
                      <a16:creationId xmlns:a16="http://schemas.microsoft.com/office/drawing/2014/main" id="{247B5D43-0269-406A-ABCA-55229448589E}"/>
                    </a:ext>
                  </a:extLst>
                </p:cNvPr>
                <p:cNvSpPr>
                  <a:spLocks noChangeShapeType="1"/>
                </p:cNvSpPr>
                <p:nvPr/>
              </p:nvSpPr>
              <p:spPr bwMode="auto">
                <a:xfrm flipH="1">
                  <a:off x="704851" y="41052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50" name="Line 19">
                  <a:extLst>
                    <a:ext uri="{FF2B5EF4-FFF2-40B4-BE49-F238E27FC236}">
                      <a16:creationId xmlns:a16="http://schemas.microsoft.com/office/drawing/2014/main" id="{9E839E18-B21A-4329-88E9-C11A5CFAA451}"/>
                    </a:ext>
                  </a:extLst>
                </p:cNvPr>
                <p:cNvSpPr>
                  <a:spLocks noChangeShapeType="1"/>
                </p:cNvSpPr>
                <p:nvPr/>
              </p:nvSpPr>
              <p:spPr bwMode="auto">
                <a:xfrm flipH="1">
                  <a:off x="704851" y="43846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51" name="Line 20">
                  <a:extLst>
                    <a:ext uri="{FF2B5EF4-FFF2-40B4-BE49-F238E27FC236}">
                      <a16:creationId xmlns:a16="http://schemas.microsoft.com/office/drawing/2014/main" id="{D2039F14-BFD5-4D5D-A973-354232BBF3D0}"/>
                    </a:ext>
                  </a:extLst>
                </p:cNvPr>
                <p:cNvSpPr>
                  <a:spLocks noChangeShapeType="1"/>
                </p:cNvSpPr>
                <p:nvPr/>
              </p:nvSpPr>
              <p:spPr bwMode="auto">
                <a:xfrm flipH="1">
                  <a:off x="704851" y="38258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52" name="Line 21">
                  <a:extLst>
                    <a:ext uri="{FF2B5EF4-FFF2-40B4-BE49-F238E27FC236}">
                      <a16:creationId xmlns:a16="http://schemas.microsoft.com/office/drawing/2014/main" id="{4A5CC73C-F1AE-4CBA-BB92-125F34B7061A}"/>
                    </a:ext>
                  </a:extLst>
                </p:cNvPr>
                <p:cNvSpPr>
                  <a:spLocks noChangeShapeType="1"/>
                </p:cNvSpPr>
                <p:nvPr/>
              </p:nvSpPr>
              <p:spPr bwMode="auto">
                <a:xfrm>
                  <a:off x="742951"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53" name="Line 22">
                  <a:extLst>
                    <a:ext uri="{FF2B5EF4-FFF2-40B4-BE49-F238E27FC236}">
                      <a16:creationId xmlns:a16="http://schemas.microsoft.com/office/drawing/2014/main" id="{C9922DD2-0C70-4AC3-9F5F-9ED9ECA89C98}"/>
                    </a:ext>
                  </a:extLst>
                </p:cNvPr>
                <p:cNvSpPr>
                  <a:spLocks noChangeShapeType="1"/>
                </p:cNvSpPr>
                <p:nvPr/>
              </p:nvSpPr>
              <p:spPr bwMode="auto">
                <a:xfrm flipH="1">
                  <a:off x="704851" y="49434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54" name="Line 23">
                  <a:extLst>
                    <a:ext uri="{FF2B5EF4-FFF2-40B4-BE49-F238E27FC236}">
                      <a16:creationId xmlns:a16="http://schemas.microsoft.com/office/drawing/2014/main" id="{564BCF5E-DA2A-4F02-B4E6-61166E236A34}"/>
                    </a:ext>
                  </a:extLst>
                </p:cNvPr>
                <p:cNvSpPr>
                  <a:spLocks noChangeShapeType="1"/>
                </p:cNvSpPr>
                <p:nvPr/>
              </p:nvSpPr>
              <p:spPr bwMode="auto">
                <a:xfrm flipH="1">
                  <a:off x="704851" y="46640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55" name="Line 24">
                  <a:extLst>
                    <a:ext uri="{FF2B5EF4-FFF2-40B4-BE49-F238E27FC236}">
                      <a16:creationId xmlns:a16="http://schemas.microsoft.com/office/drawing/2014/main" id="{43AB7F52-C09B-4284-8C74-7EBC6B53ADF1}"/>
                    </a:ext>
                  </a:extLst>
                </p:cNvPr>
                <p:cNvSpPr>
                  <a:spLocks noChangeShapeType="1"/>
                </p:cNvSpPr>
                <p:nvPr/>
              </p:nvSpPr>
              <p:spPr bwMode="auto">
                <a:xfrm>
                  <a:off x="1039814"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grpSp>
        </p:grpSp>
        <p:sp>
          <p:nvSpPr>
            <p:cNvPr id="56" name="Rectangle 25">
              <a:extLst>
                <a:ext uri="{FF2B5EF4-FFF2-40B4-BE49-F238E27FC236}">
                  <a16:creationId xmlns:a16="http://schemas.microsoft.com/office/drawing/2014/main" id="{82D1E948-5BC0-49E5-98F0-651531FB7332}"/>
                </a:ext>
              </a:extLst>
            </p:cNvPr>
            <p:cNvSpPr>
              <a:spLocks noChangeArrowheads="1"/>
            </p:cNvSpPr>
            <p:nvPr/>
          </p:nvSpPr>
          <p:spPr bwMode="auto">
            <a:xfrm>
              <a:off x="398399" y="23542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dirty="0">
                  <a:ln>
                    <a:noFill/>
                  </a:ln>
                  <a:solidFill>
                    <a:srgbClr val="000066"/>
                  </a:solidFill>
                  <a:effectLst/>
                  <a:latin typeface="Arial" panose="020B0604020202020204" pitchFamily="34" charset="0"/>
                </a:rPr>
                <a:t>8</a:t>
              </a:r>
              <a:endParaRPr kumimoji="0" lang="en-US" altLang="fr-FR" sz="1200" i="0" u="none" strike="noStrike" cap="none" normalizeH="0" baseline="0" dirty="0">
                <a:ln>
                  <a:noFill/>
                </a:ln>
                <a:solidFill>
                  <a:schemeClr val="tx1"/>
                </a:solidFill>
                <a:effectLst/>
                <a:latin typeface="Arial" panose="020B0604020202020204" pitchFamily="34" charset="0"/>
              </a:endParaRPr>
            </a:p>
          </p:txBody>
        </p:sp>
        <p:sp>
          <p:nvSpPr>
            <p:cNvPr id="57" name="Rectangle 26">
              <a:extLst>
                <a:ext uri="{FF2B5EF4-FFF2-40B4-BE49-F238E27FC236}">
                  <a16:creationId xmlns:a16="http://schemas.microsoft.com/office/drawing/2014/main" id="{57ADA439-691E-48BB-ADD8-5A2E3E5598C8}"/>
                </a:ext>
              </a:extLst>
            </p:cNvPr>
            <p:cNvSpPr>
              <a:spLocks noChangeArrowheads="1"/>
            </p:cNvSpPr>
            <p:nvPr/>
          </p:nvSpPr>
          <p:spPr bwMode="auto">
            <a:xfrm>
              <a:off x="398400" y="26336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7</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58" name="Rectangle 27">
              <a:extLst>
                <a:ext uri="{FF2B5EF4-FFF2-40B4-BE49-F238E27FC236}">
                  <a16:creationId xmlns:a16="http://schemas.microsoft.com/office/drawing/2014/main" id="{B5C93580-59CE-43C1-9628-4AE071825BB5}"/>
                </a:ext>
              </a:extLst>
            </p:cNvPr>
            <p:cNvSpPr>
              <a:spLocks noChangeArrowheads="1"/>
            </p:cNvSpPr>
            <p:nvPr/>
          </p:nvSpPr>
          <p:spPr bwMode="auto">
            <a:xfrm>
              <a:off x="398400" y="29130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6</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59" name="Rectangle 28">
              <a:extLst>
                <a:ext uri="{FF2B5EF4-FFF2-40B4-BE49-F238E27FC236}">
                  <a16:creationId xmlns:a16="http://schemas.microsoft.com/office/drawing/2014/main" id="{8AC0BFCF-5F1F-4AB4-88CF-DD440C74A00C}"/>
                </a:ext>
              </a:extLst>
            </p:cNvPr>
            <p:cNvSpPr>
              <a:spLocks noChangeArrowheads="1"/>
            </p:cNvSpPr>
            <p:nvPr/>
          </p:nvSpPr>
          <p:spPr bwMode="auto">
            <a:xfrm>
              <a:off x="398400" y="31924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5</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0" name="Rectangle 29">
              <a:extLst>
                <a:ext uri="{FF2B5EF4-FFF2-40B4-BE49-F238E27FC236}">
                  <a16:creationId xmlns:a16="http://schemas.microsoft.com/office/drawing/2014/main" id="{1DAB8044-DBED-489A-9FCF-A06389EC09AF}"/>
                </a:ext>
              </a:extLst>
            </p:cNvPr>
            <p:cNvSpPr>
              <a:spLocks noChangeArrowheads="1"/>
            </p:cNvSpPr>
            <p:nvPr/>
          </p:nvSpPr>
          <p:spPr bwMode="auto">
            <a:xfrm>
              <a:off x="398400" y="34718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4</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 name="Rectangle 30">
              <a:extLst>
                <a:ext uri="{FF2B5EF4-FFF2-40B4-BE49-F238E27FC236}">
                  <a16:creationId xmlns:a16="http://schemas.microsoft.com/office/drawing/2014/main" id="{0D4A7DDE-6825-4E40-BBCF-DC4DFBD77BA7}"/>
                </a:ext>
              </a:extLst>
            </p:cNvPr>
            <p:cNvSpPr>
              <a:spLocks noChangeArrowheads="1"/>
            </p:cNvSpPr>
            <p:nvPr/>
          </p:nvSpPr>
          <p:spPr bwMode="auto">
            <a:xfrm>
              <a:off x="398400" y="37512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3</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 name="Rectangle 31">
              <a:extLst>
                <a:ext uri="{FF2B5EF4-FFF2-40B4-BE49-F238E27FC236}">
                  <a16:creationId xmlns:a16="http://schemas.microsoft.com/office/drawing/2014/main" id="{C605C5E4-8715-406D-A5B2-9A379684CB38}"/>
                </a:ext>
              </a:extLst>
            </p:cNvPr>
            <p:cNvSpPr>
              <a:spLocks noChangeArrowheads="1"/>
            </p:cNvSpPr>
            <p:nvPr/>
          </p:nvSpPr>
          <p:spPr bwMode="auto">
            <a:xfrm>
              <a:off x="398400" y="43100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1</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3" name="Rectangle 32">
              <a:extLst>
                <a:ext uri="{FF2B5EF4-FFF2-40B4-BE49-F238E27FC236}">
                  <a16:creationId xmlns:a16="http://schemas.microsoft.com/office/drawing/2014/main" id="{85813266-0BB4-43B5-A645-B494162C9F41}"/>
                </a:ext>
              </a:extLst>
            </p:cNvPr>
            <p:cNvSpPr>
              <a:spLocks noChangeArrowheads="1"/>
            </p:cNvSpPr>
            <p:nvPr/>
          </p:nvSpPr>
          <p:spPr bwMode="auto">
            <a:xfrm>
              <a:off x="398400" y="45894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0</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44" name="Rectangle 33">
              <a:extLst>
                <a:ext uri="{FF2B5EF4-FFF2-40B4-BE49-F238E27FC236}">
                  <a16:creationId xmlns:a16="http://schemas.microsoft.com/office/drawing/2014/main" id="{E7C982F6-E147-4898-8C17-05D327CB5906}"/>
                </a:ext>
              </a:extLst>
            </p:cNvPr>
            <p:cNvSpPr>
              <a:spLocks noChangeArrowheads="1"/>
            </p:cNvSpPr>
            <p:nvPr/>
          </p:nvSpPr>
          <p:spPr bwMode="auto">
            <a:xfrm>
              <a:off x="398400" y="40306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2</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45" name="Rectangle 34">
              <a:extLst>
                <a:ext uri="{FF2B5EF4-FFF2-40B4-BE49-F238E27FC236}">
                  <a16:creationId xmlns:a16="http://schemas.microsoft.com/office/drawing/2014/main" id="{161134C9-AB20-4116-80EA-FE8828E43868}"/>
                </a:ext>
              </a:extLst>
            </p:cNvPr>
            <p:cNvSpPr>
              <a:spLocks noChangeArrowheads="1"/>
            </p:cNvSpPr>
            <p:nvPr/>
          </p:nvSpPr>
          <p:spPr bwMode="auto">
            <a:xfrm>
              <a:off x="347103" y="4868864"/>
              <a:ext cx="13625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-1</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46" name="Rectangle 35">
              <a:extLst>
                <a:ext uri="{FF2B5EF4-FFF2-40B4-BE49-F238E27FC236}">
                  <a16:creationId xmlns:a16="http://schemas.microsoft.com/office/drawing/2014/main" id="{8D4B6BB1-C13E-40BA-9687-983F421A3656}"/>
                </a:ext>
              </a:extLst>
            </p:cNvPr>
            <p:cNvSpPr>
              <a:spLocks noChangeArrowheads="1"/>
            </p:cNvSpPr>
            <p:nvPr/>
          </p:nvSpPr>
          <p:spPr bwMode="auto">
            <a:xfrm>
              <a:off x="484947" y="5030789"/>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0</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47" name="Rectangle 36">
              <a:extLst>
                <a:ext uri="{FF2B5EF4-FFF2-40B4-BE49-F238E27FC236}">
                  <a16:creationId xmlns:a16="http://schemas.microsoft.com/office/drawing/2014/main" id="{4CD9473A-931C-4F58-8760-2F6E4FB90742}"/>
                </a:ext>
              </a:extLst>
            </p:cNvPr>
            <p:cNvSpPr>
              <a:spLocks noChangeArrowheads="1"/>
            </p:cNvSpPr>
            <p:nvPr/>
          </p:nvSpPr>
          <p:spPr bwMode="auto">
            <a:xfrm>
              <a:off x="991615" y="503078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12</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49" name="Rectangle 37">
              <a:extLst>
                <a:ext uri="{FF2B5EF4-FFF2-40B4-BE49-F238E27FC236}">
                  <a16:creationId xmlns:a16="http://schemas.microsoft.com/office/drawing/2014/main" id="{50DB064D-14BE-468A-B15B-107A94040B87}"/>
                </a:ext>
              </a:extLst>
            </p:cNvPr>
            <p:cNvSpPr>
              <a:spLocks noChangeArrowheads="1"/>
            </p:cNvSpPr>
            <p:nvPr/>
          </p:nvSpPr>
          <p:spPr bwMode="auto">
            <a:xfrm>
              <a:off x="1540762" y="503078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24</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50" name="Rectangle 38">
              <a:extLst>
                <a:ext uri="{FF2B5EF4-FFF2-40B4-BE49-F238E27FC236}">
                  <a16:creationId xmlns:a16="http://schemas.microsoft.com/office/drawing/2014/main" id="{6CA688A0-6775-4E42-A798-86D113ED1612}"/>
                </a:ext>
              </a:extLst>
            </p:cNvPr>
            <p:cNvSpPr>
              <a:spLocks noChangeArrowheads="1"/>
            </p:cNvSpPr>
            <p:nvPr/>
          </p:nvSpPr>
          <p:spPr bwMode="auto">
            <a:xfrm>
              <a:off x="2088933" y="503078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36</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51" name="Rectangle 39">
              <a:extLst>
                <a:ext uri="{FF2B5EF4-FFF2-40B4-BE49-F238E27FC236}">
                  <a16:creationId xmlns:a16="http://schemas.microsoft.com/office/drawing/2014/main" id="{AB98F1B8-50DF-4E27-B496-2E8B52DD02AD}"/>
                </a:ext>
              </a:extLst>
            </p:cNvPr>
            <p:cNvSpPr>
              <a:spLocks noChangeArrowheads="1"/>
            </p:cNvSpPr>
            <p:nvPr/>
          </p:nvSpPr>
          <p:spPr bwMode="auto">
            <a:xfrm>
              <a:off x="2638080" y="503078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48</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52" name="Rectangle 40">
              <a:extLst>
                <a:ext uri="{FF2B5EF4-FFF2-40B4-BE49-F238E27FC236}">
                  <a16:creationId xmlns:a16="http://schemas.microsoft.com/office/drawing/2014/main" id="{488268D7-3C93-4492-AF5B-6496419A9989}"/>
                </a:ext>
              </a:extLst>
            </p:cNvPr>
            <p:cNvSpPr>
              <a:spLocks noChangeArrowheads="1"/>
            </p:cNvSpPr>
            <p:nvPr/>
          </p:nvSpPr>
          <p:spPr bwMode="auto">
            <a:xfrm>
              <a:off x="667670" y="5030789"/>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4</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53" name="Rectangle 41">
              <a:extLst>
                <a:ext uri="{FF2B5EF4-FFF2-40B4-BE49-F238E27FC236}">
                  <a16:creationId xmlns:a16="http://schemas.microsoft.com/office/drawing/2014/main" id="{2ACBBD91-D18A-4804-A916-47F7BE128A58}"/>
                </a:ext>
              </a:extLst>
            </p:cNvPr>
            <p:cNvSpPr>
              <a:spLocks noChangeArrowheads="1"/>
            </p:cNvSpPr>
            <p:nvPr/>
          </p:nvSpPr>
          <p:spPr bwMode="auto">
            <a:xfrm>
              <a:off x="1392653" y="5273677"/>
              <a:ext cx="466923"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Weeks</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154" name="Freeform 42">
              <a:extLst>
                <a:ext uri="{FF2B5EF4-FFF2-40B4-BE49-F238E27FC236}">
                  <a16:creationId xmlns:a16="http://schemas.microsoft.com/office/drawing/2014/main" id="{16CEEE82-9316-4119-9B5D-5F1256C5CE2A}"/>
                </a:ext>
              </a:extLst>
            </p:cNvPr>
            <p:cNvSpPr>
              <a:spLocks/>
            </p:cNvSpPr>
            <p:nvPr/>
          </p:nvSpPr>
          <p:spPr bwMode="auto">
            <a:xfrm>
              <a:off x="526352" y="3367089"/>
              <a:ext cx="2194636" cy="1296988"/>
            </a:xfrm>
            <a:custGeom>
              <a:avLst/>
              <a:gdLst>
                <a:gd name="T0" fmla="*/ 0 w 2246"/>
                <a:gd name="T1" fmla="*/ 817 h 817"/>
                <a:gd name="T2" fmla="*/ 187 w 2246"/>
                <a:gd name="T3" fmla="*/ 645 h 817"/>
                <a:gd name="T4" fmla="*/ 561 w 2246"/>
                <a:gd name="T5" fmla="*/ 400 h 817"/>
                <a:gd name="T6" fmla="*/ 1123 w 2246"/>
                <a:gd name="T7" fmla="*/ 263 h 817"/>
                <a:gd name="T8" fmla="*/ 1685 w 2246"/>
                <a:gd name="T9" fmla="*/ 159 h 817"/>
                <a:gd name="T10" fmla="*/ 2246 w 2246"/>
                <a:gd name="T11" fmla="*/ 0 h 817"/>
              </a:gdLst>
              <a:ahLst/>
              <a:cxnLst>
                <a:cxn ang="0">
                  <a:pos x="T0" y="T1"/>
                </a:cxn>
                <a:cxn ang="0">
                  <a:pos x="T2" y="T3"/>
                </a:cxn>
                <a:cxn ang="0">
                  <a:pos x="T4" y="T5"/>
                </a:cxn>
                <a:cxn ang="0">
                  <a:pos x="T6" y="T7"/>
                </a:cxn>
                <a:cxn ang="0">
                  <a:pos x="T8" y="T9"/>
                </a:cxn>
                <a:cxn ang="0">
                  <a:pos x="T10" y="T11"/>
                </a:cxn>
              </a:cxnLst>
              <a:rect l="0" t="0" r="r" b="b"/>
              <a:pathLst>
                <a:path w="2246" h="817">
                  <a:moveTo>
                    <a:pt x="0" y="817"/>
                  </a:moveTo>
                  <a:lnTo>
                    <a:pt x="187" y="645"/>
                  </a:lnTo>
                  <a:lnTo>
                    <a:pt x="561" y="400"/>
                  </a:lnTo>
                  <a:lnTo>
                    <a:pt x="1123" y="263"/>
                  </a:lnTo>
                  <a:lnTo>
                    <a:pt x="1685" y="159"/>
                  </a:lnTo>
                  <a:lnTo>
                    <a:pt x="2246" y="0"/>
                  </a:lnTo>
                </a:path>
              </a:pathLst>
            </a:custGeom>
            <a:noFill/>
            <a:ln w="19050">
              <a:solidFill>
                <a:srgbClr val="CC1E99"/>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55" name="Line 43">
              <a:extLst>
                <a:ext uri="{FF2B5EF4-FFF2-40B4-BE49-F238E27FC236}">
                  <a16:creationId xmlns:a16="http://schemas.microsoft.com/office/drawing/2014/main" id="{FCE78906-2FEF-429F-A5CB-37729FE47677}"/>
                </a:ext>
              </a:extLst>
            </p:cNvPr>
            <p:cNvSpPr>
              <a:spLocks noChangeShapeType="1"/>
            </p:cNvSpPr>
            <p:nvPr/>
          </p:nvSpPr>
          <p:spPr bwMode="auto">
            <a:xfrm flipH="1">
              <a:off x="1623670" y="3559177"/>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56" name="Line 44">
              <a:extLst>
                <a:ext uri="{FF2B5EF4-FFF2-40B4-BE49-F238E27FC236}">
                  <a16:creationId xmlns:a16="http://schemas.microsoft.com/office/drawing/2014/main" id="{8D0EABEF-A447-467F-B915-8C2D81282888}"/>
                </a:ext>
              </a:extLst>
            </p:cNvPr>
            <p:cNvSpPr>
              <a:spLocks noChangeShapeType="1"/>
            </p:cNvSpPr>
            <p:nvPr/>
          </p:nvSpPr>
          <p:spPr bwMode="auto">
            <a:xfrm flipH="1">
              <a:off x="1601195" y="3559177"/>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57" name="Freeform 45">
              <a:extLst>
                <a:ext uri="{FF2B5EF4-FFF2-40B4-BE49-F238E27FC236}">
                  <a16:creationId xmlns:a16="http://schemas.microsoft.com/office/drawing/2014/main" id="{23DD49BF-F1B2-41F2-B8B8-C7129F2AC7CE}"/>
                </a:ext>
              </a:extLst>
            </p:cNvPr>
            <p:cNvSpPr>
              <a:spLocks/>
            </p:cNvSpPr>
            <p:nvPr/>
          </p:nvSpPr>
          <p:spPr bwMode="auto">
            <a:xfrm>
              <a:off x="2699490" y="3070227"/>
              <a:ext cx="44948" cy="0"/>
            </a:xfrm>
            <a:custGeom>
              <a:avLst/>
              <a:gdLst>
                <a:gd name="T0" fmla="*/ 46 w 46"/>
                <a:gd name="T1" fmla="*/ 22 w 46"/>
                <a:gd name="T2" fmla="*/ 0 w 46"/>
              </a:gdLst>
              <a:ahLst/>
              <a:cxnLst>
                <a:cxn ang="0">
                  <a:pos x="T0" y="0"/>
                </a:cxn>
                <a:cxn ang="0">
                  <a:pos x="T1" y="0"/>
                </a:cxn>
                <a:cxn ang="0">
                  <a:pos x="T2" y="0"/>
                </a:cxn>
              </a:cxnLst>
              <a:rect l="0" t="0" r="r" b="b"/>
              <a:pathLst>
                <a:path w="46">
                  <a:moveTo>
                    <a:pt x="46" y="0"/>
                  </a:moveTo>
                  <a:lnTo>
                    <a:pt x="22" y="0"/>
                  </a:lnTo>
                  <a:lnTo>
                    <a:pt x="0" y="0"/>
                  </a:lnTo>
                </a:path>
              </a:pathLst>
            </a:custGeom>
            <a:noFill/>
            <a:ln w="12700">
              <a:solidFill>
                <a:srgbClr val="CC1E99"/>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58" name="Line 46">
              <a:extLst>
                <a:ext uri="{FF2B5EF4-FFF2-40B4-BE49-F238E27FC236}">
                  <a16:creationId xmlns:a16="http://schemas.microsoft.com/office/drawing/2014/main" id="{89D0C8C9-B467-4E10-9CBC-0E848E8E42B1}"/>
                </a:ext>
              </a:extLst>
            </p:cNvPr>
            <p:cNvSpPr>
              <a:spLocks noChangeShapeType="1"/>
            </p:cNvSpPr>
            <p:nvPr/>
          </p:nvSpPr>
          <p:spPr bwMode="auto">
            <a:xfrm flipH="1">
              <a:off x="2172817" y="3348039"/>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59" name="Line 47">
              <a:extLst>
                <a:ext uri="{FF2B5EF4-FFF2-40B4-BE49-F238E27FC236}">
                  <a16:creationId xmlns:a16="http://schemas.microsoft.com/office/drawing/2014/main" id="{34E790A8-B444-4201-AC45-1FBD13EB3170}"/>
                </a:ext>
              </a:extLst>
            </p:cNvPr>
            <p:cNvSpPr>
              <a:spLocks noChangeShapeType="1"/>
            </p:cNvSpPr>
            <p:nvPr/>
          </p:nvSpPr>
          <p:spPr bwMode="auto">
            <a:xfrm flipH="1">
              <a:off x="2720987" y="3663952"/>
              <a:ext cx="23451"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0" name="Line 48">
              <a:extLst>
                <a:ext uri="{FF2B5EF4-FFF2-40B4-BE49-F238E27FC236}">
                  <a16:creationId xmlns:a16="http://schemas.microsoft.com/office/drawing/2014/main" id="{12F85C2C-1B35-4B16-9F36-2C6C85808EA7}"/>
                </a:ext>
              </a:extLst>
            </p:cNvPr>
            <p:cNvSpPr>
              <a:spLocks noChangeShapeType="1"/>
            </p:cNvSpPr>
            <p:nvPr/>
          </p:nvSpPr>
          <p:spPr bwMode="auto">
            <a:xfrm flipH="1">
              <a:off x="2699490" y="3663952"/>
              <a:ext cx="21497"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1" name="Line 49">
              <a:extLst>
                <a:ext uri="{FF2B5EF4-FFF2-40B4-BE49-F238E27FC236}">
                  <a16:creationId xmlns:a16="http://schemas.microsoft.com/office/drawing/2014/main" id="{B728683A-4878-4306-9312-DF3A6646C0FE}"/>
                </a:ext>
              </a:extLst>
            </p:cNvPr>
            <p:cNvSpPr>
              <a:spLocks noChangeShapeType="1"/>
            </p:cNvSpPr>
            <p:nvPr/>
          </p:nvSpPr>
          <p:spPr bwMode="auto">
            <a:xfrm>
              <a:off x="2720987" y="3070227"/>
              <a:ext cx="0" cy="593725"/>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2" name="Line 50">
              <a:extLst>
                <a:ext uri="{FF2B5EF4-FFF2-40B4-BE49-F238E27FC236}">
                  <a16:creationId xmlns:a16="http://schemas.microsoft.com/office/drawing/2014/main" id="{69D3075A-4DF9-44B1-A323-265E239D1CF6}"/>
                </a:ext>
              </a:extLst>
            </p:cNvPr>
            <p:cNvSpPr>
              <a:spLocks noChangeShapeType="1"/>
            </p:cNvSpPr>
            <p:nvPr/>
          </p:nvSpPr>
          <p:spPr bwMode="auto">
            <a:xfrm flipH="1">
              <a:off x="2150343" y="3348039"/>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3" name="Line 51">
              <a:extLst>
                <a:ext uri="{FF2B5EF4-FFF2-40B4-BE49-F238E27FC236}">
                  <a16:creationId xmlns:a16="http://schemas.microsoft.com/office/drawing/2014/main" id="{56F6D988-FCA1-4833-8F51-D2CA1034C6DB}"/>
                </a:ext>
              </a:extLst>
            </p:cNvPr>
            <p:cNvSpPr>
              <a:spLocks noChangeShapeType="1"/>
            </p:cNvSpPr>
            <p:nvPr/>
          </p:nvSpPr>
          <p:spPr bwMode="auto">
            <a:xfrm flipH="1">
              <a:off x="2172817" y="3894139"/>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4" name="Line 52">
              <a:extLst>
                <a:ext uri="{FF2B5EF4-FFF2-40B4-BE49-F238E27FC236}">
                  <a16:creationId xmlns:a16="http://schemas.microsoft.com/office/drawing/2014/main" id="{AB597DB2-D7E2-4B34-B38F-D56AA2BDCC20}"/>
                </a:ext>
              </a:extLst>
            </p:cNvPr>
            <p:cNvSpPr>
              <a:spLocks noChangeShapeType="1"/>
            </p:cNvSpPr>
            <p:nvPr/>
          </p:nvSpPr>
          <p:spPr bwMode="auto">
            <a:xfrm flipH="1">
              <a:off x="1623670" y="4008439"/>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5" name="Line 53">
              <a:extLst>
                <a:ext uri="{FF2B5EF4-FFF2-40B4-BE49-F238E27FC236}">
                  <a16:creationId xmlns:a16="http://schemas.microsoft.com/office/drawing/2014/main" id="{FB42DC2F-DE83-44AE-95B4-8E3DDA961628}"/>
                </a:ext>
              </a:extLst>
            </p:cNvPr>
            <p:cNvSpPr>
              <a:spLocks noChangeShapeType="1"/>
            </p:cNvSpPr>
            <p:nvPr/>
          </p:nvSpPr>
          <p:spPr bwMode="auto">
            <a:xfrm flipH="1">
              <a:off x="1601195" y="4008439"/>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6" name="Line 54">
              <a:extLst>
                <a:ext uri="{FF2B5EF4-FFF2-40B4-BE49-F238E27FC236}">
                  <a16:creationId xmlns:a16="http://schemas.microsoft.com/office/drawing/2014/main" id="{C08DE022-D529-46BE-9D13-FABB0ECEE6A9}"/>
                </a:ext>
              </a:extLst>
            </p:cNvPr>
            <p:cNvSpPr>
              <a:spLocks noChangeShapeType="1"/>
            </p:cNvSpPr>
            <p:nvPr/>
          </p:nvSpPr>
          <p:spPr bwMode="auto">
            <a:xfrm flipH="1">
              <a:off x="2150343" y="3894139"/>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7" name="Line 55">
              <a:extLst>
                <a:ext uri="{FF2B5EF4-FFF2-40B4-BE49-F238E27FC236}">
                  <a16:creationId xmlns:a16="http://schemas.microsoft.com/office/drawing/2014/main" id="{54975089-BDCD-4BF9-853E-F0CB504CFB4B}"/>
                </a:ext>
              </a:extLst>
            </p:cNvPr>
            <p:cNvSpPr>
              <a:spLocks noChangeShapeType="1"/>
            </p:cNvSpPr>
            <p:nvPr/>
          </p:nvSpPr>
          <p:spPr bwMode="auto">
            <a:xfrm flipV="1">
              <a:off x="2172817" y="3348039"/>
              <a:ext cx="0" cy="54610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8" name="Line 56">
              <a:extLst>
                <a:ext uri="{FF2B5EF4-FFF2-40B4-BE49-F238E27FC236}">
                  <a16:creationId xmlns:a16="http://schemas.microsoft.com/office/drawing/2014/main" id="{F5B5BF48-58D8-431E-B2E5-10E55E440470}"/>
                </a:ext>
              </a:extLst>
            </p:cNvPr>
            <p:cNvSpPr>
              <a:spLocks noChangeShapeType="1"/>
            </p:cNvSpPr>
            <p:nvPr/>
          </p:nvSpPr>
          <p:spPr bwMode="auto">
            <a:xfrm>
              <a:off x="1623670" y="3559177"/>
              <a:ext cx="0" cy="449263"/>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69" name="Line 57">
              <a:extLst>
                <a:ext uri="{FF2B5EF4-FFF2-40B4-BE49-F238E27FC236}">
                  <a16:creationId xmlns:a16="http://schemas.microsoft.com/office/drawing/2014/main" id="{B26D91CE-0750-4090-A0B6-9DF4A33CCDC6}"/>
                </a:ext>
              </a:extLst>
            </p:cNvPr>
            <p:cNvSpPr>
              <a:spLocks noChangeShapeType="1"/>
            </p:cNvSpPr>
            <p:nvPr/>
          </p:nvSpPr>
          <p:spPr bwMode="auto">
            <a:xfrm flipH="1">
              <a:off x="1074522" y="3846514"/>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0" name="Line 58">
              <a:extLst>
                <a:ext uri="{FF2B5EF4-FFF2-40B4-BE49-F238E27FC236}">
                  <a16:creationId xmlns:a16="http://schemas.microsoft.com/office/drawing/2014/main" id="{356B4D5F-E2CD-415E-8298-98F959CED902}"/>
                </a:ext>
              </a:extLst>
            </p:cNvPr>
            <p:cNvSpPr>
              <a:spLocks noChangeShapeType="1"/>
            </p:cNvSpPr>
            <p:nvPr/>
          </p:nvSpPr>
          <p:spPr bwMode="auto">
            <a:xfrm flipH="1">
              <a:off x="1053025" y="3846514"/>
              <a:ext cx="21497"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1" name="Line 59">
              <a:extLst>
                <a:ext uri="{FF2B5EF4-FFF2-40B4-BE49-F238E27FC236}">
                  <a16:creationId xmlns:a16="http://schemas.microsoft.com/office/drawing/2014/main" id="{FA92DEB0-647F-418F-878F-14B23276B64B}"/>
                </a:ext>
              </a:extLst>
            </p:cNvPr>
            <p:cNvSpPr>
              <a:spLocks noChangeShapeType="1"/>
            </p:cNvSpPr>
            <p:nvPr/>
          </p:nvSpPr>
          <p:spPr bwMode="auto">
            <a:xfrm flipH="1">
              <a:off x="1074522" y="4165602"/>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2" name="Line 60">
              <a:extLst>
                <a:ext uri="{FF2B5EF4-FFF2-40B4-BE49-F238E27FC236}">
                  <a16:creationId xmlns:a16="http://schemas.microsoft.com/office/drawing/2014/main" id="{6DD8D786-248B-4574-80E9-843A3657AAB6}"/>
                </a:ext>
              </a:extLst>
            </p:cNvPr>
            <p:cNvSpPr>
              <a:spLocks noChangeShapeType="1"/>
            </p:cNvSpPr>
            <p:nvPr/>
          </p:nvSpPr>
          <p:spPr bwMode="auto">
            <a:xfrm flipH="1">
              <a:off x="1053025" y="4165602"/>
              <a:ext cx="21497"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3" name="Line 61">
              <a:extLst>
                <a:ext uri="{FF2B5EF4-FFF2-40B4-BE49-F238E27FC236}">
                  <a16:creationId xmlns:a16="http://schemas.microsoft.com/office/drawing/2014/main" id="{AB3E876B-9CD5-4392-9BA7-1B513D556719}"/>
                </a:ext>
              </a:extLst>
            </p:cNvPr>
            <p:cNvSpPr>
              <a:spLocks noChangeShapeType="1"/>
            </p:cNvSpPr>
            <p:nvPr/>
          </p:nvSpPr>
          <p:spPr bwMode="auto">
            <a:xfrm flipV="1">
              <a:off x="1074522" y="3846514"/>
              <a:ext cx="0" cy="319088"/>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4" name="Line 62">
              <a:extLst>
                <a:ext uri="{FF2B5EF4-FFF2-40B4-BE49-F238E27FC236}">
                  <a16:creationId xmlns:a16="http://schemas.microsoft.com/office/drawing/2014/main" id="{85000CD4-19A7-41E3-BE7D-05A90A41802B}"/>
                </a:ext>
              </a:extLst>
            </p:cNvPr>
            <p:cNvSpPr>
              <a:spLocks noChangeShapeType="1"/>
            </p:cNvSpPr>
            <p:nvPr/>
          </p:nvSpPr>
          <p:spPr bwMode="auto">
            <a:xfrm flipH="1">
              <a:off x="709075" y="4283077"/>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5" name="Line 63">
              <a:extLst>
                <a:ext uri="{FF2B5EF4-FFF2-40B4-BE49-F238E27FC236}">
                  <a16:creationId xmlns:a16="http://schemas.microsoft.com/office/drawing/2014/main" id="{12DFCE2C-77CD-43E4-876F-F6ADF3D96ECC}"/>
                </a:ext>
              </a:extLst>
            </p:cNvPr>
            <p:cNvSpPr>
              <a:spLocks noChangeShapeType="1"/>
            </p:cNvSpPr>
            <p:nvPr/>
          </p:nvSpPr>
          <p:spPr bwMode="auto">
            <a:xfrm flipH="1">
              <a:off x="686601" y="4283077"/>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6" name="Line 64">
              <a:extLst>
                <a:ext uri="{FF2B5EF4-FFF2-40B4-BE49-F238E27FC236}">
                  <a16:creationId xmlns:a16="http://schemas.microsoft.com/office/drawing/2014/main" id="{97A0D74C-1707-4FC9-8890-211FB10C1671}"/>
                </a:ext>
              </a:extLst>
            </p:cNvPr>
            <p:cNvSpPr>
              <a:spLocks noChangeShapeType="1"/>
            </p:cNvSpPr>
            <p:nvPr/>
          </p:nvSpPr>
          <p:spPr bwMode="auto">
            <a:xfrm flipH="1">
              <a:off x="709075" y="4506914"/>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7" name="Line 65">
              <a:extLst>
                <a:ext uri="{FF2B5EF4-FFF2-40B4-BE49-F238E27FC236}">
                  <a16:creationId xmlns:a16="http://schemas.microsoft.com/office/drawing/2014/main" id="{B6106CC7-4A20-4944-BC95-708F4D6BB2FC}"/>
                </a:ext>
              </a:extLst>
            </p:cNvPr>
            <p:cNvSpPr>
              <a:spLocks noChangeShapeType="1"/>
            </p:cNvSpPr>
            <p:nvPr/>
          </p:nvSpPr>
          <p:spPr bwMode="auto">
            <a:xfrm flipH="1">
              <a:off x="686601" y="4506914"/>
              <a:ext cx="22474"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8" name="Line 66">
              <a:extLst>
                <a:ext uri="{FF2B5EF4-FFF2-40B4-BE49-F238E27FC236}">
                  <a16:creationId xmlns:a16="http://schemas.microsoft.com/office/drawing/2014/main" id="{49C0B50D-3801-4114-A633-80AC5D0CAF61}"/>
                </a:ext>
              </a:extLst>
            </p:cNvPr>
            <p:cNvSpPr>
              <a:spLocks noChangeShapeType="1"/>
            </p:cNvSpPr>
            <p:nvPr/>
          </p:nvSpPr>
          <p:spPr bwMode="auto">
            <a:xfrm flipV="1">
              <a:off x="709075" y="4283077"/>
              <a:ext cx="0" cy="223838"/>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79" name="Freeform 67">
              <a:extLst>
                <a:ext uri="{FF2B5EF4-FFF2-40B4-BE49-F238E27FC236}">
                  <a16:creationId xmlns:a16="http://schemas.microsoft.com/office/drawing/2014/main" id="{CA25D826-7CEE-4083-950D-647F54B58A74}"/>
                </a:ext>
              </a:extLst>
            </p:cNvPr>
            <p:cNvSpPr>
              <a:spLocks/>
            </p:cNvSpPr>
            <p:nvPr/>
          </p:nvSpPr>
          <p:spPr bwMode="auto">
            <a:xfrm>
              <a:off x="526352" y="3840164"/>
              <a:ext cx="2194636" cy="823913"/>
            </a:xfrm>
            <a:custGeom>
              <a:avLst/>
              <a:gdLst>
                <a:gd name="T0" fmla="*/ 0 w 2246"/>
                <a:gd name="T1" fmla="*/ 519 h 519"/>
                <a:gd name="T2" fmla="*/ 187 w 2246"/>
                <a:gd name="T3" fmla="*/ 420 h 519"/>
                <a:gd name="T4" fmla="*/ 561 w 2246"/>
                <a:gd name="T5" fmla="*/ 267 h 519"/>
                <a:gd name="T6" fmla="*/ 1123 w 2246"/>
                <a:gd name="T7" fmla="*/ 170 h 519"/>
                <a:gd name="T8" fmla="*/ 1685 w 2246"/>
                <a:gd name="T9" fmla="*/ 106 h 519"/>
                <a:gd name="T10" fmla="*/ 2246 w 2246"/>
                <a:gd name="T11" fmla="*/ 0 h 519"/>
              </a:gdLst>
              <a:ahLst/>
              <a:cxnLst>
                <a:cxn ang="0">
                  <a:pos x="T0" y="T1"/>
                </a:cxn>
                <a:cxn ang="0">
                  <a:pos x="T2" y="T3"/>
                </a:cxn>
                <a:cxn ang="0">
                  <a:pos x="T4" y="T5"/>
                </a:cxn>
                <a:cxn ang="0">
                  <a:pos x="T6" y="T7"/>
                </a:cxn>
                <a:cxn ang="0">
                  <a:pos x="T8" y="T9"/>
                </a:cxn>
                <a:cxn ang="0">
                  <a:pos x="T10" y="T11"/>
                </a:cxn>
              </a:cxnLst>
              <a:rect l="0" t="0" r="r" b="b"/>
              <a:pathLst>
                <a:path w="2246" h="519">
                  <a:moveTo>
                    <a:pt x="0" y="519"/>
                  </a:moveTo>
                  <a:lnTo>
                    <a:pt x="187" y="420"/>
                  </a:lnTo>
                  <a:lnTo>
                    <a:pt x="561" y="267"/>
                  </a:lnTo>
                  <a:lnTo>
                    <a:pt x="1123" y="170"/>
                  </a:lnTo>
                  <a:lnTo>
                    <a:pt x="1685" y="106"/>
                  </a:lnTo>
                  <a:lnTo>
                    <a:pt x="2246" y="0"/>
                  </a:lnTo>
                </a:path>
              </a:pathLst>
            </a:custGeom>
            <a:noFill/>
            <a:ln w="19050">
              <a:solidFill>
                <a:srgbClr val="0000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0" name="Line 68">
              <a:extLst>
                <a:ext uri="{FF2B5EF4-FFF2-40B4-BE49-F238E27FC236}">
                  <a16:creationId xmlns:a16="http://schemas.microsoft.com/office/drawing/2014/main" id="{ADF1B000-E6D6-4832-A2B9-ACC3E98DFE0A}"/>
                </a:ext>
              </a:extLst>
            </p:cNvPr>
            <p:cNvSpPr>
              <a:spLocks noChangeShapeType="1"/>
            </p:cNvSpPr>
            <p:nvPr/>
          </p:nvSpPr>
          <p:spPr bwMode="auto">
            <a:xfrm flipH="1">
              <a:off x="2172817" y="3771902"/>
              <a:ext cx="22474"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1" name="Freeform 69">
              <a:extLst>
                <a:ext uri="{FF2B5EF4-FFF2-40B4-BE49-F238E27FC236}">
                  <a16:creationId xmlns:a16="http://schemas.microsoft.com/office/drawing/2014/main" id="{F6D1C2EE-6475-474A-9AC8-528347D98C53}"/>
                </a:ext>
              </a:extLst>
            </p:cNvPr>
            <p:cNvSpPr>
              <a:spLocks/>
            </p:cNvSpPr>
            <p:nvPr/>
          </p:nvSpPr>
          <p:spPr bwMode="auto">
            <a:xfrm>
              <a:off x="2699490" y="3587752"/>
              <a:ext cx="44948" cy="0"/>
            </a:xfrm>
            <a:custGeom>
              <a:avLst/>
              <a:gdLst>
                <a:gd name="T0" fmla="*/ 46 w 46"/>
                <a:gd name="T1" fmla="*/ 22 w 46"/>
                <a:gd name="T2" fmla="*/ 0 w 46"/>
              </a:gdLst>
              <a:ahLst/>
              <a:cxnLst>
                <a:cxn ang="0">
                  <a:pos x="T0" y="0"/>
                </a:cxn>
                <a:cxn ang="0">
                  <a:pos x="T1" y="0"/>
                </a:cxn>
                <a:cxn ang="0">
                  <a:pos x="T2" y="0"/>
                </a:cxn>
              </a:cxnLst>
              <a:rect l="0" t="0" r="r" b="b"/>
              <a:pathLst>
                <a:path w="46">
                  <a:moveTo>
                    <a:pt x="46" y="0"/>
                  </a:moveTo>
                  <a:lnTo>
                    <a:pt x="22" y="0"/>
                  </a:lnTo>
                  <a:lnTo>
                    <a:pt x="0" y="0"/>
                  </a:lnTo>
                </a:path>
              </a:pathLst>
            </a:custGeom>
            <a:noFill/>
            <a:ln w="12700">
              <a:solidFill>
                <a:srgbClr val="0000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2" name="Line 70">
              <a:extLst>
                <a:ext uri="{FF2B5EF4-FFF2-40B4-BE49-F238E27FC236}">
                  <a16:creationId xmlns:a16="http://schemas.microsoft.com/office/drawing/2014/main" id="{01B73E9E-675F-400D-A32F-07FCBE53EEA5}"/>
                </a:ext>
              </a:extLst>
            </p:cNvPr>
            <p:cNvSpPr>
              <a:spLocks noChangeShapeType="1"/>
            </p:cNvSpPr>
            <p:nvPr/>
          </p:nvSpPr>
          <p:spPr bwMode="auto">
            <a:xfrm flipH="1">
              <a:off x="2150343" y="3771902"/>
              <a:ext cx="22474"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3" name="Line 71">
              <a:extLst>
                <a:ext uri="{FF2B5EF4-FFF2-40B4-BE49-F238E27FC236}">
                  <a16:creationId xmlns:a16="http://schemas.microsoft.com/office/drawing/2014/main" id="{BC68D9E7-E09C-4345-89CD-5F65F4494490}"/>
                </a:ext>
              </a:extLst>
            </p:cNvPr>
            <p:cNvSpPr>
              <a:spLocks noChangeShapeType="1"/>
            </p:cNvSpPr>
            <p:nvPr/>
          </p:nvSpPr>
          <p:spPr bwMode="auto">
            <a:xfrm flipH="1">
              <a:off x="2720987" y="4097339"/>
              <a:ext cx="23451"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4" name="Line 72">
              <a:extLst>
                <a:ext uri="{FF2B5EF4-FFF2-40B4-BE49-F238E27FC236}">
                  <a16:creationId xmlns:a16="http://schemas.microsoft.com/office/drawing/2014/main" id="{089D3ABD-06C6-462D-A0BB-7DE9217E00FB}"/>
                </a:ext>
              </a:extLst>
            </p:cNvPr>
            <p:cNvSpPr>
              <a:spLocks noChangeShapeType="1"/>
            </p:cNvSpPr>
            <p:nvPr/>
          </p:nvSpPr>
          <p:spPr bwMode="auto">
            <a:xfrm flipH="1">
              <a:off x="2699490" y="4097339"/>
              <a:ext cx="21497"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5" name="Line 73">
              <a:extLst>
                <a:ext uri="{FF2B5EF4-FFF2-40B4-BE49-F238E27FC236}">
                  <a16:creationId xmlns:a16="http://schemas.microsoft.com/office/drawing/2014/main" id="{BE3E18FD-0F7C-44A6-8B0B-6FE0EB197CBB}"/>
                </a:ext>
              </a:extLst>
            </p:cNvPr>
            <p:cNvSpPr>
              <a:spLocks noChangeShapeType="1"/>
            </p:cNvSpPr>
            <p:nvPr/>
          </p:nvSpPr>
          <p:spPr bwMode="auto">
            <a:xfrm flipH="1">
              <a:off x="2172817" y="4241802"/>
              <a:ext cx="22474"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6" name="Line 74">
              <a:extLst>
                <a:ext uri="{FF2B5EF4-FFF2-40B4-BE49-F238E27FC236}">
                  <a16:creationId xmlns:a16="http://schemas.microsoft.com/office/drawing/2014/main" id="{617640DB-264E-4D45-A20D-74902303422B}"/>
                </a:ext>
              </a:extLst>
            </p:cNvPr>
            <p:cNvSpPr>
              <a:spLocks noChangeShapeType="1"/>
            </p:cNvSpPr>
            <p:nvPr/>
          </p:nvSpPr>
          <p:spPr bwMode="auto">
            <a:xfrm flipH="1">
              <a:off x="1623670" y="3919539"/>
              <a:ext cx="22474"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7" name="Line 75">
              <a:extLst>
                <a:ext uri="{FF2B5EF4-FFF2-40B4-BE49-F238E27FC236}">
                  <a16:creationId xmlns:a16="http://schemas.microsoft.com/office/drawing/2014/main" id="{BCAF339B-5AB4-4D92-93CA-EB41B7234A53}"/>
                </a:ext>
              </a:extLst>
            </p:cNvPr>
            <p:cNvSpPr>
              <a:spLocks noChangeShapeType="1"/>
            </p:cNvSpPr>
            <p:nvPr/>
          </p:nvSpPr>
          <p:spPr bwMode="auto">
            <a:xfrm flipH="1">
              <a:off x="1601195" y="3919539"/>
              <a:ext cx="22474"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8" name="Line 76">
              <a:extLst>
                <a:ext uri="{FF2B5EF4-FFF2-40B4-BE49-F238E27FC236}">
                  <a16:creationId xmlns:a16="http://schemas.microsoft.com/office/drawing/2014/main" id="{0C109B24-6B1F-4623-8202-F030FEB9579F}"/>
                </a:ext>
              </a:extLst>
            </p:cNvPr>
            <p:cNvSpPr>
              <a:spLocks noChangeShapeType="1"/>
            </p:cNvSpPr>
            <p:nvPr/>
          </p:nvSpPr>
          <p:spPr bwMode="auto">
            <a:xfrm flipH="1">
              <a:off x="1601195" y="4311652"/>
              <a:ext cx="22474"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89" name="Line 77">
              <a:extLst>
                <a:ext uri="{FF2B5EF4-FFF2-40B4-BE49-F238E27FC236}">
                  <a16:creationId xmlns:a16="http://schemas.microsoft.com/office/drawing/2014/main" id="{4B4A733E-5453-41CA-945C-EC28478D8897}"/>
                </a:ext>
              </a:extLst>
            </p:cNvPr>
            <p:cNvSpPr>
              <a:spLocks noChangeShapeType="1"/>
            </p:cNvSpPr>
            <p:nvPr/>
          </p:nvSpPr>
          <p:spPr bwMode="auto">
            <a:xfrm flipH="1">
              <a:off x="1623670" y="4311652"/>
              <a:ext cx="22474"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0" name="Line 78">
              <a:extLst>
                <a:ext uri="{FF2B5EF4-FFF2-40B4-BE49-F238E27FC236}">
                  <a16:creationId xmlns:a16="http://schemas.microsoft.com/office/drawing/2014/main" id="{0224B53D-28FE-43F0-85AA-2C50FAECF2C2}"/>
                </a:ext>
              </a:extLst>
            </p:cNvPr>
            <p:cNvSpPr>
              <a:spLocks noChangeShapeType="1"/>
            </p:cNvSpPr>
            <p:nvPr/>
          </p:nvSpPr>
          <p:spPr bwMode="auto">
            <a:xfrm>
              <a:off x="1623670" y="3919539"/>
              <a:ext cx="0" cy="392113"/>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1" name="Line 79">
              <a:extLst>
                <a:ext uri="{FF2B5EF4-FFF2-40B4-BE49-F238E27FC236}">
                  <a16:creationId xmlns:a16="http://schemas.microsoft.com/office/drawing/2014/main" id="{25F57CC4-DD95-4B99-B772-ABE19B99A67D}"/>
                </a:ext>
              </a:extLst>
            </p:cNvPr>
            <p:cNvSpPr>
              <a:spLocks noChangeShapeType="1"/>
            </p:cNvSpPr>
            <p:nvPr/>
          </p:nvSpPr>
          <p:spPr bwMode="auto">
            <a:xfrm flipH="1">
              <a:off x="2150343" y="4241802"/>
              <a:ext cx="22474"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2" name="Line 80">
              <a:extLst>
                <a:ext uri="{FF2B5EF4-FFF2-40B4-BE49-F238E27FC236}">
                  <a16:creationId xmlns:a16="http://schemas.microsoft.com/office/drawing/2014/main" id="{7864DE4B-9CD4-422E-BAA8-56F399A0D893}"/>
                </a:ext>
              </a:extLst>
            </p:cNvPr>
            <p:cNvSpPr>
              <a:spLocks noChangeShapeType="1"/>
            </p:cNvSpPr>
            <p:nvPr/>
          </p:nvSpPr>
          <p:spPr bwMode="auto">
            <a:xfrm flipV="1">
              <a:off x="2720987" y="3587752"/>
              <a:ext cx="0" cy="509588"/>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3" name="Line 81">
              <a:extLst>
                <a:ext uri="{FF2B5EF4-FFF2-40B4-BE49-F238E27FC236}">
                  <a16:creationId xmlns:a16="http://schemas.microsoft.com/office/drawing/2014/main" id="{295DC402-F4D7-4B18-BE15-826D8E4E0765}"/>
                </a:ext>
              </a:extLst>
            </p:cNvPr>
            <p:cNvSpPr>
              <a:spLocks noChangeShapeType="1"/>
            </p:cNvSpPr>
            <p:nvPr/>
          </p:nvSpPr>
          <p:spPr bwMode="auto">
            <a:xfrm flipV="1">
              <a:off x="2172817" y="3771902"/>
              <a:ext cx="0" cy="46990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4" name="Freeform 82">
              <a:extLst>
                <a:ext uri="{FF2B5EF4-FFF2-40B4-BE49-F238E27FC236}">
                  <a16:creationId xmlns:a16="http://schemas.microsoft.com/office/drawing/2014/main" id="{B1992316-2AEA-454E-9113-3550E967F5E7}"/>
                </a:ext>
              </a:extLst>
            </p:cNvPr>
            <p:cNvSpPr>
              <a:spLocks/>
            </p:cNvSpPr>
            <p:nvPr/>
          </p:nvSpPr>
          <p:spPr bwMode="auto">
            <a:xfrm>
              <a:off x="1053025" y="4410077"/>
              <a:ext cx="43971" cy="0"/>
            </a:xfrm>
            <a:custGeom>
              <a:avLst/>
              <a:gdLst>
                <a:gd name="T0" fmla="*/ 45 w 45"/>
                <a:gd name="T1" fmla="*/ 22 w 45"/>
                <a:gd name="T2" fmla="*/ 0 w 45"/>
              </a:gdLst>
              <a:ahLst/>
              <a:cxnLst>
                <a:cxn ang="0">
                  <a:pos x="T0" y="0"/>
                </a:cxn>
                <a:cxn ang="0">
                  <a:pos x="T1" y="0"/>
                </a:cxn>
                <a:cxn ang="0">
                  <a:pos x="T2" y="0"/>
                </a:cxn>
              </a:cxnLst>
              <a:rect l="0" t="0" r="r" b="b"/>
              <a:pathLst>
                <a:path w="45">
                  <a:moveTo>
                    <a:pt x="45" y="0"/>
                  </a:moveTo>
                  <a:lnTo>
                    <a:pt x="22" y="0"/>
                  </a:lnTo>
                  <a:lnTo>
                    <a:pt x="0" y="0"/>
                  </a:lnTo>
                </a:path>
              </a:pathLst>
            </a:custGeom>
            <a:noFill/>
            <a:ln w="12700">
              <a:solidFill>
                <a:srgbClr val="0000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5" name="Freeform 83">
              <a:extLst>
                <a:ext uri="{FF2B5EF4-FFF2-40B4-BE49-F238E27FC236}">
                  <a16:creationId xmlns:a16="http://schemas.microsoft.com/office/drawing/2014/main" id="{5116EFF1-2838-4173-AC1D-F4F0BC55DD0B}"/>
                </a:ext>
              </a:extLst>
            </p:cNvPr>
            <p:cNvSpPr>
              <a:spLocks/>
            </p:cNvSpPr>
            <p:nvPr/>
          </p:nvSpPr>
          <p:spPr bwMode="auto">
            <a:xfrm>
              <a:off x="1053025" y="4116389"/>
              <a:ext cx="43971" cy="0"/>
            </a:xfrm>
            <a:custGeom>
              <a:avLst/>
              <a:gdLst>
                <a:gd name="T0" fmla="*/ 45 w 45"/>
                <a:gd name="T1" fmla="*/ 22 w 45"/>
                <a:gd name="T2" fmla="*/ 0 w 45"/>
              </a:gdLst>
              <a:ahLst/>
              <a:cxnLst>
                <a:cxn ang="0">
                  <a:pos x="T0" y="0"/>
                </a:cxn>
                <a:cxn ang="0">
                  <a:pos x="T1" y="0"/>
                </a:cxn>
                <a:cxn ang="0">
                  <a:pos x="T2" y="0"/>
                </a:cxn>
              </a:cxnLst>
              <a:rect l="0" t="0" r="r" b="b"/>
              <a:pathLst>
                <a:path w="45">
                  <a:moveTo>
                    <a:pt x="45" y="0"/>
                  </a:moveTo>
                  <a:lnTo>
                    <a:pt x="22" y="0"/>
                  </a:lnTo>
                  <a:lnTo>
                    <a:pt x="0" y="0"/>
                  </a:lnTo>
                </a:path>
              </a:pathLst>
            </a:custGeom>
            <a:noFill/>
            <a:ln w="12700">
              <a:solidFill>
                <a:srgbClr val="0000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6" name="Line 84">
              <a:extLst>
                <a:ext uri="{FF2B5EF4-FFF2-40B4-BE49-F238E27FC236}">
                  <a16:creationId xmlns:a16="http://schemas.microsoft.com/office/drawing/2014/main" id="{C9CAF1EA-C283-4211-BAB1-2683A750F1BC}"/>
                </a:ext>
              </a:extLst>
            </p:cNvPr>
            <p:cNvSpPr>
              <a:spLocks noChangeShapeType="1"/>
            </p:cNvSpPr>
            <p:nvPr/>
          </p:nvSpPr>
          <p:spPr bwMode="auto">
            <a:xfrm>
              <a:off x="1074522" y="4116389"/>
              <a:ext cx="0" cy="293688"/>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7" name="Freeform 85">
              <a:extLst>
                <a:ext uri="{FF2B5EF4-FFF2-40B4-BE49-F238E27FC236}">
                  <a16:creationId xmlns:a16="http://schemas.microsoft.com/office/drawing/2014/main" id="{D9F2786B-9C77-41BC-B81E-C81683C590D4}"/>
                </a:ext>
              </a:extLst>
            </p:cNvPr>
            <p:cNvSpPr>
              <a:spLocks/>
            </p:cNvSpPr>
            <p:nvPr/>
          </p:nvSpPr>
          <p:spPr bwMode="auto">
            <a:xfrm>
              <a:off x="686601" y="4391027"/>
              <a:ext cx="44948" cy="0"/>
            </a:xfrm>
            <a:custGeom>
              <a:avLst/>
              <a:gdLst>
                <a:gd name="T0" fmla="*/ 46 w 46"/>
                <a:gd name="T1" fmla="*/ 23 w 46"/>
                <a:gd name="T2" fmla="*/ 0 w 46"/>
              </a:gdLst>
              <a:ahLst/>
              <a:cxnLst>
                <a:cxn ang="0">
                  <a:pos x="T0" y="0"/>
                </a:cxn>
                <a:cxn ang="0">
                  <a:pos x="T1" y="0"/>
                </a:cxn>
                <a:cxn ang="0">
                  <a:pos x="T2" y="0"/>
                </a:cxn>
              </a:cxnLst>
              <a:rect l="0" t="0" r="r" b="b"/>
              <a:pathLst>
                <a:path w="46">
                  <a:moveTo>
                    <a:pt x="46" y="0"/>
                  </a:moveTo>
                  <a:lnTo>
                    <a:pt x="23" y="0"/>
                  </a:lnTo>
                  <a:lnTo>
                    <a:pt x="0" y="0"/>
                  </a:lnTo>
                </a:path>
              </a:pathLst>
            </a:custGeom>
            <a:noFill/>
            <a:ln w="12700">
              <a:solidFill>
                <a:srgbClr val="0000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8" name="Freeform 86">
              <a:extLst>
                <a:ext uri="{FF2B5EF4-FFF2-40B4-BE49-F238E27FC236}">
                  <a16:creationId xmlns:a16="http://schemas.microsoft.com/office/drawing/2014/main" id="{A367BB29-DD4D-4D09-B9F2-E18AB482BEB0}"/>
                </a:ext>
              </a:extLst>
            </p:cNvPr>
            <p:cNvSpPr>
              <a:spLocks/>
            </p:cNvSpPr>
            <p:nvPr/>
          </p:nvSpPr>
          <p:spPr bwMode="auto">
            <a:xfrm>
              <a:off x="686601" y="4614864"/>
              <a:ext cx="44948" cy="0"/>
            </a:xfrm>
            <a:custGeom>
              <a:avLst/>
              <a:gdLst>
                <a:gd name="T0" fmla="*/ 46 w 46"/>
                <a:gd name="T1" fmla="*/ 23 w 46"/>
                <a:gd name="T2" fmla="*/ 0 w 46"/>
              </a:gdLst>
              <a:ahLst/>
              <a:cxnLst>
                <a:cxn ang="0">
                  <a:pos x="T0" y="0"/>
                </a:cxn>
                <a:cxn ang="0">
                  <a:pos x="T1" y="0"/>
                </a:cxn>
                <a:cxn ang="0">
                  <a:pos x="T2" y="0"/>
                </a:cxn>
              </a:cxnLst>
              <a:rect l="0" t="0" r="r" b="b"/>
              <a:pathLst>
                <a:path w="46">
                  <a:moveTo>
                    <a:pt x="46" y="0"/>
                  </a:moveTo>
                  <a:lnTo>
                    <a:pt x="23" y="0"/>
                  </a:lnTo>
                  <a:lnTo>
                    <a:pt x="0" y="0"/>
                  </a:lnTo>
                </a:path>
              </a:pathLst>
            </a:custGeom>
            <a:noFill/>
            <a:ln w="12700">
              <a:solidFill>
                <a:srgbClr val="0070C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199" name="Line 87">
              <a:extLst>
                <a:ext uri="{FF2B5EF4-FFF2-40B4-BE49-F238E27FC236}">
                  <a16:creationId xmlns:a16="http://schemas.microsoft.com/office/drawing/2014/main" id="{6913EB6F-35D7-4C01-BD1E-1E25AE45F1F4}"/>
                </a:ext>
              </a:extLst>
            </p:cNvPr>
            <p:cNvSpPr>
              <a:spLocks noChangeShapeType="1"/>
            </p:cNvSpPr>
            <p:nvPr/>
          </p:nvSpPr>
          <p:spPr bwMode="auto">
            <a:xfrm flipV="1">
              <a:off x="709075" y="4391027"/>
              <a:ext cx="0" cy="223838"/>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00" name="Freeform 88">
              <a:extLst>
                <a:ext uri="{FF2B5EF4-FFF2-40B4-BE49-F238E27FC236}">
                  <a16:creationId xmlns:a16="http://schemas.microsoft.com/office/drawing/2014/main" id="{7476F413-05E9-4620-91D0-C36112710A2A}"/>
                </a:ext>
              </a:extLst>
            </p:cNvPr>
            <p:cNvSpPr>
              <a:spLocks/>
            </p:cNvSpPr>
            <p:nvPr/>
          </p:nvSpPr>
          <p:spPr bwMode="auto">
            <a:xfrm>
              <a:off x="526352" y="4522789"/>
              <a:ext cx="2194636" cy="222250"/>
            </a:xfrm>
            <a:custGeom>
              <a:avLst/>
              <a:gdLst>
                <a:gd name="T0" fmla="*/ 0 w 2246"/>
                <a:gd name="T1" fmla="*/ 89 h 140"/>
                <a:gd name="T2" fmla="*/ 187 w 2246"/>
                <a:gd name="T3" fmla="*/ 140 h 140"/>
                <a:gd name="T4" fmla="*/ 561 w 2246"/>
                <a:gd name="T5" fmla="*/ 115 h 140"/>
                <a:gd name="T6" fmla="*/ 1123 w 2246"/>
                <a:gd name="T7" fmla="*/ 53 h 140"/>
                <a:gd name="T8" fmla="*/ 1683 w 2246"/>
                <a:gd name="T9" fmla="*/ 53 h 140"/>
                <a:gd name="T10" fmla="*/ 2246 w 2246"/>
                <a:gd name="T11" fmla="*/ 0 h 140"/>
              </a:gdLst>
              <a:ahLst/>
              <a:cxnLst>
                <a:cxn ang="0">
                  <a:pos x="T0" y="T1"/>
                </a:cxn>
                <a:cxn ang="0">
                  <a:pos x="T2" y="T3"/>
                </a:cxn>
                <a:cxn ang="0">
                  <a:pos x="T4" y="T5"/>
                </a:cxn>
                <a:cxn ang="0">
                  <a:pos x="T6" y="T7"/>
                </a:cxn>
                <a:cxn ang="0">
                  <a:pos x="T8" y="T9"/>
                </a:cxn>
                <a:cxn ang="0">
                  <a:pos x="T10" y="T11"/>
                </a:cxn>
              </a:cxnLst>
              <a:rect l="0" t="0" r="r" b="b"/>
              <a:pathLst>
                <a:path w="2246" h="140">
                  <a:moveTo>
                    <a:pt x="0" y="89"/>
                  </a:moveTo>
                  <a:lnTo>
                    <a:pt x="187" y="140"/>
                  </a:lnTo>
                  <a:lnTo>
                    <a:pt x="561" y="115"/>
                  </a:lnTo>
                  <a:lnTo>
                    <a:pt x="1123" y="53"/>
                  </a:lnTo>
                  <a:lnTo>
                    <a:pt x="1683" y="53"/>
                  </a:lnTo>
                  <a:lnTo>
                    <a:pt x="2246" y="0"/>
                  </a:lnTo>
                </a:path>
              </a:pathLst>
            </a:custGeom>
            <a:noFill/>
            <a:ln w="19050">
              <a:solidFill>
                <a:srgbClr val="00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12" name="Freeform 200">
              <a:extLst>
                <a:ext uri="{FF2B5EF4-FFF2-40B4-BE49-F238E27FC236}">
                  <a16:creationId xmlns:a16="http://schemas.microsoft.com/office/drawing/2014/main" id="{A61B1A46-AFA2-4407-AED8-29E21091FA5E}"/>
                </a:ext>
              </a:extLst>
            </p:cNvPr>
            <p:cNvSpPr>
              <a:spLocks/>
            </p:cNvSpPr>
            <p:nvPr/>
          </p:nvSpPr>
          <p:spPr bwMode="auto">
            <a:xfrm>
              <a:off x="2699490" y="4279902"/>
              <a:ext cx="44948" cy="0"/>
            </a:xfrm>
            <a:custGeom>
              <a:avLst/>
              <a:gdLst>
                <a:gd name="T0" fmla="*/ 46 w 46"/>
                <a:gd name="T1" fmla="*/ 22 w 46"/>
                <a:gd name="T2" fmla="*/ 0 w 46"/>
              </a:gdLst>
              <a:ahLst/>
              <a:cxnLst>
                <a:cxn ang="0">
                  <a:pos x="T0" y="0"/>
                </a:cxn>
                <a:cxn ang="0">
                  <a:pos x="T1" y="0"/>
                </a:cxn>
                <a:cxn ang="0">
                  <a:pos x="T2" y="0"/>
                </a:cxn>
              </a:cxnLst>
              <a:rect l="0" t="0" r="r" b="b"/>
              <a:pathLst>
                <a:path w="46">
                  <a:moveTo>
                    <a:pt x="46" y="0"/>
                  </a:moveTo>
                  <a:lnTo>
                    <a:pt x="22" y="0"/>
                  </a:lnTo>
                  <a:lnTo>
                    <a:pt x="0" y="0"/>
                  </a:lnTo>
                </a:path>
              </a:pathLst>
            </a:custGeom>
            <a:noFill/>
            <a:ln w="12700">
              <a:solidFill>
                <a:srgbClr val="00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13" name="Line 201">
              <a:extLst>
                <a:ext uri="{FF2B5EF4-FFF2-40B4-BE49-F238E27FC236}">
                  <a16:creationId xmlns:a16="http://schemas.microsoft.com/office/drawing/2014/main" id="{CB8FE615-46DA-4BB4-ACCD-003C38125DD2}"/>
                </a:ext>
              </a:extLst>
            </p:cNvPr>
            <p:cNvSpPr>
              <a:spLocks noChangeShapeType="1"/>
            </p:cNvSpPr>
            <p:nvPr/>
          </p:nvSpPr>
          <p:spPr bwMode="auto">
            <a:xfrm flipH="1">
              <a:off x="2172817" y="4368802"/>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14" name="Line 202">
              <a:extLst>
                <a:ext uri="{FF2B5EF4-FFF2-40B4-BE49-F238E27FC236}">
                  <a16:creationId xmlns:a16="http://schemas.microsoft.com/office/drawing/2014/main" id="{50C24089-1BE6-47C2-AAB1-F73966A742EC}"/>
                </a:ext>
              </a:extLst>
            </p:cNvPr>
            <p:cNvSpPr>
              <a:spLocks noChangeShapeType="1"/>
            </p:cNvSpPr>
            <p:nvPr/>
          </p:nvSpPr>
          <p:spPr bwMode="auto">
            <a:xfrm flipH="1">
              <a:off x="2172817" y="4841877"/>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15" name="Freeform 203">
              <a:extLst>
                <a:ext uri="{FF2B5EF4-FFF2-40B4-BE49-F238E27FC236}">
                  <a16:creationId xmlns:a16="http://schemas.microsoft.com/office/drawing/2014/main" id="{B959E73A-7C56-4687-BD75-0354777D5ACD}"/>
                </a:ext>
              </a:extLst>
            </p:cNvPr>
            <p:cNvSpPr>
              <a:spLocks/>
            </p:cNvSpPr>
            <p:nvPr/>
          </p:nvSpPr>
          <p:spPr bwMode="auto">
            <a:xfrm>
              <a:off x="2172817" y="4368802"/>
              <a:ext cx="0" cy="473075"/>
            </a:xfrm>
            <a:custGeom>
              <a:avLst/>
              <a:gdLst>
                <a:gd name="T0" fmla="*/ 298 h 298"/>
                <a:gd name="T1" fmla="*/ 150 h 298"/>
                <a:gd name="T2" fmla="*/ 0 h 298"/>
              </a:gdLst>
              <a:ahLst/>
              <a:cxnLst>
                <a:cxn ang="0">
                  <a:pos x="0" y="T0"/>
                </a:cxn>
                <a:cxn ang="0">
                  <a:pos x="0" y="T1"/>
                </a:cxn>
                <a:cxn ang="0">
                  <a:pos x="0" y="T2"/>
                </a:cxn>
              </a:cxnLst>
              <a:rect l="0" t="0" r="r" b="b"/>
              <a:pathLst>
                <a:path h="298">
                  <a:moveTo>
                    <a:pt x="0" y="298"/>
                  </a:moveTo>
                  <a:lnTo>
                    <a:pt x="0" y="150"/>
                  </a:lnTo>
                  <a:lnTo>
                    <a:pt x="0" y="0"/>
                  </a:lnTo>
                </a:path>
              </a:pathLst>
            </a:custGeom>
            <a:noFill/>
            <a:ln w="12700">
              <a:solidFill>
                <a:srgbClr val="00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16" name="Line 204">
              <a:extLst>
                <a:ext uri="{FF2B5EF4-FFF2-40B4-BE49-F238E27FC236}">
                  <a16:creationId xmlns:a16="http://schemas.microsoft.com/office/drawing/2014/main" id="{03A1E400-48DE-497E-9941-16EEC569F0CD}"/>
                </a:ext>
              </a:extLst>
            </p:cNvPr>
            <p:cNvSpPr>
              <a:spLocks noChangeShapeType="1"/>
            </p:cNvSpPr>
            <p:nvPr/>
          </p:nvSpPr>
          <p:spPr bwMode="auto">
            <a:xfrm flipH="1">
              <a:off x="2699490" y="4784727"/>
              <a:ext cx="21497"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11" name="Line 206">
              <a:extLst>
                <a:ext uri="{FF2B5EF4-FFF2-40B4-BE49-F238E27FC236}">
                  <a16:creationId xmlns:a16="http://schemas.microsoft.com/office/drawing/2014/main" id="{49DEAAF2-F8C2-4C7B-89B9-B3DFE1D12F9F}"/>
                </a:ext>
              </a:extLst>
            </p:cNvPr>
            <p:cNvSpPr>
              <a:spLocks noChangeShapeType="1"/>
            </p:cNvSpPr>
            <p:nvPr/>
          </p:nvSpPr>
          <p:spPr bwMode="auto">
            <a:xfrm flipH="1">
              <a:off x="2720987" y="4784726"/>
              <a:ext cx="23451"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12" name="Line 207">
              <a:extLst>
                <a:ext uri="{FF2B5EF4-FFF2-40B4-BE49-F238E27FC236}">
                  <a16:creationId xmlns:a16="http://schemas.microsoft.com/office/drawing/2014/main" id="{1D1A0799-EBD9-45D1-A278-EE2B069A2F8D}"/>
                </a:ext>
              </a:extLst>
            </p:cNvPr>
            <p:cNvSpPr>
              <a:spLocks noChangeShapeType="1"/>
            </p:cNvSpPr>
            <p:nvPr/>
          </p:nvSpPr>
          <p:spPr bwMode="auto">
            <a:xfrm flipV="1">
              <a:off x="2720987" y="4279901"/>
              <a:ext cx="0" cy="504825"/>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13" name="Line 208">
              <a:extLst>
                <a:ext uri="{FF2B5EF4-FFF2-40B4-BE49-F238E27FC236}">
                  <a16:creationId xmlns:a16="http://schemas.microsoft.com/office/drawing/2014/main" id="{BE60489A-4413-4C8C-A7CA-71DDCD395234}"/>
                </a:ext>
              </a:extLst>
            </p:cNvPr>
            <p:cNvSpPr>
              <a:spLocks noChangeShapeType="1"/>
            </p:cNvSpPr>
            <p:nvPr/>
          </p:nvSpPr>
          <p:spPr bwMode="auto">
            <a:xfrm flipH="1">
              <a:off x="1623669" y="4387851"/>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14" name="Line 209">
              <a:extLst>
                <a:ext uri="{FF2B5EF4-FFF2-40B4-BE49-F238E27FC236}">
                  <a16:creationId xmlns:a16="http://schemas.microsoft.com/office/drawing/2014/main" id="{81A7BC33-5825-4BCF-9BE8-DAA32E0E4164}"/>
                </a:ext>
              </a:extLst>
            </p:cNvPr>
            <p:cNvSpPr>
              <a:spLocks noChangeShapeType="1"/>
            </p:cNvSpPr>
            <p:nvPr/>
          </p:nvSpPr>
          <p:spPr bwMode="auto">
            <a:xfrm flipH="1">
              <a:off x="1601195" y="4387851"/>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15" name="Line 210">
              <a:extLst>
                <a:ext uri="{FF2B5EF4-FFF2-40B4-BE49-F238E27FC236}">
                  <a16:creationId xmlns:a16="http://schemas.microsoft.com/office/drawing/2014/main" id="{188521DC-0313-46E7-8BB1-827359CA0F73}"/>
                </a:ext>
              </a:extLst>
            </p:cNvPr>
            <p:cNvSpPr>
              <a:spLocks noChangeShapeType="1"/>
            </p:cNvSpPr>
            <p:nvPr/>
          </p:nvSpPr>
          <p:spPr bwMode="auto">
            <a:xfrm flipH="1">
              <a:off x="1601195" y="4835526"/>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16" name="Line 211">
              <a:extLst>
                <a:ext uri="{FF2B5EF4-FFF2-40B4-BE49-F238E27FC236}">
                  <a16:creationId xmlns:a16="http://schemas.microsoft.com/office/drawing/2014/main" id="{784C8929-AA4A-451C-99F2-D5E7242187C2}"/>
                </a:ext>
              </a:extLst>
            </p:cNvPr>
            <p:cNvSpPr>
              <a:spLocks noChangeShapeType="1"/>
            </p:cNvSpPr>
            <p:nvPr/>
          </p:nvSpPr>
          <p:spPr bwMode="auto">
            <a:xfrm flipH="1">
              <a:off x="1623669" y="4835526"/>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17" name="Line 212">
              <a:extLst>
                <a:ext uri="{FF2B5EF4-FFF2-40B4-BE49-F238E27FC236}">
                  <a16:creationId xmlns:a16="http://schemas.microsoft.com/office/drawing/2014/main" id="{CADE2920-47C7-472C-99D8-CC443F27B5EC}"/>
                </a:ext>
              </a:extLst>
            </p:cNvPr>
            <p:cNvSpPr>
              <a:spLocks noChangeShapeType="1"/>
            </p:cNvSpPr>
            <p:nvPr/>
          </p:nvSpPr>
          <p:spPr bwMode="auto">
            <a:xfrm flipV="1">
              <a:off x="1623669" y="4387851"/>
              <a:ext cx="0" cy="447675"/>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18" name="Line 213">
              <a:extLst>
                <a:ext uri="{FF2B5EF4-FFF2-40B4-BE49-F238E27FC236}">
                  <a16:creationId xmlns:a16="http://schemas.microsoft.com/office/drawing/2014/main" id="{86BE2771-3D1C-432A-A01B-9FCC12FC88AC}"/>
                </a:ext>
              </a:extLst>
            </p:cNvPr>
            <p:cNvSpPr>
              <a:spLocks noChangeShapeType="1"/>
            </p:cNvSpPr>
            <p:nvPr/>
          </p:nvSpPr>
          <p:spPr bwMode="auto">
            <a:xfrm flipH="1">
              <a:off x="2150343" y="4841876"/>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19" name="Line 214">
              <a:extLst>
                <a:ext uri="{FF2B5EF4-FFF2-40B4-BE49-F238E27FC236}">
                  <a16:creationId xmlns:a16="http://schemas.microsoft.com/office/drawing/2014/main" id="{9141478C-EE71-459B-A1DE-5781D987F34A}"/>
                </a:ext>
              </a:extLst>
            </p:cNvPr>
            <p:cNvSpPr>
              <a:spLocks noChangeShapeType="1"/>
            </p:cNvSpPr>
            <p:nvPr/>
          </p:nvSpPr>
          <p:spPr bwMode="auto">
            <a:xfrm flipH="1">
              <a:off x="2150343" y="4368801"/>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0" name="Line 215">
              <a:extLst>
                <a:ext uri="{FF2B5EF4-FFF2-40B4-BE49-F238E27FC236}">
                  <a16:creationId xmlns:a16="http://schemas.microsoft.com/office/drawing/2014/main" id="{49AC0A40-49D1-4A76-8556-A6A2D0CAEC91}"/>
                </a:ext>
              </a:extLst>
            </p:cNvPr>
            <p:cNvSpPr>
              <a:spLocks noChangeShapeType="1"/>
            </p:cNvSpPr>
            <p:nvPr/>
          </p:nvSpPr>
          <p:spPr bwMode="auto">
            <a:xfrm flipH="1">
              <a:off x="1053025" y="4867276"/>
              <a:ext cx="21497"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1" name="Line 216">
              <a:extLst>
                <a:ext uri="{FF2B5EF4-FFF2-40B4-BE49-F238E27FC236}">
                  <a16:creationId xmlns:a16="http://schemas.microsoft.com/office/drawing/2014/main" id="{06817D2E-A8F6-4351-BBCC-178091FCF901}"/>
                </a:ext>
              </a:extLst>
            </p:cNvPr>
            <p:cNvSpPr>
              <a:spLocks noChangeShapeType="1"/>
            </p:cNvSpPr>
            <p:nvPr/>
          </p:nvSpPr>
          <p:spPr bwMode="auto">
            <a:xfrm flipH="1">
              <a:off x="1074522" y="4867276"/>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2" name="Line 217">
              <a:extLst>
                <a:ext uri="{FF2B5EF4-FFF2-40B4-BE49-F238E27FC236}">
                  <a16:creationId xmlns:a16="http://schemas.microsoft.com/office/drawing/2014/main" id="{B30AF0F2-3646-48FB-A76F-CD96601349F7}"/>
                </a:ext>
              </a:extLst>
            </p:cNvPr>
            <p:cNvSpPr>
              <a:spLocks noChangeShapeType="1"/>
            </p:cNvSpPr>
            <p:nvPr/>
          </p:nvSpPr>
          <p:spPr bwMode="auto">
            <a:xfrm flipV="1">
              <a:off x="1074522" y="4529139"/>
              <a:ext cx="0" cy="338137"/>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3" name="Line 218">
              <a:extLst>
                <a:ext uri="{FF2B5EF4-FFF2-40B4-BE49-F238E27FC236}">
                  <a16:creationId xmlns:a16="http://schemas.microsoft.com/office/drawing/2014/main" id="{79201C2A-A612-497E-8D70-5A0AA241685F}"/>
                </a:ext>
              </a:extLst>
            </p:cNvPr>
            <p:cNvSpPr>
              <a:spLocks noChangeShapeType="1"/>
            </p:cNvSpPr>
            <p:nvPr/>
          </p:nvSpPr>
          <p:spPr bwMode="auto">
            <a:xfrm flipH="1">
              <a:off x="1074522" y="4529139"/>
              <a:ext cx="2247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4" name="Line 219">
              <a:extLst>
                <a:ext uri="{FF2B5EF4-FFF2-40B4-BE49-F238E27FC236}">
                  <a16:creationId xmlns:a16="http://schemas.microsoft.com/office/drawing/2014/main" id="{B1ED1C93-5B2A-4AFC-AD86-3501DA0C452F}"/>
                </a:ext>
              </a:extLst>
            </p:cNvPr>
            <p:cNvSpPr>
              <a:spLocks noChangeShapeType="1"/>
            </p:cNvSpPr>
            <p:nvPr/>
          </p:nvSpPr>
          <p:spPr bwMode="auto">
            <a:xfrm flipH="1">
              <a:off x="1053025" y="4529139"/>
              <a:ext cx="21497"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5" name="Freeform 220">
              <a:extLst>
                <a:ext uri="{FF2B5EF4-FFF2-40B4-BE49-F238E27FC236}">
                  <a16:creationId xmlns:a16="http://schemas.microsoft.com/office/drawing/2014/main" id="{AAD19F90-EA0B-4248-9469-DD86D50307DF}"/>
                </a:ext>
              </a:extLst>
            </p:cNvPr>
            <p:cNvSpPr>
              <a:spLocks/>
            </p:cNvSpPr>
            <p:nvPr/>
          </p:nvSpPr>
          <p:spPr bwMode="auto">
            <a:xfrm>
              <a:off x="686601" y="4854576"/>
              <a:ext cx="44948" cy="0"/>
            </a:xfrm>
            <a:custGeom>
              <a:avLst/>
              <a:gdLst>
                <a:gd name="T0" fmla="*/ 46 w 46"/>
                <a:gd name="T1" fmla="*/ 23 w 46"/>
                <a:gd name="T2" fmla="*/ 0 w 46"/>
              </a:gdLst>
              <a:ahLst/>
              <a:cxnLst>
                <a:cxn ang="0">
                  <a:pos x="T0" y="0"/>
                </a:cxn>
                <a:cxn ang="0">
                  <a:pos x="T1" y="0"/>
                </a:cxn>
                <a:cxn ang="0">
                  <a:pos x="T2" y="0"/>
                </a:cxn>
              </a:cxnLst>
              <a:rect l="0" t="0" r="r" b="b"/>
              <a:pathLst>
                <a:path w="46">
                  <a:moveTo>
                    <a:pt x="46" y="0"/>
                  </a:moveTo>
                  <a:lnTo>
                    <a:pt x="23" y="0"/>
                  </a:lnTo>
                  <a:lnTo>
                    <a:pt x="0" y="0"/>
                  </a:lnTo>
                </a:path>
              </a:pathLst>
            </a:custGeom>
            <a:noFill/>
            <a:ln w="12700">
              <a:solidFill>
                <a:srgbClr val="00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6" name="Line 221">
              <a:extLst>
                <a:ext uri="{FF2B5EF4-FFF2-40B4-BE49-F238E27FC236}">
                  <a16:creationId xmlns:a16="http://schemas.microsoft.com/office/drawing/2014/main" id="{61596129-7291-4D30-AD36-07E7127E5252}"/>
                </a:ext>
              </a:extLst>
            </p:cNvPr>
            <p:cNvSpPr>
              <a:spLocks noChangeShapeType="1"/>
            </p:cNvSpPr>
            <p:nvPr/>
          </p:nvSpPr>
          <p:spPr bwMode="auto">
            <a:xfrm>
              <a:off x="709075" y="4614864"/>
              <a:ext cx="0" cy="239712"/>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7" name="Freeform 222">
              <a:extLst>
                <a:ext uri="{FF2B5EF4-FFF2-40B4-BE49-F238E27FC236}">
                  <a16:creationId xmlns:a16="http://schemas.microsoft.com/office/drawing/2014/main" id="{A1FB0226-64ED-47DE-A0CA-8F0DC12BAEEF}"/>
                </a:ext>
              </a:extLst>
            </p:cNvPr>
            <p:cNvSpPr>
              <a:spLocks/>
            </p:cNvSpPr>
            <p:nvPr/>
          </p:nvSpPr>
          <p:spPr bwMode="auto">
            <a:xfrm>
              <a:off x="686601" y="4614864"/>
              <a:ext cx="44948" cy="0"/>
            </a:xfrm>
            <a:custGeom>
              <a:avLst/>
              <a:gdLst>
                <a:gd name="T0" fmla="*/ 46 w 46"/>
                <a:gd name="T1" fmla="*/ 23 w 46"/>
                <a:gd name="T2" fmla="*/ 0 w 46"/>
              </a:gdLst>
              <a:ahLst/>
              <a:cxnLst>
                <a:cxn ang="0">
                  <a:pos x="T0" y="0"/>
                </a:cxn>
                <a:cxn ang="0">
                  <a:pos x="T1" y="0"/>
                </a:cxn>
                <a:cxn ang="0">
                  <a:pos x="T2" y="0"/>
                </a:cxn>
              </a:cxnLst>
              <a:rect l="0" t="0" r="r" b="b"/>
              <a:pathLst>
                <a:path w="46">
                  <a:moveTo>
                    <a:pt x="46" y="0"/>
                  </a:moveTo>
                  <a:lnTo>
                    <a:pt x="23" y="0"/>
                  </a:lnTo>
                  <a:lnTo>
                    <a:pt x="0" y="0"/>
                  </a:lnTo>
                </a:path>
              </a:pathLst>
            </a:custGeom>
            <a:noFill/>
            <a:ln w="12700">
              <a:solidFill>
                <a:srgbClr val="00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8" name="Rectangle 223">
              <a:extLst>
                <a:ext uri="{FF2B5EF4-FFF2-40B4-BE49-F238E27FC236}">
                  <a16:creationId xmlns:a16="http://schemas.microsoft.com/office/drawing/2014/main" id="{118BA955-B7B2-4788-94D0-EA9D7005B3A1}"/>
                </a:ext>
              </a:extLst>
            </p:cNvPr>
            <p:cNvSpPr>
              <a:spLocks noChangeArrowheads="1"/>
            </p:cNvSpPr>
            <p:nvPr/>
          </p:nvSpPr>
          <p:spPr bwMode="auto">
            <a:xfrm>
              <a:off x="2768866" y="3202543"/>
              <a:ext cx="96462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cap="none" normalizeH="0" baseline="0" dirty="0">
                  <a:ln>
                    <a:noFill/>
                  </a:ln>
                  <a:solidFill>
                    <a:srgbClr val="CC1E99"/>
                  </a:solidFill>
                  <a:effectLst/>
                  <a:latin typeface="+mj-lt"/>
                </a:rPr>
                <a:t>DTG + TAF/FTC </a:t>
              </a:r>
              <a:endParaRPr lang="en-US" altLang="fr-FR" sz="1200" b="1" dirty="0">
                <a:solidFill>
                  <a:srgbClr val="CC1E99"/>
                </a:solidFill>
                <a:latin typeface="+mj-lt"/>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cap="none" normalizeH="0" baseline="0" dirty="0">
                  <a:ln>
                    <a:noFill/>
                  </a:ln>
                  <a:solidFill>
                    <a:srgbClr val="CC1E99"/>
                  </a:solidFill>
                  <a:effectLst/>
                  <a:latin typeface="+mj-lt"/>
                </a:rPr>
                <a:t>+ 4.7 kg</a:t>
              </a:r>
            </a:p>
          </p:txBody>
        </p:sp>
        <p:sp>
          <p:nvSpPr>
            <p:cNvPr id="29" name="Rectangle 224">
              <a:extLst>
                <a:ext uri="{FF2B5EF4-FFF2-40B4-BE49-F238E27FC236}">
                  <a16:creationId xmlns:a16="http://schemas.microsoft.com/office/drawing/2014/main" id="{AEAEB93A-6E49-41A7-9119-5CF58FFC1579}"/>
                </a:ext>
              </a:extLst>
            </p:cNvPr>
            <p:cNvSpPr>
              <a:spLocks noChangeArrowheads="1"/>
            </p:cNvSpPr>
            <p:nvPr/>
          </p:nvSpPr>
          <p:spPr bwMode="auto">
            <a:xfrm>
              <a:off x="2768866" y="3657601"/>
              <a:ext cx="981551"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fr-FR" sz="1200" b="1" i="0" u="none" strike="noStrike" cap="none" normalizeH="0" baseline="0" dirty="0">
                  <a:ln>
                    <a:noFill/>
                  </a:ln>
                  <a:solidFill>
                    <a:srgbClr val="0000FF"/>
                  </a:solidFill>
                  <a:effectLst/>
                  <a:latin typeface="+mj-lt"/>
                </a:rPr>
                <a:t>DTG + TDF/FTC </a:t>
              </a:r>
              <a:br>
                <a:rPr kumimoji="0" lang="en-US" altLang="fr-FR" sz="1200" b="1" i="0" u="none" strike="noStrike" cap="none" normalizeH="0" baseline="0" dirty="0">
                  <a:ln>
                    <a:noFill/>
                  </a:ln>
                  <a:solidFill>
                    <a:srgbClr val="0000FF"/>
                  </a:solidFill>
                  <a:effectLst/>
                  <a:latin typeface="+mj-lt"/>
                </a:rPr>
              </a:br>
              <a:r>
                <a:rPr kumimoji="0" lang="en-US" altLang="fr-FR" sz="1200" b="1" i="0" u="none" strike="noStrike" cap="none" normalizeH="0" baseline="0" dirty="0">
                  <a:ln>
                    <a:noFill/>
                  </a:ln>
                  <a:solidFill>
                    <a:srgbClr val="0000FF"/>
                  </a:solidFill>
                  <a:effectLst/>
                  <a:latin typeface="+mj-lt"/>
                </a:rPr>
                <a:t>+ 3.0 kg</a:t>
              </a:r>
            </a:p>
          </p:txBody>
        </p:sp>
        <p:sp>
          <p:nvSpPr>
            <p:cNvPr id="30" name="Rectangle 225">
              <a:extLst>
                <a:ext uri="{FF2B5EF4-FFF2-40B4-BE49-F238E27FC236}">
                  <a16:creationId xmlns:a16="http://schemas.microsoft.com/office/drawing/2014/main" id="{68CB12B9-68A9-4DE8-8E3D-B5CCF34921BC}"/>
                </a:ext>
              </a:extLst>
            </p:cNvPr>
            <p:cNvSpPr>
              <a:spLocks noChangeArrowheads="1"/>
            </p:cNvSpPr>
            <p:nvPr/>
          </p:nvSpPr>
          <p:spPr bwMode="auto">
            <a:xfrm>
              <a:off x="2768866" y="4340226"/>
              <a:ext cx="828432"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US" altLang="fr-FR" sz="1200" b="1">
                  <a:solidFill>
                    <a:srgbClr val="006600"/>
                  </a:solidFill>
                  <a:latin typeface="+mj-lt"/>
                </a:rPr>
                <a:t>EFV/TDF/FTC</a:t>
              </a:r>
              <a:br>
                <a:rPr kumimoji="0" lang="en-US" altLang="fr-FR" sz="1200" b="1" i="0" u="none" strike="noStrike" cap="none" normalizeH="0" baseline="0">
                  <a:ln>
                    <a:noFill/>
                  </a:ln>
                  <a:solidFill>
                    <a:srgbClr val="006600"/>
                  </a:solidFill>
                  <a:effectLst/>
                  <a:latin typeface="+mj-lt"/>
                </a:rPr>
              </a:br>
              <a:r>
                <a:rPr lang="en-US" altLang="fr-FR" sz="1200" b="1">
                  <a:solidFill>
                    <a:srgbClr val="006600"/>
                  </a:solidFill>
                  <a:latin typeface="+mj-lt"/>
                </a:rPr>
                <a:t>+ </a:t>
              </a:r>
              <a:r>
                <a:rPr kumimoji="0" lang="en-US" altLang="fr-FR" sz="1200" b="1" i="0" u="none" strike="noStrike" cap="none" normalizeH="0" baseline="0">
                  <a:ln>
                    <a:noFill/>
                  </a:ln>
                  <a:solidFill>
                    <a:srgbClr val="006600"/>
                  </a:solidFill>
                  <a:effectLst/>
                  <a:latin typeface="+mj-lt"/>
                </a:rPr>
                <a:t>0.5 kg</a:t>
              </a:r>
              <a:endParaRPr kumimoji="0" lang="en-US" altLang="fr-FR" sz="1200" b="1" i="0" u="none" strike="noStrike" cap="none" normalizeH="0" baseline="0">
                <a:ln>
                  <a:noFill/>
                </a:ln>
                <a:solidFill>
                  <a:schemeClr val="tx1"/>
                </a:solidFill>
                <a:effectLst/>
                <a:latin typeface="+mj-lt"/>
              </a:endParaRPr>
            </a:p>
          </p:txBody>
        </p:sp>
        <p:sp>
          <p:nvSpPr>
            <p:cNvPr id="238" name="Left Bracket 42">
              <a:extLst>
                <a:ext uri="{FF2B5EF4-FFF2-40B4-BE49-F238E27FC236}">
                  <a16:creationId xmlns:a16="http://schemas.microsoft.com/office/drawing/2014/main" id="{7C7E1924-3702-44EB-AF0C-30D9B5D1496F}"/>
                </a:ext>
              </a:extLst>
            </p:cNvPr>
            <p:cNvSpPr/>
            <p:nvPr/>
          </p:nvSpPr>
          <p:spPr>
            <a:xfrm rot="10800000">
              <a:off x="3967215" y="3250650"/>
              <a:ext cx="76041" cy="550377"/>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9" name="TextBox 60">
              <a:extLst>
                <a:ext uri="{FF2B5EF4-FFF2-40B4-BE49-F238E27FC236}">
                  <a16:creationId xmlns:a16="http://schemas.microsoft.com/office/drawing/2014/main" id="{C1D336F4-EC01-4B93-8704-C8A2FBCE28F3}"/>
                </a:ext>
              </a:extLst>
            </p:cNvPr>
            <p:cNvSpPr txBox="1"/>
            <p:nvPr/>
          </p:nvSpPr>
          <p:spPr>
            <a:xfrm>
              <a:off x="4072122" y="4077904"/>
              <a:ext cx="281380" cy="184666"/>
            </a:xfrm>
            <a:prstGeom prst="rect">
              <a:avLst/>
            </a:prstGeom>
            <a:noFill/>
          </p:spPr>
          <p:txBody>
            <a:bodyPr wrap="square" lIns="0" tIns="0" rIns="0" bIns="0" rtlCol="0">
              <a:spAutoFit/>
            </a:bodyPr>
            <a:lstStyle/>
            <a:p>
              <a:r>
                <a:rPr lang="en-US" sz="1200" dirty="0"/>
                <a:t>**</a:t>
              </a:r>
            </a:p>
          </p:txBody>
        </p:sp>
        <p:sp>
          <p:nvSpPr>
            <p:cNvPr id="240" name="Left Bracket 42">
              <a:extLst>
                <a:ext uri="{FF2B5EF4-FFF2-40B4-BE49-F238E27FC236}">
                  <a16:creationId xmlns:a16="http://schemas.microsoft.com/office/drawing/2014/main" id="{7C7E1924-3702-44EB-AF0C-30D9B5D1496F}"/>
                </a:ext>
              </a:extLst>
            </p:cNvPr>
            <p:cNvSpPr/>
            <p:nvPr/>
          </p:nvSpPr>
          <p:spPr>
            <a:xfrm rot="10800000">
              <a:off x="3967214" y="3876931"/>
              <a:ext cx="76041" cy="637139"/>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1" name="Left Bracket 42">
              <a:extLst>
                <a:ext uri="{FF2B5EF4-FFF2-40B4-BE49-F238E27FC236}">
                  <a16:creationId xmlns:a16="http://schemas.microsoft.com/office/drawing/2014/main" id="{7C7E1924-3702-44EB-AF0C-30D9B5D1496F}"/>
                </a:ext>
              </a:extLst>
            </p:cNvPr>
            <p:cNvSpPr/>
            <p:nvPr/>
          </p:nvSpPr>
          <p:spPr>
            <a:xfrm rot="10800000">
              <a:off x="4277460" y="3248510"/>
              <a:ext cx="76041" cy="1279040"/>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5" name="TextBox 60">
              <a:extLst>
                <a:ext uri="{FF2B5EF4-FFF2-40B4-BE49-F238E27FC236}">
                  <a16:creationId xmlns:a16="http://schemas.microsoft.com/office/drawing/2014/main" id="{C1D336F4-EC01-4B93-8704-C8A2FBCE28F3}"/>
                </a:ext>
              </a:extLst>
            </p:cNvPr>
            <p:cNvSpPr txBox="1"/>
            <p:nvPr/>
          </p:nvSpPr>
          <p:spPr>
            <a:xfrm>
              <a:off x="3874149" y="4907679"/>
              <a:ext cx="912605" cy="677108"/>
            </a:xfrm>
            <a:prstGeom prst="rect">
              <a:avLst/>
            </a:prstGeom>
            <a:noFill/>
          </p:spPr>
          <p:txBody>
            <a:bodyPr wrap="square" lIns="0" tIns="0" rIns="0" bIns="0" rtlCol="0">
              <a:spAutoFit/>
            </a:bodyPr>
            <a:lstStyle/>
            <a:p>
              <a:r>
                <a:rPr lang="en-US" sz="1100" dirty="0">
                  <a:solidFill>
                    <a:srgbClr val="000066"/>
                  </a:solidFill>
                </a:rPr>
                <a:t>* ns</a:t>
              </a:r>
            </a:p>
            <a:p>
              <a:r>
                <a:rPr lang="en-US" sz="1100" dirty="0">
                  <a:solidFill>
                    <a:srgbClr val="000066"/>
                  </a:solidFill>
                </a:rPr>
                <a:t>** p &lt; 0.01</a:t>
              </a:r>
            </a:p>
            <a:p>
              <a:r>
                <a:rPr lang="en-US" sz="1100" dirty="0">
                  <a:solidFill>
                    <a:srgbClr val="000066"/>
                  </a:solidFill>
                </a:rPr>
                <a:t>***p &lt; 0.05</a:t>
              </a:r>
              <a:br>
                <a:rPr lang="en-US" sz="1100" dirty="0">
                  <a:solidFill>
                    <a:srgbClr val="000066"/>
                  </a:solidFill>
                </a:rPr>
              </a:br>
              <a:r>
                <a:rPr lang="en-US" sz="1100" dirty="0">
                  <a:solidFill>
                    <a:srgbClr val="000066"/>
                  </a:solidFill>
                </a:rPr>
                <a:t>****p &lt; 0.001</a:t>
              </a:r>
            </a:p>
          </p:txBody>
        </p:sp>
        <p:sp>
          <p:nvSpPr>
            <p:cNvPr id="246" name="TextBox 60">
              <a:extLst>
                <a:ext uri="{FF2B5EF4-FFF2-40B4-BE49-F238E27FC236}">
                  <a16:creationId xmlns:a16="http://schemas.microsoft.com/office/drawing/2014/main" id="{C1D336F4-EC01-4B93-8704-C8A2FBCE28F3}"/>
                </a:ext>
              </a:extLst>
            </p:cNvPr>
            <p:cNvSpPr txBox="1"/>
            <p:nvPr/>
          </p:nvSpPr>
          <p:spPr>
            <a:xfrm>
              <a:off x="4081742" y="3392116"/>
              <a:ext cx="548201" cy="184666"/>
            </a:xfrm>
            <a:prstGeom prst="rect">
              <a:avLst/>
            </a:prstGeom>
            <a:noFill/>
          </p:spPr>
          <p:txBody>
            <a:bodyPr wrap="square" lIns="0" tIns="0" rIns="0" bIns="0" rtlCol="0">
              <a:spAutoFit/>
            </a:bodyPr>
            <a:lstStyle/>
            <a:p>
              <a:r>
                <a:rPr lang="en-US" sz="1200" dirty="0"/>
                <a:t>*</a:t>
              </a:r>
            </a:p>
          </p:txBody>
        </p:sp>
        <p:sp>
          <p:nvSpPr>
            <p:cNvPr id="251" name="TextBox 60">
              <a:extLst>
                <a:ext uri="{FF2B5EF4-FFF2-40B4-BE49-F238E27FC236}">
                  <a16:creationId xmlns:a16="http://schemas.microsoft.com/office/drawing/2014/main" id="{C1D336F4-EC01-4B93-8704-C8A2FBCE28F3}"/>
                </a:ext>
              </a:extLst>
            </p:cNvPr>
            <p:cNvSpPr txBox="1"/>
            <p:nvPr/>
          </p:nvSpPr>
          <p:spPr>
            <a:xfrm flipH="1">
              <a:off x="4396988" y="3726323"/>
              <a:ext cx="163570" cy="184666"/>
            </a:xfrm>
            <a:prstGeom prst="rect">
              <a:avLst/>
            </a:prstGeom>
            <a:noFill/>
          </p:spPr>
          <p:txBody>
            <a:bodyPr wrap="square" lIns="0" tIns="0" rIns="0" bIns="0" rtlCol="0">
              <a:spAutoFit/>
            </a:bodyPr>
            <a:lstStyle/>
            <a:p>
              <a:r>
                <a:rPr lang="en-US" sz="1200" dirty="0"/>
                <a:t>**</a:t>
              </a:r>
            </a:p>
          </p:txBody>
        </p:sp>
      </p:grpSp>
      <p:sp>
        <p:nvSpPr>
          <p:cNvPr id="252" name="AutoShape 162"/>
          <p:cNvSpPr>
            <a:spLocks noChangeArrowheads="1"/>
          </p:cNvSpPr>
          <p:nvPr/>
        </p:nvSpPr>
        <p:spPr bwMode="auto">
          <a:xfrm>
            <a:off x="1" y="6570663"/>
            <a:ext cx="790886" cy="287337"/>
          </a:xfrm>
          <a:prstGeom prst="roundRect">
            <a:avLst>
              <a:gd name="adj" fmla="val 16667"/>
            </a:avLst>
          </a:prstGeom>
          <a:solidFill>
            <a:srgbClr val="E2E2F6"/>
          </a:solidFill>
          <a:ln>
            <a:noFill/>
          </a:ln>
          <a:effectLst>
            <a:prstShdw prst="shdw17" dist="17961" dir="2700000">
              <a:srgbClr val="888894">
                <a:alpha val="74997"/>
              </a:srgbClr>
            </a:prstShdw>
          </a:effectLst>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ctr" defTabSz="914400" eaLnBrk="1" hangingPunct="1">
              <a:spcBef>
                <a:spcPct val="0"/>
              </a:spcBef>
              <a:buClrTx/>
              <a:buFontTx/>
              <a:buNone/>
            </a:pPr>
            <a:r>
              <a:rPr lang="en-GB" altLang="fr-FR" sz="1200" b="1" i="1" dirty="0">
                <a:solidFill>
                  <a:srgbClr val="333399"/>
                </a:solidFill>
                <a:latin typeface="Cambria" panose="02040503050406030204" pitchFamily="18" charset="0"/>
                <a:cs typeface="Arial" panose="020B0604020202020204" pitchFamily="34" charset="0"/>
              </a:rPr>
              <a:t>ADVANCE</a:t>
            </a:r>
          </a:p>
        </p:txBody>
      </p:sp>
      <p:sp>
        <p:nvSpPr>
          <p:cNvPr id="253" name="Rectangle 2"/>
          <p:cNvSpPr txBox="1">
            <a:spLocks noChangeArrowheads="1"/>
          </p:cNvSpPr>
          <p:nvPr/>
        </p:nvSpPr>
        <p:spPr bwMode="auto">
          <a:xfrm>
            <a:off x="203200" y="0"/>
            <a:ext cx="8940800" cy="1106488"/>
          </a:xfrm>
          <a:prstGeom prst="rect">
            <a:avLst/>
          </a:prstGeom>
          <a:noFill/>
          <a:ln w="9525">
            <a:noFill/>
            <a:miter lim="800000"/>
            <a:headEnd/>
            <a:tailEnd/>
          </a:ln>
        </p:spPr>
        <p:txBody>
          <a:bodyPr anchor="ctr"/>
          <a:lstStyle/>
          <a:p>
            <a:pPr defTabSz="914400">
              <a:defRPr/>
            </a:pPr>
            <a:r>
              <a:rPr lang="en-US" sz="3200" b="1" kern="0" dirty="0">
                <a:solidFill>
                  <a:srgbClr val="333399"/>
                </a:solidFill>
                <a:latin typeface="+mj-lt"/>
                <a:ea typeface="ＭＳ Ｐゴシック" pitchFamily="-65" charset="-128"/>
                <a:cs typeface="ＭＳ Ｐゴシック" pitchFamily="-65" charset="-128"/>
              </a:rPr>
              <a:t>ADVANCE Study: DTG + TAF/FTC vs DTG + TDF/FTC vs EFV/TDF/FTC in first-line</a:t>
            </a:r>
          </a:p>
        </p:txBody>
      </p:sp>
      <p:sp>
        <p:nvSpPr>
          <p:cNvPr id="254" name="ZoneTexte 69"/>
          <p:cNvSpPr txBox="1">
            <a:spLocks noChangeArrowheads="1"/>
          </p:cNvSpPr>
          <p:nvPr/>
        </p:nvSpPr>
        <p:spPr bwMode="auto">
          <a:xfrm>
            <a:off x="1531984" y="6570663"/>
            <a:ext cx="759773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CC3300"/>
              </a:buClr>
              <a:buFont typeface="Wingdings" panose="05000000000000000000" pitchFamily="2" charset="2"/>
              <a:buChar char="§"/>
              <a:defRPr sz="2000">
                <a:solidFill>
                  <a:srgbClr val="CC3300"/>
                </a:solidFill>
                <a:latin typeface="Arial" panose="020B0604020202020204" pitchFamily="34" charset="0"/>
                <a:ea typeface="ＭＳ Ｐゴシック" charset="-128"/>
              </a:defRPr>
            </a:lvl1pPr>
            <a:lvl2pPr marL="742950" indent="-285750">
              <a:spcBef>
                <a:spcPct val="20000"/>
              </a:spcBef>
              <a:buClr>
                <a:srgbClr val="CC3300"/>
              </a:buClr>
              <a:buChar char="–"/>
              <a:defRPr sz="2800">
                <a:solidFill>
                  <a:srgbClr val="000066"/>
                </a:solidFill>
                <a:latin typeface="Arial" panose="020B0604020202020204" pitchFamily="34" charset="0"/>
                <a:ea typeface="ＭＳ Ｐゴシック" charset="-128"/>
              </a:defRPr>
            </a:lvl2pPr>
            <a:lvl3pPr marL="1143000" indent="-228600">
              <a:spcBef>
                <a:spcPct val="20000"/>
              </a:spcBef>
              <a:buClr>
                <a:srgbClr val="CC3300"/>
              </a:buClr>
              <a:buChar char="•"/>
              <a:defRPr sz="1600">
                <a:solidFill>
                  <a:srgbClr val="000066"/>
                </a:solidFill>
                <a:latin typeface="Arial" panose="020B0604020202020204" pitchFamily="34" charset="0"/>
                <a:ea typeface="ＭＳ Ｐゴシック" charset="-128"/>
              </a:defRPr>
            </a:lvl3pPr>
            <a:lvl4pPr marL="16002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4pPr>
            <a:lvl5pPr marL="2057400" indent="-228600">
              <a:spcBef>
                <a:spcPct val="20000"/>
              </a:spcBef>
              <a:buClr>
                <a:srgbClr val="CC3300"/>
              </a:buClr>
              <a:buChar char="»"/>
              <a:defRPr sz="1400">
                <a:solidFill>
                  <a:srgbClr val="000066"/>
                </a:solidFill>
                <a:latin typeface="Arial" panose="020B0604020202020204" pitchFamily="34" charset="0"/>
                <a:ea typeface="ＭＳ Ｐゴシック" charset="-128"/>
              </a:defRPr>
            </a:lvl5pPr>
            <a:lvl6pPr marL="25146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6pPr>
            <a:lvl7pPr marL="29718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7pPr>
            <a:lvl8pPr marL="34290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8pPr>
            <a:lvl9pPr marL="3886200" indent="-228600" eaLnBrk="0" fontAlgn="base" hangingPunct="0">
              <a:spcBef>
                <a:spcPct val="20000"/>
              </a:spcBef>
              <a:spcAft>
                <a:spcPct val="0"/>
              </a:spcAft>
              <a:buClr>
                <a:srgbClr val="CC3300"/>
              </a:buClr>
              <a:buChar char="»"/>
              <a:defRPr sz="1400">
                <a:solidFill>
                  <a:srgbClr val="000066"/>
                </a:solidFill>
                <a:latin typeface="Arial" panose="020B0604020202020204" pitchFamily="34" charset="0"/>
                <a:ea typeface="ＭＳ Ｐゴシック" charset="-128"/>
              </a:defRPr>
            </a:lvl9pPr>
          </a:lstStyle>
          <a:p>
            <a:pPr algn="r" defTabSz="914400">
              <a:spcBef>
                <a:spcPct val="0"/>
              </a:spcBef>
              <a:buClrTx/>
              <a:buNone/>
            </a:pPr>
            <a:r>
              <a:rPr lang="fr-FR" altLang="fr-FR" sz="1200" i="1" dirty="0"/>
              <a:t>Venter WDF, </a:t>
            </a:r>
            <a:r>
              <a:rPr lang="fr-FR" sz="1200" i="1" dirty="0"/>
              <a:t>N </a:t>
            </a:r>
            <a:r>
              <a:rPr lang="fr-FR" sz="1200" i="1" dirty="0" err="1"/>
              <a:t>Engl</a:t>
            </a:r>
            <a:r>
              <a:rPr lang="fr-FR" sz="1200" i="1" dirty="0"/>
              <a:t> J Med. 2019;381:803-15 </a:t>
            </a:r>
            <a:r>
              <a:rPr lang="fr-FR" altLang="fr-FR" sz="1200" i="1" dirty="0"/>
              <a:t>; </a:t>
            </a:r>
            <a:r>
              <a:rPr lang="en-US" altLang="fr-FR" sz="1200" i="1" dirty="0"/>
              <a:t>Hill A, IAS 2019, MOAX0102LB</a:t>
            </a:r>
            <a:r>
              <a:rPr lang="fr-FR" altLang="fr-FR" sz="1200" i="1" dirty="0"/>
              <a:t> </a:t>
            </a:r>
          </a:p>
        </p:txBody>
      </p:sp>
      <p:grpSp>
        <p:nvGrpSpPr>
          <p:cNvPr id="2" name="Groupe 1">
            <a:extLst>
              <a:ext uri="{FF2B5EF4-FFF2-40B4-BE49-F238E27FC236}">
                <a16:creationId xmlns:a16="http://schemas.microsoft.com/office/drawing/2014/main" id="{02606E1A-9724-43E1-AD50-CB4563763FDE}"/>
              </a:ext>
            </a:extLst>
          </p:cNvPr>
          <p:cNvGrpSpPr/>
          <p:nvPr/>
        </p:nvGrpSpPr>
        <p:grpSpPr>
          <a:xfrm>
            <a:off x="4846091" y="2354264"/>
            <a:ext cx="4304645" cy="3104079"/>
            <a:chOff x="4846091" y="2354264"/>
            <a:chExt cx="4304645" cy="3104079"/>
          </a:xfrm>
        </p:grpSpPr>
        <p:sp>
          <p:nvSpPr>
            <p:cNvPr id="6219" name="Rectangle 107">
              <a:extLst>
                <a:ext uri="{FF2B5EF4-FFF2-40B4-BE49-F238E27FC236}">
                  <a16:creationId xmlns:a16="http://schemas.microsoft.com/office/drawing/2014/main" id="{C17E60D0-368A-45EF-93C5-F5DD9E829587}"/>
                </a:ext>
              </a:extLst>
            </p:cNvPr>
            <p:cNvSpPr>
              <a:spLocks noChangeArrowheads="1"/>
            </p:cNvSpPr>
            <p:nvPr/>
          </p:nvSpPr>
          <p:spPr bwMode="auto">
            <a:xfrm>
              <a:off x="4897387" y="23542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dirty="0">
                  <a:ln>
                    <a:noFill/>
                  </a:ln>
                  <a:solidFill>
                    <a:srgbClr val="000066"/>
                  </a:solidFill>
                  <a:effectLst/>
                  <a:latin typeface="Arial" panose="020B0604020202020204" pitchFamily="34" charset="0"/>
                </a:rPr>
                <a:t>8</a:t>
              </a:r>
              <a:endParaRPr kumimoji="0" lang="en-US" altLang="fr-FR" sz="1200" i="0" u="none" strike="noStrike" cap="none" normalizeH="0" baseline="0" dirty="0">
                <a:ln>
                  <a:noFill/>
                </a:ln>
                <a:solidFill>
                  <a:schemeClr val="tx1"/>
                </a:solidFill>
                <a:effectLst/>
                <a:latin typeface="Arial" panose="020B0604020202020204" pitchFamily="34" charset="0"/>
              </a:endParaRPr>
            </a:p>
          </p:txBody>
        </p:sp>
        <p:grpSp>
          <p:nvGrpSpPr>
            <p:cNvPr id="6320" name="Groupe 6319">
              <a:extLst>
                <a:ext uri="{FF2B5EF4-FFF2-40B4-BE49-F238E27FC236}">
                  <a16:creationId xmlns:a16="http://schemas.microsoft.com/office/drawing/2014/main" id="{67DE3763-C383-4112-AFEB-47B95F9486FB}"/>
                </a:ext>
              </a:extLst>
            </p:cNvPr>
            <p:cNvGrpSpPr/>
            <p:nvPr/>
          </p:nvGrpSpPr>
          <p:grpSpPr>
            <a:xfrm>
              <a:off x="5000431" y="2428877"/>
              <a:ext cx="2161692" cy="2571750"/>
              <a:chOff x="6577014" y="2428876"/>
              <a:chExt cx="3605213" cy="2571750"/>
            </a:xfrm>
          </p:grpSpPr>
          <p:sp>
            <p:nvSpPr>
              <p:cNvPr id="35" name="Line 6">
                <a:extLst>
                  <a:ext uri="{FF2B5EF4-FFF2-40B4-BE49-F238E27FC236}">
                    <a16:creationId xmlns:a16="http://schemas.microsoft.com/office/drawing/2014/main" id="{7C4B392F-73A6-4735-9983-448937BE67DB}"/>
                  </a:ext>
                </a:extLst>
              </p:cNvPr>
              <p:cNvSpPr>
                <a:spLocks noChangeShapeType="1"/>
              </p:cNvSpPr>
              <p:nvPr/>
            </p:nvSpPr>
            <p:spPr bwMode="auto">
              <a:xfrm>
                <a:off x="6615114" y="4664076"/>
                <a:ext cx="3567113" cy="0"/>
              </a:xfrm>
              <a:prstGeom prst="line">
                <a:avLst/>
              </a:prstGeom>
              <a:noFill/>
              <a:ln w="0">
                <a:solidFill>
                  <a:srgbClr val="000033"/>
                </a:solidFill>
                <a:prstDash val="dash"/>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grpSp>
            <p:nvGrpSpPr>
              <p:cNvPr id="6319" name="Groupe 6318">
                <a:extLst>
                  <a:ext uri="{FF2B5EF4-FFF2-40B4-BE49-F238E27FC236}">
                    <a16:creationId xmlns:a16="http://schemas.microsoft.com/office/drawing/2014/main" id="{65764F00-D5C4-471C-8B0A-8DE586FBB9D0}"/>
                  </a:ext>
                </a:extLst>
              </p:cNvPr>
              <p:cNvGrpSpPr/>
              <p:nvPr/>
            </p:nvGrpSpPr>
            <p:grpSpPr>
              <a:xfrm>
                <a:off x="6577014" y="2428876"/>
                <a:ext cx="3605212" cy="2571750"/>
                <a:chOff x="6577014" y="2428876"/>
                <a:chExt cx="3605212" cy="2571750"/>
              </a:xfrm>
            </p:grpSpPr>
            <p:sp>
              <p:nvSpPr>
                <p:cNvPr id="6201" name="Line 89">
                  <a:extLst>
                    <a:ext uri="{FF2B5EF4-FFF2-40B4-BE49-F238E27FC236}">
                      <a16:creationId xmlns:a16="http://schemas.microsoft.com/office/drawing/2014/main" id="{E6538118-61F2-439C-8B06-C91D3A46EF75}"/>
                    </a:ext>
                  </a:extLst>
                </p:cNvPr>
                <p:cNvSpPr>
                  <a:spLocks noChangeShapeType="1"/>
                </p:cNvSpPr>
                <p:nvPr/>
              </p:nvSpPr>
              <p:spPr bwMode="auto">
                <a:xfrm>
                  <a:off x="9290051"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02" name="Line 90">
                  <a:extLst>
                    <a:ext uri="{FF2B5EF4-FFF2-40B4-BE49-F238E27FC236}">
                      <a16:creationId xmlns:a16="http://schemas.microsoft.com/office/drawing/2014/main" id="{D14038A7-F858-435C-977C-584DBCA76F13}"/>
                    </a:ext>
                  </a:extLst>
                </p:cNvPr>
                <p:cNvSpPr>
                  <a:spLocks noChangeShapeType="1"/>
                </p:cNvSpPr>
                <p:nvPr/>
              </p:nvSpPr>
              <p:spPr bwMode="auto">
                <a:xfrm>
                  <a:off x="10182226"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03" name="Freeform 91">
                  <a:extLst>
                    <a:ext uri="{FF2B5EF4-FFF2-40B4-BE49-F238E27FC236}">
                      <a16:creationId xmlns:a16="http://schemas.microsoft.com/office/drawing/2014/main" id="{AAE279E8-6A1D-404A-AA14-794199581901}"/>
                    </a:ext>
                  </a:extLst>
                </p:cNvPr>
                <p:cNvSpPr>
                  <a:spLocks/>
                </p:cNvSpPr>
                <p:nvPr/>
              </p:nvSpPr>
              <p:spPr bwMode="auto">
                <a:xfrm>
                  <a:off x="6911976" y="4946651"/>
                  <a:ext cx="3270250" cy="0"/>
                </a:xfrm>
                <a:custGeom>
                  <a:avLst/>
                  <a:gdLst>
                    <a:gd name="T0" fmla="*/ 0 w 2060"/>
                    <a:gd name="T1" fmla="*/ 375 w 2060"/>
                    <a:gd name="T2" fmla="*/ 936 w 2060"/>
                    <a:gd name="T3" fmla="*/ 1498 w 2060"/>
                    <a:gd name="T4" fmla="*/ 2060 w 2060"/>
                  </a:gdLst>
                  <a:ahLst/>
                  <a:cxnLst>
                    <a:cxn ang="0">
                      <a:pos x="T0" y="0"/>
                    </a:cxn>
                    <a:cxn ang="0">
                      <a:pos x="T1" y="0"/>
                    </a:cxn>
                    <a:cxn ang="0">
                      <a:pos x="T2" y="0"/>
                    </a:cxn>
                    <a:cxn ang="0">
                      <a:pos x="T3" y="0"/>
                    </a:cxn>
                    <a:cxn ang="0">
                      <a:pos x="T4" y="0"/>
                    </a:cxn>
                  </a:cxnLst>
                  <a:rect l="0" t="0" r="r" b="b"/>
                  <a:pathLst>
                    <a:path w="2060">
                      <a:moveTo>
                        <a:pt x="0" y="0"/>
                      </a:moveTo>
                      <a:lnTo>
                        <a:pt x="375" y="0"/>
                      </a:lnTo>
                      <a:lnTo>
                        <a:pt x="936" y="0"/>
                      </a:lnTo>
                      <a:lnTo>
                        <a:pt x="1498" y="0"/>
                      </a:lnTo>
                      <a:lnTo>
                        <a:pt x="2060" y="0"/>
                      </a:lnTo>
                    </a:path>
                  </a:pathLst>
                </a:custGeom>
                <a:noFill/>
                <a:ln w="12700">
                  <a:solidFill>
                    <a:srgbClr val="000033"/>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04" name="Line 92">
                  <a:extLst>
                    <a:ext uri="{FF2B5EF4-FFF2-40B4-BE49-F238E27FC236}">
                      <a16:creationId xmlns:a16="http://schemas.microsoft.com/office/drawing/2014/main" id="{9EA38DE0-7896-4698-ABE5-CD285968C244}"/>
                    </a:ext>
                  </a:extLst>
                </p:cNvPr>
                <p:cNvSpPr>
                  <a:spLocks noChangeShapeType="1"/>
                </p:cNvSpPr>
                <p:nvPr/>
              </p:nvSpPr>
              <p:spPr bwMode="auto">
                <a:xfrm flipV="1">
                  <a:off x="8397876"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05" name="Line 93">
                  <a:extLst>
                    <a:ext uri="{FF2B5EF4-FFF2-40B4-BE49-F238E27FC236}">
                      <a16:creationId xmlns:a16="http://schemas.microsoft.com/office/drawing/2014/main" id="{3103AC9E-B2D5-4AD8-B965-D5635C82F34B}"/>
                    </a:ext>
                  </a:extLst>
                </p:cNvPr>
                <p:cNvSpPr>
                  <a:spLocks noChangeShapeType="1"/>
                </p:cNvSpPr>
                <p:nvPr/>
              </p:nvSpPr>
              <p:spPr bwMode="auto">
                <a:xfrm flipH="1">
                  <a:off x="6577014" y="24288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06" name="Line 94">
                  <a:extLst>
                    <a:ext uri="{FF2B5EF4-FFF2-40B4-BE49-F238E27FC236}">
                      <a16:creationId xmlns:a16="http://schemas.microsoft.com/office/drawing/2014/main" id="{13773116-4142-4903-BCB6-ED7E8028EE53}"/>
                    </a:ext>
                  </a:extLst>
                </p:cNvPr>
                <p:cNvSpPr>
                  <a:spLocks noChangeShapeType="1"/>
                </p:cNvSpPr>
                <p:nvPr/>
              </p:nvSpPr>
              <p:spPr bwMode="auto">
                <a:xfrm flipH="1">
                  <a:off x="6577014" y="27082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07" name="Line 95">
                  <a:extLst>
                    <a:ext uri="{FF2B5EF4-FFF2-40B4-BE49-F238E27FC236}">
                      <a16:creationId xmlns:a16="http://schemas.microsoft.com/office/drawing/2014/main" id="{6ABC08BB-1EA1-47E2-ABF9-1013D42CE567}"/>
                    </a:ext>
                  </a:extLst>
                </p:cNvPr>
                <p:cNvSpPr>
                  <a:spLocks noChangeShapeType="1"/>
                </p:cNvSpPr>
                <p:nvPr/>
              </p:nvSpPr>
              <p:spPr bwMode="auto">
                <a:xfrm flipH="1">
                  <a:off x="6577014" y="29876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08" name="Freeform 96">
                  <a:extLst>
                    <a:ext uri="{FF2B5EF4-FFF2-40B4-BE49-F238E27FC236}">
                      <a16:creationId xmlns:a16="http://schemas.microsoft.com/office/drawing/2014/main" id="{88F16C17-4089-454A-B80A-C2CE1C88167B}"/>
                    </a:ext>
                  </a:extLst>
                </p:cNvPr>
                <p:cNvSpPr>
                  <a:spLocks/>
                </p:cNvSpPr>
                <p:nvPr/>
              </p:nvSpPr>
              <p:spPr bwMode="auto">
                <a:xfrm>
                  <a:off x="6615114" y="2428876"/>
                  <a:ext cx="296863" cy="2517775"/>
                </a:xfrm>
                <a:custGeom>
                  <a:avLst/>
                  <a:gdLst>
                    <a:gd name="T0" fmla="*/ 187 w 187"/>
                    <a:gd name="T1" fmla="*/ 1586 h 1586"/>
                    <a:gd name="T2" fmla="*/ 0 w 187"/>
                    <a:gd name="T3" fmla="*/ 1586 h 1586"/>
                    <a:gd name="T4" fmla="*/ 0 w 187"/>
                    <a:gd name="T5" fmla="*/ 1584 h 1586"/>
                    <a:gd name="T6" fmla="*/ 0 w 187"/>
                    <a:gd name="T7" fmla="*/ 1408 h 1586"/>
                    <a:gd name="T8" fmla="*/ 0 w 187"/>
                    <a:gd name="T9" fmla="*/ 1232 h 1586"/>
                    <a:gd name="T10" fmla="*/ 0 w 187"/>
                    <a:gd name="T11" fmla="*/ 1056 h 1586"/>
                    <a:gd name="T12" fmla="*/ 0 w 187"/>
                    <a:gd name="T13" fmla="*/ 880 h 1586"/>
                    <a:gd name="T14" fmla="*/ 0 w 187"/>
                    <a:gd name="T15" fmla="*/ 704 h 1586"/>
                    <a:gd name="T16" fmla="*/ 0 w 187"/>
                    <a:gd name="T17" fmla="*/ 528 h 1586"/>
                    <a:gd name="T18" fmla="*/ 0 w 187"/>
                    <a:gd name="T19" fmla="*/ 352 h 1586"/>
                    <a:gd name="T20" fmla="*/ 0 w 187"/>
                    <a:gd name="T21" fmla="*/ 176 h 1586"/>
                    <a:gd name="T22" fmla="*/ 0 w 187"/>
                    <a:gd name="T23" fmla="*/ 0 h 1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7" h="1586">
                      <a:moveTo>
                        <a:pt x="187" y="1586"/>
                      </a:moveTo>
                      <a:lnTo>
                        <a:pt x="0" y="1586"/>
                      </a:lnTo>
                      <a:lnTo>
                        <a:pt x="0" y="1584"/>
                      </a:lnTo>
                      <a:lnTo>
                        <a:pt x="0" y="1408"/>
                      </a:lnTo>
                      <a:lnTo>
                        <a:pt x="0" y="1232"/>
                      </a:lnTo>
                      <a:lnTo>
                        <a:pt x="0" y="1056"/>
                      </a:lnTo>
                      <a:lnTo>
                        <a:pt x="0" y="880"/>
                      </a:lnTo>
                      <a:lnTo>
                        <a:pt x="0" y="704"/>
                      </a:lnTo>
                      <a:lnTo>
                        <a:pt x="0" y="528"/>
                      </a:lnTo>
                      <a:lnTo>
                        <a:pt x="0" y="352"/>
                      </a:lnTo>
                      <a:lnTo>
                        <a:pt x="0" y="176"/>
                      </a:lnTo>
                      <a:lnTo>
                        <a:pt x="0" y="0"/>
                      </a:lnTo>
                    </a:path>
                  </a:pathLst>
                </a:custGeom>
                <a:noFill/>
                <a:ln w="12700">
                  <a:solidFill>
                    <a:srgbClr val="000033"/>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09" name="Line 97">
                  <a:extLst>
                    <a:ext uri="{FF2B5EF4-FFF2-40B4-BE49-F238E27FC236}">
                      <a16:creationId xmlns:a16="http://schemas.microsoft.com/office/drawing/2014/main" id="{3C372A70-EDE4-42BA-B07B-6FC3622F10A1}"/>
                    </a:ext>
                  </a:extLst>
                </p:cNvPr>
                <p:cNvSpPr>
                  <a:spLocks noChangeShapeType="1"/>
                </p:cNvSpPr>
                <p:nvPr/>
              </p:nvSpPr>
              <p:spPr bwMode="auto">
                <a:xfrm flipH="1">
                  <a:off x="6577014" y="32670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10" name="Line 98">
                  <a:extLst>
                    <a:ext uri="{FF2B5EF4-FFF2-40B4-BE49-F238E27FC236}">
                      <a16:creationId xmlns:a16="http://schemas.microsoft.com/office/drawing/2014/main" id="{687BE308-0016-4660-80A7-BB9720D283CF}"/>
                    </a:ext>
                  </a:extLst>
                </p:cNvPr>
                <p:cNvSpPr>
                  <a:spLocks noChangeShapeType="1"/>
                </p:cNvSpPr>
                <p:nvPr/>
              </p:nvSpPr>
              <p:spPr bwMode="auto">
                <a:xfrm flipH="1">
                  <a:off x="6577014" y="35464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11" name="Line 99">
                  <a:extLst>
                    <a:ext uri="{FF2B5EF4-FFF2-40B4-BE49-F238E27FC236}">
                      <a16:creationId xmlns:a16="http://schemas.microsoft.com/office/drawing/2014/main" id="{C52A5F53-47C5-4BB3-9A97-2394C4F18C87}"/>
                    </a:ext>
                  </a:extLst>
                </p:cNvPr>
                <p:cNvSpPr>
                  <a:spLocks noChangeShapeType="1"/>
                </p:cNvSpPr>
                <p:nvPr/>
              </p:nvSpPr>
              <p:spPr bwMode="auto">
                <a:xfrm>
                  <a:off x="7507289"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12" name="Line 100">
                  <a:extLst>
                    <a:ext uri="{FF2B5EF4-FFF2-40B4-BE49-F238E27FC236}">
                      <a16:creationId xmlns:a16="http://schemas.microsoft.com/office/drawing/2014/main" id="{BBFD00D3-B5E7-4E17-9E9D-31EC2165C853}"/>
                    </a:ext>
                  </a:extLst>
                </p:cNvPr>
                <p:cNvSpPr>
                  <a:spLocks noChangeShapeType="1"/>
                </p:cNvSpPr>
                <p:nvPr/>
              </p:nvSpPr>
              <p:spPr bwMode="auto">
                <a:xfrm flipH="1">
                  <a:off x="6577014" y="38258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13" name="Line 101">
                  <a:extLst>
                    <a:ext uri="{FF2B5EF4-FFF2-40B4-BE49-F238E27FC236}">
                      <a16:creationId xmlns:a16="http://schemas.microsoft.com/office/drawing/2014/main" id="{B1EF461B-E586-4C87-ACB2-2C5E0EDB9F91}"/>
                    </a:ext>
                  </a:extLst>
                </p:cNvPr>
                <p:cNvSpPr>
                  <a:spLocks noChangeShapeType="1"/>
                </p:cNvSpPr>
                <p:nvPr/>
              </p:nvSpPr>
              <p:spPr bwMode="auto">
                <a:xfrm flipH="1">
                  <a:off x="6577014" y="43846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14" name="Line 102">
                  <a:extLst>
                    <a:ext uri="{FF2B5EF4-FFF2-40B4-BE49-F238E27FC236}">
                      <a16:creationId xmlns:a16="http://schemas.microsoft.com/office/drawing/2014/main" id="{0BDC1A1C-7012-492D-9519-F511764A16DA}"/>
                    </a:ext>
                  </a:extLst>
                </p:cNvPr>
                <p:cNvSpPr>
                  <a:spLocks noChangeShapeType="1"/>
                </p:cNvSpPr>
                <p:nvPr/>
              </p:nvSpPr>
              <p:spPr bwMode="auto">
                <a:xfrm flipH="1">
                  <a:off x="6577014" y="41052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15" name="Line 103">
                  <a:extLst>
                    <a:ext uri="{FF2B5EF4-FFF2-40B4-BE49-F238E27FC236}">
                      <a16:creationId xmlns:a16="http://schemas.microsoft.com/office/drawing/2014/main" id="{3FB3067A-55FA-4E6D-9AA8-B7336932796E}"/>
                    </a:ext>
                  </a:extLst>
                </p:cNvPr>
                <p:cNvSpPr>
                  <a:spLocks noChangeShapeType="1"/>
                </p:cNvSpPr>
                <p:nvPr/>
              </p:nvSpPr>
              <p:spPr bwMode="auto">
                <a:xfrm flipH="1">
                  <a:off x="6577014" y="46640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16" name="Line 104">
                  <a:extLst>
                    <a:ext uri="{FF2B5EF4-FFF2-40B4-BE49-F238E27FC236}">
                      <a16:creationId xmlns:a16="http://schemas.microsoft.com/office/drawing/2014/main" id="{83E2A749-453C-4D54-BD0D-D14C7FD5F153}"/>
                    </a:ext>
                  </a:extLst>
                </p:cNvPr>
                <p:cNvSpPr>
                  <a:spLocks noChangeShapeType="1"/>
                </p:cNvSpPr>
                <p:nvPr/>
              </p:nvSpPr>
              <p:spPr bwMode="auto">
                <a:xfrm flipH="1">
                  <a:off x="6577014" y="4943476"/>
                  <a:ext cx="38100" cy="0"/>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17" name="Line 105">
                  <a:extLst>
                    <a:ext uri="{FF2B5EF4-FFF2-40B4-BE49-F238E27FC236}">
                      <a16:creationId xmlns:a16="http://schemas.microsoft.com/office/drawing/2014/main" id="{83D4A5C5-BE7E-4490-A4C8-198F4AE44079}"/>
                    </a:ext>
                  </a:extLst>
                </p:cNvPr>
                <p:cNvSpPr>
                  <a:spLocks noChangeShapeType="1"/>
                </p:cNvSpPr>
                <p:nvPr/>
              </p:nvSpPr>
              <p:spPr bwMode="auto">
                <a:xfrm>
                  <a:off x="6615114"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18" name="Line 106">
                  <a:extLst>
                    <a:ext uri="{FF2B5EF4-FFF2-40B4-BE49-F238E27FC236}">
                      <a16:creationId xmlns:a16="http://schemas.microsoft.com/office/drawing/2014/main" id="{100CEAD7-5FFD-4238-BDBD-FD48970A4B1E}"/>
                    </a:ext>
                  </a:extLst>
                </p:cNvPr>
                <p:cNvSpPr>
                  <a:spLocks noChangeShapeType="1"/>
                </p:cNvSpPr>
                <p:nvPr/>
              </p:nvSpPr>
              <p:spPr bwMode="auto">
                <a:xfrm>
                  <a:off x="6911976" y="4946651"/>
                  <a:ext cx="0" cy="53975"/>
                </a:xfrm>
                <a:prstGeom prst="line">
                  <a:avLst/>
                </a:prstGeom>
                <a:noFill/>
                <a:ln w="12700">
                  <a:solidFill>
                    <a:srgbClr val="000033"/>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grpSp>
        </p:grpSp>
        <p:sp>
          <p:nvSpPr>
            <p:cNvPr id="6220" name="Rectangle 108">
              <a:extLst>
                <a:ext uri="{FF2B5EF4-FFF2-40B4-BE49-F238E27FC236}">
                  <a16:creationId xmlns:a16="http://schemas.microsoft.com/office/drawing/2014/main" id="{88A9CD51-956A-43A6-9006-44708EEB6C92}"/>
                </a:ext>
              </a:extLst>
            </p:cNvPr>
            <p:cNvSpPr>
              <a:spLocks noChangeArrowheads="1"/>
            </p:cNvSpPr>
            <p:nvPr/>
          </p:nvSpPr>
          <p:spPr bwMode="auto">
            <a:xfrm>
              <a:off x="4897387" y="26336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7</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21" name="Rectangle 109">
              <a:extLst>
                <a:ext uri="{FF2B5EF4-FFF2-40B4-BE49-F238E27FC236}">
                  <a16:creationId xmlns:a16="http://schemas.microsoft.com/office/drawing/2014/main" id="{53F2F588-5280-41DA-92CA-AC5940DB708F}"/>
                </a:ext>
              </a:extLst>
            </p:cNvPr>
            <p:cNvSpPr>
              <a:spLocks noChangeArrowheads="1"/>
            </p:cNvSpPr>
            <p:nvPr/>
          </p:nvSpPr>
          <p:spPr bwMode="auto">
            <a:xfrm>
              <a:off x="4897387" y="29130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6</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22" name="Rectangle 110">
              <a:extLst>
                <a:ext uri="{FF2B5EF4-FFF2-40B4-BE49-F238E27FC236}">
                  <a16:creationId xmlns:a16="http://schemas.microsoft.com/office/drawing/2014/main" id="{A59FF8EC-5088-481B-9795-857947A9829D}"/>
                </a:ext>
              </a:extLst>
            </p:cNvPr>
            <p:cNvSpPr>
              <a:spLocks noChangeArrowheads="1"/>
            </p:cNvSpPr>
            <p:nvPr/>
          </p:nvSpPr>
          <p:spPr bwMode="auto">
            <a:xfrm>
              <a:off x="4897387" y="31924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5</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23" name="Rectangle 111">
              <a:extLst>
                <a:ext uri="{FF2B5EF4-FFF2-40B4-BE49-F238E27FC236}">
                  <a16:creationId xmlns:a16="http://schemas.microsoft.com/office/drawing/2014/main" id="{8B863685-1160-46AC-AD4E-D11DE885469A}"/>
                </a:ext>
              </a:extLst>
            </p:cNvPr>
            <p:cNvSpPr>
              <a:spLocks noChangeArrowheads="1"/>
            </p:cNvSpPr>
            <p:nvPr/>
          </p:nvSpPr>
          <p:spPr bwMode="auto">
            <a:xfrm>
              <a:off x="4897387" y="34718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4</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24" name="Rectangle 112">
              <a:extLst>
                <a:ext uri="{FF2B5EF4-FFF2-40B4-BE49-F238E27FC236}">
                  <a16:creationId xmlns:a16="http://schemas.microsoft.com/office/drawing/2014/main" id="{BBA7B033-D925-4187-95FE-57AC96F6E97E}"/>
                </a:ext>
              </a:extLst>
            </p:cNvPr>
            <p:cNvSpPr>
              <a:spLocks noChangeArrowheads="1"/>
            </p:cNvSpPr>
            <p:nvPr/>
          </p:nvSpPr>
          <p:spPr bwMode="auto">
            <a:xfrm>
              <a:off x="4897387" y="37512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3</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25" name="Rectangle 113">
              <a:extLst>
                <a:ext uri="{FF2B5EF4-FFF2-40B4-BE49-F238E27FC236}">
                  <a16:creationId xmlns:a16="http://schemas.microsoft.com/office/drawing/2014/main" id="{D06B6A7E-E914-47EC-A99E-E7D3D2028DE9}"/>
                </a:ext>
              </a:extLst>
            </p:cNvPr>
            <p:cNvSpPr>
              <a:spLocks noChangeArrowheads="1"/>
            </p:cNvSpPr>
            <p:nvPr/>
          </p:nvSpPr>
          <p:spPr bwMode="auto">
            <a:xfrm>
              <a:off x="4897387" y="43100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1</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26" name="Rectangle 114">
              <a:extLst>
                <a:ext uri="{FF2B5EF4-FFF2-40B4-BE49-F238E27FC236}">
                  <a16:creationId xmlns:a16="http://schemas.microsoft.com/office/drawing/2014/main" id="{915CEB4B-C75C-4345-B2AD-9C1D0A5D77F4}"/>
                </a:ext>
              </a:extLst>
            </p:cNvPr>
            <p:cNvSpPr>
              <a:spLocks noChangeArrowheads="1"/>
            </p:cNvSpPr>
            <p:nvPr/>
          </p:nvSpPr>
          <p:spPr bwMode="auto">
            <a:xfrm>
              <a:off x="4897387" y="45894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0</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27" name="Rectangle 115">
              <a:extLst>
                <a:ext uri="{FF2B5EF4-FFF2-40B4-BE49-F238E27FC236}">
                  <a16:creationId xmlns:a16="http://schemas.microsoft.com/office/drawing/2014/main" id="{E98EE309-2503-42EB-B611-AD559AD5C93A}"/>
                </a:ext>
              </a:extLst>
            </p:cNvPr>
            <p:cNvSpPr>
              <a:spLocks noChangeArrowheads="1"/>
            </p:cNvSpPr>
            <p:nvPr/>
          </p:nvSpPr>
          <p:spPr bwMode="auto">
            <a:xfrm>
              <a:off x="4897387" y="4030664"/>
              <a:ext cx="84959"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2</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28" name="Rectangle 116">
              <a:extLst>
                <a:ext uri="{FF2B5EF4-FFF2-40B4-BE49-F238E27FC236}">
                  <a16:creationId xmlns:a16="http://schemas.microsoft.com/office/drawing/2014/main" id="{ECBC673B-4F63-4210-896E-8A48D26C4A5A}"/>
                </a:ext>
              </a:extLst>
            </p:cNvPr>
            <p:cNvSpPr>
              <a:spLocks noChangeArrowheads="1"/>
            </p:cNvSpPr>
            <p:nvPr/>
          </p:nvSpPr>
          <p:spPr bwMode="auto">
            <a:xfrm>
              <a:off x="4846091" y="4868864"/>
              <a:ext cx="13625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-1</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29" name="Rectangle 117">
              <a:extLst>
                <a:ext uri="{FF2B5EF4-FFF2-40B4-BE49-F238E27FC236}">
                  <a16:creationId xmlns:a16="http://schemas.microsoft.com/office/drawing/2014/main" id="{60043127-C1D4-4565-8C2D-1ADB2FB5DBF6}"/>
                </a:ext>
              </a:extLst>
            </p:cNvPr>
            <p:cNvSpPr>
              <a:spLocks noChangeArrowheads="1"/>
            </p:cNvSpPr>
            <p:nvPr/>
          </p:nvSpPr>
          <p:spPr bwMode="auto">
            <a:xfrm>
              <a:off x="4981843" y="5030789"/>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0</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30" name="Rectangle 118">
              <a:extLst>
                <a:ext uri="{FF2B5EF4-FFF2-40B4-BE49-F238E27FC236}">
                  <a16:creationId xmlns:a16="http://schemas.microsoft.com/office/drawing/2014/main" id="{565945A8-6398-471B-9F86-6E2A982C620F}"/>
                </a:ext>
              </a:extLst>
            </p:cNvPr>
            <p:cNvSpPr>
              <a:spLocks noChangeArrowheads="1"/>
            </p:cNvSpPr>
            <p:nvPr/>
          </p:nvSpPr>
          <p:spPr bwMode="auto">
            <a:xfrm>
              <a:off x="5474314" y="503078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12</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31" name="Rectangle 119">
              <a:extLst>
                <a:ext uri="{FF2B5EF4-FFF2-40B4-BE49-F238E27FC236}">
                  <a16:creationId xmlns:a16="http://schemas.microsoft.com/office/drawing/2014/main" id="{B19D7ED3-93C5-46E6-B05D-ECB9DE8FA130}"/>
                </a:ext>
              </a:extLst>
            </p:cNvPr>
            <p:cNvSpPr>
              <a:spLocks noChangeArrowheads="1"/>
            </p:cNvSpPr>
            <p:nvPr/>
          </p:nvSpPr>
          <p:spPr bwMode="auto">
            <a:xfrm>
              <a:off x="6009264" y="503078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24</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32" name="Rectangle 120">
              <a:extLst>
                <a:ext uri="{FF2B5EF4-FFF2-40B4-BE49-F238E27FC236}">
                  <a16:creationId xmlns:a16="http://schemas.microsoft.com/office/drawing/2014/main" id="{95ADFCE5-5278-43EB-B359-A901BBF76C9F}"/>
                </a:ext>
              </a:extLst>
            </p:cNvPr>
            <p:cNvSpPr>
              <a:spLocks noChangeArrowheads="1"/>
            </p:cNvSpPr>
            <p:nvPr/>
          </p:nvSpPr>
          <p:spPr bwMode="auto">
            <a:xfrm>
              <a:off x="6544214" y="503078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36</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33" name="Rectangle 121">
              <a:extLst>
                <a:ext uri="{FF2B5EF4-FFF2-40B4-BE49-F238E27FC236}">
                  <a16:creationId xmlns:a16="http://schemas.microsoft.com/office/drawing/2014/main" id="{C5BDD3B6-C2C0-465D-BCEA-1386612289F7}"/>
                </a:ext>
              </a:extLst>
            </p:cNvPr>
            <p:cNvSpPr>
              <a:spLocks noChangeArrowheads="1"/>
            </p:cNvSpPr>
            <p:nvPr/>
          </p:nvSpPr>
          <p:spPr bwMode="auto">
            <a:xfrm>
              <a:off x="7078211" y="5030789"/>
              <a:ext cx="16991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48</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34" name="Rectangle 122">
              <a:extLst>
                <a:ext uri="{FF2B5EF4-FFF2-40B4-BE49-F238E27FC236}">
                  <a16:creationId xmlns:a16="http://schemas.microsoft.com/office/drawing/2014/main" id="{49E2F00A-0476-4B29-A45C-64E4241AE14B}"/>
                </a:ext>
              </a:extLst>
            </p:cNvPr>
            <p:cNvSpPr>
              <a:spLocks noChangeArrowheads="1"/>
            </p:cNvSpPr>
            <p:nvPr/>
          </p:nvSpPr>
          <p:spPr bwMode="auto">
            <a:xfrm>
              <a:off x="5160794" y="5030789"/>
              <a:ext cx="8496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a:ln>
                    <a:noFill/>
                  </a:ln>
                  <a:solidFill>
                    <a:srgbClr val="000066"/>
                  </a:solidFill>
                  <a:effectLst/>
                  <a:latin typeface="Arial" panose="020B0604020202020204" pitchFamily="34" charset="0"/>
                </a:rPr>
                <a:t>4</a:t>
              </a:r>
              <a:endParaRPr kumimoji="0" lang="en-US" altLang="fr-FR" sz="1200" i="0" u="none" strike="noStrike" cap="none" normalizeH="0" baseline="0">
                <a:ln>
                  <a:noFill/>
                </a:ln>
                <a:solidFill>
                  <a:schemeClr val="tx1"/>
                </a:solidFill>
                <a:effectLst/>
                <a:latin typeface="Arial" panose="020B0604020202020204" pitchFamily="34" charset="0"/>
              </a:endParaRPr>
            </a:p>
          </p:txBody>
        </p:sp>
        <p:sp>
          <p:nvSpPr>
            <p:cNvPr id="6235" name="Rectangle 123">
              <a:extLst>
                <a:ext uri="{FF2B5EF4-FFF2-40B4-BE49-F238E27FC236}">
                  <a16:creationId xmlns:a16="http://schemas.microsoft.com/office/drawing/2014/main" id="{A84AEE1A-474A-47AA-95F4-016A72C34F06}"/>
                </a:ext>
              </a:extLst>
            </p:cNvPr>
            <p:cNvSpPr>
              <a:spLocks noChangeArrowheads="1"/>
            </p:cNvSpPr>
            <p:nvPr/>
          </p:nvSpPr>
          <p:spPr bwMode="auto">
            <a:xfrm>
              <a:off x="5862096" y="5273677"/>
              <a:ext cx="466923"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200" i="0" u="none" strike="noStrike" cap="none" normalizeH="0" baseline="0" dirty="0">
                  <a:ln>
                    <a:noFill/>
                  </a:ln>
                  <a:solidFill>
                    <a:srgbClr val="000066"/>
                  </a:solidFill>
                  <a:effectLst/>
                  <a:latin typeface="Arial" panose="020B0604020202020204" pitchFamily="34" charset="0"/>
                </a:rPr>
                <a:t>Weeks</a:t>
              </a:r>
              <a:endParaRPr kumimoji="0" lang="en-US" altLang="fr-FR" sz="1200" i="0" u="none" strike="noStrike" cap="none" normalizeH="0" baseline="0" dirty="0">
                <a:ln>
                  <a:noFill/>
                </a:ln>
                <a:solidFill>
                  <a:schemeClr val="tx1"/>
                </a:solidFill>
                <a:effectLst/>
                <a:latin typeface="Arial" panose="020B0604020202020204" pitchFamily="34" charset="0"/>
              </a:endParaRPr>
            </a:p>
          </p:txBody>
        </p:sp>
        <p:sp>
          <p:nvSpPr>
            <p:cNvPr id="6236" name="Line 124">
              <a:extLst>
                <a:ext uri="{FF2B5EF4-FFF2-40B4-BE49-F238E27FC236}">
                  <a16:creationId xmlns:a16="http://schemas.microsoft.com/office/drawing/2014/main" id="{472E7795-48AF-4E7C-AB38-994A624FC4FB}"/>
                </a:ext>
              </a:extLst>
            </p:cNvPr>
            <p:cNvSpPr>
              <a:spLocks noChangeShapeType="1"/>
            </p:cNvSpPr>
            <p:nvPr/>
          </p:nvSpPr>
          <p:spPr bwMode="auto">
            <a:xfrm flipH="1">
              <a:off x="6627173" y="2917827"/>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37" name="Line 125">
              <a:extLst>
                <a:ext uri="{FF2B5EF4-FFF2-40B4-BE49-F238E27FC236}">
                  <a16:creationId xmlns:a16="http://schemas.microsoft.com/office/drawing/2014/main" id="{8D8B75B4-2A36-4DA1-B348-1C1A0DB23DDB}"/>
                </a:ext>
              </a:extLst>
            </p:cNvPr>
            <p:cNvSpPr>
              <a:spLocks noChangeShapeType="1"/>
            </p:cNvSpPr>
            <p:nvPr/>
          </p:nvSpPr>
          <p:spPr bwMode="auto">
            <a:xfrm flipH="1">
              <a:off x="6605280" y="2917827"/>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38" name="Line 126">
              <a:extLst>
                <a:ext uri="{FF2B5EF4-FFF2-40B4-BE49-F238E27FC236}">
                  <a16:creationId xmlns:a16="http://schemas.microsoft.com/office/drawing/2014/main" id="{1CEFCDAB-A669-4547-9BA9-E049F716BD8E}"/>
                </a:ext>
              </a:extLst>
            </p:cNvPr>
            <p:cNvSpPr>
              <a:spLocks noChangeShapeType="1"/>
            </p:cNvSpPr>
            <p:nvPr/>
          </p:nvSpPr>
          <p:spPr bwMode="auto">
            <a:xfrm flipH="1">
              <a:off x="6627173" y="3355977"/>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39" name="Line 127">
              <a:extLst>
                <a:ext uri="{FF2B5EF4-FFF2-40B4-BE49-F238E27FC236}">
                  <a16:creationId xmlns:a16="http://schemas.microsoft.com/office/drawing/2014/main" id="{8D2FC37F-845E-40B7-8D44-347F9D6AE62A}"/>
                </a:ext>
              </a:extLst>
            </p:cNvPr>
            <p:cNvSpPr>
              <a:spLocks noChangeShapeType="1"/>
            </p:cNvSpPr>
            <p:nvPr/>
          </p:nvSpPr>
          <p:spPr bwMode="auto">
            <a:xfrm flipH="1">
              <a:off x="6605280" y="3355977"/>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0" name="Line 128">
              <a:extLst>
                <a:ext uri="{FF2B5EF4-FFF2-40B4-BE49-F238E27FC236}">
                  <a16:creationId xmlns:a16="http://schemas.microsoft.com/office/drawing/2014/main" id="{F43D84AC-231B-4096-A994-07DF69508CB4}"/>
                </a:ext>
              </a:extLst>
            </p:cNvPr>
            <p:cNvSpPr>
              <a:spLocks noChangeShapeType="1"/>
            </p:cNvSpPr>
            <p:nvPr/>
          </p:nvSpPr>
          <p:spPr bwMode="auto">
            <a:xfrm flipV="1">
              <a:off x="6627173" y="2917827"/>
              <a:ext cx="0" cy="43815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1" name="Line 129">
              <a:extLst>
                <a:ext uri="{FF2B5EF4-FFF2-40B4-BE49-F238E27FC236}">
                  <a16:creationId xmlns:a16="http://schemas.microsoft.com/office/drawing/2014/main" id="{15699070-CEAD-4FA1-9B63-FCE09B0081E4}"/>
                </a:ext>
              </a:extLst>
            </p:cNvPr>
            <p:cNvSpPr>
              <a:spLocks noChangeShapeType="1"/>
            </p:cNvSpPr>
            <p:nvPr/>
          </p:nvSpPr>
          <p:spPr bwMode="auto">
            <a:xfrm flipV="1">
              <a:off x="7162123" y="2622552"/>
              <a:ext cx="0" cy="52070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2" name="Line 130">
              <a:extLst>
                <a:ext uri="{FF2B5EF4-FFF2-40B4-BE49-F238E27FC236}">
                  <a16:creationId xmlns:a16="http://schemas.microsoft.com/office/drawing/2014/main" id="{58F6B402-38DF-4B94-AFBF-A317D0263A84}"/>
                </a:ext>
              </a:extLst>
            </p:cNvPr>
            <p:cNvSpPr>
              <a:spLocks noChangeShapeType="1"/>
            </p:cNvSpPr>
            <p:nvPr/>
          </p:nvSpPr>
          <p:spPr bwMode="auto">
            <a:xfrm flipH="1">
              <a:off x="7162123" y="2622552"/>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3" name="Line 131">
              <a:extLst>
                <a:ext uri="{FF2B5EF4-FFF2-40B4-BE49-F238E27FC236}">
                  <a16:creationId xmlns:a16="http://schemas.microsoft.com/office/drawing/2014/main" id="{C9334055-BBC3-456E-A902-3B757B3EAE0A}"/>
                </a:ext>
              </a:extLst>
            </p:cNvPr>
            <p:cNvSpPr>
              <a:spLocks noChangeShapeType="1"/>
            </p:cNvSpPr>
            <p:nvPr/>
          </p:nvSpPr>
          <p:spPr bwMode="auto">
            <a:xfrm flipH="1">
              <a:off x="7140230" y="2622552"/>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4" name="Line 132">
              <a:extLst>
                <a:ext uri="{FF2B5EF4-FFF2-40B4-BE49-F238E27FC236}">
                  <a16:creationId xmlns:a16="http://schemas.microsoft.com/office/drawing/2014/main" id="{ED68B920-F6BB-4658-B959-70CC2B136362}"/>
                </a:ext>
              </a:extLst>
            </p:cNvPr>
            <p:cNvSpPr>
              <a:spLocks noChangeShapeType="1"/>
            </p:cNvSpPr>
            <p:nvPr/>
          </p:nvSpPr>
          <p:spPr bwMode="auto">
            <a:xfrm flipH="1">
              <a:off x="7140230" y="3143252"/>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5" name="Line 133">
              <a:extLst>
                <a:ext uri="{FF2B5EF4-FFF2-40B4-BE49-F238E27FC236}">
                  <a16:creationId xmlns:a16="http://schemas.microsoft.com/office/drawing/2014/main" id="{2723FA18-FA8C-441A-BE34-A2B7396D4022}"/>
                </a:ext>
              </a:extLst>
            </p:cNvPr>
            <p:cNvSpPr>
              <a:spLocks noChangeShapeType="1"/>
            </p:cNvSpPr>
            <p:nvPr/>
          </p:nvSpPr>
          <p:spPr bwMode="auto">
            <a:xfrm flipH="1">
              <a:off x="7162123" y="3143252"/>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6" name="Line 134">
              <a:extLst>
                <a:ext uri="{FF2B5EF4-FFF2-40B4-BE49-F238E27FC236}">
                  <a16:creationId xmlns:a16="http://schemas.microsoft.com/office/drawing/2014/main" id="{DA179EBA-F9FE-44DB-9AF8-C0F2705512A7}"/>
                </a:ext>
              </a:extLst>
            </p:cNvPr>
            <p:cNvSpPr>
              <a:spLocks noChangeShapeType="1"/>
            </p:cNvSpPr>
            <p:nvPr/>
          </p:nvSpPr>
          <p:spPr bwMode="auto">
            <a:xfrm flipV="1">
              <a:off x="6092223" y="3332164"/>
              <a:ext cx="0" cy="347663"/>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7" name="Line 135">
              <a:extLst>
                <a:ext uri="{FF2B5EF4-FFF2-40B4-BE49-F238E27FC236}">
                  <a16:creationId xmlns:a16="http://schemas.microsoft.com/office/drawing/2014/main" id="{9CFB799B-390B-4BB8-A648-63F76816748A}"/>
                </a:ext>
              </a:extLst>
            </p:cNvPr>
            <p:cNvSpPr>
              <a:spLocks noChangeShapeType="1"/>
            </p:cNvSpPr>
            <p:nvPr/>
          </p:nvSpPr>
          <p:spPr bwMode="auto">
            <a:xfrm flipH="1">
              <a:off x="6092223" y="3332164"/>
              <a:ext cx="22845"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8" name="Line 136">
              <a:extLst>
                <a:ext uri="{FF2B5EF4-FFF2-40B4-BE49-F238E27FC236}">
                  <a16:creationId xmlns:a16="http://schemas.microsoft.com/office/drawing/2014/main" id="{7182EFAA-D18F-400B-8E7A-616CCCA97406}"/>
                </a:ext>
              </a:extLst>
            </p:cNvPr>
            <p:cNvSpPr>
              <a:spLocks noChangeShapeType="1"/>
            </p:cNvSpPr>
            <p:nvPr/>
          </p:nvSpPr>
          <p:spPr bwMode="auto">
            <a:xfrm flipH="1">
              <a:off x="6092223" y="3679827"/>
              <a:ext cx="22845"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49" name="Line 137">
              <a:extLst>
                <a:ext uri="{FF2B5EF4-FFF2-40B4-BE49-F238E27FC236}">
                  <a16:creationId xmlns:a16="http://schemas.microsoft.com/office/drawing/2014/main" id="{F0867AF6-6C8B-45CD-AF93-B8AA90ABAC5D}"/>
                </a:ext>
              </a:extLst>
            </p:cNvPr>
            <p:cNvSpPr>
              <a:spLocks noChangeShapeType="1"/>
            </p:cNvSpPr>
            <p:nvPr/>
          </p:nvSpPr>
          <p:spPr bwMode="auto">
            <a:xfrm flipH="1">
              <a:off x="6071282" y="3332164"/>
              <a:ext cx="20941"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0" name="Line 138">
              <a:extLst>
                <a:ext uri="{FF2B5EF4-FFF2-40B4-BE49-F238E27FC236}">
                  <a16:creationId xmlns:a16="http://schemas.microsoft.com/office/drawing/2014/main" id="{51087E3F-E0FD-4413-8FA4-B6AC2034F684}"/>
                </a:ext>
              </a:extLst>
            </p:cNvPr>
            <p:cNvSpPr>
              <a:spLocks noChangeShapeType="1"/>
            </p:cNvSpPr>
            <p:nvPr/>
          </p:nvSpPr>
          <p:spPr bwMode="auto">
            <a:xfrm flipH="1">
              <a:off x="6071282" y="3679827"/>
              <a:ext cx="20941"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1" name="Line 139">
              <a:extLst>
                <a:ext uri="{FF2B5EF4-FFF2-40B4-BE49-F238E27FC236}">
                  <a16:creationId xmlns:a16="http://schemas.microsoft.com/office/drawing/2014/main" id="{196EF74D-BFD0-4250-9806-EF228F8B9D74}"/>
                </a:ext>
              </a:extLst>
            </p:cNvPr>
            <p:cNvSpPr>
              <a:spLocks noChangeShapeType="1"/>
            </p:cNvSpPr>
            <p:nvPr/>
          </p:nvSpPr>
          <p:spPr bwMode="auto">
            <a:xfrm flipH="1">
              <a:off x="5558226" y="3967164"/>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2" name="Line 140">
              <a:extLst>
                <a:ext uri="{FF2B5EF4-FFF2-40B4-BE49-F238E27FC236}">
                  <a16:creationId xmlns:a16="http://schemas.microsoft.com/office/drawing/2014/main" id="{BCC8ACBE-393A-423A-B5DA-B3EF9DB01261}"/>
                </a:ext>
              </a:extLst>
            </p:cNvPr>
            <p:cNvSpPr>
              <a:spLocks noChangeShapeType="1"/>
            </p:cNvSpPr>
            <p:nvPr/>
          </p:nvSpPr>
          <p:spPr bwMode="auto">
            <a:xfrm flipH="1">
              <a:off x="5536333" y="3967164"/>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3" name="Line 141">
              <a:extLst>
                <a:ext uri="{FF2B5EF4-FFF2-40B4-BE49-F238E27FC236}">
                  <a16:creationId xmlns:a16="http://schemas.microsoft.com/office/drawing/2014/main" id="{E2E09990-D2B7-41F6-A8BC-0858F8B65155}"/>
                </a:ext>
              </a:extLst>
            </p:cNvPr>
            <p:cNvSpPr>
              <a:spLocks noChangeShapeType="1"/>
            </p:cNvSpPr>
            <p:nvPr/>
          </p:nvSpPr>
          <p:spPr bwMode="auto">
            <a:xfrm flipH="1">
              <a:off x="5536333" y="4200527"/>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4" name="Line 142">
              <a:extLst>
                <a:ext uri="{FF2B5EF4-FFF2-40B4-BE49-F238E27FC236}">
                  <a16:creationId xmlns:a16="http://schemas.microsoft.com/office/drawing/2014/main" id="{FDAC4008-AB0B-488B-B563-4506DCB2530C}"/>
                </a:ext>
              </a:extLst>
            </p:cNvPr>
            <p:cNvSpPr>
              <a:spLocks noChangeShapeType="1"/>
            </p:cNvSpPr>
            <p:nvPr/>
          </p:nvSpPr>
          <p:spPr bwMode="auto">
            <a:xfrm flipH="1">
              <a:off x="5558226" y="4200527"/>
              <a:ext cx="21893"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5" name="Line 143">
              <a:extLst>
                <a:ext uri="{FF2B5EF4-FFF2-40B4-BE49-F238E27FC236}">
                  <a16:creationId xmlns:a16="http://schemas.microsoft.com/office/drawing/2014/main" id="{1448ECDE-09A2-43B7-B219-97DED4928A0C}"/>
                </a:ext>
              </a:extLst>
            </p:cNvPr>
            <p:cNvSpPr>
              <a:spLocks noChangeShapeType="1"/>
            </p:cNvSpPr>
            <p:nvPr/>
          </p:nvSpPr>
          <p:spPr bwMode="auto">
            <a:xfrm flipV="1">
              <a:off x="5558226" y="3967164"/>
              <a:ext cx="0" cy="233363"/>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6" name="Line 144">
              <a:extLst>
                <a:ext uri="{FF2B5EF4-FFF2-40B4-BE49-F238E27FC236}">
                  <a16:creationId xmlns:a16="http://schemas.microsoft.com/office/drawing/2014/main" id="{D749AE21-B096-43AA-B8CD-240621A3451F}"/>
                </a:ext>
              </a:extLst>
            </p:cNvPr>
            <p:cNvSpPr>
              <a:spLocks noChangeShapeType="1"/>
            </p:cNvSpPr>
            <p:nvPr/>
          </p:nvSpPr>
          <p:spPr bwMode="auto">
            <a:xfrm flipH="1">
              <a:off x="5201275" y="4367214"/>
              <a:ext cx="22845"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7" name="Line 145">
              <a:extLst>
                <a:ext uri="{FF2B5EF4-FFF2-40B4-BE49-F238E27FC236}">
                  <a16:creationId xmlns:a16="http://schemas.microsoft.com/office/drawing/2014/main" id="{1B92293C-4AC5-44D8-BA08-247C9DF44BAB}"/>
                </a:ext>
              </a:extLst>
            </p:cNvPr>
            <p:cNvSpPr>
              <a:spLocks noChangeShapeType="1"/>
            </p:cNvSpPr>
            <p:nvPr/>
          </p:nvSpPr>
          <p:spPr bwMode="auto">
            <a:xfrm flipH="1">
              <a:off x="5180334" y="4367214"/>
              <a:ext cx="20941"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8" name="Line 146">
              <a:extLst>
                <a:ext uri="{FF2B5EF4-FFF2-40B4-BE49-F238E27FC236}">
                  <a16:creationId xmlns:a16="http://schemas.microsoft.com/office/drawing/2014/main" id="{FB6448A4-A03E-4287-B108-3C8745A84767}"/>
                </a:ext>
              </a:extLst>
            </p:cNvPr>
            <p:cNvSpPr>
              <a:spLocks noChangeShapeType="1"/>
            </p:cNvSpPr>
            <p:nvPr/>
          </p:nvSpPr>
          <p:spPr bwMode="auto">
            <a:xfrm flipH="1">
              <a:off x="5180334" y="4543427"/>
              <a:ext cx="20941"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59" name="Line 147">
              <a:extLst>
                <a:ext uri="{FF2B5EF4-FFF2-40B4-BE49-F238E27FC236}">
                  <a16:creationId xmlns:a16="http://schemas.microsoft.com/office/drawing/2014/main" id="{7B116C64-A354-45DC-816D-47F5B1C19195}"/>
                </a:ext>
              </a:extLst>
            </p:cNvPr>
            <p:cNvSpPr>
              <a:spLocks noChangeShapeType="1"/>
            </p:cNvSpPr>
            <p:nvPr/>
          </p:nvSpPr>
          <p:spPr bwMode="auto">
            <a:xfrm flipH="1">
              <a:off x="5201275" y="4543427"/>
              <a:ext cx="22845" cy="0"/>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0" name="Line 148">
              <a:extLst>
                <a:ext uri="{FF2B5EF4-FFF2-40B4-BE49-F238E27FC236}">
                  <a16:creationId xmlns:a16="http://schemas.microsoft.com/office/drawing/2014/main" id="{8C7A0185-CEAC-46D6-816B-98312202732C}"/>
                </a:ext>
              </a:extLst>
            </p:cNvPr>
            <p:cNvSpPr>
              <a:spLocks noChangeShapeType="1"/>
            </p:cNvSpPr>
            <p:nvPr/>
          </p:nvSpPr>
          <p:spPr bwMode="auto">
            <a:xfrm flipV="1">
              <a:off x="5201275" y="4367214"/>
              <a:ext cx="0" cy="176213"/>
            </a:xfrm>
            <a:prstGeom prst="line">
              <a:avLst/>
            </a:prstGeom>
            <a:noFill/>
            <a:ln w="12700">
              <a:solidFill>
                <a:srgbClr val="CC1E99"/>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1" name="Line 149">
              <a:extLst>
                <a:ext uri="{FF2B5EF4-FFF2-40B4-BE49-F238E27FC236}">
                  <a16:creationId xmlns:a16="http://schemas.microsoft.com/office/drawing/2014/main" id="{647773B1-1213-4D33-87ED-59EE481A635C}"/>
                </a:ext>
              </a:extLst>
            </p:cNvPr>
            <p:cNvSpPr>
              <a:spLocks noChangeShapeType="1"/>
            </p:cNvSpPr>
            <p:nvPr/>
          </p:nvSpPr>
          <p:spPr bwMode="auto">
            <a:xfrm flipH="1">
              <a:off x="7162123" y="3525839"/>
              <a:ext cx="21880"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2" name="Line 150">
              <a:extLst>
                <a:ext uri="{FF2B5EF4-FFF2-40B4-BE49-F238E27FC236}">
                  <a16:creationId xmlns:a16="http://schemas.microsoft.com/office/drawing/2014/main" id="{4C973904-B566-4FD3-AD56-3984CEC41317}"/>
                </a:ext>
              </a:extLst>
            </p:cNvPr>
            <p:cNvSpPr>
              <a:spLocks noChangeShapeType="1"/>
            </p:cNvSpPr>
            <p:nvPr/>
          </p:nvSpPr>
          <p:spPr bwMode="auto">
            <a:xfrm flipH="1">
              <a:off x="7140230" y="3525839"/>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3" name="Line 151">
              <a:extLst>
                <a:ext uri="{FF2B5EF4-FFF2-40B4-BE49-F238E27FC236}">
                  <a16:creationId xmlns:a16="http://schemas.microsoft.com/office/drawing/2014/main" id="{C408C877-D8DA-42B9-A54A-BB63D2512620}"/>
                </a:ext>
              </a:extLst>
            </p:cNvPr>
            <p:cNvSpPr>
              <a:spLocks noChangeShapeType="1"/>
            </p:cNvSpPr>
            <p:nvPr/>
          </p:nvSpPr>
          <p:spPr bwMode="auto">
            <a:xfrm flipH="1">
              <a:off x="6092223" y="4086227"/>
              <a:ext cx="22845"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4" name="Line 152">
              <a:extLst>
                <a:ext uri="{FF2B5EF4-FFF2-40B4-BE49-F238E27FC236}">
                  <a16:creationId xmlns:a16="http://schemas.microsoft.com/office/drawing/2014/main" id="{D46C6857-C48D-43B4-A734-AA8DB2E090CC}"/>
                </a:ext>
              </a:extLst>
            </p:cNvPr>
            <p:cNvSpPr>
              <a:spLocks noChangeShapeType="1"/>
            </p:cNvSpPr>
            <p:nvPr/>
          </p:nvSpPr>
          <p:spPr bwMode="auto">
            <a:xfrm flipH="1">
              <a:off x="6092223" y="4416427"/>
              <a:ext cx="22845"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5" name="Line 153">
              <a:extLst>
                <a:ext uri="{FF2B5EF4-FFF2-40B4-BE49-F238E27FC236}">
                  <a16:creationId xmlns:a16="http://schemas.microsoft.com/office/drawing/2014/main" id="{530374AD-CD2D-4B5F-947D-CCC56CC1524B}"/>
                </a:ext>
              </a:extLst>
            </p:cNvPr>
            <p:cNvSpPr>
              <a:spLocks noChangeShapeType="1"/>
            </p:cNvSpPr>
            <p:nvPr/>
          </p:nvSpPr>
          <p:spPr bwMode="auto">
            <a:xfrm>
              <a:off x="6092223" y="4086227"/>
              <a:ext cx="0" cy="33020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6" name="Line 154">
              <a:extLst>
                <a:ext uri="{FF2B5EF4-FFF2-40B4-BE49-F238E27FC236}">
                  <a16:creationId xmlns:a16="http://schemas.microsoft.com/office/drawing/2014/main" id="{4A011A52-75A1-4560-B128-3A5C67F030A1}"/>
                </a:ext>
              </a:extLst>
            </p:cNvPr>
            <p:cNvSpPr>
              <a:spLocks noChangeShapeType="1"/>
            </p:cNvSpPr>
            <p:nvPr/>
          </p:nvSpPr>
          <p:spPr bwMode="auto">
            <a:xfrm flipH="1">
              <a:off x="6071282" y="4416427"/>
              <a:ext cx="20941"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7" name="Line 155">
              <a:extLst>
                <a:ext uri="{FF2B5EF4-FFF2-40B4-BE49-F238E27FC236}">
                  <a16:creationId xmlns:a16="http://schemas.microsoft.com/office/drawing/2014/main" id="{34E801FD-F8D7-43D1-89E7-C00528C40972}"/>
                </a:ext>
              </a:extLst>
            </p:cNvPr>
            <p:cNvSpPr>
              <a:spLocks noChangeShapeType="1"/>
            </p:cNvSpPr>
            <p:nvPr/>
          </p:nvSpPr>
          <p:spPr bwMode="auto">
            <a:xfrm flipH="1">
              <a:off x="6071282" y="4086227"/>
              <a:ext cx="20941"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8" name="Line 156">
              <a:extLst>
                <a:ext uri="{FF2B5EF4-FFF2-40B4-BE49-F238E27FC236}">
                  <a16:creationId xmlns:a16="http://schemas.microsoft.com/office/drawing/2014/main" id="{4F8EDC4B-5E78-4FFE-8F46-721CFAB872E8}"/>
                </a:ext>
              </a:extLst>
            </p:cNvPr>
            <p:cNvSpPr>
              <a:spLocks noChangeShapeType="1"/>
            </p:cNvSpPr>
            <p:nvPr/>
          </p:nvSpPr>
          <p:spPr bwMode="auto">
            <a:xfrm flipH="1">
              <a:off x="5558226" y="4392614"/>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69" name="Line 157">
              <a:extLst>
                <a:ext uri="{FF2B5EF4-FFF2-40B4-BE49-F238E27FC236}">
                  <a16:creationId xmlns:a16="http://schemas.microsoft.com/office/drawing/2014/main" id="{6ECA95C8-2CF3-436C-8C68-953231A14DF7}"/>
                </a:ext>
              </a:extLst>
            </p:cNvPr>
            <p:cNvSpPr>
              <a:spLocks noChangeShapeType="1"/>
            </p:cNvSpPr>
            <p:nvPr/>
          </p:nvSpPr>
          <p:spPr bwMode="auto">
            <a:xfrm>
              <a:off x="5536333" y="4392614"/>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0" name="Line 158">
              <a:extLst>
                <a:ext uri="{FF2B5EF4-FFF2-40B4-BE49-F238E27FC236}">
                  <a16:creationId xmlns:a16="http://schemas.microsoft.com/office/drawing/2014/main" id="{98F23100-A5E6-47CB-8753-735565DA6030}"/>
                </a:ext>
              </a:extLst>
            </p:cNvPr>
            <p:cNvSpPr>
              <a:spLocks noChangeShapeType="1"/>
            </p:cNvSpPr>
            <p:nvPr/>
          </p:nvSpPr>
          <p:spPr bwMode="auto">
            <a:xfrm flipH="1" flipV="1">
              <a:off x="5180333" y="4603751"/>
              <a:ext cx="20887" cy="1"/>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1" name="Line 159">
              <a:extLst>
                <a:ext uri="{FF2B5EF4-FFF2-40B4-BE49-F238E27FC236}">
                  <a16:creationId xmlns:a16="http://schemas.microsoft.com/office/drawing/2014/main" id="{1546D391-9054-418D-AAB4-8371D4C87CBA}"/>
                </a:ext>
              </a:extLst>
            </p:cNvPr>
            <p:cNvSpPr>
              <a:spLocks noChangeShapeType="1"/>
            </p:cNvSpPr>
            <p:nvPr/>
          </p:nvSpPr>
          <p:spPr bwMode="auto">
            <a:xfrm flipH="1" flipV="1">
              <a:off x="5201275" y="4603751"/>
              <a:ext cx="22786" cy="1"/>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2" name="Line 160">
              <a:extLst>
                <a:ext uri="{FF2B5EF4-FFF2-40B4-BE49-F238E27FC236}">
                  <a16:creationId xmlns:a16="http://schemas.microsoft.com/office/drawing/2014/main" id="{F36A41AE-14D7-4EFD-9C1E-700636CD2A84}"/>
                </a:ext>
              </a:extLst>
            </p:cNvPr>
            <p:cNvSpPr>
              <a:spLocks noChangeShapeType="1"/>
            </p:cNvSpPr>
            <p:nvPr/>
          </p:nvSpPr>
          <p:spPr bwMode="auto">
            <a:xfrm flipH="1">
              <a:off x="5201275" y="4752977"/>
              <a:ext cx="22845"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3" name="Line 161">
              <a:extLst>
                <a:ext uri="{FF2B5EF4-FFF2-40B4-BE49-F238E27FC236}">
                  <a16:creationId xmlns:a16="http://schemas.microsoft.com/office/drawing/2014/main" id="{DEBF5182-63D5-42B4-861F-CCDE253AEEFD}"/>
                </a:ext>
              </a:extLst>
            </p:cNvPr>
            <p:cNvSpPr>
              <a:spLocks noChangeShapeType="1"/>
            </p:cNvSpPr>
            <p:nvPr/>
          </p:nvSpPr>
          <p:spPr bwMode="auto">
            <a:xfrm flipH="1">
              <a:off x="5180334" y="4752977"/>
              <a:ext cx="20941"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4" name="Line 162">
              <a:extLst>
                <a:ext uri="{FF2B5EF4-FFF2-40B4-BE49-F238E27FC236}">
                  <a16:creationId xmlns:a16="http://schemas.microsoft.com/office/drawing/2014/main" id="{6D2FA3C3-4B0A-429E-BCE3-0A683C46EC60}"/>
                </a:ext>
              </a:extLst>
            </p:cNvPr>
            <p:cNvSpPr>
              <a:spLocks noChangeShapeType="1"/>
            </p:cNvSpPr>
            <p:nvPr/>
          </p:nvSpPr>
          <p:spPr bwMode="auto">
            <a:xfrm flipV="1">
              <a:off x="5201275" y="4603752"/>
              <a:ext cx="0" cy="149225"/>
            </a:xfrm>
            <a:prstGeom prst="line">
              <a:avLst/>
            </a:prstGeom>
            <a:noFill/>
            <a:ln w="12700">
              <a:solidFill>
                <a:srgbClr val="0070C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5" name="Line 163">
              <a:extLst>
                <a:ext uri="{FF2B5EF4-FFF2-40B4-BE49-F238E27FC236}">
                  <a16:creationId xmlns:a16="http://schemas.microsoft.com/office/drawing/2014/main" id="{205E6E56-E2B4-4DB9-A80E-5F2D1C51BD1D}"/>
                </a:ext>
              </a:extLst>
            </p:cNvPr>
            <p:cNvSpPr>
              <a:spLocks noChangeShapeType="1"/>
            </p:cNvSpPr>
            <p:nvPr/>
          </p:nvSpPr>
          <p:spPr bwMode="auto">
            <a:xfrm flipH="1">
              <a:off x="5536333" y="4600577"/>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6" name="Line 164">
              <a:extLst>
                <a:ext uri="{FF2B5EF4-FFF2-40B4-BE49-F238E27FC236}">
                  <a16:creationId xmlns:a16="http://schemas.microsoft.com/office/drawing/2014/main" id="{60C44042-3CA4-4CD1-9765-CD93CA7B316C}"/>
                </a:ext>
              </a:extLst>
            </p:cNvPr>
            <p:cNvSpPr>
              <a:spLocks noChangeShapeType="1"/>
            </p:cNvSpPr>
            <p:nvPr/>
          </p:nvSpPr>
          <p:spPr bwMode="auto">
            <a:xfrm flipH="1">
              <a:off x="5558226" y="4600577"/>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7" name="Line 165">
              <a:extLst>
                <a:ext uri="{FF2B5EF4-FFF2-40B4-BE49-F238E27FC236}">
                  <a16:creationId xmlns:a16="http://schemas.microsoft.com/office/drawing/2014/main" id="{782124DA-4A91-4223-AEF6-E9ED658B6BE3}"/>
                </a:ext>
              </a:extLst>
            </p:cNvPr>
            <p:cNvSpPr>
              <a:spLocks noChangeShapeType="1"/>
            </p:cNvSpPr>
            <p:nvPr/>
          </p:nvSpPr>
          <p:spPr bwMode="auto">
            <a:xfrm>
              <a:off x="5558226" y="4392614"/>
              <a:ext cx="0" cy="207963"/>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8" name="Line 166">
              <a:extLst>
                <a:ext uri="{FF2B5EF4-FFF2-40B4-BE49-F238E27FC236}">
                  <a16:creationId xmlns:a16="http://schemas.microsoft.com/office/drawing/2014/main" id="{01083EA6-545F-4058-B5D5-EC2803756048}"/>
                </a:ext>
              </a:extLst>
            </p:cNvPr>
            <p:cNvSpPr>
              <a:spLocks noChangeShapeType="1"/>
            </p:cNvSpPr>
            <p:nvPr/>
          </p:nvSpPr>
          <p:spPr bwMode="auto">
            <a:xfrm flipH="1">
              <a:off x="7140230" y="3992564"/>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79" name="Line 167">
              <a:extLst>
                <a:ext uri="{FF2B5EF4-FFF2-40B4-BE49-F238E27FC236}">
                  <a16:creationId xmlns:a16="http://schemas.microsoft.com/office/drawing/2014/main" id="{79E19A8C-1F3B-481E-ABE8-98110C004B4B}"/>
                </a:ext>
              </a:extLst>
            </p:cNvPr>
            <p:cNvSpPr>
              <a:spLocks noChangeShapeType="1"/>
            </p:cNvSpPr>
            <p:nvPr/>
          </p:nvSpPr>
          <p:spPr bwMode="auto">
            <a:xfrm flipH="1">
              <a:off x="7162123" y="3992564"/>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0" name="Line 168">
              <a:extLst>
                <a:ext uri="{FF2B5EF4-FFF2-40B4-BE49-F238E27FC236}">
                  <a16:creationId xmlns:a16="http://schemas.microsoft.com/office/drawing/2014/main" id="{828FA570-DF9C-4F31-AF37-0EEFE84C8E61}"/>
                </a:ext>
              </a:extLst>
            </p:cNvPr>
            <p:cNvSpPr>
              <a:spLocks noChangeShapeType="1"/>
            </p:cNvSpPr>
            <p:nvPr/>
          </p:nvSpPr>
          <p:spPr bwMode="auto">
            <a:xfrm>
              <a:off x="6627173" y="3798889"/>
              <a:ext cx="0" cy="39370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1" name="Line 169">
              <a:extLst>
                <a:ext uri="{FF2B5EF4-FFF2-40B4-BE49-F238E27FC236}">
                  <a16:creationId xmlns:a16="http://schemas.microsoft.com/office/drawing/2014/main" id="{CDCAB187-4FF6-42D8-AD12-1D609CF0C571}"/>
                </a:ext>
              </a:extLst>
            </p:cNvPr>
            <p:cNvSpPr>
              <a:spLocks noChangeShapeType="1"/>
            </p:cNvSpPr>
            <p:nvPr/>
          </p:nvSpPr>
          <p:spPr bwMode="auto">
            <a:xfrm flipH="1">
              <a:off x="6627173" y="4192589"/>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2" name="Line 170">
              <a:extLst>
                <a:ext uri="{FF2B5EF4-FFF2-40B4-BE49-F238E27FC236}">
                  <a16:creationId xmlns:a16="http://schemas.microsoft.com/office/drawing/2014/main" id="{27B45779-26B4-448D-821F-DAD44CD00734}"/>
                </a:ext>
              </a:extLst>
            </p:cNvPr>
            <p:cNvSpPr>
              <a:spLocks noChangeShapeType="1"/>
            </p:cNvSpPr>
            <p:nvPr/>
          </p:nvSpPr>
          <p:spPr bwMode="auto">
            <a:xfrm flipH="1">
              <a:off x="6605280" y="4192589"/>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3" name="Line 171">
              <a:extLst>
                <a:ext uri="{FF2B5EF4-FFF2-40B4-BE49-F238E27FC236}">
                  <a16:creationId xmlns:a16="http://schemas.microsoft.com/office/drawing/2014/main" id="{8D9533EE-59F6-4786-A8B1-338693A317A0}"/>
                </a:ext>
              </a:extLst>
            </p:cNvPr>
            <p:cNvSpPr>
              <a:spLocks noChangeShapeType="1"/>
            </p:cNvSpPr>
            <p:nvPr/>
          </p:nvSpPr>
          <p:spPr bwMode="auto">
            <a:xfrm flipH="1">
              <a:off x="6627173" y="3798889"/>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4" name="Line 172">
              <a:extLst>
                <a:ext uri="{FF2B5EF4-FFF2-40B4-BE49-F238E27FC236}">
                  <a16:creationId xmlns:a16="http://schemas.microsoft.com/office/drawing/2014/main" id="{4C2A5FFD-3ECA-4D1F-BAAB-9B4E4DAAC7FB}"/>
                </a:ext>
              </a:extLst>
            </p:cNvPr>
            <p:cNvSpPr>
              <a:spLocks noChangeShapeType="1"/>
            </p:cNvSpPr>
            <p:nvPr/>
          </p:nvSpPr>
          <p:spPr bwMode="auto">
            <a:xfrm flipH="1">
              <a:off x="6605280" y="3798889"/>
              <a:ext cx="21893" cy="0"/>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5" name="Line 173">
              <a:extLst>
                <a:ext uri="{FF2B5EF4-FFF2-40B4-BE49-F238E27FC236}">
                  <a16:creationId xmlns:a16="http://schemas.microsoft.com/office/drawing/2014/main" id="{6E0E1743-924D-479B-9E24-C7EC1437F46F}"/>
                </a:ext>
              </a:extLst>
            </p:cNvPr>
            <p:cNvSpPr>
              <a:spLocks noChangeShapeType="1"/>
            </p:cNvSpPr>
            <p:nvPr/>
          </p:nvSpPr>
          <p:spPr bwMode="auto">
            <a:xfrm flipV="1">
              <a:off x="7162123" y="3525839"/>
              <a:ext cx="0" cy="466725"/>
            </a:xfrm>
            <a:prstGeom prst="line">
              <a:avLst/>
            </a:prstGeom>
            <a:noFill/>
            <a:ln w="12700">
              <a:solidFill>
                <a:srgbClr val="0000FF"/>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6" name="Line 174">
              <a:extLst>
                <a:ext uri="{FF2B5EF4-FFF2-40B4-BE49-F238E27FC236}">
                  <a16:creationId xmlns:a16="http://schemas.microsoft.com/office/drawing/2014/main" id="{A21E5A83-37DD-4472-BC8C-3551BE3260CF}"/>
                </a:ext>
              </a:extLst>
            </p:cNvPr>
            <p:cNvSpPr>
              <a:spLocks noChangeShapeType="1"/>
            </p:cNvSpPr>
            <p:nvPr/>
          </p:nvSpPr>
          <p:spPr bwMode="auto">
            <a:xfrm flipH="1">
              <a:off x="6092223" y="4327527"/>
              <a:ext cx="22845"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7" name="Line 175">
              <a:extLst>
                <a:ext uri="{FF2B5EF4-FFF2-40B4-BE49-F238E27FC236}">
                  <a16:creationId xmlns:a16="http://schemas.microsoft.com/office/drawing/2014/main" id="{1AA30EA9-ED6B-4C64-8381-8D615586E50F}"/>
                </a:ext>
              </a:extLst>
            </p:cNvPr>
            <p:cNvSpPr>
              <a:spLocks noChangeShapeType="1"/>
            </p:cNvSpPr>
            <p:nvPr/>
          </p:nvSpPr>
          <p:spPr bwMode="auto">
            <a:xfrm flipH="1">
              <a:off x="6092223" y="4756152"/>
              <a:ext cx="22845"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8" name="Line 176">
              <a:extLst>
                <a:ext uri="{FF2B5EF4-FFF2-40B4-BE49-F238E27FC236}">
                  <a16:creationId xmlns:a16="http://schemas.microsoft.com/office/drawing/2014/main" id="{39649B78-C583-4105-97E4-F2BEC8E687C4}"/>
                </a:ext>
              </a:extLst>
            </p:cNvPr>
            <p:cNvSpPr>
              <a:spLocks noChangeShapeType="1"/>
            </p:cNvSpPr>
            <p:nvPr/>
          </p:nvSpPr>
          <p:spPr bwMode="auto">
            <a:xfrm flipV="1">
              <a:off x="6092223" y="4327527"/>
              <a:ext cx="0" cy="428625"/>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89" name="Line 177">
              <a:extLst>
                <a:ext uri="{FF2B5EF4-FFF2-40B4-BE49-F238E27FC236}">
                  <a16:creationId xmlns:a16="http://schemas.microsoft.com/office/drawing/2014/main" id="{575AFCE9-8425-4DE6-AAA0-E782DBBA8A02}"/>
                </a:ext>
              </a:extLst>
            </p:cNvPr>
            <p:cNvSpPr>
              <a:spLocks noChangeShapeType="1"/>
            </p:cNvSpPr>
            <p:nvPr/>
          </p:nvSpPr>
          <p:spPr bwMode="auto">
            <a:xfrm flipH="1">
              <a:off x="6071281" y="4327527"/>
              <a:ext cx="43271"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0" name="Line 178">
              <a:extLst>
                <a:ext uri="{FF2B5EF4-FFF2-40B4-BE49-F238E27FC236}">
                  <a16:creationId xmlns:a16="http://schemas.microsoft.com/office/drawing/2014/main" id="{77A2763A-311D-48F4-A515-B09408F792E6}"/>
                </a:ext>
              </a:extLst>
            </p:cNvPr>
            <p:cNvSpPr>
              <a:spLocks noChangeShapeType="1"/>
            </p:cNvSpPr>
            <p:nvPr/>
          </p:nvSpPr>
          <p:spPr bwMode="auto">
            <a:xfrm flipH="1">
              <a:off x="6071282" y="4756152"/>
              <a:ext cx="20941"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1" name="Freeform 179">
              <a:extLst>
                <a:ext uri="{FF2B5EF4-FFF2-40B4-BE49-F238E27FC236}">
                  <a16:creationId xmlns:a16="http://schemas.microsoft.com/office/drawing/2014/main" id="{C0FA1419-FABF-4FA8-AA31-FCE728B99E0C}"/>
                </a:ext>
              </a:extLst>
            </p:cNvPr>
            <p:cNvSpPr>
              <a:spLocks/>
            </p:cNvSpPr>
            <p:nvPr/>
          </p:nvSpPr>
          <p:spPr bwMode="auto">
            <a:xfrm>
              <a:off x="5180333" y="4616451"/>
              <a:ext cx="45719" cy="45719"/>
            </a:xfrm>
            <a:custGeom>
              <a:avLst/>
              <a:gdLst>
                <a:gd name="T0" fmla="*/ 46 w 46"/>
                <a:gd name="T1" fmla="*/ 22 w 46"/>
                <a:gd name="T2" fmla="*/ 0 w 46"/>
              </a:gdLst>
              <a:ahLst/>
              <a:cxnLst>
                <a:cxn ang="0">
                  <a:pos x="T0" y="0"/>
                </a:cxn>
                <a:cxn ang="0">
                  <a:pos x="T1" y="0"/>
                </a:cxn>
                <a:cxn ang="0">
                  <a:pos x="T2" y="0"/>
                </a:cxn>
              </a:cxnLst>
              <a:rect l="0" t="0" r="r" b="b"/>
              <a:pathLst>
                <a:path w="46">
                  <a:moveTo>
                    <a:pt x="46" y="0"/>
                  </a:moveTo>
                  <a:lnTo>
                    <a:pt x="22" y="0"/>
                  </a:lnTo>
                  <a:lnTo>
                    <a:pt x="0" y="0"/>
                  </a:lnTo>
                </a:path>
              </a:pathLst>
            </a:custGeom>
            <a:noFill/>
            <a:ln w="12700">
              <a:solidFill>
                <a:srgbClr val="00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2" name="Line 180">
              <a:extLst>
                <a:ext uri="{FF2B5EF4-FFF2-40B4-BE49-F238E27FC236}">
                  <a16:creationId xmlns:a16="http://schemas.microsoft.com/office/drawing/2014/main" id="{9635A106-4542-4EB4-8BA2-AA4B635B00AA}"/>
                </a:ext>
              </a:extLst>
            </p:cNvPr>
            <p:cNvSpPr>
              <a:spLocks noChangeShapeType="1"/>
            </p:cNvSpPr>
            <p:nvPr/>
          </p:nvSpPr>
          <p:spPr bwMode="auto">
            <a:xfrm>
              <a:off x="5201275" y="4616452"/>
              <a:ext cx="0" cy="15240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3" name="Freeform 181">
              <a:extLst>
                <a:ext uri="{FF2B5EF4-FFF2-40B4-BE49-F238E27FC236}">
                  <a16:creationId xmlns:a16="http://schemas.microsoft.com/office/drawing/2014/main" id="{815A1D85-ACC9-452E-B544-A816EB2F44B0}"/>
                </a:ext>
              </a:extLst>
            </p:cNvPr>
            <p:cNvSpPr>
              <a:spLocks/>
            </p:cNvSpPr>
            <p:nvPr/>
          </p:nvSpPr>
          <p:spPr bwMode="auto">
            <a:xfrm>
              <a:off x="5180334" y="4768852"/>
              <a:ext cx="43786" cy="0"/>
            </a:xfrm>
            <a:custGeom>
              <a:avLst/>
              <a:gdLst>
                <a:gd name="T0" fmla="*/ 46 w 46"/>
                <a:gd name="T1" fmla="*/ 22 w 46"/>
                <a:gd name="T2" fmla="*/ 0 w 46"/>
              </a:gdLst>
              <a:ahLst/>
              <a:cxnLst>
                <a:cxn ang="0">
                  <a:pos x="T0" y="0"/>
                </a:cxn>
                <a:cxn ang="0">
                  <a:pos x="T1" y="0"/>
                </a:cxn>
                <a:cxn ang="0">
                  <a:pos x="T2" y="0"/>
                </a:cxn>
              </a:cxnLst>
              <a:rect l="0" t="0" r="r" b="b"/>
              <a:pathLst>
                <a:path w="46">
                  <a:moveTo>
                    <a:pt x="46" y="0"/>
                  </a:moveTo>
                  <a:lnTo>
                    <a:pt x="22" y="0"/>
                  </a:lnTo>
                  <a:lnTo>
                    <a:pt x="0" y="0"/>
                  </a:lnTo>
                </a:path>
              </a:pathLst>
            </a:custGeom>
            <a:noFill/>
            <a:ln w="12700">
              <a:solidFill>
                <a:srgbClr val="00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4" name="Line 182">
              <a:extLst>
                <a:ext uri="{FF2B5EF4-FFF2-40B4-BE49-F238E27FC236}">
                  <a16:creationId xmlns:a16="http://schemas.microsoft.com/office/drawing/2014/main" id="{27A8BF04-87A6-4D35-AC1F-3919E6558EE8}"/>
                </a:ext>
              </a:extLst>
            </p:cNvPr>
            <p:cNvSpPr>
              <a:spLocks noChangeShapeType="1"/>
            </p:cNvSpPr>
            <p:nvPr/>
          </p:nvSpPr>
          <p:spPr bwMode="auto">
            <a:xfrm flipH="1">
              <a:off x="5536333" y="4527552"/>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5" name="Line 183">
              <a:extLst>
                <a:ext uri="{FF2B5EF4-FFF2-40B4-BE49-F238E27FC236}">
                  <a16:creationId xmlns:a16="http://schemas.microsoft.com/office/drawing/2014/main" id="{C93C1481-41E0-4D6A-8E48-7BD5A35B44CC}"/>
                </a:ext>
              </a:extLst>
            </p:cNvPr>
            <p:cNvSpPr>
              <a:spLocks noChangeShapeType="1"/>
            </p:cNvSpPr>
            <p:nvPr/>
          </p:nvSpPr>
          <p:spPr bwMode="auto">
            <a:xfrm flipH="1">
              <a:off x="5569888" y="4527552"/>
              <a:ext cx="27830"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6" name="Line 184">
              <a:extLst>
                <a:ext uri="{FF2B5EF4-FFF2-40B4-BE49-F238E27FC236}">
                  <a16:creationId xmlns:a16="http://schemas.microsoft.com/office/drawing/2014/main" id="{F622E42E-8848-410C-9633-F60889400891}"/>
                </a:ext>
              </a:extLst>
            </p:cNvPr>
            <p:cNvSpPr>
              <a:spLocks noChangeShapeType="1"/>
            </p:cNvSpPr>
            <p:nvPr/>
          </p:nvSpPr>
          <p:spPr bwMode="auto">
            <a:xfrm flipH="1">
              <a:off x="5558226" y="4830764"/>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7" name="Line 185">
              <a:extLst>
                <a:ext uri="{FF2B5EF4-FFF2-40B4-BE49-F238E27FC236}">
                  <a16:creationId xmlns:a16="http://schemas.microsoft.com/office/drawing/2014/main" id="{F579E90A-6FE0-4F40-B97E-B30CE18564E0}"/>
                </a:ext>
              </a:extLst>
            </p:cNvPr>
            <p:cNvSpPr>
              <a:spLocks noChangeShapeType="1"/>
            </p:cNvSpPr>
            <p:nvPr/>
          </p:nvSpPr>
          <p:spPr bwMode="auto">
            <a:xfrm flipH="1">
              <a:off x="5536333" y="4830764"/>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8" name="Line 186">
              <a:extLst>
                <a:ext uri="{FF2B5EF4-FFF2-40B4-BE49-F238E27FC236}">
                  <a16:creationId xmlns:a16="http://schemas.microsoft.com/office/drawing/2014/main" id="{0F5B94A0-E4F8-422B-AB1E-4E4C62EB81B5}"/>
                </a:ext>
              </a:extLst>
            </p:cNvPr>
            <p:cNvSpPr>
              <a:spLocks noChangeShapeType="1"/>
            </p:cNvSpPr>
            <p:nvPr/>
          </p:nvSpPr>
          <p:spPr bwMode="auto">
            <a:xfrm flipV="1">
              <a:off x="5558226" y="4527552"/>
              <a:ext cx="0" cy="303213"/>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299" name="Line 187">
              <a:extLst>
                <a:ext uri="{FF2B5EF4-FFF2-40B4-BE49-F238E27FC236}">
                  <a16:creationId xmlns:a16="http://schemas.microsoft.com/office/drawing/2014/main" id="{11839538-7DB7-43C5-842E-A371E15E26DF}"/>
                </a:ext>
              </a:extLst>
            </p:cNvPr>
            <p:cNvSpPr>
              <a:spLocks noChangeShapeType="1"/>
            </p:cNvSpPr>
            <p:nvPr/>
          </p:nvSpPr>
          <p:spPr bwMode="auto">
            <a:xfrm flipH="1">
              <a:off x="7162123" y="3889377"/>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0" name="Line 188">
              <a:extLst>
                <a:ext uri="{FF2B5EF4-FFF2-40B4-BE49-F238E27FC236}">
                  <a16:creationId xmlns:a16="http://schemas.microsoft.com/office/drawing/2014/main" id="{E1688A47-5D50-4246-AB86-9FA8B8C39754}"/>
                </a:ext>
              </a:extLst>
            </p:cNvPr>
            <p:cNvSpPr>
              <a:spLocks noChangeShapeType="1"/>
            </p:cNvSpPr>
            <p:nvPr/>
          </p:nvSpPr>
          <p:spPr bwMode="auto">
            <a:xfrm flipH="1">
              <a:off x="7140230" y="3889377"/>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1" name="Line 189">
              <a:extLst>
                <a:ext uri="{FF2B5EF4-FFF2-40B4-BE49-F238E27FC236}">
                  <a16:creationId xmlns:a16="http://schemas.microsoft.com/office/drawing/2014/main" id="{04BC5EF3-4711-4E1F-932A-CA972A0A8CEC}"/>
                </a:ext>
              </a:extLst>
            </p:cNvPr>
            <p:cNvSpPr>
              <a:spLocks noChangeShapeType="1"/>
            </p:cNvSpPr>
            <p:nvPr/>
          </p:nvSpPr>
          <p:spPr bwMode="auto">
            <a:xfrm flipH="1">
              <a:off x="7140230" y="4484689"/>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2" name="Line 190">
              <a:extLst>
                <a:ext uri="{FF2B5EF4-FFF2-40B4-BE49-F238E27FC236}">
                  <a16:creationId xmlns:a16="http://schemas.microsoft.com/office/drawing/2014/main" id="{1B9F3ADA-9D67-4D91-9B4F-0D2F7EF9FD5C}"/>
                </a:ext>
              </a:extLst>
            </p:cNvPr>
            <p:cNvSpPr>
              <a:spLocks noChangeShapeType="1"/>
            </p:cNvSpPr>
            <p:nvPr/>
          </p:nvSpPr>
          <p:spPr bwMode="auto">
            <a:xfrm flipH="1">
              <a:off x="7162123" y="4484689"/>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3" name="Line 191">
              <a:extLst>
                <a:ext uri="{FF2B5EF4-FFF2-40B4-BE49-F238E27FC236}">
                  <a16:creationId xmlns:a16="http://schemas.microsoft.com/office/drawing/2014/main" id="{194AD815-FDFB-4055-B2B4-52FC750AC6DA}"/>
                </a:ext>
              </a:extLst>
            </p:cNvPr>
            <p:cNvSpPr>
              <a:spLocks noChangeShapeType="1"/>
            </p:cNvSpPr>
            <p:nvPr/>
          </p:nvSpPr>
          <p:spPr bwMode="auto">
            <a:xfrm flipV="1">
              <a:off x="7162123" y="3889377"/>
              <a:ext cx="0" cy="595313"/>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4" name="Line 192">
              <a:extLst>
                <a:ext uri="{FF2B5EF4-FFF2-40B4-BE49-F238E27FC236}">
                  <a16:creationId xmlns:a16="http://schemas.microsoft.com/office/drawing/2014/main" id="{B62ADF01-1072-4C40-8907-9CDD2EEB22BE}"/>
                </a:ext>
              </a:extLst>
            </p:cNvPr>
            <p:cNvSpPr>
              <a:spLocks noChangeShapeType="1"/>
            </p:cNvSpPr>
            <p:nvPr/>
          </p:nvSpPr>
          <p:spPr bwMode="auto">
            <a:xfrm flipH="1">
              <a:off x="6627172" y="4071939"/>
              <a:ext cx="32044"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5" name="Line 193">
              <a:extLst>
                <a:ext uri="{FF2B5EF4-FFF2-40B4-BE49-F238E27FC236}">
                  <a16:creationId xmlns:a16="http://schemas.microsoft.com/office/drawing/2014/main" id="{D982F46F-2F11-419B-B5E8-65D90EFD6751}"/>
                </a:ext>
              </a:extLst>
            </p:cNvPr>
            <p:cNvSpPr>
              <a:spLocks noChangeShapeType="1"/>
            </p:cNvSpPr>
            <p:nvPr/>
          </p:nvSpPr>
          <p:spPr bwMode="auto">
            <a:xfrm flipH="1">
              <a:off x="6605280" y="4071939"/>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6" name="Line 194">
              <a:extLst>
                <a:ext uri="{FF2B5EF4-FFF2-40B4-BE49-F238E27FC236}">
                  <a16:creationId xmlns:a16="http://schemas.microsoft.com/office/drawing/2014/main" id="{8F49B874-4434-4EC9-9D11-6C5B315C0A19}"/>
                </a:ext>
              </a:extLst>
            </p:cNvPr>
            <p:cNvSpPr>
              <a:spLocks noChangeShapeType="1"/>
            </p:cNvSpPr>
            <p:nvPr/>
          </p:nvSpPr>
          <p:spPr bwMode="auto">
            <a:xfrm flipH="1">
              <a:off x="6627173" y="4575177"/>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7" name="Line 195">
              <a:extLst>
                <a:ext uri="{FF2B5EF4-FFF2-40B4-BE49-F238E27FC236}">
                  <a16:creationId xmlns:a16="http://schemas.microsoft.com/office/drawing/2014/main" id="{F3035A84-F759-4E44-8648-DBFB8E40A008}"/>
                </a:ext>
              </a:extLst>
            </p:cNvPr>
            <p:cNvSpPr>
              <a:spLocks noChangeShapeType="1"/>
            </p:cNvSpPr>
            <p:nvPr/>
          </p:nvSpPr>
          <p:spPr bwMode="auto">
            <a:xfrm flipH="1">
              <a:off x="6605280" y="4575177"/>
              <a:ext cx="21893" cy="0"/>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8" name="Line 196">
              <a:extLst>
                <a:ext uri="{FF2B5EF4-FFF2-40B4-BE49-F238E27FC236}">
                  <a16:creationId xmlns:a16="http://schemas.microsoft.com/office/drawing/2014/main" id="{04BC7591-73B0-48BF-99CD-38461016EE2D}"/>
                </a:ext>
              </a:extLst>
            </p:cNvPr>
            <p:cNvSpPr>
              <a:spLocks noChangeShapeType="1"/>
            </p:cNvSpPr>
            <p:nvPr/>
          </p:nvSpPr>
          <p:spPr bwMode="auto">
            <a:xfrm flipV="1">
              <a:off x="6627173" y="4071939"/>
              <a:ext cx="0" cy="503238"/>
            </a:xfrm>
            <a:prstGeom prst="line">
              <a:avLst/>
            </a:prstGeom>
            <a:noFill/>
            <a:ln w="12700">
              <a:solidFill>
                <a:srgbClr val="006600"/>
              </a:solidFill>
              <a:prstDash val="solid"/>
              <a:round/>
              <a:headEnd/>
              <a:tailEnd/>
            </a:ln>
            <a:extLst>
              <a:ext uri="{909E8E84-426E-40dd-AFC4-6F175D3DCCD1}">
                <a14:hiddenFill xmlns=""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09" name="Freeform 197">
              <a:extLst>
                <a:ext uri="{FF2B5EF4-FFF2-40B4-BE49-F238E27FC236}">
                  <a16:creationId xmlns:a16="http://schemas.microsoft.com/office/drawing/2014/main" id="{85C01518-6EA6-4AD1-9032-4B0CEA655D87}"/>
                </a:ext>
              </a:extLst>
            </p:cNvPr>
            <p:cNvSpPr>
              <a:spLocks/>
            </p:cNvSpPr>
            <p:nvPr/>
          </p:nvSpPr>
          <p:spPr bwMode="auto">
            <a:xfrm>
              <a:off x="5023276" y="2879727"/>
              <a:ext cx="2138847" cy="1784350"/>
            </a:xfrm>
            <a:custGeom>
              <a:avLst/>
              <a:gdLst>
                <a:gd name="T0" fmla="*/ 0 w 2247"/>
                <a:gd name="T1" fmla="*/ 1124 h 1124"/>
                <a:gd name="T2" fmla="*/ 187 w 2247"/>
                <a:gd name="T3" fmla="*/ 990 h 1124"/>
                <a:gd name="T4" fmla="*/ 562 w 2247"/>
                <a:gd name="T5" fmla="*/ 757 h 1124"/>
                <a:gd name="T6" fmla="*/ 1123 w 2247"/>
                <a:gd name="T7" fmla="*/ 394 h 1124"/>
                <a:gd name="T8" fmla="*/ 1685 w 2247"/>
                <a:gd name="T9" fmla="*/ 160 h 1124"/>
                <a:gd name="T10" fmla="*/ 2247 w 2247"/>
                <a:gd name="T11" fmla="*/ 0 h 1124"/>
              </a:gdLst>
              <a:ahLst/>
              <a:cxnLst>
                <a:cxn ang="0">
                  <a:pos x="T0" y="T1"/>
                </a:cxn>
                <a:cxn ang="0">
                  <a:pos x="T2" y="T3"/>
                </a:cxn>
                <a:cxn ang="0">
                  <a:pos x="T4" y="T5"/>
                </a:cxn>
                <a:cxn ang="0">
                  <a:pos x="T6" y="T7"/>
                </a:cxn>
                <a:cxn ang="0">
                  <a:pos x="T8" y="T9"/>
                </a:cxn>
                <a:cxn ang="0">
                  <a:pos x="T10" y="T11"/>
                </a:cxn>
              </a:cxnLst>
              <a:rect l="0" t="0" r="r" b="b"/>
              <a:pathLst>
                <a:path w="2247" h="1124">
                  <a:moveTo>
                    <a:pt x="0" y="1124"/>
                  </a:moveTo>
                  <a:lnTo>
                    <a:pt x="187" y="990"/>
                  </a:lnTo>
                  <a:lnTo>
                    <a:pt x="562" y="757"/>
                  </a:lnTo>
                  <a:lnTo>
                    <a:pt x="1123" y="394"/>
                  </a:lnTo>
                  <a:lnTo>
                    <a:pt x="1685" y="160"/>
                  </a:lnTo>
                  <a:lnTo>
                    <a:pt x="2247" y="0"/>
                  </a:lnTo>
                </a:path>
              </a:pathLst>
            </a:custGeom>
            <a:noFill/>
            <a:ln w="19050">
              <a:solidFill>
                <a:srgbClr val="CC1E99"/>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10" name="Freeform 198">
              <a:extLst>
                <a:ext uri="{FF2B5EF4-FFF2-40B4-BE49-F238E27FC236}">
                  <a16:creationId xmlns:a16="http://schemas.microsoft.com/office/drawing/2014/main" id="{FE55E7FE-0E10-453F-B8D3-B09E5055F77B}"/>
                </a:ext>
              </a:extLst>
            </p:cNvPr>
            <p:cNvSpPr>
              <a:spLocks/>
            </p:cNvSpPr>
            <p:nvPr/>
          </p:nvSpPr>
          <p:spPr bwMode="auto">
            <a:xfrm>
              <a:off x="5023276" y="3759202"/>
              <a:ext cx="2138847" cy="925513"/>
            </a:xfrm>
            <a:custGeom>
              <a:avLst/>
              <a:gdLst>
                <a:gd name="T0" fmla="*/ 0 w 2247"/>
                <a:gd name="T1" fmla="*/ 570 h 583"/>
                <a:gd name="T2" fmla="*/ 187 w 2247"/>
                <a:gd name="T3" fmla="*/ 583 h 583"/>
                <a:gd name="T4" fmla="*/ 562 w 2247"/>
                <a:gd name="T5" fmla="*/ 461 h 583"/>
                <a:gd name="T6" fmla="*/ 1123 w 2247"/>
                <a:gd name="T7" fmla="*/ 309 h 583"/>
                <a:gd name="T8" fmla="*/ 1685 w 2247"/>
                <a:gd name="T9" fmla="*/ 147 h 583"/>
                <a:gd name="T10" fmla="*/ 2247 w 2247"/>
                <a:gd name="T11" fmla="*/ 0 h 583"/>
              </a:gdLst>
              <a:ahLst/>
              <a:cxnLst>
                <a:cxn ang="0">
                  <a:pos x="T0" y="T1"/>
                </a:cxn>
                <a:cxn ang="0">
                  <a:pos x="T2" y="T3"/>
                </a:cxn>
                <a:cxn ang="0">
                  <a:pos x="T4" y="T5"/>
                </a:cxn>
                <a:cxn ang="0">
                  <a:pos x="T6" y="T7"/>
                </a:cxn>
                <a:cxn ang="0">
                  <a:pos x="T8" y="T9"/>
                </a:cxn>
                <a:cxn ang="0">
                  <a:pos x="T10" y="T11"/>
                </a:cxn>
              </a:cxnLst>
              <a:rect l="0" t="0" r="r" b="b"/>
              <a:pathLst>
                <a:path w="2247" h="583">
                  <a:moveTo>
                    <a:pt x="0" y="570"/>
                  </a:moveTo>
                  <a:lnTo>
                    <a:pt x="187" y="583"/>
                  </a:lnTo>
                  <a:lnTo>
                    <a:pt x="562" y="461"/>
                  </a:lnTo>
                  <a:lnTo>
                    <a:pt x="1123" y="309"/>
                  </a:lnTo>
                  <a:lnTo>
                    <a:pt x="1685" y="147"/>
                  </a:lnTo>
                  <a:lnTo>
                    <a:pt x="2247" y="0"/>
                  </a:lnTo>
                </a:path>
              </a:pathLst>
            </a:custGeom>
            <a:noFill/>
            <a:ln w="19050">
              <a:solidFill>
                <a:srgbClr val="0000FF"/>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6311" name="Freeform 199">
              <a:extLst>
                <a:ext uri="{FF2B5EF4-FFF2-40B4-BE49-F238E27FC236}">
                  <a16:creationId xmlns:a16="http://schemas.microsoft.com/office/drawing/2014/main" id="{B7D924C2-973A-478F-90B8-40D053C20092}"/>
                </a:ext>
              </a:extLst>
            </p:cNvPr>
            <p:cNvSpPr>
              <a:spLocks/>
            </p:cNvSpPr>
            <p:nvPr/>
          </p:nvSpPr>
          <p:spPr bwMode="auto">
            <a:xfrm>
              <a:off x="5023276" y="4186239"/>
              <a:ext cx="2138847" cy="498475"/>
            </a:xfrm>
            <a:custGeom>
              <a:avLst/>
              <a:gdLst>
                <a:gd name="T0" fmla="*/ 2247 w 2247"/>
                <a:gd name="T1" fmla="*/ 0 h 314"/>
                <a:gd name="T2" fmla="*/ 1685 w 2247"/>
                <a:gd name="T3" fmla="*/ 86 h 314"/>
                <a:gd name="T4" fmla="*/ 1123 w 2247"/>
                <a:gd name="T5" fmla="*/ 222 h 314"/>
                <a:gd name="T6" fmla="*/ 562 w 2247"/>
                <a:gd name="T7" fmla="*/ 313 h 314"/>
                <a:gd name="T8" fmla="*/ 187 w 2247"/>
                <a:gd name="T9" fmla="*/ 314 h 314"/>
                <a:gd name="T10" fmla="*/ 0 w 2247"/>
                <a:gd name="T11" fmla="*/ 301 h 314"/>
              </a:gdLst>
              <a:ahLst/>
              <a:cxnLst>
                <a:cxn ang="0">
                  <a:pos x="T0" y="T1"/>
                </a:cxn>
                <a:cxn ang="0">
                  <a:pos x="T2" y="T3"/>
                </a:cxn>
                <a:cxn ang="0">
                  <a:pos x="T4" y="T5"/>
                </a:cxn>
                <a:cxn ang="0">
                  <a:pos x="T6" y="T7"/>
                </a:cxn>
                <a:cxn ang="0">
                  <a:pos x="T8" y="T9"/>
                </a:cxn>
                <a:cxn ang="0">
                  <a:pos x="T10" y="T11"/>
                </a:cxn>
              </a:cxnLst>
              <a:rect l="0" t="0" r="r" b="b"/>
              <a:pathLst>
                <a:path w="2247" h="314">
                  <a:moveTo>
                    <a:pt x="2247" y="0"/>
                  </a:moveTo>
                  <a:lnTo>
                    <a:pt x="1685" y="86"/>
                  </a:lnTo>
                  <a:lnTo>
                    <a:pt x="1123" y="222"/>
                  </a:lnTo>
                  <a:lnTo>
                    <a:pt x="562" y="313"/>
                  </a:lnTo>
                  <a:lnTo>
                    <a:pt x="187" y="314"/>
                  </a:lnTo>
                  <a:lnTo>
                    <a:pt x="0" y="301"/>
                  </a:lnTo>
                </a:path>
              </a:pathLst>
            </a:custGeom>
            <a:noFill/>
            <a:ln w="19050">
              <a:solidFill>
                <a:srgbClr val="006600"/>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31" name="Rectangle 226">
              <a:extLst>
                <a:ext uri="{FF2B5EF4-FFF2-40B4-BE49-F238E27FC236}">
                  <a16:creationId xmlns:a16="http://schemas.microsoft.com/office/drawing/2014/main" id="{0A8C5475-5339-4466-B4C4-E9AF006D327C}"/>
                </a:ext>
              </a:extLst>
            </p:cNvPr>
            <p:cNvSpPr>
              <a:spLocks noChangeArrowheads="1"/>
            </p:cNvSpPr>
            <p:nvPr/>
          </p:nvSpPr>
          <p:spPr bwMode="auto">
            <a:xfrm>
              <a:off x="7207813" y="4003676"/>
              <a:ext cx="828432"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fr-FR" sz="1200" b="1" dirty="0">
                  <a:solidFill>
                    <a:srgbClr val="006600"/>
                  </a:solidFill>
                  <a:latin typeface="+mj-lt"/>
                </a:rPr>
                <a:t>EFV/TDF/FTC</a:t>
              </a:r>
              <a:br>
                <a:rPr kumimoji="0" lang="en-US" altLang="fr-FR" sz="1200" b="1" i="0" u="none" strike="noStrike" cap="none" normalizeH="0" baseline="0" dirty="0">
                  <a:ln>
                    <a:noFill/>
                  </a:ln>
                  <a:solidFill>
                    <a:srgbClr val="006600"/>
                  </a:solidFill>
                  <a:effectLst/>
                  <a:latin typeface="+mj-lt"/>
                </a:rPr>
              </a:br>
              <a:r>
                <a:rPr kumimoji="0" lang="en-US" altLang="fr-FR" sz="1200" b="1" i="0" u="none" strike="noStrike" cap="none" normalizeH="0" baseline="0" dirty="0">
                  <a:ln>
                    <a:noFill/>
                  </a:ln>
                  <a:solidFill>
                    <a:srgbClr val="006600"/>
                  </a:solidFill>
                  <a:effectLst/>
                  <a:latin typeface="+mj-lt"/>
                </a:rPr>
                <a:t>+ 1.7 kg</a:t>
              </a:r>
              <a:endParaRPr kumimoji="0" lang="en-US" altLang="fr-FR" sz="1200" b="1" i="0" u="none" strike="noStrike" cap="none" normalizeH="0" baseline="0" dirty="0">
                <a:ln>
                  <a:noFill/>
                </a:ln>
                <a:solidFill>
                  <a:schemeClr val="tx1"/>
                </a:solidFill>
                <a:effectLst/>
                <a:latin typeface="+mj-lt"/>
              </a:endParaRPr>
            </a:p>
          </p:txBody>
        </p:sp>
        <p:sp>
          <p:nvSpPr>
            <p:cNvPr id="32" name="Rectangle 227">
              <a:extLst>
                <a:ext uri="{FF2B5EF4-FFF2-40B4-BE49-F238E27FC236}">
                  <a16:creationId xmlns:a16="http://schemas.microsoft.com/office/drawing/2014/main" id="{214C24FE-72E5-40F2-9AF9-1B832BE78C43}"/>
                </a:ext>
              </a:extLst>
            </p:cNvPr>
            <p:cNvSpPr>
              <a:spLocks noChangeArrowheads="1"/>
            </p:cNvSpPr>
            <p:nvPr/>
          </p:nvSpPr>
          <p:spPr bwMode="auto">
            <a:xfrm>
              <a:off x="7207813" y="3576639"/>
              <a:ext cx="981551"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fr-FR" sz="1200" b="1" dirty="0">
                  <a:solidFill>
                    <a:srgbClr val="0000FF"/>
                  </a:solidFill>
                  <a:latin typeface="+mj-lt"/>
                </a:rPr>
                <a:t>DTG + TDF/FTC </a:t>
              </a:r>
              <a:br>
                <a:rPr kumimoji="0" lang="en-US" altLang="fr-FR" sz="1200" b="1" i="0" u="none" strike="noStrike" cap="none" normalizeH="0" baseline="0" dirty="0">
                  <a:ln>
                    <a:noFill/>
                  </a:ln>
                  <a:solidFill>
                    <a:srgbClr val="0000FF"/>
                  </a:solidFill>
                  <a:effectLst/>
                  <a:latin typeface="+mj-lt"/>
                </a:rPr>
              </a:br>
              <a:r>
                <a:rPr kumimoji="0" lang="en-US" altLang="fr-FR" sz="1200" b="1" i="0" u="none" strike="noStrike" cap="none" normalizeH="0" baseline="0" dirty="0">
                  <a:ln>
                    <a:noFill/>
                  </a:ln>
                  <a:solidFill>
                    <a:srgbClr val="0000FF"/>
                  </a:solidFill>
                  <a:effectLst/>
                  <a:latin typeface="+mj-lt"/>
                </a:rPr>
                <a:t>+ 3.2 kg</a:t>
              </a:r>
            </a:p>
          </p:txBody>
        </p:sp>
        <p:sp>
          <p:nvSpPr>
            <p:cNvPr id="33" name="Rectangle 228">
              <a:extLst>
                <a:ext uri="{FF2B5EF4-FFF2-40B4-BE49-F238E27FC236}">
                  <a16:creationId xmlns:a16="http://schemas.microsoft.com/office/drawing/2014/main" id="{A170DFEF-335F-4623-BC57-4E001672E232}"/>
                </a:ext>
              </a:extLst>
            </p:cNvPr>
            <p:cNvSpPr>
              <a:spLocks noChangeArrowheads="1"/>
            </p:cNvSpPr>
            <p:nvPr/>
          </p:nvSpPr>
          <p:spPr bwMode="auto">
            <a:xfrm>
              <a:off x="7207812" y="2697164"/>
              <a:ext cx="964623"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fr-FR" sz="1200" b="1" dirty="0">
                  <a:solidFill>
                    <a:srgbClr val="CC1E99"/>
                  </a:solidFill>
                  <a:latin typeface="+mj-lt"/>
                </a:rPr>
                <a:t>DTG + TAF/FTC </a:t>
              </a:r>
              <a:br>
                <a:rPr kumimoji="0" lang="en-US" altLang="fr-FR" sz="1200" b="1" i="0" u="none" strike="noStrike" cap="none" normalizeH="0" baseline="0" dirty="0">
                  <a:ln>
                    <a:noFill/>
                  </a:ln>
                  <a:solidFill>
                    <a:srgbClr val="CC1E99"/>
                  </a:solidFill>
                  <a:effectLst/>
                  <a:latin typeface="+mj-lt"/>
                </a:rPr>
              </a:br>
              <a:r>
                <a:rPr kumimoji="0" lang="en-US" altLang="fr-FR" sz="1200" b="1" i="0" u="none" strike="noStrike" cap="none" normalizeH="0" baseline="0" dirty="0">
                  <a:ln>
                    <a:noFill/>
                  </a:ln>
                  <a:solidFill>
                    <a:srgbClr val="CC1E99"/>
                  </a:solidFill>
                  <a:effectLst/>
                  <a:latin typeface="+mj-lt"/>
                </a:rPr>
                <a:t>+ 6.4 kg</a:t>
              </a:r>
            </a:p>
          </p:txBody>
        </p:sp>
        <p:sp>
          <p:nvSpPr>
            <p:cNvPr id="242" name="Left Bracket 42">
              <a:extLst>
                <a:ext uri="{FF2B5EF4-FFF2-40B4-BE49-F238E27FC236}">
                  <a16:creationId xmlns:a16="http://schemas.microsoft.com/office/drawing/2014/main" id="{7C7E1924-3702-44EB-AF0C-30D9B5D1496F}"/>
                </a:ext>
              </a:extLst>
            </p:cNvPr>
            <p:cNvSpPr/>
            <p:nvPr/>
          </p:nvSpPr>
          <p:spPr>
            <a:xfrm rot="10800000">
              <a:off x="8364416" y="2770526"/>
              <a:ext cx="76041" cy="916781"/>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3" name="Left Bracket 42">
              <a:extLst>
                <a:ext uri="{FF2B5EF4-FFF2-40B4-BE49-F238E27FC236}">
                  <a16:creationId xmlns:a16="http://schemas.microsoft.com/office/drawing/2014/main" id="{7C7E1924-3702-44EB-AF0C-30D9B5D1496F}"/>
                </a:ext>
              </a:extLst>
            </p:cNvPr>
            <p:cNvSpPr/>
            <p:nvPr/>
          </p:nvSpPr>
          <p:spPr>
            <a:xfrm rot="10800000">
              <a:off x="8364415" y="3771901"/>
              <a:ext cx="76042" cy="505777"/>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7" name="TextBox 60">
              <a:extLst>
                <a:ext uri="{FF2B5EF4-FFF2-40B4-BE49-F238E27FC236}">
                  <a16:creationId xmlns:a16="http://schemas.microsoft.com/office/drawing/2014/main" id="{C1D336F4-EC01-4B93-8704-C8A2FBCE28F3}"/>
                </a:ext>
              </a:extLst>
            </p:cNvPr>
            <p:cNvSpPr txBox="1"/>
            <p:nvPr/>
          </p:nvSpPr>
          <p:spPr>
            <a:xfrm>
              <a:off x="8469323" y="3898514"/>
              <a:ext cx="548201" cy="184666"/>
            </a:xfrm>
            <a:prstGeom prst="rect">
              <a:avLst/>
            </a:prstGeom>
            <a:noFill/>
          </p:spPr>
          <p:txBody>
            <a:bodyPr wrap="square" lIns="0" tIns="0" rIns="0" bIns="0" rtlCol="0">
              <a:spAutoFit/>
            </a:bodyPr>
            <a:lstStyle/>
            <a:p>
              <a:r>
                <a:rPr lang="en-US" sz="1200" dirty="0"/>
                <a:t>***</a:t>
              </a:r>
            </a:p>
          </p:txBody>
        </p:sp>
        <p:sp>
          <p:nvSpPr>
            <p:cNvPr id="248" name="TextBox 60">
              <a:extLst>
                <a:ext uri="{FF2B5EF4-FFF2-40B4-BE49-F238E27FC236}">
                  <a16:creationId xmlns:a16="http://schemas.microsoft.com/office/drawing/2014/main" id="{C1D336F4-EC01-4B93-8704-C8A2FBCE28F3}"/>
                </a:ext>
              </a:extLst>
            </p:cNvPr>
            <p:cNvSpPr txBox="1"/>
            <p:nvPr/>
          </p:nvSpPr>
          <p:spPr>
            <a:xfrm>
              <a:off x="8462322" y="3127208"/>
              <a:ext cx="548201" cy="184666"/>
            </a:xfrm>
            <a:prstGeom prst="rect">
              <a:avLst/>
            </a:prstGeom>
            <a:noFill/>
          </p:spPr>
          <p:txBody>
            <a:bodyPr wrap="square" lIns="0" tIns="0" rIns="0" bIns="0" rtlCol="0">
              <a:spAutoFit/>
            </a:bodyPr>
            <a:lstStyle/>
            <a:p>
              <a:r>
                <a:rPr lang="en-US" sz="1200" dirty="0"/>
                <a:t>****</a:t>
              </a:r>
            </a:p>
          </p:txBody>
        </p:sp>
        <p:sp>
          <p:nvSpPr>
            <p:cNvPr id="249" name="TextBox 60">
              <a:extLst>
                <a:ext uri="{FF2B5EF4-FFF2-40B4-BE49-F238E27FC236}">
                  <a16:creationId xmlns:a16="http://schemas.microsoft.com/office/drawing/2014/main" id="{C1D336F4-EC01-4B93-8704-C8A2FBCE28F3}"/>
                </a:ext>
              </a:extLst>
            </p:cNvPr>
            <p:cNvSpPr txBox="1"/>
            <p:nvPr/>
          </p:nvSpPr>
          <p:spPr>
            <a:xfrm>
              <a:off x="8835459" y="3454143"/>
              <a:ext cx="315277" cy="184666"/>
            </a:xfrm>
            <a:prstGeom prst="rect">
              <a:avLst/>
            </a:prstGeom>
            <a:noFill/>
          </p:spPr>
          <p:txBody>
            <a:bodyPr wrap="square" lIns="0" tIns="0" rIns="0" bIns="0" rtlCol="0">
              <a:spAutoFit/>
            </a:bodyPr>
            <a:lstStyle/>
            <a:p>
              <a:r>
                <a:rPr lang="en-US" sz="1200" dirty="0"/>
                <a:t>****</a:t>
              </a:r>
            </a:p>
          </p:txBody>
        </p:sp>
        <p:sp>
          <p:nvSpPr>
            <p:cNvPr id="255" name="Left Bracket 42">
              <a:extLst>
                <a:ext uri="{FF2B5EF4-FFF2-40B4-BE49-F238E27FC236}">
                  <a16:creationId xmlns:a16="http://schemas.microsoft.com/office/drawing/2014/main" id="{58C7A555-99F8-4C9A-884F-55CDB8C2F28B}"/>
                </a:ext>
              </a:extLst>
            </p:cNvPr>
            <p:cNvSpPr/>
            <p:nvPr/>
          </p:nvSpPr>
          <p:spPr>
            <a:xfrm rot="10800000">
              <a:off x="8667381" y="2783938"/>
              <a:ext cx="101246" cy="1509754"/>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spTree>
    <p:extLst>
      <p:ext uri="{BB962C8B-B14F-4D97-AF65-F5344CB8AC3E}">
        <p14:creationId xmlns:p14="http://schemas.microsoft.com/office/powerpoint/2010/main" val="17454191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4"/>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ARV_trials_201ç">
  <a:themeElements>
    <a:clrScheme name="ARV_trials_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RV_trials_2010">
      <a:majorFont>
        <a:latin typeface="Calibri"/>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alpha val="74998"/>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800" b="0" i="0" u="none" strike="noStrike" cap="none" normalizeH="0" baseline="0">
            <a:ln>
              <a:noFill/>
            </a:ln>
            <a:solidFill>
              <a:schemeClr val="bg1"/>
            </a:solidFill>
            <a:effectLst/>
            <a:latin typeface="Arial" pitchFamily="-109" charset="0"/>
            <a:ea typeface="ＭＳ Ｐゴシック" pitchFamily="-109" charset="-128"/>
            <a:cs typeface="ＭＳ Ｐゴシック" pitchFamily="-10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tx1">
              <a:gamma/>
              <a:shade val="60000"/>
              <a:invGamma/>
              <a:alpha val="74998"/>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800" b="0" i="0" u="none" strike="noStrike" cap="none" normalizeH="0" baseline="0">
            <a:ln>
              <a:noFill/>
            </a:ln>
            <a:solidFill>
              <a:schemeClr val="bg1"/>
            </a:solidFill>
            <a:effectLst/>
            <a:latin typeface="Arial" pitchFamily="-109" charset="0"/>
            <a:ea typeface="ＭＳ Ｐゴシック" pitchFamily="-109" charset="-128"/>
            <a:cs typeface="ＭＳ Ｐゴシック" pitchFamily="-109" charset="-128"/>
          </a:defRPr>
        </a:defPPr>
      </a:lstStyle>
    </a:lnDef>
  </a:objectDefaults>
  <a:extraClrSchemeLst>
    <a:extraClrScheme>
      <a:clrScheme name="ARV_trials_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RV_trials_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RV_trials_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RV_trials_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RV_trials_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RV_trials_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RV_trials_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RV_trials_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RV_trials_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RV_trials_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RV_trials_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RV_trials_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2940</TotalTime>
  <Words>1633</Words>
  <Application>Microsoft Office PowerPoint</Application>
  <PresentationFormat>Affichage à l'écran (4:3)</PresentationFormat>
  <Paragraphs>473</Paragraphs>
  <Slides>11</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Cambria</vt:lpstr>
      <vt:lpstr>Trebuchet MS</vt:lpstr>
      <vt:lpstr>Wingdings</vt:lpstr>
      <vt:lpstr>ARV_trials_201ç</vt:lpstr>
      <vt:lpstr>DTG + TAF/FTC vs DTG + TDF/FTC vs EFV/TDF/FTC</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ARV-trials 2019</dc:title>
  <dc:subject>AEI - www.aei.fr</dc:subject>
  <dc:creator>www.arv-trial.com</dc:creator>
  <cp:lastModifiedBy>Pilar</cp:lastModifiedBy>
  <cp:revision>455</cp:revision>
  <dcterms:created xsi:type="dcterms:W3CDTF">2014-10-03T08:50:57Z</dcterms:created>
  <dcterms:modified xsi:type="dcterms:W3CDTF">2019-10-23T16:02:39Z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38326D3B-8798-4E15-A20E-D48E3A4928C2</vt:lpwstr>
  </property>
  <property fmtid="{D5CDD505-2E9C-101B-9397-08002B2CF9AE}" pid="3" name="ArticulatePath">
    <vt:lpwstr>ARV Trials naive MAJ 2014-GS-0114-v01</vt:lpwstr>
  </property>
</Properties>
</file>