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5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5" r:id="rId2"/>
    <p:sldId id="298" r:id="rId3"/>
    <p:sldId id="299" r:id="rId4"/>
    <p:sldId id="327" r:id="rId5"/>
    <p:sldId id="316" r:id="rId6"/>
    <p:sldId id="328" r:id="rId7"/>
    <p:sldId id="329" r:id="rId8"/>
    <p:sldId id="330" r:id="rId9"/>
    <p:sldId id="331" r:id="rId10"/>
    <p:sldId id="332" r:id="rId11"/>
    <p:sldId id="302" r:id="rId12"/>
  </p:sldIdLst>
  <p:sldSz cx="9144000" cy="6858000" type="screen4x3"/>
  <p:notesSz cx="6759575" cy="9867900"/>
  <p:custDataLst>
    <p:tags r:id="rId15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 de Microsoft Office" initials="Office" lastIdx="33" clrIdx="0"/>
  <p:cmAuthor id="2" name="anton" initials="a" lastIdx="7" clrIdx="1"/>
  <p:cmAuthor id="3" name="Pozniak, Anton" initials="PA" lastIdx="3" clrIdx="2"/>
  <p:cmAuthor id="4" name="Anton Pozniak" initials="AP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1E99"/>
    <a:srgbClr val="333399"/>
    <a:srgbClr val="427534"/>
    <a:srgbClr val="000066"/>
    <a:srgbClr val="CC2652"/>
    <a:srgbClr val="0070C0"/>
    <a:srgbClr val="36E61F"/>
    <a:srgbClr val="CC33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5888" autoAdjust="0"/>
  </p:normalViewPr>
  <p:slideViewPr>
    <p:cSldViewPr snapToGrid="0" snapToObjects="1" showGuides="1">
      <p:cViewPr varScale="1">
        <p:scale>
          <a:sx n="104" d="100"/>
          <a:sy n="104" d="100"/>
        </p:scale>
        <p:origin x="1146" y="84"/>
      </p:cViewPr>
      <p:guideLst>
        <p:guide pos="2857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1520"/>
    </p:cViewPr>
  </p:sorterViewPr>
  <p:notesViewPr>
    <p:cSldViewPr snapToGrid="0" snapToObjects="1">
      <p:cViewPr varScale="1">
        <p:scale>
          <a:sx n="62" d="100"/>
          <a:sy n="62" d="100"/>
        </p:scale>
        <p:origin x="2880" y="84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FD34B02-F6D7-4769-A622-976D3DF2ED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25B809-8FD6-4824-9DE5-5B22676E89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2893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DC368-B823-4DCE-806D-AA8C0EBF638A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432617-F4A4-4AA3-B95A-A3CD8EF60F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2600"/>
            <a:ext cx="292893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52BAB6-AF25-4EC3-9A67-6714468AA0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372600"/>
            <a:ext cx="292893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3CA75-9434-4907-92EC-620EB306CF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889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09/01/2020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Attention : les chiffres sont ceux présentés à l’oral.</a:t>
            </a:r>
          </a:p>
          <a:p>
            <a:pPr marL="164455" indent="-164455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8313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89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286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828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184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002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668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6AC23FB5-596E-49C4-96F3-401546D99C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Espace réservé des notes 4">
            <a:extLst>
              <a:ext uri="{FF2B5EF4-FFF2-40B4-BE49-F238E27FC236}">
                <a16:creationId xmlns:a16="http://schemas.microsoft.com/office/drawing/2014/main" id="{0CA5D4F3-50EB-4DA0-A293-0879F7B35C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44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75222-27F8-4DA1-BD52-B4DA2AE8E5B4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0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06DD3-2D79-4E31-ACB7-941BD5F63A34}" type="slidenum">
              <a:rPr lang="en-US" altLang="en-US"/>
              <a:pPr>
                <a:defRPr/>
              </a:pPr>
              <a:t>‹N°›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80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ctr"/>
          <a:lstStyle>
            <a:lvl1pPr marL="0" indent="0" algn="ctr">
              <a:buNone/>
              <a:defRPr sz="2800" b="1">
                <a:solidFill>
                  <a:srgbClr val="0070C0"/>
                </a:solidFill>
                <a:latin typeface="Trebuchet MS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7011688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071E1A9-6288-486E-AA3A-3B2581543BDA}"/>
              </a:ext>
            </a:extLst>
          </p:cNvPr>
          <p:cNvCxnSpPr/>
          <p:nvPr userDrawn="1"/>
        </p:nvCxnSpPr>
        <p:spPr>
          <a:xfrm>
            <a:off x="468313" y="1062038"/>
            <a:ext cx="8675687" cy="0"/>
          </a:xfrm>
          <a:prstGeom prst="line">
            <a:avLst/>
          </a:prstGeom>
          <a:ln w="25400">
            <a:solidFill>
              <a:srgbClr val="E318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33400" y="1350963"/>
            <a:ext cx="8358188" cy="4498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US" altLang="en-US" noProof="0" dirty="0"/>
              <a:t>Click to 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1" y="152401"/>
            <a:ext cx="7543799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33400" y="6294120"/>
            <a:ext cx="8357616" cy="182880"/>
          </a:xfrm>
        </p:spPr>
        <p:txBody>
          <a:bodyPr/>
          <a:lstStyle>
            <a:lvl1pPr marL="0" indent="0" algn="r"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33400" y="5862320"/>
            <a:ext cx="8357616" cy="365760"/>
          </a:xfrm>
        </p:spPr>
        <p:txBody>
          <a:bodyPr anchor="b"/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076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9" r:id="rId4"/>
    <p:sldLayoutId id="2147483670" r:id="rId5"/>
    <p:sldLayoutId id="2147483671" r:id="rId6"/>
    <p:sldLayoutId id="2147483673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8630024" cy="1106488"/>
          </a:xfrm>
        </p:spPr>
        <p:txBody>
          <a:bodyPr/>
          <a:lstStyle/>
          <a:p>
            <a:r>
              <a:rPr lang="fr-FR" altLang="fr-FR" sz="3200" dirty="0">
                <a:latin typeface="Calibri" panose="020F0502020204030204" pitchFamily="34" charset="0"/>
              </a:rPr>
              <a:t>DTG + TAF/FTC vs DTG + TDF/FTC vs EFV/TDF/FTC</a:t>
            </a:r>
          </a:p>
        </p:txBody>
      </p:sp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cs-CZ" sz="2800" b="1" dirty="0">
                <a:solidFill>
                  <a:srgbClr val="CC3300"/>
                </a:solidFill>
                <a:latin typeface="Calibri" pitchFamily="34" charset="0"/>
              </a:rPr>
              <a:t>ADVANCE</a:t>
            </a: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	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3">
            <a:extLst>
              <a:ext uri="{FF2B5EF4-FFF2-40B4-BE49-F238E27FC236}">
                <a16:creationId xmlns:a16="http://schemas.microsoft.com/office/drawing/2014/main" id="{BA2466FB-8D9C-9D4F-A18E-5C88B2FCB70D}"/>
              </a:ext>
            </a:extLst>
          </p:cNvPr>
          <p:cNvSpPr txBox="1">
            <a:spLocks/>
          </p:cNvSpPr>
          <p:nvPr/>
        </p:nvSpPr>
        <p:spPr>
          <a:xfrm>
            <a:off x="1298577" y="115890"/>
            <a:ext cx="7772399" cy="9366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FFFF66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FFFF66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FFFF66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rgbClr val="FFFF66"/>
                </a:solidFill>
                <a:latin typeface="Arial" charset="0"/>
                <a:cs typeface="Arial" charset="0"/>
              </a:defRPr>
            </a:lvl9pPr>
          </a:lstStyle>
          <a:p>
            <a:endParaRPr lang="fr-FR" sz="2400" kern="0" dirty="0"/>
          </a:p>
        </p:txBody>
      </p:sp>
      <p:sp>
        <p:nvSpPr>
          <p:cNvPr id="8" name="Espace réservé du texte 1">
            <a:extLst>
              <a:ext uri="{FF2B5EF4-FFF2-40B4-BE49-F238E27FC236}">
                <a16:creationId xmlns:a16="http://schemas.microsoft.com/office/drawing/2014/main" id="{CC54050C-B920-AD4F-99A2-6DE89E6FCCE3}"/>
              </a:ext>
            </a:extLst>
          </p:cNvPr>
          <p:cNvSpPr txBox="1">
            <a:spLocks/>
          </p:cNvSpPr>
          <p:nvPr/>
        </p:nvSpPr>
        <p:spPr bwMode="auto">
          <a:xfrm>
            <a:off x="6755211" y="1636930"/>
            <a:ext cx="8338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ct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None/>
              <a:defRPr sz="2800" b="1">
                <a:solidFill>
                  <a:srgbClr val="0070C0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None/>
              <a:defRPr sz="1800">
                <a:solidFill>
                  <a:srgbClr val="000066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None/>
              <a:defRPr sz="1600">
                <a:solidFill>
                  <a:srgbClr val="000066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None/>
              <a:defRPr sz="1400">
                <a:solidFill>
                  <a:srgbClr val="000066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None/>
              <a:defRPr sz="1400">
                <a:solidFill>
                  <a:srgbClr val="000066"/>
                </a:solidFill>
                <a:latin typeface="+mn-lt"/>
              </a:defRPr>
            </a:lvl5pPr>
            <a:lvl6pPr marL="2286000" indent="0" algn="l" rtl="0" fontAlgn="base"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None/>
              <a:defRPr sz="1400">
                <a:solidFill>
                  <a:schemeClr val="bg1"/>
                </a:solidFill>
                <a:latin typeface="+mn-lt"/>
              </a:defRPr>
            </a:lvl6pPr>
            <a:lvl7pPr marL="2743200" indent="0" algn="l" rtl="0" fontAlgn="base"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None/>
              <a:defRPr sz="1400">
                <a:solidFill>
                  <a:schemeClr val="bg1"/>
                </a:solidFill>
                <a:latin typeface="+mn-lt"/>
              </a:defRPr>
            </a:lvl7pPr>
            <a:lvl8pPr marL="3200400" indent="0" algn="l" rtl="0" fontAlgn="base"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None/>
              <a:defRPr sz="1400">
                <a:solidFill>
                  <a:schemeClr val="bg1"/>
                </a:solidFill>
                <a:latin typeface="+mn-lt"/>
              </a:defRPr>
            </a:lvl8pPr>
            <a:lvl9pPr marL="3657600" indent="0" algn="l" rtl="0" fontAlgn="base"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None/>
              <a:defRPr sz="14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s-ES" sz="2000" kern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Mujer</a:t>
            </a:r>
          </a:p>
        </p:txBody>
      </p:sp>
      <p:sp>
        <p:nvSpPr>
          <p:cNvPr id="178" name="Rectangle 92">
            <a:extLst>
              <a:ext uri="{FF2B5EF4-FFF2-40B4-BE49-F238E27FC236}">
                <a16:creationId xmlns:a16="http://schemas.microsoft.com/office/drawing/2014/main" id="{59F531CC-68AE-4403-8519-60E6D7F0B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56" y="1166897"/>
            <a:ext cx="86864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s-ES" altLang="fr-FR" sz="2400" b="1" dirty="0">
                <a:solidFill>
                  <a:srgbClr val="CC3300"/>
                </a:solidFill>
                <a:latin typeface="Calibri"/>
                <a:cs typeface="Calibri"/>
              </a:rPr>
              <a:t>Composición</a:t>
            </a:r>
            <a:r>
              <a:rPr lang="en-US" altLang="fr-FR" sz="2400" b="1" dirty="0">
                <a:solidFill>
                  <a:srgbClr val="CC3300"/>
                </a:solidFill>
                <a:latin typeface="Calibri"/>
                <a:cs typeface="Calibri"/>
              </a:rPr>
              <a:t> </a:t>
            </a:r>
            <a:r>
              <a:rPr lang="es-ES" altLang="fr-FR" sz="2400" b="1" dirty="0">
                <a:solidFill>
                  <a:srgbClr val="CC3300"/>
                </a:solidFill>
                <a:latin typeface="Calibri"/>
                <a:cs typeface="Calibri"/>
              </a:rPr>
              <a:t>corporal</a:t>
            </a:r>
            <a:r>
              <a:rPr lang="en-US" altLang="fr-FR" sz="2400" b="1" dirty="0">
                <a:solidFill>
                  <a:srgbClr val="CC3300"/>
                </a:solidFill>
                <a:latin typeface="Calibri"/>
                <a:cs typeface="Calibri"/>
              </a:rPr>
              <a:t> po</a:t>
            </a:r>
            <a:r>
              <a:rPr lang="es-ES" altLang="fr-FR" sz="2400" b="1" dirty="0">
                <a:solidFill>
                  <a:srgbClr val="CC3300"/>
                </a:solidFill>
                <a:latin typeface="Calibri"/>
                <a:cs typeface="Calibri"/>
              </a:rPr>
              <a:t>r DXA</a:t>
            </a:r>
            <a:r>
              <a:rPr lang="en-US" altLang="fr-FR" sz="2400" b="1" dirty="0">
                <a:solidFill>
                  <a:srgbClr val="CC3300"/>
                </a:solidFill>
                <a:latin typeface="Calibri"/>
                <a:cs typeface="Calibri"/>
              </a:rPr>
              <a:t>: media de </a:t>
            </a:r>
            <a:r>
              <a:rPr lang="es-ES" altLang="fr-FR" sz="2400" b="1" dirty="0">
                <a:solidFill>
                  <a:srgbClr val="CC3300"/>
                </a:solidFill>
                <a:latin typeface="Calibri"/>
                <a:cs typeface="Calibri"/>
              </a:rPr>
              <a:t>cambio desde el basal </a:t>
            </a:r>
            <a:r>
              <a:rPr lang="en-US" altLang="fr-FR" sz="2400" b="1" dirty="0">
                <a:solidFill>
                  <a:srgbClr val="CC3300"/>
                </a:solidFill>
                <a:latin typeface="Calibri"/>
                <a:cs typeface="Calibri"/>
              </a:rPr>
              <a:t>(kg)</a:t>
            </a:r>
            <a:endParaRPr lang="en-US" altLang="fr-FR" sz="4800" dirty="0">
              <a:solidFill>
                <a:srgbClr val="CC3300"/>
              </a:solidFill>
              <a:latin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FAECF3-2D0A-4265-81EA-F7E6BC207F0D}"/>
              </a:ext>
            </a:extLst>
          </p:cNvPr>
          <p:cNvSpPr/>
          <p:nvPr/>
        </p:nvSpPr>
        <p:spPr>
          <a:xfrm>
            <a:off x="1876514" y="1632091"/>
            <a:ext cx="10509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000" b="1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Hombre</a:t>
            </a:r>
          </a:p>
        </p:txBody>
      </p:sp>
      <p:sp>
        <p:nvSpPr>
          <p:cNvPr id="12" name="Espace réservé du contenu 11">
            <a:extLst>
              <a:ext uri="{FF2B5EF4-FFF2-40B4-BE49-F238E27FC236}">
                <a16:creationId xmlns:a16="http://schemas.microsoft.com/office/drawing/2014/main" id="{71272EFA-A269-4CE2-8F1D-7561916AF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020" y="5167429"/>
            <a:ext cx="8898165" cy="1044278"/>
          </a:xfrm>
        </p:spPr>
        <p:txBody>
          <a:bodyPr/>
          <a:lstStyle/>
          <a:p>
            <a:r>
              <a:rPr lang="es-ES" sz="1800" b="1" dirty="0">
                <a:latin typeface="+mj-lt"/>
              </a:rPr>
              <a:t>Nueva obesidad a S96 (BMI ≥ 30 kg/m</a:t>
            </a:r>
            <a:r>
              <a:rPr lang="es-ES" sz="1800" b="1" baseline="30000" dirty="0">
                <a:latin typeface="+mj-lt"/>
              </a:rPr>
              <a:t>2</a:t>
            </a:r>
            <a:r>
              <a:rPr lang="es-ES" sz="1800" b="1" dirty="0">
                <a:latin typeface="+mj-lt"/>
              </a:rPr>
              <a:t>)</a:t>
            </a:r>
          </a:p>
          <a:p>
            <a:pPr lvl="1"/>
            <a:r>
              <a:rPr lang="es-ES" sz="1400" dirty="0"/>
              <a:t>Mayor en e grupo DTG + TAF/FTC vs DTG + TDF + FTC vs EFV/TDF/FTC: 19% vs 8% vs 4% </a:t>
            </a:r>
            <a:br>
              <a:rPr lang="es-ES" sz="1400" dirty="0"/>
            </a:br>
            <a:r>
              <a:rPr lang="es-ES" sz="1400" dirty="0"/>
              <a:t>(p &lt; 0.01)</a:t>
            </a:r>
          </a:p>
          <a:p>
            <a:pPr lvl="1"/>
            <a:r>
              <a:rPr lang="es-ES" sz="1400" dirty="0"/>
              <a:t>Análisis de regresión: emergencia de obesidad asociada a DTG + TAF/FTC, CD4 basal y CV basal,  BMI basal (En la mujer un factor predictivo es la omisión del IMC)</a:t>
            </a:r>
          </a:p>
        </p:txBody>
      </p:sp>
      <p:sp>
        <p:nvSpPr>
          <p:cNvPr id="176" name="ZoneTexte 175">
            <a:extLst>
              <a:ext uri="{FF2B5EF4-FFF2-40B4-BE49-F238E27FC236}">
                <a16:creationId xmlns:a16="http://schemas.microsoft.com/office/drawing/2014/main" id="{401F545C-5119-4EAE-AC23-EE5CD570DC63}"/>
              </a:ext>
            </a:extLst>
          </p:cNvPr>
          <p:cNvSpPr txBox="1"/>
          <p:nvPr/>
        </p:nvSpPr>
        <p:spPr>
          <a:xfrm>
            <a:off x="8738519" y="32576"/>
            <a:ext cx="3986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100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E450613-B180-4806-BC9F-9BC26B9F17E3}"/>
              </a:ext>
            </a:extLst>
          </p:cNvPr>
          <p:cNvGrpSpPr/>
          <p:nvPr/>
        </p:nvGrpSpPr>
        <p:grpSpPr>
          <a:xfrm>
            <a:off x="3576064" y="1822450"/>
            <a:ext cx="1533855" cy="1150009"/>
            <a:chOff x="3768625" y="1706565"/>
            <a:chExt cx="1533855" cy="1150009"/>
          </a:xfrm>
        </p:grpSpPr>
        <p:sp>
          <p:nvSpPr>
            <p:cNvPr id="190" name="AutoShape 165">
              <a:extLst>
                <a:ext uri="{FF2B5EF4-FFF2-40B4-BE49-F238E27FC236}">
                  <a16:creationId xmlns:a16="http://schemas.microsoft.com/office/drawing/2014/main" id="{98F236A0-F448-4C78-898E-24A782DBE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8625" y="1706565"/>
              <a:ext cx="1496193" cy="11500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 dirty="0">
                <a:solidFill>
                  <a:srgbClr val="000066"/>
                </a:solidFill>
              </a:endParaRPr>
            </a:p>
          </p:txBody>
        </p:sp>
        <p:sp>
          <p:nvSpPr>
            <p:cNvPr id="43" name="Rectangle 36">
              <a:extLst>
                <a:ext uri="{FF2B5EF4-FFF2-40B4-BE49-F238E27FC236}">
                  <a16:creationId xmlns:a16="http://schemas.microsoft.com/office/drawing/2014/main" id="{DB916AE7-23E0-4442-8390-827224734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1611" y="1768485"/>
              <a:ext cx="108000" cy="144000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0" name="Rectangle 103">
              <a:extLst>
                <a:ext uri="{FF2B5EF4-FFF2-40B4-BE49-F238E27FC236}">
                  <a16:creationId xmlns:a16="http://schemas.microsoft.com/office/drawing/2014/main" id="{7CEFEE39-C811-4431-A4DA-B6515BA6D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3160" y="2613139"/>
              <a:ext cx="104668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altLang="fr-FR" sz="1100" b="1" dirty="0">
                  <a:solidFill>
                    <a:srgbClr val="333399"/>
                  </a:solidFill>
                  <a:latin typeface="+mj-lt"/>
                </a:rPr>
                <a:t>Miembro delgado</a:t>
              </a:r>
              <a:endParaRPr kumimoji="0" lang="es-ES" altLang="fr-FR" sz="16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111" name="Rectangle 104">
              <a:extLst>
                <a:ext uri="{FF2B5EF4-FFF2-40B4-BE49-F238E27FC236}">
                  <a16:creationId xmlns:a16="http://schemas.microsoft.com/office/drawing/2014/main" id="{F3B87ADE-57B1-40C9-BC45-CCC683185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3160" y="2324128"/>
              <a:ext cx="90768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100" b="1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Tronco delgado</a:t>
              </a:r>
            </a:p>
          </p:txBody>
        </p:sp>
        <p:sp>
          <p:nvSpPr>
            <p:cNvPr id="112" name="Rectangle 105">
              <a:extLst>
                <a:ext uri="{FF2B5EF4-FFF2-40B4-BE49-F238E27FC236}">
                  <a16:creationId xmlns:a16="http://schemas.microsoft.com/office/drawing/2014/main" id="{8F9FE5FE-66DD-4859-AA49-0963B2FBF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3160" y="2035117"/>
              <a:ext cx="121932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altLang="fr-FR" sz="1100" b="1" dirty="0">
                  <a:solidFill>
                    <a:srgbClr val="333399"/>
                  </a:solidFill>
                  <a:latin typeface="+mj-lt"/>
                </a:rPr>
                <a:t>Obesidad miembro</a:t>
              </a:r>
              <a:endParaRPr kumimoji="0" lang="es-ES" altLang="fr-FR" sz="16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113" name="Rectangle 106">
              <a:extLst>
                <a:ext uri="{FF2B5EF4-FFF2-40B4-BE49-F238E27FC236}">
                  <a16:creationId xmlns:a16="http://schemas.microsoft.com/office/drawing/2014/main" id="{F2D72DEE-8C3B-493E-A682-DF2BB684A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3160" y="1746106"/>
              <a:ext cx="97140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altLang="fr-FR" sz="1100" b="1" dirty="0">
                  <a:solidFill>
                    <a:srgbClr val="333399"/>
                  </a:solidFill>
                  <a:latin typeface="+mj-lt"/>
                </a:rPr>
                <a:t>Obesidad</a:t>
              </a:r>
              <a:r>
                <a:rPr lang="en-US" altLang="fr-FR" sz="1100" b="1" dirty="0">
                  <a:solidFill>
                    <a:srgbClr val="333399"/>
                  </a:solidFill>
                  <a:latin typeface="+mj-lt"/>
                </a:rPr>
                <a:t> </a:t>
              </a:r>
              <a:r>
                <a:rPr lang="es-ES" altLang="fr-FR" sz="1100" b="1" dirty="0">
                  <a:solidFill>
                    <a:srgbClr val="333399"/>
                  </a:solidFill>
                  <a:latin typeface="+mj-lt"/>
                </a:rPr>
                <a:t>tronco</a:t>
              </a:r>
              <a:endParaRPr kumimoji="0" lang="es-ES" altLang="fr-FR" sz="16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40" name="Rectangle 33">
              <a:extLst>
                <a:ext uri="{FF2B5EF4-FFF2-40B4-BE49-F238E27FC236}">
                  <a16:creationId xmlns:a16="http://schemas.microsoft.com/office/drawing/2014/main" id="{E2F0B315-2089-44FC-BFCB-266A60B1E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1611" y="2640294"/>
              <a:ext cx="108000" cy="144000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" name="Rectangle 34">
              <a:extLst>
                <a:ext uri="{FF2B5EF4-FFF2-40B4-BE49-F238E27FC236}">
                  <a16:creationId xmlns:a16="http://schemas.microsoft.com/office/drawing/2014/main" id="{983153A6-EAEE-4F8C-B4A0-CE907DA95E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1611" y="2349691"/>
              <a:ext cx="108000" cy="14400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" name="Rectangle 35">
              <a:extLst>
                <a:ext uri="{FF2B5EF4-FFF2-40B4-BE49-F238E27FC236}">
                  <a16:creationId xmlns:a16="http://schemas.microsoft.com/office/drawing/2014/main" id="{53512180-024F-4B53-AC8A-17FDB1C34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1611" y="2059088"/>
              <a:ext cx="108000" cy="144000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6C337151-941F-4920-B25B-39E3BDEC55E6}"/>
              </a:ext>
            </a:extLst>
          </p:cNvPr>
          <p:cNvGrpSpPr/>
          <p:nvPr/>
        </p:nvGrpSpPr>
        <p:grpSpPr>
          <a:xfrm>
            <a:off x="384167" y="2090868"/>
            <a:ext cx="3773752" cy="2841796"/>
            <a:chOff x="384167" y="2090868"/>
            <a:chExt cx="3773752" cy="2841796"/>
          </a:xfrm>
        </p:grpSpPr>
        <p:sp>
          <p:nvSpPr>
            <p:cNvPr id="114" name="Rectangle 107">
              <a:extLst>
                <a:ext uri="{FF2B5EF4-FFF2-40B4-BE49-F238E27FC236}">
                  <a16:creationId xmlns:a16="http://schemas.microsoft.com/office/drawing/2014/main" id="{4AFF7F3F-D2CE-46B3-8795-0DB0CB046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1874" y="2381321"/>
              <a:ext cx="304971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b="1" dirty="0">
                  <a:solidFill>
                    <a:srgbClr val="CC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CC3300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  <a:endParaRPr kumimoji="0" lang="fr-FR" altLang="fr-FR" sz="2000" b="1" i="0" u="none" strike="noStrike" cap="none" normalizeH="0" baseline="0" dirty="0">
                <a:ln>
                  <a:noFill/>
                </a:ln>
                <a:solidFill>
                  <a:srgbClr val="CC33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Rectangle 108">
              <a:extLst>
                <a:ext uri="{FF2B5EF4-FFF2-40B4-BE49-F238E27FC236}">
                  <a16:creationId xmlns:a16="http://schemas.microsoft.com/office/drawing/2014/main" id="{31129B6E-0901-4517-9D3B-BDE0E4EBE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5486" y="2381321"/>
              <a:ext cx="30777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b="1" dirty="0">
                  <a:solidFill>
                    <a:srgbClr val="CC3300"/>
                  </a:solidFill>
                  <a:latin typeface="+mj-lt"/>
                  <a:cs typeface="Calibri" panose="020F0502020204030204" pitchFamily="34" charset="0"/>
                </a:rPr>
                <a:t>S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CC3300"/>
                  </a:solidFill>
                  <a:effectLst/>
                  <a:latin typeface="+mj-lt"/>
                  <a:cs typeface="Calibri" panose="020F0502020204030204" pitchFamily="34" charset="0"/>
                </a:rPr>
                <a:t>96</a:t>
              </a:r>
            </a:p>
          </p:txBody>
        </p:sp>
        <p:sp>
          <p:nvSpPr>
            <p:cNvPr id="68" name="Line 61">
              <a:extLst>
                <a:ext uri="{FF2B5EF4-FFF2-40B4-BE49-F238E27FC236}">
                  <a16:creationId xmlns:a16="http://schemas.microsoft.com/office/drawing/2014/main" id="{F7DAF286-4C0C-4288-B866-27915E2E98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4379" y="2140079"/>
              <a:ext cx="0" cy="252000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0" name="Line 63">
              <a:extLst>
                <a:ext uri="{FF2B5EF4-FFF2-40B4-BE49-F238E27FC236}">
                  <a16:creationId xmlns:a16="http://schemas.microsoft.com/office/drawing/2014/main" id="{E2372F13-E2D3-49B7-87AE-CE12D4A631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2403606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1" name="Freeform 64">
              <a:extLst>
                <a:ext uri="{FF2B5EF4-FFF2-40B4-BE49-F238E27FC236}">
                  <a16:creationId xmlns:a16="http://schemas.microsoft.com/office/drawing/2014/main" id="{067CFD41-D51A-4A11-8007-1AC53AADE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441" y="2165481"/>
              <a:ext cx="0" cy="2382838"/>
            </a:xfrm>
            <a:custGeom>
              <a:avLst/>
              <a:gdLst>
                <a:gd name="T0" fmla="*/ 0 h 1501"/>
                <a:gd name="T1" fmla="*/ 150 h 1501"/>
                <a:gd name="T2" fmla="*/ 300 h 1501"/>
                <a:gd name="T3" fmla="*/ 450 h 1501"/>
                <a:gd name="T4" fmla="*/ 600 h 1501"/>
                <a:gd name="T5" fmla="*/ 750 h 1501"/>
                <a:gd name="T6" fmla="*/ 900 h 1501"/>
                <a:gd name="T7" fmla="*/ 1050 h 1501"/>
                <a:gd name="T8" fmla="*/ 1200 h 1501"/>
                <a:gd name="T9" fmla="*/ 1350 h 1501"/>
                <a:gd name="T10" fmla="*/ 1501 h 150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</a:cxnLst>
              <a:rect l="0" t="0" r="r" b="b"/>
              <a:pathLst>
                <a:path h="1501">
                  <a:moveTo>
                    <a:pt x="0" y="0"/>
                  </a:moveTo>
                  <a:lnTo>
                    <a:pt x="0" y="150"/>
                  </a:lnTo>
                  <a:lnTo>
                    <a:pt x="0" y="300"/>
                  </a:lnTo>
                  <a:lnTo>
                    <a:pt x="0" y="450"/>
                  </a:lnTo>
                  <a:lnTo>
                    <a:pt x="0" y="600"/>
                  </a:lnTo>
                  <a:lnTo>
                    <a:pt x="0" y="750"/>
                  </a:lnTo>
                  <a:lnTo>
                    <a:pt x="0" y="900"/>
                  </a:lnTo>
                  <a:lnTo>
                    <a:pt x="0" y="1050"/>
                  </a:lnTo>
                  <a:lnTo>
                    <a:pt x="0" y="1200"/>
                  </a:lnTo>
                  <a:lnTo>
                    <a:pt x="0" y="1350"/>
                  </a:lnTo>
                  <a:lnTo>
                    <a:pt x="0" y="1501"/>
                  </a:lnTo>
                </a:path>
              </a:pathLst>
            </a:cu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2" name="Line 65">
              <a:extLst>
                <a:ext uri="{FF2B5EF4-FFF2-40B4-BE49-F238E27FC236}">
                  <a16:creationId xmlns:a16="http://schemas.microsoft.com/office/drawing/2014/main" id="{7D00A491-58C1-47E9-9C47-621B4A3E40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2165481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3" name="Line 66">
              <a:extLst>
                <a:ext uri="{FF2B5EF4-FFF2-40B4-BE49-F238E27FC236}">
                  <a16:creationId xmlns:a16="http://schemas.microsoft.com/office/drawing/2014/main" id="{A6E6294E-7484-4A79-8C7D-CAEEA100B9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2641731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4" name="Line 67">
              <a:extLst>
                <a:ext uri="{FF2B5EF4-FFF2-40B4-BE49-F238E27FC236}">
                  <a16:creationId xmlns:a16="http://schemas.microsoft.com/office/drawing/2014/main" id="{2685280F-F429-404B-B000-427C1B0297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2879856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5" name="Line 68">
              <a:extLst>
                <a:ext uri="{FF2B5EF4-FFF2-40B4-BE49-F238E27FC236}">
                  <a16:creationId xmlns:a16="http://schemas.microsoft.com/office/drawing/2014/main" id="{0A774ED7-D09B-4F08-BB6F-D8FC9D8E3C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3117981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6" name="Line 69">
              <a:extLst>
                <a:ext uri="{FF2B5EF4-FFF2-40B4-BE49-F238E27FC236}">
                  <a16:creationId xmlns:a16="http://schemas.microsoft.com/office/drawing/2014/main" id="{94E4FC9D-548C-4E24-AA97-2FDB89899E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3594231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7" name="Line 70">
              <a:extLst>
                <a:ext uri="{FF2B5EF4-FFF2-40B4-BE49-F238E27FC236}">
                  <a16:creationId xmlns:a16="http://schemas.microsoft.com/office/drawing/2014/main" id="{9F6E48B6-CBE9-4B6B-8930-0B687F3337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3356106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8" name="Line 71">
              <a:extLst>
                <a:ext uri="{FF2B5EF4-FFF2-40B4-BE49-F238E27FC236}">
                  <a16:creationId xmlns:a16="http://schemas.microsoft.com/office/drawing/2014/main" id="{46CDE4F7-59A3-4B4F-A48A-BE45BC55E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4308606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9" name="Line 72">
              <a:extLst>
                <a:ext uri="{FF2B5EF4-FFF2-40B4-BE49-F238E27FC236}">
                  <a16:creationId xmlns:a16="http://schemas.microsoft.com/office/drawing/2014/main" id="{37203790-BC41-40F7-A7C7-7206D2C84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3832356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0" name="Line 73">
              <a:extLst>
                <a:ext uri="{FF2B5EF4-FFF2-40B4-BE49-F238E27FC236}">
                  <a16:creationId xmlns:a16="http://schemas.microsoft.com/office/drawing/2014/main" id="{12A4840A-497C-4CB7-B0C6-312CF99DD5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4070481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1" name="Line 74">
              <a:extLst>
                <a:ext uri="{FF2B5EF4-FFF2-40B4-BE49-F238E27FC236}">
                  <a16:creationId xmlns:a16="http://schemas.microsoft.com/office/drawing/2014/main" id="{93F555CB-1908-476D-9DB0-3199EDE0E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4786444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2" name="Line 75">
              <a:extLst>
                <a:ext uri="{FF2B5EF4-FFF2-40B4-BE49-F238E27FC236}">
                  <a16:creationId xmlns:a16="http://schemas.microsoft.com/office/drawing/2014/main" id="{C98502A9-9499-4A92-99C5-93EACABC83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8441" y="4548319"/>
              <a:ext cx="0" cy="238125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3" name="Line 76">
              <a:extLst>
                <a:ext uri="{FF2B5EF4-FFF2-40B4-BE49-F238E27FC236}">
                  <a16:creationId xmlns:a16="http://schemas.microsoft.com/office/drawing/2014/main" id="{829E7957-B4FB-4EED-8AF1-D39D5CED2A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8441" y="4786444"/>
              <a:ext cx="0" cy="9525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4" name="Line 77">
              <a:extLst>
                <a:ext uri="{FF2B5EF4-FFF2-40B4-BE49-F238E27FC236}">
                  <a16:creationId xmlns:a16="http://schemas.microsoft.com/office/drawing/2014/main" id="{66C14B99-1457-4579-8413-1540D40D3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913" y="4548319"/>
              <a:ext cx="3452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5" name="Line 78">
              <a:extLst>
                <a:ext uri="{FF2B5EF4-FFF2-40B4-BE49-F238E27FC236}">
                  <a16:creationId xmlns:a16="http://schemas.microsoft.com/office/drawing/2014/main" id="{453C7EB0-D69F-4516-8DA8-9DBEC11341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8441" y="4548319"/>
              <a:ext cx="346471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6" name="Rectangle 79">
              <a:extLst>
                <a:ext uri="{FF2B5EF4-FFF2-40B4-BE49-F238E27FC236}">
                  <a16:creationId xmlns:a16="http://schemas.microsoft.com/office/drawing/2014/main" id="{BE21919A-A23F-4053-B2F2-2139C205F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167" y="2090868"/>
              <a:ext cx="17117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87" name="Rectangle 80">
              <a:extLst>
                <a:ext uri="{FF2B5EF4-FFF2-40B4-BE49-F238E27FC236}">
                  <a16:creationId xmlns:a16="http://schemas.microsoft.com/office/drawing/2014/main" id="{3AEFF818-9D63-4FC3-9C8D-78F9F4C22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2805243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88" name="Rectangle 81">
              <a:extLst>
                <a:ext uri="{FF2B5EF4-FFF2-40B4-BE49-F238E27FC236}">
                  <a16:creationId xmlns:a16="http://schemas.microsoft.com/office/drawing/2014/main" id="{182B74C3-8D8B-488A-865A-5761F2264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3281493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89" name="Rectangle 82">
              <a:extLst>
                <a:ext uri="{FF2B5EF4-FFF2-40B4-BE49-F238E27FC236}">
                  <a16:creationId xmlns:a16="http://schemas.microsoft.com/office/drawing/2014/main" id="{5BD0FADF-640D-44BE-9AAB-B3B30324B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3521205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90" name="Rectangle 83">
              <a:extLst>
                <a:ext uri="{FF2B5EF4-FFF2-40B4-BE49-F238E27FC236}">
                  <a16:creationId xmlns:a16="http://schemas.microsoft.com/office/drawing/2014/main" id="{EDFFBC16-CC0F-4291-9AD3-5BC0DBE05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3997455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91" name="Rectangle 84">
              <a:extLst>
                <a:ext uri="{FF2B5EF4-FFF2-40B4-BE49-F238E27FC236}">
                  <a16:creationId xmlns:a16="http://schemas.microsoft.com/office/drawing/2014/main" id="{D581C01A-EB4D-4646-93F2-257E4B3DD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2567118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92" name="Rectangle 85">
              <a:extLst>
                <a:ext uri="{FF2B5EF4-FFF2-40B4-BE49-F238E27FC236}">
                  <a16:creationId xmlns:a16="http://schemas.microsoft.com/office/drawing/2014/main" id="{4790E4D6-113F-468A-BAC8-4EFAFE5E75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378" y="3043368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93" name="Rectangle 86">
              <a:extLst>
                <a:ext uri="{FF2B5EF4-FFF2-40B4-BE49-F238E27FC236}">
                  <a16:creationId xmlns:a16="http://schemas.microsoft.com/office/drawing/2014/main" id="{C439AE6C-5566-4683-A831-04E0F027C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3759330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94" name="Rectangle 87">
              <a:extLst>
                <a:ext uri="{FF2B5EF4-FFF2-40B4-BE49-F238E27FC236}">
                  <a16:creationId xmlns:a16="http://schemas.microsoft.com/office/drawing/2014/main" id="{8493CF34-02D7-4BDA-B12E-9583A9CDC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4235580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95" name="Rectangle 88">
              <a:extLst>
                <a:ext uri="{FF2B5EF4-FFF2-40B4-BE49-F238E27FC236}">
                  <a16:creationId xmlns:a16="http://schemas.microsoft.com/office/drawing/2014/main" id="{9F7DE4B7-4E65-4AAA-846F-998A2AD691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2328993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96" name="Rectangle 89">
              <a:extLst>
                <a:ext uri="{FF2B5EF4-FFF2-40B4-BE49-F238E27FC236}">
                  <a16:creationId xmlns:a16="http://schemas.microsoft.com/office/drawing/2014/main" id="{62724380-1203-4FF5-8348-ED84F3825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53" y="4473705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97" name="Rectangle 90">
              <a:extLst>
                <a:ext uri="{FF2B5EF4-FFF2-40B4-BE49-F238E27FC236}">
                  <a16:creationId xmlns:a16="http://schemas.microsoft.com/office/drawing/2014/main" id="{198D6CE6-B174-4788-BB8B-DE0AC2125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508" y="4711830"/>
              <a:ext cx="13683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-1</a:t>
              </a:r>
            </a:p>
          </p:txBody>
        </p:sp>
        <p:sp>
          <p:nvSpPr>
            <p:cNvPr id="56" name="Rectangle 49">
              <a:extLst>
                <a:ext uri="{FF2B5EF4-FFF2-40B4-BE49-F238E27FC236}">
                  <a16:creationId xmlns:a16="http://schemas.microsoft.com/office/drawing/2014/main" id="{8D16B846-C907-4510-8E08-1C4D2A2D5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367" y="3298955"/>
              <a:ext cx="233363" cy="328613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7" name="Rectangle 50">
              <a:extLst>
                <a:ext uri="{FF2B5EF4-FFF2-40B4-BE49-F238E27FC236}">
                  <a16:creationId xmlns:a16="http://schemas.microsoft.com/office/drawing/2014/main" id="{967E766F-21FE-4AC5-B40D-E3FD4BEE78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367" y="3941893"/>
              <a:ext cx="233363" cy="263525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8" name="Rectangle 51">
              <a:extLst>
                <a:ext uri="{FF2B5EF4-FFF2-40B4-BE49-F238E27FC236}">
                  <a16:creationId xmlns:a16="http://schemas.microsoft.com/office/drawing/2014/main" id="{246AEA96-326D-4A01-8028-7638279A2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367" y="3627568"/>
              <a:ext cx="233363" cy="314325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9" name="Rectangle 52">
              <a:extLst>
                <a:ext uri="{FF2B5EF4-FFF2-40B4-BE49-F238E27FC236}">
                  <a16:creationId xmlns:a16="http://schemas.microsoft.com/office/drawing/2014/main" id="{8339D19D-02CE-4323-9305-8735C01AF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0367" y="4205418"/>
              <a:ext cx="233363" cy="342900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8" name="Rectangle 91">
              <a:extLst>
                <a:ext uri="{FF2B5EF4-FFF2-40B4-BE49-F238E27FC236}">
                  <a16:creationId xmlns:a16="http://schemas.microsoft.com/office/drawing/2014/main" id="{0A392B69-94A5-4DAC-BE77-E3785B3BC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053" y="3086230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+5.2 kg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99" name="Rectangle 92">
              <a:extLst>
                <a:ext uri="{FF2B5EF4-FFF2-40B4-BE49-F238E27FC236}">
                  <a16:creationId xmlns:a16="http://schemas.microsoft.com/office/drawing/2014/main" id="{3E8B5FF3-DEB5-4EEC-9585-404635A74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660" y="4624887"/>
              <a:ext cx="53540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DTG +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TAF/FTC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3">
              <a:extLst>
                <a:ext uri="{FF2B5EF4-FFF2-40B4-BE49-F238E27FC236}">
                  <a16:creationId xmlns:a16="http://schemas.microsoft.com/office/drawing/2014/main" id="{6DE7AF6C-8F3B-483E-9369-28D2A49E1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822" y="4119693"/>
              <a:ext cx="234554" cy="209550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" name="Rectangle 54">
              <a:extLst>
                <a:ext uri="{FF2B5EF4-FFF2-40B4-BE49-F238E27FC236}">
                  <a16:creationId xmlns:a16="http://schemas.microsoft.com/office/drawing/2014/main" id="{C2FC2009-C7ED-4253-A61D-2932AC36C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822" y="3878393"/>
              <a:ext cx="234554" cy="241300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2" name="Rectangle 55">
              <a:extLst>
                <a:ext uri="{FF2B5EF4-FFF2-40B4-BE49-F238E27FC236}">
                  <a16:creationId xmlns:a16="http://schemas.microsoft.com/office/drawing/2014/main" id="{CAD5FCC2-C83D-49A5-AAB8-42F18F75E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822" y="4392743"/>
              <a:ext cx="234554" cy="155575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3" name="Rectangle 56">
              <a:extLst>
                <a:ext uri="{FF2B5EF4-FFF2-40B4-BE49-F238E27FC236}">
                  <a16:creationId xmlns:a16="http://schemas.microsoft.com/office/drawing/2014/main" id="{AC47353E-ACFB-4448-B01E-D9357148A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822" y="4329243"/>
              <a:ext cx="234554" cy="6350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0" name="Rectangle 93">
              <a:extLst>
                <a:ext uri="{FF2B5EF4-FFF2-40B4-BE49-F238E27FC236}">
                  <a16:creationId xmlns:a16="http://schemas.microsoft.com/office/drawing/2014/main" id="{C51977F2-F54A-44B0-A7A6-705CEE424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6700" y="3686305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+2.8 kg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101" name="Rectangle 94">
              <a:extLst>
                <a:ext uri="{FF2B5EF4-FFF2-40B4-BE49-F238E27FC236}">
                  <a16:creationId xmlns:a16="http://schemas.microsoft.com/office/drawing/2014/main" id="{5E646868-ACA9-447E-B7C9-2C843EFDD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722" y="4624887"/>
              <a:ext cx="5341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DTG +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TDF/FTC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57">
              <a:extLst>
                <a:ext uri="{FF2B5EF4-FFF2-40B4-BE49-F238E27FC236}">
                  <a16:creationId xmlns:a16="http://schemas.microsoft.com/office/drawing/2014/main" id="{A7DFA4DC-DD18-4148-A9C3-186B48DFF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468" y="4526429"/>
              <a:ext cx="233363" cy="2540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5" name="Rectangle 58">
              <a:extLst>
                <a:ext uri="{FF2B5EF4-FFF2-40B4-BE49-F238E27FC236}">
                  <a16:creationId xmlns:a16="http://schemas.microsoft.com/office/drawing/2014/main" id="{C0FA344E-E1A5-4B4A-B73D-824319FE0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468" y="4481979"/>
              <a:ext cx="233363" cy="44450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B5D347D1-CB95-4283-8452-927F5BB17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468" y="4351804"/>
              <a:ext cx="233363" cy="130175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7" name="Rectangle 60">
              <a:extLst>
                <a:ext uri="{FF2B5EF4-FFF2-40B4-BE49-F238E27FC236}">
                  <a16:creationId xmlns:a16="http://schemas.microsoft.com/office/drawing/2014/main" id="{B69C7899-B4BD-4976-8E7A-0204B9A16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468" y="4234329"/>
              <a:ext cx="233363" cy="117475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2" name="Rectangle 95">
              <a:extLst>
                <a:ext uri="{FF2B5EF4-FFF2-40B4-BE49-F238E27FC236}">
                  <a16:creationId xmlns:a16="http://schemas.microsoft.com/office/drawing/2014/main" id="{CA609122-1C3F-4275-AF1D-0D49AC1B8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155" y="4042241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+0.7 kg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103" name="Rectangle 96">
              <a:extLst>
                <a:ext uri="{FF2B5EF4-FFF2-40B4-BE49-F238E27FC236}">
                  <a16:creationId xmlns:a16="http://schemas.microsoft.com/office/drawing/2014/main" id="{5FD791B3-2B49-4778-B80D-37FEDA3C1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732" y="4624887"/>
              <a:ext cx="5770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EFV/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TDF/FTC/</a:t>
              </a:r>
            </a:p>
          </p:txBody>
        </p:sp>
        <p:sp>
          <p:nvSpPr>
            <p:cNvPr id="48" name="Rectangle 41">
              <a:extLst>
                <a:ext uri="{FF2B5EF4-FFF2-40B4-BE49-F238E27FC236}">
                  <a16:creationId xmlns:a16="http://schemas.microsoft.com/office/drawing/2014/main" id="{516B0BBA-1FFE-4B09-80BF-D8BEF8610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924" y="3244980"/>
              <a:ext cx="233363" cy="401638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9" name="Rectangle 42">
              <a:extLst>
                <a:ext uri="{FF2B5EF4-FFF2-40B4-BE49-F238E27FC236}">
                  <a16:creationId xmlns:a16="http://schemas.microsoft.com/office/drawing/2014/main" id="{BB7CC403-1D3F-4E78-82DC-FA4DF189B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924" y="3967293"/>
              <a:ext cx="233363" cy="20955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0" name="Rectangle 43">
              <a:extLst>
                <a:ext uri="{FF2B5EF4-FFF2-40B4-BE49-F238E27FC236}">
                  <a16:creationId xmlns:a16="http://schemas.microsoft.com/office/drawing/2014/main" id="{4145CFC8-2D68-4A57-87E6-553CC0799A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924" y="3646618"/>
              <a:ext cx="233363" cy="320675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1" name="Rectangle 44">
              <a:extLst>
                <a:ext uri="{FF2B5EF4-FFF2-40B4-BE49-F238E27FC236}">
                  <a16:creationId xmlns:a16="http://schemas.microsoft.com/office/drawing/2014/main" id="{5279DB2F-FAAF-41C7-ADBC-317B07EA2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924" y="4176843"/>
              <a:ext cx="233363" cy="371475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4" name="Rectangle 97">
              <a:extLst>
                <a:ext uri="{FF2B5EF4-FFF2-40B4-BE49-F238E27FC236}">
                  <a16:creationId xmlns:a16="http://schemas.microsoft.com/office/drawing/2014/main" id="{BB705DF9-08B1-4807-999F-63916A2BF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611" y="3054480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+5.4 kg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44" name="Rectangle 37">
              <a:extLst>
                <a:ext uri="{FF2B5EF4-FFF2-40B4-BE49-F238E27FC236}">
                  <a16:creationId xmlns:a16="http://schemas.microsoft.com/office/drawing/2014/main" id="{A83997E1-3DE8-4354-80AA-C7C17F325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1381" y="4208594"/>
              <a:ext cx="234554" cy="34925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5" name="Rectangle 38">
              <a:extLst>
                <a:ext uri="{FF2B5EF4-FFF2-40B4-BE49-F238E27FC236}">
                  <a16:creationId xmlns:a16="http://schemas.microsoft.com/office/drawing/2014/main" id="{FA3E862D-BFD7-4B6B-ADAF-AB4AEA60E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1381" y="3875219"/>
              <a:ext cx="234554" cy="333375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6" name="Rectangle 39">
              <a:extLst>
                <a:ext uri="{FF2B5EF4-FFF2-40B4-BE49-F238E27FC236}">
                  <a16:creationId xmlns:a16="http://schemas.microsoft.com/office/drawing/2014/main" id="{9558FC47-E975-48AB-8D3E-4620773A6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1381" y="3516444"/>
              <a:ext cx="234554" cy="358775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7" name="Rectangle 40">
              <a:extLst>
                <a:ext uri="{FF2B5EF4-FFF2-40B4-BE49-F238E27FC236}">
                  <a16:creationId xmlns:a16="http://schemas.microsoft.com/office/drawing/2014/main" id="{E93653C4-09F3-4CA2-BBD1-F99F3490B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1381" y="4243519"/>
              <a:ext cx="234554" cy="304800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6" name="Rectangle 99">
              <a:extLst>
                <a:ext uri="{FF2B5EF4-FFF2-40B4-BE49-F238E27FC236}">
                  <a16:creationId xmlns:a16="http://schemas.microsoft.com/office/drawing/2014/main" id="{589D5B15-E4E2-47EC-8B1D-B358D61B9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258" y="3324356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+4.3 kg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52" name="Rectangle 45">
              <a:extLst>
                <a:ext uri="{FF2B5EF4-FFF2-40B4-BE49-F238E27FC236}">
                  <a16:creationId xmlns:a16="http://schemas.microsoft.com/office/drawing/2014/main" id="{D9F38F00-7ADE-4796-8206-97AB3D81F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027" y="4481980"/>
              <a:ext cx="233363" cy="5715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3" name="Rectangle 46">
              <a:extLst>
                <a:ext uri="{FF2B5EF4-FFF2-40B4-BE49-F238E27FC236}">
                  <a16:creationId xmlns:a16="http://schemas.microsoft.com/office/drawing/2014/main" id="{B23927C1-E572-48D8-8E73-948350031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027" y="4459755"/>
              <a:ext cx="233363" cy="22225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4" name="Rectangle 47">
              <a:extLst>
                <a:ext uri="{FF2B5EF4-FFF2-40B4-BE49-F238E27FC236}">
                  <a16:creationId xmlns:a16="http://schemas.microsoft.com/office/drawing/2014/main" id="{A3474A05-4059-4D89-999A-38853F086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027" y="4374030"/>
              <a:ext cx="233363" cy="85725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5" name="Rectangle 48">
              <a:extLst>
                <a:ext uri="{FF2B5EF4-FFF2-40B4-BE49-F238E27FC236}">
                  <a16:creationId xmlns:a16="http://schemas.microsoft.com/office/drawing/2014/main" id="{7FD40CD3-0734-470D-8EBD-142937ED0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027" y="4285130"/>
              <a:ext cx="233363" cy="88900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8" name="Rectangle 101">
              <a:extLst>
                <a:ext uri="{FF2B5EF4-FFF2-40B4-BE49-F238E27FC236}">
                  <a16:creationId xmlns:a16="http://schemas.microsoft.com/office/drawing/2014/main" id="{1FC0059F-9441-4716-9F18-D40E45361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7714" y="4096217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+0.5 kg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333399"/>
                </a:solidFill>
                <a:effectLst/>
                <a:latin typeface="+mj-lt"/>
              </a:endParaRPr>
            </a:p>
          </p:txBody>
        </p:sp>
        <p:sp>
          <p:nvSpPr>
            <p:cNvPr id="177" name="Rectangle 92">
              <a:extLst>
                <a:ext uri="{FF2B5EF4-FFF2-40B4-BE49-F238E27FC236}">
                  <a16:creationId xmlns:a16="http://schemas.microsoft.com/office/drawing/2014/main" id="{3E8B5FF3-DEB5-4EEC-9585-404635A74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8213" y="4624887"/>
              <a:ext cx="53540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DTG +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TAF/FTC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94">
              <a:extLst>
                <a:ext uri="{FF2B5EF4-FFF2-40B4-BE49-F238E27FC236}">
                  <a16:creationId xmlns:a16="http://schemas.microsoft.com/office/drawing/2014/main" id="{5E646868-ACA9-447E-B7C9-2C843EFDD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275" y="4624887"/>
              <a:ext cx="5341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DTG +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TDF/FTC</a:t>
              </a:r>
              <a:endPara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000066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96">
              <a:extLst>
                <a:ext uri="{FF2B5EF4-FFF2-40B4-BE49-F238E27FC236}">
                  <a16:creationId xmlns:a16="http://schemas.microsoft.com/office/drawing/2014/main" id="{5FD791B3-2B49-4778-B80D-37FEDA3C1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3731" y="4624887"/>
              <a:ext cx="5341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EFV/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TDF/FTC</a:t>
              </a: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B4A949E-20BF-4288-A49C-8990397649E1}"/>
              </a:ext>
            </a:extLst>
          </p:cNvPr>
          <p:cNvGrpSpPr/>
          <p:nvPr/>
        </p:nvGrpSpPr>
        <p:grpSpPr>
          <a:xfrm>
            <a:off x="5161063" y="2090868"/>
            <a:ext cx="3865996" cy="2841796"/>
            <a:chOff x="5161063" y="2090868"/>
            <a:chExt cx="3865996" cy="2841796"/>
          </a:xfrm>
        </p:grpSpPr>
        <p:sp>
          <p:nvSpPr>
            <p:cNvPr id="69" name="Line 62">
              <a:extLst>
                <a:ext uri="{FF2B5EF4-FFF2-40B4-BE49-F238E27FC236}">
                  <a16:creationId xmlns:a16="http://schemas.microsoft.com/office/drawing/2014/main" id="{1437526B-8C29-46EF-B3D8-A1E3CC34AE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82465" y="2140079"/>
              <a:ext cx="0" cy="252000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16" name="Line 109">
              <a:extLst>
                <a:ext uri="{FF2B5EF4-FFF2-40B4-BE49-F238E27FC236}">
                  <a16:creationId xmlns:a16="http://schemas.microsoft.com/office/drawing/2014/main" id="{13A733B3-EA2E-4770-84FC-4C53E7B629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2403606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17" name="Freeform 110">
              <a:extLst>
                <a:ext uri="{FF2B5EF4-FFF2-40B4-BE49-F238E27FC236}">
                  <a16:creationId xmlns:a16="http://schemas.microsoft.com/office/drawing/2014/main" id="{CFB79F6E-B7AE-4BBE-B0AE-9453B45C3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6528" y="2165481"/>
              <a:ext cx="0" cy="2382838"/>
            </a:xfrm>
            <a:custGeom>
              <a:avLst/>
              <a:gdLst>
                <a:gd name="T0" fmla="*/ 0 h 1501"/>
                <a:gd name="T1" fmla="*/ 150 h 1501"/>
                <a:gd name="T2" fmla="*/ 300 h 1501"/>
                <a:gd name="T3" fmla="*/ 450 h 1501"/>
                <a:gd name="T4" fmla="*/ 600 h 1501"/>
                <a:gd name="T5" fmla="*/ 750 h 1501"/>
                <a:gd name="T6" fmla="*/ 900 h 1501"/>
                <a:gd name="T7" fmla="*/ 1050 h 1501"/>
                <a:gd name="T8" fmla="*/ 1200 h 1501"/>
                <a:gd name="T9" fmla="*/ 1350 h 1501"/>
                <a:gd name="T10" fmla="*/ 1501 h 150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</a:cxnLst>
              <a:rect l="0" t="0" r="r" b="b"/>
              <a:pathLst>
                <a:path h="1501">
                  <a:moveTo>
                    <a:pt x="0" y="0"/>
                  </a:moveTo>
                  <a:lnTo>
                    <a:pt x="0" y="150"/>
                  </a:lnTo>
                  <a:lnTo>
                    <a:pt x="0" y="300"/>
                  </a:lnTo>
                  <a:lnTo>
                    <a:pt x="0" y="450"/>
                  </a:lnTo>
                  <a:lnTo>
                    <a:pt x="0" y="600"/>
                  </a:lnTo>
                  <a:lnTo>
                    <a:pt x="0" y="750"/>
                  </a:lnTo>
                  <a:lnTo>
                    <a:pt x="0" y="900"/>
                  </a:lnTo>
                  <a:lnTo>
                    <a:pt x="0" y="1050"/>
                  </a:lnTo>
                  <a:lnTo>
                    <a:pt x="0" y="1200"/>
                  </a:lnTo>
                  <a:lnTo>
                    <a:pt x="0" y="1350"/>
                  </a:lnTo>
                  <a:lnTo>
                    <a:pt x="0" y="1501"/>
                  </a:lnTo>
                </a:path>
              </a:pathLst>
            </a:cu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18" name="Line 111">
              <a:extLst>
                <a:ext uri="{FF2B5EF4-FFF2-40B4-BE49-F238E27FC236}">
                  <a16:creationId xmlns:a16="http://schemas.microsoft.com/office/drawing/2014/main" id="{BED5F91C-53E1-4797-AB98-FEE4830B4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2165481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19" name="Line 112">
              <a:extLst>
                <a:ext uri="{FF2B5EF4-FFF2-40B4-BE49-F238E27FC236}">
                  <a16:creationId xmlns:a16="http://schemas.microsoft.com/office/drawing/2014/main" id="{E31E3B66-0709-41EB-AD35-7705D0994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2641731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0" name="Line 113">
              <a:extLst>
                <a:ext uri="{FF2B5EF4-FFF2-40B4-BE49-F238E27FC236}">
                  <a16:creationId xmlns:a16="http://schemas.microsoft.com/office/drawing/2014/main" id="{483A0EC1-3D9E-4C24-8A12-3B97E44E78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2879856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1" name="Line 114">
              <a:extLst>
                <a:ext uri="{FF2B5EF4-FFF2-40B4-BE49-F238E27FC236}">
                  <a16:creationId xmlns:a16="http://schemas.microsoft.com/office/drawing/2014/main" id="{38DBAA17-684E-47D3-AEE9-B8E890DF99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3117981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2" name="Line 115">
              <a:extLst>
                <a:ext uri="{FF2B5EF4-FFF2-40B4-BE49-F238E27FC236}">
                  <a16:creationId xmlns:a16="http://schemas.microsoft.com/office/drawing/2014/main" id="{ADF6A9B0-F316-4AA7-9695-08890F3679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3594231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3" name="Line 116">
              <a:extLst>
                <a:ext uri="{FF2B5EF4-FFF2-40B4-BE49-F238E27FC236}">
                  <a16:creationId xmlns:a16="http://schemas.microsoft.com/office/drawing/2014/main" id="{78C8D119-3076-44EF-94E7-076C0402E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3356106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4" name="Line 117">
              <a:extLst>
                <a:ext uri="{FF2B5EF4-FFF2-40B4-BE49-F238E27FC236}">
                  <a16:creationId xmlns:a16="http://schemas.microsoft.com/office/drawing/2014/main" id="{1B53865B-B5B9-4361-A972-36CC47777A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4308606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5" name="Line 118">
              <a:extLst>
                <a:ext uri="{FF2B5EF4-FFF2-40B4-BE49-F238E27FC236}">
                  <a16:creationId xmlns:a16="http://schemas.microsoft.com/office/drawing/2014/main" id="{65288B81-D74C-4084-B296-39C5B950DC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4070481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6" name="Line 119">
              <a:extLst>
                <a:ext uri="{FF2B5EF4-FFF2-40B4-BE49-F238E27FC236}">
                  <a16:creationId xmlns:a16="http://schemas.microsoft.com/office/drawing/2014/main" id="{60AD4F78-7C4A-4C55-AB4F-DD343168CB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3832356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7" name="Line 120">
              <a:extLst>
                <a:ext uri="{FF2B5EF4-FFF2-40B4-BE49-F238E27FC236}">
                  <a16:creationId xmlns:a16="http://schemas.microsoft.com/office/drawing/2014/main" id="{E8D022A3-033E-48F9-B4DA-682AD7326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6528" y="4786444"/>
              <a:ext cx="0" cy="9525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8" name="Line 121">
              <a:extLst>
                <a:ext uri="{FF2B5EF4-FFF2-40B4-BE49-F238E27FC236}">
                  <a16:creationId xmlns:a16="http://schemas.microsoft.com/office/drawing/2014/main" id="{935530AF-A529-4532-841F-C1A7BA2DF7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2000" y="4548319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29" name="Line 122">
              <a:extLst>
                <a:ext uri="{FF2B5EF4-FFF2-40B4-BE49-F238E27FC236}">
                  <a16:creationId xmlns:a16="http://schemas.microsoft.com/office/drawing/2014/main" id="{851909D1-814E-4FDF-A312-9F43E7FBBE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6528" y="4548319"/>
              <a:ext cx="0" cy="238125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30" name="Line 123">
              <a:extLst>
                <a:ext uri="{FF2B5EF4-FFF2-40B4-BE49-F238E27FC236}">
                  <a16:creationId xmlns:a16="http://schemas.microsoft.com/office/drawing/2014/main" id="{3B031807-1BA2-46AD-A960-90F1B3E502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62000" y="4786444"/>
              <a:ext cx="34528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31" name="Line 124">
              <a:extLst>
                <a:ext uri="{FF2B5EF4-FFF2-40B4-BE49-F238E27FC236}">
                  <a16:creationId xmlns:a16="http://schemas.microsoft.com/office/drawing/2014/main" id="{D1B059B4-A229-4D24-9429-590B699FBE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6528" y="4548319"/>
              <a:ext cx="3464719" cy="0"/>
            </a:xfrm>
            <a:prstGeom prst="line">
              <a:avLst/>
            </a:prstGeom>
            <a:noFill/>
            <a:ln w="11113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32" name="Rectangle 125">
              <a:extLst>
                <a:ext uri="{FF2B5EF4-FFF2-40B4-BE49-F238E27FC236}">
                  <a16:creationId xmlns:a16="http://schemas.microsoft.com/office/drawing/2014/main" id="{9DB604A9-C775-4379-9CA1-52C7108E9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1063" y="2090868"/>
              <a:ext cx="17117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10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3" name="Rectangle 126">
              <a:extLst>
                <a:ext uri="{FF2B5EF4-FFF2-40B4-BE49-F238E27FC236}">
                  <a16:creationId xmlns:a16="http://schemas.microsoft.com/office/drawing/2014/main" id="{1FDC373C-B75E-40CE-90BA-15378535F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2805243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7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4" name="Rectangle 127">
              <a:extLst>
                <a:ext uri="{FF2B5EF4-FFF2-40B4-BE49-F238E27FC236}">
                  <a16:creationId xmlns:a16="http://schemas.microsoft.com/office/drawing/2014/main" id="{71A2459B-AE31-4E9A-8D51-05E860561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3281493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5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5" name="Rectangle 128">
              <a:extLst>
                <a:ext uri="{FF2B5EF4-FFF2-40B4-BE49-F238E27FC236}">
                  <a16:creationId xmlns:a16="http://schemas.microsoft.com/office/drawing/2014/main" id="{7D4CF185-4F37-476D-9410-C8136B33E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3521205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4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6" name="Rectangle 129">
              <a:extLst>
                <a:ext uri="{FF2B5EF4-FFF2-40B4-BE49-F238E27FC236}">
                  <a16:creationId xmlns:a16="http://schemas.microsoft.com/office/drawing/2014/main" id="{6CC446E2-CD99-4225-809E-62B5628B3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3997455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2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7" name="Rectangle 130">
              <a:extLst>
                <a:ext uri="{FF2B5EF4-FFF2-40B4-BE49-F238E27FC236}">
                  <a16:creationId xmlns:a16="http://schemas.microsoft.com/office/drawing/2014/main" id="{62AEA1C9-4D49-4FA4-B438-3300F25D4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2567118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8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8" name="Rectangle 131">
              <a:extLst>
                <a:ext uri="{FF2B5EF4-FFF2-40B4-BE49-F238E27FC236}">
                  <a16:creationId xmlns:a16="http://schemas.microsoft.com/office/drawing/2014/main" id="{61D80D99-453D-4555-BCAB-910549750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7274" y="3043368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6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39" name="Rectangle 132">
              <a:extLst>
                <a:ext uri="{FF2B5EF4-FFF2-40B4-BE49-F238E27FC236}">
                  <a16:creationId xmlns:a16="http://schemas.microsoft.com/office/drawing/2014/main" id="{B1E94E90-ABD4-4AF9-B4CE-EA7006BAD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3759330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3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40" name="Rectangle 133">
              <a:extLst>
                <a:ext uri="{FF2B5EF4-FFF2-40B4-BE49-F238E27FC236}">
                  <a16:creationId xmlns:a16="http://schemas.microsoft.com/office/drawing/2014/main" id="{1AED9078-B403-4F81-AA28-E166E8EE6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4235580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1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41" name="Rectangle 134">
              <a:extLst>
                <a:ext uri="{FF2B5EF4-FFF2-40B4-BE49-F238E27FC236}">
                  <a16:creationId xmlns:a16="http://schemas.microsoft.com/office/drawing/2014/main" id="{0D7EBBC0-1E42-45BF-B697-BC692F85B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2328993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9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42" name="Rectangle 135">
              <a:extLst>
                <a:ext uri="{FF2B5EF4-FFF2-40B4-BE49-F238E27FC236}">
                  <a16:creationId xmlns:a16="http://schemas.microsoft.com/office/drawing/2014/main" id="{E26020E4-2AF8-428E-9EF1-EE7FCB5EB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6649" y="4473705"/>
              <a:ext cx="8558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0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43" name="Rectangle 136">
              <a:extLst>
                <a:ext uri="{FF2B5EF4-FFF2-40B4-BE49-F238E27FC236}">
                  <a16:creationId xmlns:a16="http://schemas.microsoft.com/office/drawing/2014/main" id="{6AFD614B-B559-463A-9FBC-F669459F9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594" y="4711830"/>
              <a:ext cx="13683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-1</a:t>
              </a:r>
              <a:endParaRPr kumimoji="0" lang="fr-FR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8" name="Rectangle 21">
              <a:extLst>
                <a:ext uri="{FF2B5EF4-FFF2-40B4-BE49-F238E27FC236}">
                  <a16:creationId xmlns:a16="http://schemas.microsoft.com/office/drawing/2014/main" id="{485ED835-C589-474C-9103-B11AC7456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50" y="2949706"/>
              <a:ext cx="233363" cy="566738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29" name="Rectangle 22">
              <a:extLst>
                <a:ext uri="{FF2B5EF4-FFF2-40B4-BE49-F238E27FC236}">
                  <a16:creationId xmlns:a16="http://schemas.microsoft.com/office/drawing/2014/main" id="{550FC7B7-9E51-4520-8904-999F3C4F0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50" y="3516444"/>
              <a:ext cx="233363" cy="627063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9BBBDE31-1FFD-4312-BA2D-8EEF4D3F2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50" y="4143506"/>
              <a:ext cx="233363" cy="10795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31" name="Rectangle 24">
              <a:extLst>
                <a:ext uri="{FF2B5EF4-FFF2-40B4-BE49-F238E27FC236}">
                  <a16:creationId xmlns:a16="http://schemas.microsoft.com/office/drawing/2014/main" id="{BAE0DDEC-95CB-45CB-A01A-4FF5F97BD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50" y="4251456"/>
              <a:ext cx="233363" cy="296863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44" name="Rectangle 137">
              <a:extLst>
                <a:ext uri="{FF2B5EF4-FFF2-40B4-BE49-F238E27FC236}">
                  <a16:creationId xmlns:a16="http://schemas.microsoft.com/office/drawing/2014/main" id="{98B36068-67AA-4170-8A1C-DFCCF650B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1137" y="2735394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+6.7 kg</a:t>
              </a:r>
            </a:p>
          </p:txBody>
        </p:sp>
        <p:sp>
          <p:nvSpPr>
            <p:cNvPr id="32" name="Rectangle 25">
              <a:extLst>
                <a:ext uri="{FF2B5EF4-FFF2-40B4-BE49-F238E27FC236}">
                  <a16:creationId xmlns:a16="http://schemas.microsoft.com/office/drawing/2014/main" id="{4CB52AA5-DC16-46FF-9C3E-155E7E19C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0906" y="4040319"/>
              <a:ext cx="233363" cy="288925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33" name="Rectangle 26">
              <a:extLst>
                <a:ext uri="{FF2B5EF4-FFF2-40B4-BE49-F238E27FC236}">
                  <a16:creationId xmlns:a16="http://schemas.microsoft.com/office/drawing/2014/main" id="{11FF4358-ED1B-465A-9A33-AFA4F5A00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0906" y="3732344"/>
              <a:ext cx="233363" cy="307975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34" name="Rectangle 27">
              <a:extLst>
                <a:ext uri="{FF2B5EF4-FFF2-40B4-BE49-F238E27FC236}">
                  <a16:creationId xmlns:a16="http://schemas.microsoft.com/office/drawing/2014/main" id="{AA75954B-0A52-4569-8FBB-B62DEEA5D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0906" y="4329244"/>
              <a:ext cx="233363" cy="6350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35" name="Rectangle 28">
              <a:extLst>
                <a:ext uri="{FF2B5EF4-FFF2-40B4-BE49-F238E27FC236}">
                  <a16:creationId xmlns:a16="http://schemas.microsoft.com/office/drawing/2014/main" id="{2236C77F-764C-4611-AFF0-C42F6300FB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0906" y="4392744"/>
              <a:ext cx="233363" cy="155575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46" name="Rectangle 139">
              <a:extLst>
                <a:ext uri="{FF2B5EF4-FFF2-40B4-BE49-F238E27FC236}">
                  <a16:creationId xmlns:a16="http://schemas.microsoft.com/office/drawing/2014/main" id="{4746EDBD-7AB8-4302-9706-160FCAF2A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3593" y="3541844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+3.4 kg</a:t>
              </a:r>
            </a:p>
          </p:txBody>
        </p:sp>
        <p:sp>
          <p:nvSpPr>
            <p:cNvPr id="36" name="Rectangle 29">
              <a:extLst>
                <a:ext uri="{FF2B5EF4-FFF2-40B4-BE49-F238E27FC236}">
                  <a16:creationId xmlns:a16="http://schemas.microsoft.com/office/drawing/2014/main" id="{03F2D0AD-A71F-48D8-806E-3C8555802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3363" y="4064227"/>
              <a:ext cx="233363" cy="223838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37" name="Rectangle 30">
              <a:extLst>
                <a:ext uri="{FF2B5EF4-FFF2-40B4-BE49-F238E27FC236}">
                  <a16:creationId xmlns:a16="http://schemas.microsoft.com/office/drawing/2014/main" id="{FD9D265E-3387-458F-8E7B-92FFCFEB8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3363" y="4288065"/>
              <a:ext cx="233363" cy="195263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38" name="Rectangle 31">
              <a:extLst>
                <a:ext uri="{FF2B5EF4-FFF2-40B4-BE49-F238E27FC236}">
                  <a16:creationId xmlns:a16="http://schemas.microsoft.com/office/drawing/2014/main" id="{2DA98C9E-DC51-4412-862E-94DAE0094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3363" y="4529365"/>
              <a:ext cx="233363" cy="2540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39" name="Rectangle 32">
              <a:extLst>
                <a:ext uri="{FF2B5EF4-FFF2-40B4-BE49-F238E27FC236}">
                  <a16:creationId xmlns:a16="http://schemas.microsoft.com/office/drawing/2014/main" id="{60A1AB53-3C52-4357-9A90-514D91B3E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3363" y="4483327"/>
              <a:ext cx="233363" cy="4603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48" name="Rectangle 141">
              <a:extLst>
                <a:ext uri="{FF2B5EF4-FFF2-40B4-BE49-F238E27FC236}">
                  <a16:creationId xmlns:a16="http://schemas.microsoft.com/office/drawing/2014/main" id="{7481B1EE-617D-4656-AEE6-DBC4CFB33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7240" y="3872140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+1.8 kg</a:t>
              </a:r>
            </a:p>
          </p:txBody>
        </p:sp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D269AFB9-D1E3-4C9E-B9CE-FFA4559B5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009" y="2351218"/>
              <a:ext cx="233363" cy="809625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800E1F54-1AFA-495C-A067-A9F981411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009" y="3894268"/>
              <a:ext cx="233363" cy="169863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26" name="Rectangle 19">
              <a:extLst>
                <a:ext uri="{FF2B5EF4-FFF2-40B4-BE49-F238E27FC236}">
                  <a16:creationId xmlns:a16="http://schemas.microsoft.com/office/drawing/2014/main" id="{5573A26D-57A9-48CA-88F9-35ABAF3CC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009" y="3160843"/>
              <a:ext cx="233363" cy="733425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27" name="Rectangle 20">
              <a:extLst>
                <a:ext uri="{FF2B5EF4-FFF2-40B4-BE49-F238E27FC236}">
                  <a16:creationId xmlns:a16="http://schemas.microsoft.com/office/drawing/2014/main" id="{E17D6001-BE47-44A6-9774-F0F803B5E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009" y="4064130"/>
              <a:ext cx="233363" cy="484188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50" name="Rectangle 143">
              <a:extLst>
                <a:ext uri="{FF2B5EF4-FFF2-40B4-BE49-F238E27FC236}">
                  <a16:creationId xmlns:a16="http://schemas.microsoft.com/office/drawing/2014/main" id="{FA4001D1-AE89-405A-B4C8-792A70C1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9696" y="2160718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+9.2 kg</a:t>
              </a:r>
            </a:p>
          </p:txBody>
        </p:sp>
        <p:sp>
          <p:nvSpPr>
            <p:cNvPr id="20" name="Rectangle 13">
              <a:extLst>
                <a:ext uri="{FF2B5EF4-FFF2-40B4-BE49-F238E27FC236}">
                  <a16:creationId xmlns:a16="http://schemas.microsoft.com/office/drawing/2014/main" id="{80ED3A3C-F544-4E77-82DF-3378485D1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464" y="3749806"/>
              <a:ext cx="233363" cy="452438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21" name="Rectangle 14">
              <a:extLst>
                <a:ext uri="{FF2B5EF4-FFF2-40B4-BE49-F238E27FC236}">
                  <a16:creationId xmlns:a16="http://schemas.microsoft.com/office/drawing/2014/main" id="{599A5784-E9CB-401E-804D-C10635204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464" y="4202244"/>
              <a:ext cx="233363" cy="68263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F4490725-304E-4327-9388-79D01E242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464" y="3248156"/>
              <a:ext cx="233363" cy="501650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23" name="Rectangle 16">
              <a:extLst>
                <a:ext uri="{FF2B5EF4-FFF2-40B4-BE49-F238E27FC236}">
                  <a16:creationId xmlns:a16="http://schemas.microsoft.com/office/drawing/2014/main" id="{A4CE9DC6-A5BA-4367-AD2C-6C057228E8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9464" y="4270506"/>
              <a:ext cx="233363" cy="277813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52" name="Rectangle 145">
              <a:extLst>
                <a:ext uri="{FF2B5EF4-FFF2-40B4-BE49-F238E27FC236}">
                  <a16:creationId xmlns:a16="http://schemas.microsoft.com/office/drawing/2014/main" id="{EB6A5F6E-CDD1-4923-B4C9-6873D9B63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2151" y="3057656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+5.4 kg</a:t>
              </a:r>
            </a:p>
          </p:txBody>
        </p:sp>
        <p:sp>
          <p:nvSpPr>
            <p:cNvPr id="16" name="Rectangle 9">
              <a:extLst>
                <a:ext uri="{FF2B5EF4-FFF2-40B4-BE49-F238E27FC236}">
                  <a16:creationId xmlns:a16="http://schemas.microsoft.com/office/drawing/2014/main" id="{66D50EC7-4BE8-4290-8B76-66A02ADB5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1921" y="3867280"/>
              <a:ext cx="234554" cy="285750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9BD23D16-BB7F-4440-AF4E-54228041A3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1921" y="4153030"/>
              <a:ext cx="234554" cy="287338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678D7332-DD79-4764-9F8F-C3F67951A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1921" y="4459418"/>
              <a:ext cx="234554" cy="88900"/>
            </a:xfrm>
            <a:prstGeom prst="rect">
              <a:avLst/>
            </a:prstGeom>
            <a:solidFill>
              <a:srgbClr val="FF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F1559B2F-B312-4D2F-92E0-9F76D9BA1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1921" y="4440368"/>
              <a:ext cx="234554" cy="19050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latin typeface="+mn-lt"/>
              </a:endParaRPr>
            </a:p>
          </p:txBody>
        </p:sp>
        <p:sp>
          <p:nvSpPr>
            <p:cNvPr id="154" name="Rectangle 147">
              <a:extLst>
                <a:ext uri="{FF2B5EF4-FFF2-40B4-BE49-F238E27FC236}">
                  <a16:creationId xmlns:a16="http://schemas.microsoft.com/office/drawing/2014/main" id="{CD602ABD-35FE-4B2D-9BC1-E33B9DC2C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5799" y="3678368"/>
              <a:ext cx="4584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rPr>
                <a:t>+2.8 kg</a:t>
              </a:r>
            </a:p>
          </p:txBody>
        </p:sp>
        <p:sp>
          <p:nvSpPr>
            <p:cNvPr id="160" name="Rectangle 153">
              <a:extLst>
                <a:ext uri="{FF2B5EF4-FFF2-40B4-BE49-F238E27FC236}">
                  <a16:creationId xmlns:a16="http://schemas.microsoft.com/office/drawing/2014/main" id="{9D008910-2569-4270-9CA2-D88EEF55B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5406" y="2282856"/>
              <a:ext cx="304971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b="1" dirty="0">
                  <a:solidFill>
                    <a:srgbClr val="CC3300"/>
                  </a:solidFill>
                  <a:latin typeface="+mj-lt"/>
                  <a:cs typeface="Calibri" panose="020F0502020204030204" pitchFamily="34" charset="0"/>
                </a:rPr>
                <a:t>S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CC3300"/>
                  </a:solidFill>
                  <a:effectLst/>
                  <a:latin typeface="+mj-lt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161" name="Rectangle 154">
              <a:extLst>
                <a:ext uri="{FF2B5EF4-FFF2-40B4-BE49-F238E27FC236}">
                  <a16:creationId xmlns:a16="http://schemas.microsoft.com/office/drawing/2014/main" id="{C0A0CE5C-4CED-4D3B-98BA-828DD2C53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42563" y="2282856"/>
              <a:ext cx="30777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600" b="1" dirty="0">
                  <a:solidFill>
                    <a:srgbClr val="CC3300"/>
                  </a:solidFill>
                  <a:latin typeface="+mj-lt"/>
                  <a:cs typeface="Calibri" panose="020F0502020204030204" pitchFamily="34" charset="0"/>
                </a:rPr>
                <a:t>S</a:t>
              </a:r>
              <a:r>
                <a:rPr kumimoji="0" lang="fr-FR" altLang="fr-FR" sz="1600" b="1" i="0" u="none" strike="noStrike" cap="none" normalizeH="0" baseline="0" dirty="0">
                  <a:ln>
                    <a:noFill/>
                  </a:ln>
                  <a:solidFill>
                    <a:srgbClr val="CC3300"/>
                  </a:solidFill>
                  <a:effectLst/>
                  <a:latin typeface="+mj-lt"/>
                  <a:cs typeface="Calibri" panose="020F0502020204030204" pitchFamily="34" charset="0"/>
                </a:rPr>
                <a:t>96</a:t>
              </a:r>
            </a:p>
          </p:txBody>
        </p:sp>
        <p:sp>
          <p:nvSpPr>
            <p:cNvPr id="181" name="Rectangle 92">
              <a:extLst>
                <a:ext uri="{FF2B5EF4-FFF2-40B4-BE49-F238E27FC236}">
                  <a16:creationId xmlns:a16="http://schemas.microsoft.com/office/drawing/2014/main" id="{3E8B5FF3-DEB5-4EEC-9585-404635A74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0071" y="4624887"/>
              <a:ext cx="5246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DTG +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TAF/FTC</a:t>
              </a:r>
              <a:endParaRPr kumimoji="0" lang="fr-FR" altLang="fr-F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82" name="Rectangle 94">
              <a:extLst>
                <a:ext uri="{FF2B5EF4-FFF2-40B4-BE49-F238E27FC236}">
                  <a16:creationId xmlns:a16="http://schemas.microsoft.com/office/drawing/2014/main" id="{5E646868-ACA9-447E-B7C9-2C843EFDD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767" y="4624887"/>
              <a:ext cx="5341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DTG +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TDF/FTC</a:t>
              </a:r>
              <a:endParaRPr kumimoji="0" lang="fr-FR" altLang="fr-F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83" name="Rectangle 96">
              <a:extLst>
                <a:ext uri="{FF2B5EF4-FFF2-40B4-BE49-F238E27FC236}">
                  <a16:creationId xmlns:a16="http://schemas.microsoft.com/office/drawing/2014/main" id="{5FD791B3-2B49-4778-B80D-37FEDA3C1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8777" y="4624887"/>
              <a:ext cx="5770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EFV/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TDF/FTC/</a:t>
              </a:r>
            </a:p>
          </p:txBody>
        </p:sp>
        <p:sp>
          <p:nvSpPr>
            <p:cNvPr id="184" name="Rectangle 92">
              <a:extLst>
                <a:ext uri="{FF2B5EF4-FFF2-40B4-BE49-F238E27FC236}">
                  <a16:creationId xmlns:a16="http://schemas.microsoft.com/office/drawing/2014/main" id="{3E8B5FF3-DEB5-4EEC-9585-404635A74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1272" y="4624887"/>
              <a:ext cx="5246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DTG +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TAF/FTC</a:t>
              </a:r>
              <a:endParaRPr kumimoji="0" lang="fr-FR" altLang="fr-F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85" name="Rectangle 94">
              <a:extLst>
                <a:ext uri="{FF2B5EF4-FFF2-40B4-BE49-F238E27FC236}">
                  <a16:creationId xmlns:a16="http://schemas.microsoft.com/office/drawing/2014/main" id="{5E646868-ACA9-447E-B7C9-2C843EFDD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68968" y="4624887"/>
              <a:ext cx="5341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DTG +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TDF/FTC</a:t>
              </a:r>
              <a:endParaRPr kumimoji="0" lang="fr-FR" altLang="fr-F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86" name="Rectangle 96">
              <a:extLst>
                <a:ext uri="{FF2B5EF4-FFF2-40B4-BE49-F238E27FC236}">
                  <a16:creationId xmlns:a16="http://schemas.microsoft.com/office/drawing/2014/main" id="{5FD791B3-2B49-4778-B80D-37FEDA3C1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9978" y="4624887"/>
              <a:ext cx="5770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EFV/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00" b="1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TDF/FTC/</a:t>
              </a:r>
            </a:p>
          </p:txBody>
        </p:sp>
      </p:grpSp>
      <p:sp>
        <p:nvSpPr>
          <p:cNvPr id="187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188" name="Rectangle 2"/>
          <p:cNvSpPr txBox="1">
            <a:spLocks noChangeArrowheads="1"/>
          </p:cNvSpPr>
          <p:nvPr/>
        </p:nvSpPr>
        <p:spPr bwMode="auto">
          <a:xfrm>
            <a:off x="203200" y="0"/>
            <a:ext cx="89408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endParaRPr lang="en-US" sz="3200" b="1" kern="0" dirty="0">
              <a:solidFill>
                <a:srgbClr val="333399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57" name="ZoneTexte 69">
            <a:extLst>
              <a:ext uri="{FF2B5EF4-FFF2-40B4-BE49-F238E27FC236}">
                <a16:creationId xmlns:a16="http://schemas.microsoft.com/office/drawing/2014/main" id="{1F8849CB-16C4-4843-8BC5-867D505CC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>
              <a:spcBef>
                <a:spcPct val="0"/>
              </a:spcBef>
              <a:buClr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r>
              <a:rPr lang="fr-FR" altLang="fr-FR" sz="1200" i="1" dirty="0"/>
              <a:t>; </a:t>
            </a:r>
            <a:r>
              <a:rPr lang="en-US" altLang="fr-FR" sz="1200" i="1" dirty="0"/>
              <a:t>Hill A, IAS 2019, MOAX0102LB</a:t>
            </a:r>
            <a:r>
              <a:rPr lang="fr-FR" altLang="fr-FR" sz="1200" i="1" dirty="0"/>
              <a:t> </a:t>
            </a:r>
          </a:p>
        </p:txBody>
      </p:sp>
      <p:sp>
        <p:nvSpPr>
          <p:cNvPr id="159" name="Titre 4">
            <a:extLst>
              <a:ext uri="{FF2B5EF4-FFF2-40B4-BE49-F238E27FC236}">
                <a16:creationId xmlns:a16="http://schemas.microsoft.com/office/drawing/2014/main" id="{D3FB6A51-202C-4544-8C9C-D43CA9D32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668872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304796" y="1220603"/>
            <a:ext cx="8615085" cy="4973664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s-ES" altLang="fr-FR" sz="2400" b="1" dirty="0">
                <a:latin typeface="Calibri" panose="020F0502020204030204" pitchFamily="34" charset="0"/>
                <a:ea typeface="ＭＳ Ｐゴシック" charset="-128"/>
              </a:rPr>
              <a:t>Conclusiones</a:t>
            </a:r>
          </a:p>
          <a:p>
            <a:pPr lvl="1">
              <a:spcBef>
                <a:spcPts val="600"/>
              </a:spcBef>
            </a:pPr>
            <a:r>
              <a:rPr lang="es-ES" altLang="fr-FR" sz="1800" dirty="0">
                <a:ea typeface="ＭＳ Ｐゴシック" charset="-128"/>
              </a:rPr>
              <a:t>El tratamiento con DTG combinado con FTC y cualquiera de las dos </a:t>
            </a:r>
            <a:r>
              <a:rPr lang="es-ES" altLang="fr-FR" sz="1800" dirty="0" err="1">
                <a:ea typeface="ＭＳ Ｐゴシック" charset="-128"/>
              </a:rPr>
              <a:t>prodrogas</a:t>
            </a:r>
            <a:r>
              <a:rPr lang="es-ES" altLang="fr-FR" sz="1800" dirty="0">
                <a:ea typeface="ＭＳ Ｐゴシック" charset="-128"/>
              </a:rPr>
              <a:t> del </a:t>
            </a:r>
            <a:r>
              <a:rPr lang="es-ES" altLang="fr-FR" sz="1800" dirty="0" err="1">
                <a:ea typeface="ＭＳ Ｐゴシック" charset="-128"/>
              </a:rPr>
              <a:t>tenofovir</a:t>
            </a:r>
            <a:r>
              <a:rPr lang="es-ES" altLang="fr-FR" sz="1800" dirty="0">
                <a:ea typeface="ＭＳ Ｐゴシック" charset="-128"/>
              </a:rPr>
              <a:t> (TAF y TDF) mostró no inferioridad en la eficacia al tratamiento respecto al tratamiento standard con EFV/TDF/FTC</a:t>
            </a:r>
          </a:p>
          <a:p>
            <a:pPr lvl="1">
              <a:spcBef>
                <a:spcPts val="600"/>
              </a:spcBef>
            </a:pPr>
            <a:r>
              <a:rPr lang="es-ES" altLang="fr-FR" sz="1800" dirty="0">
                <a:ea typeface="ＭＳ Ｐゴシック" charset="-128"/>
              </a:rPr>
              <a:t>Hubo significativamente mayor ganancia de peso con los regímenes que contenían DTG, especialmente en combinación con TAF, que con el régimen standard</a:t>
            </a:r>
          </a:p>
          <a:p>
            <a:pPr lvl="1">
              <a:spcBef>
                <a:spcPts val="600"/>
              </a:spcBef>
            </a:pPr>
            <a:r>
              <a:rPr lang="es-ES" sz="1800" dirty="0"/>
              <a:t>La preocupación respecto a la potencial </a:t>
            </a:r>
            <a:r>
              <a:rPr lang="es-ES" sz="1800" dirty="0" err="1"/>
              <a:t>teratogenicidad</a:t>
            </a:r>
            <a:r>
              <a:rPr lang="es-ES" sz="1800" dirty="0"/>
              <a:t> del DTG y la falta de datos de seguridad del TAF plantea desafíos complejos para los médicos tratantes de los países de bajos y medianos recursos cuyos sistemas de salud tienen opciones limitadas, especialmente en mujeres</a:t>
            </a:r>
            <a:endParaRPr lang="en-US" sz="1800" dirty="0"/>
          </a:p>
          <a:p>
            <a:pPr lvl="1">
              <a:spcBef>
                <a:spcPts val="600"/>
              </a:spcBef>
            </a:pPr>
            <a:r>
              <a:rPr lang="es-ES" sz="1800" dirty="0"/>
              <a:t>El riesgo incrementado de ganancia de peso en regímenes que contienen DTG y el conocimiento limitado sobre el uso de TAF en el embarazo deben ser evaluados contra las mejoras en el perfil de eventos adversos y la adherencia, pequeñas reducciones en el tiempo de control virológico y el efecto en la densidad mineral ósea y la función renal</a:t>
            </a:r>
            <a:endParaRPr lang="en-US" altLang="fr-FR" dirty="0">
              <a:ea typeface="ＭＳ Ｐゴシック" charset="-128"/>
            </a:endParaRPr>
          </a:p>
          <a:p>
            <a:pPr lvl="2">
              <a:spcBef>
                <a:spcPts val="600"/>
              </a:spcBef>
            </a:pPr>
            <a:endParaRPr lang="en-US" altLang="fr-FR" dirty="0">
              <a:ea typeface="ＭＳ Ｐゴシック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03200" y="0"/>
            <a:ext cx="89408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endParaRPr lang="en-US" sz="3200" b="1" kern="0" dirty="0">
              <a:solidFill>
                <a:srgbClr val="333399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6" name="ZoneTexte 69">
            <a:extLst>
              <a:ext uri="{FF2B5EF4-FFF2-40B4-BE49-F238E27FC236}">
                <a16:creationId xmlns:a16="http://schemas.microsoft.com/office/drawing/2014/main" id="{E489A250-A6E1-4058-9473-6A93BA39A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endParaRPr lang="fr-FR" altLang="fr-FR" sz="1200" i="1" dirty="0"/>
          </a:p>
        </p:txBody>
      </p:sp>
      <p:sp>
        <p:nvSpPr>
          <p:cNvPr id="10" name="Titre 4">
            <a:extLst>
              <a:ext uri="{FF2B5EF4-FFF2-40B4-BE49-F238E27FC236}">
                <a16:creationId xmlns:a16="http://schemas.microsoft.com/office/drawing/2014/main" id="{1FE0F531-5244-4B0F-B042-C161BD234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126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148324" y="1125538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</a:p>
        </p:txBody>
      </p:sp>
      <p:sp>
        <p:nvSpPr>
          <p:cNvPr id="22531" name="Espace réservé du contenu 2"/>
          <p:cNvSpPr>
            <a:spLocks/>
          </p:cNvSpPr>
          <p:nvPr/>
        </p:nvSpPr>
        <p:spPr bwMode="auto">
          <a:xfrm>
            <a:off x="114693" y="4543779"/>
            <a:ext cx="8819099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ts val="0"/>
              </a:spcBef>
            </a:pPr>
            <a:r>
              <a:rPr lang="es-ES" altLang="fr-FR" sz="2400" b="1" dirty="0" err="1">
                <a:latin typeface="Calibri" panose="020F0502020204030204" pitchFamily="34" charset="0"/>
              </a:rPr>
              <a:t>Endpoint</a:t>
            </a:r>
            <a:r>
              <a:rPr lang="es-ES" altLang="fr-FR" sz="2400" b="1" dirty="0">
                <a:latin typeface="Calibri" panose="020F0502020204030204" pitchFamily="34" charset="0"/>
              </a:rPr>
              <a:t> primario</a:t>
            </a:r>
          </a:p>
          <a:p>
            <a:pPr lvl="1" defTabSz="914400" eaLnBrk="1" hangingPunct="1">
              <a:spcBef>
                <a:spcPts val="0"/>
              </a:spcBef>
            </a:pPr>
            <a:r>
              <a:rPr lang="es-ES" altLang="fr-FR" sz="1800" dirty="0"/>
              <a:t>Proporción de pacientes con CV &lt; 50 c/</a:t>
            </a:r>
            <a:r>
              <a:rPr lang="es-ES" altLang="fr-FR" sz="1800" dirty="0" err="1"/>
              <a:t>mL</a:t>
            </a:r>
            <a:r>
              <a:rPr lang="es-ES" altLang="fr-FR" sz="1800" dirty="0"/>
              <a:t> a S48, ITT-E análisis </a:t>
            </a:r>
            <a:r>
              <a:rPr lang="es-ES" altLang="fr-FR" sz="1800" dirty="0" err="1"/>
              <a:t>snapshot</a:t>
            </a:r>
            <a:r>
              <a:rPr lang="es-ES" altLang="fr-FR" sz="1800" dirty="0"/>
              <a:t>; no inferioridad de TFA/FTC si el margen inferior de IC95% para la diferencia = - 10%, poder ; 80%</a:t>
            </a:r>
          </a:p>
          <a:p>
            <a:pPr defTabSz="914400" eaLnBrk="1" hangingPunct="1">
              <a:spcBef>
                <a:spcPts val="0"/>
              </a:spcBef>
            </a:pPr>
            <a:r>
              <a:rPr lang="es-ES" altLang="fr-FR" sz="2400" b="1" dirty="0" err="1">
                <a:latin typeface="Calibri" panose="020F0502020204030204" pitchFamily="34" charset="0"/>
              </a:rPr>
              <a:t>Endpoints</a:t>
            </a:r>
            <a:r>
              <a:rPr lang="es-ES" altLang="fr-FR" sz="2400" b="1" dirty="0">
                <a:latin typeface="Calibri" panose="020F0502020204030204" pitchFamily="34" charset="0"/>
              </a:rPr>
              <a:t> secundarios</a:t>
            </a:r>
          </a:p>
          <a:p>
            <a:pPr lvl="1" defTabSz="914400">
              <a:spcBef>
                <a:spcPts val="0"/>
              </a:spcBef>
            </a:pPr>
            <a:r>
              <a:rPr lang="es-ES" altLang="fr-FR" sz="1800" dirty="0">
                <a:latin typeface="+mn-lt"/>
              </a:rPr>
              <a:t>Carga viral límite, cambios en el recuento de CD4, eventos adversos, seguridad, DXA </a:t>
            </a:r>
            <a:endParaRPr lang="es-ES" altLang="fr-FR" sz="3200" dirty="0">
              <a:latin typeface="+mn-lt"/>
            </a:endParaRPr>
          </a:p>
        </p:txBody>
      </p:sp>
      <p:sp>
        <p:nvSpPr>
          <p:cNvPr id="22545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cxnSp>
        <p:nvCxnSpPr>
          <p:cNvPr id="22546" name="Connecteur droit 66"/>
          <p:cNvCxnSpPr>
            <a:cxnSpLocks noChangeShapeType="1"/>
          </p:cNvCxnSpPr>
          <p:nvPr/>
        </p:nvCxnSpPr>
        <p:spPr bwMode="auto">
          <a:xfrm rot="5400000">
            <a:off x="3560918" y="2386139"/>
            <a:ext cx="323997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2547" name="Oval 170"/>
          <p:cNvSpPr>
            <a:spLocks noChangeArrowheads="1"/>
          </p:cNvSpPr>
          <p:nvPr/>
        </p:nvSpPr>
        <p:spPr bwMode="auto">
          <a:xfrm>
            <a:off x="3001555" y="1275882"/>
            <a:ext cx="1475999" cy="935997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2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Randomización *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2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 : 1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2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Etiqueta abierta</a:t>
            </a:r>
          </a:p>
        </p:txBody>
      </p:sp>
      <p:sp>
        <p:nvSpPr>
          <p:cNvPr id="22548" name="AutoShape 162"/>
          <p:cNvSpPr>
            <a:spLocks noChangeArrowheads="1"/>
          </p:cNvSpPr>
          <p:nvPr/>
        </p:nvSpPr>
        <p:spPr bwMode="auto">
          <a:xfrm>
            <a:off x="182798" y="2362658"/>
            <a:ext cx="3380932" cy="177069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HIV-1+ ≥ 12 años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Residentes en Johannesburgo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Peso ≥ 40 kg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ARV-naïve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CV ≥ 500 c/mL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Clearence de creatinina(CG) &gt; 60 mL/min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No tratamiento actual para  tuberculosis</a:t>
            </a:r>
          </a:p>
        </p:txBody>
      </p:sp>
      <p:cxnSp>
        <p:nvCxnSpPr>
          <p:cNvPr id="22549" name="AutoShape 60"/>
          <p:cNvCxnSpPr>
            <a:cxnSpLocks noChangeShapeType="1"/>
          </p:cNvCxnSpPr>
          <p:nvPr/>
        </p:nvCxnSpPr>
        <p:spPr bwMode="auto">
          <a:xfrm rot="10800000" flipH="1" flipV="1">
            <a:off x="4599408" y="2661728"/>
            <a:ext cx="1587" cy="1151991"/>
          </a:xfrm>
          <a:prstGeom prst="bentConnector3">
            <a:avLst>
              <a:gd name="adj1" fmla="val -43341966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2550" name="Line 63"/>
          <p:cNvSpPr>
            <a:spLocks noChangeShapeType="1"/>
          </p:cNvSpPr>
          <p:nvPr/>
        </p:nvSpPr>
        <p:spPr bwMode="auto">
          <a:xfrm>
            <a:off x="3491412" y="3260428"/>
            <a:ext cx="43199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1" name="Rectangle 9"/>
          <p:cNvSpPr>
            <a:spLocks noChangeArrowheads="1"/>
          </p:cNvSpPr>
          <p:nvPr/>
        </p:nvSpPr>
        <p:spPr bwMode="auto">
          <a:xfrm>
            <a:off x="3884741" y="3513067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351</a:t>
            </a:r>
          </a:p>
        </p:txBody>
      </p:sp>
      <p:sp>
        <p:nvSpPr>
          <p:cNvPr id="22552" name="Rectangle 8"/>
          <p:cNvSpPr>
            <a:spLocks noChangeArrowheads="1"/>
          </p:cNvSpPr>
          <p:nvPr/>
        </p:nvSpPr>
        <p:spPr bwMode="auto">
          <a:xfrm>
            <a:off x="3884741" y="2343080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351 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8440541" y="1387582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4" name="Line 172"/>
          <p:cNvSpPr>
            <a:spLocks noChangeShapeType="1"/>
          </p:cNvSpPr>
          <p:nvPr/>
        </p:nvSpPr>
        <p:spPr bwMode="auto">
          <a:xfrm>
            <a:off x="8723116" y="1900310"/>
            <a:ext cx="0" cy="2015998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60" name="ZoneTexte 71"/>
          <p:cNvSpPr txBox="1">
            <a:spLocks noChangeArrowheads="1"/>
          </p:cNvSpPr>
          <p:nvPr/>
        </p:nvSpPr>
        <p:spPr bwMode="auto">
          <a:xfrm>
            <a:off x="439436" y="4124012"/>
            <a:ext cx="730799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fr-FR" sz="1400" dirty="0">
                <a:solidFill>
                  <a:srgbClr val="000066"/>
                </a:solidFill>
              </a:rPr>
              <a:t>* Pacientes </a:t>
            </a:r>
            <a:r>
              <a:rPr lang="en-GB" altLang="fr-FR" sz="1400" dirty="0">
                <a:solidFill>
                  <a:srgbClr val="000066"/>
                </a:solidFill>
              </a:rPr>
              <a:t>de entre 12 y </a:t>
            </a:r>
            <a:r>
              <a:rPr lang="es-ES" altLang="fr-FR" sz="1400" dirty="0">
                <a:solidFill>
                  <a:srgbClr val="000066"/>
                </a:solidFill>
              </a:rPr>
              <a:t>19 años fueron </a:t>
            </a:r>
            <a:r>
              <a:rPr lang="es-ES" altLang="fr-FR" sz="1400" dirty="0" err="1">
                <a:solidFill>
                  <a:srgbClr val="000066"/>
                </a:solidFill>
              </a:rPr>
              <a:t>randomizados</a:t>
            </a:r>
            <a:r>
              <a:rPr lang="es-ES" altLang="fr-FR" sz="1400" dirty="0">
                <a:solidFill>
                  <a:srgbClr val="000066"/>
                </a:solidFill>
              </a:rPr>
              <a:t> </a:t>
            </a:r>
            <a:r>
              <a:rPr lang="en-GB" altLang="fr-FR" sz="1400" dirty="0">
                <a:solidFill>
                  <a:srgbClr val="000066"/>
                </a:solidFill>
              </a:rPr>
              <a:t>p</a:t>
            </a:r>
            <a:r>
              <a:rPr lang="es-ES" altLang="fr-FR" sz="1400" dirty="0">
                <a:solidFill>
                  <a:srgbClr val="000066"/>
                </a:solidFill>
              </a:rPr>
              <a:t>o</a:t>
            </a:r>
            <a:r>
              <a:rPr lang="en-GB" altLang="fr-FR" sz="1400" dirty="0">
                <a:solidFill>
                  <a:srgbClr val="000066"/>
                </a:solidFill>
              </a:rPr>
              <a:t>r</a:t>
            </a:r>
            <a:r>
              <a:rPr lang="es-ES" altLang="fr-FR" sz="1400" dirty="0">
                <a:solidFill>
                  <a:srgbClr val="000066"/>
                </a:solidFill>
              </a:rPr>
              <a:t> separado</a:t>
            </a:r>
          </a:p>
        </p:txBody>
      </p:sp>
      <p:sp>
        <p:nvSpPr>
          <p:cNvPr id="25" name="ZoneTexte 69"/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endParaRPr lang="fr-FR" altLang="fr-FR" sz="1200" i="1" dirty="0"/>
          </a:p>
        </p:txBody>
      </p:sp>
      <p:sp>
        <p:nvSpPr>
          <p:cNvPr id="19" name="Line 63"/>
          <p:cNvSpPr>
            <a:spLocks noChangeShapeType="1"/>
          </p:cNvSpPr>
          <p:nvPr/>
        </p:nvSpPr>
        <p:spPr bwMode="auto">
          <a:xfrm>
            <a:off x="3916999" y="3260428"/>
            <a:ext cx="683996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 type="none"/>
            <a:tailEnd type="triangle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3884741" y="2909923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351</a:t>
            </a:r>
          </a:p>
        </p:txBody>
      </p:sp>
      <p:sp>
        <p:nvSpPr>
          <p:cNvPr id="27" name="Rectangle 34">
            <a:extLst>
              <a:ext uri="{FF2B5EF4-FFF2-40B4-BE49-F238E27FC236}">
                <a16:creationId xmlns:a16="http://schemas.microsoft.com/office/drawing/2014/main" id="{556EBBF9-51FB-9844-A194-DBC14DB2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032" y="2453345"/>
            <a:ext cx="4067992" cy="460109"/>
          </a:xfrm>
          <a:prstGeom prst="rect">
            <a:avLst/>
          </a:prstGeom>
          <a:solidFill>
            <a:srgbClr val="CC1E99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charset="2"/>
              <a:buChar char="§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Wingdings" charset="2"/>
              <a:buChar char="§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Wingdings" charset="2"/>
              <a:buChar char="§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sz="1800" dirty="0">
                <a:solidFill>
                  <a:srgbClr val="FFFFFF"/>
                </a:solidFill>
                <a:latin typeface="+mj-lt"/>
                <a:cs typeface="Calibri" panose="020F0502020204030204" pitchFamily="34" charset="0"/>
              </a:rPr>
              <a:t>DTG + TAF/FTC  </a:t>
            </a:r>
            <a:endParaRPr lang="fr-FR" altLang="en-US" sz="1800" b="0" dirty="0">
              <a:solidFill>
                <a:srgbClr val="FFFFFF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8" name="Rectangle 34">
            <a:extLst>
              <a:ext uri="{FF2B5EF4-FFF2-40B4-BE49-F238E27FC236}">
                <a16:creationId xmlns:a16="http://schemas.microsoft.com/office/drawing/2014/main" id="{8C945413-E337-254F-984B-FF19C5F04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032" y="3022643"/>
            <a:ext cx="4067992" cy="474851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charset="2"/>
              <a:buChar char="§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Wingdings" charset="2"/>
              <a:buChar char="§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Wingdings" charset="2"/>
              <a:buChar char="§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sz="1800" dirty="0">
                <a:solidFill>
                  <a:srgbClr val="FFFFFF"/>
                </a:solidFill>
                <a:latin typeface="+mj-lt"/>
                <a:cs typeface="Calibri" panose="020F0502020204030204" pitchFamily="34" charset="0"/>
              </a:rPr>
              <a:t>DTG + TDF/FTC </a:t>
            </a:r>
            <a:r>
              <a:rPr lang="fr-FR" altLang="en-US" sz="1800" dirty="0">
                <a:solidFill>
                  <a:srgbClr val="FFFFFF"/>
                </a:solidFill>
                <a:latin typeface="+mj-lt"/>
                <a:cs typeface="Calibri" panose="020F0502020204030204" pitchFamily="34" charset="0"/>
              </a:rPr>
              <a:t> </a:t>
            </a:r>
            <a:endParaRPr lang="fr-FR" altLang="en-US" sz="1800" b="0" dirty="0">
              <a:solidFill>
                <a:srgbClr val="FFFFFF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9" name="Rectangle 35">
            <a:extLst>
              <a:ext uri="{FF2B5EF4-FFF2-40B4-BE49-F238E27FC236}">
                <a16:creationId xmlns:a16="http://schemas.microsoft.com/office/drawing/2014/main" id="{EEBBFDA4-9DDE-DA46-9682-60BB54CA8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032" y="3572463"/>
            <a:ext cx="4067992" cy="474852"/>
          </a:xfrm>
          <a:prstGeom prst="rect">
            <a:avLst/>
          </a:prstGeom>
          <a:solidFill>
            <a:srgbClr val="427534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charset="2"/>
              <a:buChar char="§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Wingdings" charset="2"/>
              <a:buChar char="§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Wingdings" charset="2"/>
              <a:buChar char="§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sz="1800" dirty="0">
                <a:solidFill>
                  <a:srgbClr val="FFFFFF"/>
                </a:solidFill>
                <a:latin typeface="+mj-lt"/>
                <a:cs typeface="Calibri" panose="020F0502020204030204" pitchFamily="34" charset="0"/>
              </a:rPr>
              <a:t>EFV/TDF/FTC</a:t>
            </a:r>
            <a:r>
              <a:rPr lang="fr-FR" altLang="en-US" sz="1800" dirty="0">
                <a:solidFill>
                  <a:srgbClr val="FFFFFF"/>
                </a:solidFill>
                <a:latin typeface="+mj-lt"/>
                <a:cs typeface="Calibri" panose="020F0502020204030204" pitchFamily="34" charset="0"/>
              </a:rPr>
              <a:t> </a:t>
            </a:r>
            <a:endParaRPr lang="fr-FR" altLang="en-US" sz="1800" b="0" dirty="0">
              <a:solidFill>
                <a:srgbClr val="FFFFFF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62CC7CD-8E50-4ADB-9D85-60DA53E5F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13231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20424599"/>
              </p:ext>
            </p:extLst>
          </p:nvPr>
        </p:nvGraphicFramePr>
        <p:xfrm>
          <a:off x="171823" y="1744799"/>
          <a:ext cx="8800353" cy="4677584"/>
        </p:xfrm>
        <a:graphic>
          <a:graphicData uri="http://schemas.openxmlformats.org/drawingml/2006/table">
            <a:tbl>
              <a:tblPr/>
              <a:tblGrid>
                <a:gridCol w="4601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2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4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1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TAF/FTC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1E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TDF/3TC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EFV/TDF/FTC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75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Media edad, años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Mujer,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Media de peso (kg) : Mujer / Hombre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68.8 / 67.9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69.5 / 67.1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70.2 / 67.3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9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Media BMI (kg/m</a:t>
                      </a:r>
                      <a:r>
                        <a:rPr kumimoji="0" lang="es-ES" sz="12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) : Mujer / Hombre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&lt; 18.5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≥ 30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25.6 / 21.7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26.1 / 21.6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26.1 / 21.8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es-ES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Carga viral ≤ / &gt; 100 000 c/mL,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78 / 22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80 / 20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77 / 23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es-ES" sz="12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media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349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323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337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2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Discontinuación o falta de datos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a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</a:t>
                      </a:r>
                      <a:r>
                        <a:rPr kumimoji="0" lang="es-E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o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 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fallo virológico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</a:t>
                      </a:r>
                      <a:r>
                        <a:rPr kumimoji="0" lang="es-E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o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 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evento adverso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Retiro del consentimiento / pérdida de seguimiento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Muerte / Otras razones</a:t>
                      </a: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N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41 (12)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  <a:b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 / 29</a:t>
                      </a:r>
                      <a:b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/ 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39 (11)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 / 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/ 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55 (16)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  <a:b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  <a:b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 / 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 / 6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4620" name="Rectangle 6"/>
          <p:cNvSpPr>
            <a:spLocks noChangeArrowheads="1"/>
          </p:cNvSpPr>
          <p:nvPr/>
        </p:nvSpPr>
        <p:spPr bwMode="auto">
          <a:xfrm>
            <a:off x="990599" y="1273486"/>
            <a:ext cx="7162800" cy="304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buClrTx/>
              <a:buFontTx/>
              <a:buNone/>
            </a:pPr>
            <a:r>
              <a:rPr lang="es-ES" altLang="fr-FR" b="1" dirty="0">
                <a:latin typeface="Calibri" panose="020F0502020204030204" pitchFamily="34" charset="0"/>
              </a:rPr>
              <a:t>Características basales y disposición de los pacientes</a:t>
            </a: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8" name="ZoneTexte 69">
            <a:extLst>
              <a:ext uri="{FF2B5EF4-FFF2-40B4-BE49-F238E27FC236}">
                <a16:creationId xmlns:a16="http://schemas.microsoft.com/office/drawing/2014/main" id="{E1B29F26-3B15-45DA-BF7F-EA9EC675B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84" y="660219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endParaRPr lang="fr-FR" altLang="fr-FR" sz="1200" i="1" dirty="0"/>
          </a:p>
        </p:txBody>
      </p:sp>
      <p:sp>
        <p:nvSpPr>
          <p:cNvPr id="10" name="Titre 4">
            <a:extLst>
              <a:ext uri="{FF2B5EF4-FFF2-40B4-BE49-F238E27FC236}">
                <a16:creationId xmlns:a16="http://schemas.microsoft.com/office/drawing/2014/main" id="{A0EBC7DA-74D6-48A2-B70F-37DCD31ED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818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7AC335D-3BD7-4049-8346-8A07476ADD74}"/>
              </a:ext>
            </a:extLst>
          </p:cNvPr>
          <p:cNvSpPr txBox="1"/>
          <p:nvPr/>
        </p:nvSpPr>
        <p:spPr>
          <a:xfrm>
            <a:off x="2577257" y="1146285"/>
            <a:ext cx="3846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C3300"/>
                </a:solidFill>
                <a:latin typeface="+mj-lt"/>
                <a:cs typeface="Calibri" panose="020F0502020204030204" pitchFamily="34" charset="0"/>
              </a:rPr>
              <a:t>CV &lt; 50 c/mL 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22FDD355-21DF-4527-8763-4FF5E0E15122}"/>
              </a:ext>
            </a:extLst>
          </p:cNvPr>
          <p:cNvGrpSpPr/>
          <p:nvPr/>
        </p:nvGrpSpPr>
        <p:grpSpPr>
          <a:xfrm>
            <a:off x="470446" y="1238684"/>
            <a:ext cx="8406827" cy="5229756"/>
            <a:chOff x="470446" y="1238684"/>
            <a:chExt cx="8406827" cy="5229756"/>
          </a:xfrm>
        </p:grpSpPr>
        <p:sp>
          <p:nvSpPr>
            <p:cNvPr id="6" name="Line 31">
              <a:extLst>
                <a:ext uri="{FF2B5EF4-FFF2-40B4-BE49-F238E27FC236}">
                  <a16:creationId xmlns:a16="http://schemas.microsoft.com/office/drawing/2014/main" id="{CD55D205-D390-4D05-BB15-80C1652DB7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2041858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7" name="Freeform 32">
              <a:extLst>
                <a:ext uri="{FF2B5EF4-FFF2-40B4-BE49-F238E27FC236}">
                  <a16:creationId xmlns:a16="http://schemas.microsoft.com/office/drawing/2014/main" id="{0549F169-2F65-4A6E-8CB7-6086AD9B62B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6548" y="1612902"/>
              <a:ext cx="6007044" cy="4302617"/>
            </a:xfrm>
            <a:custGeom>
              <a:avLst/>
              <a:gdLst>
                <a:gd name="T0" fmla="*/ 0 w 3339"/>
                <a:gd name="T1" fmla="*/ 0 h 2307"/>
                <a:gd name="T2" fmla="*/ 0 w 3339"/>
                <a:gd name="T3" fmla="*/ 230 h 2307"/>
                <a:gd name="T4" fmla="*/ 0 w 3339"/>
                <a:gd name="T5" fmla="*/ 461 h 2307"/>
                <a:gd name="T6" fmla="*/ 0 w 3339"/>
                <a:gd name="T7" fmla="*/ 692 h 2307"/>
                <a:gd name="T8" fmla="*/ 0 w 3339"/>
                <a:gd name="T9" fmla="*/ 923 h 2307"/>
                <a:gd name="T10" fmla="*/ 0 w 3339"/>
                <a:gd name="T11" fmla="*/ 1154 h 2307"/>
                <a:gd name="T12" fmla="*/ 0 w 3339"/>
                <a:gd name="T13" fmla="*/ 1384 h 2307"/>
                <a:gd name="T14" fmla="*/ 0 w 3339"/>
                <a:gd name="T15" fmla="*/ 1615 h 2307"/>
                <a:gd name="T16" fmla="*/ 0 w 3339"/>
                <a:gd name="T17" fmla="*/ 1846 h 2307"/>
                <a:gd name="T18" fmla="*/ 0 w 3339"/>
                <a:gd name="T19" fmla="*/ 2077 h 2307"/>
                <a:gd name="T20" fmla="*/ 0 w 3339"/>
                <a:gd name="T21" fmla="*/ 2307 h 2307"/>
                <a:gd name="T22" fmla="*/ 279 w 3339"/>
                <a:gd name="T23" fmla="*/ 2307 h 2307"/>
                <a:gd name="T24" fmla="*/ 835 w 3339"/>
                <a:gd name="T25" fmla="*/ 2307 h 2307"/>
                <a:gd name="T26" fmla="*/ 1670 w 3339"/>
                <a:gd name="T27" fmla="*/ 2307 h 2307"/>
                <a:gd name="T28" fmla="*/ 2504 w 3339"/>
                <a:gd name="T29" fmla="*/ 2307 h 2307"/>
                <a:gd name="T30" fmla="*/ 3339 w 3339"/>
                <a:gd name="T31" fmla="*/ 2307 h 2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39" h="2307">
                  <a:moveTo>
                    <a:pt x="0" y="0"/>
                  </a:moveTo>
                  <a:lnTo>
                    <a:pt x="0" y="230"/>
                  </a:lnTo>
                  <a:lnTo>
                    <a:pt x="0" y="461"/>
                  </a:lnTo>
                  <a:lnTo>
                    <a:pt x="0" y="692"/>
                  </a:lnTo>
                  <a:lnTo>
                    <a:pt x="0" y="923"/>
                  </a:lnTo>
                  <a:lnTo>
                    <a:pt x="0" y="1154"/>
                  </a:lnTo>
                  <a:lnTo>
                    <a:pt x="0" y="1384"/>
                  </a:lnTo>
                  <a:lnTo>
                    <a:pt x="0" y="1615"/>
                  </a:lnTo>
                  <a:lnTo>
                    <a:pt x="0" y="1846"/>
                  </a:lnTo>
                  <a:lnTo>
                    <a:pt x="0" y="2077"/>
                  </a:lnTo>
                  <a:lnTo>
                    <a:pt x="0" y="2307"/>
                  </a:lnTo>
                  <a:lnTo>
                    <a:pt x="279" y="2307"/>
                  </a:lnTo>
                  <a:lnTo>
                    <a:pt x="835" y="2307"/>
                  </a:lnTo>
                  <a:lnTo>
                    <a:pt x="1670" y="2307"/>
                  </a:lnTo>
                  <a:lnTo>
                    <a:pt x="2504" y="2307"/>
                  </a:lnTo>
                  <a:lnTo>
                    <a:pt x="3339" y="2307"/>
                  </a:lnTo>
                </a:path>
              </a:pathLst>
            </a:cu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8" name="Line 33">
              <a:extLst>
                <a:ext uri="{FF2B5EF4-FFF2-40B4-BE49-F238E27FC236}">
                  <a16:creationId xmlns:a16="http://schemas.microsoft.com/office/drawing/2014/main" id="{B242164F-2C65-4C87-A116-21D899F4D3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1612902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9" name="Line 34">
              <a:extLst>
                <a:ext uri="{FF2B5EF4-FFF2-40B4-BE49-F238E27FC236}">
                  <a16:creationId xmlns:a16="http://schemas.microsoft.com/office/drawing/2014/main" id="{66B6C75C-ECCC-412E-8DB0-9CB1F94AA8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3334321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0" name="Line 35">
              <a:extLst>
                <a:ext uri="{FF2B5EF4-FFF2-40B4-BE49-F238E27FC236}">
                  <a16:creationId xmlns:a16="http://schemas.microsoft.com/office/drawing/2014/main" id="{D31E6751-109A-4283-930D-59911D203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2472678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1" name="Line 36">
              <a:extLst>
                <a:ext uri="{FF2B5EF4-FFF2-40B4-BE49-F238E27FC236}">
                  <a16:creationId xmlns:a16="http://schemas.microsoft.com/office/drawing/2014/main" id="{0524B41A-ACDF-45BB-8FFD-A559929885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2903500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2" name="Line 37">
              <a:extLst>
                <a:ext uri="{FF2B5EF4-FFF2-40B4-BE49-F238E27FC236}">
                  <a16:creationId xmlns:a16="http://schemas.microsoft.com/office/drawing/2014/main" id="{8DC26410-C25A-42A1-BEBE-03EFC5243D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3765142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3" name="Line 38">
              <a:extLst>
                <a:ext uri="{FF2B5EF4-FFF2-40B4-BE49-F238E27FC236}">
                  <a16:creationId xmlns:a16="http://schemas.microsoft.com/office/drawing/2014/main" id="{F1F1FED2-F403-4876-AAAA-2BBF06F80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4624919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4" name="Line 39">
              <a:extLst>
                <a:ext uri="{FF2B5EF4-FFF2-40B4-BE49-F238E27FC236}">
                  <a16:creationId xmlns:a16="http://schemas.microsoft.com/office/drawing/2014/main" id="{8779059E-8642-4968-8913-71C535C89A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4194098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5" name="Line 40">
              <a:extLst>
                <a:ext uri="{FF2B5EF4-FFF2-40B4-BE49-F238E27FC236}">
                  <a16:creationId xmlns:a16="http://schemas.microsoft.com/office/drawing/2014/main" id="{E901CC58-39AF-4160-94B3-70E21DE995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5486561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6" name="Line 41">
              <a:extLst>
                <a:ext uri="{FF2B5EF4-FFF2-40B4-BE49-F238E27FC236}">
                  <a16:creationId xmlns:a16="http://schemas.microsoft.com/office/drawing/2014/main" id="{4518C0DC-2FE6-47EC-9325-36C4BFF9C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394" y="5055741"/>
              <a:ext cx="88154" cy="0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7" name="Line 42">
              <a:extLst>
                <a:ext uri="{FF2B5EF4-FFF2-40B4-BE49-F238E27FC236}">
                  <a16:creationId xmlns:a16="http://schemas.microsoft.com/office/drawing/2014/main" id="{EE6F7A33-CEDF-46AA-9CA7-0E7EAB2537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68484" y="5915517"/>
              <a:ext cx="0" cy="104441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8" name="Freeform 43">
              <a:extLst>
                <a:ext uri="{FF2B5EF4-FFF2-40B4-BE49-F238E27FC236}">
                  <a16:creationId xmlns:a16="http://schemas.microsoft.com/office/drawing/2014/main" id="{5BB1CA89-C01E-4880-8D02-F7F40A5FDE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394" y="5915517"/>
              <a:ext cx="88154" cy="104441"/>
            </a:xfrm>
            <a:custGeom>
              <a:avLst/>
              <a:gdLst>
                <a:gd name="T0" fmla="*/ 49 w 49"/>
                <a:gd name="T1" fmla="*/ 56 h 56"/>
                <a:gd name="T2" fmla="*/ 49 w 49"/>
                <a:gd name="T3" fmla="*/ 0 h 56"/>
                <a:gd name="T4" fmla="*/ 0 w 49"/>
                <a:gd name="T5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9" h="56">
                  <a:moveTo>
                    <a:pt x="49" y="56"/>
                  </a:moveTo>
                  <a:lnTo>
                    <a:pt x="49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19" name="Line 44">
              <a:extLst>
                <a:ext uri="{FF2B5EF4-FFF2-40B4-BE49-F238E27FC236}">
                  <a16:creationId xmlns:a16="http://schemas.microsoft.com/office/drawing/2014/main" id="{0206470B-F6C6-4F09-A9D5-C18DEEEB4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0970" y="5915517"/>
              <a:ext cx="0" cy="104441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20" name="Line 45">
              <a:extLst>
                <a:ext uri="{FF2B5EF4-FFF2-40B4-BE49-F238E27FC236}">
                  <a16:creationId xmlns:a16="http://schemas.microsoft.com/office/drawing/2014/main" id="{336F8596-D0D6-4678-B832-5218814CA1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8758" y="5915517"/>
              <a:ext cx="0" cy="104441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21" name="Line 46">
              <a:extLst>
                <a:ext uri="{FF2B5EF4-FFF2-40B4-BE49-F238E27FC236}">
                  <a16:creationId xmlns:a16="http://schemas.microsoft.com/office/drawing/2014/main" id="{319527C7-6D9C-420C-BC7F-1EBC0A7107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71381" y="5915517"/>
              <a:ext cx="0" cy="104441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22" name="Line 47">
              <a:extLst>
                <a:ext uri="{FF2B5EF4-FFF2-40B4-BE49-F238E27FC236}">
                  <a16:creationId xmlns:a16="http://schemas.microsoft.com/office/drawing/2014/main" id="{6C4B114E-A44E-4E84-AC10-D137EAF988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73591" y="5915517"/>
              <a:ext cx="0" cy="104441"/>
            </a:xfrm>
            <a:prstGeom prst="line">
              <a:avLst/>
            </a:prstGeom>
            <a:noFill/>
            <a:ln w="12700">
              <a:solidFill>
                <a:srgbClr val="0000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23" name="Rectangle 48">
              <a:extLst>
                <a:ext uri="{FF2B5EF4-FFF2-40B4-BE49-F238E27FC236}">
                  <a16:creationId xmlns:a16="http://schemas.microsoft.com/office/drawing/2014/main" id="{2AFA7AA5-4144-47FD-8BA3-026EB4124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46" y="1506595"/>
              <a:ext cx="25487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100</a:t>
              </a:r>
              <a:endParaRPr kumimoji="0" lang="en-US" altLang="fr-FR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4" name="Rectangle 49">
              <a:extLst>
                <a:ext uri="{FF2B5EF4-FFF2-40B4-BE49-F238E27FC236}">
                  <a16:creationId xmlns:a16="http://schemas.microsoft.com/office/drawing/2014/main" id="{C35888D1-3A7A-4942-BEDF-197278A7F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1937415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90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5" name="Rectangle 50">
              <a:extLst>
                <a:ext uri="{FF2B5EF4-FFF2-40B4-BE49-F238E27FC236}">
                  <a16:creationId xmlns:a16="http://schemas.microsoft.com/office/drawing/2014/main" id="{3544EB8D-E902-424D-AD07-6FE6CA0C5A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2797193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70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6" name="Rectangle 51">
              <a:extLst>
                <a:ext uri="{FF2B5EF4-FFF2-40B4-BE49-F238E27FC236}">
                  <a16:creationId xmlns:a16="http://schemas.microsoft.com/office/drawing/2014/main" id="{61BF31FF-9F4B-4CDD-87A6-ACF8CE18A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4089656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40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7" name="Rectangle 52">
              <a:extLst>
                <a:ext uri="{FF2B5EF4-FFF2-40B4-BE49-F238E27FC236}">
                  <a16:creationId xmlns:a16="http://schemas.microsoft.com/office/drawing/2014/main" id="{B49AD949-D284-4CB8-B387-D18FD0D2C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2368237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80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8" name="Rectangle 53">
              <a:extLst>
                <a:ext uri="{FF2B5EF4-FFF2-40B4-BE49-F238E27FC236}">
                  <a16:creationId xmlns:a16="http://schemas.microsoft.com/office/drawing/2014/main" id="{DC5B90D4-7F36-425B-BD4A-C174737A6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3228013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60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9" name="Rectangle 54">
              <a:extLst>
                <a:ext uri="{FF2B5EF4-FFF2-40B4-BE49-F238E27FC236}">
                  <a16:creationId xmlns:a16="http://schemas.microsoft.com/office/drawing/2014/main" id="{7408322B-AE8B-4172-AF5D-D9257CB3E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4518612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30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0" name="Rectangle 55">
              <a:extLst>
                <a:ext uri="{FF2B5EF4-FFF2-40B4-BE49-F238E27FC236}">
                  <a16:creationId xmlns:a16="http://schemas.microsoft.com/office/drawing/2014/main" id="{023F476D-3BEA-4611-97E5-A03DCD819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3658835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50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1" name="Rectangle 56">
              <a:extLst>
                <a:ext uri="{FF2B5EF4-FFF2-40B4-BE49-F238E27FC236}">
                  <a16:creationId xmlns:a16="http://schemas.microsoft.com/office/drawing/2014/main" id="{EF66D053-F48A-4D2C-9D6B-632DCF5CB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4949433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20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2" name="Rectangle 57">
              <a:extLst>
                <a:ext uri="{FF2B5EF4-FFF2-40B4-BE49-F238E27FC236}">
                  <a16:creationId xmlns:a16="http://schemas.microsoft.com/office/drawing/2014/main" id="{95116EDD-E3FA-4CE5-90E0-89AD6781E1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607" y="5380254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10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3" name="Rectangle 58">
              <a:extLst>
                <a:ext uri="{FF2B5EF4-FFF2-40B4-BE49-F238E27FC236}">
                  <a16:creationId xmlns:a16="http://schemas.microsoft.com/office/drawing/2014/main" id="{5D4706C2-2CB8-4D60-9818-040954153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565" y="5811076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4" name="Rectangle 59">
              <a:extLst>
                <a:ext uri="{FF2B5EF4-FFF2-40B4-BE49-F238E27FC236}">
                  <a16:creationId xmlns:a16="http://schemas.microsoft.com/office/drawing/2014/main" id="{424CCAB2-8DFC-40BB-90D6-72067928D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661" y="605725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0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5" name="Rectangle 60">
              <a:extLst>
                <a:ext uri="{FF2B5EF4-FFF2-40B4-BE49-F238E27FC236}">
                  <a16:creationId xmlns:a16="http://schemas.microsoft.com/office/drawing/2014/main" id="{8BFEC664-A9D4-4A21-B149-3034E07B9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292" y="605725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12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6" name="Rectangle 61">
              <a:extLst>
                <a:ext uri="{FF2B5EF4-FFF2-40B4-BE49-F238E27FC236}">
                  <a16:creationId xmlns:a16="http://schemas.microsoft.com/office/drawing/2014/main" id="{2C857712-B4C6-445F-B25C-91D35628D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8704" y="605725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24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7" name="Rectangle 62">
              <a:extLst>
                <a:ext uri="{FF2B5EF4-FFF2-40B4-BE49-F238E27FC236}">
                  <a16:creationId xmlns:a16="http://schemas.microsoft.com/office/drawing/2014/main" id="{B69303AE-2DB9-4F13-998D-2DA0CDAD9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0915" y="605725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36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8" name="Rectangle 63">
              <a:extLst>
                <a:ext uri="{FF2B5EF4-FFF2-40B4-BE49-F238E27FC236}">
                  <a16:creationId xmlns:a16="http://schemas.microsoft.com/office/drawing/2014/main" id="{CA99F156-FC7B-41AD-A95B-9A5791C4E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1326" y="605725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48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39" name="Rectangle 64">
              <a:extLst>
                <a:ext uri="{FF2B5EF4-FFF2-40B4-BE49-F238E27FC236}">
                  <a16:creationId xmlns:a16="http://schemas.microsoft.com/office/drawing/2014/main" id="{D5ED094B-62D4-4187-8C57-31CA7BF92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7798" y="605725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4</a:t>
              </a:r>
              <a:endParaRPr kumimoji="0" lang="en-U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0" name="Rectangle 65">
              <a:extLst>
                <a:ext uri="{FF2B5EF4-FFF2-40B4-BE49-F238E27FC236}">
                  <a16:creationId xmlns:a16="http://schemas.microsoft.com/office/drawing/2014/main" id="{18EC924A-2B4D-47B3-A7EF-E0AD19982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6383" y="6283774"/>
              <a:ext cx="67581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altLang="fr-FR" sz="1200" b="1">
                  <a:solidFill>
                    <a:srgbClr val="000066"/>
                  </a:solidFill>
                  <a:latin typeface="+mn-lt"/>
                </a:rPr>
                <a:t>Semanas</a:t>
              </a:r>
              <a:endParaRPr kumimoji="0" lang="es-ES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27E764CE-F6C6-455C-83F5-F8F856D2034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6548" y="2133243"/>
              <a:ext cx="6003446" cy="3782274"/>
            </a:xfrm>
            <a:custGeom>
              <a:avLst/>
              <a:gdLst>
                <a:gd name="T0" fmla="*/ 0 w 3337"/>
                <a:gd name="T1" fmla="*/ 2028 h 2028"/>
                <a:gd name="T2" fmla="*/ 279 w 3337"/>
                <a:gd name="T3" fmla="*/ 243 h 2028"/>
                <a:gd name="T4" fmla="*/ 834 w 3337"/>
                <a:gd name="T5" fmla="*/ 0 h 2028"/>
                <a:gd name="T6" fmla="*/ 1664 w 3337"/>
                <a:gd name="T7" fmla="*/ 17 h 2028"/>
                <a:gd name="T8" fmla="*/ 2497 w 3337"/>
                <a:gd name="T9" fmla="*/ 76 h 2028"/>
                <a:gd name="T10" fmla="*/ 3337 w 3337"/>
                <a:gd name="T11" fmla="*/ 92 h 2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37" h="2028">
                  <a:moveTo>
                    <a:pt x="0" y="2028"/>
                  </a:moveTo>
                  <a:lnTo>
                    <a:pt x="279" y="243"/>
                  </a:lnTo>
                  <a:lnTo>
                    <a:pt x="834" y="0"/>
                  </a:lnTo>
                  <a:lnTo>
                    <a:pt x="1664" y="17"/>
                  </a:lnTo>
                  <a:lnTo>
                    <a:pt x="2497" y="76"/>
                  </a:lnTo>
                  <a:lnTo>
                    <a:pt x="3337" y="92"/>
                  </a:lnTo>
                </a:path>
              </a:pathLst>
            </a:custGeom>
            <a:noFill/>
            <a:ln w="38100" cmpd="sng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42" name="Freeform 67">
              <a:extLst>
                <a:ext uri="{FF2B5EF4-FFF2-40B4-BE49-F238E27FC236}">
                  <a16:creationId xmlns:a16="http://schemas.microsoft.com/office/drawing/2014/main" id="{BF595E9D-43B0-4EFD-BB80-12BF71AD0B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6548" y="2060508"/>
              <a:ext cx="6008842" cy="3855010"/>
            </a:xfrm>
            <a:custGeom>
              <a:avLst/>
              <a:gdLst>
                <a:gd name="T0" fmla="*/ 0 w 3340"/>
                <a:gd name="T1" fmla="*/ 2067 h 2067"/>
                <a:gd name="T2" fmla="*/ 276 w 3340"/>
                <a:gd name="T3" fmla="*/ 246 h 2067"/>
                <a:gd name="T4" fmla="*/ 840 w 3340"/>
                <a:gd name="T5" fmla="*/ 0 h 2067"/>
                <a:gd name="T6" fmla="*/ 1664 w 3340"/>
                <a:gd name="T7" fmla="*/ 13 h 2067"/>
                <a:gd name="T8" fmla="*/ 3340 w 3340"/>
                <a:gd name="T9" fmla="*/ 98 h 2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0" h="2067">
                  <a:moveTo>
                    <a:pt x="0" y="2067"/>
                  </a:moveTo>
                  <a:lnTo>
                    <a:pt x="276" y="246"/>
                  </a:lnTo>
                  <a:lnTo>
                    <a:pt x="840" y="0"/>
                  </a:lnTo>
                  <a:lnTo>
                    <a:pt x="1664" y="13"/>
                  </a:lnTo>
                  <a:lnTo>
                    <a:pt x="3340" y="98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43" name="Freeform 68">
              <a:extLst>
                <a:ext uri="{FF2B5EF4-FFF2-40B4-BE49-F238E27FC236}">
                  <a16:creationId xmlns:a16="http://schemas.microsoft.com/office/drawing/2014/main" id="{56CADC4C-C3DB-4E3E-9460-1C91D1CBF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6548" y="2385023"/>
              <a:ext cx="6008842" cy="3530496"/>
            </a:xfrm>
            <a:custGeom>
              <a:avLst/>
              <a:gdLst>
                <a:gd name="T0" fmla="*/ 0 w 3340"/>
                <a:gd name="T1" fmla="*/ 1893 h 1893"/>
                <a:gd name="T2" fmla="*/ 279 w 3340"/>
                <a:gd name="T3" fmla="*/ 1111 h 1893"/>
                <a:gd name="T4" fmla="*/ 837 w 3340"/>
                <a:gd name="T5" fmla="*/ 240 h 1893"/>
                <a:gd name="T6" fmla="*/ 1674 w 3340"/>
                <a:gd name="T7" fmla="*/ 0 h 1893"/>
                <a:gd name="T8" fmla="*/ 3340 w 3340"/>
                <a:gd name="T9" fmla="*/ 85 h 1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0" h="1893">
                  <a:moveTo>
                    <a:pt x="0" y="1893"/>
                  </a:moveTo>
                  <a:lnTo>
                    <a:pt x="279" y="1111"/>
                  </a:lnTo>
                  <a:lnTo>
                    <a:pt x="837" y="240"/>
                  </a:lnTo>
                  <a:lnTo>
                    <a:pt x="1674" y="0"/>
                  </a:lnTo>
                  <a:lnTo>
                    <a:pt x="3340" y="85"/>
                  </a:lnTo>
                </a:path>
              </a:pathLst>
            </a:custGeom>
            <a:noFill/>
            <a:ln w="38100" cmpd="sng">
              <a:solidFill>
                <a:srgbClr val="42753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>
                <a:latin typeface="+mn-lt"/>
              </a:endParaRPr>
            </a:p>
          </p:txBody>
        </p:sp>
        <p:sp>
          <p:nvSpPr>
            <p:cNvPr id="44" name="Rectangle 84">
              <a:extLst>
                <a:ext uri="{FF2B5EF4-FFF2-40B4-BE49-F238E27FC236}">
                  <a16:creationId xmlns:a16="http://schemas.microsoft.com/office/drawing/2014/main" id="{1F4654C9-DE39-4221-91B0-0FB206A79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2003" y="2074489"/>
              <a:ext cx="157870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4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+mj-lt"/>
                </a:rPr>
                <a:t>DTG + TDF/FTC = 85%</a:t>
              </a:r>
              <a:endParaRPr kumimoji="0" lang="en-US" altLang="fr-FR" sz="14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endParaRPr>
            </a:p>
          </p:txBody>
        </p:sp>
        <p:sp>
          <p:nvSpPr>
            <p:cNvPr id="45" name="Rectangle 84">
              <a:extLst>
                <a:ext uri="{FF2B5EF4-FFF2-40B4-BE49-F238E27FC236}">
                  <a16:creationId xmlns:a16="http://schemas.microsoft.com/office/drawing/2014/main" id="{9CF42A16-0627-455A-84D3-2877DF5D68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2004" y="2226133"/>
              <a:ext cx="15597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/>
              <a:r>
                <a:rPr lang="en-US" altLang="fr-FR" sz="1400" b="1" dirty="0">
                  <a:solidFill>
                    <a:srgbClr val="CC1E99"/>
                  </a:solidFill>
                  <a:latin typeface="+mj-lt"/>
                </a:rPr>
                <a:t>DTG + TAF/FTC = 84%</a:t>
              </a:r>
            </a:p>
          </p:txBody>
        </p:sp>
        <p:sp>
          <p:nvSpPr>
            <p:cNvPr id="46" name="Rectangle 84">
              <a:extLst>
                <a:ext uri="{FF2B5EF4-FFF2-40B4-BE49-F238E27FC236}">
                  <a16:creationId xmlns:a16="http://schemas.microsoft.com/office/drawing/2014/main" id="{C75367C8-90D6-4742-B948-781A3CB85E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16662" y="2433193"/>
              <a:ext cx="148483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/>
              <a:r>
                <a:rPr lang="en-US" altLang="fr-FR" sz="1400" b="1" dirty="0">
                  <a:solidFill>
                    <a:srgbClr val="427534"/>
                  </a:solidFill>
                  <a:latin typeface="+mj-lt"/>
                </a:rPr>
                <a:t>EFV/TDF/FTC = 79%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78F1E91-4D56-41ED-8646-45CB60D0CA58}"/>
                </a:ext>
              </a:extLst>
            </p:cNvPr>
            <p:cNvSpPr/>
            <p:nvPr/>
          </p:nvSpPr>
          <p:spPr>
            <a:xfrm>
              <a:off x="736181" y="1238684"/>
              <a:ext cx="36420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rgbClr val="002060"/>
                  </a:solidFill>
                  <a:latin typeface="+mn-lt"/>
                  <a:cs typeface="Calibri" panose="020F0502020204030204" pitchFamily="34" charset="0"/>
                </a:rPr>
                <a:t>% </a:t>
              </a:r>
              <a:endParaRPr lang="en-US" sz="1200">
                <a:solidFill>
                  <a:srgbClr val="002060"/>
                </a:solidFill>
                <a:latin typeface="+mn-lt"/>
              </a:endParaRP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88ED43E3-D381-C144-933A-8569ACACB6E4}"/>
                </a:ext>
              </a:extLst>
            </p:cNvPr>
            <p:cNvSpPr txBox="1"/>
            <p:nvPr/>
          </p:nvSpPr>
          <p:spPr>
            <a:xfrm>
              <a:off x="5463796" y="3112587"/>
              <a:ext cx="293511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600" b="1" kern="1200">
                  <a:solidFill>
                    <a:srgbClr val="CC3300"/>
                  </a:solidFill>
                  <a:latin typeface="+mj-lt"/>
                  <a:cs typeface="Calibri" panose="020F0502020204030204" pitchFamily="34" charset="0"/>
                </a:rPr>
                <a:t>Diferencia ajustada, % (IC98.3%)</a:t>
              </a:r>
            </a:p>
          </p:txBody>
        </p:sp>
        <p:sp>
          <p:nvSpPr>
            <p:cNvPr id="50" name="Line 89">
              <a:extLst>
                <a:ext uri="{FF2B5EF4-FFF2-40B4-BE49-F238E27FC236}">
                  <a16:creationId xmlns:a16="http://schemas.microsoft.com/office/drawing/2014/main" id="{79F93614-3E7D-46F9-A873-7FF034D4C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394" y="3557558"/>
              <a:ext cx="0" cy="1691998"/>
            </a:xfrm>
            <a:prstGeom prst="line">
              <a:avLst/>
            </a:prstGeom>
            <a:noFill/>
            <a:ln w="1588">
              <a:solidFill>
                <a:srgbClr val="000033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51" name="Line 90">
              <a:extLst>
                <a:ext uri="{FF2B5EF4-FFF2-40B4-BE49-F238E27FC236}">
                  <a16:creationId xmlns:a16="http://schemas.microsoft.com/office/drawing/2014/main" id="{400B0508-FF8D-4289-A5C0-87377EDB9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56947" y="3557558"/>
              <a:ext cx="0" cy="1691998"/>
            </a:xfrm>
            <a:prstGeom prst="line">
              <a:avLst/>
            </a:prstGeom>
            <a:noFill/>
            <a:ln w="1588">
              <a:solidFill>
                <a:srgbClr val="000033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grpSp>
          <p:nvGrpSpPr>
            <p:cNvPr id="52" name="Groupe 3">
              <a:extLst>
                <a:ext uri="{FF2B5EF4-FFF2-40B4-BE49-F238E27FC236}">
                  <a16:creationId xmlns:a16="http://schemas.microsoft.com/office/drawing/2014/main" id="{15415129-63CC-4632-A6B7-5EF267EEE54F}"/>
                </a:ext>
              </a:extLst>
            </p:cNvPr>
            <p:cNvGrpSpPr/>
            <p:nvPr/>
          </p:nvGrpSpPr>
          <p:grpSpPr>
            <a:xfrm>
              <a:off x="5705928" y="5248463"/>
              <a:ext cx="3171345" cy="43231"/>
              <a:chOff x="8088313" y="5419725"/>
              <a:chExt cx="3578225" cy="73025"/>
            </a:xfrm>
          </p:grpSpPr>
          <p:sp>
            <p:nvSpPr>
              <p:cNvPr id="93" name="Line 91">
                <a:extLst>
                  <a:ext uri="{FF2B5EF4-FFF2-40B4-BE49-F238E27FC236}">
                    <a16:creationId xmlns:a16="http://schemas.microsoft.com/office/drawing/2014/main" id="{B583D946-E60F-4396-8482-2F6DC29038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483601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94" name="Line 92">
                <a:extLst>
                  <a:ext uri="{FF2B5EF4-FFF2-40B4-BE49-F238E27FC236}">
                    <a16:creationId xmlns:a16="http://schemas.microsoft.com/office/drawing/2014/main" id="{B784FECF-D292-4D38-8AC8-481C8698AB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85163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95" name="Line 93">
                <a:extLst>
                  <a:ext uri="{FF2B5EF4-FFF2-40B4-BE49-F238E27FC236}">
                    <a16:creationId xmlns:a16="http://schemas.microsoft.com/office/drawing/2014/main" id="{90A758B0-020E-42E6-8222-EDA43AFD57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088313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96" name="Line 94">
                <a:extLst>
                  <a:ext uri="{FF2B5EF4-FFF2-40B4-BE49-F238E27FC236}">
                    <a16:creationId xmlns:a16="http://schemas.microsoft.com/office/drawing/2014/main" id="{92C3D22A-794D-4731-8D3B-4B6F15FA1D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264776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97" name="Line 95">
                <a:extLst>
                  <a:ext uri="{FF2B5EF4-FFF2-40B4-BE49-F238E27FC236}">
                    <a16:creationId xmlns:a16="http://schemas.microsoft.com/office/drawing/2014/main" id="{E20E024D-DD75-440F-A584-8CD8BC1F77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461626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98" name="Line 96">
                <a:extLst>
                  <a:ext uri="{FF2B5EF4-FFF2-40B4-BE49-F238E27FC236}">
                    <a16:creationId xmlns:a16="http://schemas.microsoft.com/office/drawing/2014/main" id="{B2023248-1D0A-4FBD-9145-E28B01A226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671051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99" name="Line 97">
                <a:extLst>
                  <a:ext uri="{FF2B5EF4-FFF2-40B4-BE49-F238E27FC236}">
                    <a16:creationId xmlns:a16="http://schemas.microsoft.com/office/drawing/2014/main" id="{9D172D76-134D-4867-8420-A6B07BA4A7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69488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0" name="Line 98">
                <a:extLst>
                  <a:ext uri="{FF2B5EF4-FFF2-40B4-BE49-F238E27FC236}">
                    <a16:creationId xmlns:a16="http://schemas.microsoft.com/office/drawing/2014/main" id="{A0FD91E4-7FDC-4F87-8025-A009282E32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66338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1" name="Freeform 99">
                <a:extLst>
                  <a:ext uri="{FF2B5EF4-FFF2-40B4-BE49-F238E27FC236}">
                    <a16:creationId xmlns:a16="http://schemas.microsoft.com/office/drawing/2014/main" id="{FE24317A-3611-4DB1-A0A9-10DE61DF5E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88313" y="5419725"/>
                <a:ext cx="3578225" cy="0"/>
              </a:xfrm>
              <a:custGeom>
                <a:avLst/>
                <a:gdLst>
                  <a:gd name="T0" fmla="*/ 2254 w 2254"/>
                  <a:gd name="T1" fmla="*/ 2244 w 2254"/>
                  <a:gd name="T2" fmla="*/ 2119 w 2254"/>
                  <a:gd name="T3" fmla="*/ 1994 w 2254"/>
                  <a:gd name="T4" fmla="*/ 1870 w 2254"/>
                  <a:gd name="T5" fmla="*/ 1745 w 2254"/>
                  <a:gd name="T6" fmla="*/ 1620 w 2254"/>
                  <a:gd name="T7" fmla="*/ 1495 w 2254"/>
                  <a:gd name="T8" fmla="*/ 1371 w 2254"/>
                  <a:gd name="T9" fmla="*/ 1246 w 2254"/>
                  <a:gd name="T10" fmla="*/ 1122 w 2254"/>
                  <a:gd name="T11" fmla="*/ 997 w 2254"/>
                  <a:gd name="T12" fmla="*/ 872 w 2254"/>
                  <a:gd name="T13" fmla="*/ 747 w 2254"/>
                  <a:gd name="T14" fmla="*/ 623 w 2254"/>
                  <a:gd name="T15" fmla="*/ 498 w 2254"/>
                  <a:gd name="T16" fmla="*/ 374 w 2254"/>
                  <a:gd name="T17" fmla="*/ 249 w 2254"/>
                  <a:gd name="T18" fmla="*/ 124 w 2254"/>
                  <a:gd name="T19" fmla="*/ 0 w 2254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</a:cxnLst>
                <a:rect l="0" t="0" r="r" b="b"/>
                <a:pathLst>
                  <a:path w="2254">
                    <a:moveTo>
                      <a:pt x="2254" y="0"/>
                    </a:moveTo>
                    <a:lnTo>
                      <a:pt x="2244" y="0"/>
                    </a:lnTo>
                    <a:lnTo>
                      <a:pt x="2119" y="0"/>
                    </a:lnTo>
                    <a:lnTo>
                      <a:pt x="1994" y="0"/>
                    </a:lnTo>
                    <a:lnTo>
                      <a:pt x="1870" y="0"/>
                    </a:lnTo>
                    <a:lnTo>
                      <a:pt x="1745" y="0"/>
                    </a:lnTo>
                    <a:lnTo>
                      <a:pt x="1620" y="0"/>
                    </a:lnTo>
                    <a:lnTo>
                      <a:pt x="1495" y="0"/>
                    </a:lnTo>
                    <a:lnTo>
                      <a:pt x="1371" y="0"/>
                    </a:lnTo>
                    <a:lnTo>
                      <a:pt x="1246" y="0"/>
                    </a:lnTo>
                    <a:lnTo>
                      <a:pt x="1122" y="0"/>
                    </a:lnTo>
                    <a:lnTo>
                      <a:pt x="997" y="0"/>
                    </a:lnTo>
                    <a:lnTo>
                      <a:pt x="872" y="0"/>
                    </a:lnTo>
                    <a:lnTo>
                      <a:pt x="747" y="0"/>
                    </a:lnTo>
                    <a:lnTo>
                      <a:pt x="623" y="0"/>
                    </a:lnTo>
                    <a:lnTo>
                      <a:pt x="498" y="0"/>
                    </a:lnTo>
                    <a:lnTo>
                      <a:pt x="374" y="0"/>
                    </a:lnTo>
                    <a:lnTo>
                      <a:pt x="249" y="0"/>
                    </a:lnTo>
                    <a:lnTo>
                      <a:pt x="124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2" name="Line 100">
                <a:extLst>
                  <a:ext uri="{FF2B5EF4-FFF2-40B4-BE49-F238E27FC236}">
                    <a16:creationId xmlns:a16="http://schemas.microsoft.com/office/drawing/2014/main" id="{7454BDC4-DF88-4D21-BB3B-64E8C36F8E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274176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3" name="Line 101">
                <a:extLst>
                  <a:ext uri="{FF2B5EF4-FFF2-40B4-BE49-F238E27FC236}">
                    <a16:creationId xmlns:a16="http://schemas.microsoft.com/office/drawing/2014/main" id="{A2C6FD1A-EABE-4595-8A12-FD84B9ADCE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077326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4" name="Line 102">
                <a:extLst>
                  <a:ext uri="{FF2B5EF4-FFF2-40B4-BE49-F238E27FC236}">
                    <a16:creationId xmlns:a16="http://schemas.microsoft.com/office/drawing/2014/main" id="{41E1492B-04F2-4691-ADDD-4C21D7E9EA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878888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5" name="Line 103">
                <a:extLst>
                  <a:ext uri="{FF2B5EF4-FFF2-40B4-BE49-F238E27FC236}">
                    <a16:creationId xmlns:a16="http://schemas.microsoft.com/office/drawing/2014/main" id="{68E92C5A-5F79-4790-BB4F-E881BD6C1B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650663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6" name="Line 104">
                <a:extLst>
                  <a:ext uri="{FF2B5EF4-FFF2-40B4-BE49-F238E27FC236}">
                    <a16:creationId xmlns:a16="http://schemas.microsoft.com/office/drawing/2014/main" id="{C8F1296F-6B07-4D07-9D2A-9A20CBB7A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452226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7" name="Line 105">
                <a:extLst>
                  <a:ext uri="{FF2B5EF4-FFF2-40B4-BE49-F238E27FC236}">
                    <a16:creationId xmlns:a16="http://schemas.microsoft.com/office/drawing/2014/main" id="{5929C22F-B6E4-46BF-B20D-DD1E742D79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53788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8" name="Line 106">
                <a:extLst>
                  <a:ext uri="{FF2B5EF4-FFF2-40B4-BE49-F238E27FC236}">
                    <a16:creationId xmlns:a16="http://schemas.microsoft.com/office/drawing/2014/main" id="{AD1993DF-1719-427F-B2D5-FB299A9346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056938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09" name="Line 107">
                <a:extLst>
                  <a:ext uri="{FF2B5EF4-FFF2-40B4-BE49-F238E27FC236}">
                    <a16:creationId xmlns:a16="http://schemas.microsoft.com/office/drawing/2014/main" id="{CC33879E-4A6D-4C1A-8CA2-47BDF1414B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858501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10" name="Line 108">
                <a:extLst>
                  <a:ext uri="{FF2B5EF4-FFF2-40B4-BE49-F238E27FC236}">
                    <a16:creationId xmlns:a16="http://schemas.microsoft.com/office/drawing/2014/main" id="{C91D3B09-EB06-4E38-A99C-527C5D304D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60063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11" name="Line 109">
                <a:extLst>
                  <a:ext uri="{FF2B5EF4-FFF2-40B4-BE49-F238E27FC236}">
                    <a16:creationId xmlns:a16="http://schemas.microsoft.com/office/drawing/2014/main" id="{0C415282-FF9C-429F-A309-901FEDA68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472613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  <p:sp>
            <p:nvSpPr>
              <p:cNvPr id="112" name="Line 110">
                <a:extLst>
                  <a:ext uri="{FF2B5EF4-FFF2-40B4-BE49-F238E27FC236}">
                    <a16:creationId xmlns:a16="http://schemas.microsoft.com/office/drawing/2014/main" id="{AD1B15BA-DA8D-4C6C-B249-9BA1B05E08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682038" y="5419725"/>
                <a:ext cx="0" cy="73025"/>
              </a:xfrm>
              <a:prstGeom prst="line">
                <a:avLst/>
              </a:prstGeom>
              <a:noFill/>
              <a:ln w="9525">
                <a:solidFill>
                  <a:srgbClr val="00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kern="1200">
                  <a:latin typeface="+mn-lt"/>
                </a:endParaRPr>
              </a:p>
            </p:txBody>
          </p:sp>
        </p:grp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22C58D8-B2C5-45DE-8382-D5E96CA3F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0196" y="5316129"/>
              <a:ext cx="22121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-10</a:t>
              </a:r>
              <a:endParaRPr kumimoji="0" lang="en-US" altLang="fr-FR" sz="120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FAF0C75-669B-4201-921F-704A7F191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1489" y="5316129"/>
              <a:ext cx="13625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-6</a:t>
              </a:r>
              <a:endParaRPr kumimoji="0" lang="en-US" altLang="fr-FR" sz="120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3D80D34-BF7D-49BC-9FF9-3E83E0291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7269" y="5316129"/>
              <a:ext cx="13625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-2</a:t>
              </a:r>
              <a:endParaRPr kumimoji="0" lang="en-US" altLang="fr-FR" sz="120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D80CCE1-AA07-4B08-9DBF-03696EF5D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5993" y="531612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0</a:t>
              </a:r>
              <a:endParaRPr kumimoji="0" lang="en-US" altLang="fr-FR" sz="120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D14B464-5C05-423C-9966-8C6AB6F50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1866" y="531612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2</a:t>
              </a:r>
              <a:endParaRPr kumimoji="0" lang="en-US" altLang="fr-FR" sz="120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254A676-61E0-4436-A6BF-123D272B2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2206" y="531612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6</a:t>
              </a:r>
              <a:endParaRPr kumimoji="0" lang="en-US" altLang="fr-FR" sz="120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F744D3E2-C26F-448B-A652-1611556A4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2998" y="531612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10</a:t>
              </a:r>
              <a:endParaRPr kumimoji="0" lang="en-US" altLang="fr-FR" sz="120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D9F77C5-C071-452D-AF5B-BE60375E7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9550" y="531612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20</a:t>
              </a:r>
              <a:endParaRPr kumimoji="0" lang="en-US" altLang="fr-FR" sz="120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B4B8BA9-0484-43D2-8723-BA9A3EAF2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4209" y="3955616"/>
              <a:ext cx="26449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-7.7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C5B5C3F-6D4C-4E11-BD33-CCAE0B13C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9594" y="3775032"/>
              <a:ext cx="213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5.4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5537FD11-E5B3-43B2-A782-19F65230F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58761" y="4319974"/>
              <a:ext cx="2981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13.2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1738D83-3A14-4604-AE17-264ADB443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0376" y="4289649"/>
              <a:ext cx="26449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-0.7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8E68315-F738-4313-A7A5-47C6FD754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91165" y="4756635"/>
              <a:ext cx="26449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-1.9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40A9ABF-8C79-4FF9-A5F6-8E063EBDC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61679" y="4756635"/>
              <a:ext cx="2981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12.2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5ACE53A-E8C4-40B3-BBEC-70F228645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8541" y="4893886"/>
              <a:ext cx="213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5.1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DBE50CFF-C31B-4970-ADD8-A1DCCDB67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2773" y="4143244"/>
              <a:ext cx="213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6.3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3A68B66E-6AAF-4E0E-8BEB-4591239D5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6873" y="3582758"/>
              <a:ext cx="26449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200" b="1" i="0" u="none" strike="noStrike" kern="1200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+mn-lt"/>
                </a:rPr>
                <a:t>-</a:t>
              </a:r>
              <a:r>
                <a:rPr lang="en-US" altLang="fr-FR" sz="1200" b="1">
                  <a:solidFill>
                    <a:srgbClr val="000066"/>
                  </a:solidFill>
                  <a:latin typeface="+mn-lt"/>
                </a:rPr>
                <a:t>1.1</a:t>
              </a:r>
              <a:endParaRPr kumimoji="0" lang="en-US" altLang="fr-FR" sz="12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87" name="Line 17">
              <a:extLst>
                <a:ext uri="{FF2B5EF4-FFF2-40B4-BE49-F238E27FC236}">
                  <a16:creationId xmlns:a16="http://schemas.microsoft.com/office/drawing/2014/main" id="{0FC1293E-A319-4F96-A1C6-6D91375F7C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32245" y="3804308"/>
              <a:ext cx="0" cy="57329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8" name="Line 18">
              <a:extLst>
                <a:ext uri="{FF2B5EF4-FFF2-40B4-BE49-F238E27FC236}">
                  <a16:creationId xmlns:a16="http://schemas.microsoft.com/office/drawing/2014/main" id="{8A1D77F3-57BF-443E-9241-3C44D19EA7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32245" y="3861637"/>
              <a:ext cx="0" cy="57329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9" name="Line 19">
              <a:extLst>
                <a:ext uri="{FF2B5EF4-FFF2-40B4-BE49-F238E27FC236}">
                  <a16:creationId xmlns:a16="http://schemas.microsoft.com/office/drawing/2014/main" id="{53B5BB5B-3696-4318-9B9C-518126E1CA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22658" y="3804308"/>
              <a:ext cx="0" cy="57329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90" name="Line 20">
              <a:extLst>
                <a:ext uri="{FF2B5EF4-FFF2-40B4-BE49-F238E27FC236}">
                  <a16:creationId xmlns:a16="http://schemas.microsoft.com/office/drawing/2014/main" id="{778A72C9-B2BF-4047-9F8F-7AC63A38E0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22658" y="3861637"/>
              <a:ext cx="0" cy="57329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91" name="Line 21">
              <a:extLst>
                <a:ext uri="{FF2B5EF4-FFF2-40B4-BE49-F238E27FC236}">
                  <a16:creationId xmlns:a16="http://schemas.microsoft.com/office/drawing/2014/main" id="{5FDB5F40-0559-4BF0-B76A-CFDA2AA971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32245" y="3861637"/>
              <a:ext cx="1090414" cy="0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92934CD4-2C4B-4DEF-B383-06FB5857F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2329" y="3820285"/>
              <a:ext cx="108000" cy="81763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1" name="Line 22">
              <a:extLst>
                <a:ext uri="{FF2B5EF4-FFF2-40B4-BE49-F238E27FC236}">
                  <a16:creationId xmlns:a16="http://schemas.microsoft.com/office/drawing/2014/main" id="{F6B0186B-6521-432E-9E61-4D36832508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71120" y="4348454"/>
              <a:ext cx="0" cy="56388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2" name="Line 23">
              <a:extLst>
                <a:ext uri="{FF2B5EF4-FFF2-40B4-BE49-F238E27FC236}">
                  <a16:creationId xmlns:a16="http://schemas.microsoft.com/office/drawing/2014/main" id="{A747B8E3-00C6-4259-898C-187307FB82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71120" y="4404842"/>
              <a:ext cx="0" cy="57329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3" name="Line 28">
              <a:extLst>
                <a:ext uri="{FF2B5EF4-FFF2-40B4-BE49-F238E27FC236}">
                  <a16:creationId xmlns:a16="http://schemas.microsoft.com/office/drawing/2014/main" id="{F8E6999A-7833-4BF8-8AF4-F09B9D26CC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28965" y="4348454"/>
              <a:ext cx="0" cy="56388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4" name="Line 29">
              <a:extLst>
                <a:ext uri="{FF2B5EF4-FFF2-40B4-BE49-F238E27FC236}">
                  <a16:creationId xmlns:a16="http://schemas.microsoft.com/office/drawing/2014/main" id="{C93A88A2-A17C-418B-AC32-4DA1AD1714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28965" y="4404842"/>
              <a:ext cx="0" cy="57329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5" name="Line 30">
              <a:extLst>
                <a:ext uri="{FF2B5EF4-FFF2-40B4-BE49-F238E27FC236}">
                  <a16:creationId xmlns:a16="http://schemas.microsoft.com/office/drawing/2014/main" id="{60263E1B-47B5-43B9-AAB5-60CA7122BF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71120" y="4404842"/>
              <a:ext cx="1257845" cy="0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2288EBED-36AA-4CE9-95C7-F9D24751D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2205" y="4364430"/>
              <a:ext cx="108000" cy="80823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76" name="Line 24">
              <a:extLst>
                <a:ext uri="{FF2B5EF4-FFF2-40B4-BE49-F238E27FC236}">
                  <a16:creationId xmlns:a16="http://schemas.microsoft.com/office/drawing/2014/main" id="{D456A5D3-76C7-4CA1-A214-13D07C3B6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12027" y="4855948"/>
              <a:ext cx="0" cy="57329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77" name="Freeform 25">
              <a:extLst>
                <a:ext uri="{FF2B5EF4-FFF2-40B4-BE49-F238E27FC236}">
                  <a16:creationId xmlns:a16="http://schemas.microsoft.com/office/drawing/2014/main" id="{7504C7CD-4501-43ED-94A6-3403183E9D23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1884" y="4799560"/>
              <a:ext cx="0" cy="113717"/>
            </a:xfrm>
            <a:custGeom>
              <a:avLst/>
              <a:gdLst>
                <a:gd name="T0" fmla="*/ 121 h 121"/>
                <a:gd name="T1" fmla="*/ 60 h 121"/>
                <a:gd name="T2" fmla="*/ 0 h 12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21">
                  <a:moveTo>
                    <a:pt x="0" y="121"/>
                  </a:moveTo>
                  <a:lnTo>
                    <a:pt x="0" y="60"/>
                  </a:lnTo>
                  <a:lnTo>
                    <a:pt x="0" y="0"/>
                  </a:lnTo>
                </a:path>
              </a:pathLst>
            </a:cu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78" name="Line 26">
              <a:extLst>
                <a:ext uri="{FF2B5EF4-FFF2-40B4-BE49-F238E27FC236}">
                  <a16:creationId xmlns:a16="http://schemas.microsoft.com/office/drawing/2014/main" id="{4D47A995-075A-48E1-9F9B-6222C37B78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12027" y="4799560"/>
              <a:ext cx="0" cy="56388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79" name="Line 27">
              <a:extLst>
                <a:ext uri="{FF2B5EF4-FFF2-40B4-BE49-F238E27FC236}">
                  <a16:creationId xmlns:a16="http://schemas.microsoft.com/office/drawing/2014/main" id="{AC4BB35B-1CC7-4029-BAFE-09116DEEB9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12027" y="4855948"/>
              <a:ext cx="1219857" cy="0"/>
            </a:xfrm>
            <a:prstGeom prst="line">
              <a:avLst/>
            </a:prstGeom>
            <a:noFill/>
            <a:ln w="2063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FC0AD009-7FE4-41DF-802F-2FDB69AE0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0751" y="4815536"/>
              <a:ext cx="108000" cy="81764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kern="1200">
                <a:latin typeface="+mn-lt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B37B6BEF-D48C-42DE-9437-D1AC16663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0280" y="4724649"/>
              <a:ext cx="227305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1400" b="1" i="0" u="none" strike="noStrike" kern="1200" cap="none" normalizeH="0" baseline="0" dirty="0">
                  <a:ln>
                    <a:noFill/>
                  </a:ln>
                  <a:solidFill>
                    <a:srgbClr val="CC1E99"/>
                  </a:solidFill>
                  <a:effectLst/>
                  <a:latin typeface="+mj-lt"/>
                </a:rPr>
                <a:t>DTG + TAF/FTC </a:t>
              </a:r>
              <a:r>
                <a:rPr kumimoji="0" lang="en-US" altLang="fr-FR" sz="1400" b="1" i="0" u="none" strike="noStrike" kern="1200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j-lt"/>
                </a:rPr>
                <a:t>vs </a:t>
              </a:r>
              <a:r>
                <a:rPr lang="en-US" altLang="fr-FR" sz="1400" b="1" dirty="0">
                  <a:solidFill>
                    <a:srgbClr val="427534"/>
                  </a:solidFill>
                  <a:latin typeface="+mj-lt"/>
                </a:rPr>
                <a:t>EFV/TDF/FTC</a:t>
              </a:r>
              <a:endParaRPr kumimoji="0" lang="en-US" altLang="fr-FR" sz="1400" b="1" i="0" u="none" strike="noStrike" kern="1200" cap="none" normalizeH="0" baseline="0" dirty="0">
                <a:ln>
                  <a:noFill/>
                </a:ln>
                <a:solidFill>
                  <a:srgbClr val="427534"/>
                </a:solidFill>
                <a:effectLst/>
                <a:latin typeface="+mj-lt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BB89D40A-6D5B-4579-B929-43D22CFEA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1364" y="4283379"/>
              <a:ext cx="229197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fr-FR" sz="1400" b="1" dirty="0">
                  <a:solidFill>
                    <a:srgbClr val="0000FF"/>
                  </a:solidFill>
                  <a:latin typeface="+mj-lt"/>
                </a:rPr>
                <a:t>DTG + TDF/FTC</a:t>
              </a:r>
              <a:r>
                <a:rPr kumimoji="0" lang="en-US" altLang="fr-FR" sz="1400" b="1" i="0" u="none" strike="noStrike" kern="1200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+mj-lt"/>
                </a:rPr>
                <a:t> </a:t>
              </a:r>
              <a:r>
                <a:rPr kumimoji="0" lang="en-US" altLang="fr-FR" sz="1400" b="1" i="0" u="none" strike="noStrike" kern="1200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j-lt"/>
                </a:rPr>
                <a:t>vs </a:t>
              </a:r>
              <a:r>
                <a:rPr kumimoji="0" lang="en-US" altLang="fr-FR" sz="1400" b="1" i="0" u="none" strike="noStrike" kern="1200" cap="none" normalizeH="0" baseline="0" dirty="0">
                  <a:ln>
                    <a:noFill/>
                  </a:ln>
                  <a:solidFill>
                    <a:srgbClr val="427534"/>
                  </a:solidFill>
                  <a:effectLst/>
                  <a:latin typeface="+mj-lt"/>
                </a:rPr>
                <a:t>EFV/TDF/FTC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9302D76F-97AB-4785-92D0-C4F0D3B3F6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748" y="3775032"/>
              <a:ext cx="145059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fr-FR" sz="1400" b="1" dirty="0">
                  <a:solidFill>
                    <a:srgbClr val="CC1E99"/>
                  </a:solidFill>
                  <a:latin typeface="+mj-lt"/>
                </a:rPr>
                <a:t>TAF/FTC</a:t>
              </a:r>
              <a:r>
                <a:rPr kumimoji="0" lang="en-US" altLang="fr-FR" sz="1400" b="1" i="0" u="none" strike="noStrike" kern="1200" cap="none" normalizeH="0" baseline="0" dirty="0">
                  <a:ln>
                    <a:noFill/>
                  </a:ln>
                  <a:solidFill>
                    <a:srgbClr val="CC1E99"/>
                  </a:solidFill>
                  <a:effectLst/>
                  <a:latin typeface="+mj-lt"/>
                </a:rPr>
                <a:t> </a:t>
              </a:r>
              <a:r>
                <a:rPr kumimoji="0" lang="en-US" altLang="fr-FR" sz="1400" b="1" i="0" u="none" strike="noStrike" kern="1200" cap="none" normalizeH="0" baseline="0" dirty="0">
                  <a:ln>
                    <a:noFill/>
                  </a:ln>
                  <a:solidFill>
                    <a:srgbClr val="000066"/>
                  </a:solidFill>
                  <a:effectLst/>
                  <a:latin typeface="+mj-lt"/>
                </a:rPr>
                <a:t>vs </a:t>
              </a:r>
              <a:r>
                <a:rPr lang="en-US" altLang="fr-FR" sz="1400" b="1" dirty="0">
                  <a:solidFill>
                    <a:srgbClr val="0000FF"/>
                  </a:solidFill>
                  <a:latin typeface="+mj-lt"/>
                </a:rPr>
                <a:t>TDF/FTC</a:t>
              </a:r>
              <a:endParaRPr kumimoji="0" lang="en-US" altLang="fr-FR" sz="1400" b="1" i="0" u="none" strike="noStrike" kern="1200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endParaRPr>
            </a:p>
          </p:txBody>
        </p:sp>
      </p:grpSp>
      <p:sp>
        <p:nvSpPr>
          <p:cNvPr id="114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113" name="ZoneTexte 69">
            <a:extLst>
              <a:ext uri="{FF2B5EF4-FFF2-40B4-BE49-F238E27FC236}">
                <a16:creationId xmlns:a16="http://schemas.microsoft.com/office/drawing/2014/main" id="{3924DDE6-64CD-4768-8A7E-5939D9863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endParaRPr lang="fr-FR" altLang="fr-FR" sz="1200" i="1" dirty="0"/>
          </a:p>
        </p:txBody>
      </p:sp>
      <p:sp>
        <p:nvSpPr>
          <p:cNvPr id="117" name="Titre 4">
            <a:extLst>
              <a:ext uri="{FF2B5EF4-FFF2-40B4-BE49-F238E27FC236}">
                <a16:creationId xmlns:a16="http://schemas.microsoft.com/office/drawing/2014/main" id="{C9E5FFC4-B61A-4246-ADE6-DC0BFDC1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72483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CE271407-A84C-6B4F-9F20-1D7F58D09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897" y="1155030"/>
            <a:ext cx="80826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400" b="1">
                <a:solidFill>
                  <a:srgbClr val="CC3300"/>
                </a:solidFill>
                <a:latin typeface="Calibri" pitchFamily="34" charset="0"/>
              </a:rPr>
              <a:t>CV</a:t>
            </a:r>
            <a:r>
              <a:rPr lang="es-ES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&lt; 50 c/mL según subgrupos, ITT-E snapshot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D2AE65F4-FC8B-463B-B38D-8E469C0FC9AB}"/>
              </a:ext>
            </a:extLst>
          </p:cNvPr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76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59CA2B56-784F-428C-9BA7-A30CC84EDD15}"/>
              </a:ext>
            </a:extLst>
          </p:cNvPr>
          <p:cNvGrpSpPr/>
          <p:nvPr/>
        </p:nvGrpSpPr>
        <p:grpSpPr>
          <a:xfrm>
            <a:off x="100190" y="1784693"/>
            <a:ext cx="8886922" cy="4664185"/>
            <a:chOff x="100190" y="1978652"/>
            <a:chExt cx="8886922" cy="4664185"/>
          </a:xfrm>
        </p:grpSpPr>
        <p:sp>
          <p:nvSpPr>
            <p:cNvPr id="158" name="ZoneTexte 157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8189647" y="2672740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88</a:t>
              </a:r>
            </a:p>
          </p:txBody>
        </p:sp>
        <p:sp>
          <p:nvSpPr>
            <p:cNvPr id="159" name="ZoneTexte 158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8546158" y="2824577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98ED50A8-8D09-44D9-B1DE-12BE64DA8ECB}"/>
                </a:ext>
              </a:extLst>
            </p:cNvPr>
            <p:cNvGrpSpPr/>
            <p:nvPr/>
          </p:nvGrpSpPr>
          <p:grpSpPr>
            <a:xfrm>
              <a:off x="2605031" y="1978652"/>
              <a:ext cx="4447846" cy="414239"/>
              <a:chOff x="1771056" y="1709898"/>
              <a:chExt cx="4447846" cy="414239"/>
            </a:xfrm>
          </p:grpSpPr>
          <p:sp>
            <p:nvSpPr>
              <p:cNvPr id="111" name="AutoShape 165">
                <a:extLst>
                  <a:ext uri="{FF2B5EF4-FFF2-40B4-BE49-F238E27FC236}">
                    <a16:creationId xmlns:a16="http://schemas.microsoft.com/office/drawing/2014/main" id="{01E9A786-25FA-4D15-AF17-52F1ED3777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1056" y="1709898"/>
                <a:ext cx="4447846" cy="40330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E6D855EF-2A72-43F6-8112-DA1EC5433914}"/>
                  </a:ext>
                </a:extLst>
              </p:cNvPr>
              <p:cNvSpPr/>
              <p:nvPr/>
            </p:nvSpPr>
            <p:spPr bwMode="auto">
              <a:xfrm>
                <a:off x="1894634" y="1833588"/>
                <a:ext cx="198180" cy="215999"/>
              </a:xfrm>
              <a:prstGeom prst="rect">
                <a:avLst/>
              </a:prstGeom>
              <a:solidFill>
                <a:srgbClr val="CC1E99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200" b="0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C1B7C8D8-39DC-4F4E-B388-18CE8E1D9B9C}"/>
                  </a:ext>
                </a:extLst>
              </p:cNvPr>
              <p:cNvSpPr/>
              <p:nvPr/>
            </p:nvSpPr>
            <p:spPr bwMode="auto">
              <a:xfrm>
                <a:off x="3381735" y="1831671"/>
                <a:ext cx="198180" cy="215999"/>
              </a:xfrm>
              <a:prstGeom prst="rect">
                <a:avLst/>
              </a:prstGeom>
              <a:solidFill>
                <a:srgbClr val="0000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200" b="0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9C75D02E-F262-42A6-8750-078EBDBF4A2F}"/>
                  </a:ext>
                </a:extLst>
              </p:cNvPr>
              <p:cNvSpPr/>
              <p:nvPr/>
            </p:nvSpPr>
            <p:spPr>
              <a:xfrm>
                <a:off x="3570583" y="1780424"/>
                <a:ext cx="1279261" cy="3437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>
                    <a:solidFill>
                      <a:srgbClr val="333399"/>
                    </a:solidFill>
                    <a:latin typeface="+mj-lt"/>
                  </a:rPr>
                  <a:t>DTG + TDF/FTC</a:t>
                </a:r>
                <a:endParaRPr lang="fr-FR" sz="1400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A8C0AB8A-BBB9-4640-B0FD-C0134D3D5ACB}"/>
                  </a:ext>
                </a:extLst>
              </p:cNvPr>
              <p:cNvSpPr/>
              <p:nvPr/>
            </p:nvSpPr>
            <p:spPr>
              <a:xfrm>
                <a:off x="2083482" y="1782341"/>
                <a:ext cx="130035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>
                    <a:solidFill>
                      <a:srgbClr val="333399"/>
                    </a:solidFill>
                    <a:latin typeface="+mj-lt"/>
                  </a:rPr>
                  <a:t>DTG + TAF/FTC</a:t>
                </a:r>
                <a:endParaRPr lang="fr-FR" sz="1400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E6D855EF-2A72-43F6-8112-DA1EC5433914}"/>
                  </a:ext>
                </a:extLst>
              </p:cNvPr>
              <p:cNvSpPr/>
              <p:nvPr/>
            </p:nvSpPr>
            <p:spPr bwMode="auto">
              <a:xfrm>
                <a:off x="4846541" y="1808943"/>
                <a:ext cx="198180" cy="215999"/>
              </a:xfrm>
              <a:prstGeom prst="rect">
                <a:avLst/>
              </a:prstGeom>
              <a:solidFill>
                <a:srgbClr val="42753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1200" b="0" i="0" u="none" strike="noStrike" cap="none" normalizeH="0" baseline="0">
                  <a:ln>
                    <a:noFill/>
                  </a:ln>
                  <a:solidFill>
                    <a:srgbClr val="333399"/>
                  </a:solidFill>
                  <a:effectLst/>
                  <a:latin typeface="+mj-lt"/>
                </a:endParaRP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A8C0AB8A-BBB9-4640-B0FD-C0134D3D5ACB}"/>
                  </a:ext>
                </a:extLst>
              </p:cNvPr>
              <p:cNvSpPr/>
              <p:nvPr/>
            </p:nvSpPr>
            <p:spPr>
              <a:xfrm>
                <a:off x="5035389" y="1757696"/>
                <a:ext cx="117211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>
                    <a:solidFill>
                      <a:srgbClr val="333399"/>
                    </a:solidFill>
                    <a:latin typeface="+mj-lt"/>
                  </a:rPr>
                  <a:t>EFV/TDF/FTC</a:t>
                </a:r>
                <a:endParaRPr lang="fr-FR" sz="1400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sp>
          <p:nvSpPr>
            <p:cNvPr id="40" name="TextBox 6">
              <a:extLst>
                <a:ext uri="{FF2B5EF4-FFF2-40B4-BE49-F238E27FC236}">
                  <a16:creationId xmlns:a16="http://schemas.microsoft.com/office/drawing/2014/main" id="{484882F5-7911-4B95-BDA9-AEF7709216A7}"/>
                </a:ext>
              </a:extLst>
            </p:cNvPr>
            <p:cNvSpPr txBox="1"/>
            <p:nvPr/>
          </p:nvSpPr>
          <p:spPr>
            <a:xfrm>
              <a:off x="1461526" y="6058903"/>
              <a:ext cx="909224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dirty="0">
                  <a:solidFill>
                    <a:srgbClr val="000066"/>
                  </a:solidFill>
                </a:rPr>
                <a:t> ≥ 100 000</a:t>
              </a:r>
            </a:p>
          </p:txBody>
        </p:sp>
        <p:sp>
          <p:nvSpPr>
            <p:cNvPr id="41" name="TextBox 50">
              <a:extLst>
                <a:ext uri="{FF2B5EF4-FFF2-40B4-BE49-F238E27FC236}">
                  <a16:creationId xmlns:a16="http://schemas.microsoft.com/office/drawing/2014/main" id="{D2927C05-B583-4384-9114-B43CED35EF55}"/>
                </a:ext>
              </a:extLst>
            </p:cNvPr>
            <p:cNvSpPr txBox="1"/>
            <p:nvPr/>
          </p:nvSpPr>
          <p:spPr>
            <a:xfrm>
              <a:off x="696653" y="6058903"/>
              <a:ext cx="870752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dirty="0">
                  <a:solidFill>
                    <a:srgbClr val="000066"/>
                  </a:solidFill>
                </a:rPr>
                <a:t>&lt; 100 000</a:t>
              </a:r>
            </a:p>
          </p:txBody>
        </p:sp>
        <p:sp>
          <p:nvSpPr>
            <p:cNvPr id="42" name="TextBox 52">
              <a:extLst>
                <a:ext uri="{FF2B5EF4-FFF2-40B4-BE49-F238E27FC236}">
                  <a16:creationId xmlns:a16="http://schemas.microsoft.com/office/drawing/2014/main" id="{ECB67FB3-FD37-47F4-A712-C7096D1D3313}"/>
                </a:ext>
              </a:extLst>
            </p:cNvPr>
            <p:cNvSpPr txBox="1"/>
            <p:nvPr/>
          </p:nvSpPr>
          <p:spPr>
            <a:xfrm>
              <a:off x="2467652" y="6058903"/>
              <a:ext cx="572594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dirty="0">
                  <a:solidFill>
                    <a:srgbClr val="000066"/>
                  </a:solidFill>
                </a:rPr>
                <a:t>&gt; 200</a:t>
              </a:r>
            </a:p>
          </p:txBody>
        </p:sp>
        <p:sp>
          <p:nvSpPr>
            <p:cNvPr id="43" name="TextBox 54">
              <a:extLst>
                <a:ext uri="{FF2B5EF4-FFF2-40B4-BE49-F238E27FC236}">
                  <a16:creationId xmlns:a16="http://schemas.microsoft.com/office/drawing/2014/main" id="{39986B3D-EBA9-4F60-B0B3-1DFD5B6F23C5}"/>
                </a:ext>
              </a:extLst>
            </p:cNvPr>
            <p:cNvSpPr txBox="1"/>
            <p:nvPr/>
          </p:nvSpPr>
          <p:spPr>
            <a:xfrm>
              <a:off x="3153959" y="6058903"/>
              <a:ext cx="611066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dirty="0">
                  <a:solidFill>
                    <a:srgbClr val="000066"/>
                  </a:solidFill>
                </a:rPr>
                <a:t>≤ 200 </a:t>
              </a:r>
            </a:p>
          </p:txBody>
        </p:sp>
        <p:cxnSp>
          <p:nvCxnSpPr>
            <p:cNvPr id="44" name="Straight Connector 8">
              <a:extLst>
                <a:ext uri="{FF2B5EF4-FFF2-40B4-BE49-F238E27FC236}">
                  <a16:creationId xmlns:a16="http://schemas.microsoft.com/office/drawing/2014/main" id="{30197F04-928F-4DB8-A8E5-D2BAF2A9CF37}"/>
                </a:ext>
              </a:extLst>
            </p:cNvPr>
            <p:cNvCxnSpPr>
              <a:cxnSpLocks/>
            </p:cNvCxnSpPr>
            <p:nvPr/>
          </p:nvCxnSpPr>
          <p:spPr>
            <a:xfrm>
              <a:off x="896965" y="6328191"/>
              <a:ext cx="1259997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61">
              <a:extLst>
                <a:ext uri="{FF2B5EF4-FFF2-40B4-BE49-F238E27FC236}">
                  <a16:creationId xmlns:a16="http://schemas.microsoft.com/office/drawing/2014/main" id="{BC3F82C7-5C3C-4C72-9BC4-8E467D892360}"/>
                </a:ext>
              </a:extLst>
            </p:cNvPr>
            <p:cNvCxnSpPr>
              <a:cxnSpLocks/>
            </p:cNvCxnSpPr>
            <p:nvPr/>
          </p:nvCxnSpPr>
          <p:spPr>
            <a:xfrm>
              <a:off x="5918194" y="6328191"/>
              <a:ext cx="1223999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62">
              <a:extLst>
                <a:ext uri="{FF2B5EF4-FFF2-40B4-BE49-F238E27FC236}">
                  <a16:creationId xmlns:a16="http://schemas.microsoft.com/office/drawing/2014/main" id="{F7A5D7A1-1003-4B3E-AF38-C9819C4A0F09}"/>
                </a:ext>
              </a:extLst>
            </p:cNvPr>
            <p:cNvSpPr txBox="1"/>
            <p:nvPr/>
          </p:nvSpPr>
          <p:spPr>
            <a:xfrm>
              <a:off x="1064205" y="6335060"/>
              <a:ext cx="933143" cy="307777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sz="1400" b="1" dirty="0">
                  <a:solidFill>
                    <a:srgbClr val="000066"/>
                  </a:solidFill>
                </a:rPr>
                <a:t>CV, c/mL</a:t>
              </a:r>
            </a:p>
          </p:txBody>
        </p:sp>
        <p:sp>
          <p:nvSpPr>
            <p:cNvPr id="47" name="TextBox 63">
              <a:extLst>
                <a:ext uri="{FF2B5EF4-FFF2-40B4-BE49-F238E27FC236}">
                  <a16:creationId xmlns:a16="http://schemas.microsoft.com/office/drawing/2014/main" id="{09192547-C96D-4B62-A1EC-064D91E8E3D5}"/>
                </a:ext>
              </a:extLst>
            </p:cNvPr>
            <p:cNvSpPr txBox="1"/>
            <p:nvPr/>
          </p:nvSpPr>
          <p:spPr>
            <a:xfrm>
              <a:off x="2622228" y="6335060"/>
              <a:ext cx="979547" cy="307777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sz="1400" b="1" dirty="0">
                  <a:solidFill>
                    <a:srgbClr val="000066"/>
                  </a:solidFill>
                </a:rPr>
                <a:t>CD4/mm</a:t>
              </a:r>
              <a:r>
                <a:rPr lang="en-US" sz="1400" b="1" baseline="30000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324930" y="5908438"/>
              <a:ext cx="269625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  <a:endParaRPr lang="fr-FR" sz="1200" b="1">
                <a:solidFill>
                  <a:srgbClr val="000066"/>
                </a:solidFill>
              </a:endParaRP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5989117" y="2947840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80</a:t>
              </a: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900889" y="3054590"/>
              <a:ext cx="143997" cy="2988000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1062325" y="3018591"/>
              <a:ext cx="143997" cy="3023999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1245707" y="3270590"/>
              <a:ext cx="143997" cy="2772000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8" name="Line 24"/>
            <p:cNvSpPr>
              <a:spLocks noChangeShapeType="1"/>
            </p:cNvSpPr>
            <p:nvPr/>
          </p:nvSpPr>
          <p:spPr bwMode="auto">
            <a:xfrm flipV="1">
              <a:off x="590200" y="2453226"/>
              <a:ext cx="0" cy="3603147"/>
            </a:xfrm>
            <a:prstGeom prst="line">
              <a:avLst/>
            </a:prstGeom>
            <a:noFill/>
            <a:ln w="12700" cap="flat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9" name="Freeform 25"/>
            <p:cNvSpPr>
              <a:spLocks noEditPoints="1"/>
            </p:cNvSpPr>
            <p:nvPr/>
          </p:nvSpPr>
          <p:spPr bwMode="auto">
            <a:xfrm>
              <a:off x="525725" y="2453226"/>
              <a:ext cx="64475" cy="3603147"/>
            </a:xfrm>
            <a:custGeom>
              <a:avLst/>
              <a:gdLst>
                <a:gd name="T0" fmla="*/ 0 w 31"/>
                <a:gd name="T1" fmla="*/ 1325 h 1325"/>
                <a:gd name="T2" fmla="*/ 31 w 31"/>
                <a:gd name="T3" fmla="*/ 1325 h 1325"/>
                <a:gd name="T4" fmla="*/ 0 w 31"/>
                <a:gd name="T5" fmla="*/ 1061 h 1325"/>
                <a:gd name="T6" fmla="*/ 31 w 31"/>
                <a:gd name="T7" fmla="*/ 1061 h 1325"/>
                <a:gd name="T8" fmla="*/ 0 w 31"/>
                <a:gd name="T9" fmla="*/ 795 h 1325"/>
                <a:gd name="T10" fmla="*/ 31 w 31"/>
                <a:gd name="T11" fmla="*/ 795 h 1325"/>
                <a:gd name="T12" fmla="*/ 0 w 31"/>
                <a:gd name="T13" fmla="*/ 530 h 1325"/>
                <a:gd name="T14" fmla="*/ 31 w 31"/>
                <a:gd name="T15" fmla="*/ 530 h 1325"/>
                <a:gd name="T16" fmla="*/ 0 w 31"/>
                <a:gd name="T17" fmla="*/ 264 h 1325"/>
                <a:gd name="T18" fmla="*/ 31 w 31"/>
                <a:gd name="T19" fmla="*/ 264 h 1325"/>
                <a:gd name="T20" fmla="*/ 0 w 31"/>
                <a:gd name="T21" fmla="*/ 0 h 1325"/>
                <a:gd name="T22" fmla="*/ 31 w 31"/>
                <a:gd name="T23" fmla="*/ 0 h 1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" h="1325">
                  <a:moveTo>
                    <a:pt x="0" y="1325"/>
                  </a:moveTo>
                  <a:lnTo>
                    <a:pt x="31" y="1325"/>
                  </a:lnTo>
                  <a:moveTo>
                    <a:pt x="0" y="1061"/>
                  </a:moveTo>
                  <a:lnTo>
                    <a:pt x="31" y="1061"/>
                  </a:lnTo>
                  <a:moveTo>
                    <a:pt x="0" y="795"/>
                  </a:moveTo>
                  <a:lnTo>
                    <a:pt x="31" y="795"/>
                  </a:lnTo>
                  <a:moveTo>
                    <a:pt x="0" y="530"/>
                  </a:moveTo>
                  <a:lnTo>
                    <a:pt x="31" y="530"/>
                  </a:lnTo>
                  <a:moveTo>
                    <a:pt x="0" y="264"/>
                  </a:moveTo>
                  <a:lnTo>
                    <a:pt x="31" y="264"/>
                  </a:lnTo>
                  <a:moveTo>
                    <a:pt x="0" y="0"/>
                  </a:moveTo>
                  <a:lnTo>
                    <a:pt x="31" y="0"/>
                  </a:lnTo>
                </a:path>
              </a:pathLst>
            </a:custGeom>
            <a:noFill/>
            <a:ln w="12700" cap="flat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100190" y="5209372"/>
              <a:ext cx="49436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  <a:endParaRPr lang="fr-FR" sz="1200" b="1">
                <a:solidFill>
                  <a:srgbClr val="000066"/>
                </a:solidFill>
              </a:endParaRPr>
            </a:p>
          </p:txBody>
        </p:sp>
        <p:sp>
          <p:nvSpPr>
            <p:cNvPr id="72" name="ZoneTexte 71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239971" y="4478848"/>
              <a:ext cx="35458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40</a:t>
              </a:r>
              <a:endParaRPr lang="fr-FR" sz="1200" b="1">
                <a:solidFill>
                  <a:srgbClr val="000066"/>
                </a:solidFill>
              </a:endParaRPr>
            </a:p>
          </p:txBody>
        </p:sp>
        <p:sp>
          <p:nvSpPr>
            <p:cNvPr id="73" name="ZoneTexte 72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239971" y="3762194"/>
              <a:ext cx="35458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60</a:t>
              </a:r>
              <a:endParaRPr lang="fr-FR" sz="1200" b="1">
                <a:solidFill>
                  <a:srgbClr val="000066"/>
                </a:solidFill>
              </a:endParaRP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239971" y="3045540"/>
              <a:ext cx="35458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80</a:t>
              </a:r>
              <a:endParaRPr lang="fr-FR" sz="1200" b="1">
                <a:solidFill>
                  <a:srgbClr val="000066"/>
                </a:solidFill>
              </a:endParaRP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155011" y="2315888"/>
              <a:ext cx="43954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  <a:endParaRPr lang="fr-FR" sz="1200" b="1" dirty="0">
                <a:solidFill>
                  <a:srgbClr val="000066"/>
                </a:solidFill>
              </a:endParaRP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801875" y="2848634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83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1151152" y="3061458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77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1533222" y="2699274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87</a:t>
              </a: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1723754" y="2630391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89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4972276" y="2586834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90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5165441" y="3300173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70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6717344" y="2584285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90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6877970" y="2742561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86</a:t>
              </a: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25205" y="2056350"/>
              <a:ext cx="344302" cy="4593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2419291" y="2819542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2616222" y="2802399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3304521" y="2742561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86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3112768" y="2809341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5810059" y="2940898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80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7487393" y="3086339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76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7666993" y="3086338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76</a:t>
              </a:r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599113" y="6042590"/>
              <a:ext cx="8387999" cy="0"/>
            </a:xfrm>
            <a:prstGeom prst="line">
              <a:avLst/>
            </a:prstGeom>
            <a:noFill/>
            <a:ln w="12700" cap="flat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chemeClr val="bg1"/>
                </a:solidFill>
              </a:endParaRPr>
            </a:p>
          </p:txBody>
        </p:sp>
        <p:sp>
          <p:nvSpPr>
            <p:cNvPr id="106" name="Rectangle 16"/>
            <p:cNvSpPr>
              <a:spLocks noChangeArrowheads="1"/>
            </p:cNvSpPr>
            <p:nvPr/>
          </p:nvSpPr>
          <p:spPr bwMode="auto">
            <a:xfrm>
              <a:off x="1615661" y="2910590"/>
              <a:ext cx="143997" cy="3132000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07" name="Rectangle 19"/>
            <p:cNvSpPr>
              <a:spLocks noChangeArrowheads="1"/>
            </p:cNvSpPr>
            <p:nvPr/>
          </p:nvSpPr>
          <p:spPr bwMode="auto">
            <a:xfrm>
              <a:off x="1795569" y="2838591"/>
              <a:ext cx="143997" cy="3203999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23" name="Rectangle 20"/>
            <p:cNvSpPr>
              <a:spLocks noChangeArrowheads="1"/>
            </p:cNvSpPr>
            <p:nvPr/>
          </p:nvSpPr>
          <p:spPr bwMode="auto">
            <a:xfrm>
              <a:off x="1960479" y="3054590"/>
              <a:ext cx="143997" cy="2988000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24" name="Rectangle 16"/>
            <p:cNvSpPr>
              <a:spLocks noChangeArrowheads="1"/>
            </p:cNvSpPr>
            <p:nvPr/>
          </p:nvSpPr>
          <p:spPr bwMode="auto">
            <a:xfrm>
              <a:off x="2527132" y="3018591"/>
              <a:ext cx="143997" cy="3023999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25" name="Rectangle 19"/>
            <p:cNvSpPr>
              <a:spLocks noChangeArrowheads="1"/>
            </p:cNvSpPr>
            <p:nvPr/>
          </p:nvSpPr>
          <p:spPr bwMode="auto">
            <a:xfrm>
              <a:off x="2688568" y="3018591"/>
              <a:ext cx="143997" cy="3023999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26" name="Rectangle 20"/>
            <p:cNvSpPr>
              <a:spLocks noChangeArrowheads="1"/>
            </p:cNvSpPr>
            <p:nvPr/>
          </p:nvSpPr>
          <p:spPr bwMode="auto">
            <a:xfrm>
              <a:off x="2871950" y="3123702"/>
              <a:ext cx="143997" cy="2918888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27" name="Rectangle 16"/>
            <p:cNvSpPr>
              <a:spLocks noChangeArrowheads="1"/>
            </p:cNvSpPr>
            <p:nvPr/>
          </p:nvSpPr>
          <p:spPr bwMode="auto">
            <a:xfrm>
              <a:off x="3213539" y="3018591"/>
              <a:ext cx="143997" cy="3023999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28" name="Rectangle 19"/>
            <p:cNvSpPr>
              <a:spLocks noChangeArrowheads="1"/>
            </p:cNvSpPr>
            <p:nvPr/>
          </p:nvSpPr>
          <p:spPr bwMode="auto">
            <a:xfrm>
              <a:off x="3384211" y="2946589"/>
              <a:ext cx="143997" cy="309600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29" name="Rectangle 20"/>
            <p:cNvSpPr>
              <a:spLocks noChangeArrowheads="1"/>
            </p:cNvSpPr>
            <p:nvPr/>
          </p:nvSpPr>
          <p:spPr bwMode="auto">
            <a:xfrm>
              <a:off x="3558357" y="3306590"/>
              <a:ext cx="143997" cy="2736000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30" name="Rectangle 16"/>
            <p:cNvSpPr>
              <a:spLocks noChangeArrowheads="1"/>
            </p:cNvSpPr>
            <p:nvPr/>
          </p:nvSpPr>
          <p:spPr bwMode="auto">
            <a:xfrm>
              <a:off x="4210214" y="2979048"/>
              <a:ext cx="143997" cy="3063542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31" name="Rectangle 19"/>
            <p:cNvSpPr>
              <a:spLocks noChangeArrowheads="1"/>
            </p:cNvSpPr>
            <p:nvPr/>
          </p:nvSpPr>
          <p:spPr bwMode="auto">
            <a:xfrm>
              <a:off x="4380886" y="3090590"/>
              <a:ext cx="143997" cy="295200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32" name="Rectangle 20"/>
            <p:cNvSpPr>
              <a:spLocks noChangeArrowheads="1"/>
            </p:cNvSpPr>
            <p:nvPr/>
          </p:nvSpPr>
          <p:spPr bwMode="auto">
            <a:xfrm>
              <a:off x="4555032" y="3264472"/>
              <a:ext cx="143997" cy="2808000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33" name="Rectangle 16"/>
            <p:cNvSpPr>
              <a:spLocks noChangeArrowheads="1"/>
            </p:cNvSpPr>
            <p:nvPr/>
          </p:nvSpPr>
          <p:spPr bwMode="auto">
            <a:xfrm>
              <a:off x="4924767" y="3090590"/>
              <a:ext cx="143997" cy="2952000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34" name="Rectangle 19"/>
            <p:cNvSpPr>
              <a:spLocks noChangeArrowheads="1"/>
            </p:cNvSpPr>
            <p:nvPr/>
          </p:nvSpPr>
          <p:spPr bwMode="auto">
            <a:xfrm>
              <a:off x="5086203" y="2802593"/>
              <a:ext cx="143997" cy="323999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35" name="Rectangle 20"/>
            <p:cNvSpPr>
              <a:spLocks noChangeArrowheads="1"/>
            </p:cNvSpPr>
            <p:nvPr/>
          </p:nvSpPr>
          <p:spPr bwMode="auto">
            <a:xfrm>
              <a:off x="5269585" y="3522590"/>
              <a:ext cx="143997" cy="2520000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36" name="Rectangle 16"/>
            <p:cNvSpPr>
              <a:spLocks noChangeArrowheads="1"/>
            </p:cNvSpPr>
            <p:nvPr/>
          </p:nvSpPr>
          <p:spPr bwMode="auto">
            <a:xfrm>
              <a:off x="5913469" y="3162590"/>
              <a:ext cx="143997" cy="2880000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37" name="Rectangle 19"/>
            <p:cNvSpPr>
              <a:spLocks noChangeArrowheads="1"/>
            </p:cNvSpPr>
            <p:nvPr/>
          </p:nvSpPr>
          <p:spPr bwMode="auto">
            <a:xfrm>
              <a:off x="6074905" y="3162590"/>
              <a:ext cx="143997" cy="288000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38" name="Rectangle 20"/>
            <p:cNvSpPr>
              <a:spLocks noChangeArrowheads="1"/>
            </p:cNvSpPr>
            <p:nvPr/>
          </p:nvSpPr>
          <p:spPr bwMode="auto">
            <a:xfrm>
              <a:off x="6258287" y="3414591"/>
              <a:ext cx="143997" cy="2627999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39" name="Rectangle 16"/>
            <p:cNvSpPr>
              <a:spLocks noChangeArrowheads="1"/>
            </p:cNvSpPr>
            <p:nvPr/>
          </p:nvSpPr>
          <p:spPr bwMode="auto">
            <a:xfrm>
              <a:off x="6636061" y="2871047"/>
              <a:ext cx="143997" cy="3171543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40" name="Rectangle 19"/>
            <p:cNvSpPr>
              <a:spLocks noChangeArrowheads="1"/>
            </p:cNvSpPr>
            <p:nvPr/>
          </p:nvSpPr>
          <p:spPr bwMode="auto">
            <a:xfrm>
              <a:off x="6797497" y="2802593"/>
              <a:ext cx="143997" cy="3239997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41" name="Rectangle 20"/>
            <p:cNvSpPr>
              <a:spLocks noChangeArrowheads="1"/>
            </p:cNvSpPr>
            <p:nvPr/>
          </p:nvSpPr>
          <p:spPr bwMode="auto">
            <a:xfrm>
              <a:off x="6980879" y="2946589"/>
              <a:ext cx="143997" cy="3096001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CC3300"/>
                </a:solidFill>
              </a:endParaRPr>
            </a:p>
          </p:txBody>
        </p:sp>
        <p:sp>
          <p:nvSpPr>
            <p:cNvPr id="142" name="Rectangle 16"/>
            <p:cNvSpPr>
              <a:spLocks noChangeArrowheads="1"/>
            </p:cNvSpPr>
            <p:nvPr/>
          </p:nvSpPr>
          <p:spPr bwMode="auto">
            <a:xfrm>
              <a:off x="7610384" y="3306590"/>
              <a:ext cx="143997" cy="2736000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43" name="Rectangle 19"/>
            <p:cNvSpPr>
              <a:spLocks noChangeArrowheads="1"/>
            </p:cNvSpPr>
            <p:nvPr/>
          </p:nvSpPr>
          <p:spPr bwMode="auto">
            <a:xfrm>
              <a:off x="7771820" y="3306590"/>
              <a:ext cx="143997" cy="273600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44" name="Rectangle 20"/>
            <p:cNvSpPr>
              <a:spLocks noChangeArrowheads="1"/>
            </p:cNvSpPr>
            <p:nvPr/>
          </p:nvSpPr>
          <p:spPr bwMode="auto">
            <a:xfrm>
              <a:off x="7955202" y="3522590"/>
              <a:ext cx="143997" cy="2520000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45" name="Rectangle 16"/>
            <p:cNvSpPr>
              <a:spLocks noChangeArrowheads="1"/>
            </p:cNvSpPr>
            <p:nvPr/>
          </p:nvSpPr>
          <p:spPr bwMode="auto">
            <a:xfrm>
              <a:off x="8303413" y="2871047"/>
              <a:ext cx="143997" cy="3171543"/>
            </a:xfrm>
            <a:prstGeom prst="rect">
              <a:avLst/>
            </a:prstGeom>
            <a:solidFill>
              <a:srgbClr val="CC1E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 dirty="0">
                <a:solidFill>
                  <a:srgbClr val="000066"/>
                </a:solidFill>
              </a:endParaRPr>
            </a:p>
          </p:txBody>
        </p:sp>
        <p:sp>
          <p:nvSpPr>
            <p:cNvPr id="146" name="Rectangle 19"/>
            <p:cNvSpPr>
              <a:spLocks noChangeArrowheads="1"/>
            </p:cNvSpPr>
            <p:nvPr/>
          </p:nvSpPr>
          <p:spPr bwMode="auto">
            <a:xfrm>
              <a:off x="8464849" y="2766596"/>
              <a:ext cx="143997" cy="327599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47" name="Rectangle 20"/>
            <p:cNvSpPr>
              <a:spLocks noChangeArrowheads="1"/>
            </p:cNvSpPr>
            <p:nvPr/>
          </p:nvSpPr>
          <p:spPr bwMode="auto">
            <a:xfrm>
              <a:off x="8648231" y="3018591"/>
              <a:ext cx="143997" cy="3023999"/>
            </a:xfrm>
            <a:prstGeom prst="rect">
              <a:avLst/>
            </a:prstGeom>
            <a:solidFill>
              <a:srgbClr val="4275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148" name="ZoneTexte 147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954275" y="2812037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1856620" y="2845478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83</a:t>
              </a:r>
            </a:p>
          </p:txBody>
        </p:sp>
        <p:sp>
          <p:nvSpPr>
            <p:cNvPr id="150" name="ZoneTexte 149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3448273" y="3079398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76</a:t>
              </a:r>
            </a:p>
          </p:txBody>
        </p:sp>
        <p:sp>
          <p:nvSpPr>
            <p:cNvPr id="151" name="ZoneTexte 150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4267687" y="2853492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82</a:t>
              </a:r>
            </a:p>
          </p:txBody>
        </p:sp>
        <p:sp>
          <p:nvSpPr>
            <p:cNvPr id="152" name="ZoneTexte 151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4450906" y="3049816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78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4089380" y="2758976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85</a:t>
              </a:r>
            </a:p>
          </p:txBody>
        </p:sp>
        <p:sp>
          <p:nvSpPr>
            <p:cNvPr id="154" name="ZoneTexte 153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2806722" y="2904321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81</a:t>
              </a:r>
            </a:p>
          </p:txBody>
        </p:sp>
        <p:sp>
          <p:nvSpPr>
            <p:cNvPr id="160" name="ZoneTexte 159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8361278" y="2555289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91</a:t>
              </a:r>
            </a:p>
          </p:txBody>
        </p:sp>
        <p:sp>
          <p:nvSpPr>
            <p:cNvPr id="161" name="TextBox 52">
              <a:extLst>
                <a:ext uri="{FF2B5EF4-FFF2-40B4-BE49-F238E27FC236}">
                  <a16:creationId xmlns:a16="http://schemas.microsoft.com/office/drawing/2014/main" id="{ECB67FB3-FD37-47F4-A712-C7096D1D3313}"/>
                </a:ext>
              </a:extLst>
            </p:cNvPr>
            <p:cNvSpPr txBox="1"/>
            <p:nvPr/>
          </p:nvSpPr>
          <p:spPr>
            <a:xfrm>
              <a:off x="4174215" y="6058903"/>
              <a:ext cx="569462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s-ES">
                  <a:solidFill>
                    <a:srgbClr val="000066"/>
                  </a:solidFill>
                </a:rPr>
                <a:t>Mujer</a:t>
              </a:r>
            </a:p>
          </p:txBody>
        </p:sp>
        <p:sp>
          <p:nvSpPr>
            <p:cNvPr id="162" name="TextBox 54">
              <a:extLst>
                <a:ext uri="{FF2B5EF4-FFF2-40B4-BE49-F238E27FC236}">
                  <a16:creationId xmlns:a16="http://schemas.microsoft.com/office/drawing/2014/main" id="{39986B3D-EBA9-4F60-B0B3-1DFD5B6F23C5}"/>
                </a:ext>
              </a:extLst>
            </p:cNvPr>
            <p:cNvSpPr txBox="1"/>
            <p:nvPr/>
          </p:nvSpPr>
          <p:spPr>
            <a:xfrm>
              <a:off x="4766666" y="6058903"/>
              <a:ext cx="772969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s-ES">
                  <a:solidFill>
                    <a:srgbClr val="000066"/>
                  </a:solidFill>
                </a:rPr>
                <a:t>Hombre </a:t>
              </a:r>
            </a:p>
          </p:txBody>
        </p:sp>
        <p:sp>
          <p:nvSpPr>
            <p:cNvPr id="163" name="TextBox 62">
              <a:extLst>
                <a:ext uri="{FF2B5EF4-FFF2-40B4-BE49-F238E27FC236}">
                  <a16:creationId xmlns:a16="http://schemas.microsoft.com/office/drawing/2014/main" id="{F7A5D7A1-1003-4B3E-AF38-C9819C4A0F09}"/>
                </a:ext>
              </a:extLst>
            </p:cNvPr>
            <p:cNvSpPr txBox="1"/>
            <p:nvPr/>
          </p:nvSpPr>
          <p:spPr>
            <a:xfrm>
              <a:off x="4494113" y="6335060"/>
              <a:ext cx="6137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s-ES" sz="1400" b="1">
                  <a:solidFill>
                    <a:srgbClr val="000066"/>
                  </a:solidFill>
                </a:rPr>
                <a:t>Sexo</a:t>
              </a:r>
            </a:p>
          </p:txBody>
        </p:sp>
        <p:cxnSp>
          <p:nvCxnSpPr>
            <p:cNvPr id="164" name="Straight Connector 8">
              <a:extLst>
                <a:ext uri="{FF2B5EF4-FFF2-40B4-BE49-F238E27FC236}">
                  <a16:creationId xmlns:a16="http://schemas.microsoft.com/office/drawing/2014/main" id="{30197F04-928F-4DB8-A8E5-D2BAF2A9CF37}"/>
                </a:ext>
              </a:extLst>
            </p:cNvPr>
            <p:cNvCxnSpPr>
              <a:cxnSpLocks/>
            </p:cNvCxnSpPr>
            <p:nvPr/>
          </p:nvCxnSpPr>
          <p:spPr>
            <a:xfrm>
              <a:off x="2515791" y="6328191"/>
              <a:ext cx="1223997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8">
              <a:extLst>
                <a:ext uri="{FF2B5EF4-FFF2-40B4-BE49-F238E27FC236}">
                  <a16:creationId xmlns:a16="http://schemas.microsoft.com/office/drawing/2014/main" id="{30197F04-928F-4DB8-A8E5-D2BAF2A9CF37}"/>
                </a:ext>
              </a:extLst>
            </p:cNvPr>
            <p:cNvCxnSpPr>
              <a:cxnSpLocks/>
            </p:cNvCxnSpPr>
            <p:nvPr/>
          </p:nvCxnSpPr>
          <p:spPr>
            <a:xfrm>
              <a:off x="4242407" y="6328191"/>
              <a:ext cx="1223997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61">
              <a:extLst>
                <a:ext uri="{FF2B5EF4-FFF2-40B4-BE49-F238E27FC236}">
                  <a16:creationId xmlns:a16="http://schemas.microsoft.com/office/drawing/2014/main" id="{BC3F82C7-5C3C-4C72-9BC4-8E467D892360}"/>
                </a:ext>
              </a:extLst>
            </p:cNvPr>
            <p:cNvCxnSpPr>
              <a:cxnSpLocks/>
            </p:cNvCxnSpPr>
            <p:nvPr/>
          </p:nvCxnSpPr>
          <p:spPr>
            <a:xfrm>
              <a:off x="7605550" y="6328191"/>
              <a:ext cx="1223999" cy="0"/>
            </a:xfrm>
            <a:prstGeom prst="line">
              <a:avLst/>
            </a:prstGeom>
            <a:ln w="19050">
              <a:solidFill>
                <a:srgbClr val="00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ZoneTexte 166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4818736" y="2863834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82</a:t>
              </a:r>
            </a:p>
          </p:txBody>
        </p:sp>
        <p:sp>
          <p:nvSpPr>
            <p:cNvPr id="168" name="TextBox 52">
              <a:extLst>
                <a:ext uri="{FF2B5EF4-FFF2-40B4-BE49-F238E27FC236}">
                  <a16:creationId xmlns:a16="http://schemas.microsoft.com/office/drawing/2014/main" id="{ECB67FB3-FD37-47F4-A712-C7096D1D3313}"/>
                </a:ext>
              </a:extLst>
            </p:cNvPr>
            <p:cNvSpPr txBox="1"/>
            <p:nvPr/>
          </p:nvSpPr>
          <p:spPr>
            <a:xfrm>
              <a:off x="5912609" y="6058903"/>
              <a:ext cx="483050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dirty="0">
                  <a:solidFill>
                    <a:srgbClr val="000066"/>
                  </a:solidFill>
                </a:rPr>
                <a:t>≤ 32</a:t>
              </a:r>
            </a:p>
          </p:txBody>
        </p:sp>
        <p:sp>
          <p:nvSpPr>
            <p:cNvPr id="169" name="TextBox 54">
              <a:extLst>
                <a:ext uri="{FF2B5EF4-FFF2-40B4-BE49-F238E27FC236}">
                  <a16:creationId xmlns:a16="http://schemas.microsoft.com/office/drawing/2014/main" id="{39986B3D-EBA9-4F60-B0B3-1DFD5B6F23C5}"/>
                </a:ext>
              </a:extLst>
            </p:cNvPr>
            <p:cNvSpPr txBox="1"/>
            <p:nvPr/>
          </p:nvSpPr>
          <p:spPr>
            <a:xfrm>
              <a:off x="6626787" y="6058903"/>
              <a:ext cx="488460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dirty="0">
                  <a:solidFill>
                    <a:srgbClr val="000066"/>
                  </a:solidFill>
                </a:rPr>
                <a:t>&gt; 32 </a:t>
              </a:r>
            </a:p>
          </p:txBody>
        </p:sp>
        <p:sp>
          <p:nvSpPr>
            <p:cNvPr id="170" name="TextBox 62">
              <a:extLst>
                <a:ext uri="{FF2B5EF4-FFF2-40B4-BE49-F238E27FC236}">
                  <a16:creationId xmlns:a16="http://schemas.microsoft.com/office/drawing/2014/main" id="{F7A5D7A1-1003-4B3E-AF38-C9819C4A0F09}"/>
                </a:ext>
              </a:extLst>
            </p:cNvPr>
            <p:cNvSpPr txBox="1"/>
            <p:nvPr/>
          </p:nvSpPr>
          <p:spPr>
            <a:xfrm>
              <a:off x="5924994" y="6335060"/>
              <a:ext cx="1142398" cy="307777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s-ES" sz="1400" b="1">
                  <a:solidFill>
                    <a:srgbClr val="000066"/>
                  </a:solidFill>
                </a:rPr>
                <a:t>Edad, años</a:t>
              </a:r>
            </a:p>
          </p:txBody>
        </p:sp>
        <p:sp>
          <p:nvSpPr>
            <p:cNvPr id="171" name="ZoneTexte 170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6141109" y="3197349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73</a:t>
              </a:r>
            </a:p>
          </p:txBody>
        </p:sp>
        <p:sp>
          <p:nvSpPr>
            <p:cNvPr id="172" name="ZoneTexte 171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6529025" y="2673537"/>
              <a:ext cx="34176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88</a:t>
              </a:r>
            </a:p>
          </p:txBody>
        </p:sp>
        <p:sp>
          <p:nvSpPr>
            <p:cNvPr id="173" name="TextBox 62">
              <a:extLst>
                <a:ext uri="{FF2B5EF4-FFF2-40B4-BE49-F238E27FC236}">
                  <a16:creationId xmlns:a16="http://schemas.microsoft.com/office/drawing/2014/main" id="{F7A5D7A1-1003-4B3E-AF38-C9819C4A0F09}"/>
                </a:ext>
              </a:extLst>
            </p:cNvPr>
            <p:cNvSpPr txBox="1"/>
            <p:nvPr/>
          </p:nvSpPr>
          <p:spPr>
            <a:xfrm>
              <a:off x="7795756" y="6335060"/>
              <a:ext cx="833118" cy="307777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s-ES" sz="1400" b="1">
                  <a:solidFill>
                    <a:srgbClr val="000066"/>
                  </a:solidFill>
                </a:rPr>
                <a:t>Empleo</a:t>
              </a:r>
            </a:p>
          </p:txBody>
        </p:sp>
        <p:sp>
          <p:nvSpPr>
            <p:cNvPr id="174" name="TextBox 52">
              <a:extLst>
                <a:ext uri="{FF2B5EF4-FFF2-40B4-BE49-F238E27FC236}">
                  <a16:creationId xmlns:a16="http://schemas.microsoft.com/office/drawing/2014/main" id="{ECB67FB3-FD37-47F4-A712-C7096D1D3313}"/>
                </a:ext>
              </a:extLst>
            </p:cNvPr>
            <p:cNvSpPr txBox="1"/>
            <p:nvPr/>
          </p:nvSpPr>
          <p:spPr>
            <a:xfrm>
              <a:off x="7637384" y="6058903"/>
              <a:ext cx="381384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dirty="0">
                  <a:solidFill>
                    <a:srgbClr val="000066"/>
                  </a:solidFill>
                </a:rPr>
                <a:t>No</a:t>
              </a:r>
            </a:p>
          </p:txBody>
        </p:sp>
        <p:sp>
          <p:nvSpPr>
            <p:cNvPr id="175" name="TextBox 54">
              <a:extLst>
                <a:ext uri="{FF2B5EF4-FFF2-40B4-BE49-F238E27FC236}">
                  <a16:creationId xmlns:a16="http://schemas.microsoft.com/office/drawing/2014/main" id="{39986B3D-EBA9-4F60-B0B3-1DFD5B6F23C5}"/>
                </a:ext>
              </a:extLst>
            </p:cNvPr>
            <p:cNvSpPr txBox="1"/>
            <p:nvPr/>
          </p:nvSpPr>
          <p:spPr>
            <a:xfrm>
              <a:off x="8407177" y="6058903"/>
              <a:ext cx="320922" cy="27699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fr-FR"/>
              </a:defPPr>
              <a:lvl1pPr algn="ctr">
                <a:defRPr sz="1200"/>
              </a:lvl1pPr>
            </a:lstStyle>
            <a:p>
              <a:r>
                <a:rPr lang="en-US" dirty="0">
                  <a:solidFill>
                    <a:srgbClr val="000066"/>
                  </a:solidFill>
                </a:rPr>
                <a:t>Si</a:t>
              </a:r>
            </a:p>
          </p:txBody>
        </p:sp>
        <p:sp>
          <p:nvSpPr>
            <p:cNvPr id="176" name="ZoneTexte 175">
              <a:extLst>
                <a:ext uri="{FF2B5EF4-FFF2-40B4-BE49-F238E27FC236}">
                  <a16:creationId xmlns:a16="http://schemas.microsoft.com/office/drawing/2014/main" id="{CEE4801E-0137-E247-B09E-2918B5D578D1}"/>
                </a:ext>
              </a:extLst>
            </p:cNvPr>
            <p:cNvSpPr txBox="1"/>
            <p:nvPr/>
          </p:nvSpPr>
          <p:spPr>
            <a:xfrm>
              <a:off x="7862012" y="3306590"/>
              <a:ext cx="341760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70</a:t>
              </a:r>
            </a:p>
          </p:txBody>
        </p:sp>
      </p:grpSp>
      <p:sp>
        <p:nvSpPr>
          <p:cNvPr id="177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178" name="Rectangle 2"/>
          <p:cNvSpPr txBox="1">
            <a:spLocks noChangeArrowheads="1"/>
          </p:cNvSpPr>
          <p:nvPr/>
        </p:nvSpPr>
        <p:spPr bwMode="auto">
          <a:xfrm>
            <a:off x="203200" y="0"/>
            <a:ext cx="89408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endParaRPr lang="en-US" sz="3200" b="1" kern="0" dirty="0">
              <a:solidFill>
                <a:srgbClr val="333399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8" name="ZoneTexte 69">
            <a:extLst>
              <a:ext uri="{FF2B5EF4-FFF2-40B4-BE49-F238E27FC236}">
                <a16:creationId xmlns:a16="http://schemas.microsoft.com/office/drawing/2014/main" id="{E5224BF8-BC44-4CDC-8735-188612AD6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endParaRPr lang="fr-FR" altLang="fr-FR" sz="1200" i="1" dirty="0"/>
          </a:p>
        </p:txBody>
      </p:sp>
      <p:sp>
        <p:nvSpPr>
          <p:cNvPr id="110" name="Titre 4">
            <a:extLst>
              <a:ext uri="{FF2B5EF4-FFF2-40B4-BE49-F238E27FC236}">
                <a16:creationId xmlns:a16="http://schemas.microsoft.com/office/drawing/2014/main" id="{0A85F263-D92D-4D14-A514-85097908F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03377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78755950"/>
              </p:ext>
            </p:extLst>
          </p:nvPr>
        </p:nvGraphicFramePr>
        <p:xfrm>
          <a:off x="397158" y="1900993"/>
          <a:ext cx="8350488" cy="4199417"/>
        </p:xfrm>
        <a:graphic>
          <a:graphicData uri="http://schemas.openxmlformats.org/drawingml/2006/table">
            <a:tbl>
              <a:tblPr/>
              <a:tblGrid>
                <a:gridCol w="3980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6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6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1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TAF/FTC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1E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TDF/3TC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EFV/TDF/FTC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75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CV &gt; 50 c/mL a S48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19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 (4.0)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1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CV &lt; 50 c/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mL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post S48 sin cambio en el régimen luego de intervenciones para mejorar la adherencia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15/17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14/17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7/14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6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Fallo virológico con test de resistencia</a:t>
                      </a:r>
                      <a:b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(2 CV &gt; 1 000 c/</a:t>
                      </a:r>
                      <a:r>
                        <a:rPr kumimoji="0" lang="es-ES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mL</a:t>
                      </a: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), muestras pareadas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Emergencia de resistencia a NRTI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Emergencia de resistencia a NNRTI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Emergencia de resistencia a  INSTI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(0.3%)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  <a:b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  <a:b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(0.3%)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1: M184V</a:t>
                      </a:r>
                      <a:b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 (1.7%)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03200" y="0"/>
            <a:ext cx="89408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endParaRPr lang="fr-FR" sz="3200" b="1" kern="0" dirty="0">
              <a:solidFill>
                <a:srgbClr val="333399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1180353" y="6570663"/>
            <a:ext cx="794936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>
              <a:spcBef>
                <a:spcPct val="0"/>
              </a:spcBef>
              <a:buClr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r>
              <a:rPr lang="fr-FR" altLang="fr-FR" sz="1200" i="1" dirty="0"/>
              <a:t>; Venter WDF, </a:t>
            </a:r>
            <a:r>
              <a:rPr lang="de-DE" altLang="fr-FR" sz="1200" i="1" dirty="0"/>
              <a:t>IAS 2019, WEAB0405LB </a:t>
            </a:r>
            <a:r>
              <a:rPr lang="fr-FR" altLang="fr-FR" sz="1200" i="1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800" y="1147331"/>
            <a:ext cx="9104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CC3300"/>
                </a:solidFill>
                <a:latin typeface="Calibri"/>
                <a:cs typeface="Calibri"/>
              </a:rPr>
              <a:t>Resultados luego de CV &gt; 50 c/</a:t>
            </a:r>
            <a:r>
              <a:rPr lang="es-ES" sz="2400" b="1" dirty="0" err="1">
                <a:solidFill>
                  <a:srgbClr val="CC3300"/>
                </a:solidFill>
                <a:latin typeface="Calibri"/>
                <a:cs typeface="Calibri"/>
              </a:rPr>
              <a:t>mL</a:t>
            </a:r>
            <a:r>
              <a:rPr lang="es-ES" sz="2400" b="1" dirty="0">
                <a:solidFill>
                  <a:srgbClr val="CC3300"/>
                </a:solidFill>
                <a:latin typeface="Calibri"/>
                <a:cs typeface="Calibri"/>
              </a:rPr>
              <a:t> a S48 y resistencia al fallo virológico</a:t>
            </a:r>
          </a:p>
        </p:txBody>
      </p:sp>
      <p:sp>
        <p:nvSpPr>
          <p:cNvPr id="12" name="Titre 4">
            <a:extLst>
              <a:ext uri="{FF2B5EF4-FFF2-40B4-BE49-F238E27FC236}">
                <a16:creationId xmlns:a16="http://schemas.microsoft.com/office/drawing/2014/main" id="{7E25E4CB-6668-451D-A6AA-4AC1B074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42704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48574105"/>
              </p:ext>
            </p:extLst>
          </p:nvPr>
        </p:nvGraphicFramePr>
        <p:xfrm>
          <a:off x="194235" y="1582802"/>
          <a:ext cx="8800353" cy="4838025"/>
        </p:xfrm>
        <a:graphic>
          <a:graphicData uri="http://schemas.openxmlformats.org/drawingml/2006/table">
            <a:tbl>
              <a:tblPr/>
              <a:tblGrid>
                <a:gridCol w="468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1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TAF/FTC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1E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TDF/3TC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EFV/TDF/FTC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75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Eventos adversos que llevaron a la discontinuación de la droga,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Elevación de enzimas hepáticas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Desórdenes neuropsiquiátricos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Rash</a:t>
                      </a:r>
                      <a:endParaRPr kumimoji="0" lang="es-ES" sz="11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Alteraciones renales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1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1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1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1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Eventos adversos  grado 2-4,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Hipertensión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Mareos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Neutropenia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Insomnio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26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12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5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Alteraciones de laboratorio grado 3-4 más comunes,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Gama-GT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AST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ALT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Clearence</a:t>
                      </a: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creatinina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Disminución de hemoglobina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</a:t>
                      </a:r>
                      <a:b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83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</a:t>
                      </a:r>
                      <a:b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9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1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414146" y="1100101"/>
            <a:ext cx="2403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>
                <a:solidFill>
                  <a:srgbClr val="CC3300"/>
                </a:solidFill>
                <a:latin typeface="+mj-lt"/>
              </a:rPr>
              <a:t>Eventos adversos</a:t>
            </a: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3200" y="0"/>
            <a:ext cx="89408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endParaRPr lang="fr-FR" sz="3200" b="1" kern="0" dirty="0">
              <a:solidFill>
                <a:srgbClr val="333399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ZoneTexte 69">
            <a:extLst>
              <a:ext uri="{FF2B5EF4-FFF2-40B4-BE49-F238E27FC236}">
                <a16:creationId xmlns:a16="http://schemas.microsoft.com/office/drawing/2014/main" id="{73FAFFBF-25ED-46C5-8C16-3B673D59B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endParaRPr lang="fr-FR" altLang="fr-FR" sz="1200" i="1" dirty="0"/>
          </a:p>
        </p:txBody>
      </p:sp>
      <p:sp>
        <p:nvSpPr>
          <p:cNvPr id="10" name="Titre 4">
            <a:extLst>
              <a:ext uri="{FF2B5EF4-FFF2-40B4-BE49-F238E27FC236}">
                <a16:creationId xmlns:a16="http://schemas.microsoft.com/office/drawing/2014/main" id="{D5A801A4-C542-4F19-9644-9B4EA6EC8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86569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18560217"/>
              </p:ext>
            </p:extLst>
          </p:nvPr>
        </p:nvGraphicFramePr>
        <p:xfrm>
          <a:off x="194235" y="2008259"/>
          <a:ext cx="8800354" cy="3842606"/>
        </p:xfrm>
        <a:graphic>
          <a:graphicData uri="http://schemas.openxmlformats.org/drawingml/2006/table">
            <a:tbl>
              <a:tblPr/>
              <a:tblGrid>
                <a:gridCol w="3407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3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TAF/FTC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1E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 + TDF/3TC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EFV/TDF/FTC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351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75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1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Nueva osteopenia,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Corporal total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Columna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Cadera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6.6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22.7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16.2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22.3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17.8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3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Nueva osteoporosis,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Columna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Cadera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1.3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0.9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4.6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Nueva obesidad (BMI ≥ 30 kg/m</a:t>
                      </a:r>
                      <a:r>
                        <a:rPr kumimoji="0" lang="es-ES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),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Mujer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Hombre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19.5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7.1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3.1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8.7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3.4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93695" y="1232033"/>
            <a:ext cx="29566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CC3300"/>
                </a:solidFill>
                <a:latin typeface="+mj-lt"/>
              </a:rPr>
              <a:t>Resultados DXA a S48</a:t>
            </a: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9" name="ZoneTexte 69">
            <a:extLst>
              <a:ext uri="{FF2B5EF4-FFF2-40B4-BE49-F238E27FC236}">
                <a16:creationId xmlns:a16="http://schemas.microsoft.com/office/drawing/2014/main" id="{EE565701-0E36-4272-BC31-CA69DD9C6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endParaRPr lang="fr-FR" altLang="fr-FR" sz="1200" i="1" dirty="0"/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395244CB-E20C-4F2E-85FD-7D47B5204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708434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1867927" y="1162502"/>
            <a:ext cx="54219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Media de cambio en peso (kg) </a:t>
            </a:r>
          </a:p>
        </p:txBody>
      </p:sp>
      <p:sp>
        <p:nvSpPr>
          <p:cNvPr id="45" name="Rectangle 3">
            <a:extLst>
              <a:ext uri="{FF2B5EF4-FFF2-40B4-BE49-F238E27FC236}">
                <a16:creationId xmlns:a16="http://schemas.microsoft.com/office/drawing/2014/main" id="{90CB5209-0AED-4825-A722-C40F361A31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7897" y="5760630"/>
            <a:ext cx="8631435" cy="704990"/>
          </a:xfrm>
        </p:spPr>
        <p:txBody>
          <a:bodyPr/>
          <a:lstStyle/>
          <a:p>
            <a:pPr eaLnBrk="1" hangingPunct="1"/>
            <a:r>
              <a:rPr lang="es-ES" sz="1600">
                <a:solidFill>
                  <a:srgbClr val="000066"/>
                </a:solidFill>
              </a:rPr>
              <a:t>Ganancia de peso ≥ 10% asociada a DTG + TAF/FTC, alta carga viral basal, </a:t>
            </a:r>
            <a:br>
              <a:rPr lang="es-ES" sz="1600">
                <a:solidFill>
                  <a:srgbClr val="000066"/>
                </a:solidFill>
              </a:rPr>
            </a:br>
            <a:r>
              <a:rPr lang="es-ES" sz="1600">
                <a:solidFill>
                  <a:srgbClr val="000066"/>
                </a:solidFill>
              </a:rPr>
              <a:t>bajos CD4 basales, sexo femenino y sobrepeso basal.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3D842202-C210-414B-A0F0-35F8374F8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9" y="1653321"/>
            <a:ext cx="29687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" b="1">
                <a:solidFill>
                  <a:srgbClr val="CC3300"/>
                </a:solidFill>
                <a:latin typeface="Calibri" pitchFamily="34" charset="0"/>
              </a:rPr>
              <a:t>Hombre</a:t>
            </a:r>
            <a:endParaRPr lang="es-ES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/>
            <a:r>
              <a:rPr lang="es-ES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Media BMI a D0: 21.7 kg/m</a:t>
            </a:r>
            <a:r>
              <a:rPr lang="es-ES" b="1" baseline="3000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2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8F64B5E5-90A9-5A49-AAC4-3180696AB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544" y="1653321"/>
            <a:ext cx="31751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" b="1">
                <a:solidFill>
                  <a:srgbClr val="CC3300"/>
                </a:solidFill>
                <a:latin typeface="Calibri" pitchFamily="34" charset="0"/>
              </a:rPr>
              <a:t>Mujer</a:t>
            </a:r>
            <a:r>
              <a:rPr lang="es-ES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(embarazadas excluidas)</a:t>
            </a:r>
          </a:p>
          <a:p>
            <a:pPr algn="ctr"/>
            <a:r>
              <a:rPr lang="es-ES" b="1">
                <a:solidFill>
                  <a:srgbClr val="CC3300"/>
                </a:solidFill>
                <a:latin typeface="Calibri" pitchFamily="34" charset="0"/>
              </a:rPr>
              <a:t>Media BMI a D0: </a:t>
            </a:r>
            <a:r>
              <a:rPr lang="es-ES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26 kg/m</a:t>
            </a:r>
            <a:r>
              <a:rPr lang="es-ES" b="1" baseline="3000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2</a:t>
            </a:r>
          </a:p>
        </p:txBody>
      </p:sp>
      <p:sp>
        <p:nvSpPr>
          <p:cNvPr id="235" name="ZoneTexte 234">
            <a:extLst>
              <a:ext uri="{FF2B5EF4-FFF2-40B4-BE49-F238E27FC236}">
                <a16:creationId xmlns:a16="http://schemas.microsoft.com/office/drawing/2014/main" id="{0089B53F-5EA9-4C97-8BB0-063AD32D492F}"/>
              </a:ext>
            </a:extLst>
          </p:cNvPr>
          <p:cNvSpPr txBox="1"/>
          <p:nvPr/>
        </p:nvSpPr>
        <p:spPr>
          <a:xfrm>
            <a:off x="8809840" y="32576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99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CEDA3424-05E0-42FA-8573-8C9DABC9D772}"/>
              </a:ext>
            </a:extLst>
          </p:cNvPr>
          <p:cNvGrpSpPr/>
          <p:nvPr/>
        </p:nvGrpSpPr>
        <p:grpSpPr>
          <a:xfrm>
            <a:off x="347103" y="2354264"/>
            <a:ext cx="4439651" cy="3230523"/>
            <a:chOff x="347103" y="2354264"/>
            <a:chExt cx="4439651" cy="3230523"/>
          </a:xfrm>
        </p:grpSpPr>
        <p:grpSp>
          <p:nvGrpSpPr>
            <p:cNvPr id="6318" name="Groupe 6317">
              <a:extLst>
                <a:ext uri="{FF2B5EF4-FFF2-40B4-BE49-F238E27FC236}">
                  <a16:creationId xmlns:a16="http://schemas.microsoft.com/office/drawing/2014/main" id="{6A9DEF9B-FFBA-48CB-A223-4254CBEF1ABE}"/>
                </a:ext>
              </a:extLst>
            </p:cNvPr>
            <p:cNvGrpSpPr/>
            <p:nvPr/>
          </p:nvGrpSpPr>
          <p:grpSpPr>
            <a:xfrm>
              <a:off x="502900" y="2428877"/>
              <a:ext cx="2218087" cy="2571750"/>
              <a:chOff x="704851" y="2428876"/>
              <a:chExt cx="3603626" cy="2571750"/>
            </a:xfrm>
          </p:grpSpPr>
          <p:sp>
            <p:nvSpPr>
              <p:cNvPr id="34" name="Line 5">
                <a:extLst>
                  <a:ext uri="{FF2B5EF4-FFF2-40B4-BE49-F238E27FC236}">
                    <a16:creationId xmlns:a16="http://schemas.microsoft.com/office/drawing/2014/main" id="{72425C74-44DB-41D6-A4DD-DA2B940C6C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2951" y="4664076"/>
                <a:ext cx="3565525" cy="0"/>
              </a:xfrm>
              <a:prstGeom prst="line">
                <a:avLst/>
              </a:prstGeom>
              <a:noFill/>
              <a:ln w="0">
                <a:solidFill>
                  <a:srgbClr val="000033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sz="1200"/>
              </a:p>
            </p:txBody>
          </p:sp>
          <p:grpSp>
            <p:nvGrpSpPr>
              <p:cNvPr id="6317" name="Groupe 6316">
                <a:extLst>
                  <a:ext uri="{FF2B5EF4-FFF2-40B4-BE49-F238E27FC236}">
                    <a16:creationId xmlns:a16="http://schemas.microsoft.com/office/drawing/2014/main" id="{84B53246-A575-4414-9A8E-4CBD95187E00}"/>
                  </a:ext>
                </a:extLst>
              </p:cNvPr>
              <p:cNvGrpSpPr/>
              <p:nvPr/>
            </p:nvGrpSpPr>
            <p:grpSpPr>
              <a:xfrm>
                <a:off x="704851" y="2428876"/>
                <a:ext cx="3603626" cy="2571750"/>
                <a:chOff x="704851" y="2428876"/>
                <a:chExt cx="3603626" cy="2571750"/>
              </a:xfrm>
            </p:grpSpPr>
            <p:sp>
              <p:nvSpPr>
                <p:cNvPr id="36" name="Line 7">
                  <a:extLst>
                    <a:ext uri="{FF2B5EF4-FFF2-40B4-BE49-F238E27FC236}">
                      <a16:creationId xmlns:a16="http://schemas.microsoft.com/office/drawing/2014/main" id="{812CEBC7-F4F6-4E51-9C5C-D3B280D88B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17889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37" name="Line 8">
                  <a:extLst>
                    <a:ext uri="{FF2B5EF4-FFF2-40B4-BE49-F238E27FC236}">
                      <a16:creationId xmlns:a16="http://schemas.microsoft.com/office/drawing/2014/main" id="{5B481DD5-6F5C-4852-BFB0-B4E831B35C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08476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38" name="Freeform 9">
                  <a:extLst>
                    <a:ext uri="{FF2B5EF4-FFF2-40B4-BE49-F238E27FC236}">
                      <a16:creationId xmlns:a16="http://schemas.microsoft.com/office/drawing/2014/main" id="{0BA4EF81-EDAF-43A0-BA9F-C392D17E94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39814" y="4946651"/>
                  <a:ext cx="3268663" cy="0"/>
                </a:xfrm>
                <a:custGeom>
                  <a:avLst/>
                  <a:gdLst>
                    <a:gd name="T0" fmla="*/ 0 w 2059"/>
                    <a:gd name="T1" fmla="*/ 374 w 2059"/>
                    <a:gd name="T2" fmla="*/ 936 w 2059"/>
                    <a:gd name="T3" fmla="*/ 1498 w 2059"/>
                    <a:gd name="T4" fmla="*/ 2059 w 2059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2059">
                      <a:moveTo>
                        <a:pt x="0" y="0"/>
                      </a:moveTo>
                      <a:lnTo>
                        <a:pt x="374" y="0"/>
                      </a:lnTo>
                      <a:lnTo>
                        <a:pt x="936" y="0"/>
                      </a:lnTo>
                      <a:lnTo>
                        <a:pt x="1498" y="0"/>
                      </a:lnTo>
                      <a:lnTo>
                        <a:pt x="2059" y="0"/>
                      </a:lnTo>
                    </a:path>
                  </a:pathLst>
                </a:cu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39" name="Line 10">
                  <a:extLst>
                    <a:ext uri="{FF2B5EF4-FFF2-40B4-BE49-F238E27FC236}">
                      <a16:creationId xmlns:a16="http://schemas.microsoft.com/office/drawing/2014/main" id="{E87AB7D3-C844-4CC1-A666-2CA7A1F20F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25714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40" name="Line 11">
                  <a:extLst>
                    <a:ext uri="{FF2B5EF4-FFF2-40B4-BE49-F238E27FC236}">
                      <a16:creationId xmlns:a16="http://schemas.microsoft.com/office/drawing/2014/main" id="{B07ACBB6-8683-4223-ADCB-00E6CF2CF4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24288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41" name="Line 12">
                  <a:extLst>
                    <a:ext uri="{FF2B5EF4-FFF2-40B4-BE49-F238E27FC236}">
                      <a16:creationId xmlns:a16="http://schemas.microsoft.com/office/drawing/2014/main" id="{2C58779C-42F9-4F62-BA19-A234DC678E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29876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42" name="Freeform 13">
                  <a:extLst>
                    <a:ext uri="{FF2B5EF4-FFF2-40B4-BE49-F238E27FC236}">
                      <a16:creationId xmlns:a16="http://schemas.microsoft.com/office/drawing/2014/main" id="{A54D30E5-A546-4B93-889D-3187CE9B0C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2951" y="2428876"/>
                  <a:ext cx="296863" cy="2517775"/>
                </a:xfrm>
                <a:custGeom>
                  <a:avLst/>
                  <a:gdLst>
                    <a:gd name="T0" fmla="*/ 0 w 187"/>
                    <a:gd name="T1" fmla="*/ 0 h 1586"/>
                    <a:gd name="T2" fmla="*/ 0 w 187"/>
                    <a:gd name="T3" fmla="*/ 176 h 1586"/>
                    <a:gd name="T4" fmla="*/ 0 w 187"/>
                    <a:gd name="T5" fmla="*/ 352 h 1586"/>
                    <a:gd name="T6" fmla="*/ 0 w 187"/>
                    <a:gd name="T7" fmla="*/ 528 h 1586"/>
                    <a:gd name="T8" fmla="*/ 0 w 187"/>
                    <a:gd name="T9" fmla="*/ 704 h 1586"/>
                    <a:gd name="T10" fmla="*/ 0 w 187"/>
                    <a:gd name="T11" fmla="*/ 880 h 1586"/>
                    <a:gd name="T12" fmla="*/ 0 w 187"/>
                    <a:gd name="T13" fmla="*/ 1056 h 1586"/>
                    <a:gd name="T14" fmla="*/ 0 w 187"/>
                    <a:gd name="T15" fmla="*/ 1232 h 1586"/>
                    <a:gd name="T16" fmla="*/ 0 w 187"/>
                    <a:gd name="T17" fmla="*/ 1408 h 1586"/>
                    <a:gd name="T18" fmla="*/ 0 w 187"/>
                    <a:gd name="T19" fmla="*/ 1584 h 1586"/>
                    <a:gd name="T20" fmla="*/ 0 w 187"/>
                    <a:gd name="T21" fmla="*/ 1586 h 1586"/>
                    <a:gd name="T22" fmla="*/ 187 w 187"/>
                    <a:gd name="T23" fmla="*/ 1586 h 15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7" h="1586">
                      <a:moveTo>
                        <a:pt x="0" y="0"/>
                      </a:moveTo>
                      <a:lnTo>
                        <a:pt x="0" y="176"/>
                      </a:lnTo>
                      <a:lnTo>
                        <a:pt x="0" y="352"/>
                      </a:lnTo>
                      <a:lnTo>
                        <a:pt x="0" y="528"/>
                      </a:lnTo>
                      <a:lnTo>
                        <a:pt x="0" y="704"/>
                      </a:lnTo>
                      <a:lnTo>
                        <a:pt x="0" y="880"/>
                      </a:lnTo>
                      <a:lnTo>
                        <a:pt x="0" y="1056"/>
                      </a:lnTo>
                      <a:lnTo>
                        <a:pt x="0" y="1232"/>
                      </a:lnTo>
                      <a:lnTo>
                        <a:pt x="0" y="1408"/>
                      </a:lnTo>
                      <a:lnTo>
                        <a:pt x="0" y="1584"/>
                      </a:lnTo>
                      <a:lnTo>
                        <a:pt x="0" y="1586"/>
                      </a:lnTo>
                      <a:lnTo>
                        <a:pt x="187" y="1586"/>
                      </a:lnTo>
                    </a:path>
                  </a:pathLst>
                </a:cu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43" name="Line 14">
                  <a:extLst>
                    <a:ext uri="{FF2B5EF4-FFF2-40B4-BE49-F238E27FC236}">
                      <a16:creationId xmlns:a16="http://schemas.microsoft.com/office/drawing/2014/main" id="{77285E8A-2138-47DB-B520-90BC5690CC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27082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44" name="Line 15">
                  <a:extLst>
                    <a:ext uri="{FF2B5EF4-FFF2-40B4-BE49-F238E27FC236}">
                      <a16:creationId xmlns:a16="http://schemas.microsoft.com/office/drawing/2014/main" id="{A26F3114-BFC4-4F21-BE65-5C709848E9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35464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47" name="Line 16">
                  <a:extLst>
                    <a:ext uri="{FF2B5EF4-FFF2-40B4-BE49-F238E27FC236}">
                      <a16:creationId xmlns:a16="http://schemas.microsoft.com/office/drawing/2014/main" id="{00320E48-A744-439A-871C-20BBCA9CB7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32670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48" name="Line 17">
                  <a:extLst>
                    <a:ext uri="{FF2B5EF4-FFF2-40B4-BE49-F238E27FC236}">
                      <a16:creationId xmlns:a16="http://schemas.microsoft.com/office/drawing/2014/main" id="{27F1A6F2-370F-43DB-9EA7-052841F7D3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33539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49" name="Line 18">
                  <a:extLst>
                    <a:ext uri="{FF2B5EF4-FFF2-40B4-BE49-F238E27FC236}">
                      <a16:creationId xmlns:a16="http://schemas.microsoft.com/office/drawing/2014/main" id="{247B5D43-0269-406A-ABCA-5522944858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41052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50" name="Line 19">
                  <a:extLst>
                    <a:ext uri="{FF2B5EF4-FFF2-40B4-BE49-F238E27FC236}">
                      <a16:creationId xmlns:a16="http://schemas.microsoft.com/office/drawing/2014/main" id="{9E839E18-B21A-4329-88E9-C11A5CFAA4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43846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51" name="Line 20">
                  <a:extLst>
                    <a:ext uri="{FF2B5EF4-FFF2-40B4-BE49-F238E27FC236}">
                      <a16:creationId xmlns:a16="http://schemas.microsoft.com/office/drawing/2014/main" id="{D2039F14-BFD5-4D5D-A973-354232BBF3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38258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52" name="Line 21">
                  <a:extLst>
                    <a:ext uri="{FF2B5EF4-FFF2-40B4-BE49-F238E27FC236}">
                      <a16:creationId xmlns:a16="http://schemas.microsoft.com/office/drawing/2014/main" id="{4A5CC73C-F1AE-4CBA-BB92-125F34B706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42951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53" name="Line 22">
                  <a:extLst>
                    <a:ext uri="{FF2B5EF4-FFF2-40B4-BE49-F238E27FC236}">
                      <a16:creationId xmlns:a16="http://schemas.microsoft.com/office/drawing/2014/main" id="{C9922DD2-0C70-4AC3-9F5F-9ED9ECA89C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49434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54" name="Line 23">
                  <a:extLst>
                    <a:ext uri="{FF2B5EF4-FFF2-40B4-BE49-F238E27FC236}">
                      <a16:creationId xmlns:a16="http://schemas.microsoft.com/office/drawing/2014/main" id="{564BCF5E-DA2A-4F02-B4E6-61166E236A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04851" y="46640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55" name="Line 24">
                  <a:extLst>
                    <a:ext uri="{FF2B5EF4-FFF2-40B4-BE49-F238E27FC236}">
                      <a16:creationId xmlns:a16="http://schemas.microsoft.com/office/drawing/2014/main" id="{43AB7F52-C09B-4284-8C74-7EBC6B53AD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39814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</p:grpSp>
        </p:grp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82D1E948-5BC0-49E5-98F0-651531FB7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399" y="23542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8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26">
              <a:extLst>
                <a:ext uri="{FF2B5EF4-FFF2-40B4-BE49-F238E27FC236}">
                  <a16:creationId xmlns:a16="http://schemas.microsoft.com/office/drawing/2014/main" id="{57ADA439-691E-48BB-ADD8-5A2E3E559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00" y="26336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7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B5C93580-59CE-43C1-9628-4AE071825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00" y="29130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8AC0BFCF-5F1F-4AB4-88CF-DD440C74A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00" y="31924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1DAB8044-DBED-489A-9FCF-A06389EC0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00" y="34718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30">
              <a:extLst>
                <a:ext uri="{FF2B5EF4-FFF2-40B4-BE49-F238E27FC236}">
                  <a16:creationId xmlns:a16="http://schemas.microsoft.com/office/drawing/2014/main" id="{0D4A7DDE-6825-4E40-BBCF-DC4DFBD77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00" y="37512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31">
              <a:extLst>
                <a:ext uri="{FF2B5EF4-FFF2-40B4-BE49-F238E27FC236}">
                  <a16:creationId xmlns:a16="http://schemas.microsoft.com/office/drawing/2014/main" id="{C605C5E4-8715-406D-A5B2-9A379684C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00" y="43100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32">
              <a:extLst>
                <a:ext uri="{FF2B5EF4-FFF2-40B4-BE49-F238E27FC236}">
                  <a16:creationId xmlns:a16="http://schemas.microsoft.com/office/drawing/2014/main" id="{85813266-0BB4-43B5-A645-B494162C9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00" y="45894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44" name="Rectangle 33">
              <a:extLst>
                <a:ext uri="{FF2B5EF4-FFF2-40B4-BE49-F238E27FC236}">
                  <a16:creationId xmlns:a16="http://schemas.microsoft.com/office/drawing/2014/main" id="{E7C982F6-E147-4898-8C17-05D327CB5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00" y="40306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45" name="Rectangle 34">
              <a:extLst>
                <a:ext uri="{FF2B5EF4-FFF2-40B4-BE49-F238E27FC236}">
                  <a16:creationId xmlns:a16="http://schemas.microsoft.com/office/drawing/2014/main" id="{161134C9-AB20-4116-80EA-FE8828E43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103" y="4868864"/>
              <a:ext cx="13625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-1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46" name="Rectangle 35">
              <a:extLst>
                <a:ext uri="{FF2B5EF4-FFF2-40B4-BE49-F238E27FC236}">
                  <a16:creationId xmlns:a16="http://schemas.microsoft.com/office/drawing/2014/main" id="{8D4B6BB1-C13E-40BA-9687-983F421A3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947" y="503078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47" name="Rectangle 36">
              <a:extLst>
                <a:ext uri="{FF2B5EF4-FFF2-40B4-BE49-F238E27FC236}">
                  <a16:creationId xmlns:a16="http://schemas.microsoft.com/office/drawing/2014/main" id="{4CD9473A-931C-4F58-8760-2F6E4FB90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1615" y="503078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49" name="Rectangle 37">
              <a:extLst>
                <a:ext uri="{FF2B5EF4-FFF2-40B4-BE49-F238E27FC236}">
                  <a16:creationId xmlns:a16="http://schemas.microsoft.com/office/drawing/2014/main" id="{50DB064D-14BE-468A-B15B-107A94040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0762" y="503078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24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50" name="Rectangle 38">
              <a:extLst>
                <a:ext uri="{FF2B5EF4-FFF2-40B4-BE49-F238E27FC236}">
                  <a16:creationId xmlns:a16="http://schemas.microsoft.com/office/drawing/2014/main" id="{6CA688A0-6775-4E42-A798-86D113ED1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8933" y="503078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36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51" name="Rectangle 39">
              <a:extLst>
                <a:ext uri="{FF2B5EF4-FFF2-40B4-BE49-F238E27FC236}">
                  <a16:creationId xmlns:a16="http://schemas.microsoft.com/office/drawing/2014/main" id="{AB98F1B8-50DF-4E27-B496-2E8B52DD02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8080" y="503078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48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52" name="Rectangle 40">
              <a:extLst>
                <a:ext uri="{FF2B5EF4-FFF2-40B4-BE49-F238E27FC236}">
                  <a16:creationId xmlns:a16="http://schemas.microsoft.com/office/drawing/2014/main" id="{488268D7-3C93-4492-AF5B-6496419A9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670" y="503078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53" name="Rectangle 41">
              <a:extLst>
                <a:ext uri="{FF2B5EF4-FFF2-40B4-BE49-F238E27FC236}">
                  <a16:creationId xmlns:a16="http://schemas.microsoft.com/office/drawing/2014/main" id="{2ACBBD91-D18A-4804-A916-47F7BE128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102" y="5273677"/>
              <a:ext cx="65402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altLang="fr-FR" sz="1200">
                  <a:solidFill>
                    <a:srgbClr val="000066"/>
                  </a:solidFill>
                </a:rPr>
                <a:t>Semanas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54" name="Freeform 42">
              <a:extLst>
                <a:ext uri="{FF2B5EF4-FFF2-40B4-BE49-F238E27FC236}">
                  <a16:creationId xmlns:a16="http://schemas.microsoft.com/office/drawing/2014/main" id="{16CEEE82-9316-4119-9B5D-5F1256C5CE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352" y="3367089"/>
              <a:ext cx="2194636" cy="1296988"/>
            </a:xfrm>
            <a:custGeom>
              <a:avLst/>
              <a:gdLst>
                <a:gd name="T0" fmla="*/ 0 w 2246"/>
                <a:gd name="T1" fmla="*/ 817 h 817"/>
                <a:gd name="T2" fmla="*/ 187 w 2246"/>
                <a:gd name="T3" fmla="*/ 645 h 817"/>
                <a:gd name="T4" fmla="*/ 561 w 2246"/>
                <a:gd name="T5" fmla="*/ 400 h 817"/>
                <a:gd name="T6" fmla="*/ 1123 w 2246"/>
                <a:gd name="T7" fmla="*/ 263 h 817"/>
                <a:gd name="T8" fmla="*/ 1685 w 2246"/>
                <a:gd name="T9" fmla="*/ 159 h 817"/>
                <a:gd name="T10" fmla="*/ 2246 w 2246"/>
                <a:gd name="T11" fmla="*/ 0 h 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6" h="817">
                  <a:moveTo>
                    <a:pt x="0" y="817"/>
                  </a:moveTo>
                  <a:lnTo>
                    <a:pt x="187" y="645"/>
                  </a:lnTo>
                  <a:lnTo>
                    <a:pt x="561" y="400"/>
                  </a:lnTo>
                  <a:lnTo>
                    <a:pt x="1123" y="263"/>
                  </a:lnTo>
                  <a:lnTo>
                    <a:pt x="1685" y="159"/>
                  </a:lnTo>
                  <a:lnTo>
                    <a:pt x="2246" y="0"/>
                  </a:lnTo>
                </a:path>
              </a:pathLst>
            </a:custGeom>
            <a:noFill/>
            <a:ln w="1905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55" name="Line 43">
              <a:extLst>
                <a:ext uri="{FF2B5EF4-FFF2-40B4-BE49-F238E27FC236}">
                  <a16:creationId xmlns:a16="http://schemas.microsoft.com/office/drawing/2014/main" id="{FCE78906-2FEF-429F-A5CB-37729FE476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3670" y="3559177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56" name="Line 44">
              <a:extLst>
                <a:ext uri="{FF2B5EF4-FFF2-40B4-BE49-F238E27FC236}">
                  <a16:creationId xmlns:a16="http://schemas.microsoft.com/office/drawing/2014/main" id="{8D0EABEF-A447-467F-B915-8C2D812828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1195" y="3559177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57" name="Freeform 45">
              <a:extLst>
                <a:ext uri="{FF2B5EF4-FFF2-40B4-BE49-F238E27FC236}">
                  <a16:creationId xmlns:a16="http://schemas.microsoft.com/office/drawing/2014/main" id="{23DD49BF-F1B2-41F2-B8B8-C7129F2AC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9490" y="3070227"/>
              <a:ext cx="44948" cy="0"/>
            </a:xfrm>
            <a:custGeom>
              <a:avLst/>
              <a:gdLst>
                <a:gd name="T0" fmla="*/ 46 w 46"/>
                <a:gd name="T1" fmla="*/ 22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58" name="Line 46">
              <a:extLst>
                <a:ext uri="{FF2B5EF4-FFF2-40B4-BE49-F238E27FC236}">
                  <a16:creationId xmlns:a16="http://schemas.microsoft.com/office/drawing/2014/main" id="{89D0C8C9-B467-4E10-9CBC-0E848E8E42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2817" y="3348039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59" name="Line 47">
              <a:extLst>
                <a:ext uri="{FF2B5EF4-FFF2-40B4-BE49-F238E27FC236}">
                  <a16:creationId xmlns:a16="http://schemas.microsoft.com/office/drawing/2014/main" id="{34E790A8-B444-4201-AC45-1FBD13EB31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20987" y="3663952"/>
              <a:ext cx="23451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0" name="Line 48">
              <a:extLst>
                <a:ext uri="{FF2B5EF4-FFF2-40B4-BE49-F238E27FC236}">
                  <a16:creationId xmlns:a16="http://schemas.microsoft.com/office/drawing/2014/main" id="{12F85C2C-1B35-4B16-9F36-2C6C85808E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99490" y="3663952"/>
              <a:ext cx="21497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1" name="Line 49">
              <a:extLst>
                <a:ext uri="{FF2B5EF4-FFF2-40B4-BE49-F238E27FC236}">
                  <a16:creationId xmlns:a16="http://schemas.microsoft.com/office/drawing/2014/main" id="{B728683A-4878-4306-9312-DF3A6646C0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0987" y="3070227"/>
              <a:ext cx="0" cy="593725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2" name="Line 50">
              <a:extLst>
                <a:ext uri="{FF2B5EF4-FFF2-40B4-BE49-F238E27FC236}">
                  <a16:creationId xmlns:a16="http://schemas.microsoft.com/office/drawing/2014/main" id="{69D3075A-4DF9-44B1-A323-265E239D1C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0343" y="3348039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3" name="Line 51">
              <a:extLst>
                <a:ext uri="{FF2B5EF4-FFF2-40B4-BE49-F238E27FC236}">
                  <a16:creationId xmlns:a16="http://schemas.microsoft.com/office/drawing/2014/main" id="{56F6D988-FCA1-4833-8F51-D2CA1034C6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2817" y="3894139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4" name="Line 52">
              <a:extLst>
                <a:ext uri="{FF2B5EF4-FFF2-40B4-BE49-F238E27FC236}">
                  <a16:creationId xmlns:a16="http://schemas.microsoft.com/office/drawing/2014/main" id="{AB597DB2-D7E2-4B34-B38F-D56AA2BDC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3670" y="4008439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5" name="Line 53">
              <a:extLst>
                <a:ext uri="{FF2B5EF4-FFF2-40B4-BE49-F238E27FC236}">
                  <a16:creationId xmlns:a16="http://schemas.microsoft.com/office/drawing/2014/main" id="{FB42DC2F-DE83-44AE-95B4-8E3DDA9616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1195" y="4008439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6" name="Line 54">
              <a:extLst>
                <a:ext uri="{FF2B5EF4-FFF2-40B4-BE49-F238E27FC236}">
                  <a16:creationId xmlns:a16="http://schemas.microsoft.com/office/drawing/2014/main" id="{C08DE022-D529-46BE-9D13-FABB0ECEE6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0343" y="3894139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7" name="Line 55">
              <a:extLst>
                <a:ext uri="{FF2B5EF4-FFF2-40B4-BE49-F238E27FC236}">
                  <a16:creationId xmlns:a16="http://schemas.microsoft.com/office/drawing/2014/main" id="{54975089-BDCD-4BF9-853E-F0CB504CFB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2817" y="3348039"/>
              <a:ext cx="0" cy="54610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8" name="Line 56">
              <a:extLst>
                <a:ext uri="{FF2B5EF4-FFF2-40B4-BE49-F238E27FC236}">
                  <a16:creationId xmlns:a16="http://schemas.microsoft.com/office/drawing/2014/main" id="{F5B5BF48-58D8-431E-B2E5-10E55E4404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23670" y="3559177"/>
              <a:ext cx="0" cy="449263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69" name="Line 57">
              <a:extLst>
                <a:ext uri="{FF2B5EF4-FFF2-40B4-BE49-F238E27FC236}">
                  <a16:creationId xmlns:a16="http://schemas.microsoft.com/office/drawing/2014/main" id="{B26D91CE-0750-4090-A0B6-9DF4A33CCD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4522" y="3846514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0" name="Line 58">
              <a:extLst>
                <a:ext uri="{FF2B5EF4-FFF2-40B4-BE49-F238E27FC236}">
                  <a16:creationId xmlns:a16="http://schemas.microsoft.com/office/drawing/2014/main" id="{356B4D5F-E2CD-415E-8298-98F959CED9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3025" y="3846514"/>
              <a:ext cx="21497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1" name="Line 59">
              <a:extLst>
                <a:ext uri="{FF2B5EF4-FFF2-40B4-BE49-F238E27FC236}">
                  <a16:creationId xmlns:a16="http://schemas.microsoft.com/office/drawing/2014/main" id="{FA92DEB0-647F-418F-878F-14B23276B6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4522" y="4165602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2" name="Line 60">
              <a:extLst>
                <a:ext uri="{FF2B5EF4-FFF2-40B4-BE49-F238E27FC236}">
                  <a16:creationId xmlns:a16="http://schemas.microsoft.com/office/drawing/2014/main" id="{6DD8D786-248B-4574-80E9-843A3657AA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3025" y="4165602"/>
              <a:ext cx="21497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3" name="Line 61">
              <a:extLst>
                <a:ext uri="{FF2B5EF4-FFF2-40B4-BE49-F238E27FC236}">
                  <a16:creationId xmlns:a16="http://schemas.microsoft.com/office/drawing/2014/main" id="{AB3E876B-9CD5-4392-9BA7-1B513D5567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4522" y="3846514"/>
              <a:ext cx="0" cy="319088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4" name="Line 62">
              <a:extLst>
                <a:ext uri="{FF2B5EF4-FFF2-40B4-BE49-F238E27FC236}">
                  <a16:creationId xmlns:a16="http://schemas.microsoft.com/office/drawing/2014/main" id="{85000CD4-19A7-41E3-BE7D-05A90A4180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9075" y="4283077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5" name="Line 63">
              <a:extLst>
                <a:ext uri="{FF2B5EF4-FFF2-40B4-BE49-F238E27FC236}">
                  <a16:creationId xmlns:a16="http://schemas.microsoft.com/office/drawing/2014/main" id="{12DFCE2C-77CD-43E4-876F-F6ADF3D96E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6601" y="4283077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6" name="Line 64">
              <a:extLst>
                <a:ext uri="{FF2B5EF4-FFF2-40B4-BE49-F238E27FC236}">
                  <a16:creationId xmlns:a16="http://schemas.microsoft.com/office/drawing/2014/main" id="{97A0D74C-1707-4FC9-8890-211FB10C16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09075" y="4506914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7" name="Line 65">
              <a:extLst>
                <a:ext uri="{FF2B5EF4-FFF2-40B4-BE49-F238E27FC236}">
                  <a16:creationId xmlns:a16="http://schemas.microsoft.com/office/drawing/2014/main" id="{B6106CC7-4A20-4944-BC95-708F4D6BB2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6601" y="4506914"/>
              <a:ext cx="22474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8" name="Line 66">
              <a:extLst>
                <a:ext uri="{FF2B5EF4-FFF2-40B4-BE49-F238E27FC236}">
                  <a16:creationId xmlns:a16="http://schemas.microsoft.com/office/drawing/2014/main" id="{49C0B50D-3801-4114-A633-80AC5D0CAF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9075" y="4283077"/>
              <a:ext cx="0" cy="223838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79" name="Freeform 67">
              <a:extLst>
                <a:ext uri="{FF2B5EF4-FFF2-40B4-BE49-F238E27FC236}">
                  <a16:creationId xmlns:a16="http://schemas.microsoft.com/office/drawing/2014/main" id="{CA25D826-7CEE-4083-950D-647F54B58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352" y="3840164"/>
              <a:ext cx="2194636" cy="823913"/>
            </a:xfrm>
            <a:custGeom>
              <a:avLst/>
              <a:gdLst>
                <a:gd name="T0" fmla="*/ 0 w 2246"/>
                <a:gd name="T1" fmla="*/ 519 h 519"/>
                <a:gd name="T2" fmla="*/ 187 w 2246"/>
                <a:gd name="T3" fmla="*/ 420 h 519"/>
                <a:gd name="T4" fmla="*/ 561 w 2246"/>
                <a:gd name="T5" fmla="*/ 267 h 519"/>
                <a:gd name="T6" fmla="*/ 1123 w 2246"/>
                <a:gd name="T7" fmla="*/ 170 h 519"/>
                <a:gd name="T8" fmla="*/ 1685 w 2246"/>
                <a:gd name="T9" fmla="*/ 106 h 519"/>
                <a:gd name="T10" fmla="*/ 2246 w 2246"/>
                <a:gd name="T11" fmla="*/ 0 h 5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6" h="519">
                  <a:moveTo>
                    <a:pt x="0" y="519"/>
                  </a:moveTo>
                  <a:lnTo>
                    <a:pt x="187" y="420"/>
                  </a:lnTo>
                  <a:lnTo>
                    <a:pt x="561" y="267"/>
                  </a:lnTo>
                  <a:lnTo>
                    <a:pt x="1123" y="170"/>
                  </a:lnTo>
                  <a:lnTo>
                    <a:pt x="1685" y="106"/>
                  </a:lnTo>
                  <a:lnTo>
                    <a:pt x="2246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0" name="Line 68">
              <a:extLst>
                <a:ext uri="{FF2B5EF4-FFF2-40B4-BE49-F238E27FC236}">
                  <a16:creationId xmlns:a16="http://schemas.microsoft.com/office/drawing/2014/main" id="{ADF1B000-E6D6-4832-A2B9-ACC3E98DFE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2817" y="3771902"/>
              <a:ext cx="22474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1" name="Freeform 69">
              <a:extLst>
                <a:ext uri="{FF2B5EF4-FFF2-40B4-BE49-F238E27FC236}">
                  <a16:creationId xmlns:a16="http://schemas.microsoft.com/office/drawing/2014/main" id="{F6D1C2EE-6475-474A-9AC8-528347D98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9490" y="3587752"/>
              <a:ext cx="44948" cy="0"/>
            </a:xfrm>
            <a:custGeom>
              <a:avLst/>
              <a:gdLst>
                <a:gd name="T0" fmla="*/ 46 w 46"/>
                <a:gd name="T1" fmla="*/ 22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2" name="Line 70">
              <a:extLst>
                <a:ext uri="{FF2B5EF4-FFF2-40B4-BE49-F238E27FC236}">
                  <a16:creationId xmlns:a16="http://schemas.microsoft.com/office/drawing/2014/main" id="{01B73E9E-675F-400D-A32F-07FCBE53EE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0343" y="3771902"/>
              <a:ext cx="22474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3" name="Line 71">
              <a:extLst>
                <a:ext uri="{FF2B5EF4-FFF2-40B4-BE49-F238E27FC236}">
                  <a16:creationId xmlns:a16="http://schemas.microsoft.com/office/drawing/2014/main" id="{BC68D9E7-E09C-4345-89CD-5F65F44944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20987" y="4097339"/>
              <a:ext cx="23451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4" name="Line 72">
              <a:extLst>
                <a:ext uri="{FF2B5EF4-FFF2-40B4-BE49-F238E27FC236}">
                  <a16:creationId xmlns:a16="http://schemas.microsoft.com/office/drawing/2014/main" id="{089D3ABD-06C6-462D-A0BB-7DE9217E00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99490" y="4097339"/>
              <a:ext cx="21497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5" name="Line 73">
              <a:extLst>
                <a:ext uri="{FF2B5EF4-FFF2-40B4-BE49-F238E27FC236}">
                  <a16:creationId xmlns:a16="http://schemas.microsoft.com/office/drawing/2014/main" id="{BE3E18FD-0F7C-44A6-8B0B-6FE0EB197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2817" y="4241802"/>
              <a:ext cx="22474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6" name="Line 74">
              <a:extLst>
                <a:ext uri="{FF2B5EF4-FFF2-40B4-BE49-F238E27FC236}">
                  <a16:creationId xmlns:a16="http://schemas.microsoft.com/office/drawing/2014/main" id="{617640DB-264E-4D45-A20D-7490230342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3670" y="3919539"/>
              <a:ext cx="22474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7" name="Line 75">
              <a:extLst>
                <a:ext uri="{FF2B5EF4-FFF2-40B4-BE49-F238E27FC236}">
                  <a16:creationId xmlns:a16="http://schemas.microsoft.com/office/drawing/2014/main" id="{BCAF339B-5AB4-4D92-93CA-EB41B7234A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1195" y="3919539"/>
              <a:ext cx="22474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8" name="Line 76">
              <a:extLst>
                <a:ext uri="{FF2B5EF4-FFF2-40B4-BE49-F238E27FC236}">
                  <a16:creationId xmlns:a16="http://schemas.microsoft.com/office/drawing/2014/main" id="{0C109B24-6B1F-4623-8202-F030FEB957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1195" y="4311652"/>
              <a:ext cx="22474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89" name="Line 77">
              <a:extLst>
                <a:ext uri="{FF2B5EF4-FFF2-40B4-BE49-F238E27FC236}">
                  <a16:creationId xmlns:a16="http://schemas.microsoft.com/office/drawing/2014/main" id="{4B4A733E-5453-41CA-945C-EC28478D88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3670" y="4311652"/>
              <a:ext cx="22474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0" name="Line 78">
              <a:extLst>
                <a:ext uri="{FF2B5EF4-FFF2-40B4-BE49-F238E27FC236}">
                  <a16:creationId xmlns:a16="http://schemas.microsoft.com/office/drawing/2014/main" id="{0224B53D-28FE-43F0-85AA-2C50FAECF2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23670" y="3919539"/>
              <a:ext cx="0" cy="392113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1" name="Line 79">
              <a:extLst>
                <a:ext uri="{FF2B5EF4-FFF2-40B4-BE49-F238E27FC236}">
                  <a16:creationId xmlns:a16="http://schemas.microsoft.com/office/drawing/2014/main" id="{25F57CC4-DD95-4B99-B772-ABE19B99A6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0343" y="4241802"/>
              <a:ext cx="22474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2" name="Line 80">
              <a:extLst>
                <a:ext uri="{FF2B5EF4-FFF2-40B4-BE49-F238E27FC236}">
                  <a16:creationId xmlns:a16="http://schemas.microsoft.com/office/drawing/2014/main" id="{7864DE4B-9CD4-422E-BAA8-56F399A0D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0987" y="3587752"/>
              <a:ext cx="0" cy="509588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3" name="Line 81">
              <a:extLst>
                <a:ext uri="{FF2B5EF4-FFF2-40B4-BE49-F238E27FC236}">
                  <a16:creationId xmlns:a16="http://schemas.microsoft.com/office/drawing/2014/main" id="{295DC402-F4D7-4B18-BE15-826D8E4E07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2817" y="3771902"/>
              <a:ext cx="0" cy="46990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4" name="Freeform 82">
              <a:extLst>
                <a:ext uri="{FF2B5EF4-FFF2-40B4-BE49-F238E27FC236}">
                  <a16:creationId xmlns:a16="http://schemas.microsoft.com/office/drawing/2014/main" id="{B1992316-2AEA-454E-9113-3550E967F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3025" y="4410077"/>
              <a:ext cx="43971" cy="0"/>
            </a:xfrm>
            <a:custGeom>
              <a:avLst/>
              <a:gdLst>
                <a:gd name="T0" fmla="*/ 45 w 45"/>
                <a:gd name="T1" fmla="*/ 22 w 45"/>
                <a:gd name="T2" fmla="*/ 0 w 4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5">
                  <a:moveTo>
                    <a:pt x="45" y="0"/>
                  </a:move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5" name="Freeform 83">
              <a:extLst>
                <a:ext uri="{FF2B5EF4-FFF2-40B4-BE49-F238E27FC236}">
                  <a16:creationId xmlns:a16="http://schemas.microsoft.com/office/drawing/2014/main" id="{5116EFF1-2838-4173-AC1D-F4F0BC55D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3025" y="4116389"/>
              <a:ext cx="43971" cy="0"/>
            </a:xfrm>
            <a:custGeom>
              <a:avLst/>
              <a:gdLst>
                <a:gd name="T0" fmla="*/ 45 w 45"/>
                <a:gd name="T1" fmla="*/ 22 w 45"/>
                <a:gd name="T2" fmla="*/ 0 w 4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5">
                  <a:moveTo>
                    <a:pt x="45" y="0"/>
                  </a:move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6" name="Line 84">
              <a:extLst>
                <a:ext uri="{FF2B5EF4-FFF2-40B4-BE49-F238E27FC236}">
                  <a16:creationId xmlns:a16="http://schemas.microsoft.com/office/drawing/2014/main" id="{C9CAF1EA-C283-4211-BAB1-2683A750F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4522" y="4116389"/>
              <a:ext cx="0" cy="293688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7" name="Freeform 85">
              <a:extLst>
                <a:ext uri="{FF2B5EF4-FFF2-40B4-BE49-F238E27FC236}">
                  <a16:creationId xmlns:a16="http://schemas.microsoft.com/office/drawing/2014/main" id="{D9F2786B-9C77-41BC-B81E-C81683C59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601" y="4391027"/>
              <a:ext cx="44948" cy="0"/>
            </a:xfrm>
            <a:custGeom>
              <a:avLst/>
              <a:gdLst>
                <a:gd name="T0" fmla="*/ 46 w 46"/>
                <a:gd name="T1" fmla="*/ 23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8" name="Freeform 86">
              <a:extLst>
                <a:ext uri="{FF2B5EF4-FFF2-40B4-BE49-F238E27FC236}">
                  <a16:creationId xmlns:a16="http://schemas.microsoft.com/office/drawing/2014/main" id="{A367BB29-DD4D-4D09-B9F2-E18AB482B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601" y="4614864"/>
              <a:ext cx="44948" cy="0"/>
            </a:xfrm>
            <a:custGeom>
              <a:avLst/>
              <a:gdLst>
                <a:gd name="T0" fmla="*/ 46 w 46"/>
                <a:gd name="T1" fmla="*/ 23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199" name="Line 87">
              <a:extLst>
                <a:ext uri="{FF2B5EF4-FFF2-40B4-BE49-F238E27FC236}">
                  <a16:creationId xmlns:a16="http://schemas.microsoft.com/office/drawing/2014/main" id="{6913EB6F-35D7-4C01-BD1E-1E25AE45F1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9075" y="4391027"/>
              <a:ext cx="0" cy="223838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00" name="Freeform 88">
              <a:extLst>
                <a:ext uri="{FF2B5EF4-FFF2-40B4-BE49-F238E27FC236}">
                  <a16:creationId xmlns:a16="http://schemas.microsoft.com/office/drawing/2014/main" id="{7476F413-05E9-4620-91D0-C36112710A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352" y="4522789"/>
              <a:ext cx="2194636" cy="222250"/>
            </a:xfrm>
            <a:custGeom>
              <a:avLst/>
              <a:gdLst>
                <a:gd name="T0" fmla="*/ 0 w 2246"/>
                <a:gd name="T1" fmla="*/ 89 h 140"/>
                <a:gd name="T2" fmla="*/ 187 w 2246"/>
                <a:gd name="T3" fmla="*/ 140 h 140"/>
                <a:gd name="T4" fmla="*/ 561 w 2246"/>
                <a:gd name="T5" fmla="*/ 115 h 140"/>
                <a:gd name="T6" fmla="*/ 1123 w 2246"/>
                <a:gd name="T7" fmla="*/ 53 h 140"/>
                <a:gd name="T8" fmla="*/ 1683 w 2246"/>
                <a:gd name="T9" fmla="*/ 53 h 140"/>
                <a:gd name="T10" fmla="*/ 2246 w 2246"/>
                <a:gd name="T11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6" h="140">
                  <a:moveTo>
                    <a:pt x="0" y="89"/>
                  </a:moveTo>
                  <a:lnTo>
                    <a:pt x="187" y="140"/>
                  </a:lnTo>
                  <a:lnTo>
                    <a:pt x="561" y="115"/>
                  </a:lnTo>
                  <a:lnTo>
                    <a:pt x="1123" y="53"/>
                  </a:lnTo>
                  <a:lnTo>
                    <a:pt x="1683" y="53"/>
                  </a:lnTo>
                  <a:lnTo>
                    <a:pt x="2246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12" name="Freeform 200">
              <a:extLst>
                <a:ext uri="{FF2B5EF4-FFF2-40B4-BE49-F238E27FC236}">
                  <a16:creationId xmlns:a16="http://schemas.microsoft.com/office/drawing/2014/main" id="{A61B1A46-AFA2-4407-AED8-29E21091F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9490" y="4279902"/>
              <a:ext cx="44948" cy="0"/>
            </a:xfrm>
            <a:custGeom>
              <a:avLst/>
              <a:gdLst>
                <a:gd name="T0" fmla="*/ 46 w 46"/>
                <a:gd name="T1" fmla="*/ 22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13" name="Line 201">
              <a:extLst>
                <a:ext uri="{FF2B5EF4-FFF2-40B4-BE49-F238E27FC236}">
                  <a16:creationId xmlns:a16="http://schemas.microsoft.com/office/drawing/2014/main" id="{CB8FE615-46DA-4BB4-ACCD-003C38125D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2817" y="4368802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14" name="Line 202">
              <a:extLst>
                <a:ext uri="{FF2B5EF4-FFF2-40B4-BE49-F238E27FC236}">
                  <a16:creationId xmlns:a16="http://schemas.microsoft.com/office/drawing/2014/main" id="{50C24089-1BE6-47C2-AAB1-F73966A742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2817" y="4841877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15" name="Freeform 203">
              <a:extLst>
                <a:ext uri="{FF2B5EF4-FFF2-40B4-BE49-F238E27FC236}">
                  <a16:creationId xmlns:a16="http://schemas.microsoft.com/office/drawing/2014/main" id="{B959E73A-7C56-4687-BD75-0354777D5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817" y="4368802"/>
              <a:ext cx="0" cy="473075"/>
            </a:xfrm>
            <a:custGeom>
              <a:avLst/>
              <a:gdLst>
                <a:gd name="T0" fmla="*/ 298 h 298"/>
                <a:gd name="T1" fmla="*/ 150 h 298"/>
                <a:gd name="T2" fmla="*/ 0 h 29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98">
                  <a:moveTo>
                    <a:pt x="0" y="298"/>
                  </a:moveTo>
                  <a:lnTo>
                    <a:pt x="0" y="15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16" name="Line 204">
              <a:extLst>
                <a:ext uri="{FF2B5EF4-FFF2-40B4-BE49-F238E27FC236}">
                  <a16:creationId xmlns:a16="http://schemas.microsoft.com/office/drawing/2014/main" id="{03A1E400-48DE-497E-9941-16EEC569F0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99490" y="4784727"/>
              <a:ext cx="21497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1" name="Line 206">
              <a:extLst>
                <a:ext uri="{FF2B5EF4-FFF2-40B4-BE49-F238E27FC236}">
                  <a16:creationId xmlns:a16="http://schemas.microsoft.com/office/drawing/2014/main" id="{49DEAAF2-F8C2-4C7B-89B9-B3DFE1D12F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20987" y="4784726"/>
              <a:ext cx="23451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2" name="Line 207">
              <a:extLst>
                <a:ext uri="{FF2B5EF4-FFF2-40B4-BE49-F238E27FC236}">
                  <a16:creationId xmlns:a16="http://schemas.microsoft.com/office/drawing/2014/main" id="{1D1A0799-EBD9-45D1-A278-EE2B069A2F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0987" y="4279901"/>
              <a:ext cx="0" cy="504825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3" name="Line 208">
              <a:extLst>
                <a:ext uri="{FF2B5EF4-FFF2-40B4-BE49-F238E27FC236}">
                  <a16:creationId xmlns:a16="http://schemas.microsoft.com/office/drawing/2014/main" id="{BE60489A-4413-4C8C-A7CA-71DDCD3952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3669" y="4387851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4" name="Line 209">
              <a:extLst>
                <a:ext uri="{FF2B5EF4-FFF2-40B4-BE49-F238E27FC236}">
                  <a16:creationId xmlns:a16="http://schemas.microsoft.com/office/drawing/2014/main" id="{81A7BC33-5825-4BCF-9BE8-DAA32E0E41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1195" y="4387851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5" name="Line 210">
              <a:extLst>
                <a:ext uri="{FF2B5EF4-FFF2-40B4-BE49-F238E27FC236}">
                  <a16:creationId xmlns:a16="http://schemas.microsoft.com/office/drawing/2014/main" id="{188521DC-0313-46E7-8BB1-827359CA0F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1195" y="4835526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6" name="Line 211">
              <a:extLst>
                <a:ext uri="{FF2B5EF4-FFF2-40B4-BE49-F238E27FC236}">
                  <a16:creationId xmlns:a16="http://schemas.microsoft.com/office/drawing/2014/main" id="{784C8929-AA4A-451C-99F2-D5E7242187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23669" y="4835526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7" name="Line 212">
              <a:extLst>
                <a:ext uri="{FF2B5EF4-FFF2-40B4-BE49-F238E27FC236}">
                  <a16:creationId xmlns:a16="http://schemas.microsoft.com/office/drawing/2014/main" id="{CADE2920-47C7-472C-99D8-CC443F27B5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23669" y="4387851"/>
              <a:ext cx="0" cy="447675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8" name="Line 213">
              <a:extLst>
                <a:ext uri="{FF2B5EF4-FFF2-40B4-BE49-F238E27FC236}">
                  <a16:creationId xmlns:a16="http://schemas.microsoft.com/office/drawing/2014/main" id="{86BE2771-3D1C-432A-A01B-9FCC12FC8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0343" y="4841876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19" name="Line 214">
              <a:extLst>
                <a:ext uri="{FF2B5EF4-FFF2-40B4-BE49-F238E27FC236}">
                  <a16:creationId xmlns:a16="http://schemas.microsoft.com/office/drawing/2014/main" id="{9141478C-EE71-459B-A1DE-5781D987F3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0343" y="4368801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0" name="Line 215">
              <a:extLst>
                <a:ext uri="{FF2B5EF4-FFF2-40B4-BE49-F238E27FC236}">
                  <a16:creationId xmlns:a16="http://schemas.microsoft.com/office/drawing/2014/main" id="{49AC0A40-49D1-4A76-8556-A6A2D0CAEC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3025" y="4867276"/>
              <a:ext cx="21497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1" name="Line 216">
              <a:extLst>
                <a:ext uri="{FF2B5EF4-FFF2-40B4-BE49-F238E27FC236}">
                  <a16:creationId xmlns:a16="http://schemas.microsoft.com/office/drawing/2014/main" id="{06817D2E-A8F6-4351-BBCC-178091FCF9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4522" y="4867276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2" name="Line 217">
              <a:extLst>
                <a:ext uri="{FF2B5EF4-FFF2-40B4-BE49-F238E27FC236}">
                  <a16:creationId xmlns:a16="http://schemas.microsoft.com/office/drawing/2014/main" id="{B30AF0F2-3646-48FB-A76F-CD96601349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4522" y="4529139"/>
              <a:ext cx="0" cy="338137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3" name="Line 218">
              <a:extLst>
                <a:ext uri="{FF2B5EF4-FFF2-40B4-BE49-F238E27FC236}">
                  <a16:creationId xmlns:a16="http://schemas.microsoft.com/office/drawing/2014/main" id="{79201C2A-A612-497E-8D70-5A0AA24168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4522" y="4529139"/>
              <a:ext cx="2247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4" name="Line 219">
              <a:extLst>
                <a:ext uri="{FF2B5EF4-FFF2-40B4-BE49-F238E27FC236}">
                  <a16:creationId xmlns:a16="http://schemas.microsoft.com/office/drawing/2014/main" id="{B1ED1C93-5B2A-4AFC-AD86-3501DA0C45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3025" y="4529139"/>
              <a:ext cx="21497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5" name="Freeform 220">
              <a:extLst>
                <a:ext uri="{FF2B5EF4-FFF2-40B4-BE49-F238E27FC236}">
                  <a16:creationId xmlns:a16="http://schemas.microsoft.com/office/drawing/2014/main" id="{AAD19F90-EA0B-4248-9469-DD86D5030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601" y="4854576"/>
              <a:ext cx="44948" cy="0"/>
            </a:xfrm>
            <a:custGeom>
              <a:avLst/>
              <a:gdLst>
                <a:gd name="T0" fmla="*/ 46 w 46"/>
                <a:gd name="T1" fmla="*/ 23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6" name="Line 221">
              <a:extLst>
                <a:ext uri="{FF2B5EF4-FFF2-40B4-BE49-F238E27FC236}">
                  <a16:creationId xmlns:a16="http://schemas.microsoft.com/office/drawing/2014/main" id="{61596129-7291-4D30-AD36-07E7127E5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9075" y="4614864"/>
              <a:ext cx="0" cy="239712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7" name="Freeform 222">
              <a:extLst>
                <a:ext uri="{FF2B5EF4-FFF2-40B4-BE49-F238E27FC236}">
                  <a16:creationId xmlns:a16="http://schemas.microsoft.com/office/drawing/2014/main" id="{A1FB0226-64ED-47DE-A0CA-8F0DC12BAE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601" y="4614864"/>
              <a:ext cx="44948" cy="0"/>
            </a:xfrm>
            <a:custGeom>
              <a:avLst/>
              <a:gdLst>
                <a:gd name="T0" fmla="*/ 46 w 46"/>
                <a:gd name="T1" fmla="*/ 23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28" name="Rectangle 223">
              <a:extLst>
                <a:ext uri="{FF2B5EF4-FFF2-40B4-BE49-F238E27FC236}">
                  <a16:creationId xmlns:a16="http://schemas.microsoft.com/office/drawing/2014/main" id="{118BA955-B7B2-4788-94D0-EA9D7005B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866" y="3202543"/>
              <a:ext cx="9646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CC1E99"/>
                  </a:solidFill>
                  <a:effectLst/>
                  <a:latin typeface="+mj-lt"/>
                </a:rPr>
                <a:t>DTG + TAF/FTC </a:t>
              </a:r>
              <a:endParaRPr lang="es-ES" altLang="fr-FR" sz="1200" b="1">
                <a:solidFill>
                  <a:srgbClr val="CC1E99"/>
                </a:solidFill>
                <a:latin typeface="+mj-lt"/>
              </a:endParaRP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CC1E99"/>
                  </a:solidFill>
                  <a:effectLst/>
                  <a:latin typeface="+mj-lt"/>
                </a:rPr>
                <a:t>+ 4.7 kg</a:t>
              </a:r>
            </a:p>
          </p:txBody>
        </p:sp>
        <p:sp>
          <p:nvSpPr>
            <p:cNvPr id="29" name="Rectangle 224">
              <a:extLst>
                <a:ext uri="{FF2B5EF4-FFF2-40B4-BE49-F238E27FC236}">
                  <a16:creationId xmlns:a16="http://schemas.microsoft.com/office/drawing/2014/main" id="{AEAEB93A-6E49-41A7-9119-5CF58FFC1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866" y="3657601"/>
              <a:ext cx="98155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+mj-lt"/>
                </a:rPr>
                <a:t>DTG + TDF/FTC </a:t>
              </a:r>
              <a:b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+mj-lt"/>
                </a:rPr>
              </a:br>
              <a: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+mj-lt"/>
                </a:rPr>
                <a:t>+ 3.0 kg</a:t>
              </a:r>
            </a:p>
          </p:txBody>
        </p:sp>
        <p:sp>
          <p:nvSpPr>
            <p:cNvPr id="30" name="Rectangle 225">
              <a:extLst>
                <a:ext uri="{FF2B5EF4-FFF2-40B4-BE49-F238E27FC236}">
                  <a16:creationId xmlns:a16="http://schemas.microsoft.com/office/drawing/2014/main" id="{68CB12B9-68A9-4DE8-8E3D-B5CCF3492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866" y="4340226"/>
              <a:ext cx="8284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altLang="fr-FR" sz="1200" b="1">
                  <a:solidFill>
                    <a:srgbClr val="006600"/>
                  </a:solidFill>
                  <a:latin typeface="+mj-lt"/>
                </a:rPr>
                <a:t>EFV/TDF/FTC</a:t>
              </a:r>
              <a:b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6600"/>
                  </a:solidFill>
                  <a:effectLst/>
                  <a:latin typeface="+mj-lt"/>
                </a:rPr>
              </a:br>
              <a:r>
                <a:rPr lang="es-ES" altLang="fr-FR" sz="1200" b="1">
                  <a:solidFill>
                    <a:srgbClr val="006600"/>
                  </a:solidFill>
                  <a:latin typeface="+mj-lt"/>
                </a:rPr>
                <a:t>+ </a:t>
              </a:r>
              <a: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6600"/>
                  </a:solidFill>
                  <a:effectLst/>
                  <a:latin typeface="+mj-lt"/>
                </a:rPr>
                <a:t>0.5 kg</a:t>
              </a:r>
              <a:endParaRPr kumimoji="0" lang="es-ES" altLang="fr-FR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38" name="Left Bracket 42">
              <a:extLst>
                <a:ext uri="{FF2B5EF4-FFF2-40B4-BE49-F238E27FC236}">
                  <a16:creationId xmlns:a16="http://schemas.microsoft.com/office/drawing/2014/main" id="{7C7E1924-3702-44EB-AF0C-30D9B5D1496F}"/>
                </a:ext>
              </a:extLst>
            </p:cNvPr>
            <p:cNvSpPr/>
            <p:nvPr/>
          </p:nvSpPr>
          <p:spPr>
            <a:xfrm rot="10800000">
              <a:off x="3967215" y="3250650"/>
              <a:ext cx="76041" cy="550377"/>
            </a:xfrm>
            <a:prstGeom prst="lef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9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>
              <a:off x="4072122" y="4077904"/>
              <a:ext cx="28138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sz="1200"/>
                <a:t>**</a:t>
              </a:r>
            </a:p>
          </p:txBody>
        </p:sp>
        <p:sp>
          <p:nvSpPr>
            <p:cNvPr id="240" name="Left Bracket 42">
              <a:extLst>
                <a:ext uri="{FF2B5EF4-FFF2-40B4-BE49-F238E27FC236}">
                  <a16:creationId xmlns:a16="http://schemas.microsoft.com/office/drawing/2014/main" id="{7C7E1924-3702-44EB-AF0C-30D9B5D1496F}"/>
                </a:ext>
              </a:extLst>
            </p:cNvPr>
            <p:cNvSpPr/>
            <p:nvPr/>
          </p:nvSpPr>
          <p:spPr>
            <a:xfrm rot="10800000">
              <a:off x="3967214" y="3876931"/>
              <a:ext cx="76041" cy="637139"/>
            </a:xfrm>
            <a:prstGeom prst="lef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1" name="Left Bracket 42">
              <a:extLst>
                <a:ext uri="{FF2B5EF4-FFF2-40B4-BE49-F238E27FC236}">
                  <a16:creationId xmlns:a16="http://schemas.microsoft.com/office/drawing/2014/main" id="{7C7E1924-3702-44EB-AF0C-30D9B5D1496F}"/>
                </a:ext>
              </a:extLst>
            </p:cNvPr>
            <p:cNvSpPr/>
            <p:nvPr/>
          </p:nvSpPr>
          <p:spPr>
            <a:xfrm rot="10800000">
              <a:off x="4277460" y="3248510"/>
              <a:ext cx="76041" cy="1279040"/>
            </a:xfrm>
            <a:prstGeom prst="lef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5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>
              <a:off x="3874149" y="4907679"/>
              <a:ext cx="912605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sz="1100">
                  <a:solidFill>
                    <a:srgbClr val="000066"/>
                  </a:solidFill>
                </a:rPr>
                <a:t>* ns</a:t>
              </a:r>
            </a:p>
            <a:p>
              <a:r>
                <a:rPr lang="es-ES" sz="1100">
                  <a:solidFill>
                    <a:srgbClr val="000066"/>
                  </a:solidFill>
                </a:rPr>
                <a:t>** p &lt; 0.01</a:t>
              </a:r>
            </a:p>
            <a:p>
              <a:r>
                <a:rPr lang="es-ES" sz="1100">
                  <a:solidFill>
                    <a:srgbClr val="000066"/>
                  </a:solidFill>
                </a:rPr>
                <a:t>***p &lt; 0.05</a:t>
              </a:r>
              <a:br>
                <a:rPr lang="es-ES" sz="1100">
                  <a:solidFill>
                    <a:srgbClr val="000066"/>
                  </a:solidFill>
                </a:rPr>
              </a:br>
              <a:r>
                <a:rPr lang="es-ES" sz="1100">
                  <a:solidFill>
                    <a:srgbClr val="000066"/>
                  </a:solidFill>
                </a:rPr>
                <a:t>****p &lt; 0.001</a:t>
              </a:r>
            </a:p>
          </p:txBody>
        </p:sp>
        <p:sp>
          <p:nvSpPr>
            <p:cNvPr id="246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>
              <a:off x="4081742" y="3392116"/>
              <a:ext cx="54820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sz="1200"/>
                <a:t>*</a:t>
              </a:r>
            </a:p>
          </p:txBody>
        </p:sp>
        <p:sp>
          <p:nvSpPr>
            <p:cNvPr id="251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 flipH="1">
              <a:off x="4396988" y="3726323"/>
              <a:ext cx="1635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sz="1200"/>
                <a:t>**</a:t>
              </a:r>
            </a:p>
          </p:txBody>
        </p:sp>
      </p:grpSp>
      <p:sp>
        <p:nvSpPr>
          <p:cNvPr id="252" name="AutoShape 162"/>
          <p:cNvSpPr>
            <a:spLocks noChangeArrowheads="1"/>
          </p:cNvSpPr>
          <p:nvPr/>
        </p:nvSpPr>
        <p:spPr bwMode="auto">
          <a:xfrm>
            <a:off x="1" y="6570663"/>
            <a:ext cx="79088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ADVANCE</a:t>
            </a:r>
          </a:p>
        </p:txBody>
      </p:sp>
      <p:sp>
        <p:nvSpPr>
          <p:cNvPr id="253" name="Rectangle 2"/>
          <p:cNvSpPr txBox="1">
            <a:spLocks noChangeArrowheads="1"/>
          </p:cNvSpPr>
          <p:nvPr/>
        </p:nvSpPr>
        <p:spPr bwMode="auto">
          <a:xfrm>
            <a:off x="203200" y="0"/>
            <a:ext cx="89408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endParaRPr lang="en-US" sz="3200" b="1" kern="0" dirty="0">
              <a:solidFill>
                <a:srgbClr val="333399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54" name="ZoneTexte 69"/>
          <p:cNvSpPr txBox="1">
            <a:spLocks noChangeArrowheads="1"/>
          </p:cNvSpPr>
          <p:nvPr/>
        </p:nvSpPr>
        <p:spPr bwMode="auto">
          <a:xfrm>
            <a:off x="1531984" y="6570663"/>
            <a:ext cx="759773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>
              <a:spcBef>
                <a:spcPct val="0"/>
              </a:spcBef>
              <a:buClrTx/>
              <a:buNone/>
            </a:pPr>
            <a:r>
              <a:rPr lang="fr-FR" altLang="fr-FR" sz="1200" i="1" dirty="0"/>
              <a:t>Venter WDF, </a:t>
            </a:r>
            <a:r>
              <a:rPr lang="fr-FR" sz="1200" i="1" dirty="0"/>
              <a:t>N </a:t>
            </a:r>
            <a:r>
              <a:rPr lang="fr-FR" sz="1200" i="1" dirty="0" err="1"/>
              <a:t>Engl</a:t>
            </a:r>
            <a:r>
              <a:rPr lang="fr-FR" sz="1200" i="1" dirty="0"/>
              <a:t> J Med. 2019;381:803-15 </a:t>
            </a:r>
            <a:r>
              <a:rPr lang="fr-FR" altLang="fr-FR" sz="1200" i="1" dirty="0"/>
              <a:t>; </a:t>
            </a:r>
            <a:r>
              <a:rPr lang="en-US" altLang="fr-FR" sz="1200" i="1" dirty="0"/>
              <a:t>Hill A, IAS 2019, MOAX0102LB</a:t>
            </a:r>
            <a:r>
              <a:rPr lang="fr-FR" altLang="fr-FR" sz="1200" i="1" dirty="0"/>
              <a:t> 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02606E1A-9724-43E1-AD50-CB4563763FDE}"/>
              </a:ext>
            </a:extLst>
          </p:cNvPr>
          <p:cNvGrpSpPr/>
          <p:nvPr/>
        </p:nvGrpSpPr>
        <p:grpSpPr>
          <a:xfrm>
            <a:off x="4846091" y="2354264"/>
            <a:ext cx="4304645" cy="3104079"/>
            <a:chOff x="4846091" y="2354264"/>
            <a:chExt cx="4304645" cy="3104079"/>
          </a:xfrm>
        </p:grpSpPr>
        <p:sp>
          <p:nvSpPr>
            <p:cNvPr id="6219" name="Rectangle 107">
              <a:extLst>
                <a:ext uri="{FF2B5EF4-FFF2-40B4-BE49-F238E27FC236}">
                  <a16:creationId xmlns:a16="http://schemas.microsoft.com/office/drawing/2014/main" id="{C17E60D0-368A-45EF-93C5-F5DD9E829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23542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8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6320" name="Groupe 6319">
              <a:extLst>
                <a:ext uri="{FF2B5EF4-FFF2-40B4-BE49-F238E27FC236}">
                  <a16:creationId xmlns:a16="http://schemas.microsoft.com/office/drawing/2014/main" id="{67DE3763-C383-4112-AFEB-47B95F9486FB}"/>
                </a:ext>
              </a:extLst>
            </p:cNvPr>
            <p:cNvGrpSpPr/>
            <p:nvPr/>
          </p:nvGrpSpPr>
          <p:grpSpPr>
            <a:xfrm>
              <a:off x="5000431" y="2428877"/>
              <a:ext cx="2161692" cy="2571750"/>
              <a:chOff x="6577014" y="2428876"/>
              <a:chExt cx="3605213" cy="2571750"/>
            </a:xfrm>
          </p:grpSpPr>
          <p:sp>
            <p:nvSpPr>
              <p:cNvPr id="35" name="Line 6">
                <a:extLst>
                  <a:ext uri="{FF2B5EF4-FFF2-40B4-BE49-F238E27FC236}">
                    <a16:creationId xmlns:a16="http://schemas.microsoft.com/office/drawing/2014/main" id="{7C4B392F-73A6-4735-9983-448937BE6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15114" y="4664076"/>
                <a:ext cx="3567113" cy="0"/>
              </a:xfrm>
              <a:prstGeom prst="line">
                <a:avLst/>
              </a:prstGeom>
              <a:noFill/>
              <a:ln w="0">
                <a:solidFill>
                  <a:srgbClr val="000033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sz="1200"/>
              </a:p>
            </p:txBody>
          </p:sp>
          <p:grpSp>
            <p:nvGrpSpPr>
              <p:cNvPr id="6319" name="Groupe 6318">
                <a:extLst>
                  <a:ext uri="{FF2B5EF4-FFF2-40B4-BE49-F238E27FC236}">
                    <a16:creationId xmlns:a16="http://schemas.microsoft.com/office/drawing/2014/main" id="{65764F00-D5C4-471C-8B0A-8DE586FBB9D0}"/>
                  </a:ext>
                </a:extLst>
              </p:cNvPr>
              <p:cNvGrpSpPr/>
              <p:nvPr/>
            </p:nvGrpSpPr>
            <p:grpSpPr>
              <a:xfrm>
                <a:off x="6577014" y="2428876"/>
                <a:ext cx="3605212" cy="2571750"/>
                <a:chOff x="6577014" y="2428876"/>
                <a:chExt cx="3605212" cy="2571750"/>
              </a:xfrm>
            </p:grpSpPr>
            <p:sp>
              <p:nvSpPr>
                <p:cNvPr id="6201" name="Line 89">
                  <a:extLst>
                    <a:ext uri="{FF2B5EF4-FFF2-40B4-BE49-F238E27FC236}">
                      <a16:creationId xmlns:a16="http://schemas.microsoft.com/office/drawing/2014/main" id="{E6538118-61F2-439C-8B06-C91D3A46EF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290051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02" name="Line 90">
                  <a:extLst>
                    <a:ext uri="{FF2B5EF4-FFF2-40B4-BE49-F238E27FC236}">
                      <a16:creationId xmlns:a16="http://schemas.microsoft.com/office/drawing/2014/main" id="{D14038A7-F858-435C-977C-584DBCA76F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182226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03" name="Freeform 91">
                  <a:extLst>
                    <a:ext uri="{FF2B5EF4-FFF2-40B4-BE49-F238E27FC236}">
                      <a16:creationId xmlns:a16="http://schemas.microsoft.com/office/drawing/2014/main" id="{AAE279E8-6A1D-404A-AA14-7941995819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11976" y="4946651"/>
                  <a:ext cx="3270250" cy="0"/>
                </a:xfrm>
                <a:custGeom>
                  <a:avLst/>
                  <a:gdLst>
                    <a:gd name="T0" fmla="*/ 0 w 2060"/>
                    <a:gd name="T1" fmla="*/ 375 w 2060"/>
                    <a:gd name="T2" fmla="*/ 936 w 2060"/>
                    <a:gd name="T3" fmla="*/ 1498 w 2060"/>
                    <a:gd name="T4" fmla="*/ 2060 w 2060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2060">
                      <a:moveTo>
                        <a:pt x="0" y="0"/>
                      </a:moveTo>
                      <a:lnTo>
                        <a:pt x="375" y="0"/>
                      </a:lnTo>
                      <a:lnTo>
                        <a:pt x="936" y="0"/>
                      </a:lnTo>
                      <a:lnTo>
                        <a:pt x="1498" y="0"/>
                      </a:lnTo>
                      <a:lnTo>
                        <a:pt x="2060" y="0"/>
                      </a:lnTo>
                    </a:path>
                  </a:pathLst>
                </a:cu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04" name="Line 92">
                  <a:extLst>
                    <a:ext uri="{FF2B5EF4-FFF2-40B4-BE49-F238E27FC236}">
                      <a16:creationId xmlns:a16="http://schemas.microsoft.com/office/drawing/2014/main" id="{9EA38DE0-7896-4698-ABE5-CD285968C2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397876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05" name="Line 93">
                  <a:extLst>
                    <a:ext uri="{FF2B5EF4-FFF2-40B4-BE49-F238E27FC236}">
                      <a16:creationId xmlns:a16="http://schemas.microsoft.com/office/drawing/2014/main" id="{3103AC9E-B2D5-4AD8-B965-D5635C82F3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24288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06" name="Line 94">
                  <a:extLst>
                    <a:ext uri="{FF2B5EF4-FFF2-40B4-BE49-F238E27FC236}">
                      <a16:creationId xmlns:a16="http://schemas.microsoft.com/office/drawing/2014/main" id="{13773116-4142-4903-BCB6-ED7E8028EE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27082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07" name="Line 95">
                  <a:extLst>
                    <a:ext uri="{FF2B5EF4-FFF2-40B4-BE49-F238E27FC236}">
                      <a16:creationId xmlns:a16="http://schemas.microsoft.com/office/drawing/2014/main" id="{6ABC08BB-1EA1-47E2-ABF9-1013D42CE5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29876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08" name="Freeform 96">
                  <a:extLst>
                    <a:ext uri="{FF2B5EF4-FFF2-40B4-BE49-F238E27FC236}">
                      <a16:creationId xmlns:a16="http://schemas.microsoft.com/office/drawing/2014/main" id="{88F16C17-4089-454A-B80A-C2CE1C8816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15114" y="2428876"/>
                  <a:ext cx="296863" cy="2517775"/>
                </a:xfrm>
                <a:custGeom>
                  <a:avLst/>
                  <a:gdLst>
                    <a:gd name="T0" fmla="*/ 187 w 187"/>
                    <a:gd name="T1" fmla="*/ 1586 h 1586"/>
                    <a:gd name="T2" fmla="*/ 0 w 187"/>
                    <a:gd name="T3" fmla="*/ 1586 h 1586"/>
                    <a:gd name="T4" fmla="*/ 0 w 187"/>
                    <a:gd name="T5" fmla="*/ 1584 h 1586"/>
                    <a:gd name="T6" fmla="*/ 0 w 187"/>
                    <a:gd name="T7" fmla="*/ 1408 h 1586"/>
                    <a:gd name="T8" fmla="*/ 0 w 187"/>
                    <a:gd name="T9" fmla="*/ 1232 h 1586"/>
                    <a:gd name="T10" fmla="*/ 0 w 187"/>
                    <a:gd name="T11" fmla="*/ 1056 h 1586"/>
                    <a:gd name="T12" fmla="*/ 0 w 187"/>
                    <a:gd name="T13" fmla="*/ 880 h 1586"/>
                    <a:gd name="T14" fmla="*/ 0 w 187"/>
                    <a:gd name="T15" fmla="*/ 704 h 1586"/>
                    <a:gd name="T16" fmla="*/ 0 w 187"/>
                    <a:gd name="T17" fmla="*/ 528 h 1586"/>
                    <a:gd name="T18" fmla="*/ 0 w 187"/>
                    <a:gd name="T19" fmla="*/ 352 h 1586"/>
                    <a:gd name="T20" fmla="*/ 0 w 187"/>
                    <a:gd name="T21" fmla="*/ 176 h 1586"/>
                    <a:gd name="T22" fmla="*/ 0 w 187"/>
                    <a:gd name="T23" fmla="*/ 0 h 15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7" h="1586">
                      <a:moveTo>
                        <a:pt x="187" y="1586"/>
                      </a:moveTo>
                      <a:lnTo>
                        <a:pt x="0" y="1586"/>
                      </a:lnTo>
                      <a:lnTo>
                        <a:pt x="0" y="1584"/>
                      </a:lnTo>
                      <a:lnTo>
                        <a:pt x="0" y="1408"/>
                      </a:lnTo>
                      <a:lnTo>
                        <a:pt x="0" y="1232"/>
                      </a:lnTo>
                      <a:lnTo>
                        <a:pt x="0" y="1056"/>
                      </a:lnTo>
                      <a:lnTo>
                        <a:pt x="0" y="880"/>
                      </a:lnTo>
                      <a:lnTo>
                        <a:pt x="0" y="704"/>
                      </a:lnTo>
                      <a:lnTo>
                        <a:pt x="0" y="528"/>
                      </a:lnTo>
                      <a:lnTo>
                        <a:pt x="0" y="352"/>
                      </a:lnTo>
                      <a:lnTo>
                        <a:pt x="0" y="17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09" name="Line 97">
                  <a:extLst>
                    <a:ext uri="{FF2B5EF4-FFF2-40B4-BE49-F238E27FC236}">
                      <a16:creationId xmlns:a16="http://schemas.microsoft.com/office/drawing/2014/main" id="{3C372A70-EDE4-42BA-B07B-6FC3622F1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32670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0" name="Line 98">
                  <a:extLst>
                    <a:ext uri="{FF2B5EF4-FFF2-40B4-BE49-F238E27FC236}">
                      <a16:creationId xmlns:a16="http://schemas.microsoft.com/office/drawing/2014/main" id="{687BE308-0016-4660-80A7-BB9720D283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35464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1" name="Line 99">
                  <a:extLst>
                    <a:ext uri="{FF2B5EF4-FFF2-40B4-BE49-F238E27FC236}">
                      <a16:creationId xmlns:a16="http://schemas.microsoft.com/office/drawing/2014/main" id="{C52A5F53-47C5-4BB3-9A97-2394C4F18C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507289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2" name="Line 100">
                  <a:extLst>
                    <a:ext uri="{FF2B5EF4-FFF2-40B4-BE49-F238E27FC236}">
                      <a16:creationId xmlns:a16="http://schemas.microsoft.com/office/drawing/2014/main" id="{BBFD00D3-B5E7-4E17-9E9D-31EC2165C8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38258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3" name="Line 101">
                  <a:extLst>
                    <a:ext uri="{FF2B5EF4-FFF2-40B4-BE49-F238E27FC236}">
                      <a16:creationId xmlns:a16="http://schemas.microsoft.com/office/drawing/2014/main" id="{B1EF461B-E586-4C87-ACB2-2C5E0EDB9F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43846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4" name="Line 102">
                  <a:extLst>
                    <a:ext uri="{FF2B5EF4-FFF2-40B4-BE49-F238E27FC236}">
                      <a16:creationId xmlns:a16="http://schemas.microsoft.com/office/drawing/2014/main" id="{0BDC1A1C-7012-492D-9519-F511764A16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41052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5" name="Line 103">
                  <a:extLst>
                    <a:ext uri="{FF2B5EF4-FFF2-40B4-BE49-F238E27FC236}">
                      <a16:creationId xmlns:a16="http://schemas.microsoft.com/office/drawing/2014/main" id="{3FB3067A-55FA-4E6D-9AA8-B733693279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46640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6" name="Line 104">
                  <a:extLst>
                    <a:ext uri="{FF2B5EF4-FFF2-40B4-BE49-F238E27FC236}">
                      <a16:creationId xmlns:a16="http://schemas.microsoft.com/office/drawing/2014/main" id="{83E2A749-453C-4D54-BD0D-D14C7FD5F1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577014" y="4943476"/>
                  <a:ext cx="38100" cy="0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7" name="Line 105">
                  <a:extLst>
                    <a:ext uri="{FF2B5EF4-FFF2-40B4-BE49-F238E27FC236}">
                      <a16:creationId xmlns:a16="http://schemas.microsoft.com/office/drawing/2014/main" id="{83D4A5C5-BE7E-4490-A4C8-198F4AE440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615114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  <p:sp>
              <p:nvSpPr>
                <p:cNvPr id="6218" name="Line 106">
                  <a:extLst>
                    <a:ext uri="{FF2B5EF4-FFF2-40B4-BE49-F238E27FC236}">
                      <a16:creationId xmlns:a16="http://schemas.microsoft.com/office/drawing/2014/main" id="{100CEAD7-5FFD-4238-BDBD-FD48970A4B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911976" y="4946651"/>
                  <a:ext cx="0" cy="53975"/>
                </a:xfrm>
                <a:prstGeom prst="line">
                  <a:avLst/>
                </a:prstGeom>
                <a:noFill/>
                <a:ln w="12700">
                  <a:solidFill>
                    <a:srgbClr val="000033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sz="1200"/>
                </a:p>
              </p:txBody>
            </p:sp>
          </p:grpSp>
        </p:grpSp>
        <p:sp>
          <p:nvSpPr>
            <p:cNvPr id="6220" name="Rectangle 108">
              <a:extLst>
                <a:ext uri="{FF2B5EF4-FFF2-40B4-BE49-F238E27FC236}">
                  <a16:creationId xmlns:a16="http://schemas.microsoft.com/office/drawing/2014/main" id="{88A9CD51-956A-43A6-9006-44708EEB6C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26336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7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1" name="Rectangle 109">
              <a:extLst>
                <a:ext uri="{FF2B5EF4-FFF2-40B4-BE49-F238E27FC236}">
                  <a16:creationId xmlns:a16="http://schemas.microsoft.com/office/drawing/2014/main" id="{53F2F588-5280-41DA-92CA-AC5940DB7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29130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6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2" name="Rectangle 110">
              <a:extLst>
                <a:ext uri="{FF2B5EF4-FFF2-40B4-BE49-F238E27FC236}">
                  <a16:creationId xmlns:a16="http://schemas.microsoft.com/office/drawing/2014/main" id="{A59FF8EC-5088-481B-9795-857947A98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31924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5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3" name="Rectangle 111">
              <a:extLst>
                <a:ext uri="{FF2B5EF4-FFF2-40B4-BE49-F238E27FC236}">
                  <a16:creationId xmlns:a16="http://schemas.microsoft.com/office/drawing/2014/main" id="{8B863685-1160-46AC-AD4E-D11DE8854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34718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4" name="Rectangle 112">
              <a:extLst>
                <a:ext uri="{FF2B5EF4-FFF2-40B4-BE49-F238E27FC236}">
                  <a16:creationId xmlns:a16="http://schemas.microsoft.com/office/drawing/2014/main" id="{BBA7B033-D925-4187-95FE-57AC96F6E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37512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5" name="Rectangle 113">
              <a:extLst>
                <a:ext uri="{FF2B5EF4-FFF2-40B4-BE49-F238E27FC236}">
                  <a16:creationId xmlns:a16="http://schemas.microsoft.com/office/drawing/2014/main" id="{D06B6A7E-E914-47EC-A99E-E7D3D2028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43100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6" name="Rectangle 114">
              <a:extLst>
                <a:ext uri="{FF2B5EF4-FFF2-40B4-BE49-F238E27FC236}">
                  <a16:creationId xmlns:a16="http://schemas.microsoft.com/office/drawing/2014/main" id="{915CEB4B-C75C-4345-B2AD-9C1D0A5D7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45894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7" name="Rectangle 115">
              <a:extLst>
                <a:ext uri="{FF2B5EF4-FFF2-40B4-BE49-F238E27FC236}">
                  <a16:creationId xmlns:a16="http://schemas.microsoft.com/office/drawing/2014/main" id="{E98EE309-2503-42EB-B611-AD559AD5C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387" y="4030664"/>
              <a:ext cx="849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8" name="Rectangle 116">
              <a:extLst>
                <a:ext uri="{FF2B5EF4-FFF2-40B4-BE49-F238E27FC236}">
                  <a16:creationId xmlns:a16="http://schemas.microsoft.com/office/drawing/2014/main" id="{ECBC673B-4F63-4210-896E-8A48D26C4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6091" y="4868864"/>
              <a:ext cx="13625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-1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29" name="Rectangle 117">
              <a:extLst>
                <a:ext uri="{FF2B5EF4-FFF2-40B4-BE49-F238E27FC236}">
                  <a16:creationId xmlns:a16="http://schemas.microsoft.com/office/drawing/2014/main" id="{60043127-C1D4-4565-8C2D-1ADB2FB5D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1843" y="503078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30" name="Rectangle 118">
              <a:extLst>
                <a:ext uri="{FF2B5EF4-FFF2-40B4-BE49-F238E27FC236}">
                  <a16:creationId xmlns:a16="http://schemas.microsoft.com/office/drawing/2014/main" id="{565945A8-6398-471B-9F86-6E2A982C6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4314" y="503078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12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31" name="Rectangle 119">
              <a:extLst>
                <a:ext uri="{FF2B5EF4-FFF2-40B4-BE49-F238E27FC236}">
                  <a16:creationId xmlns:a16="http://schemas.microsoft.com/office/drawing/2014/main" id="{B19D7ED3-93C5-46E6-B05D-ECB9DE8FA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9264" y="503078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24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32" name="Rectangle 120">
              <a:extLst>
                <a:ext uri="{FF2B5EF4-FFF2-40B4-BE49-F238E27FC236}">
                  <a16:creationId xmlns:a16="http://schemas.microsoft.com/office/drawing/2014/main" id="{95ADFCE5-5278-43EB-B359-A901BBF76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4214" y="503078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36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33" name="Rectangle 121">
              <a:extLst>
                <a:ext uri="{FF2B5EF4-FFF2-40B4-BE49-F238E27FC236}">
                  <a16:creationId xmlns:a16="http://schemas.microsoft.com/office/drawing/2014/main" id="{C5BDD3B6-C2C0-465D-BCEA-138661228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8211" y="5030789"/>
              <a:ext cx="1699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48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34" name="Rectangle 122">
              <a:extLst>
                <a:ext uri="{FF2B5EF4-FFF2-40B4-BE49-F238E27FC236}">
                  <a16:creationId xmlns:a16="http://schemas.microsoft.com/office/drawing/2014/main" id="{49E2F00A-0476-4B29-A45C-64E4241AE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0794" y="5030789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altLang="fr-FR" sz="1200" i="0" u="none" strike="noStrike" cap="none" normalizeH="0" baseline="0">
                  <a:ln>
                    <a:noFill/>
                  </a:ln>
                  <a:solidFill>
                    <a:srgbClr val="000066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35" name="Rectangle 123">
              <a:extLst>
                <a:ext uri="{FF2B5EF4-FFF2-40B4-BE49-F238E27FC236}">
                  <a16:creationId xmlns:a16="http://schemas.microsoft.com/office/drawing/2014/main" id="{A84AEE1A-474A-47AA-95F4-016A72C34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8545" y="5273677"/>
              <a:ext cx="65402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altLang="fr-FR" sz="1200">
                  <a:solidFill>
                    <a:srgbClr val="000066"/>
                  </a:solidFill>
                </a:rPr>
                <a:t>Semanas</a:t>
              </a:r>
              <a:endParaRPr kumimoji="0" lang="es-ES" altLang="fr-FR" sz="12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36" name="Line 124">
              <a:extLst>
                <a:ext uri="{FF2B5EF4-FFF2-40B4-BE49-F238E27FC236}">
                  <a16:creationId xmlns:a16="http://schemas.microsoft.com/office/drawing/2014/main" id="{472E7795-48AF-4E7C-AB38-994A624FC4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27173" y="2917827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37" name="Line 125">
              <a:extLst>
                <a:ext uri="{FF2B5EF4-FFF2-40B4-BE49-F238E27FC236}">
                  <a16:creationId xmlns:a16="http://schemas.microsoft.com/office/drawing/2014/main" id="{8D8B75B4-2A36-4DA1-B348-1C1A0DB23D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5280" y="2917827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38" name="Line 126">
              <a:extLst>
                <a:ext uri="{FF2B5EF4-FFF2-40B4-BE49-F238E27FC236}">
                  <a16:creationId xmlns:a16="http://schemas.microsoft.com/office/drawing/2014/main" id="{1CEFCDAB-A669-4547-9BA9-E049F716BD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27173" y="3355977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39" name="Line 127">
              <a:extLst>
                <a:ext uri="{FF2B5EF4-FFF2-40B4-BE49-F238E27FC236}">
                  <a16:creationId xmlns:a16="http://schemas.microsoft.com/office/drawing/2014/main" id="{8D2FC37F-845E-40B7-8D44-347F9D6AE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5280" y="3355977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0" name="Line 128">
              <a:extLst>
                <a:ext uri="{FF2B5EF4-FFF2-40B4-BE49-F238E27FC236}">
                  <a16:creationId xmlns:a16="http://schemas.microsoft.com/office/drawing/2014/main" id="{F43D84AC-231B-4096-A994-07DF69508C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27173" y="2917827"/>
              <a:ext cx="0" cy="43815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1" name="Line 129">
              <a:extLst>
                <a:ext uri="{FF2B5EF4-FFF2-40B4-BE49-F238E27FC236}">
                  <a16:creationId xmlns:a16="http://schemas.microsoft.com/office/drawing/2014/main" id="{15699070-CEAD-4FA1-9B63-FCE09B008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62123" y="2622552"/>
              <a:ext cx="0" cy="52070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2" name="Line 130">
              <a:extLst>
                <a:ext uri="{FF2B5EF4-FFF2-40B4-BE49-F238E27FC236}">
                  <a16:creationId xmlns:a16="http://schemas.microsoft.com/office/drawing/2014/main" id="{58F6B402-38DF-4B94-AFBF-A317D0263A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62123" y="2622552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3" name="Line 131">
              <a:extLst>
                <a:ext uri="{FF2B5EF4-FFF2-40B4-BE49-F238E27FC236}">
                  <a16:creationId xmlns:a16="http://schemas.microsoft.com/office/drawing/2014/main" id="{C9334055-BBC3-456E-A902-3B757B3EAE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230" y="2622552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4" name="Line 132">
              <a:extLst>
                <a:ext uri="{FF2B5EF4-FFF2-40B4-BE49-F238E27FC236}">
                  <a16:creationId xmlns:a16="http://schemas.microsoft.com/office/drawing/2014/main" id="{ED68B920-F6BB-4658-B959-70CC2B1363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230" y="3143252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5" name="Line 133">
              <a:extLst>
                <a:ext uri="{FF2B5EF4-FFF2-40B4-BE49-F238E27FC236}">
                  <a16:creationId xmlns:a16="http://schemas.microsoft.com/office/drawing/2014/main" id="{2723FA18-FA8C-441A-BE34-A2B7396D40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62123" y="3143252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6" name="Line 134">
              <a:extLst>
                <a:ext uri="{FF2B5EF4-FFF2-40B4-BE49-F238E27FC236}">
                  <a16:creationId xmlns:a16="http://schemas.microsoft.com/office/drawing/2014/main" id="{DA179EBA-F9FE-44DB-9AF8-C0F2705512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2223" y="3332164"/>
              <a:ext cx="0" cy="347663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7" name="Line 135">
              <a:extLst>
                <a:ext uri="{FF2B5EF4-FFF2-40B4-BE49-F238E27FC236}">
                  <a16:creationId xmlns:a16="http://schemas.microsoft.com/office/drawing/2014/main" id="{9CFB799B-390B-4BB8-A648-63F7681674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2223" y="3332164"/>
              <a:ext cx="22845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8" name="Line 136">
              <a:extLst>
                <a:ext uri="{FF2B5EF4-FFF2-40B4-BE49-F238E27FC236}">
                  <a16:creationId xmlns:a16="http://schemas.microsoft.com/office/drawing/2014/main" id="{7182EFAA-D18F-400B-8E7A-616CCCA974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2223" y="3679827"/>
              <a:ext cx="22845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49" name="Line 137">
              <a:extLst>
                <a:ext uri="{FF2B5EF4-FFF2-40B4-BE49-F238E27FC236}">
                  <a16:creationId xmlns:a16="http://schemas.microsoft.com/office/drawing/2014/main" id="{F0867AF6-6C8B-45CD-AF93-B8AA90ABAC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71282" y="3332164"/>
              <a:ext cx="20941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0" name="Line 138">
              <a:extLst>
                <a:ext uri="{FF2B5EF4-FFF2-40B4-BE49-F238E27FC236}">
                  <a16:creationId xmlns:a16="http://schemas.microsoft.com/office/drawing/2014/main" id="{51087E3F-E0FD-4413-8FA4-B6AC2034F6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71282" y="3679827"/>
              <a:ext cx="20941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1" name="Line 139">
              <a:extLst>
                <a:ext uri="{FF2B5EF4-FFF2-40B4-BE49-F238E27FC236}">
                  <a16:creationId xmlns:a16="http://schemas.microsoft.com/office/drawing/2014/main" id="{196EF74D-BFD0-4250-9806-EF228F8B9D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58226" y="3967164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2" name="Line 140">
              <a:extLst>
                <a:ext uri="{FF2B5EF4-FFF2-40B4-BE49-F238E27FC236}">
                  <a16:creationId xmlns:a16="http://schemas.microsoft.com/office/drawing/2014/main" id="{BCC8ACBE-393A-423A-B5DA-B3EF9DB01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36333" y="3967164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3" name="Line 141">
              <a:extLst>
                <a:ext uri="{FF2B5EF4-FFF2-40B4-BE49-F238E27FC236}">
                  <a16:creationId xmlns:a16="http://schemas.microsoft.com/office/drawing/2014/main" id="{E2E09990-D2B7-41F6-A8BC-0858F8B651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36333" y="4200527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4" name="Line 142">
              <a:extLst>
                <a:ext uri="{FF2B5EF4-FFF2-40B4-BE49-F238E27FC236}">
                  <a16:creationId xmlns:a16="http://schemas.microsoft.com/office/drawing/2014/main" id="{FDAC4008-AB0B-488B-B563-4506DCB253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58226" y="4200527"/>
              <a:ext cx="21893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5" name="Line 143">
              <a:extLst>
                <a:ext uri="{FF2B5EF4-FFF2-40B4-BE49-F238E27FC236}">
                  <a16:creationId xmlns:a16="http://schemas.microsoft.com/office/drawing/2014/main" id="{1448ECDE-09A2-43B7-B219-97DED4928A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58226" y="3967164"/>
              <a:ext cx="0" cy="233363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6" name="Line 144">
              <a:extLst>
                <a:ext uri="{FF2B5EF4-FFF2-40B4-BE49-F238E27FC236}">
                  <a16:creationId xmlns:a16="http://schemas.microsoft.com/office/drawing/2014/main" id="{D749AE21-B096-43AA-B8CD-240621A345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01275" y="4367214"/>
              <a:ext cx="22845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7" name="Line 145">
              <a:extLst>
                <a:ext uri="{FF2B5EF4-FFF2-40B4-BE49-F238E27FC236}">
                  <a16:creationId xmlns:a16="http://schemas.microsoft.com/office/drawing/2014/main" id="{1B92293C-4AC5-44D8-BA08-247C9DF44B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0334" y="4367214"/>
              <a:ext cx="20941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8" name="Line 146">
              <a:extLst>
                <a:ext uri="{FF2B5EF4-FFF2-40B4-BE49-F238E27FC236}">
                  <a16:creationId xmlns:a16="http://schemas.microsoft.com/office/drawing/2014/main" id="{FB6448A4-A03E-4287-B108-3C8745A847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0334" y="4543427"/>
              <a:ext cx="20941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59" name="Line 147">
              <a:extLst>
                <a:ext uri="{FF2B5EF4-FFF2-40B4-BE49-F238E27FC236}">
                  <a16:creationId xmlns:a16="http://schemas.microsoft.com/office/drawing/2014/main" id="{7B116C64-A354-45DC-816D-47F5B1C191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01275" y="4543427"/>
              <a:ext cx="22845" cy="0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0" name="Line 148">
              <a:extLst>
                <a:ext uri="{FF2B5EF4-FFF2-40B4-BE49-F238E27FC236}">
                  <a16:creationId xmlns:a16="http://schemas.microsoft.com/office/drawing/2014/main" id="{8C7A0185-CEAC-46D6-816B-9831220273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01275" y="4367214"/>
              <a:ext cx="0" cy="176213"/>
            </a:xfrm>
            <a:prstGeom prst="line">
              <a:avLst/>
            </a:prstGeom>
            <a:noFill/>
            <a:ln w="1270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1" name="Line 149">
              <a:extLst>
                <a:ext uri="{FF2B5EF4-FFF2-40B4-BE49-F238E27FC236}">
                  <a16:creationId xmlns:a16="http://schemas.microsoft.com/office/drawing/2014/main" id="{647773B1-1213-4D33-87ED-59EE481A63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62123" y="3525839"/>
              <a:ext cx="21880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2" name="Line 150">
              <a:extLst>
                <a:ext uri="{FF2B5EF4-FFF2-40B4-BE49-F238E27FC236}">
                  <a16:creationId xmlns:a16="http://schemas.microsoft.com/office/drawing/2014/main" id="{4C973904-B566-4FD3-AD56-3984CEC413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230" y="3525839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3" name="Line 151">
              <a:extLst>
                <a:ext uri="{FF2B5EF4-FFF2-40B4-BE49-F238E27FC236}">
                  <a16:creationId xmlns:a16="http://schemas.microsoft.com/office/drawing/2014/main" id="{C408C877-D8DA-42B9-A54A-BB63D25126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2223" y="4086227"/>
              <a:ext cx="22845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4" name="Line 152">
              <a:extLst>
                <a:ext uri="{FF2B5EF4-FFF2-40B4-BE49-F238E27FC236}">
                  <a16:creationId xmlns:a16="http://schemas.microsoft.com/office/drawing/2014/main" id="{D46C6857-C48D-43B4-A734-AA8DB2E090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2223" y="4416427"/>
              <a:ext cx="22845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5" name="Line 153">
              <a:extLst>
                <a:ext uri="{FF2B5EF4-FFF2-40B4-BE49-F238E27FC236}">
                  <a16:creationId xmlns:a16="http://schemas.microsoft.com/office/drawing/2014/main" id="{530374AD-CD2D-4B5F-947D-CCC56CC152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2223" y="4086227"/>
              <a:ext cx="0" cy="33020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6" name="Line 154">
              <a:extLst>
                <a:ext uri="{FF2B5EF4-FFF2-40B4-BE49-F238E27FC236}">
                  <a16:creationId xmlns:a16="http://schemas.microsoft.com/office/drawing/2014/main" id="{4A011A52-75A1-4560-B128-3A5C67F030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71282" y="4416427"/>
              <a:ext cx="20941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7" name="Line 155">
              <a:extLst>
                <a:ext uri="{FF2B5EF4-FFF2-40B4-BE49-F238E27FC236}">
                  <a16:creationId xmlns:a16="http://schemas.microsoft.com/office/drawing/2014/main" id="{34E801FD-F8D7-43D1-89E7-C00528C409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71282" y="4086227"/>
              <a:ext cx="20941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8" name="Line 156">
              <a:extLst>
                <a:ext uri="{FF2B5EF4-FFF2-40B4-BE49-F238E27FC236}">
                  <a16:creationId xmlns:a16="http://schemas.microsoft.com/office/drawing/2014/main" id="{4F8EDC4B-5E78-4FFE-8F46-721CFAB87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58226" y="4392614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69" name="Line 157">
              <a:extLst>
                <a:ext uri="{FF2B5EF4-FFF2-40B4-BE49-F238E27FC236}">
                  <a16:creationId xmlns:a16="http://schemas.microsoft.com/office/drawing/2014/main" id="{6ECA95C8-2CF3-436C-8C68-953231A14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36333" y="4392614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0" name="Line 158">
              <a:extLst>
                <a:ext uri="{FF2B5EF4-FFF2-40B4-BE49-F238E27FC236}">
                  <a16:creationId xmlns:a16="http://schemas.microsoft.com/office/drawing/2014/main" id="{98F23100-A5E6-47CB-8753-735565DA60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180333" y="4603751"/>
              <a:ext cx="20887" cy="1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1" name="Line 159">
              <a:extLst>
                <a:ext uri="{FF2B5EF4-FFF2-40B4-BE49-F238E27FC236}">
                  <a16:creationId xmlns:a16="http://schemas.microsoft.com/office/drawing/2014/main" id="{1546D391-9054-418D-AAB4-8371D4C87C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201275" y="4603751"/>
              <a:ext cx="22786" cy="1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2" name="Line 160">
              <a:extLst>
                <a:ext uri="{FF2B5EF4-FFF2-40B4-BE49-F238E27FC236}">
                  <a16:creationId xmlns:a16="http://schemas.microsoft.com/office/drawing/2014/main" id="{F36A41AE-14D7-4EFD-9C1E-700636CD2A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01275" y="4752977"/>
              <a:ext cx="22845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3" name="Line 161">
              <a:extLst>
                <a:ext uri="{FF2B5EF4-FFF2-40B4-BE49-F238E27FC236}">
                  <a16:creationId xmlns:a16="http://schemas.microsoft.com/office/drawing/2014/main" id="{DEBF5182-63D5-42B4-861F-CCDE253AEE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80334" y="4752977"/>
              <a:ext cx="20941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4" name="Line 162">
              <a:extLst>
                <a:ext uri="{FF2B5EF4-FFF2-40B4-BE49-F238E27FC236}">
                  <a16:creationId xmlns:a16="http://schemas.microsoft.com/office/drawing/2014/main" id="{6D2FA3C3-4B0A-429E-BCE3-0A683C46EC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01275" y="4603752"/>
              <a:ext cx="0" cy="149225"/>
            </a:xfrm>
            <a:prstGeom prst="line">
              <a:avLst/>
            </a:prstGeom>
            <a:noFill/>
            <a:ln w="12700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5" name="Line 163">
              <a:extLst>
                <a:ext uri="{FF2B5EF4-FFF2-40B4-BE49-F238E27FC236}">
                  <a16:creationId xmlns:a16="http://schemas.microsoft.com/office/drawing/2014/main" id="{205E6E56-E2B4-4DB9-A80E-5F2D1C51B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36333" y="4600577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6" name="Line 164">
              <a:extLst>
                <a:ext uri="{FF2B5EF4-FFF2-40B4-BE49-F238E27FC236}">
                  <a16:creationId xmlns:a16="http://schemas.microsoft.com/office/drawing/2014/main" id="{60C44042-3CA4-4CD1-9765-CD93CA7B31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58226" y="4600577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7" name="Line 165">
              <a:extLst>
                <a:ext uri="{FF2B5EF4-FFF2-40B4-BE49-F238E27FC236}">
                  <a16:creationId xmlns:a16="http://schemas.microsoft.com/office/drawing/2014/main" id="{782124DA-4A91-4223-AEF6-E9ED658B6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58226" y="4392614"/>
              <a:ext cx="0" cy="207963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8" name="Line 166">
              <a:extLst>
                <a:ext uri="{FF2B5EF4-FFF2-40B4-BE49-F238E27FC236}">
                  <a16:creationId xmlns:a16="http://schemas.microsoft.com/office/drawing/2014/main" id="{01083EA6-545F-4058-B5D5-EC2803756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230" y="3992564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79" name="Line 167">
              <a:extLst>
                <a:ext uri="{FF2B5EF4-FFF2-40B4-BE49-F238E27FC236}">
                  <a16:creationId xmlns:a16="http://schemas.microsoft.com/office/drawing/2014/main" id="{79E19A8C-1F3B-481E-ABE8-98110C004B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62123" y="3992564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0" name="Line 168">
              <a:extLst>
                <a:ext uri="{FF2B5EF4-FFF2-40B4-BE49-F238E27FC236}">
                  <a16:creationId xmlns:a16="http://schemas.microsoft.com/office/drawing/2014/main" id="{828FA570-DF9C-4F31-AF37-0EEFE84C8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7173" y="3798889"/>
              <a:ext cx="0" cy="39370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1" name="Line 169">
              <a:extLst>
                <a:ext uri="{FF2B5EF4-FFF2-40B4-BE49-F238E27FC236}">
                  <a16:creationId xmlns:a16="http://schemas.microsoft.com/office/drawing/2014/main" id="{CDCAB187-4FF6-42D8-AD12-1D609CF0C5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27173" y="4192589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2" name="Line 170">
              <a:extLst>
                <a:ext uri="{FF2B5EF4-FFF2-40B4-BE49-F238E27FC236}">
                  <a16:creationId xmlns:a16="http://schemas.microsoft.com/office/drawing/2014/main" id="{27B45779-26B4-448D-821F-DAD44CD007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5280" y="4192589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3" name="Line 171">
              <a:extLst>
                <a:ext uri="{FF2B5EF4-FFF2-40B4-BE49-F238E27FC236}">
                  <a16:creationId xmlns:a16="http://schemas.microsoft.com/office/drawing/2014/main" id="{8D9533EE-59F6-4786-A8B1-338693A317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27173" y="3798889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4" name="Line 172">
              <a:extLst>
                <a:ext uri="{FF2B5EF4-FFF2-40B4-BE49-F238E27FC236}">
                  <a16:creationId xmlns:a16="http://schemas.microsoft.com/office/drawing/2014/main" id="{4C2A5FFD-3ECA-4D1F-BAAB-9B4E4DAAC7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5280" y="3798889"/>
              <a:ext cx="21893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5" name="Line 173">
              <a:extLst>
                <a:ext uri="{FF2B5EF4-FFF2-40B4-BE49-F238E27FC236}">
                  <a16:creationId xmlns:a16="http://schemas.microsoft.com/office/drawing/2014/main" id="{6E0E1743-924D-479B-9E24-C7EC1437F4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62123" y="3525839"/>
              <a:ext cx="0" cy="46672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6" name="Line 174">
              <a:extLst>
                <a:ext uri="{FF2B5EF4-FFF2-40B4-BE49-F238E27FC236}">
                  <a16:creationId xmlns:a16="http://schemas.microsoft.com/office/drawing/2014/main" id="{A21E5A83-37DD-4472-BC8C-3551BE3260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2223" y="4327527"/>
              <a:ext cx="22845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7" name="Line 175">
              <a:extLst>
                <a:ext uri="{FF2B5EF4-FFF2-40B4-BE49-F238E27FC236}">
                  <a16:creationId xmlns:a16="http://schemas.microsoft.com/office/drawing/2014/main" id="{1AA30EA9-ED6B-4C64-8381-8D615586E5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92223" y="4756152"/>
              <a:ext cx="22845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8" name="Line 176">
              <a:extLst>
                <a:ext uri="{FF2B5EF4-FFF2-40B4-BE49-F238E27FC236}">
                  <a16:creationId xmlns:a16="http://schemas.microsoft.com/office/drawing/2014/main" id="{39649B78-C583-4105-97E4-F2BEC8E687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92223" y="4327527"/>
              <a:ext cx="0" cy="428625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89" name="Line 177">
              <a:extLst>
                <a:ext uri="{FF2B5EF4-FFF2-40B4-BE49-F238E27FC236}">
                  <a16:creationId xmlns:a16="http://schemas.microsoft.com/office/drawing/2014/main" id="{575AFCE9-8425-4DE6-AAA0-E782DBBA8A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71281" y="4327527"/>
              <a:ext cx="43271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0" name="Line 178">
              <a:extLst>
                <a:ext uri="{FF2B5EF4-FFF2-40B4-BE49-F238E27FC236}">
                  <a16:creationId xmlns:a16="http://schemas.microsoft.com/office/drawing/2014/main" id="{77A2763A-311D-48F4-A515-B09408F792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71282" y="4756152"/>
              <a:ext cx="20941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1" name="Freeform 179">
              <a:extLst>
                <a:ext uri="{FF2B5EF4-FFF2-40B4-BE49-F238E27FC236}">
                  <a16:creationId xmlns:a16="http://schemas.microsoft.com/office/drawing/2014/main" id="{C0FA1419-FABF-4FA8-AA31-FCE728B99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0333" y="4616451"/>
              <a:ext cx="45719" cy="45719"/>
            </a:xfrm>
            <a:custGeom>
              <a:avLst/>
              <a:gdLst>
                <a:gd name="T0" fmla="*/ 46 w 46"/>
                <a:gd name="T1" fmla="*/ 22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2" name="Line 180">
              <a:extLst>
                <a:ext uri="{FF2B5EF4-FFF2-40B4-BE49-F238E27FC236}">
                  <a16:creationId xmlns:a16="http://schemas.microsoft.com/office/drawing/2014/main" id="{9635A106-4542-4EB4-8BA2-AA4B635B00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01275" y="4616452"/>
              <a:ext cx="0" cy="15240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3" name="Freeform 181">
              <a:extLst>
                <a:ext uri="{FF2B5EF4-FFF2-40B4-BE49-F238E27FC236}">
                  <a16:creationId xmlns:a16="http://schemas.microsoft.com/office/drawing/2014/main" id="{815A1D85-ACC9-452E-B544-A816EB2F4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0334" y="4768852"/>
              <a:ext cx="43786" cy="0"/>
            </a:xfrm>
            <a:custGeom>
              <a:avLst/>
              <a:gdLst>
                <a:gd name="T0" fmla="*/ 46 w 46"/>
                <a:gd name="T1" fmla="*/ 22 w 46"/>
                <a:gd name="T2" fmla="*/ 0 w 4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6">
                  <a:moveTo>
                    <a:pt x="46" y="0"/>
                  </a:moveTo>
                  <a:lnTo>
                    <a:pt x="22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4" name="Line 182">
              <a:extLst>
                <a:ext uri="{FF2B5EF4-FFF2-40B4-BE49-F238E27FC236}">
                  <a16:creationId xmlns:a16="http://schemas.microsoft.com/office/drawing/2014/main" id="{27A8BF04-87A6-4D35-AC1F-3919E6558E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36333" y="4527552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5" name="Line 183">
              <a:extLst>
                <a:ext uri="{FF2B5EF4-FFF2-40B4-BE49-F238E27FC236}">
                  <a16:creationId xmlns:a16="http://schemas.microsoft.com/office/drawing/2014/main" id="{C93C1481-41E0-4D6A-8E48-7BD5A35B44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69888" y="4527552"/>
              <a:ext cx="27830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6" name="Line 184">
              <a:extLst>
                <a:ext uri="{FF2B5EF4-FFF2-40B4-BE49-F238E27FC236}">
                  <a16:creationId xmlns:a16="http://schemas.microsoft.com/office/drawing/2014/main" id="{F622E42E-8848-410C-9633-F608894008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58226" y="4830764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7" name="Line 185">
              <a:extLst>
                <a:ext uri="{FF2B5EF4-FFF2-40B4-BE49-F238E27FC236}">
                  <a16:creationId xmlns:a16="http://schemas.microsoft.com/office/drawing/2014/main" id="{F579E90A-6FE0-4F40-B97E-B30CE18564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36333" y="4830764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8" name="Line 186">
              <a:extLst>
                <a:ext uri="{FF2B5EF4-FFF2-40B4-BE49-F238E27FC236}">
                  <a16:creationId xmlns:a16="http://schemas.microsoft.com/office/drawing/2014/main" id="{0F5B94A0-E4F8-422B-AB1E-4E4C62EB81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58226" y="4527552"/>
              <a:ext cx="0" cy="303213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299" name="Line 187">
              <a:extLst>
                <a:ext uri="{FF2B5EF4-FFF2-40B4-BE49-F238E27FC236}">
                  <a16:creationId xmlns:a16="http://schemas.microsoft.com/office/drawing/2014/main" id="{11839538-7DB7-43C5-842E-A371E15E26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62123" y="3889377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0" name="Line 188">
              <a:extLst>
                <a:ext uri="{FF2B5EF4-FFF2-40B4-BE49-F238E27FC236}">
                  <a16:creationId xmlns:a16="http://schemas.microsoft.com/office/drawing/2014/main" id="{E1688A47-5D50-4246-AB86-9FA8B8C397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230" y="3889377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1" name="Line 189">
              <a:extLst>
                <a:ext uri="{FF2B5EF4-FFF2-40B4-BE49-F238E27FC236}">
                  <a16:creationId xmlns:a16="http://schemas.microsoft.com/office/drawing/2014/main" id="{04BC5EF3-4711-4E1F-932A-CA972A0A8C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40230" y="4484689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2" name="Line 190">
              <a:extLst>
                <a:ext uri="{FF2B5EF4-FFF2-40B4-BE49-F238E27FC236}">
                  <a16:creationId xmlns:a16="http://schemas.microsoft.com/office/drawing/2014/main" id="{1B9F3ADA-9D67-4D91-9B4F-0D2F7EF9FD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62123" y="4484689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3" name="Line 191">
              <a:extLst>
                <a:ext uri="{FF2B5EF4-FFF2-40B4-BE49-F238E27FC236}">
                  <a16:creationId xmlns:a16="http://schemas.microsoft.com/office/drawing/2014/main" id="{194AD815-FDFB-4055-B2B4-52FC750AC6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62123" y="3889377"/>
              <a:ext cx="0" cy="595313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4" name="Line 192">
              <a:extLst>
                <a:ext uri="{FF2B5EF4-FFF2-40B4-BE49-F238E27FC236}">
                  <a16:creationId xmlns:a16="http://schemas.microsoft.com/office/drawing/2014/main" id="{B62ADF01-1072-4C40-8907-9CDD2EEB2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27172" y="4071939"/>
              <a:ext cx="32044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5" name="Line 193">
              <a:extLst>
                <a:ext uri="{FF2B5EF4-FFF2-40B4-BE49-F238E27FC236}">
                  <a16:creationId xmlns:a16="http://schemas.microsoft.com/office/drawing/2014/main" id="{D982F46F-2F11-419B-B5E8-65D90EFD67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5280" y="4071939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6" name="Line 194">
              <a:extLst>
                <a:ext uri="{FF2B5EF4-FFF2-40B4-BE49-F238E27FC236}">
                  <a16:creationId xmlns:a16="http://schemas.microsoft.com/office/drawing/2014/main" id="{8F49B874-4434-4EC9-9D11-6C5B315C0A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27173" y="4575177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7" name="Line 195">
              <a:extLst>
                <a:ext uri="{FF2B5EF4-FFF2-40B4-BE49-F238E27FC236}">
                  <a16:creationId xmlns:a16="http://schemas.microsoft.com/office/drawing/2014/main" id="{F3035A84-F759-4E44-8648-DBFB8E40A0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5280" y="4575177"/>
              <a:ext cx="21893" cy="0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8" name="Line 196">
              <a:extLst>
                <a:ext uri="{FF2B5EF4-FFF2-40B4-BE49-F238E27FC236}">
                  <a16:creationId xmlns:a16="http://schemas.microsoft.com/office/drawing/2014/main" id="{04BC7591-73B0-48BF-99CD-38461016EE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27173" y="4071939"/>
              <a:ext cx="0" cy="503238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09" name="Freeform 197">
              <a:extLst>
                <a:ext uri="{FF2B5EF4-FFF2-40B4-BE49-F238E27FC236}">
                  <a16:creationId xmlns:a16="http://schemas.microsoft.com/office/drawing/2014/main" id="{85C01518-6EA6-4AD1-9032-4B0CEA655D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3276" y="2879727"/>
              <a:ext cx="2138847" cy="1784350"/>
            </a:xfrm>
            <a:custGeom>
              <a:avLst/>
              <a:gdLst>
                <a:gd name="T0" fmla="*/ 0 w 2247"/>
                <a:gd name="T1" fmla="*/ 1124 h 1124"/>
                <a:gd name="T2" fmla="*/ 187 w 2247"/>
                <a:gd name="T3" fmla="*/ 990 h 1124"/>
                <a:gd name="T4" fmla="*/ 562 w 2247"/>
                <a:gd name="T5" fmla="*/ 757 h 1124"/>
                <a:gd name="T6" fmla="*/ 1123 w 2247"/>
                <a:gd name="T7" fmla="*/ 394 h 1124"/>
                <a:gd name="T8" fmla="*/ 1685 w 2247"/>
                <a:gd name="T9" fmla="*/ 160 h 1124"/>
                <a:gd name="T10" fmla="*/ 2247 w 2247"/>
                <a:gd name="T11" fmla="*/ 0 h 1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7" h="1124">
                  <a:moveTo>
                    <a:pt x="0" y="1124"/>
                  </a:moveTo>
                  <a:lnTo>
                    <a:pt x="187" y="990"/>
                  </a:lnTo>
                  <a:lnTo>
                    <a:pt x="562" y="757"/>
                  </a:lnTo>
                  <a:lnTo>
                    <a:pt x="1123" y="394"/>
                  </a:lnTo>
                  <a:lnTo>
                    <a:pt x="1685" y="160"/>
                  </a:lnTo>
                  <a:lnTo>
                    <a:pt x="2247" y="0"/>
                  </a:lnTo>
                </a:path>
              </a:pathLst>
            </a:custGeom>
            <a:noFill/>
            <a:ln w="19050">
              <a:solidFill>
                <a:srgbClr val="CC1E9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10" name="Freeform 198">
              <a:extLst>
                <a:ext uri="{FF2B5EF4-FFF2-40B4-BE49-F238E27FC236}">
                  <a16:creationId xmlns:a16="http://schemas.microsoft.com/office/drawing/2014/main" id="{FE55E7FE-0E10-453F-B8D3-B09E5055F7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3276" y="3759202"/>
              <a:ext cx="2138847" cy="925513"/>
            </a:xfrm>
            <a:custGeom>
              <a:avLst/>
              <a:gdLst>
                <a:gd name="T0" fmla="*/ 0 w 2247"/>
                <a:gd name="T1" fmla="*/ 570 h 583"/>
                <a:gd name="T2" fmla="*/ 187 w 2247"/>
                <a:gd name="T3" fmla="*/ 583 h 583"/>
                <a:gd name="T4" fmla="*/ 562 w 2247"/>
                <a:gd name="T5" fmla="*/ 461 h 583"/>
                <a:gd name="T6" fmla="*/ 1123 w 2247"/>
                <a:gd name="T7" fmla="*/ 309 h 583"/>
                <a:gd name="T8" fmla="*/ 1685 w 2247"/>
                <a:gd name="T9" fmla="*/ 147 h 583"/>
                <a:gd name="T10" fmla="*/ 2247 w 2247"/>
                <a:gd name="T11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7" h="583">
                  <a:moveTo>
                    <a:pt x="0" y="570"/>
                  </a:moveTo>
                  <a:lnTo>
                    <a:pt x="187" y="583"/>
                  </a:lnTo>
                  <a:lnTo>
                    <a:pt x="562" y="461"/>
                  </a:lnTo>
                  <a:lnTo>
                    <a:pt x="1123" y="309"/>
                  </a:lnTo>
                  <a:lnTo>
                    <a:pt x="1685" y="147"/>
                  </a:lnTo>
                  <a:lnTo>
                    <a:pt x="2247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6311" name="Freeform 199">
              <a:extLst>
                <a:ext uri="{FF2B5EF4-FFF2-40B4-BE49-F238E27FC236}">
                  <a16:creationId xmlns:a16="http://schemas.microsoft.com/office/drawing/2014/main" id="{B7D924C2-973A-478F-90B8-40D053C20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3276" y="4186239"/>
              <a:ext cx="2138847" cy="498475"/>
            </a:xfrm>
            <a:custGeom>
              <a:avLst/>
              <a:gdLst>
                <a:gd name="T0" fmla="*/ 2247 w 2247"/>
                <a:gd name="T1" fmla="*/ 0 h 314"/>
                <a:gd name="T2" fmla="*/ 1685 w 2247"/>
                <a:gd name="T3" fmla="*/ 86 h 314"/>
                <a:gd name="T4" fmla="*/ 1123 w 2247"/>
                <a:gd name="T5" fmla="*/ 222 h 314"/>
                <a:gd name="T6" fmla="*/ 562 w 2247"/>
                <a:gd name="T7" fmla="*/ 313 h 314"/>
                <a:gd name="T8" fmla="*/ 187 w 2247"/>
                <a:gd name="T9" fmla="*/ 314 h 314"/>
                <a:gd name="T10" fmla="*/ 0 w 2247"/>
                <a:gd name="T11" fmla="*/ 30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47" h="314">
                  <a:moveTo>
                    <a:pt x="2247" y="0"/>
                  </a:moveTo>
                  <a:lnTo>
                    <a:pt x="1685" y="86"/>
                  </a:lnTo>
                  <a:lnTo>
                    <a:pt x="1123" y="222"/>
                  </a:lnTo>
                  <a:lnTo>
                    <a:pt x="562" y="313"/>
                  </a:lnTo>
                  <a:lnTo>
                    <a:pt x="187" y="314"/>
                  </a:lnTo>
                  <a:lnTo>
                    <a:pt x="0" y="301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sz="1200"/>
            </a:p>
          </p:txBody>
        </p:sp>
        <p:sp>
          <p:nvSpPr>
            <p:cNvPr id="31" name="Rectangle 226">
              <a:extLst>
                <a:ext uri="{FF2B5EF4-FFF2-40B4-BE49-F238E27FC236}">
                  <a16:creationId xmlns:a16="http://schemas.microsoft.com/office/drawing/2014/main" id="{0A8C5475-5339-4466-B4C4-E9AF006D3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7813" y="4003676"/>
              <a:ext cx="8284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ES" altLang="fr-FR" sz="1200" b="1">
                  <a:solidFill>
                    <a:srgbClr val="006600"/>
                  </a:solidFill>
                  <a:latin typeface="+mj-lt"/>
                </a:rPr>
                <a:t>EFV/TDF/FTC</a:t>
              </a:r>
              <a:b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6600"/>
                  </a:solidFill>
                  <a:effectLst/>
                  <a:latin typeface="+mj-lt"/>
                </a:rPr>
              </a:br>
              <a: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6600"/>
                  </a:solidFill>
                  <a:effectLst/>
                  <a:latin typeface="+mj-lt"/>
                </a:rPr>
                <a:t>+ 1.7 kg</a:t>
              </a:r>
              <a:endParaRPr kumimoji="0" lang="es-ES" altLang="fr-FR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2" name="Rectangle 227">
              <a:extLst>
                <a:ext uri="{FF2B5EF4-FFF2-40B4-BE49-F238E27FC236}">
                  <a16:creationId xmlns:a16="http://schemas.microsoft.com/office/drawing/2014/main" id="{214C24FE-72E5-40F2-9AF9-1B832BE78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7813" y="3576639"/>
              <a:ext cx="98155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ES" altLang="fr-FR" sz="1200" b="1">
                  <a:solidFill>
                    <a:srgbClr val="0000FF"/>
                  </a:solidFill>
                  <a:latin typeface="+mj-lt"/>
                </a:rPr>
                <a:t>DTG + TDF/FTC </a:t>
              </a:r>
              <a:b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+mj-lt"/>
                </a:rPr>
              </a:br>
              <a: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+mj-lt"/>
                </a:rPr>
                <a:t>+ 3.2 kg</a:t>
              </a:r>
            </a:p>
          </p:txBody>
        </p:sp>
        <p:sp>
          <p:nvSpPr>
            <p:cNvPr id="33" name="Rectangle 228">
              <a:extLst>
                <a:ext uri="{FF2B5EF4-FFF2-40B4-BE49-F238E27FC236}">
                  <a16:creationId xmlns:a16="http://schemas.microsoft.com/office/drawing/2014/main" id="{A170DFEF-335F-4623-BC57-4E001672E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7812" y="2697164"/>
              <a:ext cx="96462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ES" altLang="fr-FR" sz="1200" b="1">
                  <a:solidFill>
                    <a:srgbClr val="CC1E99"/>
                  </a:solidFill>
                  <a:latin typeface="+mj-lt"/>
                </a:rPr>
                <a:t>DTG + TAF/FTC </a:t>
              </a:r>
              <a:b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CC1E99"/>
                  </a:solidFill>
                  <a:effectLst/>
                  <a:latin typeface="+mj-lt"/>
                </a:rPr>
              </a:br>
              <a:r>
                <a:rPr kumimoji="0" lang="es-ES" altLang="fr-FR" sz="1200" b="1" i="0" u="none" strike="noStrike" cap="none" normalizeH="0" baseline="0">
                  <a:ln>
                    <a:noFill/>
                  </a:ln>
                  <a:solidFill>
                    <a:srgbClr val="CC1E99"/>
                  </a:solidFill>
                  <a:effectLst/>
                  <a:latin typeface="+mj-lt"/>
                </a:rPr>
                <a:t>+ 6.4 kg</a:t>
              </a:r>
            </a:p>
          </p:txBody>
        </p:sp>
        <p:sp>
          <p:nvSpPr>
            <p:cNvPr id="242" name="Left Bracket 42">
              <a:extLst>
                <a:ext uri="{FF2B5EF4-FFF2-40B4-BE49-F238E27FC236}">
                  <a16:creationId xmlns:a16="http://schemas.microsoft.com/office/drawing/2014/main" id="{7C7E1924-3702-44EB-AF0C-30D9B5D1496F}"/>
                </a:ext>
              </a:extLst>
            </p:cNvPr>
            <p:cNvSpPr/>
            <p:nvPr/>
          </p:nvSpPr>
          <p:spPr>
            <a:xfrm rot="10800000">
              <a:off x="8364416" y="2770526"/>
              <a:ext cx="76041" cy="916781"/>
            </a:xfrm>
            <a:prstGeom prst="lef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3" name="Left Bracket 42">
              <a:extLst>
                <a:ext uri="{FF2B5EF4-FFF2-40B4-BE49-F238E27FC236}">
                  <a16:creationId xmlns:a16="http://schemas.microsoft.com/office/drawing/2014/main" id="{7C7E1924-3702-44EB-AF0C-30D9B5D1496F}"/>
                </a:ext>
              </a:extLst>
            </p:cNvPr>
            <p:cNvSpPr/>
            <p:nvPr/>
          </p:nvSpPr>
          <p:spPr>
            <a:xfrm rot="10800000">
              <a:off x="8364415" y="3771901"/>
              <a:ext cx="76042" cy="505777"/>
            </a:xfrm>
            <a:prstGeom prst="lef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7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>
              <a:off x="8469323" y="3898514"/>
              <a:ext cx="54820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sz="1200"/>
                <a:t>***</a:t>
              </a:r>
            </a:p>
          </p:txBody>
        </p:sp>
        <p:sp>
          <p:nvSpPr>
            <p:cNvPr id="248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>
              <a:off x="8462322" y="3127208"/>
              <a:ext cx="54820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sz="1200"/>
                <a:t>****</a:t>
              </a:r>
            </a:p>
          </p:txBody>
        </p:sp>
        <p:sp>
          <p:nvSpPr>
            <p:cNvPr id="249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>
              <a:off x="8835459" y="3454143"/>
              <a:ext cx="31527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ES" sz="1200"/>
                <a:t>****</a:t>
              </a:r>
            </a:p>
          </p:txBody>
        </p:sp>
        <p:sp>
          <p:nvSpPr>
            <p:cNvPr id="255" name="Left Bracket 42">
              <a:extLst>
                <a:ext uri="{FF2B5EF4-FFF2-40B4-BE49-F238E27FC236}">
                  <a16:creationId xmlns:a16="http://schemas.microsoft.com/office/drawing/2014/main" id="{58C7A555-99F8-4C9A-884F-55CDB8C2F28B}"/>
                </a:ext>
              </a:extLst>
            </p:cNvPr>
            <p:cNvSpPr/>
            <p:nvPr/>
          </p:nvSpPr>
          <p:spPr>
            <a:xfrm rot="10800000">
              <a:off x="8667381" y="2783938"/>
              <a:ext cx="101246" cy="1509754"/>
            </a:xfrm>
            <a:prstGeom prst="lef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57" name="Titre 4">
            <a:extLst>
              <a:ext uri="{FF2B5EF4-FFF2-40B4-BE49-F238E27FC236}">
                <a16:creationId xmlns:a16="http://schemas.microsoft.com/office/drawing/2014/main" id="{8E8B0F8F-EC9D-4C94-8816-A4FB941F4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Estudio ADVANCE: DTG + TAF/FTC vs DTG </a:t>
            </a:r>
            <a:br>
              <a:rPr lang="es-ES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es-ES" sz="3200" dirty="0">
                <a:ea typeface="ＭＳ Ｐゴシック" pitchFamily="-65" charset="-128"/>
                <a:cs typeface="ＭＳ Ｐゴシック" pitchFamily="-65" charset="-128"/>
              </a:rPr>
              <a:t>+ TDF/FTC vs EFV/TDF/FTC en primera línea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7454191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ç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15796</TotalTime>
  <Words>1879</Words>
  <Application>Microsoft Office PowerPoint</Application>
  <PresentationFormat>Affichage à l'écran (4:3)</PresentationFormat>
  <Paragraphs>473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Trebuchet MS</vt:lpstr>
      <vt:lpstr>Wingdings</vt:lpstr>
      <vt:lpstr>ARV_trials_201ç</vt:lpstr>
      <vt:lpstr>DTG + TAF/FTC vs DTG + TDF/FTC vs EFV/TDF/FTC</vt:lpstr>
      <vt:lpstr>Estudio ADVANCE: DTG + TAF/FTC vs DTG  + TDF/FTC vs EFV/TDF/FTC en primera línea</vt:lpstr>
      <vt:lpstr>Estudio ADVANCE: DTG + TAF/FTC vs DTG  + TDF/FTC vs EFV/TDF/FTC en primera línea</vt:lpstr>
      <vt:lpstr>Estudio ADVANCE: DTG + TAF/FTC vs DTG  + TDF/FTC vs EFV/TDF/FTC en primera línea</vt:lpstr>
      <vt:lpstr>Estudio ADVANCE: DTG + TAF/FTC vs DTG  + TDF/FTC vs EFV/TDF/FTC en primera línea</vt:lpstr>
      <vt:lpstr>Estudio ADVANCE: DTG + TAF/FTC vs DTG  + TDF/FTC vs EFV/TDF/FTC en primera línea</vt:lpstr>
      <vt:lpstr>Estudio ADVANCE: DTG + TAF/FTC vs DTG  + TDF/FTC vs EFV/TDF/FTC en primera línea</vt:lpstr>
      <vt:lpstr>Estudio ADVANCE: DTG + TAF/FTC vs DTG  + TDF/FTC vs EFV/TDF/FTC en primera línea</vt:lpstr>
      <vt:lpstr>Estudio ADVANCE: DTG + TAF/FTC vs DTG  + TDF/FTC vs EFV/TDF/FTC en primera línea</vt:lpstr>
      <vt:lpstr>Estudio ADVANCE: DTG + TAF/FTC vs DTG  + TDF/FTC vs EFV/TDF/FTC en primera línea</vt:lpstr>
      <vt:lpstr>Estudio ADVANCE: DTG + TAF/FTC vs DTG  + TDF/FTC vs EFV/TDF/FTC en primera línea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2019</dc:title>
  <dc:subject>AEI - www.aei.fr</dc:subject>
  <dc:creator>www.arv-trial.com</dc:creator>
  <cp:lastModifiedBy>Pilar</cp:lastModifiedBy>
  <cp:revision>482</cp:revision>
  <dcterms:created xsi:type="dcterms:W3CDTF">2014-10-03T08:50:57Z</dcterms:created>
  <dcterms:modified xsi:type="dcterms:W3CDTF">2020-01-09T13:54:08Z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  <property fmtid="{D5CDD505-2E9C-101B-9397-08002B2CF9AE}" pid="4" name="_AdHocReviewCycleID">
    <vt:i4>-806511988</vt:i4>
  </property>
  <property fmtid="{D5CDD505-2E9C-101B-9397-08002B2CF9AE}" pid="5" name="_NewReviewCycle">
    <vt:lpwstr/>
  </property>
  <property fmtid="{D5CDD505-2E9C-101B-9397-08002B2CF9AE}" pid="6" name="_EmailSubject">
    <vt:lpwstr>ARV en espagnol</vt:lpwstr>
  </property>
  <property fmtid="{D5CDD505-2E9C-101B-9397-08002B2CF9AE}" pid="7" name="_AuthorEmail">
    <vt:lpwstr>pilar@aei.fr</vt:lpwstr>
  </property>
  <property fmtid="{D5CDD505-2E9C-101B-9397-08002B2CF9AE}" pid="8" name="_AuthorEmailDisplayName">
    <vt:lpwstr>Pilar Dufrene</vt:lpwstr>
  </property>
</Properties>
</file>