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513" r:id="rId2"/>
    <p:sldId id="395" r:id="rId3"/>
    <p:sldId id="396" r:id="rId4"/>
    <p:sldId id="397" r:id="rId5"/>
    <p:sldId id="398" r:id="rId6"/>
    <p:sldId id="422" r:id="rId7"/>
    <p:sldId id="400" r:id="rId8"/>
    <p:sldId id="401" r:id="rId9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3300"/>
    <a:srgbClr val="339900"/>
    <a:srgbClr val="660033"/>
    <a:srgbClr val="DDDDDD"/>
    <a:srgbClr val="CC6600"/>
    <a:srgbClr val="33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 snapToObjects="1" showGuides="1">
      <p:cViewPr varScale="1">
        <p:scale>
          <a:sx n="107" d="100"/>
          <a:sy n="107" d="100"/>
        </p:scale>
        <p:origin x="-1650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D072E5EA-6D08-440F-8580-8EB023E22DC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946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2061290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FF8F9FAB-233C-4027-B29D-86041F23AC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4460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ea typeface="ＭＳ Ｐゴシック" pitchFamily="-1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DF06696A-C4E6-4F55-A07C-9AC0E7EA2AAC}" type="slidenum">
              <a:rPr lang="fr-FR" sz="1300"/>
              <a:pPr algn="r" eaLnBrk="1" hangingPunct="1"/>
              <a:t>1</a:t>
            </a:fld>
            <a:endParaRPr lang="fr-F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57193367-75F3-48F6-969C-6FF2DE16E738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1229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20826B82-A52C-4BAA-90B7-706AB14223F0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40AD4291-7DDF-470A-BB71-FE57AC65731B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4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F9E1B876-113A-4C5E-B505-9BB28B735AAE}" type="slidenum">
              <a:rPr lang="fr-FR" smtClean="0"/>
              <a:pPr eaLnBrk="1" hangingPunct="1"/>
              <a:t>5</a:t>
            </a:fld>
            <a:endParaRPr lang="fr-FR" smtClean="0"/>
          </a:p>
        </p:txBody>
      </p:sp>
      <p:sp>
        <p:nvSpPr>
          <p:cNvPr id="1536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9365EE1B-39DA-4665-9A05-7A3DEEDF02D9}" type="slidenum">
              <a:rPr lang="fr-FR" smtClean="0"/>
              <a:pPr eaLnBrk="1" hangingPunct="1"/>
              <a:t>6</a:t>
            </a:fld>
            <a:endParaRPr lang="fr-FR" smtClean="0"/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A12FE1F3-1793-454F-AE4F-022C99C23459}" type="slidenum">
              <a:rPr lang="fr-FR" smtClean="0"/>
              <a:pPr eaLnBrk="1" hangingPunct="1"/>
              <a:t>7</a:t>
            </a:fld>
            <a:endParaRPr lang="fr-FR" smtClean="0"/>
          </a:p>
        </p:txBody>
      </p:sp>
      <p:sp>
        <p:nvSpPr>
          <p:cNvPr id="1741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89962AD6-8E76-41AC-BEB7-9454F585BC8A}" type="slidenum">
              <a:rPr lang="fr-FR" smtClean="0"/>
              <a:pPr eaLnBrk="1" hangingPunct="1"/>
              <a:t>8</a:t>
            </a:fld>
            <a:endParaRPr lang="fr-FR" smtClean="0"/>
          </a:p>
        </p:txBody>
      </p:sp>
      <p:sp>
        <p:nvSpPr>
          <p:cNvPr id="1843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1877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to TDF/FTC/EFV 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latin typeface="Calibri" pitchFamily="-84" charset="0"/>
                <a:ea typeface="ＭＳ Ｐゴシック" pitchFamily="-84" charset="-128"/>
              </a:rPr>
              <a:t>AI266073 </a:t>
            </a:r>
            <a:r>
              <a:rPr lang="fr-FR" sz="2800" b="1" dirty="0" err="1" smtClean="0"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 smtClean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3492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075" name="Espace réservé du contenu 2"/>
          <p:cNvSpPr>
            <a:spLocks/>
          </p:cNvSpPr>
          <p:nvPr/>
        </p:nvSpPr>
        <p:spPr bwMode="auto">
          <a:xfrm>
            <a:off x="34925" y="4718050"/>
            <a:ext cx="90408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‒"/>
            </a:pPr>
            <a:r>
              <a:rPr lang="en-GB">
                <a:solidFill>
                  <a:srgbClr val="000066"/>
                </a:solidFill>
              </a:rPr>
              <a:t>Non inferiority in the proportion of patients with HIV-1 RNA &lt; 200 c/mL at W48 (Intent-to-treat analysis, non completer = failure, TLOVR algorithm) ;</a:t>
            </a:r>
            <a:br>
              <a:rPr lang="en-GB">
                <a:solidFill>
                  <a:srgbClr val="000066"/>
                </a:solidFill>
              </a:rPr>
            </a:br>
            <a:r>
              <a:rPr lang="en-GB">
                <a:solidFill>
                  <a:srgbClr val="000066"/>
                </a:solidFill>
              </a:rPr>
              <a:t>lower </a:t>
            </a:r>
            <a:r>
              <a:rPr lang="fr-FR">
                <a:solidFill>
                  <a:srgbClr val="000066"/>
                </a:solidFill>
              </a:rPr>
              <a:t>limit</a:t>
            </a:r>
            <a:r>
              <a:rPr lang="en-GB">
                <a:solidFill>
                  <a:srgbClr val="000066"/>
                </a:solidFill>
              </a:rPr>
              <a:t> of the 95% CI for the difference = -15%, 80% power</a:t>
            </a:r>
          </a:p>
        </p:txBody>
      </p:sp>
      <p:graphicFrame>
        <p:nvGraphicFramePr>
          <p:cNvPr id="29727" name="Group 31"/>
          <p:cNvGraphicFramePr>
            <a:graphicFrameLocks noGrp="1"/>
          </p:cNvGraphicFramePr>
          <p:nvPr/>
        </p:nvGraphicFramePr>
        <p:xfrm>
          <a:off x="5260975" y="3251200"/>
          <a:ext cx="3021013" cy="590767"/>
        </p:xfrm>
        <a:graphic>
          <a:graphicData uri="http://schemas.openxmlformats.org/drawingml/2006/table">
            <a:tbl>
              <a:tblPr/>
              <a:tblGrid>
                <a:gridCol w="3021013"/>
              </a:tblGrid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TDF/FTC/EFV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qd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fdc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(single tablet)</a:t>
                      </a:r>
                    </a:p>
                  </a:txBody>
                  <a:tcPr marT="45765" marB="457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726" name="Group 30"/>
          <p:cNvGraphicFramePr>
            <a:graphicFrameLocks noGrp="1"/>
          </p:cNvGraphicFramePr>
          <p:nvPr/>
        </p:nvGraphicFramePr>
        <p:xfrm>
          <a:off x="5260975" y="2209800"/>
          <a:ext cx="3021013" cy="566738"/>
        </p:xfrm>
        <a:graphic>
          <a:graphicData uri="http://schemas.openxmlformats.org/drawingml/2006/table">
            <a:tbl>
              <a:tblPr/>
              <a:tblGrid>
                <a:gridCol w="3021013"/>
              </a:tblGrid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Continue Stable Baseline Regimen (SBR)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</a:tr>
            </a:tbl>
          </a:graphicData>
        </a:graphic>
      </p:graphicFrame>
      <p:cxnSp>
        <p:nvCxnSpPr>
          <p:cNvPr id="3088" name="Connecteur droit 66"/>
          <p:cNvCxnSpPr>
            <a:cxnSpLocks noChangeShapeType="1"/>
          </p:cNvCxnSpPr>
          <p:nvPr/>
        </p:nvCxnSpPr>
        <p:spPr bwMode="auto">
          <a:xfrm rot="5400000">
            <a:off x="4152107" y="245189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9" name="Oval 170"/>
          <p:cNvSpPr>
            <a:spLocks noChangeArrowheads="1"/>
          </p:cNvSpPr>
          <p:nvPr/>
        </p:nvSpPr>
        <p:spPr bwMode="auto">
          <a:xfrm>
            <a:off x="3581400" y="121285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Randomisation*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2 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3090" name="AutoShape 162"/>
          <p:cNvSpPr>
            <a:spLocks noChangeArrowheads="1"/>
          </p:cNvSpPr>
          <p:nvPr/>
        </p:nvSpPr>
        <p:spPr bwMode="auto">
          <a:xfrm>
            <a:off x="411163" y="2122488"/>
            <a:ext cx="3616325" cy="20097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306 HIV+ ≥ 18 years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ARV with PI</a:t>
            </a:r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charset="0"/>
              </a:rPr>
              <a:t>+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 + ≥ 2 NRTIs or NNRTI +</a:t>
            </a:r>
            <a:b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</a:b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≥ 2 NRTIs (exclusion of patients </a:t>
            </a:r>
            <a:b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</a:b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TDF + FTC + EFV)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No history of prior virologic failure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HIV-1 RNA &lt; 200 c/mL &gt; 3 months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Creatinine clearance ≥ 60 mL/min</a:t>
            </a:r>
          </a:p>
        </p:txBody>
      </p:sp>
      <p:cxnSp>
        <p:nvCxnSpPr>
          <p:cNvPr id="3091" name="AutoShape 60"/>
          <p:cNvCxnSpPr>
            <a:cxnSpLocks noChangeShapeType="1"/>
          </p:cNvCxnSpPr>
          <p:nvPr/>
        </p:nvCxnSpPr>
        <p:spPr bwMode="auto">
          <a:xfrm rot="10800000" flipH="1" flipV="1">
            <a:off x="5295900" y="2568575"/>
            <a:ext cx="1588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2" name="Line 63"/>
          <p:cNvSpPr>
            <a:spLocks noChangeShapeType="1"/>
          </p:cNvSpPr>
          <p:nvPr/>
        </p:nvSpPr>
        <p:spPr bwMode="auto">
          <a:xfrm>
            <a:off x="4029075" y="3048000"/>
            <a:ext cx="4889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3" name="Rectangle 9"/>
          <p:cNvSpPr>
            <a:spLocks noChangeArrowheads="1"/>
          </p:cNvSpPr>
          <p:nvPr/>
        </p:nvSpPr>
        <p:spPr bwMode="auto">
          <a:xfrm>
            <a:off x="4557713" y="2209800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97</a:t>
            </a:r>
          </a:p>
        </p:txBody>
      </p:sp>
      <p:sp>
        <p:nvSpPr>
          <p:cNvPr id="3094" name="Rectangle 8"/>
          <p:cNvSpPr>
            <a:spLocks noChangeArrowheads="1"/>
          </p:cNvSpPr>
          <p:nvPr/>
        </p:nvSpPr>
        <p:spPr bwMode="auto">
          <a:xfrm>
            <a:off x="4506913" y="3244850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203</a:t>
            </a:r>
          </a:p>
        </p:txBody>
      </p:sp>
      <p:sp>
        <p:nvSpPr>
          <p:cNvPr id="19" name="Oval 109"/>
          <p:cNvSpPr>
            <a:spLocks noChangeArrowheads="1"/>
          </p:cNvSpPr>
          <p:nvPr/>
        </p:nvSpPr>
        <p:spPr bwMode="auto">
          <a:xfrm>
            <a:off x="8099425" y="131445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096" name="Line 172"/>
          <p:cNvSpPr>
            <a:spLocks noChangeShapeType="1"/>
          </p:cNvSpPr>
          <p:nvPr/>
        </p:nvSpPr>
        <p:spPr bwMode="auto">
          <a:xfrm>
            <a:off x="8382000" y="185420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7" name="ZoneTexte 20"/>
          <p:cNvSpPr txBox="1">
            <a:spLocks noChangeArrowheads="1"/>
          </p:cNvSpPr>
          <p:nvPr/>
        </p:nvSpPr>
        <p:spPr bwMode="auto">
          <a:xfrm>
            <a:off x="2613025" y="4165600"/>
            <a:ext cx="48958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sz="1600">
                <a:solidFill>
                  <a:srgbClr val="000066"/>
                </a:solidFill>
              </a:rPr>
              <a:t>* Randomisation stratified on the use of PI or NNRTI</a:t>
            </a:r>
          </a:p>
          <a:p>
            <a:pPr algn="l" eaLnBrk="1" hangingPunct="1"/>
            <a:r>
              <a:rPr lang="en-GB" sz="1600">
                <a:solidFill>
                  <a:srgbClr val="000066"/>
                </a:solidFill>
              </a:rPr>
              <a:t>(53% patients on PI, 47% on NNRTI)</a:t>
            </a:r>
          </a:p>
        </p:txBody>
      </p:sp>
      <p:sp>
        <p:nvSpPr>
          <p:cNvPr id="3098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AI266073 Study: Switch PI or NNRTI to TDF/FTC/EFV</a:t>
            </a:r>
          </a:p>
        </p:txBody>
      </p:sp>
      <p:sp>
        <p:nvSpPr>
          <p:cNvPr id="3099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DeJesus E, JAIDS 2009;51:163-74</a:t>
            </a:r>
          </a:p>
        </p:txBody>
      </p:sp>
      <p:sp>
        <p:nvSpPr>
          <p:cNvPr id="3100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AI266073</a:t>
            </a:r>
          </a:p>
        </p:txBody>
      </p:sp>
      <p:sp>
        <p:nvSpPr>
          <p:cNvPr id="3101" name="ZoneTexte 19"/>
          <p:cNvSpPr txBox="1">
            <a:spLocks noChangeArrowheads="1"/>
          </p:cNvSpPr>
          <p:nvPr/>
        </p:nvSpPr>
        <p:spPr bwMode="auto">
          <a:xfrm>
            <a:off x="5992813" y="3806825"/>
            <a:ext cx="2435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solidFill>
                  <a:srgbClr val="000066"/>
                </a:solidFill>
              </a:rPr>
              <a:t>fdc = fixed drug combination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AI266073 Study: Switch PI or NNRTI to TDF/FTC/EFV</a:t>
            </a:r>
          </a:p>
        </p:txBody>
      </p:sp>
      <p:graphicFrame>
        <p:nvGraphicFramePr>
          <p:cNvPr id="30791" name="Group 71"/>
          <p:cNvGraphicFramePr>
            <a:graphicFrameLocks noGrp="1"/>
          </p:cNvGraphicFramePr>
          <p:nvPr>
            <p:ph idx="1"/>
          </p:nvPr>
        </p:nvGraphicFramePr>
        <p:xfrm>
          <a:off x="501650" y="1806575"/>
          <a:ext cx="8107363" cy="4000502"/>
        </p:xfrm>
        <a:graphic>
          <a:graphicData uri="http://schemas.openxmlformats.org/drawingml/2006/table">
            <a:tbl>
              <a:tblPr/>
              <a:tblGrid>
                <a:gridCol w="444500"/>
                <a:gridCol w="3956050"/>
                <a:gridCol w="2085975"/>
                <a:gridCol w="1620838"/>
              </a:tblGrid>
              <a:tr h="61266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Continuation of SBR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97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TDF/FTC/EFV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203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  <a:tr h="30798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Median age, years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43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43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8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8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HIV-1 RNA &lt; 50 c/mL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98%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96%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8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cell count, median/mm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515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517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8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Duration of current ARV regimen, median years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3.1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2.6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8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Current ARV therapy as first regimen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88%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88%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8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Hepatitis B or C coinfection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7%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8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Background NRTI at  enrolment: TDF/ZDV/ABC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40% / 32% / 23%</a:t>
                      </a:r>
                    </a:p>
                  </a:txBody>
                  <a:tcPr marT="45721" marB="45721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37% / 42% / 23%</a:t>
                      </a:r>
                    </a:p>
                  </a:txBody>
                  <a:tcPr marT="45721" marB="45721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8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 before W48, n (%)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 (12%)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22 (11%)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adverse event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virologic failure</a:t>
                      </a:r>
                    </a:p>
                  </a:txBody>
                  <a:tcPr marT="45721" marB="4572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4155" name="Rectangle 8"/>
          <p:cNvSpPr>
            <a:spLocks noChangeArrowheads="1"/>
          </p:cNvSpPr>
          <p:nvPr/>
        </p:nvSpPr>
        <p:spPr bwMode="auto">
          <a:xfrm>
            <a:off x="801688" y="1365250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4156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DeJesus E, JAIDS 2009;51:163-74</a:t>
            </a:r>
          </a:p>
        </p:txBody>
      </p:sp>
      <p:sp>
        <p:nvSpPr>
          <p:cNvPr id="415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AI266073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941638" y="1163638"/>
            <a:ext cx="3311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Outcome at Week 48</a:t>
            </a:r>
          </a:p>
        </p:txBody>
      </p:sp>
      <p:sp>
        <p:nvSpPr>
          <p:cNvPr id="5123" name="Rectangle 45"/>
          <p:cNvSpPr>
            <a:spLocks noChangeArrowheads="1"/>
          </p:cNvSpPr>
          <p:nvPr/>
        </p:nvSpPr>
        <p:spPr bwMode="auto">
          <a:xfrm>
            <a:off x="1417638" y="1628775"/>
            <a:ext cx="6272212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GB" b="1">
                <a:solidFill>
                  <a:srgbClr val="0066FF"/>
                </a:solidFill>
                <a:latin typeface="Calibri" pitchFamily="34" charset="0"/>
              </a:rPr>
              <a:t>Virologic response (ITT, NC = F, TLOVR) for the whole population</a:t>
            </a:r>
          </a:p>
          <a:p>
            <a:pPr>
              <a:lnSpc>
                <a:spcPct val="90000"/>
              </a:lnSpc>
            </a:pPr>
            <a:r>
              <a:rPr lang="en-GB" b="1">
                <a:solidFill>
                  <a:srgbClr val="0066FF"/>
                </a:solidFill>
                <a:latin typeface="Calibri" pitchFamily="34" charset="0"/>
              </a:rPr>
              <a:t>and by prior treatment stratum </a:t>
            </a:r>
          </a:p>
        </p:txBody>
      </p:sp>
      <p:sp>
        <p:nvSpPr>
          <p:cNvPr id="5124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50338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AI266073 Study: Switch PI or NNRTI to TDF/FTC/EFV</a:t>
            </a:r>
          </a:p>
        </p:txBody>
      </p:sp>
      <p:sp>
        <p:nvSpPr>
          <p:cNvPr id="5125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DeJesus E, JAIDS 2009;51:163-74</a:t>
            </a:r>
          </a:p>
        </p:txBody>
      </p:sp>
      <p:sp>
        <p:nvSpPr>
          <p:cNvPr id="5126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AI266073</a:t>
            </a:r>
          </a:p>
        </p:txBody>
      </p:sp>
      <p:grpSp>
        <p:nvGrpSpPr>
          <p:cNvPr id="5127" name="Groupe 66"/>
          <p:cNvGrpSpPr>
            <a:grpSpLocks/>
          </p:cNvGrpSpPr>
          <p:nvPr/>
        </p:nvGrpSpPr>
        <p:grpSpPr bwMode="auto">
          <a:xfrm>
            <a:off x="884238" y="1936750"/>
            <a:ext cx="7321550" cy="4672013"/>
            <a:chOff x="884238" y="1936750"/>
            <a:chExt cx="7321550" cy="4672013"/>
          </a:xfrm>
        </p:grpSpPr>
        <p:sp>
          <p:nvSpPr>
            <p:cNvPr id="5128" name="AutoShape 165"/>
            <p:cNvSpPr>
              <a:spLocks noChangeArrowheads="1"/>
            </p:cNvSpPr>
            <p:nvPr/>
          </p:nvSpPr>
          <p:spPr bwMode="auto">
            <a:xfrm>
              <a:off x="3271838" y="6248400"/>
              <a:ext cx="2524125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5129" name="Rectangle 3"/>
            <p:cNvSpPr>
              <a:spLocks noChangeArrowheads="1"/>
            </p:cNvSpPr>
            <p:nvPr/>
          </p:nvSpPr>
          <p:spPr bwMode="auto">
            <a:xfrm>
              <a:off x="3378200" y="6357938"/>
              <a:ext cx="177800" cy="144462"/>
            </a:xfrm>
            <a:prstGeom prst="rect">
              <a:avLst/>
            </a:prstGeom>
            <a:solidFill>
              <a:srgbClr val="00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5130" name="Rectangle 4"/>
            <p:cNvSpPr>
              <a:spLocks noChangeArrowheads="1"/>
            </p:cNvSpPr>
            <p:nvPr/>
          </p:nvSpPr>
          <p:spPr bwMode="auto">
            <a:xfrm>
              <a:off x="4183063" y="6359525"/>
              <a:ext cx="177800" cy="144463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5131" name="ZoneTexte 84"/>
            <p:cNvSpPr txBox="1">
              <a:spLocks noChangeArrowheads="1"/>
            </p:cNvSpPr>
            <p:nvPr/>
          </p:nvSpPr>
          <p:spPr bwMode="auto">
            <a:xfrm>
              <a:off x="3522663" y="6237288"/>
              <a:ext cx="549275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SBR</a:t>
              </a:r>
            </a:p>
          </p:txBody>
        </p:sp>
        <p:sp>
          <p:nvSpPr>
            <p:cNvPr id="5132" name="ZoneTexte 85"/>
            <p:cNvSpPr txBox="1">
              <a:spLocks noChangeArrowheads="1"/>
            </p:cNvSpPr>
            <p:nvPr/>
          </p:nvSpPr>
          <p:spPr bwMode="auto">
            <a:xfrm>
              <a:off x="4364038" y="6242050"/>
              <a:ext cx="14319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TDF/FTC/EFV</a:t>
              </a:r>
            </a:p>
          </p:txBody>
        </p:sp>
        <p:grpSp>
          <p:nvGrpSpPr>
            <p:cNvPr id="5133" name="Group 133"/>
            <p:cNvGrpSpPr>
              <a:grpSpLocks/>
            </p:cNvGrpSpPr>
            <p:nvPr/>
          </p:nvGrpSpPr>
          <p:grpSpPr bwMode="auto">
            <a:xfrm>
              <a:off x="884238" y="1936750"/>
              <a:ext cx="7321550" cy="4246563"/>
              <a:chOff x="557" y="1220"/>
              <a:chExt cx="4612" cy="2675"/>
            </a:xfrm>
          </p:grpSpPr>
          <p:sp>
            <p:nvSpPr>
              <p:cNvPr id="5134" name="Rectangle 123"/>
              <p:cNvSpPr>
                <a:spLocks noChangeArrowheads="1"/>
              </p:cNvSpPr>
              <p:nvPr/>
            </p:nvSpPr>
            <p:spPr bwMode="auto">
              <a:xfrm>
                <a:off x="1053" y="1741"/>
                <a:ext cx="368" cy="1371"/>
              </a:xfrm>
              <a:prstGeom prst="rect">
                <a:avLst/>
              </a:prstGeom>
              <a:solidFill>
                <a:srgbClr val="0033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35" name="Rectangle 124"/>
              <p:cNvSpPr>
                <a:spLocks noChangeArrowheads="1"/>
              </p:cNvSpPr>
              <p:nvPr/>
            </p:nvSpPr>
            <p:spPr bwMode="auto">
              <a:xfrm>
                <a:off x="2083" y="1694"/>
                <a:ext cx="369" cy="1418"/>
              </a:xfrm>
              <a:prstGeom prst="rect">
                <a:avLst/>
              </a:prstGeom>
              <a:solidFill>
                <a:srgbClr val="0033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36" name="Rectangle 125"/>
              <p:cNvSpPr>
                <a:spLocks noChangeArrowheads="1"/>
              </p:cNvSpPr>
              <p:nvPr/>
            </p:nvSpPr>
            <p:spPr bwMode="auto">
              <a:xfrm>
                <a:off x="3160" y="1792"/>
                <a:ext cx="357" cy="1320"/>
              </a:xfrm>
              <a:prstGeom prst="rect">
                <a:avLst/>
              </a:prstGeom>
              <a:solidFill>
                <a:srgbClr val="0033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37" name="Rectangle 126"/>
              <p:cNvSpPr>
                <a:spLocks noChangeArrowheads="1"/>
              </p:cNvSpPr>
              <p:nvPr/>
            </p:nvSpPr>
            <p:spPr bwMode="auto">
              <a:xfrm>
                <a:off x="4220" y="1708"/>
                <a:ext cx="369" cy="1404"/>
              </a:xfrm>
              <a:prstGeom prst="rect">
                <a:avLst/>
              </a:prstGeom>
              <a:solidFill>
                <a:srgbClr val="0033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38" name="Rectangle 127"/>
              <p:cNvSpPr>
                <a:spLocks noChangeArrowheads="1"/>
              </p:cNvSpPr>
              <p:nvPr/>
            </p:nvSpPr>
            <p:spPr bwMode="auto">
              <a:xfrm>
                <a:off x="1423" y="1708"/>
                <a:ext cx="357" cy="1404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39" name="Rectangle 128"/>
              <p:cNvSpPr>
                <a:spLocks noChangeArrowheads="1"/>
              </p:cNvSpPr>
              <p:nvPr/>
            </p:nvSpPr>
            <p:spPr bwMode="auto">
              <a:xfrm>
                <a:off x="2455" y="1676"/>
                <a:ext cx="357" cy="1436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40" name="Rectangle 129"/>
              <p:cNvSpPr>
                <a:spLocks noChangeArrowheads="1"/>
              </p:cNvSpPr>
              <p:nvPr/>
            </p:nvSpPr>
            <p:spPr bwMode="auto">
              <a:xfrm>
                <a:off x="3511" y="1629"/>
                <a:ext cx="357" cy="1483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41" name="Rectangle 130"/>
              <p:cNvSpPr>
                <a:spLocks noChangeArrowheads="1"/>
              </p:cNvSpPr>
              <p:nvPr/>
            </p:nvSpPr>
            <p:spPr bwMode="auto">
              <a:xfrm>
                <a:off x="4587" y="1773"/>
                <a:ext cx="357" cy="1339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42" name="Rectangle 23"/>
              <p:cNvSpPr>
                <a:spLocks noChangeArrowheads="1"/>
              </p:cNvSpPr>
              <p:nvPr/>
            </p:nvSpPr>
            <p:spPr bwMode="auto">
              <a:xfrm>
                <a:off x="2167" y="1517"/>
                <a:ext cx="20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003366"/>
                    </a:solidFill>
                  </a:rPr>
                  <a:t>88</a:t>
                </a:r>
                <a:endParaRPr lang="en-GB" sz="4000">
                  <a:solidFill>
                    <a:srgbClr val="003366"/>
                  </a:solidFill>
                </a:endParaRPr>
              </a:p>
            </p:txBody>
          </p:sp>
          <p:sp>
            <p:nvSpPr>
              <p:cNvPr id="5143" name="Rectangle 25"/>
              <p:cNvSpPr>
                <a:spLocks noChangeArrowheads="1"/>
              </p:cNvSpPr>
              <p:nvPr/>
            </p:nvSpPr>
            <p:spPr bwMode="auto">
              <a:xfrm>
                <a:off x="2533" y="1491"/>
                <a:ext cx="20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009999"/>
                    </a:solidFill>
                  </a:rPr>
                  <a:t>89</a:t>
                </a:r>
                <a:endParaRPr lang="en-GB" sz="4000">
                  <a:solidFill>
                    <a:srgbClr val="009999"/>
                  </a:solidFill>
                </a:endParaRPr>
              </a:p>
            </p:txBody>
          </p:sp>
          <p:sp>
            <p:nvSpPr>
              <p:cNvPr id="5144" name="Text Box 57"/>
              <p:cNvSpPr txBox="1">
                <a:spLocks noChangeArrowheads="1"/>
              </p:cNvSpPr>
              <p:nvPr/>
            </p:nvSpPr>
            <p:spPr bwMode="auto">
              <a:xfrm>
                <a:off x="851" y="3137"/>
                <a:ext cx="1144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defTabSz="914400" eaLnBrk="1" hangingPunct="1"/>
                <a:r>
                  <a:rPr lang="en-GB" sz="1600" b="1">
                    <a:solidFill>
                      <a:srgbClr val="000066"/>
                    </a:solidFill>
                  </a:rPr>
                  <a:t>HIV-1 RNA</a:t>
                </a:r>
              </a:p>
              <a:p>
                <a:pPr defTabSz="914400" eaLnBrk="1" hangingPunct="1"/>
                <a:r>
                  <a:rPr lang="en-GB" sz="1600" b="1">
                    <a:solidFill>
                      <a:srgbClr val="000066"/>
                    </a:solidFill>
                  </a:rPr>
                  <a:t>&lt; 50 c/mL</a:t>
                </a:r>
              </a:p>
            </p:txBody>
          </p:sp>
          <p:sp>
            <p:nvSpPr>
              <p:cNvPr id="5145" name="Text Box 58"/>
              <p:cNvSpPr txBox="1">
                <a:spLocks noChangeArrowheads="1"/>
              </p:cNvSpPr>
              <p:nvPr/>
            </p:nvSpPr>
            <p:spPr bwMode="auto">
              <a:xfrm>
                <a:off x="2998" y="3129"/>
                <a:ext cx="194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defTabSz="914400" eaLnBrk="1" hangingPunct="1"/>
                <a:r>
                  <a:rPr lang="en-GB" sz="1600" b="1">
                    <a:solidFill>
                      <a:srgbClr val="000066"/>
                    </a:solidFill>
                  </a:rPr>
                  <a:t>HIV-1 RNA &lt; 50 c/mL</a:t>
                </a:r>
              </a:p>
            </p:txBody>
          </p:sp>
          <p:sp>
            <p:nvSpPr>
              <p:cNvPr id="5146" name="Line 150"/>
              <p:cNvSpPr>
                <a:spLocks noChangeShapeType="1"/>
              </p:cNvSpPr>
              <p:nvPr/>
            </p:nvSpPr>
            <p:spPr bwMode="auto">
              <a:xfrm flipV="1">
                <a:off x="1908" y="3112"/>
                <a:ext cx="0" cy="32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47" name="Line 150"/>
              <p:cNvSpPr>
                <a:spLocks noChangeShapeType="1"/>
              </p:cNvSpPr>
              <p:nvPr/>
            </p:nvSpPr>
            <p:spPr bwMode="auto">
              <a:xfrm flipV="1">
                <a:off x="2950" y="3112"/>
                <a:ext cx="0" cy="32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48" name="Text Box 76"/>
              <p:cNvSpPr txBox="1">
                <a:spLocks noChangeArrowheads="1"/>
              </p:cNvSpPr>
              <p:nvPr/>
            </p:nvSpPr>
            <p:spPr bwMode="auto">
              <a:xfrm>
                <a:off x="648" y="122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defTabSz="914400" eaLnBrk="1" hangingPunct="1"/>
                <a:r>
                  <a:rPr lang="en-GB">
                    <a:solidFill>
                      <a:srgbClr val="000066"/>
                    </a:solidFill>
                  </a:rPr>
                  <a:t>%</a:t>
                </a:r>
              </a:p>
            </p:txBody>
          </p:sp>
          <p:sp>
            <p:nvSpPr>
              <p:cNvPr id="5149" name="Line 141"/>
              <p:cNvSpPr>
                <a:spLocks noChangeShapeType="1"/>
              </p:cNvSpPr>
              <p:nvPr/>
            </p:nvSpPr>
            <p:spPr bwMode="auto">
              <a:xfrm>
                <a:off x="831" y="1513"/>
                <a:ext cx="0" cy="159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50" name="Line 142"/>
              <p:cNvSpPr>
                <a:spLocks noChangeShapeType="1"/>
              </p:cNvSpPr>
              <p:nvPr/>
            </p:nvSpPr>
            <p:spPr bwMode="auto">
              <a:xfrm>
                <a:off x="789" y="3112"/>
                <a:ext cx="42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51" name="Line 143"/>
              <p:cNvSpPr>
                <a:spLocks noChangeShapeType="1"/>
              </p:cNvSpPr>
              <p:nvPr/>
            </p:nvSpPr>
            <p:spPr bwMode="auto">
              <a:xfrm>
                <a:off x="789" y="2792"/>
                <a:ext cx="42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52" name="Line 144"/>
              <p:cNvSpPr>
                <a:spLocks noChangeShapeType="1"/>
              </p:cNvSpPr>
              <p:nvPr/>
            </p:nvSpPr>
            <p:spPr bwMode="auto">
              <a:xfrm>
                <a:off x="789" y="2471"/>
                <a:ext cx="42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53" name="Line 145"/>
              <p:cNvSpPr>
                <a:spLocks noChangeShapeType="1"/>
              </p:cNvSpPr>
              <p:nvPr/>
            </p:nvSpPr>
            <p:spPr bwMode="auto">
              <a:xfrm>
                <a:off x="789" y="2155"/>
                <a:ext cx="42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54" name="Line 146"/>
              <p:cNvSpPr>
                <a:spLocks noChangeShapeType="1"/>
              </p:cNvSpPr>
              <p:nvPr/>
            </p:nvSpPr>
            <p:spPr bwMode="auto">
              <a:xfrm>
                <a:off x="789" y="1834"/>
                <a:ext cx="42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55" name="Line 147"/>
              <p:cNvSpPr>
                <a:spLocks noChangeShapeType="1"/>
              </p:cNvSpPr>
              <p:nvPr/>
            </p:nvSpPr>
            <p:spPr bwMode="auto">
              <a:xfrm>
                <a:off x="789" y="1513"/>
                <a:ext cx="42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56" name="Line 149"/>
              <p:cNvSpPr>
                <a:spLocks noChangeShapeType="1"/>
              </p:cNvSpPr>
              <p:nvPr/>
            </p:nvSpPr>
            <p:spPr bwMode="auto">
              <a:xfrm flipV="1">
                <a:off x="831" y="3112"/>
                <a:ext cx="0" cy="32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57" name="Rectangle 159"/>
              <p:cNvSpPr>
                <a:spLocks noChangeArrowheads="1"/>
              </p:cNvSpPr>
              <p:nvPr/>
            </p:nvSpPr>
            <p:spPr bwMode="auto">
              <a:xfrm>
                <a:off x="681" y="3050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 defTabSz="914400"/>
                <a:r>
                  <a:rPr lang="en-GB" sz="1400">
                    <a:solidFill>
                      <a:srgbClr val="000066"/>
                    </a:solidFill>
                  </a:rPr>
                  <a:t>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5158" name="Rectangle 160"/>
              <p:cNvSpPr>
                <a:spLocks noChangeArrowheads="1"/>
              </p:cNvSpPr>
              <p:nvPr/>
            </p:nvSpPr>
            <p:spPr bwMode="auto">
              <a:xfrm>
                <a:off x="619" y="2728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 defTabSz="914400"/>
                <a:r>
                  <a:rPr lang="en-GB" sz="1400">
                    <a:solidFill>
                      <a:srgbClr val="000066"/>
                    </a:solidFill>
                  </a:rPr>
                  <a:t>20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5159" name="Rectangle 161"/>
              <p:cNvSpPr>
                <a:spLocks noChangeArrowheads="1"/>
              </p:cNvSpPr>
              <p:nvPr/>
            </p:nvSpPr>
            <p:spPr bwMode="auto">
              <a:xfrm>
                <a:off x="619" y="2408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 defTabSz="914400"/>
                <a:r>
                  <a:rPr lang="en-GB" sz="1400">
                    <a:solidFill>
                      <a:srgbClr val="000066"/>
                    </a:solidFill>
                  </a:rPr>
                  <a:t>40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5160" name="Rectangle 162"/>
              <p:cNvSpPr>
                <a:spLocks noChangeArrowheads="1"/>
              </p:cNvSpPr>
              <p:nvPr/>
            </p:nvSpPr>
            <p:spPr bwMode="auto">
              <a:xfrm>
                <a:off x="619" y="2092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 defTabSz="914400"/>
                <a:r>
                  <a:rPr lang="en-GB" sz="1400">
                    <a:solidFill>
                      <a:srgbClr val="000066"/>
                    </a:solidFill>
                  </a:rPr>
                  <a:t>60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5161" name="Rectangle 163"/>
              <p:cNvSpPr>
                <a:spLocks noChangeArrowheads="1"/>
              </p:cNvSpPr>
              <p:nvPr/>
            </p:nvSpPr>
            <p:spPr bwMode="auto">
              <a:xfrm>
                <a:off x="619" y="1771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 defTabSz="914400"/>
                <a:r>
                  <a:rPr lang="en-GB" sz="1400">
                    <a:solidFill>
                      <a:srgbClr val="000066"/>
                    </a:solidFill>
                  </a:rPr>
                  <a:t>80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5162" name="Rectangle 164"/>
              <p:cNvSpPr>
                <a:spLocks noChangeArrowheads="1"/>
              </p:cNvSpPr>
              <p:nvPr/>
            </p:nvSpPr>
            <p:spPr bwMode="auto">
              <a:xfrm>
                <a:off x="557" y="1450"/>
                <a:ext cx="186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 defTabSz="914400"/>
                <a:r>
                  <a:rPr lang="en-GB" sz="1400">
                    <a:solidFill>
                      <a:srgbClr val="000066"/>
                    </a:solidFill>
                  </a:rPr>
                  <a:t>100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5163" name="ZoneTexte 86"/>
              <p:cNvSpPr txBox="1">
                <a:spLocks noChangeArrowheads="1"/>
              </p:cNvSpPr>
              <p:nvPr/>
            </p:nvSpPr>
            <p:spPr bwMode="auto">
              <a:xfrm>
                <a:off x="823" y="3516"/>
                <a:ext cx="1078" cy="3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GB" sz="1400">
                    <a:solidFill>
                      <a:srgbClr val="000066"/>
                    </a:solidFill>
                  </a:rPr>
                  <a:t>95% CI </a:t>
                </a:r>
                <a:br>
                  <a:rPr lang="en-GB" sz="1400">
                    <a:solidFill>
                      <a:srgbClr val="000066"/>
                    </a:solidFill>
                  </a:rPr>
                </a:br>
                <a:r>
                  <a:rPr lang="en-GB" sz="1400">
                    <a:solidFill>
                      <a:srgbClr val="000066"/>
                    </a:solidFill>
                  </a:rPr>
                  <a:t>for the 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  <a:sym typeface="Symbol" pitchFamily="18" charset="2"/>
                  </a:rPr>
                  <a:t>difference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/>
                </a:r>
                <a:br>
                  <a:rPr lang="en-GB" sz="1400">
                    <a:solidFill>
                      <a:srgbClr val="000066"/>
                    </a:solidFill>
                    <a:cs typeface="Arial" charset="0"/>
                  </a:rPr>
                </a:b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>= -5.9 ; 11.1</a:t>
                </a:r>
              </a:p>
            </p:txBody>
          </p:sp>
          <p:sp>
            <p:nvSpPr>
              <p:cNvPr id="5164" name="Line 150"/>
              <p:cNvSpPr>
                <a:spLocks noChangeShapeType="1"/>
              </p:cNvSpPr>
              <p:nvPr/>
            </p:nvSpPr>
            <p:spPr bwMode="auto">
              <a:xfrm flipV="1">
                <a:off x="3966" y="3120"/>
                <a:ext cx="0" cy="32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65" name="Text Box 58"/>
              <p:cNvSpPr txBox="1">
                <a:spLocks noChangeArrowheads="1"/>
              </p:cNvSpPr>
              <p:nvPr/>
            </p:nvSpPr>
            <p:spPr bwMode="auto">
              <a:xfrm>
                <a:off x="1935" y="3128"/>
                <a:ext cx="1029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defTabSz="914400" eaLnBrk="1" hangingPunct="1"/>
                <a:r>
                  <a:rPr lang="en-GB" sz="1600" b="1">
                    <a:solidFill>
                      <a:srgbClr val="000066"/>
                    </a:solidFill>
                  </a:rPr>
                  <a:t>HIV-1 RNA</a:t>
                </a:r>
              </a:p>
              <a:p>
                <a:pPr defTabSz="914400" eaLnBrk="1" hangingPunct="1"/>
                <a:r>
                  <a:rPr lang="en-GB" sz="1600" b="1">
                    <a:solidFill>
                      <a:srgbClr val="000066"/>
                    </a:solidFill>
                  </a:rPr>
                  <a:t>&lt; 200 c/mL</a:t>
                </a:r>
              </a:p>
            </p:txBody>
          </p:sp>
          <p:sp>
            <p:nvSpPr>
              <p:cNvPr id="5166" name="ZoneTexte 86"/>
              <p:cNvSpPr txBox="1">
                <a:spLocks noChangeArrowheads="1"/>
              </p:cNvSpPr>
              <p:nvPr/>
            </p:nvSpPr>
            <p:spPr bwMode="auto">
              <a:xfrm>
                <a:off x="1925" y="3516"/>
                <a:ext cx="1078" cy="3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GB" sz="1400">
                    <a:solidFill>
                      <a:srgbClr val="000066"/>
                    </a:solidFill>
                  </a:rPr>
                  <a:t>95% CI </a:t>
                </a:r>
                <a:br>
                  <a:rPr lang="en-GB" sz="1400">
                    <a:solidFill>
                      <a:srgbClr val="000066"/>
                    </a:solidFill>
                  </a:rPr>
                </a:br>
                <a:r>
                  <a:rPr lang="en-GB" sz="1400">
                    <a:solidFill>
                      <a:srgbClr val="000066"/>
                    </a:solidFill>
                  </a:rPr>
                  <a:t>for the 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  <a:sym typeface="Symbol" pitchFamily="18" charset="2"/>
                  </a:rPr>
                  <a:t>difference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/>
                </a:r>
                <a:br>
                  <a:rPr lang="en-GB" sz="1400">
                    <a:solidFill>
                      <a:srgbClr val="000066"/>
                    </a:solidFill>
                    <a:cs typeface="Arial" charset="0"/>
                  </a:rPr>
                </a:b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>= -6.7 ; 8.8</a:t>
                </a:r>
              </a:p>
            </p:txBody>
          </p:sp>
          <p:sp>
            <p:nvSpPr>
              <p:cNvPr id="5167" name="Rectangle 23"/>
              <p:cNvSpPr>
                <a:spLocks noChangeArrowheads="1"/>
              </p:cNvSpPr>
              <p:nvPr/>
            </p:nvSpPr>
            <p:spPr bwMode="auto">
              <a:xfrm>
                <a:off x="1137" y="1553"/>
                <a:ext cx="20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003366"/>
                    </a:solidFill>
                  </a:rPr>
                  <a:t>85</a:t>
                </a:r>
                <a:endParaRPr lang="en-GB" sz="4000">
                  <a:solidFill>
                    <a:srgbClr val="003366"/>
                  </a:solidFill>
                </a:endParaRPr>
              </a:p>
            </p:txBody>
          </p:sp>
          <p:sp>
            <p:nvSpPr>
              <p:cNvPr id="5168" name="Rectangle 25"/>
              <p:cNvSpPr>
                <a:spLocks noChangeArrowheads="1"/>
              </p:cNvSpPr>
              <p:nvPr/>
            </p:nvSpPr>
            <p:spPr bwMode="auto">
              <a:xfrm>
                <a:off x="1502" y="1535"/>
                <a:ext cx="20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009999"/>
                    </a:solidFill>
                  </a:rPr>
                  <a:t>87</a:t>
                </a:r>
                <a:endParaRPr lang="en-GB" sz="4000">
                  <a:solidFill>
                    <a:srgbClr val="009999"/>
                  </a:solidFill>
                </a:endParaRPr>
              </a:p>
            </p:txBody>
          </p:sp>
          <p:sp>
            <p:nvSpPr>
              <p:cNvPr id="5169" name="Line 150"/>
              <p:cNvSpPr>
                <a:spLocks noChangeShapeType="1"/>
              </p:cNvSpPr>
              <p:nvPr/>
            </p:nvSpPr>
            <p:spPr bwMode="auto">
              <a:xfrm flipV="1">
                <a:off x="5078" y="3112"/>
                <a:ext cx="0" cy="32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70" name="ZoneTexte 86"/>
              <p:cNvSpPr txBox="1">
                <a:spLocks noChangeArrowheads="1"/>
              </p:cNvSpPr>
              <p:nvPr/>
            </p:nvSpPr>
            <p:spPr bwMode="auto">
              <a:xfrm>
                <a:off x="3013" y="3516"/>
                <a:ext cx="1078" cy="3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GB" sz="1400">
                    <a:solidFill>
                      <a:srgbClr val="000066"/>
                    </a:solidFill>
                  </a:rPr>
                  <a:t>95% CI </a:t>
                </a:r>
                <a:br>
                  <a:rPr lang="en-GB" sz="1400">
                    <a:solidFill>
                      <a:srgbClr val="000066"/>
                    </a:solidFill>
                  </a:rPr>
                </a:br>
                <a:r>
                  <a:rPr lang="en-GB" sz="1400">
                    <a:solidFill>
                      <a:srgbClr val="000066"/>
                    </a:solidFill>
                  </a:rPr>
                  <a:t>for the 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  <a:sym typeface="Symbol" pitchFamily="18" charset="2"/>
                  </a:rPr>
                  <a:t>difference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/>
                </a:r>
                <a:br>
                  <a:rPr lang="en-GB" sz="1400">
                    <a:solidFill>
                      <a:srgbClr val="000066"/>
                    </a:solidFill>
                    <a:cs typeface="Arial" charset="0"/>
                  </a:rPr>
                </a:b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>= -3.1 ; 21.8</a:t>
                </a:r>
              </a:p>
            </p:txBody>
          </p:sp>
          <p:sp>
            <p:nvSpPr>
              <p:cNvPr id="5171" name="ZoneTexte 86"/>
              <p:cNvSpPr txBox="1">
                <a:spLocks noChangeArrowheads="1"/>
              </p:cNvSpPr>
              <p:nvPr/>
            </p:nvSpPr>
            <p:spPr bwMode="auto">
              <a:xfrm>
                <a:off x="4091" y="3516"/>
                <a:ext cx="1078" cy="3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GB" sz="1400">
                    <a:solidFill>
                      <a:srgbClr val="000066"/>
                    </a:solidFill>
                  </a:rPr>
                  <a:t>95% CI </a:t>
                </a:r>
                <a:br>
                  <a:rPr lang="en-GB" sz="1400">
                    <a:solidFill>
                      <a:srgbClr val="000066"/>
                    </a:solidFill>
                  </a:rPr>
                </a:br>
                <a:r>
                  <a:rPr lang="en-GB" sz="1400">
                    <a:solidFill>
                      <a:srgbClr val="000066"/>
                    </a:solidFill>
                  </a:rPr>
                  <a:t>for the 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  <a:sym typeface="Symbol" pitchFamily="18" charset="2"/>
                  </a:rPr>
                  <a:t>difference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/>
                </a:r>
                <a:br>
                  <a:rPr lang="en-GB" sz="1400">
                    <a:solidFill>
                      <a:srgbClr val="000066"/>
                    </a:solidFill>
                    <a:cs typeface="Arial" charset="0"/>
                  </a:rPr>
                </a:b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>= -14.8 ; 8.4</a:t>
                </a:r>
              </a:p>
            </p:txBody>
          </p:sp>
          <p:sp>
            <p:nvSpPr>
              <p:cNvPr id="5172" name="Text Box 58"/>
              <p:cNvSpPr txBox="1">
                <a:spLocks noChangeArrowheads="1"/>
              </p:cNvSpPr>
              <p:nvPr/>
            </p:nvSpPr>
            <p:spPr bwMode="auto">
              <a:xfrm>
                <a:off x="3004" y="3270"/>
                <a:ext cx="101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defTabSz="914400" eaLnBrk="1" hangingPunct="1"/>
                <a:r>
                  <a:rPr lang="en-GB" sz="1600" b="1">
                    <a:solidFill>
                      <a:srgbClr val="000066"/>
                    </a:solidFill>
                  </a:rPr>
                  <a:t>Prior NNRTI</a:t>
                </a:r>
              </a:p>
            </p:txBody>
          </p:sp>
          <p:sp>
            <p:nvSpPr>
              <p:cNvPr id="5173" name="Text Box 58"/>
              <p:cNvSpPr txBox="1">
                <a:spLocks noChangeArrowheads="1"/>
              </p:cNvSpPr>
              <p:nvPr/>
            </p:nvSpPr>
            <p:spPr bwMode="auto">
              <a:xfrm>
                <a:off x="4214" y="3270"/>
                <a:ext cx="75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defTabSz="914400" eaLnBrk="1" hangingPunct="1"/>
                <a:r>
                  <a:rPr lang="en-GB" sz="1600" b="1">
                    <a:solidFill>
                      <a:srgbClr val="000066"/>
                    </a:solidFill>
                  </a:rPr>
                  <a:t>Prior PI</a:t>
                </a:r>
              </a:p>
            </p:txBody>
          </p:sp>
          <p:sp>
            <p:nvSpPr>
              <p:cNvPr id="5174" name="Rectangle 23"/>
              <p:cNvSpPr>
                <a:spLocks noChangeArrowheads="1"/>
              </p:cNvSpPr>
              <p:nvPr/>
            </p:nvSpPr>
            <p:spPr bwMode="auto">
              <a:xfrm>
                <a:off x="3237" y="1617"/>
                <a:ext cx="201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003366"/>
                    </a:solidFill>
                  </a:rPr>
                  <a:t>82</a:t>
                </a:r>
                <a:endParaRPr lang="en-GB" sz="4000">
                  <a:solidFill>
                    <a:srgbClr val="003366"/>
                  </a:solidFill>
                </a:endParaRPr>
              </a:p>
            </p:txBody>
          </p:sp>
          <p:sp>
            <p:nvSpPr>
              <p:cNvPr id="5175" name="Rectangle 25"/>
              <p:cNvSpPr>
                <a:spLocks noChangeArrowheads="1"/>
              </p:cNvSpPr>
              <p:nvPr/>
            </p:nvSpPr>
            <p:spPr bwMode="auto">
              <a:xfrm>
                <a:off x="3589" y="1442"/>
                <a:ext cx="201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009999"/>
                    </a:solidFill>
                  </a:rPr>
                  <a:t>92</a:t>
                </a:r>
                <a:endParaRPr lang="en-GB" sz="4000">
                  <a:solidFill>
                    <a:srgbClr val="009999"/>
                  </a:solidFill>
                </a:endParaRPr>
              </a:p>
            </p:txBody>
          </p:sp>
          <p:sp>
            <p:nvSpPr>
              <p:cNvPr id="5176" name="Rectangle 23"/>
              <p:cNvSpPr>
                <a:spLocks noChangeArrowheads="1"/>
              </p:cNvSpPr>
              <p:nvPr/>
            </p:nvSpPr>
            <p:spPr bwMode="auto">
              <a:xfrm>
                <a:off x="4304" y="1520"/>
                <a:ext cx="201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003366"/>
                    </a:solidFill>
                  </a:rPr>
                  <a:t>87</a:t>
                </a:r>
                <a:endParaRPr lang="en-GB" sz="4000">
                  <a:solidFill>
                    <a:srgbClr val="003366"/>
                  </a:solidFill>
                </a:endParaRPr>
              </a:p>
            </p:txBody>
          </p:sp>
          <p:sp>
            <p:nvSpPr>
              <p:cNvPr id="5177" name="Rectangle 25"/>
              <p:cNvSpPr>
                <a:spLocks noChangeArrowheads="1"/>
              </p:cNvSpPr>
              <p:nvPr/>
            </p:nvSpPr>
            <p:spPr bwMode="auto">
              <a:xfrm>
                <a:off x="4665" y="1587"/>
                <a:ext cx="201" cy="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defTabSz="914400"/>
                <a:r>
                  <a:rPr lang="en-GB" sz="1400" b="1">
                    <a:solidFill>
                      <a:srgbClr val="009999"/>
                    </a:solidFill>
                  </a:rPr>
                  <a:t>83</a:t>
                </a:r>
                <a:endParaRPr lang="en-GB" sz="4000">
                  <a:solidFill>
                    <a:srgbClr val="009999"/>
                  </a:solidFill>
                </a:endParaRPr>
              </a:p>
            </p:txBody>
          </p:sp>
          <p:sp>
            <p:nvSpPr>
              <p:cNvPr id="5178" name="ZoneTexte 81"/>
              <p:cNvSpPr txBox="1">
                <a:spLocks noChangeArrowheads="1"/>
              </p:cNvSpPr>
              <p:nvPr/>
            </p:nvSpPr>
            <p:spPr bwMode="auto">
              <a:xfrm>
                <a:off x="788" y="2889"/>
                <a:ext cx="306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eaLnBrk="1" hangingPunct="1"/>
                <a:r>
                  <a:rPr lang="en-GB">
                    <a:solidFill>
                      <a:srgbClr val="000066"/>
                    </a:solidFill>
                  </a:rPr>
                  <a:t>N=</a:t>
                </a:r>
              </a:p>
            </p:txBody>
          </p:sp>
          <p:sp>
            <p:nvSpPr>
              <p:cNvPr id="5179" name="ZoneTexte 82"/>
              <p:cNvSpPr txBox="1">
                <a:spLocks noChangeArrowheads="1"/>
              </p:cNvSpPr>
              <p:nvPr/>
            </p:nvSpPr>
            <p:spPr bwMode="auto">
              <a:xfrm>
                <a:off x="1108" y="2886"/>
                <a:ext cx="25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eaLnBrk="1" hangingPunct="1"/>
                <a:r>
                  <a:rPr lang="en-GB" sz="1600" b="1">
                    <a:solidFill>
                      <a:schemeClr val="bg1"/>
                    </a:solidFill>
                  </a:rPr>
                  <a:t>97</a:t>
                </a:r>
              </a:p>
            </p:txBody>
          </p:sp>
          <p:sp>
            <p:nvSpPr>
              <p:cNvPr id="5180" name="ZoneTexte 83"/>
              <p:cNvSpPr txBox="1">
                <a:spLocks noChangeArrowheads="1"/>
              </p:cNvSpPr>
              <p:nvPr/>
            </p:nvSpPr>
            <p:spPr bwMode="auto">
              <a:xfrm>
                <a:off x="1438" y="2886"/>
                <a:ext cx="329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eaLnBrk="1" hangingPunct="1"/>
                <a:r>
                  <a:rPr lang="en-GB" sz="1600" b="1">
                    <a:solidFill>
                      <a:schemeClr val="bg1"/>
                    </a:solidFill>
                  </a:rPr>
                  <a:t>203</a:t>
                </a:r>
              </a:p>
            </p:txBody>
          </p:sp>
          <p:sp>
            <p:nvSpPr>
              <p:cNvPr id="5181" name="ZoneTexte 84"/>
              <p:cNvSpPr txBox="1">
                <a:spLocks noChangeArrowheads="1"/>
              </p:cNvSpPr>
              <p:nvPr/>
            </p:nvSpPr>
            <p:spPr bwMode="auto">
              <a:xfrm>
                <a:off x="2138" y="2886"/>
                <a:ext cx="25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eaLnBrk="1" hangingPunct="1"/>
                <a:r>
                  <a:rPr lang="en-GB" sz="1600" b="1">
                    <a:solidFill>
                      <a:schemeClr val="bg1"/>
                    </a:solidFill>
                  </a:rPr>
                  <a:t>97</a:t>
                </a:r>
              </a:p>
            </p:txBody>
          </p:sp>
          <p:sp>
            <p:nvSpPr>
              <p:cNvPr id="5182" name="ZoneTexte 85"/>
              <p:cNvSpPr txBox="1">
                <a:spLocks noChangeArrowheads="1"/>
              </p:cNvSpPr>
              <p:nvPr/>
            </p:nvSpPr>
            <p:spPr bwMode="auto">
              <a:xfrm>
                <a:off x="2469" y="2886"/>
                <a:ext cx="329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eaLnBrk="1" hangingPunct="1"/>
                <a:r>
                  <a:rPr lang="en-GB" sz="1600" b="1">
                    <a:solidFill>
                      <a:schemeClr val="bg1"/>
                    </a:solidFill>
                  </a:rPr>
                  <a:t>203</a:t>
                </a:r>
              </a:p>
            </p:txBody>
          </p:sp>
          <p:sp>
            <p:nvSpPr>
              <p:cNvPr id="5183" name="ZoneTexte 86"/>
              <p:cNvSpPr txBox="1">
                <a:spLocks noChangeArrowheads="1"/>
              </p:cNvSpPr>
              <p:nvPr/>
            </p:nvSpPr>
            <p:spPr bwMode="auto">
              <a:xfrm>
                <a:off x="3209" y="2886"/>
                <a:ext cx="25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eaLnBrk="1" hangingPunct="1"/>
                <a:r>
                  <a:rPr lang="en-GB" sz="1600" b="1">
                    <a:solidFill>
                      <a:schemeClr val="bg1"/>
                    </a:solidFill>
                  </a:rPr>
                  <a:t>45</a:t>
                </a:r>
              </a:p>
            </p:txBody>
          </p:sp>
          <p:sp>
            <p:nvSpPr>
              <p:cNvPr id="5184" name="ZoneTexte 87"/>
              <p:cNvSpPr txBox="1">
                <a:spLocks noChangeArrowheads="1"/>
              </p:cNvSpPr>
              <p:nvPr/>
            </p:nvSpPr>
            <p:spPr bwMode="auto">
              <a:xfrm>
                <a:off x="3560" y="2886"/>
                <a:ext cx="25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eaLnBrk="1" hangingPunct="1"/>
                <a:r>
                  <a:rPr lang="en-GB" sz="1600" b="1">
                    <a:solidFill>
                      <a:schemeClr val="bg1"/>
                    </a:solidFill>
                  </a:rPr>
                  <a:t>95</a:t>
                </a:r>
              </a:p>
            </p:txBody>
          </p:sp>
          <p:sp>
            <p:nvSpPr>
              <p:cNvPr id="5185" name="ZoneTexte 88"/>
              <p:cNvSpPr txBox="1">
                <a:spLocks noChangeArrowheads="1"/>
              </p:cNvSpPr>
              <p:nvPr/>
            </p:nvSpPr>
            <p:spPr bwMode="auto">
              <a:xfrm>
                <a:off x="4275" y="2886"/>
                <a:ext cx="25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en-GB" sz="1600" b="1">
                    <a:solidFill>
                      <a:schemeClr val="bg1"/>
                    </a:solidFill>
                  </a:rPr>
                  <a:t>52</a:t>
                </a:r>
              </a:p>
            </p:txBody>
          </p:sp>
          <p:sp>
            <p:nvSpPr>
              <p:cNvPr id="5186" name="ZoneTexte 89"/>
              <p:cNvSpPr txBox="1">
                <a:spLocks noChangeArrowheads="1"/>
              </p:cNvSpPr>
              <p:nvPr/>
            </p:nvSpPr>
            <p:spPr bwMode="auto">
              <a:xfrm>
                <a:off x="4601" y="2886"/>
                <a:ext cx="329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l" eaLnBrk="1" hangingPunct="1"/>
                <a:r>
                  <a:rPr lang="en-GB" sz="1600" b="1">
                    <a:solidFill>
                      <a:schemeClr val="bg1"/>
                    </a:solidFill>
                  </a:rPr>
                  <a:t>108</a:t>
                </a:r>
              </a:p>
            </p:txBody>
          </p:sp>
          <p:sp>
            <p:nvSpPr>
              <p:cNvPr id="5187" name="Line 12"/>
              <p:cNvSpPr>
                <a:spLocks noChangeShapeType="1"/>
              </p:cNvSpPr>
              <p:nvPr/>
            </p:nvSpPr>
            <p:spPr bwMode="auto">
              <a:xfrm flipV="1">
                <a:off x="783" y="3114"/>
                <a:ext cx="4293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50338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AI266073 Study: Switch PI or NNRTI to TDF/FTC/EFV</a:t>
            </a: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GB" sz="2800" b="1" smtClean="0">
                <a:latin typeface="Calibri" pitchFamily="34" charset="0"/>
                <a:ea typeface="ＭＳ Ｐゴシック" pitchFamily="-1" charset="-128"/>
              </a:rPr>
              <a:t>Other endpoints</a:t>
            </a:r>
          </a:p>
          <a:p>
            <a:pPr lvl="1">
              <a:spcBef>
                <a:spcPts val="300"/>
              </a:spcBef>
            </a:pPr>
            <a:r>
              <a:rPr lang="en-GB" sz="2000" smtClean="0">
                <a:ea typeface="ＭＳ Ｐゴシック" pitchFamily="-1" charset="-128"/>
              </a:rPr>
              <a:t>Virologic failure</a:t>
            </a:r>
          </a:p>
          <a:p>
            <a:pPr lvl="2">
              <a:spcBef>
                <a:spcPts val="300"/>
              </a:spcBef>
            </a:pPr>
            <a:r>
              <a:rPr lang="en-GB" sz="1800" smtClean="0">
                <a:ea typeface="ＭＳ Ｐゴシック" pitchFamily="-1" charset="-128"/>
              </a:rPr>
              <a:t>SBR, N = 1 (1.03%)</a:t>
            </a:r>
          </a:p>
          <a:p>
            <a:pPr lvl="2">
              <a:spcBef>
                <a:spcPts val="300"/>
              </a:spcBef>
            </a:pPr>
            <a:r>
              <a:rPr lang="en-GB" sz="1800" smtClean="0">
                <a:ea typeface="ＭＳ Ｐゴシック" pitchFamily="-1" charset="-128"/>
              </a:rPr>
              <a:t>TDF/FTC/EFV, N = 3 (1.48%)</a:t>
            </a:r>
          </a:p>
          <a:p>
            <a:pPr lvl="1">
              <a:spcBef>
                <a:spcPts val="300"/>
              </a:spcBef>
            </a:pPr>
            <a:r>
              <a:rPr lang="en-GB" sz="2000" smtClean="0">
                <a:ea typeface="ＭＳ Ｐゴシック" pitchFamily="-1" charset="-128"/>
              </a:rPr>
              <a:t>No significant changes in CD4 cell counts within or between</a:t>
            </a:r>
            <a:br>
              <a:rPr lang="en-GB" sz="2000" smtClean="0">
                <a:ea typeface="ＭＳ Ｐゴシック" pitchFamily="-1" charset="-128"/>
              </a:rPr>
            </a:br>
            <a:r>
              <a:rPr lang="en-GB" sz="2000" smtClean="0">
                <a:ea typeface="ＭＳ Ｐゴシック" pitchFamily="-1" charset="-128"/>
              </a:rPr>
              <a:t>treatment arms</a:t>
            </a:r>
          </a:p>
          <a:p>
            <a:pPr lvl="1">
              <a:spcBef>
                <a:spcPts val="300"/>
              </a:spcBef>
            </a:pPr>
            <a:r>
              <a:rPr lang="en-GB" sz="2000" smtClean="0">
                <a:ea typeface="ＭＳ Ｐゴシック" pitchFamily="-1" charset="-128"/>
              </a:rPr>
              <a:t>Nervous System and Psychiatric Symptoms</a:t>
            </a:r>
          </a:p>
          <a:p>
            <a:pPr lvl="2">
              <a:spcBef>
                <a:spcPts val="300"/>
              </a:spcBef>
            </a:pPr>
            <a:r>
              <a:rPr lang="en-GB" sz="1800" smtClean="0">
                <a:ea typeface="ＭＳ Ｐゴシック" pitchFamily="-1" charset="-128"/>
              </a:rPr>
              <a:t>Nervous System Symptoms = SBR: 13% vs TDF/FTC/EFV: 22%</a:t>
            </a:r>
          </a:p>
          <a:p>
            <a:pPr lvl="2">
              <a:spcBef>
                <a:spcPts val="300"/>
              </a:spcBef>
            </a:pPr>
            <a:r>
              <a:rPr lang="en-GB" sz="1800" smtClean="0">
                <a:ea typeface="ＭＳ Ｐゴシック" pitchFamily="-1" charset="-128"/>
              </a:rPr>
              <a:t>Psychiatric Symptoms = SBR: 8% vs TDF/FTC/EFV: 28%</a:t>
            </a:r>
          </a:p>
          <a:p>
            <a:pPr lvl="2">
              <a:spcBef>
                <a:spcPts val="300"/>
              </a:spcBef>
            </a:pPr>
            <a:r>
              <a:rPr lang="en-GB" sz="1800" smtClean="0">
                <a:ea typeface="ＭＳ Ｐゴシック" pitchFamily="-1" charset="-128"/>
              </a:rPr>
              <a:t>Study drug discontinuation, N = 5, all in TDF/FTC/EFV group</a:t>
            </a:r>
            <a:br>
              <a:rPr lang="en-GB" sz="1800" smtClean="0">
                <a:ea typeface="ＭＳ Ｐゴシック" pitchFamily="-1" charset="-128"/>
              </a:rPr>
            </a:br>
            <a:r>
              <a:rPr lang="en-GB" sz="1800" smtClean="0">
                <a:ea typeface="ＭＳ Ｐゴシック" pitchFamily="-1" charset="-128"/>
              </a:rPr>
              <a:t>(prior PI stratum)</a:t>
            </a:r>
          </a:p>
          <a:p>
            <a:pPr lvl="1">
              <a:spcBef>
                <a:spcPts val="300"/>
              </a:spcBef>
            </a:pPr>
            <a:r>
              <a:rPr lang="en-GB" sz="2000" smtClean="0">
                <a:ea typeface="ＭＳ Ｐゴシック" pitchFamily="-1" charset="-128"/>
              </a:rPr>
              <a:t>Renal Adverse events</a:t>
            </a:r>
          </a:p>
          <a:p>
            <a:pPr lvl="2">
              <a:spcBef>
                <a:spcPts val="300"/>
              </a:spcBef>
            </a:pPr>
            <a:r>
              <a:rPr lang="en-GB" sz="1800" smtClean="0">
                <a:ea typeface="ＭＳ Ｐゴシック" pitchFamily="-1" charset="-128"/>
              </a:rPr>
              <a:t>Discontinuation for increase in creatinine, N = 1, on TDF/FTC/EFV</a:t>
            </a:r>
          </a:p>
          <a:p>
            <a:pPr lvl="2">
              <a:spcBef>
                <a:spcPts val="300"/>
              </a:spcBef>
            </a:pPr>
            <a:r>
              <a:rPr lang="en-GB" sz="1800" smtClean="0">
                <a:ea typeface="ＭＳ Ｐゴシック" pitchFamily="-1" charset="-128"/>
              </a:rPr>
              <a:t>Grade 1 treatment-emergent creatinine elevations = SBR: 3% </a:t>
            </a:r>
            <a:br>
              <a:rPr lang="en-GB" sz="1800" smtClean="0">
                <a:ea typeface="ＭＳ Ｐゴシック" pitchFamily="-1" charset="-128"/>
              </a:rPr>
            </a:br>
            <a:r>
              <a:rPr lang="en-GB" sz="1800" smtClean="0">
                <a:ea typeface="ＭＳ Ｐゴシック" pitchFamily="-1" charset="-128"/>
              </a:rPr>
              <a:t>vs TDF/FTC/EFV: 2%. No Grade ≥ 2 elevation of creatinine</a:t>
            </a:r>
            <a:endParaRPr lang="en-GB" smtClean="0">
              <a:ea typeface="ＭＳ Ｐゴシック" pitchFamily="-1" charset="-128"/>
            </a:endParaRPr>
          </a:p>
        </p:txBody>
      </p:sp>
      <p:sp>
        <p:nvSpPr>
          <p:cNvPr id="6148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DeJesus E, JAIDS 2009;51:163-74</a:t>
            </a:r>
          </a:p>
        </p:txBody>
      </p:sp>
      <p:sp>
        <p:nvSpPr>
          <p:cNvPr id="6149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AI266073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06388" y="1179513"/>
            <a:ext cx="8515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Changes in glomerular filtration rate* (mL/</a:t>
            </a:r>
            <a:r>
              <a:rPr lang="fr-FR" sz="2800" b="1">
                <a:solidFill>
                  <a:srgbClr val="CC3300"/>
                </a:solidFill>
                <a:latin typeface="Calibri" pitchFamily="34" charset="0"/>
              </a:rPr>
              <a:t>min/1.73 m</a:t>
            </a:r>
            <a:r>
              <a:rPr lang="fr-FR" sz="2800" b="1" baseline="30000">
                <a:solidFill>
                  <a:srgbClr val="CC3300"/>
                </a:solidFill>
                <a:latin typeface="Calibri" pitchFamily="34" charset="0"/>
              </a:rPr>
              <a:t>2</a:t>
            </a:r>
            <a:r>
              <a:rPr lang="fr-FR" sz="2800" b="1">
                <a:solidFill>
                  <a:srgbClr val="CC3300"/>
                </a:solidFill>
                <a:latin typeface="Calibri" pitchFamily="34" charset="0"/>
              </a:rPr>
              <a:t>)</a:t>
            </a:r>
            <a:endParaRPr lang="en-GB" sz="2800" b="1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7171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AI266073 Study: Switch PI or NNRTI to TDF/FTC/EFV</a:t>
            </a:r>
          </a:p>
        </p:txBody>
      </p:sp>
      <p:sp>
        <p:nvSpPr>
          <p:cNvPr id="7172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DeJesus E, JAIDS 2009;51:163-74</a:t>
            </a:r>
          </a:p>
        </p:txBody>
      </p:sp>
      <p:sp>
        <p:nvSpPr>
          <p:cNvPr id="7173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AI266073</a:t>
            </a:r>
          </a:p>
        </p:txBody>
      </p:sp>
      <p:grpSp>
        <p:nvGrpSpPr>
          <p:cNvPr id="7174" name="Groupe 247"/>
          <p:cNvGrpSpPr>
            <a:grpSpLocks/>
          </p:cNvGrpSpPr>
          <p:nvPr/>
        </p:nvGrpSpPr>
        <p:grpSpPr bwMode="auto">
          <a:xfrm>
            <a:off x="3175" y="1814513"/>
            <a:ext cx="8902700" cy="4576762"/>
            <a:chOff x="3175" y="1814513"/>
            <a:chExt cx="8902700" cy="4576762"/>
          </a:xfrm>
        </p:grpSpPr>
        <p:sp>
          <p:nvSpPr>
            <p:cNvPr id="7175" name="AutoShape 165"/>
            <p:cNvSpPr>
              <a:spLocks noChangeArrowheads="1"/>
            </p:cNvSpPr>
            <p:nvPr/>
          </p:nvSpPr>
          <p:spPr bwMode="auto">
            <a:xfrm>
              <a:off x="136525" y="5300663"/>
              <a:ext cx="8769350" cy="4651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2800" b="1">
                <a:solidFill>
                  <a:srgbClr val="000066"/>
                </a:solidFill>
              </a:endParaRPr>
            </a:p>
          </p:txBody>
        </p:sp>
        <p:sp>
          <p:nvSpPr>
            <p:cNvPr id="7176" name="AutoShape 165"/>
            <p:cNvSpPr>
              <a:spLocks noChangeArrowheads="1"/>
            </p:cNvSpPr>
            <p:nvPr/>
          </p:nvSpPr>
          <p:spPr bwMode="auto">
            <a:xfrm>
              <a:off x="3208338" y="6043613"/>
              <a:ext cx="2732087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7177" name="Rectangle 3"/>
            <p:cNvSpPr>
              <a:spLocks noChangeArrowheads="1"/>
            </p:cNvSpPr>
            <p:nvPr/>
          </p:nvSpPr>
          <p:spPr bwMode="auto">
            <a:xfrm>
              <a:off x="4267200" y="6142038"/>
              <a:ext cx="177800" cy="144462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7178" name="Rectangle 4"/>
            <p:cNvSpPr>
              <a:spLocks noChangeArrowheads="1"/>
            </p:cNvSpPr>
            <p:nvPr/>
          </p:nvSpPr>
          <p:spPr bwMode="auto">
            <a:xfrm>
              <a:off x="3352800" y="6140450"/>
              <a:ext cx="177800" cy="144463"/>
            </a:xfrm>
            <a:prstGeom prst="rect">
              <a:avLst/>
            </a:prstGeom>
            <a:solidFill>
              <a:srgbClr val="00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7179" name="ZoneTexte 84"/>
            <p:cNvSpPr txBox="1">
              <a:spLocks noChangeArrowheads="1"/>
            </p:cNvSpPr>
            <p:nvPr/>
          </p:nvSpPr>
          <p:spPr bwMode="auto">
            <a:xfrm>
              <a:off x="4484688" y="6021388"/>
              <a:ext cx="144145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TDF/FTC/EFV</a:t>
              </a:r>
            </a:p>
          </p:txBody>
        </p:sp>
        <p:sp>
          <p:nvSpPr>
            <p:cNvPr id="7180" name="ZoneTexte 85"/>
            <p:cNvSpPr txBox="1">
              <a:spLocks noChangeArrowheads="1"/>
            </p:cNvSpPr>
            <p:nvPr/>
          </p:nvSpPr>
          <p:spPr bwMode="auto">
            <a:xfrm>
              <a:off x="3525838" y="6022975"/>
              <a:ext cx="54927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SBR</a:t>
              </a:r>
            </a:p>
          </p:txBody>
        </p:sp>
        <p:sp>
          <p:nvSpPr>
            <p:cNvPr id="7181" name="Text Box 15"/>
            <p:cNvSpPr txBox="1">
              <a:spLocks noChangeArrowheads="1"/>
            </p:cNvSpPr>
            <p:nvPr/>
          </p:nvSpPr>
          <p:spPr bwMode="auto">
            <a:xfrm>
              <a:off x="179388" y="5314950"/>
              <a:ext cx="1004887" cy="246063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708688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/>
              <a:r>
                <a:rPr lang="en-GB" sz="1000" b="1">
                  <a:solidFill>
                    <a:srgbClr val="009999"/>
                  </a:solidFill>
                </a:rPr>
                <a:t>TDF/FTC/EFV</a:t>
              </a:r>
            </a:p>
          </p:txBody>
        </p:sp>
        <p:sp>
          <p:nvSpPr>
            <p:cNvPr id="7182" name="Text Box 16"/>
            <p:cNvSpPr txBox="1">
              <a:spLocks noChangeArrowheads="1"/>
            </p:cNvSpPr>
            <p:nvPr/>
          </p:nvSpPr>
          <p:spPr bwMode="auto">
            <a:xfrm>
              <a:off x="179388" y="5521325"/>
              <a:ext cx="452437" cy="244475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708688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/>
              <a:r>
                <a:rPr lang="en-GB" sz="1000" b="1">
                  <a:solidFill>
                    <a:srgbClr val="003366"/>
                  </a:solidFill>
                </a:rPr>
                <a:t>SBR</a:t>
              </a:r>
            </a:p>
          </p:txBody>
        </p:sp>
        <p:sp>
          <p:nvSpPr>
            <p:cNvPr id="7183" name="Rectangle 42"/>
            <p:cNvSpPr>
              <a:spLocks noChangeArrowheads="1"/>
            </p:cNvSpPr>
            <p:nvPr/>
          </p:nvSpPr>
          <p:spPr bwMode="auto">
            <a:xfrm>
              <a:off x="1116013" y="5314950"/>
              <a:ext cx="3937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9999"/>
                  </a:solidFill>
                </a:rPr>
                <a:t>203</a:t>
              </a:r>
            </a:p>
          </p:txBody>
        </p:sp>
        <p:sp>
          <p:nvSpPr>
            <p:cNvPr id="7184" name="Rectangle 42"/>
            <p:cNvSpPr>
              <a:spLocks noChangeArrowheads="1"/>
            </p:cNvSpPr>
            <p:nvPr/>
          </p:nvSpPr>
          <p:spPr bwMode="auto">
            <a:xfrm>
              <a:off x="1150938" y="5521325"/>
              <a:ext cx="3238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3366"/>
                  </a:solidFill>
                </a:rPr>
                <a:t>97</a:t>
              </a:r>
            </a:p>
          </p:txBody>
        </p:sp>
        <p:sp>
          <p:nvSpPr>
            <p:cNvPr id="7185" name="Rectangle 42"/>
            <p:cNvSpPr>
              <a:spLocks noChangeArrowheads="1"/>
            </p:cNvSpPr>
            <p:nvPr/>
          </p:nvSpPr>
          <p:spPr bwMode="auto">
            <a:xfrm>
              <a:off x="1417638" y="5314950"/>
              <a:ext cx="3937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9999"/>
                  </a:solidFill>
                </a:rPr>
                <a:t>200</a:t>
              </a:r>
            </a:p>
          </p:txBody>
        </p:sp>
        <p:sp>
          <p:nvSpPr>
            <p:cNvPr id="7186" name="Rectangle 42"/>
            <p:cNvSpPr>
              <a:spLocks noChangeArrowheads="1"/>
            </p:cNvSpPr>
            <p:nvPr/>
          </p:nvSpPr>
          <p:spPr bwMode="auto">
            <a:xfrm>
              <a:off x="3243263" y="5314950"/>
              <a:ext cx="3937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9999"/>
                  </a:solidFill>
                </a:rPr>
                <a:t>182</a:t>
              </a:r>
            </a:p>
          </p:txBody>
        </p:sp>
        <p:sp>
          <p:nvSpPr>
            <p:cNvPr id="7187" name="Rectangle 42"/>
            <p:cNvSpPr>
              <a:spLocks noChangeArrowheads="1"/>
            </p:cNvSpPr>
            <p:nvPr/>
          </p:nvSpPr>
          <p:spPr bwMode="auto">
            <a:xfrm>
              <a:off x="2562225" y="5314950"/>
              <a:ext cx="3937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9999"/>
                  </a:solidFill>
                </a:rPr>
                <a:t>188</a:t>
              </a:r>
            </a:p>
          </p:txBody>
        </p:sp>
        <p:sp>
          <p:nvSpPr>
            <p:cNvPr id="7188" name="Rectangle 42"/>
            <p:cNvSpPr>
              <a:spLocks noChangeArrowheads="1"/>
            </p:cNvSpPr>
            <p:nvPr/>
          </p:nvSpPr>
          <p:spPr bwMode="auto">
            <a:xfrm>
              <a:off x="3943350" y="5314950"/>
              <a:ext cx="3937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9999"/>
                  </a:solidFill>
                </a:rPr>
                <a:t>181</a:t>
              </a:r>
            </a:p>
          </p:txBody>
        </p:sp>
        <p:sp>
          <p:nvSpPr>
            <p:cNvPr id="7189" name="Rectangle 42"/>
            <p:cNvSpPr>
              <a:spLocks noChangeArrowheads="1"/>
            </p:cNvSpPr>
            <p:nvPr/>
          </p:nvSpPr>
          <p:spPr bwMode="auto">
            <a:xfrm>
              <a:off x="1452563" y="5521325"/>
              <a:ext cx="3238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3366"/>
                  </a:solidFill>
                </a:rPr>
                <a:t>95</a:t>
              </a:r>
            </a:p>
          </p:txBody>
        </p:sp>
        <p:sp>
          <p:nvSpPr>
            <p:cNvPr id="7190" name="Rectangle 42"/>
            <p:cNvSpPr>
              <a:spLocks noChangeArrowheads="1"/>
            </p:cNvSpPr>
            <p:nvPr/>
          </p:nvSpPr>
          <p:spPr bwMode="auto">
            <a:xfrm>
              <a:off x="3279775" y="5521325"/>
              <a:ext cx="3238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3366"/>
                  </a:solidFill>
                </a:rPr>
                <a:t>89</a:t>
              </a:r>
            </a:p>
          </p:txBody>
        </p:sp>
        <p:sp>
          <p:nvSpPr>
            <p:cNvPr id="7191" name="Rectangle 42"/>
            <p:cNvSpPr>
              <a:spLocks noChangeArrowheads="1"/>
            </p:cNvSpPr>
            <p:nvPr/>
          </p:nvSpPr>
          <p:spPr bwMode="auto">
            <a:xfrm>
              <a:off x="2595563" y="5521325"/>
              <a:ext cx="3238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3366"/>
                  </a:solidFill>
                </a:rPr>
                <a:t>92</a:t>
              </a:r>
            </a:p>
          </p:txBody>
        </p:sp>
        <p:sp>
          <p:nvSpPr>
            <p:cNvPr id="7192" name="Rectangle 42"/>
            <p:cNvSpPr>
              <a:spLocks noChangeArrowheads="1"/>
            </p:cNvSpPr>
            <p:nvPr/>
          </p:nvSpPr>
          <p:spPr bwMode="auto">
            <a:xfrm>
              <a:off x="3978275" y="5521325"/>
              <a:ext cx="3238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3366"/>
                  </a:solidFill>
                </a:rPr>
                <a:t>87</a:t>
              </a:r>
            </a:p>
          </p:txBody>
        </p:sp>
        <p:sp>
          <p:nvSpPr>
            <p:cNvPr id="7193" name="Rectangle 42"/>
            <p:cNvSpPr>
              <a:spLocks noChangeArrowheads="1"/>
            </p:cNvSpPr>
            <p:nvPr/>
          </p:nvSpPr>
          <p:spPr bwMode="auto">
            <a:xfrm>
              <a:off x="1881188" y="5314950"/>
              <a:ext cx="3937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9999"/>
                  </a:solidFill>
                </a:rPr>
                <a:t>196</a:t>
              </a:r>
            </a:p>
          </p:txBody>
        </p:sp>
        <p:sp>
          <p:nvSpPr>
            <p:cNvPr id="7194" name="Rectangle 42"/>
            <p:cNvSpPr>
              <a:spLocks noChangeArrowheads="1"/>
            </p:cNvSpPr>
            <p:nvPr/>
          </p:nvSpPr>
          <p:spPr bwMode="auto">
            <a:xfrm>
              <a:off x="1914525" y="5521325"/>
              <a:ext cx="3238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3366"/>
                  </a:solidFill>
                </a:rPr>
                <a:t>95</a:t>
              </a:r>
            </a:p>
          </p:txBody>
        </p:sp>
        <p:sp>
          <p:nvSpPr>
            <p:cNvPr id="7195" name="Rectangle 42"/>
            <p:cNvSpPr>
              <a:spLocks noChangeArrowheads="1"/>
            </p:cNvSpPr>
            <p:nvPr/>
          </p:nvSpPr>
          <p:spPr bwMode="auto">
            <a:xfrm>
              <a:off x="5441950" y="5314950"/>
              <a:ext cx="3937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9999"/>
                  </a:solidFill>
                </a:rPr>
                <a:t>129</a:t>
              </a:r>
            </a:p>
          </p:txBody>
        </p:sp>
        <p:sp>
          <p:nvSpPr>
            <p:cNvPr id="7196" name="Rectangle 42"/>
            <p:cNvSpPr>
              <a:spLocks noChangeArrowheads="1"/>
            </p:cNvSpPr>
            <p:nvPr/>
          </p:nvSpPr>
          <p:spPr bwMode="auto">
            <a:xfrm>
              <a:off x="5476875" y="5521325"/>
              <a:ext cx="3238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3366"/>
                  </a:solidFill>
                </a:rPr>
                <a:t>58</a:t>
              </a:r>
            </a:p>
          </p:txBody>
        </p:sp>
        <p:sp>
          <p:nvSpPr>
            <p:cNvPr id="7197" name="Rectangle 42"/>
            <p:cNvSpPr>
              <a:spLocks noChangeArrowheads="1"/>
            </p:cNvSpPr>
            <p:nvPr/>
          </p:nvSpPr>
          <p:spPr bwMode="auto">
            <a:xfrm>
              <a:off x="5743575" y="5314950"/>
              <a:ext cx="3937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9999"/>
                  </a:solidFill>
                </a:rPr>
                <a:t>127</a:t>
              </a:r>
            </a:p>
          </p:txBody>
        </p:sp>
        <p:sp>
          <p:nvSpPr>
            <p:cNvPr id="7198" name="Rectangle 42"/>
            <p:cNvSpPr>
              <a:spLocks noChangeArrowheads="1"/>
            </p:cNvSpPr>
            <p:nvPr/>
          </p:nvSpPr>
          <p:spPr bwMode="auto">
            <a:xfrm>
              <a:off x="7569200" y="5314950"/>
              <a:ext cx="3937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9999"/>
                  </a:solidFill>
                </a:rPr>
                <a:t>120</a:t>
              </a:r>
            </a:p>
          </p:txBody>
        </p:sp>
        <p:sp>
          <p:nvSpPr>
            <p:cNvPr id="7199" name="Rectangle 42"/>
            <p:cNvSpPr>
              <a:spLocks noChangeArrowheads="1"/>
            </p:cNvSpPr>
            <p:nvPr/>
          </p:nvSpPr>
          <p:spPr bwMode="auto">
            <a:xfrm>
              <a:off x="6888163" y="5314950"/>
              <a:ext cx="3937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9999"/>
                  </a:solidFill>
                </a:rPr>
                <a:t>121</a:t>
              </a:r>
            </a:p>
          </p:txBody>
        </p:sp>
        <p:sp>
          <p:nvSpPr>
            <p:cNvPr id="7200" name="Rectangle 42"/>
            <p:cNvSpPr>
              <a:spLocks noChangeArrowheads="1"/>
            </p:cNvSpPr>
            <p:nvPr/>
          </p:nvSpPr>
          <p:spPr bwMode="auto">
            <a:xfrm>
              <a:off x="8269288" y="5314950"/>
              <a:ext cx="3937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9999"/>
                  </a:solidFill>
                </a:rPr>
                <a:t>120</a:t>
              </a:r>
            </a:p>
          </p:txBody>
        </p:sp>
        <p:sp>
          <p:nvSpPr>
            <p:cNvPr id="7201" name="Rectangle 42"/>
            <p:cNvSpPr>
              <a:spLocks noChangeArrowheads="1"/>
            </p:cNvSpPr>
            <p:nvPr/>
          </p:nvSpPr>
          <p:spPr bwMode="auto">
            <a:xfrm>
              <a:off x="5778500" y="5521325"/>
              <a:ext cx="3238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3366"/>
                  </a:solidFill>
                </a:rPr>
                <a:t>57</a:t>
              </a:r>
            </a:p>
          </p:txBody>
        </p:sp>
        <p:sp>
          <p:nvSpPr>
            <p:cNvPr id="7202" name="Rectangle 42"/>
            <p:cNvSpPr>
              <a:spLocks noChangeArrowheads="1"/>
            </p:cNvSpPr>
            <p:nvPr/>
          </p:nvSpPr>
          <p:spPr bwMode="auto">
            <a:xfrm>
              <a:off x="7605713" y="5521325"/>
              <a:ext cx="3238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3366"/>
                  </a:solidFill>
                </a:rPr>
                <a:t>51</a:t>
              </a:r>
            </a:p>
          </p:txBody>
        </p:sp>
        <p:sp>
          <p:nvSpPr>
            <p:cNvPr id="7203" name="Rectangle 42"/>
            <p:cNvSpPr>
              <a:spLocks noChangeArrowheads="1"/>
            </p:cNvSpPr>
            <p:nvPr/>
          </p:nvSpPr>
          <p:spPr bwMode="auto">
            <a:xfrm>
              <a:off x="6921500" y="5521325"/>
              <a:ext cx="3238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3366"/>
                  </a:solidFill>
                </a:rPr>
                <a:t>54</a:t>
              </a:r>
            </a:p>
          </p:txBody>
        </p:sp>
        <p:sp>
          <p:nvSpPr>
            <p:cNvPr id="7204" name="Rectangle 42"/>
            <p:cNvSpPr>
              <a:spLocks noChangeArrowheads="1"/>
            </p:cNvSpPr>
            <p:nvPr/>
          </p:nvSpPr>
          <p:spPr bwMode="auto">
            <a:xfrm>
              <a:off x="8304213" y="5521325"/>
              <a:ext cx="3238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3366"/>
                  </a:solidFill>
                </a:rPr>
                <a:t>50</a:t>
              </a:r>
            </a:p>
          </p:txBody>
        </p:sp>
        <p:sp>
          <p:nvSpPr>
            <p:cNvPr id="7205" name="Rectangle 42"/>
            <p:cNvSpPr>
              <a:spLocks noChangeArrowheads="1"/>
            </p:cNvSpPr>
            <p:nvPr/>
          </p:nvSpPr>
          <p:spPr bwMode="auto">
            <a:xfrm>
              <a:off x="6207125" y="5314950"/>
              <a:ext cx="3937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9999"/>
                  </a:solidFill>
                </a:rPr>
                <a:t>125</a:t>
              </a:r>
            </a:p>
          </p:txBody>
        </p:sp>
        <p:sp>
          <p:nvSpPr>
            <p:cNvPr id="7206" name="Rectangle 42"/>
            <p:cNvSpPr>
              <a:spLocks noChangeArrowheads="1"/>
            </p:cNvSpPr>
            <p:nvPr/>
          </p:nvSpPr>
          <p:spPr bwMode="auto">
            <a:xfrm>
              <a:off x="6240463" y="5521325"/>
              <a:ext cx="3238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000" b="1">
                  <a:solidFill>
                    <a:srgbClr val="003366"/>
                  </a:solidFill>
                </a:rPr>
                <a:t>57</a:t>
              </a:r>
            </a:p>
          </p:txBody>
        </p:sp>
        <p:grpSp>
          <p:nvGrpSpPr>
            <p:cNvPr id="7207" name="Group 267"/>
            <p:cNvGrpSpPr>
              <a:grpSpLocks/>
            </p:cNvGrpSpPr>
            <p:nvPr/>
          </p:nvGrpSpPr>
          <p:grpSpPr bwMode="auto">
            <a:xfrm>
              <a:off x="836613" y="1814513"/>
              <a:ext cx="7812087" cy="3270250"/>
              <a:chOff x="527" y="1143"/>
              <a:chExt cx="4921" cy="2060"/>
            </a:xfrm>
          </p:grpSpPr>
          <p:sp>
            <p:nvSpPr>
              <p:cNvPr id="7209" name="Rectangle 159"/>
              <p:cNvSpPr>
                <a:spLocks noChangeArrowheads="1"/>
              </p:cNvSpPr>
              <p:nvPr/>
            </p:nvSpPr>
            <p:spPr bwMode="auto">
              <a:xfrm>
                <a:off x="651" y="2783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 defTabSz="914400"/>
                <a:r>
                  <a:rPr lang="en-GB" sz="1400">
                    <a:solidFill>
                      <a:srgbClr val="000066"/>
                    </a:solidFill>
                  </a:rPr>
                  <a:t>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10" name="Rectangle 160"/>
              <p:cNvSpPr>
                <a:spLocks noChangeArrowheads="1"/>
              </p:cNvSpPr>
              <p:nvPr/>
            </p:nvSpPr>
            <p:spPr bwMode="auto">
              <a:xfrm>
                <a:off x="589" y="2502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 defTabSz="914400"/>
                <a:r>
                  <a:rPr lang="en-GB" sz="1400">
                    <a:solidFill>
                      <a:srgbClr val="000066"/>
                    </a:solidFill>
                  </a:rPr>
                  <a:t>20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11" name="Rectangle 161"/>
              <p:cNvSpPr>
                <a:spLocks noChangeArrowheads="1"/>
              </p:cNvSpPr>
              <p:nvPr/>
            </p:nvSpPr>
            <p:spPr bwMode="auto">
              <a:xfrm>
                <a:off x="589" y="2230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 defTabSz="914400"/>
                <a:r>
                  <a:rPr lang="en-GB" sz="1400">
                    <a:solidFill>
                      <a:srgbClr val="000066"/>
                    </a:solidFill>
                  </a:rPr>
                  <a:t>40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12" name="Rectangle 162"/>
              <p:cNvSpPr>
                <a:spLocks noChangeArrowheads="1"/>
              </p:cNvSpPr>
              <p:nvPr/>
            </p:nvSpPr>
            <p:spPr bwMode="auto">
              <a:xfrm>
                <a:off x="589" y="1962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 defTabSz="914400"/>
                <a:r>
                  <a:rPr lang="en-GB" sz="1400">
                    <a:solidFill>
                      <a:srgbClr val="000066"/>
                    </a:solidFill>
                  </a:rPr>
                  <a:t>60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13" name="Rectangle 163"/>
              <p:cNvSpPr>
                <a:spLocks noChangeArrowheads="1"/>
              </p:cNvSpPr>
              <p:nvPr/>
            </p:nvSpPr>
            <p:spPr bwMode="auto">
              <a:xfrm>
                <a:off x="589" y="1689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 defTabSz="914400"/>
                <a:r>
                  <a:rPr lang="en-GB" sz="1400">
                    <a:solidFill>
                      <a:srgbClr val="000066"/>
                    </a:solidFill>
                  </a:rPr>
                  <a:t>80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14" name="Rectangle 164"/>
              <p:cNvSpPr>
                <a:spLocks noChangeArrowheads="1"/>
              </p:cNvSpPr>
              <p:nvPr/>
            </p:nvSpPr>
            <p:spPr bwMode="auto">
              <a:xfrm>
                <a:off x="527" y="1412"/>
                <a:ext cx="186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 defTabSz="914400"/>
                <a:r>
                  <a:rPr lang="en-GB" sz="1400">
                    <a:solidFill>
                      <a:srgbClr val="000066"/>
                    </a:solidFill>
                  </a:rPr>
                  <a:t>100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15" name="Rectangle 164"/>
              <p:cNvSpPr>
                <a:spLocks noChangeArrowheads="1"/>
              </p:cNvSpPr>
              <p:nvPr/>
            </p:nvSpPr>
            <p:spPr bwMode="auto">
              <a:xfrm>
                <a:off x="527" y="1143"/>
                <a:ext cx="186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 defTabSz="914400"/>
                <a:r>
                  <a:rPr lang="en-GB" sz="1400">
                    <a:solidFill>
                      <a:srgbClr val="000066"/>
                    </a:solidFill>
                  </a:rPr>
                  <a:t>120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16" name="Rectangle 159"/>
              <p:cNvSpPr>
                <a:spLocks noChangeArrowheads="1"/>
              </p:cNvSpPr>
              <p:nvPr/>
            </p:nvSpPr>
            <p:spPr bwMode="auto">
              <a:xfrm>
                <a:off x="823" y="2907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en-GB" sz="1400">
                    <a:solidFill>
                      <a:srgbClr val="000066"/>
                    </a:solidFill>
                  </a:rPr>
                  <a:t>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17" name="Rectangle 159"/>
              <p:cNvSpPr>
                <a:spLocks noChangeArrowheads="1"/>
              </p:cNvSpPr>
              <p:nvPr/>
            </p:nvSpPr>
            <p:spPr bwMode="auto">
              <a:xfrm>
                <a:off x="963" y="2907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en-GB" sz="1400">
                    <a:solidFill>
                      <a:srgbClr val="000066"/>
                    </a:solidFill>
                  </a:rPr>
                  <a:t>4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18" name="Rectangle 159"/>
              <p:cNvSpPr>
                <a:spLocks noChangeArrowheads="1"/>
              </p:cNvSpPr>
              <p:nvPr/>
            </p:nvSpPr>
            <p:spPr bwMode="auto">
              <a:xfrm>
                <a:off x="1229" y="2907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en-GB" sz="1400">
                    <a:solidFill>
                      <a:srgbClr val="000066"/>
                    </a:solidFill>
                  </a:rPr>
                  <a:t>12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19" name="Rectangle 159"/>
              <p:cNvSpPr>
                <a:spLocks noChangeArrowheads="1"/>
              </p:cNvSpPr>
              <p:nvPr/>
            </p:nvSpPr>
            <p:spPr bwMode="auto">
              <a:xfrm>
                <a:off x="1654" y="2907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en-GB" sz="1400">
                    <a:solidFill>
                      <a:srgbClr val="000066"/>
                    </a:solidFill>
                  </a:rPr>
                  <a:t>24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20" name="Rectangle 159"/>
              <p:cNvSpPr>
                <a:spLocks noChangeArrowheads="1"/>
              </p:cNvSpPr>
              <p:nvPr/>
            </p:nvSpPr>
            <p:spPr bwMode="auto">
              <a:xfrm>
                <a:off x="2091" y="2907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en-GB" sz="1400">
                    <a:solidFill>
                      <a:srgbClr val="000066"/>
                    </a:solidFill>
                  </a:rPr>
                  <a:t>36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21" name="Rectangle 159"/>
              <p:cNvSpPr>
                <a:spLocks noChangeArrowheads="1"/>
              </p:cNvSpPr>
              <p:nvPr/>
            </p:nvSpPr>
            <p:spPr bwMode="auto">
              <a:xfrm>
                <a:off x="2517" y="2907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en-GB" sz="1400">
                    <a:solidFill>
                      <a:srgbClr val="000066"/>
                    </a:solidFill>
                  </a:rPr>
                  <a:t>48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222" name="Freeform 67"/>
              <p:cNvSpPr>
                <a:spLocks/>
              </p:cNvSpPr>
              <p:nvPr/>
            </p:nvSpPr>
            <p:spPr bwMode="auto">
              <a:xfrm>
                <a:off x="754" y="1211"/>
                <a:ext cx="35" cy="271"/>
              </a:xfrm>
              <a:custGeom>
                <a:avLst/>
                <a:gdLst>
                  <a:gd name="T0" fmla="*/ 0 w 141"/>
                  <a:gd name="T1" fmla="*/ 0 h 1082"/>
                  <a:gd name="T2" fmla="*/ 0 w 141"/>
                  <a:gd name="T3" fmla="*/ 0 h 1082"/>
                  <a:gd name="T4" fmla="*/ 0 w 141"/>
                  <a:gd name="T5" fmla="*/ 0 h 1082"/>
                  <a:gd name="T6" fmla="*/ 0 60000 65536"/>
                  <a:gd name="T7" fmla="*/ 0 60000 65536"/>
                  <a:gd name="T8" fmla="*/ 0 60000 65536"/>
                  <a:gd name="T9" fmla="*/ 0 w 141"/>
                  <a:gd name="T10" fmla="*/ 0 h 1082"/>
                  <a:gd name="T11" fmla="*/ 141 w 141"/>
                  <a:gd name="T12" fmla="*/ 1082 h 108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1" h="1082">
                    <a:moveTo>
                      <a:pt x="0" y="0"/>
                    </a:moveTo>
                    <a:lnTo>
                      <a:pt x="141" y="0"/>
                    </a:lnTo>
                    <a:lnTo>
                      <a:pt x="141" y="1082"/>
                    </a:lnTo>
                  </a:path>
                </a:pathLst>
              </a:cu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23" name="Line 68"/>
              <p:cNvSpPr>
                <a:spLocks noChangeShapeType="1"/>
              </p:cNvSpPr>
              <p:nvPr/>
            </p:nvSpPr>
            <p:spPr bwMode="auto">
              <a:xfrm>
                <a:off x="754" y="1750"/>
                <a:ext cx="35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24" name="Line 69"/>
              <p:cNvSpPr>
                <a:spLocks noChangeShapeType="1"/>
              </p:cNvSpPr>
              <p:nvPr/>
            </p:nvSpPr>
            <p:spPr bwMode="auto">
              <a:xfrm flipV="1">
                <a:off x="789" y="1482"/>
                <a:ext cx="0" cy="268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25" name="Line 70"/>
              <p:cNvSpPr>
                <a:spLocks noChangeShapeType="1"/>
              </p:cNvSpPr>
              <p:nvPr/>
            </p:nvSpPr>
            <p:spPr bwMode="auto">
              <a:xfrm>
                <a:off x="754" y="1482"/>
                <a:ext cx="35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26" name="Line 71"/>
              <p:cNvSpPr>
                <a:spLocks noChangeShapeType="1"/>
              </p:cNvSpPr>
              <p:nvPr/>
            </p:nvSpPr>
            <p:spPr bwMode="auto">
              <a:xfrm>
                <a:off x="754" y="2293"/>
                <a:ext cx="35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27" name="Line 72"/>
              <p:cNvSpPr>
                <a:spLocks noChangeShapeType="1"/>
              </p:cNvSpPr>
              <p:nvPr/>
            </p:nvSpPr>
            <p:spPr bwMode="auto">
              <a:xfrm flipV="1">
                <a:off x="789" y="2025"/>
                <a:ext cx="0" cy="268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28" name="Line 73"/>
              <p:cNvSpPr>
                <a:spLocks noChangeShapeType="1"/>
              </p:cNvSpPr>
              <p:nvPr/>
            </p:nvSpPr>
            <p:spPr bwMode="auto">
              <a:xfrm>
                <a:off x="754" y="2025"/>
                <a:ext cx="35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29" name="Line 74"/>
              <p:cNvSpPr>
                <a:spLocks noChangeShapeType="1"/>
              </p:cNvSpPr>
              <p:nvPr/>
            </p:nvSpPr>
            <p:spPr bwMode="auto">
              <a:xfrm flipV="1">
                <a:off x="789" y="1750"/>
                <a:ext cx="0" cy="275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30" name="Line 75"/>
              <p:cNvSpPr>
                <a:spLocks noChangeShapeType="1"/>
              </p:cNvSpPr>
              <p:nvPr/>
            </p:nvSpPr>
            <p:spPr bwMode="auto">
              <a:xfrm flipV="1">
                <a:off x="863" y="2838"/>
                <a:ext cx="0" cy="31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31" name="Line 76"/>
              <p:cNvSpPr>
                <a:spLocks noChangeShapeType="1"/>
              </p:cNvSpPr>
              <p:nvPr/>
            </p:nvSpPr>
            <p:spPr bwMode="auto">
              <a:xfrm>
                <a:off x="863" y="2838"/>
                <a:ext cx="142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32" name="Line 77"/>
              <p:cNvSpPr>
                <a:spLocks noChangeShapeType="1"/>
              </p:cNvSpPr>
              <p:nvPr/>
            </p:nvSpPr>
            <p:spPr bwMode="auto">
              <a:xfrm flipV="1">
                <a:off x="1005" y="2838"/>
                <a:ext cx="0" cy="31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33" name="Line 78"/>
              <p:cNvSpPr>
                <a:spLocks noChangeShapeType="1"/>
              </p:cNvSpPr>
              <p:nvPr/>
            </p:nvSpPr>
            <p:spPr bwMode="auto">
              <a:xfrm flipV="1">
                <a:off x="1292" y="2838"/>
                <a:ext cx="0" cy="31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34" name="Line 79"/>
              <p:cNvSpPr>
                <a:spLocks noChangeShapeType="1"/>
              </p:cNvSpPr>
              <p:nvPr/>
            </p:nvSpPr>
            <p:spPr bwMode="auto">
              <a:xfrm>
                <a:off x="1005" y="2838"/>
                <a:ext cx="287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35" name="Line 80"/>
              <p:cNvSpPr>
                <a:spLocks noChangeShapeType="1"/>
              </p:cNvSpPr>
              <p:nvPr/>
            </p:nvSpPr>
            <p:spPr bwMode="auto">
              <a:xfrm>
                <a:off x="754" y="2561"/>
                <a:ext cx="35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36" name="Line 81"/>
              <p:cNvSpPr>
                <a:spLocks noChangeShapeType="1"/>
              </p:cNvSpPr>
              <p:nvPr/>
            </p:nvSpPr>
            <p:spPr bwMode="auto">
              <a:xfrm>
                <a:off x="754" y="2838"/>
                <a:ext cx="35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37" name="Line 82"/>
              <p:cNvSpPr>
                <a:spLocks noChangeShapeType="1"/>
              </p:cNvSpPr>
              <p:nvPr/>
            </p:nvSpPr>
            <p:spPr bwMode="auto">
              <a:xfrm flipV="1">
                <a:off x="789" y="2561"/>
                <a:ext cx="0" cy="277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38" name="Line 83"/>
              <p:cNvSpPr>
                <a:spLocks noChangeShapeType="1"/>
              </p:cNvSpPr>
              <p:nvPr/>
            </p:nvSpPr>
            <p:spPr bwMode="auto">
              <a:xfrm>
                <a:off x="789" y="2838"/>
                <a:ext cx="74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39" name="Line 84"/>
              <p:cNvSpPr>
                <a:spLocks noChangeShapeType="1"/>
              </p:cNvSpPr>
              <p:nvPr/>
            </p:nvSpPr>
            <p:spPr bwMode="auto">
              <a:xfrm>
                <a:off x="2583" y="2838"/>
                <a:ext cx="152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40" name="Line 85"/>
              <p:cNvSpPr>
                <a:spLocks noChangeShapeType="1"/>
              </p:cNvSpPr>
              <p:nvPr/>
            </p:nvSpPr>
            <p:spPr bwMode="auto">
              <a:xfrm flipV="1">
                <a:off x="2583" y="2838"/>
                <a:ext cx="0" cy="31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41" name="Line 86"/>
              <p:cNvSpPr>
                <a:spLocks noChangeShapeType="1"/>
              </p:cNvSpPr>
              <p:nvPr/>
            </p:nvSpPr>
            <p:spPr bwMode="auto">
              <a:xfrm flipV="1">
                <a:off x="1721" y="2838"/>
                <a:ext cx="0" cy="31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42" name="Line 87"/>
              <p:cNvSpPr>
                <a:spLocks noChangeShapeType="1"/>
              </p:cNvSpPr>
              <p:nvPr/>
            </p:nvSpPr>
            <p:spPr bwMode="auto">
              <a:xfrm flipV="1">
                <a:off x="2156" y="2838"/>
                <a:ext cx="0" cy="31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43" name="Line 88"/>
              <p:cNvSpPr>
                <a:spLocks noChangeShapeType="1"/>
              </p:cNvSpPr>
              <p:nvPr/>
            </p:nvSpPr>
            <p:spPr bwMode="auto">
              <a:xfrm>
                <a:off x="1721" y="2838"/>
                <a:ext cx="435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44" name="Line 89"/>
              <p:cNvSpPr>
                <a:spLocks noChangeShapeType="1"/>
              </p:cNvSpPr>
              <p:nvPr/>
            </p:nvSpPr>
            <p:spPr bwMode="auto">
              <a:xfrm>
                <a:off x="2156" y="2838"/>
                <a:ext cx="427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45" name="Line 90"/>
              <p:cNvSpPr>
                <a:spLocks noChangeShapeType="1"/>
              </p:cNvSpPr>
              <p:nvPr/>
            </p:nvSpPr>
            <p:spPr bwMode="auto">
              <a:xfrm flipV="1">
                <a:off x="789" y="2293"/>
                <a:ext cx="0" cy="268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46" name="Line 91"/>
              <p:cNvSpPr>
                <a:spLocks noChangeShapeType="1"/>
              </p:cNvSpPr>
              <p:nvPr/>
            </p:nvSpPr>
            <p:spPr bwMode="auto">
              <a:xfrm>
                <a:off x="1292" y="2838"/>
                <a:ext cx="429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47" name="Line 92"/>
              <p:cNvSpPr>
                <a:spLocks noChangeShapeType="1"/>
              </p:cNvSpPr>
              <p:nvPr/>
            </p:nvSpPr>
            <p:spPr bwMode="auto">
              <a:xfrm>
                <a:off x="3466" y="1211"/>
                <a:ext cx="36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48" name="Line 93"/>
              <p:cNvSpPr>
                <a:spLocks noChangeShapeType="1"/>
              </p:cNvSpPr>
              <p:nvPr/>
            </p:nvSpPr>
            <p:spPr bwMode="auto">
              <a:xfrm>
                <a:off x="3466" y="1482"/>
                <a:ext cx="36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49" name="Freeform 94"/>
              <p:cNvSpPr>
                <a:spLocks/>
              </p:cNvSpPr>
              <p:nvPr/>
            </p:nvSpPr>
            <p:spPr bwMode="auto">
              <a:xfrm>
                <a:off x="3502" y="1211"/>
                <a:ext cx="0" cy="1082"/>
              </a:xfrm>
              <a:custGeom>
                <a:avLst/>
                <a:gdLst>
                  <a:gd name="T0" fmla="*/ 0 h 4326"/>
                  <a:gd name="T1" fmla="*/ 0 h 4326"/>
                  <a:gd name="T2" fmla="*/ 0 h 4326"/>
                  <a:gd name="T3" fmla="*/ 0 h 4326"/>
                  <a:gd name="T4" fmla="*/ 0 h 4326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h 4326"/>
                  <a:gd name="T11" fmla="*/ 4326 h 4326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T10" r="0" b="T11"/>
                <a:pathLst>
                  <a:path h="4326">
                    <a:moveTo>
                      <a:pt x="0" y="4326"/>
                    </a:moveTo>
                    <a:lnTo>
                      <a:pt x="0" y="3254"/>
                    </a:lnTo>
                    <a:lnTo>
                      <a:pt x="0" y="2153"/>
                    </a:lnTo>
                    <a:lnTo>
                      <a:pt x="0" y="1082"/>
                    </a:lnTo>
                    <a:lnTo>
                      <a:pt x="0" y="0"/>
                    </a:lnTo>
                  </a:path>
                </a:pathLst>
              </a:cu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50" name="Line 95"/>
              <p:cNvSpPr>
                <a:spLocks noChangeShapeType="1"/>
              </p:cNvSpPr>
              <p:nvPr/>
            </p:nvSpPr>
            <p:spPr bwMode="auto">
              <a:xfrm>
                <a:off x="3466" y="1750"/>
                <a:ext cx="36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51" name="Line 96"/>
              <p:cNvSpPr>
                <a:spLocks noChangeShapeType="1"/>
              </p:cNvSpPr>
              <p:nvPr/>
            </p:nvSpPr>
            <p:spPr bwMode="auto">
              <a:xfrm>
                <a:off x="3466" y="2025"/>
                <a:ext cx="36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52" name="Line 97"/>
              <p:cNvSpPr>
                <a:spLocks noChangeShapeType="1"/>
              </p:cNvSpPr>
              <p:nvPr/>
            </p:nvSpPr>
            <p:spPr bwMode="auto">
              <a:xfrm>
                <a:off x="3466" y="2293"/>
                <a:ext cx="36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53" name="Line 98"/>
              <p:cNvSpPr>
                <a:spLocks noChangeShapeType="1"/>
              </p:cNvSpPr>
              <p:nvPr/>
            </p:nvSpPr>
            <p:spPr bwMode="auto">
              <a:xfrm flipV="1">
                <a:off x="3718" y="2838"/>
                <a:ext cx="0" cy="31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54" name="Line 99"/>
              <p:cNvSpPr>
                <a:spLocks noChangeShapeType="1"/>
              </p:cNvSpPr>
              <p:nvPr/>
            </p:nvSpPr>
            <p:spPr bwMode="auto">
              <a:xfrm flipV="1">
                <a:off x="3576" y="2838"/>
                <a:ext cx="0" cy="31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55" name="Freeform 100"/>
              <p:cNvSpPr>
                <a:spLocks/>
              </p:cNvSpPr>
              <p:nvPr/>
            </p:nvSpPr>
            <p:spPr bwMode="auto">
              <a:xfrm>
                <a:off x="3502" y="2838"/>
                <a:ext cx="503" cy="0"/>
              </a:xfrm>
              <a:custGeom>
                <a:avLst/>
                <a:gdLst>
                  <a:gd name="T0" fmla="*/ 0 w 2012"/>
                  <a:gd name="T1" fmla="*/ 0 w 2012"/>
                  <a:gd name="T2" fmla="*/ 0 w 2012"/>
                  <a:gd name="T3" fmla="*/ 0 w 2012"/>
                  <a:gd name="T4" fmla="*/ 0 60000 65536"/>
                  <a:gd name="T5" fmla="*/ 0 60000 65536"/>
                  <a:gd name="T6" fmla="*/ 0 60000 65536"/>
                  <a:gd name="T7" fmla="*/ 0 60000 65536"/>
                  <a:gd name="T8" fmla="*/ 0 w 2012"/>
                  <a:gd name="T9" fmla="*/ 2012 w 2012"/>
                </a:gdLst>
                <a:ahLst/>
                <a:cxnLst>
                  <a:cxn ang="T4">
                    <a:pos x="T0" y="0"/>
                  </a:cxn>
                  <a:cxn ang="T5">
                    <a:pos x="T1" y="0"/>
                  </a:cxn>
                  <a:cxn ang="T6">
                    <a:pos x="T2" y="0"/>
                  </a:cxn>
                  <a:cxn ang="T7">
                    <a:pos x="T3" y="0"/>
                  </a:cxn>
                </a:cxnLst>
                <a:rect l="T8" t="0" r="T9" b="0"/>
                <a:pathLst>
                  <a:path w="2012">
                    <a:moveTo>
                      <a:pt x="2012" y="0"/>
                    </a:moveTo>
                    <a:lnTo>
                      <a:pt x="864" y="0"/>
                    </a:lnTo>
                    <a:lnTo>
                      <a:pt x="295" y="0"/>
                    </a:lnTo>
                    <a:lnTo>
                      <a:pt x="0" y="0"/>
                    </a:lnTo>
                  </a:path>
                </a:pathLst>
              </a:cu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56" name="Line 101"/>
              <p:cNvSpPr>
                <a:spLocks noChangeShapeType="1"/>
              </p:cNvSpPr>
              <p:nvPr/>
            </p:nvSpPr>
            <p:spPr bwMode="auto">
              <a:xfrm flipV="1">
                <a:off x="4005" y="2838"/>
                <a:ext cx="0" cy="31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57" name="Line 102"/>
              <p:cNvSpPr>
                <a:spLocks noChangeShapeType="1"/>
              </p:cNvSpPr>
              <p:nvPr/>
            </p:nvSpPr>
            <p:spPr bwMode="auto">
              <a:xfrm>
                <a:off x="3466" y="2561"/>
                <a:ext cx="36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58" name="Freeform 103"/>
              <p:cNvSpPr>
                <a:spLocks/>
              </p:cNvSpPr>
              <p:nvPr/>
            </p:nvSpPr>
            <p:spPr bwMode="auto">
              <a:xfrm>
                <a:off x="3466" y="2561"/>
                <a:ext cx="36" cy="277"/>
              </a:xfrm>
              <a:custGeom>
                <a:avLst/>
                <a:gdLst>
                  <a:gd name="T0" fmla="*/ 0 w 141"/>
                  <a:gd name="T1" fmla="*/ 0 h 1112"/>
                  <a:gd name="T2" fmla="*/ 0 w 141"/>
                  <a:gd name="T3" fmla="*/ 0 h 1112"/>
                  <a:gd name="T4" fmla="*/ 0 w 141"/>
                  <a:gd name="T5" fmla="*/ 0 h 1112"/>
                  <a:gd name="T6" fmla="*/ 0 60000 65536"/>
                  <a:gd name="T7" fmla="*/ 0 60000 65536"/>
                  <a:gd name="T8" fmla="*/ 0 60000 65536"/>
                  <a:gd name="T9" fmla="*/ 0 w 141"/>
                  <a:gd name="T10" fmla="*/ 0 h 1112"/>
                  <a:gd name="T11" fmla="*/ 141 w 141"/>
                  <a:gd name="T12" fmla="*/ 1112 h 11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1" h="1112">
                    <a:moveTo>
                      <a:pt x="0" y="1112"/>
                    </a:moveTo>
                    <a:lnTo>
                      <a:pt x="141" y="1112"/>
                    </a:lnTo>
                    <a:lnTo>
                      <a:pt x="141" y="0"/>
                    </a:lnTo>
                  </a:path>
                </a:pathLst>
              </a:cu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59" name="Line 104"/>
              <p:cNvSpPr>
                <a:spLocks noChangeShapeType="1"/>
              </p:cNvSpPr>
              <p:nvPr/>
            </p:nvSpPr>
            <p:spPr bwMode="auto">
              <a:xfrm flipV="1">
                <a:off x="5295" y="2838"/>
                <a:ext cx="0" cy="31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60" name="Line 105"/>
              <p:cNvSpPr>
                <a:spLocks noChangeShapeType="1"/>
              </p:cNvSpPr>
              <p:nvPr/>
            </p:nvSpPr>
            <p:spPr bwMode="auto">
              <a:xfrm flipH="1">
                <a:off x="5295" y="2838"/>
                <a:ext cx="153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61" name="Line 106"/>
              <p:cNvSpPr>
                <a:spLocks noChangeShapeType="1"/>
              </p:cNvSpPr>
              <p:nvPr/>
            </p:nvSpPr>
            <p:spPr bwMode="auto">
              <a:xfrm flipV="1">
                <a:off x="4434" y="2838"/>
                <a:ext cx="0" cy="31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62" name="Line 107"/>
              <p:cNvSpPr>
                <a:spLocks noChangeShapeType="1"/>
              </p:cNvSpPr>
              <p:nvPr/>
            </p:nvSpPr>
            <p:spPr bwMode="auto">
              <a:xfrm flipV="1">
                <a:off x="4868" y="2838"/>
                <a:ext cx="0" cy="31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63" name="Line 108"/>
              <p:cNvSpPr>
                <a:spLocks noChangeShapeType="1"/>
              </p:cNvSpPr>
              <p:nvPr/>
            </p:nvSpPr>
            <p:spPr bwMode="auto">
              <a:xfrm flipH="1">
                <a:off x="4434" y="2838"/>
                <a:ext cx="434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64" name="Line 109"/>
              <p:cNvSpPr>
                <a:spLocks noChangeShapeType="1"/>
              </p:cNvSpPr>
              <p:nvPr/>
            </p:nvSpPr>
            <p:spPr bwMode="auto">
              <a:xfrm flipH="1">
                <a:off x="4868" y="2838"/>
                <a:ext cx="427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65" name="Line 110"/>
              <p:cNvSpPr>
                <a:spLocks noChangeShapeType="1"/>
              </p:cNvSpPr>
              <p:nvPr/>
            </p:nvSpPr>
            <p:spPr bwMode="auto">
              <a:xfrm flipH="1">
                <a:off x="4005" y="2838"/>
                <a:ext cx="429" cy="0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66" name="Line 111"/>
              <p:cNvSpPr>
                <a:spLocks noChangeShapeType="1"/>
              </p:cNvSpPr>
              <p:nvPr/>
            </p:nvSpPr>
            <p:spPr bwMode="auto">
              <a:xfrm flipV="1">
                <a:off x="3502" y="2293"/>
                <a:ext cx="0" cy="268"/>
              </a:xfrm>
              <a:prstGeom prst="line">
                <a:avLst/>
              </a:prstGeom>
              <a:noFill/>
              <a:ln w="15875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67" name="Line 112"/>
              <p:cNvSpPr>
                <a:spLocks noChangeShapeType="1"/>
              </p:cNvSpPr>
              <p:nvPr/>
            </p:nvSpPr>
            <p:spPr bwMode="auto">
              <a:xfrm flipH="1">
                <a:off x="2148" y="1326"/>
                <a:ext cx="12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68" name="Line 113"/>
              <p:cNvSpPr>
                <a:spLocks noChangeShapeType="1"/>
              </p:cNvSpPr>
              <p:nvPr/>
            </p:nvSpPr>
            <p:spPr bwMode="auto">
              <a:xfrm flipH="1">
                <a:off x="2147" y="1326"/>
                <a:ext cx="12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69" name="Line 114"/>
              <p:cNvSpPr>
                <a:spLocks noChangeShapeType="1"/>
              </p:cNvSpPr>
              <p:nvPr/>
            </p:nvSpPr>
            <p:spPr bwMode="auto">
              <a:xfrm>
                <a:off x="2153" y="1326"/>
                <a:ext cx="0" cy="16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70" name="Line 115"/>
              <p:cNvSpPr>
                <a:spLocks noChangeShapeType="1"/>
              </p:cNvSpPr>
              <p:nvPr/>
            </p:nvSpPr>
            <p:spPr bwMode="auto">
              <a:xfrm flipH="1">
                <a:off x="2147" y="1342"/>
                <a:ext cx="12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71" name="Line 116"/>
              <p:cNvSpPr>
                <a:spLocks noChangeShapeType="1"/>
              </p:cNvSpPr>
              <p:nvPr/>
            </p:nvSpPr>
            <p:spPr bwMode="auto">
              <a:xfrm flipH="1">
                <a:off x="2148" y="1342"/>
                <a:ext cx="12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72" name="Line 117"/>
              <p:cNvSpPr>
                <a:spLocks noChangeShapeType="1"/>
              </p:cNvSpPr>
              <p:nvPr/>
            </p:nvSpPr>
            <p:spPr bwMode="auto">
              <a:xfrm>
                <a:off x="2153" y="1666"/>
                <a:ext cx="0" cy="41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73" name="Line 118"/>
              <p:cNvSpPr>
                <a:spLocks noChangeShapeType="1"/>
              </p:cNvSpPr>
              <p:nvPr/>
            </p:nvSpPr>
            <p:spPr bwMode="auto">
              <a:xfrm flipH="1">
                <a:off x="2147" y="1707"/>
                <a:ext cx="12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74" name="Line 119"/>
              <p:cNvSpPr>
                <a:spLocks noChangeShapeType="1"/>
              </p:cNvSpPr>
              <p:nvPr/>
            </p:nvSpPr>
            <p:spPr bwMode="auto">
              <a:xfrm flipH="1">
                <a:off x="2148" y="1707"/>
                <a:ext cx="12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75" name="Line 120"/>
              <p:cNvSpPr>
                <a:spLocks noChangeShapeType="1"/>
              </p:cNvSpPr>
              <p:nvPr/>
            </p:nvSpPr>
            <p:spPr bwMode="auto">
              <a:xfrm flipH="1">
                <a:off x="2147" y="1666"/>
                <a:ext cx="12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76" name="Line 121"/>
              <p:cNvSpPr>
                <a:spLocks noChangeShapeType="1"/>
              </p:cNvSpPr>
              <p:nvPr/>
            </p:nvSpPr>
            <p:spPr bwMode="auto">
              <a:xfrm flipH="1">
                <a:off x="2148" y="1666"/>
                <a:ext cx="12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77" name="Line 122"/>
              <p:cNvSpPr>
                <a:spLocks noChangeShapeType="1"/>
              </p:cNvSpPr>
              <p:nvPr/>
            </p:nvSpPr>
            <p:spPr bwMode="auto">
              <a:xfrm>
                <a:off x="2153" y="1342"/>
                <a:ext cx="0" cy="324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78" name="Line 123"/>
              <p:cNvSpPr>
                <a:spLocks noChangeShapeType="1"/>
              </p:cNvSpPr>
              <p:nvPr/>
            </p:nvSpPr>
            <p:spPr bwMode="auto">
              <a:xfrm>
                <a:off x="1728" y="1326"/>
                <a:ext cx="0" cy="59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79" name="Line 124"/>
              <p:cNvSpPr>
                <a:spLocks noChangeShapeType="1"/>
              </p:cNvSpPr>
              <p:nvPr/>
            </p:nvSpPr>
            <p:spPr bwMode="auto">
              <a:xfrm flipH="1">
                <a:off x="1722" y="1326"/>
                <a:ext cx="11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80" name="Line 125"/>
              <p:cNvSpPr>
                <a:spLocks noChangeShapeType="1"/>
              </p:cNvSpPr>
              <p:nvPr/>
            </p:nvSpPr>
            <p:spPr bwMode="auto">
              <a:xfrm flipH="1">
                <a:off x="1722" y="1326"/>
                <a:ext cx="13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81" name="Line 126"/>
              <p:cNvSpPr>
                <a:spLocks noChangeShapeType="1"/>
              </p:cNvSpPr>
              <p:nvPr/>
            </p:nvSpPr>
            <p:spPr bwMode="auto">
              <a:xfrm flipH="1">
                <a:off x="1722" y="1385"/>
                <a:ext cx="11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82" name="Line 127"/>
              <p:cNvSpPr>
                <a:spLocks noChangeShapeType="1"/>
              </p:cNvSpPr>
              <p:nvPr/>
            </p:nvSpPr>
            <p:spPr bwMode="auto">
              <a:xfrm flipH="1">
                <a:off x="1722" y="1385"/>
                <a:ext cx="13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83" name="Line 128"/>
              <p:cNvSpPr>
                <a:spLocks noChangeShapeType="1"/>
              </p:cNvSpPr>
              <p:nvPr/>
            </p:nvSpPr>
            <p:spPr bwMode="auto">
              <a:xfrm>
                <a:off x="1728" y="1662"/>
                <a:ext cx="0" cy="55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84" name="Line 129"/>
              <p:cNvSpPr>
                <a:spLocks noChangeShapeType="1"/>
              </p:cNvSpPr>
              <p:nvPr/>
            </p:nvSpPr>
            <p:spPr bwMode="auto">
              <a:xfrm flipH="1">
                <a:off x="1722" y="1662"/>
                <a:ext cx="11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85" name="Line 130"/>
              <p:cNvSpPr>
                <a:spLocks noChangeShapeType="1"/>
              </p:cNvSpPr>
              <p:nvPr/>
            </p:nvSpPr>
            <p:spPr bwMode="auto">
              <a:xfrm flipH="1">
                <a:off x="1722" y="1662"/>
                <a:ext cx="13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86" name="Line 131"/>
              <p:cNvSpPr>
                <a:spLocks noChangeShapeType="1"/>
              </p:cNvSpPr>
              <p:nvPr/>
            </p:nvSpPr>
            <p:spPr bwMode="auto">
              <a:xfrm flipH="1">
                <a:off x="1722" y="1717"/>
                <a:ext cx="11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87" name="Line 132"/>
              <p:cNvSpPr>
                <a:spLocks noChangeShapeType="1"/>
              </p:cNvSpPr>
              <p:nvPr/>
            </p:nvSpPr>
            <p:spPr bwMode="auto">
              <a:xfrm flipH="1">
                <a:off x="1722" y="1717"/>
                <a:ext cx="13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88" name="Line 133"/>
              <p:cNvSpPr>
                <a:spLocks noChangeShapeType="1"/>
              </p:cNvSpPr>
              <p:nvPr/>
            </p:nvSpPr>
            <p:spPr bwMode="auto">
              <a:xfrm>
                <a:off x="1728" y="1385"/>
                <a:ext cx="0" cy="277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89" name="Line 134"/>
              <p:cNvSpPr>
                <a:spLocks noChangeShapeType="1"/>
              </p:cNvSpPr>
              <p:nvPr/>
            </p:nvSpPr>
            <p:spPr bwMode="auto">
              <a:xfrm>
                <a:off x="2586" y="1316"/>
                <a:ext cx="0" cy="6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90" name="Line 135"/>
              <p:cNvSpPr>
                <a:spLocks noChangeShapeType="1"/>
              </p:cNvSpPr>
              <p:nvPr/>
            </p:nvSpPr>
            <p:spPr bwMode="auto">
              <a:xfrm flipH="1">
                <a:off x="2577" y="1316"/>
                <a:ext cx="16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91" name="Line 136"/>
              <p:cNvSpPr>
                <a:spLocks noChangeShapeType="1"/>
              </p:cNvSpPr>
              <p:nvPr/>
            </p:nvSpPr>
            <p:spPr bwMode="auto">
              <a:xfrm flipH="1">
                <a:off x="2581" y="1316"/>
                <a:ext cx="9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92" name="Line 137"/>
              <p:cNvSpPr>
                <a:spLocks noChangeShapeType="1"/>
              </p:cNvSpPr>
              <p:nvPr/>
            </p:nvSpPr>
            <p:spPr bwMode="auto">
              <a:xfrm flipH="1">
                <a:off x="2577" y="1376"/>
                <a:ext cx="16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93" name="Line 138"/>
              <p:cNvSpPr>
                <a:spLocks noChangeShapeType="1"/>
              </p:cNvSpPr>
              <p:nvPr/>
            </p:nvSpPr>
            <p:spPr bwMode="auto">
              <a:xfrm flipH="1">
                <a:off x="2581" y="1376"/>
                <a:ext cx="9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94" name="Line 139"/>
              <p:cNvSpPr>
                <a:spLocks noChangeShapeType="1"/>
              </p:cNvSpPr>
              <p:nvPr/>
            </p:nvSpPr>
            <p:spPr bwMode="auto">
              <a:xfrm>
                <a:off x="2586" y="1685"/>
                <a:ext cx="0" cy="39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95" name="Line 140"/>
              <p:cNvSpPr>
                <a:spLocks noChangeShapeType="1"/>
              </p:cNvSpPr>
              <p:nvPr/>
            </p:nvSpPr>
            <p:spPr bwMode="auto">
              <a:xfrm flipH="1">
                <a:off x="2577" y="1724"/>
                <a:ext cx="16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96" name="Line 141"/>
              <p:cNvSpPr>
                <a:spLocks noChangeShapeType="1"/>
              </p:cNvSpPr>
              <p:nvPr/>
            </p:nvSpPr>
            <p:spPr bwMode="auto">
              <a:xfrm flipH="1">
                <a:off x="2581" y="1724"/>
                <a:ext cx="9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97" name="Line 142"/>
              <p:cNvSpPr>
                <a:spLocks noChangeShapeType="1"/>
              </p:cNvSpPr>
              <p:nvPr/>
            </p:nvSpPr>
            <p:spPr bwMode="auto">
              <a:xfrm flipH="1">
                <a:off x="2577" y="1685"/>
                <a:ext cx="16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98" name="Line 143"/>
              <p:cNvSpPr>
                <a:spLocks noChangeShapeType="1"/>
              </p:cNvSpPr>
              <p:nvPr/>
            </p:nvSpPr>
            <p:spPr bwMode="auto">
              <a:xfrm flipH="1">
                <a:off x="2581" y="1685"/>
                <a:ext cx="9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299" name="Line 144"/>
              <p:cNvSpPr>
                <a:spLocks noChangeShapeType="1"/>
              </p:cNvSpPr>
              <p:nvPr/>
            </p:nvSpPr>
            <p:spPr bwMode="auto">
              <a:xfrm>
                <a:off x="2586" y="1376"/>
                <a:ext cx="0" cy="309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00" name="Line 145"/>
              <p:cNvSpPr>
                <a:spLocks noChangeShapeType="1"/>
              </p:cNvSpPr>
              <p:nvPr/>
            </p:nvSpPr>
            <p:spPr bwMode="auto">
              <a:xfrm flipH="1">
                <a:off x="1288" y="1326"/>
                <a:ext cx="15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01" name="Line 146"/>
              <p:cNvSpPr>
                <a:spLocks noChangeShapeType="1"/>
              </p:cNvSpPr>
              <p:nvPr/>
            </p:nvSpPr>
            <p:spPr bwMode="auto">
              <a:xfrm flipH="1">
                <a:off x="1291" y="1326"/>
                <a:ext cx="10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02" name="Line 147"/>
              <p:cNvSpPr>
                <a:spLocks noChangeShapeType="1"/>
              </p:cNvSpPr>
              <p:nvPr/>
            </p:nvSpPr>
            <p:spPr bwMode="auto">
              <a:xfrm flipH="1">
                <a:off x="1288" y="1362"/>
                <a:ext cx="15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03" name="Line 148"/>
              <p:cNvSpPr>
                <a:spLocks noChangeShapeType="1"/>
              </p:cNvSpPr>
              <p:nvPr/>
            </p:nvSpPr>
            <p:spPr bwMode="auto">
              <a:xfrm flipH="1">
                <a:off x="1291" y="1362"/>
                <a:ext cx="10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04" name="Line 149"/>
              <p:cNvSpPr>
                <a:spLocks noChangeShapeType="1"/>
              </p:cNvSpPr>
              <p:nvPr/>
            </p:nvSpPr>
            <p:spPr bwMode="auto">
              <a:xfrm>
                <a:off x="1296" y="1362"/>
                <a:ext cx="0" cy="176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05" name="Line 150"/>
              <p:cNvSpPr>
                <a:spLocks noChangeShapeType="1"/>
              </p:cNvSpPr>
              <p:nvPr/>
            </p:nvSpPr>
            <p:spPr bwMode="auto">
              <a:xfrm>
                <a:off x="1296" y="1326"/>
                <a:ext cx="0" cy="36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06" name="Line 151"/>
              <p:cNvSpPr>
                <a:spLocks noChangeShapeType="1"/>
              </p:cNvSpPr>
              <p:nvPr/>
            </p:nvSpPr>
            <p:spPr bwMode="auto">
              <a:xfrm flipH="1">
                <a:off x="1291" y="1662"/>
                <a:ext cx="10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07" name="Line 152"/>
              <p:cNvSpPr>
                <a:spLocks noChangeShapeType="1"/>
              </p:cNvSpPr>
              <p:nvPr/>
            </p:nvSpPr>
            <p:spPr bwMode="auto">
              <a:xfrm flipH="1">
                <a:off x="1288" y="1662"/>
                <a:ext cx="15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08" name="Line 153"/>
              <p:cNvSpPr>
                <a:spLocks noChangeShapeType="1"/>
              </p:cNvSpPr>
              <p:nvPr/>
            </p:nvSpPr>
            <p:spPr bwMode="auto">
              <a:xfrm>
                <a:off x="1296" y="1662"/>
                <a:ext cx="0" cy="27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09" name="Line 154"/>
              <p:cNvSpPr>
                <a:spLocks noChangeShapeType="1"/>
              </p:cNvSpPr>
              <p:nvPr/>
            </p:nvSpPr>
            <p:spPr bwMode="auto">
              <a:xfrm flipH="1">
                <a:off x="1291" y="1689"/>
                <a:ext cx="10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0" name="Line 155"/>
              <p:cNvSpPr>
                <a:spLocks noChangeShapeType="1"/>
              </p:cNvSpPr>
              <p:nvPr/>
            </p:nvSpPr>
            <p:spPr bwMode="auto">
              <a:xfrm flipH="1">
                <a:off x="1288" y="1689"/>
                <a:ext cx="15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1" name="Line 156"/>
              <p:cNvSpPr>
                <a:spLocks noChangeShapeType="1"/>
              </p:cNvSpPr>
              <p:nvPr/>
            </p:nvSpPr>
            <p:spPr bwMode="auto">
              <a:xfrm>
                <a:off x="1296" y="1543"/>
                <a:ext cx="0" cy="119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2" name="Line 157"/>
              <p:cNvSpPr>
                <a:spLocks noChangeShapeType="1"/>
              </p:cNvSpPr>
              <p:nvPr/>
            </p:nvSpPr>
            <p:spPr bwMode="auto">
              <a:xfrm flipH="1">
                <a:off x="1004" y="1326"/>
                <a:ext cx="13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3" name="Line 158"/>
              <p:cNvSpPr>
                <a:spLocks noChangeShapeType="1"/>
              </p:cNvSpPr>
              <p:nvPr/>
            </p:nvSpPr>
            <p:spPr bwMode="auto">
              <a:xfrm flipH="1">
                <a:off x="1004" y="1326"/>
                <a:ext cx="12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4" name="Line 159"/>
              <p:cNvSpPr>
                <a:spLocks noChangeShapeType="1"/>
              </p:cNvSpPr>
              <p:nvPr/>
            </p:nvSpPr>
            <p:spPr bwMode="auto">
              <a:xfrm flipH="1">
                <a:off x="1004" y="1316"/>
                <a:ext cx="13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5" name="Line 160"/>
              <p:cNvSpPr>
                <a:spLocks noChangeShapeType="1"/>
              </p:cNvSpPr>
              <p:nvPr/>
            </p:nvSpPr>
            <p:spPr bwMode="auto">
              <a:xfrm flipH="1">
                <a:off x="1004" y="1316"/>
                <a:ext cx="12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6" name="Line 161"/>
              <p:cNvSpPr>
                <a:spLocks noChangeShapeType="1"/>
              </p:cNvSpPr>
              <p:nvPr/>
            </p:nvSpPr>
            <p:spPr bwMode="auto">
              <a:xfrm>
                <a:off x="1010" y="1316"/>
                <a:ext cx="0" cy="1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7" name="Line 162"/>
              <p:cNvSpPr>
                <a:spLocks noChangeShapeType="1"/>
              </p:cNvSpPr>
              <p:nvPr/>
            </p:nvSpPr>
            <p:spPr bwMode="auto">
              <a:xfrm>
                <a:off x="869" y="1328"/>
                <a:ext cx="0" cy="15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8" name="Line 163"/>
              <p:cNvSpPr>
                <a:spLocks noChangeShapeType="1"/>
              </p:cNvSpPr>
              <p:nvPr/>
            </p:nvSpPr>
            <p:spPr bwMode="auto">
              <a:xfrm flipH="1">
                <a:off x="863" y="1328"/>
                <a:ext cx="12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19" name="Line 164"/>
              <p:cNvSpPr>
                <a:spLocks noChangeShapeType="1"/>
              </p:cNvSpPr>
              <p:nvPr/>
            </p:nvSpPr>
            <p:spPr bwMode="auto">
              <a:xfrm flipH="1">
                <a:off x="862" y="1328"/>
                <a:ext cx="13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20" name="Line 165"/>
              <p:cNvSpPr>
                <a:spLocks noChangeShapeType="1"/>
              </p:cNvSpPr>
              <p:nvPr/>
            </p:nvSpPr>
            <p:spPr bwMode="auto">
              <a:xfrm flipH="1">
                <a:off x="863" y="1343"/>
                <a:ext cx="12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21" name="Line 166"/>
              <p:cNvSpPr>
                <a:spLocks noChangeShapeType="1"/>
              </p:cNvSpPr>
              <p:nvPr/>
            </p:nvSpPr>
            <p:spPr bwMode="auto">
              <a:xfrm flipH="1">
                <a:off x="862" y="1343"/>
                <a:ext cx="13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22" name="Line 167"/>
              <p:cNvSpPr>
                <a:spLocks noChangeShapeType="1"/>
              </p:cNvSpPr>
              <p:nvPr/>
            </p:nvSpPr>
            <p:spPr bwMode="auto">
              <a:xfrm flipH="1">
                <a:off x="1004" y="1670"/>
                <a:ext cx="12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23" name="Line 168"/>
              <p:cNvSpPr>
                <a:spLocks noChangeShapeType="1"/>
              </p:cNvSpPr>
              <p:nvPr/>
            </p:nvSpPr>
            <p:spPr bwMode="auto">
              <a:xfrm flipH="1">
                <a:off x="1004" y="1670"/>
                <a:ext cx="13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24" name="Line 169"/>
              <p:cNvSpPr>
                <a:spLocks noChangeShapeType="1"/>
              </p:cNvSpPr>
              <p:nvPr/>
            </p:nvSpPr>
            <p:spPr bwMode="auto">
              <a:xfrm flipH="1">
                <a:off x="862" y="1717"/>
                <a:ext cx="13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25" name="Line 170"/>
              <p:cNvSpPr>
                <a:spLocks noChangeShapeType="1"/>
              </p:cNvSpPr>
              <p:nvPr/>
            </p:nvSpPr>
            <p:spPr bwMode="auto">
              <a:xfrm flipH="1">
                <a:off x="863" y="1717"/>
                <a:ext cx="12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26" name="Line 171"/>
              <p:cNvSpPr>
                <a:spLocks noChangeShapeType="1"/>
              </p:cNvSpPr>
              <p:nvPr/>
            </p:nvSpPr>
            <p:spPr bwMode="auto">
              <a:xfrm flipH="1">
                <a:off x="862" y="1707"/>
                <a:ext cx="13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27" name="Line 172"/>
              <p:cNvSpPr>
                <a:spLocks noChangeShapeType="1"/>
              </p:cNvSpPr>
              <p:nvPr/>
            </p:nvSpPr>
            <p:spPr bwMode="auto">
              <a:xfrm flipH="1">
                <a:off x="863" y="1707"/>
                <a:ext cx="12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28" name="Line 173"/>
              <p:cNvSpPr>
                <a:spLocks noChangeShapeType="1"/>
              </p:cNvSpPr>
              <p:nvPr/>
            </p:nvSpPr>
            <p:spPr bwMode="auto">
              <a:xfrm>
                <a:off x="869" y="1707"/>
                <a:ext cx="0" cy="1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29" name="Line 174"/>
              <p:cNvSpPr>
                <a:spLocks noChangeShapeType="1"/>
              </p:cNvSpPr>
              <p:nvPr/>
            </p:nvSpPr>
            <p:spPr bwMode="auto">
              <a:xfrm flipH="1">
                <a:off x="1004" y="1683"/>
                <a:ext cx="12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30" name="Line 175"/>
              <p:cNvSpPr>
                <a:spLocks noChangeShapeType="1"/>
              </p:cNvSpPr>
              <p:nvPr/>
            </p:nvSpPr>
            <p:spPr bwMode="auto">
              <a:xfrm flipH="1">
                <a:off x="1004" y="1683"/>
                <a:ext cx="13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31" name="Line 176"/>
              <p:cNvSpPr>
                <a:spLocks noChangeShapeType="1"/>
              </p:cNvSpPr>
              <p:nvPr/>
            </p:nvSpPr>
            <p:spPr bwMode="auto">
              <a:xfrm>
                <a:off x="1010" y="1670"/>
                <a:ext cx="0" cy="13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32" name="Line 177"/>
              <p:cNvSpPr>
                <a:spLocks noChangeShapeType="1"/>
              </p:cNvSpPr>
              <p:nvPr/>
            </p:nvSpPr>
            <p:spPr bwMode="auto">
              <a:xfrm>
                <a:off x="869" y="1343"/>
                <a:ext cx="0" cy="364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33" name="Line 178"/>
              <p:cNvSpPr>
                <a:spLocks noChangeShapeType="1"/>
              </p:cNvSpPr>
              <p:nvPr/>
            </p:nvSpPr>
            <p:spPr bwMode="auto">
              <a:xfrm>
                <a:off x="1010" y="1326"/>
                <a:ext cx="0" cy="344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34" name="Line 179"/>
              <p:cNvSpPr>
                <a:spLocks noChangeShapeType="1"/>
              </p:cNvSpPr>
              <p:nvPr/>
            </p:nvSpPr>
            <p:spPr bwMode="auto">
              <a:xfrm flipH="1">
                <a:off x="3563" y="1317"/>
                <a:ext cx="25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35" name="Line 180"/>
              <p:cNvSpPr>
                <a:spLocks noChangeShapeType="1"/>
              </p:cNvSpPr>
              <p:nvPr/>
            </p:nvSpPr>
            <p:spPr bwMode="auto">
              <a:xfrm flipH="1">
                <a:off x="3563" y="1328"/>
                <a:ext cx="25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36" name="Line 181"/>
              <p:cNvSpPr>
                <a:spLocks noChangeShapeType="1"/>
              </p:cNvSpPr>
              <p:nvPr/>
            </p:nvSpPr>
            <p:spPr bwMode="auto">
              <a:xfrm flipH="1">
                <a:off x="3563" y="1646"/>
                <a:ext cx="25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37" name="Line 182"/>
              <p:cNvSpPr>
                <a:spLocks noChangeShapeType="1"/>
              </p:cNvSpPr>
              <p:nvPr/>
            </p:nvSpPr>
            <p:spPr bwMode="auto">
              <a:xfrm flipH="1">
                <a:off x="3563" y="1633"/>
                <a:ext cx="25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38" name="Line 183"/>
              <p:cNvSpPr>
                <a:spLocks noChangeShapeType="1"/>
              </p:cNvSpPr>
              <p:nvPr/>
            </p:nvSpPr>
            <p:spPr bwMode="auto">
              <a:xfrm flipH="1">
                <a:off x="3714" y="1669"/>
                <a:ext cx="24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39" name="Line 184"/>
              <p:cNvSpPr>
                <a:spLocks noChangeShapeType="1"/>
              </p:cNvSpPr>
              <p:nvPr/>
            </p:nvSpPr>
            <p:spPr bwMode="auto">
              <a:xfrm flipH="1">
                <a:off x="3714" y="1613"/>
                <a:ext cx="24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40" name="Line 185"/>
              <p:cNvSpPr>
                <a:spLocks noChangeShapeType="1"/>
              </p:cNvSpPr>
              <p:nvPr/>
            </p:nvSpPr>
            <p:spPr bwMode="auto">
              <a:xfrm flipH="1">
                <a:off x="3714" y="1320"/>
                <a:ext cx="24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41" name="Line 186"/>
              <p:cNvSpPr>
                <a:spLocks noChangeShapeType="1"/>
              </p:cNvSpPr>
              <p:nvPr/>
            </p:nvSpPr>
            <p:spPr bwMode="auto">
              <a:xfrm flipH="1">
                <a:off x="3714" y="1310"/>
                <a:ext cx="24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42" name="Line 187"/>
              <p:cNvSpPr>
                <a:spLocks noChangeShapeType="1"/>
              </p:cNvSpPr>
              <p:nvPr/>
            </p:nvSpPr>
            <p:spPr bwMode="auto">
              <a:xfrm flipH="1">
                <a:off x="3990" y="1668"/>
                <a:ext cx="25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43" name="Line 188"/>
              <p:cNvSpPr>
                <a:spLocks noChangeShapeType="1"/>
              </p:cNvSpPr>
              <p:nvPr/>
            </p:nvSpPr>
            <p:spPr bwMode="auto">
              <a:xfrm flipH="1">
                <a:off x="3990" y="1633"/>
                <a:ext cx="25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44" name="Line 189"/>
              <p:cNvSpPr>
                <a:spLocks noChangeShapeType="1"/>
              </p:cNvSpPr>
              <p:nvPr/>
            </p:nvSpPr>
            <p:spPr bwMode="auto">
              <a:xfrm flipH="1">
                <a:off x="3990" y="1330"/>
                <a:ext cx="25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45" name="Line 190"/>
              <p:cNvSpPr>
                <a:spLocks noChangeShapeType="1"/>
              </p:cNvSpPr>
              <p:nvPr/>
            </p:nvSpPr>
            <p:spPr bwMode="auto">
              <a:xfrm flipH="1">
                <a:off x="3990" y="1319"/>
                <a:ext cx="25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46" name="Line 191"/>
              <p:cNvSpPr>
                <a:spLocks noChangeShapeType="1"/>
              </p:cNvSpPr>
              <p:nvPr/>
            </p:nvSpPr>
            <p:spPr bwMode="auto">
              <a:xfrm flipH="1">
                <a:off x="4422" y="1314"/>
                <a:ext cx="25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47" name="Line 192"/>
              <p:cNvSpPr>
                <a:spLocks noChangeShapeType="1"/>
              </p:cNvSpPr>
              <p:nvPr/>
            </p:nvSpPr>
            <p:spPr bwMode="auto">
              <a:xfrm flipH="1">
                <a:off x="4422" y="1325"/>
                <a:ext cx="25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48" name="Line 193"/>
              <p:cNvSpPr>
                <a:spLocks noChangeShapeType="1"/>
              </p:cNvSpPr>
              <p:nvPr/>
            </p:nvSpPr>
            <p:spPr bwMode="auto">
              <a:xfrm flipH="1">
                <a:off x="4422" y="1667"/>
                <a:ext cx="25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49" name="Line 194"/>
              <p:cNvSpPr>
                <a:spLocks noChangeShapeType="1"/>
              </p:cNvSpPr>
              <p:nvPr/>
            </p:nvSpPr>
            <p:spPr bwMode="auto">
              <a:xfrm flipH="1">
                <a:off x="4422" y="1707"/>
                <a:ext cx="25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50" name="Line 195"/>
              <p:cNvSpPr>
                <a:spLocks noChangeShapeType="1"/>
              </p:cNvSpPr>
              <p:nvPr/>
            </p:nvSpPr>
            <p:spPr bwMode="auto">
              <a:xfrm flipH="1">
                <a:off x="4844" y="1670"/>
                <a:ext cx="24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51" name="Line 196"/>
              <p:cNvSpPr>
                <a:spLocks noChangeShapeType="1"/>
              </p:cNvSpPr>
              <p:nvPr/>
            </p:nvSpPr>
            <p:spPr bwMode="auto">
              <a:xfrm flipH="1">
                <a:off x="4844" y="1328"/>
                <a:ext cx="24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52" name="Line 197"/>
              <p:cNvSpPr>
                <a:spLocks noChangeShapeType="1"/>
              </p:cNvSpPr>
              <p:nvPr/>
            </p:nvSpPr>
            <p:spPr bwMode="auto">
              <a:xfrm flipH="1">
                <a:off x="4844" y="1338"/>
                <a:ext cx="24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53" name="Line 198"/>
              <p:cNvSpPr>
                <a:spLocks noChangeShapeType="1"/>
              </p:cNvSpPr>
              <p:nvPr/>
            </p:nvSpPr>
            <p:spPr bwMode="auto">
              <a:xfrm flipH="1">
                <a:off x="5275" y="1345"/>
                <a:ext cx="24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54" name="Line 199"/>
              <p:cNvSpPr>
                <a:spLocks noChangeShapeType="1"/>
              </p:cNvSpPr>
              <p:nvPr/>
            </p:nvSpPr>
            <p:spPr bwMode="auto">
              <a:xfrm flipH="1">
                <a:off x="5275" y="1324"/>
                <a:ext cx="24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55" name="Line 200"/>
              <p:cNvSpPr>
                <a:spLocks noChangeShapeType="1"/>
              </p:cNvSpPr>
              <p:nvPr/>
            </p:nvSpPr>
            <p:spPr bwMode="auto">
              <a:xfrm flipH="1">
                <a:off x="5275" y="1665"/>
                <a:ext cx="24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56" name="Line 201"/>
              <p:cNvSpPr>
                <a:spLocks noChangeShapeType="1"/>
              </p:cNvSpPr>
              <p:nvPr/>
            </p:nvSpPr>
            <p:spPr bwMode="auto">
              <a:xfrm flipH="1">
                <a:off x="5275" y="1689"/>
                <a:ext cx="24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57" name="Line 202"/>
              <p:cNvSpPr>
                <a:spLocks noChangeShapeType="1"/>
              </p:cNvSpPr>
              <p:nvPr/>
            </p:nvSpPr>
            <p:spPr bwMode="auto">
              <a:xfrm flipH="1">
                <a:off x="4844" y="1657"/>
                <a:ext cx="24" cy="0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58" name="Line 203"/>
              <p:cNvSpPr>
                <a:spLocks noChangeShapeType="1"/>
              </p:cNvSpPr>
              <p:nvPr/>
            </p:nvSpPr>
            <p:spPr bwMode="auto">
              <a:xfrm>
                <a:off x="3726" y="1310"/>
                <a:ext cx="0" cy="359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59" name="Line 204"/>
              <p:cNvSpPr>
                <a:spLocks noChangeShapeType="1"/>
              </p:cNvSpPr>
              <p:nvPr/>
            </p:nvSpPr>
            <p:spPr bwMode="auto">
              <a:xfrm>
                <a:off x="4003" y="1319"/>
                <a:ext cx="0" cy="349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60" name="Line 205"/>
              <p:cNvSpPr>
                <a:spLocks noChangeShapeType="1"/>
              </p:cNvSpPr>
              <p:nvPr/>
            </p:nvSpPr>
            <p:spPr bwMode="auto">
              <a:xfrm>
                <a:off x="3576" y="1317"/>
                <a:ext cx="0" cy="329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61" name="Line 206"/>
              <p:cNvSpPr>
                <a:spLocks noChangeShapeType="1"/>
              </p:cNvSpPr>
              <p:nvPr/>
            </p:nvSpPr>
            <p:spPr bwMode="auto">
              <a:xfrm>
                <a:off x="4856" y="1328"/>
                <a:ext cx="0" cy="342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62" name="Line 207"/>
              <p:cNvSpPr>
                <a:spLocks noChangeShapeType="1"/>
              </p:cNvSpPr>
              <p:nvPr/>
            </p:nvSpPr>
            <p:spPr bwMode="auto">
              <a:xfrm>
                <a:off x="4434" y="1314"/>
                <a:ext cx="0" cy="393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63" name="Line 208"/>
              <p:cNvSpPr>
                <a:spLocks noChangeShapeType="1"/>
              </p:cNvSpPr>
              <p:nvPr/>
            </p:nvSpPr>
            <p:spPr bwMode="auto">
              <a:xfrm>
                <a:off x="5287" y="1324"/>
                <a:ext cx="0" cy="365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7364" name="Group 243"/>
              <p:cNvGrpSpPr>
                <a:grpSpLocks/>
              </p:cNvGrpSpPr>
              <p:nvPr/>
            </p:nvGrpSpPr>
            <p:grpSpPr bwMode="auto">
              <a:xfrm>
                <a:off x="868" y="1510"/>
                <a:ext cx="1717" cy="11"/>
                <a:chOff x="868" y="1510"/>
                <a:chExt cx="1717" cy="11"/>
              </a:xfrm>
            </p:grpSpPr>
            <p:sp>
              <p:nvSpPr>
                <p:cNvPr id="7413" name="Line 210"/>
                <p:cNvSpPr>
                  <a:spLocks noChangeShapeType="1"/>
                </p:cNvSpPr>
                <p:nvPr/>
              </p:nvSpPr>
              <p:spPr bwMode="auto">
                <a:xfrm flipH="1" flipV="1">
                  <a:off x="1728" y="1510"/>
                  <a:ext cx="414" cy="9"/>
                </a:xfrm>
                <a:prstGeom prst="line">
                  <a:avLst/>
                </a:prstGeom>
                <a:noFill/>
                <a:ln w="28575">
                  <a:solidFill>
                    <a:srgbClr val="0000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7414" name="Line 211"/>
                <p:cNvSpPr>
                  <a:spLocks noChangeShapeType="1"/>
                </p:cNvSpPr>
                <p:nvPr/>
              </p:nvSpPr>
              <p:spPr bwMode="auto">
                <a:xfrm flipH="1">
                  <a:off x="2153" y="1514"/>
                  <a:ext cx="432" cy="7"/>
                </a:xfrm>
                <a:prstGeom prst="line">
                  <a:avLst/>
                </a:prstGeom>
                <a:noFill/>
                <a:ln w="28575">
                  <a:solidFill>
                    <a:srgbClr val="0000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7415" name="Line 212"/>
                <p:cNvSpPr>
                  <a:spLocks noChangeShapeType="1"/>
                </p:cNvSpPr>
                <p:nvPr/>
              </p:nvSpPr>
              <p:spPr bwMode="auto">
                <a:xfrm>
                  <a:off x="868" y="1514"/>
                  <a:ext cx="428" cy="0"/>
                </a:xfrm>
                <a:prstGeom prst="line">
                  <a:avLst/>
                </a:prstGeom>
                <a:noFill/>
                <a:ln w="28575">
                  <a:solidFill>
                    <a:srgbClr val="0000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7416" name="Line 213"/>
                <p:cNvSpPr>
                  <a:spLocks noChangeShapeType="1"/>
                </p:cNvSpPr>
                <p:nvPr/>
              </p:nvSpPr>
              <p:spPr bwMode="auto">
                <a:xfrm flipH="1">
                  <a:off x="1296" y="1514"/>
                  <a:ext cx="431" cy="0"/>
                </a:xfrm>
                <a:prstGeom prst="line">
                  <a:avLst/>
                </a:prstGeom>
                <a:noFill/>
                <a:ln w="28575">
                  <a:solidFill>
                    <a:srgbClr val="0000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7365" name="Group 246"/>
              <p:cNvGrpSpPr>
                <a:grpSpLocks/>
              </p:cNvGrpSpPr>
              <p:nvPr/>
            </p:nvGrpSpPr>
            <p:grpSpPr bwMode="auto">
              <a:xfrm>
                <a:off x="3576" y="1499"/>
                <a:ext cx="1710" cy="22"/>
                <a:chOff x="3576" y="1499"/>
                <a:chExt cx="1710" cy="22"/>
              </a:xfrm>
            </p:grpSpPr>
            <p:sp>
              <p:nvSpPr>
                <p:cNvPr id="7411" name="Freeform 209"/>
                <p:cNvSpPr>
                  <a:spLocks/>
                </p:cNvSpPr>
                <p:nvPr/>
              </p:nvSpPr>
              <p:spPr bwMode="auto">
                <a:xfrm>
                  <a:off x="4434" y="1506"/>
                  <a:ext cx="852" cy="8"/>
                </a:xfrm>
                <a:custGeom>
                  <a:avLst/>
                  <a:gdLst>
                    <a:gd name="T0" fmla="*/ 0 w 3406"/>
                    <a:gd name="T1" fmla="*/ 0 h 33"/>
                    <a:gd name="T2" fmla="*/ 0 w 3406"/>
                    <a:gd name="T3" fmla="*/ 0 h 33"/>
                    <a:gd name="T4" fmla="*/ 0 w 3406"/>
                    <a:gd name="T5" fmla="*/ 0 h 33"/>
                    <a:gd name="T6" fmla="*/ 0 60000 65536"/>
                    <a:gd name="T7" fmla="*/ 0 60000 65536"/>
                    <a:gd name="T8" fmla="*/ 0 60000 65536"/>
                    <a:gd name="T9" fmla="*/ 0 w 3406"/>
                    <a:gd name="T10" fmla="*/ 0 h 33"/>
                    <a:gd name="T11" fmla="*/ 3406 w 3406"/>
                    <a:gd name="T12" fmla="*/ 33 h 3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406" h="33">
                      <a:moveTo>
                        <a:pt x="0" y="0"/>
                      </a:moveTo>
                      <a:lnTo>
                        <a:pt x="1685" y="33"/>
                      </a:lnTo>
                      <a:lnTo>
                        <a:pt x="3406" y="2"/>
                      </a:lnTo>
                    </a:path>
                  </a:pathLst>
                </a:custGeom>
                <a:noFill/>
                <a:ln w="28575">
                  <a:solidFill>
                    <a:srgbClr val="0000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7412" name="Freeform 214"/>
                <p:cNvSpPr>
                  <a:spLocks/>
                </p:cNvSpPr>
                <p:nvPr/>
              </p:nvSpPr>
              <p:spPr bwMode="auto">
                <a:xfrm>
                  <a:off x="3576" y="1499"/>
                  <a:ext cx="867" cy="22"/>
                </a:xfrm>
                <a:custGeom>
                  <a:avLst/>
                  <a:gdLst>
                    <a:gd name="T0" fmla="*/ 0 w 3469"/>
                    <a:gd name="T1" fmla="*/ 0 h 91"/>
                    <a:gd name="T2" fmla="*/ 0 w 3469"/>
                    <a:gd name="T3" fmla="*/ 0 h 91"/>
                    <a:gd name="T4" fmla="*/ 0 w 3469"/>
                    <a:gd name="T5" fmla="*/ 0 h 91"/>
                    <a:gd name="T6" fmla="*/ 0 w 3469"/>
                    <a:gd name="T7" fmla="*/ 0 h 9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469"/>
                    <a:gd name="T13" fmla="*/ 0 h 91"/>
                    <a:gd name="T14" fmla="*/ 3469 w 3469"/>
                    <a:gd name="T15" fmla="*/ 91 h 9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469" h="91">
                      <a:moveTo>
                        <a:pt x="3469" y="0"/>
                      </a:moveTo>
                      <a:lnTo>
                        <a:pt x="1708" y="89"/>
                      </a:lnTo>
                      <a:lnTo>
                        <a:pt x="572" y="91"/>
                      </a:lnTo>
                      <a:lnTo>
                        <a:pt x="0" y="28"/>
                      </a:lnTo>
                    </a:path>
                  </a:pathLst>
                </a:custGeom>
                <a:noFill/>
                <a:ln w="28575">
                  <a:solidFill>
                    <a:srgbClr val="0000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7366" name="Freeform 215"/>
              <p:cNvSpPr>
                <a:spLocks/>
              </p:cNvSpPr>
              <p:nvPr/>
            </p:nvSpPr>
            <p:spPr bwMode="auto">
              <a:xfrm>
                <a:off x="846" y="1492"/>
                <a:ext cx="44" cy="44"/>
              </a:xfrm>
              <a:custGeom>
                <a:avLst/>
                <a:gdLst>
                  <a:gd name="T0" fmla="*/ 0 w 176"/>
                  <a:gd name="T1" fmla="*/ 0 h 173"/>
                  <a:gd name="T2" fmla="*/ 0 w 176"/>
                  <a:gd name="T3" fmla="*/ 0 h 173"/>
                  <a:gd name="T4" fmla="*/ 0 w 176"/>
                  <a:gd name="T5" fmla="*/ 0 h 173"/>
                  <a:gd name="T6" fmla="*/ 0 w 176"/>
                  <a:gd name="T7" fmla="*/ 0 h 173"/>
                  <a:gd name="T8" fmla="*/ 0 w 176"/>
                  <a:gd name="T9" fmla="*/ 0 h 173"/>
                  <a:gd name="T10" fmla="*/ 0 w 176"/>
                  <a:gd name="T11" fmla="*/ 0 h 173"/>
                  <a:gd name="T12" fmla="*/ 0 w 176"/>
                  <a:gd name="T13" fmla="*/ 0 h 173"/>
                  <a:gd name="T14" fmla="*/ 0 w 176"/>
                  <a:gd name="T15" fmla="*/ 0 h 173"/>
                  <a:gd name="T16" fmla="*/ 0 w 176"/>
                  <a:gd name="T17" fmla="*/ 0 h 173"/>
                  <a:gd name="T18" fmla="*/ 0 w 176"/>
                  <a:gd name="T19" fmla="*/ 0 h 173"/>
                  <a:gd name="T20" fmla="*/ 0 w 176"/>
                  <a:gd name="T21" fmla="*/ 0 h 173"/>
                  <a:gd name="T22" fmla="*/ 0 w 176"/>
                  <a:gd name="T23" fmla="*/ 0 h 173"/>
                  <a:gd name="T24" fmla="*/ 0 w 176"/>
                  <a:gd name="T25" fmla="*/ 0 h 173"/>
                  <a:gd name="T26" fmla="*/ 0 w 176"/>
                  <a:gd name="T27" fmla="*/ 0 h 173"/>
                  <a:gd name="T28" fmla="*/ 0 w 176"/>
                  <a:gd name="T29" fmla="*/ 0 h 173"/>
                  <a:gd name="T30" fmla="*/ 0 w 176"/>
                  <a:gd name="T31" fmla="*/ 0 h 173"/>
                  <a:gd name="T32" fmla="*/ 0 w 176"/>
                  <a:gd name="T33" fmla="*/ 0 h 173"/>
                  <a:gd name="T34" fmla="*/ 0 w 176"/>
                  <a:gd name="T35" fmla="*/ 0 h 173"/>
                  <a:gd name="T36" fmla="*/ 0 w 176"/>
                  <a:gd name="T37" fmla="*/ 0 h 173"/>
                  <a:gd name="T38" fmla="*/ 0 w 176"/>
                  <a:gd name="T39" fmla="*/ 0 h 173"/>
                  <a:gd name="T40" fmla="*/ 0 w 176"/>
                  <a:gd name="T41" fmla="*/ 0 h 173"/>
                  <a:gd name="T42" fmla="*/ 0 w 176"/>
                  <a:gd name="T43" fmla="*/ 0 h 173"/>
                  <a:gd name="T44" fmla="*/ 0 w 176"/>
                  <a:gd name="T45" fmla="*/ 0 h 173"/>
                  <a:gd name="T46" fmla="*/ 0 w 176"/>
                  <a:gd name="T47" fmla="*/ 0 h 173"/>
                  <a:gd name="T48" fmla="*/ 0 w 176"/>
                  <a:gd name="T49" fmla="*/ 0 h 173"/>
                  <a:gd name="T50" fmla="*/ 0 w 176"/>
                  <a:gd name="T51" fmla="*/ 0 h 173"/>
                  <a:gd name="T52" fmla="*/ 0 w 176"/>
                  <a:gd name="T53" fmla="*/ 0 h 173"/>
                  <a:gd name="T54" fmla="*/ 0 w 176"/>
                  <a:gd name="T55" fmla="*/ 0 h 173"/>
                  <a:gd name="T56" fmla="*/ 0 w 176"/>
                  <a:gd name="T57" fmla="*/ 0 h 173"/>
                  <a:gd name="T58" fmla="*/ 0 w 176"/>
                  <a:gd name="T59" fmla="*/ 0 h 173"/>
                  <a:gd name="T60" fmla="*/ 0 w 176"/>
                  <a:gd name="T61" fmla="*/ 0 h 173"/>
                  <a:gd name="T62" fmla="*/ 0 w 176"/>
                  <a:gd name="T63" fmla="*/ 0 h 173"/>
                  <a:gd name="T64" fmla="*/ 0 w 176"/>
                  <a:gd name="T65" fmla="*/ 0 h 173"/>
                  <a:gd name="T66" fmla="*/ 0 w 176"/>
                  <a:gd name="T67" fmla="*/ 0 h 173"/>
                  <a:gd name="T68" fmla="*/ 0 w 176"/>
                  <a:gd name="T69" fmla="*/ 0 h 173"/>
                  <a:gd name="T70" fmla="*/ 0 w 176"/>
                  <a:gd name="T71" fmla="*/ 0 h 173"/>
                  <a:gd name="T72" fmla="*/ 0 w 176"/>
                  <a:gd name="T73" fmla="*/ 0 h 173"/>
                  <a:gd name="T74" fmla="*/ 0 w 176"/>
                  <a:gd name="T75" fmla="*/ 0 h 173"/>
                  <a:gd name="T76" fmla="*/ 0 w 176"/>
                  <a:gd name="T77" fmla="*/ 0 h 17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76"/>
                  <a:gd name="T118" fmla="*/ 0 h 173"/>
                  <a:gd name="T119" fmla="*/ 176 w 176"/>
                  <a:gd name="T120" fmla="*/ 173 h 173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76" h="173">
                    <a:moveTo>
                      <a:pt x="176" y="87"/>
                    </a:moveTo>
                    <a:lnTo>
                      <a:pt x="173" y="69"/>
                    </a:lnTo>
                    <a:lnTo>
                      <a:pt x="169" y="53"/>
                    </a:lnTo>
                    <a:lnTo>
                      <a:pt x="159" y="37"/>
                    </a:lnTo>
                    <a:lnTo>
                      <a:pt x="149" y="24"/>
                    </a:lnTo>
                    <a:lnTo>
                      <a:pt x="135" y="13"/>
                    </a:lnTo>
                    <a:lnTo>
                      <a:pt x="121" y="6"/>
                    </a:lnTo>
                    <a:lnTo>
                      <a:pt x="105" y="1"/>
                    </a:lnTo>
                    <a:lnTo>
                      <a:pt x="88" y="0"/>
                    </a:lnTo>
                    <a:lnTo>
                      <a:pt x="70" y="1"/>
                    </a:lnTo>
                    <a:lnTo>
                      <a:pt x="53" y="6"/>
                    </a:lnTo>
                    <a:lnTo>
                      <a:pt x="37" y="13"/>
                    </a:lnTo>
                    <a:lnTo>
                      <a:pt x="25" y="24"/>
                    </a:lnTo>
                    <a:lnTo>
                      <a:pt x="13" y="37"/>
                    </a:lnTo>
                    <a:lnTo>
                      <a:pt x="6" y="53"/>
                    </a:lnTo>
                    <a:lnTo>
                      <a:pt x="2" y="69"/>
                    </a:lnTo>
                    <a:lnTo>
                      <a:pt x="0" y="87"/>
                    </a:lnTo>
                    <a:lnTo>
                      <a:pt x="2" y="103"/>
                    </a:lnTo>
                    <a:lnTo>
                      <a:pt x="6" y="119"/>
                    </a:lnTo>
                    <a:lnTo>
                      <a:pt x="9" y="126"/>
                    </a:lnTo>
                    <a:lnTo>
                      <a:pt x="13" y="134"/>
                    </a:lnTo>
                    <a:lnTo>
                      <a:pt x="25" y="148"/>
                    </a:lnTo>
                    <a:lnTo>
                      <a:pt x="37" y="158"/>
                    </a:lnTo>
                    <a:lnTo>
                      <a:pt x="53" y="166"/>
                    </a:lnTo>
                    <a:lnTo>
                      <a:pt x="70" y="171"/>
                    </a:lnTo>
                    <a:lnTo>
                      <a:pt x="88" y="173"/>
                    </a:lnTo>
                    <a:lnTo>
                      <a:pt x="88" y="172"/>
                    </a:lnTo>
                    <a:lnTo>
                      <a:pt x="89" y="172"/>
                    </a:lnTo>
                    <a:lnTo>
                      <a:pt x="92" y="172"/>
                    </a:lnTo>
                    <a:lnTo>
                      <a:pt x="96" y="172"/>
                    </a:lnTo>
                    <a:lnTo>
                      <a:pt x="105" y="171"/>
                    </a:lnTo>
                    <a:lnTo>
                      <a:pt x="121" y="166"/>
                    </a:lnTo>
                    <a:lnTo>
                      <a:pt x="135" y="158"/>
                    </a:lnTo>
                    <a:lnTo>
                      <a:pt x="149" y="148"/>
                    </a:lnTo>
                    <a:lnTo>
                      <a:pt x="159" y="134"/>
                    </a:lnTo>
                    <a:lnTo>
                      <a:pt x="164" y="126"/>
                    </a:lnTo>
                    <a:lnTo>
                      <a:pt x="169" y="119"/>
                    </a:lnTo>
                    <a:lnTo>
                      <a:pt x="173" y="103"/>
                    </a:lnTo>
                    <a:lnTo>
                      <a:pt x="176" y="87"/>
                    </a:lnTo>
                    <a:close/>
                  </a:path>
                </a:pathLst>
              </a:custGeom>
              <a:solidFill>
                <a:srgbClr val="000066"/>
              </a:solidFill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67" name="Freeform 216"/>
              <p:cNvSpPr>
                <a:spLocks/>
              </p:cNvSpPr>
              <p:nvPr/>
            </p:nvSpPr>
            <p:spPr bwMode="auto">
              <a:xfrm>
                <a:off x="1274" y="1491"/>
                <a:ext cx="44" cy="43"/>
              </a:xfrm>
              <a:custGeom>
                <a:avLst/>
                <a:gdLst>
                  <a:gd name="T0" fmla="*/ 0 w 175"/>
                  <a:gd name="T1" fmla="*/ 0 h 173"/>
                  <a:gd name="T2" fmla="*/ 0 w 175"/>
                  <a:gd name="T3" fmla="*/ 0 h 173"/>
                  <a:gd name="T4" fmla="*/ 0 w 175"/>
                  <a:gd name="T5" fmla="*/ 0 h 173"/>
                  <a:gd name="T6" fmla="*/ 0 w 175"/>
                  <a:gd name="T7" fmla="*/ 0 h 173"/>
                  <a:gd name="T8" fmla="*/ 0 w 175"/>
                  <a:gd name="T9" fmla="*/ 0 h 173"/>
                  <a:gd name="T10" fmla="*/ 0 w 175"/>
                  <a:gd name="T11" fmla="*/ 0 h 173"/>
                  <a:gd name="T12" fmla="*/ 0 w 175"/>
                  <a:gd name="T13" fmla="*/ 0 h 173"/>
                  <a:gd name="T14" fmla="*/ 0 w 175"/>
                  <a:gd name="T15" fmla="*/ 0 h 173"/>
                  <a:gd name="T16" fmla="*/ 0 w 175"/>
                  <a:gd name="T17" fmla="*/ 0 h 173"/>
                  <a:gd name="T18" fmla="*/ 0 w 175"/>
                  <a:gd name="T19" fmla="*/ 0 h 173"/>
                  <a:gd name="T20" fmla="*/ 0 w 175"/>
                  <a:gd name="T21" fmla="*/ 0 h 173"/>
                  <a:gd name="T22" fmla="*/ 0 w 175"/>
                  <a:gd name="T23" fmla="*/ 0 h 173"/>
                  <a:gd name="T24" fmla="*/ 0 w 175"/>
                  <a:gd name="T25" fmla="*/ 0 h 173"/>
                  <a:gd name="T26" fmla="*/ 0 w 175"/>
                  <a:gd name="T27" fmla="*/ 0 h 173"/>
                  <a:gd name="T28" fmla="*/ 0 w 175"/>
                  <a:gd name="T29" fmla="*/ 0 h 173"/>
                  <a:gd name="T30" fmla="*/ 0 w 175"/>
                  <a:gd name="T31" fmla="*/ 0 h 173"/>
                  <a:gd name="T32" fmla="*/ 0 w 175"/>
                  <a:gd name="T33" fmla="*/ 0 h 173"/>
                  <a:gd name="T34" fmla="*/ 0 w 175"/>
                  <a:gd name="T35" fmla="*/ 0 h 173"/>
                  <a:gd name="T36" fmla="*/ 0 w 175"/>
                  <a:gd name="T37" fmla="*/ 0 h 173"/>
                  <a:gd name="T38" fmla="*/ 0 w 175"/>
                  <a:gd name="T39" fmla="*/ 0 h 173"/>
                  <a:gd name="T40" fmla="*/ 0 w 175"/>
                  <a:gd name="T41" fmla="*/ 0 h 173"/>
                  <a:gd name="T42" fmla="*/ 0 w 175"/>
                  <a:gd name="T43" fmla="*/ 0 h 173"/>
                  <a:gd name="T44" fmla="*/ 0 w 175"/>
                  <a:gd name="T45" fmla="*/ 0 h 173"/>
                  <a:gd name="T46" fmla="*/ 0 w 175"/>
                  <a:gd name="T47" fmla="*/ 0 h 173"/>
                  <a:gd name="T48" fmla="*/ 0 w 175"/>
                  <a:gd name="T49" fmla="*/ 0 h 173"/>
                  <a:gd name="T50" fmla="*/ 0 w 175"/>
                  <a:gd name="T51" fmla="*/ 0 h 173"/>
                  <a:gd name="T52" fmla="*/ 0 w 175"/>
                  <a:gd name="T53" fmla="*/ 0 h 173"/>
                  <a:gd name="T54" fmla="*/ 0 w 175"/>
                  <a:gd name="T55" fmla="*/ 0 h 173"/>
                  <a:gd name="T56" fmla="*/ 0 w 175"/>
                  <a:gd name="T57" fmla="*/ 0 h 173"/>
                  <a:gd name="T58" fmla="*/ 0 w 175"/>
                  <a:gd name="T59" fmla="*/ 0 h 173"/>
                  <a:gd name="T60" fmla="*/ 0 w 175"/>
                  <a:gd name="T61" fmla="*/ 0 h 173"/>
                  <a:gd name="T62" fmla="*/ 0 w 175"/>
                  <a:gd name="T63" fmla="*/ 0 h 173"/>
                  <a:gd name="T64" fmla="*/ 0 w 175"/>
                  <a:gd name="T65" fmla="*/ 0 h 173"/>
                  <a:gd name="T66" fmla="*/ 0 w 175"/>
                  <a:gd name="T67" fmla="*/ 0 h 173"/>
                  <a:gd name="T68" fmla="*/ 0 w 175"/>
                  <a:gd name="T69" fmla="*/ 0 h 173"/>
                  <a:gd name="T70" fmla="*/ 0 w 175"/>
                  <a:gd name="T71" fmla="*/ 0 h 173"/>
                  <a:gd name="T72" fmla="*/ 0 w 175"/>
                  <a:gd name="T73" fmla="*/ 0 h 173"/>
                  <a:gd name="T74" fmla="*/ 0 w 175"/>
                  <a:gd name="T75" fmla="*/ 0 h 173"/>
                  <a:gd name="T76" fmla="*/ 0 w 175"/>
                  <a:gd name="T77" fmla="*/ 0 h 17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75"/>
                  <a:gd name="T118" fmla="*/ 0 h 173"/>
                  <a:gd name="T119" fmla="*/ 175 w 175"/>
                  <a:gd name="T120" fmla="*/ 173 h 173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75" h="173">
                    <a:moveTo>
                      <a:pt x="175" y="87"/>
                    </a:moveTo>
                    <a:lnTo>
                      <a:pt x="173" y="69"/>
                    </a:lnTo>
                    <a:lnTo>
                      <a:pt x="168" y="53"/>
                    </a:lnTo>
                    <a:lnTo>
                      <a:pt x="159" y="37"/>
                    </a:lnTo>
                    <a:lnTo>
                      <a:pt x="149" y="24"/>
                    </a:lnTo>
                    <a:lnTo>
                      <a:pt x="135" y="13"/>
                    </a:lnTo>
                    <a:lnTo>
                      <a:pt x="121" y="6"/>
                    </a:lnTo>
                    <a:lnTo>
                      <a:pt x="105" y="1"/>
                    </a:lnTo>
                    <a:lnTo>
                      <a:pt x="88" y="0"/>
                    </a:lnTo>
                    <a:lnTo>
                      <a:pt x="69" y="1"/>
                    </a:lnTo>
                    <a:lnTo>
                      <a:pt x="53" y="6"/>
                    </a:lnTo>
                    <a:lnTo>
                      <a:pt x="37" y="13"/>
                    </a:lnTo>
                    <a:lnTo>
                      <a:pt x="24" y="24"/>
                    </a:lnTo>
                    <a:lnTo>
                      <a:pt x="13" y="37"/>
                    </a:lnTo>
                    <a:lnTo>
                      <a:pt x="6" y="53"/>
                    </a:lnTo>
                    <a:lnTo>
                      <a:pt x="1" y="69"/>
                    </a:lnTo>
                    <a:lnTo>
                      <a:pt x="0" y="87"/>
                    </a:lnTo>
                    <a:lnTo>
                      <a:pt x="1" y="103"/>
                    </a:lnTo>
                    <a:lnTo>
                      <a:pt x="6" y="119"/>
                    </a:lnTo>
                    <a:lnTo>
                      <a:pt x="8" y="126"/>
                    </a:lnTo>
                    <a:lnTo>
                      <a:pt x="13" y="134"/>
                    </a:lnTo>
                    <a:lnTo>
                      <a:pt x="24" y="148"/>
                    </a:lnTo>
                    <a:lnTo>
                      <a:pt x="37" y="158"/>
                    </a:lnTo>
                    <a:lnTo>
                      <a:pt x="53" y="166"/>
                    </a:lnTo>
                    <a:lnTo>
                      <a:pt x="69" y="171"/>
                    </a:lnTo>
                    <a:lnTo>
                      <a:pt x="88" y="173"/>
                    </a:lnTo>
                    <a:lnTo>
                      <a:pt x="88" y="172"/>
                    </a:lnTo>
                    <a:lnTo>
                      <a:pt x="89" y="172"/>
                    </a:lnTo>
                    <a:lnTo>
                      <a:pt x="91" y="172"/>
                    </a:lnTo>
                    <a:lnTo>
                      <a:pt x="96" y="172"/>
                    </a:lnTo>
                    <a:lnTo>
                      <a:pt x="105" y="171"/>
                    </a:lnTo>
                    <a:lnTo>
                      <a:pt x="121" y="166"/>
                    </a:lnTo>
                    <a:lnTo>
                      <a:pt x="135" y="158"/>
                    </a:lnTo>
                    <a:lnTo>
                      <a:pt x="149" y="148"/>
                    </a:lnTo>
                    <a:lnTo>
                      <a:pt x="159" y="134"/>
                    </a:lnTo>
                    <a:lnTo>
                      <a:pt x="164" y="126"/>
                    </a:lnTo>
                    <a:lnTo>
                      <a:pt x="168" y="119"/>
                    </a:lnTo>
                    <a:lnTo>
                      <a:pt x="173" y="103"/>
                    </a:lnTo>
                    <a:lnTo>
                      <a:pt x="175" y="87"/>
                    </a:lnTo>
                    <a:close/>
                  </a:path>
                </a:pathLst>
              </a:custGeom>
              <a:solidFill>
                <a:srgbClr val="000066"/>
              </a:solidFill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68" name="Freeform 217"/>
              <p:cNvSpPr>
                <a:spLocks/>
              </p:cNvSpPr>
              <p:nvPr/>
            </p:nvSpPr>
            <p:spPr bwMode="auto">
              <a:xfrm>
                <a:off x="1706" y="1488"/>
                <a:ext cx="44" cy="43"/>
              </a:xfrm>
              <a:custGeom>
                <a:avLst/>
                <a:gdLst>
                  <a:gd name="T0" fmla="*/ 0 w 175"/>
                  <a:gd name="T1" fmla="*/ 0 h 173"/>
                  <a:gd name="T2" fmla="*/ 0 w 175"/>
                  <a:gd name="T3" fmla="*/ 0 h 173"/>
                  <a:gd name="T4" fmla="*/ 0 w 175"/>
                  <a:gd name="T5" fmla="*/ 0 h 173"/>
                  <a:gd name="T6" fmla="*/ 0 w 175"/>
                  <a:gd name="T7" fmla="*/ 0 h 173"/>
                  <a:gd name="T8" fmla="*/ 0 w 175"/>
                  <a:gd name="T9" fmla="*/ 0 h 173"/>
                  <a:gd name="T10" fmla="*/ 0 w 175"/>
                  <a:gd name="T11" fmla="*/ 0 h 173"/>
                  <a:gd name="T12" fmla="*/ 0 w 175"/>
                  <a:gd name="T13" fmla="*/ 0 h 173"/>
                  <a:gd name="T14" fmla="*/ 0 w 175"/>
                  <a:gd name="T15" fmla="*/ 0 h 173"/>
                  <a:gd name="T16" fmla="*/ 0 w 175"/>
                  <a:gd name="T17" fmla="*/ 0 h 173"/>
                  <a:gd name="T18" fmla="*/ 0 w 175"/>
                  <a:gd name="T19" fmla="*/ 0 h 173"/>
                  <a:gd name="T20" fmla="*/ 0 w 175"/>
                  <a:gd name="T21" fmla="*/ 0 h 173"/>
                  <a:gd name="T22" fmla="*/ 0 w 175"/>
                  <a:gd name="T23" fmla="*/ 0 h 173"/>
                  <a:gd name="T24" fmla="*/ 0 w 175"/>
                  <a:gd name="T25" fmla="*/ 0 h 173"/>
                  <a:gd name="T26" fmla="*/ 0 w 175"/>
                  <a:gd name="T27" fmla="*/ 0 h 173"/>
                  <a:gd name="T28" fmla="*/ 0 w 175"/>
                  <a:gd name="T29" fmla="*/ 0 h 173"/>
                  <a:gd name="T30" fmla="*/ 0 w 175"/>
                  <a:gd name="T31" fmla="*/ 0 h 173"/>
                  <a:gd name="T32" fmla="*/ 0 w 175"/>
                  <a:gd name="T33" fmla="*/ 0 h 173"/>
                  <a:gd name="T34" fmla="*/ 0 w 175"/>
                  <a:gd name="T35" fmla="*/ 0 h 173"/>
                  <a:gd name="T36" fmla="*/ 0 w 175"/>
                  <a:gd name="T37" fmla="*/ 0 h 173"/>
                  <a:gd name="T38" fmla="*/ 0 w 175"/>
                  <a:gd name="T39" fmla="*/ 0 h 173"/>
                  <a:gd name="T40" fmla="*/ 0 w 175"/>
                  <a:gd name="T41" fmla="*/ 0 h 173"/>
                  <a:gd name="T42" fmla="*/ 0 w 175"/>
                  <a:gd name="T43" fmla="*/ 0 h 173"/>
                  <a:gd name="T44" fmla="*/ 0 w 175"/>
                  <a:gd name="T45" fmla="*/ 0 h 173"/>
                  <a:gd name="T46" fmla="*/ 0 w 175"/>
                  <a:gd name="T47" fmla="*/ 0 h 173"/>
                  <a:gd name="T48" fmla="*/ 0 w 175"/>
                  <a:gd name="T49" fmla="*/ 0 h 173"/>
                  <a:gd name="T50" fmla="*/ 0 w 175"/>
                  <a:gd name="T51" fmla="*/ 0 h 173"/>
                  <a:gd name="T52" fmla="*/ 0 w 175"/>
                  <a:gd name="T53" fmla="*/ 0 h 173"/>
                  <a:gd name="T54" fmla="*/ 0 w 175"/>
                  <a:gd name="T55" fmla="*/ 0 h 173"/>
                  <a:gd name="T56" fmla="*/ 0 w 175"/>
                  <a:gd name="T57" fmla="*/ 0 h 173"/>
                  <a:gd name="T58" fmla="*/ 0 w 175"/>
                  <a:gd name="T59" fmla="*/ 0 h 173"/>
                  <a:gd name="T60" fmla="*/ 0 w 175"/>
                  <a:gd name="T61" fmla="*/ 0 h 173"/>
                  <a:gd name="T62" fmla="*/ 0 w 175"/>
                  <a:gd name="T63" fmla="*/ 0 h 173"/>
                  <a:gd name="T64" fmla="*/ 0 w 175"/>
                  <a:gd name="T65" fmla="*/ 0 h 173"/>
                  <a:gd name="T66" fmla="*/ 0 w 175"/>
                  <a:gd name="T67" fmla="*/ 0 h 173"/>
                  <a:gd name="T68" fmla="*/ 0 w 175"/>
                  <a:gd name="T69" fmla="*/ 0 h 173"/>
                  <a:gd name="T70" fmla="*/ 0 w 175"/>
                  <a:gd name="T71" fmla="*/ 0 h 173"/>
                  <a:gd name="T72" fmla="*/ 0 w 175"/>
                  <a:gd name="T73" fmla="*/ 0 h 173"/>
                  <a:gd name="T74" fmla="*/ 0 w 175"/>
                  <a:gd name="T75" fmla="*/ 0 h 173"/>
                  <a:gd name="T76" fmla="*/ 0 w 175"/>
                  <a:gd name="T77" fmla="*/ 0 h 17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75"/>
                  <a:gd name="T118" fmla="*/ 0 h 173"/>
                  <a:gd name="T119" fmla="*/ 175 w 175"/>
                  <a:gd name="T120" fmla="*/ 173 h 173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75" h="173">
                    <a:moveTo>
                      <a:pt x="175" y="87"/>
                    </a:moveTo>
                    <a:lnTo>
                      <a:pt x="173" y="69"/>
                    </a:lnTo>
                    <a:lnTo>
                      <a:pt x="169" y="53"/>
                    </a:lnTo>
                    <a:lnTo>
                      <a:pt x="159" y="37"/>
                    </a:lnTo>
                    <a:lnTo>
                      <a:pt x="149" y="24"/>
                    </a:lnTo>
                    <a:lnTo>
                      <a:pt x="135" y="13"/>
                    </a:lnTo>
                    <a:lnTo>
                      <a:pt x="121" y="6"/>
                    </a:lnTo>
                    <a:lnTo>
                      <a:pt x="105" y="1"/>
                    </a:lnTo>
                    <a:lnTo>
                      <a:pt x="88" y="0"/>
                    </a:lnTo>
                    <a:lnTo>
                      <a:pt x="69" y="1"/>
                    </a:lnTo>
                    <a:lnTo>
                      <a:pt x="53" y="6"/>
                    </a:lnTo>
                    <a:lnTo>
                      <a:pt x="37" y="13"/>
                    </a:lnTo>
                    <a:lnTo>
                      <a:pt x="25" y="24"/>
                    </a:lnTo>
                    <a:lnTo>
                      <a:pt x="13" y="37"/>
                    </a:lnTo>
                    <a:lnTo>
                      <a:pt x="6" y="53"/>
                    </a:lnTo>
                    <a:lnTo>
                      <a:pt x="2" y="69"/>
                    </a:lnTo>
                    <a:lnTo>
                      <a:pt x="0" y="87"/>
                    </a:lnTo>
                    <a:lnTo>
                      <a:pt x="2" y="103"/>
                    </a:lnTo>
                    <a:lnTo>
                      <a:pt x="6" y="119"/>
                    </a:lnTo>
                    <a:lnTo>
                      <a:pt x="8" y="126"/>
                    </a:lnTo>
                    <a:lnTo>
                      <a:pt x="13" y="134"/>
                    </a:lnTo>
                    <a:lnTo>
                      <a:pt x="25" y="148"/>
                    </a:lnTo>
                    <a:lnTo>
                      <a:pt x="37" y="158"/>
                    </a:lnTo>
                    <a:lnTo>
                      <a:pt x="53" y="166"/>
                    </a:lnTo>
                    <a:lnTo>
                      <a:pt x="69" y="171"/>
                    </a:lnTo>
                    <a:lnTo>
                      <a:pt x="88" y="173"/>
                    </a:lnTo>
                    <a:lnTo>
                      <a:pt x="88" y="172"/>
                    </a:lnTo>
                    <a:lnTo>
                      <a:pt x="89" y="172"/>
                    </a:lnTo>
                    <a:lnTo>
                      <a:pt x="91" y="172"/>
                    </a:lnTo>
                    <a:lnTo>
                      <a:pt x="96" y="172"/>
                    </a:lnTo>
                    <a:lnTo>
                      <a:pt x="105" y="171"/>
                    </a:lnTo>
                    <a:lnTo>
                      <a:pt x="121" y="166"/>
                    </a:lnTo>
                    <a:lnTo>
                      <a:pt x="135" y="158"/>
                    </a:lnTo>
                    <a:lnTo>
                      <a:pt x="149" y="148"/>
                    </a:lnTo>
                    <a:lnTo>
                      <a:pt x="159" y="134"/>
                    </a:lnTo>
                    <a:lnTo>
                      <a:pt x="164" y="126"/>
                    </a:lnTo>
                    <a:lnTo>
                      <a:pt x="169" y="119"/>
                    </a:lnTo>
                    <a:lnTo>
                      <a:pt x="173" y="103"/>
                    </a:lnTo>
                    <a:lnTo>
                      <a:pt x="175" y="87"/>
                    </a:lnTo>
                    <a:close/>
                  </a:path>
                </a:pathLst>
              </a:custGeom>
              <a:solidFill>
                <a:srgbClr val="000066"/>
              </a:solidFill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69" name="Freeform 218"/>
              <p:cNvSpPr>
                <a:spLocks/>
              </p:cNvSpPr>
              <p:nvPr/>
            </p:nvSpPr>
            <p:spPr bwMode="auto">
              <a:xfrm>
                <a:off x="2131" y="1500"/>
                <a:ext cx="44" cy="43"/>
              </a:xfrm>
              <a:custGeom>
                <a:avLst/>
                <a:gdLst>
                  <a:gd name="T0" fmla="*/ 0 w 175"/>
                  <a:gd name="T1" fmla="*/ 0 h 173"/>
                  <a:gd name="T2" fmla="*/ 0 w 175"/>
                  <a:gd name="T3" fmla="*/ 0 h 173"/>
                  <a:gd name="T4" fmla="*/ 0 w 175"/>
                  <a:gd name="T5" fmla="*/ 0 h 173"/>
                  <a:gd name="T6" fmla="*/ 0 w 175"/>
                  <a:gd name="T7" fmla="*/ 0 h 173"/>
                  <a:gd name="T8" fmla="*/ 0 w 175"/>
                  <a:gd name="T9" fmla="*/ 0 h 173"/>
                  <a:gd name="T10" fmla="*/ 0 w 175"/>
                  <a:gd name="T11" fmla="*/ 0 h 173"/>
                  <a:gd name="T12" fmla="*/ 0 w 175"/>
                  <a:gd name="T13" fmla="*/ 0 h 173"/>
                  <a:gd name="T14" fmla="*/ 0 w 175"/>
                  <a:gd name="T15" fmla="*/ 0 h 173"/>
                  <a:gd name="T16" fmla="*/ 0 w 175"/>
                  <a:gd name="T17" fmla="*/ 0 h 173"/>
                  <a:gd name="T18" fmla="*/ 0 w 175"/>
                  <a:gd name="T19" fmla="*/ 0 h 173"/>
                  <a:gd name="T20" fmla="*/ 0 w 175"/>
                  <a:gd name="T21" fmla="*/ 0 h 173"/>
                  <a:gd name="T22" fmla="*/ 0 w 175"/>
                  <a:gd name="T23" fmla="*/ 0 h 173"/>
                  <a:gd name="T24" fmla="*/ 0 w 175"/>
                  <a:gd name="T25" fmla="*/ 0 h 173"/>
                  <a:gd name="T26" fmla="*/ 0 w 175"/>
                  <a:gd name="T27" fmla="*/ 0 h 173"/>
                  <a:gd name="T28" fmla="*/ 0 w 175"/>
                  <a:gd name="T29" fmla="*/ 0 h 173"/>
                  <a:gd name="T30" fmla="*/ 0 w 175"/>
                  <a:gd name="T31" fmla="*/ 0 h 173"/>
                  <a:gd name="T32" fmla="*/ 0 w 175"/>
                  <a:gd name="T33" fmla="*/ 0 h 173"/>
                  <a:gd name="T34" fmla="*/ 0 w 175"/>
                  <a:gd name="T35" fmla="*/ 0 h 173"/>
                  <a:gd name="T36" fmla="*/ 0 w 175"/>
                  <a:gd name="T37" fmla="*/ 0 h 173"/>
                  <a:gd name="T38" fmla="*/ 0 w 175"/>
                  <a:gd name="T39" fmla="*/ 0 h 173"/>
                  <a:gd name="T40" fmla="*/ 0 w 175"/>
                  <a:gd name="T41" fmla="*/ 0 h 173"/>
                  <a:gd name="T42" fmla="*/ 0 w 175"/>
                  <a:gd name="T43" fmla="*/ 0 h 173"/>
                  <a:gd name="T44" fmla="*/ 0 w 175"/>
                  <a:gd name="T45" fmla="*/ 0 h 173"/>
                  <a:gd name="T46" fmla="*/ 0 w 175"/>
                  <a:gd name="T47" fmla="*/ 0 h 173"/>
                  <a:gd name="T48" fmla="*/ 0 w 175"/>
                  <a:gd name="T49" fmla="*/ 0 h 173"/>
                  <a:gd name="T50" fmla="*/ 0 w 175"/>
                  <a:gd name="T51" fmla="*/ 0 h 173"/>
                  <a:gd name="T52" fmla="*/ 0 w 175"/>
                  <a:gd name="T53" fmla="*/ 0 h 173"/>
                  <a:gd name="T54" fmla="*/ 0 w 175"/>
                  <a:gd name="T55" fmla="*/ 0 h 173"/>
                  <a:gd name="T56" fmla="*/ 0 w 175"/>
                  <a:gd name="T57" fmla="*/ 0 h 173"/>
                  <a:gd name="T58" fmla="*/ 0 w 175"/>
                  <a:gd name="T59" fmla="*/ 0 h 173"/>
                  <a:gd name="T60" fmla="*/ 0 w 175"/>
                  <a:gd name="T61" fmla="*/ 0 h 173"/>
                  <a:gd name="T62" fmla="*/ 0 w 175"/>
                  <a:gd name="T63" fmla="*/ 0 h 173"/>
                  <a:gd name="T64" fmla="*/ 0 w 175"/>
                  <a:gd name="T65" fmla="*/ 0 h 173"/>
                  <a:gd name="T66" fmla="*/ 0 w 175"/>
                  <a:gd name="T67" fmla="*/ 0 h 173"/>
                  <a:gd name="T68" fmla="*/ 0 w 175"/>
                  <a:gd name="T69" fmla="*/ 0 h 173"/>
                  <a:gd name="T70" fmla="*/ 0 w 175"/>
                  <a:gd name="T71" fmla="*/ 0 h 173"/>
                  <a:gd name="T72" fmla="*/ 0 w 175"/>
                  <a:gd name="T73" fmla="*/ 0 h 173"/>
                  <a:gd name="T74" fmla="*/ 0 w 175"/>
                  <a:gd name="T75" fmla="*/ 0 h 173"/>
                  <a:gd name="T76" fmla="*/ 0 w 175"/>
                  <a:gd name="T77" fmla="*/ 0 h 17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75"/>
                  <a:gd name="T118" fmla="*/ 0 h 173"/>
                  <a:gd name="T119" fmla="*/ 175 w 175"/>
                  <a:gd name="T120" fmla="*/ 173 h 173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75" h="173">
                    <a:moveTo>
                      <a:pt x="175" y="87"/>
                    </a:moveTo>
                    <a:lnTo>
                      <a:pt x="173" y="69"/>
                    </a:lnTo>
                    <a:lnTo>
                      <a:pt x="168" y="52"/>
                    </a:lnTo>
                    <a:lnTo>
                      <a:pt x="159" y="36"/>
                    </a:lnTo>
                    <a:lnTo>
                      <a:pt x="148" y="24"/>
                    </a:lnTo>
                    <a:lnTo>
                      <a:pt x="135" y="12"/>
                    </a:lnTo>
                    <a:lnTo>
                      <a:pt x="121" y="6"/>
                    </a:lnTo>
                    <a:lnTo>
                      <a:pt x="105" y="1"/>
                    </a:lnTo>
                    <a:lnTo>
                      <a:pt x="87" y="0"/>
                    </a:lnTo>
                    <a:lnTo>
                      <a:pt x="69" y="1"/>
                    </a:lnTo>
                    <a:lnTo>
                      <a:pt x="53" y="6"/>
                    </a:lnTo>
                    <a:lnTo>
                      <a:pt x="37" y="12"/>
                    </a:lnTo>
                    <a:lnTo>
                      <a:pt x="24" y="24"/>
                    </a:lnTo>
                    <a:lnTo>
                      <a:pt x="12" y="36"/>
                    </a:lnTo>
                    <a:lnTo>
                      <a:pt x="6" y="52"/>
                    </a:lnTo>
                    <a:lnTo>
                      <a:pt x="1" y="69"/>
                    </a:lnTo>
                    <a:lnTo>
                      <a:pt x="0" y="87"/>
                    </a:lnTo>
                    <a:lnTo>
                      <a:pt x="1" y="103"/>
                    </a:lnTo>
                    <a:lnTo>
                      <a:pt x="6" y="119"/>
                    </a:lnTo>
                    <a:lnTo>
                      <a:pt x="8" y="126"/>
                    </a:lnTo>
                    <a:lnTo>
                      <a:pt x="12" y="134"/>
                    </a:lnTo>
                    <a:lnTo>
                      <a:pt x="24" y="148"/>
                    </a:lnTo>
                    <a:lnTo>
                      <a:pt x="37" y="158"/>
                    </a:lnTo>
                    <a:lnTo>
                      <a:pt x="53" y="166"/>
                    </a:lnTo>
                    <a:lnTo>
                      <a:pt x="69" y="171"/>
                    </a:lnTo>
                    <a:lnTo>
                      <a:pt x="87" y="173"/>
                    </a:lnTo>
                    <a:lnTo>
                      <a:pt x="87" y="172"/>
                    </a:lnTo>
                    <a:lnTo>
                      <a:pt x="88" y="172"/>
                    </a:lnTo>
                    <a:lnTo>
                      <a:pt x="91" y="172"/>
                    </a:lnTo>
                    <a:lnTo>
                      <a:pt x="95" y="172"/>
                    </a:lnTo>
                    <a:lnTo>
                      <a:pt x="105" y="171"/>
                    </a:lnTo>
                    <a:lnTo>
                      <a:pt x="121" y="166"/>
                    </a:lnTo>
                    <a:lnTo>
                      <a:pt x="135" y="158"/>
                    </a:lnTo>
                    <a:lnTo>
                      <a:pt x="148" y="148"/>
                    </a:lnTo>
                    <a:lnTo>
                      <a:pt x="159" y="134"/>
                    </a:lnTo>
                    <a:lnTo>
                      <a:pt x="163" y="126"/>
                    </a:lnTo>
                    <a:lnTo>
                      <a:pt x="168" y="119"/>
                    </a:lnTo>
                    <a:lnTo>
                      <a:pt x="173" y="103"/>
                    </a:lnTo>
                    <a:lnTo>
                      <a:pt x="175" y="87"/>
                    </a:lnTo>
                    <a:close/>
                  </a:path>
                </a:pathLst>
              </a:custGeom>
              <a:solidFill>
                <a:srgbClr val="000066"/>
              </a:solidFill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70" name="Freeform 219"/>
              <p:cNvSpPr>
                <a:spLocks/>
              </p:cNvSpPr>
              <p:nvPr/>
            </p:nvSpPr>
            <p:spPr bwMode="auto">
              <a:xfrm>
                <a:off x="2564" y="1492"/>
                <a:ext cx="44" cy="44"/>
              </a:xfrm>
              <a:custGeom>
                <a:avLst/>
                <a:gdLst>
                  <a:gd name="T0" fmla="*/ 0 w 175"/>
                  <a:gd name="T1" fmla="*/ 0 h 173"/>
                  <a:gd name="T2" fmla="*/ 0 w 175"/>
                  <a:gd name="T3" fmla="*/ 0 h 173"/>
                  <a:gd name="T4" fmla="*/ 0 w 175"/>
                  <a:gd name="T5" fmla="*/ 0 h 173"/>
                  <a:gd name="T6" fmla="*/ 0 w 175"/>
                  <a:gd name="T7" fmla="*/ 0 h 173"/>
                  <a:gd name="T8" fmla="*/ 0 w 175"/>
                  <a:gd name="T9" fmla="*/ 0 h 173"/>
                  <a:gd name="T10" fmla="*/ 0 w 175"/>
                  <a:gd name="T11" fmla="*/ 0 h 173"/>
                  <a:gd name="T12" fmla="*/ 0 w 175"/>
                  <a:gd name="T13" fmla="*/ 0 h 173"/>
                  <a:gd name="T14" fmla="*/ 0 w 175"/>
                  <a:gd name="T15" fmla="*/ 0 h 173"/>
                  <a:gd name="T16" fmla="*/ 0 w 175"/>
                  <a:gd name="T17" fmla="*/ 0 h 173"/>
                  <a:gd name="T18" fmla="*/ 0 w 175"/>
                  <a:gd name="T19" fmla="*/ 0 h 173"/>
                  <a:gd name="T20" fmla="*/ 0 w 175"/>
                  <a:gd name="T21" fmla="*/ 0 h 173"/>
                  <a:gd name="T22" fmla="*/ 0 w 175"/>
                  <a:gd name="T23" fmla="*/ 0 h 173"/>
                  <a:gd name="T24" fmla="*/ 0 w 175"/>
                  <a:gd name="T25" fmla="*/ 0 h 173"/>
                  <a:gd name="T26" fmla="*/ 0 w 175"/>
                  <a:gd name="T27" fmla="*/ 0 h 173"/>
                  <a:gd name="T28" fmla="*/ 0 w 175"/>
                  <a:gd name="T29" fmla="*/ 0 h 173"/>
                  <a:gd name="T30" fmla="*/ 0 w 175"/>
                  <a:gd name="T31" fmla="*/ 0 h 173"/>
                  <a:gd name="T32" fmla="*/ 0 w 175"/>
                  <a:gd name="T33" fmla="*/ 0 h 173"/>
                  <a:gd name="T34" fmla="*/ 0 w 175"/>
                  <a:gd name="T35" fmla="*/ 0 h 173"/>
                  <a:gd name="T36" fmla="*/ 0 w 175"/>
                  <a:gd name="T37" fmla="*/ 0 h 173"/>
                  <a:gd name="T38" fmla="*/ 0 w 175"/>
                  <a:gd name="T39" fmla="*/ 0 h 173"/>
                  <a:gd name="T40" fmla="*/ 0 w 175"/>
                  <a:gd name="T41" fmla="*/ 0 h 173"/>
                  <a:gd name="T42" fmla="*/ 0 w 175"/>
                  <a:gd name="T43" fmla="*/ 0 h 173"/>
                  <a:gd name="T44" fmla="*/ 0 w 175"/>
                  <a:gd name="T45" fmla="*/ 0 h 173"/>
                  <a:gd name="T46" fmla="*/ 0 w 175"/>
                  <a:gd name="T47" fmla="*/ 0 h 173"/>
                  <a:gd name="T48" fmla="*/ 0 w 175"/>
                  <a:gd name="T49" fmla="*/ 0 h 173"/>
                  <a:gd name="T50" fmla="*/ 0 w 175"/>
                  <a:gd name="T51" fmla="*/ 0 h 173"/>
                  <a:gd name="T52" fmla="*/ 0 w 175"/>
                  <a:gd name="T53" fmla="*/ 0 h 173"/>
                  <a:gd name="T54" fmla="*/ 0 w 175"/>
                  <a:gd name="T55" fmla="*/ 0 h 173"/>
                  <a:gd name="T56" fmla="*/ 0 w 175"/>
                  <a:gd name="T57" fmla="*/ 0 h 173"/>
                  <a:gd name="T58" fmla="*/ 0 w 175"/>
                  <a:gd name="T59" fmla="*/ 0 h 173"/>
                  <a:gd name="T60" fmla="*/ 0 w 175"/>
                  <a:gd name="T61" fmla="*/ 0 h 173"/>
                  <a:gd name="T62" fmla="*/ 0 w 175"/>
                  <a:gd name="T63" fmla="*/ 0 h 173"/>
                  <a:gd name="T64" fmla="*/ 0 w 175"/>
                  <a:gd name="T65" fmla="*/ 0 h 173"/>
                  <a:gd name="T66" fmla="*/ 0 w 175"/>
                  <a:gd name="T67" fmla="*/ 0 h 173"/>
                  <a:gd name="T68" fmla="*/ 0 w 175"/>
                  <a:gd name="T69" fmla="*/ 0 h 173"/>
                  <a:gd name="T70" fmla="*/ 0 w 175"/>
                  <a:gd name="T71" fmla="*/ 0 h 173"/>
                  <a:gd name="T72" fmla="*/ 0 w 175"/>
                  <a:gd name="T73" fmla="*/ 0 h 173"/>
                  <a:gd name="T74" fmla="*/ 0 w 175"/>
                  <a:gd name="T75" fmla="*/ 0 h 173"/>
                  <a:gd name="T76" fmla="*/ 0 w 175"/>
                  <a:gd name="T77" fmla="*/ 0 h 17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75"/>
                  <a:gd name="T118" fmla="*/ 0 h 173"/>
                  <a:gd name="T119" fmla="*/ 175 w 175"/>
                  <a:gd name="T120" fmla="*/ 173 h 173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75" h="173">
                    <a:moveTo>
                      <a:pt x="175" y="87"/>
                    </a:moveTo>
                    <a:lnTo>
                      <a:pt x="173" y="69"/>
                    </a:lnTo>
                    <a:lnTo>
                      <a:pt x="168" y="53"/>
                    </a:lnTo>
                    <a:lnTo>
                      <a:pt x="159" y="37"/>
                    </a:lnTo>
                    <a:lnTo>
                      <a:pt x="149" y="24"/>
                    </a:lnTo>
                    <a:lnTo>
                      <a:pt x="135" y="13"/>
                    </a:lnTo>
                    <a:lnTo>
                      <a:pt x="121" y="6"/>
                    </a:lnTo>
                    <a:lnTo>
                      <a:pt x="105" y="1"/>
                    </a:lnTo>
                    <a:lnTo>
                      <a:pt x="88" y="0"/>
                    </a:lnTo>
                    <a:lnTo>
                      <a:pt x="69" y="1"/>
                    </a:lnTo>
                    <a:lnTo>
                      <a:pt x="53" y="6"/>
                    </a:lnTo>
                    <a:lnTo>
                      <a:pt x="37" y="13"/>
                    </a:lnTo>
                    <a:lnTo>
                      <a:pt x="24" y="24"/>
                    </a:lnTo>
                    <a:lnTo>
                      <a:pt x="13" y="37"/>
                    </a:lnTo>
                    <a:lnTo>
                      <a:pt x="6" y="53"/>
                    </a:lnTo>
                    <a:lnTo>
                      <a:pt x="1" y="69"/>
                    </a:lnTo>
                    <a:lnTo>
                      <a:pt x="0" y="87"/>
                    </a:lnTo>
                    <a:lnTo>
                      <a:pt x="1" y="103"/>
                    </a:lnTo>
                    <a:lnTo>
                      <a:pt x="6" y="119"/>
                    </a:lnTo>
                    <a:lnTo>
                      <a:pt x="8" y="126"/>
                    </a:lnTo>
                    <a:lnTo>
                      <a:pt x="13" y="134"/>
                    </a:lnTo>
                    <a:lnTo>
                      <a:pt x="24" y="148"/>
                    </a:lnTo>
                    <a:lnTo>
                      <a:pt x="37" y="158"/>
                    </a:lnTo>
                    <a:lnTo>
                      <a:pt x="53" y="166"/>
                    </a:lnTo>
                    <a:lnTo>
                      <a:pt x="69" y="171"/>
                    </a:lnTo>
                    <a:lnTo>
                      <a:pt x="88" y="173"/>
                    </a:lnTo>
                    <a:lnTo>
                      <a:pt x="88" y="172"/>
                    </a:lnTo>
                    <a:lnTo>
                      <a:pt x="89" y="172"/>
                    </a:lnTo>
                    <a:lnTo>
                      <a:pt x="91" y="172"/>
                    </a:lnTo>
                    <a:lnTo>
                      <a:pt x="96" y="172"/>
                    </a:lnTo>
                    <a:lnTo>
                      <a:pt x="105" y="171"/>
                    </a:lnTo>
                    <a:lnTo>
                      <a:pt x="121" y="166"/>
                    </a:lnTo>
                    <a:lnTo>
                      <a:pt x="135" y="158"/>
                    </a:lnTo>
                    <a:lnTo>
                      <a:pt x="149" y="148"/>
                    </a:lnTo>
                    <a:lnTo>
                      <a:pt x="159" y="134"/>
                    </a:lnTo>
                    <a:lnTo>
                      <a:pt x="164" y="126"/>
                    </a:lnTo>
                    <a:lnTo>
                      <a:pt x="168" y="119"/>
                    </a:lnTo>
                    <a:lnTo>
                      <a:pt x="173" y="103"/>
                    </a:lnTo>
                    <a:lnTo>
                      <a:pt x="175" y="87"/>
                    </a:lnTo>
                    <a:close/>
                  </a:path>
                </a:pathLst>
              </a:custGeom>
              <a:solidFill>
                <a:srgbClr val="000066"/>
              </a:solidFill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71" name="Freeform 220"/>
              <p:cNvSpPr>
                <a:spLocks/>
              </p:cNvSpPr>
              <p:nvPr/>
            </p:nvSpPr>
            <p:spPr bwMode="auto">
              <a:xfrm>
                <a:off x="3705" y="1500"/>
                <a:ext cx="43" cy="43"/>
              </a:xfrm>
              <a:custGeom>
                <a:avLst/>
                <a:gdLst>
                  <a:gd name="T0" fmla="*/ 0 w 175"/>
                  <a:gd name="T1" fmla="*/ 0 h 173"/>
                  <a:gd name="T2" fmla="*/ 0 w 175"/>
                  <a:gd name="T3" fmla="*/ 0 h 173"/>
                  <a:gd name="T4" fmla="*/ 0 w 175"/>
                  <a:gd name="T5" fmla="*/ 0 h 173"/>
                  <a:gd name="T6" fmla="*/ 0 w 175"/>
                  <a:gd name="T7" fmla="*/ 0 h 173"/>
                  <a:gd name="T8" fmla="*/ 0 w 175"/>
                  <a:gd name="T9" fmla="*/ 0 h 173"/>
                  <a:gd name="T10" fmla="*/ 0 w 175"/>
                  <a:gd name="T11" fmla="*/ 0 h 173"/>
                  <a:gd name="T12" fmla="*/ 0 w 175"/>
                  <a:gd name="T13" fmla="*/ 0 h 173"/>
                  <a:gd name="T14" fmla="*/ 0 w 175"/>
                  <a:gd name="T15" fmla="*/ 0 h 173"/>
                  <a:gd name="T16" fmla="*/ 0 w 175"/>
                  <a:gd name="T17" fmla="*/ 0 h 173"/>
                  <a:gd name="T18" fmla="*/ 0 w 175"/>
                  <a:gd name="T19" fmla="*/ 0 h 173"/>
                  <a:gd name="T20" fmla="*/ 0 w 175"/>
                  <a:gd name="T21" fmla="*/ 0 h 173"/>
                  <a:gd name="T22" fmla="*/ 0 w 175"/>
                  <a:gd name="T23" fmla="*/ 0 h 173"/>
                  <a:gd name="T24" fmla="*/ 0 w 175"/>
                  <a:gd name="T25" fmla="*/ 0 h 173"/>
                  <a:gd name="T26" fmla="*/ 0 w 175"/>
                  <a:gd name="T27" fmla="*/ 0 h 173"/>
                  <a:gd name="T28" fmla="*/ 0 w 175"/>
                  <a:gd name="T29" fmla="*/ 0 h 173"/>
                  <a:gd name="T30" fmla="*/ 0 w 175"/>
                  <a:gd name="T31" fmla="*/ 0 h 173"/>
                  <a:gd name="T32" fmla="*/ 0 w 175"/>
                  <a:gd name="T33" fmla="*/ 0 h 173"/>
                  <a:gd name="T34" fmla="*/ 0 w 175"/>
                  <a:gd name="T35" fmla="*/ 0 h 173"/>
                  <a:gd name="T36" fmla="*/ 0 w 175"/>
                  <a:gd name="T37" fmla="*/ 0 h 173"/>
                  <a:gd name="T38" fmla="*/ 0 w 175"/>
                  <a:gd name="T39" fmla="*/ 0 h 173"/>
                  <a:gd name="T40" fmla="*/ 0 w 175"/>
                  <a:gd name="T41" fmla="*/ 0 h 173"/>
                  <a:gd name="T42" fmla="*/ 0 w 175"/>
                  <a:gd name="T43" fmla="*/ 0 h 173"/>
                  <a:gd name="T44" fmla="*/ 0 w 175"/>
                  <a:gd name="T45" fmla="*/ 0 h 173"/>
                  <a:gd name="T46" fmla="*/ 0 w 175"/>
                  <a:gd name="T47" fmla="*/ 0 h 173"/>
                  <a:gd name="T48" fmla="*/ 0 w 175"/>
                  <a:gd name="T49" fmla="*/ 0 h 173"/>
                  <a:gd name="T50" fmla="*/ 0 w 175"/>
                  <a:gd name="T51" fmla="*/ 0 h 173"/>
                  <a:gd name="T52" fmla="*/ 0 w 175"/>
                  <a:gd name="T53" fmla="*/ 0 h 173"/>
                  <a:gd name="T54" fmla="*/ 0 w 175"/>
                  <a:gd name="T55" fmla="*/ 0 h 173"/>
                  <a:gd name="T56" fmla="*/ 0 w 175"/>
                  <a:gd name="T57" fmla="*/ 0 h 173"/>
                  <a:gd name="T58" fmla="*/ 0 w 175"/>
                  <a:gd name="T59" fmla="*/ 0 h 173"/>
                  <a:gd name="T60" fmla="*/ 0 w 175"/>
                  <a:gd name="T61" fmla="*/ 0 h 173"/>
                  <a:gd name="T62" fmla="*/ 0 w 175"/>
                  <a:gd name="T63" fmla="*/ 0 h 173"/>
                  <a:gd name="T64" fmla="*/ 0 w 175"/>
                  <a:gd name="T65" fmla="*/ 0 h 173"/>
                  <a:gd name="T66" fmla="*/ 0 w 175"/>
                  <a:gd name="T67" fmla="*/ 0 h 173"/>
                  <a:gd name="T68" fmla="*/ 0 w 175"/>
                  <a:gd name="T69" fmla="*/ 0 h 173"/>
                  <a:gd name="T70" fmla="*/ 0 w 175"/>
                  <a:gd name="T71" fmla="*/ 0 h 173"/>
                  <a:gd name="T72" fmla="*/ 0 w 175"/>
                  <a:gd name="T73" fmla="*/ 0 h 173"/>
                  <a:gd name="T74" fmla="*/ 0 w 175"/>
                  <a:gd name="T75" fmla="*/ 0 h 173"/>
                  <a:gd name="T76" fmla="*/ 0 w 175"/>
                  <a:gd name="T77" fmla="*/ 0 h 17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75"/>
                  <a:gd name="T118" fmla="*/ 0 h 173"/>
                  <a:gd name="T119" fmla="*/ 175 w 175"/>
                  <a:gd name="T120" fmla="*/ 173 h 173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75" h="173">
                    <a:moveTo>
                      <a:pt x="175" y="87"/>
                    </a:moveTo>
                    <a:lnTo>
                      <a:pt x="173" y="69"/>
                    </a:lnTo>
                    <a:lnTo>
                      <a:pt x="168" y="52"/>
                    </a:lnTo>
                    <a:lnTo>
                      <a:pt x="159" y="36"/>
                    </a:lnTo>
                    <a:lnTo>
                      <a:pt x="149" y="24"/>
                    </a:lnTo>
                    <a:lnTo>
                      <a:pt x="135" y="12"/>
                    </a:lnTo>
                    <a:lnTo>
                      <a:pt x="121" y="6"/>
                    </a:lnTo>
                    <a:lnTo>
                      <a:pt x="105" y="1"/>
                    </a:lnTo>
                    <a:lnTo>
                      <a:pt x="88" y="0"/>
                    </a:lnTo>
                    <a:lnTo>
                      <a:pt x="69" y="1"/>
                    </a:lnTo>
                    <a:lnTo>
                      <a:pt x="53" y="6"/>
                    </a:lnTo>
                    <a:lnTo>
                      <a:pt x="37" y="12"/>
                    </a:lnTo>
                    <a:lnTo>
                      <a:pt x="24" y="24"/>
                    </a:lnTo>
                    <a:lnTo>
                      <a:pt x="13" y="36"/>
                    </a:lnTo>
                    <a:lnTo>
                      <a:pt x="6" y="52"/>
                    </a:lnTo>
                    <a:lnTo>
                      <a:pt x="1" y="69"/>
                    </a:lnTo>
                    <a:lnTo>
                      <a:pt x="0" y="87"/>
                    </a:lnTo>
                    <a:lnTo>
                      <a:pt x="1" y="103"/>
                    </a:lnTo>
                    <a:lnTo>
                      <a:pt x="6" y="119"/>
                    </a:lnTo>
                    <a:lnTo>
                      <a:pt x="8" y="126"/>
                    </a:lnTo>
                    <a:lnTo>
                      <a:pt x="13" y="134"/>
                    </a:lnTo>
                    <a:lnTo>
                      <a:pt x="24" y="148"/>
                    </a:lnTo>
                    <a:lnTo>
                      <a:pt x="37" y="158"/>
                    </a:lnTo>
                    <a:lnTo>
                      <a:pt x="53" y="166"/>
                    </a:lnTo>
                    <a:lnTo>
                      <a:pt x="69" y="171"/>
                    </a:lnTo>
                    <a:lnTo>
                      <a:pt x="88" y="173"/>
                    </a:lnTo>
                    <a:lnTo>
                      <a:pt x="88" y="172"/>
                    </a:lnTo>
                    <a:lnTo>
                      <a:pt x="89" y="172"/>
                    </a:lnTo>
                    <a:lnTo>
                      <a:pt x="91" y="172"/>
                    </a:lnTo>
                    <a:lnTo>
                      <a:pt x="96" y="172"/>
                    </a:lnTo>
                    <a:lnTo>
                      <a:pt x="105" y="171"/>
                    </a:lnTo>
                    <a:lnTo>
                      <a:pt x="121" y="166"/>
                    </a:lnTo>
                    <a:lnTo>
                      <a:pt x="135" y="158"/>
                    </a:lnTo>
                    <a:lnTo>
                      <a:pt x="149" y="148"/>
                    </a:lnTo>
                    <a:lnTo>
                      <a:pt x="159" y="134"/>
                    </a:lnTo>
                    <a:lnTo>
                      <a:pt x="164" y="126"/>
                    </a:lnTo>
                    <a:lnTo>
                      <a:pt x="168" y="119"/>
                    </a:lnTo>
                    <a:lnTo>
                      <a:pt x="173" y="103"/>
                    </a:lnTo>
                    <a:lnTo>
                      <a:pt x="175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72" name="Freeform 221"/>
              <p:cNvSpPr>
                <a:spLocks/>
              </p:cNvSpPr>
              <p:nvPr/>
            </p:nvSpPr>
            <p:spPr bwMode="auto">
              <a:xfrm>
                <a:off x="4412" y="1473"/>
                <a:ext cx="44" cy="43"/>
              </a:xfrm>
              <a:custGeom>
                <a:avLst/>
                <a:gdLst>
                  <a:gd name="T0" fmla="*/ 0 w 175"/>
                  <a:gd name="T1" fmla="*/ 0 h 173"/>
                  <a:gd name="T2" fmla="*/ 0 w 175"/>
                  <a:gd name="T3" fmla="*/ 0 h 173"/>
                  <a:gd name="T4" fmla="*/ 0 w 175"/>
                  <a:gd name="T5" fmla="*/ 0 h 173"/>
                  <a:gd name="T6" fmla="*/ 0 w 175"/>
                  <a:gd name="T7" fmla="*/ 0 h 173"/>
                  <a:gd name="T8" fmla="*/ 0 w 175"/>
                  <a:gd name="T9" fmla="*/ 0 h 173"/>
                  <a:gd name="T10" fmla="*/ 0 w 175"/>
                  <a:gd name="T11" fmla="*/ 0 h 173"/>
                  <a:gd name="T12" fmla="*/ 0 w 175"/>
                  <a:gd name="T13" fmla="*/ 0 h 173"/>
                  <a:gd name="T14" fmla="*/ 0 w 175"/>
                  <a:gd name="T15" fmla="*/ 0 h 173"/>
                  <a:gd name="T16" fmla="*/ 0 w 175"/>
                  <a:gd name="T17" fmla="*/ 0 h 173"/>
                  <a:gd name="T18" fmla="*/ 0 w 175"/>
                  <a:gd name="T19" fmla="*/ 0 h 173"/>
                  <a:gd name="T20" fmla="*/ 0 w 175"/>
                  <a:gd name="T21" fmla="*/ 0 h 173"/>
                  <a:gd name="T22" fmla="*/ 0 w 175"/>
                  <a:gd name="T23" fmla="*/ 0 h 173"/>
                  <a:gd name="T24" fmla="*/ 0 w 175"/>
                  <a:gd name="T25" fmla="*/ 0 h 173"/>
                  <a:gd name="T26" fmla="*/ 0 w 175"/>
                  <a:gd name="T27" fmla="*/ 0 h 173"/>
                  <a:gd name="T28" fmla="*/ 0 w 175"/>
                  <a:gd name="T29" fmla="*/ 0 h 173"/>
                  <a:gd name="T30" fmla="*/ 0 w 175"/>
                  <a:gd name="T31" fmla="*/ 0 h 173"/>
                  <a:gd name="T32" fmla="*/ 0 w 175"/>
                  <a:gd name="T33" fmla="*/ 0 h 173"/>
                  <a:gd name="T34" fmla="*/ 0 w 175"/>
                  <a:gd name="T35" fmla="*/ 0 h 173"/>
                  <a:gd name="T36" fmla="*/ 0 w 175"/>
                  <a:gd name="T37" fmla="*/ 0 h 173"/>
                  <a:gd name="T38" fmla="*/ 0 w 175"/>
                  <a:gd name="T39" fmla="*/ 0 h 173"/>
                  <a:gd name="T40" fmla="*/ 0 w 175"/>
                  <a:gd name="T41" fmla="*/ 0 h 173"/>
                  <a:gd name="T42" fmla="*/ 0 w 175"/>
                  <a:gd name="T43" fmla="*/ 0 h 173"/>
                  <a:gd name="T44" fmla="*/ 0 w 175"/>
                  <a:gd name="T45" fmla="*/ 0 h 173"/>
                  <a:gd name="T46" fmla="*/ 0 w 175"/>
                  <a:gd name="T47" fmla="*/ 0 h 173"/>
                  <a:gd name="T48" fmla="*/ 0 w 175"/>
                  <a:gd name="T49" fmla="*/ 0 h 173"/>
                  <a:gd name="T50" fmla="*/ 0 w 175"/>
                  <a:gd name="T51" fmla="*/ 0 h 173"/>
                  <a:gd name="T52" fmla="*/ 0 w 175"/>
                  <a:gd name="T53" fmla="*/ 0 h 173"/>
                  <a:gd name="T54" fmla="*/ 0 w 175"/>
                  <a:gd name="T55" fmla="*/ 0 h 173"/>
                  <a:gd name="T56" fmla="*/ 0 w 175"/>
                  <a:gd name="T57" fmla="*/ 0 h 173"/>
                  <a:gd name="T58" fmla="*/ 0 w 175"/>
                  <a:gd name="T59" fmla="*/ 0 h 173"/>
                  <a:gd name="T60" fmla="*/ 0 w 175"/>
                  <a:gd name="T61" fmla="*/ 0 h 173"/>
                  <a:gd name="T62" fmla="*/ 0 w 175"/>
                  <a:gd name="T63" fmla="*/ 0 h 173"/>
                  <a:gd name="T64" fmla="*/ 0 w 175"/>
                  <a:gd name="T65" fmla="*/ 0 h 173"/>
                  <a:gd name="T66" fmla="*/ 0 w 175"/>
                  <a:gd name="T67" fmla="*/ 0 h 173"/>
                  <a:gd name="T68" fmla="*/ 0 w 175"/>
                  <a:gd name="T69" fmla="*/ 0 h 173"/>
                  <a:gd name="T70" fmla="*/ 0 w 175"/>
                  <a:gd name="T71" fmla="*/ 0 h 173"/>
                  <a:gd name="T72" fmla="*/ 0 w 175"/>
                  <a:gd name="T73" fmla="*/ 0 h 173"/>
                  <a:gd name="T74" fmla="*/ 0 w 175"/>
                  <a:gd name="T75" fmla="*/ 0 h 173"/>
                  <a:gd name="T76" fmla="*/ 0 w 175"/>
                  <a:gd name="T77" fmla="*/ 0 h 17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75"/>
                  <a:gd name="T118" fmla="*/ 0 h 173"/>
                  <a:gd name="T119" fmla="*/ 175 w 175"/>
                  <a:gd name="T120" fmla="*/ 173 h 173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75" h="173">
                    <a:moveTo>
                      <a:pt x="175" y="87"/>
                    </a:moveTo>
                    <a:lnTo>
                      <a:pt x="172" y="69"/>
                    </a:lnTo>
                    <a:lnTo>
                      <a:pt x="168" y="53"/>
                    </a:lnTo>
                    <a:lnTo>
                      <a:pt x="159" y="37"/>
                    </a:lnTo>
                    <a:lnTo>
                      <a:pt x="148" y="24"/>
                    </a:lnTo>
                    <a:lnTo>
                      <a:pt x="134" y="13"/>
                    </a:lnTo>
                    <a:lnTo>
                      <a:pt x="121" y="6"/>
                    </a:lnTo>
                    <a:lnTo>
                      <a:pt x="104" y="1"/>
                    </a:lnTo>
                    <a:lnTo>
                      <a:pt x="87" y="0"/>
                    </a:lnTo>
                    <a:lnTo>
                      <a:pt x="69" y="1"/>
                    </a:lnTo>
                    <a:lnTo>
                      <a:pt x="53" y="6"/>
                    </a:lnTo>
                    <a:lnTo>
                      <a:pt x="36" y="13"/>
                    </a:lnTo>
                    <a:lnTo>
                      <a:pt x="24" y="24"/>
                    </a:lnTo>
                    <a:lnTo>
                      <a:pt x="12" y="37"/>
                    </a:lnTo>
                    <a:lnTo>
                      <a:pt x="5" y="53"/>
                    </a:lnTo>
                    <a:lnTo>
                      <a:pt x="1" y="69"/>
                    </a:lnTo>
                    <a:lnTo>
                      <a:pt x="0" y="87"/>
                    </a:lnTo>
                    <a:lnTo>
                      <a:pt x="1" y="103"/>
                    </a:lnTo>
                    <a:lnTo>
                      <a:pt x="5" y="119"/>
                    </a:lnTo>
                    <a:lnTo>
                      <a:pt x="8" y="126"/>
                    </a:lnTo>
                    <a:lnTo>
                      <a:pt x="12" y="134"/>
                    </a:lnTo>
                    <a:lnTo>
                      <a:pt x="24" y="148"/>
                    </a:lnTo>
                    <a:lnTo>
                      <a:pt x="36" y="158"/>
                    </a:lnTo>
                    <a:lnTo>
                      <a:pt x="53" y="166"/>
                    </a:lnTo>
                    <a:lnTo>
                      <a:pt x="69" y="171"/>
                    </a:lnTo>
                    <a:lnTo>
                      <a:pt x="87" y="173"/>
                    </a:lnTo>
                    <a:lnTo>
                      <a:pt x="87" y="172"/>
                    </a:lnTo>
                    <a:lnTo>
                      <a:pt x="88" y="172"/>
                    </a:lnTo>
                    <a:lnTo>
                      <a:pt x="91" y="172"/>
                    </a:lnTo>
                    <a:lnTo>
                      <a:pt x="95" y="172"/>
                    </a:lnTo>
                    <a:lnTo>
                      <a:pt x="104" y="171"/>
                    </a:lnTo>
                    <a:lnTo>
                      <a:pt x="121" y="166"/>
                    </a:lnTo>
                    <a:lnTo>
                      <a:pt x="134" y="158"/>
                    </a:lnTo>
                    <a:lnTo>
                      <a:pt x="148" y="148"/>
                    </a:lnTo>
                    <a:lnTo>
                      <a:pt x="159" y="134"/>
                    </a:lnTo>
                    <a:lnTo>
                      <a:pt x="163" y="126"/>
                    </a:lnTo>
                    <a:lnTo>
                      <a:pt x="168" y="119"/>
                    </a:lnTo>
                    <a:lnTo>
                      <a:pt x="172" y="103"/>
                    </a:lnTo>
                    <a:lnTo>
                      <a:pt x="175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73" name="Freeform 222"/>
              <p:cNvSpPr>
                <a:spLocks/>
              </p:cNvSpPr>
              <p:nvPr/>
            </p:nvSpPr>
            <p:spPr bwMode="auto">
              <a:xfrm>
                <a:off x="5265" y="1485"/>
                <a:ext cx="44" cy="43"/>
              </a:xfrm>
              <a:custGeom>
                <a:avLst/>
                <a:gdLst>
                  <a:gd name="T0" fmla="*/ 0 w 175"/>
                  <a:gd name="T1" fmla="*/ 0 h 173"/>
                  <a:gd name="T2" fmla="*/ 0 w 175"/>
                  <a:gd name="T3" fmla="*/ 0 h 173"/>
                  <a:gd name="T4" fmla="*/ 0 w 175"/>
                  <a:gd name="T5" fmla="*/ 0 h 173"/>
                  <a:gd name="T6" fmla="*/ 0 w 175"/>
                  <a:gd name="T7" fmla="*/ 0 h 173"/>
                  <a:gd name="T8" fmla="*/ 0 w 175"/>
                  <a:gd name="T9" fmla="*/ 0 h 173"/>
                  <a:gd name="T10" fmla="*/ 0 w 175"/>
                  <a:gd name="T11" fmla="*/ 0 h 173"/>
                  <a:gd name="T12" fmla="*/ 0 w 175"/>
                  <a:gd name="T13" fmla="*/ 0 h 173"/>
                  <a:gd name="T14" fmla="*/ 0 w 175"/>
                  <a:gd name="T15" fmla="*/ 0 h 173"/>
                  <a:gd name="T16" fmla="*/ 0 w 175"/>
                  <a:gd name="T17" fmla="*/ 0 h 173"/>
                  <a:gd name="T18" fmla="*/ 0 w 175"/>
                  <a:gd name="T19" fmla="*/ 0 h 173"/>
                  <a:gd name="T20" fmla="*/ 0 w 175"/>
                  <a:gd name="T21" fmla="*/ 0 h 173"/>
                  <a:gd name="T22" fmla="*/ 0 w 175"/>
                  <a:gd name="T23" fmla="*/ 0 h 173"/>
                  <a:gd name="T24" fmla="*/ 0 w 175"/>
                  <a:gd name="T25" fmla="*/ 0 h 173"/>
                  <a:gd name="T26" fmla="*/ 0 w 175"/>
                  <a:gd name="T27" fmla="*/ 0 h 173"/>
                  <a:gd name="T28" fmla="*/ 0 w 175"/>
                  <a:gd name="T29" fmla="*/ 0 h 173"/>
                  <a:gd name="T30" fmla="*/ 0 w 175"/>
                  <a:gd name="T31" fmla="*/ 0 h 173"/>
                  <a:gd name="T32" fmla="*/ 0 w 175"/>
                  <a:gd name="T33" fmla="*/ 0 h 173"/>
                  <a:gd name="T34" fmla="*/ 0 w 175"/>
                  <a:gd name="T35" fmla="*/ 0 h 173"/>
                  <a:gd name="T36" fmla="*/ 0 w 175"/>
                  <a:gd name="T37" fmla="*/ 0 h 173"/>
                  <a:gd name="T38" fmla="*/ 0 w 175"/>
                  <a:gd name="T39" fmla="*/ 0 h 173"/>
                  <a:gd name="T40" fmla="*/ 0 w 175"/>
                  <a:gd name="T41" fmla="*/ 0 h 173"/>
                  <a:gd name="T42" fmla="*/ 0 w 175"/>
                  <a:gd name="T43" fmla="*/ 0 h 173"/>
                  <a:gd name="T44" fmla="*/ 0 w 175"/>
                  <a:gd name="T45" fmla="*/ 0 h 173"/>
                  <a:gd name="T46" fmla="*/ 0 w 175"/>
                  <a:gd name="T47" fmla="*/ 0 h 173"/>
                  <a:gd name="T48" fmla="*/ 0 w 175"/>
                  <a:gd name="T49" fmla="*/ 0 h 173"/>
                  <a:gd name="T50" fmla="*/ 0 w 175"/>
                  <a:gd name="T51" fmla="*/ 0 h 173"/>
                  <a:gd name="T52" fmla="*/ 0 w 175"/>
                  <a:gd name="T53" fmla="*/ 0 h 173"/>
                  <a:gd name="T54" fmla="*/ 0 w 175"/>
                  <a:gd name="T55" fmla="*/ 0 h 173"/>
                  <a:gd name="T56" fmla="*/ 0 w 175"/>
                  <a:gd name="T57" fmla="*/ 0 h 173"/>
                  <a:gd name="T58" fmla="*/ 0 w 175"/>
                  <a:gd name="T59" fmla="*/ 0 h 173"/>
                  <a:gd name="T60" fmla="*/ 0 w 175"/>
                  <a:gd name="T61" fmla="*/ 0 h 173"/>
                  <a:gd name="T62" fmla="*/ 0 w 175"/>
                  <a:gd name="T63" fmla="*/ 0 h 173"/>
                  <a:gd name="T64" fmla="*/ 0 w 175"/>
                  <a:gd name="T65" fmla="*/ 0 h 173"/>
                  <a:gd name="T66" fmla="*/ 0 w 175"/>
                  <a:gd name="T67" fmla="*/ 0 h 173"/>
                  <a:gd name="T68" fmla="*/ 0 w 175"/>
                  <a:gd name="T69" fmla="*/ 0 h 173"/>
                  <a:gd name="T70" fmla="*/ 0 w 175"/>
                  <a:gd name="T71" fmla="*/ 0 h 173"/>
                  <a:gd name="T72" fmla="*/ 0 w 175"/>
                  <a:gd name="T73" fmla="*/ 0 h 173"/>
                  <a:gd name="T74" fmla="*/ 0 w 175"/>
                  <a:gd name="T75" fmla="*/ 0 h 173"/>
                  <a:gd name="T76" fmla="*/ 0 w 175"/>
                  <a:gd name="T77" fmla="*/ 0 h 17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75"/>
                  <a:gd name="T118" fmla="*/ 0 h 173"/>
                  <a:gd name="T119" fmla="*/ 175 w 175"/>
                  <a:gd name="T120" fmla="*/ 173 h 173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75" h="173">
                    <a:moveTo>
                      <a:pt x="175" y="87"/>
                    </a:moveTo>
                    <a:lnTo>
                      <a:pt x="172" y="69"/>
                    </a:lnTo>
                    <a:lnTo>
                      <a:pt x="168" y="53"/>
                    </a:lnTo>
                    <a:lnTo>
                      <a:pt x="159" y="37"/>
                    </a:lnTo>
                    <a:lnTo>
                      <a:pt x="148" y="24"/>
                    </a:lnTo>
                    <a:lnTo>
                      <a:pt x="134" y="13"/>
                    </a:lnTo>
                    <a:lnTo>
                      <a:pt x="121" y="6"/>
                    </a:lnTo>
                    <a:lnTo>
                      <a:pt x="104" y="1"/>
                    </a:lnTo>
                    <a:lnTo>
                      <a:pt x="87" y="0"/>
                    </a:lnTo>
                    <a:lnTo>
                      <a:pt x="69" y="1"/>
                    </a:lnTo>
                    <a:lnTo>
                      <a:pt x="53" y="6"/>
                    </a:lnTo>
                    <a:lnTo>
                      <a:pt x="36" y="13"/>
                    </a:lnTo>
                    <a:lnTo>
                      <a:pt x="24" y="24"/>
                    </a:lnTo>
                    <a:lnTo>
                      <a:pt x="12" y="37"/>
                    </a:lnTo>
                    <a:lnTo>
                      <a:pt x="5" y="53"/>
                    </a:lnTo>
                    <a:lnTo>
                      <a:pt x="1" y="69"/>
                    </a:lnTo>
                    <a:lnTo>
                      <a:pt x="0" y="87"/>
                    </a:lnTo>
                    <a:lnTo>
                      <a:pt x="1" y="103"/>
                    </a:lnTo>
                    <a:lnTo>
                      <a:pt x="5" y="119"/>
                    </a:lnTo>
                    <a:lnTo>
                      <a:pt x="8" y="126"/>
                    </a:lnTo>
                    <a:lnTo>
                      <a:pt x="12" y="134"/>
                    </a:lnTo>
                    <a:lnTo>
                      <a:pt x="24" y="148"/>
                    </a:lnTo>
                    <a:lnTo>
                      <a:pt x="36" y="158"/>
                    </a:lnTo>
                    <a:lnTo>
                      <a:pt x="53" y="166"/>
                    </a:lnTo>
                    <a:lnTo>
                      <a:pt x="69" y="171"/>
                    </a:lnTo>
                    <a:lnTo>
                      <a:pt x="87" y="173"/>
                    </a:lnTo>
                    <a:lnTo>
                      <a:pt x="87" y="172"/>
                    </a:lnTo>
                    <a:lnTo>
                      <a:pt x="88" y="172"/>
                    </a:lnTo>
                    <a:lnTo>
                      <a:pt x="91" y="172"/>
                    </a:lnTo>
                    <a:lnTo>
                      <a:pt x="95" y="172"/>
                    </a:lnTo>
                    <a:lnTo>
                      <a:pt x="104" y="171"/>
                    </a:lnTo>
                    <a:lnTo>
                      <a:pt x="121" y="166"/>
                    </a:lnTo>
                    <a:lnTo>
                      <a:pt x="134" y="158"/>
                    </a:lnTo>
                    <a:lnTo>
                      <a:pt x="148" y="148"/>
                    </a:lnTo>
                    <a:lnTo>
                      <a:pt x="159" y="134"/>
                    </a:lnTo>
                    <a:lnTo>
                      <a:pt x="163" y="126"/>
                    </a:lnTo>
                    <a:lnTo>
                      <a:pt x="168" y="119"/>
                    </a:lnTo>
                    <a:lnTo>
                      <a:pt x="172" y="103"/>
                    </a:lnTo>
                    <a:lnTo>
                      <a:pt x="175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74" name="Freeform 223"/>
              <p:cNvSpPr>
                <a:spLocks/>
              </p:cNvSpPr>
              <p:nvPr/>
            </p:nvSpPr>
            <p:spPr bwMode="auto">
              <a:xfrm>
                <a:off x="4834" y="1494"/>
                <a:ext cx="44" cy="44"/>
              </a:xfrm>
              <a:custGeom>
                <a:avLst/>
                <a:gdLst>
                  <a:gd name="T0" fmla="*/ 0 w 175"/>
                  <a:gd name="T1" fmla="*/ 0 h 173"/>
                  <a:gd name="T2" fmla="*/ 0 w 175"/>
                  <a:gd name="T3" fmla="*/ 0 h 173"/>
                  <a:gd name="T4" fmla="*/ 0 w 175"/>
                  <a:gd name="T5" fmla="*/ 0 h 173"/>
                  <a:gd name="T6" fmla="*/ 0 w 175"/>
                  <a:gd name="T7" fmla="*/ 0 h 173"/>
                  <a:gd name="T8" fmla="*/ 0 w 175"/>
                  <a:gd name="T9" fmla="*/ 0 h 173"/>
                  <a:gd name="T10" fmla="*/ 0 w 175"/>
                  <a:gd name="T11" fmla="*/ 0 h 173"/>
                  <a:gd name="T12" fmla="*/ 0 w 175"/>
                  <a:gd name="T13" fmla="*/ 0 h 173"/>
                  <a:gd name="T14" fmla="*/ 0 w 175"/>
                  <a:gd name="T15" fmla="*/ 0 h 173"/>
                  <a:gd name="T16" fmla="*/ 0 w 175"/>
                  <a:gd name="T17" fmla="*/ 0 h 173"/>
                  <a:gd name="T18" fmla="*/ 0 w 175"/>
                  <a:gd name="T19" fmla="*/ 0 h 173"/>
                  <a:gd name="T20" fmla="*/ 0 w 175"/>
                  <a:gd name="T21" fmla="*/ 0 h 173"/>
                  <a:gd name="T22" fmla="*/ 0 w 175"/>
                  <a:gd name="T23" fmla="*/ 0 h 173"/>
                  <a:gd name="T24" fmla="*/ 0 w 175"/>
                  <a:gd name="T25" fmla="*/ 0 h 173"/>
                  <a:gd name="T26" fmla="*/ 0 w 175"/>
                  <a:gd name="T27" fmla="*/ 0 h 173"/>
                  <a:gd name="T28" fmla="*/ 0 w 175"/>
                  <a:gd name="T29" fmla="*/ 0 h 173"/>
                  <a:gd name="T30" fmla="*/ 0 w 175"/>
                  <a:gd name="T31" fmla="*/ 0 h 173"/>
                  <a:gd name="T32" fmla="*/ 0 w 175"/>
                  <a:gd name="T33" fmla="*/ 0 h 173"/>
                  <a:gd name="T34" fmla="*/ 0 w 175"/>
                  <a:gd name="T35" fmla="*/ 0 h 173"/>
                  <a:gd name="T36" fmla="*/ 0 w 175"/>
                  <a:gd name="T37" fmla="*/ 0 h 173"/>
                  <a:gd name="T38" fmla="*/ 0 w 175"/>
                  <a:gd name="T39" fmla="*/ 0 h 173"/>
                  <a:gd name="T40" fmla="*/ 0 w 175"/>
                  <a:gd name="T41" fmla="*/ 0 h 173"/>
                  <a:gd name="T42" fmla="*/ 0 w 175"/>
                  <a:gd name="T43" fmla="*/ 0 h 173"/>
                  <a:gd name="T44" fmla="*/ 0 w 175"/>
                  <a:gd name="T45" fmla="*/ 0 h 173"/>
                  <a:gd name="T46" fmla="*/ 0 w 175"/>
                  <a:gd name="T47" fmla="*/ 0 h 173"/>
                  <a:gd name="T48" fmla="*/ 0 w 175"/>
                  <a:gd name="T49" fmla="*/ 0 h 173"/>
                  <a:gd name="T50" fmla="*/ 0 w 175"/>
                  <a:gd name="T51" fmla="*/ 0 h 173"/>
                  <a:gd name="T52" fmla="*/ 0 w 175"/>
                  <a:gd name="T53" fmla="*/ 0 h 173"/>
                  <a:gd name="T54" fmla="*/ 0 w 175"/>
                  <a:gd name="T55" fmla="*/ 0 h 173"/>
                  <a:gd name="T56" fmla="*/ 0 w 175"/>
                  <a:gd name="T57" fmla="*/ 0 h 173"/>
                  <a:gd name="T58" fmla="*/ 0 w 175"/>
                  <a:gd name="T59" fmla="*/ 0 h 173"/>
                  <a:gd name="T60" fmla="*/ 0 w 175"/>
                  <a:gd name="T61" fmla="*/ 0 h 173"/>
                  <a:gd name="T62" fmla="*/ 0 w 175"/>
                  <a:gd name="T63" fmla="*/ 0 h 173"/>
                  <a:gd name="T64" fmla="*/ 0 w 175"/>
                  <a:gd name="T65" fmla="*/ 0 h 173"/>
                  <a:gd name="T66" fmla="*/ 0 w 175"/>
                  <a:gd name="T67" fmla="*/ 0 h 173"/>
                  <a:gd name="T68" fmla="*/ 0 w 175"/>
                  <a:gd name="T69" fmla="*/ 0 h 173"/>
                  <a:gd name="T70" fmla="*/ 0 w 175"/>
                  <a:gd name="T71" fmla="*/ 0 h 173"/>
                  <a:gd name="T72" fmla="*/ 0 w 175"/>
                  <a:gd name="T73" fmla="*/ 0 h 173"/>
                  <a:gd name="T74" fmla="*/ 0 w 175"/>
                  <a:gd name="T75" fmla="*/ 0 h 173"/>
                  <a:gd name="T76" fmla="*/ 0 w 175"/>
                  <a:gd name="T77" fmla="*/ 0 h 17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75"/>
                  <a:gd name="T118" fmla="*/ 0 h 173"/>
                  <a:gd name="T119" fmla="*/ 175 w 175"/>
                  <a:gd name="T120" fmla="*/ 173 h 173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75" h="173">
                    <a:moveTo>
                      <a:pt x="175" y="87"/>
                    </a:moveTo>
                    <a:lnTo>
                      <a:pt x="172" y="69"/>
                    </a:lnTo>
                    <a:lnTo>
                      <a:pt x="168" y="53"/>
                    </a:lnTo>
                    <a:lnTo>
                      <a:pt x="159" y="37"/>
                    </a:lnTo>
                    <a:lnTo>
                      <a:pt x="148" y="24"/>
                    </a:lnTo>
                    <a:lnTo>
                      <a:pt x="134" y="13"/>
                    </a:lnTo>
                    <a:lnTo>
                      <a:pt x="121" y="6"/>
                    </a:lnTo>
                    <a:lnTo>
                      <a:pt x="104" y="1"/>
                    </a:lnTo>
                    <a:lnTo>
                      <a:pt x="87" y="0"/>
                    </a:lnTo>
                    <a:lnTo>
                      <a:pt x="69" y="1"/>
                    </a:lnTo>
                    <a:lnTo>
                      <a:pt x="53" y="6"/>
                    </a:lnTo>
                    <a:lnTo>
                      <a:pt x="36" y="13"/>
                    </a:lnTo>
                    <a:lnTo>
                      <a:pt x="24" y="24"/>
                    </a:lnTo>
                    <a:lnTo>
                      <a:pt x="12" y="37"/>
                    </a:lnTo>
                    <a:lnTo>
                      <a:pt x="5" y="53"/>
                    </a:lnTo>
                    <a:lnTo>
                      <a:pt x="1" y="69"/>
                    </a:lnTo>
                    <a:lnTo>
                      <a:pt x="0" y="87"/>
                    </a:lnTo>
                    <a:lnTo>
                      <a:pt x="1" y="103"/>
                    </a:lnTo>
                    <a:lnTo>
                      <a:pt x="5" y="119"/>
                    </a:lnTo>
                    <a:lnTo>
                      <a:pt x="8" y="126"/>
                    </a:lnTo>
                    <a:lnTo>
                      <a:pt x="12" y="134"/>
                    </a:lnTo>
                    <a:lnTo>
                      <a:pt x="24" y="148"/>
                    </a:lnTo>
                    <a:lnTo>
                      <a:pt x="36" y="158"/>
                    </a:lnTo>
                    <a:lnTo>
                      <a:pt x="53" y="166"/>
                    </a:lnTo>
                    <a:lnTo>
                      <a:pt x="69" y="171"/>
                    </a:lnTo>
                    <a:lnTo>
                      <a:pt x="87" y="173"/>
                    </a:lnTo>
                    <a:lnTo>
                      <a:pt x="87" y="172"/>
                    </a:lnTo>
                    <a:lnTo>
                      <a:pt x="88" y="172"/>
                    </a:lnTo>
                    <a:lnTo>
                      <a:pt x="91" y="172"/>
                    </a:lnTo>
                    <a:lnTo>
                      <a:pt x="95" y="172"/>
                    </a:lnTo>
                    <a:lnTo>
                      <a:pt x="104" y="171"/>
                    </a:lnTo>
                    <a:lnTo>
                      <a:pt x="121" y="166"/>
                    </a:lnTo>
                    <a:lnTo>
                      <a:pt x="134" y="158"/>
                    </a:lnTo>
                    <a:lnTo>
                      <a:pt x="148" y="148"/>
                    </a:lnTo>
                    <a:lnTo>
                      <a:pt x="159" y="134"/>
                    </a:lnTo>
                    <a:lnTo>
                      <a:pt x="163" y="126"/>
                    </a:lnTo>
                    <a:lnTo>
                      <a:pt x="168" y="119"/>
                    </a:lnTo>
                    <a:lnTo>
                      <a:pt x="172" y="103"/>
                    </a:lnTo>
                    <a:lnTo>
                      <a:pt x="175" y="87"/>
                    </a:lnTo>
                    <a:close/>
                  </a:path>
                </a:pathLst>
              </a:custGeom>
              <a:solidFill>
                <a:srgbClr val="00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75" name="Freeform 224"/>
              <p:cNvSpPr>
                <a:spLocks/>
              </p:cNvSpPr>
              <p:nvPr/>
            </p:nvSpPr>
            <p:spPr bwMode="auto">
              <a:xfrm>
                <a:off x="3554" y="1481"/>
                <a:ext cx="44" cy="43"/>
              </a:xfrm>
              <a:custGeom>
                <a:avLst/>
                <a:gdLst>
                  <a:gd name="T0" fmla="*/ 0 w 175"/>
                  <a:gd name="T1" fmla="*/ 0 h 173"/>
                  <a:gd name="T2" fmla="*/ 0 w 175"/>
                  <a:gd name="T3" fmla="*/ 0 h 173"/>
                  <a:gd name="T4" fmla="*/ 0 w 175"/>
                  <a:gd name="T5" fmla="*/ 0 h 173"/>
                  <a:gd name="T6" fmla="*/ 0 w 175"/>
                  <a:gd name="T7" fmla="*/ 0 h 173"/>
                  <a:gd name="T8" fmla="*/ 0 w 175"/>
                  <a:gd name="T9" fmla="*/ 0 h 173"/>
                  <a:gd name="T10" fmla="*/ 0 w 175"/>
                  <a:gd name="T11" fmla="*/ 0 h 173"/>
                  <a:gd name="T12" fmla="*/ 0 w 175"/>
                  <a:gd name="T13" fmla="*/ 0 h 173"/>
                  <a:gd name="T14" fmla="*/ 0 w 175"/>
                  <a:gd name="T15" fmla="*/ 0 h 173"/>
                  <a:gd name="T16" fmla="*/ 0 w 175"/>
                  <a:gd name="T17" fmla="*/ 0 h 173"/>
                  <a:gd name="T18" fmla="*/ 0 w 175"/>
                  <a:gd name="T19" fmla="*/ 0 h 173"/>
                  <a:gd name="T20" fmla="*/ 0 w 175"/>
                  <a:gd name="T21" fmla="*/ 0 h 173"/>
                  <a:gd name="T22" fmla="*/ 0 w 175"/>
                  <a:gd name="T23" fmla="*/ 0 h 173"/>
                  <a:gd name="T24" fmla="*/ 0 w 175"/>
                  <a:gd name="T25" fmla="*/ 0 h 173"/>
                  <a:gd name="T26" fmla="*/ 0 w 175"/>
                  <a:gd name="T27" fmla="*/ 0 h 173"/>
                  <a:gd name="T28" fmla="*/ 0 w 175"/>
                  <a:gd name="T29" fmla="*/ 0 h 173"/>
                  <a:gd name="T30" fmla="*/ 0 w 175"/>
                  <a:gd name="T31" fmla="*/ 0 h 173"/>
                  <a:gd name="T32" fmla="*/ 0 w 175"/>
                  <a:gd name="T33" fmla="*/ 0 h 173"/>
                  <a:gd name="T34" fmla="*/ 0 w 175"/>
                  <a:gd name="T35" fmla="*/ 0 h 173"/>
                  <a:gd name="T36" fmla="*/ 0 w 175"/>
                  <a:gd name="T37" fmla="*/ 0 h 173"/>
                  <a:gd name="T38" fmla="*/ 0 w 175"/>
                  <a:gd name="T39" fmla="*/ 0 h 173"/>
                  <a:gd name="T40" fmla="*/ 0 w 175"/>
                  <a:gd name="T41" fmla="*/ 0 h 173"/>
                  <a:gd name="T42" fmla="*/ 0 w 175"/>
                  <a:gd name="T43" fmla="*/ 0 h 173"/>
                  <a:gd name="T44" fmla="*/ 0 w 175"/>
                  <a:gd name="T45" fmla="*/ 0 h 173"/>
                  <a:gd name="T46" fmla="*/ 0 w 175"/>
                  <a:gd name="T47" fmla="*/ 0 h 173"/>
                  <a:gd name="T48" fmla="*/ 0 w 175"/>
                  <a:gd name="T49" fmla="*/ 0 h 173"/>
                  <a:gd name="T50" fmla="*/ 0 w 175"/>
                  <a:gd name="T51" fmla="*/ 0 h 173"/>
                  <a:gd name="T52" fmla="*/ 0 w 175"/>
                  <a:gd name="T53" fmla="*/ 0 h 173"/>
                  <a:gd name="T54" fmla="*/ 0 w 175"/>
                  <a:gd name="T55" fmla="*/ 0 h 173"/>
                  <a:gd name="T56" fmla="*/ 0 w 175"/>
                  <a:gd name="T57" fmla="*/ 0 h 173"/>
                  <a:gd name="T58" fmla="*/ 0 w 175"/>
                  <a:gd name="T59" fmla="*/ 0 h 173"/>
                  <a:gd name="T60" fmla="*/ 0 w 175"/>
                  <a:gd name="T61" fmla="*/ 0 h 173"/>
                  <a:gd name="T62" fmla="*/ 0 w 175"/>
                  <a:gd name="T63" fmla="*/ 0 h 173"/>
                  <a:gd name="T64" fmla="*/ 0 w 175"/>
                  <a:gd name="T65" fmla="*/ 0 h 173"/>
                  <a:gd name="T66" fmla="*/ 0 w 175"/>
                  <a:gd name="T67" fmla="*/ 0 h 173"/>
                  <a:gd name="T68" fmla="*/ 0 w 175"/>
                  <a:gd name="T69" fmla="*/ 0 h 173"/>
                  <a:gd name="T70" fmla="*/ 0 w 175"/>
                  <a:gd name="T71" fmla="*/ 0 h 173"/>
                  <a:gd name="T72" fmla="*/ 0 w 175"/>
                  <a:gd name="T73" fmla="*/ 0 h 173"/>
                  <a:gd name="T74" fmla="*/ 0 w 175"/>
                  <a:gd name="T75" fmla="*/ 0 h 173"/>
                  <a:gd name="T76" fmla="*/ 0 w 175"/>
                  <a:gd name="T77" fmla="*/ 0 h 17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75"/>
                  <a:gd name="T118" fmla="*/ 0 h 173"/>
                  <a:gd name="T119" fmla="*/ 175 w 175"/>
                  <a:gd name="T120" fmla="*/ 173 h 173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75" h="173">
                    <a:moveTo>
                      <a:pt x="175" y="87"/>
                    </a:moveTo>
                    <a:lnTo>
                      <a:pt x="173" y="69"/>
                    </a:lnTo>
                    <a:lnTo>
                      <a:pt x="168" y="53"/>
                    </a:lnTo>
                    <a:lnTo>
                      <a:pt x="159" y="37"/>
                    </a:lnTo>
                    <a:lnTo>
                      <a:pt x="149" y="24"/>
                    </a:lnTo>
                    <a:lnTo>
                      <a:pt x="135" y="13"/>
                    </a:lnTo>
                    <a:lnTo>
                      <a:pt x="121" y="6"/>
                    </a:lnTo>
                    <a:lnTo>
                      <a:pt x="105" y="1"/>
                    </a:lnTo>
                    <a:lnTo>
                      <a:pt x="88" y="0"/>
                    </a:lnTo>
                    <a:lnTo>
                      <a:pt x="69" y="1"/>
                    </a:lnTo>
                    <a:lnTo>
                      <a:pt x="53" y="6"/>
                    </a:lnTo>
                    <a:lnTo>
                      <a:pt x="37" y="13"/>
                    </a:lnTo>
                    <a:lnTo>
                      <a:pt x="24" y="24"/>
                    </a:lnTo>
                    <a:lnTo>
                      <a:pt x="13" y="37"/>
                    </a:lnTo>
                    <a:lnTo>
                      <a:pt x="6" y="53"/>
                    </a:lnTo>
                    <a:lnTo>
                      <a:pt x="1" y="69"/>
                    </a:lnTo>
                    <a:lnTo>
                      <a:pt x="0" y="87"/>
                    </a:lnTo>
                    <a:lnTo>
                      <a:pt x="1" y="103"/>
                    </a:lnTo>
                    <a:lnTo>
                      <a:pt x="6" y="119"/>
                    </a:lnTo>
                    <a:lnTo>
                      <a:pt x="8" y="126"/>
                    </a:lnTo>
                    <a:lnTo>
                      <a:pt x="13" y="134"/>
                    </a:lnTo>
                    <a:lnTo>
                      <a:pt x="24" y="148"/>
                    </a:lnTo>
                    <a:lnTo>
                      <a:pt x="37" y="158"/>
                    </a:lnTo>
                    <a:lnTo>
                      <a:pt x="53" y="166"/>
                    </a:lnTo>
                    <a:lnTo>
                      <a:pt x="69" y="171"/>
                    </a:lnTo>
                    <a:lnTo>
                      <a:pt x="88" y="173"/>
                    </a:lnTo>
                    <a:lnTo>
                      <a:pt x="88" y="172"/>
                    </a:lnTo>
                    <a:lnTo>
                      <a:pt x="89" y="172"/>
                    </a:lnTo>
                    <a:lnTo>
                      <a:pt x="91" y="172"/>
                    </a:lnTo>
                    <a:lnTo>
                      <a:pt x="96" y="172"/>
                    </a:lnTo>
                    <a:lnTo>
                      <a:pt x="105" y="171"/>
                    </a:lnTo>
                    <a:lnTo>
                      <a:pt x="121" y="166"/>
                    </a:lnTo>
                    <a:lnTo>
                      <a:pt x="135" y="158"/>
                    </a:lnTo>
                    <a:lnTo>
                      <a:pt x="149" y="148"/>
                    </a:lnTo>
                    <a:lnTo>
                      <a:pt x="159" y="134"/>
                    </a:lnTo>
                    <a:lnTo>
                      <a:pt x="164" y="126"/>
                    </a:lnTo>
                    <a:lnTo>
                      <a:pt x="168" y="119"/>
                    </a:lnTo>
                    <a:lnTo>
                      <a:pt x="173" y="103"/>
                    </a:lnTo>
                    <a:lnTo>
                      <a:pt x="175" y="87"/>
                    </a:lnTo>
                    <a:close/>
                  </a:path>
                </a:pathLst>
              </a:cu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76" name="Line 225"/>
              <p:cNvSpPr>
                <a:spLocks noChangeShapeType="1"/>
              </p:cNvSpPr>
              <p:nvPr/>
            </p:nvSpPr>
            <p:spPr bwMode="auto">
              <a:xfrm>
                <a:off x="1296" y="1538"/>
                <a:ext cx="0" cy="5"/>
              </a:xfrm>
              <a:prstGeom prst="line">
                <a:avLst/>
              </a:prstGeom>
              <a:noFill/>
              <a:ln w="15875">
                <a:solidFill>
                  <a:srgbClr val="0000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7377" name="Group 244"/>
              <p:cNvGrpSpPr>
                <a:grpSpLocks/>
              </p:cNvGrpSpPr>
              <p:nvPr/>
            </p:nvGrpSpPr>
            <p:grpSpPr bwMode="auto">
              <a:xfrm>
                <a:off x="869" y="1507"/>
                <a:ext cx="1716" cy="69"/>
                <a:chOff x="869" y="1507"/>
                <a:chExt cx="1716" cy="69"/>
              </a:xfrm>
            </p:grpSpPr>
            <p:sp>
              <p:nvSpPr>
                <p:cNvPr id="7408" name="Freeform 226"/>
                <p:cNvSpPr>
                  <a:spLocks/>
                </p:cNvSpPr>
                <p:nvPr/>
              </p:nvSpPr>
              <p:spPr bwMode="auto">
                <a:xfrm>
                  <a:off x="1284" y="1543"/>
                  <a:ext cx="1301" cy="33"/>
                </a:xfrm>
                <a:custGeom>
                  <a:avLst/>
                  <a:gdLst>
                    <a:gd name="T0" fmla="*/ 0 w 5204"/>
                    <a:gd name="T1" fmla="*/ 0 h 135"/>
                    <a:gd name="T2" fmla="*/ 0 w 5204"/>
                    <a:gd name="T3" fmla="*/ 0 h 135"/>
                    <a:gd name="T4" fmla="*/ 0 w 5204"/>
                    <a:gd name="T5" fmla="*/ 0 h 135"/>
                    <a:gd name="T6" fmla="*/ 0 w 5204"/>
                    <a:gd name="T7" fmla="*/ 0 h 135"/>
                    <a:gd name="T8" fmla="*/ 0 w 5204"/>
                    <a:gd name="T9" fmla="*/ 0 h 135"/>
                    <a:gd name="T10" fmla="*/ 0 w 5204"/>
                    <a:gd name="T11" fmla="*/ 0 h 13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5204"/>
                    <a:gd name="T19" fmla="*/ 0 h 135"/>
                    <a:gd name="T20" fmla="*/ 5204 w 5204"/>
                    <a:gd name="T21" fmla="*/ 135 h 13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5204" h="135">
                      <a:moveTo>
                        <a:pt x="0" y="0"/>
                      </a:moveTo>
                      <a:lnTo>
                        <a:pt x="53" y="2"/>
                      </a:lnTo>
                      <a:lnTo>
                        <a:pt x="1772" y="39"/>
                      </a:lnTo>
                      <a:lnTo>
                        <a:pt x="3473" y="135"/>
                      </a:lnTo>
                      <a:lnTo>
                        <a:pt x="3474" y="135"/>
                      </a:lnTo>
                      <a:lnTo>
                        <a:pt x="5204" y="42"/>
                      </a:lnTo>
                    </a:path>
                  </a:pathLst>
                </a:custGeom>
                <a:noFill/>
                <a:ln w="28575">
                  <a:solidFill>
                    <a:srgbClr val="0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7409" name="Line 228"/>
                <p:cNvSpPr>
                  <a:spLocks noChangeShapeType="1"/>
                </p:cNvSpPr>
                <p:nvPr/>
              </p:nvSpPr>
              <p:spPr bwMode="auto">
                <a:xfrm flipV="1">
                  <a:off x="869" y="1507"/>
                  <a:ext cx="136" cy="30"/>
                </a:xfrm>
                <a:prstGeom prst="line">
                  <a:avLst/>
                </a:prstGeom>
                <a:noFill/>
                <a:ln w="28575">
                  <a:solidFill>
                    <a:srgbClr val="0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7410" name="Line 229"/>
                <p:cNvSpPr>
                  <a:spLocks noChangeShapeType="1"/>
                </p:cNvSpPr>
                <p:nvPr/>
              </p:nvSpPr>
              <p:spPr bwMode="auto">
                <a:xfrm>
                  <a:off x="1010" y="1514"/>
                  <a:ext cx="288" cy="24"/>
                </a:xfrm>
                <a:prstGeom prst="line">
                  <a:avLst/>
                </a:prstGeom>
                <a:noFill/>
                <a:ln w="28575">
                  <a:solidFill>
                    <a:srgbClr val="0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7378" name="Freeform 231"/>
              <p:cNvSpPr>
                <a:spLocks/>
              </p:cNvSpPr>
              <p:nvPr/>
            </p:nvSpPr>
            <p:spPr bwMode="auto">
              <a:xfrm>
                <a:off x="2563" y="1531"/>
                <a:ext cx="45" cy="45"/>
              </a:xfrm>
              <a:custGeom>
                <a:avLst/>
                <a:gdLst>
                  <a:gd name="T0" fmla="*/ 0 w 178"/>
                  <a:gd name="T1" fmla="*/ 0 h 177"/>
                  <a:gd name="T2" fmla="*/ 0 w 178"/>
                  <a:gd name="T3" fmla="*/ 0 h 177"/>
                  <a:gd name="T4" fmla="*/ 0 w 178"/>
                  <a:gd name="T5" fmla="*/ 0 h 177"/>
                  <a:gd name="T6" fmla="*/ 0 w 178"/>
                  <a:gd name="T7" fmla="*/ 0 h 177"/>
                  <a:gd name="T8" fmla="*/ 0 w 178"/>
                  <a:gd name="T9" fmla="*/ 0 h 177"/>
                  <a:gd name="T10" fmla="*/ 0 w 178"/>
                  <a:gd name="T11" fmla="*/ 0 h 177"/>
                  <a:gd name="T12" fmla="*/ 0 w 178"/>
                  <a:gd name="T13" fmla="*/ 0 h 177"/>
                  <a:gd name="T14" fmla="*/ 0 w 178"/>
                  <a:gd name="T15" fmla="*/ 0 h 177"/>
                  <a:gd name="T16" fmla="*/ 0 w 178"/>
                  <a:gd name="T17" fmla="*/ 0 h 177"/>
                  <a:gd name="T18" fmla="*/ 0 w 178"/>
                  <a:gd name="T19" fmla="*/ 0 h 177"/>
                  <a:gd name="T20" fmla="*/ 0 w 178"/>
                  <a:gd name="T21" fmla="*/ 0 h 177"/>
                  <a:gd name="T22" fmla="*/ 0 w 178"/>
                  <a:gd name="T23" fmla="*/ 0 h 177"/>
                  <a:gd name="T24" fmla="*/ 0 w 178"/>
                  <a:gd name="T25" fmla="*/ 0 h 177"/>
                  <a:gd name="T26" fmla="*/ 0 w 178"/>
                  <a:gd name="T27" fmla="*/ 0 h 177"/>
                  <a:gd name="T28" fmla="*/ 0 w 178"/>
                  <a:gd name="T29" fmla="*/ 0 h 177"/>
                  <a:gd name="T30" fmla="*/ 0 w 178"/>
                  <a:gd name="T31" fmla="*/ 0 h 177"/>
                  <a:gd name="T32" fmla="*/ 0 w 178"/>
                  <a:gd name="T33" fmla="*/ 0 h 177"/>
                  <a:gd name="T34" fmla="*/ 0 w 178"/>
                  <a:gd name="T35" fmla="*/ 0 h 177"/>
                  <a:gd name="T36" fmla="*/ 0 w 178"/>
                  <a:gd name="T37" fmla="*/ 0 h 177"/>
                  <a:gd name="T38" fmla="*/ 0 w 178"/>
                  <a:gd name="T39" fmla="*/ 0 h 177"/>
                  <a:gd name="T40" fmla="*/ 0 w 178"/>
                  <a:gd name="T41" fmla="*/ 0 h 177"/>
                  <a:gd name="T42" fmla="*/ 0 w 178"/>
                  <a:gd name="T43" fmla="*/ 0 h 177"/>
                  <a:gd name="T44" fmla="*/ 0 w 178"/>
                  <a:gd name="T45" fmla="*/ 0 h 177"/>
                  <a:gd name="T46" fmla="*/ 0 w 178"/>
                  <a:gd name="T47" fmla="*/ 0 h 177"/>
                  <a:gd name="T48" fmla="*/ 0 w 178"/>
                  <a:gd name="T49" fmla="*/ 0 h 177"/>
                  <a:gd name="T50" fmla="*/ 0 w 178"/>
                  <a:gd name="T51" fmla="*/ 0 h 177"/>
                  <a:gd name="T52" fmla="*/ 0 w 178"/>
                  <a:gd name="T53" fmla="*/ 0 h 177"/>
                  <a:gd name="T54" fmla="*/ 0 w 178"/>
                  <a:gd name="T55" fmla="*/ 0 h 177"/>
                  <a:gd name="T56" fmla="*/ 0 w 178"/>
                  <a:gd name="T57" fmla="*/ 0 h 177"/>
                  <a:gd name="T58" fmla="*/ 0 w 178"/>
                  <a:gd name="T59" fmla="*/ 0 h 177"/>
                  <a:gd name="T60" fmla="*/ 0 w 178"/>
                  <a:gd name="T61" fmla="*/ 0 h 177"/>
                  <a:gd name="T62" fmla="*/ 0 w 178"/>
                  <a:gd name="T63" fmla="*/ 0 h 177"/>
                  <a:gd name="T64" fmla="*/ 0 w 178"/>
                  <a:gd name="T65" fmla="*/ 0 h 177"/>
                  <a:gd name="T66" fmla="*/ 0 w 178"/>
                  <a:gd name="T67" fmla="*/ 0 h 177"/>
                  <a:gd name="T68" fmla="*/ 0 w 178"/>
                  <a:gd name="T69" fmla="*/ 0 h 177"/>
                  <a:gd name="T70" fmla="*/ 0 w 178"/>
                  <a:gd name="T71" fmla="*/ 0 h 177"/>
                  <a:gd name="T72" fmla="*/ 0 w 178"/>
                  <a:gd name="T73" fmla="*/ 0 h 177"/>
                  <a:gd name="T74" fmla="*/ 0 w 178"/>
                  <a:gd name="T75" fmla="*/ 0 h 177"/>
                  <a:gd name="T76" fmla="*/ 0 w 178"/>
                  <a:gd name="T77" fmla="*/ 0 h 177"/>
                  <a:gd name="T78" fmla="*/ 0 w 178"/>
                  <a:gd name="T79" fmla="*/ 0 h 177"/>
                  <a:gd name="T80" fmla="*/ 0 w 178"/>
                  <a:gd name="T81" fmla="*/ 0 h 17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78"/>
                  <a:gd name="T124" fmla="*/ 0 h 177"/>
                  <a:gd name="T125" fmla="*/ 178 w 178"/>
                  <a:gd name="T126" fmla="*/ 177 h 17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78" h="177">
                    <a:moveTo>
                      <a:pt x="178" y="89"/>
                    </a:moveTo>
                    <a:lnTo>
                      <a:pt x="176" y="71"/>
                    </a:lnTo>
                    <a:lnTo>
                      <a:pt x="172" y="55"/>
                    </a:lnTo>
                    <a:lnTo>
                      <a:pt x="162" y="39"/>
                    </a:lnTo>
                    <a:lnTo>
                      <a:pt x="152" y="26"/>
                    </a:lnTo>
                    <a:lnTo>
                      <a:pt x="137" y="14"/>
                    </a:lnTo>
                    <a:lnTo>
                      <a:pt x="122" y="6"/>
                    </a:lnTo>
                    <a:lnTo>
                      <a:pt x="106" y="1"/>
                    </a:lnTo>
                    <a:lnTo>
                      <a:pt x="89" y="0"/>
                    </a:lnTo>
                    <a:lnTo>
                      <a:pt x="70" y="1"/>
                    </a:lnTo>
                    <a:lnTo>
                      <a:pt x="54" y="6"/>
                    </a:lnTo>
                    <a:lnTo>
                      <a:pt x="39" y="14"/>
                    </a:lnTo>
                    <a:lnTo>
                      <a:pt x="26" y="26"/>
                    </a:lnTo>
                    <a:lnTo>
                      <a:pt x="14" y="39"/>
                    </a:lnTo>
                    <a:lnTo>
                      <a:pt x="6" y="55"/>
                    </a:lnTo>
                    <a:lnTo>
                      <a:pt x="1" y="71"/>
                    </a:lnTo>
                    <a:lnTo>
                      <a:pt x="0" y="89"/>
                    </a:lnTo>
                    <a:lnTo>
                      <a:pt x="1" y="105"/>
                    </a:lnTo>
                    <a:lnTo>
                      <a:pt x="6" y="121"/>
                    </a:lnTo>
                    <a:lnTo>
                      <a:pt x="14" y="136"/>
                    </a:lnTo>
                    <a:lnTo>
                      <a:pt x="26" y="151"/>
                    </a:lnTo>
                    <a:lnTo>
                      <a:pt x="39" y="161"/>
                    </a:lnTo>
                    <a:lnTo>
                      <a:pt x="54" y="171"/>
                    </a:lnTo>
                    <a:lnTo>
                      <a:pt x="70" y="175"/>
                    </a:lnTo>
                    <a:lnTo>
                      <a:pt x="89" y="177"/>
                    </a:lnTo>
                    <a:lnTo>
                      <a:pt x="89" y="176"/>
                    </a:lnTo>
                    <a:lnTo>
                      <a:pt x="90" y="176"/>
                    </a:lnTo>
                    <a:lnTo>
                      <a:pt x="92" y="176"/>
                    </a:lnTo>
                    <a:lnTo>
                      <a:pt x="97" y="176"/>
                    </a:lnTo>
                    <a:lnTo>
                      <a:pt x="106" y="175"/>
                    </a:lnTo>
                    <a:lnTo>
                      <a:pt x="122" y="171"/>
                    </a:lnTo>
                    <a:lnTo>
                      <a:pt x="129" y="166"/>
                    </a:lnTo>
                    <a:lnTo>
                      <a:pt x="137" y="161"/>
                    </a:lnTo>
                    <a:lnTo>
                      <a:pt x="144" y="156"/>
                    </a:lnTo>
                    <a:lnTo>
                      <a:pt x="152" y="151"/>
                    </a:lnTo>
                    <a:lnTo>
                      <a:pt x="157" y="143"/>
                    </a:lnTo>
                    <a:lnTo>
                      <a:pt x="162" y="136"/>
                    </a:lnTo>
                    <a:lnTo>
                      <a:pt x="167" y="128"/>
                    </a:lnTo>
                    <a:lnTo>
                      <a:pt x="172" y="121"/>
                    </a:lnTo>
                    <a:lnTo>
                      <a:pt x="176" y="105"/>
                    </a:lnTo>
                    <a:lnTo>
                      <a:pt x="178" y="89"/>
                    </a:lnTo>
                    <a:close/>
                  </a:path>
                </a:pathLst>
              </a:custGeom>
              <a:solidFill>
                <a:srgbClr val="008080"/>
              </a:solidFill>
              <a:ln w="9525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79" name="Freeform 232"/>
              <p:cNvSpPr>
                <a:spLocks/>
              </p:cNvSpPr>
              <p:nvPr/>
            </p:nvSpPr>
            <p:spPr bwMode="auto">
              <a:xfrm>
                <a:off x="2131" y="1554"/>
                <a:ext cx="45" cy="45"/>
              </a:xfrm>
              <a:custGeom>
                <a:avLst/>
                <a:gdLst>
                  <a:gd name="T0" fmla="*/ 0 w 178"/>
                  <a:gd name="T1" fmla="*/ 0 h 177"/>
                  <a:gd name="T2" fmla="*/ 0 w 178"/>
                  <a:gd name="T3" fmla="*/ 0 h 177"/>
                  <a:gd name="T4" fmla="*/ 0 w 178"/>
                  <a:gd name="T5" fmla="*/ 0 h 177"/>
                  <a:gd name="T6" fmla="*/ 0 w 178"/>
                  <a:gd name="T7" fmla="*/ 0 h 177"/>
                  <a:gd name="T8" fmla="*/ 0 w 178"/>
                  <a:gd name="T9" fmla="*/ 0 h 177"/>
                  <a:gd name="T10" fmla="*/ 0 w 178"/>
                  <a:gd name="T11" fmla="*/ 0 h 177"/>
                  <a:gd name="T12" fmla="*/ 0 w 178"/>
                  <a:gd name="T13" fmla="*/ 0 h 177"/>
                  <a:gd name="T14" fmla="*/ 0 w 178"/>
                  <a:gd name="T15" fmla="*/ 0 h 177"/>
                  <a:gd name="T16" fmla="*/ 0 w 178"/>
                  <a:gd name="T17" fmla="*/ 0 h 177"/>
                  <a:gd name="T18" fmla="*/ 0 w 178"/>
                  <a:gd name="T19" fmla="*/ 0 h 177"/>
                  <a:gd name="T20" fmla="*/ 0 w 178"/>
                  <a:gd name="T21" fmla="*/ 0 h 177"/>
                  <a:gd name="T22" fmla="*/ 0 w 178"/>
                  <a:gd name="T23" fmla="*/ 0 h 177"/>
                  <a:gd name="T24" fmla="*/ 0 w 178"/>
                  <a:gd name="T25" fmla="*/ 0 h 177"/>
                  <a:gd name="T26" fmla="*/ 0 w 178"/>
                  <a:gd name="T27" fmla="*/ 0 h 177"/>
                  <a:gd name="T28" fmla="*/ 0 w 178"/>
                  <a:gd name="T29" fmla="*/ 0 h 177"/>
                  <a:gd name="T30" fmla="*/ 0 w 178"/>
                  <a:gd name="T31" fmla="*/ 0 h 177"/>
                  <a:gd name="T32" fmla="*/ 0 w 178"/>
                  <a:gd name="T33" fmla="*/ 0 h 177"/>
                  <a:gd name="T34" fmla="*/ 0 w 178"/>
                  <a:gd name="T35" fmla="*/ 0 h 177"/>
                  <a:gd name="T36" fmla="*/ 0 w 178"/>
                  <a:gd name="T37" fmla="*/ 0 h 177"/>
                  <a:gd name="T38" fmla="*/ 0 w 178"/>
                  <a:gd name="T39" fmla="*/ 0 h 177"/>
                  <a:gd name="T40" fmla="*/ 0 w 178"/>
                  <a:gd name="T41" fmla="*/ 0 h 177"/>
                  <a:gd name="T42" fmla="*/ 0 w 178"/>
                  <a:gd name="T43" fmla="*/ 0 h 177"/>
                  <a:gd name="T44" fmla="*/ 0 w 178"/>
                  <a:gd name="T45" fmla="*/ 0 h 177"/>
                  <a:gd name="T46" fmla="*/ 0 w 178"/>
                  <a:gd name="T47" fmla="*/ 0 h 177"/>
                  <a:gd name="T48" fmla="*/ 0 w 178"/>
                  <a:gd name="T49" fmla="*/ 0 h 177"/>
                  <a:gd name="T50" fmla="*/ 0 w 178"/>
                  <a:gd name="T51" fmla="*/ 0 h 177"/>
                  <a:gd name="T52" fmla="*/ 0 w 178"/>
                  <a:gd name="T53" fmla="*/ 0 h 177"/>
                  <a:gd name="T54" fmla="*/ 0 w 178"/>
                  <a:gd name="T55" fmla="*/ 0 h 177"/>
                  <a:gd name="T56" fmla="*/ 0 w 178"/>
                  <a:gd name="T57" fmla="*/ 0 h 177"/>
                  <a:gd name="T58" fmla="*/ 0 w 178"/>
                  <a:gd name="T59" fmla="*/ 0 h 177"/>
                  <a:gd name="T60" fmla="*/ 0 w 178"/>
                  <a:gd name="T61" fmla="*/ 0 h 177"/>
                  <a:gd name="T62" fmla="*/ 0 w 178"/>
                  <a:gd name="T63" fmla="*/ 0 h 177"/>
                  <a:gd name="T64" fmla="*/ 0 w 178"/>
                  <a:gd name="T65" fmla="*/ 0 h 177"/>
                  <a:gd name="T66" fmla="*/ 0 w 178"/>
                  <a:gd name="T67" fmla="*/ 0 h 177"/>
                  <a:gd name="T68" fmla="*/ 0 w 178"/>
                  <a:gd name="T69" fmla="*/ 0 h 177"/>
                  <a:gd name="T70" fmla="*/ 0 w 178"/>
                  <a:gd name="T71" fmla="*/ 0 h 177"/>
                  <a:gd name="T72" fmla="*/ 0 w 178"/>
                  <a:gd name="T73" fmla="*/ 0 h 177"/>
                  <a:gd name="T74" fmla="*/ 0 w 178"/>
                  <a:gd name="T75" fmla="*/ 0 h 177"/>
                  <a:gd name="T76" fmla="*/ 0 w 178"/>
                  <a:gd name="T77" fmla="*/ 0 h 177"/>
                  <a:gd name="T78" fmla="*/ 0 w 178"/>
                  <a:gd name="T79" fmla="*/ 0 h 177"/>
                  <a:gd name="T80" fmla="*/ 0 w 178"/>
                  <a:gd name="T81" fmla="*/ 0 h 17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78"/>
                  <a:gd name="T124" fmla="*/ 0 h 177"/>
                  <a:gd name="T125" fmla="*/ 178 w 178"/>
                  <a:gd name="T126" fmla="*/ 177 h 17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78" h="177">
                    <a:moveTo>
                      <a:pt x="178" y="89"/>
                    </a:moveTo>
                    <a:lnTo>
                      <a:pt x="176" y="71"/>
                    </a:lnTo>
                    <a:lnTo>
                      <a:pt x="171" y="55"/>
                    </a:lnTo>
                    <a:lnTo>
                      <a:pt x="162" y="39"/>
                    </a:lnTo>
                    <a:lnTo>
                      <a:pt x="152" y="26"/>
                    </a:lnTo>
                    <a:lnTo>
                      <a:pt x="137" y="13"/>
                    </a:lnTo>
                    <a:lnTo>
                      <a:pt x="122" y="5"/>
                    </a:lnTo>
                    <a:lnTo>
                      <a:pt x="106" y="1"/>
                    </a:lnTo>
                    <a:lnTo>
                      <a:pt x="88" y="0"/>
                    </a:lnTo>
                    <a:lnTo>
                      <a:pt x="70" y="1"/>
                    </a:lnTo>
                    <a:lnTo>
                      <a:pt x="54" y="5"/>
                    </a:lnTo>
                    <a:lnTo>
                      <a:pt x="39" y="13"/>
                    </a:lnTo>
                    <a:lnTo>
                      <a:pt x="26" y="26"/>
                    </a:lnTo>
                    <a:lnTo>
                      <a:pt x="13" y="39"/>
                    </a:lnTo>
                    <a:lnTo>
                      <a:pt x="5" y="55"/>
                    </a:lnTo>
                    <a:lnTo>
                      <a:pt x="1" y="71"/>
                    </a:lnTo>
                    <a:lnTo>
                      <a:pt x="0" y="89"/>
                    </a:lnTo>
                    <a:lnTo>
                      <a:pt x="1" y="105"/>
                    </a:lnTo>
                    <a:lnTo>
                      <a:pt x="5" y="121"/>
                    </a:lnTo>
                    <a:lnTo>
                      <a:pt x="13" y="136"/>
                    </a:lnTo>
                    <a:lnTo>
                      <a:pt x="26" y="151"/>
                    </a:lnTo>
                    <a:lnTo>
                      <a:pt x="39" y="161"/>
                    </a:lnTo>
                    <a:lnTo>
                      <a:pt x="54" y="170"/>
                    </a:lnTo>
                    <a:lnTo>
                      <a:pt x="70" y="175"/>
                    </a:lnTo>
                    <a:lnTo>
                      <a:pt x="88" y="177"/>
                    </a:lnTo>
                    <a:lnTo>
                      <a:pt x="88" y="176"/>
                    </a:lnTo>
                    <a:lnTo>
                      <a:pt x="89" y="176"/>
                    </a:lnTo>
                    <a:lnTo>
                      <a:pt x="92" y="176"/>
                    </a:lnTo>
                    <a:lnTo>
                      <a:pt x="96" y="176"/>
                    </a:lnTo>
                    <a:lnTo>
                      <a:pt x="106" y="175"/>
                    </a:lnTo>
                    <a:lnTo>
                      <a:pt x="122" y="170"/>
                    </a:lnTo>
                    <a:lnTo>
                      <a:pt x="129" y="166"/>
                    </a:lnTo>
                    <a:lnTo>
                      <a:pt x="137" y="161"/>
                    </a:lnTo>
                    <a:lnTo>
                      <a:pt x="144" y="156"/>
                    </a:lnTo>
                    <a:lnTo>
                      <a:pt x="152" y="151"/>
                    </a:lnTo>
                    <a:lnTo>
                      <a:pt x="156" y="143"/>
                    </a:lnTo>
                    <a:lnTo>
                      <a:pt x="162" y="136"/>
                    </a:lnTo>
                    <a:lnTo>
                      <a:pt x="167" y="128"/>
                    </a:lnTo>
                    <a:lnTo>
                      <a:pt x="171" y="121"/>
                    </a:lnTo>
                    <a:lnTo>
                      <a:pt x="176" y="105"/>
                    </a:lnTo>
                    <a:lnTo>
                      <a:pt x="178" y="89"/>
                    </a:lnTo>
                    <a:close/>
                  </a:path>
                </a:pathLst>
              </a:custGeom>
              <a:solidFill>
                <a:srgbClr val="008080"/>
              </a:solidFill>
              <a:ln w="9525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80" name="Freeform 233"/>
              <p:cNvSpPr>
                <a:spLocks/>
              </p:cNvSpPr>
              <p:nvPr/>
            </p:nvSpPr>
            <p:spPr bwMode="auto">
              <a:xfrm>
                <a:off x="1706" y="1531"/>
                <a:ext cx="44" cy="45"/>
              </a:xfrm>
              <a:custGeom>
                <a:avLst/>
                <a:gdLst>
                  <a:gd name="T0" fmla="*/ 0 w 179"/>
                  <a:gd name="T1" fmla="*/ 0 h 178"/>
                  <a:gd name="T2" fmla="*/ 0 w 179"/>
                  <a:gd name="T3" fmla="*/ 0 h 178"/>
                  <a:gd name="T4" fmla="*/ 0 w 179"/>
                  <a:gd name="T5" fmla="*/ 0 h 178"/>
                  <a:gd name="T6" fmla="*/ 0 w 179"/>
                  <a:gd name="T7" fmla="*/ 0 h 178"/>
                  <a:gd name="T8" fmla="*/ 0 w 179"/>
                  <a:gd name="T9" fmla="*/ 0 h 178"/>
                  <a:gd name="T10" fmla="*/ 0 w 179"/>
                  <a:gd name="T11" fmla="*/ 0 h 178"/>
                  <a:gd name="T12" fmla="*/ 0 w 179"/>
                  <a:gd name="T13" fmla="*/ 0 h 178"/>
                  <a:gd name="T14" fmla="*/ 0 w 179"/>
                  <a:gd name="T15" fmla="*/ 0 h 178"/>
                  <a:gd name="T16" fmla="*/ 0 w 179"/>
                  <a:gd name="T17" fmla="*/ 0 h 178"/>
                  <a:gd name="T18" fmla="*/ 0 w 179"/>
                  <a:gd name="T19" fmla="*/ 0 h 178"/>
                  <a:gd name="T20" fmla="*/ 0 w 179"/>
                  <a:gd name="T21" fmla="*/ 0 h 178"/>
                  <a:gd name="T22" fmla="*/ 0 w 179"/>
                  <a:gd name="T23" fmla="*/ 0 h 178"/>
                  <a:gd name="T24" fmla="*/ 0 w 179"/>
                  <a:gd name="T25" fmla="*/ 0 h 178"/>
                  <a:gd name="T26" fmla="*/ 0 w 179"/>
                  <a:gd name="T27" fmla="*/ 0 h 178"/>
                  <a:gd name="T28" fmla="*/ 0 w 179"/>
                  <a:gd name="T29" fmla="*/ 0 h 178"/>
                  <a:gd name="T30" fmla="*/ 0 w 179"/>
                  <a:gd name="T31" fmla="*/ 0 h 178"/>
                  <a:gd name="T32" fmla="*/ 0 w 179"/>
                  <a:gd name="T33" fmla="*/ 0 h 178"/>
                  <a:gd name="T34" fmla="*/ 0 w 179"/>
                  <a:gd name="T35" fmla="*/ 0 h 178"/>
                  <a:gd name="T36" fmla="*/ 0 w 179"/>
                  <a:gd name="T37" fmla="*/ 0 h 178"/>
                  <a:gd name="T38" fmla="*/ 0 w 179"/>
                  <a:gd name="T39" fmla="*/ 0 h 178"/>
                  <a:gd name="T40" fmla="*/ 0 w 179"/>
                  <a:gd name="T41" fmla="*/ 0 h 178"/>
                  <a:gd name="T42" fmla="*/ 0 w 179"/>
                  <a:gd name="T43" fmla="*/ 0 h 178"/>
                  <a:gd name="T44" fmla="*/ 0 w 179"/>
                  <a:gd name="T45" fmla="*/ 0 h 178"/>
                  <a:gd name="T46" fmla="*/ 0 w 179"/>
                  <a:gd name="T47" fmla="*/ 0 h 178"/>
                  <a:gd name="T48" fmla="*/ 0 w 179"/>
                  <a:gd name="T49" fmla="*/ 0 h 178"/>
                  <a:gd name="T50" fmla="*/ 0 w 179"/>
                  <a:gd name="T51" fmla="*/ 0 h 178"/>
                  <a:gd name="T52" fmla="*/ 0 w 179"/>
                  <a:gd name="T53" fmla="*/ 0 h 178"/>
                  <a:gd name="T54" fmla="*/ 0 w 179"/>
                  <a:gd name="T55" fmla="*/ 0 h 178"/>
                  <a:gd name="T56" fmla="*/ 0 w 179"/>
                  <a:gd name="T57" fmla="*/ 0 h 178"/>
                  <a:gd name="T58" fmla="*/ 0 w 179"/>
                  <a:gd name="T59" fmla="*/ 0 h 178"/>
                  <a:gd name="T60" fmla="*/ 0 w 179"/>
                  <a:gd name="T61" fmla="*/ 0 h 178"/>
                  <a:gd name="T62" fmla="*/ 0 w 179"/>
                  <a:gd name="T63" fmla="*/ 0 h 178"/>
                  <a:gd name="T64" fmla="*/ 0 w 179"/>
                  <a:gd name="T65" fmla="*/ 0 h 178"/>
                  <a:gd name="T66" fmla="*/ 0 w 179"/>
                  <a:gd name="T67" fmla="*/ 0 h 178"/>
                  <a:gd name="T68" fmla="*/ 0 w 179"/>
                  <a:gd name="T69" fmla="*/ 0 h 178"/>
                  <a:gd name="T70" fmla="*/ 0 w 179"/>
                  <a:gd name="T71" fmla="*/ 0 h 178"/>
                  <a:gd name="T72" fmla="*/ 0 w 179"/>
                  <a:gd name="T73" fmla="*/ 0 h 178"/>
                  <a:gd name="T74" fmla="*/ 0 w 179"/>
                  <a:gd name="T75" fmla="*/ 0 h 178"/>
                  <a:gd name="T76" fmla="*/ 0 w 179"/>
                  <a:gd name="T77" fmla="*/ 0 h 178"/>
                  <a:gd name="T78" fmla="*/ 0 w 179"/>
                  <a:gd name="T79" fmla="*/ 0 h 178"/>
                  <a:gd name="T80" fmla="*/ 0 w 179"/>
                  <a:gd name="T81" fmla="*/ 0 h 17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79"/>
                  <a:gd name="T124" fmla="*/ 0 h 178"/>
                  <a:gd name="T125" fmla="*/ 179 w 179"/>
                  <a:gd name="T126" fmla="*/ 178 h 17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79" h="178">
                    <a:moveTo>
                      <a:pt x="179" y="89"/>
                    </a:moveTo>
                    <a:lnTo>
                      <a:pt x="176" y="71"/>
                    </a:lnTo>
                    <a:lnTo>
                      <a:pt x="172" y="55"/>
                    </a:lnTo>
                    <a:lnTo>
                      <a:pt x="162" y="39"/>
                    </a:lnTo>
                    <a:lnTo>
                      <a:pt x="152" y="26"/>
                    </a:lnTo>
                    <a:lnTo>
                      <a:pt x="137" y="14"/>
                    </a:lnTo>
                    <a:lnTo>
                      <a:pt x="122" y="6"/>
                    </a:lnTo>
                    <a:lnTo>
                      <a:pt x="106" y="1"/>
                    </a:lnTo>
                    <a:lnTo>
                      <a:pt x="89" y="0"/>
                    </a:lnTo>
                    <a:lnTo>
                      <a:pt x="70" y="1"/>
                    </a:lnTo>
                    <a:lnTo>
                      <a:pt x="54" y="6"/>
                    </a:lnTo>
                    <a:lnTo>
                      <a:pt x="39" y="14"/>
                    </a:lnTo>
                    <a:lnTo>
                      <a:pt x="27" y="26"/>
                    </a:lnTo>
                    <a:lnTo>
                      <a:pt x="14" y="39"/>
                    </a:lnTo>
                    <a:lnTo>
                      <a:pt x="6" y="55"/>
                    </a:lnTo>
                    <a:lnTo>
                      <a:pt x="1" y="71"/>
                    </a:lnTo>
                    <a:lnTo>
                      <a:pt x="0" y="89"/>
                    </a:lnTo>
                    <a:lnTo>
                      <a:pt x="1" y="105"/>
                    </a:lnTo>
                    <a:lnTo>
                      <a:pt x="6" y="121"/>
                    </a:lnTo>
                    <a:lnTo>
                      <a:pt x="14" y="136"/>
                    </a:lnTo>
                    <a:lnTo>
                      <a:pt x="27" y="151"/>
                    </a:lnTo>
                    <a:lnTo>
                      <a:pt x="39" y="162"/>
                    </a:lnTo>
                    <a:lnTo>
                      <a:pt x="54" y="171"/>
                    </a:lnTo>
                    <a:lnTo>
                      <a:pt x="70" y="175"/>
                    </a:lnTo>
                    <a:lnTo>
                      <a:pt x="89" y="178"/>
                    </a:lnTo>
                    <a:lnTo>
                      <a:pt x="89" y="176"/>
                    </a:lnTo>
                    <a:lnTo>
                      <a:pt x="90" y="176"/>
                    </a:lnTo>
                    <a:lnTo>
                      <a:pt x="92" y="176"/>
                    </a:lnTo>
                    <a:lnTo>
                      <a:pt x="97" y="176"/>
                    </a:lnTo>
                    <a:lnTo>
                      <a:pt x="106" y="175"/>
                    </a:lnTo>
                    <a:lnTo>
                      <a:pt x="122" y="171"/>
                    </a:lnTo>
                    <a:lnTo>
                      <a:pt x="129" y="166"/>
                    </a:lnTo>
                    <a:lnTo>
                      <a:pt x="137" y="162"/>
                    </a:lnTo>
                    <a:lnTo>
                      <a:pt x="144" y="156"/>
                    </a:lnTo>
                    <a:lnTo>
                      <a:pt x="152" y="151"/>
                    </a:lnTo>
                    <a:lnTo>
                      <a:pt x="157" y="143"/>
                    </a:lnTo>
                    <a:lnTo>
                      <a:pt x="162" y="136"/>
                    </a:lnTo>
                    <a:lnTo>
                      <a:pt x="167" y="128"/>
                    </a:lnTo>
                    <a:lnTo>
                      <a:pt x="172" y="121"/>
                    </a:lnTo>
                    <a:lnTo>
                      <a:pt x="176" y="105"/>
                    </a:lnTo>
                    <a:lnTo>
                      <a:pt x="179" y="89"/>
                    </a:lnTo>
                    <a:close/>
                  </a:path>
                </a:pathLst>
              </a:custGeom>
              <a:solidFill>
                <a:srgbClr val="008080"/>
              </a:solidFill>
              <a:ln w="9525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81" name="Freeform 234"/>
              <p:cNvSpPr>
                <a:spLocks/>
              </p:cNvSpPr>
              <p:nvPr/>
            </p:nvSpPr>
            <p:spPr bwMode="auto">
              <a:xfrm>
                <a:off x="1273" y="1515"/>
                <a:ext cx="45" cy="45"/>
              </a:xfrm>
              <a:custGeom>
                <a:avLst/>
                <a:gdLst>
                  <a:gd name="T0" fmla="*/ 0 w 178"/>
                  <a:gd name="T1" fmla="*/ 0 h 177"/>
                  <a:gd name="T2" fmla="*/ 0 w 178"/>
                  <a:gd name="T3" fmla="*/ 0 h 177"/>
                  <a:gd name="T4" fmla="*/ 0 w 178"/>
                  <a:gd name="T5" fmla="*/ 0 h 177"/>
                  <a:gd name="T6" fmla="*/ 0 w 178"/>
                  <a:gd name="T7" fmla="*/ 0 h 177"/>
                  <a:gd name="T8" fmla="*/ 0 w 178"/>
                  <a:gd name="T9" fmla="*/ 0 h 177"/>
                  <a:gd name="T10" fmla="*/ 0 w 178"/>
                  <a:gd name="T11" fmla="*/ 0 h 177"/>
                  <a:gd name="T12" fmla="*/ 0 w 178"/>
                  <a:gd name="T13" fmla="*/ 0 h 177"/>
                  <a:gd name="T14" fmla="*/ 0 w 178"/>
                  <a:gd name="T15" fmla="*/ 0 h 177"/>
                  <a:gd name="T16" fmla="*/ 0 w 178"/>
                  <a:gd name="T17" fmla="*/ 0 h 177"/>
                  <a:gd name="T18" fmla="*/ 0 w 178"/>
                  <a:gd name="T19" fmla="*/ 0 h 177"/>
                  <a:gd name="T20" fmla="*/ 0 w 178"/>
                  <a:gd name="T21" fmla="*/ 0 h 177"/>
                  <a:gd name="T22" fmla="*/ 0 w 178"/>
                  <a:gd name="T23" fmla="*/ 0 h 177"/>
                  <a:gd name="T24" fmla="*/ 0 w 178"/>
                  <a:gd name="T25" fmla="*/ 0 h 177"/>
                  <a:gd name="T26" fmla="*/ 0 w 178"/>
                  <a:gd name="T27" fmla="*/ 0 h 177"/>
                  <a:gd name="T28" fmla="*/ 0 w 178"/>
                  <a:gd name="T29" fmla="*/ 0 h 177"/>
                  <a:gd name="T30" fmla="*/ 0 w 178"/>
                  <a:gd name="T31" fmla="*/ 0 h 177"/>
                  <a:gd name="T32" fmla="*/ 0 w 178"/>
                  <a:gd name="T33" fmla="*/ 0 h 177"/>
                  <a:gd name="T34" fmla="*/ 0 w 178"/>
                  <a:gd name="T35" fmla="*/ 0 h 177"/>
                  <a:gd name="T36" fmla="*/ 0 w 178"/>
                  <a:gd name="T37" fmla="*/ 0 h 177"/>
                  <a:gd name="T38" fmla="*/ 0 w 178"/>
                  <a:gd name="T39" fmla="*/ 0 h 177"/>
                  <a:gd name="T40" fmla="*/ 0 w 178"/>
                  <a:gd name="T41" fmla="*/ 0 h 177"/>
                  <a:gd name="T42" fmla="*/ 0 w 178"/>
                  <a:gd name="T43" fmla="*/ 0 h 177"/>
                  <a:gd name="T44" fmla="*/ 0 w 178"/>
                  <a:gd name="T45" fmla="*/ 0 h 177"/>
                  <a:gd name="T46" fmla="*/ 0 w 178"/>
                  <a:gd name="T47" fmla="*/ 0 h 177"/>
                  <a:gd name="T48" fmla="*/ 0 w 178"/>
                  <a:gd name="T49" fmla="*/ 0 h 177"/>
                  <a:gd name="T50" fmla="*/ 0 w 178"/>
                  <a:gd name="T51" fmla="*/ 0 h 177"/>
                  <a:gd name="T52" fmla="*/ 0 w 178"/>
                  <a:gd name="T53" fmla="*/ 0 h 177"/>
                  <a:gd name="T54" fmla="*/ 0 w 178"/>
                  <a:gd name="T55" fmla="*/ 0 h 177"/>
                  <a:gd name="T56" fmla="*/ 0 w 178"/>
                  <a:gd name="T57" fmla="*/ 0 h 177"/>
                  <a:gd name="T58" fmla="*/ 0 w 178"/>
                  <a:gd name="T59" fmla="*/ 0 h 177"/>
                  <a:gd name="T60" fmla="*/ 0 w 178"/>
                  <a:gd name="T61" fmla="*/ 0 h 177"/>
                  <a:gd name="T62" fmla="*/ 0 w 178"/>
                  <a:gd name="T63" fmla="*/ 0 h 177"/>
                  <a:gd name="T64" fmla="*/ 0 w 178"/>
                  <a:gd name="T65" fmla="*/ 0 h 177"/>
                  <a:gd name="T66" fmla="*/ 0 w 178"/>
                  <a:gd name="T67" fmla="*/ 0 h 177"/>
                  <a:gd name="T68" fmla="*/ 0 w 178"/>
                  <a:gd name="T69" fmla="*/ 0 h 177"/>
                  <a:gd name="T70" fmla="*/ 0 w 178"/>
                  <a:gd name="T71" fmla="*/ 0 h 177"/>
                  <a:gd name="T72" fmla="*/ 0 w 178"/>
                  <a:gd name="T73" fmla="*/ 0 h 177"/>
                  <a:gd name="T74" fmla="*/ 0 w 178"/>
                  <a:gd name="T75" fmla="*/ 0 h 177"/>
                  <a:gd name="T76" fmla="*/ 0 w 178"/>
                  <a:gd name="T77" fmla="*/ 0 h 177"/>
                  <a:gd name="T78" fmla="*/ 0 w 178"/>
                  <a:gd name="T79" fmla="*/ 0 h 177"/>
                  <a:gd name="T80" fmla="*/ 0 w 178"/>
                  <a:gd name="T81" fmla="*/ 0 h 17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78"/>
                  <a:gd name="T124" fmla="*/ 0 h 177"/>
                  <a:gd name="T125" fmla="*/ 178 w 178"/>
                  <a:gd name="T126" fmla="*/ 177 h 17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78" h="177">
                    <a:moveTo>
                      <a:pt x="178" y="89"/>
                    </a:moveTo>
                    <a:lnTo>
                      <a:pt x="176" y="71"/>
                    </a:lnTo>
                    <a:lnTo>
                      <a:pt x="171" y="55"/>
                    </a:lnTo>
                    <a:lnTo>
                      <a:pt x="162" y="39"/>
                    </a:lnTo>
                    <a:lnTo>
                      <a:pt x="152" y="26"/>
                    </a:lnTo>
                    <a:lnTo>
                      <a:pt x="137" y="14"/>
                    </a:lnTo>
                    <a:lnTo>
                      <a:pt x="122" y="6"/>
                    </a:lnTo>
                    <a:lnTo>
                      <a:pt x="106" y="1"/>
                    </a:lnTo>
                    <a:lnTo>
                      <a:pt x="89" y="0"/>
                    </a:lnTo>
                    <a:lnTo>
                      <a:pt x="70" y="1"/>
                    </a:lnTo>
                    <a:lnTo>
                      <a:pt x="54" y="6"/>
                    </a:lnTo>
                    <a:lnTo>
                      <a:pt x="39" y="14"/>
                    </a:lnTo>
                    <a:lnTo>
                      <a:pt x="26" y="26"/>
                    </a:lnTo>
                    <a:lnTo>
                      <a:pt x="14" y="39"/>
                    </a:lnTo>
                    <a:lnTo>
                      <a:pt x="6" y="55"/>
                    </a:lnTo>
                    <a:lnTo>
                      <a:pt x="1" y="71"/>
                    </a:lnTo>
                    <a:lnTo>
                      <a:pt x="0" y="89"/>
                    </a:lnTo>
                    <a:lnTo>
                      <a:pt x="1" y="105"/>
                    </a:lnTo>
                    <a:lnTo>
                      <a:pt x="6" y="121"/>
                    </a:lnTo>
                    <a:lnTo>
                      <a:pt x="14" y="136"/>
                    </a:lnTo>
                    <a:lnTo>
                      <a:pt x="26" y="151"/>
                    </a:lnTo>
                    <a:lnTo>
                      <a:pt x="39" y="161"/>
                    </a:lnTo>
                    <a:lnTo>
                      <a:pt x="54" y="171"/>
                    </a:lnTo>
                    <a:lnTo>
                      <a:pt x="70" y="175"/>
                    </a:lnTo>
                    <a:lnTo>
                      <a:pt x="89" y="177"/>
                    </a:lnTo>
                    <a:lnTo>
                      <a:pt x="89" y="176"/>
                    </a:lnTo>
                    <a:lnTo>
                      <a:pt x="90" y="176"/>
                    </a:lnTo>
                    <a:lnTo>
                      <a:pt x="92" y="176"/>
                    </a:lnTo>
                    <a:lnTo>
                      <a:pt x="97" y="176"/>
                    </a:lnTo>
                    <a:lnTo>
                      <a:pt x="106" y="175"/>
                    </a:lnTo>
                    <a:lnTo>
                      <a:pt x="122" y="171"/>
                    </a:lnTo>
                    <a:lnTo>
                      <a:pt x="129" y="166"/>
                    </a:lnTo>
                    <a:lnTo>
                      <a:pt x="137" y="161"/>
                    </a:lnTo>
                    <a:lnTo>
                      <a:pt x="144" y="156"/>
                    </a:lnTo>
                    <a:lnTo>
                      <a:pt x="152" y="151"/>
                    </a:lnTo>
                    <a:lnTo>
                      <a:pt x="157" y="143"/>
                    </a:lnTo>
                    <a:lnTo>
                      <a:pt x="162" y="136"/>
                    </a:lnTo>
                    <a:lnTo>
                      <a:pt x="167" y="128"/>
                    </a:lnTo>
                    <a:lnTo>
                      <a:pt x="171" y="121"/>
                    </a:lnTo>
                    <a:lnTo>
                      <a:pt x="176" y="105"/>
                    </a:lnTo>
                    <a:lnTo>
                      <a:pt x="178" y="89"/>
                    </a:lnTo>
                    <a:close/>
                  </a:path>
                </a:pathLst>
              </a:custGeom>
              <a:solidFill>
                <a:srgbClr val="008080"/>
              </a:solidFill>
              <a:ln w="9525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82" name="Freeform 235"/>
              <p:cNvSpPr>
                <a:spLocks/>
              </p:cNvSpPr>
              <p:nvPr/>
            </p:nvSpPr>
            <p:spPr bwMode="auto">
              <a:xfrm>
                <a:off x="988" y="1492"/>
                <a:ext cx="45" cy="45"/>
              </a:xfrm>
              <a:custGeom>
                <a:avLst/>
                <a:gdLst>
                  <a:gd name="T0" fmla="*/ 0 w 179"/>
                  <a:gd name="T1" fmla="*/ 0 h 178"/>
                  <a:gd name="T2" fmla="*/ 0 w 179"/>
                  <a:gd name="T3" fmla="*/ 0 h 178"/>
                  <a:gd name="T4" fmla="*/ 0 w 179"/>
                  <a:gd name="T5" fmla="*/ 0 h 178"/>
                  <a:gd name="T6" fmla="*/ 0 w 179"/>
                  <a:gd name="T7" fmla="*/ 0 h 178"/>
                  <a:gd name="T8" fmla="*/ 0 w 179"/>
                  <a:gd name="T9" fmla="*/ 0 h 178"/>
                  <a:gd name="T10" fmla="*/ 0 w 179"/>
                  <a:gd name="T11" fmla="*/ 0 h 178"/>
                  <a:gd name="T12" fmla="*/ 0 w 179"/>
                  <a:gd name="T13" fmla="*/ 0 h 178"/>
                  <a:gd name="T14" fmla="*/ 0 w 179"/>
                  <a:gd name="T15" fmla="*/ 0 h 178"/>
                  <a:gd name="T16" fmla="*/ 0 w 179"/>
                  <a:gd name="T17" fmla="*/ 0 h 178"/>
                  <a:gd name="T18" fmla="*/ 0 w 179"/>
                  <a:gd name="T19" fmla="*/ 0 h 178"/>
                  <a:gd name="T20" fmla="*/ 0 w 179"/>
                  <a:gd name="T21" fmla="*/ 0 h 178"/>
                  <a:gd name="T22" fmla="*/ 0 w 179"/>
                  <a:gd name="T23" fmla="*/ 0 h 178"/>
                  <a:gd name="T24" fmla="*/ 0 w 179"/>
                  <a:gd name="T25" fmla="*/ 0 h 178"/>
                  <a:gd name="T26" fmla="*/ 0 w 179"/>
                  <a:gd name="T27" fmla="*/ 0 h 178"/>
                  <a:gd name="T28" fmla="*/ 0 w 179"/>
                  <a:gd name="T29" fmla="*/ 0 h 178"/>
                  <a:gd name="T30" fmla="*/ 0 w 179"/>
                  <a:gd name="T31" fmla="*/ 0 h 178"/>
                  <a:gd name="T32" fmla="*/ 0 w 179"/>
                  <a:gd name="T33" fmla="*/ 0 h 178"/>
                  <a:gd name="T34" fmla="*/ 0 w 179"/>
                  <a:gd name="T35" fmla="*/ 0 h 178"/>
                  <a:gd name="T36" fmla="*/ 0 w 179"/>
                  <a:gd name="T37" fmla="*/ 0 h 178"/>
                  <a:gd name="T38" fmla="*/ 0 w 179"/>
                  <a:gd name="T39" fmla="*/ 0 h 178"/>
                  <a:gd name="T40" fmla="*/ 0 w 179"/>
                  <a:gd name="T41" fmla="*/ 0 h 178"/>
                  <a:gd name="T42" fmla="*/ 0 w 179"/>
                  <a:gd name="T43" fmla="*/ 0 h 178"/>
                  <a:gd name="T44" fmla="*/ 0 w 179"/>
                  <a:gd name="T45" fmla="*/ 0 h 178"/>
                  <a:gd name="T46" fmla="*/ 0 w 179"/>
                  <a:gd name="T47" fmla="*/ 0 h 178"/>
                  <a:gd name="T48" fmla="*/ 0 w 179"/>
                  <a:gd name="T49" fmla="*/ 0 h 178"/>
                  <a:gd name="T50" fmla="*/ 0 w 179"/>
                  <a:gd name="T51" fmla="*/ 0 h 178"/>
                  <a:gd name="T52" fmla="*/ 0 w 179"/>
                  <a:gd name="T53" fmla="*/ 0 h 178"/>
                  <a:gd name="T54" fmla="*/ 0 w 179"/>
                  <a:gd name="T55" fmla="*/ 0 h 178"/>
                  <a:gd name="T56" fmla="*/ 0 w 179"/>
                  <a:gd name="T57" fmla="*/ 0 h 178"/>
                  <a:gd name="T58" fmla="*/ 0 w 179"/>
                  <a:gd name="T59" fmla="*/ 0 h 178"/>
                  <a:gd name="T60" fmla="*/ 0 w 179"/>
                  <a:gd name="T61" fmla="*/ 0 h 178"/>
                  <a:gd name="T62" fmla="*/ 0 w 179"/>
                  <a:gd name="T63" fmla="*/ 0 h 178"/>
                  <a:gd name="T64" fmla="*/ 0 w 179"/>
                  <a:gd name="T65" fmla="*/ 0 h 178"/>
                  <a:gd name="T66" fmla="*/ 0 w 179"/>
                  <a:gd name="T67" fmla="*/ 0 h 178"/>
                  <a:gd name="T68" fmla="*/ 0 w 179"/>
                  <a:gd name="T69" fmla="*/ 0 h 178"/>
                  <a:gd name="T70" fmla="*/ 0 w 179"/>
                  <a:gd name="T71" fmla="*/ 0 h 178"/>
                  <a:gd name="T72" fmla="*/ 0 w 179"/>
                  <a:gd name="T73" fmla="*/ 0 h 178"/>
                  <a:gd name="T74" fmla="*/ 0 w 179"/>
                  <a:gd name="T75" fmla="*/ 0 h 178"/>
                  <a:gd name="T76" fmla="*/ 0 w 179"/>
                  <a:gd name="T77" fmla="*/ 0 h 178"/>
                  <a:gd name="T78" fmla="*/ 0 w 179"/>
                  <a:gd name="T79" fmla="*/ 0 h 178"/>
                  <a:gd name="T80" fmla="*/ 0 w 179"/>
                  <a:gd name="T81" fmla="*/ 0 h 17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79"/>
                  <a:gd name="T124" fmla="*/ 0 h 178"/>
                  <a:gd name="T125" fmla="*/ 179 w 179"/>
                  <a:gd name="T126" fmla="*/ 178 h 17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79" h="178">
                    <a:moveTo>
                      <a:pt x="179" y="89"/>
                    </a:moveTo>
                    <a:lnTo>
                      <a:pt x="177" y="71"/>
                    </a:lnTo>
                    <a:lnTo>
                      <a:pt x="172" y="55"/>
                    </a:lnTo>
                    <a:lnTo>
                      <a:pt x="163" y="39"/>
                    </a:lnTo>
                    <a:lnTo>
                      <a:pt x="153" y="26"/>
                    </a:lnTo>
                    <a:lnTo>
                      <a:pt x="138" y="14"/>
                    </a:lnTo>
                    <a:lnTo>
                      <a:pt x="123" y="6"/>
                    </a:lnTo>
                    <a:lnTo>
                      <a:pt x="106" y="1"/>
                    </a:lnTo>
                    <a:lnTo>
                      <a:pt x="89" y="0"/>
                    </a:lnTo>
                    <a:lnTo>
                      <a:pt x="71" y="1"/>
                    </a:lnTo>
                    <a:lnTo>
                      <a:pt x="55" y="6"/>
                    </a:lnTo>
                    <a:lnTo>
                      <a:pt x="40" y="14"/>
                    </a:lnTo>
                    <a:lnTo>
                      <a:pt x="27" y="26"/>
                    </a:lnTo>
                    <a:lnTo>
                      <a:pt x="14" y="39"/>
                    </a:lnTo>
                    <a:lnTo>
                      <a:pt x="6" y="55"/>
                    </a:lnTo>
                    <a:lnTo>
                      <a:pt x="2" y="71"/>
                    </a:lnTo>
                    <a:lnTo>
                      <a:pt x="0" y="89"/>
                    </a:lnTo>
                    <a:lnTo>
                      <a:pt x="2" y="105"/>
                    </a:lnTo>
                    <a:lnTo>
                      <a:pt x="6" y="121"/>
                    </a:lnTo>
                    <a:lnTo>
                      <a:pt x="14" y="136"/>
                    </a:lnTo>
                    <a:lnTo>
                      <a:pt x="27" y="151"/>
                    </a:lnTo>
                    <a:lnTo>
                      <a:pt x="40" y="162"/>
                    </a:lnTo>
                    <a:lnTo>
                      <a:pt x="55" y="171"/>
                    </a:lnTo>
                    <a:lnTo>
                      <a:pt x="71" y="175"/>
                    </a:lnTo>
                    <a:lnTo>
                      <a:pt x="89" y="178"/>
                    </a:lnTo>
                    <a:lnTo>
                      <a:pt x="89" y="176"/>
                    </a:lnTo>
                    <a:lnTo>
                      <a:pt x="90" y="176"/>
                    </a:lnTo>
                    <a:lnTo>
                      <a:pt x="93" y="176"/>
                    </a:lnTo>
                    <a:lnTo>
                      <a:pt x="97" y="176"/>
                    </a:lnTo>
                    <a:lnTo>
                      <a:pt x="106" y="175"/>
                    </a:lnTo>
                    <a:lnTo>
                      <a:pt x="123" y="171"/>
                    </a:lnTo>
                    <a:lnTo>
                      <a:pt x="129" y="166"/>
                    </a:lnTo>
                    <a:lnTo>
                      <a:pt x="138" y="162"/>
                    </a:lnTo>
                    <a:lnTo>
                      <a:pt x="144" y="156"/>
                    </a:lnTo>
                    <a:lnTo>
                      <a:pt x="153" y="151"/>
                    </a:lnTo>
                    <a:lnTo>
                      <a:pt x="157" y="143"/>
                    </a:lnTo>
                    <a:lnTo>
                      <a:pt x="163" y="136"/>
                    </a:lnTo>
                    <a:lnTo>
                      <a:pt x="167" y="128"/>
                    </a:lnTo>
                    <a:lnTo>
                      <a:pt x="172" y="121"/>
                    </a:lnTo>
                    <a:lnTo>
                      <a:pt x="177" y="105"/>
                    </a:lnTo>
                    <a:lnTo>
                      <a:pt x="179" y="89"/>
                    </a:lnTo>
                    <a:close/>
                  </a:path>
                </a:pathLst>
              </a:custGeom>
              <a:solidFill>
                <a:srgbClr val="008080"/>
              </a:solidFill>
              <a:ln w="9525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83" name="Freeform 236"/>
              <p:cNvSpPr>
                <a:spLocks/>
              </p:cNvSpPr>
              <p:nvPr/>
            </p:nvSpPr>
            <p:spPr bwMode="auto">
              <a:xfrm>
                <a:off x="846" y="1514"/>
                <a:ext cx="45" cy="45"/>
              </a:xfrm>
              <a:custGeom>
                <a:avLst/>
                <a:gdLst>
                  <a:gd name="T0" fmla="*/ 0 w 179"/>
                  <a:gd name="T1" fmla="*/ 0 h 178"/>
                  <a:gd name="T2" fmla="*/ 0 w 179"/>
                  <a:gd name="T3" fmla="*/ 0 h 178"/>
                  <a:gd name="T4" fmla="*/ 0 w 179"/>
                  <a:gd name="T5" fmla="*/ 0 h 178"/>
                  <a:gd name="T6" fmla="*/ 0 w 179"/>
                  <a:gd name="T7" fmla="*/ 0 h 178"/>
                  <a:gd name="T8" fmla="*/ 0 w 179"/>
                  <a:gd name="T9" fmla="*/ 0 h 178"/>
                  <a:gd name="T10" fmla="*/ 0 w 179"/>
                  <a:gd name="T11" fmla="*/ 0 h 178"/>
                  <a:gd name="T12" fmla="*/ 0 w 179"/>
                  <a:gd name="T13" fmla="*/ 0 h 178"/>
                  <a:gd name="T14" fmla="*/ 0 w 179"/>
                  <a:gd name="T15" fmla="*/ 0 h 178"/>
                  <a:gd name="T16" fmla="*/ 0 w 179"/>
                  <a:gd name="T17" fmla="*/ 0 h 178"/>
                  <a:gd name="T18" fmla="*/ 0 w 179"/>
                  <a:gd name="T19" fmla="*/ 0 h 178"/>
                  <a:gd name="T20" fmla="*/ 0 w 179"/>
                  <a:gd name="T21" fmla="*/ 0 h 178"/>
                  <a:gd name="T22" fmla="*/ 0 w 179"/>
                  <a:gd name="T23" fmla="*/ 0 h 178"/>
                  <a:gd name="T24" fmla="*/ 0 w 179"/>
                  <a:gd name="T25" fmla="*/ 0 h 178"/>
                  <a:gd name="T26" fmla="*/ 0 w 179"/>
                  <a:gd name="T27" fmla="*/ 0 h 178"/>
                  <a:gd name="T28" fmla="*/ 0 w 179"/>
                  <a:gd name="T29" fmla="*/ 0 h 178"/>
                  <a:gd name="T30" fmla="*/ 0 w 179"/>
                  <a:gd name="T31" fmla="*/ 0 h 178"/>
                  <a:gd name="T32" fmla="*/ 0 w 179"/>
                  <a:gd name="T33" fmla="*/ 0 h 178"/>
                  <a:gd name="T34" fmla="*/ 0 w 179"/>
                  <a:gd name="T35" fmla="*/ 0 h 178"/>
                  <a:gd name="T36" fmla="*/ 0 w 179"/>
                  <a:gd name="T37" fmla="*/ 0 h 178"/>
                  <a:gd name="T38" fmla="*/ 0 w 179"/>
                  <a:gd name="T39" fmla="*/ 0 h 178"/>
                  <a:gd name="T40" fmla="*/ 0 w 179"/>
                  <a:gd name="T41" fmla="*/ 0 h 178"/>
                  <a:gd name="T42" fmla="*/ 0 w 179"/>
                  <a:gd name="T43" fmla="*/ 0 h 178"/>
                  <a:gd name="T44" fmla="*/ 0 w 179"/>
                  <a:gd name="T45" fmla="*/ 0 h 178"/>
                  <a:gd name="T46" fmla="*/ 0 w 179"/>
                  <a:gd name="T47" fmla="*/ 0 h 178"/>
                  <a:gd name="T48" fmla="*/ 0 w 179"/>
                  <a:gd name="T49" fmla="*/ 0 h 178"/>
                  <a:gd name="T50" fmla="*/ 0 w 179"/>
                  <a:gd name="T51" fmla="*/ 0 h 178"/>
                  <a:gd name="T52" fmla="*/ 0 w 179"/>
                  <a:gd name="T53" fmla="*/ 0 h 178"/>
                  <a:gd name="T54" fmla="*/ 0 w 179"/>
                  <a:gd name="T55" fmla="*/ 0 h 178"/>
                  <a:gd name="T56" fmla="*/ 0 w 179"/>
                  <a:gd name="T57" fmla="*/ 0 h 178"/>
                  <a:gd name="T58" fmla="*/ 0 w 179"/>
                  <a:gd name="T59" fmla="*/ 0 h 178"/>
                  <a:gd name="T60" fmla="*/ 0 w 179"/>
                  <a:gd name="T61" fmla="*/ 0 h 178"/>
                  <a:gd name="T62" fmla="*/ 0 w 179"/>
                  <a:gd name="T63" fmla="*/ 0 h 178"/>
                  <a:gd name="T64" fmla="*/ 0 w 179"/>
                  <a:gd name="T65" fmla="*/ 0 h 178"/>
                  <a:gd name="T66" fmla="*/ 0 w 179"/>
                  <a:gd name="T67" fmla="*/ 0 h 178"/>
                  <a:gd name="T68" fmla="*/ 0 w 179"/>
                  <a:gd name="T69" fmla="*/ 0 h 178"/>
                  <a:gd name="T70" fmla="*/ 0 w 179"/>
                  <a:gd name="T71" fmla="*/ 0 h 178"/>
                  <a:gd name="T72" fmla="*/ 0 w 179"/>
                  <a:gd name="T73" fmla="*/ 0 h 178"/>
                  <a:gd name="T74" fmla="*/ 0 w 179"/>
                  <a:gd name="T75" fmla="*/ 0 h 178"/>
                  <a:gd name="T76" fmla="*/ 0 w 179"/>
                  <a:gd name="T77" fmla="*/ 0 h 178"/>
                  <a:gd name="T78" fmla="*/ 0 w 179"/>
                  <a:gd name="T79" fmla="*/ 0 h 178"/>
                  <a:gd name="T80" fmla="*/ 0 w 179"/>
                  <a:gd name="T81" fmla="*/ 0 h 17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79"/>
                  <a:gd name="T124" fmla="*/ 0 h 178"/>
                  <a:gd name="T125" fmla="*/ 179 w 179"/>
                  <a:gd name="T126" fmla="*/ 178 h 17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79" h="178">
                    <a:moveTo>
                      <a:pt x="179" y="90"/>
                    </a:moveTo>
                    <a:lnTo>
                      <a:pt x="177" y="71"/>
                    </a:lnTo>
                    <a:lnTo>
                      <a:pt x="172" y="55"/>
                    </a:lnTo>
                    <a:lnTo>
                      <a:pt x="163" y="39"/>
                    </a:lnTo>
                    <a:lnTo>
                      <a:pt x="152" y="27"/>
                    </a:lnTo>
                    <a:lnTo>
                      <a:pt x="137" y="14"/>
                    </a:lnTo>
                    <a:lnTo>
                      <a:pt x="122" y="6"/>
                    </a:lnTo>
                    <a:lnTo>
                      <a:pt x="106" y="1"/>
                    </a:lnTo>
                    <a:lnTo>
                      <a:pt x="89" y="0"/>
                    </a:lnTo>
                    <a:lnTo>
                      <a:pt x="71" y="1"/>
                    </a:lnTo>
                    <a:lnTo>
                      <a:pt x="54" y="6"/>
                    </a:lnTo>
                    <a:lnTo>
                      <a:pt x="40" y="14"/>
                    </a:lnTo>
                    <a:lnTo>
                      <a:pt x="27" y="27"/>
                    </a:lnTo>
                    <a:lnTo>
                      <a:pt x="14" y="39"/>
                    </a:lnTo>
                    <a:lnTo>
                      <a:pt x="6" y="55"/>
                    </a:lnTo>
                    <a:lnTo>
                      <a:pt x="1" y="71"/>
                    </a:lnTo>
                    <a:lnTo>
                      <a:pt x="0" y="90"/>
                    </a:lnTo>
                    <a:lnTo>
                      <a:pt x="1" y="106"/>
                    </a:lnTo>
                    <a:lnTo>
                      <a:pt x="6" y="122"/>
                    </a:lnTo>
                    <a:lnTo>
                      <a:pt x="14" y="137"/>
                    </a:lnTo>
                    <a:lnTo>
                      <a:pt x="27" y="151"/>
                    </a:lnTo>
                    <a:lnTo>
                      <a:pt x="40" y="162"/>
                    </a:lnTo>
                    <a:lnTo>
                      <a:pt x="54" y="171"/>
                    </a:lnTo>
                    <a:lnTo>
                      <a:pt x="71" y="176"/>
                    </a:lnTo>
                    <a:lnTo>
                      <a:pt x="89" y="178"/>
                    </a:lnTo>
                    <a:lnTo>
                      <a:pt x="89" y="177"/>
                    </a:lnTo>
                    <a:lnTo>
                      <a:pt x="90" y="177"/>
                    </a:lnTo>
                    <a:lnTo>
                      <a:pt x="93" y="177"/>
                    </a:lnTo>
                    <a:lnTo>
                      <a:pt x="97" y="177"/>
                    </a:lnTo>
                    <a:lnTo>
                      <a:pt x="106" y="176"/>
                    </a:lnTo>
                    <a:lnTo>
                      <a:pt x="122" y="171"/>
                    </a:lnTo>
                    <a:lnTo>
                      <a:pt x="129" y="166"/>
                    </a:lnTo>
                    <a:lnTo>
                      <a:pt x="137" y="162"/>
                    </a:lnTo>
                    <a:lnTo>
                      <a:pt x="144" y="156"/>
                    </a:lnTo>
                    <a:lnTo>
                      <a:pt x="152" y="151"/>
                    </a:lnTo>
                    <a:lnTo>
                      <a:pt x="157" y="143"/>
                    </a:lnTo>
                    <a:lnTo>
                      <a:pt x="163" y="137"/>
                    </a:lnTo>
                    <a:lnTo>
                      <a:pt x="167" y="129"/>
                    </a:lnTo>
                    <a:lnTo>
                      <a:pt x="172" y="122"/>
                    </a:lnTo>
                    <a:lnTo>
                      <a:pt x="177" y="106"/>
                    </a:lnTo>
                    <a:lnTo>
                      <a:pt x="179" y="90"/>
                    </a:lnTo>
                    <a:close/>
                  </a:path>
                </a:pathLst>
              </a:custGeom>
              <a:solidFill>
                <a:srgbClr val="008080"/>
              </a:solidFill>
              <a:ln w="9525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84" name="Freeform 237"/>
              <p:cNvSpPr>
                <a:spLocks/>
              </p:cNvSpPr>
              <p:nvPr/>
            </p:nvSpPr>
            <p:spPr bwMode="auto">
              <a:xfrm>
                <a:off x="3704" y="1473"/>
                <a:ext cx="44" cy="45"/>
              </a:xfrm>
              <a:custGeom>
                <a:avLst/>
                <a:gdLst>
                  <a:gd name="T0" fmla="*/ 0 w 178"/>
                  <a:gd name="T1" fmla="*/ 0 h 178"/>
                  <a:gd name="T2" fmla="*/ 0 w 178"/>
                  <a:gd name="T3" fmla="*/ 0 h 178"/>
                  <a:gd name="T4" fmla="*/ 0 w 178"/>
                  <a:gd name="T5" fmla="*/ 0 h 178"/>
                  <a:gd name="T6" fmla="*/ 0 w 178"/>
                  <a:gd name="T7" fmla="*/ 0 h 178"/>
                  <a:gd name="T8" fmla="*/ 0 w 178"/>
                  <a:gd name="T9" fmla="*/ 0 h 178"/>
                  <a:gd name="T10" fmla="*/ 0 w 178"/>
                  <a:gd name="T11" fmla="*/ 0 h 178"/>
                  <a:gd name="T12" fmla="*/ 0 w 178"/>
                  <a:gd name="T13" fmla="*/ 0 h 178"/>
                  <a:gd name="T14" fmla="*/ 0 w 178"/>
                  <a:gd name="T15" fmla="*/ 0 h 178"/>
                  <a:gd name="T16" fmla="*/ 0 w 178"/>
                  <a:gd name="T17" fmla="*/ 0 h 178"/>
                  <a:gd name="T18" fmla="*/ 0 w 178"/>
                  <a:gd name="T19" fmla="*/ 0 h 178"/>
                  <a:gd name="T20" fmla="*/ 0 w 178"/>
                  <a:gd name="T21" fmla="*/ 0 h 178"/>
                  <a:gd name="T22" fmla="*/ 0 w 178"/>
                  <a:gd name="T23" fmla="*/ 0 h 178"/>
                  <a:gd name="T24" fmla="*/ 0 w 178"/>
                  <a:gd name="T25" fmla="*/ 0 h 178"/>
                  <a:gd name="T26" fmla="*/ 0 w 178"/>
                  <a:gd name="T27" fmla="*/ 0 h 178"/>
                  <a:gd name="T28" fmla="*/ 0 w 178"/>
                  <a:gd name="T29" fmla="*/ 0 h 178"/>
                  <a:gd name="T30" fmla="*/ 0 w 178"/>
                  <a:gd name="T31" fmla="*/ 0 h 178"/>
                  <a:gd name="T32" fmla="*/ 0 w 178"/>
                  <a:gd name="T33" fmla="*/ 0 h 178"/>
                  <a:gd name="T34" fmla="*/ 0 w 178"/>
                  <a:gd name="T35" fmla="*/ 0 h 178"/>
                  <a:gd name="T36" fmla="*/ 0 w 178"/>
                  <a:gd name="T37" fmla="*/ 0 h 178"/>
                  <a:gd name="T38" fmla="*/ 0 w 178"/>
                  <a:gd name="T39" fmla="*/ 0 h 178"/>
                  <a:gd name="T40" fmla="*/ 0 w 178"/>
                  <a:gd name="T41" fmla="*/ 0 h 178"/>
                  <a:gd name="T42" fmla="*/ 0 w 178"/>
                  <a:gd name="T43" fmla="*/ 0 h 178"/>
                  <a:gd name="T44" fmla="*/ 0 w 178"/>
                  <a:gd name="T45" fmla="*/ 0 h 178"/>
                  <a:gd name="T46" fmla="*/ 0 w 178"/>
                  <a:gd name="T47" fmla="*/ 0 h 178"/>
                  <a:gd name="T48" fmla="*/ 0 w 178"/>
                  <a:gd name="T49" fmla="*/ 0 h 178"/>
                  <a:gd name="T50" fmla="*/ 0 w 178"/>
                  <a:gd name="T51" fmla="*/ 0 h 178"/>
                  <a:gd name="T52" fmla="*/ 0 w 178"/>
                  <a:gd name="T53" fmla="*/ 0 h 178"/>
                  <a:gd name="T54" fmla="*/ 0 w 178"/>
                  <a:gd name="T55" fmla="*/ 0 h 178"/>
                  <a:gd name="T56" fmla="*/ 0 w 178"/>
                  <a:gd name="T57" fmla="*/ 0 h 178"/>
                  <a:gd name="T58" fmla="*/ 0 w 178"/>
                  <a:gd name="T59" fmla="*/ 0 h 178"/>
                  <a:gd name="T60" fmla="*/ 0 w 178"/>
                  <a:gd name="T61" fmla="*/ 0 h 178"/>
                  <a:gd name="T62" fmla="*/ 0 w 178"/>
                  <a:gd name="T63" fmla="*/ 0 h 178"/>
                  <a:gd name="T64" fmla="*/ 0 w 178"/>
                  <a:gd name="T65" fmla="*/ 0 h 178"/>
                  <a:gd name="T66" fmla="*/ 0 w 178"/>
                  <a:gd name="T67" fmla="*/ 0 h 178"/>
                  <a:gd name="T68" fmla="*/ 0 w 178"/>
                  <a:gd name="T69" fmla="*/ 0 h 178"/>
                  <a:gd name="T70" fmla="*/ 0 w 178"/>
                  <a:gd name="T71" fmla="*/ 0 h 178"/>
                  <a:gd name="T72" fmla="*/ 0 w 178"/>
                  <a:gd name="T73" fmla="*/ 0 h 178"/>
                  <a:gd name="T74" fmla="*/ 0 w 178"/>
                  <a:gd name="T75" fmla="*/ 0 h 178"/>
                  <a:gd name="T76" fmla="*/ 0 w 178"/>
                  <a:gd name="T77" fmla="*/ 0 h 178"/>
                  <a:gd name="T78" fmla="*/ 0 w 178"/>
                  <a:gd name="T79" fmla="*/ 0 h 178"/>
                  <a:gd name="T80" fmla="*/ 0 w 178"/>
                  <a:gd name="T81" fmla="*/ 0 h 17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78"/>
                  <a:gd name="T124" fmla="*/ 0 h 178"/>
                  <a:gd name="T125" fmla="*/ 178 w 178"/>
                  <a:gd name="T126" fmla="*/ 178 h 17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78" h="178">
                    <a:moveTo>
                      <a:pt x="178" y="90"/>
                    </a:moveTo>
                    <a:lnTo>
                      <a:pt x="176" y="71"/>
                    </a:lnTo>
                    <a:lnTo>
                      <a:pt x="171" y="55"/>
                    </a:lnTo>
                    <a:lnTo>
                      <a:pt x="162" y="39"/>
                    </a:lnTo>
                    <a:lnTo>
                      <a:pt x="152" y="27"/>
                    </a:lnTo>
                    <a:lnTo>
                      <a:pt x="137" y="14"/>
                    </a:lnTo>
                    <a:lnTo>
                      <a:pt x="122" y="6"/>
                    </a:lnTo>
                    <a:lnTo>
                      <a:pt x="106" y="2"/>
                    </a:lnTo>
                    <a:lnTo>
                      <a:pt x="88" y="0"/>
                    </a:lnTo>
                    <a:lnTo>
                      <a:pt x="70" y="2"/>
                    </a:lnTo>
                    <a:lnTo>
                      <a:pt x="54" y="6"/>
                    </a:lnTo>
                    <a:lnTo>
                      <a:pt x="39" y="14"/>
                    </a:lnTo>
                    <a:lnTo>
                      <a:pt x="26" y="27"/>
                    </a:lnTo>
                    <a:lnTo>
                      <a:pt x="14" y="39"/>
                    </a:lnTo>
                    <a:lnTo>
                      <a:pt x="5" y="55"/>
                    </a:lnTo>
                    <a:lnTo>
                      <a:pt x="1" y="71"/>
                    </a:lnTo>
                    <a:lnTo>
                      <a:pt x="0" y="90"/>
                    </a:lnTo>
                    <a:lnTo>
                      <a:pt x="1" y="106"/>
                    </a:lnTo>
                    <a:lnTo>
                      <a:pt x="5" y="122"/>
                    </a:lnTo>
                    <a:lnTo>
                      <a:pt x="14" y="137"/>
                    </a:lnTo>
                    <a:lnTo>
                      <a:pt x="26" y="152"/>
                    </a:lnTo>
                    <a:lnTo>
                      <a:pt x="39" y="162"/>
                    </a:lnTo>
                    <a:lnTo>
                      <a:pt x="54" y="171"/>
                    </a:lnTo>
                    <a:lnTo>
                      <a:pt x="70" y="176"/>
                    </a:lnTo>
                    <a:lnTo>
                      <a:pt x="88" y="178"/>
                    </a:lnTo>
                    <a:lnTo>
                      <a:pt x="88" y="177"/>
                    </a:lnTo>
                    <a:lnTo>
                      <a:pt x="90" y="177"/>
                    </a:lnTo>
                    <a:lnTo>
                      <a:pt x="92" y="177"/>
                    </a:lnTo>
                    <a:lnTo>
                      <a:pt x="96" y="177"/>
                    </a:lnTo>
                    <a:lnTo>
                      <a:pt x="106" y="176"/>
                    </a:lnTo>
                    <a:lnTo>
                      <a:pt x="122" y="171"/>
                    </a:lnTo>
                    <a:lnTo>
                      <a:pt x="129" y="167"/>
                    </a:lnTo>
                    <a:lnTo>
                      <a:pt x="137" y="162"/>
                    </a:lnTo>
                    <a:lnTo>
                      <a:pt x="144" y="156"/>
                    </a:lnTo>
                    <a:lnTo>
                      <a:pt x="152" y="152"/>
                    </a:lnTo>
                    <a:lnTo>
                      <a:pt x="156" y="144"/>
                    </a:lnTo>
                    <a:lnTo>
                      <a:pt x="162" y="137"/>
                    </a:lnTo>
                    <a:lnTo>
                      <a:pt x="167" y="129"/>
                    </a:lnTo>
                    <a:lnTo>
                      <a:pt x="171" y="122"/>
                    </a:lnTo>
                    <a:lnTo>
                      <a:pt x="176" y="106"/>
                    </a:lnTo>
                    <a:lnTo>
                      <a:pt x="178" y="90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85" name="Freeform 238"/>
              <p:cNvSpPr>
                <a:spLocks/>
              </p:cNvSpPr>
              <p:nvPr/>
            </p:nvSpPr>
            <p:spPr bwMode="auto">
              <a:xfrm>
                <a:off x="3980" y="1499"/>
                <a:ext cx="45" cy="44"/>
              </a:xfrm>
              <a:custGeom>
                <a:avLst/>
                <a:gdLst>
                  <a:gd name="T0" fmla="*/ 0 w 178"/>
                  <a:gd name="T1" fmla="*/ 0 h 178"/>
                  <a:gd name="T2" fmla="*/ 0 w 178"/>
                  <a:gd name="T3" fmla="*/ 0 h 178"/>
                  <a:gd name="T4" fmla="*/ 0 w 178"/>
                  <a:gd name="T5" fmla="*/ 0 h 178"/>
                  <a:gd name="T6" fmla="*/ 0 w 178"/>
                  <a:gd name="T7" fmla="*/ 0 h 178"/>
                  <a:gd name="T8" fmla="*/ 0 w 178"/>
                  <a:gd name="T9" fmla="*/ 0 h 178"/>
                  <a:gd name="T10" fmla="*/ 0 w 178"/>
                  <a:gd name="T11" fmla="*/ 0 h 178"/>
                  <a:gd name="T12" fmla="*/ 0 w 178"/>
                  <a:gd name="T13" fmla="*/ 0 h 178"/>
                  <a:gd name="T14" fmla="*/ 0 w 178"/>
                  <a:gd name="T15" fmla="*/ 0 h 178"/>
                  <a:gd name="T16" fmla="*/ 0 w 178"/>
                  <a:gd name="T17" fmla="*/ 0 h 178"/>
                  <a:gd name="T18" fmla="*/ 0 w 178"/>
                  <a:gd name="T19" fmla="*/ 0 h 178"/>
                  <a:gd name="T20" fmla="*/ 0 w 178"/>
                  <a:gd name="T21" fmla="*/ 0 h 178"/>
                  <a:gd name="T22" fmla="*/ 0 w 178"/>
                  <a:gd name="T23" fmla="*/ 0 h 178"/>
                  <a:gd name="T24" fmla="*/ 0 w 178"/>
                  <a:gd name="T25" fmla="*/ 0 h 178"/>
                  <a:gd name="T26" fmla="*/ 0 w 178"/>
                  <a:gd name="T27" fmla="*/ 0 h 178"/>
                  <a:gd name="T28" fmla="*/ 0 w 178"/>
                  <a:gd name="T29" fmla="*/ 0 h 178"/>
                  <a:gd name="T30" fmla="*/ 0 w 178"/>
                  <a:gd name="T31" fmla="*/ 0 h 178"/>
                  <a:gd name="T32" fmla="*/ 0 w 178"/>
                  <a:gd name="T33" fmla="*/ 0 h 178"/>
                  <a:gd name="T34" fmla="*/ 0 w 178"/>
                  <a:gd name="T35" fmla="*/ 0 h 178"/>
                  <a:gd name="T36" fmla="*/ 0 w 178"/>
                  <a:gd name="T37" fmla="*/ 0 h 178"/>
                  <a:gd name="T38" fmla="*/ 0 w 178"/>
                  <a:gd name="T39" fmla="*/ 0 h 178"/>
                  <a:gd name="T40" fmla="*/ 0 w 178"/>
                  <a:gd name="T41" fmla="*/ 0 h 178"/>
                  <a:gd name="T42" fmla="*/ 0 w 178"/>
                  <a:gd name="T43" fmla="*/ 0 h 178"/>
                  <a:gd name="T44" fmla="*/ 0 w 178"/>
                  <a:gd name="T45" fmla="*/ 0 h 178"/>
                  <a:gd name="T46" fmla="*/ 0 w 178"/>
                  <a:gd name="T47" fmla="*/ 0 h 178"/>
                  <a:gd name="T48" fmla="*/ 0 w 178"/>
                  <a:gd name="T49" fmla="*/ 0 h 178"/>
                  <a:gd name="T50" fmla="*/ 0 w 178"/>
                  <a:gd name="T51" fmla="*/ 0 h 178"/>
                  <a:gd name="T52" fmla="*/ 0 w 178"/>
                  <a:gd name="T53" fmla="*/ 0 h 178"/>
                  <a:gd name="T54" fmla="*/ 0 w 178"/>
                  <a:gd name="T55" fmla="*/ 0 h 178"/>
                  <a:gd name="T56" fmla="*/ 0 w 178"/>
                  <a:gd name="T57" fmla="*/ 0 h 178"/>
                  <a:gd name="T58" fmla="*/ 0 w 178"/>
                  <a:gd name="T59" fmla="*/ 0 h 178"/>
                  <a:gd name="T60" fmla="*/ 0 w 178"/>
                  <a:gd name="T61" fmla="*/ 0 h 178"/>
                  <a:gd name="T62" fmla="*/ 0 w 178"/>
                  <a:gd name="T63" fmla="*/ 0 h 178"/>
                  <a:gd name="T64" fmla="*/ 0 w 178"/>
                  <a:gd name="T65" fmla="*/ 0 h 178"/>
                  <a:gd name="T66" fmla="*/ 0 w 178"/>
                  <a:gd name="T67" fmla="*/ 0 h 178"/>
                  <a:gd name="T68" fmla="*/ 0 w 178"/>
                  <a:gd name="T69" fmla="*/ 0 h 178"/>
                  <a:gd name="T70" fmla="*/ 0 w 178"/>
                  <a:gd name="T71" fmla="*/ 0 h 178"/>
                  <a:gd name="T72" fmla="*/ 0 w 178"/>
                  <a:gd name="T73" fmla="*/ 0 h 178"/>
                  <a:gd name="T74" fmla="*/ 0 w 178"/>
                  <a:gd name="T75" fmla="*/ 0 h 178"/>
                  <a:gd name="T76" fmla="*/ 0 w 178"/>
                  <a:gd name="T77" fmla="*/ 0 h 178"/>
                  <a:gd name="T78" fmla="*/ 0 w 178"/>
                  <a:gd name="T79" fmla="*/ 0 h 178"/>
                  <a:gd name="T80" fmla="*/ 0 w 178"/>
                  <a:gd name="T81" fmla="*/ 0 h 17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78"/>
                  <a:gd name="T124" fmla="*/ 0 h 178"/>
                  <a:gd name="T125" fmla="*/ 178 w 178"/>
                  <a:gd name="T126" fmla="*/ 178 h 17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78" h="178">
                    <a:moveTo>
                      <a:pt x="178" y="90"/>
                    </a:moveTo>
                    <a:lnTo>
                      <a:pt x="176" y="71"/>
                    </a:lnTo>
                    <a:lnTo>
                      <a:pt x="171" y="55"/>
                    </a:lnTo>
                    <a:lnTo>
                      <a:pt x="162" y="39"/>
                    </a:lnTo>
                    <a:lnTo>
                      <a:pt x="152" y="27"/>
                    </a:lnTo>
                    <a:lnTo>
                      <a:pt x="137" y="14"/>
                    </a:lnTo>
                    <a:lnTo>
                      <a:pt x="122" y="6"/>
                    </a:lnTo>
                    <a:lnTo>
                      <a:pt x="106" y="1"/>
                    </a:lnTo>
                    <a:lnTo>
                      <a:pt x="88" y="0"/>
                    </a:lnTo>
                    <a:lnTo>
                      <a:pt x="70" y="1"/>
                    </a:lnTo>
                    <a:lnTo>
                      <a:pt x="54" y="6"/>
                    </a:lnTo>
                    <a:lnTo>
                      <a:pt x="39" y="14"/>
                    </a:lnTo>
                    <a:lnTo>
                      <a:pt x="26" y="27"/>
                    </a:lnTo>
                    <a:lnTo>
                      <a:pt x="14" y="39"/>
                    </a:lnTo>
                    <a:lnTo>
                      <a:pt x="6" y="55"/>
                    </a:lnTo>
                    <a:lnTo>
                      <a:pt x="1" y="71"/>
                    </a:lnTo>
                    <a:lnTo>
                      <a:pt x="0" y="90"/>
                    </a:lnTo>
                    <a:lnTo>
                      <a:pt x="1" y="106"/>
                    </a:lnTo>
                    <a:lnTo>
                      <a:pt x="6" y="122"/>
                    </a:lnTo>
                    <a:lnTo>
                      <a:pt x="14" y="137"/>
                    </a:lnTo>
                    <a:lnTo>
                      <a:pt x="26" y="152"/>
                    </a:lnTo>
                    <a:lnTo>
                      <a:pt x="39" y="162"/>
                    </a:lnTo>
                    <a:lnTo>
                      <a:pt x="54" y="171"/>
                    </a:lnTo>
                    <a:lnTo>
                      <a:pt x="70" y="176"/>
                    </a:lnTo>
                    <a:lnTo>
                      <a:pt x="88" y="178"/>
                    </a:lnTo>
                    <a:lnTo>
                      <a:pt x="88" y="177"/>
                    </a:lnTo>
                    <a:lnTo>
                      <a:pt x="90" y="177"/>
                    </a:lnTo>
                    <a:lnTo>
                      <a:pt x="92" y="177"/>
                    </a:lnTo>
                    <a:lnTo>
                      <a:pt x="97" y="177"/>
                    </a:lnTo>
                    <a:lnTo>
                      <a:pt x="106" y="176"/>
                    </a:lnTo>
                    <a:lnTo>
                      <a:pt x="122" y="171"/>
                    </a:lnTo>
                    <a:lnTo>
                      <a:pt x="129" y="167"/>
                    </a:lnTo>
                    <a:lnTo>
                      <a:pt x="137" y="162"/>
                    </a:lnTo>
                    <a:lnTo>
                      <a:pt x="144" y="156"/>
                    </a:lnTo>
                    <a:lnTo>
                      <a:pt x="152" y="152"/>
                    </a:lnTo>
                    <a:lnTo>
                      <a:pt x="156" y="144"/>
                    </a:lnTo>
                    <a:lnTo>
                      <a:pt x="162" y="137"/>
                    </a:lnTo>
                    <a:lnTo>
                      <a:pt x="167" y="129"/>
                    </a:lnTo>
                    <a:lnTo>
                      <a:pt x="171" y="122"/>
                    </a:lnTo>
                    <a:lnTo>
                      <a:pt x="176" y="106"/>
                    </a:lnTo>
                    <a:lnTo>
                      <a:pt x="178" y="90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86" name="Freeform 239"/>
              <p:cNvSpPr>
                <a:spLocks/>
              </p:cNvSpPr>
              <p:nvPr/>
            </p:nvSpPr>
            <p:spPr bwMode="auto">
              <a:xfrm>
                <a:off x="4412" y="1484"/>
                <a:ext cx="45" cy="44"/>
              </a:xfrm>
              <a:custGeom>
                <a:avLst/>
                <a:gdLst>
                  <a:gd name="T0" fmla="*/ 0 w 178"/>
                  <a:gd name="T1" fmla="*/ 0 h 177"/>
                  <a:gd name="T2" fmla="*/ 0 w 178"/>
                  <a:gd name="T3" fmla="*/ 0 h 177"/>
                  <a:gd name="T4" fmla="*/ 0 w 178"/>
                  <a:gd name="T5" fmla="*/ 0 h 177"/>
                  <a:gd name="T6" fmla="*/ 0 w 178"/>
                  <a:gd name="T7" fmla="*/ 0 h 177"/>
                  <a:gd name="T8" fmla="*/ 0 w 178"/>
                  <a:gd name="T9" fmla="*/ 0 h 177"/>
                  <a:gd name="T10" fmla="*/ 0 w 178"/>
                  <a:gd name="T11" fmla="*/ 0 h 177"/>
                  <a:gd name="T12" fmla="*/ 0 w 178"/>
                  <a:gd name="T13" fmla="*/ 0 h 177"/>
                  <a:gd name="T14" fmla="*/ 0 w 178"/>
                  <a:gd name="T15" fmla="*/ 0 h 177"/>
                  <a:gd name="T16" fmla="*/ 0 w 178"/>
                  <a:gd name="T17" fmla="*/ 0 h 177"/>
                  <a:gd name="T18" fmla="*/ 0 w 178"/>
                  <a:gd name="T19" fmla="*/ 0 h 177"/>
                  <a:gd name="T20" fmla="*/ 0 w 178"/>
                  <a:gd name="T21" fmla="*/ 0 h 177"/>
                  <a:gd name="T22" fmla="*/ 0 w 178"/>
                  <a:gd name="T23" fmla="*/ 0 h 177"/>
                  <a:gd name="T24" fmla="*/ 0 w 178"/>
                  <a:gd name="T25" fmla="*/ 0 h 177"/>
                  <a:gd name="T26" fmla="*/ 0 w 178"/>
                  <a:gd name="T27" fmla="*/ 0 h 177"/>
                  <a:gd name="T28" fmla="*/ 0 w 178"/>
                  <a:gd name="T29" fmla="*/ 0 h 177"/>
                  <a:gd name="T30" fmla="*/ 0 w 178"/>
                  <a:gd name="T31" fmla="*/ 0 h 177"/>
                  <a:gd name="T32" fmla="*/ 0 w 178"/>
                  <a:gd name="T33" fmla="*/ 0 h 177"/>
                  <a:gd name="T34" fmla="*/ 0 w 178"/>
                  <a:gd name="T35" fmla="*/ 0 h 177"/>
                  <a:gd name="T36" fmla="*/ 0 w 178"/>
                  <a:gd name="T37" fmla="*/ 0 h 177"/>
                  <a:gd name="T38" fmla="*/ 0 w 178"/>
                  <a:gd name="T39" fmla="*/ 0 h 177"/>
                  <a:gd name="T40" fmla="*/ 0 w 178"/>
                  <a:gd name="T41" fmla="*/ 0 h 177"/>
                  <a:gd name="T42" fmla="*/ 0 w 178"/>
                  <a:gd name="T43" fmla="*/ 0 h 177"/>
                  <a:gd name="T44" fmla="*/ 0 w 178"/>
                  <a:gd name="T45" fmla="*/ 0 h 177"/>
                  <a:gd name="T46" fmla="*/ 0 w 178"/>
                  <a:gd name="T47" fmla="*/ 0 h 177"/>
                  <a:gd name="T48" fmla="*/ 0 w 178"/>
                  <a:gd name="T49" fmla="*/ 0 h 177"/>
                  <a:gd name="T50" fmla="*/ 0 w 178"/>
                  <a:gd name="T51" fmla="*/ 0 h 177"/>
                  <a:gd name="T52" fmla="*/ 0 w 178"/>
                  <a:gd name="T53" fmla="*/ 0 h 177"/>
                  <a:gd name="T54" fmla="*/ 0 w 178"/>
                  <a:gd name="T55" fmla="*/ 0 h 177"/>
                  <a:gd name="T56" fmla="*/ 0 w 178"/>
                  <a:gd name="T57" fmla="*/ 0 h 177"/>
                  <a:gd name="T58" fmla="*/ 0 w 178"/>
                  <a:gd name="T59" fmla="*/ 0 h 177"/>
                  <a:gd name="T60" fmla="*/ 0 w 178"/>
                  <a:gd name="T61" fmla="*/ 0 h 177"/>
                  <a:gd name="T62" fmla="*/ 0 w 178"/>
                  <a:gd name="T63" fmla="*/ 0 h 177"/>
                  <a:gd name="T64" fmla="*/ 0 w 178"/>
                  <a:gd name="T65" fmla="*/ 0 h 177"/>
                  <a:gd name="T66" fmla="*/ 0 w 178"/>
                  <a:gd name="T67" fmla="*/ 0 h 177"/>
                  <a:gd name="T68" fmla="*/ 0 w 178"/>
                  <a:gd name="T69" fmla="*/ 0 h 177"/>
                  <a:gd name="T70" fmla="*/ 0 w 178"/>
                  <a:gd name="T71" fmla="*/ 0 h 177"/>
                  <a:gd name="T72" fmla="*/ 0 w 178"/>
                  <a:gd name="T73" fmla="*/ 0 h 177"/>
                  <a:gd name="T74" fmla="*/ 0 w 178"/>
                  <a:gd name="T75" fmla="*/ 0 h 177"/>
                  <a:gd name="T76" fmla="*/ 0 w 178"/>
                  <a:gd name="T77" fmla="*/ 0 h 177"/>
                  <a:gd name="T78" fmla="*/ 0 w 178"/>
                  <a:gd name="T79" fmla="*/ 0 h 177"/>
                  <a:gd name="T80" fmla="*/ 0 w 178"/>
                  <a:gd name="T81" fmla="*/ 0 h 17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78"/>
                  <a:gd name="T124" fmla="*/ 0 h 177"/>
                  <a:gd name="T125" fmla="*/ 178 w 178"/>
                  <a:gd name="T126" fmla="*/ 177 h 17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78" h="177">
                    <a:moveTo>
                      <a:pt x="178" y="89"/>
                    </a:moveTo>
                    <a:lnTo>
                      <a:pt x="176" y="71"/>
                    </a:lnTo>
                    <a:lnTo>
                      <a:pt x="172" y="55"/>
                    </a:lnTo>
                    <a:lnTo>
                      <a:pt x="162" y="39"/>
                    </a:lnTo>
                    <a:lnTo>
                      <a:pt x="152" y="26"/>
                    </a:lnTo>
                    <a:lnTo>
                      <a:pt x="137" y="13"/>
                    </a:lnTo>
                    <a:lnTo>
                      <a:pt x="122" y="5"/>
                    </a:lnTo>
                    <a:lnTo>
                      <a:pt x="106" y="1"/>
                    </a:lnTo>
                    <a:lnTo>
                      <a:pt x="89" y="0"/>
                    </a:lnTo>
                    <a:lnTo>
                      <a:pt x="70" y="1"/>
                    </a:lnTo>
                    <a:lnTo>
                      <a:pt x="54" y="5"/>
                    </a:lnTo>
                    <a:lnTo>
                      <a:pt x="39" y="13"/>
                    </a:lnTo>
                    <a:lnTo>
                      <a:pt x="26" y="26"/>
                    </a:lnTo>
                    <a:lnTo>
                      <a:pt x="14" y="39"/>
                    </a:lnTo>
                    <a:lnTo>
                      <a:pt x="6" y="55"/>
                    </a:lnTo>
                    <a:lnTo>
                      <a:pt x="1" y="71"/>
                    </a:lnTo>
                    <a:lnTo>
                      <a:pt x="0" y="89"/>
                    </a:lnTo>
                    <a:lnTo>
                      <a:pt x="1" y="105"/>
                    </a:lnTo>
                    <a:lnTo>
                      <a:pt x="6" y="121"/>
                    </a:lnTo>
                    <a:lnTo>
                      <a:pt x="14" y="136"/>
                    </a:lnTo>
                    <a:lnTo>
                      <a:pt x="26" y="151"/>
                    </a:lnTo>
                    <a:lnTo>
                      <a:pt x="39" y="161"/>
                    </a:lnTo>
                    <a:lnTo>
                      <a:pt x="54" y="170"/>
                    </a:lnTo>
                    <a:lnTo>
                      <a:pt x="70" y="175"/>
                    </a:lnTo>
                    <a:lnTo>
                      <a:pt x="89" y="177"/>
                    </a:lnTo>
                    <a:lnTo>
                      <a:pt x="89" y="176"/>
                    </a:lnTo>
                    <a:lnTo>
                      <a:pt x="90" y="176"/>
                    </a:lnTo>
                    <a:lnTo>
                      <a:pt x="92" y="176"/>
                    </a:lnTo>
                    <a:lnTo>
                      <a:pt x="97" y="176"/>
                    </a:lnTo>
                    <a:lnTo>
                      <a:pt x="106" y="175"/>
                    </a:lnTo>
                    <a:lnTo>
                      <a:pt x="122" y="170"/>
                    </a:lnTo>
                    <a:lnTo>
                      <a:pt x="129" y="166"/>
                    </a:lnTo>
                    <a:lnTo>
                      <a:pt x="137" y="161"/>
                    </a:lnTo>
                    <a:lnTo>
                      <a:pt x="144" y="155"/>
                    </a:lnTo>
                    <a:lnTo>
                      <a:pt x="152" y="151"/>
                    </a:lnTo>
                    <a:lnTo>
                      <a:pt x="157" y="143"/>
                    </a:lnTo>
                    <a:lnTo>
                      <a:pt x="162" y="136"/>
                    </a:lnTo>
                    <a:lnTo>
                      <a:pt x="167" y="128"/>
                    </a:lnTo>
                    <a:lnTo>
                      <a:pt x="172" y="121"/>
                    </a:lnTo>
                    <a:lnTo>
                      <a:pt x="176" y="105"/>
                    </a:lnTo>
                    <a:lnTo>
                      <a:pt x="178" y="89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87" name="Freeform 240"/>
              <p:cNvSpPr>
                <a:spLocks/>
              </p:cNvSpPr>
              <p:nvPr/>
            </p:nvSpPr>
            <p:spPr bwMode="auto">
              <a:xfrm>
                <a:off x="4834" y="1504"/>
                <a:ext cx="44" cy="44"/>
              </a:xfrm>
              <a:custGeom>
                <a:avLst/>
                <a:gdLst>
                  <a:gd name="T0" fmla="*/ 0 w 179"/>
                  <a:gd name="T1" fmla="*/ 0 h 177"/>
                  <a:gd name="T2" fmla="*/ 0 w 179"/>
                  <a:gd name="T3" fmla="*/ 0 h 177"/>
                  <a:gd name="T4" fmla="*/ 0 w 179"/>
                  <a:gd name="T5" fmla="*/ 0 h 177"/>
                  <a:gd name="T6" fmla="*/ 0 w 179"/>
                  <a:gd name="T7" fmla="*/ 0 h 177"/>
                  <a:gd name="T8" fmla="*/ 0 w 179"/>
                  <a:gd name="T9" fmla="*/ 0 h 177"/>
                  <a:gd name="T10" fmla="*/ 0 w 179"/>
                  <a:gd name="T11" fmla="*/ 0 h 177"/>
                  <a:gd name="T12" fmla="*/ 0 w 179"/>
                  <a:gd name="T13" fmla="*/ 0 h 177"/>
                  <a:gd name="T14" fmla="*/ 0 w 179"/>
                  <a:gd name="T15" fmla="*/ 0 h 177"/>
                  <a:gd name="T16" fmla="*/ 0 w 179"/>
                  <a:gd name="T17" fmla="*/ 0 h 177"/>
                  <a:gd name="T18" fmla="*/ 0 w 179"/>
                  <a:gd name="T19" fmla="*/ 0 h 177"/>
                  <a:gd name="T20" fmla="*/ 0 w 179"/>
                  <a:gd name="T21" fmla="*/ 0 h 177"/>
                  <a:gd name="T22" fmla="*/ 0 w 179"/>
                  <a:gd name="T23" fmla="*/ 0 h 177"/>
                  <a:gd name="T24" fmla="*/ 0 w 179"/>
                  <a:gd name="T25" fmla="*/ 0 h 177"/>
                  <a:gd name="T26" fmla="*/ 0 w 179"/>
                  <a:gd name="T27" fmla="*/ 0 h 177"/>
                  <a:gd name="T28" fmla="*/ 0 w 179"/>
                  <a:gd name="T29" fmla="*/ 0 h 177"/>
                  <a:gd name="T30" fmla="*/ 0 w 179"/>
                  <a:gd name="T31" fmla="*/ 0 h 177"/>
                  <a:gd name="T32" fmla="*/ 0 w 179"/>
                  <a:gd name="T33" fmla="*/ 0 h 177"/>
                  <a:gd name="T34" fmla="*/ 0 w 179"/>
                  <a:gd name="T35" fmla="*/ 0 h 177"/>
                  <a:gd name="T36" fmla="*/ 0 w 179"/>
                  <a:gd name="T37" fmla="*/ 0 h 177"/>
                  <a:gd name="T38" fmla="*/ 0 w 179"/>
                  <a:gd name="T39" fmla="*/ 0 h 177"/>
                  <a:gd name="T40" fmla="*/ 0 w 179"/>
                  <a:gd name="T41" fmla="*/ 0 h 177"/>
                  <a:gd name="T42" fmla="*/ 0 w 179"/>
                  <a:gd name="T43" fmla="*/ 0 h 177"/>
                  <a:gd name="T44" fmla="*/ 0 w 179"/>
                  <a:gd name="T45" fmla="*/ 0 h 177"/>
                  <a:gd name="T46" fmla="*/ 0 w 179"/>
                  <a:gd name="T47" fmla="*/ 0 h 177"/>
                  <a:gd name="T48" fmla="*/ 0 w 179"/>
                  <a:gd name="T49" fmla="*/ 0 h 177"/>
                  <a:gd name="T50" fmla="*/ 0 w 179"/>
                  <a:gd name="T51" fmla="*/ 0 h 177"/>
                  <a:gd name="T52" fmla="*/ 0 w 179"/>
                  <a:gd name="T53" fmla="*/ 0 h 177"/>
                  <a:gd name="T54" fmla="*/ 0 w 179"/>
                  <a:gd name="T55" fmla="*/ 0 h 177"/>
                  <a:gd name="T56" fmla="*/ 0 w 179"/>
                  <a:gd name="T57" fmla="*/ 0 h 177"/>
                  <a:gd name="T58" fmla="*/ 0 w 179"/>
                  <a:gd name="T59" fmla="*/ 0 h 177"/>
                  <a:gd name="T60" fmla="*/ 0 w 179"/>
                  <a:gd name="T61" fmla="*/ 0 h 177"/>
                  <a:gd name="T62" fmla="*/ 0 w 179"/>
                  <a:gd name="T63" fmla="*/ 0 h 177"/>
                  <a:gd name="T64" fmla="*/ 0 w 179"/>
                  <a:gd name="T65" fmla="*/ 0 h 177"/>
                  <a:gd name="T66" fmla="*/ 0 w 179"/>
                  <a:gd name="T67" fmla="*/ 0 h 177"/>
                  <a:gd name="T68" fmla="*/ 0 w 179"/>
                  <a:gd name="T69" fmla="*/ 0 h 177"/>
                  <a:gd name="T70" fmla="*/ 0 w 179"/>
                  <a:gd name="T71" fmla="*/ 0 h 177"/>
                  <a:gd name="T72" fmla="*/ 0 w 179"/>
                  <a:gd name="T73" fmla="*/ 0 h 177"/>
                  <a:gd name="T74" fmla="*/ 0 w 179"/>
                  <a:gd name="T75" fmla="*/ 0 h 177"/>
                  <a:gd name="T76" fmla="*/ 0 w 179"/>
                  <a:gd name="T77" fmla="*/ 0 h 177"/>
                  <a:gd name="T78" fmla="*/ 0 w 179"/>
                  <a:gd name="T79" fmla="*/ 0 h 177"/>
                  <a:gd name="T80" fmla="*/ 0 w 179"/>
                  <a:gd name="T81" fmla="*/ 0 h 17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79"/>
                  <a:gd name="T124" fmla="*/ 0 h 177"/>
                  <a:gd name="T125" fmla="*/ 179 w 179"/>
                  <a:gd name="T126" fmla="*/ 177 h 17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79" h="177">
                    <a:moveTo>
                      <a:pt x="179" y="89"/>
                    </a:moveTo>
                    <a:lnTo>
                      <a:pt x="177" y="71"/>
                    </a:lnTo>
                    <a:lnTo>
                      <a:pt x="172" y="55"/>
                    </a:lnTo>
                    <a:lnTo>
                      <a:pt x="163" y="39"/>
                    </a:lnTo>
                    <a:lnTo>
                      <a:pt x="153" y="26"/>
                    </a:lnTo>
                    <a:lnTo>
                      <a:pt x="138" y="14"/>
                    </a:lnTo>
                    <a:lnTo>
                      <a:pt x="123" y="6"/>
                    </a:lnTo>
                    <a:lnTo>
                      <a:pt x="106" y="1"/>
                    </a:lnTo>
                    <a:lnTo>
                      <a:pt x="89" y="0"/>
                    </a:lnTo>
                    <a:lnTo>
                      <a:pt x="71" y="1"/>
                    </a:lnTo>
                    <a:lnTo>
                      <a:pt x="55" y="6"/>
                    </a:lnTo>
                    <a:lnTo>
                      <a:pt x="40" y="14"/>
                    </a:lnTo>
                    <a:lnTo>
                      <a:pt x="27" y="26"/>
                    </a:lnTo>
                    <a:lnTo>
                      <a:pt x="14" y="39"/>
                    </a:lnTo>
                    <a:lnTo>
                      <a:pt x="6" y="55"/>
                    </a:lnTo>
                    <a:lnTo>
                      <a:pt x="2" y="71"/>
                    </a:lnTo>
                    <a:lnTo>
                      <a:pt x="0" y="89"/>
                    </a:lnTo>
                    <a:lnTo>
                      <a:pt x="2" y="105"/>
                    </a:lnTo>
                    <a:lnTo>
                      <a:pt x="6" y="121"/>
                    </a:lnTo>
                    <a:lnTo>
                      <a:pt x="14" y="136"/>
                    </a:lnTo>
                    <a:lnTo>
                      <a:pt x="27" y="151"/>
                    </a:lnTo>
                    <a:lnTo>
                      <a:pt x="40" y="161"/>
                    </a:lnTo>
                    <a:lnTo>
                      <a:pt x="55" y="171"/>
                    </a:lnTo>
                    <a:lnTo>
                      <a:pt x="71" y="175"/>
                    </a:lnTo>
                    <a:lnTo>
                      <a:pt x="89" y="177"/>
                    </a:lnTo>
                    <a:lnTo>
                      <a:pt x="89" y="176"/>
                    </a:lnTo>
                    <a:lnTo>
                      <a:pt x="90" y="176"/>
                    </a:lnTo>
                    <a:lnTo>
                      <a:pt x="93" y="176"/>
                    </a:lnTo>
                    <a:lnTo>
                      <a:pt x="97" y="176"/>
                    </a:lnTo>
                    <a:lnTo>
                      <a:pt x="106" y="175"/>
                    </a:lnTo>
                    <a:lnTo>
                      <a:pt x="123" y="171"/>
                    </a:lnTo>
                    <a:lnTo>
                      <a:pt x="129" y="166"/>
                    </a:lnTo>
                    <a:lnTo>
                      <a:pt x="138" y="161"/>
                    </a:lnTo>
                    <a:lnTo>
                      <a:pt x="144" y="156"/>
                    </a:lnTo>
                    <a:lnTo>
                      <a:pt x="153" y="151"/>
                    </a:lnTo>
                    <a:lnTo>
                      <a:pt x="157" y="143"/>
                    </a:lnTo>
                    <a:lnTo>
                      <a:pt x="163" y="136"/>
                    </a:lnTo>
                    <a:lnTo>
                      <a:pt x="167" y="128"/>
                    </a:lnTo>
                    <a:lnTo>
                      <a:pt x="172" y="121"/>
                    </a:lnTo>
                    <a:lnTo>
                      <a:pt x="177" y="105"/>
                    </a:lnTo>
                    <a:lnTo>
                      <a:pt x="179" y="89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88" name="Freeform 241"/>
              <p:cNvSpPr>
                <a:spLocks/>
              </p:cNvSpPr>
              <p:nvPr/>
            </p:nvSpPr>
            <p:spPr bwMode="auto">
              <a:xfrm>
                <a:off x="5265" y="1509"/>
                <a:ext cx="45" cy="44"/>
              </a:xfrm>
              <a:custGeom>
                <a:avLst/>
                <a:gdLst>
                  <a:gd name="T0" fmla="*/ 0 w 179"/>
                  <a:gd name="T1" fmla="*/ 0 h 178"/>
                  <a:gd name="T2" fmla="*/ 0 w 179"/>
                  <a:gd name="T3" fmla="*/ 0 h 178"/>
                  <a:gd name="T4" fmla="*/ 0 w 179"/>
                  <a:gd name="T5" fmla="*/ 0 h 178"/>
                  <a:gd name="T6" fmla="*/ 0 w 179"/>
                  <a:gd name="T7" fmla="*/ 0 h 178"/>
                  <a:gd name="T8" fmla="*/ 0 w 179"/>
                  <a:gd name="T9" fmla="*/ 0 h 178"/>
                  <a:gd name="T10" fmla="*/ 0 w 179"/>
                  <a:gd name="T11" fmla="*/ 0 h 178"/>
                  <a:gd name="T12" fmla="*/ 0 w 179"/>
                  <a:gd name="T13" fmla="*/ 0 h 178"/>
                  <a:gd name="T14" fmla="*/ 0 w 179"/>
                  <a:gd name="T15" fmla="*/ 0 h 178"/>
                  <a:gd name="T16" fmla="*/ 0 w 179"/>
                  <a:gd name="T17" fmla="*/ 0 h 178"/>
                  <a:gd name="T18" fmla="*/ 0 w 179"/>
                  <a:gd name="T19" fmla="*/ 0 h 178"/>
                  <a:gd name="T20" fmla="*/ 0 w 179"/>
                  <a:gd name="T21" fmla="*/ 0 h 178"/>
                  <a:gd name="T22" fmla="*/ 0 w 179"/>
                  <a:gd name="T23" fmla="*/ 0 h 178"/>
                  <a:gd name="T24" fmla="*/ 0 w 179"/>
                  <a:gd name="T25" fmla="*/ 0 h 178"/>
                  <a:gd name="T26" fmla="*/ 0 w 179"/>
                  <a:gd name="T27" fmla="*/ 0 h 178"/>
                  <a:gd name="T28" fmla="*/ 0 w 179"/>
                  <a:gd name="T29" fmla="*/ 0 h 178"/>
                  <a:gd name="T30" fmla="*/ 0 w 179"/>
                  <a:gd name="T31" fmla="*/ 0 h 178"/>
                  <a:gd name="T32" fmla="*/ 0 w 179"/>
                  <a:gd name="T33" fmla="*/ 0 h 178"/>
                  <a:gd name="T34" fmla="*/ 0 w 179"/>
                  <a:gd name="T35" fmla="*/ 0 h 178"/>
                  <a:gd name="T36" fmla="*/ 0 w 179"/>
                  <a:gd name="T37" fmla="*/ 0 h 178"/>
                  <a:gd name="T38" fmla="*/ 0 w 179"/>
                  <a:gd name="T39" fmla="*/ 0 h 178"/>
                  <a:gd name="T40" fmla="*/ 0 w 179"/>
                  <a:gd name="T41" fmla="*/ 0 h 178"/>
                  <a:gd name="T42" fmla="*/ 0 w 179"/>
                  <a:gd name="T43" fmla="*/ 0 h 178"/>
                  <a:gd name="T44" fmla="*/ 0 w 179"/>
                  <a:gd name="T45" fmla="*/ 0 h 178"/>
                  <a:gd name="T46" fmla="*/ 0 w 179"/>
                  <a:gd name="T47" fmla="*/ 0 h 178"/>
                  <a:gd name="T48" fmla="*/ 0 w 179"/>
                  <a:gd name="T49" fmla="*/ 0 h 178"/>
                  <a:gd name="T50" fmla="*/ 0 w 179"/>
                  <a:gd name="T51" fmla="*/ 0 h 178"/>
                  <a:gd name="T52" fmla="*/ 0 w 179"/>
                  <a:gd name="T53" fmla="*/ 0 h 178"/>
                  <a:gd name="T54" fmla="*/ 0 w 179"/>
                  <a:gd name="T55" fmla="*/ 0 h 178"/>
                  <a:gd name="T56" fmla="*/ 0 w 179"/>
                  <a:gd name="T57" fmla="*/ 0 h 178"/>
                  <a:gd name="T58" fmla="*/ 0 w 179"/>
                  <a:gd name="T59" fmla="*/ 0 h 178"/>
                  <a:gd name="T60" fmla="*/ 0 w 179"/>
                  <a:gd name="T61" fmla="*/ 0 h 178"/>
                  <a:gd name="T62" fmla="*/ 0 w 179"/>
                  <a:gd name="T63" fmla="*/ 0 h 178"/>
                  <a:gd name="T64" fmla="*/ 0 w 179"/>
                  <a:gd name="T65" fmla="*/ 0 h 178"/>
                  <a:gd name="T66" fmla="*/ 0 w 179"/>
                  <a:gd name="T67" fmla="*/ 0 h 178"/>
                  <a:gd name="T68" fmla="*/ 0 w 179"/>
                  <a:gd name="T69" fmla="*/ 0 h 178"/>
                  <a:gd name="T70" fmla="*/ 0 w 179"/>
                  <a:gd name="T71" fmla="*/ 0 h 178"/>
                  <a:gd name="T72" fmla="*/ 0 w 179"/>
                  <a:gd name="T73" fmla="*/ 0 h 178"/>
                  <a:gd name="T74" fmla="*/ 0 w 179"/>
                  <a:gd name="T75" fmla="*/ 0 h 178"/>
                  <a:gd name="T76" fmla="*/ 0 w 179"/>
                  <a:gd name="T77" fmla="*/ 0 h 178"/>
                  <a:gd name="T78" fmla="*/ 0 w 179"/>
                  <a:gd name="T79" fmla="*/ 0 h 178"/>
                  <a:gd name="T80" fmla="*/ 0 w 179"/>
                  <a:gd name="T81" fmla="*/ 0 h 17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79"/>
                  <a:gd name="T124" fmla="*/ 0 h 178"/>
                  <a:gd name="T125" fmla="*/ 179 w 179"/>
                  <a:gd name="T126" fmla="*/ 178 h 17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79" h="178">
                    <a:moveTo>
                      <a:pt x="179" y="90"/>
                    </a:moveTo>
                    <a:lnTo>
                      <a:pt x="177" y="72"/>
                    </a:lnTo>
                    <a:lnTo>
                      <a:pt x="172" y="55"/>
                    </a:lnTo>
                    <a:lnTo>
                      <a:pt x="163" y="39"/>
                    </a:lnTo>
                    <a:lnTo>
                      <a:pt x="152" y="27"/>
                    </a:lnTo>
                    <a:lnTo>
                      <a:pt x="137" y="14"/>
                    </a:lnTo>
                    <a:lnTo>
                      <a:pt x="122" y="6"/>
                    </a:lnTo>
                    <a:lnTo>
                      <a:pt x="106" y="2"/>
                    </a:lnTo>
                    <a:lnTo>
                      <a:pt x="89" y="0"/>
                    </a:lnTo>
                    <a:lnTo>
                      <a:pt x="71" y="2"/>
                    </a:lnTo>
                    <a:lnTo>
                      <a:pt x="55" y="6"/>
                    </a:lnTo>
                    <a:lnTo>
                      <a:pt x="40" y="14"/>
                    </a:lnTo>
                    <a:lnTo>
                      <a:pt x="27" y="27"/>
                    </a:lnTo>
                    <a:lnTo>
                      <a:pt x="14" y="39"/>
                    </a:lnTo>
                    <a:lnTo>
                      <a:pt x="6" y="55"/>
                    </a:lnTo>
                    <a:lnTo>
                      <a:pt x="2" y="72"/>
                    </a:lnTo>
                    <a:lnTo>
                      <a:pt x="0" y="90"/>
                    </a:lnTo>
                    <a:lnTo>
                      <a:pt x="2" y="106"/>
                    </a:lnTo>
                    <a:lnTo>
                      <a:pt x="6" y="122"/>
                    </a:lnTo>
                    <a:lnTo>
                      <a:pt x="14" y="137"/>
                    </a:lnTo>
                    <a:lnTo>
                      <a:pt x="27" y="152"/>
                    </a:lnTo>
                    <a:lnTo>
                      <a:pt x="40" y="162"/>
                    </a:lnTo>
                    <a:lnTo>
                      <a:pt x="55" y="171"/>
                    </a:lnTo>
                    <a:lnTo>
                      <a:pt x="71" y="176"/>
                    </a:lnTo>
                    <a:lnTo>
                      <a:pt x="89" y="178"/>
                    </a:lnTo>
                    <a:lnTo>
                      <a:pt x="89" y="177"/>
                    </a:lnTo>
                    <a:lnTo>
                      <a:pt x="90" y="177"/>
                    </a:lnTo>
                    <a:lnTo>
                      <a:pt x="93" y="177"/>
                    </a:lnTo>
                    <a:lnTo>
                      <a:pt x="97" y="177"/>
                    </a:lnTo>
                    <a:lnTo>
                      <a:pt x="106" y="176"/>
                    </a:lnTo>
                    <a:lnTo>
                      <a:pt x="122" y="171"/>
                    </a:lnTo>
                    <a:lnTo>
                      <a:pt x="129" y="167"/>
                    </a:lnTo>
                    <a:lnTo>
                      <a:pt x="137" y="162"/>
                    </a:lnTo>
                    <a:lnTo>
                      <a:pt x="144" y="156"/>
                    </a:lnTo>
                    <a:lnTo>
                      <a:pt x="152" y="152"/>
                    </a:lnTo>
                    <a:lnTo>
                      <a:pt x="157" y="144"/>
                    </a:lnTo>
                    <a:lnTo>
                      <a:pt x="163" y="137"/>
                    </a:lnTo>
                    <a:lnTo>
                      <a:pt x="167" y="129"/>
                    </a:lnTo>
                    <a:lnTo>
                      <a:pt x="172" y="122"/>
                    </a:lnTo>
                    <a:lnTo>
                      <a:pt x="177" y="106"/>
                    </a:lnTo>
                    <a:lnTo>
                      <a:pt x="179" y="90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89" name="Freeform 242"/>
              <p:cNvSpPr>
                <a:spLocks/>
              </p:cNvSpPr>
              <p:nvPr/>
            </p:nvSpPr>
            <p:spPr bwMode="auto">
              <a:xfrm>
                <a:off x="3553" y="1484"/>
                <a:ext cx="45" cy="44"/>
              </a:xfrm>
              <a:custGeom>
                <a:avLst/>
                <a:gdLst>
                  <a:gd name="T0" fmla="*/ 0 w 178"/>
                  <a:gd name="T1" fmla="*/ 0 h 177"/>
                  <a:gd name="T2" fmla="*/ 0 w 178"/>
                  <a:gd name="T3" fmla="*/ 0 h 177"/>
                  <a:gd name="T4" fmla="*/ 0 w 178"/>
                  <a:gd name="T5" fmla="*/ 0 h 177"/>
                  <a:gd name="T6" fmla="*/ 0 w 178"/>
                  <a:gd name="T7" fmla="*/ 0 h 177"/>
                  <a:gd name="T8" fmla="*/ 0 w 178"/>
                  <a:gd name="T9" fmla="*/ 0 h 177"/>
                  <a:gd name="T10" fmla="*/ 0 w 178"/>
                  <a:gd name="T11" fmla="*/ 0 h 177"/>
                  <a:gd name="T12" fmla="*/ 0 w 178"/>
                  <a:gd name="T13" fmla="*/ 0 h 177"/>
                  <a:gd name="T14" fmla="*/ 0 w 178"/>
                  <a:gd name="T15" fmla="*/ 0 h 177"/>
                  <a:gd name="T16" fmla="*/ 0 w 178"/>
                  <a:gd name="T17" fmla="*/ 0 h 177"/>
                  <a:gd name="T18" fmla="*/ 0 w 178"/>
                  <a:gd name="T19" fmla="*/ 0 h 177"/>
                  <a:gd name="T20" fmla="*/ 0 w 178"/>
                  <a:gd name="T21" fmla="*/ 0 h 177"/>
                  <a:gd name="T22" fmla="*/ 0 w 178"/>
                  <a:gd name="T23" fmla="*/ 0 h 177"/>
                  <a:gd name="T24" fmla="*/ 0 w 178"/>
                  <a:gd name="T25" fmla="*/ 0 h 177"/>
                  <a:gd name="T26" fmla="*/ 0 w 178"/>
                  <a:gd name="T27" fmla="*/ 0 h 177"/>
                  <a:gd name="T28" fmla="*/ 0 w 178"/>
                  <a:gd name="T29" fmla="*/ 0 h 177"/>
                  <a:gd name="T30" fmla="*/ 0 w 178"/>
                  <a:gd name="T31" fmla="*/ 0 h 177"/>
                  <a:gd name="T32" fmla="*/ 0 w 178"/>
                  <a:gd name="T33" fmla="*/ 0 h 177"/>
                  <a:gd name="T34" fmla="*/ 0 w 178"/>
                  <a:gd name="T35" fmla="*/ 0 h 177"/>
                  <a:gd name="T36" fmla="*/ 0 w 178"/>
                  <a:gd name="T37" fmla="*/ 0 h 177"/>
                  <a:gd name="T38" fmla="*/ 0 w 178"/>
                  <a:gd name="T39" fmla="*/ 0 h 177"/>
                  <a:gd name="T40" fmla="*/ 0 w 178"/>
                  <a:gd name="T41" fmla="*/ 0 h 177"/>
                  <a:gd name="T42" fmla="*/ 0 w 178"/>
                  <a:gd name="T43" fmla="*/ 0 h 177"/>
                  <a:gd name="T44" fmla="*/ 0 w 178"/>
                  <a:gd name="T45" fmla="*/ 0 h 177"/>
                  <a:gd name="T46" fmla="*/ 0 w 178"/>
                  <a:gd name="T47" fmla="*/ 0 h 177"/>
                  <a:gd name="T48" fmla="*/ 0 w 178"/>
                  <a:gd name="T49" fmla="*/ 0 h 177"/>
                  <a:gd name="T50" fmla="*/ 0 w 178"/>
                  <a:gd name="T51" fmla="*/ 0 h 177"/>
                  <a:gd name="T52" fmla="*/ 0 w 178"/>
                  <a:gd name="T53" fmla="*/ 0 h 177"/>
                  <a:gd name="T54" fmla="*/ 0 w 178"/>
                  <a:gd name="T55" fmla="*/ 0 h 177"/>
                  <a:gd name="T56" fmla="*/ 0 w 178"/>
                  <a:gd name="T57" fmla="*/ 0 h 177"/>
                  <a:gd name="T58" fmla="*/ 0 w 178"/>
                  <a:gd name="T59" fmla="*/ 0 h 177"/>
                  <a:gd name="T60" fmla="*/ 0 w 178"/>
                  <a:gd name="T61" fmla="*/ 0 h 177"/>
                  <a:gd name="T62" fmla="*/ 0 w 178"/>
                  <a:gd name="T63" fmla="*/ 0 h 177"/>
                  <a:gd name="T64" fmla="*/ 0 w 178"/>
                  <a:gd name="T65" fmla="*/ 0 h 177"/>
                  <a:gd name="T66" fmla="*/ 0 w 178"/>
                  <a:gd name="T67" fmla="*/ 0 h 177"/>
                  <a:gd name="T68" fmla="*/ 0 w 178"/>
                  <a:gd name="T69" fmla="*/ 0 h 177"/>
                  <a:gd name="T70" fmla="*/ 0 w 178"/>
                  <a:gd name="T71" fmla="*/ 0 h 177"/>
                  <a:gd name="T72" fmla="*/ 0 w 178"/>
                  <a:gd name="T73" fmla="*/ 0 h 177"/>
                  <a:gd name="T74" fmla="*/ 0 w 178"/>
                  <a:gd name="T75" fmla="*/ 0 h 177"/>
                  <a:gd name="T76" fmla="*/ 0 w 178"/>
                  <a:gd name="T77" fmla="*/ 0 h 177"/>
                  <a:gd name="T78" fmla="*/ 0 w 178"/>
                  <a:gd name="T79" fmla="*/ 0 h 177"/>
                  <a:gd name="T80" fmla="*/ 0 w 178"/>
                  <a:gd name="T81" fmla="*/ 0 h 17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78"/>
                  <a:gd name="T124" fmla="*/ 0 h 177"/>
                  <a:gd name="T125" fmla="*/ 178 w 178"/>
                  <a:gd name="T126" fmla="*/ 177 h 17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78" h="177">
                    <a:moveTo>
                      <a:pt x="178" y="89"/>
                    </a:moveTo>
                    <a:lnTo>
                      <a:pt x="176" y="71"/>
                    </a:lnTo>
                    <a:lnTo>
                      <a:pt x="171" y="55"/>
                    </a:lnTo>
                    <a:lnTo>
                      <a:pt x="162" y="39"/>
                    </a:lnTo>
                    <a:lnTo>
                      <a:pt x="152" y="26"/>
                    </a:lnTo>
                    <a:lnTo>
                      <a:pt x="137" y="13"/>
                    </a:lnTo>
                    <a:lnTo>
                      <a:pt x="122" y="5"/>
                    </a:lnTo>
                    <a:lnTo>
                      <a:pt x="106" y="1"/>
                    </a:lnTo>
                    <a:lnTo>
                      <a:pt x="88" y="0"/>
                    </a:lnTo>
                    <a:lnTo>
                      <a:pt x="70" y="1"/>
                    </a:lnTo>
                    <a:lnTo>
                      <a:pt x="54" y="5"/>
                    </a:lnTo>
                    <a:lnTo>
                      <a:pt x="39" y="13"/>
                    </a:lnTo>
                    <a:lnTo>
                      <a:pt x="26" y="26"/>
                    </a:lnTo>
                    <a:lnTo>
                      <a:pt x="13" y="39"/>
                    </a:lnTo>
                    <a:lnTo>
                      <a:pt x="5" y="55"/>
                    </a:lnTo>
                    <a:lnTo>
                      <a:pt x="1" y="71"/>
                    </a:lnTo>
                    <a:lnTo>
                      <a:pt x="0" y="89"/>
                    </a:lnTo>
                    <a:lnTo>
                      <a:pt x="1" y="105"/>
                    </a:lnTo>
                    <a:lnTo>
                      <a:pt x="5" y="121"/>
                    </a:lnTo>
                    <a:lnTo>
                      <a:pt x="13" y="136"/>
                    </a:lnTo>
                    <a:lnTo>
                      <a:pt x="26" y="151"/>
                    </a:lnTo>
                    <a:lnTo>
                      <a:pt x="39" y="161"/>
                    </a:lnTo>
                    <a:lnTo>
                      <a:pt x="54" y="170"/>
                    </a:lnTo>
                    <a:lnTo>
                      <a:pt x="70" y="175"/>
                    </a:lnTo>
                    <a:lnTo>
                      <a:pt x="88" y="177"/>
                    </a:lnTo>
                    <a:lnTo>
                      <a:pt x="88" y="176"/>
                    </a:lnTo>
                    <a:lnTo>
                      <a:pt x="89" y="176"/>
                    </a:lnTo>
                    <a:lnTo>
                      <a:pt x="92" y="176"/>
                    </a:lnTo>
                    <a:lnTo>
                      <a:pt x="96" y="176"/>
                    </a:lnTo>
                    <a:lnTo>
                      <a:pt x="106" y="175"/>
                    </a:lnTo>
                    <a:lnTo>
                      <a:pt x="122" y="170"/>
                    </a:lnTo>
                    <a:lnTo>
                      <a:pt x="129" y="166"/>
                    </a:lnTo>
                    <a:lnTo>
                      <a:pt x="137" y="161"/>
                    </a:lnTo>
                    <a:lnTo>
                      <a:pt x="144" y="155"/>
                    </a:lnTo>
                    <a:lnTo>
                      <a:pt x="152" y="151"/>
                    </a:lnTo>
                    <a:lnTo>
                      <a:pt x="156" y="143"/>
                    </a:lnTo>
                    <a:lnTo>
                      <a:pt x="162" y="136"/>
                    </a:lnTo>
                    <a:lnTo>
                      <a:pt x="167" y="128"/>
                    </a:lnTo>
                    <a:lnTo>
                      <a:pt x="171" y="121"/>
                    </a:lnTo>
                    <a:lnTo>
                      <a:pt x="176" y="105"/>
                    </a:lnTo>
                    <a:lnTo>
                      <a:pt x="178" y="89"/>
                    </a:ln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grpSp>
            <p:nvGrpSpPr>
              <p:cNvPr id="7390" name="Group 247"/>
              <p:cNvGrpSpPr>
                <a:grpSpLocks/>
              </p:cNvGrpSpPr>
              <p:nvPr/>
            </p:nvGrpSpPr>
            <p:grpSpPr bwMode="auto">
              <a:xfrm>
                <a:off x="3576" y="1496"/>
                <a:ext cx="1712" cy="35"/>
                <a:chOff x="3576" y="1496"/>
                <a:chExt cx="1712" cy="35"/>
              </a:xfrm>
            </p:grpSpPr>
            <p:sp>
              <p:nvSpPr>
                <p:cNvPr id="7406" name="Freeform 248"/>
                <p:cNvSpPr>
                  <a:spLocks/>
                </p:cNvSpPr>
                <p:nvPr/>
              </p:nvSpPr>
              <p:spPr bwMode="auto">
                <a:xfrm>
                  <a:off x="4434" y="1506"/>
                  <a:ext cx="854" cy="25"/>
                </a:xfrm>
                <a:custGeom>
                  <a:avLst/>
                  <a:gdLst>
                    <a:gd name="T0" fmla="*/ 0 w 3414"/>
                    <a:gd name="T1" fmla="*/ 0 h 102"/>
                    <a:gd name="T2" fmla="*/ 0 w 3414"/>
                    <a:gd name="T3" fmla="*/ 0 h 102"/>
                    <a:gd name="T4" fmla="*/ 0 w 3414"/>
                    <a:gd name="T5" fmla="*/ 0 h 102"/>
                    <a:gd name="T6" fmla="*/ 0 60000 65536"/>
                    <a:gd name="T7" fmla="*/ 0 60000 65536"/>
                    <a:gd name="T8" fmla="*/ 0 60000 65536"/>
                    <a:gd name="T9" fmla="*/ 0 w 3414"/>
                    <a:gd name="T10" fmla="*/ 0 h 102"/>
                    <a:gd name="T11" fmla="*/ 3414 w 3414"/>
                    <a:gd name="T12" fmla="*/ 102 h 10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414" h="102">
                      <a:moveTo>
                        <a:pt x="3414" y="102"/>
                      </a:moveTo>
                      <a:lnTo>
                        <a:pt x="1686" y="8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8575">
                  <a:solidFill>
                    <a:srgbClr val="0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7407" name="Freeform 249"/>
                <p:cNvSpPr>
                  <a:spLocks/>
                </p:cNvSpPr>
                <p:nvPr/>
              </p:nvSpPr>
              <p:spPr bwMode="auto">
                <a:xfrm>
                  <a:off x="3576" y="1496"/>
                  <a:ext cx="867" cy="25"/>
                </a:xfrm>
                <a:custGeom>
                  <a:avLst/>
                  <a:gdLst>
                    <a:gd name="T0" fmla="*/ 0 w 3469"/>
                    <a:gd name="T1" fmla="*/ 0 h 101"/>
                    <a:gd name="T2" fmla="*/ 0 w 3469"/>
                    <a:gd name="T3" fmla="*/ 0 h 101"/>
                    <a:gd name="T4" fmla="*/ 0 w 3469"/>
                    <a:gd name="T5" fmla="*/ 0 h 101"/>
                    <a:gd name="T6" fmla="*/ 0 w 3469"/>
                    <a:gd name="T7" fmla="*/ 0 h 10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469"/>
                    <a:gd name="T13" fmla="*/ 0 h 101"/>
                    <a:gd name="T14" fmla="*/ 3469 w 3469"/>
                    <a:gd name="T15" fmla="*/ 101 h 10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469" h="101">
                      <a:moveTo>
                        <a:pt x="3469" y="12"/>
                      </a:moveTo>
                      <a:lnTo>
                        <a:pt x="1708" y="101"/>
                      </a:lnTo>
                      <a:lnTo>
                        <a:pt x="569" y="0"/>
                      </a:lnTo>
                      <a:lnTo>
                        <a:pt x="0" y="40"/>
                      </a:lnTo>
                    </a:path>
                  </a:pathLst>
                </a:custGeom>
                <a:noFill/>
                <a:ln w="28575">
                  <a:solidFill>
                    <a:srgbClr val="0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7391" name="Rectangle 159"/>
              <p:cNvSpPr>
                <a:spLocks noChangeArrowheads="1"/>
              </p:cNvSpPr>
              <p:nvPr/>
            </p:nvSpPr>
            <p:spPr bwMode="auto">
              <a:xfrm>
                <a:off x="3373" y="2783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 defTabSz="914400"/>
                <a:r>
                  <a:rPr lang="en-GB" sz="1400">
                    <a:solidFill>
                      <a:srgbClr val="000066"/>
                    </a:solidFill>
                  </a:rPr>
                  <a:t>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392" name="Rectangle 160"/>
              <p:cNvSpPr>
                <a:spLocks noChangeArrowheads="1"/>
              </p:cNvSpPr>
              <p:nvPr/>
            </p:nvSpPr>
            <p:spPr bwMode="auto">
              <a:xfrm>
                <a:off x="3311" y="2502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 defTabSz="914400"/>
                <a:r>
                  <a:rPr lang="en-GB" sz="1400">
                    <a:solidFill>
                      <a:srgbClr val="000066"/>
                    </a:solidFill>
                  </a:rPr>
                  <a:t>20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393" name="Rectangle 161"/>
              <p:cNvSpPr>
                <a:spLocks noChangeArrowheads="1"/>
              </p:cNvSpPr>
              <p:nvPr/>
            </p:nvSpPr>
            <p:spPr bwMode="auto">
              <a:xfrm>
                <a:off x="3311" y="2230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 defTabSz="914400"/>
                <a:r>
                  <a:rPr lang="en-GB" sz="1400">
                    <a:solidFill>
                      <a:srgbClr val="000066"/>
                    </a:solidFill>
                  </a:rPr>
                  <a:t>40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394" name="Rectangle 162"/>
              <p:cNvSpPr>
                <a:spLocks noChangeArrowheads="1"/>
              </p:cNvSpPr>
              <p:nvPr/>
            </p:nvSpPr>
            <p:spPr bwMode="auto">
              <a:xfrm>
                <a:off x="3311" y="1962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 defTabSz="914400"/>
                <a:r>
                  <a:rPr lang="en-GB" sz="1400">
                    <a:solidFill>
                      <a:srgbClr val="000066"/>
                    </a:solidFill>
                  </a:rPr>
                  <a:t>60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395" name="Rectangle 163"/>
              <p:cNvSpPr>
                <a:spLocks noChangeArrowheads="1"/>
              </p:cNvSpPr>
              <p:nvPr/>
            </p:nvSpPr>
            <p:spPr bwMode="auto">
              <a:xfrm>
                <a:off x="3311" y="1689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 defTabSz="914400"/>
                <a:r>
                  <a:rPr lang="en-GB" sz="1400">
                    <a:solidFill>
                      <a:srgbClr val="000066"/>
                    </a:solidFill>
                  </a:rPr>
                  <a:t>80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396" name="Rectangle 164"/>
              <p:cNvSpPr>
                <a:spLocks noChangeArrowheads="1"/>
              </p:cNvSpPr>
              <p:nvPr/>
            </p:nvSpPr>
            <p:spPr bwMode="auto">
              <a:xfrm>
                <a:off x="3249" y="1412"/>
                <a:ext cx="186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 defTabSz="914400"/>
                <a:r>
                  <a:rPr lang="en-GB" sz="1400">
                    <a:solidFill>
                      <a:srgbClr val="000066"/>
                    </a:solidFill>
                  </a:rPr>
                  <a:t>100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397" name="Rectangle 164"/>
              <p:cNvSpPr>
                <a:spLocks noChangeArrowheads="1"/>
              </p:cNvSpPr>
              <p:nvPr/>
            </p:nvSpPr>
            <p:spPr bwMode="auto">
              <a:xfrm>
                <a:off x="3249" y="1143"/>
                <a:ext cx="186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 defTabSz="914400"/>
                <a:r>
                  <a:rPr lang="en-GB" sz="1400">
                    <a:solidFill>
                      <a:srgbClr val="000066"/>
                    </a:solidFill>
                  </a:rPr>
                  <a:t>120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398" name="Rectangle 159"/>
              <p:cNvSpPr>
                <a:spLocks noChangeArrowheads="1"/>
              </p:cNvSpPr>
              <p:nvPr/>
            </p:nvSpPr>
            <p:spPr bwMode="auto">
              <a:xfrm>
                <a:off x="3545" y="2907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en-GB" sz="1400">
                    <a:solidFill>
                      <a:srgbClr val="000066"/>
                    </a:solidFill>
                  </a:rPr>
                  <a:t>0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399" name="Rectangle 159"/>
              <p:cNvSpPr>
                <a:spLocks noChangeArrowheads="1"/>
              </p:cNvSpPr>
              <p:nvPr/>
            </p:nvSpPr>
            <p:spPr bwMode="auto">
              <a:xfrm>
                <a:off x="3685" y="2907"/>
                <a:ext cx="6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en-GB" sz="1400">
                    <a:solidFill>
                      <a:srgbClr val="000066"/>
                    </a:solidFill>
                  </a:rPr>
                  <a:t>4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400" name="Rectangle 159"/>
              <p:cNvSpPr>
                <a:spLocks noChangeArrowheads="1"/>
              </p:cNvSpPr>
              <p:nvPr/>
            </p:nvSpPr>
            <p:spPr bwMode="auto">
              <a:xfrm>
                <a:off x="3951" y="2907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en-GB" sz="1400">
                    <a:solidFill>
                      <a:srgbClr val="000066"/>
                    </a:solidFill>
                  </a:rPr>
                  <a:t>12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401" name="Rectangle 159"/>
              <p:cNvSpPr>
                <a:spLocks noChangeArrowheads="1"/>
              </p:cNvSpPr>
              <p:nvPr/>
            </p:nvSpPr>
            <p:spPr bwMode="auto">
              <a:xfrm>
                <a:off x="4376" y="2907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en-GB" sz="1400">
                    <a:solidFill>
                      <a:srgbClr val="000066"/>
                    </a:solidFill>
                  </a:rPr>
                  <a:t>24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402" name="Rectangle 159"/>
              <p:cNvSpPr>
                <a:spLocks noChangeArrowheads="1"/>
              </p:cNvSpPr>
              <p:nvPr/>
            </p:nvSpPr>
            <p:spPr bwMode="auto">
              <a:xfrm>
                <a:off x="4813" y="2907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en-GB" sz="1400">
                    <a:solidFill>
                      <a:srgbClr val="000066"/>
                    </a:solidFill>
                  </a:rPr>
                  <a:t>36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403" name="Rectangle 159"/>
              <p:cNvSpPr>
                <a:spLocks noChangeArrowheads="1"/>
              </p:cNvSpPr>
              <p:nvPr/>
            </p:nvSpPr>
            <p:spPr bwMode="auto">
              <a:xfrm>
                <a:off x="5239" y="2907"/>
                <a:ext cx="12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en-GB" sz="1400">
                    <a:solidFill>
                      <a:srgbClr val="000066"/>
                    </a:solidFill>
                  </a:rPr>
                  <a:t>48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404" name="Rectangle 159"/>
              <p:cNvSpPr>
                <a:spLocks noChangeArrowheads="1"/>
              </p:cNvSpPr>
              <p:nvPr/>
            </p:nvSpPr>
            <p:spPr bwMode="auto">
              <a:xfrm>
                <a:off x="4150" y="3069"/>
                <a:ext cx="578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en-GB" sz="1400">
                    <a:solidFill>
                      <a:srgbClr val="000066"/>
                    </a:solidFill>
                  </a:rPr>
                  <a:t>Study week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  <p:sp>
            <p:nvSpPr>
              <p:cNvPr id="7405" name="Rectangle 159"/>
              <p:cNvSpPr>
                <a:spLocks noChangeArrowheads="1"/>
              </p:cNvSpPr>
              <p:nvPr/>
            </p:nvSpPr>
            <p:spPr bwMode="auto">
              <a:xfrm>
                <a:off x="1434" y="3069"/>
                <a:ext cx="578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en-GB" sz="1400">
                    <a:solidFill>
                      <a:srgbClr val="000066"/>
                    </a:solidFill>
                  </a:rPr>
                  <a:t>Study week</a:t>
                </a:r>
                <a:endParaRPr lang="en-GB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7208" name="ZoneTexte 246"/>
            <p:cNvSpPr txBox="1">
              <a:spLocks noChangeArrowheads="1"/>
            </p:cNvSpPr>
            <p:nvPr/>
          </p:nvSpPr>
          <p:spPr bwMode="auto">
            <a:xfrm>
              <a:off x="3175" y="5867400"/>
              <a:ext cx="29686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400">
                  <a:solidFill>
                    <a:srgbClr val="000066"/>
                  </a:solidFill>
                </a:rPr>
                <a:t>* Evaluated by the MDRD equation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AI266073 Study: Switch PI or NNRTI to TDF/FTC/EFV</a:t>
            </a: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>
          <a:xfrm>
            <a:off x="0" y="1165225"/>
            <a:ext cx="9024938" cy="5303838"/>
          </a:xfrm>
        </p:spPr>
        <p:txBody>
          <a:bodyPr/>
          <a:lstStyle/>
          <a:p>
            <a:pPr>
              <a:spcBef>
                <a:spcPts val="275"/>
              </a:spcBef>
            </a:pPr>
            <a:r>
              <a:rPr lang="en-GB" sz="2800" b="1" smtClean="0">
                <a:latin typeface="Calibri" pitchFamily="34" charset="0"/>
                <a:ea typeface="ＭＳ Ｐゴシック" pitchFamily="-1" charset="-128"/>
              </a:rPr>
              <a:t>Fasting lipid changes</a:t>
            </a:r>
          </a:p>
          <a:p>
            <a:pPr lvl="1">
              <a:spcBef>
                <a:spcPts val="275"/>
              </a:spcBef>
            </a:pPr>
            <a:r>
              <a:rPr lang="en-GB" sz="1900" smtClean="0">
                <a:ea typeface="ＭＳ Ｐゴシック" pitchFamily="-1" charset="-128"/>
              </a:rPr>
              <a:t>Overall, no significant differences were seen between treatment arms for fasting total cholesterol and LDL cholesterol</a:t>
            </a:r>
          </a:p>
          <a:p>
            <a:pPr lvl="1">
              <a:spcBef>
                <a:spcPts val="275"/>
              </a:spcBef>
            </a:pPr>
            <a:r>
              <a:rPr lang="en-GB" sz="1900" smtClean="0">
                <a:ea typeface="ＭＳ Ｐゴシック" pitchFamily="-1" charset="-128"/>
              </a:rPr>
              <a:t>No change in HDL cholesterol overall or in the prior NNRTI stratum</a:t>
            </a:r>
          </a:p>
          <a:p>
            <a:pPr lvl="1">
              <a:spcBef>
                <a:spcPts val="275"/>
              </a:spcBef>
            </a:pPr>
            <a:r>
              <a:rPr lang="en-GB" sz="1900" smtClean="0">
                <a:ea typeface="ＭＳ Ｐゴシック" pitchFamily="-1" charset="-128"/>
              </a:rPr>
              <a:t>Significant increase in HDL cholesterol in the TDF/FTC/EFV group vs SBR group for patients in the prior PI regimen</a:t>
            </a:r>
          </a:p>
          <a:p>
            <a:pPr lvl="1">
              <a:spcBef>
                <a:spcPts val="275"/>
              </a:spcBef>
            </a:pPr>
            <a:r>
              <a:rPr lang="en-GB" sz="1900" smtClean="0">
                <a:ea typeface="ＭＳ Ｐゴシック" pitchFamily="-1" charset="-128"/>
              </a:rPr>
              <a:t>For triglycerides, decrease of levels were significantly higher in the TDF/FTC/EFV group and was greatest in the prior PI stratum</a:t>
            </a:r>
            <a:br>
              <a:rPr lang="en-GB" sz="1900" smtClean="0">
                <a:ea typeface="ＭＳ Ｐゴシック" pitchFamily="-1" charset="-128"/>
              </a:rPr>
            </a:br>
            <a:endParaRPr lang="en-GB" sz="1900" smtClean="0">
              <a:ea typeface="ＭＳ Ｐゴシック" pitchFamily="-1" charset="-128"/>
            </a:endParaRPr>
          </a:p>
          <a:p>
            <a:pPr>
              <a:spcBef>
                <a:spcPts val="275"/>
              </a:spcBef>
            </a:pPr>
            <a:r>
              <a:rPr lang="en-GB" sz="2800" b="1" smtClean="0">
                <a:latin typeface="Calibri" pitchFamily="34" charset="0"/>
                <a:ea typeface="ＭＳ Ｐゴシック" pitchFamily="-1" charset="-128"/>
              </a:rPr>
              <a:t>Patients’ questionnaires</a:t>
            </a:r>
          </a:p>
          <a:p>
            <a:pPr lvl="1">
              <a:spcBef>
                <a:spcPts val="275"/>
              </a:spcBef>
            </a:pPr>
            <a:r>
              <a:rPr lang="en-GB" sz="1900" smtClean="0">
                <a:ea typeface="ＭＳ Ｐゴシック" pitchFamily="-1" charset="-128"/>
              </a:rPr>
              <a:t>Preference of TDF/FTC/EFV over the previous regimen</a:t>
            </a:r>
          </a:p>
          <a:p>
            <a:pPr lvl="1">
              <a:spcBef>
                <a:spcPts val="275"/>
              </a:spcBef>
            </a:pPr>
            <a:r>
              <a:rPr lang="en-GB" sz="1900" smtClean="0">
                <a:ea typeface="ＭＳ Ｐゴシック" pitchFamily="-1" charset="-128"/>
              </a:rPr>
              <a:t>TDF/FTC/EFV regimen considered easier than SBR (p &lt; 0.001)</a:t>
            </a:r>
          </a:p>
          <a:p>
            <a:pPr lvl="1">
              <a:spcBef>
                <a:spcPts val="275"/>
              </a:spcBef>
            </a:pPr>
            <a:r>
              <a:rPr lang="en-GB" sz="1900" smtClean="0">
                <a:ea typeface="ＭＳ Ｐゴシック" pitchFamily="-1" charset="-128"/>
              </a:rPr>
              <a:t>Patients in the TDF/FTC/EFV group had more symptoms of dizziness or light-headedness compared with the SBR, at W4 (p = 0.018)</a:t>
            </a:r>
          </a:p>
          <a:p>
            <a:pPr lvl="1">
              <a:spcBef>
                <a:spcPts val="275"/>
              </a:spcBef>
            </a:pPr>
            <a:r>
              <a:rPr lang="en-GB" sz="1900" smtClean="0">
                <a:ea typeface="ＭＳ Ｐゴシック" pitchFamily="-1" charset="-128"/>
              </a:rPr>
              <a:t>Improvement in </a:t>
            </a:r>
            <a:r>
              <a:rPr lang="fr-FR" sz="1900" smtClean="0">
                <a:ea typeface="ＭＳ Ｐゴシック" pitchFamily="-1" charset="-128"/>
              </a:rPr>
              <a:t>diarrhoea</a:t>
            </a:r>
            <a:r>
              <a:rPr lang="en-GB" sz="1900" smtClean="0">
                <a:ea typeface="ＭＳ Ｐゴシック" pitchFamily="-1" charset="-128"/>
              </a:rPr>
              <a:t> and loose bowel movements in the TDF/FTC/EFV group for patients with prior PI-based regimen (p = 0.002)</a:t>
            </a:r>
          </a:p>
        </p:txBody>
      </p:sp>
      <p:sp>
        <p:nvSpPr>
          <p:cNvPr id="8196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DeJesus E, JAIDS 2009;51:163-74</a:t>
            </a:r>
          </a:p>
        </p:txBody>
      </p:sp>
      <p:sp>
        <p:nvSpPr>
          <p:cNvPr id="819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AI266073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50338" cy="1106488"/>
          </a:xfrm>
        </p:spPr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AI266073 Study: Switch PI or NNRTI to TDF/FTC/EFV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0" y="1168400"/>
            <a:ext cx="9024938" cy="5303838"/>
          </a:xfrm>
        </p:spPr>
        <p:txBody>
          <a:bodyPr/>
          <a:lstStyle/>
          <a:p>
            <a:r>
              <a:rPr lang="en-GB" sz="2800" b="1" smtClean="0">
                <a:latin typeface="Calibri" pitchFamily="34" charset="0"/>
                <a:ea typeface="ＭＳ Ｐゴシック" pitchFamily="-1" charset="-128"/>
              </a:rPr>
              <a:t>Conclusions</a:t>
            </a:r>
          </a:p>
          <a:p>
            <a:pPr lvl="1"/>
            <a:r>
              <a:rPr lang="en-GB" sz="2400" smtClean="0">
                <a:ea typeface="ＭＳ Ｐゴシック" pitchFamily="-1" charset="-128"/>
              </a:rPr>
              <a:t>Patients with stable ARV treatment and virologically suppressed on NNRTI- or PI-based therapy maintained high rates of virological suppression after simplification to a single-tablet regimen of TDF/FTC/EFV</a:t>
            </a:r>
          </a:p>
          <a:p>
            <a:pPr lvl="1"/>
            <a:r>
              <a:rPr lang="en-GB" sz="2400" smtClean="0">
                <a:ea typeface="ＭＳ Ｐゴシック" pitchFamily="-1" charset="-128"/>
              </a:rPr>
              <a:t>TDF/FTC/EFV was virologically non inferior to maintenance of prior suppressive ARV regimen</a:t>
            </a:r>
          </a:p>
          <a:p>
            <a:pPr lvl="1"/>
            <a:r>
              <a:rPr lang="en-GB" sz="2400" smtClean="0">
                <a:ea typeface="ＭＳ Ｐゴシック" pitchFamily="-1" charset="-128"/>
              </a:rPr>
              <a:t>Patients on prior PI-based therapy were more likely to experience transient nervous system and psychiatric symptoms ; for 2% of patients, these adverse events</a:t>
            </a:r>
            <a:br>
              <a:rPr lang="en-GB" sz="2400" smtClean="0">
                <a:ea typeface="ＭＳ Ｐゴシック" pitchFamily="-1" charset="-128"/>
              </a:rPr>
            </a:br>
            <a:r>
              <a:rPr lang="en-GB" sz="2400" smtClean="0">
                <a:ea typeface="ＭＳ Ｐゴシック" pitchFamily="-1" charset="-128"/>
              </a:rPr>
              <a:t>were treatment-limiting</a:t>
            </a:r>
          </a:p>
        </p:txBody>
      </p:sp>
      <p:sp>
        <p:nvSpPr>
          <p:cNvPr id="922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DeJesus E, JAIDS 2009;51:163-74</a:t>
            </a:r>
          </a:p>
        </p:txBody>
      </p:sp>
      <p:sp>
        <p:nvSpPr>
          <p:cNvPr id="922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AI266073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7904</TotalTime>
  <Words>665</Words>
  <Application>Microsoft Office PowerPoint</Application>
  <PresentationFormat>Affichage à l'écran (4:3)</PresentationFormat>
  <Paragraphs>216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ARV_trials_2012</vt:lpstr>
      <vt:lpstr>Switch to TDF/FTC/EFV </vt:lpstr>
      <vt:lpstr>AI266073 Study: Switch PI or NNRTI to TDF/FTC/EFV</vt:lpstr>
      <vt:lpstr>AI266073 Study: Switch PI or NNRTI to TDF/FTC/EFV</vt:lpstr>
      <vt:lpstr>AI266073 Study: Switch PI or NNRTI to TDF/FTC/EFV</vt:lpstr>
      <vt:lpstr>AI266073 Study: Switch PI or NNRTI to TDF/FTC/EFV</vt:lpstr>
      <vt:lpstr>AI266073 Study: Switch PI or NNRTI to TDF/FTC/EFV</vt:lpstr>
      <vt:lpstr>AI266073 Study: Switch PI or NNRTI to TDF/FTC/EFV</vt:lpstr>
      <vt:lpstr>AI266073 Study: Switch PI or NNRTI to TDF/FTC/EFV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249</cp:revision>
  <dcterms:created xsi:type="dcterms:W3CDTF">2011-03-08T09:11:08Z</dcterms:created>
  <dcterms:modified xsi:type="dcterms:W3CDTF">2018-03-22T13:26:27Z</dcterms:modified>
  <cp:category>www.aei.fr</cp:category>
</cp:coreProperties>
</file>