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784" r:id="rId3"/>
    <p:sldId id="779" r:id="rId4"/>
    <p:sldId id="780" r:id="rId5"/>
    <p:sldId id="781" r:id="rId6"/>
    <p:sldId id="783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B340059-78B5-4A66-B3C1-219279D21A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271712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BFC1C03-7ADC-4BE7-8945-432A63F5B6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19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72775126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6A61C2D-3555-4A71-A53E-E63C3C47D61B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296A7FF-CE0D-4032-8EB2-74A505848F85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EDEF717-6A1B-4B9C-ABF5-51D7ED8100C7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CE8AB1D-0AD4-4641-B7A1-3FC09FF37D17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43D29A1-C98B-485D-99C5-5D49B0C5EC2F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5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2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968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967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456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665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26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018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524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60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7243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215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07684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841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38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6080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55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21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35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13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5498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8263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ATV/r vs FPV/r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ALERT Study: ATV/r QD vs FPV/r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50800" y="1138238"/>
            <a:ext cx="1712913" cy="512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Design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6432550" y="6545263"/>
            <a:ext cx="2519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ResTher 2008;5:5</a:t>
            </a:r>
          </a:p>
        </p:txBody>
      </p:sp>
      <p:sp>
        <p:nvSpPr>
          <p:cNvPr id="4101" name="Espace réservé du contenu 2"/>
          <p:cNvSpPr txBox="1">
            <a:spLocks/>
          </p:cNvSpPr>
          <p:nvPr/>
        </p:nvSpPr>
        <p:spPr bwMode="auto">
          <a:xfrm>
            <a:off x="50800" y="4495800"/>
            <a:ext cx="85598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lvl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 i="0">
                <a:solidFill>
                  <a:srgbClr val="000066"/>
                </a:solidFill>
                <a:cs typeface="Arial" pitchFamily="34" charset="0"/>
              </a:rPr>
              <a:t>Primary endpoint: HIV RNA &lt; 50 c/mL at W48 </a:t>
            </a:r>
          </a:p>
          <a:p>
            <a:pPr lvl="1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800" i="0">
                <a:solidFill>
                  <a:srgbClr val="000066"/>
                </a:solidFill>
              </a:rPr>
              <a:t>No power calculation due to limited sample size</a:t>
            </a:r>
          </a:p>
        </p:txBody>
      </p:sp>
      <p:sp>
        <p:nvSpPr>
          <p:cNvPr id="4102" name="ZoneTexte 37"/>
          <p:cNvSpPr txBox="1">
            <a:spLocks noChangeArrowheads="1"/>
          </p:cNvSpPr>
          <p:nvPr/>
        </p:nvSpPr>
        <p:spPr bwMode="auto">
          <a:xfrm>
            <a:off x="498475" y="5759450"/>
            <a:ext cx="76247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69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600" i="0">
                <a:solidFill>
                  <a:srgbClr val="000066"/>
                </a:solidFill>
              </a:rPr>
              <a:t>Note: 	FPV/r and TDF/FTC were administered with or without food; ATV/r with food</a:t>
            </a:r>
          </a:p>
          <a:p>
            <a:pPr eaLnBrk="1" hangingPunct="1"/>
            <a:r>
              <a:rPr lang="en-GB" sz="1600" i="0">
                <a:solidFill>
                  <a:srgbClr val="000066"/>
                </a:solidFill>
              </a:rPr>
              <a:t>	Substitution of ABC/3TC fdc for TDF/FTC was allowed</a:t>
            </a:r>
          </a:p>
        </p:txBody>
      </p:sp>
      <p:sp>
        <p:nvSpPr>
          <p:cNvPr id="4103" name="ZoneTexte 38"/>
          <p:cNvSpPr txBox="1">
            <a:spLocks noChangeArrowheads="1"/>
          </p:cNvSpPr>
          <p:nvPr/>
        </p:nvSpPr>
        <p:spPr bwMode="auto">
          <a:xfrm>
            <a:off x="1536700" y="4176713"/>
            <a:ext cx="661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*Randomisation was stratified on HIV RNA &lt; or </a:t>
            </a:r>
            <a:r>
              <a:rPr lang="en-GB" sz="1800" i="0" u="sng">
                <a:solidFill>
                  <a:srgbClr val="000066"/>
                </a:solidFill>
              </a:rPr>
              <a:t>&gt;</a:t>
            </a:r>
            <a:r>
              <a:rPr lang="en-GB" sz="1800" i="0">
                <a:solidFill>
                  <a:srgbClr val="000066"/>
                </a:solidFill>
              </a:rPr>
              <a:t> 100,000 c/mL</a:t>
            </a:r>
          </a:p>
        </p:txBody>
      </p:sp>
      <p:grpSp>
        <p:nvGrpSpPr>
          <p:cNvPr id="4104" name="Group 19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1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15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39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ALERT</a:t>
              </a:r>
            </a:p>
          </p:txBody>
        </p:sp>
      </p:grpSp>
      <p:sp>
        <p:nvSpPr>
          <p:cNvPr id="4105" name="AutoShape 162"/>
          <p:cNvSpPr>
            <a:spLocks noChangeArrowheads="1"/>
          </p:cNvSpPr>
          <p:nvPr/>
        </p:nvSpPr>
        <p:spPr bwMode="auto">
          <a:xfrm>
            <a:off x="636588" y="2814638"/>
            <a:ext cx="3171825" cy="12033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Adults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or &lt; 14 days prior ART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&gt; 1,000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cxnSp>
        <p:nvCxnSpPr>
          <p:cNvPr id="4106" name="AutoShape 23"/>
          <p:cNvCxnSpPr>
            <a:cxnSpLocks noChangeShapeType="1"/>
          </p:cNvCxnSpPr>
          <p:nvPr/>
        </p:nvCxnSpPr>
        <p:spPr bwMode="auto">
          <a:xfrm rot="10800000" flipH="1" flipV="1">
            <a:off x="5045075" y="3016250"/>
            <a:ext cx="1588" cy="801688"/>
          </a:xfrm>
          <a:prstGeom prst="bentConnector3">
            <a:avLst>
              <a:gd name="adj1" fmla="val -592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4186238" y="348615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53</a:t>
            </a:r>
          </a:p>
        </p:txBody>
      </p:sp>
      <p:sp>
        <p:nvSpPr>
          <p:cNvPr id="4108" name="Rectangle 10"/>
          <p:cNvSpPr>
            <a:spLocks noChangeArrowheads="1"/>
          </p:cNvSpPr>
          <p:nvPr/>
        </p:nvSpPr>
        <p:spPr bwMode="auto">
          <a:xfrm>
            <a:off x="4164013" y="2681288"/>
            <a:ext cx="763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53 </a:t>
            </a:r>
          </a:p>
        </p:txBody>
      </p:sp>
      <p:cxnSp>
        <p:nvCxnSpPr>
          <p:cNvPr id="4109" name="Connecteur droit 66"/>
          <p:cNvCxnSpPr>
            <a:cxnSpLocks noChangeShapeType="1"/>
          </p:cNvCxnSpPr>
          <p:nvPr/>
        </p:nvCxnSpPr>
        <p:spPr bwMode="auto">
          <a:xfrm rot="5400000">
            <a:off x="3698082" y="26122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Oval 170"/>
          <p:cNvSpPr>
            <a:spLocks noChangeArrowheads="1"/>
          </p:cNvSpPr>
          <p:nvPr/>
        </p:nvSpPr>
        <p:spPr bwMode="auto">
          <a:xfrm>
            <a:off x="3176588" y="139858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1:1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11" name="Line 28"/>
          <p:cNvSpPr>
            <a:spLocks noChangeShapeType="1"/>
          </p:cNvSpPr>
          <p:nvPr/>
        </p:nvSpPr>
        <p:spPr bwMode="auto">
          <a:xfrm>
            <a:off x="3819525" y="3427413"/>
            <a:ext cx="273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2" name="AutoShape 14"/>
          <p:cNvSpPr>
            <a:spLocks noChangeArrowheads="1"/>
          </p:cNvSpPr>
          <p:nvPr/>
        </p:nvSpPr>
        <p:spPr bwMode="auto">
          <a:xfrm>
            <a:off x="5040313" y="2708275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FPV/r 1400/100 mg QD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TDF/FTC fdc QD</a:t>
            </a:r>
          </a:p>
        </p:txBody>
      </p:sp>
      <p:sp>
        <p:nvSpPr>
          <p:cNvPr id="4113" name="AutoShape 14"/>
          <p:cNvSpPr>
            <a:spLocks noChangeArrowheads="1"/>
          </p:cNvSpPr>
          <p:nvPr/>
        </p:nvSpPr>
        <p:spPr bwMode="auto">
          <a:xfrm>
            <a:off x="5040313" y="3498850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ATV/r 300/100 mg QD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TDF/FTC fdc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9743" name="Group 63"/>
          <p:cNvGraphicFramePr>
            <a:graphicFrameLocks noGrp="1"/>
          </p:cNvGraphicFramePr>
          <p:nvPr>
            <p:ph idx="1"/>
          </p:nvPr>
        </p:nvGraphicFramePr>
        <p:xfrm>
          <a:off x="747713" y="1828800"/>
          <a:ext cx="7642225" cy="3749675"/>
        </p:xfrm>
        <a:graphic>
          <a:graphicData uri="http://schemas.openxmlformats.org/drawingml/2006/table">
            <a:tbl>
              <a:tblPr/>
              <a:tblGrid>
                <a:gridCol w="444500"/>
                <a:gridCol w="3514725"/>
                <a:gridCol w="1841500"/>
                <a:gridCol w="1841500"/>
              </a:tblGrid>
              <a:tr h="6705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FPV/r</a:t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53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53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64% / 34% / 2%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49% / 45% / 6%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4.92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188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CDC class C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 (15%)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 (8%)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virologic failure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 *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4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5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026400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ALERT Study: ATV/r QD vs FPV/r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5176" name="ZoneTexte 69"/>
          <p:cNvSpPr txBox="1">
            <a:spLocks noChangeArrowheads="1"/>
          </p:cNvSpPr>
          <p:nvPr/>
        </p:nvSpPr>
        <p:spPr bwMode="auto">
          <a:xfrm>
            <a:off x="6432550" y="6545263"/>
            <a:ext cx="2519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ResTher 2008;5:5</a:t>
            </a:r>
          </a:p>
        </p:txBody>
      </p:sp>
      <p:sp>
        <p:nvSpPr>
          <p:cNvPr id="5177" name="ZoneTexte 13"/>
          <p:cNvSpPr txBox="1">
            <a:spLocks noChangeArrowheads="1"/>
          </p:cNvSpPr>
          <p:nvPr/>
        </p:nvSpPr>
        <p:spPr bwMode="auto">
          <a:xfrm>
            <a:off x="373063" y="5900738"/>
            <a:ext cx="8332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* In 2 of the 4 patients, detection at baseline of pre-existing resistance to FPV or TDF/FTC </a:t>
            </a:r>
          </a:p>
        </p:txBody>
      </p:sp>
      <p:grpSp>
        <p:nvGrpSpPr>
          <p:cNvPr id="5178" name="Group 60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79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80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39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ALERT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941638" y="1150938"/>
            <a:ext cx="3246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Outcome at week 48</a:t>
            </a:r>
          </a:p>
        </p:txBody>
      </p:sp>
      <p:sp>
        <p:nvSpPr>
          <p:cNvPr id="614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026400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ALERT Study: ATV/r QD vs FPV/r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6432550" y="6545263"/>
            <a:ext cx="2519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ResTher 2008;5:5</a:t>
            </a:r>
          </a:p>
        </p:txBody>
      </p:sp>
      <p:sp>
        <p:nvSpPr>
          <p:cNvPr id="6149" name="ZoneTexte 45"/>
          <p:cNvSpPr txBox="1">
            <a:spLocks noChangeArrowheads="1"/>
          </p:cNvSpPr>
          <p:nvPr/>
        </p:nvSpPr>
        <p:spPr bwMode="auto">
          <a:xfrm>
            <a:off x="755650" y="6188075"/>
            <a:ext cx="3449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 i="0">
                <a:solidFill>
                  <a:srgbClr val="000066"/>
                </a:solidFill>
              </a:rPr>
              <a:t>M/D = F : Missing/Discontinuation equals Failure</a:t>
            </a:r>
          </a:p>
        </p:txBody>
      </p:sp>
      <p:grpSp>
        <p:nvGrpSpPr>
          <p:cNvPr id="6150" name="Group 46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188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89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39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ALERT</a:t>
              </a:r>
            </a:p>
          </p:txBody>
        </p:sp>
      </p:grpSp>
      <p:sp>
        <p:nvSpPr>
          <p:cNvPr id="6151" name="ZoneTexte 64"/>
          <p:cNvSpPr txBox="1">
            <a:spLocks noChangeArrowheads="1"/>
          </p:cNvSpPr>
          <p:nvPr/>
        </p:nvSpPr>
        <p:spPr bwMode="auto">
          <a:xfrm>
            <a:off x="684213" y="5553075"/>
            <a:ext cx="40497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b="1" i="0">
                <a:solidFill>
                  <a:srgbClr val="000066"/>
                </a:solidFill>
              </a:rPr>
              <a:t>Mean CD4 increase at W48:</a:t>
            </a:r>
            <a:br>
              <a:rPr lang="en-GB" sz="1400" b="1" i="0">
                <a:solidFill>
                  <a:srgbClr val="000066"/>
                </a:solidFill>
              </a:rPr>
            </a:br>
            <a:r>
              <a:rPr lang="en-GB" sz="1400" b="1" i="0">
                <a:solidFill>
                  <a:srgbClr val="000066"/>
                </a:solidFill>
              </a:rPr>
              <a:t>170/mm</a:t>
            </a:r>
            <a:r>
              <a:rPr lang="en-GB" sz="1400" b="1" i="0" baseline="30000">
                <a:solidFill>
                  <a:srgbClr val="000066"/>
                </a:solidFill>
              </a:rPr>
              <a:t>3 </a:t>
            </a:r>
            <a:r>
              <a:rPr lang="en-GB" sz="1400" b="1" i="0">
                <a:solidFill>
                  <a:srgbClr val="000066"/>
                </a:solidFill>
              </a:rPr>
              <a:t>(FPV/r) vs 183/mm</a:t>
            </a:r>
            <a:r>
              <a:rPr lang="en-GB" sz="1400" b="1" i="0" baseline="30000">
                <a:solidFill>
                  <a:srgbClr val="000066"/>
                </a:solidFill>
              </a:rPr>
              <a:t>3 </a:t>
            </a:r>
            <a:r>
              <a:rPr lang="en-GB" sz="1400" b="1" i="0">
                <a:solidFill>
                  <a:srgbClr val="000066"/>
                </a:solidFill>
              </a:rPr>
              <a:t>(ATV/r) (p = 0.4)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1165225" y="3309938"/>
            <a:ext cx="590550" cy="1922462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2881313" y="2935288"/>
            <a:ext cx="590550" cy="2297112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1746250" y="3100388"/>
            <a:ext cx="590550" cy="213201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468688" y="2871788"/>
            <a:ext cx="590550" cy="236061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817563" y="5222875"/>
            <a:ext cx="34480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7" name="Rectangle 22"/>
          <p:cNvSpPr>
            <a:spLocks noChangeArrowheads="1"/>
          </p:cNvSpPr>
          <p:nvPr/>
        </p:nvSpPr>
        <p:spPr bwMode="auto">
          <a:xfrm>
            <a:off x="1300163" y="3057525"/>
            <a:ext cx="320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6666FF"/>
                </a:solidFill>
              </a:rPr>
              <a:t>75</a:t>
            </a:r>
            <a:endParaRPr lang="en-GB" sz="4000" i="0">
              <a:solidFill>
                <a:srgbClr val="6666FF"/>
              </a:solidFill>
            </a:endParaRPr>
          </a:p>
        </p:txBody>
      </p:sp>
      <p:sp>
        <p:nvSpPr>
          <p:cNvPr id="6158" name="Rectangle 23"/>
          <p:cNvSpPr>
            <a:spLocks noChangeArrowheads="1"/>
          </p:cNvSpPr>
          <p:nvPr/>
        </p:nvSpPr>
        <p:spPr bwMode="auto">
          <a:xfrm>
            <a:off x="3016250" y="2687638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6666FF"/>
                </a:solidFill>
              </a:rPr>
              <a:t>89</a:t>
            </a:r>
            <a:endParaRPr lang="en-GB" sz="4000" i="0">
              <a:solidFill>
                <a:srgbClr val="6666FF"/>
              </a:solidFill>
            </a:endParaRPr>
          </a:p>
        </p:txBody>
      </p:sp>
      <p:sp>
        <p:nvSpPr>
          <p:cNvPr id="6159" name="Rectangle 24"/>
          <p:cNvSpPr>
            <a:spLocks noChangeArrowheads="1"/>
          </p:cNvSpPr>
          <p:nvPr/>
        </p:nvSpPr>
        <p:spPr bwMode="auto">
          <a:xfrm>
            <a:off x="1874838" y="2841625"/>
            <a:ext cx="3190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800080"/>
                </a:solidFill>
              </a:rPr>
              <a:t>83</a:t>
            </a:r>
            <a:endParaRPr lang="en-GB" sz="4000" i="0">
              <a:solidFill>
                <a:srgbClr val="800080"/>
              </a:solidFill>
            </a:endParaRPr>
          </a:p>
        </p:txBody>
      </p:sp>
      <p:sp>
        <p:nvSpPr>
          <p:cNvPr id="6160" name="Rectangle 25"/>
          <p:cNvSpPr>
            <a:spLocks noChangeArrowheads="1"/>
          </p:cNvSpPr>
          <p:nvPr/>
        </p:nvSpPr>
        <p:spPr bwMode="auto">
          <a:xfrm>
            <a:off x="3603625" y="2616200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800080"/>
                </a:solidFill>
              </a:rPr>
              <a:t>92</a:t>
            </a:r>
            <a:endParaRPr lang="en-GB" sz="4000" i="0">
              <a:solidFill>
                <a:srgbClr val="800080"/>
              </a:solidFill>
            </a:endParaRPr>
          </a:p>
        </p:txBody>
      </p:sp>
      <p:sp>
        <p:nvSpPr>
          <p:cNvPr id="6161" name="Text Box 57"/>
          <p:cNvSpPr txBox="1">
            <a:spLocks noChangeArrowheads="1"/>
          </p:cNvSpPr>
          <p:nvPr/>
        </p:nvSpPr>
        <p:spPr bwMode="auto">
          <a:xfrm>
            <a:off x="827088" y="5259388"/>
            <a:ext cx="181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ITT, M/D = F</a:t>
            </a:r>
          </a:p>
        </p:txBody>
      </p:sp>
      <p:sp>
        <p:nvSpPr>
          <p:cNvPr id="6162" name="Text Box 58"/>
          <p:cNvSpPr txBox="1">
            <a:spLocks noChangeArrowheads="1"/>
          </p:cNvSpPr>
          <p:nvPr/>
        </p:nvSpPr>
        <p:spPr bwMode="auto">
          <a:xfrm>
            <a:off x="2647950" y="5259388"/>
            <a:ext cx="1633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Observed data</a:t>
            </a:r>
          </a:p>
        </p:txBody>
      </p:sp>
      <p:sp>
        <p:nvSpPr>
          <p:cNvPr id="6163" name="AutoShape 165"/>
          <p:cNvSpPr>
            <a:spLocks noChangeArrowheads="1"/>
          </p:cNvSpPr>
          <p:nvPr/>
        </p:nvSpPr>
        <p:spPr bwMode="auto">
          <a:xfrm>
            <a:off x="1292225" y="2305050"/>
            <a:ext cx="2092325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64" name="Rectangle 3"/>
          <p:cNvSpPr>
            <a:spLocks noChangeArrowheads="1"/>
          </p:cNvSpPr>
          <p:nvPr/>
        </p:nvSpPr>
        <p:spPr bwMode="auto">
          <a:xfrm>
            <a:off x="1433513" y="2403475"/>
            <a:ext cx="177800" cy="144463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165" name="Rectangle 4"/>
          <p:cNvSpPr>
            <a:spLocks noChangeArrowheads="1"/>
          </p:cNvSpPr>
          <p:nvPr/>
        </p:nvSpPr>
        <p:spPr bwMode="auto">
          <a:xfrm>
            <a:off x="2400300" y="2401888"/>
            <a:ext cx="177800" cy="14446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166" name="ZoneTexte 84"/>
          <p:cNvSpPr txBox="1">
            <a:spLocks noChangeArrowheads="1"/>
          </p:cNvSpPr>
          <p:nvPr/>
        </p:nvSpPr>
        <p:spPr bwMode="auto">
          <a:xfrm>
            <a:off x="1577975" y="2282825"/>
            <a:ext cx="725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FPV/r</a:t>
            </a:r>
          </a:p>
        </p:txBody>
      </p:sp>
      <p:sp>
        <p:nvSpPr>
          <p:cNvPr id="6167" name="ZoneTexte 85"/>
          <p:cNvSpPr txBox="1">
            <a:spLocks noChangeArrowheads="1"/>
          </p:cNvSpPr>
          <p:nvPr/>
        </p:nvSpPr>
        <p:spPr bwMode="auto">
          <a:xfrm>
            <a:off x="2581275" y="2284413"/>
            <a:ext cx="749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ATV/r</a:t>
            </a:r>
          </a:p>
        </p:txBody>
      </p:sp>
      <p:sp>
        <p:nvSpPr>
          <p:cNvPr id="6168" name="Line 150"/>
          <p:cNvSpPr>
            <a:spLocks noChangeShapeType="1"/>
          </p:cNvSpPr>
          <p:nvPr/>
        </p:nvSpPr>
        <p:spPr bwMode="auto">
          <a:xfrm flipV="1">
            <a:off x="2603500" y="52197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9" name="Line 150"/>
          <p:cNvSpPr>
            <a:spLocks noChangeShapeType="1"/>
          </p:cNvSpPr>
          <p:nvPr/>
        </p:nvSpPr>
        <p:spPr bwMode="auto">
          <a:xfrm flipV="1">
            <a:off x="4257675" y="52197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Text Box 76"/>
          <p:cNvSpPr txBox="1">
            <a:spLocks noChangeArrowheads="1"/>
          </p:cNvSpPr>
          <p:nvPr/>
        </p:nvSpPr>
        <p:spPr bwMode="auto">
          <a:xfrm>
            <a:off x="395288" y="221615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8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71" name="Line 141"/>
          <p:cNvSpPr>
            <a:spLocks noChangeShapeType="1"/>
          </p:cNvSpPr>
          <p:nvPr/>
        </p:nvSpPr>
        <p:spPr bwMode="auto">
          <a:xfrm>
            <a:off x="893763" y="2681288"/>
            <a:ext cx="0" cy="25384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Line 142"/>
          <p:cNvSpPr>
            <a:spLocks noChangeShapeType="1"/>
          </p:cNvSpPr>
          <p:nvPr/>
        </p:nvSpPr>
        <p:spPr bwMode="auto">
          <a:xfrm>
            <a:off x="827088" y="52197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Line 143"/>
          <p:cNvSpPr>
            <a:spLocks noChangeShapeType="1"/>
          </p:cNvSpPr>
          <p:nvPr/>
        </p:nvSpPr>
        <p:spPr bwMode="auto">
          <a:xfrm>
            <a:off x="827088" y="47117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144"/>
          <p:cNvSpPr>
            <a:spLocks noChangeShapeType="1"/>
          </p:cNvSpPr>
          <p:nvPr/>
        </p:nvSpPr>
        <p:spPr bwMode="auto">
          <a:xfrm>
            <a:off x="827088" y="420211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145"/>
          <p:cNvSpPr>
            <a:spLocks noChangeShapeType="1"/>
          </p:cNvSpPr>
          <p:nvPr/>
        </p:nvSpPr>
        <p:spPr bwMode="auto">
          <a:xfrm>
            <a:off x="827088" y="37004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Line 146"/>
          <p:cNvSpPr>
            <a:spLocks noChangeShapeType="1"/>
          </p:cNvSpPr>
          <p:nvPr/>
        </p:nvSpPr>
        <p:spPr bwMode="auto">
          <a:xfrm>
            <a:off x="827088" y="31908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7" name="Line 147"/>
          <p:cNvSpPr>
            <a:spLocks noChangeShapeType="1"/>
          </p:cNvSpPr>
          <p:nvPr/>
        </p:nvSpPr>
        <p:spPr bwMode="auto">
          <a:xfrm>
            <a:off x="827088" y="26812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8" name="Line 149"/>
          <p:cNvSpPr>
            <a:spLocks noChangeShapeType="1"/>
          </p:cNvSpPr>
          <p:nvPr/>
        </p:nvSpPr>
        <p:spPr bwMode="auto">
          <a:xfrm flipV="1">
            <a:off x="893763" y="52197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9" name="Rectangle 159"/>
          <p:cNvSpPr>
            <a:spLocks noChangeArrowheads="1"/>
          </p:cNvSpPr>
          <p:nvPr/>
        </p:nvSpPr>
        <p:spPr bwMode="auto">
          <a:xfrm>
            <a:off x="655638" y="512127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0" name="Rectangle 160"/>
          <p:cNvSpPr>
            <a:spLocks noChangeArrowheads="1"/>
          </p:cNvSpPr>
          <p:nvPr/>
        </p:nvSpPr>
        <p:spPr bwMode="auto">
          <a:xfrm>
            <a:off x="557213" y="461010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20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1" name="Rectangle 161"/>
          <p:cNvSpPr>
            <a:spLocks noChangeArrowheads="1"/>
          </p:cNvSpPr>
          <p:nvPr/>
        </p:nvSpPr>
        <p:spPr bwMode="auto">
          <a:xfrm>
            <a:off x="557213" y="410210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2" name="Rectangle 162"/>
          <p:cNvSpPr>
            <a:spLocks noChangeArrowheads="1"/>
          </p:cNvSpPr>
          <p:nvPr/>
        </p:nvSpPr>
        <p:spPr bwMode="auto">
          <a:xfrm>
            <a:off x="557213" y="36004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60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3" name="Rectangle 163"/>
          <p:cNvSpPr>
            <a:spLocks noChangeArrowheads="1"/>
          </p:cNvSpPr>
          <p:nvPr/>
        </p:nvSpPr>
        <p:spPr bwMode="auto">
          <a:xfrm>
            <a:off x="557213" y="30908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4" name="Rectangle 164"/>
          <p:cNvSpPr>
            <a:spLocks noChangeArrowheads="1"/>
          </p:cNvSpPr>
          <p:nvPr/>
        </p:nvSpPr>
        <p:spPr bwMode="auto">
          <a:xfrm>
            <a:off x="458788" y="2581275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100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5" name="ZoneTexte 11"/>
          <p:cNvSpPr txBox="1">
            <a:spLocks noChangeArrowheads="1"/>
          </p:cNvSpPr>
          <p:nvPr/>
        </p:nvSpPr>
        <p:spPr bwMode="auto">
          <a:xfrm>
            <a:off x="1192213" y="1765300"/>
            <a:ext cx="25622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HIV RNA &lt; 50 c/mL</a:t>
            </a:r>
          </a:p>
        </p:txBody>
      </p:sp>
      <p:sp>
        <p:nvSpPr>
          <p:cNvPr id="6186" name="ZoneTexte 11"/>
          <p:cNvSpPr txBox="1">
            <a:spLocks noChangeArrowheads="1"/>
          </p:cNvSpPr>
          <p:nvPr/>
        </p:nvSpPr>
        <p:spPr bwMode="auto">
          <a:xfrm>
            <a:off x="6686550" y="1765300"/>
            <a:ext cx="981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Safety</a:t>
            </a:r>
          </a:p>
        </p:txBody>
      </p:sp>
      <p:sp>
        <p:nvSpPr>
          <p:cNvPr id="6187" name="Espace réservé du contenu 2"/>
          <p:cNvSpPr>
            <a:spLocks/>
          </p:cNvSpPr>
          <p:nvPr/>
        </p:nvSpPr>
        <p:spPr bwMode="auto">
          <a:xfrm>
            <a:off x="4572000" y="2362200"/>
            <a:ext cx="4379913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Diarrhoea and nausea were more frequent in the FPV/r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Grade 3-4 hyperbilirubinemia in ATV/r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group = 28%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GFR decline &gt; 25% was similar in both groups; TDF/FTC was discontinued in 3 patients (FPV/r group) for GFR decrease to &lt; 50 mL/min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Median changes in total cholesterol, LDL- cholesterol and HDL-cholesterol were similar in both groups; triglycerides increase was higher in the FPV/r group; use of lipid-lowering agents: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FPV/r = 7 vs ATV/r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ALERT Study: ATV/r QD vs FPV/r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7171" name="Espace réservé du contenu 4"/>
          <p:cNvSpPr>
            <a:spLocks noGrp="1"/>
          </p:cNvSpPr>
          <p:nvPr>
            <p:ph idx="1"/>
          </p:nvPr>
        </p:nvSpPr>
        <p:spPr>
          <a:xfrm>
            <a:off x="50800" y="1100138"/>
            <a:ext cx="9024938" cy="5303837"/>
          </a:xfrm>
        </p:spPr>
        <p:txBody>
          <a:bodyPr/>
          <a:lstStyle/>
          <a:p>
            <a:pPr>
              <a:spcAft>
                <a:spcPct val="45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Similar virologic and immunologic outcome at W48 with FPV/r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1400/100 mg QD and ATV/r 300/100 mg QD, in combination with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TDF/FTC fdc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Higher gastrointestinal intolerance with FPV/r 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High incidence of increased bilirubin with ATV/r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Higher triglycerides increase with FPV/r; total, HDL- and LDL-cholesterol changes similar in both groups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Limitation: small size of the study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6432550" y="6545263"/>
            <a:ext cx="2519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ResTher 2008;5:5</a:t>
            </a:r>
          </a:p>
        </p:txBody>
      </p: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17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5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39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ALERT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18616</TotalTime>
  <Words>346</Words>
  <Application>Microsoft Office PowerPoint</Application>
  <PresentationFormat>Affichage à l'écran (4:3)</PresentationFormat>
  <Paragraphs>118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ARV_trials_2010</vt:lpstr>
      <vt:lpstr>1_ARV_trials_2010</vt:lpstr>
      <vt:lpstr>Comparison of PI vs PI</vt:lpstr>
      <vt:lpstr>ALERT Study: ATV/r QD vs FPV/r QD, in combination with TDF/FTC</vt:lpstr>
      <vt:lpstr>ALERT Study: ATV/r QD vs FPV/r QD, in combination with TDF/FTC</vt:lpstr>
      <vt:lpstr>ALERT Study: ATV/r QD vs FPV/r QD, in combination with TDF/FTC</vt:lpstr>
      <vt:lpstr>ALERT Study: ATV/r QD vs FPV/r QD, in combination with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2018-02-06T15:05:16Z</dcterms:modified>
</cp:coreProperties>
</file>