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8"/>
  </p:notesMasterIdLst>
  <p:handoutMasterIdLst>
    <p:handoutMasterId r:id="rId9"/>
  </p:handoutMasterIdLst>
  <p:sldIdLst>
    <p:sldId id="784" r:id="rId3"/>
    <p:sldId id="779" r:id="rId4"/>
    <p:sldId id="780" r:id="rId5"/>
    <p:sldId id="781" r:id="rId6"/>
    <p:sldId id="783" r:id="rId7"/>
  </p:sldIdLst>
  <p:sldSz cx="9144000" cy="6858000" type="screen4x3"/>
  <p:notesSz cx="7099300" cy="10234613"/>
  <p:custDataLst>
    <p:tags r:id="rId10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CC3300"/>
    <a:srgbClr val="C0C0C0"/>
    <a:srgbClr val="FF00FF"/>
    <a:srgbClr val="800080"/>
    <a:srgbClr val="FF66FF"/>
    <a:srgbClr val="6600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 snapToGrid="0" snapToObjects="1">
      <p:cViewPr varScale="1">
        <p:scale>
          <a:sx n="113" d="100"/>
          <a:sy n="113" d="100"/>
        </p:scale>
        <p:origin x="-2370" y="-108"/>
      </p:cViewPr>
      <p:guideLst>
        <p:guide orient="horz" pos="1760"/>
        <p:guide pos="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>
        <p:scale>
          <a:sx n="66" d="100"/>
          <a:sy n="66" d="100"/>
        </p:scale>
        <p:origin x="-2718" y="-3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B340059-78B5-4A66-B3C1-219279D21AB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33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4271712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BFC1C03-7ADC-4BE7-8945-432A63F5B6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819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372775126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92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fr-FR" alt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922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86A61C2D-3555-4A71-A53E-E63C3C47D61B}" type="slidenum">
              <a:rPr lang="fr-FR" altLang="fr-FR" sz="1300"/>
              <a:pPr algn="r" eaLnBrk="1" hangingPunct="1"/>
              <a:t>1</a:t>
            </a:fld>
            <a:endParaRPr lang="fr-FR" altLang="fr-FR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024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296A7FF-CE0D-4032-8EB2-74A505848F85}" type="slidenum">
              <a:rPr lang="fr-FR" sz="1300" i="0">
                <a:solidFill>
                  <a:schemeClr val="tx1"/>
                </a:solidFill>
              </a:rPr>
              <a:pPr algn="r" eaLnBrk="1" hangingPunct="1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BEDEF717-6A1B-4B9C-ABF5-51D7ED8100C7}" type="slidenum">
              <a:rPr lang="fr-FR" sz="1300" i="0">
                <a:solidFill>
                  <a:schemeClr val="tx1"/>
                </a:solidFill>
              </a:rPr>
              <a:pPr algn="r" eaLnBrk="1" hangingPunct="1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1CE8AB1D-0AD4-4641-B7A1-3FC09FF37D17}" type="slidenum">
              <a:rPr lang="fr-FR" sz="1300" i="0">
                <a:solidFill>
                  <a:schemeClr val="tx1"/>
                </a:solidFill>
              </a:rPr>
              <a:pPr algn="r" eaLnBrk="1" hangingPunct="1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643D29A1-C98B-485D-99C5-5D49B0C5EC2F}" type="slidenum">
              <a:rPr lang="fr-FR" sz="1300" i="0">
                <a:solidFill>
                  <a:schemeClr val="tx1"/>
                </a:solidFill>
              </a:rPr>
              <a:pPr algn="r" eaLnBrk="1" hangingPunct="1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5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624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968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967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456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1665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26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0018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524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7601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872437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2157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307684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8412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38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6080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553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21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353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413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5498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8263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fr-FR" sz="3200" smtClean="0">
                <a:ea typeface="ＭＳ Ｐゴシック" pitchFamily="34" charset="-128"/>
              </a:rPr>
              <a:t>Comparison of PI vs PI</a:t>
            </a: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 vs ATV/r			 	BMS 089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LPV/r mono vs LPV/r + ZDV/3TC		MONARK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LPV/r QD vs BID</a:t>
            </a:r>
            <a:r>
              <a:rPr lang="en-US" altLang="fr-FR" sz="2600" b="1" i="0">
                <a:solidFill>
                  <a:srgbClr val="CC3300"/>
                </a:solidFill>
                <a:latin typeface="Calibri" pitchFamily="34" charset="0"/>
              </a:rPr>
              <a:t>				</a:t>
            </a: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M02-418</a:t>
            </a:r>
            <a:r>
              <a:rPr lang="en-US" altLang="fr-FR" sz="2600" b="1" i="0">
                <a:solidFill>
                  <a:srgbClr val="808080"/>
                </a:solidFill>
                <a:latin typeface="Calibri" pitchFamily="34" charset="0"/>
              </a:rPr>
              <a:t/>
            </a:r>
            <a:br>
              <a:rPr lang="en-US" altLang="fr-FR" sz="2600" b="1" i="0">
                <a:solidFill>
                  <a:srgbClr val="808080"/>
                </a:solidFill>
                <a:latin typeface="Calibri" pitchFamily="34" charset="0"/>
              </a:rPr>
            </a:br>
            <a: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  <a:t>				</a:t>
            </a: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M05-730</a:t>
            </a:r>
            <a: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  <a:t/>
            </a:r>
            <a:b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</a:br>
            <a:r>
              <a:rPr lang="en-GB" altLang="fr-FR" sz="2600" b="1" i="0">
                <a:solidFill>
                  <a:srgbClr val="000066"/>
                </a:solidFill>
                <a:latin typeface="Calibri" pitchFamily="34" charset="0"/>
              </a:rPr>
              <a:t>				</a:t>
            </a:r>
            <a:r>
              <a:rPr lang="en-GB" altLang="fr-FR" sz="2600" b="1" i="0">
                <a:solidFill>
                  <a:srgbClr val="C0C0C0"/>
                </a:solidFill>
                <a:latin typeface="Calibri" pitchFamily="34" charset="0"/>
              </a:rPr>
              <a:t>A5073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LPV/r + 3TC vs LPV/r + 2 NRTI			GARDEL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C3300"/>
                </a:solidFill>
                <a:latin typeface="Calibri" pitchFamily="34" charset="0"/>
              </a:rPr>
              <a:t>ATV/r vs FPV/r</a:t>
            </a: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				</a:t>
            </a:r>
            <a:r>
              <a:rPr lang="en-US" altLang="fr-FR" sz="2600" b="1" i="0">
                <a:solidFill>
                  <a:srgbClr val="000066"/>
                </a:solidFill>
                <a:latin typeface="Calibri" pitchFamily="34" charset="0"/>
              </a:rPr>
              <a:t>ALERT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ATV/r vs DRV/r				ATADAR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FPV/r vs LPV/r				KLEAN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SQV/r vs LPV/r				GEMINI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ATV/r vs LPV/r				CASTLE</a:t>
            </a:r>
          </a:p>
          <a:p>
            <a:pPr marL="342900" indent="-342900" eaLnBrk="0" hangingPunct="0">
              <a:lnSpc>
                <a:spcPct val="90000"/>
              </a:lnSpc>
              <a:spcBef>
                <a:spcPts val="6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en-US" altLang="fr-FR" sz="2600" b="1" i="0">
                <a:solidFill>
                  <a:srgbClr val="C0C0C0"/>
                </a:solidFill>
                <a:latin typeface="Calibri" pitchFamily="34" charset="0"/>
              </a:rPr>
              <a:t>DRV/r vs LPV/r				ARTEMIS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ALERT Study: ATV/r QD vs FPV/r QD,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TDF/FTC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50800" y="1138238"/>
            <a:ext cx="1712913" cy="512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b="1" smtClean="0">
                <a:latin typeface="Calibri" pitchFamily="34" charset="0"/>
                <a:ea typeface="ＭＳ Ｐゴシック" pitchFamily="34" charset="-128"/>
              </a:rPr>
              <a:t>Design</a:t>
            </a:r>
          </a:p>
        </p:txBody>
      </p:sp>
      <p:sp>
        <p:nvSpPr>
          <p:cNvPr id="4100" name="ZoneTexte 69"/>
          <p:cNvSpPr txBox="1">
            <a:spLocks noChangeArrowheads="1"/>
          </p:cNvSpPr>
          <p:nvPr/>
        </p:nvSpPr>
        <p:spPr bwMode="auto">
          <a:xfrm>
            <a:off x="6432550" y="6545263"/>
            <a:ext cx="25193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Smith KY. AIDS ResTher 2008;5:5</a:t>
            </a:r>
          </a:p>
        </p:txBody>
      </p:sp>
      <p:sp>
        <p:nvSpPr>
          <p:cNvPr id="4101" name="Espace réservé du contenu 2"/>
          <p:cNvSpPr txBox="1">
            <a:spLocks/>
          </p:cNvSpPr>
          <p:nvPr/>
        </p:nvSpPr>
        <p:spPr bwMode="auto">
          <a:xfrm>
            <a:off x="50800" y="4495800"/>
            <a:ext cx="85598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800100" indent="-3429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lvl="1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000" i="0">
                <a:solidFill>
                  <a:srgbClr val="000066"/>
                </a:solidFill>
                <a:cs typeface="Arial" pitchFamily="34" charset="0"/>
              </a:rPr>
              <a:t>Primary endpoint: HIV RNA &lt; 50 c/mL at W48 </a:t>
            </a:r>
          </a:p>
          <a:p>
            <a:pPr lvl="1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n-GB" sz="1800" i="0">
                <a:solidFill>
                  <a:srgbClr val="000066"/>
                </a:solidFill>
              </a:rPr>
              <a:t>No power calculation due to limited sample size</a:t>
            </a:r>
          </a:p>
        </p:txBody>
      </p:sp>
      <p:sp>
        <p:nvSpPr>
          <p:cNvPr id="4102" name="ZoneTexte 37"/>
          <p:cNvSpPr txBox="1">
            <a:spLocks noChangeArrowheads="1"/>
          </p:cNvSpPr>
          <p:nvPr/>
        </p:nvSpPr>
        <p:spPr bwMode="auto">
          <a:xfrm>
            <a:off x="498475" y="5759450"/>
            <a:ext cx="76247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596900" algn="l"/>
              </a:tabLs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tabLst>
                <a:tab pos="596900" algn="l"/>
              </a:tabLs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596900" algn="l"/>
              </a:tabLs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596900" algn="l"/>
              </a:tabLs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596900" algn="l"/>
              </a:tabLs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6900" algn="l"/>
              </a:tabLs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6900" algn="l"/>
              </a:tabLs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6900" algn="l"/>
              </a:tabLs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6900" algn="l"/>
              </a:tabLs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600" i="0">
                <a:solidFill>
                  <a:srgbClr val="000066"/>
                </a:solidFill>
              </a:rPr>
              <a:t>Note: 	FPV/r and TDF/FTC were administered with or without food; ATV/r with food</a:t>
            </a:r>
          </a:p>
          <a:p>
            <a:pPr eaLnBrk="1" hangingPunct="1"/>
            <a:r>
              <a:rPr lang="en-GB" sz="1600" i="0">
                <a:solidFill>
                  <a:srgbClr val="000066"/>
                </a:solidFill>
              </a:rPr>
              <a:t>	Substitution of ABC/3TC fdc for TDF/FTC was allowed</a:t>
            </a:r>
          </a:p>
        </p:txBody>
      </p:sp>
      <p:sp>
        <p:nvSpPr>
          <p:cNvPr id="4103" name="ZoneTexte 38"/>
          <p:cNvSpPr txBox="1">
            <a:spLocks noChangeArrowheads="1"/>
          </p:cNvSpPr>
          <p:nvPr/>
        </p:nvSpPr>
        <p:spPr bwMode="auto">
          <a:xfrm>
            <a:off x="1536700" y="4176713"/>
            <a:ext cx="6610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800" i="0">
                <a:solidFill>
                  <a:srgbClr val="000066"/>
                </a:solidFill>
              </a:rPr>
              <a:t>*Randomisation was stratified on HIV RNA &lt; or </a:t>
            </a:r>
            <a:r>
              <a:rPr lang="en-GB" sz="1800" i="0" u="sng">
                <a:solidFill>
                  <a:srgbClr val="000066"/>
                </a:solidFill>
              </a:rPr>
              <a:t>&gt;</a:t>
            </a:r>
            <a:r>
              <a:rPr lang="en-GB" sz="1800" i="0">
                <a:solidFill>
                  <a:srgbClr val="000066"/>
                </a:solidFill>
              </a:rPr>
              <a:t> 100,000 c/mL</a:t>
            </a:r>
          </a:p>
        </p:txBody>
      </p:sp>
      <p:grpSp>
        <p:nvGrpSpPr>
          <p:cNvPr id="4104" name="Group 19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4114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4115" name="ZoneTexte 23"/>
            <p:cNvSpPr txBox="1">
              <a:spLocks noChangeArrowheads="1"/>
            </p:cNvSpPr>
            <p:nvPr/>
          </p:nvSpPr>
          <p:spPr bwMode="auto">
            <a:xfrm>
              <a:off x="82" y="4143"/>
              <a:ext cx="39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ALERT</a:t>
              </a:r>
            </a:p>
          </p:txBody>
        </p:sp>
      </p:grpSp>
      <p:sp>
        <p:nvSpPr>
          <p:cNvPr id="4105" name="AutoShape 162"/>
          <p:cNvSpPr>
            <a:spLocks noChangeArrowheads="1"/>
          </p:cNvSpPr>
          <p:nvPr/>
        </p:nvSpPr>
        <p:spPr bwMode="auto">
          <a:xfrm>
            <a:off x="636588" y="2814638"/>
            <a:ext cx="3171825" cy="120332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Adults </a:t>
            </a:r>
            <a:r>
              <a:rPr lang="en-US" sz="1800" b="1" i="0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18 years</a:t>
            </a:r>
          </a:p>
          <a:p>
            <a:pPr algn="ctr"/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ARV-naïve or &lt; 14 days prior ART</a:t>
            </a:r>
          </a:p>
          <a:p>
            <a:pPr algn="ctr"/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HIV RNA &gt; 1,000 c/mL</a:t>
            </a:r>
          </a:p>
          <a:p>
            <a:pPr algn="ctr"/>
            <a:r>
              <a:rPr lang="en-US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Any CD4 cell count</a:t>
            </a:r>
          </a:p>
        </p:txBody>
      </p:sp>
      <p:cxnSp>
        <p:nvCxnSpPr>
          <p:cNvPr id="4106" name="AutoShape 23"/>
          <p:cNvCxnSpPr>
            <a:cxnSpLocks noChangeShapeType="1"/>
          </p:cNvCxnSpPr>
          <p:nvPr/>
        </p:nvCxnSpPr>
        <p:spPr bwMode="auto">
          <a:xfrm rot="10800000" flipH="1" flipV="1">
            <a:off x="5045075" y="3016250"/>
            <a:ext cx="1588" cy="801688"/>
          </a:xfrm>
          <a:prstGeom prst="bentConnector3">
            <a:avLst>
              <a:gd name="adj1" fmla="val -592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7" name="Rectangle 10"/>
          <p:cNvSpPr>
            <a:spLocks noChangeArrowheads="1"/>
          </p:cNvSpPr>
          <p:nvPr/>
        </p:nvSpPr>
        <p:spPr bwMode="auto">
          <a:xfrm>
            <a:off x="4186238" y="3486150"/>
            <a:ext cx="71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GB" sz="1600" b="1" i="0">
                <a:solidFill>
                  <a:srgbClr val="FF6600"/>
                </a:solidFill>
                <a:latin typeface="Calibri" pitchFamily="34" charset="0"/>
                <a:cs typeface="Arial" pitchFamily="34" charset="0"/>
              </a:rPr>
              <a:t>N = 53</a:t>
            </a:r>
          </a:p>
        </p:txBody>
      </p:sp>
      <p:sp>
        <p:nvSpPr>
          <p:cNvPr id="4108" name="Rectangle 10"/>
          <p:cNvSpPr>
            <a:spLocks noChangeArrowheads="1"/>
          </p:cNvSpPr>
          <p:nvPr/>
        </p:nvSpPr>
        <p:spPr bwMode="auto">
          <a:xfrm>
            <a:off x="4164013" y="2681288"/>
            <a:ext cx="7635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GB" sz="1600" b="1" i="0">
                <a:solidFill>
                  <a:srgbClr val="FF6600"/>
                </a:solidFill>
                <a:latin typeface="Calibri" pitchFamily="34" charset="0"/>
                <a:cs typeface="Arial" pitchFamily="34" charset="0"/>
              </a:rPr>
              <a:t>N = 53 </a:t>
            </a:r>
          </a:p>
        </p:txBody>
      </p:sp>
      <p:cxnSp>
        <p:nvCxnSpPr>
          <p:cNvPr id="4109" name="Connecteur droit 66"/>
          <p:cNvCxnSpPr>
            <a:cxnSpLocks noChangeShapeType="1"/>
          </p:cNvCxnSpPr>
          <p:nvPr/>
        </p:nvCxnSpPr>
        <p:spPr bwMode="auto">
          <a:xfrm rot="5400000">
            <a:off x="3698082" y="2612231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0" name="Oval 170"/>
          <p:cNvSpPr>
            <a:spLocks noChangeArrowheads="1"/>
          </p:cNvSpPr>
          <p:nvPr/>
        </p:nvSpPr>
        <p:spPr bwMode="auto">
          <a:xfrm>
            <a:off x="3176588" y="1398588"/>
            <a:ext cx="1539875" cy="1014412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GB" sz="14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Randomisation*</a:t>
            </a:r>
          </a:p>
          <a:p>
            <a:pPr algn="ctr"/>
            <a:r>
              <a:rPr lang="en-GB" sz="14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1:1</a:t>
            </a:r>
          </a:p>
          <a:p>
            <a:pPr algn="ctr"/>
            <a:r>
              <a:rPr lang="en-GB" sz="14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Open-label</a:t>
            </a:r>
          </a:p>
        </p:txBody>
      </p:sp>
      <p:sp>
        <p:nvSpPr>
          <p:cNvPr id="4111" name="Line 28"/>
          <p:cNvSpPr>
            <a:spLocks noChangeShapeType="1"/>
          </p:cNvSpPr>
          <p:nvPr/>
        </p:nvSpPr>
        <p:spPr bwMode="auto">
          <a:xfrm>
            <a:off x="3819525" y="3427413"/>
            <a:ext cx="2730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12" name="AutoShape 14"/>
          <p:cNvSpPr>
            <a:spLocks noChangeArrowheads="1"/>
          </p:cNvSpPr>
          <p:nvPr/>
        </p:nvSpPr>
        <p:spPr bwMode="auto">
          <a:xfrm>
            <a:off x="5040313" y="2708275"/>
            <a:ext cx="3276600" cy="650875"/>
          </a:xfrm>
          <a:prstGeom prst="roundRect">
            <a:avLst>
              <a:gd name="adj" fmla="val 12458"/>
            </a:avLst>
          </a:prstGeom>
          <a:solidFill>
            <a:srgbClr val="9999FF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95000"/>
              </a:lnSpc>
            </a:pPr>
            <a:r>
              <a:rPr lang="en-GB" sz="1800" b="1" i="0">
                <a:latin typeface="Calibri" pitchFamily="34" charset="0"/>
              </a:rPr>
              <a:t>FPV/r 1400/100 mg QD + </a:t>
            </a:r>
          </a:p>
          <a:p>
            <a:pPr algn="ctr" eaLnBrk="0" hangingPunct="0">
              <a:lnSpc>
                <a:spcPct val="95000"/>
              </a:lnSpc>
            </a:pPr>
            <a:r>
              <a:rPr lang="en-GB" sz="1800" b="1" i="0">
                <a:latin typeface="Calibri" pitchFamily="34" charset="0"/>
              </a:rPr>
              <a:t>TDF/FTC fdc QD</a:t>
            </a:r>
          </a:p>
        </p:txBody>
      </p:sp>
      <p:sp>
        <p:nvSpPr>
          <p:cNvPr id="4113" name="AutoShape 14"/>
          <p:cNvSpPr>
            <a:spLocks noChangeArrowheads="1"/>
          </p:cNvSpPr>
          <p:nvPr/>
        </p:nvSpPr>
        <p:spPr bwMode="auto">
          <a:xfrm>
            <a:off x="5040313" y="3498850"/>
            <a:ext cx="3276600" cy="650875"/>
          </a:xfrm>
          <a:prstGeom prst="roundRect">
            <a:avLst>
              <a:gd name="adj" fmla="val 12458"/>
            </a:avLst>
          </a:pr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95000"/>
              </a:lnSpc>
            </a:pPr>
            <a:r>
              <a:rPr lang="en-GB" sz="1800" b="1" i="0">
                <a:latin typeface="Calibri" pitchFamily="34" charset="0"/>
              </a:rPr>
              <a:t>ATV/r 300/100 mg QD + </a:t>
            </a:r>
          </a:p>
          <a:p>
            <a:pPr algn="ctr" eaLnBrk="0" hangingPunct="0">
              <a:lnSpc>
                <a:spcPct val="95000"/>
              </a:lnSpc>
            </a:pPr>
            <a:r>
              <a:rPr lang="en-GB" sz="1800" b="1" i="0">
                <a:latin typeface="Calibri" pitchFamily="34" charset="0"/>
              </a:rPr>
              <a:t>TDF/FTC fdc QD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9743" name="Group 63"/>
          <p:cNvGraphicFramePr>
            <a:graphicFrameLocks noGrp="1"/>
          </p:cNvGraphicFramePr>
          <p:nvPr>
            <p:ph idx="1"/>
          </p:nvPr>
        </p:nvGraphicFramePr>
        <p:xfrm>
          <a:off x="747713" y="1828800"/>
          <a:ext cx="7642225" cy="3749675"/>
        </p:xfrm>
        <a:graphic>
          <a:graphicData uri="http://schemas.openxmlformats.org/drawingml/2006/table">
            <a:tbl>
              <a:tblPr/>
              <a:tblGrid>
                <a:gridCol w="444500"/>
                <a:gridCol w="3514725"/>
                <a:gridCol w="1841500"/>
                <a:gridCol w="1841500"/>
              </a:tblGrid>
              <a:tr h="67052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FPV/r</a:t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 = 53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ATV/r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 = 53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  <a:tr h="3079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Median age, years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40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Female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21%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White/Black/Other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64% / 34% / 2%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49% / 45% / 6%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c/mL), median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4.92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4.89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HIV RNA </a:t>
                      </a:r>
                      <a:r>
                        <a:rPr kumimoji="0" lang="en-GB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100,000 c/mL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45%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45%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), median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161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188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CDC class C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21%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Discontinuation before W48, n (%)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 (15%)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 (8%)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adverse event</a:t>
                      </a:r>
                    </a:p>
                  </a:txBody>
                  <a:tcPr marT="45711" marB="457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For virologic failure</a:t>
                      </a:r>
                    </a:p>
                  </a:txBody>
                  <a:tcPr marT="45711" marB="4571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 *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T="45711" marB="4571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174" name="Rectangle 8"/>
          <p:cNvSpPr>
            <a:spLocks noChangeArrowheads="1"/>
          </p:cNvSpPr>
          <p:nvPr/>
        </p:nvSpPr>
        <p:spPr bwMode="auto">
          <a:xfrm>
            <a:off x="801688" y="1282700"/>
            <a:ext cx="75168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5175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026400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ALERT Study: ATV/r QD vs FPV/r QD,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TDF/FTC</a:t>
            </a:r>
          </a:p>
        </p:txBody>
      </p:sp>
      <p:sp>
        <p:nvSpPr>
          <p:cNvPr id="5176" name="ZoneTexte 69"/>
          <p:cNvSpPr txBox="1">
            <a:spLocks noChangeArrowheads="1"/>
          </p:cNvSpPr>
          <p:nvPr/>
        </p:nvSpPr>
        <p:spPr bwMode="auto">
          <a:xfrm>
            <a:off x="6432550" y="6545263"/>
            <a:ext cx="25193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Smith KY. AIDS ResTher 2008;5:5</a:t>
            </a:r>
          </a:p>
        </p:txBody>
      </p:sp>
      <p:sp>
        <p:nvSpPr>
          <p:cNvPr id="5177" name="ZoneTexte 13"/>
          <p:cNvSpPr txBox="1">
            <a:spLocks noChangeArrowheads="1"/>
          </p:cNvSpPr>
          <p:nvPr/>
        </p:nvSpPr>
        <p:spPr bwMode="auto">
          <a:xfrm>
            <a:off x="373063" y="5900738"/>
            <a:ext cx="8332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600" i="0">
                <a:solidFill>
                  <a:srgbClr val="000066"/>
                </a:solidFill>
              </a:rPr>
              <a:t>* In 2 of the 4 patients, detection at baseline of pre-existing resistance to FPV or TDF/FTC </a:t>
            </a:r>
          </a:p>
        </p:txBody>
      </p:sp>
      <p:grpSp>
        <p:nvGrpSpPr>
          <p:cNvPr id="5178" name="Group 60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5179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180" name="ZoneTexte 23"/>
            <p:cNvSpPr txBox="1">
              <a:spLocks noChangeArrowheads="1"/>
            </p:cNvSpPr>
            <p:nvPr/>
          </p:nvSpPr>
          <p:spPr bwMode="auto">
            <a:xfrm>
              <a:off x="82" y="4143"/>
              <a:ext cx="39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ALERT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941638" y="1150938"/>
            <a:ext cx="32464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Outcome at week 48</a:t>
            </a:r>
          </a:p>
        </p:txBody>
      </p:sp>
      <p:sp>
        <p:nvSpPr>
          <p:cNvPr id="614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026400" cy="1106488"/>
          </a:xfrm>
        </p:spPr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ALERT Study: ATV/r QD vs FPV/r QD,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TDF/FTC</a:t>
            </a:r>
          </a:p>
        </p:txBody>
      </p:sp>
      <p:sp>
        <p:nvSpPr>
          <p:cNvPr id="6148" name="ZoneTexte 69"/>
          <p:cNvSpPr txBox="1">
            <a:spLocks noChangeArrowheads="1"/>
          </p:cNvSpPr>
          <p:nvPr/>
        </p:nvSpPr>
        <p:spPr bwMode="auto">
          <a:xfrm>
            <a:off x="6432550" y="6545263"/>
            <a:ext cx="25193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Smith KY. AIDS ResTher 2008;5:5</a:t>
            </a:r>
          </a:p>
        </p:txBody>
      </p:sp>
      <p:sp>
        <p:nvSpPr>
          <p:cNvPr id="6149" name="ZoneTexte 45"/>
          <p:cNvSpPr txBox="1">
            <a:spLocks noChangeArrowheads="1"/>
          </p:cNvSpPr>
          <p:nvPr/>
        </p:nvSpPr>
        <p:spPr bwMode="auto">
          <a:xfrm>
            <a:off x="755650" y="6188075"/>
            <a:ext cx="34496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 i="0">
                <a:solidFill>
                  <a:srgbClr val="000066"/>
                </a:solidFill>
              </a:rPr>
              <a:t>M/D = F : Missing/Discontinuation equals Failure</a:t>
            </a:r>
          </a:p>
        </p:txBody>
      </p:sp>
      <p:grpSp>
        <p:nvGrpSpPr>
          <p:cNvPr id="6150" name="Group 46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6188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6189" name="ZoneTexte 23"/>
            <p:cNvSpPr txBox="1">
              <a:spLocks noChangeArrowheads="1"/>
            </p:cNvSpPr>
            <p:nvPr/>
          </p:nvSpPr>
          <p:spPr bwMode="auto">
            <a:xfrm>
              <a:off x="82" y="4143"/>
              <a:ext cx="39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ALERT</a:t>
              </a:r>
            </a:p>
          </p:txBody>
        </p:sp>
      </p:grpSp>
      <p:sp>
        <p:nvSpPr>
          <p:cNvPr id="6151" name="ZoneTexte 64"/>
          <p:cNvSpPr txBox="1">
            <a:spLocks noChangeArrowheads="1"/>
          </p:cNvSpPr>
          <p:nvPr/>
        </p:nvSpPr>
        <p:spPr bwMode="auto">
          <a:xfrm>
            <a:off x="684213" y="5553075"/>
            <a:ext cx="40497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400" b="1" i="0">
                <a:solidFill>
                  <a:srgbClr val="000066"/>
                </a:solidFill>
              </a:rPr>
              <a:t>Mean CD4 increase at W48:</a:t>
            </a:r>
            <a:br>
              <a:rPr lang="en-GB" sz="1400" b="1" i="0">
                <a:solidFill>
                  <a:srgbClr val="000066"/>
                </a:solidFill>
              </a:rPr>
            </a:br>
            <a:r>
              <a:rPr lang="en-GB" sz="1400" b="1" i="0">
                <a:solidFill>
                  <a:srgbClr val="000066"/>
                </a:solidFill>
              </a:rPr>
              <a:t>170/mm</a:t>
            </a:r>
            <a:r>
              <a:rPr lang="en-GB" sz="1400" b="1" i="0" baseline="30000">
                <a:solidFill>
                  <a:srgbClr val="000066"/>
                </a:solidFill>
              </a:rPr>
              <a:t>3 </a:t>
            </a:r>
            <a:r>
              <a:rPr lang="en-GB" sz="1400" b="1" i="0">
                <a:solidFill>
                  <a:srgbClr val="000066"/>
                </a:solidFill>
              </a:rPr>
              <a:t>(FPV/r) vs 183/mm</a:t>
            </a:r>
            <a:r>
              <a:rPr lang="en-GB" sz="1400" b="1" i="0" baseline="30000">
                <a:solidFill>
                  <a:srgbClr val="000066"/>
                </a:solidFill>
              </a:rPr>
              <a:t>3 </a:t>
            </a:r>
            <a:r>
              <a:rPr lang="en-GB" sz="1400" b="1" i="0">
                <a:solidFill>
                  <a:srgbClr val="000066"/>
                </a:solidFill>
              </a:rPr>
              <a:t>(ATV/r) (p = 0.4)</a:t>
            </a:r>
          </a:p>
        </p:txBody>
      </p:sp>
      <p:sp>
        <p:nvSpPr>
          <p:cNvPr id="6152" name="Rectangle 7"/>
          <p:cNvSpPr>
            <a:spLocks noChangeArrowheads="1"/>
          </p:cNvSpPr>
          <p:nvPr/>
        </p:nvSpPr>
        <p:spPr bwMode="auto">
          <a:xfrm>
            <a:off x="1165225" y="3309938"/>
            <a:ext cx="590550" cy="1922462"/>
          </a:xfrm>
          <a:prstGeom prst="rect">
            <a:avLst/>
          </a:prstGeom>
          <a:solidFill>
            <a:srgbClr val="9999FF"/>
          </a:solidFill>
          <a:ln>
            <a:noFill/>
          </a:ln>
          <a:extLst>
            <a:ext uri="{91240B29-F687-4F45-9708-019B960494DF}">
              <a14:hiddenLine xmlns:a14="http://schemas.microsoft.com/office/drawing/2010/main" w="800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6153" name="Rectangle 8"/>
          <p:cNvSpPr>
            <a:spLocks noChangeArrowheads="1"/>
          </p:cNvSpPr>
          <p:nvPr/>
        </p:nvSpPr>
        <p:spPr bwMode="auto">
          <a:xfrm>
            <a:off x="2881313" y="2935288"/>
            <a:ext cx="590550" cy="2297112"/>
          </a:xfrm>
          <a:prstGeom prst="rect">
            <a:avLst/>
          </a:prstGeom>
          <a:solidFill>
            <a:srgbClr val="9999FF"/>
          </a:solidFill>
          <a:ln>
            <a:noFill/>
          </a:ln>
          <a:extLst>
            <a:ext uri="{91240B29-F687-4F45-9708-019B960494DF}">
              <a14:hiddenLine xmlns:a14="http://schemas.microsoft.com/office/drawing/2010/main" w="800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6154" name="Rectangle 9"/>
          <p:cNvSpPr>
            <a:spLocks noChangeArrowheads="1"/>
          </p:cNvSpPr>
          <p:nvPr/>
        </p:nvSpPr>
        <p:spPr bwMode="auto">
          <a:xfrm>
            <a:off x="1746250" y="3100388"/>
            <a:ext cx="590550" cy="2132012"/>
          </a:xfrm>
          <a:prstGeom prst="rect">
            <a:avLst/>
          </a:pr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7938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6155" name="Rectangle 10"/>
          <p:cNvSpPr>
            <a:spLocks noChangeArrowheads="1"/>
          </p:cNvSpPr>
          <p:nvPr/>
        </p:nvSpPr>
        <p:spPr bwMode="auto">
          <a:xfrm>
            <a:off x="3468688" y="2871788"/>
            <a:ext cx="590550" cy="2360612"/>
          </a:xfrm>
          <a:prstGeom prst="rect">
            <a:avLst/>
          </a:pr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7938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817563" y="5222875"/>
            <a:ext cx="344805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57" name="Rectangle 22"/>
          <p:cNvSpPr>
            <a:spLocks noChangeArrowheads="1"/>
          </p:cNvSpPr>
          <p:nvPr/>
        </p:nvSpPr>
        <p:spPr bwMode="auto">
          <a:xfrm>
            <a:off x="1300163" y="3057525"/>
            <a:ext cx="3206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400" b="1" i="0">
                <a:solidFill>
                  <a:srgbClr val="6666FF"/>
                </a:solidFill>
              </a:rPr>
              <a:t>75</a:t>
            </a:r>
            <a:endParaRPr lang="en-GB" sz="4000" i="0">
              <a:solidFill>
                <a:srgbClr val="6666FF"/>
              </a:solidFill>
            </a:endParaRPr>
          </a:p>
        </p:txBody>
      </p:sp>
      <p:sp>
        <p:nvSpPr>
          <p:cNvPr id="6158" name="Rectangle 23"/>
          <p:cNvSpPr>
            <a:spLocks noChangeArrowheads="1"/>
          </p:cNvSpPr>
          <p:nvPr/>
        </p:nvSpPr>
        <p:spPr bwMode="auto">
          <a:xfrm>
            <a:off x="3016250" y="2687638"/>
            <a:ext cx="319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400" b="1" i="0">
                <a:solidFill>
                  <a:srgbClr val="6666FF"/>
                </a:solidFill>
              </a:rPr>
              <a:t>89</a:t>
            </a:r>
            <a:endParaRPr lang="en-GB" sz="4000" i="0">
              <a:solidFill>
                <a:srgbClr val="6666FF"/>
              </a:solidFill>
            </a:endParaRPr>
          </a:p>
        </p:txBody>
      </p:sp>
      <p:sp>
        <p:nvSpPr>
          <p:cNvPr id="6159" name="Rectangle 24"/>
          <p:cNvSpPr>
            <a:spLocks noChangeArrowheads="1"/>
          </p:cNvSpPr>
          <p:nvPr/>
        </p:nvSpPr>
        <p:spPr bwMode="auto">
          <a:xfrm>
            <a:off x="1874838" y="2841625"/>
            <a:ext cx="3190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400" b="1" i="0">
                <a:solidFill>
                  <a:srgbClr val="800080"/>
                </a:solidFill>
              </a:rPr>
              <a:t>83</a:t>
            </a:r>
            <a:endParaRPr lang="en-GB" sz="4000" i="0">
              <a:solidFill>
                <a:srgbClr val="800080"/>
              </a:solidFill>
            </a:endParaRPr>
          </a:p>
        </p:txBody>
      </p:sp>
      <p:sp>
        <p:nvSpPr>
          <p:cNvPr id="6160" name="Rectangle 25"/>
          <p:cNvSpPr>
            <a:spLocks noChangeArrowheads="1"/>
          </p:cNvSpPr>
          <p:nvPr/>
        </p:nvSpPr>
        <p:spPr bwMode="auto">
          <a:xfrm>
            <a:off x="3603625" y="2616200"/>
            <a:ext cx="319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GB" sz="1400" b="1" i="0">
                <a:solidFill>
                  <a:srgbClr val="800080"/>
                </a:solidFill>
              </a:rPr>
              <a:t>92</a:t>
            </a:r>
            <a:endParaRPr lang="en-GB" sz="4000" i="0">
              <a:solidFill>
                <a:srgbClr val="800080"/>
              </a:solidFill>
            </a:endParaRPr>
          </a:p>
        </p:txBody>
      </p:sp>
      <p:sp>
        <p:nvSpPr>
          <p:cNvPr id="6161" name="Text Box 57"/>
          <p:cNvSpPr txBox="1">
            <a:spLocks noChangeArrowheads="1"/>
          </p:cNvSpPr>
          <p:nvPr/>
        </p:nvSpPr>
        <p:spPr bwMode="auto">
          <a:xfrm>
            <a:off x="827088" y="5259388"/>
            <a:ext cx="1816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600" b="1" i="0">
                <a:solidFill>
                  <a:srgbClr val="000066"/>
                </a:solidFill>
              </a:rPr>
              <a:t>ITT, M/D = F</a:t>
            </a:r>
          </a:p>
        </p:txBody>
      </p:sp>
      <p:sp>
        <p:nvSpPr>
          <p:cNvPr id="6162" name="Text Box 58"/>
          <p:cNvSpPr txBox="1">
            <a:spLocks noChangeArrowheads="1"/>
          </p:cNvSpPr>
          <p:nvPr/>
        </p:nvSpPr>
        <p:spPr bwMode="auto">
          <a:xfrm>
            <a:off x="2647950" y="5259388"/>
            <a:ext cx="16335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600" b="1" i="0">
                <a:solidFill>
                  <a:srgbClr val="000066"/>
                </a:solidFill>
              </a:rPr>
              <a:t>Observed data</a:t>
            </a:r>
          </a:p>
        </p:txBody>
      </p:sp>
      <p:sp>
        <p:nvSpPr>
          <p:cNvPr id="6163" name="AutoShape 165"/>
          <p:cNvSpPr>
            <a:spLocks noChangeArrowheads="1"/>
          </p:cNvSpPr>
          <p:nvPr/>
        </p:nvSpPr>
        <p:spPr bwMode="auto">
          <a:xfrm>
            <a:off x="1292225" y="2305050"/>
            <a:ext cx="2092325" cy="3365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6164" name="Rectangle 3"/>
          <p:cNvSpPr>
            <a:spLocks noChangeArrowheads="1"/>
          </p:cNvSpPr>
          <p:nvPr/>
        </p:nvSpPr>
        <p:spPr bwMode="auto">
          <a:xfrm>
            <a:off x="1433513" y="2403475"/>
            <a:ext cx="177800" cy="144463"/>
          </a:xfrm>
          <a:prstGeom prst="rect">
            <a:avLst/>
          </a:prstGeom>
          <a:solidFill>
            <a:srgbClr val="99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i="0">
              <a:solidFill>
                <a:srgbClr val="000066"/>
              </a:solidFill>
            </a:endParaRPr>
          </a:p>
        </p:txBody>
      </p:sp>
      <p:sp>
        <p:nvSpPr>
          <p:cNvPr id="6165" name="Rectangle 4"/>
          <p:cNvSpPr>
            <a:spLocks noChangeArrowheads="1"/>
          </p:cNvSpPr>
          <p:nvPr/>
        </p:nvSpPr>
        <p:spPr bwMode="auto">
          <a:xfrm>
            <a:off x="2400300" y="2401888"/>
            <a:ext cx="177800" cy="144462"/>
          </a:xfrm>
          <a:prstGeom prst="rect">
            <a:avLst/>
          </a:prstGeom>
          <a:solidFill>
            <a:srgbClr val="8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 i="0">
              <a:solidFill>
                <a:srgbClr val="000066"/>
              </a:solidFill>
            </a:endParaRPr>
          </a:p>
        </p:txBody>
      </p:sp>
      <p:sp>
        <p:nvSpPr>
          <p:cNvPr id="6166" name="ZoneTexte 84"/>
          <p:cNvSpPr txBox="1">
            <a:spLocks noChangeArrowheads="1"/>
          </p:cNvSpPr>
          <p:nvPr/>
        </p:nvSpPr>
        <p:spPr bwMode="auto">
          <a:xfrm>
            <a:off x="1577975" y="2282825"/>
            <a:ext cx="7254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800" b="1" i="0">
                <a:solidFill>
                  <a:srgbClr val="000066"/>
                </a:solidFill>
                <a:latin typeface="Calibri" pitchFamily="34" charset="0"/>
              </a:rPr>
              <a:t>FPV/r</a:t>
            </a:r>
          </a:p>
        </p:txBody>
      </p:sp>
      <p:sp>
        <p:nvSpPr>
          <p:cNvPr id="6167" name="ZoneTexte 85"/>
          <p:cNvSpPr txBox="1">
            <a:spLocks noChangeArrowheads="1"/>
          </p:cNvSpPr>
          <p:nvPr/>
        </p:nvSpPr>
        <p:spPr bwMode="auto">
          <a:xfrm>
            <a:off x="2581275" y="2284413"/>
            <a:ext cx="749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800" b="1" i="0">
                <a:solidFill>
                  <a:srgbClr val="000066"/>
                </a:solidFill>
                <a:latin typeface="Calibri" pitchFamily="34" charset="0"/>
              </a:rPr>
              <a:t>ATV/r</a:t>
            </a:r>
          </a:p>
        </p:txBody>
      </p:sp>
      <p:sp>
        <p:nvSpPr>
          <p:cNvPr id="6168" name="Line 150"/>
          <p:cNvSpPr>
            <a:spLocks noChangeShapeType="1"/>
          </p:cNvSpPr>
          <p:nvPr/>
        </p:nvSpPr>
        <p:spPr bwMode="auto">
          <a:xfrm flipV="1">
            <a:off x="2603500" y="5219700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69" name="Line 150"/>
          <p:cNvSpPr>
            <a:spLocks noChangeShapeType="1"/>
          </p:cNvSpPr>
          <p:nvPr/>
        </p:nvSpPr>
        <p:spPr bwMode="auto">
          <a:xfrm flipV="1">
            <a:off x="4257675" y="5219700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0" name="Text Box 76"/>
          <p:cNvSpPr txBox="1">
            <a:spLocks noChangeArrowheads="1"/>
          </p:cNvSpPr>
          <p:nvPr/>
        </p:nvSpPr>
        <p:spPr bwMode="auto">
          <a:xfrm>
            <a:off x="395288" y="221615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800" i="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6171" name="Line 141"/>
          <p:cNvSpPr>
            <a:spLocks noChangeShapeType="1"/>
          </p:cNvSpPr>
          <p:nvPr/>
        </p:nvSpPr>
        <p:spPr bwMode="auto">
          <a:xfrm>
            <a:off x="893763" y="2681288"/>
            <a:ext cx="0" cy="2538412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2" name="Line 142"/>
          <p:cNvSpPr>
            <a:spLocks noChangeShapeType="1"/>
          </p:cNvSpPr>
          <p:nvPr/>
        </p:nvSpPr>
        <p:spPr bwMode="auto">
          <a:xfrm>
            <a:off x="827088" y="5219700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3" name="Line 143"/>
          <p:cNvSpPr>
            <a:spLocks noChangeShapeType="1"/>
          </p:cNvSpPr>
          <p:nvPr/>
        </p:nvSpPr>
        <p:spPr bwMode="auto">
          <a:xfrm>
            <a:off x="827088" y="4711700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4" name="Line 144"/>
          <p:cNvSpPr>
            <a:spLocks noChangeShapeType="1"/>
          </p:cNvSpPr>
          <p:nvPr/>
        </p:nvSpPr>
        <p:spPr bwMode="auto">
          <a:xfrm>
            <a:off x="827088" y="4202113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5" name="Line 145"/>
          <p:cNvSpPr>
            <a:spLocks noChangeShapeType="1"/>
          </p:cNvSpPr>
          <p:nvPr/>
        </p:nvSpPr>
        <p:spPr bwMode="auto">
          <a:xfrm>
            <a:off x="827088" y="3700463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6" name="Line 146"/>
          <p:cNvSpPr>
            <a:spLocks noChangeShapeType="1"/>
          </p:cNvSpPr>
          <p:nvPr/>
        </p:nvSpPr>
        <p:spPr bwMode="auto">
          <a:xfrm>
            <a:off x="827088" y="3190875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7" name="Line 147"/>
          <p:cNvSpPr>
            <a:spLocks noChangeShapeType="1"/>
          </p:cNvSpPr>
          <p:nvPr/>
        </p:nvSpPr>
        <p:spPr bwMode="auto">
          <a:xfrm>
            <a:off x="827088" y="2681288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8" name="Line 149"/>
          <p:cNvSpPr>
            <a:spLocks noChangeShapeType="1"/>
          </p:cNvSpPr>
          <p:nvPr/>
        </p:nvSpPr>
        <p:spPr bwMode="auto">
          <a:xfrm flipV="1">
            <a:off x="893763" y="5219700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9" name="Rectangle 159"/>
          <p:cNvSpPr>
            <a:spLocks noChangeArrowheads="1"/>
          </p:cNvSpPr>
          <p:nvPr/>
        </p:nvSpPr>
        <p:spPr bwMode="auto">
          <a:xfrm>
            <a:off x="655638" y="5121275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0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6180" name="Rectangle 160"/>
          <p:cNvSpPr>
            <a:spLocks noChangeArrowheads="1"/>
          </p:cNvSpPr>
          <p:nvPr/>
        </p:nvSpPr>
        <p:spPr bwMode="auto">
          <a:xfrm>
            <a:off x="557213" y="4610100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20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6181" name="Rectangle 161"/>
          <p:cNvSpPr>
            <a:spLocks noChangeArrowheads="1"/>
          </p:cNvSpPr>
          <p:nvPr/>
        </p:nvSpPr>
        <p:spPr bwMode="auto">
          <a:xfrm>
            <a:off x="557213" y="4102100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40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6182" name="Rectangle 162"/>
          <p:cNvSpPr>
            <a:spLocks noChangeArrowheads="1"/>
          </p:cNvSpPr>
          <p:nvPr/>
        </p:nvSpPr>
        <p:spPr bwMode="auto">
          <a:xfrm>
            <a:off x="557213" y="3600450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60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6183" name="Rectangle 163"/>
          <p:cNvSpPr>
            <a:spLocks noChangeArrowheads="1"/>
          </p:cNvSpPr>
          <p:nvPr/>
        </p:nvSpPr>
        <p:spPr bwMode="auto">
          <a:xfrm>
            <a:off x="557213" y="3090863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80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6184" name="Rectangle 164"/>
          <p:cNvSpPr>
            <a:spLocks noChangeArrowheads="1"/>
          </p:cNvSpPr>
          <p:nvPr/>
        </p:nvSpPr>
        <p:spPr bwMode="auto">
          <a:xfrm>
            <a:off x="458788" y="2581275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100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6185" name="ZoneTexte 11"/>
          <p:cNvSpPr txBox="1">
            <a:spLocks noChangeArrowheads="1"/>
          </p:cNvSpPr>
          <p:nvPr/>
        </p:nvSpPr>
        <p:spPr bwMode="auto">
          <a:xfrm>
            <a:off x="1192213" y="1765300"/>
            <a:ext cx="25622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GB" b="1" i="0">
                <a:solidFill>
                  <a:srgbClr val="CC3300"/>
                </a:solidFill>
                <a:latin typeface="Calibri" pitchFamily="34" charset="0"/>
              </a:rPr>
              <a:t>HIV RNA &lt; 50 c/mL</a:t>
            </a:r>
          </a:p>
        </p:txBody>
      </p:sp>
      <p:sp>
        <p:nvSpPr>
          <p:cNvPr id="6186" name="ZoneTexte 11"/>
          <p:cNvSpPr txBox="1">
            <a:spLocks noChangeArrowheads="1"/>
          </p:cNvSpPr>
          <p:nvPr/>
        </p:nvSpPr>
        <p:spPr bwMode="auto">
          <a:xfrm>
            <a:off x="6686550" y="1765300"/>
            <a:ext cx="9810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GB" b="1" i="0">
                <a:solidFill>
                  <a:srgbClr val="CC3300"/>
                </a:solidFill>
                <a:latin typeface="Calibri" pitchFamily="34" charset="0"/>
              </a:rPr>
              <a:t>Safety</a:t>
            </a:r>
          </a:p>
        </p:txBody>
      </p:sp>
      <p:sp>
        <p:nvSpPr>
          <p:cNvPr id="6187" name="Espace réservé du contenu 2"/>
          <p:cNvSpPr>
            <a:spLocks/>
          </p:cNvSpPr>
          <p:nvPr/>
        </p:nvSpPr>
        <p:spPr bwMode="auto">
          <a:xfrm>
            <a:off x="4572000" y="2362200"/>
            <a:ext cx="4379913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1600" i="0">
                <a:solidFill>
                  <a:srgbClr val="000066"/>
                </a:solidFill>
              </a:rPr>
              <a:t>Diarrhoea and nausea were more frequent in the FPV/r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1600" i="0">
                <a:solidFill>
                  <a:srgbClr val="000066"/>
                </a:solidFill>
              </a:rPr>
              <a:t>Grade 3-4 hyperbilirubinemia in ATV/r </a:t>
            </a:r>
            <a:br>
              <a:rPr lang="en-GB" sz="1600" i="0">
                <a:solidFill>
                  <a:srgbClr val="000066"/>
                </a:solidFill>
              </a:rPr>
            </a:br>
            <a:r>
              <a:rPr lang="en-GB" sz="1600" i="0">
                <a:solidFill>
                  <a:srgbClr val="000066"/>
                </a:solidFill>
              </a:rPr>
              <a:t>group = 28%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1600" i="0">
                <a:solidFill>
                  <a:srgbClr val="000066"/>
                </a:solidFill>
              </a:rPr>
              <a:t>GFR decline &gt; 25% was similar in both groups; TDF/FTC was discontinued in 3 patients (FPV/r group) for GFR decrease to &lt; 50 mL/min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1600" i="0">
                <a:solidFill>
                  <a:srgbClr val="000066"/>
                </a:solidFill>
              </a:rPr>
              <a:t>Median changes in total cholesterol, LDL- cholesterol and HDL-cholesterol were similar in both groups; triglycerides increase was higher in the FPV/r group; use of lipid-lowering agents: </a:t>
            </a:r>
            <a:br>
              <a:rPr lang="en-GB" sz="1600" i="0">
                <a:solidFill>
                  <a:srgbClr val="000066"/>
                </a:solidFill>
              </a:rPr>
            </a:br>
            <a:r>
              <a:rPr lang="en-GB" sz="1600" i="0">
                <a:solidFill>
                  <a:srgbClr val="000066"/>
                </a:solidFill>
              </a:rPr>
              <a:t>FPV/r = 7 vs ATV/r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34" charset="-128"/>
              </a:rPr>
              <a:t>ALERT Study: ATV/r QD vs FPV/r QD,</a:t>
            </a:r>
            <a:br>
              <a:rPr lang="en-GB" sz="3200" smtClean="0">
                <a:ea typeface="ＭＳ Ｐゴシック" pitchFamily="34" charset="-128"/>
              </a:rPr>
            </a:br>
            <a:r>
              <a:rPr lang="en-GB" sz="3200" smtClean="0">
                <a:ea typeface="ＭＳ Ｐゴシック" pitchFamily="34" charset="-128"/>
              </a:rPr>
              <a:t>in combination with TDF/FTC</a:t>
            </a:r>
          </a:p>
        </p:txBody>
      </p:sp>
      <p:sp>
        <p:nvSpPr>
          <p:cNvPr id="7171" name="Espace réservé du contenu 4"/>
          <p:cNvSpPr>
            <a:spLocks noGrp="1"/>
          </p:cNvSpPr>
          <p:nvPr>
            <p:ph idx="1"/>
          </p:nvPr>
        </p:nvSpPr>
        <p:spPr>
          <a:xfrm>
            <a:off x="50800" y="1100138"/>
            <a:ext cx="9024938" cy="5303837"/>
          </a:xfrm>
        </p:spPr>
        <p:txBody>
          <a:bodyPr/>
          <a:lstStyle/>
          <a:p>
            <a:pPr>
              <a:spcAft>
                <a:spcPct val="45000"/>
              </a:spcAft>
            </a:pPr>
            <a:r>
              <a:rPr lang="en-GB" sz="2800" b="1" smtClean="0">
                <a:latin typeface="Calibri" pitchFamily="34" charset="0"/>
                <a:ea typeface="ＭＳ Ｐゴシック" pitchFamily="34" charset="-128"/>
              </a:rPr>
              <a:t>Summary - Conclusion</a:t>
            </a:r>
          </a:p>
          <a:p>
            <a:pPr lvl="1">
              <a:spcAft>
                <a:spcPct val="45000"/>
              </a:spcAft>
            </a:pPr>
            <a:r>
              <a:rPr lang="en-GB" sz="2000" smtClean="0">
                <a:ea typeface="ＭＳ Ｐゴシック" pitchFamily="34" charset="-128"/>
              </a:rPr>
              <a:t>Similar virologic and immunologic outcome at W48 with FPV/r</a:t>
            </a:r>
            <a:br>
              <a:rPr lang="en-GB" sz="2000" smtClean="0">
                <a:ea typeface="ＭＳ Ｐゴシック" pitchFamily="34" charset="-128"/>
              </a:rPr>
            </a:br>
            <a:r>
              <a:rPr lang="en-GB" sz="2000" smtClean="0">
                <a:ea typeface="ＭＳ Ｐゴシック" pitchFamily="34" charset="-128"/>
              </a:rPr>
              <a:t>1400/100 mg QD and ATV/r 300/100 mg QD, in combination with</a:t>
            </a:r>
            <a:br>
              <a:rPr lang="en-GB" sz="2000" smtClean="0">
                <a:ea typeface="ＭＳ Ｐゴシック" pitchFamily="34" charset="-128"/>
              </a:rPr>
            </a:br>
            <a:r>
              <a:rPr lang="en-GB" sz="2000" smtClean="0">
                <a:ea typeface="ＭＳ Ｐゴシック" pitchFamily="34" charset="-128"/>
              </a:rPr>
              <a:t>TDF/FTC fdc</a:t>
            </a:r>
          </a:p>
          <a:p>
            <a:pPr lvl="1">
              <a:spcAft>
                <a:spcPct val="45000"/>
              </a:spcAft>
            </a:pPr>
            <a:r>
              <a:rPr lang="en-GB" sz="2000" smtClean="0">
                <a:ea typeface="ＭＳ Ｐゴシック" pitchFamily="34" charset="-128"/>
              </a:rPr>
              <a:t>Higher gastrointestinal intolerance with FPV/r </a:t>
            </a:r>
          </a:p>
          <a:p>
            <a:pPr lvl="1">
              <a:spcAft>
                <a:spcPct val="45000"/>
              </a:spcAft>
            </a:pPr>
            <a:r>
              <a:rPr lang="en-GB" sz="2000" smtClean="0">
                <a:ea typeface="ＭＳ Ｐゴシック" pitchFamily="34" charset="-128"/>
              </a:rPr>
              <a:t>High incidence of increased bilirubin with ATV/r</a:t>
            </a:r>
          </a:p>
          <a:p>
            <a:pPr lvl="1">
              <a:spcAft>
                <a:spcPct val="45000"/>
              </a:spcAft>
            </a:pPr>
            <a:r>
              <a:rPr lang="en-GB" sz="2000" smtClean="0">
                <a:ea typeface="ＭＳ Ｐゴシック" pitchFamily="34" charset="-128"/>
              </a:rPr>
              <a:t>Higher triglycerides increase with FPV/r; total, HDL- and LDL-cholesterol changes similar in both groups</a:t>
            </a:r>
          </a:p>
          <a:p>
            <a:pPr lvl="1">
              <a:spcAft>
                <a:spcPct val="45000"/>
              </a:spcAft>
            </a:pPr>
            <a:r>
              <a:rPr lang="en-GB" sz="2000" smtClean="0">
                <a:ea typeface="ＭＳ Ｐゴシック" pitchFamily="34" charset="-128"/>
              </a:rPr>
              <a:t>Limitation: small size of the study</a:t>
            </a:r>
          </a:p>
        </p:txBody>
      </p:sp>
      <p:sp>
        <p:nvSpPr>
          <p:cNvPr id="7172" name="ZoneTexte 69"/>
          <p:cNvSpPr txBox="1">
            <a:spLocks noChangeArrowheads="1"/>
          </p:cNvSpPr>
          <p:nvPr/>
        </p:nvSpPr>
        <p:spPr bwMode="auto">
          <a:xfrm>
            <a:off x="6432550" y="6545263"/>
            <a:ext cx="251936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Smith KY. AIDS ResTher 2008;5:5</a:t>
            </a:r>
          </a:p>
        </p:txBody>
      </p:sp>
      <p:grpSp>
        <p:nvGrpSpPr>
          <p:cNvPr id="7173" name="Group 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7174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7175" name="ZoneTexte 23"/>
            <p:cNvSpPr txBox="1">
              <a:spLocks noChangeArrowheads="1"/>
            </p:cNvSpPr>
            <p:nvPr/>
          </p:nvSpPr>
          <p:spPr bwMode="auto">
            <a:xfrm>
              <a:off x="82" y="4143"/>
              <a:ext cx="39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ALERT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RV_trials_2010">
  <a:themeElements>
    <a:clrScheme name="1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18616</TotalTime>
  <Words>346</Words>
  <Application>Microsoft Office PowerPoint</Application>
  <PresentationFormat>Affichage à l'écran (4:3)</PresentationFormat>
  <Paragraphs>118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Arial</vt:lpstr>
      <vt:lpstr>ＭＳ Ｐゴシック</vt:lpstr>
      <vt:lpstr>Calibri</vt:lpstr>
      <vt:lpstr>Wingdings</vt:lpstr>
      <vt:lpstr>Trebuchet MS</vt:lpstr>
      <vt:lpstr>Cambria</vt:lpstr>
      <vt:lpstr>ARV_trials_2010</vt:lpstr>
      <vt:lpstr>1_ARV_trials_2010</vt:lpstr>
      <vt:lpstr>Comparison of PI vs PI</vt:lpstr>
      <vt:lpstr>ALERT Study: ATV/r QD vs FPV/r QD, in combination with TDF/FTC</vt:lpstr>
      <vt:lpstr>ALERT Study: ATV/r QD vs FPV/r QD, in combination with TDF/FTC</vt:lpstr>
      <vt:lpstr>ALERT Study: ATV/r QD vs FPV/r QD, in combination with TDF/FTC</vt:lpstr>
      <vt:lpstr>ALERT Study: ATV/r QD vs FPV/r QD, in combination with TDF/FTC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F. Raffi</dc:creator>
  <cp:lastModifiedBy>Utilisateur</cp:lastModifiedBy>
  <cp:revision>1444</cp:revision>
  <cp:lastPrinted>2009-11-19T07:51:26Z</cp:lastPrinted>
  <dcterms:created xsi:type="dcterms:W3CDTF">2010-03-17T20:56:56Z</dcterms:created>
  <dcterms:modified xsi:type="dcterms:W3CDTF">2018-02-06T15:05:16Z</dcterms:modified>
</cp:coreProperties>
</file>