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425" r:id="rId2"/>
    <p:sldId id="402" r:id="rId3"/>
    <p:sldId id="403" r:id="rId4"/>
    <p:sldId id="404" r:id="rId5"/>
    <p:sldId id="405" r:id="rId6"/>
    <p:sldId id="423" r:id="rId7"/>
    <p:sldId id="407" r:id="rId8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339900"/>
    <a:srgbClr val="660033"/>
    <a:srgbClr val="DDDDDD"/>
    <a:srgbClr val="CC6600"/>
    <a:srgbClr val="333399"/>
    <a:srgbClr val="80008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50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42EA846A-8644-44A9-8A80-104CC4BE455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84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149997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B64DFBA1-27D1-4231-B388-11F27608F6B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3592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57B2F60B-FA87-4B26-ACFE-A67579510BFA}" type="slidenum">
              <a:rPr lang="fr-FR" sz="1300"/>
              <a:pPr algn="r" eaLnBrk="1" hangingPunct="1"/>
              <a:t>1</a:t>
            </a:fld>
            <a:endParaRPr 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117CDF3A-8162-4859-AED7-B1F67849023A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0BAFF3C0-49E0-4A55-8076-4ED6E42D567F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E2BE32E6-3D64-4171-8B37-13EF8857C63B}" type="slidenum">
              <a:rPr lang="fr-FR" sz="1300">
                <a:latin typeface="Calibri" pitchFamily="34" charset="0"/>
              </a:rPr>
              <a:pPr algn="r" eaLnBrk="1" hangingPunct="1"/>
              <a:t>3</a:t>
            </a:fld>
            <a:endParaRPr lang="fr-FR" sz="1300">
              <a:latin typeface="Calibri" pitchFamily="34" charset="0"/>
            </a:endParaRP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E6AF4D59-997C-4BB7-88BE-EA1FEE6D79EE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4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9A50071E-3F14-46F6-A17D-7742346A0FF7}" type="slidenum">
              <a:rPr lang="fr-FR" sz="1300">
                <a:solidFill>
                  <a:srgbClr val="000000"/>
                </a:solidFill>
              </a:rPr>
              <a:pPr algn="r" eaLnBrk="1" hangingPunct="1"/>
              <a:t>4</a:t>
            </a:fld>
            <a:endParaRPr lang="fr-FR" sz="1300">
              <a:solidFill>
                <a:srgbClr val="000000"/>
              </a:solidFill>
            </a:endParaRP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A15830D2-41A6-4B07-8D18-0EBC123CB06A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536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C372C16C-983C-4F7D-833E-B49B7AA54D2F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42F2E3EE-3099-4058-A6C6-9E8496C20C66}" type="slidenum">
              <a:rPr lang="fr-FR" smtClean="0"/>
              <a:pPr eaLnBrk="1" hangingPunct="1"/>
              <a:t>7</a:t>
            </a:fld>
            <a:endParaRPr lang="fr-FR" smtClean="0"/>
          </a:p>
        </p:txBody>
      </p:sp>
      <p:sp>
        <p:nvSpPr>
          <p:cNvPr id="1741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368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94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22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ＭＳ Ｐゴシック" pitchFamily="-1" charset="-128"/>
              </a:rPr>
              <a:t>Switch to FTC + ddI + EFV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latin typeface="Calibri" pitchFamily="-84" charset="0"/>
                <a:ea typeface="ＭＳ Ｐゴシック" pitchFamily="-84" charset="-128"/>
              </a:rPr>
              <a:t>ALIZE</a:t>
            </a:r>
            <a:endParaRPr lang="fr-FR" sz="2800" b="1" dirty="0" smtClean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099" name="Espace réservé du contenu 2"/>
          <p:cNvSpPr>
            <a:spLocks/>
          </p:cNvSpPr>
          <p:nvPr/>
        </p:nvSpPr>
        <p:spPr bwMode="auto">
          <a:xfrm>
            <a:off x="34925" y="4459288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‒"/>
            </a:pPr>
            <a:r>
              <a:rPr lang="en-GB">
                <a:solidFill>
                  <a:srgbClr val="000066"/>
                </a:solidFill>
              </a:rPr>
              <a:t>Non inferiority in the proportion of patients with HIV-1 RNA &lt; 400 c/mL at W48 (Intent-to-treat analysis, missing = failure) ; upper </a:t>
            </a:r>
            <a:r>
              <a:rPr lang="fr-FR">
                <a:solidFill>
                  <a:srgbClr val="000066"/>
                </a:solidFill>
              </a:rPr>
              <a:t>limit</a:t>
            </a:r>
            <a:r>
              <a:rPr lang="en-GB">
                <a:solidFill>
                  <a:srgbClr val="000066"/>
                </a:solidFill>
              </a:rPr>
              <a:t> of the 95% CI for the difference = 15%, 80% power</a:t>
            </a:r>
          </a:p>
        </p:txBody>
      </p:sp>
      <p:graphicFrame>
        <p:nvGraphicFramePr>
          <p:cNvPr id="9" name="Group 38"/>
          <p:cNvGraphicFramePr>
            <a:graphicFrameLocks noGrp="1"/>
          </p:cNvGraphicFramePr>
          <p:nvPr/>
        </p:nvGraphicFramePr>
        <p:xfrm>
          <a:off x="5334000" y="3467100"/>
          <a:ext cx="3021013" cy="436563"/>
        </p:xfrm>
        <a:graphic>
          <a:graphicData uri="http://schemas.openxmlformats.org/drawingml/2006/table">
            <a:tbl>
              <a:tblPr/>
              <a:tblGrid>
                <a:gridCol w="3021013"/>
              </a:tblGrid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Switch to FTC + </a:t>
                      </a:r>
                      <a:r>
                        <a:rPr kumimoji="0" 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ddI</a:t>
                      </a: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EFV </a:t>
                      </a:r>
                      <a:r>
                        <a:rPr kumimoji="0" 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59" marR="91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39"/>
          <p:cNvGraphicFramePr>
            <a:graphicFrameLocks noGrp="1"/>
          </p:cNvGraphicFramePr>
          <p:nvPr/>
        </p:nvGraphicFramePr>
        <p:xfrm>
          <a:off x="5334000" y="2487613"/>
          <a:ext cx="3021013" cy="414337"/>
        </p:xfrm>
        <a:graphic>
          <a:graphicData uri="http://schemas.openxmlformats.org/drawingml/2006/table">
            <a:tbl>
              <a:tblPr/>
              <a:tblGrid>
                <a:gridCol w="3021013"/>
              </a:tblGrid>
              <a:tr h="4143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Continue PI-based regimen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cxnSp>
        <p:nvCxnSpPr>
          <p:cNvPr id="4112" name="Connecteur droit 66"/>
          <p:cNvCxnSpPr>
            <a:cxnSpLocks noChangeShapeType="1"/>
          </p:cNvCxnSpPr>
          <p:nvPr/>
        </p:nvCxnSpPr>
        <p:spPr bwMode="auto">
          <a:xfrm rot="5400000">
            <a:off x="4225132" y="2596356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3" name="Oval 170"/>
          <p:cNvSpPr>
            <a:spLocks noChangeArrowheads="1"/>
          </p:cNvSpPr>
          <p:nvPr/>
        </p:nvSpPr>
        <p:spPr bwMode="auto">
          <a:xfrm>
            <a:off x="3654425" y="1357313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4114" name="AutoShape 162"/>
          <p:cNvSpPr>
            <a:spLocks noChangeArrowheads="1"/>
          </p:cNvSpPr>
          <p:nvPr/>
        </p:nvSpPr>
        <p:spPr bwMode="auto">
          <a:xfrm>
            <a:off x="484188" y="2528888"/>
            <a:ext cx="3616325" cy="1465262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389 HIV+ adults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ARV with PI±r + 2 NRTIs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400 c/mL &gt; 6 months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CD4 cell count ≥ 100/mm</a:t>
            </a:r>
            <a:r>
              <a:rPr lang="en-GB" sz="1600" b="1" baseline="30000">
                <a:solidFill>
                  <a:srgbClr val="000066"/>
                </a:solidFill>
                <a:latin typeface="Calibri" pitchFamily="34" charset="0"/>
                <a:cs typeface="Arial" charset="0"/>
              </a:rPr>
              <a:t>3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NNRTI-naïve</a:t>
            </a:r>
          </a:p>
        </p:txBody>
      </p:sp>
      <p:cxnSp>
        <p:nvCxnSpPr>
          <p:cNvPr id="4115" name="AutoShape 60"/>
          <p:cNvCxnSpPr>
            <a:cxnSpLocks noChangeShapeType="1"/>
          </p:cNvCxnSpPr>
          <p:nvPr/>
        </p:nvCxnSpPr>
        <p:spPr bwMode="auto">
          <a:xfrm rot="10800000" flipH="1" flipV="1">
            <a:off x="5368925" y="2713038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6" name="Line 63"/>
          <p:cNvSpPr>
            <a:spLocks noChangeShapeType="1"/>
          </p:cNvSpPr>
          <p:nvPr/>
        </p:nvSpPr>
        <p:spPr bwMode="auto">
          <a:xfrm>
            <a:off x="4102100" y="3192463"/>
            <a:ext cx="4889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7" name="Rectangle 9"/>
          <p:cNvSpPr>
            <a:spLocks noChangeArrowheads="1"/>
          </p:cNvSpPr>
          <p:nvPr/>
        </p:nvSpPr>
        <p:spPr bwMode="auto">
          <a:xfrm>
            <a:off x="4579938" y="2362200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177</a:t>
            </a:r>
          </a:p>
        </p:txBody>
      </p:sp>
      <p:sp>
        <p:nvSpPr>
          <p:cNvPr id="4118" name="Rectangle 8"/>
          <p:cNvSpPr>
            <a:spLocks noChangeArrowheads="1"/>
          </p:cNvSpPr>
          <p:nvPr/>
        </p:nvSpPr>
        <p:spPr bwMode="auto">
          <a:xfrm>
            <a:off x="4579938" y="3352800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178</a:t>
            </a:r>
          </a:p>
        </p:txBody>
      </p:sp>
      <p:sp>
        <p:nvSpPr>
          <p:cNvPr id="19" name="Oval 109"/>
          <p:cNvSpPr>
            <a:spLocks noChangeArrowheads="1"/>
          </p:cNvSpPr>
          <p:nvPr/>
        </p:nvSpPr>
        <p:spPr bwMode="auto">
          <a:xfrm>
            <a:off x="8172450" y="1458913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120" name="Line 172"/>
          <p:cNvSpPr>
            <a:spLocks noChangeShapeType="1"/>
          </p:cNvSpPr>
          <p:nvPr/>
        </p:nvSpPr>
        <p:spPr bwMode="auto">
          <a:xfrm>
            <a:off x="8455025" y="199866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2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ALIZE Study: Switch PI</a:t>
            </a:r>
            <a:r>
              <a:rPr lang="en-GB" u="sng" smtClean="0">
                <a:ea typeface="ＭＳ Ｐゴシック" pitchFamily="-1" charset="-128"/>
              </a:rPr>
              <a:t>+</a:t>
            </a:r>
            <a:r>
              <a:rPr lang="en-GB" smtClean="0">
                <a:ea typeface="ＭＳ Ｐゴシック" pitchFamily="-1" charset="-128"/>
              </a:rPr>
              <a:t>r to FTC + ddI + EFV</a:t>
            </a:r>
          </a:p>
        </p:txBody>
      </p:sp>
      <p:sp>
        <p:nvSpPr>
          <p:cNvPr id="4122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Molina JM, JID 2005;191:830-9</a:t>
            </a:r>
          </a:p>
        </p:txBody>
      </p:sp>
      <p:sp>
        <p:nvSpPr>
          <p:cNvPr id="4123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ALIZE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ALIZE Study: Switch PI</a:t>
            </a:r>
            <a:r>
              <a:rPr lang="en-GB" u="sng" smtClean="0">
                <a:ea typeface="ＭＳ Ｐゴシック" pitchFamily="-1" charset="-128"/>
              </a:rPr>
              <a:t>+</a:t>
            </a:r>
            <a:r>
              <a:rPr lang="en-GB" smtClean="0">
                <a:ea typeface="ＭＳ Ｐゴシック" pitchFamily="-1" charset="-128"/>
              </a:rPr>
              <a:t>r to FTC + ddI + EFV</a:t>
            </a:r>
          </a:p>
        </p:txBody>
      </p:sp>
      <p:graphicFrame>
        <p:nvGraphicFramePr>
          <p:cNvPr id="37962" name="Group 74"/>
          <p:cNvGraphicFramePr>
            <a:graphicFrameLocks noGrp="1"/>
          </p:cNvGraphicFramePr>
          <p:nvPr>
            <p:ph idx="1"/>
          </p:nvPr>
        </p:nvGraphicFramePr>
        <p:xfrm>
          <a:off x="395288" y="1762125"/>
          <a:ext cx="8318500" cy="4521219"/>
        </p:xfrm>
        <a:graphic>
          <a:graphicData uri="http://schemas.openxmlformats.org/drawingml/2006/table">
            <a:tbl>
              <a:tblPr/>
              <a:tblGrid>
                <a:gridCol w="460375"/>
                <a:gridCol w="3394075"/>
                <a:gridCol w="2074862"/>
                <a:gridCol w="2389188"/>
              </a:tblGrid>
              <a:tr h="11338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Continuation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of PI-based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Regimen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177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FTC + ddI + EFV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178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3079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13%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15%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History of AIDS diagnosis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25%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28%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count, median 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547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509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HIV-1 RNA &lt; 50 c/mL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89%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92%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PI: IDV ; NFV ; RTV ; PI/r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49% ; 37% ; 5% ; 7%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37% ; 38% ; 6% ; 15%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NRTIs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: ZDV + 3TC ; d4T + 3TC ; d4T +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ddI</a:t>
                      </a:r>
                      <a:endParaRPr kumimoji="0" lang="en-GB" sz="14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43% ; 44% ; 9%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42% ; 46% ; 8%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Prior suboptimal therapy with NRTI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45%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47%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before W48, n (%)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37 (21%)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24 (13%)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adverse event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virologic failure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179" name="Rectangle 8"/>
          <p:cNvSpPr>
            <a:spLocks noChangeArrowheads="1"/>
          </p:cNvSpPr>
          <p:nvPr/>
        </p:nvSpPr>
        <p:spPr bwMode="auto">
          <a:xfrm>
            <a:off x="801688" y="1343025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518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Molina JM, JID 2005;191:830-9</a:t>
            </a:r>
          </a:p>
        </p:txBody>
      </p:sp>
      <p:sp>
        <p:nvSpPr>
          <p:cNvPr id="518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ALIZE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941638" y="1163638"/>
            <a:ext cx="3311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Outcome at Week 48</a:t>
            </a:r>
          </a:p>
        </p:txBody>
      </p:sp>
      <p:sp>
        <p:nvSpPr>
          <p:cNvPr id="6147" name="Rectangle 45"/>
          <p:cNvSpPr>
            <a:spLocks noChangeArrowheads="1"/>
          </p:cNvSpPr>
          <p:nvPr/>
        </p:nvSpPr>
        <p:spPr bwMode="auto">
          <a:xfrm>
            <a:off x="3497263" y="1628775"/>
            <a:ext cx="2128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0066FF"/>
                </a:solidFill>
                <a:latin typeface="Calibri" pitchFamily="34" charset="0"/>
              </a:rPr>
              <a:t>Virologic response</a:t>
            </a:r>
          </a:p>
        </p:txBody>
      </p:sp>
      <p:sp>
        <p:nvSpPr>
          <p:cNvPr id="614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ALIZE Study: Switch PI</a:t>
            </a:r>
            <a:r>
              <a:rPr lang="en-GB" u="sng" smtClean="0">
                <a:ea typeface="ＭＳ Ｐゴシック" pitchFamily="-1" charset="-128"/>
              </a:rPr>
              <a:t>+</a:t>
            </a:r>
            <a:r>
              <a:rPr lang="en-GB" smtClean="0">
                <a:ea typeface="ＭＳ Ｐゴシック" pitchFamily="-1" charset="-128"/>
              </a:rPr>
              <a:t>r to FTC + ddI + EFV</a:t>
            </a:r>
          </a:p>
        </p:txBody>
      </p:sp>
      <p:sp>
        <p:nvSpPr>
          <p:cNvPr id="6149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Molina JM, JID 2005;191:830-9</a:t>
            </a:r>
          </a:p>
        </p:txBody>
      </p:sp>
      <p:sp>
        <p:nvSpPr>
          <p:cNvPr id="6150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ALIZE</a:t>
            </a:r>
          </a:p>
        </p:txBody>
      </p:sp>
      <p:sp>
        <p:nvSpPr>
          <p:cNvPr id="6151" name="Rectangle 110"/>
          <p:cNvSpPr>
            <a:spLocks noChangeArrowheads="1"/>
          </p:cNvSpPr>
          <p:nvPr/>
        </p:nvSpPr>
        <p:spPr bwMode="auto">
          <a:xfrm>
            <a:off x="587375" y="6030913"/>
            <a:ext cx="80883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>
                <a:solidFill>
                  <a:srgbClr val="000066"/>
                </a:solidFill>
              </a:rPr>
              <a:t>Patients who had received prior suboptimal ARV therapy with mono- or dual-NRTIs alone were not a higher risk of virologic failure (10% vs 11%)</a:t>
            </a:r>
          </a:p>
        </p:txBody>
      </p:sp>
      <p:grpSp>
        <p:nvGrpSpPr>
          <p:cNvPr id="6152" name="Groupe 54"/>
          <p:cNvGrpSpPr>
            <a:grpSpLocks/>
          </p:cNvGrpSpPr>
          <p:nvPr/>
        </p:nvGrpSpPr>
        <p:grpSpPr bwMode="auto">
          <a:xfrm>
            <a:off x="1670050" y="2022475"/>
            <a:ext cx="7318375" cy="4071938"/>
            <a:chOff x="1670050" y="2022475"/>
            <a:chExt cx="7318931" cy="4071938"/>
          </a:xfrm>
        </p:grpSpPr>
        <p:sp>
          <p:nvSpPr>
            <p:cNvPr id="6153" name="AutoShape 165"/>
            <p:cNvSpPr>
              <a:spLocks noChangeArrowheads="1"/>
            </p:cNvSpPr>
            <p:nvPr/>
          </p:nvSpPr>
          <p:spPr bwMode="auto">
            <a:xfrm>
              <a:off x="6953250" y="2924175"/>
              <a:ext cx="1866900" cy="6524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54" name="Rectangle 3"/>
            <p:cNvSpPr>
              <a:spLocks noChangeArrowheads="1"/>
            </p:cNvSpPr>
            <p:nvPr/>
          </p:nvSpPr>
          <p:spPr bwMode="auto">
            <a:xfrm>
              <a:off x="7026275" y="3036888"/>
              <a:ext cx="171450" cy="130175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155" name="Rectangle 4"/>
            <p:cNvSpPr>
              <a:spLocks noChangeArrowheads="1"/>
            </p:cNvSpPr>
            <p:nvPr/>
          </p:nvSpPr>
          <p:spPr bwMode="auto">
            <a:xfrm>
              <a:off x="7026275" y="3324225"/>
              <a:ext cx="171450" cy="131763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156" name="ZoneTexte 84"/>
            <p:cNvSpPr txBox="1">
              <a:spLocks noChangeArrowheads="1"/>
            </p:cNvSpPr>
            <p:nvPr/>
          </p:nvSpPr>
          <p:spPr bwMode="auto">
            <a:xfrm>
              <a:off x="7164388" y="2917825"/>
              <a:ext cx="1655762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Continuation PI</a:t>
              </a:r>
            </a:p>
          </p:txBody>
        </p:sp>
        <p:sp>
          <p:nvSpPr>
            <p:cNvPr id="6157" name="ZoneTexte 85"/>
            <p:cNvSpPr txBox="1">
              <a:spLocks noChangeArrowheads="1"/>
            </p:cNvSpPr>
            <p:nvPr/>
          </p:nvSpPr>
          <p:spPr bwMode="auto">
            <a:xfrm>
              <a:off x="7200900" y="3206750"/>
              <a:ext cx="1614488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FTC + ddI + EFV</a:t>
              </a:r>
            </a:p>
          </p:txBody>
        </p:sp>
        <p:grpSp>
          <p:nvGrpSpPr>
            <p:cNvPr id="6158" name="Group 112"/>
            <p:cNvGrpSpPr>
              <a:grpSpLocks/>
            </p:cNvGrpSpPr>
            <p:nvPr/>
          </p:nvGrpSpPr>
          <p:grpSpPr bwMode="auto">
            <a:xfrm>
              <a:off x="1670050" y="2022475"/>
              <a:ext cx="5272088" cy="4071938"/>
              <a:chOff x="1052" y="1274"/>
              <a:chExt cx="3321" cy="2565"/>
            </a:xfrm>
          </p:grpSpPr>
          <p:sp>
            <p:nvSpPr>
              <p:cNvPr id="6160" name="Line 12"/>
              <p:cNvSpPr>
                <a:spLocks noChangeShapeType="1"/>
              </p:cNvSpPr>
              <p:nvPr/>
            </p:nvSpPr>
            <p:spPr bwMode="auto">
              <a:xfrm flipV="1">
                <a:off x="1269" y="3120"/>
                <a:ext cx="3062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1" name="Rectangle 23"/>
              <p:cNvSpPr>
                <a:spLocks noChangeArrowheads="1"/>
              </p:cNvSpPr>
              <p:nvPr/>
            </p:nvSpPr>
            <p:spPr bwMode="auto">
              <a:xfrm>
                <a:off x="2556" y="1586"/>
                <a:ext cx="27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CC66FF"/>
                    </a:solidFill>
                  </a:rPr>
                  <a:t>93.1</a:t>
                </a:r>
                <a:endParaRPr lang="en-GB" sz="4000">
                  <a:solidFill>
                    <a:srgbClr val="CC66FF"/>
                  </a:solidFill>
                </a:endParaRPr>
              </a:p>
            </p:txBody>
          </p:sp>
          <p:sp>
            <p:nvSpPr>
              <p:cNvPr id="6162" name="Rectangle 25"/>
              <p:cNvSpPr>
                <a:spLocks noChangeArrowheads="1"/>
              </p:cNvSpPr>
              <p:nvPr/>
            </p:nvSpPr>
            <p:spPr bwMode="auto">
              <a:xfrm>
                <a:off x="2924" y="1560"/>
                <a:ext cx="19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C00000"/>
                    </a:solidFill>
                  </a:rPr>
                  <a:t>96</a:t>
                </a:r>
                <a:endParaRPr lang="en-GB" sz="4000">
                  <a:solidFill>
                    <a:srgbClr val="C00000"/>
                  </a:solidFill>
                </a:endParaRPr>
              </a:p>
            </p:txBody>
          </p:sp>
          <p:sp>
            <p:nvSpPr>
              <p:cNvPr id="6163" name="Text Box 57"/>
              <p:cNvSpPr txBox="1">
                <a:spLocks noChangeArrowheads="1"/>
              </p:cNvSpPr>
              <p:nvPr/>
            </p:nvSpPr>
            <p:spPr bwMode="auto">
              <a:xfrm>
                <a:off x="1275" y="3132"/>
                <a:ext cx="1101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defTabSz="914400" eaLnBrk="1" hangingPunct="1">
                  <a:lnSpc>
                    <a:spcPct val="80000"/>
                  </a:lnSpc>
                </a:pPr>
                <a:r>
                  <a:rPr lang="en-GB" sz="1400" b="1">
                    <a:solidFill>
                      <a:srgbClr val="000066"/>
                    </a:solidFill>
                  </a:rPr>
                  <a:t>HIV-1 RNA</a:t>
                </a:r>
              </a:p>
              <a:p>
                <a:pPr defTabSz="914400" eaLnBrk="1" hangingPunct="1">
                  <a:lnSpc>
                    <a:spcPct val="80000"/>
                  </a:lnSpc>
                </a:pPr>
                <a:r>
                  <a:rPr lang="en-GB" sz="1400" b="1">
                    <a:solidFill>
                      <a:srgbClr val="000066"/>
                    </a:solidFill>
                  </a:rPr>
                  <a:t>&lt; 200 c/mL</a:t>
                </a:r>
              </a:p>
            </p:txBody>
          </p:sp>
          <p:sp>
            <p:nvSpPr>
              <p:cNvPr id="6164" name="Text Box 58"/>
              <p:cNvSpPr txBox="1">
                <a:spLocks noChangeArrowheads="1"/>
              </p:cNvSpPr>
              <p:nvPr/>
            </p:nvSpPr>
            <p:spPr bwMode="auto">
              <a:xfrm>
                <a:off x="3393" y="3132"/>
                <a:ext cx="849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defTabSz="914400" eaLnBrk="1" hangingPunct="1">
                  <a:lnSpc>
                    <a:spcPct val="80000"/>
                  </a:lnSpc>
                </a:pPr>
                <a:r>
                  <a:rPr lang="en-GB" sz="1400" b="1">
                    <a:solidFill>
                      <a:srgbClr val="000066"/>
                    </a:solidFill>
                  </a:rPr>
                  <a:t>HIV-1 RNA </a:t>
                </a:r>
              </a:p>
              <a:p>
                <a:pPr defTabSz="914400" eaLnBrk="1" hangingPunct="1">
                  <a:lnSpc>
                    <a:spcPct val="80000"/>
                  </a:lnSpc>
                </a:pPr>
                <a:r>
                  <a:rPr lang="en-GB" sz="1400" b="1">
                    <a:solidFill>
                      <a:srgbClr val="000066"/>
                    </a:solidFill>
                  </a:rPr>
                  <a:t>&lt; 50 c/mL</a:t>
                </a:r>
              </a:p>
            </p:txBody>
          </p:sp>
          <p:sp>
            <p:nvSpPr>
              <p:cNvPr id="6165" name="Line 150"/>
              <p:cNvSpPr>
                <a:spLocks noChangeShapeType="1"/>
              </p:cNvSpPr>
              <p:nvPr/>
            </p:nvSpPr>
            <p:spPr bwMode="auto">
              <a:xfrm flipV="1">
                <a:off x="2351" y="3118"/>
                <a:ext cx="0" cy="2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6" name="Line 150"/>
              <p:cNvSpPr>
                <a:spLocks noChangeShapeType="1"/>
              </p:cNvSpPr>
              <p:nvPr/>
            </p:nvSpPr>
            <p:spPr bwMode="auto">
              <a:xfrm flipV="1">
                <a:off x="3354" y="3118"/>
                <a:ext cx="0" cy="2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7" name="Text Box 76"/>
              <p:cNvSpPr txBox="1">
                <a:spLocks noChangeArrowheads="1"/>
              </p:cNvSpPr>
              <p:nvPr/>
            </p:nvSpPr>
            <p:spPr bwMode="auto">
              <a:xfrm>
                <a:off x="1140" y="1407"/>
                <a:ext cx="32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defTabSz="914400" eaLnBrk="1" hangingPunct="1"/>
                <a:r>
                  <a:rPr lang="en-GB">
                    <a:solidFill>
                      <a:srgbClr val="000066"/>
                    </a:solidFill>
                  </a:rPr>
                  <a:t>%</a:t>
                </a:r>
              </a:p>
            </p:txBody>
          </p:sp>
          <p:sp>
            <p:nvSpPr>
              <p:cNvPr id="6168" name="Line 141"/>
              <p:cNvSpPr>
                <a:spLocks noChangeShapeType="1"/>
              </p:cNvSpPr>
              <p:nvPr/>
            </p:nvSpPr>
            <p:spPr bwMode="auto">
              <a:xfrm>
                <a:off x="1316" y="1672"/>
                <a:ext cx="0" cy="1446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69" name="Line 142"/>
              <p:cNvSpPr>
                <a:spLocks noChangeShapeType="1"/>
              </p:cNvSpPr>
              <p:nvPr/>
            </p:nvSpPr>
            <p:spPr bwMode="auto">
              <a:xfrm>
                <a:off x="1275" y="3118"/>
                <a:ext cx="41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0" name="Line 143"/>
              <p:cNvSpPr>
                <a:spLocks noChangeShapeType="1"/>
              </p:cNvSpPr>
              <p:nvPr/>
            </p:nvSpPr>
            <p:spPr bwMode="auto">
              <a:xfrm>
                <a:off x="1275" y="2829"/>
                <a:ext cx="41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1" name="Line 144"/>
              <p:cNvSpPr>
                <a:spLocks noChangeShapeType="1"/>
              </p:cNvSpPr>
              <p:nvPr/>
            </p:nvSpPr>
            <p:spPr bwMode="auto">
              <a:xfrm>
                <a:off x="1275" y="2538"/>
                <a:ext cx="41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2" name="Line 145"/>
              <p:cNvSpPr>
                <a:spLocks noChangeShapeType="1"/>
              </p:cNvSpPr>
              <p:nvPr/>
            </p:nvSpPr>
            <p:spPr bwMode="auto">
              <a:xfrm>
                <a:off x="1275" y="2253"/>
                <a:ext cx="41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3" name="Line 146"/>
              <p:cNvSpPr>
                <a:spLocks noChangeShapeType="1"/>
              </p:cNvSpPr>
              <p:nvPr/>
            </p:nvSpPr>
            <p:spPr bwMode="auto">
              <a:xfrm>
                <a:off x="1275" y="1963"/>
                <a:ext cx="41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4" name="Line 147"/>
              <p:cNvSpPr>
                <a:spLocks noChangeShapeType="1"/>
              </p:cNvSpPr>
              <p:nvPr/>
            </p:nvSpPr>
            <p:spPr bwMode="auto">
              <a:xfrm>
                <a:off x="1275" y="1672"/>
                <a:ext cx="41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5" name="Line 149"/>
              <p:cNvSpPr>
                <a:spLocks noChangeShapeType="1"/>
              </p:cNvSpPr>
              <p:nvPr/>
            </p:nvSpPr>
            <p:spPr bwMode="auto">
              <a:xfrm flipV="1">
                <a:off x="1316" y="3118"/>
                <a:ext cx="0" cy="2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76" name="Rectangle 159"/>
              <p:cNvSpPr>
                <a:spLocks noChangeArrowheads="1"/>
              </p:cNvSpPr>
              <p:nvPr/>
            </p:nvSpPr>
            <p:spPr bwMode="auto">
              <a:xfrm>
                <a:off x="1171" y="3062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77" name="Rectangle 160"/>
              <p:cNvSpPr>
                <a:spLocks noChangeArrowheads="1"/>
              </p:cNvSpPr>
              <p:nvPr/>
            </p:nvSpPr>
            <p:spPr bwMode="auto">
              <a:xfrm>
                <a:off x="1112" y="2771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20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78" name="Rectangle 161"/>
              <p:cNvSpPr>
                <a:spLocks noChangeArrowheads="1"/>
              </p:cNvSpPr>
              <p:nvPr/>
            </p:nvSpPr>
            <p:spPr bwMode="auto">
              <a:xfrm>
                <a:off x="1112" y="2482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40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79" name="Rectangle 162"/>
              <p:cNvSpPr>
                <a:spLocks noChangeArrowheads="1"/>
              </p:cNvSpPr>
              <p:nvPr/>
            </p:nvSpPr>
            <p:spPr bwMode="auto">
              <a:xfrm>
                <a:off x="1112" y="2196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60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80" name="Rectangle 163"/>
              <p:cNvSpPr>
                <a:spLocks noChangeArrowheads="1"/>
              </p:cNvSpPr>
              <p:nvPr/>
            </p:nvSpPr>
            <p:spPr bwMode="auto">
              <a:xfrm>
                <a:off x="1112" y="1906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80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81" name="Rectangle 164"/>
              <p:cNvSpPr>
                <a:spLocks noChangeArrowheads="1"/>
              </p:cNvSpPr>
              <p:nvPr/>
            </p:nvSpPr>
            <p:spPr bwMode="auto">
              <a:xfrm>
                <a:off x="1052" y="1615"/>
                <a:ext cx="18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100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6182" name="ZoneTexte 86"/>
              <p:cNvSpPr txBox="1">
                <a:spLocks noChangeArrowheads="1"/>
              </p:cNvSpPr>
              <p:nvPr/>
            </p:nvSpPr>
            <p:spPr bwMode="auto">
              <a:xfrm>
                <a:off x="1323" y="3409"/>
                <a:ext cx="1037" cy="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GB" sz="1200">
                    <a:solidFill>
                      <a:srgbClr val="000066"/>
                    </a:solidFill>
                  </a:rPr>
                  <a:t>Non inferiority</a:t>
                </a:r>
              </a:p>
              <a:p>
                <a:pPr eaLnBrk="1" hangingPunct="1">
                  <a:lnSpc>
                    <a:spcPct val="80000"/>
                  </a:lnSpc>
                </a:pPr>
                <a:r>
                  <a:rPr lang="en-GB" sz="1200">
                    <a:solidFill>
                      <a:srgbClr val="000066"/>
                    </a:solidFill>
                  </a:rPr>
                  <a:t>Upper bound of</a:t>
                </a:r>
              </a:p>
              <a:p>
                <a:pPr eaLnBrk="1" hangingPunct="1">
                  <a:lnSpc>
                    <a:spcPct val="80000"/>
                  </a:lnSpc>
                </a:pPr>
                <a:r>
                  <a:rPr lang="en-GB" sz="1200">
                    <a:solidFill>
                      <a:srgbClr val="000066"/>
                    </a:solidFill>
                  </a:rPr>
                  <a:t>the 95% CI for</a:t>
                </a:r>
              </a:p>
              <a:p>
                <a:pPr eaLnBrk="1" hangingPunct="1">
                  <a:lnSpc>
                    <a:spcPct val="80000"/>
                  </a:lnSpc>
                </a:pPr>
                <a:r>
                  <a:rPr lang="en-GB" sz="1200">
                    <a:solidFill>
                      <a:srgbClr val="000066"/>
                    </a:solidFill>
                  </a:rPr>
                  <a:t>the ≠: 2,6%</a:t>
                </a:r>
              </a:p>
            </p:txBody>
          </p:sp>
          <p:sp>
            <p:nvSpPr>
              <p:cNvPr id="6183" name="Line 150"/>
              <p:cNvSpPr>
                <a:spLocks noChangeShapeType="1"/>
              </p:cNvSpPr>
              <p:nvPr/>
            </p:nvSpPr>
            <p:spPr bwMode="auto">
              <a:xfrm flipV="1">
                <a:off x="4331" y="3125"/>
                <a:ext cx="0" cy="2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84" name="Text Box 58"/>
              <p:cNvSpPr txBox="1">
                <a:spLocks noChangeArrowheads="1"/>
              </p:cNvSpPr>
              <p:nvPr/>
            </p:nvSpPr>
            <p:spPr bwMode="auto">
              <a:xfrm>
                <a:off x="2360" y="3132"/>
                <a:ext cx="990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defTabSz="914400" eaLnBrk="1" hangingPunct="1">
                  <a:lnSpc>
                    <a:spcPct val="80000"/>
                  </a:lnSpc>
                </a:pPr>
                <a:r>
                  <a:rPr lang="en-GB" sz="1400" b="1">
                    <a:solidFill>
                      <a:srgbClr val="000066"/>
                    </a:solidFill>
                  </a:rPr>
                  <a:t>HIV-1 RNA</a:t>
                </a:r>
              </a:p>
              <a:p>
                <a:pPr defTabSz="914400" eaLnBrk="1" hangingPunct="1">
                  <a:lnSpc>
                    <a:spcPct val="80000"/>
                  </a:lnSpc>
                </a:pPr>
                <a:r>
                  <a:rPr lang="en-GB" sz="1400" b="1">
                    <a:solidFill>
                      <a:srgbClr val="000066"/>
                    </a:solidFill>
                  </a:rPr>
                  <a:t>&lt; 200 c/mL</a:t>
                </a:r>
              </a:p>
            </p:txBody>
          </p:sp>
          <p:sp>
            <p:nvSpPr>
              <p:cNvPr id="6185" name="ZoneTexte 86"/>
              <p:cNvSpPr txBox="1">
                <a:spLocks noChangeArrowheads="1"/>
              </p:cNvSpPr>
              <p:nvPr/>
            </p:nvSpPr>
            <p:spPr bwMode="auto">
              <a:xfrm>
                <a:off x="2335" y="3409"/>
                <a:ext cx="1037" cy="3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GB" sz="1200">
                    <a:solidFill>
                      <a:srgbClr val="000066"/>
                    </a:solidFill>
                  </a:rPr>
                  <a:t>Upper bound of</a:t>
                </a:r>
              </a:p>
              <a:p>
                <a:pPr eaLnBrk="1" hangingPunct="1">
                  <a:lnSpc>
                    <a:spcPct val="80000"/>
                  </a:lnSpc>
                </a:pPr>
                <a:r>
                  <a:rPr lang="en-GB" sz="1200">
                    <a:solidFill>
                      <a:srgbClr val="000066"/>
                    </a:solidFill>
                  </a:rPr>
                  <a:t>the 95% CI for</a:t>
                </a:r>
              </a:p>
              <a:p>
                <a:pPr eaLnBrk="1" hangingPunct="1">
                  <a:lnSpc>
                    <a:spcPct val="80000"/>
                  </a:lnSpc>
                </a:pPr>
                <a:r>
                  <a:rPr lang="en-GB" sz="1200">
                    <a:solidFill>
                      <a:srgbClr val="000066"/>
                    </a:solidFill>
                  </a:rPr>
                  <a:t>the ≠: 1.2%</a:t>
                </a:r>
              </a:p>
            </p:txBody>
          </p:sp>
          <p:sp>
            <p:nvSpPr>
              <p:cNvPr id="6186" name="Rectangle 23"/>
              <p:cNvSpPr>
                <a:spLocks noChangeArrowheads="1"/>
              </p:cNvSpPr>
              <p:nvPr/>
            </p:nvSpPr>
            <p:spPr bwMode="auto">
              <a:xfrm>
                <a:off x="1545" y="1672"/>
                <a:ext cx="2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CC66FF"/>
                    </a:solidFill>
                  </a:rPr>
                  <a:t>87.6</a:t>
                </a:r>
                <a:endParaRPr lang="en-GB" sz="4000">
                  <a:solidFill>
                    <a:srgbClr val="CC66FF"/>
                  </a:solidFill>
                </a:endParaRPr>
              </a:p>
            </p:txBody>
          </p:sp>
          <p:sp>
            <p:nvSpPr>
              <p:cNvPr id="6187" name="Rectangle 25"/>
              <p:cNvSpPr>
                <a:spLocks noChangeArrowheads="1"/>
              </p:cNvSpPr>
              <p:nvPr/>
            </p:nvSpPr>
            <p:spPr bwMode="auto">
              <a:xfrm>
                <a:off x="1865" y="1628"/>
                <a:ext cx="26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C00000"/>
                    </a:solidFill>
                  </a:rPr>
                  <a:t>90.5</a:t>
                </a:r>
                <a:endParaRPr lang="en-GB" sz="4000">
                  <a:solidFill>
                    <a:srgbClr val="C00000"/>
                  </a:solidFill>
                </a:endParaRPr>
              </a:p>
            </p:txBody>
          </p:sp>
          <p:sp>
            <p:nvSpPr>
              <p:cNvPr id="6188" name="ZoneTexte 86"/>
              <p:cNvSpPr txBox="1">
                <a:spLocks noChangeArrowheads="1"/>
              </p:cNvSpPr>
              <p:nvPr/>
            </p:nvSpPr>
            <p:spPr bwMode="auto">
              <a:xfrm>
                <a:off x="3336" y="3409"/>
                <a:ext cx="1037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GB" sz="1200">
                    <a:solidFill>
                      <a:srgbClr val="000066"/>
                    </a:solidFill>
                  </a:rPr>
                  <a:t>p &lt; 0.05</a:t>
                </a:r>
              </a:p>
              <a:p>
                <a:pPr eaLnBrk="1" hangingPunct="1">
                  <a:lnSpc>
                    <a:spcPct val="80000"/>
                  </a:lnSpc>
                </a:pPr>
                <a:r>
                  <a:rPr lang="en-GB" sz="1200">
                    <a:solidFill>
                      <a:srgbClr val="000066"/>
                    </a:solidFill>
                  </a:rPr>
                  <a:t>log rank test</a:t>
                </a:r>
              </a:p>
            </p:txBody>
          </p:sp>
          <p:sp>
            <p:nvSpPr>
              <p:cNvPr id="6189" name="Rectangle 23"/>
              <p:cNvSpPr>
                <a:spLocks noChangeArrowheads="1"/>
              </p:cNvSpPr>
              <p:nvPr/>
            </p:nvSpPr>
            <p:spPr bwMode="auto">
              <a:xfrm>
                <a:off x="3567" y="1785"/>
                <a:ext cx="19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CC66FF"/>
                    </a:solidFill>
                  </a:rPr>
                  <a:t>79</a:t>
                </a:r>
                <a:endParaRPr lang="en-GB" sz="4000">
                  <a:solidFill>
                    <a:srgbClr val="CC66FF"/>
                  </a:solidFill>
                </a:endParaRPr>
              </a:p>
            </p:txBody>
          </p:sp>
          <p:sp>
            <p:nvSpPr>
              <p:cNvPr id="6190" name="Rectangle 25"/>
              <p:cNvSpPr>
                <a:spLocks noChangeArrowheads="1"/>
              </p:cNvSpPr>
              <p:nvPr/>
            </p:nvSpPr>
            <p:spPr bwMode="auto">
              <a:xfrm>
                <a:off x="3884" y="1677"/>
                <a:ext cx="19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C00000"/>
                    </a:solidFill>
                  </a:rPr>
                  <a:t>87</a:t>
                </a:r>
                <a:endParaRPr lang="en-GB" sz="4000">
                  <a:solidFill>
                    <a:srgbClr val="C00000"/>
                  </a:solidFill>
                </a:endParaRPr>
              </a:p>
            </p:txBody>
          </p:sp>
          <p:sp>
            <p:nvSpPr>
              <p:cNvPr id="6191" name="Rectangle 91"/>
              <p:cNvSpPr>
                <a:spLocks noChangeArrowheads="1"/>
              </p:cNvSpPr>
              <p:nvPr/>
            </p:nvSpPr>
            <p:spPr bwMode="auto">
              <a:xfrm>
                <a:off x="1640" y="1274"/>
                <a:ext cx="367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200">
                    <a:solidFill>
                      <a:srgbClr val="000066"/>
                    </a:solidFill>
                  </a:rPr>
                  <a:t>ITT,</a:t>
                </a:r>
              </a:p>
              <a:p>
                <a:r>
                  <a:rPr lang="en-GB" sz="1200">
                    <a:solidFill>
                      <a:srgbClr val="000066"/>
                    </a:solidFill>
                  </a:rPr>
                  <a:t>M = F</a:t>
                </a:r>
                <a:endParaRPr lang="en-GB" sz="1200"/>
              </a:p>
            </p:txBody>
          </p:sp>
          <p:sp>
            <p:nvSpPr>
              <p:cNvPr id="6192" name="Rectangle 92"/>
              <p:cNvSpPr>
                <a:spLocks noChangeArrowheads="1"/>
              </p:cNvSpPr>
              <p:nvPr/>
            </p:nvSpPr>
            <p:spPr bwMode="auto">
              <a:xfrm>
                <a:off x="2480" y="1274"/>
                <a:ext cx="7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200">
                    <a:solidFill>
                      <a:srgbClr val="000066"/>
                    </a:solidFill>
                  </a:rPr>
                  <a:t>On Treatment,</a:t>
                </a:r>
                <a:br>
                  <a:rPr lang="en-GB" sz="1200">
                    <a:solidFill>
                      <a:srgbClr val="000066"/>
                    </a:solidFill>
                  </a:rPr>
                </a:br>
                <a:r>
                  <a:rPr lang="en-GB" sz="1200">
                    <a:solidFill>
                      <a:srgbClr val="000066"/>
                    </a:solidFill>
                  </a:rPr>
                  <a:t>M = F</a:t>
                </a:r>
                <a:endParaRPr lang="en-GB" sz="1200"/>
              </a:p>
            </p:txBody>
          </p:sp>
          <p:sp>
            <p:nvSpPr>
              <p:cNvPr id="6193" name="Rectangle 93"/>
              <p:cNvSpPr>
                <a:spLocks noChangeArrowheads="1"/>
              </p:cNvSpPr>
              <p:nvPr/>
            </p:nvSpPr>
            <p:spPr bwMode="auto">
              <a:xfrm>
                <a:off x="3455" y="1274"/>
                <a:ext cx="6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200">
                    <a:solidFill>
                      <a:srgbClr val="000066"/>
                    </a:solidFill>
                  </a:rPr>
                  <a:t>Kaplan-Meier</a:t>
                </a:r>
                <a:br>
                  <a:rPr lang="en-GB" sz="1200">
                    <a:solidFill>
                      <a:srgbClr val="000066"/>
                    </a:solidFill>
                  </a:rPr>
                </a:br>
                <a:r>
                  <a:rPr lang="en-GB" sz="1200">
                    <a:solidFill>
                      <a:srgbClr val="000066"/>
                    </a:solidFill>
                  </a:rPr>
                  <a:t>(ITT)</a:t>
                </a:r>
                <a:endParaRPr lang="en-GB" sz="1200"/>
              </a:p>
            </p:txBody>
          </p:sp>
          <p:sp>
            <p:nvSpPr>
              <p:cNvPr id="6194" name="Rectangle 94"/>
              <p:cNvSpPr>
                <a:spLocks noChangeArrowheads="1"/>
              </p:cNvSpPr>
              <p:nvPr/>
            </p:nvSpPr>
            <p:spPr bwMode="auto">
              <a:xfrm>
                <a:off x="1514" y="1846"/>
                <a:ext cx="326" cy="1272"/>
              </a:xfrm>
              <a:prstGeom prst="rect">
                <a:avLst/>
              </a:prstGeom>
              <a:solidFill>
                <a:srgbClr val="CC66FF"/>
              </a:solidFill>
              <a:ln w="7938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95" name="Rectangle 95"/>
              <p:cNvSpPr>
                <a:spLocks noChangeArrowheads="1"/>
              </p:cNvSpPr>
              <p:nvPr/>
            </p:nvSpPr>
            <p:spPr bwMode="auto">
              <a:xfrm>
                <a:off x="2529" y="1767"/>
                <a:ext cx="328" cy="1351"/>
              </a:xfrm>
              <a:prstGeom prst="rect">
                <a:avLst/>
              </a:prstGeom>
              <a:solidFill>
                <a:srgbClr val="CC66FF"/>
              </a:solidFill>
              <a:ln w="7938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96" name="Rectangle 96"/>
              <p:cNvSpPr>
                <a:spLocks noChangeArrowheads="1"/>
              </p:cNvSpPr>
              <p:nvPr/>
            </p:nvSpPr>
            <p:spPr bwMode="auto">
              <a:xfrm>
                <a:off x="3500" y="1972"/>
                <a:ext cx="328" cy="1146"/>
              </a:xfrm>
              <a:prstGeom prst="rect">
                <a:avLst/>
              </a:prstGeom>
              <a:solidFill>
                <a:srgbClr val="CC66FF"/>
              </a:solidFill>
              <a:ln w="7938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97" name="Rectangle 97"/>
              <p:cNvSpPr>
                <a:spLocks noChangeArrowheads="1"/>
              </p:cNvSpPr>
              <p:nvPr/>
            </p:nvSpPr>
            <p:spPr bwMode="auto">
              <a:xfrm>
                <a:off x="1836" y="1804"/>
                <a:ext cx="321" cy="1314"/>
              </a:xfrm>
              <a:prstGeom prst="rect">
                <a:avLst/>
              </a:prstGeom>
              <a:solidFill>
                <a:srgbClr val="C00000"/>
              </a:solidFill>
              <a:ln w="7938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98" name="Rectangle 98"/>
              <p:cNvSpPr>
                <a:spLocks noChangeArrowheads="1"/>
              </p:cNvSpPr>
              <p:nvPr/>
            </p:nvSpPr>
            <p:spPr bwMode="auto">
              <a:xfrm>
                <a:off x="2856" y="1726"/>
                <a:ext cx="328" cy="1392"/>
              </a:xfrm>
              <a:prstGeom prst="rect">
                <a:avLst/>
              </a:prstGeom>
              <a:solidFill>
                <a:srgbClr val="C00000"/>
              </a:solidFill>
              <a:ln w="7938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99" name="Rectangle 99"/>
              <p:cNvSpPr>
                <a:spLocks noChangeArrowheads="1"/>
              </p:cNvSpPr>
              <p:nvPr/>
            </p:nvSpPr>
            <p:spPr bwMode="auto">
              <a:xfrm>
                <a:off x="3822" y="1854"/>
                <a:ext cx="319" cy="1264"/>
              </a:xfrm>
              <a:prstGeom prst="rect">
                <a:avLst/>
              </a:prstGeom>
              <a:solidFill>
                <a:srgbClr val="C00000"/>
              </a:solidFill>
              <a:ln w="7938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6159" name="ZoneTexte 53"/>
            <p:cNvSpPr txBox="1">
              <a:spLocks noChangeArrowheads="1"/>
            </p:cNvSpPr>
            <p:nvPr/>
          </p:nvSpPr>
          <p:spPr bwMode="auto">
            <a:xfrm>
              <a:off x="6994525" y="5006975"/>
              <a:ext cx="199445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400">
                  <a:solidFill>
                    <a:srgbClr val="000066"/>
                  </a:solidFill>
                </a:rPr>
                <a:t>M= F: missing= failure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ALIZE Study: Switch PI</a:t>
            </a:r>
            <a:r>
              <a:rPr lang="en-GB" u="sng" smtClean="0">
                <a:ea typeface="ＭＳ Ｐゴシック" pitchFamily="-1" charset="-128"/>
              </a:rPr>
              <a:t>+</a:t>
            </a:r>
            <a:r>
              <a:rPr lang="en-GB" smtClean="0">
                <a:ea typeface="ＭＳ Ｐゴシック" pitchFamily="-1" charset="-128"/>
              </a:rPr>
              <a:t>r to FTC + ddI + EFV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50800" y="1858963"/>
            <a:ext cx="9024938" cy="495776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275"/>
              </a:spcBef>
            </a:pPr>
            <a:r>
              <a:rPr lang="en-GB" sz="1900" smtClean="0">
                <a:solidFill>
                  <a:srgbClr val="000066"/>
                </a:solidFill>
                <a:ea typeface="ＭＳ Ｐゴシック" pitchFamily="-1" charset="-128"/>
              </a:rPr>
              <a:t>No differences in median CD4 cell counts over time between groups</a:t>
            </a:r>
          </a:p>
          <a:p>
            <a:pPr>
              <a:lnSpc>
                <a:spcPct val="90000"/>
              </a:lnSpc>
              <a:spcBef>
                <a:spcPts val="275"/>
              </a:spcBef>
            </a:pPr>
            <a:r>
              <a:rPr lang="en-GB" sz="1900" smtClean="0">
                <a:solidFill>
                  <a:srgbClr val="000066"/>
                </a:solidFill>
                <a:ea typeface="ＭＳ Ｐゴシック" pitchFamily="-1" charset="-128"/>
              </a:rPr>
              <a:t>13/14 virologic failures had a genotype (5 in the FTC + ddI + EFV group,</a:t>
            </a:r>
            <a:br>
              <a:rPr lang="en-GB" sz="1900" smtClean="0">
                <a:solidFill>
                  <a:srgbClr val="000066"/>
                </a:solidFill>
                <a:ea typeface="ＭＳ Ｐゴシック" pitchFamily="-1" charset="-128"/>
              </a:rPr>
            </a:br>
            <a:r>
              <a:rPr lang="en-GB" sz="1900" smtClean="0">
                <a:solidFill>
                  <a:srgbClr val="000066"/>
                </a:solidFill>
                <a:ea typeface="ＭＳ Ｐゴシック" pitchFamily="-1" charset="-128"/>
              </a:rPr>
              <a:t>8 in the PI group)</a:t>
            </a:r>
          </a:p>
          <a:p>
            <a:pPr lvl="1">
              <a:lnSpc>
                <a:spcPct val="90000"/>
              </a:lnSpc>
              <a:spcBef>
                <a:spcPts val="275"/>
              </a:spcBef>
            </a:pPr>
            <a:r>
              <a:rPr lang="en-GB" sz="1700" smtClean="0">
                <a:ea typeface="ＭＳ Ｐゴシック" pitchFamily="-1" charset="-128"/>
              </a:rPr>
              <a:t>FTC + ddI + EFV: R to EFV (K103N, N = 4, L100I, N = 2) + FTC (M184V) = 5/5 ; </a:t>
            </a:r>
            <a:br>
              <a:rPr lang="en-GB" sz="1700" smtClean="0">
                <a:ea typeface="ＭＳ Ｐゴシック" pitchFamily="-1" charset="-128"/>
              </a:rPr>
            </a:br>
            <a:r>
              <a:rPr lang="en-GB" sz="1700" smtClean="0">
                <a:ea typeface="ＭＳ Ｐゴシック" pitchFamily="-1" charset="-128"/>
              </a:rPr>
              <a:t>L74 V in 1/5</a:t>
            </a:r>
          </a:p>
          <a:p>
            <a:pPr lvl="1">
              <a:lnSpc>
                <a:spcPct val="90000"/>
              </a:lnSpc>
              <a:spcBef>
                <a:spcPts val="275"/>
              </a:spcBef>
            </a:pPr>
            <a:r>
              <a:rPr lang="en-GB" sz="1700" smtClean="0">
                <a:ea typeface="ＭＳ Ｐゴシック" pitchFamily="-1" charset="-128"/>
              </a:rPr>
              <a:t>PI group: major PI resistance mutation = 3/8, M184V = 5/8</a:t>
            </a:r>
          </a:p>
          <a:p>
            <a:pPr>
              <a:lnSpc>
                <a:spcPct val="90000"/>
              </a:lnSpc>
              <a:spcBef>
                <a:spcPts val="275"/>
              </a:spcBef>
            </a:pPr>
            <a:r>
              <a:rPr lang="en-GB" sz="1900" smtClean="0">
                <a:solidFill>
                  <a:srgbClr val="000066"/>
                </a:solidFill>
                <a:ea typeface="ＭＳ Ｐゴシック" pitchFamily="-1" charset="-128"/>
              </a:rPr>
              <a:t>Trend towards a higher overall incidence of grade 2 to 4 adverse events in the FTC + ddI + EFV group (48% vs 38%, p = 0.06)</a:t>
            </a:r>
          </a:p>
          <a:p>
            <a:pPr lvl="1">
              <a:lnSpc>
                <a:spcPct val="90000"/>
              </a:lnSpc>
              <a:spcBef>
                <a:spcPts val="275"/>
              </a:spcBef>
            </a:pPr>
            <a:r>
              <a:rPr lang="en-GB" sz="1700" smtClean="0">
                <a:ea typeface="ＭＳ Ｐゴシック" pitchFamily="-1" charset="-128"/>
              </a:rPr>
              <a:t>Related to neurosensorial reactions in first 4 weeks</a:t>
            </a:r>
          </a:p>
          <a:p>
            <a:pPr lvl="1">
              <a:lnSpc>
                <a:spcPct val="90000"/>
              </a:lnSpc>
              <a:spcBef>
                <a:spcPts val="275"/>
              </a:spcBef>
            </a:pPr>
            <a:r>
              <a:rPr lang="en-GB" sz="1700" smtClean="0">
                <a:ea typeface="ＭＳ Ｐゴシック" pitchFamily="-1" charset="-128"/>
              </a:rPr>
              <a:t>And to higher increases in aminotransferase levels</a:t>
            </a:r>
          </a:p>
          <a:p>
            <a:pPr>
              <a:lnSpc>
                <a:spcPct val="90000"/>
              </a:lnSpc>
              <a:spcBef>
                <a:spcPts val="275"/>
              </a:spcBef>
            </a:pPr>
            <a:r>
              <a:rPr lang="en-GB" sz="1900" smtClean="0">
                <a:solidFill>
                  <a:srgbClr val="000066"/>
                </a:solidFill>
                <a:ea typeface="ＭＳ Ｐゴシック" pitchFamily="-1" charset="-128"/>
              </a:rPr>
              <a:t>Discontinuation for adverse events was similar in both groups: 10% vs 9%, </a:t>
            </a:r>
            <a:br>
              <a:rPr lang="en-GB" sz="1900" smtClean="0">
                <a:solidFill>
                  <a:srgbClr val="000066"/>
                </a:solidFill>
                <a:ea typeface="ＭＳ Ｐゴシック" pitchFamily="-1" charset="-128"/>
              </a:rPr>
            </a:br>
            <a:r>
              <a:rPr lang="en-GB" sz="1900" smtClean="0">
                <a:solidFill>
                  <a:srgbClr val="000066"/>
                </a:solidFill>
                <a:ea typeface="ＭＳ Ｐゴシック" pitchFamily="-1" charset="-128"/>
              </a:rPr>
              <a:t>for PI and FTC + ddI + EFV group, respectively</a:t>
            </a:r>
          </a:p>
          <a:p>
            <a:pPr>
              <a:lnSpc>
                <a:spcPct val="90000"/>
              </a:lnSpc>
              <a:spcBef>
                <a:spcPts val="275"/>
              </a:spcBef>
            </a:pPr>
            <a:r>
              <a:rPr lang="en-GB" sz="1900" smtClean="0">
                <a:solidFill>
                  <a:srgbClr val="000066"/>
                </a:solidFill>
                <a:ea typeface="ＭＳ Ｐゴシック" pitchFamily="-1" charset="-128"/>
              </a:rPr>
              <a:t>Lipoatrophy increased in the PI group (46% at baseline vs 60% at W48) and remained stable in the FTC + ddI + EFV group (43% vs 42%), p &lt; 0.0001</a:t>
            </a:r>
          </a:p>
          <a:p>
            <a:pPr>
              <a:lnSpc>
                <a:spcPct val="90000"/>
              </a:lnSpc>
              <a:spcBef>
                <a:spcPts val="275"/>
              </a:spcBef>
            </a:pPr>
            <a:r>
              <a:rPr lang="en-GB" sz="1900" smtClean="0">
                <a:solidFill>
                  <a:srgbClr val="000066"/>
                </a:solidFill>
                <a:ea typeface="ＭＳ Ｐゴシック" pitchFamily="-1" charset="-128"/>
              </a:rPr>
              <a:t>Full adherence (100% of the pills taken during the 4 days before all visits) through W48 was 63% vs 82%, respectively (p = 0.0002)</a:t>
            </a:r>
          </a:p>
        </p:txBody>
      </p:sp>
      <p:sp>
        <p:nvSpPr>
          <p:cNvPr id="7172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Molina JM, JID 2005;191:830-9</a:t>
            </a:r>
          </a:p>
        </p:txBody>
      </p:sp>
      <p:sp>
        <p:nvSpPr>
          <p:cNvPr id="7173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ALIZE</a:t>
            </a:r>
          </a:p>
        </p:txBody>
      </p:sp>
      <p:sp>
        <p:nvSpPr>
          <p:cNvPr id="7174" name="Text Box 2"/>
          <p:cNvSpPr txBox="1">
            <a:spLocks noChangeArrowheads="1"/>
          </p:cNvSpPr>
          <p:nvPr/>
        </p:nvSpPr>
        <p:spPr bwMode="auto">
          <a:xfrm>
            <a:off x="1770063" y="1163638"/>
            <a:ext cx="5588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CD4 response, resistance and safety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ALIZE Study: Switch PI</a:t>
            </a:r>
            <a:r>
              <a:rPr lang="en-GB" u="sng" smtClean="0">
                <a:ea typeface="ＭＳ Ｐゴシック" pitchFamily="-1" charset="-128"/>
              </a:rPr>
              <a:t>+</a:t>
            </a:r>
            <a:r>
              <a:rPr lang="en-GB" smtClean="0">
                <a:ea typeface="ＭＳ Ｐゴシック" pitchFamily="-1" charset="-128"/>
              </a:rPr>
              <a:t>r to FTC + ddI + EFV</a:t>
            </a:r>
          </a:p>
        </p:txBody>
      </p:sp>
      <p:grpSp>
        <p:nvGrpSpPr>
          <p:cNvPr id="8195" name="Group 406"/>
          <p:cNvGrpSpPr>
            <a:grpSpLocks/>
          </p:cNvGrpSpPr>
          <p:nvPr/>
        </p:nvGrpSpPr>
        <p:grpSpPr bwMode="auto">
          <a:xfrm>
            <a:off x="2306638" y="1684338"/>
            <a:ext cx="3984625" cy="2278062"/>
            <a:chOff x="1610" y="822"/>
            <a:chExt cx="2353" cy="1569"/>
          </a:xfrm>
        </p:grpSpPr>
        <p:sp>
          <p:nvSpPr>
            <p:cNvPr id="8404" name="Text Box 2"/>
            <p:cNvSpPr txBox="1">
              <a:spLocks noChangeArrowheads="1"/>
            </p:cNvSpPr>
            <p:nvPr/>
          </p:nvSpPr>
          <p:spPr bwMode="auto">
            <a:xfrm>
              <a:off x="2429" y="822"/>
              <a:ext cx="10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1600" b="1">
                  <a:solidFill>
                    <a:srgbClr val="0066FF"/>
                  </a:solidFill>
                  <a:latin typeface="Calibri" pitchFamily="34" charset="0"/>
                </a:rPr>
                <a:t>Total cholesterol</a:t>
              </a:r>
            </a:p>
          </p:txBody>
        </p:sp>
        <p:sp>
          <p:nvSpPr>
            <p:cNvPr id="8405" name="AutoShape 165"/>
            <p:cNvSpPr>
              <a:spLocks noChangeArrowheads="1"/>
            </p:cNvSpPr>
            <p:nvPr/>
          </p:nvSpPr>
          <p:spPr bwMode="auto">
            <a:xfrm flipV="1">
              <a:off x="1610" y="2123"/>
              <a:ext cx="2139" cy="243"/>
            </a:xfrm>
            <a:prstGeom prst="roundRect">
              <a:avLst>
                <a:gd name="adj" fmla="val 16667"/>
              </a:avLst>
            </a:prstGeom>
            <a:solidFill>
              <a:srgbClr val="F8F8F8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rot="10800000" wrap="none" anchor="ctr"/>
            <a:lstStyle/>
            <a:p>
              <a:pPr algn="l" defTabSz="914400"/>
              <a:endParaRPr lang="en-GB" sz="800" b="1">
                <a:solidFill>
                  <a:srgbClr val="000066"/>
                </a:solidFill>
              </a:endParaRPr>
            </a:p>
          </p:txBody>
        </p:sp>
        <p:sp>
          <p:nvSpPr>
            <p:cNvPr id="8406" name="Text Box 12"/>
            <p:cNvSpPr txBox="1">
              <a:spLocks noChangeArrowheads="1"/>
            </p:cNvSpPr>
            <p:nvPr/>
          </p:nvSpPr>
          <p:spPr bwMode="auto">
            <a:xfrm>
              <a:off x="1621" y="2140"/>
              <a:ext cx="177" cy="150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708688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800" b="1">
                  <a:solidFill>
                    <a:srgbClr val="000066"/>
                  </a:solidFill>
                </a:rPr>
                <a:t>PI</a:t>
              </a:r>
            </a:p>
          </p:txBody>
        </p:sp>
        <p:sp>
          <p:nvSpPr>
            <p:cNvPr id="8407" name="Text Box 13"/>
            <p:cNvSpPr txBox="1">
              <a:spLocks noChangeArrowheads="1"/>
            </p:cNvSpPr>
            <p:nvPr/>
          </p:nvSpPr>
          <p:spPr bwMode="auto">
            <a:xfrm>
              <a:off x="1610" y="2243"/>
              <a:ext cx="617" cy="14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708688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800" b="1">
                  <a:solidFill>
                    <a:srgbClr val="000066"/>
                  </a:solidFill>
                </a:rPr>
                <a:t>FTC + ddI + EFV</a:t>
              </a:r>
            </a:p>
          </p:txBody>
        </p:sp>
        <p:sp>
          <p:nvSpPr>
            <p:cNvPr id="8408" name="Rectangle 42"/>
            <p:cNvSpPr>
              <a:spLocks noChangeArrowheads="1"/>
            </p:cNvSpPr>
            <p:nvPr/>
          </p:nvSpPr>
          <p:spPr bwMode="auto">
            <a:xfrm>
              <a:off x="2103" y="2134"/>
              <a:ext cx="22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171</a:t>
              </a:r>
            </a:p>
          </p:txBody>
        </p:sp>
        <p:sp>
          <p:nvSpPr>
            <p:cNvPr id="8409" name="Rectangle 42"/>
            <p:cNvSpPr>
              <a:spLocks noChangeArrowheads="1"/>
            </p:cNvSpPr>
            <p:nvPr/>
          </p:nvSpPr>
          <p:spPr bwMode="auto">
            <a:xfrm>
              <a:off x="2341" y="2134"/>
              <a:ext cx="22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160</a:t>
              </a:r>
            </a:p>
          </p:txBody>
        </p:sp>
        <p:sp>
          <p:nvSpPr>
            <p:cNvPr id="8410" name="Rectangle 42"/>
            <p:cNvSpPr>
              <a:spLocks noChangeArrowheads="1"/>
            </p:cNvSpPr>
            <p:nvPr/>
          </p:nvSpPr>
          <p:spPr bwMode="auto">
            <a:xfrm>
              <a:off x="2582" y="2134"/>
              <a:ext cx="22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163</a:t>
              </a:r>
            </a:p>
          </p:txBody>
        </p:sp>
        <p:sp>
          <p:nvSpPr>
            <p:cNvPr id="8411" name="Rectangle 42"/>
            <p:cNvSpPr>
              <a:spLocks noChangeArrowheads="1"/>
            </p:cNvSpPr>
            <p:nvPr/>
          </p:nvSpPr>
          <p:spPr bwMode="auto">
            <a:xfrm>
              <a:off x="2820" y="2134"/>
              <a:ext cx="22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164</a:t>
              </a:r>
            </a:p>
          </p:txBody>
        </p:sp>
        <p:sp>
          <p:nvSpPr>
            <p:cNvPr id="8412" name="Rectangle 42"/>
            <p:cNvSpPr>
              <a:spLocks noChangeArrowheads="1"/>
            </p:cNvSpPr>
            <p:nvPr/>
          </p:nvSpPr>
          <p:spPr bwMode="auto">
            <a:xfrm>
              <a:off x="3043" y="2134"/>
              <a:ext cx="22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159</a:t>
              </a:r>
            </a:p>
          </p:txBody>
        </p:sp>
        <p:sp>
          <p:nvSpPr>
            <p:cNvPr id="8413" name="Rectangle 42"/>
            <p:cNvSpPr>
              <a:spLocks noChangeArrowheads="1"/>
            </p:cNvSpPr>
            <p:nvPr/>
          </p:nvSpPr>
          <p:spPr bwMode="auto">
            <a:xfrm>
              <a:off x="3273" y="2134"/>
              <a:ext cx="22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155</a:t>
              </a:r>
            </a:p>
          </p:txBody>
        </p:sp>
        <p:sp>
          <p:nvSpPr>
            <p:cNvPr id="8414" name="Rectangle 42"/>
            <p:cNvSpPr>
              <a:spLocks noChangeArrowheads="1"/>
            </p:cNvSpPr>
            <p:nvPr/>
          </p:nvSpPr>
          <p:spPr bwMode="auto">
            <a:xfrm>
              <a:off x="3516" y="2134"/>
              <a:ext cx="22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164</a:t>
              </a:r>
            </a:p>
          </p:txBody>
        </p:sp>
        <p:sp>
          <p:nvSpPr>
            <p:cNvPr id="8415" name="Rectangle 42"/>
            <p:cNvSpPr>
              <a:spLocks noChangeArrowheads="1"/>
            </p:cNvSpPr>
            <p:nvPr/>
          </p:nvSpPr>
          <p:spPr bwMode="auto">
            <a:xfrm>
              <a:off x="2103" y="2240"/>
              <a:ext cx="22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173</a:t>
              </a:r>
            </a:p>
          </p:txBody>
        </p:sp>
        <p:sp>
          <p:nvSpPr>
            <p:cNvPr id="8416" name="Rectangle 42"/>
            <p:cNvSpPr>
              <a:spLocks noChangeArrowheads="1"/>
            </p:cNvSpPr>
            <p:nvPr/>
          </p:nvSpPr>
          <p:spPr bwMode="auto">
            <a:xfrm>
              <a:off x="2341" y="2240"/>
              <a:ext cx="22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168</a:t>
              </a:r>
            </a:p>
          </p:txBody>
        </p:sp>
        <p:sp>
          <p:nvSpPr>
            <p:cNvPr id="8417" name="Rectangle 42"/>
            <p:cNvSpPr>
              <a:spLocks noChangeArrowheads="1"/>
            </p:cNvSpPr>
            <p:nvPr/>
          </p:nvSpPr>
          <p:spPr bwMode="auto">
            <a:xfrm>
              <a:off x="2582" y="2240"/>
              <a:ext cx="22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166</a:t>
              </a:r>
            </a:p>
          </p:txBody>
        </p:sp>
        <p:sp>
          <p:nvSpPr>
            <p:cNvPr id="8418" name="Rectangle 42"/>
            <p:cNvSpPr>
              <a:spLocks noChangeArrowheads="1"/>
            </p:cNvSpPr>
            <p:nvPr/>
          </p:nvSpPr>
          <p:spPr bwMode="auto">
            <a:xfrm>
              <a:off x="2820" y="2240"/>
              <a:ext cx="22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171</a:t>
              </a:r>
            </a:p>
          </p:txBody>
        </p:sp>
        <p:sp>
          <p:nvSpPr>
            <p:cNvPr id="8419" name="Rectangle 42"/>
            <p:cNvSpPr>
              <a:spLocks noChangeArrowheads="1"/>
            </p:cNvSpPr>
            <p:nvPr/>
          </p:nvSpPr>
          <p:spPr bwMode="auto">
            <a:xfrm>
              <a:off x="3043" y="2240"/>
              <a:ext cx="22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166</a:t>
              </a:r>
            </a:p>
          </p:txBody>
        </p:sp>
        <p:sp>
          <p:nvSpPr>
            <p:cNvPr id="8420" name="Rectangle 42"/>
            <p:cNvSpPr>
              <a:spLocks noChangeArrowheads="1"/>
            </p:cNvSpPr>
            <p:nvPr/>
          </p:nvSpPr>
          <p:spPr bwMode="auto">
            <a:xfrm>
              <a:off x="3273" y="2240"/>
              <a:ext cx="22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166</a:t>
              </a:r>
            </a:p>
          </p:txBody>
        </p:sp>
        <p:sp>
          <p:nvSpPr>
            <p:cNvPr id="8421" name="Rectangle 42"/>
            <p:cNvSpPr>
              <a:spLocks noChangeArrowheads="1"/>
            </p:cNvSpPr>
            <p:nvPr/>
          </p:nvSpPr>
          <p:spPr bwMode="auto">
            <a:xfrm>
              <a:off x="3516" y="2240"/>
              <a:ext cx="22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169</a:t>
              </a:r>
            </a:p>
          </p:txBody>
        </p:sp>
        <p:sp>
          <p:nvSpPr>
            <p:cNvPr id="8422" name="Rectangle 42"/>
            <p:cNvSpPr>
              <a:spLocks noChangeArrowheads="1"/>
            </p:cNvSpPr>
            <p:nvPr/>
          </p:nvSpPr>
          <p:spPr bwMode="auto">
            <a:xfrm>
              <a:off x="2053" y="872"/>
              <a:ext cx="18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35</a:t>
              </a:r>
            </a:p>
          </p:txBody>
        </p:sp>
        <p:sp>
          <p:nvSpPr>
            <p:cNvPr id="8423" name="Rectangle 42"/>
            <p:cNvSpPr>
              <a:spLocks noChangeArrowheads="1"/>
            </p:cNvSpPr>
            <p:nvPr/>
          </p:nvSpPr>
          <p:spPr bwMode="auto">
            <a:xfrm>
              <a:off x="2053" y="959"/>
              <a:ext cx="18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8424" name="Rectangle 42"/>
            <p:cNvSpPr>
              <a:spLocks noChangeArrowheads="1"/>
            </p:cNvSpPr>
            <p:nvPr/>
          </p:nvSpPr>
          <p:spPr bwMode="auto">
            <a:xfrm>
              <a:off x="2053" y="1131"/>
              <a:ext cx="18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8425" name="Rectangle 42"/>
            <p:cNvSpPr>
              <a:spLocks noChangeArrowheads="1"/>
            </p:cNvSpPr>
            <p:nvPr/>
          </p:nvSpPr>
          <p:spPr bwMode="auto">
            <a:xfrm>
              <a:off x="2053" y="1045"/>
              <a:ext cx="18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25</a:t>
              </a:r>
            </a:p>
          </p:txBody>
        </p:sp>
        <p:sp>
          <p:nvSpPr>
            <p:cNvPr id="8426" name="Rectangle 42"/>
            <p:cNvSpPr>
              <a:spLocks noChangeArrowheads="1"/>
            </p:cNvSpPr>
            <p:nvPr/>
          </p:nvSpPr>
          <p:spPr bwMode="auto">
            <a:xfrm>
              <a:off x="2053" y="1304"/>
              <a:ext cx="18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8427" name="Rectangle 42"/>
            <p:cNvSpPr>
              <a:spLocks noChangeArrowheads="1"/>
            </p:cNvSpPr>
            <p:nvPr/>
          </p:nvSpPr>
          <p:spPr bwMode="auto">
            <a:xfrm>
              <a:off x="2053" y="1217"/>
              <a:ext cx="18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15</a:t>
              </a:r>
            </a:p>
          </p:txBody>
        </p:sp>
        <p:sp>
          <p:nvSpPr>
            <p:cNvPr id="8428" name="Rectangle 42"/>
            <p:cNvSpPr>
              <a:spLocks noChangeArrowheads="1"/>
            </p:cNvSpPr>
            <p:nvPr/>
          </p:nvSpPr>
          <p:spPr bwMode="auto">
            <a:xfrm>
              <a:off x="2088" y="1390"/>
              <a:ext cx="152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8429" name="Rectangle 42"/>
            <p:cNvSpPr>
              <a:spLocks noChangeArrowheads="1"/>
            </p:cNvSpPr>
            <p:nvPr/>
          </p:nvSpPr>
          <p:spPr bwMode="auto">
            <a:xfrm>
              <a:off x="2088" y="1476"/>
              <a:ext cx="152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8430" name="Rectangle 42"/>
            <p:cNvSpPr>
              <a:spLocks noChangeArrowheads="1"/>
            </p:cNvSpPr>
            <p:nvPr/>
          </p:nvSpPr>
          <p:spPr bwMode="auto">
            <a:xfrm>
              <a:off x="2032" y="1649"/>
              <a:ext cx="208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8431" name="Rectangle 42"/>
            <p:cNvSpPr>
              <a:spLocks noChangeArrowheads="1"/>
            </p:cNvSpPr>
            <p:nvPr/>
          </p:nvSpPr>
          <p:spPr bwMode="auto">
            <a:xfrm>
              <a:off x="2068" y="1562"/>
              <a:ext cx="172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-5</a:t>
              </a:r>
            </a:p>
          </p:txBody>
        </p:sp>
        <p:sp>
          <p:nvSpPr>
            <p:cNvPr id="8432" name="Rectangle 42"/>
            <p:cNvSpPr>
              <a:spLocks noChangeArrowheads="1"/>
            </p:cNvSpPr>
            <p:nvPr/>
          </p:nvSpPr>
          <p:spPr bwMode="auto">
            <a:xfrm>
              <a:off x="2032" y="1821"/>
              <a:ext cx="208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8433" name="Rectangle 42"/>
            <p:cNvSpPr>
              <a:spLocks noChangeArrowheads="1"/>
            </p:cNvSpPr>
            <p:nvPr/>
          </p:nvSpPr>
          <p:spPr bwMode="auto">
            <a:xfrm>
              <a:off x="2032" y="1735"/>
              <a:ext cx="208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-15</a:t>
              </a:r>
            </a:p>
          </p:txBody>
        </p:sp>
        <p:sp>
          <p:nvSpPr>
            <p:cNvPr id="8434" name="Rectangle 42"/>
            <p:cNvSpPr>
              <a:spLocks noChangeArrowheads="1"/>
            </p:cNvSpPr>
            <p:nvPr/>
          </p:nvSpPr>
          <p:spPr bwMode="auto">
            <a:xfrm>
              <a:off x="2032" y="1907"/>
              <a:ext cx="208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-25</a:t>
              </a:r>
            </a:p>
          </p:txBody>
        </p:sp>
        <p:sp>
          <p:nvSpPr>
            <p:cNvPr id="8435" name="Rectangle 42"/>
            <p:cNvSpPr>
              <a:spLocks noChangeArrowheads="1"/>
            </p:cNvSpPr>
            <p:nvPr/>
          </p:nvSpPr>
          <p:spPr bwMode="auto">
            <a:xfrm>
              <a:off x="2148" y="1974"/>
              <a:ext cx="15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8436" name="Rectangle 42"/>
            <p:cNvSpPr>
              <a:spLocks noChangeArrowheads="1"/>
            </p:cNvSpPr>
            <p:nvPr/>
          </p:nvSpPr>
          <p:spPr bwMode="auto">
            <a:xfrm>
              <a:off x="2269" y="1974"/>
              <a:ext cx="15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8437" name="Rectangle 42"/>
            <p:cNvSpPr>
              <a:spLocks noChangeArrowheads="1"/>
            </p:cNvSpPr>
            <p:nvPr/>
          </p:nvSpPr>
          <p:spPr bwMode="auto">
            <a:xfrm>
              <a:off x="2386" y="1974"/>
              <a:ext cx="15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8438" name="Rectangle 42"/>
            <p:cNvSpPr>
              <a:spLocks noChangeArrowheads="1"/>
            </p:cNvSpPr>
            <p:nvPr/>
          </p:nvSpPr>
          <p:spPr bwMode="auto">
            <a:xfrm>
              <a:off x="2480" y="1974"/>
              <a:ext cx="18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8439" name="Rectangle 42"/>
            <p:cNvSpPr>
              <a:spLocks noChangeArrowheads="1"/>
            </p:cNvSpPr>
            <p:nvPr/>
          </p:nvSpPr>
          <p:spPr bwMode="auto">
            <a:xfrm>
              <a:off x="2598" y="1974"/>
              <a:ext cx="18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8440" name="Rectangle 42"/>
            <p:cNvSpPr>
              <a:spLocks noChangeArrowheads="1"/>
            </p:cNvSpPr>
            <p:nvPr/>
          </p:nvSpPr>
          <p:spPr bwMode="auto">
            <a:xfrm>
              <a:off x="2716" y="1974"/>
              <a:ext cx="188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8441" name="Rectangle 42"/>
            <p:cNvSpPr>
              <a:spLocks noChangeArrowheads="1"/>
            </p:cNvSpPr>
            <p:nvPr/>
          </p:nvSpPr>
          <p:spPr bwMode="auto">
            <a:xfrm>
              <a:off x="2949" y="1974"/>
              <a:ext cx="188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28</a:t>
              </a:r>
            </a:p>
          </p:txBody>
        </p:sp>
        <p:sp>
          <p:nvSpPr>
            <p:cNvPr id="8442" name="Rectangle 42"/>
            <p:cNvSpPr>
              <a:spLocks noChangeArrowheads="1"/>
            </p:cNvSpPr>
            <p:nvPr/>
          </p:nvSpPr>
          <p:spPr bwMode="auto">
            <a:xfrm>
              <a:off x="3066" y="1974"/>
              <a:ext cx="188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32</a:t>
              </a:r>
            </a:p>
          </p:txBody>
        </p:sp>
        <p:sp>
          <p:nvSpPr>
            <p:cNvPr id="8443" name="Rectangle 42"/>
            <p:cNvSpPr>
              <a:spLocks noChangeArrowheads="1"/>
            </p:cNvSpPr>
            <p:nvPr/>
          </p:nvSpPr>
          <p:spPr bwMode="auto">
            <a:xfrm>
              <a:off x="3180" y="1974"/>
              <a:ext cx="188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8444" name="Rectangle 42"/>
            <p:cNvSpPr>
              <a:spLocks noChangeArrowheads="1"/>
            </p:cNvSpPr>
            <p:nvPr/>
          </p:nvSpPr>
          <p:spPr bwMode="auto">
            <a:xfrm>
              <a:off x="3297" y="1974"/>
              <a:ext cx="18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8445" name="Rectangle 42"/>
            <p:cNvSpPr>
              <a:spLocks noChangeArrowheads="1"/>
            </p:cNvSpPr>
            <p:nvPr/>
          </p:nvSpPr>
          <p:spPr bwMode="auto">
            <a:xfrm>
              <a:off x="3412" y="1974"/>
              <a:ext cx="18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44</a:t>
              </a:r>
            </a:p>
          </p:txBody>
        </p:sp>
        <p:sp>
          <p:nvSpPr>
            <p:cNvPr id="8446" name="Rectangle 42"/>
            <p:cNvSpPr>
              <a:spLocks noChangeArrowheads="1"/>
            </p:cNvSpPr>
            <p:nvPr/>
          </p:nvSpPr>
          <p:spPr bwMode="auto">
            <a:xfrm>
              <a:off x="3532" y="1974"/>
              <a:ext cx="18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8447" name="Rectangle 42"/>
            <p:cNvSpPr>
              <a:spLocks noChangeArrowheads="1"/>
            </p:cNvSpPr>
            <p:nvPr/>
          </p:nvSpPr>
          <p:spPr bwMode="auto">
            <a:xfrm>
              <a:off x="2833" y="1974"/>
              <a:ext cx="18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8448" name="AutoShape 152"/>
            <p:cNvSpPr>
              <a:spLocks noChangeAspect="1" noChangeArrowheads="1" noTextEdit="1"/>
            </p:cNvSpPr>
            <p:nvPr/>
          </p:nvSpPr>
          <p:spPr bwMode="auto">
            <a:xfrm>
              <a:off x="2189" y="914"/>
              <a:ext cx="1466" cy="1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49" name="Line 155"/>
            <p:cNvSpPr>
              <a:spLocks noChangeShapeType="1"/>
            </p:cNvSpPr>
            <p:nvPr/>
          </p:nvSpPr>
          <p:spPr bwMode="auto">
            <a:xfrm>
              <a:off x="3627" y="1978"/>
              <a:ext cx="2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50" name="Line 156"/>
            <p:cNvSpPr>
              <a:spLocks noChangeShapeType="1"/>
            </p:cNvSpPr>
            <p:nvPr/>
          </p:nvSpPr>
          <p:spPr bwMode="auto">
            <a:xfrm>
              <a:off x="3044" y="1978"/>
              <a:ext cx="0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51" name="Freeform 157"/>
            <p:cNvSpPr>
              <a:spLocks/>
            </p:cNvSpPr>
            <p:nvPr/>
          </p:nvSpPr>
          <p:spPr bwMode="auto">
            <a:xfrm>
              <a:off x="2224" y="1978"/>
              <a:ext cx="1403" cy="0"/>
            </a:xfrm>
            <a:custGeom>
              <a:avLst/>
              <a:gdLst>
                <a:gd name="T0" fmla="*/ 0 w 8910"/>
                <a:gd name="T1" fmla="*/ 0 w 8910"/>
                <a:gd name="T2" fmla="*/ 0 w 8910"/>
                <a:gd name="T3" fmla="*/ 0 w 8910"/>
                <a:gd name="T4" fmla="*/ 0 w 8910"/>
                <a:gd name="T5" fmla="*/ 0 w 8910"/>
                <a:gd name="T6" fmla="*/ 0 w 8910"/>
                <a:gd name="T7" fmla="*/ 0 w 8910"/>
                <a:gd name="T8" fmla="*/ 0 w 8910"/>
                <a:gd name="T9" fmla="*/ 0 w 8910"/>
                <a:gd name="T10" fmla="*/ 0 w 8910"/>
                <a:gd name="T11" fmla="*/ 0 w 8910"/>
                <a:gd name="T12" fmla="*/ 0 w 8910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w 8910"/>
                <a:gd name="T27" fmla="*/ 8910 w 8910"/>
              </a:gdLst>
              <a:ahLst/>
              <a:cxnLst>
                <a:cxn ang="T13">
                  <a:pos x="T0" y="0"/>
                </a:cxn>
                <a:cxn ang="T14">
                  <a:pos x="T1" y="0"/>
                </a:cxn>
                <a:cxn ang="T15">
                  <a:pos x="T2" y="0"/>
                </a:cxn>
                <a:cxn ang="T16">
                  <a:pos x="T3" y="0"/>
                </a:cxn>
                <a:cxn ang="T17">
                  <a:pos x="T4" y="0"/>
                </a:cxn>
                <a:cxn ang="T18">
                  <a:pos x="T5" y="0"/>
                </a:cxn>
                <a:cxn ang="T19">
                  <a:pos x="T6" y="0"/>
                </a:cxn>
                <a:cxn ang="T20">
                  <a:pos x="T7" y="0"/>
                </a:cxn>
                <a:cxn ang="T21">
                  <a:pos x="T8" y="0"/>
                </a:cxn>
                <a:cxn ang="T22">
                  <a:pos x="T9" y="0"/>
                </a:cxn>
                <a:cxn ang="T23">
                  <a:pos x="T10" y="0"/>
                </a:cxn>
                <a:cxn ang="T24">
                  <a:pos x="T11" y="0"/>
                </a:cxn>
                <a:cxn ang="T25">
                  <a:pos x="T12" y="0"/>
                </a:cxn>
              </a:cxnLst>
              <a:rect l="T26" t="0" r="T27" b="0"/>
              <a:pathLst>
                <a:path w="8910">
                  <a:moveTo>
                    <a:pt x="8910" y="0"/>
                  </a:moveTo>
                  <a:lnTo>
                    <a:pt x="8147" y="0"/>
                  </a:lnTo>
                  <a:lnTo>
                    <a:pt x="7416" y="0"/>
                  </a:lnTo>
                  <a:lnTo>
                    <a:pt x="6656" y="0"/>
                  </a:lnTo>
                  <a:lnTo>
                    <a:pt x="5918" y="0"/>
                  </a:lnTo>
                  <a:lnTo>
                    <a:pt x="5206" y="0"/>
                  </a:lnTo>
                  <a:lnTo>
                    <a:pt x="4446" y="0"/>
                  </a:lnTo>
                  <a:lnTo>
                    <a:pt x="3711" y="0"/>
                  </a:lnTo>
                  <a:lnTo>
                    <a:pt x="2983" y="0"/>
                  </a:lnTo>
                  <a:lnTo>
                    <a:pt x="2242" y="0"/>
                  </a:lnTo>
                  <a:lnTo>
                    <a:pt x="1514" y="0"/>
                  </a:lnTo>
                  <a:lnTo>
                    <a:pt x="769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52" name="Line 158"/>
            <p:cNvSpPr>
              <a:spLocks noChangeShapeType="1"/>
            </p:cNvSpPr>
            <p:nvPr/>
          </p:nvSpPr>
          <p:spPr bwMode="auto">
            <a:xfrm>
              <a:off x="3156" y="1978"/>
              <a:ext cx="0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53" name="Line 159"/>
            <p:cNvSpPr>
              <a:spLocks noChangeShapeType="1"/>
            </p:cNvSpPr>
            <p:nvPr/>
          </p:nvSpPr>
          <p:spPr bwMode="auto">
            <a:xfrm>
              <a:off x="3272" y="1978"/>
              <a:ext cx="0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54" name="Line 160"/>
            <p:cNvSpPr>
              <a:spLocks noChangeShapeType="1"/>
            </p:cNvSpPr>
            <p:nvPr/>
          </p:nvSpPr>
          <p:spPr bwMode="auto">
            <a:xfrm>
              <a:off x="3392" y="1978"/>
              <a:ext cx="0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55" name="Line 161"/>
            <p:cNvSpPr>
              <a:spLocks noChangeShapeType="1"/>
            </p:cNvSpPr>
            <p:nvPr/>
          </p:nvSpPr>
          <p:spPr bwMode="auto">
            <a:xfrm>
              <a:off x="3507" y="1978"/>
              <a:ext cx="0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56" name="Line 162"/>
            <p:cNvSpPr>
              <a:spLocks noChangeShapeType="1"/>
            </p:cNvSpPr>
            <p:nvPr/>
          </p:nvSpPr>
          <p:spPr bwMode="auto">
            <a:xfrm flipV="1">
              <a:off x="2223" y="930"/>
              <a:ext cx="0" cy="15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57" name="Line 163"/>
            <p:cNvSpPr>
              <a:spLocks noChangeShapeType="1"/>
            </p:cNvSpPr>
            <p:nvPr/>
          </p:nvSpPr>
          <p:spPr bwMode="auto">
            <a:xfrm flipH="1">
              <a:off x="2204" y="945"/>
              <a:ext cx="19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58" name="Freeform 164"/>
            <p:cNvSpPr>
              <a:spLocks/>
            </p:cNvSpPr>
            <p:nvPr/>
          </p:nvSpPr>
          <p:spPr bwMode="auto">
            <a:xfrm>
              <a:off x="2223" y="945"/>
              <a:ext cx="0" cy="1032"/>
            </a:xfrm>
            <a:custGeom>
              <a:avLst/>
              <a:gdLst>
                <a:gd name="T0" fmla="*/ 0 h 6449"/>
                <a:gd name="T1" fmla="*/ 0 h 6449"/>
                <a:gd name="T2" fmla="*/ 0 h 6449"/>
                <a:gd name="T3" fmla="*/ 0 h 6449"/>
                <a:gd name="T4" fmla="*/ 0 h 6449"/>
                <a:gd name="T5" fmla="*/ 0 h 6449"/>
                <a:gd name="T6" fmla="*/ 0 h 6449"/>
                <a:gd name="T7" fmla="*/ 0 h 6449"/>
                <a:gd name="T8" fmla="*/ 0 h 6449"/>
                <a:gd name="T9" fmla="*/ 0 h 6449"/>
                <a:gd name="T10" fmla="*/ 0 h 6449"/>
                <a:gd name="T11" fmla="*/ 0 h 6449"/>
                <a:gd name="T12" fmla="*/ 0 h 6449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h 6449"/>
                <a:gd name="T27" fmla="*/ 6449 h 6449"/>
              </a:gdLst>
              <a:ahLst/>
              <a:cxnLst>
                <a:cxn ang="T13">
                  <a:pos x="0" y="T0"/>
                </a:cxn>
                <a:cxn ang="T14">
                  <a:pos x="0" y="T1"/>
                </a:cxn>
                <a:cxn ang="T15">
                  <a:pos x="0" y="T2"/>
                </a:cxn>
                <a:cxn ang="T16">
                  <a:pos x="0" y="T3"/>
                </a:cxn>
                <a:cxn ang="T17">
                  <a:pos x="0" y="T4"/>
                </a:cxn>
                <a:cxn ang="T18">
                  <a:pos x="0" y="T5"/>
                </a:cxn>
                <a:cxn ang="T19">
                  <a:pos x="0" y="T6"/>
                </a:cxn>
                <a:cxn ang="T20">
                  <a:pos x="0" y="T7"/>
                </a:cxn>
                <a:cxn ang="T21">
                  <a:pos x="0" y="T8"/>
                </a:cxn>
                <a:cxn ang="T22">
                  <a:pos x="0" y="T9"/>
                </a:cxn>
                <a:cxn ang="T23">
                  <a:pos x="0" y="T10"/>
                </a:cxn>
                <a:cxn ang="T24">
                  <a:pos x="0" y="T11"/>
                </a:cxn>
                <a:cxn ang="T25">
                  <a:pos x="0" y="T12"/>
                </a:cxn>
              </a:cxnLst>
              <a:rect l="0" t="T26" r="0" b="T27"/>
              <a:pathLst>
                <a:path h="6449">
                  <a:moveTo>
                    <a:pt x="0" y="6449"/>
                  </a:moveTo>
                  <a:lnTo>
                    <a:pt x="0" y="5813"/>
                  </a:lnTo>
                  <a:lnTo>
                    <a:pt x="0" y="5310"/>
                  </a:lnTo>
                  <a:lnTo>
                    <a:pt x="0" y="4791"/>
                  </a:lnTo>
                  <a:lnTo>
                    <a:pt x="0" y="4265"/>
                  </a:lnTo>
                  <a:lnTo>
                    <a:pt x="0" y="3695"/>
                  </a:lnTo>
                  <a:lnTo>
                    <a:pt x="0" y="3138"/>
                  </a:lnTo>
                  <a:lnTo>
                    <a:pt x="0" y="2606"/>
                  </a:lnTo>
                  <a:lnTo>
                    <a:pt x="0" y="2099"/>
                  </a:lnTo>
                  <a:lnTo>
                    <a:pt x="0" y="1577"/>
                  </a:lnTo>
                  <a:lnTo>
                    <a:pt x="0" y="997"/>
                  </a:lnTo>
                  <a:lnTo>
                    <a:pt x="0" y="49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59" name="Line 165"/>
            <p:cNvSpPr>
              <a:spLocks noChangeShapeType="1"/>
            </p:cNvSpPr>
            <p:nvPr/>
          </p:nvSpPr>
          <p:spPr bwMode="auto">
            <a:xfrm flipH="1">
              <a:off x="2204" y="1025"/>
              <a:ext cx="19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60" name="Line 166"/>
            <p:cNvSpPr>
              <a:spLocks noChangeShapeType="1"/>
            </p:cNvSpPr>
            <p:nvPr/>
          </p:nvSpPr>
          <p:spPr bwMode="auto">
            <a:xfrm flipH="1">
              <a:off x="2204" y="1281"/>
              <a:ext cx="19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61" name="Line 167"/>
            <p:cNvSpPr>
              <a:spLocks noChangeShapeType="1"/>
            </p:cNvSpPr>
            <p:nvPr/>
          </p:nvSpPr>
          <p:spPr bwMode="auto">
            <a:xfrm flipH="1">
              <a:off x="2204" y="1197"/>
              <a:ext cx="19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62" name="Line 168"/>
            <p:cNvSpPr>
              <a:spLocks noChangeShapeType="1"/>
            </p:cNvSpPr>
            <p:nvPr/>
          </p:nvSpPr>
          <p:spPr bwMode="auto">
            <a:xfrm flipH="1">
              <a:off x="2204" y="1106"/>
              <a:ext cx="19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63" name="Line 169"/>
            <p:cNvSpPr>
              <a:spLocks noChangeShapeType="1"/>
            </p:cNvSpPr>
            <p:nvPr/>
          </p:nvSpPr>
          <p:spPr bwMode="auto">
            <a:xfrm flipH="1">
              <a:off x="2204" y="1362"/>
              <a:ext cx="19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64" name="Line 170"/>
            <p:cNvSpPr>
              <a:spLocks noChangeShapeType="1"/>
            </p:cNvSpPr>
            <p:nvPr/>
          </p:nvSpPr>
          <p:spPr bwMode="auto">
            <a:xfrm flipH="1">
              <a:off x="2204" y="1447"/>
              <a:ext cx="19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65" name="Line 171"/>
            <p:cNvSpPr>
              <a:spLocks noChangeShapeType="1"/>
            </p:cNvSpPr>
            <p:nvPr/>
          </p:nvSpPr>
          <p:spPr bwMode="auto">
            <a:xfrm flipH="1">
              <a:off x="2204" y="1537"/>
              <a:ext cx="19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66" name="Line 172"/>
            <p:cNvSpPr>
              <a:spLocks noChangeShapeType="1"/>
            </p:cNvSpPr>
            <p:nvPr/>
          </p:nvSpPr>
          <p:spPr bwMode="auto">
            <a:xfrm flipH="1">
              <a:off x="2204" y="1628"/>
              <a:ext cx="19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67" name="Line 173"/>
            <p:cNvSpPr>
              <a:spLocks noChangeShapeType="1"/>
            </p:cNvSpPr>
            <p:nvPr/>
          </p:nvSpPr>
          <p:spPr bwMode="auto">
            <a:xfrm>
              <a:off x="2577" y="1978"/>
              <a:ext cx="0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68" name="Line 174"/>
            <p:cNvSpPr>
              <a:spLocks noChangeShapeType="1"/>
            </p:cNvSpPr>
            <p:nvPr/>
          </p:nvSpPr>
          <p:spPr bwMode="auto">
            <a:xfrm>
              <a:off x="2694" y="1978"/>
              <a:ext cx="0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69" name="Line 175"/>
            <p:cNvSpPr>
              <a:spLocks noChangeShapeType="1"/>
            </p:cNvSpPr>
            <p:nvPr/>
          </p:nvSpPr>
          <p:spPr bwMode="auto">
            <a:xfrm>
              <a:off x="2809" y="1978"/>
              <a:ext cx="0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70" name="Line 176"/>
            <p:cNvSpPr>
              <a:spLocks noChangeShapeType="1"/>
            </p:cNvSpPr>
            <p:nvPr/>
          </p:nvSpPr>
          <p:spPr bwMode="auto">
            <a:xfrm>
              <a:off x="2925" y="1978"/>
              <a:ext cx="0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71" name="Line 177"/>
            <p:cNvSpPr>
              <a:spLocks noChangeShapeType="1"/>
            </p:cNvSpPr>
            <p:nvPr/>
          </p:nvSpPr>
          <p:spPr bwMode="auto">
            <a:xfrm flipH="1">
              <a:off x="2204" y="1713"/>
              <a:ext cx="19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72" name="Line 178"/>
            <p:cNvSpPr>
              <a:spLocks noChangeShapeType="1"/>
            </p:cNvSpPr>
            <p:nvPr/>
          </p:nvSpPr>
          <p:spPr bwMode="auto">
            <a:xfrm flipH="1">
              <a:off x="2204" y="1796"/>
              <a:ext cx="19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73" name="Line 179"/>
            <p:cNvSpPr>
              <a:spLocks noChangeShapeType="1"/>
            </p:cNvSpPr>
            <p:nvPr/>
          </p:nvSpPr>
          <p:spPr bwMode="auto">
            <a:xfrm flipH="1">
              <a:off x="2204" y="1876"/>
              <a:ext cx="19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74" name="Freeform 180"/>
            <p:cNvSpPr>
              <a:spLocks/>
            </p:cNvSpPr>
            <p:nvPr/>
          </p:nvSpPr>
          <p:spPr bwMode="auto">
            <a:xfrm>
              <a:off x="2223" y="1977"/>
              <a:ext cx="1" cy="1"/>
            </a:xfrm>
            <a:custGeom>
              <a:avLst/>
              <a:gdLst>
                <a:gd name="T0" fmla="*/ 1 w 2"/>
                <a:gd name="T1" fmla="*/ 1 h 2"/>
                <a:gd name="T2" fmla="*/ 0 w 2"/>
                <a:gd name="T3" fmla="*/ 1 h 2"/>
                <a:gd name="T4" fmla="*/ 0 w 2"/>
                <a:gd name="T5" fmla="*/ 0 h 2"/>
                <a:gd name="T6" fmla="*/ 0 60000 65536"/>
                <a:gd name="T7" fmla="*/ 0 60000 65536"/>
                <a:gd name="T8" fmla="*/ 0 60000 65536"/>
                <a:gd name="T9" fmla="*/ 0 w 2"/>
                <a:gd name="T10" fmla="*/ 0 h 2"/>
                <a:gd name="T11" fmla="*/ 2 w 2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2">
                  <a:moveTo>
                    <a:pt x="2" y="2"/>
                  </a:move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75" name="Line 181"/>
            <p:cNvSpPr>
              <a:spLocks noChangeShapeType="1"/>
            </p:cNvSpPr>
            <p:nvPr/>
          </p:nvSpPr>
          <p:spPr bwMode="auto">
            <a:xfrm>
              <a:off x="2224" y="1978"/>
              <a:ext cx="0" cy="19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76" name="Line 182"/>
            <p:cNvSpPr>
              <a:spLocks noChangeShapeType="1"/>
            </p:cNvSpPr>
            <p:nvPr/>
          </p:nvSpPr>
          <p:spPr bwMode="auto">
            <a:xfrm flipH="1">
              <a:off x="2204" y="1977"/>
              <a:ext cx="19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77" name="Line 183"/>
            <p:cNvSpPr>
              <a:spLocks noChangeShapeType="1"/>
            </p:cNvSpPr>
            <p:nvPr/>
          </p:nvSpPr>
          <p:spPr bwMode="auto">
            <a:xfrm>
              <a:off x="2345" y="1978"/>
              <a:ext cx="0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78" name="Line 184"/>
            <p:cNvSpPr>
              <a:spLocks noChangeShapeType="1"/>
            </p:cNvSpPr>
            <p:nvPr/>
          </p:nvSpPr>
          <p:spPr bwMode="auto">
            <a:xfrm>
              <a:off x="2463" y="1978"/>
              <a:ext cx="0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79" name="Freeform 153"/>
            <p:cNvSpPr>
              <a:spLocks/>
            </p:cNvSpPr>
            <p:nvPr/>
          </p:nvSpPr>
          <p:spPr bwMode="auto">
            <a:xfrm>
              <a:off x="2223" y="1412"/>
              <a:ext cx="1398" cy="138"/>
            </a:xfrm>
            <a:custGeom>
              <a:avLst/>
              <a:gdLst>
                <a:gd name="T0" fmla="*/ 1398 w 1398"/>
                <a:gd name="T1" fmla="*/ 8 h 138"/>
                <a:gd name="T2" fmla="*/ 1166 w 1398"/>
                <a:gd name="T3" fmla="*/ 20 h 138"/>
                <a:gd name="T4" fmla="*/ 932 w 1398"/>
                <a:gd name="T5" fmla="*/ 138 h 138"/>
                <a:gd name="T6" fmla="*/ 700 w 1398"/>
                <a:gd name="T7" fmla="*/ 80 h 138"/>
                <a:gd name="T8" fmla="*/ 468 w 1398"/>
                <a:gd name="T9" fmla="*/ 0 h 138"/>
                <a:gd name="T10" fmla="*/ 45 w 1398"/>
                <a:gd name="T11" fmla="*/ 120 h 138"/>
                <a:gd name="T12" fmla="*/ 0 w 1398"/>
                <a:gd name="T13" fmla="*/ 120 h 1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98"/>
                <a:gd name="T22" fmla="*/ 0 h 138"/>
                <a:gd name="T23" fmla="*/ 1398 w 1398"/>
                <a:gd name="T24" fmla="*/ 138 h 1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98" h="138">
                  <a:moveTo>
                    <a:pt x="1398" y="8"/>
                  </a:moveTo>
                  <a:lnTo>
                    <a:pt x="1166" y="20"/>
                  </a:lnTo>
                  <a:lnTo>
                    <a:pt x="932" y="138"/>
                  </a:lnTo>
                  <a:lnTo>
                    <a:pt x="700" y="80"/>
                  </a:lnTo>
                  <a:lnTo>
                    <a:pt x="468" y="0"/>
                  </a:lnTo>
                  <a:lnTo>
                    <a:pt x="45" y="120"/>
                  </a:lnTo>
                  <a:lnTo>
                    <a:pt x="0" y="12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80" name="Freeform 154"/>
            <p:cNvSpPr>
              <a:spLocks/>
            </p:cNvSpPr>
            <p:nvPr/>
          </p:nvSpPr>
          <p:spPr bwMode="auto">
            <a:xfrm>
              <a:off x="2221" y="1476"/>
              <a:ext cx="1404" cy="80"/>
            </a:xfrm>
            <a:custGeom>
              <a:avLst/>
              <a:gdLst>
                <a:gd name="T0" fmla="*/ 1404 w 1404"/>
                <a:gd name="T1" fmla="*/ 0 h 80"/>
                <a:gd name="T2" fmla="*/ 1168 w 1404"/>
                <a:gd name="T3" fmla="*/ 68 h 80"/>
                <a:gd name="T4" fmla="*/ 936 w 1404"/>
                <a:gd name="T5" fmla="*/ 80 h 80"/>
                <a:gd name="T6" fmla="*/ 706 w 1404"/>
                <a:gd name="T7" fmla="*/ 55 h 80"/>
                <a:gd name="T8" fmla="*/ 236 w 1404"/>
                <a:gd name="T9" fmla="*/ 68 h 80"/>
                <a:gd name="T10" fmla="*/ 0 w 1404"/>
                <a:gd name="T11" fmla="*/ 68 h 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04"/>
                <a:gd name="T19" fmla="*/ 0 h 80"/>
                <a:gd name="T20" fmla="*/ 1404 w 1404"/>
                <a:gd name="T21" fmla="*/ 80 h 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04" h="80">
                  <a:moveTo>
                    <a:pt x="1404" y="0"/>
                  </a:moveTo>
                  <a:lnTo>
                    <a:pt x="1168" y="68"/>
                  </a:lnTo>
                  <a:lnTo>
                    <a:pt x="936" y="80"/>
                  </a:lnTo>
                  <a:lnTo>
                    <a:pt x="706" y="55"/>
                  </a:lnTo>
                  <a:lnTo>
                    <a:pt x="236" y="68"/>
                  </a:lnTo>
                  <a:lnTo>
                    <a:pt x="0" y="68"/>
                  </a:lnTo>
                </a:path>
              </a:pathLst>
            </a:custGeom>
            <a:noFill/>
            <a:ln w="28575">
              <a:solidFill>
                <a:srgbClr val="CC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81" name="Line 185"/>
            <p:cNvSpPr>
              <a:spLocks noChangeShapeType="1"/>
            </p:cNvSpPr>
            <p:nvPr/>
          </p:nvSpPr>
          <p:spPr bwMode="auto">
            <a:xfrm flipV="1">
              <a:off x="3394" y="1092"/>
              <a:ext cx="0" cy="77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82" name="Line 186"/>
            <p:cNvSpPr>
              <a:spLocks noChangeShapeType="1"/>
            </p:cNvSpPr>
            <p:nvPr/>
          </p:nvSpPr>
          <p:spPr bwMode="auto">
            <a:xfrm flipV="1">
              <a:off x="3624" y="1081"/>
              <a:ext cx="0" cy="75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83" name="Line 187"/>
            <p:cNvSpPr>
              <a:spLocks noChangeShapeType="1"/>
            </p:cNvSpPr>
            <p:nvPr/>
          </p:nvSpPr>
          <p:spPr bwMode="auto">
            <a:xfrm flipV="1">
              <a:off x="2465" y="1220"/>
              <a:ext cx="0" cy="58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84" name="Line 188"/>
            <p:cNvSpPr>
              <a:spLocks noChangeShapeType="1"/>
            </p:cNvSpPr>
            <p:nvPr/>
          </p:nvSpPr>
          <p:spPr bwMode="auto">
            <a:xfrm flipV="1">
              <a:off x="2695" y="1047"/>
              <a:ext cx="0" cy="79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85" name="Line 189"/>
            <p:cNvSpPr>
              <a:spLocks noChangeShapeType="1"/>
            </p:cNvSpPr>
            <p:nvPr/>
          </p:nvSpPr>
          <p:spPr bwMode="auto">
            <a:xfrm flipV="1">
              <a:off x="2927" y="1177"/>
              <a:ext cx="0" cy="72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86" name="Line 190"/>
            <p:cNvSpPr>
              <a:spLocks noChangeShapeType="1"/>
            </p:cNvSpPr>
            <p:nvPr/>
          </p:nvSpPr>
          <p:spPr bwMode="auto">
            <a:xfrm flipV="1">
              <a:off x="3156" y="1134"/>
              <a:ext cx="0" cy="77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87" name="Line 191"/>
            <p:cNvSpPr>
              <a:spLocks noChangeShapeType="1"/>
            </p:cNvSpPr>
            <p:nvPr/>
          </p:nvSpPr>
          <p:spPr bwMode="auto">
            <a:xfrm flipH="1">
              <a:off x="3377" y="1184"/>
              <a:ext cx="3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88" name="Line 192"/>
            <p:cNvSpPr>
              <a:spLocks noChangeShapeType="1"/>
            </p:cNvSpPr>
            <p:nvPr/>
          </p:nvSpPr>
          <p:spPr bwMode="auto">
            <a:xfrm flipH="1">
              <a:off x="3377" y="1091"/>
              <a:ext cx="3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89" name="Line 193"/>
            <p:cNvSpPr>
              <a:spLocks noChangeShapeType="1"/>
            </p:cNvSpPr>
            <p:nvPr/>
          </p:nvSpPr>
          <p:spPr bwMode="auto">
            <a:xfrm flipH="1">
              <a:off x="3140" y="1153"/>
              <a:ext cx="3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90" name="Line 194"/>
            <p:cNvSpPr>
              <a:spLocks noChangeShapeType="1"/>
            </p:cNvSpPr>
            <p:nvPr/>
          </p:nvSpPr>
          <p:spPr bwMode="auto">
            <a:xfrm flipH="1">
              <a:off x="3140" y="1133"/>
              <a:ext cx="3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91" name="Line 195"/>
            <p:cNvSpPr>
              <a:spLocks noChangeShapeType="1"/>
            </p:cNvSpPr>
            <p:nvPr/>
          </p:nvSpPr>
          <p:spPr bwMode="auto">
            <a:xfrm flipH="1">
              <a:off x="3608" y="1083"/>
              <a:ext cx="3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92" name="Line 196"/>
            <p:cNvSpPr>
              <a:spLocks noChangeShapeType="1"/>
            </p:cNvSpPr>
            <p:nvPr/>
          </p:nvSpPr>
          <p:spPr bwMode="auto">
            <a:xfrm flipH="1">
              <a:off x="3608" y="1101"/>
              <a:ext cx="3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93" name="Line 197"/>
            <p:cNvSpPr>
              <a:spLocks noChangeShapeType="1"/>
            </p:cNvSpPr>
            <p:nvPr/>
          </p:nvSpPr>
          <p:spPr bwMode="auto">
            <a:xfrm flipH="1">
              <a:off x="3608" y="1804"/>
              <a:ext cx="3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94" name="Line 198"/>
            <p:cNvSpPr>
              <a:spLocks noChangeShapeType="1"/>
            </p:cNvSpPr>
            <p:nvPr/>
          </p:nvSpPr>
          <p:spPr bwMode="auto">
            <a:xfrm flipH="1">
              <a:off x="3608" y="1840"/>
              <a:ext cx="3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95" name="Line 199"/>
            <p:cNvSpPr>
              <a:spLocks noChangeShapeType="1"/>
            </p:cNvSpPr>
            <p:nvPr/>
          </p:nvSpPr>
          <p:spPr bwMode="auto">
            <a:xfrm flipH="1">
              <a:off x="3377" y="1870"/>
              <a:ext cx="3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96" name="Line 200"/>
            <p:cNvSpPr>
              <a:spLocks noChangeShapeType="1"/>
            </p:cNvSpPr>
            <p:nvPr/>
          </p:nvSpPr>
          <p:spPr bwMode="auto">
            <a:xfrm flipH="1">
              <a:off x="3140" y="1872"/>
              <a:ext cx="3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97" name="Line 201"/>
            <p:cNvSpPr>
              <a:spLocks noChangeShapeType="1"/>
            </p:cNvSpPr>
            <p:nvPr/>
          </p:nvSpPr>
          <p:spPr bwMode="auto">
            <a:xfrm flipH="1">
              <a:off x="3140" y="1914"/>
              <a:ext cx="3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98" name="Line 202"/>
            <p:cNvSpPr>
              <a:spLocks noChangeShapeType="1"/>
            </p:cNvSpPr>
            <p:nvPr/>
          </p:nvSpPr>
          <p:spPr bwMode="auto">
            <a:xfrm flipH="1">
              <a:off x="2679" y="1046"/>
              <a:ext cx="3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499" name="Line 203"/>
            <p:cNvSpPr>
              <a:spLocks noChangeShapeType="1"/>
            </p:cNvSpPr>
            <p:nvPr/>
          </p:nvSpPr>
          <p:spPr bwMode="auto">
            <a:xfrm flipH="1">
              <a:off x="2448" y="1221"/>
              <a:ext cx="3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500" name="Line 204"/>
            <p:cNvSpPr>
              <a:spLocks noChangeShapeType="1"/>
            </p:cNvSpPr>
            <p:nvPr/>
          </p:nvSpPr>
          <p:spPr bwMode="auto">
            <a:xfrm flipH="1">
              <a:off x="2910" y="1207"/>
              <a:ext cx="34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501" name="Line 205"/>
            <p:cNvSpPr>
              <a:spLocks noChangeShapeType="1"/>
            </p:cNvSpPr>
            <p:nvPr/>
          </p:nvSpPr>
          <p:spPr bwMode="auto">
            <a:xfrm flipH="1">
              <a:off x="2910" y="1178"/>
              <a:ext cx="34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502" name="Line 206"/>
            <p:cNvSpPr>
              <a:spLocks noChangeShapeType="1"/>
            </p:cNvSpPr>
            <p:nvPr/>
          </p:nvSpPr>
          <p:spPr bwMode="auto">
            <a:xfrm flipH="1">
              <a:off x="2679" y="1220"/>
              <a:ext cx="3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503" name="Line 207"/>
            <p:cNvSpPr>
              <a:spLocks noChangeShapeType="1"/>
            </p:cNvSpPr>
            <p:nvPr/>
          </p:nvSpPr>
          <p:spPr bwMode="auto">
            <a:xfrm flipH="1">
              <a:off x="2910" y="1766"/>
              <a:ext cx="34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504" name="Line 208"/>
            <p:cNvSpPr>
              <a:spLocks noChangeShapeType="1"/>
            </p:cNvSpPr>
            <p:nvPr/>
          </p:nvSpPr>
          <p:spPr bwMode="auto">
            <a:xfrm flipH="1">
              <a:off x="2910" y="1905"/>
              <a:ext cx="34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505" name="Line 209"/>
            <p:cNvSpPr>
              <a:spLocks noChangeShapeType="1"/>
            </p:cNvSpPr>
            <p:nvPr/>
          </p:nvSpPr>
          <p:spPr bwMode="auto">
            <a:xfrm flipH="1">
              <a:off x="2679" y="1806"/>
              <a:ext cx="3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506" name="Line 210"/>
            <p:cNvSpPr>
              <a:spLocks noChangeShapeType="1"/>
            </p:cNvSpPr>
            <p:nvPr/>
          </p:nvSpPr>
          <p:spPr bwMode="auto">
            <a:xfrm flipH="1">
              <a:off x="2679" y="1842"/>
              <a:ext cx="3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507" name="Line 211"/>
            <p:cNvSpPr>
              <a:spLocks noChangeShapeType="1"/>
            </p:cNvSpPr>
            <p:nvPr/>
          </p:nvSpPr>
          <p:spPr bwMode="auto">
            <a:xfrm flipH="1">
              <a:off x="2448" y="1739"/>
              <a:ext cx="3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508" name="Line 212"/>
            <p:cNvSpPr>
              <a:spLocks noChangeShapeType="1"/>
            </p:cNvSpPr>
            <p:nvPr/>
          </p:nvSpPr>
          <p:spPr bwMode="auto">
            <a:xfrm flipH="1">
              <a:off x="2448" y="1813"/>
              <a:ext cx="3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509" name="Rectangle 42"/>
            <p:cNvSpPr>
              <a:spLocks noChangeArrowheads="1"/>
            </p:cNvSpPr>
            <p:nvPr/>
          </p:nvSpPr>
          <p:spPr bwMode="auto">
            <a:xfrm>
              <a:off x="3651" y="1920"/>
              <a:ext cx="312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Weeks</a:t>
              </a:r>
            </a:p>
          </p:txBody>
        </p:sp>
      </p:grp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6372225" y="3813175"/>
            <a:ext cx="12493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1600" b="1">
                <a:solidFill>
                  <a:srgbClr val="0066FF"/>
                </a:solidFill>
                <a:latin typeface="Calibri" pitchFamily="34" charset="0"/>
              </a:rPr>
              <a:t>Triglycerides</a:t>
            </a:r>
          </a:p>
        </p:txBody>
      </p:sp>
      <p:grpSp>
        <p:nvGrpSpPr>
          <p:cNvPr id="8197" name="Groupe 317"/>
          <p:cNvGrpSpPr>
            <a:grpSpLocks/>
          </p:cNvGrpSpPr>
          <p:nvPr/>
        </p:nvGrpSpPr>
        <p:grpSpPr bwMode="auto">
          <a:xfrm>
            <a:off x="4886325" y="4051300"/>
            <a:ext cx="3709988" cy="2374900"/>
            <a:chOff x="4886063" y="4051300"/>
            <a:chExt cx="3710250" cy="2374900"/>
          </a:xfrm>
        </p:grpSpPr>
        <p:sp>
          <p:nvSpPr>
            <p:cNvPr id="8298" name="AutoShape 165"/>
            <p:cNvSpPr>
              <a:spLocks noChangeArrowheads="1"/>
            </p:cNvSpPr>
            <p:nvPr/>
          </p:nvSpPr>
          <p:spPr bwMode="auto">
            <a:xfrm flipV="1">
              <a:off x="4932363" y="5980053"/>
              <a:ext cx="3395663" cy="417315"/>
            </a:xfrm>
            <a:prstGeom prst="roundRect">
              <a:avLst>
                <a:gd name="adj" fmla="val 16667"/>
              </a:avLst>
            </a:prstGeom>
            <a:solidFill>
              <a:srgbClr val="F8F8F8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rot="10800000" wrap="none" anchor="ctr"/>
            <a:lstStyle/>
            <a:p>
              <a:pPr algn="l" defTabSz="914400"/>
              <a:endParaRPr lang="en-GB" sz="800" b="1">
                <a:solidFill>
                  <a:srgbClr val="000066"/>
                </a:solidFill>
              </a:endParaRPr>
            </a:p>
          </p:txBody>
        </p:sp>
        <p:sp>
          <p:nvSpPr>
            <p:cNvPr id="8299" name="Text Box 300"/>
            <p:cNvSpPr txBox="1">
              <a:spLocks noChangeArrowheads="1"/>
            </p:cNvSpPr>
            <p:nvPr/>
          </p:nvSpPr>
          <p:spPr bwMode="auto">
            <a:xfrm>
              <a:off x="4903526" y="6028613"/>
              <a:ext cx="280988" cy="210934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708688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800" b="1">
                  <a:solidFill>
                    <a:srgbClr val="000066"/>
                  </a:solidFill>
                </a:rPr>
                <a:t>PI</a:t>
              </a:r>
            </a:p>
          </p:txBody>
        </p:sp>
        <p:sp>
          <p:nvSpPr>
            <p:cNvPr id="8300" name="Text Box 301"/>
            <p:cNvSpPr txBox="1">
              <a:spLocks noChangeArrowheads="1"/>
            </p:cNvSpPr>
            <p:nvPr/>
          </p:nvSpPr>
          <p:spPr bwMode="auto">
            <a:xfrm>
              <a:off x="4886063" y="6210714"/>
              <a:ext cx="1004888" cy="215486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708688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800" b="1">
                  <a:solidFill>
                    <a:srgbClr val="000066"/>
                  </a:solidFill>
                </a:rPr>
                <a:t>FTC + ddI + EFV</a:t>
              </a:r>
            </a:p>
          </p:txBody>
        </p:sp>
        <p:sp>
          <p:nvSpPr>
            <p:cNvPr id="8301" name="Rectangle 42"/>
            <p:cNvSpPr>
              <a:spLocks noChangeArrowheads="1"/>
            </p:cNvSpPr>
            <p:nvPr/>
          </p:nvSpPr>
          <p:spPr bwMode="auto">
            <a:xfrm>
              <a:off x="5541963" y="4051300"/>
              <a:ext cx="29845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8302" name="Rectangle 42"/>
            <p:cNvSpPr>
              <a:spLocks noChangeArrowheads="1"/>
            </p:cNvSpPr>
            <p:nvPr/>
          </p:nvSpPr>
          <p:spPr bwMode="auto">
            <a:xfrm>
              <a:off x="5541963" y="4181806"/>
              <a:ext cx="29845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50</a:t>
              </a:r>
            </a:p>
          </p:txBody>
        </p:sp>
        <p:sp>
          <p:nvSpPr>
            <p:cNvPr id="8303" name="Rectangle 42"/>
            <p:cNvSpPr>
              <a:spLocks noChangeArrowheads="1"/>
            </p:cNvSpPr>
            <p:nvPr/>
          </p:nvSpPr>
          <p:spPr bwMode="auto">
            <a:xfrm>
              <a:off x="5541963" y="4442817"/>
              <a:ext cx="29845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8304" name="Rectangle 42"/>
            <p:cNvSpPr>
              <a:spLocks noChangeArrowheads="1"/>
            </p:cNvSpPr>
            <p:nvPr/>
          </p:nvSpPr>
          <p:spPr bwMode="auto">
            <a:xfrm>
              <a:off x="5541963" y="4312311"/>
              <a:ext cx="29845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8305" name="Rectangle 42"/>
            <p:cNvSpPr>
              <a:spLocks noChangeArrowheads="1"/>
            </p:cNvSpPr>
            <p:nvPr/>
          </p:nvSpPr>
          <p:spPr bwMode="auto">
            <a:xfrm>
              <a:off x="5541963" y="4703828"/>
              <a:ext cx="29845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8306" name="Rectangle 42"/>
            <p:cNvSpPr>
              <a:spLocks noChangeArrowheads="1"/>
            </p:cNvSpPr>
            <p:nvPr/>
          </p:nvSpPr>
          <p:spPr bwMode="auto">
            <a:xfrm>
              <a:off x="5541963" y="4573323"/>
              <a:ext cx="29845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8307" name="Rectangle 42"/>
            <p:cNvSpPr>
              <a:spLocks noChangeArrowheads="1"/>
            </p:cNvSpPr>
            <p:nvPr/>
          </p:nvSpPr>
          <p:spPr bwMode="auto">
            <a:xfrm>
              <a:off x="5599113" y="4834334"/>
              <a:ext cx="2413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8308" name="Rectangle 42"/>
            <p:cNvSpPr>
              <a:spLocks noChangeArrowheads="1"/>
            </p:cNvSpPr>
            <p:nvPr/>
          </p:nvSpPr>
          <p:spPr bwMode="auto">
            <a:xfrm>
              <a:off x="5508626" y="4964840"/>
              <a:ext cx="331788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8309" name="Rectangle 42"/>
            <p:cNvSpPr>
              <a:spLocks noChangeArrowheads="1"/>
            </p:cNvSpPr>
            <p:nvPr/>
          </p:nvSpPr>
          <p:spPr bwMode="auto">
            <a:xfrm>
              <a:off x="5508626" y="5225851"/>
              <a:ext cx="331788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-30</a:t>
              </a:r>
            </a:p>
          </p:txBody>
        </p:sp>
        <p:sp>
          <p:nvSpPr>
            <p:cNvPr id="8310" name="Rectangle 42"/>
            <p:cNvSpPr>
              <a:spLocks noChangeArrowheads="1"/>
            </p:cNvSpPr>
            <p:nvPr/>
          </p:nvSpPr>
          <p:spPr bwMode="auto">
            <a:xfrm>
              <a:off x="5508626" y="5095345"/>
              <a:ext cx="331788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8311" name="Rectangle 42"/>
            <p:cNvSpPr>
              <a:spLocks noChangeArrowheads="1"/>
            </p:cNvSpPr>
            <p:nvPr/>
          </p:nvSpPr>
          <p:spPr bwMode="auto">
            <a:xfrm>
              <a:off x="5508626" y="5486863"/>
              <a:ext cx="331788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-50</a:t>
              </a:r>
            </a:p>
          </p:txBody>
        </p:sp>
        <p:sp>
          <p:nvSpPr>
            <p:cNvPr id="8312" name="Rectangle 42"/>
            <p:cNvSpPr>
              <a:spLocks noChangeArrowheads="1"/>
            </p:cNvSpPr>
            <p:nvPr/>
          </p:nvSpPr>
          <p:spPr bwMode="auto">
            <a:xfrm>
              <a:off x="5508626" y="5356357"/>
              <a:ext cx="331788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-40</a:t>
              </a:r>
            </a:p>
          </p:txBody>
        </p:sp>
        <p:sp>
          <p:nvSpPr>
            <p:cNvPr id="8313" name="Rectangle 42"/>
            <p:cNvSpPr>
              <a:spLocks noChangeArrowheads="1"/>
            </p:cNvSpPr>
            <p:nvPr/>
          </p:nvSpPr>
          <p:spPr bwMode="auto">
            <a:xfrm>
              <a:off x="5508626" y="5617368"/>
              <a:ext cx="331788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-60</a:t>
              </a:r>
            </a:p>
          </p:txBody>
        </p:sp>
        <p:sp>
          <p:nvSpPr>
            <p:cNvPr id="8314" name="Rectangle 42"/>
            <p:cNvSpPr>
              <a:spLocks noChangeArrowheads="1"/>
            </p:cNvSpPr>
            <p:nvPr/>
          </p:nvSpPr>
          <p:spPr bwMode="auto">
            <a:xfrm>
              <a:off x="5710238" y="5755461"/>
              <a:ext cx="2413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8315" name="Rectangle 42"/>
            <p:cNvSpPr>
              <a:spLocks noChangeArrowheads="1"/>
            </p:cNvSpPr>
            <p:nvPr/>
          </p:nvSpPr>
          <p:spPr bwMode="auto">
            <a:xfrm>
              <a:off x="5851526" y="5755461"/>
              <a:ext cx="239713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8316" name="Rectangle 42"/>
            <p:cNvSpPr>
              <a:spLocks noChangeArrowheads="1"/>
            </p:cNvSpPr>
            <p:nvPr/>
          </p:nvSpPr>
          <p:spPr bwMode="auto">
            <a:xfrm>
              <a:off x="5989638" y="5755461"/>
              <a:ext cx="2413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8317" name="Rectangle 42"/>
            <p:cNvSpPr>
              <a:spLocks noChangeArrowheads="1"/>
            </p:cNvSpPr>
            <p:nvPr/>
          </p:nvSpPr>
          <p:spPr bwMode="auto">
            <a:xfrm>
              <a:off x="6130926" y="5755461"/>
              <a:ext cx="29845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8318" name="Rectangle 42"/>
            <p:cNvSpPr>
              <a:spLocks noChangeArrowheads="1"/>
            </p:cNvSpPr>
            <p:nvPr/>
          </p:nvSpPr>
          <p:spPr bwMode="auto">
            <a:xfrm>
              <a:off x="6327776" y="5755461"/>
              <a:ext cx="29845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8319" name="Rectangle 42"/>
            <p:cNvSpPr>
              <a:spLocks noChangeArrowheads="1"/>
            </p:cNvSpPr>
            <p:nvPr/>
          </p:nvSpPr>
          <p:spPr bwMode="auto">
            <a:xfrm>
              <a:off x="6526213" y="5755461"/>
              <a:ext cx="29845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8320" name="Rectangle 42"/>
            <p:cNvSpPr>
              <a:spLocks noChangeArrowheads="1"/>
            </p:cNvSpPr>
            <p:nvPr/>
          </p:nvSpPr>
          <p:spPr bwMode="auto">
            <a:xfrm>
              <a:off x="6921501" y="5755461"/>
              <a:ext cx="29845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28</a:t>
              </a:r>
            </a:p>
          </p:txBody>
        </p:sp>
        <p:sp>
          <p:nvSpPr>
            <p:cNvPr id="8321" name="Rectangle 42"/>
            <p:cNvSpPr>
              <a:spLocks noChangeArrowheads="1"/>
            </p:cNvSpPr>
            <p:nvPr/>
          </p:nvSpPr>
          <p:spPr bwMode="auto">
            <a:xfrm>
              <a:off x="7118351" y="5755461"/>
              <a:ext cx="29845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32</a:t>
              </a:r>
            </a:p>
          </p:txBody>
        </p:sp>
        <p:sp>
          <p:nvSpPr>
            <p:cNvPr id="8322" name="Rectangle 42"/>
            <p:cNvSpPr>
              <a:spLocks noChangeArrowheads="1"/>
            </p:cNvSpPr>
            <p:nvPr/>
          </p:nvSpPr>
          <p:spPr bwMode="auto">
            <a:xfrm>
              <a:off x="7316788" y="5755461"/>
              <a:ext cx="29845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8323" name="Rectangle 42"/>
            <p:cNvSpPr>
              <a:spLocks noChangeArrowheads="1"/>
            </p:cNvSpPr>
            <p:nvPr/>
          </p:nvSpPr>
          <p:spPr bwMode="auto">
            <a:xfrm>
              <a:off x="7513638" y="5755461"/>
              <a:ext cx="29845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8324" name="Rectangle 42"/>
            <p:cNvSpPr>
              <a:spLocks noChangeArrowheads="1"/>
            </p:cNvSpPr>
            <p:nvPr/>
          </p:nvSpPr>
          <p:spPr bwMode="auto">
            <a:xfrm>
              <a:off x="7712076" y="5755461"/>
              <a:ext cx="29845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44</a:t>
              </a:r>
            </a:p>
          </p:txBody>
        </p:sp>
        <p:sp>
          <p:nvSpPr>
            <p:cNvPr id="8325" name="Rectangle 42"/>
            <p:cNvSpPr>
              <a:spLocks noChangeArrowheads="1"/>
            </p:cNvSpPr>
            <p:nvPr/>
          </p:nvSpPr>
          <p:spPr bwMode="auto">
            <a:xfrm>
              <a:off x="7908926" y="5755461"/>
              <a:ext cx="29845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8326" name="Rectangle 42"/>
            <p:cNvSpPr>
              <a:spLocks noChangeArrowheads="1"/>
            </p:cNvSpPr>
            <p:nvPr/>
          </p:nvSpPr>
          <p:spPr bwMode="auto">
            <a:xfrm>
              <a:off x="6723063" y="5755461"/>
              <a:ext cx="29845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8327" name="Rectangle 42"/>
            <p:cNvSpPr>
              <a:spLocks noChangeArrowheads="1"/>
            </p:cNvSpPr>
            <p:nvPr/>
          </p:nvSpPr>
          <p:spPr bwMode="auto">
            <a:xfrm>
              <a:off x="5715001" y="6206161"/>
              <a:ext cx="3556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173</a:t>
              </a:r>
            </a:p>
          </p:txBody>
        </p:sp>
        <p:sp>
          <p:nvSpPr>
            <p:cNvPr id="8328" name="Rectangle 42"/>
            <p:cNvSpPr>
              <a:spLocks noChangeArrowheads="1"/>
            </p:cNvSpPr>
            <p:nvPr/>
          </p:nvSpPr>
          <p:spPr bwMode="auto">
            <a:xfrm>
              <a:off x="6092826" y="6206161"/>
              <a:ext cx="3556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168</a:t>
              </a:r>
            </a:p>
          </p:txBody>
        </p:sp>
        <p:sp>
          <p:nvSpPr>
            <p:cNvPr id="8329" name="Rectangle 42"/>
            <p:cNvSpPr>
              <a:spLocks noChangeArrowheads="1"/>
            </p:cNvSpPr>
            <p:nvPr/>
          </p:nvSpPr>
          <p:spPr bwMode="auto">
            <a:xfrm>
              <a:off x="6475413" y="6206161"/>
              <a:ext cx="3556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166</a:t>
              </a:r>
            </a:p>
          </p:txBody>
        </p:sp>
        <p:sp>
          <p:nvSpPr>
            <p:cNvPr id="8330" name="Rectangle 42"/>
            <p:cNvSpPr>
              <a:spLocks noChangeArrowheads="1"/>
            </p:cNvSpPr>
            <p:nvPr/>
          </p:nvSpPr>
          <p:spPr bwMode="auto">
            <a:xfrm>
              <a:off x="6853238" y="6206161"/>
              <a:ext cx="3556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171</a:t>
              </a:r>
            </a:p>
          </p:txBody>
        </p:sp>
        <p:sp>
          <p:nvSpPr>
            <p:cNvPr id="8331" name="Rectangle 42"/>
            <p:cNvSpPr>
              <a:spLocks noChangeArrowheads="1"/>
            </p:cNvSpPr>
            <p:nvPr/>
          </p:nvSpPr>
          <p:spPr bwMode="auto">
            <a:xfrm>
              <a:off x="7207251" y="6206161"/>
              <a:ext cx="3556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167</a:t>
              </a:r>
            </a:p>
          </p:txBody>
        </p:sp>
        <p:sp>
          <p:nvSpPr>
            <p:cNvPr id="8332" name="Rectangle 42"/>
            <p:cNvSpPr>
              <a:spLocks noChangeArrowheads="1"/>
            </p:cNvSpPr>
            <p:nvPr/>
          </p:nvSpPr>
          <p:spPr bwMode="auto">
            <a:xfrm>
              <a:off x="7572376" y="6206161"/>
              <a:ext cx="3556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165</a:t>
              </a:r>
            </a:p>
          </p:txBody>
        </p:sp>
        <p:sp>
          <p:nvSpPr>
            <p:cNvPr id="8333" name="Rectangle 42"/>
            <p:cNvSpPr>
              <a:spLocks noChangeArrowheads="1"/>
            </p:cNvSpPr>
            <p:nvPr/>
          </p:nvSpPr>
          <p:spPr bwMode="auto">
            <a:xfrm>
              <a:off x="7958138" y="6206161"/>
              <a:ext cx="3556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168</a:t>
              </a:r>
            </a:p>
          </p:txBody>
        </p:sp>
        <p:sp>
          <p:nvSpPr>
            <p:cNvPr id="8334" name="AutoShape 323"/>
            <p:cNvSpPr>
              <a:spLocks noChangeAspect="1" noChangeArrowheads="1" noTextEdit="1"/>
            </p:cNvSpPr>
            <p:nvPr/>
          </p:nvSpPr>
          <p:spPr bwMode="auto">
            <a:xfrm>
              <a:off x="5778501" y="4107448"/>
              <a:ext cx="2327275" cy="1669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35" name="Freeform 325"/>
            <p:cNvSpPr>
              <a:spLocks/>
            </p:cNvSpPr>
            <p:nvPr/>
          </p:nvSpPr>
          <p:spPr bwMode="auto">
            <a:xfrm>
              <a:off x="5832476" y="4825229"/>
              <a:ext cx="2228850" cy="157821"/>
            </a:xfrm>
            <a:custGeom>
              <a:avLst/>
              <a:gdLst>
                <a:gd name="T0" fmla="*/ 2147483647 w 1404"/>
                <a:gd name="T1" fmla="*/ 2147483647 h 104"/>
                <a:gd name="T2" fmla="*/ 2147483647 w 1404"/>
                <a:gd name="T3" fmla="*/ 2147483647 h 104"/>
                <a:gd name="T4" fmla="*/ 2147483647 w 1404"/>
                <a:gd name="T5" fmla="*/ 2147483647 h 104"/>
                <a:gd name="T6" fmla="*/ 2147483647 w 1404"/>
                <a:gd name="T7" fmla="*/ 2147483647 h 104"/>
                <a:gd name="T8" fmla="*/ 2147483647 w 1404"/>
                <a:gd name="T9" fmla="*/ 0 h 104"/>
                <a:gd name="T10" fmla="*/ 2147483647 w 1404"/>
                <a:gd name="T11" fmla="*/ 2147483647 h 104"/>
                <a:gd name="T12" fmla="*/ 0 w 1404"/>
                <a:gd name="T13" fmla="*/ 2147483647 h 1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04"/>
                <a:gd name="T22" fmla="*/ 0 h 104"/>
                <a:gd name="T23" fmla="*/ 1404 w 1404"/>
                <a:gd name="T24" fmla="*/ 104 h 10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04" h="104">
                  <a:moveTo>
                    <a:pt x="1404" y="60"/>
                  </a:moveTo>
                  <a:lnTo>
                    <a:pt x="1170" y="96"/>
                  </a:lnTo>
                  <a:lnTo>
                    <a:pt x="942" y="50"/>
                  </a:lnTo>
                  <a:lnTo>
                    <a:pt x="702" y="104"/>
                  </a:lnTo>
                  <a:lnTo>
                    <a:pt x="470" y="0"/>
                  </a:lnTo>
                  <a:lnTo>
                    <a:pt x="240" y="62"/>
                  </a:lnTo>
                  <a:lnTo>
                    <a:pt x="0" y="82"/>
                  </a:lnTo>
                </a:path>
              </a:pathLst>
            </a:custGeom>
            <a:noFill/>
            <a:ln w="28575">
              <a:solidFill>
                <a:srgbClr val="CC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36" name="Freeform 326"/>
            <p:cNvSpPr>
              <a:spLocks/>
            </p:cNvSpPr>
            <p:nvPr/>
          </p:nvSpPr>
          <p:spPr bwMode="auto">
            <a:xfrm>
              <a:off x="5835651" y="4882894"/>
              <a:ext cx="2228850" cy="179066"/>
            </a:xfrm>
            <a:custGeom>
              <a:avLst/>
              <a:gdLst>
                <a:gd name="T0" fmla="*/ 2147483647 w 1404"/>
                <a:gd name="T1" fmla="*/ 2147483647 h 118"/>
                <a:gd name="T2" fmla="*/ 2147483647 w 1404"/>
                <a:gd name="T3" fmla="*/ 2147483647 h 118"/>
                <a:gd name="T4" fmla="*/ 2147483647 w 1404"/>
                <a:gd name="T5" fmla="*/ 2147483647 h 118"/>
                <a:gd name="T6" fmla="*/ 2147483647 w 1404"/>
                <a:gd name="T7" fmla="*/ 2147483647 h 118"/>
                <a:gd name="T8" fmla="*/ 2147483647 w 1404"/>
                <a:gd name="T9" fmla="*/ 2147483647 h 118"/>
                <a:gd name="T10" fmla="*/ 2147483647 w 1404"/>
                <a:gd name="T11" fmla="*/ 0 h 118"/>
                <a:gd name="T12" fmla="*/ 0 w 1404"/>
                <a:gd name="T13" fmla="*/ 2147483647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04"/>
                <a:gd name="T22" fmla="*/ 0 h 118"/>
                <a:gd name="T23" fmla="*/ 1404 w 1404"/>
                <a:gd name="T24" fmla="*/ 118 h 1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04" h="118">
                  <a:moveTo>
                    <a:pt x="1404" y="84"/>
                  </a:moveTo>
                  <a:lnTo>
                    <a:pt x="1172" y="118"/>
                  </a:lnTo>
                  <a:lnTo>
                    <a:pt x="934" y="110"/>
                  </a:lnTo>
                  <a:lnTo>
                    <a:pt x="700" y="62"/>
                  </a:lnTo>
                  <a:lnTo>
                    <a:pt x="472" y="114"/>
                  </a:lnTo>
                  <a:lnTo>
                    <a:pt x="238" y="0"/>
                  </a:lnTo>
                  <a:lnTo>
                    <a:pt x="0" y="42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37" name="Line 327"/>
            <p:cNvSpPr>
              <a:spLocks noChangeShapeType="1"/>
            </p:cNvSpPr>
            <p:nvPr/>
          </p:nvSpPr>
          <p:spPr bwMode="auto">
            <a:xfrm>
              <a:off x="8062913" y="5723594"/>
              <a:ext cx="0" cy="303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38" name="Line 328"/>
            <p:cNvSpPr>
              <a:spLocks noChangeShapeType="1"/>
            </p:cNvSpPr>
            <p:nvPr/>
          </p:nvSpPr>
          <p:spPr bwMode="auto">
            <a:xfrm>
              <a:off x="7135813" y="5723594"/>
              <a:ext cx="0" cy="303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39" name="Freeform 329"/>
            <p:cNvSpPr>
              <a:spLocks/>
            </p:cNvSpPr>
            <p:nvPr/>
          </p:nvSpPr>
          <p:spPr bwMode="auto">
            <a:xfrm>
              <a:off x="5834063" y="5723594"/>
              <a:ext cx="2228850" cy="0"/>
            </a:xfrm>
            <a:custGeom>
              <a:avLst/>
              <a:gdLst>
                <a:gd name="T0" fmla="*/ 0 w 8424"/>
                <a:gd name="T1" fmla="*/ 0 w 8424"/>
                <a:gd name="T2" fmla="*/ 0 w 8424"/>
                <a:gd name="T3" fmla="*/ 0 w 8424"/>
                <a:gd name="T4" fmla="*/ 0 w 8424"/>
                <a:gd name="T5" fmla="*/ 0 w 8424"/>
                <a:gd name="T6" fmla="*/ 0 w 8424"/>
                <a:gd name="T7" fmla="*/ 0 w 8424"/>
                <a:gd name="T8" fmla="*/ 0 w 8424"/>
                <a:gd name="T9" fmla="*/ 0 w 8424"/>
                <a:gd name="T10" fmla="*/ 0 w 8424"/>
                <a:gd name="T11" fmla="*/ 0 w 8424"/>
                <a:gd name="T12" fmla="*/ 0 w 8424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w 8424"/>
                <a:gd name="T27" fmla="*/ 8424 w 8424"/>
              </a:gdLst>
              <a:ahLst/>
              <a:cxnLst>
                <a:cxn ang="T13">
                  <a:pos x="T0" y="0"/>
                </a:cxn>
                <a:cxn ang="T14">
                  <a:pos x="T1" y="0"/>
                </a:cxn>
                <a:cxn ang="T15">
                  <a:pos x="T2" y="0"/>
                </a:cxn>
                <a:cxn ang="T16">
                  <a:pos x="T3" y="0"/>
                </a:cxn>
                <a:cxn ang="T17">
                  <a:pos x="T4" y="0"/>
                </a:cxn>
                <a:cxn ang="T18">
                  <a:pos x="T5" y="0"/>
                </a:cxn>
                <a:cxn ang="T19">
                  <a:pos x="T6" y="0"/>
                </a:cxn>
                <a:cxn ang="T20">
                  <a:pos x="T7" y="0"/>
                </a:cxn>
                <a:cxn ang="T21">
                  <a:pos x="T8" y="0"/>
                </a:cxn>
                <a:cxn ang="T22">
                  <a:pos x="T9" y="0"/>
                </a:cxn>
                <a:cxn ang="T23">
                  <a:pos x="T10" y="0"/>
                </a:cxn>
                <a:cxn ang="T24">
                  <a:pos x="T11" y="0"/>
                </a:cxn>
                <a:cxn ang="T25">
                  <a:pos x="T12" y="0"/>
                </a:cxn>
              </a:cxnLst>
              <a:rect l="T26" t="0" r="T27" b="0"/>
              <a:pathLst>
                <a:path w="8424">
                  <a:moveTo>
                    <a:pt x="8424" y="0"/>
                  </a:moveTo>
                  <a:lnTo>
                    <a:pt x="7703" y="0"/>
                  </a:lnTo>
                  <a:lnTo>
                    <a:pt x="7011" y="0"/>
                  </a:lnTo>
                  <a:lnTo>
                    <a:pt x="6293" y="0"/>
                  </a:lnTo>
                  <a:lnTo>
                    <a:pt x="5596" y="0"/>
                  </a:lnTo>
                  <a:lnTo>
                    <a:pt x="4922" y="0"/>
                  </a:lnTo>
                  <a:lnTo>
                    <a:pt x="4203" y="0"/>
                  </a:lnTo>
                  <a:lnTo>
                    <a:pt x="3509" y="0"/>
                  </a:lnTo>
                  <a:lnTo>
                    <a:pt x="2820" y="0"/>
                  </a:lnTo>
                  <a:lnTo>
                    <a:pt x="2119" y="0"/>
                  </a:lnTo>
                  <a:lnTo>
                    <a:pt x="1432" y="0"/>
                  </a:lnTo>
                  <a:lnTo>
                    <a:pt x="727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40" name="Line 330"/>
            <p:cNvSpPr>
              <a:spLocks noChangeShapeType="1"/>
            </p:cNvSpPr>
            <p:nvPr/>
          </p:nvSpPr>
          <p:spPr bwMode="auto">
            <a:xfrm>
              <a:off x="7313613" y="5723594"/>
              <a:ext cx="0" cy="303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41" name="Line 331"/>
            <p:cNvSpPr>
              <a:spLocks noChangeShapeType="1"/>
            </p:cNvSpPr>
            <p:nvPr/>
          </p:nvSpPr>
          <p:spPr bwMode="auto">
            <a:xfrm>
              <a:off x="7499351" y="5723594"/>
              <a:ext cx="0" cy="303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42" name="Line 332"/>
            <p:cNvSpPr>
              <a:spLocks noChangeShapeType="1"/>
            </p:cNvSpPr>
            <p:nvPr/>
          </p:nvSpPr>
          <p:spPr bwMode="auto">
            <a:xfrm>
              <a:off x="7688263" y="5723594"/>
              <a:ext cx="0" cy="303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43" name="Line 333"/>
            <p:cNvSpPr>
              <a:spLocks noChangeShapeType="1"/>
            </p:cNvSpPr>
            <p:nvPr/>
          </p:nvSpPr>
          <p:spPr bwMode="auto">
            <a:xfrm>
              <a:off x="7872413" y="5723594"/>
              <a:ext cx="0" cy="303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44" name="Line 335"/>
            <p:cNvSpPr>
              <a:spLocks noChangeShapeType="1"/>
            </p:cNvSpPr>
            <p:nvPr/>
          </p:nvSpPr>
          <p:spPr bwMode="auto">
            <a:xfrm flipH="1">
              <a:off x="5802313" y="4156008"/>
              <a:ext cx="3016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45" name="Freeform 336"/>
            <p:cNvSpPr>
              <a:spLocks/>
            </p:cNvSpPr>
            <p:nvPr/>
          </p:nvSpPr>
          <p:spPr bwMode="auto">
            <a:xfrm>
              <a:off x="5832476" y="4156008"/>
              <a:ext cx="0" cy="1567586"/>
            </a:xfrm>
            <a:custGeom>
              <a:avLst/>
              <a:gdLst>
                <a:gd name="T0" fmla="*/ 0 h 6199"/>
                <a:gd name="T1" fmla="*/ 0 h 6199"/>
                <a:gd name="T2" fmla="*/ 0 h 6199"/>
                <a:gd name="T3" fmla="*/ 0 h 6199"/>
                <a:gd name="T4" fmla="*/ 0 h 6199"/>
                <a:gd name="T5" fmla="*/ 0 h 6199"/>
                <a:gd name="T6" fmla="*/ 0 h 6199"/>
                <a:gd name="T7" fmla="*/ 0 h 6199"/>
                <a:gd name="T8" fmla="*/ 0 h 6199"/>
                <a:gd name="T9" fmla="*/ 0 h 6199"/>
                <a:gd name="T10" fmla="*/ 0 h 6199"/>
                <a:gd name="T11" fmla="*/ 0 h 6199"/>
                <a:gd name="T12" fmla="*/ 0 h 6199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h 6199"/>
                <a:gd name="T27" fmla="*/ 6199 h 6199"/>
              </a:gdLst>
              <a:ahLst/>
              <a:cxnLst>
                <a:cxn ang="T13">
                  <a:pos x="0" y="T0"/>
                </a:cxn>
                <a:cxn ang="T14">
                  <a:pos x="0" y="T1"/>
                </a:cxn>
                <a:cxn ang="T15">
                  <a:pos x="0" y="T2"/>
                </a:cxn>
                <a:cxn ang="T16">
                  <a:pos x="0" y="T3"/>
                </a:cxn>
                <a:cxn ang="T17">
                  <a:pos x="0" y="T4"/>
                </a:cxn>
                <a:cxn ang="T18">
                  <a:pos x="0" y="T5"/>
                </a:cxn>
                <a:cxn ang="T19">
                  <a:pos x="0" y="T6"/>
                </a:cxn>
                <a:cxn ang="T20">
                  <a:pos x="0" y="T7"/>
                </a:cxn>
                <a:cxn ang="T21">
                  <a:pos x="0" y="T8"/>
                </a:cxn>
                <a:cxn ang="T22">
                  <a:pos x="0" y="T9"/>
                </a:cxn>
                <a:cxn ang="T23">
                  <a:pos x="0" y="T10"/>
                </a:cxn>
                <a:cxn ang="T24">
                  <a:pos x="0" y="T11"/>
                </a:cxn>
                <a:cxn ang="T25">
                  <a:pos x="0" y="T12"/>
                </a:cxn>
              </a:cxnLst>
              <a:rect l="0" t="T26" r="0" b="T27"/>
              <a:pathLst>
                <a:path h="6199">
                  <a:moveTo>
                    <a:pt x="0" y="6199"/>
                  </a:moveTo>
                  <a:lnTo>
                    <a:pt x="0" y="5587"/>
                  </a:lnTo>
                  <a:lnTo>
                    <a:pt x="0" y="5104"/>
                  </a:lnTo>
                  <a:lnTo>
                    <a:pt x="0" y="4605"/>
                  </a:lnTo>
                  <a:lnTo>
                    <a:pt x="0" y="4100"/>
                  </a:lnTo>
                  <a:lnTo>
                    <a:pt x="0" y="3552"/>
                  </a:lnTo>
                  <a:lnTo>
                    <a:pt x="0" y="3017"/>
                  </a:lnTo>
                  <a:lnTo>
                    <a:pt x="0" y="2505"/>
                  </a:lnTo>
                  <a:lnTo>
                    <a:pt x="0" y="2018"/>
                  </a:lnTo>
                  <a:lnTo>
                    <a:pt x="0" y="1516"/>
                  </a:lnTo>
                  <a:lnTo>
                    <a:pt x="0" y="959"/>
                  </a:lnTo>
                  <a:lnTo>
                    <a:pt x="0" y="479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46" name="Line 337"/>
            <p:cNvSpPr>
              <a:spLocks noChangeShapeType="1"/>
            </p:cNvSpPr>
            <p:nvPr/>
          </p:nvSpPr>
          <p:spPr bwMode="auto">
            <a:xfrm flipH="1">
              <a:off x="5802313" y="4286514"/>
              <a:ext cx="3016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47" name="Line 338"/>
            <p:cNvSpPr>
              <a:spLocks noChangeShapeType="1"/>
            </p:cNvSpPr>
            <p:nvPr/>
          </p:nvSpPr>
          <p:spPr bwMode="auto">
            <a:xfrm flipH="1">
              <a:off x="5802313" y="4678031"/>
              <a:ext cx="3016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48" name="Line 339"/>
            <p:cNvSpPr>
              <a:spLocks noChangeShapeType="1"/>
            </p:cNvSpPr>
            <p:nvPr/>
          </p:nvSpPr>
          <p:spPr bwMode="auto">
            <a:xfrm flipH="1">
              <a:off x="5802313" y="4547525"/>
              <a:ext cx="3016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49" name="Line 340"/>
            <p:cNvSpPr>
              <a:spLocks noChangeShapeType="1"/>
            </p:cNvSpPr>
            <p:nvPr/>
          </p:nvSpPr>
          <p:spPr bwMode="auto">
            <a:xfrm flipH="1">
              <a:off x="5802313" y="4417019"/>
              <a:ext cx="3016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50" name="Line 341"/>
            <p:cNvSpPr>
              <a:spLocks noChangeShapeType="1"/>
            </p:cNvSpPr>
            <p:nvPr/>
          </p:nvSpPr>
          <p:spPr bwMode="auto">
            <a:xfrm flipH="1">
              <a:off x="5802313" y="4808536"/>
              <a:ext cx="3016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51" name="Line 342"/>
            <p:cNvSpPr>
              <a:spLocks noChangeShapeType="1"/>
            </p:cNvSpPr>
            <p:nvPr/>
          </p:nvSpPr>
          <p:spPr bwMode="auto">
            <a:xfrm flipH="1">
              <a:off x="5802313" y="4939042"/>
              <a:ext cx="3016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52" name="Line 343"/>
            <p:cNvSpPr>
              <a:spLocks noChangeShapeType="1"/>
            </p:cNvSpPr>
            <p:nvPr/>
          </p:nvSpPr>
          <p:spPr bwMode="auto">
            <a:xfrm flipH="1">
              <a:off x="5802313" y="5069548"/>
              <a:ext cx="3016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53" name="Line 344"/>
            <p:cNvSpPr>
              <a:spLocks noChangeShapeType="1"/>
            </p:cNvSpPr>
            <p:nvPr/>
          </p:nvSpPr>
          <p:spPr bwMode="auto">
            <a:xfrm flipH="1">
              <a:off x="5802313" y="5200054"/>
              <a:ext cx="3016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54" name="Line 345"/>
            <p:cNvSpPr>
              <a:spLocks noChangeShapeType="1"/>
            </p:cNvSpPr>
            <p:nvPr/>
          </p:nvSpPr>
          <p:spPr bwMode="auto">
            <a:xfrm>
              <a:off x="6394451" y="5723594"/>
              <a:ext cx="0" cy="303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55" name="Line 346"/>
            <p:cNvSpPr>
              <a:spLocks noChangeShapeType="1"/>
            </p:cNvSpPr>
            <p:nvPr/>
          </p:nvSpPr>
          <p:spPr bwMode="auto">
            <a:xfrm>
              <a:off x="6580188" y="5723594"/>
              <a:ext cx="0" cy="303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56" name="Line 347"/>
            <p:cNvSpPr>
              <a:spLocks noChangeShapeType="1"/>
            </p:cNvSpPr>
            <p:nvPr/>
          </p:nvSpPr>
          <p:spPr bwMode="auto">
            <a:xfrm>
              <a:off x="6762751" y="5723594"/>
              <a:ext cx="0" cy="303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57" name="Line 348"/>
            <p:cNvSpPr>
              <a:spLocks noChangeShapeType="1"/>
            </p:cNvSpPr>
            <p:nvPr/>
          </p:nvSpPr>
          <p:spPr bwMode="auto">
            <a:xfrm>
              <a:off x="6945313" y="5723594"/>
              <a:ext cx="0" cy="303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58" name="Line 349"/>
            <p:cNvSpPr>
              <a:spLocks noChangeShapeType="1"/>
            </p:cNvSpPr>
            <p:nvPr/>
          </p:nvSpPr>
          <p:spPr bwMode="auto">
            <a:xfrm flipH="1">
              <a:off x="5802313" y="5330559"/>
              <a:ext cx="3016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59" name="Line 350"/>
            <p:cNvSpPr>
              <a:spLocks noChangeShapeType="1"/>
            </p:cNvSpPr>
            <p:nvPr/>
          </p:nvSpPr>
          <p:spPr bwMode="auto">
            <a:xfrm flipH="1">
              <a:off x="5802313" y="5461065"/>
              <a:ext cx="3016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60" name="Line 351"/>
            <p:cNvSpPr>
              <a:spLocks noChangeShapeType="1"/>
            </p:cNvSpPr>
            <p:nvPr/>
          </p:nvSpPr>
          <p:spPr bwMode="auto">
            <a:xfrm flipH="1">
              <a:off x="5802313" y="5591571"/>
              <a:ext cx="3016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61" name="Freeform 352"/>
            <p:cNvSpPr>
              <a:spLocks/>
            </p:cNvSpPr>
            <p:nvPr/>
          </p:nvSpPr>
          <p:spPr bwMode="auto">
            <a:xfrm>
              <a:off x="5832476" y="5723594"/>
              <a:ext cx="1588" cy="0"/>
            </a:xfrm>
            <a:custGeom>
              <a:avLst/>
              <a:gdLst>
                <a:gd name="T0" fmla="*/ 2147483647 w 2"/>
                <a:gd name="T1" fmla="*/ 0 h 2"/>
                <a:gd name="T2" fmla="*/ 0 w 2"/>
                <a:gd name="T3" fmla="*/ 0 h 2"/>
                <a:gd name="T4" fmla="*/ 0 w 2"/>
                <a:gd name="T5" fmla="*/ 0 h 2"/>
                <a:gd name="T6" fmla="*/ 0 60000 65536"/>
                <a:gd name="T7" fmla="*/ 0 60000 65536"/>
                <a:gd name="T8" fmla="*/ 0 60000 65536"/>
                <a:gd name="T9" fmla="*/ 0 w 2"/>
                <a:gd name="T10" fmla="*/ 0 h 2"/>
                <a:gd name="T11" fmla="*/ 2 w 2"/>
                <a:gd name="T12" fmla="*/ 0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2">
                  <a:moveTo>
                    <a:pt x="2" y="2"/>
                  </a:move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62" name="Line 353"/>
            <p:cNvSpPr>
              <a:spLocks noChangeShapeType="1"/>
            </p:cNvSpPr>
            <p:nvPr/>
          </p:nvSpPr>
          <p:spPr bwMode="auto">
            <a:xfrm>
              <a:off x="5834063" y="5723594"/>
              <a:ext cx="0" cy="303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63" name="Line 354"/>
            <p:cNvSpPr>
              <a:spLocks noChangeShapeType="1"/>
            </p:cNvSpPr>
            <p:nvPr/>
          </p:nvSpPr>
          <p:spPr bwMode="auto">
            <a:xfrm flipH="1">
              <a:off x="5802313" y="5723594"/>
              <a:ext cx="3016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64" name="Line 355"/>
            <p:cNvSpPr>
              <a:spLocks noChangeShapeType="1"/>
            </p:cNvSpPr>
            <p:nvPr/>
          </p:nvSpPr>
          <p:spPr bwMode="auto">
            <a:xfrm>
              <a:off x="6026151" y="5723594"/>
              <a:ext cx="0" cy="303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65" name="Line 356"/>
            <p:cNvSpPr>
              <a:spLocks noChangeShapeType="1"/>
            </p:cNvSpPr>
            <p:nvPr/>
          </p:nvSpPr>
          <p:spPr bwMode="auto">
            <a:xfrm>
              <a:off x="6211888" y="5723594"/>
              <a:ext cx="0" cy="303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66" name="Line 357"/>
            <p:cNvSpPr>
              <a:spLocks noChangeShapeType="1"/>
            </p:cNvSpPr>
            <p:nvPr/>
          </p:nvSpPr>
          <p:spPr bwMode="auto">
            <a:xfrm flipV="1">
              <a:off x="7689851" y="4394257"/>
              <a:ext cx="0" cy="116848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67" name="Line 358"/>
            <p:cNvSpPr>
              <a:spLocks noChangeShapeType="1"/>
            </p:cNvSpPr>
            <p:nvPr/>
          </p:nvSpPr>
          <p:spPr bwMode="auto">
            <a:xfrm flipV="1">
              <a:off x="8066088" y="4345697"/>
              <a:ext cx="0" cy="128988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68" name="Line 359"/>
            <p:cNvSpPr>
              <a:spLocks noChangeShapeType="1"/>
            </p:cNvSpPr>
            <p:nvPr/>
          </p:nvSpPr>
          <p:spPr bwMode="auto">
            <a:xfrm flipV="1">
              <a:off x="6216651" y="4476202"/>
              <a:ext cx="0" cy="103949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69" name="Line 360"/>
            <p:cNvSpPr>
              <a:spLocks noChangeShapeType="1"/>
            </p:cNvSpPr>
            <p:nvPr/>
          </p:nvSpPr>
          <p:spPr bwMode="auto">
            <a:xfrm flipV="1">
              <a:off x="6581776" y="4377564"/>
              <a:ext cx="0" cy="108653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70" name="Line 361"/>
            <p:cNvSpPr>
              <a:spLocks noChangeShapeType="1"/>
            </p:cNvSpPr>
            <p:nvPr/>
          </p:nvSpPr>
          <p:spPr bwMode="auto">
            <a:xfrm flipV="1">
              <a:off x="6950076" y="4281961"/>
              <a:ext cx="0" cy="127925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71" name="Line 362"/>
            <p:cNvSpPr>
              <a:spLocks noChangeShapeType="1"/>
            </p:cNvSpPr>
            <p:nvPr/>
          </p:nvSpPr>
          <p:spPr bwMode="auto">
            <a:xfrm flipV="1">
              <a:off x="7323138" y="4380599"/>
              <a:ext cx="0" cy="124890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72" name="Line 363"/>
            <p:cNvSpPr>
              <a:spLocks noChangeShapeType="1"/>
            </p:cNvSpPr>
            <p:nvPr/>
          </p:nvSpPr>
          <p:spPr bwMode="auto">
            <a:xfrm flipH="1">
              <a:off x="7664451" y="4500482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73" name="Line 364"/>
            <p:cNvSpPr>
              <a:spLocks noChangeShapeType="1"/>
            </p:cNvSpPr>
            <p:nvPr/>
          </p:nvSpPr>
          <p:spPr bwMode="auto">
            <a:xfrm flipH="1">
              <a:off x="7664451" y="4397292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74" name="Line 365"/>
            <p:cNvSpPr>
              <a:spLocks noChangeShapeType="1"/>
            </p:cNvSpPr>
            <p:nvPr/>
          </p:nvSpPr>
          <p:spPr bwMode="auto">
            <a:xfrm flipH="1">
              <a:off x="7297738" y="4552078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75" name="Line 366"/>
            <p:cNvSpPr>
              <a:spLocks noChangeShapeType="1"/>
            </p:cNvSpPr>
            <p:nvPr/>
          </p:nvSpPr>
          <p:spPr bwMode="auto">
            <a:xfrm flipH="1">
              <a:off x="7297738" y="4382117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76" name="Line 367"/>
            <p:cNvSpPr>
              <a:spLocks noChangeShapeType="1"/>
            </p:cNvSpPr>
            <p:nvPr/>
          </p:nvSpPr>
          <p:spPr bwMode="auto">
            <a:xfrm flipH="1">
              <a:off x="8039101" y="4345697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77" name="Line 368"/>
            <p:cNvSpPr>
              <a:spLocks noChangeShapeType="1"/>
            </p:cNvSpPr>
            <p:nvPr/>
          </p:nvSpPr>
          <p:spPr bwMode="auto">
            <a:xfrm flipH="1">
              <a:off x="8039101" y="4492895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78" name="Line 369"/>
            <p:cNvSpPr>
              <a:spLocks noChangeShapeType="1"/>
            </p:cNvSpPr>
            <p:nvPr/>
          </p:nvSpPr>
          <p:spPr bwMode="auto">
            <a:xfrm flipH="1">
              <a:off x="8039101" y="5336629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79" name="Line 370"/>
            <p:cNvSpPr>
              <a:spLocks noChangeShapeType="1"/>
            </p:cNvSpPr>
            <p:nvPr/>
          </p:nvSpPr>
          <p:spPr bwMode="auto">
            <a:xfrm flipH="1">
              <a:off x="8039101" y="5635578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80" name="Line 371"/>
            <p:cNvSpPr>
              <a:spLocks noChangeShapeType="1"/>
            </p:cNvSpPr>
            <p:nvPr/>
          </p:nvSpPr>
          <p:spPr bwMode="auto">
            <a:xfrm flipH="1">
              <a:off x="7664451" y="5565773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81" name="Line 372"/>
            <p:cNvSpPr>
              <a:spLocks noChangeShapeType="1"/>
            </p:cNvSpPr>
            <p:nvPr/>
          </p:nvSpPr>
          <p:spPr bwMode="auto">
            <a:xfrm flipH="1">
              <a:off x="7297738" y="5303244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82" name="Line 373"/>
            <p:cNvSpPr>
              <a:spLocks noChangeShapeType="1"/>
            </p:cNvSpPr>
            <p:nvPr/>
          </p:nvSpPr>
          <p:spPr bwMode="auto">
            <a:xfrm flipH="1">
              <a:off x="7297738" y="5629508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83" name="Line 374"/>
            <p:cNvSpPr>
              <a:spLocks noChangeShapeType="1"/>
            </p:cNvSpPr>
            <p:nvPr/>
          </p:nvSpPr>
          <p:spPr bwMode="auto">
            <a:xfrm flipH="1">
              <a:off x="6556376" y="4379082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84" name="Line 375"/>
            <p:cNvSpPr>
              <a:spLocks noChangeShapeType="1"/>
            </p:cNvSpPr>
            <p:nvPr/>
          </p:nvSpPr>
          <p:spPr bwMode="auto">
            <a:xfrm flipH="1">
              <a:off x="6189663" y="4477720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85" name="Line 376"/>
            <p:cNvSpPr>
              <a:spLocks noChangeShapeType="1"/>
            </p:cNvSpPr>
            <p:nvPr/>
          </p:nvSpPr>
          <p:spPr bwMode="auto">
            <a:xfrm flipH="1">
              <a:off x="6924676" y="4492895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86" name="Line 377"/>
            <p:cNvSpPr>
              <a:spLocks noChangeShapeType="1"/>
            </p:cNvSpPr>
            <p:nvPr/>
          </p:nvSpPr>
          <p:spPr bwMode="auto">
            <a:xfrm flipH="1">
              <a:off x="6924676" y="4280444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87" name="Line 378"/>
            <p:cNvSpPr>
              <a:spLocks noChangeShapeType="1"/>
            </p:cNvSpPr>
            <p:nvPr/>
          </p:nvSpPr>
          <p:spPr bwMode="auto">
            <a:xfrm flipH="1">
              <a:off x="6556376" y="4539938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88" name="Line 379"/>
            <p:cNvSpPr>
              <a:spLocks noChangeShapeType="1"/>
            </p:cNvSpPr>
            <p:nvPr/>
          </p:nvSpPr>
          <p:spPr bwMode="auto">
            <a:xfrm flipH="1">
              <a:off x="6924676" y="5462582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89" name="Line 380"/>
            <p:cNvSpPr>
              <a:spLocks noChangeShapeType="1"/>
            </p:cNvSpPr>
            <p:nvPr/>
          </p:nvSpPr>
          <p:spPr bwMode="auto">
            <a:xfrm flipH="1">
              <a:off x="6924676" y="5567290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90" name="Line 381"/>
            <p:cNvSpPr>
              <a:spLocks noChangeShapeType="1"/>
            </p:cNvSpPr>
            <p:nvPr/>
          </p:nvSpPr>
          <p:spPr bwMode="auto">
            <a:xfrm flipH="1">
              <a:off x="6556376" y="5382155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91" name="Line 382"/>
            <p:cNvSpPr>
              <a:spLocks noChangeShapeType="1"/>
            </p:cNvSpPr>
            <p:nvPr/>
          </p:nvSpPr>
          <p:spPr bwMode="auto">
            <a:xfrm flipH="1">
              <a:off x="6556376" y="5471687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92" name="Line 383"/>
            <p:cNvSpPr>
              <a:spLocks noChangeShapeType="1"/>
            </p:cNvSpPr>
            <p:nvPr/>
          </p:nvSpPr>
          <p:spPr bwMode="auto">
            <a:xfrm flipH="1">
              <a:off x="6189663" y="5489898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93" name="Line 384"/>
            <p:cNvSpPr>
              <a:spLocks noChangeShapeType="1"/>
            </p:cNvSpPr>
            <p:nvPr/>
          </p:nvSpPr>
          <p:spPr bwMode="auto">
            <a:xfrm flipH="1">
              <a:off x="6189663" y="5514178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94" name="Line 385"/>
            <p:cNvSpPr>
              <a:spLocks noChangeShapeType="1"/>
            </p:cNvSpPr>
            <p:nvPr/>
          </p:nvSpPr>
          <p:spPr bwMode="auto">
            <a:xfrm flipH="1">
              <a:off x="7664451" y="5506590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95" name="Line 386"/>
            <p:cNvSpPr>
              <a:spLocks noChangeShapeType="1"/>
            </p:cNvSpPr>
            <p:nvPr/>
          </p:nvSpPr>
          <p:spPr bwMode="auto">
            <a:xfrm flipH="1">
              <a:off x="6189663" y="4491377"/>
              <a:ext cx="52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396" name="Rectangle 42"/>
            <p:cNvSpPr>
              <a:spLocks noChangeArrowheads="1"/>
            </p:cNvSpPr>
            <p:nvPr/>
          </p:nvSpPr>
          <p:spPr bwMode="auto">
            <a:xfrm>
              <a:off x="5715001" y="6016473"/>
              <a:ext cx="3556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171</a:t>
              </a:r>
            </a:p>
          </p:txBody>
        </p:sp>
        <p:sp>
          <p:nvSpPr>
            <p:cNvPr id="8397" name="Rectangle 42"/>
            <p:cNvSpPr>
              <a:spLocks noChangeArrowheads="1"/>
            </p:cNvSpPr>
            <p:nvPr/>
          </p:nvSpPr>
          <p:spPr bwMode="auto">
            <a:xfrm>
              <a:off x="6092826" y="6016473"/>
              <a:ext cx="3556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160</a:t>
              </a:r>
            </a:p>
          </p:txBody>
        </p:sp>
        <p:sp>
          <p:nvSpPr>
            <p:cNvPr id="8398" name="Rectangle 42"/>
            <p:cNvSpPr>
              <a:spLocks noChangeArrowheads="1"/>
            </p:cNvSpPr>
            <p:nvPr/>
          </p:nvSpPr>
          <p:spPr bwMode="auto">
            <a:xfrm>
              <a:off x="6475413" y="6016473"/>
              <a:ext cx="3556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164</a:t>
              </a:r>
            </a:p>
          </p:txBody>
        </p:sp>
        <p:sp>
          <p:nvSpPr>
            <p:cNvPr id="8399" name="Rectangle 42"/>
            <p:cNvSpPr>
              <a:spLocks noChangeArrowheads="1"/>
            </p:cNvSpPr>
            <p:nvPr/>
          </p:nvSpPr>
          <p:spPr bwMode="auto">
            <a:xfrm>
              <a:off x="6853238" y="6016473"/>
              <a:ext cx="3556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163</a:t>
              </a:r>
            </a:p>
          </p:txBody>
        </p:sp>
        <p:sp>
          <p:nvSpPr>
            <p:cNvPr id="8400" name="Rectangle 42"/>
            <p:cNvSpPr>
              <a:spLocks noChangeArrowheads="1"/>
            </p:cNvSpPr>
            <p:nvPr/>
          </p:nvSpPr>
          <p:spPr bwMode="auto">
            <a:xfrm>
              <a:off x="7207251" y="6016473"/>
              <a:ext cx="3556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158</a:t>
              </a:r>
            </a:p>
          </p:txBody>
        </p:sp>
        <p:sp>
          <p:nvSpPr>
            <p:cNvPr id="8401" name="Rectangle 42"/>
            <p:cNvSpPr>
              <a:spLocks noChangeArrowheads="1"/>
            </p:cNvSpPr>
            <p:nvPr/>
          </p:nvSpPr>
          <p:spPr bwMode="auto">
            <a:xfrm>
              <a:off x="7572376" y="6016473"/>
              <a:ext cx="3556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154</a:t>
              </a:r>
            </a:p>
          </p:txBody>
        </p:sp>
        <p:sp>
          <p:nvSpPr>
            <p:cNvPr id="8402" name="Rectangle 42"/>
            <p:cNvSpPr>
              <a:spLocks noChangeArrowheads="1"/>
            </p:cNvSpPr>
            <p:nvPr/>
          </p:nvSpPr>
          <p:spPr bwMode="auto">
            <a:xfrm>
              <a:off x="7958138" y="6016473"/>
              <a:ext cx="3556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163</a:t>
              </a:r>
            </a:p>
          </p:txBody>
        </p:sp>
        <p:sp>
          <p:nvSpPr>
            <p:cNvPr id="8403" name="Rectangle 42"/>
            <p:cNvSpPr>
              <a:spLocks noChangeArrowheads="1"/>
            </p:cNvSpPr>
            <p:nvPr/>
          </p:nvSpPr>
          <p:spPr bwMode="auto">
            <a:xfrm>
              <a:off x="8101013" y="5641648"/>
              <a:ext cx="495300" cy="215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Weeks</a:t>
              </a:r>
            </a:p>
          </p:txBody>
        </p:sp>
      </p:grpSp>
      <p:sp>
        <p:nvSpPr>
          <p:cNvPr id="8198" name="Text Box 2"/>
          <p:cNvSpPr txBox="1">
            <a:spLocks noChangeArrowheads="1"/>
          </p:cNvSpPr>
          <p:nvPr/>
        </p:nvSpPr>
        <p:spPr bwMode="auto">
          <a:xfrm>
            <a:off x="1833563" y="4005263"/>
            <a:ext cx="15192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1600" b="1">
                <a:solidFill>
                  <a:srgbClr val="0066FF"/>
                </a:solidFill>
                <a:latin typeface="Calibri" pitchFamily="34" charset="0"/>
              </a:rPr>
              <a:t>HDL cholesterol</a:t>
            </a:r>
          </a:p>
        </p:txBody>
      </p:sp>
      <p:sp>
        <p:nvSpPr>
          <p:cNvPr id="31759" name="Rectangle 58"/>
          <p:cNvSpPr>
            <a:spLocks noChangeArrowheads="1"/>
          </p:cNvSpPr>
          <p:nvPr/>
        </p:nvSpPr>
        <p:spPr bwMode="auto">
          <a:xfrm>
            <a:off x="731838" y="1150938"/>
            <a:ext cx="772636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en-GB" sz="24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Median change from baseline in fasting lipids (mg/</a:t>
            </a:r>
            <a:r>
              <a:rPr lang="en-GB" sz="2400" b="1" dirty="0" err="1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dL</a:t>
            </a:r>
            <a:r>
              <a:rPr lang="en-GB" sz="24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)</a:t>
            </a:r>
          </a:p>
        </p:txBody>
      </p:sp>
      <p:grpSp>
        <p:nvGrpSpPr>
          <p:cNvPr id="8200" name="Groupe 316"/>
          <p:cNvGrpSpPr>
            <a:grpSpLocks/>
          </p:cNvGrpSpPr>
          <p:nvPr/>
        </p:nvGrpSpPr>
        <p:grpSpPr bwMode="auto">
          <a:xfrm>
            <a:off x="371475" y="4067175"/>
            <a:ext cx="3857625" cy="2374900"/>
            <a:chOff x="370721" y="4066712"/>
            <a:chExt cx="3858576" cy="2375363"/>
          </a:xfrm>
        </p:grpSpPr>
        <p:sp>
          <p:nvSpPr>
            <p:cNvPr id="8209" name="Rectangle 42"/>
            <p:cNvSpPr>
              <a:spLocks noChangeArrowheads="1"/>
            </p:cNvSpPr>
            <p:nvPr/>
          </p:nvSpPr>
          <p:spPr bwMode="auto">
            <a:xfrm>
              <a:off x="1135291" y="4066712"/>
              <a:ext cx="302639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8210" name="Rectangle 42"/>
            <p:cNvSpPr>
              <a:spLocks noChangeArrowheads="1"/>
            </p:cNvSpPr>
            <p:nvPr/>
          </p:nvSpPr>
          <p:spPr bwMode="auto">
            <a:xfrm>
              <a:off x="1135291" y="4338443"/>
              <a:ext cx="302639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15</a:t>
              </a:r>
            </a:p>
          </p:txBody>
        </p:sp>
        <p:sp>
          <p:nvSpPr>
            <p:cNvPr id="8211" name="Rectangle 42"/>
            <p:cNvSpPr>
              <a:spLocks noChangeArrowheads="1"/>
            </p:cNvSpPr>
            <p:nvPr/>
          </p:nvSpPr>
          <p:spPr bwMode="auto">
            <a:xfrm>
              <a:off x="1133682" y="4594909"/>
              <a:ext cx="304249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8212" name="Rectangle 42"/>
            <p:cNvSpPr>
              <a:spLocks noChangeArrowheads="1"/>
            </p:cNvSpPr>
            <p:nvPr/>
          </p:nvSpPr>
          <p:spPr bwMode="auto">
            <a:xfrm>
              <a:off x="1193244" y="4840689"/>
              <a:ext cx="244687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8213" name="Rectangle 42"/>
            <p:cNvSpPr>
              <a:spLocks noChangeArrowheads="1"/>
            </p:cNvSpPr>
            <p:nvPr/>
          </p:nvSpPr>
          <p:spPr bwMode="auto">
            <a:xfrm>
              <a:off x="1191634" y="5109368"/>
              <a:ext cx="246297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8214" name="Rectangle 42"/>
            <p:cNvSpPr>
              <a:spLocks noChangeArrowheads="1"/>
            </p:cNvSpPr>
            <p:nvPr/>
          </p:nvSpPr>
          <p:spPr bwMode="auto">
            <a:xfrm>
              <a:off x="1101486" y="5622300"/>
              <a:ext cx="336445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8215" name="Rectangle 42"/>
            <p:cNvSpPr>
              <a:spLocks noChangeArrowheads="1"/>
            </p:cNvSpPr>
            <p:nvPr/>
          </p:nvSpPr>
          <p:spPr bwMode="auto">
            <a:xfrm>
              <a:off x="1157828" y="5362781"/>
              <a:ext cx="280102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 defTabSz="914400"/>
              <a:r>
                <a:rPr lang="en-GB" sz="800">
                  <a:solidFill>
                    <a:srgbClr val="000066"/>
                  </a:solidFill>
                </a:rPr>
                <a:t>-5</a:t>
              </a:r>
            </a:p>
          </p:txBody>
        </p:sp>
        <p:sp>
          <p:nvSpPr>
            <p:cNvPr id="8216" name="Rectangle 42"/>
            <p:cNvSpPr>
              <a:spLocks noChangeArrowheads="1"/>
            </p:cNvSpPr>
            <p:nvPr/>
          </p:nvSpPr>
          <p:spPr bwMode="auto">
            <a:xfrm>
              <a:off x="1296270" y="5752059"/>
              <a:ext cx="246297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8217" name="Rectangle 42"/>
            <p:cNvSpPr>
              <a:spLocks noChangeArrowheads="1"/>
            </p:cNvSpPr>
            <p:nvPr/>
          </p:nvSpPr>
          <p:spPr bwMode="auto">
            <a:xfrm>
              <a:off x="1494273" y="5752059"/>
              <a:ext cx="244687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8218" name="Rectangle 42"/>
            <p:cNvSpPr>
              <a:spLocks noChangeArrowheads="1"/>
            </p:cNvSpPr>
            <p:nvPr/>
          </p:nvSpPr>
          <p:spPr bwMode="auto">
            <a:xfrm>
              <a:off x="1677789" y="5752059"/>
              <a:ext cx="244687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8219" name="Rectangle 42"/>
            <p:cNvSpPr>
              <a:spLocks noChangeArrowheads="1"/>
            </p:cNvSpPr>
            <p:nvPr/>
          </p:nvSpPr>
          <p:spPr bwMode="auto">
            <a:xfrm>
              <a:off x="1838767" y="5752059"/>
              <a:ext cx="302639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8220" name="Rectangle 42"/>
            <p:cNvSpPr>
              <a:spLocks noChangeArrowheads="1"/>
            </p:cNvSpPr>
            <p:nvPr/>
          </p:nvSpPr>
          <p:spPr bwMode="auto">
            <a:xfrm>
              <a:off x="2027112" y="5752059"/>
              <a:ext cx="304249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8221" name="Rectangle 42"/>
            <p:cNvSpPr>
              <a:spLocks noChangeArrowheads="1"/>
            </p:cNvSpPr>
            <p:nvPr/>
          </p:nvSpPr>
          <p:spPr bwMode="auto">
            <a:xfrm>
              <a:off x="2220286" y="5752059"/>
              <a:ext cx="304249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8222" name="Rectangle 42"/>
            <p:cNvSpPr>
              <a:spLocks noChangeArrowheads="1"/>
            </p:cNvSpPr>
            <p:nvPr/>
          </p:nvSpPr>
          <p:spPr bwMode="auto">
            <a:xfrm>
              <a:off x="2585707" y="5752059"/>
              <a:ext cx="304249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28</a:t>
              </a:r>
            </a:p>
          </p:txBody>
        </p:sp>
        <p:sp>
          <p:nvSpPr>
            <p:cNvPr id="8223" name="Rectangle 42"/>
            <p:cNvSpPr>
              <a:spLocks noChangeArrowheads="1"/>
            </p:cNvSpPr>
            <p:nvPr/>
          </p:nvSpPr>
          <p:spPr bwMode="auto">
            <a:xfrm>
              <a:off x="2775661" y="5752059"/>
              <a:ext cx="301030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32</a:t>
              </a:r>
            </a:p>
          </p:txBody>
        </p:sp>
        <p:sp>
          <p:nvSpPr>
            <p:cNvPr id="8224" name="Rectangle 42"/>
            <p:cNvSpPr>
              <a:spLocks noChangeArrowheads="1"/>
            </p:cNvSpPr>
            <p:nvPr/>
          </p:nvSpPr>
          <p:spPr bwMode="auto">
            <a:xfrm>
              <a:off x="2965616" y="5752059"/>
              <a:ext cx="304249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8225" name="Rectangle 42"/>
            <p:cNvSpPr>
              <a:spLocks noChangeArrowheads="1"/>
            </p:cNvSpPr>
            <p:nvPr/>
          </p:nvSpPr>
          <p:spPr bwMode="auto">
            <a:xfrm>
              <a:off x="3155571" y="5752059"/>
              <a:ext cx="304249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8226" name="Rectangle 42"/>
            <p:cNvSpPr>
              <a:spLocks noChangeArrowheads="1"/>
            </p:cNvSpPr>
            <p:nvPr/>
          </p:nvSpPr>
          <p:spPr bwMode="auto">
            <a:xfrm>
              <a:off x="3345525" y="5752059"/>
              <a:ext cx="301030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44</a:t>
              </a:r>
            </a:p>
          </p:txBody>
        </p:sp>
        <p:sp>
          <p:nvSpPr>
            <p:cNvPr id="8227" name="Rectangle 42"/>
            <p:cNvSpPr>
              <a:spLocks noChangeArrowheads="1"/>
            </p:cNvSpPr>
            <p:nvPr/>
          </p:nvSpPr>
          <p:spPr bwMode="auto">
            <a:xfrm>
              <a:off x="3535480" y="5752059"/>
              <a:ext cx="304249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8228" name="Rectangle 42"/>
            <p:cNvSpPr>
              <a:spLocks noChangeArrowheads="1"/>
            </p:cNvSpPr>
            <p:nvPr/>
          </p:nvSpPr>
          <p:spPr bwMode="auto">
            <a:xfrm>
              <a:off x="2407021" y="5752059"/>
              <a:ext cx="302639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8229" name="AutoShape 165"/>
            <p:cNvSpPr>
              <a:spLocks noChangeArrowheads="1"/>
            </p:cNvSpPr>
            <p:nvPr/>
          </p:nvSpPr>
          <p:spPr bwMode="auto">
            <a:xfrm flipV="1">
              <a:off x="428596" y="5994786"/>
              <a:ext cx="3515582" cy="419810"/>
            </a:xfrm>
            <a:prstGeom prst="roundRect">
              <a:avLst>
                <a:gd name="adj" fmla="val 16667"/>
              </a:avLst>
            </a:prstGeom>
            <a:solidFill>
              <a:srgbClr val="F8F8F8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rot="10800000" wrap="none" anchor="ctr"/>
            <a:lstStyle/>
            <a:p>
              <a:pPr algn="l" defTabSz="914400"/>
              <a:endParaRPr lang="en-GB" sz="800" b="1">
                <a:solidFill>
                  <a:srgbClr val="000066"/>
                </a:solidFill>
              </a:endParaRPr>
            </a:p>
          </p:txBody>
        </p:sp>
        <p:sp>
          <p:nvSpPr>
            <p:cNvPr id="8230" name="Text Box 283"/>
            <p:cNvSpPr txBox="1">
              <a:spLocks noChangeArrowheads="1"/>
            </p:cNvSpPr>
            <p:nvPr/>
          </p:nvSpPr>
          <p:spPr bwMode="auto">
            <a:xfrm>
              <a:off x="388429" y="6043637"/>
              <a:ext cx="284932" cy="21524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708688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800" b="1">
                  <a:solidFill>
                    <a:srgbClr val="000066"/>
                  </a:solidFill>
                </a:rPr>
                <a:t>PI</a:t>
              </a:r>
            </a:p>
          </p:txBody>
        </p:sp>
        <p:sp>
          <p:nvSpPr>
            <p:cNvPr id="8231" name="Text Box 284"/>
            <p:cNvSpPr txBox="1">
              <a:spLocks noChangeArrowheads="1"/>
            </p:cNvSpPr>
            <p:nvPr/>
          </p:nvSpPr>
          <p:spPr bwMode="auto">
            <a:xfrm>
              <a:off x="370721" y="6226827"/>
              <a:ext cx="1009335" cy="21524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708688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800" b="1">
                  <a:solidFill>
                    <a:srgbClr val="000066"/>
                  </a:solidFill>
                </a:rPr>
                <a:t>FTC + ddI + EFV</a:t>
              </a:r>
            </a:p>
          </p:txBody>
        </p:sp>
        <p:sp>
          <p:nvSpPr>
            <p:cNvPr id="8232" name="Rectangle 42"/>
            <p:cNvSpPr>
              <a:spLocks noChangeArrowheads="1"/>
            </p:cNvSpPr>
            <p:nvPr/>
          </p:nvSpPr>
          <p:spPr bwMode="auto">
            <a:xfrm>
              <a:off x="1222220" y="6036004"/>
              <a:ext cx="360592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166</a:t>
              </a:r>
            </a:p>
          </p:txBody>
        </p:sp>
        <p:sp>
          <p:nvSpPr>
            <p:cNvPr id="8233" name="Rectangle 42"/>
            <p:cNvSpPr>
              <a:spLocks noChangeArrowheads="1"/>
            </p:cNvSpPr>
            <p:nvPr/>
          </p:nvSpPr>
          <p:spPr bwMode="auto">
            <a:xfrm>
              <a:off x="1605348" y="6036004"/>
              <a:ext cx="360592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153</a:t>
              </a:r>
            </a:p>
          </p:txBody>
        </p:sp>
        <p:sp>
          <p:nvSpPr>
            <p:cNvPr id="8234" name="Rectangle 42"/>
            <p:cNvSpPr>
              <a:spLocks noChangeArrowheads="1"/>
            </p:cNvSpPr>
            <p:nvPr/>
          </p:nvSpPr>
          <p:spPr bwMode="auto">
            <a:xfrm>
              <a:off x="1993306" y="6036004"/>
              <a:ext cx="360592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157</a:t>
              </a:r>
            </a:p>
          </p:txBody>
        </p:sp>
        <p:sp>
          <p:nvSpPr>
            <p:cNvPr id="8235" name="Rectangle 42"/>
            <p:cNvSpPr>
              <a:spLocks noChangeArrowheads="1"/>
            </p:cNvSpPr>
            <p:nvPr/>
          </p:nvSpPr>
          <p:spPr bwMode="auto">
            <a:xfrm>
              <a:off x="2376435" y="6036004"/>
              <a:ext cx="360592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158</a:t>
              </a:r>
            </a:p>
          </p:txBody>
        </p:sp>
        <p:sp>
          <p:nvSpPr>
            <p:cNvPr id="8236" name="Rectangle 42"/>
            <p:cNvSpPr>
              <a:spLocks noChangeArrowheads="1"/>
            </p:cNvSpPr>
            <p:nvPr/>
          </p:nvSpPr>
          <p:spPr bwMode="auto">
            <a:xfrm>
              <a:off x="2735417" y="6036004"/>
              <a:ext cx="360592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152</a:t>
              </a:r>
            </a:p>
          </p:txBody>
        </p:sp>
        <p:sp>
          <p:nvSpPr>
            <p:cNvPr id="8237" name="Rectangle 42"/>
            <p:cNvSpPr>
              <a:spLocks noChangeArrowheads="1"/>
            </p:cNvSpPr>
            <p:nvPr/>
          </p:nvSpPr>
          <p:spPr bwMode="auto">
            <a:xfrm>
              <a:off x="3105667" y="6036004"/>
              <a:ext cx="360592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143</a:t>
              </a:r>
            </a:p>
          </p:txBody>
        </p:sp>
        <p:sp>
          <p:nvSpPr>
            <p:cNvPr id="8238" name="Rectangle 42"/>
            <p:cNvSpPr>
              <a:spLocks noChangeArrowheads="1"/>
            </p:cNvSpPr>
            <p:nvPr/>
          </p:nvSpPr>
          <p:spPr bwMode="auto">
            <a:xfrm>
              <a:off x="3496845" y="6036004"/>
              <a:ext cx="360592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153</a:t>
              </a:r>
            </a:p>
          </p:txBody>
        </p:sp>
        <p:sp>
          <p:nvSpPr>
            <p:cNvPr id="8239" name="Rectangle 42"/>
            <p:cNvSpPr>
              <a:spLocks noChangeArrowheads="1"/>
            </p:cNvSpPr>
            <p:nvPr/>
          </p:nvSpPr>
          <p:spPr bwMode="auto">
            <a:xfrm>
              <a:off x="1222220" y="6222247"/>
              <a:ext cx="360592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171</a:t>
              </a:r>
            </a:p>
          </p:txBody>
        </p:sp>
        <p:sp>
          <p:nvSpPr>
            <p:cNvPr id="8240" name="Rectangle 42"/>
            <p:cNvSpPr>
              <a:spLocks noChangeArrowheads="1"/>
            </p:cNvSpPr>
            <p:nvPr/>
          </p:nvSpPr>
          <p:spPr bwMode="auto">
            <a:xfrm>
              <a:off x="1605348" y="6222247"/>
              <a:ext cx="360592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162</a:t>
              </a:r>
            </a:p>
          </p:txBody>
        </p:sp>
        <p:sp>
          <p:nvSpPr>
            <p:cNvPr id="8241" name="Rectangle 42"/>
            <p:cNvSpPr>
              <a:spLocks noChangeArrowheads="1"/>
            </p:cNvSpPr>
            <p:nvPr/>
          </p:nvSpPr>
          <p:spPr bwMode="auto">
            <a:xfrm>
              <a:off x="1993306" y="6222247"/>
              <a:ext cx="360592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157</a:t>
              </a:r>
            </a:p>
          </p:txBody>
        </p:sp>
        <p:sp>
          <p:nvSpPr>
            <p:cNvPr id="8242" name="Rectangle 42"/>
            <p:cNvSpPr>
              <a:spLocks noChangeArrowheads="1"/>
            </p:cNvSpPr>
            <p:nvPr/>
          </p:nvSpPr>
          <p:spPr bwMode="auto">
            <a:xfrm>
              <a:off x="2376435" y="6222247"/>
              <a:ext cx="360592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164</a:t>
              </a:r>
            </a:p>
          </p:txBody>
        </p:sp>
        <p:sp>
          <p:nvSpPr>
            <p:cNvPr id="8243" name="Rectangle 42"/>
            <p:cNvSpPr>
              <a:spLocks noChangeArrowheads="1"/>
            </p:cNvSpPr>
            <p:nvPr/>
          </p:nvSpPr>
          <p:spPr bwMode="auto">
            <a:xfrm>
              <a:off x="2735417" y="6222247"/>
              <a:ext cx="360592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162</a:t>
              </a:r>
            </a:p>
          </p:txBody>
        </p:sp>
        <p:sp>
          <p:nvSpPr>
            <p:cNvPr id="8244" name="Rectangle 42"/>
            <p:cNvSpPr>
              <a:spLocks noChangeArrowheads="1"/>
            </p:cNvSpPr>
            <p:nvPr/>
          </p:nvSpPr>
          <p:spPr bwMode="auto">
            <a:xfrm>
              <a:off x="3105667" y="6222247"/>
              <a:ext cx="360592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160</a:t>
              </a:r>
            </a:p>
          </p:txBody>
        </p:sp>
        <p:sp>
          <p:nvSpPr>
            <p:cNvPr id="8245" name="Rectangle 42"/>
            <p:cNvSpPr>
              <a:spLocks noChangeArrowheads="1"/>
            </p:cNvSpPr>
            <p:nvPr/>
          </p:nvSpPr>
          <p:spPr bwMode="auto">
            <a:xfrm>
              <a:off x="3496845" y="6222247"/>
              <a:ext cx="360592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 b="1">
                  <a:solidFill>
                    <a:srgbClr val="000066"/>
                  </a:solidFill>
                </a:rPr>
                <a:t>159</a:t>
              </a:r>
            </a:p>
          </p:txBody>
        </p:sp>
        <p:sp>
          <p:nvSpPr>
            <p:cNvPr id="8246" name="Freeform 220"/>
            <p:cNvSpPr>
              <a:spLocks/>
            </p:cNvSpPr>
            <p:nvPr/>
          </p:nvSpPr>
          <p:spPr bwMode="auto">
            <a:xfrm>
              <a:off x="1421833" y="4800998"/>
              <a:ext cx="2264966" cy="416757"/>
            </a:xfrm>
            <a:custGeom>
              <a:avLst/>
              <a:gdLst>
                <a:gd name="T0" fmla="*/ 2147483647 w 1407"/>
                <a:gd name="T1" fmla="*/ 0 h 273"/>
                <a:gd name="T2" fmla="*/ 2147483647 w 1407"/>
                <a:gd name="T3" fmla="*/ 2147483647 h 273"/>
                <a:gd name="T4" fmla="*/ 2147483647 w 1407"/>
                <a:gd name="T5" fmla="*/ 2147483647 h 273"/>
                <a:gd name="T6" fmla="*/ 2147483647 w 1407"/>
                <a:gd name="T7" fmla="*/ 2147483647 h 273"/>
                <a:gd name="T8" fmla="*/ 2147483647 w 1407"/>
                <a:gd name="T9" fmla="*/ 2147483647 h 273"/>
                <a:gd name="T10" fmla="*/ 2147483647 w 1407"/>
                <a:gd name="T11" fmla="*/ 2147483647 h 273"/>
                <a:gd name="T12" fmla="*/ 0 w 1407"/>
                <a:gd name="T13" fmla="*/ 2147483647 h 2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07"/>
                <a:gd name="T22" fmla="*/ 0 h 273"/>
                <a:gd name="T23" fmla="*/ 1407 w 1407"/>
                <a:gd name="T24" fmla="*/ 273 h 27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07" h="273">
                  <a:moveTo>
                    <a:pt x="1407" y="0"/>
                  </a:moveTo>
                  <a:lnTo>
                    <a:pt x="1176" y="30"/>
                  </a:lnTo>
                  <a:lnTo>
                    <a:pt x="942" y="30"/>
                  </a:lnTo>
                  <a:lnTo>
                    <a:pt x="708" y="27"/>
                  </a:lnTo>
                  <a:lnTo>
                    <a:pt x="474" y="3"/>
                  </a:lnTo>
                  <a:lnTo>
                    <a:pt x="240" y="63"/>
                  </a:lnTo>
                  <a:lnTo>
                    <a:pt x="0" y="273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47" name="Freeform 221"/>
            <p:cNvSpPr>
              <a:spLocks/>
            </p:cNvSpPr>
            <p:nvPr/>
          </p:nvSpPr>
          <p:spPr bwMode="auto">
            <a:xfrm>
              <a:off x="1415394" y="5190277"/>
              <a:ext cx="2256918" cy="19846"/>
            </a:xfrm>
            <a:custGeom>
              <a:avLst/>
              <a:gdLst>
                <a:gd name="T0" fmla="*/ 2147483647 w 1402"/>
                <a:gd name="T1" fmla="*/ 0 h 13"/>
                <a:gd name="T2" fmla="*/ 2147483647 w 1402"/>
                <a:gd name="T3" fmla="*/ 2147483647 h 13"/>
                <a:gd name="T4" fmla="*/ 0 w 1402"/>
                <a:gd name="T5" fmla="*/ 2147483647 h 13"/>
                <a:gd name="T6" fmla="*/ 0 60000 65536"/>
                <a:gd name="T7" fmla="*/ 0 60000 65536"/>
                <a:gd name="T8" fmla="*/ 0 60000 65536"/>
                <a:gd name="T9" fmla="*/ 0 w 1402"/>
                <a:gd name="T10" fmla="*/ 0 h 13"/>
                <a:gd name="T11" fmla="*/ 1402 w 1402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02" h="13">
                  <a:moveTo>
                    <a:pt x="1402" y="0"/>
                  </a:moveTo>
                  <a:lnTo>
                    <a:pt x="1174" y="9"/>
                  </a:lnTo>
                  <a:lnTo>
                    <a:pt x="0" y="13"/>
                  </a:lnTo>
                </a:path>
              </a:pathLst>
            </a:custGeom>
            <a:noFill/>
            <a:ln w="28575">
              <a:solidFill>
                <a:srgbClr val="CC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48" name="Line 222"/>
            <p:cNvSpPr>
              <a:spLocks noChangeShapeType="1"/>
            </p:cNvSpPr>
            <p:nvPr/>
          </p:nvSpPr>
          <p:spPr bwMode="auto">
            <a:xfrm>
              <a:off x="3691629" y="5739847"/>
              <a:ext cx="0" cy="3053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49" name="Line 223"/>
            <p:cNvSpPr>
              <a:spLocks noChangeShapeType="1"/>
            </p:cNvSpPr>
            <p:nvPr/>
          </p:nvSpPr>
          <p:spPr bwMode="auto">
            <a:xfrm>
              <a:off x="2746685" y="5739847"/>
              <a:ext cx="0" cy="3053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50" name="Freeform 224"/>
            <p:cNvSpPr>
              <a:spLocks/>
            </p:cNvSpPr>
            <p:nvPr/>
          </p:nvSpPr>
          <p:spPr bwMode="auto">
            <a:xfrm>
              <a:off x="1420223" y="5739847"/>
              <a:ext cx="2271406" cy="0"/>
            </a:xfrm>
            <a:custGeom>
              <a:avLst/>
              <a:gdLst>
                <a:gd name="T0" fmla="*/ 0 w 8464"/>
                <a:gd name="T1" fmla="*/ 0 w 8464"/>
                <a:gd name="T2" fmla="*/ 0 w 8464"/>
                <a:gd name="T3" fmla="*/ 0 w 8464"/>
                <a:gd name="T4" fmla="*/ 0 w 8464"/>
                <a:gd name="T5" fmla="*/ 0 w 8464"/>
                <a:gd name="T6" fmla="*/ 0 w 8464"/>
                <a:gd name="T7" fmla="*/ 0 w 8464"/>
                <a:gd name="T8" fmla="*/ 0 w 8464"/>
                <a:gd name="T9" fmla="*/ 0 w 8464"/>
                <a:gd name="T10" fmla="*/ 0 w 8464"/>
                <a:gd name="T11" fmla="*/ 0 w 8464"/>
                <a:gd name="T12" fmla="*/ 0 w 8464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w 8464"/>
                <a:gd name="T27" fmla="*/ 8464 w 8464"/>
              </a:gdLst>
              <a:ahLst/>
              <a:cxnLst>
                <a:cxn ang="T13">
                  <a:pos x="T0" y="0"/>
                </a:cxn>
                <a:cxn ang="T14">
                  <a:pos x="T1" y="0"/>
                </a:cxn>
                <a:cxn ang="T15">
                  <a:pos x="T2" y="0"/>
                </a:cxn>
                <a:cxn ang="T16">
                  <a:pos x="T3" y="0"/>
                </a:cxn>
                <a:cxn ang="T17">
                  <a:pos x="T4" y="0"/>
                </a:cxn>
                <a:cxn ang="T18">
                  <a:pos x="T5" y="0"/>
                </a:cxn>
                <a:cxn ang="T19">
                  <a:pos x="T6" y="0"/>
                </a:cxn>
                <a:cxn ang="T20">
                  <a:pos x="T7" y="0"/>
                </a:cxn>
                <a:cxn ang="T21">
                  <a:pos x="T8" y="0"/>
                </a:cxn>
                <a:cxn ang="T22">
                  <a:pos x="T9" y="0"/>
                </a:cxn>
                <a:cxn ang="T23">
                  <a:pos x="T10" y="0"/>
                </a:cxn>
                <a:cxn ang="T24">
                  <a:pos x="T11" y="0"/>
                </a:cxn>
                <a:cxn ang="T25">
                  <a:pos x="T12" y="0"/>
                </a:cxn>
              </a:cxnLst>
              <a:rect l="T26" t="0" r="T27" b="0"/>
              <a:pathLst>
                <a:path w="8464">
                  <a:moveTo>
                    <a:pt x="8464" y="0"/>
                  </a:moveTo>
                  <a:lnTo>
                    <a:pt x="7740" y="0"/>
                  </a:lnTo>
                  <a:lnTo>
                    <a:pt x="7045" y="0"/>
                  </a:lnTo>
                  <a:lnTo>
                    <a:pt x="6323" y="0"/>
                  </a:lnTo>
                  <a:lnTo>
                    <a:pt x="5622" y="0"/>
                  </a:lnTo>
                  <a:lnTo>
                    <a:pt x="4946" y="0"/>
                  </a:lnTo>
                  <a:lnTo>
                    <a:pt x="4223" y="0"/>
                  </a:lnTo>
                  <a:lnTo>
                    <a:pt x="3525" y="0"/>
                  </a:lnTo>
                  <a:lnTo>
                    <a:pt x="2834" y="0"/>
                  </a:lnTo>
                  <a:lnTo>
                    <a:pt x="2129" y="0"/>
                  </a:lnTo>
                  <a:lnTo>
                    <a:pt x="1439" y="0"/>
                  </a:lnTo>
                  <a:lnTo>
                    <a:pt x="73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51" name="Line 225"/>
            <p:cNvSpPr>
              <a:spLocks noChangeShapeType="1"/>
            </p:cNvSpPr>
            <p:nvPr/>
          </p:nvSpPr>
          <p:spPr bwMode="auto">
            <a:xfrm>
              <a:off x="2928591" y="5739847"/>
              <a:ext cx="0" cy="3053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52" name="Line 226"/>
            <p:cNvSpPr>
              <a:spLocks noChangeShapeType="1"/>
            </p:cNvSpPr>
            <p:nvPr/>
          </p:nvSpPr>
          <p:spPr bwMode="auto">
            <a:xfrm>
              <a:off x="3116936" y="5739847"/>
              <a:ext cx="0" cy="3053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53" name="Line 227"/>
            <p:cNvSpPr>
              <a:spLocks noChangeShapeType="1"/>
            </p:cNvSpPr>
            <p:nvPr/>
          </p:nvSpPr>
          <p:spPr bwMode="auto">
            <a:xfrm>
              <a:off x="3310110" y="5739847"/>
              <a:ext cx="0" cy="3053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54" name="Line 228"/>
            <p:cNvSpPr>
              <a:spLocks noChangeShapeType="1"/>
            </p:cNvSpPr>
            <p:nvPr/>
          </p:nvSpPr>
          <p:spPr bwMode="auto">
            <a:xfrm>
              <a:off x="3496845" y="5739847"/>
              <a:ext cx="0" cy="3053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55" name="Line 230"/>
            <p:cNvSpPr>
              <a:spLocks noChangeShapeType="1"/>
            </p:cNvSpPr>
            <p:nvPr/>
          </p:nvSpPr>
          <p:spPr bwMode="auto">
            <a:xfrm flipH="1">
              <a:off x="1388027" y="4170519"/>
              <a:ext cx="3219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56" name="Freeform 231"/>
            <p:cNvSpPr>
              <a:spLocks/>
            </p:cNvSpPr>
            <p:nvPr/>
          </p:nvSpPr>
          <p:spPr bwMode="auto">
            <a:xfrm>
              <a:off x="1420223" y="4162886"/>
              <a:ext cx="0" cy="1576960"/>
            </a:xfrm>
            <a:custGeom>
              <a:avLst/>
              <a:gdLst>
                <a:gd name="T0" fmla="*/ 0 h 6199"/>
                <a:gd name="T1" fmla="*/ 0 h 6199"/>
                <a:gd name="T2" fmla="*/ 0 h 6199"/>
                <a:gd name="T3" fmla="*/ 0 h 6199"/>
                <a:gd name="T4" fmla="*/ 0 h 6199"/>
                <a:gd name="T5" fmla="*/ 0 h 6199"/>
                <a:gd name="T6" fmla="*/ 0 h 6199"/>
                <a:gd name="T7" fmla="*/ 0 h 6199"/>
                <a:gd name="T8" fmla="*/ 0 h 6199"/>
                <a:gd name="T9" fmla="*/ 0 h 6199"/>
                <a:gd name="T10" fmla="*/ 0 h 6199"/>
                <a:gd name="T11" fmla="*/ 0 h 6199"/>
                <a:gd name="T12" fmla="*/ 0 h 6199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h 6199"/>
                <a:gd name="T27" fmla="*/ 6199 h 6199"/>
              </a:gdLst>
              <a:ahLst/>
              <a:cxnLst>
                <a:cxn ang="T13">
                  <a:pos x="0" y="T0"/>
                </a:cxn>
                <a:cxn ang="T14">
                  <a:pos x="0" y="T1"/>
                </a:cxn>
                <a:cxn ang="T15">
                  <a:pos x="0" y="T2"/>
                </a:cxn>
                <a:cxn ang="T16">
                  <a:pos x="0" y="T3"/>
                </a:cxn>
                <a:cxn ang="T17">
                  <a:pos x="0" y="T4"/>
                </a:cxn>
                <a:cxn ang="T18">
                  <a:pos x="0" y="T5"/>
                </a:cxn>
                <a:cxn ang="T19">
                  <a:pos x="0" y="T6"/>
                </a:cxn>
                <a:cxn ang="T20">
                  <a:pos x="0" y="T7"/>
                </a:cxn>
                <a:cxn ang="T21">
                  <a:pos x="0" y="T8"/>
                </a:cxn>
                <a:cxn ang="T22">
                  <a:pos x="0" y="T9"/>
                </a:cxn>
                <a:cxn ang="T23">
                  <a:pos x="0" y="T10"/>
                </a:cxn>
                <a:cxn ang="T24">
                  <a:pos x="0" y="T11"/>
                </a:cxn>
                <a:cxn ang="T25">
                  <a:pos x="0" y="T12"/>
                </a:cxn>
              </a:cxnLst>
              <a:rect l="0" t="T26" r="0" b="T27"/>
              <a:pathLst>
                <a:path h="6199">
                  <a:moveTo>
                    <a:pt x="0" y="6199"/>
                  </a:moveTo>
                  <a:lnTo>
                    <a:pt x="0" y="5587"/>
                  </a:lnTo>
                  <a:lnTo>
                    <a:pt x="0" y="5104"/>
                  </a:lnTo>
                  <a:lnTo>
                    <a:pt x="0" y="4605"/>
                  </a:lnTo>
                  <a:lnTo>
                    <a:pt x="0" y="4100"/>
                  </a:lnTo>
                  <a:lnTo>
                    <a:pt x="0" y="3552"/>
                  </a:lnTo>
                  <a:lnTo>
                    <a:pt x="0" y="3017"/>
                  </a:lnTo>
                  <a:lnTo>
                    <a:pt x="0" y="2505"/>
                  </a:lnTo>
                  <a:lnTo>
                    <a:pt x="0" y="2018"/>
                  </a:lnTo>
                  <a:lnTo>
                    <a:pt x="0" y="1516"/>
                  </a:lnTo>
                  <a:lnTo>
                    <a:pt x="0" y="959"/>
                  </a:lnTo>
                  <a:lnTo>
                    <a:pt x="0" y="479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57" name="Line 233"/>
            <p:cNvSpPr>
              <a:spLocks noChangeShapeType="1"/>
            </p:cNvSpPr>
            <p:nvPr/>
          </p:nvSpPr>
          <p:spPr bwMode="auto">
            <a:xfrm flipH="1">
              <a:off x="1383198" y="4697191"/>
              <a:ext cx="3219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58" name="Line 235"/>
            <p:cNvSpPr>
              <a:spLocks noChangeShapeType="1"/>
            </p:cNvSpPr>
            <p:nvPr/>
          </p:nvSpPr>
          <p:spPr bwMode="auto">
            <a:xfrm flipH="1">
              <a:off x="1383198" y="4440725"/>
              <a:ext cx="3219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59" name="Line 237"/>
            <p:cNvSpPr>
              <a:spLocks noChangeShapeType="1"/>
            </p:cNvSpPr>
            <p:nvPr/>
          </p:nvSpPr>
          <p:spPr bwMode="auto">
            <a:xfrm flipH="1">
              <a:off x="1383198" y="4944497"/>
              <a:ext cx="3219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60" name="Line 239"/>
            <p:cNvSpPr>
              <a:spLocks noChangeShapeType="1"/>
            </p:cNvSpPr>
            <p:nvPr/>
          </p:nvSpPr>
          <p:spPr bwMode="auto">
            <a:xfrm flipH="1">
              <a:off x="1383198" y="5210122"/>
              <a:ext cx="3219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61" name="Line 240"/>
            <p:cNvSpPr>
              <a:spLocks noChangeShapeType="1"/>
            </p:cNvSpPr>
            <p:nvPr/>
          </p:nvSpPr>
          <p:spPr bwMode="auto">
            <a:xfrm>
              <a:off x="1991697" y="5739847"/>
              <a:ext cx="0" cy="3053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62" name="Line 241"/>
            <p:cNvSpPr>
              <a:spLocks noChangeShapeType="1"/>
            </p:cNvSpPr>
            <p:nvPr/>
          </p:nvSpPr>
          <p:spPr bwMode="auto">
            <a:xfrm>
              <a:off x="2180041" y="5739847"/>
              <a:ext cx="0" cy="3053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63" name="Line 242"/>
            <p:cNvSpPr>
              <a:spLocks noChangeShapeType="1"/>
            </p:cNvSpPr>
            <p:nvPr/>
          </p:nvSpPr>
          <p:spPr bwMode="auto">
            <a:xfrm>
              <a:off x="2366776" y="5739847"/>
              <a:ext cx="0" cy="3053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64" name="Line 243"/>
            <p:cNvSpPr>
              <a:spLocks noChangeShapeType="1"/>
            </p:cNvSpPr>
            <p:nvPr/>
          </p:nvSpPr>
          <p:spPr bwMode="auto">
            <a:xfrm>
              <a:off x="2553511" y="5739847"/>
              <a:ext cx="0" cy="3053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65" name="Line 245"/>
            <p:cNvSpPr>
              <a:spLocks noChangeShapeType="1"/>
            </p:cNvSpPr>
            <p:nvPr/>
          </p:nvSpPr>
          <p:spPr bwMode="auto">
            <a:xfrm flipH="1">
              <a:off x="1383198" y="5469642"/>
              <a:ext cx="3219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66" name="Freeform 247"/>
            <p:cNvSpPr>
              <a:spLocks/>
            </p:cNvSpPr>
            <p:nvPr/>
          </p:nvSpPr>
          <p:spPr bwMode="auto">
            <a:xfrm>
              <a:off x="1420223" y="5739847"/>
              <a:ext cx="0" cy="0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0 h 2"/>
                <a:gd name="T4" fmla="*/ 0 w 2"/>
                <a:gd name="T5" fmla="*/ 0 h 2"/>
                <a:gd name="T6" fmla="*/ 0 60000 65536"/>
                <a:gd name="T7" fmla="*/ 0 60000 65536"/>
                <a:gd name="T8" fmla="*/ 0 60000 65536"/>
                <a:gd name="T9" fmla="*/ 0 w 2"/>
                <a:gd name="T10" fmla="*/ 0 h 2"/>
                <a:gd name="T11" fmla="*/ 2 w 2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2">
                  <a:moveTo>
                    <a:pt x="2" y="2"/>
                  </a:move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67" name="Line 248"/>
            <p:cNvSpPr>
              <a:spLocks noChangeShapeType="1"/>
            </p:cNvSpPr>
            <p:nvPr/>
          </p:nvSpPr>
          <p:spPr bwMode="auto">
            <a:xfrm>
              <a:off x="1420223" y="5739847"/>
              <a:ext cx="0" cy="3053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68" name="Line 249"/>
            <p:cNvSpPr>
              <a:spLocks noChangeShapeType="1"/>
            </p:cNvSpPr>
            <p:nvPr/>
          </p:nvSpPr>
          <p:spPr bwMode="auto">
            <a:xfrm flipH="1">
              <a:off x="1388027" y="5739847"/>
              <a:ext cx="32196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69" name="Line 250"/>
            <p:cNvSpPr>
              <a:spLocks noChangeShapeType="1"/>
            </p:cNvSpPr>
            <p:nvPr/>
          </p:nvSpPr>
          <p:spPr bwMode="auto">
            <a:xfrm>
              <a:off x="1616617" y="5739847"/>
              <a:ext cx="0" cy="3053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70" name="Line 251"/>
            <p:cNvSpPr>
              <a:spLocks noChangeShapeType="1"/>
            </p:cNvSpPr>
            <p:nvPr/>
          </p:nvSpPr>
          <p:spPr bwMode="auto">
            <a:xfrm>
              <a:off x="1806571" y="5739847"/>
              <a:ext cx="0" cy="3053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71" name="Line 252"/>
            <p:cNvSpPr>
              <a:spLocks noChangeShapeType="1"/>
            </p:cNvSpPr>
            <p:nvPr/>
          </p:nvSpPr>
          <p:spPr bwMode="auto">
            <a:xfrm flipV="1">
              <a:off x="3306890" y="4477363"/>
              <a:ext cx="0" cy="92816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72" name="Line 253"/>
            <p:cNvSpPr>
              <a:spLocks noChangeShapeType="1"/>
            </p:cNvSpPr>
            <p:nvPr/>
          </p:nvSpPr>
          <p:spPr bwMode="auto">
            <a:xfrm flipV="1">
              <a:off x="3678750" y="4402560"/>
              <a:ext cx="0" cy="100143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73" name="Line 254"/>
            <p:cNvSpPr>
              <a:spLocks noChangeShapeType="1"/>
            </p:cNvSpPr>
            <p:nvPr/>
          </p:nvSpPr>
          <p:spPr bwMode="auto">
            <a:xfrm flipV="1">
              <a:off x="1804962" y="4619335"/>
              <a:ext cx="0" cy="78161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74" name="Line 255"/>
            <p:cNvSpPr>
              <a:spLocks noChangeShapeType="1"/>
            </p:cNvSpPr>
            <p:nvPr/>
          </p:nvSpPr>
          <p:spPr bwMode="auto">
            <a:xfrm flipV="1">
              <a:off x="2178432" y="4588803"/>
              <a:ext cx="0" cy="81214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75" name="Line 256"/>
            <p:cNvSpPr>
              <a:spLocks noChangeShapeType="1"/>
            </p:cNvSpPr>
            <p:nvPr/>
          </p:nvSpPr>
          <p:spPr bwMode="auto">
            <a:xfrm flipV="1">
              <a:off x="2553511" y="4514001"/>
              <a:ext cx="0" cy="95106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76" name="Line 257"/>
            <p:cNvSpPr>
              <a:spLocks noChangeShapeType="1"/>
            </p:cNvSpPr>
            <p:nvPr/>
          </p:nvSpPr>
          <p:spPr bwMode="auto">
            <a:xfrm flipV="1">
              <a:off x="2930201" y="4478889"/>
              <a:ext cx="0" cy="93579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77" name="Line 258"/>
            <p:cNvSpPr>
              <a:spLocks noChangeShapeType="1"/>
            </p:cNvSpPr>
            <p:nvPr/>
          </p:nvSpPr>
          <p:spPr bwMode="auto">
            <a:xfrm flipH="1">
              <a:off x="3279524" y="4471256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78" name="Line 260"/>
            <p:cNvSpPr>
              <a:spLocks noChangeShapeType="1"/>
            </p:cNvSpPr>
            <p:nvPr/>
          </p:nvSpPr>
          <p:spPr bwMode="auto">
            <a:xfrm flipH="1">
              <a:off x="2904444" y="4478889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79" name="Line 263"/>
            <p:cNvSpPr>
              <a:spLocks noChangeShapeType="1"/>
            </p:cNvSpPr>
            <p:nvPr/>
          </p:nvSpPr>
          <p:spPr bwMode="auto">
            <a:xfrm flipH="1">
              <a:off x="3652994" y="4404087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80" name="Line 264"/>
            <p:cNvSpPr>
              <a:spLocks noChangeShapeType="1"/>
            </p:cNvSpPr>
            <p:nvPr/>
          </p:nvSpPr>
          <p:spPr bwMode="auto">
            <a:xfrm flipH="1">
              <a:off x="3652994" y="5407052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81" name="Line 265"/>
            <p:cNvSpPr>
              <a:spLocks noChangeShapeType="1"/>
            </p:cNvSpPr>
            <p:nvPr/>
          </p:nvSpPr>
          <p:spPr bwMode="auto">
            <a:xfrm flipH="1">
              <a:off x="3652994" y="5126160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82" name="Line 267"/>
            <p:cNvSpPr>
              <a:spLocks noChangeShapeType="1"/>
            </p:cNvSpPr>
            <p:nvPr/>
          </p:nvSpPr>
          <p:spPr bwMode="auto">
            <a:xfrm flipH="1">
              <a:off x="2904444" y="5419264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83" name="Line 268"/>
            <p:cNvSpPr>
              <a:spLocks noChangeShapeType="1"/>
            </p:cNvSpPr>
            <p:nvPr/>
          </p:nvSpPr>
          <p:spPr bwMode="auto">
            <a:xfrm flipH="1">
              <a:off x="2904444" y="5004034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84" name="Line 269"/>
            <p:cNvSpPr>
              <a:spLocks noChangeShapeType="1"/>
            </p:cNvSpPr>
            <p:nvPr/>
          </p:nvSpPr>
          <p:spPr bwMode="auto">
            <a:xfrm flipH="1">
              <a:off x="2151065" y="4961289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85" name="Line 270"/>
            <p:cNvSpPr>
              <a:spLocks noChangeShapeType="1"/>
            </p:cNvSpPr>
            <p:nvPr/>
          </p:nvSpPr>
          <p:spPr bwMode="auto">
            <a:xfrm flipH="1">
              <a:off x="1779205" y="4620861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86" name="Line 271"/>
            <p:cNvSpPr>
              <a:spLocks noChangeShapeType="1"/>
            </p:cNvSpPr>
            <p:nvPr/>
          </p:nvSpPr>
          <p:spPr bwMode="auto">
            <a:xfrm flipH="1">
              <a:off x="2526145" y="4512474"/>
              <a:ext cx="5473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87" name="Line 273"/>
            <p:cNvSpPr>
              <a:spLocks noChangeShapeType="1"/>
            </p:cNvSpPr>
            <p:nvPr/>
          </p:nvSpPr>
          <p:spPr bwMode="auto">
            <a:xfrm flipH="1">
              <a:off x="2151065" y="4587277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88" name="Line 274"/>
            <p:cNvSpPr>
              <a:spLocks noChangeShapeType="1"/>
            </p:cNvSpPr>
            <p:nvPr/>
          </p:nvSpPr>
          <p:spPr bwMode="auto">
            <a:xfrm flipH="1">
              <a:off x="2526145" y="4997927"/>
              <a:ext cx="5473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89" name="Line 275"/>
            <p:cNvSpPr>
              <a:spLocks noChangeShapeType="1"/>
            </p:cNvSpPr>
            <p:nvPr/>
          </p:nvSpPr>
          <p:spPr bwMode="auto">
            <a:xfrm flipH="1">
              <a:off x="2526145" y="5466588"/>
              <a:ext cx="5473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90" name="Line 276"/>
            <p:cNvSpPr>
              <a:spLocks noChangeShapeType="1"/>
            </p:cNvSpPr>
            <p:nvPr/>
          </p:nvSpPr>
          <p:spPr bwMode="auto">
            <a:xfrm flipH="1">
              <a:off x="2151065" y="5407052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91" name="Line 278"/>
            <p:cNvSpPr>
              <a:spLocks noChangeShapeType="1"/>
            </p:cNvSpPr>
            <p:nvPr/>
          </p:nvSpPr>
          <p:spPr bwMode="auto">
            <a:xfrm flipH="1">
              <a:off x="1779205" y="5400945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92" name="Line 316"/>
            <p:cNvSpPr>
              <a:spLocks noChangeShapeType="1"/>
            </p:cNvSpPr>
            <p:nvPr/>
          </p:nvSpPr>
          <p:spPr bwMode="auto">
            <a:xfrm flipH="1">
              <a:off x="3652994" y="4865115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93" name="Line 317"/>
            <p:cNvSpPr>
              <a:spLocks noChangeShapeType="1"/>
            </p:cNvSpPr>
            <p:nvPr/>
          </p:nvSpPr>
          <p:spPr bwMode="auto">
            <a:xfrm flipH="1">
              <a:off x="3279524" y="5002507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94" name="Line 318"/>
            <p:cNvSpPr>
              <a:spLocks noChangeShapeType="1"/>
            </p:cNvSpPr>
            <p:nvPr/>
          </p:nvSpPr>
          <p:spPr bwMode="auto">
            <a:xfrm flipH="1">
              <a:off x="3279524" y="5405525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95" name="Line 319"/>
            <p:cNvSpPr>
              <a:spLocks noChangeShapeType="1"/>
            </p:cNvSpPr>
            <p:nvPr/>
          </p:nvSpPr>
          <p:spPr bwMode="auto">
            <a:xfrm flipH="1">
              <a:off x="2151065" y="5106315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96" name="Line 320"/>
            <p:cNvSpPr>
              <a:spLocks noChangeShapeType="1"/>
            </p:cNvSpPr>
            <p:nvPr/>
          </p:nvSpPr>
          <p:spPr bwMode="auto">
            <a:xfrm flipH="1">
              <a:off x="1779205" y="4964343"/>
              <a:ext cx="5312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97" name="Rectangle 42"/>
            <p:cNvSpPr>
              <a:spLocks noChangeArrowheads="1"/>
            </p:cNvSpPr>
            <p:nvPr/>
          </p:nvSpPr>
          <p:spPr bwMode="auto">
            <a:xfrm>
              <a:off x="3727044" y="5637566"/>
              <a:ext cx="502253" cy="215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defTabSz="914400"/>
              <a:r>
                <a:rPr lang="en-GB" sz="800">
                  <a:solidFill>
                    <a:srgbClr val="000066"/>
                  </a:solidFill>
                </a:rPr>
                <a:t>Weeks</a:t>
              </a:r>
            </a:p>
          </p:txBody>
        </p:sp>
      </p:grpSp>
      <p:sp>
        <p:nvSpPr>
          <p:cNvPr id="8201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Molina JM, JID 2005;191:830-9</a:t>
            </a:r>
          </a:p>
        </p:txBody>
      </p:sp>
      <p:sp>
        <p:nvSpPr>
          <p:cNvPr id="820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ALIZE</a:t>
            </a:r>
          </a:p>
        </p:txBody>
      </p:sp>
      <p:grpSp>
        <p:nvGrpSpPr>
          <p:cNvPr id="8203" name="Groupe 316"/>
          <p:cNvGrpSpPr>
            <a:grpSpLocks/>
          </p:cNvGrpSpPr>
          <p:nvPr/>
        </p:nvGrpSpPr>
        <p:grpSpPr bwMode="auto">
          <a:xfrm>
            <a:off x="6953250" y="2316163"/>
            <a:ext cx="1866900" cy="687387"/>
            <a:chOff x="6953250" y="2315500"/>
            <a:chExt cx="1866900" cy="688313"/>
          </a:xfrm>
        </p:grpSpPr>
        <p:sp>
          <p:nvSpPr>
            <p:cNvPr id="8204" name="AutoShape 165"/>
            <p:cNvSpPr>
              <a:spLocks noChangeArrowheads="1"/>
            </p:cNvSpPr>
            <p:nvPr/>
          </p:nvSpPr>
          <p:spPr bwMode="auto">
            <a:xfrm>
              <a:off x="6953250" y="2315500"/>
              <a:ext cx="1866900" cy="6524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8205" name="Rectangle 3"/>
            <p:cNvSpPr>
              <a:spLocks noChangeArrowheads="1"/>
            </p:cNvSpPr>
            <p:nvPr/>
          </p:nvSpPr>
          <p:spPr bwMode="auto">
            <a:xfrm>
              <a:off x="7026275" y="2438400"/>
              <a:ext cx="171450" cy="130175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8206" name="Rectangle 4"/>
            <p:cNvSpPr>
              <a:spLocks noChangeArrowheads="1"/>
            </p:cNvSpPr>
            <p:nvPr/>
          </p:nvSpPr>
          <p:spPr bwMode="auto">
            <a:xfrm>
              <a:off x="7026275" y="2763838"/>
              <a:ext cx="171450" cy="131762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8207" name="ZoneTexte 84"/>
            <p:cNvSpPr txBox="1">
              <a:spLocks noChangeArrowheads="1"/>
            </p:cNvSpPr>
            <p:nvPr/>
          </p:nvSpPr>
          <p:spPr bwMode="auto">
            <a:xfrm>
              <a:off x="7164388" y="2332300"/>
              <a:ext cx="1655762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Continuation PI</a:t>
              </a:r>
            </a:p>
          </p:txBody>
        </p:sp>
        <p:sp>
          <p:nvSpPr>
            <p:cNvPr id="8208" name="ZoneTexte 85"/>
            <p:cNvSpPr txBox="1">
              <a:spLocks noChangeArrowheads="1"/>
            </p:cNvSpPr>
            <p:nvPr/>
          </p:nvSpPr>
          <p:spPr bwMode="auto">
            <a:xfrm>
              <a:off x="7164388" y="2637100"/>
              <a:ext cx="1614488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FTC + ddI + EFV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ALIZE Study: Switch PI</a:t>
            </a:r>
            <a:r>
              <a:rPr lang="en-GB" u="sng" smtClean="0">
                <a:ea typeface="ＭＳ Ｐゴシック" pitchFamily="-1" charset="-128"/>
              </a:rPr>
              <a:t>+</a:t>
            </a:r>
            <a:r>
              <a:rPr lang="en-GB" smtClean="0">
                <a:ea typeface="ＭＳ Ｐゴシック" pitchFamily="-1" charset="-128"/>
              </a:rPr>
              <a:t>r to FTC + ddI + EFV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smtClean="0">
                <a:latin typeface="Calibri" pitchFamily="34" charset="0"/>
                <a:ea typeface="ＭＳ Ｐゴシック" pitchFamily="-1" charset="-128"/>
              </a:rPr>
              <a:t>Conclusions</a:t>
            </a:r>
            <a:endParaRPr lang="en-GB" b="1" smtClean="0">
              <a:latin typeface="Calibri" pitchFamily="34" charset="0"/>
              <a:ea typeface="ＭＳ Ｐゴシック" pitchFamily="-1" charset="-128"/>
            </a:endParaRPr>
          </a:p>
          <a:p>
            <a:pPr lvl="1"/>
            <a:r>
              <a:rPr lang="en-GB" sz="2400" smtClean="0">
                <a:ea typeface="ＭＳ Ｐゴシック" pitchFamily="-1" charset="-128"/>
              </a:rPr>
              <a:t>Switching a PI-based regimen, in patients with virologic suppression, to a convenient once-daily combination of FTC + ddI + EFV is associated with</a:t>
            </a:r>
          </a:p>
          <a:p>
            <a:pPr lvl="2"/>
            <a:r>
              <a:rPr lang="en-GB" sz="2400" smtClean="0">
                <a:ea typeface="ＭＳ Ｐゴシック" pitchFamily="-1" charset="-128"/>
              </a:rPr>
              <a:t>Sustained virologic suppression</a:t>
            </a:r>
          </a:p>
          <a:p>
            <a:pPr lvl="2"/>
            <a:r>
              <a:rPr lang="en-GB" sz="2400" smtClean="0">
                <a:ea typeface="ＭＳ Ｐゴシック" pitchFamily="-1" charset="-128"/>
              </a:rPr>
              <a:t>Some adverse events, mainly neurosensorial and hepatic, usually not treatment-limiting</a:t>
            </a:r>
          </a:p>
          <a:p>
            <a:pPr lvl="2"/>
            <a:r>
              <a:rPr lang="en-GB" sz="2400" smtClean="0">
                <a:ea typeface="ＭＳ Ｐゴシック" pitchFamily="-1" charset="-128"/>
              </a:rPr>
              <a:t>Improvement in HDL cholesterol</a:t>
            </a:r>
          </a:p>
          <a:p>
            <a:pPr lvl="2"/>
            <a:r>
              <a:rPr lang="en-GB" sz="2400" smtClean="0">
                <a:ea typeface="ＭＳ Ｐゴシック" pitchFamily="-1" charset="-128"/>
              </a:rPr>
              <a:t>No worsening of lipoatrophy</a:t>
            </a:r>
            <a:endParaRPr lang="en-GB" sz="1800" smtClean="0">
              <a:ea typeface="ＭＳ Ｐゴシック" pitchFamily="-1" charset="-128"/>
            </a:endParaRPr>
          </a:p>
        </p:txBody>
      </p:sp>
      <p:sp>
        <p:nvSpPr>
          <p:cNvPr id="922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Molina JM, JID 2005;191:830-9</a:t>
            </a:r>
          </a:p>
        </p:txBody>
      </p:sp>
      <p:sp>
        <p:nvSpPr>
          <p:cNvPr id="922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ALIZE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7905</TotalTime>
  <Words>732</Words>
  <Application>Microsoft Office PowerPoint</Application>
  <PresentationFormat>Affichage à l'écran (4:3)</PresentationFormat>
  <Paragraphs>272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ARV_trials_2012</vt:lpstr>
      <vt:lpstr>Switch to FTC + ddI + EFV</vt:lpstr>
      <vt:lpstr>ALIZE Study: Switch PI+r to FTC + ddI + EFV</vt:lpstr>
      <vt:lpstr>ALIZE Study: Switch PI+r to FTC + ddI + EFV</vt:lpstr>
      <vt:lpstr>ALIZE Study: Switch PI+r to FTC + ddI + EFV</vt:lpstr>
      <vt:lpstr>ALIZE Study: Switch PI+r to FTC + ddI + EFV</vt:lpstr>
      <vt:lpstr>ALIZE Study: Switch PI+r to FTC + ddI + EFV</vt:lpstr>
      <vt:lpstr>ALIZE Study: Switch PI+r to FTC + ddI + EFV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258</cp:revision>
  <dcterms:created xsi:type="dcterms:W3CDTF">2011-03-08T09:11:08Z</dcterms:created>
  <dcterms:modified xsi:type="dcterms:W3CDTF">2018-03-22T13:26:23Z</dcterms:modified>
  <cp:category>www.aei.fr</cp:category>
</cp:coreProperties>
</file>