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507" r:id="rId2"/>
    <p:sldId id="452" r:id="rId3"/>
    <p:sldId id="453" r:id="rId4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339900"/>
    <a:srgbClr val="660033"/>
    <a:srgbClr val="DDDDDD"/>
    <a:srgbClr val="CC6600"/>
    <a:srgbClr val="333399"/>
    <a:srgbClr val="80008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 varScale="1">
        <p:scale>
          <a:sx n="107" d="100"/>
          <a:sy n="107" d="100"/>
        </p:scale>
        <p:origin x="-1698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 showGuide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FB8A9DF4-13EC-4FC8-B667-B82ADB8F040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92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593204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53CF29EB-458A-472B-A5B5-E39F5AF848F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776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ea typeface="ＭＳ Ｐゴシック" pitchFamily="-1" charset="-128"/>
            </a:endParaRPr>
          </a:p>
        </p:txBody>
      </p:sp>
      <p:sp>
        <p:nvSpPr>
          <p:cNvPr id="614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614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BF0F7E94-1670-4BB1-8E4C-81B0B7D5CCCD}" type="slidenum">
              <a:rPr lang="fr-FR" sz="1300"/>
              <a:pPr algn="r" eaLnBrk="1" hangingPunct="1"/>
              <a:t>1</a:t>
            </a:fld>
            <a:endParaRPr lang="fr-FR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0EE60C04-14E6-4DEE-A4C9-E1D21327926B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AFD7D234-BD3B-4413-8A29-7293CB40FF0F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819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051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3807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-1" charset="-128"/>
              </a:rPr>
              <a:t>Switch to LPV/r monotherapy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Pilot </a:t>
            </a:r>
            <a:r>
              <a:rPr lang="fr-FR" sz="2800" b="1" dirty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LPV/r</a:t>
            </a: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M03-613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C00000"/>
                </a:solidFill>
                <a:latin typeface="Calibri" pitchFamily="-84" charset="0"/>
                <a:ea typeface="ＭＳ Ｐゴシック" pitchFamily="-84" charset="-128"/>
              </a:rPr>
              <a:t>LPV/r Mono</a:t>
            </a:r>
            <a:endParaRPr lang="fr-FR" sz="2800" b="1" dirty="0">
              <a:solidFill>
                <a:srgbClr val="C00000"/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err="1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KalMo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OK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OK04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KALESOLO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MOST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HIV-NAT </a:t>
            </a:r>
            <a:r>
              <a:rPr lang="fr-FR" sz="2800" b="1" dirty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077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34925" y="1125538"/>
            <a:ext cx="90408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 (</a:t>
            </a:r>
            <a:r>
              <a:rPr lang="fr-FR" sz="2800" b="1" kern="0" dirty="0" err="1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multicenter</a:t>
            </a: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 </a:t>
            </a:r>
            <a:r>
              <a:rPr lang="fr-FR" sz="2800" b="1" kern="0" dirty="0" err="1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study</a:t>
            </a: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 in South and </a:t>
            </a:r>
            <a:r>
              <a:rPr lang="fr-FR" sz="2800" b="1" kern="0" dirty="0" err="1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North</a:t>
            </a: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 </a:t>
            </a:r>
            <a:r>
              <a:rPr lang="fr-FR" sz="2800" b="1" kern="0" dirty="0" err="1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America</a:t>
            </a: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)</a:t>
            </a:r>
          </a:p>
        </p:txBody>
      </p:sp>
      <p:sp>
        <p:nvSpPr>
          <p:cNvPr id="3075" name="Espace réservé du contenu 2"/>
          <p:cNvSpPr>
            <a:spLocks/>
          </p:cNvSpPr>
          <p:nvPr/>
        </p:nvSpPr>
        <p:spPr bwMode="auto">
          <a:xfrm>
            <a:off x="34925" y="4872038"/>
            <a:ext cx="904081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Primary endpoint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2000">
                <a:solidFill>
                  <a:srgbClr val="000066"/>
                </a:solidFill>
              </a:rPr>
              <a:t>Proportion of patients with HIV-1 RNA &lt; 200 c/mL at Day 360 </a:t>
            </a:r>
            <a:br>
              <a:rPr lang="en-GB" sz="2000">
                <a:solidFill>
                  <a:srgbClr val="000066"/>
                </a:solidFill>
              </a:rPr>
            </a:br>
            <a:r>
              <a:rPr lang="en-GB" sz="2000">
                <a:solidFill>
                  <a:srgbClr val="000066"/>
                </a:solidFill>
              </a:rPr>
              <a:t>(ITT analysis)</a:t>
            </a:r>
          </a:p>
        </p:txBody>
      </p:sp>
      <p:sp>
        <p:nvSpPr>
          <p:cNvPr id="3076" name="ZoneTexte 69"/>
          <p:cNvSpPr txBox="1">
            <a:spLocks noChangeArrowheads="1"/>
          </p:cNvSpPr>
          <p:nvPr/>
        </p:nvSpPr>
        <p:spPr bwMode="auto">
          <a:xfrm>
            <a:off x="5337175" y="6542088"/>
            <a:ext cx="37639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Cahn P, EACS 2009;Abs. PS4/3</a:t>
            </a:r>
          </a:p>
        </p:txBody>
      </p:sp>
      <p:sp>
        <p:nvSpPr>
          <p:cNvPr id="3077" name="AutoShape 162"/>
          <p:cNvSpPr>
            <a:spLocks noChangeArrowheads="1"/>
          </p:cNvSpPr>
          <p:nvPr/>
        </p:nvSpPr>
        <p:spPr bwMode="auto">
          <a:xfrm>
            <a:off x="673100" y="3167063"/>
            <a:ext cx="3424238" cy="1176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80 HIV+ 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First ARV regimen with 2 NRTIs + PI/r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HIV-1 RNA &lt; 50 c/mL ≥ 6 months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CD4 cell count ≥ 100/mm</a:t>
            </a:r>
            <a:r>
              <a:rPr lang="en-GB" sz="1600" b="1" baseline="30000">
                <a:solidFill>
                  <a:srgbClr val="000066"/>
                </a:solidFill>
                <a:latin typeface="Calibri" pitchFamily="34" charset="0"/>
                <a:cs typeface="Arial" charset="0"/>
              </a:rPr>
              <a:t>3</a:t>
            </a:r>
          </a:p>
        </p:txBody>
      </p:sp>
      <p:sp>
        <p:nvSpPr>
          <p:cNvPr id="3078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American Study: Switch to LPV/r monotherapy</a:t>
            </a:r>
          </a:p>
        </p:txBody>
      </p:sp>
      <p:graphicFrame>
        <p:nvGraphicFramePr>
          <p:cNvPr id="29724" name="Group 28"/>
          <p:cNvGraphicFramePr>
            <a:graphicFrameLocks noGrp="1"/>
          </p:cNvGraphicFramePr>
          <p:nvPr/>
        </p:nvGraphicFramePr>
        <p:xfrm>
          <a:off x="5364163" y="2981325"/>
          <a:ext cx="3243262" cy="530312"/>
        </p:xfrm>
        <a:graphic>
          <a:graphicData uri="http://schemas.openxmlformats.org/drawingml/2006/table">
            <a:tbl>
              <a:tblPr/>
              <a:tblGrid>
                <a:gridCol w="3243262"/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Continuation of current regimen with 2 NRTIs + PI/r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Group 39"/>
          <p:cNvGraphicFramePr>
            <a:graphicFrameLocks noGrp="1"/>
          </p:cNvGraphicFramePr>
          <p:nvPr/>
        </p:nvGraphicFramePr>
        <p:xfrm>
          <a:off x="5364163" y="3987800"/>
          <a:ext cx="3243262" cy="533400"/>
        </p:xfrm>
        <a:graphic>
          <a:graphicData uri="http://schemas.openxmlformats.org/drawingml/2006/table">
            <a:tbl>
              <a:tblPr/>
              <a:tblGrid>
                <a:gridCol w="3243262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 400/100 mg bid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</a:tbl>
          </a:graphicData>
        </a:graphic>
      </p:graphicFrame>
      <p:cxnSp>
        <p:nvCxnSpPr>
          <p:cNvPr id="3091" name="Connecteur droit 66"/>
          <p:cNvCxnSpPr>
            <a:cxnSpLocks noChangeShapeType="1"/>
          </p:cNvCxnSpPr>
          <p:nvPr/>
        </p:nvCxnSpPr>
        <p:spPr bwMode="auto">
          <a:xfrm rot="5400000">
            <a:off x="4194969" y="3172619"/>
            <a:ext cx="40005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2" name="Oval 170"/>
          <p:cNvSpPr>
            <a:spLocks noChangeArrowheads="1"/>
          </p:cNvSpPr>
          <p:nvPr/>
        </p:nvSpPr>
        <p:spPr bwMode="auto">
          <a:xfrm>
            <a:off x="3624263" y="1933575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1 : 1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</p:txBody>
      </p:sp>
      <p:cxnSp>
        <p:nvCxnSpPr>
          <p:cNvPr id="3093" name="AutoShape 60"/>
          <p:cNvCxnSpPr>
            <a:cxnSpLocks noChangeShapeType="1"/>
          </p:cNvCxnSpPr>
          <p:nvPr/>
        </p:nvCxnSpPr>
        <p:spPr bwMode="auto">
          <a:xfrm rot="10800000" flipH="1" flipV="1">
            <a:off x="5389563" y="3289300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4" name="Line 63"/>
          <p:cNvSpPr>
            <a:spLocks noChangeShapeType="1"/>
          </p:cNvSpPr>
          <p:nvPr/>
        </p:nvSpPr>
        <p:spPr bwMode="auto">
          <a:xfrm>
            <a:off x="4132263" y="3768725"/>
            <a:ext cx="48895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5" name="Rectangle 9"/>
          <p:cNvSpPr>
            <a:spLocks noChangeArrowheads="1"/>
          </p:cNvSpPr>
          <p:nvPr/>
        </p:nvSpPr>
        <p:spPr bwMode="auto">
          <a:xfrm>
            <a:off x="4660900" y="3944938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41</a:t>
            </a:r>
          </a:p>
        </p:txBody>
      </p:sp>
      <p:sp>
        <p:nvSpPr>
          <p:cNvPr id="3096" name="Rectangle 8"/>
          <p:cNvSpPr>
            <a:spLocks noChangeArrowheads="1"/>
          </p:cNvSpPr>
          <p:nvPr/>
        </p:nvSpPr>
        <p:spPr bwMode="auto">
          <a:xfrm>
            <a:off x="4660900" y="2951163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39</a:t>
            </a:r>
          </a:p>
        </p:txBody>
      </p:sp>
      <p:sp>
        <p:nvSpPr>
          <p:cNvPr id="27" name="Oval 109"/>
          <p:cNvSpPr>
            <a:spLocks noChangeArrowheads="1"/>
          </p:cNvSpPr>
          <p:nvPr/>
        </p:nvSpPr>
        <p:spPr bwMode="auto">
          <a:xfrm>
            <a:off x="8396288" y="2035175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098" name="Line 172"/>
          <p:cNvSpPr>
            <a:spLocks noChangeShapeType="1"/>
          </p:cNvSpPr>
          <p:nvPr/>
        </p:nvSpPr>
        <p:spPr bwMode="auto">
          <a:xfrm>
            <a:off x="8678863" y="2574925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9" name="AutoShape 162"/>
          <p:cNvSpPr>
            <a:spLocks noChangeArrowheads="1"/>
          </p:cNvSpPr>
          <p:nvPr/>
        </p:nvSpPr>
        <p:spPr bwMode="auto">
          <a:xfrm>
            <a:off x="0" y="6570663"/>
            <a:ext cx="10541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LPV/r mono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u contenu 2"/>
          <p:cNvSpPr txBox="1">
            <a:spLocks/>
          </p:cNvSpPr>
          <p:nvPr/>
        </p:nvSpPr>
        <p:spPr bwMode="auto">
          <a:xfrm>
            <a:off x="109538" y="1204913"/>
            <a:ext cx="9024937" cy="536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000">
                <a:solidFill>
                  <a:srgbClr val="000066"/>
                </a:solidFill>
              </a:rPr>
              <a:t>PI/r used at screening: LPV/r = 56% ; SQV/r = 21% ; IDV/r = 21%</a:t>
            </a:r>
          </a:p>
          <a:p>
            <a:pPr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000">
                <a:solidFill>
                  <a:srgbClr val="000066"/>
                </a:solidFill>
              </a:rPr>
              <a:t>Outcome at Day 360</a:t>
            </a:r>
          </a:p>
          <a:p>
            <a:pPr lvl="1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2000">
                <a:solidFill>
                  <a:srgbClr val="000066"/>
                </a:solidFill>
              </a:rPr>
              <a:t>HIV-1 RNA &lt; 200 c/mL</a:t>
            </a:r>
          </a:p>
          <a:p>
            <a:pPr lvl="2" algn="l" defTabSz="914400">
              <a:spcBef>
                <a:spcPct val="20000"/>
              </a:spcBef>
              <a:buClr>
                <a:srgbClr val="CC3300"/>
              </a:buClr>
              <a:buFontTx/>
              <a:buChar char="•"/>
            </a:pPr>
            <a:r>
              <a:rPr lang="en-GB" sz="2000">
                <a:solidFill>
                  <a:srgbClr val="000066"/>
                </a:solidFill>
              </a:rPr>
              <a:t>Triple therapy: 96.9% vs LPV/r monotherapy: 97.4%</a:t>
            </a:r>
          </a:p>
          <a:p>
            <a:pPr lvl="1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2000">
                <a:solidFill>
                  <a:srgbClr val="000066"/>
                </a:solidFill>
              </a:rPr>
              <a:t>HIV-1 RNA &lt; 50 c/mL</a:t>
            </a:r>
          </a:p>
          <a:p>
            <a:pPr lvl="2" algn="l" defTabSz="914400">
              <a:spcBef>
                <a:spcPct val="20000"/>
              </a:spcBef>
              <a:buClr>
                <a:srgbClr val="CC3300"/>
              </a:buClr>
              <a:buFontTx/>
              <a:buChar char="•"/>
            </a:pPr>
            <a:r>
              <a:rPr lang="en-GB" sz="2000">
                <a:solidFill>
                  <a:srgbClr val="000066"/>
                </a:solidFill>
              </a:rPr>
              <a:t>Triple therapy: 93.8% vs LPV/r monotherapy: 94.9%</a:t>
            </a:r>
          </a:p>
          <a:p>
            <a:pPr lvl="1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2000">
                <a:solidFill>
                  <a:srgbClr val="000066"/>
                </a:solidFill>
              </a:rPr>
              <a:t>Discontinuation: 7 in the triple therapy group vs 2 in the LPV/r group</a:t>
            </a:r>
          </a:p>
          <a:p>
            <a:pPr lvl="1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2000">
                <a:solidFill>
                  <a:srgbClr val="000066"/>
                </a:solidFill>
              </a:rPr>
              <a:t>4 patients on LPV/r monotherapy required reinitiation of 2 NRTIs, all achieving HIV-1 RNA &lt; 50 c/mL</a:t>
            </a:r>
          </a:p>
          <a:p>
            <a:pPr lvl="1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2000">
                <a:solidFill>
                  <a:srgbClr val="000066"/>
                </a:solidFill>
              </a:rPr>
              <a:t>Diarrhoea was more frequent in the LPV/r group (3.5% vs 1.1 %)</a:t>
            </a:r>
          </a:p>
          <a:p>
            <a:pPr lvl="1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2000">
                <a:solidFill>
                  <a:srgbClr val="000066"/>
                </a:solidFill>
              </a:rPr>
              <a:t>Patients on LPV/r monotherapy had higher LDL cholesterol levels</a:t>
            </a:r>
          </a:p>
          <a:p>
            <a:pPr lvl="1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endParaRPr lang="en-GB" sz="1100">
              <a:solidFill>
                <a:srgbClr val="000066"/>
              </a:solidFill>
            </a:endParaRPr>
          </a:p>
          <a:p>
            <a:pPr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Conclusion </a:t>
            </a:r>
          </a:p>
          <a:p>
            <a:pPr lvl="1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2000">
                <a:solidFill>
                  <a:srgbClr val="000066"/>
                </a:solidFill>
              </a:rPr>
              <a:t>LPV/r monotherapy is a potential strategy in virologically suppressed patients on a PI/r-containing regimen</a:t>
            </a:r>
          </a:p>
        </p:txBody>
      </p:sp>
      <p:sp>
        <p:nvSpPr>
          <p:cNvPr id="4099" name="ZoneTexte 69"/>
          <p:cNvSpPr txBox="1">
            <a:spLocks noChangeArrowheads="1"/>
          </p:cNvSpPr>
          <p:nvPr/>
        </p:nvSpPr>
        <p:spPr bwMode="auto">
          <a:xfrm>
            <a:off x="5337175" y="6542088"/>
            <a:ext cx="37639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Cahn P, EACS 2009;Abs. PS4/3</a:t>
            </a:r>
          </a:p>
        </p:txBody>
      </p:sp>
      <p:sp>
        <p:nvSpPr>
          <p:cNvPr id="4100" name="AutoShape 162"/>
          <p:cNvSpPr>
            <a:spLocks noChangeArrowheads="1"/>
          </p:cNvSpPr>
          <p:nvPr/>
        </p:nvSpPr>
        <p:spPr bwMode="auto">
          <a:xfrm>
            <a:off x="0" y="6570663"/>
            <a:ext cx="10541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LPV/r mono</a:t>
            </a:r>
          </a:p>
        </p:txBody>
      </p:sp>
      <p:sp>
        <p:nvSpPr>
          <p:cNvPr id="4101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American Study: Switch to LPV/r monotherapy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1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7898</TotalTime>
  <Words>251</Words>
  <Application>Microsoft Office PowerPoint</Application>
  <PresentationFormat>Affichage à l'écran (4:3)</PresentationFormat>
  <Paragraphs>49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ＭＳ Ｐゴシック</vt:lpstr>
      <vt:lpstr>Calibri</vt:lpstr>
      <vt:lpstr>Wingdings</vt:lpstr>
      <vt:lpstr>Trebuchet MS</vt:lpstr>
      <vt:lpstr>Cambria</vt:lpstr>
      <vt:lpstr>ARV_trials_2011</vt:lpstr>
      <vt:lpstr>Switch to LPV/r monotherapy</vt:lpstr>
      <vt:lpstr>American Study: Switch to LPV/r monotherapy</vt:lpstr>
      <vt:lpstr>American Study: Switch to LPV/r monotherapy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251</cp:revision>
  <dcterms:created xsi:type="dcterms:W3CDTF">2011-03-08T09:11:08Z</dcterms:created>
  <dcterms:modified xsi:type="dcterms:W3CDTF">2018-03-22T13:26:18Z</dcterms:modified>
  <cp:category>www.aei.fr</cp:category>
</cp:coreProperties>
</file>