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455" r:id="rId2"/>
    <p:sldId id="452" r:id="rId3"/>
    <p:sldId id="453" r:id="rId4"/>
  </p:sldIdLst>
  <p:sldSz cx="9144000" cy="6858000" type="screen4x3"/>
  <p:notesSz cx="7099300" cy="10234613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0099FF"/>
    <a:srgbClr val="333399"/>
    <a:srgbClr val="000066"/>
    <a:srgbClr val="993300"/>
    <a:srgbClr val="339900"/>
    <a:srgbClr val="6600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9" autoAdjust="0"/>
    <p:restoredTop sz="94660"/>
  </p:normalViewPr>
  <p:slideViewPr>
    <p:cSldViewPr snapToObjects="1" showGuides="1">
      <p:cViewPr varScale="1">
        <p:scale>
          <a:sx n="113" d="100"/>
          <a:sy n="113" d="100"/>
        </p:scale>
        <p:origin x="-1548" y="-108"/>
      </p:cViewPr>
      <p:guideLst>
        <p:guide orient="horz" pos="4319"/>
        <p:guide pos="56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 showGuides="1">
      <p:cViewPr varScale="1">
        <p:scale>
          <a:sx n="97" d="100"/>
          <a:sy n="97" d="100"/>
        </p:scale>
        <p:origin x="-3582" y="-114"/>
      </p:cViewPr>
      <p:guideLst>
        <p:guide orient="horz" pos="2969"/>
        <p:guide pos="2236"/>
        <p:guide pos="405"/>
        <p:guide pos="37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34CE26FE-BA83-412F-AC20-E938E2543B6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559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322" tIns="58662" rIns="117322" bIns="58662"/>
          <a:lstStyle>
            <a:lvl1pPr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fr-FR" sz="1600">
                <a:latin typeface="Trebuchet MS" pitchFamily="34" charset="0"/>
              </a:rPr>
              <a:t>ARV-trials.com</a:t>
            </a:r>
          </a:p>
        </p:txBody>
      </p:sp>
    </p:spTree>
    <p:extLst>
      <p:ext uri="{BB962C8B-B14F-4D97-AF65-F5344CB8AC3E}">
        <p14:creationId xmlns:p14="http://schemas.microsoft.com/office/powerpoint/2010/main" val="3750957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971088E-4356-4A42-81BD-B058EDC1FEA1}" type="datetime1">
              <a:rPr lang="fr-FR"/>
              <a:pPr>
                <a:defRPr/>
              </a:pPr>
              <a:t>22/03/2018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89025" y="4840288"/>
            <a:ext cx="4921250" cy="4605337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eaLnBrk="1" hangingPunct="1"/>
            <a:r>
              <a:rPr lang="fr-FR" sz="1500">
                <a:latin typeface="Trebuchet MS" pitchFamily="34" charset="0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2713" y="9629775"/>
            <a:ext cx="31829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446" tIns="51723" rIns="103446" bIns="51723" numCol="1" anchor="b" anchorCtr="0" compatLnSpc="1">
            <a:prstTxWarp prst="textNoShape">
              <a:avLst/>
            </a:prstTxWarp>
          </a:bodyPr>
          <a:lstStyle>
            <a:lvl1pPr algn="r" defTabSz="1035187">
              <a:defRPr sz="14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E31C1564-FD5B-4686-9433-840A42495F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965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34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3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71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83" tIns="49991" rIns="99983" bIns="49991"/>
          <a:lstStyle>
            <a:lvl1pPr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>
                <a:latin typeface="Trebuchet MS" pitchFamily="34" charset="0"/>
              </a:rPr>
              <a:t>ARV-trial.com</a:t>
            </a:r>
          </a:p>
        </p:txBody>
      </p:sp>
      <p:sp>
        <p:nvSpPr>
          <p:cNvPr id="717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3" tIns="46025" rIns="92053" bIns="46025" anchor="b"/>
          <a:lstStyle>
            <a:lvl1pPr defTabSz="920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0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0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0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0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07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 hangingPunct="1"/>
            <a:fld id="{82AB7C9D-EF06-4B51-9DA5-A6E6187D2D49}" type="slidenum">
              <a:rPr lang="fr-FR" sz="1300">
                <a:latin typeface="Calibri" pitchFamily="34" charset="0"/>
              </a:rPr>
              <a:pPr algn="r" eaLnBrk="1" hangingPunct="1"/>
              <a:t>1</a:t>
            </a:fld>
            <a:endParaRPr lang="fr-F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34B0C80-B0E6-416B-B78F-796C62A01F3C}" type="slidenum">
              <a:rPr lang="fr-FR" smtClean="0"/>
              <a:pPr eaLnBrk="1" hangingPunct="1"/>
              <a:t>2</a:t>
            </a:fld>
            <a:endParaRPr lang="fr-FR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83" tIns="49991" rIns="99983" bIns="49991"/>
          <a:lstStyle>
            <a:lvl1pPr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98538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985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fr-FR" sz="14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10350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10350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74CA876-5698-4B74-9388-027FAD6E1C31}" type="slidenum">
              <a:rPr lang="fr-FR" smtClean="0"/>
              <a:pPr eaLnBrk="1" hangingPunct="1"/>
              <a:t>3</a:t>
            </a:fld>
            <a:endParaRPr lang="fr-FR" smtClean="0"/>
          </a:p>
        </p:txBody>
      </p:sp>
      <p:sp>
        <p:nvSpPr>
          <p:cNvPr id="921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77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676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059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34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34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3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3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3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3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/>
              <a:t>Reemplazo por LPV/r en monoterapia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</a:t>
            </a:r>
            <a:r>
              <a:rPr lang="es-AR" sz="2800" b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Pilot</a:t>
            </a: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 LPV/r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M03-613</a:t>
            </a:r>
          </a:p>
          <a:p>
            <a:pPr>
              <a:defRPr/>
            </a:pPr>
            <a:r>
              <a:rPr lang="es-AR" sz="2800" b="1" dirty="0">
                <a:latin typeface="Calibri" pitchFamily="34" charset="0"/>
              </a:rPr>
              <a:t>Estudio LPV/r mono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</a:t>
            </a:r>
            <a:r>
              <a:rPr lang="es-AR" sz="2800" b="1" dirty="0" err="1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KalMo</a:t>
            </a:r>
            <a:endParaRPr lang="es-AR" sz="2800" b="1" dirty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OK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OK04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KALESOLO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MOST</a:t>
            </a:r>
          </a:p>
          <a:p>
            <a:pPr>
              <a:defRPr/>
            </a:pPr>
            <a:r>
              <a:rPr lang="es-AR" sz="2800" b="1" dirty="0">
                <a:solidFill>
                  <a:schemeClr val="accent3">
                    <a:lumMod val="75000"/>
                  </a:schemeClr>
                </a:solidFill>
                <a:latin typeface="Calibri" pitchFamily="34" charset="0"/>
              </a:rPr>
              <a:t>Estudio HIV-NAT 077</a:t>
            </a:r>
            <a:endParaRPr lang="es-AR" sz="2800" b="1" dirty="0" smtClean="0">
              <a:solidFill>
                <a:schemeClr val="accent3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5" y="1125538"/>
            <a:ext cx="90408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6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 (estudio </a:t>
            </a:r>
            <a:r>
              <a:rPr lang="es-ES" sz="2600" b="1" kern="0" dirty="0" err="1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multicéntrico</a:t>
            </a:r>
            <a:r>
              <a:rPr lang="es-ES" sz="26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 en América del Norte y del Sur)</a:t>
            </a:r>
          </a:p>
        </p:txBody>
      </p:sp>
      <p:sp>
        <p:nvSpPr>
          <p:cNvPr id="4099" name="Espace réservé du contenu 2"/>
          <p:cNvSpPr>
            <a:spLocks/>
          </p:cNvSpPr>
          <p:nvPr/>
        </p:nvSpPr>
        <p:spPr bwMode="auto">
          <a:xfrm>
            <a:off x="34925" y="4872038"/>
            <a:ext cx="90408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600" b="1">
                <a:solidFill>
                  <a:srgbClr val="CC3300"/>
                </a:solidFill>
                <a:latin typeface="Calibri" pitchFamily="34" charset="0"/>
              </a:rPr>
              <a:t>Punto final primario</a:t>
            </a:r>
          </a:p>
          <a:p>
            <a:pPr marL="800100" lvl="1" indent="-342900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Proporción de pacientes con HIV-1 RNA &lt; 200 c/mL en día 360 </a:t>
            </a:r>
            <a:br>
              <a:rPr lang="es-ES" sz="2000">
                <a:solidFill>
                  <a:srgbClr val="000066"/>
                </a:solidFill>
              </a:rPr>
            </a:br>
            <a:r>
              <a:rPr lang="es-ES" sz="2000">
                <a:solidFill>
                  <a:srgbClr val="000066"/>
                </a:solidFill>
              </a:rPr>
              <a:t>(análisis ITT)</a:t>
            </a:r>
          </a:p>
        </p:txBody>
      </p:sp>
      <p:sp>
        <p:nvSpPr>
          <p:cNvPr id="4100" name="ZoneTexte 69"/>
          <p:cNvSpPr txBox="1">
            <a:spLocks noChangeArrowheads="1"/>
          </p:cNvSpPr>
          <p:nvPr/>
        </p:nvSpPr>
        <p:spPr bwMode="auto">
          <a:xfrm>
            <a:off x="5337175" y="6542088"/>
            <a:ext cx="37639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r>
              <a:rPr lang="es-ES" sz="1200" i="1">
                <a:solidFill>
                  <a:srgbClr val="CC0000"/>
                </a:solidFill>
              </a:rPr>
              <a:t>Cahn P, EACS 2009;Abs. PS4/3</a:t>
            </a:r>
          </a:p>
        </p:txBody>
      </p:sp>
      <p:sp>
        <p:nvSpPr>
          <p:cNvPr id="4101" name="AutoShape 162"/>
          <p:cNvSpPr>
            <a:spLocks noChangeArrowheads="1"/>
          </p:cNvSpPr>
          <p:nvPr/>
        </p:nvSpPr>
        <p:spPr bwMode="auto">
          <a:xfrm>
            <a:off x="608013" y="3165475"/>
            <a:ext cx="3552825" cy="117633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defTabSz="914400"/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80  pacientes HIV+ </a:t>
            </a:r>
          </a:p>
          <a:p>
            <a:pPr defTabSz="914400"/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Primer régimen ARV con 2 INTRs + IP/r</a:t>
            </a:r>
          </a:p>
          <a:p>
            <a:pPr defTabSz="914400"/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HIV-1 RNA &lt; 50 c/mL </a:t>
            </a:r>
            <a:r>
              <a:rPr lang="es-ES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6 meses</a:t>
            </a:r>
          </a:p>
          <a:p>
            <a:pPr defTabSz="914400"/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Recuento de células CD4 </a:t>
            </a:r>
            <a:r>
              <a:rPr lang="es-ES" sz="1600" b="1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6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100/mm</a:t>
            </a:r>
            <a:r>
              <a:rPr lang="es-ES" sz="1600" b="1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</p:txBody>
      </p:sp>
      <p:sp>
        <p:nvSpPr>
          <p:cNvPr id="4102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/>
              <a:t>Estudio Norteamericano: </a:t>
            </a:r>
            <a:br>
              <a:rPr lang="es-ES" sz="3200" smtClean="0"/>
            </a:br>
            <a:r>
              <a:rPr lang="es-ES" sz="3200" smtClean="0"/>
              <a:t>Reemplazo por LPV/r en monoterapia</a:t>
            </a:r>
          </a:p>
        </p:txBody>
      </p:sp>
      <p:graphicFrame>
        <p:nvGraphicFramePr>
          <p:cNvPr id="63517" name="Group 29"/>
          <p:cNvGraphicFramePr>
            <a:graphicFrameLocks noGrp="1"/>
          </p:cNvGraphicFramePr>
          <p:nvPr/>
        </p:nvGraphicFramePr>
        <p:xfrm>
          <a:off x="5364163" y="2981325"/>
          <a:ext cx="3243262" cy="530312"/>
        </p:xfrm>
        <a:graphic>
          <a:graphicData uri="http://schemas.openxmlformats.org/drawingml/2006/table">
            <a:tbl>
              <a:tblPr/>
              <a:tblGrid>
                <a:gridCol w="3243262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Continuación de régimen actual con 2 </a:t>
                      </a:r>
                      <a:r>
                        <a:rPr kumimoji="0" lang="es-E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INTRs</a:t>
                      </a: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+ IP/r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Group 39"/>
          <p:cNvGraphicFramePr>
            <a:graphicFrameLocks noGrp="1"/>
          </p:cNvGraphicFramePr>
          <p:nvPr/>
        </p:nvGraphicFramePr>
        <p:xfrm>
          <a:off x="5364163" y="3987800"/>
          <a:ext cx="3243262" cy="533400"/>
        </p:xfrm>
        <a:graphic>
          <a:graphicData uri="http://schemas.openxmlformats.org/drawingml/2006/table">
            <a:tbl>
              <a:tblPr/>
              <a:tblGrid>
                <a:gridCol w="3243262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LPV/r 400/100 mg 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</a:tbl>
          </a:graphicData>
        </a:graphic>
      </p:graphicFrame>
      <p:cxnSp>
        <p:nvCxnSpPr>
          <p:cNvPr id="4115" name="Connecteur droit 66"/>
          <p:cNvCxnSpPr>
            <a:cxnSpLocks noChangeShapeType="1"/>
          </p:cNvCxnSpPr>
          <p:nvPr/>
        </p:nvCxnSpPr>
        <p:spPr bwMode="auto">
          <a:xfrm rot="5400000">
            <a:off x="4194969" y="3172619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6" name="Oval 170"/>
          <p:cNvSpPr>
            <a:spLocks noChangeArrowheads="1"/>
          </p:cNvSpPr>
          <p:nvPr/>
        </p:nvSpPr>
        <p:spPr bwMode="auto">
          <a:xfrm>
            <a:off x="3624263" y="1933575"/>
            <a:ext cx="1539875" cy="1014413"/>
          </a:xfrm>
          <a:prstGeom prst="ellipse">
            <a:avLst/>
          </a:prstGeom>
          <a:solidFill>
            <a:srgbClr val="E5E5F7"/>
          </a:solidFill>
          <a:ln>
            <a:noFill/>
          </a:ln>
          <a:effectLst>
            <a:prstShdw prst="shdw17" dist="17961" dir="2700000">
              <a:srgbClr val="8989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</a:t>
            </a:r>
          </a:p>
          <a:p>
            <a:pPr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cxnSp>
        <p:nvCxnSpPr>
          <p:cNvPr id="4117" name="AutoShape 60"/>
          <p:cNvCxnSpPr>
            <a:cxnSpLocks noChangeShapeType="1"/>
          </p:cNvCxnSpPr>
          <p:nvPr/>
        </p:nvCxnSpPr>
        <p:spPr bwMode="auto">
          <a:xfrm rot="10800000" flipH="1" flipV="1">
            <a:off x="5389563" y="32893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18" name="Line 63"/>
          <p:cNvSpPr>
            <a:spLocks noChangeShapeType="1"/>
          </p:cNvSpPr>
          <p:nvPr/>
        </p:nvSpPr>
        <p:spPr bwMode="auto">
          <a:xfrm>
            <a:off x="4132263" y="3768725"/>
            <a:ext cx="4889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19" name="Rectangle 9"/>
          <p:cNvSpPr>
            <a:spLocks noChangeArrowheads="1"/>
          </p:cNvSpPr>
          <p:nvPr/>
        </p:nvSpPr>
        <p:spPr bwMode="auto">
          <a:xfrm>
            <a:off x="4660900" y="3944938"/>
            <a:ext cx="717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/>
            <a:r>
              <a:rPr lang="es-ES" sz="1600" b="1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41</a:t>
            </a:r>
          </a:p>
        </p:txBody>
      </p:sp>
      <p:sp>
        <p:nvSpPr>
          <p:cNvPr id="4120" name="Rectangle 8"/>
          <p:cNvSpPr>
            <a:spLocks noChangeArrowheads="1"/>
          </p:cNvSpPr>
          <p:nvPr/>
        </p:nvSpPr>
        <p:spPr bwMode="auto">
          <a:xfrm>
            <a:off x="4660900" y="2951163"/>
            <a:ext cx="717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defTabSz="914400"/>
            <a:r>
              <a:rPr lang="es-ES" sz="1600" b="1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39</a:t>
            </a:r>
          </a:p>
        </p:txBody>
      </p:sp>
      <p:sp>
        <p:nvSpPr>
          <p:cNvPr id="27" name="Oval 109"/>
          <p:cNvSpPr>
            <a:spLocks noChangeArrowheads="1"/>
          </p:cNvSpPr>
          <p:nvPr/>
        </p:nvSpPr>
        <p:spPr bwMode="auto">
          <a:xfrm>
            <a:off x="8396288" y="2035175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4122" name="Line 172"/>
          <p:cNvSpPr>
            <a:spLocks noChangeShapeType="1"/>
          </p:cNvSpPr>
          <p:nvPr/>
        </p:nvSpPr>
        <p:spPr bwMode="auto">
          <a:xfrm>
            <a:off x="8678863" y="2574925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23" name="AutoShape 162"/>
          <p:cNvSpPr>
            <a:spLocks noChangeArrowheads="1"/>
          </p:cNvSpPr>
          <p:nvPr/>
        </p:nvSpPr>
        <p:spPr bwMode="auto">
          <a:xfrm>
            <a:off x="0" y="6570663"/>
            <a:ext cx="10541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/>
            <a:r>
              <a:rPr lang="es-ES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LPV/r mono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 txBox="1">
            <a:spLocks/>
          </p:cNvSpPr>
          <p:nvPr/>
        </p:nvSpPr>
        <p:spPr bwMode="auto">
          <a:xfrm>
            <a:off x="109538" y="1204913"/>
            <a:ext cx="9024937" cy="536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000">
                <a:solidFill>
                  <a:srgbClr val="000066"/>
                </a:solidFill>
              </a:rPr>
              <a:t>IP/r usado en el cribado: LPV/r = 56% ; SQV/r = 21% ; IDV/r = 21%</a:t>
            </a:r>
          </a:p>
          <a:p>
            <a:pPr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000">
                <a:solidFill>
                  <a:srgbClr val="000066"/>
                </a:solidFill>
              </a:rPr>
              <a:t>Resultados en día 360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HIV-1 RNA &lt; 200 c/mL</a:t>
            </a:r>
          </a:p>
          <a:p>
            <a:pPr lvl="2" algn="l" defTabSz="91440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es-ES" sz="2000">
                <a:solidFill>
                  <a:srgbClr val="000066"/>
                </a:solidFill>
              </a:rPr>
              <a:t>Triple terapia: 96.9% vs LPV/r en monoterapia: 97.4%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HIV-1 RNA &lt; 50 c/mL</a:t>
            </a:r>
          </a:p>
          <a:p>
            <a:pPr lvl="2" algn="l" defTabSz="91440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r>
              <a:rPr lang="es-ES" sz="2000">
                <a:solidFill>
                  <a:srgbClr val="000066"/>
                </a:solidFill>
              </a:rPr>
              <a:t>Triple terapia: 93.8% vs LPV/r en monoterapia: 94.9%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Suspensión: 7 en el grupo triple terapia vs 2 en el grupo LPV/r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4 pacientes con LPV/r en monoterapia requirieron reinicio de 2 INTRs, alcanzando todos HIV-1 RNA &lt; 50 c/mL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Diarrea más frecuente en el grupo LPV/r (3.5% vs 1.1 %)</a:t>
            </a:r>
          </a:p>
          <a:p>
            <a:pPr lvl="1" algn="l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>
                <a:solidFill>
                  <a:srgbClr val="000066"/>
                </a:solidFill>
              </a:rPr>
              <a:t>Los pacientes con LPV/r en monoterapia tuvieron niveles de colesterol LDL más altos</a:t>
            </a:r>
          </a:p>
          <a:p>
            <a:pPr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>
                <a:solidFill>
                  <a:srgbClr val="CC3300"/>
                </a:solidFill>
                <a:latin typeface="Calibri" pitchFamily="34" charset="0"/>
              </a:rPr>
              <a:t>Conclusión: </a:t>
            </a:r>
            <a:r>
              <a:rPr lang="es-ES" sz="2000">
                <a:solidFill>
                  <a:srgbClr val="000066"/>
                </a:solidFill>
              </a:rPr>
              <a:t>LPV/r en monoterapia es una estrategia potencial en pacientes virológicamente suprimidos con un régimen conteniendo IP/r</a:t>
            </a:r>
          </a:p>
        </p:txBody>
      </p:sp>
      <p:sp>
        <p:nvSpPr>
          <p:cNvPr id="5123" name="ZoneTexte 69"/>
          <p:cNvSpPr txBox="1">
            <a:spLocks noChangeArrowheads="1"/>
          </p:cNvSpPr>
          <p:nvPr/>
        </p:nvSpPr>
        <p:spPr bwMode="auto">
          <a:xfrm>
            <a:off x="5337175" y="6542088"/>
            <a:ext cx="37639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r>
              <a:rPr lang="en-GB" sz="1200" i="1">
                <a:solidFill>
                  <a:srgbClr val="CC0000"/>
                </a:solidFill>
              </a:rPr>
              <a:t>Cahn P, EACS 2009;Abs. PS4/3</a:t>
            </a:r>
          </a:p>
        </p:txBody>
      </p:sp>
      <p:sp>
        <p:nvSpPr>
          <p:cNvPr id="5124" name="AutoShape 162"/>
          <p:cNvSpPr>
            <a:spLocks noChangeArrowheads="1"/>
          </p:cNvSpPr>
          <p:nvPr/>
        </p:nvSpPr>
        <p:spPr bwMode="auto">
          <a:xfrm>
            <a:off x="0" y="6570663"/>
            <a:ext cx="10541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>
            <a:noFill/>
          </a:ln>
          <a:effectLst>
            <a:prstShdw prst="shdw17" dist="17961" dir="2700000">
              <a:srgbClr val="888894">
                <a:alpha val="74997"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LPV/r mono</a:t>
            </a:r>
          </a:p>
        </p:txBody>
      </p:sp>
      <p:sp>
        <p:nvSpPr>
          <p:cNvPr id="5125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smtClean="0"/>
              <a:t>Estudio Norteamericano: </a:t>
            </a:r>
            <a:br>
              <a:rPr lang="es-ES" sz="3200" smtClean="0"/>
            </a:br>
            <a:r>
              <a:rPr lang="es-ES" sz="3200" smtClean="0"/>
              <a:t>Reemplazo por LPV/r en monoterapia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2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16471</TotalTime>
  <Words>269</Words>
  <Application>Microsoft Office PowerPoint</Application>
  <PresentationFormat>Affichage à l'écran (4:3)</PresentationFormat>
  <Paragraphs>47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10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ARV_trials_2012</vt:lpstr>
      <vt:lpstr>Reemplazo por LPV/r en monoterapia</vt:lpstr>
      <vt:lpstr>Estudio Norteamericano:  Reemplazo por LPV/r en monoterapia</vt:lpstr>
      <vt:lpstr>Estudio Norteamericano:  Reemplazo por LPV/r en monoterapia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Switch 2011</dc:title>
  <dc:subject>www.arv-trials.com</dc:subject>
  <dc:creator>Pedro Cahn, Anton Posniak, François Raffi</dc:creator>
  <cp:keywords>AEI</cp:keywords>
  <cp:lastModifiedBy>Utilisateur</cp:lastModifiedBy>
  <cp:revision>573</cp:revision>
  <dcterms:created xsi:type="dcterms:W3CDTF">2011-03-08T09:11:08Z</dcterms:created>
  <dcterms:modified xsi:type="dcterms:W3CDTF">2018-03-22T12:56:39Z</dcterms:modified>
  <cp:category>www.aei.fr</cp:category>
</cp:coreProperties>
</file>