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5"/>
  </p:notesMasterIdLst>
  <p:handoutMasterIdLst>
    <p:handoutMasterId r:id="rId16"/>
  </p:handoutMasterIdLst>
  <p:sldIdLst>
    <p:sldId id="949" r:id="rId3"/>
    <p:sldId id="950" r:id="rId4"/>
    <p:sldId id="951" r:id="rId5"/>
    <p:sldId id="952" r:id="rId6"/>
    <p:sldId id="953" r:id="rId7"/>
    <p:sldId id="954" r:id="rId8"/>
    <p:sldId id="955" r:id="rId9"/>
    <p:sldId id="948" r:id="rId10"/>
    <p:sldId id="945" r:id="rId11"/>
    <p:sldId id="944" r:id="rId12"/>
    <p:sldId id="946" r:id="rId13"/>
    <p:sldId id="947" r:id="rId14"/>
  </p:sldIdLst>
  <p:sldSz cx="9144000" cy="6858000" type="screen4x3"/>
  <p:notesSz cx="7099300" cy="10234613"/>
  <p:custDataLst>
    <p:tags r:id="rId17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DDDDDD"/>
    <a:srgbClr val="08A3FF"/>
    <a:srgbClr val="FF00FF"/>
    <a:srgbClr val="800080"/>
    <a:srgbClr val="FF66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Objects="1">
      <p:cViewPr varScale="1">
        <p:scale>
          <a:sx n="113" d="100"/>
          <a:sy n="113" d="100"/>
        </p:scale>
        <p:origin x="-1500" y="-108"/>
      </p:cViewPr>
      <p:guideLst>
        <p:guide orient="horz" pos="220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0A8D0980-DF78-4A83-BC17-3FCACF1FEB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2355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 smtClean="0">
                <a:solidFill>
                  <a:schemeClr val="tx1"/>
                </a:solidFill>
                <a:latin typeface="Trebuchet MS" pitchFamily="-1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548579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19F24B77-9330-4FF8-97BB-DC4205E910C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434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 smtClean="0">
                <a:solidFill>
                  <a:schemeClr val="tx1"/>
                </a:solidFill>
                <a:latin typeface="Trebuchet MS" pitchFamily="-1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13560317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E1BDC310-51C6-4AE5-B971-74A37C5C24A0}" type="slidenum">
              <a:rPr lang="fr-FR" altLang="fr-FR" sz="1300" i="0">
                <a:solidFill>
                  <a:schemeClr val="tx1"/>
                </a:solidFill>
              </a:rPr>
              <a:pPr algn="r" eaLnBrk="1" hangingPunct="1"/>
              <a:t>1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CA721101-713E-4CC5-861B-D53A9D24CA4F}" type="slidenum">
              <a:rPr lang="fr-FR" alt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80D630EF-4B93-4441-9D5A-3C4A2969E60F}" type="slidenum">
              <a:rPr lang="fr-FR" alt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F2EA3A2-E326-426C-ABB5-9F263570EABD}" type="slidenum">
              <a:rPr lang="fr-FR" alt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5FA11E6D-872B-47BF-8AF2-49DD2275D831}" type="slidenum">
              <a:rPr lang="fr-FR" alt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50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161B677-2431-4827-A2F2-699685A4180E}" type="slidenum">
              <a:rPr lang="fr-FR" alt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12330A7E-5806-4E66-BE09-D114BC4B2FD3}" type="slidenum">
              <a:rPr lang="fr-FR" altLang="fr-FR" sz="1300" i="0">
                <a:solidFill>
                  <a:schemeClr val="tx1"/>
                </a:solidFill>
              </a:rPr>
              <a:pPr algn="r" eaLnBrk="1" hangingPunct="1"/>
              <a:t>10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355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355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D4604D6-9BB7-4B5A-B62E-B5B041C6D7E0}" type="slidenum">
              <a:rPr lang="fr-FR" altLang="fr-FR" sz="1300" i="0">
                <a:solidFill>
                  <a:schemeClr val="tx1"/>
                </a:solidFill>
              </a:rPr>
              <a:pPr algn="r" eaLnBrk="1" hangingPunct="1"/>
              <a:t>12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76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60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24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592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41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49964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770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97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543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108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805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131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19105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578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49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304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88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94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74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55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5589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2370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 vs ATV/r			 	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mono vs LPV/r + ZDV/3TC		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QD vs BID</a:t>
            </a: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M02-418</a:t>
            </a:r>
            <a:r>
              <a:rPr lang="en-US" altLang="fr-FR" sz="2600" b="1" i="0">
                <a:solidFill>
                  <a:srgbClr val="808080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808080"/>
                </a:solidFill>
                <a:latin typeface="Calibri" pitchFamily="34" charset="0"/>
              </a:rPr>
            </a:b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M05-730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GB" altLang="fr-FR" sz="2600" b="1" i="0">
                <a:solidFill>
                  <a:srgbClr val="C0C0C0"/>
                </a:solidFill>
                <a:latin typeface="Calibri" pitchFamily="34" charset="0"/>
              </a:rPr>
              <a:t>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+ 3TC vs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FPV/r				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FPV/r vs LPV/r				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SQV/r vs LPV/r				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DRV/r vs LPV/r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3"/>
          <p:cNvSpPr>
            <a:spLocks noGrp="1" noChangeArrowheads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12291" name="Text Box 134"/>
          <p:cNvSpPr txBox="1">
            <a:spLocks noChangeArrowheads="1"/>
          </p:cNvSpPr>
          <p:nvPr/>
        </p:nvSpPr>
        <p:spPr bwMode="auto">
          <a:xfrm>
            <a:off x="1066800" y="2012950"/>
            <a:ext cx="3306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HIV RNA &lt; 50 c/mL (TLOVR)</a:t>
            </a:r>
          </a:p>
        </p:txBody>
      </p:sp>
      <p:graphicFrame>
        <p:nvGraphicFramePr>
          <p:cNvPr id="255040" name="Group 64"/>
          <p:cNvGraphicFramePr>
            <a:graphicFrameLocks noGrp="1"/>
          </p:cNvGraphicFramePr>
          <p:nvPr/>
        </p:nvGraphicFramePr>
        <p:xfrm>
          <a:off x="5003800" y="2636838"/>
          <a:ext cx="4014788" cy="2733675"/>
        </p:xfrm>
        <a:graphic>
          <a:graphicData uri="http://schemas.openxmlformats.org/drawingml/2006/table">
            <a:tbl>
              <a:tblPr/>
              <a:tblGrid>
                <a:gridCol w="1838325"/>
                <a:gridCol w="696913"/>
                <a:gridCol w="739775"/>
                <a:gridCol w="739775"/>
              </a:tblGrid>
              <a:tr h="9290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Baseline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DRV/r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(%)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LPV/r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(%)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p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14237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RNA &lt; 5 log</a:t>
                      </a:r>
                      <a:r>
                        <a:rPr kumimoji="0" lang="en-GB" altLang="fr-F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  <a:r>
                        <a:rPr kumimoji="0" lang="en-GB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c/mL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RNA </a:t>
                      </a:r>
                      <a:r>
                        <a:rPr kumimoji="0" lang="en-GB" altLang="fr-FR" sz="17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&gt;</a:t>
                      </a:r>
                      <a:r>
                        <a:rPr kumimoji="0" lang="en-GB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5 log</a:t>
                      </a:r>
                      <a:r>
                        <a:rPr kumimoji="0" lang="en-GB" altLang="fr-FR" sz="1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  <a:r>
                        <a:rPr kumimoji="0" lang="en-GB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c/mL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69.5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67.5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60.2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51.7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0.012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227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</a:t>
                      </a:r>
                      <a:r>
                        <a:rPr kumimoji="0" lang="en-GB" altLang="fr-FR" sz="17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&gt;</a:t>
                      </a:r>
                      <a:r>
                        <a:rPr kumimoji="0" lang="en-GB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200/mm</a:t>
                      </a:r>
                      <a:r>
                        <a:rPr kumimoji="0" lang="en-GB" altLang="fr-FR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endParaRPr kumimoji="0" lang="en-GB" altLang="fr-FR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&lt; 200/mm</a:t>
                      </a:r>
                      <a:r>
                        <a:rPr kumimoji="0" lang="en-GB" altLang="fr-FR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endParaRPr kumimoji="0" lang="en-GB" altLang="fr-FR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71.3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65.2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59.6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54.1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0.052</a:t>
                      </a:r>
                    </a:p>
                  </a:txBody>
                  <a:tcPr marL="90000" marR="90000" marT="53053" marB="5305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2314" name="Text Box 134"/>
          <p:cNvSpPr txBox="1">
            <a:spLocks noChangeArrowheads="1"/>
          </p:cNvSpPr>
          <p:nvPr/>
        </p:nvSpPr>
        <p:spPr bwMode="auto">
          <a:xfrm>
            <a:off x="5148263" y="2012950"/>
            <a:ext cx="37592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HIV RNA &lt; 50 c/mL (ITT, TLOVR) </a:t>
            </a:r>
            <a:b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</a:br>
            <a: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by baseline stratification factors</a:t>
            </a:r>
          </a:p>
        </p:txBody>
      </p:sp>
      <p:sp>
        <p:nvSpPr>
          <p:cNvPr id="12315" name="Text Box 2"/>
          <p:cNvSpPr txBox="1">
            <a:spLocks noChangeArrowheads="1"/>
          </p:cNvSpPr>
          <p:nvPr/>
        </p:nvSpPr>
        <p:spPr bwMode="auto">
          <a:xfrm>
            <a:off x="2609850" y="1133475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fr-FR" sz="2800" b="1" i="0">
                <a:solidFill>
                  <a:srgbClr val="CC3300"/>
                </a:solidFill>
                <a:latin typeface="Calibri" pitchFamily="34" charset="0"/>
              </a:rPr>
              <a:t>Final (week 192) analysis</a:t>
            </a:r>
          </a:p>
        </p:txBody>
      </p:sp>
      <p:sp>
        <p:nvSpPr>
          <p:cNvPr id="12316" name="ZoneTexte 69"/>
          <p:cNvSpPr txBox="1">
            <a:spLocks noChangeArrowheads="1"/>
          </p:cNvSpPr>
          <p:nvPr/>
        </p:nvSpPr>
        <p:spPr bwMode="auto">
          <a:xfrm>
            <a:off x="6275388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Orkin C. HIV Med 2012;14:49-59</a:t>
            </a:r>
          </a:p>
        </p:txBody>
      </p:sp>
      <p:sp>
        <p:nvSpPr>
          <p:cNvPr id="12317" name="AutoShape 162"/>
          <p:cNvSpPr>
            <a:spLocks noChangeArrowheads="1"/>
          </p:cNvSpPr>
          <p:nvPr/>
        </p:nvSpPr>
        <p:spPr bwMode="auto">
          <a:xfrm>
            <a:off x="5508625" y="5292725"/>
            <a:ext cx="3101975" cy="9207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Median CD4/mm</a:t>
            </a:r>
            <a:r>
              <a:rPr lang="en-US" altLang="fr-FR" sz="1600" i="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 increase </a:t>
            </a:r>
            <a:b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</a:br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at W192 (ITT, NC = F): </a:t>
            </a:r>
          </a:p>
          <a:p>
            <a:pPr algn="ctr"/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+ 258 (DRV/r) vs + 263 (LPV/r)</a:t>
            </a:r>
          </a:p>
        </p:txBody>
      </p:sp>
      <p:grpSp>
        <p:nvGrpSpPr>
          <p:cNvPr id="12318" name="Group 100"/>
          <p:cNvGrpSpPr>
            <a:grpSpLocks/>
          </p:cNvGrpSpPr>
          <p:nvPr/>
        </p:nvGrpSpPr>
        <p:grpSpPr bwMode="auto">
          <a:xfrm>
            <a:off x="-19050" y="6570663"/>
            <a:ext cx="947738" cy="287337"/>
            <a:chOff x="-12" y="4139"/>
            <a:chExt cx="597" cy="181"/>
          </a:xfrm>
        </p:grpSpPr>
        <p:sp>
          <p:nvSpPr>
            <p:cNvPr id="12354" name="AutoShape 162"/>
            <p:cNvSpPr>
              <a:spLocks noChangeArrowheads="1"/>
            </p:cNvSpPr>
            <p:nvPr/>
          </p:nvSpPr>
          <p:spPr bwMode="auto">
            <a:xfrm>
              <a:off x="-1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2355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200" b="1">
                  <a:solidFill>
                    <a:schemeClr val="accent2"/>
                  </a:solidFill>
                  <a:latin typeface="Cambria" pitchFamily="18" charset="0"/>
                </a:rPr>
                <a:t>ARTEMIS</a:t>
              </a:r>
            </a:p>
          </p:txBody>
        </p:sp>
      </p:grpSp>
      <p:grpSp>
        <p:nvGrpSpPr>
          <p:cNvPr id="12319" name="Groupe 45"/>
          <p:cNvGrpSpPr>
            <a:grpSpLocks/>
          </p:cNvGrpSpPr>
          <p:nvPr/>
        </p:nvGrpSpPr>
        <p:grpSpPr bwMode="auto">
          <a:xfrm>
            <a:off x="192088" y="1855788"/>
            <a:ext cx="4603750" cy="4633912"/>
            <a:chOff x="192088" y="1855788"/>
            <a:chExt cx="4603984" cy="4633317"/>
          </a:xfrm>
        </p:grpSpPr>
        <p:sp>
          <p:nvSpPr>
            <p:cNvPr id="12320" name="Rectangle 133"/>
            <p:cNvSpPr>
              <a:spLocks noChangeArrowheads="1"/>
            </p:cNvSpPr>
            <p:nvPr/>
          </p:nvSpPr>
          <p:spPr bwMode="auto">
            <a:xfrm>
              <a:off x="1160463" y="3190875"/>
              <a:ext cx="609600" cy="1957388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alt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12321" name="Rectangle 135"/>
            <p:cNvSpPr>
              <a:spLocks noChangeArrowheads="1"/>
            </p:cNvSpPr>
            <p:nvPr/>
          </p:nvSpPr>
          <p:spPr bwMode="auto">
            <a:xfrm>
              <a:off x="290513" y="43608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12322" name="Rectangle 136"/>
            <p:cNvSpPr>
              <a:spLocks noChangeArrowheads="1"/>
            </p:cNvSpPr>
            <p:nvPr/>
          </p:nvSpPr>
          <p:spPr bwMode="auto">
            <a:xfrm>
              <a:off x="290513" y="366871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12323" name="Rectangle 137"/>
            <p:cNvSpPr>
              <a:spLocks noChangeArrowheads="1"/>
            </p:cNvSpPr>
            <p:nvPr/>
          </p:nvSpPr>
          <p:spPr bwMode="auto">
            <a:xfrm>
              <a:off x="192088" y="2287588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12324" name="Rectangle 138"/>
            <p:cNvSpPr>
              <a:spLocks noChangeArrowheads="1"/>
            </p:cNvSpPr>
            <p:nvPr/>
          </p:nvSpPr>
          <p:spPr bwMode="auto">
            <a:xfrm>
              <a:off x="290513" y="29781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12325" name="Line 139"/>
            <p:cNvSpPr>
              <a:spLocks noChangeShapeType="1"/>
            </p:cNvSpPr>
            <p:nvPr/>
          </p:nvSpPr>
          <p:spPr bwMode="auto">
            <a:xfrm>
              <a:off x="581025" y="446722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26" name="Line 140"/>
            <p:cNvSpPr>
              <a:spLocks noChangeShapeType="1"/>
            </p:cNvSpPr>
            <p:nvPr/>
          </p:nvSpPr>
          <p:spPr bwMode="auto">
            <a:xfrm>
              <a:off x="581025" y="37766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27" name="Line 141"/>
            <p:cNvSpPr>
              <a:spLocks noChangeShapeType="1"/>
            </p:cNvSpPr>
            <p:nvPr/>
          </p:nvSpPr>
          <p:spPr bwMode="auto">
            <a:xfrm>
              <a:off x="581025" y="23923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28" name="Line 142"/>
            <p:cNvSpPr>
              <a:spLocks noChangeShapeType="1"/>
            </p:cNvSpPr>
            <p:nvPr/>
          </p:nvSpPr>
          <p:spPr bwMode="auto">
            <a:xfrm>
              <a:off x="581025" y="308292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29" name="Line 143"/>
            <p:cNvSpPr>
              <a:spLocks noChangeShapeType="1"/>
            </p:cNvSpPr>
            <p:nvPr/>
          </p:nvSpPr>
          <p:spPr bwMode="auto">
            <a:xfrm>
              <a:off x="671513" y="238283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30" name="Rectangle 144"/>
            <p:cNvSpPr>
              <a:spLocks noChangeArrowheads="1"/>
            </p:cNvSpPr>
            <p:nvPr/>
          </p:nvSpPr>
          <p:spPr bwMode="auto">
            <a:xfrm>
              <a:off x="1189038" y="2875161"/>
              <a:ext cx="533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8000"/>
                  </a:solidFill>
                  <a:cs typeface="Arial" pitchFamily="34" charset="0"/>
                </a:rPr>
                <a:t>69.1</a:t>
              </a:r>
            </a:p>
          </p:txBody>
        </p:sp>
        <p:sp>
          <p:nvSpPr>
            <p:cNvPr id="12331" name="Rectangle 145"/>
            <p:cNvSpPr>
              <a:spLocks noChangeArrowheads="1"/>
            </p:cNvSpPr>
            <p:nvPr/>
          </p:nvSpPr>
          <p:spPr bwMode="auto">
            <a:xfrm>
              <a:off x="1974850" y="3140968"/>
              <a:ext cx="533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993300"/>
                  </a:solidFill>
                  <a:cs typeface="Arial" pitchFamily="34" charset="0"/>
                </a:rPr>
                <a:t>57.1</a:t>
              </a:r>
            </a:p>
          </p:txBody>
        </p:sp>
        <p:sp>
          <p:nvSpPr>
            <p:cNvPr id="12332" name="Line 146"/>
            <p:cNvSpPr>
              <a:spLocks noChangeShapeType="1"/>
            </p:cNvSpPr>
            <p:nvPr/>
          </p:nvSpPr>
          <p:spPr bwMode="auto">
            <a:xfrm>
              <a:off x="581025" y="5159375"/>
              <a:ext cx="40544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33" name="Rectangle 147"/>
            <p:cNvSpPr>
              <a:spLocks noChangeArrowheads="1"/>
            </p:cNvSpPr>
            <p:nvPr/>
          </p:nvSpPr>
          <p:spPr bwMode="auto">
            <a:xfrm>
              <a:off x="1236663" y="4830763"/>
              <a:ext cx="4429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200" b="1" i="0"/>
                <a:t>340</a:t>
              </a:r>
            </a:p>
          </p:txBody>
        </p:sp>
        <p:sp>
          <p:nvSpPr>
            <p:cNvPr id="12334" name="Text Box 148"/>
            <p:cNvSpPr txBox="1">
              <a:spLocks noChangeArrowheads="1"/>
            </p:cNvSpPr>
            <p:nvPr/>
          </p:nvSpPr>
          <p:spPr bwMode="auto">
            <a:xfrm>
              <a:off x="219075" y="18557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800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2335" name="Text Box 149"/>
            <p:cNvSpPr txBox="1">
              <a:spLocks noChangeArrowheads="1"/>
            </p:cNvSpPr>
            <p:nvPr/>
          </p:nvSpPr>
          <p:spPr bwMode="auto">
            <a:xfrm>
              <a:off x="1066800" y="5189538"/>
              <a:ext cx="8270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12336" name="Text Box 150"/>
            <p:cNvSpPr txBox="1">
              <a:spLocks noChangeArrowheads="1"/>
            </p:cNvSpPr>
            <p:nvPr/>
          </p:nvSpPr>
          <p:spPr bwMode="auto">
            <a:xfrm>
              <a:off x="1870075" y="5189538"/>
              <a:ext cx="7207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</a:rPr>
                <a:t>LPV/r</a:t>
              </a:r>
            </a:p>
          </p:txBody>
        </p:sp>
        <p:sp>
          <p:nvSpPr>
            <p:cNvPr id="12337" name="Rectangle 151"/>
            <p:cNvSpPr>
              <a:spLocks noChangeArrowheads="1"/>
            </p:cNvSpPr>
            <p:nvPr/>
          </p:nvSpPr>
          <p:spPr bwMode="auto">
            <a:xfrm>
              <a:off x="1935163" y="3501007"/>
              <a:ext cx="609600" cy="1647255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alt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12338" name="Rectangle 152"/>
            <p:cNvSpPr>
              <a:spLocks noChangeArrowheads="1"/>
            </p:cNvSpPr>
            <p:nvPr/>
          </p:nvSpPr>
          <p:spPr bwMode="auto">
            <a:xfrm>
              <a:off x="2011363" y="4830763"/>
              <a:ext cx="4429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200" b="1" i="0"/>
                <a:t>345</a:t>
              </a:r>
            </a:p>
          </p:txBody>
        </p:sp>
        <p:sp>
          <p:nvSpPr>
            <p:cNvPr id="12339" name="Text Box 154"/>
            <p:cNvSpPr txBox="1">
              <a:spLocks noChangeArrowheads="1"/>
            </p:cNvSpPr>
            <p:nvPr/>
          </p:nvSpPr>
          <p:spPr bwMode="auto">
            <a:xfrm>
              <a:off x="1812925" y="2446338"/>
              <a:ext cx="18415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GB" altLang="fr-FR" sz="2800" i="0">
                <a:solidFill>
                  <a:srgbClr val="000066"/>
                </a:solidFill>
              </a:endParaRPr>
            </a:p>
          </p:txBody>
        </p:sp>
        <p:sp>
          <p:nvSpPr>
            <p:cNvPr id="12340" name="ZoneTexte 86"/>
            <p:cNvSpPr txBox="1">
              <a:spLocks noChangeArrowheads="1"/>
            </p:cNvSpPr>
            <p:nvPr/>
          </p:nvSpPr>
          <p:spPr bwMode="auto">
            <a:xfrm>
              <a:off x="855052" y="5556250"/>
              <a:ext cx="192527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 (</a:t>
              </a: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95% CI)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= 12.0% (4.8 ; 19.2)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 (P &lt; 0.001)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latin typeface="Wingdings" pitchFamily="2" charset="2"/>
                  <a:cs typeface="Arial" pitchFamily="34" charset="0"/>
                </a:rPr>
                <a:t></a:t>
              </a: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 Superiority</a:t>
              </a:r>
            </a:p>
          </p:txBody>
        </p:sp>
        <p:sp>
          <p:nvSpPr>
            <p:cNvPr id="12341" name="Rectangle 133"/>
            <p:cNvSpPr>
              <a:spLocks noChangeArrowheads="1"/>
            </p:cNvSpPr>
            <p:nvPr/>
          </p:nvSpPr>
          <p:spPr bwMode="auto">
            <a:xfrm>
              <a:off x="3035300" y="3240911"/>
              <a:ext cx="609600" cy="190735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alt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12342" name="Rectangle 144"/>
            <p:cNvSpPr>
              <a:spLocks noChangeArrowheads="1"/>
            </p:cNvSpPr>
            <p:nvPr/>
          </p:nvSpPr>
          <p:spPr bwMode="auto">
            <a:xfrm>
              <a:off x="3076575" y="2922386"/>
              <a:ext cx="533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8000"/>
                  </a:solidFill>
                  <a:cs typeface="Arial" pitchFamily="34" charset="0"/>
                </a:rPr>
                <a:t>68.8</a:t>
              </a:r>
            </a:p>
          </p:txBody>
        </p:sp>
        <p:sp>
          <p:nvSpPr>
            <p:cNvPr id="12343" name="Rectangle 145"/>
            <p:cNvSpPr>
              <a:spLocks noChangeArrowheads="1"/>
            </p:cNvSpPr>
            <p:nvPr/>
          </p:nvSpPr>
          <p:spPr bwMode="auto">
            <a:xfrm>
              <a:off x="3851275" y="3140968"/>
              <a:ext cx="533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993300"/>
                  </a:solidFill>
                  <a:cs typeface="Arial" pitchFamily="34" charset="0"/>
                </a:rPr>
                <a:t>57.2</a:t>
              </a:r>
            </a:p>
          </p:txBody>
        </p:sp>
        <p:sp>
          <p:nvSpPr>
            <p:cNvPr id="12344" name="Rectangle 147"/>
            <p:cNvSpPr>
              <a:spLocks noChangeArrowheads="1"/>
            </p:cNvSpPr>
            <p:nvPr/>
          </p:nvSpPr>
          <p:spPr bwMode="auto">
            <a:xfrm>
              <a:off x="3114675" y="4830763"/>
              <a:ext cx="436563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200" b="1" i="0"/>
                <a:t>343</a:t>
              </a:r>
            </a:p>
          </p:txBody>
        </p:sp>
        <p:sp>
          <p:nvSpPr>
            <p:cNvPr id="12345" name="Text Box 149"/>
            <p:cNvSpPr txBox="1">
              <a:spLocks noChangeArrowheads="1"/>
            </p:cNvSpPr>
            <p:nvPr/>
          </p:nvSpPr>
          <p:spPr bwMode="auto">
            <a:xfrm>
              <a:off x="2971800" y="5189538"/>
              <a:ext cx="8270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12346" name="Text Box 150"/>
            <p:cNvSpPr txBox="1">
              <a:spLocks noChangeArrowheads="1"/>
            </p:cNvSpPr>
            <p:nvPr/>
          </p:nvSpPr>
          <p:spPr bwMode="auto">
            <a:xfrm>
              <a:off x="3733800" y="5189538"/>
              <a:ext cx="762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</a:rPr>
                <a:t>LPV/r</a:t>
              </a:r>
            </a:p>
          </p:txBody>
        </p:sp>
        <p:sp>
          <p:nvSpPr>
            <p:cNvPr id="12347" name="Rectangle 151"/>
            <p:cNvSpPr>
              <a:spLocks noChangeArrowheads="1"/>
            </p:cNvSpPr>
            <p:nvPr/>
          </p:nvSpPr>
          <p:spPr bwMode="auto">
            <a:xfrm>
              <a:off x="3810000" y="3449256"/>
              <a:ext cx="609600" cy="1699007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alt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12348" name="Rectangle 152"/>
            <p:cNvSpPr>
              <a:spLocks noChangeArrowheads="1"/>
            </p:cNvSpPr>
            <p:nvPr/>
          </p:nvSpPr>
          <p:spPr bwMode="auto">
            <a:xfrm>
              <a:off x="3889375" y="4830763"/>
              <a:ext cx="436563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200" b="1" i="0"/>
                <a:t>346</a:t>
              </a:r>
            </a:p>
          </p:txBody>
        </p:sp>
        <p:sp>
          <p:nvSpPr>
            <p:cNvPr id="12349" name="Rectangle 64"/>
            <p:cNvSpPr>
              <a:spLocks noChangeArrowheads="1"/>
            </p:cNvSpPr>
            <p:nvPr/>
          </p:nvSpPr>
          <p:spPr bwMode="auto">
            <a:xfrm>
              <a:off x="1202481" y="2492896"/>
              <a:ext cx="12907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600" i="0">
                  <a:solidFill>
                    <a:srgbClr val="000066"/>
                  </a:solidFill>
                  <a:cs typeface="Arial" pitchFamily="34" charset="0"/>
                </a:rPr>
                <a:t>Per protocol</a:t>
              </a:r>
            </a:p>
          </p:txBody>
        </p:sp>
        <p:sp>
          <p:nvSpPr>
            <p:cNvPr id="12350" name="Rectangle 65"/>
            <p:cNvSpPr>
              <a:spLocks noChangeArrowheads="1"/>
            </p:cNvSpPr>
            <p:nvPr/>
          </p:nvSpPr>
          <p:spPr bwMode="auto">
            <a:xfrm>
              <a:off x="3485992" y="2492896"/>
              <a:ext cx="4924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600" i="0">
                  <a:solidFill>
                    <a:srgbClr val="000066"/>
                  </a:solidFill>
                  <a:cs typeface="Arial" pitchFamily="34" charset="0"/>
                </a:rPr>
                <a:t>ITT</a:t>
              </a:r>
            </a:p>
          </p:txBody>
        </p:sp>
        <p:sp>
          <p:nvSpPr>
            <p:cNvPr id="12351" name="Rectangle 135"/>
            <p:cNvSpPr>
              <a:spLocks noChangeArrowheads="1"/>
            </p:cNvSpPr>
            <p:nvPr/>
          </p:nvSpPr>
          <p:spPr bwMode="auto">
            <a:xfrm>
              <a:off x="388938" y="5038725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12352" name="ZoneTexte 69"/>
            <p:cNvSpPr txBox="1">
              <a:spLocks noChangeArrowheads="1"/>
            </p:cNvSpPr>
            <p:nvPr/>
          </p:nvSpPr>
          <p:spPr bwMode="auto">
            <a:xfrm>
              <a:off x="685800" y="4811713"/>
              <a:ext cx="508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400" i="0">
                  <a:solidFill>
                    <a:srgbClr val="000066"/>
                  </a:solidFill>
                </a:rPr>
                <a:t>N = </a:t>
              </a:r>
            </a:p>
          </p:txBody>
        </p:sp>
        <p:sp>
          <p:nvSpPr>
            <p:cNvPr id="12353" name="ZoneTexte 86"/>
            <p:cNvSpPr txBox="1">
              <a:spLocks noChangeArrowheads="1"/>
            </p:cNvSpPr>
            <p:nvPr/>
          </p:nvSpPr>
          <p:spPr bwMode="auto">
            <a:xfrm>
              <a:off x="2823929" y="5565775"/>
              <a:ext cx="197214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 (</a:t>
              </a: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95% CI)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= 11.6% (4.4 ; 18.8)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 (P &lt; 0.001)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latin typeface="Wingdings" pitchFamily="2" charset="2"/>
                  <a:cs typeface="Arial" pitchFamily="34" charset="0"/>
                </a:rPr>
                <a:t></a:t>
              </a: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 Superiority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69"/>
          <p:cNvGraphicFramePr>
            <a:graphicFrameLocks noGrp="1"/>
          </p:cNvGraphicFramePr>
          <p:nvPr>
            <p:ph idx="4294967295"/>
          </p:nvPr>
        </p:nvGraphicFramePr>
        <p:xfrm>
          <a:off x="560388" y="1893888"/>
          <a:ext cx="7991475" cy="3465512"/>
        </p:xfrm>
        <a:graphic>
          <a:graphicData uri="http://schemas.openxmlformats.org/drawingml/2006/table">
            <a:tbl>
              <a:tblPr/>
              <a:tblGrid>
                <a:gridCol w="4959350"/>
                <a:gridCol w="1608137"/>
                <a:gridCol w="1423988"/>
              </a:tblGrid>
              <a:tr h="64006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US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DRV/r</a:t>
                      </a:r>
                      <a:b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343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LPV/r</a:t>
                      </a:r>
                      <a:b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346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30479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Virologic</a:t>
                      </a: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failure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55 (16.0%)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71 (20.5%)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9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	Never suppressed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22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9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	Rebounders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39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49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9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Resistance testing (HIV RNA &gt; 50 c/mL)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43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57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37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	Protease inhibitor resistance mutation emergence*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	Major PI mutation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692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	NRTI resistance mutations *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M184I/V =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K70E = 1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M184I/V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3348" name="Rectangle 10"/>
          <p:cNvSpPr>
            <a:spLocks noChangeArrowheads="1"/>
          </p:cNvSpPr>
          <p:nvPr/>
        </p:nvSpPr>
        <p:spPr bwMode="auto">
          <a:xfrm>
            <a:off x="2897188" y="1433513"/>
            <a:ext cx="33115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81000" indent="-3810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altLang="fr-FR" b="1" i="0">
                <a:solidFill>
                  <a:srgbClr val="CC3300"/>
                </a:solidFill>
                <a:latin typeface="Calibri" pitchFamily="34" charset="0"/>
              </a:rPr>
              <a:t>Resistance data at W192</a:t>
            </a:r>
          </a:p>
        </p:txBody>
      </p:sp>
      <p:sp>
        <p:nvSpPr>
          <p:cNvPr id="13349" name="ZoneTexte 5"/>
          <p:cNvSpPr txBox="1">
            <a:spLocks noChangeArrowheads="1"/>
          </p:cNvSpPr>
          <p:nvPr/>
        </p:nvSpPr>
        <p:spPr bwMode="auto">
          <a:xfrm>
            <a:off x="617538" y="5437188"/>
            <a:ext cx="58213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fr-FR" sz="1600" i="0">
                <a:solidFill>
                  <a:srgbClr val="000066"/>
                </a:solidFill>
              </a:rPr>
              <a:t>* At endpoint =  last time point :  with available genotype</a:t>
            </a:r>
          </a:p>
          <a:p>
            <a:pPr eaLnBrk="1" hangingPunct="1"/>
            <a:r>
              <a:rPr lang="fr-FR" altLang="fr-FR" sz="1600" i="0">
                <a:solidFill>
                  <a:srgbClr val="000066"/>
                </a:solidFill>
              </a:rPr>
              <a:t>** L10V, N = 1 ; V11I, N = 1 ; I13V, N = 1 ; I13V + G16E, N = 1</a:t>
            </a:r>
          </a:p>
        </p:txBody>
      </p:sp>
      <p:sp>
        <p:nvSpPr>
          <p:cNvPr id="13350" name="Rectangle 63"/>
          <p:cNvSpPr>
            <a:spLocks noGrp="1" noChangeArrowheads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13351" name="ZoneTexte 69"/>
          <p:cNvSpPr txBox="1">
            <a:spLocks noChangeArrowheads="1"/>
          </p:cNvSpPr>
          <p:nvPr/>
        </p:nvSpPr>
        <p:spPr bwMode="auto">
          <a:xfrm>
            <a:off x="6275388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Orkin C. HIV Med 2012;14:49-59</a:t>
            </a:r>
          </a:p>
        </p:txBody>
      </p:sp>
      <p:grpSp>
        <p:nvGrpSpPr>
          <p:cNvPr id="13352" name="Group 100"/>
          <p:cNvGrpSpPr>
            <a:grpSpLocks/>
          </p:cNvGrpSpPr>
          <p:nvPr/>
        </p:nvGrpSpPr>
        <p:grpSpPr bwMode="auto">
          <a:xfrm>
            <a:off x="-19050" y="6570663"/>
            <a:ext cx="947738" cy="287337"/>
            <a:chOff x="-12" y="4139"/>
            <a:chExt cx="597" cy="181"/>
          </a:xfrm>
        </p:grpSpPr>
        <p:sp>
          <p:nvSpPr>
            <p:cNvPr id="13353" name="AutoShape 162"/>
            <p:cNvSpPr>
              <a:spLocks noChangeArrowheads="1"/>
            </p:cNvSpPr>
            <p:nvPr/>
          </p:nvSpPr>
          <p:spPr bwMode="auto">
            <a:xfrm>
              <a:off x="-1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3354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200" b="1">
                  <a:solidFill>
                    <a:schemeClr val="accent2"/>
                  </a:solidFill>
                  <a:latin typeface="Cambria" pitchFamily="18" charset="0"/>
                </a:rPr>
                <a:t>ARTEMIS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>
            <a:spLocks noGrp="1"/>
          </p:cNvSpPr>
          <p:nvPr>
            <p:ph idx="4294967295"/>
          </p:nvPr>
        </p:nvSpPr>
        <p:spPr>
          <a:xfrm>
            <a:off x="42863" y="1096963"/>
            <a:ext cx="8489950" cy="4679950"/>
          </a:xfrm>
        </p:spPr>
        <p:txBody>
          <a:bodyPr/>
          <a:lstStyle/>
          <a:p>
            <a:r>
              <a:rPr lang="en-GB" altLang="fr-FR" sz="2800" b="1" smtClean="0">
                <a:latin typeface="Calibri" pitchFamily="34" charset="0"/>
                <a:ea typeface="ＭＳ Ｐゴシック" pitchFamily="34" charset="-128"/>
              </a:rPr>
              <a:t>Safety – W192 analysis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Data similar to that seen at W96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No new emerging AE with longer-term follow-up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Grade 2-4 treatment-related diarrhoea was significantly less frequent with DRV/r than with LPV/r (5.0% vs. 11.3%, respectively; P = 0.003)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DRV/r was associated with smaller median increases in total cholesterol and triglyceride levels than LPV/r. Changes in low- and high-density lipoprotein cholesterol were similar between groups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Similar increases in aspartate aminotransferase and alanine aminotransferase for DRV/r and LPV/r were observed</a:t>
            </a:r>
          </a:p>
        </p:txBody>
      </p:sp>
      <p:sp>
        <p:nvSpPr>
          <p:cNvPr id="14339" name="Rectangle 63"/>
          <p:cNvSpPr>
            <a:spLocks noGrp="1" noChangeArrowheads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14340" name="ZoneTexte 69"/>
          <p:cNvSpPr txBox="1">
            <a:spLocks noChangeArrowheads="1"/>
          </p:cNvSpPr>
          <p:nvPr/>
        </p:nvSpPr>
        <p:spPr bwMode="auto">
          <a:xfrm>
            <a:off x="6275388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Orkin C. HIV Med 2012;14:49-59</a:t>
            </a:r>
          </a:p>
        </p:txBody>
      </p:sp>
      <p:grpSp>
        <p:nvGrpSpPr>
          <p:cNvPr id="14341" name="Group 100"/>
          <p:cNvGrpSpPr>
            <a:grpSpLocks/>
          </p:cNvGrpSpPr>
          <p:nvPr/>
        </p:nvGrpSpPr>
        <p:grpSpPr bwMode="auto">
          <a:xfrm>
            <a:off x="-19050" y="6570663"/>
            <a:ext cx="947738" cy="287337"/>
            <a:chOff x="-12" y="4139"/>
            <a:chExt cx="597" cy="181"/>
          </a:xfrm>
        </p:grpSpPr>
        <p:sp>
          <p:nvSpPr>
            <p:cNvPr id="14342" name="AutoShape 162"/>
            <p:cNvSpPr>
              <a:spLocks noChangeArrowheads="1"/>
            </p:cNvSpPr>
            <p:nvPr/>
          </p:nvSpPr>
          <p:spPr bwMode="auto">
            <a:xfrm>
              <a:off x="-1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343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200" b="1">
                  <a:solidFill>
                    <a:schemeClr val="accent2"/>
                  </a:solidFill>
                  <a:latin typeface="Cambria" pitchFamily="18" charset="0"/>
                </a:rPr>
                <a:t>ARTEMIS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9"/>
          <p:cNvSpPr>
            <a:spLocks noGrp="1" noChangeArrowheads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grpSp>
        <p:nvGrpSpPr>
          <p:cNvPr id="4099" name="Group 38"/>
          <p:cNvGrpSpPr>
            <a:grpSpLocks/>
          </p:cNvGrpSpPr>
          <p:nvPr/>
        </p:nvGrpSpPr>
        <p:grpSpPr bwMode="auto">
          <a:xfrm>
            <a:off x="0" y="6570663"/>
            <a:ext cx="928688" cy="287337"/>
            <a:chOff x="0" y="4139"/>
            <a:chExt cx="585" cy="181"/>
          </a:xfrm>
        </p:grpSpPr>
        <p:sp>
          <p:nvSpPr>
            <p:cNvPr id="4133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34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200" b="1">
                  <a:solidFill>
                    <a:schemeClr val="accent2"/>
                  </a:solidFill>
                  <a:latin typeface="Cambria" pitchFamily="18" charset="0"/>
                </a:rPr>
                <a:t>ARTEMIS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03200" y="11001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3335338" y="3744913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346</a:t>
            </a:r>
          </a:p>
        </p:txBody>
      </p:sp>
      <p:sp>
        <p:nvSpPr>
          <p:cNvPr id="4102" name="Line 31"/>
          <p:cNvSpPr>
            <a:spLocks noChangeShapeType="1"/>
          </p:cNvSpPr>
          <p:nvPr/>
        </p:nvSpPr>
        <p:spPr bwMode="auto">
          <a:xfrm flipV="1">
            <a:off x="7038975" y="3009900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" name="Line 33"/>
          <p:cNvSpPr>
            <a:spLocks noChangeShapeType="1"/>
          </p:cNvSpPr>
          <p:nvPr/>
        </p:nvSpPr>
        <p:spPr bwMode="auto">
          <a:xfrm flipV="1">
            <a:off x="7038975" y="4038600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313113" y="2609850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fr-FR" sz="1600" b="1" i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343</a:t>
            </a:r>
          </a:p>
        </p:txBody>
      </p:sp>
      <p:cxnSp>
        <p:nvCxnSpPr>
          <p:cNvPr id="4105" name="Connecteur droit 66"/>
          <p:cNvCxnSpPr>
            <a:cxnSpLocks noChangeShapeType="1"/>
          </p:cNvCxnSpPr>
          <p:nvPr/>
        </p:nvCxnSpPr>
        <p:spPr bwMode="auto">
          <a:xfrm rot="5400000">
            <a:off x="2944019" y="266144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Espace réservé du contenu 2"/>
          <p:cNvSpPr>
            <a:spLocks/>
          </p:cNvSpPr>
          <p:nvPr/>
        </p:nvSpPr>
        <p:spPr bwMode="auto">
          <a:xfrm>
            <a:off x="203200" y="4953000"/>
            <a:ext cx="8864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altLang="fr-FR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altLang="fr-FR" sz="1800" i="0">
                <a:solidFill>
                  <a:srgbClr val="000066"/>
                </a:solidFill>
              </a:rPr>
              <a:t>Non inferiority of DRV/r vs LPV/r at W48: % HIV RNA &lt; 50 c/mL by </a:t>
            </a:r>
            <a:br>
              <a:rPr lang="en-GB" altLang="fr-FR" sz="1800" i="0">
                <a:solidFill>
                  <a:srgbClr val="000066"/>
                </a:solidFill>
              </a:rPr>
            </a:br>
            <a:r>
              <a:rPr lang="en-GB" altLang="fr-FR" sz="1800" i="0">
                <a:solidFill>
                  <a:srgbClr val="000066"/>
                </a:solidFill>
              </a:rPr>
              <a:t>per-protocol TLOVR analysis (lower margin of the 2-sided 95% CI for the difference = - 12%, 90% power). Superiority tested by ITT if non inferiority established</a:t>
            </a:r>
            <a:endParaRPr lang="en-GB" altLang="fr-FR" sz="1800" b="1" i="0">
              <a:solidFill>
                <a:srgbClr val="000066"/>
              </a:solidFill>
            </a:endParaRPr>
          </a:p>
        </p:txBody>
      </p:sp>
      <p:graphicFrame>
        <p:nvGraphicFramePr>
          <p:cNvPr id="16" name="Group 287"/>
          <p:cNvGraphicFramePr>
            <a:graphicFrameLocks noGrp="1"/>
          </p:cNvGraphicFramePr>
          <p:nvPr/>
        </p:nvGraphicFramePr>
        <p:xfrm>
          <a:off x="4240213" y="2633663"/>
          <a:ext cx="2727325" cy="755650"/>
        </p:xfrm>
        <a:graphic>
          <a:graphicData uri="http://schemas.openxmlformats.org/drawingml/2006/table">
            <a:tbl>
              <a:tblPr/>
              <a:tblGrid>
                <a:gridCol w="272732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800/100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fdc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862" name="Group 38"/>
          <p:cNvGraphicFramePr>
            <a:graphicFrameLocks noGrp="1"/>
          </p:cNvGraphicFramePr>
          <p:nvPr/>
        </p:nvGraphicFramePr>
        <p:xfrm>
          <a:off x="4240213" y="3509963"/>
          <a:ext cx="2727325" cy="961205"/>
        </p:xfrm>
        <a:graphic>
          <a:graphicData uri="http://schemas.openxmlformats.org/drawingml/2006/table">
            <a:tbl>
              <a:tblPr/>
              <a:tblGrid>
                <a:gridCol w="2727325"/>
              </a:tblGrid>
              <a:tr h="563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400/100 mg BID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or 800/200 mg QD</a:t>
                      </a:r>
                    </a:p>
                  </a:txBody>
                  <a:tcPr marT="48550" marB="485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3877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fdc QD</a:t>
                      </a:r>
                    </a:p>
                  </a:txBody>
                  <a:tcPr marT="48550" marB="485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3" name="Oval 170"/>
          <p:cNvSpPr>
            <a:spLocks noChangeArrowheads="1"/>
          </p:cNvSpPr>
          <p:nvPr/>
        </p:nvSpPr>
        <p:spPr bwMode="auto">
          <a:xfrm>
            <a:off x="2422525" y="14478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/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algn="ctr"/>
            <a:r>
              <a:rPr lang="en-GB" altLang="fr-FR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19" name="Oval 173"/>
          <p:cNvSpPr>
            <a:spLocks noChangeArrowheads="1"/>
          </p:cNvSpPr>
          <p:nvPr/>
        </p:nvSpPr>
        <p:spPr bwMode="auto">
          <a:xfrm>
            <a:off x="8339138" y="17272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1pPr>
            <a:lvl2pPr marL="37931725" indent="-374745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2pPr>
            <a:lvl3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3pPr>
            <a:lvl4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4pPr>
            <a:lvl5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ctr" eaLnBrk="1" hangingPunct="1">
              <a:defRPr/>
            </a:pPr>
            <a:r>
              <a:rPr lang="en-GB" altLang="fr-FR" sz="1600" b="1" i="0" dirty="0" smtClean="0">
                <a:solidFill>
                  <a:srgbClr val="0066FF"/>
                </a:solidFill>
                <a:latin typeface="Calibri" pitchFamily="-1" charset="0"/>
              </a:rPr>
              <a:t>W192</a:t>
            </a:r>
            <a:endParaRPr lang="en-GB" altLang="fr-FR" sz="1600" i="0" dirty="0" smtClean="0">
              <a:solidFill>
                <a:srgbClr val="0066FF"/>
              </a:solidFill>
              <a:latin typeface="Calibri" pitchFamily="-1" charset="0"/>
            </a:endParaRPr>
          </a:p>
        </p:txBody>
      </p:sp>
      <p:sp>
        <p:nvSpPr>
          <p:cNvPr id="4125" name="Line 174"/>
          <p:cNvSpPr>
            <a:spLocks noChangeShapeType="1"/>
          </p:cNvSpPr>
          <p:nvPr/>
        </p:nvSpPr>
        <p:spPr bwMode="auto">
          <a:xfrm>
            <a:off x="8634413" y="2254250"/>
            <a:ext cx="0" cy="20478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6" name="AutoShape 162"/>
          <p:cNvSpPr>
            <a:spLocks noChangeArrowheads="1"/>
          </p:cNvSpPr>
          <p:nvPr/>
        </p:nvSpPr>
        <p:spPr bwMode="auto">
          <a:xfrm>
            <a:off x="552450" y="2876550"/>
            <a:ext cx="2382838" cy="130968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fr-FR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/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</a:t>
            </a:r>
          </a:p>
          <a:p>
            <a:pPr algn="ctr"/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altLang="fr-FR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5,000 c/mL</a:t>
            </a:r>
          </a:p>
          <a:p>
            <a:pPr algn="ctr"/>
            <a:r>
              <a: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</p:txBody>
      </p:sp>
      <p:sp>
        <p:nvSpPr>
          <p:cNvPr id="4127" name="ZoneTexte 71"/>
          <p:cNvSpPr txBox="1">
            <a:spLocks noChangeArrowheads="1"/>
          </p:cNvSpPr>
          <p:nvPr/>
        </p:nvSpPr>
        <p:spPr bwMode="auto">
          <a:xfrm>
            <a:off x="1184275" y="4495800"/>
            <a:ext cx="6750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fr-FR" sz="1800" i="0">
                <a:solidFill>
                  <a:srgbClr val="000066"/>
                </a:solidFill>
              </a:rPr>
              <a:t>*Randomisation was stratified by HIV RNA (&lt; or </a:t>
            </a:r>
            <a:r>
              <a:rPr lang="en-GB" altLang="fr-FR" sz="1800" i="0" u="sng">
                <a:solidFill>
                  <a:srgbClr val="000066"/>
                </a:solidFill>
              </a:rPr>
              <a:t>&gt;</a:t>
            </a:r>
            <a:r>
              <a:rPr lang="en-GB" altLang="fr-FR" sz="1800" i="0">
                <a:solidFill>
                  <a:srgbClr val="000066"/>
                </a:solidFill>
              </a:rPr>
              <a:t> 100,000 c/mL)</a:t>
            </a:r>
            <a:br>
              <a:rPr lang="en-GB" altLang="fr-FR" sz="1800" i="0">
                <a:solidFill>
                  <a:srgbClr val="000066"/>
                </a:solidFill>
              </a:rPr>
            </a:br>
            <a:r>
              <a:rPr lang="en-GB" altLang="fr-FR" sz="1800" i="0">
                <a:solidFill>
                  <a:srgbClr val="000066"/>
                </a:solidFill>
              </a:rPr>
              <a:t>and CD4 (&lt; or </a:t>
            </a:r>
            <a:r>
              <a:rPr lang="en-GB" altLang="fr-FR" sz="1800" i="0" u="sng">
                <a:solidFill>
                  <a:srgbClr val="000066"/>
                </a:solidFill>
              </a:rPr>
              <a:t>&gt;</a:t>
            </a:r>
            <a:r>
              <a:rPr lang="en-GB" altLang="fr-FR" sz="1800" i="0">
                <a:solidFill>
                  <a:srgbClr val="000066"/>
                </a:solidFill>
              </a:rPr>
              <a:t> 200/mm</a:t>
            </a:r>
            <a:r>
              <a:rPr lang="en-GB" altLang="fr-FR" sz="1800" i="0" baseline="30000">
                <a:solidFill>
                  <a:srgbClr val="000066"/>
                </a:solidFill>
              </a:rPr>
              <a:t>3</a:t>
            </a:r>
            <a:r>
              <a:rPr lang="en-GB" altLang="fr-FR" sz="1800" i="0">
                <a:solidFill>
                  <a:srgbClr val="000066"/>
                </a:solidFill>
              </a:rPr>
              <a:t>) at screening</a:t>
            </a:r>
          </a:p>
        </p:txBody>
      </p:sp>
      <p:sp>
        <p:nvSpPr>
          <p:cNvPr id="25" name="Oval 173"/>
          <p:cNvSpPr>
            <a:spLocks noChangeArrowheads="1"/>
          </p:cNvSpPr>
          <p:nvPr/>
        </p:nvSpPr>
        <p:spPr bwMode="auto">
          <a:xfrm>
            <a:off x="6705600" y="17272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1pPr>
            <a:lvl2pPr marL="37931725" indent="-374745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2pPr>
            <a:lvl3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3pPr>
            <a:lvl4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4pPr>
            <a:lvl5pPr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ctr" eaLnBrk="1" hangingPunct="1">
              <a:defRPr/>
            </a:pPr>
            <a:r>
              <a:rPr lang="en-GB" altLang="fr-FR" sz="1600" b="1" i="0" dirty="0" smtClean="0">
                <a:solidFill>
                  <a:srgbClr val="0066FF"/>
                </a:solidFill>
                <a:latin typeface="Calibri" pitchFamily="-1" charset="0"/>
              </a:rPr>
              <a:t>W48</a:t>
            </a:r>
            <a:endParaRPr lang="en-GB" altLang="fr-FR" sz="1600" i="0" dirty="0" smtClean="0">
              <a:solidFill>
                <a:srgbClr val="0066FF"/>
              </a:solidFill>
              <a:latin typeface="Calibri" pitchFamily="-1" charset="0"/>
            </a:endParaRPr>
          </a:p>
        </p:txBody>
      </p:sp>
      <p:sp>
        <p:nvSpPr>
          <p:cNvPr id="4129" name="Line 174"/>
          <p:cNvSpPr>
            <a:spLocks noChangeShapeType="1"/>
          </p:cNvSpPr>
          <p:nvPr/>
        </p:nvSpPr>
        <p:spPr bwMode="auto">
          <a:xfrm>
            <a:off x="7000875" y="2254250"/>
            <a:ext cx="0" cy="20478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4130" name="AutoShape 41"/>
          <p:cNvCxnSpPr>
            <a:cxnSpLocks noChangeShapeType="1"/>
          </p:cNvCxnSpPr>
          <p:nvPr/>
        </p:nvCxnSpPr>
        <p:spPr bwMode="auto">
          <a:xfrm rot="10800000" flipH="1" flipV="1">
            <a:off x="4211638" y="2989263"/>
            <a:ext cx="1587" cy="1095375"/>
          </a:xfrm>
          <a:prstGeom prst="bentConnector3">
            <a:avLst>
              <a:gd name="adj1" fmla="val -60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1" name="Line 42"/>
          <p:cNvSpPr>
            <a:spLocks noChangeShapeType="1"/>
          </p:cNvSpPr>
          <p:nvPr/>
        </p:nvSpPr>
        <p:spPr bwMode="auto">
          <a:xfrm>
            <a:off x="2995613" y="3541713"/>
            <a:ext cx="2730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2" name="ZoneTexte 69"/>
          <p:cNvSpPr txBox="1">
            <a:spLocks noChangeArrowheads="1"/>
          </p:cNvSpPr>
          <p:nvPr/>
        </p:nvSpPr>
        <p:spPr bwMode="auto">
          <a:xfrm>
            <a:off x="6275388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Ortiz R. AIDS 2008;22:1389-97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>
            <a:spLocks noGrp="1" noChangeArrowheads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graphicFrame>
        <p:nvGraphicFramePr>
          <p:cNvPr id="252985" name="Group 57"/>
          <p:cNvGraphicFramePr>
            <a:graphicFrameLocks noGrp="1"/>
          </p:cNvGraphicFramePr>
          <p:nvPr>
            <p:ph idx="4294967295"/>
          </p:nvPr>
        </p:nvGraphicFramePr>
        <p:xfrm>
          <a:off x="1116013" y="1828800"/>
          <a:ext cx="6875462" cy="3408362"/>
        </p:xfrm>
        <a:graphic>
          <a:graphicData uri="http://schemas.openxmlformats.org/drawingml/2006/table">
            <a:tbl>
              <a:tblPr/>
              <a:tblGrid>
                <a:gridCol w="398462"/>
                <a:gridCol w="2819400"/>
                <a:gridCol w="1905000"/>
                <a:gridCol w="1752600"/>
              </a:tblGrid>
              <a:tr h="6423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DRV/r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343 *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LPV/r **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346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306999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Mean age, years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36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35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99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Female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30%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30%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15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Caucasian/Hispanic/Other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40% / 23% / 37%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44% / 21% / 35%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99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(log</a:t>
                      </a:r>
                      <a:r>
                        <a:rPr kumimoji="0" lang="en-GB" altLang="fr-FR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c/mL), mean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4.86 </a:t>
                      </a:r>
                      <a:r>
                        <a:rPr kumimoji="0" lang="en-GB" altLang="fr-F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0.64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4.84 </a:t>
                      </a:r>
                      <a:r>
                        <a:rPr kumimoji="0" lang="en-GB" altLang="fr-F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0.60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999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cell count (/mm</a:t>
                      </a:r>
                      <a:r>
                        <a:rPr kumimoji="0" lang="en-GB" alt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), median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228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218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8015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Hepatitis B and/or C coinfection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13%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14%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999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by W48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12%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16%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virologic failure</a:t>
                      </a:r>
                    </a:p>
                  </a:txBody>
                  <a:tcPr marL="90000" marR="90000" marT="46806" marB="46806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(&lt; 1%)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(2%)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01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adverse event</a:t>
                      </a:r>
                    </a:p>
                  </a:txBody>
                  <a:tcPr marL="90000" marR="90000" marT="46806" marB="46806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 (3%)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24 (7%)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71" name="ZoneTexte 69"/>
          <p:cNvSpPr txBox="1">
            <a:spLocks noChangeArrowheads="1"/>
          </p:cNvSpPr>
          <p:nvPr/>
        </p:nvSpPr>
        <p:spPr bwMode="auto">
          <a:xfrm>
            <a:off x="6275388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Ortiz R. AIDS 2008;22:1389-97</a:t>
            </a:r>
          </a:p>
        </p:txBody>
      </p:sp>
      <p:sp>
        <p:nvSpPr>
          <p:cNvPr id="5172" name="ZoneTexte 9"/>
          <p:cNvSpPr txBox="1">
            <a:spLocks noChangeArrowheads="1"/>
          </p:cNvSpPr>
          <p:nvPr/>
        </p:nvSpPr>
        <p:spPr bwMode="auto">
          <a:xfrm>
            <a:off x="1093788" y="5248275"/>
            <a:ext cx="71120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fr-FR" sz="1400" i="0">
                <a:solidFill>
                  <a:srgbClr val="000066"/>
                </a:solidFill>
              </a:rPr>
              <a:t>* 3 patients excluded for the per-protocol analysis (did not received study medication</a:t>
            </a:r>
          </a:p>
          <a:p>
            <a:pPr eaLnBrk="1" hangingPunct="1"/>
            <a:r>
              <a:rPr lang="en-GB" altLang="fr-FR" sz="1400" i="0">
                <a:solidFill>
                  <a:srgbClr val="000066"/>
                </a:solidFill>
              </a:rPr>
              <a:t>or received disallowed therapy for more than 1 week)</a:t>
            </a:r>
          </a:p>
          <a:p>
            <a:pPr eaLnBrk="1" hangingPunct="1"/>
            <a:r>
              <a:rPr lang="en-GB" altLang="fr-FR" sz="1400" i="0">
                <a:solidFill>
                  <a:srgbClr val="000066"/>
                </a:solidFill>
              </a:rPr>
              <a:t>** LPV/r was administered BID or QD according to investigator and/or patient preference</a:t>
            </a:r>
          </a:p>
          <a:p>
            <a:pPr eaLnBrk="1" hangingPunct="1"/>
            <a:r>
              <a:rPr lang="en-GB" altLang="fr-FR" sz="1400" i="0">
                <a:solidFill>
                  <a:srgbClr val="000066"/>
                </a:solidFill>
              </a:rPr>
              <a:t>(77% received BID, 15% QD and 8% both; 15% received soft-gel capsules, 2% tablets</a:t>
            </a:r>
          </a:p>
          <a:p>
            <a:pPr eaLnBrk="1" hangingPunct="1"/>
            <a:r>
              <a:rPr lang="en-GB" altLang="fr-FR" sz="1400" i="0">
                <a:solidFill>
                  <a:srgbClr val="000066"/>
                </a:solidFill>
              </a:rPr>
              <a:t>and 83% switched from SGC to tablets)</a:t>
            </a:r>
          </a:p>
        </p:txBody>
      </p:sp>
      <p:sp>
        <p:nvSpPr>
          <p:cNvPr id="5173" name="Text Box 2"/>
          <p:cNvSpPr txBox="1">
            <a:spLocks noChangeArrowheads="1"/>
          </p:cNvSpPr>
          <p:nvPr/>
        </p:nvSpPr>
        <p:spPr bwMode="auto">
          <a:xfrm>
            <a:off x="989013" y="1138238"/>
            <a:ext cx="7127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fr-FR" sz="2800" b="1" i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grpSp>
        <p:nvGrpSpPr>
          <p:cNvPr id="5174" name="Group 100"/>
          <p:cNvGrpSpPr>
            <a:grpSpLocks/>
          </p:cNvGrpSpPr>
          <p:nvPr/>
        </p:nvGrpSpPr>
        <p:grpSpPr bwMode="auto">
          <a:xfrm>
            <a:off x="-19050" y="6570663"/>
            <a:ext cx="947738" cy="287337"/>
            <a:chOff x="-12" y="4139"/>
            <a:chExt cx="597" cy="181"/>
          </a:xfrm>
        </p:grpSpPr>
        <p:sp>
          <p:nvSpPr>
            <p:cNvPr id="5175" name="AutoShape 162"/>
            <p:cNvSpPr>
              <a:spLocks noChangeArrowheads="1"/>
            </p:cNvSpPr>
            <p:nvPr/>
          </p:nvSpPr>
          <p:spPr bwMode="auto">
            <a:xfrm>
              <a:off x="-1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76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200" b="1">
                  <a:solidFill>
                    <a:schemeClr val="accent2"/>
                  </a:solidFill>
                  <a:latin typeface="Cambria" pitchFamily="18" charset="0"/>
                </a:rPr>
                <a:t>ARTEMIS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3"/>
          <p:cNvSpPr>
            <a:spLocks noGrp="1" noChangeArrowheads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graphicFrame>
        <p:nvGraphicFramePr>
          <p:cNvPr id="255040" name="Group 64"/>
          <p:cNvGraphicFramePr>
            <a:graphicFrameLocks noGrp="1"/>
          </p:cNvGraphicFramePr>
          <p:nvPr/>
        </p:nvGraphicFramePr>
        <p:xfrm>
          <a:off x="5003800" y="2636838"/>
          <a:ext cx="3759200" cy="1887537"/>
        </p:xfrm>
        <a:graphic>
          <a:graphicData uri="http://schemas.openxmlformats.org/drawingml/2006/table">
            <a:tbl>
              <a:tblPr/>
              <a:tblGrid>
                <a:gridCol w="2109788"/>
                <a:gridCol w="800100"/>
                <a:gridCol w="849312"/>
              </a:tblGrid>
              <a:tr h="64247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Baseline</a:t>
                      </a: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DRV/r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(%)</a:t>
                      </a: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LPV/r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(%)</a:t>
                      </a: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66064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RNA &lt; 5 log</a:t>
                      </a:r>
                      <a:r>
                        <a:rPr kumimoji="0" lang="en-GB" altLang="fr-F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  <a:r>
                        <a:rPr kumimoji="0" lang="en-GB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c/mL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RNA </a:t>
                      </a:r>
                      <a:r>
                        <a:rPr kumimoji="0" lang="en-GB" altLang="fr-FR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&gt;</a:t>
                      </a:r>
                      <a:r>
                        <a:rPr kumimoji="0" lang="en-GB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5 log</a:t>
                      </a:r>
                      <a:r>
                        <a:rPr kumimoji="0" lang="en-GB" altLang="fr-FR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  <a:r>
                        <a:rPr kumimoji="0" lang="en-GB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c/mL</a:t>
                      </a: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79 *</a:t>
                      </a: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67 *</a:t>
                      </a: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44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</a:t>
                      </a:r>
                      <a:r>
                        <a:rPr kumimoji="0" lang="en-GB" altLang="fr-FR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&gt;</a:t>
                      </a:r>
                      <a:r>
                        <a:rPr kumimoji="0" lang="en-GB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200/mm</a:t>
                      </a:r>
                      <a:r>
                        <a:rPr kumimoji="0" lang="en-GB" altLang="fr-FR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endParaRPr kumimoji="0" lang="en-GB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&lt; 200/mm</a:t>
                      </a:r>
                      <a:r>
                        <a:rPr kumimoji="0" lang="en-GB" altLang="fr-FR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endParaRPr kumimoji="0" lang="en-GB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79</a:t>
                      </a: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70</a:t>
                      </a:r>
                    </a:p>
                  </a:txBody>
                  <a:tcPr marL="90000" marR="90000" marT="46817" marB="468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165" name="Text Box 134"/>
          <p:cNvSpPr txBox="1">
            <a:spLocks noChangeArrowheads="1"/>
          </p:cNvSpPr>
          <p:nvPr/>
        </p:nvSpPr>
        <p:spPr bwMode="auto">
          <a:xfrm>
            <a:off x="5003800" y="1627188"/>
            <a:ext cx="37592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HIV RNA &lt; 50 c/mL at W48 </a:t>
            </a:r>
            <a:b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</a:br>
            <a: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(per-protocol, TLOVR) </a:t>
            </a:r>
            <a:b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</a:br>
            <a:r>
              <a:rPr lang="en-GB" altLang="fr-FR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by baseline stratification factors</a:t>
            </a:r>
          </a:p>
        </p:txBody>
      </p:sp>
      <p:sp>
        <p:nvSpPr>
          <p:cNvPr id="6166" name="Text Box 2"/>
          <p:cNvSpPr txBox="1">
            <a:spLocks noChangeArrowheads="1"/>
          </p:cNvSpPr>
          <p:nvPr/>
        </p:nvSpPr>
        <p:spPr bwMode="auto">
          <a:xfrm>
            <a:off x="1909763" y="1133475"/>
            <a:ext cx="5286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fr-FR" sz="2800" b="1" i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6167" name="ZoneTexte 68"/>
          <p:cNvSpPr txBox="1">
            <a:spLocks noChangeArrowheads="1"/>
          </p:cNvSpPr>
          <p:nvPr/>
        </p:nvSpPr>
        <p:spPr bwMode="auto">
          <a:xfrm>
            <a:off x="7370763" y="4572000"/>
            <a:ext cx="1090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fr-FR" sz="1600" i="0">
                <a:solidFill>
                  <a:srgbClr val="000066"/>
                </a:solidFill>
              </a:rPr>
              <a:t>* P &lt; 0.05</a:t>
            </a:r>
          </a:p>
        </p:txBody>
      </p:sp>
      <p:sp>
        <p:nvSpPr>
          <p:cNvPr id="6168" name="ZoneTexte 69"/>
          <p:cNvSpPr txBox="1">
            <a:spLocks noChangeArrowheads="1"/>
          </p:cNvSpPr>
          <p:nvPr/>
        </p:nvSpPr>
        <p:spPr bwMode="auto">
          <a:xfrm>
            <a:off x="6275388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Ortiz R. AIDS 2008;22:1389-97</a:t>
            </a:r>
          </a:p>
        </p:txBody>
      </p:sp>
      <p:sp>
        <p:nvSpPr>
          <p:cNvPr id="6169" name="AutoShape 162"/>
          <p:cNvSpPr>
            <a:spLocks noChangeArrowheads="1"/>
          </p:cNvSpPr>
          <p:nvPr/>
        </p:nvSpPr>
        <p:spPr bwMode="auto">
          <a:xfrm>
            <a:off x="5508625" y="5300663"/>
            <a:ext cx="2919413" cy="9048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Median CD4/mm</a:t>
            </a:r>
            <a:r>
              <a:rPr lang="en-US" altLang="fr-FR" sz="1600" i="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 increase </a:t>
            </a:r>
            <a:b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</a:br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at W48 (ITT, NC = F): </a:t>
            </a:r>
          </a:p>
          <a:p>
            <a:pPr algn="ctr"/>
            <a:r>
              <a:rPr lang="en-US" altLang="fr-FR" sz="1600" i="0">
                <a:solidFill>
                  <a:srgbClr val="000066"/>
                </a:solidFill>
                <a:cs typeface="Arial" pitchFamily="34" charset="0"/>
              </a:rPr>
              <a:t>137 (DRV/r) vs 141 (LPV/r)</a:t>
            </a:r>
          </a:p>
        </p:txBody>
      </p:sp>
      <p:grpSp>
        <p:nvGrpSpPr>
          <p:cNvPr id="6170" name="Groupe 46"/>
          <p:cNvGrpSpPr>
            <a:grpSpLocks/>
          </p:cNvGrpSpPr>
          <p:nvPr/>
        </p:nvGrpSpPr>
        <p:grpSpPr bwMode="auto">
          <a:xfrm>
            <a:off x="-19050" y="1627188"/>
            <a:ext cx="4730750" cy="5230812"/>
            <a:chOff x="-19050" y="1627188"/>
            <a:chExt cx="4730103" cy="5230812"/>
          </a:xfrm>
        </p:grpSpPr>
        <p:sp>
          <p:nvSpPr>
            <p:cNvPr id="6171" name="Text Box 134"/>
            <p:cNvSpPr txBox="1">
              <a:spLocks noChangeArrowheads="1"/>
            </p:cNvSpPr>
            <p:nvPr/>
          </p:nvSpPr>
          <p:spPr bwMode="auto">
            <a:xfrm>
              <a:off x="1066800" y="1627188"/>
              <a:ext cx="33067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GB" altLang="fr-FR" sz="2000" b="1" i="0">
                  <a:solidFill>
                    <a:schemeClr val="accent2"/>
                  </a:solidFill>
                  <a:latin typeface="Calibri" pitchFamily="34" charset="0"/>
                  <a:cs typeface="Arial" pitchFamily="34" charset="0"/>
                </a:rPr>
                <a:t>HIV RNA &lt; 50 c/mL (TLOVR)</a:t>
              </a:r>
            </a:p>
          </p:txBody>
        </p:sp>
        <p:sp>
          <p:nvSpPr>
            <p:cNvPr id="6172" name="Rectangle 133"/>
            <p:cNvSpPr>
              <a:spLocks noChangeArrowheads="1"/>
            </p:cNvSpPr>
            <p:nvPr/>
          </p:nvSpPr>
          <p:spPr bwMode="auto">
            <a:xfrm>
              <a:off x="1160463" y="2757488"/>
              <a:ext cx="609600" cy="2390775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alt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6173" name="Rectangle 135"/>
            <p:cNvSpPr>
              <a:spLocks noChangeArrowheads="1"/>
            </p:cNvSpPr>
            <p:nvPr/>
          </p:nvSpPr>
          <p:spPr bwMode="auto">
            <a:xfrm>
              <a:off x="290513" y="43608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6174" name="Rectangle 136"/>
            <p:cNvSpPr>
              <a:spLocks noChangeArrowheads="1"/>
            </p:cNvSpPr>
            <p:nvPr/>
          </p:nvSpPr>
          <p:spPr bwMode="auto">
            <a:xfrm>
              <a:off x="290513" y="366871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6175" name="Rectangle 137"/>
            <p:cNvSpPr>
              <a:spLocks noChangeArrowheads="1"/>
            </p:cNvSpPr>
            <p:nvPr/>
          </p:nvSpPr>
          <p:spPr bwMode="auto">
            <a:xfrm>
              <a:off x="192088" y="2287588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6176" name="Rectangle 138"/>
            <p:cNvSpPr>
              <a:spLocks noChangeArrowheads="1"/>
            </p:cNvSpPr>
            <p:nvPr/>
          </p:nvSpPr>
          <p:spPr bwMode="auto">
            <a:xfrm>
              <a:off x="290513" y="29781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6177" name="Line 139"/>
            <p:cNvSpPr>
              <a:spLocks noChangeShapeType="1"/>
            </p:cNvSpPr>
            <p:nvPr/>
          </p:nvSpPr>
          <p:spPr bwMode="auto">
            <a:xfrm>
              <a:off x="581025" y="446722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78" name="Line 140"/>
            <p:cNvSpPr>
              <a:spLocks noChangeShapeType="1"/>
            </p:cNvSpPr>
            <p:nvPr/>
          </p:nvSpPr>
          <p:spPr bwMode="auto">
            <a:xfrm>
              <a:off x="581025" y="37766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79" name="Line 141"/>
            <p:cNvSpPr>
              <a:spLocks noChangeShapeType="1"/>
            </p:cNvSpPr>
            <p:nvPr/>
          </p:nvSpPr>
          <p:spPr bwMode="auto">
            <a:xfrm>
              <a:off x="581025" y="23923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80" name="Line 142"/>
            <p:cNvSpPr>
              <a:spLocks noChangeShapeType="1"/>
            </p:cNvSpPr>
            <p:nvPr/>
          </p:nvSpPr>
          <p:spPr bwMode="auto">
            <a:xfrm>
              <a:off x="581025" y="308292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81" name="Line 143"/>
            <p:cNvSpPr>
              <a:spLocks noChangeShapeType="1"/>
            </p:cNvSpPr>
            <p:nvPr/>
          </p:nvSpPr>
          <p:spPr bwMode="auto">
            <a:xfrm>
              <a:off x="671513" y="238283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82" name="Rectangle 144"/>
            <p:cNvSpPr>
              <a:spLocks noChangeArrowheads="1"/>
            </p:cNvSpPr>
            <p:nvPr/>
          </p:nvSpPr>
          <p:spPr bwMode="auto">
            <a:xfrm>
              <a:off x="1265238" y="2365375"/>
              <a:ext cx="381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8000"/>
                  </a:solidFill>
                  <a:cs typeface="Arial" pitchFamily="34" charset="0"/>
                </a:rPr>
                <a:t>84</a:t>
              </a:r>
            </a:p>
          </p:txBody>
        </p:sp>
        <p:sp>
          <p:nvSpPr>
            <p:cNvPr id="6183" name="Rectangle 145"/>
            <p:cNvSpPr>
              <a:spLocks noChangeArrowheads="1"/>
            </p:cNvSpPr>
            <p:nvPr/>
          </p:nvSpPr>
          <p:spPr bwMode="auto">
            <a:xfrm>
              <a:off x="2051050" y="2571750"/>
              <a:ext cx="381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993300"/>
                  </a:solidFill>
                  <a:cs typeface="Arial" pitchFamily="34" charset="0"/>
                </a:rPr>
                <a:t>78</a:t>
              </a:r>
            </a:p>
          </p:txBody>
        </p:sp>
        <p:sp>
          <p:nvSpPr>
            <p:cNvPr id="6184" name="Line 146"/>
            <p:cNvSpPr>
              <a:spLocks noChangeShapeType="1"/>
            </p:cNvSpPr>
            <p:nvPr/>
          </p:nvSpPr>
          <p:spPr bwMode="auto">
            <a:xfrm>
              <a:off x="581025" y="5159375"/>
              <a:ext cx="40544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6185" name="Rectangle 147"/>
            <p:cNvSpPr>
              <a:spLocks noChangeArrowheads="1"/>
            </p:cNvSpPr>
            <p:nvPr/>
          </p:nvSpPr>
          <p:spPr bwMode="auto">
            <a:xfrm>
              <a:off x="1239838" y="4830763"/>
              <a:ext cx="436562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200" b="1" i="0"/>
                <a:t>343</a:t>
              </a:r>
            </a:p>
          </p:txBody>
        </p:sp>
        <p:sp>
          <p:nvSpPr>
            <p:cNvPr id="6186" name="Text Box 148"/>
            <p:cNvSpPr txBox="1">
              <a:spLocks noChangeArrowheads="1"/>
            </p:cNvSpPr>
            <p:nvPr/>
          </p:nvSpPr>
          <p:spPr bwMode="auto">
            <a:xfrm>
              <a:off x="219075" y="18557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800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187" name="Text Box 149"/>
            <p:cNvSpPr txBox="1">
              <a:spLocks noChangeArrowheads="1"/>
            </p:cNvSpPr>
            <p:nvPr/>
          </p:nvSpPr>
          <p:spPr bwMode="auto">
            <a:xfrm>
              <a:off x="1066800" y="5189538"/>
              <a:ext cx="8270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6188" name="Text Box 150"/>
            <p:cNvSpPr txBox="1">
              <a:spLocks noChangeArrowheads="1"/>
            </p:cNvSpPr>
            <p:nvPr/>
          </p:nvSpPr>
          <p:spPr bwMode="auto">
            <a:xfrm>
              <a:off x="1870075" y="5189538"/>
              <a:ext cx="7207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</a:rPr>
                <a:t>LPV/r</a:t>
              </a:r>
            </a:p>
          </p:txBody>
        </p:sp>
        <p:sp>
          <p:nvSpPr>
            <p:cNvPr id="6189" name="Rectangle 151"/>
            <p:cNvSpPr>
              <a:spLocks noChangeArrowheads="1"/>
            </p:cNvSpPr>
            <p:nvPr/>
          </p:nvSpPr>
          <p:spPr bwMode="auto">
            <a:xfrm>
              <a:off x="1935163" y="2989263"/>
              <a:ext cx="609600" cy="2159000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alt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6190" name="Rectangle 152"/>
            <p:cNvSpPr>
              <a:spLocks noChangeArrowheads="1"/>
            </p:cNvSpPr>
            <p:nvPr/>
          </p:nvSpPr>
          <p:spPr bwMode="auto">
            <a:xfrm>
              <a:off x="2014538" y="4830763"/>
              <a:ext cx="436562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200" b="1" i="0"/>
                <a:t>346</a:t>
              </a:r>
            </a:p>
          </p:txBody>
        </p:sp>
        <p:sp>
          <p:nvSpPr>
            <p:cNvPr id="6191" name="Text Box 154"/>
            <p:cNvSpPr txBox="1">
              <a:spLocks noChangeArrowheads="1"/>
            </p:cNvSpPr>
            <p:nvPr/>
          </p:nvSpPr>
          <p:spPr bwMode="auto">
            <a:xfrm>
              <a:off x="1812925" y="2446338"/>
              <a:ext cx="18415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GB" altLang="fr-FR" sz="2800" i="0">
                <a:solidFill>
                  <a:srgbClr val="000066"/>
                </a:solidFill>
              </a:endParaRPr>
            </a:p>
          </p:txBody>
        </p:sp>
        <p:sp>
          <p:nvSpPr>
            <p:cNvPr id="6192" name="ZoneTexte 86"/>
            <p:cNvSpPr txBox="1">
              <a:spLocks noChangeArrowheads="1"/>
            </p:cNvSpPr>
            <p:nvPr/>
          </p:nvSpPr>
          <p:spPr bwMode="auto">
            <a:xfrm>
              <a:off x="804863" y="5556250"/>
              <a:ext cx="2158091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</a:rPr>
                <a:t>95% CI </a:t>
              </a:r>
              <a:br>
                <a:rPr lang="en-GB" altLang="fr-FR" sz="1500" i="0">
                  <a:solidFill>
                    <a:srgbClr val="000066"/>
                  </a:solidFill>
                </a:rPr>
              </a:br>
              <a:r>
                <a:rPr lang="en-GB" altLang="fr-FR" sz="1500" i="0">
                  <a:solidFill>
                    <a:srgbClr val="000066"/>
                  </a:solidFill>
                </a:rPr>
                <a:t>for the </a:t>
              </a: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  <a:endParaRPr lang="en-GB" altLang="fr-FR" sz="1500" i="0">
                <a:solidFill>
                  <a:srgbClr val="000066"/>
                </a:solidFill>
                <a:cs typeface="Arial" pitchFamily="34" charset="0"/>
              </a:endParaRP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= (- 0.1; 11) (P &lt; 0.001)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latin typeface="Wingdings" pitchFamily="2" charset="2"/>
                  <a:cs typeface="Arial" pitchFamily="34" charset="0"/>
                </a:rPr>
                <a:t></a:t>
              </a: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 Non inferiority</a:t>
              </a:r>
            </a:p>
          </p:txBody>
        </p:sp>
        <p:sp>
          <p:nvSpPr>
            <p:cNvPr id="6193" name="Rectangle 133"/>
            <p:cNvSpPr>
              <a:spLocks noChangeArrowheads="1"/>
            </p:cNvSpPr>
            <p:nvPr/>
          </p:nvSpPr>
          <p:spPr bwMode="auto">
            <a:xfrm>
              <a:off x="3035300" y="2757488"/>
              <a:ext cx="609600" cy="2390775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alt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6194" name="Rectangle 144"/>
            <p:cNvSpPr>
              <a:spLocks noChangeArrowheads="1"/>
            </p:cNvSpPr>
            <p:nvPr/>
          </p:nvSpPr>
          <p:spPr bwMode="auto">
            <a:xfrm>
              <a:off x="3152775" y="2343150"/>
              <a:ext cx="381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008000"/>
                  </a:solidFill>
                  <a:cs typeface="Arial" pitchFamily="34" charset="0"/>
                </a:rPr>
                <a:t>84</a:t>
              </a:r>
            </a:p>
          </p:txBody>
        </p:sp>
        <p:sp>
          <p:nvSpPr>
            <p:cNvPr id="6195" name="Rectangle 145"/>
            <p:cNvSpPr>
              <a:spLocks noChangeArrowheads="1"/>
            </p:cNvSpPr>
            <p:nvPr/>
          </p:nvSpPr>
          <p:spPr bwMode="auto">
            <a:xfrm>
              <a:off x="3927475" y="2571750"/>
              <a:ext cx="381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/>
              <a:r>
                <a:rPr lang="en-GB" altLang="fr-FR" sz="1400" b="1" i="0">
                  <a:solidFill>
                    <a:srgbClr val="993300"/>
                  </a:solidFill>
                  <a:cs typeface="Arial" pitchFamily="34" charset="0"/>
                </a:rPr>
                <a:t>78</a:t>
              </a:r>
            </a:p>
          </p:txBody>
        </p:sp>
        <p:sp>
          <p:nvSpPr>
            <p:cNvPr id="6196" name="Rectangle 147"/>
            <p:cNvSpPr>
              <a:spLocks noChangeArrowheads="1"/>
            </p:cNvSpPr>
            <p:nvPr/>
          </p:nvSpPr>
          <p:spPr bwMode="auto">
            <a:xfrm>
              <a:off x="3114675" y="4830763"/>
              <a:ext cx="436563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200" b="1" i="0"/>
                <a:t>343</a:t>
              </a:r>
            </a:p>
          </p:txBody>
        </p:sp>
        <p:sp>
          <p:nvSpPr>
            <p:cNvPr id="6197" name="Text Box 149"/>
            <p:cNvSpPr txBox="1">
              <a:spLocks noChangeArrowheads="1"/>
            </p:cNvSpPr>
            <p:nvPr/>
          </p:nvSpPr>
          <p:spPr bwMode="auto">
            <a:xfrm>
              <a:off x="2971800" y="5189538"/>
              <a:ext cx="8270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6198" name="Text Box 150"/>
            <p:cNvSpPr txBox="1">
              <a:spLocks noChangeArrowheads="1"/>
            </p:cNvSpPr>
            <p:nvPr/>
          </p:nvSpPr>
          <p:spPr bwMode="auto">
            <a:xfrm>
              <a:off x="3733800" y="5189538"/>
              <a:ext cx="762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</a:rPr>
                <a:t>LPV/r</a:t>
              </a:r>
            </a:p>
          </p:txBody>
        </p:sp>
        <p:sp>
          <p:nvSpPr>
            <p:cNvPr id="6199" name="Rectangle 151"/>
            <p:cNvSpPr>
              <a:spLocks noChangeArrowheads="1"/>
            </p:cNvSpPr>
            <p:nvPr/>
          </p:nvSpPr>
          <p:spPr bwMode="auto">
            <a:xfrm>
              <a:off x="3810000" y="2989263"/>
              <a:ext cx="609600" cy="2159000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altLang="fr-FR" sz="1800" i="0">
                <a:solidFill>
                  <a:srgbClr val="000066"/>
                </a:solidFill>
              </a:endParaRPr>
            </a:p>
          </p:txBody>
        </p:sp>
        <p:sp>
          <p:nvSpPr>
            <p:cNvPr id="6200" name="Rectangle 152"/>
            <p:cNvSpPr>
              <a:spLocks noChangeArrowheads="1"/>
            </p:cNvSpPr>
            <p:nvPr/>
          </p:nvSpPr>
          <p:spPr bwMode="auto">
            <a:xfrm>
              <a:off x="3889375" y="4830763"/>
              <a:ext cx="436563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fr-FR" sz="1200" b="1" i="0"/>
                <a:t>346</a:t>
              </a:r>
            </a:p>
          </p:txBody>
        </p:sp>
        <p:sp>
          <p:nvSpPr>
            <p:cNvPr id="6201" name="Rectangle 64"/>
            <p:cNvSpPr>
              <a:spLocks noChangeArrowheads="1"/>
            </p:cNvSpPr>
            <p:nvPr/>
          </p:nvSpPr>
          <p:spPr bwMode="auto">
            <a:xfrm>
              <a:off x="1139825" y="2012950"/>
              <a:ext cx="1416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800" i="0">
                  <a:solidFill>
                    <a:srgbClr val="000066"/>
                  </a:solidFill>
                  <a:cs typeface="Arial" pitchFamily="34" charset="0"/>
                </a:rPr>
                <a:t>Per protocol</a:t>
              </a:r>
            </a:p>
          </p:txBody>
        </p:sp>
        <p:sp>
          <p:nvSpPr>
            <p:cNvPr id="6202" name="Rectangle 65"/>
            <p:cNvSpPr>
              <a:spLocks noChangeArrowheads="1"/>
            </p:cNvSpPr>
            <p:nvPr/>
          </p:nvSpPr>
          <p:spPr bwMode="auto">
            <a:xfrm>
              <a:off x="3468688" y="2012950"/>
              <a:ext cx="527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5000"/>
                </a:spcBef>
              </a:pPr>
              <a:r>
                <a:rPr lang="en-GB" altLang="fr-FR" sz="1800" i="0">
                  <a:solidFill>
                    <a:srgbClr val="000066"/>
                  </a:solidFill>
                  <a:cs typeface="Arial" pitchFamily="34" charset="0"/>
                </a:rPr>
                <a:t>ITT</a:t>
              </a:r>
            </a:p>
          </p:txBody>
        </p:sp>
        <p:sp>
          <p:nvSpPr>
            <p:cNvPr id="6203" name="ZoneTexte 86"/>
            <p:cNvSpPr txBox="1">
              <a:spLocks noChangeArrowheads="1"/>
            </p:cNvSpPr>
            <p:nvPr/>
          </p:nvSpPr>
          <p:spPr bwMode="auto">
            <a:xfrm>
              <a:off x="2743848" y="5556250"/>
              <a:ext cx="1967205" cy="1134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</a:rPr>
                <a:t>95% CI </a:t>
              </a:r>
              <a:br>
                <a:rPr lang="en-GB" altLang="fr-FR" sz="1500" i="0">
                  <a:solidFill>
                    <a:srgbClr val="000066"/>
                  </a:solidFill>
                </a:rPr>
              </a:br>
              <a:r>
                <a:rPr lang="en-GB" altLang="fr-FR" sz="1500" i="0">
                  <a:solidFill>
                    <a:srgbClr val="000066"/>
                  </a:solidFill>
                </a:rPr>
                <a:t>for the </a:t>
              </a: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  <a:endParaRPr lang="en-GB" altLang="fr-FR" sz="1500" i="0">
                <a:solidFill>
                  <a:srgbClr val="000066"/>
                </a:solidFill>
                <a:cs typeface="Arial" pitchFamily="34" charset="0"/>
              </a:endParaRP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= (- 0.3; 11)</a:t>
              </a:r>
            </a:p>
            <a:p>
              <a:pPr algn="ctr" eaLnBrk="1" hangingPunct="1">
                <a:lnSpc>
                  <a:spcPct val="90000"/>
                </a:lnSpc>
                <a:buFont typeface="Wingdings" pitchFamily="2" charset="2"/>
                <a:buChar char="è"/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Test for superiority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GB" altLang="fr-FR" sz="1500" i="0">
                  <a:solidFill>
                    <a:srgbClr val="000066"/>
                  </a:solidFill>
                  <a:cs typeface="Arial" pitchFamily="34" charset="0"/>
                </a:rPr>
                <a:t>(P = 0.062)</a:t>
              </a:r>
            </a:p>
          </p:txBody>
        </p:sp>
        <p:sp>
          <p:nvSpPr>
            <p:cNvPr id="6204" name="Rectangle 135"/>
            <p:cNvSpPr>
              <a:spLocks noChangeArrowheads="1"/>
            </p:cNvSpPr>
            <p:nvPr/>
          </p:nvSpPr>
          <p:spPr bwMode="auto">
            <a:xfrm>
              <a:off x="388938" y="5038725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6205" name="ZoneTexte 69"/>
            <p:cNvSpPr txBox="1">
              <a:spLocks noChangeArrowheads="1"/>
            </p:cNvSpPr>
            <p:nvPr/>
          </p:nvSpPr>
          <p:spPr bwMode="auto">
            <a:xfrm>
              <a:off x="685800" y="4811713"/>
              <a:ext cx="508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400" i="0">
                  <a:solidFill>
                    <a:srgbClr val="000066"/>
                  </a:solidFill>
                </a:rPr>
                <a:t>N = </a:t>
              </a:r>
            </a:p>
          </p:txBody>
        </p:sp>
        <p:grpSp>
          <p:nvGrpSpPr>
            <p:cNvPr id="6206" name="Group 100"/>
            <p:cNvGrpSpPr>
              <a:grpSpLocks/>
            </p:cNvGrpSpPr>
            <p:nvPr/>
          </p:nvGrpSpPr>
          <p:grpSpPr bwMode="auto">
            <a:xfrm>
              <a:off x="-19050" y="6570663"/>
              <a:ext cx="947738" cy="287337"/>
              <a:chOff x="-12" y="4139"/>
              <a:chExt cx="597" cy="181"/>
            </a:xfrm>
          </p:grpSpPr>
          <p:sp>
            <p:nvSpPr>
              <p:cNvPr id="6207" name="AutoShape 162"/>
              <p:cNvSpPr>
                <a:spLocks noChangeArrowheads="1"/>
              </p:cNvSpPr>
              <p:nvPr/>
            </p:nvSpPr>
            <p:spPr bwMode="auto">
              <a:xfrm>
                <a:off x="-12" y="4139"/>
                <a:ext cx="567" cy="181"/>
              </a:xfrm>
              <a:prstGeom prst="roundRect">
                <a:avLst>
                  <a:gd name="adj" fmla="val 16667"/>
                </a:avLst>
              </a:prstGeom>
              <a:solidFill>
                <a:srgbClr val="E2E2F6"/>
              </a:solidFill>
              <a:ln>
                <a:noFill/>
              </a:ln>
              <a:effectLst>
                <a:prstShdw prst="shdw17" dist="17961" dir="2700000">
                  <a:srgbClr val="888894">
                    <a:alpha val="74997"/>
                  </a:srgbClr>
                </a:prst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GB" altLang="fr-FR" sz="1800" b="1" i="0">
                  <a:solidFill>
                    <a:srgbClr val="000066"/>
                  </a:solidFill>
                  <a:latin typeface="Calibri" pitchFamily="34" charset="0"/>
                  <a:cs typeface="Arial" pitchFamily="34" charset="0"/>
                </a:endParaRPr>
              </a:p>
            </p:txBody>
          </p:sp>
          <p:sp>
            <p:nvSpPr>
              <p:cNvPr id="6208" name="ZoneTexte 23"/>
              <p:cNvSpPr txBox="1">
                <a:spLocks noChangeArrowheads="1"/>
              </p:cNvSpPr>
              <p:nvPr/>
            </p:nvSpPr>
            <p:spPr bwMode="auto">
              <a:xfrm>
                <a:off x="48" y="4146"/>
                <a:ext cx="537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GB" altLang="fr-FR" sz="1200" b="1">
                    <a:solidFill>
                      <a:schemeClr val="accent2"/>
                    </a:solidFill>
                    <a:latin typeface="Cambria" pitchFamily="18" charset="0"/>
                  </a:rPr>
                  <a:t>ARTEMIS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1"/>
          <p:cNvSpPr>
            <a:spLocks noGrp="1" noChangeArrowheads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US" altLang="fr-FR" sz="3200" smtClean="0">
                <a:ea typeface="ＭＳ Ｐゴシック" pitchFamily="34" charset="-128"/>
              </a:rPr>
            </a:br>
            <a:r>
              <a:rPr lang="en-US" altLang="fr-FR" sz="3200" smtClean="0">
                <a:ea typeface="ＭＳ Ｐゴシック" pitchFamily="34" charset="-128"/>
              </a:rPr>
              <a:t>in combination with TDF/FTC </a:t>
            </a:r>
            <a:endParaRPr lang="en-US" altLang="fr-FR" sz="2400" smtClean="0">
              <a:ea typeface="ＭＳ Ｐゴシック" pitchFamily="34" charset="-128"/>
            </a:endParaRPr>
          </a:p>
        </p:txBody>
      </p:sp>
      <p:sp>
        <p:nvSpPr>
          <p:cNvPr id="7171" name="Rectangle 52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1100138"/>
            <a:ext cx="9024938" cy="1566862"/>
          </a:xfrm>
        </p:spPr>
        <p:txBody>
          <a:bodyPr/>
          <a:lstStyle/>
          <a:p>
            <a:r>
              <a:rPr lang="en-US" altLang="fr-FR" sz="2800" b="1" smtClean="0">
                <a:latin typeface="Calibri" pitchFamily="34" charset="0"/>
                <a:ea typeface="ＭＳ Ｐゴシック" pitchFamily="34" charset="-128"/>
              </a:rPr>
              <a:t>Virologic failure at Week 48</a:t>
            </a:r>
          </a:p>
          <a:p>
            <a:pPr lvl="1">
              <a:spcBef>
                <a:spcPct val="0"/>
              </a:spcBef>
            </a:pPr>
            <a:r>
              <a:rPr lang="en-US" altLang="fr-FR" sz="2000" smtClean="0">
                <a:ea typeface="ＭＳ Ｐゴシック" pitchFamily="34" charset="-128"/>
              </a:rPr>
              <a:t>Definition: HIV RNA never suppressed below 50 c/mL at W24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fr-FR" sz="2000" smtClean="0">
                <a:ea typeface="ＭＳ Ｐゴシック" pitchFamily="34" charset="-128"/>
              </a:rPr>
              <a:t>	or confirmed HIV RNA </a:t>
            </a:r>
            <a:r>
              <a:rPr lang="en-US" altLang="fr-FR" sz="2000" u="sng" smtClean="0">
                <a:ea typeface="ＭＳ Ｐゴシック" pitchFamily="34" charset="-128"/>
              </a:rPr>
              <a:t>&gt;</a:t>
            </a:r>
            <a:r>
              <a:rPr lang="en-US" altLang="fr-FR" sz="2000" smtClean="0">
                <a:ea typeface="ＭＳ Ｐゴシック" pitchFamily="34" charset="-128"/>
              </a:rPr>
              <a:t> 50 c/mL after achieving &lt; 50 c/mL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fr-FR" sz="2000" smtClean="0">
                <a:ea typeface="ＭＳ Ｐゴシック" pitchFamily="34" charset="-128"/>
              </a:rPr>
              <a:t>	or last observed HIV RNA </a:t>
            </a:r>
            <a:r>
              <a:rPr lang="en-US" altLang="fr-FR" sz="2000" u="sng" smtClean="0">
                <a:ea typeface="ＭＳ Ｐゴシック" pitchFamily="34" charset="-128"/>
              </a:rPr>
              <a:t>&gt;</a:t>
            </a:r>
            <a:r>
              <a:rPr lang="en-US" altLang="fr-FR" sz="2000" smtClean="0">
                <a:ea typeface="ＭＳ Ｐゴシック" pitchFamily="34" charset="-128"/>
              </a:rPr>
              <a:t> 50 c/mL followed by discontinuation</a:t>
            </a:r>
          </a:p>
        </p:txBody>
      </p:sp>
      <p:graphicFrame>
        <p:nvGraphicFramePr>
          <p:cNvPr id="221253" name="Group 69"/>
          <p:cNvGraphicFramePr>
            <a:graphicFrameLocks noGrp="1"/>
          </p:cNvGraphicFramePr>
          <p:nvPr>
            <p:ph idx="4294967295"/>
          </p:nvPr>
        </p:nvGraphicFramePr>
        <p:xfrm>
          <a:off x="560388" y="3213100"/>
          <a:ext cx="7991475" cy="2354264"/>
        </p:xfrm>
        <a:graphic>
          <a:graphicData uri="http://schemas.openxmlformats.org/drawingml/2006/table">
            <a:tbl>
              <a:tblPr/>
              <a:tblGrid>
                <a:gridCol w="5387975"/>
                <a:gridCol w="1371600"/>
                <a:gridCol w="1231900"/>
              </a:tblGrid>
              <a:tr h="6746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US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DRV/r</a:t>
                      </a:r>
                      <a:b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US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LPV/r</a:t>
                      </a:r>
                      <a:br>
                        <a:rPr kumimoji="0" lang="en-US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US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4619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Virologic failure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 (10%)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49 (14%)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Patients in genotypic analysis (HIV RNA &gt; 1,000 c/</a:t>
                      </a:r>
                      <a:r>
                        <a:rPr kumimoji="0" lang="en-US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mL</a:t>
                      </a: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 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Protease inhibitor resistance mutation emergence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 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M184I/V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198" name="ZoneTexte 10"/>
          <p:cNvSpPr txBox="1">
            <a:spLocks noChangeArrowheads="1"/>
          </p:cNvSpPr>
          <p:nvPr/>
        </p:nvSpPr>
        <p:spPr bwMode="auto">
          <a:xfrm>
            <a:off x="539750" y="5622925"/>
            <a:ext cx="573881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fr-FR" sz="1400" i="0">
                <a:solidFill>
                  <a:srgbClr val="000066"/>
                </a:solidFill>
              </a:rPr>
              <a:t>* 1 patient with HIV RNA &gt; 1,000 c/mL did not have genotype available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sz="1400" i="0">
                <a:solidFill>
                  <a:srgbClr val="000066"/>
                </a:solidFill>
              </a:rPr>
              <a:t>** A71T and V77I</a:t>
            </a:r>
          </a:p>
        </p:txBody>
      </p:sp>
      <p:sp>
        <p:nvSpPr>
          <p:cNvPr id="7199" name="Rectangle 10"/>
          <p:cNvSpPr>
            <a:spLocks noChangeArrowheads="1"/>
          </p:cNvSpPr>
          <p:nvPr/>
        </p:nvSpPr>
        <p:spPr bwMode="auto">
          <a:xfrm>
            <a:off x="3468688" y="2667000"/>
            <a:ext cx="2170112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81000" indent="-38100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altLang="fr-FR" b="1" i="0">
                <a:solidFill>
                  <a:schemeClr val="accent2"/>
                </a:solidFill>
                <a:latin typeface="Calibri" pitchFamily="34" charset="0"/>
              </a:rPr>
              <a:t>Resistance data</a:t>
            </a:r>
          </a:p>
        </p:txBody>
      </p:sp>
      <p:sp>
        <p:nvSpPr>
          <p:cNvPr id="7200" name="ZoneTexte 69"/>
          <p:cNvSpPr txBox="1">
            <a:spLocks noChangeArrowheads="1"/>
          </p:cNvSpPr>
          <p:nvPr/>
        </p:nvSpPr>
        <p:spPr bwMode="auto">
          <a:xfrm>
            <a:off x="6275388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altLang="fr-FR" sz="1200">
                <a:solidFill>
                  <a:srgbClr val="CC0000"/>
                </a:solidFill>
              </a:rPr>
              <a:t>Ortiz R. AIDS 2008;22:1389-97</a:t>
            </a:r>
          </a:p>
        </p:txBody>
      </p:sp>
      <p:grpSp>
        <p:nvGrpSpPr>
          <p:cNvPr id="7201" name="Group 35"/>
          <p:cNvGrpSpPr>
            <a:grpSpLocks/>
          </p:cNvGrpSpPr>
          <p:nvPr/>
        </p:nvGrpSpPr>
        <p:grpSpPr bwMode="auto">
          <a:xfrm>
            <a:off x="-19050" y="6570663"/>
            <a:ext cx="947738" cy="287337"/>
            <a:chOff x="-12" y="4139"/>
            <a:chExt cx="597" cy="181"/>
          </a:xfrm>
        </p:grpSpPr>
        <p:sp>
          <p:nvSpPr>
            <p:cNvPr id="7202" name="AutoShape 162"/>
            <p:cNvSpPr>
              <a:spLocks noChangeArrowheads="1"/>
            </p:cNvSpPr>
            <p:nvPr/>
          </p:nvSpPr>
          <p:spPr bwMode="auto">
            <a:xfrm>
              <a:off x="-1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03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sz="1200" b="1">
                  <a:solidFill>
                    <a:schemeClr val="accent2"/>
                  </a:solidFill>
                  <a:latin typeface="Cambria" pitchFamily="18" charset="0"/>
                </a:rPr>
                <a:t>ARTEMIS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4294967295"/>
          </p:nvPr>
        </p:nvSpPr>
        <p:spPr>
          <a:xfrm>
            <a:off x="42863" y="1096963"/>
            <a:ext cx="9024937" cy="5303837"/>
          </a:xfrm>
        </p:spPr>
        <p:txBody>
          <a:bodyPr/>
          <a:lstStyle/>
          <a:p>
            <a:r>
              <a:rPr lang="en-GB" altLang="fr-FR" sz="2800" b="1" smtClean="0">
                <a:latin typeface="Calibri" pitchFamily="34" charset="0"/>
                <a:ea typeface="ＭＳ Ｐゴシック" pitchFamily="34" charset="-128"/>
              </a:rPr>
              <a:t>W48 Safety: DRV/r vs LPV/r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Discontinuations for adverse events (AE) were significantly less frequent in the DRV/r group: 3% vs 7% (P &lt; 0.05)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Rate of serious AE was not significantly different: 7% vs 12%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Incidence of grade 2 to 4 gastrointestinal AE was significantly lower in the DRV/r group: 7% vs 14% (P &lt; 0.01); these were mainly diarrhoea: </a:t>
            </a:r>
            <a:br>
              <a:rPr lang="en-GB" altLang="fr-FR" sz="2000" smtClean="0">
                <a:ea typeface="ＭＳ Ｐゴシック" pitchFamily="34" charset="-128"/>
              </a:rPr>
            </a:br>
            <a:r>
              <a:rPr lang="en-GB" altLang="fr-FR" sz="2000" smtClean="0">
                <a:ea typeface="ＭＳ Ｐゴシック" pitchFamily="34" charset="-128"/>
              </a:rPr>
              <a:t>4% vs 10% (P &lt; 0.01)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Rash incidence was not significantly different: 3% vs 1%; 1 case of Stevens-Johnson occurred in the DRV/r group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No patients discontinued because of renal events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Mean increases in triglycerides and total cholesterol were less pronounced with DRV/r; grade 2 to 4 elevations in triglycerides and total cholesterol were significantly less frequent with DRV/r: 3% vs 11% </a:t>
            </a:r>
            <a:br>
              <a:rPr lang="en-GB" altLang="fr-FR" sz="2000" smtClean="0">
                <a:ea typeface="ＭＳ Ｐゴシック" pitchFamily="34" charset="-128"/>
              </a:rPr>
            </a:br>
            <a:r>
              <a:rPr lang="en-GB" altLang="fr-FR" sz="2000" smtClean="0">
                <a:ea typeface="ＭＳ Ｐゴシック" pitchFamily="34" charset="-128"/>
              </a:rPr>
              <a:t>and 13% vs 23%, respectively</a:t>
            </a:r>
          </a:p>
          <a:p>
            <a:pPr lvl="1"/>
            <a:r>
              <a:rPr lang="en-GB" altLang="fr-FR" sz="2000" smtClean="0">
                <a:ea typeface="ＭＳ Ｐゴシック" pitchFamily="34" charset="-128"/>
              </a:rPr>
              <a:t>Hepatic safety was similar in both groups</a:t>
            </a:r>
            <a:endParaRPr lang="en-GB" altLang="fr-FR" sz="1800" smtClean="0">
              <a:ea typeface="ＭＳ Ｐゴシック" pitchFamily="34" charset="-128"/>
            </a:endParaRP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6275388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Ortiz R. AIDS 2008;22:1389-97</a:t>
            </a:r>
          </a:p>
        </p:txBody>
      </p:sp>
      <p:grpSp>
        <p:nvGrpSpPr>
          <p:cNvPr id="8197" name="Group 7"/>
          <p:cNvGrpSpPr>
            <a:grpSpLocks/>
          </p:cNvGrpSpPr>
          <p:nvPr/>
        </p:nvGrpSpPr>
        <p:grpSpPr bwMode="auto">
          <a:xfrm>
            <a:off x="-19050" y="6570663"/>
            <a:ext cx="947738" cy="287337"/>
            <a:chOff x="-12" y="4139"/>
            <a:chExt cx="597" cy="181"/>
          </a:xfrm>
        </p:grpSpPr>
        <p:sp>
          <p:nvSpPr>
            <p:cNvPr id="8198" name="AutoShape 162"/>
            <p:cNvSpPr>
              <a:spLocks noChangeArrowheads="1"/>
            </p:cNvSpPr>
            <p:nvPr/>
          </p:nvSpPr>
          <p:spPr bwMode="auto">
            <a:xfrm>
              <a:off x="-1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199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200" b="1">
                  <a:solidFill>
                    <a:schemeClr val="accent2"/>
                  </a:solidFill>
                  <a:latin typeface="Cambria" pitchFamily="18" charset="0"/>
                </a:rPr>
                <a:t>ARTEMIS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85250" cy="1106488"/>
          </a:xfrm>
        </p:spPr>
        <p:txBody>
          <a:bodyPr/>
          <a:lstStyle/>
          <a:p>
            <a:r>
              <a:rPr lang="en-US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US" altLang="fr-FR" sz="3200" smtClean="0">
                <a:ea typeface="ＭＳ Ｐゴシック" pitchFamily="34" charset="-128"/>
              </a:rPr>
            </a:br>
            <a:r>
              <a:rPr lang="en-US" altLang="fr-FR" sz="3200" smtClean="0">
                <a:ea typeface="ＭＳ Ｐゴシック" pitchFamily="34" charset="-128"/>
              </a:rPr>
              <a:t>in combination with TDF/FTC</a:t>
            </a:r>
            <a:endParaRPr lang="fr-FR" altLang="fr-FR" sz="3200" smtClean="0">
              <a:ea typeface="ＭＳ Ｐゴシック" pitchFamily="34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" y="1084263"/>
            <a:ext cx="8804275" cy="53038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fr-FR" sz="2800" b="1" smtClean="0">
                <a:latin typeface="Calibri" pitchFamily="34" charset="0"/>
                <a:ea typeface="ＭＳ Ｐゴシック" pitchFamily="34" charset="-128"/>
              </a:rPr>
              <a:t>Summary – Conclusion (W48)</a:t>
            </a:r>
            <a:endParaRPr lang="en-GB" altLang="fr-FR" sz="1600" smtClean="0">
              <a:ea typeface="ＭＳ Ｐゴシック" pitchFamily="34" charset="-128"/>
            </a:endParaRPr>
          </a:p>
          <a:p>
            <a:pPr lvl="1">
              <a:spcBef>
                <a:spcPct val="0"/>
              </a:spcBef>
            </a:pPr>
            <a:r>
              <a:rPr lang="en-GB" altLang="fr-FR" sz="2400" smtClean="0">
                <a:ea typeface="ＭＳ Ｐゴシック" pitchFamily="34" charset="-128"/>
              </a:rPr>
              <a:t>DRV/r QD is non inferior to LPV/r, when co-administered with TDF/FTC</a:t>
            </a:r>
            <a:r>
              <a:rPr lang="en-GB" altLang="fr-FR" sz="2400" baseline="30000" smtClean="0">
                <a:ea typeface="ＭＳ Ｐゴシック" pitchFamily="34" charset="-128"/>
              </a:rPr>
              <a:t>(1)</a:t>
            </a:r>
          </a:p>
          <a:p>
            <a:pPr lvl="1">
              <a:spcBef>
                <a:spcPct val="0"/>
              </a:spcBef>
            </a:pPr>
            <a:r>
              <a:rPr lang="en-GB" altLang="fr-FR" sz="2400" smtClean="0">
                <a:ea typeface="ＭＳ Ｐゴシック" pitchFamily="34" charset="-128"/>
              </a:rPr>
              <a:t>Greater virologic response, at W48 (HIV RNA &lt; 50 c/mL), of DRV/r</a:t>
            </a:r>
            <a:br>
              <a:rPr lang="en-GB" altLang="fr-FR" sz="2400" smtClean="0">
                <a:ea typeface="ＭＳ Ｐゴシック" pitchFamily="34" charset="-128"/>
              </a:rPr>
            </a:br>
            <a:r>
              <a:rPr lang="en-GB" altLang="fr-FR" sz="2400" smtClean="0">
                <a:ea typeface="ＭＳ Ｐゴシック" pitchFamily="34" charset="-128"/>
              </a:rPr>
              <a:t>as compared with LPV/r in patients with high pre treatment HIV RNA (significant difference) or low CD4 count</a:t>
            </a:r>
          </a:p>
          <a:p>
            <a:pPr lvl="1">
              <a:spcBef>
                <a:spcPct val="0"/>
              </a:spcBef>
            </a:pPr>
            <a:r>
              <a:rPr lang="en-GB" altLang="fr-FR" sz="2400" smtClean="0">
                <a:ea typeface="ＭＳ Ｐゴシック" pitchFamily="34" charset="-128"/>
              </a:rPr>
              <a:t>Lower incidence of diarrhoea with DRV/r vs LPV/r</a:t>
            </a:r>
          </a:p>
          <a:p>
            <a:pPr lvl="1">
              <a:spcBef>
                <a:spcPct val="0"/>
              </a:spcBef>
            </a:pPr>
            <a:r>
              <a:rPr lang="en-GB" altLang="fr-FR" sz="2400" smtClean="0">
                <a:ea typeface="ＭＳ Ｐゴシック" pitchFamily="34" charset="-128"/>
              </a:rPr>
              <a:t>Lipid elevations were less pronounced with DRV/r</a:t>
            </a:r>
          </a:p>
        </p:txBody>
      </p: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3702050" y="6532563"/>
            <a:ext cx="533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Ortiz R. AIDS 2008;22:1389-97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85250" cy="1106488"/>
          </a:xfrm>
        </p:spPr>
        <p:txBody>
          <a:bodyPr/>
          <a:lstStyle/>
          <a:p>
            <a:r>
              <a:rPr lang="en-US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US" altLang="fr-FR" sz="3200" smtClean="0">
                <a:ea typeface="ＭＳ Ｐゴシック" pitchFamily="34" charset="-128"/>
              </a:rPr>
            </a:br>
            <a:r>
              <a:rPr lang="en-US" altLang="fr-FR" sz="3200" smtClean="0">
                <a:ea typeface="ＭＳ Ｐゴシック" pitchFamily="34" charset="-128"/>
              </a:rPr>
              <a:t>in combination with TDF/FTC</a:t>
            </a:r>
            <a:endParaRPr lang="fr-FR" altLang="fr-FR" sz="3200" smtClean="0">
              <a:ea typeface="ＭＳ Ｐゴシック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" y="1084263"/>
            <a:ext cx="8804275" cy="53038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fr-FR" sz="2800" b="1" smtClean="0">
                <a:latin typeface="Calibri" pitchFamily="34" charset="0"/>
                <a:ea typeface="ＭＳ Ｐゴシック" pitchFamily="34" charset="-128"/>
              </a:rPr>
              <a:t>Overview at week 96</a:t>
            </a:r>
            <a:endParaRPr lang="en-GB" altLang="fr-FR" sz="1600" smtClean="0">
              <a:ea typeface="ＭＳ Ｐゴシック" pitchFamily="34" charset="-128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GB" altLang="fr-FR" sz="1400" smtClean="0">
              <a:ea typeface="ＭＳ Ｐゴシック" pitchFamily="34" charset="-128"/>
            </a:endParaRPr>
          </a:p>
          <a:p>
            <a:pPr lvl="1">
              <a:spcBef>
                <a:spcPct val="0"/>
              </a:spcBef>
            </a:pPr>
            <a:r>
              <a:rPr lang="en-GB" altLang="fr-FR" sz="2400" smtClean="0">
                <a:ea typeface="ＭＳ Ｐゴシック" pitchFamily="34" charset="-128"/>
              </a:rPr>
              <a:t>At W96</a:t>
            </a:r>
            <a:r>
              <a:rPr lang="en-GB" altLang="fr-FR" sz="2400" baseline="30000" smtClean="0">
                <a:ea typeface="ＭＳ Ｐゴシック" pitchFamily="34" charset="-128"/>
              </a:rPr>
              <a:t>(2)</a:t>
            </a:r>
            <a:r>
              <a:rPr lang="en-GB" altLang="fr-FR" sz="2400" smtClean="0">
                <a:ea typeface="ＭＳ Ｐゴシック" pitchFamily="34" charset="-128"/>
              </a:rPr>
              <a:t>, significantly more DRV/r (79%) than LPV/r (71%) patients had HIV RNA &lt; 50 c/mL confirming non inferiority and superiority (P = 0.012; ITT) in virologic response</a:t>
            </a:r>
          </a:p>
          <a:p>
            <a:pPr lvl="1">
              <a:spcBef>
                <a:spcPct val="0"/>
              </a:spcBef>
            </a:pPr>
            <a:r>
              <a:rPr lang="en-GB" altLang="fr-FR" sz="2400" smtClean="0">
                <a:ea typeface="ＭＳ Ｐゴシック" pitchFamily="34" charset="-128"/>
              </a:rPr>
              <a:t>Safety outcomes confirmed W48 results: more favourable gastrointestinal and lipid profile of DRV/r QD </a:t>
            </a:r>
            <a:endParaRPr lang="en-GB" altLang="fr-FR" sz="2000" smtClean="0">
              <a:ea typeface="ＭＳ Ｐゴシック" pitchFamily="34" charset="-128"/>
            </a:endParaRPr>
          </a:p>
          <a:p>
            <a:pPr lvl="2">
              <a:spcBef>
                <a:spcPct val="0"/>
              </a:spcBef>
            </a:pPr>
            <a:r>
              <a:rPr lang="en-GB" altLang="fr-FR" sz="2000" smtClean="0">
                <a:ea typeface="ＭＳ Ｐゴシック" pitchFamily="34" charset="-128"/>
              </a:rPr>
              <a:t>Lipid-lowering agents use by W96: 8% LPV/r vs 7% DRV/r </a:t>
            </a:r>
          </a:p>
          <a:p>
            <a:pPr lvl="1">
              <a:spcBef>
                <a:spcPct val="0"/>
              </a:spcBef>
            </a:pPr>
            <a:r>
              <a:rPr lang="en-GB" altLang="fr-FR" sz="2400" smtClean="0">
                <a:ea typeface="ＭＳ Ｐゴシック" pitchFamily="34" charset="-128"/>
              </a:rPr>
              <a:t>Overall, discontinuation for adverse events occurred in 4% of DRV/r patients vs 9% of LPV/r patients</a:t>
            </a:r>
            <a:endParaRPr lang="fr-FR" altLang="fr-FR" sz="3200" smtClean="0">
              <a:ea typeface="ＭＳ Ｐゴシック" pitchFamily="34" charset="-128"/>
            </a:endParaRPr>
          </a:p>
        </p:txBody>
      </p:sp>
      <p:sp>
        <p:nvSpPr>
          <p:cNvPr id="10244" name="ZoneTexte 69"/>
          <p:cNvSpPr txBox="1">
            <a:spLocks noChangeArrowheads="1"/>
          </p:cNvSpPr>
          <p:nvPr/>
        </p:nvSpPr>
        <p:spPr bwMode="auto">
          <a:xfrm>
            <a:off x="3702050" y="6532563"/>
            <a:ext cx="533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 Mills AM. AIDS 2009;23:1679-88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7"/>
          <p:cNvGraphicFramePr>
            <a:graphicFrameLocks noGrp="1"/>
          </p:cNvGraphicFramePr>
          <p:nvPr>
            <p:ph idx="4294967295"/>
          </p:nvPr>
        </p:nvGraphicFramePr>
        <p:xfrm>
          <a:off x="881063" y="1828800"/>
          <a:ext cx="7424737" cy="4484688"/>
        </p:xfrm>
        <a:graphic>
          <a:graphicData uri="http://schemas.openxmlformats.org/drawingml/2006/table">
            <a:tbl>
              <a:tblPr/>
              <a:tblGrid>
                <a:gridCol w="354864"/>
                <a:gridCol w="3130356"/>
                <a:gridCol w="1481175"/>
                <a:gridCol w="1398889"/>
                <a:gridCol w="1059452"/>
              </a:tblGrid>
              <a:tr h="64221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DRV/r</a:t>
                      </a:r>
                      <a:b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343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LPV/r</a:t>
                      </a:r>
                      <a:b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</a:br>
                      <a:r>
                        <a:rPr kumimoji="0" lang="en-GB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346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p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9316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by W48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93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</a:t>
                      </a:r>
                      <a:r>
                        <a:rPr kumimoji="0" lang="en-GB" alt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virologic</a:t>
                      </a: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failure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(&lt; 1%)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(2%)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adverse event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 (3%)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24 (7%)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by W96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17.2%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23.4%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by W192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24.8%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32.9%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virologic failure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adverse event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 (4.7%)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44 (12.7%)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0.005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pregnancy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Lost to follow-up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21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17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Withdrew consent/non compliance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26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26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Other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1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1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1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41" name="Text Box 2"/>
          <p:cNvSpPr txBox="1">
            <a:spLocks noChangeArrowheads="1"/>
          </p:cNvSpPr>
          <p:nvPr/>
        </p:nvSpPr>
        <p:spPr bwMode="auto">
          <a:xfrm>
            <a:off x="1704975" y="1138238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fr-FR" sz="2800" b="1" i="0">
                <a:solidFill>
                  <a:srgbClr val="CC3300"/>
                </a:solidFill>
                <a:latin typeface="Calibri" pitchFamily="34" charset="0"/>
              </a:rPr>
              <a:t>Patient disposition at W96 and W192</a:t>
            </a:r>
          </a:p>
        </p:txBody>
      </p:sp>
      <p:sp>
        <p:nvSpPr>
          <p:cNvPr id="11342" name="ZoneTexte 69"/>
          <p:cNvSpPr txBox="1">
            <a:spLocks noChangeArrowheads="1"/>
          </p:cNvSpPr>
          <p:nvPr/>
        </p:nvSpPr>
        <p:spPr bwMode="auto">
          <a:xfrm>
            <a:off x="1206500" y="6532563"/>
            <a:ext cx="790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fr-FR" sz="1200">
                <a:solidFill>
                  <a:srgbClr val="CC0000"/>
                </a:solidFill>
              </a:rPr>
              <a:t>Ortiz R. AIDS 2008;22:1389-97 ;  Mills AM. AIDS 2009;23:1679-88 ; Orkin C. HIV Med 2012;14:49-59</a:t>
            </a:r>
          </a:p>
        </p:txBody>
      </p:sp>
      <p:sp>
        <p:nvSpPr>
          <p:cNvPr id="11343" name="Rectangle 63"/>
          <p:cNvSpPr>
            <a:spLocks noGrp="1" noChangeArrowheads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ARTEMIS Study: DRV/r QD vs LPV/r (BID or QD),</a:t>
            </a:r>
            <a:br>
              <a:rPr lang="en-GB" altLang="fr-FR" sz="3200" smtClean="0">
                <a:ea typeface="ＭＳ Ｐゴシック" pitchFamily="34" charset="-128"/>
              </a:rPr>
            </a:br>
            <a:r>
              <a:rPr lang="en-GB" altLang="fr-FR" sz="3200" smtClean="0">
                <a:ea typeface="ＭＳ Ｐゴシック" pitchFamily="34" charset="-128"/>
              </a:rPr>
              <a:t>in combination with TDF/FTC</a:t>
            </a:r>
          </a:p>
        </p:txBody>
      </p:sp>
      <p:grpSp>
        <p:nvGrpSpPr>
          <p:cNvPr id="11344" name="Group 100"/>
          <p:cNvGrpSpPr>
            <a:grpSpLocks/>
          </p:cNvGrpSpPr>
          <p:nvPr/>
        </p:nvGrpSpPr>
        <p:grpSpPr bwMode="auto">
          <a:xfrm>
            <a:off x="-19050" y="6570663"/>
            <a:ext cx="947738" cy="287337"/>
            <a:chOff x="-12" y="4139"/>
            <a:chExt cx="597" cy="181"/>
          </a:xfrm>
        </p:grpSpPr>
        <p:sp>
          <p:nvSpPr>
            <p:cNvPr id="11345" name="AutoShape 162"/>
            <p:cNvSpPr>
              <a:spLocks noChangeArrowheads="1"/>
            </p:cNvSpPr>
            <p:nvPr/>
          </p:nvSpPr>
          <p:spPr bwMode="auto">
            <a:xfrm>
              <a:off x="-1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altLang="fr-FR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1346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3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fr-FR" sz="1200" b="1">
                  <a:solidFill>
                    <a:schemeClr val="accent2"/>
                  </a:solidFill>
                  <a:latin typeface="Cambria" pitchFamily="18" charset="0"/>
                </a:rPr>
                <a:t>ARTEMIS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1214</Words>
  <Application>Microsoft Office PowerPoint</Application>
  <PresentationFormat>Affichage à l'écran (4:3)</PresentationFormat>
  <Paragraphs>329</Paragraphs>
  <Slides>12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1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ARV_trials_2014</vt:lpstr>
      <vt:lpstr>1_ARV_trials_2010</vt:lpstr>
      <vt:lpstr>Comparison of PI vs PI</vt:lpstr>
      <vt:lpstr>ARTEMIS Study: DRV/r QD vs LPV/r (BID or QD), in combination with TDF/FTC</vt:lpstr>
      <vt:lpstr>ARTEMIS Study: DRV/r QD vs LPV/r (BID or QD), in combination with TDF/FTC</vt:lpstr>
      <vt:lpstr>ARTEMIS Study: DRV/r QD vs LPV/r (BID or QD), in combination with TDF/FTC</vt:lpstr>
      <vt:lpstr>ARTEMIS Study: DRV/r QD vs LPV/r (BID or QD), in combination with TDF/FTC </vt:lpstr>
      <vt:lpstr>ARTEMIS Study: DRV/r QD vs LPV/r (BID or QD), in combination with TDF/FTC</vt:lpstr>
      <vt:lpstr>ARTEMIS Study: DRV/r QD vs LPV/r (BID or QD), in combination with TDF/FTC</vt:lpstr>
      <vt:lpstr>ARTEMIS Study: DRV/r QD vs LPV/r (BID or QD), in combination with TDF/FTC</vt:lpstr>
      <vt:lpstr>ARTEMIS Study: DRV/r QD vs LPV/r (BID or QD), in combination with TDF/FTC</vt:lpstr>
      <vt:lpstr>ARTEMIS Study: DRV/r QD vs LPV/r (BID or QD), in combination with TDF/FTC</vt:lpstr>
      <vt:lpstr>ARTEMIS Study: DRV/r QD vs LPV/r (BID or QD), in combination with TDF/FTC</vt:lpstr>
      <vt:lpstr>ARTEMIS Study: DRV/r QD vs LPV/r (BID or QD), in combination with TDF/FTC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1477</cp:revision>
  <cp:lastPrinted>2009-11-19T07:51:26Z</cp:lastPrinted>
  <dcterms:created xsi:type="dcterms:W3CDTF">2014-10-07T16:33:41Z</dcterms:created>
  <dcterms:modified xsi:type="dcterms:W3CDTF">2018-02-06T15:05:12Z</dcterms:modified>
</cp:coreProperties>
</file>